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90162" r:id="rId3"/>
    <p:sldMasterId id="2147490196" r:id="rId4"/>
  </p:sldMasterIdLst>
  <p:notesMasterIdLst>
    <p:notesMasterId r:id="rId187"/>
  </p:notesMasterIdLst>
  <p:handoutMasterIdLst>
    <p:handoutMasterId r:id="rId188"/>
  </p:handoutMasterIdLst>
  <p:sldIdLst>
    <p:sldId id="985" r:id="rId5"/>
    <p:sldId id="1141" r:id="rId6"/>
    <p:sldId id="1142" r:id="rId7"/>
    <p:sldId id="1143" r:id="rId8"/>
    <p:sldId id="863" r:id="rId9"/>
    <p:sldId id="1080" r:id="rId10"/>
    <p:sldId id="1081" r:id="rId11"/>
    <p:sldId id="1098" r:id="rId12"/>
    <p:sldId id="1100" r:id="rId13"/>
    <p:sldId id="1101" r:id="rId14"/>
    <p:sldId id="1099" r:id="rId15"/>
    <p:sldId id="1102" r:id="rId16"/>
    <p:sldId id="1103" r:id="rId17"/>
    <p:sldId id="1104" r:id="rId18"/>
    <p:sldId id="1105" r:id="rId19"/>
    <p:sldId id="1106" r:id="rId20"/>
    <p:sldId id="1107" r:id="rId21"/>
    <p:sldId id="1108" r:id="rId22"/>
    <p:sldId id="1109" r:id="rId23"/>
    <p:sldId id="1110" r:id="rId24"/>
    <p:sldId id="1111" r:id="rId25"/>
    <p:sldId id="1112" r:id="rId26"/>
    <p:sldId id="1113" r:id="rId27"/>
    <p:sldId id="1114" r:id="rId28"/>
    <p:sldId id="1115" r:id="rId29"/>
    <p:sldId id="1116" r:id="rId30"/>
    <p:sldId id="1117" r:id="rId31"/>
    <p:sldId id="1118" r:id="rId32"/>
    <p:sldId id="1119" r:id="rId33"/>
    <p:sldId id="1120" r:id="rId34"/>
    <p:sldId id="1121" r:id="rId35"/>
    <p:sldId id="1097" r:id="rId36"/>
    <p:sldId id="964" r:id="rId37"/>
    <p:sldId id="965" r:id="rId38"/>
    <p:sldId id="950" r:id="rId39"/>
    <p:sldId id="951" r:id="rId40"/>
    <p:sldId id="944" r:id="rId41"/>
    <p:sldId id="945" r:id="rId42"/>
    <p:sldId id="954" r:id="rId43"/>
    <p:sldId id="955" r:id="rId44"/>
    <p:sldId id="941" r:id="rId45"/>
    <p:sldId id="957" r:id="rId46"/>
    <p:sldId id="956" r:id="rId47"/>
    <p:sldId id="979" r:id="rId48"/>
    <p:sldId id="980" r:id="rId49"/>
    <p:sldId id="981" r:id="rId50"/>
    <p:sldId id="966" r:id="rId51"/>
    <p:sldId id="967" r:id="rId52"/>
    <p:sldId id="968" r:id="rId53"/>
    <p:sldId id="986" r:id="rId54"/>
    <p:sldId id="987" r:id="rId55"/>
    <p:sldId id="988" r:id="rId56"/>
    <p:sldId id="972" r:id="rId57"/>
    <p:sldId id="973" r:id="rId58"/>
    <p:sldId id="974" r:id="rId59"/>
    <p:sldId id="969" r:id="rId60"/>
    <p:sldId id="970" r:id="rId61"/>
    <p:sldId id="971" r:id="rId62"/>
    <p:sldId id="978" r:id="rId63"/>
    <p:sldId id="976" r:id="rId64"/>
    <p:sldId id="977" r:id="rId65"/>
    <p:sldId id="982" r:id="rId66"/>
    <p:sldId id="983" r:id="rId67"/>
    <p:sldId id="984" r:id="rId68"/>
    <p:sldId id="1039" r:id="rId69"/>
    <p:sldId id="990" r:id="rId70"/>
    <p:sldId id="991" r:id="rId71"/>
    <p:sldId id="942" r:id="rId72"/>
    <p:sldId id="992" r:id="rId73"/>
    <p:sldId id="993" r:id="rId74"/>
    <p:sldId id="994" r:id="rId75"/>
    <p:sldId id="995" r:id="rId76"/>
    <p:sldId id="996" r:id="rId77"/>
    <p:sldId id="997" r:id="rId78"/>
    <p:sldId id="998" r:id="rId79"/>
    <p:sldId id="975" r:id="rId80"/>
    <p:sldId id="952" r:id="rId81"/>
    <p:sldId id="999" r:id="rId82"/>
    <p:sldId id="1000" r:id="rId83"/>
    <p:sldId id="1001" r:id="rId84"/>
    <p:sldId id="1002" r:id="rId85"/>
    <p:sldId id="1003" r:id="rId86"/>
    <p:sldId id="1004" r:id="rId87"/>
    <p:sldId id="1005" r:id="rId88"/>
    <p:sldId id="1006" r:id="rId89"/>
    <p:sldId id="1007" r:id="rId90"/>
    <p:sldId id="1008" r:id="rId91"/>
    <p:sldId id="1009" r:id="rId92"/>
    <p:sldId id="1010" r:id="rId93"/>
    <p:sldId id="1011" r:id="rId94"/>
    <p:sldId id="1012" r:id="rId95"/>
    <p:sldId id="1013" r:id="rId96"/>
    <p:sldId id="1014" r:id="rId97"/>
    <p:sldId id="1015" r:id="rId98"/>
    <p:sldId id="1016" r:id="rId99"/>
    <p:sldId id="1017" r:id="rId100"/>
    <p:sldId id="1018" r:id="rId101"/>
    <p:sldId id="1019" r:id="rId102"/>
    <p:sldId id="1020" r:id="rId103"/>
    <p:sldId id="1021" r:id="rId104"/>
    <p:sldId id="1022" r:id="rId105"/>
    <p:sldId id="1023" r:id="rId106"/>
    <p:sldId id="1024" r:id="rId107"/>
    <p:sldId id="1025" r:id="rId108"/>
    <p:sldId id="1026" r:id="rId109"/>
    <p:sldId id="1027" r:id="rId110"/>
    <p:sldId id="1028" r:id="rId111"/>
    <p:sldId id="1029" r:id="rId112"/>
    <p:sldId id="1030" r:id="rId113"/>
    <p:sldId id="1031" r:id="rId114"/>
    <p:sldId id="1032" r:id="rId115"/>
    <p:sldId id="1033" r:id="rId116"/>
    <p:sldId id="1034" r:id="rId117"/>
    <p:sldId id="1035" r:id="rId118"/>
    <p:sldId id="1036" r:id="rId119"/>
    <p:sldId id="1037" r:id="rId120"/>
    <p:sldId id="1038" r:id="rId121"/>
    <p:sldId id="943" r:id="rId122"/>
    <p:sldId id="1040" r:id="rId123"/>
    <p:sldId id="1041" r:id="rId124"/>
    <p:sldId id="1042" r:id="rId125"/>
    <p:sldId id="939" r:id="rId126"/>
    <p:sldId id="1043" r:id="rId127"/>
    <p:sldId id="1044" r:id="rId128"/>
    <p:sldId id="1045" r:id="rId129"/>
    <p:sldId id="1046" r:id="rId130"/>
    <p:sldId id="1047" r:id="rId131"/>
    <p:sldId id="1048" r:id="rId132"/>
    <p:sldId id="963" r:id="rId133"/>
    <p:sldId id="1049" r:id="rId134"/>
    <p:sldId id="1050" r:id="rId135"/>
    <p:sldId id="1051" r:id="rId136"/>
    <p:sldId id="1052" r:id="rId137"/>
    <p:sldId id="1053" r:id="rId138"/>
    <p:sldId id="1054" r:id="rId139"/>
    <p:sldId id="1055" r:id="rId140"/>
    <p:sldId id="1056" r:id="rId141"/>
    <p:sldId id="1057" r:id="rId142"/>
    <p:sldId id="1058" r:id="rId143"/>
    <p:sldId id="946" r:id="rId144"/>
    <p:sldId id="1059" r:id="rId145"/>
    <p:sldId id="1060" r:id="rId146"/>
    <p:sldId id="1061" r:id="rId147"/>
    <p:sldId id="1062" r:id="rId148"/>
    <p:sldId id="1063" r:id="rId149"/>
    <p:sldId id="1064" r:id="rId150"/>
    <p:sldId id="1065" r:id="rId151"/>
    <p:sldId id="1066" r:id="rId152"/>
    <p:sldId id="1122" r:id="rId153"/>
    <p:sldId id="1123" r:id="rId154"/>
    <p:sldId id="1124" r:id="rId155"/>
    <p:sldId id="1125" r:id="rId156"/>
    <p:sldId id="1126" r:id="rId157"/>
    <p:sldId id="1127" r:id="rId158"/>
    <p:sldId id="1128" r:id="rId159"/>
    <p:sldId id="1129" r:id="rId160"/>
    <p:sldId id="1130" r:id="rId161"/>
    <p:sldId id="1131" r:id="rId162"/>
    <p:sldId id="1132" r:id="rId163"/>
    <p:sldId id="1133" r:id="rId164"/>
    <p:sldId id="1067" r:id="rId165"/>
    <p:sldId id="1068" r:id="rId166"/>
    <p:sldId id="1069" r:id="rId167"/>
    <p:sldId id="949" r:id="rId168"/>
    <p:sldId id="1134" r:id="rId169"/>
    <p:sldId id="1135" r:id="rId170"/>
    <p:sldId id="1070" r:id="rId171"/>
    <p:sldId id="1071" r:id="rId172"/>
    <p:sldId id="1072" r:id="rId173"/>
    <p:sldId id="1073" r:id="rId174"/>
    <p:sldId id="1074" r:id="rId175"/>
    <p:sldId id="1075" r:id="rId176"/>
    <p:sldId id="1136" r:id="rId177"/>
    <p:sldId id="1137" r:id="rId178"/>
    <p:sldId id="1138" r:id="rId179"/>
    <p:sldId id="953" r:id="rId180"/>
    <p:sldId id="1139" r:id="rId181"/>
    <p:sldId id="1140" r:id="rId182"/>
    <p:sldId id="1076" r:id="rId183"/>
    <p:sldId id="1077" r:id="rId184"/>
    <p:sldId id="1078" r:id="rId185"/>
    <p:sldId id="989" r:id="rId186"/>
  </p:sldIdLst>
  <p:sldSz cx="12192000" cy="6858000"/>
  <p:notesSz cx="6669088" cy="9775825"/>
  <p:custShowLst>
    <p:custShow name="Deutsch - MSL" id="0">
      <p:sldLst>
        <p:sld r:id="rId5"/>
        <p:sld r:id="rId6"/>
        <p:sld r:id="rId9"/>
        <p:sld r:id="rId12"/>
        <p:sld r:id="rId15"/>
        <p:sld r:id="rId18"/>
        <p:sld r:id="rId21"/>
        <p:sld r:id="rId24"/>
        <p:sld r:id="rId27"/>
        <p:sld r:id="rId30"/>
        <p:sld r:id="rId33"/>
        <p:sld r:id="rId36"/>
        <p:sld r:id="rId39"/>
        <p:sld r:id="rId42"/>
        <p:sld r:id="rId45"/>
        <p:sld r:id="rId48"/>
        <p:sld r:id="rId51"/>
        <p:sld r:id="rId60"/>
        <p:sld r:id="rId63"/>
        <p:sld r:id="rId66"/>
        <p:sld r:id="rId69"/>
        <p:sld r:id="rId72"/>
        <p:sld r:id="rId78"/>
        <p:sld r:id="rId81"/>
        <p:sld r:id="rId99"/>
        <p:sld r:id="rId105"/>
        <p:sld r:id="rId111"/>
        <p:sld r:id="rId114"/>
        <p:sld r:id="rId117"/>
        <p:sld r:id="rId120"/>
        <p:sld r:id="rId123"/>
        <p:sld r:id="rId126"/>
        <p:sld r:id="rId132"/>
        <p:sld r:id="rId138"/>
        <p:sld r:id="rId141"/>
        <p:sld r:id="rId144"/>
        <p:sld r:id="rId147"/>
        <p:sld r:id="rId150"/>
        <p:sld r:id="rId153"/>
        <p:sld r:id="rId156"/>
        <p:sld r:id="rId159"/>
        <p:sld r:id="rId162"/>
        <p:sld r:id="rId165"/>
        <p:sld r:id="rId168"/>
        <p:sld r:id="rId171"/>
        <p:sld r:id="rId174"/>
        <p:sld r:id="rId177"/>
        <p:sld r:id="rId180"/>
        <p:sld r:id="rId183"/>
        <p:sld r:id="rId186"/>
      </p:sldLst>
    </p:custShow>
    <p:custShow name="Français - MSM" id="1">
      <p:sldLst>
        <p:sld r:id="rId5"/>
        <p:sld r:id="rId7"/>
        <p:sld r:id="rId10"/>
        <p:sld r:id="rId13"/>
        <p:sld r:id="rId16"/>
        <p:sld r:id="rId19"/>
        <p:sld r:id="rId22"/>
        <p:sld r:id="rId25"/>
        <p:sld r:id="rId28"/>
        <p:sld r:id="rId31"/>
        <p:sld r:id="rId34"/>
        <p:sld r:id="rId37"/>
        <p:sld r:id="rId40"/>
        <p:sld r:id="rId43"/>
        <p:sld r:id="rId46"/>
        <p:sld r:id="rId49"/>
        <p:sld r:id="rId52"/>
        <p:sld r:id="rId61"/>
        <p:sld r:id="rId64"/>
        <p:sld r:id="rId67"/>
        <p:sld r:id="rId70"/>
        <p:sld r:id="rId73"/>
        <p:sld r:id="rId79"/>
        <p:sld r:id="rId82"/>
        <p:sld r:id="rId100"/>
        <p:sld r:id="rId106"/>
        <p:sld r:id="rId112"/>
        <p:sld r:id="rId115"/>
        <p:sld r:id="rId118"/>
        <p:sld r:id="rId121"/>
        <p:sld r:id="rId124"/>
        <p:sld r:id="rId127"/>
        <p:sld r:id="rId133"/>
        <p:sld r:id="rId139"/>
        <p:sld r:id="rId142"/>
        <p:sld r:id="rId145"/>
        <p:sld r:id="rId148"/>
        <p:sld r:id="rId151"/>
        <p:sld r:id="rId154"/>
        <p:sld r:id="rId157"/>
        <p:sld r:id="rId160"/>
        <p:sld r:id="rId163"/>
        <p:sld r:id="rId166"/>
        <p:sld r:id="rId169"/>
        <p:sld r:id="rId172"/>
        <p:sld r:id="rId175"/>
        <p:sld r:id="rId178"/>
        <p:sld r:id="rId181"/>
        <p:sld r:id="rId184"/>
        <p:sld r:id="rId186"/>
      </p:sldLst>
    </p:custShow>
    <p:custShow name="Italien - MSM" id="2">
      <p:sldLst>
        <p:sld r:id="rId5"/>
        <p:sld r:id="rId8"/>
        <p:sld r:id="rId11"/>
        <p:sld r:id="rId14"/>
        <p:sld r:id="rId17"/>
        <p:sld r:id="rId20"/>
        <p:sld r:id="rId23"/>
        <p:sld r:id="rId26"/>
        <p:sld r:id="rId29"/>
        <p:sld r:id="rId32"/>
        <p:sld r:id="rId35"/>
        <p:sld r:id="rId38"/>
        <p:sld r:id="rId41"/>
        <p:sld r:id="rId44"/>
        <p:sld r:id="rId47"/>
        <p:sld r:id="rId50"/>
        <p:sld r:id="rId53"/>
        <p:sld r:id="rId62"/>
        <p:sld r:id="rId65"/>
        <p:sld r:id="rId68"/>
        <p:sld r:id="rId71"/>
        <p:sld r:id="rId74"/>
        <p:sld r:id="rId80"/>
        <p:sld r:id="rId83"/>
        <p:sld r:id="rId101"/>
        <p:sld r:id="rId107"/>
        <p:sld r:id="rId113"/>
        <p:sld r:id="rId116"/>
        <p:sld r:id="rId119"/>
        <p:sld r:id="rId122"/>
        <p:sld r:id="rId125"/>
        <p:sld r:id="rId128"/>
        <p:sld r:id="rId134"/>
        <p:sld r:id="rId140"/>
        <p:sld r:id="rId143"/>
        <p:sld r:id="rId146"/>
        <p:sld r:id="rId149"/>
        <p:sld r:id="rId152"/>
        <p:sld r:id="rId155"/>
        <p:sld r:id="rId158"/>
        <p:sld r:id="rId161"/>
        <p:sld r:id="rId164"/>
        <p:sld r:id="rId167"/>
        <p:sld r:id="rId170"/>
        <p:sld r:id="rId173"/>
        <p:sld r:id="rId176"/>
        <p:sld r:id="rId179"/>
        <p:sld r:id="rId182"/>
        <p:sld r:id="rId185"/>
        <p:sld r:id="rId186"/>
      </p:sldLst>
    </p:custShow>
    <p:custShow name="Deutsch - Experte" id="3">
      <p:sldLst>
        <p:sld r:id="rId5"/>
        <p:sld r:id="rId6"/>
        <p:sld r:id="rId9"/>
        <p:sld r:id="rId12"/>
        <p:sld r:id="rId15"/>
        <p:sld r:id="rId18"/>
        <p:sld r:id="rId21"/>
        <p:sld r:id="rId24"/>
        <p:sld r:id="rId27"/>
        <p:sld r:id="rId30"/>
        <p:sld r:id="rId33"/>
        <p:sld r:id="rId36"/>
        <p:sld r:id="rId39"/>
        <p:sld r:id="rId42"/>
        <p:sld r:id="rId45"/>
        <p:sld r:id="rId48"/>
        <p:sld r:id="rId51"/>
        <p:sld r:id="rId54"/>
        <p:sld r:id="rId57"/>
        <p:sld r:id="rId60"/>
        <p:sld r:id="rId63"/>
        <p:sld r:id="rId66"/>
        <p:sld r:id="rId69"/>
        <p:sld r:id="rId72"/>
        <p:sld r:id="rId75"/>
        <p:sld r:id="rId78"/>
        <p:sld r:id="rId81"/>
        <p:sld r:id="rId84"/>
        <p:sld r:id="rId87"/>
        <p:sld r:id="rId90"/>
        <p:sld r:id="rId93"/>
        <p:sld r:id="rId96"/>
        <p:sld r:id="rId99"/>
        <p:sld r:id="rId102"/>
        <p:sld r:id="rId105"/>
        <p:sld r:id="rId108"/>
        <p:sld r:id="rId111"/>
        <p:sld r:id="rId114"/>
        <p:sld r:id="rId117"/>
        <p:sld r:id="rId120"/>
        <p:sld r:id="rId123"/>
        <p:sld r:id="rId126"/>
        <p:sld r:id="rId129"/>
        <p:sld r:id="rId132"/>
        <p:sld r:id="rId135"/>
        <p:sld r:id="rId138"/>
        <p:sld r:id="rId141"/>
        <p:sld r:id="rId144"/>
        <p:sld r:id="rId147"/>
        <p:sld r:id="rId150"/>
        <p:sld r:id="rId153"/>
        <p:sld r:id="rId156"/>
        <p:sld r:id="rId159"/>
        <p:sld r:id="rId162"/>
        <p:sld r:id="rId165"/>
        <p:sld r:id="rId168"/>
        <p:sld r:id="rId171"/>
        <p:sld r:id="rId174"/>
        <p:sld r:id="rId177"/>
        <p:sld r:id="rId180"/>
        <p:sld r:id="rId183"/>
        <p:sld r:id="rId186"/>
      </p:sldLst>
    </p:custShow>
    <p:custShow name="Français - expert" id="4">
      <p:sldLst>
        <p:sld r:id="rId5"/>
        <p:sld r:id="rId7"/>
        <p:sld r:id="rId10"/>
        <p:sld r:id="rId13"/>
        <p:sld r:id="rId16"/>
        <p:sld r:id="rId19"/>
        <p:sld r:id="rId22"/>
        <p:sld r:id="rId25"/>
        <p:sld r:id="rId28"/>
        <p:sld r:id="rId31"/>
        <p:sld r:id="rId34"/>
        <p:sld r:id="rId37"/>
        <p:sld r:id="rId40"/>
        <p:sld r:id="rId43"/>
        <p:sld r:id="rId46"/>
        <p:sld r:id="rId49"/>
        <p:sld r:id="rId52"/>
        <p:sld r:id="rId55"/>
        <p:sld r:id="rId58"/>
        <p:sld r:id="rId61"/>
        <p:sld r:id="rId64"/>
        <p:sld r:id="rId67"/>
        <p:sld r:id="rId70"/>
        <p:sld r:id="rId73"/>
        <p:sld r:id="rId76"/>
        <p:sld r:id="rId79"/>
        <p:sld r:id="rId82"/>
        <p:sld r:id="rId85"/>
        <p:sld r:id="rId88"/>
        <p:sld r:id="rId91"/>
        <p:sld r:id="rId94"/>
        <p:sld r:id="rId97"/>
        <p:sld r:id="rId100"/>
        <p:sld r:id="rId103"/>
        <p:sld r:id="rId106"/>
        <p:sld r:id="rId109"/>
        <p:sld r:id="rId112"/>
        <p:sld r:id="rId115"/>
        <p:sld r:id="rId118"/>
        <p:sld r:id="rId121"/>
        <p:sld r:id="rId124"/>
        <p:sld r:id="rId127"/>
        <p:sld r:id="rId130"/>
        <p:sld r:id="rId133"/>
        <p:sld r:id="rId136"/>
        <p:sld r:id="rId139"/>
        <p:sld r:id="rId142"/>
        <p:sld r:id="rId145"/>
        <p:sld r:id="rId148"/>
        <p:sld r:id="rId151"/>
        <p:sld r:id="rId154"/>
        <p:sld r:id="rId157"/>
        <p:sld r:id="rId160"/>
        <p:sld r:id="rId163"/>
        <p:sld r:id="rId166"/>
        <p:sld r:id="rId169"/>
        <p:sld r:id="rId172"/>
        <p:sld r:id="rId175"/>
        <p:sld r:id="rId178"/>
        <p:sld r:id="rId181"/>
        <p:sld r:id="rId184"/>
        <p:sld r:id="rId186"/>
      </p:sldLst>
    </p:custShow>
    <p:custShow name="Italien - esperto" id="5">
      <p:sldLst>
        <p:sld r:id="rId5"/>
        <p:sld r:id="rId8"/>
        <p:sld r:id="rId11"/>
        <p:sld r:id="rId14"/>
        <p:sld r:id="rId17"/>
        <p:sld r:id="rId20"/>
        <p:sld r:id="rId23"/>
        <p:sld r:id="rId26"/>
        <p:sld r:id="rId29"/>
        <p:sld r:id="rId32"/>
        <p:sld r:id="rId35"/>
        <p:sld r:id="rId38"/>
        <p:sld r:id="rId41"/>
        <p:sld r:id="rId44"/>
        <p:sld r:id="rId47"/>
        <p:sld r:id="rId50"/>
        <p:sld r:id="rId53"/>
        <p:sld r:id="rId56"/>
        <p:sld r:id="rId59"/>
        <p:sld r:id="rId62"/>
        <p:sld r:id="rId65"/>
        <p:sld r:id="rId68"/>
        <p:sld r:id="rId71"/>
        <p:sld r:id="rId74"/>
        <p:sld r:id="rId77"/>
        <p:sld r:id="rId80"/>
        <p:sld r:id="rId83"/>
        <p:sld r:id="rId86"/>
        <p:sld r:id="rId89"/>
        <p:sld r:id="rId92"/>
        <p:sld r:id="rId95"/>
        <p:sld r:id="rId98"/>
        <p:sld r:id="rId101"/>
        <p:sld r:id="rId104"/>
        <p:sld r:id="rId107"/>
        <p:sld r:id="rId110"/>
        <p:sld r:id="rId113"/>
        <p:sld r:id="rId116"/>
        <p:sld r:id="rId119"/>
        <p:sld r:id="rId122"/>
        <p:sld r:id="rId125"/>
        <p:sld r:id="rId128"/>
        <p:sld r:id="rId131"/>
        <p:sld r:id="rId134"/>
        <p:sld r:id="rId137"/>
        <p:sld r:id="rId140"/>
        <p:sld r:id="rId143"/>
        <p:sld r:id="rId146"/>
        <p:sld r:id="rId149"/>
        <p:sld r:id="rId152"/>
        <p:sld r:id="rId155"/>
        <p:sld r:id="rId158"/>
        <p:sld r:id="rId161"/>
        <p:sld r:id="rId164"/>
        <p:sld r:id="rId167"/>
        <p:sld r:id="rId170"/>
        <p:sld r:id="rId173"/>
        <p:sld r:id="rId176"/>
        <p:sld r:id="rId179"/>
        <p:sld r:id="rId182"/>
        <p:sld r:id="rId185"/>
        <p:sld r:id="rId186"/>
      </p:sldLst>
    </p:custShow>
  </p:custShowLst>
  <p:defaultTex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uchat Christiane BASPO" initials="BC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7D1"/>
    <a:srgbClr val="EFF3EA"/>
    <a:srgbClr val="9BBB59"/>
    <a:srgbClr val="CC0000"/>
    <a:srgbClr val="0066FF"/>
    <a:srgbClr val="FFCC00"/>
    <a:srgbClr val="FF3300"/>
    <a:srgbClr val="FF9933"/>
    <a:srgbClr val="0066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46" autoAdjust="0"/>
    <p:restoredTop sz="76987" autoAdjust="0"/>
  </p:normalViewPr>
  <p:slideViewPr>
    <p:cSldViewPr>
      <p:cViewPr varScale="1">
        <p:scale>
          <a:sx n="81" d="100"/>
          <a:sy n="81" d="100"/>
        </p:scale>
        <p:origin x="894"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84" d="100"/>
        <a:sy n="184" d="100"/>
      </p:scale>
      <p:origin x="0" y="-68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theme" Target="theme/theme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tableStyles" Target="tableStyle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1" name="Rectangle 3"/>
          <p:cNvSpPr>
            <a:spLocks noGrp="1" noChangeArrowheads="1"/>
          </p:cNvSpPr>
          <p:nvPr>
            <p:ph type="dt" sz="quarter"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150532" name="Rectangle 4"/>
          <p:cNvSpPr>
            <a:spLocks noGrp="1" noChangeArrowheads="1"/>
          </p:cNvSpPr>
          <p:nvPr>
            <p:ph type="ftr" sz="quarter" idx="2"/>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3" name="Rectangle 5"/>
          <p:cNvSpPr>
            <a:spLocks noGrp="1" noChangeArrowheads="1"/>
          </p:cNvSpPr>
          <p:nvPr>
            <p:ph type="sldNum" sz="quarter" idx="3"/>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21EB29F1-B69E-4DFA-80FC-1A9F44D8ED34}" type="slidenum">
              <a:rPr lang="de-CH"/>
              <a:pPr>
                <a:defRPr/>
              </a:pPr>
              <a:t>‹Nr.›</a:t>
            </a:fld>
            <a:endParaRPr lang="de-CH"/>
          </a:p>
        </p:txBody>
      </p:sp>
    </p:spTree>
    <p:extLst>
      <p:ext uri="{BB962C8B-B14F-4D97-AF65-F5344CB8AC3E}">
        <p14:creationId xmlns:p14="http://schemas.microsoft.com/office/powerpoint/2010/main" val="3582090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27" name="Rectangle 3"/>
          <p:cNvSpPr>
            <a:spLocks noGrp="1" noChangeArrowheads="1"/>
          </p:cNvSpPr>
          <p:nvPr>
            <p:ph type="dt"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268292"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66909" y="4643518"/>
            <a:ext cx="5335270" cy="439912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6630" name="Rectangle 6"/>
          <p:cNvSpPr>
            <a:spLocks noGrp="1" noChangeArrowheads="1"/>
          </p:cNvSpPr>
          <p:nvPr>
            <p:ph type="ftr" sz="quarter" idx="4"/>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31" name="Rectangle 7"/>
          <p:cNvSpPr>
            <a:spLocks noGrp="1" noChangeArrowheads="1"/>
          </p:cNvSpPr>
          <p:nvPr>
            <p:ph type="sldNum" sz="quarter" idx="5"/>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C46147B8-7AEA-4922-A55B-DCDA58C024A2}" type="slidenum">
              <a:rPr lang="de-CH"/>
              <a:pPr>
                <a:defRPr/>
              </a:pPr>
              <a:t>‹Nr.›</a:t>
            </a:fld>
            <a:endParaRPr lang="de-CH"/>
          </a:p>
        </p:txBody>
      </p:sp>
    </p:spTree>
    <p:extLst>
      <p:ext uri="{BB962C8B-B14F-4D97-AF65-F5344CB8AC3E}">
        <p14:creationId xmlns:p14="http://schemas.microsoft.com/office/powerpoint/2010/main" val="2786108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ds.baspo.admin.ch/publicArea/cadreEducationStructure/esa/education-structure/esa/structure?lang=de"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214773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a:t>TP = Teilprüfung (</a:t>
            </a:r>
            <a:r>
              <a:rPr lang="de-CH" dirty="0" err="1"/>
              <a:t>esame</a:t>
            </a:r>
            <a:r>
              <a:rPr lang="de-CH" dirty="0"/>
              <a:t> </a:t>
            </a:r>
            <a:r>
              <a:rPr lang="de-CH" dirty="0" err="1"/>
              <a:t>intermedio</a:t>
            </a:r>
            <a:r>
              <a:rPr lang="de-CH" dirty="0"/>
              <a: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22</a:t>
            </a:fld>
            <a:endParaRPr lang="de-CH"/>
          </a:p>
        </p:txBody>
      </p:sp>
    </p:spTree>
    <p:extLst>
      <p:ext uri="{BB962C8B-B14F-4D97-AF65-F5344CB8AC3E}">
        <p14:creationId xmlns:p14="http://schemas.microsoft.com/office/powerpoint/2010/main" val="7621985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1800" b="1" i="0" u="none" strike="noStrike" baseline="0" dirty="0" err="1">
                <a:latin typeface="DINOT-Bold"/>
              </a:rPr>
              <a:t>Un</a:t>
            </a:r>
            <a:r>
              <a:rPr lang="de-CH" sz="1800" b="1" i="0" u="none" strike="noStrike" baseline="0" dirty="0">
                <a:latin typeface="DINOT-Bold"/>
              </a:rPr>
              <a:t> </a:t>
            </a:r>
            <a:r>
              <a:rPr lang="de-CH" sz="1800" b="1" i="0" u="none" strike="noStrike" baseline="0" dirty="0" err="1">
                <a:latin typeface="DINOT-Bold"/>
              </a:rPr>
              <a:t>linguaggio</a:t>
            </a:r>
            <a:r>
              <a:rPr lang="de-CH" sz="1800" b="1" i="0" u="none" strike="noStrike" baseline="0" dirty="0">
                <a:latin typeface="DINOT-Bold"/>
              </a:rPr>
              <a:t> </a:t>
            </a:r>
            <a:r>
              <a:rPr lang="de-CH" sz="1800" b="1" i="0" u="none" strike="noStrike" baseline="0" dirty="0" err="1">
                <a:latin typeface="DINOT-Bold"/>
              </a:rPr>
              <a:t>comune</a:t>
            </a:r>
            <a:endParaRPr lang="de-CH" sz="1800" b="1" i="0" u="none" strike="noStrike" baseline="0" dirty="0">
              <a:latin typeface="DINOT-Bold"/>
            </a:endParaRPr>
          </a:p>
          <a:p>
            <a:pPr algn="l"/>
            <a:r>
              <a:rPr lang="it-IT" sz="1800" b="0" i="0" u="none" strike="noStrike" baseline="0" dirty="0">
                <a:latin typeface="DINOT-Light"/>
              </a:rPr>
              <a:t>Per la prima volta l’UFSPO e Swiss Olympic hanno sviluppato uno strumento congiunto interdisciplinare, che funge da base di riferimento per tutti gli attori della promozione dello sport in Svizzera. Nel farlo si sono richiamati</a:t>
            </a:r>
          </a:p>
          <a:p>
            <a:pPr algn="l"/>
            <a:r>
              <a:rPr lang="it-IT" sz="1800" b="0" i="0" u="none" strike="noStrike" baseline="0" dirty="0">
                <a:latin typeface="DINOT-Light"/>
              </a:rPr>
              <a:t>al concetto quadro FTEM applicabile a livello internazionale. Basandosi sui lavori preliminari e sulle esperienze dell’Australia, hanno ottimizzato e adattato il concetto alle condizioni quadro e alle strutture della Svizzera. Il «Concetto quadro per lo sviluppo dello sport e degli atleti in Svizzera» in breve «FTEM Svizzera», fornisce un quadro di base e consente una concezione comune dello sport. «FTEM Svizzera» illustra interfacce, transizioni, fattori d’influenza e correlazioni nell’ottica della promozione dello sport svizzero.</a:t>
            </a:r>
          </a:p>
          <a:p>
            <a:pPr algn="l"/>
            <a:endParaRPr lang="it-IT" altLang="de-DE" sz="1800" b="0" i="0" u="none" strike="noStrike" baseline="0" dirty="0">
              <a:latin typeface="DINOT-Light"/>
            </a:endParaRPr>
          </a:p>
          <a:p>
            <a:pPr algn="l"/>
            <a:endParaRPr lang="de-DE" altLang="de-DE" b="0" baseline="0" dirty="0"/>
          </a:p>
          <a:p>
            <a:pPr algn="l"/>
            <a:r>
              <a:rPr lang="it-IT" sz="1800" b="1" i="0" u="none" strike="noStrike" baseline="0" dirty="0">
                <a:latin typeface="DINOT-Bold"/>
              </a:rPr>
              <a:t>Formazione e formazione continua allineate a FTEM</a:t>
            </a:r>
          </a:p>
          <a:p>
            <a:pPr algn="l"/>
            <a:r>
              <a:rPr lang="it-IT" sz="1800" b="0" i="0" u="none" strike="noStrike" baseline="0" dirty="0">
                <a:latin typeface="DINOT-Light"/>
              </a:rPr>
              <a:t>Se la Svizzera fosse un villaggio di 1000 anime, la sua popolazione sarebbe composta da 837 persone che praticano sport popolare, 3 sportive e sportivi di punta e 160 persone che non praticano alcuna attività fisica (Swiss Olympic, 2022). Secondo lo studio «Sport Svizzera 2020» (</a:t>
            </a:r>
            <a:r>
              <a:rPr lang="it-IT" sz="1800" b="0" i="0" u="none" strike="noStrike" baseline="0" dirty="0" err="1">
                <a:latin typeface="DINOT-Light"/>
              </a:rPr>
              <a:t>Lamprecht</a:t>
            </a:r>
            <a:r>
              <a:rPr lang="it-IT" sz="1800" b="0" i="0" u="none" strike="noStrike" baseline="0" dirty="0">
                <a:latin typeface="DINOT-Light"/>
              </a:rPr>
              <a:t> et al. 2020) nel nostro Paese più di 7 milioni di persone praticano sport (84%). Di queste, una minuscola parte (0,4%) può essere attribuita ai settori chiave «Talent», «</a:t>
            </a:r>
            <a:r>
              <a:rPr lang="it-IT" sz="1800" b="0" i="0" u="none" strike="noStrike" baseline="0" dirty="0" err="1">
                <a:latin typeface="DINOT-Light"/>
              </a:rPr>
              <a:t>Elite</a:t>
            </a:r>
            <a:r>
              <a:rPr lang="it-IT" sz="1800" b="0" i="0" u="none" strike="noStrike" baseline="0" dirty="0">
                <a:latin typeface="DINOT-Light"/>
              </a:rPr>
              <a:t>» o «</a:t>
            </a:r>
            <a:r>
              <a:rPr lang="it-IT" sz="1800" b="0" i="0" u="none" strike="noStrike" baseline="0" dirty="0" err="1">
                <a:latin typeface="DINOT-Light"/>
              </a:rPr>
              <a:t>Mastery</a:t>
            </a:r>
            <a:r>
              <a:rPr lang="it-IT" sz="1800" b="0" i="0" u="none" strike="noStrike" baseline="0" dirty="0">
                <a:latin typeface="DINOT-Light"/>
              </a:rPr>
              <a:t>», mentre la stragrande maggioranza (99,6%) si posiziona nel settore chiave «Foundation». In qualità di esperta o esperto ti confronti da vicino con i contenuti di questo settore chiave, in quanto la formazione di base G+S / </a:t>
            </a:r>
            <a:r>
              <a:rPr lang="it-IT" sz="1800" b="0" i="0" u="none" strike="noStrike" baseline="0" dirty="0" err="1">
                <a:latin typeface="DINOT-Light"/>
              </a:rPr>
              <a:t>esa</a:t>
            </a:r>
            <a:r>
              <a:rPr lang="it-IT" sz="1800" b="0" i="0" u="none" strike="noStrike" baseline="0" dirty="0">
                <a:latin typeface="DINOT-Light"/>
              </a:rPr>
              <a:t> si concentra proprio su di esso. La formazione continua approfondisce questi contenuti e li completa con temi relativi al </a:t>
            </a:r>
            <a:r>
              <a:rPr lang="de-CH" sz="1800" b="0" i="0" u="none" strike="noStrike" baseline="0" dirty="0" err="1">
                <a:latin typeface="DINOT-Light"/>
              </a:rPr>
              <a:t>settore</a:t>
            </a:r>
            <a:r>
              <a:rPr lang="de-CH" sz="1800" b="0" i="0" u="none" strike="noStrike" baseline="0" dirty="0">
                <a:latin typeface="DINOT-Light"/>
              </a:rPr>
              <a:t> </a:t>
            </a:r>
            <a:r>
              <a:rPr lang="de-CH" sz="1800" b="0" i="0" u="none" strike="noStrike" baseline="0" dirty="0" err="1">
                <a:latin typeface="DINOT-Light"/>
              </a:rPr>
              <a:t>chiave</a:t>
            </a:r>
            <a:r>
              <a:rPr lang="de-CH" sz="1800" b="0" i="0" u="none" strike="noStrike" baseline="0" dirty="0">
                <a:latin typeface="DINOT-Light"/>
              </a:rPr>
              <a:t> «Talent».</a:t>
            </a:r>
            <a:endParaRPr lang="de-DE" altLang="de-DE" b="0" baseline="0" dirty="0"/>
          </a:p>
          <a:p>
            <a:endParaRPr lang="de-DE" altLang="de-DE"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127</a:t>
            </a:fld>
            <a:endParaRPr lang="de-CH"/>
          </a:p>
        </p:txBody>
      </p:sp>
    </p:spTree>
    <p:extLst>
      <p:ext uri="{BB962C8B-B14F-4D97-AF65-F5344CB8AC3E}">
        <p14:creationId xmlns:p14="http://schemas.microsoft.com/office/powerpoint/2010/main" val="37051466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1800" b="0" i="0" u="none" strike="noStrike" baseline="0" dirty="0">
                <a:latin typeface="DINOT-Light"/>
              </a:rPr>
              <a:t>Die Zusammenhänge zwischen Erscheinungsformen, Trainingsformen und Entwicklungsfaktoren lassen sich mit einer Metapher veranschaulichen. Das Gemälde (Erscheinungsformen) steht für das Sichtbare beziehungsweise Beobachtbare. Es stellt den Zielzustand dar.</a:t>
            </a:r>
          </a:p>
          <a:p>
            <a:pPr algn="l"/>
            <a:endParaRPr lang="de-CH" sz="1800" b="0" i="0" u="none" strike="noStrike" baseline="0" dirty="0">
              <a:latin typeface="DINOT-Light"/>
            </a:endParaRPr>
          </a:p>
          <a:p>
            <a:pPr algn="l"/>
            <a:r>
              <a:rPr lang="de-CH" sz="1800" b="0" i="0" u="none" strike="noStrike" baseline="0" dirty="0">
                <a:latin typeface="DINOT-Light"/>
              </a:rPr>
              <a:t>Um ein Bild zu malen, braucht es Farben (Entwicklungsfaktoren). Je nach Bild braucht es unterschiedliche Farben (z. B. Kraft, Ausdauer, Kreativität, Konzentration). Die vorhandenen Farben kommen ungleichmässig zum Einsatz (eine Erscheinungsform ist eher </a:t>
            </a:r>
            <a:r>
              <a:rPr lang="de-CH" sz="1800" b="0" i="0" u="none" strike="noStrike" baseline="0" dirty="0" err="1">
                <a:latin typeface="DINOT-Light"/>
              </a:rPr>
              <a:t>techniklastig</a:t>
            </a:r>
            <a:r>
              <a:rPr lang="de-CH" sz="1800" b="0" i="0" u="none" strike="noStrike" baseline="0" dirty="0">
                <a:latin typeface="DINOT-Light"/>
              </a:rPr>
              <a:t>, eine andere Form beinhaltet vielleicht eine hohe athletische Komponente).</a:t>
            </a:r>
          </a:p>
          <a:p>
            <a:pPr algn="l"/>
            <a:endParaRPr lang="de-CH" sz="1800" b="0" i="0" u="none" strike="noStrike" baseline="0" dirty="0">
              <a:latin typeface="DINOT-Light"/>
            </a:endParaRPr>
          </a:p>
          <a:p>
            <a:pPr algn="l"/>
            <a:r>
              <a:rPr lang="de-CH" sz="1800" b="0" i="0" u="none" strike="noStrike" baseline="0" dirty="0">
                <a:latin typeface="DINOT-Light"/>
              </a:rPr>
              <a:t>Um die Farben aufzutragen, braucht es verschiedene Pinsel (Trainingsformen). Ihre Nutzung steht für den Prozess, für die eigentliche Aktivität, also dein Training. Dies ist wie der Pinseleinsatz beim Malen ein kreativer Prozess, den du stark beeinflussen kannst.</a:t>
            </a:r>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128</a:t>
            </a:fld>
            <a:endParaRPr lang="de-CH"/>
          </a:p>
        </p:txBody>
      </p:sp>
    </p:spTree>
    <p:extLst>
      <p:ext uri="{BB962C8B-B14F-4D97-AF65-F5344CB8AC3E}">
        <p14:creationId xmlns:p14="http://schemas.microsoft.com/office/powerpoint/2010/main" val="13847826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CCF6B-1F98-6C18-366D-C9C83611615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4A2106-BB6A-1546-B47A-DF3B20057E1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3A4561-30CB-631B-DF65-2F487743BD06}"/>
              </a:ext>
            </a:extLst>
          </p:cNvPr>
          <p:cNvSpPr>
            <a:spLocks noGrp="1"/>
          </p:cNvSpPr>
          <p:nvPr>
            <p:ph type="body" idx="1"/>
          </p:nvPr>
        </p:nvSpPr>
        <p:spPr/>
        <p:txBody>
          <a:bodyPr/>
          <a:lstStyle/>
          <a:p>
            <a:pPr algn="l"/>
            <a:r>
              <a:rPr lang="fr-FR" sz="1800" b="0" i="0" u="none" strike="noStrike" baseline="0" dirty="0">
                <a:latin typeface="DINOT-Light"/>
              </a:rPr>
              <a:t>Les liens entre les formes caractéristiques, les formes d’entraînement et les facteurs de développement peuvent être illustrés par une métaphore. Le tableau (formes caractéristiques) matérialise ce qui se voit, ce qui s’observe. Il exprime l’objectif visé.</a:t>
            </a:r>
          </a:p>
          <a:p>
            <a:pPr algn="l"/>
            <a:endParaRPr lang="fr-FR" sz="1800" b="0" i="0" u="none" strike="noStrike" baseline="0" dirty="0">
              <a:latin typeface="DINOT-Light"/>
            </a:endParaRPr>
          </a:p>
          <a:p>
            <a:pPr algn="l"/>
            <a:r>
              <a:rPr lang="fr-FR" sz="1800" b="0" i="0" u="none" strike="noStrike" baseline="0" dirty="0">
                <a:latin typeface="DINOT-Light"/>
              </a:rPr>
              <a:t>Pour réaliser un tableau, il faut des couleurs (facteurs de développement), qui diffèrent (p. ex. force, endurance, créativité, concentration) en fonction de l’</a:t>
            </a:r>
            <a:r>
              <a:rPr lang="fr-FR" sz="1800" b="0" i="0" u="none" strike="noStrike" baseline="0" dirty="0" err="1">
                <a:latin typeface="DINOT-Light"/>
              </a:rPr>
              <a:t>oeuvre</a:t>
            </a:r>
            <a:r>
              <a:rPr lang="fr-FR" sz="1800" b="0" i="0" u="none" strike="noStrike" baseline="0" dirty="0">
                <a:latin typeface="DINOT-Light"/>
              </a:rPr>
              <a:t>. Les couleurs à disposition ne sont pas utilisées uniformément (une forme caractéristique exigera plutôt de la technique, alors qu’une autre fera davantage </a:t>
            </a:r>
            <a:r>
              <a:rPr lang="fr-FR" sz="1800" b="0" i="0" u="none" strike="noStrike" baseline="0" dirty="0" err="1">
                <a:latin typeface="DINOT-Light"/>
              </a:rPr>
              <a:t>appelm</a:t>
            </a:r>
            <a:r>
              <a:rPr lang="de-CH" sz="1800" b="0" i="0" u="none" strike="noStrike" baseline="0" dirty="0" err="1">
                <a:latin typeface="DINOT-Light"/>
              </a:rPr>
              <a:t>aux</a:t>
            </a:r>
            <a:r>
              <a:rPr lang="de-CH" sz="1800" b="0" i="0" u="none" strike="noStrike" baseline="0" dirty="0">
                <a:latin typeface="DINOT-Light"/>
              </a:rPr>
              <a:t> </a:t>
            </a:r>
            <a:r>
              <a:rPr lang="de-CH" sz="1800" b="0" i="0" u="none" strike="noStrike" baseline="0" dirty="0" err="1">
                <a:latin typeface="DINOT-Light"/>
              </a:rPr>
              <a:t>qualités</a:t>
            </a:r>
            <a:r>
              <a:rPr lang="de-CH" sz="1800" b="0" i="0" u="none" strike="noStrike" baseline="0" dirty="0">
                <a:latin typeface="DINOT-Light"/>
              </a:rPr>
              <a:t> </a:t>
            </a:r>
            <a:r>
              <a:rPr lang="de-CH" sz="1800" b="0" i="0" u="none" strike="noStrike" baseline="0" dirty="0" err="1">
                <a:latin typeface="DINOT-Light"/>
              </a:rPr>
              <a:t>athlétiques</a:t>
            </a:r>
            <a:r>
              <a:rPr lang="de-CH" sz="1800" b="0" i="0" u="none" strike="noStrike" baseline="0" dirty="0">
                <a:latin typeface="DINOT-Light"/>
              </a:rPr>
              <a:t>).</a:t>
            </a:r>
          </a:p>
          <a:p>
            <a:pPr algn="l"/>
            <a:endParaRPr lang="de-CH" sz="1800" b="0" i="0" u="none" strike="noStrike" baseline="0" dirty="0">
              <a:latin typeface="DINOT-Light"/>
            </a:endParaRPr>
          </a:p>
          <a:p>
            <a:pPr algn="l"/>
            <a:r>
              <a:rPr lang="fr-FR" sz="1800" b="0" i="0" u="none" strike="noStrike" baseline="0" dirty="0">
                <a:latin typeface="DINOT-Light"/>
              </a:rPr>
              <a:t>Pour appliquer les couleurs, il faut plusieurs pinceaux (formes d’entraînement). Leur utilisation représente le processus, l’activité à proprement parler, </a:t>
            </a:r>
            <a:r>
              <a:rPr lang="fr-FR" sz="1800" b="0" i="0" u="none" strike="noStrike" baseline="0" dirty="0" err="1">
                <a:latin typeface="DINOT-Light"/>
              </a:rPr>
              <a:t>autrementdit</a:t>
            </a:r>
            <a:r>
              <a:rPr lang="fr-FR" sz="1800" b="0" i="0" u="none" strike="noStrike" baseline="0" dirty="0">
                <a:latin typeface="DINOT-Light"/>
              </a:rPr>
              <a:t> ton entraînement. Comme pour la peinture, il s’agit d’un processus créatif sur lequel tu peux exercer une </a:t>
            </a:r>
            <a:r>
              <a:rPr lang="de-CH" sz="1800" b="0" i="0" u="none" strike="noStrike" baseline="0" dirty="0" err="1">
                <a:latin typeface="DINOT-Light"/>
              </a:rPr>
              <a:t>grande</a:t>
            </a:r>
            <a:r>
              <a:rPr lang="de-CH" sz="1800" b="0" i="0" u="none" strike="noStrike" baseline="0" dirty="0">
                <a:latin typeface="DINOT-Light"/>
              </a:rPr>
              <a:t> </a:t>
            </a:r>
            <a:r>
              <a:rPr lang="de-CH" sz="1800" b="0" i="0" u="none" strike="noStrike" baseline="0" dirty="0" err="1">
                <a:latin typeface="DINOT-Light"/>
              </a:rPr>
              <a:t>influence</a:t>
            </a:r>
            <a:r>
              <a:rPr lang="de-CH" sz="1800" b="0" i="0" u="none" strike="noStrike" baseline="0" dirty="0">
                <a:latin typeface="DINOT-Light"/>
              </a:rPr>
              <a:t>.</a:t>
            </a:r>
            <a:endParaRPr lang="de-CH" dirty="0"/>
          </a:p>
        </p:txBody>
      </p:sp>
      <p:sp>
        <p:nvSpPr>
          <p:cNvPr id="4" name="Foliennummernplatzhalter 3">
            <a:extLst>
              <a:ext uri="{FF2B5EF4-FFF2-40B4-BE49-F238E27FC236}">
                <a16:creationId xmlns:a16="http://schemas.microsoft.com/office/drawing/2014/main" id="{232CD5FD-C266-391D-3D6F-9B492F12B0F0}"/>
              </a:ext>
            </a:extLst>
          </p:cNvPr>
          <p:cNvSpPr>
            <a:spLocks noGrp="1"/>
          </p:cNvSpPr>
          <p:nvPr>
            <p:ph type="sldNum" sz="quarter" idx="10"/>
          </p:nvPr>
        </p:nvSpPr>
        <p:spPr/>
        <p:txBody>
          <a:bodyPr/>
          <a:lstStyle/>
          <a:p>
            <a:pPr>
              <a:defRPr/>
            </a:pPr>
            <a:fld id="{C46147B8-7AEA-4922-A55B-DCDA58C024A2}" type="slidenum">
              <a:rPr lang="de-CH" smtClean="0"/>
              <a:pPr>
                <a:defRPr/>
              </a:pPr>
              <a:t>129</a:t>
            </a:fld>
            <a:endParaRPr lang="de-CH"/>
          </a:p>
        </p:txBody>
      </p:sp>
    </p:spTree>
    <p:extLst>
      <p:ext uri="{BB962C8B-B14F-4D97-AF65-F5344CB8AC3E}">
        <p14:creationId xmlns:p14="http://schemas.microsoft.com/office/powerpoint/2010/main" val="21609017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04935-574B-1F60-5A76-B34F0F675B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0E58F9-4F37-CB64-15D1-79C34342F59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303BA9-D904-CE9C-1B38-4E30CE1E1F2A}"/>
              </a:ext>
            </a:extLst>
          </p:cNvPr>
          <p:cNvSpPr>
            <a:spLocks noGrp="1"/>
          </p:cNvSpPr>
          <p:nvPr>
            <p:ph type="body" idx="1"/>
          </p:nvPr>
        </p:nvSpPr>
        <p:spPr/>
        <p:txBody>
          <a:bodyPr/>
          <a:lstStyle/>
          <a:p>
            <a:pPr algn="l"/>
            <a:r>
              <a:rPr lang="it-IT" sz="1800" b="0" i="0" u="none" strike="noStrike" baseline="0" dirty="0">
                <a:latin typeface="DINOT-Light"/>
              </a:rPr>
              <a:t>I legami tra forme caratteristiche, forme di allenamento e fattori di sviluppo possono essere illustrati con una metafora. Il dipinto (forme caratteristiche) rappresenta ciò che si può vedere e osservare, ovvero la situazione che si intende conseguire.</a:t>
            </a:r>
          </a:p>
          <a:p>
            <a:pPr algn="l"/>
            <a:endParaRPr lang="it-IT" sz="1800" b="0" i="0" u="none" strike="noStrike" baseline="0" dirty="0">
              <a:latin typeface="DINOT-Light"/>
            </a:endParaRPr>
          </a:p>
          <a:p>
            <a:pPr algn="l"/>
            <a:r>
              <a:rPr lang="it-IT" sz="1800" b="0" i="0" u="none" strike="noStrike" baseline="0" dirty="0">
                <a:latin typeface="DINOT-Light"/>
              </a:rPr>
              <a:t>Per dipingere servono i colori (fattori di sviluppo). A seconda del dipinto sono necessari colori diversi (ad es. forza, resistenza, creatività, concentrazione). I colori adisposizione non vengono utilizzati allo stesso modo (una forma caratteristica è piuttosto tecnica, </a:t>
            </a:r>
            <a:r>
              <a:rPr lang="it-IT" sz="1800" b="0" i="0" u="none" strike="noStrike" baseline="0" dirty="0" err="1">
                <a:latin typeface="DINOT-Light"/>
              </a:rPr>
              <a:t>mentreun’altra</a:t>
            </a:r>
            <a:r>
              <a:rPr lang="it-IT" sz="1800" b="0" i="0" u="none" strike="noStrike" baseline="0" dirty="0">
                <a:latin typeface="DINOT-Light"/>
              </a:rPr>
              <a:t> forma contiene un’importante componente </a:t>
            </a:r>
            <a:r>
              <a:rPr lang="de-CH" sz="1800" b="0" i="0" u="none" strike="noStrike" baseline="0" dirty="0" err="1">
                <a:latin typeface="DINOT-Light"/>
              </a:rPr>
              <a:t>atletica</a:t>
            </a:r>
            <a:r>
              <a:rPr lang="de-CH" sz="1800" b="0" i="0" u="none" strike="noStrike" baseline="0" dirty="0">
                <a:latin typeface="DINOT-Light"/>
              </a:rPr>
              <a:t>).</a:t>
            </a:r>
          </a:p>
          <a:p>
            <a:pPr algn="l"/>
            <a:endParaRPr lang="de-CH" sz="1800" b="0" i="0" u="none" strike="noStrike" baseline="0" dirty="0">
              <a:latin typeface="DINOT-Light"/>
            </a:endParaRPr>
          </a:p>
          <a:p>
            <a:pPr algn="l"/>
            <a:r>
              <a:rPr lang="it-IT" sz="1800" b="0" i="0" u="none" strike="noStrike" baseline="0" dirty="0">
                <a:latin typeface="DINOT-Light"/>
              </a:rPr>
              <a:t>Per stendere i colori servono diversi pennelli (forme di allenamento). Il loro utilizzo rappresenta il processo, l’attività vera e propria, ovvero l’allenamento. Si tratta di un processo creativo che tu puoi influenzare in maniera decisiva, come una pennellata data da un pittore.</a:t>
            </a:r>
            <a:endParaRPr lang="de-CH" dirty="0"/>
          </a:p>
        </p:txBody>
      </p:sp>
      <p:sp>
        <p:nvSpPr>
          <p:cNvPr id="4" name="Foliennummernplatzhalter 3">
            <a:extLst>
              <a:ext uri="{FF2B5EF4-FFF2-40B4-BE49-F238E27FC236}">
                <a16:creationId xmlns:a16="http://schemas.microsoft.com/office/drawing/2014/main" id="{3568548F-8449-3504-0257-10314C19C1E4}"/>
              </a:ext>
            </a:extLst>
          </p:cNvPr>
          <p:cNvSpPr>
            <a:spLocks noGrp="1"/>
          </p:cNvSpPr>
          <p:nvPr>
            <p:ph type="sldNum" sz="quarter" idx="10"/>
          </p:nvPr>
        </p:nvSpPr>
        <p:spPr/>
        <p:txBody>
          <a:bodyPr/>
          <a:lstStyle/>
          <a:p>
            <a:pPr>
              <a:defRPr/>
            </a:pPr>
            <a:fld id="{C46147B8-7AEA-4922-A55B-DCDA58C024A2}" type="slidenum">
              <a:rPr lang="de-CH" smtClean="0"/>
              <a:pPr>
                <a:defRPr/>
              </a:pPr>
              <a:t>130</a:t>
            </a:fld>
            <a:endParaRPr lang="de-CH"/>
          </a:p>
        </p:txBody>
      </p:sp>
    </p:spTree>
    <p:extLst>
      <p:ext uri="{BB962C8B-B14F-4D97-AF65-F5344CB8AC3E}">
        <p14:creationId xmlns:p14="http://schemas.microsoft.com/office/powerpoint/2010/main" val="32414975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b="0" i="0" u="none" strike="noStrike" baseline="0" dirty="0">
                <a:solidFill>
                  <a:srgbClr val="000000"/>
                </a:solidFill>
                <a:latin typeface="DIN OT Light"/>
              </a:rPr>
              <a:t>Auf Knopfdruck die passenden Trainingsformen erhalten (Grundausbildung) oder sich in die dahinterliegenden Entwicklungsfaktoren vertiefen (Weiterbildung). </a:t>
            </a:r>
          </a:p>
          <a:p>
            <a:endParaRPr lang="de-CH" altLang="de-DE" sz="1800" b="0" i="0" u="none" strike="noStrike" baseline="0" dirty="0">
              <a:solidFill>
                <a:srgbClr val="000000"/>
              </a:solidFill>
              <a:latin typeface="DIN OT Light"/>
            </a:endParaRPr>
          </a:p>
          <a:p>
            <a:r>
              <a:rPr lang="fr-CH" b="0" i="1" u="none" strike="noStrike" dirty="0">
                <a:solidFill>
                  <a:srgbClr val="000000"/>
                </a:solidFill>
                <a:effectLst/>
                <a:latin typeface="-webkit-standard"/>
              </a:rPr>
              <a:t>«Als Experte </a:t>
            </a:r>
            <a:r>
              <a:rPr lang="fr-CH" b="0" i="1" u="none" strike="noStrike" dirty="0" err="1">
                <a:solidFill>
                  <a:srgbClr val="000000"/>
                </a:solidFill>
                <a:effectLst/>
                <a:latin typeface="-webkit-standard"/>
              </a:rPr>
              <a:t>kenne</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ich</a:t>
            </a:r>
            <a:r>
              <a:rPr lang="fr-CH" b="0" i="1" u="none" strike="noStrike" dirty="0">
                <a:solidFill>
                  <a:srgbClr val="000000"/>
                </a:solidFill>
                <a:effectLst/>
                <a:latin typeface="-webkit-standard"/>
              </a:rPr>
              <a:t> die </a:t>
            </a:r>
            <a:r>
              <a:rPr lang="fr-CH" b="0" i="1" u="none" strike="noStrike" dirty="0" err="1">
                <a:solidFill>
                  <a:srgbClr val="000000"/>
                </a:solidFill>
                <a:effectLst/>
                <a:latin typeface="-webkit-standard"/>
              </a:rPr>
              <a:t>verschiedenen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Fortschrittsfaktoren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und</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kann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ihre</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Bedeutung</a:t>
            </a:r>
            <a:r>
              <a:rPr lang="fr-CH" b="0" i="1" u="none" strike="noStrike" dirty="0">
                <a:solidFill>
                  <a:srgbClr val="000000"/>
                </a:solidFill>
                <a:effectLst/>
                <a:latin typeface="-webkit-standard"/>
              </a:rPr>
              <a:t> in </a:t>
            </a:r>
            <a:r>
              <a:rPr lang="fr-CH" b="0" i="1" u="none" strike="noStrike" dirty="0" err="1">
                <a:solidFill>
                  <a:srgbClr val="000000"/>
                </a:solidFill>
                <a:effectLst/>
                <a:latin typeface="-webkit-standard"/>
              </a:rPr>
              <a:t>meiner</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Sportart</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aufzeigen</a:t>
            </a:r>
            <a:r>
              <a:rPr lang="fr-CH" b="0" i="1" u="none" strike="noStrike" dirty="0">
                <a:solidFill>
                  <a:srgbClr val="000000"/>
                </a:solidFill>
                <a:effectLst/>
                <a:latin typeface="-webkit-standard"/>
              </a:rPr>
              <a:t>. Mir </a:t>
            </a:r>
            <a:r>
              <a:rPr lang="fr-CH" b="0" i="1" u="none" strike="noStrike" dirty="0" err="1">
                <a:solidFill>
                  <a:srgbClr val="000000"/>
                </a:solidFill>
                <a:effectLst/>
                <a:latin typeface="-webkit-standard"/>
              </a:rPr>
              <a:t>ist</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bewusst</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dass</a:t>
            </a:r>
            <a:r>
              <a:rPr lang="fr-CH" b="0" i="1" u="none" strike="noStrike" dirty="0">
                <a:solidFill>
                  <a:srgbClr val="000000"/>
                </a:solidFill>
                <a:effectLst/>
                <a:latin typeface="-webkit-standard"/>
              </a:rPr>
              <a:t> es </a:t>
            </a:r>
            <a:r>
              <a:rPr lang="fr-CH" b="0" i="1" u="none" strike="noStrike" dirty="0" err="1">
                <a:solidFill>
                  <a:srgbClr val="000000"/>
                </a:solidFill>
                <a:effectLst/>
                <a:latin typeface="-webkit-standard"/>
              </a:rPr>
              <a:t>sich</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dabei</a:t>
            </a:r>
            <a:r>
              <a:rPr lang="fr-CH" b="0" i="1" u="none" strike="noStrike" dirty="0">
                <a:solidFill>
                  <a:srgbClr val="000000"/>
                </a:solidFill>
                <a:effectLst/>
                <a:latin typeface="-webkit-standard"/>
              </a:rPr>
              <a:t> um </a:t>
            </a:r>
            <a:r>
              <a:rPr lang="fr-CH" b="0" i="1" u="none" strike="noStrike" dirty="0" err="1">
                <a:solidFill>
                  <a:srgbClr val="000000"/>
                </a:solidFill>
                <a:effectLst/>
                <a:latin typeface="-webkit-standard"/>
              </a:rPr>
              <a:t>ein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sehr</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umfangreiches</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Wissensfeld</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handelt</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Ich</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beherrsche</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nicht</a:t>
            </a:r>
            <a:r>
              <a:rPr lang="fr-CH" b="0" i="1" u="none" strike="noStrike" dirty="0">
                <a:solidFill>
                  <a:srgbClr val="000000"/>
                </a:solidFill>
                <a:effectLst/>
                <a:latin typeface="-webkit-standard"/>
              </a:rPr>
              <a:t> in </a:t>
            </a:r>
            <a:r>
              <a:rPr lang="fr-CH" b="0" i="1" u="none" strike="noStrike" dirty="0" err="1">
                <a:solidFill>
                  <a:srgbClr val="000000"/>
                </a:solidFill>
                <a:effectLst/>
                <a:latin typeface="-webkit-standard"/>
              </a:rPr>
              <a:t>jedem</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dieser</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Faktoren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ein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tiefgehendes</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Wissen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Ich</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habe</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mich</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auf</a:t>
            </a:r>
            <a:r>
              <a:rPr lang="fr-CH" b="0" i="1" u="none" strike="noStrike" dirty="0">
                <a:solidFill>
                  <a:srgbClr val="000000"/>
                </a:solidFill>
                <a:effectLst/>
                <a:latin typeface="-webkit-standard"/>
              </a:rPr>
              <a:t> die </a:t>
            </a:r>
            <a:r>
              <a:rPr lang="fr-CH" b="0" i="1" u="none" strike="noStrike" dirty="0" err="1">
                <a:solidFill>
                  <a:srgbClr val="000000"/>
                </a:solidFill>
                <a:effectLst/>
                <a:latin typeface="-webkit-standard"/>
              </a:rPr>
              <a:t>Entwicklungsachse</a:t>
            </a:r>
            <a:r>
              <a:rPr lang="fr-CH" b="0" i="1" u="none" strike="noStrike" dirty="0">
                <a:solidFill>
                  <a:srgbClr val="000000"/>
                </a:solidFill>
                <a:effectLst/>
                <a:latin typeface="-webkit-standard"/>
              </a:rPr>
              <a:t> ‚Mentales‘ </a:t>
            </a:r>
            <a:r>
              <a:rPr lang="fr-CH" b="0" i="1" u="none" strike="noStrike" dirty="0" err="1">
                <a:solidFill>
                  <a:srgbClr val="000000"/>
                </a:solidFill>
                <a:effectLst/>
                <a:latin typeface="-webkit-standard"/>
              </a:rPr>
              <a:t>spezialisiert</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und</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stütze</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mich</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auf</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das</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Wissen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meiner</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Expert:innen-Kolleg:innen</a:t>
            </a:r>
            <a:r>
              <a:rPr lang="fr-CH" b="0" i="1" u="none" strike="noStrike" dirty="0">
                <a:solidFill>
                  <a:srgbClr val="000000"/>
                </a:solidFill>
                <a:effectLst/>
                <a:latin typeface="-webkit-standard"/>
              </a:rPr>
              <a:t> in den </a:t>
            </a:r>
            <a:r>
              <a:rPr lang="fr-CH" b="0" i="1" u="none" strike="noStrike" dirty="0" err="1">
                <a:solidFill>
                  <a:srgbClr val="000000"/>
                </a:solidFill>
                <a:effectLst/>
                <a:latin typeface="-webkit-standard"/>
              </a:rPr>
              <a:t>anderen</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Bereichen</a:t>
            </a:r>
            <a:r>
              <a:rPr lang="fr-CH" b="0" i="1" u="none" strike="noStrike" dirty="0">
                <a:solidFill>
                  <a:srgbClr val="000000"/>
                </a:solidFill>
                <a:effectLst/>
                <a:latin typeface="-webkit-standard"/>
              </a:rPr>
              <a:t>.»</a:t>
            </a:r>
            <a:endParaRPr lang="de-DE" altLang="de-DE" i="1"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131</a:t>
            </a:fld>
            <a:endParaRPr lang="de-CH"/>
          </a:p>
        </p:txBody>
      </p:sp>
    </p:spTree>
    <p:extLst>
      <p:ext uri="{BB962C8B-B14F-4D97-AF65-F5344CB8AC3E}">
        <p14:creationId xmlns:p14="http://schemas.microsoft.com/office/powerpoint/2010/main" val="30031077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800" b="0" i="0" u="none" strike="noStrike" baseline="0" dirty="0">
                <a:solidFill>
                  <a:srgbClr val="000000"/>
                </a:solidFill>
                <a:latin typeface="DIN OT Light"/>
              </a:rPr>
              <a:t>Obtenir automatiquement les bonnes formes d’entraînement (formation de base) ou comprendre les facteurs de développement sous-jacents (formation continue).</a:t>
            </a:r>
            <a:endParaRPr lang="de-DE" altLang="de-DE" dirty="0"/>
          </a:p>
          <a:p>
            <a:endParaRPr lang="de-DE" altLang="de-DE" dirty="0"/>
          </a:p>
          <a:p>
            <a:r>
              <a:rPr lang="fr-CH" sz="1800" b="0" i="1" dirty="0">
                <a:solidFill>
                  <a:srgbClr val="E20511"/>
                </a:solidFill>
                <a:effectLst/>
                <a:latin typeface="FranziskaOT"/>
              </a:rPr>
              <a:t>«En tant qu’expert, je connais les </a:t>
            </a:r>
            <a:r>
              <a:rPr lang="fr-CH" sz="1800" b="0" i="1" dirty="0" err="1">
                <a:solidFill>
                  <a:srgbClr val="E20511"/>
                </a:solidFill>
                <a:effectLst/>
                <a:latin typeface="FranziskaOT"/>
              </a:rPr>
              <a:t>différents</a:t>
            </a:r>
            <a:r>
              <a:rPr lang="fr-CH" sz="1800" b="0" i="1" dirty="0">
                <a:solidFill>
                  <a:srgbClr val="E20511"/>
                </a:solidFill>
                <a:effectLst/>
                <a:latin typeface="FranziskaOT"/>
              </a:rPr>
              <a:t> facteurs de progression et je peux mettre en </a:t>
            </a:r>
            <a:r>
              <a:rPr lang="fr-CH" sz="1200" b="0" i="0" dirty="0">
                <a:solidFill>
                  <a:schemeClr val="tx1"/>
                </a:solidFill>
                <a:effectLst/>
                <a:latin typeface="Arial" pitchFamily="34" charset="0"/>
              </a:rPr>
              <a:t>é</a:t>
            </a:r>
            <a:r>
              <a:rPr lang="fr-CH" sz="1800" b="0" i="1" dirty="0">
                <a:solidFill>
                  <a:srgbClr val="E20511"/>
                </a:solidFill>
                <a:effectLst/>
                <a:latin typeface="FranziskaOT"/>
              </a:rPr>
              <a:t>vidence leur importance dans mon sport. J’ai conscience qu’il s’agit d’un immense champ de connaissances. Je ne </a:t>
            </a:r>
            <a:r>
              <a:rPr lang="fr-CH" sz="1800" b="0" i="1" dirty="0" err="1">
                <a:solidFill>
                  <a:srgbClr val="E20511"/>
                </a:solidFill>
                <a:effectLst/>
                <a:latin typeface="FranziskaOT"/>
              </a:rPr>
              <a:t>maîtrise</a:t>
            </a:r>
            <a:r>
              <a:rPr lang="fr-CH" sz="1800" b="0" i="1" dirty="0">
                <a:solidFill>
                  <a:srgbClr val="E20511"/>
                </a:solidFill>
                <a:effectLst/>
                <a:latin typeface="FranziskaOT"/>
              </a:rPr>
              <a:t> pas un savoir approfondi pour chacun de ces facteurs. Je me suis </a:t>
            </a:r>
            <a:r>
              <a:rPr lang="fr-CH" sz="1800" b="0" i="1" dirty="0" err="1">
                <a:solidFill>
                  <a:srgbClr val="E20511"/>
                </a:solidFill>
                <a:effectLst/>
                <a:latin typeface="FranziskaOT"/>
              </a:rPr>
              <a:t>spécialise</a:t>
            </a:r>
            <a:r>
              <a:rPr lang="fr-CH" sz="1800" b="0" i="1" dirty="0">
                <a:solidFill>
                  <a:srgbClr val="E20511"/>
                </a:solidFill>
                <a:effectLst/>
                <a:latin typeface="FranziskaOT"/>
              </a:rPr>
              <a:t>́ dans l’axe de </a:t>
            </a:r>
            <a:r>
              <a:rPr lang="fr-CH" sz="1800" b="0" i="1" dirty="0" err="1">
                <a:solidFill>
                  <a:srgbClr val="E20511"/>
                </a:solidFill>
                <a:effectLst/>
                <a:latin typeface="FranziskaOT"/>
              </a:rPr>
              <a:t>développement</a:t>
            </a:r>
            <a:r>
              <a:rPr lang="fr-CH" sz="1800" b="0" i="1" dirty="0">
                <a:solidFill>
                  <a:srgbClr val="E20511"/>
                </a:solidFill>
                <a:effectLst/>
                <a:latin typeface="FranziskaOT"/>
              </a:rPr>
              <a:t> ‹Mental› et je m’appuie sur les connaissances de mes </a:t>
            </a:r>
            <a:r>
              <a:rPr lang="fr-CH" sz="1800" b="0" i="1" dirty="0" err="1">
                <a:solidFill>
                  <a:srgbClr val="E20511"/>
                </a:solidFill>
                <a:effectLst/>
                <a:latin typeface="FranziskaOT"/>
              </a:rPr>
              <a:t>collègues</a:t>
            </a:r>
            <a:r>
              <a:rPr lang="fr-CH" sz="1800" b="0" i="1" dirty="0">
                <a:solidFill>
                  <a:srgbClr val="E20511"/>
                </a:solidFill>
                <a:effectLst/>
                <a:latin typeface="FranziskaOT"/>
              </a:rPr>
              <a:t> experts pour les autres axes.» </a:t>
            </a:r>
            <a:endParaRPr lang="fr-CH" b="0" dirty="0"/>
          </a:p>
          <a:p>
            <a:endParaRPr lang="de-DE" altLang="de-DE"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132</a:t>
            </a:fld>
            <a:endParaRPr lang="de-CH"/>
          </a:p>
        </p:txBody>
      </p:sp>
    </p:spTree>
    <p:extLst>
      <p:ext uri="{BB962C8B-B14F-4D97-AF65-F5344CB8AC3E}">
        <p14:creationId xmlns:p14="http://schemas.microsoft.com/office/powerpoint/2010/main" val="42709182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it-IT" sz="1800" b="0" i="0" u="none" strike="noStrike" baseline="0" dirty="0">
                <a:latin typeface="DINOT-Light"/>
              </a:rPr>
              <a:t>Individuare rapidamente le forme di allenamento adeguate (formazione di base) o approfondire i fattori di influenza connessi </a:t>
            </a:r>
            <a:r>
              <a:rPr lang="de-CH" sz="1800" b="0" i="0" u="none" strike="noStrike" baseline="0" dirty="0">
                <a:latin typeface="DINOT-Light"/>
              </a:rPr>
              <a:t>(</a:t>
            </a:r>
            <a:r>
              <a:rPr lang="de-CH" sz="1800" b="0" i="0" u="none" strike="noStrike" baseline="0" dirty="0" err="1">
                <a:latin typeface="DINOT-Light"/>
              </a:rPr>
              <a:t>formazione</a:t>
            </a:r>
            <a:r>
              <a:rPr lang="de-CH" sz="1800" b="0" i="0" u="none" strike="noStrike" baseline="0" dirty="0">
                <a:latin typeface="DINOT-Light"/>
              </a:rPr>
              <a:t> </a:t>
            </a:r>
            <a:r>
              <a:rPr lang="de-CH" sz="1800" b="0" i="0" u="none" strike="noStrike" baseline="0" dirty="0" err="1">
                <a:latin typeface="DINOT-Light"/>
              </a:rPr>
              <a:t>continua</a:t>
            </a:r>
            <a:r>
              <a:rPr lang="de-CH" sz="1800" b="0" i="0" u="none" strike="noStrike" baseline="0" dirty="0">
                <a:latin typeface="DINOT-Light"/>
              </a:rPr>
              <a:t>).</a:t>
            </a:r>
          </a:p>
          <a:p>
            <a:pPr algn="l"/>
            <a:endParaRPr lang="de-CH" altLang="de-DE" sz="1800" b="0" i="0" u="none" strike="noStrike" baseline="0" dirty="0">
              <a:latin typeface="DINOT-Light"/>
            </a:endParaRPr>
          </a:p>
          <a:p>
            <a:pPr algn="l"/>
            <a:r>
              <a:rPr lang="fr-CH" b="0" i="1" u="none" strike="noStrike" dirty="0">
                <a:solidFill>
                  <a:srgbClr val="000000"/>
                </a:solidFill>
                <a:effectLst/>
                <a:latin typeface="-webkit-standard"/>
              </a:rPr>
              <a:t>«In </a:t>
            </a:r>
            <a:r>
              <a:rPr lang="fr-CH" b="0" i="1" u="none" strike="noStrike" dirty="0" err="1">
                <a:solidFill>
                  <a:srgbClr val="000000"/>
                </a:solidFill>
                <a:effectLst/>
                <a:latin typeface="-webkit-standard"/>
              </a:rPr>
              <a:t>qualità</a:t>
            </a:r>
            <a:r>
              <a:rPr lang="fr-CH" b="0" i="1" u="none" strike="noStrike" dirty="0">
                <a:solidFill>
                  <a:srgbClr val="000000"/>
                </a:solidFill>
                <a:effectLst/>
                <a:latin typeface="-webkit-standard"/>
              </a:rPr>
              <a:t> di </a:t>
            </a:r>
            <a:r>
              <a:rPr lang="fr-CH" b="0" i="1" u="none" strike="noStrike" dirty="0" err="1">
                <a:solidFill>
                  <a:srgbClr val="000000"/>
                </a:solidFill>
                <a:effectLst/>
                <a:latin typeface="-webkit-standard"/>
              </a:rPr>
              <a:t>esperto</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conosco</a:t>
            </a:r>
            <a:r>
              <a:rPr lang="fr-CH" b="0" i="1" u="none" strike="noStrike" dirty="0">
                <a:solidFill>
                  <a:srgbClr val="000000"/>
                </a:solidFill>
                <a:effectLst/>
                <a:latin typeface="-webkit-standard"/>
              </a:rPr>
              <a:t> i </a:t>
            </a:r>
            <a:r>
              <a:rPr lang="fr-CH" b="0" i="1" u="none" strike="noStrike" dirty="0" err="1">
                <a:solidFill>
                  <a:srgbClr val="000000"/>
                </a:solidFill>
                <a:effectLst/>
                <a:latin typeface="-webkit-standard"/>
              </a:rPr>
              <a:t>diversi</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fattori</a:t>
            </a:r>
            <a:r>
              <a:rPr lang="fr-CH" b="0" i="1" u="none" strike="noStrike" dirty="0">
                <a:solidFill>
                  <a:srgbClr val="000000"/>
                </a:solidFill>
                <a:effectLst/>
                <a:latin typeface="-webkit-standard"/>
              </a:rPr>
              <a:t> di </a:t>
            </a:r>
            <a:r>
              <a:rPr lang="fr-CH" b="0" i="1" u="none" strike="noStrike" dirty="0" err="1">
                <a:solidFill>
                  <a:srgbClr val="000000"/>
                </a:solidFill>
                <a:effectLst/>
                <a:latin typeface="-webkit-standard"/>
              </a:rPr>
              <a:t>progresso</a:t>
            </a:r>
            <a:r>
              <a:rPr lang="fr-CH" b="0" i="1" u="none" strike="noStrike" dirty="0">
                <a:solidFill>
                  <a:srgbClr val="000000"/>
                </a:solidFill>
                <a:effectLst/>
                <a:latin typeface="-webkit-standard"/>
              </a:rPr>
              <a:t> e </a:t>
            </a:r>
            <a:r>
              <a:rPr lang="fr-CH" b="0" i="1" u="none" strike="noStrike" dirty="0" err="1">
                <a:solidFill>
                  <a:srgbClr val="000000"/>
                </a:solidFill>
                <a:effectLst/>
                <a:latin typeface="-webkit-standard"/>
              </a:rPr>
              <a:t>posso</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evidenziare</a:t>
            </a:r>
            <a:r>
              <a:rPr lang="fr-CH" b="0" i="1" u="none" strike="noStrike" dirty="0">
                <a:solidFill>
                  <a:srgbClr val="000000"/>
                </a:solidFill>
                <a:effectLst/>
                <a:latin typeface="-webkit-standard"/>
              </a:rPr>
              <a:t> la </a:t>
            </a:r>
            <a:r>
              <a:rPr lang="fr-CH" b="0" i="1" u="none" strike="noStrike" dirty="0" err="1">
                <a:solidFill>
                  <a:srgbClr val="000000"/>
                </a:solidFill>
                <a:effectLst/>
                <a:latin typeface="-webkit-standard"/>
              </a:rPr>
              <a:t>loro</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importanza</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nel</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mio</a:t>
            </a:r>
            <a:r>
              <a:rPr lang="fr-CH" b="0" i="1" u="none" strike="noStrike" dirty="0">
                <a:solidFill>
                  <a:srgbClr val="000000"/>
                </a:solidFill>
                <a:effectLst/>
                <a:latin typeface="-webkit-standard"/>
              </a:rPr>
              <a:t> sport. Sono </a:t>
            </a:r>
            <a:r>
              <a:rPr lang="fr-CH" b="0" i="1" u="none" strike="noStrike" dirty="0" err="1">
                <a:solidFill>
                  <a:srgbClr val="000000"/>
                </a:solidFill>
                <a:effectLst/>
                <a:latin typeface="-webkit-standard"/>
              </a:rPr>
              <a:t>consapevole</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che</a:t>
            </a:r>
            <a:r>
              <a:rPr lang="fr-CH" b="0" i="1" u="none" strike="noStrike" dirty="0">
                <a:solidFill>
                  <a:srgbClr val="000000"/>
                </a:solidFill>
                <a:effectLst/>
                <a:latin typeface="-webkit-standard"/>
              </a:rPr>
              <a:t> si </a:t>
            </a:r>
            <a:r>
              <a:rPr lang="fr-CH" b="0" i="1" u="none" strike="noStrike" dirty="0" err="1">
                <a:solidFill>
                  <a:srgbClr val="000000"/>
                </a:solidFill>
                <a:effectLst/>
                <a:latin typeface="-webkit-standard"/>
              </a:rPr>
              <a:t>tratta</a:t>
            </a:r>
            <a:r>
              <a:rPr lang="fr-CH" b="0" i="1" u="none" strike="noStrike" dirty="0">
                <a:solidFill>
                  <a:srgbClr val="000000"/>
                </a:solidFill>
                <a:effectLst/>
                <a:latin typeface="-webkit-standard"/>
              </a:rPr>
              <a:t> di un campo di </a:t>
            </a:r>
            <a:r>
              <a:rPr lang="fr-CH" b="0" i="1" u="none" strike="noStrike" dirty="0" err="1">
                <a:solidFill>
                  <a:srgbClr val="000000"/>
                </a:solidFill>
                <a:effectLst/>
                <a:latin typeface="-webkit-standard"/>
              </a:rPr>
              <a:t>conoscenza</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vastissimo</a:t>
            </a:r>
            <a:r>
              <a:rPr lang="fr-CH" b="0" i="1" u="none" strike="noStrike" dirty="0">
                <a:solidFill>
                  <a:srgbClr val="000000"/>
                </a:solidFill>
                <a:effectLst/>
                <a:latin typeface="-webkit-standard"/>
              </a:rPr>
              <a:t>. Non </a:t>
            </a:r>
            <a:r>
              <a:rPr lang="fr-CH" b="0" i="1" u="none" strike="noStrike" dirty="0" err="1">
                <a:solidFill>
                  <a:srgbClr val="000000"/>
                </a:solidFill>
                <a:effectLst/>
                <a:latin typeface="-webkit-standard"/>
              </a:rPr>
              <a:t>possiedo</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una</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conoscenza</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approfondita</a:t>
            </a:r>
            <a:r>
              <a:rPr lang="fr-CH" b="0" i="1" u="none" strike="noStrike" dirty="0">
                <a:solidFill>
                  <a:srgbClr val="000000"/>
                </a:solidFill>
                <a:effectLst/>
                <a:latin typeface="-webkit-standard"/>
              </a:rPr>
              <a:t> di </a:t>
            </a:r>
            <a:r>
              <a:rPr lang="fr-CH" b="0" i="1" u="none" strike="noStrike" dirty="0" err="1">
                <a:solidFill>
                  <a:srgbClr val="000000"/>
                </a:solidFill>
                <a:effectLst/>
                <a:latin typeface="-webkit-standard"/>
              </a:rPr>
              <a:t>ciascuno</a:t>
            </a:r>
            <a:r>
              <a:rPr lang="fr-CH" b="0" i="1" u="none" strike="noStrike" dirty="0">
                <a:solidFill>
                  <a:srgbClr val="000000"/>
                </a:solidFill>
                <a:effectLst/>
                <a:latin typeface="-webkit-standard"/>
              </a:rPr>
              <a:t> di </a:t>
            </a:r>
            <a:r>
              <a:rPr lang="fr-CH" b="0" i="1" u="none" strike="noStrike" dirty="0" err="1">
                <a:solidFill>
                  <a:srgbClr val="000000"/>
                </a:solidFill>
                <a:effectLst/>
                <a:latin typeface="-webkit-standard"/>
              </a:rPr>
              <a:t>questi</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fattori</a:t>
            </a:r>
            <a:r>
              <a:rPr lang="fr-CH" b="0" i="1" u="none" strike="noStrike" dirty="0">
                <a:solidFill>
                  <a:srgbClr val="000000"/>
                </a:solidFill>
                <a:effectLst/>
                <a:latin typeface="-webkit-standard"/>
              </a:rPr>
              <a:t>. Mi sono </a:t>
            </a:r>
            <a:r>
              <a:rPr lang="fr-CH" b="0" i="1" u="none" strike="noStrike" dirty="0" err="1">
                <a:solidFill>
                  <a:srgbClr val="000000"/>
                </a:solidFill>
                <a:effectLst/>
                <a:latin typeface="-webkit-standard"/>
              </a:rPr>
              <a:t>specializzato</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nell’asse</a:t>
            </a:r>
            <a:r>
              <a:rPr lang="fr-CH" b="0" i="1" u="none" strike="noStrike" dirty="0">
                <a:solidFill>
                  <a:srgbClr val="000000"/>
                </a:solidFill>
                <a:effectLst/>
                <a:latin typeface="-webkit-standard"/>
              </a:rPr>
              <a:t> di </a:t>
            </a:r>
            <a:r>
              <a:rPr lang="fr-CH" b="0" i="1" u="none" strike="noStrike" dirty="0" err="1">
                <a:solidFill>
                  <a:srgbClr val="000000"/>
                </a:solidFill>
                <a:effectLst/>
                <a:latin typeface="-webkit-standard"/>
              </a:rPr>
              <a:t>sviluppo</a:t>
            </a:r>
            <a:r>
              <a:rPr lang="fr-CH" b="0" i="1" u="none" strike="noStrike" dirty="0">
                <a:solidFill>
                  <a:srgbClr val="000000"/>
                </a:solidFill>
                <a:effectLst/>
                <a:latin typeface="-webkit-standard"/>
              </a:rPr>
              <a:t> "Mentale" e </a:t>
            </a:r>
            <a:r>
              <a:rPr lang="fr-CH" b="0" i="1" u="none" strike="noStrike" dirty="0" err="1">
                <a:solidFill>
                  <a:srgbClr val="000000"/>
                </a:solidFill>
                <a:effectLst/>
                <a:latin typeface="-webkit-standard"/>
              </a:rPr>
              <a:t>faccio</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affidamento</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sulle</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conoscenze</a:t>
            </a:r>
            <a:r>
              <a:rPr lang="fr-CH" b="0" i="1" u="none" strike="noStrike" dirty="0">
                <a:solidFill>
                  <a:srgbClr val="000000"/>
                </a:solidFill>
                <a:effectLst/>
                <a:latin typeface="-webkit-standard"/>
              </a:rPr>
              <a:t> dei </a:t>
            </a:r>
            <a:r>
              <a:rPr lang="fr-CH" b="0" i="1" u="none" strike="noStrike" dirty="0" err="1">
                <a:solidFill>
                  <a:srgbClr val="000000"/>
                </a:solidFill>
                <a:effectLst/>
                <a:latin typeface="-webkit-standard"/>
              </a:rPr>
              <a:t>miei</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colleghi</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esperti</a:t>
            </a:r>
            <a:r>
              <a:rPr lang="fr-CH" b="0" i="1" u="none" strike="noStrike" dirty="0">
                <a:solidFill>
                  <a:srgbClr val="000000"/>
                </a:solidFill>
                <a:effectLst/>
                <a:latin typeface="-webkit-standard"/>
              </a:rPr>
              <a:t> per </a:t>
            </a:r>
            <a:r>
              <a:rPr lang="fr-CH" b="0" i="1" u="none" strike="noStrike" dirty="0" err="1">
                <a:solidFill>
                  <a:srgbClr val="000000"/>
                </a:solidFill>
                <a:effectLst/>
                <a:latin typeface="-webkit-standard"/>
              </a:rPr>
              <a:t>gli</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altri</a:t>
            </a:r>
            <a:r>
              <a:rPr lang="fr-CH" b="0" i="1" u="none" strike="noStrike" dirty="0">
                <a:solidFill>
                  <a:srgbClr val="000000"/>
                </a:solidFill>
                <a:effectLst/>
                <a:latin typeface="-webkit-standard"/>
              </a:rPr>
              <a:t> </a:t>
            </a:r>
            <a:r>
              <a:rPr lang="fr-CH" b="0" i="1" u="none" strike="noStrike" dirty="0" err="1">
                <a:solidFill>
                  <a:srgbClr val="000000"/>
                </a:solidFill>
                <a:effectLst/>
                <a:latin typeface="-webkit-standard"/>
              </a:rPr>
              <a:t>ambiti</a:t>
            </a:r>
            <a:r>
              <a:rPr lang="fr-CH" b="0" i="1" u="none" strike="noStrike" dirty="0">
                <a:solidFill>
                  <a:srgbClr val="000000"/>
                </a:solidFill>
                <a:effectLst/>
                <a:latin typeface="-webkit-standard"/>
              </a:rPr>
              <a:t>.»</a:t>
            </a:r>
            <a:endParaRPr lang="de-DE" altLang="de-DE" b="0" i="1" baseline="0" dirty="0"/>
          </a:p>
          <a:p>
            <a:endParaRPr lang="de-DE" altLang="de-DE"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133</a:t>
            </a:fld>
            <a:endParaRPr lang="de-CH"/>
          </a:p>
        </p:txBody>
      </p:sp>
    </p:spTree>
    <p:extLst>
      <p:ext uri="{BB962C8B-B14F-4D97-AF65-F5344CB8AC3E}">
        <p14:creationId xmlns:p14="http://schemas.microsoft.com/office/powerpoint/2010/main" val="30800091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1800" b="0" i="0" u="none" strike="noStrike" baseline="0" dirty="0">
                <a:latin typeface="DINOT-Light"/>
              </a:rPr>
              <a:t>Erscheinungsformen sind Bewegungs-, Verhaltens und/ oder Spielmuster, die sich in konkreten Situationen beobachten lassen.</a:t>
            </a:r>
          </a:p>
          <a:p>
            <a:pPr algn="l"/>
            <a:endParaRPr lang="de-CH" sz="1800" b="0" i="0" u="none" strike="noStrike" baseline="0" dirty="0">
              <a:latin typeface="DINOT-Light"/>
            </a:endParaRPr>
          </a:p>
          <a:p>
            <a:pPr algn="l"/>
            <a:r>
              <a:rPr lang="de-CH" sz="1800" b="0" i="0" u="none" strike="noStrike" baseline="0" dirty="0">
                <a:latin typeface="DINOT-Light"/>
              </a:rPr>
              <a:t>Tabelle 5 veranschaulicht bespielhaft verschiedene fachdisziplinspezifische Erscheinungsformen.</a:t>
            </a:r>
          </a:p>
          <a:p>
            <a:pPr algn="l"/>
            <a:endParaRPr lang="de-CH" sz="1800" b="0" i="0" u="none" strike="noStrike" baseline="0" dirty="0">
              <a:latin typeface="DINOT-Light"/>
            </a:endParaRPr>
          </a:p>
          <a:p>
            <a:pPr algn="l"/>
            <a:r>
              <a:rPr lang="de-CH" sz="1800" b="0" i="0" u="none" strike="noStrike" baseline="0" dirty="0">
                <a:latin typeface="DINOT-Light"/>
              </a:rPr>
              <a:t>Im Sinne eines angestrebten Sollzustands entscheidet die Partnerorganisation, wie sie aus den Erscheinungsformen oder einer Analyse der Fachdisziplin konkrete Lernziele ableitet und Trainingsformen definiert. Entsprechend können die Erscheinungsformen für dich als </a:t>
            </a:r>
            <a:r>
              <a:rPr lang="de-CH" sz="1800" b="0" i="0" u="none" strike="noStrike" baseline="0" dirty="0" err="1">
                <a:latin typeface="DINOT-Light"/>
              </a:rPr>
              <a:t>esa</a:t>
            </a:r>
            <a:r>
              <a:rPr lang="de-CH" sz="1800" b="0" i="0" u="none" strike="noStrike" baseline="0" dirty="0">
                <a:latin typeface="DINOT-Light"/>
              </a:rPr>
              <a:t>-Leiterin oder -Leiter wegweisend sein. Sie bilden in diesem Fall einen wichtigen Ausgangspunkt, um deine Aktivitäten und Trainings zu planen und durchzuführen.</a:t>
            </a:r>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134</a:t>
            </a:fld>
            <a:endParaRPr lang="de-CH"/>
          </a:p>
        </p:txBody>
      </p:sp>
    </p:spTree>
    <p:extLst>
      <p:ext uri="{BB962C8B-B14F-4D97-AF65-F5344CB8AC3E}">
        <p14:creationId xmlns:p14="http://schemas.microsoft.com/office/powerpoint/2010/main" val="3713158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fr-FR" sz="1800" b="0" i="0" u="none" strike="noStrike" baseline="0" dirty="0">
                <a:latin typeface="DINOT-Light"/>
              </a:rPr>
              <a:t>Les formes caractéristiques sont des modèles de mouvements, comportements et/ou schémas de jeu types que l’on peut observer dans des situations concrètes.</a:t>
            </a:r>
          </a:p>
          <a:p>
            <a:pPr algn="l"/>
            <a:endParaRPr lang="fr-FR" sz="1800" b="0" i="0" u="none" strike="noStrike" baseline="0" dirty="0">
              <a:latin typeface="DINOT-Light"/>
            </a:endParaRPr>
          </a:p>
          <a:p>
            <a:pPr algn="l"/>
            <a:r>
              <a:rPr lang="fr-FR" sz="1800" b="0" i="0" u="none" strike="noStrike" baseline="0" dirty="0">
                <a:latin typeface="DINOT-Light"/>
              </a:rPr>
              <a:t>Le tableau 5 montre des exemples de formes caractéristiques dans certaines disciplines.</a:t>
            </a:r>
          </a:p>
          <a:p>
            <a:pPr algn="l"/>
            <a:endParaRPr lang="fr-FR" sz="1800" b="0" i="0" u="none" strike="noStrike" baseline="0" dirty="0">
              <a:latin typeface="DINOT-Light"/>
            </a:endParaRPr>
          </a:p>
          <a:p>
            <a:pPr algn="l"/>
            <a:r>
              <a:rPr lang="fr-FR" sz="1800" b="0" i="0" u="none" strike="noStrike" baseline="0" dirty="0">
                <a:latin typeface="DINOT-Light"/>
              </a:rPr>
              <a:t>Pour obtenir un résultat donné (état visé), l’organisation partenaire formule ses objectifs d’apprentissage spécifiques et définit ses formes d’entraînement en s’appuyant sur les formes caractéristiques ou une analyse de la discipline. Les formes caractéristiques peuvent te guider toi aussi en tant que monitrice ou moniteur </a:t>
            </a:r>
            <a:r>
              <a:rPr lang="fr-FR" sz="1800" b="0" i="0" u="none" strike="noStrike" baseline="0" dirty="0" err="1">
                <a:latin typeface="DINOT-Light"/>
              </a:rPr>
              <a:t>esa</a:t>
            </a:r>
            <a:r>
              <a:rPr lang="fr-FR" sz="1800" b="0" i="0" u="none" strike="noStrike" baseline="0" dirty="0">
                <a:latin typeface="DINOT-Light"/>
              </a:rPr>
              <a:t>. Dans ce cas, elles constituent une base essentielle pour la planification ainsi que la réalisation de tes activités et</a:t>
            </a:r>
            <a:r>
              <a:rPr lang="de-CH" sz="1800" b="0" i="0" u="none" strike="noStrike" baseline="0" dirty="0">
                <a:latin typeface="DINOT-Light"/>
              </a:rPr>
              <a:t>de </a:t>
            </a:r>
            <a:r>
              <a:rPr lang="de-CH" sz="1800" b="0" i="0" u="none" strike="noStrike" baseline="0" dirty="0" err="1">
                <a:latin typeface="DINOT-Light"/>
              </a:rPr>
              <a:t>tes</a:t>
            </a:r>
            <a:r>
              <a:rPr lang="de-CH" sz="1800" b="0" i="0" u="none" strike="noStrike" baseline="0" dirty="0">
                <a:latin typeface="DINOT-Light"/>
              </a:rPr>
              <a:t> </a:t>
            </a:r>
            <a:r>
              <a:rPr lang="de-CH" sz="1800" b="0" i="0" u="none" strike="noStrike" baseline="0" dirty="0" err="1">
                <a:latin typeface="DINOT-Light"/>
              </a:rPr>
              <a:t>entraînements</a:t>
            </a:r>
            <a:r>
              <a:rPr lang="de-CH" sz="1800" b="0" i="0" u="none" strike="noStrike" baseline="0" dirty="0">
                <a:latin typeface="DINOT-Light"/>
              </a:rPr>
              <a:t>.</a:t>
            </a:r>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135</a:t>
            </a:fld>
            <a:endParaRPr lang="de-CH"/>
          </a:p>
        </p:txBody>
      </p:sp>
    </p:spTree>
    <p:extLst>
      <p:ext uri="{BB962C8B-B14F-4D97-AF65-F5344CB8AC3E}">
        <p14:creationId xmlns:p14="http://schemas.microsoft.com/office/powerpoint/2010/main" val="35480714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it-IT" sz="1800" b="0" i="0" u="none" strike="noStrike" baseline="0" dirty="0">
                <a:latin typeface="DINOT-Light"/>
              </a:rPr>
              <a:t>Le forme caratteristiche sono modelli di movimento, di comportamento e / o di gioco che si osservano in situazioni </a:t>
            </a:r>
            <a:r>
              <a:rPr lang="de-CH" sz="1800" b="0" i="0" u="none" strike="noStrike" baseline="0" dirty="0">
                <a:latin typeface="DINOT-Light"/>
              </a:rPr>
              <a:t>sportive </a:t>
            </a:r>
            <a:r>
              <a:rPr lang="de-CH" sz="1800" b="0" i="0" u="none" strike="noStrike" baseline="0" dirty="0" err="1">
                <a:latin typeface="DINOT-Light"/>
              </a:rPr>
              <a:t>concrete</a:t>
            </a:r>
            <a:r>
              <a:rPr lang="de-CH" sz="1800" b="0" i="0" u="none" strike="noStrike" baseline="0" dirty="0">
                <a:latin typeface="DINOT-Light"/>
              </a:rPr>
              <a:t>.</a:t>
            </a:r>
          </a:p>
          <a:p>
            <a:pPr algn="l"/>
            <a:endParaRPr lang="de-CH" sz="1800" b="0" i="0" u="none" strike="noStrike" baseline="0" dirty="0">
              <a:latin typeface="DINOT-Light"/>
            </a:endParaRPr>
          </a:p>
          <a:p>
            <a:pPr algn="l"/>
            <a:r>
              <a:rPr lang="it-IT" sz="1800" b="0" i="0" u="none" strike="noStrike" baseline="0" dirty="0">
                <a:latin typeface="DINOT-Light"/>
              </a:rPr>
              <a:t>La tabella 5 illustra alcuni esempi di diverse forme caratteristiche specifiche di alcune discipline </a:t>
            </a:r>
            <a:r>
              <a:rPr lang="de-CH" sz="1800" b="0" i="0" u="none" strike="noStrike" baseline="0" dirty="0" err="1">
                <a:latin typeface="DINOT-Light"/>
              </a:rPr>
              <a:t>specialistiche</a:t>
            </a:r>
            <a:r>
              <a:rPr lang="de-CH" sz="1800" b="0" i="0" u="none" strike="noStrike" baseline="0" dirty="0">
                <a:latin typeface="DINOT-Light"/>
              </a:rPr>
              <a:t>.</a:t>
            </a:r>
          </a:p>
          <a:p>
            <a:pPr algn="l"/>
            <a:endParaRPr lang="de-CH" sz="1800" b="0" i="0" u="none" strike="noStrike" baseline="0" dirty="0">
              <a:latin typeface="DINOT-Light"/>
            </a:endParaRPr>
          </a:p>
          <a:p>
            <a:pPr algn="l"/>
            <a:r>
              <a:rPr lang="de-CH" sz="1800" b="0" i="0" u="none" strike="noStrike" baseline="0" dirty="0">
                <a:latin typeface="DINOT-Light"/>
              </a:rPr>
              <a:t>Per </a:t>
            </a:r>
            <a:r>
              <a:rPr lang="de-CH" sz="1800" b="0" i="0" u="none" strike="noStrike" baseline="0" dirty="0" err="1">
                <a:latin typeface="DINOT-Light"/>
              </a:rPr>
              <a:t>raggiungere</a:t>
            </a:r>
            <a:r>
              <a:rPr lang="de-CH" sz="1800" b="0" i="0" u="none" strike="noStrike" baseline="0" dirty="0">
                <a:latin typeface="DINOT-Light"/>
              </a:rPr>
              <a:t> </a:t>
            </a:r>
            <a:r>
              <a:rPr lang="de-CH" sz="1800" b="0" i="0" u="none" strike="noStrike" baseline="0" dirty="0" err="1">
                <a:latin typeface="DINOT-Light"/>
              </a:rPr>
              <a:t>l’obiettivo</a:t>
            </a:r>
            <a:r>
              <a:rPr lang="de-CH" sz="1800" b="0" i="0" u="none" strike="noStrike" baseline="0" dirty="0">
                <a:latin typeface="DINOT-Light"/>
              </a:rPr>
              <a:t> </a:t>
            </a:r>
            <a:r>
              <a:rPr lang="de-CH" sz="1800" b="0" i="0" u="none" strike="noStrike" baseline="0" dirty="0" err="1">
                <a:latin typeface="DINOT-Light"/>
              </a:rPr>
              <a:t>desiderato</a:t>
            </a:r>
            <a:r>
              <a:rPr lang="de-CH" sz="1800" b="0" i="0" u="none" strike="noStrike" baseline="0" dirty="0">
                <a:latin typeface="DINOT-Light"/>
              </a:rPr>
              <a:t>, </a:t>
            </a:r>
            <a:r>
              <a:rPr lang="it-IT" sz="1800" b="0" i="0" u="none" strike="noStrike" baseline="0" dirty="0">
                <a:latin typeface="DINOT-Light"/>
              </a:rPr>
              <a:t>l’organizzazione partner decide in che modo </a:t>
            </a:r>
            <a:r>
              <a:rPr lang="it-IT" sz="1800" b="0" i="0" u="none" strike="noStrike" baseline="0" dirty="0" err="1">
                <a:latin typeface="DINOT-Light"/>
              </a:rPr>
              <a:t>ricavareconcreti</a:t>
            </a:r>
            <a:r>
              <a:rPr lang="it-IT" sz="1800" b="0" i="0" u="none" strike="noStrike" baseline="0" dirty="0">
                <a:latin typeface="DINOT-Light"/>
              </a:rPr>
              <a:t> obiettivi di apprendimento e definire forme di allenamento a partire dalle forme caratteristiche o da un’analisi della disciplina specialistica. Di conseguenza per te come monitrice o monitore </a:t>
            </a:r>
            <a:r>
              <a:rPr lang="it-IT" sz="1800" b="0" i="0" u="none" strike="noStrike" baseline="0" dirty="0" err="1">
                <a:latin typeface="DINOT-Light"/>
              </a:rPr>
              <a:t>esa</a:t>
            </a:r>
            <a:r>
              <a:rPr lang="it-IT" sz="1800" b="0" i="0" u="none" strike="noStrike" baseline="0" dirty="0">
                <a:latin typeface="DINOT-Light"/>
              </a:rPr>
              <a:t> le forme caratteristiche possono rappresentare una guida. Costituiscono un punto di partenza importante per pianificare e svolgere i tuoi allenamenti e le tue attività.</a:t>
            </a:r>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136</a:t>
            </a:fld>
            <a:endParaRPr lang="de-CH"/>
          </a:p>
        </p:txBody>
      </p:sp>
    </p:spTree>
    <p:extLst>
      <p:ext uri="{BB962C8B-B14F-4D97-AF65-F5344CB8AC3E}">
        <p14:creationId xmlns:p14="http://schemas.microsoft.com/office/powerpoint/2010/main" val="53967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32</a:t>
            </a:fld>
            <a:endParaRPr lang="de-CH" dirty="0"/>
          </a:p>
        </p:txBody>
      </p:sp>
    </p:spTree>
    <p:extLst>
      <p:ext uri="{BB962C8B-B14F-4D97-AF65-F5344CB8AC3E}">
        <p14:creationId xmlns:p14="http://schemas.microsoft.com/office/powerpoint/2010/main" val="39666683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C247D-1BB4-9095-7127-BAB0997A54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9072133-F1EE-7F05-2E38-7A4B840881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0C386D-1309-3D37-A037-BD7A8D729A90}"/>
              </a:ext>
            </a:extLst>
          </p:cNvPr>
          <p:cNvSpPr>
            <a:spLocks noGrp="1"/>
          </p:cNvSpPr>
          <p:nvPr>
            <p:ph type="body" idx="1"/>
          </p:nvPr>
        </p:nvSpPr>
        <p:spPr/>
        <p:txBody>
          <a:bodyPr/>
          <a:lstStyle/>
          <a:p>
            <a:pPr algn="l"/>
            <a:r>
              <a:rPr lang="de-CH" sz="1800" b="0" i="0" u="none" strike="noStrike" baseline="0" dirty="0">
                <a:latin typeface="DINOT-Light"/>
              </a:rPr>
              <a:t>Trainingsformen sind zielführende Aufgaben, Übungen und Spielformen, welche die Teilnehmenden in ihrem Lern und Entwicklungsprozess unterstützen. Es gibt fachdisziplinübergreifende Trainingsformen und fachdisziplinspezifische Trainingsformen </a:t>
            </a:r>
            <a:r>
              <a:rPr lang="fr-CH" sz="2800" b="0" i="0" u="none" strike="noStrike" baseline="0" dirty="0" err="1">
                <a:solidFill>
                  <a:srgbClr val="000000"/>
                </a:solidFill>
                <a:effectLst/>
                <a:latin typeface="DINOT-Light"/>
              </a:rPr>
              <a:t>u</a:t>
            </a:r>
            <a:r>
              <a:rPr lang="fr-CH" sz="2800" b="0" i="0" u="none" strike="noStrike" dirty="0" err="1">
                <a:solidFill>
                  <a:srgbClr val="000000"/>
                </a:solidFill>
                <a:effectLst/>
              </a:rPr>
              <a:t>nd</a:t>
            </a:r>
            <a:r>
              <a:rPr lang="fr-CH" sz="2800" b="0" i="0" u="none" strike="noStrike" dirty="0">
                <a:solidFill>
                  <a:srgbClr val="000000"/>
                </a:solidFill>
                <a:effectLst/>
              </a:rPr>
              <a:t> </a:t>
            </a:r>
            <a:r>
              <a:rPr lang="fr-CH" sz="2800" b="0" i="0" u="none" strike="noStrike" dirty="0" err="1">
                <a:solidFill>
                  <a:srgbClr val="000000"/>
                </a:solidFill>
                <a:effectLst/>
              </a:rPr>
              <a:t>massgeschneiderte</a:t>
            </a:r>
            <a:r>
              <a:rPr lang="fr-CH" sz="2800" b="0" i="0" u="none" strike="noStrike" dirty="0">
                <a:solidFill>
                  <a:srgbClr val="000000"/>
                </a:solidFill>
                <a:effectLst/>
              </a:rPr>
              <a:t> </a:t>
            </a:r>
            <a:r>
              <a:rPr lang="fr-CH" sz="2800" b="0" i="0" u="none" strike="noStrike" dirty="0" err="1">
                <a:solidFill>
                  <a:srgbClr val="000000"/>
                </a:solidFill>
                <a:effectLst/>
              </a:rPr>
              <a:t>Trainingsformen</a:t>
            </a:r>
            <a:r>
              <a:rPr lang="fr-CH" sz="2800" b="0" i="0" u="none" strike="noStrike" dirty="0">
                <a:solidFill>
                  <a:srgbClr val="000000"/>
                </a:solidFill>
                <a:effectLst/>
              </a:rPr>
              <a:t>.</a:t>
            </a:r>
          </a:p>
          <a:p>
            <a:pPr algn="l"/>
            <a:endParaRPr lang="fr-CH" sz="2800" b="0" i="0" u="none" strike="noStrike" dirty="0">
              <a:solidFill>
                <a:srgbClr val="000000"/>
              </a:solidFill>
              <a:effectLst/>
            </a:endParaRPr>
          </a:p>
          <a:p>
            <a:pPr algn="l"/>
            <a:r>
              <a:rPr lang="fr-CH" sz="2800" b="0" i="0" u="none" strike="noStrike" dirty="0">
                <a:solidFill>
                  <a:srgbClr val="000000"/>
                </a:solidFill>
                <a:effectLst/>
              </a:rPr>
              <a:t>Die </a:t>
            </a:r>
            <a:r>
              <a:rPr lang="fr-CH" sz="2800" b="0" i="0" u="none" strike="noStrike" dirty="0" err="1">
                <a:solidFill>
                  <a:srgbClr val="000000"/>
                </a:solidFill>
                <a:effectLst/>
              </a:rPr>
              <a:t>interdisziplinären</a:t>
            </a:r>
            <a:r>
              <a:rPr lang="fr-CH" sz="2800" b="0" i="0" u="none" strike="noStrike" dirty="0">
                <a:solidFill>
                  <a:srgbClr val="000000"/>
                </a:solidFill>
                <a:effectLst/>
              </a:rPr>
              <a:t> </a:t>
            </a:r>
            <a:r>
              <a:rPr lang="fr-CH" sz="2800" b="0" i="0" u="none" strike="noStrike" dirty="0" err="1">
                <a:solidFill>
                  <a:srgbClr val="000000"/>
                </a:solidFill>
                <a:effectLst/>
              </a:rPr>
              <a:t>Trainingsformen</a:t>
            </a:r>
            <a:r>
              <a:rPr lang="fr-CH" sz="2800" b="0" i="0" u="none" strike="noStrike" dirty="0">
                <a:solidFill>
                  <a:srgbClr val="000000"/>
                </a:solidFill>
                <a:effectLst/>
              </a:rPr>
              <a:t> </a:t>
            </a:r>
            <a:r>
              <a:rPr lang="fr-CH" sz="2800" b="0" i="0" u="none" strike="noStrike" dirty="0" err="1">
                <a:solidFill>
                  <a:srgbClr val="000000"/>
                </a:solidFill>
                <a:effectLst/>
              </a:rPr>
              <a:t>basieren</a:t>
            </a:r>
            <a:r>
              <a:rPr lang="fr-CH" sz="2800" b="0" i="0" u="none" strike="noStrike" dirty="0">
                <a:solidFill>
                  <a:srgbClr val="000000"/>
                </a:solidFill>
                <a:effectLst/>
              </a:rPr>
              <a:t> </a:t>
            </a:r>
            <a:r>
              <a:rPr lang="fr-CH" sz="2800" b="0" i="0" u="none" strike="noStrike" dirty="0" err="1">
                <a:solidFill>
                  <a:srgbClr val="000000"/>
                </a:solidFill>
                <a:effectLst/>
              </a:rPr>
              <a:t>auf</a:t>
            </a:r>
            <a:r>
              <a:rPr lang="fr-CH" sz="2800" b="0" i="0" u="none" strike="noStrike" dirty="0">
                <a:solidFill>
                  <a:srgbClr val="000000"/>
                </a:solidFill>
                <a:effectLst/>
              </a:rPr>
              <a:t> </a:t>
            </a:r>
            <a:r>
              <a:rPr lang="fr-CH" sz="2800" b="0" i="0" u="none" strike="noStrike" dirty="0" err="1">
                <a:solidFill>
                  <a:srgbClr val="000000"/>
                </a:solidFill>
                <a:effectLst/>
              </a:rPr>
              <a:t>grundlegenden</a:t>
            </a:r>
            <a:r>
              <a:rPr lang="fr-CH" sz="2800" b="0" i="0" u="none" strike="noStrike" dirty="0">
                <a:solidFill>
                  <a:srgbClr val="000000"/>
                </a:solidFill>
                <a:effectLst/>
              </a:rPr>
              <a:t> </a:t>
            </a:r>
            <a:r>
              <a:rPr lang="fr-CH" sz="2800" b="0" i="0" u="none" strike="noStrike" dirty="0" err="1">
                <a:solidFill>
                  <a:srgbClr val="000000"/>
                </a:solidFill>
                <a:effectLst/>
              </a:rPr>
              <a:t>Bewegungs</a:t>
            </a:r>
            <a:r>
              <a:rPr lang="fr-CH" sz="2800" b="0" i="0" u="none" strike="noStrike" dirty="0">
                <a:solidFill>
                  <a:srgbClr val="000000"/>
                </a:solidFill>
                <a:effectLst/>
              </a:rPr>
              <a:t>- </a:t>
            </a:r>
            <a:r>
              <a:rPr lang="fr-CH" sz="2800" b="0" i="0" u="none" strike="noStrike" dirty="0" err="1">
                <a:solidFill>
                  <a:srgbClr val="000000"/>
                </a:solidFill>
                <a:effectLst/>
              </a:rPr>
              <a:t>und</a:t>
            </a:r>
            <a:r>
              <a:rPr lang="fr-CH" sz="2800" b="0" i="0" u="none" strike="noStrike" dirty="0">
                <a:solidFill>
                  <a:srgbClr val="000000"/>
                </a:solidFill>
                <a:effectLst/>
              </a:rPr>
              <a:t> </a:t>
            </a:r>
            <a:r>
              <a:rPr lang="fr-CH" sz="2800" b="0" i="0" u="none" strike="noStrike" dirty="0" err="1">
                <a:solidFill>
                  <a:srgbClr val="000000"/>
                </a:solidFill>
                <a:effectLst/>
              </a:rPr>
              <a:t>Spielformen</a:t>
            </a:r>
            <a:r>
              <a:rPr lang="fr-CH" sz="2800" b="0" i="0" u="none" strike="noStrike" dirty="0">
                <a:solidFill>
                  <a:srgbClr val="000000"/>
                </a:solidFill>
                <a:effectLst/>
              </a:rPr>
              <a:t>. </a:t>
            </a:r>
            <a:r>
              <a:rPr lang="fr-CH" sz="2800" b="0" i="0" u="none" strike="noStrike" dirty="0" err="1">
                <a:solidFill>
                  <a:srgbClr val="000000"/>
                </a:solidFill>
                <a:effectLst/>
              </a:rPr>
              <a:t>Diese</a:t>
            </a:r>
            <a:r>
              <a:rPr lang="fr-CH" sz="2800" b="0" i="0" u="none" strike="noStrike" dirty="0">
                <a:solidFill>
                  <a:srgbClr val="000000"/>
                </a:solidFill>
                <a:effectLst/>
              </a:rPr>
              <a:t> </a:t>
            </a:r>
            <a:r>
              <a:rPr lang="fr-CH" sz="2800" b="0" i="0" u="none" strike="noStrike" dirty="0" err="1">
                <a:solidFill>
                  <a:srgbClr val="000000"/>
                </a:solidFill>
                <a:effectLst/>
              </a:rPr>
              <a:t>ermöglichen</a:t>
            </a:r>
            <a:r>
              <a:rPr lang="fr-CH" sz="2800" b="0" i="0" u="none" strike="noStrike" dirty="0">
                <a:solidFill>
                  <a:srgbClr val="000000"/>
                </a:solidFill>
                <a:effectLst/>
              </a:rPr>
              <a:t> </a:t>
            </a:r>
            <a:r>
              <a:rPr lang="fr-CH" sz="2800" b="0" i="0" u="none" strike="noStrike" dirty="0" err="1">
                <a:solidFill>
                  <a:srgbClr val="000000"/>
                </a:solidFill>
                <a:effectLst/>
              </a:rPr>
              <a:t>grundlegende</a:t>
            </a:r>
            <a:r>
              <a:rPr lang="fr-CH" sz="2800" b="0" i="0" u="none" strike="noStrike" dirty="0">
                <a:solidFill>
                  <a:srgbClr val="000000"/>
                </a:solidFill>
                <a:effectLst/>
              </a:rPr>
              <a:t> </a:t>
            </a:r>
            <a:r>
              <a:rPr lang="fr-CH" sz="2800" b="0" i="0" u="none" strike="noStrike" dirty="0" err="1">
                <a:solidFill>
                  <a:srgbClr val="000000"/>
                </a:solidFill>
                <a:effectLst/>
              </a:rPr>
              <a:t>Bewegungserfahrungen</a:t>
            </a:r>
            <a:r>
              <a:rPr lang="fr-CH" sz="2800" b="0" i="0" u="none" strike="noStrike" dirty="0">
                <a:solidFill>
                  <a:srgbClr val="000000"/>
                </a:solidFill>
                <a:effectLst/>
              </a:rPr>
              <a:t>, </a:t>
            </a:r>
            <a:r>
              <a:rPr lang="fr-CH" sz="2800" b="0" i="0" u="none" strike="noStrike" dirty="0" err="1">
                <a:solidFill>
                  <a:srgbClr val="000000"/>
                </a:solidFill>
                <a:effectLst/>
              </a:rPr>
              <a:t>auf</a:t>
            </a:r>
            <a:r>
              <a:rPr lang="fr-CH" sz="2800" b="0" i="0" u="none" strike="noStrike" dirty="0">
                <a:solidFill>
                  <a:srgbClr val="000000"/>
                </a:solidFill>
                <a:effectLst/>
              </a:rPr>
              <a:t> </a:t>
            </a:r>
            <a:r>
              <a:rPr lang="fr-CH" sz="2800" b="0" i="0" u="none" strike="noStrike" dirty="0" err="1">
                <a:solidFill>
                  <a:srgbClr val="000000"/>
                </a:solidFill>
                <a:effectLst/>
              </a:rPr>
              <a:t>denen</a:t>
            </a:r>
            <a:r>
              <a:rPr lang="fr-CH" sz="2800" b="0" i="0" u="none" strike="noStrike" dirty="0">
                <a:solidFill>
                  <a:srgbClr val="000000"/>
                </a:solidFill>
                <a:effectLst/>
              </a:rPr>
              <a:t> der </a:t>
            </a:r>
            <a:r>
              <a:rPr lang="fr-CH" sz="2800" b="0" i="0" u="none" strike="noStrike" dirty="0" err="1">
                <a:solidFill>
                  <a:srgbClr val="000000"/>
                </a:solidFill>
                <a:effectLst/>
              </a:rPr>
              <a:t>Erwerb</a:t>
            </a:r>
            <a:r>
              <a:rPr lang="fr-CH" sz="2800" b="0" i="0" u="none" strike="noStrike" dirty="0">
                <a:solidFill>
                  <a:srgbClr val="000000"/>
                </a:solidFill>
                <a:effectLst/>
              </a:rPr>
              <a:t> </a:t>
            </a:r>
            <a:r>
              <a:rPr lang="fr-CH" sz="2800" b="0" i="0" u="none" strike="noStrike" dirty="0" err="1">
                <a:solidFill>
                  <a:srgbClr val="000000"/>
                </a:solidFill>
                <a:effectLst/>
              </a:rPr>
              <a:t>weiterer</a:t>
            </a:r>
            <a:r>
              <a:rPr lang="fr-CH" sz="2800" b="0" i="0" u="none" strike="noStrike" dirty="0">
                <a:solidFill>
                  <a:srgbClr val="000000"/>
                </a:solidFill>
                <a:effectLst/>
              </a:rPr>
              <a:t> </a:t>
            </a:r>
            <a:r>
              <a:rPr lang="fr-CH" sz="2800" b="0" i="0" u="none" strike="noStrike" dirty="0" err="1">
                <a:solidFill>
                  <a:srgbClr val="000000"/>
                </a:solidFill>
                <a:effectLst/>
              </a:rPr>
              <a:t>Bewegungen</a:t>
            </a:r>
            <a:r>
              <a:rPr lang="fr-CH" sz="2800" b="0" i="0" u="none" strike="noStrike" dirty="0">
                <a:solidFill>
                  <a:srgbClr val="000000"/>
                </a:solidFill>
                <a:effectLst/>
              </a:rPr>
              <a:t> </a:t>
            </a:r>
            <a:r>
              <a:rPr lang="fr-CH" sz="2800" b="0" i="0" u="none" strike="noStrike" dirty="0" err="1">
                <a:solidFill>
                  <a:srgbClr val="000000"/>
                </a:solidFill>
                <a:effectLst/>
              </a:rPr>
              <a:t>aufgebaut</a:t>
            </a:r>
            <a:r>
              <a:rPr lang="fr-CH" sz="2800" b="0" i="0" u="none" strike="noStrike" dirty="0">
                <a:solidFill>
                  <a:srgbClr val="000000"/>
                </a:solidFill>
                <a:effectLst/>
              </a:rPr>
              <a:t> </a:t>
            </a:r>
            <a:r>
              <a:rPr lang="fr-CH" sz="2800" b="0" i="0" u="none" strike="noStrike" dirty="0" err="1">
                <a:solidFill>
                  <a:srgbClr val="000000"/>
                </a:solidFill>
                <a:effectLst/>
              </a:rPr>
              <a:t>werden</a:t>
            </a:r>
            <a:r>
              <a:rPr lang="fr-CH" sz="2800" b="0" i="0" u="none" strike="noStrike" dirty="0">
                <a:solidFill>
                  <a:srgbClr val="000000"/>
                </a:solidFill>
                <a:effectLst/>
              </a:rPr>
              <a:t> </a:t>
            </a:r>
            <a:r>
              <a:rPr lang="fr-CH" sz="2800" b="0" i="0" u="none" strike="noStrike" dirty="0" err="1">
                <a:solidFill>
                  <a:srgbClr val="000000"/>
                </a:solidFill>
                <a:effectLst/>
              </a:rPr>
              <a:t>kann</a:t>
            </a:r>
            <a:r>
              <a:rPr lang="fr-CH" sz="2800" b="0" i="0" u="none" strike="noStrike" dirty="0">
                <a:solidFill>
                  <a:srgbClr val="000000"/>
                </a:solidFill>
                <a:effectLst/>
              </a:rPr>
              <a:t> – </a:t>
            </a:r>
            <a:r>
              <a:rPr lang="fr-CH" sz="2800" b="0" i="0" u="none" strike="noStrike" dirty="0" err="1">
                <a:solidFill>
                  <a:srgbClr val="000000"/>
                </a:solidFill>
                <a:effectLst/>
              </a:rPr>
              <a:t>ideale</a:t>
            </a:r>
            <a:r>
              <a:rPr lang="fr-CH" sz="2800" b="0" i="0" u="none" strike="noStrike" dirty="0">
                <a:solidFill>
                  <a:srgbClr val="000000"/>
                </a:solidFill>
                <a:effectLst/>
              </a:rPr>
              <a:t> </a:t>
            </a:r>
            <a:r>
              <a:rPr lang="fr-CH" sz="2800" b="0" i="0" u="none" strike="noStrike" dirty="0" err="1">
                <a:solidFill>
                  <a:srgbClr val="000000"/>
                </a:solidFill>
                <a:effectLst/>
              </a:rPr>
              <a:t>Voraussetzungen</a:t>
            </a:r>
            <a:r>
              <a:rPr lang="fr-CH" sz="2800" b="0" i="0" u="none" strike="noStrike" dirty="0">
                <a:solidFill>
                  <a:srgbClr val="000000"/>
                </a:solidFill>
                <a:effectLst/>
              </a:rPr>
              <a:t> </a:t>
            </a:r>
            <a:r>
              <a:rPr lang="fr-CH" sz="2800" b="0" i="0" u="none" strike="noStrike" dirty="0" err="1">
                <a:solidFill>
                  <a:srgbClr val="000000"/>
                </a:solidFill>
                <a:effectLst/>
              </a:rPr>
              <a:t>für</a:t>
            </a:r>
            <a:r>
              <a:rPr lang="fr-CH" sz="2800" b="0" i="0" u="none" strike="noStrike" dirty="0">
                <a:solidFill>
                  <a:srgbClr val="000000"/>
                </a:solidFill>
                <a:effectLst/>
              </a:rPr>
              <a:t> </a:t>
            </a:r>
            <a:r>
              <a:rPr lang="fr-CH" sz="2800" b="0" i="0" u="none" strike="noStrike" dirty="0" err="1">
                <a:solidFill>
                  <a:srgbClr val="000000"/>
                </a:solidFill>
                <a:effectLst/>
              </a:rPr>
              <a:t>das</a:t>
            </a:r>
            <a:r>
              <a:rPr lang="fr-CH" sz="2800" b="0" i="0" u="none" strike="noStrike" dirty="0">
                <a:solidFill>
                  <a:srgbClr val="000000"/>
                </a:solidFill>
                <a:effectLst/>
              </a:rPr>
              <a:t> </a:t>
            </a:r>
            <a:r>
              <a:rPr lang="fr-CH" sz="2800" b="0" i="0" u="none" strike="noStrike" dirty="0" err="1">
                <a:solidFill>
                  <a:srgbClr val="000000"/>
                </a:solidFill>
                <a:effectLst/>
              </a:rPr>
              <a:t>Lernen</a:t>
            </a:r>
            <a:r>
              <a:rPr lang="fr-CH" sz="2800" b="0" i="0" u="none" strike="noStrike" dirty="0">
                <a:solidFill>
                  <a:srgbClr val="000000"/>
                </a:solidFill>
                <a:effectLst/>
              </a:rPr>
              <a:t>.</a:t>
            </a:r>
          </a:p>
          <a:p>
            <a:pPr algn="l"/>
            <a:endParaRPr lang="de-CH" sz="1800" b="0" i="0" u="none" strike="noStrike" baseline="0" dirty="0">
              <a:latin typeface="DINOT-Light"/>
            </a:endParaRPr>
          </a:p>
          <a:p>
            <a:pPr algn="l"/>
            <a:endParaRPr lang="de-CH" sz="1800" b="0" i="0" u="none" strike="noStrike" baseline="0" dirty="0">
              <a:latin typeface="DINOT-Light"/>
            </a:endParaRPr>
          </a:p>
          <a:p>
            <a:pPr algn="l"/>
            <a:endParaRPr lang="de-CH" sz="1800" b="0" i="0" u="none" strike="noStrike" baseline="0" dirty="0">
              <a:latin typeface="DINOT-Light"/>
            </a:endParaRPr>
          </a:p>
        </p:txBody>
      </p:sp>
      <p:sp>
        <p:nvSpPr>
          <p:cNvPr id="4" name="Foliennummernplatzhalter 3">
            <a:extLst>
              <a:ext uri="{FF2B5EF4-FFF2-40B4-BE49-F238E27FC236}">
                <a16:creationId xmlns:a16="http://schemas.microsoft.com/office/drawing/2014/main" id="{860820FA-266A-B7A9-9ECD-359104FA9399}"/>
              </a:ext>
            </a:extLst>
          </p:cNvPr>
          <p:cNvSpPr>
            <a:spLocks noGrp="1"/>
          </p:cNvSpPr>
          <p:nvPr>
            <p:ph type="sldNum" sz="quarter" idx="10"/>
          </p:nvPr>
        </p:nvSpPr>
        <p:spPr/>
        <p:txBody>
          <a:bodyPr/>
          <a:lstStyle/>
          <a:p>
            <a:pPr>
              <a:defRPr/>
            </a:pPr>
            <a:fld id="{C46147B8-7AEA-4922-A55B-DCDA58C024A2}" type="slidenum">
              <a:rPr lang="de-CH" smtClean="0"/>
              <a:pPr>
                <a:defRPr/>
              </a:pPr>
              <a:t>137</a:t>
            </a:fld>
            <a:endParaRPr lang="de-CH"/>
          </a:p>
        </p:txBody>
      </p:sp>
    </p:spTree>
    <p:extLst>
      <p:ext uri="{BB962C8B-B14F-4D97-AF65-F5344CB8AC3E}">
        <p14:creationId xmlns:p14="http://schemas.microsoft.com/office/powerpoint/2010/main" val="42456760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7799E-AA9F-C19E-A9E9-D848ABEAD3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312B81-C126-4F57-225A-094F49889F2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F58622-1C9D-EE14-366B-1171E39C93BB}"/>
              </a:ext>
            </a:extLst>
          </p:cNvPr>
          <p:cNvSpPr>
            <a:spLocks noGrp="1"/>
          </p:cNvSpPr>
          <p:nvPr>
            <p:ph type="body" idx="1"/>
          </p:nvPr>
        </p:nvSpPr>
        <p:spPr/>
        <p:txBody>
          <a:bodyPr/>
          <a:lstStyle/>
          <a:p>
            <a:pPr algn="l"/>
            <a:r>
              <a:rPr lang="fr-FR" sz="1800" b="0" i="0" u="none" strike="noStrike" baseline="0" dirty="0">
                <a:latin typeface="DINOT-Light"/>
              </a:rPr>
              <a:t>Les formes d’entraînement sont des tâches, exercices et jeux pertinents qui soutiennent les participants dans leur processus d’apprentissage et de développement. Il existe des formes d’entraînement interdisciplinaires, des formes d’entraînement spécifiques (propres à la discipline) et des formes d’entrainement sur mesure.</a:t>
            </a:r>
          </a:p>
          <a:p>
            <a:pPr algn="l"/>
            <a:endParaRPr lang="fr-FR" sz="1800" b="0" i="0" u="none" strike="noStrike" baseline="0" dirty="0">
              <a:latin typeface="DINOT-Light"/>
            </a:endParaRPr>
          </a:p>
          <a:p>
            <a:pPr algn="l"/>
            <a:r>
              <a:rPr lang="de-CH" b="0" baseline="0" dirty="0" err="1"/>
              <a:t>Les</a:t>
            </a:r>
            <a:r>
              <a:rPr lang="de-CH" b="0" baseline="0" dirty="0"/>
              <a:t> </a:t>
            </a:r>
            <a:r>
              <a:rPr lang="de-CH" b="0" baseline="0" dirty="0" err="1"/>
              <a:t>formes</a:t>
            </a:r>
            <a:r>
              <a:rPr lang="de-CH" b="0" baseline="0" dirty="0"/>
              <a:t> </a:t>
            </a:r>
            <a:r>
              <a:rPr lang="de-CH" b="0" baseline="0" dirty="0" err="1"/>
              <a:t>d’entrainement</a:t>
            </a:r>
            <a:r>
              <a:rPr lang="de-CH" b="0" baseline="0" dirty="0"/>
              <a:t> </a:t>
            </a:r>
            <a:r>
              <a:rPr lang="de-CH" b="0" baseline="0" dirty="0" err="1"/>
              <a:t>interdisciplinaires</a:t>
            </a:r>
            <a:r>
              <a:rPr lang="de-CH" b="0" baseline="0" dirty="0"/>
              <a:t> </a:t>
            </a:r>
            <a:r>
              <a:rPr lang="de-CH" b="0" baseline="0" dirty="0" err="1"/>
              <a:t>reposent</a:t>
            </a:r>
            <a:r>
              <a:rPr lang="de-CH" b="0" baseline="0" dirty="0"/>
              <a:t> </a:t>
            </a:r>
            <a:r>
              <a:rPr lang="de-CH" b="0" baseline="0" dirty="0" err="1"/>
              <a:t>sur</a:t>
            </a:r>
            <a:r>
              <a:rPr lang="de-CH" b="0" baseline="0" dirty="0"/>
              <a:t> des </a:t>
            </a:r>
            <a:r>
              <a:rPr lang="de-CH" b="0" baseline="0" dirty="0" err="1"/>
              <a:t>formes</a:t>
            </a:r>
            <a:r>
              <a:rPr lang="de-CH" b="0" baseline="0" dirty="0"/>
              <a:t> </a:t>
            </a:r>
            <a:r>
              <a:rPr lang="de-CH" b="0" baseline="0" dirty="0" err="1"/>
              <a:t>fondamentales</a:t>
            </a:r>
            <a:r>
              <a:rPr lang="de-CH" b="0" baseline="0" dirty="0"/>
              <a:t> de </a:t>
            </a:r>
            <a:r>
              <a:rPr lang="de-CH" b="0" baseline="0" dirty="0" err="1"/>
              <a:t>mouvements</a:t>
            </a:r>
            <a:r>
              <a:rPr lang="de-CH" b="0" baseline="0" dirty="0"/>
              <a:t> et de </a:t>
            </a:r>
            <a:r>
              <a:rPr lang="de-CH" b="0" baseline="0" dirty="0" err="1"/>
              <a:t>jeux</a:t>
            </a:r>
            <a:r>
              <a:rPr lang="de-CH" b="0" baseline="0" dirty="0"/>
              <a:t>. Ces </a:t>
            </a:r>
            <a:r>
              <a:rPr lang="de-CH" b="0" baseline="0" dirty="0" err="1"/>
              <a:t>dernières</a:t>
            </a:r>
            <a:r>
              <a:rPr lang="de-CH" b="0" baseline="0" dirty="0"/>
              <a:t> </a:t>
            </a:r>
            <a:r>
              <a:rPr lang="de-CH" b="0" baseline="0" dirty="0" err="1"/>
              <a:t>permettent</a:t>
            </a:r>
            <a:r>
              <a:rPr lang="de-CH" b="0" baseline="0" dirty="0"/>
              <a:t> de faire des </a:t>
            </a:r>
            <a:r>
              <a:rPr lang="de-CH" b="0" baseline="0" dirty="0" err="1"/>
              <a:t>expériences</a:t>
            </a:r>
            <a:r>
              <a:rPr lang="de-CH" b="0" baseline="0" dirty="0"/>
              <a:t> </a:t>
            </a:r>
            <a:r>
              <a:rPr lang="de-CH" b="0" baseline="0" dirty="0" err="1"/>
              <a:t>motrices</a:t>
            </a:r>
            <a:r>
              <a:rPr lang="de-CH" b="0" baseline="0" dirty="0"/>
              <a:t> de </a:t>
            </a:r>
            <a:r>
              <a:rPr lang="de-CH" b="0" baseline="0" dirty="0" err="1"/>
              <a:t>bases</a:t>
            </a:r>
            <a:r>
              <a:rPr lang="de-CH" b="0" baseline="0" dirty="0"/>
              <a:t> </a:t>
            </a:r>
            <a:r>
              <a:rPr lang="de-CH" b="0" baseline="0" dirty="0" err="1"/>
              <a:t>sur</a:t>
            </a:r>
            <a:r>
              <a:rPr lang="de-CH" b="0" baseline="0" dirty="0"/>
              <a:t> </a:t>
            </a:r>
            <a:r>
              <a:rPr lang="de-CH" b="0" baseline="0" dirty="0" err="1"/>
              <a:t>lesquelles</a:t>
            </a:r>
            <a:r>
              <a:rPr lang="de-CH" b="0" baseline="0" dirty="0"/>
              <a:t> on </a:t>
            </a:r>
            <a:r>
              <a:rPr lang="de-CH" b="0" baseline="0" dirty="0" err="1"/>
              <a:t>peut</a:t>
            </a:r>
            <a:r>
              <a:rPr lang="de-CH" b="0" baseline="0" dirty="0"/>
              <a:t> </a:t>
            </a:r>
            <a:r>
              <a:rPr lang="de-CH" b="0" baseline="0" dirty="0" err="1"/>
              <a:t>batir</a:t>
            </a:r>
            <a:r>
              <a:rPr lang="de-CH" b="0" baseline="0" dirty="0"/>
              <a:t> </a:t>
            </a:r>
            <a:r>
              <a:rPr lang="de-CH" b="0" baseline="0" dirty="0" err="1"/>
              <a:t>l’apprentissage</a:t>
            </a:r>
            <a:r>
              <a:rPr lang="de-CH" b="0" baseline="0" dirty="0"/>
              <a:t> </a:t>
            </a:r>
            <a:r>
              <a:rPr lang="de-CH" b="0" baseline="0" dirty="0" err="1"/>
              <a:t>d’autres</a:t>
            </a:r>
            <a:r>
              <a:rPr lang="de-CH" b="0" baseline="0" dirty="0"/>
              <a:t> </a:t>
            </a:r>
            <a:r>
              <a:rPr lang="de-CH" b="0" baseline="0" dirty="0" err="1"/>
              <a:t>mouvements</a:t>
            </a:r>
            <a:r>
              <a:rPr lang="de-CH" b="0" baseline="0" dirty="0"/>
              <a:t> et </a:t>
            </a:r>
            <a:r>
              <a:rPr lang="de-CH" b="0" baseline="0" dirty="0" err="1"/>
              <a:t>donc</a:t>
            </a:r>
            <a:r>
              <a:rPr lang="de-CH" b="0" baseline="0" dirty="0"/>
              <a:t> des </a:t>
            </a:r>
            <a:r>
              <a:rPr lang="de-CH" b="0" baseline="0" dirty="0" err="1"/>
              <a:t>conditions</a:t>
            </a:r>
            <a:r>
              <a:rPr lang="de-CH" b="0" baseline="0" dirty="0"/>
              <a:t> </a:t>
            </a:r>
            <a:r>
              <a:rPr lang="de-CH" b="0" baseline="0" dirty="0" err="1"/>
              <a:t>iudéales</a:t>
            </a:r>
            <a:r>
              <a:rPr lang="de-CH" b="0" baseline="0" dirty="0"/>
              <a:t>.</a:t>
            </a:r>
          </a:p>
        </p:txBody>
      </p:sp>
      <p:sp>
        <p:nvSpPr>
          <p:cNvPr id="4" name="Foliennummernplatzhalter 3">
            <a:extLst>
              <a:ext uri="{FF2B5EF4-FFF2-40B4-BE49-F238E27FC236}">
                <a16:creationId xmlns:a16="http://schemas.microsoft.com/office/drawing/2014/main" id="{15C43D81-5F42-2530-DBEA-505DB86F42DF}"/>
              </a:ext>
            </a:extLst>
          </p:cNvPr>
          <p:cNvSpPr>
            <a:spLocks noGrp="1"/>
          </p:cNvSpPr>
          <p:nvPr>
            <p:ph type="sldNum" sz="quarter" idx="10"/>
          </p:nvPr>
        </p:nvSpPr>
        <p:spPr/>
        <p:txBody>
          <a:bodyPr/>
          <a:lstStyle/>
          <a:p>
            <a:pPr>
              <a:defRPr/>
            </a:pPr>
            <a:fld id="{C46147B8-7AEA-4922-A55B-DCDA58C024A2}" type="slidenum">
              <a:rPr lang="de-CH" smtClean="0"/>
              <a:pPr>
                <a:defRPr/>
              </a:pPr>
              <a:t>138</a:t>
            </a:fld>
            <a:endParaRPr lang="de-CH"/>
          </a:p>
        </p:txBody>
      </p:sp>
    </p:spTree>
    <p:extLst>
      <p:ext uri="{BB962C8B-B14F-4D97-AF65-F5344CB8AC3E}">
        <p14:creationId xmlns:p14="http://schemas.microsoft.com/office/powerpoint/2010/main" val="12909370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it-IT" sz="1800" b="0" i="0" u="none" strike="noStrike" baseline="0" dirty="0">
                <a:latin typeface="DINOT-Light"/>
              </a:rPr>
              <a:t>Le forme di allenamento sono compiti, forme di gioco ed esercizi mirati che aiutano i partecipanti nel loro processo di apprendimento e sviluppo. Esistono forme di allenamento interdisciplinari e forme di allenamento specifiche </a:t>
            </a:r>
            <a:r>
              <a:rPr lang="de-CH" sz="1800" b="0" i="0" u="none" strike="noStrike" baseline="0" dirty="0">
                <a:latin typeface="DINOT-Light"/>
              </a:rPr>
              <a:t>della </a:t>
            </a:r>
            <a:r>
              <a:rPr lang="de-CH" sz="1800" b="0" i="0" u="none" strike="noStrike" baseline="0" dirty="0" err="1">
                <a:latin typeface="DINOT-Light"/>
              </a:rPr>
              <a:t>disciplina</a:t>
            </a:r>
            <a:r>
              <a:rPr lang="de-CH" sz="1800" b="0" i="0" u="none" strike="noStrike" baseline="0" dirty="0">
                <a:latin typeface="DINOT-Light"/>
              </a:rPr>
              <a:t> </a:t>
            </a:r>
            <a:r>
              <a:rPr lang="de-CH" sz="1800" b="0" i="0" u="none" strike="noStrike" baseline="0" dirty="0" err="1">
                <a:latin typeface="DINOT-Light"/>
              </a:rPr>
              <a:t>specialistica</a:t>
            </a:r>
            <a:r>
              <a:rPr lang="de-CH" sz="1800" b="0" i="0" u="none" strike="noStrike" baseline="0" dirty="0">
                <a:latin typeface="DINOT-Light"/>
              </a:rPr>
              <a:t> </a:t>
            </a:r>
            <a:r>
              <a:rPr lang="fr-CH" sz="2800" b="0" i="0" u="none" strike="noStrike" baseline="0" dirty="0">
                <a:solidFill>
                  <a:srgbClr val="000000"/>
                </a:solidFill>
                <a:effectLst/>
                <a:latin typeface="-webkit-standard"/>
              </a:rPr>
              <a:t>e</a:t>
            </a:r>
            <a:r>
              <a:rPr lang="fr-CH" sz="2800" b="0" i="0" u="none" strike="noStrike" dirty="0">
                <a:solidFill>
                  <a:srgbClr val="000000"/>
                </a:solidFill>
                <a:effectLst/>
                <a:latin typeface="-webkit-standard"/>
              </a:rPr>
              <a:t> forme di </a:t>
            </a:r>
            <a:r>
              <a:rPr lang="fr-CH" sz="2800" b="0" i="0" u="none" strike="noStrike" dirty="0" err="1">
                <a:solidFill>
                  <a:srgbClr val="000000"/>
                </a:solidFill>
                <a:effectLst/>
                <a:latin typeface="-webkit-standard"/>
              </a:rPr>
              <a:t>allenamento</a:t>
            </a:r>
            <a:r>
              <a:rPr lang="fr-CH" sz="2800" b="0" i="0" u="none" strike="noStrike" dirty="0">
                <a:solidFill>
                  <a:srgbClr val="000000"/>
                </a:solidFill>
                <a:effectLst/>
                <a:latin typeface="-webkit-standard"/>
              </a:rPr>
              <a:t> su </a:t>
            </a:r>
            <a:r>
              <a:rPr lang="fr-CH" sz="2800" b="0" i="0" u="none" strike="noStrike" dirty="0" err="1">
                <a:solidFill>
                  <a:srgbClr val="000000"/>
                </a:solidFill>
                <a:effectLst/>
                <a:latin typeface="-webkit-standard"/>
              </a:rPr>
              <a:t>misura</a:t>
            </a:r>
            <a:r>
              <a:rPr lang="fr-CH" sz="2800" b="0" i="0" u="none" strike="noStrike" dirty="0">
                <a:solidFill>
                  <a:srgbClr val="000000"/>
                </a:solidFill>
                <a:effectLst/>
                <a:latin typeface="-webkit-standard"/>
              </a:rPr>
              <a:t>.</a:t>
            </a:r>
            <a:endParaRPr lang="de-CH" sz="1800" b="0" i="0" u="none" strike="noStrike" baseline="0" dirty="0">
              <a:latin typeface="DINOT-Light"/>
            </a:endParaRPr>
          </a:p>
          <a:p>
            <a:pPr algn="l"/>
            <a:endParaRPr lang="de-CH" sz="1800" b="0" i="0" u="none" strike="noStrike" baseline="0" dirty="0">
              <a:latin typeface="DINOT-Light"/>
            </a:endParaRPr>
          </a:p>
          <a:p>
            <a:pPr algn="l"/>
            <a:r>
              <a:rPr lang="fr-CH" b="0" i="0" u="none" strike="noStrike" dirty="0">
                <a:solidFill>
                  <a:srgbClr val="000000"/>
                </a:solidFill>
                <a:effectLst/>
                <a:latin typeface="-webkit-standard"/>
              </a:rPr>
              <a:t>Le forme di </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interdisciplinari</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basano</a:t>
            </a:r>
            <a:r>
              <a:rPr lang="fr-CH" b="0" i="0" u="none" strike="noStrike" dirty="0">
                <a:solidFill>
                  <a:srgbClr val="000000"/>
                </a:solidFill>
                <a:effectLst/>
                <a:latin typeface="-webkit-standard"/>
              </a:rPr>
              <a:t> su </a:t>
            </a:r>
            <a:r>
              <a:rPr lang="fr-CH" b="0" i="0" u="none" strike="noStrike" dirty="0" err="1">
                <a:solidFill>
                  <a:srgbClr val="000000"/>
                </a:solidFill>
                <a:effectLst/>
                <a:latin typeface="-webkit-standard"/>
              </a:rPr>
              <a:t>movimenti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fondamentali</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giochi</a:t>
            </a:r>
            <a:r>
              <a:rPr lang="fr-CH" b="0" i="0" u="none" strike="noStrike" dirty="0">
                <a:solidFill>
                  <a:srgbClr val="000000"/>
                </a:solidFill>
                <a:effectLst/>
                <a:latin typeface="-webkit-standard"/>
              </a:rPr>
              <a:t> di base. </a:t>
            </a:r>
            <a:r>
              <a:rPr lang="fr-CH" b="0" i="0" u="none" strike="noStrike" dirty="0" err="1">
                <a:solidFill>
                  <a:srgbClr val="000000"/>
                </a:solidFill>
                <a:effectLst/>
                <a:latin typeface="-webkit-standard"/>
              </a:rPr>
              <a:t>Questi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permettono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fare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esperienze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motorie</a:t>
            </a:r>
            <a:r>
              <a:rPr lang="fr-CH" b="0" i="0" u="none" strike="noStrike" dirty="0">
                <a:solidFill>
                  <a:srgbClr val="000000"/>
                </a:solidFill>
                <a:effectLst/>
                <a:latin typeface="-webkit-standard"/>
              </a:rPr>
              <a:t> di base, </a:t>
            </a:r>
            <a:r>
              <a:rPr lang="fr-CH" b="0" i="0" u="none" strike="noStrike" dirty="0" err="1">
                <a:solidFill>
                  <a:srgbClr val="000000"/>
                </a:solidFill>
                <a:effectLst/>
                <a:latin typeface="-webkit-standard"/>
              </a:rPr>
              <a:t>sulle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quali</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può</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costruire</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apprendimento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altri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movimenti</a:t>
            </a:r>
            <a:r>
              <a:rPr lang="fr-CH" b="0" i="0" u="none" strike="noStrike" dirty="0">
                <a:solidFill>
                  <a:srgbClr val="000000"/>
                </a:solidFill>
                <a:effectLst/>
                <a:latin typeface="-webkit-standard"/>
              </a:rPr>
              <a:t> – </a:t>
            </a:r>
            <a:r>
              <a:rPr lang="fr-CH" b="0" i="0" u="none" strike="noStrike" dirty="0" err="1">
                <a:solidFill>
                  <a:srgbClr val="000000"/>
                </a:solidFill>
                <a:effectLst/>
                <a:latin typeface="-webkit-standard"/>
              </a:rPr>
              <a:t>condizioni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ideali</a:t>
            </a:r>
            <a:r>
              <a:rPr lang="fr-CH" b="0" i="0" u="none" strike="noStrike" dirty="0">
                <a:solidFill>
                  <a:srgbClr val="000000"/>
                </a:solidFill>
                <a:effectLst/>
                <a:latin typeface="-webkit-standard"/>
              </a:rPr>
              <a:t> per l’</a:t>
            </a:r>
            <a:r>
              <a:rPr lang="fr-CH" b="0" i="0" u="none" strike="noStrike" dirty="0" err="1">
                <a:solidFill>
                  <a:srgbClr val="000000"/>
                </a:solidFill>
                <a:effectLst/>
                <a:latin typeface="-webkit-standard"/>
              </a:rPr>
              <a:t>apprendimento</a:t>
            </a:r>
            <a:r>
              <a:rPr lang="fr-CH" b="0" i="0" u="none" strike="noStrike" dirty="0">
                <a:solidFill>
                  <a:srgbClr val="000000"/>
                </a:solidFill>
                <a:effectLst/>
                <a:latin typeface="-webkit-standard"/>
              </a:rPr>
              <a:t>.</a:t>
            </a:r>
            <a:endParaRPr lang="de-CH" b="1" baseline="0"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139</a:t>
            </a:fld>
            <a:endParaRPr lang="de-CH"/>
          </a:p>
        </p:txBody>
      </p:sp>
    </p:spTree>
    <p:extLst>
      <p:ext uri="{BB962C8B-B14F-4D97-AF65-F5344CB8AC3E}">
        <p14:creationId xmlns:p14="http://schemas.microsoft.com/office/powerpoint/2010/main" val="34289310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1800" b="0" i="0" u="none" strike="noStrike" baseline="0" dirty="0">
                <a:latin typeface="DINOT-Light"/>
              </a:rPr>
              <a:t>Die somatischen und psychischen Komponenten von Bewegung und Leistung werden in fünf Entwicklungsdimensionen eingeteilt: </a:t>
            </a:r>
            <a:r>
              <a:rPr lang="de-CH" sz="1800" b="1" i="0" u="none" strike="noStrike" baseline="0" dirty="0">
                <a:latin typeface="DINOT-Light"/>
              </a:rPr>
              <a:t>Athletik, Technik, Taktik, Kooperation und Psyche</a:t>
            </a:r>
            <a:r>
              <a:rPr lang="de-CH" sz="1800" b="0" i="0" u="none" strike="noStrike" baseline="0" dirty="0">
                <a:latin typeface="DINOT-Light"/>
              </a:rPr>
              <a:t>.</a:t>
            </a:r>
          </a:p>
          <a:p>
            <a:pPr algn="l"/>
            <a:endParaRPr lang="de-CH" sz="1800" b="0" i="0" u="none" strike="noStrike" baseline="0" dirty="0">
              <a:latin typeface="DINOT-Light"/>
            </a:endParaRPr>
          </a:p>
          <a:p>
            <a:pPr algn="l"/>
            <a:r>
              <a:rPr lang="de-CH" sz="1800" b="0" i="0" u="none" strike="noStrike" baseline="0" dirty="0">
                <a:latin typeface="DINOT-Light"/>
              </a:rPr>
              <a:t>Diesen sind </a:t>
            </a:r>
            <a:r>
              <a:rPr lang="de-CH" sz="1800" b="1" i="0" u="none" strike="noStrike" baseline="0" dirty="0">
                <a:latin typeface="DINOT-Light"/>
              </a:rPr>
              <a:t>16 grundlegende Entwicklungsfaktoren zugeordnet</a:t>
            </a:r>
            <a:r>
              <a:rPr lang="de-CH" sz="1800" b="0" i="0" u="none" strike="noStrike" baseline="0" dirty="0">
                <a:latin typeface="DINOT-Light"/>
              </a:rPr>
              <a:t>. Die Bezeichnungen und Zuordnungen basieren auf den Entwicklungsarbeiten von J+S in Kooperation mit der Trainerbildung Schweiz und der Eidgenössischen Hochschule für Sport Magglingen. Der Einfluss und die Gewichtung der jeweiligen Entwicklungsfaktoren hängen von der betreffenden</a:t>
            </a:r>
          </a:p>
          <a:p>
            <a:pPr algn="l"/>
            <a:r>
              <a:rPr lang="de-CH" sz="1800" b="0" i="0" u="none" strike="noStrike" baseline="0" dirty="0">
                <a:latin typeface="DINOT-Light"/>
              </a:rPr>
              <a:t>Erscheinungsform ab.</a:t>
            </a:r>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140</a:t>
            </a:fld>
            <a:endParaRPr lang="de-CH"/>
          </a:p>
        </p:txBody>
      </p:sp>
    </p:spTree>
    <p:extLst>
      <p:ext uri="{BB962C8B-B14F-4D97-AF65-F5344CB8AC3E}">
        <p14:creationId xmlns:p14="http://schemas.microsoft.com/office/powerpoint/2010/main" val="21243452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287AB-3539-1062-AA14-9904B4929A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F31033-ABC7-E975-6404-A31152FC14A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BC2833E-3BD4-4A05-56E9-5E5062E0D550}"/>
              </a:ext>
            </a:extLst>
          </p:cNvPr>
          <p:cNvSpPr>
            <a:spLocks noGrp="1"/>
          </p:cNvSpPr>
          <p:nvPr>
            <p:ph type="body" idx="1"/>
          </p:nvPr>
        </p:nvSpPr>
        <p:spPr/>
        <p:txBody>
          <a:bodyPr/>
          <a:lstStyle/>
          <a:p>
            <a:pPr algn="l"/>
            <a:r>
              <a:rPr lang="fr-FR" sz="1800" b="0" i="0" u="none" strike="noStrike" baseline="0" dirty="0">
                <a:latin typeface="DINOT-Light"/>
              </a:rPr>
              <a:t>Les composantes somatiques et psychiques du mouvement ainsi que de la performance sont réparties en cinq axes de développement: </a:t>
            </a:r>
            <a:r>
              <a:rPr lang="fr-FR" sz="1800" b="1" i="0" u="none" strike="noStrike" baseline="0" dirty="0">
                <a:latin typeface="DINOT-Light"/>
              </a:rPr>
              <a:t>qualités athlétiques, technique, tactique, coopération et mental</a:t>
            </a:r>
            <a:r>
              <a:rPr lang="fr-FR" sz="1800" b="0" i="0" u="none" strike="noStrike" baseline="0" dirty="0">
                <a:latin typeface="DINOT-Light"/>
              </a:rPr>
              <a:t>.</a:t>
            </a:r>
          </a:p>
          <a:p>
            <a:pPr algn="l"/>
            <a:endParaRPr lang="fr-FR" sz="1800" b="0" i="0" u="none" strike="noStrike" baseline="0" dirty="0">
              <a:latin typeface="DINOT-Light"/>
            </a:endParaRPr>
          </a:p>
          <a:p>
            <a:pPr algn="l"/>
            <a:r>
              <a:rPr lang="fr-FR" sz="1800" b="1" i="0" u="none" strike="noStrike" baseline="0" dirty="0">
                <a:latin typeface="DINOT-Light"/>
              </a:rPr>
              <a:t>Seize facteurs de développement déterminants </a:t>
            </a:r>
            <a:r>
              <a:rPr lang="fr-FR" sz="1800" b="0" i="0" u="none" strike="noStrike" baseline="0" dirty="0">
                <a:latin typeface="DINOT-Light"/>
              </a:rPr>
              <a:t>leur sont rattachés. Leur dénomination et leur classification ont été définies dans le cadre des travaux de développement menés par J+S en coopération avec la Formation des entraîneurs Suisse et la Haute école fédérale de sport de </a:t>
            </a:r>
            <a:r>
              <a:rPr lang="de-CH" sz="1800" b="0" i="0" u="none" strike="noStrike" baseline="0" dirty="0" err="1">
                <a:latin typeface="DINOT-Light"/>
              </a:rPr>
              <a:t>Macolin</a:t>
            </a:r>
            <a:r>
              <a:rPr lang="de-CH" sz="1800" b="0" i="0" u="none" strike="noStrike" baseline="0" dirty="0">
                <a:latin typeface="DINOT-Light"/>
              </a:rPr>
              <a:t>. </a:t>
            </a:r>
            <a:r>
              <a:rPr lang="fr-FR" sz="1800" b="0" i="0" u="none" strike="noStrike" baseline="0" dirty="0">
                <a:latin typeface="DINOT-Light"/>
              </a:rPr>
              <a:t>L’influence et l’importance des différents facteurs </a:t>
            </a:r>
            <a:r>
              <a:rPr lang="de-CH" sz="1800" b="0" i="0" u="none" strike="noStrike" baseline="0" dirty="0" err="1">
                <a:latin typeface="DINOT-Light"/>
              </a:rPr>
              <a:t>dépendent</a:t>
            </a:r>
            <a:r>
              <a:rPr lang="de-CH" sz="1800" b="0" i="0" u="none" strike="noStrike" baseline="0" dirty="0">
                <a:latin typeface="DINOT-Light"/>
              </a:rPr>
              <a:t> </a:t>
            </a:r>
            <a:r>
              <a:rPr lang="fr-FR" sz="1800" b="0" i="0" u="none" strike="noStrike" baseline="0" dirty="0">
                <a:latin typeface="DINOT-Light"/>
              </a:rPr>
              <a:t>de la forme caractéristique concernée.</a:t>
            </a:r>
            <a:endParaRPr lang="de-CH" dirty="0"/>
          </a:p>
        </p:txBody>
      </p:sp>
      <p:sp>
        <p:nvSpPr>
          <p:cNvPr id="4" name="Foliennummernplatzhalter 3">
            <a:extLst>
              <a:ext uri="{FF2B5EF4-FFF2-40B4-BE49-F238E27FC236}">
                <a16:creationId xmlns:a16="http://schemas.microsoft.com/office/drawing/2014/main" id="{FDA89E16-18EB-2F02-2989-35AB89F13857}"/>
              </a:ext>
            </a:extLst>
          </p:cNvPr>
          <p:cNvSpPr>
            <a:spLocks noGrp="1"/>
          </p:cNvSpPr>
          <p:nvPr>
            <p:ph type="sldNum" sz="quarter" idx="10"/>
          </p:nvPr>
        </p:nvSpPr>
        <p:spPr/>
        <p:txBody>
          <a:bodyPr/>
          <a:lstStyle/>
          <a:p>
            <a:pPr>
              <a:defRPr/>
            </a:pPr>
            <a:fld id="{C46147B8-7AEA-4922-A55B-DCDA58C024A2}" type="slidenum">
              <a:rPr lang="de-CH" smtClean="0"/>
              <a:pPr>
                <a:defRPr/>
              </a:pPr>
              <a:t>141</a:t>
            </a:fld>
            <a:endParaRPr lang="de-CH"/>
          </a:p>
        </p:txBody>
      </p:sp>
    </p:spTree>
    <p:extLst>
      <p:ext uri="{BB962C8B-B14F-4D97-AF65-F5344CB8AC3E}">
        <p14:creationId xmlns:p14="http://schemas.microsoft.com/office/powerpoint/2010/main" val="29832858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75BA1-AC8A-E05C-2C0B-6757614402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20E0431-E54A-FC92-CC9F-1BFF7D2C76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E8791F-6276-2259-145D-DBA169B14DD2}"/>
              </a:ext>
            </a:extLst>
          </p:cNvPr>
          <p:cNvSpPr>
            <a:spLocks noGrp="1"/>
          </p:cNvSpPr>
          <p:nvPr>
            <p:ph type="body" idx="1"/>
          </p:nvPr>
        </p:nvSpPr>
        <p:spPr/>
        <p:txBody>
          <a:bodyPr/>
          <a:lstStyle/>
          <a:p>
            <a:pPr algn="l"/>
            <a:r>
              <a:rPr lang="it-IT" sz="1800" b="0" i="0" u="none" strike="noStrike" baseline="0" dirty="0">
                <a:latin typeface="DINOT-Light"/>
              </a:rPr>
              <a:t>Le componenti somatiche e psichiche del movimento e della prestazione vengono suddivise in cinque settori di sviluppo: </a:t>
            </a:r>
            <a:r>
              <a:rPr lang="it-IT" sz="1800" b="1" i="0" u="none" strike="noStrike" baseline="0" dirty="0">
                <a:latin typeface="DINOT-Light"/>
              </a:rPr>
              <a:t>atletica, tecnica, tattica, cooperazione e psiche</a:t>
            </a:r>
            <a:endParaRPr lang="it-IT" sz="1800" b="0" i="0" u="none" strike="noStrike" baseline="0" dirty="0">
              <a:latin typeface="DINOT-Light"/>
            </a:endParaRPr>
          </a:p>
          <a:p>
            <a:pPr algn="l"/>
            <a:endParaRPr lang="it-IT" sz="1800" b="0" i="0" u="none" strike="noStrike" baseline="0" dirty="0">
              <a:latin typeface="DINOT-Light"/>
            </a:endParaRPr>
          </a:p>
          <a:p>
            <a:pPr algn="l"/>
            <a:r>
              <a:rPr lang="it-IT" sz="1800" b="0" i="0" u="none" strike="noStrike" baseline="0" dirty="0">
                <a:latin typeface="DINOT-Light"/>
              </a:rPr>
              <a:t>Le quali sono suddivisibili in </a:t>
            </a:r>
            <a:r>
              <a:rPr lang="it-IT" sz="1800" b="1" i="0" u="none" strike="noStrike" baseline="0" dirty="0">
                <a:latin typeface="DINOT-Light"/>
              </a:rPr>
              <a:t>16 fattori di sviluppo di base</a:t>
            </a:r>
            <a:r>
              <a:rPr lang="it-IT" sz="1800" b="0" i="0" u="none" strike="noStrike" baseline="0" dirty="0">
                <a:latin typeface="DINOT-Light"/>
              </a:rPr>
              <a:t>. Le designazioni e le categorizzazioni si basano sulle attività di sviluppo di G+S in collaborazione con la Formazione degli allenatori Svizzera e la Scuola universitaria federale dello sport </a:t>
            </a:r>
            <a:r>
              <a:rPr lang="it-IT" sz="1800" b="0" i="0" u="none" strike="noStrike" baseline="0" dirty="0" err="1">
                <a:latin typeface="DINOT-Light"/>
              </a:rPr>
              <a:t>Macolin</a:t>
            </a:r>
            <a:r>
              <a:rPr lang="it-IT" sz="1800" b="0" i="0" u="none" strike="noStrike" baseline="0" dirty="0">
                <a:latin typeface="DINOT-Light"/>
              </a:rPr>
              <a:t> (SUFSM). L’influsso e l’importanza di ciascun fattore di sviluppo dipendono dalla forma caratteristica in questione.</a:t>
            </a:r>
            <a:endParaRPr lang="de-CH" dirty="0"/>
          </a:p>
        </p:txBody>
      </p:sp>
      <p:sp>
        <p:nvSpPr>
          <p:cNvPr id="4" name="Foliennummernplatzhalter 3">
            <a:extLst>
              <a:ext uri="{FF2B5EF4-FFF2-40B4-BE49-F238E27FC236}">
                <a16:creationId xmlns:a16="http://schemas.microsoft.com/office/drawing/2014/main" id="{C295CDB5-C28E-6F97-26A1-E4505D19A414}"/>
              </a:ext>
            </a:extLst>
          </p:cNvPr>
          <p:cNvSpPr>
            <a:spLocks noGrp="1"/>
          </p:cNvSpPr>
          <p:nvPr>
            <p:ph type="sldNum" sz="quarter" idx="10"/>
          </p:nvPr>
        </p:nvSpPr>
        <p:spPr/>
        <p:txBody>
          <a:bodyPr/>
          <a:lstStyle/>
          <a:p>
            <a:pPr>
              <a:defRPr/>
            </a:pPr>
            <a:fld id="{C46147B8-7AEA-4922-A55B-DCDA58C024A2}" type="slidenum">
              <a:rPr lang="de-CH" smtClean="0"/>
              <a:pPr>
                <a:defRPr/>
              </a:pPr>
              <a:t>142</a:t>
            </a:fld>
            <a:endParaRPr lang="de-CH"/>
          </a:p>
        </p:txBody>
      </p:sp>
    </p:spTree>
    <p:extLst>
      <p:ext uri="{BB962C8B-B14F-4D97-AF65-F5344CB8AC3E}">
        <p14:creationId xmlns:p14="http://schemas.microsoft.com/office/powerpoint/2010/main" val="30712433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Ausdauer</a:t>
            </a:r>
            <a:endParaRPr lang="fr-CH" b="1" i="0" u="none" strike="noStrike" dirty="0">
              <a:solidFill>
                <a:srgbClr val="000000"/>
              </a:solidFill>
              <a:effectLst/>
            </a:endParaRPr>
          </a:p>
          <a:p>
            <a:pPr algn="l"/>
            <a:r>
              <a:rPr lang="fr-CH" b="0" i="0" u="none" strike="noStrike" dirty="0" err="1">
                <a:solidFill>
                  <a:srgbClr val="000000"/>
                </a:solidFill>
                <a:effectLst/>
              </a:rPr>
              <a:t>Ausdauer</a:t>
            </a:r>
            <a:r>
              <a:rPr lang="fr-CH" b="0" i="0" u="none" strike="noStrike" dirty="0">
                <a:solidFill>
                  <a:srgbClr val="000000"/>
                </a:solidFill>
                <a:effectLst/>
              </a:rPr>
              <a:t> </a:t>
            </a:r>
            <a:r>
              <a:rPr lang="fr-CH" b="0" i="0" u="none" strike="noStrike" dirty="0" err="1">
                <a:solidFill>
                  <a:srgbClr val="000000"/>
                </a:solidFill>
                <a:effectLst/>
              </a:rPr>
              <a:t>ermöglicht</a:t>
            </a:r>
            <a:r>
              <a:rPr lang="fr-CH" b="0" i="0" u="none" strike="noStrike" dirty="0">
                <a:solidFill>
                  <a:srgbClr val="000000"/>
                </a:solidFill>
                <a:effectLst/>
              </a:rPr>
              <a:t> es,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körperliche</a:t>
            </a:r>
            <a:r>
              <a:rPr lang="fr-CH" b="0" i="0" u="none" strike="noStrike" dirty="0">
                <a:solidFill>
                  <a:srgbClr val="000000"/>
                </a:solidFill>
                <a:effectLst/>
              </a:rPr>
              <a:t> </a:t>
            </a:r>
            <a:r>
              <a:rPr lang="fr-CH" b="0" i="0" u="none" strike="noStrike" dirty="0" err="1">
                <a:solidFill>
                  <a:srgbClr val="000000"/>
                </a:solidFill>
                <a:effectLst/>
              </a:rPr>
              <a:t>Leistung</a:t>
            </a:r>
            <a:r>
              <a:rPr lang="fr-CH" b="0" i="0" u="none" strike="noStrike" dirty="0">
                <a:solidFill>
                  <a:srgbClr val="000000"/>
                </a:solidFill>
                <a:effectLst/>
              </a:rPr>
              <a:t> </a:t>
            </a:r>
            <a:r>
              <a:rPr lang="fr-CH" b="0" i="0" u="none" strike="noStrike" dirty="0" err="1">
                <a:solidFill>
                  <a:srgbClr val="000000"/>
                </a:solidFill>
                <a:effectLst/>
              </a:rPr>
              <a:t>über</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längere</a:t>
            </a:r>
            <a:r>
              <a:rPr lang="fr-CH" b="0" i="0" u="none" strike="noStrike" dirty="0">
                <a:solidFill>
                  <a:srgbClr val="000000"/>
                </a:solidFill>
                <a:effectLst/>
              </a:rPr>
              <a:t> </a:t>
            </a:r>
            <a:r>
              <a:rPr lang="fr-CH" b="0" i="0" u="none" strike="noStrike" dirty="0" err="1">
                <a:solidFill>
                  <a:srgbClr val="000000"/>
                </a:solidFill>
                <a:effectLst/>
              </a:rPr>
              <a:t>Dauer</a:t>
            </a:r>
            <a:r>
              <a:rPr lang="fr-CH" b="0" i="0" u="none" strike="noStrike" dirty="0">
                <a:solidFill>
                  <a:srgbClr val="000000"/>
                </a:solidFill>
                <a:effectLst/>
              </a:rPr>
              <a:t> (</a:t>
            </a:r>
            <a:r>
              <a:rPr lang="fr-CH" b="0" i="0" u="none" strike="noStrike" dirty="0" err="1">
                <a:solidFill>
                  <a:srgbClr val="000000"/>
                </a:solidFill>
                <a:effectLst/>
              </a:rPr>
              <a:t>mehr</a:t>
            </a:r>
            <a:r>
              <a:rPr lang="fr-CH" b="0" i="0" u="none" strike="noStrike" dirty="0">
                <a:solidFill>
                  <a:srgbClr val="000000"/>
                </a:solidFill>
                <a:effectLst/>
              </a:rPr>
              <a:t> </a:t>
            </a:r>
            <a:r>
              <a:rPr lang="fr-CH" b="0" i="0" u="none" strike="noStrike" dirty="0" err="1">
                <a:solidFill>
                  <a:srgbClr val="000000"/>
                </a:solidFill>
                <a:effectLst/>
              </a:rPr>
              <a:t>als</a:t>
            </a:r>
            <a:r>
              <a:rPr lang="fr-CH" b="0" i="0" u="none" strike="noStrike" dirty="0">
                <a:solidFill>
                  <a:srgbClr val="000000"/>
                </a:solidFill>
                <a:effectLst/>
              </a:rPr>
              <a:t> 1 Minute bis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mehreren</a:t>
            </a:r>
            <a:r>
              <a:rPr lang="fr-CH" b="0" i="0" u="none" strike="noStrike" dirty="0">
                <a:solidFill>
                  <a:srgbClr val="000000"/>
                </a:solidFill>
                <a:effectLst/>
              </a:rPr>
              <a:t> </a:t>
            </a:r>
            <a:r>
              <a:rPr lang="fr-CH" b="0" i="0" u="none" strike="noStrike" dirty="0" err="1">
                <a:solidFill>
                  <a:srgbClr val="000000"/>
                </a:solidFill>
                <a:effectLst/>
              </a:rPr>
              <a:t>Stunden</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erbringen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aufrechtzuerhalten</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a:t>
            </a:r>
            <a:r>
              <a:rPr lang="fr-CH" b="0" i="0" u="none" strike="noStrike" dirty="0" err="1">
                <a:solidFill>
                  <a:srgbClr val="000000"/>
                </a:solidFill>
                <a:effectLst/>
              </a:rPr>
              <a:t>hilft</a:t>
            </a:r>
            <a:r>
              <a:rPr lang="fr-CH" b="0" i="0" u="none" strike="noStrike" dirty="0">
                <a:solidFill>
                  <a:srgbClr val="000000"/>
                </a:solidFill>
                <a:effectLst/>
              </a:rPr>
              <a:t> </a:t>
            </a:r>
            <a:r>
              <a:rPr lang="fr-CH" b="0" i="0" u="none" strike="noStrike" dirty="0" err="1">
                <a:solidFill>
                  <a:srgbClr val="000000"/>
                </a:solidFill>
                <a:effectLst/>
              </a:rPr>
              <a:t>auch</a:t>
            </a:r>
            <a:r>
              <a:rPr lang="fr-CH" b="0" i="0" u="none" strike="noStrike" dirty="0">
                <a:solidFill>
                  <a:srgbClr val="000000"/>
                </a:solidFill>
                <a:effectLst/>
              </a:rPr>
              <a:t> </a:t>
            </a:r>
            <a:r>
              <a:rPr lang="fr-CH" b="0" i="0" u="none" strike="noStrike" dirty="0" err="1">
                <a:solidFill>
                  <a:srgbClr val="000000"/>
                </a:solidFill>
                <a:effectLst/>
              </a:rPr>
              <a:t>dabei</a:t>
            </a:r>
            <a:r>
              <a:rPr lang="fr-CH" b="0" i="0" u="none" strike="noStrike" dirty="0">
                <a:solidFill>
                  <a:srgbClr val="000000"/>
                </a:solidFill>
                <a:effectLst/>
              </a:rPr>
              <a:t>, </a:t>
            </a:r>
            <a:r>
              <a:rPr lang="fr-CH" b="0" i="0" u="none" strike="noStrike" dirty="0" err="1">
                <a:solidFill>
                  <a:srgbClr val="000000"/>
                </a:solidFill>
                <a:effectLst/>
              </a:rPr>
              <a:t>sich</a:t>
            </a:r>
            <a:r>
              <a:rPr lang="fr-CH" b="0" i="0" u="none" strike="noStrike" dirty="0">
                <a:solidFill>
                  <a:srgbClr val="000000"/>
                </a:solidFill>
                <a:effectLst/>
              </a:rPr>
              <a:t> von </a:t>
            </a:r>
            <a:r>
              <a:rPr lang="fr-CH" b="0" i="0" u="none" strike="noStrike" dirty="0" err="1">
                <a:solidFill>
                  <a:srgbClr val="000000"/>
                </a:solidFill>
                <a:effectLst/>
              </a:rPr>
              <a:t>intensiven</a:t>
            </a:r>
            <a:r>
              <a:rPr lang="fr-CH" b="0" i="0" u="none" strike="noStrike" dirty="0">
                <a:solidFill>
                  <a:srgbClr val="000000"/>
                </a:solidFill>
                <a:effectLst/>
              </a:rPr>
              <a:t>, </a:t>
            </a:r>
            <a:r>
              <a:rPr lang="fr-CH" b="0" i="0" u="none" strike="noStrike" dirty="0" err="1">
                <a:solidFill>
                  <a:srgbClr val="000000"/>
                </a:solidFill>
                <a:effectLst/>
              </a:rPr>
              <a:t>wiederholten</a:t>
            </a:r>
            <a:r>
              <a:rPr lang="fr-CH" b="0" i="0" u="none" strike="noStrike" dirty="0">
                <a:solidFill>
                  <a:srgbClr val="000000"/>
                </a:solidFill>
                <a:effectLst/>
              </a:rPr>
              <a:t> </a:t>
            </a:r>
            <a:r>
              <a:rPr lang="fr-CH" b="0" i="0" u="none" strike="noStrike" dirty="0" err="1">
                <a:solidFill>
                  <a:srgbClr val="000000"/>
                </a:solidFill>
                <a:effectLst/>
              </a:rPr>
              <a:t>Belastungen</a:t>
            </a:r>
            <a:r>
              <a:rPr lang="fr-CH" b="0" i="0" u="none" strike="noStrike" dirty="0">
                <a:solidFill>
                  <a:srgbClr val="000000"/>
                </a:solidFill>
                <a:effectLst/>
              </a:rPr>
              <a:t> (z. B. Sprints) </a:t>
            </a:r>
            <a:r>
              <a:rPr lang="fr-CH" b="0" i="0" u="none" strike="noStrike" dirty="0" err="1">
                <a:solidFill>
                  <a:srgbClr val="000000"/>
                </a:solidFill>
                <a:effectLst/>
              </a:rPr>
              <a:t>rasch</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erholen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so</a:t>
            </a:r>
            <a:r>
              <a:rPr lang="fr-CH" b="0" i="0" u="none" strike="noStrike" dirty="0">
                <a:solidFill>
                  <a:srgbClr val="000000"/>
                </a:solidFill>
                <a:effectLst/>
              </a:rPr>
              <a:t> </a:t>
            </a:r>
            <a:r>
              <a:rPr lang="fr-CH" b="0" i="0" u="none" strike="noStrike" dirty="0" err="1">
                <a:solidFill>
                  <a:srgbClr val="000000"/>
                </a:solidFill>
                <a:effectLst/>
              </a:rPr>
              <a:t>Ermüdung</a:t>
            </a:r>
            <a:r>
              <a:rPr lang="fr-CH" b="0" i="0" u="none" strike="noStrike" dirty="0">
                <a:solidFill>
                  <a:srgbClr val="000000"/>
                </a:solidFill>
                <a:effectLst/>
              </a:rPr>
              <a:t> </a:t>
            </a:r>
            <a:r>
              <a:rPr lang="fr-CH" b="0" i="0" u="none" strike="noStrike" dirty="0" err="1">
                <a:solidFill>
                  <a:srgbClr val="000000"/>
                </a:solidFill>
                <a:effectLst/>
              </a:rPr>
              <a:t>vorzubeugen</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Beweglichkeit</a:t>
            </a:r>
            <a:r>
              <a:rPr lang="fr-CH" b="1" i="0" u="none" strike="noStrike" dirty="0">
                <a:solidFill>
                  <a:srgbClr val="000000"/>
                </a:solidFill>
                <a:effectLst/>
              </a:rPr>
              <a:t>/</a:t>
            </a:r>
            <a:r>
              <a:rPr lang="fr-CH" b="1" i="0" u="none" strike="noStrike" dirty="0" err="1">
                <a:solidFill>
                  <a:srgbClr val="000000"/>
                </a:solidFill>
                <a:effectLst/>
              </a:rPr>
              <a:t>Stabilität</a:t>
            </a:r>
            <a:endParaRPr lang="fr-CH" b="1" i="0" u="none" strike="noStrike" dirty="0">
              <a:solidFill>
                <a:srgbClr val="000000"/>
              </a:solidFill>
              <a:effectLst/>
            </a:endParaRPr>
          </a:p>
          <a:p>
            <a:pPr algn="l"/>
            <a:r>
              <a:rPr lang="fr-CH" b="0" i="0" u="none" strike="noStrike" dirty="0" err="1">
                <a:solidFill>
                  <a:srgbClr val="000000"/>
                </a:solidFill>
                <a:effectLst/>
              </a:rPr>
              <a:t>Jede</a:t>
            </a:r>
            <a:r>
              <a:rPr lang="fr-CH" b="0" i="0" u="none" strike="noStrike" dirty="0">
                <a:solidFill>
                  <a:srgbClr val="000000"/>
                </a:solidFill>
                <a:effectLst/>
              </a:rPr>
              <a:t> </a:t>
            </a:r>
            <a:r>
              <a:rPr lang="fr-CH" b="0" i="0" u="none" strike="noStrike" dirty="0" err="1">
                <a:solidFill>
                  <a:srgbClr val="000000"/>
                </a:solidFill>
                <a:effectLst/>
              </a:rPr>
              <a:t>Bewegung</a:t>
            </a:r>
            <a:r>
              <a:rPr lang="fr-CH" b="0" i="0" u="none" strike="noStrike" dirty="0">
                <a:solidFill>
                  <a:srgbClr val="000000"/>
                </a:solidFill>
                <a:effectLst/>
              </a:rPr>
              <a:t> </a:t>
            </a:r>
            <a:r>
              <a:rPr lang="fr-CH" b="0" i="0" u="none" strike="noStrike" dirty="0" err="1">
                <a:solidFill>
                  <a:srgbClr val="000000"/>
                </a:solidFill>
                <a:effectLst/>
              </a:rPr>
              <a:t>weist</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optimale </a:t>
            </a:r>
            <a:r>
              <a:rPr lang="fr-CH" b="0" i="0" u="none" strike="noStrike" dirty="0" err="1">
                <a:solidFill>
                  <a:srgbClr val="000000"/>
                </a:solidFill>
                <a:effectLst/>
              </a:rPr>
              <a:t>Bewegungsamplitude</a:t>
            </a:r>
            <a:r>
              <a:rPr lang="fr-CH" b="0" i="0" u="none" strike="noStrike" dirty="0">
                <a:solidFill>
                  <a:srgbClr val="000000"/>
                </a:solidFill>
                <a:effectLst/>
              </a:rPr>
              <a:t> </a:t>
            </a:r>
            <a:r>
              <a:rPr lang="fr-CH" b="0" i="0" u="none" strike="noStrike" dirty="0" err="1">
                <a:solidFill>
                  <a:srgbClr val="000000"/>
                </a:solidFill>
                <a:effectLst/>
              </a:rPr>
              <a:t>auf</a:t>
            </a:r>
            <a:r>
              <a:rPr lang="fr-CH" b="0" i="0" u="none" strike="noStrike" dirty="0">
                <a:solidFill>
                  <a:srgbClr val="000000"/>
                </a:solidFill>
                <a:effectLst/>
              </a:rPr>
              <a:t>. Um </a:t>
            </a:r>
            <a:r>
              <a:rPr lang="fr-CH" b="0" i="0" u="none" strike="noStrike" dirty="0" err="1">
                <a:solidFill>
                  <a:srgbClr val="000000"/>
                </a:solidFill>
                <a:effectLst/>
              </a:rPr>
              <a:t>diese</a:t>
            </a:r>
            <a:r>
              <a:rPr lang="fr-CH" b="0" i="0" u="none" strike="noStrike" dirty="0">
                <a:solidFill>
                  <a:srgbClr val="000000"/>
                </a:solidFill>
                <a:effectLst/>
              </a:rPr>
              <a:t> </a:t>
            </a:r>
            <a:r>
              <a:rPr lang="fr-CH" b="0" i="0" u="none" strike="noStrike" dirty="0" err="1">
                <a:solidFill>
                  <a:srgbClr val="000000"/>
                </a:solidFill>
                <a:effectLst/>
              </a:rPr>
              <a:t>voll</a:t>
            </a:r>
            <a:r>
              <a:rPr lang="fr-CH" b="0" i="0" u="none" strike="noStrike" dirty="0">
                <a:solidFill>
                  <a:srgbClr val="000000"/>
                </a:solidFill>
                <a:effectLst/>
              </a:rPr>
              <a:t> </a:t>
            </a:r>
            <a:r>
              <a:rPr lang="fr-CH" b="0" i="0" u="none" strike="noStrike" dirty="0" err="1">
                <a:solidFill>
                  <a:srgbClr val="000000"/>
                </a:solidFill>
                <a:effectLst/>
              </a:rPr>
              <a:t>auszuschöpfen</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es </a:t>
            </a:r>
            <a:r>
              <a:rPr lang="fr-CH" b="0" i="0" u="none" strike="noStrike" dirty="0" err="1">
                <a:solidFill>
                  <a:srgbClr val="000000"/>
                </a:solidFill>
                <a:effectLst/>
              </a:rPr>
              <a:t>sinnvoll</a:t>
            </a:r>
            <a:r>
              <a:rPr lang="fr-CH" b="0" i="0" u="none" strike="noStrike" dirty="0">
                <a:solidFill>
                  <a:srgbClr val="000000"/>
                </a:solidFill>
                <a:effectLst/>
              </a:rPr>
              <a:t>, die </a:t>
            </a:r>
            <a:r>
              <a:rPr lang="fr-CH" b="0" i="0" u="none" strike="noStrike" dirty="0" err="1">
                <a:solidFill>
                  <a:srgbClr val="000000"/>
                </a:solidFill>
                <a:effectLst/>
              </a:rPr>
              <a:t>Gelenkbeweglichkeit</a:t>
            </a:r>
            <a:r>
              <a:rPr lang="fr-CH" b="0" i="0" u="none" strike="noStrike" dirty="0">
                <a:solidFill>
                  <a:srgbClr val="000000"/>
                </a:solidFill>
                <a:effectLst/>
              </a:rPr>
              <a:t> </a:t>
            </a:r>
            <a:r>
              <a:rPr lang="fr-CH" b="0" i="0" u="none" strike="noStrike" dirty="0" err="1">
                <a:solidFill>
                  <a:srgbClr val="000000"/>
                </a:solidFill>
                <a:effectLst/>
              </a:rPr>
              <a:t>gezielt</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trainieren</a:t>
            </a:r>
            <a:r>
              <a:rPr lang="fr-CH" b="0" i="0" u="none" strike="noStrike" dirty="0">
                <a:solidFill>
                  <a:srgbClr val="000000"/>
                </a:solidFill>
                <a:effectLst/>
              </a:rPr>
              <a:t>. </a:t>
            </a:r>
            <a:r>
              <a:rPr lang="fr-CH" b="0" i="0" u="none" strike="noStrike" dirty="0" err="1">
                <a:solidFill>
                  <a:srgbClr val="000000"/>
                </a:solidFill>
                <a:effectLst/>
              </a:rPr>
              <a:t>Unter</a:t>
            </a:r>
            <a:r>
              <a:rPr lang="fr-CH" b="0" i="0" u="none" strike="noStrike" dirty="0">
                <a:solidFill>
                  <a:srgbClr val="000000"/>
                </a:solidFill>
                <a:effectLst/>
              </a:rPr>
              <a:t> </a:t>
            </a:r>
            <a:r>
              <a:rPr lang="fr-CH" b="0" i="0" u="none" strike="noStrike" dirty="0" err="1">
                <a:solidFill>
                  <a:srgbClr val="000000"/>
                </a:solidFill>
                <a:effectLst/>
              </a:rPr>
              <a:t>Beweglichkeit</a:t>
            </a:r>
            <a:r>
              <a:rPr lang="fr-CH" b="0" i="0" u="none" strike="noStrike" dirty="0">
                <a:solidFill>
                  <a:srgbClr val="000000"/>
                </a:solidFill>
                <a:effectLst/>
              </a:rPr>
              <a:t> </a:t>
            </a:r>
            <a:r>
              <a:rPr lang="fr-CH" b="0" i="0" u="none" strike="noStrike" dirty="0" err="1">
                <a:solidFill>
                  <a:srgbClr val="000000"/>
                </a:solidFill>
                <a:effectLst/>
              </a:rPr>
              <a:t>versteht</a:t>
            </a:r>
            <a:r>
              <a:rPr lang="fr-CH" b="0" i="0" u="none" strike="noStrike" dirty="0">
                <a:solidFill>
                  <a:srgbClr val="000000"/>
                </a:solidFill>
                <a:effectLst/>
              </a:rPr>
              <a:t> man hier die </a:t>
            </a:r>
            <a:r>
              <a:rPr lang="fr-CH" b="0" i="0" u="none" strike="noStrike" dirty="0" err="1">
                <a:solidFill>
                  <a:srgbClr val="000000"/>
                </a:solidFill>
                <a:effectLst/>
              </a:rPr>
              <a:t>dynamische</a:t>
            </a:r>
            <a:r>
              <a:rPr lang="fr-CH" b="0" i="0" u="none" strike="noStrike" dirty="0">
                <a:solidFill>
                  <a:srgbClr val="000000"/>
                </a:solidFill>
                <a:effectLst/>
              </a:rPr>
              <a:t> </a:t>
            </a:r>
            <a:r>
              <a:rPr lang="fr-CH" b="0" i="0" u="none" strike="noStrike" dirty="0" err="1">
                <a:solidFill>
                  <a:srgbClr val="000000"/>
                </a:solidFill>
                <a:effectLst/>
              </a:rPr>
              <a:t>Gelenkbeweglichkeit</a:t>
            </a:r>
            <a:r>
              <a:rPr lang="fr-CH" b="0" i="0" u="none" strike="noStrike" dirty="0">
                <a:solidFill>
                  <a:srgbClr val="000000"/>
                </a:solidFill>
                <a:effectLst/>
              </a:rPr>
              <a:t>, die es </a:t>
            </a:r>
            <a:r>
              <a:rPr lang="fr-CH" b="0" i="0" u="none" strike="noStrike" dirty="0" err="1">
                <a:solidFill>
                  <a:srgbClr val="000000"/>
                </a:solidFill>
                <a:effectLst/>
              </a:rPr>
              <a:t>erlaubt</a:t>
            </a:r>
            <a:r>
              <a:rPr lang="fr-CH" b="0" i="0" u="none" strike="noStrike" dirty="0">
                <a:solidFill>
                  <a:srgbClr val="000000"/>
                </a:solidFill>
                <a:effectLst/>
              </a:rPr>
              <a:t>, mit </a:t>
            </a:r>
            <a:r>
              <a:rPr lang="fr-CH" b="0" i="0" u="none" strike="noStrike" dirty="0" err="1">
                <a:solidFill>
                  <a:srgbClr val="000000"/>
                </a:solidFill>
                <a:effectLst/>
              </a:rPr>
              <a:t>möglichst</a:t>
            </a:r>
            <a:r>
              <a:rPr lang="fr-CH" b="0" i="0" u="none" strike="noStrike" dirty="0">
                <a:solidFill>
                  <a:srgbClr val="000000"/>
                </a:solidFill>
                <a:effectLst/>
              </a:rPr>
              <a:t> </a:t>
            </a:r>
            <a:r>
              <a:rPr lang="fr-CH" b="0" i="0" u="none" strike="noStrike" dirty="0" err="1">
                <a:solidFill>
                  <a:srgbClr val="000000"/>
                </a:solidFill>
                <a:effectLst/>
              </a:rPr>
              <a:t>grosser</a:t>
            </a:r>
            <a:r>
              <a:rPr lang="fr-CH" b="0" i="0" u="none" strike="noStrike" dirty="0">
                <a:solidFill>
                  <a:srgbClr val="000000"/>
                </a:solidFill>
                <a:effectLst/>
              </a:rPr>
              <a:t> Amplitude </a:t>
            </a:r>
            <a:r>
              <a:rPr lang="fr-CH" b="0" i="0" u="none" strike="noStrike" dirty="0" err="1">
                <a:solidFill>
                  <a:srgbClr val="000000"/>
                </a:solidFill>
                <a:effectLst/>
              </a:rPr>
              <a:t>gezielt</a:t>
            </a:r>
            <a:r>
              <a:rPr lang="fr-CH" b="0" i="0" u="none" strike="noStrike" dirty="0">
                <a:solidFill>
                  <a:srgbClr val="000000"/>
                </a:solidFill>
                <a:effectLst/>
              </a:rPr>
              <a:t> Kraft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entfalten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die </a:t>
            </a:r>
            <a:r>
              <a:rPr lang="fr-CH" b="0" i="0" u="none" strike="noStrike" dirty="0" err="1">
                <a:solidFill>
                  <a:srgbClr val="000000"/>
                </a:solidFill>
                <a:effectLst/>
              </a:rPr>
              <a:t>Bewegung</a:t>
            </a:r>
            <a:r>
              <a:rPr lang="fr-CH" b="0" i="0" u="none" strike="noStrike" dirty="0">
                <a:solidFill>
                  <a:srgbClr val="000000"/>
                </a:solidFill>
                <a:effectLst/>
              </a:rPr>
              <a:t> optimal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kontrollieren</a:t>
            </a:r>
            <a:r>
              <a:rPr lang="fr-CH" b="0" i="0" u="none" strike="noStrike" dirty="0">
                <a:solidFill>
                  <a:srgbClr val="000000"/>
                </a:solidFill>
                <a:effectLst/>
              </a:rPr>
              <a:t>. </a:t>
            </a:r>
            <a:r>
              <a:rPr lang="fr-CH" b="0" i="0" u="none" strike="noStrike" dirty="0" err="1">
                <a:solidFill>
                  <a:srgbClr val="000000"/>
                </a:solidFill>
                <a:effectLst/>
              </a:rPr>
              <a:t>Diese</a:t>
            </a:r>
            <a:r>
              <a:rPr lang="fr-CH" b="0" i="0" u="none" strike="noStrike" dirty="0">
                <a:solidFill>
                  <a:srgbClr val="000000"/>
                </a:solidFill>
                <a:effectLst/>
              </a:rPr>
              <a:t> </a:t>
            </a:r>
            <a:r>
              <a:rPr lang="fr-CH" b="0" i="0" u="none" strike="noStrike" dirty="0" err="1">
                <a:solidFill>
                  <a:srgbClr val="000000"/>
                </a:solidFill>
                <a:effectLst/>
              </a:rPr>
              <a:t>Krafteinwirkung</a:t>
            </a:r>
            <a:r>
              <a:rPr lang="fr-CH" b="0" i="0" u="none" strike="noStrike" dirty="0">
                <a:solidFill>
                  <a:srgbClr val="000000"/>
                </a:solidFill>
                <a:effectLst/>
              </a:rPr>
              <a:t> </a:t>
            </a:r>
            <a:r>
              <a:rPr lang="fr-CH" b="0" i="0" u="none" strike="noStrike" dirty="0" err="1">
                <a:solidFill>
                  <a:srgbClr val="000000"/>
                </a:solidFill>
                <a:effectLst/>
              </a:rPr>
              <a:t>erfordert</a:t>
            </a:r>
            <a:r>
              <a:rPr lang="fr-CH" b="0" i="0" u="none" strike="noStrike" dirty="0">
                <a:solidFill>
                  <a:srgbClr val="000000"/>
                </a:solidFill>
                <a:effectLst/>
              </a:rPr>
              <a:t> </a:t>
            </a:r>
            <a:r>
              <a:rPr lang="fr-CH" b="0" i="0" u="none" strike="noStrike" dirty="0" err="1">
                <a:solidFill>
                  <a:srgbClr val="000000"/>
                </a:solidFill>
                <a:effectLst/>
              </a:rPr>
              <a:t>Stabilität</a:t>
            </a:r>
            <a:r>
              <a:rPr lang="fr-CH" b="0" i="0" u="none" strike="noStrike" dirty="0">
                <a:solidFill>
                  <a:srgbClr val="000000"/>
                </a:solidFill>
                <a:effectLst/>
              </a:rPr>
              <a:t>, um </a:t>
            </a:r>
            <a:r>
              <a:rPr lang="fr-CH" b="0" i="0" u="none" strike="noStrike" dirty="0" err="1">
                <a:solidFill>
                  <a:srgbClr val="000000"/>
                </a:solidFill>
                <a:effectLst/>
              </a:rPr>
              <a:t>auch</a:t>
            </a:r>
            <a:r>
              <a:rPr lang="fr-CH" b="0" i="0" u="none" strike="noStrike" dirty="0">
                <a:solidFill>
                  <a:srgbClr val="000000"/>
                </a:solidFill>
                <a:effectLst/>
              </a:rPr>
              <a:t> </a:t>
            </a:r>
            <a:r>
              <a:rPr lang="fr-CH" b="0" i="0" u="none" strike="noStrike" dirty="0" err="1">
                <a:solidFill>
                  <a:srgbClr val="000000"/>
                </a:solidFill>
                <a:effectLst/>
              </a:rPr>
              <a:t>bei</a:t>
            </a:r>
            <a:r>
              <a:rPr lang="fr-CH" b="0" i="0" u="none" strike="noStrike" dirty="0">
                <a:solidFill>
                  <a:srgbClr val="000000"/>
                </a:solidFill>
                <a:effectLst/>
              </a:rPr>
              <a:t> </a:t>
            </a:r>
            <a:r>
              <a:rPr lang="fr-CH" b="0" i="0" u="none" strike="noStrike" dirty="0" err="1">
                <a:solidFill>
                  <a:srgbClr val="000000"/>
                </a:solidFill>
                <a:effectLst/>
              </a:rPr>
              <a:t>komplexen</a:t>
            </a:r>
            <a:r>
              <a:rPr lang="fr-CH" b="0" i="0" u="none" strike="noStrike" dirty="0">
                <a:solidFill>
                  <a:srgbClr val="000000"/>
                </a:solidFill>
                <a:effectLst/>
              </a:rPr>
              <a:t> </a:t>
            </a:r>
            <a:r>
              <a:rPr lang="fr-CH" b="0" i="0" u="none" strike="noStrike" dirty="0" err="1">
                <a:solidFill>
                  <a:srgbClr val="000000"/>
                </a:solidFill>
                <a:effectLst/>
              </a:rPr>
              <a:t>Bewegungen</a:t>
            </a:r>
            <a:r>
              <a:rPr lang="fr-CH" b="0" i="0" u="none" strike="noStrike" dirty="0">
                <a:solidFill>
                  <a:srgbClr val="000000"/>
                </a:solidFill>
                <a:effectLst/>
              </a:rPr>
              <a:t> </a:t>
            </a:r>
            <a:r>
              <a:rPr lang="fr-CH" b="0" i="0" u="none" strike="noStrike" dirty="0" err="1">
                <a:solidFill>
                  <a:srgbClr val="000000"/>
                </a:solidFill>
                <a:effectLst/>
              </a:rPr>
              <a:t>wie</a:t>
            </a:r>
            <a:r>
              <a:rPr lang="fr-CH" b="0" i="0" u="none" strike="noStrike" dirty="0">
                <a:solidFill>
                  <a:srgbClr val="000000"/>
                </a:solidFill>
                <a:effectLst/>
              </a:rPr>
              <a:t> </a:t>
            </a:r>
            <a:r>
              <a:rPr lang="fr-CH" b="0" i="0" u="none" strike="noStrike" dirty="0" err="1">
                <a:solidFill>
                  <a:srgbClr val="000000"/>
                </a:solidFill>
                <a:effectLst/>
              </a:rPr>
              <a:t>Drehungen</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Brems</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Beschleunigungsbewegungen</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funktionelle</a:t>
            </a:r>
            <a:r>
              <a:rPr lang="fr-CH" b="0" i="0" u="none" strike="noStrike" dirty="0">
                <a:solidFill>
                  <a:srgbClr val="000000"/>
                </a:solidFill>
                <a:effectLst/>
              </a:rPr>
              <a:t> </a:t>
            </a:r>
            <a:r>
              <a:rPr lang="fr-CH" b="0" i="0" u="none" strike="noStrike" dirty="0" err="1">
                <a:solidFill>
                  <a:srgbClr val="000000"/>
                </a:solidFill>
                <a:effectLst/>
              </a:rPr>
              <a:t>Haltung</a:t>
            </a:r>
            <a:r>
              <a:rPr lang="fr-CH" b="0" i="0" u="none" strike="noStrike" dirty="0">
                <a:solidFill>
                  <a:srgbClr val="000000"/>
                </a:solidFill>
                <a:effectLst/>
              </a:rPr>
              <a:t> </a:t>
            </a:r>
            <a:r>
              <a:rPr lang="fr-CH" b="0" i="0" u="none" strike="noStrike" dirty="0" err="1">
                <a:solidFill>
                  <a:srgbClr val="000000"/>
                </a:solidFill>
                <a:effectLst/>
              </a:rPr>
              <a:t>beizubehalten</a:t>
            </a:r>
            <a:r>
              <a:rPr lang="fr-CH" b="0" i="0" u="none" strike="noStrike" dirty="0">
                <a:solidFill>
                  <a:srgbClr val="000000"/>
                </a:solidFill>
                <a:effectLst/>
              </a:rPr>
              <a:t>. </a:t>
            </a:r>
            <a:r>
              <a:rPr lang="fr-CH" b="0" i="0" u="none" strike="noStrike" dirty="0" err="1">
                <a:solidFill>
                  <a:srgbClr val="000000"/>
                </a:solidFill>
                <a:effectLst/>
              </a:rPr>
              <a:t>Beweglichkeit</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Stabilität</a:t>
            </a:r>
            <a:r>
              <a:rPr lang="fr-CH" b="0" i="0" u="none" strike="noStrike" dirty="0">
                <a:solidFill>
                  <a:srgbClr val="000000"/>
                </a:solidFill>
                <a:effectLst/>
              </a:rPr>
              <a:t> </a:t>
            </a:r>
            <a:r>
              <a:rPr lang="fr-CH" b="0" i="0" u="none" strike="noStrike" dirty="0" err="1">
                <a:solidFill>
                  <a:srgbClr val="000000"/>
                </a:solidFill>
                <a:effectLst/>
              </a:rPr>
              <a:t>sind</a:t>
            </a:r>
            <a:r>
              <a:rPr lang="fr-CH" b="0" i="0" u="none" strike="noStrike" dirty="0">
                <a:solidFill>
                  <a:srgbClr val="000000"/>
                </a:solidFill>
                <a:effectLst/>
              </a:rPr>
              <a:t> </a:t>
            </a:r>
            <a:r>
              <a:rPr lang="fr-CH" b="0" i="0" u="none" strike="noStrike" dirty="0" err="1">
                <a:solidFill>
                  <a:srgbClr val="000000"/>
                </a:solidFill>
                <a:effectLst/>
              </a:rPr>
              <a:t>eng</a:t>
            </a:r>
            <a:r>
              <a:rPr lang="fr-CH" b="0" i="0" u="none" strike="noStrike" dirty="0">
                <a:solidFill>
                  <a:srgbClr val="000000"/>
                </a:solidFill>
                <a:effectLst/>
              </a:rPr>
              <a:t> </a:t>
            </a:r>
            <a:r>
              <a:rPr lang="fr-CH" b="0" i="0" u="none" strike="noStrike" dirty="0" err="1">
                <a:solidFill>
                  <a:srgbClr val="000000"/>
                </a:solidFill>
                <a:effectLst/>
              </a:rPr>
              <a:t>miteinander</a:t>
            </a:r>
            <a:r>
              <a:rPr lang="fr-CH" b="0" i="0" u="none" strike="noStrike" dirty="0">
                <a:solidFill>
                  <a:srgbClr val="000000"/>
                </a:solidFill>
                <a:effectLst/>
              </a:rPr>
              <a:t> </a:t>
            </a:r>
            <a:r>
              <a:rPr lang="fr-CH" b="0" i="0" u="none" strike="noStrike" dirty="0" err="1">
                <a:solidFill>
                  <a:srgbClr val="000000"/>
                </a:solidFill>
                <a:effectLst/>
              </a:rPr>
              <a:t>verknüpft</a:t>
            </a:r>
            <a:r>
              <a:rPr lang="fr-CH" b="0" i="0" u="none" strike="noStrike" dirty="0">
                <a:solidFill>
                  <a:srgbClr val="000000"/>
                </a:solidFill>
                <a:effectLst/>
              </a:rPr>
              <a:t>. </a:t>
            </a:r>
            <a:r>
              <a:rPr lang="fr-CH" b="0" i="0" u="none" strike="noStrike" dirty="0" err="1">
                <a:solidFill>
                  <a:srgbClr val="000000"/>
                </a:solidFill>
                <a:effectLst/>
              </a:rPr>
              <a:t>Ein</a:t>
            </a:r>
            <a:r>
              <a:rPr lang="fr-CH" b="0" i="0" u="none" strike="noStrike" dirty="0">
                <a:solidFill>
                  <a:srgbClr val="000000"/>
                </a:solidFill>
                <a:effectLst/>
              </a:rPr>
              <a:t> </a:t>
            </a:r>
            <a:r>
              <a:rPr lang="fr-CH" b="0" i="0" u="none" strike="noStrike" dirty="0" err="1">
                <a:solidFill>
                  <a:srgbClr val="000000"/>
                </a:solidFill>
                <a:effectLst/>
              </a:rPr>
              <a:t>grosser</a:t>
            </a:r>
            <a:r>
              <a:rPr lang="fr-CH" b="0" i="0" u="none" strike="noStrike" dirty="0">
                <a:solidFill>
                  <a:srgbClr val="000000"/>
                </a:solidFill>
                <a:effectLst/>
              </a:rPr>
              <a:t> </a:t>
            </a:r>
            <a:r>
              <a:rPr lang="fr-CH" b="0" i="0" u="none" strike="noStrike" dirty="0" err="1">
                <a:solidFill>
                  <a:srgbClr val="000000"/>
                </a:solidFill>
                <a:effectLst/>
              </a:rPr>
              <a:t>Bewegungsradius</a:t>
            </a:r>
            <a:r>
              <a:rPr lang="fr-CH" b="0" i="0" u="none" strike="noStrike" dirty="0">
                <a:solidFill>
                  <a:srgbClr val="000000"/>
                </a:solidFill>
                <a:effectLst/>
              </a:rPr>
              <a:t> in </a:t>
            </a:r>
            <a:r>
              <a:rPr lang="fr-CH" b="0" i="0" u="none" strike="noStrike" dirty="0" err="1">
                <a:solidFill>
                  <a:srgbClr val="000000"/>
                </a:solidFill>
                <a:effectLst/>
              </a:rPr>
              <a:t>einem</a:t>
            </a:r>
            <a:r>
              <a:rPr lang="fr-CH" b="0" i="0" u="none" strike="noStrike" dirty="0">
                <a:solidFill>
                  <a:srgbClr val="000000"/>
                </a:solidFill>
                <a:effectLst/>
              </a:rPr>
              <a:t> </a:t>
            </a:r>
            <a:r>
              <a:rPr lang="fr-CH" b="0" i="0" u="none" strike="noStrike" dirty="0" err="1">
                <a:solidFill>
                  <a:srgbClr val="000000"/>
                </a:solidFill>
                <a:effectLst/>
              </a:rPr>
              <a:t>Gelenk</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der </a:t>
            </a:r>
            <a:r>
              <a:rPr lang="fr-CH" b="0" i="0" u="none" strike="noStrike" dirty="0" err="1">
                <a:solidFill>
                  <a:srgbClr val="000000"/>
                </a:solidFill>
                <a:effectLst/>
              </a:rPr>
              <a:t>umliegenden</a:t>
            </a:r>
            <a:r>
              <a:rPr lang="fr-CH" b="0" i="0" u="none" strike="noStrike" dirty="0">
                <a:solidFill>
                  <a:srgbClr val="000000"/>
                </a:solidFill>
                <a:effectLst/>
              </a:rPr>
              <a:t> </a:t>
            </a:r>
            <a:r>
              <a:rPr lang="fr-CH" b="0" i="0" u="none" strike="noStrike" dirty="0" err="1">
                <a:solidFill>
                  <a:srgbClr val="000000"/>
                </a:solidFill>
                <a:effectLst/>
              </a:rPr>
              <a:t>Muskulatur</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a:t>
            </a:r>
            <a:r>
              <a:rPr lang="fr-CH" b="0" i="0" u="none" strike="noStrike" dirty="0" err="1">
                <a:solidFill>
                  <a:srgbClr val="000000"/>
                </a:solidFill>
                <a:effectLst/>
              </a:rPr>
              <a:t>nur</a:t>
            </a:r>
            <a:r>
              <a:rPr lang="fr-CH" b="0" i="0" u="none" strike="noStrike" dirty="0">
                <a:solidFill>
                  <a:srgbClr val="000000"/>
                </a:solidFill>
                <a:effectLst/>
              </a:rPr>
              <a:t> </a:t>
            </a:r>
            <a:r>
              <a:rPr lang="fr-CH" b="0" i="0" u="none" strike="noStrike" dirty="0" err="1">
                <a:solidFill>
                  <a:srgbClr val="000000"/>
                </a:solidFill>
                <a:effectLst/>
              </a:rPr>
              <a:t>dann</a:t>
            </a:r>
            <a:r>
              <a:rPr lang="fr-CH" b="0" i="0" u="none" strike="noStrike" dirty="0">
                <a:solidFill>
                  <a:srgbClr val="000000"/>
                </a:solidFill>
                <a:effectLst/>
              </a:rPr>
              <a:t> </a:t>
            </a:r>
            <a:r>
              <a:rPr lang="fr-CH" b="0" i="0" u="none" strike="noStrike" dirty="0" err="1">
                <a:solidFill>
                  <a:srgbClr val="000000"/>
                </a:solidFill>
                <a:effectLst/>
              </a:rPr>
              <a:t>sinnvoll</a:t>
            </a:r>
            <a:r>
              <a:rPr lang="fr-CH" b="0" i="0" u="none" strike="noStrike" dirty="0">
                <a:solidFill>
                  <a:srgbClr val="000000"/>
                </a:solidFill>
                <a:effectLst/>
              </a:rPr>
              <a:t>, </a:t>
            </a:r>
            <a:r>
              <a:rPr lang="fr-CH" b="0" i="0" u="none" strike="noStrike" dirty="0" err="1">
                <a:solidFill>
                  <a:srgbClr val="000000"/>
                </a:solidFill>
                <a:effectLst/>
              </a:rPr>
              <a:t>wenn</a:t>
            </a:r>
            <a:r>
              <a:rPr lang="fr-CH" b="0" i="0" u="none" strike="noStrike" dirty="0">
                <a:solidFill>
                  <a:srgbClr val="000000"/>
                </a:solidFill>
                <a:effectLst/>
              </a:rPr>
              <a:t> die </a:t>
            </a:r>
            <a:r>
              <a:rPr lang="fr-CH" b="0" i="0" u="none" strike="noStrike" dirty="0" err="1">
                <a:solidFill>
                  <a:srgbClr val="000000"/>
                </a:solidFill>
                <a:effectLst/>
              </a:rPr>
              <a:t>Muskulatur</a:t>
            </a:r>
            <a:r>
              <a:rPr lang="fr-CH" b="0" i="0" u="none" strike="noStrike" dirty="0">
                <a:solidFill>
                  <a:srgbClr val="000000"/>
                </a:solidFill>
                <a:effectLst/>
              </a:rPr>
              <a:t> </a:t>
            </a:r>
            <a:r>
              <a:rPr lang="fr-CH" b="0" i="0" u="none" strike="noStrike" dirty="0" err="1">
                <a:solidFill>
                  <a:srgbClr val="000000"/>
                </a:solidFill>
                <a:effectLst/>
              </a:rPr>
              <a:t>auch</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a:t>
            </a:r>
            <a:r>
              <a:rPr lang="fr-CH" b="0" i="0" u="none" strike="noStrike" dirty="0" err="1">
                <a:solidFill>
                  <a:srgbClr val="000000"/>
                </a:solidFill>
                <a:effectLst/>
              </a:rPr>
              <a:t>ausreichende</a:t>
            </a:r>
            <a:r>
              <a:rPr lang="fr-CH" b="0" i="0" u="none" strike="noStrike" dirty="0">
                <a:solidFill>
                  <a:srgbClr val="000000"/>
                </a:solidFill>
                <a:effectLst/>
              </a:rPr>
              <a:t> </a:t>
            </a:r>
            <a:r>
              <a:rPr lang="fr-CH" b="0" i="0" u="none" strike="noStrike" dirty="0" err="1">
                <a:solidFill>
                  <a:srgbClr val="000000"/>
                </a:solidFill>
                <a:effectLst/>
              </a:rPr>
              <a:t>Stabilität</a:t>
            </a:r>
            <a:r>
              <a:rPr lang="fr-CH" b="0" i="0" u="none" strike="noStrike" dirty="0">
                <a:solidFill>
                  <a:srgbClr val="000000"/>
                </a:solidFill>
                <a:effectLst/>
              </a:rPr>
              <a:t> des </a:t>
            </a:r>
            <a:r>
              <a:rPr lang="fr-CH" b="0" i="0" u="none" strike="noStrike" dirty="0" err="1">
                <a:solidFill>
                  <a:srgbClr val="000000"/>
                </a:solidFill>
                <a:effectLst/>
              </a:rPr>
              <a:t>Gelenks</a:t>
            </a:r>
            <a:r>
              <a:rPr lang="fr-CH" b="0" i="0" u="none" strike="noStrike" dirty="0">
                <a:solidFill>
                  <a:srgbClr val="000000"/>
                </a:solidFill>
                <a:effectLst/>
              </a:rPr>
              <a:t> </a:t>
            </a:r>
            <a:r>
              <a:rPr lang="fr-CH" b="0" i="0" u="none" strike="noStrike" dirty="0" err="1">
                <a:solidFill>
                  <a:srgbClr val="000000"/>
                </a:solidFill>
                <a:effectLst/>
              </a:rPr>
              <a:t>sorgt</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a:solidFill>
                  <a:srgbClr val="000000"/>
                </a:solidFill>
                <a:effectLst/>
              </a:rPr>
              <a:t>Kraft</a:t>
            </a:r>
          </a:p>
          <a:p>
            <a:pPr algn="l"/>
            <a:r>
              <a:rPr lang="fr-CH" b="0" i="0" u="none" strike="noStrike" dirty="0">
                <a:solidFill>
                  <a:srgbClr val="000000"/>
                </a:solidFill>
                <a:effectLst/>
              </a:rPr>
              <a:t>In den </a:t>
            </a:r>
            <a:r>
              <a:rPr lang="fr-CH" b="0" i="0" u="none" strike="noStrike" dirty="0" err="1">
                <a:solidFill>
                  <a:srgbClr val="000000"/>
                </a:solidFill>
                <a:effectLst/>
              </a:rPr>
              <a:t>meisten</a:t>
            </a:r>
            <a:r>
              <a:rPr lang="fr-CH" b="0" i="0" u="none" strike="noStrike" dirty="0">
                <a:solidFill>
                  <a:srgbClr val="000000"/>
                </a:solidFill>
                <a:effectLst/>
              </a:rPr>
              <a:t> </a:t>
            </a:r>
            <a:r>
              <a:rPr lang="fr-CH" b="0" i="0" u="none" strike="noStrike" dirty="0" err="1">
                <a:solidFill>
                  <a:srgbClr val="000000"/>
                </a:solidFill>
                <a:effectLst/>
              </a:rPr>
              <a:t>Sportarten</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Kraft </a:t>
            </a:r>
            <a:r>
              <a:rPr lang="fr-CH" b="0" i="0" u="none" strike="noStrike" dirty="0" err="1">
                <a:solidFill>
                  <a:srgbClr val="000000"/>
                </a:solidFill>
                <a:effectLst/>
              </a:rPr>
              <a:t>ein</a:t>
            </a:r>
            <a:r>
              <a:rPr lang="fr-CH" b="0" i="0" u="none" strike="noStrike" dirty="0">
                <a:solidFill>
                  <a:srgbClr val="000000"/>
                </a:solidFill>
                <a:effectLst/>
              </a:rPr>
              <a:t> </a:t>
            </a:r>
            <a:r>
              <a:rPr lang="fr-CH" b="0" i="0" u="none" strike="noStrike" dirty="0" err="1">
                <a:solidFill>
                  <a:srgbClr val="000000"/>
                </a:solidFill>
                <a:effectLst/>
              </a:rPr>
              <a:t>zentraler</a:t>
            </a:r>
            <a:r>
              <a:rPr lang="fr-CH" b="0" i="0" u="none" strike="noStrike" dirty="0">
                <a:solidFill>
                  <a:srgbClr val="000000"/>
                </a:solidFill>
                <a:effectLst/>
              </a:rPr>
              <a:t> </a:t>
            </a:r>
            <a:r>
              <a:rPr lang="fr-CH" b="0" i="0" u="none" strike="noStrike" dirty="0" err="1">
                <a:solidFill>
                  <a:srgbClr val="000000"/>
                </a:solidFill>
                <a:effectLst/>
              </a:rPr>
              <a:t>Faktor</a:t>
            </a:r>
            <a:r>
              <a:rPr lang="fr-CH" b="0" i="0" u="none" strike="noStrike" dirty="0">
                <a:solidFill>
                  <a:srgbClr val="000000"/>
                </a:solidFill>
                <a:effectLst/>
              </a:rPr>
              <a:t> der „</a:t>
            </a:r>
            <a:r>
              <a:rPr lang="fr-CH" b="0" i="0" u="none" strike="noStrike" dirty="0" err="1">
                <a:solidFill>
                  <a:srgbClr val="000000"/>
                </a:solidFill>
                <a:effectLst/>
              </a:rPr>
              <a:t>athletischen</a:t>
            </a:r>
            <a:r>
              <a:rPr lang="fr-CH" b="0" i="0" u="none" strike="noStrike" dirty="0">
                <a:solidFill>
                  <a:srgbClr val="000000"/>
                </a:solidFill>
                <a:effectLst/>
              </a:rPr>
              <a:t>“ </a:t>
            </a:r>
            <a:r>
              <a:rPr lang="fr-CH" b="0" i="0" u="none" strike="noStrike" dirty="0" err="1">
                <a:solidFill>
                  <a:srgbClr val="000000"/>
                </a:solidFill>
                <a:effectLst/>
              </a:rPr>
              <a:t>Entwicklung</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a:t>
            </a:r>
            <a:r>
              <a:rPr lang="fr-CH" b="0" i="0" u="none" strike="noStrike" dirty="0" err="1">
                <a:solidFill>
                  <a:srgbClr val="000000"/>
                </a:solidFill>
                <a:effectLst/>
              </a:rPr>
              <a:t>notwendig</a:t>
            </a:r>
            <a:r>
              <a:rPr lang="fr-CH" b="0" i="0" u="none" strike="noStrike" dirty="0">
                <a:solidFill>
                  <a:srgbClr val="000000"/>
                </a:solidFill>
                <a:effectLst/>
              </a:rPr>
              <a:t>, um grosse </a:t>
            </a:r>
            <a:r>
              <a:rPr lang="fr-CH" b="0" i="0" u="none" strike="noStrike" dirty="0" err="1">
                <a:solidFill>
                  <a:srgbClr val="000000"/>
                </a:solidFill>
                <a:effectLst/>
              </a:rPr>
              <a:t>Widerstände</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überwinden</a:t>
            </a:r>
            <a:r>
              <a:rPr lang="fr-CH" b="0" i="0" u="none" strike="noStrike" dirty="0">
                <a:solidFill>
                  <a:srgbClr val="000000"/>
                </a:solidFill>
                <a:effectLst/>
              </a:rPr>
              <a:t>, </a:t>
            </a:r>
            <a:r>
              <a:rPr lang="fr-CH" b="0" i="0" u="none" strike="noStrike" dirty="0" err="1">
                <a:solidFill>
                  <a:srgbClr val="000000"/>
                </a:solidFill>
                <a:effectLst/>
              </a:rPr>
              <a:t>abzubremsen</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blockieren</a:t>
            </a:r>
            <a:r>
              <a:rPr lang="fr-CH" b="0" i="0" u="none" strike="noStrike" dirty="0">
                <a:solidFill>
                  <a:srgbClr val="000000"/>
                </a:solidFill>
                <a:effectLst/>
              </a:rPr>
              <a:t>. </a:t>
            </a:r>
            <a:r>
              <a:rPr lang="fr-CH" b="0" i="0" u="none" strike="noStrike" dirty="0" err="1">
                <a:solidFill>
                  <a:srgbClr val="000000"/>
                </a:solidFill>
                <a:effectLst/>
              </a:rPr>
              <a:t>Ebenso</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a:t>
            </a:r>
            <a:r>
              <a:rPr lang="fr-CH" b="0" i="0" u="none" strike="noStrike" dirty="0" err="1">
                <a:solidFill>
                  <a:srgbClr val="000000"/>
                </a:solidFill>
                <a:effectLst/>
              </a:rPr>
              <a:t>entscheidend</a:t>
            </a:r>
            <a:r>
              <a:rPr lang="fr-CH" b="0" i="0" u="none" strike="noStrike" dirty="0">
                <a:solidFill>
                  <a:srgbClr val="000000"/>
                </a:solidFill>
                <a:effectLst/>
              </a:rPr>
              <a:t>, um den </a:t>
            </a:r>
            <a:r>
              <a:rPr lang="fr-CH" b="0" i="0" u="none" strike="noStrike" dirty="0" err="1">
                <a:solidFill>
                  <a:srgbClr val="000000"/>
                </a:solidFill>
                <a:effectLst/>
              </a:rPr>
              <a:t>eigenen</a:t>
            </a:r>
            <a:r>
              <a:rPr lang="fr-CH" b="0" i="0" u="none" strike="noStrike" dirty="0">
                <a:solidFill>
                  <a:srgbClr val="000000"/>
                </a:solidFill>
                <a:effectLst/>
              </a:rPr>
              <a:t> </a:t>
            </a:r>
            <a:r>
              <a:rPr lang="fr-CH" b="0" i="0" u="none" strike="noStrike" dirty="0" err="1">
                <a:solidFill>
                  <a:srgbClr val="000000"/>
                </a:solidFill>
                <a:effectLst/>
              </a:rPr>
              <a:t>Körper</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ein</a:t>
            </a:r>
            <a:r>
              <a:rPr lang="fr-CH" b="0" i="0" u="none" strike="noStrike" dirty="0">
                <a:solidFill>
                  <a:srgbClr val="000000"/>
                </a:solidFill>
                <a:effectLst/>
              </a:rPr>
              <a:t> </a:t>
            </a:r>
            <a:r>
              <a:rPr lang="fr-CH" b="0" i="0" u="none" strike="noStrike" dirty="0" err="1">
                <a:solidFill>
                  <a:srgbClr val="000000"/>
                </a:solidFill>
                <a:effectLst/>
              </a:rPr>
              <a:t>Objekt</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beschleunigen</a:t>
            </a:r>
            <a:r>
              <a:rPr lang="fr-CH" b="0" i="0" u="none" strike="noStrike" dirty="0">
                <a:solidFill>
                  <a:srgbClr val="000000"/>
                </a:solidFill>
                <a:effectLst/>
              </a:rPr>
              <a:t> </a:t>
            </a:r>
            <a:r>
              <a:rPr lang="fr-CH" b="0" i="0" u="none" strike="noStrike" dirty="0" err="1">
                <a:solidFill>
                  <a:srgbClr val="000000"/>
                </a:solidFill>
                <a:effectLst/>
              </a:rPr>
              <a:t>sowie</a:t>
            </a:r>
            <a:r>
              <a:rPr lang="fr-CH" b="0" i="0" u="none" strike="noStrike" dirty="0">
                <a:solidFill>
                  <a:srgbClr val="000000"/>
                </a:solidFill>
                <a:effectLst/>
              </a:rPr>
              <a:t> explosive </a:t>
            </a:r>
            <a:r>
              <a:rPr lang="fr-CH" b="0" i="0" u="none" strike="noStrike" dirty="0" err="1">
                <a:solidFill>
                  <a:srgbClr val="000000"/>
                </a:solidFill>
                <a:effectLst/>
              </a:rPr>
              <a:t>Bewegungen</a:t>
            </a:r>
            <a:r>
              <a:rPr lang="fr-CH" b="0" i="0" u="none" strike="noStrike" dirty="0">
                <a:solidFill>
                  <a:srgbClr val="000000"/>
                </a:solidFill>
                <a:effectLst/>
              </a:rPr>
              <a:t> </a:t>
            </a:r>
            <a:r>
              <a:rPr lang="fr-CH" b="0" i="0" u="none" strike="noStrike" dirty="0" err="1">
                <a:solidFill>
                  <a:srgbClr val="000000"/>
                </a:solidFill>
                <a:effectLst/>
              </a:rPr>
              <a:t>auszuführen</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Explosivität</a:t>
            </a:r>
            <a:endParaRPr lang="fr-CH" b="1" i="0" u="none" strike="noStrike" dirty="0">
              <a:solidFill>
                <a:srgbClr val="000000"/>
              </a:solidFill>
              <a:effectLst/>
            </a:endParaRPr>
          </a:p>
          <a:p>
            <a:pPr algn="l"/>
            <a:r>
              <a:rPr lang="fr-CH" b="0" i="0" u="none" strike="noStrike" dirty="0" err="1">
                <a:solidFill>
                  <a:srgbClr val="000000"/>
                </a:solidFill>
                <a:effectLst/>
              </a:rPr>
              <a:t>Explosivität</a:t>
            </a:r>
            <a:r>
              <a:rPr lang="fr-CH" b="0" i="0" u="none" strike="noStrike" dirty="0">
                <a:solidFill>
                  <a:srgbClr val="000000"/>
                </a:solidFill>
                <a:effectLst/>
              </a:rPr>
              <a:t> </a:t>
            </a:r>
            <a:r>
              <a:rPr lang="fr-CH" b="0" i="0" u="none" strike="noStrike" dirty="0" err="1">
                <a:solidFill>
                  <a:srgbClr val="000000"/>
                </a:solidFill>
                <a:effectLst/>
              </a:rPr>
              <a:t>spielt</a:t>
            </a:r>
            <a:r>
              <a:rPr lang="fr-CH" b="0" i="0" u="none" strike="noStrike" dirty="0">
                <a:solidFill>
                  <a:srgbClr val="000000"/>
                </a:solidFill>
                <a:effectLst/>
              </a:rPr>
              <a:t> </a:t>
            </a:r>
            <a:r>
              <a:rPr lang="fr-CH" b="0" i="0" u="none" strike="noStrike" dirty="0" err="1">
                <a:solidFill>
                  <a:srgbClr val="000000"/>
                </a:solidFill>
                <a:effectLst/>
              </a:rPr>
              <a:t>bei</a:t>
            </a:r>
            <a:r>
              <a:rPr lang="fr-CH" b="0" i="0" u="none" strike="noStrike" dirty="0">
                <a:solidFill>
                  <a:srgbClr val="000000"/>
                </a:solidFill>
                <a:effectLst/>
              </a:rPr>
              <a:t> </a:t>
            </a:r>
            <a:r>
              <a:rPr lang="fr-CH" b="0" i="0" u="none" strike="noStrike" dirty="0" err="1">
                <a:solidFill>
                  <a:srgbClr val="000000"/>
                </a:solidFill>
                <a:effectLst/>
              </a:rPr>
              <a:t>Bewegungen</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Rolle, die </a:t>
            </a:r>
            <a:r>
              <a:rPr lang="fr-CH" b="0" i="0" u="none" strike="noStrike" dirty="0" err="1">
                <a:solidFill>
                  <a:srgbClr val="000000"/>
                </a:solidFill>
                <a:effectLst/>
              </a:rPr>
              <a:t>viel</a:t>
            </a:r>
            <a:r>
              <a:rPr lang="fr-CH" b="0" i="0" u="none" strike="noStrike" dirty="0">
                <a:solidFill>
                  <a:srgbClr val="000000"/>
                </a:solidFill>
                <a:effectLst/>
              </a:rPr>
              <a:t> Kraft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sehr</a:t>
            </a:r>
            <a:r>
              <a:rPr lang="fr-CH" b="0" i="0" u="none" strike="noStrike" dirty="0">
                <a:solidFill>
                  <a:srgbClr val="000000"/>
                </a:solidFill>
                <a:effectLst/>
              </a:rPr>
              <a:t> </a:t>
            </a:r>
            <a:r>
              <a:rPr lang="fr-CH" b="0" i="0" u="none" strike="noStrike" dirty="0" err="1">
                <a:solidFill>
                  <a:srgbClr val="000000"/>
                </a:solidFill>
                <a:effectLst/>
              </a:rPr>
              <a:t>hohe</a:t>
            </a:r>
            <a:r>
              <a:rPr lang="fr-CH" b="0" i="0" u="none" strike="noStrike" dirty="0">
                <a:solidFill>
                  <a:srgbClr val="000000"/>
                </a:solidFill>
                <a:effectLst/>
              </a:rPr>
              <a:t> </a:t>
            </a:r>
            <a:r>
              <a:rPr lang="fr-CH" b="0" i="0" u="none" strike="noStrike" dirty="0" err="1">
                <a:solidFill>
                  <a:srgbClr val="000000"/>
                </a:solidFill>
                <a:effectLst/>
              </a:rPr>
              <a:t>Ausführungsgeschwindigkeit</a:t>
            </a:r>
            <a:r>
              <a:rPr lang="fr-CH" b="0" i="0" u="none" strike="noStrike" dirty="0">
                <a:solidFill>
                  <a:srgbClr val="000000"/>
                </a:solidFill>
                <a:effectLst/>
              </a:rPr>
              <a:t> </a:t>
            </a:r>
            <a:r>
              <a:rPr lang="fr-CH" b="0" i="0" u="none" strike="noStrike" dirty="0" err="1">
                <a:solidFill>
                  <a:srgbClr val="000000"/>
                </a:solidFill>
                <a:effectLst/>
              </a:rPr>
              <a:t>erfordern</a:t>
            </a:r>
            <a:r>
              <a:rPr lang="fr-CH" b="0" i="0" u="none" strike="noStrike" dirty="0">
                <a:solidFill>
                  <a:srgbClr val="000000"/>
                </a:solidFill>
                <a:effectLst/>
              </a:rPr>
              <a:t>. In </a:t>
            </a:r>
            <a:r>
              <a:rPr lang="fr-CH" b="0" i="0" u="none" strike="noStrike" dirty="0" err="1">
                <a:solidFill>
                  <a:srgbClr val="000000"/>
                </a:solidFill>
                <a:effectLst/>
              </a:rPr>
              <a:t>vielen</a:t>
            </a:r>
            <a:r>
              <a:rPr lang="fr-CH" b="0" i="0" u="none" strike="noStrike" dirty="0">
                <a:solidFill>
                  <a:srgbClr val="000000"/>
                </a:solidFill>
                <a:effectLst/>
              </a:rPr>
              <a:t> </a:t>
            </a:r>
            <a:r>
              <a:rPr lang="fr-CH" b="0" i="0" u="none" strike="noStrike" dirty="0" err="1">
                <a:solidFill>
                  <a:srgbClr val="000000"/>
                </a:solidFill>
                <a:effectLst/>
              </a:rPr>
              <a:t>Sportarten</a:t>
            </a:r>
            <a:r>
              <a:rPr lang="fr-CH" b="0" i="0" u="none" strike="noStrike" dirty="0">
                <a:solidFill>
                  <a:srgbClr val="000000"/>
                </a:solidFill>
                <a:effectLst/>
              </a:rPr>
              <a:t> </a:t>
            </a:r>
            <a:r>
              <a:rPr lang="fr-CH" b="0" i="0" u="none" strike="noStrike" dirty="0" err="1">
                <a:solidFill>
                  <a:srgbClr val="000000"/>
                </a:solidFill>
                <a:effectLst/>
              </a:rPr>
              <a:t>sind</a:t>
            </a:r>
            <a:r>
              <a:rPr lang="fr-CH" b="0" i="0" u="none" strike="noStrike" dirty="0">
                <a:solidFill>
                  <a:srgbClr val="000000"/>
                </a:solidFill>
                <a:effectLst/>
              </a:rPr>
              <a:t> explosive </a:t>
            </a:r>
            <a:r>
              <a:rPr lang="fr-CH" b="0" i="0" u="none" strike="noStrike" dirty="0" err="1">
                <a:solidFill>
                  <a:srgbClr val="000000"/>
                </a:solidFill>
                <a:effectLst/>
              </a:rPr>
              <a:t>Bewegungen</a:t>
            </a:r>
            <a:r>
              <a:rPr lang="fr-CH" b="0" i="0" u="none" strike="noStrike" dirty="0">
                <a:solidFill>
                  <a:srgbClr val="000000"/>
                </a:solidFill>
                <a:effectLst/>
              </a:rPr>
              <a:t> (z. B. </a:t>
            </a:r>
            <a:r>
              <a:rPr lang="fr-CH" b="0" i="0" u="none" strike="noStrike" dirty="0" err="1">
                <a:solidFill>
                  <a:srgbClr val="000000"/>
                </a:solidFill>
                <a:effectLst/>
              </a:rPr>
              <a:t>Antritt</a:t>
            </a:r>
            <a:r>
              <a:rPr lang="fr-CH" b="0" i="0" u="none" strike="noStrike" dirty="0">
                <a:solidFill>
                  <a:srgbClr val="000000"/>
                </a:solidFill>
                <a:effectLst/>
              </a:rPr>
              <a:t>, </a:t>
            </a:r>
            <a:r>
              <a:rPr lang="fr-CH" b="0" i="0" u="none" strike="noStrike" dirty="0" err="1">
                <a:solidFill>
                  <a:srgbClr val="000000"/>
                </a:solidFill>
                <a:effectLst/>
              </a:rPr>
              <a:t>Sprung</a:t>
            </a:r>
            <a:r>
              <a:rPr lang="fr-CH" b="0" i="0" u="none" strike="noStrike" dirty="0">
                <a:solidFill>
                  <a:srgbClr val="000000"/>
                </a:solidFill>
                <a:effectLst/>
              </a:rPr>
              <a:t>, </a:t>
            </a:r>
            <a:r>
              <a:rPr lang="fr-CH" b="0" i="0" u="none" strike="noStrike" dirty="0" err="1">
                <a:solidFill>
                  <a:srgbClr val="000000"/>
                </a:solidFill>
                <a:effectLst/>
              </a:rPr>
              <a:t>Wurf</a:t>
            </a:r>
            <a:r>
              <a:rPr lang="fr-CH" b="0" i="0" u="none" strike="noStrike" dirty="0">
                <a:solidFill>
                  <a:srgbClr val="000000"/>
                </a:solidFill>
                <a:effectLst/>
              </a:rPr>
              <a:t>, Schuss, Schlag) </a:t>
            </a:r>
            <a:r>
              <a:rPr lang="fr-CH" b="0" i="0" u="none" strike="noStrike" dirty="0" err="1">
                <a:solidFill>
                  <a:srgbClr val="000000"/>
                </a:solidFill>
                <a:effectLst/>
              </a:rPr>
              <a:t>entscheidend</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gute</a:t>
            </a:r>
            <a:r>
              <a:rPr lang="fr-CH" b="0" i="0" u="none" strike="noStrike" dirty="0">
                <a:solidFill>
                  <a:srgbClr val="000000"/>
                </a:solidFill>
                <a:effectLst/>
              </a:rPr>
              <a:t> </a:t>
            </a:r>
            <a:r>
              <a:rPr lang="fr-CH" b="0" i="0" u="none" strike="noStrike" dirty="0" err="1">
                <a:solidFill>
                  <a:srgbClr val="000000"/>
                </a:solidFill>
                <a:effectLst/>
              </a:rPr>
              <a:t>Leistung</a:t>
            </a:r>
            <a:r>
              <a:rPr lang="fr-CH" b="0" i="0" u="none" strike="noStrike" dirty="0">
                <a:solidFill>
                  <a:srgbClr val="000000"/>
                </a:solidFill>
                <a:effectLst/>
              </a:rPr>
              <a:t>. </a:t>
            </a:r>
            <a:r>
              <a:rPr lang="fr-CH" b="0" i="0" u="none" strike="noStrike" dirty="0" err="1">
                <a:solidFill>
                  <a:srgbClr val="000000"/>
                </a:solidFill>
                <a:effectLst/>
              </a:rPr>
              <a:t>Obwohl</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den </a:t>
            </a:r>
            <a:r>
              <a:rPr lang="fr-CH" b="0" i="0" u="none" strike="noStrike" dirty="0" err="1">
                <a:solidFill>
                  <a:srgbClr val="000000"/>
                </a:solidFill>
                <a:effectLst/>
              </a:rPr>
              <a:t>Körper</a:t>
            </a:r>
            <a:r>
              <a:rPr lang="fr-CH" b="0" i="0" u="none" strike="noStrike" dirty="0">
                <a:solidFill>
                  <a:srgbClr val="000000"/>
                </a:solidFill>
                <a:effectLst/>
              </a:rPr>
              <a:t> </a:t>
            </a:r>
            <a:r>
              <a:rPr lang="fr-CH" b="0" i="0" u="none" strike="noStrike" dirty="0" err="1">
                <a:solidFill>
                  <a:srgbClr val="000000"/>
                </a:solidFill>
                <a:effectLst/>
              </a:rPr>
              <a:t>stark</a:t>
            </a:r>
            <a:r>
              <a:rPr lang="fr-CH" b="0" i="0" u="none" strike="noStrike" dirty="0">
                <a:solidFill>
                  <a:srgbClr val="000000"/>
                </a:solidFill>
                <a:effectLst/>
              </a:rPr>
              <a:t> </a:t>
            </a:r>
            <a:r>
              <a:rPr lang="fr-CH" b="0" i="0" u="none" strike="noStrike" dirty="0" err="1">
                <a:solidFill>
                  <a:srgbClr val="000000"/>
                </a:solidFill>
                <a:effectLst/>
              </a:rPr>
              <a:t>belasten</a:t>
            </a:r>
            <a:r>
              <a:rPr lang="fr-CH" b="0" i="0" u="none" strike="noStrike" dirty="0">
                <a:solidFill>
                  <a:srgbClr val="000000"/>
                </a:solidFill>
                <a:effectLst/>
              </a:rPr>
              <a:t>, </a:t>
            </a:r>
            <a:r>
              <a:rPr lang="fr-CH" b="0" i="0" u="none" strike="noStrike" dirty="0" err="1">
                <a:solidFill>
                  <a:srgbClr val="000000"/>
                </a:solidFill>
                <a:effectLst/>
              </a:rPr>
              <a:t>steigern</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a:t>
            </a:r>
            <a:r>
              <a:rPr lang="fr-CH" b="0" i="0" u="none" strike="noStrike" dirty="0" err="1">
                <a:solidFill>
                  <a:srgbClr val="000000"/>
                </a:solidFill>
                <a:effectLst/>
              </a:rPr>
              <a:t>zugleich</a:t>
            </a:r>
            <a:r>
              <a:rPr lang="fr-CH" b="0" i="0" u="none" strike="noStrike" dirty="0">
                <a:solidFill>
                  <a:srgbClr val="000000"/>
                </a:solidFill>
                <a:effectLst/>
              </a:rPr>
              <a:t> die </a:t>
            </a:r>
            <a:r>
              <a:rPr lang="fr-CH" b="0" i="0" u="none" strike="noStrike" dirty="0" err="1">
                <a:solidFill>
                  <a:srgbClr val="000000"/>
                </a:solidFill>
                <a:effectLst/>
              </a:rPr>
              <a:t>Belastbarkeit</a:t>
            </a:r>
            <a:r>
              <a:rPr lang="fr-CH" b="0" i="0" u="none" strike="noStrike" dirty="0">
                <a:solidFill>
                  <a:srgbClr val="000000"/>
                </a:solidFill>
                <a:effectLst/>
              </a:rPr>
              <a:t> des </a:t>
            </a:r>
            <a:r>
              <a:rPr lang="fr-CH" b="0" i="0" u="none" strike="noStrike" dirty="0" err="1">
                <a:solidFill>
                  <a:srgbClr val="000000"/>
                </a:solidFill>
                <a:effectLst/>
              </a:rPr>
              <a:t>Bewegungsapparats</a:t>
            </a:r>
            <a:r>
              <a:rPr lang="fr-CH" b="0" i="0" u="none" strike="noStrike" dirty="0">
                <a:solidFill>
                  <a:srgbClr val="000000"/>
                </a:solidFill>
                <a:effectLst/>
              </a:rPr>
              <a:t> (z. B. </a:t>
            </a:r>
            <a:r>
              <a:rPr lang="fr-CH" b="0" i="0" u="none" strike="noStrike" dirty="0" err="1">
                <a:solidFill>
                  <a:srgbClr val="000000"/>
                </a:solidFill>
                <a:effectLst/>
              </a:rPr>
              <a:t>Knochen</a:t>
            </a:r>
            <a:r>
              <a:rPr lang="fr-CH" b="0" i="0" u="none" strike="noStrike" dirty="0">
                <a:solidFill>
                  <a:srgbClr val="000000"/>
                </a:solidFill>
                <a:effectLst/>
              </a:rPr>
              <a:t>, </a:t>
            </a:r>
            <a:r>
              <a:rPr lang="fr-CH" b="0" i="0" u="none" strike="noStrike" dirty="0" err="1">
                <a:solidFill>
                  <a:srgbClr val="000000"/>
                </a:solidFill>
                <a:effectLst/>
              </a:rPr>
              <a:t>Sehnen</a:t>
            </a:r>
            <a:r>
              <a:rPr lang="fr-CH" b="0" i="0" u="none" strike="noStrike" dirty="0">
                <a:solidFill>
                  <a:srgbClr val="000000"/>
                </a:solidFill>
                <a:effectLst/>
              </a:rPr>
              <a:t>, </a:t>
            </a:r>
            <a:r>
              <a:rPr lang="fr-CH" b="0" i="0" u="none" strike="noStrike" dirty="0" err="1">
                <a:solidFill>
                  <a:srgbClr val="000000"/>
                </a:solidFill>
                <a:effectLst/>
              </a:rPr>
              <a:t>Muskeln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helfen</a:t>
            </a:r>
            <a:r>
              <a:rPr lang="fr-CH" b="0" i="0" u="none" strike="noStrike" dirty="0">
                <a:solidFill>
                  <a:srgbClr val="000000"/>
                </a:solidFill>
                <a:effectLst/>
              </a:rPr>
              <a:t>, </a:t>
            </a:r>
            <a:r>
              <a:rPr lang="fr-CH" b="0" i="0" u="none" strike="noStrike" dirty="0" err="1">
                <a:solidFill>
                  <a:srgbClr val="000000"/>
                </a:solidFill>
                <a:effectLst/>
              </a:rPr>
              <a:t>Verletzungen</a:t>
            </a:r>
            <a:r>
              <a:rPr lang="fr-CH" b="0" i="0" u="none" strike="noStrike" dirty="0">
                <a:solidFill>
                  <a:srgbClr val="000000"/>
                </a:solidFill>
                <a:effectLst/>
              </a:rPr>
              <a:t> </a:t>
            </a:r>
            <a:r>
              <a:rPr lang="fr-CH" b="0" i="0" u="none" strike="noStrike" dirty="0" err="1">
                <a:solidFill>
                  <a:srgbClr val="000000"/>
                </a:solidFill>
                <a:effectLst/>
              </a:rPr>
              <a:t>langfristig</a:t>
            </a:r>
            <a:r>
              <a:rPr lang="fr-CH" b="0" i="0" u="none" strike="noStrike" dirty="0">
                <a:solidFill>
                  <a:srgbClr val="000000"/>
                </a:solidFill>
                <a:effectLst/>
              </a:rPr>
              <a:t> </a:t>
            </a:r>
            <a:r>
              <a:rPr lang="fr-CH" b="0" i="0" u="none" strike="noStrike" dirty="0" err="1">
                <a:solidFill>
                  <a:srgbClr val="000000"/>
                </a:solidFill>
                <a:effectLst/>
              </a:rPr>
              <a:t>vorzubeugen</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Schnelligkeit</a:t>
            </a:r>
            <a:endParaRPr lang="fr-CH" b="1" i="0" u="none" strike="noStrike" dirty="0">
              <a:solidFill>
                <a:srgbClr val="000000"/>
              </a:solidFill>
              <a:effectLst/>
            </a:endParaRPr>
          </a:p>
          <a:p>
            <a:pPr algn="l"/>
            <a:r>
              <a:rPr lang="fr-CH" b="0" i="0" u="none" strike="noStrike" dirty="0" err="1">
                <a:solidFill>
                  <a:srgbClr val="000000"/>
                </a:solidFill>
                <a:effectLst/>
              </a:rPr>
              <a:t>Schnelligkeit</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die </a:t>
            </a:r>
            <a:r>
              <a:rPr lang="fr-CH" b="0" i="0" u="none" strike="noStrike" dirty="0" err="1">
                <a:solidFill>
                  <a:srgbClr val="000000"/>
                </a:solidFill>
                <a:effectLst/>
              </a:rPr>
              <a:t>Fähigkeit</a:t>
            </a:r>
            <a:r>
              <a:rPr lang="fr-CH" b="0" i="0" u="none" strike="noStrike" dirty="0">
                <a:solidFill>
                  <a:srgbClr val="000000"/>
                </a:solidFill>
                <a:effectLst/>
              </a:rPr>
              <a:t>, </a:t>
            </a:r>
            <a:r>
              <a:rPr lang="fr-CH" b="0" i="0" u="none" strike="noStrike" dirty="0" err="1">
                <a:solidFill>
                  <a:srgbClr val="000000"/>
                </a:solidFill>
                <a:effectLst/>
              </a:rPr>
              <a:t>sich</a:t>
            </a:r>
            <a:r>
              <a:rPr lang="fr-CH" b="0" i="0" u="none" strike="noStrike" dirty="0">
                <a:solidFill>
                  <a:srgbClr val="000000"/>
                </a:solidFill>
                <a:effectLst/>
              </a:rPr>
              <a:t> mit </a:t>
            </a:r>
            <a:r>
              <a:rPr lang="fr-CH" b="0" i="0" u="none" strike="noStrike" dirty="0" err="1">
                <a:solidFill>
                  <a:srgbClr val="000000"/>
                </a:solidFill>
                <a:effectLst/>
              </a:rPr>
              <a:t>maximaler</a:t>
            </a:r>
            <a:r>
              <a:rPr lang="fr-CH" b="0" i="0" u="none" strike="noStrike" dirty="0">
                <a:solidFill>
                  <a:srgbClr val="000000"/>
                </a:solidFill>
                <a:effectLst/>
              </a:rPr>
              <a:t> </a:t>
            </a:r>
            <a:r>
              <a:rPr lang="fr-CH" b="0" i="0" u="none" strike="noStrike" dirty="0" err="1">
                <a:solidFill>
                  <a:srgbClr val="000000"/>
                </a:solidFill>
                <a:effectLst/>
              </a:rPr>
              <a:t>Geschwindigkeit</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bewegen</a:t>
            </a:r>
            <a:r>
              <a:rPr lang="fr-CH" b="0" i="0" u="none" strike="noStrike" dirty="0">
                <a:solidFill>
                  <a:srgbClr val="000000"/>
                </a:solidFill>
                <a:effectLst/>
              </a:rPr>
              <a:t>. </a:t>
            </a:r>
            <a:r>
              <a:rPr lang="fr-CH" b="0" i="0" u="none" strike="noStrike" dirty="0" err="1">
                <a:solidFill>
                  <a:srgbClr val="000000"/>
                </a:solidFill>
                <a:effectLst/>
              </a:rPr>
              <a:t>Antritt</a:t>
            </a:r>
            <a:r>
              <a:rPr lang="fr-CH" b="0" i="0" u="none" strike="noStrike" dirty="0">
                <a:solidFill>
                  <a:srgbClr val="000000"/>
                </a:solidFill>
                <a:effectLst/>
              </a:rPr>
              <a:t>, maximale </a:t>
            </a:r>
            <a:r>
              <a:rPr lang="fr-CH" b="0" i="0" u="none" strike="noStrike" dirty="0" err="1">
                <a:solidFill>
                  <a:srgbClr val="000000"/>
                </a:solidFill>
                <a:effectLst/>
              </a:rPr>
              <a:t>Bewegungsgeschwindigkeit</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schnelle</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geschickte</a:t>
            </a:r>
            <a:r>
              <a:rPr lang="fr-CH" b="0" i="0" u="none" strike="noStrike" dirty="0">
                <a:solidFill>
                  <a:srgbClr val="000000"/>
                </a:solidFill>
                <a:effectLst/>
              </a:rPr>
              <a:t> </a:t>
            </a:r>
            <a:r>
              <a:rPr lang="fr-CH" b="0" i="0" u="none" strike="noStrike" dirty="0" err="1">
                <a:solidFill>
                  <a:srgbClr val="000000"/>
                </a:solidFill>
                <a:effectLst/>
              </a:rPr>
              <a:t>Richtungswechsel</a:t>
            </a:r>
            <a:r>
              <a:rPr lang="fr-CH" b="0" i="0" u="none" strike="noStrike" dirty="0">
                <a:solidFill>
                  <a:srgbClr val="000000"/>
                </a:solidFill>
                <a:effectLst/>
              </a:rPr>
              <a:t> </a:t>
            </a:r>
            <a:r>
              <a:rPr lang="fr-CH" b="0" i="0" u="none" strike="noStrike" dirty="0" err="1">
                <a:solidFill>
                  <a:srgbClr val="000000"/>
                </a:solidFill>
                <a:effectLst/>
              </a:rPr>
              <a:t>sind</a:t>
            </a:r>
            <a:r>
              <a:rPr lang="fr-CH" b="0" i="0" u="none" strike="noStrike" dirty="0">
                <a:solidFill>
                  <a:srgbClr val="000000"/>
                </a:solidFill>
                <a:effectLst/>
              </a:rPr>
              <a:t> </a:t>
            </a:r>
            <a:r>
              <a:rPr lang="fr-CH" b="0" i="0" u="none" strike="noStrike" dirty="0" err="1">
                <a:solidFill>
                  <a:srgbClr val="000000"/>
                </a:solidFill>
                <a:effectLst/>
              </a:rPr>
              <a:t>typische</a:t>
            </a:r>
            <a:r>
              <a:rPr lang="fr-CH" b="0" i="0" u="none" strike="noStrike" dirty="0">
                <a:solidFill>
                  <a:srgbClr val="000000"/>
                </a:solidFill>
                <a:effectLst/>
              </a:rPr>
              <a:t> </a:t>
            </a:r>
            <a:r>
              <a:rPr lang="fr-CH" b="0" i="0" u="none" strike="noStrike" dirty="0" err="1">
                <a:solidFill>
                  <a:srgbClr val="000000"/>
                </a:solidFill>
                <a:effectLst/>
              </a:rPr>
              <a:t>Ausdrucksformen</a:t>
            </a:r>
            <a:r>
              <a:rPr lang="fr-CH" b="0" i="0" u="none" strike="noStrike" dirty="0">
                <a:solidFill>
                  <a:srgbClr val="000000"/>
                </a:solidFill>
                <a:effectLst/>
              </a:rPr>
              <a:t> von </a:t>
            </a:r>
            <a:r>
              <a:rPr lang="fr-CH" b="0" i="0" u="none" strike="noStrike" dirty="0" err="1">
                <a:solidFill>
                  <a:srgbClr val="000000"/>
                </a:solidFill>
                <a:effectLst/>
              </a:rPr>
              <a:t>Schnelligkeit</a:t>
            </a:r>
            <a:r>
              <a:rPr lang="fr-CH" b="0" i="0" u="none" strike="noStrike" dirty="0">
                <a:solidFill>
                  <a:srgbClr val="000000"/>
                </a:solidFill>
                <a:effectLst/>
              </a:rPr>
              <a:t>. Kraft, </a:t>
            </a:r>
            <a:r>
              <a:rPr lang="fr-CH" b="0" i="0" u="none" strike="noStrike" dirty="0" err="1">
                <a:solidFill>
                  <a:srgbClr val="000000"/>
                </a:solidFill>
                <a:effectLst/>
              </a:rPr>
              <a:t>Explosivität</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motorische</a:t>
            </a:r>
            <a:r>
              <a:rPr lang="fr-CH" b="0" i="0" u="none" strike="noStrike" dirty="0">
                <a:solidFill>
                  <a:srgbClr val="000000"/>
                </a:solidFill>
                <a:effectLst/>
              </a:rPr>
              <a:t> </a:t>
            </a:r>
            <a:r>
              <a:rPr lang="fr-CH" b="0" i="0" u="none" strike="noStrike" dirty="0" err="1">
                <a:solidFill>
                  <a:srgbClr val="000000"/>
                </a:solidFill>
                <a:effectLst/>
              </a:rPr>
              <a:t>Koordination</a:t>
            </a:r>
            <a:r>
              <a:rPr lang="fr-CH" b="0" i="0" u="none" strike="noStrike" dirty="0">
                <a:solidFill>
                  <a:srgbClr val="000000"/>
                </a:solidFill>
                <a:effectLst/>
              </a:rPr>
              <a:t> </a:t>
            </a:r>
            <a:r>
              <a:rPr lang="fr-CH" b="0" i="0" u="none" strike="noStrike" dirty="0" err="1">
                <a:solidFill>
                  <a:srgbClr val="000000"/>
                </a:solidFill>
                <a:effectLst/>
              </a:rPr>
              <a:t>beeinflussen</a:t>
            </a:r>
            <a:r>
              <a:rPr lang="fr-CH" b="0" i="0" u="none" strike="noStrike" dirty="0">
                <a:solidFill>
                  <a:srgbClr val="000000"/>
                </a:solidFill>
                <a:effectLst/>
              </a:rPr>
              <a:t> </a:t>
            </a:r>
            <a:r>
              <a:rPr lang="fr-CH" b="0" i="0" u="none" strike="noStrike" dirty="0" err="1">
                <a:solidFill>
                  <a:srgbClr val="000000"/>
                </a:solidFill>
                <a:effectLst/>
              </a:rPr>
              <a:t>deren</a:t>
            </a:r>
            <a:r>
              <a:rPr lang="fr-CH" b="0" i="0" u="none" strike="noStrike" dirty="0">
                <a:solidFill>
                  <a:srgbClr val="000000"/>
                </a:solidFill>
                <a:effectLst/>
              </a:rPr>
              <a:t> </a:t>
            </a:r>
            <a:r>
              <a:rPr lang="fr-CH" b="0" i="0" u="none" strike="noStrike" dirty="0" err="1">
                <a:solidFill>
                  <a:srgbClr val="000000"/>
                </a:solidFill>
                <a:effectLst/>
              </a:rPr>
              <a:t>Entwicklung</a:t>
            </a:r>
            <a:r>
              <a:rPr lang="fr-CH" b="0" i="0" u="none" strike="noStrike" dirty="0">
                <a:solidFill>
                  <a:srgbClr val="000000"/>
                </a:solidFill>
                <a:effectLst/>
              </a:rPr>
              <a:t> </a:t>
            </a:r>
            <a:r>
              <a:rPr lang="fr-CH" b="0" i="0" u="none" strike="noStrike" dirty="0" err="1">
                <a:solidFill>
                  <a:srgbClr val="000000"/>
                </a:solidFill>
                <a:effectLst/>
              </a:rPr>
              <a:t>wesentlich</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143</a:t>
            </a:fld>
            <a:endParaRPr lang="de-CH"/>
          </a:p>
        </p:txBody>
      </p:sp>
    </p:spTree>
    <p:extLst>
      <p:ext uri="{BB962C8B-B14F-4D97-AF65-F5344CB8AC3E}">
        <p14:creationId xmlns:p14="http://schemas.microsoft.com/office/powerpoint/2010/main" val="1294446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800" b="1" dirty="0">
                <a:effectLst/>
                <a:latin typeface="Arial" panose="020B0604020202020204" pitchFamily="34" charset="0"/>
                <a:cs typeface="Arial" panose="020B0604020202020204" pitchFamily="34" charset="0"/>
              </a:rPr>
              <a:t>Endurance</a:t>
            </a:r>
            <a:r>
              <a:rPr lang="fr-CH" sz="1800"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H" sz="1800" b="0" dirty="0">
                <a:effectLst/>
                <a:latin typeface="Arial" panose="020B0604020202020204" pitchFamily="34" charset="0"/>
                <a:cs typeface="Arial" panose="020B0604020202020204" pitchFamily="34" charset="0"/>
              </a:rPr>
              <a:t>L’endurance permet de </a:t>
            </a:r>
            <a:r>
              <a:rPr lang="fr-CH" sz="1800" b="0" dirty="0" err="1">
                <a:effectLst/>
                <a:latin typeface="Arial" panose="020B0604020202020204" pitchFamily="34" charset="0"/>
                <a:cs typeface="Arial" panose="020B0604020202020204" pitchFamily="34" charset="0"/>
              </a:rPr>
              <a:t>réaliser</a:t>
            </a:r>
            <a:r>
              <a:rPr lang="fr-CH" sz="1800" b="0" dirty="0">
                <a:effectLst/>
                <a:latin typeface="Arial" panose="020B0604020202020204" pitchFamily="34" charset="0"/>
                <a:cs typeface="Arial" panose="020B0604020202020204" pitchFamily="34" charset="0"/>
              </a:rPr>
              <a:t> et de maintenir une performance physique sur une </a:t>
            </a:r>
            <a:r>
              <a:rPr lang="fr-CH" sz="1800" b="0" dirty="0" err="1">
                <a:effectLst/>
                <a:latin typeface="Arial" panose="020B0604020202020204" pitchFamily="34" charset="0"/>
                <a:cs typeface="Arial" panose="020B0604020202020204" pitchFamily="34" charset="0"/>
              </a:rPr>
              <a:t>durée</a:t>
            </a:r>
            <a:r>
              <a:rPr lang="fr-CH" sz="1800" b="0" dirty="0">
                <a:effectLst/>
                <a:latin typeface="Arial" panose="020B0604020202020204" pitchFamily="34" charset="0"/>
                <a:cs typeface="Arial" panose="020B0604020202020204" pitchFamily="34" charset="0"/>
              </a:rPr>
              <a:t> </a:t>
            </a:r>
            <a:r>
              <a:rPr lang="fr-CH" sz="1800" b="0" dirty="0" err="1">
                <a:effectLst/>
                <a:latin typeface="Arial" panose="020B0604020202020204" pitchFamily="34" charset="0"/>
                <a:cs typeface="Arial" panose="020B0604020202020204" pitchFamily="34" charset="0"/>
              </a:rPr>
              <a:t>prolongée</a:t>
            </a:r>
            <a:r>
              <a:rPr lang="fr-CH" sz="1800" b="0" dirty="0">
                <a:effectLst/>
                <a:latin typeface="Arial" panose="020B0604020202020204" pitchFamily="34" charset="0"/>
                <a:cs typeface="Arial" panose="020B0604020202020204" pitchFamily="34" charset="0"/>
              </a:rPr>
              <a:t> (de plus de 1 minute jusqu’à plu- sieurs heures). Elle aide aussi à </a:t>
            </a:r>
            <a:r>
              <a:rPr lang="fr-CH" sz="1800" b="0" dirty="0" err="1">
                <a:effectLst/>
                <a:latin typeface="Arial" panose="020B0604020202020204" pitchFamily="34" charset="0"/>
                <a:cs typeface="Arial" panose="020B0604020202020204" pitchFamily="34" charset="0"/>
              </a:rPr>
              <a:t>récupérer</a:t>
            </a:r>
            <a:r>
              <a:rPr lang="fr-CH" sz="1800" b="0" dirty="0">
                <a:effectLst/>
                <a:latin typeface="Arial" panose="020B0604020202020204" pitchFamily="34" charset="0"/>
                <a:cs typeface="Arial" panose="020B0604020202020204" pitchFamily="34" charset="0"/>
              </a:rPr>
              <a:t> rapidement d’efforts intensifs </a:t>
            </a:r>
            <a:r>
              <a:rPr lang="fr-CH" sz="1800" b="0" dirty="0" err="1">
                <a:effectLst/>
                <a:latin typeface="Arial" panose="020B0604020202020204" pitchFamily="34" charset="0"/>
                <a:cs typeface="Arial" panose="020B0604020202020204" pitchFamily="34" charset="0"/>
              </a:rPr>
              <a:t>répétés</a:t>
            </a:r>
            <a:r>
              <a:rPr lang="fr-CH" sz="1800" b="0" dirty="0">
                <a:effectLst/>
                <a:latin typeface="Arial" panose="020B0604020202020204" pitchFamily="34" charset="0"/>
                <a:cs typeface="Arial" panose="020B0604020202020204" pitchFamily="34" charset="0"/>
              </a:rPr>
              <a:t> (p. ex. sprints) et donc à </a:t>
            </a:r>
            <a:r>
              <a:rPr lang="fr-CH" sz="1800" b="0" dirty="0" err="1">
                <a:effectLst/>
                <a:latin typeface="Arial" panose="020B0604020202020204" pitchFamily="34" charset="0"/>
                <a:cs typeface="Arial" panose="020B0604020202020204" pitchFamily="34" charset="0"/>
              </a:rPr>
              <a:t>prévenir</a:t>
            </a:r>
            <a:r>
              <a:rPr lang="fr-CH" sz="1800" b="0" dirty="0">
                <a:effectLst/>
                <a:latin typeface="Arial" panose="020B0604020202020204" pitchFamily="34" charset="0"/>
                <a:cs typeface="Arial" panose="020B0604020202020204" pitchFamily="34" charset="0"/>
              </a:rPr>
              <a:t> la fatigue. </a:t>
            </a:r>
            <a:endParaRPr lang="fr-CH"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r>
              <a:rPr lang="fr-CH" sz="1800" b="1" dirty="0" err="1">
                <a:effectLst/>
                <a:latin typeface="Arial" panose="020B0604020202020204" pitchFamily="34" charset="0"/>
                <a:cs typeface="Arial" panose="020B0604020202020204" pitchFamily="34" charset="0"/>
              </a:rPr>
              <a:t>Mobilite</a:t>
            </a:r>
            <a:r>
              <a:rPr lang="fr-CH" sz="1800" b="1" dirty="0">
                <a:effectLst/>
                <a:latin typeface="Arial" panose="020B0604020202020204" pitchFamily="34" charset="0"/>
                <a:cs typeface="Arial" panose="020B0604020202020204" pitchFamily="34" charset="0"/>
              </a:rPr>
              <a:t>́/</a:t>
            </a:r>
            <a:r>
              <a:rPr lang="fr-CH" sz="1800" b="1" dirty="0" err="1">
                <a:effectLst/>
                <a:latin typeface="Arial" panose="020B0604020202020204" pitchFamily="34" charset="0"/>
                <a:cs typeface="Arial" panose="020B0604020202020204" pitchFamily="34" charset="0"/>
              </a:rPr>
              <a:t>Stabilite</a:t>
            </a:r>
            <a:r>
              <a:rPr lang="fr-CH" sz="1800" b="1" dirty="0">
                <a:effectLst/>
                <a:latin typeface="Arial" panose="020B0604020202020204" pitchFamily="34" charset="0"/>
                <a:cs typeface="Arial" panose="020B0604020202020204" pitchFamily="34" charset="0"/>
              </a:rPr>
              <a:t>́</a:t>
            </a:r>
          </a:p>
          <a:p>
            <a:r>
              <a:rPr lang="fr-CH" sz="1800" b="0" dirty="0">
                <a:effectLst/>
                <a:latin typeface="Arial" panose="020B0604020202020204" pitchFamily="34" charset="0"/>
                <a:cs typeface="Arial" panose="020B0604020202020204" pitchFamily="34" charset="0"/>
              </a:rPr>
              <a:t>Chaque mouvement se </a:t>
            </a:r>
            <a:r>
              <a:rPr lang="fr-CH" sz="1800" b="0" dirty="0" err="1">
                <a:effectLst/>
                <a:latin typeface="Arial" panose="020B0604020202020204" pitchFamily="34" charset="0"/>
                <a:cs typeface="Arial" panose="020B0604020202020204" pitchFamily="34" charset="0"/>
              </a:rPr>
              <a:t>caractérise</a:t>
            </a:r>
            <a:r>
              <a:rPr lang="fr-CH" sz="1800" b="0" dirty="0">
                <a:effectLst/>
                <a:latin typeface="Arial" panose="020B0604020202020204" pitchFamily="34" charset="0"/>
                <a:cs typeface="Arial" panose="020B0604020202020204" pitchFamily="34" charset="0"/>
              </a:rPr>
              <a:t> par une amplitude optimale. Pour pouvoir tirer pleinement parti de celle-ci, il est conseillé d’</a:t>
            </a:r>
            <a:r>
              <a:rPr lang="fr-CH" sz="1800" b="0" dirty="0" err="1">
                <a:effectLst/>
                <a:latin typeface="Arial" panose="020B0604020202020204" pitchFamily="34" charset="0"/>
                <a:cs typeface="Arial" panose="020B0604020202020204" pitchFamily="34" charset="0"/>
              </a:rPr>
              <a:t>entraîner</a:t>
            </a:r>
            <a:r>
              <a:rPr lang="fr-CH" sz="1800" b="0" dirty="0">
                <a:effectLst/>
                <a:latin typeface="Arial" panose="020B0604020202020204" pitchFamily="34" charset="0"/>
                <a:cs typeface="Arial" panose="020B0604020202020204" pitchFamily="34" charset="0"/>
              </a:rPr>
              <a:t> </a:t>
            </a:r>
            <a:r>
              <a:rPr lang="fr-CH" sz="1800" b="0" dirty="0" err="1">
                <a:effectLst/>
                <a:latin typeface="Arial" panose="020B0604020202020204" pitchFamily="34" charset="0"/>
                <a:cs typeface="Arial" panose="020B0604020202020204" pitchFamily="34" charset="0"/>
              </a:rPr>
              <a:t>spécifiquement</a:t>
            </a:r>
            <a:r>
              <a:rPr lang="fr-CH" sz="1800" b="0" dirty="0">
                <a:effectLst/>
                <a:latin typeface="Arial" panose="020B0604020202020204" pitchFamily="34" charset="0"/>
                <a:cs typeface="Arial" panose="020B0604020202020204" pitchFamily="34" charset="0"/>
              </a:rPr>
              <a:t> l’amplitude de mouvement des articulations en </a:t>
            </a:r>
            <a:r>
              <a:rPr lang="fr-CH" sz="1800" b="0" dirty="0" err="1">
                <a:effectLst/>
                <a:latin typeface="Arial" panose="020B0604020202020204" pitchFamily="34" charset="0"/>
                <a:cs typeface="Arial" panose="020B0604020202020204" pitchFamily="34" charset="0"/>
              </a:rPr>
              <a:t>améliorant</a:t>
            </a:r>
            <a:r>
              <a:rPr lang="fr-CH" sz="1800" b="0" dirty="0">
                <a:effectLst/>
                <a:latin typeface="Arial" panose="020B0604020202020204" pitchFamily="34" charset="0"/>
                <a:cs typeface="Arial" panose="020B0604020202020204" pitchFamily="34" charset="0"/>
              </a:rPr>
              <a:t> leur </a:t>
            </a:r>
            <a:r>
              <a:rPr lang="fr-CH" sz="1800" b="0" dirty="0" err="1">
                <a:effectLst/>
                <a:latin typeface="Arial" panose="020B0604020202020204" pitchFamily="34" charset="0"/>
                <a:cs typeface="Arial" panose="020B0604020202020204" pitchFamily="34" charset="0"/>
              </a:rPr>
              <a:t>mobilite</a:t>
            </a:r>
            <a:r>
              <a:rPr lang="fr-CH" sz="1800" b="0" dirty="0">
                <a:effectLst/>
                <a:latin typeface="Arial" panose="020B0604020202020204" pitchFamily="34" charset="0"/>
                <a:cs typeface="Arial" panose="020B0604020202020204" pitchFamily="34" charset="0"/>
              </a:rPr>
              <a:t>́. Par mobilité, il faut entendre ici la mobilité articulaire dynamique qui permet de </a:t>
            </a:r>
            <a:r>
              <a:rPr lang="fr-CH" sz="1800" b="0" dirty="0" err="1">
                <a:effectLst/>
                <a:latin typeface="Arial" panose="020B0604020202020204" pitchFamily="34" charset="0"/>
                <a:cs typeface="Arial" panose="020B0604020202020204" pitchFamily="34" charset="0"/>
              </a:rPr>
              <a:t>déployer</a:t>
            </a:r>
            <a:r>
              <a:rPr lang="fr-CH" sz="1800" b="0" dirty="0">
                <a:effectLst/>
                <a:latin typeface="Arial" panose="020B0604020202020204" pitchFamily="34" charset="0"/>
                <a:cs typeface="Arial" panose="020B0604020202020204" pitchFamily="34" charset="0"/>
              </a:rPr>
              <a:t> de la force de </a:t>
            </a:r>
            <a:r>
              <a:rPr lang="fr-CH" sz="1800" b="0" dirty="0" err="1">
                <a:effectLst/>
                <a:latin typeface="Arial" panose="020B0604020202020204" pitchFamily="34" charset="0"/>
                <a:cs typeface="Arial" panose="020B0604020202020204" pitchFamily="34" charset="0"/>
              </a:rPr>
              <a:t>manière</a:t>
            </a:r>
            <a:r>
              <a:rPr lang="fr-CH" sz="1800" b="0" dirty="0">
                <a:effectLst/>
                <a:latin typeface="Arial" panose="020B0604020202020204" pitchFamily="34" charset="0"/>
                <a:cs typeface="Arial" panose="020B0604020202020204" pitchFamily="34" charset="0"/>
              </a:rPr>
              <a:t> </a:t>
            </a:r>
            <a:r>
              <a:rPr lang="fr-CH" sz="1800" b="0" dirty="0" err="1">
                <a:effectLst/>
                <a:latin typeface="Arial" panose="020B0604020202020204" pitchFamily="34" charset="0"/>
                <a:cs typeface="Arial" panose="020B0604020202020204" pitchFamily="34" charset="0"/>
              </a:rPr>
              <a:t>ciblée</a:t>
            </a:r>
            <a:r>
              <a:rPr lang="fr-CH" sz="1800" b="0" dirty="0">
                <a:effectLst/>
                <a:latin typeface="Arial" panose="020B0604020202020204" pitchFamily="34" charset="0"/>
                <a:cs typeface="Arial" panose="020B0604020202020204" pitchFamily="34" charset="0"/>
              </a:rPr>
              <a:t> avec la plus grande amplitude possible tout en </a:t>
            </a:r>
            <a:r>
              <a:rPr lang="fr-CH" sz="1800" b="0" dirty="0" err="1">
                <a:effectLst/>
                <a:latin typeface="Arial" panose="020B0604020202020204" pitchFamily="34" charset="0"/>
                <a:cs typeface="Arial" panose="020B0604020202020204" pitchFamily="34" charset="0"/>
              </a:rPr>
              <a:t>contrôlant</a:t>
            </a:r>
            <a:r>
              <a:rPr lang="fr-CH" sz="1800" b="0" dirty="0">
                <a:effectLst/>
                <a:latin typeface="Arial" panose="020B0604020202020204" pitchFamily="34" charset="0"/>
                <a:cs typeface="Arial" panose="020B0604020202020204" pitchFamily="34" charset="0"/>
              </a:rPr>
              <a:t> au mieux le mouvement. Ce </a:t>
            </a:r>
            <a:r>
              <a:rPr lang="fr-CH" sz="1800" b="0" dirty="0" err="1">
                <a:effectLst/>
                <a:latin typeface="Arial" panose="020B0604020202020204" pitchFamily="34" charset="0"/>
                <a:cs typeface="Arial" panose="020B0604020202020204" pitchFamily="34" charset="0"/>
              </a:rPr>
              <a:t>déploiement</a:t>
            </a:r>
            <a:r>
              <a:rPr lang="fr-CH" sz="1800" b="0" dirty="0">
                <a:effectLst/>
                <a:latin typeface="Arial" panose="020B0604020202020204" pitchFamily="34" charset="0"/>
                <a:cs typeface="Arial" panose="020B0604020202020204" pitchFamily="34" charset="0"/>
              </a:rPr>
              <a:t> de force requiert de la </a:t>
            </a:r>
            <a:r>
              <a:rPr lang="fr-CH" sz="1800" b="0" dirty="0" err="1">
                <a:effectLst/>
                <a:latin typeface="Arial" panose="020B0604020202020204" pitchFamily="34" charset="0"/>
                <a:cs typeface="Arial" panose="020B0604020202020204" pitchFamily="34" charset="0"/>
              </a:rPr>
              <a:t>stabi</a:t>
            </a:r>
            <a:r>
              <a:rPr lang="fr-CH" sz="1800" b="0" dirty="0">
                <a:effectLst/>
                <a:latin typeface="Arial" panose="020B0604020202020204" pitchFamily="34" charset="0"/>
                <a:cs typeface="Arial" panose="020B0604020202020204" pitchFamily="34" charset="0"/>
              </a:rPr>
              <a:t>- lité pour maintenir une posture fonctionnelle </a:t>
            </a:r>
            <a:r>
              <a:rPr lang="fr-CH" sz="1800" b="0" dirty="0" err="1">
                <a:effectLst/>
                <a:latin typeface="Arial" panose="020B0604020202020204" pitchFamily="34" charset="0"/>
                <a:cs typeface="Arial" panose="020B0604020202020204" pitchFamily="34" charset="0"/>
              </a:rPr>
              <a:t>même</a:t>
            </a:r>
            <a:r>
              <a:rPr lang="fr-CH" sz="1800" b="0" dirty="0">
                <a:effectLst/>
                <a:latin typeface="Arial" panose="020B0604020202020204" pitchFamily="34" charset="0"/>
                <a:cs typeface="Arial" panose="020B0604020202020204" pitchFamily="34" charset="0"/>
              </a:rPr>
              <a:t> lors d’exercices complexes tels que des rotations ou des mouvements de freinage / d’</a:t>
            </a:r>
            <a:r>
              <a:rPr lang="fr-CH" sz="1800" b="0" dirty="0" err="1">
                <a:effectLst/>
                <a:latin typeface="Arial" panose="020B0604020202020204" pitchFamily="34" charset="0"/>
                <a:cs typeface="Arial" panose="020B0604020202020204" pitchFamily="34" charset="0"/>
              </a:rPr>
              <a:t>accélération</a:t>
            </a:r>
            <a:r>
              <a:rPr lang="fr-CH" sz="1800" b="0" dirty="0">
                <a:effectLst/>
                <a:latin typeface="Arial" panose="020B0604020202020204" pitchFamily="34" charset="0"/>
                <a:cs typeface="Arial" panose="020B0604020202020204" pitchFamily="34" charset="0"/>
              </a:rPr>
              <a:t>. La mobilité et la stabilité sont </a:t>
            </a:r>
            <a:r>
              <a:rPr lang="fr-CH" sz="1800" b="0" dirty="0" err="1">
                <a:effectLst/>
                <a:latin typeface="Arial" panose="020B0604020202020204" pitchFamily="34" charset="0"/>
                <a:cs typeface="Arial" panose="020B0604020202020204" pitchFamily="34" charset="0"/>
              </a:rPr>
              <a:t>étroitement</a:t>
            </a:r>
            <a:r>
              <a:rPr lang="fr-CH" sz="1800" b="0" dirty="0">
                <a:effectLst/>
                <a:latin typeface="Arial" panose="020B0604020202020204" pitchFamily="34" charset="0"/>
                <a:cs typeface="Arial" panose="020B0604020202020204" pitchFamily="34" charset="0"/>
              </a:rPr>
              <a:t> </a:t>
            </a:r>
            <a:r>
              <a:rPr lang="fr-CH" sz="1800" b="0" dirty="0" err="1">
                <a:effectLst/>
                <a:latin typeface="Arial" panose="020B0604020202020204" pitchFamily="34" charset="0"/>
                <a:cs typeface="Arial" panose="020B0604020202020204" pitchFamily="34" charset="0"/>
              </a:rPr>
              <a:t>liées</a:t>
            </a:r>
            <a:r>
              <a:rPr lang="fr-CH" sz="1800" b="0" dirty="0">
                <a:effectLst/>
                <a:latin typeface="Arial" panose="020B0604020202020204" pitchFamily="34" charset="0"/>
                <a:cs typeface="Arial" panose="020B0604020202020204" pitchFamily="34" charset="0"/>
              </a:rPr>
              <a:t>. Une grande amplitude de mouvement au niveau d’une articulation et de la musculature adjacente n’est utile que si ladite musculature assure à l’articulation une stabilité suffisante. </a:t>
            </a:r>
            <a:endParaRPr lang="fr-CH"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r>
              <a:rPr lang="fr-CH" sz="1800" b="1" dirty="0">
                <a:effectLst/>
                <a:latin typeface="Arial" panose="020B0604020202020204" pitchFamily="34" charset="0"/>
                <a:cs typeface="Arial" panose="020B0604020202020204" pitchFamily="34" charset="0"/>
              </a:rPr>
              <a:t>Force </a:t>
            </a:r>
            <a:endParaRPr lang="fr-CH" sz="1200" b="0" dirty="0">
              <a:effectLst/>
              <a:latin typeface="Arial" panose="020B0604020202020204" pitchFamily="34" charset="0"/>
              <a:cs typeface="Arial" panose="020B0604020202020204" pitchFamily="34" charset="0"/>
            </a:endParaRPr>
          </a:p>
          <a:p>
            <a:r>
              <a:rPr lang="fr-CH" sz="1800" b="0" dirty="0">
                <a:effectLst/>
                <a:latin typeface="Arial" panose="020B0604020202020204" pitchFamily="34" charset="0"/>
                <a:cs typeface="Arial" panose="020B0604020202020204" pitchFamily="34" charset="0"/>
              </a:rPr>
              <a:t>Dans la majorité des sports, la force constitue un facteur de </a:t>
            </a:r>
            <a:r>
              <a:rPr lang="fr-CH" sz="1800" b="0" dirty="0" err="1">
                <a:effectLst/>
                <a:latin typeface="Arial" panose="020B0604020202020204" pitchFamily="34" charset="0"/>
                <a:cs typeface="Arial" panose="020B0604020202020204" pitchFamily="34" charset="0"/>
              </a:rPr>
              <a:t>développement</a:t>
            </a:r>
            <a:r>
              <a:rPr lang="fr-CH" sz="1800" b="0" dirty="0">
                <a:effectLst/>
                <a:latin typeface="Arial" panose="020B0604020202020204" pitchFamily="34" charset="0"/>
                <a:cs typeface="Arial" panose="020B0604020202020204" pitchFamily="34" charset="0"/>
              </a:rPr>
              <a:t> «</a:t>
            </a:r>
            <a:r>
              <a:rPr lang="fr-CH" sz="1800" b="0" dirty="0" err="1">
                <a:effectLst/>
                <a:latin typeface="Arial" panose="020B0604020202020204" pitchFamily="34" charset="0"/>
                <a:cs typeface="Arial" panose="020B0604020202020204" pitchFamily="34" charset="0"/>
              </a:rPr>
              <a:t>athlétique</a:t>
            </a:r>
            <a:r>
              <a:rPr lang="fr-CH" sz="1800" b="0" dirty="0">
                <a:effectLst/>
                <a:latin typeface="Arial" panose="020B0604020202020204" pitchFamily="34" charset="0"/>
                <a:cs typeface="Arial" panose="020B0604020202020204" pitchFamily="34" charset="0"/>
              </a:rPr>
              <a:t>» important. </a:t>
            </a:r>
            <a:r>
              <a:rPr lang="fr-CH" sz="1800" b="0" dirty="0" err="1">
                <a:effectLst/>
                <a:latin typeface="Arial" panose="020B0604020202020204" pitchFamily="34" charset="0"/>
                <a:cs typeface="Arial" panose="020B0604020202020204" pitchFamily="34" charset="0"/>
              </a:rPr>
              <a:t>Nécessaire</a:t>
            </a:r>
            <a:r>
              <a:rPr lang="fr-CH" sz="1800" b="0" dirty="0">
                <a:effectLst/>
                <a:latin typeface="Arial" panose="020B0604020202020204" pitchFamily="34" charset="0"/>
                <a:cs typeface="Arial" panose="020B0604020202020204" pitchFamily="34" charset="0"/>
              </a:rPr>
              <a:t> pour vaincre, freiner ou bloquer de grosses </a:t>
            </a:r>
            <a:r>
              <a:rPr lang="fr-CH" sz="1800" b="0" dirty="0" err="1">
                <a:effectLst/>
                <a:latin typeface="Arial" panose="020B0604020202020204" pitchFamily="34" charset="0"/>
                <a:cs typeface="Arial" panose="020B0604020202020204" pitchFamily="34" charset="0"/>
              </a:rPr>
              <a:t>résistances</a:t>
            </a:r>
            <a:r>
              <a:rPr lang="fr-CH" sz="1800" b="0" dirty="0">
                <a:effectLst/>
                <a:latin typeface="Arial" panose="020B0604020202020204" pitchFamily="34" charset="0"/>
                <a:cs typeface="Arial" panose="020B0604020202020204" pitchFamily="34" charset="0"/>
              </a:rPr>
              <a:t>, elle est </a:t>
            </a:r>
            <a:r>
              <a:rPr lang="fr-CH" sz="1800" b="0" dirty="0" err="1">
                <a:effectLst/>
                <a:latin typeface="Arial" panose="020B0604020202020204" pitchFamily="34" charset="0"/>
                <a:cs typeface="Arial" panose="020B0604020202020204" pitchFamily="34" charset="0"/>
              </a:rPr>
              <a:t>également</a:t>
            </a:r>
            <a:r>
              <a:rPr lang="fr-CH" sz="1800" b="0" dirty="0">
                <a:effectLst/>
                <a:latin typeface="Arial" panose="020B0604020202020204" pitchFamily="34" charset="0"/>
                <a:cs typeface="Arial" panose="020B0604020202020204" pitchFamily="34" charset="0"/>
              </a:rPr>
              <a:t> indispensable pour </a:t>
            </a:r>
            <a:r>
              <a:rPr lang="fr-CH" sz="1800" b="0" dirty="0" err="1">
                <a:effectLst/>
                <a:latin typeface="Arial" panose="020B0604020202020204" pitchFamily="34" charset="0"/>
                <a:cs typeface="Arial" panose="020B0604020202020204" pitchFamily="34" charset="0"/>
              </a:rPr>
              <a:t>accélérer</a:t>
            </a:r>
            <a:r>
              <a:rPr lang="fr-CH" sz="1800" b="0" dirty="0">
                <a:effectLst/>
                <a:latin typeface="Arial" panose="020B0604020202020204" pitchFamily="34" charset="0"/>
                <a:cs typeface="Arial" panose="020B0604020202020204" pitchFamily="34" charset="0"/>
              </a:rPr>
              <a:t> son propre corps ou un objet ainsi que pour accomplir un geste de </a:t>
            </a:r>
            <a:r>
              <a:rPr lang="fr-CH" sz="1800" b="0" dirty="0" err="1">
                <a:effectLst/>
                <a:latin typeface="Arial" panose="020B0604020202020204" pitchFamily="34" charset="0"/>
                <a:cs typeface="Arial" panose="020B0604020202020204" pitchFamily="34" charset="0"/>
              </a:rPr>
              <a:t>manière</a:t>
            </a:r>
            <a:r>
              <a:rPr lang="fr-CH" sz="1800" b="0" dirty="0">
                <a:effectLst/>
                <a:latin typeface="Arial" panose="020B0604020202020204" pitchFamily="34" charset="0"/>
                <a:cs typeface="Arial" panose="020B0604020202020204" pitchFamily="34" charset="0"/>
              </a:rPr>
              <a:t> explosive. </a:t>
            </a:r>
          </a:p>
          <a:p>
            <a:endParaRPr lang="fr-CH" sz="1800" b="0" dirty="0">
              <a:effectLst/>
              <a:latin typeface="Arial" panose="020B0604020202020204" pitchFamily="34" charset="0"/>
              <a:cs typeface="Arial" panose="020B0604020202020204" pitchFamily="34" charset="0"/>
            </a:endParaRPr>
          </a:p>
          <a:p>
            <a:r>
              <a:rPr lang="fr-CH" sz="1800" b="1" dirty="0" err="1">
                <a:effectLst/>
                <a:latin typeface="Arial" panose="020B0604020202020204" pitchFamily="34" charset="0"/>
                <a:cs typeface="Arial" panose="020B0604020202020204" pitchFamily="34" charset="0"/>
              </a:rPr>
              <a:t>Explosivite</a:t>
            </a:r>
            <a:r>
              <a:rPr lang="fr-CH" sz="1800" b="1" dirty="0">
                <a:effectLst/>
                <a:latin typeface="Arial" panose="020B0604020202020204" pitchFamily="34" charset="0"/>
                <a:cs typeface="Arial" panose="020B0604020202020204" pitchFamily="34" charset="0"/>
              </a:rPr>
              <a:t>́ </a:t>
            </a:r>
            <a:endParaRPr lang="fr-CH" dirty="0">
              <a:latin typeface="Arial" panose="020B0604020202020204" pitchFamily="34" charset="0"/>
              <a:cs typeface="Arial" panose="020B0604020202020204" pitchFamily="34" charset="0"/>
            </a:endParaRPr>
          </a:p>
          <a:p>
            <a:r>
              <a:rPr lang="fr-CH" sz="1800" b="0" dirty="0">
                <a:effectLst/>
                <a:latin typeface="Arial" panose="020B0604020202020204" pitchFamily="34" charset="0"/>
                <a:cs typeface="Arial" panose="020B0604020202020204" pitchFamily="34" charset="0"/>
              </a:rPr>
              <a:t>L’explosivité intervient dans les gestes qui </a:t>
            </a:r>
            <a:r>
              <a:rPr lang="fr-CH" sz="1800" b="0" dirty="0" err="1">
                <a:effectLst/>
                <a:latin typeface="Arial" panose="020B0604020202020204" pitchFamily="34" charset="0"/>
                <a:cs typeface="Arial" panose="020B0604020202020204" pitchFamily="34" charset="0"/>
              </a:rPr>
              <a:t>requièrent</a:t>
            </a:r>
            <a:r>
              <a:rPr lang="fr-CH" sz="1800" b="0" dirty="0">
                <a:effectLst/>
                <a:latin typeface="Arial" panose="020B0604020202020204" pitchFamily="34" charset="0"/>
                <a:cs typeface="Arial" panose="020B0604020202020204" pitchFamily="34" charset="0"/>
              </a:rPr>
              <a:t> de la force et une grande vitesse d’</a:t>
            </a:r>
            <a:r>
              <a:rPr lang="fr-CH" sz="1800" b="0" dirty="0" err="1">
                <a:effectLst/>
                <a:latin typeface="Arial" panose="020B0604020202020204" pitchFamily="34" charset="0"/>
                <a:cs typeface="Arial" panose="020B0604020202020204" pitchFamily="34" charset="0"/>
              </a:rPr>
              <a:t>exécution</a:t>
            </a:r>
            <a:r>
              <a:rPr lang="fr-CH" sz="1800" b="0" dirty="0">
                <a:effectLst/>
                <a:latin typeface="Arial" panose="020B0604020202020204" pitchFamily="34" charset="0"/>
                <a:cs typeface="Arial" panose="020B0604020202020204" pitchFamily="34" charset="0"/>
              </a:rPr>
              <a:t>. Dans bien des sports, les mouvements explosifs (p. ex. </a:t>
            </a:r>
            <a:r>
              <a:rPr lang="fr-CH" sz="1800" b="0" dirty="0" err="1">
                <a:effectLst/>
                <a:latin typeface="Arial" panose="020B0604020202020204" pitchFamily="34" charset="0"/>
                <a:cs typeface="Arial" panose="020B0604020202020204" pitchFamily="34" charset="0"/>
              </a:rPr>
              <a:t>accélération</a:t>
            </a:r>
            <a:r>
              <a:rPr lang="fr-CH" sz="1800" b="0" dirty="0">
                <a:effectLst/>
                <a:latin typeface="Arial" panose="020B0604020202020204" pitchFamily="34" charset="0"/>
                <a:cs typeface="Arial" panose="020B0604020202020204" pitchFamily="34" charset="0"/>
              </a:rPr>
              <a:t>, saut, lancer, tir, frappe) sont essentiels à une bonne performance. Si les mouvements ex- plosifs exercent de fortes contraintes sur l’organisme, ils augmentent aussi la capacité de charge de l’appareil locomoteur (p. ex. os, tendons, muscles), </a:t>
            </a:r>
            <a:r>
              <a:rPr lang="fr-CH" sz="1800" b="0" dirty="0" err="1">
                <a:effectLst/>
                <a:latin typeface="Arial" panose="020B0604020202020204" pitchFamily="34" charset="0"/>
                <a:cs typeface="Arial" panose="020B0604020202020204" pitchFamily="34" charset="0"/>
              </a:rPr>
              <a:t>prévenant</a:t>
            </a:r>
            <a:r>
              <a:rPr lang="fr-CH" sz="1800" b="0" dirty="0">
                <a:effectLst/>
                <a:latin typeface="Arial" panose="020B0604020202020204" pitchFamily="34" charset="0"/>
                <a:cs typeface="Arial" panose="020B0604020202020204" pitchFamily="34" charset="0"/>
              </a:rPr>
              <a:t> ainsi durablement les blessures. </a:t>
            </a:r>
            <a:endParaRPr lang="fr-CH" dirty="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a:p>
            <a:r>
              <a:rPr lang="fr-CH" sz="1800" b="1" dirty="0">
                <a:effectLst/>
                <a:latin typeface="Arial" panose="020B0604020202020204" pitchFamily="34" charset="0"/>
                <a:cs typeface="Arial" panose="020B0604020202020204" pitchFamily="34" charset="0"/>
              </a:rPr>
              <a:t>Vitesse </a:t>
            </a:r>
            <a:endParaRPr lang="fr-CH" dirty="0">
              <a:latin typeface="Arial" panose="020B0604020202020204" pitchFamily="34" charset="0"/>
              <a:cs typeface="Arial" panose="020B0604020202020204" pitchFamily="34" charset="0"/>
            </a:endParaRPr>
          </a:p>
          <a:p>
            <a:r>
              <a:rPr lang="fr-CH" sz="1800" b="0" dirty="0">
                <a:effectLst/>
                <a:latin typeface="Arial" panose="020B0604020202020204" pitchFamily="34" charset="0"/>
                <a:cs typeface="Arial" panose="020B0604020202020204" pitchFamily="34" charset="0"/>
              </a:rPr>
              <a:t>La vitesse est la capacité à se </a:t>
            </a:r>
            <a:r>
              <a:rPr lang="fr-CH" sz="1800" b="0" dirty="0" err="1">
                <a:effectLst/>
                <a:latin typeface="Arial" panose="020B0604020202020204" pitchFamily="34" charset="0"/>
                <a:cs typeface="Arial" panose="020B0604020202020204" pitchFamily="34" charset="0"/>
              </a:rPr>
              <a:t>déplacer</a:t>
            </a:r>
            <a:r>
              <a:rPr lang="fr-CH" sz="1800" b="0" dirty="0">
                <a:effectLst/>
                <a:latin typeface="Arial" panose="020B0604020202020204" pitchFamily="34" charset="0"/>
                <a:cs typeface="Arial" panose="020B0604020202020204" pitchFamily="34" charset="0"/>
              </a:rPr>
              <a:t> avec une rapidité maximale. </a:t>
            </a:r>
            <a:r>
              <a:rPr lang="fr-CH" sz="1800" b="0" dirty="0" err="1">
                <a:effectLst/>
                <a:latin typeface="Arial" panose="020B0604020202020204" pitchFamily="34" charset="0"/>
                <a:cs typeface="Arial" panose="020B0604020202020204" pitchFamily="34" charset="0"/>
              </a:rPr>
              <a:t>Accélérer</a:t>
            </a:r>
            <a:r>
              <a:rPr lang="fr-CH" sz="1800" b="0" dirty="0">
                <a:effectLst/>
                <a:latin typeface="Arial" panose="020B0604020202020204" pitchFamily="34" charset="0"/>
                <a:cs typeface="Arial" panose="020B0604020202020204" pitchFamily="34" charset="0"/>
              </a:rPr>
              <a:t>, bouger le plus vite possible ou encore changer de direction rapidement et habilement sont des formes </a:t>
            </a:r>
            <a:r>
              <a:rPr lang="fr-CH" sz="1800" b="0" dirty="0" err="1">
                <a:effectLst/>
                <a:latin typeface="Arial" panose="020B0604020202020204" pitchFamily="34" charset="0"/>
                <a:cs typeface="Arial" panose="020B0604020202020204" pitchFamily="34" charset="0"/>
              </a:rPr>
              <a:t>caractéristiques</a:t>
            </a:r>
            <a:r>
              <a:rPr lang="fr-CH" sz="1800" b="0" dirty="0">
                <a:effectLst/>
                <a:latin typeface="Arial" panose="020B0604020202020204" pitchFamily="34" charset="0"/>
                <a:cs typeface="Arial" panose="020B0604020202020204" pitchFamily="34" charset="0"/>
              </a:rPr>
              <a:t> de la vitesse. La force, l’explosivité et la coordination motrice influencent le </a:t>
            </a:r>
            <a:r>
              <a:rPr lang="fr-CH" sz="1800" b="0" dirty="0" err="1">
                <a:effectLst/>
                <a:latin typeface="Arial" panose="020B0604020202020204" pitchFamily="34" charset="0"/>
                <a:cs typeface="Arial" panose="020B0604020202020204" pitchFamily="34" charset="0"/>
              </a:rPr>
              <a:t>développement</a:t>
            </a:r>
            <a:r>
              <a:rPr lang="fr-CH" sz="1800" b="0" dirty="0">
                <a:effectLst/>
                <a:latin typeface="Arial" panose="020B0604020202020204" pitchFamily="34" charset="0"/>
                <a:cs typeface="Arial" panose="020B0604020202020204" pitchFamily="34" charset="0"/>
              </a:rPr>
              <a:t> de la vitesse. </a:t>
            </a:r>
            <a:endParaRPr lang="fr-CH" dirty="0">
              <a:latin typeface="Arial" panose="020B0604020202020204" pitchFamily="34" charset="0"/>
              <a:cs typeface="Arial" panose="020B0604020202020204" pitchFamily="34" charset="0"/>
            </a:endParaRPr>
          </a:p>
          <a:p>
            <a:endParaRPr lang="fr-CH"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144</a:t>
            </a:fld>
            <a:endParaRPr lang="de-CH"/>
          </a:p>
        </p:txBody>
      </p:sp>
    </p:spTree>
    <p:extLst>
      <p:ext uri="{BB962C8B-B14F-4D97-AF65-F5344CB8AC3E}">
        <p14:creationId xmlns:p14="http://schemas.microsoft.com/office/powerpoint/2010/main" val="41774926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Resistenza</a:t>
            </a:r>
            <a:endParaRPr lang="fr-CH" b="1"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consente di </a:t>
            </a:r>
            <a:r>
              <a:rPr lang="fr-CH" b="0" i="0" u="none" strike="noStrike" dirty="0" err="1">
                <a:solidFill>
                  <a:srgbClr val="000000"/>
                </a:solidFill>
                <a:effectLst/>
              </a:rPr>
              <a:t>realizzare</a:t>
            </a:r>
            <a:r>
              <a:rPr lang="fr-CH" b="0" i="0" u="none" strike="noStrike" dirty="0">
                <a:solidFill>
                  <a:srgbClr val="000000"/>
                </a:solidFill>
                <a:effectLst/>
              </a:rPr>
              <a:t> e </a:t>
            </a:r>
            <a:r>
              <a:rPr lang="fr-CH" b="0" i="0" u="none" strike="noStrike" dirty="0" err="1">
                <a:solidFill>
                  <a:srgbClr val="000000"/>
                </a:solidFill>
                <a:effectLst/>
              </a:rPr>
              <a:t>mantenere</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prestazione</a:t>
            </a:r>
            <a:r>
              <a:rPr lang="fr-CH" b="0" i="0" u="none" strike="noStrike" dirty="0">
                <a:solidFill>
                  <a:srgbClr val="000000"/>
                </a:solidFill>
                <a:effectLst/>
              </a:rPr>
              <a:t> </a:t>
            </a:r>
            <a:r>
              <a:rPr lang="fr-CH" b="0" i="0" u="none" strike="noStrike" dirty="0" err="1">
                <a:solidFill>
                  <a:srgbClr val="000000"/>
                </a:solidFill>
                <a:effectLst/>
              </a:rPr>
              <a:t>fisica</a:t>
            </a:r>
            <a:r>
              <a:rPr lang="fr-CH" b="0" i="0" u="none" strike="noStrike" dirty="0">
                <a:solidFill>
                  <a:srgbClr val="000000"/>
                </a:solidFill>
                <a:effectLst/>
              </a:rPr>
              <a:t> per un </a:t>
            </a:r>
            <a:r>
              <a:rPr lang="fr-CH" b="0" i="0" u="none" strike="noStrike" dirty="0" err="1">
                <a:solidFill>
                  <a:srgbClr val="000000"/>
                </a:solidFill>
                <a:effectLst/>
              </a:rPr>
              <a:t>periodo</a:t>
            </a:r>
            <a:r>
              <a:rPr lang="fr-CH" b="0" i="0" u="none" strike="noStrike" dirty="0">
                <a:solidFill>
                  <a:srgbClr val="000000"/>
                </a:solidFill>
                <a:effectLst/>
              </a:rPr>
              <a:t> </a:t>
            </a:r>
            <a:r>
              <a:rPr lang="fr-CH" b="0" i="0" u="none" strike="noStrike" dirty="0" err="1">
                <a:solidFill>
                  <a:srgbClr val="000000"/>
                </a:solidFill>
                <a:effectLst/>
              </a:rPr>
              <a:t>prolungato</a:t>
            </a:r>
            <a:r>
              <a:rPr lang="fr-CH" b="0" i="0" u="none" strike="noStrike" dirty="0">
                <a:solidFill>
                  <a:srgbClr val="000000"/>
                </a:solidFill>
                <a:effectLst/>
              </a:rPr>
              <a:t> (da </a:t>
            </a:r>
            <a:r>
              <a:rPr lang="fr-CH" b="0" i="0" u="none" strike="noStrike" dirty="0" err="1">
                <a:solidFill>
                  <a:srgbClr val="000000"/>
                </a:solidFill>
                <a:effectLst/>
              </a:rPr>
              <a:t>oltre</a:t>
            </a:r>
            <a:r>
              <a:rPr lang="fr-CH" b="0" i="0" u="none" strike="noStrike" dirty="0">
                <a:solidFill>
                  <a:srgbClr val="000000"/>
                </a:solidFill>
                <a:effectLst/>
              </a:rPr>
              <a:t> 1 </a:t>
            </a:r>
            <a:r>
              <a:rPr lang="fr-CH" b="0" i="0" u="none" strike="noStrike" dirty="0" err="1">
                <a:solidFill>
                  <a:srgbClr val="000000"/>
                </a:solidFill>
                <a:effectLst/>
              </a:rPr>
              <a:t>minuto</a:t>
            </a:r>
            <a:r>
              <a:rPr lang="fr-CH" b="0" i="0" u="none" strike="noStrike" dirty="0">
                <a:solidFill>
                  <a:srgbClr val="000000"/>
                </a:solidFill>
                <a:effectLst/>
              </a:rPr>
              <a:t> a diverse ore). </a:t>
            </a:r>
            <a:r>
              <a:rPr lang="fr-CH" b="0" i="0" u="none" strike="noStrike" dirty="0" err="1">
                <a:solidFill>
                  <a:srgbClr val="000000"/>
                </a:solidFill>
                <a:effectLst/>
              </a:rPr>
              <a:t>Aiuta</a:t>
            </a:r>
            <a:r>
              <a:rPr lang="fr-CH" b="0" i="0" u="none" strike="noStrike" dirty="0">
                <a:solidFill>
                  <a:srgbClr val="000000"/>
                </a:solidFill>
                <a:effectLst/>
              </a:rPr>
              <a:t> anche a </a:t>
            </a:r>
            <a:r>
              <a:rPr lang="fr-CH" b="0" i="0" u="none" strike="noStrike" dirty="0" err="1">
                <a:solidFill>
                  <a:srgbClr val="000000"/>
                </a:solidFill>
                <a:effectLst/>
              </a:rPr>
              <a:t>recuperare</a:t>
            </a:r>
            <a:r>
              <a:rPr lang="fr-CH" b="0" i="0" u="none" strike="noStrike" dirty="0">
                <a:solidFill>
                  <a:srgbClr val="000000"/>
                </a:solidFill>
                <a:effectLst/>
              </a:rPr>
              <a:t> </a:t>
            </a:r>
            <a:r>
              <a:rPr lang="fr-CH" b="0" i="0" u="none" strike="noStrike" dirty="0" err="1">
                <a:solidFill>
                  <a:srgbClr val="000000"/>
                </a:solidFill>
                <a:effectLst/>
              </a:rPr>
              <a:t>rapidamente</a:t>
            </a:r>
            <a:r>
              <a:rPr lang="fr-CH" b="0" i="0" u="none" strike="noStrike" dirty="0">
                <a:solidFill>
                  <a:srgbClr val="000000"/>
                </a:solidFill>
                <a:effectLst/>
              </a:rPr>
              <a:t> da </a:t>
            </a:r>
            <a:r>
              <a:rPr lang="fr-CH" b="0" i="0" u="none" strike="noStrike" dirty="0" err="1">
                <a:solidFill>
                  <a:srgbClr val="000000"/>
                </a:solidFill>
                <a:effectLst/>
              </a:rPr>
              <a:t>sforzi</a:t>
            </a:r>
            <a:r>
              <a:rPr lang="fr-CH" b="0" i="0" u="none" strike="noStrike" dirty="0">
                <a:solidFill>
                  <a:srgbClr val="000000"/>
                </a:solidFill>
                <a:effectLst/>
              </a:rPr>
              <a:t> </a:t>
            </a:r>
            <a:r>
              <a:rPr lang="fr-CH" b="0" i="0" u="none" strike="noStrike" dirty="0" err="1">
                <a:solidFill>
                  <a:srgbClr val="000000"/>
                </a:solidFill>
                <a:effectLst/>
              </a:rPr>
              <a:t>intensi</a:t>
            </a:r>
            <a:r>
              <a:rPr lang="fr-CH" b="0" i="0" u="none" strike="noStrike" dirty="0">
                <a:solidFill>
                  <a:srgbClr val="000000"/>
                </a:solidFill>
                <a:effectLst/>
              </a:rPr>
              <a:t> </a:t>
            </a:r>
            <a:r>
              <a:rPr lang="fr-CH" b="0" i="0" u="none" strike="noStrike" dirty="0" err="1">
                <a:solidFill>
                  <a:srgbClr val="000000"/>
                </a:solidFill>
                <a:effectLst/>
              </a:rPr>
              <a:t>ripetuti</a:t>
            </a:r>
            <a:r>
              <a:rPr lang="fr-CH" b="0" i="0" u="none" strike="noStrike" dirty="0">
                <a:solidFill>
                  <a:srgbClr val="000000"/>
                </a:solidFill>
                <a:effectLst/>
              </a:rPr>
              <a:t> (es. sprint), </a:t>
            </a:r>
            <a:r>
              <a:rPr lang="fr-CH" b="0" i="0" u="none" strike="noStrike" dirty="0" err="1">
                <a:solidFill>
                  <a:srgbClr val="000000"/>
                </a:solidFill>
                <a:effectLst/>
              </a:rPr>
              <a:t>prevenendo</a:t>
            </a:r>
            <a:r>
              <a:rPr lang="fr-CH" b="0" i="0" u="none" strike="noStrike" dirty="0">
                <a:solidFill>
                  <a:srgbClr val="000000"/>
                </a:solidFill>
                <a:effectLst/>
              </a:rPr>
              <a:t> </a:t>
            </a:r>
            <a:r>
              <a:rPr lang="fr-CH" b="0" i="0" u="none" strike="noStrike" dirty="0" err="1">
                <a:solidFill>
                  <a:srgbClr val="000000"/>
                </a:solidFill>
                <a:effectLst/>
              </a:rPr>
              <a:t>così</a:t>
            </a:r>
            <a:r>
              <a:rPr lang="fr-CH" b="0" i="0" u="none" strike="noStrike" dirty="0">
                <a:solidFill>
                  <a:srgbClr val="000000"/>
                </a:solidFill>
                <a:effectLst/>
              </a:rPr>
              <a:t> l'</a:t>
            </a:r>
            <a:r>
              <a:rPr lang="fr-CH" b="0" i="0" u="none" strike="noStrike" dirty="0" err="1">
                <a:solidFill>
                  <a:srgbClr val="000000"/>
                </a:solidFill>
                <a:effectLst/>
              </a:rPr>
              <a:t>affaticamento</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Mobilità</a:t>
            </a:r>
            <a:r>
              <a:rPr lang="fr-CH" b="1" i="0" u="none" strike="noStrike" dirty="0">
                <a:solidFill>
                  <a:srgbClr val="000000"/>
                </a:solidFill>
                <a:effectLst/>
              </a:rPr>
              <a:t>/</a:t>
            </a:r>
            <a:r>
              <a:rPr lang="fr-CH" b="1" i="0" u="none" strike="noStrike" dirty="0" err="1">
                <a:solidFill>
                  <a:srgbClr val="000000"/>
                </a:solidFill>
                <a:effectLst/>
              </a:rPr>
              <a:t>Stabilità</a:t>
            </a:r>
            <a:endParaRPr lang="fr-CH" b="1" i="0" u="none" strike="noStrike" dirty="0">
              <a:solidFill>
                <a:srgbClr val="000000"/>
              </a:solidFill>
              <a:effectLst/>
            </a:endParaRPr>
          </a:p>
          <a:p>
            <a:pPr algn="l"/>
            <a:r>
              <a:rPr lang="fr-CH" b="0" i="0" u="none" strike="noStrike" dirty="0">
                <a:solidFill>
                  <a:srgbClr val="000000"/>
                </a:solidFill>
                <a:effectLst/>
              </a:rPr>
              <a:t>Ogni </a:t>
            </a:r>
            <a:r>
              <a:rPr lang="fr-CH" b="0" i="0" u="none" strike="noStrike" dirty="0" err="1">
                <a:solidFill>
                  <a:srgbClr val="000000"/>
                </a:solidFill>
                <a:effectLst/>
              </a:rPr>
              <a:t>movimento</a:t>
            </a:r>
            <a:r>
              <a:rPr lang="fr-CH" b="0" i="0" u="none" strike="noStrike" dirty="0">
                <a:solidFill>
                  <a:srgbClr val="000000"/>
                </a:solidFill>
                <a:effectLst/>
              </a:rPr>
              <a:t> </a:t>
            </a:r>
            <a:r>
              <a:rPr lang="fr-CH" b="0" i="0" u="none" strike="noStrike" dirty="0" err="1">
                <a:solidFill>
                  <a:srgbClr val="000000"/>
                </a:solidFill>
                <a:effectLst/>
              </a:rPr>
              <a:t>presenta</a:t>
            </a:r>
            <a:r>
              <a:rPr lang="fr-CH" b="0" i="0" u="none" strike="noStrike" dirty="0">
                <a:solidFill>
                  <a:srgbClr val="000000"/>
                </a:solidFill>
                <a:effectLst/>
              </a:rPr>
              <a:t> </a:t>
            </a:r>
            <a:r>
              <a:rPr lang="fr-CH" b="0" i="0" u="none" strike="noStrike" dirty="0" err="1">
                <a:solidFill>
                  <a:srgbClr val="000000"/>
                </a:solidFill>
                <a:effectLst/>
              </a:rPr>
              <a:t>un’ampiezza</a:t>
            </a:r>
            <a:r>
              <a:rPr lang="fr-CH" b="0" i="0" u="none" strike="noStrike" dirty="0">
                <a:solidFill>
                  <a:srgbClr val="000000"/>
                </a:solidFill>
                <a:effectLst/>
              </a:rPr>
              <a:t> </a:t>
            </a:r>
            <a:r>
              <a:rPr lang="fr-CH" b="0" i="0" u="none" strike="noStrike" dirty="0" err="1">
                <a:solidFill>
                  <a:srgbClr val="000000"/>
                </a:solidFill>
                <a:effectLst/>
              </a:rPr>
              <a:t>ottimale</a:t>
            </a:r>
            <a:r>
              <a:rPr lang="fr-CH" b="0" i="0" u="none" strike="noStrike" dirty="0">
                <a:solidFill>
                  <a:srgbClr val="000000"/>
                </a:solidFill>
                <a:effectLst/>
              </a:rPr>
              <a:t>. Per </a:t>
            </a:r>
            <a:r>
              <a:rPr lang="fr-CH" b="0" i="0" u="none" strike="noStrike" dirty="0" err="1">
                <a:solidFill>
                  <a:srgbClr val="000000"/>
                </a:solidFill>
                <a:effectLst/>
              </a:rPr>
              <a:t>poterla</a:t>
            </a:r>
            <a:r>
              <a:rPr lang="fr-CH" b="0" i="0" u="none" strike="noStrike" dirty="0">
                <a:solidFill>
                  <a:srgbClr val="000000"/>
                </a:solidFill>
                <a:effectLst/>
              </a:rPr>
              <a:t> </a:t>
            </a:r>
            <a:r>
              <a:rPr lang="fr-CH" b="0" i="0" u="none" strike="noStrike" dirty="0" err="1">
                <a:solidFill>
                  <a:srgbClr val="000000"/>
                </a:solidFill>
                <a:effectLst/>
              </a:rPr>
              <a:t>sfruttare</a:t>
            </a:r>
            <a:r>
              <a:rPr lang="fr-CH" b="0" i="0" u="none" strike="noStrike" dirty="0">
                <a:solidFill>
                  <a:srgbClr val="000000"/>
                </a:solidFill>
                <a:effectLst/>
              </a:rPr>
              <a:t> </a:t>
            </a:r>
            <a:r>
              <a:rPr lang="fr-CH" b="0" i="0" u="none" strike="noStrike" dirty="0" err="1">
                <a:solidFill>
                  <a:srgbClr val="000000"/>
                </a:solidFill>
                <a:effectLst/>
              </a:rPr>
              <a:t>appieno</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utile </a:t>
            </a:r>
            <a:r>
              <a:rPr lang="fr-CH" b="0" i="0" u="none" strike="noStrike" dirty="0" err="1">
                <a:solidFill>
                  <a:srgbClr val="000000"/>
                </a:solidFill>
                <a:effectLst/>
              </a:rPr>
              <a:t>allenare</a:t>
            </a:r>
            <a:r>
              <a:rPr lang="fr-CH" b="0" i="0" u="none" strike="noStrike" dirty="0">
                <a:solidFill>
                  <a:srgbClr val="000000"/>
                </a:solidFill>
                <a:effectLst/>
              </a:rPr>
              <a:t> in modo </a:t>
            </a:r>
            <a:r>
              <a:rPr lang="fr-CH" b="0" i="0" u="none" strike="noStrike" dirty="0" err="1">
                <a:solidFill>
                  <a:srgbClr val="000000"/>
                </a:solidFill>
                <a:effectLst/>
              </a:rPr>
              <a:t>mirato</a:t>
            </a:r>
            <a:r>
              <a:rPr lang="fr-CH" b="0" i="0" u="none" strike="noStrike" dirty="0">
                <a:solidFill>
                  <a:srgbClr val="000000"/>
                </a:solidFill>
                <a:effectLst/>
              </a:rPr>
              <a:t> l’</a:t>
            </a:r>
            <a:r>
              <a:rPr lang="fr-CH" b="0" i="0" u="none" strike="noStrike" dirty="0" err="1">
                <a:solidFill>
                  <a:srgbClr val="000000"/>
                </a:solidFill>
                <a:effectLst/>
              </a:rPr>
              <a:t>ampiezza</a:t>
            </a:r>
            <a:r>
              <a:rPr lang="fr-CH" b="0" i="0" u="none" strike="noStrike" dirty="0">
                <a:solidFill>
                  <a:srgbClr val="000000"/>
                </a:solidFill>
                <a:effectLst/>
              </a:rPr>
              <a:t> </a:t>
            </a:r>
            <a:r>
              <a:rPr lang="fr-CH" b="0" i="0" u="none" strike="noStrike" dirty="0" err="1">
                <a:solidFill>
                  <a:srgbClr val="000000"/>
                </a:solidFill>
                <a:effectLst/>
              </a:rPr>
              <a:t>articolare</a:t>
            </a:r>
            <a:r>
              <a:rPr lang="fr-CH" b="0" i="0" u="none" strike="noStrike" dirty="0">
                <a:solidFill>
                  <a:srgbClr val="000000"/>
                </a:solidFill>
                <a:effectLst/>
              </a:rPr>
              <a:t> </a:t>
            </a:r>
            <a:r>
              <a:rPr lang="fr-CH" b="0" i="0" u="none" strike="noStrike" dirty="0" err="1">
                <a:solidFill>
                  <a:srgbClr val="000000"/>
                </a:solidFill>
                <a:effectLst/>
              </a:rPr>
              <a:t>migliorando</a:t>
            </a:r>
            <a:r>
              <a:rPr lang="fr-CH" b="0" i="0" u="none" strike="noStrike" dirty="0">
                <a:solidFill>
                  <a:srgbClr val="000000"/>
                </a:solidFill>
                <a:effectLst/>
              </a:rPr>
              <a:t> la </a:t>
            </a:r>
            <a:r>
              <a:rPr lang="fr-CH" b="0" i="0" u="none" strike="noStrike" dirty="0" err="1">
                <a:solidFill>
                  <a:srgbClr val="000000"/>
                </a:solidFill>
                <a:effectLst/>
              </a:rPr>
              <a:t>mobilità</a:t>
            </a:r>
            <a:r>
              <a:rPr lang="fr-CH" b="0" i="0" u="none" strike="noStrike" dirty="0">
                <a:solidFill>
                  <a:srgbClr val="000000"/>
                </a:solidFill>
                <a:effectLst/>
              </a:rPr>
              <a:t>. Per </a:t>
            </a:r>
            <a:r>
              <a:rPr lang="fr-CH" b="0" i="0" u="none" strike="noStrike" dirty="0" err="1">
                <a:solidFill>
                  <a:srgbClr val="000000"/>
                </a:solidFill>
                <a:effectLst/>
              </a:rPr>
              <a:t>mobilità</a:t>
            </a:r>
            <a:r>
              <a:rPr lang="fr-CH" b="0" i="0" u="none" strike="noStrike" dirty="0">
                <a:solidFill>
                  <a:srgbClr val="000000"/>
                </a:solidFill>
                <a:effectLst/>
              </a:rPr>
              <a:t> si </a:t>
            </a:r>
            <a:r>
              <a:rPr lang="fr-CH" b="0" i="0" u="none" strike="noStrike" dirty="0" err="1">
                <a:solidFill>
                  <a:srgbClr val="000000"/>
                </a:solidFill>
                <a:effectLst/>
              </a:rPr>
              <a:t>intende</a:t>
            </a:r>
            <a:r>
              <a:rPr lang="fr-CH" b="0" i="0" u="none" strike="noStrike" dirty="0">
                <a:solidFill>
                  <a:srgbClr val="000000"/>
                </a:solidFill>
                <a:effectLst/>
              </a:rPr>
              <a:t> qui la </a:t>
            </a:r>
            <a:r>
              <a:rPr lang="fr-CH" b="0" i="0" u="none" strike="noStrike" dirty="0" err="1">
                <a:solidFill>
                  <a:srgbClr val="000000"/>
                </a:solidFill>
                <a:effectLst/>
              </a:rPr>
              <a:t>mobilità</a:t>
            </a:r>
            <a:r>
              <a:rPr lang="fr-CH" b="0" i="0" u="none" strike="noStrike" dirty="0">
                <a:solidFill>
                  <a:srgbClr val="000000"/>
                </a:solidFill>
                <a:effectLst/>
              </a:rPr>
              <a:t> </a:t>
            </a:r>
            <a:r>
              <a:rPr lang="fr-CH" b="0" i="0" u="none" strike="noStrike" dirty="0" err="1">
                <a:solidFill>
                  <a:srgbClr val="000000"/>
                </a:solidFill>
                <a:effectLst/>
              </a:rPr>
              <a:t>articolare</a:t>
            </a:r>
            <a:r>
              <a:rPr lang="fr-CH" b="0" i="0" u="none" strike="noStrike" dirty="0">
                <a:solidFill>
                  <a:srgbClr val="000000"/>
                </a:solidFill>
                <a:effectLst/>
              </a:rPr>
              <a:t> </a:t>
            </a:r>
            <a:r>
              <a:rPr lang="fr-CH" b="0" i="0" u="none" strike="noStrike" dirty="0" err="1">
                <a:solidFill>
                  <a:srgbClr val="000000"/>
                </a:solidFill>
                <a:effectLst/>
              </a:rPr>
              <a:t>dinamica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permette di </a:t>
            </a:r>
            <a:r>
              <a:rPr lang="fr-CH" b="0" i="0" u="none" strike="noStrike" dirty="0" err="1">
                <a:solidFill>
                  <a:srgbClr val="000000"/>
                </a:solidFill>
                <a:effectLst/>
              </a:rPr>
              <a:t>esprimere</a:t>
            </a:r>
            <a:r>
              <a:rPr lang="fr-CH" b="0" i="0" u="none" strike="noStrike" dirty="0">
                <a:solidFill>
                  <a:srgbClr val="000000"/>
                </a:solidFill>
                <a:effectLst/>
              </a:rPr>
              <a:t> </a:t>
            </a:r>
            <a:r>
              <a:rPr lang="fr-CH" b="0" i="0" u="none" strike="noStrike" dirty="0" err="1">
                <a:solidFill>
                  <a:srgbClr val="000000"/>
                </a:solidFill>
                <a:effectLst/>
              </a:rPr>
              <a:t>forza</a:t>
            </a:r>
            <a:r>
              <a:rPr lang="fr-CH" b="0" i="0" u="none" strike="noStrike" dirty="0">
                <a:solidFill>
                  <a:srgbClr val="000000"/>
                </a:solidFill>
                <a:effectLst/>
              </a:rPr>
              <a:t> in modo </a:t>
            </a:r>
            <a:r>
              <a:rPr lang="fr-CH" b="0" i="0" u="none" strike="noStrike" dirty="0" err="1">
                <a:solidFill>
                  <a:srgbClr val="000000"/>
                </a:solidFill>
                <a:effectLst/>
              </a:rPr>
              <a:t>mirato</a:t>
            </a:r>
            <a:r>
              <a:rPr lang="fr-CH" b="0" i="0" u="none" strike="noStrike" dirty="0">
                <a:solidFill>
                  <a:srgbClr val="000000"/>
                </a:solidFill>
                <a:effectLst/>
              </a:rPr>
              <a:t> con la </a:t>
            </a:r>
            <a:r>
              <a:rPr lang="fr-CH" b="0" i="0" u="none" strike="noStrike" dirty="0" err="1">
                <a:solidFill>
                  <a:srgbClr val="000000"/>
                </a:solidFill>
                <a:effectLst/>
              </a:rPr>
              <a:t>massima</a:t>
            </a:r>
            <a:r>
              <a:rPr lang="fr-CH" b="0" i="0" u="none" strike="noStrike" dirty="0">
                <a:solidFill>
                  <a:srgbClr val="000000"/>
                </a:solidFill>
                <a:effectLst/>
              </a:rPr>
              <a:t> </a:t>
            </a:r>
            <a:r>
              <a:rPr lang="fr-CH" b="0" i="0" u="none" strike="noStrike" dirty="0" err="1">
                <a:solidFill>
                  <a:srgbClr val="000000"/>
                </a:solidFill>
                <a:effectLst/>
              </a:rPr>
              <a:t>ampiezza</a:t>
            </a:r>
            <a:r>
              <a:rPr lang="fr-CH" b="0" i="0" u="none" strike="noStrike" dirty="0">
                <a:solidFill>
                  <a:srgbClr val="000000"/>
                </a:solidFill>
                <a:effectLst/>
              </a:rPr>
              <a:t> </a:t>
            </a:r>
            <a:r>
              <a:rPr lang="fr-CH" b="0" i="0" u="none" strike="noStrike" dirty="0" err="1">
                <a:solidFill>
                  <a:srgbClr val="000000"/>
                </a:solidFill>
                <a:effectLst/>
              </a:rPr>
              <a:t>possibile</a:t>
            </a:r>
            <a:r>
              <a:rPr lang="fr-CH" b="0" i="0" u="none" strike="noStrike" dirty="0">
                <a:solidFill>
                  <a:srgbClr val="000000"/>
                </a:solidFill>
                <a:effectLst/>
              </a:rPr>
              <a:t>, </a:t>
            </a:r>
            <a:r>
              <a:rPr lang="fr-CH" b="0" i="0" u="none" strike="noStrike" dirty="0" err="1">
                <a:solidFill>
                  <a:srgbClr val="000000"/>
                </a:solidFill>
                <a:effectLst/>
              </a:rPr>
              <a:t>controllando</a:t>
            </a:r>
            <a:r>
              <a:rPr lang="fr-CH" b="0" i="0" u="none" strike="noStrike" dirty="0">
                <a:solidFill>
                  <a:srgbClr val="000000"/>
                </a:solidFill>
                <a:effectLst/>
              </a:rPr>
              <a:t> al </a:t>
            </a:r>
            <a:r>
              <a:rPr lang="fr-CH" b="0" i="0" u="none" strike="noStrike" dirty="0" err="1">
                <a:solidFill>
                  <a:srgbClr val="000000"/>
                </a:solidFill>
                <a:effectLst/>
              </a:rPr>
              <a:t>meglio</a:t>
            </a:r>
            <a:r>
              <a:rPr lang="fr-CH" b="0" i="0" u="none" strike="noStrike" dirty="0">
                <a:solidFill>
                  <a:srgbClr val="000000"/>
                </a:solidFill>
                <a:effectLst/>
              </a:rPr>
              <a:t> il </a:t>
            </a:r>
            <a:r>
              <a:rPr lang="fr-CH" b="0" i="0" u="none" strike="noStrike" dirty="0" err="1">
                <a:solidFill>
                  <a:srgbClr val="000000"/>
                </a:solidFill>
                <a:effectLst/>
              </a:rPr>
              <a:t>movimento</a:t>
            </a:r>
            <a:r>
              <a:rPr lang="fr-CH" b="0" i="0" u="none" strike="noStrike" dirty="0">
                <a:solidFill>
                  <a:srgbClr val="000000"/>
                </a:solidFill>
                <a:effectLst/>
              </a:rPr>
              <a:t>. </a:t>
            </a:r>
            <a:r>
              <a:rPr lang="fr-CH" b="0" i="0" u="none" strike="noStrike" dirty="0" err="1">
                <a:solidFill>
                  <a:srgbClr val="000000"/>
                </a:solidFill>
                <a:effectLst/>
              </a:rPr>
              <a:t>Questo</a:t>
            </a:r>
            <a:r>
              <a:rPr lang="fr-CH" b="0" i="0" u="none" strike="noStrike" dirty="0">
                <a:solidFill>
                  <a:srgbClr val="000000"/>
                </a:solidFill>
                <a:effectLst/>
              </a:rPr>
              <a:t> </a:t>
            </a:r>
            <a:r>
              <a:rPr lang="fr-CH" b="0" i="0" u="none" strike="noStrike" dirty="0" err="1">
                <a:solidFill>
                  <a:srgbClr val="000000"/>
                </a:solidFill>
                <a:effectLst/>
              </a:rPr>
              <a:t>utilizzo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forza</a:t>
            </a:r>
            <a:r>
              <a:rPr lang="fr-CH" b="0" i="0" u="none" strike="noStrike" dirty="0">
                <a:solidFill>
                  <a:srgbClr val="000000"/>
                </a:solidFill>
                <a:effectLst/>
              </a:rPr>
              <a:t> </a:t>
            </a:r>
            <a:r>
              <a:rPr lang="fr-CH" b="0" i="0" u="none" strike="noStrike" dirty="0" err="1">
                <a:solidFill>
                  <a:srgbClr val="000000"/>
                </a:solidFill>
                <a:effectLst/>
              </a:rPr>
              <a:t>richiede</a:t>
            </a:r>
            <a:r>
              <a:rPr lang="fr-CH" b="0" i="0" u="none" strike="noStrike" dirty="0">
                <a:solidFill>
                  <a:srgbClr val="000000"/>
                </a:solidFill>
                <a:effectLst/>
              </a:rPr>
              <a:t> </a:t>
            </a:r>
            <a:r>
              <a:rPr lang="fr-CH" b="0" i="0" u="none" strike="noStrike" dirty="0" err="1">
                <a:solidFill>
                  <a:srgbClr val="000000"/>
                </a:solidFill>
                <a:effectLst/>
              </a:rPr>
              <a:t>stabilità</a:t>
            </a:r>
            <a:r>
              <a:rPr lang="fr-CH" b="0" i="0" u="none" strike="noStrike" dirty="0">
                <a:solidFill>
                  <a:srgbClr val="000000"/>
                </a:solidFill>
                <a:effectLst/>
              </a:rPr>
              <a:t> per </a:t>
            </a:r>
            <a:r>
              <a:rPr lang="fr-CH" b="0" i="0" u="none" strike="noStrike" dirty="0" err="1">
                <a:solidFill>
                  <a:srgbClr val="000000"/>
                </a:solidFill>
                <a:effectLst/>
              </a:rPr>
              <a:t>mantenere</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postura</a:t>
            </a:r>
            <a:r>
              <a:rPr lang="fr-CH" b="0" i="0" u="none" strike="noStrike" dirty="0">
                <a:solidFill>
                  <a:srgbClr val="000000"/>
                </a:solidFill>
                <a:effectLst/>
              </a:rPr>
              <a:t> </a:t>
            </a:r>
            <a:r>
              <a:rPr lang="fr-CH" b="0" i="0" u="none" strike="noStrike" dirty="0" err="1">
                <a:solidFill>
                  <a:srgbClr val="000000"/>
                </a:solidFill>
                <a:effectLst/>
              </a:rPr>
              <a:t>funzionale</a:t>
            </a:r>
            <a:r>
              <a:rPr lang="fr-CH" b="0" i="0" u="none" strike="noStrike" dirty="0">
                <a:solidFill>
                  <a:srgbClr val="000000"/>
                </a:solidFill>
                <a:effectLst/>
              </a:rPr>
              <a:t> anche in </a:t>
            </a:r>
            <a:r>
              <a:rPr lang="fr-CH" b="0" i="0" u="none" strike="noStrike" dirty="0" err="1">
                <a:solidFill>
                  <a:srgbClr val="000000"/>
                </a:solidFill>
                <a:effectLst/>
              </a:rPr>
              <a:t>esercizi</a:t>
            </a:r>
            <a:r>
              <a:rPr lang="fr-CH" b="0" i="0" u="none" strike="noStrike" dirty="0">
                <a:solidFill>
                  <a:srgbClr val="000000"/>
                </a:solidFill>
                <a:effectLst/>
              </a:rPr>
              <a:t> </a:t>
            </a:r>
            <a:r>
              <a:rPr lang="fr-CH" b="0" i="0" u="none" strike="noStrike" dirty="0" err="1">
                <a:solidFill>
                  <a:srgbClr val="000000"/>
                </a:solidFill>
                <a:effectLst/>
              </a:rPr>
              <a:t>complessi</a:t>
            </a:r>
            <a:r>
              <a:rPr lang="fr-CH" b="0" i="0" u="none" strike="noStrike" dirty="0">
                <a:solidFill>
                  <a:srgbClr val="000000"/>
                </a:solidFill>
                <a:effectLst/>
              </a:rPr>
              <a:t>, come </a:t>
            </a:r>
            <a:r>
              <a:rPr lang="fr-CH" b="0" i="0" u="none" strike="noStrike" dirty="0" err="1">
                <a:solidFill>
                  <a:srgbClr val="000000"/>
                </a:solidFill>
                <a:effectLst/>
              </a:rPr>
              <a:t>rotazioni</a:t>
            </a:r>
            <a:r>
              <a:rPr lang="fr-CH" b="0" i="0" u="none" strike="noStrike" dirty="0">
                <a:solidFill>
                  <a:srgbClr val="000000"/>
                </a:solidFill>
                <a:effectLst/>
              </a:rPr>
              <a:t> o </a:t>
            </a:r>
            <a:r>
              <a:rPr lang="fr-CH" b="0" i="0" u="none" strike="noStrike" dirty="0" err="1">
                <a:solidFill>
                  <a:srgbClr val="000000"/>
                </a:solidFill>
                <a:effectLst/>
              </a:rPr>
              <a:t>movimenti</a:t>
            </a:r>
            <a:r>
              <a:rPr lang="fr-CH" b="0" i="0" u="none" strike="noStrike" dirty="0">
                <a:solidFill>
                  <a:srgbClr val="000000"/>
                </a:solidFill>
                <a:effectLst/>
              </a:rPr>
              <a:t> di </a:t>
            </a:r>
            <a:r>
              <a:rPr lang="fr-CH" b="0" i="0" u="none" strike="noStrike" dirty="0" err="1">
                <a:solidFill>
                  <a:srgbClr val="000000"/>
                </a:solidFill>
                <a:effectLst/>
              </a:rPr>
              <a:t>frenata</a:t>
            </a:r>
            <a:r>
              <a:rPr lang="fr-CH" b="0" i="0" u="none" strike="noStrike" dirty="0">
                <a:solidFill>
                  <a:srgbClr val="000000"/>
                </a:solidFill>
                <a:effectLst/>
              </a:rPr>
              <a:t>/</a:t>
            </a:r>
            <a:r>
              <a:rPr lang="fr-CH" b="0" i="0" u="none" strike="noStrike" dirty="0" err="1">
                <a:solidFill>
                  <a:srgbClr val="000000"/>
                </a:solidFill>
                <a:effectLst/>
              </a:rPr>
              <a:t>accelerazione</a:t>
            </a:r>
            <a:r>
              <a:rPr lang="fr-CH" b="0" i="0" u="none" strike="noStrike" dirty="0">
                <a:solidFill>
                  <a:srgbClr val="000000"/>
                </a:solidFill>
                <a:effectLst/>
              </a:rPr>
              <a:t>. </a:t>
            </a:r>
            <a:r>
              <a:rPr lang="fr-CH" b="0" i="0" u="none" strike="noStrike" dirty="0" err="1">
                <a:solidFill>
                  <a:srgbClr val="000000"/>
                </a:solidFill>
                <a:effectLst/>
              </a:rPr>
              <a:t>Mobilità</a:t>
            </a:r>
            <a:r>
              <a:rPr lang="fr-CH" b="0" i="0" u="none" strike="noStrike" dirty="0">
                <a:solidFill>
                  <a:srgbClr val="000000"/>
                </a:solidFill>
                <a:effectLst/>
              </a:rPr>
              <a:t> e </a:t>
            </a:r>
            <a:r>
              <a:rPr lang="fr-CH" b="0" i="0" u="none" strike="noStrike" dirty="0" err="1">
                <a:solidFill>
                  <a:srgbClr val="000000"/>
                </a:solidFill>
                <a:effectLst/>
              </a:rPr>
              <a:t>stabilità</a:t>
            </a:r>
            <a:r>
              <a:rPr lang="fr-CH" b="0" i="0" u="none" strike="noStrike" dirty="0">
                <a:solidFill>
                  <a:srgbClr val="000000"/>
                </a:solidFill>
                <a:effectLst/>
              </a:rPr>
              <a:t> sono </a:t>
            </a:r>
            <a:r>
              <a:rPr lang="fr-CH" b="0" i="0" u="none" strike="noStrike" dirty="0" err="1">
                <a:solidFill>
                  <a:srgbClr val="000000"/>
                </a:solidFill>
                <a:effectLst/>
              </a:rPr>
              <a:t>strettamente</a:t>
            </a:r>
            <a:r>
              <a:rPr lang="fr-CH" b="0" i="0" u="none" strike="noStrike" dirty="0">
                <a:solidFill>
                  <a:srgbClr val="000000"/>
                </a:solidFill>
                <a:effectLst/>
              </a:rPr>
              <a:t> </a:t>
            </a:r>
            <a:r>
              <a:rPr lang="fr-CH" b="0" i="0" u="none" strike="noStrike" dirty="0" err="1">
                <a:solidFill>
                  <a:srgbClr val="000000"/>
                </a:solidFill>
                <a:effectLst/>
              </a:rPr>
              <a:t>collegate</a:t>
            </a:r>
            <a:r>
              <a:rPr lang="fr-CH" b="0" i="0" u="none" strike="noStrike" dirty="0">
                <a:solidFill>
                  <a:srgbClr val="000000"/>
                </a:solidFill>
                <a:effectLst/>
              </a:rPr>
              <a:t>: </a:t>
            </a:r>
            <a:r>
              <a:rPr lang="fr-CH" b="0" i="0" u="none" strike="noStrike" dirty="0" err="1">
                <a:solidFill>
                  <a:srgbClr val="000000"/>
                </a:solidFill>
                <a:effectLst/>
              </a:rPr>
              <a:t>un’ampia</a:t>
            </a:r>
            <a:r>
              <a:rPr lang="fr-CH" b="0" i="0" u="none" strike="noStrike" dirty="0">
                <a:solidFill>
                  <a:srgbClr val="000000"/>
                </a:solidFill>
                <a:effectLst/>
              </a:rPr>
              <a:t> </a:t>
            </a:r>
            <a:r>
              <a:rPr lang="fr-CH" b="0" i="0" u="none" strike="noStrike" dirty="0" err="1">
                <a:solidFill>
                  <a:srgbClr val="000000"/>
                </a:solidFill>
                <a:effectLst/>
              </a:rPr>
              <a:t>escursione</a:t>
            </a:r>
            <a:r>
              <a:rPr lang="fr-CH" b="0" i="0" u="none" strike="noStrike" dirty="0">
                <a:solidFill>
                  <a:srgbClr val="000000"/>
                </a:solidFill>
                <a:effectLst/>
              </a:rPr>
              <a:t> </a:t>
            </a:r>
            <a:r>
              <a:rPr lang="fr-CH" b="0" i="0" u="none" strike="noStrike" dirty="0" err="1">
                <a:solidFill>
                  <a:srgbClr val="000000"/>
                </a:solidFill>
                <a:effectLst/>
              </a:rPr>
              <a:t>articolare</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utile solo se la </a:t>
            </a:r>
            <a:r>
              <a:rPr lang="fr-CH" b="0" i="0" u="none" strike="noStrike" dirty="0" err="1">
                <a:solidFill>
                  <a:srgbClr val="000000"/>
                </a:solidFill>
                <a:effectLst/>
              </a:rPr>
              <a:t>muscolatura</a:t>
            </a:r>
            <a:r>
              <a:rPr lang="fr-CH" b="0" i="0" u="none" strike="noStrike" dirty="0">
                <a:solidFill>
                  <a:srgbClr val="000000"/>
                </a:solidFill>
                <a:effectLst/>
              </a:rPr>
              <a:t> </a:t>
            </a:r>
            <a:r>
              <a:rPr lang="fr-CH" b="0" i="0" u="none" strike="noStrike" dirty="0" err="1">
                <a:solidFill>
                  <a:srgbClr val="000000"/>
                </a:solidFill>
                <a:effectLst/>
              </a:rPr>
              <a:t>circostante</a:t>
            </a:r>
            <a:r>
              <a:rPr lang="fr-CH" b="0" i="0" u="none" strike="noStrike" dirty="0">
                <a:solidFill>
                  <a:srgbClr val="000000"/>
                </a:solidFill>
                <a:effectLst/>
              </a:rPr>
              <a:t> </a:t>
            </a:r>
            <a:r>
              <a:rPr lang="fr-CH" b="0" i="0" u="none" strike="noStrike" dirty="0" err="1">
                <a:solidFill>
                  <a:srgbClr val="000000"/>
                </a:solidFill>
                <a:effectLst/>
              </a:rPr>
              <a:t>garantisce</a:t>
            </a:r>
            <a:r>
              <a:rPr lang="fr-CH" b="0" i="0" u="none" strike="noStrike" dirty="0">
                <a:solidFill>
                  <a:srgbClr val="000000"/>
                </a:solidFill>
                <a:effectLst/>
              </a:rPr>
              <a:t> </a:t>
            </a:r>
            <a:r>
              <a:rPr lang="fr-CH" b="0" i="0" u="none" strike="noStrike" dirty="0" err="1">
                <a:solidFill>
                  <a:srgbClr val="000000"/>
                </a:solidFill>
                <a:effectLst/>
              </a:rPr>
              <a:t>sufficiente</a:t>
            </a:r>
            <a:r>
              <a:rPr lang="fr-CH" b="0" i="0" u="none" strike="noStrike" dirty="0">
                <a:solidFill>
                  <a:srgbClr val="000000"/>
                </a:solidFill>
                <a:effectLst/>
              </a:rPr>
              <a:t> </a:t>
            </a:r>
            <a:r>
              <a:rPr lang="fr-CH" b="0" i="0" u="none" strike="noStrike" dirty="0" err="1">
                <a:solidFill>
                  <a:srgbClr val="000000"/>
                </a:solidFill>
                <a:effectLst/>
              </a:rPr>
              <a:t>stabilità</a:t>
            </a:r>
            <a:r>
              <a:rPr lang="fr-CH" b="0" i="0" u="none" strike="noStrike" dirty="0">
                <a:solidFill>
                  <a:srgbClr val="000000"/>
                </a:solidFill>
                <a:effectLst/>
              </a:rPr>
              <a:t> </a:t>
            </a:r>
            <a:r>
              <a:rPr lang="fr-CH" b="0" i="0" u="none" strike="noStrike" dirty="0" err="1">
                <a:solidFill>
                  <a:srgbClr val="000000"/>
                </a:solidFill>
                <a:effectLst/>
              </a:rPr>
              <a:t>all’articolazione</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Forza</a:t>
            </a:r>
            <a:endParaRPr lang="fr-CH" b="1" i="0" u="none" strike="noStrike" dirty="0">
              <a:solidFill>
                <a:srgbClr val="000000"/>
              </a:solidFill>
              <a:effectLst/>
            </a:endParaRPr>
          </a:p>
          <a:p>
            <a:pPr algn="l"/>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maggior</a:t>
            </a:r>
            <a:r>
              <a:rPr lang="fr-CH" b="0" i="0" u="none" strike="noStrike" dirty="0">
                <a:solidFill>
                  <a:srgbClr val="000000"/>
                </a:solidFill>
                <a:effectLst/>
              </a:rPr>
              <a:t> parte </a:t>
            </a:r>
            <a:r>
              <a:rPr lang="fr-CH" b="0" i="0" u="none" strike="noStrike" dirty="0" err="1">
                <a:solidFill>
                  <a:srgbClr val="000000"/>
                </a:solidFill>
                <a:effectLst/>
              </a:rPr>
              <a:t>degli</a:t>
            </a:r>
            <a:r>
              <a:rPr lang="fr-CH" b="0" i="0" u="none" strike="noStrike" dirty="0">
                <a:solidFill>
                  <a:srgbClr val="000000"/>
                </a:solidFill>
                <a:effectLst/>
              </a:rPr>
              <a:t> sport, la </a:t>
            </a:r>
            <a:r>
              <a:rPr lang="fr-CH" b="0" i="0" u="none" strike="noStrike" dirty="0" err="1">
                <a:solidFill>
                  <a:srgbClr val="000000"/>
                </a:solidFill>
                <a:effectLst/>
              </a:rPr>
              <a:t>forza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un importante </a:t>
            </a:r>
            <a:r>
              <a:rPr lang="fr-CH" b="0" i="0" u="none" strike="noStrike" dirty="0" err="1">
                <a:solidFill>
                  <a:srgbClr val="000000"/>
                </a:solidFill>
                <a:effectLst/>
              </a:rPr>
              <a:t>fattore</a:t>
            </a:r>
            <a:r>
              <a:rPr lang="fr-CH" b="0" i="0" u="none" strike="noStrike" dirty="0">
                <a:solidFill>
                  <a:srgbClr val="000000"/>
                </a:solidFill>
                <a:effectLst/>
              </a:rPr>
              <a:t> di </a:t>
            </a:r>
            <a:r>
              <a:rPr lang="fr-CH" b="0" i="0" u="none" strike="noStrike" dirty="0" err="1">
                <a:solidFill>
                  <a:srgbClr val="000000"/>
                </a:solidFill>
                <a:effectLst/>
              </a:rPr>
              <a:t>sviluppo</a:t>
            </a:r>
            <a:r>
              <a:rPr lang="fr-CH" b="0" i="0" u="none" strike="noStrike" dirty="0">
                <a:solidFill>
                  <a:srgbClr val="000000"/>
                </a:solidFill>
                <a:effectLst/>
              </a:rPr>
              <a:t> "</a:t>
            </a:r>
            <a:r>
              <a:rPr lang="fr-CH" b="0" i="0" u="none" strike="noStrike" dirty="0" err="1">
                <a:solidFill>
                  <a:srgbClr val="000000"/>
                </a:solidFill>
                <a:effectLst/>
              </a:rPr>
              <a:t>atletico</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necessaria</a:t>
            </a:r>
            <a:r>
              <a:rPr lang="fr-CH" b="0" i="0" u="none" strike="noStrike" dirty="0">
                <a:solidFill>
                  <a:srgbClr val="000000"/>
                </a:solidFill>
                <a:effectLst/>
              </a:rPr>
              <a:t> per </a:t>
            </a:r>
            <a:r>
              <a:rPr lang="fr-CH" b="0" i="0" u="none" strike="noStrike" dirty="0" err="1">
                <a:solidFill>
                  <a:srgbClr val="000000"/>
                </a:solidFill>
                <a:effectLst/>
              </a:rPr>
              <a:t>superare</a:t>
            </a:r>
            <a:r>
              <a:rPr lang="fr-CH" b="0" i="0" u="none" strike="noStrike" dirty="0">
                <a:solidFill>
                  <a:srgbClr val="000000"/>
                </a:solidFill>
                <a:effectLst/>
              </a:rPr>
              <a:t>, </a:t>
            </a:r>
            <a:r>
              <a:rPr lang="fr-CH" b="0" i="0" u="none" strike="noStrike" dirty="0" err="1">
                <a:solidFill>
                  <a:srgbClr val="000000"/>
                </a:solidFill>
                <a:effectLst/>
              </a:rPr>
              <a:t>frenare</a:t>
            </a:r>
            <a:r>
              <a:rPr lang="fr-CH" b="0" i="0" u="none" strike="noStrike" dirty="0">
                <a:solidFill>
                  <a:srgbClr val="000000"/>
                </a:solidFill>
                <a:effectLst/>
              </a:rPr>
              <a:t> o </a:t>
            </a:r>
            <a:r>
              <a:rPr lang="fr-CH" b="0" i="0" u="none" strike="noStrike" dirty="0" err="1">
                <a:solidFill>
                  <a:srgbClr val="000000"/>
                </a:solidFill>
                <a:effectLst/>
              </a:rPr>
              <a:t>contrastare</a:t>
            </a:r>
            <a:r>
              <a:rPr lang="fr-CH" b="0" i="0" u="none" strike="noStrike" dirty="0">
                <a:solidFill>
                  <a:srgbClr val="000000"/>
                </a:solidFill>
                <a:effectLst/>
              </a:rPr>
              <a:t> grandi </a:t>
            </a:r>
            <a:r>
              <a:rPr lang="fr-CH" b="0" i="0" u="none" strike="noStrike" dirty="0" err="1">
                <a:solidFill>
                  <a:srgbClr val="000000"/>
                </a:solidFill>
                <a:effectLst/>
              </a:rPr>
              <a:t>resistenze</a:t>
            </a:r>
            <a:r>
              <a:rPr lang="fr-CH" b="0" i="0" u="none" strike="noStrike" dirty="0">
                <a:solidFill>
                  <a:srgbClr val="000000"/>
                </a:solidFill>
                <a:effectLst/>
              </a:rPr>
              <a:t>, </a:t>
            </a:r>
            <a:r>
              <a:rPr lang="fr-CH" b="0" i="0" u="none" strike="noStrike" dirty="0" err="1">
                <a:solidFill>
                  <a:srgbClr val="000000"/>
                </a:solidFill>
                <a:effectLst/>
              </a:rPr>
              <a:t>ed</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essenziale</a:t>
            </a:r>
            <a:r>
              <a:rPr lang="fr-CH" b="0" i="0" u="none" strike="noStrike" dirty="0">
                <a:solidFill>
                  <a:srgbClr val="000000"/>
                </a:solidFill>
                <a:effectLst/>
              </a:rPr>
              <a:t> per </a:t>
            </a:r>
            <a:r>
              <a:rPr lang="fr-CH" b="0" i="0" u="none" strike="noStrike" dirty="0" err="1">
                <a:solidFill>
                  <a:srgbClr val="000000"/>
                </a:solidFill>
                <a:effectLst/>
              </a:rPr>
              <a:t>accelerare</a:t>
            </a:r>
            <a:r>
              <a:rPr lang="fr-CH" b="0" i="0" u="none" strike="noStrike" dirty="0">
                <a:solidFill>
                  <a:srgbClr val="000000"/>
                </a:solidFill>
                <a:effectLst/>
              </a:rPr>
              <a:t> il proprio corpo o un </a:t>
            </a:r>
            <a:r>
              <a:rPr lang="fr-CH" b="0" i="0" u="none" strike="noStrike" dirty="0" err="1">
                <a:solidFill>
                  <a:srgbClr val="000000"/>
                </a:solidFill>
                <a:effectLst/>
              </a:rPr>
              <a:t>oggetto</a:t>
            </a:r>
            <a:r>
              <a:rPr lang="fr-CH" b="0" i="0" u="none" strike="noStrike" dirty="0">
                <a:solidFill>
                  <a:srgbClr val="000000"/>
                </a:solidFill>
                <a:effectLst/>
              </a:rPr>
              <a:t>, </a:t>
            </a:r>
            <a:r>
              <a:rPr lang="fr-CH" b="0" i="0" u="none" strike="noStrike" dirty="0" err="1">
                <a:solidFill>
                  <a:srgbClr val="000000"/>
                </a:solidFill>
                <a:effectLst/>
              </a:rPr>
              <a:t>così</a:t>
            </a:r>
            <a:r>
              <a:rPr lang="fr-CH" b="0" i="0" u="none" strike="noStrike" dirty="0">
                <a:solidFill>
                  <a:srgbClr val="000000"/>
                </a:solidFill>
                <a:effectLst/>
              </a:rPr>
              <a:t> come per </a:t>
            </a:r>
            <a:r>
              <a:rPr lang="fr-CH" b="0" i="0" u="none" strike="noStrike" dirty="0" err="1">
                <a:solidFill>
                  <a:srgbClr val="000000"/>
                </a:solidFill>
                <a:effectLst/>
              </a:rPr>
              <a:t>eseguire</a:t>
            </a:r>
            <a:r>
              <a:rPr lang="fr-CH" b="0" i="0" u="none" strike="noStrike" dirty="0">
                <a:solidFill>
                  <a:srgbClr val="000000"/>
                </a:solidFill>
                <a:effectLst/>
              </a:rPr>
              <a:t> </a:t>
            </a:r>
            <a:r>
              <a:rPr lang="fr-CH" b="0" i="0" u="none" strike="noStrike" dirty="0" err="1">
                <a:solidFill>
                  <a:srgbClr val="000000"/>
                </a:solidFill>
                <a:effectLst/>
              </a:rPr>
              <a:t>movimenti</a:t>
            </a:r>
            <a:r>
              <a:rPr lang="fr-CH" b="0" i="0" u="none" strike="noStrike" dirty="0">
                <a:solidFill>
                  <a:srgbClr val="000000"/>
                </a:solidFill>
                <a:effectLst/>
              </a:rPr>
              <a:t> in modo </a:t>
            </a:r>
            <a:r>
              <a:rPr lang="fr-CH" b="0" i="0" u="none" strike="noStrike" dirty="0" err="1">
                <a:solidFill>
                  <a:srgbClr val="000000"/>
                </a:solidFill>
                <a:effectLst/>
              </a:rPr>
              <a:t>esplosivo</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Esplosività</a:t>
            </a:r>
            <a:endParaRPr lang="fr-CH" b="1" i="0" u="none" strike="noStrike" dirty="0">
              <a:solidFill>
                <a:srgbClr val="000000"/>
              </a:solidFill>
              <a:effectLst/>
            </a:endParaRPr>
          </a:p>
          <a:p>
            <a:pPr algn="l"/>
            <a:r>
              <a:rPr lang="fr-CH" b="0" i="0" u="none" strike="noStrike" dirty="0">
                <a:solidFill>
                  <a:srgbClr val="000000"/>
                </a:solidFill>
                <a:effectLst/>
              </a:rPr>
              <a:t>L’</a:t>
            </a:r>
            <a:r>
              <a:rPr lang="fr-CH" b="0" i="0" u="none" strike="noStrike" dirty="0" err="1">
                <a:solidFill>
                  <a:srgbClr val="000000"/>
                </a:solidFill>
                <a:effectLst/>
              </a:rPr>
              <a:t>esplosività</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coinvolta</a:t>
            </a:r>
            <a:r>
              <a:rPr lang="fr-CH" b="0" i="0" u="none" strike="noStrike" dirty="0">
                <a:solidFill>
                  <a:srgbClr val="000000"/>
                </a:solidFill>
                <a:effectLst/>
              </a:rPr>
              <a:t> </a:t>
            </a:r>
            <a:r>
              <a:rPr lang="fr-CH" b="0" i="0" u="none" strike="noStrike" dirty="0" err="1">
                <a:solidFill>
                  <a:srgbClr val="000000"/>
                </a:solidFill>
                <a:effectLst/>
              </a:rPr>
              <a:t>nei</a:t>
            </a:r>
            <a:r>
              <a:rPr lang="fr-CH" b="0" i="0" u="none" strike="noStrike" dirty="0">
                <a:solidFill>
                  <a:srgbClr val="000000"/>
                </a:solidFill>
                <a:effectLst/>
              </a:rPr>
              <a:t> </a:t>
            </a:r>
            <a:r>
              <a:rPr lang="fr-CH" b="0" i="0" u="none" strike="noStrike" dirty="0" err="1">
                <a:solidFill>
                  <a:srgbClr val="000000"/>
                </a:solidFill>
                <a:effectLst/>
              </a:rPr>
              <a:t>gesti</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richiedono</a:t>
            </a:r>
            <a:r>
              <a:rPr lang="fr-CH" b="0" i="0" u="none" strike="noStrike" dirty="0">
                <a:solidFill>
                  <a:srgbClr val="000000"/>
                </a:solidFill>
                <a:effectLst/>
              </a:rPr>
              <a:t> </a:t>
            </a:r>
            <a:r>
              <a:rPr lang="fr-CH" b="0" i="0" u="none" strike="noStrike" dirty="0" err="1">
                <a:solidFill>
                  <a:srgbClr val="000000"/>
                </a:solidFill>
                <a:effectLst/>
              </a:rPr>
              <a:t>forza</a:t>
            </a:r>
            <a:r>
              <a:rPr lang="fr-CH" b="0" i="0" u="none" strike="noStrike" dirty="0">
                <a:solidFill>
                  <a:srgbClr val="000000"/>
                </a:solidFill>
                <a:effectLst/>
              </a:rPr>
              <a:t> e </a:t>
            </a:r>
            <a:r>
              <a:rPr lang="fr-CH" b="0" i="0" u="none" strike="noStrike" dirty="0" err="1">
                <a:solidFill>
                  <a:srgbClr val="000000"/>
                </a:solidFill>
                <a:effectLst/>
              </a:rPr>
              <a:t>una</a:t>
            </a:r>
            <a:r>
              <a:rPr lang="fr-CH" b="0" i="0" u="none" strike="noStrike" dirty="0">
                <a:solidFill>
                  <a:srgbClr val="000000"/>
                </a:solidFill>
                <a:effectLst/>
              </a:rPr>
              <a:t> grande </a:t>
            </a:r>
            <a:r>
              <a:rPr lang="fr-CH" b="0" i="0" u="none" strike="noStrike" dirty="0" err="1">
                <a:solidFill>
                  <a:srgbClr val="000000"/>
                </a:solidFill>
                <a:effectLst/>
              </a:rPr>
              <a:t>velocità</a:t>
            </a:r>
            <a:r>
              <a:rPr lang="fr-CH" b="0" i="0" u="none" strike="noStrike" dirty="0">
                <a:solidFill>
                  <a:srgbClr val="000000"/>
                </a:solidFill>
                <a:effectLst/>
              </a:rPr>
              <a:t> di </a:t>
            </a:r>
            <a:r>
              <a:rPr lang="fr-CH" b="0" i="0" u="none" strike="noStrike" dirty="0" err="1">
                <a:solidFill>
                  <a:srgbClr val="000000"/>
                </a:solidFill>
                <a:effectLst/>
              </a:rPr>
              <a:t>esecuzione</a:t>
            </a:r>
            <a:r>
              <a:rPr lang="fr-CH" b="0" i="0" u="none" strike="noStrike" dirty="0">
                <a:solidFill>
                  <a:srgbClr val="000000"/>
                </a:solidFill>
                <a:effectLst/>
              </a:rPr>
              <a:t>. In </a:t>
            </a:r>
            <a:r>
              <a:rPr lang="fr-CH" b="0" i="0" u="none" strike="noStrike" dirty="0" err="1">
                <a:solidFill>
                  <a:srgbClr val="000000"/>
                </a:solidFill>
                <a:effectLst/>
              </a:rPr>
              <a:t>molti</a:t>
            </a:r>
            <a:r>
              <a:rPr lang="fr-CH" b="0" i="0" u="none" strike="noStrike" dirty="0">
                <a:solidFill>
                  <a:srgbClr val="000000"/>
                </a:solidFill>
                <a:effectLst/>
              </a:rPr>
              <a:t> sport, i </a:t>
            </a:r>
            <a:r>
              <a:rPr lang="fr-CH" b="0" i="0" u="none" strike="noStrike" dirty="0" err="1">
                <a:solidFill>
                  <a:srgbClr val="000000"/>
                </a:solidFill>
                <a:effectLst/>
              </a:rPr>
              <a:t>movimenti</a:t>
            </a:r>
            <a:r>
              <a:rPr lang="fr-CH" b="0" i="0" u="none" strike="noStrike" dirty="0">
                <a:solidFill>
                  <a:srgbClr val="000000"/>
                </a:solidFill>
                <a:effectLst/>
              </a:rPr>
              <a:t> </a:t>
            </a:r>
            <a:r>
              <a:rPr lang="fr-CH" b="0" i="0" u="none" strike="noStrike" dirty="0" err="1">
                <a:solidFill>
                  <a:srgbClr val="000000"/>
                </a:solidFill>
                <a:effectLst/>
              </a:rPr>
              <a:t>esplosivi</a:t>
            </a:r>
            <a:r>
              <a:rPr lang="fr-CH" b="0" i="0" u="none" strike="noStrike" dirty="0">
                <a:solidFill>
                  <a:srgbClr val="000000"/>
                </a:solidFill>
                <a:effectLst/>
              </a:rPr>
              <a:t> (es. </a:t>
            </a:r>
            <a:r>
              <a:rPr lang="fr-CH" b="0" i="0" u="none" strike="noStrike" dirty="0" err="1">
                <a:solidFill>
                  <a:srgbClr val="000000"/>
                </a:solidFill>
                <a:effectLst/>
              </a:rPr>
              <a:t>accelerazione</a:t>
            </a:r>
            <a:r>
              <a:rPr lang="fr-CH" b="0" i="0" u="none" strike="noStrike" dirty="0">
                <a:solidFill>
                  <a:srgbClr val="000000"/>
                </a:solidFill>
                <a:effectLst/>
              </a:rPr>
              <a:t>, salto, </a:t>
            </a:r>
            <a:r>
              <a:rPr lang="fr-CH" b="0" i="0" u="none" strike="noStrike" dirty="0" err="1">
                <a:solidFill>
                  <a:srgbClr val="000000"/>
                </a:solidFill>
                <a:effectLst/>
              </a:rPr>
              <a:t>lancio</a:t>
            </a:r>
            <a:r>
              <a:rPr lang="fr-CH" b="0" i="0" u="none" strike="noStrike" dirty="0">
                <a:solidFill>
                  <a:srgbClr val="000000"/>
                </a:solidFill>
                <a:effectLst/>
              </a:rPr>
              <a:t>, </a:t>
            </a:r>
            <a:r>
              <a:rPr lang="fr-CH" b="0" i="0" u="none" strike="noStrike" dirty="0" err="1">
                <a:solidFill>
                  <a:srgbClr val="000000"/>
                </a:solidFill>
                <a:effectLst/>
              </a:rPr>
              <a:t>tiro</a:t>
            </a:r>
            <a:r>
              <a:rPr lang="fr-CH" b="0" i="0" u="none" strike="noStrike" dirty="0">
                <a:solidFill>
                  <a:srgbClr val="000000"/>
                </a:solidFill>
                <a:effectLst/>
              </a:rPr>
              <a:t>, </a:t>
            </a:r>
            <a:r>
              <a:rPr lang="fr-CH" b="0" i="0" u="none" strike="noStrike" dirty="0" err="1">
                <a:solidFill>
                  <a:srgbClr val="000000"/>
                </a:solidFill>
                <a:effectLst/>
              </a:rPr>
              <a:t>colpo</a:t>
            </a:r>
            <a:r>
              <a:rPr lang="fr-CH" b="0" i="0" u="none" strike="noStrike" dirty="0">
                <a:solidFill>
                  <a:srgbClr val="000000"/>
                </a:solidFill>
                <a:effectLst/>
              </a:rPr>
              <a:t>) sono </a:t>
            </a:r>
            <a:r>
              <a:rPr lang="fr-CH" b="0" i="0" u="none" strike="noStrike" dirty="0" err="1">
                <a:solidFill>
                  <a:srgbClr val="000000"/>
                </a:solidFill>
                <a:effectLst/>
              </a:rPr>
              <a:t>fondamentali</a:t>
            </a:r>
            <a:r>
              <a:rPr lang="fr-CH" b="0" i="0" u="none" strike="noStrike" dirty="0">
                <a:solidFill>
                  <a:srgbClr val="000000"/>
                </a:solidFill>
                <a:effectLst/>
              </a:rPr>
              <a:t> per </a:t>
            </a:r>
            <a:r>
              <a:rPr lang="fr-CH" b="0" i="0" u="none" strike="noStrike" dirty="0" err="1">
                <a:solidFill>
                  <a:srgbClr val="000000"/>
                </a:solidFill>
                <a:effectLst/>
              </a:rPr>
              <a:t>ottenere</a:t>
            </a:r>
            <a:r>
              <a:rPr lang="fr-CH" b="0" i="0" u="none" strike="noStrike" dirty="0">
                <a:solidFill>
                  <a:srgbClr val="000000"/>
                </a:solidFill>
                <a:effectLst/>
              </a:rPr>
              <a:t> </a:t>
            </a:r>
            <a:r>
              <a:rPr lang="fr-CH" b="0" i="0" u="none" strike="noStrike" dirty="0" err="1">
                <a:solidFill>
                  <a:srgbClr val="000000"/>
                </a:solidFill>
                <a:effectLst/>
              </a:rPr>
              <a:t>buone</a:t>
            </a:r>
            <a:r>
              <a:rPr lang="fr-CH" b="0" i="0" u="none" strike="noStrike" dirty="0">
                <a:solidFill>
                  <a:srgbClr val="000000"/>
                </a:solidFill>
                <a:effectLst/>
              </a:rPr>
              <a:t> </a:t>
            </a:r>
            <a:r>
              <a:rPr lang="fr-CH" b="0" i="0" u="none" strike="noStrike" dirty="0" err="1">
                <a:solidFill>
                  <a:srgbClr val="000000"/>
                </a:solidFill>
                <a:effectLst/>
              </a:rPr>
              <a:t>prestazioni</a:t>
            </a:r>
            <a:r>
              <a:rPr lang="fr-CH" b="0" i="0" u="none" strike="noStrike" dirty="0">
                <a:solidFill>
                  <a:srgbClr val="000000"/>
                </a:solidFill>
                <a:effectLst/>
              </a:rPr>
              <a:t>. </a:t>
            </a:r>
            <a:r>
              <a:rPr lang="fr-CH" b="0" i="0" u="none" strike="noStrike" dirty="0" err="1">
                <a:solidFill>
                  <a:srgbClr val="000000"/>
                </a:solidFill>
                <a:effectLst/>
              </a:rPr>
              <a:t>Sebbene</a:t>
            </a:r>
            <a:r>
              <a:rPr lang="fr-CH" b="0" i="0" u="none" strike="noStrike" dirty="0">
                <a:solidFill>
                  <a:srgbClr val="000000"/>
                </a:solidFill>
                <a:effectLst/>
              </a:rPr>
              <a:t> </a:t>
            </a:r>
            <a:r>
              <a:rPr lang="fr-CH" b="0" i="0" u="none" strike="noStrike" dirty="0" err="1">
                <a:solidFill>
                  <a:srgbClr val="000000"/>
                </a:solidFill>
                <a:effectLst/>
              </a:rPr>
              <a:t>impongano</a:t>
            </a:r>
            <a:r>
              <a:rPr lang="fr-CH" b="0" i="0" u="none" strike="noStrike" dirty="0">
                <a:solidFill>
                  <a:srgbClr val="000000"/>
                </a:solidFill>
                <a:effectLst/>
              </a:rPr>
              <a:t> </a:t>
            </a:r>
            <a:r>
              <a:rPr lang="fr-CH" b="0" i="0" u="none" strike="noStrike" dirty="0" err="1">
                <a:solidFill>
                  <a:srgbClr val="000000"/>
                </a:solidFill>
                <a:effectLst/>
              </a:rPr>
              <a:t>forti</a:t>
            </a:r>
            <a:r>
              <a:rPr lang="fr-CH" b="0" i="0" u="none" strike="noStrike" dirty="0">
                <a:solidFill>
                  <a:srgbClr val="000000"/>
                </a:solidFill>
                <a:effectLst/>
              </a:rPr>
              <a:t> </a:t>
            </a:r>
            <a:r>
              <a:rPr lang="fr-CH" b="0" i="0" u="none" strike="noStrike" dirty="0" err="1">
                <a:solidFill>
                  <a:srgbClr val="000000"/>
                </a:solidFill>
                <a:effectLst/>
              </a:rPr>
              <a:t>sollecitazioni</a:t>
            </a:r>
            <a:r>
              <a:rPr lang="fr-CH" b="0" i="0" u="none" strike="noStrike" dirty="0">
                <a:solidFill>
                  <a:srgbClr val="000000"/>
                </a:solidFill>
                <a:effectLst/>
              </a:rPr>
              <a:t> </a:t>
            </a:r>
            <a:r>
              <a:rPr lang="fr-CH" b="0" i="0" u="none" strike="noStrike" dirty="0" err="1">
                <a:solidFill>
                  <a:srgbClr val="000000"/>
                </a:solidFill>
                <a:effectLst/>
              </a:rPr>
              <a:t>all’organismo</a:t>
            </a:r>
            <a:r>
              <a:rPr lang="fr-CH" b="0" i="0" u="none" strike="noStrike" dirty="0">
                <a:solidFill>
                  <a:srgbClr val="000000"/>
                </a:solidFill>
                <a:effectLst/>
              </a:rPr>
              <a:t>, </a:t>
            </a:r>
            <a:r>
              <a:rPr lang="fr-CH" b="0" i="0" u="none" strike="noStrike" dirty="0" err="1">
                <a:solidFill>
                  <a:srgbClr val="000000"/>
                </a:solidFill>
                <a:effectLst/>
              </a:rPr>
              <a:t>aumentano</a:t>
            </a:r>
            <a:r>
              <a:rPr lang="fr-CH" b="0" i="0" u="none" strike="noStrike" dirty="0">
                <a:solidFill>
                  <a:srgbClr val="000000"/>
                </a:solidFill>
                <a:effectLst/>
              </a:rPr>
              <a:t> anche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carico</a:t>
            </a:r>
            <a:r>
              <a:rPr lang="fr-CH" b="0" i="0" u="none" strike="noStrike" dirty="0">
                <a:solidFill>
                  <a:srgbClr val="000000"/>
                </a:solidFill>
                <a:effectLst/>
              </a:rPr>
              <a:t> </a:t>
            </a:r>
            <a:r>
              <a:rPr lang="fr-CH" b="0" i="0" u="none" strike="noStrike" dirty="0" err="1">
                <a:solidFill>
                  <a:srgbClr val="000000"/>
                </a:solidFill>
                <a:effectLst/>
              </a:rPr>
              <a:t>dell’apparato</a:t>
            </a:r>
            <a:r>
              <a:rPr lang="fr-CH" b="0" i="0" u="none" strike="noStrike" dirty="0">
                <a:solidFill>
                  <a:srgbClr val="000000"/>
                </a:solidFill>
                <a:effectLst/>
              </a:rPr>
              <a:t> </a:t>
            </a:r>
            <a:r>
              <a:rPr lang="fr-CH" b="0" i="0" u="none" strike="noStrike" dirty="0" err="1">
                <a:solidFill>
                  <a:srgbClr val="000000"/>
                </a:solidFill>
                <a:effectLst/>
              </a:rPr>
              <a:t>locomotore</a:t>
            </a:r>
            <a:r>
              <a:rPr lang="fr-CH" b="0" i="0" u="none" strike="noStrike" dirty="0">
                <a:solidFill>
                  <a:srgbClr val="000000"/>
                </a:solidFill>
                <a:effectLst/>
              </a:rPr>
              <a:t> (es. </a:t>
            </a:r>
            <a:r>
              <a:rPr lang="fr-CH" b="0" i="0" u="none" strike="noStrike" dirty="0" err="1">
                <a:solidFill>
                  <a:srgbClr val="000000"/>
                </a:solidFill>
                <a:effectLst/>
              </a:rPr>
              <a:t>ossa</a:t>
            </a:r>
            <a:r>
              <a:rPr lang="fr-CH" b="0" i="0" u="none" strike="noStrike" dirty="0">
                <a:solidFill>
                  <a:srgbClr val="000000"/>
                </a:solidFill>
                <a:effectLst/>
              </a:rPr>
              <a:t>, </a:t>
            </a:r>
            <a:r>
              <a:rPr lang="fr-CH" b="0" i="0" u="none" strike="noStrike" dirty="0" err="1">
                <a:solidFill>
                  <a:srgbClr val="000000"/>
                </a:solidFill>
                <a:effectLst/>
              </a:rPr>
              <a:t>tendini</a:t>
            </a:r>
            <a:r>
              <a:rPr lang="fr-CH" b="0" i="0" u="none" strike="noStrike" dirty="0">
                <a:solidFill>
                  <a:srgbClr val="000000"/>
                </a:solidFill>
                <a:effectLst/>
              </a:rPr>
              <a:t>, </a:t>
            </a:r>
            <a:r>
              <a:rPr lang="fr-CH" b="0" i="0" u="none" strike="noStrike" dirty="0" err="1">
                <a:solidFill>
                  <a:srgbClr val="000000"/>
                </a:solidFill>
                <a:effectLst/>
              </a:rPr>
              <a:t>muscoli</a:t>
            </a:r>
            <a:r>
              <a:rPr lang="fr-CH" b="0" i="0" u="none" strike="noStrike" dirty="0">
                <a:solidFill>
                  <a:srgbClr val="000000"/>
                </a:solidFill>
                <a:effectLst/>
              </a:rPr>
              <a:t>), </a:t>
            </a:r>
            <a:r>
              <a:rPr lang="fr-CH" b="0" i="0" u="none" strike="noStrike" dirty="0" err="1">
                <a:solidFill>
                  <a:srgbClr val="000000"/>
                </a:solidFill>
                <a:effectLst/>
              </a:rPr>
              <a:t>contribuendo</a:t>
            </a:r>
            <a:r>
              <a:rPr lang="fr-CH" b="0" i="0" u="none" strike="noStrike" dirty="0">
                <a:solidFill>
                  <a:srgbClr val="000000"/>
                </a:solidFill>
                <a:effectLst/>
              </a:rPr>
              <a:t> </a:t>
            </a:r>
            <a:r>
              <a:rPr lang="fr-CH" b="0" i="0" u="none" strike="noStrike" dirty="0" err="1">
                <a:solidFill>
                  <a:srgbClr val="000000"/>
                </a:solidFill>
                <a:effectLst/>
              </a:rPr>
              <a:t>così</a:t>
            </a:r>
            <a:r>
              <a:rPr lang="fr-CH" b="0" i="0" u="none" strike="noStrike" dirty="0">
                <a:solidFill>
                  <a:srgbClr val="000000"/>
                </a:solidFill>
                <a:effectLst/>
              </a:rPr>
              <a:t> a </a:t>
            </a:r>
            <a:r>
              <a:rPr lang="fr-CH" b="0" i="0" u="none" strike="noStrike" dirty="0" err="1">
                <a:solidFill>
                  <a:srgbClr val="000000"/>
                </a:solidFill>
                <a:effectLst/>
              </a:rPr>
              <a:t>prevenire</a:t>
            </a:r>
            <a:r>
              <a:rPr lang="fr-CH" b="0" i="0" u="none" strike="noStrike" dirty="0">
                <a:solidFill>
                  <a:srgbClr val="000000"/>
                </a:solidFill>
                <a:effectLst/>
              </a:rPr>
              <a:t> </a:t>
            </a:r>
            <a:r>
              <a:rPr lang="fr-CH" b="0" i="0" u="none" strike="noStrike" dirty="0" err="1">
                <a:solidFill>
                  <a:srgbClr val="000000"/>
                </a:solidFill>
                <a:effectLst/>
              </a:rPr>
              <a:t>infortuni</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Velocità</a:t>
            </a:r>
            <a:endParaRPr lang="fr-CH" b="1"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velocità</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muoversi</a:t>
            </a:r>
            <a:r>
              <a:rPr lang="fr-CH" b="0" i="0" u="none" strike="noStrike" dirty="0">
                <a:solidFill>
                  <a:srgbClr val="000000"/>
                </a:solidFill>
                <a:effectLst/>
              </a:rPr>
              <a:t> alla </a:t>
            </a:r>
            <a:r>
              <a:rPr lang="fr-CH" b="0" i="0" u="none" strike="noStrike" dirty="0" err="1">
                <a:solidFill>
                  <a:srgbClr val="000000"/>
                </a:solidFill>
                <a:effectLst/>
              </a:rPr>
              <a:t>massima</a:t>
            </a:r>
            <a:r>
              <a:rPr lang="fr-CH" b="0" i="0" u="none" strike="noStrike" dirty="0">
                <a:solidFill>
                  <a:srgbClr val="000000"/>
                </a:solidFill>
                <a:effectLst/>
              </a:rPr>
              <a:t> </a:t>
            </a:r>
            <a:r>
              <a:rPr lang="fr-CH" b="0" i="0" u="none" strike="noStrike" dirty="0" err="1">
                <a:solidFill>
                  <a:srgbClr val="000000"/>
                </a:solidFill>
                <a:effectLst/>
              </a:rPr>
              <a:t>rapidità</a:t>
            </a:r>
            <a:r>
              <a:rPr lang="fr-CH" b="0" i="0" u="none" strike="noStrike" dirty="0">
                <a:solidFill>
                  <a:srgbClr val="000000"/>
                </a:solidFill>
                <a:effectLst/>
              </a:rPr>
              <a:t>. </a:t>
            </a:r>
            <a:r>
              <a:rPr lang="fr-CH" b="0" i="0" u="none" strike="noStrike" dirty="0" err="1">
                <a:solidFill>
                  <a:srgbClr val="000000"/>
                </a:solidFill>
                <a:effectLst/>
              </a:rPr>
              <a:t>Accelerare</a:t>
            </a:r>
            <a:r>
              <a:rPr lang="fr-CH" b="0" i="0" u="none" strike="noStrike" dirty="0">
                <a:solidFill>
                  <a:srgbClr val="000000"/>
                </a:solidFill>
                <a:effectLst/>
              </a:rPr>
              <a:t>, </a:t>
            </a:r>
            <a:r>
              <a:rPr lang="fr-CH" b="0" i="0" u="none" strike="noStrike" dirty="0" err="1">
                <a:solidFill>
                  <a:srgbClr val="000000"/>
                </a:solidFill>
                <a:effectLst/>
              </a:rPr>
              <a:t>muoversi</a:t>
            </a:r>
            <a:r>
              <a:rPr lang="fr-CH" b="0" i="0" u="none" strike="noStrike" dirty="0">
                <a:solidFill>
                  <a:srgbClr val="000000"/>
                </a:solidFill>
                <a:effectLst/>
              </a:rPr>
              <a:t> il più </a:t>
            </a:r>
            <a:r>
              <a:rPr lang="fr-CH" b="0" i="0" u="none" strike="noStrike" dirty="0" err="1">
                <a:solidFill>
                  <a:srgbClr val="000000"/>
                </a:solidFill>
                <a:effectLst/>
              </a:rPr>
              <a:t>velocemente</a:t>
            </a:r>
            <a:r>
              <a:rPr lang="fr-CH" b="0" i="0" u="none" strike="noStrike" dirty="0">
                <a:solidFill>
                  <a:srgbClr val="000000"/>
                </a:solidFill>
                <a:effectLst/>
              </a:rPr>
              <a:t> </a:t>
            </a:r>
            <a:r>
              <a:rPr lang="fr-CH" b="0" i="0" u="none" strike="noStrike" dirty="0" err="1">
                <a:solidFill>
                  <a:srgbClr val="000000"/>
                </a:solidFill>
                <a:effectLst/>
              </a:rPr>
              <a:t>possibile</a:t>
            </a:r>
            <a:r>
              <a:rPr lang="fr-CH" b="0" i="0" u="none" strike="noStrike" dirty="0">
                <a:solidFill>
                  <a:srgbClr val="000000"/>
                </a:solidFill>
                <a:effectLst/>
              </a:rPr>
              <a:t> o </a:t>
            </a:r>
            <a:r>
              <a:rPr lang="fr-CH" b="0" i="0" u="none" strike="noStrike" dirty="0" err="1">
                <a:solidFill>
                  <a:srgbClr val="000000"/>
                </a:solidFill>
                <a:effectLst/>
              </a:rPr>
              <a:t>cambiare</a:t>
            </a:r>
            <a:r>
              <a:rPr lang="fr-CH" b="0" i="0" u="none" strike="noStrike" dirty="0">
                <a:solidFill>
                  <a:srgbClr val="000000"/>
                </a:solidFill>
                <a:effectLst/>
              </a:rPr>
              <a:t> </a:t>
            </a:r>
            <a:r>
              <a:rPr lang="fr-CH" b="0" i="0" u="none" strike="noStrike" dirty="0" err="1">
                <a:solidFill>
                  <a:srgbClr val="000000"/>
                </a:solidFill>
                <a:effectLst/>
              </a:rPr>
              <a:t>direzione</a:t>
            </a:r>
            <a:r>
              <a:rPr lang="fr-CH" b="0" i="0" u="none" strike="noStrike" dirty="0">
                <a:solidFill>
                  <a:srgbClr val="000000"/>
                </a:solidFill>
                <a:effectLst/>
              </a:rPr>
              <a:t> in modo </a:t>
            </a:r>
            <a:r>
              <a:rPr lang="fr-CH" b="0" i="0" u="none" strike="noStrike" dirty="0" err="1">
                <a:solidFill>
                  <a:srgbClr val="000000"/>
                </a:solidFill>
                <a:effectLst/>
              </a:rPr>
              <a:t>rapido</a:t>
            </a:r>
            <a:r>
              <a:rPr lang="fr-CH" b="0" i="0" u="none" strike="noStrike" dirty="0">
                <a:solidFill>
                  <a:srgbClr val="000000"/>
                </a:solidFill>
                <a:effectLst/>
              </a:rPr>
              <a:t> e </a:t>
            </a:r>
            <a:r>
              <a:rPr lang="fr-CH" b="0" i="0" u="none" strike="noStrike" dirty="0" err="1">
                <a:solidFill>
                  <a:srgbClr val="000000"/>
                </a:solidFill>
                <a:effectLst/>
              </a:rPr>
              <a:t>coordinato</a:t>
            </a:r>
            <a:r>
              <a:rPr lang="fr-CH" b="0" i="0" u="none" strike="noStrike" dirty="0">
                <a:solidFill>
                  <a:srgbClr val="000000"/>
                </a:solidFill>
                <a:effectLst/>
              </a:rPr>
              <a:t> sono forme </a:t>
            </a:r>
            <a:r>
              <a:rPr lang="fr-CH" b="0" i="0" u="none" strike="noStrike" dirty="0" err="1">
                <a:solidFill>
                  <a:srgbClr val="000000"/>
                </a:solidFill>
                <a:effectLst/>
              </a:rPr>
              <a:t>tipiche</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velocità</a:t>
            </a:r>
            <a:r>
              <a:rPr lang="fr-CH" b="0" i="0" u="none" strike="noStrike" dirty="0">
                <a:solidFill>
                  <a:srgbClr val="000000"/>
                </a:solidFill>
                <a:effectLst/>
              </a:rPr>
              <a:t>. </a:t>
            </a:r>
            <a:r>
              <a:rPr lang="fr-CH" b="0" i="0" u="none" strike="noStrike" dirty="0" err="1">
                <a:solidFill>
                  <a:srgbClr val="000000"/>
                </a:solidFill>
                <a:effectLst/>
              </a:rPr>
              <a:t>Forza</a:t>
            </a:r>
            <a:r>
              <a:rPr lang="fr-CH" b="0" i="0" u="none" strike="noStrike" dirty="0">
                <a:solidFill>
                  <a:srgbClr val="000000"/>
                </a:solidFill>
                <a:effectLst/>
              </a:rPr>
              <a:t>, </a:t>
            </a:r>
            <a:r>
              <a:rPr lang="fr-CH" b="0" i="0" u="none" strike="noStrike" dirty="0" err="1">
                <a:solidFill>
                  <a:srgbClr val="000000"/>
                </a:solidFill>
                <a:effectLst/>
              </a:rPr>
              <a:t>esplosività</a:t>
            </a:r>
            <a:r>
              <a:rPr lang="fr-CH" b="0" i="0" u="none" strike="noStrike" dirty="0">
                <a:solidFill>
                  <a:srgbClr val="000000"/>
                </a:solidFill>
                <a:effectLst/>
              </a:rPr>
              <a:t> e </a:t>
            </a:r>
            <a:r>
              <a:rPr lang="fr-CH" b="0" i="0" u="none" strike="noStrike" dirty="0" err="1">
                <a:solidFill>
                  <a:srgbClr val="000000"/>
                </a:solidFill>
                <a:effectLst/>
              </a:rPr>
              <a:t>coordinazione</a:t>
            </a:r>
            <a:r>
              <a:rPr lang="fr-CH" b="0" i="0" u="none" strike="noStrike" dirty="0">
                <a:solidFill>
                  <a:srgbClr val="000000"/>
                </a:solidFill>
                <a:effectLst/>
              </a:rPr>
              <a:t> </a:t>
            </a:r>
            <a:r>
              <a:rPr lang="fr-CH" b="0" i="0" u="none" strike="noStrike" dirty="0" err="1">
                <a:solidFill>
                  <a:srgbClr val="000000"/>
                </a:solidFill>
                <a:effectLst/>
              </a:rPr>
              <a:t>motoria</a:t>
            </a:r>
            <a:r>
              <a:rPr lang="fr-CH" b="0" i="0" u="none" strike="noStrike" dirty="0">
                <a:solidFill>
                  <a:srgbClr val="000000"/>
                </a:solidFill>
                <a:effectLst/>
              </a:rPr>
              <a:t> </a:t>
            </a:r>
            <a:r>
              <a:rPr lang="fr-CH" b="0" i="0" u="none" strike="noStrike" dirty="0" err="1">
                <a:solidFill>
                  <a:srgbClr val="000000"/>
                </a:solidFill>
                <a:effectLst/>
              </a:rPr>
              <a:t>influenzano</a:t>
            </a:r>
            <a:r>
              <a:rPr lang="fr-CH" b="0" i="0" u="none" strike="noStrike" dirty="0">
                <a:solidFill>
                  <a:srgbClr val="000000"/>
                </a:solidFill>
                <a:effectLst/>
              </a:rPr>
              <a:t> lo </a:t>
            </a:r>
            <a:r>
              <a:rPr lang="fr-CH" b="0" i="0" u="none" strike="noStrike" dirty="0" err="1">
                <a:solidFill>
                  <a:srgbClr val="000000"/>
                </a:solidFill>
                <a:effectLst/>
              </a:rPr>
              <a:t>sviluppo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velocità</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145</a:t>
            </a:fld>
            <a:endParaRPr lang="de-CH"/>
          </a:p>
        </p:txBody>
      </p:sp>
    </p:spTree>
    <p:extLst>
      <p:ext uri="{BB962C8B-B14F-4D97-AF65-F5344CB8AC3E}">
        <p14:creationId xmlns:p14="http://schemas.microsoft.com/office/powerpoint/2010/main" val="15135641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Motorische</a:t>
            </a:r>
            <a:r>
              <a:rPr lang="fr-CH" b="1" i="0" u="none" strike="noStrike" dirty="0">
                <a:solidFill>
                  <a:srgbClr val="000000"/>
                </a:solidFill>
                <a:effectLst/>
              </a:rPr>
              <a:t> </a:t>
            </a:r>
            <a:r>
              <a:rPr lang="fr-CH" b="1" i="0" u="none" strike="noStrike" dirty="0" err="1">
                <a:solidFill>
                  <a:srgbClr val="000000"/>
                </a:solidFill>
                <a:effectLst/>
              </a:rPr>
              <a:t>Koordination</a:t>
            </a:r>
            <a:endParaRPr lang="fr-CH" b="1" i="0" u="none" strike="noStrike" dirty="0">
              <a:solidFill>
                <a:srgbClr val="000000"/>
              </a:solidFill>
              <a:effectLst/>
            </a:endParaRPr>
          </a:p>
          <a:p>
            <a:pPr algn="l"/>
            <a:r>
              <a:rPr lang="fr-CH" b="0" i="0" u="none" strike="noStrike" dirty="0">
                <a:solidFill>
                  <a:srgbClr val="000000"/>
                </a:solidFill>
                <a:effectLst/>
              </a:rPr>
              <a:t>Die </a:t>
            </a:r>
            <a:r>
              <a:rPr lang="fr-CH" b="0" i="0" u="none" strike="noStrike" dirty="0" err="1">
                <a:solidFill>
                  <a:srgbClr val="000000"/>
                </a:solidFill>
                <a:effectLst/>
              </a:rPr>
              <a:t>motorische</a:t>
            </a:r>
            <a:r>
              <a:rPr lang="fr-CH" b="0" i="0" u="none" strike="noStrike" dirty="0">
                <a:solidFill>
                  <a:srgbClr val="000000"/>
                </a:solidFill>
                <a:effectLst/>
              </a:rPr>
              <a:t> </a:t>
            </a:r>
            <a:r>
              <a:rPr lang="fr-CH" b="0" i="0" u="none" strike="noStrike" dirty="0" err="1">
                <a:solidFill>
                  <a:srgbClr val="000000"/>
                </a:solidFill>
                <a:effectLst/>
              </a:rPr>
              <a:t>Koordination</a:t>
            </a:r>
            <a:r>
              <a:rPr lang="fr-CH" b="0" i="0" u="none" strike="noStrike" dirty="0">
                <a:solidFill>
                  <a:srgbClr val="000000"/>
                </a:solidFill>
                <a:effectLst/>
              </a:rPr>
              <a:t> </a:t>
            </a:r>
            <a:r>
              <a:rPr lang="fr-CH" b="0" i="0" u="none" strike="noStrike" dirty="0" err="1">
                <a:solidFill>
                  <a:srgbClr val="000000"/>
                </a:solidFill>
                <a:effectLst/>
              </a:rPr>
              <a:t>hängt</a:t>
            </a:r>
            <a:r>
              <a:rPr lang="fr-CH" b="0" i="0" u="none" strike="noStrike" dirty="0">
                <a:solidFill>
                  <a:srgbClr val="000000"/>
                </a:solidFill>
                <a:effectLst/>
              </a:rPr>
              <a:t> von der </a:t>
            </a:r>
            <a:r>
              <a:rPr lang="fr-CH" b="0" i="0" u="none" strike="noStrike" dirty="0" err="1">
                <a:solidFill>
                  <a:srgbClr val="000000"/>
                </a:solidFill>
                <a:effectLst/>
              </a:rPr>
              <a:t>Qualität</a:t>
            </a:r>
            <a:r>
              <a:rPr lang="fr-CH" b="0" i="0" u="none" strike="noStrike" dirty="0">
                <a:solidFill>
                  <a:srgbClr val="000000"/>
                </a:solidFill>
                <a:effectLst/>
              </a:rPr>
              <a:t> der </a:t>
            </a:r>
            <a:r>
              <a:rPr lang="fr-CH" b="0" i="0" u="none" strike="noStrike" dirty="0" err="1">
                <a:solidFill>
                  <a:srgbClr val="000000"/>
                </a:solidFill>
                <a:effectLst/>
              </a:rPr>
              <a:t>Bewegungssteuerung</a:t>
            </a:r>
            <a:r>
              <a:rPr lang="fr-CH" b="0" i="0" u="none" strike="noStrike" dirty="0">
                <a:solidFill>
                  <a:srgbClr val="000000"/>
                </a:solidFill>
                <a:effectLst/>
              </a:rPr>
              <a:t>, -</a:t>
            </a:r>
            <a:r>
              <a:rPr lang="fr-CH" b="0" i="0" u="none" strike="noStrike" dirty="0" err="1">
                <a:solidFill>
                  <a:srgbClr val="000000"/>
                </a:solidFill>
                <a:effectLst/>
              </a:rPr>
              <a:t>kontrolle</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wahrnehmung</a:t>
            </a:r>
            <a:r>
              <a:rPr lang="fr-CH" b="0" i="0" u="none" strike="noStrike" dirty="0">
                <a:solidFill>
                  <a:srgbClr val="000000"/>
                </a:solidFill>
                <a:effectLst/>
              </a:rPr>
              <a:t> ab. Um </a:t>
            </a:r>
            <a:r>
              <a:rPr lang="fr-CH" b="0" i="0" u="none" strike="noStrike" dirty="0" err="1">
                <a:solidFill>
                  <a:srgbClr val="000000"/>
                </a:solidFill>
                <a:effectLst/>
              </a:rPr>
              <a:t>Bewegungen</a:t>
            </a:r>
            <a:r>
              <a:rPr lang="fr-CH" b="0" i="0" u="none" strike="noStrike" dirty="0">
                <a:solidFill>
                  <a:srgbClr val="000000"/>
                </a:solidFill>
                <a:effectLst/>
              </a:rPr>
              <a:t> </a:t>
            </a:r>
            <a:r>
              <a:rPr lang="fr-CH" b="0" i="0" u="none" strike="noStrike" dirty="0" err="1">
                <a:solidFill>
                  <a:srgbClr val="000000"/>
                </a:solidFill>
                <a:effectLst/>
              </a:rPr>
              <a:t>präzise</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steuern</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kontrollieren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somit</a:t>
            </a:r>
            <a:r>
              <a:rPr lang="fr-CH" b="0" i="0" u="none" strike="noStrike" dirty="0">
                <a:solidFill>
                  <a:srgbClr val="000000"/>
                </a:solidFill>
                <a:effectLst/>
              </a:rPr>
              <a:t> </a:t>
            </a:r>
            <a:r>
              <a:rPr lang="fr-CH" b="0" i="0" u="none" strike="noStrike" dirty="0" err="1">
                <a:solidFill>
                  <a:srgbClr val="000000"/>
                </a:solidFill>
                <a:effectLst/>
              </a:rPr>
              <a:t>gut</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koordinieren</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es </a:t>
            </a:r>
            <a:r>
              <a:rPr lang="fr-CH" b="0" i="0" u="none" strike="noStrike" dirty="0" err="1">
                <a:solidFill>
                  <a:srgbClr val="000000"/>
                </a:solidFill>
                <a:effectLst/>
              </a:rPr>
              <a:t>sinnvoll</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Vielzahl</a:t>
            </a:r>
            <a:r>
              <a:rPr lang="fr-CH" b="0" i="0" u="none" strike="noStrike" dirty="0">
                <a:solidFill>
                  <a:srgbClr val="000000"/>
                </a:solidFill>
                <a:effectLst/>
              </a:rPr>
              <a:t> </a:t>
            </a:r>
            <a:r>
              <a:rPr lang="fr-CH" b="0" i="0" u="none" strike="noStrike" dirty="0" err="1">
                <a:solidFill>
                  <a:srgbClr val="000000"/>
                </a:solidFill>
                <a:effectLst/>
              </a:rPr>
              <a:t>grundlegender</a:t>
            </a:r>
            <a:r>
              <a:rPr lang="fr-CH" b="0" i="0" u="none" strike="noStrike" dirty="0">
                <a:solidFill>
                  <a:srgbClr val="000000"/>
                </a:solidFill>
                <a:effectLst/>
              </a:rPr>
              <a:t>, </a:t>
            </a:r>
            <a:r>
              <a:rPr lang="fr-CH" b="0" i="0" u="none" strike="noStrike" dirty="0" err="1">
                <a:solidFill>
                  <a:srgbClr val="000000"/>
                </a:solidFill>
                <a:effectLst/>
              </a:rPr>
              <a:t>variabler</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funktioneller</a:t>
            </a:r>
            <a:r>
              <a:rPr lang="fr-CH" b="0" i="0" u="none" strike="noStrike" dirty="0">
                <a:solidFill>
                  <a:srgbClr val="000000"/>
                </a:solidFill>
                <a:effectLst/>
              </a:rPr>
              <a:t> </a:t>
            </a:r>
            <a:r>
              <a:rPr lang="fr-CH" b="0" i="0" u="none" strike="noStrike" dirty="0" err="1">
                <a:solidFill>
                  <a:srgbClr val="000000"/>
                </a:solidFill>
                <a:effectLst/>
              </a:rPr>
              <a:t>Bewegungsformen</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erlernen</a:t>
            </a:r>
            <a:r>
              <a:rPr lang="fr-CH" b="0" i="0" u="none" strike="noStrike" dirty="0">
                <a:solidFill>
                  <a:srgbClr val="000000"/>
                </a:solidFill>
                <a:effectLst/>
              </a:rPr>
              <a:t>. Die </a:t>
            </a:r>
            <a:r>
              <a:rPr lang="fr-CH" b="0" i="0" u="none" strike="noStrike" dirty="0" err="1">
                <a:solidFill>
                  <a:srgbClr val="000000"/>
                </a:solidFill>
                <a:effectLst/>
              </a:rPr>
              <a:t>Bewegungsform</a:t>
            </a:r>
            <a:r>
              <a:rPr lang="fr-CH" b="0" i="0" u="none" strike="noStrike" dirty="0">
                <a:solidFill>
                  <a:srgbClr val="000000"/>
                </a:solidFill>
                <a:effectLst/>
              </a:rPr>
              <a:t> „</a:t>
            </a:r>
            <a:r>
              <a:rPr lang="fr-CH" b="0" i="0" u="none" strike="noStrike" dirty="0" err="1">
                <a:solidFill>
                  <a:srgbClr val="000000"/>
                </a:solidFill>
                <a:effectLst/>
              </a:rPr>
              <a:t>Werfen</a:t>
            </a:r>
            <a:r>
              <a:rPr lang="fr-CH" b="0" i="0" u="none" strike="noStrike" dirty="0">
                <a:solidFill>
                  <a:srgbClr val="000000"/>
                </a:solidFill>
                <a:effectLst/>
              </a:rPr>
              <a:t>“ (</a:t>
            </a:r>
            <a:r>
              <a:rPr lang="fr-CH" b="0" i="0" u="none" strike="noStrike" dirty="0" err="1">
                <a:solidFill>
                  <a:srgbClr val="000000"/>
                </a:solidFill>
                <a:effectLst/>
              </a:rPr>
              <a:t>über</a:t>
            </a:r>
            <a:r>
              <a:rPr lang="fr-CH" b="0" i="0" u="none" strike="noStrike" dirty="0">
                <a:solidFill>
                  <a:srgbClr val="000000"/>
                </a:solidFill>
                <a:effectLst/>
              </a:rPr>
              <a:t> </a:t>
            </a:r>
            <a:r>
              <a:rPr lang="fr-CH" b="0" i="0" u="none" strike="noStrike" dirty="0" err="1">
                <a:solidFill>
                  <a:srgbClr val="000000"/>
                </a:solidFill>
                <a:effectLst/>
              </a:rPr>
              <a:t>Kopf</a:t>
            </a:r>
            <a:r>
              <a:rPr lang="fr-CH" b="0" i="0" u="none" strike="noStrike" dirty="0">
                <a:solidFill>
                  <a:srgbClr val="000000"/>
                </a:solidFill>
                <a:effectLst/>
              </a:rPr>
              <a:t>) </a:t>
            </a:r>
            <a:r>
              <a:rPr lang="fr-CH" b="0" i="0" u="none" strike="noStrike" dirty="0" err="1">
                <a:solidFill>
                  <a:srgbClr val="000000"/>
                </a:solidFill>
                <a:effectLst/>
              </a:rPr>
              <a:t>beispielsweise</a:t>
            </a:r>
            <a:r>
              <a:rPr lang="fr-CH" b="0" i="0" u="none" strike="noStrike" dirty="0">
                <a:solidFill>
                  <a:srgbClr val="000000"/>
                </a:solidFill>
                <a:effectLst/>
              </a:rPr>
              <a:t> </a:t>
            </a:r>
            <a:r>
              <a:rPr lang="fr-CH" b="0" i="0" u="none" strike="noStrike" dirty="0" err="1">
                <a:solidFill>
                  <a:srgbClr val="000000"/>
                </a:solidFill>
                <a:effectLst/>
              </a:rPr>
              <a:t>fördert</a:t>
            </a:r>
            <a:r>
              <a:rPr lang="fr-CH" b="0" i="0" u="none" strike="noStrike" dirty="0">
                <a:solidFill>
                  <a:srgbClr val="000000"/>
                </a:solidFill>
                <a:effectLst/>
              </a:rPr>
              <a:t> </a:t>
            </a:r>
            <a:r>
              <a:rPr lang="fr-CH" b="0" i="0" u="none" strike="noStrike" dirty="0" err="1">
                <a:solidFill>
                  <a:srgbClr val="000000"/>
                </a:solidFill>
                <a:effectLst/>
              </a:rPr>
              <a:t>koordinative</a:t>
            </a:r>
            <a:r>
              <a:rPr lang="fr-CH" b="0" i="0" u="none" strike="noStrike" dirty="0">
                <a:solidFill>
                  <a:srgbClr val="000000"/>
                </a:solidFill>
                <a:effectLst/>
              </a:rPr>
              <a:t> </a:t>
            </a:r>
            <a:r>
              <a:rPr lang="fr-CH" b="0" i="0" u="none" strike="noStrike" dirty="0" err="1">
                <a:solidFill>
                  <a:srgbClr val="000000"/>
                </a:solidFill>
                <a:effectLst/>
              </a:rPr>
              <a:t>Fähigkeiten</a:t>
            </a:r>
            <a:r>
              <a:rPr lang="fr-CH" b="0" i="0" u="none" strike="noStrike" dirty="0">
                <a:solidFill>
                  <a:srgbClr val="000000"/>
                </a:solidFill>
                <a:effectLst/>
              </a:rPr>
              <a:t>, die </a:t>
            </a:r>
            <a:r>
              <a:rPr lang="fr-CH" b="0" i="0" u="none" strike="noStrike" dirty="0" err="1">
                <a:solidFill>
                  <a:srgbClr val="000000"/>
                </a:solidFill>
                <a:effectLst/>
              </a:rPr>
              <a:t>im</a:t>
            </a:r>
            <a:r>
              <a:rPr lang="fr-CH" b="0" i="0" u="none" strike="noStrike" dirty="0">
                <a:solidFill>
                  <a:srgbClr val="000000"/>
                </a:solidFill>
                <a:effectLst/>
              </a:rPr>
              <a:t> </a:t>
            </a:r>
            <a:r>
              <a:rPr lang="fr-CH" b="0" i="0" u="none" strike="noStrike" dirty="0" err="1">
                <a:solidFill>
                  <a:srgbClr val="000000"/>
                </a:solidFill>
                <a:effectLst/>
              </a:rPr>
              <a:t>Techniktraining</a:t>
            </a:r>
            <a:r>
              <a:rPr lang="fr-CH" b="0" i="0" u="none" strike="noStrike" dirty="0">
                <a:solidFill>
                  <a:srgbClr val="000000"/>
                </a:solidFill>
                <a:effectLst/>
              </a:rPr>
              <a:t> </a:t>
            </a:r>
            <a:r>
              <a:rPr lang="fr-CH" b="0" i="0" u="none" strike="noStrike" dirty="0" err="1">
                <a:solidFill>
                  <a:srgbClr val="000000"/>
                </a:solidFill>
                <a:effectLst/>
              </a:rPr>
              <a:t>hilfreich</a:t>
            </a:r>
            <a:r>
              <a:rPr lang="fr-CH" b="0" i="0" u="none" strike="noStrike" dirty="0">
                <a:solidFill>
                  <a:srgbClr val="000000"/>
                </a:solidFill>
                <a:effectLst/>
              </a:rPr>
              <a:t> </a:t>
            </a:r>
            <a:r>
              <a:rPr lang="fr-CH" b="0" i="0" u="none" strike="noStrike" dirty="0" err="1">
                <a:solidFill>
                  <a:srgbClr val="000000"/>
                </a:solidFill>
                <a:effectLst/>
              </a:rPr>
              <a:t>sind</a:t>
            </a:r>
            <a:r>
              <a:rPr lang="fr-CH" b="0" i="0" u="none" strike="noStrike" dirty="0">
                <a:solidFill>
                  <a:srgbClr val="000000"/>
                </a:solidFill>
                <a:effectLst/>
              </a:rPr>
              <a:t> – </a:t>
            </a:r>
            <a:r>
              <a:rPr lang="fr-CH" b="0" i="0" u="none" strike="noStrike" dirty="0" err="1">
                <a:solidFill>
                  <a:srgbClr val="000000"/>
                </a:solidFill>
                <a:effectLst/>
              </a:rPr>
              <a:t>etwa</a:t>
            </a:r>
            <a:r>
              <a:rPr lang="fr-CH" b="0" i="0" u="none" strike="noStrike" dirty="0">
                <a:solidFill>
                  <a:srgbClr val="000000"/>
                </a:solidFill>
                <a:effectLst/>
              </a:rPr>
              <a:t> </a:t>
            </a:r>
            <a:r>
              <a:rPr lang="fr-CH" b="0" i="0" u="none" strike="noStrike" dirty="0" err="1">
                <a:solidFill>
                  <a:srgbClr val="000000"/>
                </a:solidFill>
                <a:effectLst/>
              </a:rPr>
              <a:t>beim</a:t>
            </a:r>
            <a:r>
              <a:rPr lang="fr-CH" b="0" i="0" u="none" strike="noStrike" dirty="0">
                <a:solidFill>
                  <a:srgbClr val="000000"/>
                </a:solidFill>
                <a:effectLst/>
              </a:rPr>
              <a:t> </a:t>
            </a:r>
            <a:r>
              <a:rPr lang="fr-CH" b="0" i="0" u="none" strike="noStrike" dirty="0" err="1">
                <a:solidFill>
                  <a:srgbClr val="000000"/>
                </a:solidFill>
                <a:effectLst/>
              </a:rPr>
              <a:t>Erlernen</a:t>
            </a:r>
            <a:r>
              <a:rPr lang="fr-CH" b="0" i="0" u="none" strike="noStrike" dirty="0">
                <a:solidFill>
                  <a:srgbClr val="000000"/>
                </a:solidFill>
                <a:effectLst/>
              </a:rPr>
              <a:t> </a:t>
            </a:r>
            <a:r>
              <a:rPr lang="fr-CH" b="0" i="0" u="none" strike="noStrike" dirty="0" err="1">
                <a:solidFill>
                  <a:srgbClr val="000000"/>
                </a:solidFill>
                <a:effectLst/>
              </a:rPr>
              <a:t>eines</a:t>
            </a:r>
            <a:r>
              <a:rPr lang="fr-CH" b="0" i="0" u="none" strike="noStrike" dirty="0">
                <a:solidFill>
                  <a:srgbClr val="000000"/>
                </a:solidFill>
                <a:effectLst/>
              </a:rPr>
              <a:t> Smashs </a:t>
            </a:r>
            <a:r>
              <a:rPr lang="fr-CH" b="0" i="0" u="none" strike="noStrike" dirty="0" err="1">
                <a:solidFill>
                  <a:srgbClr val="000000"/>
                </a:solidFill>
                <a:effectLst/>
              </a:rPr>
              <a:t>im</a:t>
            </a:r>
            <a:r>
              <a:rPr lang="fr-CH" b="0" i="0" u="none" strike="noStrike" dirty="0">
                <a:solidFill>
                  <a:srgbClr val="000000"/>
                </a:solidFill>
                <a:effectLst/>
              </a:rPr>
              <a:t> Volleyball, Tennis </a:t>
            </a:r>
            <a:r>
              <a:rPr lang="fr-CH" b="0" i="0" u="none" strike="noStrike" dirty="0" err="1">
                <a:solidFill>
                  <a:srgbClr val="000000"/>
                </a:solidFill>
                <a:effectLst/>
              </a:rPr>
              <a:t>oder</a:t>
            </a:r>
            <a:r>
              <a:rPr lang="fr-CH" b="0" i="0" u="none" strike="noStrike" dirty="0">
                <a:solidFill>
                  <a:srgbClr val="000000"/>
                </a:solidFill>
                <a:effectLst/>
              </a:rPr>
              <a:t> Badminton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beim</a:t>
            </a:r>
            <a:r>
              <a:rPr lang="fr-CH" b="0" i="0" u="none" strike="noStrike" dirty="0">
                <a:solidFill>
                  <a:srgbClr val="000000"/>
                </a:solidFill>
                <a:effectLst/>
              </a:rPr>
              <a:t> </a:t>
            </a:r>
            <a:r>
              <a:rPr lang="fr-CH" b="0" i="0" u="none" strike="noStrike" dirty="0" err="1">
                <a:solidFill>
                  <a:srgbClr val="000000"/>
                </a:solidFill>
                <a:effectLst/>
              </a:rPr>
              <a:t>Speerwurf</a:t>
            </a:r>
            <a:r>
              <a:rPr lang="fr-CH" b="0" i="0" u="none" strike="noStrike" dirty="0">
                <a:solidFill>
                  <a:srgbClr val="000000"/>
                </a:solidFill>
                <a:effectLst/>
              </a:rPr>
              <a:t>. </a:t>
            </a:r>
            <a:r>
              <a:rPr lang="fr-CH" b="0" i="0" u="none" strike="noStrike" dirty="0" err="1">
                <a:solidFill>
                  <a:srgbClr val="000000"/>
                </a:solidFill>
                <a:effectLst/>
              </a:rPr>
              <a:t>Generell</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gute</a:t>
            </a:r>
            <a:r>
              <a:rPr lang="fr-CH" b="0" i="0" u="none" strike="noStrike" dirty="0">
                <a:solidFill>
                  <a:srgbClr val="000000"/>
                </a:solidFill>
                <a:effectLst/>
              </a:rPr>
              <a:t> </a:t>
            </a:r>
            <a:r>
              <a:rPr lang="fr-CH" b="0" i="0" u="none" strike="noStrike" dirty="0" err="1">
                <a:solidFill>
                  <a:srgbClr val="000000"/>
                </a:solidFill>
                <a:effectLst/>
              </a:rPr>
              <a:t>motorische</a:t>
            </a:r>
            <a:r>
              <a:rPr lang="fr-CH" b="0" i="0" u="none" strike="noStrike" dirty="0">
                <a:solidFill>
                  <a:srgbClr val="000000"/>
                </a:solidFill>
                <a:effectLst/>
              </a:rPr>
              <a:t> </a:t>
            </a:r>
            <a:r>
              <a:rPr lang="fr-CH" b="0" i="0" u="none" strike="noStrike" dirty="0" err="1">
                <a:solidFill>
                  <a:srgbClr val="000000"/>
                </a:solidFill>
                <a:effectLst/>
              </a:rPr>
              <a:t>Koordination</a:t>
            </a:r>
            <a:r>
              <a:rPr lang="fr-CH" b="0" i="0" u="none" strike="noStrike" dirty="0">
                <a:solidFill>
                  <a:srgbClr val="000000"/>
                </a:solidFill>
                <a:effectLst/>
              </a:rPr>
              <a:t> </a:t>
            </a:r>
            <a:r>
              <a:rPr lang="fr-CH" b="0" i="0" u="none" strike="noStrike" dirty="0" err="1">
                <a:solidFill>
                  <a:srgbClr val="000000"/>
                </a:solidFill>
                <a:effectLst/>
              </a:rPr>
              <a:t>auch</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Athletiktraining</a:t>
            </a:r>
            <a:r>
              <a:rPr lang="fr-CH" b="0" i="0" u="none" strike="noStrike" dirty="0">
                <a:solidFill>
                  <a:srgbClr val="000000"/>
                </a:solidFill>
                <a:effectLst/>
              </a:rPr>
              <a:t> </a:t>
            </a:r>
            <a:r>
              <a:rPr lang="fr-CH" b="0" i="0" u="none" strike="noStrike" dirty="0" err="1">
                <a:solidFill>
                  <a:srgbClr val="000000"/>
                </a:solidFill>
                <a:effectLst/>
              </a:rPr>
              <a:t>entscheidend</a:t>
            </a:r>
            <a:r>
              <a:rPr lang="fr-CH" b="0" i="0" u="none" strike="noStrike" dirty="0">
                <a:solidFill>
                  <a:srgbClr val="000000"/>
                </a:solidFill>
                <a:effectLst/>
              </a:rPr>
              <a:t>. </a:t>
            </a:r>
            <a:r>
              <a:rPr lang="fr-CH" b="0" i="0" u="none" strike="noStrike" dirty="0" err="1">
                <a:solidFill>
                  <a:srgbClr val="000000"/>
                </a:solidFill>
                <a:effectLst/>
              </a:rPr>
              <a:t>Ein</a:t>
            </a:r>
            <a:r>
              <a:rPr lang="fr-CH" b="0" i="0" u="none" strike="noStrike" dirty="0">
                <a:solidFill>
                  <a:srgbClr val="000000"/>
                </a:solidFill>
                <a:effectLst/>
              </a:rPr>
              <a:t> </a:t>
            </a:r>
            <a:r>
              <a:rPr lang="fr-CH" b="0" i="0" u="none" strike="noStrike" dirty="0" err="1">
                <a:solidFill>
                  <a:srgbClr val="000000"/>
                </a:solidFill>
                <a:effectLst/>
              </a:rPr>
              <a:t>biomechanisch</a:t>
            </a:r>
            <a:r>
              <a:rPr lang="fr-CH" b="0" i="0" u="none" strike="noStrike" dirty="0">
                <a:solidFill>
                  <a:srgbClr val="000000"/>
                </a:solidFill>
                <a:effectLst/>
              </a:rPr>
              <a:t> </a:t>
            </a:r>
            <a:r>
              <a:rPr lang="fr-CH" b="0" i="0" u="none" strike="noStrike" dirty="0" err="1">
                <a:solidFill>
                  <a:srgbClr val="000000"/>
                </a:solidFill>
                <a:effectLst/>
              </a:rPr>
              <a:t>effizienter</a:t>
            </a:r>
            <a:r>
              <a:rPr lang="fr-CH" b="0" i="0" u="none" strike="noStrike" dirty="0">
                <a:solidFill>
                  <a:srgbClr val="000000"/>
                </a:solidFill>
                <a:effectLst/>
              </a:rPr>
              <a:t>, </a:t>
            </a:r>
            <a:r>
              <a:rPr lang="fr-CH" b="0" i="0" u="none" strike="noStrike" dirty="0" err="1">
                <a:solidFill>
                  <a:srgbClr val="000000"/>
                </a:solidFill>
                <a:effectLst/>
              </a:rPr>
              <a:t>flüssiger</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gut</a:t>
            </a:r>
            <a:r>
              <a:rPr lang="fr-CH" b="0" i="0" u="none" strike="noStrike" dirty="0">
                <a:solidFill>
                  <a:srgbClr val="000000"/>
                </a:solidFill>
                <a:effectLst/>
              </a:rPr>
              <a:t> </a:t>
            </a:r>
            <a:r>
              <a:rPr lang="fr-CH" b="0" i="0" u="none" strike="noStrike" dirty="0" err="1">
                <a:solidFill>
                  <a:srgbClr val="000000"/>
                </a:solidFill>
                <a:effectLst/>
              </a:rPr>
              <a:t>koordinierter</a:t>
            </a:r>
            <a:r>
              <a:rPr lang="fr-CH" b="0" i="0" u="none" strike="noStrike" dirty="0">
                <a:solidFill>
                  <a:srgbClr val="000000"/>
                </a:solidFill>
                <a:effectLst/>
              </a:rPr>
              <a:t> </a:t>
            </a:r>
            <a:r>
              <a:rPr lang="fr-CH" b="0" i="0" u="none" strike="noStrike" dirty="0" err="1">
                <a:solidFill>
                  <a:srgbClr val="000000"/>
                </a:solidFill>
                <a:effectLst/>
              </a:rPr>
              <a:t>Bewegungsablauf</a:t>
            </a:r>
            <a:r>
              <a:rPr lang="fr-CH" b="0" i="0" u="none" strike="noStrike" dirty="0">
                <a:solidFill>
                  <a:srgbClr val="000000"/>
                </a:solidFill>
                <a:effectLst/>
              </a:rPr>
              <a:t> </a:t>
            </a:r>
            <a:r>
              <a:rPr lang="fr-CH" b="0" i="0" u="none" strike="noStrike" dirty="0" err="1">
                <a:solidFill>
                  <a:srgbClr val="000000"/>
                </a:solidFill>
                <a:effectLst/>
              </a:rPr>
              <a:t>bei</a:t>
            </a:r>
            <a:r>
              <a:rPr lang="fr-CH" b="0" i="0" u="none" strike="noStrike" dirty="0">
                <a:solidFill>
                  <a:srgbClr val="000000"/>
                </a:solidFill>
                <a:effectLst/>
              </a:rPr>
              <a:t> </a:t>
            </a:r>
            <a:r>
              <a:rPr lang="fr-CH" b="0" i="0" u="none" strike="noStrike" dirty="0" err="1">
                <a:solidFill>
                  <a:srgbClr val="000000"/>
                </a:solidFill>
                <a:effectLst/>
              </a:rPr>
              <a:t>einer</a:t>
            </a:r>
            <a:r>
              <a:rPr lang="fr-CH" b="0" i="0" u="none" strike="noStrike" dirty="0">
                <a:solidFill>
                  <a:srgbClr val="000000"/>
                </a:solidFill>
                <a:effectLst/>
              </a:rPr>
              <a:t> </a:t>
            </a:r>
            <a:r>
              <a:rPr lang="fr-CH" b="0" i="0" u="none" strike="noStrike" dirty="0" err="1">
                <a:solidFill>
                  <a:srgbClr val="000000"/>
                </a:solidFill>
                <a:effectLst/>
              </a:rPr>
              <a:t>Kniebeuge</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z. B. </a:t>
            </a:r>
            <a:r>
              <a:rPr lang="fr-CH" b="0" i="0" u="none" strike="noStrike" dirty="0" err="1">
                <a:solidFill>
                  <a:srgbClr val="000000"/>
                </a:solidFill>
                <a:effectLst/>
              </a:rPr>
              <a:t>Voraussetzung</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a:t>
            </a:r>
            <a:r>
              <a:rPr lang="fr-CH" b="0" i="0" u="none" strike="noStrike" dirty="0" err="1">
                <a:solidFill>
                  <a:srgbClr val="000000"/>
                </a:solidFill>
                <a:effectLst/>
              </a:rPr>
              <a:t>ein</a:t>
            </a:r>
            <a:r>
              <a:rPr lang="fr-CH" b="0" i="0" u="none" strike="noStrike" dirty="0">
                <a:solidFill>
                  <a:srgbClr val="000000"/>
                </a:solidFill>
                <a:effectLst/>
              </a:rPr>
              <a:t> </a:t>
            </a:r>
            <a:r>
              <a:rPr lang="fr-CH" b="0" i="0" u="none" strike="noStrike" dirty="0" err="1">
                <a:solidFill>
                  <a:srgbClr val="000000"/>
                </a:solidFill>
                <a:effectLst/>
              </a:rPr>
              <a:t>sicheres</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effektives</a:t>
            </a:r>
            <a:r>
              <a:rPr lang="fr-CH" b="0" i="0" u="none" strike="noStrike" dirty="0">
                <a:solidFill>
                  <a:srgbClr val="000000"/>
                </a:solidFill>
                <a:effectLst/>
              </a:rPr>
              <a:t> </a:t>
            </a:r>
            <a:r>
              <a:rPr lang="fr-CH" b="0" i="0" u="none" strike="noStrike" dirty="0" err="1">
                <a:solidFill>
                  <a:srgbClr val="000000"/>
                </a:solidFill>
                <a:effectLst/>
              </a:rPr>
              <a:t>Krafttraining</a:t>
            </a:r>
            <a:r>
              <a:rPr lang="fr-CH" b="0" i="0" u="none" strike="noStrike" dirty="0">
                <a:solidFill>
                  <a:srgbClr val="000000"/>
                </a:solidFill>
                <a:effectLst/>
              </a:rPr>
              <a:t>.</a:t>
            </a:r>
          </a:p>
          <a:p>
            <a:pPr algn="l"/>
            <a:endParaRPr lang="fr-CH" b="0" i="0" u="none" strike="noStrike" dirty="0">
              <a:solidFill>
                <a:srgbClr val="000000"/>
              </a:solidFill>
              <a:effectLst/>
            </a:endParaRPr>
          </a:p>
          <a:p>
            <a:pPr algn="l"/>
            <a:endParaRPr lang="fr-CH" b="0" i="0" u="none" strike="noStrike" dirty="0">
              <a:solidFill>
                <a:srgbClr val="000000"/>
              </a:solidFill>
              <a:effectLst/>
            </a:endParaRPr>
          </a:p>
          <a:p>
            <a:pPr algn="l"/>
            <a:r>
              <a:rPr lang="fr-CH" b="1" i="0" u="none" strike="noStrike" dirty="0" err="1">
                <a:solidFill>
                  <a:srgbClr val="000000"/>
                </a:solidFill>
                <a:effectLst/>
              </a:rPr>
              <a:t>Wahrnehmung</a:t>
            </a:r>
            <a:endParaRPr lang="fr-CH" b="1" i="0" u="none" strike="noStrike" dirty="0">
              <a:solidFill>
                <a:srgbClr val="000000"/>
              </a:solidFill>
              <a:effectLst/>
            </a:endParaRPr>
          </a:p>
          <a:p>
            <a:pPr algn="l"/>
            <a:r>
              <a:rPr lang="fr-CH" b="0" i="0" u="none" strike="noStrike" dirty="0" err="1">
                <a:solidFill>
                  <a:srgbClr val="000000"/>
                </a:solidFill>
                <a:effectLst/>
              </a:rPr>
              <a:t>Handlungen</a:t>
            </a:r>
            <a:r>
              <a:rPr lang="fr-CH" b="0" i="0" u="none" strike="noStrike" dirty="0">
                <a:solidFill>
                  <a:srgbClr val="000000"/>
                </a:solidFill>
                <a:effectLst/>
              </a:rPr>
              <a:t> </a:t>
            </a:r>
            <a:r>
              <a:rPr lang="fr-CH" b="0" i="0" u="none" strike="noStrike" dirty="0" err="1">
                <a:solidFill>
                  <a:srgbClr val="000000"/>
                </a:solidFill>
                <a:effectLst/>
              </a:rPr>
              <a:t>werden</a:t>
            </a:r>
            <a:r>
              <a:rPr lang="fr-CH" b="0" i="0" u="none" strike="noStrike" dirty="0">
                <a:solidFill>
                  <a:srgbClr val="000000"/>
                </a:solidFill>
                <a:effectLst/>
              </a:rPr>
              <a:t> </a:t>
            </a:r>
            <a:r>
              <a:rPr lang="fr-CH" b="0" i="0" u="none" strike="noStrike" dirty="0" err="1">
                <a:solidFill>
                  <a:srgbClr val="000000"/>
                </a:solidFill>
                <a:effectLst/>
              </a:rPr>
              <a:t>auf</a:t>
            </a:r>
            <a:r>
              <a:rPr lang="fr-CH" b="0" i="0" u="none" strike="noStrike" dirty="0">
                <a:solidFill>
                  <a:srgbClr val="000000"/>
                </a:solidFill>
                <a:effectLst/>
              </a:rPr>
              <a:t> </a:t>
            </a:r>
            <a:r>
              <a:rPr lang="fr-CH" b="0" i="0" u="none" strike="noStrike" dirty="0" err="1">
                <a:solidFill>
                  <a:srgbClr val="000000"/>
                </a:solidFill>
                <a:effectLst/>
              </a:rPr>
              <a:t>Grundlage</a:t>
            </a:r>
            <a:r>
              <a:rPr lang="fr-CH" b="0" i="0" u="none" strike="noStrike" dirty="0">
                <a:solidFill>
                  <a:srgbClr val="000000"/>
                </a:solidFill>
                <a:effectLst/>
              </a:rPr>
              <a:t> von </a:t>
            </a:r>
            <a:r>
              <a:rPr lang="fr-CH" b="0" i="0" u="none" strike="noStrike" dirty="0" err="1">
                <a:solidFill>
                  <a:srgbClr val="000000"/>
                </a:solidFill>
                <a:effectLst/>
              </a:rPr>
              <a:t>Wahrnehmungen</a:t>
            </a:r>
            <a:r>
              <a:rPr lang="fr-CH" b="0" i="0" u="none" strike="noStrike" dirty="0">
                <a:solidFill>
                  <a:srgbClr val="000000"/>
                </a:solidFill>
                <a:effectLst/>
              </a:rPr>
              <a:t>, </a:t>
            </a:r>
            <a:r>
              <a:rPr lang="fr-CH" b="0" i="0" u="none" strike="noStrike" dirty="0" err="1">
                <a:solidFill>
                  <a:srgbClr val="000000"/>
                </a:solidFill>
                <a:effectLst/>
              </a:rPr>
              <a:t>Vorhersagen</a:t>
            </a:r>
            <a:r>
              <a:rPr lang="fr-CH" b="0" i="0" u="none" strike="noStrike" dirty="0">
                <a:solidFill>
                  <a:srgbClr val="000000"/>
                </a:solidFill>
                <a:effectLst/>
              </a:rPr>
              <a:t> </a:t>
            </a:r>
            <a:r>
              <a:rPr lang="fr-CH" b="0" i="0" u="none" strike="noStrike" dirty="0" err="1">
                <a:solidFill>
                  <a:srgbClr val="000000"/>
                </a:solidFill>
                <a:effectLst/>
              </a:rPr>
              <a:t>unseres</a:t>
            </a:r>
            <a:r>
              <a:rPr lang="fr-CH" b="0" i="0" u="none" strike="noStrike" dirty="0">
                <a:solidFill>
                  <a:srgbClr val="000000"/>
                </a:solidFill>
                <a:effectLst/>
              </a:rPr>
              <a:t> </a:t>
            </a:r>
            <a:r>
              <a:rPr lang="fr-CH" b="0" i="0" u="none" strike="noStrike" dirty="0" err="1">
                <a:solidFill>
                  <a:srgbClr val="000000"/>
                </a:solidFill>
                <a:effectLst/>
              </a:rPr>
              <a:t>Nervensystems</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entsprechenden</a:t>
            </a:r>
            <a:r>
              <a:rPr lang="fr-CH" b="0" i="0" u="none" strike="noStrike" dirty="0">
                <a:solidFill>
                  <a:srgbClr val="000000"/>
                </a:solidFill>
                <a:effectLst/>
              </a:rPr>
              <a:t> </a:t>
            </a:r>
            <a:r>
              <a:rPr lang="fr-CH" b="0" i="0" u="none" strike="noStrike" dirty="0" err="1">
                <a:solidFill>
                  <a:srgbClr val="000000"/>
                </a:solidFill>
                <a:effectLst/>
              </a:rPr>
              <a:t>motorischen</a:t>
            </a:r>
            <a:r>
              <a:rPr lang="fr-CH" b="0" i="0" u="none" strike="noStrike" dirty="0">
                <a:solidFill>
                  <a:srgbClr val="000000"/>
                </a:solidFill>
                <a:effectLst/>
              </a:rPr>
              <a:t> </a:t>
            </a:r>
            <a:r>
              <a:rPr lang="fr-CH" b="0" i="0" u="none" strike="noStrike" dirty="0" err="1">
                <a:solidFill>
                  <a:srgbClr val="000000"/>
                </a:solidFill>
                <a:effectLst/>
              </a:rPr>
              <a:t>Steuerungen</a:t>
            </a:r>
            <a:r>
              <a:rPr lang="fr-CH" b="0" i="0" u="none" strike="noStrike" dirty="0">
                <a:solidFill>
                  <a:srgbClr val="000000"/>
                </a:solidFill>
                <a:effectLst/>
              </a:rPr>
              <a:t> </a:t>
            </a:r>
            <a:r>
              <a:rPr lang="fr-CH" b="0" i="0" u="none" strike="noStrike" dirty="0" err="1">
                <a:solidFill>
                  <a:srgbClr val="000000"/>
                </a:solidFill>
                <a:effectLst/>
              </a:rPr>
              <a:t>kontrolliert</a:t>
            </a:r>
            <a:r>
              <a:rPr lang="fr-CH" b="0" i="0" u="none" strike="noStrike" dirty="0">
                <a:solidFill>
                  <a:srgbClr val="000000"/>
                </a:solidFill>
                <a:effectLst/>
              </a:rPr>
              <a:t>. Je </a:t>
            </a:r>
            <a:r>
              <a:rPr lang="fr-CH" b="0" i="0" u="none" strike="noStrike" dirty="0" err="1">
                <a:solidFill>
                  <a:srgbClr val="000000"/>
                </a:solidFill>
                <a:effectLst/>
              </a:rPr>
              <a:t>besser</a:t>
            </a:r>
            <a:r>
              <a:rPr lang="fr-CH" b="0" i="0" u="none" strike="noStrike" dirty="0">
                <a:solidFill>
                  <a:srgbClr val="000000"/>
                </a:solidFill>
                <a:effectLst/>
              </a:rPr>
              <a:t> </a:t>
            </a:r>
            <a:r>
              <a:rPr lang="fr-CH" b="0" i="0" u="none" strike="noStrike" dirty="0" err="1">
                <a:solidFill>
                  <a:srgbClr val="000000"/>
                </a:solidFill>
                <a:effectLst/>
              </a:rPr>
              <a:t>dieses</a:t>
            </a:r>
            <a:r>
              <a:rPr lang="fr-CH" b="0" i="0" u="none" strike="noStrike" dirty="0">
                <a:solidFill>
                  <a:srgbClr val="000000"/>
                </a:solidFill>
                <a:effectLst/>
              </a:rPr>
              <a:t> System </a:t>
            </a:r>
            <a:r>
              <a:rPr lang="fr-CH" b="0" i="0" u="none" strike="noStrike" dirty="0" err="1">
                <a:solidFill>
                  <a:srgbClr val="000000"/>
                </a:solidFill>
                <a:effectLst/>
              </a:rPr>
              <a:t>funktioniert</a:t>
            </a:r>
            <a:r>
              <a:rPr lang="fr-CH" b="0" i="0" u="none" strike="noStrike" dirty="0">
                <a:solidFill>
                  <a:srgbClr val="000000"/>
                </a:solidFill>
                <a:effectLst/>
              </a:rPr>
              <a:t>, </a:t>
            </a:r>
            <a:r>
              <a:rPr lang="fr-CH" b="0" i="0" u="none" strike="noStrike" dirty="0" err="1">
                <a:solidFill>
                  <a:srgbClr val="000000"/>
                </a:solidFill>
                <a:effectLst/>
              </a:rPr>
              <a:t>desto</a:t>
            </a:r>
            <a:r>
              <a:rPr lang="fr-CH" b="0" i="0" u="none" strike="noStrike" dirty="0">
                <a:solidFill>
                  <a:srgbClr val="000000"/>
                </a:solidFill>
                <a:effectLst/>
              </a:rPr>
              <a:t> </a:t>
            </a:r>
            <a:r>
              <a:rPr lang="fr-CH" b="0" i="0" u="none" strike="noStrike" dirty="0" err="1">
                <a:solidFill>
                  <a:srgbClr val="000000"/>
                </a:solidFill>
                <a:effectLst/>
              </a:rPr>
              <a:t>effektiver</a:t>
            </a:r>
            <a:r>
              <a:rPr lang="fr-CH" b="0" i="0" u="none" strike="noStrike" dirty="0">
                <a:solidFill>
                  <a:srgbClr val="000000"/>
                </a:solidFill>
                <a:effectLst/>
              </a:rPr>
              <a:t> </a:t>
            </a:r>
            <a:r>
              <a:rPr lang="fr-CH" b="0" i="0" u="none" strike="noStrike" dirty="0" err="1">
                <a:solidFill>
                  <a:srgbClr val="000000"/>
                </a:solidFill>
                <a:effectLst/>
              </a:rPr>
              <a:t>sind</a:t>
            </a:r>
            <a:r>
              <a:rPr lang="fr-CH" b="0" i="0" u="none" strike="noStrike" dirty="0">
                <a:solidFill>
                  <a:srgbClr val="000000"/>
                </a:solidFill>
                <a:effectLst/>
              </a:rPr>
              <a:t> </a:t>
            </a:r>
            <a:r>
              <a:rPr lang="fr-CH" b="0" i="0" u="none" strike="noStrike" dirty="0" err="1">
                <a:solidFill>
                  <a:srgbClr val="000000"/>
                </a:solidFill>
                <a:effectLst/>
              </a:rPr>
              <a:t>technische</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auch</a:t>
            </a:r>
            <a:r>
              <a:rPr lang="fr-CH" b="0" i="0" u="none" strike="noStrike" dirty="0">
                <a:solidFill>
                  <a:srgbClr val="000000"/>
                </a:solidFill>
                <a:effectLst/>
              </a:rPr>
              <a:t> </a:t>
            </a:r>
            <a:r>
              <a:rPr lang="fr-CH" b="0" i="0" u="none" strike="noStrike" dirty="0" err="1">
                <a:solidFill>
                  <a:srgbClr val="000000"/>
                </a:solidFill>
                <a:effectLst/>
              </a:rPr>
              <a:t>taktische</a:t>
            </a:r>
            <a:r>
              <a:rPr lang="fr-CH" b="0" i="0" u="none" strike="noStrike" dirty="0">
                <a:solidFill>
                  <a:srgbClr val="000000"/>
                </a:solidFill>
                <a:effectLst/>
              </a:rPr>
              <a:t>) </a:t>
            </a:r>
            <a:r>
              <a:rPr lang="fr-CH" b="0" i="0" u="none" strike="noStrike" dirty="0" err="1">
                <a:solidFill>
                  <a:srgbClr val="000000"/>
                </a:solidFill>
                <a:effectLst/>
              </a:rPr>
              <a:t>Handlungen</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Die </a:t>
            </a:r>
            <a:r>
              <a:rPr lang="fr-CH" b="0" i="0" u="none" strike="noStrike" dirty="0" err="1">
                <a:solidFill>
                  <a:srgbClr val="000000"/>
                </a:solidFill>
                <a:effectLst/>
              </a:rPr>
              <a:t>Ausführung</a:t>
            </a:r>
            <a:r>
              <a:rPr lang="fr-CH" b="0" i="0" u="none" strike="noStrike" dirty="0">
                <a:solidFill>
                  <a:srgbClr val="000000"/>
                </a:solidFill>
                <a:effectLst/>
              </a:rPr>
              <a:t> </a:t>
            </a:r>
            <a:r>
              <a:rPr lang="fr-CH" b="0" i="0" u="none" strike="noStrike" dirty="0" err="1">
                <a:solidFill>
                  <a:srgbClr val="000000"/>
                </a:solidFill>
                <a:effectLst/>
              </a:rPr>
              <a:t>einer</a:t>
            </a:r>
            <a:r>
              <a:rPr lang="fr-CH" b="0" i="0" u="none" strike="noStrike" dirty="0">
                <a:solidFill>
                  <a:srgbClr val="000000"/>
                </a:solidFill>
                <a:effectLst/>
              </a:rPr>
              <a:t> </a:t>
            </a:r>
            <a:r>
              <a:rPr lang="fr-CH" b="0" i="0" u="none" strike="noStrike" dirty="0" err="1">
                <a:solidFill>
                  <a:srgbClr val="000000"/>
                </a:solidFill>
                <a:effectLst/>
              </a:rPr>
              <a:t>Technik</a:t>
            </a:r>
            <a:r>
              <a:rPr lang="fr-CH" b="0" i="0" u="none" strike="noStrike" dirty="0">
                <a:solidFill>
                  <a:srgbClr val="000000"/>
                </a:solidFill>
                <a:effectLst/>
              </a:rPr>
              <a:t> (z. B. </a:t>
            </a:r>
            <a:r>
              <a:rPr lang="fr-CH" b="0" i="0" u="none" strike="noStrike" dirty="0" err="1">
                <a:solidFill>
                  <a:srgbClr val="000000"/>
                </a:solidFill>
                <a:effectLst/>
              </a:rPr>
              <a:t>eines</a:t>
            </a:r>
            <a:r>
              <a:rPr lang="fr-CH" b="0" i="0" u="none" strike="noStrike" dirty="0">
                <a:solidFill>
                  <a:srgbClr val="000000"/>
                </a:solidFill>
                <a:effectLst/>
              </a:rPr>
              <a:t> </a:t>
            </a:r>
            <a:r>
              <a:rPr lang="fr-CH" b="0" i="0" u="none" strike="noStrike" dirty="0" err="1">
                <a:solidFill>
                  <a:srgbClr val="000000"/>
                </a:solidFill>
                <a:effectLst/>
              </a:rPr>
              <a:t>parallelen</a:t>
            </a:r>
            <a:r>
              <a:rPr lang="fr-CH" b="0" i="0" u="none" strike="noStrike" dirty="0">
                <a:solidFill>
                  <a:srgbClr val="000000"/>
                </a:solidFill>
                <a:effectLst/>
              </a:rPr>
              <a:t> </a:t>
            </a:r>
            <a:r>
              <a:rPr lang="fr-CH" b="0" i="0" u="none" strike="noStrike" dirty="0" err="1">
                <a:solidFill>
                  <a:srgbClr val="000000"/>
                </a:solidFill>
                <a:effectLst/>
              </a:rPr>
              <a:t>Schwungs</a:t>
            </a:r>
            <a:r>
              <a:rPr lang="fr-CH" b="0" i="0" u="none" strike="noStrike" dirty="0">
                <a:solidFill>
                  <a:srgbClr val="000000"/>
                </a:solidFill>
                <a:effectLst/>
              </a:rPr>
              <a:t> </a:t>
            </a:r>
            <a:r>
              <a:rPr lang="fr-CH" b="0" i="0" u="none" strike="noStrike" dirty="0" err="1">
                <a:solidFill>
                  <a:srgbClr val="000000"/>
                </a:solidFill>
                <a:effectLst/>
              </a:rPr>
              <a:t>im</a:t>
            </a:r>
            <a:r>
              <a:rPr lang="fr-CH" b="0" i="0" u="none" strike="noStrike" dirty="0">
                <a:solidFill>
                  <a:srgbClr val="000000"/>
                </a:solidFill>
                <a:effectLst/>
              </a:rPr>
              <a:t> </a:t>
            </a:r>
            <a:r>
              <a:rPr lang="fr-CH" b="0" i="0" u="none" strike="noStrike" dirty="0" err="1">
                <a:solidFill>
                  <a:srgbClr val="000000"/>
                </a:solidFill>
                <a:effectLst/>
              </a:rPr>
              <a:t>alpinen</a:t>
            </a:r>
            <a:r>
              <a:rPr lang="fr-CH" b="0" i="0" u="none" strike="noStrike" dirty="0">
                <a:solidFill>
                  <a:srgbClr val="000000"/>
                </a:solidFill>
                <a:effectLst/>
              </a:rPr>
              <a:t> </a:t>
            </a:r>
            <a:r>
              <a:rPr lang="fr-CH" b="0" i="0" u="none" strike="noStrike" dirty="0" err="1">
                <a:solidFill>
                  <a:srgbClr val="000000"/>
                </a:solidFill>
                <a:effectLst/>
              </a:rPr>
              <a:t>Skisport</a:t>
            </a:r>
            <a:r>
              <a:rPr lang="fr-CH" b="0" i="0" u="none" strike="noStrike" dirty="0">
                <a:solidFill>
                  <a:srgbClr val="000000"/>
                </a:solidFill>
                <a:effectLst/>
              </a:rPr>
              <a:t>) </a:t>
            </a:r>
            <a:r>
              <a:rPr lang="fr-CH" b="0" i="0" u="none" strike="noStrike" dirty="0" err="1">
                <a:solidFill>
                  <a:srgbClr val="000000"/>
                </a:solidFill>
                <a:effectLst/>
              </a:rPr>
              <a:t>hängt</a:t>
            </a:r>
            <a:r>
              <a:rPr lang="fr-CH" b="0" i="0" u="none" strike="noStrike" dirty="0">
                <a:solidFill>
                  <a:srgbClr val="000000"/>
                </a:solidFill>
                <a:effectLst/>
              </a:rPr>
              <a:t> </a:t>
            </a:r>
            <a:r>
              <a:rPr lang="fr-CH" b="0" i="0" u="none" strike="noStrike" dirty="0" err="1">
                <a:solidFill>
                  <a:srgbClr val="000000"/>
                </a:solidFill>
                <a:effectLst/>
              </a:rPr>
              <a:t>eng</a:t>
            </a:r>
            <a:r>
              <a:rPr lang="fr-CH" b="0" i="0" u="none" strike="noStrike" dirty="0">
                <a:solidFill>
                  <a:srgbClr val="000000"/>
                </a:solidFill>
                <a:effectLst/>
              </a:rPr>
              <a:t> mit der </a:t>
            </a:r>
            <a:r>
              <a:rPr lang="fr-CH" b="0" i="0" u="none" strike="noStrike" dirty="0" err="1">
                <a:solidFill>
                  <a:srgbClr val="000000"/>
                </a:solidFill>
                <a:effectLst/>
              </a:rPr>
              <a:t>Wahrnehmung</a:t>
            </a:r>
            <a:r>
              <a:rPr lang="fr-CH" b="0" i="0" u="none" strike="noStrike" dirty="0">
                <a:solidFill>
                  <a:srgbClr val="000000"/>
                </a:solidFill>
                <a:effectLst/>
              </a:rPr>
              <a:t> der </a:t>
            </a:r>
            <a:r>
              <a:rPr lang="fr-CH" b="0" i="0" u="none" strike="noStrike" dirty="0" err="1">
                <a:solidFill>
                  <a:srgbClr val="000000"/>
                </a:solidFill>
                <a:effectLst/>
              </a:rPr>
              <a:t>Umgebung</a:t>
            </a:r>
            <a:r>
              <a:rPr lang="fr-CH" b="0" i="0" u="none" strike="noStrike" dirty="0">
                <a:solidFill>
                  <a:srgbClr val="000000"/>
                </a:solidFill>
                <a:effectLst/>
              </a:rPr>
              <a:t> </a:t>
            </a:r>
            <a:r>
              <a:rPr lang="fr-CH" b="0" i="0" u="none" strike="noStrike" dirty="0" err="1">
                <a:solidFill>
                  <a:srgbClr val="000000"/>
                </a:solidFill>
                <a:effectLst/>
              </a:rPr>
              <a:t>zusammen</a:t>
            </a:r>
            <a:r>
              <a:rPr lang="fr-CH" b="0" i="0" u="none" strike="noStrike" dirty="0">
                <a:solidFill>
                  <a:srgbClr val="000000"/>
                </a:solidFill>
                <a:effectLst/>
              </a:rPr>
              <a:t> (z. B. </a:t>
            </a:r>
            <a:r>
              <a:rPr lang="fr-CH" b="0" i="0" u="none" strike="noStrike" dirty="0" err="1">
                <a:solidFill>
                  <a:srgbClr val="000000"/>
                </a:solidFill>
                <a:effectLst/>
              </a:rPr>
              <a:t>Schneebeschaffenheit</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Hangneigung</a:t>
            </a:r>
            <a:r>
              <a:rPr lang="fr-CH" b="0" i="0" u="none" strike="noStrike" dirty="0">
                <a:solidFill>
                  <a:srgbClr val="000000"/>
                </a:solidFill>
                <a:effectLst/>
              </a:rPr>
              <a:t>). Die </a:t>
            </a:r>
            <a:r>
              <a:rPr lang="fr-CH" b="0" i="0" u="none" strike="noStrike" dirty="0" err="1">
                <a:solidFill>
                  <a:srgbClr val="000000"/>
                </a:solidFill>
                <a:effectLst/>
              </a:rPr>
              <a:t>technische</a:t>
            </a:r>
            <a:r>
              <a:rPr lang="fr-CH" b="0" i="0" u="none" strike="noStrike" dirty="0">
                <a:solidFill>
                  <a:srgbClr val="000000"/>
                </a:solidFill>
                <a:effectLst/>
              </a:rPr>
              <a:t> </a:t>
            </a:r>
            <a:r>
              <a:rPr lang="fr-CH" b="0" i="0" u="none" strike="noStrike" dirty="0" err="1">
                <a:solidFill>
                  <a:srgbClr val="000000"/>
                </a:solidFill>
                <a:effectLst/>
              </a:rPr>
              <a:t>Ausführung</a:t>
            </a:r>
            <a:r>
              <a:rPr lang="fr-CH" b="0" i="0" u="none" strike="noStrike" dirty="0">
                <a:solidFill>
                  <a:srgbClr val="000000"/>
                </a:solidFill>
                <a:effectLst/>
              </a:rPr>
              <a:t> des </a:t>
            </a:r>
            <a:r>
              <a:rPr lang="fr-CH" b="0" i="0" u="none" strike="noStrike" dirty="0" err="1">
                <a:solidFill>
                  <a:srgbClr val="000000"/>
                </a:solidFill>
                <a:effectLst/>
              </a:rPr>
              <a:t>Schwungs</a:t>
            </a:r>
            <a:r>
              <a:rPr lang="fr-CH" b="0" i="0" u="none" strike="noStrike" dirty="0">
                <a:solidFill>
                  <a:srgbClr val="000000"/>
                </a:solidFill>
                <a:effectLst/>
              </a:rPr>
              <a:t> </a:t>
            </a:r>
            <a:r>
              <a:rPr lang="fr-CH" b="0" i="0" u="none" strike="noStrike" dirty="0" err="1">
                <a:solidFill>
                  <a:srgbClr val="000000"/>
                </a:solidFill>
                <a:effectLst/>
              </a:rPr>
              <a:t>wird</a:t>
            </a:r>
            <a:r>
              <a:rPr lang="fr-CH" b="0" i="0" u="none" strike="noStrike" dirty="0">
                <a:solidFill>
                  <a:srgbClr val="000000"/>
                </a:solidFill>
                <a:effectLst/>
              </a:rPr>
              <a:t> </a:t>
            </a:r>
            <a:r>
              <a:rPr lang="fr-CH" b="0" i="0" u="none" strike="noStrike" dirty="0" err="1">
                <a:solidFill>
                  <a:srgbClr val="000000"/>
                </a:solidFill>
                <a:effectLst/>
              </a:rPr>
              <a:t>aktiv</a:t>
            </a:r>
            <a:r>
              <a:rPr lang="fr-CH" b="0" i="0" u="none" strike="noStrike" dirty="0">
                <a:solidFill>
                  <a:srgbClr val="000000"/>
                </a:solidFill>
                <a:effectLst/>
              </a:rPr>
              <a:t> </a:t>
            </a:r>
            <a:r>
              <a:rPr lang="fr-CH" b="0" i="0" u="none" strike="noStrike" dirty="0" err="1">
                <a:solidFill>
                  <a:srgbClr val="000000"/>
                </a:solidFill>
                <a:effectLst/>
              </a:rPr>
              <a:t>entsprechend</a:t>
            </a:r>
            <a:r>
              <a:rPr lang="fr-CH" b="0" i="0" u="none" strike="noStrike" dirty="0">
                <a:solidFill>
                  <a:srgbClr val="000000"/>
                </a:solidFill>
                <a:effectLst/>
              </a:rPr>
              <a:t> der </a:t>
            </a:r>
            <a:r>
              <a:rPr lang="fr-CH" b="0" i="0" u="none" strike="noStrike" dirty="0" err="1">
                <a:solidFill>
                  <a:srgbClr val="000000"/>
                </a:solidFill>
                <a:effectLst/>
              </a:rPr>
              <a:t>wahrgenommenen</a:t>
            </a:r>
            <a:r>
              <a:rPr lang="fr-CH" b="0" i="0" u="none" strike="noStrike" dirty="0">
                <a:solidFill>
                  <a:srgbClr val="000000"/>
                </a:solidFill>
                <a:effectLst/>
              </a:rPr>
              <a:t> </a:t>
            </a:r>
            <a:r>
              <a:rPr lang="fr-CH" b="0" i="0" u="none" strike="noStrike" dirty="0" err="1">
                <a:solidFill>
                  <a:srgbClr val="000000"/>
                </a:solidFill>
                <a:effectLst/>
              </a:rPr>
              <a:t>Umgebung</a:t>
            </a:r>
            <a:r>
              <a:rPr lang="fr-CH" b="0" i="0" u="none" strike="noStrike" dirty="0">
                <a:solidFill>
                  <a:srgbClr val="000000"/>
                </a:solidFill>
                <a:effectLst/>
              </a:rPr>
              <a:t> </a:t>
            </a:r>
            <a:r>
              <a:rPr lang="fr-CH" b="0" i="0" u="none" strike="noStrike" dirty="0" err="1">
                <a:solidFill>
                  <a:srgbClr val="000000"/>
                </a:solidFill>
                <a:effectLst/>
              </a:rPr>
              <a:t>angepasst</a:t>
            </a:r>
            <a:r>
              <a:rPr lang="fr-CH" b="0" i="0" u="none" strike="noStrike" dirty="0">
                <a:solidFill>
                  <a:srgbClr val="000000"/>
                </a:solidFill>
                <a:effectLst/>
              </a:rPr>
              <a:t>. In </a:t>
            </a:r>
            <a:r>
              <a:rPr lang="fr-CH" b="0" i="0" u="none" strike="noStrike" dirty="0" err="1">
                <a:solidFill>
                  <a:srgbClr val="000000"/>
                </a:solidFill>
                <a:effectLst/>
              </a:rPr>
              <a:t>diesem</a:t>
            </a:r>
            <a:r>
              <a:rPr lang="fr-CH" b="0" i="0" u="none" strike="noStrike" dirty="0">
                <a:solidFill>
                  <a:srgbClr val="000000"/>
                </a:solidFill>
                <a:effectLst/>
              </a:rPr>
              <a:t> </a:t>
            </a:r>
            <a:r>
              <a:rPr lang="fr-CH" b="0" i="0" u="none" strike="noStrike" dirty="0" err="1">
                <a:solidFill>
                  <a:srgbClr val="000000"/>
                </a:solidFill>
                <a:effectLst/>
              </a:rPr>
              <a:t>Zusammenhang</a:t>
            </a:r>
            <a:r>
              <a:rPr lang="fr-CH" b="0" i="0" u="none" strike="noStrike" dirty="0">
                <a:solidFill>
                  <a:srgbClr val="000000"/>
                </a:solidFill>
                <a:effectLst/>
              </a:rPr>
              <a:t> </a:t>
            </a:r>
            <a:r>
              <a:rPr lang="fr-CH" b="0" i="0" u="none" strike="noStrike" dirty="0" err="1">
                <a:solidFill>
                  <a:srgbClr val="000000"/>
                </a:solidFill>
                <a:effectLst/>
              </a:rPr>
              <a:t>wirkt</a:t>
            </a:r>
            <a:r>
              <a:rPr lang="fr-CH" b="0" i="0" u="none" strike="noStrike" dirty="0">
                <a:solidFill>
                  <a:srgbClr val="000000"/>
                </a:solidFill>
                <a:effectLst/>
              </a:rPr>
              <a:t> </a:t>
            </a:r>
            <a:r>
              <a:rPr lang="fr-CH" b="0" i="0" u="none" strike="noStrike" dirty="0" err="1">
                <a:solidFill>
                  <a:srgbClr val="000000"/>
                </a:solidFill>
                <a:effectLst/>
              </a:rPr>
              <a:t>sich</a:t>
            </a:r>
            <a:r>
              <a:rPr lang="fr-CH" b="0" i="0" u="none" strike="noStrike" dirty="0">
                <a:solidFill>
                  <a:srgbClr val="000000"/>
                </a:solidFill>
                <a:effectLst/>
              </a:rPr>
              <a:t> die </a:t>
            </a:r>
            <a:r>
              <a:rPr lang="fr-CH" b="0" i="0" u="none" strike="noStrike" dirty="0" err="1">
                <a:solidFill>
                  <a:srgbClr val="000000"/>
                </a:solidFill>
                <a:effectLst/>
              </a:rPr>
              <a:t>Qualität</a:t>
            </a:r>
            <a:r>
              <a:rPr lang="fr-CH" b="0" i="0" u="none" strike="noStrike" dirty="0">
                <a:solidFill>
                  <a:srgbClr val="000000"/>
                </a:solidFill>
                <a:effectLst/>
              </a:rPr>
              <a:t> der </a:t>
            </a:r>
            <a:r>
              <a:rPr lang="fr-CH" b="0" i="0" u="none" strike="noStrike" dirty="0" err="1">
                <a:solidFill>
                  <a:srgbClr val="000000"/>
                </a:solidFill>
                <a:effectLst/>
              </a:rPr>
              <a:t>Wahrnehmung</a:t>
            </a:r>
            <a:r>
              <a:rPr lang="fr-CH" b="0" i="0" u="none" strike="noStrike" dirty="0">
                <a:solidFill>
                  <a:srgbClr val="000000"/>
                </a:solidFill>
                <a:effectLst/>
              </a:rPr>
              <a:t> </a:t>
            </a:r>
            <a:r>
              <a:rPr lang="fr-CH" b="0" i="0" u="none" strike="noStrike" dirty="0" err="1">
                <a:solidFill>
                  <a:srgbClr val="000000"/>
                </a:solidFill>
                <a:effectLst/>
              </a:rPr>
              <a:t>direkt</a:t>
            </a:r>
            <a:r>
              <a:rPr lang="fr-CH" b="0" i="0" u="none" strike="noStrike" dirty="0">
                <a:solidFill>
                  <a:srgbClr val="000000"/>
                </a:solidFill>
                <a:effectLst/>
              </a:rPr>
              <a:t> </a:t>
            </a:r>
            <a:r>
              <a:rPr lang="fr-CH" b="0" i="0" u="none" strike="noStrike" dirty="0" err="1">
                <a:solidFill>
                  <a:srgbClr val="000000"/>
                </a:solidFill>
                <a:effectLst/>
              </a:rPr>
              <a:t>auf</a:t>
            </a:r>
            <a:r>
              <a:rPr lang="fr-CH" b="0" i="0" u="none" strike="noStrike" dirty="0">
                <a:solidFill>
                  <a:srgbClr val="000000"/>
                </a:solidFill>
                <a:effectLst/>
              </a:rPr>
              <a:t> die </a:t>
            </a:r>
            <a:r>
              <a:rPr lang="fr-CH" b="0" i="0" u="none" strike="noStrike" dirty="0" err="1">
                <a:solidFill>
                  <a:srgbClr val="000000"/>
                </a:solidFill>
                <a:effectLst/>
              </a:rPr>
              <a:t>Qualität</a:t>
            </a:r>
            <a:r>
              <a:rPr lang="fr-CH" b="0" i="0" u="none" strike="noStrike" dirty="0">
                <a:solidFill>
                  <a:srgbClr val="000000"/>
                </a:solidFill>
                <a:effectLst/>
              </a:rPr>
              <a:t> der </a:t>
            </a:r>
            <a:r>
              <a:rPr lang="fr-CH" b="0" i="0" u="none" strike="noStrike" dirty="0" err="1">
                <a:solidFill>
                  <a:srgbClr val="000000"/>
                </a:solidFill>
                <a:effectLst/>
              </a:rPr>
              <a:t>Technik</a:t>
            </a:r>
            <a:r>
              <a:rPr lang="fr-CH" b="0" i="0" u="none" strike="noStrike" dirty="0">
                <a:solidFill>
                  <a:srgbClr val="000000"/>
                </a:solidFill>
                <a:effectLst/>
              </a:rPr>
              <a:t> </a:t>
            </a:r>
            <a:r>
              <a:rPr lang="fr-CH" b="0" i="0" u="none" strike="noStrike" dirty="0" err="1">
                <a:solidFill>
                  <a:srgbClr val="000000"/>
                </a:solidFill>
                <a:effectLst/>
              </a:rPr>
              <a:t>aus.</a:t>
            </a:r>
            <a:r>
              <a:rPr lang="fr-CH" b="0" i="0" u="none" strike="noStrike" dirty="0">
                <a:solidFill>
                  <a:srgbClr val="000000"/>
                </a:solidFill>
                <a:effectLst/>
              </a:rPr>
              <a:t> Im </a:t>
            </a:r>
            <a:r>
              <a:rPr lang="fr-CH" b="0" i="0" u="none" strike="noStrike" dirty="0" err="1">
                <a:solidFill>
                  <a:srgbClr val="000000"/>
                </a:solidFill>
                <a:effectLst/>
              </a:rPr>
              <a:t>Lernprozess</a:t>
            </a:r>
            <a:r>
              <a:rPr lang="fr-CH" b="0" i="0" u="none" strike="noStrike" dirty="0">
                <a:solidFill>
                  <a:srgbClr val="000000"/>
                </a:solidFill>
                <a:effectLst/>
              </a:rPr>
              <a:t> </a:t>
            </a:r>
            <a:r>
              <a:rPr lang="fr-CH" b="0" i="0" u="none" strike="noStrike" dirty="0" err="1">
                <a:solidFill>
                  <a:srgbClr val="000000"/>
                </a:solidFill>
                <a:effectLst/>
              </a:rPr>
              <a:t>verbessert</a:t>
            </a:r>
            <a:r>
              <a:rPr lang="fr-CH" b="0" i="0" u="none" strike="noStrike" dirty="0">
                <a:solidFill>
                  <a:srgbClr val="000000"/>
                </a:solidFill>
                <a:effectLst/>
              </a:rPr>
              <a:t> </a:t>
            </a:r>
            <a:r>
              <a:rPr lang="fr-CH" b="0" i="0" u="none" strike="noStrike" dirty="0" err="1">
                <a:solidFill>
                  <a:srgbClr val="000000"/>
                </a:solidFill>
                <a:effectLst/>
              </a:rPr>
              <a:t>sich</a:t>
            </a:r>
            <a:r>
              <a:rPr lang="fr-CH" b="0" i="0" u="none" strike="noStrike" dirty="0">
                <a:solidFill>
                  <a:srgbClr val="000000"/>
                </a:solidFill>
                <a:effectLst/>
              </a:rPr>
              <a:t> die </a:t>
            </a:r>
            <a:r>
              <a:rPr lang="fr-CH" b="0" i="0" u="none" strike="noStrike" dirty="0" err="1">
                <a:solidFill>
                  <a:srgbClr val="000000"/>
                </a:solidFill>
                <a:effectLst/>
              </a:rPr>
              <a:t>Wahrnehmung</a:t>
            </a:r>
            <a:r>
              <a:rPr lang="fr-CH" b="0" i="0" u="none" strike="noStrike" dirty="0">
                <a:solidFill>
                  <a:srgbClr val="000000"/>
                </a:solidFill>
                <a:effectLst/>
              </a:rPr>
              <a:t> </a:t>
            </a:r>
            <a:r>
              <a:rPr lang="fr-CH" b="0" i="0" u="none" strike="noStrike" dirty="0" err="1">
                <a:solidFill>
                  <a:srgbClr val="000000"/>
                </a:solidFill>
                <a:effectLst/>
              </a:rPr>
              <a:t>ebenso</a:t>
            </a:r>
            <a:r>
              <a:rPr lang="fr-CH" b="0" i="0" u="none" strike="noStrike" dirty="0">
                <a:solidFill>
                  <a:srgbClr val="000000"/>
                </a:solidFill>
                <a:effectLst/>
              </a:rPr>
              <a:t> </a:t>
            </a:r>
            <a:r>
              <a:rPr lang="fr-CH" b="0" i="0" u="none" strike="noStrike" dirty="0" err="1">
                <a:solidFill>
                  <a:srgbClr val="000000"/>
                </a:solidFill>
                <a:effectLst/>
              </a:rPr>
              <a:t>wie</a:t>
            </a:r>
            <a:r>
              <a:rPr lang="fr-CH" b="0" i="0" u="none" strike="noStrike" dirty="0">
                <a:solidFill>
                  <a:srgbClr val="000000"/>
                </a:solidFill>
                <a:effectLst/>
              </a:rPr>
              <a:t> die </a:t>
            </a:r>
            <a:r>
              <a:rPr lang="fr-CH" b="0" i="0" u="none" strike="noStrike" dirty="0" err="1">
                <a:solidFill>
                  <a:srgbClr val="000000"/>
                </a:solidFill>
                <a:effectLst/>
              </a:rPr>
              <a:t>Fähigkeit</a:t>
            </a:r>
            <a:r>
              <a:rPr lang="fr-CH" b="0" i="0" u="none" strike="noStrike" dirty="0">
                <a:solidFill>
                  <a:srgbClr val="000000"/>
                </a:solidFill>
                <a:effectLst/>
              </a:rPr>
              <a:t>, </a:t>
            </a:r>
            <a:r>
              <a:rPr lang="fr-CH" b="0" i="0" u="none" strike="noStrike" dirty="0" err="1">
                <a:solidFill>
                  <a:srgbClr val="000000"/>
                </a:solidFill>
                <a:effectLst/>
              </a:rPr>
              <a:t>Bewegungen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deren</a:t>
            </a:r>
            <a:r>
              <a:rPr lang="fr-CH" b="0" i="0" u="none" strike="noStrike" dirty="0">
                <a:solidFill>
                  <a:srgbClr val="000000"/>
                </a:solidFill>
                <a:effectLst/>
              </a:rPr>
              <a:t> </a:t>
            </a:r>
            <a:r>
              <a:rPr lang="fr-CH" b="0" i="0" u="none" strike="noStrike" dirty="0" err="1">
                <a:solidFill>
                  <a:srgbClr val="000000"/>
                </a:solidFill>
                <a:effectLst/>
              </a:rPr>
              <a:t>Auswirkungen</a:t>
            </a:r>
            <a:r>
              <a:rPr lang="fr-CH" b="0" i="0" u="none" strike="noStrike" dirty="0">
                <a:solidFill>
                  <a:srgbClr val="000000"/>
                </a:solidFill>
                <a:effectLst/>
              </a:rPr>
              <a:t> </a:t>
            </a:r>
            <a:r>
              <a:rPr lang="fr-CH" b="0" i="0" u="none" strike="noStrike" dirty="0" err="1">
                <a:solidFill>
                  <a:srgbClr val="000000"/>
                </a:solidFill>
                <a:effectLst/>
              </a:rPr>
              <a:t>vorherzusehen</a:t>
            </a:r>
            <a:r>
              <a:rPr lang="fr-CH" b="0" i="0" u="none" strike="noStrike" dirty="0">
                <a:solidFill>
                  <a:srgbClr val="000000"/>
                </a:solidFill>
                <a:effectLst/>
              </a:rPr>
              <a:t> – </a:t>
            </a:r>
            <a:r>
              <a:rPr lang="fr-CH" b="0" i="0" u="none" strike="noStrike" dirty="0" err="1">
                <a:solidFill>
                  <a:srgbClr val="000000"/>
                </a:solidFill>
                <a:effectLst/>
              </a:rPr>
              <a:t>so</a:t>
            </a:r>
            <a:r>
              <a:rPr lang="fr-CH" b="0" i="0" u="none" strike="noStrike" dirty="0">
                <a:solidFill>
                  <a:srgbClr val="000000"/>
                </a:solidFill>
                <a:effectLst/>
              </a:rPr>
              <a:t> </a:t>
            </a:r>
            <a:r>
              <a:rPr lang="fr-CH" b="0" i="0" u="none" strike="noStrike" dirty="0" err="1">
                <a:solidFill>
                  <a:srgbClr val="000000"/>
                </a:solidFill>
                <a:effectLst/>
              </a:rPr>
              <a:t>können</a:t>
            </a:r>
            <a:r>
              <a:rPr lang="fr-CH" b="0" i="0" u="none" strike="noStrike" dirty="0">
                <a:solidFill>
                  <a:srgbClr val="000000"/>
                </a:solidFill>
                <a:effectLst/>
              </a:rPr>
              <a:t> die </a:t>
            </a:r>
            <a:r>
              <a:rPr lang="fr-CH" b="0" i="0" u="none" strike="noStrike" dirty="0" err="1">
                <a:solidFill>
                  <a:srgbClr val="000000"/>
                </a:solidFill>
                <a:effectLst/>
              </a:rPr>
              <a:t>Teilnehmenden</a:t>
            </a:r>
            <a:r>
              <a:rPr lang="fr-CH" b="0" i="0" u="none" strike="noStrike" dirty="0">
                <a:solidFill>
                  <a:srgbClr val="000000"/>
                </a:solidFill>
                <a:effectLst/>
              </a:rPr>
              <a:t> </a:t>
            </a:r>
            <a:r>
              <a:rPr lang="fr-CH" b="0" i="0" u="none" strike="noStrike" dirty="0" err="1">
                <a:solidFill>
                  <a:srgbClr val="000000"/>
                </a:solidFill>
                <a:effectLst/>
              </a:rPr>
              <a:t>angemessen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im</a:t>
            </a:r>
            <a:r>
              <a:rPr lang="fr-CH" b="0" i="0" u="none" strike="noStrike" dirty="0">
                <a:solidFill>
                  <a:srgbClr val="000000"/>
                </a:solidFill>
                <a:effectLst/>
              </a:rPr>
              <a:t> </a:t>
            </a:r>
            <a:r>
              <a:rPr lang="fr-CH" b="0" i="0" u="none" strike="noStrike" dirty="0" err="1">
                <a:solidFill>
                  <a:srgbClr val="000000"/>
                </a:solidFill>
                <a:effectLst/>
              </a:rPr>
              <a:t>richtigen</a:t>
            </a:r>
            <a:r>
              <a:rPr lang="fr-CH" b="0" i="0" u="none" strike="noStrike" dirty="0">
                <a:solidFill>
                  <a:srgbClr val="000000"/>
                </a:solidFill>
                <a:effectLst/>
              </a:rPr>
              <a:t> Moment </a:t>
            </a:r>
            <a:r>
              <a:rPr lang="fr-CH" b="0" i="0" u="none" strike="noStrike" dirty="0" err="1">
                <a:solidFill>
                  <a:srgbClr val="000000"/>
                </a:solidFill>
                <a:effectLst/>
              </a:rPr>
              <a:t>handeln</a:t>
            </a:r>
            <a:endParaRPr lang="fr-CH" b="0" i="0" u="none" strike="noStrike" dirty="0">
              <a:solidFill>
                <a:srgbClr val="000000"/>
              </a:solidFill>
              <a:effectLst/>
            </a:endParaRP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146</a:t>
            </a:fld>
            <a:endParaRPr lang="de-CH"/>
          </a:p>
        </p:txBody>
      </p:sp>
    </p:spTree>
    <p:extLst>
      <p:ext uri="{BB962C8B-B14F-4D97-AF65-F5344CB8AC3E}">
        <p14:creationId xmlns:p14="http://schemas.microsoft.com/office/powerpoint/2010/main" val="3160296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85B9-0C11-988E-727D-49BD1305A9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9A5789-4CE5-4D63-31B0-D5FE026521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FC8B34-E5C4-42A1-A9CA-13FA22F82D7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8F75FE3-39DB-A96A-B2ED-B37DAF4B4235}"/>
              </a:ext>
            </a:extLst>
          </p:cNvPr>
          <p:cNvSpPr>
            <a:spLocks noGrp="1"/>
          </p:cNvSpPr>
          <p:nvPr>
            <p:ph type="sldNum" sz="quarter" idx="5"/>
          </p:nvPr>
        </p:nvSpPr>
        <p:spPr/>
        <p:txBody>
          <a:bodyPr/>
          <a:lstStyle/>
          <a:p>
            <a:fld id="{83C81C81-E364-4366-A610-2DB15FF98538}" type="slidenum">
              <a:rPr lang="de-CH" smtClean="0"/>
              <a:pPr/>
              <a:t>33</a:t>
            </a:fld>
            <a:endParaRPr lang="de-CH" dirty="0"/>
          </a:p>
        </p:txBody>
      </p:sp>
    </p:spTree>
    <p:extLst>
      <p:ext uri="{BB962C8B-B14F-4D97-AF65-F5344CB8AC3E}">
        <p14:creationId xmlns:p14="http://schemas.microsoft.com/office/powerpoint/2010/main" val="31979265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800" b="1" dirty="0">
                <a:effectLst/>
                <a:latin typeface="DINOT"/>
              </a:rPr>
              <a:t>Coordination motrice </a:t>
            </a:r>
            <a:endParaRPr lang="fr-CH" dirty="0"/>
          </a:p>
          <a:p>
            <a:r>
              <a:rPr lang="fr-CH" sz="1800" b="0" dirty="0">
                <a:effectLst/>
                <a:latin typeface="DINOT"/>
              </a:rPr>
              <a:t>La coordination motrice </a:t>
            </a:r>
            <a:r>
              <a:rPr lang="fr-CH" sz="1800" b="0" dirty="0" err="1">
                <a:effectLst/>
                <a:latin typeface="DINOT"/>
              </a:rPr>
              <a:t>dépend</a:t>
            </a:r>
            <a:r>
              <a:rPr lang="fr-CH" sz="1800" b="0" dirty="0">
                <a:effectLst/>
                <a:latin typeface="DINOT"/>
              </a:rPr>
              <a:t> de la qualité de la conduite, du </a:t>
            </a:r>
            <a:r>
              <a:rPr lang="fr-CH" sz="1800" b="0" dirty="0" err="1">
                <a:effectLst/>
                <a:latin typeface="DINOT"/>
              </a:rPr>
              <a:t>contrôle</a:t>
            </a:r>
            <a:r>
              <a:rPr lang="fr-CH" sz="1800" b="0" dirty="0">
                <a:effectLst/>
                <a:latin typeface="DINOT"/>
              </a:rPr>
              <a:t> et de la perception des mouvements. Pour arriver à conduire avec </a:t>
            </a:r>
            <a:r>
              <a:rPr lang="fr-CH" sz="1800" b="0" dirty="0" err="1">
                <a:effectLst/>
                <a:latin typeface="DINOT"/>
              </a:rPr>
              <a:t>précision</a:t>
            </a:r>
            <a:r>
              <a:rPr lang="fr-CH" sz="1800" b="0" dirty="0">
                <a:effectLst/>
                <a:latin typeface="DINOT"/>
              </a:rPr>
              <a:t>, à </a:t>
            </a:r>
            <a:r>
              <a:rPr lang="fr-CH" sz="1800" b="0" dirty="0" err="1">
                <a:effectLst/>
                <a:latin typeface="DINOT"/>
              </a:rPr>
              <a:t>contrôler</a:t>
            </a:r>
            <a:r>
              <a:rPr lang="fr-CH" sz="1800" b="0" dirty="0">
                <a:effectLst/>
                <a:latin typeface="DINOT"/>
              </a:rPr>
              <a:t> et donc à bien coordonner les mouvements les plus divers, il est utile d’apprendre un grand nombre de formes fondamentales de mouvements variables et fonctionnelles. La forme «lancer» (par-dessus la </a:t>
            </a:r>
            <a:r>
              <a:rPr lang="fr-CH" sz="1800" b="0" dirty="0" err="1">
                <a:effectLst/>
                <a:latin typeface="DINOT"/>
              </a:rPr>
              <a:t>tête</a:t>
            </a:r>
            <a:r>
              <a:rPr lang="fr-CH" sz="1800" b="0" dirty="0">
                <a:effectLst/>
                <a:latin typeface="DINOT"/>
              </a:rPr>
              <a:t>), par exemple, aide à </a:t>
            </a:r>
            <a:r>
              <a:rPr lang="fr-CH" sz="1800" b="0" dirty="0" err="1">
                <a:effectLst/>
                <a:latin typeface="DINOT"/>
              </a:rPr>
              <a:t>développer</a:t>
            </a:r>
            <a:r>
              <a:rPr lang="fr-CH" sz="1800" b="0" dirty="0">
                <a:effectLst/>
                <a:latin typeface="DINOT"/>
              </a:rPr>
              <a:t> des </a:t>
            </a:r>
            <a:r>
              <a:rPr lang="fr-CH" sz="1800" b="0" dirty="0" err="1">
                <a:effectLst/>
                <a:latin typeface="DINOT"/>
              </a:rPr>
              <a:t>compétences</a:t>
            </a:r>
            <a:r>
              <a:rPr lang="fr-CH" sz="1800" b="0" dirty="0">
                <a:effectLst/>
                <a:latin typeface="DINOT"/>
              </a:rPr>
              <a:t> de coordination qui peuvent servir dans le cadre de l’</a:t>
            </a:r>
            <a:r>
              <a:rPr lang="fr-CH" sz="1800" b="0" dirty="0" err="1">
                <a:effectLst/>
                <a:latin typeface="DINOT"/>
              </a:rPr>
              <a:t>entraînement</a:t>
            </a:r>
            <a:r>
              <a:rPr lang="fr-CH" sz="1800" b="0" dirty="0">
                <a:effectLst/>
                <a:latin typeface="DINOT"/>
              </a:rPr>
              <a:t> de la technique – notamment pour apprendre à smasher en volleyball, en tennis et en badminton ou à lancer le javelot. De </a:t>
            </a:r>
            <a:r>
              <a:rPr lang="fr-CH" sz="1800" b="0" dirty="0" err="1">
                <a:effectLst/>
                <a:latin typeface="DINOT"/>
              </a:rPr>
              <a:t>manière</a:t>
            </a:r>
            <a:r>
              <a:rPr lang="fr-CH" sz="1800" b="0" dirty="0">
                <a:effectLst/>
                <a:latin typeface="DINOT"/>
              </a:rPr>
              <a:t> </a:t>
            </a:r>
            <a:r>
              <a:rPr lang="fr-CH" sz="1800" b="0" dirty="0" err="1">
                <a:effectLst/>
                <a:latin typeface="DINOT"/>
              </a:rPr>
              <a:t>générale</a:t>
            </a:r>
            <a:r>
              <a:rPr lang="fr-CH" sz="1800" b="0" dirty="0">
                <a:effectLst/>
                <a:latin typeface="DINOT"/>
              </a:rPr>
              <a:t>, une bonne coordination motrice est importante aussi pour l’</a:t>
            </a:r>
            <a:r>
              <a:rPr lang="fr-CH" sz="1800" b="0" dirty="0" err="1">
                <a:effectLst/>
                <a:latin typeface="DINOT"/>
              </a:rPr>
              <a:t>entraînement</a:t>
            </a:r>
            <a:r>
              <a:rPr lang="fr-CH" sz="1800" b="0" dirty="0">
                <a:effectLst/>
                <a:latin typeface="DINOT"/>
              </a:rPr>
              <a:t> des </a:t>
            </a:r>
            <a:r>
              <a:rPr lang="fr-CH" sz="1800" b="0" dirty="0" err="1">
                <a:effectLst/>
                <a:latin typeface="DINOT"/>
              </a:rPr>
              <a:t>qualités</a:t>
            </a:r>
            <a:r>
              <a:rPr lang="fr-CH" sz="1800" b="0" dirty="0">
                <a:effectLst/>
                <a:latin typeface="DINOT"/>
              </a:rPr>
              <a:t> </a:t>
            </a:r>
            <a:r>
              <a:rPr lang="fr-CH" sz="1800" b="0" dirty="0" err="1">
                <a:effectLst/>
                <a:latin typeface="DINOT"/>
              </a:rPr>
              <a:t>athlétiques</a:t>
            </a:r>
            <a:r>
              <a:rPr lang="fr-CH" sz="1800" b="0" dirty="0">
                <a:effectLst/>
                <a:latin typeface="DINOT"/>
              </a:rPr>
              <a:t>. Un </a:t>
            </a:r>
            <a:r>
              <a:rPr lang="fr-CH" sz="1800" b="0" dirty="0" err="1">
                <a:effectLst/>
                <a:latin typeface="DINOT"/>
              </a:rPr>
              <a:t>déroulement</a:t>
            </a:r>
            <a:r>
              <a:rPr lang="fr-CH" sz="1800" b="0" dirty="0">
                <a:effectLst/>
                <a:latin typeface="DINOT"/>
              </a:rPr>
              <a:t> de mouvement efficient sur le plan </a:t>
            </a:r>
            <a:r>
              <a:rPr lang="fr-CH" sz="1800" b="0" dirty="0" err="1">
                <a:effectLst/>
                <a:latin typeface="DINOT"/>
              </a:rPr>
              <a:t>biomécanique</a:t>
            </a:r>
            <a:r>
              <a:rPr lang="fr-CH" sz="1800" b="0" dirty="0">
                <a:effectLst/>
                <a:latin typeface="DINOT"/>
              </a:rPr>
              <a:t>, fluide et bien coordonné lors de la </a:t>
            </a:r>
            <a:r>
              <a:rPr lang="fr-CH" sz="1800" b="0" dirty="0" err="1">
                <a:effectLst/>
                <a:latin typeface="DINOT"/>
              </a:rPr>
              <a:t>réalisation</a:t>
            </a:r>
            <a:r>
              <a:rPr lang="fr-CH" sz="1800" b="0" dirty="0">
                <a:effectLst/>
                <a:latin typeface="DINOT"/>
              </a:rPr>
              <a:t> d’un squat garantit en effet un </a:t>
            </a:r>
            <a:r>
              <a:rPr lang="fr-CH" sz="1800" b="0" dirty="0" err="1">
                <a:effectLst/>
                <a:latin typeface="DINOT"/>
              </a:rPr>
              <a:t>entraînement</a:t>
            </a:r>
            <a:r>
              <a:rPr lang="fr-CH" sz="1800" b="0" dirty="0">
                <a:effectLst/>
                <a:latin typeface="DINOT"/>
              </a:rPr>
              <a:t> de la force efficace et </a:t>
            </a:r>
            <a:r>
              <a:rPr lang="fr-CH" sz="1800" b="0" dirty="0" err="1">
                <a:effectLst/>
                <a:latin typeface="DINOT"/>
              </a:rPr>
              <a:t>sûre</a:t>
            </a:r>
            <a:r>
              <a:rPr lang="fr-CH" sz="1800" b="0" dirty="0">
                <a:effectLst/>
                <a:latin typeface="DINOT"/>
              </a:rPr>
              <a:t>. </a:t>
            </a:r>
            <a:endParaRPr lang="fr-CH" dirty="0"/>
          </a:p>
          <a:p>
            <a:endParaRPr lang="fr-FR" dirty="0"/>
          </a:p>
          <a:p>
            <a:r>
              <a:rPr lang="fr-CH" sz="1800" b="1" dirty="0">
                <a:effectLst/>
                <a:latin typeface="DINOT"/>
              </a:rPr>
              <a:t>Perception </a:t>
            </a:r>
          </a:p>
          <a:p>
            <a:r>
              <a:rPr lang="de-CH" dirty="0" err="1"/>
              <a:t>Les</a:t>
            </a:r>
            <a:r>
              <a:rPr lang="de-CH" dirty="0"/>
              <a:t> </a:t>
            </a:r>
            <a:r>
              <a:rPr lang="de-CH" dirty="0" err="1"/>
              <a:t>actions</a:t>
            </a:r>
            <a:r>
              <a:rPr lang="de-CH" dirty="0"/>
              <a:t> </a:t>
            </a:r>
            <a:r>
              <a:rPr lang="de-CH" dirty="0" err="1"/>
              <a:t>sont</a:t>
            </a:r>
            <a:r>
              <a:rPr lang="de-CH" dirty="0"/>
              <a:t> </a:t>
            </a:r>
            <a:r>
              <a:rPr lang="de-CH" dirty="0" err="1"/>
              <a:t>contrôlées</a:t>
            </a:r>
            <a:r>
              <a:rPr lang="de-CH" dirty="0"/>
              <a:t> </a:t>
            </a:r>
            <a:r>
              <a:rPr lang="de-CH" dirty="0" err="1"/>
              <a:t>sur</a:t>
            </a:r>
            <a:r>
              <a:rPr lang="de-CH" dirty="0"/>
              <a:t> la </a:t>
            </a:r>
            <a:r>
              <a:rPr lang="de-CH" dirty="0" err="1"/>
              <a:t>base</a:t>
            </a:r>
            <a:r>
              <a:rPr lang="de-CH" dirty="0"/>
              <a:t> des </a:t>
            </a:r>
            <a:r>
              <a:rPr lang="de-CH" dirty="0" err="1"/>
              <a:t>perceptions</a:t>
            </a:r>
            <a:r>
              <a:rPr lang="de-CH" dirty="0"/>
              <a:t>, des </a:t>
            </a:r>
            <a:r>
              <a:rPr lang="de-CH" dirty="0" err="1"/>
              <a:t>prédictions</a:t>
            </a:r>
            <a:r>
              <a:rPr lang="de-CH" dirty="0"/>
              <a:t> de </a:t>
            </a:r>
            <a:r>
              <a:rPr lang="de-CH" dirty="0" err="1"/>
              <a:t>notre</a:t>
            </a:r>
            <a:r>
              <a:rPr lang="de-CH" dirty="0"/>
              <a:t> </a:t>
            </a:r>
            <a:r>
              <a:rPr lang="de-CH" dirty="0" err="1"/>
              <a:t>système</a:t>
            </a:r>
            <a:r>
              <a:rPr lang="de-CH" dirty="0"/>
              <a:t> </a:t>
            </a:r>
            <a:r>
              <a:rPr lang="de-CH" dirty="0" err="1"/>
              <a:t>nerveux</a:t>
            </a:r>
            <a:r>
              <a:rPr lang="de-CH" dirty="0"/>
              <a:t> et des </a:t>
            </a:r>
            <a:r>
              <a:rPr lang="de-CH" dirty="0" err="1"/>
              <a:t>commandes</a:t>
            </a:r>
            <a:r>
              <a:rPr lang="de-CH" dirty="0"/>
              <a:t> </a:t>
            </a:r>
            <a:r>
              <a:rPr lang="de-CH" dirty="0" err="1"/>
              <a:t>motrices</a:t>
            </a:r>
            <a:r>
              <a:rPr lang="de-CH" dirty="0"/>
              <a:t> </a:t>
            </a:r>
            <a:r>
              <a:rPr lang="de-CH" dirty="0" err="1"/>
              <a:t>correspondantes</a:t>
            </a:r>
            <a:r>
              <a:rPr lang="de-CH" dirty="0"/>
              <a:t>. Plus </a:t>
            </a:r>
            <a:r>
              <a:rPr lang="de-CH" dirty="0" err="1"/>
              <a:t>ce</a:t>
            </a:r>
            <a:r>
              <a:rPr lang="de-CH" dirty="0"/>
              <a:t> </a:t>
            </a:r>
            <a:r>
              <a:rPr lang="de-CH" dirty="0" err="1"/>
              <a:t>système</a:t>
            </a:r>
            <a:r>
              <a:rPr lang="de-CH" dirty="0"/>
              <a:t> </a:t>
            </a:r>
            <a:r>
              <a:rPr lang="de-CH" dirty="0" err="1"/>
              <a:t>fonctionne</a:t>
            </a:r>
            <a:r>
              <a:rPr lang="de-CH" dirty="0"/>
              <a:t> </a:t>
            </a:r>
            <a:r>
              <a:rPr lang="de-CH" dirty="0" err="1"/>
              <a:t>bien</a:t>
            </a:r>
            <a:r>
              <a:rPr lang="de-CH" dirty="0"/>
              <a:t>, plus </a:t>
            </a:r>
            <a:r>
              <a:rPr lang="de-CH" dirty="0" err="1"/>
              <a:t>les</a:t>
            </a:r>
            <a:r>
              <a:rPr lang="de-CH" dirty="0"/>
              <a:t> </a:t>
            </a:r>
            <a:r>
              <a:rPr lang="de-CH" dirty="0" err="1"/>
              <a:t>actions</a:t>
            </a:r>
            <a:r>
              <a:rPr lang="de-CH" dirty="0"/>
              <a:t> </a:t>
            </a:r>
            <a:r>
              <a:rPr lang="de-CH" dirty="0" err="1"/>
              <a:t>techniques</a:t>
            </a:r>
            <a:r>
              <a:rPr lang="de-CH" dirty="0"/>
              <a:t> (et </a:t>
            </a:r>
            <a:r>
              <a:rPr lang="de-CH" dirty="0" err="1"/>
              <a:t>aussi</a:t>
            </a:r>
            <a:r>
              <a:rPr lang="de-CH" dirty="0"/>
              <a:t> </a:t>
            </a:r>
            <a:r>
              <a:rPr lang="de-CH" dirty="0" err="1"/>
              <a:t>tactiques</a:t>
            </a:r>
            <a:r>
              <a:rPr lang="de-CH" dirty="0"/>
              <a:t>) </a:t>
            </a:r>
            <a:r>
              <a:rPr lang="de-CH" dirty="0" err="1"/>
              <a:t>sont</a:t>
            </a:r>
            <a:r>
              <a:rPr lang="de-CH" dirty="0"/>
              <a:t> </a:t>
            </a:r>
            <a:r>
              <a:rPr lang="de-CH" dirty="0" err="1"/>
              <a:t>efficaces</a:t>
            </a:r>
            <a:r>
              <a:rPr lang="de-CH" dirty="0"/>
              <a:t>.</a:t>
            </a:r>
            <a:endParaRPr lang="fr-CH" dirty="0"/>
          </a:p>
          <a:p>
            <a:r>
              <a:rPr lang="fr-CH" sz="1800" b="0" dirty="0">
                <a:effectLst/>
                <a:latin typeface="DINOT"/>
              </a:rPr>
              <a:t>L’</a:t>
            </a:r>
            <a:r>
              <a:rPr lang="fr-CH" sz="1800" b="0" dirty="0" err="1">
                <a:effectLst/>
                <a:latin typeface="DINOT"/>
              </a:rPr>
              <a:t>exécution</a:t>
            </a:r>
            <a:r>
              <a:rPr lang="fr-CH" sz="1800" b="0" dirty="0">
                <a:effectLst/>
                <a:latin typeface="DINOT"/>
              </a:rPr>
              <a:t> d’une technique (p. ex. un virage </a:t>
            </a:r>
            <a:r>
              <a:rPr lang="fr-CH" sz="1800" b="0" dirty="0" err="1">
                <a:effectLst/>
                <a:latin typeface="DINOT"/>
              </a:rPr>
              <a:t>parallèle</a:t>
            </a:r>
            <a:r>
              <a:rPr lang="fr-CH" sz="1800" b="0" dirty="0">
                <a:effectLst/>
                <a:latin typeface="DINOT"/>
              </a:rPr>
              <a:t> en ski alpin) est </a:t>
            </a:r>
            <a:r>
              <a:rPr lang="fr-CH" sz="1800" b="0" dirty="0" err="1">
                <a:effectLst/>
                <a:latin typeface="DINOT"/>
              </a:rPr>
              <a:t>étroitement</a:t>
            </a:r>
            <a:r>
              <a:rPr lang="fr-CH" sz="1800" b="0" dirty="0">
                <a:effectLst/>
                <a:latin typeface="DINOT"/>
              </a:rPr>
              <a:t> </a:t>
            </a:r>
            <a:r>
              <a:rPr lang="fr-CH" sz="1800" b="0" dirty="0" err="1">
                <a:effectLst/>
                <a:latin typeface="DINOT"/>
              </a:rPr>
              <a:t>liée</a:t>
            </a:r>
            <a:r>
              <a:rPr lang="fr-CH" sz="1800" b="0" dirty="0">
                <a:effectLst/>
                <a:latin typeface="DINOT"/>
              </a:rPr>
              <a:t> à la perception de l’environnement (p. ex. la qualité de la neige ou la pente de la piste). Ainsi, l’</a:t>
            </a:r>
            <a:r>
              <a:rPr lang="fr-CH" sz="1800" b="0" dirty="0" err="1">
                <a:effectLst/>
                <a:latin typeface="DINOT"/>
              </a:rPr>
              <a:t>exécution</a:t>
            </a:r>
            <a:r>
              <a:rPr lang="fr-CH" sz="1800" b="0" dirty="0">
                <a:effectLst/>
                <a:latin typeface="DINOT"/>
              </a:rPr>
              <a:t> technique du virage est adaptée activement en fonction de l’environnement </a:t>
            </a:r>
            <a:r>
              <a:rPr lang="fr-CH" sz="1800" b="0" dirty="0" err="1">
                <a:effectLst/>
                <a:latin typeface="DINOT"/>
              </a:rPr>
              <a:t>perçu</a:t>
            </a:r>
            <a:r>
              <a:rPr lang="fr-CH" sz="1800" b="0" dirty="0">
                <a:effectLst/>
                <a:latin typeface="DINOT"/>
              </a:rPr>
              <a:t>. Dans ce contexte, la qualité de la perception a un impact direct sur la qualité d’</a:t>
            </a:r>
            <a:r>
              <a:rPr lang="fr-CH" sz="1800" b="0" dirty="0" err="1">
                <a:effectLst/>
                <a:latin typeface="DINOT"/>
              </a:rPr>
              <a:t>exécution</a:t>
            </a:r>
            <a:r>
              <a:rPr lang="fr-CH" sz="1800" b="0" dirty="0">
                <a:effectLst/>
                <a:latin typeface="DINOT"/>
              </a:rPr>
              <a:t> de la technique. Au cours du processus d’apprentissage, la perception s’</a:t>
            </a:r>
            <a:r>
              <a:rPr lang="fr-CH" sz="1800" b="0" dirty="0" err="1">
                <a:effectLst/>
                <a:latin typeface="DINOT"/>
              </a:rPr>
              <a:t>améliore</a:t>
            </a:r>
            <a:r>
              <a:rPr lang="fr-CH" sz="1800" b="0" dirty="0">
                <a:effectLst/>
                <a:latin typeface="DINOT"/>
              </a:rPr>
              <a:t>, tout comme la capacité à anticiper les mouvements et leurs effets, permettant ainsi aux participants d’agir de </a:t>
            </a:r>
            <a:r>
              <a:rPr lang="fr-CH" sz="1800" b="0" dirty="0" err="1">
                <a:effectLst/>
                <a:latin typeface="DINOT"/>
              </a:rPr>
              <a:t>manière</a:t>
            </a:r>
            <a:r>
              <a:rPr lang="fr-CH" sz="1800" b="0" dirty="0">
                <a:effectLst/>
                <a:latin typeface="DINOT"/>
              </a:rPr>
              <a:t> </a:t>
            </a:r>
            <a:r>
              <a:rPr lang="fr-CH" sz="1800" b="0" dirty="0" err="1">
                <a:effectLst/>
                <a:latin typeface="DINOT"/>
              </a:rPr>
              <a:t>adéquate</a:t>
            </a:r>
            <a:r>
              <a:rPr lang="fr-CH" sz="1800" b="0" dirty="0">
                <a:effectLst/>
                <a:latin typeface="DINOT"/>
              </a:rPr>
              <a:t> et au bon moment. </a:t>
            </a:r>
            <a:endParaRPr lang="fr-CH"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147</a:t>
            </a:fld>
            <a:endParaRPr lang="de-CH"/>
          </a:p>
        </p:txBody>
      </p:sp>
    </p:spTree>
    <p:extLst>
      <p:ext uri="{BB962C8B-B14F-4D97-AF65-F5344CB8AC3E}">
        <p14:creationId xmlns:p14="http://schemas.microsoft.com/office/powerpoint/2010/main" val="2566447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Coordinazione</a:t>
            </a:r>
            <a:r>
              <a:rPr lang="fr-CH" b="1" i="0" u="none" strike="noStrike" dirty="0">
                <a:solidFill>
                  <a:srgbClr val="000000"/>
                </a:solidFill>
                <a:effectLst/>
              </a:rPr>
              <a:t> </a:t>
            </a:r>
            <a:r>
              <a:rPr lang="fr-CH" b="1" i="0" u="none" strike="noStrike" dirty="0" err="1">
                <a:solidFill>
                  <a:srgbClr val="000000"/>
                </a:solidFill>
                <a:effectLst/>
              </a:rPr>
              <a:t>motoria</a:t>
            </a:r>
            <a:endParaRPr lang="fr-CH" b="1"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coordinazione</a:t>
            </a:r>
            <a:r>
              <a:rPr lang="fr-CH" b="0" i="0" u="none" strike="noStrike" dirty="0">
                <a:solidFill>
                  <a:srgbClr val="000000"/>
                </a:solidFill>
                <a:effectLst/>
              </a:rPr>
              <a:t> </a:t>
            </a:r>
            <a:r>
              <a:rPr lang="fr-CH" b="0" i="0" u="none" strike="noStrike" dirty="0" err="1">
                <a:solidFill>
                  <a:srgbClr val="000000"/>
                </a:solidFill>
                <a:effectLst/>
              </a:rPr>
              <a:t>motoria</a:t>
            </a:r>
            <a:r>
              <a:rPr lang="fr-CH" b="0" i="0" u="none" strike="noStrike" dirty="0">
                <a:solidFill>
                  <a:srgbClr val="000000"/>
                </a:solidFill>
                <a:effectLst/>
              </a:rPr>
              <a:t> </a:t>
            </a:r>
            <a:r>
              <a:rPr lang="fr-CH" b="0" i="0" u="none" strike="noStrike" dirty="0" err="1">
                <a:solidFill>
                  <a:srgbClr val="000000"/>
                </a:solidFill>
                <a:effectLst/>
              </a:rPr>
              <a:t>dipende</a:t>
            </a:r>
            <a:r>
              <a:rPr lang="fr-CH" b="0" i="0" u="none" strike="noStrike" dirty="0">
                <a:solidFill>
                  <a:srgbClr val="000000"/>
                </a:solidFill>
                <a:effectLst/>
              </a:rPr>
              <a:t> dalla </a:t>
            </a:r>
            <a:r>
              <a:rPr lang="fr-CH" b="0" i="0" u="none" strike="noStrike" dirty="0" err="1">
                <a:solidFill>
                  <a:srgbClr val="000000"/>
                </a:solidFill>
                <a:effectLst/>
              </a:rPr>
              <a:t>qualità</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guida,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controllo</a:t>
            </a:r>
            <a:r>
              <a:rPr lang="fr-CH" b="0" i="0" u="none" strike="noStrike" dirty="0">
                <a:solidFill>
                  <a:srgbClr val="000000"/>
                </a:solidFill>
                <a:effectLst/>
              </a:rPr>
              <a:t> e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percezione</a:t>
            </a:r>
            <a:r>
              <a:rPr lang="fr-CH" b="0" i="0" u="none" strike="noStrike" dirty="0">
                <a:solidFill>
                  <a:srgbClr val="000000"/>
                </a:solidFill>
                <a:effectLst/>
              </a:rPr>
              <a:t> dei </a:t>
            </a:r>
            <a:r>
              <a:rPr lang="fr-CH" b="0" i="0" u="none" strike="noStrike" dirty="0" err="1">
                <a:solidFill>
                  <a:srgbClr val="000000"/>
                </a:solidFill>
                <a:effectLst/>
              </a:rPr>
              <a:t>movimenti</a:t>
            </a:r>
            <a:r>
              <a:rPr lang="fr-CH" b="0" i="0" u="none" strike="noStrike" dirty="0">
                <a:solidFill>
                  <a:srgbClr val="000000"/>
                </a:solidFill>
                <a:effectLst/>
              </a:rPr>
              <a:t>. Per </a:t>
            </a:r>
            <a:r>
              <a:rPr lang="fr-CH" b="0" i="0" u="none" strike="noStrike" dirty="0" err="1">
                <a:solidFill>
                  <a:srgbClr val="000000"/>
                </a:solidFill>
                <a:effectLst/>
              </a:rPr>
              <a:t>riuscire</a:t>
            </a:r>
            <a:r>
              <a:rPr lang="fr-CH" b="0" i="0" u="none" strike="noStrike" dirty="0">
                <a:solidFill>
                  <a:srgbClr val="000000"/>
                </a:solidFill>
                <a:effectLst/>
              </a:rPr>
              <a:t> a </a:t>
            </a:r>
            <a:r>
              <a:rPr lang="fr-CH" b="0" i="0" u="none" strike="noStrike" dirty="0" err="1">
                <a:solidFill>
                  <a:srgbClr val="000000"/>
                </a:solidFill>
                <a:effectLst/>
              </a:rPr>
              <a:t>guidare</a:t>
            </a:r>
            <a:r>
              <a:rPr lang="fr-CH" b="0" i="0" u="none" strike="noStrike" dirty="0">
                <a:solidFill>
                  <a:srgbClr val="000000"/>
                </a:solidFill>
                <a:effectLst/>
              </a:rPr>
              <a:t> con </a:t>
            </a:r>
            <a:r>
              <a:rPr lang="fr-CH" b="0" i="0" u="none" strike="noStrike" dirty="0" err="1">
                <a:solidFill>
                  <a:srgbClr val="000000"/>
                </a:solidFill>
                <a:effectLst/>
              </a:rPr>
              <a:t>precisione</a:t>
            </a:r>
            <a:r>
              <a:rPr lang="fr-CH" b="0" i="0" u="none" strike="noStrike" dirty="0">
                <a:solidFill>
                  <a:srgbClr val="000000"/>
                </a:solidFill>
                <a:effectLst/>
              </a:rPr>
              <a:t>, a </a:t>
            </a:r>
            <a:r>
              <a:rPr lang="fr-CH" b="0" i="0" u="none" strike="noStrike" dirty="0" err="1">
                <a:solidFill>
                  <a:srgbClr val="000000"/>
                </a:solidFill>
                <a:effectLst/>
              </a:rPr>
              <a:t>controllare</a:t>
            </a:r>
            <a:r>
              <a:rPr lang="fr-CH" b="0" i="0" u="none" strike="noStrike" dirty="0">
                <a:solidFill>
                  <a:srgbClr val="000000"/>
                </a:solidFill>
                <a:effectLst/>
              </a:rPr>
              <a:t> e </a:t>
            </a:r>
            <a:r>
              <a:rPr lang="fr-CH" b="0" i="0" u="none" strike="noStrike" dirty="0" err="1">
                <a:solidFill>
                  <a:srgbClr val="000000"/>
                </a:solidFill>
                <a:effectLst/>
              </a:rPr>
              <a:t>quindi</a:t>
            </a:r>
            <a:r>
              <a:rPr lang="fr-CH" b="0" i="0" u="none" strike="noStrike" dirty="0">
                <a:solidFill>
                  <a:srgbClr val="000000"/>
                </a:solidFill>
                <a:effectLst/>
              </a:rPr>
              <a:t> a </a:t>
            </a:r>
            <a:r>
              <a:rPr lang="fr-CH" b="0" i="0" u="none" strike="noStrike" dirty="0" err="1">
                <a:solidFill>
                  <a:srgbClr val="000000"/>
                </a:solidFill>
                <a:effectLst/>
              </a:rPr>
              <a:t>coordinare</a:t>
            </a:r>
            <a:r>
              <a:rPr lang="fr-CH" b="0" i="0" u="none" strike="noStrike" dirty="0">
                <a:solidFill>
                  <a:srgbClr val="000000"/>
                </a:solidFill>
                <a:effectLst/>
              </a:rPr>
              <a:t> bene i </a:t>
            </a:r>
            <a:r>
              <a:rPr lang="fr-CH" b="0" i="0" u="none" strike="noStrike" dirty="0" err="1">
                <a:solidFill>
                  <a:srgbClr val="000000"/>
                </a:solidFill>
                <a:effectLst/>
              </a:rPr>
              <a:t>movimenti</a:t>
            </a:r>
            <a:r>
              <a:rPr lang="fr-CH" b="0" i="0" u="none" strike="noStrike" dirty="0">
                <a:solidFill>
                  <a:srgbClr val="000000"/>
                </a:solidFill>
                <a:effectLst/>
              </a:rPr>
              <a:t> più </a:t>
            </a:r>
            <a:r>
              <a:rPr lang="fr-CH" b="0" i="0" u="none" strike="noStrike" dirty="0" err="1">
                <a:solidFill>
                  <a:srgbClr val="000000"/>
                </a:solidFill>
                <a:effectLst/>
              </a:rPr>
              <a:t>diversi</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utile </a:t>
            </a:r>
            <a:r>
              <a:rPr lang="fr-CH" b="0" i="0" u="none" strike="noStrike" dirty="0" err="1">
                <a:solidFill>
                  <a:srgbClr val="000000"/>
                </a:solidFill>
                <a:effectLst/>
              </a:rPr>
              <a:t>apprendere</a:t>
            </a:r>
            <a:r>
              <a:rPr lang="fr-CH" b="0" i="0" u="none" strike="noStrike" dirty="0">
                <a:solidFill>
                  <a:srgbClr val="000000"/>
                </a:solidFill>
                <a:effectLst/>
              </a:rPr>
              <a:t> </a:t>
            </a:r>
            <a:r>
              <a:rPr lang="fr-CH" b="0" i="0" u="none" strike="noStrike" dirty="0" err="1">
                <a:solidFill>
                  <a:srgbClr val="000000"/>
                </a:solidFill>
                <a:effectLst/>
              </a:rPr>
              <a:t>un’ampia</a:t>
            </a:r>
            <a:r>
              <a:rPr lang="fr-CH" b="0" i="0" u="none" strike="noStrike" dirty="0">
                <a:solidFill>
                  <a:srgbClr val="000000"/>
                </a:solidFill>
                <a:effectLst/>
              </a:rPr>
              <a:t> </a:t>
            </a:r>
            <a:r>
              <a:rPr lang="fr-CH" b="0" i="0" u="none" strike="noStrike" dirty="0" err="1">
                <a:solidFill>
                  <a:srgbClr val="000000"/>
                </a:solidFill>
                <a:effectLst/>
              </a:rPr>
              <a:t>varietà</a:t>
            </a:r>
            <a:r>
              <a:rPr lang="fr-CH" b="0" i="0" u="none" strike="noStrike" dirty="0">
                <a:solidFill>
                  <a:srgbClr val="000000"/>
                </a:solidFill>
                <a:effectLst/>
              </a:rPr>
              <a:t> di forme di </a:t>
            </a:r>
            <a:r>
              <a:rPr lang="fr-CH" b="0" i="0" u="none" strike="noStrike" dirty="0" err="1">
                <a:solidFill>
                  <a:srgbClr val="000000"/>
                </a:solidFill>
                <a:effectLst/>
              </a:rPr>
              <a:t>movimento</a:t>
            </a:r>
            <a:r>
              <a:rPr lang="fr-CH" b="0" i="0" u="none" strike="noStrike" dirty="0">
                <a:solidFill>
                  <a:srgbClr val="000000"/>
                </a:solidFill>
                <a:effectLst/>
              </a:rPr>
              <a:t> </a:t>
            </a:r>
            <a:r>
              <a:rPr lang="fr-CH" b="0" i="0" u="none" strike="noStrike" dirty="0" err="1">
                <a:solidFill>
                  <a:srgbClr val="000000"/>
                </a:solidFill>
                <a:effectLst/>
              </a:rPr>
              <a:t>fondamentali</a:t>
            </a:r>
            <a:r>
              <a:rPr lang="fr-CH" b="0" i="0" u="none" strike="noStrike" dirty="0">
                <a:solidFill>
                  <a:srgbClr val="000000"/>
                </a:solidFill>
                <a:effectLst/>
              </a:rPr>
              <a:t>, </a:t>
            </a:r>
            <a:r>
              <a:rPr lang="fr-CH" b="0" i="0" u="none" strike="noStrike" dirty="0" err="1">
                <a:solidFill>
                  <a:srgbClr val="000000"/>
                </a:solidFill>
                <a:effectLst/>
              </a:rPr>
              <a:t>variabili</a:t>
            </a:r>
            <a:r>
              <a:rPr lang="fr-CH" b="0" i="0" u="none" strike="noStrike" dirty="0">
                <a:solidFill>
                  <a:srgbClr val="000000"/>
                </a:solidFill>
                <a:effectLst/>
              </a:rPr>
              <a:t> e </a:t>
            </a:r>
            <a:r>
              <a:rPr lang="fr-CH" b="0" i="0" u="none" strike="noStrike" dirty="0" err="1">
                <a:solidFill>
                  <a:srgbClr val="000000"/>
                </a:solidFill>
                <a:effectLst/>
              </a:rPr>
              <a:t>funzionali</a:t>
            </a:r>
            <a:r>
              <a:rPr lang="fr-CH" b="0" i="0" u="none" strike="noStrike" dirty="0">
                <a:solidFill>
                  <a:srgbClr val="000000"/>
                </a:solidFill>
                <a:effectLst/>
              </a:rPr>
              <a:t>. La forma "</a:t>
            </a:r>
            <a:r>
              <a:rPr lang="fr-CH" b="0" i="0" u="none" strike="noStrike" dirty="0" err="1">
                <a:solidFill>
                  <a:srgbClr val="000000"/>
                </a:solidFill>
                <a:effectLst/>
              </a:rPr>
              <a:t>lancio</a:t>
            </a:r>
            <a:r>
              <a:rPr lang="fr-CH" b="0" i="0" u="none" strike="noStrike" dirty="0">
                <a:solidFill>
                  <a:srgbClr val="000000"/>
                </a:solidFill>
                <a:effectLst/>
              </a:rPr>
              <a:t>" (sopra la testa), ad </a:t>
            </a:r>
            <a:r>
              <a:rPr lang="fr-CH" b="0" i="0" u="none" strike="noStrike" dirty="0" err="1">
                <a:solidFill>
                  <a:srgbClr val="000000"/>
                </a:solidFill>
                <a:effectLst/>
              </a:rPr>
              <a:t>esempio</a:t>
            </a:r>
            <a:r>
              <a:rPr lang="fr-CH" b="0" i="0" u="none" strike="noStrike" dirty="0">
                <a:solidFill>
                  <a:srgbClr val="000000"/>
                </a:solidFill>
                <a:effectLst/>
              </a:rPr>
              <a:t>, </a:t>
            </a:r>
            <a:r>
              <a:rPr lang="fr-CH" b="0" i="0" u="none" strike="noStrike" dirty="0" err="1">
                <a:solidFill>
                  <a:srgbClr val="000000"/>
                </a:solidFill>
                <a:effectLst/>
              </a:rPr>
              <a:t>aiuta</a:t>
            </a:r>
            <a:r>
              <a:rPr lang="fr-CH" b="0" i="0" u="none" strike="noStrike" dirty="0">
                <a:solidFill>
                  <a:srgbClr val="000000"/>
                </a:solidFill>
                <a:effectLst/>
              </a:rPr>
              <a:t> a </a:t>
            </a:r>
            <a:r>
              <a:rPr lang="fr-CH" b="0" i="0" u="none" strike="noStrike" dirty="0" err="1">
                <a:solidFill>
                  <a:srgbClr val="000000"/>
                </a:solidFill>
                <a:effectLst/>
              </a:rPr>
              <a:t>sviluppare</a:t>
            </a:r>
            <a:r>
              <a:rPr lang="fr-CH" b="0" i="0" u="none" strike="noStrike" dirty="0">
                <a:solidFill>
                  <a:srgbClr val="000000"/>
                </a:solidFill>
                <a:effectLst/>
              </a:rPr>
              <a:t> </a:t>
            </a:r>
            <a:r>
              <a:rPr lang="fr-CH" b="0" i="0" u="none" strike="noStrike" dirty="0" err="1">
                <a:solidFill>
                  <a:srgbClr val="000000"/>
                </a:solidFill>
                <a:effectLst/>
              </a:rPr>
              <a:t>competenze</a:t>
            </a:r>
            <a:r>
              <a:rPr lang="fr-CH" b="0" i="0" u="none" strike="noStrike" dirty="0">
                <a:solidFill>
                  <a:srgbClr val="000000"/>
                </a:solidFill>
                <a:effectLst/>
              </a:rPr>
              <a:t> </a:t>
            </a:r>
            <a:r>
              <a:rPr lang="fr-CH" b="0" i="0" u="none" strike="noStrike" dirty="0" err="1">
                <a:solidFill>
                  <a:srgbClr val="000000"/>
                </a:solidFill>
                <a:effectLst/>
              </a:rPr>
              <a:t>coordinative</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possono</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utili</a:t>
            </a:r>
            <a:r>
              <a:rPr lang="fr-CH" b="0" i="0" u="none" strike="noStrike" dirty="0">
                <a:solidFill>
                  <a:srgbClr val="000000"/>
                </a:solidFill>
                <a:effectLst/>
              </a:rPr>
              <a:t> </a:t>
            </a:r>
            <a:r>
              <a:rPr lang="fr-CH" b="0" i="0" u="none" strike="noStrike" dirty="0" err="1">
                <a:solidFill>
                  <a:srgbClr val="000000"/>
                </a:solidFill>
                <a:effectLst/>
              </a:rPr>
              <a:t>nell’allenamento</a:t>
            </a:r>
            <a:r>
              <a:rPr lang="fr-CH" b="0" i="0" u="none" strike="noStrike" dirty="0">
                <a:solidFill>
                  <a:srgbClr val="000000"/>
                </a:solidFill>
                <a:effectLst/>
              </a:rPr>
              <a:t> </a:t>
            </a:r>
            <a:r>
              <a:rPr lang="fr-CH" b="0" i="0" u="none" strike="noStrike" dirty="0" err="1">
                <a:solidFill>
                  <a:srgbClr val="000000"/>
                </a:solidFill>
                <a:effectLst/>
              </a:rPr>
              <a:t>tecnico</a:t>
            </a:r>
            <a:r>
              <a:rPr lang="fr-CH" b="0" i="0" u="none" strike="noStrike" dirty="0">
                <a:solidFill>
                  <a:srgbClr val="000000"/>
                </a:solidFill>
                <a:effectLst/>
              </a:rPr>
              <a:t> – per </a:t>
            </a:r>
            <a:r>
              <a:rPr lang="fr-CH" b="0" i="0" u="none" strike="noStrike" dirty="0" err="1">
                <a:solidFill>
                  <a:srgbClr val="000000"/>
                </a:solidFill>
                <a:effectLst/>
              </a:rPr>
              <a:t>esempio</a:t>
            </a:r>
            <a:r>
              <a:rPr lang="fr-CH" b="0" i="0" u="none" strike="noStrike" dirty="0">
                <a:solidFill>
                  <a:srgbClr val="000000"/>
                </a:solidFill>
                <a:effectLst/>
              </a:rPr>
              <a:t> per </a:t>
            </a:r>
            <a:r>
              <a:rPr lang="fr-CH" b="0" i="0" u="none" strike="noStrike" dirty="0" err="1">
                <a:solidFill>
                  <a:srgbClr val="000000"/>
                </a:solidFill>
                <a:effectLst/>
              </a:rPr>
              <a:t>imparare</a:t>
            </a:r>
            <a:r>
              <a:rPr lang="fr-CH" b="0" i="0" u="none" strike="noStrike" dirty="0">
                <a:solidFill>
                  <a:srgbClr val="000000"/>
                </a:solidFill>
                <a:effectLst/>
              </a:rPr>
              <a:t> a </a:t>
            </a:r>
            <a:r>
              <a:rPr lang="fr-CH" b="0" i="0" u="none" strike="noStrike" dirty="0" err="1">
                <a:solidFill>
                  <a:srgbClr val="000000"/>
                </a:solidFill>
                <a:effectLst/>
              </a:rPr>
              <a:t>eseguire</a:t>
            </a:r>
            <a:r>
              <a:rPr lang="fr-CH" b="0" i="0" u="none" strike="noStrike" dirty="0">
                <a:solidFill>
                  <a:srgbClr val="000000"/>
                </a:solidFill>
                <a:effectLst/>
              </a:rPr>
              <a:t> </a:t>
            </a:r>
            <a:r>
              <a:rPr lang="fr-CH" b="0" i="0" u="none" strike="noStrike" dirty="0" err="1">
                <a:solidFill>
                  <a:srgbClr val="000000"/>
                </a:solidFill>
                <a:effectLst/>
              </a:rPr>
              <a:t>uno</a:t>
            </a:r>
            <a:r>
              <a:rPr lang="fr-CH" b="0" i="0" u="none" strike="noStrike" dirty="0">
                <a:solidFill>
                  <a:srgbClr val="000000"/>
                </a:solidFill>
                <a:effectLst/>
              </a:rPr>
              <a:t> smash </a:t>
            </a:r>
            <a:r>
              <a:rPr lang="fr-CH" b="0" i="0" u="none" strike="noStrike" dirty="0" err="1">
                <a:solidFill>
                  <a:srgbClr val="000000"/>
                </a:solidFill>
                <a:effectLst/>
              </a:rPr>
              <a:t>nel</a:t>
            </a:r>
            <a:r>
              <a:rPr lang="fr-CH" b="0" i="0" u="none" strike="noStrike" dirty="0">
                <a:solidFill>
                  <a:srgbClr val="000000"/>
                </a:solidFill>
                <a:effectLst/>
              </a:rPr>
              <a:t> volley, </a:t>
            </a:r>
            <a:r>
              <a:rPr lang="fr-CH" b="0" i="0" u="none" strike="noStrike" dirty="0" err="1">
                <a:solidFill>
                  <a:srgbClr val="000000"/>
                </a:solidFill>
                <a:effectLst/>
              </a:rPr>
              <a:t>nel</a:t>
            </a:r>
            <a:r>
              <a:rPr lang="fr-CH" b="0" i="0" u="none" strike="noStrike" dirty="0">
                <a:solidFill>
                  <a:srgbClr val="000000"/>
                </a:solidFill>
                <a:effectLst/>
              </a:rPr>
              <a:t> tennis o </a:t>
            </a:r>
            <a:r>
              <a:rPr lang="fr-CH" b="0" i="0" u="none" strike="noStrike" dirty="0" err="1">
                <a:solidFill>
                  <a:srgbClr val="000000"/>
                </a:solidFill>
                <a:effectLst/>
              </a:rPr>
              <a:t>nel</a:t>
            </a:r>
            <a:r>
              <a:rPr lang="fr-CH" b="0" i="0" u="none" strike="noStrike" dirty="0">
                <a:solidFill>
                  <a:srgbClr val="000000"/>
                </a:solidFill>
                <a:effectLst/>
              </a:rPr>
              <a:t> badminton, </a:t>
            </a:r>
            <a:r>
              <a:rPr lang="fr-CH" b="0" i="0" u="none" strike="noStrike" dirty="0" err="1">
                <a:solidFill>
                  <a:srgbClr val="000000"/>
                </a:solidFill>
                <a:effectLst/>
              </a:rPr>
              <a:t>oppure</a:t>
            </a:r>
            <a:r>
              <a:rPr lang="fr-CH" b="0" i="0" u="none" strike="noStrike" dirty="0">
                <a:solidFill>
                  <a:srgbClr val="000000"/>
                </a:solidFill>
                <a:effectLst/>
              </a:rPr>
              <a:t> per </a:t>
            </a:r>
            <a:r>
              <a:rPr lang="fr-CH" b="0" i="0" u="none" strike="noStrike" dirty="0" err="1">
                <a:solidFill>
                  <a:srgbClr val="000000"/>
                </a:solidFill>
                <a:effectLst/>
              </a:rPr>
              <a:t>lanciare</a:t>
            </a:r>
            <a:r>
              <a:rPr lang="fr-CH" b="0" i="0" u="none" strike="noStrike" dirty="0">
                <a:solidFill>
                  <a:srgbClr val="000000"/>
                </a:solidFill>
                <a:effectLst/>
              </a:rPr>
              <a:t> il </a:t>
            </a:r>
            <a:r>
              <a:rPr lang="fr-CH" b="0" i="0" u="none" strike="noStrike" dirty="0" err="1">
                <a:solidFill>
                  <a:srgbClr val="000000"/>
                </a:solidFill>
                <a:effectLst/>
              </a:rPr>
              <a:t>giavellotto</a:t>
            </a:r>
            <a:r>
              <a:rPr lang="fr-CH" b="0" i="0" u="none" strike="noStrike" dirty="0">
                <a:solidFill>
                  <a:srgbClr val="000000"/>
                </a:solidFill>
                <a:effectLst/>
              </a:rPr>
              <a:t>. In </a:t>
            </a:r>
            <a:r>
              <a:rPr lang="fr-CH" b="0" i="0" u="none" strike="noStrike" dirty="0" err="1">
                <a:solidFill>
                  <a:srgbClr val="000000"/>
                </a:solidFill>
                <a:effectLst/>
              </a:rPr>
              <a:t>generale</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buona</a:t>
            </a:r>
            <a:r>
              <a:rPr lang="fr-CH" b="0" i="0" u="none" strike="noStrike" dirty="0">
                <a:solidFill>
                  <a:srgbClr val="000000"/>
                </a:solidFill>
                <a:effectLst/>
              </a:rPr>
              <a:t> </a:t>
            </a:r>
            <a:r>
              <a:rPr lang="fr-CH" b="0" i="0" u="none" strike="noStrike" dirty="0" err="1">
                <a:solidFill>
                  <a:srgbClr val="000000"/>
                </a:solidFill>
                <a:effectLst/>
              </a:rPr>
              <a:t>coordinazione</a:t>
            </a:r>
            <a:r>
              <a:rPr lang="fr-CH" b="0" i="0" u="none" strike="noStrike" dirty="0">
                <a:solidFill>
                  <a:srgbClr val="000000"/>
                </a:solidFill>
                <a:effectLst/>
              </a:rPr>
              <a:t> </a:t>
            </a:r>
            <a:r>
              <a:rPr lang="fr-CH" b="0" i="0" u="none" strike="noStrike" dirty="0" err="1">
                <a:solidFill>
                  <a:srgbClr val="000000"/>
                </a:solidFill>
                <a:effectLst/>
              </a:rPr>
              <a:t>motoria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importante anche per l’</a:t>
            </a:r>
            <a:r>
              <a:rPr lang="fr-CH" b="0" i="0" u="none" strike="noStrike" dirty="0" err="1">
                <a:solidFill>
                  <a:srgbClr val="000000"/>
                </a:solidFill>
                <a:effectLst/>
              </a:rPr>
              <a:t>allenamento</a:t>
            </a:r>
            <a:r>
              <a:rPr lang="fr-CH" b="0" i="0" u="none" strike="noStrike" dirty="0">
                <a:solidFill>
                  <a:srgbClr val="000000"/>
                </a:solidFill>
                <a:effectLst/>
              </a:rPr>
              <a:t> delle </a:t>
            </a:r>
            <a:r>
              <a:rPr lang="fr-CH" b="0" i="0" u="none" strike="noStrike" dirty="0" err="1">
                <a:solidFill>
                  <a:srgbClr val="000000"/>
                </a:solidFill>
                <a:effectLst/>
              </a:rPr>
              <a:t>qualità</a:t>
            </a:r>
            <a:r>
              <a:rPr lang="fr-CH" b="0" i="0" u="none" strike="noStrike" dirty="0">
                <a:solidFill>
                  <a:srgbClr val="000000"/>
                </a:solidFill>
                <a:effectLst/>
              </a:rPr>
              <a:t> </a:t>
            </a:r>
            <a:r>
              <a:rPr lang="fr-CH" b="0" i="0" u="none" strike="noStrike" dirty="0" err="1">
                <a:solidFill>
                  <a:srgbClr val="000000"/>
                </a:solidFill>
                <a:effectLst/>
              </a:rPr>
              <a:t>atletiche</a:t>
            </a:r>
            <a:r>
              <a:rPr lang="fr-CH" b="0" i="0" u="none" strike="noStrike" dirty="0">
                <a:solidFill>
                  <a:srgbClr val="000000"/>
                </a:solidFill>
                <a:effectLst/>
              </a:rPr>
              <a:t>. </a:t>
            </a:r>
            <a:r>
              <a:rPr lang="fr-CH" b="0" i="0" u="none" strike="noStrike" dirty="0" err="1">
                <a:solidFill>
                  <a:srgbClr val="000000"/>
                </a:solidFill>
                <a:effectLst/>
              </a:rPr>
              <a:t>Un’esecuzione</a:t>
            </a:r>
            <a:r>
              <a:rPr lang="fr-CH" b="0" i="0" u="none" strike="noStrike" dirty="0">
                <a:solidFill>
                  <a:srgbClr val="000000"/>
                </a:solidFill>
                <a:effectLst/>
              </a:rPr>
              <a:t> </a:t>
            </a:r>
            <a:r>
              <a:rPr lang="fr-CH" b="0" i="0" u="none" strike="noStrike" dirty="0" err="1">
                <a:solidFill>
                  <a:srgbClr val="000000"/>
                </a:solidFill>
                <a:effectLst/>
              </a:rPr>
              <a:t>biomeccanicamente</a:t>
            </a:r>
            <a:r>
              <a:rPr lang="fr-CH" b="0" i="0" u="none" strike="noStrike" dirty="0">
                <a:solidFill>
                  <a:srgbClr val="000000"/>
                </a:solidFill>
                <a:effectLst/>
              </a:rPr>
              <a:t> efficiente, </a:t>
            </a:r>
            <a:r>
              <a:rPr lang="fr-CH" b="0" i="0" u="none" strike="noStrike" dirty="0" err="1">
                <a:solidFill>
                  <a:srgbClr val="000000"/>
                </a:solidFill>
                <a:effectLst/>
              </a:rPr>
              <a:t>fluida</a:t>
            </a:r>
            <a:r>
              <a:rPr lang="fr-CH" b="0" i="0" u="none" strike="noStrike" dirty="0">
                <a:solidFill>
                  <a:srgbClr val="000000"/>
                </a:solidFill>
                <a:effectLst/>
              </a:rPr>
              <a:t> e ben </a:t>
            </a:r>
            <a:r>
              <a:rPr lang="fr-CH" b="0" i="0" u="none" strike="noStrike" dirty="0" err="1">
                <a:solidFill>
                  <a:srgbClr val="000000"/>
                </a:solidFill>
                <a:effectLst/>
              </a:rPr>
              <a:t>coordinata</a:t>
            </a:r>
            <a:r>
              <a:rPr lang="fr-CH" b="0" i="0" u="none" strike="noStrike" dirty="0">
                <a:solidFill>
                  <a:srgbClr val="000000"/>
                </a:solidFill>
                <a:effectLst/>
              </a:rPr>
              <a:t> di un </a:t>
            </a:r>
            <a:r>
              <a:rPr lang="fr-CH" b="0" i="0" u="none" strike="noStrike" dirty="0" err="1">
                <a:solidFill>
                  <a:srgbClr val="000000"/>
                </a:solidFill>
                <a:effectLst/>
              </a:rPr>
              <a:t>movimento</a:t>
            </a:r>
            <a:r>
              <a:rPr lang="fr-CH" b="0" i="0" u="none" strike="noStrike" dirty="0">
                <a:solidFill>
                  <a:srgbClr val="000000"/>
                </a:solidFill>
                <a:effectLst/>
              </a:rPr>
              <a:t> come lo squat </a:t>
            </a:r>
            <a:r>
              <a:rPr lang="fr-CH" b="0" i="0" u="none" strike="noStrike" dirty="0" err="1">
                <a:solidFill>
                  <a:srgbClr val="000000"/>
                </a:solidFill>
                <a:effectLst/>
              </a:rPr>
              <a:t>garantisce</a:t>
            </a:r>
            <a:r>
              <a:rPr lang="fr-CH" b="0" i="0" u="none" strike="noStrike" dirty="0">
                <a:solidFill>
                  <a:srgbClr val="000000"/>
                </a:solidFill>
                <a:effectLst/>
              </a:rPr>
              <a:t> </a:t>
            </a:r>
            <a:r>
              <a:rPr lang="fr-CH" b="0" i="0" u="none" strike="noStrike" dirty="0" err="1">
                <a:solidFill>
                  <a:srgbClr val="000000"/>
                </a:solidFill>
                <a:effectLst/>
              </a:rPr>
              <a:t>infatti</a:t>
            </a:r>
            <a:r>
              <a:rPr lang="fr-CH" b="0" i="0" u="none" strike="noStrike" dirty="0">
                <a:solidFill>
                  <a:srgbClr val="000000"/>
                </a:solidFill>
                <a:effectLst/>
              </a:rPr>
              <a:t> un </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forza</a:t>
            </a:r>
            <a:r>
              <a:rPr lang="fr-CH" b="0" i="0" u="none" strike="noStrike" dirty="0">
                <a:solidFill>
                  <a:srgbClr val="000000"/>
                </a:solidFill>
                <a:effectLst/>
              </a:rPr>
              <a:t> efficace e </a:t>
            </a:r>
            <a:r>
              <a:rPr lang="fr-CH" b="0" i="0" u="none" strike="noStrike" dirty="0" err="1">
                <a:solidFill>
                  <a:srgbClr val="000000"/>
                </a:solidFill>
                <a:effectLst/>
              </a:rPr>
              <a:t>sicuro</a:t>
            </a:r>
            <a:r>
              <a:rPr lang="fr-CH" b="0" i="0" u="none" strike="noStrike" dirty="0">
                <a:solidFill>
                  <a:srgbClr val="000000"/>
                </a:solidFill>
                <a:effectLst/>
              </a:rPr>
              <a:t>.</a:t>
            </a:r>
          </a:p>
          <a:p>
            <a:pPr algn="l"/>
            <a:endParaRPr lang="fr-CH" b="0" i="0" u="none" strike="noStrike" dirty="0">
              <a:solidFill>
                <a:srgbClr val="000000"/>
              </a:solidFill>
              <a:effectLst/>
            </a:endParaRPr>
          </a:p>
          <a:p>
            <a:pPr algn="l"/>
            <a:endParaRPr lang="fr-CH" b="0" i="0" u="none" strike="noStrike" dirty="0">
              <a:solidFill>
                <a:srgbClr val="000000"/>
              </a:solidFill>
              <a:effectLst/>
            </a:endParaRPr>
          </a:p>
          <a:p>
            <a:pPr algn="l"/>
            <a:r>
              <a:rPr lang="fr-CH" b="1" i="0" u="none" strike="noStrike" dirty="0" err="1">
                <a:solidFill>
                  <a:srgbClr val="000000"/>
                </a:solidFill>
                <a:effectLst/>
              </a:rPr>
              <a:t>Percezione</a:t>
            </a:r>
            <a:endParaRPr lang="fr-CH" b="1" i="0" u="none" strike="noStrike" dirty="0">
              <a:solidFill>
                <a:srgbClr val="000000"/>
              </a:solidFill>
              <a:effectLst/>
            </a:endParaRPr>
          </a:p>
          <a:p>
            <a:pPr algn="l"/>
            <a:r>
              <a:rPr lang="fr-CH" b="0" i="0" u="none" strike="noStrike" dirty="0">
                <a:solidFill>
                  <a:srgbClr val="000000"/>
                </a:solidFill>
                <a:effectLst/>
              </a:rPr>
              <a:t>Le </a:t>
            </a:r>
            <a:r>
              <a:rPr lang="fr-CH" b="0" i="0" u="none" strike="noStrike" dirty="0" err="1">
                <a:solidFill>
                  <a:srgbClr val="000000"/>
                </a:solidFill>
                <a:effectLst/>
              </a:rPr>
              <a:t>azioni</a:t>
            </a:r>
            <a:r>
              <a:rPr lang="fr-CH" b="0" i="0" u="none" strike="noStrike" dirty="0">
                <a:solidFill>
                  <a:srgbClr val="000000"/>
                </a:solidFill>
                <a:effectLst/>
              </a:rPr>
              <a:t> </a:t>
            </a:r>
            <a:r>
              <a:rPr lang="fr-CH" b="0" i="0" u="none" strike="noStrike" dirty="0" err="1">
                <a:solidFill>
                  <a:srgbClr val="000000"/>
                </a:solidFill>
                <a:effectLst/>
              </a:rPr>
              <a:t>vengono</a:t>
            </a:r>
            <a:r>
              <a:rPr lang="fr-CH" b="0" i="0" u="none" strike="noStrike" dirty="0">
                <a:solidFill>
                  <a:srgbClr val="000000"/>
                </a:solidFill>
                <a:effectLst/>
              </a:rPr>
              <a:t> </a:t>
            </a:r>
            <a:r>
              <a:rPr lang="fr-CH" b="0" i="0" u="none" strike="noStrike" dirty="0" err="1">
                <a:solidFill>
                  <a:srgbClr val="000000"/>
                </a:solidFill>
                <a:effectLst/>
              </a:rPr>
              <a:t>controllate</a:t>
            </a:r>
            <a:r>
              <a:rPr lang="fr-CH" b="0" i="0" u="none" strike="noStrike" dirty="0">
                <a:solidFill>
                  <a:srgbClr val="000000"/>
                </a:solidFill>
                <a:effectLst/>
              </a:rPr>
              <a:t> </a:t>
            </a:r>
            <a:r>
              <a:rPr lang="fr-CH" b="0" i="0" u="none" strike="noStrike" dirty="0" err="1">
                <a:solidFill>
                  <a:srgbClr val="000000"/>
                </a:solidFill>
                <a:effectLst/>
              </a:rPr>
              <a:t>sulla</a:t>
            </a:r>
            <a:r>
              <a:rPr lang="fr-CH" b="0" i="0" u="none" strike="noStrike" dirty="0">
                <a:solidFill>
                  <a:srgbClr val="000000"/>
                </a:solidFill>
                <a:effectLst/>
              </a:rPr>
              <a:t> base delle </a:t>
            </a:r>
            <a:r>
              <a:rPr lang="fr-CH" b="0" i="0" u="none" strike="noStrike" dirty="0" err="1">
                <a:solidFill>
                  <a:srgbClr val="000000"/>
                </a:solidFill>
                <a:effectLst/>
              </a:rPr>
              <a:t>percezioni</a:t>
            </a:r>
            <a:r>
              <a:rPr lang="fr-CH" b="0" i="0" u="none" strike="noStrike" dirty="0">
                <a:solidFill>
                  <a:srgbClr val="000000"/>
                </a:solidFill>
                <a:effectLst/>
              </a:rPr>
              <a:t>, delle </a:t>
            </a:r>
            <a:r>
              <a:rPr lang="fr-CH" b="0" i="0" u="none" strike="noStrike" dirty="0" err="1">
                <a:solidFill>
                  <a:srgbClr val="000000"/>
                </a:solidFill>
                <a:effectLst/>
              </a:rPr>
              <a:t>previsioni</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nostro </a:t>
            </a:r>
            <a:r>
              <a:rPr lang="fr-CH" b="0" i="0" u="none" strike="noStrike" dirty="0" err="1">
                <a:solidFill>
                  <a:srgbClr val="000000"/>
                </a:solidFill>
                <a:effectLst/>
              </a:rPr>
              <a:t>sistema</a:t>
            </a:r>
            <a:r>
              <a:rPr lang="fr-CH" b="0" i="0" u="none" strike="noStrike" dirty="0">
                <a:solidFill>
                  <a:srgbClr val="000000"/>
                </a:solidFill>
                <a:effectLst/>
              </a:rPr>
              <a:t> </a:t>
            </a:r>
            <a:r>
              <a:rPr lang="fr-CH" b="0" i="0" u="none" strike="noStrike" dirty="0" err="1">
                <a:solidFill>
                  <a:srgbClr val="000000"/>
                </a:solidFill>
                <a:effectLst/>
              </a:rPr>
              <a:t>nervoso</a:t>
            </a:r>
            <a:r>
              <a:rPr lang="fr-CH" b="0" i="0" u="none" strike="noStrike" dirty="0">
                <a:solidFill>
                  <a:srgbClr val="000000"/>
                </a:solidFill>
                <a:effectLst/>
              </a:rPr>
              <a:t> e delle relative </a:t>
            </a:r>
            <a:r>
              <a:rPr lang="fr-CH" b="0" i="0" u="none" strike="noStrike" dirty="0" err="1">
                <a:solidFill>
                  <a:srgbClr val="000000"/>
                </a:solidFill>
                <a:effectLst/>
              </a:rPr>
              <a:t>risposte</a:t>
            </a:r>
            <a:r>
              <a:rPr lang="fr-CH" b="0" i="0" u="none" strike="noStrike" dirty="0">
                <a:solidFill>
                  <a:srgbClr val="000000"/>
                </a:solidFill>
                <a:effectLst/>
              </a:rPr>
              <a:t> </a:t>
            </a:r>
            <a:r>
              <a:rPr lang="fr-CH" b="0" i="0" u="none" strike="noStrike" dirty="0" err="1">
                <a:solidFill>
                  <a:srgbClr val="000000"/>
                </a:solidFill>
                <a:effectLst/>
              </a:rPr>
              <a:t>motorie</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Più </a:t>
            </a:r>
            <a:r>
              <a:rPr lang="fr-CH" b="0" i="0" u="none" strike="noStrike" dirty="0" err="1">
                <a:solidFill>
                  <a:srgbClr val="000000"/>
                </a:solidFill>
                <a:effectLst/>
              </a:rPr>
              <a:t>questo</a:t>
            </a:r>
            <a:r>
              <a:rPr lang="fr-CH" b="0" i="0" u="none" strike="noStrike" dirty="0">
                <a:solidFill>
                  <a:srgbClr val="000000"/>
                </a:solidFill>
                <a:effectLst/>
              </a:rPr>
              <a:t> </a:t>
            </a:r>
            <a:r>
              <a:rPr lang="fr-CH" b="0" i="0" u="none" strike="noStrike" dirty="0" err="1">
                <a:solidFill>
                  <a:srgbClr val="000000"/>
                </a:solidFill>
                <a:effectLst/>
              </a:rPr>
              <a:t>sistema</a:t>
            </a:r>
            <a:r>
              <a:rPr lang="fr-CH" b="0" i="0" u="none" strike="noStrike" dirty="0">
                <a:solidFill>
                  <a:srgbClr val="000000"/>
                </a:solidFill>
                <a:effectLst/>
              </a:rPr>
              <a:t> </a:t>
            </a:r>
            <a:r>
              <a:rPr lang="fr-CH" b="0" i="0" u="none" strike="noStrike" dirty="0" err="1">
                <a:solidFill>
                  <a:srgbClr val="000000"/>
                </a:solidFill>
                <a:effectLst/>
              </a:rPr>
              <a:t>funziona</a:t>
            </a:r>
            <a:r>
              <a:rPr lang="fr-CH" b="0" i="0" u="none" strike="noStrike" dirty="0">
                <a:solidFill>
                  <a:srgbClr val="000000"/>
                </a:solidFill>
                <a:effectLst/>
              </a:rPr>
              <a:t> bene, più </a:t>
            </a:r>
            <a:r>
              <a:rPr lang="fr-CH" b="0" i="0" u="none" strike="noStrike" dirty="0" err="1">
                <a:solidFill>
                  <a:srgbClr val="000000"/>
                </a:solidFill>
                <a:effectLst/>
              </a:rPr>
              <a:t>efficaci</a:t>
            </a:r>
            <a:r>
              <a:rPr lang="fr-CH" b="0" i="0" u="none" strike="noStrike" dirty="0">
                <a:solidFill>
                  <a:srgbClr val="000000"/>
                </a:solidFill>
                <a:effectLst/>
              </a:rPr>
              <a:t> sono le </a:t>
            </a:r>
            <a:r>
              <a:rPr lang="fr-CH" b="0" i="0" u="none" strike="noStrike" dirty="0" err="1">
                <a:solidFill>
                  <a:srgbClr val="000000"/>
                </a:solidFill>
                <a:effectLst/>
              </a:rPr>
              <a:t>azioni</a:t>
            </a:r>
            <a:r>
              <a:rPr lang="fr-CH" b="0" i="0" u="none" strike="noStrike" dirty="0">
                <a:solidFill>
                  <a:srgbClr val="000000"/>
                </a:solidFill>
                <a:effectLst/>
              </a:rPr>
              <a:t> </a:t>
            </a:r>
            <a:r>
              <a:rPr lang="fr-CH" b="0" i="0" u="none" strike="noStrike" dirty="0" err="1">
                <a:solidFill>
                  <a:srgbClr val="000000"/>
                </a:solidFill>
                <a:effectLst/>
              </a:rPr>
              <a:t>tecniche</a:t>
            </a:r>
            <a:r>
              <a:rPr lang="fr-CH" b="0" i="0" u="none" strike="noStrike" dirty="0">
                <a:solidFill>
                  <a:srgbClr val="000000"/>
                </a:solidFill>
                <a:effectLst/>
              </a:rPr>
              <a:t> (e anche </a:t>
            </a:r>
            <a:r>
              <a:rPr lang="fr-CH" b="0" i="0" u="none" strike="noStrike" dirty="0" err="1">
                <a:solidFill>
                  <a:srgbClr val="000000"/>
                </a:solidFill>
                <a:effectLst/>
              </a:rPr>
              <a:t>tattiche</a:t>
            </a:r>
            <a:r>
              <a:rPr lang="fr-CH" b="0" i="0" u="none" strike="noStrike" dirty="0">
                <a:solidFill>
                  <a:srgbClr val="000000"/>
                </a:solidFill>
                <a:effectLst/>
              </a:rPr>
              <a:t>). L’</a:t>
            </a:r>
            <a:r>
              <a:rPr lang="fr-CH" b="0" i="0" u="none" strike="noStrike" dirty="0" err="1">
                <a:solidFill>
                  <a:srgbClr val="000000"/>
                </a:solidFill>
                <a:effectLst/>
              </a:rPr>
              <a:t>esecuzione</a:t>
            </a:r>
            <a:r>
              <a:rPr lang="fr-CH" b="0" i="0" u="none" strike="noStrike" dirty="0">
                <a:solidFill>
                  <a:srgbClr val="000000"/>
                </a:solidFill>
                <a:effectLst/>
              </a:rPr>
              <a:t> di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tecnica</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curva</a:t>
            </a:r>
            <a:r>
              <a:rPr lang="fr-CH" b="0" i="0" u="none" strike="noStrike" dirty="0">
                <a:solidFill>
                  <a:srgbClr val="000000"/>
                </a:solidFill>
                <a:effectLst/>
              </a:rPr>
              <a:t> </a:t>
            </a:r>
            <a:r>
              <a:rPr lang="fr-CH" b="0" i="0" u="none" strike="noStrike" dirty="0" err="1">
                <a:solidFill>
                  <a:srgbClr val="000000"/>
                </a:solidFill>
                <a:effectLst/>
              </a:rPr>
              <a:t>parallela</a:t>
            </a:r>
            <a:r>
              <a:rPr lang="fr-CH" b="0" i="0" u="none" strike="noStrike" dirty="0">
                <a:solidFill>
                  <a:srgbClr val="000000"/>
                </a:solidFill>
                <a:effectLst/>
              </a:rPr>
              <a:t> </a:t>
            </a:r>
            <a:r>
              <a:rPr lang="fr-CH" b="0" i="0" u="none" strike="noStrike" dirty="0" err="1">
                <a:solidFill>
                  <a:srgbClr val="000000"/>
                </a:solidFill>
                <a:effectLst/>
              </a:rPr>
              <a:t>nello</a:t>
            </a:r>
            <a:r>
              <a:rPr lang="fr-CH" b="0" i="0" u="none" strike="noStrike" dirty="0">
                <a:solidFill>
                  <a:srgbClr val="000000"/>
                </a:solidFill>
                <a:effectLst/>
              </a:rPr>
              <a:t> </a:t>
            </a:r>
            <a:r>
              <a:rPr lang="fr-CH" b="0" i="0" u="none" strike="noStrike" dirty="0" err="1">
                <a:solidFill>
                  <a:srgbClr val="000000"/>
                </a:solidFill>
                <a:effectLst/>
              </a:rPr>
              <a:t>sci</a:t>
            </a:r>
            <a:r>
              <a:rPr lang="fr-CH" b="0" i="0" u="none" strike="noStrike" dirty="0">
                <a:solidFill>
                  <a:srgbClr val="000000"/>
                </a:solidFill>
                <a:effectLst/>
              </a:rPr>
              <a:t> </a:t>
            </a:r>
            <a:r>
              <a:rPr lang="fr-CH" b="0" i="0" u="none" strike="noStrike" dirty="0" err="1">
                <a:solidFill>
                  <a:srgbClr val="000000"/>
                </a:solidFill>
                <a:effectLst/>
              </a:rPr>
              <a:t>alpino</a:t>
            </a:r>
            <a:r>
              <a:rPr lang="fr-CH" b="0" i="0" u="none" strike="noStrike" dirty="0">
                <a:solidFill>
                  <a:srgbClr val="000000"/>
                </a:solidFill>
                <a:effectLst/>
              </a:rPr>
              <a:t>) è </a:t>
            </a:r>
            <a:r>
              <a:rPr lang="fr-CH" b="0" i="0" u="none" strike="noStrike" dirty="0" err="1">
                <a:solidFill>
                  <a:srgbClr val="000000"/>
                </a:solidFill>
                <a:effectLst/>
              </a:rPr>
              <a:t>strettamente</a:t>
            </a:r>
            <a:r>
              <a:rPr lang="fr-CH" b="0" i="0" u="none" strike="noStrike" dirty="0">
                <a:solidFill>
                  <a:srgbClr val="000000"/>
                </a:solidFill>
                <a:effectLst/>
              </a:rPr>
              <a:t> </a:t>
            </a:r>
            <a:r>
              <a:rPr lang="fr-CH" b="0" i="0" u="none" strike="noStrike" dirty="0" err="1">
                <a:solidFill>
                  <a:srgbClr val="000000"/>
                </a:solidFill>
                <a:effectLst/>
              </a:rPr>
              <a:t>legata</a:t>
            </a:r>
            <a:r>
              <a:rPr lang="fr-CH" b="0" i="0" u="none" strike="noStrike" dirty="0">
                <a:solidFill>
                  <a:srgbClr val="000000"/>
                </a:solidFill>
                <a:effectLst/>
              </a:rPr>
              <a:t> alla </a:t>
            </a:r>
            <a:r>
              <a:rPr lang="fr-CH" b="0" i="0" u="none" strike="noStrike" dirty="0" err="1">
                <a:solidFill>
                  <a:srgbClr val="000000"/>
                </a:solidFill>
                <a:effectLst/>
              </a:rPr>
              <a:t>percezione</a:t>
            </a:r>
            <a:r>
              <a:rPr lang="fr-CH" b="0" i="0" u="none" strike="noStrike" dirty="0">
                <a:solidFill>
                  <a:srgbClr val="000000"/>
                </a:solidFill>
                <a:effectLst/>
              </a:rPr>
              <a:t> </a:t>
            </a:r>
            <a:r>
              <a:rPr lang="fr-CH" b="0" i="0" u="none" strike="noStrike" dirty="0" err="1">
                <a:solidFill>
                  <a:srgbClr val="000000"/>
                </a:solidFill>
                <a:effectLst/>
              </a:rPr>
              <a:t>dell’ambiente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la </a:t>
            </a:r>
            <a:r>
              <a:rPr lang="fr-CH" b="0" i="0" u="none" strike="noStrike" dirty="0" err="1">
                <a:solidFill>
                  <a:srgbClr val="000000"/>
                </a:solidFill>
                <a:effectLst/>
              </a:rPr>
              <a:t>qualità</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neve</a:t>
            </a:r>
            <a:r>
              <a:rPr lang="fr-CH" b="0" i="0" u="none" strike="noStrike" dirty="0">
                <a:solidFill>
                  <a:srgbClr val="000000"/>
                </a:solidFill>
                <a:effectLst/>
              </a:rPr>
              <a:t> o la </a:t>
            </a:r>
            <a:r>
              <a:rPr lang="fr-CH" b="0" i="0" u="none" strike="noStrike" dirty="0" err="1">
                <a:solidFill>
                  <a:srgbClr val="000000"/>
                </a:solidFill>
                <a:effectLst/>
              </a:rPr>
              <a:t>pendenza</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pista). L’</a:t>
            </a:r>
            <a:r>
              <a:rPr lang="fr-CH" b="0" i="0" u="none" strike="noStrike" dirty="0" err="1">
                <a:solidFill>
                  <a:srgbClr val="000000"/>
                </a:solidFill>
                <a:effectLst/>
              </a:rPr>
              <a:t>esecuzione</a:t>
            </a:r>
            <a:r>
              <a:rPr lang="fr-CH" b="0" i="0" u="none" strike="noStrike" dirty="0">
                <a:solidFill>
                  <a:srgbClr val="000000"/>
                </a:solidFill>
                <a:effectLst/>
              </a:rPr>
              <a:t> </a:t>
            </a:r>
            <a:r>
              <a:rPr lang="fr-CH" b="0" i="0" u="none" strike="noStrike" dirty="0" err="1">
                <a:solidFill>
                  <a:srgbClr val="000000"/>
                </a:solidFill>
                <a:effectLst/>
              </a:rPr>
              <a:t>tecnica</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curva</a:t>
            </a:r>
            <a:r>
              <a:rPr lang="fr-CH" b="0" i="0" u="none" strike="noStrike" dirty="0">
                <a:solidFill>
                  <a:srgbClr val="000000"/>
                </a:solidFill>
                <a:effectLst/>
              </a:rPr>
              <a:t> </a:t>
            </a:r>
            <a:r>
              <a:rPr lang="fr-CH" b="0" i="0" u="none" strike="noStrike" dirty="0" err="1">
                <a:solidFill>
                  <a:srgbClr val="000000"/>
                </a:solidFill>
                <a:effectLst/>
              </a:rPr>
              <a:t>viene</a:t>
            </a:r>
            <a:r>
              <a:rPr lang="fr-CH" b="0" i="0" u="none" strike="noStrike" dirty="0">
                <a:solidFill>
                  <a:srgbClr val="000000"/>
                </a:solidFill>
                <a:effectLst/>
              </a:rPr>
              <a:t> </a:t>
            </a:r>
            <a:r>
              <a:rPr lang="fr-CH" b="0" i="0" u="none" strike="noStrike" dirty="0" err="1">
                <a:solidFill>
                  <a:srgbClr val="000000"/>
                </a:solidFill>
                <a:effectLst/>
              </a:rPr>
              <a:t>quindi</a:t>
            </a:r>
            <a:r>
              <a:rPr lang="fr-CH" b="0" i="0" u="none" strike="noStrike" dirty="0">
                <a:solidFill>
                  <a:srgbClr val="000000"/>
                </a:solidFill>
                <a:effectLst/>
              </a:rPr>
              <a:t> </a:t>
            </a:r>
            <a:r>
              <a:rPr lang="fr-CH" b="0" i="0" u="none" strike="noStrike" dirty="0" err="1">
                <a:solidFill>
                  <a:srgbClr val="000000"/>
                </a:solidFill>
                <a:effectLst/>
              </a:rPr>
              <a:t>adattata</a:t>
            </a:r>
            <a:r>
              <a:rPr lang="fr-CH" b="0" i="0" u="none" strike="noStrike" dirty="0">
                <a:solidFill>
                  <a:srgbClr val="000000"/>
                </a:solidFill>
                <a:effectLst/>
              </a:rPr>
              <a:t> </a:t>
            </a:r>
            <a:r>
              <a:rPr lang="fr-CH" b="0" i="0" u="none" strike="noStrike" dirty="0" err="1">
                <a:solidFill>
                  <a:srgbClr val="000000"/>
                </a:solidFill>
                <a:effectLst/>
              </a:rPr>
              <a:t>attivamente</a:t>
            </a:r>
            <a:r>
              <a:rPr lang="fr-CH" b="0" i="0" u="none" strike="noStrike" dirty="0">
                <a:solidFill>
                  <a:srgbClr val="000000"/>
                </a:solidFill>
                <a:effectLst/>
              </a:rPr>
              <a:t> in base </a:t>
            </a:r>
            <a:r>
              <a:rPr lang="fr-CH" b="0" i="0" u="none" strike="noStrike" dirty="0" err="1">
                <a:solidFill>
                  <a:srgbClr val="000000"/>
                </a:solidFill>
                <a:effectLst/>
              </a:rPr>
              <a:t>all’ambiente</a:t>
            </a:r>
            <a:r>
              <a:rPr lang="fr-CH" b="0" i="0" u="none" strike="noStrike" dirty="0">
                <a:solidFill>
                  <a:srgbClr val="000000"/>
                </a:solidFill>
                <a:effectLst/>
              </a:rPr>
              <a:t> </a:t>
            </a:r>
            <a:r>
              <a:rPr lang="fr-CH" b="0" i="0" u="none" strike="noStrike" dirty="0" err="1">
                <a:solidFill>
                  <a:srgbClr val="000000"/>
                </a:solidFill>
                <a:effectLst/>
              </a:rPr>
              <a:t>percepito</a:t>
            </a:r>
            <a:r>
              <a:rPr lang="fr-CH" b="0" i="0" u="none" strike="noStrike" dirty="0">
                <a:solidFill>
                  <a:srgbClr val="000000"/>
                </a:solidFill>
                <a:effectLst/>
              </a:rPr>
              <a:t>. In </a:t>
            </a:r>
            <a:r>
              <a:rPr lang="fr-CH" b="0" i="0" u="none" strike="noStrike" dirty="0" err="1">
                <a:solidFill>
                  <a:srgbClr val="000000"/>
                </a:solidFill>
                <a:effectLst/>
              </a:rPr>
              <a:t>questo</a:t>
            </a:r>
            <a:r>
              <a:rPr lang="fr-CH" b="0" i="0" u="none" strike="noStrike" dirty="0">
                <a:solidFill>
                  <a:srgbClr val="000000"/>
                </a:solidFill>
                <a:effectLst/>
              </a:rPr>
              <a:t> </a:t>
            </a:r>
            <a:r>
              <a:rPr lang="fr-CH" b="0" i="0" u="none" strike="noStrike" dirty="0" err="1">
                <a:solidFill>
                  <a:srgbClr val="000000"/>
                </a:solidFill>
                <a:effectLst/>
              </a:rPr>
              <a:t>contesto</a:t>
            </a:r>
            <a:r>
              <a:rPr lang="fr-CH" b="0" i="0" u="none" strike="noStrike" dirty="0">
                <a:solidFill>
                  <a:srgbClr val="000000"/>
                </a:solidFill>
                <a:effectLst/>
              </a:rPr>
              <a:t>, la </a:t>
            </a:r>
            <a:r>
              <a:rPr lang="fr-CH" b="0" i="0" u="none" strike="noStrike" dirty="0" err="1">
                <a:solidFill>
                  <a:srgbClr val="000000"/>
                </a:solidFill>
                <a:effectLst/>
              </a:rPr>
              <a:t>qualità</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percezione</a:t>
            </a:r>
            <a:r>
              <a:rPr lang="fr-CH" b="0" i="0" u="none" strike="noStrike" dirty="0">
                <a:solidFill>
                  <a:srgbClr val="000000"/>
                </a:solidFill>
                <a:effectLst/>
              </a:rPr>
              <a:t> </a:t>
            </a:r>
            <a:r>
              <a:rPr lang="fr-CH" b="0" i="0" u="none" strike="noStrike" dirty="0" err="1">
                <a:solidFill>
                  <a:srgbClr val="000000"/>
                </a:solidFill>
                <a:effectLst/>
              </a:rPr>
              <a:t>influisce</a:t>
            </a:r>
            <a:r>
              <a:rPr lang="fr-CH" b="0" i="0" u="none" strike="noStrike" dirty="0">
                <a:solidFill>
                  <a:srgbClr val="000000"/>
                </a:solidFill>
                <a:effectLst/>
              </a:rPr>
              <a:t> </a:t>
            </a:r>
            <a:r>
              <a:rPr lang="fr-CH" b="0" i="0" u="none" strike="noStrike" dirty="0" err="1">
                <a:solidFill>
                  <a:srgbClr val="000000"/>
                </a:solidFill>
                <a:effectLst/>
              </a:rPr>
              <a:t>direttamente</a:t>
            </a:r>
            <a:r>
              <a:rPr lang="fr-CH" b="0" i="0" u="none" strike="noStrike" dirty="0">
                <a:solidFill>
                  <a:srgbClr val="000000"/>
                </a:solidFill>
                <a:effectLst/>
              </a:rPr>
              <a:t> </a:t>
            </a:r>
            <a:r>
              <a:rPr lang="fr-CH" b="0" i="0" u="none" strike="noStrike" dirty="0" err="1">
                <a:solidFill>
                  <a:srgbClr val="000000"/>
                </a:solidFill>
                <a:effectLst/>
              </a:rPr>
              <a:t>sulla</a:t>
            </a:r>
            <a:r>
              <a:rPr lang="fr-CH" b="0" i="0" u="none" strike="noStrike" dirty="0">
                <a:solidFill>
                  <a:srgbClr val="000000"/>
                </a:solidFill>
                <a:effectLst/>
              </a:rPr>
              <a:t> </a:t>
            </a:r>
            <a:r>
              <a:rPr lang="fr-CH" b="0" i="0" u="none" strike="noStrike" dirty="0" err="1">
                <a:solidFill>
                  <a:srgbClr val="000000"/>
                </a:solidFill>
                <a:effectLst/>
              </a:rPr>
              <a:t>qualità</a:t>
            </a:r>
            <a:r>
              <a:rPr lang="fr-CH" b="0" i="0" u="none" strike="noStrike" dirty="0">
                <a:solidFill>
                  <a:srgbClr val="000000"/>
                </a:solidFill>
                <a:effectLst/>
              </a:rPr>
              <a:t> </a:t>
            </a:r>
            <a:r>
              <a:rPr lang="fr-CH" b="0" i="0" u="none" strike="noStrike" dirty="0" err="1">
                <a:solidFill>
                  <a:srgbClr val="000000"/>
                </a:solidFill>
                <a:effectLst/>
              </a:rPr>
              <a:t>dell’esecuzione</a:t>
            </a:r>
            <a:r>
              <a:rPr lang="fr-CH" b="0" i="0" u="none" strike="noStrike" dirty="0">
                <a:solidFill>
                  <a:srgbClr val="000000"/>
                </a:solidFill>
                <a:effectLst/>
              </a:rPr>
              <a:t> </a:t>
            </a:r>
            <a:r>
              <a:rPr lang="fr-CH" b="0" i="0" u="none" strike="noStrike" dirty="0" err="1">
                <a:solidFill>
                  <a:srgbClr val="000000"/>
                </a:solidFill>
                <a:effectLst/>
              </a:rPr>
              <a:t>tecnica</a:t>
            </a:r>
            <a:r>
              <a:rPr lang="fr-CH" b="0" i="0" u="none" strike="noStrike" dirty="0">
                <a:solidFill>
                  <a:srgbClr val="000000"/>
                </a:solidFill>
                <a:effectLst/>
              </a:rPr>
              <a:t>. </a:t>
            </a:r>
            <a:r>
              <a:rPr lang="fr-CH" b="0" i="0" u="none" strike="noStrike" dirty="0" err="1">
                <a:solidFill>
                  <a:srgbClr val="000000"/>
                </a:solidFill>
                <a:effectLst/>
              </a:rPr>
              <a:t>Nel</a:t>
            </a:r>
            <a:r>
              <a:rPr lang="fr-CH" b="0" i="0" u="none" strike="noStrike" dirty="0">
                <a:solidFill>
                  <a:srgbClr val="000000"/>
                </a:solidFill>
                <a:effectLst/>
              </a:rPr>
              <a:t> </a:t>
            </a:r>
            <a:r>
              <a:rPr lang="fr-CH" b="0" i="0" u="none" strike="noStrike" dirty="0" err="1">
                <a:solidFill>
                  <a:srgbClr val="000000"/>
                </a:solidFill>
                <a:effectLst/>
              </a:rPr>
              <a:t>processo</a:t>
            </a:r>
            <a:r>
              <a:rPr lang="fr-CH" b="0" i="0" u="none" strike="noStrike" dirty="0">
                <a:solidFill>
                  <a:srgbClr val="000000"/>
                </a:solidFill>
                <a:effectLst/>
              </a:rPr>
              <a:t> di </a:t>
            </a:r>
            <a:r>
              <a:rPr lang="fr-CH" b="0" i="0" u="none" strike="noStrike" dirty="0" err="1">
                <a:solidFill>
                  <a:srgbClr val="000000"/>
                </a:solidFill>
                <a:effectLst/>
              </a:rPr>
              <a:t>apprendimento</a:t>
            </a:r>
            <a:r>
              <a:rPr lang="fr-CH" b="0" i="0" u="none" strike="noStrike" dirty="0">
                <a:solidFill>
                  <a:srgbClr val="000000"/>
                </a:solidFill>
                <a:effectLst/>
              </a:rPr>
              <a:t>, la </a:t>
            </a:r>
            <a:r>
              <a:rPr lang="fr-CH" b="0" i="0" u="none" strike="noStrike" dirty="0" err="1">
                <a:solidFill>
                  <a:srgbClr val="000000"/>
                </a:solidFill>
                <a:effectLst/>
              </a:rPr>
              <a:t>percezione</a:t>
            </a:r>
            <a:r>
              <a:rPr lang="fr-CH" b="0" i="0" u="none" strike="noStrike" dirty="0">
                <a:solidFill>
                  <a:srgbClr val="000000"/>
                </a:solidFill>
                <a:effectLst/>
              </a:rPr>
              <a:t> </a:t>
            </a:r>
            <a:r>
              <a:rPr lang="fr-CH" b="0" i="0" u="none" strike="noStrike" dirty="0" err="1">
                <a:solidFill>
                  <a:srgbClr val="000000"/>
                </a:solidFill>
                <a:effectLst/>
              </a:rPr>
              <a:t>migliora</a:t>
            </a:r>
            <a:r>
              <a:rPr lang="fr-CH" b="0" i="0" u="none" strike="noStrike" dirty="0">
                <a:solidFill>
                  <a:srgbClr val="000000"/>
                </a:solidFill>
                <a:effectLst/>
              </a:rPr>
              <a:t>, </a:t>
            </a:r>
            <a:r>
              <a:rPr lang="fr-CH" b="0" i="0" u="none" strike="noStrike" dirty="0" err="1">
                <a:solidFill>
                  <a:srgbClr val="000000"/>
                </a:solidFill>
                <a:effectLst/>
              </a:rPr>
              <a:t>così</a:t>
            </a:r>
            <a:r>
              <a:rPr lang="fr-CH" b="0" i="0" u="none" strike="noStrike" dirty="0">
                <a:solidFill>
                  <a:srgbClr val="000000"/>
                </a:solidFill>
                <a:effectLst/>
              </a:rPr>
              <a:t> come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anticipare</a:t>
            </a:r>
            <a:r>
              <a:rPr lang="fr-CH" b="0" i="0" u="none" strike="noStrike" dirty="0">
                <a:solidFill>
                  <a:srgbClr val="000000"/>
                </a:solidFill>
                <a:effectLst/>
              </a:rPr>
              <a:t> i </a:t>
            </a:r>
            <a:r>
              <a:rPr lang="fr-CH" b="0" i="0" u="none" strike="noStrike" dirty="0" err="1">
                <a:solidFill>
                  <a:srgbClr val="000000"/>
                </a:solidFill>
                <a:effectLst/>
              </a:rPr>
              <a:t>movimenti</a:t>
            </a:r>
            <a:r>
              <a:rPr lang="fr-CH" b="0" i="0" u="none" strike="noStrike" dirty="0">
                <a:solidFill>
                  <a:srgbClr val="000000"/>
                </a:solidFill>
                <a:effectLst/>
              </a:rPr>
              <a:t> e i </a:t>
            </a:r>
            <a:r>
              <a:rPr lang="fr-CH" b="0" i="0" u="none" strike="noStrike" dirty="0" err="1">
                <a:solidFill>
                  <a:srgbClr val="000000"/>
                </a:solidFill>
                <a:effectLst/>
              </a:rPr>
              <a:t>loro</a:t>
            </a:r>
            <a:r>
              <a:rPr lang="fr-CH" b="0" i="0" u="none" strike="noStrike" dirty="0">
                <a:solidFill>
                  <a:srgbClr val="000000"/>
                </a:solidFill>
                <a:effectLst/>
              </a:rPr>
              <a:t> </a:t>
            </a:r>
            <a:r>
              <a:rPr lang="fr-CH" b="0" i="0" u="none" strike="noStrike" dirty="0" err="1">
                <a:solidFill>
                  <a:srgbClr val="000000"/>
                </a:solidFill>
                <a:effectLst/>
              </a:rPr>
              <a:t>effetti</a:t>
            </a:r>
            <a:r>
              <a:rPr lang="fr-CH" b="0" i="0" u="none" strike="noStrike" dirty="0">
                <a:solidFill>
                  <a:srgbClr val="000000"/>
                </a:solidFill>
                <a:effectLst/>
              </a:rPr>
              <a:t>, </a:t>
            </a:r>
            <a:r>
              <a:rPr lang="fr-CH" b="0" i="0" u="none" strike="noStrike" dirty="0" err="1">
                <a:solidFill>
                  <a:srgbClr val="000000"/>
                </a:solidFill>
                <a:effectLst/>
              </a:rPr>
              <a:t>consentendo</a:t>
            </a:r>
            <a:r>
              <a:rPr lang="fr-CH" b="0" i="0" u="none" strike="noStrike" dirty="0">
                <a:solidFill>
                  <a:srgbClr val="000000"/>
                </a:solidFill>
                <a:effectLst/>
              </a:rPr>
              <a:t> </a:t>
            </a:r>
            <a:r>
              <a:rPr lang="fr-CH" b="0" i="0" u="none" strike="noStrike" dirty="0" err="1">
                <a:solidFill>
                  <a:srgbClr val="000000"/>
                </a:solidFill>
                <a:effectLst/>
              </a:rPr>
              <a:t>così</a:t>
            </a:r>
            <a:r>
              <a:rPr lang="fr-CH" b="0" i="0" u="none" strike="noStrike" dirty="0">
                <a:solidFill>
                  <a:srgbClr val="000000"/>
                </a:solidFill>
                <a:effectLst/>
              </a:rPr>
              <a:t> ai </a:t>
            </a:r>
            <a:r>
              <a:rPr lang="fr-CH" b="0" i="0" u="none" strike="noStrike" dirty="0" err="1">
                <a:solidFill>
                  <a:srgbClr val="000000"/>
                </a:solidFill>
                <a:effectLst/>
              </a:rPr>
              <a:t>partecipanti</a:t>
            </a:r>
            <a:r>
              <a:rPr lang="fr-CH" b="0" i="0" u="none" strike="noStrike" dirty="0">
                <a:solidFill>
                  <a:srgbClr val="000000"/>
                </a:solidFill>
                <a:effectLst/>
              </a:rPr>
              <a:t> di </a:t>
            </a:r>
            <a:r>
              <a:rPr lang="fr-CH" b="0" i="0" u="none" strike="noStrike" dirty="0" err="1">
                <a:solidFill>
                  <a:srgbClr val="000000"/>
                </a:solidFill>
                <a:effectLst/>
              </a:rPr>
              <a:t>agire</a:t>
            </a:r>
            <a:r>
              <a:rPr lang="fr-CH" b="0" i="0" u="none" strike="noStrike" dirty="0">
                <a:solidFill>
                  <a:srgbClr val="000000"/>
                </a:solidFill>
                <a:effectLst/>
              </a:rPr>
              <a:t> in modo </a:t>
            </a:r>
            <a:r>
              <a:rPr lang="fr-CH" b="0" i="0" u="none" strike="noStrike" dirty="0" err="1">
                <a:solidFill>
                  <a:srgbClr val="000000"/>
                </a:solidFill>
                <a:effectLst/>
              </a:rPr>
              <a:t>adeguato</a:t>
            </a:r>
            <a:r>
              <a:rPr lang="fr-CH" b="0" i="0" u="none" strike="noStrike" dirty="0">
                <a:solidFill>
                  <a:srgbClr val="000000"/>
                </a:solidFill>
                <a:effectLst/>
              </a:rPr>
              <a:t> e al </a:t>
            </a:r>
            <a:r>
              <a:rPr lang="fr-CH" b="0" i="0" u="none" strike="noStrike" dirty="0" err="1">
                <a:solidFill>
                  <a:srgbClr val="000000"/>
                </a:solidFill>
                <a:effectLst/>
              </a:rPr>
              <a:t>momento</a:t>
            </a:r>
            <a:r>
              <a:rPr lang="fr-CH" b="0" i="0" u="none" strike="noStrike" dirty="0">
                <a:solidFill>
                  <a:srgbClr val="000000"/>
                </a:solidFill>
                <a:effectLst/>
              </a:rPr>
              <a:t> </a:t>
            </a:r>
            <a:r>
              <a:rPr lang="fr-CH" b="0" i="0" u="none" strike="noStrike" dirty="0" err="1">
                <a:solidFill>
                  <a:srgbClr val="000000"/>
                </a:solidFill>
                <a:effectLst/>
              </a:rPr>
              <a:t>giusto</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148</a:t>
            </a:fld>
            <a:endParaRPr lang="de-CH"/>
          </a:p>
        </p:txBody>
      </p:sp>
    </p:spTree>
    <p:extLst>
      <p:ext uri="{BB962C8B-B14F-4D97-AF65-F5344CB8AC3E}">
        <p14:creationId xmlns:p14="http://schemas.microsoft.com/office/powerpoint/2010/main" val="10098115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665" indent="-171665">
              <a:buFontTx/>
              <a:buChar char="•"/>
            </a:pPr>
            <a:r>
              <a:rPr lang="de-CH" altLang="de-DE" dirty="0"/>
              <a:t>Die </a:t>
            </a:r>
            <a:r>
              <a:rPr lang="de-CH" altLang="de-DE" b="1" dirty="0"/>
              <a:t>Orientierungsfähigkeit </a:t>
            </a:r>
            <a:r>
              <a:rPr lang="de-CH" altLang="de-DE" dirty="0"/>
              <a:t>ermöglicht es, Veränderungen in Raum und Zeit zu erkennen und im eigenen Bewegungsverhalten zu berücksichtigen.</a:t>
            </a:r>
          </a:p>
          <a:p>
            <a:pPr marL="171665" indent="-171665">
              <a:buFontTx/>
              <a:buChar char="•"/>
            </a:pPr>
            <a:r>
              <a:rPr lang="de-CH" altLang="de-DE" dirty="0"/>
              <a:t>Die </a:t>
            </a:r>
            <a:r>
              <a:rPr lang="de-CH" altLang="de-DE" b="1" dirty="0"/>
              <a:t>Differenzierungsfähigkeit </a:t>
            </a:r>
            <a:r>
              <a:rPr lang="de-CH" altLang="de-DE" dirty="0"/>
              <a:t>erlaubt es, innere und </a:t>
            </a:r>
            <a:r>
              <a:rPr lang="de-CH" altLang="de-DE" dirty="0" err="1"/>
              <a:t>aussere</a:t>
            </a:r>
            <a:r>
              <a:rPr lang="de-CH" altLang="de-DE" dirty="0"/>
              <a:t> Informationen wahrzunehmen und gegeneinander abzuwägen.</a:t>
            </a:r>
          </a:p>
          <a:p>
            <a:pPr marL="171665" indent="-171665">
              <a:buFontTx/>
              <a:buChar char="•"/>
            </a:pPr>
            <a:r>
              <a:rPr lang="de-CH" altLang="de-DE" dirty="0"/>
              <a:t>Die </a:t>
            </a:r>
            <a:r>
              <a:rPr lang="de-CH" altLang="de-DE" b="1" dirty="0"/>
              <a:t>Gleichgewichtsfähigkeit </a:t>
            </a:r>
            <a:r>
              <a:rPr lang="de-CH" altLang="de-DE" dirty="0"/>
              <a:t>ermöglicht es, das Gleichgewicht auch in anspruchsvollen Situationen zu halten oder möglichst rasch wieder zu erlangen.</a:t>
            </a:r>
          </a:p>
          <a:p>
            <a:pPr marL="171665" indent="-171665">
              <a:buFontTx/>
              <a:buChar char="•"/>
            </a:pPr>
            <a:r>
              <a:rPr lang="de-CH" altLang="de-DE" dirty="0"/>
              <a:t>Die </a:t>
            </a:r>
            <a:r>
              <a:rPr lang="de-CH" altLang="de-DE" b="1" dirty="0"/>
              <a:t>Rhythmisierungsfähigkeit </a:t>
            </a:r>
            <a:r>
              <a:rPr lang="de-CH" altLang="de-DE" dirty="0"/>
              <a:t>erlaubt es, Bewegungsablaufe rhythmisch zu gestalten oder einen vorgegebenen Rhythmus aufzunehmen und in Bewegung umzusetzen.</a:t>
            </a:r>
          </a:p>
          <a:p>
            <a:pPr marL="171665" indent="-171665">
              <a:buFontTx/>
              <a:buChar char="•"/>
            </a:pPr>
            <a:r>
              <a:rPr lang="de-CH" altLang="de-DE" dirty="0"/>
              <a:t>Die </a:t>
            </a:r>
            <a:r>
              <a:rPr lang="de-CH" altLang="de-DE" b="1" dirty="0"/>
              <a:t>Reaktionsfähigkeit </a:t>
            </a:r>
            <a:r>
              <a:rPr lang="de-CH" altLang="de-DE" dirty="0"/>
              <a:t>ermöglicht es, auf eine veränderte Situation möglichst schnell eine Bewegungsantwort einzuleiten.</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149</a:t>
            </a:fld>
            <a:endParaRPr lang="de-CH"/>
          </a:p>
        </p:txBody>
      </p:sp>
    </p:spTree>
    <p:extLst>
      <p:ext uri="{BB962C8B-B14F-4D97-AF65-F5344CB8AC3E}">
        <p14:creationId xmlns:p14="http://schemas.microsoft.com/office/powerpoint/2010/main" val="35716543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665" indent="-171665">
              <a:buFontTx/>
              <a:buChar char="•"/>
            </a:pPr>
            <a:r>
              <a:rPr lang="fr-CH" altLang="de-DE" dirty="0"/>
              <a:t>La </a:t>
            </a:r>
            <a:r>
              <a:rPr lang="fr-CH" altLang="de-DE" b="1" dirty="0"/>
              <a:t>qualité d’orientation </a:t>
            </a:r>
            <a:r>
              <a:rPr lang="fr-CH" altLang="de-DE" dirty="0"/>
              <a:t>permet de percevoir et de prendre en considération, dans son propre comportement moteur, les modifications spatio-temporelles</a:t>
            </a:r>
            <a:r>
              <a:rPr lang="de-CH" altLang="de-DE" dirty="0"/>
              <a:t>.</a:t>
            </a:r>
          </a:p>
          <a:p>
            <a:pPr marL="171665" indent="-171665">
              <a:buFontTx/>
              <a:buChar char="•"/>
            </a:pPr>
            <a:r>
              <a:rPr lang="fr-CH" altLang="de-DE" dirty="0"/>
              <a:t>La </a:t>
            </a:r>
            <a:r>
              <a:rPr lang="fr-CH" altLang="de-DE" b="1" dirty="0"/>
              <a:t>qualité de différenciation </a:t>
            </a:r>
            <a:r>
              <a:rPr lang="fr-CH" altLang="de-DE" dirty="0"/>
              <a:t>permet de percevoir des informations internes et externes, de les comparer et de les ajuster</a:t>
            </a:r>
            <a:r>
              <a:rPr lang="de-CH" altLang="de-DE" dirty="0"/>
              <a:t>.</a:t>
            </a:r>
          </a:p>
          <a:p>
            <a:pPr marL="171665" indent="-171665">
              <a:buFontTx/>
              <a:buChar char="•"/>
            </a:pPr>
            <a:r>
              <a:rPr lang="fr-CH" altLang="de-DE" dirty="0"/>
              <a:t>La </a:t>
            </a:r>
            <a:r>
              <a:rPr lang="fr-CH" altLang="de-DE" b="1" dirty="0"/>
              <a:t>qualité d’équilibre </a:t>
            </a:r>
            <a:r>
              <a:rPr lang="fr-CH" altLang="de-DE" dirty="0"/>
              <a:t>permet de garder l’équilibre, voire de le retrouver rapidement, également dans des situations difficiles.</a:t>
            </a:r>
            <a:r>
              <a:rPr lang="de-CH" altLang="de-DE" dirty="0"/>
              <a:t>.</a:t>
            </a:r>
          </a:p>
          <a:p>
            <a:pPr marL="171665" indent="-171665">
              <a:buFontTx/>
              <a:buChar char="•"/>
            </a:pPr>
            <a:r>
              <a:rPr lang="fr-CH" altLang="de-DE" dirty="0"/>
              <a:t>La </a:t>
            </a:r>
            <a:r>
              <a:rPr lang="fr-CH" altLang="de-DE" b="1" dirty="0"/>
              <a:t>qualité de rythme </a:t>
            </a:r>
            <a:r>
              <a:rPr lang="fr-CH" altLang="de-DE" dirty="0"/>
              <a:t>permet de concevoir des déroulements</a:t>
            </a:r>
          </a:p>
          <a:p>
            <a:pPr marL="171665" indent="-171665">
              <a:buFontTx/>
              <a:buChar char="•"/>
            </a:pPr>
            <a:r>
              <a:rPr lang="fr-CH" altLang="de-DE" dirty="0"/>
              <a:t>de mouvement de manière rythmée voire de saisir un rythme donné et de le transformer en mouvement.</a:t>
            </a:r>
            <a:r>
              <a:rPr lang="de-CH" altLang="de-DE" dirty="0"/>
              <a:t>.</a:t>
            </a:r>
          </a:p>
          <a:p>
            <a:pPr marL="171665" indent="-171665">
              <a:buFontTx/>
              <a:buChar char="•"/>
            </a:pPr>
            <a:r>
              <a:rPr lang="fr-CH" altLang="de-DE" dirty="0"/>
              <a:t>La </a:t>
            </a:r>
            <a:r>
              <a:rPr lang="fr-CH" altLang="de-DE" b="1" dirty="0"/>
              <a:t>qualité de réaction </a:t>
            </a:r>
            <a:r>
              <a:rPr lang="fr-CH" altLang="de-DE" dirty="0"/>
              <a:t>permet d’apporter le plus rapidement</a:t>
            </a:r>
          </a:p>
          <a:p>
            <a:pPr marL="171665" indent="-171665">
              <a:buFontTx/>
              <a:buChar char="•"/>
            </a:pPr>
            <a:r>
              <a:rPr lang="fr-CH" altLang="de-DE" dirty="0"/>
              <a:t>possible une réponse motrice dans une situation donnée</a:t>
            </a:r>
            <a:r>
              <a:rPr lang="de-CH" altLang="de-DE" dirty="0"/>
              <a:t>.</a:t>
            </a:r>
          </a:p>
          <a:p>
            <a:pPr marL="171665" indent="-171665">
              <a:buFontTx/>
              <a:buChar char="•"/>
            </a:pPr>
            <a:endParaRPr lang="fr-CH" altLang="de-DE" dirty="0"/>
          </a:p>
          <a:p>
            <a:pPr marL="0" indent="0">
              <a:buFontTx/>
              <a:buNone/>
            </a:pPr>
            <a:r>
              <a:rPr lang="fr-CH" altLang="de-DE" dirty="0"/>
              <a:t>Jeunesse</a:t>
            </a:r>
            <a:r>
              <a:rPr lang="fr-CH" altLang="de-DE" baseline="0" dirty="0"/>
              <a:t> et sport: Physis – Bases théoriques p. 25-26</a:t>
            </a:r>
            <a:endParaRPr lang="fr-CH" altLang="de-DE"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150</a:t>
            </a:fld>
            <a:endParaRPr lang="de-CH"/>
          </a:p>
        </p:txBody>
      </p:sp>
    </p:spTree>
    <p:extLst>
      <p:ext uri="{BB962C8B-B14F-4D97-AF65-F5344CB8AC3E}">
        <p14:creationId xmlns:p14="http://schemas.microsoft.com/office/powerpoint/2010/main" val="3641015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665" indent="-171665">
              <a:buFontTx/>
              <a:buChar char="•"/>
            </a:pPr>
            <a:r>
              <a:rPr lang="it-IT" sz="1200" b="0" i="0" u="none" strike="noStrike" baseline="0" dirty="0">
                <a:latin typeface="FrutigerLT-Bold"/>
              </a:rPr>
              <a:t>Grazie alla </a:t>
            </a:r>
            <a:r>
              <a:rPr lang="it-IT" sz="1200" b="1" i="0" u="none" strike="noStrike" baseline="0" dirty="0">
                <a:latin typeface="FrutigerLT-Bold"/>
              </a:rPr>
              <a:t>capacità di orientamento </a:t>
            </a:r>
            <a:r>
              <a:rPr lang="it-IT" sz="1200" b="0" i="0" u="none" strike="noStrike" baseline="0" dirty="0">
                <a:latin typeface="FrutigerLT-Light"/>
              </a:rPr>
              <a:t>si possono riconoscere modificazioni nello spazio e nel tempo e considerarle nel proprio comportamento motorio</a:t>
            </a:r>
            <a:r>
              <a:rPr lang="de-CH" altLang="de-DE" dirty="0"/>
              <a:t>.</a:t>
            </a:r>
          </a:p>
          <a:p>
            <a:pPr marL="171665" indent="-171665">
              <a:buFontTx/>
              <a:buChar char="•"/>
            </a:pPr>
            <a:r>
              <a:rPr lang="it-IT" sz="1200" b="0" i="0" u="none" strike="noStrike" baseline="0" dirty="0">
                <a:latin typeface="FrutigerLT-Light-Identity-H"/>
              </a:rPr>
              <a:t>La </a:t>
            </a:r>
            <a:r>
              <a:rPr lang="it-IT" sz="1200" b="1" i="0" u="none" strike="noStrike" baseline="0" dirty="0">
                <a:latin typeface="FrutigerLT-Bold"/>
              </a:rPr>
              <a:t>capacità di differenziazione </a:t>
            </a:r>
            <a:r>
              <a:rPr lang="it-IT" sz="1200" b="0" i="0" u="none" strike="noStrike" baseline="0" dirty="0">
                <a:latin typeface="FrutigerLT-Light"/>
              </a:rPr>
              <a:t>consente di percepire le informazioni provenienti dall’interno e dall’esterno </a:t>
            </a:r>
            <a:r>
              <a:rPr lang="de-CH" sz="1200" b="0" i="0" u="none" strike="noStrike" baseline="0" dirty="0">
                <a:latin typeface="FrutigerLT-Light"/>
              </a:rPr>
              <a:t>e </a:t>
            </a:r>
            <a:r>
              <a:rPr lang="de-CH" sz="1200" b="0" i="0" u="none" strike="noStrike" baseline="0" dirty="0" err="1">
                <a:latin typeface="FrutigerLT-Light"/>
              </a:rPr>
              <a:t>raffrontarle</a:t>
            </a:r>
            <a:r>
              <a:rPr lang="de-CH" sz="1200" b="0" i="0" u="none" strike="noStrike" baseline="0" dirty="0">
                <a:latin typeface="FrutigerLT-Light"/>
              </a:rPr>
              <a:t> </a:t>
            </a:r>
            <a:r>
              <a:rPr lang="de-CH" sz="1200" b="0" i="0" u="none" strike="noStrike" baseline="0" dirty="0" err="1">
                <a:latin typeface="FrutigerLT-Light"/>
              </a:rPr>
              <a:t>fra</a:t>
            </a:r>
            <a:r>
              <a:rPr lang="de-CH" sz="1200" b="0" i="0" u="none" strike="noStrike" baseline="0" dirty="0">
                <a:latin typeface="FrutigerLT-Light"/>
              </a:rPr>
              <a:t> </a:t>
            </a:r>
            <a:r>
              <a:rPr lang="de-CH" sz="1200" b="0" i="0" u="none" strike="noStrike" baseline="0" dirty="0" err="1">
                <a:latin typeface="FrutigerLT-Light"/>
              </a:rPr>
              <a:t>loro</a:t>
            </a:r>
            <a:r>
              <a:rPr lang="de-CH" altLang="de-DE" dirty="0"/>
              <a:t>.</a:t>
            </a:r>
          </a:p>
          <a:p>
            <a:pPr marL="171665" indent="-171665">
              <a:buFontTx/>
              <a:buChar char="•"/>
            </a:pPr>
            <a:r>
              <a:rPr lang="it-IT" sz="1200" b="0" i="0" u="none" strike="noStrike" baseline="0" dirty="0">
                <a:latin typeface="FrutigerLT-Bold"/>
              </a:rPr>
              <a:t>La </a:t>
            </a:r>
            <a:r>
              <a:rPr lang="it-IT" sz="1200" b="1" i="0" u="none" strike="noStrike" baseline="0" dirty="0">
                <a:latin typeface="FrutigerLT-Bold"/>
              </a:rPr>
              <a:t>capacità di equilibrio </a:t>
            </a:r>
            <a:r>
              <a:rPr lang="it-IT" sz="1200" b="0" i="0" u="none" strike="noStrike" baseline="0" dirty="0">
                <a:latin typeface="FrutigerLT-Light"/>
              </a:rPr>
              <a:t>permette di mantenere l’equilibrio anche in situazioni impegnative e di recuperarlo </a:t>
            </a:r>
            <a:r>
              <a:rPr lang="de-CH" sz="1200" b="0" i="0" u="none" strike="noStrike" baseline="0" dirty="0" err="1">
                <a:latin typeface="FrutigerLT-Light"/>
              </a:rPr>
              <a:t>il</a:t>
            </a:r>
            <a:r>
              <a:rPr lang="de-CH" sz="1200" b="0" i="0" u="none" strike="noStrike" baseline="0" dirty="0">
                <a:latin typeface="FrutigerLT-Light"/>
              </a:rPr>
              <a:t> più </a:t>
            </a:r>
            <a:r>
              <a:rPr lang="de-CH" sz="1200" b="0" i="0" u="none" strike="noStrike" baseline="0" dirty="0" err="1">
                <a:latin typeface="FrutigerLT-Light"/>
              </a:rPr>
              <a:t>rapidamente</a:t>
            </a:r>
            <a:r>
              <a:rPr lang="de-CH" sz="1200" b="0" i="0" u="none" strike="noStrike" baseline="0" dirty="0">
                <a:latin typeface="FrutigerLT-Light"/>
              </a:rPr>
              <a:t> possibile</a:t>
            </a:r>
            <a:r>
              <a:rPr lang="de-CH" altLang="de-DE" dirty="0"/>
              <a:t>.</a:t>
            </a:r>
          </a:p>
          <a:p>
            <a:pPr marL="171665" indent="-171665">
              <a:buFontTx/>
              <a:buChar char="•"/>
            </a:pPr>
            <a:r>
              <a:rPr lang="it-IT" sz="1200" b="0" i="0" u="none" strike="noStrike" baseline="0" dirty="0">
                <a:latin typeface="FrutigerLT-Light-Identity-H"/>
              </a:rPr>
              <a:t>La </a:t>
            </a:r>
            <a:r>
              <a:rPr lang="it-IT" sz="1200" b="1" i="0" u="none" strike="noStrike" baseline="0" dirty="0">
                <a:latin typeface="FrutigerLT-Bold"/>
              </a:rPr>
              <a:t>capacità di </a:t>
            </a:r>
            <a:r>
              <a:rPr lang="it-IT" sz="1200" b="1" i="0" u="none" strike="noStrike" baseline="0" dirty="0" err="1">
                <a:latin typeface="FrutigerLT-Bold"/>
              </a:rPr>
              <a:t>ritmizzazione</a:t>
            </a:r>
            <a:r>
              <a:rPr lang="it-IT" sz="1200" b="1" i="0" u="none" strike="noStrike" baseline="0" dirty="0">
                <a:latin typeface="FrutigerLT-Bold"/>
              </a:rPr>
              <a:t> </a:t>
            </a:r>
            <a:r>
              <a:rPr lang="it-IT" sz="1200" b="0" i="0" u="none" strike="noStrike" baseline="0" dirty="0">
                <a:latin typeface="FrutigerLT-Light"/>
              </a:rPr>
              <a:t>consente di eseguire sequenze motorie in modo ritmico o di riprendere un ritmo dato e di applicarlo in un movimento</a:t>
            </a:r>
            <a:r>
              <a:rPr lang="de-CH" altLang="de-DE" dirty="0"/>
              <a:t>.</a:t>
            </a:r>
          </a:p>
          <a:p>
            <a:pPr marL="171665" indent="-171665">
              <a:buFontTx/>
              <a:buChar char="•"/>
            </a:pPr>
            <a:r>
              <a:rPr lang="it-IT" sz="1200" b="0" i="0" u="none" strike="noStrike" baseline="0" dirty="0">
                <a:latin typeface="FrutigerLT-Light-Identity-H"/>
              </a:rPr>
              <a:t>La </a:t>
            </a:r>
            <a:r>
              <a:rPr lang="it-IT" sz="1200" b="1" i="0" u="none" strike="noStrike" baseline="0" dirty="0">
                <a:latin typeface="FrutigerLT-Bold"/>
              </a:rPr>
              <a:t>capacità di reazione </a:t>
            </a:r>
            <a:r>
              <a:rPr lang="it-IT" sz="1200" b="0" i="0" u="none" strike="noStrike" baseline="0" dirty="0">
                <a:latin typeface="FrutigerLT-Light"/>
              </a:rPr>
              <a:t>è il presupposto per avviare il più rapidamente possibile una risposta motoria per far fronte al mutamento di una situazione</a:t>
            </a:r>
            <a:r>
              <a:rPr lang="de-CH" altLang="de-DE" dirty="0"/>
              <a:t>.</a:t>
            </a:r>
          </a:p>
          <a:p>
            <a:pPr marL="171665" indent="-171665">
              <a:buFontTx/>
              <a:buChar char="•"/>
            </a:pPr>
            <a:endParaRPr lang="de-CH" alt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H" altLang="de-DE" dirty="0"/>
              <a:t>Jeunesse</a:t>
            </a:r>
            <a:r>
              <a:rPr lang="fr-CH" altLang="de-DE" baseline="0" dirty="0"/>
              <a:t> et sport: Physis – Bases théoriques p. 25-26</a:t>
            </a:r>
            <a:endParaRPr lang="fr-CH" altLang="de-DE" dirty="0"/>
          </a:p>
          <a:p>
            <a:pPr marL="0" indent="0">
              <a:buFontTx/>
              <a:buNone/>
            </a:pPr>
            <a:endParaRPr lang="de-CH" altLang="de-DE"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151</a:t>
            </a:fld>
            <a:endParaRPr lang="de-CH"/>
          </a:p>
        </p:txBody>
      </p:sp>
    </p:spTree>
    <p:extLst>
      <p:ext uri="{BB962C8B-B14F-4D97-AF65-F5344CB8AC3E}">
        <p14:creationId xmlns:p14="http://schemas.microsoft.com/office/powerpoint/2010/main" val="26532479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152</a:t>
            </a:fld>
            <a:endParaRPr lang="de-CH"/>
          </a:p>
        </p:txBody>
      </p:sp>
    </p:spTree>
    <p:extLst>
      <p:ext uri="{BB962C8B-B14F-4D97-AF65-F5344CB8AC3E}">
        <p14:creationId xmlns:p14="http://schemas.microsoft.com/office/powerpoint/2010/main" val="16022675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b="1" dirty="0"/>
              <a:t>Attention</a:t>
            </a:r>
            <a:r>
              <a:rPr lang="de-CH" altLang="de-DE" dirty="0"/>
              <a:t>:</a:t>
            </a:r>
            <a:r>
              <a:rPr lang="de-CH" altLang="de-DE" baseline="0" dirty="0"/>
              <a:t> </a:t>
            </a:r>
            <a:r>
              <a:rPr lang="de-CH" altLang="de-DE" baseline="0" dirty="0" err="1"/>
              <a:t>s</a:t>
            </a:r>
            <a:r>
              <a:rPr lang="de-CH" altLang="de-DE" dirty="0" err="1"/>
              <a:t>ystème</a:t>
            </a:r>
            <a:r>
              <a:rPr lang="de-CH" altLang="de-DE" dirty="0"/>
              <a:t> </a:t>
            </a:r>
            <a:r>
              <a:rPr lang="de-CH" altLang="de-DE" dirty="0" err="1"/>
              <a:t>scolaire</a:t>
            </a:r>
            <a:r>
              <a:rPr lang="de-CH" altLang="de-DE" dirty="0"/>
              <a:t> </a:t>
            </a:r>
            <a:r>
              <a:rPr lang="de-CH" altLang="de-DE" dirty="0" err="1"/>
              <a:t>suisse</a:t>
            </a:r>
            <a:r>
              <a:rPr lang="de-CH" altLang="de-DE" dirty="0"/>
              <a:t> </a:t>
            </a:r>
            <a:r>
              <a:rPr lang="de-CH" altLang="de-DE" dirty="0" err="1"/>
              <a:t>alémanique</a:t>
            </a:r>
            <a:endParaRPr lang="de-CH" altLang="de-DE"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153</a:t>
            </a:fld>
            <a:endParaRPr lang="de-CH"/>
          </a:p>
        </p:txBody>
      </p:sp>
    </p:spTree>
    <p:extLst>
      <p:ext uri="{BB962C8B-B14F-4D97-AF65-F5344CB8AC3E}">
        <p14:creationId xmlns:p14="http://schemas.microsoft.com/office/powerpoint/2010/main" val="31078130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b="1" dirty="0" err="1"/>
              <a:t>Attenzione</a:t>
            </a:r>
            <a:r>
              <a:rPr lang="de-CH" altLang="de-DE" dirty="0"/>
              <a:t>:</a:t>
            </a:r>
            <a:r>
              <a:rPr lang="de-CH" altLang="de-DE" baseline="0" dirty="0"/>
              <a:t> </a:t>
            </a:r>
            <a:r>
              <a:rPr lang="de-CH" altLang="de-DE" baseline="0" dirty="0" err="1"/>
              <a:t>Sistema</a:t>
            </a:r>
            <a:r>
              <a:rPr lang="de-CH" altLang="de-DE" baseline="0" dirty="0"/>
              <a:t> </a:t>
            </a:r>
            <a:r>
              <a:rPr lang="de-CH" altLang="de-DE" baseline="0" dirty="0" err="1"/>
              <a:t>scolastico</a:t>
            </a:r>
            <a:r>
              <a:rPr lang="de-CH" altLang="de-DE" baseline="0" dirty="0"/>
              <a:t> </a:t>
            </a:r>
            <a:r>
              <a:rPr lang="de-CH" altLang="de-DE" baseline="0" dirty="0" err="1"/>
              <a:t>svizzero</a:t>
            </a:r>
            <a:r>
              <a:rPr lang="de-CH" altLang="de-DE" baseline="0" dirty="0"/>
              <a:t> </a:t>
            </a:r>
            <a:r>
              <a:rPr lang="de-CH" altLang="de-DE" baseline="0" dirty="0" err="1"/>
              <a:t>tedesco</a:t>
            </a:r>
            <a:r>
              <a:rPr lang="de-CH" altLang="de-DE" baseline="0" dirty="0"/>
              <a:t>!</a:t>
            </a:r>
            <a:endParaRPr lang="de-CH" altLang="de-DE"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154</a:t>
            </a:fld>
            <a:endParaRPr lang="de-CH"/>
          </a:p>
        </p:txBody>
      </p:sp>
    </p:spTree>
    <p:extLst>
      <p:ext uri="{BB962C8B-B14F-4D97-AF65-F5344CB8AC3E}">
        <p14:creationId xmlns:p14="http://schemas.microsoft.com/office/powerpoint/2010/main" val="5676097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endParaRPr lang="fr-CH" b="0" i="0" u="none" strike="noStrike" dirty="0">
              <a:solidFill>
                <a:srgbClr val="000000"/>
              </a:solidFill>
              <a:effectLst/>
            </a:endParaRP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155</a:t>
            </a:fld>
            <a:endParaRPr lang="de-CH"/>
          </a:p>
        </p:txBody>
      </p:sp>
    </p:spTree>
    <p:extLst>
      <p:ext uri="{BB962C8B-B14F-4D97-AF65-F5344CB8AC3E}">
        <p14:creationId xmlns:p14="http://schemas.microsoft.com/office/powerpoint/2010/main" val="2373160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endParaRPr lang="fr-CH" b="0" i="0" u="none" strike="noStrike" dirty="0">
              <a:solidFill>
                <a:srgbClr val="000000"/>
              </a:solidFill>
              <a:effectLst/>
            </a:endParaRP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156</a:t>
            </a:fld>
            <a:endParaRPr lang="de-CH"/>
          </a:p>
        </p:txBody>
      </p:sp>
    </p:spTree>
    <p:extLst>
      <p:ext uri="{BB962C8B-B14F-4D97-AF65-F5344CB8AC3E}">
        <p14:creationId xmlns:p14="http://schemas.microsoft.com/office/powerpoint/2010/main" val="2093171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AF14-C9FD-897D-E89D-74299A4AC7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29FCFD-C13E-756E-8D78-16012F2609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99E55F-C6FC-480E-E4ED-73BBF1A5597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BDF060C-0226-DBA6-6098-4C133E280CAD}"/>
              </a:ext>
            </a:extLst>
          </p:cNvPr>
          <p:cNvSpPr>
            <a:spLocks noGrp="1"/>
          </p:cNvSpPr>
          <p:nvPr>
            <p:ph type="sldNum" sz="quarter" idx="5"/>
          </p:nvPr>
        </p:nvSpPr>
        <p:spPr/>
        <p:txBody>
          <a:bodyPr/>
          <a:lstStyle/>
          <a:p>
            <a:fld id="{83C81C81-E364-4366-A610-2DB15FF98538}" type="slidenum">
              <a:rPr lang="de-CH" smtClean="0"/>
              <a:pPr/>
              <a:t>34</a:t>
            </a:fld>
            <a:endParaRPr lang="de-CH" dirty="0"/>
          </a:p>
        </p:txBody>
      </p:sp>
    </p:spTree>
    <p:extLst>
      <p:ext uri="{BB962C8B-B14F-4D97-AF65-F5344CB8AC3E}">
        <p14:creationId xmlns:p14="http://schemas.microsoft.com/office/powerpoint/2010/main" val="427551181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H" b="0" i="0" u="none" strike="noStrike" dirty="0">
              <a:solidFill>
                <a:srgbClr val="000000"/>
              </a:solidFill>
              <a:effectLst/>
            </a:endParaRPr>
          </a:p>
          <a:p>
            <a:pPr algn="l"/>
            <a:endParaRPr lang="fr-CH" b="0" i="0" u="none" strike="noStrike" dirty="0">
              <a:solidFill>
                <a:srgbClr val="000000"/>
              </a:solidFill>
              <a:effectLst/>
            </a:endParaRP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157</a:t>
            </a:fld>
            <a:endParaRPr lang="de-CH"/>
          </a:p>
        </p:txBody>
      </p:sp>
    </p:spTree>
    <p:extLst>
      <p:ext uri="{BB962C8B-B14F-4D97-AF65-F5344CB8AC3E}">
        <p14:creationId xmlns:p14="http://schemas.microsoft.com/office/powerpoint/2010/main" val="35832646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158</a:t>
            </a:fld>
            <a:endParaRPr lang="de-CH"/>
          </a:p>
        </p:txBody>
      </p:sp>
    </p:spTree>
    <p:extLst>
      <p:ext uri="{BB962C8B-B14F-4D97-AF65-F5344CB8AC3E}">
        <p14:creationId xmlns:p14="http://schemas.microsoft.com/office/powerpoint/2010/main" val="33917361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304A0-240B-CD3A-CCF2-83FE4F2FB5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386298C-FAB5-1F1A-1090-257AA8AEEF7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5FF8B63-6DD0-7C15-2593-BAD69EDBBA7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15E3AD90-2F1F-9CE6-EB3A-3EA517292824}"/>
              </a:ext>
            </a:extLst>
          </p:cNvPr>
          <p:cNvSpPr>
            <a:spLocks noGrp="1"/>
          </p:cNvSpPr>
          <p:nvPr>
            <p:ph type="sldNum" sz="quarter" idx="10"/>
          </p:nvPr>
        </p:nvSpPr>
        <p:spPr/>
        <p:txBody>
          <a:bodyPr/>
          <a:lstStyle/>
          <a:p>
            <a:pPr>
              <a:defRPr/>
            </a:pPr>
            <a:fld id="{C46147B8-7AEA-4922-A55B-DCDA58C024A2}" type="slidenum">
              <a:rPr lang="de-CH" smtClean="0"/>
              <a:pPr>
                <a:defRPr/>
              </a:pPr>
              <a:t>159</a:t>
            </a:fld>
            <a:endParaRPr lang="de-CH"/>
          </a:p>
        </p:txBody>
      </p:sp>
    </p:spTree>
    <p:extLst>
      <p:ext uri="{BB962C8B-B14F-4D97-AF65-F5344CB8AC3E}">
        <p14:creationId xmlns:p14="http://schemas.microsoft.com/office/powerpoint/2010/main" val="314369037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5CCC4-AB31-3A9C-5E65-7F1555E8EA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1E8574-6B18-D3AF-7E04-12EB6F3AFB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DADA6C1-547D-5DC8-4B17-0704E0C1A446}"/>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3D6B9869-B779-648D-792B-C106ADD21262}"/>
              </a:ext>
            </a:extLst>
          </p:cNvPr>
          <p:cNvSpPr>
            <a:spLocks noGrp="1"/>
          </p:cNvSpPr>
          <p:nvPr>
            <p:ph type="sldNum" sz="quarter" idx="10"/>
          </p:nvPr>
        </p:nvSpPr>
        <p:spPr/>
        <p:txBody>
          <a:bodyPr/>
          <a:lstStyle/>
          <a:p>
            <a:pPr>
              <a:defRPr/>
            </a:pPr>
            <a:fld id="{C46147B8-7AEA-4922-A55B-DCDA58C024A2}" type="slidenum">
              <a:rPr lang="de-CH" smtClean="0"/>
              <a:pPr>
                <a:defRPr/>
              </a:pPr>
              <a:t>160</a:t>
            </a:fld>
            <a:endParaRPr lang="de-CH"/>
          </a:p>
        </p:txBody>
      </p:sp>
    </p:spTree>
    <p:extLst>
      <p:ext uri="{BB962C8B-B14F-4D97-AF65-F5344CB8AC3E}">
        <p14:creationId xmlns:p14="http://schemas.microsoft.com/office/powerpoint/2010/main" val="30857578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Taktische</a:t>
            </a:r>
            <a:r>
              <a:rPr lang="fr-CH" b="1" i="0" u="none" strike="noStrike" dirty="0">
                <a:solidFill>
                  <a:srgbClr val="000000"/>
                </a:solidFill>
                <a:effectLst/>
              </a:rPr>
              <a:t> </a:t>
            </a:r>
            <a:r>
              <a:rPr lang="fr-CH" b="1" i="0" u="none" strike="noStrike" dirty="0" err="1">
                <a:solidFill>
                  <a:srgbClr val="000000"/>
                </a:solidFill>
                <a:effectLst/>
              </a:rPr>
              <a:t>Intelligenz</a:t>
            </a:r>
            <a:endParaRPr lang="fr-CH" b="1" i="0" u="none" strike="noStrike" dirty="0">
              <a:solidFill>
                <a:srgbClr val="000000"/>
              </a:solidFill>
              <a:effectLst/>
            </a:endParaRPr>
          </a:p>
          <a:p>
            <a:pPr algn="l"/>
            <a:r>
              <a:rPr lang="fr-CH" b="0" i="0" u="none" strike="noStrike" dirty="0" err="1">
                <a:solidFill>
                  <a:srgbClr val="000000"/>
                </a:solidFill>
                <a:effectLst/>
              </a:rPr>
              <a:t>Sportler:innen</a:t>
            </a:r>
            <a:r>
              <a:rPr lang="fr-CH" b="0" i="0" u="none" strike="noStrike" dirty="0">
                <a:solidFill>
                  <a:srgbClr val="000000"/>
                </a:solidFill>
                <a:effectLst/>
              </a:rPr>
              <a:t> mit </a:t>
            </a:r>
            <a:r>
              <a:rPr lang="fr-CH" b="0" i="0" u="none" strike="noStrike" dirty="0" err="1">
                <a:solidFill>
                  <a:srgbClr val="000000"/>
                </a:solidFill>
                <a:effectLst/>
              </a:rPr>
              <a:t>taktischer</a:t>
            </a:r>
            <a:r>
              <a:rPr lang="fr-CH" b="0" i="0" u="none" strike="noStrike" dirty="0">
                <a:solidFill>
                  <a:srgbClr val="000000"/>
                </a:solidFill>
                <a:effectLst/>
              </a:rPr>
              <a:t> </a:t>
            </a:r>
            <a:r>
              <a:rPr lang="fr-CH" b="0" i="0" u="none" strike="noStrike" dirty="0" err="1">
                <a:solidFill>
                  <a:srgbClr val="000000"/>
                </a:solidFill>
                <a:effectLst/>
              </a:rPr>
              <a:t>Intelligenz</a:t>
            </a:r>
            <a:r>
              <a:rPr lang="fr-CH" b="0" i="0" u="none" strike="noStrike" dirty="0">
                <a:solidFill>
                  <a:srgbClr val="000000"/>
                </a:solidFill>
                <a:effectLst/>
              </a:rPr>
              <a:t> </a:t>
            </a:r>
            <a:r>
              <a:rPr lang="fr-CH" b="0" i="0" u="none" strike="noStrike" dirty="0" err="1">
                <a:solidFill>
                  <a:srgbClr val="000000"/>
                </a:solidFill>
                <a:effectLst/>
              </a:rPr>
              <a:t>sind</a:t>
            </a:r>
            <a:r>
              <a:rPr lang="fr-CH" b="0" i="0" u="none" strike="noStrike" dirty="0">
                <a:solidFill>
                  <a:srgbClr val="000000"/>
                </a:solidFill>
                <a:effectLst/>
              </a:rPr>
              <a:t> in der Lage, in </a:t>
            </a:r>
            <a:r>
              <a:rPr lang="fr-CH" b="0" i="0" u="none" strike="noStrike" dirty="0" err="1">
                <a:solidFill>
                  <a:srgbClr val="000000"/>
                </a:solidFill>
                <a:effectLst/>
              </a:rPr>
              <a:t>einer</a:t>
            </a:r>
            <a:r>
              <a:rPr lang="fr-CH" b="0" i="0" u="none" strike="noStrike" dirty="0">
                <a:solidFill>
                  <a:srgbClr val="000000"/>
                </a:solidFill>
                <a:effectLst/>
              </a:rPr>
              <a:t> </a:t>
            </a:r>
            <a:r>
              <a:rPr lang="fr-CH" b="0" i="0" u="none" strike="noStrike" dirty="0" err="1">
                <a:solidFill>
                  <a:srgbClr val="000000"/>
                </a:solidFill>
                <a:effectLst/>
              </a:rPr>
              <a:t>bestimmten</a:t>
            </a:r>
            <a:r>
              <a:rPr lang="fr-CH" b="0" i="0" u="none" strike="noStrike" dirty="0">
                <a:solidFill>
                  <a:srgbClr val="000000"/>
                </a:solidFill>
                <a:effectLst/>
              </a:rPr>
              <a:t> Situation die </a:t>
            </a:r>
            <a:r>
              <a:rPr lang="fr-CH" b="0" i="0" u="none" strike="noStrike" dirty="0" err="1">
                <a:solidFill>
                  <a:srgbClr val="000000"/>
                </a:solidFill>
                <a:effectLst/>
              </a:rPr>
              <a:t>passende</a:t>
            </a:r>
            <a:r>
              <a:rPr lang="fr-CH" b="0" i="0" u="none" strike="noStrike" dirty="0">
                <a:solidFill>
                  <a:srgbClr val="000000"/>
                </a:solidFill>
                <a:effectLst/>
              </a:rPr>
              <a:t> </a:t>
            </a:r>
            <a:r>
              <a:rPr lang="fr-CH" b="0" i="0" u="none" strike="noStrike" dirty="0" err="1">
                <a:solidFill>
                  <a:srgbClr val="000000"/>
                </a:solidFill>
                <a:effectLst/>
              </a:rPr>
              <a:t>Lösung</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finden</a:t>
            </a:r>
            <a:r>
              <a:rPr lang="fr-CH" b="0" i="0" u="none" strike="noStrike" dirty="0">
                <a:solidFill>
                  <a:srgbClr val="000000"/>
                </a:solidFill>
                <a:effectLst/>
              </a:rPr>
              <a:t>. </a:t>
            </a:r>
            <a:r>
              <a:rPr lang="fr-CH" b="0" i="0" u="none" strike="noStrike" dirty="0" err="1">
                <a:solidFill>
                  <a:srgbClr val="000000"/>
                </a:solidFill>
                <a:effectLst/>
              </a:rPr>
              <a:t>Jede</a:t>
            </a:r>
            <a:r>
              <a:rPr lang="fr-CH" b="0" i="0" u="none" strike="noStrike" dirty="0">
                <a:solidFill>
                  <a:srgbClr val="000000"/>
                </a:solidFill>
                <a:effectLst/>
              </a:rPr>
              <a:t> </a:t>
            </a:r>
            <a:r>
              <a:rPr lang="fr-CH" b="0" i="0" u="none" strike="noStrike" dirty="0" err="1">
                <a:solidFill>
                  <a:srgbClr val="000000"/>
                </a:solidFill>
                <a:effectLst/>
              </a:rPr>
              <a:t>taktische</a:t>
            </a:r>
            <a:r>
              <a:rPr lang="fr-CH" b="0" i="0" u="none" strike="noStrike" dirty="0">
                <a:solidFill>
                  <a:srgbClr val="000000"/>
                </a:solidFill>
                <a:effectLst/>
              </a:rPr>
              <a:t> </a:t>
            </a:r>
            <a:r>
              <a:rPr lang="fr-CH" b="0" i="0" u="none" strike="noStrike" dirty="0" err="1">
                <a:solidFill>
                  <a:srgbClr val="000000"/>
                </a:solidFill>
                <a:effectLst/>
              </a:rPr>
              <a:t>Handlung</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a:t>
            </a:r>
            <a:r>
              <a:rPr lang="fr-CH" b="0" i="0" u="none" strike="noStrike" dirty="0" err="1">
                <a:solidFill>
                  <a:srgbClr val="000000"/>
                </a:solidFill>
                <a:effectLst/>
              </a:rPr>
              <a:t>eng</a:t>
            </a:r>
            <a:r>
              <a:rPr lang="fr-CH" b="0" i="0" u="none" strike="noStrike" dirty="0">
                <a:solidFill>
                  <a:srgbClr val="000000"/>
                </a:solidFill>
                <a:effectLst/>
              </a:rPr>
              <a:t> mit der </a:t>
            </a:r>
            <a:r>
              <a:rPr lang="fr-CH" b="0" i="0" u="none" strike="noStrike" dirty="0" err="1">
                <a:solidFill>
                  <a:srgbClr val="000000"/>
                </a:solidFill>
                <a:effectLst/>
              </a:rPr>
              <a:t>Wahrnehmung</a:t>
            </a:r>
            <a:r>
              <a:rPr lang="fr-CH" b="0" i="0" u="none" strike="noStrike" dirty="0">
                <a:solidFill>
                  <a:srgbClr val="000000"/>
                </a:solidFill>
                <a:effectLst/>
              </a:rPr>
              <a:t> der </a:t>
            </a:r>
            <a:r>
              <a:rPr lang="fr-CH" b="0" i="0" u="none" strike="noStrike" dirty="0" err="1">
                <a:solidFill>
                  <a:srgbClr val="000000"/>
                </a:solidFill>
                <a:effectLst/>
              </a:rPr>
              <a:t>Umgebung</a:t>
            </a:r>
            <a:r>
              <a:rPr lang="fr-CH" b="0" i="0" u="none" strike="noStrike" dirty="0">
                <a:solidFill>
                  <a:srgbClr val="000000"/>
                </a:solidFill>
                <a:effectLst/>
              </a:rPr>
              <a:t> </a:t>
            </a:r>
            <a:r>
              <a:rPr lang="fr-CH" b="0" i="0" u="none" strike="noStrike" dirty="0" err="1">
                <a:solidFill>
                  <a:srgbClr val="000000"/>
                </a:solidFill>
                <a:effectLst/>
              </a:rPr>
              <a:t>bzw</a:t>
            </a:r>
            <a:r>
              <a:rPr lang="fr-CH" b="0" i="0" u="none" strike="noStrike" dirty="0">
                <a:solidFill>
                  <a:srgbClr val="000000"/>
                </a:solidFill>
                <a:effectLst/>
              </a:rPr>
              <a:t>. der </a:t>
            </a:r>
            <a:r>
              <a:rPr lang="fr-CH" b="0" i="0" u="none" strike="noStrike" dirty="0" err="1">
                <a:solidFill>
                  <a:srgbClr val="000000"/>
                </a:solidFill>
                <a:effectLst/>
              </a:rPr>
              <a:t>aktuellen</a:t>
            </a:r>
            <a:r>
              <a:rPr lang="fr-CH" b="0" i="0" u="none" strike="noStrike" dirty="0">
                <a:solidFill>
                  <a:srgbClr val="000000"/>
                </a:solidFill>
                <a:effectLst/>
              </a:rPr>
              <a:t> Situation </a:t>
            </a:r>
            <a:r>
              <a:rPr lang="fr-CH" b="0" i="0" u="none" strike="noStrike" dirty="0" err="1">
                <a:solidFill>
                  <a:srgbClr val="000000"/>
                </a:solidFill>
                <a:effectLst/>
              </a:rPr>
              <a:t>verbunden</a:t>
            </a:r>
            <a:r>
              <a:rPr lang="fr-CH" b="0" i="0" u="none" strike="noStrike" dirty="0">
                <a:solidFill>
                  <a:srgbClr val="000000"/>
                </a:solidFill>
                <a:effectLst/>
              </a:rPr>
              <a:t> – die </a:t>
            </a:r>
            <a:r>
              <a:rPr lang="fr-CH" b="0" i="0" u="none" strike="noStrike" dirty="0" err="1">
                <a:solidFill>
                  <a:srgbClr val="000000"/>
                </a:solidFill>
                <a:effectLst/>
              </a:rPr>
              <a:t>Qualität</a:t>
            </a:r>
            <a:r>
              <a:rPr lang="fr-CH" b="0" i="0" u="none" strike="noStrike" dirty="0">
                <a:solidFill>
                  <a:srgbClr val="000000"/>
                </a:solidFill>
                <a:effectLst/>
              </a:rPr>
              <a:t> der </a:t>
            </a:r>
            <a:r>
              <a:rPr lang="fr-CH" b="0" i="0" u="none" strike="noStrike" dirty="0" err="1">
                <a:solidFill>
                  <a:srgbClr val="000000"/>
                </a:solidFill>
                <a:effectLst/>
              </a:rPr>
              <a:t>Wahrnehmung</a:t>
            </a:r>
            <a:r>
              <a:rPr lang="fr-CH" b="0" i="0" u="none" strike="noStrike" dirty="0">
                <a:solidFill>
                  <a:srgbClr val="000000"/>
                </a:solidFill>
                <a:effectLst/>
              </a:rPr>
              <a:t> </a:t>
            </a:r>
            <a:r>
              <a:rPr lang="fr-CH" b="0" i="0" u="none" strike="noStrike" dirty="0" err="1">
                <a:solidFill>
                  <a:srgbClr val="000000"/>
                </a:solidFill>
                <a:effectLst/>
              </a:rPr>
              <a:t>beeinflusst</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Handeln</a:t>
            </a:r>
            <a:r>
              <a:rPr lang="fr-CH" b="0" i="0" u="none" strike="noStrike" dirty="0">
                <a:solidFill>
                  <a:srgbClr val="000000"/>
                </a:solidFill>
                <a:effectLst/>
              </a:rPr>
              <a:t> </a:t>
            </a:r>
            <a:r>
              <a:rPr lang="fr-CH" b="0" i="0" u="none" strike="noStrike" dirty="0" err="1">
                <a:solidFill>
                  <a:srgbClr val="000000"/>
                </a:solidFill>
                <a:effectLst/>
              </a:rPr>
              <a:t>direkt</a:t>
            </a:r>
            <a:r>
              <a:rPr lang="fr-CH" b="0" i="0" u="none" strike="noStrike" dirty="0">
                <a:solidFill>
                  <a:srgbClr val="000000"/>
                </a:solidFill>
                <a:effectLst/>
              </a:rPr>
              <a:t>. Die </a:t>
            </a:r>
            <a:r>
              <a:rPr lang="fr-CH" b="0" i="0" u="none" strike="noStrike" dirty="0" err="1">
                <a:solidFill>
                  <a:srgbClr val="000000"/>
                </a:solidFill>
                <a:effectLst/>
              </a:rPr>
              <a:t>sogenannte</a:t>
            </a:r>
            <a:r>
              <a:rPr lang="fr-CH" b="0" i="0" u="none" strike="noStrike" dirty="0">
                <a:solidFill>
                  <a:srgbClr val="000000"/>
                </a:solidFill>
                <a:effectLst/>
              </a:rPr>
              <a:t> </a:t>
            </a:r>
            <a:r>
              <a:rPr lang="fr-CH" b="0" i="0" u="none" strike="noStrike" dirty="0" err="1">
                <a:solidFill>
                  <a:srgbClr val="000000"/>
                </a:solidFill>
                <a:effectLst/>
              </a:rPr>
              <a:t>Interventionsgeschwindigkeit</a:t>
            </a:r>
            <a:r>
              <a:rPr lang="fr-CH" b="0" i="0" u="none" strike="noStrike" dirty="0">
                <a:solidFill>
                  <a:srgbClr val="000000"/>
                </a:solidFill>
                <a:effectLst/>
              </a:rPr>
              <a:t> </a:t>
            </a:r>
            <a:r>
              <a:rPr lang="fr-CH" b="0" i="0" u="none" strike="noStrike" dirty="0" err="1">
                <a:solidFill>
                  <a:srgbClr val="000000"/>
                </a:solidFill>
                <a:effectLst/>
              </a:rPr>
              <a:t>bezeichnet</a:t>
            </a:r>
            <a:r>
              <a:rPr lang="fr-CH" b="0" i="0" u="none" strike="noStrike" dirty="0">
                <a:solidFill>
                  <a:srgbClr val="000000"/>
                </a:solidFill>
                <a:effectLst/>
              </a:rPr>
              <a:t> die </a:t>
            </a:r>
            <a:r>
              <a:rPr lang="fr-CH" b="0" i="0" u="none" strike="noStrike" dirty="0" err="1">
                <a:solidFill>
                  <a:srgbClr val="000000"/>
                </a:solidFill>
                <a:effectLst/>
              </a:rPr>
              <a:t>Fähigkeit</a:t>
            </a:r>
            <a:r>
              <a:rPr lang="fr-CH" b="0" i="0" u="none" strike="noStrike" dirty="0">
                <a:solidFill>
                  <a:srgbClr val="000000"/>
                </a:solidFill>
                <a:effectLst/>
              </a:rPr>
              <a:t>, </a:t>
            </a:r>
            <a:r>
              <a:rPr lang="fr-CH" b="0" i="0" u="none" strike="noStrike" dirty="0" err="1">
                <a:solidFill>
                  <a:srgbClr val="000000"/>
                </a:solidFill>
                <a:effectLst/>
              </a:rPr>
              <a:t>auf</a:t>
            </a:r>
            <a:r>
              <a:rPr lang="fr-CH" b="0" i="0" u="none" strike="noStrike" dirty="0">
                <a:solidFill>
                  <a:srgbClr val="000000"/>
                </a:solidFill>
                <a:effectLst/>
              </a:rPr>
              <a:t> der Basis </a:t>
            </a:r>
            <a:r>
              <a:rPr lang="fr-CH" b="0" i="0" u="none" strike="noStrike" dirty="0" err="1">
                <a:solidFill>
                  <a:srgbClr val="000000"/>
                </a:solidFill>
                <a:effectLst/>
              </a:rPr>
              <a:t>visueller</a:t>
            </a:r>
            <a:r>
              <a:rPr lang="fr-CH" b="0" i="0" u="none" strike="noStrike" dirty="0">
                <a:solidFill>
                  <a:srgbClr val="000000"/>
                </a:solidFill>
                <a:effectLst/>
              </a:rPr>
              <a:t>, </a:t>
            </a:r>
            <a:r>
              <a:rPr lang="fr-CH" b="0" i="0" u="none" strike="noStrike" dirty="0" err="1">
                <a:solidFill>
                  <a:srgbClr val="000000"/>
                </a:solidFill>
                <a:effectLst/>
              </a:rPr>
              <a:t>technischer</a:t>
            </a:r>
            <a:r>
              <a:rPr lang="fr-CH" b="0" i="0" u="none" strike="noStrike" dirty="0">
                <a:solidFill>
                  <a:srgbClr val="000000"/>
                </a:solidFill>
                <a:effectLst/>
              </a:rPr>
              <a:t>, </a:t>
            </a:r>
            <a:r>
              <a:rPr lang="fr-CH" b="0" i="0" u="none" strike="noStrike" dirty="0" err="1">
                <a:solidFill>
                  <a:srgbClr val="000000"/>
                </a:solidFill>
                <a:effectLst/>
              </a:rPr>
              <a:t>taktischer</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athletischer</a:t>
            </a:r>
            <a:r>
              <a:rPr lang="fr-CH" b="0" i="0" u="none" strike="noStrike" dirty="0">
                <a:solidFill>
                  <a:srgbClr val="000000"/>
                </a:solidFill>
                <a:effectLst/>
              </a:rPr>
              <a:t> </a:t>
            </a:r>
            <a:r>
              <a:rPr lang="fr-CH" b="0" i="0" u="none" strike="noStrike" dirty="0" err="1">
                <a:solidFill>
                  <a:srgbClr val="000000"/>
                </a:solidFill>
                <a:effectLst/>
              </a:rPr>
              <a:t>Informationen</a:t>
            </a:r>
            <a:r>
              <a:rPr lang="fr-CH" b="0" i="0" u="none" strike="noStrike" dirty="0">
                <a:solidFill>
                  <a:srgbClr val="000000"/>
                </a:solidFill>
                <a:effectLst/>
              </a:rPr>
              <a:t> </a:t>
            </a:r>
            <a:r>
              <a:rPr lang="fr-CH" b="0" i="0" u="none" strike="noStrike" dirty="0" err="1">
                <a:solidFill>
                  <a:srgbClr val="000000"/>
                </a:solidFill>
                <a:effectLst/>
              </a:rPr>
              <a:t>möglichst</a:t>
            </a:r>
            <a:r>
              <a:rPr lang="fr-CH" b="0" i="0" u="none" strike="noStrike" dirty="0">
                <a:solidFill>
                  <a:srgbClr val="000000"/>
                </a:solidFill>
                <a:effectLst/>
              </a:rPr>
              <a:t> </a:t>
            </a:r>
            <a:r>
              <a:rPr lang="fr-CH" b="0" i="0" u="none" strike="noStrike" dirty="0" err="1">
                <a:solidFill>
                  <a:srgbClr val="000000"/>
                </a:solidFill>
                <a:effectLst/>
              </a:rPr>
              <a:t>rasch</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entscheiden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entsprechend</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handeln</a:t>
            </a:r>
            <a:r>
              <a:rPr lang="fr-CH" b="0" i="0" u="none" strike="noStrike" dirty="0">
                <a:solidFill>
                  <a:srgbClr val="000000"/>
                </a:solidFill>
                <a:effectLst/>
              </a:rPr>
              <a:t>.</a:t>
            </a:r>
          </a:p>
          <a:p>
            <a:pPr algn="l"/>
            <a:endParaRPr lang="fr-CH" b="0" i="0" u="none" strike="noStrike" dirty="0">
              <a:solidFill>
                <a:srgbClr val="000000"/>
              </a:solidFill>
              <a:effectLst/>
            </a:endParaRPr>
          </a:p>
          <a:p>
            <a:pPr algn="l"/>
            <a:endParaRPr lang="fr-CH" b="0" i="0" u="none" strike="noStrike" dirty="0">
              <a:solidFill>
                <a:srgbClr val="000000"/>
              </a:solidFill>
              <a:effectLst/>
            </a:endParaRPr>
          </a:p>
          <a:p>
            <a:pPr algn="l"/>
            <a:r>
              <a:rPr lang="fr-CH" b="1" i="0" u="none" strike="noStrike" dirty="0" err="1">
                <a:solidFill>
                  <a:srgbClr val="000000"/>
                </a:solidFill>
                <a:effectLst/>
              </a:rPr>
              <a:t>Kreativität</a:t>
            </a:r>
            <a:endParaRPr lang="fr-CH" b="1" i="0" u="none" strike="noStrike" dirty="0">
              <a:solidFill>
                <a:srgbClr val="000000"/>
              </a:solidFill>
              <a:effectLst/>
            </a:endParaRPr>
          </a:p>
          <a:p>
            <a:pPr algn="l"/>
            <a:r>
              <a:rPr lang="fr-CH" b="0" i="0" u="none" strike="noStrike" dirty="0" err="1">
                <a:solidFill>
                  <a:srgbClr val="000000"/>
                </a:solidFill>
                <a:effectLst/>
              </a:rPr>
              <a:t>Kreativ</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sein </a:t>
            </a:r>
            <a:r>
              <a:rPr lang="fr-CH" b="0" i="0" u="none" strike="noStrike" dirty="0" err="1">
                <a:solidFill>
                  <a:srgbClr val="000000"/>
                </a:solidFill>
                <a:effectLst/>
              </a:rPr>
              <a:t>bedeutet</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a:t>
            </a:r>
            <a:r>
              <a:rPr lang="fr-CH" b="0" i="0" u="none" strike="noStrike" dirty="0" err="1">
                <a:solidFill>
                  <a:srgbClr val="000000"/>
                </a:solidFill>
                <a:effectLst/>
              </a:rPr>
              <a:t>Sportler:innen</a:t>
            </a:r>
            <a:r>
              <a:rPr lang="fr-CH" b="0" i="0" u="none" strike="noStrike" dirty="0">
                <a:solidFill>
                  <a:srgbClr val="000000"/>
                </a:solidFill>
                <a:effectLst/>
              </a:rPr>
              <a:t>, </a:t>
            </a:r>
            <a:r>
              <a:rPr lang="fr-CH" b="0" i="0" u="none" strike="noStrike" dirty="0" err="1">
                <a:solidFill>
                  <a:srgbClr val="000000"/>
                </a:solidFill>
                <a:effectLst/>
              </a:rPr>
              <a:t>viele</a:t>
            </a:r>
            <a:r>
              <a:rPr lang="fr-CH" b="0" i="0" u="none" strike="noStrike" dirty="0">
                <a:solidFill>
                  <a:srgbClr val="000000"/>
                </a:solidFill>
                <a:effectLst/>
              </a:rPr>
              <a:t> </a:t>
            </a:r>
            <a:r>
              <a:rPr lang="fr-CH" b="0" i="0" u="none" strike="noStrike" dirty="0" err="1">
                <a:solidFill>
                  <a:srgbClr val="000000"/>
                </a:solidFill>
                <a:effectLst/>
              </a:rPr>
              <a:t>verschiedene</a:t>
            </a:r>
            <a:r>
              <a:rPr lang="fr-CH" b="0" i="0" u="none" strike="noStrike" dirty="0">
                <a:solidFill>
                  <a:srgbClr val="000000"/>
                </a:solidFill>
                <a:effectLst/>
              </a:rPr>
              <a:t> </a:t>
            </a:r>
            <a:r>
              <a:rPr lang="fr-CH" b="0" i="0" u="none" strike="noStrike" dirty="0" err="1">
                <a:solidFill>
                  <a:srgbClr val="000000"/>
                </a:solidFill>
                <a:effectLst/>
              </a:rPr>
              <a:t>Lösungen</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bestimmte</a:t>
            </a:r>
            <a:r>
              <a:rPr lang="fr-CH" b="0" i="0" u="none" strike="noStrike" dirty="0">
                <a:solidFill>
                  <a:srgbClr val="000000"/>
                </a:solidFill>
                <a:effectLst/>
              </a:rPr>
              <a:t> Situation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ein</a:t>
            </a:r>
            <a:r>
              <a:rPr lang="fr-CH" b="0" i="0" u="none" strike="noStrike" dirty="0">
                <a:solidFill>
                  <a:srgbClr val="000000"/>
                </a:solidFill>
                <a:effectLst/>
              </a:rPr>
              <a:t> </a:t>
            </a:r>
            <a:r>
              <a:rPr lang="fr-CH" b="0" i="0" u="none" strike="noStrike" dirty="0" err="1">
                <a:solidFill>
                  <a:srgbClr val="000000"/>
                </a:solidFill>
                <a:effectLst/>
              </a:rPr>
              <a:t>Problem</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finden</a:t>
            </a:r>
            <a:r>
              <a:rPr lang="fr-CH" b="0" i="0" u="none" strike="noStrike" dirty="0">
                <a:solidFill>
                  <a:srgbClr val="000000"/>
                </a:solidFill>
                <a:effectLst/>
              </a:rPr>
              <a:t> – </a:t>
            </a:r>
            <a:r>
              <a:rPr lang="fr-CH" b="0" i="0" u="none" strike="noStrike" dirty="0" err="1">
                <a:solidFill>
                  <a:srgbClr val="000000"/>
                </a:solidFill>
                <a:effectLst/>
              </a:rPr>
              <a:t>Lösungen</a:t>
            </a:r>
            <a:r>
              <a:rPr lang="fr-CH" b="0" i="0" u="none" strike="noStrike" dirty="0">
                <a:solidFill>
                  <a:srgbClr val="000000"/>
                </a:solidFill>
                <a:effectLst/>
              </a:rPr>
              <a:t>, die </a:t>
            </a:r>
            <a:r>
              <a:rPr lang="fr-CH" b="0" i="0" u="none" strike="noStrike" dirty="0" err="1">
                <a:solidFill>
                  <a:srgbClr val="000000"/>
                </a:solidFill>
                <a:effectLst/>
              </a:rPr>
              <a:t>oft</a:t>
            </a:r>
            <a:r>
              <a:rPr lang="fr-CH" b="0" i="0" u="none" strike="noStrike" dirty="0">
                <a:solidFill>
                  <a:srgbClr val="000000"/>
                </a:solidFill>
                <a:effectLst/>
              </a:rPr>
              <a:t> </a:t>
            </a:r>
            <a:r>
              <a:rPr lang="fr-CH" b="0" i="0" u="none" strike="noStrike" dirty="0" err="1">
                <a:solidFill>
                  <a:srgbClr val="000000"/>
                </a:solidFill>
                <a:effectLst/>
              </a:rPr>
              <a:t>originell</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überraschend</a:t>
            </a:r>
            <a:r>
              <a:rPr lang="fr-CH" b="0" i="0" u="none" strike="noStrike" dirty="0">
                <a:solidFill>
                  <a:srgbClr val="000000"/>
                </a:solidFill>
                <a:effectLst/>
              </a:rPr>
              <a:t> </a:t>
            </a:r>
            <a:r>
              <a:rPr lang="fr-CH" b="0" i="0" u="none" strike="noStrike" dirty="0" err="1">
                <a:solidFill>
                  <a:srgbClr val="000000"/>
                </a:solidFill>
                <a:effectLst/>
              </a:rPr>
              <a:t>sind</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161</a:t>
            </a:fld>
            <a:endParaRPr lang="de-CH"/>
          </a:p>
        </p:txBody>
      </p:sp>
    </p:spTree>
    <p:extLst>
      <p:ext uri="{BB962C8B-B14F-4D97-AF65-F5344CB8AC3E}">
        <p14:creationId xmlns:p14="http://schemas.microsoft.com/office/powerpoint/2010/main" val="32631308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800" b="1" dirty="0">
                <a:effectLst/>
                <a:latin typeface="+mn-lt"/>
              </a:rPr>
              <a:t>Intelligence tactique </a:t>
            </a:r>
            <a:endParaRPr lang="fr-CH" dirty="0">
              <a:latin typeface="+mn-lt"/>
            </a:endParaRPr>
          </a:p>
          <a:p>
            <a:r>
              <a:rPr lang="fr-CH" sz="1800" b="0" dirty="0">
                <a:effectLst/>
                <a:latin typeface="+mn-lt"/>
              </a:rPr>
              <a:t>Les sportifs </a:t>
            </a:r>
            <a:r>
              <a:rPr lang="fr-CH" sz="1800" b="0" dirty="0" err="1">
                <a:effectLst/>
                <a:latin typeface="+mn-lt"/>
              </a:rPr>
              <a:t>dotés</a:t>
            </a:r>
            <a:r>
              <a:rPr lang="fr-CH" sz="1800" b="0" dirty="0">
                <a:effectLst/>
                <a:latin typeface="+mn-lt"/>
              </a:rPr>
              <a:t> d’une intelligence tactique sont en mesure de trouver la bonne solution dans une situation </a:t>
            </a:r>
            <a:r>
              <a:rPr lang="fr-CH" sz="1800" b="0" dirty="0" err="1">
                <a:effectLst/>
                <a:latin typeface="+mn-lt"/>
              </a:rPr>
              <a:t>donnée</a:t>
            </a:r>
            <a:r>
              <a:rPr lang="fr-CH" sz="1800" b="0" dirty="0">
                <a:effectLst/>
                <a:latin typeface="+mn-lt"/>
              </a:rPr>
              <a:t>. Toute action tactique est </a:t>
            </a:r>
            <a:r>
              <a:rPr lang="fr-CH" sz="1800" b="0" dirty="0" err="1">
                <a:effectLst/>
                <a:latin typeface="+mn-lt"/>
              </a:rPr>
              <a:t>étroitement</a:t>
            </a:r>
            <a:r>
              <a:rPr lang="fr-CH" sz="1800" b="0" dirty="0">
                <a:effectLst/>
                <a:latin typeface="+mn-lt"/>
              </a:rPr>
              <a:t> </a:t>
            </a:r>
            <a:r>
              <a:rPr lang="fr-CH" sz="1800" b="0" dirty="0" err="1">
                <a:effectLst/>
                <a:latin typeface="+mn-lt"/>
              </a:rPr>
              <a:t>liée</a:t>
            </a:r>
            <a:r>
              <a:rPr lang="fr-CH" sz="1800" b="0" dirty="0">
                <a:effectLst/>
                <a:latin typeface="+mn-lt"/>
              </a:rPr>
              <a:t> à la perception de l’environnement ou de la situation </a:t>
            </a:r>
            <a:r>
              <a:rPr lang="fr-CH" sz="1800" b="0" dirty="0" err="1">
                <a:effectLst/>
                <a:latin typeface="+mn-lt"/>
              </a:rPr>
              <a:t>présente</a:t>
            </a:r>
            <a:r>
              <a:rPr lang="fr-CH" sz="1800" b="0" dirty="0">
                <a:effectLst/>
                <a:latin typeface="+mn-lt"/>
              </a:rPr>
              <a:t>, la </a:t>
            </a:r>
            <a:r>
              <a:rPr lang="fr-CH" sz="1800" b="0" dirty="0" err="1">
                <a:effectLst/>
                <a:latin typeface="+mn-lt"/>
              </a:rPr>
              <a:t>qualite</a:t>
            </a:r>
            <a:r>
              <a:rPr lang="fr-CH" sz="1800" b="0" dirty="0">
                <a:effectLst/>
                <a:latin typeface="+mn-lt"/>
              </a:rPr>
              <a:t>́ de la perception ayant une influence directe sur l’action. On appelle vitesse d’intervention la capacité à </a:t>
            </a:r>
            <a:r>
              <a:rPr lang="fr-CH" sz="1800" b="0" dirty="0" err="1">
                <a:effectLst/>
                <a:latin typeface="+mn-lt"/>
              </a:rPr>
              <a:t>décider</a:t>
            </a:r>
            <a:r>
              <a:rPr lang="fr-CH" sz="1800" b="0" dirty="0">
                <a:effectLst/>
                <a:latin typeface="+mn-lt"/>
              </a:rPr>
              <a:t> le plus rapidement possible sur la base de </a:t>
            </a:r>
            <a:r>
              <a:rPr lang="fr-CH" sz="1800" b="0" dirty="0" err="1">
                <a:effectLst/>
                <a:latin typeface="+mn-lt"/>
              </a:rPr>
              <a:t>paramètres</a:t>
            </a:r>
            <a:r>
              <a:rPr lang="fr-CH" sz="1800" b="0" dirty="0">
                <a:effectLst/>
                <a:latin typeface="+mn-lt"/>
              </a:rPr>
              <a:t> visuels, techniques, tactiques ou </a:t>
            </a:r>
            <a:r>
              <a:rPr lang="fr-CH" sz="1800" b="0" dirty="0" err="1">
                <a:effectLst/>
                <a:latin typeface="+mn-lt"/>
              </a:rPr>
              <a:t>athlétiques</a:t>
            </a:r>
            <a:r>
              <a:rPr lang="fr-CH" sz="1800" b="0" dirty="0">
                <a:effectLst/>
                <a:latin typeface="+mn-lt"/>
              </a:rPr>
              <a:t> et à agir de </a:t>
            </a:r>
            <a:r>
              <a:rPr lang="fr-CH" sz="1800" b="0" dirty="0" err="1">
                <a:effectLst/>
                <a:latin typeface="+mn-lt"/>
              </a:rPr>
              <a:t>manière</a:t>
            </a:r>
            <a:r>
              <a:rPr lang="fr-CH" sz="1800" b="0" dirty="0">
                <a:effectLst/>
                <a:latin typeface="+mn-lt"/>
              </a:rPr>
              <a:t> </a:t>
            </a:r>
            <a:r>
              <a:rPr lang="fr-CH" sz="1800" b="0" dirty="0" err="1">
                <a:effectLst/>
                <a:latin typeface="+mn-lt"/>
              </a:rPr>
              <a:t>adéquate</a:t>
            </a:r>
            <a:r>
              <a:rPr lang="fr-CH" sz="1800" b="0" dirty="0">
                <a:effectLst/>
                <a:latin typeface="+mn-lt"/>
              </a:rPr>
              <a:t>. </a:t>
            </a:r>
            <a:endParaRPr lang="fr-CH" dirty="0">
              <a:latin typeface="+mn-lt"/>
            </a:endParaRPr>
          </a:p>
          <a:p>
            <a:endParaRPr lang="fr-FR" dirty="0">
              <a:latin typeface="+mn-lt"/>
            </a:endParaRPr>
          </a:p>
          <a:p>
            <a:r>
              <a:rPr lang="fr-FR" b="1" dirty="0">
                <a:latin typeface="+mn-lt"/>
              </a:rPr>
              <a:t>Créativité</a:t>
            </a:r>
          </a:p>
          <a:p>
            <a:r>
              <a:rPr lang="fr-FR" sz="1800" b="0" dirty="0">
                <a:effectLst/>
                <a:latin typeface="+mn-lt"/>
              </a:rPr>
              <a:t>Être créatif en tant que sportif signifie être </a:t>
            </a:r>
            <a:r>
              <a:rPr lang="fr-CH" sz="1800" b="0" dirty="0">
                <a:effectLst/>
                <a:latin typeface="+mn-lt"/>
              </a:rPr>
              <a:t>en mesure d’apporter de nombreuses solutions à une situation </a:t>
            </a:r>
            <a:r>
              <a:rPr lang="fr-CH" sz="1800" b="0" dirty="0" err="1">
                <a:effectLst/>
                <a:latin typeface="+mn-lt"/>
              </a:rPr>
              <a:t>donnée</a:t>
            </a:r>
            <a:r>
              <a:rPr lang="fr-CH" sz="1800" b="0" dirty="0">
                <a:effectLst/>
                <a:latin typeface="+mn-lt"/>
              </a:rPr>
              <a:t> ou à un </a:t>
            </a:r>
            <a:r>
              <a:rPr lang="fr-CH" sz="1800" b="0" dirty="0" err="1">
                <a:effectLst/>
                <a:latin typeface="+mn-lt"/>
              </a:rPr>
              <a:t>problème</a:t>
            </a:r>
            <a:r>
              <a:rPr lang="fr-CH" sz="1800" b="0" dirty="0">
                <a:effectLst/>
                <a:latin typeface="+mn-lt"/>
              </a:rPr>
              <a:t>, des solutions pouvant </a:t>
            </a:r>
            <a:r>
              <a:rPr lang="fr-CH" sz="1800" b="0" dirty="0" err="1">
                <a:effectLst/>
                <a:latin typeface="+mn-lt"/>
              </a:rPr>
              <a:t>être</a:t>
            </a:r>
            <a:r>
              <a:rPr lang="fr-CH" sz="1800" b="0" dirty="0">
                <a:effectLst/>
                <a:latin typeface="+mn-lt"/>
              </a:rPr>
              <a:t> </a:t>
            </a:r>
            <a:r>
              <a:rPr lang="fr-CH" sz="1800" b="0" dirty="0" err="1">
                <a:effectLst/>
                <a:latin typeface="+mn-lt"/>
              </a:rPr>
              <a:t>qualifiées</a:t>
            </a:r>
            <a:r>
              <a:rPr lang="fr-CH" sz="1800" b="0" dirty="0">
                <a:effectLst/>
                <a:latin typeface="+mn-lt"/>
              </a:rPr>
              <a:t> d’originales ou de surprenantes.</a:t>
            </a:r>
            <a:endParaRPr lang="fr-CH" dirty="0">
              <a:latin typeface="+mn-lt"/>
            </a:endParaRP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162</a:t>
            </a:fld>
            <a:endParaRPr lang="de-CH"/>
          </a:p>
        </p:txBody>
      </p:sp>
    </p:spTree>
    <p:extLst>
      <p:ext uri="{BB962C8B-B14F-4D97-AF65-F5344CB8AC3E}">
        <p14:creationId xmlns:p14="http://schemas.microsoft.com/office/powerpoint/2010/main" val="6842235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Intelligenza</a:t>
            </a:r>
            <a:r>
              <a:rPr lang="fr-CH" b="1" i="0" u="none" strike="noStrike" dirty="0">
                <a:solidFill>
                  <a:srgbClr val="000000"/>
                </a:solidFill>
                <a:effectLst/>
              </a:rPr>
              <a:t> </a:t>
            </a:r>
            <a:r>
              <a:rPr lang="fr-CH" b="1" i="0" u="none" strike="noStrike" dirty="0" err="1">
                <a:solidFill>
                  <a:srgbClr val="000000"/>
                </a:solidFill>
                <a:effectLst/>
              </a:rPr>
              <a:t>tattica</a:t>
            </a:r>
            <a:endParaRPr lang="fr-CH" b="1" i="0" u="none" strike="noStrike" dirty="0">
              <a:solidFill>
                <a:srgbClr val="000000"/>
              </a:solidFill>
              <a:effectLst/>
            </a:endParaRPr>
          </a:p>
          <a:p>
            <a:pPr algn="l"/>
            <a:r>
              <a:rPr lang="fr-CH" b="0" i="0" u="none" strike="noStrike" dirty="0" err="1">
                <a:solidFill>
                  <a:srgbClr val="000000"/>
                </a:solidFill>
                <a:effectLst/>
              </a:rPr>
              <a:t>Gli</a:t>
            </a:r>
            <a:r>
              <a:rPr lang="fr-CH" b="0" i="0" u="none" strike="noStrike" dirty="0">
                <a:solidFill>
                  <a:srgbClr val="000000"/>
                </a:solidFill>
                <a:effectLst/>
              </a:rPr>
              <a:t> </a:t>
            </a:r>
            <a:r>
              <a:rPr lang="fr-CH" b="0" i="0" u="none" strike="noStrike" dirty="0" err="1">
                <a:solidFill>
                  <a:srgbClr val="000000"/>
                </a:solidFill>
                <a:effectLst/>
              </a:rPr>
              <a:t>atleti</a:t>
            </a:r>
            <a:r>
              <a:rPr lang="fr-CH" b="0" i="0" u="none" strike="noStrike" dirty="0">
                <a:solidFill>
                  <a:srgbClr val="000000"/>
                </a:solidFill>
                <a:effectLst/>
              </a:rPr>
              <a:t> </a:t>
            </a:r>
            <a:r>
              <a:rPr lang="fr-CH" b="0" i="0" u="none" strike="noStrike" dirty="0" err="1">
                <a:solidFill>
                  <a:srgbClr val="000000"/>
                </a:solidFill>
                <a:effectLst/>
              </a:rPr>
              <a:t>dotati</a:t>
            </a:r>
            <a:r>
              <a:rPr lang="fr-CH" b="0" i="0" u="none" strike="noStrike" dirty="0">
                <a:solidFill>
                  <a:srgbClr val="000000"/>
                </a:solidFill>
                <a:effectLst/>
              </a:rPr>
              <a:t> di </a:t>
            </a:r>
            <a:r>
              <a:rPr lang="fr-CH" b="0" i="0" u="none" strike="noStrike" dirty="0" err="1">
                <a:solidFill>
                  <a:srgbClr val="000000"/>
                </a:solidFill>
                <a:effectLst/>
              </a:rPr>
              <a:t>intelligenza</a:t>
            </a:r>
            <a:r>
              <a:rPr lang="fr-CH" b="0" i="0" u="none" strike="noStrike" dirty="0">
                <a:solidFill>
                  <a:srgbClr val="000000"/>
                </a:solidFill>
                <a:effectLst/>
              </a:rPr>
              <a:t> </a:t>
            </a:r>
            <a:r>
              <a:rPr lang="fr-CH" b="0" i="0" u="none" strike="noStrike" dirty="0" err="1">
                <a:solidFill>
                  <a:srgbClr val="000000"/>
                </a:solidFill>
                <a:effectLst/>
              </a:rPr>
              <a:t>tattica</a:t>
            </a:r>
            <a:r>
              <a:rPr lang="fr-CH" b="0" i="0" u="none" strike="noStrike" dirty="0">
                <a:solidFill>
                  <a:srgbClr val="000000"/>
                </a:solidFill>
                <a:effectLst/>
              </a:rPr>
              <a:t> sono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trovare</a:t>
            </a:r>
            <a:r>
              <a:rPr lang="fr-CH" b="0" i="0" u="none" strike="noStrike" dirty="0">
                <a:solidFill>
                  <a:srgbClr val="000000"/>
                </a:solidFill>
                <a:effectLst/>
              </a:rPr>
              <a:t> la </a:t>
            </a:r>
            <a:r>
              <a:rPr lang="fr-CH" b="0" i="0" u="none" strike="noStrike" dirty="0" err="1">
                <a:solidFill>
                  <a:srgbClr val="000000"/>
                </a:solidFill>
                <a:effectLst/>
              </a:rPr>
              <a:t>soluzione</a:t>
            </a:r>
            <a:r>
              <a:rPr lang="fr-CH" b="0" i="0" u="none" strike="noStrike" dirty="0">
                <a:solidFill>
                  <a:srgbClr val="000000"/>
                </a:solidFill>
                <a:effectLst/>
              </a:rPr>
              <a:t> </a:t>
            </a:r>
            <a:r>
              <a:rPr lang="fr-CH" b="0" i="0" u="none" strike="noStrike" dirty="0" err="1">
                <a:solidFill>
                  <a:srgbClr val="000000"/>
                </a:solidFill>
                <a:effectLst/>
              </a:rPr>
              <a:t>giusta</a:t>
            </a:r>
            <a:r>
              <a:rPr lang="fr-CH" b="0" i="0" u="none" strike="noStrike" dirty="0">
                <a:solidFill>
                  <a:srgbClr val="000000"/>
                </a:solidFill>
                <a:effectLst/>
              </a:rPr>
              <a:t> in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determinata</a:t>
            </a:r>
            <a:r>
              <a:rPr lang="fr-CH" b="0" i="0" u="none" strike="noStrike" dirty="0">
                <a:solidFill>
                  <a:srgbClr val="000000"/>
                </a:solidFill>
                <a:effectLst/>
              </a:rPr>
              <a:t> </a:t>
            </a:r>
            <a:r>
              <a:rPr lang="fr-CH" b="0" i="0" u="none" strike="noStrike" dirty="0" err="1">
                <a:solidFill>
                  <a:srgbClr val="000000"/>
                </a:solidFill>
                <a:effectLst/>
              </a:rPr>
              <a:t>situazione</a:t>
            </a:r>
            <a:r>
              <a:rPr lang="fr-CH" b="0" i="0" u="none" strike="noStrike" dirty="0">
                <a:solidFill>
                  <a:srgbClr val="000000"/>
                </a:solidFill>
                <a:effectLst/>
              </a:rPr>
              <a:t>. Ogni </a:t>
            </a:r>
            <a:r>
              <a:rPr lang="fr-CH" b="0" i="0" u="none" strike="noStrike" dirty="0" err="1">
                <a:solidFill>
                  <a:srgbClr val="000000"/>
                </a:solidFill>
                <a:effectLst/>
              </a:rPr>
              <a:t>azione</a:t>
            </a:r>
            <a:r>
              <a:rPr lang="fr-CH" b="0" i="0" u="none" strike="noStrike" dirty="0">
                <a:solidFill>
                  <a:srgbClr val="000000"/>
                </a:solidFill>
                <a:effectLst/>
              </a:rPr>
              <a:t> </a:t>
            </a:r>
            <a:r>
              <a:rPr lang="fr-CH" b="0" i="0" u="none" strike="noStrike" dirty="0" err="1">
                <a:solidFill>
                  <a:srgbClr val="000000"/>
                </a:solidFill>
                <a:effectLst/>
              </a:rPr>
              <a:t>tattica</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strettamente</a:t>
            </a:r>
            <a:r>
              <a:rPr lang="fr-CH" b="0" i="0" u="none" strike="noStrike" dirty="0">
                <a:solidFill>
                  <a:srgbClr val="000000"/>
                </a:solidFill>
                <a:effectLst/>
              </a:rPr>
              <a:t> </a:t>
            </a:r>
            <a:r>
              <a:rPr lang="fr-CH" b="0" i="0" u="none" strike="noStrike" dirty="0" err="1">
                <a:solidFill>
                  <a:srgbClr val="000000"/>
                </a:solidFill>
                <a:effectLst/>
              </a:rPr>
              <a:t>legata</a:t>
            </a:r>
            <a:r>
              <a:rPr lang="fr-CH" b="0" i="0" u="none" strike="noStrike" dirty="0">
                <a:solidFill>
                  <a:srgbClr val="000000"/>
                </a:solidFill>
                <a:effectLst/>
              </a:rPr>
              <a:t> alla </a:t>
            </a:r>
            <a:r>
              <a:rPr lang="fr-CH" b="0" i="0" u="none" strike="noStrike" dirty="0" err="1">
                <a:solidFill>
                  <a:srgbClr val="000000"/>
                </a:solidFill>
                <a:effectLst/>
              </a:rPr>
              <a:t>percezione</a:t>
            </a:r>
            <a:r>
              <a:rPr lang="fr-CH" b="0" i="0" u="none" strike="noStrike" dirty="0">
                <a:solidFill>
                  <a:srgbClr val="000000"/>
                </a:solidFill>
                <a:effectLst/>
              </a:rPr>
              <a:t> </a:t>
            </a:r>
            <a:r>
              <a:rPr lang="fr-CH" b="0" i="0" u="none" strike="noStrike" dirty="0" err="1">
                <a:solidFill>
                  <a:srgbClr val="000000"/>
                </a:solidFill>
                <a:effectLst/>
              </a:rPr>
              <a:t>dell’ambiente</a:t>
            </a:r>
            <a:r>
              <a:rPr lang="fr-CH" b="0" i="0" u="none" strike="noStrike" dirty="0">
                <a:solidFill>
                  <a:srgbClr val="000000"/>
                </a:solidFill>
                <a:effectLst/>
              </a:rPr>
              <a:t> o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situazione</a:t>
            </a:r>
            <a:r>
              <a:rPr lang="fr-CH" b="0" i="0" u="none" strike="noStrike" dirty="0">
                <a:solidFill>
                  <a:srgbClr val="000000"/>
                </a:solidFill>
                <a:effectLst/>
              </a:rPr>
              <a:t> </a:t>
            </a:r>
            <a:r>
              <a:rPr lang="fr-CH" b="0" i="0" u="none" strike="noStrike" dirty="0" err="1">
                <a:solidFill>
                  <a:srgbClr val="000000"/>
                </a:solidFill>
                <a:effectLst/>
              </a:rPr>
              <a:t>presente</a:t>
            </a:r>
            <a:r>
              <a:rPr lang="fr-CH" b="0" i="0" u="none" strike="noStrike" dirty="0">
                <a:solidFill>
                  <a:srgbClr val="000000"/>
                </a:solidFill>
                <a:effectLst/>
              </a:rPr>
              <a:t>: la </a:t>
            </a:r>
            <a:r>
              <a:rPr lang="fr-CH" b="0" i="0" u="none" strike="noStrike" dirty="0" err="1">
                <a:solidFill>
                  <a:srgbClr val="000000"/>
                </a:solidFill>
                <a:effectLst/>
              </a:rPr>
              <a:t>qualità</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percezione</a:t>
            </a:r>
            <a:r>
              <a:rPr lang="fr-CH" b="0" i="0" u="none" strike="noStrike" dirty="0">
                <a:solidFill>
                  <a:srgbClr val="000000"/>
                </a:solidFill>
                <a:effectLst/>
              </a:rPr>
              <a:t> </a:t>
            </a:r>
            <a:r>
              <a:rPr lang="fr-CH" b="0" i="0" u="none" strike="noStrike" dirty="0" err="1">
                <a:solidFill>
                  <a:srgbClr val="000000"/>
                </a:solidFill>
                <a:effectLst/>
              </a:rPr>
              <a:t>influisce</a:t>
            </a:r>
            <a:r>
              <a:rPr lang="fr-CH" b="0" i="0" u="none" strike="noStrike" dirty="0">
                <a:solidFill>
                  <a:srgbClr val="000000"/>
                </a:solidFill>
                <a:effectLst/>
              </a:rPr>
              <a:t> </a:t>
            </a:r>
            <a:r>
              <a:rPr lang="fr-CH" b="0" i="0" u="none" strike="noStrike" dirty="0" err="1">
                <a:solidFill>
                  <a:srgbClr val="000000"/>
                </a:solidFill>
                <a:effectLst/>
              </a:rPr>
              <a:t>direttamente</a:t>
            </a:r>
            <a:r>
              <a:rPr lang="fr-CH" b="0" i="0" u="none" strike="noStrike" dirty="0">
                <a:solidFill>
                  <a:srgbClr val="000000"/>
                </a:solidFill>
                <a:effectLst/>
              </a:rPr>
              <a:t> </a:t>
            </a:r>
            <a:r>
              <a:rPr lang="fr-CH" b="0" i="0" u="none" strike="noStrike" dirty="0" err="1">
                <a:solidFill>
                  <a:srgbClr val="000000"/>
                </a:solidFill>
                <a:effectLst/>
              </a:rPr>
              <a:t>sull’azione</a:t>
            </a:r>
            <a:r>
              <a:rPr lang="fr-CH" b="0" i="0" u="none" strike="noStrike" dirty="0">
                <a:solidFill>
                  <a:srgbClr val="000000"/>
                </a:solidFill>
                <a:effectLst/>
              </a:rPr>
              <a:t>. La </a:t>
            </a:r>
            <a:r>
              <a:rPr lang="fr-CH" b="0" i="0" u="none" strike="noStrike" dirty="0" err="1">
                <a:solidFill>
                  <a:srgbClr val="000000"/>
                </a:solidFill>
                <a:effectLst/>
              </a:rPr>
              <a:t>velocità</a:t>
            </a:r>
            <a:r>
              <a:rPr lang="fr-CH" b="0" i="0" u="none" strike="noStrike" dirty="0">
                <a:solidFill>
                  <a:srgbClr val="000000"/>
                </a:solidFill>
                <a:effectLst/>
              </a:rPr>
              <a:t> d’</a:t>
            </a:r>
            <a:r>
              <a:rPr lang="fr-CH" b="0" i="0" u="none" strike="noStrike" dirty="0" err="1">
                <a:solidFill>
                  <a:srgbClr val="000000"/>
                </a:solidFill>
                <a:effectLst/>
              </a:rPr>
              <a:t>intervento</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decidere</a:t>
            </a:r>
            <a:r>
              <a:rPr lang="fr-CH" b="0" i="0" u="none" strike="noStrike" dirty="0">
                <a:solidFill>
                  <a:srgbClr val="000000"/>
                </a:solidFill>
                <a:effectLst/>
              </a:rPr>
              <a:t> </a:t>
            </a:r>
            <a:r>
              <a:rPr lang="fr-CH" b="0" i="0" u="none" strike="noStrike" dirty="0" err="1">
                <a:solidFill>
                  <a:srgbClr val="000000"/>
                </a:solidFill>
                <a:effectLst/>
              </a:rPr>
              <a:t>nel</a:t>
            </a:r>
            <a:r>
              <a:rPr lang="fr-CH" b="0" i="0" u="none" strike="noStrike" dirty="0">
                <a:solidFill>
                  <a:srgbClr val="000000"/>
                </a:solidFill>
                <a:effectLst/>
              </a:rPr>
              <a:t> minor tempo </a:t>
            </a:r>
            <a:r>
              <a:rPr lang="fr-CH" b="0" i="0" u="none" strike="noStrike" dirty="0" err="1">
                <a:solidFill>
                  <a:srgbClr val="000000"/>
                </a:solidFill>
                <a:effectLst/>
              </a:rPr>
              <a:t>possibile</a:t>
            </a:r>
            <a:r>
              <a:rPr lang="fr-CH" b="0" i="0" u="none" strike="noStrike" dirty="0">
                <a:solidFill>
                  <a:srgbClr val="000000"/>
                </a:solidFill>
                <a:effectLst/>
              </a:rPr>
              <a:t>, </a:t>
            </a:r>
            <a:r>
              <a:rPr lang="fr-CH" b="0" i="0" u="none" strike="noStrike" dirty="0" err="1">
                <a:solidFill>
                  <a:srgbClr val="000000"/>
                </a:solidFill>
                <a:effectLst/>
              </a:rPr>
              <a:t>sulla</a:t>
            </a:r>
            <a:r>
              <a:rPr lang="fr-CH" b="0" i="0" u="none" strike="noStrike" dirty="0">
                <a:solidFill>
                  <a:srgbClr val="000000"/>
                </a:solidFill>
                <a:effectLst/>
              </a:rPr>
              <a:t> base di </a:t>
            </a:r>
            <a:r>
              <a:rPr lang="fr-CH" b="0" i="0" u="none" strike="noStrike" dirty="0" err="1">
                <a:solidFill>
                  <a:srgbClr val="000000"/>
                </a:solidFill>
                <a:effectLst/>
              </a:rPr>
              <a:t>parametri</a:t>
            </a:r>
            <a:r>
              <a:rPr lang="fr-CH" b="0" i="0" u="none" strike="noStrike" dirty="0">
                <a:solidFill>
                  <a:srgbClr val="000000"/>
                </a:solidFill>
                <a:effectLst/>
              </a:rPr>
              <a:t> </a:t>
            </a:r>
            <a:r>
              <a:rPr lang="fr-CH" b="0" i="0" u="none" strike="noStrike" dirty="0" err="1">
                <a:solidFill>
                  <a:srgbClr val="000000"/>
                </a:solidFill>
                <a:effectLst/>
              </a:rPr>
              <a:t>visivi</a:t>
            </a:r>
            <a:r>
              <a:rPr lang="fr-CH" b="0" i="0" u="none" strike="noStrike" dirty="0">
                <a:solidFill>
                  <a:srgbClr val="000000"/>
                </a:solidFill>
                <a:effectLst/>
              </a:rPr>
              <a:t>, </a:t>
            </a:r>
            <a:r>
              <a:rPr lang="fr-CH" b="0" i="0" u="none" strike="noStrike" dirty="0" err="1">
                <a:solidFill>
                  <a:srgbClr val="000000"/>
                </a:solidFill>
                <a:effectLst/>
              </a:rPr>
              <a:t>tecnici</a:t>
            </a:r>
            <a:r>
              <a:rPr lang="fr-CH" b="0" i="0" u="none" strike="noStrike" dirty="0">
                <a:solidFill>
                  <a:srgbClr val="000000"/>
                </a:solidFill>
                <a:effectLst/>
              </a:rPr>
              <a:t>, </a:t>
            </a:r>
            <a:r>
              <a:rPr lang="fr-CH" b="0" i="0" u="none" strike="noStrike" dirty="0" err="1">
                <a:solidFill>
                  <a:srgbClr val="000000"/>
                </a:solidFill>
                <a:effectLst/>
              </a:rPr>
              <a:t>tattici</a:t>
            </a:r>
            <a:r>
              <a:rPr lang="fr-CH" b="0" i="0" u="none" strike="noStrike" dirty="0">
                <a:solidFill>
                  <a:srgbClr val="000000"/>
                </a:solidFill>
                <a:effectLst/>
              </a:rPr>
              <a:t> o </a:t>
            </a:r>
            <a:r>
              <a:rPr lang="fr-CH" b="0" i="0" u="none" strike="noStrike" dirty="0" err="1">
                <a:solidFill>
                  <a:srgbClr val="000000"/>
                </a:solidFill>
                <a:effectLst/>
              </a:rPr>
              <a:t>atletici</a:t>
            </a:r>
            <a:r>
              <a:rPr lang="fr-CH" b="0" i="0" u="none" strike="noStrike" dirty="0">
                <a:solidFill>
                  <a:srgbClr val="000000"/>
                </a:solidFill>
                <a:effectLst/>
              </a:rPr>
              <a:t>, e di </a:t>
            </a:r>
            <a:r>
              <a:rPr lang="fr-CH" b="0" i="0" u="none" strike="noStrike" dirty="0" err="1">
                <a:solidFill>
                  <a:srgbClr val="000000"/>
                </a:solidFill>
                <a:effectLst/>
              </a:rPr>
              <a:t>agire</a:t>
            </a:r>
            <a:r>
              <a:rPr lang="fr-CH" b="0" i="0" u="none" strike="noStrike" dirty="0">
                <a:solidFill>
                  <a:srgbClr val="000000"/>
                </a:solidFill>
                <a:effectLst/>
              </a:rPr>
              <a:t> in modo </a:t>
            </a:r>
            <a:r>
              <a:rPr lang="fr-CH" b="0" i="0" u="none" strike="noStrike" dirty="0" err="1">
                <a:solidFill>
                  <a:srgbClr val="000000"/>
                </a:solidFill>
                <a:effectLst/>
              </a:rPr>
              <a:t>adeguato</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Creatività</a:t>
            </a:r>
            <a:endParaRPr lang="fr-CH" b="1" i="0" u="none" strike="noStrike" dirty="0">
              <a:solidFill>
                <a:srgbClr val="000000"/>
              </a:solidFill>
              <a:effectLst/>
            </a:endParaRPr>
          </a:p>
          <a:p>
            <a:pPr algn="l"/>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creativi</a:t>
            </a:r>
            <a:r>
              <a:rPr lang="fr-CH" b="0" i="0" u="none" strike="noStrike" dirty="0">
                <a:solidFill>
                  <a:srgbClr val="000000"/>
                </a:solidFill>
                <a:effectLst/>
              </a:rPr>
              <a:t> </a:t>
            </a:r>
            <a:r>
              <a:rPr lang="fr-CH" b="0" i="0" u="none" strike="noStrike" dirty="0" err="1">
                <a:solidFill>
                  <a:srgbClr val="000000"/>
                </a:solidFill>
                <a:effectLst/>
              </a:rPr>
              <a:t>nello</a:t>
            </a:r>
            <a:r>
              <a:rPr lang="fr-CH" b="0" i="0" u="none" strike="noStrike" dirty="0">
                <a:solidFill>
                  <a:srgbClr val="000000"/>
                </a:solidFill>
                <a:effectLst/>
              </a:rPr>
              <a:t> sport </a:t>
            </a:r>
            <a:r>
              <a:rPr lang="fr-CH" b="0" i="0" u="none" strike="noStrike" dirty="0" err="1">
                <a:solidFill>
                  <a:srgbClr val="000000"/>
                </a:solidFill>
                <a:effectLst/>
              </a:rPr>
              <a:t>significa</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proporre</a:t>
            </a:r>
            <a:r>
              <a:rPr lang="fr-CH" b="0" i="0" u="none" strike="noStrike" dirty="0">
                <a:solidFill>
                  <a:srgbClr val="000000"/>
                </a:solidFill>
                <a:effectLst/>
              </a:rPr>
              <a:t> </a:t>
            </a:r>
            <a:r>
              <a:rPr lang="fr-CH" b="0" i="0" u="none" strike="noStrike" dirty="0" err="1">
                <a:solidFill>
                  <a:srgbClr val="000000"/>
                </a:solidFill>
                <a:effectLst/>
              </a:rPr>
              <a:t>molteplici</a:t>
            </a:r>
            <a:r>
              <a:rPr lang="fr-CH" b="0" i="0" u="none" strike="noStrike" dirty="0">
                <a:solidFill>
                  <a:srgbClr val="000000"/>
                </a:solidFill>
                <a:effectLst/>
              </a:rPr>
              <a:t> </a:t>
            </a:r>
            <a:r>
              <a:rPr lang="fr-CH" b="0" i="0" u="none" strike="noStrike" dirty="0" err="1">
                <a:solidFill>
                  <a:srgbClr val="000000"/>
                </a:solidFill>
                <a:effectLst/>
              </a:rPr>
              <a:t>soluzioni</a:t>
            </a:r>
            <a:r>
              <a:rPr lang="fr-CH" b="0" i="0" u="none" strike="noStrike" dirty="0">
                <a:solidFill>
                  <a:srgbClr val="000000"/>
                </a:solidFill>
                <a:effectLst/>
              </a:rPr>
              <a:t> per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determinata</a:t>
            </a:r>
            <a:r>
              <a:rPr lang="fr-CH" b="0" i="0" u="none" strike="noStrike" dirty="0">
                <a:solidFill>
                  <a:srgbClr val="000000"/>
                </a:solidFill>
                <a:effectLst/>
              </a:rPr>
              <a:t> </a:t>
            </a:r>
            <a:r>
              <a:rPr lang="fr-CH" b="0" i="0" u="none" strike="noStrike" dirty="0" err="1">
                <a:solidFill>
                  <a:srgbClr val="000000"/>
                </a:solidFill>
                <a:effectLst/>
              </a:rPr>
              <a:t>situazione</a:t>
            </a:r>
            <a:r>
              <a:rPr lang="fr-CH" b="0" i="0" u="none" strike="noStrike" dirty="0">
                <a:solidFill>
                  <a:srgbClr val="000000"/>
                </a:solidFill>
                <a:effectLst/>
              </a:rPr>
              <a:t> o </a:t>
            </a:r>
            <a:r>
              <a:rPr lang="fr-CH" b="0" i="0" u="none" strike="noStrike" dirty="0" err="1">
                <a:solidFill>
                  <a:srgbClr val="000000"/>
                </a:solidFill>
                <a:effectLst/>
              </a:rPr>
              <a:t>problema</a:t>
            </a:r>
            <a:r>
              <a:rPr lang="fr-CH" b="0" i="0" u="none" strike="noStrike" dirty="0">
                <a:solidFill>
                  <a:srgbClr val="000000"/>
                </a:solidFill>
                <a:effectLst/>
              </a:rPr>
              <a:t>, </a:t>
            </a:r>
            <a:r>
              <a:rPr lang="fr-CH" b="0" i="0" u="none" strike="noStrike" dirty="0" err="1">
                <a:solidFill>
                  <a:srgbClr val="000000"/>
                </a:solidFill>
                <a:effectLst/>
              </a:rPr>
              <a:t>soluzioni</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possono</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originali</a:t>
            </a:r>
            <a:r>
              <a:rPr lang="fr-CH" b="0" i="0" u="none" strike="noStrike" dirty="0">
                <a:solidFill>
                  <a:srgbClr val="000000"/>
                </a:solidFill>
                <a:effectLst/>
              </a:rPr>
              <a:t> o </a:t>
            </a:r>
            <a:r>
              <a:rPr lang="fr-CH" b="0" i="0" u="none" strike="noStrike" dirty="0" err="1">
                <a:solidFill>
                  <a:srgbClr val="000000"/>
                </a:solidFill>
                <a:effectLst/>
              </a:rPr>
              <a:t>sorprendenti</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163</a:t>
            </a:fld>
            <a:endParaRPr lang="de-CH"/>
          </a:p>
        </p:txBody>
      </p:sp>
    </p:spTree>
    <p:extLst>
      <p:ext uri="{BB962C8B-B14F-4D97-AF65-F5344CB8AC3E}">
        <p14:creationId xmlns:p14="http://schemas.microsoft.com/office/powerpoint/2010/main" val="32791646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665" indent="-171665">
              <a:buFont typeface="Arial" panose="020B0604020202020204" pitchFamily="34" charset="0"/>
              <a:buChar char="•"/>
              <a:defRPr/>
            </a:pPr>
            <a:r>
              <a:rPr lang="de-CH" dirty="0"/>
              <a:t>Taktisches Können ermöglicht das optimale Umsetzen dessen, worauf es im entscheidenden Moment ankommt.</a:t>
            </a:r>
          </a:p>
          <a:p>
            <a:pPr marL="171665" indent="-171665">
              <a:buFont typeface="Arial" panose="020B0604020202020204" pitchFamily="34" charset="0"/>
              <a:buChar char="•"/>
              <a:defRPr/>
            </a:pPr>
            <a:r>
              <a:rPr lang="de-CH" dirty="0"/>
              <a:t>Es geht darum, die der Situation angemessenen richtige Entscheidung zu fällen.</a:t>
            </a:r>
          </a:p>
          <a:p>
            <a:endParaRPr lang="de-CH" dirty="0"/>
          </a:p>
          <a:p>
            <a:r>
              <a:rPr lang="de-CH" dirty="0"/>
              <a:t>Sie lernen im Spiel Entscheidungen zu treffen, gemeinsame oder individuelle Taktiken sowie auch Techniken zu entwickeln, und «automatisch» bzw. unbewusst (implizit) gute und kreative Lösungen für die verschiedensten Aufgabenstellungen zu finden. </a:t>
            </a:r>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164</a:t>
            </a:fld>
            <a:endParaRPr lang="de-CH"/>
          </a:p>
        </p:txBody>
      </p:sp>
    </p:spTree>
    <p:extLst>
      <p:ext uri="{BB962C8B-B14F-4D97-AF65-F5344CB8AC3E}">
        <p14:creationId xmlns:p14="http://schemas.microsoft.com/office/powerpoint/2010/main" val="20711765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40571-A033-957E-E897-17A4BD7463A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5F01BB-178C-928E-AF4F-65F6D5FDAD7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386147F-55BE-6B8F-0F6A-05475B9A36B9}"/>
              </a:ext>
            </a:extLst>
          </p:cNvPr>
          <p:cNvSpPr>
            <a:spLocks noGrp="1"/>
          </p:cNvSpPr>
          <p:nvPr>
            <p:ph type="body" idx="1"/>
          </p:nvPr>
        </p:nvSpPr>
        <p:spPr/>
        <p:txBody>
          <a:bodyPr/>
          <a:lstStyle/>
          <a:p>
            <a:pPr marL="171665" indent="-171665">
              <a:buFont typeface="Arial" panose="020B0604020202020204" pitchFamily="34" charset="0"/>
              <a:buChar char="•"/>
              <a:defRPr/>
            </a:pPr>
            <a:r>
              <a:rPr lang="de-CH" dirty="0"/>
              <a:t>Le </a:t>
            </a:r>
            <a:r>
              <a:rPr lang="de-CH" dirty="0" err="1"/>
              <a:t>savoir-faire</a:t>
            </a:r>
            <a:r>
              <a:rPr lang="de-CH" dirty="0"/>
              <a:t> </a:t>
            </a:r>
            <a:r>
              <a:rPr lang="de-CH" dirty="0" err="1"/>
              <a:t>tactique</a:t>
            </a:r>
            <a:r>
              <a:rPr lang="de-CH" dirty="0"/>
              <a:t> </a:t>
            </a:r>
            <a:r>
              <a:rPr lang="de-CH" dirty="0" err="1"/>
              <a:t>permet</a:t>
            </a:r>
            <a:r>
              <a:rPr lang="de-CH" dirty="0"/>
              <a:t> de </a:t>
            </a:r>
            <a:r>
              <a:rPr lang="de-CH" dirty="0" err="1"/>
              <a:t>mettre</a:t>
            </a:r>
            <a:r>
              <a:rPr lang="de-CH" dirty="0"/>
              <a:t> en </a:t>
            </a:r>
            <a:r>
              <a:rPr lang="de-CH" dirty="0" err="1"/>
              <a:t>œuvre</a:t>
            </a:r>
            <a:r>
              <a:rPr lang="de-CH" dirty="0"/>
              <a:t> de </a:t>
            </a:r>
            <a:r>
              <a:rPr lang="de-CH" dirty="0" err="1"/>
              <a:t>manière</a:t>
            </a:r>
            <a:r>
              <a:rPr lang="de-CH" dirty="0"/>
              <a:t> optimale </a:t>
            </a:r>
            <a:r>
              <a:rPr lang="de-CH" dirty="0" err="1"/>
              <a:t>ce</a:t>
            </a:r>
            <a:r>
              <a:rPr lang="de-CH" dirty="0"/>
              <a:t> </a:t>
            </a:r>
            <a:r>
              <a:rPr lang="de-CH" dirty="0" err="1"/>
              <a:t>qui</a:t>
            </a:r>
            <a:r>
              <a:rPr lang="de-CH" dirty="0"/>
              <a:t> </a:t>
            </a:r>
            <a:r>
              <a:rPr lang="de-CH" dirty="0" err="1"/>
              <a:t>est</a:t>
            </a:r>
            <a:r>
              <a:rPr lang="de-CH" dirty="0"/>
              <a:t> </a:t>
            </a:r>
            <a:r>
              <a:rPr lang="de-CH" dirty="0" err="1"/>
              <a:t>important</a:t>
            </a:r>
            <a:r>
              <a:rPr lang="de-CH" dirty="0"/>
              <a:t> au </a:t>
            </a:r>
            <a:r>
              <a:rPr lang="de-CH" dirty="0" err="1"/>
              <a:t>moment</a:t>
            </a:r>
            <a:r>
              <a:rPr lang="de-CH" dirty="0"/>
              <a:t> </a:t>
            </a:r>
            <a:r>
              <a:rPr lang="de-CH" dirty="0" err="1"/>
              <a:t>décisif</a:t>
            </a:r>
            <a:r>
              <a:rPr lang="de-CH" dirty="0"/>
              <a:t>.</a:t>
            </a:r>
          </a:p>
          <a:p>
            <a:pPr marL="171665" indent="-171665">
              <a:buFont typeface="Arial" panose="020B0604020202020204" pitchFamily="34" charset="0"/>
              <a:buChar char="•"/>
              <a:defRPr/>
            </a:pPr>
            <a:r>
              <a:rPr lang="de-CH" dirty="0"/>
              <a:t>Il </a:t>
            </a:r>
            <a:r>
              <a:rPr lang="de-CH" dirty="0" err="1"/>
              <a:t>s'agit</a:t>
            </a:r>
            <a:r>
              <a:rPr lang="de-CH" dirty="0"/>
              <a:t> de </a:t>
            </a:r>
            <a:r>
              <a:rPr lang="de-CH" dirty="0" err="1"/>
              <a:t>prendre</a:t>
            </a:r>
            <a:r>
              <a:rPr lang="de-CH" dirty="0"/>
              <a:t> la </a:t>
            </a:r>
            <a:r>
              <a:rPr lang="de-CH" dirty="0" err="1"/>
              <a:t>bonne</a:t>
            </a:r>
            <a:r>
              <a:rPr lang="de-CH" dirty="0"/>
              <a:t> </a:t>
            </a:r>
            <a:r>
              <a:rPr lang="de-CH" dirty="0" err="1"/>
              <a:t>décision</a:t>
            </a:r>
            <a:r>
              <a:rPr lang="de-CH" dirty="0"/>
              <a:t> en </a:t>
            </a:r>
            <a:r>
              <a:rPr lang="de-CH" dirty="0" err="1"/>
              <a:t>fonction</a:t>
            </a:r>
            <a:r>
              <a:rPr lang="de-CH" dirty="0"/>
              <a:t> de la </a:t>
            </a:r>
            <a:r>
              <a:rPr lang="de-CH" dirty="0" err="1"/>
              <a:t>situation</a:t>
            </a:r>
            <a:r>
              <a:rPr lang="de-CH" dirty="0"/>
              <a:t>.</a:t>
            </a:r>
          </a:p>
          <a:p>
            <a:pPr marL="171665" indent="-171665">
              <a:buFont typeface="Arial" panose="020B0604020202020204" pitchFamily="34" charset="0"/>
              <a:buChar char="•"/>
              <a:defRPr/>
            </a:pPr>
            <a:endParaRPr lang="de-CH" dirty="0"/>
          </a:p>
          <a:p>
            <a:pPr marL="171665" indent="-171665">
              <a:buFont typeface="Arial" panose="020B0604020202020204" pitchFamily="34" charset="0"/>
              <a:buChar char="•"/>
              <a:defRPr/>
            </a:pPr>
            <a:r>
              <a:rPr lang="de-CH" dirty="0"/>
              <a:t>Ils </a:t>
            </a:r>
            <a:r>
              <a:rPr lang="de-CH" dirty="0" err="1"/>
              <a:t>apprennent</a:t>
            </a:r>
            <a:r>
              <a:rPr lang="de-CH" dirty="0"/>
              <a:t> à </a:t>
            </a:r>
            <a:r>
              <a:rPr lang="de-CH" dirty="0" err="1"/>
              <a:t>prendre</a:t>
            </a:r>
            <a:r>
              <a:rPr lang="de-CH" dirty="0"/>
              <a:t> des </a:t>
            </a:r>
            <a:r>
              <a:rPr lang="de-CH" dirty="0" err="1"/>
              <a:t>décisions</a:t>
            </a:r>
            <a:r>
              <a:rPr lang="de-CH" dirty="0"/>
              <a:t> en </a:t>
            </a:r>
            <a:r>
              <a:rPr lang="de-CH" dirty="0" err="1"/>
              <a:t>jouant</a:t>
            </a:r>
            <a:r>
              <a:rPr lang="de-CH" dirty="0"/>
              <a:t>, à </a:t>
            </a:r>
            <a:r>
              <a:rPr lang="de-CH" dirty="0" err="1"/>
              <a:t>développer</a:t>
            </a:r>
            <a:r>
              <a:rPr lang="de-CH" dirty="0"/>
              <a:t> des </a:t>
            </a:r>
            <a:r>
              <a:rPr lang="de-CH" dirty="0" err="1"/>
              <a:t>tactiques</a:t>
            </a:r>
            <a:r>
              <a:rPr lang="de-CH" dirty="0"/>
              <a:t> </a:t>
            </a:r>
            <a:r>
              <a:rPr lang="de-CH" dirty="0" err="1"/>
              <a:t>communes</a:t>
            </a:r>
            <a:r>
              <a:rPr lang="de-CH" dirty="0"/>
              <a:t> </a:t>
            </a:r>
            <a:r>
              <a:rPr lang="de-CH" dirty="0" err="1"/>
              <a:t>ou</a:t>
            </a:r>
            <a:r>
              <a:rPr lang="de-CH" dirty="0"/>
              <a:t> individuelles </a:t>
            </a:r>
            <a:r>
              <a:rPr lang="de-CH" dirty="0" err="1"/>
              <a:t>ainsi</a:t>
            </a:r>
            <a:r>
              <a:rPr lang="de-CH" dirty="0"/>
              <a:t> </a:t>
            </a:r>
            <a:r>
              <a:rPr lang="de-CH" dirty="0" err="1"/>
              <a:t>que</a:t>
            </a:r>
            <a:r>
              <a:rPr lang="de-CH" dirty="0"/>
              <a:t> des </a:t>
            </a:r>
            <a:r>
              <a:rPr lang="de-CH" dirty="0" err="1"/>
              <a:t>techniques</a:t>
            </a:r>
            <a:r>
              <a:rPr lang="de-CH" dirty="0"/>
              <a:t> et à </a:t>
            </a:r>
            <a:r>
              <a:rPr lang="de-CH" dirty="0" err="1"/>
              <a:t>trouver</a:t>
            </a:r>
            <a:r>
              <a:rPr lang="de-CH" dirty="0"/>
              <a:t> « </a:t>
            </a:r>
            <a:r>
              <a:rPr lang="de-CH" dirty="0" err="1"/>
              <a:t>automatiquement</a:t>
            </a:r>
            <a:r>
              <a:rPr lang="de-CH" dirty="0"/>
              <a:t> » </a:t>
            </a:r>
            <a:r>
              <a:rPr lang="de-CH" dirty="0" err="1"/>
              <a:t>ou</a:t>
            </a:r>
            <a:r>
              <a:rPr lang="de-CH" dirty="0"/>
              <a:t> </a:t>
            </a:r>
            <a:r>
              <a:rPr lang="de-CH" dirty="0" err="1"/>
              <a:t>inconsciemment</a:t>
            </a:r>
            <a:r>
              <a:rPr lang="de-CH" dirty="0"/>
              <a:t> (</a:t>
            </a:r>
            <a:r>
              <a:rPr lang="de-CH" dirty="0" err="1"/>
              <a:t>implicitement</a:t>
            </a:r>
            <a:r>
              <a:rPr lang="de-CH" dirty="0"/>
              <a:t>) de </a:t>
            </a:r>
            <a:r>
              <a:rPr lang="de-CH" dirty="0" err="1"/>
              <a:t>bonnes</a:t>
            </a:r>
            <a:r>
              <a:rPr lang="de-CH" dirty="0"/>
              <a:t> </a:t>
            </a:r>
            <a:r>
              <a:rPr lang="de-CH" dirty="0" err="1"/>
              <a:t>solutions</a:t>
            </a:r>
            <a:r>
              <a:rPr lang="de-CH" dirty="0"/>
              <a:t> </a:t>
            </a:r>
            <a:r>
              <a:rPr lang="de-CH" dirty="0" err="1"/>
              <a:t>créatives</a:t>
            </a:r>
            <a:r>
              <a:rPr lang="de-CH" dirty="0"/>
              <a:t> </a:t>
            </a:r>
            <a:r>
              <a:rPr lang="de-CH" dirty="0" err="1"/>
              <a:t>pour</a:t>
            </a:r>
            <a:r>
              <a:rPr lang="de-CH" dirty="0"/>
              <a:t> </a:t>
            </a:r>
            <a:r>
              <a:rPr lang="de-CH" dirty="0" err="1"/>
              <a:t>les</a:t>
            </a:r>
            <a:r>
              <a:rPr lang="de-CH" dirty="0"/>
              <a:t> </a:t>
            </a:r>
            <a:r>
              <a:rPr lang="de-CH" dirty="0" err="1"/>
              <a:t>tâches</a:t>
            </a:r>
            <a:r>
              <a:rPr lang="de-CH" dirty="0"/>
              <a:t> </a:t>
            </a:r>
            <a:r>
              <a:rPr lang="de-CH" dirty="0" err="1"/>
              <a:t>les</a:t>
            </a:r>
            <a:r>
              <a:rPr lang="de-CH" dirty="0"/>
              <a:t> plus diverses. </a:t>
            </a:r>
          </a:p>
        </p:txBody>
      </p:sp>
      <p:sp>
        <p:nvSpPr>
          <p:cNvPr id="4" name="Foliennummernplatzhalter 3">
            <a:extLst>
              <a:ext uri="{FF2B5EF4-FFF2-40B4-BE49-F238E27FC236}">
                <a16:creationId xmlns:a16="http://schemas.microsoft.com/office/drawing/2014/main" id="{71437B8A-8DDE-2234-1E9E-3F88111651E4}"/>
              </a:ext>
            </a:extLst>
          </p:cNvPr>
          <p:cNvSpPr>
            <a:spLocks noGrp="1"/>
          </p:cNvSpPr>
          <p:nvPr>
            <p:ph type="sldNum" sz="quarter" idx="10"/>
          </p:nvPr>
        </p:nvSpPr>
        <p:spPr/>
        <p:txBody>
          <a:bodyPr/>
          <a:lstStyle/>
          <a:p>
            <a:pPr>
              <a:defRPr/>
            </a:pPr>
            <a:fld id="{C46147B8-7AEA-4922-A55B-DCDA58C024A2}" type="slidenum">
              <a:rPr lang="de-CH" smtClean="0"/>
              <a:pPr>
                <a:defRPr/>
              </a:pPr>
              <a:t>165</a:t>
            </a:fld>
            <a:endParaRPr lang="de-CH"/>
          </a:p>
        </p:txBody>
      </p:sp>
    </p:spTree>
    <p:extLst>
      <p:ext uri="{BB962C8B-B14F-4D97-AF65-F5344CB8AC3E}">
        <p14:creationId xmlns:p14="http://schemas.microsoft.com/office/powerpoint/2010/main" val="13654552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06AB4-DA5D-9460-E7D7-6D9DD2EEF0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36B2811-861E-57DD-B842-DFBEE0B0220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10AD9E-F1B3-0226-EF61-F6C226C6605C}"/>
              </a:ext>
            </a:extLst>
          </p:cNvPr>
          <p:cNvSpPr>
            <a:spLocks noGrp="1"/>
          </p:cNvSpPr>
          <p:nvPr>
            <p:ph type="body" idx="1"/>
          </p:nvPr>
        </p:nvSpPr>
        <p:spPr/>
        <p:txBody>
          <a:bodyPr/>
          <a:lstStyle/>
          <a:p>
            <a:pPr marL="171665" indent="-171665">
              <a:buFont typeface="Arial" panose="020B0604020202020204" pitchFamily="34" charset="0"/>
              <a:buChar char="•"/>
              <a:defRPr/>
            </a:pPr>
            <a:r>
              <a:rPr lang="de-CH" dirty="0" err="1"/>
              <a:t>L'abilità</a:t>
            </a:r>
            <a:r>
              <a:rPr lang="de-CH" dirty="0"/>
              <a:t> </a:t>
            </a:r>
            <a:r>
              <a:rPr lang="de-CH" dirty="0" err="1"/>
              <a:t>tattica</a:t>
            </a:r>
            <a:r>
              <a:rPr lang="de-CH" dirty="0"/>
              <a:t> </a:t>
            </a:r>
            <a:r>
              <a:rPr lang="de-CH" dirty="0" err="1"/>
              <a:t>consente</a:t>
            </a:r>
            <a:r>
              <a:rPr lang="de-CH" dirty="0"/>
              <a:t> di </a:t>
            </a:r>
            <a:r>
              <a:rPr lang="de-CH" dirty="0" err="1"/>
              <a:t>realizzare</a:t>
            </a:r>
            <a:r>
              <a:rPr lang="de-CH" dirty="0"/>
              <a:t> in modo </a:t>
            </a:r>
            <a:r>
              <a:rPr lang="de-CH" dirty="0" err="1"/>
              <a:t>ottimale</a:t>
            </a:r>
            <a:r>
              <a:rPr lang="de-CH" dirty="0"/>
              <a:t> </a:t>
            </a:r>
            <a:r>
              <a:rPr lang="de-CH" dirty="0" err="1"/>
              <a:t>ciò</a:t>
            </a:r>
            <a:r>
              <a:rPr lang="de-CH" dirty="0"/>
              <a:t> </a:t>
            </a:r>
            <a:r>
              <a:rPr lang="de-CH" dirty="0" err="1"/>
              <a:t>che</a:t>
            </a:r>
            <a:r>
              <a:rPr lang="de-CH" dirty="0"/>
              <a:t> </a:t>
            </a:r>
            <a:r>
              <a:rPr lang="de-CH" dirty="0" err="1"/>
              <a:t>è</a:t>
            </a:r>
            <a:r>
              <a:rPr lang="de-CH" dirty="0"/>
              <a:t> </a:t>
            </a:r>
            <a:r>
              <a:rPr lang="de-CH" dirty="0" err="1"/>
              <a:t>importante</a:t>
            </a:r>
            <a:r>
              <a:rPr lang="de-CH" dirty="0"/>
              <a:t> </a:t>
            </a:r>
            <a:r>
              <a:rPr lang="de-CH" dirty="0" err="1"/>
              <a:t>nel</a:t>
            </a:r>
            <a:r>
              <a:rPr lang="de-CH" dirty="0"/>
              <a:t> </a:t>
            </a:r>
            <a:r>
              <a:rPr lang="de-CH" dirty="0" err="1"/>
              <a:t>momento</a:t>
            </a:r>
            <a:r>
              <a:rPr lang="de-CH" dirty="0"/>
              <a:t> </a:t>
            </a:r>
            <a:r>
              <a:rPr lang="de-CH" dirty="0" err="1"/>
              <a:t>cruciale</a:t>
            </a:r>
            <a:r>
              <a:rPr lang="de-CH" dirty="0"/>
              <a:t>.</a:t>
            </a:r>
          </a:p>
          <a:p>
            <a:pPr marL="171665" indent="-171665">
              <a:buFont typeface="Arial" panose="020B0604020202020204" pitchFamily="34" charset="0"/>
              <a:buChar char="•"/>
              <a:defRPr/>
            </a:pPr>
            <a:r>
              <a:rPr lang="de-CH" dirty="0"/>
              <a:t>Si </a:t>
            </a:r>
            <a:r>
              <a:rPr lang="de-CH" dirty="0" err="1"/>
              <a:t>tratta</a:t>
            </a:r>
            <a:r>
              <a:rPr lang="de-CH" dirty="0"/>
              <a:t> di </a:t>
            </a:r>
            <a:r>
              <a:rPr lang="de-CH" dirty="0" err="1"/>
              <a:t>prendere</a:t>
            </a:r>
            <a:r>
              <a:rPr lang="de-CH" dirty="0"/>
              <a:t> la </a:t>
            </a:r>
            <a:r>
              <a:rPr lang="de-CH" dirty="0" err="1"/>
              <a:t>decisione</a:t>
            </a:r>
            <a:r>
              <a:rPr lang="de-CH" dirty="0"/>
              <a:t> </a:t>
            </a:r>
            <a:r>
              <a:rPr lang="de-CH" dirty="0" err="1"/>
              <a:t>giusta</a:t>
            </a:r>
            <a:r>
              <a:rPr lang="de-CH" dirty="0"/>
              <a:t> per la </a:t>
            </a:r>
            <a:r>
              <a:rPr lang="de-CH" dirty="0" err="1"/>
              <a:t>situazione</a:t>
            </a:r>
            <a:r>
              <a:rPr lang="de-CH" dirty="0"/>
              <a:t>.</a:t>
            </a:r>
          </a:p>
          <a:p>
            <a:pPr marL="171665" indent="-171665">
              <a:buFont typeface="Arial" panose="020B0604020202020204" pitchFamily="34" charset="0"/>
              <a:buChar char="•"/>
              <a:defRPr/>
            </a:pPr>
            <a:endParaRPr lang="de-CH" dirty="0"/>
          </a:p>
          <a:p>
            <a:pPr marL="171665" indent="-171665">
              <a:buFont typeface="Arial" panose="020B0604020202020204" pitchFamily="34" charset="0"/>
              <a:buChar char="•"/>
              <a:defRPr/>
            </a:pPr>
            <a:r>
              <a:rPr lang="de-CH" dirty="0" err="1"/>
              <a:t>Imparano</a:t>
            </a:r>
            <a:r>
              <a:rPr lang="de-CH" dirty="0"/>
              <a:t> a </a:t>
            </a:r>
            <a:r>
              <a:rPr lang="de-CH" dirty="0" err="1"/>
              <a:t>prendere</a:t>
            </a:r>
            <a:r>
              <a:rPr lang="de-CH" dirty="0"/>
              <a:t> </a:t>
            </a:r>
            <a:r>
              <a:rPr lang="de-CH" dirty="0" err="1"/>
              <a:t>decisioni</a:t>
            </a:r>
            <a:r>
              <a:rPr lang="de-CH" dirty="0"/>
              <a:t> </a:t>
            </a:r>
            <a:r>
              <a:rPr lang="de-CH" dirty="0" err="1"/>
              <a:t>nel</a:t>
            </a:r>
            <a:r>
              <a:rPr lang="de-CH" dirty="0"/>
              <a:t> </a:t>
            </a:r>
            <a:r>
              <a:rPr lang="de-CH" dirty="0" err="1"/>
              <a:t>gioco</a:t>
            </a:r>
            <a:r>
              <a:rPr lang="de-CH" dirty="0"/>
              <a:t>, a </a:t>
            </a:r>
            <a:r>
              <a:rPr lang="de-CH" dirty="0" err="1"/>
              <a:t>sviluppare</a:t>
            </a:r>
            <a:r>
              <a:rPr lang="de-CH" dirty="0"/>
              <a:t> </a:t>
            </a:r>
            <a:r>
              <a:rPr lang="de-CH" dirty="0" err="1"/>
              <a:t>tattiche</a:t>
            </a:r>
            <a:r>
              <a:rPr lang="de-CH" dirty="0"/>
              <a:t> </a:t>
            </a:r>
            <a:r>
              <a:rPr lang="de-CH" dirty="0" err="1"/>
              <a:t>e</a:t>
            </a:r>
            <a:r>
              <a:rPr lang="de-CH" dirty="0"/>
              <a:t> </a:t>
            </a:r>
            <a:r>
              <a:rPr lang="de-CH" dirty="0" err="1"/>
              <a:t>tecniche</a:t>
            </a:r>
            <a:r>
              <a:rPr lang="de-CH" dirty="0"/>
              <a:t> </a:t>
            </a:r>
            <a:r>
              <a:rPr lang="de-CH" dirty="0" err="1"/>
              <a:t>comuni</a:t>
            </a:r>
            <a:r>
              <a:rPr lang="de-CH" dirty="0"/>
              <a:t> o </a:t>
            </a:r>
            <a:r>
              <a:rPr lang="de-CH" dirty="0" err="1"/>
              <a:t>individuali</a:t>
            </a:r>
            <a:r>
              <a:rPr lang="de-CH" dirty="0"/>
              <a:t> </a:t>
            </a:r>
            <a:r>
              <a:rPr lang="de-CH" dirty="0" err="1"/>
              <a:t>e</a:t>
            </a:r>
            <a:r>
              <a:rPr lang="de-CH" dirty="0"/>
              <a:t> a </a:t>
            </a:r>
            <a:r>
              <a:rPr lang="de-CH" dirty="0" err="1"/>
              <a:t>trovare</a:t>
            </a:r>
            <a:r>
              <a:rPr lang="de-CH" dirty="0"/>
              <a:t> “</a:t>
            </a:r>
            <a:r>
              <a:rPr lang="de-CH" dirty="0" err="1"/>
              <a:t>automaticamente</a:t>
            </a:r>
            <a:r>
              <a:rPr lang="de-CH" dirty="0"/>
              <a:t>” o </a:t>
            </a:r>
            <a:r>
              <a:rPr lang="de-CH" dirty="0" err="1"/>
              <a:t>inconsciamente</a:t>
            </a:r>
            <a:r>
              <a:rPr lang="de-CH" dirty="0"/>
              <a:t> (</a:t>
            </a:r>
            <a:r>
              <a:rPr lang="de-CH" dirty="0" err="1"/>
              <a:t>implicitamente</a:t>
            </a:r>
            <a:r>
              <a:rPr lang="de-CH" dirty="0"/>
              <a:t>) </a:t>
            </a:r>
            <a:r>
              <a:rPr lang="de-CH" dirty="0" err="1"/>
              <a:t>soluzioni</a:t>
            </a:r>
            <a:r>
              <a:rPr lang="de-CH" dirty="0"/>
              <a:t> valide </a:t>
            </a:r>
            <a:r>
              <a:rPr lang="de-CH" dirty="0" err="1"/>
              <a:t>e</a:t>
            </a:r>
            <a:r>
              <a:rPr lang="de-CH" dirty="0"/>
              <a:t> </a:t>
            </a:r>
            <a:r>
              <a:rPr lang="de-CH" dirty="0" err="1"/>
              <a:t>creative</a:t>
            </a:r>
            <a:r>
              <a:rPr lang="de-CH" dirty="0"/>
              <a:t> per </a:t>
            </a:r>
            <a:r>
              <a:rPr lang="de-CH" dirty="0" err="1"/>
              <a:t>un'ampia</a:t>
            </a:r>
            <a:r>
              <a:rPr lang="de-CH" dirty="0"/>
              <a:t> </a:t>
            </a:r>
            <a:r>
              <a:rPr lang="de-CH" dirty="0" err="1"/>
              <a:t>varietà</a:t>
            </a:r>
            <a:r>
              <a:rPr lang="de-CH" dirty="0"/>
              <a:t> di </a:t>
            </a:r>
            <a:r>
              <a:rPr lang="de-CH" dirty="0" err="1"/>
              <a:t>compiti</a:t>
            </a:r>
            <a:r>
              <a:rPr lang="de-CH" dirty="0"/>
              <a:t>. </a:t>
            </a:r>
          </a:p>
        </p:txBody>
      </p:sp>
      <p:sp>
        <p:nvSpPr>
          <p:cNvPr id="4" name="Foliennummernplatzhalter 3">
            <a:extLst>
              <a:ext uri="{FF2B5EF4-FFF2-40B4-BE49-F238E27FC236}">
                <a16:creationId xmlns:a16="http://schemas.microsoft.com/office/drawing/2014/main" id="{AE8972FB-9F7C-2713-802A-03BF232B2BEF}"/>
              </a:ext>
            </a:extLst>
          </p:cNvPr>
          <p:cNvSpPr>
            <a:spLocks noGrp="1"/>
          </p:cNvSpPr>
          <p:nvPr>
            <p:ph type="sldNum" sz="quarter" idx="10"/>
          </p:nvPr>
        </p:nvSpPr>
        <p:spPr/>
        <p:txBody>
          <a:bodyPr/>
          <a:lstStyle/>
          <a:p>
            <a:pPr>
              <a:defRPr/>
            </a:pPr>
            <a:fld id="{C46147B8-7AEA-4922-A55B-DCDA58C024A2}" type="slidenum">
              <a:rPr lang="de-CH" smtClean="0"/>
              <a:pPr>
                <a:defRPr/>
              </a:pPr>
              <a:t>166</a:t>
            </a:fld>
            <a:endParaRPr lang="de-CH"/>
          </a:p>
        </p:txBody>
      </p:sp>
    </p:spTree>
    <p:extLst>
      <p:ext uri="{BB962C8B-B14F-4D97-AF65-F5344CB8AC3E}">
        <p14:creationId xmlns:p14="http://schemas.microsoft.com/office/powerpoint/2010/main" val="413143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AE759-EE6D-8A29-E406-68DD0093F1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93CA61-8B95-25BD-B320-AAF37D23BD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DE1BEF-9AAB-C474-7BD5-EF8A2C202F1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a:t>Mit den Programmen Kindersport,</a:t>
            </a:r>
            <a:r>
              <a:rPr lang="de-CH" baseline="0" dirty="0"/>
              <a:t> Jugendsport und Erwachsenensport ist der Bund auf allen Altersstufen aktiv. Die Zielgruppe Erwachsenensport (20-100 Jahre) hat eine enorme Spannweite. Die Bedürfnisse und Ansprüche der verschiedenen Alterssegmente sind sehr unterschiedlich. </a:t>
            </a:r>
          </a:p>
        </p:txBody>
      </p:sp>
      <p:sp>
        <p:nvSpPr>
          <p:cNvPr id="4" name="Foliennummernplatzhalter 3">
            <a:extLst>
              <a:ext uri="{FF2B5EF4-FFF2-40B4-BE49-F238E27FC236}">
                <a16:creationId xmlns:a16="http://schemas.microsoft.com/office/drawing/2014/main" id="{BC858245-73F7-1C1B-56D0-716E4300B08E}"/>
              </a:ext>
            </a:extLst>
          </p:cNvPr>
          <p:cNvSpPr>
            <a:spLocks noGrp="1"/>
          </p:cNvSpPr>
          <p:nvPr>
            <p:ph type="sldNum" sz="quarter" idx="5"/>
          </p:nvPr>
        </p:nvSpPr>
        <p:spPr/>
        <p:txBody>
          <a:bodyPr/>
          <a:lstStyle/>
          <a:p>
            <a:pPr>
              <a:defRPr/>
            </a:pPr>
            <a:fld id="{C46147B8-7AEA-4922-A55B-DCDA58C024A2}" type="slidenum">
              <a:rPr lang="de-CH" smtClean="0"/>
              <a:pPr>
                <a:defRPr/>
              </a:pPr>
              <a:t>35</a:t>
            </a:fld>
            <a:endParaRPr lang="de-CH"/>
          </a:p>
        </p:txBody>
      </p:sp>
    </p:spTree>
    <p:extLst>
      <p:ext uri="{BB962C8B-B14F-4D97-AF65-F5344CB8AC3E}">
        <p14:creationId xmlns:p14="http://schemas.microsoft.com/office/powerpoint/2010/main" val="24415723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Kommunikation</a:t>
            </a:r>
            <a:endParaRPr lang="fr-CH" b="1" i="0" u="none" strike="noStrike" dirty="0">
              <a:solidFill>
                <a:srgbClr val="000000"/>
              </a:solidFill>
              <a:effectLst/>
            </a:endParaRPr>
          </a:p>
          <a:p>
            <a:pPr algn="l"/>
            <a:r>
              <a:rPr lang="fr-CH" b="0" i="0" u="none" strike="noStrike" dirty="0">
                <a:solidFill>
                  <a:srgbClr val="000000"/>
                </a:solidFill>
                <a:effectLst/>
              </a:rPr>
              <a:t>Um intelligent </a:t>
            </a:r>
            <a:r>
              <a:rPr lang="fr-CH" b="0" i="0" u="none" strike="noStrike" dirty="0" err="1">
                <a:solidFill>
                  <a:srgbClr val="000000"/>
                </a:solidFill>
                <a:effectLst/>
              </a:rPr>
              <a:t>zusammenzuarbeiten</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der </a:t>
            </a:r>
            <a:r>
              <a:rPr lang="fr-CH" b="0" i="0" u="none" strike="noStrike" dirty="0" err="1">
                <a:solidFill>
                  <a:srgbClr val="000000"/>
                </a:solidFill>
                <a:effectLst/>
              </a:rPr>
              <a:t>Austausch</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die </a:t>
            </a:r>
            <a:r>
              <a:rPr lang="fr-CH" b="0" i="0" u="none" strike="noStrike" dirty="0" err="1">
                <a:solidFill>
                  <a:srgbClr val="000000"/>
                </a:solidFill>
                <a:effectLst/>
              </a:rPr>
              <a:t>Weitergabe</a:t>
            </a:r>
            <a:r>
              <a:rPr lang="fr-CH" b="0" i="0" u="none" strike="noStrike" dirty="0">
                <a:solidFill>
                  <a:srgbClr val="000000"/>
                </a:solidFill>
                <a:effectLst/>
              </a:rPr>
              <a:t> von </a:t>
            </a:r>
            <a:r>
              <a:rPr lang="fr-CH" b="0" i="0" u="none" strike="noStrike" dirty="0" err="1">
                <a:solidFill>
                  <a:srgbClr val="000000"/>
                </a:solidFill>
                <a:effectLst/>
              </a:rPr>
              <a:t>Informationen</a:t>
            </a:r>
            <a:r>
              <a:rPr lang="fr-CH" b="0" i="0" u="none" strike="noStrike" dirty="0">
                <a:solidFill>
                  <a:srgbClr val="000000"/>
                </a:solidFill>
                <a:effectLst/>
              </a:rPr>
              <a:t> </a:t>
            </a:r>
            <a:r>
              <a:rPr lang="fr-CH" b="0" i="0" u="none" strike="noStrike" dirty="0" err="1">
                <a:solidFill>
                  <a:srgbClr val="000000"/>
                </a:solidFill>
                <a:effectLst/>
              </a:rPr>
              <a:t>zwischen</a:t>
            </a:r>
            <a:r>
              <a:rPr lang="fr-CH" b="0" i="0" u="none" strike="noStrike" dirty="0">
                <a:solidFill>
                  <a:srgbClr val="000000"/>
                </a:solidFill>
                <a:effectLst/>
              </a:rPr>
              <a:t> </a:t>
            </a:r>
            <a:r>
              <a:rPr lang="fr-CH" b="0" i="0" u="none" strike="noStrike" dirty="0" err="1">
                <a:solidFill>
                  <a:srgbClr val="000000"/>
                </a:solidFill>
                <a:effectLst/>
              </a:rPr>
              <a:t>Personen</a:t>
            </a:r>
            <a:r>
              <a:rPr lang="fr-CH" b="0" i="0" u="none" strike="noStrike" dirty="0">
                <a:solidFill>
                  <a:srgbClr val="000000"/>
                </a:solidFill>
                <a:effectLst/>
              </a:rPr>
              <a:t> </a:t>
            </a:r>
            <a:r>
              <a:rPr lang="fr-CH" b="0" i="0" u="none" strike="noStrike" dirty="0" err="1">
                <a:solidFill>
                  <a:srgbClr val="000000"/>
                </a:solidFill>
                <a:effectLst/>
              </a:rPr>
              <a:t>unerlässlich</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Kommunikation</a:t>
            </a:r>
            <a:r>
              <a:rPr lang="fr-CH" b="0" i="0" u="none" strike="noStrike" dirty="0">
                <a:solidFill>
                  <a:srgbClr val="000000"/>
                </a:solidFill>
                <a:effectLst/>
              </a:rPr>
              <a:t> </a:t>
            </a:r>
            <a:r>
              <a:rPr lang="fr-CH" b="0" i="0" u="none" strike="noStrike" dirty="0" err="1">
                <a:solidFill>
                  <a:srgbClr val="000000"/>
                </a:solidFill>
                <a:effectLst/>
              </a:rPr>
              <a:t>kann</a:t>
            </a:r>
            <a:r>
              <a:rPr lang="fr-CH" b="0" i="0" u="none" strike="noStrike" dirty="0">
                <a:solidFill>
                  <a:srgbClr val="000000"/>
                </a:solidFill>
                <a:effectLst/>
              </a:rPr>
              <a:t> verbal (</a:t>
            </a:r>
            <a:r>
              <a:rPr lang="fr-CH" b="0" i="0" u="none" strike="noStrike" dirty="0" err="1">
                <a:solidFill>
                  <a:srgbClr val="000000"/>
                </a:solidFill>
                <a:effectLst/>
              </a:rPr>
              <a:t>Worte</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nonverbal</a:t>
            </a:r>
            <a:r>
              <a:rPr lang="fr-CH" b="0" i="0" u="none" strike="noStrike" dirty="0">
                <a:solidFill>
                  <a:srgbClr val="000000"/>
                </a:solidFill>
                <a:effectLst/>
              </a:rPr>
              <a:t> (</a:t>
            </a:r>
            <a:r>
              <a:rPr lang="fr-CH" b="0" i="0" u="none" strike="noStrike" dirty="0" err="1">
                <a:solidFill>
                  <a:srgbClr val="000000"/>
                </a:solidFill>
                <a:effectLst/>
              </a:rPr>
              <a:t>Mimik</a:t>
            </a:r>
            <a:r>
              <a:rPr lang="fr-CH" b="0" i="0" u="none" strike="noStrike" dirty="0">
                <a:solidFill>
                  <a:srgbClr val="000000"/>
                </a:solidFill>
                <a:effectLst/>
              </a:rPr>
              <a:t>, </a:t>
            </a:r>
            <a:r>
              <a:rPr lang="fr-CH" b="0" i="0" u="none" strike="noStrike" dirty="0" err="1">
                <a:solidFill>
                  <a:srgbClr val="000000"/>
                </a:solidFill>
                <a:effectLst/>
              </a:rPr>
              <a:t>Gestik</a:t>
            </a:r>
            <a:r>
              <a:rPr lang="fr-CH" b="0" i="0" u="none" strike="noStrike" dirty="0">
                <a:solidFill>
                  <a:srgbClr val="000000"/>
                </a:solidFill>
                <a:effectLst/>
              </a:rPr>
              <a:t>, </a:t>
            </a:r>
            <a:r>
              <a:rPr lang="fr-CH" b="0" i="0" u="none" strike="noStrike" dirty="0" err="1">
                <a:solidFill>
                  <a:srgbClr val="000000"/>
                </a:solidFill>
                <a:effectLst/>
              </a:rPr>
              <a:t>Körperhaltung</a:t>
            </a:r>
            <a:r>
              <a:rPr lang="fr-CH" b="0" i="0" u="none" strike="noStrike" dirty="0">
                <a:solidFill>
                  <a:srgbClr val="000000"/>
                </a:solidFill>
                <a:effectLst/>
              </a:rPr>
              <a:t>, </a:t>
            </a:r>
            <a:r>
              <a:rPr lang="fr-CH" b="0" i="0" u="none" strike="noStrike" dirty="0" err="1">
                <a:solidFill>
                  <a:srgbClr val="000000"/>
                </a:solidFill>
                <a:effectLst/>
              </a:rPr>
              <a:t>Zeichen</a:t>
            </a:r>
            <a:r>
              <a:rPr lang="fr-CH" b="0" i="0" u="none" strike="noStrike" dirty="0">
                <a:solidFill>
                  <a:srgbClr val="000000"/>
                </a:solidFill>
                <a:effectLst/>
              </a:rPr>
              <a:t>, </a:t>
            </a:r>
            <a:r>
              <a:rPr lang="fr-CH" b="0" i="0" u="none" strike="noStrike" dirty="0" err="1">
                <a:solidFill>
                  <a:srgbClr val="000000"/>
                </a:solidFill>
                <a:effectLst/>
              </a:rPr>
              <a:t>Handlungen</a:t>
            </a:r>
            <a:r>
              <a:rPr lang="fr-CH" b="0" i="0" u="none" strike="noStrike" dirty="0">
                <a:solidFill>
                  <a:srgbClr val="000000"/>
                </a:solidFill>
                <a:effectLst/>
              </a:rPr>
              <a:t>) </a:t>
            </a:r>
            <a:r>
              <a:rPr lang="fr-CH" b="0" i="0" u="none" strike="noStrike" dirty="0" err="1">
                <a:solidFill>
                  <a:srgbClr val="000000"/>
                </a:solidFill>
                <a:effectLst/>
              </a:rPr>
              <a:t>erfolgen</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Ziele</a:t>
            </a:r>
            <a:r>
              <a:rPr lang="fr-CH" b="1" i="0" u="none" strike="noStrike" dirty="0">
                <a:solidFill>
                  <a:srgbClr val="000000"/>
                </a:solidFill>
                <a:effectLst/>
              </a:rPr>
              <a:t>/</a:t>
            </a:r>
            <a:r>
              <a:rPr lang="fr-CH" b="1" i="0" u="none" strike="noStrike" dirty="0" err="1">
                <a:solidFill>
                  <a:srgbClr val="000000"/>
                </a:solidFill>
                <a:effectLst/>
              </a:rPr>
              <a:t>Werte</a:t>
            </a:r>
            <a:endParaRPr lang="fr-CH" b="1" i="0" u="none" strike="noStrike" dirty="0">
              <a:solidFill>
                <a:srgbClr val="000000"/>
              </a:solidFill>
              <a:effectLst/>
            </a:endParaRPr>
          </a:p>
          <a:p>
            <a:pPr algn="l"/>
            <a:r>
              <a:rPr lang="fr-CH" b="0" i="0" u="none" strike="noStrike" dirty="0" err="1">
                <a:solidFill>
                  <a:srgbClr val="000000"/>
                </a:solidFill>
                <a:effectLst/>
              </a:rPr>
              <a:t>Gemeinsame</a:t>
            </a:r>
            <a:r>
              <a:rPr lang="fr-CH" b="0" i="0" u="none" strike="noStrike" dirty="0">
                <a:solidFill>
                  <a:srgbClr val="000000"/>
                </a:solidFill>
                <a:effectLst/>
              </a:rPr>
              <a:t> </a:t>
            </a:r>
            <a:r>
              <a:rPr lang="fr-CH" b="0" i="0" u="none" strike="noStrike" dirty="0" err="1">
                <a:solidFill>
                  <a:srgbClr val="000000"/>
                </a:solidFill>
                <a:effectLst/>
              </a:rPr>
              <a:t>Werte</a:t>
            </a:r>
            <a:r>
              <a:rPr lang="fr-CH" b="0" i="0" u="none" strike="noStrike" dirty="0">
                <a:solidFill>
                  <a:srgbClr val="000000"/>
                </a:solidFill>
                <a:effectLst/>
              </a:rPr>
              <a:t> – </a:t>
            </a:r>
            <a:r>
              <a:rPr lang="fr-CH" b="0" i="0" u="none" strike="noStrike" dirty="0" err="1">
                <a:solidFill>
                  <a:srgbClr val="000000"/>
                </a:solidFill>
                <a:effectLst/>
              </a:rPr>
              <a:t>also</a:t>
            </a:r>
            <a:r>
              <a:rPr lang="fr-CH" b="0" i="0" u="none" strike="noStrike" dirty="0">
                <a:solidFill>
                  <a:srgbClr val="000000"/>
                </a:solidFill>
                <a:effectLst/>
              </a:rPr>
              <a:t> die </a:t>
            </a:r>
            <a:r>
              <a:rPr lang="fr-CH" b="0" i="0" u="none" strike="noStrike" dirty="0" err="1">
                <a:solidFill>
                  <a:srgbClr val="000000"/>
                </a:solidFill>
                <a:effectLst/>
              </a:rPr>
              <a:t>geteilte</a:t>
            </a:r>
            <a:r>
              <a:rPr lang="fr-CH" b="0" i="0" u="none" strike="noStrike" dirty="0">
                <a:solidFill>
                  <a:srgbClr val="000000"/>
                </a:solidFill>
                <a:effectLst/>
              </a:rPr>
              <a:t> </a:t>
            </a:r>
            <a:r>
              <a:rPr lang="fr-CH" b="0" i="0" u="none" strike="noStrike" dirty="0" err="1">
                <a:solidFill>
                  <a:srgbClr val="000000"/>
                </a:solidFill>
                <a:effectLst/>
              </a:rPr>
              <a:t>Überzeugung</a:t>
            </a:r>
            <a:r>
              <a:rPr lang="fr-CH" b="0" i="0" u="none" strike="noStrike" dirty="0">
                <a:solidFill>
                  <a:srgbClr val="000000"/>
                </a:solidFill>
                <a:effectLst/>
              </a:rPr>
              <a:t> </a:t>
            </a:r>
            <a:r>
              <a:rPr lang="fr-CH" b="0" i="0" u="none" strike="noStrike" dirty="0" err="1">
                <a:solidFill>
                  <a:srgbClr val="000000"/>
                </a:solidFill>
                <a:effectLst/>
              </a:rPr>
              <a:t>darüber</a:t>
            </a:r>
            <a:r>
              <a:rPr lang="fr-CH" b="0" i="0" u="none" strike="noStrike" dirty="0">
                <a:solidFill>
                  <a:srgbClr val="000000"/>
                </a:solidFill>
                <a:effectLst/>
              </a:rPr>
              <a:t>, </a:t>
            </a:r>
            <a:r>
              <a:rPr lang="fr-CH" b="0" i="0" u="none" strike="noStrike" dirty="0" err="1">
                <a:solidFill>
                  <a:srgbClr val="000000"/>
                </a:solidFill>
                <a:effectLst/>
              </a:rPr>
              <a:t>was</a:t>
            </a:r>
            <a:r>
              <a:rPr lang="fr-CH" b="0" i="0" u="none" strike="noStrike" dirty="0">
                <a:solidFill>
                  <a:srgbClr val="000000"/>
                </a:solidFill>
                <a:effectLst/>
              </a:rPr>
              <a:t> </a:t>
            </a:r>
            <a:r>
              <a:rPr lang="fr-CH" b="0" i="0" u="none" strike="noStrike" dirty="0" err="1">
                <a:solidFill>
                  <a:srgbClr val="000000"/>
                </a:solidFill>
                <a:effectLst/>
              </a:rPr>
              <a:t>wichtig</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wertvoll</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 </a:t>
            </a:r>
            <a:r>
              <a:rPr lang="fr-CH" b="0" i="0" u="none" strike="noStrike" dirty="0" err="1">
                <a:solidFill>
                  <a:srgbClr val="000000"/>
                </a:solidFill>
                <a:effectLst/>
              </a:rPr>
              <a:t>bilden</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Art </a:t>
            </a:r>
            <a:r>
              <a:rPr lang="fr-CH" b="0" i="0" u="none" strike="noStrike" dirty="0" err="1">
                <a:solidFill>
                  <a:srgbClr val="000000"/>
                </a:solidFill>
                <a:effectLst/>
              </a:rPr>
              <a:t>Verhaltenskodex</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die </a:t>
            </a:r>
            <a:r>
              <a:rPr lang="fr-CH" b="0" i="0" u="none" strike="noStrike" dirty="0" err="1">
                <a:solidFill>
                  <a:srgbClr val="000000"/>
                </a:solidFill>
                <a:effectLst/>
              </a:rPr>
              <a:t>Mitglieder</a:t>
            </a:r>
            <a:r>
              <a:rPr lang="fr-CH" b="0" i="0" u="none" strike="noStrike" dirty="0">
                <a:solidFill>
                  <a:srgbClr val="000000"/>
                </a:solidFill>
                <a:effectLst/>
              </a:rPr>
              <a:t> </a:t>
            </a:r>
            <a:r>
              <a:rPr lang="fr-CH" b="0" i="0" u="none" strike="noStrike" dirty="0" err="1">
                <a:solidFill>
                  <a:srgbClr val="000000"/>
                </a:solidFill>
                <a:effectLst/>
              </a:rPr>
              <a:t>einer</a:t>
            </a:r>
            <a:r>
              <a:rPr lang="fr-CH" b="0" i="0" u="none" strike="noStrike" dirty="0">
                <a:solidFill>
                  <a:srgbClr val="000000"/>
                </a:solidFill>
                <a:effectLst/>
              </a:rPr>
              <a:t> </a:t>
            </a:r>
            <a:r>
              <a:rPr lang="fr-CH" b="0" i="0" u="none" strike="noStrike" dirty="0" err="1">
                <a:solidFill>
                  <a:srgbClr val="000000"/>
                </a:solidFill>
                <a:effectLst/>
              </a:rPr>
              <a:t>Gruppe</a:t>
            </a:r>
            <a:r>
              <a:rPr lang="fr-CH" b="0" i="0" u="none" strike="noStrike" dirty="0">
                <a:solidFill>
                  <a:srgbClr val="000000"/>
                </a:solidFill>
                <a:effectLst/>
              </a:rPr>
              <a:t>. </a:t>
            </a:r>
            <a:r>
              <a:rPr lang="fr-CH" b="0" i="0" u="none" strike="noStrike" dirty="0" err="1">
                <a:solidFill>
                  <a:srgbClr val="000000"/>
                </a:solidFill>
                <a:effectLst/>
              </a:rPr>
              <a:t>Dieses</a:t>
            </a:r>
            <a:r>
              <a:rPr lang="fr-CH" b="0" i="0" u="none" strike="noStrike" dirty="0">
                <a:solidFill>
                  <a:srgbClr val="000000"/>
                </a:solidFill>
                <a:effectLst/>
              </a:rPr>
              <a:t> </a:t>
            </a:r>
            <a:r>
              <a:rPr lang="fr-CH" b="0" i="0" u="none" strike="noStrike" dirty="0" err="1">
                <a:solidFill>
                  <a:srgbClr val="000000"/>
                </a:solidFill>
                <a:effectLst/>
              </a:rPr>
              <a:t>gemeinsame</a:t>
            </a:r>
            <a:r>
              <a:rPr lang="fr-CH" b="0" i="0" u="none" strike="noStrike" dirty="0">
                <a:solidFill>
                  <a:srgbClr val="000000"/>
                </a:solidFill>
                <a:effectLst/>
              </a:rPr>
              <a:t> </a:t>
            </a:r>
            <a:r>
              <a:rPr lang="fr-CH" b="0" i="0" u="none" strike="noStrike" dirty="0" err="1">
                <a:solidFill>
                  <a:srgbClr val="000000"/>
                </a:solidFill>
                <a:effectLst/>
              </a:rPr>
              <a:t>Werteverständnis</a:t>
            </a:r>
            <a:r>
              <a:rPr lang="fr-CH" b="0" i="0" u="none" strike="noStrike" dirty="0">
                <a:solidFill>
                  <a:srgbClr val="000000"/>
                </a:solidFill>
                <a:effectLst/>
              </a:rPr>
              <a:t> </a:t>
            </a:r>
            <a:r>
              <a:rPr lang="fr-CH" b="0" i="0" u="none" strike="noStrike" dirty="0" err="1">
                <a:solidFill>
                  <a:srgbClr val="000000"/>
                </a:solidFill>
                <a:effectLst/>
              </a:rPr>
              <a:t>hilft</a:t>
            </a:r>
            <a:r>
              <a:rPr lang="fr-CH" b="0" i="0" u="none" strike="noStrike" dirty="0">
                <a:solidFill>
                  <a:srgbClr val="000000"/>
                </a:solidFill>
                <a:effectLst/>
              </a:rPr>
              <a:t> </a:t>
            </a:r>
            <a:r>
              <a:rPr lang="fr-CH" b="0" i="0" u="none" strike="noStrike" dirty="0" err="1">
                <a:solidFill>
                  <a:srgbClr val="000000"/>
                </a:solidFill>
                <a:effectLst/>
              </a:rPr>
              <a:t>dem</a:t>
            </a:r>
            <a:r>
              <a:rPr lang="fr-CH" b="0" i="0" u="none" strike="noStrike" dirty="0">
                <a:solidFill>
                  <a:srgbClr val="000000"/>
                </a:solidFill>
                <a:effectLst/>
              </a:rPr>
              <a:t> </a:t>
            </a:r>
            <a:r>
              <a:rPr lang="fr-CH" b="0" i="0" u="none" strike="noStrike" dirty="0" err="1">
                <a:solidFill>
                  <a:srgbClr val="000000"/>
                </a:solidFill>
                <a:effectLst/>
              </a:rPr>
              <a:t>Einzelnen</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erkennen</a:t>
            </a:r>
            <a:r>
              <a:rPr lang="fr-CH" b="0" i="0" u="none" strike="noStrike" dirty="0">
                <a:solidFill>
                  <a:srgbClr val="000000"/>
                </a:solidFill>
                <a:effectLst/>
              </a:rPr>
              <a:t>, welches </a:t>
            </a:r>
            <a:r>
              <a:rPr lang="fr-CH" b="0" i="0" u="none" strike="noStrike" dirty="0" err="1">
                <a:solidFill>
                  <a:srgbClr val="000000"/>
                </a:solidFill>
                <a:effectLst/>
              </a:rPr>
              <a:t>Verhalten</a:t>
            </a:r>
            <a:r>
              <a:rPr lang="fr-CH" b="0" i="0" u="none" strike="noStrike" dirty="0">
                <a:solidFill>
                  <a:srgbClr val="000000"/>
                </a:solidFill>
                <a:effectLst/>
              </a:rPr>
              <a:t> in </a:t>
            </a:r>
            <a:r>
              <a:rPr lang="fr-CH" b="0" i="0" u="none" strike="noStrike" dirty="0" err="1">
                <a:solidFill>
                  <a:srgbClr val="000000"/>
                </a:solidFill>
                <a:effectLst/>
              </a:rPr>
              <a:t>einer</a:t>
            </a:r>
            <a:r>
              <a:rPr lang="fr-CH" b="0" i="0" u="none" strike="noStrike" dirty="0">
                <a:solidFill>
                  <a:srgbClr val="000000"/>
                </a:solidFill>
                <a:effectLst/>
              </a:rPr>
              <a:t> </a:t>
            </a:r>
            <a:r>
              <a:rPr lang="fr-CH" b="0" i="0" u="none" strike="noStrike" dirty="0" err="1">
                <a:solidFill>
                  <a:srgbClr val="000000"/>
                </a:solidFill>
                <a:effectLst/>
              </a:rPr>
              <a:t>bestimmten</a:t>
            </a:r>
            <a:r>
              <a:rPr lang="fr-CH" b="0" i="0" u="none" strike="noStrike" dirty="0">
                <a:solidFill>
                  <a:srgbClr val="000000"/>
                </a:solidFill>
                <a:effectLst/>
              </a:rPr>
              <a:t> Situation </a:t>
            </a:r>
            <a:r>
              <a:rPr lang="fr-CH" b="0" i="0" u="none" strike="noStrike" dirty="0" err="1">
                <a:solidFill>
                  <a:srgbClr val="000000"/>
                </a:solidFill>
                <a:effectLst/>
              </a:rPr>
              <a:t>angemessen</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a:t>
            </a:r>
            <a:r>
              <a:rPr lang="fr-CH" b="0" i="0" u="none" strike="noStrike" dirty="0" err="1">
                <a:solidFill>
                  <a:srgbClr val="000000"/>
                </a:solidFill>
                <a:effectLst/>
              </a:rPr>
              <a:t>Durch</a:t>
            </a:r>
            <a:r>
              <a:rPr lang="fr-CH" b="0" i="0" u="none" strike="noStrike" dirty="0">
                <a:solidFill>
                  <a:srgbClr val="000000"/>
                </a:solidFill>
                <a:effectLst/>
              </a:rPr>
              <a:t> die </a:t>
            </a:r>
            <a:r>
              <a:rPr lang="fr-CH" b="0" i="0" u="none" strike="noStrike" dirty="0" err="1">
                <a:solidFill>
                  <a:srgbClr val="000000"/>
                </a:solidFill>
                <a:effectLst/>
              </a:rPr>
              <a:t>Definition</a:t>
            </a:r>
            <a:r>
              <a:rPr lang="fr-CH" b="0" i="0" u="none" strike="noStrike" dirty="0">
                <a:solidFill>
                  <a:srgbClr val="000000"/>
                </a:solidFill>
                <a:effectLst/>
              </a:rPr>
              <a:t> </a:t>
            </a:r>
            <a:r>
              <a:rPr lang="fr-CH" b="0" i="0" u="none" strike="noStrike" dirty="0" err="1">
                <a:solidFill>
                  <a:srgbClr val="000000"/>
                </a:solidFill>
                <a:effectLst/>
              </a:rPr>
              <a:t>gemeinsamer</a:t>
            </a:r>
            <a:r>
              <a:rPr lang="fr-CH" b="0" i="0" u="none" strike="noStrike" dirty="0">
                <a:solidFill>
                  <a:srgbClr val="000000"/>
                </a:solidFill>
                <a:effectLst/>
              </a:rPr>
              <a:t> </a:t>
            </a:r>
            <a:r>
              <a:rPr lang="fr-CH" b="0" i="0" u="none" strike="noStrike" dirty="0" err="1">
                <a:solidFill>
                  <a:srgbClr val="000000"/>
                </a:solidFill>
                <a:effectLst/>
              </a:rPr>
              <a:t>Ziele</a:t>
            </a:r>
            <a:r>
              <a:rPr lang="fr-CH" b="0" i="0" u="none" strike="noStrike" dirty="0">
                <a:solidFill>
                  <a:srgbClr val="000000"/>
                </a:solidFill>
                <a:effectLst/>
              </a:rPr>
              <a:t> </a:t>
            </a:r>
            <a:r>
              <a:rPr lang="fr-CH" b="0" i="0" u="none" strike="noStrike" dirty="0" err="1">
                <a:solidFill>
                  <a:srgbClr val="000000"/>
                </a:solidFill>
                <a:effectLst/>
              </a:rPr>
              <a:t>können</a:t>
            </a:r>
            <a:r>
              <a:rPr lang="fr-CH" b="0" i="0" u="none" strike="noStrike" dirty="0">
                <a:solidFill>
                  <a:srgbClr val="000000"/>
                </a:solidFill>
                <a:effectLst/>
              </a:rPr>
              <a:t> </a:t>
            </a:r>
            <a:r>
              <a:rPr lang="fr-CH" b="0" i="0" u="none" strike="noStrike" dirty="0" err="1">
                <a:solidFill>
                  <a:srgbClr val="000000"/>
                </a:solidFill>
                <a:effectLst/>
              </a:rPr>
              <a:t>alle</a:t>
            </a:r>
            <a:r>
              <a:rPr lang="fr-CH" b="0" i="0" u="none" strike="noStrike" dirty="0">
                <a:solidFill>
                  <a:srgbClr val="000000"/>
                </a:solidFill>
                <a:effectLst/>
              </a:rPr>
              <a:t> </a:t>
            </a:r>
            <a:r>
              <a:rPr lang="fr-CH" b="0" i="0" u="none" strike="noStrike" dirty="0" err="1">
                <a:solidFill>
                  <a:srgbClr val="000000"/>
                </a:solidFill>
                <a:effectLst/>
              </a:rPr>
              <a:t>gemeinsam</a:t>
            </a:r>
            <a:r>
              <a:rPr lang="fr-CH" b="0" i="0" u="none" strike="noStrike" dirty="0">
                <a:solidFill>
                  <a:srgbClr val="000000"/>
                </a:solidFill>
                <a:effectLst/>
              </a:rPr>
              <a:t> </a:t>
            </a:r>
            <a:r>
              <a:rPr lang="fr-CH" b="0" i="0" u="none" strike="noStrike" dirty="0" err="1">
                <a:solidFill>
                  <a:srgbClr val="000000"/>
                </a:solidFill>
                <a:effectLst/>
              </a:rPr>
              <a:t>auf</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gewünschte</a:t>
            </a:r>
            <a:r>
              <a:rPr lang="fr-CH" b="0" i="0" u="none" strike="noStrike" dirty="0">
                <a:solidFill>
                  <a:srgbClr val="000000"/>
                </a:solidFill>
                <a:effectLst/>
              </a:rPr>
              <a:t> </a:t>
            </a:r>
            <a:r>
              <a:rPr lang="fr-CH" b="0" i="0" u="none" strike="noStrike" dirty="0" err="1">
                <a:solidFill>
                  <a:srgbClr val="000000"/>
                </a:solidFill>
                <a:effectLst/>
              </a:rPr>
              <a:t>Ergebnis</a:t>
            </a:r>
            <a:r>
              <a:rPr lang="fr-CH" b="0" i="0" u="none" strike="noStrike" dirty="0">
                <a:solidFill>
                  <a:srgbClr val="000000"/>
                </a:solidFill>
                <a:effectLst/>
              </a:rPr>
              <a:t> </a:t>
            </a:r>
            <a:r>
              <a:rPr lang="fr-CH" b="0" i="0" u="none" strike="noStrike" dirty="0" err="1">
                <a:solidFill>
                  <a:srgbClr val="000000"/>
                </a:solidFill>
                <a:effectLst/>
              </a:rPr>
              <a:t>hinarbeiten</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a:solidFill>
                  <a:srgbClr val="000000"/>
                </a:solidFill>
                <a:effectLst/>
              </a:rPr>
              <a:t>Leadership</a:t>
            </a:r>
          </a:p>
          <a:p>
            <a:pPr algn="l"/>
            <a:r>
              <a:rPr lang="fr-CH" b="0" i="0" u="none" strike="noStrike" dirty="0">
                <a:solidFill>
                  <a:srgbClr val="000000"/>
                </a:solidFill>
                <a:effectLst/>
              </a:rPr>
              <a:t>Leadership </a:t>
            </a:r>
            <a:r>
              <a:rPr lang="fr-CH" b="0" i="0" u="none" strike="noStrike" dirty="0" err="1">
                <a:solidFill>
                  <a:srgbClr val="000000"/>
                </a:solidFill>
                <a:effectLst/>
              </a:rPr>
              <a:t>bezeichnet</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Handeln</a:t>
            </a:r>
            <a:r>
              <a:rPr lang="fr-CH" b="0" i="0" u="none" strike="noStrike" dirty="0">
                <a:solidFill>
                  <a:srgbClr val="000000"/>
                </a:solidFill>
                <a:effectLst/>
              </a:rPr>
              <a:t> </a:t>
            </a:r>
            <a:r>
              <a:rPr lang="fr-CH" b="0" i="0" u="none" strike="noStrike" dirty="0" err="1">
                <a:solidFill>
                  <a:srgbClr val="000000"/>
                </a:solidFill>
                <a:effectLst/>
              </a:rPr>
              <a:t>einer</a:t>
            </a:r>
            <a:r>
              <a:rPr lang="fr-CH" b="0" i="0" u="none" strike="noStrike" dirty="0">
                <a:solidFill>
                  <a:srgbClr val="000000"/>
                </a:solidFill>
                <a:effectLst/>
              </a:rPr>
              <a:t> Person,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andere</a:t>
            </a:r>
            <a:r>
              <a:rPr lang="fr-CH" b="0" i="0" u="none" strike="noStrike" dirty="0">
                <a:solidFill>
                  <a:srgbClr val="000000"/>
                </a:solidFill>
                <a:effectLst/>
              </a:rPr>
              <a:t> </a:t>
            </a:r>
            <a:r>
              <a:rPr lang="fr-CH" b="0" i="0" u="none" strike="noStrike" dirty="0" err="1">
                <a:solidFill>
                  <a:srgbClr val="000000"/>
                </a:solidFill>
                <a:effectLst/>
              </a:rPr>
              <a:t>dazu</a:t>
            </a:r>
            <a:r>
              <a:rPr lang="fr-CH" b="0" i="0" u="none" strike="noStrike" dirty="0">
                <a:solidFill>
                  <a:srgbClr val="000000"/>
                </a:solidFill>
                <a:effectLst/>
              </a:rPr>
              <a:t> </a:t>
            </a:r>
            <a:r>
              <a:rPr lang="fr-CH" b="0" i="0" u="none" strike="noStrike" dirty="0" err="1">
                <a:solidFill>
                  <a:srgbClr val="000000"/>
                </a:solidFill>
                <a:effectLst/>
              </a:rPr>
              <a:t>bewegt</a:t>
            </a:r>
            <a:r>
              <a:rPr lang="fr-CH" b="0" i="0" u="none" strike="noStrike" dirty="0">
                <a:solidFill>
                  <a:srgbClr val="000000"/>
                </a:solidFill>
                <a:effectLst/>
              </a:rPr>
              <a:t>, </a:t>
            </a:r>
            <a:r>
              <a:rPr lang="fr-CH" b="0" i="0" u="none" strike="noStrike" dirty="0" err="1">
                <a:solidFill>
                  <a:srgbClr val="000000"/>
                </a:solidFill>
                <a:effectLst/>
              </a:rPr>
              <a:t>ein</a:t>
            </a:r>
            <a:r>
              <a:rPr lang="fr-CH" b="0" i="0" u="none" strike="noStrike" dirty="0">
                <a:solidFill>
                  <a:srgbClr val="000000"/>
                </a:solidFill>
                <a:effectLst/>
              </a:rPr>
              <a:t> </a:t>
            </a:r>
            <a:r>
              <a:rPr lang="fr-CH" b="0" i="0" u="none" strike="noStrike" dirty="0" err="1">
                <a:solidFill>
                  <a:srgbClr val="000000"/>
                </a:solidFill>
                <a:effectLst/>
              </a:rPr>
              <a:t>gemeinsames</a:t>
            </a:r>
            <a:r>
              <a:rPr lang="fr-CH" b="0" i="0" u="none" strike="noStrike" dirty="0">
                <a:solidFill>
                  <a:srgbClr val="000000"/>
                </a:solidFill>
                <a:effectLst/>
              </a:rPr>
              <a:t> </a:t>
            </a:r>
            <a:r>
              <a:rPr lang="fr-CH" b="0" i="0" u="none" strike="noStrike" dirty="0" err="1">
                <a:solidFill>
                  <a:srgbClr val="000000"/>
                </a:solidFill>
                <a:effectLst/>
              </a:rPr>
              <a:t>Ziel</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gemeinsame</a:t>
            </a:r>
            <a:r>
              <a:rPr lang="fr-CH" b="0" i="0" u="none" strike="noStrike" dirty="0">
                <a:solidFill>
                  <a:srgbClr val="000000"/>
                </a:solidFill>
                <a:effectLst/>
              </a:rPr>
              <a:t> </a:t>
            </a:r>
            <a:r>
              <a:rPr lang="fr-CH" b="0" i="0" u="none" strike="noStrike" dirty="0" err="1">
                <a:solidFill>
                  <a:srgbClr val="000000"/>
                </a:solidFill>
                <a:effectLst/>
              </a:rPr>
              <a:t>Werte</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verfolgen</a:t>
            </a:r>
            <a:r>
              <a:rPr lang="fr-CH" b="0" i="0" u="none" strike="noStrike" dirty="0">
                <a:solidFill>
                  <a:srgbClr val="000000"/>
                </a:solidFill>
                <a:effectLst/>
              </a:rPr>
              <a:t>. In </a:t>
            </a:r>
            <a:r>
              <a:rPr lang="fr-CH" b="0" i="0" u="none" strike="noStrike" dirty="0" err="1">
                <a:solidFill>
                  <a:srgbClr val="000000"/>
                </a:solidFill>
                <a:effectLst/>
              </a:rPr>
              <a:t>einer</a:t>
            </a:r>
            <a:r>
              <a:rPr lang="fr-CH" b="0" i="0" u="none" strike="noStrike" dirty="0">
                <a:solidFill>
                  <a:srgbClr val="000000"/>
                </a:solidFill>
                <a:effectLst/>
              </a:rPr>
              <a:t> </a:t>
            </a:r>
            <a:r>
              <a:rPr lang="fr-CH" b="0" i="0" u="none" strike="noStrike" dirty="0" err="1">
                <a:solidFill>
                  <a:srgbClr val="000000"/>
                </a:solidFill>
                <a:effectLst/>
              </a:rPr>
              <a:t>Gruppe</a:t>
            </a:r>
            <a:r>
              <a:rPr lang="fr-CH" b="0" i="0" u="none" strike="noStrike" dirty="0">
                <a:solidFill>
                  <a:srgbClr val="000000"/>
                </a:solidFill>
                <a:effectLst/>
              </a:rPr>
              <a:t> </a:t>
            </a:r>
            <a:r>
              <a:rPr lang="fr-CH" b="0" i="0" u="none" strike="noStrike" dirty="0" err="1">
                <a:solidFill>
                  <a:srgbClr val="000000"/>
                </a:solidFill>
                <a:effectLst/>
              </a:rPr>
              <a:t>kann</a:t>
            </a:r>
            <a:r>
              <a:rPr lang="fr-CH" b="0" i="0" u="none" strike="noStrike" dirty="0">
                <a:solidFill>
                  <a:srgbClr val="000000"/>
                </a:solidFill>
                <a:effectLst/>
              </a:rPr>
              <a:t> </a:t>
            </a:r>
            <a:r>
              <a:rPr lang="fr-CH" b="0" i="0" u="none" strike="noStrike" dirty="0" err="1">
                <a:solidFill>
                  <a:srgbClr val="000000"/>
                </a:solidFill>
                <a:effectLst/>
              </a:rPr>
              <a:t>jedes</a:t>
            </a:r>
            <a:r>
              <a:rPr lang="fr-CH" b="0" i="0" u="none" strike="noStrike" dirty="0">
                <a:solidFill>
                  <a:srgbClr val="000000"/>
                </a:solidFill>
                <a:effectLst/>
              </a:rPr>
              <a:t> </a:t>
            </a:r>
            <a:r>
              <a:rPr lang="fr-CH" b="0" i="0" u="none" strike="noStrike" dirty="0" err="1">
                <a:solidFill>
                  <a:srgbClr val="000000"/>
                </a:solidFill>
                <a:effectLst/>
              </a:rPr>
              <a:t>Mitglied</a:t>
            </a:r>
            <a:r>
              <a:rPr lang="fr-CH" b="0" i="0" u="none" strike="noStrike" dirty="0">
                <a:solidFill>
                  <a:srgbClr val="000000"/>
                </a:solidFill>
                <a:effectLst/>
              </a:rPr>
              <a:t> Leadership </a:t>
            </a:r>
            <a:r>
              <a:rPr lang="fr-CH" b="0" i="0" u="none" strike="noStrike" dirty="0" err="1">
                <a:solidFill>
                  <a:srgbClr val="000000"/>
                </a:solidFill>
                <a:effectLst/>
              </a:rPr>
              <a:t>übernehmen</a:t>
            </a:r>
            <a:r>
              <a:rPr lang="fr-CH" b="0" i="0" u="none" strike="noStrike" dirty="0">
                <a:solidFill>
                  <a:srgbClr val="000000"/>
                </a:solidFill>
                <a:effectLst/>
              </a:rPr>
              <a:t>, </a:t>
            </a:r>
            <a:r>
              <a:rPr lang="fr-CH" b="0" i="0" u="none" strike="noStrike" dirty="0" err="1">
                <a:solidFill>
                  <a:srgbClr val="000000"/>
                </a:solidFill>
                <a:effectLst/>
              </a:rPr>
              <a:t>also</a:t>
            </a:r>
            <a:r>
              <a:rPr lang="fr-CH" b="0" i="0" u="none" strike="noStrike" dirty="0">
                <a:solidFill>
                  <a:srgbClr val="000000"/>
                </a:solidFill>
                <a:effectLst/>
              </a:rPr>
              <a:t> </a:t>
            </a:r>
            <a:r>
              <a:rPr lang="fr-CH" b="0" i="0" u="none" strike="noStrike" dirty="0" err="1">
                <a:solidFill>
                  <a:srgbClr val="000000"/>
                </a:solidFill>
                <a:effectLst/>
              </a:rPr>
              <a:t>Verantwortung</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gemeinsame</a:t>
            </a:r>
            <a:r>
              <a:rPr lang="fr-CH" b="0" i="0" u="none" strike="noStrike" dirty="0">
                <a:solidFill>
                  <a:srgbClr val="000000"/>
                </a:solidFill>
                <a:effectLst/>
              </a:rPr>
              <a:t> </a:t>
            </a:r>
            <a:r>
              <a:rPr lang="fr-CH" b="0" i="0" u="none" strike="noStrike" dirty="0" err="1">
                <a:solidFill>
                  <a:srgbClr val="000000"/>
                </a:solidFill>
                <a:effectLst/>
              </a:rPr>
              <a:t>Handeln</a:t>
            </a:r>
            <a:r>
              <a:rPr lang="fr-CH" b="0" i="0" u="none" strike="noStrike" dirty="0">
                <a:solidFill>
                  <a:srgbClr val="000000"/>
                </a:solidFill>
                <a:effectLst/>
              </a:rPr>
              <a:t> </a:t>
            </a:r>
            <a:r>
              <a:rPr lang="fr-CH" b="0" i="0" u="none" strike="noStrike" dirty="0" err="1">
                <a:solidFill>
                  <a:srgbClr val="000000"/>
                </a:solidFill>
                <a:effectLst/>
              </a:rPr>
              <a:t>mittragen</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167</a:t>
            </a:fld>
            <a:endParaRPr lang="de-CH"/>
          </a:p>
        </p:txBody>
      </p:sp>
    </p:spTree>
    <p:extLst>
      <p:ext uri="{BB962C8B-B14F-4D97-AF65-F5344CB8AC3E}">
        <p14:creationId xmlns:p14="http://schemas.microsoft.com/office/powerpoint/2010/main" val="11468211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800" b="1" dirty="0">
                <a:effectLst/>
                <a:latin typeface="DINOT"/>
              </a:rPr>
              <a:t>Communication </a:t>
            </a:r>
            <a:endParaRPr lang="fr-CH" dirty="0"/>
          </a:p>
          <a:p>
            <a:r>
              <a:rPr lang="fr-CH" sz="1800" b="0" dirty="0">
                <a:effectLst/>
                <a:latin typeface="DINOT"/>
              </a:rPr>
              <a:t>Pour pouvoir collaborer intelligemment, l’</a:t>
            </a:r>
            <a:r>
              <a:rPr lang="fr-CH" sz="1800" b="0" dirty="0" err="1">
                <a:effectLst/>
                <a:latin typeface="DINOT"/>
              </a:rPr>
              <a:t>échange</a:t>
            </a:r>
            <a:r>
              <a:rPr lang="fr-CH" sz="1800" b="0" dirty="0">
                <a:effectLst/>
                <a:latin typeface="DINOT"/>
              </a:rPr>
              <a:t> ou la transmission d’informations d’une personne à une autre est indispensable. </a:t>
            </a:r>
          </a:p>
          <a:p>
            <a:r>
              <a:rPr lang="fr-CH" sz="1800" b="0" dirty="0">
                <a:effectLst/>
                <a:latin typeface="DINOT"/>
              </a:rPr>
              <a:t>La communication peut </a:t>
            </a:r>
            <a:r>
              <a:rPr lang="fr-CH" sz="1800" b="0" dirty="0" err="1">
                <a:effectLst/>
                <a:latin typeface="DINOT"/>
              </a:rPr>
              <a:t>être</a:t>
            </a:r>
            <a:r>
              <a:rPr lang="fr-CH" sz="1800" b="0" dirty="0">
                <a:effectLst/>
                <a:latin typeface="DINOT"/>
              </a:rPr>
              <a:t> verbale (mots) ou non verbale (mimique, gestuelle, posture, signes, actions). </a:t>
            </a:r>
          </a:p>
          <a:p>
            <a:endParaRPr lang="fr-FR" dirty="0"/>
          </a:p>
          <a:p>
            <a:r>
              <a:rPr lang="fr-CH" sz="1800" b="1" dirty="0">
                <a:effectLst/>
                <a:latin typeface="DINOT"/>
              </a:rPr>
              <a:t>Objectifs/Valeurs </a:t>
            </a:r>
            <a:endParaRPr lang="fr-CH" dirty="0"/>
          </a:p>
          <a:p>
            <a:r>
              <a:rPr lang="fr-CH" sz="1800" b="0" dirty="0">
                <a:effectLst/>
                <a:latin typeface="DINOT"/>
              </a:rPr>
              <a:t>Les valeurs communes, autrement dit la conviction </a:t>
            </a:r>
            <a:r>
              <a:rPr lang="fr-CH" sz="1800" b="0" dirty="0" err="1">
                <a:effectLst/>
                <a:latin typeface="DINOT"/>
              </a:rPr>
              <a:t>partagée</a:t>
            </a:r>
            <a:r>
              <a:rPr lang="fr-CH" sz="1800" b="0" dirty="0">
                <a:effectLst/>
                <a:latin typeface="DINOT"/>
              </a:rPr>
              <a:t> ce qui est important et </a:t>
            </a:r>
            <a:r>
              <a:rPr lang="fr-CH" sz="1800" b="0" dirty="0" err="1">
                <a:effectLst/>
                <a:latin typeface="DINOT"/>
              </a:rPr>
              <a:t>précieux</a:t>
            </a:r>
            <a:r>
              <a:rPr lang="fr-CH" sz="1800" b="0" dirty="0">
                <a:effectLst/>
                <a:latin typeface="DINOT"/>
              </a:rPr>
              <a:t>, constituent une sorte de code de conduite pour les membres d’un groupe. La globalité dans laquelle ces valeurs s’inscrivent permet alors à un individu de </a:t>
            </a:r>
            <a:r>
              <a:rPr lang="fr-CH" sz="1800" b="0" dirty="0" err="1">
                <a:effectLst/>
                <a:latin typeface="DINOT"/>
              </a:rPr>
              <a:t>décider</a:t>
            </a:r>
            <a:r>
              <a:rPr lang="fr-CH" sz="1800" b="0" dirty="0">
                <a:effectLst/>
                <a:latin typeface="DINOT"/>
              </a:rPr>
              <a:t> quel est le comportement judicieux à adopter. </a:t>
            </a:r>
            <a:r>
              <a:rPr lang="fr-CH" sz="1800" b="0" dirty="0" err="1">
                <a:effectLst/>
                <a:latin typeface="DINOT"/>
              </a:rPr>
              <a:t>Grâce</a:t>
            </a:r>
            <a:r>
              <a:rPr lang="fr-CH" sz="1800" b="0" dirty="0">
                <a:effectLst/>
                <a:latin typeface="DINOT"/>
              </a:rPr>
              <a:t> à la </a:t>
            </a:r>
            <a:r>
              <a:rPr lang="fr-CH" sz="1800" b="0" dirty="0" err="1">
                <a:effectLst/>
                <a:latin typeface="DINOT"/>
              </a:rPr>
              <a:t>définition</a:t>
            </a:r>
            <a:r>
              <a:rPr lang="fr-CH" sz="1800" b="0" dirty="0">
                <a:effectLst/>
                <a:latin typeface="DINOT"/>
              </a:rPr>
              <a:t> d’objectifs communs, toutes et tous peuvent travailler ensemble en vue du </a:t>
            </a:r>
            <a:r>
              <a:rPr lang="fr-CH" sz="1800" b="0" dirty="0" err="1">
                <a:effectLst/>
                <a:latin typeface="DINOT"/>
              </a:rPr>
              <a:t>résultat</a:t>
            </a:r>
            <a:r>
              <a:rPr lang="fr-CH" sz="1800" b="0" dirty="0">
                <a:effectLst/>
                <a:latin typeface="DINOT"/>
              </a:rPr>
              <a:t> souhaité. </a:t>
            </a:r>
            <a:endParaRPr lang="fr-CH" dirty="0"/>
          </a:p>
          <a:p>
            <a:endParaRPr lang="fr-FR" dirty="0"/>
          </a:p>
          <a:p>
            <a:r>
              <a:rPr lang="fr-CH" sz="1800" b="1" dirty="0">
                <a:effectLst/>
                <a:latin typeface="DINOT"/>
              </a:rPr>
              <a:t>Leadership </a:t>
            </a:r>
            <a:endParaRPr lang="fr-CH" dirty="0"/>
          </a:p>
          <a:p>
            <a:r>
              <a:rPr lang="fr-CH" sz="1800" b="0" dirty="0">
                <a:effectLst/>
                <a:latin typeface="DINOT"/>
              </a:rPr>
              <a:t>On entend par leadership les actions d’une personne incitant d’autres personnes à poursuivre un objectif commun ou des valeurs communes. Dans un groupe, chaque membre peut prendre le leadership, soit, en d’autres termes, assumer une part de responsabilité. </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168</a:t>
            </a:fld>
            <a:endParaRPr lang="de-CH"/>
          </a:p>
        </p:txBody>
      </p:sp>
    </p:spTree>
    <p:extLst>
      <p:ext uri="{BB962C8B-B14F-4D97-AF65-F5344CB8AC3E}">
        <p14:creationId xmlns:p14="http://schemas.microsoft.com/office/powerpoint/2010/main" val="5226253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Comunicazione</a:t>
            </a:r>
            <a:endParaRPr lang="fr-CH" b="1" i="0" u="none" strike="noStrike" dirty="0">
              <a:solidFill>
                <a:srgbClr val="000000"/>
              </a:solidFill>
              <a:effectLst/>
            </a:endParaRPr>
          </a:p>
          <a:p>
            <a:pPr algn="l"/>
            <a:r>
              <a:rPr lang="fr-CH" b="0" i="0" u="none" strike="noStrike" dirty="0">
                <a:solidFill>
                  <a:srgbClr val="000000"/>
                </a:solidFill>
                <a:effectLst/>
              </a:rPr>
              <a:t>Per </a:t>
            </a:r>
            <a:r>
              <a:rPr lang="fr-CH" b="0" i="0" u="none" strike="noStrike" dirty="0" err="1">
                <a:solidFill>
                  <a:srgbClr val="000000"/>
                </a:solidFill>
                <a:effectLst/>
              </a:rPr>
              <a:t>collaborare</a:t>
            </a:r>
            <a:r>
              <a:rPr lang="fr-CH" b="0" i="0" u="none" strike="noStrike" dirty="0">
                <a:solidFill>
                  <a:srgbClr val="000000"/>
                </a:solidFill>
                <a:effectLst/>
              </a:rPr>
              <a:t> in modo intelligente </a:t>
            </a:r>
            <a:r>
              <a:rPr lang="fr-CH" b="0" i="0" u="none" strike="noStrike" dirty="0" err="1">
                <a:solidFill>
                  <a:srgbClr val="000000"/>
                </a:solidFill>
                <a:effectLst/>
              </a:rPr>
              <a:t>è</a:t>
            </a:r>
            <a:r>
              <a:rPr lang="fr-CH" b="0" i="0" u="none" strike="noStrike" dirty="0">
                <a:solidFill>
                  <a:srgbClr val="000000"/>
                </a:solidFill>
                <a:effectLst/>
              </a:rPr>
              <a:t> fondamentale lo </a:t>
            </a:r>
            <a:r>
              <a:rPr lang="fr-CH" b="0" i="0" u="none" strike="noStrike" dirty="0" err="1">
                <a:solidFill>
                  <a:srgbClr val="000000"/>
                </a:solidFill>
                <a:effectLst/>
              </a:rPr>
              <a:t>scambio</a:t>
            </a:r>
            <a:r>
              <a:rPr lang="fr-CH" b="0" i="0" u="none" strike="noStrike" dirty="0">
                <a:solidFill>
                  <a:srgbClr val="000000"/>
                </a:solidFill>
                <a:effectLst/>
              </a:rPr>
              <a:t> o la </a:t>
            </a:r>
            <a:r>
              <a:rPr lang="fr-CH" b="0" i="0" u="none" strike="noStrike" dirty="0" err="1">
                <a:solidFill>
                  <a:srgbClr val="000000"/>
                </a:solidFill>
                <a:effectLst/>
              </a:rPr>
              <a:t>trasmissione</a:t>
            </a:r>
            <a:r>
              <a:rPr lang="fr-CH" b="0" i="0" u="none" strike="noStrike" dirty="0">
                <a:solidFill>
                  <a:srgbClr val="000000"/>
                </a:solidFill>
                <a:effectLst/>
              </a:rPr>
              <a:t> di </a:t>
            </a:r>
            <a:r>
              <a:rPr lang="fr-CH" b="0" i="0" u="none" strike="noStrike" dirty="0" err="1">
                <a:solidFill>
                  <a:srgbClr val="000000"/>
                </a:solidFill>
                <a:effectLst/>
              </a:rPr>
              <a:t>informazioni</a:t>
            </a:r>
            <a:r>
              <a:rPr lang="fr-CH" b="0" i="0" u="none" strike="noStrike" dirty="0">
                <a:solidFill>
                  <a:srgbClr val="000000"/>
                </a:solidFill>
                <a:effectLst/>
              </a:rPr>
              <a:t> tra </a:t>
            </a:r>
            <a:r>
              <a:rPr lang="fr-CH" b="0" i="0" u="none" strike="noStrike" dirty="0" err="1">
                <a:solidFill>
                  <a:srgbClr val="000000"/>
                </a:solidFill>
                <a:effectLst/>
              </a:rPr>
              <a:t>persone</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La </a:t>
            </a:r>
            <a:r>
              <a:rPr lang="fr-CH" b="0" i="0" u="none" strike="noStrike" dirty="0" err="1">
                <a:solidFill>
                  <a:srgbClr val="000000"/>
                </a:solidFill>
                <a:effectLst/>
              </a:rPr>
              <a:t>comunicazione</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verbale (parole) o non verbale (</a:t>
            </a:r>
            <a:r>
              <a:rPr lang="fr-CH" b="0" i="0" u="none" strike="noStrike" dirty="0" err="1">
                <a:solidFill>
                  <a:srgbClr val="000000"/>
                </a:solidFill>
                <a:effectLst/>
              </a:rPr>
              <a:t>espressioni</a:t>
            </a:r>
            <a:r>
              <a:rPr lang="fr-CH" b="0" i="0" u="none" strike="noStrike" dirty="0">
                <a:solidFill>
                  <a:srgbClr val="000000"/>
                </a:solidFill>
                <a:effectLst/>
              </a:rPr>
              <a:t> </a:t>
            </a:r>
            <a:r>
              <a:rPr lang="fr-CH" b="0" i="0" u="none" strike="noStrike" dirty="0" err="1">
                <a:solidFill>
                  <a:srgbClr val="000000"/>
                </a:solidFill>
                <a:effectLst/>
              </a:rPr>
              <a:t>facciali</a:t>
            </a:r>
            <a:r>
              <a:rPr lang="fr-CH" b="0" i="0" u="none" strike="noStrike" dirty="0">
                <a:solidFill>
                  <a:srgbClr val="000000"/>
                </a:solidFill>
                <a:effectLst/>
              </a:rPr>
              <a:t>, </a:t>
            </a:r>
            <a:r>
              <a:rPr lang="fr-CH" b="0" i="0" u="none" strike="noStrike" dirty="0" err="1">
                <a:solidFill>
                  <a:srgbClr val="000000"/>
                </a:solidFill>
                <a:effectLst/>
              </a:rPr>
              <a:t>gesti</a:t>
            </a:r>
            <a:r>
              <a:rPr lang="fr-CH" b="0" i="0" u="none" strike="noStrike" dirty="0">
                <a:solidFill>
                  <a:srgbClr val="000000"/>
                </a:solidFill>
                <a:effectLst/>
              </a:rPr>
              <a:t>, </a:t>
            </a:r>
            <a:r>
              <a:rPr lang="fr-CH" b="0" i="0" u="none" strike="noStrike" dirty="0" err="1">
                <a:solidFill>
                  <a:srgbClr val="000000"/>
                </a:solidFill>
                <a:effectLst/>
              </a:rPr>
              <a:t>postura</a:t>
            </a:r>
            <a:r>
              <a:rPr lang="fr-CH" b="0" i="0" u="none" strike="noStrike" dirty="0">
                <a:solidFill>
                  <a:srgbClr val="000000"/>
                </a:solidFill>
                <a:effectLst/>
              </a:rPr>
              <a:t>, </a:t>
            </a:r>
            <a:r>
              <a:rPr lang="fr-CH" b="0" i="0" u="none" strike="noStrike" dirty="0" err="1">
                <a:solidFill>
                  <a:srgbClr val="000000"/>
                </a:solidFill>
                <a:effectLst/>
              </a:rPr>
              <a:t>segnali</a:t>
            </a:r>
            <a:r>
              <a:rPr lang="fr-CH" b="0" i="0" u="none" strike="noStrike" dirty="0">
                <a:solidFill>
                  <a:srgbClr val="000000"/>
                </a:solidFill>
                <a:effectLst/>
              </a:rPr>
              <a:t>, </a:t>
            </a:r>
            <a:r>
              <a:rPr lang="fr-CH" b="0" i="0" u="none" strike="noStrike" dirty="0" err="1">
                <a:solidFill>
                  <a:srgbClr val="000000"/>
                </a:solidFill>
                <a:effectLst/>
              </a:rPr>
              <a:t>azioni</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Obiettivi</a:t>
            </a:r>
            <a:r>
              <a:rPr lang="fr-CH" b="1" i="0" u="none" strike="noStrike" dirty="0">
                <a:solidFill>
                  <a:srgbClr val="000000"/>
                </a:solidFill>
                <a:effectLst/>
              </a:rPr>
              <a:t>/</a:t>
            </a:r>
            <a:r>
              <a:rPr lang="fr-CH" b="1" i="0" u="none" strike="noStrike" dirty="0" err="1">
                <a:solidFill>
                  <a:srgbClr val="000000"/>
                </a:solidFill>
                <a:effectLst/>
              </a:rPr>
              <a:t>Valori</a:t>
            </a:r>
            <a:endParaRPr lang="fr-CH" b="1" i="0" u="none" strike="noStrike" dirty="0">
              <a:solidFill>
                <a:srgbClr val="000000"/>
              </a:solidFill>
              <a:effectLst/>
            </a:endParaRPr>
          </a:p>
          <a:p>
            <a:pPr algn="l"/>
            <a:r>
              <a:rPr lang="fr-CH" b="0" i="0" u="none" strike="noStrike" dirty="0">
                <a:solidFill>
                  <a:srgbClr val="000000"/>
                </a:solidFill>
                <a:effectLst/>
              </a:rPr>
              <a:t>I </a:t>
            </a:r>
            <a:r>
              <a:rPr lang="fr-CH" b="0" i="0" u="none" strike="noStrike" dirty="0" err="1">
                <a:solidFill>
                  <a:srgbClr val="000000"/>
                </a:solidFill>
                <a:effectLst/>
              </a:rPr>
              <a:t>valori</a:t>
            </a:r>
            <a:r>
              <a:rPr lang="fr-CH" b="0" i="0" u="none" strike="noStrike" dirty="0">
                <a:solidFill>
                  <a:srgbClr val="000000"/>
                </a:solidFill>
                <a:effectLst/>
              </a:rPr>
              <a:t> </a:t>
            </a:r>
            <a:r>
              <a:rPr lang="fr-CH" b="0" i="0" u="none" strike="noStrike" dirty="0" err="1">
                <a:solidFill>
                  <a:srgbClr val="000000"/>
                </a:solidFill>
                <a:effectLst/>
              </a:rPr>
              <a:t>condivisi</a:t>
            </a:r>
            <a:r>
              <a:rPr lang="fr-CH" b="0" i="0" u="none" strike="noStrike" dirty="0">
                <a:solidFill>
                  <a:srgbClr val="000000"/>
                </a:solidFill>
                <a:effectLst/>
              </a:rPr>
              <a:t> – </a:t>
            </a:r>
            <a:r>
              <a:rPr lang="fr-CH" b="0" i="0" u="none" strike="noStrike" dirty="0" err="1">
                <a:solidFill>
                  <a:srgbClr val="000000"/>
                </a:solidFill>
                <a:effectLst/>
              </a:rPr>
              <a:t>cioè</a:t>
            </a:r>
            <a:r>
              <a:rPr lang="fr-CH" b="0" i="0" u="none" strike="noStrike" dirty="0">
                <a:solidFill>
                  <a:srgbClr val="000000"/>
                </a:solidFill>
                <a:effectLst/>
              </a:rPr>
              <a:t> la </a:t>
            </a:r>
            <a:r>
              <a:rPr lang="fr-CH" b="0" i="0" u="none" strike="noStrike" dirty="0" err="1">
                <a:solidFill>
                  <a:srgbClr val="000000"/>
                </a:solidFill>
                <a:effectLst/>
              </a:rPr>
              <a:t>convinzione</a:t>
            </a:r>
            <a:r>
              <a:rPr lang="fr-CH" b="0" i="0" u="none" strike="noStrike" dirty="0">
                <a:solidFill>
                  <a:srgbClr val="000000"/>
                </a:solidFill>
                <a:effectLst/>
              </a:rPr>
              <a:t> </a:t>
            </a:r>
            <a:r>
              <a:rPr lang="fr-CH" b="0" i="0" u="none" strike="noStrike" dirty="0" err="1">
                <a:solidFill>
                  <a:srgbClr val="000000"/>
                </a:solidFill>
                <a:effectLst/>
              </a:rPr>
              <a:t>comune</a:t>
            </a:r>
            <a:r>
              <a:rPr lang="fr-CH" b="0" i="0" u="none" strike="noStrike" dirty="0">
                <a:solidFill>
                  <a:srgbClr val="000000"/>
                </a:solidFill>
                <a:effectLst/>
              </a:rPr>
              <a:t> su </a:t>
            </a:r>
            <a:r>
              <a:rPr lang="fr-CH" b="0" i="0" u="none" strike="noStrike" dirty="0" err="1">
                <a:solidFill>
                  <a:srgbClr val="000000"/>
                </a:solidFill>
                <a:effectLst/>
              </a:rPr>
              <a:t>ciò</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importante e </a:t>
            </a:r>
            <a:r>
              <a:rPr lang="fr-CH" b="0" i="0" u="none" strike="noStrike" dirty="0" err="1">
                <a:solidFill>
                  <a:srgbClr val="000000"/>
                </a:solidFill>
                <a:effectLst/>
              </a:rPr>
              <a:t>significativo</a:t>
            </a:r>
            <a:r>
              <a:rPr lang="fr-CH" b="0" i="0" u="none" strike="noStrike" dirty="0">
                <a:solidFill>
                  <a:srgbClr val="000000"/>
                </a:solidFill>
                <a:effectLst/>
              </a:rPr>
              <a:t> – </a:t>
            </a:r>
            <a:r>
              <a:rPr lang="fr-CH" b="0" i="0" u="none" strike="noStrike" dirty="0" err="1">
                <a:solidFill>
                  <a:srgbClr val="000000"/>
                </a:solidFill>
                <a:effectLst/>
              </a:rPr>
              <a:t>costituiscono</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sorta</a:t>
            </a:r>
            <a:r>
              <a:rPr lang="fr-CH" b="0" i="0" u="none" strike="noStrike" dirty="0">
                <a:solidFill>
                  <a:srgbClr val="000000"/>
                </a:solidFill>
                <a:effectLst/>
              </a:rPr>
              <a:t> di </a:t>
            </a:r>
            <a:r>
              <a:rPr lang="fr-CH" b="0" i="0" u="none" strike="noStrike" dirty="0" err="1">
                <a:solidFill>
                  <a:srgbClr val="000000"/>
                </a:solidFill>
                <a:effectLst/>
              </a:rPr>
              <a:t>codice</a:t>
            </a:r>
            <a:r>
              <a:rPr lang="fr-CH" b="0" i="0" u="none" strike="noStrike" dirty="0">
                <a:solidFill>
                  <a:srgbClr val="000000"/>
                </a:solidFill>
                <a:effectLst/>
              </a:rPr>
              <a:t> di </a:t>
            </a:r>
            <a:r>
              <a:rPr lang="fr-CH" b="0" i="0" u="none" strike="noStrike" dirty="0" err="1">
                <a:solidFill>
                  <a:srgbClr val="000000"/>
                </a:solidFill>
                <a:effectLst/>
              </a:rPr>
              <a:t>condotta</a:t>
            </a:r>
            <a:r>
              <a:rPr lang="fr-CH" b="0" i="0" u="none" strike="noStrike" dirty="0">
                <a:solidFill>
                  <a:srgbClr val="000000"/>
                </a:solidFill>
                <a:effectLst/>
              </a:rPr>
              <a:t> per i </a:t>
            </a:r>
            <a:r>
              <a:rPr lang="fr-CH" b="0" i="0" u="none" strike="noStrike" dirty="0" err="1">
                <a:solidFill>
                  <a:srgbClr val="000000"/>
                </a:solidFill>
                <a:effectLst/>
              </a:rPr>
              <a:t>membri</a:t>
            </a:r>
            <a:r>
              <a:rPr lang="fr-CH" b="0" i="0" u="none" strike="noStrike" dirty="0">
                <a:solidFill>
                  <a:srgbClr val="000000"/>
                </a:solidFill>
                <a:effectLst/>
              </a:rPr>
              <a:t> di un </a:t>
            </a:r>
            <a:r>
              <a:rPr lang="fr-CH" b="0" i="0" u="none" strike="noStrike" dirty="0" err="1">
                <a:solidFill>
                  <a:srgbClr val="000000"/>
                </a:solidFill>
                <a:effectLst/>
              </a:rPr>
              <a:t>gruppo</a:t>
            </a:r>
            <a:r>
              <a:rPr lang="fr-CH" b="0" i="0" u="none" strike="noStrike" dirty="0">
                <a:solidFill>
                  <a:srgbClr val="000000"/>
                </a:solidFill>
                <a:effectLst/>
              </a:rPr>
              <a:t>. Il </a:t>
            </a:r>
            <a:r>
              <a:rPr lang="fr-CH" b="0" i="0" u="none" strike="noStrike" dirty="0" err="1">
                <a:solidFill>
                  <a:srgbClr val="000000"/>
                </a:solidFill>
                <a:effectLst/>
              </a:rPr>
              <a:t>quadro</a:t>
            </a:r>
            <a:r>
              <a:rPr lang="fr-CH" b="0" i="0" u="none" strike="noStrike" dirty="0">
                <a:solidFill>
                  <a:srgbClr val="000000"/>
                </a:solidFill>
                <a:effectLst/>
              </a:rPr>
              <a:t> </a:t>
            </a:r>
            <a:r>
              <a:rPr lang="fr-CH" b="0" i="0" u="none" strike="noStrike" dirty="0" err="1">
                <a:solidFill>
                  <a:srgbClr val="000000"/>
                </a:solidFill>
                <a:effectLst/>
              </a:rPr>
              <a:t>valoriale</a:t>
            </a:r>
            <a:r>
              <a:rPr lang="fr-CH" b="0" i="0" u="none" strike="noStrike" dirty="0">
                <a:solidFill>
                  <a:srgbClr val="000000"/>
                </a:solidFill>
                <a:effectLst/>
              </a:rPr>
              <a:t> </a:t>
            </a:r>
            <a:r>
              <a:rPr lang="fr-CH" b="0" i="0" u="none" strike="noStrike" dirty="0" err="1">
                <a:solidFill>
                  <a:srgbClr val="000000"/>
                </a:solidFill>
                <a:effectLst/>
              </a:rPr>
              <a:t>condiviso</a:t>
            </a:r>
            <a:r>
              <a:rPr lang="fr-CH" b="0" i="0" u="none" strike="noStrike" dirty="0">
                <a:solidFill>
                  <a:srgbClr val="000000"/>
                </a:solidFill>
                <a:effectLst/>
              </a:rPr>
              <a:t> </a:t>
            </a:r>
            <a:r>
              <a:rPr lang="fr-CH" b="0" i="0" u="none" strike="noStrike" dirty="0" err="1">
                <a:solidFill>
                  <a:srgbClr val="000000"/>
                </a:solidFill>
                <a:effectLst/>
              </a:rPr>
              <a:t>aiuta</a:t>
            </a:r>
            <a:r>
              <a:rPr lang="fr-CH" b="0" i="0" u="none" strike="noStrike" dirty="0">
                <a:solidFill>
                  <a:srgbClr val="000000"/>
                </a:solidFill>
                <a:effectLst/>
              </a:rPr>
              <a:t> </a:t>
            </a:r>
            <a:r>
              <a:rPr lang="fr-CH" b="0" i="0" u="none" strike="noStrike" dirty="0" err="1">
                <a:solidFill>
                  <a:srgbClr val="000000"/>
                </a:solidFill>
                <a:effectLst/>
              </a:rPr>
              <a:t>ogni</a:t>
            </a:r>
            <a:r>
              <a:rPr lang="fr-CH" b="0" i="0" u="none" strike="noStrike" dirty="0">
                <a:solidFill>
                  <a:srgbClr val="000000"/>
                </a:solidFill>
                <a:effectLst/>
              </a:rPr>
              <a:t> </a:t>
            </a:r>
            <a:r>
              <a:rPr lang="fr-CH" b="0" i="0" u="none" strike="noStrike" dirty="0" err="1">
                <a:solidFill>
                  <a:srgbClr val="000000"/>
                </a:solidFill>
                <a:effectLst/>
              </a:rPr>
              <a:t>individuo</a:t>
            </a:r>
            <a:r>
              <a:rPr lang="fr-CH" b="0" i="0" u="none" strike="noStrike" dirty="0">
                <a:solidFill>
                  <a:srgbClr val="000000"/>
                </a:solidFill>
                <a:effectLst/>
              </a:rPr>
              <a:t> a </a:t>
            </a:r>
            <a:r>
              <a:rPr lang="fr-CH" b="0" i="0" u="none" strike="noStrike" dirty="0" err="1">
                <a:solidFill>
                  <a:srgbClr val="000000"/>
                </a:solidFill>
                <a:effectLst/>
              </a:rPr>
              <a:t>decidere</a:t>
            </a:r>
            <a:r>
              <a:rPr lang="fr-CH" b="0" i="0" u="none" strike="noStrike" dirty="0">
                <a:solidFill>
                  <a:srgbClr val="000000"/>
                </a:solidFill>
                <a:effectLst/>
              </a:rPr>
              <a:t> quale </a:t>
            </a:r>
            <a:r>
              <a:rPr lang="fr-CH" b="0" i="0" u="none" strike="noStrike" dirty="0" err="1">
                <a:solidFill>
                  <a:srgbClr val="000000"/>
                </a:solidFill>
                <a:effectLst/>
              </a:rPr>
              <a:t>comportamento</a:t>
            </a:r>
            <a:r>
              <a:rPr lang="fr-CH" b="0" i="0" u="none" strike="noStrike" dirty="0">
                <a:solidFill>
                  <a:srgbClr val="000000"/>
                </a:solidFill>
                <a:effectLst/>
              </a:rPr>
              <a:t> </a:t>
            </a:r>
            <a:r>
              <a:rPr lang="fr-CH" b="0" i="0" u="none" strike="noStrike" dirty="0" err="1">
                <a:solidFill>
                  <a:srgbClr val="000000"/>
                </a:solidFill>
                <a:effectLst/>
              </a:rPr>
              <a:t>adottare</a:t>
            </a:r>
            <a:r>
              <a:rPr lang="fr-CH" b="0" i="0" u="none" strike="noStrike" dirty="0">
                <a:solidFill>
                  <a:srgbClr val="000000"/>
                </a:solidFill>
                <a:effectLst/>
              </a:rPr>
              <a:t>. </a:t>
            </a:r>
            <a:r>
              <a:rPr lang="fr-CH" b="0" i="0" u="none" strike="noStrike" dirty="0" err="1">
                <a:solidFill>
                  <a:srgbClr val="000000"/>
                </a:solidFill>
                <a:effectLst/>
              </a:rPr>
              <a:t>Attraverso</a:t>
            </a:r>
            <a:r>
              <a:rPr lang="fr-CH" b="0" i="0" u="none" strike="noStrike" dirty="0">
                <a:solidFill>
                  <a:srgbClr val="000000"/>
                </a:solidFill>
                <a:effectLst/>
              </a:rPr>
              <a:t> la </a:t>
            </a:r>
            <a:r>
              <a:rPr lang="fr-CH" b="0" i="0" u="none" strike="noStrike" dirty="0" err="1">
                <a:solidFill>
                  <a:srgbClr val="000000"/>
                </a:solidFill>
                <a:effectLst/>
              </a:rPr>
              <a:t>definizione</a:t>
            </a:r>
            <a:r>
              <a:rPr lang="fr-CH" b="0" i="0" u="none" strike="noStrike" dirty="0">
                <a:solidFill>
                  <a:srgbClr val="000000"/>
                </a:solidFill>
                <a:effectLst/>
              </a:rPr>
              <a:t> di </a:t>
            </a:r>
            <a:r>
              <a:rPr lang="fr-CH" b="0" i="0" u="none" strike="noStrike" dirty="0" err="1">
                <a:solidFill>
                  <a:srgbClr val="000000"/>
                </a:solidFill>
                <a:effectLst/>
              </a:rPr>
              <a:t>obiettivi</a:t>
            </a:r>
            <a:r>
              <a:rPr lang="fr-CH" b="0" i="0" u="none" strike="noStrike" dirty="0">
                <a:solidFill>
                  <a:srgbClr val="000000"/>
                </a:solidFill>
                <a:effectLst/>
              </a:rPr>
              <a:t> </a:t>
            </a:r>
            <a:r>
              <a:rPr lang="fr-CH" b="0" i="0" u="none" strike="noStrike" dirty="0" err="1">
                <a:solidFill>
                  <a:srgbClr val="000000"/>
                </a:solidFill>
                <a:effectLst/>
              </a:rPr>
              <a:t>comuni</a:t>
            </a:r>
            <a:r>
              <a:rPr lang="fr-CH" b="0" i="0" u="none" strike="noStrike" dirty="0">
                <a:solidFill>
                  <a:srgbClr val="000000"/>
                </a:solidFill>
                <a:effectLst/>
              </a:rPr>
              <a:t>, tutti </a:t>
            </a:r>
            <a:r>
              <a:rPr lang="fr-CH" b="0" i="0" u="none" strike="noStrike" dirty="0" err="1">
                <a:solidFill>
                  <a:srgbClr val="000000"/>
                </a:solidFill>
                <a:effectLst/>
              </a:rPr>
              <a:t>possono</a:t>
            </a:r>
            <a:r>
              <a:rPr lang="fr-CH" b="0" i="0" u="none" strike="noStrike" dirty="0">
                <a:solidFill>
                  <a:srgbClr val="000000"/>
                </a:solidFill>
                <a:effectLst/>
              </a:rPr>
              <a:t> </a:t>
            </a:r>
            <a:r>
              <a:rPr lang="fr-CH" b="0" i="0" u="none" strike="noStrike" dirty="0" err="1">
                <a:solidFill>
                  <a:srgbClr val="000000"/>
                </a:solidFill>
                <a:effectLst/>
              </a:rPr>
              <a:t>lavorare</a:t>
            </a:r>
            <a:r>
              <a:rPr lang="fr-CH" b="0" i="0" u="none" strike="noStrike" dirty="0">
                <a:solidFill>
                  <a:srgbClr val="000000"/>
                </a:solidFill>
                <a:effectLst/>
              </a:rPr>
              <a:t> </a:t>
            </a:r>
            <a:r>
              <a:rPr lang="fr-CH" b="0" i="0" u="none" strike="noStrike" dirty="0" err="1">
                <a:solidFill>
                  <a:srgbClr val="000000"/>
                </a:solidFill>
                <a:effectLst/>
              </a:rPr>
              <a:t>insieme</a:t>
            </a:r>
            <a:r>
              <a:rPr lang="fr-CH" b="0" i="0" u="none" strike="noStrike" dirty="0">
                <a:solidFill>
                  <a:srgbClr val="000000"/>
                </a:solidFill>
                <a:effectLst/>
              </a:rPr>
              <a:t> verso il </a:t>
            </a:r>
            <a:r>
              <a:rPr lang="fr-CH" b="0" i="0" u="none" strike="noStrike" dirty="0" err="1">
                <a:solidFill>
                  <a:srgbClr val="000000"/>
                </a:solidFill>
                <a:effectLst/>
              </a:rPr>
              <a:t>risultato</a:t>
            </a:r>
            <a:r>
              <a:rPr lang="fr-CH" b="0" i="0" u="none" strike="noStrike" dirty="0">
                <a:solidFill>
                  <a:srgbClr val="000000"/>
                </a:solidFill>
                <a:effectLst/>
              </a:rPr>
              <a:t> </a:t>
            </a:r>
            <a:r>
              <a:rPr lang="fr-CH" b="0" i="0" u="none" strike="noStrike" dirty="0" err="1">
                <a:solidFill>
                  <a:srgbClr val="000000"/>
                </a:solidFill>
                <a:effectLst/>
              </a:rPr>
              <a:t>desiderato</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a:solidFill>
                  <a:srgbClr val="000000"/>
                </a:solidFill>
                <a:effectLst/>
              </a:rPr>
              <a:t>Leadership</a:t>
            </a:r>
          </a:p>
          <a:p>
            <a:pPr algn="l"/>
            <a:r>
              <a:rPr lang="fr-CH" b="0" i="0" u="none" strike="noStrike" dirty="0">
                <a:solidFill>
                  <a:srgbClr val="000000"/>
                </a:solidFill>
                <a:effectLst/>
              </a:rPr>
              <a:t>Con leadership si </a:t>
            </a:r>
            <a:r>
              <a:rPr lang="fr-CH" b="0" i="0" u="none" strike="noStrike" dirty="0" err="1">
                <a:solidFill>
                  <a:srgbClr val="000000"/>
                </a:solidFill>
                <a:effectLst/>
              </a:rPr>
              <a:t>intende</a:t>
            </a:r>
            <a:r>
              <a:rPr lang="fr-CH" b="0" i="0" u="none" strike="noStrike" dirty="0">
                <a:solidFill>
                  <a:srgbClr val="000000"/>
                </a:solidFill>
                <a:effectLst/>
              </a:rPr>
              <a:t> l’</a:t>
            </a:r>
            <a:r>
              <a:rPr lang="fr-CH" b="0" i="0" u="none" strike="noStrike" dirty="0" err="1">
                <a:solidFill>
                  <a:srgbClr val="000000"/>
                </a:solidFill>
                <a:effectLst/>
              </a:rPr>
              <a:t>azione</a:t>
            </a:r>
            <a:r>
              <a:rPr lang="fr-CH" b="0" i="0" u="none" strike="noStrike" dirty="0">
                <a:solidFill>
                  <a:srgbClr val="000000"/>
                </a:solidFill>
                <a:effectLst/>
              </a:rPr>
              <a:t> di </a:t>
            </a:r>
            <a:r>
              <a:rPr lang="fr-CH" b="0" i="0" u="none" strike="noStrike" dirty="0" err="1">
                <a:solidFill>
                  <a:srgbClr val="000000"/>
                </a:solidFill>
                <a:effectLst/>
              </a:rPr>
              <a:t>una</a:t>
            </a:r>
            <a:r>
              <a:rPr lang="fr-CH" b="0" i="0" u="none" strike="noStrike" dirty="0">
                <a:solidFill>
                  <a:srgbClr val="000000"/>
                </a:solidFill>
                <a:effectLst/>
              </a:rPr>
              <a:t> persona </a:t>
            </a:r>
            <a:r>
              <a:rPr lang="fr-CH" b="0" i="0" u="none" strike="noStrike" dirty="0" err="1">
                <a:solidFill>
                  <a:srgbClr val="000000"/>
                </a:solidFill>
                <a:effectLst/>
              </a:rPr>
              <a:t>che</a:t>
            </a:r>
            <a:r>
              <a:rPr lang="fr-CH" b="0" i="0" u="none" strike="noStrike" dirty="0">
                <a:solidFill>
                  <a:srgbClr val="000000"/>
                </a:solidFill>
                <a:effectLst/>
              </a:rPr>
              <a:t> motiva </a:t>
            </a:r>
            <a:r>
              <a:rPr lang="fr-CH" b="0" i="0" u="none" strike="noStrike" dirty="0" err="1">
                <a:solidFill>
                  <a:srgbClr val="000000"/>
                </a:solidFill>
                <a:effectLst/>
              </a:rPr>
              <a:t>altre</a:t>
            </a:r>
            <a:r>
              <a:rPr lang="fr-CH" b="0" i="0" u="none" strike="noStrike" dirty="0">
                <a:solidFill>
                  <a:srgbClr val="000000"/>
                </a:solidFill>
                <a:effectLst/>
              </a:rPr>
              <a:t> </a:t>
            </a:r>
            <a:r>
              <a:rPr lang="fr-CH" b="0" i="0" u="none" strike="noStrike" dirty="0" err="1">
                <a:solidFill>
                  <a:srgbClr val="000000"/>
                </a:solidFill>
                <a:effectLst/>
              </a:rPr>
              <a:t>persone</a:t>
            </a:r>
            <a:r>
              <a:rPr lang="fr-CH" b="0" i="0" u="none" strike="noStrike" dirty="0">
                <a:solidFill>
                  <a:srgbClr val="000000"/>
                </a:solidFill>
                <a:effectLst/>
              </a:rPr>
              <a:t> a </a:t>
            </a:r>
            <a:r>
              <a:rPr lang="fr-CH" b="0" i="0" u="none" strike="noStrike" dirty="0" err="1">
                <a:solidFill>
                  <a:srgbClr val="000000"/>
                </a:solidFill>
                <a:effectLst/>
              </a:rPr>
              <a:t>perseguire</a:t>
            </a:r>
            <a:r>
              <a:rPr lang="fr-CH" b="0" i="0" u="none" strike="noStrike" dirty="0">
                <a:solidFill>
                  <a:srgbClr val="000000"/>
                </a:solidFill>
                <a:effectLst/>
              </a:rPr>
              <a:t> un </a:t>
            </a:r>
            <a:r>
              <a:rPr lang="fr-CH" b="0" i="0" u="none" strike="noStrike" dirty="0" err="1">
                <a:solidFill>
                  <a:srgbClr val="000000"/>
                </a:solidFill>
                <a:effectLst/>
              </a:rPr>
              <a:t>obiettivo</a:t>
            </a:r>
            <a:r>
              <a:rPr lang="fr-CH" b="0" i="0" u="none" strike="noStrike" dirty="0">
                <a:solidFill>
                  <a:srgbClr val="000000"/>
                </a:solidFill>
                <a:effectLst/>
              </a:rPr>
              <a:t> o dei </a:t>
            </a:r>
            <a:r>
              <a:rPr lang="fr-CH" b="0" i="0" u="none" strike="noStrike" dirty="0" err="1">
                <a:solidFill>
                  <a:srgbClr val="000000"/>
                </a:solidFill>
                <a:effectLst/>
              </a:rPr>
              <a:t>valori</a:t>
            </a:r>
            <a:r>
              <a:rPr lang="fr-CH" b="0" i="0" u="none" strike="noStrike" dirty="0">
                <a:solidFill>
                  <a:srgbClr val="000000"/>
                </a:solidFill>
                <a:effectLst/>
              </a:rPr>
              <a:t> </a:t>
            </a:r>
            <a:r>
              <a:rPr lang="fr-CH" b="0" i="0" u="none" strike="noStrike" dirty="0" err="1">
                <a:solidFill>
                  <a:srgbClr val="000000"/>
                </a:solidFill>
                <a:effectLst/>
              </a:rPr>
              <a:t>comuni</a:t>
            </a:r>
            <a:r>
              <a:rPr lang="fr-CH" b="0" i="0" u="none" strike="noStrike" dirty="0">
                <a:solidFill>
                  <a:srgbClr val="000000"/>
                </a:solidFill>
                <a:effectLst/>
              </a:rPr>
              <a:t>. </a:t>
            </a:r>
            <a:r>
              <a:rPr lang="fr-CH" b="0" i="0" u="none" strike="noStrike" dirty="0" err="1">
                <a:solidFill>
                  <a:srgbClr val="000000"/>
                </a:solidFill>
                <a:effectLst/>
              </a:rPr>
              <a:t>All’interno</a:t>
            </a:r>
            <a:r>
              <a:rPr lang="fr-CH" b="0" i="0" u="none" strike="noStrike" dirty="0">
                <a:solidFill>
                  <a:srgbClr val="000000"/>
                </a:solidFill>
                <a:effectLst/>
              </a:rPr>
              <a:t> di un </a:t>
            </a:r>
            <a:r>
              <a:rPr lang="fr-CH" b="0" i="0" u="none" strike="noStrike" dirty="0" err="1">
                <a:solidFill>
                  <a:srgbClr val="000000"/>
                </a:solidFill>
                <a:effectLst/>
              </a:rPr>
              <a:t>gruppo</a:t>
            </a:r>
            <a:r>
              <a:rPr lang="fr-CH" b="0" i="0" u="none" strike="noStrike" dirty="0">
                <a:solidFill>
                  <a:srgbClr val="000000"/>
                </a:solidFill>
                <a:effectLst/>
              </a:rPr>
              <a:t>, </a:t>
            </a:r>
            <a:r>
              <a:rPr lang="fr-CH" b="0" i="0" u="none" strike="noStrike" dirty="0" err="1">
                <a:solidFill>
                  <a:srgbClr val="000000"/>
                </a:solidFill>
                <a:effectLst/>
              </a:rPr>
              <a:t>ciascun</a:t>
            </a:r>
            <a:r>
              <a:rPr lang="fr-CH" b="0" i="0" u="none" strike="noStrike" dirty="0">
                <a:solidFill>
                  <a:srgbClr val="000000"/>
                </a:solidFill>
                <a:effectLst/>
              </a:rPr>
              <a:t> </a:t>
            </a:r>
            <a:r>
              <a:rPr lang="fr-CH" b="0" i="0" u="none" strike="noStrike" dirty="0" err="1">
                <a:solidFill>
                  <a:srgbClr val="000000"/>
                </a:solidFill>
                <a:effectLst/>
              </a:rPr>
              <a:t>membro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assumere</a:t>
            </a:r>
            <a:r>
              <a:rPr lang="fr-CH" b="0" i="0" u="none" strike="noStrike" dirty="0">
                <a:solidFill>
                  <a:srgbClr val="000000"/>
                </a:solidFill>
                <a:effectLst/>
              </a:rPr>
              <a:t> il </a:t>
            </a:r>
            <a:r>
              <a:rPr lang="fr-CH" b="0" i="0" u="none" strike="noStrike" dirty="0" err="1">
                <a:solidFill>
                  <a:srgbClr val="000000"/>
                </a:solidFill>
                <a:effectLst/>
              </a:rPr>
              <a:t>ruolo</a:t>
            </a:r>
            <a:r>
              <a:rPr lang="fr-CH" b="0" i="0" u="none" strike="noStrike" dirty="0">
                <a:solidFill>
                  <a:srgbClr val="000000"/>
                </a:solidFill>
                <a:effectLst/>
              </a:rPr>
              <a:t> di leader, </a:t>
            </a:r>
            <a:r>
              <a:rPr lang="fr-CH" b="0" i="0" u="none" strike="noStrike" dirty="0" err="1">
                <a:solidFill>
                  <a:srgbClr val="000000"/>
                </a:solidFill>
                <a:effectLst/>
              </a:rPr>
              <a:t>ovvero</a:t>
            </a:r>
            <a:r>
              <a:rPr lang="fr-CH" b="0" i="0" u="none" strike="noStrike" dirty="0">
                <a:solidFill>
                  <a:srgbClr val="000000"/>
                </a:solidFill>
                <a:effectLst/>
              </a:rPr>
              <a:t> farsi </a:t>
            </a:r>
            <a:r>
              <a:rPr lang="fr-CH" b="0" i="0" u="none" strike="noStrike" dirty="0" err="1">
                <a:solidFill>
                  <a:srgbClr val="000000"/>
                </a:solidFill>
                <a:effectLst/>
              </a:rPr>
              <a:t>carico</a:t>
            </a:r>
            <a:r>
              <a:rPr lang="fr-CH" b="0" i="0" u="none" strike="noStrike" dirty="0">
                <a:solidFill>
                  <a:srgbClr val="000000"/>
                </a:solidFill>
                <a:effectLst/>
              </a:rPr>
              <a:t> di </a:t>
            </a:r>
            <a:r>
              <a:rPr lang="fr-CH" b="0" i="0" u="none" strike="noStrike" dirty="0" err="1">
                <a:solidFill>
                  <a:srgbClr val="000000"/>
                </a:solidFill>
                <a:effectLst/>
              </a:rPr>
              <a:t>una</a:t>
            </a:r>
            <a:r>
              <a:rPr lang="fr-CH" b="0" i="0" u="none" strike="noStrike" dirty="0">
                <a:solidFill>
                  <a:srgbClr val="000000"/>
                </a:solidFill>
                <a:effectLst/>
              </a:rPr>
              <a:t> parte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responsabilità</a:t>
            </a:r>
            <a:r>
              <a:rPr lang="fr-CH" b="0" i="0" u="none" strike="noStrike" dirty="0">
                <a:solidFill>
                  <a:srgbClr val="000000"/>
                </a:solidFill>
                <a:effectLst/>
              </a:rPr>
              <a:t> </a:t>
            </a:r>
            <a:r>
              <a:rPr lang="fr-CH" b="0" i="0" u="none" strike="noStrike" dirty="0" err="1">
                <a:solidFill>
                  <a:srgbClr val="000000"/>
                </a:solidFill>
                <a:effectLst/>
              </a:rPr>
              <a:t>collettiva</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169</a:t>
            </a:fld>
            <a:endParaRPr lang="de-CH"/>
          </a:p>
        </p:txBody>
      </p:sp>
    </p:spTree>
    <p:extLst>
      <p:ext uri="{BB962C8B-B14F-4D97-AF65-F5344CB8AC3E}">
        <p14:creationId xmlns:p14="http://schemas.microsoft.com/office/powerpoint/2010/main" val="1447446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a:solidFill>
                  <a:srgbClr val="000000"/>
                </a:solidFill>
                <a:effectLst/>
              </a:rPr>
              <a:t>Motivation</a:t>
            </a:r>
          </a:p>
          <a:p>
            <a:pPr algn="l"/>
            <a:r>
              <a:rPr lang="fr-CH" b="0" i="0" u="none" strike="noStrike" dirty="0">
                <a:solidFill>
                  <a:srgbClr val="000000"/>
                </a:solidFill>
                <a:effectLst/>
              </a:rPr>
              <a:t>Motivation </a:t>
            </a:r>
            <a:r>
              <a:rPr lang="fr-CH" b="0" i="0" u="none" strike="noStrike" dirty="0" err="1">
                <a:solidFill>
                  <a:srgbClr val="000000"/>
                </a:solidFill>
                <a:effectLst/>
              </a:rPr>
              <a:t>ist</a:t>
            </a:r>
            <a:r>
              <a:rPr lang="fr-CH" b="0" i="0" u="none" strike="noStrike" dirty="0">
                <a:solidFill>
                  <a:srgbClr val="000000"/>
                </a:solidFill>
                <a:effectLst/>
              </a:rPr>
              <a:t> der </a:t>
            </a:r>
            <a:r>
              <a:rPr lang="fr-CH" b="0" i="0" u="none" strike="noStrike" dirty="0" err="1">
                <a:solidFill>
                  <a:srgbClr val="000000"/>
                </a:solidFill>
                <a:effectLst/>
              </a:rPr>
              <a:t>Motor</a:t>
            </a:r>
            <a:r>
              <a:rPr lang="fr-CH" b="0" i="0" u="none" strike="noStrike" dirty="0">
                <a:solidFill>
                  <a:srgbClr val="000000"/>
                </a:solidFill>
                <a:effectLst/>
              </a:rPr>
              <a:t> </a:t>
            </a:r>
            <a:r>
              <a:rPr lang="fr-CH" b="0" i="0" u="none" strike="noStrike" dirty="0" err="1">
                <a:solidFill>
                  <a:srgbClr val="000000"/>
                </a:solidFill>
                <a:effectLst/>
              </a:rPr>
              <a:t>menschlichen</a:t>
            </a:r>
            <a:r>
              <a:rPr lang="fr-CH" b="0" i="0" u="none" strike="noStrike" dirty="0">
                <a:solidFill>
                  <a:srgbClr val="000000"/>
                </a:solidFill>
                <a:effectLst/>
              </a:rPr>
              <a:t> </a:t>
            </a:r>
            <a:r>
              <a:rPr lang="fr-CH" b="0" i="0" u="none" strike="noStrike" dirty="0" err="1">
                <a:solidFill>
                  <a:srgbClr val="000000"/>
                </a:solidFill>
                <a:effectLst/>
              </a:rPr>
              <a:t>Verhaltens</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a:t>
            </a:r>
            <a:r>
              <a:rPr lang="fr-CH" b="0" i="0" u="none" strike="noStrike" dirty="0" err="1">
                <a:solidFill>
                  <a:srgbClr val="000000"/>
                </a:solidFill>
                <a:effectLst/>
              </a:rPr>
              <a:t>kann</a:t>
            </a:r>
            <a:r>
              <a:rPr lang="fr-CH" b="0" i="0" u="none" strike="noStrike" dirty="0">
                <a:solidFill>
                  <a:srgbClr val="000000"/>
                </a:solidFill>
                <a:effectLst/>
              </a:rPr>
              <a:t> </a:t>
            </a:r>
            <a:r>
              <a:rPr lang="fr-CH" b="0" i="0" u="none" strike="noStrike" dirty="0" err="1">
                <a:solidFill>
                  <a:srgbClr val="000000"/>
                </a:solidFill>
                <a:effectLst/>
              </a:rPr>
              <a:t>anstrebend</a:t>
            </a:r>
            <a:r>
              <a:rPr lang="fr-CH" b="0" i="0" u="none" strike="noStrike" dirty="0">
                <a:solidFill>
                  <a:srgbClr val="000000"/>
                </a:solidFill>
                <a:effectLst/>
              </a:rPr>
              <a:t> sein (mit </a:t>
            </a:r>
            <a:r>
              <a:rPr lang="fr-CH" b="0" i="0" u="none" strike="noStrike" dirty="0" err="1">
                <a:solidFill>
                  <a:srgbClr val="000000"/>
                </a:solidFill>
                <a:effectLst/>
              </a:rPr>
              <a:t>dem</a:t>
            </a:r>
            <a:r>
              <a:rPr lang="fr-CH" b="0" i="0" u="none" strike="noStrike" dirty="0">
                <a:solidFill>
                  <a:srgbClr val="000000"/>
                </a:solidFill>
                <a:effectLst/>
              </a:rPr>
              <a:t> </a:t>
            </a:r>
            <a:r>
              <a:rPr lang="fr-CH" b="0" i="0" u="none" strike="noStrike" dirty="0" err="1">
                <a:solidFill>
                  <a:srgbClr val="000000"/>
                </a:solidFill>
                <a:effectLst/>
              </a:rPr>
              <a:t>Ziel</a:t>
            </a:r>
            <a:r>
              <a:rPr lang="fr-CH" b="0" i="0" u="none" strike="noStrike" dirty="0">
                <a:solidFill>
                  <a:srgbClr val="000000"/>
                </a:solidFill>
                <a:effectLst/>
              </a:rPr>
              <a:t>, </a:t>
            </a:r>
            <a:r>
              <a:rPr lang="fr-CH" b="0" i="0" u="none" strike="noStrike" dirty="0" err="1">
                <a:solidFill>
                  <a:srgbClr val="000000"/>
                </a:solidFill>
                <a:effectLst/>
              </a:rPr>
              <a:t>einen</a:t>
            </a:r>
            <a:r>
              <a:rPr lang="fr-CH" b="0" i="0" u="none" strike="noStrike" dirty="0">
                <a:solidFill>
                  <a:srgbClr val="000000"/>
                </a:solidFill>
                <a:effectLst/>
              </a:rPr>
              <a:t> </a:t>
            </a:r>
            <a:r>
              <a:rPr lang="fr-CH" b="0" i="0" u="none" strike="noStrike" dirty="0" err="1">
                <a:solidFill>
                  <a:srgbClr val="000000"/>
                </a:solidFill>
                <a:effectLst/>
              </a:rPr>
              <a:t>gewünschten</a:t>
            </a:r>
            <a:r>
              <a:rPr lang="fr-CH" b="0" i="0" u="none" strike="noStrike" dirty="0">
                <a:solidFill>
                  <a:srgbClr val="000000"/>
                </a:solidFill>
                <a:effectLst/>
              </a:rPr>
              <a:t> </a:t>
            </a:r>
            <a:r>
              <a:rPr lang="fr-CH" b="0" i="0" u="none" strike="noStrike" dirty="0" err="1">
                <a:solidFill>
                  <a:srgbClr val="000000"/>
                </a:solidFill>
                <a:effectLst/>
              </a:rPr>
              <a:t>Zustand</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erreichen</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vermeidend</a:t>
            </a:r>
            <a:r>
              <a:rPr lang="fr-CH" b="0" i="0" u="none" strike="noStrike" dirty="0">
                <a:solidFill>
                  <a:srgbClr val="000000"/>
                </a:solidFill>
                <a:effectLst/>
              </a:rPr>
              <a:t> (mit </a:t>
            </a:r>
            <a:r>
              <a:rPr lang="fr-CH" b="0" i="0" u="none" strike="noStrike" dirty="0" err="1">
                <a:solidFill>
                  <a:srgbClr val="000000"/>
                </a:solidFill>
                <a:effectLst/>
              </a:rPr>
              <a:t>dem</a:t>
            </a:r>
            <a:r>
              <a:rPr lang="fr-CH" b="0" i="0" u="none" strike="noStrike" dirty="0">
                <a:solidFill>
                  <a:srgbClr val="000000"/>
                </a:solidFill>
                <a:effectLst/>
              </a:rPr>
              <a:t> </a:t>
            </a:r>
            <a:r>
              <a:rPr lang="fr-CH" b="0" i="0" u="none" strike="noStrike" dirty="0" err="1">
                <a:solidFill>
                  <a:srgbClr val="000000"/>
                </a:solidFill>
                <a:effectLst/>
              </a:rPr>
              <a:t>Ziel</a:t>
            </a:r>
            <a:r>
              <a:rPr lang="fr-CH" b="0" i="0" u="none" strike="noStrike" dirty="0">
                <a:solidFill>
                  <a:srgbClr val="000000"/>
                </a:solidFill>
                <a:effectLst/>
              </a:rPr>
              <a:t>, </a:t>
            </a:r>
            <a:r>
              <a:rPr lang="fr-CH" b="0" i="0" u="none" strike="noStrike" dirty="0" err="1">
                <a:solidFill>
                  <a:srgbClr val="000000"/>
                </a:solidFill>
                <a:effectLst/>
              </a:rPr>
              <a:t>einen</a:t>
            </a:r>
            <a:r>
              <a:rPr lang="fr-CH" b="0" i="0" u="none" strike="noStrike" dirty="0">
                <a:solidFill>
                  <a:srgbClr val="000000"/>
                </a:solidFill>
                <a:effectLst/>
              </a:rPr>
              <a:t> </a:t>
            </a:r>
            <a:r>
              <a:rPr lang="fr-CH" b="0" i="0" u="none" strike="noStrike" dirty="0" err="1">
                <a:solidFill>
                  <a:srgbClr val="000000"/>
                </a:solidFill>
                <a:effectLst/>
              </a:rPr>
              <a:t>unerwünschten</a:t>
            </a:r>
            <a:r>
              <a:rPr lang="fr-CH" b="0" i="0" u="none" strike="noStrike" dirty="0">
                <a:solidFill>
                  <a:srgbClr val="000000"/>
                </a:solidFill>
                <a:effectLst/>
              </a:rPr>
              <a:t> </a:t>
            </a:r>
            <a:r>
              <a:rPr lang="fr-CH" b="0" i="0" u="none" strike="noStrike" dirty="0" err="1">
                <a:solidFill>
                  <a:srgbClr val="000000"/>
                </a:solidFill>
                <a:effectLst/>
              </a:rPr>
              <a:t>Zustand</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vermeiden</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Intrinsische</a:t>
            </a:r>
            <a:r>
              <a:rPr lang="fr-CH" b="0" i="0" u="none" strike="noStrike" dirty="0">
                <a:solidFill>
                  <a:srgbClr val="000000"/>
                </a:solidFill>
                <a:effectLst/>
              </a:rPr>
              <a:t> Motivation: Die </a:t>
            </a:r>
            <a:r>
              <a:rPr lang="fr-CH" b="0" i="0" u="none" strike="noStrike" dirty="0" err="1">
                <a:solidFill>
                  <a:srgbClr val="000000"/>
                </a:solidFill>
                <a:effectLst/>
              </a:rPr>
              <a:t>Aufgabe</a:t>
            </a:r>
            <a:r>
              <a:rPr lang="fr-CH" b="0" i="0" u="none" strike="noStrike" dirty="0">
                <a:solidFill>
                  <a:srgbClr val="000000"/>
                </a:solidFill>
                <a:effectLst/>
              </a:rPr>
              <a:t> </a:t>
            </a:r>
            <a:r>
              <a:rPr lang="fr-CH" b="0" i="0" u="none" strike="noStrike" dirty="0" err="1">
                <a:solidFill>
                  <a:srgbClr val="000000"/>
                </a:solidFill>
                <a:effectLst/>
              </a:rPr>
              <a:t>selbst</a:t>
            </a:r>
            <a:r>
              <a:rPr lang="fr-CH" b="0" i="0" u="none" strike="noStrike" dirty="0">
                <a:solidFill>
                  <a:srgbClr val="000000"/>
                </a:solidFill>
                <a:effectLst/>
              </a:rPr>
              <a:t> </a:t>
            </a:r>
            <a:r>
              <a:rPr lang="fr-CH" b="0" i="0" u="none" strike="noStrike" dirty="0" err="1">
                <a:solidFill>
                  <a:srgbClr val="000000"/>
                </a:solidFill>
                <a:effectLst/>
              </a:rPr>
              <a:t>motiviert</a:t>
            </a:r>
            <a:r>
              <a:rPr lang="fr-CH" b="0" i="0" u="none" strike="noStrike" dirty="0">
                <a:solidFill>
                  <a:srgbClr val="000000"/>
                </a:solidFill>
                <a:effectLst/>
              </a:rPr>
              <a:t> (z. B. „</a:t>
            </a:r>
            <a:r>
              <a:rPr lang="fr-CH" b="0" i="0" u="none" strike="noStrike" dirty="0" err="1">
                <a:solidFill>
                  <a:srgbClr val="000000"/>
                </a:solidFill>
                <a:effectLst/>
              </a:rPr>
              <a:t>Ich</a:t>
            </a:r>
            <a:r>
              <a:rPr lang="fr-CH" b="0" i="0" u="none" strike="noStrike" dirty="0">
                <a:solidFill>
                  <a:srgbClr val="000000"/>
                </a:solidFill>
                <a:effectLst/>
              </a:rPr>
              <a:t> bin </a:t>
            </a:r>
            <a:r>
              <a:rPr lang="fr-CH" b="0" i="0" u="none" strike="noStrike" dirty="0" err="1">
                <a:solidFill>
                  <a:srgbClr val="000000"/>
                </a:solidFill>
                <a:effectLst/>
              </a:rPr>
              <a:t>motiviert</a:t>
            </a:r>
            <a:r>
              <a:rPr lang="fr-CH" b="0" i="0" u="none" strike="noStrike" dirty="0">
                <a:solidFill>
                  <a:srgbClr val="000000"/>
                </a:solidFill>
                <a:effectLst/>
              </a:rPr>
              <a:t>, </a:t>
            </a:r>
            <a:r>
              <a:rPr lang="fr-CH" b="0" i="0" u="none" strike="noStrike" dirty="0" err="1">
                <a:solidFill>
                  <a:srgbClr val="000000"/>
                </a:solidFill>
                <a:effectLst/>
              </a:rPr>
              <a:t>weil</a:t>
            </a:r>
            <a:r>
              <a:rPr lang="fr-CH" b="0" i="0" u="none" strike="noStrike" dirty="0">
                <a:solidFill>
                  <a:srgbClr val="000000"/>
                </a:solidFill>
                <a:effectLst/>
              </a:rPr>
              <a:t> </a:t>
            </a:r>
            <a:r>
              <a:rPr lang="fr-CH" b="0" i="0" u="none" strike="noStrike" dirty="0" err="1">
                <a:solidFill>
                  <a:srgbClr val="000000"/>
                </a:solidFill>
                <a:effectLst/>
              </a:rPr>
              <a:t>ich</a:t>
            </a:r>
            <a:r>
              <a:rPr lang="fr-CH" b="0" i="0" u="none" strike="noStrike" dirty="0">
                <a:solidFill>
                  <a:srgbClr val="000000"/>
                </a:solidFill>
                <a:effectLst/>
              </a:rPr>
              <a:t> </a:t>
            </a:r>
            <a:r>
              <a:rPr lang="fr-CH" b="0" i="0" u="none" strike="noStrike" dirty="0" err="1">
                <a:solidFill>
                  <a:srgbClr val="000000"/>
                </a:solidFill>
                <a:effectLst/>
              </a:rPr>
              <a:t>mich</a:t>
            </a:r>
            <a:r>
              <a:rPr lang="fr-CH" b="0" i="0" u="none" strike="noStrike" dirty="0">
                <a:solidFill>
                  <a:srgbClr val="000000"/>
                </a:solidFill>
                <a:effectLst/>
              </a:rPr>
              <a:t> </a:t>
            </a:r>
            <a:r>
              <a:rPr lang="fr-CH" b="0" i="0" u="none" strike="noStrike" dirty="0" err="1">
                <a:solidFill>
                  <a:srgbClr val="000000"/>
                </a:solidFill>
                <a:effectLst/>
              </a:rPr>
              <a:t>verbessern</a:t>
            </a:r>
            <a:r>
              <a:rPr lang="fr-CH" b="0" i="0" u="none" strike="noStrike" dirty="0">
                <a:solidFill>
                  <a:srgbClr val="000000"/>
                </a:solidFill>
                <a:effectLst/>
              </a:rPr>
              <a:t> </a:t>
            </a:r>
            <a:r>
              <a:rPr lang="fr-CH" b="0" i="0" u="none" strike="noStrike" dirty="0" err="1">
                <a:solidFill>
                  <a:srgbClr val="000000"/>
                </a:solidFill>
                <a:effectLst/>
              </a:rPr>
              <a:t>will</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Extrinsische</a:t>
            </a:r>
            <a:r>
              <a:rPr lang="fr-CH" b="0" i="0" u="none" strike="noStrike" dirty="0">
                <a:solidFill>
                  <a:srgbClr val="000000"/>
                </a:solidFill>
                <a:effectLst/>
              </a:rPr>
              <a:t> Motivation: Die Motivation </a:t>
            </a:r>
            <a:r>
              <a:rPr lang="fr-CH" b="0" i="0" u="none" strike="noStrike" dirty="0" err="1">
                <a:solidFill>
                  <a:srgbClr val="000000"/>
                </a:solidFill>
                <a:effectLst/>
              </a:rPr>
              <a:t>erfolgt</a:t>
            </a:r>
            <a:r>
              <a:rPr lang="fr-CH" b="0" i="0" u="none" strike="noStrike" dirty="0">
                <a:solidFill>
                  <a:srgbClr val="000000"/>
                </a:solidFill>
                <a:effectLst/>
              </a:rPr>
              <a:t> </a:t>
            </a:r>
            <a:r>
              <a:rPr lang="fr-CH" b="0" i="0" u="none" strike="noStrike" dirty="0" err="1">
                <a:solidFill>
                  <a:srgbClr val="000000"/>
                </a:solidFill>
                <a:effectLst/>
              </a:rPr>
              <a:t>über</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Ergebnis</a:t>
            </a:r>
            <a:r>
              <a:rPr lang="fr-CH" b="0" i="0" u="none" strike="noStrike" dirty="0">
                <a:solidFill>
                  <a:srgbClr val="000000"/>
                </a:solidFill>
                <a:effectLst/>
              </a:rPr>
              <a:t> (z. B. „</a:t>
            </a:r>
            <a:r>
              <a:rPr lang="fr-CH" b="0" i="0" u="none" strike="noStrike" dirty="0" err="1">
                <a:solidFill>
                  <a:srgbClr val="000000"/>
                </a:solidFill>
                <a:effectLst/>
              </a:rPr>
              <a:t>Ich</a:t>
            </a:r>
            <a:r>
              <a:rPr lang="fr-CH" b="0" i="0" u="none" strike="noStrike" dirty="0">
                <a:solidFill>
                  <a:srgbClr val="000000"/>
                </a:solidFill>
                <a:effectLst/>
              </a:rPr>
              <a:t> bin </a:t>
            </a:r>
            <a:r>
              <a:rPr lang="fr-CH" b="0" i="0" u="none" strike="noStrike" dirty="0" err="1">
                <a:solidFill>
                  <a:srgbClr val="000000"/>
                </a:solidFill>
                <a:effectLst/>
              </a:rPr>
              <a:t>motiviert</a:t>
            </a:r>
            <a:r>
              <a:rPr lang="fr-CH" b="0" i="0" u="none" strike="noStrike" dirty="0">
                <a:solidFill>
                  <a:srgbClr val="000000"/>
                </a:solidFill>
                <a:effectLst/>
              </a:rPr>
              <a:t> </a:t>
            </a:r>
            <a:r>
              <a:rPr lang="fr-CH" b="0" i="0" u="none" strike="noStrike" dirty="0" err="1">
                <a:solidFill>
                  <a:srgbClr val="000000"/>
                </a:solidFill>
                <a:effectLst/>
              </a:rPr>
              <a:t>durch</a:t>
            </a:r>
            <a:r>
              <a:rPr lang="fr-CH" b="0" i="0" u="none" strike="noStrike" dirty="0">
                <a:solidFill>
                  <a:srgbClr val="000000"/>
                </a:solidFill>
                <a:effectLst/>
              </a:rPr>
              <a:t> die </a:t>
            </a:r>
            <a:r>
              <a:rPr lang="fr-CH" b="0" i="0" u="none" strike="noStrike" dirty="0" err="1">
                <a:solidFill>
                  <a:srgbClr val="000000"/>
                </a:solidFill>
                <a:effectLst/>
              </a:rPr>
              <a:t>Medaille</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Selbstvertrauen</a:t>
            </a:r>
            <a:endParaRPr lang="fr-CH" b="1" i="0" u="none" strike="noStrike" dirty="0">
              <a:solidFill>
                <a:srgbClr val="000000"/>
              </a:solidFill>
              <a:effectLst/>
            </a:endParaRPr>
          </a:p>
          <a:p>
            <a:pPr algn="l"/>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realistische</a:t>
            </a:r>
            <a:r>
              <a:rPr lang="fr-CH" b="0" i="0" u="none" strike="noStrike" dirty="0">
                <a:solidFill>
                  <a:srgbClr val="000000"/>
                </a:solidFill>
                <a:effectLst/>
              </a:rPr>
              <a:t> </a:t>
            </a:r>
            <a:r>
              <a:rPr lang="fr-CH" b="0" i="0" u="none" strike="noStrike" dirty="0" err="1">
                <a:solidFill>
                  <a:srgbClr val="000000"/>
                </a:solidFill>
                <a:effectLst/>
              </a:rPr>
              <a:t>Selbsteinschätzung</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die </a:t>
            </a:r>
            <a:r>
              <a:rPr lang="fr-CH" b="0" i="0" u="none" strike="noStrike" dirty="0" err="1">
                <a:solidFill>
                  <a:srgbClr val="000000"/>
                </a:solidFill>
                <a:effectLst/>
              </a:rPr>
              <a:t>Grundlage</a:t>
            </a:r>
            <a:r>
              <a:rPr lang="fr-CH" b="0" i="0" u="none" strike="noStrike" dirty="0">
                <a:solidFill>
                  <a:srgbClr val="000000"/>
                </a:solidFill>
                <a:effectLst/>
              </a:rPr>
              <a:t> </a:t>
            </a:r>
            <a:r>
              <a:rPr lang="fr-CH" b="0" i="0" u="none" strike="noStrike" dirty="0" err="1">
                <a:solidFill>
                  <a:srgbClr val="000000"/>
                </a:solidFill>
                <a:effectLst/>
              </a:rPr>
              <a:t>für</a:t>
            </a:r>
            <a:r>
              <a:rPr lang="fr-CH" b="0" i="0" u="none" strike="noStrike" dirty="0">
                <a:solidFill>
                  <a:srgbClr val="000000"/>
                </a:solidFill>
                <a:effectLst/>
              </a:rPr>
              <a:t> den </a:t>
            </a:r>
            <a:r>
              <a:rPr lang="fr-CH" b="0" i="0" u="none" strike="noStrike" dirty="0" err="1">
                <a:solidFill>
                  <a:srgbClr val="000000"/>
                </a:solidFill>
                <a:effectLst/>
              </a:rPr>
              <a:t>Aufbau</a:t>
            </a:r>
            <a:r>
              <a:rPr lang="fr-CH" b="0" i="0" u="none" strike="noStrike" dirty="0">
                <a:solidFill>
                  <a:srgbClr val="000000"/>
                </a:solidFill>
                <a:effectLst/>
              </a:rPr>
              <a:t> von </a:t>
            </a:r>
            <a:r>
              <a:rPr lang="fr-CH" b="0" i="0" u="none" strike="noStrike" dirty="0" err="1">
                <a:solidFill>
                  <a:srgbClr val="000000"/>
                </a:solidFill>
                <a:effectLst/>
              </a:rPr>
              <a:t>Selbstvertrauen</a:t>
            </a:r>
            <a:r>
              <a:rPr lang="fr-CH" b="0" i="0" u="none" strike="noStrike" dirty="0">
                <a:solidFill>
                  <a:srgbClr val="000000"/>
                </a:solidFill>
                <a:effectLst/>
              </a:rPr>
              <a:t>. Die </a:t>
            </a:r>
            <a:r>
              <a:rPr lang="fr-CH" b="0" i="0" u="none" strike="noStrike" dirty="0" err="1">
                <a:solidFill>
                  <a:srgbClr val="000000"/>
                </a:solidFill>
                <a:effectLst/>
              </a:rPr>
              <a:t>Athletin</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der </a:t>
            </a:r>
            <a:r>
              <a:rPr lang="fr-CH" b="0" i="0" u="none" strike="noStrike" dirty="0" err="1">
                <a:solidFill>
                  <a:srgbClr val="000000"/>
                </a:solidFill>
                <a:effectLst/>
              </a:rPr>
              <a:t>Athlet</a:t>
            </a:r>
            <a:r>
              <a:rPr lang="fr-CH" b="0" i="0" u="none" strike="noStrike" dirty="0">
                <a:solidFill>
                  <a:srgbClr val="000000"/>
                </a:solidFill>
                <a:effectLst/>
              </a:rPr>
              <a:t> </a:t>
            </a:r>
            <a:r>
              <a:rPr lang="fr-CH" b="0" i="0" u="none" strike="noStrike" dirty="0" err="1">
                <a:solidFill>
                  <a:srgbClr val="000000"/>
                </a:solidFill>
                <a:effectLst/>
              </a:rPr>
              <a:t>muss</a:t>
            </a:r>
            <a:r>
              <a:rPr lang="fr-CH" b="0" i="0" u="none" strike="noStrike" dirty="0">
                <a:solidFill>
                  <a:srgbClr val="000000"/>
                </a:solidFill>
                <a:effectLst/>
              </a:rPr>
              <a:t> </a:t>
            </a:r>
            <a:r>
              <a:rPr lang="fr-CH" b="0" i="0" u="none" strike="noStrike" dirty="0" err="1">
                <a:solidFill>
                  <a:srgbClr val="000000"/>
                </a:solidFill>
                <a:effectLst/>
              </a:rPr>
              <a:t>erkennen</a:t>
            </a:r>
            <a:r>
              <a:rPr lang="fr-CH" b="0" i="0" u="none" strike="noStrike" dirty="0">
                <a:solidFill>
                  <a:srgbClr val="000000"/>
                </a:solidFill>
                <a:effectLst/>
              </a:rPr>
              <a:t>, </a:t>
            </a:r>
            <a:r>
              <a:rPr lang="fr-CH" b="0" i="0" u="none" strike="noStrike" dirty="0" err="1">
                <a:solidFill>
                  <a:srgbClr val="000000"/>
                </a:solidFill>
                <a:effectLst/>
              </a:rPr>
              <a:t>wozu</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er in der Lage </a:t>
            </a:r>
            <a:r>
              <a:rPr lang="fr-CH" b="0" i="0" u="none" strike="noStrike" dirty="0" err="1">
                <a:solidFill>
                  <a:srgbClr val="000000"/>
                </a:solidFill>
                <a:effectLst/>
              </a:rPr>
              <a:t>ist</a:t>
            </a:r>
            <a:r>
              <a:rPr lang="fr-CH" b="0" i="0" u="none" strike="noStrike" dirty="0">
                <a:solidFill>
                  <a:srgbClr val="000000"/>
                </a:solidFill>
                <a:effectLst/>
              </a:rPr>
              <a:t> –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wozu</a:t>
            </a:r>
            <a:r>
              <a:rPr lang="fr-CH" b="0" i="0" u="none" strike="noStrike" dirty="0">
                <a:solidFill>
                  <a:srgbClr val="000000"/>
                </a:solidFill>
                <a:effectLst/>
              </a:rPr>
              <a:t> </a:t>
            </a:r>
            <a:r>
              <a:rPr lang="fr-CH" b="0" i="0" u="none" strike="noStrike" dirty="0" err="1">
                <a:solidFill>
                  <a:srgbClr val="000000"/>
                </a:solidFill>
                <a:effectLst/>
              </a:rPr>
              <a:t>nicht</a:t>
            </a:r>
            <a:r>
              <a:rPr lang="fr-CH" b="0" i="0" u="none" strike="noStrike" dirty="0">
                <a:solidFill>
                  <a:srgbClr val="000000"/>
                </a:solidFill>
                <a:effectLst/>
              </a:rPr>
              <a:t>. </a:t>
            </a:r>
            <a:r>
              <a:rPr lang="fr-CH" b="0" i="0" u="none" strike="noStrike" dirty="0" err="1">
                <a:solidFill>
                  <a:srgbClr val="000000"/>
                </a:solidFill>
                <a:effectLst/>
              </a:rPr>
              <a:t>Selbstvertrauen</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a:t>
            </a:r>
            <a:r>
              <a:rPr lang="fr-CH" b="0" i="0" u="none" strike="noStrike" dirty="0" err="1">
                <a:solidFill>
                  <a:srgbClr val="000000"/>
                </a:solidFill>
                <a:effectLst/>
              </a:rPr>
              <a:t>entscheidend</a:t>
            </a:r>
            <a:r>
              <a:rPr lang="fr-CH" b="0" i="0" u="none" strike="noStrike" dirty="0">
                <a:solidFill>
                  <a:srgbClr val="000000"/>
                </a:solidFill>
                <a:effectLst/>
              </a:rPr>
              <a:t> </a:t>
            </a:r>
            <a:r>
              <a:rPr lang="fr-CH" b="0" i="0" u="none" strike="noStrike" dirty="0" err="1">
                <a:solidFill>
                  <a:srgbClr val="000000"/>
                </a:solidFill>
                <a:effectLst/>
              </a:rPr>
              <a:t>dafür</a:t>
            </a:r>
            <a:r>
              <a:rPr lang="fr-CH" b="0" i="0" u="none" strike="noStrike" dirty="0">
                <a:solidFill>
                  <a:srgbClr val="000000"/>
                </a:solidFill>
                <a:effectLst/>
              </a:rPr>
              <a:t>, </a:t>
            </a:r>
            <a:r>
              <a:rPr lang="fr-CH" b="0" i="0" u="none" strike="noStrike" dirty="0" err="1">
                <a:solidFill>
                  <a:srgbClr val="000000"/>
                </a:solidFill>
                <a:effectLst/>
              </a:rPr>
              <a:t>sich</a:t>
            </a:r>
            <a:r>
              <a:rPr lang="fr-CH" b="0" i="0" u="none" strike="noStrike" dirty="0">
                <a:solidFill>
                  <a:srgbClr val="000000"/>
                </a:solidFill>
                <a:effectLst/>
              </a:rPr>
              <a:t> </a:t>
            </a:r>
            <a:r>
              <a:rPr lang="fr-CH" b="0" i="0" u="none" strike="noStrike" dirty="0" err="1">
                <a:solidFill>
                  <a:srgbClr val="000000"/>
                </a:solidFill>
                <a:effectLst/>
              </a:rPr>
              <a:t>eine</a:t>
            </a:r>
            <a:r>
              <a:rPr lang="fr-CH" b="0" i="0" u="none" strike="noStrike" dirty="0">
                <a:solidFill>
                  <a:srgbClr val="000000"/>
                </a:solidFill>
                <a:effectLst/>
              </a:rPr>
              <a:t> </a:t>
            </a:r>
            <a:r>
              <a:rPr lang="fr-CH" b="0" i="0" u="none" strike="noStrike" dirty="0" err="1">
                <a:solidFill>
                  <a:srgbClr val="000000"/>
                </a:solidFill>
                <a:effectLst/>
              </a:rPr>
              <a:t>Leistung</a:t>
            </a:r>
            <a:r>
              <a:rPr lang="fr-CH" b="0" i="0" u="none" strike="noStrike" dirty="0">
                <a:solidFill>
                  <a:srgbClr val="000000"/>
                </a:solidFill>
                <a:effectLst/>
              </a:rPr>
              <a:t> </a:t>
            </a:r>
            <a:r>
              <a:rPr lang="fr-CH" b="0" i="0" u="none" strike="noStrike" dirty="0" err="1">
                <a:solidFill>
                  <a:srgbClr val="000000"/>
                </a:solidFill>
                <a:effectLst/>
              </a:rPr>
              <a:t>zuzutrauen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entsprechend</a:t>
            </a:r>
            <a:r>
              <a:rPr lang="fr-CH" b="0" i="0" u="none" strike="noStrike" dirty="0">
                <a:solidFill>
                  <a:srgbClr val="000000"/>
                </a:solidFill>
                <a:effectLst/>
              </a:rPr>
              <a:t> </a:t>
            </a:r>
            <a:r>
              <a:rPr lang="fr-CH" b="0" i="0" u="none" strike="noStrike" dirty="0" err="1">
                <a:solidFill>
                  <a:srgbClr val="000000"/>
                </a:solidFill>
                <a:effectLst/>
              </a:rPr>
              <a:t>zu</a:t>
            </a:r>
            <a:r>
              <a:rPr lang="fr-CH" b="0" i="0" u="none" strike="noStrike" dirty="0">
                <a:solidFill>
                  <a:srgbClr val="000000"/>
                </a:solidFill>
                <a:effectLst/>
              </a:rPr>
              <a:t> </a:t>
            </a:r>
            <a:r>
              <a:rPr lang="fr-CH" b="0" i="0" u="none" strike="noStrike" dirty="0" err="1">
                <a:solidFill>
                  <a:srgbClr val="000000"/>
                </a:solidFill>
                <a:effectLst/>
              </a:rPr>
              <a:t>handeln</a:t>
            </a:r>
            <a:r>
              <a:rPr lang="fr-CH" b="0" i="0" u="none" strike="noStrike" dirty="0">
                <a:solidFill>
                  <a:srgbClr val="000000"/>
                </a:solidFill>
                <a:effectLst/>
              </a:rPr>
              <a:t> – </a:t>
            </a:r>
            <a:r>
              <a:rPr lang="fr-CH" b="0" i="0" u="none" strike="noStrike" dirty="0" err="1">
                <a:solidFill>
                  <a:srgbClr val="000000"/>
                </a:solidFill>
                <a:effectLst/>
              </a:rPr>
              <a:t>im</a:t>
            </a:r>
            <a:r>
              <a:rPr lang="fr-CH" b="0" i="0" u="none" strike="noStrike" dirty="0">
                <a:solidFill>
                  <a:srgbClr val="000000"/>
                </a:solidFill>
                <a:effectLst/>
              </a:rPr>
              <a:t> Training </a:t>
            </a:r>
            <a:r>
              <a:rPr lang="fr-CH" b="0" i="0" u="none" strike="noStrike" dirty="0" err="1">
                <a:solidFill>
                  <a:srgbClr val="000000"/>
                </a:solidFill>
                <a:effectLst/>
              </a:rPr>
              <a:t>wie</a:t>
            </a:r>
            <a:r>
              <a:rPr lang="fr-CH" b="0" i="0" u="none" strike="noStrike" dirty="0">
                <a:solidFill>
                  <a:srgbClr val="000000"/>
                </a:solidFill>
                <a:effectLst/>
              </a:rPr>
              <a:t> </a:t>
            </a:r>
            <a:r>
              <a:rPr lang="fr-CH" b="0" i="0" u="none" strike="noStrike" dirty="0" err="1">
                <a:solidFill>
                  <a:srgbClr val="000000"/>
                </a:solidFill>
                <a:effectLst/>
              </a:rPr>
              <a:t>im</a:t>
            </a:r>
            <a:r>
              <a:rPr lang="fr-CH" b="0" i="0" u="none" strike="noStrike" dirty="0">
                <a:solidFill>
                  <a:srgbClr val="000000"/>
                </a:solidFill>
                <a:effectLst/>
              </a:rPr>
              <a:t> </a:t>
            </a:r>
            <a:r>
              <a:rPr lang="fr-CH" b="0" i="0" u="none" strike="noStrike" dirty="0" err="1">
                <a:solidFill>
                  <a:srgbClr val="000000"/>
                </a:solidFill>
                <a:effectLst/>
              </a:rPr>
              <a:t>Wettkampf</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Bewusstsein</a:t>
            </a:r>
            <a:r>
              <a:rPr lang="fr-CH" b="0" i="0" u="none" strike="noStrike" dirty="0">
                <a:solidFill>
                  <a:srgbClr val="000000"/>
                </a:solidFill>
                <a:effectLst/>
              </a:rPr>
              <a:t> </a:t>
            </a:r>
            <a:r>
              <a:rPr lang="fr-CH" b="0" i="0" u="none" strike="noStrike" dirty="0" err="1">
                <a:solidFill>
                  <a:srgbClr val="000000"/>
                </a:solidFill>
                <a:effectLst/>
              </a:rPr>
              <a:t>über</a:t>
            </a:r>
            <a:r>
              <a:rPr lang="fr-CH" b="0" i="0" u="none" strike="noStrike" dirty="0">
                <a:solidFill>
                  <a:srgbClr val="000000"/>
                </a:solidFill>
                <a:effectLst/>
              </a:rPr>
              <a:t> </a:t>
            </a:r>
            <a:r>
              <a:rPr lang="fr-CH" b="0" i="0" u="none" strike="noStrike" dirty="0" err="1">
                <a:solidFill>
                  <a:srgbClr val="000000"/>
                </a:solidFill>
                <a:effectLst/>
              </a:rPr>
              <a:t>eigene</a:t>
            </a:r>
            <a:r>
              <a:rPr lang="fr-CH" b="0" i="0" u="none" strike="noStrike" dirty="0">
                <a:solidFill>
                  <a:srgbClr val="000000"/>
                </a:solidFill>
                <a:effectLst/>
              </a:rPr>
              <a:t> </a:t>
            </a:r>
            <a:r>
              <a:rPr lang="fr-CH" b="0" i="0" u="none" strike="noStrike" dirty="0" err="1">
                <a:solidFill>
                  <a:srgbClr val="000000"/>
                </a:solidFill>
                <a:effectLst/>
              </a:rPr>
              <a:t>Ziele</a:t>
            </a:r>
            <a:r>
              <a:rPr lang="fr-CH" b="0" i="0" u="none" strike="noStrike" dirty="0">
                <a:solidFill>
                  <a:srgbClr val="000000"/>
                </a:solidFill>
                <a:effectLst/>
              </a:rPr>
              <a:t>, </a:t>
            </a:r>
            <a:r>
              <a:rPr lang="fr-CH" b="0" i="0" u="none" strike="noStrike" dirty="0" err="1">
                <a:solidFill>
                  <a:srgbClr val="000000"/>
                </a:solidFill>
                <a:effectLst/>
              </a:rPr>
              <a:t>Vorstellungen</a:t>
            </a:r>
            <a:r>
              <a:rPr lang="fr-CH" b="0" i="0" u="none" strike="noStrike" dirty="0">
                <a:solidFill>
                  <a:srgbClr val="000000"/>
                </a:solidFill>
                <a:effectLst/>
              </a:rPr>
              <a:t>, </a:t>
            </a:r>
            <a:r>
              <a:rPr lang="fr-CH" b="0" i="0" u="none" strike="noStrike" dirty="0" err="1">
                <a:solidFill>
                  <a:srgbClr val="000000"/>
                </a:solidFill>
                <a:effectLst/>
              </a:rPr>
              <a:t>Fähigkeiten</a:t>
            </a:r>
            <a:r>
              <a:rPr lang="fr-CH" b="0" i="0" u="none" strike="noStrike" dirty="0">
                <a:solidFill>
                  <a:srgbClr val="000000"/>
                </a:solidFill>
                <a:effectLst/>
              </a:rPr>
              <a:t>, </a:t>
            </a:r>
            <a:r>
              <a:rPr lang="fr-CH" b="0" i="0" u="none" strike="noStrike" dirty="0" err="1">
                <a:solidFill>
                  <a:srgbClr val="000000"/>
                </a:solidFill>
                <a:effectLst/>
              </a:rPr>
              <a:t>Stärken</a:t>
            </a:r>
            <a:r>
              <a:rPr lang="fr-CH" b="0" i="0" u="none" strike="noStrike" dirty="0">
                <a:solidFill>
                  <a:srgbClr val="000000"/>
                </a:solidFill>
                <a:effectLst/>
              </a:rPr>
              <a:t>, </a:t>
            </a:r>
            <a:r>
              <a:rPr lang="fr-CH" b="0" i="0" u="none" strike="noStrike" dirty="0" err="1">
                <a:solidFill>
                  <a:srgbClr val="000000"/>
                </a:solidFill>
                <a:effectLst/>
              </a:rPr>
              <a:t>Schwächen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Grenzen</a:t>
            </a:r>
            <a:r>
              <a:rPr lang="fr-CH" b="0" i="0" u="none" strike="noStrike" dirty="0">
                <a:solidFill>
                  <a:srgbClr val="000000"/>
                </a:solidFill>
                <a:effectLst/>
              </a:rPr>
              <a:t> </a:t>
            </a:r>
            <a:r>
              <a:rPr lang="fr-CH" b="0" i="0" u="none" strike="noStrike" dirty="0" err="1">
                <a:solidFill>
                  <a:srgbClr val="000000"/>
                </a:solidFill>
                <a:effectLst/>
              </a:rPr>
              <a:t>sowie</a:t>
            </a:r>
            <a:r>
              <a:rPr lang="fr-CH" b="0" i="0" u="none" strike="noStrike" dirty="0">
                <a:solidFill>
                  <a:srgbClr val="000000"/>
                </a:solidFill>
                <a:effectLst/>
              </a:rPr>
              <a:t> </a:t>
            </a:r>
            <a:r>
              <a:rPr lang="fr-CH" b="0" i="0" u="none" strike="noStrike" dirty="0" err="1">
                <a:solidFill>
                  <a:srgbClr val="000000"/>
                </a:solidFill>
                <a:effectLst/>
              </a:rPr>
              <a:t>deren</a:t>
            </a:r>
            <a:r>
              <a:rPr lang="fr-CH" b="0" i="0" u="none" strike="noStrike" dirty="0">
                <a:solidFill>
                  <a:srgbClr val="000000"/>
                </a:solidFill>
                <a:effectLst/>
              </a:rPr>
              <a:t> </a:t>
            </a:r>
            <a:r>
              <a:rPr lang="fr-CH" b="0" i="0" u="none" strike="noStrike" dirty="0" err="1">
                <a:solidFill>
                  <a:srgbClr val="000000"/>
                </a:solidFill>
                <a:effectLst/>
              </a:rPr>
              <a:t>Akzeptanz</a:t>
            </a:r>
            <a:r>
              <a:rPr lang="fr-CH" b="0" i="0" u="none" strike="noStrike" dirty="0">
                <a:solidFill>
                  <a:srgbClr val="000000"/>
                </a:solidFill>
                <a:effectLst/>
              </a:rPr>
              <a:t> </a:t>
            </a:r>
            <a:r>
              <a:rPr lang="fr-CH" b="0" i="0" u="none" strike="noStrike" dirty="0" err="1">
                <a:solidFill>
                  <a:srgbClr val="000000"/>
                </a:solidFill>
                <a:effectLst/>
              </a:rPr>
              <a:t>stärkt</a:t>
            </a:r>
            <a:r>
              <a:rPr lang="fr-CH" b="0" i="0" u="none" strike="noStrike" dirty="0">
                <a:solidFill>
                  <a:srgbClr val="000000"/>
                </a:solidFill>
                <a:effectLst/>
              </a:rPr>
              <a:t> </a:t>
            </a:r>
            <a:r>
              <a:rPr lang="fr-CH" b="0" i="0" u="none" strike="noStrike" dirty="0" err="1">
                <a:solidFill>
                  <a:srgbClr val="000000"/>
                </a:solidFill>
                <a:effectLst/>
              </a:rPr>
              <a:t>einerseits</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Selbstvertrauen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ist</a:t>
            </a:r>
            <a:r>
              <a:rPr lang="fr-CH" b="0" i="0" u="none" strike="noStrike" dirty="0">
                <a:solidFill>
                  <a:srgbClr val="000000"/>
                </a:solidFill>
                <a:effectLst/>
              </a:rPr>
              <a:t> </a:t>
            </a:r>
            <a:r>
              <a:rPr lang="fr-CH" b="0" i="0" u="none" strike="noStrike" dirty="0" err="1">
                <a:solidFill>
                  <a:srgbClr val="000000"/>
                </a:solidFill>
                <a:effectLst/>
              </a:rPr>
              <a:t>andererseits</a:t>
            </a:r>
            <a:r>
              <a:rPr lang="fr-CH" b="0" i="0" u="none" strike="noStrike" dirty="0">
                <a:solidFill>
                  <a:srgbClr val="000000"/>
                </a:solidFill>
                <a:effectLst/>
              </a:rPr>
              <a:t> </a:t>
            </a:r>
            <a:r>
              <a:rPr lang="fr-CH" b="0" i="0" u="none" strike="noStrike" dirty="0" err="1">
                <a:solidFill>
                  <a:srgbClr val="000000"/>
                </a:solidFill>
                <a:effectLst/>
              </a:rPr>
              <a:t>ein</a:t>
            </a:r>
            <a:r>
              <a:rPr lang="fr-CH" b="0" i="0" u="none" strike="noStrike" dirty="0">
                <a:solidFill>
                  <a:srgbClr val="000000"/>
                </a:solidFill>
                <a:effectLst/>
              </a:rPr>
              <a:t> </a:t>
            </a:r>
            <a:r>
              <a:rPr lang="fr-CH" b="0" i="0" u="none" strike="noStrike" dirty="0" err="1">
                <a:solidFill>
                  <a:srgbClr val="000000"/>
                </a:solidFill>
                <a:effectLst/>
              </a:rPr>
              <a:t>wichtiger</a:t>
            </a:r>
            <a:r>
              <a:rPr lang="fr-CH" b="0" i="0" u="none" strike="noStrike" dirty="0">
                <a:solidFill>
                  <a:srgbClr val="000000"/>
                </a:solidFill>
                <a:effectLst/>
              </a:rPr>
              <a:t> </a:t>
            </a:r>
            <a:r>
              <a:rPr lang="fr-CH" b="0" i="0" u="none" strike="noStrike" dirty="0" err="1">
                <a:solidFill>
                  <a:srgbClr val="000000"/>
                </a:solidFill>
                <a:effectLst/>
              </a:rPr>
              <a:t>Bestandteil</a:t>
            </a:r>
            <a:r>
              <a:rPr lang="fr-CH" b="0" i="0" u="none" strike="noStrike" dirty="0">
                <a:solidFill>
                  <a:srgbClr val="000000"/>
                </a:solidFill>
                <a:effectLst/>
              </a:rPr>
              <a:t> der </a:t>
            </a:r>
            <a:r>
              <a:rPr lang="fr-CH" b="0" i="0" u="none" strike="noStrike" dirty="0" err="1">
                <a:solidFill>
                  <a:srgbClr val="000000"/>
                </a:solidFill>
                <a:effectLst/>
              </a:rPr>
              <a:t>Persönlichkeitsentwicklung</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der </a:t>
            </a:r>
            <a:r>
              <a:rPr lang="fr-CH" b="0" i="0" u="none" strike="noStrike" dirty="0" err="1">
                <a:solidFill>
                  <a:srgbClr val="000000"/>
                </a:solidFill>
                <a:effectLst/>
              </a:rPr>
              <a:t>Bildung</a:t>
            </a:r>
            <a:r>
              <a:rPr lang="fr-CH" b="0" i="0" u="none" strike="noStrike" dirty="0">
                <a:solidFill>
                  <a:srgbClr val="000000"/>
                </a:solidFill>
                <a:effectLst/>
              </a:rPr>
              <a:t> </a:t>
            </a:r>
            <a:r>
              <a:rPr lang="fr-CH" b="0" i="0" u="none" strike="noStrike" dirty="0" err="1">
                <a:solidFill>
                  <a:srgbClr val="000000"/>
                </a:solidFill>
                <a:effectLst/>
              </a:rPr>
              <a:t>eines</a:t>
            </a:r>
            <a:r>
              <a:rPr lang="fr-CH" b="0" i="0" u="none" strike="noStrike" dirty="0">
                <a:solidFill>
                  <a:srgbClr val="000000"/>
                </a:solidFill>
                <a:effectLst/>
              </a:rPr>
              <a:t> </a:t>
            </a:r>
            <a:r>
              <a:rPr lang="fr-CH" b="0" i="0" u="none" strike="noStrike" dirty="0" err="1">
                <a:solidFill>
                  <a:srgbClr val="000000"/>
                </a:solidFill>
                <a:effectLst/>
              </a:rPr>
              <a:t>stabilen</a:t>
            </a:r>
            <a:r>
              <a:rPr lang="fr-CH" b="0" i="0" u="none" strike="noStrike" dirty="0">
                <a:solidFill>
                  <a:srgbClr val="000000"/>
                </a:solidFill>
                <a:effectLst/>
              </a:rPr>
              <a:t> </a:t>
            </a:r>
            <a:r>
              <a:rPr lang="fr-CH" b="0" i="0" u="none" strike="noStrike" dirty="0" err="1">
                <a:solidFill>
                  <a:srgbClr val="000000"/>
                </a:solidFill>
                <a:effectLst/>
              </a:rPr>
              <a:t>Selbstwertgefühls</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Emotionsregulation</a:t>
            </a:r>
            <a:endParaRPr lang="fr-CH" b="1" i="0" u="none" strike="noStrike" dirty="0">
              <a:solidFill>
                <a:srgbClr val="000000"/>
              </a:solidFill>
              <a:effectLst/>
            </a:endParaRPr>
          </a:p>
          <a:p>
            <a:pPr algn="l"/>
            <a:r>
              <a:rPr lang="fr-CH" b="0" i="0" u="none" strike="noStrike" dirty="0" err="1">
                <a:solidFill>
                  <a:srgbClr val="000000"/>
                </a:solidFill>
                <a:effectLst/>
              </a:rPr>
              <a:t>Emotionen</a:t>
            </a:r>
            <a:r>
              <a:rPr lang="fr-CH" b="0" i="0" u="none" strike="noStrike" dirty="0">
                <a:solidFill>
                  <a:srgbClr val="000000"/>
                </a:solidFill>
                <a:effectLst/>
              </a:rPr>
              <a:t> </a:t>
            </a:r>
            <a:r>
              <a:rPr lang="fr-CH" b="0" i="0" u="none" strike="noStrike" dirty="0" err="1">
                <a:solidFill>
                  <a:srgbClr val="000000"/>
                </a:solidFill>
                <a:effectLst/>
              </a:rPr>
              <a:t>lösen</a:t>
            </a:r>
            <a:r>
              <a:rPr lang="fr-CH" b="0" i="0" u="none" strike="noStrike" dirty="0">
                <a:solidFill>
                  <a:srgbClr val="000000"/>
                </a:solidFill>
                <a:effectLst/>
              </a:rPr>
              <a:t> in der Regel </a:t>
            </a:r>
            <a:r>
              <a:rPr lang="fr-CH" b="0" i="0" u="none" strike="noStrike" dirty="0" err="1">
                <a:solidFill>
                  <a:srgbClr val="000000"/>
                </a:solidFill>
                <a:effectLst/>
              </a:rPr>
              <a:t>spontane</a:t>
            </a:r>
            <a:r>
              <a:rPr lang="fr-CH" b="0" i="0" u="none" strike="noStrike" dirty="0">
                <a:solidFill>
                  <a:srgbClr val="000000"/>
                </a:solidFill>
                <a:effectLst/>
              </a:rPr>
              <a:t>, </a:t>
            </a:r>
            <a:r>
              <a:rPr lang="fr-CH" b="0" i="0" u="none" strike="noStrike" dirty="0" err="1">
                <a:solidFill>
                  <a:srgbClr val="000000"/>
                </a:solidFill>
                <a:effectLst/>
              </a:rPr>
              <a:t>automatische</a:t>
            </a:r>
            <a:r>
              <a:rPr lang="fr-CH" b="0" i="0" u="none" strike="noStrike" dirty="0">
                <a:solidFill>
                  <a:srgbClr val="000000"/>
                </a:solidFill>
                <a:effectLst/>
              </a:rPr>
              <a:t> </a:t>
            </a:r>
            <a:r>
              <a:rPr lang="fr-CH" b="0" i="0" u="none" strike="noStrike" dirty="0" err="1">
                <a:solidFill>
                  <a:srgbClr val="000000"/>
                </a:solidFill>
                <a:effectLst/>
              </a:rPr>
              <a:t>Reaktionen</a:t>
            </a:r>
            <a:r>
              <a:rPr lang="fr-CH" b="0" i="0" u="none" strike="noStrike" dirty="0">
                <a:solidFill>
                  <a:srgbClr val="000000"/>
                </a:solidFill>
                <a:effectLst/>
              </a:rPr>
              <a:t> </a:t>
            </a:r>
            <a:r>
              <a:rPr lang="fr-CH" b="0" i="0" u="none" strike="noStrike" dirty="0" err="1">
                <a:solidFill>
                  <a:srgbClr val="000000"/>
                </a:solidFill>
                <a:effectLst/>
              </a:rPr>
              <a:t>aus</a:t>
            </a:r>
            <a:r>
              <a:rPr lang="fr-CH" b="0" i="0" u="none" strike="noStrike" dirty="0">
                <a:solidFill>
                  <a:srgbClr val="000000"/>
                </a:solidFill>
                <a:effectLst/>
              </a:rPr>
              <a:t>, die </a:t>
            </a:r>
            <a:r>
              <a:rPr lang="fr-CH" b="0" i="0" u="none" strike="noStrike" dirty="0" err="1">
                <a:solidFill>
                  <a:srgbClr val="000000"/>
                </a:solidFill>
                <a:effectLst/>
              </a:rPr>
              <a:t>nicht</a:t>
            </a:r>
            <a:r>
              <a:rPr lang="fr-CH" b="0" i="0" u="none" strike="noStrike" dirty="0">
                <a:solidFill>
                  <a:srgbClr val="000000"/>
                </a:solidFill>
                <a:effectLst/>
              </a:rPr>
              <a:t> </a:t>
            </a:r>
            <a:r>
              <a:rPr lang="fr-CH" b="0" i="0" u="none" strike="noStrike" dirty="0" err="1">
                <a:solidFill>
                  <a:srgbClr val="000000"/>
                </a:solidFill>
                <a:effectLst/>
              </a:rPr>
              <a:t>immer</a:t>
            </a:r>
            <a:r>
              <a:rPr lang="fr-CH" b="0" i="0" u="none" strike="noStrike" dirty="0">
                <a:solidFill>
                  <a:srgbClr val="000000"/>
                </a:solidFill>
                <a:effectLst/>
              </a:rPr>
              <a:t> </a:t>
            </a:r>
            <a:r>
              <a:rPr lang="fr-CH" b="0" i="0" u="none" strike="noStrike" dirty="0" err="1">
                <a:solidFill>
                  <a:srgbClr val="000000"/>
                </a:solidFill>
                <a:effectLst/>
              </a:rPr>
              <a:t>sinnvoll</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angemessen</a:t>
            </a:r>
            <a:r>
              <a:rPr lang="fr-CH" b="0" i="0" u="none" strike="noStrike" dirty="0">
                <a:solidFill>
                  <a:srgbClr val="000000"/>
                </a:solidFill>
                <a:effectLst/>
              </a:rPr>
              <a:t> </a:t>
            </a:r>
            <a:r>
              <a:rPr lang="fr-CH" b="0" i="0" u="none" strike="noStrike" dirty="0" err="1">
                <a:solidFill>
                  <a:srgbClr val="000000"/>
                </a:solidFill>
                <a:effectLst/>
              </a:rPr>
              <a:t>sind</a:t>
            </a:r>
            <a:r>
              <a:rPr lang="fr-CH" b="0" i="0" u="none" strike="noStrike" dirty="0">
                <a:solidFill>
                  <a:srgbClr val="000000"/>
                </a:solidFill>
                <a:effectLst/>
              </a:rPr>
              <a:t>. </a:t>
            </a:r>
            <a:r>
              <a:rPr lang="fr-CH" b="0" i="0" u="none" strike="noStrike" dirty="0" err="1">
                <a:solidFill>
                  <a:srgbClr val="000000"/>
                </a:solidFill>
                <a:effectLst/>
              </a:rPr>
              <a:t>Erfolgreiche</a:t>
            </a:r>
            <a:r>
              <a:rPr lang="fr-CH" b="0" i="0" u="none" strike="noStrike" dirty="0">
                <a:solidFill>
                  <a:srgbClr val="000000"/>
                </a:solidFill>
                <a:effectLst/>
              </a:rPr>
              <a:t> </a:t>
            </a:r>
            <a:r>
              <a:rPr lang="fr-CH" b="0" i="0" u="none" strike="noStrike" dirty="0" err="1">
                <a:solidFill>
                  <a:srgbClr val="000000"/>
                </a:solidFill>
                <a:effectLst/>
              </a:rPr>
              <a:t>Athlet:innen</a:t>
            </a:r>
            <a:r>
              <a:rPr lang="fr-CH" b="0" i="0" u="none" strike="noStrike" dirty="0">
                <a:solidFill>
                  <a:srgbClr val="000000"/>
                </a:solidFill>
                <a:effectLst/>
              </a:rPr>
              <a:t> </a:t>
            </a:r>
            <a:r>
              <a:rPr lang="fr-CH" b="0" i="0" u="none" strike="noStrike" dirty="0" err="1">
                <a:solidFill>
                  <a:srgbClr val="000000"/>
                </a:solidFill>
                <a:effectLst/>
              </a:rPr>
              <a:t>erkennen</a:t>
            </a:r>
            <a:r>
              <a:rPr lang="fr-CH" b="0" i="0" u="none" strike="noStrike" dirty="0">
                <a:solidFill>
                  <a:srgbClr val="000000"/>
                </a:solidFill>
                <a:effectLst/>
              </a:rPr>
              <a:t> </a:t>
            </a:r>
            <a:r>
              <a:rPr lang="fr-CH" b="0" i="0" u="none" strike="noStrike" dirty="0" err="1">
                <a:solidFill>
                  <a:srgbClr val="000000"/>
                </a:solidFill>
                <a:effectLst/>
              </a:rPr>
              <a:t>ihre</a:t>
            </a:r>
            <a:r>
              <a:rPr lang="fr-CH" b="0" i="0" u="none" strike="noStrike" dirty="0">
                <a:solidFill>
                  <a:srgbClr val="000000"/>
                </a:solidFill>
                <a:effectLst/>
              </a:rPr>
              <a:t> </a:t>
            </a:r>
            <a:r>
              <a:rPr lang="fr-CH" b="0" i="0" u="none" strike="noStrike" dirty="0" err="1">
                <a:solidFill>
                  <a:srgbClr val="000000"/>
                </a:solidFill>
                <a:effectLst/>
              </a:rPr>
              <a:t>Emotionen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steuern</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a:t>
            </a:r>
            <a:r>
              <a:rPr lang="fr-CH" b="0" i="0" u="none" strike="noStrike" dirty="0" err="1">
                <a:solidFill>
                  <a:srgbClr val="000000"/>
                </a:solidFill>
                <a:effectLst/>
              </a:rPr>
              <a:t>so</a:t>
            </a:r>
            <a:r>
              <a:rPr lang="fr-CH" b="0" i="0" u="none" strike="noStrike" dirty="0">
                <a:solidFill>
                  <a:srgbClr val="000000"/>
                </a:solidFill>
                <a:effectLst/>
              </a:rPr>
              <a:t>, </a:t>
            </a:r>
            <a:r>
              <a:rPr lang="fr-CH" b="0" i="0" u="none" strike="noStrike" dirty="0" err="1">
                <a:solidFill>
                  <a:srgbClr val="000000"/>
                </a:solidFill>
                <a:effectLst/>
              </a:rPr>
              <a:t>dass</a:t>
            </a:r>
            <a:r>
              <a:rPr lang="fr-CH" b="0" i="0" u="none" strike="noStrike" dirty="0">
                <a:solidFill>
                  <a:srgbClr val="000000"/>
                </a:solidFill>
                <a:effectLst/>
              </a:rPr>
              <a:t> </a:t>
            </a:r>
            <a:r>
              <a:rPr lang="fr-CH" b="0" i="0" u="none" strike="noStrike" dirty="0" err="1">
                <a:solidFill>
                  <a:srgbClr val="000000"/>
                </a:solidFill>
                <a:effectLst/>
              </a:rPr>
              <a:t>sie</a:t>
            </a:r>
            <a:r>
              <a:rPr lang="fr-CH" b="0" i="0" u="none" strike="noStrike" dirty="0">
                <a:solidFill>
                  <a:srgbClr val="000000"/>
                </a:solidFill>
                <a:effectLst/>
              </a:rPr>
              <a:t> </a:t>
            </a:r>
            <a:r>
              <a:rPr lang="fr-CH" b="0" i="0" u="none" strike="noStrike" dirty="0" err="1">
                <a:solidFill>
                  <a:srgbClr val="000000"/>
                </a:solidFill>
                <a:effectLst/>
              </a:rPr>
              <a:t>im</a:t>
            </a:r>
            <a:r>
              <a:rPr lang="fr-CH" b="0" i="0" u="none" strike="noStrike" dirty="0">
                <a:solidFill>
                  <a:srgbClr val="000000"/>
                </a:solidFill>
                <a:effectLst/>
              </a:rPr>
              <a:t> </a:t>
            </a:r>
            <a:r>
              <a:rPr lang="fr-CH" b="0" i="0" u="none" strike="noStrike" dirty="0" err="1">
                <a:solidFill>
                  <a:srgbClr val="000000"/>
                </a:solidFill>
                <a:effectLst/>
              </a:rPr>
              <a:t>entscheidenden</a:t>
            </a:r>
            <a:r>
              <a:rPr lang="fr-CH" b="0" i="0" u="none" strike="noStrike" dirty="0">
                <a:solidFill>
                  <a:srgbClr val="000000"/>
                </a:solidFill>
                <a:effectLst/>
              </a:rPr>
              <a:t> Moment </a:t>
            </a:r>
            <a:r>
              <a:rPr lang="fr-CH" b="0" i="0" u="none" strike="noStrike" dirty="0" err="1">
                <a:solidFill>
                  <a:srgbClr val="000000"/>
                </a:solidFill>
                <a:effectLst/>
              </a:rPr>
              <a:t>ihre</a:t>
            </a:r>
            <a:r>
              <a:rPr lang="fr-CH" b="0" i="0" u="none" strike="noStrike" dirty="0">
                <a:solidFill>
                  <a:srgbClr val="000000"/>
                </a:solidFill>
                <a:effectLst/>
              </a:rPr>
              <a:t> </a:t>
            </a:r>
            <a:r>
              <a:rPr lang="fr-CH" b="0" i="0" u="none" strike="noStrike" dirty="0" err="1">
                <a:solidFill>
                  <a:srgbClr val="000000"/>
                </a:solidFill>
                <a:effectLst/>
              </a:rPr>
              <a:t>beste</a:t>
            </a:r>
            <a:r>
              <a:rPr lang="fr-CH" b="0" i="0" u="none" strike="noStrike" dirty="0">
                <a:solidFill>
                  <a:srgbClr val="000000"/>
                </a:solidFill>
                <a:effectLst/>
              </a:rPr>
              <a:t> </a:t>
            </a:r>
            <a:r>
              <a:rPr lang="fr-CH" b="0" i="0" u="none" strike="noStrike" dirty="0" err="1">
                <a:solidFill>
                  <a:srgbClr val="000000"/>
                </a:solidFill>
                <a:effectLst/>
              </a:rPr>
              <a:t>Leistung</a:t>
            </a:r>
            <a:r>
              <a:rPr lang="fr-CH" b="0" i="0" u="none" strike="noStrike" dirty="0">
                <a:solidFill>
                  <a:srgbClr val="000000"/>
                </a:solidFill>
                <a:effectLst/>
              </a:rPr>
              <a:t> </a:t>
            </a:r>
            <a:r>
              <a:rPr lang="fr-CH" b="0" i="0" u="none" strike="noStrike" dirty="0" err="1">
                <a:solidFill>
                  <a:srgbClr val="000000"/>
                </a:solidFill>
                <a:effectLst/>
              </a:rPr>
              <a:t>abrufen</a:t>
            </a:r>
            <a:r>
              <a:rPr lang="fr-CH" b="0" i="0" u="none" strike="noStrike" dirty="0">
                <a:solidFill>
                  <a:srgbClr val="000000"/>
                </a:solidFill>
                <a:effectLst/>
              </a:rPr>
              <a:t> </a:t>
            </a:r>
            <a:r>
              <a:rPr lang="fr-CH" b="0" i="0" u="none" strike="noStrike" dirty="0" err="1">
                <a:solidFill>
                  <a:srgbClr val="000000"/>
                </a:solidFill>
                <a:effectLst/>
              </a:rPr>
              <a:t>können</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Konzentration</a:t>
            </a:r>
            <a:endParaRPr lang="fr-CH" b="1" i="0" u="none" strike="noStrike" dirty="0">
              <a:solidFill>
                <a:srgbClr val="000000"/>
              </a:solidFill>
              <a:effectLst/>
            </a:endParaRPr>
          </a:p>
          <a:p>
            <a:pPr algn="l"/>
            <a:r>
              <a:rPr lang="fr-CH" b="0" i="0" u="none" strike="noStrike" dirty="0" err="1">
                <a:solidFill>
                  <a:srgbClr val="000000"/>
                </a:solidFill>
                <a:effectLst/>
              </a:rPr>
              <a:t>Konzentration</a:t>
            </a:r>
            <a:r>
              <a:rPr lang="fr-CH" b="0" i="0" u="none" strike="noStrike" dirty="0">
                <a:solidFill>
                  <a:srgbClr val="000000"/>
                </a:solidFill>
                <a:effectLst/>
              </a:rPr>
              <a:t> </a:t>
            </a:r>
            <a:r>
              <a:rPr lang="fr-CH" b="0" i="0" u="none" strike="noStrike" dirty="0" err="1">
                <a:solidFill>
                  <a:srgbClr val="000000"/>
                </a:solidFill>
                <a:effectLst/>
              </a:rPr>
              <a:t>bedeutet</a:t>
            </a:r>
            <a:r>
              <a:rPr lang="fr-CH" b="0" i="0" u="none" strike="noStrike" dirty="0">
                <a:solidFill>
                  <a:srgbClr val="000000"/>
                </a:solidFill>
                <a:effectLst/>
              </a:rPr>
              <a:t> die </a:t>
            </a:r>
            <a:r>
              <a:rPr lang="fr-CH" b="0" i="0" u="none" strike="noStrike" dirty="0" err="1">
                <a:solidFill>
                  <a:srgbClr val="000000"/>
                </a:solidFill>
                <a:effectLst/>
              </a:rPr>
              <a:t>bewusste</a:t>
            </a:r>
            <a:r>
              <a:rPr lang="fr-CH" b="0" i="0" u="none" strike="noStrike" dirty="0">
                <a:solidFill>
                  <a:srgbClr val="000000"/>
                </a:solidFill>
                <a:effectLst/>
              </a:rPr>
              <a:t> </a:t>
            </a:r>
            <a:r>
              <a:rPr lang="fr-CH" b="0" i="0" u="none" strike="noStrike" dirty="0" err="1">
                <a:solidFill>
                  <a:srgbClr val="000000"/>
                </a:solidFill>
                <a:effectLst/>
              </a:rPr>
              <a:t>Fokussierung</a:t>
            </a:r>
            <a:r>
              <a:rPr lang="fr-CH" b="0" i="0" u="none" strike="noStrike" dirty="0">
                <a:solidFill>
                  <a:srgbClr val="000000"/>
                </a:solidFill>
                <a:effectLst/>
              </a:rPr>
              <a:t> der </a:t>
            </a:r>
            <a:r>
              <a:rPr lang="fr-CH" b="0" i="0" u="none" strike="noStrike" dirty="0" err="1">
                <a:solidFill>
                  <a:srgbClr val="000000"/>
                </a:solidFill>
                <a:effectLst/>
              </a:rPr>
              <a:t>Aufmerksamkeit</a:t>
            </a:r>
            <a:r>
              <a:rPr lang="fr-CH" b="0" i="0" u="none" strike="noStrike" dirty="0">
                <a:solidFill>
                  <a:srgbClr val="000000"/>
                </a:solidFill>
                <a:effectLst/>
              </a:rPr>
              <a:t>. Die </a:t>
            </a:r>
            <a:r>
              <a:rPr lang="fr-CH" b="0" i="0" u="none" strike="noStrike" dirty="0" err="1">
                <a:solidFill>
                  <a:srgbClr val="000000"/>
                </a:solidFill>
                <a:effectLst/>
              </a:rPr>
              <a:t>Athletin</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der </a:t>
            </a:r>
            <a:r>
              <a:rPr lang="fr-CH" b="0" i="0" u="none" strike="noStrike" dirty="0" err="1">
                <a:solidFill>
                  <a:srgbClr val="000000"/>
                </a:solidFill>
                <a:effectLst/>
              </a:rPr>
              <a:t>Athlet</a:t>
            </a:r>
            <a:r>
              <a:rPr lang="fr-CH" b="0" i="0" u="none" strike="noStrike" dirty="0">
                <a:solidFill>
                  <a:srgbClr val="000000"/>
                </a:solidFill>
                <a:effectLst/>
              </a:rPr>
              <a:t> </a:t>
            </a:r>
            <a:r>
              <a:rPr lang="fr-CH" b="0" i="0" u="none" strike="noStrike" dirty="0" err="1">
                <a:solidFill>
                  <a:srgbClr val="000000"/>
                </a:solidFill>
                <a:effectLst/>
              </a:rPr>
              <a:t>kann</a:t>
            </a:r>
            <a:r>
              <a:rPr lang="fr-CH" b="0" i="0" u="none" strike="noStrike" dirty="0">
                <a:solidFill>
                  <a:srgbClr val="000000"/>
                </a:solidFill>
                <a:effectLst/>
              </a:rPr>
              <a:t> </a:t>
            </a:r>
            <a:r>
              <a:rPr lang="fr-CH" b="0" i="0" u="none" strike="noStrike" dirty="0" err="1">
                <a:solidFill>
                  <a:srgbClr val="000000"/>
                </a:solidFill>
                <a:effectLst/>
              </a:rPr>
              <a:t>ihre</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seine </a:t>
            </a:r>
            <a:r>
              <a:rPr lang="fr-CH" b="0" i="0" u="none" strike="noStrike" dirty="0" err="1">
                <a:solidFill>
                  <a:srgbClr val="000000"/>
                </a:solidFill>
                <a:effectLst/>
              </a:rPr>
              <a:t>Aufmerksamkeit</a:t>
            </a:r>
            <a:r>
              <a:rPr lang="fr-CH" b="0" i="0" u="none" strike="noStrike" dirty="0">
                <a:solidFill>
                  <a:srgbClr val="000000"/>
                </a:solidFill>
                <a:effectLst/>
              </a:rPr>
              <a:t> </a:t>
            </a:r>
            <a:r>
              <a:rPr lang="fr-CH" b="0" i="0" u="none" strike="noStrike" dirty="0" err="1">
                <a:solidFill>
                  <a:srgbClr val="000000"/>
                </a:solidFill>
                <a:effectLst/>
              </a:rPr>
              <a:t>auf</a:t>
            </a:r>
            <a:r>
              <a:rPr lang="fr-CH" b="0" i="0" u="none" strike="noStrike" dirty="0">
                <a:solidFill>
                  <a:srgbClr val="000000"/>
                </a:solidFill>
                <a:effectLst/>
              </a:rPr>
              <a:t> </a:t>
            </a:r>
            <a:r>
              <a:rPr lang="fr-CH" b="0" i="0" u="none" strike="noStrike" dirty="0" err="1">
                <a:solidFill>
                  <a:srgbClr val="000000"/>
                </a:solidFill>
                <a:effectLst/>
              </a:rPr>
              <a:t>sich</a:t>
            </a:r>
            <a:r>
              <a:rPr lang="fr-CH" b="0" i="0" u="none" strike="noStrike" dirty="0">
                <a:solidFill>
                  <a:srgbClr val="000000"/>
                </a:solidFill>
                <a:effectLst/>
              </a:rPr>
              <a:t> </a:t>
            </a:r>
            <a:r>
              <a:rPr lang="fr-CH" b="0" i="0" u="none" strike="noStrike" dirty="0" err="1">
                <a:solidFill>
                  <a:srgbClr val="000000"/>
                </a:solidFill>
                <a:effectLst/>
              </a:rPr>
              <a:t>selbst</a:t>
            </a:r>
            <a:r>
              <a:rPr lang="fr-CH" b="0" i="0" u="none" strike="noStrike" dirty="0">
                <a:solidFill>
                  <a:srgbClr val="000000"/>
                </a:solidFill>
                <a:effectLst/>
              </a:rPr>
              <a:t> </a:t>
            </a:r>
            <a:r>
              <a:rPr lang="fr-CH" b="0" i="0" u="none" strike="noStrike" dirty="0" err="1">
                <a:solidFill>
                  <a:srgbClr val="000000"/>
                </a:solidFill>
                <a:effectLst/>
              </a:rPr>
              <a:t>oder</a:t>
            </a:r>
            <a:r>
              <a:rPr lang="fr-CH" b="0" i="0" u="none" strike="noStrike" dirty="0">
                <a:solidFill>
                  <a:srgbClr val="000000"/>
                </a:solidFill>
                <a:effectLst/>
              </a:rPr>
              <a:t> </a:t>
            </a:r>
            <a:r>
              <a:rPr lang="fr-CH" b="0" i="0" u="none" strike="noStrike" dirty="0" err="1">
                <a:solidFill>
                  <a:srgbClr val="000000"/>
                </a:solidFill>
                <a:effectLst/>
              </a:rPr>
              <a:t>auf</a:t>
            </a:r>
            <a:r>
              <a:rPr lang="fr-CH" b="0" i="0" u="none" strike="noStrike" dirty="0">
                <a:solidFill>
                  <a:srgbClr val="000000"/>
                </a:solidFill>
                <a:effectLst/>
              </a:rPr>
              <a:t> externe </a:t>
            </a:r>
            <a:r>
              <a:rPr lang="fr-CH" b="0" i="0" u="none" strike="noStrike" dirty="0" err="1">
                <a:solidFill>
                  <a:srgbClr val="000000"/>
                </a:solidFill>
                <a:effectLst/>
              </a:rPr>
              <a:t>Reize</a:t>
            </a:r>
            <a:r>
              <a:rPr lang="fr-CH" b="0" i="0" u="none" strike="noStrike" dirty="0">
                <a:solidFill>
                  <a:srgbClr val="000000"/>
                </a:solidFill>
                <a:effectLst/>
              </a:rPr>
              <a:t> </a:t>
            </a:r>
            <a:r>
              <a:rPr lang="fr-CH" b="0" i="0" u="none" strike="noStrike" dirty="0" err="1">
                <a:solidFill>
                  <a:srgbClr val="000000"/>
                </a:solidFill>
                <a:effectLst/>
              </a:rPr>
              <a:t>richten</a:t>
            </a:r>
            <a:r>
              <a:rPr lang="fr-CH" b="0" i="0" u="none" strike="noStrike" dirty="0">
                <a:solidFill>
                  <a:srgbClr val="000000"/>
                </a:solidFill>
                <a:effectLst/>
              </a:rPr>
              <a:t> (z. B. den </a:t>
            </a:r>
            <a:r>
              <a:rPr lang="fr-CH" b="0" i="0" u="none" strike="noStrike" dirty="0" err="1">
                <a:solidFill>
                  <a:srgbClr val="000000"/>
                </a:solidFill>
                <a:effectLst/>
              </a:rPr>
              <a:t>Basketballkorb</a:t>
            </a:r>
            <a:r>
              <a:rPr lang="fr-CH" b="0" i="0" u="none" strike="noStrike" dirty="0">
                <a:solidFill>
                  <a:srgbClr val="000000"/>
                </a:solidFill>
                <a:effectLst/>
              </a:rPr>
              <a:t> </a:t>
            </a:r>
            <a:r>
              <a:rPr lang="fr-CH" b="0" i="0" u="none" strike="noStrike" dirty="0" err="1">
                <a:solidFill>
                  <a:srgbClr val="000000"/>
                </a:solidFill>
                <a:effectLst/>
              </a:rPr>
              <a:t>fixieren</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170</a:t>
            </a:fld>
            <a:endParaRPr lang="de-CH"/>
          </a:p>
        </p:txBody>
      </p:sp>
    </p:spTree>
    <p:extLst>
      <p:ext uri="{BB962C8B-B14F-4D97-AF65-F5344CB8AC3E}">
        <p14:creationId xmlns:p14="http://schemas.microsoft.com/office/powerpoint/2010/main" val="8080278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800" b="1" dirty="0">
                <a:effectLst/>
                <a:latin typeface="DINOT"/>
              </a:rPr>
              <a:t>Motivation </a:t>
            </a:r>
            <a:endParaRPr lang="fr-CH" dirty="0"/>
          </a:p>
          <a:p>
            <a:r>
              <a:rPr lang="fr-CH" sz="1800" b="0" dirty="0">
                <a:effectLst/>
                <a:latin typeface="DINOT"/>
              </a:rPr>
              <a:t>La motivation est le moteur du comportement humain. Elle peut </a:t>
            </a:r>
            <a:r>
              <a:rPr lang="fr-CH" sz="1800" b="0" dirty="0" err="1">
                <a:effectLst/>
                <a:latin typeface="DINOT"/>
              </a:rPr>
              <a:t>être</a:t>
            </a:r>
            <a:r>
              <a:rPr lang="fr-CH" sz="1800" b="0" dirty="0">
                <a:effectLst/>
                <a:latin typeface="DINOT"/>
              </a:rPr>
              <a:t> stimulante (avec pour objectif d’atteindre un </a:t>
            </a:r>
            <a:r>
              <a:rPr lang="fr-CH" sz="1800" b="0" dirty="0" err="1">
                <a:effectLst/>
                <a:latin typeface="DINOT"/>
              </a:rPr>
              <a:t>état</a:t>
            </a:r>
            <a:r>
              <a:rPr lang="fr-CH" sz="1800" b="0" dirty="0">
                <a:effectLst/>
                <a:latin typeface="DINOT"/>
              </a:rPr>
              <a:t> visé) ou </a:t>
            </a:r>
            <a:r>
              <a:rPr lang="fr-CH" sz="1800" b="0" dirty="0" err="1">
                <a:effectLst/>
                <a:latin typeface="DINOT"/>
              </a:rPr>
              <a:t>restreignante</a:t>
            </a:r>
            <a:r>
              <a:rPr lang="fr-CH" sz="1800" b="0" dirty="0">
                <a:effectLst/>
                <a:latin typeface="DINOT"/>
              </a:rPr>
              <a:t> (avec pour objectif d’</a:t>
            </a:r>
            <a:r>
              <a:rPr lang="fr-CH" sz="1800" b="0" dirty="0" err="1">
                <a:effectLst/>
                <a:latin typeface="DINOT"/>
              </a:rPr>
              <a:t>éviter</a:t>
            </a:r>
            <a:r>
              <a:rPr lang="fr-CH" sz="1800" b="0" dirty="0">
                <a:effectLst/>
                <a:latin typeface="DINOT"/>
              </a:rPr>
              <a:t> un </a:t>
            </a:r>
            <a:r>
              <a:rPr lang="fr-CH" sz="1800" b="0" dirty="0" err="1">
                <a:effectLst/>
                <a:latin typeface="DINOT"/>
              </a:rPr>
              <a:t>état</a:t>
            </a:r>
            <a:r>
              <a:rPr lang="fr-CH" sz="1800" b="0" dirty="0">
                <a:effectLst/>
                <a:latin typeface="DINOT"/>
              </a:rPr>
              <a:t> non souhaité). </a:t>
            </a:r>
          </a:p>
          <a:p>
            <a:r>
              <a:rPr lang="fr-CH" sz="1800" b="0" dirty="0">
                <a:effectLst/>
                <a:latin typeface="DINOT"/>
              </a:rPr>
              <a:t>Il y a la motivation intrinsèque : lorsque nous sommes motivés par la tâche en elle-même. (je suis motivé par le fait que je m’améliore)</a:t>
            </a:r>
          </a:p>
          <a:p>
            <a:r>
              <a:rPr lang="fr-CH" sz="1800" b="0" dirty="0">
                <a:effectLst/>
                <a:latin typeface="DINOT"/>
              </a:rPr>
              <a:t>Il y a la motivation extrinsèque : lorsque nous sommes motivées par le résultat. (je suis motivé par la médaille)</a:t>
            </a:r>
            <a:endParaRPr lang="fr-CH" dirty="0"/>
          </a:p>
          <a:p>
            <a:endParaRPr lang="fr-FR" dirty="0"/>
          </a:p>
          <a:p>
            <a:r>
              <a:rPr lang="fr-CH" sz="1800" b="1" dirty="0">
                <a:effectLst/>
                <a:latin typeface="DINOT"/>
              </a:rPr>
              <a:t>Confiance en soi </a:t>
            </a:r>
            <a:endParaRPr lang="fr-CH" dirty="0"/>
          </a:p>
          <a:p>
            <a:pPr>
              <a:buFont typeface="Arial" panose="020B0604020202020204" pitchFamily="34" charset="0"/>
              <a:buNone/>
              <a:defRPr/>
            </a:pPr>
            <a:r>
              <a:rPr lang="de-CH" u="none" dirty="0" err="1"/>
              <a:t>Une</a:t>
            </a:r>
            <a:r>
              <a:rPr lang="de-CH" u="none" dirty="0"/>
              <a:t> auto-</a:t>
            </a:r>
            <a:r>
              <a:rPr lang="de-CH" u="none" dirty="0" err="1"/>
              <a:t>évaluation</a:t>
            </a:r>
            <a:r>
              <a:rPr lang="de-CH" u="none" dirty="0"/>
              <a:t> </a:t>
            </a:r>
            <a:r>
              <a:rPr lang="de-CH" u="none" dirty="0" err="1"/>
              <a:t>réaliste</a:t>
            </a:r>
            <a:r>
              <a:rPr lang="de-CH" u="none" dirty="0"/>
              <a:t> </a:t>
            </a:r>
            <a:r>
              <a:rPr lang="de-CH" u="none" dirty="0" err="1"/>
              <a:t>est</a:t>
            </a:r>
            <a:r>
              <a:rPr lang="de-CH" u="none" dirty="0"/>
              <a:t> la </a:t>
            </a:r>
            <a:r>
              <a:rPr lang="de-CH" u="none" dirty="0" err="1"/>
              <a:t>base</a:t>
            </a:r>
            <a:r>
              <a:rPr lang="de-CH" u="none" dirty="0"/>
              <a:t> du </a:t>
            </a:r>
            <a:r>
              <a:rPr lang="de-CH" u="none" dirty="0" err="1"/>
              <a:t>développement</a:t>
            </a:r>
            <a:r>
              <a:rPr lang="de-CH" u="none" dirty="0"/>
              <a:t> de la </a:t>
            </a:r>
            <a:r>
              <a:rPr lang="de-CH" u="none" dirty="0" err="1"/>
              <a:t>confiance</a:t>
            </a:r>
            <a:r>
              <a:rPr lang="de-CH" u="none" dirty="0"/>
              <a:t> en </a:t>
            </a:r>
            <a:r>
              <a:rPr lang="de-CH" u="none" dirty="0" err="1"/>
              <a:t>soi</a:t>
            </a:r>
            <a:r>
              <a:rPr lang="de-CH" u="none" dirty="0"/>
              <a:t>. </a:t>
            </a:r>
            <a:r>
              <a:rPr lang="de-CH" u="none" dirty="0" err="1"/>
              <a:t>L'athlète</a:t>
            </a:r>
            <a:r>
              <a:rPr lang="de-CH" u="none" dirty="0"/>
              <a:t> </a:t>
            </a:r>
            <a:r>
              <a:rPr lang="de-CH" u="none" dirty="0" err="1"/>
              <a:t>doit</a:t>
            </a:r>
            <a:r>
              <a:rPr lang="de-CH" u="none" dirty="0"/>
              <a:t> </a:t>
            </a:r>
            <a:r>
              <a:rPr lang="de-CH" u="none" dirty="0" err="1"/>
              <a:t>reconnaître</a:t>
            </a:r>
            <a:r>
              <a:rPr lang="de-CH" u="none" dirty="0"/>
              <a:t> </a:t>
            </a:r>
            <a:r>
              <a:rPr lang="de-CH" u="none" dirty="0" err="1"/>
              <a:t>ce</a:t>
            </a:r>
            <a:r>
              <a:rPr lang="de-CH" u="none" dirty="0"/>
              <a:t> </a:t>
            </a:r>
            <a:r>
              <a:rPr lang="de-CH" u="none" dirty="0" err="1"/>
              <a:t>dont</a:t>
            </a:r>
            <a:r>
              <a:rPr lang="de-CH" u="none" dirty="0"/>
              <a:t> </a:t>
            </a:r>
            <a:r>
              <a:rPr lang="de-CH" u="none" dirty="0" err="1"/>
              <a:t>il</a:t>
            </a:r>
            <a:r>
              <a:rPr lang="de-CH" u="none" dirty="0"/>
              <a:t> </a:t>
            </a:r>
            <a:r>
              <a:rPr lang="de-CH" u="none" dirty="0" err="1"/>
              <a:t>est</a:t>
            </a:r>
            <a:r>
              <a:rPr lang="de-CH" u="none" dirty="0"/>
              <a:t> </a:t>
            </a:r>
            <a:r>
              <a:rPr lang="de-CH" u="none" dirty="0" err="1"/>
              <a:t>capable</a:t>
            </a:r>
            <a:r>
              <a:rPr lang="de-CH" u="none" dirty="0"/>
              <a:t> et </a:t>
            </a:r>
            <a:r>
              <a:rPr lang="de-CH" u="none" dirty="0" err="1"/>
              <a:t>ce</a:t>
            </a:r>
            <a:r>
              <a:rPr lang="de-CH" u="none" dirty="0"/>
              <a:t> </a:t>
            </a:r>
            <a:r>
              <a:rPr lang="de-CH" u="none" dirty="0" err="1"/>
              <a:t>dont</a:t>
            </a:r>
            <a:r>
              <a:rPr lang="de-CH" u="none" dirty="0"/>
              <a:t> </a:t>
            </a:r>
            <a:r>
              <a:rPr lang="de-CH" u="none" dirty="0" err="1"/>
              <a:t>il</a:t>
            </a:r>
            <a:r>
              <a:rPr lang="de-CH" u="none" dirty="0"/>
              <a:t> </a:t>
            </a:r>
            <a:r>
              <a:rPr lang="de-CH" u="none" dirty="0" err="1"/>
              <a:t>n'est</a:t>
            </a:r>
            <a:r>
              <a:rPr lang="de-CH" u="none" dirty="0"/>
              <a:t> </a:t>
            </a:r>
            <a:r>
              <a:rPr lang="de-CH" u="none" dirty="0" err="1"/>
              <a:t>pas</a:t>
            </a:r>
            <a:r>
              <a:rPr lang="de-CH" u="none" dirty="0"/>
              <a:t> </a:t>
            </a:r>
            <a:r>
              <a:rPr lang="de-CH" u="none" dirty="0" err="1"/>
              <a:t>capable</a:t>
            </a:r>
            <a:r>
              <a:rPr lang="de-CH" u="none" dirty="0"/>
              <a:t>. La </a:t>
            </a:r>
            <a:r>
              <a:rPr lang="de-CH" u="none" dirty="0" err="1"/>
              <a:t>confiance</a:t>
            </a:r>
            <a:r>
              <a:rPr lang="de-CH" u="none" dirty="0"/>
              <a:t> en </a:t>
            </a:r>
            <a:r>
              <a:rPr lang="de-CH" u="none" dirty="0" err="1"/>
              <a:t>soi</a:t>
            </a:r>
            <a:r>
              <a:rPr lang="de-CH" u="none" dirty="0"/>
              <a:t> </a:t>
            </a:r>
            <a:r>
              <a:rPr lang="de-CH" u="none" dirty="0" err="1"/>
              <a:t>est</a:t>
            </a:r>
            <a:r>
              <a:rPr lang="de-CH" u="none" dirty="0"/>
              <a:t> </a:t>
            </a:r>
            <a:r>
              <a:rPr lang="de-CH" u="none" dirty="0" err="1"/>
              <a:t>déterminante</a:t>
            </a:r>
            <a:r>
              <a:rPr lang="de-CH" u="none" dirty="0"/>
              <a:t> </a:t>
            </a:r>
            <a:r>
              <a:rPr lang="de-CH" u="none" dirty="0" err="1"/>
              <a:t>pour</a:t>
            </a:r>
            <a:r>
              <a:rPr lang="de-CH" u="none" dirty="0"/>
              <a:t> </a:t>
            </a:r>
            <a:r>
              <a:rPr lang="de-CH" u="none" dirty="0" err="1"/>
              <a:t>qu'une</a:t>
            </a:r>
            <a:r>
              <a:rPr lang="de-CH" u="none" dirty="0"/>
              <a:t> sportive se </a:t>
            </a:r>
            <a:r>
              <a:rPr lang="de-CH" u="none" dirty="0" err="1"/>
              <a:t>sente</a:t>
            </a:r>
            <a:r>
              <a:rPr lang="de-CH" u="none" dirty="0"/>
              <a:t> </a:t>
            </a:r>
            <a:r>
              <a:rPr lang="de-CH" u="none" dirty="0" err="1"/>
              <a:t>capable</a:t>
            </a:r>
            <a:r>
              <a:rPr lang="de-CH" u="none" dirty="0"/>
              <a:t> de </a:t>
            </a:r>
            <a:r>
              <a:rPr lang="de-CH" u="none" dirty="0" err="1"/>
              <a:t>réaliser</a:t>
            </a:r>
            <a:r>
              <a:rPr lang="de-CH" u="none" dirty="0"/>
              <a:t> </a:t>
            </a:r>
            <a:r>
              <a:rPr lang="de-CH" u="none" dirty="0" err="1"/>
              <a:t>une</a:t>
            </a:r>
            <a:r>
              <a:rPr lang="de-CH" u="none" dirty="0"/>
              <a:t> </a:t>
            </a:r>
            <a:r>
              <a:rPr lang="de-CH" u="none" dirty="0" err="1"/>
              <a:t>performance</a:t>
            </a:r>
            <a:r>
              <a:rPr lang="de-CH" u="none" dirty="0"/>
              <a:t>. Elle se </a:t>
            </a:r>
            <a:r>
              <a:rPr lang="de-CH" u="none" dirty="0" err="1"/>
              <a:t>comporte</a:t>
            </a:r>
            <a:r>
              <a:rPr lang="de-CH" u="none" dirty="0"/>
              <a:t> en </a:t>
            </a:r>
            <a:r>
              <a:rPr lang="de-CH" u="none" dirty="0" err="1"/>
              <a:t>conséquence</a:t>
            </a:r>
            <a:r>
              <a:rPr lang="de-CH" u="none" dirty="0"/>
              <a:t> </a:t>
            </a:r>
            <a:r>
              <a:rPr lang="de-CH" u="none" dirty="0" err="1"/>
              <a:t>lors</a:t>
            </a:r>
            <a:r>
              <a:rPr lang="de-CH" u="none" dirty="0"/>
              <a:t> de la </a:t>
            </a:r>
            <a:r>
              <a:rPr lang="de-CH" u="none" dirty="0" err="1"/>
              <a:t>préparation</a:t>
            </a:r>
            <a:r>
              <a:rPr lang="de-CH" u="none" dirty="0"/>
              <a:t> et de la </a:t>
            </a:r>
            <a:r>
              <a:rPr lang="de-CH" u="none" dirty="0" err="1"/>
              <a:t>compétition</a:t>
            </a:r>
            <a:r>
              <a:rPr lang="de-CH" u="none" dirty="0"/>
              <a:t>. </a:t>
            </a:r>
            <a:r>
              <a:rPr lang="de-CH" u="none" dirty="0" err="1"/>
              <a:t>Prendre</a:t>
            </a:r>
            <a:r>
              <a:rPr lang="de-CH" u="none" dirty="0"/>
              <a:t> </a:t>
            </a:r>
            <a:r>
              <a:rPr lang="de-CH" u="none" dirty="0" err="1"/>
              <a:t>conscience</a:t>
            </a:r>
            <a:r>
              <a:rPr lang="de-CH" u="none" dirty="0"/>
              <a:t> de </a:t>
            </a:r>
            <a:r>
              <a:rPr lang="de-CH" u="none" dirty="0" err="1"/>
              <a:t>ses</a:t>
            </a:r>
            <a:r>
              <a:rPr lang="de-CH" u="none" dirty="0"/>
              <a:t> </a:t>
            </a:r>
            <a:r>
              <a:rPr lang="de-CH" u="none" dirty="0" err="1"/>
              <a:t>objectifs</a:t>
            </a:r>
            <a:r>
              <a:rPr lang="de-CH" u="none" dirty="0"/>
              <a:t>, de </a:t>
            </a:r>
            <a:r>
              <a:rPr lang="de-CH" u="none" dirty="0" err="1"/>
              <a:t>ses</a:t>
            </a:r>
            <a:r>
              <a:rPr lang="de-CH" u="none" dirty="0"/>
              <a:t> </a:t>
            </a:r>
            <a:r>
              <a:rPr lang="de-CH" u="none" dirty="0" err="1"/>
              <a:t>idées</a:t>
            </a:r>
            <a:r>
              <a:rPr lang="de-CH" u="none" dirty="0"/>
              <a:t>, de </a:t>
            </a:r>
            <a:r>
              <a:rPr lang="de-CH" u="none" dirty="0" err="1"/>
              <a:t>ses</a:t>
            </a:r>
            <a:r>
              <a:rPr lang="de-CH" u="none" dirty="0"/>
              <a:t> </a:t>
            </a:r>
            <a:r>
              <a:rPr lang="de-CH" u="none" dirty="0" err="1"/>
              <a:t>possibilités</a:t>
            </a:r>
            <a:r>
              <a:rPr lang="de-CH" u="none" dirty="0"/>
              <a:t>, de </a:t>
            </a:r>
            <a:r>
              <a:rPr lang="de-CH" u="none" dirty="0" err="1"/>
              <a:t>ses</a:t>
            </a:r>
            <a:r>
              <a:rPr lang="de-CH" u="none" dirty="0"/>
              <a:t> </a:t>
            </a:r>
            <a:r>
              <a:rPr lang="de-CH" u="none" dirty="0" err="1"/>
              <a:t>forces</a:t>
            </a:r>
            <a:r>
              <a:rPr lang="de-CH" u="none" dirty="0"/>
              <a:t>, de </a:t>
            </a:r>
            <a:r>
              <a:rPr lang="de-CH" u="none" dirty="0" err="1"/>
              <a:t>ses</a:t>
            </a:r>
            <a:r>
              <a:rPr lang="de-CH" u="none" dirty="0"/>
              <a:t> </a:t>
            </a:r>
            <a:r>
              <a:rPr lang="de-CH" u="none" dirty="0" err="1"/>
              <a:t>faiblesses</a:t>
            </a:r>
            <a:r>
              <a:rPr lang="de-CH" u="none" dirty="0"/>
              <a:t> et de </a:t>
            </a:r>
            <a:r>
              <a:rPr lang="de-CH" u="none" dirty="0" err="1"/>
              <a:t>ses</a:t>
            </a:r>
            <a:r>
              <a:rPr lang="de-CH" u="none" dirty="0"/>
              <a:t> </a:t>
            </a:r>
            <a:r>
              <a:rPr lang="de-CH" u="none" dirty="0" err="1"/>
              <a:t>limites</a:t>
            </a:r>
            <a:r>
              <a:rPr lang="de-CH" u="none" dirty="0"/>
              <a:t>, et </a:t>
            </a:r>
            <a:r>
              <a:rPr lang="de-CH" u="none" dirty="0" err="1"/>
              <a:t>les</a:t>
            </a:r>
            <a:r>
              <a:rPr lang="de-CH" u="none" dirty="0"/>
              <a:t> </a:t>
            </a:r>
            <a:r>
              <a:rPr lang="de-CH" u="none" dirty="0" err="1"/>
              <a:t>accepter</a:t>
            </a:r>
            <a:r>
              <a:rPr lang="de-CH" u="none" dirty="0"/>
              <a:t>, </a:t>
            </a:r>
            <a:r>
              <a:rPr lang="de-CH" u="none" dirty="0" err="1"/>
              <a:t>renforce</a:t>
            </a:r>
            <a:r>
              <a:rPr lang="de-CH" u="none" dirty="0"/>
              <a:t> </a:t>
            </a:r>
            <a:r>
              <a:rPr lang="de-CH" u="none" dirty="0" err="1"/>
              <a:t>d'une</a:t>
            </a:r>
            <a:r>
              <a:rPr lang="de-CH" u="none" dirty="0"/>
              <a:t> </a:t>
            </a:r>
            <a:r>
              <a:rPr lang="de-CH" u="none" dirty="0" err="1"/>
              <a:t>part</a:t>
            </a:r>
            <a:r>
              <a:rPr lang="de-CH" u="none" dirty="0"/>
              <a:t> la </a:t>
            </a:r>
            <a:r>
              <a:rPr lang="de-CH" u="none" dirty="0" err="1"/>
              <a:t>confiance</a:t>
            </a:r>
            <a:r>
              <a:rPr lang="de-CH" u="none" dirty="0"/>
              <a:t> en </a:t>
            </a:r>
            <a:r>
              <a:rPr lang="de-CH" u="none" dirty="0" err="1"/>
              <a:t>soi</a:t>
            </a:r>
            <a:r>
              <a:rPr lang="de-CH" u="none" dirty="0"/>
              <a:t>, </a:t>
            </a:r>
            <a:r>
              <a:rPr lang="de-CH" u="none" dirty="0" err="1"/>
              <a:t>mais</a:t>
            </a:r>
            <a:r>
              <a:rPr lang="de-CH" u="none" dirty="0"/>
              <a:t> </a:t>
            </a:r>
            <a:r>
              <a:rPr lang="de-CH" u="none" dirty="0" err="1"/>
              <a:t>constitue</a:t>
            </a:r>
            <a:r>
              <a:rPr lang="de-CH" u="none" dirty="0"/>
              <a:t> </a:t>
            </a:r>
            <a:r>
              <a:rPr lang="de-CH" u="none" dirty="0" err="1"/>
              <a:t>d'autre</a:t>
            </a:r>
            <a:r>
              <a:rPr lang="de-CH" u="none" dirty="0"/>
              <a:t> </a:t>
            </a:r>
            <a:r>
              <a:rPr lang="de-CH" u="none" dirty="0" err="1"/>
              <a:t>part</a:t>
            </a:r>
            <a:r>
              <a:rPr lang="de-CH" u="none" dirty="0"/>
              <a:t> </a:t>
            </a:r>
            <a:r>
              <a:rPr lang="de-CH" u="none" dirty="0" err="1"/>
              <a:t>une</a:t>
            </a:r>
            <a:r>
              <a:rPr lang="de-CH" u="none" dirty="0"/>
              <a:t> </a:t>
            </a:r>
            <a:r>
              <a:rPr lang="de-CH" u="none" dirty="0" err="1"/>
              <a:t>caractéristique</a:t>
            </a:r>
            <a:r>
              <a:rPr lang="de-CH" u="none" dirty="0"/>
              <a:t> </a:t>
            </a:r>
            <a:r>
              <a:rPr lang="de-CH" u="none" dirty="0" err="1"/>
              <a:t>importante</a:t>
            </a:r>
            <a:r>
              <a:rPr lang="de-CH" u="none" dirty="0"/>
              <a:t> du </a:t>
            </a:r>
            <a:r>
              <a:rPr lang="de-CH" u="none" dirty="0" err="1"/>
              <a:t>développement</a:t>
            </a:r>
            <a:r>
              <a:rPr lang="de-CH" u="none" dirty="0"/>
              <a:t> de la </a:t>
            </a:r>
            <a:r>
              <a:rPr lang="de-CH" u="none" dirty="0" err="1"/>
              <a:t>personnalité</a:t>
            </a:r>
            <a:r>
              <a:rPr lang="de-CH" u="none" dirty="0"/>
              <a:t> et de la </a:t>
            </a:r>
            <a:r>
              <a:rPr lang="de-CH" u="none" dirty="0" err="1"/>
              <a:t>formation</a:t>
            </a:r>
            <a:r>
              <a:rPr lang="de-CH" u="none" dirty="0"/>
              <a:t> </a:t>
            </a:r>
            <a:r>
              <a:rPr lang="de-CH" u="none" dirty="0" err="1"/>
              <a:t>d'une</a:t>
            </a:r>
            <a:r>
              <a:rPr lang="de-CH" u="none" dirty="0"/>
              <a:t> </a:t>
            </a:r>
            <a:r>
              <a:rPr lang="de-CH" u="none" dirty="0" err="1"/>
              <a:t>estime</a:t>
            </a:r>
            <a:r>
              <a:rPr lang="de-CH" u="none" dirty="0"/>
              <a:t> de </a:t>
            </a:r>
            <a:r>
              <a:rPr lang="de-CH" u="none" dirty="0" err="1"/>
              <a:t>soi</a:t>
            </a:r>
            <a:r>
              <a:rPr lang="de-CH" u="none" dirty="0"/>
              <a:t> </a:t>
            </a:r>
            <a:r>
              <a:rPr lang="de-CH" u="none" dirty="0" err="1"/>
              <a:t>stable</a:t>
            </a:r>
            <a:r>
              <a:rPr lang="de-CH" u="none" dirty="0"/>
              <a:t>.</a:t>
            </a:r>
          </a:p>
          <a:p>
            <a:endParaRPr lang="fr-CH" dirty="0"/>
          </a:p>
          <a:p>
            <a:endParaRPr lang="fr-FR" dirty="0"/>
          </a:p>
          <a:p>
            <a:r>
              <a:rPr lang="fr-CH" sz="1800" b="1" dirty="0" err="1">
                <a:effectLst/>
                <a:latin typeface="DINOT"/>
              </a:rPr>
              <a:t>Régulation</a:t>
            </a:r>
            <a:r>
              <a:rPr lang="fr-CH" sz="1800" b="1" dirty="0">
                <a:effectLst/>
                <a:latin typeface="DINOT"/>
              </a:rPr>
              <a:t> des </a:t>
            </a:r>
            <a:r>
              <a:rPr lang="fr-CH" sz="1800" b="1" dirty="0" err="1">
                <a:effectLst/>
                <a:latin typeface="DINOT"/>
              </a:rPr>
              <a:t>émotions</a:t>
            </a:r>
            <a:r>
              <a:rPr lang="fr-CH" sz="1800" b="1" dirty="0">
                <a:effectLst/>
                <a:latin typeface="DINOT"/>
              </a:rPr>
              <a:t> </a:t>
            </a:r>
            <a:endParaRPr lang="fr-CH" dirty="0"/>
          </a:p>
          <a:p>
            <a:r>
              <a:rPr lang="fr-CH" sz="1800" b="0" dirty="0">
                <a:effectLst/>
                <a:latin typeface="DINOT"/>
              </a:rPr>
              <a:t>En </a:t>
            </a:r>
            <a:r>
              <a:rPr lang="fr-CH" sz="1800" b="0" dirty="0" err="1">
                <a:effectLst/>
                <a:latin typeface="DINOT"/>
              </a:rPr>
              <a:t>règle</a:t>
            </a:r>
            <a:r>
              <a:rPr lang="fr-CH" sz="1800" b="0" dirty="0">
                <a:effectLst/>
                <a:latin typeface="DINOT"/>
              </a:rPr>
              <a:t> </a:t>
            </a:r>
            <a:r>
              <a:rPr lang="fr-CH" sz="1800" b="0" dirty="0" err="1">
                <a:effectLst/>
                <a:latin typeface="DINOT"/>
              </a:rPr>
              <a:t>générale</a:t>
            </a:r>
            <a:r>
              <a:rPr lang="fr-CH" sz="1800" b="0" dirty="0">
                <a:effectLst/>
                <a:latin typeface="DINOT"/>
              </a:rPr>
              <a:t>, les </a:t>
            </a:r>
            <a:r>
              <a:rPr lang="fr-CH" sz="1800" b="0" dirty="0" err="1">
                <a:effectLst/>
                <a:latin typeface="DINOT"/>
              </a:rPr>
              <a:t>émotions</a:t>
            </a:r>
            <a:r>
              <a:rPr lang="fr-CH" sz="1800" b="0" dirty="0">
                <a:effectLst/>
                <a:latin typeface="DINOT"/>
              </a:rPr>
              <a:t> </a:t>
            </a:r>
            <a:r>
              <a:rPr lang="fr-CH" sz="1800" b="0" dirty="0" err="1">
                <a:effectLst/>
                <a:latin typeface="DINOT"/>
              </a:rPr>
              <a:t>déclenchent</a:t>
            </a:r>
            <a:r>
              <a:rPr lang="fr-CH" sz="1800" b="0" dirty="0">
                <a:effectLst/>
                <a:latin typeface="DINOT"/>
              </a:rPr>
              <a:t> des </a:t>
            </a:r>
            <a:r>
              <a:rPr lang="fr-CH" sz="1800" b="0" dirty="0" err="1">
                <a:effectLst/>
                <a:latin typeface="DINOT"/>
              </a:rPr>
              <a:t>réactions</a:t>
            </a:r>
            <a:r>
              <a:rPr lang="fr-CH" sz="1800" b="0" dirty="0">
                <a:effectLst/>
                <a:latin typeface="DINOT"/>
              </a:rPr>
              <a:t> </a:t>
            </a:r>
            <a:r>
              <a:rPr lang="fr-CH" sz="1800" b="0" dirty="0" err="1">
                <a:effectLst/>
                <a:latin typeface="DINOT"/>
              </a:rPr>
              <a:t>spontanées</a:t>
            </a:r>
            <a:r>
              <a:rPr lang="fr-CH" sz="1800" b="0" dirty="0">
                <a:effectLst/>
                <a:latin typeface="DINOT"/>
              </a:rPr>
              <a:t> </a:t>
            </a:r>
            <a:r>
              <a:rPr lang="fr-CH" sz="1800" b="0" dirty="0" err="1">
                <a:effectLst/>
                <a:latin typeface="DINOT"/>
              </a:rPr>
              <a:t>systématiques</a:t>
            </a:r>
            <a:r>
              <a:rPr lang="fr-CH" sz="1800" b="0" dirty="0">
                <a:effectLst/>
                <a:latin typeface="DINOT"/>
              </a:rPr>
              <a:t>, qui ne sont pas toujours </a:t>
            </a:r>
            <a:r>
              <a:rPr lang="fr-CH" sz="1800" b="0" dirty="0" err="1">
                <a:effectLst/>
                <a:latin typeface="DINOT"/>
              </a:rPr>
              <a:t>légitimes</a:t>
            </a:r>
            <a:r>
              <a:rPr lang="fr-CH" sz="1800" b="0" dirty="0">
                <a:effectLst/>
                <a:latin typeface="DINOT"/>
              </a:rPr>
              <a:t>. Les </a:t>
            </a:r>
            <a:r>
              <a:rPr lang="fr-CH" sz="1800" b="0" dirty="0" err="1">
                <a:effectLst/>
                <a:latin typeface="DINOT"/>
              </a:rPr>
              <a:t>athlètes</a:t>
            </a:r>
            <a:r>
              <a:rPr lang="fr-CH" sz="1800" b="0" dirty="0">
                <a:effectLst/>
                <a:latin typeface="DINOT"/>
              </a:rPr>
              <a:t> accomplis savent </a:t>
            </a:r>
            <a:r>
              <a:rPr lang="fr-CH" sz="1800" b="0" dirty="0" err="1">
                <a:effectLst/>
                <a:latin typeface="DINOT"/>
              </a:rPr>
              <a:t>reconnaître</a:t>
            </a:r>
            <a:r>
              <a:rPr lang="fr-CH" sz="1800" b="0" dirty="0">
                <a:effectLst/>
                <a:latin typeface="DINOT"/>
              </a:rPr>
              <a:t> et </a:t>
            </a:r>
            <a:r>
              <a:rPr lang="fr-CH" sz="1800" b="0" dirty="0" err="1">
                <a:effectLst/>
                <a:latin typeface="DINOT"/>
              </a:rPr>
              <a:t>gérer</a:t>
            </a:r>
            <a:r>
              <a:rPr lang="fr-CH" sz="1800" b="0" dirty="0">
                <a:effectLst/>
                <a:latin typeface="DINOT"/>
              </a:rPr>
              <a:t> leurs </a:t>
            </a:r>
            <a:r>
              <a:rPr lang="fr-CH" sz="1800" b="0" dirty="0" err="1">
                <a:effectLst/>
                <a:latin typeface="DINOT"/>
              </a:rPr>
              <a:t>émotions</a:t>
            </a:r>
            <a:r>
              <a:rPr lang="fr-CH" sz="1800" b="0" dirty="0">
                <a:effectLst/>
                <a:latin typeface="DINOT"/>
              </a:rPr>
              <a:t> de </a:t>
            </a:r>
            <a:r>
              <a:rPr lang="fr-CH" sz="1800" b="0" dirty="0" err="1">
                <a:effectLst/>
                <a:latin typeface="DINOT"/>
              </a:rPr>
              <a:t>manière</a:t>
            </a:r>
            <a:r>
              <a:rPr lang="fr-CH" sz="1800" b="0" dirty="0">
                <a:effectLst/>
                <a:latin typeface="DINOT"/>
              </a:rPr>
              <a:t> à pouvoir fournir, au moment voulu, leur meilleure performance. </a:t>
            </a:r>
            <a:endParaRPr lang="fr-CH" dirty="0"/>
          </a:p>
          <a:p>
            <a:endParaRPr lang="fr-FR" dirty="0"/>
          </a:p>
          <a:p>
            <a:r>
              <a:rPr lang="fr-CH" sz="1800" b="1" dirty="0">
                <a:effectLst/>
                <a:latin typeface="DINOT"/>
              </a:rPr>
              <a:t>Concentration </a:t>
            </a:r>
            <a:endParaRPr lang="fr-CH" dirty="0"/>
          </a:p>
          <a:p>
            <a:r>
              <a:rPr lang="fr-CH" sz="1800" b="0" dirty="0">
                <a:effectLst/>
                <a:latin typeface="DINOT"/>
              </a:rPr>
              <a:t>La concentration </a:t>
            </a:r>
            <a:r>
              <a:rPr lang="fr-CH" sz="1800" b="0" dirty="0" err="1">
                <a:effectLst/>
                <a:latin typeface="DINOT"/>
              </a:rPr>
              <a:t>désigne</a:t>
            </a:r>
            <a:r>
              <a:rPr lang="fr-CH" sz="1800" b="0" dirty="0">
                <a:effectLst/>
                <a:latin typeface="DINOT"/>
              </a:rPr>
              <a:t> la mobilisation consciente de l’attention. L’</a:t>
            </a:r>
            <a:r>
              <a:rPr lang="fr-CH" sz="1800" b="0" dirty="0" err="1">
                <a:effectLst/>
                <a:latin typeface="DINOT"/>
              </a:rPr>
              <a:t>athlète</a:t>
            </a:r>
            <a:r>
              <a:rPr lang="fr-CH" sz="1800" b="0" dirty="0">
                <a:effectLst/>
                <a:latin typeface="DINOT"/>
              </a:rPr>
              <a:t> peut porter son attention sur sa propre personne ou sur ce qui l’entoure (p. ex. fixer l’anneau du panier de basket).</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171</a:t>
            </a:fld>
            <a:endParaRPr lang="de-CH"/>
          </a:p>
        </p:txBody>
      </p:sp>
    </p:spTree>
    <p:extLst>
      <p:ext uri="{BB962C8B-B14F-4D97-AF65-F5344CB8AC3E}">
        <p14:creationId xmlns:p14="http://schemas.microsoft.com/office/powerpoint/2010/main" val="30779495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H" b="1" i="0" u="none" strike="noStrike" dirty="0" err="1">
                <a:solidFill>
                  <a:srgbClr val="000000"/>
                </a:solidFill>
                <a:effectLst/>
              </a:rPr>
              <a:t>Motivazione</a:t>
            </a:r>
            <a:endParaRPr lang="fr-CH" b="1"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motivazione</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il motore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comportamento</a:t>
            </a:r>
            <a:r>
              <a:rPr lang="fr-CH" b="0" i="0" u="none" strike="noStrike" dirty="0">
                <a:solidFill>
                  <a:srgbClr val="000000"/>
                </a:solidFill>
                <a:effectLst/>
              </a:rPr>
              <a:t> </a:t>
            </a:r>
            <a:r>
              <a:rPr lang="fr-CH" b="0" i="0" u="none" strike="noStrike" dirty="0" err="1">
                <a:solidFill>
                  <a:srgbClr val="000000"/>
                </a:solidFill>
                <a:effectLst/>
              </a:rPr>
              <a:t>umano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orientata</a:t>
            </a:r>
            <a:r>
              <a:rPr lang="fr-CH" b="0" i="0" u="none" strike="noStrike" dirty="0">
                <a:solidFill>
                  <a:srgbClr val="000000"/>
                </a:solidFill>
                <a:effectLst/>
              </a:rPr>
              <a:t> verso </a:t>
            </a:r>
            <a:r>
              <a:rPr lang="fr-CH" b="0" i="0" u="none" strike="noStrike" dirty="0" err="1">
                <a:solidFill>
                  <a:srgbClr val="000000"/>
                </a:solidFill>
                <a:effectLst/>
              </a:rPr>
              <a:t>uno</a:t>
            </a:r>
            <a:r>
              <a:rPr lang="fr-CH" b="0" i="0" u="none" strike="noStrike" dirty="0">
                <a:solidFill>
                  <a:srgbClr val="000000"/>
                </a:solidFill>
                <a:effectLst/>
              </a:rPr>
              <a:t> </a:t>
            </a:r>
            <a:r>
              <a:rPr lang="fr-CH" b="0" i="0" u="none" strike="noStrike" dirty="0" err="1">
                <a:solidFill>
                  <a:srgbClr val="000000"/>
                </a:solidFill>
                <a:effectLst/>
              </a:rPr>
              <a:t>stato</a:t>
            </a:r>
            <a:r>
              <a:rPr lang="fr-CH" b="0" i="0" u="none" strike="noStrike" dirty="0">
                <a:solidFill>
                  <a:srgbClr val="000000"/>
                </a:solidFill>
                <a:effectLst/>
              </a:rPr>
              <a:t> </a:t>
            </a:r>
            <a:r>
              <a:rPr lang="fr-CH" b="0" i="0" u="none" strike="noStrike" dirty="0" err="1">
                <a:solidFill>
                  <a:srgbClr val="000000"/>
                </a:solidFill>
                <a:effectLst/>
              </a:rPr>
              <a:t>desiderato</a:t>
            </a:r>
            <a:r>
              <a:rPr lang="fr-CH" b="0" i="0" u="none" strike="noStrike" dirty="0">
                <a:solidFill>
                  <a:srgbClr val="000000"/>
                </a:solidFill>
                <a:effectLst/>
              </a:rPr>
              <a:t> (</a:t>
            </a:r>
            <a:r>
              <a:rPr lang="fr-CH" b="0" i="0" u="none" strike="noStrike" dirty="0" err="1">
                <a:solidFill>
                  <a:srgbClr val="000000"/>
                </a:solidFill>
                <a:effectLst/>
              </a:rPr>
              <a:t>motivazione</a:t>
            </a:r>
            <a:r>
              <a:rPr lang="fr-CH" b="0" i="0" u="none" strike="noStrike" dirty="0">
                <a:solidFill>
                  <a:srgbClr val="000000"/>
                </a:solidFill>
                <a:effectLst/>
              </a:rPr>
              <a:t> di </a:t>
            </a:r>
            <a:r>
              <a:rPr lang="fr-CH" b="0" i="0" u="none" strike="noStrike" dirty="0" err="1">
                <a:solidFill>
                  <a:srgbClr val="000000"/>
                </a:solidFill>
                <a:effectLst/>
              </a:rPr>
              <a:t>avvicinamento</a:t>
            </a:r>
            <a:r>
              <a:rPr lang="fr-CH" b="0" i="0" u="none" strike="noStrike" dirty="0">
                <a:solidFill>
                  <a:srgbClr val="000000"/>
                </a:solidFill>
                <a:effectLst/>
              </a:rPr>
              <a:t>) </a:t>
            </a:r>
            <a:r>
              <a:rPr lang="fr-CH" b="0" i="0" u="none" strike="noStrike" dirty="0" err="1">
                <a:solidFill>
                  <a:srgbClr val="000000"/>
                </a:solidFill>
                <a:effectLst/>
              </a:rPr>
              <a:t>oppure</a:t>
            </a:r>
            <a:r>
              <a:rPr lang="fr-CH" b="0" i="0" u="none" strike="noStrike" dirty="0">
                <a:solidFill>
                  <a:srgbClr val="000000"/>
                </a:solidFill>
                <a:effectLst/>
              </a:rPr>
              <a:t> </a:t>
            </a:r>
            <a:r>
              <a:rPr lang="fr-CH" b="0" i="0" u="none" strike="noStrike" dirty="0" err="1">
                <a:solidFill>
                  <a:srgbClr val="000000"/>
                </a:solidFill>
                <a:effectLst/>
              </a:rPr>
              <a:t>mirare</a:t>
            </a:r>
            <a:r>
              <a:rPr lang="fr-CH" b="0" i="0" u="none" strike="noStrike" dirty="0">
                <a:solidFill>
                  <a:srgbClr val="000000"/>
                </a:solidFill>
                <a:effectLst/>
              </a:rPr>
              <a:t> a </a:t>
            </a:r>
            <a:r>
              <a:rPr lang="fr-CH" b="0" i="0" u="none" strike="noStrike" dirty="0" err="1">
                <a:solidFill>
                  <a:srgbClr val="000000"/>
                </a:solidFill>
                <a:effectLst/>
              </a:rPr>
              <a:t>evitare</a:t>
            </a:r>
            <a:r>
              <a:rPr lang="fr-CH" b="0" i="0" u="none" strike="noStrike" dirty="0">
                <a:solidFill>
                  <a:srgbClr val="000000"/>
                </a:solidFill>
                <a:effectLst/>
              </a:rPr>
              <a:t> </a:t>
            </a:r>
            <a:r>
              <a:rPr lang="fr-CH" b="0" i="0" u="none" strike="noStrike" dirty="0" err="1">
                <a:solidFill>
                  <a:srgbClr val="000000"/>
                </a:solidFill>
                <a:effectLst/>
              </a:rPr>
              <a:t>uno</a:t>
            </a:r>
            <a:r>
              <a:rPr lang="fr-CH" b="0" i="0" u="none" strike="noStrike" dirty="0">
                <a:solidFill>
                  <a:srgbClr val="000000"/>
                </a:solidFill>
                <a:effectLst/>
              </a:rPr>
              <a:t> </a:t>
            </a:r>
            <a:r>
              <a:rPr lang="fr-CH" b="0" i="0" u="none" strike="noStrike" dirty="0" err="1">
                <a:solidFill>
                  <a:srgbClr val="000000"/>
                </a:solidFill>
                <a:effectLst/>
              </a:rPr>
              <a:t>stato</a:t>
            </a:r>
            <a:r>
              <a:rPr lang="fr-CH" b="0" i="0" u="none" strike="noStrike" dirty="0">
                <a:solidFill>
                  <a:srgbClr val="000000"/>
                </a:solidFill>
                <a:effectLst/>
              </a:rPr>
              <a:t> </a:t>
            </a:r>
            <a:r>
              <a:rPr lang="fr-CH" b="0" i="0" u="none" strike="noStrike" dirty="0" err="1">
                <a:solidFill>
                  <a:srgbClr val="000000"/>
                </a:solidFill>
                <a:effectLst/>
              </a:rPr>
              <a:t>indesiderato</a:t>
            </a:r>
            <a:r>
              <a:rPr lang="fr-CH" b="0" i="0" u="none" strike="noStrike" dirty="0">
                <a:solidFill>
                  <a:srgbClr val="000000"/>
                </a:solidFill>
                <a:effectLst/>
              </a:rPr>
              <a:t> (</a:t>
            </a:r>
            <a:r>
              <a:rPr lang="fr-CH" b="0" i="0" u="none" strike="noStrike" dirty="0" err="1">
                <a:solidFill>
                  <a:srgbClr val="000000"/>
                </a:solidFill>
                <a:effectLst/>
              </a:rPr>
              <a:t>motivazione</a:t>
            </a:r>
            <a:r>
              <a:rPr lang="fr-CH" b="0" i="0" u="none" strike="noStrike" dirty="0">
                <a:solidFill>
                  <a:srgbClr val="000000"/>
                </a:solidFill>
                <a:effectLst/>
              </a:rPr>
              <a:t> di </a:t>
            </a:r>
            <a:r>
              <a:rPr lang="fr-CH" b="0" i="0" u="none" strike="noStrike" dirty="0" err="1">
                <a:solidFill>
                  <a:srgbClr val="000000"/>
                </a:solidFill>
                <a:effectLst/>
              </a:rPr>
              <a:t>evitamento</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Motivazione</a:t>
            </a:r>
            <a:r>
              <a:rPr lang="fr-CH" b="0" i="0" u="none" strike="noStrike" dirty="0">
                <a:solidFill>
                  <a:srgbClr val="000000"/>
                </a:solidFill>
                <a:effectLst/>
              </a:rPr>
              <a:t> </a:t>
            </a:r>
            <a:r>
              <a:rPr lang="fr-CH" b="0" i="0" u="none" strike="noStrike" dirty="0" err="1">
                <a:solidFill>
                  <a:srgbClr val="000000"/>
                </a:solidFill>
                <a:effectLst/>
              </a:rPr>
              <a:t>intrinseca</a:t>
            </a:r>
            <a:r>
              <a:rPr lang="fr-CH" b="0" i="0" u="none" strike="noStrike" dirty="0">
                <a:solidFill>
                  <a:srgbClr val="000000"/>
                </a:solidFill>
                <a:effectLst/>
              </a:rPr>
              <a:t>: si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motivati</a:t>
            </a:r>
            <a:r>
              <a:rPr lang="fr-CH" b="0" i="0" u="none" strike="noStrike" dirty="0">
                <a:solidFill>
                  <a:srgbClr val="000000"/>
                </a:solidFill>
                <a:effectLst/>
              </a:rPr>
              <a:t> dal </a:t>
            </a:r>
            <a:r>
              <a:rPr lang="fr-CH" b="0" i="0" u="none" strike="noStrike" dirty="0" err="1">
                <a:solidFill>
                  <a:srgbClr val="000000"/>
                </a:solidFill>
                <a:effectLst/>
              </a:rPr>
              <a:t>compito</a:t>
            </a:r>
            <a:r>
              <a:rPr lang="fr-CH" b="0" i="0" u="none" strike="noStrike" dirty="0">
                <a:solidFill>
                  <a:srgbClr val="000000"/>
                </a:solidFill>
                <a:effectLst/>
              </a:rPr>
              <a:t> in </a:t>
            </a:r>
            <a:r>
              <a:rPr lang="fr-CH" b="0" i="0" u="none" strike="noStrike" dirty="0" err="1">
                <a:solidFill>
                  <a:srgbClr val="000000"/>
                </a:solidFill>
                <a:effectLst/>
              </a:rPr>
              <a:t>sé</a:t>
            </a:r>
            <a:r>
              <a:rPr lang="fr-CH" b="0" i="0" u="none" strike="noStrike" dirty="0">
                <a:solidFill>
                  <a:srgbClr val="000000"/>
                </a:solidFill>
                <a:effectLst/>
              </a:rPr>
              <a:t> (es. «sono </a:t>
            </a:r>
            <a:r>
              <a:rPr lang="fr-CH" b="0" i="0" u="none" strike="noStrike" dirty="0" err="1">
                <a:solidFill>
                  <a:srgbClr val="000000"/>
                </a:solidFill>
                <a:effectLst/>
              </a:rPr>
              <a:t>motivato</a:t>
            </a:r>
            <a:r>
              <a:rPr lang="fr-CH" b="0" i="0" u="none" strike="noStrike" dirty="0">
                <a:solidFill>
                  <a:srgbClr val="000000"/>
                </a:solidFill>
                <a:effectLst/>
              </a:rPr>
              <a:t> perché </a:t>
            </a:r>
            <a:r>
              <a:rPr lang="fr-CH" b="0" i="0" u="none" strike="noStrike" dirty="0" err="1">
                <a:solidFill>
                  <a:srgbClr val="000000"/>
                </a:solidFill>
                <a:effectLst/>
              </a:rPr>
              <a:t>voglio</a:t>
            </a:r>
            <a:r>
              <a:rPr lang="fr-CH" b="0" i="0" u="none" strike="noStrike" dirty="0">
                <a:solidFill>
                  <a:srgbClr val="000000"/>
                </a:solidFill>
                <a:effectLst/>
              </a:rPr>
              <a:t> </a:t>
            </a:r>
            <a:r>
              <a:rPr lang="fr-CH" b="0" i="0" u="none" strike="noStrike" dirty="0" err="1">
                <a:solidFill>
                  <a:srgbClr val="000000"/>
                </a:solidFill>
                <a:effectLst/>
              </a:rPr>
              <a:t>migliorare</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Motivazione</a:t>
            </a:r>
            <a:r>
              <a:rPr lang="fr-CH" b="0" i="0" u="none" strike="noStrike" dirty="0">
                <a:solidFill>
                  <a:srgbClr val="000000"/>
                </a:solidFill>
                <a:effectLst/>
              </a:rPr>
              <a:t> </a:t>
            </a:r>
            <a:r>
              <a:rPr lang="fr-CH" b="0" i="0" u="none" strike="noStrike" dirty="0" err="1">
                <a:solidFill>
                  <a:srgbClr val="000000"/>
                </a:solidFill>
                <a:effectLst/>
              </a:rPr>
              <a:t>estrinseca</a:t>
            </a:r>
            <a:r>
              <a:rPr lang="fr-CH" b="0" i="0" u="none" strike="noStrike" dirty="0">
                <a:solidFill>
                  <a:srgbClr val="000000"/>
                </a:solidFill>
                <a:effectLst/>
              </a:rPr>
              <a:t>: si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motivati</a:t>
            </a:r>
            <a:r>
              <a:rPr lang="fr-CH" b="0" i="0" u="none" strike="noStrike" dirty="0">
                <a:solidFill>
                  <a:srgbClr val="000000"/>
                </a:solidFill>
                <a:effectLst/>
              </a:rPr>
              <a:t> dal </a:t>
            </a:r>
            <a:r>
              <a:rPr lang="fr-CH" b="0" i="0" u="none" strike="noStrike" dirty="0" err="1">
                <a:solidFill>
                  <a:srgbClr val="000000"/>
                </a:solidFill>
                <a:effectLst/>
              </a:rPr>
              <a:t>risultato</a:t>
            </a:r>
            <a:r>
              <a:rPr lang="fr-CH" b="0" i="0" u="none" strike="noStrike" dirty="0">
                <a:solidFill>
                  <a:srgbClr val="000000"/>
                </a:solidFill>
                <a:effectLst/>
              </a:rPr>
              <a:t> (es. «mi motiva la </a:t>
            </a:r>
            <a:r>
              <a:rPr lang="fr-CH" b="0" i="0" u="none" strike="noStrike" dirty="0" err="1">
                <a:solidFill>
                  <a:srgbClr val="000000"/>
                </a:solidFill>
                <a:effectLst/>
              </a:rPr>
              <a:t>medaglia</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Fiducia</a:t>
            </a:r>
            <a:r>
              <a:rPr lang="fr-CH" b="1" i="0" u="none" strike="noStrike" dirty="0">
                <a:solidFill>
                  <a:srgbClr val="000000"/>
                </a:solidFill>
                <a:effectLst/>
              </a:rPr>
              <a:t> in </a:t>
            </a:r>
            <a:r>
              <a:rPr lang="fr-CH" b="1" i="0" u="none" strike="noStrike" dirty="0" err="1">
                <a:solidFill>
                  <a:srgbClr val="000000"/>
                </a:solidFill>
                <a:effectLst/>
              </a:rPr>
              <a:t>sé</a:t>
            </a:r>
            <a:r>
              <a:rPr lang="fr-CH" b="1" i="0" u="none" strike="noStrike" dirty="0">
                <a:solidFill>
                  <a:srgbClr val="000000"/>
                </a:solidFill>
                <a:effectLst/>
              </a:rPr>
              <a:t> </a:t>
            </a:r>
            <a:r>
              <a:rPr lang="fr-CH" b="1" i="0" u="none" strike="noStrike" dirty="0" err="1">
                <a:solidFill>
                  <a:srgbClr val="000000"/>
                </a:solidFill>
                <a:effectLst/>
              </a:rPr>
              <a:t>stessi</a:t>
            </a:r>
            <a:endParaRPr lang="fr-CH" b="1" i="0" u="none" strike="noStrike" dirty="0">
              <a:solidFill>
                <a:srgbClr val="000000"/>
              </a:solidFill>
              <a:effectLst/>
            </a:endParaRPr>
          </a:p>
          <a:p>
            <a:pPr algn="l"/>
            <a:r>
              <a:rPr lang="fr-CH" b="0" i="0" u="none" strike="noStrike" dirty="0">
                <a:solidFill>
                  <a:srgbClr val="000000"/>
                </a:solidFill>
                <a:effectLst/>
              </a:rPr>
              <a:t>Una </a:t>
            </a:r>
            <a:r>
              <a:rPr lang="fr-CH" b="0" i="0" u="none" strike="noStrike" dirty="0" err="1">
                <a:solidFill>
                  <a:srgbClr val="000000"/>
                </a:solidFill>
                <a:effectLst/>
              </a:rPr>
              <a:t>valutazione</a:t>
            </a:r>
            <a:r>
              <a:rPr lang="fr-CH" b="0" i="0" u="none" strike="noStrike" dirty="0">
                <a:solidFill>
                  <a:srgbClr val="000000"/>
                </a:solidFill>
                <a:effectLst/>
              </a:rPr>
              <a:t> </a:t>
            </a:r>
            <a:r>
              <a:rPr lang="fr-CH" b="0" i="0" u="none" strike="noStrike" dirty="0" err="1">
                <a:solidFill>
                  <a:srgbClr val="000000"/>
                </a:solidFill>
                <a:effectLst/>
              </a:rPr>
              <a:t>realistica</a:t>
            </a:r>
            <a:r>
              <a:rPr lang="fr-CH" b="0" i="0" u="none" strike="noStrike" dirty="0">
                <a:solidFill>
                  <a:srgbClr val="000000"/>
                </a:solidFill>
                <a:effectLst/>
              </a:rPr>
              <a:t> di </a:t>
            </a:r>
            <a:r>
              <a:rPr lang="fr-CH" b="0" i="0" u="none" strike="noStrike" dirty="0" err="1">
                <a:solidFill>
                  <a:srgbClr val="000000"/>
                </a:solidFill>
                <a:effectLst/>
              </a:rPr>
              <a:t>sé</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la base per lo </a:t>
            </a:r>
            <a:r>
              <a:rPr lang="fr-CH" b="0" i="0" u="none" strike="noStrike" dirty="0" err="1">
                <a:solidFill>
                  <a:srgbClr val="000000"/>
                </a:solidFill>
                <a:effectLst/>
              </a:rPr>
              <a:t>sviluppo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fiducia</a:t>
            </a:r>
            <a:r>
              <a:rPr lang="fr-CH" b="0" i="0" u="none" strike="noStrike" dirty="0">
                <a:solidFill>
                  <a:srgbClr val="000000"/>
                </a:solidFill>
                <a:effectLst/>
              </a:rPr>
              <a:t> in </a:t>
            </a:r>
            <a:r>
              <a:rPr lang="fr-CH" b="0" i="0" u="none" strike="noStrike" dirty="0" err="1">
                <a:solidFill>
                  <a:srgbClr val="000000"/>
                </a:solidFill>
                <a:effectLst/>
              </a:rPr>
              <a:t>sé</a:t>
            </a:r>
            <a:r>
              <a:rPr lang="fr-CH" b="0" i="0" u="none" strike="noStrike" dirty="0">
                <a:solidFill>
                  <a:srgbClr val="000000"/>
                </a:solidFill>
                <a:effectLst/>
              </a:rPr>
              <a:t> </a:t>
            </a:r>
            <a:r>
              <a:rPr lang="fr-CH" b="0" i="0" u="none" strike="noStrike" dirty="0" err="1">
                <a:solidFill>
                  <a:srgbClr val="000000"/>
                </a:solidFill>
                <a:effectLst/>
              </a:rPr>
              <a:t>stessi</a:t>
            </a:r>
            <a:r>
              <a:rPr lang="fr-CH" b="0" i="0" u="none" strike="noStrike" dirty="0">
                <a:solidFill>
                  <a:srgbClr val="000000"/>
                </a:solidFill>
                <a:effectLst/>
              </a:rPr>
              <a:t>. L’</a:t>
            </a:r>
            <a:r>
              <a:rPr lang="fr-CH" b="0" i="0" u="none" strike="noStrike" dirty="0" err="1">
                <a:solidFill>
                  <a:srgbClr val="000000"/>
                </a:solidFill>
                <a:effectLst/>
              </a:rPr>
              <a:t>atleta</a:t>
            </a:r>
            <a:r>
              <a:rPr lang="fr-CH" b="0" i="0" u="none" strike="noStrike" dirty="0">
                <a:solidFill>
                  <a:srgbClr val="000000"/>
                </a:solidFill>
                <a:effectLst/>
              </a:rPr>
              <a:t> </a:t>
            </a:r>
            <a:r>
              <a:rPr lang="fr-CH" b="0" i="0" u="none" strike="noStrike" dirty="0" err="1">
                <a:solidFill>
                  <a:srgbClr val="000000"/>
                </a:solidFill>
                <a:effectLst/>
              </a:rPr>
              <a:t>deve</a:t>
            </a:r>
            <a:r>
              <a:rPr lang="fr-CH" b="0" i="0" u="none" strike="noStrike" dirty="0">
                <a:solidFill>
                  <a:srgbClr val="000000"/>
                </a:solidFill>
                <a:effectLst/>
              </a:rPr>
              <a:t> </a:t>
            </a:r>
            <a:r>
              <a:rPr lang="fr-CH" b="0" i="0" u="none" strike="noStrike" dirty="0" err="1">
                <a:solidFill>
                  <a:srgbClr val="000000"/>
                </a:solidFill>
                <a:effectLst/>
              </a:rPr>
              <a:t>riconoscere</a:t>
            </a:r>
            <a:r>
              <a:rPr lang="fr-CH" b="0" i="0" u="none" strike="noStrike" dirty="0">
                <a:solidFill>
                  <a:srgbClr val="000000"/>
                </a:solidFill>
                <a:effectLst/>
              </a:rPr>
              <a:t> </a:t>
            </a:r>
            <a:r>
              <a:rPr lang="fr-CH" b="0" i="0" u="none" strike="noStrike" dirty="0" err="1">
                <a:solidFill>
                  <a:srgbClr val="000000"/>
                </a:solidFill>
                <a:effectLst/>
              </a:rPr>
              <a:t>ciò</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fare</a:t>
            </a:r>
            <a:r>
              <a:rPr lang="fr-CH" b="0" i="0" u="none" strike="noStrike" dirty="0">
                <a:solidFill>
                  <a:srgbClr val="000000"/>
                </a:solidFill>
                <a:effectLst/>
              </a:rPr>
              <a:t> e </a:t>
            </a:r>
            <a:r>
              <a:rPr lang="fr-CH" b="0" i="0" u="none" strike="noStrike" dirty="0" err="1">
                <a:solidFill>
                  <a:srgbClr val="000000"/>
                </a:solidFill>
                <a:effectLst/>
              </a:rPr>
              <a:t>ciò</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non lo </a:t>
            </a:r>
            <a:r>
              <a:rPr lang="fr-CH" b="0" i="0" u="none" strike="noStrike" dirty="0" err="1">
                <a:solidFill>
                  <a:srgbClr val="000000"/>
                </a:solidFill>
                <a:effectLst/>
              </a:rPr>
              <a:t>è</a:t>
            </a:r>
            <a:r>
              <a:rPr lang="fr-CH" b="0" i="0" u="none" strike="noStrike" dirty="0">
                <a:solidFill>
                  <a:srgbClr val="000000"/>
                </a:solidFill>
                <a:effectLst/>
              </a:rPr>
              <a:t>. La </a:t>
            </a:r>
            <a:r>
              <a:rPr lang="fr-CH" b="0" i="0" u="none" strike="noStrike" dirty="0" err="1">
                <a:solidFill>
                  <a:srgbClr val="000000"/>
                </a:solidFill>
                <a:effectLst/>
              </a:rPr>
              <a:t>fiducia</a:t>
            </a:r>
            <a:r>
              <a:rPr lang="fr-CH" b="0" i="0" u="none" strike="noStrike" dirty="0">
                <a:solidFill>
                  <a:srgbClr val="000000"/>
                </a:solidFill>
                <a:effectLst/>
              </a:rPr>
              <a:t> in </a:t>
            </a:r>
            <a:r>
              <a:rPr lang="fr-CH" b="0" i="0" u="none" strike="noStrike" dirty="0" err="1">
                <a:solidFill>
                  <a:srgbClr val="000000"/>
                </a:solidFill>
                <a:effectLst/>
              </a:rPr>
              <a:t>sé</a:t>
            </a:r>
            <a:r>
              <a:rPr lang="fr-CH" b="0" i="0" u="none" strike="noStrike" dirty="0">
                <a:solidFill>
                  <a:srgbClr val="000000"/>
                </a:solidFill>
                <a:effectLst/>
              </a:rPr>
              <a:t> </a:t>
            </a:r>
            <a:r>
              <a:rPr lang="fr-CH" b="0" i="0" u="none" strike="noStrike" dirty="0" err="1">
                <a:solidFill>
                  <a:srgbClr val="000000"/>
                </a:solidFill>
                <a:effectLst/>
              </a:rPr>
              <a:t>stessi</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determinante</a:t>
            </a:r>
            <a:r>
              <a:rPr lang="fr-CH" b="0" i="0" u="none" strike="noStrike" dirty="0">
                <a:solidFill>
                  <a:srgbClr val="000000"/>
                </a:solidFill>
                <a:effectLst/>
              </a:rPr>
              <a:t> per </a:t>
            </a:r>
            <a:r>
              <a:rPr lang="fr-CH" b="0" i="0" u="none" strike="noStrike" dirty="0" err="1">
                <a:solidFill>
                  <a:srgbClr val="000000"/>
                </a:solidFill>
                <a:effectLst/>
              </a:rPr>
              <a:t>sentirsi</a:t>
            </a:r>
            <a:r>
              <a:rPr lang="fr-CH" b="0" i="0" u="none" strike="noStrike" dirty="0">
                <a:solidFill>
                  <a:srgbClr val="000000"/>
                </a:solidFill>
                <a:effectLst/>
              </a:rPr>
              <a:t>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raggiungere</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prestazione</a:t>
            </a:r>
            <a:r>
              <a:rPr lang="fr-CH" b="0" i="0" u="none" strike="noStrike" dirty="0">
                <a:solidFill>
                  <a:srgbClr val="000000"/>
                </a:solidFill>
                <a:effectLst/>
              </a:rPr>
              <a:t> e </a:t>
            </a:r>
            <a:r>
              <a:rPr lang="fr-CH" b="0" i="0" u="none" strike="noStrike" dirty="0" err="1">
                <a:solidFill>
                  <a:srgbClr val="000000"/>
                </a:solidFill>
                <a:effectLst/>
              </a:rPr>
              <a:t>comportarsi</a:t>
            </a:r>
            <a:r>
              <a:rPr lang="fr-CH" b="0" i="0" u="none" strike="noStrike" dirty="0">
                <a:solidFill>
                  <a:srgbClr val="000000"/>
                </a:solidFill>
                <a:effectLst/>
              </a:rPr>
              <a:t> di </a:t>
            </a:r>
            <a:r>
              <a:rPr lang="fr-CH" b="0" i="0" u="none" strike="noStrike" dirty="0" err="1">
                <a:solidFill>
                  <a:srgbClr val="000000"/>
                </a:solidFill>
                <a:effectLst/>
              </a:rPr>
              <a:t>conseguenza</a:t>
            </a:r>
            <a:r>
              <a:rPr lang="fr-CH" b="0" i="0" u="none" strike="noStrike" dirty="0">
                <a:solidFill>
                  <a:srgbClr val="000000"/>
                </a:solidFill>
                <a:effectLst/>
              </a:rPr>
              <a:t> </a:t>
            </a:r>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preparazione</a:t>
            </a:r>
            <a:r>
              <a:rPr lang="fr-CH" b="0" i="0" u="none" strike="noStrike" dirty="0">
                <a:solidFill>
                  <a:srgbClr val="000000"/>
                </a:solidFill>
                <a:effectLst/>
              </a:rPr>
              <a:t> e </a:t>
            </a:r>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competizione</a:t>
            </a:r>
            <a:r>
              <a:rPr lang="fr-CH" b="0" i="0" u="none" strike="noStrike" dirty="0">
                <a:solidFill>
                  <a:srgbClr val="000000"/>
                </a:solidFill>
                <a:effectLst/>
              </a:rPr>
              <a:t>. </a:t>
            </a:r>
            <a:r>
              <a:rPr lang="fr-CH" b="0" i="0" u="none" strike="noStrike" dirty="0" err="1">
                <a:solidFill>
                  <a:srgbClr val="000000"/>
                </a:solidFill>
                <a:effectLst/>
              </a:rPr>
              <a:t>Avere</a:t>
            </a:r>
            <a:r>
              <a:rPr lang="fr-CH" b="0" i="0" u="none" strike="noStrike" dirty="0">
                <a:solidFill>
                  <a:srgbClr val="000000"/>
                </a:solidFill>
                <a:effectLst/>
              </a:rPr>
              <a:t> </a:t>
            </a:r>
            <a:r>
              <a:rPr lang="fr-CH" b="0" i="0" u="none" strike="noStrike" dirty="0" err="1">
                <a:solidFill>
                  <a:srgbClr val="000000"/>
                </a:solidFill>
                <a:effectLst/>
              </a:rPr>
              <a:t>consapevolezza</a:t>
            </a:r>
            <a:r>
              <a:rPr lang="fr-CH" b="0" i="0" u="none" strike="noStrike" dirty="0">
                <a:solidFill>
                  <a:srgbClr val="000000"/>
                </a:solidFill>
                <a:effectLst/>
              </a:rPr>
              <a:t> dei </a:t>
            </a:r>
            <a:r>
              <a:rPr lang="fr-CH" b="0" i="0" u="none" strike="noStrike" dirty="0" err="1">
                <a:solidFill>
                  <a:srgbClr val="000000"/>
                </a:solidFill>
                <a:effectLst/>
              </a:rPr>
              <a:t>propri</a:t>
            </a:r>
            <a:r>
              <a:rPr lang="fr-CH" b="0" i="0" u="none" strike="noStrike" dirty="0">
                <a:solidFill>
                  <a:srgbClr val="000000"/>
                </a:solidFill>
                <a:effectLst/>
              </a:rPr>
              <a:t> </a:t>
            </a:r>
            <a:r>
              <a:rPr lang="fr-CH" b="0" i="0" u="none" strike="noStrike" dirty="0" err="1">
                <a:solidFill>
                  <a:srgbClr val="000000"/>
                </a:solidFill>
                <a:effectLst/>
              </a:rPr>
              <a:t>obiettivi</a:t>
            </a:r>
            <a:r>
              <a:rPr lang="fr-CH" b="0" i="0" u="none" strike="noStrike" dirty="0">
                <a:solidFill>
                  <a:srgbClr val="000000"/>
                </a:solidFill>
                <a:effectLst/>
              </a:rPr>
              <a:t>, </a:t>
            </a:r>
            <a:r>
              <a:rPr lang="fr-CH" b="0" i="0" u="none" strike="noStrike" dirty="0" err="1">
                <a:solidFill>
                  <a:srgbClr val="000000"/>
                </a:solidFill>
                <a:effectLst/>
              </a:rPr>
              <a:t>pensieri</a:t>
            </a:r>
            <a:r>
              <a:rPr lang="fr-CH" b="0" i="0" u="none" strike="noStrike" dirty="0">
                <a:solidFill>
                  <a:srgbClr val="000000"/>
                </a:solidFill>
                <a:effectLst/>
              </a:rPr>
              <a:t>, </a:t>
            </a:r>
            <a:r>
              <a:rPr lang="fr-CH" b="0" i="0" u="none" strike="noStrike" dirty="0" err="1">
                <a:solidFill>
                  <a:srgbClr val="000000"/>
                </a:solidFill>
                <a:effectLst/>
              </a:rPr>
              <a:t>possibilità</a:t>
            </a:r>
            <a:r>
              <a:rPr lang="fr-CH" b="0" i="0" u="none" strike="noStrike" dirty="0">
                <a:solidFill>
                  <a:srgbClr val="000000"/>
                </a:solidFill>
                <a:effectLst/>
              </a:rPr>
              <a:t>, </a:t>
            </a:r>
            <a:r>
              <a:rPr lang="fr-CH" b="0" i="0" u="none" strike="noStrike" dirty="0" err="1">
                <a:solidFill>
                  <a:srgbClr val="000000"/>
                </a:solidFill>
                <a:effectLst/>
              </a:rPr>
              <a:t>punti</a:t>
            </a:r>
            <a:r>
              <a:rPr lang="fr-CH" b="0" i="0" u="none" strike="noStrike" dirty="0">
                <a:solidFill>
                  <a:srgbClr val="000000"/>
                </a:solidFill>
                <a:effectLst/>
              </a:rPr>
              <a:t> di </a:t>
            </a:r>
            <a:r>
              <a:rPr lang="fr-CH" b="0" i="0" u="none" strike="noStrike" dirty="0" err="1">
                <a:solidFill>
                  <a:srgbClr val="000000"/>
                </a:solidFill>
                <a:effectLst/>
              </a:rPr>
              <a:t>forza</a:t>
            </a:r>
            <a:r>
              <a:rPr lang="fr-CH" b="0" i="0" u="none" strike="noStrike" dirty="0">
                <a:solidFill>
                  <a:srgbClr val="000000"/>
                </a:solidFill>
                <a:effectLst/>
              </a:rPr>
              <a:t>, </a:t>
            </a:r>
            <a:r>
              <a:rPr lang="fr-CH" b="0" i="0" u="none" strike="noStrike" dirty="0" err="1">
                <a:solidFill>
                  <a:srgbClr val="000000"/>
                </a:solidFill>
                <a:effectLst/>
              </a:rPr>
              <a:t>debolezze</a:t>
            </a:r>
            <a:r>
              <a:rPr lang="fr-CH" b="0" i="0" u="none" strike="noStrike" dirty="0">
                <a:solidFill>
                  <a:srgbClr val="000000"/>
                </a:solidFill>
                <a:effectLst/>
              </a:rPr>
              <a:t> e </a:t>
            </a:r>
            <a:r>
              <a:rPr lang="fr-CH" b="0" i="0" u="none" strike="noStrike" dirty="0" err="1">
                <a:solidFill>
                  <a:srgbClr val="000000"/>
                </a:solidFill>
                <a:effectLst/>
              </a:rPr>
              <a:t>limiti</a:t>
            </a:r>
            <a:r>
              <a:rPr lang="fr-CH" b="0" i="0" u="none" strike="noStrike" dirty="0">
                <a:solidFill>
                  <a:srgbClr val="000000"/>
                </a:solidFill>
                <a:effectLst/>
              </a:rPr>
              <a:t>, e </a:t>
            </a:r>
            <a:r>
              <a:rPr lang="fr-CH" b="0" i="0" u="none" strike="noStrike" dirty="0" err="1">
                <a:solidFill>
                  <a:srgbClr val="000000"/>
                </a:solidFill>
                <a:effectLst/>
              </a:rPr>
              <a:t>accettarli</a:t>
            </a:r>
            <a:r>
              <a:rPr lang="fr-CH" b="0" i="0" u="none" strike="noStrike" dirty="0">
                <a:solidFill>
                  <a:srgbClr val="000000"/>
                </a:solidFill>
                <a:effectLst/>
              </a:rPr>
              <a:t>, </a:t>
            </a:r>
            <a:r>
              <a:rPr lang="fr-CH" b="0" i="0" u="none" strike="noStrike" dirty="0" err="1">
                <a:solidFill>
                  <a:srgbClr val="000000"/>
                </a:solidFill>
                <a:effectLst/>
              </a:rPr>
              <a:t>rafforza</a:t>
            </a:r>
            <a:r>
              <a:rPr lang="fr-CH" b="0" i="0" u="none" strike="noStrike" dirty="0">
                <a:solidFill>
                  <a:srgbClr val="000000"/>
                </a:solidFill>
                <a:effectLst/>
              </a:rPr>
              <a:t> la </a:t>
            </a:r>
            <a:r>
              <a:rPr lang="fr-CH" b="0" i="0" u="none" strike="noStrike" dirty="0" err="1">
                <a:solidFill>
                  <a:srgbClr val="000000"/>
                </a:solidFill>
                <a:effectLst/>
              </a:rPr>
              <a:t>fiducia</a:t>
            </a:r>
            <a:r>
              <a:rPr lang="fr-CH" b="0" i="0" u="none" strike="noStrike" dirty="0">
                <a:solidFill>
                  <a:srgbClr val="000000"/>
                </a:solidFill>
                <a:effectLst/>
              </a:rPr>
              <a:t> in </a:t>
            </a:r>
            <a:r>
              <a:rPr lang="fr-CH" b="0" i="0" u="none" strike="noStrike" dirty="0" err="1">
                <a:solidFill>
                  <a:srgbClr val="000000"/>
                </a:solidFill>
                <a:effectLst/>
              </a:rPr>
              <a:t>sé</a:t>
            </a:r>
            <a:r>
              <a:rPr lang="fr-CH" b="0" i="0" u="none" strike="noStrike" dirty="0">
                <a:solidFill>
                  <a:srgbClr val="000000"/>
                </a:solidFill>
                <a:effectLst/>
              </a:rPr>
              <a:t> </a:t>
            </a:r>
            <a:r>
              <a:rPr lang="fr-CH" b="0" i="0" u="none" strike="noStrike" dirty="0" err="1">
                <a:solidFill>
                  <a:srgbClr val="000000"/>
                </a:solidFill>
                <a:effectLst/>
              </a:rPr>
              <a:t>stessi</a:t>
            </a:r>
            <a:r>
              <a:rPr lang="fr-CH" b="0" i="0" u="none" strike="noStrike" dirty="0">
                <a:solidFill>
                  <a:srgbClr val="000000"/>
                </a:solidFill>
                <a:effectLst/>
              </a:rPr>
              <a:t> e </a:t>
            </a:r>
            <a:r>
              <a:rPr lang="fr-CH" b="0" i="0" u="none" strike="noStrike" dirty="0" err="1">
                <a:solidFill>
                  <a:srgbClr val="000000"/>
                </a:solidFill>
                <a:effectLst/>
              </a:rPr>
              <a:t>contribuisce</a:t>
            </a:r>
            <a:r>
              <a:rPr lang="fr-CH" b="0" i="0" u="none" strike="noStrike" dirty="0">
                <a:solidFill>
                  <a:srgbClr val="000000"/>
                </a:solidFill>
                <a:effectLst/>
              </a:rPr>
              <a:t> anche allo </a:t>
            </a:r>
            <a:r>
              <a:rPr lang="fr-CH" b="0" i="0" u="none" strike="noStrike" dirty="0" err="1">
                <a:solidFill>
                  <a:srgbClr val="000000"/>
                </a:solidFill>
                <a:effectLst/>
              </a:rPr>
              <a:t>sviluppo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personalità</a:t>
            </a:r>
            <a:r>
              <a:rPr lang="fr-CH" b="0" i="0" u="none" strike="noStrike" dirty="0">
                <a:solidFill>
                  <a:srgbClr val="000000"/>
                </a:solidFill>
                <a:effectLst/>
              </a:rPr>
              <a:t> e a </a:t>
            </a:r>
            <a:r>
              <a:rPr lang="fr-CH" b="0" i="0" u="none" strike="noStrike" dirty="0" err="1">
                <a:solidFill>
                  <a:srgbClr val="000000"/>
                </a:solidFill>
                <a:effectLst/>
              </a:rPr>
              <a:t>una</a:t>
            </a:r>
            <a:r>
              <a:rPr lang="fr-CH" b="0" i="0" u="none" strike="noStrike" dirty="0">
                <a:solidFill>
                  <a:srgbClr val="000000"/>
                </a:solidFill>
                <a:effectLst/>
              </a:rPr>
              <a:t> sana </a:t>
            </a:r>
            <a:r>
              <a:rPr lang="fr-CH" b="0" i="0" u="none" strike="noStrike" dirty="0" err="1">
                <a:solidFill>
                  <a:srgbClr val="000000"/>
                </a:solidFill>
                <a:effectLst/>
              </a:rPr>
              <a:t>autostima</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Regolazione</a:t>
            </a:r>
            <a:r>
              <a:rPr lang="fr-CH" b="1" i="0" u="none" strike="noStrike" dirty="0">
                <a:solidFill>
                  <a:srgbClr val="000000"/>
                </a:solidFill>
                <a:effectLst/>
              </a:rPr>
              <a:t> delle </a:t>
            </a:r>
            <a:r>
              <a:rPr lang="fr-CH" b="1" i="0" u="none" strike="noStrike" dirty="0" err="1">
                <a:solidFill>
                  <a:srgbClr val="000000"/>
                </a:solidFill>
                <a:effectLst/>
              </a:rPr>
              <a:t>emozioni</a:t>
            </a:r>
            <a:endParaRPr lang="fr-CH" b="1" i="0" u="none" strike="noStrike" dirty="0">
              <a:solidFill>
                <a:srgbClr val="000000"/>
              </a:solidFill>
              <a:effectLst/>
            </a:endParaRPr>
          </a:p>
          <a:p>
            <a:pPr algn="l"/>
            <a:r>
              <a:rPr lang="fr-CH" b="0" i="0" u="none" strike="noStrike" dirty="0">
                <a:solidFill>
                  <a:srgbClr val="000000"/>
                </a:solidFill>
                <a:effectLst/>
              </a:rPr>
              <a:t>In </a:t>
            </a:r>
            <a:r>
              <a:rPr lang="fr-CH" b="0" i="0" u="none" strike="noStrike" dirty="0" err="1">
                <a:solidFill>
                  <a:srgbClr val="000000"/>
                </a:solidFill>
                <a:effectLst/>
              </a:rPr>
              <a:t>generale</a:t>
            </a:r>
            <a:r>
              <a:rPr lang="fr-CH" b="0" i="0" u="none" strike="noStrike" dirty="0">
                <a:solidFill>
                  <a:srgbClr val="000000"/>
                </a:solidFill>
                <a:effectLst/>
              </a:rPr>
              <a:t>, le </a:t>
            </a:r>
            <a:r>
              <a:rPr lang="fr-CH" b="0" i="0" u="none" strike="noStrike" dirty="0" err="1">
                <a:solidFill>
                  <a:srgbClr val="000000"/>
                </a:solidFill>
                <a:effectLst/>
              </a:rPr>
              <a:t>emozioni</a:t>
            </a:r>
            <a:r>
              <a:rPr lang="fr-CH" b="0" i="0" u="none" strike="noStrike" dirty="0">
                <a:solidFill>
                  <a:srgbClr val="000000"/>
                </a:solidFill>
                <a:effectLst/>
              </a:rPr>
              <a:t> </a:t>
            </a:r>
            <a:r>
              <a:rPr lang="fr-CH" b="0" i="0" u="none" strike="noStrike" dirty="0" err="1">
                <a:solidFill>
                  <a:srgbClr val="000000"/>
                </a:solidFill>
                <a:effectLst/>
              </a:rPr>
              <a:t>generano</a:t>
            </a:r>
            <a:r>
              <a:rPr lang="fr-CH" b="0" i="0" u="none" strike="noStrike" dirty="0">
                <a:solidFill>
                  <a:srgbClr val="000000"/>
                </a:solidFill>
                <a:effectLst/>
              </a:rPr>
              <a:t> </a:t>
            </a:r>
            <a:r>
              <a:rPr lang="fr-CH" b="0" i="0" u="none" strike="noStrike" dirty="0" err="1">
                <a:solidFill>
                  <a:srgbClr val="000000"/>
                </a:solidFill>
                <a:effectLst/>
              </a:rPr>
              <a:t>reazioni</a:t>
            </a:r>
            <a:r>
              <a:rPr lang="fr-CH" b="0" i="0" u="none" strike="noStrike" dirty="0">
                <a:solidFill>
                  <a:srgbClr val="000000"/>
                </a:solidFill>
                <a:effectLst/>
              </a:rPr>
              <a:t> </a:t>
            </a:r>
            <a:r>
              <a:rPr lang="fr-CH" b="0" i="0" u="none" strike="noStrike" dirty="0" err="1">
                <a:solidFill>
                  <a:srgbClr val="000000"/>
                </a:solidFill>
                <a:effectLst/>
              </a:rPr>
              <a:t>spontanee</a:t>
            </a:r>
            <a:r>
              <a:rPr lang="fr-CH" b="0" i="0" u="none" strike="noStrike" dirty="0">
                <a:solidFill>
                  <a:srgbClr val="000000"/>
                </a:solidFill>
                <a:effectLst/>
              </a:rPr>
              <a:t> e </a:t>
            </a:r>
            <a:r>
              <a:rPr lang="fr-CH" b="0" i="0" u="none" strike="noStrike" dirty="0" err="1">
                <a:solidFill>
                  <a:srgbClr val="000000"/>
                </a:solidFill>
                <a:effectLst/>
              </a:rPr>
              <a:t>automatiche</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non sono sempre </a:t>
            </a:r>
            <a:r>
              <a:rPr lang="fr-CH" b="0" i="0" u="none" strike="noStrike" dirty="0" err="1">
                <a:solidFill>
                  <a:srgbClr val="000000"/>
                </a:solidFill>
                <a:effectLst/>
              </a:rPr>
              <a:t>appropriate</a:t>
            </a:r>
            <a:r>
              <a:rPr lang="fr-CH" b="0" i="0" u="none" strike="noStrike" dirty="0">
                <a:solidFill>
                  <a:srgbClr val="000000"/>
                </a:solidFill>
                <a:effectLst/>
              </a:rPr>
              <a:t>. </a:t>
            </a:r>
            <a:r>
              <a:rPr lang="fr-CH" b="0" i="0" u="none" strike="noStrike" dirty="0" err="1">
                <a:solidFill>
                  <a:srgbClr val="000000"/>
                </a:solidFill>
                <a:effectLst/>
              </a:rPr>
              <a:t>Gli</a:t>
            </a:r>
            <a:r>
              <a:rPr lang="fr-CH" b="0" i="0" u="none" strike="noStrike" dirty="0">
                <a:solidFill>
                  <a:srgbClr val="000000"/>
                </a:solidFill>
                <a:effectLst/>
              </a:rPr>
              <a:t> </a:t>
            </a:r>
            <a:r>
              <a:rPr lang="fr-CH" b="0" i="0" u="none" strike="noStrike" dirty="0" err="1">
                <a:solidFill>
                  <a:srgbClr val="000000"/>
                </a:solidFill>
                <a:effectLst/>
              </a:rPr>
              <a:t>atleti</a:t>
            </a:r>
            <a:r>
              <a:rPr lang="fr-CH" b="0" i="0" u="none" strike="noStrike" dirty="0">
                <a:solidFill>
                  <a:srgbClr val="000000"/>
                </a:solidFill>
                <a:effectLst/>
              </a:rPr>
              <a:t> </a:t>
            </a:r>
            <a:r>
              <a:rPr lang="fr-CH" b="0" i="0" u="none" strike="noStrike" dirty="0" err="1">
                <a:solidFill>
                  <a:srgbClr val="000000"/>
                </a:solidFill>
                <a:effectLst/>
              </a:rPr>
              <a:t>esperti</a:t>
            </a:r>
            <a:r>
              <a:rPr lang="fr-CH" b="0" i="0" u="none" strike="noStrike" dirty="0">
                <a:solidFill>
                  <a:srgbClr val="000000"/>
                </a:solidFill>
                <a:effectLst/>
              </a:rPr>
              <a:t> </a:t>
            </a:r>
            <a:r>
              <a:rPr lang="fr-CH" b="0" i="0" u="none" strike="noStrike" dirty="0" err="1">
                <a:solidFill>
                  <a:srgbClr val="000000"/>
                </a:solidFill>
                <a:effectLst/>
              </a:rPr>
              <a:t>sanno</a:t>
            </a:r>
            <a:r>
              <a:rPr lang="fr-CH" b="0" i="0" u="none" strike="noStrike" dirty="0">
                <a:solidFill>
                  <a:srgbClr val="000000"/>
                </a:solidFill>
                <a:effectLst/>
              </a:rPr>
              <a:t> </a:t>
            </a:r>
            <a:r>
              <a:rPr lang="fr-CH" b="0" i="0" u="none" strike="noStrike" dirty="0" err="1">
                <a:solidFill>
                  <a:srgbClr val="000000"/>
                </a:solidFill>
                <a:effectLst/>
              </a:rPr>
              <a:t>riconoscere</a:t>
            </a:r>
            <a:r>
              <a:rPr lang="fr-CH" b="0" i="0" u="none" strike="noStrike" dirty="0">
                <a:solidFill>
                  <a:srgbClr val="000000"/>
                </a:solidFill>
                <a:effectLst/>
              </a:rPr>
              <a:t> e </a:t>
            </a:r>
            <a:r>
              <a:rPr lang="fr-CH" b="0" i="0" u="none" strike="noStrike" dirty="0" err="1">
                <a:solidFill>
                  <a:srgbClr val="000000"/>
                </a:solidFill>
                <a:effectLst/>
              </a:rPr>
              <a:t>gestire</a:t>
            </a:r>
            <a:r>
              <a:rPr lang="fr-CH" b="0" i="0" u="none" strike="noStrike" dirty="0">
                <a:solidFill>
                  <a:srgbClr val="000000"/>
                </a:solidFill>
                <a:effectLst/>
              </a:rPr>
              <a:t> le </a:t>
            </a:r>
            <a:r>
              <a:rPr lang="fr-CH" b="0" i="0" u="none" strike="noStrike" dirty="0" err="1">
                <a:solidFill>
                  <a:srgbClr val="000000"/>
                </a:solidFill>
                <a:effectLst/>
              </a:rPr>
              <a:t>proprie</a:t>
            </a:r>
            <a:r>
              <a:rPr lang="fr-CH" b="0" i="0" u="none" strike="noStrike" dirty="0">
                <a:solidFill>
                  <a:srgbClr val="000000"/>
                </a:solidFill>
                <a:effectLst/>
              </a:rPr>
              <a:t> </a:t>
            </a:r>
            <a:r>
              <a:rPr lang="fr-CH" b="0" i="0" u="none" strike="noStrike" dirty="0" err="1">
                <a:solidFill>
                  <a:srgbClr val="000000"/>
                </a:solidFill>
                <a:effectLst/>
              </a:rPr>
              <a:t>emozioni</a:t>
            </a:r>
            <a:r>
              <a:rPr lang="fr-CH" b="0" i="0" u="none" strike="noStrike" dirty="0">
                <a:solidFill>
                  <a:srgbClr val="000000"/>
                </a:solidFill>
                <a:effectLst/>
              </a:rPr>
              <a:t>, in modo da </a:t>
            </a:r>
            <a:r>
              <a:rPr lang="fr-CH" b="0" i="0" u="none" strike="noStrike" dirty="0" err="1">
                <a:solidFill>
                  <a:srgbClr val="000000"/>
                </a:solidFill>
                <a:effectLst/>
              </a:rPr>
              <a:t>poter</a:t>
            </a:r>
            <a:r>
              <a:rPr lang="fr-CH" b="0" i="0" u="none" strike="noStrike" dirty="0">
                <a:solidFill>
                  <a:srgbClr val="000000"/>
                </a:solidFill>
                <a:effectLst/>
              </a:rPr>
              <a:t> </a:t>
            </a:r>
            <a:r>
              <a:rPr lang="fr-CH" b="0" i="0" u="none" strike="noStrike" dirty="0" err="1">
                <a:solidFill>
                  <a:srgbClr val="000000"/>
                </a:solidFill>
                <a:effectLst/>
              </a:rPr>
              <a:t>dare</a:t>
            </a:r>
            <a:r>
              <a:rPr lang="fr-CH" b="0" i="0" u="none" strike="noStrike" dirty="0">
                <a:solidFill>
                  <a:srgbClr val="000000"/>
                </a:solidFill>
                <a:effectLst/>
              </a:rPr>
              <a:t> il </a:t>
            </a:r>
            <a:r>
              <a:rPr lang="fr-CH" b="0" i="0" u="none" strike="noStrike" dirty="0" err="1">
                <a:solidFill>
                  <a:srgbClr val="000000"/>
                </a:solidFill>
                <a:effectLst/>
              </a:rPr>
              <a:t>massimo</a:t>
            </a:r>
            <a:r>
              <a:rPr lang="fr-CH" b="0" i="0" u="none" strike="noStrike" dirty="0">
                <a:solidFill>
                  <a:srgbClr val="000000"/>
                </a:solidFill>
                <a:effectLst/>
              </a:rPr>
              <a:t> </a:t>
            </a:r>
            <a:r>
              <a:rPr lang="fr-CH" b="0" i="0" u="none" strike="noStrike" dirty="0" err="1">
                <a:solidFill>
                  <a:srgbClr val="000000"/>
                </a:solidFill>
                <a:effectLst/>
              </a:rPr>
              <a:t>rendimento</a:t>
            </a:r>
            <a:r>
              <a:rPr lang="fr-CH" b="0" i="0" u="none" strike="noStrike" dirty="0">
                <a:solidFill>
                  <a:srgbClr val="000000"/>
                </a:solidFill>
                <a:effectLst/>
              </a:rPr>
              <a:t> </a:t>
            </a:r>
            <a:r>
              <a:rPr lang="fr-CH" b="0" i="0" u="none" strike="noStrike" dirty="0" err="1">
                <a:solidFill>
                  <a:srgbClr val="000000"/>
                </a:solidFill>
                <a:effectLst/>
              </a:rPr>
              <a:t>nel</a:t>
            </a:r>
            <a:r>
              <a:rPr lang="fr-CH" b="0" i="0" u="none" strike="noStrike" dirty="0">
                <a:solidFill>
                  <a:srgbClr val="000000"/>
                </a:solidFill>
                <a:effectLst/>
              </a:rPr>
              <a:t> </a:t>
            </a:r>
            <a:r>
              <a:rPr lang="fr-CH" b="0" i="0" u="none" strike="noStrike" dirty="0" err="1">
                <a:solidFill>
                  <a:srgbClr val="000000"/>
                </a:solidFill>
                <a:effectLst/>
              </a:rPr>
              <a:t>momento</a:t>
            </a:r>
            <a:r>
              <a:rPr lang="fr-CH" b="0" i="0" u="none" strike="noStrike" dirty="0">
                <a:solidFill>
                  <a:srgbClr val="000000"/>
                </a:solidFill>
                <a:effectLst/>
              </a:rPr>
              <a:t> </a:t>
            </a:r>
            <a:r>
              <a:rPr lang="fr-CH" b="0" i="0" u="none" strike="noStrike" dirty="0" err="1">
                <a:solidFill>
                  <a:srgbClr val="000000"/>
                </a:solidFill>
                <a:effectLst/>
              </a:rPr>
              <a:t>giusto</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1" i="0" u="none" strike="noStrike" dirty="0" err="1">
                <a:solidFill>
                  <a:srgbClr val="000000"/>
                </a:solidFill>
                <a:effectLst/>
              </a:rPr>
              <a:t>Concentrazione</a:t>
            </a:r>
            <a:endParaRPr lang="fr-CH" b="1"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concentrazione</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la </a:t>
            </a:r>
            <a:r>
              <a:rPr lang="fr-CH" b="0" i="0" u="none" strike="noStrike" dirty="0" err="1">
                <a:solidFill>
                  <a:srgbClr val="000000"/>
                </a:solidFill>
                <a:effectLst/>
              </a:rPr>
              <a:t>focalizzazione</a:t>
            </a:r>
            <a:r>
              <a:rPr lang="fr-CH" b="0" i="0" u="none" strike="noStrike" dirty="0">
                <a:solidFill>
                  <a:srgbClr val="000000"/>
                </a:solidFill>
                <a:effectLst/>
              </a:rPr>
              <a:t> </a:t>
            </a:r>
            <a:r>
              <a:rPr lang="fr-CH" b="0" i="0" u="none" strike="noStrike" dirty="0" err="1">
                <a:solidFill>
                  <a:srgbClr val="000000"/>
                </a:solidFill>
                <a:effectLst/>
              </a:rPr>
              <a:t>consapevole</a:t>
            </a:r>
            <a:r>
              <a:rPr lang="fr-CH" b="0" i="0" u="none" strike="noStrike" dirty="0">
                <a:solidFill>
                  <a:srgbClr val="000000"/>
                </a:solidFill>
                <a:effectLst/>
              </a:rPr>
              <a:t> </a:t>
            </a:r>
            <a:r>
              <a:rPr lang="fr-CH" b="0" i="0" u="none" strike="noStrike" dirty="0" err="1">
                <a:solidFill>
                  <a:srgbClr val="000000"/>
                </a:solidFill>
                <a:effectLst/>
              </a:rPr>
              <a:t>dell’attenzione</a:t>
            </a:r>
            <a:r>
              <a:rPr lang="fr-CH" b="0" i="0" u="none" strike="noStrike" dirty="0">
                <a:solidFill>
                  <a:srgbClr val="000000"/>
                </a:solidFill>
                <a:effectLst/>
              </a:rPr>
              <a:t>. L’</a:t>
            </a:r>
            <a:r>
              <a:rPr lang="fr-CH" b="0" i="0" u="none" strike="noStrike" dirty="0" err="1">
                <a:solidFill>
                  <a:srgbClr val="000000"/>
                </a:solidFill>
                <a:effectLst/>
              </a:rPr>
              <a:t>atleta</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dirigere</a:t>
            </a:r>
            <a:r>
              <a:rPr lang="fr-CH" b="0" i="0" u="none" strike="noStrike" dirty="0">
                <a:solidFill>
                  <a:srgbClr val="000000"/>
                </a:solidFill>
                <a:effectLst/>
              </a:rPr>
              <a:t> l’</a:t>
            </a:r>
            <a:r>
              <a:rPr lang="fr-CH" b="0" i="0" u="none" strike="noStrike" dirty="0" err="1">
                <a:solidFill>
                  <a:srgbClr val="000000"/>
                </a:solidFill>
                <a:effectLst/>
              </a:rPr>
              <a:t>attenzione</a:t>
            </a:r>
            <a:r>
              <a:rPr lang="fr-CH" b="0" i="0" u="none" strike="noStrike" dirty="0">
                <a:solidFill>
                  <a:srgbClr val="000000"/>
                </a:solidFill>
                <a:effectLst/>
              </a:rPr>
              <a:t> su di </a:t>
            </a:r>
            <a:r>
              <a:rPr lang="fr-CH" b="0" i="0" u="none" strike="noStrike" dirty="0" err="1">
                <a:solidFill>
                  <a:srgbClr val="000000"/>
                </a:solidFill>
                <a:effectLst/>
              </a:rPr>
              <a:t>sé</a:t>
            </a:r>
            <a:r>
              <a:rPr lang="fr-CH" b="0" i="0" u="none" strike="noStrike" dirty="0">
                <a:solidFill>
                  <a:srgbClr val="000000"/>
                </a:solidFill>
                <a:effectLst/>
              </a:rPr>
              <a:t> </a:t>
            </a:r>
            <a:r>
              <a:rPr lang="fr-CH" b="0" i="0" u="none" strike="noStrike" dirty="0" err="1">
                <a:solidFill>
                  <a:srgbClr val="000000"/>
                </a:solidFill>
                <a:effectLst/>
              </a:rPr>
              <a:t>oppure</a:t>
            </a:r>
            <a:r>
              <a:rPr lang="fr-CH" b="0" i="0" u="none" strike="noStrike" dirty="0">
                <a:solidFill>
                  <a:srgbClr val="000000"/>
                </a:solidFill>
                <a:effectLst/>
              </a:rPr>
              <a:t> su </a:t>
            </a:r>
            <a:r>
              <a:rPr lang="fr-CH" b="0" i="0" u="none" strike="noStrike" dirty="0" err="1">
                <a:solidFill>
                  <a:srgbClr val="000000"/>
                </a:solidFill>
                <a:effectLst/>
              </a:rPr>
              <a:t>elementi</a:t>
            </a:r>
            <a:r>
              <a:rPr lang="fr-CH" b="0" i="0" u="none" strike="noStrike" dirty="0">
                <a:solidFill>
                  <a:srgbClr val="000000"/>
                </a:solidFill>
                <a:effectLst/>
              </a:rPr>
              <a:t> </a:t>
            </a:r>
            <a:r>
              <a:rPr lang="fr-CH" b="0" i="0" u="none" strike="noStrike" dirty="0" err="1">
                <a:solidFill>
                  <a:srgbClr val="000000"/>
                </a:solidFill>
                <a:effectLst/>
              </a:rPr>
              <a:t>esterni</a:t>
            </a:r>
            <a:r>
              <a:rPr lang="fr-CH" b="0" i="0" u="none" strike="noStrike" dirty="0">
                <a:solidFill>
                  <a:srgbClr val="000000"/>
                </a:solidFill>
                <a:effectLst/>
              </a:rPr>
              <a:t> (es. </a:t>
            </a:r>
            <a:r>
              <a:rPr lang="fr-CH" b="0" i="0" u="none" strike="noStrike" dirty="0" err="1">
                <a:solidFill>
                  <a:srgbClr val="000000"/>
                </a:solidFill>
                <a:effectLst/>
              </a:rPr>
              <a:t>fissare</a:t>
            </a:r>
            <a:r>
              <a:rPr lang="fr-CH" b="0" i="0" u="none" strike="noStrike" dirty="0">
                <a:solidFill>
                  <a:srgbClr val="000000"/>
                </a:solidFill>
                <a:effectLst/>
              </a:rPr>
              <a:t> il </a:t>
            </a:r>
            <a:r>
              <a:rPr lang="fr-CH" b="0" i="0" u="none" strike="noStrike" dirty="0" err="1">
                <a:solidFill>
                  <a:srgbClr val="000000"/>
                </a:solidFill>
                <a:effectLst/>
              </a:rPr>
              <a:t>canestro</a:t>
            </a:r>
            <a:r>
              <a:rPr lang="fr-CH" b="0" i="0" u="none" strike="noStrike" dirty="0">
                <a:solidFill>
                  <a:srgbClr val="000000"/>
                </a:solidFill>
                <a:effectLst/>
              </a:rPr>
              <a:t> </a:t>
            </a:r>
            <a:r>
              <a:rPr lang="fr-CH" b="0" i="0" u="none" strike="noStrike" dirty="0" err="1">
                <a:solidFill>
                  <a:srgbClr val="000000"/>
                </a:solidFill>
                <a:effectLst/>
              </a:rPr>
              <a:t>nel</a:t>
            </a:r>
            <a:r>
              <a:rPr lang="fr-CH" b="0" i="0" u="none" strike="noStrike" dirty="0">
                <a:solidFill>
                  <a:srgbClr val="000000"/>
                </a:solidFill>
                <a:effectLst/>
              </a:rPr>
              <a:t> basket).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172</a:t>
            </a:fld>
            <a:endParaRPr lang="de-CH"/>
          </a:p>
        </p:txBody>
      </p:sp>
    </p:spTree>
    <p:extLst>
      <p:ext uri="{BB962C8B-B14F-4D97-AF65-F5344CB8AC3E}">
        <p14:creationId xmlns:p14="http://schemas.microsoft.com/office/powerpoint/2010/main" val="19945924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defRPr/>
            </a:pPr>
            <a:r>
              <a:rPr lang="de-CH" u="sng" dirty="0"/>
              <a:t>Motivation</a:t>
            </a:r>
          </a:p>
          <a:p>
            <a:pPr marL="171665" indent="-171665">
              <a:buFont typeface="Arial" panose="020B0604020202020204" pitchFamily="34" charset="0"/>
              <a:buChar char="•"/>
              <a:defRPr/>
            </a:pPr>
            <a:r>
              <a:rPr lang="de-CH" dirty="0"/>
              <a:t>Intrinsische Motivation</a:t>
            </a:r>
          </a:p>
          <a:p>
            <a:pPr marL="629437" lvl="1" indent="-171665">
              <a:buFont typeface="Arial" panose="020B0604020202020204" pitchFamily="34" charset="0"/>
              <a:buChar char="•"/>
              <a:defRPr/>
            </a:pPr>
            <a:r>
              <a:rPr lang="de-CH" dirty="0"/>
              <a:t>Eine Tätigkeit (z.B. Sportart) wird aus Spass betrieben oder beinhaltet Bewegungen, die als lustvoll empfunden werden (z.B. das Kind, das aus Spass schaukelt).</a:t>
            </a:r>
          </a:p>
          <a:p>
            <a:pPr marL="171665" indent="-171665">
              <a:buFont typeface="Arial" panose="020B0604020202020204" pitchFamily="34" charset="0"/>
              <a:buChar char="•"/>
              <a:defRPr/>
            </a:pPr>
            <a:r>
              <a:rPr lang="de-CH" dirty="0"/>
              <a:t>Extrinsische Motivation</a:t>
            </a:r>
          </a:p>
          <a:p>
            <a:pPr marL="629437" lvl="1" indent="-171665">
              <a:buFont typeface="Arial" panose="020B0604020202020204" pitchFamily="34" charset="0"/>
              <a:buChar char="•"/>
              <a:defRPr/>
            </a:pPr>
            <a:r>
              <a:rPr lang="de-CH" dirty="0"/>
              <a:t>Befriedigung des Bedürfnisses nach Kompetenzerleben (z.B. erhalten von Lob)</a:t>
            </a:r>
          </a:p>
          <a:p>
            <a:pPr marL="629437" lvl="1" indent="-171665">
              <a:buFont typeface="Arial" panose="020B0604020202020204" pitchFamily="34" charset="0"/>
              <a:buChar char="•"/>
              <a:defRPr/>
            </a:pPr>
            <a:r>
              <a:rPr lang="de-CH" dirty="0"/>
              <a:t>Befriedigung des Bedürfnisses nach Zugehörigkeit (z.B. Sport in der Gruppe)</a:t>
            </a:r>
          </a:p>
          <a:p>
            <a:pPr marL="629437" lvl="1" indent="-171665">
              <a:buFont typeface="Arial" panose="020B0604020202020204" pitchFamily="34" charset="0"/>
              <a:buChar char="•"/>
              <a:defRPr/>
            </a:pPr>
            <a:r>
              <a:rPr lang="de-CH" dirty="0"/>
              <a:t>Befriedigung des Bedürfnisses nach Autonomie (z.B. Mitbestimmung)</a:t>
            </a:r>
          </a:p>
          <a:p>
            <a:pPr marL="629437" lvl="1" indent="-171665">
              <a:buFont typeface="Arial" panose="020B0604020202020204" pitchFamily="34" charset="0"/>
              <a:buChar char="•"/>
              <a:defRPr/>
            </a:pPr>
            <a:r>
              <a:rPr lang="de-CH" dirty="0"/>
              <a:t>Erhalten einer externen (materiellen) Belohnung oder Vermeidung einer Bestrafung.</a:t>
            </a:r>
          </a:p>
          <a:p>
            <a:pPr>
              <a:buFont typeface="Arial" panose="020B0604020202020204" pitchFamily="34" charset="0"/>
              <a:buNone/>
              <a:defRPr/>
            </a:pPr>
            <a:endParaRPr lang="de-CH" dirty="0"/>
          </a:p>
          <a:p>
            <a:pPr>
              <a:buFont typeface="Arial" panose="020B0604020202020204" pitchFamily="34" charset="0"/>
              <a:buNone/>
              <a:defRPr/>
            </a:pPr>
            <a:r>
              <a:rPr lang="de-CH" u="sng" dirty="0"/>
              <a:t>Selbstvertrauen</a:t>
            </a:r>
          </a:p>
          <a:p>
            <a:pPr>
              <a:defRPr/>
            </a:pPr>
            <a:r>
              <a:rPr lang="de-CH" dirty="0"/>
              <a:t>Eine realistische Selbsteinschätzung ist die Grundlage für das Entwickeln von Selbstvertrauen. Die Sportlerin muss erkennen, wozu sie fähig ist und wozu nicht. Selbstvertrauen ist entscheidend dafür, ob eine Sportlerin sich eine Leistung zutraut. Dementsprechend verhält sie sich in der Vorbereitung und im Wettkampf. Sich der eigenen Ziele, Vorstellungen, Möglichkeiten, Stärken, Schwächen und Grenzen bewusst zu werden und diese zu akzeptieren, stärkt einerseits das Selbstbewusstsein, ist andererseits aber auch ein wichtiges Merkmal der Persönlichkeitsentwicklung und der Bildung eines stabilen Selbstwertgefühls.</a:t>
            </a:r>
          </a:p>
          <a:p>
            <a:pPr>
              <a:defRPr/>
            </a:pPr>
            <a:endParaRPr lang="de-CH" dirty="0"/>
          </a:p>
          <a:p>
            <a:pPr>
              <a:defRPr/>
            </a:pPr>
            <a:r>
              <a:rPr lang="de-CH" u="sng" dirty="0"/>
              <a:t>Ursachenerklärung</a:t>
            </a:r>
          </a:p>
          <a:p>
            <a:pPr>
              <a:defRPr/>
            </a:pPr>
            <a:r>
              <a:rPr lang="de-CH" dirty="0"/>
              <a:t>Eine (sportliche) Leistung wird in der Regel bewertet: Man vergleicht sich mit anderen Personen oder mit eigenen früheren Leistungen. Unabhängig von Erfolg oder Misserfolg wird auch nach deren Ursachen gefragt. Realistische und damit nicht einfach optimistische Ursachenerklärung ist entscheidend für den Aufbau von Selbstvertrauen, das Entstehen von positiven Gefühlen und die Motivation für das weitere Training.</a:t>
            </a:r>
          </a:p>
          <a:p>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173</a:t>
            </a:fld>
            <a:endParaRPr lang="de-CH"/>
          </a:p>
        </p:txBody>
      </p:sp>
    </p:spTree>
    <p:extLst>
      <p:ext uri="{BB962C8B-B14F-4D97-AF65-F5344CB8AC3E}">
        <p14:creationId xmlns:p14="http://schemas.microsoft.com/office/powerpoint/2010/main" val="8589095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3D1-467C-D5DC-520E-BD740F0EEB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B3B60D4-5854-A563-F270-663BA284697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C4048DD-B6DF-E2E3-9888-06D9AE722884}"/>
              </a:ext>
            </a:extLst>
          </p:cNvPr>
          <p:cNvSpPr>
            <a:spLocks noGrp="1"/>
          </p:cNvSpPr>
          <p:nvPr>
            <p:ph type="body" idx="1"/>
          </p:nvPr>
        </p:nvSpPr>
        <p:spPr/>
        <p:txBody>
          <a:bodyPr/>
          <a:lstStyle/>
          <a:p>
            <a:pPr>
              <a:buFont typeface="Arial" panose="020B0604020202020204" pitchFamily="34" charset="0"/>
              <a:buNone/>
              <a:defRPr/>
            </a:pPr>
            <a:r>
              <a:rPr lang="de-CH" u="sng" dirty="0"/>
              <a:t>Motivation</a:t>
            </a:r>
          </a:p>
          <a:p>
            <a:pPr marL="171450" indent="-171450">
              <a:buFont typeface="Arial" panose="020B0604020202020204" pitchFamily="34" charset="0"/>
              <a:buChar char="•"/>
              <a:defRPr/>
            </a:pPr>
            <a:r>
              <a:rPr lang="de-CH" u="none" dirty="0"/>
              <a:t>Motivation </a:t>
            </a:r>
            <a:r>
              <a:rPr lang="de-CH" u="none" dirty="0" err="1"/>
              <a:t>intrinsèque</a:t>
            </a:r>
            <a:endParaRPr lang="de-CH" u="none" dirty="0"/>
          </a:p>
          <a:p>
            <a:pPr marL="171450" indent="-171450">
              <a:buFont typeface="Arial" panose="020B0604020202020204" pitchFamily="34" charset="0"/>
              <a:buChar char="•"/>
              <a:defRPr/>
            </a:pPr>
            <a:r>
              <a:rPr lang="de-CH" u="none" dirty="0" err="1"/>
              <a:t>Une</a:t>
            </a:r>
            <a:r>
              <a:rPr lang="de-CH" u="none" dirty="0"/>
              <a:t> </a:t>
            </a:r>
            <a:r>
              <a:rPr lang="de-CH" u="none" dirty="0" err="1"/>
              <a:t>activité</a:t>
            </a:r>
            <a:r>
              <a:rPr lang="de-CH" u="none" dirty="0"/>
              <a:t> (p. ex. </a:t>
            </a:r>
            <a:r>
              <a:rPr lang="de-CH" u="none" dirty="0" err="1"/>
              <a:t>un</a:t>
            </a:r>
            <a:r>
              <a:rPr lang="de-CH" u="none" dirty="0"/>
              <a:t> </a:t>
            </a:r>
            <a:r>
              <a:rPr lang="de-CH" u="none" dirty="0" err="1"/>
              <a:t>sport</a:t>
            </a:r>
            <a:r>
              <a:rPr lang="de-CH" u="none" dirty="0"/>
              <a:t>) </a:t>
            </a:r>
            <a:r>
              <a:rPr lang="de-CH" u="none" dirty="0" err="1"/>
              <a:t>est</a:t>
            </a:r>
            <a:r>
              <a:rPr lang="de-CH" u="none" dirty="0"/>
              <a:t> </a:t>
            </a:r>
            <a:r>
              <a:rPr lang="de-CH" u="none" dirty="0" err="1"/>
              <a:t>pratiquée</a:t>
            </a:r>
            <a:r>
              <a:rPr lang="de-CH" u="none" dirty="0"/>
              <a:t> </a:t>
            </a:r>
            <a:r>
              <a:rPr lang="de-CH" u="none" dirty="0" err="1"/>
              <a:t>pour</a:t>
            </a:r>
            <a:r>
              <a:rPr lang="de-CH" u="none" dirty="0"/>
              <a:t> le </a:t>
            </a:r>
            <a:r>
              <a:rPr lang="de-CH" u="none" dirty="0" err="1"/>
              <a:t>plaisir</a:t>
            </a:r>
            <a:r>
              <a:rPr lang="de-CH" u="none" dirty="0"/>
              <a:t> </a:t>
            </a:r>
            <a:r>
              <a:rPr lang="de-CH" u="none" dirty="0" err="1"/>
              <a:t>ou</a:t>
            </a:r>
            <a:r>
              <a:rPr lang="de-CH" u="none" dirty="0"/>
              <a:t> </a:t>
            </a:r>
            <a:r>
              <a:rPr lang="de-CH" u="none" dirty="0" err="1"/>
              <a:t>implique</a:t>
            </a:r>
            <a:r>
              <a:rPr lang="de-CH" u="none" dirty="0"/>
              <a:t> des </a:t>
            </a:r>
            <a:r>
              <a:rPr lang="de-CH" u="none" dirty="0" err="1"/>
              <a:t>mouvements</a:t>
            </a:r>
            <a:r>
              <a:rPr lang="de-CH" u="none" dirty="0"/>
              <a:t> </a:t>
            </a:r>
            <a:r>
              <a:rPr lang="de-CH" u="none" dirty="0" err="1"/>
              <a:t>qui</a:t>
            </a:r>
            <a:r>
              <a:rPr lang="de-CH" u="none" dirty="0"/>
              <a:t> </a:t>
            </a:r>
            <a:r>
              <a:rPr lang="de-CH" u="none" dirty="0" err="1"/>
              <a:t>sont</a:t>
            </a:r>
            <a:r>
              <a:rPr lang="de-CH" u="none" dirty="0"/>
              <a:t> </a:t>
            </a:r>
            <a:r>
              <a:rPr lang="de-CH" u="none" dirty="0" err="1"/>
              <a:t>perçus</a:t>
            </a:r>
            <a:r>
              <a:rPr lang="de-CH" u="none" dirty="0"/>
              <a:t> </a:t>
            </a:r>
            <a:r>
              <a:rPr lang="de-CH" u="none" dirty="0" err="1"/>
              <a:t>comme</a:t>
            </a:r>
            <a:r>
              <a:rPr lang="de-CH" u="none" dirty="0"/>
              <a:t> </a:t>
            </a:r>
            <a:r>
              <a:rPr lang="de-CH" u="none" dirty="0" err="1"/>
              <a:t>plaisants</a:t>
            </a:r>
            <a:r>
              <a:rPr lang="de-CH" u="none" dirty="0"/>
              <a:t> (p. ex. </a:t>
            </a:r>
            <a:r>
              <a:rPr lang="de-CH" u="none" dirty="0" err="1"/>
              <a:t>l'enfant</a:t>
            </a:r>
            <a:r>
              <a:rPr lang="de-CH" u="none" dirty="0"/>
              <a:t> </a:t>
            </a:r>
            <a:r>
              <a:rPr lang="de-CH" u="none" dirty="0" err="1"/>
              <a:t>qui</a:t>
            </a:r>
            <a:r>
              <a:rPr lang="de-CH" u="none" dirty="0"/>
              <a:t> se </a:t>
            </a:r>
            <a:r>
              <a:rPr lang="de-CH" u="none" dirty="0" err="1"/>
              <a:t>balance</a:t>
            </a:r>
            <a:r>
              <a:rPr lang="de-CH" u="none" dirty="0"/>
              <a:t> </a:t>
            </a:r>
            <a:r>
              <a:rPr lang="de-CH" u="none" dirty="0" err="1"/>
              <a:t>pour</a:t>
            </a:r>
            <a:r>
              <a:rPr lang="de-CH" u="none" dirty="0"/>
              <a:t> le </a:t>
            </a:r>
            <a:r>
              <a:rPr lang="de-CH" u="none" dirty="0" err="1"/>
              <a:t>plaisir</a:t>
            </a:r>
            <a:r>
              <a:rPr lang="de-CH" u="none" dirty="0"/>
              <a:t>).</a:t>
            </a:r>
          </a:p>
          <a:p>
            <a:pPr marL="171450" indent="-171450">
              <a:buFont typeface="Arial" panose="020B0604020202020204" pitchFamily="34" charset="0"/>
              <a:buChar char="•"/>
              <a:defRPr/>
            </a:pPr>
            <a:r>
              <a:rPr lang="de-CH" u="none" dirty="0"/>
              <a:t>Motivation </a:t>
            </a:r>
            <a:r>
              <a:rPr lang="de-CH" u="none" dirty="0" err="1"/>
              <a:t>extrinsèque</a:t>
            </a:r>
            <a:endParaRPr lang="de-CH" u="none" dirty="0"/>
          </a:p>
          <a:p>
            <a:pPr marL="171450" indent="-171450">
              <a:buFont typeface="Arial" panose="020B0604020202020204" pitchFamily="34" charset="0"/>
              <a:buChar char="•"/>
              <a:defRPr/>
            </a:pPr>
            <a:r>
              <a:rPr lang="de-CH" u="none" dirty="0" err="1"/>
              <a:t>Satisfaction</a:t>
            </a:r>
            <a:r>
              <a:rPr lang="de-CH" u="none" dirty="0"/>
              <a:t> du </a:t>
            </a:r>
            <a:r>
              <a:rPr lang="de-CH" u="none" dirty="0" err="1"/>
              <a:t>besoin</a:t>
            </a:r>
            <a:r>
              <a:rPr lang="de-CH" u="none" dirty="0"/>
              <a:t> de </a:t>
            </a:r>
            <a:r>
              <a:rPr lang="de-CH" u="none" dirty="0" err="1"/>
              <a:t>compétence</a:t>
            </a:r>
            <a:r>
              <a:rPr lang="de-CH" u="none" dirty="0"/>
              <a:t> (p. ex. </a:t>
            </a:r>
            <a:r>
              <a:rPr lang="de-CH" u="none" dirty="0" err="1"/>
              <a:t>recevoir</a:t>
            </a:r>
            <a:r>
              <a:rPr lang="de-CH" u="none" dirty="0"/>
              <a:t> des </a:t>
            </a:r>
            <a:r>
              <a:rPr lang="de-CH" u="none" dirty="0" err="1"/>
              <a:t>félicitations</a:t>
            </a:r>
            <a:r>
              <a:rPr lang="de-CH" u="none" dirty="0"/>
              <a:t>).</a:t>
            </a:r>
          </a:p>
          <a:p>
            <a:pPr marL="171450" indent="-171450">
              <a:buFont typeface="Arial" panose="020B0604020202020204" pitchFamily="34" charset="0"/>
              <a:buChar char="•"/>
              <a:defRPr/>
            </a:pPr>
            <a:r>
              <a:rPr lang="de-CH" u="none" dirty="0" err="1"/>
              <a:t>Satisfaction</a:t>
            </a:r>
            <a:r>
              <a:rPr lang="de-CH" u="none" dirty="0"/>
              <a:t> du </a:t>
            </a:r>
            <a:r>
              <a:rPr lang="de-CH" u="none" dirty="0" err="1"/>
              <a:t>besoin</a:t>
            </a:r>
            <a:r>
              <a:rPr lang="de-CH" u="none" dirty="0"/>
              <a:t> </a:t>
            </a:r>
            <a:r>
              <a:rPr lang="de-CH" u="none" dirty="0" err="1"/>
              <a:t>d'appartenance</a:t>
            </a:r>
            <a:r>
              <a:rPr lang="de-CH" u="none" dirty="0"/>
              <a:t> (</a:t>
            </a:r>
            <a:r>
              <a:rPr lang="de-CH" u="none" dirty="0" err="1"/>
              <a:t>p.ex</a:t>
            </a:r>
            <a:r>
              <a:rPr lang="de-CH" u="none" dirty="0"/>
              <a:t>. faire du </a:t>
            </a:r>
            <a:r>
              <a:rPr lang="de-CH" u="none" dirty="0" err="1"/>
              <a:t>sport</a:t>
            </a:r>
            <a:r>
              <a:rPr lang="de-CH" u="none" dirty="0"/>
              <a:t> en </a:t>
            </a:r>
            <a:r>
              <a:rPr lang="de-CH" u="none" dirty="0" err="1"/>
              <a:t>groupe</a:t>
            </a:r>
            <a:r>
              <a:rPr lang="de-CH" u="none" dirty="0"/>
              <a:t>)</a:t>
            </a:r>
          </a:p>
          <a:p>
            <a:pPr marL="171450" indent="-171450">
              <a:buFont typeface="Arial" panose="020B0604020202020204" pitchFamily="34" charset="0"/>
              <a:buChar char="•"/>
              <a:defRPr/>
            </a:pPr>
            <a:r>
              <a:rPr lang="de-CH" u="none" dirty="0" err="1"/>
              <a:t>Satisfaction</a:t>
            </a:r>
            <a:r>
              <a:rPr lang="de-CH" u="none" dirty="0"/>
              <a:t> du </a:t>
            </a:r>
            <a:r>
              <a:rPr lang="de-CH" u="none" dirty="0" err="1"/>
              <a:t>besoin</a:t>
            </a:r>
            <a:r>
              <a:rPr lang="de-CH" u="none" dirty="0"/>
              <a:t> </a:t>
            </a:r>
            <a:r>
              <a:rPr lang="de-CH" u="none" dirty="0" err="1"/>
              <a:t>d'autonomie</a:t>
            </a:r>
            <a:r>
              <a:rPr lang="de-CH" u="none" dirty="0"/>
              <a:t> (p. ex. </a:t>
            </a:r>
            <a:r>
              <a:rPr lang="de-CH" u="none" dirty="0" err="1"/>
              <a:t>participation</a:t>
            </a:r>
            <a:r>
              <a:rPr lang="de-CH" u="none" dirty="0"/>
              <a:t> </a:t>
            </a:r>
            <a:r>
              <a:rPr lang="de-CH" u="none" dirty="0" err="1"/>
              <a:t>aux</a:t>
            </a:r>
            <a:r>
              <a:rPr lang="de-CH" u="none" dirty="0"/>
              <a:t> </a:t>
            </a:r>
            <a:r>
              <a:rPr lang="de-CH" u="none" dirty="0" err="1"/>
              <a:t>décisions</a:t>
            </a:r>
            <a:r>
              <a:rPr lang="de-CH" u="none" dirty="0"/>
              <a:t>)</a:t>
            </a:r>
          </a:p>
          <a:p>
            <a:pPr marL="171450" indent="-171450">
              <a:buFont typeface="Arial" panose="020B0604020202020204" pitchFamily="34" charset="0"/>
              <a:buChar char="•"/>
              <a:defRPr/>
            </a:pPr>
            <a:r>
              <a:rPr lang="de-CH" u="none" dirty="0" err="1"/>
              <a:t>Obtention</a:t>
            </a:r>
            <a:r>
              <a:rPr lang="de-CH" u="none" dirty="0"/>
              <a:t> </a:t>
            </a:r>
            <a:r>
              <a:rPr lang="de-CH" u="none" dirty="0" err="1"/>
              <a:t>d'une</a:t>
            </a:r>
            <a:r>
              <a:rPr lang="de-CH" u="none" dirty="0"/>
              <a:t> </a:t>
            </a:r>
            <a:r>
              <a:rPr lang="de-CH" u="none" dirty="0" err="1"/>
              <a:t>récompense</a:t>
            </a:r>
            <a:r>
              <a:rPr lang="de-CH" u="none" dirty="0"/>
              <a:t> externe (</a:t>
            </a:r>
            <a:r>
              <a:rPr lang="de-CH" u="none" dirty="0" err="1"/>
              <a:t>matérielle</a:t>
            </a:r>
            <a:r>
              <a:rPr lang="de-CH" u="none" dirty="0"/>
              <a:t>) </a:t>
            </a:r>
            <a:r>
              <a:rPr lang="de-CH" u="none" dirty="0" err="1"/>
              <a:t>ou</a:t>
            </a:r>
            <a:r>
              <a:rPr lang="de-CH" u="none" dirty="0"/>
              <a:t> </a:t>
            </a:r>
            <a:r>
              <a:rPr lang="de-CH" u="none" dirty="0" err="1"/>
              <a:t>évitement</a:t>
            </a:r>
            <a:r>
              <a:rPr lang="de-CH" u="none" dirty="0"/>
              <a:t> </a:t>
            </a:r>
            <a:r>
              <a:rPr lang="de-CH" u="none" dirty="0" err="1"/>
              <a:t>d'une</a:t>
            </a:r>
            <a:r>
              <a:rPr lang="de-CH" u="none" dirty="0"/>
              <a:t> </a:t>
            </a:r>
            <a:r>
              <a:rPr lang="de-CH" u="none" dirty="0" err="1"/>
              <a:t>punition</a:t>
            </a:r>
            <a:r>
              <a:rPr lang="de-CH" u="none" dirty="0"/>
              <a:t>.</a:t>
            </a:r>
          </a:p>
          <a:p>
            <a:pPr>
              <a:buFont typeface="Arial" panose="020B0604020202020204" pitchFamily="34" charset="0"/>
              <a:buNone/>
              <a:defRPr/>
            </a:pPr>
            <a:endParaRPr lang="de-CH" u="none" dirty="0"/>
          </a:p>
          <a:p>
            <a:pPr>
              <a:buFont typeface="Arial" panose="020B0604020202020204" pitchFamily="34" charset="0"/>
              <a:buNone/>
              <a:defRPr/>
            </a:pPr>
            <a:r>
              <a:rPr lang="de-CH" u="none" dirty="0" err="1"/>
              <a:t>Confiance</a:t>
            </a:r>
            <a:r>
              <a:rPr lang="de-CH" u="none" dirty="0"/>
              <a:t> en </a:t>
            </a:r>
            <a:r>
              <a:rPr lang="de-CH" u="none" dirty="0" err="1"/>
              <a:t>soi</a:t>
            </a:r>
            <a:endParaRPr lang="de-CH" u="none" dirty="0"/>
          </a:p>
          <a:p>
            <a:pPr>
              <a:buFont typeface="Arial" panose="020B0604020202020204" pitchFamily="34" charset="0"/>
              <a:buNone/>
              <a:defRPr/>
            </a:pPr>
            <a:r>
              <a:rPr lang="de-CH" u="none" dirty="0" err="1"/>
              <a:t>Une</a:t>
            </a:r>
            <a:r>
              <a:rPr lang="de-CH" u="none" dirty="0"/>
              <a:t> auto-</a:t>
            </a:r>
            <a:r>
              <a:rPr lang="de-CH" u="none" dirty="0" err="1"/>
              <a:t>évaluation</a:t>
            </a:r>
            <a:r>
              <a:rPr lang="de-CH" u="none" dirty="0"/>
              <a:t> </a:t>
            </a:r>
            <a:r>
              <a:rPr lang="de-CH" u="none" dirty="0" err="1"/>
              <a:t>réaliste</a:t>
            </a:r>
            <a:r>
              <a:rPr lang="de-CH" u="none" dirty="0"/>
              <a:t> </a:t>
            </a:r>
            <a:r>
              <a:rPr lang="de-CH" u="none" dirty="0" err="1"/>
              <a:t>est</a:t>
            </a:r>
            <a:r>
              <a:rPr lang="de-CH" u="none" dirty="0"/>
              <a:t> la </a:t>
            </a:r>
            <a:r>
              <a:rPr lang="de-CH" u="none" dirty="0" err="1"/>
              <a:t>base</a:t>
            </a:r>
            <a:r>
              <a:rPr lang="de-CH" u="none" dirty="0"/>
              <a:t> du </a:t>
            </a:r>
            <a:r>
              <a:rPr lang="de-CH" u="none" dirty="0" err="1"/>
              <a:t>développement</a:t>
            </a:r>
            <a:r>
              <a:rPr lang="de-CH" u="none" dirty="0"/>
              <a:t> de la </a:t>
            </a:r>
            <a:r>
              <a:rPr lang="de-CH" u="none" dirty="0" err="1"/>
              <a:t>confiance</a:t>
            </a:r>
            <a:r>
              <a:rPr lang="de-CH" u="none" dirty="0"/>
              <a:t> en </a:t>
            </a:r>
            <a:r>
              <a:rPr lang="de-CH" u="none" dirty="0" err="1"/>
              <a:t>soi</a:t>
            </a:r>
            <a:r>
              <a:rPr lang="de-CH" u="none" dirty="0"/>
              <a:t>. </a:t>
            </a:r>
            <a:r>
              <a:rPr lang="de-CH" u="none" dirty="0" err="1"/>
              <a:t>L'athlète</a:t>
            </a:r>
            <a:r>
              <a:rPr lang="de-CH" u="none" dirty="0"/>
              <a:t> </a:t>
            </a:r>
            <a:r>
              <a:rPr lang="de-CH" u="none" dirty="0" err="1"/>
              <a:t>doit</a:t>
            </a:r>
            <a:r>
              <a:rPr lang="de-CH" u="none" dirty="0"/>
              <a:t> </a:t>
            </a:r>
            <a:r>
              <a:rPr lang="de-CH" u="none" dirty="0" err="1"/>
              <a:t>reconnaître</a:t>
            </a:r>
            <a:r>
              <a:rPr lang="de-CH" u="none" dirty="0"/>
              <a:t> </a:t>
            </a:r>
            <a:r>
              <a:rPr lang="de-CH" u="none" dirty="0" err="1"/>
              <a:t>ce</a:t>
            </a:r>
            <a:r>
              <a:rPr lang="de-CH" u="none" dirty="0"/>
              <a:t> </a:t>
            </a:r>
            <a:r>
              <a:rPr lang="de-CH" u="none" dirty="0" err="1"/>
              <a:t>dont</a:t>
            </a:r>
            <a:r>
              <a:rPr lang="de-CH" u="none" dirty="0"/>
              <a:t> </a:t>
            </a:r>
            <a:r>
              <a:rPr lang="de-CH" u="none" dirty="0" err="1"/>
              <a:t>il</a:t>
            </a:r>
            <a:r>
              <a:rPr lang="de-CH" u="none" dirty="0"/>
              <a:t> </a:t>
            </a:r>
            <a:r>
              <a:rPr lang="de-CH" u="none" dirty="0" err="1"/>
              <a:t>est</a:t>
            </a:r>
            <a:r>
              <a:rPr lang="de-CH" u="none" dirty="0"/>
              <a:t> </a:t>
            </a:r>
            <a:r>
              <a:rPr lang="de-CH" u="none" dirty="0" err="1"/>
              <a:t>capable</a:t>
            </a:r>
            <a:r>
              <a:rPr lang="de-CH" u="none" dirty="0"/>
              <a:t> et </a:t>
            </a:r>
            <a:r>
              <a:rPr lang="de-CH" u="none" dirty="0" err="1"/>
              <a:t>ce</a:t>
            </a:r>
            <a:r>
              <a:rPr lang="de-CH" u="none" dirty="0"/>
              <a:t> </a:t>
            </a:r>
            <a:r>
              <a:rPr lang="de-CH" u="none" dirty="0" err="1"/>
              <a:t>dont</a:t>
            </a:r>
            <a:r>
              <a:rPr lang="de-CH" u="none" dirty="0"/>
              <a:t> </a:t>
            </a:r>
            <a:r>
              <a:rPr lang="de-CH" u="none" dirty="0" err="1"/>
              <a:t>il</a:t>
            </a:r>
            <a:r>
              <a:rPr lang="de-CH" u="none" dirty="0"/>
              <a:t> </a:t>
            </a:r>
            <a:r>
              <a:rPr lang="de-CH" u="none" dirty="0" err="1"/>
              <a:t>n'est</a:t>
            </a:r>
            <a:r>
              <a:rPr lang="de-CH" u="none" dirty="0"/>
              <a:t> </a:t>
            </a:r>
            <a:r>
              <a:rPr lang="de-CH" u="none" dirty="0" err="1"/>
              <a:t>pas</a:t>
            </a:r>
            <a:r>
              <a:rPr lang="de-CH" u="none" dirty="0"/>
              <a:t> </a:t>
            </a:r>
            <a:r>
              <a:rPr lang="de-CH" u="none" dirty="0" err="1"/>
              <a:t>capable</a:t>
            </a:r>
            <a:r>
              <a:rPr lang="de-CH" u="none" dirty="0"/>
              <a:t>. La </a:t>
            </a:r>
            <a:r>
              <a:rPr lang="de-CH" u="none" dirty="0" err="1"/>
              <a:t>confiance</a:t>
            </a:r>
            <a:r>
              <a:rPr lang="de-CH" u="none" dirty="0"/>
              <a:t> en </a:t>
            </a:r>
            <a:r>
              <a:rPr lang="de-CH" u="none" dirty="0" err="1"/>
              <a:t>soi</a:t>
            </a:r>
            <a:r>
              <a:rPr lang="de-CH" u="none" dirty="0"/>
              <a:t> </a:t>
            </a:r>
            <a:r>
              <a:rPr lang="de-CH" u="none" dirty="0" err="1"/>
              <a:t>est</a:t>
            </a:r>
            <a:r>
              <a:rPr lang="de-CH" u="none" dirty="0"/>
              <a:t> </a:t>
            </a:r>
            <a:r>
              <a:rPr lang="de-CH" u="none" dirty="0" err="1"/>
              <a:t>déterminante</a:t>
            </a:r>
            <a:r>
              <a:rPr lang="de-CH" u="none" dirty="0"/>
              <a:t> </a:t>
            </a:r>
            <a:r>
              <a:rPr lang="de-CH" u="none" dirty="0" err="1"/>
              <a:t>pour</a:t>
            </a:r>
            <a:r>
              <a:rPr lang="de-CH" u="none" dirty="0"/>
              <a:t> </a:t>
            </a:r>
            <a:r>
              <a:rPr lang="de-CH" u="none" dirty="0" err="1"/>
              <a:t>qu'une</a:t>
            </a:r>
            <a:r>
              <a:rPr lang="de-CH" u="none" dirty="0"/>
              <a:t> sportive se </a:t>
            </a:r>
            <a:r>
              <a:rPr lang="de-CH" u="none" dirty="0" err="1"/>
              <a:t>sente</a:t>
            </a:r>
            <a:r>
              <a:rPr lang="de-CH" u="none" dirty="0"/>
              <a:t> </a:t>
            </a:r>
            <a:r>
              <a:rPr lang="de-CH" u="none" dirty="0" err="1"/>
              <a:t>capable</a:t>
            </a:r>
            <a:r>
              <a:rPr lang="de-CH" u="none" dirty="0"/>
              <a:t> de </a:t>
            </a:r>
            <a:r>
              <a:rPr lang="de-CH" u="none" dirty="0" err="1"/>
              <a:t>réaliser</a:t>
            </a:r>
            <a:r>
              <a:rPr lang="de-CH" u="none" dirty="0"/>
              <a:t> </a:t>
            </a:r>
            <a:r>
              <a:rPr lang="de-CH" u="none" dirty="0" err="1"/>
              <a:t>une</a:t>
            </a:r>
            <a:r>
              <a:rPr lang="de-CH" u="none" dirty="0"/>
              <a:t> </a:t>
            </a:r>
            <a:r>
              <a:rPr lang="de-CH" u="none" dirty="0" err="1"/>
              <a:t>performance</a:t>
            </a:r>
            <a:r>
              <a:rPr lang="de-CH" u="none" dirty="0"/>
              <a:t>. Elle se </a:t>
            </a:r>
            <a:r>
              <a:rPr lang="de-CH" u="none" dirty="0" err="1"/>
              <a:t>comporte</a:t>
            </a:r>
            <a:r>
              <a:rPr lang="de-CH" u="none" dirty="0"/>
              <a:t> en </a:t>
            </a:r>
            <a:r>
              <a:rPr lang="de-CH" u="none" dirty="0" err="1"/>
              <a:t>conséquence</a:t>
            </a:r>
            <a:r>
              <a:rPr lang="de-CH" u="none" dirty="0"/>
              <a:t> </a:t>
            </a:r>
            <a:r>
              <a:rPr lang="de-CH" u="none" dirty="0" err="1"/>
              <a:t>lors</a:t>
            </a:r>
            <a:r>
              <a:rPr lang="de-CH" u="none" dirty="0"/>
              <a:t> de la </a:t>
            </a:r>
            <a:r>
              <a:rPr lang="de-CH" u="none" dirty="0" err="1"/>
              <a:t>préparation</a:t>
            </a:r>
            <a:r>
              <a:rPr lang="de-CH" u="none" dirty="0"/>
              <a:t> et de la </a:t>
            </a:r>
            <a:r>
              <a:rPr lang="de-CH" u="none" dirty="0" err="1"/>
              <a:t>compétition</a:t>
            </a:r>
            <a:r>
              <a:rPr lang="de-CH" u="none" dirty="0"/>
              <a:t>. </a:t>
            </a:r>
            <a:r>
              <a:rPr lang="de-CH" u="none" dirty="0" err="1"/>
              <a:t>Prendre</a:t>
            </a:r>
            <a:r>
              <a:rPr lang="de-CH" u="none" dirty="0"/>
              <a:t> </a:t>
            </a:r>
            <a:r>
              <a:rPr lang="de-CH" u="none" dirty="0" err="1"/>
              <a:t>conscience</a:t>
            </a:r>
            <a:r>
              <a:rPr lang="de-CH" u="none" dirty="0"/>
              <a:t> de </a:t>
            </a:r>
            <a:r>
              <a:rPr lang="de-CH" u="none" dirty="0" err="1"/>
              <a:t>ses</a:t>
            </a:r>
            <a:r>
              <a:rPr lang="de-CH" u="none" dirty="0"/>
              <a:t> </a:t>
            </a:r>
            <a:r>
              <a:rPr lang="de-CH" u="none" dirty="0" err="1"/>
              <a:t>objectifs</a:t>
            </a:r>
            <a:r>
              <a:rPr lang="de-CH" u="none" dirty="0"/>
              <a:t>, de </a:t>
            </a:r>
            <a:r>
              <a:rPr lang="de-CH" u="none" dirty="0" err="1"/>
              <a:t>ses</a:t>
            </a:r>
            <a:r>
              <a:rPr lang="de-CH" u="none" dirty="0"/>
              <a:t> </a:t>
            </a:r>
            <a:r>
              <a:rPr lang="de-CH" u="none" dirty="0" err="1"/>
              <a:t>idées</a:t>
            </a:r>
            <a:r>
              <a:rPr lang="de-CH" u="none" dirty="0"/>
              <a:t>, de </a:t>
            </a:r>
            <a:r>
              <a:rPr lang="de-CH" u="none" dirty="0" err="1"/>
              <a:t>ses</a:t>
            </a:r>
            <a:r>
              <a:rPr lang="de-CH" u="none" dirty="0"/>
              <a:t> </a:t>
            </a:r>
            <a:r>
              <a:rPr lang="de-CH" u="none" dirty="0" err="1"/>
              <a:t>possibilités</a:t>
            </a:r>
            <a:r>
              <a:rPr lang="de-CH" u="none" dirty="0"/>
              <a:t>, de </a:t>
            </a:r>
            <a:r>
              <a:rPr lang="de-CH" u="none" dirty="0" err="1"/>
              <a:t>ses</a:t>
            </a:r>
            <a:r>
              <a:rPr lang="de-CH" u="none" dirty="0"/>
              <a:t> </a:t>
            </a:r>
            <a:r>
              <a:rPr lang="de-CH" u="none" dirty="0" err="1"/>
              <a:t>forces</a:t>
            </a:r>
            <a:r>
              <a:rPr lang="de-CH" u="none" dirty="0"/>
              <a:t>, de </a:t>
            </a:r>
            <a:r>
              <a:rPr lang="de-CH" u="none" dirty="0" err="1"/>
              <a:t>ses</a:t>
            </a:r>
            <a:r>
              <a:rPr lang="de-CH" u="none" dirty="0"/>
              <a:t> </a:t>
            </a:r>
            <a:r>
              <a:rPr lang="de-CH" u="none" dirty="0" err="1"/>
              <a:t>faiblesses</a:t>
            </a:r>
            <a:r>
              <a:rPr lang="de-CH" u="none" dirty="0"/>
              <a:t> et de </a:t>
            </a:r>
            <a:r>
              <a:rPr lang="de-CH" u="none" dirty="0" err="1"/>
              <a:t>ses</a:t>
            </a:r>
            <a:r>
              <a:rPr lang="de-CH" u="none" dirty="0"/>
              <a:t> </a:t>
            </a:r>
            <a:r>
              <a:rPr lang="de-CH" u="none" dirty="0" err="1"/>
              <a:t>limites</a:t>
            </a:r>
            <a:r>
              <a:rPr lang="de-CH" u="none" dirty="0"/>
              <a:t>, et </a:t>
            </a:r>
            <a:r>
              <a:rPr lang="de-CH" u="none" dirty="0" err="1"/>
              <a:t>les</a:t>
            </a:r>
            <a:r>
              <a:rPr lang="de-CH" u="none" dirty="0"/>
              <a:t> </a:t>
            </a:r>
            <a:r>
              <a:rPr lang="de-CH" u="none" dirty="0" err="1"/>
              <a:t>accepter</a:t>
            </a:r>
            <a:r>
              <a:rPr lang="de-CH" u="none" dirty="0"/>
              <a:t>, </a:t>
            </a:r>
            <a:r>
              <a:rPr lang="de-CH" u="none" dirty="0" err="1"/>
              <a:t>renforce</a:t>
            </a:r>
            <a:r>
              <a:rPr lang="de-CH" u="none" dirty="0"/>
              <a:t> </a:t>
            </a:r>
            <a:r>
              <a:rPr lang="de-CH" u="none" dirty="0" err="1"/>
              <a:t>d'une</a:t>
            </a:r>
            <a:r>
              <a:rPr lang="de-CH" u="none" dirty="0"/>
              <a:t> </a:t>
            </a:r>
            <a:r>
              <a:rPr lang="de-CH" u="none" dirty="0" err="1"/>
              <a:t>part</a:t>
            </a:r>
            <a:r>
              <a:rPr lang="de-CH" u="none" dirty="0"/>
              <a:t> la </a:t>
            </a:r>
            <a:r>
              <a:rPr lang="de-CH" u="none" dirty="0" err="1"/>
              <a:t>confiance</a:t>
            </a:r>
            <a:r>
              <a:rPr lang="de-CH" u="none" dirty="0"/>
              <a:t> en </a:t>
            </a:r>
            <a:r>
              <a:rPr lang="de-CH" u="none" dirty="0" err="1"/>
              <a:t>soi</a:t>
            </a:r>
            <a:r>
              <a:rPr lang="de-CH" u="none" dirty="0"/>
              <a:t>, </a:t>
            </a:r>
            <a:r>
              <a:rPr lang="de-CH" u="none" dirty="0" err="1"/>
              <a:t>mais</a:t>
            </a:r>
            <a:r>
              <a:rPr lang="de-CH" u="none" dirty="0"/>
              <a:t> </a:t>
            </a:r>
            <a:r>
              <a:rPr lang="de-CH" u="none" dirty="0" err="1"/>
              <a:t>constitue</a:t>
            </a:r>
            <a:r>
              <a:rPr lang="de-CH" u="none" dirty="0"/>
              <a:t> </a:t>
            </a:r>
            <a:r>
              <a:rPr lang="de-CH" u="none" dirty="0" err="1"/>
              <a:t>d'autre</a:t>
            </a:r>
            <a:r>
              <a:rPr lang="de-CH" u="none" dirty="0"/>
              <a:t> </a:t>
            </a:r>
            <a:r>
              <a:rPr lang="de-CH" u="none" dirty="0" err="1"/>
              <a:t>part</a:t>
            </a:r>
            <a:r>
              <a:rPr lang="de-CH" u="none" dirty="0"/>
              <a:t> </a:t>
            </a:r>
            <a:r>
              <a:rPr lang="de-CH" u="none" dirty="0" err="1"/>
              <a:t>une</a:t>
            </a:r>
            <a:r>
              <a:rPr lang="de-CH" u="none" dirty="0"/>
              <a:t> </a:t>
            </a:r>
            <a:r>
              <a:rPr lang="de-CH" u="none" dirty="0" err="1"/>
              <a:t>caractéristique</a:t>
            </a:r>
            <a:r>
              <a:rPr lang="de-CH" u="none" dirty="0"/>
              <a:t> </a:t>
            </a:r>
            <a:r>
              <a:rPr lang="de-CH" u="none" dirty="0" err="1"/>
              <a:t>importante</a:t>
            </a:r>
            <a:r>
              <a:rPr lang="de-CH" u="none" dirty="0"/>
              <a:t> du </a:t>
            </a:r>
            <a:r>
              <a:rPr lang="de-CH" u="none" dirty="0" err="1"/>
              <a:t>développement</a:t>
            </a:r>
            <a:r>
              <a:rPr lang="de-CH" u="none" dirty="0"/>
              <a:t> de la </a:t>
            </a:r>
            <a:r>
              <a:rPr lang="de-CH" u="none" dirty="0" err="1"/>
              <a:t>personnalité</a:t>
            </a:r>
            <a:r>
              <a:rPr lang="de-CH" u="none" dirty="0"/>
              <a:t> et de la </a:t>
            </a:r>
            <a:r>
              <a:rPr lang="de-CH" u="none" dirty="0" err="1"/>
              <a:t>formation</a:t>
            </a:r>
            <a:r>
              <a:rPr lang="de-CH" u="none" dirty="0"/>
              <a:t> </a:t>
            </a:r>
            <a:r>
              <a:rPr lang="de-CH" u="none" dirty="0" err="1"/>
              <a:t>d'une</a:t>
            </a:r>
            <a:r>
              <a:rPr lang="de-CH" u="none" dirty="0"/>
              <a:t> </a:t>
            </a:r>
            <a:r>
              <a:rPr lang="de-CH" u="none" dirty="0" err="1"/>
              <a:t>estime</a:t>
            </a:r>
            <a:r>
              <a:rPr lang="de-CH" u="none" dirty="0"/>
              <a:t> de </a:t>
            </a:r>
            <a:r>
              <a:rPr lang="de-CH" u="none" dirty="0" err="1"/>
              <a:t>soi</a:t>
            </a:r>
            <a:r>
              <a:rPr lang="de-CH" u="none" dirty="0"/>
              <a:t> </a:t>
            </a:r>
            <a:r>
              <a:rPr lang="de-CH" u="none" dirty="0" err="1"/>
              <a:t>stable</a:t>
            </a:r>
            <a:r>
              <a:rPr lang="de-CH" u="none" dirty="0"/>
              <a:t>.</a:t>
            </a:r>
          </a:p>
          <a:p>
            <a:pPr>
              <a:buFont typeface="Arial" panose="020B0604020202020204" pitchFamily="34" charset="0"/>
              <a:buNone/>
              <a:defRPr/>
            </a:pPr>
            <a:endParaRPr lang="de-CH" u="none" dirty="0"/>
          </a:p>
          <a:p>
            <a:pPr>
              <a:buFont typeface="Arial" panose="020B0604020202020204" pitchFamily="34" charset="0"/>
              <a:buNone/>
              <a:defRPr/>
            </a:pPr>
            <a:r>
              <a:rPr lang="de-CH" u="none" dirty="0" err="1"/>
              <a:t>Explication</a:t>
            </a:r>
            <a:r>
              <a:rPr lang="de-CH" u="none" dirty="0"/>
              <a:t> des </a:t>
            </a:r>
            <a:r>
              <a:rPr lang="de-CH" u="none" dirty="0" err="1"/>
              <a:t>causes</a:t>
            </a:r>
            <a:endParaRPr lang="de-CH" u="none" dirty="0"/>
          </a:p>
          <a:p>
            <a:pPr>
              <a:buFont typeface="Arial" panose="020B0604020202020204" pitchFamily="34" charset="0"/>
              <a:buNone/>
              <a:defRPr/>
            </a:pPr>
            <a:r>
              <a:rPr lang="de-CH" u="none" dirty="0" err="1"/>
              <a:t>Une</a:t>
            </a:r>
            <a:r>
              <a:rPr lang="de-CH" u="none" dirty="0"/>
              <a:t> </a:t>
            </a:r>
            <a:r>
              <a:rPr lang="de-CH" u="none" dirty="0" err="1"/>
              <a:t>performance</a:t>
            </a:r>
            <a:r>
              <a:rPr lang="de-CH" u="none" dirty="0"/>
              <a:t> (sportive) </a:t>
            </a:r>
            <a:r>
              <a:rPr lang="de-CH" u="none" dirty="0" err="1"/>
              <a:t>est</a:t>
            </a:r>
            <a:r>
              <a:rPr lang="de-CH" u="none" dirty="0"/>
              <a:t> </a:t>
            </a:r>
            <a:r>
              <a:rPr lang="de-CH" u="none" dirty="0" err="1"/>
              <a:t>généralement</a:t>
            </a:r>
            <a:r>
              <a:rPr lang="de-CH" u="none" dirty="0"/>
              <a:t> </a:t>
            </a:r>
            <a:r>
              <a:rPr lang="de-CH" u="none" dirty="0" err="1"/>
              <a:t>évaluée</a:t>
            </a:r>
            <a:r>
              <a:rPr lang="de-CH" u="none" dirty="0"/>
              <a:t> : On se </a:t>
            </a:r>
            <a:r>
              <a:rPr lang="de-CH" u="none" dirty="0" err="1"/>
              <a:t>compare</a:t>
            </a:r>
            <a:r>
              <a:rPr lang="de-CH" u="none" dirty="0"/>
              <a:t> à </a:t>
            </a:r>
            <a:r>
              <a:rPr lang="de-CH" u="none" dirty="0" err="1"/>
              <a:t>d'autres</a:t>
            </a:r>
            <a:r>
              <a:rPr lang="de-CH" u="none" dirty="0"/>
              <a:t> </a:t>
            </a:r>
            <a:r>
              <a:rPr lang="de-CH" u="none" dirty="0" err="1"/>
              <a:t>personnes</a:t>
            </a:r>
            <a:r>
              <a:rPr lang="de-CH" u="none" dirty="0"/>
              <a:t> </a:t>
            </a:r>
            <a:r>
              <a:rPr lang="de-CH" u="none" dirty="0" err="1"/>
              <a:t>ou</a:t>
            </a:r>
            <a:r>
              <a:rPr lang="de-CH" u="none" dirty="0"/>
              <a:t> à </a:t>
            </a:r>
            <a:r>
              <a:rPr lang="de-CH" u="none" dirty="0" err="1"/>
              <a:t>ses</a:t>
            </a:r>
            <a:r>
              <a:rPr lang="de-CH" u="none" dirty="0"/>
              <a:t> propres </a:t>
            </a:r>
            <a:r>
              <a:rPr lang="de-CH" u="none" dirty="0" err="1"/>
              <a:t>performances</a:t>
            </a:r>
            <a:r>
              <a:rPr lang="de-CH" u="none" dirty="0"/>
              <a:t> </a:t>
            </a:r>
            <a:r>
              <a:rPr lang="de-CH" u="none" dirty="0" err="1"/>
              <a:t>antérieures</a:t>
            </a:r>
            <a:r>
              <a:rPr lang="de-CH" u="none" dirty="0"/>
              <a:t>. </a:t>
            </a:r>
            <a:r>
              <a:rPr lang="de-CH" u="none" dirty="0" err="1"/>
              <a:t>Indépendamment</a:t>
            </a:r>
            <a:r>
              <a:rPr lang="de-CH" u="none" dirty="0"/>
              <a:t> du </a:t>
            </a:r>
            <a:r>
              <a:rPr lang="de-CH" u="none" dirty="0" err="1"/>
              <a:t>succès</a:t>
            </a:r>
            <a:r>
              <a:rPr lang="de-CH" u="none" dirty="0"/>
              <a:t> </a:t>
            </a:r>
            <a:r>
              <a:rPr lang="de-CH" u="none" dirty="0" err="1"/>
              <a:t>ou</a:t>
            </a:r>
            <a:r>
              <a:rPr lang="de-CH" u="none" dirty="0"/>
              <a:t> de </a:t>
            </a:r>
            <a:r>
              <a:rPr lang="de-CH" u="none" dirty="0" err="1"/>
              <a:t>l'échec</a:t>
            </a:r>
            <a:r>
              <a:rPr lang="de-CH" u="none" dirty="0"/>
              <a:t>, on </a:t>
            </a:r>
            <a:r>
              <a:rPr lang="de-CH" u="none" dirty="0" err="1"/>
              <a:t>s'interroge</a:t>
            </a:r>
            <a:r>
              <a:rPr lang="de-CH" u="none" dirty="0"/>
              <a:t> </a:t>
            </a:r>
            <a:r>
              <a:rPr lang="de-CH" u="none" dirty="0" err="1"/>
              <a:t>également</a:t>
            </a:r>
            <a:r>
              <a:rPr lang="de-CH" u="none" dirty="0"/>
              <a:t> </a:t>
            </a:r>
            <a:r>
              <a:rPr lang="de-CH" u="none" dirty="0" err="1"/>
              <a:t>sur</a:t>
            </a:r>
            <a:r>
              <a:rPr lang="de-CH" u="none" dirty="0"/>
              <a:t> </a:t>
            </a:r>
            <a:r>
              <a:rPr lang="de-CH" u="none" dirty="0" err="1"/>
              <a:t>leurs</a:t>
            </a:r>
            <a:r>
              <a:rPr lang="de-CH" u="none" dirty="0"/>
              <a:t> </a:t>
            </a:r>
            <a:r>
              <a:rPr lang="de-CH" u="none" dirty="0" err="1"/>
              <a:t>causes</a:t>
            </a:r>
            <a:r>
              <a:rPr lang="de-CH" u="none" dirty="0"/>
              <a:t>. </a:t>
            </a:r>
            <a:r>
              <a:rPr lang="de-CH" u="none" dirty="0" err="1"/>
              <a:t>Une</a:t>
            </a:r>
            <a:r>
              <a:rPr lang="de-CH" u="none" dirty="0"/>
              <a:t> </a:t>
            </a:r>
            <a:r>
              <a:rPr lang="de-CH" u="none" dirty="0" err="1"/>
              <a:t>explication</a:t>
            </a:r>
            <a:r>
              <a:rPr lang="de-CH" u="none" dirty="0"/>
              <a:t> </a:t>
            </a:r>
            <a:r>
              <a:rPr lang="de-CH" u="none" dirty="0" err="1"/>
              <a:t>réaliste</a:t>
            </a:r>
            <a:r>
              <a:rPr lang="de-CH" u="none" dirty="0"/>
              <a:t> et </a:t>
            </a:r>
            <a:r>
              <a:rPr lang="de-CH" u="none" dirty="0" err="1"/>
              <a:t>donc</a:t>
            </a:r>
            <a:r>
              <a:rPr lang="de-CH" u="none" dirty="0"/>
              <a:t> </a:t>
            </a:r>
            <a:r>
              <a:rPr lang="de-CH" u="none" dirty="0" err="1"/>
              <a:t>pas</a:t>
            </a:r>
            <a:r>
              <a:rPr lang="de-CH" u="none" dirty="0"/>
              <a:t> </a:t>
            </a:r>
            <a:r>
              <a:rPr lang="de-CH" u="none" dirty="0" err="1"/>
              <a:t>simplement</a:t>
            </a:r>
            <a:r>
              <a:rPr lang="de-CH" u="none" dirty="0"/>
              <a:t> </a:t>
            </a:r>
            <a:r>
              <a:rPr lang="de-CH" u="none" dirty="0" err="1"/>
              <a:t>optimiste</a:t>
            </a:r>
            <a:r>
              <a:rPr lang="de-CH" u="none" dirty="0"/>
              <a:t> des </a:t>
            </a:r>
            <a:r>
              <a:rPr lang="de-CH" u="none" dirty="0" err="1"/>
              <a:t>causes</a:t>
            </a:r>
            <a:r>
              <a:rPr lang="de-CH" u="none" dirty="0"/>
              <a:t> </a:t>
            </a:r>
            <a:r>
              <a:rPr lang="de-CH" u="none" dirty="0" err="1"/>
              <a:t>est</a:t>
            </a:r>
            <a:r>
              <a:rPr lang="de-CH" u="none" dirty="0"/>
              <a:t> </a:t>
            </a:r>
            <a:r>
              <a:rPr lang="de-CH" u="none" dirty="0" err="1"/>
              <a:t>décisive</a:t>
            </a:r>
            <a:r>
              <a:rPr lang="de-CH" u="none" dirty="0"/>
              <a:t> </a:t>
            </a:r>
            <a:r>
              <a:rPr lang="de-CH" u="none" dirty="0" err="1"/>
              <a:t>pour</a:t>
            </a:r>
            <a:r>
              <a:rPr lang="de-CH" u="none" dirty="0"/>
              <a:t> la </a:t>
            </a:r>
            <a:r>
              <a:rPr lang="de-CH" u="none" dirty="0" err="1"/>
              <a:t>construction</a:t>
            </a:r>
            <a:r>
              <a:rPr lang="de-CH" u="none" dirty="0"/>
              <a:t> de </a:t>
            </a:r>
            <a:r>
              <a:rPr lang="de-CH" u="none" dirty="0" err="1"/>
              <a:t>l'estime</a:t>
            </a:r>
            <a:r>
              <a:rPr lang="de-CH" u="none" dirty="0"/>
              <a:t> de </a:t>
            </a:r>
            <a:r>
              <a:rPr lang="de-CH" u="none" dirty="0" err="1"/>
              <a:t>soi</a:t>
            </a:r>
            <a:r>
              <a:rPr lang="de-CH" u="none" dirty="0"/>
              <a:t>, </a:t>
            </a:r>
            <a:r>
              <a:rPr lang="de-CH" u="none" dirty="0" err="1"/>
              <a:t>l'émergence</a:t>
            </a:r>
            <a:r>
              <a:rPr lang="de-CH" u="none" dirty="0"/>
              <a:t> de </a:t>
            </a:r>
            <a:r>
              <a:rPr lang="de-CH" u="none" dirty="0" err="1"/>
              <a:t>sentiments</a:t>
            </a:r>
            <a:r>
              <a:rPr lang="de-CH" u="none" dirty="0"/>
              <a:t> </a:t>
            </a:r>
            <a:r>
              <a:rPr lang="de-CH" u="none" dirty="0" err="1"/>
              <a:t>positifs</a:t>
            </a:r>
            <a:r>
              <a:rPr lang="de-CH" u="none" dirty="0"/>
              <a:t> et la </a:t>
            </a:r>
            <a:r>
              <a:rPr lang="de-CH" u="none" dirty="0" err="1"/>
              <a:t>motivation</a:t>
            </a:r>
            <a:r>
              <a:rPr lang="de-CH" u="none" dirty="0"/>
              <a:t> </a:t>
            </a:r>
            <a:r>
              <a:rPr lang="de-CH" u="none" dirty="0" err="1"/>
              <a:t>pour</a:t>
            </a:r>
            <a:r>
              <a:rPr lang="de-CH" u="none" dirty="0"/>
              <a:t> la </a:t>
            </a:r>
            <a:r>
              <a:rPr lang="de-CH" u="none" dirty="0" err="1"/>
              <a:t>poursuite</a:t>
            </a:r>
            <a:r>
              <a:rPr lang="de-CH" u="none" dirty="0"/>
              <a:t> de </a:t>
            </a:r>
            <a:r>
              <a:rPr lang="de-CH" u="none" dirty="0" err="1"/>
              <a:t>l'entraînement</a:t>
            </a:r>
            <a:r>
              <a:rPr lang="de-CH" u="none" dirty="0"/>
              <a:t>.</a:t>
            </a:r>
          </a:p>
        </p:txBody>
      </p:sp>
      <p:sp>
        <p:nvSpPr>
          <p:cNvPr id="4" name="Foliennummernplatzhalter 3">
            <a:extLst>
              <a:ext uri="{FF2B5EF4-FFF2-40B4-BE49-F238E27FC236}">
                <a16:creationId xmlns:a16="http://schemas.microsoft.com/office/drawing/2014/main" id="{FCCDF4A4-EDEE-1445-7B75-638F8AB22BF4}"/>
              </a:ext>
            </a:extLst>
          </p:cNvPr>
          <p:cNvSpPr>
            <a:spLocks noGrp="1"/>
          </p:cNvSpPr>
          <p:nvPr>
            <p:ph type="sldNum" sz="quarter" idx="10"/>
          </p:nvPr>
        </p:nvSpPr>
        <p:spPr/>
        <p:txBody>
          <a:bodyPr/>
          <a:lstStyle/>
          <a:p>
            <a:pPr>
              <a:defRPr/>
            </a:pPr>
            <a:fld id="{C46147B8-7AEA-4922-A55B-DCDA58C024A2}" type="slidenum">
              <a:rPr lang="de-CH" smtClean="0"/>
              <a:pPr>
                <a:defRPr/>
              </a:pPr>
              <a:t>174</a:t>
            </a:fld>
            <a:endParaRPr lang="de-CH"/>
          </a:p>
        </p:txBody>
      </p:sp>
    </p:spTree>
    <p:extLst>
      <p:ext uri="{BB962C8B-B14F-4D97-AF65-F5344CB8AC3E}">
        <p14:creationId xmlns:p14="http://schemas.microsoft.com/office/powerpoint/2010/main" val="18011723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94EAC-ADBE-39DB-5D3B-7DB7FB73C0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5CF59E-6343-7C49-FE7A-A9DED5B5881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CDD9B8-8C0A-7555-551F-66158E65E154}"/>
              </a:ext>
            </a:extLst>
          </p:cNvPr>
          <p:cNvSpPr>
            <a:spLocks noGrp="1"/>
          </p:cNvSpPr>
          <p:nvPr>
            <p:ph type="body" idx="1"/>
          </p:nvPr>
        </p:nvSpPr>
        <p:spPr/>
        <p:txBody>
          <a:bodyPr/>
          <a:lstStyle/>
          <a:p>
            <a:pPr>
              <a:buFont typeface="Arial" panose="020B0604020202020204" pitchFamily="34" charset="0"/>
              <a:buNone/>
              <a:defRPr/>
            </a:pPr>
            <a:r>
              <a:rPr lang="de-CH" u="none" dirty="0"/>
              <a:t>La </a:t>
            </a:r>
            <a:r>
              <a:rPr lang="de-CH" u="none" dirty="0" err="1"/>
              <a:t>motivazione</a:t>
            </a:r>
            <a:endParaRPr lang="de-CH" u="none" dirty="0"/>
          </a:p>
          <a:p>
            <a:pPr marL="171450" indent="-171450">
              <a:buFont typeface="Arial" panose="020B0604020202020204" pitchFamily="34" charset="0"/>
              <a:buChar char="•"/>
              <a:defRPr/>
            </a:pPr>
            <a:r>
              <a:rPr lang="de-CH" u="none" dirty="0" err="1"/>
              <a:t>Motivazione</a:t>
            </a:r>
            <a:r>
              <a:rPr lang="de-CH" u="none" dirty="0"/>
              <a:t> </a:t>
            </a:r>
            <a:r>
              <a:rPr lang="de-CH" u="none" dirty="0" err="1"/>
              <a:t>intrinseca</a:t>
            </a:r>
            <a:endParaRPr lang="de-CH" u="none" dirty="0"/>
          </a:p>
          <a:p>
            <a:pPr marL="171450" indent="-171450">
              <a:buFont typeface="Arial" panose="020B0604020202020204" pitchFamily="34" charset="0"/>
              <a:buChar char="•"/>
              <a:defRPr/>
            </a:pPr>
            <a:r>
              <a:rPr lang="de-CH" u="none" dirty="0" err="1"/>
              <a:t>Un'attività</a:t>
            </a:r>
            <a:r>
              <a:rPr lang="de-CH" u="none" dirty="0"/>
              <a:t> (ad </a:t>
            </a:r>
            <a:r>
              <a:rPr lang="de-CH" u="none" dirty="0" err="1"/>
              <a:t>esempio</a:t>
            </a:r>
            <a:r>
              <a:rPr lang="de-CH" u="none" dirty="0"/>
              <a:t>, uno </a:t>
            </a:r>
            <a:r>
              <a:rPr lang="de-CH" u="none" dirty="0" err="1"/>
              <a:t>sport</a:t>
            </a:r>
            <a:r>
              <a:rPr lang="de-CH" u="none" dirty="0"/>
              <a:t>) </a:t>
            </a:r>
            <a:r>
              <a:rPr lang="de-CH" u="none" dirty="0" err="1"/>
              <a:t>viene</a:t>
            </a:r>
            <a:r>
              <a:rPr lang="de-CH" u="none" dirty="0"/>
              <a:t> </a:t>
            </a:r>
            <a:r>
              <a:rPr lang="de-CH" u="none" dirty="0" err="1"/>
              <a:t>svolta</a:t>
            </a:r>
            <a:r>
              <a:rPr lang="de-CH" u="none" dirty="0"/>
              <a:t> per </a:t>
            </a:r>
            <a:r>
              <a:rPr lang="de-CH" u="none" dirty="0" err="1"/>
              <a:t>divertimento</a:t>
            </a:r>
            <a:r>
              <a:rPr lang="de-CH" u="none" dirty="0"/>
              <a:t> o </a:t>
            </a:r>
            <a:r>
              <a:rPr lang="de-CH" u="none" dirty="0" err="1"/>
              <a:t>comporta</a:t>
            </a:r>
            <a:r>
              <a:rPr lang="de-CH" u="none" dirty="0"/>
              <a:t> </a:t>
            </a:r>
            <a:r>
              <a:rPr lang="de-CH" u="none" dirty="0" err="1"/>
              <a:t>movimenti</a:t>
            </a:r>
            <a:r>
              <a:rPr lang="de-CH" u="none" dirty="0"/>
              <a:t> </a:t>
            </a:r>
            <a:r>
              <a:rPr lang="de-CH" u="none" dirty="0" err="1"/>
              <a:t>percepiti</a:t>
            </a:r>
            <a:r>
              <a:rPr lang="de-CH" u="none" dirty="0"/>
              <a:t> </a:t>
            </a:r>
            <a:r>
              <a:rPr lang="de-CH" u="none" dirty="0" err="1"/>
              <a:t>come</a:t>
            </a:r>
            <a:r>
              <a:rPr lang="de-CH" u="none" dirty="0"/>
              <a:t> </a:t>
            </a:r>
            <a:r>
              <a:rPr lang="de-CH" u="none" dirty="0" err="1"/>
              <a:t>piacevoli</a:t>
            </a:r>
            <a:r>
              <a:rPr lang="de-CH" u="none" dirty="0"/>
              <a:t> (ad </a:t>
            </a:r>
            <a:r>
              <a:rPr lang="de-CH" u="none" dirty="0" err="1"/>
              <a:t>esempio</a:t>
            </a:r>
            <a:r>
              <a:rPr lang="de-CH" u="none" dirty="0"/>
              <a:t>, </a:t>
            </a:r>
            <a:r>
              <a:rPr lang="de-CH" u="none" dirty="0" err="1"/>
              <a:t>un</a:t>
            </a:r>
            <a:r>
              <a:rPr lang="de-CH" u="none" dirty="0"/>
              <a:t> </a:t>
            </a:r>
            <a:r>
              <a:rPr lang="de-CH" u="none" dirty="0" err="1"/>
              <a:t>bambino</a:t>
            </a:r>
            <a:r>
              <a:rPr lang="de-CH" u="none" dirty="0"/>
              <a:t> </a:t>
            </a:r>
            <a:r>
              <a:rPr lang="de-CH" u="none" dirty="0" err="1"/>
              <a:t>che</a:t>
            </a:r>
            <a:r>
              <a:rPr lang="de-CH" u="none" dirty="0"/>
              <a:t> si </a:t>
            </a:r>
            <a:r>
              <a:rPr lang="de-CH" u="none" dirty="0" err="1"/>
              <a:t>dondola</a:t>
            </a:r>
            <a:r>
              <a:rPr lang="de-CH" u="none" dirty="0"/>
              <a:t> per </a:t>
            </a:r>
            <a:r>
              <a:rPr lang="de-CH" u="none" dirty="0" err="1"/>
              <a:t>divertimento</a:t>
            </a:r>
            <a:r>
              <a:rPr lang="de-CH" u="none" dirty="0"/>
              <a:t>).</a:t>
            </a:r>
          </a:p>
          <a:p>
            <a:pPr marL="171450" indent="-171450">
              <a:buFont typeface="Arial" panose="020B0604020202020204" pitchFamily="34" charset="0"/>
              <a:buChar char="•"/>
              <a:defRPr/>
            </a:pPr>
            <a:r>
              <a:rPr lang="de-CH" u="none" dirty="0" err="1"/>
              <a:t>Motivazione</a:t>
            </a:r>
            <a:r>
              <a:rPr lang="de-CH" u="none" dirty="0"/>
              <a:t> </a:t>
            </a:r>
            <a:r>
              <a:rPr lang="de-CH" u="none" dirty="0" err="1"/>
              <a:t>estrinseca</a:t>
            </a:r>
            <a:endParaRPr lang="de-CH" u="none" dirty="0"/>
          </a:p>
          <a:p>
            <a:pPr marL="171450" indent="-171450">
              <a:buFont typeface="Arial" panose="020B0604020202020204" pitchFamily="34" charset="0"/>
              <a:buChar char="•"/>
              <a:defRPr/>
            </a:pPr>
            <a:r>
              <a:rPr lang="de-CH" u="none" dirty="0" err="1"/>
              <a:t>Soddisfazione</a:t>
            </a:r>
            <a:r>
              <a:rPr lang="de-CH" u="none" dirty="0"/>
              <a:t> del </a:t>
            </a:r>
            <a:r>
              <a:rPr lang="de-CH" u="none" dirty="0" err="1"/>
              <a:t>bisogno</a:t>
            </a:r>
            <a:r>
              <a:rPr lang="de-CH" u="none" dirty="0"/>
              <a:t> di </a:t>
            </a:r>
            <a:r>
              <a:rPr lang="de-CH" u="none" dirty="0" err="1"/>
              <a:t>sperimentare</a:t>
            </a:r>
            <a:r>
              <a:rPr lang="de-CH" u="none" dirty="0"/>
              <a:t> la </a:t>
            </a:r>
            <a:r>
              <a:rPr lang="de-CH" u="none" dirty="0" err="1"/>
              <a:t>competenza</a:t>
            </a:r>
            <a:r>
              <a:rPr lang="de-CH" u="none" dirty="0"/>
              <a:t> (ad </a:t>
            </a:r>
            <a:r>
              <a:rPr lang="de-CH" u="none" dirty="0" err="1"/>
              <a:t>esempio</a:t>
            </a:r>
            <a:r>
              <a:rPr lang="de-CH" u="none" dirty="0"/>
              <a:t>, </a:t>
            </a:r>
            <a:r>
              <a:rPr lang="de-CH" u="none" dirty="0" err="1"/>
              <a:t>ricevere</a:t>
            </a:r>
            <a:r>
              <a:rPr lang="de-CH" u="none" dirty="0"/>
              <a:t> </a:t>
            </a:r>
            <a:r>
              <a:rPr lang="de-CH" u="none" dirty="0" err="1"/>
              <a:t>elogi</a:t>
            </a:r>
            <a:r>
              <a:rPr lang="de-CH" u="none" dirty="0"/>
              <a:t>).</a:t>
            </a:r>
          </a:p>
          <a:p>
            <a:pPr marL="171450" indent="-171450">
              <a:buFont typeface="Arial" panose="020B0604020202020204" pitchFamily="34" charset="0"/>
              <a:buChar char="•"/>
              <a:defRPr/>
            </a:pPr>
            <a:r>
              <a:rPr lang="de-CH" u="none" dirty="0" err="1"/>
              <a:t>Soddisfare</a:t>
            </a:r>
            <a:r>
              <a:rPr lang="de-CH" u="none" dirty="0"/>
              <a:t> </a:t>
            </a:r>
            <a:r>
              <a:rPr lang="de-CH" u="none" dirty="0" err="1"/>
              <a:t>il</a:t>
            </a:r>
            <a:r>
              <a:rPr lang="de-CH" u="none" dirty="0"/>
              <a:t> </a:t>
            </a:r>
            <a:r>
              <a:rPr lang="de-CH" u="none" dirty="0" err="1"/>
              <a:t>bisogno</a:t>
            </a:r>
            <a:r>
              <a:rPr lang="de-CH" u="none" dirty="0"/>
              <a:t> di </a:t>
            </a:r>
            <a:r>
              <a:rPr lang="de-CH" u="none" dirty="0" err="1"/>
              <a:t>appartenenza</a:t>
            </a:r>
            <a:r>
              <a:rPr lang="de-CH" u="none" dirty="0"/>
              <a:t> (ad </a:t>
            </a:r>
            <a:r>
              <a:rPr lang="de-CH" u="none" dirty="0" err="1"/>
              <a:t>esempio</a:t>
            </a:r>
            <a:r>
              <a:rPr lang="de-CH" u="none" dirty="0"/>
              <a:t>, </a:t>
            </a:r>
            <a:r>
              <a:rPr lang="de-CH" u="none" dirty="0" err="1"/>
              <a:t>fare</a:t>
            </a:r>
            <a:r>
              <a:rPr lang="de-CH" u="none" dirty="0"/>
              <a:t> </a:t>
            </a:r>
            <a:r>
              <a:rPr lang="de-CH" u="none" dirty="0" err="1"/>
              <a:t>sport</a:t>
            </a:r>
            <a:r>
              <a:rPr lang="de-CH" u="none" dirty="0"/>
              <a:t> in </a:t>
            </a:r>
            <a:r>
              <a:rPr lang="de-CH" u="none" dirty="0" err="1"/>
              <a:t>un</a:t>
            </a:r>
            <a:r>
              <a:rPr lang="de-CH" u="none" dirty="0"/>
              <a:t> </a:t>
            </a:r>
            <a:r>
              <a:rPr lang="de-CH" u="none" dirty="0" err="1"/>
              <a:t>gruppo</a:t>
            </a:r>
            <a:r>
              <a:rPr lang="de-CH" u="none" dirty="0"/>
              <a:t>).</a:t>
            </a:r>
          </a:p>
          <a:p>
            <a:pPr marL="171450" indent="-171450">
              <a:buFont typeface="Arial" panose="020B0604020202020204" pitchFamily="34" charset="0"/>
              <a:buChar char="•"/>
              <a:defRPr/>
            </a:pPr>
            <a:r>
              <a:rPr lang="de-CH" u="none" dirty="0" err="1"/>
              <a:t>Soddisfare</a:t>
            </a:r>
            <a:r>
              <a:rPr lang="de-CH" u="none" dirty="0"/>
              <a:t> </a:t>
            </a:r>
            <a:r>
              <a:rPr lang="de-CH" u="none" dirty="0" err="1"/>
              <a:t>il</a:t>
            </a:r>
            <a:r>
              <a:rPr lang="de-CH" u="none" dirty="0"/>
              <a:t> </a:t>
            </a:r>
            <a:r>
              <a:rPr lang="de-CH" u="none" dirty="0" err="1"/>
              <a:t>bisogno</a:t>
            </a:r>
            <a:r>
              <a:rPr lang="de-CH" u="none" dirty="0"/>
              <a:t> di </a:t>
            </a:r>
            <a:r>
              <a:rPr lang="de-CH" u="none" dirty="0" err="1"/>
              <a:t>autonomia</a:t>
            </a:r>
            <a:r>
              <a:rPr lang="de-CH" u="none" dirty="0"/>
              <a:t> (ad </a:t>
            </a:r>
            <a:r>
              <a:rPr lang="de-CH" u="none" dirty="0" err="1"/>
              <a:t>esempio</a:t>
            </a:r>
            <a:r>
              <a:rPr lang="de-CH" u="none" dirty="0"/>
              <a:t>, la </a:t>
            </a:r>
            <a:r>
              <a:rPr lang="de-CH" u="none" dirty="0" err="1"/>
              <a:t>codeterminazione</a:t>
            </a:r>
            <a:r>
              <a:rPr lang="de-CH" u="none" dirty="0"/>
              <a:t>).</a:t>
            </a:r>
          </a:p>
          <a:p>
            <a:pPr marL="171450" indent="-171450">
              <a:buFont typeface="Arial" panose="020B0604020202020204" pitchFamily="34" charset="0"/>
              <a:buChar char="•"/>
              <a:defRPr/>
            </a:pPr>
            <a:r>
              <a:rPr lang="de-CH" u="none" dirty="0" err="1"/>
              <a:t>Ricevere</a:t>
            </a:r>
            <a:r>
              <a:rPr lang="de-CH" u="none" dirty="0"/>
              <a:t> </a:t>
            </a:r>
            <a:r>
              <a:rPr lang="de-CH" u="none" dirty="0" err="1"/>
              <a:t>una</a:t>
            </a:r>
            <a:r>
              <a:rPr lang="de-CH" u="none" dirty="0"/>
              <a:t> </a:t>
            </a:r>
            <a:r>
              <a:rPr lang="de-CH" u="none" dirty="0" err="1"/>
              <a:t>ricompensa</a:t>
            </a:r>
            <a:r>
              <a:rPr lang="de-CH" u="none" dirty="0"/>
              <a:t> </a:t>
            </a:r>
            <a:r>
              <a:rPr lang="de-CH" u="none" dirty="0" err="1"/>
              <a:t>esterna</a:t>
            </a:r>
            <a:r>
              <a:rPr lang="de-CH" u="none" dirty="0"/>
              <a:t> (materiale) o </a:t>
            </a:r>
            <a:r>
              <a:rPr lang="de-CH" u="none" dirty="0" err="1"/>
              <a:t>evitare</a:t>
            </a:r>
            <a:r>
              <a:rPr lang="de-CH" u="none" dirty="0"/>
              <a:t> </a:t>
            </a:r>
            <a:r>
              <a:rPr lang="de-CH" u="none" dirty="0" err="1"/>
              <a:t>una</a:t>
            </a:r>
            <a:r>
              <a:rPr lang="de-CH" u="none" dirty="0"/>
              <a:t> </a:t>
            </a:r>
            <a:r>
              <a:rPr lang="de-CH" u="none" dirty="0" err="1"/>
              <a:t>punizione</a:t>
            </a:r>
            <a:r>
              <a:rPr lang="de-CH" u="none" dirty="0"/>
              <a:t>.</a:t>
            </a:r>
          </a:p>
          <a:p>
            <a:pPr>
              <a:buFont typeface="Arial" panose="020B0604020202020204" pitchFamily="34" charset="0"/>
              <a:buNone/>
              <a:defRPr/>
            </a:pPr>
            <a:endParaRPr lang="de-CH" u="none" dirty="0"/>
          </a:p>
          <a:p>
            <a:pPr>
              <a:buFont typeface="Arial" panose="020B0604020202020204" pitchFamily="34" charset="0"/>
              <a:buNone/>
              <a:defRPr/>
            </a:pPr>
            <a:r>
              <a:rPr lang="de-CH" u="none" dirty="0"/>
              <a:t>Fiducia in se </a:t>
            </a:r>
            <a:r>
              <a:rPr lang="de-CH" u="none" dirty="0" err="1"/>
              <a:t>stessi</a:t>
            </a:r>
            <a:endParaRPr lang="de-CH" u="none" dirty="0"/>
          </a:p>
          <a:p>
            <a:pPr>
              <a:buFont typeface="Arial" panose="020B0604020202020204" pitchFamily="34" charset="0"/>
              <a:buNone/>
              <a:defRPr/>
            </a:pPr>
            <a:r>
              <a:rPr lang="de-CH" u="none" dirty="0"/>
              <a:t>Una </a:t>
            </a:r>
            <a:r>
              <a:rPr lang="de-CH" u="none" dirty="0" err="1"/>
              <a:t>valutazione</a:t>
            </a:r>
            <a:r>
              <a:rPr lang="de-CH" u="none" dirty="0"/>
              <a:t> </a:t>
            </a:r>
            <a:r>
              <a:rPr lang="de-CH" u="none" dirty="0" err="1"/>
              <a:t>realistica</a:t>
            </a:r>
            <a:r>
              <a:rPr lang="de-CH" u="none" dirty="0"/>
              <a:t> di </a:t>
            </a:r>
            <a:r>
              <a:rPr lang="de-CH" u="none" dirty="0" err="1"/>
              <a:t>sé</a:t>
            </a:r>
            <a:r>
              <a:rPr lang="de-CH" u="none" dirty="0"/>
              <a:t> </a:t>
            </a:r>
            <a:r>
              <a:rPr lang="de-CH" u="none" dirty="0" err="1"/>
              <a:t>è</a:t>
            </a:r>
            <a:r>
              <a:rPr lang="de-CH" u="none" dirty="0"/>
              <a:t> la </a:t>
            </a:r>
            <a:r>
              <a:rPr lang="de-CH" u="none" dirty="0" err="1"/>
              <a:t>base</a:t>
            </a:r>
            <a:r>
              <a:rPr lang="de-CH" u="none" dirty="0"/>
              <a:t> per </a:t>
            </a:r>
            <a:r>
              <a:rPr lang="de-CH" u="none" dirty="0" err="1"/>
              <a:t>sviluppare</a:t>
            </a:r>
            <a:r>
              <a:rPr lang="de-CH" u="none" dirty="0"/>
              <a:t> la </a:t>
            </a:r>
            <a:r>
              <a:rPr lang="de-CH" u="none" dirty="0" err="1"/>
              <a:t>fiducia</a:t>
            </a:r>
            <a:r>
              <a:rPr lang="de-CH" u="none" dirty="0"/>
              <a:t> in se </a:t>
            </a:r>
            <a:r>
              <a:rPr lang="de-CH" u="none" dirty="0" err="1"/>
              <a:t>stessi</a:t>
            </a:r>
            <a:r>
              <a:rPr lang="de-CH" u="none" dirty="0"/>
              <a:t>. </a:t>
            </a:r>
            <a:r>
              <a:rPr lang="de-CH" u="none" dirty="0" err="1"/>
              <a:t>L'atleta</a:t>
            </a:r>
            <a:r>
              <a:rPr lang="de-CH" u="none" dirty="0"/>
              <a:t> </a:t>
            </a:r>
            <a:r>
              <a:rPr lang="de-CH" u="none" dirty="0" err="1"/>
              <a:t>deve</a:t>
            </a:r>
            <a:r>
              <a:rPr lang="de-CH" u="none" dirty="0"/>
              <a:t> </a:t>
            </a:r>
            <a:r>
              <a:rPr lang="de-CH" u="none" dirty="0" err="1"/>
              <a:t>riconoscere</a:t>
            </a:r>
            <a:r>
              <a:rPr lang="de-CH" u="none" dirty="0"/>
              <a:t> </a:t>
            </a:r>
            <a:r>
              <a:rPr lang="de-CH" u="none" dirty="0" err="1"/>
              <a:t>ciò</a:t>
            </a:r>
            <a:r>
              <a:rPr lang="de-CH" u="none" dirty="0"/>
              <a:t> </a:t>
            </a:r>
            <a:r>
              <a:rPr lang="de-CH" u="none" dirty="0" err="1"/>
              <a:t>che</a:t>
            </a:r>
            <a:r>
              <a:rPr lang="de-CH" u="none" dirty="0"/>
              <a:t> </a:t>
            </a:r>
            <a:r>
              <a:rPr lang="de-CH" u="none" dirty="0" err="1"/>
              <a:t>è</a:t>
            </a:r>
            <a:r>
              <a:rPr lang="de-CH" u="none" dirty="0"/>
              <a:t> in </a:t>
            </a:r>
            <a:r>
              <a:rPr lang="de-CH" u="none" dirty="0" err="1"/>
              <a:t>grado</a:t>
            </a:r>
            <a:r>
              <a:rPr lang="de-CH" u="none" dirty="0"/>
              <a:t> di </a:t>
            </a:r>
            <a:r>
              <a:rPr lang="de-CH" u="none" dirty="0" err="1"/>
              <a:t>fare</a:t>
            </a:r>
            <a:r>
              <a:rPr lang="de-CH" u="none" dirty="0"/>
              <a:t> </a:t>
            </a:r>
            <a:r>
              <a:rPr lang="de-CH" u="none" dirty="0" err="1"/>
              <a:t>e</a:t>
            </a:r>
            <a:r>
              <a:rPr lang="de-CH" u="none" dirty="0"/>
              <a:t> </a:t>
            </a:r>
            <a:r>
              <a:rPr lang="de-CH" u="none" dirty="0" err="1"/>
              <a:t>ciò</a:t>
            </a:r>
            <a:r>
              <a:rPr lang="de-CH" u="none" dirty="0"/>
              <a:t> </a:t>
            </a:r>
            <a:r>
              <a:rPr lang="de-CH" u="none" dirty="0" err="1"/>
              <a:t>che</a:t>
            </a:r>
            <a:r>
              <a:rPr lang="de-CH" u="none" dirty="0"/>
              <a:t> non </a:t>
            </a:r>
            <a:r>
              <a:rPr lang="de-CH" u="none" dirty="0" err="1"/>
              <a:t>è</a:t>
            </a:r>
            <a:r>
              <a:rPr lang="de-CH" u="none" dirty="0"/>
              <a:t> in </a:t>
            </a:r>
            <a:r>
              <a:rPr lang="de-CH" u="none" dirty="0" err="1"/>
              <a:t>grado</a:t>
            </a:r>
            <a:r>
              <a:rPr lang="de-CH" u="none" dirty="0"/>
              <a:t> di </a:t>
            </a:r>
            <a:r>
              <a:rPr lang="de-CH" u="none" dirty="0" err="1"/>
              <a:t>fare</a:t>
            </a:r>
            <a:r>
              <a:rPr lang="de-CH" u="none" dirty="0"/>
              <a:t>. La </a:t>
            </a:r>
            <a:r>
              <a:rPr lang="de-CH" u="none" dirty="0" err="1"/>
              <a:t>fiducia</a:t>
            </a:r>
            <a:r>
              <a:rPr lang="de-CH" u="none" dirty="0"/>
              <a:t> in se </a:t>
            </a:r>
            <a:r>
              <a:rPr lang="de-CH" u="none" dirty="0" err="1"/>
              <a:t>stessi</a:t>
            </a:r>
            <a:r>
              <a:rPr lang="de-CH" u="none" dirty="0"/>
              <a:t> </a:t>
            </a:r>
            <a:r>
              <a:rPr lang="de-CH" u="none" dirty="0" err="1"/>
              <a:t>è</a:t>
            </a:r>
            <a:r>
              <a:rPr lang="de-CH" u="none" dirty="0"/>
              <a:t> </a:t>
            </a:r>
            <a:r>
              <a:rPr lang="de-CH" u="none" dirty="0" err="1"/>
              <a:t>decisiva</a:t>
            </a:r>
            <a:r>
              <a:rPr lang="de-CH" u="none" dirty="0"/>
              <a:t> per </a:t>
            </a:r>
            <a:r>
              <a:rPr lang="de-CH" u="none" dirty="0" err="1"/>
              <a:t>far</a:t>
            </a:r>
            <a:r>
              <a:rPr lang="de-CH" u="none" dirty="0"/>
              <a:t> </a:t>
            </a:r>
            <a:r>
              <a:rPr lang="de-CH" u="none" dirty="0" err="1"/>
              <a:t>sì</a:t>
            </a:r>
            <a:r>
              <a:rPr lang="de-CH" u="none" dirty="0"/>
              <a:t> </a:t>
            </a:r>
            <a:r>
              <a:rPr lang="de-CH" u="none" dirty="0" err="1"/>
              <a:t>che</a:t>
            </a:r>
            <a:r>
              <a:rPr lang="de-CH" u="none" dirty="0"/>
              <a:t> </a:t>
            </a:r>
            <a:r>
              <a:rPr lang="de-CH" u="none" dirty="0" err="1"/>
              <a:t>l'atleta</a:t>
            </a:r>
            <a:r>
              <a:rPr lang="de-CH" u="none" dirty="0"/>
              <a:t> </a:t>
            </a:r>
            <a:r>
              <a:rPr lang="de-CH" u="none" dirty="0" err="1"/>
              <a:t>creda</a:t>
            </a:r>
            <a:r>
              <a:rPr lang="de-CH" u="none" dirty="0"/>
              <a:t> di </a:t>
            </a:r>
            <a:r>
              <a:rPr lang="de-CH" u="none" dirty="0" err="1"/>
              <a:t>poter</a:t>
            </a:r>
            <a:r>
              <a:rPr lang="de-CH" u="none" dirty="0"/>
              <a:t> </a:t>
            </a:r>
            <a:r>
              <a:rPr lang="de-CH" u="none" dirty="0" err="1"/>
              <a:t>ottenere</a:t>
            </a:r>
            <a:r>
              <a:rPr lang="de-CH" u="none" dirty="0"/>
              <a:t> </a:t>
            </a:r>
            <a:r>
              <a:rPr lang="de-CH" u="none" dirty="0" err="1"/>
              <a:t>una</a:t>
            </a:r>
            <a:r>
              <a:rPr lang="de-CH" u="none" dirty="0"/>
              <a:t> </a:t>
            </a:r>
            <a:r>
              <a:rPr lang="de-CH" u="none" dirty="0" err="1"/>
              <a:t>prestazione</a:t>
            </a:r>
            <a:r>
              <a:rPr lang="de-CH" u="none" dirty="0"/>
              <a:t>. Si </a:t>
            </a:r>
            <a:r>
              <a:rPr lang="de-CH" u="none" dirty="0" err="1"/>
              <a:t>comporta</a:t>
            </a:r>
            <a:r>
              <a:rPr lang="de-CH" u="none" dirty="0"/>
              <a:t> di </a:t>
            </a:r>
            <a:r>
              <a:rPr lang="de-CH" u="none" dirty="0" err="1"/>
              <a:t>conseguenza</a:t>
            </a:r>
            <a:r>
              <a:rPr lang="de-CH" u="none" dirty="0"/>
              <a:t> </a:t>
            </a:r>
            <a:r>
              <a:rPr lang="de-CH" u="none" dirty="0" err="1"/>
              <a:t>durante</a:t>
            </a:r>
            <a:r>
              <a:rPr lang="de-CH" u="none" dirty="0"/>
              <a:t> la </a:t>
            </a:r>
            <a:r>
              <a:rPr lang="de-CH" u="none" dirty="0" err="1"/>
              <a:t>preparazione</a:t>
            </a:r>
            <a:r>
              <a:rPr lang="de-CH" u="none" dirty="0"/>
              <a:t> </a:t>
            </a:r>
            <a:r>
              <a:rPr lang="de-CH" u="none" dirty="0" err="1"/>
              <a:t>e</a:t>
            </a:r>
            <a:r>
              <a:rPr lang="de-CH" u="none" dirty="0"/>
              <a:t> la </a:t>
            </a:r>
            <a:r>
              <a:rPr lang="de-CH" u="none" dirty="0" err="1"/>
              <a:t>gara</a:t>
            </a:r>
            <a:r>
              <a:rPr lang="de-CH" u="none" dirty="0"/>
              <a:t>. La </a:t>
            </a:r>
            <a:r>
              <a:rPr lang="de-CH" u="none" dirty="0" err="1"/>
              <a:t>consapevolezza</a:t>
            </a:r>
            <a:r>
              <a:rPr lang="de-CH" u="none" dirty="0"/>
              <a:t> </a:t>
            </a:r>
            <a:r>
              <a:rPr lang="de-CH" u="none" dirty="0" err="1"/>
              <a:t>e</a:t>
            </a:r>
            <a:r>
              <a:rPr lang="de-CH" u="none" dirty="0"/>
              <a:t> </a:t>
            </a:r>
            <a:r>
              <a:rPr lang="de-CH" u="none" dirty="0" err="1"/>
              <a:t>l'accettazione</a:t>
            </a:r>
            <a:r>
              <a:rPr lang="de-CH" u="none" dirty="0"/>
              <a:t> </a:t>
            </a:r>
            <a:r>
              <a:rPr lang="de-CH" u="none" dirty="0" err="1"/>
              <a:t>dei</a:t>
            </a:r>
            <a:r>
              <a:rPr lang="de-CH" u="none" dirty="0"/>
              <a:t> </a:t>
            </a:r>
            <a:r>
              <a:rPr lang="de-CH" u="none" dirty="0" err="1"/>
              <a:t>propri</a:t>
            </a:r>
            <a:r>
              <a:rPr lang="de-CH" u="none" dirty="0"/>
              <a:t> </a:t>
            </a:r>
            <a:r>
              <a:rPr lang="de-CH" u="none" dirty="0" err="1"/>
              <a:t>obiettivi</a:t>
            </a:r>
            <a:r>
              <a:rPr lang="de-CH" u="none" dirty="0"/>
              <a:t>, delle proprie </a:t>
            </a:r>
            <a:r>
              <a:rPr lang="de-CH" u="none" dirty="0" err="1"/>
              <a:t>idee</a:t>
            </a:r>
            <a:r>
              <a:rPr lang="de-CH" u="none" dirty="0"/>
              <a:t>, delle proprie </a:t>
            </a:r>
            <a:r>
              <a:rPr lang="de-CH" u="none" dirty="0" err="1"/>
              <a:t>possibilità</a:t>
            </a:r>
            <a:r>
              <a:rPr lang="de-CH" u="none" dirty="0"/>
              <a:t>, </a:t>
            </a:r>
            <a:r>
              <a:rPr lang="de-CH" u="none" dirty="0" err="1"/>
              <a:t>dei</a:t>
            </a:r>
            <a:r>
              <a:rPr lang="de-CH" u="none" dirty="0"/>
              <a:t> </a:t>
            </a:r>
            <a:r>
              <a:rPr lang="de-CH" u="none" dirty="0" err="1"/>
              <a:t>propri</a:t>
            </a:r>
            <a:r>
              <a:rPr lang="de-CH" u="none" dirty="0"/>
              <a:t> </a:t>
            </a:r>
            <a:r>
              <a:rPr lang="de-CH" u="none" dirty="0" err="1"/>
              <a:t>punti</a:t>
            </a:r>
            <a:r>
              <a:rPr lang="de-CH" u="none" dirty="0"/>
              <a:t> di forza, delle proprie </a:t>
            </a:r>
            <a:r>
              <a:rPr lang="de-CH" u="none" dirty="0" err="1"/>
              <a:t>debolezze</a:t>
            </a:r>
            <a:r>
              <a:rPr lang="de-CH" u="none" dirty="0"/>
              <a:t> </a:t>
            </a:r>
            <a:r>
              <a:rPr lang="de-CH" u="none" dirty="0" err="1"/>
              <a:t>e</a:t>
            </a:r>
            <a:r>
              <a:rPr lang="de-CH" u="none" dirty="0"/>
              <a:t> </a:t>
            </a:r>
            <a:r>
              <a:rPr lang="de-CH" u="none" dirty="0" err="1"/>
              <a:t>dei</a:t>
            </a:r>
            <a:r>
              <a:rPr lang="de-CH" u="none" dirty="0"/>
              <a:t> </a:t>
            </a:r>
            <a:r>
              <a:rPr lang="de-CH" u="none" dirty="0" err="1"/>
              <a:t>propri</a:t>
            </a:r>
            <a:r>
              <a:rPr lang="de-CH" u="none" dirty="0"/>
              <a:t> </a:t>
            </a:r>
            <a:r>
              <a:rPr lang="de-CH" u="none" dirty="0" err="1"/>
              <a:t>limiti</a:t>
            </a:r>
            <a:r>
              <a:rPr lang="de-CH" u="none" dirty="0"/>
              <a:t> </a:t>
            </a:r>
            <a:r>
              <a:rPr lang="de-CH" u="none" dirty="0" err="1"/>
              <a:t>rafforza</a:t>
            </a:r>
            <a:r>
              <a:rPr lang="de-CH" u="none" dirty="0"/>
              <a:t> la </a:t>
            </a:r>
            <a:r>
              <a:rPr lang="de-CH" u="none" dirty="0" err="1"/>
              <a:t>fiducia</a:t>
            </a:r>
            <a:r>
              <a:rPr lang="de-CH" u="none" dirty="0"/>
              <a:t> in se </a:t>
            </a:r>
            <a:r>
              <a:rPr lang="de-CH" u="none" dirty="0" err="1"/>
              <a:t>stessi</a:t>
            </a:r>
            <a:r>
              <a:rPr lang="de-CH" u="none" dirty="0"/>
              <a:t> da </a:t>
            </a:r>
            <a:r>
              <a:rPr lang="de-CH" u="none" dirty="0" err="1"/>
              <a:t>un</a:t>
            </a:r>
            <a:r>
              <a:rPr lang="de-CH" u="none" dirty="0"/>
              <a:t> </a:t>
            </a:r>
            <a:r>
              <a:rPr lang="de-CH" u="none" dirty="0" err="1"/>
              <a:t>lato</a:t>
            </a:r>
            <a:r>
              <a:rPr lang="de-CH" u="none" dirty="0"/>
              <a:t>, </a:t>
            </a:r>
            <a:r>
              <a:rPr lang="de-CH" u="none" dirty="0" err="1"/>
              <a:t>ma</a:t>
            </a:r>
            <a:r>
              <a:rPr lang="de-CH" u="none" dirty="0"/>
              <a:t> </a:t>
            </a:r>
            <a:r>
              <a:rPr lang="de-CH" u="none" dirty="0" err="1"/>
              <a:t>è</a:t>
            </a:r>
            <a:r>
              <a:rPr lang="de-CH" u="none" dirty="0"/>
              <a:t> </a:t>
            </a:r>
            <a:r>
              <a:rPr lang="de-CH" u="none" dirty="0" err="1"/>
              <a:t>anche</a:t>
            </a:r>
            <a:r>
              <a:rPr lang="de-CH" u="none" dirty="0"/>
              <a:t> </a:t>
            </a:r>
            <a:r>
              <a:rPr lang="de-CH" u="none" dirty="0" err="1"/>
              <a:t>una</a:t>
            </a:r>
            <a:r>
              <a:rPr lang="de-CH" u="none" dirty="0"/>
              <a:t> </a:t>
            </a:r>
            <a:r>
              <a:rPr lang="de-CH" u="none" dirty="0" err="1"/>
              <a:t>caratteristica</a:t>
            </a:r>
            <a:r>
              <a:rPr lang="de-CH" u="none" dirty="0"/>
              <a:t> </a:t>
            </a:r>
            <a:r>
              <a:rPr lang="de-CH" u="none" dirty="0" err="1"/>
              <a:t>importante</a:t>
            </a:r>
            <a:r>
              <a:rPr lang="de-CH" u="none" dirty="0"/>
              <a:t> </a:t>
            </a:r>
            <a:r>
              <a:rPr lang="de-CH" u="none" dirty="0" err="1"/>
              <a:t>dello</a:t>
            </a:r>
            <a:r>
              <a:rPr lang="de-CH" u="none" dirty="0"/>
              <a:t> </a:t>
            </a:r>
            <a:r>
              <a:rPr lang="de-CH" u="none" dirty="0" err="1"/>
              <a:t>sviluppo</a:t>
            </a:r>
            <a:r>
              <a:rPr lang="de-CH" u="none" dirty="0"/>
              <a:t> della </a:t>
            </a:r>
            <a:r>
              <a:rPr lang="de-CH" u="none" dirty="0" err="1"/>
              <a:t>personalità</a:t>
            </a:r>
            <a:r>
              <a:rPr lang="de-CH" u="none" dirty="0"/>
              <a:t> </a:t>
            </a:r>
            <a:r>
              <a:rPr lang="de-CH" u="none" dirty="0" err="1"/>
              <a:t>e</a:t>
            </a:r>
            <a:r>
              <a:rPr lang="de-CH" u="none" dirty="0"/>
              <a:t> della </a:t>
            </a:r>
            <a:r>
              <a:rPr lang="de-CH" u="none" dirty="0" err="1"/>
              <a:t>formazione</a:t>
            </a:r>
            <a:r>
              <a:rPr lang="de-CH" u="none" dirty="0"/>
              <a:t> di </a:t>
            </a:r>
            <a:r>
              <a:rPr lang="de-CH" u="none" dirty="0" err="1"/>
              <a:t>un</a:t>
            </a:r>
            <a:r>
              <a:rPr lang="de-CH" u="none" dirty="0"/>
              <a:t> </a:t>
            </a:r>
            <a:r>
              <a:rPr lang="de-CH" u="none" dirty="0" err="1"/>
              <a:t>senso</a:t>
            </a:r>
            <a:r>
              <a:rPr lang="de-CH" u="none" dirty="0"/>
              <a:t> di </a:t>
            </a:r>
            <a:r>
              <a:rPr lang="de-CH" u="none" dirty="0" err="1"/>
              <a:t>autostima</a:t>
            </a:r>
            <a:r>
              <a:rPr lang="de-CH" u="none" dirty="0"/>
              <a:t> stabile </a:t>
            </a:r>
            <a:r>
              <a:rPr lang="de-CH" u="none" dirty="0" err="1"/>
              <a:t>dall'altro</a:t>
            </a:r>
            <a:r>
              <a:rPr lang="de-CH" u="none" dirty="0"/>
              <a:t>.</a:t>
            </a:r>
          </a:p>
          <a:p>
            <a:pPr>
              <a:buFont typeface="Arial" panose="020B0604020202020204" pitchFamily="34" charset="0"/>
              <a:buNone/>
              <a:defRPr/>
            </a:pPr>
            <a:endParaRPr lang="de-CH" u="none" dirty="0"/>
          </a:p>
          <a:p>
            <a:pPr>
              <a:buFont typeface="Arial" panose="020B0604020202020204" pitchFamily="34" charset="0"/>
              <a:buNone/>
              <a:defRPr/>
            </a:pPr>
            <a:r>
              <a:rPr lang="de-CH" u="none" dirty="0" err="1"/>
              <a:t>Spiegazione</a:t>
            </a:r>
            <a:r>
              <a:rPr lang="de-CH" u="none" dirty="0"/>
              <a:t> delle </a:t>
            </a:r>
            <a:r>
              <a:rPr lang="de-CH" u="none" dirty="0" err="1"/>
              <a:t>cause</a:t>
            </a:r>
            <a:endParaRPr lang="de-CH" u="none" dirty="0"/>
          </a:p>
          <a:p>
            <a:pPr>
              <a:buFont typeface="Arial" panose="020B0604020202020204" pitchFamily="34" charset="0"/>
              <a:buNone/>
              <a:defRPr/>
            </a:pPr>
            <a:r>
              <a:rPr lang="de-CH" u="none" dirty="0"/>
              <a:t>Di </a:t>
            </a:r>
            <a:r>
              <a:rPr lang="de-CH" u="none" dirty="0" err="1"/>
              <a:t>solito</a:t>
            </a:r>
            <a:r>
              <a:rPr lang="de-CH" u="none" dirty="0"/>
              <a:t> si </a:t>
            </a:r>
            <a:r>
              <a:rPr lang="de-CH" u="none" dirty="0" err="1"/>
              <a:t>valuta</a:t>
            </a:r>
            <a:r>
              <a:rPr lang="de-CH" u="none" dirty="0"/>
              <a:t> </a:t>
            </a:r>
            <a:r>
              <a:rPr lang="de-CH" u="none" dirty="0" err="1"/>
              <a:t>una</a:t>
            </a:r>
            <a:r>
              <a:rPr lang="de-CH" u="none" dirty="0"/>
              <a:t> </a:t>
            </a:r>
            <a:r>
              <a:rPr lang="de-CH" u="none" dirty="0" err="1"/>
              <a:t>prestazione</a:t>
            </a:r>
            <a:r>
              <a:rPr lang="de-CH" u="none" dirty="0"/>
              <a:t> (</a:t>
            </a:r>
            <a:r>
              <a:rPr lang="de-CH" u="none" dirty="0" err="1"/>
              <a:t>sportiva</a:t>
            </a:r>
            <a:r>
              <a:rPr lang="de-CH" u="none" dirty="0"/>
              <a:t>): Le </a:t>
            </a:r>
            <a:r>
              <a:rPr lang="de-CH" u="none" dirty="0" err="1"/>
              <a:t>persone</a:t>
            </a:r>
            <a:r>
              <a:rPr lang="de-CH" u="none" dirty="0"/>
              <a:t> si </a:t>
            </a:r>
            <a:r>
              <a:rPr lang="de-CH" u="none" dirty="0" err="1"/>
              <a:t>confrontano</a:t>
            </a:r>
            <a:r>
              <a:rPr lang="de-CH" u="none" dirty="0"/>
              <a:t> </a:t>
            </a:r>
            <a:r>
              <a:rPr lang="de-CH" u="none" dirty="0" err="1"/>
              <a:t>con</a:t>
            </a:r>
            <a:r>
              <a:rPr lang="de-CH" u="none" dirty="0"/>
              <a:t> altre </a:t>
            </a:r>
            <a:r>
              <a:rPr lang="de-CH" u="none" dirty="0" err="1"/>
              <a:t>persone</a:t>
            </a:r>
            <a:r>
              <a:rPr lang="de-CH" u="none" dirty="0"/>
              <a:t> o </a:t>
            </a:r>
            <a:r>
              <a:rPr lang="de-CH" u="none" dirty="0" err="1"/>
              <a:t>con</a:t>
            </a:r>
            <a:r>
              <a:rPr lang="de-CH" u="none" dirty="0"/>
              <a:t> i </a:t>
            </a:r>
            <a:r>
              <a:rPr lang="de-CH" u="none" dirty="0" err="1"/>
              <a:t>propri</a:t>
            </a:r>
            <a:r>
              <a:rPr lang="de-CH" u="none" dirty="0"/>
              <a:t> </a:t>
            </a:r>
            <a:r>
              <a:rPr lang="de-CH" u="none" dirty="0" err="1"/>
              <a:t>risultati</a:t>
            </a:r>
            <a:r>
              <a:rPr lang="de-CH" u="none" dirty="0"/>
              <a:t> </a:t>
            </a:r>
            <a:r>
              <a:rPr lang="de-CH" u="none" dirty="0" err="1"/>
              <a:t>precedenti</a:t>
            </a:r>
            <a:r>
              <a:rPr lang="de-CH" u="none" dirty="0"/>
              <a:t>. A </a:t>
            </a:r>
            <a:r>
              <a:rPr lang="de-CH" u="none" dirty="0" err="1"/>
              <a:t>prescindere</a:t>
            </a:r>
            <a:r>
              <a:rPr lang="de-CH" u="none" dirty="0"/>
              <a:t> </a:t>
            </a:r>
            <a:r>
              <a:rPr lang="de-CH" u="none" dirty="0" err="1"/>
              <a:t>dal</a:t>
            </a:r>
            <a:r>
              <a:rPr lang="de-CH" u="none" dirty="0"/>
              <a:t> </a:t>
            </a:r>
            <a:r>
              <a:rPr lang="de-CH" u="none" dirty="0" err="1"/>
              <a:t>successo</a:t>
            </a:r>
            <a:r>
              <a:rPr lang="de-CH" u="none" dirty="0"/>
              <a:t> o </a:t>
            </a:r>
            <a:r>
              <a:rPr lang="de-CH" u="none" dirty="0" err="1"/>
              <a:t>dal</a:t>
            </a:r>
            <a:r>
              <a:rPr lang="de-CH" u="none" dirty="0"/>
              <a:t> </a:t>
            </a:r>
            <a:r>
              <a:rPr lang="de-CH" u="none" dirty="0" err="1"/>
              <a:t>fallimento</a:t>
            </a:r>
            <a:r>
              <a:rPr lang="de-CH" u="none" dirty="0"/>
              <a:t>, ci si </a:t>
            </a:r>
            <a:r>
              <a:rPr lang="de-CH" u="none" dirty="0" err="1"/>
              <a:t>interroga</a:t>
            </a:r>
            <a:r>
              <a:rPr lang="de-CH" u="none" dirty="0"/>
              <a:t> </a:t>
            </a:r>
            <a:r>
              <a:rPr lang="de-CH" u="none" dirty="0" err="1"/>
              <a:t>anche</a:t>
            </a:r>
            <a:r>
              <a:rPr lang="de-CH" u="none" dirty="0"/>
              <a:t> </a:t>
            </a:r>
            <a:r>
              <a:rPr lang="de-CH" u="none" dirty="0" err="1"/>
              <a:t>sulle</a:t>
            </a:r>
            <a:r>
              <a:rPr lang="de-CH" u="none" dirty="0"/>
              <a:t> </a:t>
            </a:r>
            <a:r>
              <a:rPr lang="de-CH" u="none" dirty="0" err="1"/>
              <a:t>cause</a:t>
            </a:r>
            <a:r>
              <a:rPr lang="de-CH" u="none" dirty="0"/>
              <a:t>. </a:t>
            </a:r>
            <a:r>
              <a:rPr lang="de-CH" u="none" dirty="0" err="1"/>
              <a:t>Spiegazioni</a:t>
            </a:r>
            <a:r>
              <a:rPr lang="de-CH" u="none" dirty="0"/>
              <a:t> </a:t>
            </a:r>
            <a:r>
              <a:rPr lang="de-CH" u="none" dirty="0" err="1"/>
              <a:t>realistiche</a:t>
            </a:r>
            <a:r>
              <a:rPr lang="de-CH" u="none" dirty="0"/>
              <a:t> </a:t>
            </a:r>
            <a:r>
              <a:rPr lang="de-CH" u="none" dirty="0" err="1"/>
              <a:t>e</a:t>
            </a:r>
            <a:r>
              <a:rPr lang="de-CH" u="none" dirty="0"/>
              <a:t> non </a:t>
            </a:r>
            <a:r>
              <a:rPr lang="de-CH" u="none" dirty="0" err="1"/>
              <a:t>semplicemente</a:t>
            </a:r>
            <a:r>
              <a:rPr lang="de-CH" u="none" dirty="0"/>
              <a:t> </a:t>
            </a:r>
            <a:r>
              <a:rPr lang="de-CH" u="none" dirty="0" err="1"/>
              <a:t>ottimistiche</a:t>
            </a:r>
            <a:r>
              <a:rPr lang="de-CH" u="none" dirty="0"/>
              <a:t> delle </a:t>
            </a:r>
            <a:r>
              <a:rPr lang="de-CH" u="none" dirty="0" err="1"/>
              <a:t>cause</a:t>
            </a:r>
            <a:r>
              <a:rPr lang="de-CH" u="none" dirty="0"/>
              <a:t> </a:t>
            </a:r>
            <a:r>
              <a:rPr lang="de-CH" u="none" dirty="0" err="1"/>
              <a:t>sono</a:t>
            </a:r>
            <a:r>
              <a:rPr lang="de-CH" u="none" dirty="0"/>
              <a:t> </a:t>
            </a:r>
            <a:r>
              <a:rPr lang="de-CH" u="none" dirty="0" err="1"/>
              <a:t>fondamentali</a:t>
            </a:r>
            <a:r>
              <a:rPr lang="de-CH" u="none" dirty="0"/>
              <a:t> per </a:t>
            </a:r>
            <a:r>
              <a:rPr lang="de-CH" u="none" dirty="0" err="1"/>
              <a:t>costruire</a:t>
            </a:r>
            <a:r>
              <a:rPr lang="de-CH" u="none" dirty="0"/>
              <a:t> la </a:t>
            </a:r>
            <a:r>
              <a:rPr lang="de-CH" u="none" dirty="0" err="1"/>
              <a:t>fiducia</a:t>
            </a:r>
            <a:r>
              <a:rPr lang="de-CH" u="none" dirty="0"/>
              <a:t> in se </a:t>
            </a:r>
            <a:r>
              <a:rPr lang="de-CH" u="none" dirty="0" err="1"/>
              <a:t>stessi</a:t>
            </a:r>
            <a:r>
              <a:rPr lang="de-CH" u="none" dirty="0"/>
              <a:t>. per </a:t>
            </a:r>
            <a:r>
              <a:rPr lang="de-CH" u="none" dirty="0" err="1"/>
              <a:t>creare</a:t>
            </a:r>
            <a:r>
              <a:rPr lang="de-CH" u="none" dirty="0"/>
              <a:t> </a:t>
            </a:r>
            <a:r>
              <a:rPr lang="de-CH" u="none" dirty="0" err="1"/>
              <a:t>sentimenti</a:t>
            </a:r>
            <a:r>
              <a:rPr lang="de-CH" u="none" dirty="0"/>
              <a:t> </a:t>
            </a:r>
            <a:r>
              <a:rPr lang="de-CH" u="none" dirty="0" err="1"/>
              <a:t>positivi</a:t>
            </a:r>
            <a:r>
              <a:rPr lang="de-CH" u="none" dirty="0"/>
              <a:t> </a:t>
            </a:r>
            <a:r>
              <a:rPr lang="de-CH" u="none" dirty="0" err="1"/>
              <a:t>e</a:t>
            </a:r>
            <a:r>
              <a:rPr lang="de-CH" u="none" dirty="0"/>
              <a:t> per </a:t>
            </a:r>
            <a:r>
              <a:rPr lang="de-CH" u="none" dirty="0" err="1"/>
              <a:t>motivare</a:t>
            </a:r>
            <a:r>
              <a:rPr lang="de-CH" u="none" dirty="0"/>
              <a:t> a </a:t>
            </a:r>
            <a:r>
              <a:rPr lang="de-CH" u="none" dirty="0" err="1"/>
              <a:t>proseguire</a:t>
            </a:r>
            <a:r>
              <a:rPr lang="de-CH" u="none" dirty="0"/>
              <a:t> </a:t>
            </a:r>
            <a:r>
              <a:rPr lang="de-CH" u="none" dirty="0" err="1"/>
              <a:t>l'allenamento</a:t>
            </a:r>
            <a:r>
              <a:rPr lang="de-CH" u="none" dirty="0"/>
              <a:t>.</a:t>
            </a:r>
          </a:p>
        </p:txBody>
      </p:sp>
      <p:sp>
        <p:nvSpPr>
          <p:cNvPr id="4" name="Foliennummernplatzhalter 3">
            <a:extLst>
              <a:ext uri="{FF2B5EF4-FFF2-40B4-BE49-F238E27FC236}">
                <a16:creationId xmlns:a16="http://schemas.microsoft.com/office/drawing/2014/main" id="{BEFF0258-CCBF-653B-017E-9D309BC54638}"/>
              </a:ext>
            </a:extLst>
          </p:cNvPr>
          <p:cNvSpPr>
            <a:spLocks noGrp="1"/>
          </p:cNvSpPr>
          <p:nvPr>
            <p:ph type="sldNum" sz="quarter" idx="10"/>
          </p:nvPr>
        </p:nvSpPr>
        <p:spPr/>
        <p:txBody>
          <a:bodyPr/>
          <a:lstStyle/>
          <a:p>
            <a:pPr>
              <a:defRPr/>
            </a:pPr>
            <a:fld id="{C46147B8-7AEA-4922-A55B-DCDA58C024A2}" type="slidenum">
              <a:rPr lang="de-CH" smtClean="0"/>
              <a:pPr>
                <a:defRPr/>
              </a:pPr>
              <a:t>175</a:t>
            </a:fld>
            <a:endParaRPr lang="de-CH"/>
          </a:p>
        </p:txBody>
      </p:sp>
    </p:spTree>
    <p:extLst>
      <p:ext uri="{BB962C8B-B14F-4D97-AF65-F5344CB8AC3E}">
        <p14:creationId xmlns:p14="http://schemas.microsoft.com/office/powerpoint/2010/main" val="39062312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defRPr/>
            </a:pPr>
            <a:r>
              <a:rPr lang="de-CH" u="sng" dirty="0"/>
              <a:t>Sich konzentrieren</a:t>
            </a:r>
          </a:p>
          <a:p>
            <a:pPr marL="171665" indent="-171665">
              <a:buFont typeface="Arial" panose="020B0604020202020204" pitchFamily="34" charset="0"/>
              <a:buChar char="•"/>
              <a:defRPr/>
            </a:pPr>
            <a:r>
              <a:rPr lang="de-CH" dirty="0"/>
              <a:t>Das Gehirn hat eine beschränkte Verarbeitungskapazität. Daher muss es entscheiden, welche Informationen relevant sind und welche ausgeblendet werden können.</a:t>
            </a:r>
          </a:p>
          <a:p>
            <a:pPr marL="171665" indent="-171665">
              <a:buFont typeface="Arial" panose="020B0604020202020204" pitchFamily="34" charset="0"/>
              <a:buChar char="•"/>
              <a:defRPr/>
            </a:pPr>
            <a:r>
              <a:rPr lang="de-CH" dirty="0"/>
              <a:t>Die Ziele der Aufmerksamkeitszuwendung sind die differenzierte Wahrnehmung der Umwelt, der Gedanken und Gefühle sowie des eigenen Verhaltens und Handelns.</a:t>
            </a:r>
          </a:p>
          <a:p>
            <a:pPr>
              <a:buFont typeface="Arial" panose="020B0604020202020204" pitchFamily="34" charset="0"/>
              <a:buNone/>
              <a:defRPr/>
            </a:pPr>
            <a:endParaRPr lang="de-CH" u="sng" dirty="0"/>
          </a:p>
          <a:p>
            <a:pPr>
              <a:buFont typeface="Arial" panose="020B0604020202020204" pitchFamily="34" charset="0"/>
              <a:buNone/>
              <a:defRPr/>
            </a:pPr>
            <a:r>
              <a:rPr lang="de-CH" u="sng" dirty="0"/>
              <a:t>Wahrnehmen und verarbeiten:</a:t>
            </a:r>
          </a:p>
          <a:p>
            <a:pPr marL="171665" indent="-171665">
              <a:buFont typeface="Arial" panose="020B0604020202020204" pitchFamily="34" charset="0"/>
              <a:buChar char="•"/>
              <a:defRPr/>
            </a:pPr>
            <a:r>
              <a:rPr lang="de-CH" dirty="0"/>
              <a:t>Wesentliche Informationen wahrnehmen, erkennen und auswählen und entsprechende situationsgerechte Lösungen finden.</a:t>
            </a:r>
          </a:p>
          <a:p>
            <a:pPr marL="171665" indent="-171665">
              <a:buFont typeface="Arial" panose="020B0604020202020204" pitchFamily="34" charset="0"/>
              <a:buChar char="•"/>
              <a:defRPr/>
            </a:pPr>
            <a:r>
              <a:rPr lang="de-CH" dirty="0"/>
              <a:t>Dies bildet die Grundlage für die weiterführenden und komplexen kognitiven Prozesse.</a:t>
            </a:r>
          </a:p>
          <a:p>
            <a:pPr>
              <a:buFont typeface="Arial" panose="020B0604020202020204" pitchFamily="34" charset="0"/>
              <a:buNone/>
              <a:defRPr/>
            </a:pPr>
            <a:endParaRPr lang="de-CH" dirty="0"/>
          </a:p>
          <a:p>
            <a:pPr>
              <a:buFont typeface="Arial" panose="020B0604020202020204" pitchFamily="34" charset="0"/>
              <a:buNone/>
              <a:defRPr/>
            </a:pPr>
            <a:r>
              <a:rPr lang="de-CH" u="sng" dirty="0"/>
              <a:t>Die weiterführenden kognitiven Prozesse</a:t>
            </a:r>
          </a:p>
          <a:p>
            <a:pPr marL="171665" indent="-171665">
              <a:buFont typeface="Arial" panose="020B0604020202020204" pitchFamily="34" charset="0"/>
              <a:buChar char="•"/>
              <a:defRPr/>
            </a:pPr>
            <a:r>
              <a:rPr lang="de-CH" dirty="0"/>
              <a:t>Psyche regulieren: Um den optimalen Leistungszustand zu erreichen, muss der Sportler die eigene Psyche regulieren, sich beruhigen oder aktivieren können.</a:t>
            </a:r>
          </a:p>
          <a:p>
            <a:pPr marL="171665" indent="-171665">
              <a:buFont typeface="Arial" panose="020B0604020202020204" pitchFamily="34" charset="0"/>
              <a:buChar char="•"/>
              <a:defRPr/>
            </a:pPr>
            <a:r>
              <a:rPr lang="de-CH" dirty="0"/>
              <a:t>Willen steuern: Es braucht besondere Willensanstrengungen, um die letzten Energiereserven oder die richtige Taktik zu mobilisieren.</a:t>
            </a:r>
          </a:p>
          <a:p>
            <a:pPr marL="171665" indent="-171665">
              <a:buFont typeface="Arial" panose="020B0604020202020204" pitchFamily="34" charset="0"/>
              <a:buChar char="•"/>
              <a:defRPr/>
            </a:pPr>
            <a:r>
              <a:rPr lang="de-CH" dirty="0"/>
              <a:t>Antizipieren: Das gedankliche Vorwegnehmen von künftigen (Bewegungs-)Abläufen aufgrund von Informationen und Erfahrungen.</a:t>
            </a:r>
          </a:p>
          <a:p>
            <a:pPr marL="171665" indent="-171665">
              <a:buFont typeface="Arial" panose="020B0604020202020204" pitchFamily="34" charset="0"/>
              <a:buChar char="•"/>
              <a:defRPr/>
            </a:pPr>
            <a:r>
              <a:rPr lang="de-CH" dirty="0"/>
              <a:t>Kommunizieren: Zur einwandfreien Zusammenarbeit aller beteiligten Personen.</a:t>
            </a:r>
          </a:p>
          <a:p>
            <a:pPr>
              <a:buFont typeface="Arial" panose="020B0604020202020204" pitchFamily="34" charset="0"/>
              <a:buNone/>
              <a:defRPr/>
            </a:pPr>
            <a:endParaRPr lang="de-CH" dirty="0"/>
          </a:p>
          <a:p>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176</a:t>
            </a:fld>
            <a:endParaRPr lang="de-CH"/>
          </a:p>
        </p:txBody>
      </p:sp>
    </p:spTree>
    <p:extLst>
      <p:ext uri="{BB962C8B-B14F-4D97-AF65-F5344CB8AC3E}">
        <p14:creationId xmlns:p14="http://schemas.microsoft.com/office/powerpoint/2010/main" val="2005695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6FFFE-10F5-7A8C-DFC6-BC7FF6869B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48FC40-E382-8AC3-B18F-D26E6A7870D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6F7FDB2-FE4A-0FEE-3374-F20868D031D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a:t>Avec </a:t>
            </a:r>
            <a:r>
              <a:rPr lang="de-CH" dirty="0" err="1"/>
              <a:t>les</a:t>
            </a:r>
            <a:r>
              <a:rPr lang="de-CH" dirty="0"/>
              <a:t> </a:t>
            </a:r>
            <a:r>
              <a:rPr lang="de-CH" dirty="0" err="1"/>
              <a:t>programmes</a:t>
            </a:r>
            <a:r>
              <a:rPr lang="de-CH" dirty="0"/>
              <a:t> Sport des </a:t>
            </a:r>
            <a:r>
              <a:rPr lang="de-CH" dirty="0" err="1"/>
              <a:t>enfants</a:t>
            </a:r>
            <a:r>
              <a:rPr lang="de-CH" dirty="0"/>
              <a:t>, Sport des </a:t>
            </a:r>
            <a:r>
              <a:rPr lang="de-CH" dirty="0" err="1"/>
              <a:t>jeunes</a:t>
            </a:r>
            <a:r>
              <a:rPr lang="de-CH" dirty="0"/>
              <a:t> et Sport des adultes, la </a:t>
            </a:r>
            <a:r>
              <a:rPr lang="de-CH" dirty="0" err="1"/>
              <a:t>fédération</a:t>
            </a:r>
            <a:r>
              <a:rPr lang="de-CH" dirty="0"/>
              <a:t> </a:t>
            </a:r>
            <a:r>
              <a:rPr lang="de-CH" dirty="0" err="1"/>
              <a:t>est</a:t>
            </a:r>
            <a:r>
              <a:rPr lang="de-CH" dirty="0"/>
              <a:t> </a:t>
            </a:r>
            <a:r>
              <a:rPr lang="de-CH" dirty="0" err="1"/>
              <a:t>active</a:t>
            </a:r>
            <a:r>
              <a:rPr lang="de-CH" dirty="0"/>
              <a:t> </a:t>
            </a:r>
            <a:r>
              <a:rPr lang="de-CH" dirty="0" err="1"/>
              <a:t>sur</a:t>
            </a:r>
            <a:r>
              <a:rPr lang="de-CH" dirty="0"/>
              <a:t> </a:t>
            </a:r>
            <a:r>
              <a:rPr lang="de-CH" dirty="0" err="1"/>
              <a:t>toutes</a:t>
            </a:r>
            <a:r>
              <a:rPr lang="de-CH" dirty="0"/>
              <a:t> </a:t>
            </a:r>
            <a:r>
              <a:rPr lang="de-CH" dirty="0" err="1"/>
              <a:t>les</a:t>
            </a:r>
            <a:r>
              <a:rPr lang="de-CH" dirty="0"/>
              <a:t> </a:t>
            </a:r>
            <a:r>
              <a:rPr lang="de-CH" dirty="0" err="1"/>
              <a:t>tranches</a:t>
            </a:r>
            <a:r>
              <a:rPr lang="de-CH" dirty="0"/>
              <a:t> </a:t>
            </a:r>
            <a:r>
              <a:rPr lang="de-CH" dirty="0" err="1"/>
              <a:t>d'âge</a:t>
            </a:r>
            <a:r>
              <a:rPr lang="de-CH" dirty="0"/>
              <a:t>. Le </a:t>
            </a:r>
            <a:r>
              <a:rPr lang="de-CH" dirty="0" err="1"/>
              <a:t>groupe</a:t>
            </a:r>
            <a:r>
              <a:rPr lang="de-CH" dirty="0"/>
              <a:t> </a:t>
            </a:r>
            <a:r>
              <a:rPr lang="de-CH" dirty="0" err="1"/>
              <a:t>cible</a:t>
            </a:r>
            <a:r>
              <a:rPr lang="de-CH" dirty="0"/>
              <a:t> du </a:t>
            </a:r>
            <a:r>
              <a:rPr lang="de-CH" dirty="0" err="1"/>
              <a:t>sport</a:t>
            </a:r>
            <a:r>
              <a:rPr lang="de-CH" dirty="0"/>
              <a:t> des adultes (20-100 ans) a </a:t>
            </a:r>
            <a:r>
              <a:rPr lang="de-CH" dirty="0" err="1"/>
              <a:t>une</a:t>
            </a:r>
            <a:r>
              <a:rPr lang="de-CH" dirty="0"/>
              <a:t> </a:t>
            </a:r>
            <a:r>
              <a:rPr lang="de-CH" dirty="0" err="1"/>
              <a:t>portée</a:t>
            </a:r>
            <a:r>
              <a:rPr lang="de-CH" dirty="0"/>
              <a:t> </a:t>
            </a:r>
            <a:r>
              <a:rPr lang="de-CH" dirty="0" err="1"/>
              <a:t>énorme</a:t>
            </a:r>
            <a:r>
              <a:rPr lang="de-CH" dirty="0"/>
              <a:t>. </a:t>
            </a:r>
            <a:r>
              <a:rPr lang="de-CH" dirty="0" err="1"/>
              <a:t>Les</a:t>
            </a:r>
            <a:r>
              <a:rPr lang="de-CH" dirty="0"/>
              <a:t> </a:t>
            </a:r>
            <a:r>
              <a:rPr lang="de-CH" dirty="0" err="1"/>
              <a:t>besoins</a:t>
            </a:r>
            <a:r>
              <a:rPr lang="de-CH" dirty="0"/>
              <a:t> et </a:t>
            </a:r>
            <a:r>
              <a:rPr lang="de-CH" dirty="0" err="1"/>
              <a:t>les</a:t>
            </a:r>
            <a:r>
              <a:rPr lang="de-CH" dirty="0"/>
              <a:t> </a:t>
            </a:r>
            <a:r>
              <a:rPr lang="de-CH" dirty="0" err="1"/>
              <a:t>exigences</a:t>
            </a:r>
            <a:r>
              <a:rPr lang="de-CH" dirty="0"/>
              <a:t> des </a:t>
            </a:r>
            <a:r>
              <a:rPr lang="de-CH" dirty="0" err="1"/>
              <a:t>différents</a:t>
            </a:r>
            <a:r>
              <a:rPr lang="de-CH" dirty="0"/>
              <a:t> </a:t>
            </a:r>
            <a:r>
              <a:rPr lang="de-CH" dirty="0" err="1"/>
              <a:t>segments</a:t>
            </a:r>
            <a:r>
              <a:rPr lang="de-CH" dirty="0"/>
              <a:t> </a:t>
            </a:r>
            <a:r>
              <a:rPr lang="de-CH" dirty="0" err="1"/>
              <a:t>d'âge</a:t>
            </a:r>
            <a:r>
              <a:rPr lang="de-CH" dirty="0"/>
              <a:t> </a:t>
            </a:r>
            <a:r>
              <a:rPr lang="de-CH" dirty="0" err="1"/>
              <a:t>sont</a:t>
            </a:r>
            <a:r>
              <a:rPr lang="de-CH" dirty="0"/>
              <a:t> très </a:t>
            </a:r>
            <a:r>
              <a:rPr lang="de-CH" dirty="0" err="1"/>
              <a:t>différents</a:t>
            </a:r>
            <a:r>
              <a:rPr lang="de-CH" dirty="0"/>
              <a:t>.</a:t>
            </a:r>
          </a:p>
        </p:txBody>
      </p:sp>
      <p:sp>
        <p:nvSpPr>
          <p:cNvPr id="4" name="Foliennummernplatzhalter 3">
            <a:extLst>
              <a:ext uri="{FF2B5EF4-FFF2-40B4-BE49-F238E27FC236}">
                <a16:creationId xmlns:a16="http://schemas.microsoft.com/office/drawing/2014/main" id="{52D109C5-1F52-C042-9B18-AFD20E994916}"/>
              </a:ext>
            </a:extLst>
          </p:cNvPr>
          <p:cNvSpPr>
            <a:spLocks noGrp="1"/>
          </p:cNvSpPr>
          <p:nvPr>
            <p:ph type="sldNum" sz="quarter" idx="5"/>
          </p:nvPr>
        </p:nvSpPr>
        <p:spPr/>
        <p:txBody>
          <a:bodyPr/>
          <a:lstStyle/>
          <a:p>
            <a:pPr>
              <a:defRPr/>
            </a:pPr>
            <a:fld id="{C46147B8-7AEA-4922-A55B-DCDA58C024A2}" type="slidenum">
              <a:rPr lang="de-CH" smtClean="0"/>
              <a:pPr>
                <a:defRPr/>
              </a:pPr>
              <a:t>36</a:t>
            </a:fld>
            <a:endParaRPr lang="de-CH"/>
          </a:p>
        </p:txBody>
      </p:sp>
    </p:spTree>
    <p:extLst>
      <p:ext uri="{BB962C8B-B14F-4D97-AF65-F5344CB8AC3E}">
        <p14:creationId xmlns:p14="http://schemas.microsoft.com/office/powerpoint/2010/main" val="296555920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716-31D0-8E2A-7E78-22EA434967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DFCA1F-9696-F6CB-6CCA-280D6C9C2FD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45702B-7456-89CF-3678-C623830FD2D8}"/>
              </a:ext>
            </a:extLst>
          </p:cNvPr>
          <p:cNvSpPr>
            <a:spLocks noGrp="1"/>
          </p:cNvSpPr>
          <p:nvPr>
            <p:ph type="body" idx="1"/>
          </p:nvPr>
        </p:nvSpPr>
        <p:spPr/>
        <p:txBody>
          <a:bodyPr/>
          <a:lstStyle/>
          <a:p>
            <a:pPr>
              <a:buFont typeface="Arial" panose="020B0604020202020204" pitchFamily="34" charset="0"/>
              <a:buNone/>
              <a:defRPr/>
            </a:pPr>
            <a:r>
              <a:rPr lang="de-CH" u="sng" dirty="0"/>
              <a:t>Se </a:t>
            </a:r>
            <a:r>
              <a:rPr lang="de-CH" u="sng" dirty="0" err="1"/>
              <a:t>concentrer</a:t>
            </a:r>
            <a:endParaRPr lang="de-CH" u="sng" dirty="0"/>
          </a:p>
          <a:p>
            <a:pPr marL="171450" indent="-171450">
              <a:buFont typeface="Arial" panose="020B0604020202020204" pitchFamily="34" charset="0"/>
              <a:buChar char="•"/>
              <a:defRPr/>
            </a:pPr>
            <a:r>
              <a:rPr lang="de-CH" u="none" dirty="0"/>
              <a:t>Le </a:t>
            </a:r>
            <a:r>
              <a:rPr lang="de-CH" u="none" dirty="0" err="1"/>
              <a:t>cerveau</a:t>
            </a:r>
            <a:r>
              <a:rPr lang="de-CH" u="none" dirty="0"/>
              <a:t> a </a:t>
            </a:r>
            <a:r>
              <a:rPr lang="de-CH" u="none" dirty="0" err="1"/>
              <a:t>une</a:t>
            </a:r>
            <a:r>
              <a:rPr lang="de-CH" u="none" dirty="0"/>
              <a:t> </a:t>
            </a:r>
            <a:r>
              <a:rPr lang="de-CH" u="none" dirty="0" err="1"/>
              <a:t>capacité</a:t>
            </a:r>
            <a:r>
              <a:rPr lang="de-CH" u="none" dirty="0"/>
              <a:t> de </a:t>
            </a:r>
            <a:r>
              <a:rPr lang="de-CH" u="none" dirty="0" err="1"/>
              <a:t>traitement</a:t>
            </a:r>
            <a:r>
              <a:rPr lang="de-CH" u="none" dirty="0"/>
              <a:t> </a:t>
            </a:r>
            <a:r>
              <a:rPr lang="de-CH" u="none" dirty="0" err="1"/>
              <a:t>limitée</a:t>
            </a:r>
            <a:r>
              <a:rPr lang="de-CH" u="none" dirty="0"/>
              <a:t>. Il </a:t>
            </a:r>
            <a:r>
              <a:rPr lang="de-CH" u="none" dirty="0" err="1"/>
              <a:t>doit</a:t>
            </a:r>
            <a:r>
              <a:rPr lang="de-CH" u="none" dirty="0"/>
              <a:t> </a:t>
            </a:r>
            <a:r>
              <a:rPr lang="de-CH" u="none" dirty="0" err="1"/>
              <a:t>donc</a:t>
            </a:r>
            <a:r>
              <a:rPr lang="de-CH" u="none" dirty="0"/>
              <a:t> </a:t>
            </a:r>
            <a:r>
              <a:rPr lang="de-CH" u="none" dirty="0" err="1"/>
              <a:t>décider</a:t>
            </a:r>
            <a:r>
              <a:rPr lang="de-CH" u="none" dirty="0"/>
              <a:t> </a:t>
            </a:r>
            <a:r>
              <a:rPr lang="de-CH" u="none" dirty="0" err="1"/>
              <a:t>quelles</a:t>
            </a:r>
            <a:r>
              <a:rPr lang="de-CH" u="none" dirty="0"/>
              <a:t> </a:t>
            </a:r>
            <a:r>
              <a:rPr lang="de-CH" u="none" dirty="0" err="1"/>
              <a:t>informations</a:t>
            </a:r>
            <a:r>
              <a:rPr lang="de-CH" u="none" dirty="0"/>
              <a:t> </a:t>
            </a:r>
            <a:r>
              <a:rPr lang="de-CH" u="none" dirty="0" err="1"/>
              <a:t>sont</a:t>
            </a:r>
            <a:r>
              <a:rPr lang="de-CH" u="none" dirty="0"/>
              <a:t> </a:t>
            </a:r>
            <a:r>
              <a:rPr lang="de-CH" u="none" dirty="0" err="1"/>
              <a:t>pertinentes</a:t>
            </a:r>
            <a:r>
              <a:rPr lang="de-CH" u="none" dirty="0"/>
              <a:t> et </a:t>
            </a:r>
            <a:r>
              <a:rPr lang="de-CH" u="none" dirty="0" err="1"/>
              <a:t>lesquelles</a:t>
            </a:r>
            <a:r>
              <a:rPr lang="de-CH" u="none" dirty="0"/>
              <a:t> </a:t>
            </a:r>
            <a:r>
              <a:rPr lang="de-CH" u="none" dirty="0" err="1"/>
              <a:t>peuvent</a:t>
            </a:r>
            <a:r>
              <a:rPr lang="de-CH" u="none" dirty="0"/>
              <a:t> </a:t>
            </a:r>
            <a:r>
              <a:rPr lang="de-CH" u="none" dirty="0" err="1"/>
              <a:t>être</a:t>
            </a:r>
            <a:r>
              <a:rPr lang="de-CH" u="none" dirty="0"/>
              <a:t> </a:t>
            </a:r>
            <a:r>
              <a:rPr lang="de-CH" u="none" dirty="0" err="1"/>
              <a:t>occultées</a:t>
            </a:r>
            <a:r>
              <a:rPr lang="de-CH" u="none" dirty="0"/>
              <a:t>.</a:t>
            </a:r>
          </a:p>
          <a:p>
            <a:pPr marL="171450" indent="-171450">
              <a:buFont typeface="Arial" panose="020B0604020202020204" pitchFamily="34" charset="0"/>
              <a:buChar char="•"/>
              <a:defRPr/>
            </a:pPr>
            <a:r>
              <a:rPr lang="de-CH" u="none" dirty="0" err="1"/>
              <a:t>Les</a:t>
            </a:r>
            <a:r>
              <a:rPr lang="de-CH" u="none" dirty="0"/>
              <a:t> </a:t>
            </a:r>
            <a:r>
              <a:rPr lang="de-CH" u="none" dirty="0" err="1"/>
              <a:t>objectifs</a:t>
            </a:r>
            <a:r>
              <a:rPr lang="de-CH" u="none" dirty="0"/>
              <a:t> de </a:t>
            </a:r>
            <a:r>
              <a:rPr lang="de-CH" u="none" dirty="0" err="1"/>
              <a:t>l'attention</a:t>
            </a:r>
            <a:r>
              <a:rPr lang="de-CH" u="none" dirty="0"/>
              <a:t> </a:t>
            </a:r>
            <a:r>
              <a:rPr lang="de-CH" u="none" dirty="0" err="1"/>
              <a:t>sont</a:t>
            </a:r>
            <a:r>
              <a:rPr lang="de-CH" u="none" dirty="0"/>
              <a:t> la </a:t>
            </a:r>
            <a:r>
              <a:rPr lang="de-CH" u="none" dirty="0" err="1"/>
              <a:t>perception</a:t>
            </a:r>
            <a:r>
              <a:rPr lang="de-CH" u="none" dirty="0"/>
              <a:t> </a:t>
            </a:r>
            <a:r>
              <a:rPr lang="de-CH" u="none" dirty="0" err="1"/>
              <a:t>différenciée</a:t>
            </a:r>
            <a:r>
              <a:rPr lang="de-CH" u="none" dirty="0"/>
              <a:t> de </a:t>
            </a:r>
            <a:r>
              <a:rPr lang="de-CH" u="none" dirty="0" err="1"/>
              <a:t>l'environnement</a:t>
            </a:r>
            <a:r>
              <a:rPr lang="de-CH" u="none" dirty="0"/>
              <a:t>, des </a:t>
            </a:r>
            <a:r>
              <a:rPr lang="de-CH" u="none" dirty="0" err="1"/>
              <a:t>pensées</a:t>
            </a:r>
            <a:r>
              <a:rPr lang="de-CH" u="none" dirty="0"/>
              <a:t> et des </a:t>
            </a:r>
            <a:r>
              <a:rPr lang="de-CH" u="none" dirty="0" err="1"/>
              <a:t>sentiments</a:t>
            </a:r>
            <a:r>
              <a:rPr lang="de-CH" u="none" dirty="0"/>
              <a:t> </a:t>
            </a:r>
            <a:r>
              <a:rPr lang="de-CH" u="none" dirty="0" err="1"/>
              <a:t>ainsi</a:t>
            </a:r>
            <a:r>
              <a:rPr lang="de-CH" u="none" dirty="0"/>
              <a:t> </a:t>
            </a:r>
            <a:r>
              <a:rPr lang="de-CH" u="none" dirty="0" err="1"/>
              <a:t>que</a:t>
            </a:r>
            <a:r>
              <a:rPr lang="de-CH" u="none" dirty="0"/>
              <a:t> de </a:t>
            </a:r>
            <a:r>
              <a:rPr lang="de-CH" u="none" dirty="0" err="1"/>
              <a:t>son</a:t>
            </a:r>
            <a:r>
              <a:rPr lang="de-CH" u="none" dirty="0"/>
              <a:t> propre </a:t>
            </a:r>
            <a:r>
              <a:rPr lang="de-CH" u="none" dirty="0" err="1"/>
              <a:t>comportement</a:t>
            </a:r>
            <a:r>
              <a:rPr lang="de-CH" u="none" dirty="0"/>
              <a:t> et de </a:t>
            </a:r>
            <a:r>
              <a:rPr lang="de-CH" u="none" dirty="0" err="1"/>
              <a:t>ses</a:t>
            </a:r>
            <a:r>
              <a:rPr lang="de-CH" u="none" dirty="0"/>
              <a:t> </a:t>
            </a:r>
            <a:r>
              <a:rPr lang="de-CH" u="none" dirty="0" err="1"/>
              <a:t>actions</a:t>
            </a:r>
            <a:r>
              <a:rPr lang="de-CH" u="none" dirty="0"/>
              <a:t>.</a:t>
            </a:r>
          </a:p>
          <a:p>
            <a:pPr>
              <a:buFont typeface="Arial" panose="020B0604020202020204" pitchFamily="34" charset="0"/>
              <a:buNone/>
              <a:defRPr/>
            </a:pPr>
            <a:endParaRPr lang="de-CH" u="none" dirty="0"/>
          </a:p>
          <a:p>
            <a:pPr>
              <a:buFont typeface="Arial" panose="020B0604020202020204" pitchFamily="34" charset="0"/>
              <a:buNone/>
              <a:defRPr/>
            </a:pPr>
            <a:r>
              <a:rPr lang="de-CH" u="sng" dirty="0" err="1"/>
              <a:t>Percevoir</a:t>
            </a:r>
            <a:r>
              <a:rPr lang="de-CH" u="sng" dirty="0"/>
              <a:t> et </a:t>
            </a:r>
            <a:r>
              <a:rPr lang="de-CH" u="sng" dirty="0" err="1"/>
              <a:t>traiter</a:t>
            </a:r>
            <a:r>
              <a:rPr lang="de-CH" u="sng" dirty="0"/>
              <a:t> </a:t>
            </a:r>
            <a:r>
              <a:rPr lang="de-CH" u="sng" dirty="0" err="1"/>
              <a:t>les</a:t>
            </a:r>
            <a:r>
              <a:rPr lang="de-CH" u="sng" dirty="0"/>
              <a:t> </a:t>
            </a:r>
            <a:r>
              <a:rPr lang="de-CH" u="sng" dirty="0" err="1"/>
              <a:t>informations</a:t>
            </a:r>
            <a:r>
              <a:rPr lang="de-CH" u="sng" dirty="0"/>
              <a:t> :</a:t>
            </a:r>
          </a:p>
          <a:p>
            <a:pPr marL="171450" indent="-171450">
              <a:buFont typeface="Arial" panose="020B0604020202020204" pitchFamily="34" charset="0"/>
              <a:buChar char="•"/>
              <a:defRPr/>
            </a:pPr>
            <a:r>
              <a:rPr lang="de-CH" u="none" dirty="0" err="1"/>
              <a:t>Percevoir</a:t>
            </a:r>
            <a:r>
              <a:rPr lang="de-CH" u="none" dirty="0"/>
              <a:t>, </a:t>
            </a:r>
            <a:r>
              <a:rPr lang="de-CH" u="none" dirty="0" err="1"/>
              <a:t>reconnaître</a:t>
            </a:r>
            <a:r>
              <a:rPr lang="de-CH" u="none" dirty="0"/>
              <a:t> et </a:t>
            </a:r>
            <a:r>
              <a:rPr lang="de-CH" u="none" dirty="0" err="1"/>
              <a:t>sélectionner</a:t>
            </a:r>
            <a:r>
              <a:rPr lang="de-CH" u="none" dirty="0"/>
              <a:t> </a:t>
            </a:r>
            <a:r>
              <a:rPr lang="de-CH" u="none" dirty="0" err="1"/>
              <a:t>les</a:t>
            </a:r>
            <a:r>
              <a:rPr lang="de-CH" u="none" dirty="0"/>
              <a:t> </a:t>
            </a:r>
            <a:r>
              <a:rPr lang="de-CH" u="none" dirty="0" err="1"/>
              <a:t>informations</a:t>
            </a:r>
            <a:r>
              <a:rPr lang="de-CH" u="none" dirty="0"/>
              <a:t> essentielles et </a:t>
            </a:r>
            <a:r>
              <a:rPr lang="de-CH" u="none" dirty="0" err="1"/>
              <a:t>trouver</a:t>
            </a:r>
            <a:r>
              <a:rPr lang="de-CH" u="none" dirty="0"/>
              <a:t> des </a:t>
            </a:r>
            <a:r>
              <a:rPr lang="de-CH" u="none" dirty="0" err="1"/>
              <a:t>solutions</a:t>
            </a:r>
            <a:r>
              <a:rPr lang="de-CH" u="none" dirty="0"/>
              <a:t> </a:t>
            </a:r>
            <a:r>
              <a:rPr lang="de-CH" u="none" dirty="0" err="1"/>
              <a:t>correspondantes</a:t>
            </a:r>
            <a:r>
              <a:rPr lang="de-CH" u="none" dirty="0"/>
              <a:t> </a:t>
            </a:r>
            <a:r>
              <a:rPr lang="de-CH" u="none" dirty="0" err="1"/>
              <a:t>adaptées</a:t>
            </a:r>
            <a:r>
              <a:rPr lang="de-CH" u="none" dirty="0"/>
              <a:t> à la </a:t>
            </a:r>
            <a:r>
              <a:rPr lang="de-CH" u="none" dirty="0" err="1"/>
              <a:t>situation</a:t>
            </a:r>
            <a:r>
              <a:rPr lang="de-CH" u="none" dirty="0"/>
              <a:t>.</a:t>
            </a:r>
          </a:p>
          <a:p>
            <a:pPr marL="171450" indent="-171450">
              <a:buFont typeface="Arial" panose="020B0604020202020204" pitchFamily="34" charset="0"/>
              <a:buChar char="•"/>
              <a:defRPr/>
            </a:pPr>
            <a:r>
              <a:rPr lang="de-CH" u="none" dirty="0"/>
              <a:t>Cela </a:t>
            </a:r>
            <a:r>
              <a:rPr lang="de-CH" u="none" dirty="0" err="1"/>
              <a:t>constitue</a:t>
            </a:r>
            <a:r>
              <a:rPr lang="de-CH" u="none" dirty="0"/>
              <a:t> la </a:t>
            </a:r>
            <a:r>
              <a:rPr lang="de-CH" u="none" dirty="0" err="1"/>
              <a:t>base</a:t>
            </a:r>
            <a:r>
              <a:rPr lang="de-CH" u="none" dirty="0"/>
              <a:t> des </a:t>
            </a:r>
            <a:r>
              <a:rPr lang="de-CH" u="none" dirty="0" err="1"/>
              <a:t>processus</a:t>
            </a:r>
            <a:r>
              <a:rPr lang="de-CH" u="none" dirty="0"/>
              <a:t> </a:t>
            </a:r>
            <a:r>
              <a:rPr lang="de-CH" u="none" dirty="0" err="1"/>
              <a:t>cognitifs</a:t>
            </a:r>
            <a:r>
              <a:rPr lang="de-CH" u="none" dirty="0"/>
              <a:t> plus </a:t>
            </a:r>
            <a:r>
              <a:rPr lang="de-CH" u="none" dirty="0" err="1"/>
              <a:t>avancés</a:t>
            </a:r>
            <a:r>
              <a:rPr lang="de-CH" u="none" dirty="0"/>
              <a:t> et </a:t>
            </a:r>
            <a:r>
              <a:rPr lang="de-CH" u="none" dirty="0" err="1"/>
              <a:t>complexes</a:t>
            </a:r>
            <a:r>
              <a:rPr lang="de-CH" u="none" dirty="0"/>
              <a:t>.</a:t>
            </a:r>
          </a:p>
          <a:p>
            <a:pPr>
              <a:buFont typeface="Arial" panose="020B0604020202020204" pitchFamily="34" charset="0"/>
              <a:buNone/>
              <a:defRPr/>
            </a:pPr>
            <a:endParaRPr lang="de-CH" u="none" dirty="0"/>
          </a:p>
          <a:p>
            <a:pPr>
              <a:buFont typeface="Arial" panose="020B0604020202020204" pitchFamily="34" charset="0"/>
              <a:buNone/>
              <a:defRPr/>
            </a:pPr>
            <a:r>
              <a:rPr lang="de-CH" u="sng" dirty="0" err="1"/>
              <a:t>Les</a:t>
            </a:r>
            <a:r>
              <a:rPr lang="de-CH" u="sng" dirty="0"/>
              <a:t> </a:t>
            </a:r>
            <a:r>
              <a:rPr lang="de-CH" u="sng" dirty="0" err="1"/>
              <a:t>processus</a:t>
            </a:r>
            <a:r>
              <a:rPr lang="de-CH" u="sng" dirty="0"/>
              <a:t> </a:t>
            </a:r>
            <a:r>
              <a:rPr lang="de-CH" u="sng" dirty="0" err="1"/>
              <a:t>cognitifs</a:t>
            </a:r>
            <a:r>
              <a:rPr lang="de-CH" u="sng" dirty="0"/>
              <a:t> </a:t>
            </a:r>
            <a:r>
              <a:rPr lang="de-CH" u="sng" dirty="0" err="1"/>
              <a:t>avancés</a:t>
            </a:r>
            <a:endParaRPr lang="de-CH" u="sng" dirty="0"/>
          </a:p>
          <a:p>
            <a:pPr marL="171450" indent="-171450">
              <a:buFont typeface="Arial" panose="020B0604020202020204" pitchFamily="34" charset="0"/>
              <a:buChar char="•"/>
              <a:defRPr/>
            </a:pPr>
            <a:r>
              <a:rPr lang="de-CH" u="none" dirty="0" err="1"/>
              <a:t>Réguler</a:t>
            </a:r>
            <a:r>
              <a:rPr lang="de-CH" u="none" dirty="0"/>
              <a:t> le </a:t>
            </a:r>
            <a:r>
              <a:rPr lang="de-CH" u="none" dirty="0" err="1"/>
              <a:t>psychisme</a:t>
            </a:r>
            <a:r>
              <a:rPr lang="de-CH" u="none" dirty="0"/>
              <a:t> : Pour </a:t>
            </a:r>
            <a:r>
              <a:rPr lang="de-CH" u="none" dirty="0" err="1"/>
              <a:t>atteindre</a:t>
            </a:r>
            <a:r>
              <a:rPr lang="de-CH" u="none" dirty="0"/>
              <a:t> </a:t>
            </a:r>
            <a:r>
              <a:rPr lang="de-CH" u="none" dirty="0" err="1"/>
              <a:t>un</a:t>
            </a:r>
            <a:r>
              <a:rPr lang="de-CH" u="none" dirty="0"/>
              <a:t> </a:t>
            </a:r>
            <a:r>
              <a:rPr lang="de-CH" u="none" dirty="0" err="1"/>
              <a:t>état</a:t>
            </a:r>
            <a:r>
              <a:rPr lang="de-CH" u="none" dirty="0"/>
              <a:t> de </a:t>
            </a:r>
            <a:r>
              <a:rPr lang="de-CH" u="none" dirty="0" err="1"/>
              <a:t>performance</a:t>
            </a:r>
            <a:r>
              <a:rPr lang="de-CH" u="none" dirty="0"/>
              <a:t> optimal, le </a:t>
            </a:r>
            <a:r>
              <a:rPr lang="de-CH" u="none" dirty="0" err="1"/>
              <a:t>sportif</a:t>
            </a:r>
            <a:r>
              <a:rPr lang="de-CH" u="none" dirty="0"/>
              <a:t> </a:t>
            </a:r>
            <a:r>
              <a:rPr lang="de-CH" u="none" dirty="0" err="1"/>
              <a:t>doit</a:t>
            </a:r>
            <a:r>
              <a:rPr lang="de-CH" u="none" dirty="0"/>
              <a:t> </a:t>
            </a:r>
            <a:r>
              <a:rPr lang="de-CH" u="none" dirty="0" err="1"/>
              <a:t>pouvoir</a:t>
            </a:r>
            <a:r>
              <a:rPr lang="de-CH" u="none" dirty="0"/>
              <a:t> </a:t>
            </a:r>
            <a:r>
              <a:rPr lang="de-CH" u="none" dirty="0" err="1"/>
              <a:t>réguler</a:t>
            </a:r>
            <a:r>
              <a:rPr lang="de-CH" u="none" dirty="0"/>
              <a:t> </a:t>
            </a:r>
            <a:r>
              <a:rPr lang="de-CH" u="none" dirty="0" err="1"/>
              <a:t>son</a:t>
            </a:r>
            <a:r>
              <a:rPr lang="de-CH" u="none" dirty="0"/>
              <a:t> propre </a:t>
            </a:r>
            <a:r>
              <a:rPr lang="de-CH" u="none" dirty="0" err="1"/>
              <a:t>psychisme</a:t>
            </a:r>
            <a:r>
              <a:rPr lang="de-CH" u="none" dirty="0"/>
              <a:t>, se </a:t>
            </a:r>
            <a:r>
              <a:rPr lang="de-CH" u="none" dirty="0" err="1"/>
              <a:t>calmer</a:t>
            </a:r>
            <a:r>
              <a:rPr lang="de-CH" u="none" dirty="0"/>
              <a:t> </a:t>
            </a:r>
            <a:r>
              <a:rPr lang="de-CH" u="none" dirty="0" err="1"/>
              <a:t>ou</a:t>
            </a:r>
            <a:r>
              <a:rPr lang="de-CH" u="none" dirty="0"/>
              <a:t> </a:t>
            </a:r>
            <a:r>
              <a:rPr lang="de-CH" u="none" dirty="0" err="1"/>
              <a:t>l'activer</a:t>
            </a:r>
            <a:r>
              <a:rPr lang="de-CH" u="none" dirty="0"/>
              <a:t>.</a:t>
            </a:r>
          </a:p>
          <a:p>
            <a:pPr marL="171450" indent="-171450">
              <a:buFont typeface="Arial" panose="020B0604020202020204" pitchFamily="34" charset="0"/>
              <a:buChar char="•"/>
              <a:defRPr/>
            </a:pPr>
            <a:r>
              <a:rPr lang="de-CH" u="none" dirty="0" err="1"/>
              <a:t>Contrôler</a:t>
            </a:r>
            <a:r>
              <a:rPr lang="de-CH" u="none" dirty="0"/>
              <a:t> la </a:t>
            </a:r>
            <a:r>
              <a:rPr lang="de-CH" u="none" dirty="0" err="1"/>
              <a:t>volonté</a:t>
            </a:r>
            <a:r>
              <a:rPr lang="de-CH" u="none" dirty="0"/>
              <a:t> : des </a:t>
            </a:r>
            <a:r>
              <a:rPr lang="de-CH" u="none" dirty="0" err="1"/>
              <a:t>efforts</a:t>
            </a:r>
            <a:r>
              <a:rPr lang="de-CH" u="none" dirty="0"/>
              <a:t> de </a:t>
            </a:r>
            <a:r>
              <a:rPr lang="de-CH" u="none" dirty="0" err="1"/>
              <a:t>volonté</a:t>
            </a:r>
            <a:r>
              <a:rPr lang="de-CH" u="none" dirty="0"/>
              <a:t> </a:t>
            </a:r>
            <a:r>
              <a:rPr lang="de-CH" u="none" dirty="0" err="1"/>
              <a:t>particuliers</a:t>
            </a:r>
            <a:r>
              <a:rPr lang="de-CH" u="none" dirty="0"/>
              <a:t> </a:t>
            </a:r>
            <a:r>
              <a:rPr lang="de-CH" u="none" dirty="0" err="1"/>
              <a:t>sont</a:t>
            </a:r>
            <a:r>
              <a:rPr lang="de-CH" u="none" dirty="0"/>
              <a:t> </a:t>
            </a:r>
            <a:r>
              <a:rPr lang="de-CH" u="none" dirty="0" err="1"/>
              <a:t>nécessaires</a:t>
            </a:r>
            <a:r>
              <a:rPr lang="de-CH" u="none" dirty="0"/>
              <a:t> </a:t>
            </a:r>
            <a:r>
              <a:rPr lang="de-CH" u="none" dirty="0" err="1"/>
              <a:t>pour</a:t>
            </a:r>
            <a:r>
              <a:rPr lang="de-CH" u="none" dirty="0"/>
              <a:t> </a:t>
            </a:r>
            <a:r>
              <a:rPr lang="de-CH" u="none" dirty="0" err="1"/>
              <a:t>mobiliser</a:t>
            </a:r>
            <a:r>
              <a:rPr lang="de-CH" u="none" dirty="0"/>
              <a:t> </a:t>
            </a:r>
            <a:r>
              <a:rPr lang="de-CH" u="none" dirty="0" err="1"/>
              <a:t>les</a:t>
            </a:r>
            <a:r>
              <a:rPr lang="de-CH" u="none" dirty="0"/>
              <a:t> </a:t>
            </a:r>
            <a:r>
              <a:rPr lang="de-CH" u="none" dirty="0" err="1"/>
              <a:t>dernières</a:t>
            </a:r>
            <a:r>
              <a:rPr lang="de-CH" u="none" dirty="0"/>
              <a:t> </a:t>
            </a:r>
            <a:r>
              <a:rPr lang="de-CH" u="none" dirty="0" err="1"/>
              <a:t>réserves</a:t>
            </a:r>
            <a:r>
              <a:rPr lang="de-CH" u="none" dirty="0"/>
              <a:t> </a:t>
            </a:r>
            <a:r>
              <a:rPr lang="de-CH" u="none" dirty="0" err="1"/>
              <a:t>d'énergie</a:t>
            </a:r>
            <a:r>
              <a:rPr lang="de-CH" u="none" dirty="0"/>
              <a:t> </a:t>
            </a:r>
            <a:r>
              <a:rPr lang="de-CH" u="none" dirty="0" err="1"/>
              <a:t>ou</a:t>
            </a:r>
            <a:r>
              <a:rPr lang="de-CH" u="none" dirty="0"/>
              <a:t> la </a:t>
            </a:r>
            <a:r>
              <a:rPr lang="de-CH" u="none" dirty="0" err="1"/>
              <a:t>bonne</a:t>
            </a:r>
            <a:r>
              <a:rPr lang="de-CH" u="none" dirty="0"/>
              <a:t> </a:t>
            </a:r>
            <a:r>
              <a:rPr lang="de-CH" u="none" dirty="0" err="1"/>
              <a:t>tactique</a:t>
            </a:r>
            <a:r>
              <a:rPr lang="de-CH" u="none" dirty="0"/>
              <a:t>.</a:t>
            </a:r>
          </a:p>
          <a:p>
            <a:pPr marL="171450" indent="-171450">
              <a:buFont typeface="Arial" panose="020B0604020202020204" pitchFamily="34" charset="0"/>
              <a:buChar char="•"/>
              <a:defRPr/>
            </a:pPr>
            <a:r>
              <a:rPr lang="de-CH" u="none" dirty="0" err="1"/>
              <a:t>Anticiper</a:t>
            </a:r>
            <a:r>
              <a:rPr lang="de-CH" u="none" dirty="0"/>
              <a:t> </a:t>
            </a:r>
            <a:r>
              <a:rPr lang="de-CH" u="none" dirty="0" err="1"/>
              <a:t>les</a:t>
            </a:r>
            <a:r>
              <a:rPr lang="de-CH" u="none" dirty="0"/>
              <a:t> </a:t>
            </a:r>
            <a:r>
              <a:rPr lang="de-CH" u="none" dirty="0" err="1"/>
              <a:t>événements</a:t>
            </a:r>
            <a:r>
              <a:rPr lang="de-CH" u="none" dirty="0"/>
              <a:t> : </a:t>
            </a:r>
            <a:r>
              <a:rPr lang="de-CH" u="none" dirty="0" err="1"/>
              <a:t>Anticiper</a:t>
            </a:r>
            <a:r>
              <a:rPr lang="de-CH" u="none" dirty="0"/>
              <a:t> </a:t>
            </a:r>
            <a:r>
              <a:rPr lang="de-CH" u="none" dirty="0" err="1"/>
              <a:t>mentalement</a:t>
            </a:r>
            <a:r>
              <a:rPr lang="de-CH" u="none" dirty="0"/>
              <a:t> le </a:t>
            </a:r>
            <a:r>
              <a:rPr lang="de-CH" u="none" dirty="0" err="1"/>
              <a:t>déroulement</a:t>
            </a:r>
            <a:r>
              <a:rPr lang="de-CH" u="none" dirty="0"/>
              <a:t> </a:t>
            </a:r>
            <a:r>
              <a:rPr lang="de-CH" u="none" dirty="0" err="1"/>
              <a:t>futur</a:t>
            </a:r>
            <a:r>
              <a:rPr lang="de-CH" u="none" dirty="0"/>
              <a:t> (</a:t>
            </a:r>
            <a:r>
              <a:rPr lang="de-CH" u="none" dirty="0" err="1"/>
              <a:t>d'un</a:t>
            </a:r>
            <a:r>
              <a:rPr lang="de-CH" u="none" dirty="0"/>
              <a:t> </a:t>
            </a:r>
            <a:r>
              <a:rPr lang="de-CH" u="none" dirty="0" err="1"/>
              <a:t>mouvement</a:t>
            </a:r>
            <a:r>
              <a:rPr lang="de-CH" u="none" dirty="0"/>
              <a:t>) </a:t>
            </a:r>
            <a:r>
              <a:rPr lang="de-CH" u="none" dirty="0" err="1"/>
              <a:t>sur</a:t>
            </a:r>
            <a:r>
              <a:rPr lang="de-CH" u="none" dirty="0"/>
              <a:t> la </a:t>
            </a:r>
            <a:r>
              <a:rPr lang="de-CH" u="none" dirty="0" err="1"/>
              <a:t>base</a:t>
            </a:r>
            <a:r>
              <a:rPr lang="de-CH" u="none" dirty="0"/>
              <a:t> </a:t>
            </a:r>
            <a:r>
              <a:rPr lang="de-CH" u="none" dirty="0" err="1"/>
              <a:t>d'informations</a:t>
            </a:r>
            <a:r>
              <a:rPr lang="de-CH" u="none" dirty="0"/>
              <a:t> et </a:t>
            </a:r>
            <a:r>
              <a:rPr lang="de-CH" u="none" dirty="0" err="1"/>
              <a:t>d'expériences</a:t>
            </a:r>
            <a:r>
              <a:rPr lang="de-CH" u="none" dirty="0"/>
              <a:t>.</a:t>
            </a:r>
          </a:p>
          <a:p>
            <a:pPr marL="171450" indent="-171450">
              <a:buFont typeface="Arial" panose="020B0604020202020204" pitchFamily="34" charset="0"/>
              <a:buChar char="•"/>
              <a:defRPr/>
            </a:pPr>
            <a:r>
              <a:rPr lang="de-CH" u="none" dirty="0" err="1"/>
              <a:t>Communiquer</a:t>
            </a:r>
            <a:r>
              <a:rPr lang="de-CH" u="none" dirty="0"/>
              <a:t> : Pour </a:t>
            </a:r>
            <a:r>
              <a:rPr lang="de-CH" u="none" dirty="0" err="1"/>
              <a:t>une</a:t>
            </a:r>
            <a:r>
              <a:rPr lang="de-CH" u="none" dirty="0"/>
              <a:t> </a:t>
            </a:r>
            <a:r>
              <a:rPr lang="de-CH" u="none" dirty="0" err="1"/>
              <a:t>collaboration</a:t>
            </a:r>
            <a:r>
              <a:rPr lang="de-CH" u="none" dirty="0"/>
              <a:t> </a:t>
            </a:r>
            <a:r>
              <a:rPr lang="de-CH" u="none" dirty="0" err="1"/>
              <a:t>irréprochable</a:t>
            </a:r>
            <a:r>
              <a:rPr lang="de-CH" u="none" dirty="0"/>
              <a:t> de </a:t>
            </a:r>
            <a:r>
              <a:rPr lang="de-CH" u="none" dirty="0" err="1"/>
              <a:t>toutes</a:t>
            </a:r>
            <a:r>
              <a:rPr lang="de-CH" u="none" dirty="0"/>
              <a:t> </a:t>
            </a:r>
            <a:r>
              <a:rPr lang="de-CH" u="none" dirty="0" err="1"/>
              <a:t>les</a:t>
            </a:r>
            <a:r>
              <a:rPr lang="de-CH" u="none" dirty="0"/>
              <a:t> </a:t>
            </a:r>
            <a:r>
              <a:rPr lang="de-CH" u="none" dirty="0" err="1"/>
              <a:t>personnes</a:t>
            </a:r>
            <a:r>
              <a:rPr lang="de-CH" u="none" dirty="0"/>
              <a:t> </a:t>
            </a:r>
            <a:r>
              <a:rPr lang="de-CH" u="none" dirty="0" err="1"/>
              <a:t>impliquées</a:t>
            </a:r>
            <a:r>
              <a:rPr lang="de-CH" u="none" dirty="0"/>
              <a:t>.</a:t>
            </a:r>
          </a:p>
          <a:p>
            <a:endParaRPr lang="de-CH" u="none" dirty="0"/>
          </a:p>
        </p:txBody>
      </p:sp>
      <p:sp>
        <p:nvSpPr>
          <p:cNvPr id="4" name="Foliennummernplatzhalter 3">
            <a:extLst>
              <a:ext uri="{FF2B5EF4-FFF2-40B4-BE49-F238E27FC236}">
                <a16:creationId xmlns:a16="http://schemas.microsoft.com/office/drawing/2014/main" id="{436E2858-EB1D-3C88-7BAF-A11D56AF513E}"/>
              </a:ext>
            </a:extLst>
          </p:cNvPr>
          <p:cNvSpPr>
            <a:spLocks noGrp="1"/>
          </p:cNvSpPr>
          <p:nvPr>
            <p:ph type="sldNum" sz="quarter" idx="10"/>
          </p:nvPr>
        </p:nvSpPr>
        <p:spPr/>
        <p:txBody>
          <a:bodyPr/>
          <a:lstStyle/>
          <a:p>
            <a:pPr>
              <a:defRPr/>
            </a:pPr>
            <a:fld id="{C46147B8-7AEA-4922-A55B-DCDA58C024A2}" type="slidenum">
              <a:rPr lang="de-CH" smtClean="0"/>
              <a:pPr>
                <a:defRPr/>
              </a:pPr>
              <a:t>177</a:t>
            </a:fld>
            <a:endParaRPr lang="de-CH"/>
          </a:p>
        </p:txBody>
      </p:sp>
    </p:spTree>
    <p:extLst>
      <p:ext uri="{BB962C8B-B14F-4D97-AF65-F5344CB8AC3E}">
        <p14:creationId xmlns:p14="http://schemas.microsoft.com/office/powerpoint/2010/main" val="188517202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8176E-9244-F137-019B-9EB14C5B11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3831F6-C560-B378-2FBB-4B31DFA31F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61907AE-B4EA-2DAA-52ED-3DB954DEDB3A}"/>
              </a:ext>
            </a:extLst>
          </p:cNvPr>
          <p:cNvSpPr>
            <a:spLocks noGrp="1"/>
          </p:cNvSpPr>
          <p:nvPr>
            <p:ph type="body" idx="1"/>
          </p:nvPr>
        </p:nvSpPr>
        <p:spPr/>
        <p:txBody>
          <a:bodyPr/>
          <a:lstStyle/>
          <a:p>
            <a:pPr>
              <a:buFont typeface="Arial" panose="020B0604020202020204" pitchFamily="34" charset="0"/>
              <a:buNone/>
              <a:defRPr/>
            </a:pPr>
            <a:r>
              <a:rPr lang="de-CH" u="sng" dirty="0" err="1"/>
              <a:t>Concentrarsi</a:t>
            </a:r>
            <a:endParaRPr lang="de-CH" u="sng" dirty="0"/>
          </a:p>
          <a:p>
            <a:pPr marL="171450" indent="-171450">
              <a:buFont typeface="Arial" panose="020B0604020202020204" pitchFamily="34" charset="0"/>
              <a:buChar char="•"/>
              <a:defRPr/>
            </a:pPr>
            <a:r>
              <a:rPr lang="de-CH" u="none" dirty="0"/>
              <a:t>Il </a:t>
            </a:r>
            <a:r>
              <a:rPr lang="de-CH" u="none" dirty="0" err="1"/>
              <a:t>cervello</a:t>
            </a:r>
            <a:r>
              <a:rPr lang="de-CH" u="none" dirty="0"/>
              <a:t> ha </a:t>
            </a:r>
            <a:r>
              <a:rPr lang="de-CH" u="none" dirty="0" err="1"/>
              <a:t>una</a:t>
            </a:r>
            <a:r>
              <a:rPr lang="de-CH" u="none" dirty="0"/>
              <a:t> </a:t>
            </a:r>
            <a:r>
              <a:rPr lang="de-CH" u="none" dirty="0" err="1"/>
              <a:t>capacità</a:t>
            </a:r>
            <a:r>
              <a:rPr lang="de-CH" u="none" dirty="0"/>
              <a:t> di </a:t>
            </a:r>
            <a:r>
              <a:rPr lang="de-CH" u="none" dirty="0" err="1"/>
              <a:t>elaborazione</a:t>
            </a:r>
            <a:r>
              <a:rPr lang="de-CH" u="none" dirty="0"/>
              <a:t> </a:t>
            </a:r>
            <a:r>
              <a:rPr lang="de-CH" u="none" dirty="0" err="1"/>
              <a:t>limitata</a:t>
            </a:r>
            <a:r>
              <a:rPr lang="de-CH" u="none" dirty="0"/>
              <a:t>. </a:t>
            </a:r>
            <a:r>
              <a:rPr lang="de-CH" u="none" dirty="0" err="1"/>
              <a:t>Deve</a:t>
            </a:r>
            <a:r>
              <a:rPr lang="de-CH" u="none" dirty="0"/>
              <a:t> </a:t>
            </a:r>
            <a:r>
              <a:rPr lang="de-CH" u="none" dirty="0" err="1"/>
              <a:t>quindi</a:t>
            </a:r>
            <a:r>
              <a:rPr lang="de-CH" u="none" dirty="0"/>
              <a:t> </a:t>
            </a:r>
            <a:r>
              <a:rPr lang="de-CH" u="none" dirty="0" err="1"/>
              <a:t>decidere</a:t>
            </a:r>
            <a:r>
              <a:rPr lang="de-CH" u="none" dirty="0"/>
              <a:t> </a:t>
            </a:r>
            <a:r>
              <a:rPr lang="de-CH" u="none" dirty="0" err="1"/>
              <a:t>quali</a:t>
            </a:r>
            <a:r>
              <a:rPr lang="de-CH" u="none" dirty="0"/>
              <a:t> </a:t>
            </a:r>
            <a:r>
              <a:rPr lang="de-CH" u="none" dirty="0" err="1"/>
              <a:t>informazioni</a:t>
            </a:r>
            <a:r>
              <a:rPr lang="de-CH" u="none" dirty="0"/>
              <a:t> </a:t>
            </a:r>
            <a:r>
              <a:rPr lang="de-CH" u="none" dirty="0" err="1"/>
              <a:t>sono</a:t>
            </a:r>
            <a:r>
              <a:rPr lang="de-CH" u="none" dirty="0"/>
              <a:t> </a:t>
            </a:r>
            <a:r>
              <a:rPr lang="de-CH" u="none" dirty="0" err="1"/>
              <a:t>rilevanti</a:t>
            </a:r>
            <a:r>
              <a:rPr lang="de-CH" u="none" dirty="0"/>
              <a:t> </a:t>
            </a:r>
            <a:r>
              <a:rPr lang="de-CH" u="none" dirty="0" err="1"/>
              <a:t>e</a:t>
            </a:r>
            <a:r>
              <a:rPr lang="de-CH" u="none" dirty="0"/>
              <a:t> </a:t>
            </a:r>
            <a:r>
              <a:rPr lang="de-CH" u="none" dirty="0" err="1"/>
              <a:t>quali</a:t>
            </a:r>
            <a:r>
              <a:rPr lang="de-CH" u="none" dirty="0"/>
              <a:t> </a:t>
            </a:r>
            <a:r>
              <a:rPr lang="de-CH" u="none" dirty="0" err="1"/>
              <a:t>possono</a:t>
            </a:r>
            <a:r>
              <a:rPr lang="de-CH" u="none" dirty="0"/>
              <a:t> </a:t>
            </a:r>
            <a:r>
              <a:rPr lang="de-CH" u="none" dirty="0" err="1"/>
              <a:t>essere</a:t>
            </a:r>
            <a:r>
              <a:rPr lang="de-CH" u="none" dirty="0"/>
              <a:t> </a:t>
            </a:r>
            <a:r>
              <a:rPr lang="de-CH" u="none" dirty="0" err="1"/>
              <a:t>ignorate</a:t>
            </a:r>
            <a:r>
              <a:rPr lang="de-CH" u="none" dirty="0"/>
              <a:t>.</a:t>
            </a:r>
          </a:p>
          <a:p>
            <a:pPr marL="171450" indent="-171450">
              <a:buFont typeface="Arial" panose="020B0604020202020204" pitchFamily="34" charset="0"/>
              <a:buChar char="•"/>
              <a:defRPr/>
            </a:pPr>
            <a:r>
              <a:rPr lang="de-CH" u="none" dirty="0" err="1"/>
              <a:t>Gli</a:t>
            </a:r>
            <a:r>
              <a:rPr lang="de-CH" u="none" dirty="0"/>
              <a:t> </a:t>
            </a:r>
            <a:r>
              <a:rPr lang="de-CH" u="none" dirty="0" err="1"/>
              <a:t>obiettivi</a:t>
            </a:r>
            <a:r>
              <a:rPr lang="de-CH" u="none" dirty="0"/>
              <a:t> </a:t>
            </a:r>
            <a:r>
              <a:rPr lang="de-CH" u="none" dirty="0" err="1"/>
              <a:t>dell'attenzione</a:t>
            </a:r>
            <a:r>
              <a:rPr lang="de-CH" u="none" dirty="0"/>
              <a:t> </a:t>
            </a:r>
            <a:r>
              <a:rPr lang="de-CH" u="none" dirty="0" err="1"/>
              <a:t>sono</a:t>
            </a:r>
            <a:r>
              <a:rPr lang="de-CH" u="none" dirty="0"/>
              <a:t> la </a:t>
            </a:r>
            <a:r>
              <a:rPr lang="de-CH" u="none" dirty="0" err="1"/>
              <a:t>percezione</a:t>
            </a:r>
            <a:r>
              <a:rPr lang="de-CH" u="none" dirty="0"/>
              <a:t> </a:t>
            </a:r>
            <a:r>
              <a:rPr lang="de-CH" u="none" dirty="0" err="1"/>
              <a:t>differenziata</a:t>
            </a:r>
            <a:r>
              <a:rPr lang="de-CH" u="none" dirty="0"/>
              <a:t> </a:t>
            </a:r>
            <a:r>
              <a:rPr lang="de-CH" u="none" dirty="0" err="1"/>
              <a:t>dell'ambiente</a:t>
            </a:r>
            <a:r>
              <a:rPr lang="de-CH" u="none" dirty="0"/>
              <a:t>, </a:t>
            </a:r>
            <a:r>
              <a:rPr lang="de-CH" u="none" dirty="0" err="1"/>
              <a:t>dei</a:t>
            </a:r>
            <a:r>
              <a:rPr lang="de-CH" u="none" dirty="0"/>
              <a:t> </a:t>
            </a:r>
            <a:r>
              <a:rPr lang="de-CH" u="none" dirty="0" err="1"/>
              <a:t>pensieri</a:t>
            </a:r>
            <a:r>
              <a:rPr lang="de-CH" u="none" dirty="0"/>
              <a:t> </a:t>
            </a:r>
            <a:r>
              <a:rPr lang="de-CH" u="none" dirty="0" err="1"/>
              <a:t>e</a:t>
            </a:r>
            <a:r>
              <a:rPr lang="de-CH" u="none" dirty="0"/>
              <a:t> </a:t>
            </a:r>
            <a:r>
              <a:rPr lang="de-CH" u="none" dirty="0" err="1"/>
              <a:t>dei</a:t>
            </a:r>
            <a:r>
              <a:rPr lang="de-CH" u="none" dirty="0"/>
              <a:t> </a:t>
            </a:r>
            <a:r>
              <a:rPr lang="de-CH" u="none" dirty="0" err="1"/>
              <a:t>sentimenti</a:t>
            </a:r>
            <a:r>
              <a:rPr lang="de-CH" u="none" dirty="0"/>
              <a:t>, </a:t>
            </a:r>
            <a:r>
              <a:rPr lang="de-CH" u="none" dirty="0" err="1"/>
              <a:t>nonché</a:t>
            </a:r>
            <a:r>
              <a:rPr lang="de-CH" u="none" dirty="0"/>
              <a:t> del proprio </a:t>
            </a:r>
            <a:r>
              <a:rPr lang="de-CH" u="none" dirty="0" err="1"/>
              <a:t>comportamento</a:t>
            </a:r>
            <a:r>
              <a:rPr lang="de-CH" u="none" dirty="0"/>
              <a:t> </a:t>
            </a:r>
            <a:r>
              <a:rPr lang="de-CH" u="none" dirty="0" err="1"/>
              <a:t>e</a:t>
            </a:r>
            <a:r>
              <a:rPr lang="de-CH" u="none" dirty="0"/>
              <a:t> delle proprie </a:t>
            </a:r>
            <a:r>
              <a:rPr lang="de-CH" u="none" dirty="0" err="1"/>
              <a:t>azioni</a:t>
            </a:r>
            <a:r>
              <a:rPr lang="de-CH" u="none" dirty="0"/>
              <a:t>.</a:t>
            </a:r>
          </a:p>
          <a:p>
            <a:pPr>
              <a:buFont typeface="Arial" panose="020B0604020202020204" pitchFamily="34" charset="0"/>
              <a:buNone/>
              <a:defRPr/>
            </a:pPr>
            <a:endParaRPr lang="de-CH" u="none" dirty="0"/>
          </a:p>
          <a:p>
            <a:pPr>
              <a:buFont typeface="Arial" panose="020B0604020202020204" pitchFamily="34" charset="0"/>
              <a:buNone/>
              <a:defRPr/>
            </a:pPr>
            <a:r>
              <a:rPr lang="de-CH" u="sng" dirty="0" err="1"/>
              <a:t>Percepire</a:t>
            </a:r>
            <a:r>
              <a:rPr lang="de-CH" u="sng" dirty="0"/>
              <a:t> </a:t>
            </a:r>
            <a:r>
              <a:rPr lang="de-CH" u="sng" dirty="0" err="1"/>
              <a:t>ed</a:t>
            </a:r>
            <a:r>
              <a:rPr lang="de-CH" u="sng" dirty="0"/>
              <a:t> </a:t>
            </a:r>
            <a:r>
              <a:rPr lang="de-CH" u="sng" dirty="0" err="1"/>
              <a:t>elaborare</a:t>
            </a:r>
            <a:r>
              <a:rPr lang="de-CH" u="sng" dirty="0"/>
              <a:t>:</a:t>
            </a:r>
          </a:p>
          <a:p>
            <a:pPr marL="171450" indent="-171450">
              <a:buFont typeface="Arial" panose="020B0604020202020204" pitchFamily="34" charset="0"/>
              <a:buChar char="•"/>
              <a:defRPr/>
            </a:pPr>
            <a:r>
              <a:rPr lang="de-CH" u="none" dirty="0" err="1"/>
              <a:t>Percepire</a:t>
            </a:r>
            <a:r>
              <a:rPr lang="de-CH" u="none" dirty="0"/>
              <a:t>, </a:t>
            </a:r>
            <a:r>
              <a:rPr lang="de-CH" u="none" dirty="0" err="1"/>
              <a:t>riconoscere</a:t>
            </a:r>
            <a:r>
              <a:rPr lang="de-CH" u="none" dirty="0"/>
              <a:t> </a:t>
            </a:r>
            <a:r>
              <a:rPr lang="de-CH" u="none" dirty="0" err="1"/>
              <a:t>e</a:t>
            </a:r>
            <a:r>
              <a:rPr lang="de-CH" u="none" dirty="0"/>
              <a:t> </a:t>
            </a:r>
            <a:r>
              <a:rPr lang="de-CH" u="none" dirty="0" err="1"/>
              <a:t>selezionare</a:t>
            </a:r>
            <a:r>
              <a:rPr lang="de-CH" u="none" dirty="0"/>
              <a:t> le </a:t>
            </a:r>
            <a:r>
              <a:rPr lang="de-CH" u="none" dirty="0" err="1"/>
              <a:t>informazioni</a:t>
            </a:r>
            <a:r>
              <a:rPr lang="de-CH" u="none" dirty="0"/>
              <a:t> </a:t>
            </a:r>
            <a:r>
              <a:rPr lang="de-CH" u="none" dirty="0" err="1"/>
              <a:t>essenziali</a:t>
            </a:r>
            <a:r>
              <a:rPr lang="de-CH" u="none" dirty="0"/>
              <a:t> </a:t>
            </a:r>
            <a:r>
              <a:rPr lang="de-CH" u="none" dirty="0" err="1"/>
              <a:t>e</a:t>
            </a:r>
            <a:r>
              <a:rPr lang="de-CH" u="none" dirty="0"/>
              <a:t> </a:t>
            </a:r>
            <a:r>
              <a:rPr lang="de-CH" u="none" dirty="0" err="1"/>
              <a:t>trovare</a:t>
            </a:r>
            <a:r>
              <a:rPr lang="de-CH" u="none" dirty="0"/>
              <a:t> </a:t>
            </a:r>
            <a:r>
              <a:rPr lang="de-CH" u="none" dirty="0" err="1"/>
              <a:t>soluzioni</a:t>
            </a:r>
            <a:r>
              <a:rPr lang="de-CH" u="none" dirty="0"/>
              <a:t> </a:t>
            </a:r>
            <a:r>
              <a:rPr lang="de-CH" u="none" dirty="0" err="1"/>
              <a:t>adeguate</a:t>
            </a:r>
            <a:r>
              <a:rPr lang="de-CH" u="none" dirty="0"/>
              <a:t> alla </a:t>
            </a:r>
            <a:r>
              <a:rPr lang="de-CH" u="none" dirty="0" err="1"/>
              <a:t>situazione</a:t>
            </a:r>
            <a:r>
              <a:rPr lang="de-CH" u="none" dirty="0"/>
              <a:t>.</a:t>
            </a:r>
          </a:p>
          <a:p>
            <a:pPr marL="171450" indent="-171450">
              <a:buFont typeface="Arial" panose="020B0604020202020204" pitchFamily="34" charset="0"/>
              <a:buChar char="•"/>
              <a:defRPr/>
            </a:pPr>
            <a:r>
              <a:rPr lang="de-CH" u="none" dirty="0" err="1"/>
              <a:t>Questo</a:t>
            </a:r>
            <a:r>
              <a:rPr lang="de-CH" u="none" dirty="0"/>
              <a:t> </a:t>
            </a:r>
            <a:r>
              <a:rPr lang="de-CH" u="none" dirty="0" err="1"/>
              <a:t>costituisce</a:t>
            </a:r>
            <a:r>
              <a:rPr lang="de-CH" u="none" dirty="0"/>
              <a:t> la </a:t>
            </a:r>
            <a:r>
              <a:rPr lang="de-CH" u="none" dirty="0" err="1"/>
              <a:t>base</a:t>
            </a:r>
            <a:r>
              <a:rPr lang="de-CH" u="none" dirty="0"/>
              <a:t> per i </a:t>
            </a:r>
            <a:r>
              <a:rPr lang="de-CH" u="none" dirty="0" err="1"/>
              <a:t>processi</a:t>
            </a:r>
            <a:r>
              <a:rPr lang="de-CH" u="none" dirty="0"/>
              <a:t> </a:t>
            </a:r>
            <a:r>
              <a:rPr lang="de-CH" u="none" dirty="0" err="1"/>
              <a:t>cognitivi</a:t>
            </a:r>
            <a:r>
              <a:rPr lang="de-CH" u="none" dirty="0"/>
              <a:t> più </a:t>
            </a:r>
            <a:r>
              <a:rPr lang="de-CH" u="none" dirty="0" err="1"/>
              <a:t>avanzati</a:t>
            </a:r>
            <a:r>
              <a:rPr lang="de-CH" u="none" dirty="0"/>
              <a:t> </a:t>
            </a:r>
            <a:r>
              <a:rPr lang="de-CH" u="none" dirty="0" err="1"/>
              <a:t>e</a:t>
            </a:r>
            <a:r>
              <a:rPr lang="de-CH" u="none" dirty="0"/>
              <a:t> </a:t>
            </a:r>
            <a:r>
              <a:rPr lang="de-CH" u="none" dirty="0" err="1"/>
              <a:t>complessi</a:t>
            </a:r>
            <a:r>
              <a:rPr lang="de-CH" u="none" dirty="0"/>
              <a:t>.</a:t>
            </a:r>
          </a:p>
          <a:p>
            <a:pPr>
              <a:buFont typeface="Arial" panose="020B0604020202020204" pitchFamily="34" charset="0"/>
              <a:buNone/>
              <a:defRPr/>
            </a:pPr>
            <a:endParaRPr lang="de-CH" u="none" dirty="0"/>
          </a:p>
          <a:p>
            <a:pPr>
              <a:buFont typeface="Arial" panose="020B0604020202020204" pitchFamily="34" charset="0"/>
              <a:buNone/>
              <a:defRPr/>
            </a:pPr>
            <a:r>
              <a:rPr lang="de-CH" u="sng" dirty="0"/>
              <a:t>I </a:t>
            </a:r>
            <a:r>
              <a:rPr lang="de-CH" u="sng" dirty="0" err="1"/>
              <a:t>processi</a:t>
            </a:r>
            <a:r>
              <a:rPr lang="de-CH" u="sng" dirty="0"/>
              <a:t> </a:t>
            </a:r>
            <a:r>
              <a:rPr lang="de-CH" u="sng" dirty="0" err="1"/>
              <a:t>cognitivi</a:t>
            </a:r>
            <a:r>
              <a:rPr lang="de-CH" u="sng" dirty="0"/>
              <a:t> </a:t>
            </a:r>
            <a:r>
              <a:rPr lang="de-CH" u="sng" dirty="0" err="1"/>
              <a:t>avanzati</a:t>
            </a:r>
            <a:endParaRPr lang="de-CH" u="sng" dirty="0"/>
          </a:p>
          <a:p>
            <a:pPr marL="171450" indent="-171450">
              <a:buFont typeface="Arial" panose="020B0604020202020204" pitchFamily="34" charset="0"/>
              <a:buChar char="•"/>
              <a:defRPr/>
            </a:pPr>
            <a:r>
              <a:rPr lang="de-CH" u="none" dirty="0" err="1"/>
              <a:t>Regolazione</a:t>
            </a:r>
            <a:r>
              <a:rPr lang="de-CH" u="none" dirty="0"/>
              <a:t> della </a:t>
            </a:r>
            <a:r>
              <a:rPr lang="de-CH" u="none" dirty="0" err="1"/>
              <a:t>psiche</a:t>
            </a:r>
            <a:r>
              <a:rPr lang="de-CH" u="none" dirty="0"/>
              <a:t>: Per </a:t>
            </a:r>
            <a:r>
              <a:rPr lang="de-CH" u="none" dirty="0" err="1"/>
              <a:t>raggiungere</a:t>
            </a:r>
            <a:r>
              <a:rPr lang="de-CH" u="none" dirty="0"/>
              <a:t> </a:t>
            </a:r>
            <a:r>
              <a:rPr lang="de-CH" u="none" dirty="0" err="1"/>
              <a:t>lo</a:t>
            </a:r>
            <a:r>
              <a:rPr lang="de-CH" u="none" dirty="0"/>
              <a:t> </a:t>
            </a:r>
            <a:r>
              <a:rPr lang="de-CH" u="none" dirty="0" err="1"/>
              <a:t>stato</a:t>
            </a:r>
            <a:r>
              <a:rPr lang="de-CH" u="none" dirty="0"/>
              <a:t> di </a:t>
            </a:r>
            <a:r>
              <a:rPr lang="de-CH" u="none" dirty="0" err="1"/>
              <a:t>prestazione</a:t>
            </a:r>
            <a:r>
              <a:rPr lang="de-CH" u="none" dirty="0"/>
              <a:t> </a:t>
            </a:r>
            <a:r>
              <a:rPr lang="de-CH" u="none" dirty="0" err="1"/>
              <a:t>ottimale</a:t>
            </a:r>
            <a:r>
              <a:rPr lang="de-CH" u="none" dirty="0"/>
              <a:t>, </a:t>
            </a:r>
            <a:r>
              <a:rPr lang="de-CH" u="none" dirty="0" err="1"/>
              <a:t>l'atleta</a:t>
            </a:r>
            <a:r>
              <a:rPr lang="de-CH" u="none" dirty="0"/>
              <a:t> </a:t>
            </a:r>
            <a:r>
              <a:rPr lang="de-CH" u="none" dirty="0" err="1"/>
              <a:t>deve</a:t>
            </a:r>
            <a:r>
              <a:rPr lang="de-CH" u="none" dirty="0"/>
              <a:t> </a:t>
            </a:r>
            <a:r>
              <a:rPr lang="de-CH" u="none" dirty="0" err="1"/>
              <a:t>essere</a:t>
            </a:r>
            <a:r>
              <a:rPr lang="de-CH" u="none" dirty="0"/>
              <a:t> in </a:t>
            </a:r>
            <a:r>
              <a:rPr lang="de-CH" u="none" dirty="0" err="1"/>
              <a:t>grado</a:t>
            </a:r>
            <a:r>
              <a:rPr lang="de-CH" u="none" dirty="0"/>
              <a:t> di </a:t>
            </a:r>
            <a:r>
              <a:rPr lang="de-CH" u="none" dirty="0" err="1"/>
              <a:t>regolare</a:t>
            </a:r>
            <a:r>
              <a:rPr lang="de-CH" u="none" dirty="0"/>
              <a:t> la propria </a:t>
            </a:r>
            <a:r>
              <a:rPr lang="de-CH" u="none" dirty="0" err="1"/>
              <a:t>psiche</a:t>
            </a:r>
            <a:r>
              <a:rPr lang="de-CH" u="none" dirty="0"/>
              <a:t>, </a:t>
            </a:r>
            <a:r>
              <a:rPr lang="de-CH" u="none" dirty="0" err="1"/>
              <a:t>calmarsi</a:t>
            </a:r>
            <a:r>
              <a:rPr lang="de-CH" u="none" dirty="0"/>
              <a:t> o </a:t>
            </a:r>
            <a:r>
              <a:rPr lang="de-CH" u="none" dirty="0" err="1"/>
              <a:t>attivarsi</a:t>
            </a:r>
            <a:r>
              <a:rPr lang="de-CH" u="none" dirty="0"/>
              <a:t>.</a:t>
            </a:r>
          </a:p>
          <a:p>
            <a:pPr marL="171450" indent="-171450">
              <a:buFont typeface="Arial" panose="020B0604020202020204" pitchFamily="34" charset="0"/>
              <a:buChar char="•"/>
              <a:defRPr/>
            </a:pPr>
            <a:r>
              <a:rPr lang="de-CH" u="none" dirty="0" err="1"/>
              <a:t>Controllare</a:t>
            </a:r>
            <a:r>
              <a:rPr lang="de-CH" u="none" dirty="0"/>
              <a:t> la </a:t>
            </a:r>
            <a:r>
              <a:rPr lang="de-CH" u="none" dirty="0" err="1"/>
              <a:t>volontà</a:t>
            </a:r>
            <a:r>
              <a:rPr lang="de-CH" u="none" dirty="0"/>
              <a:t>: </a:t>
            </a:r>
            <a:r>
              <a:rPr lang="de-CH" u="none" dirty="0" err="1"/>
              <a:t>sono</a:t>
            </a:r>
            <a:r>
              <a:rPr lang="de-CH" u="none" dirty="0"/>
              <a:t> </a:t>
            </a:r>
            <a:r>
              <a:rPr lang="de-CH" u="none" dirty="0" err="1"/>
              <a:t>necessari</a:t>
            </a:r>
            <a:r>
              <a:rPr lang="de-CH" u="none" dirty="0"/>
              <a:t> </a:t>
            </a:r>
            <a:r>
              <a:rPr lang="de-CH" u="none" dirty="0" err="1"/>
              <a:t>particolari</a:t>
            </a:r>
            <a:r>
              <a:rPr lang="de-CH" u="none" dirty="0"/>
              <a:t> </a:t>
            </a:r>
            <a:r>
              <a:rPr lang="de-CH" u="none" dirty="0" err="1"/>
              <a:t>sforzi</a:t>
            </a:r>
            <a:r>
              <a:rPr lang="de-CH" u="none" dirty="0"/>
              <a:t> di </a:t>
            </a:r>
            <a:r>
              <a:rPr lang="de-CH" u="none" dirty="0" err="1"/>
              <a:t>volontà</a:t>
            </a:r>
            <a:r>
              <a:rPr lang="de-CH" u="none" dirty="0"/>
              <a:t> per </a:t>
            </a:r>
            <a:r>
              <a:rPr lang="de-CH" u="none" dirty="0" err="1"/>
              <a:t>mobilitare</a:t>
            </a:r>
            <a:r>
              <a:rPr lang="de-CH" u="none" dirty="0"/>
              <a:t> le </a:t>
            </a:r>
            <a:r>
              <a:rPr lang="de-CH" u="none" dirty="0" err="1"/>
              <a:t>ultime</a:t>
            </a:r>
            <a:r>
              <a:rPr lang="de-CH" u="none" dirty="0"/>
              <a:t> </a:t>
            </a:r>
            <a:r>
              <a:rPr lang="de-CH" u="none" dirty="0" err="1"/>
              <a:t>riserve</a:t>
            </a:r>
            <a:r>
              <a:rPr lang="de-CH" u="none" dirty="0"/>
              <a:t> di </a:t>
            </a:r>
            <a:r>
              <a:rPr lang="de-CH" u="none" dirty="0" err="1"/>
              <a:t>energia</a:t>
            </a:r>
            <a:r>
              <a:rPr lang="de-CH" u="none" dirty="0"/>
              <a:t> o la </a:t>
            </a:r>
            <a:r>
              <a:rPr lang="de-CH" u="none" dirty="0" err="1"/>
              <a:t>tattica</a:t>
            </a:r>
            <a:r>
              <a:rPr lang="de-CH" u="none" dirty="0"/>
              <a:t> </a:t>
            </a:r>
            <a:r>
              <a:rPr lang="de-CH" u="none" dirty="0" err="1"/>
              <a:t>giusta</a:t>
            </a:r>
            <a:r>
              <a:rPr lang="de-CH" u="none" dirty="0"/>
              <a:t>.</a:t>
            </a:r>
          </a:p>
          <a:p>
            <a:pPr marL="171450" indent="-171450">
              <a:buFont typeface="Arial" panose="020B0604020202020204" pitchFamily="34" charset="0"/>
              <a:buChar char="•"/>
              <a:defRPr/>
            </a:pPr>
            <a:r>
              <a:rPr lang="de-CH" u="none" dirty="0" err="1"/>
              <a:t>Anticipazione</a:t>
            </a:r>
            <a:r>
              <a:rPr lang="de-CH" u="none" dirty="0"/>
              <a:t>: </a:t>
            </a:r>
            <a:r>
              <a:rPr lang="de-CH" u="none" dirty="0" err="1"/>
              <a:t>L'anticipazione</a:t>
            </a:r>
            <a:r>
              <a:rPr lang="de-CH" u="none" dirty="0"/>
              <a:t> mentale delle </a:t>
            </a:r>
            <a:r>
              <a:rPr lang="de-CH" u="none" dirty="0" err="1"/>
              <a:t>sequenze</a:t>
            </a:r>
            <a:r>
              <a:rPr lang="de-CH" u="none" dirty="0"/>
              <a:t> </a:t>
            </a:r>
            <a:r>
              <a:rPr lang="de-CH" u="none" dirty="0" err="1"/>
              <a:t>future</a:t>
            </a:r>
            <a:r>
              <a:rPr lang="de-CH" u="none" dirty="0"/>
              <a:t> (di </a:t>
            </a:r>
            <a:r>
              <a:rPr lang="de-CH" u="none" dirty="0" err="1"/>
              <a:t>movimento</a:t>
            </a:r>
            <a:r>
              <a:rPr lang="de-CH" u="none" dirty="0"/>
              <a:t>) </a:t>
            </a:r>
            <a:r>
              <a:rPr lang="de-CH" u="none" dirty="0" err="1"/>
              <a:t>sulla</a:t>
            </a:r>
            <a:r>
              <a:rPr lang="de-CH" u="none" dirty="0"/>
              <a:t> </a:t>
            </a:r>
            <a:r>
              <a:rPr lang="de-CH" u="none" dirty="0" err="1"/>
              <a:t>base</a:t>
            </a:r>
            <a:r>
              <a:rPr lang="de-CH" u="none" dirty="0"/>
              <a:t> delle </a:t>
            </a:r>
            <a:r>
              <a:rPr lang="de-CH" u="none" dirty="0" err="1"/>
              <a:t>informazioni</a:t>
            </a:r>
            <a:r>
              <a:rPr lang="de-CH" u="none" dirty="0"/>
              <a:t> </a:t>
            </a:r>
            <a:r>
              <a:rPr lang="de-CH" u="none" dirty="0" err="1"/>
              <a:t>e</a:t>
            </a:r>
            <a:r>
              <a:rPr lang="de-CH" u="none" dirty="0"/>
              <a:t> </a:t>
            </a:r>
            <a:r>
              <a:rPr lang="de-CH" u="none" dirty="0" err="1"/>
              <a:t>dell'esperienza</a:t>
            </a:r>
            <a:r>
              <a:rPr lang="de-CH" u="none" dirty="0"/>
              <a:t>.</a:t>
            </a:r>
          </a:p>
          <a:p>
            <a:pPr>
              <a:buFont typeface="Arial" panose="020B0604020202020204" pitchFamily="34" charset="0"/>
              <a:buNone/>
              <a:defRPr/>
            </a:pPr>
            <a:r>
              <a:rPr lang="de-CH" u="none" dirty="0" err="1"/>
              <a:t>Comunicare</a:t>
            </a:r>
            <a:r>
              <a:rPr lang="de-CH" u="none" dirty="0"/>
              <a:t>: Per </a:t>
            </a:r>
            <a:r>
              <a:rPr lang="de-CH" u="none" dirty="0" err="1"/>
              <a:t>una</a:t>
            </a:r>
            <a:r>
              <a:rPr lang="de-CH" u="none" dirty="0"/>
              <a:t> </a:t>
            </a:r>
            <a:r>
              <a:rPr lang="de-CH" u="none" dirty="0" err="1"/>
              <a:t>cooperazione</a:t>
            </a:r>
            <a:r>
              <a:rPr lang="de-CH" u="none" dirty="0"/>
              <a:t> </a:t>
            </a:r>
            <a:r>
              <a:rPr lang="de-CH" u="none" dirty="0" err="1"/>
              <a:t>impeccabile</a:t>
            </a:r>
            <a:r>
              <a:rPr lang="de-CH" u="none" dirty="0"/>
              <a:t> </a:t>
            </a:r>
            <a:r>
              <a:rPr lang="de-CH" u="none" dirty="0" err="1"/>
              <a:t>tra</a:t>
            </a:r>
            <a:r>
              <a:rPr lang="de-CH" u="none" dirty="0"/>
              <a:t> tutte le </a:t>
            </a:r>
            <a:r>
              <a:rPr lang="de-CH" u="none" dirty="0" err="1"/>
              <a:t>persone</a:t>
            </a:r>
            <a:r>
              <a:rPr lang="de-CH" u="none" dirty="0"/>
              <a:t> </a:t>
            </a:r>
            <a:r>
              <a:rPr lang="de-CH" u="none" dirty="0" err="1"/>
              <a:t>coinvolte</a:t>
            </a:r>
            <a:r>
              <a:rPr lang="de-CH" u="none" dirty="0"/>
              <a:t>.</a:t>
            </a:r>
          </a:p>
          <a:p>
            <a:endParaRPr lang="de-CH" u="none" dirty="0"/>
          </a:p>
        </p:txBody>
      </p:sp>
      <p:sp>
        <p:nvSpPr>
          <p:cNvPr id="4" name="Foliennummernplatzhalter 3">
            <a:extLst>
              <a:ext uri="{FF2B5EF4-FFF2-40B4-BE49-F238E27FC236}">
                <a16:creationId xmlns:a16="http://schemas.microsoft.com/office/drawing/2014/main" id="{C71666E0-4FB8-CD73-8265-5683DB123BBD}"/>
              </a:ext>
            </a:extLst>
          </p:cNvPr>
          <p:cNvSpPr>
            <a:spLocks noGrp="1"/>
          </p:cNvSpPr>
          <p:nvPr>
            <p:ph type="sldNum" sz="quarter" idx="10"/>
          </p:nvPr>
        </p:nvSpPr>
        <p:spPr/>
        <p:txBody>
          <a:bodyPr/>
          <a:lstStyle/>
          <a:p>
            <a:pPr>
              <a:defRPr/>
            </a:pPr>
            <a:fld id="{C46147B8-7AEA-4922-A55B-DCDA58C024A2}" type="slidenum">
              <a:rPr lang="de-CH" smtClean="0"/>
              <a:pPr>
                <a:defRPr/>
              </a:pPr>
              <a:t>178</a:t>
            </a:fld>
            <a:endParaRPr lang="de-CH"/>
          </a:p>
        </p:txBody>
      </p:sp>
    </p:spTree>
    <p:extLst>
      <p:ext uri="{BB962C8B-B14F-4D97-AF65-F5344CB8AC3E}">
        <p14:creationId xmlns:p14="http://schemas.microsoft.com/office/powerpoint/2010/main" val="21613097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2800" b="0" i="0" dirty="0" err="1">
                <a:solidFill>
                  <a:srgbClr val="2D2D2D"/>
                </a:solidFill>
                <a:effectLst/>
                <a:latin typeface="Barlow"/>
              </a:rPr>
              <a:t>Abb</a:t>
            </a:r>
            <a:r>
              <a:rPr lang="de-CH" sz="2800" b="0" i="0" dirty="0">
                <a:solidFill>
                  <a:srgbClr val="2D2D2D"/>
                </a:solidFill>
                <a:effectLst/>
                <a:latin typeface="Barlow"/>
              </a:rPr>
              <a:t>: Spannungsbögen im inklusiven Sportunterricht</a:t>
            </a:r>
            <a:endParaRPr lang="de-CH" sz="1800" b="0" i="0" u="none" strike="noStrike" baseline="0" dirty="0">
              <a:latin typeface="DINOT-Light"/>
            </a:endParaRPr>
          </a:p>
          <a:p>
            <a:pPr algn="l"/>
            <a:endParaRPr lang="de-CH" sz="1800" b="0" i="0" u="none" strike="noStrike" baseline="0" dirty="0">
              <a:latin typeface="DINOT-Light"/>
            </a:endParaRPr>
          </a:p>
          <a:p>
            <a:pPr algn="l"/>
            <a:r>
              <a:rPr lang="de-CH" sz="1800" b="0" i="0" u="none" strike="noStrike" baseline="0" dirty="0">
                <a:latin typeface="DINOT-Light"/>
              </a:rPr>
              <a:t>Gemäss der Ethik-Charta im Sport setzen sich </a:t>
            </a:r>
            <a:r>
              <a:rPr lang="de-CH" sz="1800" b="0" i="0" u="none" strike="noStrike" baseline="0" dirty="0" err="1">
                <a:latin typeface="DINOT-Light"/>
              </a:rPr>
              <a:t>esa</a:t>
            </a:r>
            <a:r>
              <a:rPr lang="de-CH" sz="1800" b="0" i="0" u="none" strike="noStrike" baseline="0" dirty="0">
                <a:latin typeface="DINOT-Light"/>
              </a:rPr>
              <a:t> und die Partnerorganisationen für gesunde, respektvolle, faire und erfolgreiche Bewegungs- und Sportaktivitäten ein. Im Sinne des Prinzips «Gleichbehandlung für alle» ermöglichen </a:t>
            </a:r>
            <a:r>
              <a:rPr lang="de-CH" sz="1800" b="0" i="0" u="none" strike="noStrike" baseline="0" dirty="0" err="1">
                <a:latin typeface="DINOT-Light"/>
              </a:rPr>
              <a:t>esa</a:t>
            </a:r>
            <a:r>
              <a:rPr lang="de-CH" sz="1800" b="0" i="0" u="none" strike="noStrike" baseline="0" dirty="0">
                <a:latin typeface="DINOT-Light"/>
              </a:rPr>
              <a:t>-Aktivitäten das gemeinsame Sporttreiben und Bewegen von Menschen mit und ohne Beeinträchtigungen. Dadurch erkennen Teilnehmende Gemeinsamkeiten, fördern ihr Verständnis für Unterschiede</a:t>
            </a:r>
          </a:p>
          <a:p>
            <a:pPr algn="l"/>
            <a:r>
              <a:rPr lang="de-CH" sz="1800" b="0" i="0" u="none" strike="noStrike" baseline="0" dirty="0">
                <a:latin typeface="DINOT-Light"/>
              </a:rPr>
              <a:t>und erhöhen die gegenseitige Akzeptanz. Häufig nimmt dadurch der Leistungsdruck in der Gruppe ab und die Freude am Gemeinsamen zu.</a:t>
            </a:r>
          </a:p>
          <a:p>
            <a:pPr algn="l"/>
            <a:endParaRPr lang="de-CH" sz="1800" b="0" i="0" u="none" strike="noStrike" baseline="0" dirty="0">
              <a:latin typeface="DINOT-Light"/>
            </a:endParaRPr>
          </a:p>
          <a:p>
            <a:pPr algn="l"/>
            <a:r>
              <a:rPr lang="de-CH" sz="1800" b="0" i="0" u="none" strike="noStrike" baseline="0" dirty="0">
                <a:latin typeface="DINOT-Light"/>
              </a:rPr>
              <a:t>Bei Fragen zu den Themen Sport, Inklusion und Behinderung kannst du dich bei folgenden Organisationen melden:</a:t>
            </a:r>
          </a:p>
          <a:p>
            <a:pPr algn="l"/>
            <a:r>
              <a:rPr lang="de-CH" sz="1800" b="0" i="0" u="none" strike="noStrike" baseline="0" dirty="0">
                <a:latin typeface="DINOT-Light"/>
              </a:rPr>
              <a:t>– </a:t>
            </a:r>
            <a:r>
              <a:rPr lang="de-CH" sz="1800" b="1" i="0" u="none" strike="noStrike" baseline="0" dirty="0" err="1">
                <a:latin typeface="DINOT-Bold"/>
              </a:rPr>
              <a:t>PluSport</a:t>
            </a:r>
            <a:r>
              <a:rPr lang="de-CH" sz="1800" b="1" i="0" u="none" strike="noStrike" baseline="0" dirty="0">
                <a:latin typeface="DINOT-Bold"/>
              </a:rPr>
              <a:t> </a:t>
            </a:r>
            <a:r>
              <a:rPr lang="de-CH" sz="1800" b="0" i="0" u="none" strike="noStrike" baseline="0" dirty="0">
                <a:latin typeface="DINOT-Light"/>
              </a:rPr>
              <a:t>zu Sport, Behinderung und Inklusion</a:t>
            </a:r>
          </a:p>
          <a:p>
            <a:pPr algn="l"/>
            <a:r>
              <a:rPr lang="de-CH" sz="1800" b="0" i="0" u="none" strike="noStrike" baseline="0" dirty="0">
                <a:latin typeface="DINOT-Light"/>
              </a:rPr>
              <a:t>– </a:t>
            </a:r>
            <a:r>
              <a:rPr lang="de-CH" sz="1800" b="1" i="0" u="none" strike="noStrike" baseline="0" dirty="0">
                <a:latin typeface="DINOT-Bold"/>
              </a:rPr>
              <a:t>Schweizer Paraplegiker-Vereinigung </a:t>
            </a:r>
            <a:r>
              <a:rPr lang="de-CH" sz="1800" b="0" i="0" u="none" strike="noStrike" baseline="0" dirty="0">
                <a:latin typeface="DINOT-Light"/>
              </a:rPr>
              <a:t>zum Rollstuhlsport</a:t>
            </a:r>
          </a:p>
          <a:p>
            <a:pPr algn="l"/>
            <a:r>
              <a:rPr lang="de-CH" sz="1800" b="0" i="0" u="none" strike="noStrike" baseline="0" dirty="0">
                <a:latin typeface="DINOT-Light"/>
              </a:rPr>
              <a:t>– </a:t>
            </a:r>
            <a:r>
              <a:rPr lang="de-CH" sz="1800" b="1" i="0" u="none" strike="noStrike" baseline="0" dirty="0">
                <a:latin typeface="DINOT-Bold"/>
              </a:rPr>
              <a:t>Procap </a:t>
            </a:r>
            <a:r>
              <a:rPr lang="de-CH" sz="1800" b="0" i="0" u="none" strike="noStrike" baseline="0" dirty="0">
                <a:latin typeface="DINOT-Light"/>
              </a:rPr>
              <a:t>zu Sport, Behinderung und Inklusion</a:t>
            </a:r>
          </a:p>
          <a:p>
            <a:pPr algn="l"/>
            <a:r>
              <a:rPr lang="de-CH" sz="1800" b="0" i="0" u="none" strike="noStrike" baseline="0" dirty="0">
                <a:latin typeface="DINOT-Light"/>
              </a:rPr>
              <a:t>– </a:t>
            </a:r>
            <a:r>
              <a:rPr lang="de-CH" sz="1800" b="1" i="0" u="none" strike="noStrike" baseline="0" dirty="0">
                <a:latin typeface="DINOT-Bold"/>
              </a:rPr>
              <a:t>Swiss </a:t>
            </a:r>
            <a:r>
              <a:rPr lang="de-CH" sz="1800" b="1" i="0" u="none" strike="noStrike" baseline="0" dirty="0" err="1">
                <a:latin typeface="DINOT-Bold"/>
              </a:rPr>
              <a:t>Deaf</a:t>
            </a:r>
            <a:r>
              <a:rPr lang="de-CH" sz="1800" b="1" i="0" u="none" strike="noStrike" baseline="0" dirty="0">
                <a:latin typeface="DINOT-Bold"/>
              </a:rPr>
              <a:t> Sport </a:t>
            </a:r>
            <a:r>
              <a:rPr lang="de-CH" sz="1800" b="0" i="0" u="none" strike="noStrike" baseline="0" dirty="0">
                <a:latin typeface="DINOT-Light"/>
              </a:rPr>
              <a:t>zu Sport und Hörbehinderung</a:t>
            </a:r>
          </a:p>
          <a:p>
            <a:pPr algn="l"/>
            <a:r>
              <a:rPr lang="de-CH" sz="1800" b="0" i="0" u="none" strike="noStrike" baseline="0" dirty="0">
                <a:latin typeface="DINOT-Light"/>
              </a:rPr>
              <a:t>– </a:t>
            </a:r>
            <a:r>
              <a:rPr lang="de-CH" sz="1800" b="1" i="0" u="none" strike="noStrike" baseline="0" dirty="0">
                <a:latin typeface="DINOT-Bold"/>
              </a:rPr>
              <a:t>Special Olympics </a:t>
            </a:r>
            <a:r>
              <a:rPr lang="de-CH" sz="1800" b="0" i="0" u="none" strike="noStrike" baseline="0" dirty="0">
                <a:latin typeface="DINOT-Light"/>
              </a:rPr>
              <a:t>zu Sport und Inklusion im Verein und an Sportanlässen</a:t>
            </a:r>
          </a:p>
          <a:p>
            <a:pPr algn="l"/>
            <a:r>
              <a:rPr lang="de-CH" sz="1800" b="0" i="0" u="none" strike="noStrike" baseline="0" dirty="0">
                <a:latin typeface="DINOT-Light"/>
              </a:rPr>
              <a:t>– </a:t>
            </a:r>
            <a:r>
              <a:rPr lang="de-CH" sz="1800" b="1" i="0" u="none" strike="noStrike" baseline="0" dirty="0">
                <a:latin typeface="DINOT-Bold"/>
              </a:rPr>
              <a:t>LGBTIQ </a:t>
            </a:r>
            <a:r>
              <a:rPr lang="de-CH" sz="1800" b="1" i="0" u="none" strike="noStrike" baseline="0" dirty="0" err="1">
                <a:latin typeface="DINOT-Bold"/>
              </a:rPr>
              <a:t>Helpline</a:t>
            </a:r>
            <a:r>
              <a:rPr lang="de-CH" sz="1800" b="1" i="0" u="none" strike="noStrike" baseline="0" dirty="0">
                <a:latin typeface="DINOT-Bold"/>
              </a:rPr>
              <a:t> </a:t>
            </a:r>
            <a:r>
              <a:rPr lang="de-CH" sz="1800" b="0" i="0" u="none" strike="noStrike" baseline="0" dirty="0">
                <a:latin typeface="DINOT-Light"/>
              </a:rPr>
              <a:t>zu Geschlechtsidentität</a:t>
            </a:r>
          </a:p>
          <a:p>
            <a:pPr algn="l"/>
            <a:endParaRPr lang="de-CH" sz="1800" b="0" i="0" u="none" strike="noStrike" baseline="0" dirty="0">
              <a:latin typeface="DINOT-Light"/>
            </a:endParaRPr>
          </a:p>
          <a:p>
            <a:pPr algn="l"/>
            <a:r>
              <a:rPr lang="fr-CH" sz="2800" b="0" i="0" u="none" strike="noStrike" dirty="0" err="1">
                <a:solidFill>
                  <a:srgbClr val="000000"/>
                </a:solidFill>
                <a:effectLst/>
                <a:latin typeface="-webkit-standard"/>
              </a:rPr>
              <a:t>Partnerorganisationen</a:t>
            </a:r>
            <a:r>
              <a:rPr lang="fr-CH" sz="2800" b="0" i="0" u="none" strike="noStrike" dirty="0">
                <a:solidFill>
                  <a:srgbClr val="000000"/>
                </a:solidFill>
                <a:effectLst/>
                <a:latin typeface="-webkit-standard"/>
              </a:rPr>
              <a:t> von </a:t>
            </a:r>
            <a:r>
              <a:rPr lang="fr-CH" sz="2800" b="0" i="0" u="none" strike="noStrike" dirty="0" err="1">
                <a:solidFill>
                  <a:srgbClr val="000000"/>
                </a:solidFill>
                <a:effectLst/>
                <a:latin typeface="-webkit-standard"/>
              </a:rPr>
              <a:t>esa</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Plusport</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und</a:t>
            </a:r>
            <a:r>
              <a:rPr lang="fr-CH" sz="2800" b="0" i="0" u="none" strike="noStrike" dirty="0">
                <a:solidFill>
                  <a:srgbClr val="000000"/>
                </a:solidFill>
                <a:effectLst/>
                <a:latin typeface="-webkit-standard"/>
              </a:rPr>
              <a:t> der Schweizer </a:t>
            </a:r>
            <a:r>
              <a:rPr lang="fr-CH" sz="2800" b="0" i="0" u="none" strike="noStrike" dirty="0" err="1">
                <a:solidFill>
                  <a:srgbClr val="000000"/>
                </a:solidFill>
                <a:effectLst/>
                <a:latin typeface="-webkit-standard"/>
              </a:rPr>
              <a:t>Paraplegiker-Vereinigung</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bieten</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Weiterbildungsangebote</a:t>
            </a:r>
            <a:r>
              <a:rPr lang="fr-CH" sz="2800" b="0" i="0" u="none" strike="noStrike" dirty="0">
                <a:solidFill>
                  <a:srgbClr val="000000"/>
                </a:solidFill>
                <a:effectLst/>
                <a:latin typeface="-webkit-standard"/>
              </a:rPr>
              <a:t> an, die </a:t>
            </a:r>
            <a:r>
              <a:rPr lang="fr-CH" sz="2800" b="0" i="0" u="none" strike="noStrike" dirty="0" err="1">
                <a:solidFill>
                  <a:srgbClr val="000000"/>
                </a:solidFill>
                <a:effectLst/>
                <a:latin typeface="-webkit-standard"/>
              </a:rPr>
              <a:t>auch</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für</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Leiterinnen</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und</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Leiter</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anderer</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Sportarten</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offen</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sind</a:t>
            </a:r>
            <a:r>
              <a:rPr lang="fr-CH" sz="2800" b="0" i="0" u="none" strike="noStrike" dirty="0">
                <a:solidFill>
                  <a:srgbClr val="000000"/>
                </a:solidFill>
                <a:effectLst/>
                <a:latin typeface="-webkit-standard"/>
              </a:rPr>
              <a:t>.</a:t>
            </a:r>
            <a:endParaRPr lang="de-CH" sz="1800" b="0" i="0" u="none" strike="noStrike" baseline="0" dirty="0">
              <a:latin typeface="DINOT-Light"/>
            </a:endParaRPr>
          </a:p>
          <a:p>
            <a:pPr algn="l"/>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179</a:t>
            </a:fld>
            <a:endParaRPr lang="de-CH"/>
          </a:p>
        </p:txBody>
      </p:sp>
    </p:spTree>
    <p:extLst>
      <p:ext uri="{BB962C8B-B14F-4D97-AF65-F5344CB8AC3E}">
        <p14:creationId xmlns:p14="http://schemas.microsoft.com/office/powerpoint/2010/main" val="22036384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fr-FR" b="0" i="0" dirty="0" err="1">
                <a:solidFill>
                  <a:srgbClr val="2D2D2D"/>
                </a:solidFill>
                <a:effectLst/>
                <a:latin typeface="Barlow"/>
              </a:rPr>
              <a:t>Fig</a:t>
            </a:r>
            <a:r>
              <a:rPr lang="fr-FR" b="0" i="0" dirty="0">
                <a:solidFill>
                  <a:srgbClr val="2D2D2D"/>
                </a:solidFill>
                <a:effectLst/>
                <a:latin typeface="Barlow"/>
              </a:rPr>
              <a:t>: Interactions dans l’éducation physique inclusive</a:t>
            </a:r>
          </a:p>
          <a:p>
            <a:pPr algn="l"/>
            <a:endParaRPr lang="fr-FR" b="0" i="0" dirty="0">
              <a:solidFill>
                <a:srgbClr val="2D2D2D"/>
              </a:solidFill>
              <a:effectLst/>
              <a:latin typeface="Barlow"/>
            </a:endParaRPr>
          </a:p>
          <a:p>
            <a:pPr algn="l"/>
            <a:r>
              <a:rPr lang="fr-FR" sz="1800" b="0" i="0" u="none" strike="noStrike" baseline="0" dirty="0">
                <a:latin typeface="DINOT-Light"/>
              </a:rPr>
              <a:t>Conformément à la Charte d’éthique du sport, </a:t>
            </a:r>
            <a:r>
              <a:rPr lang="fr-FR" sz="1800" b="0" i="0" u="none" strike="noStrike" baseline="0" dirty="0" err="1">
                <a:latin typeface="DINOT-Light"/>
              </a:rPr>
              <a:t>esa</a:t>
            </a:r>
            <a:r>
              <a:rPr lang="fr-FR" sz="1800" b="0" i="0" u="none" strike="noStrike" baseline="0" dirty="0">
                <a:latin typeface="DINOT-Light"/>
              </a:rPr>
              <a:t> ainsi que les organisations partenaires s’engagent pour des activités physiques et sportives saines, respectueuses, fair-play et réussies. En vertu du principe selon lequel toutes les personnes doivent être traitées de manière égale, les activités </a:t>
            </a:r>
            <a:r>
              <a:rPr lang="fr-FR" sz="1800" b="0" i="0" u="none" strike="noStrike" baseline="0" dirty="0" err="1">
                <a:latin typeface="DINOT-Light"/>
              </a:rPr>
              <a:t>esa</a:t>
            </a:r>
            <a:r>
              <a:rPr lang="fr-FR" sz="1800" b="0" i="0" u="none" strike="noStrike" baseline="0" dirty="0">
                <a:latin typeface="DINOT-Light"/>
              </a:rPr>
              <a:t> permettent aux individus avec et sans handicap de bouger et de faire du sport ensemble. Les participants se découvrent des points communs, sont plus sensibles aux différences et renforcent leur acceptation réciproque. Il n’est dès lors pas rare de voir la pression de la performance diminuer au sein du groupe et le plaisir d’être ensemble augmenter.</a:t>
            </a:r>
          </a:p>
          <a:p>
            <a:pPr algn="l"/>
            <a:endParaRPr lang="fr-FR" sz="1800" b="0" i="0" u="none" strike="noStrike" baseline="0" dirty="0">
              <a:latin typeface="DINOT-Light"/>
            </a:endParaRPr>
          </a:p>
          <a:p>
            <a:pPr algn="l"/>
            <a:r>
              <a:rPr lang="fr-FR" sz="1800" b="0" i="0" u="none" strike="noStrike" baseline="0" dirty="0">
                <a:latin typeface="DINOT-Light"/>
              </a:rPr>
              <a:t>Si tu as des questions en lien avec les thèmes du sport, de l’inclusion ou du handicap, adresse-toi aux organisations </a:t>
            </a:r>
            <a:r>
              <a:rPr lang="de-CH" sz="1800" b="0" i="0" u="none" strike="noStrike" baseline="0" dirty="0" err="1">
                <a:latin typeface="DINOT-Light"/>
              </a:rPr>
              <a:t>suivantes</a:t>
            </a:r>
            <a:r>
              <a:rPr lang="de-CH" sz="1800" b="0" i="0" u="none" strike="noStrike" baseline="0" dirty="0">
                <a:latin typeface="DINOT-Light"/>
              </a:rPr>
              <a:t>:</a:t>
            </a:r>
          </a:p>
          <a:p>
            <a:pPr algn="l"/>
            <a:endParaRPr lang="de-CH" sz="1800" b="0" i="0" u="none" strike="noStrike" baseline="0" dirty="0">
              <a:latin typeface="DINOT-Light"/>
            </a:endParaRPr>
          </a:p>
          <a:p>
            <a:pPr algn="l"/>
            <a:r>
              <a:rPr lang="de-CH" sz="1800" b="0" i="0" u="none" strike="noStrike" baseline="0" dirty="0">
                <a:latin typeface="DINOT-Light"/>
              </a:rPr>
              <a:t>– </a:t>
            </a:r>
            <a:r>
              <a:rPr lang="de-CH" sz="1800" b="1" i="0" u="none" strike="noStrike" baseline="0" dirty="0" err="1">
                <a:latin typeface="DINOT-Bold"/>
              </a:rPr>
              <a:t>PluSport</a:t>
            </a:r>
            <a:r>
              <a:rPr lang="de-CH" sz="1800" b="1" i="0" u="none" strike="noStrike" baseline="0" dirty="0">
                <a:latin typeface="DINOT-Bold"/>
              </a:rPr>
              <a:t> </a:t>
            </a:r>
            <a:r>
              <a:rPr lang="de-CH" sz="1800" b="0" i="0" u="none" strike="noStrike" baseline="0" dirty="0">
                <a:latin typeface="DINOT-Light"/>
              </a:rPr>
              <a:t>(</a:t>
            </a:r>
            <a:r>
              <a:rPr lang="de-CH" sz="1800" b="0" i="0" u="none" strike="noStrike" baseline="0" dirty="0" err="1">
                <a:latin typeface="DINOT-Light"/>
              </a:rPr>
              <a:t>sport</a:t>
            </a:r>
            <a:r>
              <a:rPr lang="de-CH" sz="1800" b="0" i="0" u="none" strike="noStrike" baseline="0" dirty="0">
                <a:latin typeface="DINOT-Light"/>
              </a:rPr>
              <a:t>, handicap, </a:t>
            </a:r>
            <a:r>
              <a:rPr lang="de-CH" sz="1800" b="0" i="0" u="none" strike="noStrike" baseline="0" dirty="0" err="1">
                <a:latin typeface="DINOT-Light"/>
              </a:rPr>
              <a:t>inclusion</a:t>
            </a:r>
            <a:r>
              <a:rPr lang="de-CH" sz="1800" b="0" i="0" u="none" strike="noStrike" baseline="0" dirty="0">
                <a:latin typeface="DINOT-Light"/>
              </a:rPr>
              <a:t>)</a:t>
            </a:r>
          </a:p>
          <a:p>
            <a:pPr algn="l"/>
            <a:r>
              <a:rPr lang="de-CH" sz="1800" b="0" i="0" u="none" strike="noStrike" baseline="0" dirty="0">
                <a:latin typeface="DINOT-Light"/>
              </a:rPr>
              <a:t>– </a:t>
            </a:r>
            <a:r>
              <a:rPr lang="de-CH" sz="1800" b="1" i="0" u="none" strike="noStrike" baseline="0" dirty="0" err="1">
                <a:latin typeface="DINOT-Bold"/>
              </a:rPr>
              <a:t>Association</a:t>
            </a:r>
            <a:r>
              <a:rPr lang="de-CH" sz="1800" b="1" i="0" u="none" strike="noStrike" baseline="0" dirty="0">
                <a:latin typeface="DINOT-Bold"/>
              </a:rPr>
              <a:t> </a:t>
            </a:r>
            <a:r>
              <a:rPr lang="de-CH" sz="1800" b="1" i="0" u="none" strike="noStrike" baseline="0" dirty="0" err="1">
                <a:latin typeface="DINOT-Bold"/>
              </a:rPr>
              <a:t>suisse</a:t>
            </a:r>
            <a:r>
              <a:rPr lang="de-CH" sz="1800" b="1" i="0" u="none" strike="noStrike" baseline="0" dirty="0">
                <a:latin typeface="DINOT-Bold"/>
              </a:rPr>
              <a:t> des </a:t>
            </a:r>
            <a:r>
              <a:rPr lang="de-CH" sz="1800" b="1" i="0" u="none" strike="noStrike" baseline="0" dirty="0" err="1">
                <a:latin typeface="DINOT-Bold"/>
              </a:rPr>
              <a:t>paraplégiques</a:t>
            </a:r>
            <a:r>
              <a:rPr lang="de-CH" sz="1800" b="1" i="0" u="none" strike="noStrike" baseline="0" dirty="0">
                <a:latin typeface="DINOT-Bold"/>
              </a:rPr>
              <a:t> </a:t>
            </a:r>
            <a:r>
              <a:rPr lang="de-CH" sz="1800" b="0" i="0" u="none" strike="noStrike" baseline="0" dirty="0">
                <a:latin typeface="DINOT-Light"/>
              </a:rPr>
              <a:t>(</a:t>
            </a:r>
            <a:r>
              <a:rPr lang="de-CH" sz="1800" b="0" i="0" u="none" strike="noStrike" baseline="0" dirty="0" err="1">
                <a:latin typeface="DINOT-Light"/>
              </a:rPr>
              <a:t>sport</a:t>
            </a:r>
            <a:r>
              <a:rPr lang="de-CH" sz="1800" b="0" i="0" u="none" strike="noStrike" baseline="0" dirty="0">
                <a:latin typeface="DINOT-Light"/>
              </a:rPr>
              <a:t> en </a:t>
            </a:r>
            <a:r>
              <a:rPr lang="de-CH" sz="1800" b="0" i="0" u="none" strike="noStrike" baseline="0" dirty="0" err="1">
                <a:latin typeface="DINOT-Light"/>
              </a:rPr>
              <a:t>fauteuil</a:t>
            </a:r>
            <a:r>
              <a:rPr lang="de-CH" sz="1800" b="0" i="0" u="none" strike="noStrike" baseline="0" dirty="0">
                <a:latin typeface="DINOT-Light"/>
              </a:rPr>
              <a:t> </a:t>
            </a:r>
            <a:r>
              <a:rPr lang="de-CH" sz="1800" b="0" i="0" u="none" strike="noStrike" baseline="0" dirty="0" err="1">
                <a:latin typeface="DINOT-Light"/>
              </a:rPr>
              <a:t>roulant</a:t>
            </a:r>
            <a:r>
              <a:rPr lang="de-CH" sz="1800" b="0" i="0" u="none" strike="noStrike" baseline="0" dirty="0">
                <a:latin typeface="DINOT-Light"/>
              </a:rPr>
              <a:t>)</a:t>
            </a:r>
          </a:p>
          <a:p>
            <a:pPr algn="l"/>
            <a:r>
              <a:rPr lang="de-CH" sz="1800" b="0" i="0" u="none" strike="noStrike" baseline="0" dirty="0">
                <a:latin typeface="DINOT-Light"/>
              </a:rPr>
              <a:t>– </a:t>
            </a:r>
            <a:r>
              <a:rPr lang="de-CH" sz="1800" b="1" i="0" u="none" strike="noStrike" baseline="0" dirty="0">
                <a:latin typeface="DINOT-Bold"/>
              </a:rPr>
              <a:t>Procap </a:t>
            </a:r>
            <a:r>
              <a:rPr lang="de-CH" sz="1800" b="0" i="0" u="none" strike="noStrike" baseline="0" dirty="0">
                <a:latin typeface="DINOT-Light"/>
              </a:rPr>
              <a:t>(</a:t>
            </a:r>
            <a:r>
              <a:rPr lang="de-CH" sz="1800" b="0" i="0" u="none" strike="noStrike" baseline="0" dirty="0" err="1">
                <a:latin typeface="DINOT-Light"/>
              </a:rPr>
              <a:t>sport</a:t>
            </a:r>
            <a:r>
              <a:rPr lang="de-CH" sz="1800" b="0" i="0" u="none" strike="noStrike" baseline="0" dirty="0">
                <a:latin typeface="DINOT-Light"/>
              </a:rPr>
              <a:t>, handicap, </a:t>
            </a:r>
            <a:r>
              <a:rPr lang="de-CH" sz="1800" b="0" i="0" u="none" strike="noStrike" baseline="0" dirty="0" err="1">
                <a:latin typeface="DINOT-Light"/>
              </a:rPr>
              <a:t>inclusion</a:t>
            </a:r>
            <a:r>
              <a:rPr lang="de-CH" sz="1800" b="0" i="0" u="none" strike="noStrike" baseline="0" dirty="0">
                <a:latin typeface="DINOT-Light"/>
              </a:rPr>
              <a:t>)</a:t>
            </a:r>
          </a:p>
          <a:p>
            <a:pPr algn="l"/>
            <a:r>
              <a:rPr lang="fr-FR" sz="1800" b="0" i="0" u="none" strike="noStrike" baseline="0" dirty="0">
                <a:latin typeface="DINOT-Light"/>
              </a:rPr>
              <a:t>– </a:t>
            </a:r>
            <a:r>
              <a:rPr lang="fr-FR" sz="1800" b="1" i="0" u="none" strike="noStrike" baseline="0" dirty="0" err="1">
                <a:latin typeface="DINOT-Bold"/>
              </a:rPr>
              <a:t>Swiss</a:t>
            </a:r>
            <a:r>
              <a:rPr lang="fr-FR" sz="1800" b="1" i="0" u="none" strike="noStrike" baseline="0" dirty="0">
                <a:latin typeface="DINOT-Bold"/>
              </a:rPr>
              <a:t> </a:t>
            </a:r>
            <a:r>
              <a:rPr lang="fr-FR" sz="1800" b="1" i="0" u="none" strike="noStrike" baseline="0" dirty="0" err="1">
                <a:latin typeface="DINOT-Bold"/>
              </a:rPr>
              <a:t>Deaf</a:t>
            </a:r>
            <a:r>
              <a:rPr lang="fr-FR" sz="1800" b="1" i="0" u="none" strike="noStrike" baseline="0" dirty="0">
                <a:latin typeface="DINOT-Bold"/>
              </a:rPr>
              <a:t> Sport </a:t>
            </a:r>
            <a:r>
              <a:rPr lang="fr-FR" sz="1800" b="0" i="0" u="none" strike="noStrike" baseline="0" dirty="0">
                <a:latin typeface="DINOT-Light"/>
              </a:rPr>
              <a:t>(sport, déficience auditive)</a:t>
            </a:r>
          </a:p>
          <a:p>
            <a:pPr algn="l"/>
            <a:r>
              <a:rPr lang="fr-FR" sz="1800" b="0" i="0" u="none" strike="noStrike" baseline="0" dirty="0">
                <a:latin typeface="DINOT-Light"/>
              </a:rPr>
              <a:t>– </a:t>
            </a:r>
            <a:r>
              <a:rPr lang="fr-FR" sz="1800" b="1" i="0" u="none" strike="noStrike" baseline="0" dirty="0" err="1">
                <a:latin typeface="DINOT-Bold"/>
              </a:rPr>
              <a:t>Special</a:t>
            </a:r>
            <a:r>
              <a:rPr lang="fr-FR" sz="1800" b="1" i="0" u="none" strike="noStrike" baseline="0" dirty="0">
                <a:latin typeface="DINOT-Bold"/>
              </a:rPr>
              <a:t> </a:t>
            </a:r>
            <a:r>
              <a:rPr lang="fr-FR" sz="1800" b="1" i="0" u="none" strike="noStrike" baseline="0" dirty="0" err="1">
                <a:latin typeface="DINOT-Bold"/>
              </a:rPr>
              <a:t>Olympics</a:t>
            </a:r>
            <a:r>
              <a:rPr lang="fr-FR" sz="1800" b="1" i="0" u="none" strike="noStrike" baseline="0" dirty="0">
                <a:latin typeface="DINOT-Bold"/>
              </a:rPr>
              <a:t> </a:t>
            </a:r>
            <a:r>
              <a:rPr lang="fr-FR" sz="1800" b="0" i="0" u="none" strike="noStrike" baseline="0" dirty="0">
                <a:latin typeface="DINOT-Light"/>
              </a:rPr>
              <a:t>(sport, inclusion dans les clubs </a:t>
            </a:r>
            <a:r>
              <a:rPr lang="de-CH" sz="1800" b="0" i="0" u="none" strike="noStrike" baseline="0" dirty="0">
                <a:latin typeface="DINOT-Light"/>
              </a:rPr>
              <a:t>et </a:t>
            </a:r>
            <a:r>
              <a:rPr lang="de-CH" sz="1800" b="0" i="0" u="none" strike="noStrike" baseline="0" dirty="0" err="1">
                <a:latin typeface="DINOT-Light"/>
              </a:rPr>
              <a:t>les</a:t>
            </a:r>
            <a:r>
              <a:rPr lang="de-CH" sz="1800" b="0" i="0" u="none" strike="noStrike" baseline="0" dirty="0">
                <a:latin typeface="DINOT-Light"/>
              </a:rPr>
              <a:t> </a:t>
            </a:r>
            <a:r>
              <a:rPr lang="de-CH" sz="1800" b="0" i="0" u="none" strike="noStrike" baseline="0" dirty="0" err="1">
                <a:latin typeface="DINOT-Light"/>
              </a:rPr>
              <a:t>événements</a:t>
            </a:r>
            <a:r>
              <a:rPr lang="de-CH" sz="1800" b="0" i="0" u="none" strike="noStrike" baseline="0" dirty="0">
                <a:latin typeface="DINOT-Light"/>
              </a:rPr>
              <a:t> </a:t>
            </a:r>
            <a:r>
              <a:rPr lang="de-CH" sz="1800" b="0" i="0" u="none" strike="noStrike" baseline="0" dirty="0" err="1">
                <a:latin typeface="DINOT-Light"/>
              </a:rPr>
              <a:t>sportifs</a:t>
            </a:r>
            <a:r>
              <a:rPr lang="de-CH" sz="1800" b="0" i="0" u="none" strike="noStrike" baseline="0" dirty="0">
                <a:latin typeface="DINOT-Light"/>
              </a:rPr>
              <a:t>)</a:t>
            </a:r>
          </a:p>
          <a:p>
            <a:pPr algn="l"/>
            <a:r>
              <a:rPr lang="fr-FR" sz="1800" b="0" i="0" u="none" strike="noStrike" baseline="0" dirty="0">
                <a:latin typeface="DINOT-Light"/>
              </a:rPr>
              <a:t>– </a:t>
            </a:r>
            <a:r>
              <a:rPr lang="fr-FR" sz="1800" b="1" i="0" u="none" strike="noStrike" baseline="0" dirty="0">
                <a:latin typeface="DINOT-Bold"/>
              </a:rPr>
              <a:t>LGBTIQ </a:t>
            </a:r>
            <a:r>
              <a:rPr lang="fr-FR" sz="1800" b="1" i="0" u="none" strike="noStrike" baseline="0" dirty="0" err="1">
                <a:latin typeface="DINOT-Bold"/>
              </a:rPr>
              <a:t>Helpline</a:t>
            </a:r>
            <a:r>
              <a:rPr lang="fr-FR" sz="1800" b="1" i="0" u="none" strike="noStrike" baseline="0" dirty="0">
                <a:latin typeface="DINOT-Bold"/>
              </a:rPr>
              <a:t> </a:t>
            </a:r>
            <a:r>
              <a:rPr lang="fr-FR" sz="1800" b="0" i="0" u="none" strike="noStrike" baseline="0" dirty="0">
                <a:latin typeface="DINOT-Light"/>
              </a:rPr>
              <a:t>(identité de genre)</a:t>
            </a:r>
          </a:p>
          <a:p>
            <a:pPr algn="l"/>
            <a:endParaRPr lang="fr-FR" sz="1800" b="0" i="0" u="none" strike="noStrike" baseline="0" dirty="0">
              <a:latin typeface="DINOT-Light"/>
            </a:endParaRPr>
          </a:p>
          <a:p>
            <a:pPr algn="l"/>
            <a:r>
              <a:rPr lang="fr-FR" sz="1800" b="0" i="0" u="none" strike="noStrike" baseline="0" dirty="0">
                <a:latin typeface="DINOT-Light"/>
              </a:rPr>
              <a:t>Organisations partenaires </a:t>
            </a:r>
            <a:r>
              <a:rPr lang="fr-FR" sz="1800" b="0" i="0" u="none" strike="noStrike" baseline="0" dirty="0" err="1">
                <a:latin typeface="DINOT-Light"/>
              </a:rPr>
              <a:t>d’esa</a:t>
            </a:r>
            <a:r>
              <a:rPr lang="fr-FR" sz="1800" b="0" i="0" u="none" strike="noStrike" baseline="0" dirty="0">
                <a:latin typeface="DINOT-Light"/>
              </a:rPr>
              <a:t>, </a:t>
            </a:r>
            <a:r>
              <a:rPr lang="fr-FR" sz="1800" b="0" i="0" u="none" strike="noStrike" baseline="0" dirty="0" err="1">
                <a:latin typeface="DINOT-Light"/>
              </a:rPr>
              <a:t>PlusSport</a:t>
            </a:r>
            <a:r>
              <a:rPr lang="fr-FR" sz="1800" b="0" i="0" u="none" strike="noStrike" baseline="0" dirty="0">
                <a:latin typeface="DINOT-Light"/>
              </a:rPr>
              <a:t> et l’Association suisse des paraplégiques proposent des offres de formation continue ouvertes également aux moniteurs des autres disciplines.</a:t>
            </a:r>
          </a:p>
          <a:p>
            <a:pPr algn="l"/>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180</a:t>
            </a:fld>
            <a:endParaRPr lang="de-CH"/>
          </a:p>
        </p:txBody>
      </p:sp>
    </p:spTree>
    <p:extLst>
      <p:ext uri="{BB962C8B-B14F-4D97-AF65-F5344CB8AC3E}">
        <p14:creationId xmlns:p14="http://schemas.microsoft.com/office/powerpoint/2010/main" val="60969000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it-IT" b="0" i="0" dirty="0" err="1">
                <a:solidFill>
                  <a:srgbClr val="2D2D2D"/>
                </a:solidFill>
                <a:effectLst/>
                <a:latin typeface="Barlow"/>
              </a:rPr>
              <a:t>Fig</a:t>
            </a:r>
            <a:r>
              <a:rPr lang="it-IT" b="0" i="0" dirty="0">
                <a:solidFill>
                  <a:srgbClr val="2D2D2D"/>
                </a:solidFill>
                <a:effectLst/>
                <a:latin typeface="Barlow"/>
              </a:rPr>
              <a:t>: Archi di interazione nella lezione di educazione fisica inclusiva</a:t>
            </a:r>
          </a:p>
          <a:p>
            <a:pPr algn="l"/>
            <a:endParaRPr lang="it-IT" b="0" i="0" dirty="0">
              <a:solidFill>
                <a:srgbClr val="2D2D2D"/>
              </a:solidFill>
              <a:effectLst/>
              <a:latin typeface="Barlow"/>
            </a:endParaRPr>
          </a:p>
          <a:p>
            <a:pPr algn="l"/>
            <a:r>
              <a:rPr lang="it-IT" sz="1800" b="0" i="0" u="none" strike="noStrike" baseline="0" dirty="0" err="1">
                <a:latin typeface="DINOT-Light"/>
              </a:rPr>
              <a:t>esa</a:t>
            </a:r>
            <a:r>
              <a:rPr lang="it-IT" sz="1800" b="0" i="0" u="none" strike="noStrike" baseline="0" dirty="0">
                <a:latin typeface="DINOT-Light"/>
              </a:rPr>
              <a:t> e le sue organizzazioni partner s’impegnano, conformemente alla Carta etica dello sport, a favore di attività sportive e di movimento sane, rispettose, corrette e di successo. In conformità con il principio «Adottare lo stesso comportamento nei confronti di ogni persona». Le attività </a:t>
            </a:r>
            <a:r>
              <a:rPr lang="it-IT" sz="1800" b="0" i="0" u="none" strike="noStrike" baseline="0" dirty="0" err="1">
                <a:latin typeface="DINOT-Light"/>
              </a:rPr>
              <a:t>esa</a:t>
            </a:r>
            <a:r>
              <a:rPr lang="it-IT" sz="1800" b="0" i="0" u="none" strike="noStrike" baseline="0" dirty="0">
                <a:latin typeface="DINOT-Light"/>
              </a:rPr>
              <a:t> consentono alle persone con e senza disabilità di praticare insieme sport e movimento. Di conseguenza, i partecipanti riconoscono gli aspetti che li accomunano, sviluppano la loro comprensione nei confronti delle differenze e rafforzano l’accettazione reciproca. Tutto ciò spesso contribuisce ad attenuare all’interno del gruppo la pressione nei confronti della prestazione e ad accrescere l’entusiasmo per lo stare insieme.</a:t>
            </a:r>
          </a:p>
          <a:p>
            <a:pPr algn="l"/>
            <a:endParaRPr lang="it-IT" sz="1800" b="0" i="0" u="none" strike="noStrike" baseline="0" dirty="0">
              <a:latin typeface="DINOT-Light"/>
            </a:endParaRPr>
          </a:p>
          <a:p>
            <a:pPr algn="l"/>
            <a:r>
              <a:rPr lang="it-IT" sz="1800" b="0" i="0" u="none" strike="noStrike" baseline="0" dirty="0">
                <a:latin typeface="DINOT-Light"/>
              </a:rPr>
              <a:t>In caso di domande su tematiche come sport, inclusione e disabilità hai la possibilità di rivolgerti alle seguenti </a:t>
            </a:r>
            <a:r>
              <a:rPr lang="de-CH" sz="1800" b="0" i="0" u="none" strike="noStrike" baseline="0" dirty="0" err="1">
                <a:latin typeface="DINOT-Light"/>
              </a:rPr>
              <a:t>organizzazioni</a:t>
            </a:r>
            <a:r>
              <a:rPr lang="de-CH" sz="1800" b="0" i="0" u="none" strike="noStrike" baseline="0" dirty="0">
                <a:latin typeface="DINOT-Light"/>
              </a:rPr>
              <a:t>:</a:t>
            </a:r>
          </a:p>
          <a:p>
            <a:pPr algn="l"/>
            <a:endParaRPr lang="de-CH" sz="1800" b="0" i="0" u="none" strike="noStrike" baseline="0" dirty="0">
              <a:latin typeface="DINOT-Light"/>
            </a:endParaRPr>
          </a:p>
          <a:p>
            <a:pPr algn="l"/>
            <a:r>
              <a:rPr lang="it-IT" sz="1800" b="0" i="0" u="none" strike="noStrike" baseline="0" dirty="0">
                <a:latin typeface="DINOT-Light"/>
              </a:rPr>
              <a:t>– </a:t>
            </a:r>
            <a:r>
              <a:rPr lang="it-IT" sz="1800" b="1" i="0" u="none" strike="noStrike" baseline="0" dirty="0" err="1">
                <a:latin typeface="DINOT-Bold"/>
              </a:rPr>
              <a:t>PluSport</a:t>
            </a:r>
            <a:r>
              <a:rPr lang="it-IT" sz="1800" b="1" i="0" u="none" strike="noStrike" baseline="0" dirty="0">
                <a:latin typeface="DINOT-Bold"/>
              </a:rPr>
              <a:t> </a:t>
            </a:r>
            <a:r>
              <a:rPr lang="it-IT" sz="1800" b="0" i="0" u="none" strike="noStrike" baseline="0" dirty="0">
                <a:latin typeface="DINOT-Light"/>
              </a:rPr>
              <a:t>sport, disabilità e inclusione</a:t>
            </a:r>
          </a:p>
          <a:p>
            <a:pPr algn="l"/>
            <a:r>
              <a:rPr lang="it-IT" sz="1800" b="0" i="0" u="none" strike="noStrike" baseline="0" dirty="0">
                <a:latin typeface="DINOT-Light"/>
              </a:rPr>
              <a:t>– </a:t>
            </a:r>
            <a:r>
              <a:rPr lang="it-IT" sz="1800" b="1" i="0" u="none" strike="noStrike" baseline="0" dirty="0">
                <a:latin typeface="DINOT-Bold"/>
              </a:rPr>
              <a:t>Associazione svizzera dei paraplegici </a:t>
            </a:r>
            <a:r>
              <a:rPr lang="it-IT" sz="1800" b="0" i="0" u="none" strike="noStrike" baseline="0" dirty="0">
                <a:latin typeface="DINOT-Light"/>
              </a:rPr>
              <a:t>sport in </a:t>
            </a:r>
            <a:r>
              <a:rPr lang="de-CH" sz="1800" b="0" i="0" u="none" strike="noStrike" baseline="0" dirty="0" err="1">
                <a:latin typeface="DINOT-Light"/>
              </a:rPr>
              <a:t>carrozzella</a:t>
            </a:r>
            <a:endParaRPr lang="de-CH" sz="1800" b="0" i="0" u="none" strike="noStrike" baseline="0" dirty="0">
              <a:latin typeface="DINOT-Light"/>
            </a:endParaRPr>
          </a:p>
          <a:p>
            <a:pPr algn="l"/>
            <a:r>
              <a:rPr lang="it-IT" sz="1800" b="0" i="0" u="none" strike="noStrike" baseline="0" dirty="0">
                <a:latin typeface="DINOT-Light"/>
              </a:rPr>
              <a:t>– </a:t>
            </a:r>
            <a:r>
              <a:rPr lang="it-IT" sz="1800" b="1" i="0" u="none" strike="noStrike" baseline="0" dirty="0" err="1">
                <a:latin typeface="DINOT-Bold"/>
              </a:rPr>
              <a:t>Procap</a:t>
            </a:r>
            <a:r>
              <a:rPr lang="it-IT" sz="1800" b="1" i="0" u="none" strike="noStrike" baseline="0" dirty="0">
                <a:latin typeface="DINOT-Bold"/>
              </a:rPr>
              <a:t> </a:t>
            </a:r>
            <a:r>
              <a:rPr lang="it-IT" sz="1800" b="0" i="0" u="none" strike="noStrike" baseline="0" dirty="0">
                <a:latin typeface="DINOT-Light"/>
              </a:rPr>
              <a:t>sport, disabilità e inclusione</a:t>
            </a:r>
          </a:p>
          <a:p>
            <a:pPr algn="l"/>
            <a:r>
              <a:rPr lang="it-IT" sz="1800" b="0" i="0" u="none" strike="noStrike" baseline="0" dirty="0">
                <a:latin typeface="DINOT-Light"/>
              </a:rPr>
              <a:t>– </a:t>
            </a:r>
            <a:r>
              <a:rPr lang="it-IT" sz="1800" b="1" i="0" u="none" strike="noStrike" baseline="0" dirty="0">
                <a:latin typeface="DINOT-Bold"/>
              </a:rPr>
              <a:t>Swiss </a:t>
            </a:r>
            <a:r>
              <a:rPr lang="it-IT" sz="1800" b="1" i="0" u="none" strike="noStrike" baseline="0" dirty="0" err="1">
                <a:latin typeface="DINOT-Bold"/>
              </a:rPr>
              <a:t>Deaf</a:t>
            </a:r>
            <a:r>
              <a:rPr lang="it-IT" sz="1800" b="1" i="0" u="none" strike="noStrike" baseline="0" dirty="0">
                <a:latin typeface="DINOT-Bold"/>
              </a:rPr>
              <a:t> Sport </a:t>
            </a:r>
            <a:r>
              <a:rPr lang="it-IT" sz="1800" b="0" i="0" u="none" strike="noStrike" baseline="0" dirty="0" err="1">
                <a:latin typeface="DINOT-Light"/>
              </a:rPr>
              <a:t>sport</a:t>
            </a:r>
            <a:r>
              <a:rPr lang="it-IT" sz="1800" b="0" i="0" u="none" strike="noStrike" baseline="0" dirty="0">
                <a:latin typeface="DINOT-Light"/>
              </a:rPr>
              <a:t> e persone audiolese</a:t>
            </a:r>
          </a:p>
          <a:p>
            <a:pPr algn="l"/>
            <a:r>
              <a:rPr lang="it-IT" sz="1800" b="0" i="0" u="none" strike="noStrike" baseline="0" dirty="0">
                <a:latin typeface="DINOT-Light"/>
              </a:rPr>
              <a:t>– </a:t>
            </a:r>
            <a:r>
              <a:rPr lang="it-IT" sz="1800" b="1" i="0" u="none" strike="noStrike" baseline="0" dirty="0">
                <a:latin typeface="DINOT-Bold"/>
              </a:rPr>
              <a:t>Special </a:t>
            </a:r>
            <a:r>
              <a:rPr lang="it-IT" sz="1800" b="1" i="0" u="none" strike="noStrike" baseline="0" dirty="0" err="1">
                <a:latin typeface="DINOT-Bold"/>
              </a:rPr>
              <a:t>Olympics</a:t>
            </a:r>
            <a:r>
              <a:rPr lang="it-IT" sz="1800" b="1" i="0" u="none" strike="noStrike" baseline="0" dirty="0">
                <a:latin typeface="DINOT-Bold"/>
              </a:rPr>
              <a:t> </a:t>
            </a:r>
            <a:r>
              <a:rPr lang="it-IT" sz="1800" b="0" i="0" u="none" strike="noStrike" baseline="0" dirty="0">
                <a:latin typeface="DINOT-Light"/>
              </a:rPr>
              <a:t>sport e inclusione nelle società sportive e durante eventi sportivi</a:t>
            </a:r>
          </a:p>
          <a:p>
            <a:pPr algn="l"/>
            <a:r>
              <a:rPr lang="it-IT" sz="1800" b="0" i="0" u="none" strike="noStrike" baseline="0" dirty="0">
                <a:latin typeface="DINOT-Light"/>
              </a:rPr>
              <a:t>– </a:t>
            </a:r>
            <a:r>
              <a:rPr lang="it-IT" sz="1800" b="1" i="0" u="none" strike="noStrike" baseline="0" dirty="0">
                <a:latin typeface="DINOT-Bold"/>
              </a:rPr>
              <a:t>LGBTIQ </a:t>
            </a:r>
            <a:r>
              <a:rPr lang="it-IT" sz="1800" b="1" i="0" u="none" strike="noStrike" baseline="0" dirty="0" err="1">
                <a:latin typeface="DINOT-Bold"/>
              </a:rPr>
              <a:t>Helpline</a:t>
            </a:r>
            <a:r>
              <a:rPr lang="it-IT" sz="1800" b="1" i="0" u="none" strike="noStrike" baseline="0" dirty="0">
                <a:latin typeface="DINOT-Bold"/>
              </a:rPr>
              <a:t> </a:t>
            </a:r>
            <a:r>
              <a:rPr lang="it-IT" sz="1800" b="0" i="0" u="none" strike="noStrike" baseline="0" dirty="0">
                <a:latin typeface="DINOT-Light"/>
              </a:rPr>
              <a:t>identità di genere</a:t>
            </a:r>
          </a:p>
          <a:p>
            <a:pPr algn="l"/>
            <a:endParaRPr lang="it-IT" sz="1800" b="0" i="0" u="none" strike="noStrike" baseline="0" dirty="0">
              <a:latin typeface="DINOT-Light"/>
            </a:endParaRPr>
          </a:p>
          <a:p>
            <a:pPr algn="l"/>
            <a:r>
              <a:rPr lang="fr-CH" sz="2800" b="0" i="0" u="none" strike="noStrike" dirty="0">
                <a:solidFill>
                  <a:srgbClr val="000000"/>
                </a:solidFill>
                <a:effectLst/>
                <a:latin typeface="-webkit-standard"/>
              </a:rPr>
              <a:t>Le </a:t>
            </a:r>
            <a:r>
              <a:rPr lang="fr-CH" sz="2800" b="0" i="0" u="none" strike="noStrike" dirty="0" err="1">
                <a:solidFill>
                  <a:srgbClr val="000000"/>
                </a:solidFill>
                <a:effectLst/>
                <a:latin typeface="-webkit-standard"/>
              </a:rPr>
              <a:t>organizzazioni</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partner</a:t>
            </a:r>
            <a:r>
              <a:rPr lang="fr-CH" sz="2800" b="0" i="0" u="none" strike="noStrike" dirty="0">
                <a:solidFill>
                  <a:srgbClr val="000000"/>
                </a:solidFill>
                <a:effectLst/>
                <a:latin typeface="-webkit-standard"/>
              </a:rPr>
              <a:t> di </a:t>
            </a:r>
            <a:r>
              <a:rPr lang="fr-CH" sz="2800" b="0" i="0" u="none" strike="noStrike" dirty="0" err="1">
                <a:solidFill>
                  <a:srgbClr val="000000"/>
                </a:solidFill>
                <a:effectLst/>
                <a:latin typeface="-webkit-standard"/>
              </a:rPr>
              <a:t>esa</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Plusport</a:t>
            </a:r>
            <a:r>
              <a:rPr lang="fr-CH" sz="2800" b="0" i="0" u="none" strike="noStrike" dirty="0">
                <a:solidFill>
                  <a:srgbClr val="000000"/>
                </a:solidFill>
                <a:effectLst/>
                <a:latin typeface="-webkit-standard"/>
              </a:rPr>
              <a:t> e l’</a:t>
            </a:r>
            <a:r>
              <a:rPr lang="fr-CH" sz="2800" b="0" i="0" u="none" strike="noStrike" dirty="0" err="1">
                <a:solidFill>
                  <a:srgbClr val="000000"/>
                </a:solidFill>
                <a:effectLst/>
                <a:latin typeface="-webkit-standard"/>
              </a:rPr>
              <a:t>Associazione</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svizzera</a:t>
            </a:r>
            <a:r>
              <a:rPr lang="fr-CH" sz="2800" b="0" i="0" u="none" strike="noStrike" dirty="0">
                <a:solidFill>
                  <a:srgbClr val="000000"/>
                </a:solidFill>
                <a:effectLst/>
                <a:latin typeface="-webkit-standard"/>
              </a:rPr>
              <a:t> dei </a:t>
            </a:r>
            <a:r>
              <a:rPr lang="fr-CH" sz="2800" b="0" i="0" u="none" strike="noStrike" dirty="0" err="1">
                <a:solidFill>
                  <a:srgbClr val="000000"/>
                </a:solidFill>
                <a:effectLst/>
                <a:latin typeface="-webkit-standard"/>
              </a:rPr>
              <a:t>paraplegici</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offrono</a:t>
            </a:r>
            <a:r>
              <a:rPr lang="fr-CH" sz="2800" b="0" i="0" u="none" strike="noStrike" dirty="0">
                <a:solidFill>
                  <a:srgbClr val="000000"/>
                </a:solidFill>
                <a:effectLst/>
                <a:latin typeface="-webkit-standard"/>
              </a:rPr>
              <a:t> </a:t>
            </a:r>
            <a:r>
              <a:rPr lang="fr-CH" sz="2800" b="0" i="0" u="none" strike="noStrike" dirty="0" err="1">
                <a:solidFill>
                  <a:srgbClr val="000000"/>
                </a:solidFill>
                <a:effectLst/>
                <a:latin typeface="-webkit-standard"/>
              </a:rPr>
              <a:t>corsi</a:t>
            </a:r>
            <a:r>
              <a:rPr lang="fr-CH" sz="2800" b="0" i="0" u="none" strike="noStrike" dirty="0">
                <a:solidFill>
                  <a:srgbClr val="000000"/>
                </a:solidFill>
                <a:effectLst/>
                <a:latin typeface="-webkit-standard"/>
              </a:rPr>
              <a:t> di </a:t>
            </a:r>
            <a:r>
              <a:rPr lang="fr-CH" sz="2800" b="0" i="0" u="none" strike="noStrike" dirty="0" err="1">
                <a:solidFill>
                  <a:srgbClr val="000000"/>
                </a:solidFill>
                <a:effectLst/>
                <a:latin typeface="-webkit-standard"/>
              </a:rPr>
              <a:t>formazione</a:t>
            </a:r>
            <a:r>
              <a:rPr lang="fr-CH" sz="2800" b="0" i="0" u="none" strike="noStrike" dirty="0">
                <a:solidFill>
                  <a:srgbClr val="000000"/>
                </a:solidFill>
                <a:effectLst/>
                <a:latin typeface="-webkit-standard"/>
              </a:rPr>
              <a:t> continua </a:t>
            </a:r>
            <a:r>
              <a:rPr lang="fr-CH" sz="2800" b="0" i="0" u="none" strike="noStrike" dirty="0" err="1">
                <a:solidFill>
                  <a:srgbClr val="000000"/>
                </a:solidFill>
                <a:effectLst/>
                <a:latin typeface="-webkit-standard"/>
              </a:rPr>
              <a:t>aperti</a:t>
            </a:r>
            <a:r>
              <a:rPr lang="fr-CH" sz="2800" b="0" i="0" u="none" strike="noStrike" dirty="0">
                <a:solidFill>
                  <a:srgbClr val="000000"/>
                </a:solidFill>
                <a:effectLst/>
                <a:latin typeface="-webkit-standard"/>
              </a:rPr>
              <a:t> anche ai </a:t>
            </a:r>
            <a:r>
              <a:rPr lang="fr-CH" sz="2800" b="0" i="0" u="none" strike="noStrike" dirty="0" err="1">
                <a:solidFill>
                  <a:srgbClr val="000000"/>
                </a:solidFill>
                <a:effectLst/>
                <a:latin typeface="-webkit-standard"/>
              </a:rPr>
              <a:t>monitori</a:t>
            </a:r>
            <a:r>
              <a:rPr lang="fr-CH" sz="2800" b="0" i="0" u="none" strike="noStrike" dirty="0">
                <a:solidFill>
                  <a:srgbClr val="000000"/>
                </a:solidFill>
                <a:effectLst/>
                <a:latin typeface="-webkit-standard"/>
              </a:rPr>
              <a:t> di </a:t>
            </a:r>
            <a:r>
              <a:rPr lang="fr-CH" sz="2800" b="0" i="0" u="none" strike="noStrike" dirty="0" err="1">
                <a:solidFill>
                  <a:srgbClr val="000000"/>
                </a:solidFill>
                <a:effectLst/>
                <a:latin typeface="-webkit-standard"/>
              </a:rPr>
              <a:t>altre</a:t>
            </a:r>
            <a:r>
              <a:rPr lang="fr-CH" sz="2800" b="0" i="0" u="none" strike="noStrike" dirty="0">
                <a:solidFill>
                  <a:srgbClr val="000000"/>
                </a:solidFill>
                <a:effectLst/>
                <a:latin typeface="-webkit-standard"/>
              </a:rPr>
              <a:t> discipline.</a:t>
            </a:r>
            <a:endParaRPr lang="it-IT" sz="1800" b="0" i="0" u="none" strike="noStrike" baseline="0" dirty="0">
              <a:latin typeface="DINOT-Light"/>
            </a:endParaRPr>
          </a:p>
          <a:p>
            <a:pPr algn="l"/>
            <a:endParaRPr lang="de-CH"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181</a:t>
            </a:fld>
            <a:endParaRPr lang="de-CH"/>
          </a:p>
        </p:txBody>
      </p:sp>
    </p:spTree>
    <p:extLst>
      <p:ext uri="{BB962C8B-B14F-4D97-AF65-F5344CB8AC3E}">
        <p14:creationId xmlns:p14="http://schemas.microsoft.com/office/powerpoint/2010/main" val="86068775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182</a:t>
            </a:fld>
            <a:endParaRPr lang="de-CH" dirty="0"/>
          </a:p>
        </p:txBody>
      </p:sp>
    </p:spTree>
    <p:extLst>
      <p:ext uri="{BB962C8B-B14F-4D97-AF65-F5344CB8AC3E}">
        <p14:creationId xmlns:p14="http://schemas.microsoft.com/office/powerpoint/2010/main" val="3377153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err="1"/>
              <a:t>Con</a:t>
            </a:r>
            <a:r>
              <a:rPr lang="de-CH" dirty="0"/>
              <a:t> i </a:t>
            </a:r>
            <a:r>
              <a:rPr lang="de-CH" dirty="0" err="1"/>
              <a:t>suoi</a:t>
            </a:r>
            <a:r>
              <a:rPr lang="de-CH" dirty="0"/>
              <a:t> </a:t>
            </a:r>
            <a:r>
              <a:rPr lang="de-CH" dirty="0" err="1"/>
              <a:t>programmi</a:t>
            </a:r>
            <a:r>
              <a:rPr lang="de-CH" dirty="0"/>
              <a:t> di </a:t>
            </a:r>
            <a:r>
              <a:rPr lang="de-CH" dirty="0" err="1"/>
              <a:t>sport</a:t>
            </a:r>
            <a:r>
              <a:rPr lang="de-CH" dirty="0"/>
              <a:t> per </a:t>
            </a:r>
            <a:r>
              <a:rPr lang="de-CH" dirty="0" err="1"/>
              <a:t>bambini</a:t>
            </a:r>
            <a:r>
              <a:rPr lang="de-CH" dirty="0"/>
              <a:t>, </a:t>
            </a:r>
            <a:r>
              <a:rPr lang="de-CH" dirty="0" err="1"/>
              <a:t>giovani</a:t>
            </a:r>
            <a:r>
              <a:rPr lang="de-CH" dirty="0"/>
              <a:t> </a:t>
            </a:r>
            <a:r>
              <a:rPr lang="de-CH" dirty="0" err="1"/>
              <a:t>e</a:t>
            </a:r>
            <a:r>
              <a:rPr lang="de-CH" dirty="0"/>
              <a:t> </a:t>
            </a:r>
            <a:r>
              <a:rPr lang="de-CH" dirty="0" err="1"/>
              <a:t>adulti</a:t>
            </a:r>
            <a:r>
              <a:rPr lang="de-CH" dirty="0"/>
              <a:t>, </a:t>
            </a:r>
            <a:r>
              <a:rPr lang="de-CH" dirty="0" err="1"/>
              <a:t>l'associazione</a:t>
            </a:r>
            <a:r>
              <a:rPr lang="de-CH" dirty="0"/>
              <a:t> </a:t>
            </a:r>
            <a:r>
              <a:rPr lang="de-CH" dirty="0" err="1"/>
              <a:t>è</a:t>
            </a:r>
            <a:r>
              <a:rPr lang="de-CH" dirty="0"/>
              <a:t> </a:t>
            </a:r>
            <a:r>
              <a:rPr lang="de-CH" dirty="0" err="1"/>
              <a:t>attiva</a:t>
            </a:r>
            <a:r>
              <a:rPr lang="de-CH" dirty="0"/>
              <a:t> a tutti i </a:t>
            </a:r>
            <a:r>
              <a:rPr lang="de-CH" dirty="0" err="1"/>
              <a:t>livelli</a:t>
            </a:r>
            <a:r>
              <a:rPr lang="de-CH" dirty="0"/>
              <a:t> di </a:t>
            </a:r>
            <a:r>
              <a:rPr lang="de-CH" dirty="0" err="1"/>
              <a:t>età</a:t>
            </a:r>
            <a:r>
              <a:rPr lang="de-CH" dirty="0"/>
              <a:t>. Il </a:t>
            </a:r>
            <a:r>
              <a:rPr lang="de-CH" dirty="0" err="1"/>
              <a:t>gruppo</a:t>
            </a:r>
            <a:r>
              <a:rPr lang="de-CH" dirty="0"/>
              <a:t> </a:t>
            </a:r>
            <a:r>
              <a:rPr lang="de-CH" dirty="0" err="1"/>
              <a:t>target</a:t>
            </a:r>
            <a:r>
              <a:rPr lang="de-CH" dirty="0"/>
              <a:t> </a:t>
            </a:r>
            <a:r>
              <a:rPr lang="de-CH" dirty="0" err="1"/>
              <a:t>dello</a:t>
            </a:r>
            <a:r>
              <a:rPr lang="de-CH" dirty="0"/>
              <a:t> </a:t>
            </a:r>
            <a:r>
              <a:rPr lang="de-CH" dirty="0" err="1"/>
              <a:t>sport</a:t>
            </a:r>
            <a:r>
              <a:rPr lang="de-CH" dirty="0"/>
              <a:t> per </a:t>
            </a:r>
            <a:r>
              <a:rPr lang="de-CH" dirty="0" err="1"/>
              <a:t>adulti</a:t>
            </a:r>
            <a:r>
              <a:rPr lang="de-CH" dirty="0"/>
              <a:t> (20-100 </a:t>
            </a:r>
            <a:r>
              <a:rPr lang="de-CH" dirty="0" err="1"/>
              <a:t>anni</a:t>
            </a:r>
            <a:r>
              <a:rPr lang="de-CH" dirty="0"/>
              <a:t>) ha </a:t>
            </a:r>
            <a:r>
              <a:rPr lang="de-CH" dirty="0" err="1"/>
              <a:t>una</a:t>
            </a:r>
            <a:r>
              <a:rPr lang="de-CH" dirty="0"/>
              <a:t> </a:t>
            </a:r>
            <a:r>
              <a:rPr lang="de-CH" dirty="0" err="1"/>
              <a:t>gamma</a:t>
            </a:r>
            <a:r>
              <a:rPr lang="de-CH" dirty="0"/>
              <a:t> enorme. Le </a:t>
            </a:r>
            <a:r>
              <a:rPr lang="de-CH" dirty="0" err="1"/>
              <a:t>esigenze</a:t>
            </a:r>
            <a:r>
              <a:rPr lang="de-CH" dirty="0"/>
              <a:t> </a:t>
            </a:r>
            <a:r>
              <a:rPr lang="de-CH" dirty="0" err="1"/>
              <a:t>e</a:t>
            </a:r>
            <a:r>
              <a:rPr lang="de-CH" dirty="0"/>
              <a:t> le </a:t>
            </a:r>
            <a:r>
              <a:rPr lang="de-CH" dirty="0" err="1"/>
              <a:t>richieste</a:t>
            </a:r>
            <a:r>
              <a:rPr lang="de-CH" dirty="0"/>
              <a:t> </a:t>
            </a:r>
            <a:r>
              <a:rPr lang="de-CH" dirty="0" err="1"/>
              <a:t>dei</a:t>
            </a:r>
            <a:r>
              <a:rPr lang="de-CH" dirty="0"/>
              <a:t> </a:t>
            </a:r>
            <a:r>
              <a:rPr lang="de-CH" dirty="0" err="1"/>
              <a:t>vari</a:t>
            </a:r>
            <a:r>
              <a:rPr lang="de-CH" dirty="0"/>
              <a:t> </a:t>
            </a:r>
            <a:r>
              <a:rPr lang="de-CH" dirty="0" err="1"/>
              <a:t>segmenti</a:t>
            </a:r>
            <a:r>
              <a:rPr lang="de-CH" dirty="0"/>
              <a:t> di </a:t>
            </a:r>
            <a:r>
              <a:rPr lang="de-CH" dirty="0" err="1"/>
              <a:t>età</a:t>
            </a:r>
            <a:r>
              <a:rPr lang="de-CH" dirty="0"/>
              <a:t> </a:t>
            </a:r>
            <a:r>
              <a:rPr lang="de-CH" dirty="0" err="1"/>
              <a:t>sono</a:t>
            </a:r>
            <a:r>
              <a:rPr lang="de-CH" dirty="0"/>
              <a:t> molto diverse. </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37</a:t>
            </a:fld>
            <a:endParaRPr lang="de-CH"/>
          </a:p>
        </p:txBody>
      </p:sp>
    </p:spTree>
    <p:extLst>
      <p:ext uri="{BB962C8B-B14F-4D97-AF65-F5344CB8AC3E}">
        <p14:creationId xmlns:p14="http://schemas.microsoft.com/office/powerpoint/2010/main" val="3668015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38</a:t>
            </a:fld>
            <a:endParaRPr lang="de-CH"/>
          </a:p>
        </p:txBody>
      </p:sp>
    </p:spTree>
    <p:extLst>
      <p:ext uri="{BB962C8B-B14F-4D97-AF65-F5344CB8AC3E}">
        <p14:creationId xmlns:p14="http://schemas.microsoft.com/office/powerpoint/2010/main" val="318280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u="none" dirty="0" err="1"/>
              <a:t>esa</a:t>
            </a:r>
            <a:r>
              <a:rPr lang="de-CH" b="1" u="none" dirty="0"/>
              <a:t>-Förderlogik</a:t>
            </a:r>
          </a:p>
          <a:p>
            <a:r>
              <a:rPr lang="de-CH" dirty="0"/>
              <a:t>Gemäss Sportförderungsverordnung,</a:t>
            </a:r>
            <a:r>
              <a:rPr lang="de-CH" baseline="0" dirty="0"/>
              <a:t> </a:t>
            </a:r>
            <a:r>
              <a:rPr lang="de-CH" baseline="0" dirty="0" err="1"/>
              <a:t>SpoFöV</a:t>
            </a:r>
            <a:r>
              <a:rPr lang="de-CH" baseline="0" dirty="0"/>
              <a:t> Art. 1 fördert d</a:t>
            </a:r>
            <a:r>
              <a:rPr lang="de-CH" dirty="0"/>
              <a:t>er</a:t>
            </a:r>
            <a:r>
              <a:rPr lang="de-CH" baseline="0" dirty="0"/>
              <a:t> Bund den Erwachsenensport, indem er Organisationen unterstützt, die Aus- und Weiterbildungskurse für Kaderpersonen anbieten, die Sportangebote </a:t>
            </a:r>
            <a:r>
              <a:rPr lang="de-CH" b="0" baseline="0" dirty="0"/>
              <a:t>für</a:t>
            </a:r>
            <a:r>
              <a:rPr lang="de-CH" baseline="0" dirty="0"/>
              <a:t> Personen im Erwachsenenalter leiten.</a:t>
            </a:r>
          </a:p>
          <a:p>
            <a:endParaRPr lang="de-CH" baseline="0" dirty="0"/>
          </a:p>
          <a:p>
            <a:r>
              <a:rPr lang="de-CH" baseline="0" dirty="0"/>
              <a:t>Das BASPO stellt seinen Partnern Lehrmittel mit den </a:t>
            </a:r>
            <a:r>
              <a:rPr lang="de-CH" baseline="0" dirty="0" err="1"/>
              <a:t>esa</a:t>
            </a:r>
            <a:r>
              <a:rPr lang="de-CH" baseline="0" dirty="0"/>
              <a:t>-Ausbildungsinhalten zur Verfügung und bildet die </a:t>
            </a:r>
            <a:r>
              <a:rPr lang="de-CH" baseline="0" dirty="0" err="1"/>
              <a:t>esa</a:t>
            </a:r>
            <a:r>
              <a:rPr lang="de-CH" baseline="0" dirty="0"/>
              <a:t>-Expertinnen und -Experten so aus, dass diese die </a:t>
            </a:r>
            <a:r>
              <a:rPr lang="de-CH" baseline="0" dirty="0" err="1"/>
              <a:t>esa</a:t>
            </a:r>
            <a:r>
              <a:rPr lang="de-CH" baseline="0" dirty="0"/>
              <a:t>-Ausbildungsinhalte in den </a:t>
            </a:r>
            <a:r>
              <a:rPr lang="de-CH" baseline="0" dirty="0" err="1"/>
              <a:t>esa</a:t>
            </a:r>
            <a:r>
              <a:rPr lang="de-CH" baseline="0" dirty="0"/>
              <a:t>-Leiterkursen und -Weiterbildungsmodulen erfolgreich weitervermitteln können.</a:t>
            </a:r>
          </a:p>
          <a:p>
            <a:endParaRPr lang="de-CH" baseline="0" dirty="0"/>
          </a:p>
          <a:p>
            <a:r>
              <a:rPr lang="de-CH" baseline="0" dirty="0"/>
              <a:t>Ziel ist, dass ausgebildete </a:t>
            </a:r>
            <a:r>
              <a:rPr lang="de-CH" baseline="0" dirty="0" err="1"/>
              <a:t>esa</a:t>
            </a:r>
            <a:r>
              <a:rPr lang="de-CH" baseline="0" dirty="0"/>
              <a:t>-Leiterinnen und -Leiter Angebote ermöglichen, welche lebenslanges Sporttreiben fördern und gesamtgesellschaftliche Benefits (Erhöhung des Stellenwert des Sports, z.B. über Mitgliederzahlen in den Vereinen, Ausbau des Breitensports sowie die Reduktion der Gesundheitskosten) bewirken. </a:t>
            </a:r>
          </a:p>
          <a:p>
            <a:endParaRPr lang="de-CH" dirty="0"/>
          </a:p>
          <a:p>
            <a:endParaRPr 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41</a:t>
            </a:fld>
            <a:endParaRPr lang="de-CH"/>
          </a:p>
        </p:txBody>
      </p:sp>
    </p:spTree>
    <p:extLst>
      <p:ext uri="{BB962C8B-B14F-4D97-AF65-F5344CB8AC3E}">
        <p14:creationId xmlns:p14="http://schemas.microsoft.com/office/powerpoint/2010/main" val="1763234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F0BA-22DD-3789-3177-FADFDB53F3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8AA35A5-B3E4-22F9-DA68-F0D0111B07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5AFF92B-205B-56FD-6710-4B5DF2AD6801}"/>
              </a:ext>
            </a:extLst>
          </p:cNvPr>
          <p:cNvSpPr>
            <a:spLocks noGrp="1"/>
          </p:cNvSpPr>
          <p:nvPr>
            <p:ph type="body" idx="1"/>
          </p:nvPr>
        </p:nvSpPr>
        <p:spPr/>
        <p:txBody>
          <a:bodyPr/>
          <a:lstStyle/>
          <a:p>
            <a:r>
              <a:rPr lang="de-CH" b="1" u="none" dirty="0" err="1"/>
              <a:t>Logique</a:t>
            </a:r>
            <a:r>
              <a:rPr lang="de-CH" b="1" u="none" dirty="0"/>
              <a:t> </a:t>
            </a:r>
            <a:r>
              <a:rPr lang="de-CH" b="1" u="none" dirty="0" err="1"/>
              <a:t>d'encouragement</a:t>
            </a:r>
            <a:r>
              <a:rPr lang="de-CH" b="1" u="none" dirty="0"/>
              <a:t> </a:t>
            </a:r>
            <a:r>
              <a:rPr lang="de-CH" b="1" u="none" dirty="0" err="1"/>
              <a:t>esa</a:t>
            </a:r>
            <a:endParaRPr lang="de-CH" b="1" u="none" dirty="0"/>
          </a:p>
          <a:p>
            <a:r>
              <a:rPr lang="de-CH" u="none" dirty="0" err="1"/>
              <a:t>Conformément</a:t>
            </a:r>
            <a:r>
              <a:rPr lang="de-CH" u="none" dirty="0"/>
              <a:t> à </a:t>
            </a:r>
            <a:r>
              <a:rPr lang="de-CH" u="none" dirty="0" err="1"/>
              <a:t>l'art</a:t>
            </a:r>
            <a:r>
              <a:rPr lang="de-CH" u="none" dirty="0"/>
              <a:t>. 1 de </a:t>
            </a:r>
            <a:r>
              <a:rPr lang="de-CH" u="none" dirty="0" err="1"/>
              <a:t>l'ordonnance</a:t>
            </a:r>
            <a:r>
              <a:rPr lang="de-CH" u="none" dirty="0"/>
              <a:t> </a:t>
            </a:r>
            <a:r>
              <a:rPr lang="de-CH" u="none" dirty="0" err="1"/>
              <a:t>sur</a:t>
            </a:r>
            <a:r>
              <a:rPr lang="de-CH" u="none" dirty="0"/>
              <a:t> </a:t>
            </a:r>
            <a:r>
              <a:rPr lang="de-CH" u="none" dirty="0" err="1"/>
              <a:t>l'encouragement</a:t>
            </a:r>
            <a:r>
              <a:rPr lang="de-CH" u="none" dirty="0"/>
              <a:t> du </a:t>
            </a:r>
            <a:r>
              <a:rPr lang="de-CH" u="none" dirty="0" err="1"/>
              <a:t>sport</a:t>
            </a:r>
            <a:r>
              <a:rPr lang="de-CH" u="none" dirty="0"/>
              <a:t> (</a:t>
            </a:r>
            <a:r>
              <a:rPr lang="de-CH" u="none" dirty="0" err="1"/>
              <a:t>OESp</a:t>
            </a:r>
            <a:r>
              <a:rPr lang="de-CH" u="none" dirty="0"/>
              <a:t>), la </a:t>
            </a:r>
            <a:r>
              <a:rPr lang="de-CH" u="none" dirty="0" err="1"/>
              <a:t>Confédération</a:t>
            </a:r>
            <a:r>
              <a:rPr lang="de-CH" u="none" dirty="0"/>
              <a:t> </a:t>
            </a:r>
            <a:r>
              <a:rPr lang="de-CH" u="none" dirty="0" err="1"/>
              <a:t>encourage</a:t>
            </a:r>
            <a:r>
              <a:rPr lang="de-CH" u="none" dirty="0"/>
              <a:t> le </a:t>
            </a:r>
            <a:r>
              <a:rPr lang="de-CH" u="none" dirty="0" err="1"/>
              <a:t>sport</a:t>
            </a:r>
            <a:r>
              <a:rPr lang="de-CH" u="none" dirty="0"/>
              <a:t> des adultes en </a:t>
            </a:r>
            <a:r>
              <a:rPr lang="de-CH" u="none" dirty="0" err="1"/>
              <a:t>soutenant</a:t>
            </a:r>
            <a:r>
              <a:rPr lang="de-CH" u="none" dirty="0"/>
              <a:t> </a:t>
            </a:r>
            <a:r>
              <a:rPr lang="de-CH" u="none" dirty="0" err="1"/>
              <a:t>les</a:t>
            </a:r>
            <a:r>
              <a:rPr lang="de-CH" u="none" dirty="0"/>
              <a:t> </a:t>
            </a:r>
            <a:r>
              <a:rPr lang="de-CH" u="none" dirty="0" err="1"/>
              <a:t>organisations</a:t>
            </a:r>
            <a:r>
              <a:rPr lang="de-CH" u="none" dirty="0"/>
              <a:t> </a:t>
            </a:r>
            <a:r>
              <a:rPr lang="de-CH" u="none" dirty="0" err="1"/>
              <a:t>qui</a:t>
            </a:r>
            <a:r>
              <a:rPr lang="de-CH" u="none" dirty="0"/>
              <a:t> </a:t>
            </a:r>
            <a:r>
              <a:rPr lang="de-CH" u="none" dirty="0" err="1"/>
              <a:t>proposent</a:t>
            </a:r>
            <a:r>
              <a:rPr lang="de-CH" u="none" dirty="0"/>
              <a:t> des </a:t>
            </a:r>
            <a:r>
              <a:rPr lang="de-CH" u="none" dirty="0" err="1"/>
              <a:t>cours</a:t>
            </a:r>
            <a:r>
              <a:rPr lang="de-CH" u="none" dirty="0"/>
              <a:t> de </a:t>
            </a:r>
            <a:r>
              <a:rPr lang="de-CH" u="none" dirty="0" err="1"/>
              <a:t>formation</a:t>
            </a:r>
            <a:r>
              <a:rPr lang="de-CH" u="none" dirty="0"/>
              <a:t> et de </a:t>
            </a:r>
            <a:r>
              <a:rPr lang="de-CH" u="none" dirty="0" err="1"/>
              <a:t>formation</a:t>
            </a:r>
            <a:r>
              <a:rPr lang="de-CH" u="none" dirty="0"/>
              <a:t> </a:t>
            </a:r>
            <a:r>
              <a:rPr lang="de-CH" u="none" dirty="0" err="1"/>
              <a:t>continue</a:t>
            </a:r>
            <a:r>
              <a:rPr lang="de-CH" u="none" dirty="0"/>
              <a:t> </a:t>
            </a:r>
            <a:r>
              <a:rPr lang="de-CH" u="none" dirty="0" err="1"/>
              <a:t>aux</a:t>
            </a:r>
            <a:r>
              <a:rPr lang="de-CH" u="none" dirty="0"/>
              <a:t> </a:t>
            </a:r>
            <a:r>
              <a:rPr lang="de-CH" u="none" dirty="0" err="1"/>
              <a:t>cadres</a:t>
            </a:r>
            <a:r>
              <a:rPr lang="de-CH" u="none" dirty="0"/>
              <a:t> </a:t>
            </a:r>
            <a:r>
              <a:rPr lang="de-CH" u="none" dirty="0" err="1"/>
              <a:t>qui</a:t>
            </a:r>
            <a:r>
              <a:rPr lang="de-CH" u="none" dirty="0"/>
              <a:t> </a:t>
            </a:r>
            <a:r>
              <a:rPr lang="de-CH" u="none" dirty="0" err="1"/>
              <a:t>dirigent</a:t>
            </a:r>
            <a:r>
              <a:rPr lang="de-CH" u="none" dirty="0"/>
              <a:t> des </a:t>
            </a:r>
            <a:r>
              <a:rPr lang="de-CH" u="none" dirty="0" err="1"/>
              <a:t>offres</a:t>
            </a:r>
            <a:r>
              <a:rPr lang="de-CH" u="none" dirty="0"/>
              <a:t> sportives </a:t>
            </a:r>
            <a:r>
              <a:rPr lang="de-CH" u="none" dirty="0" err="1"/>
              <a:t>destinées</a:t>
            </a:r>
            <a:r>
              <a:rPr lang="de-CH" u="none" dirty="0"/>
              <a:t> </a:t>
            </a:r>
            <a:r>
              <a:rPr lang="de-CH" u="none" dirty="0" err="1"/>
              <a:t>aux</a:t>
            </a:r>
            <a:r>
              <a:rPr lang="de-CH" u="none" dirty="0"/>
              <a:t> </a:t>
            </a:r>
            <a:r>
              <a:rPr lang="de-CH" u="none" dirty="0" err="1"/>
              <a:t>personnes</a:t>
            </a:r>
            <a:r>
              <a:rPr lang="de-CH" u="none" dirty="0"/>
              <a:t> </a:t>
            </a:r>
            <a:r>
              <a:rPr lang="de-CH" u="none" dirty="0" err="1"/>
              <a:t>d'âge</a:t>
            </a:r>
            <a:r>
              <a:rPr lang="de-CH" u="none" dirty="0"/>
              <a:t> adulte.</a:t>
            </a:r>
          </a:p>
          <a:p>
            <a:endParaRPr lang="de-CH" u="none" dirty="0"/>
          </a:p>
          <a:p>
            <a:r>
              <a:rPr lang="de-CH" u="none" dirty="0"/>
              <a:t>L'OFSPO </a:t>
            </a:r>
            <a:r>
              <a:rPr lang="de-CH" u="none" dirty="0" err="1"/>
              <a:t>met</a:t>
            </a:r>
            <a:r>
              <a:rPr lang="de-CH" u="none" dirty="0"/>
              <a:t> à la </a:t>
            </a:r>
            <a:r>
              <a:rPr lang="de-CH" u="none" dirty="0" err="1"/>
              <a:t>disposition</a:t>
            </a:r>
            <a:r>
              <a:rPr lang="de-CH" u="none" dirty="0"/>
              <a:t> de </a:t>
            </a:r>
            <a:r>
              <a:rPr lang="de-CH" u="none" dirty="0" err="1"/>
              <a:t>ses</a:t>
            </a:r>
            <a:r>
              <a:rPr lang="de-CH" u="none" dirty="0"/>
              <a:t> </a:t>
            </a:r>
            <a:r>
              <a:rPr lang="de-CH" u="none" dirty="0" err="1"/>
              <a:t>partenaires</a:t>
            </a:r>
            <a:r>
              <a:rPr lang="de-CH" u="none" dirty="0"/>
              <a:t> du </a:t>
            </a:r>
            <a:r>
              <a:rPr lang="de-CH" u="none" dirty="0" err="1"/>
              <a:t>matériel</a:t>
            </a:r>
            <a:r>
              <a:rPr lang="de-CH" u="none" dirty="0"/>
              <a:t> </a:t>
            </a:r>
            <a:r>
              <a:rPr lang="de-CH" u="none" dirty="0" err="1"/>
              <a:t>didactique</a:t>
            </a:r>
            <a:r>
              <a:rPr lang="de-CH" u="none" dirty="0"/>
              <a:t> </a:t>
            </a:r>
            <a:r>
              <a:rPr lang="de-CH" u="none" dirty="0" err="1"/>
              <a:t>contenant</a:t>
            </a:r>
            <a:r>
              <a:rPr lang="de-CH" u="none" dirty="0"/>
              <a:t> </a:t>
            </a:r>
            <a:r>
              <a:rPr lang="de-CH" u="none" dirty="0" err="1"/>
              <a:t>les</a:t>
            </a:r>
            <a:r>
              <a:rPr lang="de-CH" u="none" dirty="0"/>
              <a:t> </a:t>
            </a:r>
            <a:r>
              <a:rPr lang="de-CH" u="none" dirty="0" err="1"/>
              <a:t>contenus</a:t>
            </a:r>
            <a:r>
              <a:rPr lang="de-CH" u="none" dirty="0"/>
              <a:t> de la </a:t>
            </a:r>
            <a:r>
              <a:rPr lang="de-CH" u="none" dirty="0" err="1"/>
              <a:t>formation</a:t>
            </a:r>
            <a:r>
              <a:rPr lang="de-CH" u="none" dirty="0"/>
              <a:t> </a:t>
            </a:r>
            <a:r>
              <a:rPr lang="de-CH" u="none" dirty="0" err="1"/>
              <a:t>esa</a:t>
            </a:r>
            <a:r>
              <a:rPr lang="de-CH" u="none" dirty="0"/>
              <a:t> et forme </a:t>
            </a:r>
            <a:r>
              <a:rPr lang="de-CH" u="none" dirty="0" err="1"/>
              <a:t>les</a:t>
            </a:r>
            <a:r>
              <a:rPr lang="de-CH" u="none" dirty="0"/>
              <a:t> </a:t>
            </a:r>
            <a:r>
              <a:rPr lang="de-CH" u="none" dirty="0" err="1"/>
              <a:t>experts</a:t>
            </a:r>
            <a:r>
              <a:rPr lang="de-CH" u="none" dirty="0"/>
              <a:t> </a:t>
            </a:r>
            <a:r>
              <a:rPr lang="de-CH" u="none" dirty="0" err="1"/>
              <a:t>esa</a:t>
            </a:r>
            <a:r>
              <a:rPr lang="de-CH" u="none" dirty="0"/>
              <a:t> de </a:t>
            </a:r>
            <a:r>
              <a:rPr lang="de-CH" u="none" dirty="0" err="1"/>
              <a:t>manière</a:t>
            </a:r>
            <a:r>
              <a:rPr lang="de-CH" u="none" dirty="0"/>
              <a:t> à </a:t>
            </a:r>
            <a:r>
              <a:rPr lang="de-CH" u="none" dirty="0" err="1"/>
              <a:t>ce</a:t>
            </a:r>
            <a:r>
              <a:rPr lang="de-CH" u="none" dirty="0"/>
              <a:t> </a:t>
            </a:r>
            <a:r>
              <a:rPr lang="de-CH" u="none" dirty="0" err="1"/>
              <a:t>qu'ils</a:t>
            </a:r>
            <a:r>
              <a:rPr lang="de-CH" u="none" dirty="0"/>
              <a:t> </a:t>
            </a:r>
            <a:r>
              <a:rPr lang="de-CH" u="none" dirty="0" err="1"/>
              <a:t>puissent</a:t>
            </a:r>
            <a:r>
              <a:rPr lang="de-CH" u="none" dirty="0"/>
              <a:t> </a:t>
            </a:r>
            <a:r>
              <a:rPr lang="de-CH" u="none" dirty="0" err="1"/>
              <a:t>transmettre</a:t>
            </a:r>
            <a:r>
              <a:rPr lang="de-CH" u="none" dirty="0"/>
              <a:t> </a:t>
            </a:r>
            <a:r>
              <a:rPr lang="de-CH" u="none" dirty="0" err="1"/>
              <a:t>avec</a:t>
            </a:r>
            <a:r>
              <a:rPr lang="de-CH" u="none" dirty="0"/>
              <a:t> </a:t>
            </a:r>
            <a:r>
              <a:rPr lang="de-CH" u="none" dirty="0" err="1"/>
              <a:t>succès</a:t>
            </a:r>
            <a:r>
              <a:rPr lang="de-CH" u="none" dirty="0"/>
              <a:t> </a:t>
            </a:r>
            <a:r>
              <a:rPr lang="de-CH" u="none" dirty="0" err="1"/>
              <a:t>les</a:t>
            </a:r>
            <a:r>
              <a:rPr lang="de-CH" u="none" dirty="0"/>
              <a:t> </a:t>
            </a:r>
            <a:r>
              <a:rPr lang="de-CH" u="none" dirty="0" err="1"/>
              <a:t>contenus</a:t>
            </a:r>
            <a:r>
              <a:rPr lang="de-CH" u="none" dirty="0"/>
              <a:t> de la </a:t>
            </a:r>
            <a:r>
              <a:rPr lang="de-CH" u="none" dirty="0" err="1"/>
              <a:t>formation</a:t>
            </a:r>
            <a:r>
              <a:rPr lang="de-CH" u="none" dirty="0"/>
              <a:t> </a:t>
            </a:r>
            <a:r>
              <a:rPr lang="de-CH" u="none" dirty="0" err="1"/>
              <a:t>esa</a:t>
            </a:r>
            <a:r>
              <a:rPr lang="de-CH" u="none" dirty="0"/>
              <a:t> </a:t>
            </a:r>
            <a:r>
              <a:rPr lang="de-CH" u="none" dirty="0" err="1"/>
              <a:t>dans</a:t>
            </a:r>
            <a:r>
              <a:rPr lang="de-CH" u="none" dirty="0"/>
              <a:t> </a:t>
            </a:r>
            <a:r>
              <a:rPr lang="de-CH" u="none" dirty="0" err="1"/>
              <a:t>les</a:t>
            </a:r>
            <a:r>
              <a:rPr lang="de-CH" u="none" dirty="0"/>
              <a:t> </a:t>
            </a:r>
            <a:r>
              <a:rPr lang="de-CH" u="none" dirty="0" err="1"/>
              <a:t>cours</a:t>
            </a:r>
            <a:r>
              <a:rPr lang="de-CH" u="none" dirty="0"/>
              <a:t> de </a:t>
            </a:r>
            <a:r>
              <a:rPr lang="de-CH" u="none" dirty="0" err="1"/>
              <a:t>moniteurs</a:t>
            </a:r>
            <a:r>
              <a:rPr lang="de-CH" u="none" dirty="0"/>
              <a:t> et </a:t>
            </a:r>
            <a:r>
              <a:rPr lang="de-CH" u="none" dirty="0" err="1"/>
              <a:t>les</a:t>
            </a:r>
            <a:r>
              <a:rPr lang="de-CH" u="none" dirty="0"/>
              <a:t> </a:t>
            </a:r>
            <a:r>
              <a:rPr lang="de-CH" u="none" dirty="0" err="1"/>
              <a:t>modules</a:t>
            </a:r>
            <a:r>
              <a:rPr lang="de-CH" u="none" dirty="0"/>
              <a:t> de </a:t>
            </a:r>
            <a:r>
              <a:rPr lang="de-CH" u="none" dirty="0" err="1"/>
              <a:t>formation</a:t>
            </a:r>
            <a:r>
              <a:rPr lang="de-CH" u="none" dirty="0"/>
              <a:t> </a:t>
            </a:r>
            <a:r>
              <a:rPr lang="de-CH" u="none" dirty="0" err="1"/>
              <a:t>continue</a:t>
            </a:r>
            <a:r>
              <a:rPr lang="de-CH" u="none" dirty="0"/>
              <a:t> </a:t>
            </a:r>
            <a:r>
              <a:rPr lang="de-CH" u="none" dirty="0" err="1"/>
              <a:t>esa</a:t>
            </a:r>
            <a:r>
              <a:rPr lang="de-CH" u="none" dirty="0"/>
              <a:t>.</a:t>
            </a:r>
          </a:p>
          <a:p>
            <a:endParaRPr lang="de-CH" u="none" dirty="0"/>
          </a:p>
          <a:p>
            <a:r>
              <a:rPr lang="de-CH" u="none" dirty="0" err="1"/>
              <a:t>L'objectif</a:t>
            </a:r>
            <a:r>
              <a:rPr lang="de-CH" u="none" dirty="0"/>
              <a:t> </a:t>
            </a:r>
            <a:r>
              <a:rPr lang="de-CH" u="none" dirty="0" err="1"/>
              <a:t>est</a:t>
            </a:r>
            <a:r>
              <a:rPr lang="de-CH" u="none" dirty="0"/>
              <a:t> </a:t>
            </a:r>
            <a:r>
              <a:rPr lang="de-CH" u="none" dirty="0" err="1"/>
              <a:t>que</a:t>
            </a:r>
            <a:r>
              <a:rPr lang="de-CH" u="none" dirty="0"/>
              <a:t> </a:t>
            </a:r>
            <a:r>
              <a:rPr lang="de-CH" u="none" dirty="0" err="1"/>
              <a:t>les</a:t>
            </a:r>
            <a:r>
              <a:rPr lang="de-CH" u="none" dirty="0"/>
              <a:t> </a:t>
            </a:r>
            <a:r>
              <a:rPr lang="de-CH" u="none" dirty="0" err="1"/>
              <a:t>moniteurs</a:t>
            </a:r>
            <a:r>
              <a:rPr lang="de-CH" u="none" dirty="0"/>
              <a:t> </a:t>
            </a:r>
            <a:r>
              <a:rPr lang="de-CH" u="none" dirty="0" err="1"/>
              <a:t>esa</a:t>
            </a:r>
            <a:r>
              <a:rPr lang="de-CH" u="none" dirty="0"/>
              <a:t> </a:t>
            </a:r>
            <a:r>
              <a:rPr lang="de-CH" u="none" dirty="0" err="1"/>
              <a:t>formés</a:t>
            </a:r>
            <a:r>
              <a:rPr lang="de-CH" u="none" dirty="0"/>
              <a:t> </a:t>
            </a:r>
            <a:r>
              <a:rPr lang="de-CH" u="none" dirty="0" err="1"/>
              <a:t>proposent</a:t>
            </a:r>
            <a:r>
              <a:rPr lang="de-CH" u="none" dirty="0"/>
              <a:t> des </a:t>
            </a:r>
            <a:r>
              <a:rPr lang="de-CH" u="none" dirty="0" err="1"/>
              <a:t>offres</a:t>
            </a:r>
            <a:r>
              <a:rPr lang="de-CH" u="none" dirty="0"/>
              <a:t> </a:t>
            </a:r>
            <a:r>
              <a:rPr lang="de-CH" u="none" dirty="0" err="1"/>
              <a:t>qui</a:t>
            </a:r>
            <a:r>
              <a:rPr lang="de-CH" u="none" dirty="0"/>
              <a:t> </a:t>
            </a:r>
            <a:r>
              <a:rPr lang="de-CH" u="none" dirty="0" err="1"/>
              <a:t>encouragent</a:t>
            </a:r>
            <a:r>
              <a:rPr lang="de-CH" u="none" dirty="0"/>
              <a:t> la </a:t>
            </a:r>
            <a:r>
              <a:rPr lang="de-CH" u="none" dirty="0" err="1"/>
              <a:t>pratique</a:t>
            </a:r>
            <a:r>
              <a:rPr lang="de-CH" u="none" dirty="0"/>
              <a:t> du </a:t>
            </a:r>
            <a:r>
              <a:rPr lang="de-CH" u="none" dirty="0" err="1"/>
              <a:t>sport</a:t>
            </a:r>
            <a:r>
              <a:rPr lang="de-CH" u="none" dirty="0"/>
              <a:t> </a:t>
            </a:r>
            <a:r>
              <a:rPr lang="de-CH" u="none" dirty="0" err="1"/>
              <a:t>tout</a:t>
            </a:r>
            <a:r>
              <a:rPr lang="de-CH" u="none" dirty="0"/>
              <a:t> au </a:t>
            </a:r>
            <a:r>
              <a:rPr lang="de-CH" u="none" dirty="0" err="1"/>
              <a:t>long</a:t>
            </a:r>
            <a:r>
              <a:rPr lang="de-CH" u="none" dirty="0"/>
              <a:t> de la </a:t>
            </a:r>
            <a:r>
              <a:rPr lang="de-CH" u="none" dirty="0" err="1"/>
              <a:t>vie</a:t>
            </a:r>
            <a:r>
              <a:rPr lang="de-CH" u="none" dirty="0"/>
              <a:t> et </a:t>
            </a:r>
            <a:r>
              <a:rPr lang="de-CH" u="none" dirty="0" err="1"/>
              <a:t>apportent</a:t>
            </a:r>
            <a:r>
              <a:rPr lang="de-CH" u="none" dirty="0"/>
              <a:t> des </a:t>
            </a:r>
            <a:r>
              <a:rPr lang="de-CH" u="none" dirty="0" err="1"/>
              <a:t>avantages</a:t>
            </a:r>
            <a:r>
              <a:rPr lang="de-CH" u="none" dirty="0"/>
              <a:t> à </a:t>
            </a:r>
            <a:r>
              <a:rPr lang="de-CH" u="none" dirty="0" err="1"/>
              <a:t>l'ensemble</a:t>
            </a:r>
            <a:r>
              <a:rPr lang="de-CH" u="none" dirty="0"/>
              <a:t> de la </a:t>
            </a:r>
            <a:r>
              <a:rPr lang="de-CH" u="none" dirty="0" err="1"/>
              <a:t>société</a:t>
            </a:r>
            <a:r>
              <a:rPr lang="de-CH" u="none" dirty="0"/>
              <a:t> (</a:t>
            </a:r>
            <a:r>
              <a:rPr lang="de-CH" u="none" dirty="0" err="1"/>
              <a:t>augmentation</a:t>
            </a:r>
            <a:r>
              <a:rPr lang="de-CH" u="none" dirty="0"/>
              <a:t> de </a:t>
            </a:r>
            <a:r>
              <a:rPr lang="de-CH" u="none" dirty="0" err="1"/>
              <a:t>l'importance</a:t>
            </a:r>
            <a:r>
              <a:rPr lang="de-CH" u="none" dirty="0"/>
              <a:t> du </a:t>
            </a:r>
            <a:r>
              <a:rPr lang="de-CH" u="none" dirty="0" err="1"/>
              <a:t>sport</a:t>
            </a:r>
            <a:r>
              <a:rPr lang="de-CH" u="none" dirty="0"/>
              <a:t>, p. ex. par le </a:t>
            </a:r>
            <a:r>
              <a:rPr lang="de-CH" u="none" dirty="0" err="1"/>
              <a:t>biais</a:t>
            </a:r>
            <a:r>
              <a:rPr lang="de-CH" u="none" dirty="0"/>
              <a:t> du </a:t>
            </a:r>
            <a:r>
              <a:rPr lang="de-CH" u="none" dirty="0" err="1"/>
              <a:t>nombre</a:t>
            </a:r>
            <a:r>
              <a:rPr lang="de-CH" u="none" dirty="0"/>
              <a:t> de </a:t>
            </a:r>
            <a:r>
              <a:rPr lang="de-CH" u="none" dirty="0" err="1"/>
              <a:t>membres</a:t>
            </a:r>
            <a:r>
              <a:rPr lang="de-CH" u="none" dirty="0"/>
              <a:t> </a:t>
            </a:r>
            <a:r>
              <a:rPr lang="de-CH" u="none" dirty="0" err="1"/>
              <a:t>dans</a:t>
            </a:r>
            <a:r>
              <a:rPr lang="de-CH" u="none" dirty="0"/>
              <a:t> </a:t>
            </a:r>
            <a:r>
              <a:rPr lang="de-CH" u="none" dirty="0" err="1"/>
              <a:t>les</a:t>
            </a:r>
            <a:r>
              <a:rPr lang="de-CH" u="none" dirty="0"/>
              <a:t> </a:t>
            </a:r>
            <a:r>
              <a:rPr lang="de-CH" u="none" dirty="0" err="1"/>
              <a:t>clubs</a:t>
            </a:r>
            <a:r>
              <a:rPr lang="de-CH" u="none" dirty="0"/>
              <a:t>, </a:t>
            </a:r>
            <a:r>
              <a:rPr lang="de-CH" u="none" dirty="0" err="1"/>
              <a:t>développement</a:t>
            </a:r>
            <a:r>
              <a:rPr lang="de-CH" u="none" dirty="0"/>
              <a:t> du </a:t>
            </a:r>
            <a:r>
              <a:rPr lang="de-CH" u="none" dirty="0" err="1"/>
              <a:t>sport</a:t>
            </a:r>
            <a:r>
              <a:rPr lang="de-CH" u="none" dirty="0"/>
              <a:t> de </a:t>
            </a:r>
            <a:r>
              <a:rPr lang="de-CH" u="none" dirty="0" err="1"/>
              <a:t>masse</a:t>
            </a:r>
            <a:r>
              <a:rPr lang="de-CH" u="none" dirty="0"/>
              <a:t> et </a:t>
            </a:r>
            <a:r>
              <a:rPr lang="de-CH" u="none" dirty="0" err="1"/>
              <a:t>réduction</a:t>
            </a:r>
            <a:r>
              <a:rPr lang="de-CH" u="none" dirty="0"/>
              <a:t> des </a:t>
            </a:r>
            <a:r>
              <a:rPr lang="de-CH" u="none" dirty="0" err="1"/>
              <a:t>coûts</a:t>
            </a:r>
            <a:r>
              <a:rPr lang="de-CH" u="none" dirty="0"/>
              <a:t> de la </a:t>
            </a:r>
            <a:r>
              <a:rPr lang="de-CH" u="none" dirty="0" err="1"/>
              <a:t>santé</a:t>
            </a:r>
            <a:r>
              <a:rPr lang="de-CH" u="none" dirty="0"/>
              <a:t>). </a:t>
            </a:r>
          </a:p>
        </p:txBody>
      </p:sp>
      <p:sp>
        <p:nvSpPr>
          <p:cNvPr id="4" name="Foliennummernplatzhalter 3">
            <a:extLst>
              <a:ext uri="{FF2B5EF4-FFF2-40B4-BE49-F238E27FC236}">
                <a16:creationId xmlns:a16="http://schemas.microsoft.com/office/drawing/2014/main" id="{99881B0F-7052-E4BB-C630-E315BA4BF96D}"/>
              </a:ext>
            </a:extLst>
          </p:cNvPr>
          <p:cNvSpPr>
            <a:spLocks noGrp="1"/>
          </p:cNvSpPr>
          <p:nvPr>
            <p:ph type="sldNum" sz="quarter" idx="5"/>
          </p:nvPr>
        </p:nvSpPr>
        <p:spPr/>
        <p:txBody>
          <a:bodyPr/>
          <a:lstStyle/>
          <a:p>
            <a:pPr>
              <a:defRPr/>
            </a:pPr>
            <a:fld id="{C46147B8-7AEA-4922-A55B-DCDA58C024A2}" type="slidenum">
              <a:rPr lang="de-CH" smtClean="0"/>
              <a:pPr>
                <a:defRPr/>
              </a:pPr>
              <a:t>42</a:t>
            </a:fld>
            <a:endParaRPr lang="de-CH"/>
          </a:p>
        </p:txBody>
      </p:sp>
    </p:spTree>
    <p:extLst>
      <p:ext uri="{BB962C8B-B14F-4D97-AF65-F5344CB8AC3E}">
        <p14:creationId xmlns:p14="http://schemas.microsoft.com/office/powerpoint/2010/main" val="809047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a:t>
            </a:fld>
            <a:endParaRPr lang="de-CH"/>
          </a:p>
        </p:txBody>
      </p:sp>
    </p:spTree>
    <p:extLst>
      <p:ext uri="{BB962C8B-B14F-4D97-AF65-F5344CB8AC3E}">
        <p14:creationId xmlns:p14="http://schemas.microsoft.com/office/powerpoint/2010/main" val="1916594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3B43F-5217-F874-B318-736BD4517F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A67AE0-014C-6C1B-7DAC-14505270B2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EBAA5BE-B1A1-8367-33F4-C1E643D1ADBC}"/>
              </a:ext>
            </a:extLst>
          </p:cNvPr>
          <p:cNvSpPr>
            <a:spLocks noGrp="1"/>
          </p:cNvSpPr>
          <p:nvPr>
            <p:ph type="body" idx="1"/>
          </p:nvPr>
        </p:nvSpPr>
        <p:spPr/>
        <p:txBody>
          <a:bodyPr/>
          <a:lstStyle/>
          <a:p>
            <a:r>
              <a:rPr lang="de-CH" b="1" u="none" dirty="0" err="1"/>
              <a:t>Logica</a:t>
            </a:r>
            <a:r>
              <a:rPr lang="de-CH" b="1" u="none" dirty="0"/>
              <a:t> di </a:t>
            </a:r>
            <a:r>
              <a:rPr lang="de-CH" b="1" u="none" dirty="0" err="1"/>
              <a:t>promozione</a:t>
            </a:r>
            <a:r>
              <a:rPr lang="de-CH" b="1" u="none" dirty="0"/>
              <a:t> </a:t>
            </a:r>
            <a:r>
              <a:rPr lang="de-CH" b="1" u="none" dirty="0" err="1"/>
              <a:t>esa</a:t>
            </a:r>
            <a:endParaRPr lang="de-CH" b="1" u="none" dirty="0"/>
          </a:p>
          <a:p>
            <a:r>
              <a:rPr lang="de-CH" u="none" dirty="0"/>
              <a:t>In </a:t>
            </a:r>
            <a:r>
              <a:rPr lang="de-CH" u="none" dirty="0" err="1"/>
              <a:t>conformità</a:t>
            </a:r>
            <a:r>
              <a:rPr lang="de-CH" u="none" dirty="0"/>
              <a:t> </a:t>
            </a:r>
            <a:r>
              <a:rPr lang="de-CH" u="none" dirty="0" err="1"/>
              <a:t>all'articolo</a:t>
            </a:r>
            <a:r>
              <a:rPr lang="de-CH" u="none" dirty="0"/>
              <a:t> 1 </a:t>
            </a:r>
            <a:r>
              <a:rPr lang="de-CH" u="none" dirty="0" err="1"/>
              <a:t>dell'Ordinanza</a:t>
            </a:r>
            <a:r>
              <a:rPr lang="de-CH" u="none" dirty="0"/>
              <a:t> </a:t>
            </a:r>
            <a:r>
              <a:rPr lang="de-CH" u="none" dirty="0" err="1"/>
              <a:t>federale</a:t>
            </a:r>
            <a:r>
              <a:rPr lang="de-CH" u="none" dirty="0"/>
              <a:t> </a:t>
            </a:r>
            <a:r>
              <a:rPr lang="de-CH" u="none" dirty="0" err="1"/>
              <a:t>sulla</a:t>
            </a:r>
            <a:r>
              <a:rPr lang="de-CH" u="none" dirty="0"/>
              <a:t> </a:t>
            </a:r>
            <a:r>
              <a:rPr lang="de-CH" u="none" dirty="0" err="1"/>
              <a:t>promozione</a:t>
            </a:r>
            <a:r>
              <a:rPr lang="de-CH" u="none" dirty="0"/>
              <a:t> </a:t>
            </a:r>
            <a:r>
              <a:rPr lang="de-CH" u="none" dirty="0" err="1"/>
              <a:t>dello</a:t>
            </a:r>
            <a:r>
              <a:rPr lang="de-CH" u="none" dirty="0"/>
              <a:t> </a:t>
            </a:r>
            <a:r>
              <a:rPr lang="de-CH" u="none" dirty="0" err="1"/>
              <a:t>sport</a:t>
            </a:r>
            <a:r>
              <a:rPr lang="de-CH" u="none" dirty="0"/>
              <a:t>, la </a:t>
            </a:r>
            <a:r>
              <a:rPr lang="de-CH" u="none" dirty="0" err="1"/>
              <a:t>Confederazione</a:t>
            </a:r>
            <a:r>
              <a:rPr lang="de-CH" u="none" dirty="0"/>
              <a:t> </a:t>
            </a:r>
            <a:r>
              <a:rPr lang="de-CH" u="none" dirty="0" err="1"/>
              <a:t>promuove</a:t>
            </a:r>
            <a:r>
              <a:rPr lang="de-CH" u="none" dirty="0"/>
              <a:t> </a:t>
            </a:r>
            <a:r>
              <a:rPr lang="de-CH" u="none" dirty="0" err="1"/>
              <a:t>lo</a:t>
            </a:r>
            <a:r>
              <a:rPr lang="de-CH" u="none" dirty="0"/>
              <a:t> </a:t>
            </a:r>
            <a:r>
              <a:rPr lang="de-CH" u="none" dirty="0" err="1"/>
              <a:t>sport</a:t>
            </a:r>
            <a:r>
              <a:rPr lang="de-CH" u="none" dirty="0"/>
              <a:t> per </a:t>
            </a:r>
            <a:r>
              <a:rPr lang="de-CH" u="none" dirty="0" err="1"/>
              <a:t>adulti</a:t>
            </a:r>
            <a:r>
              <a:rPr lang="de-CH" u="none" dirty="0"/>
              <a:t> </a:t>
            </a:r>
            <a:r>
              <a:rPr lang="de-CH" u="none" dirty="0" err="1"/>
              <a:t>sostenendo</a:t>
            </a:r>
            <a:r>
              <a:rPr lang="de-CH" u="none" dirty="0"/>
              <a:t> le </a:t>
            </a:r>
            <a:r>
              <a:rPr lang="de-CH" u="none" dirty="0" err="1"/>
              <a:t>organizzazioni</a:t>
            </a:r>
            <a:r>
              <a:rPr lang="de-CH" u="none" dirty="0"/>
              <a:t> </a:t>
            </a:r>
            <a:r>
              <a:rPr lang="de-CH" u="none" dirty="0" err="1"/>
              <a:t>che</a:t>
            </a:r>
            <a:r>
              <a:rPr lang="de-CH" u="none" dirty="0"/>
              <a:t> </a:t>
            </a:r>
            <a:r>
              <a:rPr lang="de-CH" u="none" dirty="0" err="1"/>
              <a:t>offrono</a:t>
            </a:r>
            <a:r>
              <a:rPr lang="de-CH" u="none" dirty="0"/>
              <a:t> </a:t>
            </a:r>
            <a:r>
              <a:rPr lang="de-CH" u="none" dirty="0" err="1"/>
              <a:t>corsi</a:t>
            </a:r>
            <a:r>
              <a:rPr lang="de-CH" u="none" dirty="0"/>
              <a:t> di </a:t>
            </a:r>
            <a:r>
              <a:rPr lang="de-CH" u="none" dirty="0" err="1"/>
              <a:t>formazione</a:t>
            </a:r>
            <a:r>
              <a:rPr lang="de-CH" u="none" dirty="0"/>
              <a:t> </a:t>
            </a:r>
            <a:r>
              <a:rPr lang="de-CH" u="none" dirty="0" err="1"/>
              <a:t>e</a:t>
            </a:r>
            <a:r>
              <a:rPr lang="de-CH" u="none" dirty="0"/>
              <a:t> </a:t>
            </a:r>
            <a:r>
              <a:rPr lang="de-CH" u="none" dirty="0" err="1"/>
              <a:t>perfezionamento</a:t>
            </a:r>
            <a:r>
              <a:rPr lang="de-CH" u="none" dirty="0"/>
              <a:t> per i </a:t>
            </a:r>
            <a:r>
              <a:rPr lang="de-CH" u="none" dirty="0" err="1"/>
              <a:t>dirigenti</a:t>
            </a:r>
            <a:r>
              <a:rPr lang="de-CH" u="none" dirty="0"/>
              <a:t> </a:t>
            </a:r>
            <a:r>
              <a:rPr lang="de-CH" u="none" dirty="0" err="1"/>
              <a:t>che</a:t>
            </a:r>
            <a:r>
              <a:rPr lang="de-CH" u="none" dirty="0"/>
              <a:t> </a:t>
            </a:r>
            <a:r>
              <a:rPr lang="de-CH" u="none" dirty="0" err="1"/>
              <a:t>gestiscono</a:t>
            </a:r>
            <a:r>
              <a:rPr lang="de-CH" u="none" dirty="0"/>
              <a:t> </a:t>
            </a:r>
            <a:r>
              <a:rPr lang="de-CH" u="none" dirty="0" err="1"/>
              <a:t>impianti</a:t>
            </a:r>
            <a:r>
              <a:rPr lang="de-CH" u="none" dirty="0"/>
              <a:t> </a:t>
            </a:r>
            <a:r>
              <a:rPr lang="de-CH" u="none" dirty="0" err="1"/>
              <a:t>sportivi</a:t>
            </a:r>
            <a:r>
              <a:rPr lang="de-CH" u="none" dirty="0"/>
              <a:t> per </a:t>
            </a:r>
            <a:r>
              <a:rPr lang="de-CH" u="none" dirty="0" err="1"/>
              <a:t>adulti</a:t>
            </a:r>
            <a:r>
              <a:rPr lang="de-CH" u="none" dirty="0"/>
              <a:t>.</a:t>
            </a:r>
          </a:p>
          <a:p>
            <a:endParaRPr lang="de-CH" u="none" dirty="0"/>
          </a:p>
          <a:p>
            <a:r>
              <a:rPr lang="de-CH" u="none" dirty="0"/>
              <a:t>La FOSPO </a:t>
            </a:r>
            <a:r>
              <a:rPr lang="de-CH" u="none" dirty="0" err="1"/>
              <a:t>mette</a:t>
            </a:r>
            <a:r>
              <a:rPr lang="de-CH" u="none" dirty="0"/>
              <a:t> a </a:t>
            </a:r>
            <a:r>
              <a:rPr lang="de-CH" u="none" dirty="0" err="1"/>
              <a:t>disposizione</a:t>
            </a:r>
            <a:r>
              <a:rPr lang="de-CH" u="none" dirty="0"/>
              <a:t> </a:t>
            </a:r>
            <a:r>
              <a:rPr lang="de-CH" u="none" dirty="0" err="1"/>
              <a:t>dei</a:t>
            </a:r>
            <a:r>
              <a:rPr lang="de-CH" u="none" dirty="0"/>
              <a:t> </a:t>
            </a:r>
            <a:r>
              <a:rPr lang="de-CH" u="none" dirty="0" err="1"/>
              <a:t>suoi</a:t>
            </a:r>
            <a:r>
              <a:rPr lang="de-CH" u="none" dirty="0"/>
              <a:t> </a:t>
            </a:r>
            <a:r>
              <a:rPr lang="de-CH" u="none" dirty="0" err="1"/>
              <a:t>partner</a:t>
            </a:r>
            <a:r>
              <a:rPr lang="de-CH" u="none" dirty="0"/>
              <a:t> materiale </a:t>
            </a:r>
            <a:r>
              <a:rPr lang="de-CH" u="none" dirty="0" err="1"/>
              <a:t>didattico</a:t>
            </a:r>
            <a:r>
              <a:rPr lang="de-CH" u="none" dirty="0"/>
              <a:t> </a:t>
            </a:r>
            <a:r>
              <a:rPr lang="de-CH" u="none" dirty="0" err="1"/>
              <a:t>contenente</a:t>
            </a:r>
            <a:r>
              <a:rPr lang="de-CH" u="none" dirty="0"/>
              <a:t> </a:t>
            </a:r>
            <a:r>
              <a:rPr lang="de-CH" u="none" dirty="0" err="1"/>
              <a:t>contenuti</a:t>
            </a:r>
            <a:r>
              <a:rPr lang="de-CH" u="none" dirty="0"/>
              <a:t> </a:t>
            </a:r>
            <a:r>
              <a:rPr lang="de-CH" u="none" dirty="0" err="1"/>
              <a:t>formativi</a:t>
            </a:r>
            <a:r>
              <a:rPr lang="de-CH" u="none" dirty="0"/>
              <a:t> </a:t>
            </a:r>
            <a:r>
              <a:rPr lang="de-CH" u="none" dirty="0" err="1"/>
              <a:t>esa</a:t>
            </a:r>
            <a:r>
              <a:rPr lang="de-CH" u="none" dirty="0"/>
              <a:t> </a:t>
            </a:r>
            <a:r>
              <a:rPr lang="de-CH" u="none" dirty="0" err="1"/>
              <a:t>e</a:t>
            </a:r>
            <a:r>
              <a:rPr lang="de-CH" u="none" dirty="0"/>
              <a:t> forma </a:t>
            </a:r>
            <a:r>
              <a:rPr lang="de-CH" u="none" dirty="0" err="1"/>
              <a:t>esperti</a:t>
            </a:r>
            <a:r>
              <a:rPr lang="de-CH" u="none" dirty="0"/>
              <a:t> </a:t>
            </a:r>
            <a:r>
              <a:rPr lang="de-CH" u="none" dirty="0" err="1"/>
              <a:t>esa</a:t>
            </a:r>
            <a:r>
              <a:rPr lang="de-CH" u="none" dirty="0"/>
              <a:t> </a:t>
            </a:r>
            <a:r>
              <a:rPr lang="de-CH" u="none" dirty="0" err="1"/>
              <a:t>affinché</a:t>
            </a:r>
            <a:r>
              <a:rPr lang="de-CH" u="none" dirty="0"/>
              <a:t> </a:t>
            </a:r>
            <a:r>
              <a:rPr lang="de-CH" u="none" dirty="0" err="1"/>
              <a:t>possano</a:t>
            </a:r>
            <a:r>
              <a:rPr lang="de-CH" u="none" dirty="0"/>
              <a:t> </a:t>
            </a:r>
            <a:r>
              <a:rPr lang="de-CH" u="none" dirty="0" err="1"/>
              <a:t>trasmettere</a:t>
            </a:r>
            <a:r>
              <a:rPr lang="de-CH" u="none" dirty="0"/>
              <a:t> </a:t>
            </a:r>
            <a:r>
              <a:rPr lang="de-CH" u="none" dirty="0" err="1"/>
              <a:t>con</a:t>
            </a:r>
            <a:r>
              <a:rPr lang="de-CH" u="none" dirty="0"/>
              <a:t> </a:t>
            </a:r>
            <a:r>
              <a:rPr lang="de-CH" u="none" dirty="0" err="1"/>
              <a:t>successo</a:t>
            </a:r>
            <a:r>
              <a:rPr lang="de-CH" u="none" dirty="0"/>
              <a:t> i </a:t>
            </a:r>
            <a:r>
              <a:rPr lang="de-CH" u="none" dirty="0" err="1"/>
              <a:t>contenuti</a:t>
            </a:r>
            <a:r>
              <a:rPr lang="de-CH" u="none" dirty="0"/>
              <a:t> </a:t>
            </a:r>
            <a:r>
              <a:rPr lang="de-CH" u="none" dirty="0" err="1"/>
              <a:t>formativi</a:t>
            </a:r>
            <a:r>
              <a:rPr lang="de-CH" u="none" dirty="0"/>
              <a:t> </a:t>
            </a:r>
            <a:r>
              <a:rPr lang="de-CH" u="none" dirty="0" err="1"/>
              <a:t>esa</a:t>
            </a:r>
            <a:r>
              <a:rPr lang="de-CH" u="none" dirty="0"/>
              <a:t> </a:t>
            </a:r>
            <a:r>
              <a:rPr lang="de-CH" u="none" dirty="0" err="1"/>
              <a:t>nei</a:t>
            </a:r>
            <a:r>
              <a:rPr lang="de-CH" u="none" dirty="0"/>
              <a:t> </a:t>
            </a:r>
            <a:r>
              <a:rPr lang="de-CH" u="none" dirty="0" err="1"/>
              <a:t>corsi</a:t>
            </a:r>
            <a:r>
              <a:rPr lang="de-CH" u="none" dirty="0"/>
              <a:t> per </a:t>
            </a:r>
            <a:r>
              <a:rPr lang="de-CH" u="none" dirty="0" err="1"/>
              <a:t>istruttori</a:t>
            </a:r>
            <a:r>
              <a:rPr lang="de-CH" u="none" dirty="0"/>
              <a:t> </a:t>
            </a:r>
            <a:r>
              <a:rPr lang="de-CH" u="none" dirty="0" err="1"/>
              <a:t>e</a:t>
            </a:r>
            <a:r>
              <a:rPr lang="de-CH" u="none" dirty="0"/>
              <a:t> </a:t>
            </a:r>
            <a:r>
              <a:rPr lang="de-CH" u="none" dirty="0" err="1"/>
              <a:t>nei</a:t>
            </a:r>
            <a:r>
              <a:rPr lang="de-CH" u="none" dirty="0"/>
              <a:t> </a:t>
            </a:r>
            <a:r>
              <a:rPr lang="de-CH" u="none" dirty="0" err="1"/>
              <a:t>moduli</a:t>
            </a:r>
            <a:r>
              <a:rPr lang="de-CH" u="none" dirty="0"/>
              <a:t> di </a:t>
            </a:r>
            <a:r>
              <a:rPr lang="de-CH" u="none" dirty="0" err="1"/>
              <a:t>formazione</a:t>
            </a:r>
            <a:r>
              <a:rPr lang="de-CH" u="none" dirty="0"/>
              <a:t> continua </a:t>
            </a:r>
            <a:r>
              <a:rPr lang="de-CH" u="none" dirty="0" err="1"/>
              <a:t>esa</a:t>
            </a:r>
            <a:r>
              <a:rPr lang="de-CH" u="none" dirty="0"/>
              <a:t>.</a:t>
            </a:r>
          </a:p>
          <a:p>
            <a:endParaRPr lang="de-CH" u="none" dirty="0"/>
          </a:p>
          <a:p>
            <a:r>
              <a:rPr lang="de-CH" u="none" dirty="0" err="1"/>
              <a:t>L'obiettivo</a:t>
            </a:r>
            <a:r>
              <a:rPr lang="de-CH" u="none" dirty="0"/>
              <a:t> </a:t>
            </a:r>
            <a:r>
              <a:rPr lang="de-CH" u="none" dirty="0" err="1"/>
              <a:t>è</a:t>
            </a:r>
            <a:r>
              <a:rPr lang="de-CH" u="none" dirty="0"/>
              <a:t> </a:t>
            </a:r>
            <a:r>
              <a:rPr lang="de-CH" u="none" dirty="0" err="1"/>
              <a:t>che</a:t>
            </a:r>
            <a:r>
              <a:rPr lang="de-CH" u="none" dirty="0"/>
              <a:t> </a:t>
            </a:r>
            <a:r>
              <a:rPr lang="de-CH" u="none" dirty="0" err="1"/>
              <a:t>gli</a:t>
            </a:r>
            <a:r>
              <a:rPr lang="de-CH" u="none" dirty="0"/>
              <a:t> </a:t>
            </a:r>
            <a:r>
              <a:rPr lang="de-CH" u="none" dirty="0" err="1"/>
              <a:t>istruttori</a:t>
            </a:r>
            <a:r>
              <a:rPr lang="de-CH" u="none" dirty="0"/>
              <a:t> </a:t>
            </a:r>
            <a:r>
              <a:rPr lang="de-CH" u="none" dirty="0" err="1"/>
              <a:t>esa</a:t>
            </a:r>
            <a:r>
              <a:rPr lang="de-CH" u="none" dirty="0"/>
              <a:t> </a:t>
            </a:r>
            <a:r>
              <a:rPr lang="de-CH" u="none" dirty="0" err="1"/>
              <a:t>formati</a:t>
            </a:r>
            <a:r>
              <a:rPr lang="de-CH" u="none" dirty="0"/>
              <a:t> </a:t>
            </a:r>
            <a:r>
              <a:rPr lang="de-CH" u="none" dirty="0" err="1"/>
              <a:t>offrano</a:t>
            </a:r>
            <a:r>
              <a:rPr lang="de-CH" u="none" dirty="0"/>
              <a:t> </a:t>
            </a:r>
            <a:r>
              <a:rPr lang="de-CH" u="none" dirty="0" err="1"/>
              <a:t>servizi</a:t>
            </a:r>
            <a:r>
              <a:rPr lang="de-CH" u="none" dirty="0"/>
              <a:t> </a:t>
            </a:r>
            <a:r>
              <a:rPr lang="de-CH" u="none" dirty="0" err="1"/>
              <a:t>che</a:t>
            </a:r>
            <a:r>
              <a:rPr lang="de-CH" u="none" dirty="0"/>
              <a:t> </a:t>
            </a:r>
            <a:r>
              <a:rPr lang="de-CH" u="none" dirty="0" err="1"/>
              <a:t>promuovano</a:t>
            </a:r>
            <a:r>
              <a:rPr lang="de-CH" u="none" dirty="0"/>
              <a:t> </a:t>
            </a:r>
            <a:r>
              <a:rPr lang="de-CH" u="none" dirty="0" err="1"/>
              <a:t>lo</a:t>
            </a:r>
            <a:r>
              <a:rPr lang="de-CH" u="none" dirty="0"/>
              <a:t> </a:t>
            </a:r>
            <a:r>
              <a:rPr lang="de-CH" u="none" dirty="0" err="1"/>
              <a:t>sport</a:t>
            </a:r>
            <a:r>
              <a:rPr lang="de-CH" u="none" dirty="0"/>
              <a:t> lungo </a:t>
            </a:r>
            <a:r>
              <a:rPr lang="de-CH" u="none" dirty="0" err="1"/>
              <a:t>tutto</a:t>
            </a:r>
            <a:r>
              <a:rPr lang="de-CH" u="none" dirty="0"/>
              <a:t> </a:t>
            </a:r>
            <a:r>
              <a:rPr lang="de-CH" u="none" dirty="0" err="1"/>
              <a:t>l'arco</a:t>
            </a:r>
            <a:r>
              <a:rPr lang="de-CH" u="none" dirty="0"/>
              <a:t> della </a:t>
            </a:r>
            <a:r>
              <a:rPr lang="de-CH" u="none" dirty="0" err="1"/>
              <a:t>vita</a:t>
            </a:r>
            <a:r>
              <a:rPr lang="de-CH" u="none" dirty="0"/>
              <a:t> </a:t>
            </a:r>
            <a:r>
              <a:rPr lang="de-CH" u="none" dirty="0" err="1"/>
              <a:t>e</a:t>
            </a:r>
            <a:r>
              <a:rPr lang="de-CH" u="none" dirty="0"/>
              <a:t> </a:t>
            </a:r>
            <a:r>
              <a:rPr lang="de-CH" u="none" dirty="0" err="1"/>
              <a:t>apportino</a:t>
            </a:r>
            <a:r>
              <a:rPr lang="de-CH" u="none" dirty="0"/>
              <a:t> </a:t>
            </a:r>
            <a:r>
              <a:rPr lang="de-CH" u="none" dirty="0" err="1"/>
              <a:t>benefici</a:t>
            </a:r>
            <a:r>
              <a:rPr lang="de-CH" u="none" dirty="0"/>
              <a:t> alla </a:t>
            </a:r>
            <a:r>
              <a:rPr lang="de-CH" u="none" dirty="0" err="1"/>
              <a:t>società</a:t>
            </a:r>
            <a:r>
              <a:rPr lang="de-CH" u="none" dirty="0"/>
              <a:t> </a:t>
            </a:r>
            <a:r>
              <a:rPr lang="de-CH" u="none" dirty="0" err="1"/>
              <a:t>nel</a:t>
            </a:r>
            <a:r>
              <a:rPr lang="de-CH" u="none" dirty="0"/>
              <a:t> </a:t>
            </a:r>
            <a:r>
              <a:rPr lang="de-CH" u="none" dirty="0" err="1"/>
              <a:t>suo</a:t>
            </a:r>
            <a:r>
              <a:rPr lang="de-CH" u="none" dirty="0"/>
              <a:t> </a:t>
            </a:r>
            <a:r>
              <a:rPr lang="de-CH" u="none" dirty="0" err="1"/>
              <a:t>complesso</a:t>
            </a:r>
            <a:r>
              <a:rPr lang="de-CH" u="none" dirty="0"/>
              <a:t> (</a:t>
            </a:r>
            <a:r>
              <a:rPr lang="de-CH" u="none" dirty="0" err="1"/>
              <a:t>aumentando</a:t>
            </a:r>
            <a:r>
              <a:rPr lang="de-CH" u="none" dirty="0"/>
              <a:t> </a:t>
            </a:r>
            <a:r>
              <a:rPr lang="de-CH" u="none" dirty="0" err="1"/>
              <a:t>l'importanza</a:t>
            </a:r>
            <a:r>
              <a:rPr lang="de-CH" u="none" dirty="0"/>
              <a:t> </a:t>
            </a:r>
            <a:r>
              <a:rPr lang="de-CH" u="none" dirty="0" err="1"/>
              <a:t>dello</a:t>
            </a:r>
            <a:r>
              <a:rPr lang="de-CH" u="none" dirty="0"/>
              <a:t> </a:t>
            </a:r>
            <a:r>
              <a:rPr lang="de-CH" u="none" dirty="0" err="1"/>
              <a:t>sport</a:t>
            </a:r>
            <a:r>
              <a:rPr lang="de-CH" u="none" dirty="0"/>
              <a:t>, ad </a:t>
            </a:r>
            <a:r>
              <a:rPr lang="de-CH" u="none" dirty="0" err="1"/>
              <a:t>esempio</a:t>
            </a:r>
            <a:r>
              <a:rPr lang="de-CH" u="none" dirty="0"/>
              <a:t> </a:t>
            </a:r>
            <a:r>
              <a:rPr lang="de-CH" u="none" dirty="0" err="1"/>
              <a:t>attraverso</a:t>
            </a:r>
            <a:r>
              <a:rPr lang="de-CH" u="none" dirty="0"/>
              <a:t> </a:t>
            </a:r>
            <a:r>
              <a:rPr lang="de-CH" u="none" dirty="0" err="1"/>
              <a:t>il</a:t>
            </a:r>
            <a:r>
              <a:rPr lang="de-CH" u="none" dirty="0"/>
              <a:t> </a:t>
            </a:r>
            <a:r>
              <a:rPr lang="de-CH" u="none" dirty="0" err="1"/>
              <a:t>numero</a:t>
            </a:r>
            <a:r>
              <a:rPr lang="de-CH" u="none" dirty="0"/>
              <a:t> di </a:t>
            </a:r>
            <a:r>
              <a:rPr lang="de-CH" u="none" dirty="0" err="1"/>
              <a:t>soci</a:t>
            </a:r>
            <a:r>
              <a:rPr lang="de-CH" u="none" dirty="0"/>
              <a:t>, </a:t>
            </a:r>
            <a:r>
              <a:rPr lang="de-CH" u="none" dirty="0" err="1"/>
              <a:t>sviluppando</a:t>
            </a:r>
            <a:r>
              <a:rPr lang="de-CH" u="none" dirty="0"/>
              <a:t> </a:t>
            </a:r>
            <a:r>
              <a:rPr lang="de-CH" u="none" dirty="0" err="1"/>
              <a:t>lo</a:t>
            </a:r>
            <a:r>
              <a:rPr lang="de-CH" u="none" dirty="0"/>
              <a:t> </a:t>
            </a:r>
            <a:r>
              <a:rPr lang="de-CH" u="none" dirty="0" err="1"/>
              <a:t>sport</a:t>
            </a:r>
            <a:r>
              <a:rPr lang="de-CH" u="none" dirty="0"/>
              <a:t> di </a:t>
            </a:r>
            <a:r>
              <a:rPr lang="de-CH" u="none" dirty="0" err="1"/>
              <a:t>massa</a:t>
            </a:r>
            <a:r>
              <a:rPr lang="de-CH" u="none" dirty="0"/>
              <a:t> </a:t>
            </a:r>
            <a:r>
              <a:rPr lang="de-CH" u="none" dirty="0" err="1"/>
              <a:t>e</a:t>
            </a:r>
            <a:r>
              <a:rPr lang="de-CH" u="none" dirty="0"/>
              <a:t> </a:t>
            </a:r>
            <a:r>
              <a:rPr lang="de-CH" u="none" dirty="0" err="1"/>
              <a:t>riducendo</a:t>
            </a:r>
            <a:r>
              <a:rPr lang="de-CH" u="none" dirty="0"/>
              <a:t> i </a:t>
            </a:r>
            <a:r>
              <a:rPr lang="de-CH" u="none" dirty="0" err="1"/>
              <a:t>costi</a:t>
            </a:r>
            <a:r>
              <a:rPr lang="de-CH" u="none" dirty="0"/>
              <a:t> </a:t>
            </a:r>
            <a:r>
              <a:rPr lang="de-CH" u="none" dirty="0" err="1"/>
              <a:t>sanitari</a:t>
            </a:r>
            <a:r>
              <a:rPr lang="de-CH" u="none" dirty="0"/>
              <a:t>). </a:t>
            </a:r>
          </a:p>
        </p:txBody>
      </p:sp>
      <p:sp>
        <p:nvSpPr>
          <p:cNvPr id="4" name="Foliennummernplatzhalter 3">
            <a:extLst>
              <a:ext uri="{FF2B5EF4-FFF2-40B4-BE49-F238E27FC236}">
                <a16:creationId xmlns:a16="http://schemas.microsoft.com/office/drawing/2014/main" id="{B3AF31A6-2908-13FA-9DCE-A28BF1BC979C}"/>
              </a:ext>
            </a:extLst>
          </p:cNvPr>
          <p:cNvSpPr>
            <a:spLocks noGrp="1"/>
          </p:cNvSpPr>
          <p:nvPr>
            <p:ph type="sldNum" sz="quarter" idx="5"/>
          </p:nvPr>
        </p:nvSpPr>
        <p:spPr/>
        <p:txBody>
          <a:bodyPr/>
          <a:lstStyle/>
          <a:p>
            <a:pPr>
              <a:defRPr/>
            </a:pPr>
            <a:fld id="{C46147B8-7AEA-4922-A55B-DCDA58C024A2}" type="slidenum">
              <a:rPr lang="de-CH" smtClean="0"/>
              <a:pPr>
                <a:defRPr/>
              </a:pPr>
              <a:t>43</a:t>
            </a:fld>
            <a:endParaRPr lang="de-CH"/>
          </a:p>
        </p:txBody>
      </p:sp>
    </p:spTree>
    <p:extLst>
      <p:ext uri="{BB962C8B-B14F-4D97-AF65-F5344CB8AC3E}">
        <p14:creationId xmlns:p14="http://schemas.microsoft.com/office/powerpoint/2010/main" val="1657871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solidFill>
                <a:schemeClr val="accent1"/>
              </a:solidFill>
            </a:endParaRP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44</a:t>
            </a:fld>
            <a:endParaRPr lang="de-CH"/>
          </a:p>
        </p:txBody>
      </p:sp>
    </p:spTree>
    <p:extLst>
      <p:ext uri="{BB962C8B-B14F-4D97-AF65-F5344CB8AC3E}">
        <p14:creationId xmlns:p14="http://schemas.microsoft.com/office/powerpoint/2010/main" val="4242649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45</a:t>
            </a:fld>
            <a:endParaRPr lang="de-CH"/>
          </a:p>
        </p:txBody>
      </p:sp>
    </p:spTree>
    <p:extLst>
      <p:ext uri="{BB962C8B-B14F-4D97-AF65-F5344CB8AC3E}">
        <p14:creationId xmlns:p14="http://schemas.microsoft.com/office/powerpoint/2010/main" val="622024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46</a:t>
            </a:fld>
            <a:endParaRPr lang="de-CH"/>
          </a:p>
        </p:txBody>
      </p:sp>
    </p:spTree>
    <p:extLst>
      <p:ext uri="{BB962C8B-B14F-4D97-AF65-F5344CB8AC3E}">
        <p14:creationId xmlns:p14="http://schemas.microsoft.com/office/powerpoint/2010/main" val="1143124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Ausgangslage</a:t>
            </a:r>
          </a:p>
          <a:p>
            <a:pPr marL="228600" indent="-228600">
              <a:buAutoNum type="arabicParenR"/>
            </a:pPr>
            <a:r>
              <a:rPr lang="de-CH" dirty="0"/>
              <a:t>Die Sportförderungsprogramme des Bundes </a:t>
            </a:r>
            <a:r>
              <a:rPr lang="de-CH" dirty="0" err="1"/>
              <a:t>Jugend+Sport</a:t>
            </a:r>
            <a:r>
              <a:rPr lang="de-CH" dirty="0"/>
              <a:t> und Erwachsenensport (J+S/</a:t>
            </a:r>
            <a:r>
              <a:rPr lang="de-CH" dirty="0" err="1"/>
              <a:t>esa</a:t>
            </a:r>
            <a:r>
              <a:rPr lang="de-CH" dirty="0"/>
              <a:t>) stehen für respektvolles, faires und lebenslanges Sporttreiben. Daran orientieren sich alle Beteiligten von J+S und </a:t>
            </a:r>
            <a:r>
              <a:rPr lang="de-CH" dirty="0" err="1"/>
              <a:t>esa</a:t>
            </a:r>
            <a:r>
              <a:rPr lang="de-CH" dirty="0"/>
              <a:t> und sind sich ihrer Vorbildrolle und gesellschaftlichen Verantwortung bewusst.</a:t>
            </a:r>
          </a:p>
          <a:p>
            <a:pPr marL="228600" indent="-228600">
              <a:buAutoNum type="arabicParenR"/>
            </a:pPr>
            <a:r>
              <a:rPr lang="de-CH" dirty="0"/>
              <a:t>Die nachfolgenden Verhaltensgrundsätze richten sich an der Ethik-Charta und dem Code </a:t>
            </a:r>
            <a:r>
              <a:rPr lang="de-CH" dirty="0" err="1"/>
              <a:t>of</a:t>
            </a:r>
            <a:r>
              <a:rPr lang="de-CH" dirty="0"/>
              <a:t> Conduct aus, welche von allen Partnern im Schweizer Sport mitgetragen werden.</a:t>
            </a:r>
          </a:p>
          <a:p>
            <a:pPr marL="228600" indent="-228600">
              <a:buAutoNum type="arabicParenR"/>
            </a:pPr>
            <a:r>
              <a:rPr lang="de-CH" dirty="0"/>
              <a:t>Ebenso ist das </a:t>
            </a:r>
            <a:r>
              <a:rPr lang="de-CH" dirty="0" err="1"/>
              <a:t>Magglinger</a:t>
            </a:r>
            <a:r>
              <a:rPr lang="de-CH" dirty="0"/>
              <a:t> Ausbildungsmodell Grundlage der Verhaltensgrundsätze.</a:t>
            </a:r>
          </a:p>
          <a:p>
            <a:pPr marL="228600" indent="-228600">
              <a:buAutoNum type="arabicParenR"/>
            </a:pPr>
            <a:r>
              <a:rPr lang="de-CH" dirty="0"/>
              <a:t>Verhaltensgrundsätze geben Sicherheit und Klarheit für die Beteiligten der J+S-/ </a:t>
            </a:r>
            <a:r>
              <a:rPr lang="de-CH" dirty="0" err="1"/>
              <a:t>esa</a:t>
            </a:r>
            <a:r>
              <a:rPr lang="de-CH" dirty="0"/>
              <a:t>-Aus- und -Weiterbildung1.</a:t>
            </a:r>
          </a:p>
          <a:p>
            <a:endParaRPr lang="de-CH" dirty="0"/>
          </a:p>
          <a:p>
            <a:r>
              <a:rPr lang="de-CH" b="1" dirty="0"/>
              <a:t>Zielsetzung</a:t>
            </a:r>
          </a:p>
          <a:p>
            <a:pPr marL="228600" indent="-228600">
              <a:buAutoNum type="arabicParenR"/>
            </a:pPr>
            <a:r>
              <a:rPr lang="de-CH" dirty="0"/>
              <a:t>Diese Verhaltensgrundsätze bieten einen Orientierungsrahmen für das eigene und das Verhalten aller in J+S-/</a:t>
            </a:r>
            <a:r>
              <a:rPr lang="de-CH" dirty="0" err="1"/>
              <a:t>esa</a:t>
            </a:r>
            <a:r>
              <a:rPr lang="de-CH" dirty="0"/>
              <a:t>-Aus- und -Weiterbildungskursen.</a:t>
            </a:r>
          </a:p>
          <a:p>
            <a:pPr marL="228600" indent="-228600">
              <a:buAutoNum type="arabicParenR"/>
            </a:pPr>
            <a:r>
              <a:rPr lang="de-CH" dirty="0"/>
              <a:t>Alle Beteiligten in der J+S-/</a:t>
            </a:r>
            <a:r>
              <a:rPr lang="de-CH" dirty="0" err="1"/>
              <a:t>esa</a:t>
            </a:r>
            <a:r>
              <a:rPr lang="de-CH" dirty="0"/>
              <a:t>-Aus- und -Weiterbildung sind für die Einhaltung bzw. individuelle Umsetzung der Verhaltensgrundsätze verantwortlich.</a:t>
            </a:r>
          </a:p>
          <a:p>
            <a:pPr marL="228600" indent="-228600">
              <a:buAutoNum type="arabicParenR"/>
            </a:pPr>
            <a:r>
              <a:rPr lang="de-CH" dirty="0"/>
              <a:t>Damit tragen sie zu einem angenehmen, wertschätzenden und offenen Lernklima bei, das für gelingende Lernprozesse Voraussetzung ist.</a:t>
            </a:r>
          </a:p>
          <a:p>
            <a:pPr marL="228600" indent="-228600">
              <a:buAutoNum type="arabicParenR"/>
            </a:pPr>
            <a:r>
              <a:rPr lang="de-CH" dirty="0"/>
              <a:t>Auf diese Weise prägt die individuelle Verhaltensweise und die Haltung aller das lernförderliche Klima, welches alle J+S-/ </a:t>
            </a:r>
            <a:r>
              <a:rPr lang="de-CH" dirty="0" err="1"/>
              <a:t>esa</a:t>
            </a:r>
            <a:r>
              <a:rPr lang="de-CH" dirty="0"/>
              <a:t>-Aus- und -Weiterbildungskurse auszeichnet.</a:t>
            </a:r>
          </a:p>
          <a:p>
            <a:endParaRPr lang="de-CH" dirty="0"/>
          </a:p>
          <a:p>
            <a:r>
              <a:rPr lang="de-CH" b="1" dirty="0"/>
              <a:t>Allgemeine Verhaltensgrundsätze als </a:t>
            </a:r>
            <a:r>
              <a:rPr lang="de-CH" b="1" dirty="0" err="1"/>
              <a:t>Commitment</a:t>
            </a:r>
            <a:endParaRPr lang="de-CH" b="1" dirty="0"/>
          </a:p>
          <a:p>
            <a:r>
              <a:rPr lang="de-CH" dirty="0"/>
              <a:t>Folgende Verhaltensgrundsätze fördern ein wertschätzendes und offenes Lernklima:</a:t>
            </a:r>
          </a:p>
          <a:p>
            <a:r>
              <a:rPr lang="de-CH" dirty="0"/>
              <a:t>Als Beteiligte/r eines J+S-/</a:t>
            </a:r>
            <a:r>
              <a:rPr lang="de-CH" dirty="0" err="1"/>
              <a:t>esa</a:t>
            </a:r>
            <a:r>
              <a:rPr lang="de-CH" dirty="0"/>
              <a:t>-Aus- und -Weiterbildungskurses …</a:t>
            </a:r>
          </a:p>
          <a:p>
            <a:r>
              <a:rPr lang="de-CH" dirty="0"/>
              <a:t>… übernehme ich Verantwortung für meinen Lernprozess bzw. Lehrprozess und mein Verhalten und bringe mich aktiv ein. </a:t>
            </a:r>
          </a:p>
          <a:p>
            <a:r>
              <a:rPr lang="de-CH" dirty="0"/>
              <a:t>… lebe ich die positiven Werte des Sports (Hilfsbereitschaft, Fairness, Ehrlichkeit, Vertrauen und Integrität) und präge damit den Lernprozess. </a:t>
            </a:r>
          </a:p>
          <a:p>
            <a:r>
              <a:rPr lang="de-CH" dirty="0"/>
              <a:t>… bin ich offen gegenüber Neuem, anderen Meinungen und Mitmenschen. </a:t>
            </a:r>
          </a:p>
          <a:p>
            <a:r>
              <a:rPr lang="de-CH" dirty="0"/>
              <a:t>… respektiere und achte ich alle Beteiligten und bringe Ihnen Wertschätzung entgegen. </a:t>
            </a:r>
          </a:p>
          <a:p>
            <a:r>
              <a:rPr lang="de-CH" dirty="0"/>
              <a:t>… gehe ich verantwortungsbewusst mit (Sport-)Material, der Infrastruktur, der Natur und der Umwelt um. </a:t>
            </a:r>
          </a:p>
          <a:p>
            <a:r>
              <a:rPr lang="de-CH" dirty="0"/>
              <a:t>… handle und kommuniziere ich gewaltfrei. </a:t>
            </a:r>
          </a:p>
          <a:p>
            <a:r>
              <a:rPr lang="de-CH" dirty="0"/>
              <a:t>… verzichte ich während des Unterrichts auf Suchtmittel und verhalte mich auch vor und nachher entsprechend vorbildlich.</a:t>
            </a:r>
          </a:p>
          <a:p>
            <a:r>
              <a:rPr lang="de-CH" dirty="0"/>
              <a:t>… reflektiere ich meinen Lernprozess bzw. Lehrprozess und strebe eine persönliche Weiterentwicklung im Rahmen der J+S-/ </a:t>
            </a:r>
            <a:r>
              <a:rPr lang="de-CH" dirty="0" err="1"/>
              <a:t>esa</a:t>
            </a:r>
            <a:r>
              <a:rPr lang="de-CH" dirty="0"/>
              <a:t>-Aus- und -Weiterbildung an.</a:t>
            </a:r>
          </a:p>
          <a:p>
            <a:endParaRPr lang="de-CH" dirty="0"/>
          </a:p>
          <a:p>
            <a:r>
              <a:rPr lang="de-CH" b="1" dirty="0"/>
              <a:t>Umsetzung</a:t>
            </a:r>
          </a:p>
          <a:p>
            <a:pPr marL="228600" indent="-228600">
              <a:buAutoNum type="arabicParenR"/>
            </a:pPr>
            <a:r>
              <a:rPr lang="de-CH" dirty="0"/>
              <a:t>Diese Verhaltensgrundsätze werden allen Beteiligten in der J+S-/</a:t>
            </a:r>
            <a:r>
              <a:rPr lang="de-CH" dirty="0" err="1"/>
              <a:t>esa</a:t>
            </a:r>
            <a:r>
              <a:rPr lang="de-CH" dirty="0"/>
              <a:t>-Aus- und -Weiterbildung kommuniziert. Es wird auf die eigenverantwortliche Umsetzung hingewiesen.</a:t>
            </a:r>
          </a:p>
          <a:p>
            <a:pPr marL="228600" indent="-228600">
              <a:buAutoNum type="arabicParenR"/>
            </a:pPr>
            <a:r>
              <a:rPr lang="de-CH" dirty="0"/>
              <a:t>Bei Unsicherheiten des Kurskaders im Umgang mit Teilnehmerinnen und Teilnehmern, welche die Verhaltensgrundsätze verletzten, soll unmittelbar Kontakt mit dem Ausbildungsverantwortlichen der entsprechenden J+S-Sportartengruppe bzw. dem Verantwortlichen </a:t>
            </a:r>
            <a:r>
              <a:rPr lang="de-CH" dirty="0" err="1"/>
              <a:t>esa</a:t>
            </a:r>
            <a:r>
              <a:rPr lang="de-CH" dirty="0"/>
              <a:t> aufgenommen werden. Nach der Kontaktaufnahme können weitere Massnahmen diskutiert und eingeleitet werden.</a:t>
            </a:r>
          </a:p>
          <a:p>
            <a:pPr marL="228600" indent="-228600">
              <a:buAutoNum type="arabicParenR"/>
            </a:pPr>
            <a:r>
              <a:rPr lang="de-CH" dirty="0"/>
              <a:t>Die Anpassung und Weiterentwicklung dieser Verhaltensgrundsätze liegt in der Verantwortung des BASPO.</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47</a:t>
            </a:fld>
            <a:endParaRPr lang="de-CH"/>
          </a:p>
        </p:txBody>
      </p:sp>
    </p:spTree>
    <p:extLst>
      <p:ext uri="{BB962C8B-B14F-4D97-AF65-F5344CB8AC3E}">
        <p14:creationId xmlns:p14="http://schemas.microsoft.com/office/powerpoint/2010/main" val="4250363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t>Contexte</a:t>
            </a:r>
          </a:p>
          <a:p>
            <a:pPr marL="228600" indent="-228600">
              <a:buAutoNum type="arabicParenR"/>
            </a:pPr>
            <a:r>
              <a:rPr lang="fr-FR" dirty="0"/>
              <a:t>Les programmes d’encouragement de la Confédération </a:t>
            </a:r>
            <a:r>
              <a:rPr lang="fr-FR" dirty="0" err="1"/>
              <a:t>Jeunesse+Sport</a:t>
            </a:r>
            <a:r>
              <a:rPr lang="fr-FR" dirty="0"/>
              <a:t> (J+S) et Sport des adultes Suisse (</a:t>
            </a:r>
            <a:r>
              <a:rPr lang="fr-FR" dirty="0" err="1"/>
              <a:t>esa</a:t>
            </a:r>
            <a:r>
              <a:rPr lang="fr-FR" dirty="0"/>
              <a:t>) prônent une pratique du sport empreinte de respect et de loyauté tout au long de la vie. Tous les participants à J+S et à </a:t>
            </a:r>
            <a:r>
              <a:rPr lang="fr-FR" dirty="0" err="1"/>
              <a:t>esa</a:t>
            </a:r>
            <a:r>
              <a:rPr lang="fr-FR" dirty="0"/>
              <a:t> se fondent sur ces valeurs et sont conscients de leur rôle d’exemple ainsi que de leur responsabilité sociale.</a:t>
            </a:r>
          </a:p>
          <a:p>
            <a:pPr marL="228600" indent="-228600">
              <a:buAutoNum type="arabicParenR"/>
            </a:pPr>
            <a:r>
              <a:rPr lang="fr-FR" dirty="0"/>
              <a:t>Les présentes règles de comportement s’appuient sur la charte d’éthique ainsi que sur le code de conduite, qui sont portés par tous les partenaires du sport suisse.</a:t>
            </a:r>
          </a:p>
          <a:p>
            <a:pPr marL="228600" indent="-228600">
              <a:buAutoNum type="arabicParenR"/>
            </a:pPr>
            <a:r>
              <a:rPr lang="fr-FR" dirty="0"/>
              <a:t>Les règles de comportement reposent également sur le modèle de formation de </a:t>
            </a:r>
            <a:r>
              <a:rPr lang="fr-FR" dirty="0" err="1"/>
              <a:t>Macolin</a:t>
            </a:r>
            <a:r>
              <a:rPr lang="fr-FR" dirty="0"/>
              <a:t>.</a:t>
            </a:r>
          </a:p>
          <a:p>
            <a:pPr marL="228600" indent="-228600">
              <a:buAutoNum type="arabicParenR"/>
            </a:pPr>
            <a:r>
              <a:rPr lang="fr-FR" dirty="0"/>
              <a:t>Les règles de comportement apportent sécurité et clarté aux participants des formations et formations continues J+S et esa1 .</a:t>
            </a:r>
          </a:p>
          <a:p>
            <a:endParaRPr lang="fr-FR" dirty="0"/>
          </a:p>
          <a:p>
            <a:r>
              <a:rPr lang="fr-FR" b="1" dirty="0"/>
              <a:t>Objectif</a:t>
            </a:r>
          </a:p>
          <a:p>
            <a:pPr marL="228600" indent="-228600">
              <a:buAutoNum type="arabicParenR"/>
            </a:pPr>
            <a:r>
              <a:rPr lang="fr-FR" dirty="0"/>
              <a:t>Les présentes règles de comportement constituent un cadre de référence pour son propre comportement ainsi que celui des participants aux cours de formation et de formation continue J+S et </a:t>
            </a:r>
            <a:r>
              <a:rPr lang="fr-FR" dirty="0" err="1"/>
              <a:t>esa</a:t>
            </a:r>
            <a:r>
              <a:rPr lang="fr-FR" dirty="0"/>
              <a:t>.</a:t>
            </a:r>
          </a:p>
          <a:p>
            <a:pPr marL="228600" indent="-228600">
              <a:buAutoNum type="arabicParenR"/>
            </a:pPr>
            <a:r>
              <a:rPr lang="fr-FR" dirty="0"/>
              <a:t>Tous les participants aux cours de formation et de formation continue J+S et </a:t>
            </a:r>
            <a:r>
              <a:rPr lang="fr-FR" dirty="0" err="1"/>
              <a:t>esa</a:t>
            </a:r>
            <a:r>
              <a:rPr lang="fr-FR" dirty="0"/>
              <a:t> sont responsables du respect et de la mise en œuvre individuelle des présentes règles de comportement.</a:t>
            </a:r>
          </a:p>
          <a:p>
            <a:pPr marL="228600" indent="-228600">
              <a:buAutoNum type="arabicParenR"/>
            </a:pPr>
            <a:r>
              <a:rPr lang="fr-FR" dirty="0"/>
              <a:t>Ils contribuent ainsi à un climat d’apprentissage agréable, valorisant et ouvert qui constitue la base d’un processus d’apprentissage réussi.</a:t>
            </a:r>
          </a:p>
          <a:p>
            <a:pPr marL="228600" indent="-228600">
              <a:buAutoNum type="arabicParenR"/>
            </a:pPr>
            <a:r>
              <a:rPr lang="fr-FR" dirty="0"/>
              <a:t>De cette manière, le comportement et l’attitude de chacun génèrent à un climat propice à l’apprentissage qui se reflète dans tous les cours de formation et de formation continue J+S et </a:t>
            </a:r>
            <a:r>
              <a:rPr lang="fr-FR" dirty="0" err="1"/>
              <a:t>esa</a:t>
            </a:r>
            <a:r>
              <a:rPr lang="fr-FR" dirty="0"/>
              <a:t>.</a:t>
            </a:r>
          </a:p>
          <a:p>
            <a:endParaRPr lang="fr-FR" dirty="0"/>
          </a:p>
          <a:p>
            <a:r>
              <a:rPr lang="fr-FR" b="1" dirty="0"/>
              <a:t>Règles de comportement générales sous forme de </a:t>
            </a:r>
            <a:r>
              <a:rPr lang="fr-FR" b="1" dirty="0" err="1"/>
              <a:t>commitment</a:t>
            </a:r>
            <a:endParaRPr lang="fr-FR" b="1" dirty="0"/>
          </a:p>
          <a:p>
            <a:r>
              <a:rPr lang="fr-FR" dirty="0"/>
              <a:t>Les présentes règles de comportement favorisent un climat d’apprentissage ouvert et valorisant:</a:t>
            </a:r>
          </a:p>
          <a:p>
            <a:r>
              <a:rPr lang="fr-FR" dirty="0"/>
              <a:t>En tant que participant à un cours de formation ou de formation J+S ou </a:t>
            </a:r>
            <a:r>
              <a:rPr lang="fr-FR" dirty="0" err="1"/>
              <a:t>esa</a:t>
            </a:r>
            <a:r>
              <a:rPr lang="fr-FR" dirty="0"/>
              <a:t> …</a:t>
            </a:r>
          </a:p>
          <a:p>
            <a:r>
              <a:rPr lang="fr-FR" dirty="0"/>
              <a:t>… J’assume mes responsabilités s’agissant de mon processus d’apprentissage/d’enseignement et de mon comportement; je m’investis activement.</a:t>
            </a:r>
          </a:p>
          <a:p>
            <a:r>
              <a:rPr lang="fr-FR" dirty="0"/>
              <a:t>... J’incarne les valeurs positives du sport (serviabilité, éthique, honnêteté, confiance et intégrité) et les mets en avant dans le processus d’apprentissage.</a:t>
            </a:r>
          </a:p>
          <a:p>
            <a:r>
              <a:rPr lang="fr-FR" dirty="0"/>
              <a:t>... Je suis ouvert à la nouveauté, aux idées des autres et à autrui en général.</a:t>
            </a:r>
          </a:p>
          <a:p>
            <a:r>
              <a:rPr lang="fr-FR" dirty="0"/>
              <a:t>... Je respecte tous les participants en leur faisant montre d’estime.</a:t>
            </a:r>
          </a:p>
          <a:p>
            <a:r>
              <a:rPr lang="fr-FR" dirty="0"/>
              <a:t>... Je traite le matériel (de sport), les infrastructures, la nature et l’environnement de manière responsable.</a:t>
            </a:r>
          </a:p>
          <a:p>
            <a:r>
              <a:rPr lang="fr-FR" dirty="0"/>
              <a:t>... J’agis et je communique sans violence.</a:t>
            </a:r>
          </a:p>
          <a:p>
            <a:r>
              <a:rPr lang="fr-FR" dirty="0"/>
              <a:t>... Je renonce à consommer des stupéfiants pendant l’enseignement et me comporte de manière exemplaire avant et après celui-ci.</a:t>
            </a:r>
          </a:p>
          <a:p>
            <a:r>
              <a:rPr lang="fr-FR" dirty="0"/>
              <a:t>... Je réfléchis à mon processus d’apprentissage/d’enseignement et j’aspire à me développer personnellement dans le cadre des formations et des formations continues J+S et </a:t>
            </a:r>
            <a:r>
              <a:rPr lang="fr-FR" dirty="0" err="1"/>
              <a:t>esa</a:t>
            </a:r>
            <a:r>
              <a:rPr lang="fr-FR" dirty="0"/>
              <a:t>.</a:t>
            </a:r>
          </a:p>
          <a:p>
            <a:endParaRPr lang="fr-FR" dirty="0"/>
          </a:p>
          <a:p>
            <a:r>
              <a:rPr lang="fr-FR" b="1" dirty="0"/>
              <a:t>Mise en œuvre</a:t>
            </a:r>
          </a:p>
          <a:p>
            <a:pPr marL="228600" indent="-228600">
              <a:buAutoNum type="arabicParenR"/>
            </a:pPr>
            <a:r>
              <a:rPr lang="fr-FR" dirty="0"/>
              <a:t>Les présentes règles de comportement sont communiquées à tous les participants aux formations et aux formations continues J+S et </a:t>
            </a:r>
            <a:r>
              <a:rPr lang="fr-FR" dirty="0" err="1"/>
              <a:t>esa</a:t>
            </a:r>
            <a:r>
              <a:rPr lang="fr-FR" dirty="0"/>
              <a:t>. Leur mise en œuvre doit se faire de manière autonome.</a:t>
            </a:r>
          </a:p>
          <a:p>
            <a:pPr marL="228600" indent="-228600">
              <a:buAutoNum type="arabicParenR"/>
            </a:pPr>
            <a:r>
              <a:rPr lang="fr-FR" dirty="0"/>
              <a:t>Si les cadres du cours ont des questions par rapport à des participants ne respectant pas les règles de comportement, ils doivent immédiatement prendre contact avec le responsable de la formation du groupe de sports J+S concerné ou les responsables </a:t>
            </a:r>
            <a:r>
              <a:rPr lang="fr-FR" dirty="0" err="1"/>
              <a:t>esa</a:t>
            </a:r>
            <a:r>
              <a:rPr lang="fr-FR" dirty="0"/>
              <a:t>. D’autres mesures peuvent alors être envisagées et mises en place.</a:t>
            </a:r>
          </a:p>
          <a:p>
            <a:pPr marL="228600" indent="-228600">
              <a:buAutoNum type="arabicParenR"/>
            </a:pPr>
            <a:r>
              <a:rPr lang="fr-FR" dirty="0"/>
              <a:t>L’adaptation et le développement des présentes règles de comportement incombent à l’OFSPO.</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48</a:t>
            </a:fld>
            <a:endParaRPr lang="de-CH"/>
          </a:p>
        </p:txBody>
      </p:sp>
    </p:spTree>
    <p:extLst>
      <p:ext uri="{BB962C8B-B14F-4D97-AF65-F5344CB8AC3E}">
        <p14:creationId xmlns:p14="http://schemas.microsoft.com/office/powerpoint/2010/main" val="4237343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b="1" dirty="0"/>
              <a:t>Situazione di partenza</a:t>
            </a:r>
          </a:p>
          <a:p>
            <a:pPr marL="228600" indent="-228600">
              <a:buAutoNum type="arabicParenR"/>
            </a:pPr>
            <a:r>
              <a:rPr lang="it-IT" dirty="0"/>
              <a:t>I programmi di promozione dello sport della Confederazione (Gioventù e sport G+S, Sport per gli adulti Svizzera </a:t>
            </a:r>
            <a:r>
              <a:rPr lang="it-IT" dirty="0" err="1"/>
              <a:t>esa</a:t>
            </a:r>
            <a:r>
              <a:rPr lang="it-IT" dirty="0"/>
              <a:t>) sono sinonimo di un’attività sportiva su tutto l’arco della vita impostata sul rispetto e sulla correttezza. Questo è il principio guida di tutti coloro che sono coinvolti in G+S e </a:t>
            </a:r>
            <a:r>
              <a:rPr lang="it-IT" dirty="0" err="1"/>
              <a:t>esa</a:t>
            </a:r>
            <a:r>
              <a:rPr lang="it-IT" dirty="0"/>
              <a:t>. Essi sono consapevoli del loro ruolo di modello e della loro responsabilità sociale.</a:t>
            </a:r>
          </a:p>
          <a:p>
            <a:pPr marL="228600" indent="-228600">
              <a:buAutoNum type="arabicParenR"/>
            </a:pPr>
            <a:r>
              <a:rPr lang="it-IT" dirty="0"/>
              <a:t>I seguenti principi di comportamento si basano sulla Carta dell’etica e sul Code of </a:t>
            </a:r>
            <a:r>
              <a:rPr lang="it-IT" dirty="0" err="1"/>
              <a:t>Conduct</a:t>
            </a:r>
            <a:r>
              <a:rPr lang="it-IT" dirty="0"/>
              <a:t>, che sono sostenuti da tutti i partner dello sport svizzero.</a:t>
            </a:r>
          </a:p>
          <a:p>
            <a:pPr marL="228600" indent="-228600">
              <a:buAutoNum type="arabicParenR"/>
            </a:pPr>
            <a:r>
              <a:rPr lang="it-IT" dirty="0"/>
              <a:t>I principi di comportamento si fondano anche sul modello della formazione di </a:t>
            </a:r>
            <a:r>
              <a:rPr lang="it-IT" dirty="0" err="1"/>
              <a:t>Macolin</a:t>
            </a:r>
            <a:r>
              <a:rPr lang="it-IT" dirty="0"/>
              <a:t>.</a:t>
            </a:r>
          </a:p>
          <a:p>
            <a:pPr marL="228600" indent="-228600">
              <a:buAutoNum type="arabicParenR"/>
            </a:pPr>
            <a:r>
              <a:rPr lang="it-IT" dirty="0"/>
              <a:t>I principi di comportamento forniscono sicurezza e chiarezza a tutti coloro che sono coinvolti nella formazione e nel perfezionamento G+S/esa1</a:t>
            </a:r>
          </a:p>
          <a:p>
            <a:endParaRPr lang="it-IT" dirty="0"/>
          </a:p>
          <a:p>
            <a:r>
              <a:rPr lang="it-IT" b="1" dirty="0"/>
              <a:t>Obiettivi</a:t>
            </a:r>
          </a:p>
          <a:p>
            <a:pPr marL="228600" indent="-228600">
              <a:buAutoNum type="arabicParenR"/>
            </a:pPr>
            <a:r>
              <a:rPr lang="it-IT" dirty="0"/>
              <a:t>I principi di comportamento sono un quadro di riferimento per il proprio comportamento e per quello di tutti i partecipanti ai corsi di formazione e perfezionamento G+S/</a:t>
            </a:r>
            <a:r>
              <a:rPr lang="it-IT" dirty="0" err="1"/>
              <a:t>esa</a:t>
            </a:r>
            <a:r>
              <a:rPr lang="it-IT" dirty="0"/>
              <a:t>.</a:t>
            </a:r>
          </a:p>
          <a:p>
            <a:pPr marL="228600" indent="-228600">
              <a:buAutoNum type="arabicParenR"/>
            </a:pPr>
            <a:r>
              <a:rPr lang="it-IT" dirty="0"/>
              <a:t>Tutti i partecipanti ai corsi di formazione e perfezionamento G+S/</a:t>
            </a:r>
            <a:r>
              <a:rPr lang="it-IT" dirty="0" err="1"/>
              <a:t>esa</a:t>
            </a:r>
            <a:r>
              <a:rPr lang="it-IT" dirty="0"/>
              <a:t> sono responsabili del rispetto e dell’attuazione individuale dei principi di comportamento.</a:t>
            </a:r>
          </a:p>
          <a:p>
            <a:pPr marL="228600" indent="-228600">
              <a:buAutoNum type="arabicParenR"/>
            </a:pPr>
            <a:r>
              <a:rPr lang="it-IT" dirty="0"/>
              <a:t>Così facendo, contribuiscono a creare un clima di apprendimento piacevole, valorizzante e aperto che garantisce un processo di apprendimento fruttuoso.</a:t>
            </a:r>
          </a:p>
          <a:p>
            <a:pPr marL="228600" indent="-228600">
              <a:buAutoNum type="arabicParenR"/>
            </a:pPr>
            <a:r>
              <a:rPr lang="it-IT" dirty="0"/>
              <a:t>In questo modo, il comportamento individuale e l’atteggiamento generale modellano il clima favorevole all’apprendimento che caratterizza tutti i corsi di formazione e perfezionamento G+S/</a:t>
            </a:r>
            <a:r>
              <a:rPr lang="it-IT" dirty="0" err="1"/>
              <a:t>esa</a:t>
            </a:r>
            <a:r>
              <a:rPr lang="it-IT" dirty="0"/>
              <a:t>.</a:t>
            </a:r>
          </a:p>
          <a:p>
            <a:endParaRPr lang="it-IT" dirty="0"/>
          </a:p>
          <a:p>
            <a:r>
              <a:rPr lang="it-IT" b="1" dirty="0"/>
              <a:t>Principi di comportamento intesi come commitment</a:t>
            </a:r>
          </a:p>
          <a:p>
            <a:r>
              <a:rPr lang="it-IT" dirty="0"/>
              <a:t>I seguenti principi di comportamento promuovono un clima di apprendimento valorizzante e aperto:</a:t>
            </a:r>
          </a:p>
          <a:p>
            <a:r>
              <a:rPr lang="it-IT" dirty="0"/>
              <a:t>Come persona coinvolta in un corso di formazione o di perfezionamento G+S/</a:t>
            </a:r>
            <a:r>
              <a:rPr lang="it-IT" dirty="0" err="1"/>
              <a:t>esa</a:t>
            </a:r>
            <a:r>
              <a:rPr lang="it-IT" dirty="0"/>
              <a:t> …</a:t>
            </a:r>
          </a:p>
          <a:p>
            <a:r>
              <a:rPr lang="it-IT" dirty="0"/>
              <a:t>… assumo la responsabilità per il processo di apprendimento o di insegnamento nonché per il mio comportamento e collaboro attivamente.</a:t>
            </a:r>
          </a:p>
          <a:p>
            <a:r>
              <a:rPr lang="it-IT" dirty="0"/>
              <a:t>… vivo i valori positivi dello sport (disponibilità, correttezza, onestà, fiducia e integrità) e plasmo il processo di apprendimento.</a:t>
            </a:r>
          </a:p>
          <a:p>
            <a:r>
              <a:rPr lang="it-IT" dirty="0"/>
              <a:t>… sono aperto verso il nuovo, le opinioni diverse e gli altri.</a:t>
            </a:r>
          </a:p>
          <a:p>
            <a:r>
              <a:rPr lang="it-IT" dirty="0"/>
              <a:t>… rispetto e stimo tutte le persone coinvolte e dimostro il mio apprezzamento.</a:t>
            </a:r>
          </a:p>
          <a:p>
            <a:r>
              <a:rPr lang="it-IT" dirty="0"/>
              <a:t>… tratto con responsabilità il materiale (sportivo), l’infrastruttura, la natura e l’ambiente.</a:t>
            </a:r>
          </a:p>
          <a:p>
            <a:r>
              <a:rPr lang="it-IT" dirty="0"/>
              <a:t>… agisco e comunico in modo non violento. … durante la lezione mi astengo dalle sostanze che creano dipendenza e mi comporto in modo esemplare prima e dopo la lezione.</a:t>
            </a:r>
          </a:p>
          <a:p>
            <a:r>
              <a:rPr lang="it-IT" dirty="0"/>
              <a:t>… rifletto sul processo di apprendimento e promuovo lo sviluppo personale nel quadro della formazione e del perfezionamento G+S/</a:t>
            </a:r>
            <a:r>
              <a:rPr lang="it-IT" dirty="0" err="1"/>
              <a:t>esa</a:t>
            </a:r>
            <a:r>
              <a:rPr lang="it-IT" dirty="0"/>
              <a:t>.</a:t>
            </a:r>
          </a:p>
          <a:p>
            <a:endParaRPr lang="it-IT" dirty="0"/>
          </a:p>
          <a:p>
            <a:r>
              <a:rPr lang="it-IT" b="1" dirty="0"/>
              <a:t>Attuazione</a:t>
            </a:r>
          </a:p>
          <a:p>
            <a:pPr marL="228600" indent="-228600">
              <a:buAutoNum type="arabicParenR"/>
            </a:pPr>
            <a:r>
              <a:rPr lang="it-IT" dirty="0"/>
              <a:t>Questi principi di comportamento sono comunicati a tutte le persone coinvolte nella formazione e nel perfezionamento G+S/</a:t>
            </a:r>
            <a:r>
              <a:rPr lang="it-IT" dirty="0" err="1"/>
              <a:t>esa</a:t>
            </a:r>
            <a:r>
              <a:rPr lang="it-IT" dirty="0"/>
              <a:t>. Si richiama l’attenzione sul fatto che i partecipanti sono personalmente responsabili della loro attuazione.</a:t>
            </a:r>
          </a:p>
          <a:p>
            <a:pPr marL="228600" indent="-228600">
              <a:buAutoNum type="arabicParenR"/>
            </a:pPr>
            <a:r>
              <a:rPr lang="it-IT" dirty="0"/>
              <a:t>Se i quadri del corso non sono sicuri di come trattare i partecipanti che violano i principi di comportamento, devono contattare tempestivamente il responsabile della formazione del corrispondente gruppo di discipline sportive G+S o il responsabile </a:t>
            </a:r>
            <a:r>
              <a:rPr lang="it-IT" dirty="0" err="1"/>
              <a:t>esa</a:t>
            </a:r>
            <a:r>
              <a:rPr lang="it-IT" dirty="0"/>
              <a:t>. Una volta stabilito il contatto, si possono discutere e avviare ulteriori misure.</a:t>
            </a:r>
          </a:p>
          <a:p>
            <a:pPr marL="228600" indent="-228600">
              <a:buAutoNum type="arabicParenR"/>
            </a:pPr>
            <a:r>
              <a:rPr lang="it-IT" dirty="0"/>
              <a:t>L’adattamento e l’ulteriore sviluppo di questi principi di comportamento sono di competenza dell’UFSPO.</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49</a:t>
            </a:fld>
            <a:endParaRPr lang="de-CH"/>
          </a:p>
        </p:txBody>
      </p:sp>
    </p:spTree>
    <p:extLst>
      <p:ext uri="{BB962C8B-B14F-4D97-AF65-F5344CB8AC3E}">
        <p14:creationId xmlns:p14="http://schemas.microsoft.com/office/powerpoint/2010/main" val="1124756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50</a:t>
            </a:fld>
            <a:endParaRPr lang="de-CH"/>
          </a:p>
        </p:txBody>
      </p:sp>
    </p:spTree>
    <p:extLst>
      <p:ext uri="{BB962C8B-B14F-4D97-AF65-F5344CB8AC3E}">
        <p14:creationId xmlns:p14="http://schemas.microsoft.com/office/powerpoint/2010/main" val="2137533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51</a:t>
            </a:fld>
            <a:endParaRPr lang="de-CH"/>
          </a:p>
        </p:txBody>
      </p:sp>
    </p:spTree>
    <p:extLst>
      <p:ext uri="{BB962C8B-B14F-4D97-AF65-F5344CB8AC3E}">
        <p14:creationId xmlns:p14="http://schemas.microsoft.com/office/powerpoint/2010/main" val="3407930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52</a:t>
            </a:fld>
            <a:endParaRPr lang="de-CH"/>
          </a:p>
        </p:txBody>
      </p:sp>
    </p:spTree>
    <p:extLst>
      <p:ext uri="{BB962C8B-B14F-4D97-AF65-F5344CB8AC3E}">
        <p14:creationId xmlns:p14="http://schemas.microsoft.com/office/powerpoint/2010/main" val="1021797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a:t>
            </a:fld>
            <a:endParaRPr lang="de-CH"/>
          </a:p>
        </p:txBody>
      </p:sp>
    </p:spTree>
    <p:extLst>
      <p:ext uri="{BB962C8B-B14F-4D97-AF65-F5344CB8AC3E}">
        <p14:creationId xmlns:p14="http://schemas.microsoft.com/office/powerpoint/2010/main" val="3625539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Studier</a:t>
            </a:r>
            <a:r>
              <a:rPr lang="de-CH" dirty="0"/>
              <a:t> diese Abbildung und versuch möglichst alle Unterschiede zu finden. Bitte Personen aus deinem Umfeld, dasselbe zu tun. Tauscht euch aus und vergleicht eure Ergebnisse. Wie viele Unterschiede entdeckt ihr als Team? </a:t>
            </a:r>
          </a:p>
          <a:p>
            <a:endParaRPr lang="de-CH" dirty="0"/>
          </a:p>
          <a:p>
            <a:r>
              <a:rPr lang="de-CH" dirty="0"/>
              <a:t>Mit Sicherheit hat der Austausch in der Gruppe dazu geführt, dass ihr mehr Unterschiede gefunden habt. Ihr habt die Sichtweisen der anderen Gruppenmitglieder kennengelernt und so eure eigene Optik erweitert. Das Suchrätsel steht sinnbildlich für die Ausbildungsphilosophie bei J+S und </a:t>
            </a:r>
            <a:r>
              <a:rPr lang="de-CH" dirty="0" err="1"/>
              <a:t>esa</a:t>
            </a:r>
            <a:r>
              <a:rPr lang="de-CH" dirty="0"/>
              <a:t>. Das Miteinander steht interaktiven Formen ziehen sich wie ein roter Faden durch die J+S-/</a:t>
            </a:r>
            <a:r>
              <a:rPr lang="de-CH" dirty="0" err="1"/>
              <a:t>esa</a:t>
            </a:r>
            <a:r>
              <a:rPr lang="de-CH" dirty="0"/>
              <a:t>-Kaderbildung. Der gemeinsame Dialog hat dabei stets ein ganzheitliches Lernen zum Ziel. Teilnehmende erwerben Wissen, verbessern ihr Können, reflektieren ihre Haltung und setzen sich mit den Werten des Sports auseinander.</a:t>
            </a:r>
          </a:p>
          <a:p>
            <a:endParaRPr lang="de-CH" dirty="0"/>
          </a:p>
          <a:p>
            <a:r>
              <a:rPr lang="de-CH" dirty="0"/>
              <a:t>Das Expertenmanual folgt der gleichen Struktur wie die Leitermanuale der Sportarten und das </a:t>
            </a:r>
            <a:r>
              <a:rPr lang="de-CH" dirty="0" err="1"/>
              <a:t>esa</a:t>
            </a:r>
            <a:r>
              <a:rPr lang="de-CH" dirty="0"/>
              <a:t>-Grundlagenmanual.</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53</a:t>
            </a:fld>
            <a:endParaRPr lang="de-CH"/>
          </a:p>
        </p:txBody>
      </p:sp>
    </p:spTree>
    <p:extLst>
      <p:ext uri="{BB962C8B-B14F-4D97-AF65-F5344CB8AC3E}">
        <p14:creationId xmlns:p14="http://schemas.microsoft.com/office/powerpoint/2010/main" val="3756412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Observe les deux images ci-dessus et essaie de repérer un maximum de différences. Demande à des personnes de ton entourage de faire de même, puis comparez vos résultats. Combien de différences avez-vous identifiées au total?</a:t>
            </a:r>
          </a:p>
          <a:p>
            <a:endParaRPr lang="fr-FR" dirty="0"/>
          </a:p>
          <a:p>
            <a:r>
              <a:rPr lang="fr-FR" dirty="0"/>
              <a:t>Il est probable que l’échange en groupe vous ait permis d’améliorer votre résultat. Tu as aussi découvert la façon de voir des autres personnes et élargi ainsi ta propre vision. Ce petit jeu des différences symbolise la philosophie de formation de J+S et </a:t>
            </a:r>
            <a:r>
              <a:rPr lang="fr-FR" dirty="0" err="1"/>
              <a:t>d’esa</a:t>
            </a:r>
            <a:r>
              <a:rPr lang="fr-FR" dirty="0"/>
              <a:t>. La collaboration est un pilier de notre approche. L’apprentissage est stimulé par les échanges de connaissances et d’expériences. Aller au contact des autres, réfléchir ensemble, échanger, se poser mutuellement les bonnes questions, exploiter la diversité, s’écouter les uns les autres, formuler des feed-back critiques, évoluer en groupe ou encore créer activement des liens interpersonnels: tous ces modes d’interaction constituent le fil rouge de la formation des cadres de J+S et </a:t>
            </a:r>
            <a:r>
              <a:rPr lang="fr-FR" dirty="0" err="1"/>
              <a:t>d’esa</a:t>
            </a:r>
            <a:r>
              <a:rPr lang="fr-FR" dirty="0"/>
              <a:t>. Le dialogue est ainsi systématiquement au service d’</a:t>
            </a:r>
            <a:r>
              <a:rPr lang="fr-FR" dirty="0" err="1"/>
              <a:t>unobjectif</a:t>
            </a:r>
            <a:r>
              <a:rPr lang="fr-FR" dirty="0"/>
              <a:t> plus </a:t>
            </a:r>
            <a:r>
              <a:rPr lang="fr-FR" dirty="0" err="1"/>
              <a:t>global.Les</a:t>
            </a:r>
            <a:r>
              <a:rPr lang="fr-FR" dirty="0"/>
              <a:t> participants acquièrent un savoir, améliorent leur savoir-faire, examinent leur savoir-être et se confrontent aux valeurs du sport.</a:t>
            </a:r>
          </a:p>
          <a:p>
            <a:endParaRPr lang="fr-FR" dirty="0"/>
          </a:p>
          <a:p>
            <a:r>
              <a:rPr lang="fr-FR" dirty="0"/>
              <a:t>Le manuel pour les experts est en principe structuré comme tous les manuels J+S (manuels Sport et manuel Bases </a:t>
            </a:r>
            <a:r>
              <a:rPr lang="fr-FR" dirty="0" err="1"/>
              <a:t>esa</a:t>
            </a:r>
            <a:r>
              <a:rPr lang="fr-FR" dirty="0"/>
              <a:t>).</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54</a:t>
            </a:fld>
            <a:endParaRPr lang="de-CH"/>
          </a:p>
        </p:txBody>
      </p:sp>
    </p:spTree>
    <p:extLst>
      <p:ext uri="{BB962C8B-B14F-4D97-AF65-F5344CB8AC3E}">
        <p14:creationId xmlns:p14="http://schemas.microsoft.com/office/powerpoint/2010/main" val="181379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Osserva l’immagine e trova le differenze. Chiedi ad altre persone del tuo ambiente di fare lo stesso, poi consultatevi e confrontate i risultati ottenuti. Quante differenze avete scoperto insieme?</a:t>
            </a:r>
          </a:p>
          <a:p>
            <a:endParaRPr lang="it-IT" dirty="0"/>
          </a:p>
          <a:p>
            <a:r>
              <a:rPr lang="it-IT" dirty="0"/>
              <a:t>Sicuramente il fatto di interagire all’interno di un gruppo vi ha permesso di scoprire un maggior numero di differenze. Avete ascoltato le opinioni di altre persone e ampliato così i vostri orizzonti. Questo gioco enigmistico è una metafora della filosofia della formazione di G+S ed </a:t>
            </a:r>
            <a:r>
              <a:rPr lang="it-IT" dirty="0" err="1"/>
              <a:t>esa</a:t>
            </a:r>
            <a:r>
              <a:rPr lang="it-IT" dirty="0"/>
              <a:t>, dove la condivisione è centrale. Lo scambio di conoscenze e di esperienze innesca processi di apprendimento. Confrontarsi, ragionare insieme, scambiarsi opinioni, interrogarsi reciprocamente, sfruttare le diversità, ascoltarsi, darsi dei feedback e creare attivamente una rete per crescere come gruppo sono forme di interazione che fungono da filo conduttore di tutta la formazione dei quadri G+S ed </a:t>
            </a:r>
            <a:r>
              <a:rPr lang="it-IT" dirty="0" err="1"/>
              <a:t>esa</a:t>
            </a:r>
            <a:r>
              <a:rPr lang="it-IT" dirty="0"/>
              <a:t>. Il dialogo ha sempre come obiettivo l’apprendimento in ogni sua dimensione. In tal modo i partecipanti acquisiscono conoscenze (sapere), migliorano le loro capacità (saper fare), analizzano il proprio atteggiamento (saper essere) e si confrontano con i valori dello sport.</a:t>
            </a:r>
          </a:p>
          <a:p>
            <a:endParaRPr lang="it-IT" dirty="0"/>
          </a:p>
          <a:p>
            <a:r>
              <a:rPr lang="it-IT" dirty="0"/>
              <a:t>Il presente manuale segue la stessa struttura dei manuali per monitrici e monitori delle discipline sportive e del manuale </a:t>
            </a:r>
            <a:r>
              <a:rPr lang="it-IT" dirty="0" err="1"/>
              <a:t>esa</a:t>
            </a:r>
            <a:r>
              <a:rPr lang="it-IT" dirty="0"/>
              <a:t> Basi.</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55</a:t>
            </a:fld>
            <a:endParaRPr lang="de-CH"/>
          </a:p>
        </p:txBody>
      </p:sp>
    </p:spTree>
    <p:extLst>
      <p:ext uri="{BB962C8B-B14F-4D97-AF65-F5344CB8AC3E}">
        <p14:creationId xmlns:p14="http://schemas.microsoft.com/office/powerpoint/2010/main" val="1200090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59</a:t>
            </a:fld>
            <a:endParaRPr lang="de-CH"/>
          </a:p>
        </p:txBody>
      </p:sp>
    </p:spTree>
    <p:extLst>
      <p:ext uri="{BB962C8B-B14F-4D97-AF65-F5344CB8AC3E}">
        <p14:creationId xmlns:p14="http://schemas.microsoft.com/office/powerpoint/2010/main" val="1704200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61</a:t>
            </a:fld>
            <a:endParaRPr lang="de-CH"/>
          </a:p>
        </p:txBody>
      </p:sp>
    </p:spTree>
    <p:extLst>
      <p:ext uri="{BB962C8B-B14F-4D97-AF65-F5344CB8AC3E}">
        <p14:creationId xmlns:p14="http://schemas.microsoft.com/office/powerpoint/2010/main" val="2258273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b="0" i="0" dirty="0">
                <a:solidFill>
                  <a:srgbClr val="1D1D1D"/>
                </a:solidFill>
                <a:effectLst/>
                <a:latin typeface="Helvetica Now Display" pitchFamily="2" charset="0"/>
              </a:rPr>
              <a:t>In den militärischen Schulen sind vier Stunden Sport pro Woche vorgesehen. Die Internetplattform </a:t>
            </a:r>
            <a:r>
              <a:rPr lang="de-CH" b="0" i="0" dirty="0" err="1">
                <a:solidFill>
                  <a:srgbClr val="1D1D1D"/>
                </a:solidFill>
                <a:effectLst/>
                <a:latin typeface="Helvetica Now Display" pitchFamily="2" charset="0"/>
              </a:rPr>
              <a:t>MilSport</a:t>
            </a:r>
            <a:r>
              <a:rPr lang="de-CH" b="0" i="0" dirty="0">
                <a:solidFill>
                  <a:srgbClr val="1D1D1D"/>
                </a:solidFill>
                <a:effectLst/>
                <a:latin typeface="Helvetica Now Display" pitchFamily="2" charset="0"/>
              </a:rPr>
              <a:t> unterstützt die Kader in der Planung und Durchführung dieser Sportlektionen. Es steht eine umfassende Datenbank mit Übungen und Musterlektionen sowie den dazu notwendigen Plakaten und Dokumentationen zur Verfügung.</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62</a:t>
            </a:fld>
            <a:endParaRPr lang="de-CH"/>
          </a:p>
        </p:txBody>
      </p:sp>
    </p:spTree>
    <p:extLst>
      <p:ext uri="{BB962C8B-B14F-4D97-AF65-F5344CB8AC3E}">
        <p14:creationId xmlns:p14="http://schemas.microsoft.com/office/powerpoint/2010/main" val="853163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écoles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militaires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prévoient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heures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par </a:t>
            </a:r>
            <a:r>
              <a:rPr lang="de-CH" b="0" i="0" dirty="0" err="1">
                <a:solidFill>
                  <a:srgbClr val="1D1D1D"/>
                </a:solidFill>
                <a:effectLst/>
                <a:latin typeface="Helvetica Now Display" pitchFamily="2" charset="0"/>
              </a:rPr>
              <a:t>semaine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plate</a:t>
            </a:r>
            <a:r>
              <a:rPr lang="de-CH" b="0" i="0" dirty="0">
                <a:solidFill>
                  <a:srgbClr val="1D1D1D"/>
                </a:solidFill>
                <a:effectLst/>
                <a:latin typeface="Helvetica Now Display" pitchFamily="2" charset="0"/>
              </a:rPr>
              <a:t>-forme online </a:t>
            </a:r>
            <a:r>
              <a:rPr lang="de-CH" b="0" i="0" dirty="0" err="1">
                <a:solidFill>
                  <a:srgbClr val="1D1D1D"/>
                </a:solidFill>
                <a:effectLst/>
                <a:latin typeface="Helvetica Now Display" pitchFamily="2" charset="0"/>
              </a:rPr>
              <a:t>MilSport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soutient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cadres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planification</a:t>
            </a:r>
            <a:r>
              <a:rPr lang="de-CH" b="0" i="0" dirty="0">
                <a:solidFill>
                  <a:srgbClr val="1D1D1D"/>
                </a:solidFill>
                <a:effectLst/>
                <a:latin typeface="Helvetica Now Display" pitchFamily="2" charset="0"/>
              </a:rPr>
              <a:t> et la </a:t>
            </a:r>
            <a:r>
              <a:rPr lang="de-CH" b="0" i="0" dirty="0" err="1">
                <a:solidFill>
                  <a:srgbClr val="1D1D1D"/>
                </a:solidFill>
                <a:effectLst/>
                <a:latin typeface="Helvetica Now Display" pitchFamily="2" charset="0"/>
              </a:rPr>
              <a:t>réalisation</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leçons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Elle </a:t>
            </a:r>
            <a:r>
              <a:rPr lang="de-CH" b="0" i="0" dirty="0" err="1">
                <a:solidFill>
                  <a:srgbClr val="1D1D1D"/>
                </a:solidFill>
                <a:effectLst/>
                <a:latin typeface="Helvetica Now Display" pitchFamily="2" charset="0"/>
              </a:rPr>
              <a:t>met</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disposition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base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données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complète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avec</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exercices</a:t>
            </a:r>
            <a:r>
              <a:rPr lang="de-CH" b="0" i="0" dirty="0">
                <a:solidFill>
                  <a:srgbClr val="1D1D1D"/>
                </a:solidFill>
                <a:effectLst/>
                <a:latin typeface="Helvetica Now Display" pitchFamily="2" charset="0"/>
              </a:rPr>
              <a:t> et des </a:t>
            </a:r>
            <a:r>
              <a:rPr lang="de-CH" b="0" i="0" dirty="0" err="1">
                <a:solidFill>
                  <a:srgbClr val="1D1D1D"/>
                </a:solidFill>
                <a:effectLst/>
                <a:latin typeface="Helvetica Now Display" pitchFamily="2" charset="0"/>
              </a:rPr>
              <a:t>leçons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types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ainsi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affiches</a:t>
            </a:r>
            <a:r>
              <a:rPr lang="de-CH" b="0" i="0" dirty="0">
                <a:solidFill>
                  <a:srgbClr val="1D1D1D"/>
                </a:solidFill>
                <a:effectLst/>
                <a:latin typeface="Helvetica Now Display" pitchFamily="2" charset="0"/>
              </a:rPr>
              <a:t> et la </a:t>
            </a:r>
            <a:r>
              <a:rPr lang="de-CH" b="0" i="0" dirty="0" err="1">
                <a:solidFill>
                  <a:srgbClr val="1D1D1D"/>
                </a:solidFill>
                <a:effectLst/>
                <a:latin typeface="Helvetica Now Display" pitchFamily="2" charset="0"/>
              </a:rPr>
              <a:t>documentation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nécessaires</a:t>
            </a:r>
            <a:r>
              <a:rPr lang="de-CH" b="0" i="0" dirty="0">
                <a:solidFill>
                  <a:srgbClr val="1D1D1D"/>
                </a:solidFill>
                <a:effectLst/>
                <a:latin typeface="Helvetica Now Display" pitchFamily="2" charset="0"/>
              </a:rPr>
              <a:t>.</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63</a:t>
            </a:fld>
            <a:endParaRPr lang="de-CH"/>
          </a:p>
        </p:txBody>
      </p:sp>
    </p:spTree>
    <p:extLst>
      <p:ext uri="{BB962C8B-B14F-4D97-AF65-F5344CB8AC3E}">
        <p14:creationId xmlns:p14="http://schemas.microsoft.com/office/powerpoint/2010/main" val="939390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a:solidFill>
                  <a:srgbClr val="1D1D1D"/>
                </a:solidFill>
                <a:effectLst/>
                <a:latin typeface="Helvetica Now Display" pitchFamily="2" charset="0"/>
              </a:rPr>
              <a:t>Nelle </a:t>
            </a:r>
            <a:r>
              <a:rPr lang="de-CH" b="0" i="0" dirty="0" err="1">
                <a:solidFill>
                  <a:srgbClr val="1D1D1D"/>
                </a:solidFill>
                <a:effectLst/>
                <a:latin typeface="Helvetica Now Display" pitchFamily="2" charset="0"/>
              </a:rPr>
              <a:t>scuole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militari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previste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quattro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ore</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settimana</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piattaforma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internet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MilSport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appoggia</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quadri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pianificazione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nell'organizzazione</a:t>
            </a:r>
            <a:r>
              <a:rPr lang="de-CH" b="0" i="0" dirty="0">
                <a:solidFill>
                  <a:srgbClr val="1D1D1D"/>
                </a:solidFill>
                <a:effectLst/>
                <a:latin typeface="Helvetica Now Display" pitchFamily="2" charset="0"/>
              </a:rPr>
              <a:t> di queste </a:t>
            </a:r>
            <a:r>
              <a:rPr lang="de-CH" b="0" i="0" dirty="0" err="1">
                <a:solidFill>
                  <a:srgbClr val="1D1D1D"/>
                </a:solidFill>
                <a:effectLst/>
                <a:latin typeface="Helvetica Now Display" pitchFamily="2" charset="0"/>
              </a:rPr>
              <a:t>lezioni</a:t>
            </a:r>
            <a:r>
              <a:rPr lang="de-CH" b="0" i="0" dirty="0">
                <a:solidFill>
                  <a:srgbClr val="1D1D1D"/>
                </a:solidFill>
                <a:effectLst/>
                <a:latin typeface="Helvetica Now Display" pitchFamily="2" charset="0"/>
              </a:rPr>
              <a:t> sportive.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disponibile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database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completa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esercizi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lezioni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campione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nonché</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poster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documentazioni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necessarie</a:t>
            </a:r>
            <a:r>
              <a:rPr lang="de-CH" b="0" i="0" dirty="0">
                <a:solidFill>
                  <a:srgbClr val="1D1D1D"/>
                </a:solidFill>
                <a:effectLst/>
                <a:latin typeface="Helvetica Now Display" pitchFamily="2" charset="0"/>
              </a:rPr>
              <a:t>.</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64</a:t>
            </a:fld>
            <a:endParaRPr lang="de-CH"/>
          </a:p>
        </p:txBody>
      </p:sp>
    </p:spTree>
    <p:extLst>
      <p:ext uri="{BB962C8B-B14F-4D97-AF65-F5344CB8AC3E}">
        <p14:creationId xmlns:p14="http://schemas.microsoft.com/office/powerpoint/2010/main" val="1688837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65</a:t>
            </a:fld>
            <a:endParaRPr lang="de-CH" dirty="0"/>
          </a:p>
        </p:txBody>
      </p:sp>
    </p:spTree>
    <p:extLst>
      <p:ext uri="{BB962C8B-B14F-4D97-AF65-F5344CB8AC3E}">
        <p14:creationId xmlns:p14="http://schemas.microsoft.com/office/powerpoint/2010/main" val="1224476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85B9-0C11-988E-727D-49BD1305A9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9A5789-4CE5-4D63-31B0-D5FE026521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FC8B34-E5C4-42A1-A9CA-13FA22F82D7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8F75FE3-39DB-A96A-B2ED-B37DAF4B4235}"/>
              </a:ext>
            </a:extLst>
          </p:cNvPr>
          <p:cNvSpPr>
            <a:spLocks noGrp="1"/>
          </p:cNvSpPr>
          <p:nvPr>
            <p:ph type="sldNum" sz="quarter" idx="5"/>
          </p:nvPr>
        </p:nvSpPr>
        <p:spPr/>
        <p:txBody>
          <a:bodyPr/>
          <a:lstStyle/>
          <a:p>
            <a:fld id="{83C81C81-E364-4366-A610-2DB15FF98538}" type="slidenum">
              <a:rPr lang="de-CH" smtClean="0"/>
              <a:pPr/>
              <a:t>66</a:t>
            </a:fld>
            <a:endParaRPr lang="de-CH" dirty="0"/>
          </a:p>
        </p:txBody>
      </p:sp>
    </p:spTree>
    <p:extLst>
      <p:ext uri="{BB962C8B-B14F-4D97-AF65-F5344CB8AC3E}">
        <p14:creationId xmlns:p14="http://schemas.microsoft.com/office/powerpoint/2010/main" val="2561419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a:t>
            </a:fld>
            <a:endParaRPr lang="de-CH"/>
          </a:p>
        </p:txBody>
      </p:sp>
    </p:spTree>
    <p:extLst>
      <p:ext uri="{BB962C8B-B14F-4D97-AF65-F5344CB8AC3E}">
        <p14:creationId xmlns:p14="http://schemas.microsoft.com/office/powerpoint/2010/main" val="2406339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AF14-C9FD-897D-E89D-74299A4AC7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29FCFD-C13E-756E-8D78-16012F2609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99E55F-C6FC-480E-E4ED-73BBF1A5597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BDF060C-0226-DBA6-6098-4C133E280CAD}"/>
              </a:ext>
            </a:extLst>
          </p:cNvPr>
          <p:cNvSpPr>
            <a:spLocks noGrp="1"/>
          </p:cNvSpPr>
          <p:nvPr>
            <p:ph type="sldNum" sz="quarter" idx="5"/>
          </p:nvPr>
        </p:nvSpPr>
        <p:spPr/>
        <p:txBody>
          <a:bodyPr/>
          <a:lstStyle/>
          <a:p>
            <a:fld id="{83C81C81-E364-4366-A610-2DB15FF98538}" type="slidenum">
              <a:rPr lang="de-CH" smtClean="0"/>
              <a:pPr/>
              <a:t>67</a:t>
            </a:fld>
            <a:endParaRPr lang="de-CH" dirty="0"/>
          </a:p>
        </p:txBody>
      </p:sp>
    </p:spTree>
    <p:extLst>
      <p:ext uri="{BB962C8B-B14F-4D97-AF65-F5344CB8AC3E}">
        <p14:creationId xmlns:p14="http://schemas.microsoft.com/office/powerpoint/2010/main" val="4275511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[1]</a:t>
            </a:r>
            <a:r>
              <a:rPr lang="de-DE" dirty="0"/>
              <a:t> Die Teilnehmenden stehen im Zentrum</a:t>
            </a:r>
          </a:p>
          <a:p>
            <a:r>
              <a:rPr lang="de-DE" b="1" dirty="0"/>
              <a:t>[2]</a:t>
            </a:r>
            <a:r>
              <a:rPr lang="de-DE" dirty="0"/>
              <a:t> Die Teilnahme an </a:t>
            </a:r>
            <a:r>
              <a:rPr lang="de-DE" b="1" dirty="0"/>
              <a:t>[3]</a:t>
            </a:r>
            <a:r>
              <a:rPr lang="de-DE" dirty="0"/>
              <a:t> </a:t>
            </a:r>
            <a:r>
              <a:rPr lang="de-DE" dirty="0" err="1"/>
              <a:t>esa</a:t>
            </a:r>
            <a:r>
              <a:rPr lang="de-DE" dirty="0"/>
              <a:t>-Aktivitäten unterstützt die Gesundheit und Leistungsfähigkeit der Erwachsenen.</a:t>
            </a:r>
          </a:p>
          <a:p>
            <a:r>
              <a:rPr lang="de-DE" b="1" dirty="0"/>
              <a:t>[4]</a:t>
            </a:r>
            <a:r>
              <a:rPr lang="de-DE" dirty="0"/>
              <a:t> </a:t>
            </a:r>
            <a:r>
              <a:rPr lang="de-DE" dirty="0" err="1"/>
              <a:t>esa</a:t>
            </a:r>
            <a:r>
              <a:rPr lang="de-DE" dirty="0"/>
              <a:t>-Angebote sollen animieren, lebenslang zu bewegen oder Sport zu treiben</a:t>
            </a:r>
          </a:p>
          <a:p>
            <a:r>
              <a:rPr lang="de-DE" b="1" dirty="0"/>
              <a:t>[5] </a:t>
            </a:r>
            <a:r>
              <a:rPr lang="de-DE" dirty="0"/>
              <a:t>Ob diese Ziele erreicht werden, hängt von den </a:t>
            </a:r>
            <a:r>
              <a:rPr lang="de-DE" dirty="0" err="1"/>
              <a:t>Leiter:innen</a:t>
            </a:r>
            <a:r>
              <a:rPr lang="de-DE" dirty="0"/>
              <a:t> ab</a:t>
            </a:r>
          </a:p>
          <a:p>
            <a:r>
              <a:rPr lang="de-DE" b="1" dirty="0"/>
              <a:t>[6] </a:t>
            </a:r>
            <a:r>
              <a:rPr lang="de-DE" b="0" dirty="0"/>
              <a:t>Leiten mit einer Haltung, die sich mit den Grundsätzen der Ethik-Charta deckt.</a:t>
            </a:r>
            <a:endParaRPr lang="de-DE" dirty="0"/>
          </a:p>
          <a:p>
            <a:endParaRPr lang="de-DE" dirty="0"/>
          </a:p>
          <a:p>
            <a:r>
              <a:rPr lang="de-DE" b="1" dirty="0"/>
              <a:t>Was</a:t>
            </a:r>
            <a:r>
              <a:rPr lang="de-DE" dirty="0"/>
              <a:t> wird </a:t>
            </a:r>
            <a:r>
              <a:rPr lang="de-DE" b="1" dirty="0"/>
              <a:t>wie</a:t>
            </a:r>
            <a:r>
              <a:rPr lang="de-DE" dirty="0"/>
              <a:t> vermittelt? </a:t>
            </a:r>
          </a:p>
          <a:p>
            <a:r>
              <a:rPr lang="de-DE" b="1" dirty="0"/>
              <a:t>[7] </a:t>
            </a:r>
            <a:r>
              <a:rPr lang="de-DE" b="0" dirty="0"/>
              <a:t>Was? </a:t>
            </a:r>
            <a:r>
              <a:rPr lang="de-DE" b="0" dirty="0">
                <a:sym typeface="Wingdings" pitchFamily="2" charset="2"/>
              </a:rPr>
              <a:t> Fokus auf dem Inhalt:</a:t>
            </a:r>
            <a:r>
              <a:rPr lang="de-DE" b="0" dirty="0"/>
              <a:t> Erscheinungsformen und Trainingsformen (</a:t>
            </a:r>
            <a:r>
              <a:rPr lang="de-DE" b="0" dirty="0" err="1"/>
              <a:t>fachdisziplinenübergreifend</a:t>
            </a:r>
            <a:r>
              <a:rPr lang="de-DE" b="0" dirty="0"/>
              <a:t> vs. -spezifisch)</a:t>
            </a:r>
          </a:p>
          <a:p>
            <a:r>
              <a:rPr lang="de-DE" b="1" dirty="0"/>
              <a:t>[8] </a:t>
            </a:r>
            <a:r>
              <a:rPr lang="de-DE" b="0" dirty="0"/>
              <a:t>Wie? </a:t>
            </a:r>
            <a:r>
              <a:rPr lang="de-DE" b="0" dirty="0">
                <a:sym typeface="Wingdings" pitchFamily="2" charset="2"/>
              </a:rPr>
              <a:t> Fokus auf Art und Weise des Vermittelns: 4 Handlungsbereiche „Vermitteln“, „Fördern“, „Innovieren“ und „Umfeld pflegen“.</a:t>
            </a:r>
          </a:p>
          <a:p>
            <a:r>
              <a:rPr lang="de-DE" b="1" dirty="0">
                <a:sym typeface="Wingdings" pitchFamily="2" charset="2"/>
              </a:rPr>
              <a:t>[9]</a:t>
            </a:r>
            <a:r>
              <a:rPr lang="de-DE" b="0" dirty="0">
                <a:sym typeface="Wingdings" pitchFamily="2" charset="2"/>
              </a:rPr>
              <a:t> Verschiedene Rahmenbedingungen beeinflussen die Interaktion zwischen dir und deinen Teilnehmenden.</a:t>
            </a:r>
            <a:endParaRPr lang="de-DE" b="1" dirty="0"/>
          </a:p>
          <a:p>
            <a:endParaRPr lang="de-DE" dirty="0"/>
          </a:p>
          <a:p>
            <a:endParaRPr 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68</a:t>
            </a:fld>
            <a:endParaRPr lang="de-CH"/>
          </a:p>
        </p:txBody>
      </p:sp>
    </p:spTree>
    <p:extLst>
      <p:ext uri="{BB962C8B-B14F-4D97-AF65-F5344CB8AC3E}">
        <p14:creationId xmlns:p14="http://schemas.microsoft.com/office/powerpoint/2010/main" val="2638124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[1]</a:t>
            </a:r>
            <a:r>
              <a:rPr lang="de-DE" dirty="0"/>
              <a:t> </a:t>
            </a:r>
            <a:r>
              <a:rPr lang="de-DE" dirty="0" err="1"/>
              <a:t>Les</a:t>
            </a:r>
            <a:r>
              <a:rPr lang="de-DE" dirty="0"/>
              <a:t> </a:t>
            </a:r>
            <a:r>
              <a:rPr lang="de-DE" dirty="0" err="1"/>
              <a:t>participants</a:t>
            </a:r>
            <a:r>
              <a:rPr lang="de-DE" dirty="0"/>
              <a:t> </a:t>
            </a:r>
            <a:r>
              <a:rPr lang="de-DE" dirty="0" err="1"/>
              <a:t>sont</a:t>
            </a:r>
            <a:r>
              <a:rPr lang="de-DE" dirty="0"/>
              <a:t> au </a:t>
            </a:r>
            <a:r>
              <a:rPr lang="de-DE" dirty="0" err="1"/>
              <a:t>centre</a:t>
            </a:r>
            <a:endParaRPr lang="de-DE" dirty="0"/>
          </a:p>
          <a:p>
            <a:r>
              <a:rPr lang="de-DE" b="1" dirty="0"/>
              <a:t>[2] </a:t>
            </a:r>
            <a:r>
              <a:rPr lang="de-DE" dirty="0"/>
              <a:t>La </a:t>
            </a:r>
            <a:r>
              <a:rPr lang="de-DE" dirty="0" err="1"/>
              <a:t>participation</a:t>
            </a:r>
            <a:r>
              <a:rPr lang="de-DE" dirty="0"/>
              <a:t> </a:t>
            </a:r>
            <a:r>
              <a:rPr lang="de-DE" dirty="0" err="1"/>
              <a:t>aux</a:t>
            </a:r>
            <a:r>
              <a:rPr lang="de-DE" dirty="0"/>
              <a:t> </a:t>
            </a:r>
            <a:r>
              <a:rPr lang="de-DE" b="1" dirty="0"/>
              <a:t>[3]</a:t>
            </a:r>
            <a:r>
              <a:rPr lang="de-DE" dirty="0"/>
              <a:t> </a:t>
            </a:r>
            <a:r>
              <a:rPr lang="de-DE" dirty="0" err="1"/>
              <a:t>activités</a:t>
            </a:r>
            <a:r>
              <a:rPr lang="de-DE" dirty="0"/>
              <a:t> </a:t>
            </a:r>
            <a:r>
              <a:rPr lang="de-DE" dirty="0" err="1"/>
              <a:t>esa</a:t>
            </a:r>
            <a:r>
              <a:rPr lang="de-DE" dirty="0"/>
              <a:t> </a:t>
            </a:r>
            <a:r>
              <a:rPr lang="de-DE" dirty="0" err="1"/>
              <a:t>soutient</a:t>
            </a:r>
            <a:r>
              <a:rPr lang="de-DE" dirty="0"/>
              <a:t> la </a:t>
            </a:r>
            <a:r>
              <a:rPr lang="de-DE" dirty="0" err="1"/>
              <a:t>santé</a:t>
            </a:r>
            <a:r>
              <a:rPr lang="de-DE" dirty="0"/>
              <a:t> et la </a:t>
            </a:r>
            <a:r>
              <a:rPr lang="de-DE" dirty="0" err="1"/>
              <a:t>capacité</a:t>
            </a:r>
            <a:r>
              <a:rPr lang="de-DE" dirty="0"/>
              <a:t> de </a:t>
            </a:r>
            <a:r>
              <a:rPr lang="de-DE" dirty="0" err="1"/>
              <a:t>performance</a:t>
            </a:r>
            <a:r>
              <a:rPr lang="de-DE" dirty="0"/>
              <a:t> des adultes.</a:t>
            </a:r>
          </a:p>
          <a:p>
            <a:r>
              <a:rPr lang="de-DE" b="1" dirty="0"/>
              <a:t>[4]</a:t>
            </a:r>
            <a:r>
              <a:rPr lang="de-DE" dirty="0"/>
              <a:t> </a:t>
            </a:r>
            <a:r>
              <a:rPr lang="de-DE" dirty="0" err="1"/>
              <a:t>Les</a:t>
            </a:r>
            <a:r>
              <a:rPr lang="de-DE" dirty="0"/>
              <a:t> </a:t>
            </a:r>
            <a:r>
              <a:rPr lang="de-DE" dirty="0" err="1"/>
              <a:t>offres</a:t>
            </a:r>
            <a:r>
              <a:rPr lang="de-DE" dirty="0"/>
              <a:t> </a:t>
            </a:r>
            <a:r>
              <a:rPr lang="de-DE" dirty="0" err="1"/>
              <a:t>esa</a:t>
            </a:r>
            <a:r>
              <a:rPr lang="de-DE" dirty="0"/>
              <a:t> </a:t>
            </a:r>
            <a:r>
              <a:rPr lang="de-DE" dirty="0" err="1"/>
              <a:t>incitent</a:t>
            </a:r>
            <a:r>
              <a:rPr lang="de-DE" dirty="0"/>
              <a:t> </a:t>
            </a:r>
            <a:r>
              <a:rPr lang="de-DE" dirty="0" err="1"/>
              <a:t>les</a:t>
            </a:r>
            <a:r>
              <a:rPr lang="de-DE" dirty="0"/>
              <a:t> </a:t>
            </a:r>
            <a:r>
              <a:rPr lang="de-DE" dirty="0" err="1"/>
              <a:t>participants</a:t>
            </a:r>
            <a:r>
              <a:rPr lang="de-DE" dirty="0"/>
              <a:t> à faire de </a:t>
            </a:r>
            <a:r>
              <a:rPr lang="de-DE" dirty="0" err="1"/>
              <a:t>l'exercice</a:t>
            </a:r>
            <a:r>
              <a:rPr lang="de-DE" dirty="0"/>
              <a:t> </a:t>
            </a:r>
            <a:r>
              <a:rPr lang="de-DE" dirty="0" err="1"/>
              <a:t>ou</a:t>
            </a:r>
            <a:r>
              <a:rPr lang="de-DE" dirty="0"/>
              <a:t> du </a:t>
            </a:r>
            <a:r>
              <a:rPr lang="de-DE" dirty="0" err="1"/>
              <a:t>sport</a:t>
            </a:r>
            <a:r>
              <a:rPr lang="de-DE" dirty="0"/>
              <a:t> </a:t>
            </a:r>
            <a:r>
              <a:rPr lang="de-DE" dirty="0" err="1"/>
              <a:t>tout</a:t>
            </a:r>
            <a:r>
              <a:rPr lang="de-DE" dirty="0"/>
              <a:t> au </a:t>
            </a:r>
            <a:r>
              <a:rPr lang="de-DE" dirty="0" err="1"/>
              <a:t>long</a:t>
            </a:r>
            <a:r>
              <a:rPr lang="de-DE" dirty="0"/>
              <a:t> de la </a:t>
            </a:r>
            <a:r>
              <a:rPr lang="de-DE" dirty="0" err="1"/>
              <a:t>vie</a:t>
            </a:r>
            <a:r>
              <a:rPr lang="de-DE" dirty="0"/>
              <a:t> </a:t>
            </a:r>
          </a:p>
          <a:p>
            <a:r>
              <a:rPr lang="de-DE" b="1" dirty="0"/>
              <a:t>[5] </a:t>
            </a:r>
            <a:r>
              <a:rPr lang="de-DE" dirty="0"/>
              <a:t>La </a:t>
            </a:r>
            <a:r>
              <a:rPr lang="de-DE" dirty="0" err="1"/>
              <a:t>réalisation</a:t>
            </a:r>
            <a:r>
              <a:rPr lang="de-DE" dirty="0"/>
              <a:t> de </a:t>
            </a:r>
            <a:r>
              <a:rPr lang="de-DE" dirty="0" err="1"/>
              <a:t>ces</a:t>
            </a:r>
            <a:r>
              <a:rPr lang="de-DE" dirty="0"/>
              <a:t> </a:t>
            </a:r>
            <a:r>
              <a:rPr lang="de-DE" dirty="0" err="1"/>
              <a:t>objectifs</a:t>
            </a:r>
            <a:r>
              <a:rPr lang="de-DE" dirty="0"/>
              <a:t> </a:t>
            </a:r>
            <a:r>
              <a:rPr lang="de-DE" dirty="0" err="1"/>
              <a:t>dépend</a:t>
            </a:r>
            <a:r>
              <a:rPr lang="de-DE" dirty="0"/>
              <a:t> des </a:t>
            </a:r>
            <a:r>
              <a:rPr lang="de-DE" dirty="0" err="1"/>
              <a:t>moniteurs</a:t>
            </a:r>
            <a:endParaRPr lang="de-DE" dirty="0"/>
          </a:p>
          <a:p>
            <a:r>
              <a:rPr lang="de-DE" b="1" dirty="0"/>
              <a:t>[6] </a:t>
            </a:r>
            <a:r>
              <a:rPr lang="de-DE" dirty="0"/>
              <a:t>Tu </a:t>
            </a:r>
            <a:r>
              <a:rPr lang="de-DE" dirty="0" err="1"/>
              <a:t>promeus</a:t>
            </a:r>
            <a:r>
              <a:rPr lang="de-DE" dirty="0"/>
              <a:t> des </a:t>
            </a:r>
            <a:r>
              <a:rPr lang="de-DE" dirty="0" err="1"/>
              <a:t>activités</a:t>
            </a:r>
            <a:r>
              <a:rPr lang="de-DE" dirty="0"/>
              <a:t> </a:t>
            </a:r>
            <a:r>
              <a:rPr lang="de-DE" dirty="0" err="1"/>
              <a:t>physiques</a:t>
            </a:r>
            <a:r>
              <a:rPr lang="de-DE" dirty="0"/>
              <a:t> et sportives </a:t>
            </a:r>
            <a:r>
              <a:rPr lang="de-DE" dirty="0" err="1"/>
              <a:t>respectueuses</a:t>
            </a:r>
            <a:r>
              <a:rPr lang="de-DE" dirty="0"/>
              <a:t> des </a:t>
            </a:r>
            <a:r>
              <a:rPr lang="de-DE" dirty="0" err="1"/>
              <a:t>valeurs</a:t>
            </a:r>
            <a:r>
              <a:rPr lang="de-DE" dirty="0"/>
              <a:t> </a:t>
            </a:r>
            <a:r>
              <a:rPr lang="de-DE" dirty="0" err="1"/>
              <a:t>éthiques</a:t>
            </a:r>
            <a:r>
              <a:rPr lang="de-DE" dirty="0"/>
              <a:t> et tu </a:t>
            </a:r>
            <a:r>
              <a:rPr lang="de-DE" dirty="0" err="1"/>
              <a:t>fais</a:t>
            </a:r>
            <a:r>
              <a:rPr lang="de-DE" dirty="0"/>
              <a:t> </a:t>
            </a:r>
            <a:r>
              <a:rPr lang="de-DE" dirty="0" err="1"/>
              <a:t>preuve</a:t>
            </a:r>
            <a:r>
              <a:rPr lang="de-DE" dirty="0"/>
              <a:t> </a:t>
            </a:r>
            <a:r>
              <a:rPr lang="de-DE" dirty="0" err="1"/>
              <a:t>d'un</a:t>
            </a:r>
            <a:r>
              <a:rPr lang="de-DE" dirty="0"/>
              <a:t> </a:t>
            </a:r>
            <a:r>
              <a:rPr lang="de-DE" dirty="0" err="1"/>
              <a:t>savoir-être</a:t>
            </a:r>
            <a:r>
              <a:rPr lang="de-DE" dirty="0"/>
              <a:t> en </a:t>
            </a:r>
            <a:r>
              <a:rPr lang="de-DE" dirty="0" err="1"/>
              <a:t>phase</a:t>
            </a:r>
            <a:r>
              <a:rPr lang="de-DE" dirty="0"/>
              <a:t> </a:t>
            </a:r>
            <a:r>
              <a:rPr lang="de-DE" dirty="0" err="1"/>
              <a:t>avec</a:t>
            </a:r>
            <a:r>
              <a:rPr lang="de-DE" dirty="0"/>
              <a:t> </a:t>
            </a:r>
            <a:r>
              <a:rPr lang="de-DE" dirty="0" err="1"/>
              <a:t>les</a:t>
            </a:r>
            <a:r>
              <a:rPr lang="de-DE" dirty="0"/>
              <a:t> </a:t>
            </a:r>
            <a:r>
              <a:rPr lang="de-DE" dirty="0" err="1"/>
              <a:t>principes</a:t>
            </a:r>
            <a:r>
              <a:rPr lang="de-DE" dirty="0"/>
              <a:t> de la Charte </a:t>
            </a:r>
            <a:r>
              <a:rPr lang="de-DE" dirty="0" err="1"/>
              <a:t>d'éthique</a:t>
            </a:r>
            <a:endParaRPr lang="de-DE" dirty="0"/>
          </a:p>
          <a:p>
            <a:endParaRPr lang="de-DE" dirty="0"/>
          </a:p>
          <a:p>
            <a:r>
              <a:rPr lang="de-DE" b="1" dirty="0" err="1"/>
              <a:t>Qu'est-ce</a:t>
            </a:r>
            <a:r>
              <a:rPr lang="de-DE" b="1" dirty="0"/>
              <a:t> </a:t>
            </a:r>
            <a:r>
              <a:rPr lang="de-DE" b="1" dirty="0" err="1"/>
              <a:t>qui</a:t>
            </a:r>
            <a:r>
              <a:rPr lang="de-DE" b="1" dirty="0"/>
              <a:t> </a:t>
            </a:r>
            <a:r>
              <a:rPr lang="de-DE" b="0" dirty="0" err="1"/>
              <a:t>est</a:t>
            </a:r>
            <a:r>
              <a:rPr lang="de-DE" b="0" dirty="0"/>
              <a:t> </a:t>
            </a:r>
            <a:r>
              <a:rPr lang="de-DE" b="0" dirty="0" err="1"/>
              <a:t>transmis</a:t>
            </a:r>
            <a:r>
              <a:rPr lang="de-DE" b="0" dirty="0"/>
              <a:t> et </a:t>
            </a:r>
            <a:r>
              <a:rPr lang="de-DE" b="1" dirty="0" err="1"/>
              <a:t>comment</a:t>
            </a:r>
            <a:r>
              <a:rPr lang="de-DE" b="1" dirty="0"/>
              <a:t> </a:t>
            </a:r>
            <a:r>
              <a:rPr lang="de-DE" b="0" dirty="0"/>
              <a:t>?</a:t>
            </a:r>
          </a:p>
          <a:p>
            <a:r>
              <a:rPr lang="de-DE" b="1" dirty="0"/>
              <a:t>[7] </a:t>
            </a:r>
            <a:r>
              <a:rPr lang="de-DE" b="0" dirty="0" err="1"/>
              <a:t>Quoi</a:t>
            </a:r>
            <a:r>
              <a:rPr lang="de-DE" b="0" dirty="0"/>
              <a:t> ? </a:t>
            </a:r>
            <a:r>
              <a:rPr lang="de-DE" b="0" dirty="0">
                <a:sym typeface="Wingdings" pitchFamily="2" charset="2"/>
              </a:rPr>
              <a:t> </a:t>
            </a:r>
            <a:r>
              <a:rPr lang="de-DE" dirty="0" err="1"/>
              <a:t>L'accent</a:t>
            </a:r>
            <a:r>
              <a:rPr lang="de-DE" dirty="0"/>
              <a:t> </a:t>
            </a:r>
            <a:r>
              <a:rPr lang="de-DE" dirty="0" err="1"/>
              <a:t>est</a:t>
            </a:r>
            <a:r>
              <a:rPr lang="de-DE" dirty="0"/>
              <a:t> </a:t>
            </a:r>
            <a:r>
              <a:rPr lang="de-DE" dirty="0" err="1"/>
              <a:t>mis</a:t>
            </a:r>
            <a:r>
              <a:rPr lang="de-DE" dirty="0"/>
              <a:t> </a:t>
            </a:r>
            <a:r>
              <a:rPr lang="de-DE" dirty="0" err="1"/>
              <a:t>sur</a:t>
            </a:r>
            <a:r>
              <a:rPr lang="de-DE" dirty="0"/>
              <a:t> </a:t>
            </a:r>
            <a:r>
              <a:rPr lang="de-DE" dirty="0" err="1"/>
              <a:t>les</a:t>
            </a:r>
            <a:r>
              <a:rPr lang="de-DE" dirty="0"/>
              <a:t> </a:t>
            </a:r>
            <a:r>
              <a:rPr lang="de-DE" dirty="0" err="1"/>
              <a:t>formes</a:t>
            </a:r>
            <a:r>
              <a:rPr lang="de-DE" dirty="0"/>
              <a:t> </a:t>
            </a:r>
            <a:r>
              <a:rPr lang="de-DE" dirty="0" err="1"/>
              <a:t>caractéristiques</a:t>
            </a:r>
            <a:r>
              <a:rPr lang="de-DE" dirty="0"/>
              <a:t> de </a:t>
            </a:r>
            <a:r>
              <a:rPr lang="de-DE" dirty="0" err="1"/>
              <a:t>chaque</a:t>
            </a:r>
            <a:r>
              <a:rPr lang="de-DE" dirty="0"/>
              <a:t> </a:t>
            </a:r>
            <a:r>
              <a:rPr lang="de-DE" dirty="0" err="1"/>
              <a:t>discipline</a:t>
            </a:r>
            <a:r>
              <a:rPr lang="de-DE" dirty="0"/>
              <a:t> </a:t>
            </a:r>
            <a:r>
              <a:rPr lang="de-DE" dirty="0" err="1"/>
              <a:t>ainsi</a:t>
            </a:r>
            <a:r>
              <a:rPr lang="de-DE" dirty="0"/>
              <a:t> </a:t>
            </a:r>
            <a:r>
              <a:rPr lang="de-DE" dirty="0" err="1"/>
              <a:t>que</a:t>
            </a:r>
            <a:r>
              <a:rPr lang="de-DE" dirty="0"/>
              <a:t> </a:t>
            </a:r>
            <a:r>
              <a:rPr lang="de-DE" dirty="0" err="1"/>
              <a:t>sur</a:t>
            </a:r>
            <a:r>
              <a:rPr lang="de-DE" dirty="0"/>
              <a:t> </a:t>
            </a:r>
            <a:r>
              <a:rPr lang="de-DE" dirty="0" err="1"/>
              <a:t>les</a:t>
            </a:r>
            <a:r>
              <a:rPr lang="de-DE" dirty="0"/>
              <a:t> </a:t>
            </a:r>
            <a:r>
              <a:rPr lang="de-DE" dirty="0" err="1"/>
              <a:t>formes</a:t>
            </a:r>
            <a:r>
              <a:rPr lang="de-DE" dirty="0"/>
              <a:t> </a:t>
            </a:r>
            <a:r>
              <a:rPr lang="de-DE" dirty="0" err="1"/>
              <a:t>d'entraînement</a:t>
            </a:r>
            <a:r>
              <a:rPr lang="de-DE" dirty="0"/>
              <a:t> </a:t>
            </a:r>
            <a:r>
              <a:rPr lang="de-DE" dirty="0" err="1"/>
              <a:t>interdisciplinaires</a:t>
            </a:r>
            <a:r>
              <a:rPr lang="de-DE" dirty="0"/>
              <a:t> et </a:t>
            </a:r>
            <a:r>
              <a:rPr lang="de-DE" dirty="0" err="1"/>
              <a:t>celles</a:t>
            </a:r>
            <a:r>
              <a:rPr lang="de-DE" dirty="0"/>
              <a:t> propres à la </a:t>
            </a:r>
            <a:r>
              <a:rPr lang="de-DE" dirty="0" err="1"/>
              <a:t>discipline</a:t>
            </a:r>
            <a:r>
              <a:rPr lang="de-DE" dirty="0"/>
              <a:t>. </a:t>
            </a:r>
            <a:endParaRPr lang="de-DE" b="0" dirty="0">
              <a:sym typeface="Wingdings" pitchFamily="2" charset="2"/>
            </a:endParaRPr>
          </a:p>
          <a:p>
            <a:r>
              <a:rPr lang="de-DE" b="1" dirty="0"/>
              <a:t>[8] </a:t>
            </a:r>
            <a:r>
              <a:rPr lang="de-DE" dirty="0"/>
              <a:t>Comment </a:t>
            </a:r>
            <a:r>
              <a:rPr lang="de-DE" b="0" dirty="0"/>
              <a:t>? </a:t>
            </a:r>
            <a:r>
              <a:rPr lang="de-DE" b="0" dirty="0">
                <a:sym typeface="Wingdings" pitchFamily="2" charset="2"/>
              </a:rPr>
              <a:t> </a:t>
            </a:r>
            <a:r>
              <a:rPr lang="de-DE" dirty="0" err="1"/>
              <a:t>L'accent</a:t>
            </a:r>
            <a:r>
              <a:rPr lang="de-DE" dirty="0"/>
              <a:t> </a:t>
            </a:r>
            <a:r>
              <a:rPr lang="de-DE" dirty="0" err="1"/>
              <a:t>est</a:t>
            </a:r>
            <a:r>
              <a:rPr lang="de-DE" dirty="0"/>
              <a:t> </a:t>
            </a:r>
            <a:r>
              <a:rPr lang="de-DE" dirty="0" err="1"/>
              <a:t>mis</a:t>
            </a:r>
            <a:r>
              <a:rPr lang="de-DE" dirty="0"/>
              <a:t> </a:t>
            </a:r>
            <a:r>
              <a:rPr lang="de-DE" dirty="0" err="1"/>
              <a:t>sur</a:t>
            </a:r>
            <a:r>
              <a:rPr lang="de-DE" dirty="0"/>
              <a:t> la </a:t>
            </a:r>
            <a:r>
              <a:rPr lang="de-DE" dirty="0" err="1"/>
              <a:t>manière</a:t>
            </a:r>
            <a:r>
              <a:rPr lang="de-DE" dirty="0"/>
              <a:t> </a:t>
            </a:r>
            <a:r>
              <a:rPr lang="de-DE" dirty="0" err="1"/>
              <a:t>d'enseigner</a:t>
            </a:r>
            <a:r>
              <a:rPr lang="de-DE" dirty="0"/>
              <a:t> </a:t>
            </a:r>
            <a:r>
              <a:rPr lang="de-DE" dirty="0" err="1"/>
              <a:t>ces</a:t>
            </a:r>
            <a:r>
              <a:rPr lang="de-DE" dirty="0"/>
              <a:t> </a:t>
            </a:r>
            <a:r>
              <a:rPr lang="de-DE" dirty="0" err="1"/>
              <a:t>contenus</a:t>
            </a:r>
            <a:r>
              <a:rPr lang="de-DE" dirty="0"/>
              <a:t> </a:t>
            </a:r>
            <a:r>
              <a:rPr lang="de-DE" b="0" dirty="0">
                <a:sym typeface="Wingdings" pitchFamily="2" charset="2"/>
              </a:rPr>
              <a:t>: 4 </a:t>
            </a:r>
            <a:r>
              <a:rPr lang="de-DE" dirty="0" err="1"/>
              <a:t>domaines</a:t>
            </a:r>
            <a:r>
              <a:rPr lang="de-DE" dirty="0"/>
              <a:t> «Trans-</a:t>
            </a:r>
            <a:r>
              <a:rPr lang="de-DE" dirty="0" err="1"/>
              <a:t>mettre</a:t>
            </a:r>
            <a:r>
              <a:rPr lang="de-DE" dirty="0"/>
              <a:t>», «</a:t>
            </a:r>
            <a:r>
              <a:rPr lang="de-DE" dirty="0" err="1"/>
              <a:t>Encourager</a:t>
            </a:r>
            <a:r>
              <a:rPr lang="de-DE" dirty="0"/>
              <a:t>», «</a:t>
            </a:r>
            <a:r>
              <a:rPr lang="de-DE" dirty="0" err="1"/>
              <a:t>Innover</a:t>
            </a:r>
            <a:r>
              <a:rPr lang="de-DE" dirty="0"/>
              <a:t>» et «Se </a:t>
            </a:r>
            <a:r>
              <a:rPr lang="de-DE" dirty="0" err="1"/>
              <a:t>soucier</a:t>
            </a:r>
            <a:r>
              <a:rPr lang="de-DE" dirty="0"/>
              <a:t> de </a:t>
            </a:r>
            <a:r>
              <a:rPr lang="de-DE" dirty="0" err="1"/>
              <a:t>l'entourage</a:t>
            </a:r>
            <a:r>
              <a:rPr lang="de-DE" dirty="0"/>
              <a:t>». </a:t>
            </a:r>
            <a:endParaRPr lang="de-DE" b="0" dirty="0">
              <a:sym typeface="Wingdings" pitchFamily="2" charset="2"/>
            </a:endParaRPr>
          </a:p>
          <a:p>
            <a:r>
              <a:rPr lang="de-DE" b="1" dirty="0">
                <a:sym typeface="Wingdings" pitchFamily="2" charset="2"/>
              </a:rPr>
              <a:t>[9]</a:t>
            </a:r>
            <a:r>
              <a:rPr lang="de-DE" b="0" dirty="0">
                <a:sym typeface="Wingdings" pitchFamily="2" charset="2"/>
              </a:rPr>
              <a:t> </a:t>
            </a:r>
            <a:r>
              <a:rPr lang="de-DE" dirty="0"/>
              <a:t>Diverses </a:t>
            </a:r>
            <a:r>
              <a:rPr lang="de-DE" dirty="0" err="1"/>
              <a:t>conditions</a:t>
            </a:r>
            <a:r>
              <a:rPr lang="de-DE" dirty="0"/>
              <a:t> </a:t>
            </a:r>
            <a:r>
              <a:rPr lang="de-DE" dirty="0" err="1"/>
              <a:t>cadres</a:t>
            </a:r>
            <a:r>
              <a:rPr lang="de-DE" dirty="0"/>
              <a:t> </a:t>
            </a:r>
            <a:r>
              <a:rPr lang="de-DE" dirty="0" err="1"/>
              <a:t>influencent</a:t>
            </a:r>
            <a:r>
              <a:rPr lang="de-DE" dirty="0"/>
              <a:t> </a:t>
            </a:r>
            <a:r>
              <a:rPr lang="de-DE" dirty="0" err="1"/>
              <a:t>l'interaction</a:t>
            </a:r>
            <a:r>
              <a:rPr lang="de-DE" dirty="0"/>
              <a:t> entre </a:t>
            </a:r>
            <a:r>
              <a:rPr lang="de-DE" dirty="0" err="1"/>
              <a:t>toi-même</a:t>
            </a:r>
            <a:r>
              <a:rPr lang="de-DE" dirty="0"/>
              <a:t> et </a:t>
            </a:r>
            <a:r>
              <a:rPr lang="de-DE" dirty="0" err="1"/>
              <a:t>tes</a:t>
            </a:r>
            <a:r>
              <a:rPr lang="de-DE" dirty="0"/>
              <a:t> </a:t>
            </a:r>
            <a:r>
              <a:rPr lang="de-DE" dirty="0" err="1"/>
              <a:t>participants</a:t>
            </a:r>
            <a:r>
              <a:rPr lang="de-DE" dirty="0"/>
              <a:t> </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69</a:t>
            </a:fld>
            <a:endParaRPr lang="de-CH"/>
          </a:p>
        </p:txBody>
      </p:sp>
    </p:spTree>
    <p:extLst>
      <p:ext uri="{BB962C8B-B14F-4D97-AF65-F5344CB8AC3E}">
        <p14:creationId xmlns:p14="http://schemas.microsoft.com/office/powerpoint/2010/main" val="2295417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[1]</a:t>
            </a:r>
            <a:r>
              <a:rPr lang="de-DE" dirty="0"/>
              <a:t> Al </a:t>
            </a:r>
            <a:r>
              <a:rPr lang="de-DE" dirty="0" err="1"/>
              <a:t>centro</a:t>
            </a:r>
            <a:r>
              <a:rPr lang="de-DE" dirty="0"/>
              <a:t> vi </a:t>
            </a:r>
            <a:r>
              <a:rPr lang="de-DE" dirty="0" err="1"/>
              <a:t>sono</a:t>
            </a:r>
            <a:r>
              <a:rPr lang="de-DE" dirty="0"/>
              <a:t> i </a:t>
            </a:r>
            <a:r>
              <a:rPr lang="de-DE" dirty="0" err="1"/>
              <a:t>partecipanti</a:t>
            </a:r>
            <a:r>
              <a:rPr lang="de-DE" dirty="0"/>
              <a:t> </a:t>
            </a:r>
          </a:p>
          <a:p>
            <a:r>
              <a:rPr lang="de-DE" b="1" dirty="0"/>
              <a:t>[2] </a:t>
            </a:r>
            <a:r>
              <a:rPr lang="de-DE" dirty="0"/>
              <a:t>La </a:t>
            </a:r>
            <a:r>
              <a:rPr lang="de-DE" dirty="0" err="1"/>
              <a:t>partecipazione</a:t>
            </a:r>
            <a:r>
              <a:rPr lang="de-DE" dirty="0"/>
              <a:t> alle </a:t>
            </a:r>
            <a:r>
              <a:rPr lang="de-DE" dirty="0" err="1"/>
              <a:t>attività</a:t>
            </a:r>
            <a:r>
              <a:rPr lang="de-DE" dirty="0"/>
              <a:t> </a:t>
            </a:r>
            <a:r>
              <a:rPr lang="de-DE" dirty="0" err="1"/>
              <a:t>esa</a:t>
            </a:r>
            <a:r>
              <a:rPr lang="de-DE" dirty="0"/>
              <a:t> </a:t>
            </a:r>
            <a:r>
              <a:rPr lang="de-DE" b="1" dirty="0"/>
              <a:t>[3]</a:t>
            </a:r>
            <a:r>
              <a:rPr lang="de-DE" dirty="0"/>
              <a:t> </a:t>
            </a:r>
            <a:r>
              <a:rPr lang="de-DE" dirty="0" err="1"/>
              <a:t>rafforza</a:t>
            </a:r>
            <a:r>
              <a:rPr lang="de-DE" dirty="0"/>
              <a:t> la </a:t>
            </a:r>
            <a:r>
              <a:rPr lang="de-DE" dirty="0" err="1"/>
              <a:t>salute</a:t>
            </a:r>
            <a:r>
              <a:rPr lang="de-DE" dirty="0"/>
              <a:t> </a:t>
            </a:r>
            <a:r>
              <a:rPr lang="de-DE" dirty="0" err="1"/>
              <a:t>e</a:t>
            </a:r>
            <a:r>
              <a:rPr lang="de-DE" dirty="0"/>
              <a:t> la </a:t>
            </a:r>
            <a:r>
              <a:rPr lang="de-DE" dirty="0" err="1"/>
              <a:t>capacità</a:t>
            </a:r>
            <a:r>
              <a:rPr lang="de-DE" dirty="0"/>
              <a:t> di </a:t>
            </a:r>
            <a:r>
              <a:rPr lang="de-DE" dirty="0" err="1"/>
              <a:t>prestazione</a:t>
            </a:r>
            <a:r>
              <a:rPr lang="de-DE" dirty="0"/>
              <a:t> </a:t>
            </a:r>
            <a:r>
              <a:rPr lang="de-DE" dirty="0" err="1"/>
              <a:t>degli</a:t>
            </a:r>
            <a:r>
              <a:rPr lang="de-DE" dirty="0"/>
              <a:t> </a:t>
            </a:r>
            <a:r>
              <a:rPr lang="de-DE" dirty="0" err="1"/>
              <a:t>adulti</a:t>
            </a:r>
            <a:r>
              <a:rPr lang="de-DE" dirty="0"/>
              <a:t>.</a:t>
            </a:r>
          </a:p>
          <a:p>
            <a:r>
              <a:rPr lang="de-DE" b="1" dirty="0"/>
              <a:t>[4]</a:t>
            </a:r>
            <a:r>
              <a:rPr lang="de-DE" dirty="0"/>
              <a:t> Le </a:t>
            </a:r>
            <a:r>
              <a:rPr lang="de-DE" dirty="0" err="1"/>
              <a:t>offerte</a:t>
            </a:r>
            <a:r>
              <a:rPr lang="de-DE" dirty="0"/>
              <a:t> </a:t>
            </a:r>
            <a:r>
              <a:rPr lang="de-DE" dirty="0" err="1"/>
              <a:t>esa</a:t>
            </a:r>
            <a:r>
              <a:rPr lang="de-DE" dirty="0"/>
              <a:t> </a:t>
            </a:r>
            <a:r>
              <a:rPr lang="de-DE" dirty="0" err="1"/>
              <a:t>incoraggiano</a:t>
            </a:r>
            <a:r>
              <a:rPr lang="de-DE" dirty="0"/>
              <a:t> a </a:t>
            </a:r>
            <a:r>
              <a:rPr lang="de-DE" dirty="0" err="1"/>
              <a:t>fare</a:t>
            </a:r>
            <a:r>
              <a:rPr lang="de-DE" dirty="0"/>
              <a:t> </a:t>
            </a:r>
            <a:r>
              <a:rPr lang="de-DE" dirty="0" err="1"/>
              <a:t>movimento</a:t>
            </a:r>
            <a:r>
              <a:rPr lang="de-DE" dirty="0"/>
              <a:t> o </a:t>
            </a:r>
            <a:r>
              <a:rPr lang="de-DE" dirty="0" err="1"/>
              <a:t>sport</a:t>
            </a:r>
            <a:r>
              <a:rPr lang="de-DE" dirty="0"/>
              <a:t> </a:t>
            </a:r>
            <a:r>
              <a:rPr lang="de-DE" dirty="0" err="1"/>
              <a:t>su</a:t>
            </a:r>
            <a:r>
              <a:rPr lang="de-DE" dirty="0"/>
              <a:t> </a:t>
            </a:r>
            <a:r>
              <a:rPr lang="de-DE" dirty="0" err="1"/>
              <a:t>tutto</a:t>
            </a:r>
            <a:r>
              <a:rPr lang="de-DE" dirty="0"/>
              <a:t> </a:t>
            </a:r>
            <a:r>
              <a:rPr lang="de-DE" dirty="0" err="1"/>
              <a:t>l'arco</a:t>
            </a:r>
            <a:r>
              <a:rPr lang="de-DE" dirty="0"/>
              <a:t> della </a:t>
            </a:r>
            <a:r>
              <a:rPr lang="de-DE" dirty="0" err="1"/>
              <a:t>vita</a:t>
            </a:r>
            <a:r>
              <a:rPr lang="de-DE" dirty="0"/>
              <a:t> </a:t>
            </a:r>
          </a:p>
          <a:p>
            <a:r>
              <a:rPr lang="de-DE" b="1" dirty="0"/>
              <a:t>[5] </a:t>
            </a:r>
            <a:r>
              <a:rPr lang="de-DE" dirty="0"/>
              <a:t>Il </a:t>
            </a:r>
            <a:r>
              <a:rPr lang="de-DE" dirty="0" err="1"/>
              <a:t>raggiungimento</a:t>
            </a:r>
            <a:r>
              <a:rPr lang="de-DE" dirty="0"/>
              <a:t> </a:t>
            </a:r>
            <a:r>
              <a:rPr lang="de-DE" dirty="0" err="1"/>
              <a:t>degli</a:t>
            </a:r>
            <a:r>
              <a:rPr lang="de-DE" dirty="0"/>
              <a:t> </a:t>
            </a:r>
            <a:r>
              <a:rPr lang="de-DE" dirty="0" err="1"/>
              <a:t>obiettivi</a:t>
            </a:r>
            <a:r>
              <a:rPr lang="de-DE" dirty="0"/>
              <a:t> da </a:t>
            </a:r>
            <a:r>
              <a:rPr lang="de-DE" dirty="0" err="1"/>
              <a:t>parte</a:t>
            </a:r>
            <a:r>
              <a:rPr lang="de-DE" dirty="0"/>
              <a:t> </a:t>
            </a:r>
            <a:r>
              <a:rPr lang="de-DE" dirty="0" err="1"/>
              <a:t>degli</a:t>
            </a:r>
            <a:r>
              <a:rPr lang="de-DE" dirty="0"/>
              <a:t> </a:t>
            </a:r>
            <a:r>
              <a:rPr lang="de-DE" dirty="0" err="1"/>
              <a:t>adulti</a:t>
            </a:r>
            <a:r>
              <a:rPr lang="de-DE" dirty="0"/>
              <a:t> </a:t>
            </a:r>
            <a:r>
              <a:rPr lang="de-DE" dirty="0" err="1"/>
              <a:t>dipende</a:t>
            </a:r>
            <a:r>
              <a:rPr lang="de-DE" dirty="0"/>
              <a:t> </a:t>
            </a:r>
            <a:r>
              <a:rPr lang="de-DE" dirty="0" err="1"/>
              <a:t>innanzitutto</a:t>
            </a:r>
            <a:r>
              <a:rPr lang="de-DE" dirty="0"/>
              <a:t> da </a:t>
            </a:r>
            <a:r>
              <a:rPr lang="de-DE" dirty="0" err="1"/>
              <a:t>te</a:t>
            </a:r>
            <a:r>
              <a:rPr lang="de-DE" dirty="0"/>
              <a:t> </a:t>
            </a:r>
            <a:r>
              <a:rPr lang="de-DE" dirty="0" err="1"/>
              <a:t>come</a:t>
            </a:r>
            <a:r>
              <a:rPr lang="de-DE" dirty="0"/>
              <a:t> </a:t>
            </a:r>
            <a:r>
              <a:rPr lang="de-DE" dirty="0" err="1"/>
              <a:t>monitrice</a:t>
            </a:r>
            <a:r>
              <a:rPr lang="de-DE" dirty="0"/>
              <a:t> o monitore </a:t>
            </a:r>
            <a:r>
              <a:rPr lang="de-DE" dirty="0" err="1"/>
              <a:t>esa</a:t>
            </a:r>
            <a:r>
              <a:rPr lang="de-DE" dirty="0"/>
              <a:t> </a:t>
            </a:r>
          </a:p>
          <a:p>
            <a:r>
              <a:rPr lang="de-DE" b="1" dirty="0"/>
              <a:t>[6] </a:t>
            </a:r>
            <a:r>
              <a:rPr lang="de-DE" dirty="0" err="1"/>
              <a:t>Promuovi</a:t>
            </a:r>
            <a:r>
              <a:rPr lang="de-DE" dirty="0"/>
              <a:t> delle </a:t>
            </a:r>
            <a:r>
              <a:rPr lang="de-DE" dirty="0" err="1"/>
              <a:t>attività</a:t>
            </a:r>
            <a:r>
              <a:rPr lang="de-DE" dirty="0"/>
              <a:t> di </a:t>
            </a:r>
            <a:r>
              <a:rPr lang="de-DE" dirty="0" err="1"/>
              <a:t>sport</a:t>
            </a:r>
            <a:r>
              <a:rPr lang="de-DE" dirty="0"/>
              <a:t> </a:t>
            </a:r>
            <a:r>
              <a:rPr lang="de-DE" dirty="0" err="1"/>
              <a:t>e</a:t>
            </a:r>
            <a:r>
              <a:rPr lang="de-DE" dirty="0"/>
              <a:t> </a:t>
            </a:r>
            <a:r>
              <a:rPr lang="de-DE" dirty="0" err="1"/>
              <a:t>movimento</a:t>
            </a:r>
            <a:r>
              <a:rPr lang="de-DE" dirty="0"/>
              <a:t> </a:t>
            </a:r>
            <a:r>
              <a:rPr lang="de-DE" dirty="0" err="1"/>
              <a:t>rispettose</a:t>
            </a:r>
            <a:r>
              <a:rPr lang="de-DE" dirty="0"/>
              <a:t> </a:t>
            </a:r>
            <a:r>
              <a:rPr lang="de-DE" dirty="0" err="1"/>
              <a:t>dei</a:t>
            </a:r>
            <a:r>
              <a:rPr lang="de-DE" dirty="0"/>
              <a:t> </a:t>
            </a:r>
            <a:r>
              <a:rPr lang="de-DE" dirty="0" err="1"/>
              <a:t>valori</a:t>
            </a:r>
            <a:r>
              <a:rPr lang="de-DE" dirty="0"/>
              <a:t> </a:t>
            </a:r>
            <a:r>
              <a:rPr lang="de-DE" dirty="0" err="1"/>
              <a:t>etici</a:t>
            </a:r>
            <a:r>
              <a:rPr lang="de-DE" dirty="0"/>
              <a:t> </a:t>
            </a:r>
            <a:r>
              <a:rPr lang="de-DE" dirty="0" err="1"/>
              <a:t>e</a:t>
            </a:r>
            <a:r>
              <a:rPr lang="de-DE" dirty="0"/>
              <a:t> </a:t>
            </a:r>
            <a:r>
              <a:rPr lang="de-DE" dirty="0" err="1"/>
              <a:t>assumi</a:t>
            </a:r>
            <a:r>
              <a:rPr lang="de-DE" dirty="0"/>
              <a:t> </a:t>
            </a:r>
            <a:r>
              <a:rPr lang="de-DE" dirty="0" err="1"/>
              <a:t>un</a:t>
            </a:r>
            <a:r>
              <a:rPr lang="de-DE" dirty="0"/>
              <a:t> </a:t>
            </a:r>
            <a:r>
              <a:rPr lang="de-DE" dirty="0" err="1"/>
              <a:t>atteggiamento</a:t>
            </a:r>
            <a:r>
              <a:rPr lang="de-DE" dirty="0"/>
              <a:t> </a:t>
            </a:r>
            <a:r>
              <a:rPr lang="de-DE" dirty="0" err="1"/>
              <a:t>consono</a:t>
            </a:r>
            <a:r>
              <a:rPr lang="de-DE" dirty="0"/>
              <a:t> ai </a:t>
            </a:r>
            <a:r>
              <a:rPr lang="de-DE" dirty="0" err="1"/>
              <a:t>principi</a:t>
            </a:r>
            <a:r>
              <a:rPr lang="de-DE" dirty="0"/>
              <a:t> della Carta </a:t>
            </a:r>
            <a:r>
              <a:rPr lang="de-DE" dirty="0" err="1"/>
              <a:t>etica</a:t>
            </a:r>
            <a:r>
              <a:rPr lang="de-DE" dirty="0"/>
              <a:t> </a:t>
            </a:r>
          </a:p>
          <a:p>
            <a:endParaRPr lang="de-DE" dirty="0"/>
          </a:p>
          <a:p>
            <a:r>
              <a:rPr lang="de-DE" b="1" dirty="0"/>
              <a:t>Cosa </a:t>
            </a:r>
            <a:r>
              <a:rPr lang="de-DE" b="0" dirty="0" err="1"/>
              <a:t>trasmettere</a:t>
            </a:r>
            <a:r>
              <a:rPr lang="de-DE" b="0" dirty="0"/>
              <a:t> </a:t>
            </a:r>
            <a:r>
              <a:rPr lang="de-DE" b="0" dirty="0" err="1"/>
              <a:t>e</a:t>
            </a:r>
            <a:r>
              <a:rPr lang="de-DE" b="0" dirty="0"/>
              <a:t> </a:t>
            </a:r>
            <a:r>
              <a:rPr lang="de-DE" b="1" dirty="0" err="1"/>
              <a:t>come</a:t>
            </a:r>
            <a:r>
              <a:rPr lang="de-DE" b="0" dirty="0"/>
              <a:t>?</a:t>
            </a:r>
          </a:p>
          <a:p>
            <a:r>
              <a:rPr lang="de-DE" b="1" dirty="0"/>
              <a:t>[7] </a:t>
            </a:r>
            <a:r>
              <a:rPr lang="de-DE" dirty="0"/>
              <a:t>Cosa? </a:t>
            </a:r>
            <a:r>
              <a:rPr lang="de-DE" dirty="0">
                <a:sym typeface="Wingdings" pitchFamily="2" charset="2"/>
              </a:rPr>
              <a:t> </a:t>
            </a:r>
            <a:r>
              <a:rPr lang="de-DE" dirty="0" err="1"/>
              <a:t>Riguarda</a:t>
            </a:r>
            <a:r>
              <a:rPr lang="de-DE" dirty="0"/>
              <a:t> i </a:t>
            </a:r>
            <a:r>
              <a:rPr lang="de-DE" dirty="0" err="1"/>
              <a:t>contenuti</a:t>
            </a:r>
            <a:r>
              <a:rPr lang="de-DE" dirty="0"/>
              <a:t> </a:t>
            </a:r>
            <a:r>
              <a:rPr lang="de-DE" dirty="0" err="1"/>
              <a:t>veri</a:t>
            </a:r>
            <a:r>
              <a:rPr lang="de-DE" dirty="0"/>
              <a:t> </a:t>
            </a:r>
            <a:r>
              <a:rPr lang="de-DE" dirty="0" err="1"/>
              <a:t>e</a:t>
            </a:r>
            <a:r>
              <a:rPr lang="de-DE" dirty="0"/>
              <a:t> </a:t>
            </a:r>
            <a:r>
              <a:rPr lang="de-DE" dirty="0" err="1"/>
              <a:t>propri</a:t>
            </a:r>
            <a:r>
              <a:rPr lang="de-DE" dirty="0"/>
              <a:t>. Al </a:t>
            </a:r>
            <a:r>
              <a:rPr lang="de-DE" dirty="0" err="1"/>
              <a:t>centro</a:t>
            </a:r>
            <a:r>
              <a:rPr lang="de-DE" dirty="0"/>
              <a:t> vi </a:t>
            </a:r>
            <a:r>
              <a:rPr lang="de-DE" dirty="0" err="1"/>
              <a:t>sono</a:t>
            </a:r>
            <a:r>
              <a:rPr lang="de-DE" dirty="0"/>
              <a:t> in </a:t>
            </a:r>
            <a:r>
              <a:rPr lang="de-DE" dirty="0" err="1"/>
              <a:t>questo</a:t>
            </a:r>
            <a:r>
              <a:rPr lang="de-DE" dirty="0"/>
              <a:t> </a:t>
            </a:r>
            <a:r>
              <a:rPr lang="de-DE" dirty="0" err="1"/>
              <a:t>caso</a:t>
            </a:r>
            <a:r>
              <a:rPr lang="de-DE" dirty="0"/>
              <a:t> le forme </a:t>
            </a:r>
            <a:r>
              <a:rPr lang="de-DE" dirty="0" err="1"/>
              <a:t>caratteristiche</a:t>
            </a:r>
            <a:r>
              <a:rPr lang="de-DE" dirty="0"/>
              <a:t> della </a:t>
            </a:r>
            <a:r>
              <a:rPr lang="de-DE" dirty="0" err="1"/>
              <a:t>rispettiva</a:t>
            </a:r>
            <a:r>
              <a:rPr lang="de-DE" dirty="0"/>
              <a:t> </a:t>
            </a:r>
            <a:r>
              <a:rPr lang="de-DE" dirty="0" err="1"/>
              <a:t>disciplina</a:t>
            </a:r>
            <a:r>
              <a:rPr lang="de-DE" dirty="0"/>
              <a:t> </a:t>
            </a:r>
            <a:r>
              <a:rPr lang="de-DE" dirty="0" err="1"/>
              <a:t>specialistica</a:t>
            </a:r>
            <a:r>
              <a:rPr lang="de-DE" dirty="0"/>
              <a:t> </a:t>
            </a:r>
            <a:r>
              <a:rPr lang="de-DE" dirty="0" err="1"/>
              <a:t>nonché</a:t>
            </a:r>
            <a:r>
              <a:rPr lang="de-DE" dirty="0"/>
              <a:t> le forme di </a:t>
            </a:r>
            <a:r>
              <a:rPr lang="de-DE" dirty="0" err="1"/>
              <a:t>allenamento</a:t>
            </a:r>
            <a:r>
              <a:rPr lang="de-DE" dirty="0"/>
              <a:t> </a:t>
            </a:r>
            <a:r>
              <a:rPr lang="de-DE" dirty="0" err="1"/>
              <a:t>interdisciplinari</a:t>
            </a:r>
            <a:r>
              <a:rPr lang="de-DE" dirty="0"/>
              <a:t> </a:t>
            </a:r>
            <a:r>
              <a:rPr lang="de-DE" dirty="0" err="1"/>
              <a:t>e</a:t>
            </a:r>
            <a:r>
              <a:rPr lang="de-DE" dirty="0"/>
              <a:t> quelle </a:t>
            </a:r>
            <a:r>
              <a:rPr lang="de-DE" dirty="0" err="1"/>
              <a:t>specifiche</a:t>
            </a:r>
            <a:r>
              <a:rPr lang="de-DE" dirty="0"/>
              <a:t> della </a:t>
            </a:r>
            <a:r>
              <a:rPr lang="de-DE" dirty="0" err="1"/>
              <a:t>disciplina</a:t>
            </a:r>
            <a:r>
              <a:rPr lang="de-DE" dirty="0"/>
              <a:t> </a:t>
            </a:r>
            <a:r>
              <a:rPr lang="de-DE" dirty="0" err="1"/>
              <a:t>specialistica</a:t>
            </a:r>
            <a:endParaRPr lang="de-DE" b="0" dirty="0">
              <a:sym typeface="Wingdings" pitchFamily="2" charset="2"/>
            </a:endParaRPr>
          </a:p>
          <a:p>
            <a:r>
              <a:rPr lang="de-DE" b="1" dirty="0"/>
              <a:t>[8] </a:t>
            </a:r>
            <a:r>
              <a:rPr lang="de-DE" dirty="0"/>
              <a:t>«Come?» </a:t>
            </a:r>
            <a:r>
              <a:rPr lang="de-DE" dirty="0">
                <a:sym typeface="Wingdings" pitchFamily="2" charset="2"/>
              </a:rPr>
              <a:t> </a:t>
            </a:r>
            <a:r>
              <a:rPr lang="de-DE" dirty="0" err="1"/>
              <a:t>Pone</a:t>
            </a:r>
            <a:r>
              <a:rPr lang="de-DE" dirty="0"/>
              <a:t> </a:t>
            </a:r>
            <a:r>
              <a:rPr lang="de-DE" dirty="0" err="1"/>
              <a:t>l'accento</a:t>
            </a:r>
            <a:r>
              <a:rPr lang="de-DE" dirty="0"/>
              <a:t> sul modo in </a:t>
            </a:r>
            <a:r>
              <a:rPr lang="de-DE" dirty="0" err="1"/>
              <a:t>cui</a:t>
            </a:r>
            <a:r>
              <a:rPr lang="de-DE" dirty="0"/>
              <a:t> </a:t>
            </a:r>
            <a:r>
              <a:rPr lang="de-DE" dirty="0" err="1"/>
              <a:t>trasmetti</a:t>
            </a:r>
            <a:r>
              <a:rPr lang="de-DE" dirty="0"/>
              <a:t> </a:t>
            </a:r>
            <a:r>
              <a:rPr lang="de-DE" dirty="0" err="1"/>
              <a:t>questi</a:t>
            </a:r>
            <a:r>
              <a:rPr lang="de-DE" dirty="0"/>
              <a:t> </a:t>
            </a:r>
            <a:r>
              <a:rPr lang="de-DE" dirty="0" err="1"/>
              <a:t>contenuti</a:t>
            </a:r>
            <a:r>
              <a:rPr lang="de-DE" dirty="0"/>
              <a:t>. In </a:t>
            </a:r>
            <a:r>
              <a:rPr lang="de-DE" dirty="0" err="1"/>
              <a:t>tale</a:t>
            </a:r>
            <a:r>
              <a:rPr lang="de-DE" dirty="0"/>
              <a:t> </a:t>
            </a:r>
            <a:r>
              <a:rPr lang="de-DE" dirty="0" err="1"/>
              <a:t>contesto</a:t>
            </a:r>
            <a:r>
              <a:rPr lang="de-DE" dirty="0"/>
              <a:t> </a:t>
            </a:r>
            <a:r>
              <a:rPr lang="de-DE" dirty="0" err="1"/>
              <a:t>ti</a:t>
            </a:r>
            <a:r>
              <a:rPr lang="de-DE" dirty="0"/>
              <a:t> </a:t>
            </a:r>
            <a:r>
              <a:rPr lang="de-DE" dirty="0" err="1"/>
              <a:t>orienti</a:t>
            </a:r>
            <a:r>
              <a:rPr lang="de-DE" dirty="0"/>
              <a:t> </a:t>
            </a:r>
            <a:r>
              <a:rPr lang="de-DE" dirty="0" err="1"/>
              <a:t>su</a:t>
            </a:r>
            <a:r>
              <a:rPr lang="de-DE" dirty="0"/>
              <a:t> </a:t>
            </a:r>
            <a:r>
              <a:rPr lang="de-DE" dirty="0" err="1"/>
              <a:t>quattro</a:t>
            </a:r>
            <a:r>
              <a:rPr lang="de-DE" dirty="0"/>
              <a:t> </a:t>
            </a:r>
            <a:r>
              <a:rPr lang="de-DE" dirty="0" err="1"/>
              <a:t>compiti</a:t>
            </a:r>
            <a:r>
              <a:rPr lang="de-DE" dirty="0"/>
              <a:t>, i </a:t>
            </a:r>
            <a:r>
              <a:rPr lang="de-DE" dirty="0" err="1"/>
              <a:t>cosiddetti</a:t>
            </a:r>
            <a:r>
              <a:rPr lang="de-DE" dirty="0"/>
              <a:t> </a:t>
            </a:r>
            <a:r>
              <a:rPr lang="de-DE" dirty="0" err="1"/>
              <a:t>settori</a:t>
            </a:r>
            <a:r>
              <a:rPr lang="de-DE" dirty="0"/>
              <a:t> di </a:t>
            </a:r>
            <a:r>
              <a:rPr lang="de-DE" dirty="0" err="1"/>
              <a:t>attività</a:t>
            </a:r>
            <a:r>
              <a:rPr lang="de-DE" dirty="0"/>
              <a:t>: «</a:t>
            </a:r>
            <a:r>
              <a:rPr lang="de-DE" dirty="0" err="1"/>
              <a:t>Trasmettere</a:t>
            </a:r>
            <a:r>
              <a:rPr lang="de-DE" dirty="0"/>
              <a:t>», «</a:t>
            </a:r>
            <a:r>
              <a:rPr lang="de-DE" dirty="0" err="1"/>
              <a:t>Promuovere</a:t>
            </a:r>
            <a:r>
              <a:rPr lang="de-DE" dirty="0"/>
              <a:t>», «In-</a:t>
            </a:r>
          </a:p>
          <a:p>
            <a:r>
              <a:rPr lang="de-DE" dirty="0" err="1"/>
              <a:t>novare</a:t>
            </a:r>
            <a:r>
              <a:rPr lang="de-DE" dirty="0"/>
              <a:t>» </a:t>
            </a:r>
            <a:r>
              <a:rPr lang="de-DE" dirty="0" err="1"/>
              <a:t>e</a:t>
            </a:r>
            <a:r>
              <a:rPr lang="de-DE" dirty="0"/>
              <a:t> «Curare </a:t>
            </a:r>
            <a:r>
              <a:rPr lang="de-DE" dirty="0" err="1"/>
              <a:t>l'ambiente</a:t>
            </a:r>
            <a:r>
              <a:rPr lang="de-DE" dirty="0"/>
              <a:t>».</a:t>
            </a:r>
          </a:p>
          <a:p>
            <a:r>
              <a:rPr lang="de-DE" b="1" dirty="0">
                <a:sym typeface="Wingdings" pitchFamily="2" charset="2"/>
              </a:rPr>
              <a:t>[9]</a:t>
            </a:r>
            <a:r>
              <a:rPr lang="de-DE" b="0" dirty="0">
                <a:sym typeface="Wingdings" pitchFamily="2" charset="2"/>
              </a:rPr>
              <a:t> </a:t>
            </a:r>
            <a:r>
              <a:rPr lang="de-DE" dirty="0" err="1"/>
              <a:t>L'interazione</a:t>
            </a:r>
            <a:r>
              <a:rPr lang="de-DE" dirty="0"/>
              <a:t> </a:t>
            </a:r>
            <a:r>
              <a:rPr lang="de-DE" dirty="0" err="1"/>
              <a:t>fra</a:t>
            </a:r>
            <a:r>
              <a:rPr lang="de-DE" dirty="0"/>
              <a:t> </a:t>
            </a:r>
            <a:r>
              <a:rPr lang="de-DE" dirty="0" err="1"/>
              <a:t>te</a:t>
            </a:r>
            <a:r>
              <a:rPr lang="de-DE" dirty="0"/>
              <a:t> </a:t>
            </a:r>
            <a:r>
              <a:rPr lang="de-DE" dirty="0" err="1"/>
              <a:t>e</a:t>
            </a:r>
            <a:r>
              <a:rPr lang="de-DE" dirty="0"/>
              <a:t> i </a:t>
            </a:r>
            <a:r>
              <a:rPr lang="de-DE" dirty="0" err="1"/>
              <a:t>partecipanti</a:t>
            </a:r>
            <a:r>
              <a:rPr lang="de-DE" dirty="0"/>
              <a:t> </a:t>
            </a:r>
            <a:r>
              <a:rPr lang="de-DE" dirty="0" err="1"/>
              <a:t>è</a:t>
            </a:r>
            <a:r>
              <a:rPr lang="de-DE" dirty="0"/>
              <a:t> </a:t>
            </a:r>
            <a:r>
              <a:rPr lang="de-DE" dirty="0" err="1"/>
              <a:t>influenzata</a:t>
            </a:r>
            <a:r>
              <a:rPr lang="de-DE" dirty="0"/>
              <a:t> da </a:t>
            </a:r>
            <a:r>
              <a:rPr lang="de-DE" dirty="0" err="1"/>
              <a:t>varie</a:t>
            </a:r>
            <a:r>
              <a:rPr lang="de-DE" dirty="0"/>
              <a:t> </a:t>
            </a:r>
            <a:r>
              <a:rPr lang="de-DE" dirty="0" err="1"/>
              <a:t>condizioni</a:t>
            </a:r>
            <a:r>
              <a:rPr lang="de-DE" dirty="0"/>
              <a:t> </a:t>
            </a:r>
            <a:r>
              <a:rPr lang="de-DE" dirty="0" err="1"/>
              <a:t>quadro</a:t>
            </a:r>
            <a:r>
              <a:rPr lang="de-DE" dirty="0"/>
              <a:t> </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70</a:t>
            </a:fld>
            <a:endParaRPr lang="de-CH"/>
          </a:p>
        </p:txBody>
      </p:sp>
    </p:spTree>
    <p:extLst>
      <p:ext uri="{BB962C8B-B14F-4D97-AF65-F5344CB8AC3E}">
        <p14:creationId xmlns:p14="http://schemas.microsoft.com/office/powerpoint/2010/main" val="3907374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J+S	Jugend und Sport</a:t>
            </a:r>
          </a:p>
          <a:p>
            <a:r>
              <a:rPr lang="de-DE" dirty="0"/>
              <a:t>Esa	Erwachsenensport Schweiz			</a:t>
            </a:r>
            <a:r>
              <a:rPr lang="de-DE" b="1" dirty="0">
                <a:sym typeface="Wingdings" pitchFamily="2" charset="2"/>
              </a:rPr>
              <a:t> alle Aus- und </a:t>
            </a:r>
            <a:r>
              <a:rPr lang="de-DE" b="1" dirty="0" err="1">
                <a:sym typeface="Wingdings" pitchFamily="2" charset="2"/>
              </a:rPr>
              <a:t>Weiterbildungsgefässe</a:t>
            </a:r>
            <a:r>
              <a:rPr lang="de-DE" b="1" dirty="0">
                <a:sym typeface="Wingdings" pitchFamily="2" charset="2"/>
              </a:rPr>
              <a:t> richten sich nach dem </a:t>
            </a:r>
            <a:r>
              <a:rPr lang="de-DE" b="1" dirty="0" err="1">
                <a:sym typeface="Wingdings" pitchFamily="2" charset="2"/>
              </a:rPr>
              <a:t>Magglinger</a:t>
            </a:r>
            <a:endParaRPr lang="de-DE" dirty="0"/>
          </a:p>
          <a:p>
            <a:r>
              <a:rPr lang="de-DE" dirty="0"/>
              <a:t>TBS	Trainerbildung Schweiz				     </a:t>
            </a:r>
            <a:r>
              <a:rPr lang="de-DE" b="1" dirty="0"/>
              <a:t>Ausbildungsmodell</a:t>
            </a:r>
          </a:p>
          <a:p>
            <a:r>
              <a:rPr lang="de-DE" dirty="0"/>
              <a:t>EHSM	Eidgenössische Hochschule für Sport Magglingen</a:t>
            </a:r>
          </a:p>
          <a:p>
            <a:endParaRPr lang="de-DE" dirty="0"/>
          </a:p>
          <a:p>
            <a:r>
              <a:rPr lang="de-DE" b="1" dirty="0"/>
              <a:t>3 Grundwerte/Prämissen:</a:t>
            </a:r>
            <a:r>
              <a:rPr lang="de-DE" dirty="0"/>
              <a:t> [1] ganzheitlich unterrichten, [2] vom Individuum ausgehen und [3] den Teilnehmenden praxisnahe Kompetenzen vermitteln</a:t>
            </a:r>
          </a:p>
          <a:p>
            <a:endParaRPr lang="de-DE" dirty="0"/>
          </a:p>
          <a:p>
            <a:r>
              <a:rPr lang="de-DE" b="1" dirty="0"/>
              <a:t>5 Leitlinien guter Ausbildungsqualität:</a:t>
            </a:r>
            <a:r>
              <a:rPr lang="de-DE" b="0" dirty="0"/>
              <a:t> Praxisorientierung, reflektierend und erlebnisbezogen, gegenwartserfüllend und zukunftsbedeutsam, bedürfnisorientiert, forschungsbasiert</a:t>
            </a:r>
          </a:p>
          <a:p>
            <a:endParaRPr lang="de-DE" b="0" dirty="0"/>
          </a:p>
          <a:p>
            <a:r>
              <a:rPr lang="de-DE" b="1" dirty="0"/>
              <a:t>Struktur durch das ganze Ausbildungsmodell:</a:t>
            </a:r>
            <a:r>
              <a:rPr lang="de-DE" b="0" dirty="0"/>
              <a:t> Vermitteln, Fördern, Innovieren, Umfeld pflegen</a:t>
            </a:r>
            <a:endParaRPr lang="de-DE" b="1"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71</a:t>
            </a:fld>
            <a:endParaRPr lang="de-CH"/>
          </a:p>
        </p:txBody>
      </p:sp>
    </p:spTree>
    <p:extLst>
      <p:ext uri="{BB962C8B-B14F-4D97-AF65-F5344CB8AC3E}">
        <p14:creationId xmlns:p14="http://schemas.microsoft.com/office/powerpoint/2010/main" val="3041255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J+S	Jeunesse et Sport</a:t>
            </a:r>
          </a:p>
          <a:p>
            <a:r>
              <a:rPr lang="de-DE" dirty="0"/>
              <a:t>Esa	Sport des adultes Suisse		</a:t>
            </a:r>
            <a:r>
              <a:rPr lang="de-DE" b="1" dirty="0">
                <a:sym typeface="Wingdings" pitchFamily="2" charset="2"/>
              </a:rPr>
              <a:t> </a:t>
            </a:r>
            <a:r>
              <a:rPr lang="de-DE" b="1" dirty="0" err="1">
                <a:sym typeface="Wingdings" pitchFamily="2" charset="2"/>
              </a:rPr>
              <a:t>tous</a:t>
            </a:r>
            <a:r>
              <a:rPr lang="de-DE" b="1" dirty="0">
                <a:sym typeface="Wingdings" pitchFamily="2" charset="2"/>
              </a:rPr>
              <a:t> </a:t>
            </a:r>
            <a:r>
              <a:rPr lang="de-DE" b="1" dirty="0" err="1">
                <a:sym typeface="Wingdings" pitchFamily="2" charset="2"/>
              </a:rPr>
              <a:t>les</a:t>
            </a:r>
            <a:r>
              <a:rPr lang="de-DE" b="1" dirty="0">
                <a:sym typeface="Wingdings" pitchFamily="2" charset="2"/>
              </a:rPr>
              <a:t> </a:t>
            </a:r>
            <a:r>
              <a:rPr lang="de-DE" b="1" dirty="0" err="1">
                <a:sym typeface="Wingdings" pitchFamily="2" charset="2"/>
              </a:rPr>
              <a:t>cours</a:t>
            </a:r>
            <a:r>
              <a:rPr lang="de-DE" b="1" dirty="0">
                <a:sym typeface="Wingdings" pitchFamily="2" charset="2"/>
              </a:rPr>
              <a:t> de </a:t>
            </a:r>
            <a:r>
              <a:rPr lang="de-DE" b="1" dirty="0" err="1">
                <a:sym typeface="Wingdings" pitchFamily="2" charset="2"/>
              </a:rPr>
              <a:t>formation</a:t>
            </a:r>
            <a:r>
              <a:rPr lang="de-DE" b="1" dirty="0">
                <a:sym typeface="Wingdings" pitchFamily="2" charset="2"/>
              </a:rPr>
              <a:t> et de </a:t>
            </a:r>
            <a:r>
              <a:rPr lang="de-DE" b="1" dirty="0" err="1">
                <a:sym typeface="Wingdings" pitchFamily="2" charset="2"/>
              </a:rPr>
              <a:t>développement</a:t>
            </a:r>
            <a:r>
              <a:rPr lang="de-DE" b="1" dirty="0">
                <a:sym typeface="Wingdings" pitchFamily="2" charset="2"/>
              </a:rPr>
              <a:t> se </a:t>
            </a:r>
            <a:r>
              <a:rPr lang="de-DE" b="1" dirty="0" err="1">
                <a:sym typeface="Wingdings" pitchFamily="2" charset="2"/>
              </a:rPr>
              <a:t>basent</a:t>
            </a:r>
            <a:r>
              <a:rPr lang="de-DE" b="1" dirty="0">
                <a:sym typeface="Wingdings" pitchFamily="2" charset="2"/>
              </a:rPr>
              <a:t> </a:t>
            </a:r>
            <a:r>
              <a:rPr lang="de-DE" b="1" dirty="0" err="1">
                <a:sym typeface="Wingdings" pitchFamily="2" charset="2"/>
              </a:rPr>
              <a:t>sur</a:t>
            </a:r>
            <a:r>
              <a:rPr lang="de-DE" b="1" dirty="0">
                <a:sym typeface="Wingdings" pitchFamily="2" charset="2"/>
              </a:rPr>
              <a:t> le </a:t>
            </a:r>
            <a:r>
              <a:rPr lang="de-DE" b="1" dirty="0" err="1">
                <a:sym typeface="Wingdings" pitchFamily="2" charset="2"/>
              </a:rPr>
              <a:t>modèle</a:t>
            </a:r>
            <a:r>
              <a:rPr lang="de-DE" b="1" dirty="0">
                <a:sym typeface="Wingdings" pitchFamily="2" charset="2"/>
              </a:rPr>
              <a:t> de </a:t>
            </a:r>
            <a:r>
              <a:rPr lang="de-DE" b="1" dirty="0" err="1">
                <a:sym typeface="Wingdings" pitchFamily="2" charset="2"/>
              </a:rPr>
              <a:t>formation</a:t>
            </a:r>
            <a:r>
              <a:rPr lang="de-DE" b="1" dirty="0">
                <a:sym typeface="Wingdings" pitchFamily="2" charset="2"/>
              </a:rPr>
              <a:t> de </a:t>
            </a:r>
            <a:r>
              <a:rPr lang="de-DE" b="1" dirty="0" err="1">
                <a:sym typeface="Wingdings" pitchFamily="2" charset="2"/>
              </a:rPr>
              <a:t>Macolin</a:t>
            </a:r>
            <a:endParaRPr lang="de-DE" b="1" dirty="0"/>
          </a:p>
          <a:p>
            <a:r>
              <a:rPr lang="de-DE" dirty="0"/>
              <a:t>	Formation des </a:t>
            </a:r>
            <a:r>
              <a:rPr lang="de-DE" dirty="0" err="1"/>
              <a:t>entraîneurs</a:t>
            </a:r>
            <a:r>
              <a:rPr lang="de-DE" dirty="0"/>
              <a:t> Suisse </a:t>
            </a:r>
          </a:p>
          <a:p>
            <a:r>
              <a:rPr lang="de-DE" dirty="0"/>
              <a:t>HEFSM 	Haute </a:t>
            </a:r>
            <a:r>
              <a:rPr lang="de-DE" dirty="0" err="1"/>
              <a:t>école</a:t>
            </a:r>
            <a:r>
              <a:rPr lang="de-DE" dirty="0"/>
              <a:t> </a:t>
            </a:r>
            <a:r>
              <a:rPr lang="de-DE" dirty="0" err="1"/>
              <a:t>fédérale</a:t>
            </a:r>
            <a:r>
              <a:rPr lang="de-DE" dirty="0"/>
              <a:t> de </a:t>
            </a:r>
            <a:r>
              <a:rPr lang="de-DE" dirty="0" err="1"/>
              <a:t>sport</a:t>
            </a:r>
            <a:r>
              <a:rPr lang="de-DE" dirty="0"/>
              <a:t> de </a:t>
            </a:r>
            <a:r>
              <a:rPr lang="de-DE" dirty="0" err="1"/>
              <a:t>Macolin</a:t>
            </a:r>
            <a:endParaRPr lang="de-DE" dirty="0"/>
          </a:p>
          <a:p>
            <a:endParaRPr lang="de-DE" dirty="0"/>
          </a:p>
          <a:p>
            <a:r>
              <a:rPr lang="de-DE" b="1" dirty="0"/>
              <a:t>3 </a:t>
            </a:r>
            <a:r>
              <a:rPr lang="de-CH" sz="1800" b="1" dirty="0">
                <a:effectLst/>
                <a:latin typeface="DINOT"/>
              </a:rPr>
              <a:t>Valeurs </a:t>
            </a:r>
            <a:r>
              <a:rPr lang="de-CH" sz="1800" b="1" dirty="0" err="1">
                <a:effectLst/>
                <a:latin typeface="DINOT"/>
              </a:rPr>
              <a:t>fondamentales</a:t>
            </a:r>
            <a:r>
              <a:rPr lang="de-CH" sz="1800" b="1" dirty="0">
                <a:effectLst/>
                <a:latin typeface="DINOT"/>
              </a:rPr>
              <a:t> de </a:t>
            </a:r>
            <a:r>
              <a:rPr lang="de-CH" sz="1800" b="1" dirty="0" err="1">
                <a:effectLst/>
                <a:latin typeface="DINOT"/>
              </a:rPr>
              <a:t>Macolin</a:t>
            </a:r>
            <a:r>
              <a:rPr lang="de-CH" sz="1800" b="1" dirty="0">
                <a:effectLst/>
                <a:latin typeface="DINOT"/>
              </a:rPr>
              <a:t> </a:t>
            </a:r>
            <a:r>
              <a:rPr lang="de-DE" dirty="0"/>
              <a:t>: [1] </a:t>
            </a:r>
            <a:r>
              <a:rPr lang="de-DE" dirty="0" err="1"/>
              <a:t>enseigner</a:t>
            </a:r>
            <a:r>
              <a:rPr lang="de-DE" dirty="0"/>
              <a:t> </a:t>
            </a:r>
            <a:r>
              <a:rPr lang="de-CH" sz="1800" b="0" dirty="0">
                <a:effectLst/>
                <a:latin typeface="DINOT"/>
              </a:rPr>
              <a:t>en se </a:t>
            </a:r>
            <a:r>
              <a:rPr lang="de-CH" sz="1800" b="0" dirty="0" err="1">
                <a:effectLst/>
                <a:latin typeface="DINOT"/>
              </a:rPr>
              <a:t>fondant</a:t>
            </a:r>
            <a:r>
              <a:rPr lang="de-CH" sz="1800" b="0" dirty="0">
                <a:effectLst/>
                <a:latin typeface="DINOT"/>
              </a:rPr>
              <a:t> </a:t>
            </a:r>
            <a:r>
              <a:rPr lang="de-CH" sz="1800" b="0" dirty="0" err="1">
                <a:effectLst/>
                <a:latin typeface="DINOT"/>
              </a:rPr>
              <a:t>sur</a:t>
            </a:r>
            <a:r>
              <a:rPr lang="de-CH" sz="1800" b="0" dirty="0">
                <a:effectLst/>
                <a:latin typeface="DINOT"/>
              </a:rPr>
              <a:t> </a:t>
            </a:r>
            <a:r>
              <a:rPr lang="de-CH" sz="1800" b="0" dirty="0" err="1">
                <a:effectLst/>
                <a:latin typeface="DINOT"/>
              </a:rPr>
              <a:t>une</a:t>
            </a:r>
            <a:r>
              <a:rPr lang="de-CH" sz="1800" b="0" dirty="0">
                <a:effectLst/>
                <a:latin typeface="DINOT"/>
              </a:rPr>
              <a:t> </a:t>
            </a:r>
            <a:r>
              <a:rPr lang="de-CH" sz="1800" b="0" dirty="0" err="1">
                <a:effectLst/>
                <a:latin typeface="DINOT"/>
              </a:rPr>
              <a:t>vision</a:t>
            </a:r>
            <a:r>
              <a:rPr lang="de-CH" sz="1800" b="0" dirty="0">
                <a:effectLst/>
                <a:latin typeface="DINOT"/>
              </a:rPr>
              <a:t> globale</a:t>
            </a:r>
            <a:r>
              <a:rPr lang="de-DE" dirty="0"/>
              <a:t>, [2] </a:t>
            </a:r>
            <a:r>
              <a:rPr lang="de-DE" dirty="0" err="1"/>
              <a:t>partir</a:t>
            </a:r>
            <a:r>
              <a:rPr lang="de-DE" dirty="0"/>
              <a:t> de </a:t>
            </a:r>
            <a:r>
              <a:rPr lang="de-DE" dirty="0" err="1"/>
              <a:t>l'individu</a:t>
            </a:r>
            <a:r>
              <a:rPr lang="de-DE" dirty="0"/>
              <a:t> et [3] </a:t>
            </a:r>
            <a:r>
              <a:rPr lang="de-DE" dirty="0" err="1"/>
              <a:t>transmettre</a:t>
            </a:r>
            <a:r>
              <a:rPr lang="de-DE" dirty="0"/>
              <a:t> </a:t>
            </a:r>
            <a:r>
              <a:rPr lang="de-CH" sz="1800" b="0" dirty="0" err="1">
                <a:effectLst/>
                <a:latin typeface="DINOT"/>
              </a:rPr>
              <a:t>aux</a:t>
            </a:r>
            <a:r>
              <a:rPr lang="de-CH" sz="1800" b="0" dirty="0">
                <a:effectLst/>
                <a:latin typeface="DINOT"/>
              </a:rPr>
              <a:t> </a:t>
            </a:r>
            <a:r>
              <a:rPr lang="de-CH" sz="1800" b="0" dirty="0" err="1">
                <a:effectLst/>
                <a:latin typeface="DINOT"/>
              </a:rPr>
              <a:t>participants</a:t>
            </a:r>
            <a:r>
              <a:rPr lang="de-CH" sz="1800" b="0" dirty="0">
                <a:effectLst/>
                <a:latin typeface="DINOT"/>
              </a:rPr>
              <a:t> des </a:t>
            </a:r>
            <a:r>
              <a:rPr lang="de-CH" sz="1800" b="0" dirty="0" err="1">
                <a:effectLst/>
                <a:latin typeface="DINOT"/>
              </a:rPr>
              <a:t>compétences</a:t>
            </a:r>
            <a:r>
              <a:rPr lang="de-CH" sz="1800" b="0" dirty="0">
                <a:effectLst/>
                <a:latin typeface="DINOT"/>
              </a:rPr>
              <a:t> </a:t>
            </a:r>
            <a:r>
              <a:rPr lang="de-CH" sz="1800" b="0" dirty="0" err="1">
                <a:effectLst/>
                <a:latin typeface="DINOT"/>
              </a:rPr>
              <a:t>axées</a:t>
            </a:r>
            <a:r>
              <a:rPr lang="de-CH" sz="1800" b="0" dirty="0">
                <a:effectLst/>
                <a:latin typeface="DINOT"/>
              </a:rPr>
              <a:t> </a:t>
            </a:r>
            <a:r>
              <a:rPr lang="de-CH" sz="1800" b="0" dirty="0" err="1">
                <a:effectLst/>
                <a:latin typeface="DINOT"/>
              </a:rPr>
              <a:t>sur</a:t>
            </a:r>
            <a:r>
              <a:rPr lang="de-CH" sz="1800" b="0" dirty="0">
                <a:effectLst/>
                <a:latin typeface="DINOT"/>
              </a:rPr>
              <a:t> la </a:t>
            </a:r>
            <a:r>
              <a:rPr lang="de-CH" sz="1800" b="0" dirty="0" err="1">
                <a:effectLst/>
                <a:latin typeface="DINOT"/>
              </a:rPr>
              <a:t>pratique</a:t>
            </a:r>
            <a:r>
              <a:rPr lang="de-CH" sz="1800" b="0" dirty="0">
                <a:effectLst/>
                <a:latin typeface="DINOT"/>
              </a:rPr>
              <a:t> </a:t>
            </a:r>
            <a:endParaRPr lang="de-CH" dirty="0"/>
          </a:p>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5 </a:t>
            </a:r>
            <a:r>
              <a:rPr lang="de-CH" sz="1800" b="1" dirty="0" err="1">
                <a:effectLst/>
                <a:latin typeface="DINOT"/>
              </a:rPr>
              <a:t>Lignes</a:t>
            </a:r>
            <a:r>
              <a:rPr lang="de-CH" sz="1800" b="1" dirty="0">
                <a:effectLst/>
                <a:latin typeface="DINOT"/>
              </a:rPr>
              <a:t> </a:t>
            </a:r>
            <a:r>
              <a:rPr lang="de-CH" sz="1800" b="1" dirty="0" err="1">
                <a:effectLst/>
                <a:latin typeface="DINOT"/>
              </a:rPr>
              <a:t>directrices</a:t>
            </a:r>
            <a:r>
              <a:rPr lang="de-CH" sz="1800" b="1" dirty="0">
                <a:effectLst/>
                <a:latin typeface="DINOT"/>
              </a:rPr>
              <a:t> </a:t>
            </a:r>
            <a:r>
              <a:rPr lang="de-CH" sz="1800" b="1" dirty="0" err="1">
                <a:effectLst/>
                <a:latin typeface="DINOT"/>
              </a:rPr>
              <a:t>pour</a:t>
            </a:r>
            <a:r>
              <a:rPr lang="de-CH" sz="1800" b="1" dirty="0">
                <a:effectLst/>
                <a:latin typeface="DINOT"/>
              </a:rPr>
              <a:t> </a:t>
            </a:r>
            <a:r>
              <a:rPr lang="de-CH" sz="1800" b="1" dirty="0" err="1">
                <a:effectLst/>
                <a:latin typeface="DINOT"/>
              </a:rPr>
              <a:t>une</a:t>
            </a:r>
            <a:r>
              <a:rPr lang="de-CH" sz="1800" b="1" dirty="0">
                <a:effectLst/>
                <a:latin typeface="DINOT"/>
              </a:rPr>
              <a:t> </a:t>
            </a:r>
            <a:r>
              <a:rPr lang="de-CH" sz="1800" b="1" dirty="0" err="1">
                <a:effectLst/>
                <a:latin typeface="DINOT"/>
              </a:rPr>
              <a:t>formation</a:t>
            </a:r>
            <a:r>
              <a:rPr lang="de-CH" sz="1800" b="1" dirty="0">
                <a:effectLst/>
                <a:latin typeface="DINOT"/>
              </a:rPr>
              <a:t> de </a:t>
            </a:r>
            <a:r>
              <a:rPr lang="de-CH" sz="1800" b="1" dirty="0" err="1">
                <a:effectLst/>
                <a:latin typeface="DINOT"/>
              </a:rPr>
              <a:t>qualite</a:t>
            </a:r>
            <a:r>
              <a:rPr lang="de-CH" sz="1800" b="1" dirty="0">
                <a:effectLst/>
                <a:latin typeface="DINOT"/>
              </a:rPr>
              <a:t>́:</a:t>
            </a:r>
            <a:r>
              <a:rPr lang="de-DE" dirty="0"/>
              <a:t> </a:t>
            </a:r>
            <a:r>
              <a:rPr lang="de-CH" sz="1800" b="0" dirty="0">
                <a:effectLst/>
                <a:latin typeface="DINOT"/>
              </a:rPr>
              <a:t>Orientation </a:t>
            </a:r>
            <a:r>
              <a:rPr lang="de-CH" sz="1800" b="0" dirty="0" err="1">
                <a:effectLst/>
                <a:latin typeface="DINOT"/>
              </a:rPr>
              <a:t>pratique</a:t>
            </a:r>
            <a:r>
              <a:rPr lang="de-CH" sz="1800" b="0" dirty="0">
                <a:effectLst/>
                <a:latin typeface="DINOT"/>
              </a:rPr>
              <a:t>, </a:t>
            </a:r>
            <a:r>
              <a:rPr lang="de-CH" sz="1800" b="0" dirty="0" err="1">
                <a:effectLst/>
                <a:latin typeface="DINOT"/>
              </a:rPr>
              <a:t>Encouragement</a:t>
            </a:r>
            <a:r>
              <a:rPr lang="de-CH" sz="1800" b="0" dirty="0">
                <a:effectLst/>
                <a:latin typeface="DINOT"/>
              </a:rPr>
              <a:t> de la </a:t>
            </a:r>
            <a:r>
              <a:rPr lang="de-CH" sz="1800" b="0" dirty="0" err="1">
                <a:effectLst/>
                <a:latin typeface="DINOT"/>
              </a:rPr>
              <a:t>réflexion</a:t>
            </a:r>
            <a:r>
              <a:rPr lang="de-CH" sz="1800" b="0" dirty="0">
                <a:effectLst/>
                <a:latin typeface="DINOT"/>
              </a:rPr>
              <a:t> et </a:t>
            </a:r>
            <a:r>
              <a:rPr lang="de-CH" sz="1800" b="0" dirty="0" err="1">
                <a:effectLst/>
                <a:latin typeface="DINOT"/>
              </a:rPr>
              <a:t>intégration</a:t>
            </a:r>
            <a:r>
              <a:rPr lang="de-CH" sz="1800" b="0" dirty="0">
                <a:effectLst/>
                <a:latin typeface="DINOT"/>
              </a:rPr>
              <a:t> du </a:t>
            </a:r>
            <a:r>
              <a:rPr lang="de-CH" sz="1800" b="0" dirty="0" err="1">
                <a:effectLst/>
                <a:latin typeface="DINOT"/>
              </a:rPr>
              <a:t>vécu</a:t>
            </a:r>
            <a:r>
              <a:rPr lang="de-CH" sz="1800" b="0" dirty="0">
                <a:effectLst/>
                <a:latin typeface="DINOT"/>
              </a:rPr>
              <a:t>, </a:t>
            </a:r>
            <a:r>
              <a:rPr lang="de-CH" sz="1800" b="0" dirty="0" err="1">
                <a:effectLst/>
                <a:latin typeface="DINOT"/>
              </a:rPr>
              <a:t>Contenus</a:t>
            </a:r>
            <a:r>
              <a:rPr lang="de-CH" sz="1800" b="0" dirty="0">
                <a:effectLst/>
                <a:latin typeface="DINOT"/>
              </a:rPr>
              <a:t> </a:t>
            </a:r>
            <a:r>
              <a:rPr lang="de-CH" sz="1800" b="0" dirty="0" err="1">
                <a:effectLst/>
                <a:latin typeface="DINOT"/>
              </a:rPr>
              <a:t>pertinents</a:t>
            </a:r>
            <a:r>
              <a:rPr lang="de-CH" sz="1800" b="0" dirty="0">
                <a:effectLst/>
                <a:latin typeface="DINOT"/>
              </a:rPr>
              <a:t> au </a:t>
            </a:r>
            <a:r>
              <a:rPr lang="de-CH" sz="1800" b="0" dirty="0" err="1">
                <a:effectLst/>
                <a:latin typeface="DINOT"/>
              </a:rPr>
              <a:t>présent</a:t>
            </a:r>
            <a:r>
              <a:rPr lang="de-CH" sz="1800" b="0" dirty="0">
                <a:effectLst/>
                <a:latin typeface="DINOT"/>
              </a:rPr>
              <a:t> et </a:t>
            </a:r>
            <a:r>
              <a:rPr lang="de-CH" sz="1800" b="0" dirty="0" err="1">
                <a:effectLst/>
                <a:latin typeface="DINOT"/>
              </a:rPr>
              <a:t>porteurs</a:t>
            </a:r>
            <a:r>
              <a:rPr lang="de-CH" sz="1800" b="0" dirty="0">
                <a:effectLst/>
                <a:latin typeface="DINOT"/>
              </a:rPr>
              <a:t> </a:t>
            </a:r>
            <a:r>
              <a:rPr lang="de-CH" sz="1800" b="0" dirty="0" err="1">
                <a:effectLst/>
                <a:latin typeface="DINOT"/>
              </a:rPr>
              <a:t>pour</a:t>
            </a:r>
            <a:r>
              <a:rPr lang="de-CH" sz="1800" b="0" dirty="0">
                <a:effectLst/>
                <a:latin typeface="DINOT"/>
              </a:rPr>
              <a:t> </a:t>
            </a:r>
            <a:r>
              <a:rPr lang="de-CH" sz="1800" b="0" dirty="0" err="1">
                <a:effectLst/>
                <a:latin typeface="DINOT"/>
              </a:rPr>
              <a:t>l’avenir</a:t>
            </a:r>
            <a:r>
              <a:rPr lang="de-CH" sz="1800" b="0" dirty="0">
                <a:effectLst/>
                <a:latin typeface="DINOT"/>
              </a:rPr>
              <a:t>, Prise en </a:t>
            </a:r>
            <a:r>
              <a:rPr lang="de-CH" sz="1800" b="0" dirty="0" err="1">
                <a:effectLst/>
                <a:latin typeface="DINOT"/>
              </a:rPr>
              <a:t>compte</a:t>
            </a:r>
            <a:r>
              <a:rPr lang="de-CH" sz="1800" b="0" dirty="0">
                <a:effectLst/>
                <a:latin typeface="DINOT"/>
              </a:rPr>
              <a:t> des </a:t>
            </a:r>
            <a:r>
              <a:rPr lang="de-CH" sz="1800" b="0" dirty="0" err="1">
                <a:effectLst/>
                <a:latin typeface="DINOT"/>
              </a:rPr>
              <a:t>besoins</a:t>
            </a:r>
            <a:r>
              <a:rPr lang="de-CH" sz="1800" b="0" dirty="0">
                <a:effectLst/>
                <a:latin typeface="DINOT"/>
              </a:rPr>
              <a:t>, Base </a:t>
            </a:r>
            <a:r>
              <a:rPr lang="de-CH" sz="1800" b="0" dirty="0" err="1">
                <a:effectLst/>
                <a:latin typeface="DINOT"/>
              </a:rPr>
              <a:t>scientifique</a:t>
            </a:r>
            <a:r>
              <a:rPr lang="de-CH" sz="1800" b="0" dirty="0">
                <a:effectLst/>
                <a:latin typeface="DINOT"/>
              </a:rPr>
              <a:t> </a:t>
            </a:r>
            <a:endParaRPr lang="de-DE" b="0" dirty="0"/>
          </a:p>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err="1"/>
              <a:t>Structure</a:t>
            </a:r>
            <a:r>
              <a:rPr lang="de-DE" b="1" dirty="0"/>
              <a:t> à travers </a:t>
            </a:r>
            <a:r>
              <a:rPr lang="de-DE" b="1" dirty="0" err="1"/>
              <a:t>tout</a:t>
            </a:r>
            <a:r>
              <a:rPr lang="de-DE" b="1" dirty="0"/>
              <a:t> le </a:t>
            </a:r>
            <a:r>
              <a:rPr lang="de-DE" b="1" dirty="0" err="1"/>
              <a:t>modèle</a:t>
            </a:r>
            <a:r>
              <a:rPr lang="de-DE" b="1" dirty="0"/>
              <a:t> de </a:t>
            </a:r>
            <a:r>
              <a:rPr lang="de-DE" b="1" dirty="0" err="1"/>
              <a:t>formation</a:t>
            </a:r>
            <a:r>
              <a:rPr lang="de-DE" b="1" dirty="0"/>
              <a:t> </a:t>
            </a:r>
            <a:r>
              <a:rPr lang="de-DE" dirty="0"/>
              <a:t>: </a:t>
            </a:r>
            <a:r>
              <a:rPr lang="de-DE" dirty="0" err="1"/>
              <a:t>transmettre</a:t>
            </a:r>
            <a:r>
              <a:rPr lang="de-DE" dirty="0"/>
              <a:t>, </a:t>
            </a:r>
            <a:r>
              <a:rPr lang="de-DE" dirty="0" err="1"/>
              <a:t>encourager</a:t>
            </a:r>
            <a:r>
              <a:rPr lang="de-DE" dirty="0"/>
              <a:t>, </a:t>
            </a:r>
            <a:r>
              <a:rPr lang="de-DE" dirty="0" err="1"/>
              <a:t>innover</a:t>
            </a:r>
            <a:r>
              <a:rPr lang="de-DE" dirty="0"/>
              <a:t>, </a:t>
            </a:r>
            <a:r>
              <a:rPr lang="de-CH" sz="1800" b="0" dirty="0">
                <a:effectLst/>
                <a:latin typeface="DINOT"/>
              </a:rPr>
              <a:t>Se </a:t>
            </a:r>
            <a:r>
              <a:rPr lang="de-CH" sz="1800" b="0" dirty="0" err="1">
                <a:effectLst/>
                <a:latin typeface="DINOT"/>
              </a:rPr>
              <a:t>soucier</a:t>
            </a:r>
            <a:r>
              <a:rPr lang="de-CH" sz="1800" b="0" dirty="0">
                <a:effectLst/>
                <a:latin typeface="DINOT"/>
              </a:rPr>
              <a:t> de </a:t>
            </a:r>
            <a:r>
              <a:rPr lang="de-CH" sz="1800" b="0" dirty="0" err="1">
                <a:effectLst/>
                <a:latin typeface="DINOT"/>
              </a:rPr>
              <a:t>l’entourage</a:t>
            </a:r>
            <a:r>
              <a:rPr lang="de-CH" sz="1800" b="0" dirty="0">
                <a:effectLst/>
                <a:latin typeface="DINOT"/>
              </a:rPr>
              <a:t> </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72</a:t>
            </a:fld>
            <a:endParaRPr lang="de-CH"/>
          </a:p>
        </p:txBody>
      </p:sp>
    </p:spTree>
    <p:extLst>
      <p:ext uri="{BB962C8B-B14F-4D97-AF65-F5344CB8AC3E}">
        <p14:creationId xmlns:p14="http://schemas.microsoft.com/office/powerpoint/2010/main" val="3301787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G+S	</a:t>
            </a:r>
            <a:r>
              <a:rPr lang="de-DE" dirty="0" err="1"/>
              <a:t>Gioventù</a:t>
            </a:r>
            <a:r>
              <a:rPr lang="de-DE" dirty="0"/>
              <a:t> </a:t>
            </a:r>
            <a:r>
              <a:rPr lang="de-DE" dirty="0" err="1"/>
              <a:t>e</a:t>
            </a:r>
            <a:r>
              <a:rPr lang="de-DE" dirty="0"/>
              <a:t> </a:t>
            </a:r>
            <a:r>
              <a:rPr lang="de-DE" dirty="0" err="1"/>
              <a:t>sport</a:t>
            </a:r>
            <a:endParaRPr lang="de-DE" dirty="0"/>
          </a:p>
          <a:p>
            <a:r>
              <a:rPr lang="de-DE" dirty="0"/>
              <a:t>ESA	Sport per </a:t>
            </a:r>
            <a:r>
              <a:rPr lang="de-DE" dirty="0" err="1"/>
              <a:t>gli</a:t>
            </a:r>
            <a:r>
              <a:rPr lang="de-DE" dirty="0"/>
              <a:t> </a:t>
            </a:r>
            <a:r>
              <a:rPr lang="de-DE" dirty="0" err="1"/>
              <a:t>adulti</a:t>
            </a:r>
            <a:r>
              <a:rPr lang="de-DE" dirty="0"/>
              <a:t> Svizzera			</a:t>
            </a:r>
            <a:r>
              <a:rPr lang="de-DE" b="1" dirty="0">
                <a:sym typeface="Wingdings" pitchFamily="2" charset="2"/>
              </a:rPr>
              <a:t> Tutti i </a:t>
            </a:r>
            <a:r>
              <a:rPr lang="de-DE" b="1" dirty="0" err="1">
                <a:sym typeface="Wingdings" pitchFamily="2" charset="2"/>
              </a:rPr>
              <a:t>programmi</a:t>
            </a:r>
            <a:r>
              <a:rPr lang="de-DE" b="1" dirty="0">
                <a:sym typeface="Wingdings" pitchFamily="2" charset="2"/>
              </a:rPr>
              <a:t> di </a:t>
            </a:r>
            <a:r>
              <a:rPr lang="de-DE" b="1" dirty="0" err="1">
                <a:sym typeface="Wingdings" pitchFamily="2" charset="2"/>
              </a:rPr>
              <a:t>formazione</a:t>
            </a:r>
            <a:r>
              <a:rPr lang="de-DE" b="1" dirty="0">
                <a:sym typeface="Wingdings" pitchFamily="2" charset="2"/>
              </a:rPr>
              <a:t> </a:t>
            </a:r>
            <a:r>
              <a:rPr lang="de-DE" b="1" dirty="0" err="1">
                <a:sym typeface="Wingdings" pitchFamily="2" charset="2"/>
              </a:rPr>
              <a:t>e</a:t>
            </a:r>
            <a:r>
              <a:rPr lang="de-DE" b="1" dirty="0">
                <a:sym typeface="Wingdings" pitchFamily="2" charset="2"/>
              </a:rPr>
              <a:t> </a:t>
            </a:r>
            <a:r>
              <a:rPr lang="de-DE" b="1" dirty="0" err="1">
                <a:sym typeface="Wingdings" pitchFamily="2" charset="2"/>
              </a:rPr>
              <a:t>perfezionamento</a:t>
            </a:r>
            <a:r>
              <a:rPr lang="de-DE" b="1" dirty="0">
                <a:sym typeface="Wingdings" pitchFamily="2" charset="2"/>
              </a:rPr>
              <a:t> si </a:t>
            </a:r>
            <a:r>
              <a:rPr lang="de-DE" b="1" dirty="0" err="1">
                <a:sym typeface="Wingdings" pitchFamily="2" charset="2"/>
              </a:rPr>
              <a:t>basano</a:t>
            </a:r>
            <a:r>
              <a:rPr lang="de-DE" b="1" dirty="0">
                <a:sym typeface="Wingdings" pitchFamily="2" charset="2"/>
              </a:rPr>
              <a:t> sul </a:t>
            </a:r>
            <a:r>
              <a:rPr lang="de-DE" b="1" dirty="0" err="1">
                <a:sym typeface="Wingdings" pitchFamily="2" charset="2"/>
              </a:rPr>
              <a:t>modello</a:t>
            </a:r>
            <a:r>
              <a:rPr lang="de-DE" b="1" dirty="0">
                <a:sym typeface="Wingdings" pitchFamily="2" charset="2"/>
              </a:rPr>
              <a:t> </a:t>
            </a:r>
            <a:r>
              <a:rPr lang="de-DE" b="1" dirty="0" err="1">
                <a:sym typeface="Wingdings" pitchFamily="2" charset="2"/>
              </a:rPr>
              <a:t>formativo</a:t>
            </a:r>
            <a:r>
              <a:rPr lang="de-DE" b="1" dirty="0">
                <a:sym typeface="Wingdings" pitchFamily="2" charset="2"/>
              </a:rPr>
              <a:t> di Magglingen.</a:t>
            </a:r>
            <a:endParaRPr lang="de-DE" b="1" dirty="0"/>
          </a:p>
          <a:p>
            <a:r>
              <a:rPr lang="de-DE" dirty="0"/>
              <a:t>TBS	</a:t>
            </a:r>
            <a:r>
              <a:rPr lang="de-DE" dirty="0" err="1"/>
              <a:t>Formazione</a:t>
            </a:r>
            <a:r>
              <a:rPr lang="de-DE" dirty="0"/>
              <a:t> </a:t>
            </a:r>
            <a:r>
              <a:rPr lang="de-DE" dirty="0" err="1"/>
              <a:t>degli</a:t>
            </a:r>
            <a:r>
              <a:rPr lang="de-DE" dirty="0"/>
              <a:t> </a:t>
            </a:r>
            <a:r>
              <a:rPr lang="de-DE" dirty="0" err="1"/>
              <a:t>allenatori</a:t>
            </a:r>
            <a:r>
              <a:rPr lang="de-DE" dirty="0"/>
              <a:t> Svizzera</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SUFSM	</a:t>
            </a:r>
            <a:r>
              <a:rPr lang="de-CH" sz="1800" b="0" dirty="0" err="1">
                <a:effectLst/>
                <a:latin typeface="DINOT"/>
              </a:rPr>
              <a:t>Scuola</a:t>
            </a:r>
            <a:r>
              <a:rPr lang="de-CH" sz="1800" b="0" dirty="0">
                <a:effectLst/>
                <a:latin typeface="DINOT"/>
              </a:rPr>
              <a:t> </a:t>
            </a:r>
            <a:r>
              <a:rPr lang="de-CH" sz="1800" b="0" dirty="0" err="1">
                <a:effectLst/>
                <a:latin typeface="DINOT"/>
              </a:rPr>
              <a:t>universitaria</a:t>
            </a:r>
            <a:r>
              <a:rPr lang="de-CH" sz="1800" b="0" dirty="0">
                <a:effectLst/>
                <a:latin typeface="DINOT"/>
              </a:rPr>
              <a:t> </a:t>
            </a:r>
            <a:r>
              <a:rPr lang="de-CH" sz="1800" b="0" dirty="0" err="1">
                <a:effectLst/>
                <a:latin typeface="DINOT"/>
              </a:rPr>
              <a:t>federale</a:t>
            </a:r>
            <a:r>
              <a:rPr lang="de-CH" sz="1800" b="0" dirty="0">
                <a:effectLst/>
                <a:latin typeface="DINOT"/>
              </a:rPr>
              <a:t> </a:t>
            </a:r>
            <a:r>
              <a:rPr lang="de-CH" sz="1800" b="0" dirty="0" err="1">
                <a:effectLst/>
                <a:latin typeface="DINOT"/>
              </a:rPr>
              <a:t>dello</a:t>
            </a:r>
            <a:r>
              <a:rPr lang="de-CH" sz="1800" b="0" dirty="0">
                <a:effectLst/>
                <a:latin typeface="DINOT"/>
              </a:rPr>
              <a:t> </a:t>
            </a:r>
            <a:r>
              <a:rPr lang="de-CH" sz="1800" b="0" dirty="0" err="1">
                <a:effectLst/>
                <a:latin typeface="DINOT"/>
              </a:rPr>
              <a:t>sport</a:t>
            </a:r>
            <a:r>
              <a:rPr lang="de-CH" sz="1800" b="0" dirty="0">
                <a:effectLst/>
                <a:latin typeface="DINOT"/>
              </a:rPr>
              <a:t> di </a:t>
            </a:r>
            <a:r>
              <a:rPr lang="de-CH" sz="1800" b="0" dirty="0" err="1">
                <a:effectLst/>
                <a:latin typeface="DINOT"/>
              </a:rPr>
              <a:t>Macolin</a:t>
            </a:r>
            <a:endParaRPr lang="de-CH" dirty="0"/>
          </a:p>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800" b="1" dirty="0">
                <a:effectLst/>
                <a:latin typeface="DINOT"/>
              </a:rPr>
              <a:t>I </a:t>
            </a:r>
            <a:r>
              <a:rPr lang="de-CH" sz="1800" b="1" dirty="0" err="1">
                <a:effectLst/>
                <a:latin typeface="DINOT"/>
              </a:rPr>
              <a:t>valori</a:t>
            </a:r>
            <a:r>
              <a:rPr lang="de-CH" sz="1800" b="1" dirty="0">
                <a:effectLst/>
                <a:latin typeface="DINOT"/>
              </a:rPr>
              <a:t> </a:t>
            </a:r>
            <a:r>
              <a:rPr lang="de-CH" sz="1800" b="1" dirty="0" err="1">
                <a:effectLst/>
                <a:latin typeface="DINOT"/>
              </a:rPr>
              <a:t>fondamentali</a:t>
            </a:r>
            <a:r>
              <a:rPr lang="de-CH" sz="1800" b="1" dirty="0">
                <a:effectLst/>
                <a:latin typeface="DINOT"/>
              </a:rPr>
              <a:t> di </a:t>
            </a:r>
            <a:r>
              <a:rPr lang="de-CH" sz="1800" b="1" dirty="0" err="1">
                <a:effectLst/>
                <a:latin typeface="DINOT"/>
              </a:rPr>
              <a:t>Macolin</a:t>
            </a:r>
            <a:r>
              <a:rPr lang="de-CH" sz="1800" b="1" dirty="0">
                <a:effectLst/>
                <a:latin typeface="DINOT"/>
              </a:rPr>
              <a:t> </a:t>
            </a:r>
            <a:r>
              <a:rPr lang="de-CH" sz="1800" b="1" dirty="0" err="1">
                <a:effectLst/>
                <a:latin typeface="DINOT"/>
              </a:rPr>
              <a:t>come</a:t>
            </a:r>
            <a:r>
              <a:rPr lang="de-CH" sz="1800" b="1" dirty="0">
                <a:effectLst/>
                <a:latin typeface="DINOT"/>
              </a:rPr>
              <a:t> </a:t>
            </a:r>
            <a:r>
              <a:rPr lang="de-CH" sz="1800" b="1" dirty="0" err="1">
                <a:effectLst/>
                <a:latin typeface="DINOT"/>
              </a:rPr>
              <a:t>base</a:t>
            </a:r>
            <a:r>
              <a:rPr lang="de-CH" sz="1800" b="1" dirty="0">
                <a:effectLst/>
                <a:latin typeface="DINOT"/>
              </a:rPr>
              <a:t>: </a:t>
            </a:r>
            <a:r>
              <a:rPr lang="de-CH" sz="1800" b="0" dirty="0">
                <a:effectLst/>
                <a:latin typeface="DINOT"/>
              </a:rPr>
              <a:t>[1] </a:t>
            </a:r>
            <a:r>
              <a:rPr lang="de-CH" sz="1800" b="0" dirty="0" err="1">
                <a:effectLst/>
                <a:latin typeface="DINOT"/>
              </a:rPr>
              <a:t>insegnare</a:t>
            </a:r>
            <a:r>
              <a:rPr lang="de-CH" sz="1800" b="0" dirty="0">
                <a:effectLst/>
                <a:latin typeface="DINOT"/>
              </a:rPr>
              <a:t> </a:t>
            </a:r>
            <a:r>
              <a:rPr lang="de-CH" sz="1800" b="0" dirty="0" err="1">
                <a:effectLst/>
                <a:latin typeface="DINOT"/>
              </a:rPr>
              <a:t>seguendo</a:t>
            </a:r>
            <a:r>
              <a:rPr lang="de-CH" sz="1800" b="0" dirty="0">
                <a:effectLst/>
                <a:latin typeface="DINOT"/>
              </a:rPr>
              <a:t> </a:t>
            </a:r>
            <a:r>
              <a:rPr lang="de-CH" sz="1800" b="0" dirty="0" err="1">
                <a:effectLst/>
                <a:latin typeface="DINOT"/>
              </a:rPr>
              <a:t>un</a:t>
            </a:r>
            <a:r>
              <a:rPr lang="de-CH" sz="1800" b="0" dirty="0">
                <a:effectLst/>
                <a:latin typeface="DINOT"/>
              </a:rPr>
              <a:t> </a:t>
            </a:r>
            <a:r>
              <a:rPr lang="de-CH" sz="1800" b="0" dirty="0" err="1">
                <a:effectLst/>
                <a:latin typeface="DINOT"/>
              </a:rPr>
              <a:t>processo</a:t>
            </a:r>
            <a:r>
              <a:rPr lang="de-CH" sz="1800" b="0" dirty="0">
                <a:effectLst/>
                <a:latin typeface="DINOT"/>
              </a:rPr>
              <a:t> di </a:t>
            </a:r>
            <a:r>
              <a:rPr lang="de-CH" sz="1800" b="0" dirty="0" err="1">
                <a:effectLst/>
                <a:latin typeface="DINOT"/>
              </a:rPr>
              <a:t>formazione</a:t>
            </a:r>
            <a:r>
              <a:rPr lang="de-CH" sz="1800" b="0" dirty="0">
                <a:effectLst/>
                <a:latin typeface="DINOT"/>
              </a:rPr>
              <a:t> globale, [2] </a:t>
            </a:r>
            <a:r>
              <a:rPr lang="de-CH" sz="1800" b="0" dirty="0" err="1">
                <a:effectLst/>
                <a:latin typeface="DINOT"/>
              </a:rPr>
              <a:t>partire</a:t>
            </a:r>
            <a:r>
              <a:rPr lang="de-CH" sz="1800" b="0" dirty="0">
                <a:effectLst/>
                <a:latin typeface="DINOT"/>
              </a:rPr>
              <a:t> </a:t>
            </a:r>
            <a:r>
              <a:rPr lang="de-CH" sz="1800" b="0" dirty="0" err="1">
                <a:effectLst/>
                <a:latin typeface="DINOT"/>
              </a:rPr>
              <a:t>dall’individuo</a:t>
            </a:r>
            <a:r>
              <a:rPr lang="de-CH" sz="1800" b="0" dirty="0">
                <a:effectLst/>
                <a:latin typeface="DINOT"/>
              </a:rPr>
              <a:t> </a:t>
            </a:r>
            <a:r>
              <a:rPr lang="de-CH" sz="1800" b="0" dirty="0" err="1">
                <a:effectLst/>
                <a:latin typeface="DINOT"/>
              </a:rPr>
              <a:t>e</a:t>
            </a:r>
            <a:r>
              <a:rPr lang="de-CH" sz="1800" b="0" dirty="0">
                <a:effectLst/>
                <a:latin typeface="DINOT"/>
              </a:rPr>
              <a:t> [3] </a:t>
            </a:r>
            <a:r>
              <a:rPr lang="de-CH" sz="1800" b="0" dirty="0" err="1">
                <a:effectLst/>
                <a:latin typeface="DINOT"/>
              </a:rPr>
              <a:t>trasmettere</a:t>
            </a:r>
            <a:r>
              <a:rPr lang="de-CH" sz="1800" b="0" dirty="0">
                <a:effectLst/>
                <a:latin typeface="DINOT"/>
              </a:rPr>
              <a:t> ai </a:t>
            </a:r>
            <a:r>
              <a:rPr lang="de-CH" sz="1800" b="0" dirty="0" err="1">
                <a:effectLst/>
                <a:latin typeface="DINOT"/>
              </a:rPr>
              <a:t>partecipanti</a:t>
            </a:r>
            <a:r>
              <a:rPr lang="de-CH" sz="1800" b="0" dirty="0">
                <a:effectLst/>
                <a:latin typeface="DINOT"/>
              </a:rPr>
              <a:t> </a:t>
            </a:r>
            <a:r>
              <a:rPr lang="de-CH" sz="1800" b="0" dirty="0" err="1">
                <a:effectLst/>
                <a:latin typeface="DINOT"/>
              </a:rPr>
              <a:t>competenze</a:t>
            </a:r>
            <a:r>
              <a:rPr lang="de-CH" sz="1800" b="0" dirty="0">
                <a:effectLst/>
                <a:latin typeface="DINOT"/>
              </a:rPr>
              <a:t> </a:t>
            </a:r>
            <a:r>
              <a:rPr lang="de-CH" sz="1800" b="0" dirty="0" err="1">
                <a:effectLst/>
                <a:latin typeface="DINOT"/>
              </a:rPr>
              <a:t>pratiche</a:t>
            </a:r>
            <a:r>
              <a:rPr lang="de-CH" sz="1800" b="0" dirty="0">
                <a:effectLst/>
                <a:latin typeface="DINOT"/>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800" b="0" dirty="0">
              <a:effectLst/>
              <a:latin typeface="DINO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b="1" dirty="0"/>
              <a:t>5 </a:t>
            </a:r>
            <a:r>
              <a:rPr lang="de-CH" sz="1800" b="1" dirty="0" err="1">
                <a:effectLst/>
                <a:latin typeface="DINOT"/>
              </a:rPr>
              <a:t>Linee</a:t>
            </a:r>
            <a:r>
              <a:rPr lang="de-CH" sz="1800" b="1" dirty="0">
                <a:effectLst/>
                <a:latin typeface="DINOT"/>
              </a:rPr>
              <a:t> </a:t>
            </a:r>
            <a:r>
              <a:rPr lang="de-CH" sz="1800" b="1" dirty="0" err="1">
                <a:effectLst/>
                <a:latin typeface="DINOT"/>
              </a:rPr>
              <a:t>guida</a:t>
            </a:r>
            <a:r>
              <a:rPr lang="de-CH" sz="1800" b="1" dirty="0">
                <a:effectLst/>
                <a:latin typeface="DINOT"/>
              </a:rPr>
              <a:t> per </a:t>
            </a:r>
            <a:r>
              <a:rPr lang="de-CH" sz="1800" b="1" dirty="0" err="1">
                <a:effectLst/>
                <a:latin typeface="DINOT"/>
              </a:rPr>
              <a:t>una</a:t>
            </a:r>
            <a:r>
              <a:rPr lang="de-CH" sz="1800" b="1" dirty="0">
                <a:effectLst/>
                <a:latin typeface="DINOT"/>
              </a:rPr>
              <a:t> </a:t>
            </a:r>
            <a:r>
              <a:rPr lang="de-CH" sz="1800" b="1" dirty="0" err="1">
                <a:effectLst/>
                <a:latin typeface="DINOT"/>
              </a:rPr>
              <a:t>formazione</a:t>
            </a:r>
            <a:r>
              <a:rPr lang="de-CH" sz="1800" b="1" dirty="0">
                <a:effectLst/>
                <a:latin typeface="DINOT"/>
              </a:rPr>
              <a:t> di </a:t>
            </a:r>
            <a:r>
              <a:rPr lang="de-CH" sz="1800" b="1" dirty="0" err="1">
                <a:effectLst/>
                <a:latin typeface="DINOT"/>
              </a:rPr>
              <a:t>buona</a:t>
            </a:r>
            <a:r>
              <a:rPr lang="de-CH" sz="1800" b="1" dirty="0">
                <a:effectLst/>
                <a:latin typeface="DINOT"/>
              </a:rPr>
              <a:t> </a:t>
            </a:r>
            <a:r>
              <a:rPr lang="de-CH" sz="1800" b="1" dirty="0" err="1">
                <a:effectLst/>
                <a:latin typeface="DINOT"/>
              </a:rPr>
              <a:t>qualita</a:t>
            </a:r>
            <a:r>
              <a:rPr lang="de-CH" sz="1800" b="1" dirty="0">
                <a:effectLst/>
                <a:latin typeface="DINOT"/>
              </a:rPr>
              <a:t>̀: </a:t>
            </a:r>
            <a:r>
              <a:rPr lang="de-CH" sz="1800" b="0" dirty="0" err="1">
                <a:effectLst/>
                <a:latin typeface="DINOT"/>
              </a:rPr>
              <a:t>Rivolta</a:t>
            </a:r>
            <a:r>
              <a:rPr lang="de-CH" sz="1800" b="0" dirty="0">
                <a:effectLst/>
                <a:latin typeface="DINOT"/>
              </a:rPr>
              <a:t> alla </a:t>
            </a:r>
            <a:r>
              <a:rPr lang="de-CH" sz="1800" b="0" dirty="0" err="1">
                <a:effectLst/>
                <a:latin typeface="DINOT"/>
              </a:rPr>
              <a:t>pratica</a:t>
            </a:r>
            <a:r>
              <a:rPr lang="de-CH" sz="1800" b="0" dirty="0">
                <a:effectLst/>
                <a:latin typeface="DINOT"/>
              </a:rPr>
              <a:t>, </a:t>
            </a:r>
            <a:r>
              <a:rPr lang="de-CH" sz="1800" b="0" dirty="0" err="1">
                <a:effectLst/>
                <a:latin typeface="DINOT"/>
              </a:rPr>
              <a:t>Aperta</a:t>
            </a:r>
            <a:r>
              <a:rPr lang="de-CH" sz="1800" b="0" dirty="0">
                <a:effectLst/>
                <a:latin typeface="DINOT"/>
              </a:rPr>
              <a:t> a </a:t>
            </a:r>
            <a:r>
              <a:rPr lang="de-CH" sz="1800" b="0" dirty="0" err="1">
                <a:effectLst/>
                <a:latin typeface="DINOT"/>
              </a:rPr>
              <a:t>riflessione</a:t>
            </a:r>
            <a:r>
              <a:rPr lang="de-CH" sz="1800" b="0" dirty="0">
                <a:effectLst/>
                <a:latin typeface="DINOT"/>
              </a:rPr>
              <a:t> </a:t>
            </a:r>
            <a:r>
              <a:rPr lang="de-CH" sz="1800" b="0" dirty="0" err="1">
                <a:effectLst/>
                <a:latin typeface="DINOT"/>
              </a:rPr>
              <a:t>ed</a:t>
            </a:r>
            <a:r>
              <a:rPr lang="de-CH" sz="1800" b="0" dirty="0">
                <a:effectLst/>
                <a:latin typeface="DINOT"/>
              </a:rPr>
              <a:t> </a:t>
            </a:r>
            <a:r>
              <a:rPr lang="de-CH" sz="1800" b="0" dirty="0" err="1">
                <a:effectLst/>
                <a:latin typeface="DINOT"/>
              </a:rPr>
              <a:t>esperienze</a:t>
            </a:r>
            <a:r>
              <a:rPr lang="de-CH" sz="1800" b="0" dirty="0">
                <a:effectLst/>
                <a:latin typeface="DINOT"/>
              </a:rPr>
              <a:t>, </a:t>
            </a:r>
            <a:r>
              <a:rPr lang="de-CH" sz="1800" b="0" dirty="0" err="1">
                <a:effectLst/>
                <a:latin typeface="DINOT"/>
              </a:rPr>
              <a:t>Appagante</a:t>
            </a:r>
            <a:r>
              <a:rPr lang="de-CH" sz="1800" b="0" dirty="0">
                <a:effectLst/>
                <a:latin typeface="DINOT"/>
              </a:rPr>
              <a:t> per </a:t>
            </a:r>
            <a:r>
              <a:rPr lang="de-CH" sz="1800" b="0" dirty="0" err="1">
                <a:effectLst/>
                <a:latin typeface="DINOT"/>
              </a:rPr>
              <a:t>il</a:t>
            </a:r>
            <a:r>
              <a:rPr lang="de-CH" sz="1800" b="0" dirty="0">
                <a:effectLst/>
                <a:latin typeface="DINOT"/>
              </a:rPr>
              <a:t> </a:t>
            </a:r>
            <a:r>
              <a:rPr lang="de-CH" sz="1800" b="0" dirty="0" err="1">
                <a:effectLst/>
                <a:latin typeface="DINOT"/>
              </a:rPr>
              <a:t>presente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importante</a:t>
            </a:r>
            <a:r>
              <a:rPr lang="de-CH" sz="1800" b="0" dirty="0">
                <a:effectLst/>
                <a:latin typeface="DINOT"/>
              </a:rPr>
              <a:t> per </a:t>
            </a:r>
            <a:r>
              <a:rPr lang="de-CH" sz="1800" b="0" dirty="0" err="1">
                <a:effectLst/>
                <a:latin typeface="DINOT"/>
              </a:rPr>
              <a:t>il</a:t>
            </a:r>
            <a:r>
              <a:rPr lang="de-CH" sz="1800" b="0" dirty="0">
                <a:effectLst/>
                <a:latin typeface="DINOT"/>
              </a:rPr>
              <a:t> </a:t>
            </a:r>
            <a:r>
              <a:rPr lang="de-CH" sz="1800" b="0" dirty="0" err="1">
                <a:effectLst/>
                <a:latin typeface="DINOT"/>
              </a:rPr>
              <a:t>futuro</a:t>
            </a:r>
            <a:r>
              <a:rPr lang="de-CH" sz="1800" b="0" dirty="0">
                <a:effectLst/>
                <a:latin typeface="DINOT"/>
              </a:rPr>
              <a:t>, </a:t>
            </a:r>
            <a:r>
              <a:rPr lang="de-CH" sz="1800" b="0" dirty="0" err="1">
                <a:effectLst/>
                <a:latin typeface="DINOT"/>
              </a:rPr>
              <a:t>Orientata</a:t>
            </a:r>
            <a:r>
              <a:rPr lang="de-CH" sz="1800" b="0" dirty="0">
                <a:effectLst/>
                <a:latin typeface="DINOT"/>
              </a:rPr>
              <a:t> ai </a:t>
            </a:r>
            <a:r>
              <a:rPr lang="de-CH" sz="1800" b="0" dirty="0" err="1">
                <a:effectLst/>
                <a:latin typeface="DINOT"/>
              </a:rPr>
              <a:t>bisogni</a:t>
            </a:r>
            <a:r>
              <a:rPr lang="de-CH" sz="1800" b="0" dirty="0">
                <a:effectLst/>
                <a:latin typeface="DINOT"/>
              </a:rPr>
              <a:t>, </a:t>
            </a:r>
            <a:r>
              <a:rPr lang="de-CH" sz="1800" b="0" dirty="0" err="1">
                <a:effectLst/>
                <a:latin typeface="DINOT"/>
              </a:rPr>
              <a:t>Basata</a:t>
            </a:r>
            <a:r>
              <a:rPr lang="de-CH" sz="1800" b="0" dirty="0">
                <a:effectLst/>
                <a:latin typeface="DINOT"/>
              </a:rPr>
              <a:t> </a:t>
            </a:r>
            <a:r>
              <a:rPr lang="de-CH" sz="1800" b="0" dirty="0" err="1">
                <a:effectLst/>
                <a:latin typeface="DINOT"/>
              </a:rPr>
              <a:t>sulla</a:t>
            </a:r>
            <a:r>
              <a:rPr lang="de-CH" sz="1800" b="0" dirty="0">
                <a:effectLst/>
                <a:latin typeface="DINOT"/>
              </a:rPr>
              <a:t> </a:t>
            </a:r>
            <a:r>
              <a:rPr lang="de-CH" sz="1800" b="0" dirty="0" err="1">
                <a:effectLst/>
                <a:latin typeface="DINOT"/>
              </a:rPr>
              <a:t>ricerca</a:t>
            </a:r>
            <a:endParaRPr lang="de-CH" sz="1800" b="0" dirty="0">
              <a:effectLst/>
              <a:latin typeface="DINO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800" b="0" dirty="0">
              <a:effectLst/>
              <a:latin typeface="DINO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5400" b="1" dirty="0" err="1"/>
              <a:t>Struttura</a:t>
            </a:r>
            <a:r>
              <a:rPr lang="de-CH" sz="5400" b="1" dirty="0"/>
              <a:t> </a:t>
            </a:r>
            <a:r>
              <a:rPr lang="de-CH" sz="5400" b="1" dirty="0" err="1"/>
              <a:t>dell'intero</a:t>
            </a:r>
            <a:r>
              <a:rPr lang="de-CH" sz="5400" b="1" dirty="0"/>
              <a:t> </a:t>
            </a:r>
            <a:r>
              <a:rPr lang="de-CH" sz="5400" b="1" dirty="0" err="1"/>
              <a:t>modello</a:t>
            </a:r>
            <a:r>
              <a:rPr lang="de-CH" sz="5400" b="1" dirty="0"/>
              <a:t> </a:t>
            </a:r>
            <a:r>
              <a:rPr lang="de-CH" sz="5400" b="1" dirty="0" err="1"/>
              <a:t>formativo</a:t>
            </a:r>
            <a:r>
              <a:rPr lang="de-CH" sz="5400" b="1" dirty="0"/>
              <a:t>:</a:t>
            </a:r>
            <a:r>
              <a:rPr lang="de-CH" sz="5400" b="0" dirty="0"/>
              <a:t> </a:t>
            </a:r>
            <a:r>
              <a:rPr lang="de-CH" sz="1800" b="0" dirty="0">
                <a:effectLst/>
                <a:latin typeface="DINOT"/>
              </a:rPr>
              <a:t>«</a:t>
            </a:r>
            <a:r>
              <a:rPr lang="de-CH" sz="1800" b="0" dirty="0" err="1">
                <a:effectLst/>
                <a:latin typeface="DINOT"/>
              </a:rPr>
              <a:t>Trasmettere</a:t>
            </a:r>
            <a:r>
              <a:rPr lang="de-CH" sz="1800" b="0" dirty="0">
                <a:effectLst/>
                <a:latin typeface="DINOT"/>
              </a:rPr>
              <a:t>», «</a:t>
            </a:r>
            <a:r>
              <a:rPr lang="de-CH" sz="1800" b="0" dirty="0" err="1">
                <a:effectLst/>
                <a:latin typeface="DINOT"/>
              </a:rPr>
              <a:t>Promuovere</a:t>
            </a:r>
            <a:r>
              <a:rPr lang="de-CH" sz="1800" b="0" dirty="0">
                <a:effectLst/>
                <a:latin typeface="DINOT"/>
              </a:rPr>
              <a:t>», «</a:t>
            </a:r>
            <a:r>
              <a:rPr lang="de-CH" sz="1800" b="0" dirty="0" err="1">
                <a:effectLst/>
                <a:latin typeface="DINOT"/>
              </a:rPr>
              <a:t>Innovare</a:t>
            </a:r>
            <a:r>
              <a:rPr lang="de-CH" sz="1800" b="0" dirty="0">
                <a:effectLst/>
                <a:latin typeface="DINOT"/>
              </a:rPr>
              <a:t>» </a:t>
            </a:r>
            <a:r>
              <a:rPr lang="de-CH" sz="1800" b="0" dirty="0" err="1">
                <a:effectLst/>
                <a:latin typeface="DINOT"/>
              </a:rPr>
              <a:t>e</a:t>
            </a:r>
            <a:r>
              <a:rPr lang="de-CH" sz="1800" b="0" dirty="0">
                <a:effectLst/>
                <a:latin typeface="DINOT"/>
              </a:rPr>
              <a:t> «Curare </a:t>
            </a:r>
            <a:r>
              <a:rPr lang="de-CH" sz="1800" b="0" dirty="0" err="1">
                <a:effectLst/>
                <a:latin typeface="DINOT"/>
              </a:rPr>
              <a:t>l‘ambiente</a:t>
            </a:r>
            <a:r>
              <a:rPr lang="de-CH" sz="1800" b="0" dirty="0">
                <a:effectLst/>
                <a:latin typeface="DINOT"/>
              </a:rPr>
              <a:t>» </a:t>
            </a:r>
            <a:endParaRPr lang="de-CH" sz="7200"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73</a:t>
            </a:fld>
            <a:endParaRPr lang="de-CH"/>
          </a:p>
        </p:txBody>
      </p:sp>
    </p:spTree>
    <p:extLst>
      <p:ext uri="{BB962C8B-B14F-4D97-AF65-F5344CB8AC3E}">
        <p14:creationId xmlns:p14="http://schemas.microsoft.com/office/powerpoint/2010/main" val="3869795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Die Ausbildung von </a:t>
            </a:r>
            <a:r>
              <a:rPr lang="de-CH" dirty="0" err="1"/>
              <a:t>esa</a:t>
            </a:r>
            <a:r>
              <a:rPr lang="de-CH" dirty="0"/>
              <a:t>-Leiterinnen und -Leitern</a:t>
            </a:r>
            <a:r>
              <a:rPr lang="de-CH" baseline="0" dirty="0"/>
              <a:t> erfolgt über die </a:t>
            </a:r>
            <a:r>
              <a:rPr lang="de-CH" baseline="0" dirty="0" err="1"/>
              <a:t>esa</a:t>
            </a:r>
            <a:r>
              <a:rPr lang="de-CH" baseline="0" dirty="0"/>
              <a:t>-Partnerorganisationen, welche ebenfalls die Weiterbildungsangebote sicherstellen. Die Aus- und Weiterbildung der </a:t>
            </a:r>
            <a:r>
              <a:rPr lang="de-CH" baseline="0" dirty="0" err="1"/>
              <a:t>esa</a:t>
            </a:r>
            <a:r>
              <a:rPr lang="de-CH" baseline="0" dirty="0"/>
              <a:t>-Expertinnen und -experten liegt in der Verantwortung des BASPO. Für die Weiterbildung der </a:t>
            </a:r>
            <a:r>
              <a:rPr lang="de-CH" baseline="0" dirty="0" err="1"/>
              <a:t>esa</a:t>
            </a:r>
            <a:r>
              <a:rPr lang="de-CH" baseline="0" dirty="0"/>
              <a:t>-Expertinnen und -Experten kann das BASPO seine Partner beiziehen bzw. die Weiterbildung an diese delegieren. Für </a:t>
            </a:r>
            <a:r>
              <a:rPr lang="de-CH" baseline="0" dirty="0" err="1"/>
              <a:t>esa</a:t>
            </a:r>
            <a:r>
              <a:rPr lang="de-CH" baseline="0" dirty="0"/>
              <a:t>-Expertinnen und -Experten besteht die Möglichkeit ein SVEB-Zertifikat auf verkürztem Weg zu erlangen. Zudem können sie an der Universität Basel und Lausanne die Zertifikatsweiterbildung «Bewegungsförderung in Alter» (</a:t>
            </a:r>
            <a:r>
              <a:rPr lang="de-CH" baseline="0" dirty="0" err="1"/>
              <a:t>BeFiA</a:t>
            </a:r>
            <a:r>
              <a:rPr lang="de-CH" baseline="0" dirty="0"/>
              <a:t>) absolvieren.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Die Leiter- und Expertenanerkennung hat eine </a:t>
            </a:r>
            <a:r>
              <a:rPr lang="de-DE" b="1" dirty="0"/>
              <a:t>Gültigkeit von zwei Jahren </a:t>
            </a:r>
            <a:r>
              <a:rPr lang="de-DE" dirty="0"/>
              <a:t>(im Jahr der Aus- oder Weiterbildung plus 2 Kalenderjahre).</a:t>
            </a:r>
          </a:p>
          <a:p>
            <a:pPr marL="342900" indent="-342900">
              <a:spcBef>
                <a:spcPts val="0"/>
              </a:spcBef>
              <a:spcAft>
                <a:spcPts val="600"/>
              </a:spcAft>
              <a:buFont typeface="Arial" panose="020B0604020202020204" pitchFamily="34" charset="0"/>
              <a:buChar char="•"/>
            </a:pPr>
            <a:endParaRPr lang="de-DE" dirty="0"/>
          </a:p>
          <a:p>
            <a:pPr marL="0" indent="0">
              <a:spcBef>
                <a:spcPts val="0"/>
              </a:spcBef>
              <a:spcAft>
                <a:spcPts val="600"/>
              </a:spcAft>
              <a:buFont typeface="Arial" panose="020B0604020202020204" pitchFamily="34" charset="0"/>
              <a:buNone/>
            </a:pPr>
            <a:r>
              <a:rPr lang="de-DE" dirty="0"/>
              <a:t>Um eine Anerkennung aufrecht zu erhalten bzw. nach Wegfall wieder zu erlangen, ist der Besuch eines </a:t>
            </a:r>
            <a:r>
              <a:rPr lang="de-DE" b="1" dirty="0"/>
              <a:t>Fort- oder Weiterbildungsmoduls</a:t>
            </a:r>
            <a:r>
              <a:rPr lang="de-DE" dirty="0"/>
              <a:t> Pflicht.</a:t>
            </a:r>
          </a:p>
          <a:p>
            <a:endParaRPr lang="de-CH" dirty="0"/>
          </a:p>
          <a:p>
            <a:r>
              <a:rPr lang="de-DE" i="1" dirty="0">
                <a:hlinkClick r:id="rId3"/>
              </a:rPr>
              <a:t>https://www.nds.baspo.admin.ch/publicArea/cadreEducationStructure/esa/education-structure/esa/structure?lang=de</a:t>
            </a:r>
            <a:r>
              <a:rPr lang="de-DE" i="1" dirty="0"/>
              <a:t> </a:t>
            </a:r>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74</a:t>
            </a:fld>
            <a:endParaRPr lang="de-CH"/>
          </a:p>
        </p:txBody>
      </p:sp>
    </p:spTree>
    <p:extLst>
      <p:ext uri="{BB962C8B-B14F-4D97-AF65-F5344CB8AC3E}">
        <p14:creationId xmlns:p14="http://schemas.microsoft.com/office/powerpoint/2010/main" val="2117219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r>
              <a:rPr lang="de-CH" dirty="0"/>
              <a:t>La </a:t>
            </a:r>
            <a:r>
              <a:rPr lang="de-CH" dirty="0" err="1"/>
              <a:t>formation</a:t>
            </a:r>
            <a:r>
              <a:rPr lang="de-CH" dirty="0"/>
              <a:t> des </a:t>
            </a:r>
            <a:r>
              <a:rPr lang="de-CH" dirty="0" err="1"/>
              <a:t>moniteurs</a:t>
            </a:r>
            <a:r>
              <a:rPr lang="de-CH" dirty="0"/>
              <a:t> </a:t>
            </a:r>
            <a:r>
              <a:rPr lang="de-CH" dirty="0" err="1"/>
              <a:t>esa</a:t>
            </a:r>
            <a:r>
              <a:rPr lang="de-CH" dirty="0"/>
              <a:t> </a:t>
            </a:r>
            <a:r>
              <a:rPr lang="de-CH" dirty="0" err="1"/>
              <a:t>est</a:t>
            </a:r>
            <a:r>
              <a:rPr lang="de-CH" dirty="0"/>
              <a:t> </a:t>
            </a:r>
            <a:r>
              <a:rPr lang="de-CH" dirty="0" err="1"/>
              <a:t>assurée</a:t>
            </a:r>
            <a:r>
              <a:rPr lang="de-CH" dirty="0"/>
              <a:t> par </a:t>
            </a:r>
            <a:r>
              <a:rPr lang="de-CH" dirty="0" err="1"/>
              <a:t>les</a:t>
            </a:r>
            <a:r>
              <a:rPr lang="de-CH" dirty="0"/>
              <a:t> </a:t>
            </a:r>
            <a:r>
              <a:rPr lang="de-CH" dirty="0" err="1"/>
              <a:t>organisations</a:t>
            </a:r>
            <a:r>
              <a:rPr lang="de-CH" dirty="0"/>
              <a:t> </a:t>
            </a:r>
            <a:r>
              <a:rPr lang="de-CH" dirty="0" err="1"/>
              <a:t>partenaires</a:t>
            </a:r>
            <a:r>
              <a:rPr lang="de-CH" dirty="0"/>
              <a:t> du </a:t>
            </a:r>
            <a:r>
              <a:rPr lang="de-CH" dirty="0" err="1"/>
              <a:t>programme</a:t>
            </a:r>
            <a:r>
              <a:rPr lang="de-CH" dirty="0"/>
              <a:t> </a:t>
            </a:r>
            <a:r>
              <a:rPr lang="de-CH" dirty="0" err="1"/>
              <a:t>esa</a:t>
            </a:r>
            <a:r>
              <a:rPr lang="de-CH" dirty="0"/>
              <a:t>, </a:t>
            </a:r>
            <a:r>
              <a:rPr lang="de-CH" dirty="0" err="1"/>
              <a:t>qui</a:t>
            </a:r>
            <a:r>
              <a:rPr lang="de-CH" dirty="0"/>
              <a:t> </a:t>
            </a:r>
            <a:r>
              <a:rPr lang="de-CH" dirty="0" err="1"/>
              <a:t>garantissent</a:t>
            </a:r>
            <a:r>
              <a:rPr lang="de-CH" dirty="0"/>
              <a:t> </a:t>
            </a:r>
            <a:r>
              <a:rPr lang="de-CH" dirty="0" err="1"/>
              <a:t>également</a:t>
            </a:r>
            <a:r>
              <a:rPr lang="de-CH" dirty="0"/>
              <a:t> </a:t>
            </a:r>
            <a:r>
              <a:rPr lang="de-CH" dirty="0" err="1"/>
              <a:t>les</a:t>
            </a:r>
            <a:r>
              <a:rPr lang="de-CH" dirty="0"/>
              <a:t> </a:t>
            </a:r>
            <a:r>
              <a:rPr lang="de-CH" dirty="0" err="1"/>
              <a:t>offres</a:t>
            </a:r>
            <a:r>
              <a:rPr lang="de-CH" dirty="0"/>
              <a:t> de </a:t>
            </a:r>
            <a:r>
              <a:rPr lang="de-CH" dirty="0" err="1"/>
              <a:t>formation</a:t>
            </a:r>
            <a:r>
              <a:rPr lang="de-CH" dirty="0"/>
              <a:t> </a:t>
            </a:r>
            <a:r>
              <a:rPr lang="de-CH" dirty="0" err="1"/>
              <a:t>continue</a:t>
            </a:r>
            <a:r>
              <a:rPr lang="de-CH" dirty="0"/>
              <a:t>. La </a:t>
            </a:r>
            <a:r>
              <a:rPr lang="de-CH" dirty="0" err="1"/>
              <a:t>formation</a:t>
            </a:r>
            <a:r>
              <a:rPr lang="de-CH" dirty="0"/>
              <a:t> et la </a:t>
            </a:r>
            <a:r>
              <a:rPr lang="de-CH" dirty="0" err="1"/>
              <a:t>formation</a:t>
            </a:r>
            <a:r>
              <a:rPr lang="de-CH" dirty="0"/>
              <a:t> </a:t>
            </a:r>
            <a:r>
              <a:rPr lang="de-CH" dirty="0" err="1"/>
              <a:t>continue</a:t>
            </a:r>
            <a:r>
              <a:rPr lang="de-CH" dirty="0"/>
              <a:t> des </a:t>
            </a:r>
            <a:r>
              <a:rPr lang="de-CH" dirty="0" err="1"/>
              <a:t>experts</a:t>
            </a:r>
            <a:r>
              <a:rPr lang="de-CH" dirty="0"/>
              <a:t> </a:t>
            </a:r>
            <a:r>
              <a:rPr lang="de-CH" dirty="0" err="1"/>
              <a:t>esa</a:t>
            </a:r>
            <a:r>
              <a:rPr lang="de-CH" dirty="0"/>
              <a:t> </a:t>
            </a:r>
            <a:r>
              <a:rPr lang="de-CH" dirty="0" err="1"/>
              <a:t>relèvent</a:t>
            </a:r>
            <a:r>
              <a:rPr lang="de-CH" dirty="0"/>
              <a:t> de la </a:t>
            </a:r>
            <a:r>
              <a:rPr lang="de-CH" dirty="0" err="1"/>
              <a:t>responsabilité</a:t>
            </a:r>
            <a:r>
              <a:rPr lang="de-CH" dirty="0"/>
              <a:t> de </a:t>
            </a:r>
            <a:r>
              <a:rPr lang="de-CH" dirty="0" err="1"/>
              <a:t>l'OFSPO</a:t>
            </a:r>
            <a:r>
              <a:rPr lang="de-CH" dirty="0"/>
              <a:t>. Pour la </a:t>
            </a:r>
            <a:r>
              <a:rPr lang="de-CH" dirty="0" err="1"/>
              <a:t>formation</a:t>
            </a:r>
            <a:r>
              <a:rPr lang="de-CH" dirty="0"/>
              <a:t> </a:t>
            </a:r>
            <a:r>
              <a:rPr lang="de-CH" dirty="0" err="1"/>
              <a:t>continue</a:t>
            </a:r>
            <a:r>
              <a:rPr lang="de-CH" dirty="0"/>
              <a:t> des </a:t>
            </a:r>
            <a:r>
              <a:rPr lang="de-CH" dirty="0" err="1"/>
              <a:t>experts</a:t>
            </a:r>
            <a:r>
              <a:rPr lang="de-CH" dirty="0"/>
              <a:t> </a:t>
            </a:r>
            <a:r>
              <a:rPr lang="de-CH" dirty="0" err="1"/>
              <a:t>esa</a:t>
            </a:r>
            <a:r>
              <a:rPr lang="de-CH" dirty="0"/>
              <a:t>, </a:t>
            </a:r>
            <a:r>
              <a:rPr lang="de-CH" dirty="0" err="1"/>
              <a:t>l'OFSPO</a:t>
            </a:r>
            <a:r>
              <a:rPr lang="de-CH" dirty="0"/>
              <a:t> </a:t>
            </a:r>
            <a:r>
              <a:rPr lang="de-CH" dirty="0" err="1"/>
              <a:t>peut</a:t>
            </a:r>
            <a:r>
              <a:rPr lang="de-CH" dirty="0"/>
              <a:t> faire </a:t>
            </a:r>
            <a:r>
              <a:rPr lang="de-CH" dirty="0" err="1"/>
              <a:t>appel</a:t>
            </a:r>
            <a:r>
              <a:rPr lang="de-CH" dirty="0"/>
              <a:t> à </a:t>
            </a:r>
            <a:r>
              <a:rPr lang="de-CH" dirty="0" err="1"/>
              <a:t>ses</a:t>
            </a:r>
            <a:r>
              <a:rPr lang="de-CH" dirty="0"/>
              <a:t> </a:t>
            </a:r>
            <a:r>
              <a:rPr lang="de-CH" dirty="0" err="1"/>
              <a:t>partenaires</a:t>
            </a:r>
            <a:r>
              <a:rPr lang="de-CH" dirty="0"/>
              <a:t> </a:t>
            </a:r>
            <a:r>
              <a:rPr lang="de-CH" dirty="0" err="1"/>
              <a:t>ou</a:t>
            </a:r>
            <a:r>
              <a:rPr lang="de-CH" dirty="0"/>
              <a:t> </a:t>
            </a:r>
            <a:r>
              <a:rPr lang="de-CH" dirty="0" err="1"/>
              <a:t>leur</a:t>
            </a:r>
            <a:r>
              <a:rPr lang="de-CH" dirty="0"/>
              <a:t> </a:t>
            </a:r>
            <a:r>
              <a:rPr lang="de-CH" dirty="0" err="1"/>
              <a:t>déléguer</a:t>
            </a:r>
            <a:r>
              <a:rPr lang="de-CH" dirty="0"/>
              <a:t> la </a:t>
            </a:r>
            <a:r>
              <a:rPr lang="de-CH" dirty="0" err="1"/>
              <a:t>formation</a:t>
            </a:r>
            <a:r>
              <a:rPr lang="de-CH" dirty="0"/>
              <a:t> </a:t>
            </a:r>
            <a:r>
              <a:rPr lang="de-CH" dirty="0" err="1"/>
              <a:t>continue</a:t>
            </a:r>
            <a:r>
              <a:rPr lang="de-CH" dirty="0"/>
              <a:t>. </a:t>
            </a:r>
            <a:r>
              <a:rPr lang="de-CH" dirty="0" err="1"/>
              <a:t>Les</a:t>
            </a:r>
            <a:r>
              <a:rPr lang="de-CH" dirty="0"/>
              <a:t> </a:t>
            </a:r>
            <a:r>
              <a:rPr lang="de-CH" dirty="0" err="1"/>
              <a:t>experts</a:t>
            </a:r>
            <a:r>
              <a:rPr lang="de-CH" dirty="0"/>
              <a:t> </a:t>
            </a:r>
            <a:r>
              <a:rPr lang="de-CH" dirty="0" err="1"/>
              <a:t>esa</a:t>
            </a:r>
            <a:r>
              <a:rPr lang="de-CH" dirty="0"/>
              <a:t> </a:t>
            </a:r>
            <a:r>
              <a:rPr lang="de-CH" dirty="0" err="1"/>
              <a:t>ont</a:t>
            </a:r>
            <a:r>
              <a:rPr lang="de-CH" dirty="0"/>
              <a:t> la </a:t>
            </a:r>
            <a:r>
              <a:rPr lang="de-CH" dirty="0" err="1"/>
              <a:t>possibilité</a:t>
            </a:r>
            <a:r>
              <a:rPr lang="de-CH" dirty="0"/>
              <a:t> </a:t>
            </a:r>
            <a:r>
              <a:rPr lang="de-CH" dirty="0" err="1"/>
              <a:t>d'obtenir</a:t>
            </a:r>
            <a:r>
              <a:rPr lang="de-CH" dirty="0"/>
              <a:t> </a:t>
            </a:r>
            <a:r>
              <a:rPr lang="de-CH" dirty="0" err="1"/>
              <a:t>un</a:t>
            </a:r>
            <a:r>
              <a:rPr lang="de-CH" dirty="0"/>
              <a:t> </a:t>
            </a:r>
            <a:r>
              <a:rPr lang="de-CH" dirty="0" err="1"/>
              <a:t>certificat</a:t>
            </a:r>
            <a:r>
              <a:rPr lang="de-CH" dirty="0"/>
              <a:t> FSEA par </a:t>
            </a:r>
            <a:r>
              <a:rPr lang="de-CH" dirty="0" err="1"/>
              <a:t>une</a:t>
            </a:r>
            <a:r>
              <a:rPr lang="de-CH" dirty="0"/>
              <a:t> </a:t>
            </a:r>
            <a:r>
              <a:rPr lang="de-CH" dirty="0" err="1"/>
              <a:t>voie</a:t>
            </a:r>
            <a:r>
              <a:rPr lang="de-CH" dirty="0"/>
              <a:t> </a:t>
            </a:r>
            <a:r>
              <a:rPr lang="de-CH" dirty="0" err="1"/>
              <a:t>abrégée</a:t>
            </a:r>
            <a:r>
              <a:rPr lang="de-CH" dirty="0"/>
              <a:t>. Ils </a:t>
            </a:r>
            <a:r>
              <a:rPr lang="de-CH" dirty="0" err="1"/>
              <a:t>peuvent</a:t>
            </a:r>
            <a:r>
              <a:rPr lang="de-CH" dirty="0"/>
              <a:t> en </a:t>
            </a:r>
            <a:r>
              <a:rPr lang="de-CH" dirty="0" err="1"/>
              <a:t>outre</a:t>
            </a:r>
            <a:r>
              <a:rPr lang="de-CH" dirty="0"/>
              <a:t> </a:t>
            </a:r>
            <a:r>
              <a:rPr lang="de-CH" dirty="0" err="1"/>
              <a:t>suivre</a:t>
            </a:r>
            <a:r>
              <a:rPr lang="de-CH" dirty="0"/>
              <a:t> la </a:t>
            </a:r>
            <a:r>
              <a:rPr lang="de-CH" dirty="0" err="1"/>
              <a:t>formation</a:t>
            </a:r>
            <a:r>
              <a:rPr lang="de-CH" dirty="0"/>
              <a:t> </a:t>
            </a:r>
            <a:r>
              <a:rPr lang="de-CH" dirty="0" err="1"/>
              <a:t>continue</a:t>
            </a:r>
            <a:r>
              <a:rPr lang="de-CH" dirty="0"/>
              <a:t> </a:t>
            </a:r>
            <a:r>
              <a:rPr lang="de-CH" dirty="0" err="1"/>
              <a:t>certifiante</a:t>
            </a:r>
            <a:r>
              <a:rPr lang="de-CH" dirty="0"/>
              <a:t> « Promotion de </a:t>
            </a:r>
            <a:r>
              <a:rPr lang="de-CH" dirty="0" err="1"/>
              <a:t>l'activité</a:t>
            </a:r>
            <a:r>
              <a:rPr lang="de-CH" dirty="0"/>
              <a:t> </a:t>
            </a:r>
            <a:r>
              <a:rPr lang="de-CH" dirty="0" err="1"/>
              <a:t>physique</a:t>
            </a:r>
            <a:r>
              <a:rPr lang="de-CH" dirty="0"/>
              <a:t> des </a:t>
            </a:r>
            <a:r>
              <a:rPr lang="de-CH" dirty="0" err="1"/>
              <a:t>personnes</a:t>
            </a:r>
            <a:r>
              <a:rPr lang="de-CH" dirty="0"/>
              <a:t> </a:t>
            </a:r>
            <a:r>
              <a:rPr lang="de-CH" dirty="0" err="1"/>
              <a:t>âgées</a:t>
            </a:r>
            <a:r>
              <a:rPr lang="de-CH" dirty="0"/>
              <a:t> » (</a:t>
            </a:r>
            <a:r>
              <a:rPr lang="de-CH" dirty="0" err="1"/>
              <a:t>BeFiA</a:t>
            </a:r>
            <a:r>
              <a:rPr lang="de-CH" dirty="0"/>
              <a:t>) à </a:t>
            </a:r>
            <a:r>
              <a:rPr lang="de-CH" dirty="0" err="1"/>
              <a:t>l'Université</a:t>
            </a:r>
            <a:r>
              <a:rPr lang="de-CH" dirty="0"/>
              <a:t> de </a:t>
            </a:r>
            <a:r>
              <a:rPr lang="de-CH" dirty="0" err="1"/>
              <a:t>Bâle</a:t>
            </a:r>
            <a:r>
              <a:rPr lang="de-CH" dirty="0"/>
              <a:t> et de Lausanne.</a:t>
            </a:r>
          </a:p>
          <a:p>
            <a:endParaRPr lang="de-CH" dirty="0"/>
          </a:p>
          <a:p>
            <a:pPr marL="0" indent="0">
              <a:spcBef>
                <a:spcPts val="0"/>
              </a:spcBef>
              <a:spcAft>
                <a:spcPts val="600"/>
              </a:spcAft>
              <a:buFont typeface="Arial" panose="020B0604020202020204" pitchFamily="34" charset="0"/>
              <a:buNone/>
            </a:pPr>
            <a:r>
              <a:rPr lang="de-DE" dirty="0"/>
              <a:t>La </a:t>
            </a:r>
            <a:r>
              <a:rPr lang="de-DE" dirty="0" err="1"/>
              <a:t>reconnaissance</a:t>
            </a:r>
            <a:r>
              <a:rPr lang="de-DE" dirty="0"/>
              <a:t> en </a:t>
            </a:r>
            <a:r>
              <a:rPr lang="de-DE" dirty="0" err="1"/>
              <a:t>tant</a:t>
            </a:r>
            <a:r>
              <a:rPr lang="de-DE" dirty="0"/>
              <a:t> </a:t>
            </a:r>
            <a:r>
              <a:rPr lang="de-DE" dirty="0" err="1"/>
              <a:t>que</a:t>
            </a:r>
            <a:r>
              <a:rPr lang="de-DE" dirty="0"/>
              <a:t> </a:t>
            </a:r>
            <a:r>
              <a:rPr lang="de-DE" dirty="0" err="1"/>
              <a:t>cadre</a:t>
            </a:r>
            <a:r>
              <a:rPr lang="de-DE" dirty="0"/>
              <a:t> </a:t>
            </a:r>
            <a:r>
              <a:rPr lang="de-DE" dirty="0" err="1"/>
              <a:t>ou</a:t>
            </a:r>
            <a:r>
              <a:rPr lang="de-DE" dirty="0"/>
              <a:t> expert </a:t>
            </a:r>
            <a:r>
              <a:rPr lang="de-DE" dirty="0" err="1"/>
              <a:t>est</a:t>
            </a:r>
            <a:r>
              <a:rPr lang="de-DE" dirty="0"/>
              <a:t> valable </a:t>
            </a:r>
            <a:r>
              <a:rPr lang="de-DE" b="1" dirty="0"/>
              <a:t>deux ans </a:t>
            </a:r>
            <a:r>
              <a:rPr lang="de-DE" dirty="0"/>
              <a:t>(</a:t>
            </a:r>
            <a:r>
              <a:rPr lang="de-DE" dirty="0" err="1"/>
              <a:t>l'année</a:t>
            </a:r>
            <a:r>
              <a:rPr lang="de-DE" dirty="0"/>
              <a:t> de </a:t>
            </a:r>
            <a:r>
              <a:rPr lang="de-DE" dirty="0" err="1"/>
              <a:t>formation</a:t>
            </a:r>
            <a:r>
              <a:rPr lang="de-DE" dirty="0"/>
              <a:t> </a:t>
            </a:r>
            <a:r>
              <a:rPr lang="de-DE" dirty="0" err="1"/>
              <a:t>ou</a:t>
            </a:r>
            <a:r>
              <a:rPr lang="de-DE" dirty="0"/>
              <a:t> de </a:t>
            </a:r>
            <a:r>
              <a:rPr lang="de-DE" dirty="0" err="1"/>
              <a:t>perfectionnement</a:t>
            </a:r>
            <a:r>
              <a:rPr lang="de-DE" dirty="0"/>
              <a:t> plus deux </a:t>
            </a:r>
            <a:r>
              <a:rPr lang="de-DE" dirty="0" err="1"/>
              <a:t>années</a:t>
            </a:r>
            <a:r>
              <a:rPr lang="de-DE" dirty="0"/>
              <a:t> </a:t>
            </a:r>
            <a:r>
              <a:rPr lang="de-DE" dirty="0" err="1"/>
              <a:t>civiles</a:t>
            </a:r>
            <a:r>
              <a:rPr lang="de-DE" dirty="0"/>
              <a:t>).</a:t>
            </a:r>
          </a:p>
          <a:p>
            <a:pPr marL="0" indent="0">
              <a:spcBef>
                <a:spcPts val="0"/>
              </a:spcBef>
              <a:spcAft>
                <a:spcPts val="600"/>
              </a:spcAft>
              <a:buFont typeface="Arial" panose="020B0604020202020204" pitchFamily="34" charset="0"/>
              <a:buNone/>
            </a:pPr>
            <a:endParaRPr lang="de-DE" dirty="0"/>
          </a:p>
          <a:p>
            <a:pPr marL="0" indent="0">
              <a:spcBef>
                <a:spcPts val="0"/>
              </a:spcBef>
              <a:spcAft>
                <a:spcPts val="600"/>
              </a:spcAft>
              <a:buFont typeface="Arial" panose="020B0604020202020204" pitchFamily="34" charset="0"/>
              <a:buNone/>
            </a:pPr>
            <a:r>
              <a:rPr lang="de-DE" dirty="0"/>
              <a:t>La </a:t>
            </a:r>
            <a:r>
              <a:rPr lang="de-DE" dirty="0" err="1"/>
              <a:t>participation</a:t>
            </a:r>
            <a:r>
              <a:rPr lang="de-DE" dirty="0"/>
              <a:t> à </a:t>
            </a:r>
            <a:r>
              <a:rPr lang="de-DE" dirty="0" err="1"/>
              <a:t>un</a:t>
            </a:r>
            <a:r>
              <a:rPr lang="de-DE" dirty="0"/>
              <a:t> </a:t>
            </a:r>
            <a:r>
              <a:rPr lang="de-DE" b="1" dirty="0" err="1"/>
              <a:t>module</a:t>
            </a:r>
            <a:r>
              <a:rPr lang="de-DE" b="1" dirty="0"/>
              <a:t> de </a:t>
            </a:r>
            <a:r>
              <a:rPr lang="de-DE" b="1" dirty="0" err="1"/>
              <a:t>formation</a:t>
            </a:r>
            <a:r>
              <a:rPr lang="de-DE" b="1" dirty="0"/>
              <a:t> </a:t>
            </a:r>
            <a:r>
              <a:rPr lang="de-DE" b="1" dirty="0" err="1"/>
              <a:t>continue</a:t>
            </a:r>
            <a:r>
              <a:rPr lang="de-DE" b="1" dirty="0"/>
              <a:t> </a:t>
            </a:r>
            <a:r>
              <a:rPr lang="de-DE" b="1" dirty="0" err="1"/>
              <a:t>ou</a:t>
            </a:r>
            <a:r>
              <a:rPr lang="de-DE" b="1" dirty="0"/>
              <a:t> de </a:t>
            </a:r>
            <a:r>
              <a:rPr lang="de-DE" b="1" dirty="0" err="1"/>
              <a:t>mise</a:t>
            </a:r>
            <a:r>
              <a:rPr lang="de-DE" b="1" dirty="0"/>
              <a:t> à jour </a:t>
            </a:r>
            <a:r>
              <a:rPr lang="de-DE" dirty="0"/>
              <a:t>des </a:t>
            </a:r>
            <a:r>
              <a:rPr lang="de-DE" dirty="0" err="1"/>
              <a:t>connaissances</a:t>
            </a:r>
            <a:r>
              <a:rPr lang="de-DE" dirty="0"/>
              <a:t> </a:t>
            </a:r>
            <a:r>
              <a:rPr lang="de-DE" dirty="0" err="1"/>
              <a:t>est</a:t>
            </a:r>
            <a:r>
              <a:rPr lang="de-DE" dirty="0"/>
              <a:t> </a:t>
            </a:r>
            <a:r>
              <a:rPr lang="de-DE" dirty="0" err="1"/>
              <a:t>obligatoire</a:t>
            </a:r>
            <a:r>
              <a:rPr lang="de-DE" dirty="0"/>
              <a:t> </a:t>
            </a:r>
            <a:r>
              <a:rPr lang="de-DE" dirty="0" err="1"/>
              <a:t>pour</a:t>
            </a:r>
            <a:r>
              <a:rPr lang="de-DE" dirty="0"/>
              <a:t> </a:t>
            </a:r>
            <a:r>
              <a:rPr lang="de-DE" dirty="0" err="1"/>
              <a:t>conserver</a:t>
            </a:r>
            <a:r>
              <a:rPr lang="de-DE" dirty="0"/>
              <a:t> la </a:t>
            </a:r>
            <a:r>
              <a:rPr lang="de-DE" dirty="0" err="1"/>
              <a:t>reconnaissance</a:t>
            </a:r>
            <a:r>
              <a:rPr lang="de-DE" dirty="0"/>
              <a:t> </a:t>
            </a:r>
            <a:r>
              <a:rPr lang="de-DE" dirty="0" err="1"/>
              <a:t>ou</a:t>
            </a:r>
            <a:r>
              <a:rPr lang="de-DE" dirty="0"/>
              <a:t> </a:t>
            </a:r>
            <a:r>
              <a:rPr lang="de-DE" dirty="0" err="1"/>
              <a:t>pour</a:t>
            </a:r>
            <a:r>
              <a:rPr lang="de-DE" dirty="0"/>
              <a:t> la </a:t>
            </a:r>
            <a:r>
              <a:rPr lang="de-DE" dirty="0" err="1"/>
              <a:t>retrouver</a:t>
            </a:r>
            <a:r>
              <a:rPr lang="de-DE" dirty="0"/>
              <a:t> après </a:t>
            </a:r>
            <a:r>
              <a:rPr lang="de-DE" dirty="0" err="1"/>
              <a:t>une</a:t>
            </a:r>
            <a:r>
              <a:rPr lang="de-DE" dirty="0"/>
              <a:t> </a:t>
            </a:r>
            <a:r>
              <a:rPr lang="de-DE" dirty="0" err="1"/>
              <a:t>période</a:t>
            </a:r>
            <a:r>
              <a:rPr lang="de-DE" dirty="0"/>
              <a:t> </a:t>
            </a:r>
            <a:r>
              <a:rPr lang="de-DE" dirty="0" err="1"/>
              <a:t>d'inactivité</a:t>
            </a:r>
            <a:r>
              <a:rPr lang="de-DE" dirty="0"/>
              <a:t>.</a:t>
            </a:r>
          </a:p>
          <a:p>
            <a:pPr marL="342900" indent="-342900">
              <a:spcBef>
                <a:spcPts val="0"/>
              </a:spcBef>
              <a:spcAft>
                <a:spcPts val="600"/>
              </a:spcAft>
              <a:buFont typeface="Arial" panose="020B0604020202020204" pitchFamily="34" charset="0"/>
              <a:buChar char="•"/>
            </a:pPr>
            <a:endParaRPr lang="de-DE" dirty="0"/>
          </a:p>
          <a:p>
            <a:pPr>
              <a:spcBef>
                <a:spcPts val="0"/>
              </a:spcBef>
              <a:spcAft>
                <a:spcPts val="600"/>
              </a:spcAft>
            </a:pPr>
            <a:r>
              <a:rPr lang="de-DE" i="1" dirty="0"/>
              <a:t>https://</a:t>
            </a:r>
            <a:r>
              <a:rPr lang="de-DE" i="1" dirty="0" err="1"/>
              <a:t>www.nds.baspo.admin.ch</a:t>
            </a:r>
            <a:r>
              <a:rPr lang="de-DE" i="1" dirty="0"/>
              <a:t>/</a:t>
            </a:r>
            <a:r>
              <a:rPr lang="de-DE" i="1" dirty="0" err="1"/>
              <a:t>publicArea</a:t>
            </a:r>
            <a:r>
              <a:rPr lang="de-DE" i="1" dirty="0"/>
              <a:t>/</a:t>
            </a:r>
            <a:r>
              <a:rPr lang="de-DE" i="1" dirty="0" err="1"/>
              <a:t>cadreEducationStructure</a:t>
            </a:r>
            <a:r>
              <a:rPr lang="de-DE" i="1" dirty="0"/>
              <a:t>/</a:t>
            </a:r>
            <a:r>
              <a:rPr lang="de-DE" i="1" dirty="0" err="1"/>
              <a:t>esa</a:t>
            </a:r>
            <a:r>
              <a:rPr lang="de-DE" i="1" dirty="0"/>
              <a:t>/</a:t>
            </a:r>
            <a:r>
              <a:rPr lang="de-DE" i="1" dirty="0" err="1"/>
              <a:t>education-structure</a:t>
            </a:r>
            <a:r>
              <a:rPr lang="de-DE" i="1" dirty="0"/>
              <a:t>/</a:t>
            </a:r>
            <a:r>
              <a:rPr lang="de-DE" i="1" dirty="0" err="1"/>
              <a:t>esa</a:t>
            </a:r>
            <a:r>
              <a:rPr lang="de-DE" i="1" dirty="0"/>
              <a:t>/</a:t>
            </a:r>
            <a:r>
              <a:rPr lang="de-DE" i="1" dirty="0" err="1"/>
              <a:t>structure?lang</a:t>
            </a:r>
            <a:r>
              <a:rPr lang="de-DE" i="1" dirty="0"/>
              <a:t>=</a:t>
            </a:r>
            <a:r>
              <a:rPr lang="de-DE" i="1" dirty="0" err="1"/>
              <a:t>fr</a:t>
            </a:r>
            <a:endParaRPr lang="de-DE" i="1" dirty="0"/>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75</a:t>
            </a:fld>
            <a:endParaRPr lang="de-CH"/>
          </a:p>
        </p:txBody>
      </p:sp>
    </p:spTree>
    <p:extLst>
      <p:ext uri="{BB962C8B-B14F-4D97-AF65-F5344CB8AC3E}">
        <p14:creationId xmlns:p14="http://schemas.microsoft.com/office/powerpoint/2010/main" val="3847626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La </a:t>
            </a:r>
            <a:r>
              <a:rPr lang="de-CH" dirty="0" err="1"/>
              <a:t>formazione</a:t>
            </a:r>
            <a:r>
              <a:rPr lang="de-CH" dirty="0"/>
              <a:t> </a:t>
            </a:r>
            <a:r>
              <a:rPr lang="de-CH" dirty="0" err="1"/>
              <a:t>degli</a:t>
            </a:r>
            <a:r>
              <a:rPr lang="de-CH" dirty="0"/>
              <a:t> </a:t>
            </a:r>
            <a:r>
              <a:rPr lang="de-CH" dirty="0" err="1"/>
              <a:t>istruttori</a:t>
            </a:r>
            <a:r>
              <a:rPr lang="de-CH" dirty="0"/>
              <a:t> </a:t>
            </a:r>
            <a:r>
              <a:rPr lang="de-CH" dirty="0" err="1"/>
              <a:t>esa</a:t>
            </a:r>
            <a:r>
              <a:rPr lang="de-CH" dirty="0"/>
              <a:t> </a:t>
            </a:r>
            <a:r>
              <a:rPr lang="de-CH" dirty="0" err="1"/>
              <a:t>è</a:t>
            </a:r>
            <a:r>
              <a:rPr lang="de-CH" dirty="0"/>
              <a:t> </a:t>
            </a:r>
            <a:r>
              <a:rPr lang="de-CH" dirty="0" err="1"/>
              <a:t>curata</a:t>
            </a:r>
            <a:r>
              <a:rPr lang="de-CH" dirty="0"/>
              <a:t> </a:t>
            </a:r>
            <a:r>
              <a:rPr lang="de-CH" dirty="0" err="1"/>
              <a:t>dalle</a:t>
            </a:r>
            <a:r>
              <a:rPr lang="de-CH" dirty="0"/>
              <a:t> </a:t>
            </a:r>
            <a:r>
              <a:rPr lang="de-CH" dirty="0" err="1"/>
              <a:t>organizzazioni</a:t>
            </a:r>
            <a:r>
              <a:rPr lang="de-CH" dirty="0"/>
              <a:t> </a:t>
            </a:r>
            <a:r>
              <a:rPr lang="de-CH" dirty="0" err="1"/>
              <a:t>partner</a:t>
            </a:r>
            <a:r>
              <a:rPr lang="de-CH" dirty="0"/>
              <a:t> del </a:t>
            </a:r>
            <a:r>
              <a:rPr lang="de-CH" dirty="0" err="1"/>
              <a:t>programma</a:t>
            </a:r>
            <a:r>
              <a:rPr lang="de-CH" dirty="0"/>
              <a:t> </a:t>
            </a:r>
            <a:r>
              <a:rPr lang="de-CH" dirty="0" err="1"/>
              <a:t>esa</a:t>
            </a:r>
            <a:r>
              <a:rPr lang="de-CH" dirty="0"/>
              <a:t>, </a:t>
            </a:r>
            <a:r>
              <a:rPr lang="de-CH" dirty="0" err="1"/>
              <a:t>che</a:t>
            </a:r>
            <a:r>
              <a:rPr lang="de-CH" dirty="0"/>
              <a:t> </a:t>
            </a:r>
            <a:r>
              <a:rPr lang="de-CH" dirty="0" err="1"/>
              <a:t>garantiscono</a:t>
            </a:r>
            <a:r>
              <a:rPr lang="de-CH" dirty="0"/>
              <a:t> </a:t>
            </a:r>
            <a:r>
              <a:rPr lang="de-CH" dirty="0" err="1"/>
              <a:t>anche</a:t>
            </a:r>
            <a:r>
              <a:rPr lang="de-CH" dirty="0"/>
              <a:t> </a:t>
            </a:r>
            <a:r>
              <a:rPr lang="de-CH" dirty="0" err="1"/>
              <a:t>l'offerta</a:t>
            </a:r>
            <a:r>
              <a:rPr lang="de-CH" dirty="0"/>
              <a:t> di </a:t>
            </a:r>
            <a:r>
              <a:rPr lang="de-CH" dirty="0" err="1"/>
              <a:t>formazione</a:t>
            </a:r>
            <a:r>
              <a:rPr lang="de-CH" dirty="0"/>
              <a:t> continua. La </a:t>
            </a:r>
            <a:r>
              <a:rPr lang="de-CH" dirty="0" err="1"/>
              <a:t>formazione</a:t>
            </a:r>
            <a:r>
              <a:rPr lang="de-CH" dirty="0"/>
              <a:t> </a:t>
            </a:r>
            <a:r>
              <a:rPr lang="de-CH" dirty="0" err="1"/>
              <a:t>e</a:t>
            </a:r>
            <a:r>
              <a:rPr lang="de-CH" dirty="0"/>
              <a:t> </a:t>
            </a:r>
            <a:r>
              <a:rPr lang="de-CH" dirty="0" err="1"/>
              <a:t>il</a:t>
            </a:r>
            <a:r>
              <a:rPr lang="de-CH" dirty="0"/>
              <a:t> </a:t>
            </a:r>
            <a:r>
              <a:rPr lang="de-CH" dirty="0" err="1"/>
              <a:t>perfezionamento</a:t>
            </a:r>
            <a:r>
              <a:rPr lang="de-CH" dirty="0"/>
              <a:t> </a:t>
            </a:r>
            <a:r>
              <a:rPr lang="de-CH" dirty="0" err="1"/>
              <a:t>degli</a:t>
            </a:r>
            <a:r>
              <a:rPr lang="de-CH" dirty="0"/>
              <a:t> </a:t>
            </a:r>
            <a:r>
              <a:rPr lang="de-CH" dirty="0" err="1"/>
              <a:t>esperti</a:t>
            </a:r>
            <a:r>
              <a:rPr lang="de-CH" dirty="0"/>
              <a:t> </a:t>
            </a:r>
            <a:r>
              <a:rPr lang="de-CH" dirty="0" err="1"/>
              <a:t>esa</a:t>
            </a:r>
            <a:r>
              <a:rPr lang="de-CH" dirty="0"/>
              <a:t> </a:t>
            </a:r>
            <a:r>
              <a:rPr lang="de-CH" dirty="0" err="1"/>
              <a:t>sono</a:t>
            </a:r>
            <a:r>
              <a:rPr lang="de-CH" dirty="0"/>
              <a:t> di </a:t>
            </a:r>
            <a:r>
              <a:rPr lang="de-CH" dirty="0" err="1"/>
              <a:t>competenza</a:t>
            </a:r>
            <a:r>
              <a:rPr lang="de-CH" dirty="0"/>
              <a:t> </a:t>
            </a:r>
            <a:r>
              <a:rPr lang="de-CH" dirty="0" err="1"/>
              <a:t>dell'FOSPO</a:t>
            </a:r>
            <a:r>
              <a:rPr lang="de-CH" dirty="0"/>
              <a:t>. Per </a:t>
            </a:r>
            <a:r>
              <a:rPr lang="de-CH" dirty="0" err="1"/>
              <a:t>il</a:t>
            </a:r>
            <a:r>
              <a:rPr lang="de-CH" dirty="0"/>
              <a:t> </a:t>
            </a:r>
            <a:r>
              <a:rPr lang="de-CH" dirty="0" err="1"/>
              <a:t>perfezionamento</a:t>
            </a:r>
            <a:r>
              <a:rPr lang="de-CH" dirty="0"/>
              <a:t> </a:t>
            </a:r>
            <a:r>
              <a:rPr lang="de-CH" dirty="0" err="1"/>
              <a:t>degli</a:t>
            </a:r>
            <a:r>
              <a:rPr lang="de-CH" dirty="0"/>
              <a:t> </a:t>
            </a:r>
            <a:r>
              <a:rPr lang="de-CH" dirty="0" err="1"/>
              <a:t>esperti</a:t>
            </a:r>
            <a:r>
              <a:rPr lang="de-CH" dirty="0"/>
              <a:t> </a:t>
            </a:r>
            <a:r>
              <a:rPr lang="de-CH" dirty="0" err="1"/>
              <a:t>esa</a:t>
            </a:r>
            <a:r>
              <a:rPr lang="de-CH" dirty="0"/>
              <a:t>, </a:t>
            </a:r>
            <a:r>
              <a:rPr lang="de-CH" dirty="0" err="1"/>
              <a:t>l'FOSPO</a:t>
            </a:r>
            <a:r>
              <a:rPr lang="de-CH" dirty="0"/>
              <a:t> </a:t>
            </a:r>
            <a:r>
              <a:rPr lang="de-CH" dirty="0" err="1"/>
              <a:t>può</a:t>
            </a:r>
            <a:r>
              <a:rPr lang="de-CH" dirty="0"/>
              <a:t> </a:t>
            </a:r>
            <a:r>
              <a:rPr lang="de-CH" dirty="0" err="1"/>
              <a:t>ricorrere</a:t>
            </a:r>
            <a:r>
              <a:rPr lang="de-CH" dirty="0"/>
              <a:t> ai </a:t>
            </a:r>
            <a:r>
              <a:rPr lang="de-CH" dirty="0" err="1"/>
              <a:t>suoi</a:t>
            </a:r>
            <a:r>
              <a:rPr lang="de-CH" dirty="0"/>
              <a:t> </a:t>
            </a:r>
            <a:r>
              <a:rPr lang="de-CH" dirty="0" err="1"/>
              <a:t>partner</a:t>
            </a:r>
            <a:r>
              <a:rPr lang="de-CH" dirty="0"/>
              <a:t> o </a:t>
            </a:r>
            <a:r>
              <a:rPr lang="de-CH" dirty="0" err="1"/>
              <a:t>delegare</a:t>
            </a:r>
            <a:r>
              <a:rPr lang="de-CH" dirty="0"/>
              <a:t> </a:t>
            </a:r>
            <a:r>
              <a:rPr lang="de-CH" dirty="0" err="1"/>
              <a:t>loro</a:t>
            </a:r>
            <a:r>
              <a:rPr lang="de-CH" dirty="0"/>
              <a:t> </a:t>
            </a:r>
            <a:r>
              <a:rPr lang="de-CH" dirty="0" err="1"/>
              <a:t>il</a:t>
            </a:r>
            <a:r>
              <a:rPr lang="de-CH" dirty="0"/>
              <a:t> </a:t>
            </a:r>
            <a:r>
              <a:rPr lang="de-CH" dirty="0" err="1"/>
              <a:t>perfezionamento</a:t>
            </a:r>
            <a:r>
              <a:rPr lang="de-CH" dirty="0"/>
              <a:t>. </a:t>
            </a:r>
            <a:r>
              <a:rPr lang="de-CH" dirty="0" err="1"/>
              <a:t>Gli</a:t>
            </a:r>
            <a:r>
              <a:rPr lang="de-CH" dirty="0"/>
              <a:t> </a:t>
            </a:r>
            <a:r>
              <a:rPr lang="de-CH" dirty="0" err="1"/>
              <a:t>esperti</a:t>
            </a:r>
            <a:r>
              <a:rPr lang="de-CH" dirty="0"/>
              <a:t> </a:t>
            </a:r>
            <a:r>
              <a:rPr lang="de-CH" dirty="0" err="1"/>
              <a:t>esa</a:t>
            </a:r>
            <a:r>
              <a:rPr lang="de-CH" dirty="0"/>
              <a:t> </a:t>
            </a:r>
            <a:r>
              <a:rPr lang="de-CH" dirty="0" err="1"/>
              <a:t>hanno</a:t>
            </a:r>
            <a:r>
              <a:rPr lang="de-CH" dirty="0"/>
              <a:t> la </a:t>
            </a:r>
            <a:r>
              <a:rPr lang="de-CH" dirty="0" err="1"/>
              <a:t>possibilità</a:t>
            </a:r>
            <a:r>
              <a:rPr lang="de-CH" dirty="0"/>
              <a:t> di </a:t>
            </a:r>
            <a:r>
              <a:rPr lang="de-CH" dirty="0" err="1"/>
              <a:t>ottenere</a:t>
            </a:r>
            <a:r>
              <a:rPr lang="de-CH" dirty="0"/>
              <a:t> </a:t>
            </a:r>
            <a:r>
              <a:rPr lang="de-CH" dirty="0" err="1"/>
              <a:t>un</a:t>
            </a:r>
            <a:r>
              <a:rPr lang="de-CH" dirty="0"/>
              <a:t> </a:t>
            </a:r>
            <a:r>
              <a:rPr lang="de-CH" dirty="0" err="1"/>
              <a:t>certificato</a:t>
            </a:r>
            <a:r>
              <a:rPr lang="de-CH" dirty="0"/>
              <a:t> FSEA </a:t>
            </a:r>
            <a:r>
              <a:rPr lang="de-CH" dirty="0" err="1"/>
              <a:t>attraverso</a:t>
            </a:r>
            <a:r>
              <a:rPr lang="de-CH" dirty="0"/>
              <a:t> </a:t>
            </a:r>
            <a:r>
              <a:rPr lang="de-CH" dirty="0" err="1"/>
              <a:t>un</a:t>
            </a:r>
            <a:r>
              <a:rPr lang="de-CH" dirty="0"/>
              <a:t> </a:t>
            </a:r>
            <a:r>
              <a:rPr lang="de-CH" dirty="0" err="1"/>
              <a:t>percorso</a:t>
            </a:r>
            <a:r>
              <a:rPr lang="de-CH" dirty="0"/>
              <a:t> </a:t>
            </a:r>
            <a:r>
              <a:rPr lang="de-CH" dirty="0" err="1"/>
              <a:t>abbreviato</a:t>
            </a:r>
            <a:r>
              <a:rPr lang="de-CH" dirty="0"/>
              <a:t>. </a:t>
            </a:r>
            <a:r>
              <a:rPr lang="de-CH" dirty="0" err="1"/>
              <a:t>Possono</a:t>
            </a:r>
            <a:r>
              <a:rPr lang="de-CH" dirty="0"/>
              <a:t> </a:t>
            </a:r>
            <a:r>
              <a:rPr lang="de-CH" dirty="0" err="1"/>
              <a:t>anche</a:t>
            </a:r>
            <a:r>
              <a:rPr lang="de-CH" dirty="0"/>
              <a:t> </a:t>
            </a:r>
            <a:r>
              <a:rPr lang="de-CH" dirty="0" err="1"/>
              <a:t>seguire</a:t>
            </a:r>
            <a:r>
              <a:rPr lang="de-CH" dirty="0"/>
              <a:t> </a:t>
            </a:r>
            <a:r>
              <a:rPr lang="de-CH" dirty="0" err="1"/>
              <a:t>il</a:t>
            </a:r>
            <a:r>
              <a:rPr lang="de-CH" dirty="0"/>
              <a:t> </a:t>
            </a:r>
            <a:r>
              <a:rPr lang="de-CH" dirty="0" err="1"/>
              <a:t>corso</a:t>
            </a:r>
            <a:r>
              <a:rPr lang="de-CH" dirty="0"/>
              <a:t> di </a:t>
            </a:r>
            <a:r>
              <a:rPr lang="de-CH" dirty="0" err="1"/>
              <a:t>certificazione</a:t>
            </a:r>
            <a:r>
              <a:rPr lang="de-CH" dirty="0"/>
              <a:t> “</a:t>
            </a:r>
            <a:r>
              <a:rPr lang="de-CH" dirty="0" err="1"/>
              <a:t>Promozione</a:t>
            </a:r>
            <a:r>
              <a:rPr lang="de-CH" dirty="0"/>
              <a:t> </a:t>
            </a:r>
            <a:r>
              <a:rPr lang="de-CH" dirty="0" err="1"/>
              <a:t>dell'attività</a:t>
            </a:r>
            <a:r>
              <a:rPr lang="de-CH" dirty="0"/>
              <a:t> </a:t>
            </a:r>
            <a:r>
              <a:rPr lang="de-CH" dirty="0" err="1"/>
              <a:t>fisica</a:t>
            </a:r>
            <a:r>
              <a:rPr lang="de-CH" dirty="0"/>
              <a:t> </a:t>
            </a:r>
            <a:r>
              <a:rPr lang="de-CH" dirty="0" err="1"/>
              <a:t>negli</a:t>
            </a:r>
            <a:r>
              <a:rPr lang="de-CH" dirty="0"/>
              <a:t> </a:t>
            </a:r>
            <a:r>
              <a:rPr lang="de-CH" dirty="0" err="1"/>
              <a:t>anziani</a:t>
            </a:r>
            <a:r>
              <a:rPr lang="de-CH" dirty="0"/>
              <a:t>” (</a:t>
            </a:r>
            <a:r>
              <a:rPr lang="de-CH" dirty="0" err="1"/>
              <a:t>BeFiA</a:t>
            </a:r>
            <a:r>
              <a:rPr lang="de-CH" dirty="0"/>
              <a:t>) </a:t>
            </a:r>
            <a:r>
              <a:rPr lang="de-CH" dirty="0" err="1"/>
              <a:t>presso</a:t>
            </a:r>
            <a:r>
              <a:rPr lang="de-CH" dirty="0"/>
              <a:t> le </a:t>
            </a:r>
            <a:r>
              <a:rPr lang="de-CH" dirty="0" err="1"/>
              <a:t>Università</a:t>
            </a:r>
            <a:r>
              <a:rPr lang="de-CH" dirty="0"/>
              <a:t> di Basilea </a:t>
            </a:r>
            <a:r>
              <a:rPr lang="de-CH" dirty="0" err="1"/>
              <a:t>e</a:t>
            </a:r>
            <a:r>
              <a:rPr lang="de-CH" dirty="0"/>
              <a:t> </a:t>
            </a:r>
            <a:r>
              <a:rPr lang="de-CH" dirty="0" err="1"/>
              <a:t>Losanna</a:t>
            </a:r>
            <a:r>
              <a:rPr lang="de-CH"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a:p>
            <a:pPr marL="0" indent="0">
              <a:spcBef>
                <a:spcPts val="0"/>
              </a:spcBef>
              <a:spcAft>
                <a:spcPts val="600"/>
              </a:spcAft>
              <a:buFont typeface="Arial" panose="020B0604020202020204" pitchFamily="34" charset="0"/>
              <a:buNone/>
            </a:pPr>
            <a:r>
              <a:rPr lang="de-DE" dirty="0"/>
              <a:t>Il </a:t>
            </a:r>
            <a:r>
              <a:rPr lang="de-DE" dirty="0" err="1"/>
              <a:t>riconoscimento</a:t>
            </a:r>
            <a:r>
              <a:rPr lang="de-DE" dirty="0"/>
              <a:t> </a:t>
            </a:r>
            <a:r>
              <a:rPr lang="de-DE" dirty="0" err="1"/>
              <a:t>come</a:t>
            </a:r>
            <a:r>
              <a:rPr lang="de-DE" dirty="0"/>
              <a:t> </a:t>
            </a:r>
            <a:r>
              <a:rPr lang="de-DE" dirty="0" err="1"/>
              <a:t>dirigente</a:t>
            </a:r>
            <a:r>
              <a:rPr lang="de-DE" dirty="0"/>
              <a:t> o </a:t>
            </a:r>
            <a:r>
              <a:rPr lang="de-DE" dirty="0" err="1"/>
              <a:t>esperto</a:t>
            </a:r>
            <a:r>
              <a:rPr lang="de-DE" dirty="0"/>
              <a:t> </a:t>
            </a:r>
            <a:r>
              <a:rPr lang="de-DE" dirty="0" err="1"/>
              <a:t>è</a:t>
            </a:r>
            <a:r>
              <a:rPr lang="de-DE" dirty="0"/>
              <a:t> </a:t>
            </a:r>
            <a:r>
              <a:rPr lang="de-DE" dirty="0" err="1"/>
              <a:t>valido</a:t>
            </a:r>
            <a:r>
              <a:rPr lang="de-DE" dirty="0"/>
              <a:t> per </a:t>
            </a:r>
            <a:r>
              <a:rPr lang="de-DE" b="1" dirty="0"/>
              <a:t>due </a:t>
            </a:r>
            <a:r>
              <a:rPr lang="de-DE" b="1" dirty="0" err="1"/>
              <a:t>anni</a:t>
            </a:r>
            <a:r>
              <a:rPr lang="de-DE" b="1" dirty="0"/>
              <a:t> </a:t>
            </a:r>
            <a:r>
              <a:rPr lang="de-DE" dirty="0"/>
              <a:t>(</a:t>
            </a:r>
            <a:r>
              <a:rPr lang="de-DE" dirty="0" err="1"/>
              <a:t>nell'anno</a:t>
            </a:r>
            <a:r>
              <a:rPr lang="de-DE" dirty="0"/>
              <a:t> di </a:t>
            </a:r>
            <a:r>
              <a:rPr lang="de-DE" dirty="0" err="1"/>
              <a:t>formazione</a:t>
            </a:r>
            <a:r>
              <a:rPr lang="de-DE" dirty="0"/>
              <a:t> o </a:t>
            </a:r>
            <a:r>
              <a:rPr lang="de-DE" dirty="0" err="1"/>
              <a:t>perfezionamento</a:t>
            </a:r>
            <a:r>
              <a:rPr lang="de-DE" dirty="0"/>
              <a:t> più due </a:t>
            </a:r>
            <a:r>
              <a:rPr lang="de-DE" dirty="0" err="1"/>
              <a:t>anni</a:t>
            </a:r>
            <a:r>
              <a:rPr lang="de-DE" dirty="0"/>
              <a:t> </a:t>
            </a:r>
            <a:r>
              <a:rPr lang="de-DE" dirty="0" err="1"/>
              <a:t>solari</a:t>
            </a:r>
            <a:r>
              <a:rPr lang="de-DE" dirty="0"/>
              <a:t>).</a:t>
            </a:r>
          </a:p>
          <a:p>
            <a:pPr marL="0" indent="0">
              <a:spcBef>
                <a:spcPts val="0"/>
              </a:spcBef>
              <a:spcAft>
                <a:spcPts val="600"/>
              </a:spcAft>
              <a:buFont typeface="Arial" panose="020B0604020202020204" pitchFamily="34" charset="0"/>
              <a:buNone/>
            </a:pPr>
            <a:endParaRPr lang="de-DE" dirty="0"/>
          </a:p>
          <a:p>
            <a:pPr marL="0" indent="0">
              <a:spcBef>
                <a:spcPts val="0"/>
              </a:spcBef>
              <a:spcAft>
                <a:spcPts val="600"/>
              </a:spcAft>
              <a:buFont typeface="Arial" panose="020B0604020202020204" pitchFamily="34" charset="0"/>
              <a:buNone/>
            </a:pPr>
            <a:r>
              <a:rPr lang="de-DE" dirty="0"/>
              <a:t>Per </a:t>
            </a:r>
            <a:r>
              <a:rPr lang="de-DE" dirty="0" err="1"/>
              <a:t>mantenere</a:t>
            </a:r>
            <a:r>
              <a:rPr lang="de-DE" dirty="0"/>
              <a:t> </a:t>
            </a:r>
            <a:r>
              <a:rPr lang="de-DE" dirty="0" err="1"/>
              <a:t>il</a:t>
            </a:r>
            <a:r>
              <a:rPr lang="de-DE" dirty="0"/>
              <a:t> </a:t>
            </a:r>
            <a:r>
              <a:rPr lang="de-DE" dirty="0" err="1"/>
              <a:t>riconoscimento</a:t>
            </a:r>
            <a:r>
              <a:rPr lang="de-DE" dirty="0"/>
              <a:t> o per </a:t>
            </a:r>
            <a:r>
              <a:rPr lang="de-DE" dirty="0" err="1"/>
              <a:t>riacquistarlo</a:t>
            </a:r>
            <a:r>
              <a:rPr lang="de-DE" dirty="0"/>
              <a:t> </a:t>
            </a:r>
            <a:r>
              <a:rPr lang="de-DE" dirty="0" err="1"/>
              <a:t>una</a:t>
            </a:r>
            <a:r>
              <a:rPr lang="de-DE" dirty="0"/>
              <a:t> </a:t>
            </a:r>
            <a:r>
              <a:rPr lang="de-DE" dirty="0" err="1"/>
              <a:t>volta</a:t>
            </a:r>
            <a:r>
              <a:rPr lang="de-DE" dirty="0"/>
              <a:t> </a:t>
            </a:r>
            <a:r>
              <a:rPr lang="de-DE" dirty="0" err="1"/>
              <a:t>decaduto</a:t>
            </a:r>
            <a:r>
              <a:rPr lang="de-DE" dirty="0"/>
              <a:t>, </a:t>
            </a:r>
            <a:r>
              <a:rPr lang="de-DE" dirty="0" err="1"/>
              <a:t>è</a:t>
            </a:r>
            <a:r>
              <a:rPr lang="de-DE" dirty="0"/>
              <a:t> </a:t>
            </a:r>
            <a:r>
              <a:rPr lang="de-DE" dirty="0" err="1"/>
              <a:t>obbligatoria</a:t>
            </a:r>
            <a:r>
              <a:rPr lang="de-DE" dirty="0"/>
              <a:t> la </a:t>
            </a:r>
            <a:r>
              <a:rPr lang="de-DE" dirty="0" err="1"/>
              <a:t>frequenza</a:t>
            </a:r>
            <a:r>
              <a:rPr lang="de-DE" dirty="0"/>
              <a:t> di </a:t>
            </a:r>
            <a:r>
              <a:rPr lang="de-DE" dirty="0" err="1"/>
              <a:t>un</a:t>
            </a:r>
            <a:r>
              <a:rPr lang="de-DE" dirty="0"/>
              <a:t> </a:t>
            </a:r>
            <a:r>
              <a:rPr lang="de-DE" b="1" dirty="0" err="1"/>
              <a:t>modulo</a:t>
            </a:r>
            <a:r>
              <a:rPr lang="de-DE" b="1" dirty="0"/>
              <a:t> di </a:t>
            </a:r>
            <a:r>
              <a:rPr lang="de-DE" b="1" dirty="0" err="1"/>
              <a:t>perfezionamento</a:t>
            </a:r>
            <a:r>
              <a:rPr lang="de-DE" b="1" dirty="0"/>
              <a:t> o di </a:t>
            </a:r>
            <a:r>
              <a:rPr lang="de-DE" b="1" dirty="0" err="1"/>
              <a:t>aggiornamento</a:t>
            </a:r>
            <a:r>
              <a:rPr lang="de-DE" dirty="0"/>
              <a:t>.</a:t>
            </a:r>
          </a:p>
          <a:p>
            <a:pPr marL="342900" indent="-342900">
              <a:spcBef>
                <a:spcPts val="0"/>
              </a:spcBef>
              <a:spcAft>
                <a:spcPts val="600"/>
              </a:spcAft>
              <a:buFont typeface="Arial" panose="020B0604020202020204" pitchFamily="34" charset="0"/>
              <a:buChar char="•"/>
            </a:pPr>
            <a:endParaRPr lang="de-DE" dirty="0"/>
          </a:p>
          <a:p>
            <a:pPr>
              <a:spcBef>
                <a:spcPts val="0"/>
              </a:spcBef>
              <a:spcAft>
                <a:spcPts val="600"/>
              </a:spcAft>
            </a:pPr>
            <a:r>
              <a:rPr lang="de-DE" i="1" dirty="0"/>
              <a:t>https://</a:t>
            </a:r>
            <a:r>
              <a:rPr lang="de-DE" i="1" dirty="0" err="1"/>
              <a:t>www.nds.baspo.admin.ch</a:t>
            </a:r>
            <a:r>
              <a:rPr lang="de-DE" i="1" dirty="0"/>
              <a:t>/</a:t>
            </a:r>
            <a:r>
              <a:rPr lang="de-DE" i="1" dirty="0" err="1"/>
              <a:t>publicArea</a:t>
            </a:r>
            <a:r>
              <a:rPr lang="de-DE" i="1" dirty="0"/>
              <a:t>/</a:t>
            </a:r>
            <a:r>
              <a:rPr lang="de-DE" i="1" dirty="0" err="1"/>
              <a:t>cadreEducationStructure</a:t>
            </a:r>
            <a:r>
              <a:rPr lang="de-DE" i="1" dirty="0"/>
              <a:t>/</a:t>
            </a:r>
            <a:r>
              <a:rPr lang="de-DE" i="1" dirty="0" err="1"/>
              <a:t>esa</a:t>
            </a:r>
            <a:r>
              <a:rPr lang="de-DE" i="1" dirty="0"/>
              <a:t>/</a:t>
            </a:r>
            <a:r>
              <a:rPr lang="de-DE" i="1" dirty="0" err="1"/>
              <a:t>education-structure</a:t>
            </a:r>
            <a:r>
              <a:rPr lang="de-DE" i="1" dirty="0"/>
              <a:t>/</a:t>
            </a:r>
            <a:r>
              <a:rPr lang="de-DE" i="1" dirty="0" err="1"/>
              <a:t>esa</a:t>
            </a:r>
            <a:r>
              <a:rPr lang="de-DE" i="1" dirty="0"/>
              <a:t>/</a:t>
            </a:r>
            <a:r>
              <a:rPr lang="de-DE" i="1" dirty="0" err="1"/>
              <a:t>structure?lang</a:t>
            </a:r>
            <a:r>
              <a:rPr lang="de-DE" i="1" dirty="0"/>
              <a:t>=</a:t>
            </a:r>
            <a:r>
              <a:rPr lang="de-DE" i="1" dirty="0" err="1"/>
              <a:t>it</a:t>
            </a:r>
            <a:endParaRPr lang="de-DE" i="1" dirty="0"/>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76</a:t>
            </a:fld>
            <a:endParaRPr lang="de-CH"/>
          </a:p>
        </p:txBody>
      </p:sp>
    </p:spTree>
    <p:extLst>
      <p:ext uri="{BB962C8B-B14F-4D97-AF65-F5344CB8AC3E}">
        <p14:creationId xmlns:p14="http://schemas.microsoft.com/office/powerpoint/2010/main" val="11122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2147730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Aufbauend auf weltweite olympische Werte: </a:t>
            </a:r>
            <a:r>
              <a:rPr lang="de-CH" b="1" dirty="0"/>
              <a:t>Höchstleistung</a:t>
            </a:r>
            <a:r>
              <a:rPr lang="de-CH" dirty="0"/>
              <a:t>, </a:t>
            </a:r>
            <a:r>
              <a:rPr lang="de-CH" b="1" dirty="0"/>
              <a:t>Freundschaft</a:t>
            </a:r>
            <a:r>
              <a:rPr lang="de-CH" dirty="0"/>
              <a:t> und </a:t>
            </a:r>
            <a:r>
              <a:rPr lang="de-CH" b="1" dirty="0"/>
              <a:t>Respekt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Für einen fairen und </a:t>
            </a:r>
            <a:r>
              <a:rPr lang="de-CH" b="1" dirty="0"/>
              <a:t>nachhaltigen </a:t>
            </a:r>
            <a:r>
              <a:rPr lang="de-CH" b="0" dirty="0"/>
              <a:t>Sport. </a:t>
            </a:r>
            <a:r>
              <a:rPr lang="de-CH" b="0" dirty="0">
                <a:sym typeface="Wingdings" pitchFamily="2" charset="2"/>
              </a:rPr>
              <a:t> ganz im Sinne des Programmziels </a:t>
            </a:r>
            <a:r>
              <a:rPr lang="de-CH" b="1" dirty="0">
                <a:sym typeface="Wingdings" pitchFamily="2" charset="2"/>
              </a:rPr>
              <a:t>«Lebenslanges bewegen und Sport treiben»</a:t>
            </a:r>
            <a:endParaRPr lang="de-CH" b="1" dirty="0"/>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77</a:t>
            </a:fld>
            <a:endParaRPr lang="de-CH"/>
          </a:p>
        </p:txBody>
      </p:sp>
    </p:spTree>
    <p:extLst>
      <p:ext uri="{BB962C8B-B14F-4D97-AF65-F5344CB8AC3E}">
        <p14:creationId xmlns:p14="http://schemas.microsoft.com/office/powerpoint/2010/main" val="4600552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err="1"/>
              <a:t>S'appuyant</a:t>
            </a:r>
            <a:r>
              <a:rPr lang="de-CH" dirty="0"/>
              <a:t> </a:t>
            </a:r>
            <a:r>
              <a:rPr lang="de-CH" dirty="0" err="1"/>
              <a:t>sur</a:t>
            </a:r>
            <a:r>
              <a:rPr lang="de-CH" dirty="0"/>
              <a:t> </a:t>
            </a:r>
            <a:r>
              <a:rPr lang="de-CH" dirty="0" err="1"/>
              <a:t>les</a:t>
            </a:r>
            <a:r>
              <a:rPr lang="de-CH" dirty="0"/>
              <a:t> </a:t>
            </a:r>
            <a:r>
              <a:rPr lang="de-CH" dirty="0" err="1"/>
              <a:t>valeurs</a:t>
            </a:r>
            <a:r>
              <a:rPr lang="de-CH" dirty="0"/>
              <a:t> </a:t>
            </a:r>
            <a:r>
              <a:rPr lang="de-CH" dirty="0" err="1"/>
              <a:t>olympiques</a:t>
            </a:r>
            <a:r>
              <a:rPr lang="de-CH" dirty="0"/>
              <a:t> </a:t>
            </a:r>
            <a:r>
              <a:rPr lang="de-CH" dirty="0" err="1"/>
              <a:t>mondiales</a:t>
            </a:r>
            <a:r>
              <a:rPr lang="de-CH" dirty="0"/>
              <a:t> : </a:t>
            </a:r>
            <a:r>
              <a:rPr lang="de-CH" b="1" dirty="0"/>
              <a:t>Excellence</a:t>
            </a:r>
            <a:r>
              <a:rPr lang="de-CH" dirty="0"/>
              <a:t>, </a:t>
            </a:r>
            <a:r>
              <a:rPr lang="de-CH" b="1" dirty="0" err="1"/>
              <a:t>amitié</a:t>
            </a:r>
            <a:r>
              <a:rPr lang="de-CH" dirty="0"/>
              <a:t> et </a:t>
            </a:r>
            <a:r>
              <a:rPr lang="de-CH" b="1" dirty="0" err="1"/>
              <a:t>respect</a:t>
            </a:r>
            <a:endParaRPr lang="de-CH"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Pour </a:t>
            </a:r>
            <a:r>
              <a:rPr lang="de-CH" dirty="0" err="1"/>
              <a:t>un</a:t>
            </a:r>
            <a:r>
              <a:rPr lang="de-CH" dirty="0"/>
              <a:t> </a:t>
            </a:r>
            <a:r>
              <a:rPr lang="de-CH" dirty="0" err="1"/>
              <a:t>sport</a:t>
            </a:r>
            <a:r>
              <a:rPr lang="de-CH" dirty="0"/>
              <a:t> fair-play et </a:t>
            </a:r>
            <a:r>
              <a:rPr lang="de-CH" b="1" dirty="0"/>
              <a:t>durable</a:t>
            </a:r>
            <a:r>
              <a:rPr lang="de-CH" dirty="0"/>
              <a:t>. </a:t>
            </a:r>
            <a:r>
              <a:rPr lang="de-CH" dirty="0">
                <a:sym typeface="Wingdings" pitchFamily="2" charset="2"/>
              </a:rPr>
              <a:t></a:t>
            </a:r>
            <a:r>
              <a:rPr lang="de-CH" dirty="0"/>
              <a:t> </a:t>
            </a:r>
            <a:r>
              <a:rPr lang="de-CH" dirty="0" err="1"/>
              <a:t>dans</a:t>
            </a:r>
            <a:r>
              <a:rPr lang="de-CH" dirty="0"/>
              <a:t> </a:t>
            </a:r>
            <a:r>
              <a:rPr lang="de-CH" dirty="0" err="1"/>
              <a:t>l'esprit</a:t>
            </a:r>
            <a:r>
              <a:rPr lang="de-CH" dirty="0"/>
              <a:t> de </a:t>
            </a:r>
            <a:r>
              <a:rPr lang="de-CH" dirty="0" err="1"/>
              <a:t>l'objectif</a:t>
            </a:r>
            <a:r>
              <a:rPr lang="de-CH" dirty="0"/>
              <a:t> du </a:t>
            </a:r>
            <a:r>
              <a:rPr lang="de-CH" dirty="0" err="1"/>
              <a:t>programme</a:t>
            </a:r>
            <a:r>
              <a:rPr lang="de-CH" dirty="0"/>
              <a:t> « </a:t>
            </a:r>
            <a:r>
              <a:rPr lang="de-CH" b="1" dirty="0" err="1"/>
              <a:t>Pratique</a:t>
            </a:r>
            <a:r>
              <a:rPr lang="de-CH" b="1" dirty="0"/>
              <a:t> du </a:t>
            </a:r>
            <a:r>
              <a:rPr lang="de-CH" b="1" dirty="0" err="1"/>
              <a:t>sport</a:t>
            </a:r>
            <a:r>
              <a:rPr lang="de-CH" b="1" dirty="0"/>
              <a:t> et de </a:t>
            </a:r>
            <a:r>
              <a:rPr lang="de-CH" b="1" dirty="0" err="1"/>
              <a:t>l’activité</a:t>
            </a:r>
            <a:r>
              <a:rPr lang="de-CH" b="1" dirty="0"/>
              <a:t> </a:t>
            </a:r>
            <a:r>
              <a:rPr lang="de-CH" b="1" dirty="0" err="1"/>
              <a:t>physique</a:t>
            </a:r>
            <a:r>
              <a:rPr lang="de-CH" b="1" dirty="0"/>
              <a:t> </a:t>
            </a:r>
            <a:r>
              <a:rPr lang="de-CH" b="1" dirty="0" err="1"/>
              <a:t>tout</a:t>
            </a:r>
            <a:r>
              <a:rPr lang="de-CH" b="1" dirty="0"/>
              <a:t> au </a:t>
            </a:r>
            <a:r>
              <a:rPr lang="de-CH" b="1" dirty="0" err="1"/>
              <a:t>long</a:t>
            </a:r>
            <a:r>
              <a:rPr lang="de-CH" b="1" dirty="0"/>
              <a:t> de la </a:t>
            </a:r>
            <a:r>
              <a:rPr lang="de-CH" b="1" dirty="0" err="1"/>
              <a:t>vie</a:t>
            </a:r>
            <a:r>
              <a:rPr lang="de-CH" b="1" dirty="0"/>
              <a:t> </a:t>
            </a:r>
            <a:r>
              <a:rPr lang="de-CH" dirty="0"/>
              <a:t>».</a:t>
            </a:r>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78</a:t>
            </a:fld>
            <a:endParaRPr lang="de-CH"/>
          </a:p>
        </p:txBody>
      </p:sp>
    </p:spTree>
    <p:extLst>
      <p:ext uri="{BB962C8B-B14F-4D97-AF65-F5344CB8AC3E}">
        <p14:creationId xmlns:p14="http://schemas.microsoft.com/office/powerpoint/2010/main" val="24155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err="1"/>
              <a:t>Basarsi</a:t>
            </a:r>
            <a:r>
              <a:rPr lang="de-CH" dirty="0"/>
              <a:t> sui </a:t>
            </a:r>
            <a:r>
              <a:rPr lang="de-CH" dirty="0" err="1"/>
              <a:t>valori</a:t>
            </a:r>
            <a:r>
              <a:rPr lang="de-CH" dirty="0"/>
              <a:t> </a:t>
            </a:r>
            <a:r>
              <a:rPr lang="de-CH" dirty="0" err="1"/>
              <a:t>olimpici</a:t>
            </a:r>
            <a:r>
              <a:rPr lang="de-CH" dirty="0"/>
              <a:t> </a:t>
            </a:r>
            <a:r>
              <a:rPr lang="de-CH" dirty="0" err="1"/>
              <a:t>globali</a:t>
            </a:r>
            <a:r>
              <a:rPr lang="de-CH" dirty="0"/>
              <a:t>: </a:t>
            </a:r>
            <a:r>
              <a:rPr lang="de-CH" b="1" dirty="0" err="1"/>
              <a:t>Eccellenza</a:t>
            </a:r>
            <a:r>
              <a:rPr lang="de-CH" b="1" dirty="0"/>
              <a:t>, </a:t>
            </a:r>
            <a:r>
              <a:rPr lang="de-CH" b="1" dirty="0" err="1"/>
              <a:t>amicizia</a:t>
            </a:r>
            <a:r>
              <a:rPr lang="de-CH" b="1" dirty="0"/>
              <a:t> </a:t>
            </a:r>
            <a:r>
              <a:rPr lang="de-CH" dirty="0" err="1"/>
              <a:t>e</a:t>
            </a:r>
            <a:r>
              <a:rPr lang="de-CH" dirty="0"/>
              <a:t> </a:t>
            </a:r>
            <a:r>
              <a:rPr lang="de-CH" b="1" dirty="0" err="1"/>
              <a:t>rispetto</a:t>
            </a:r>
            <a:endParaRPr lang="de-CH"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Per </a:t>
            </a:r>
            <a:r>
              <a:rPr lang="de-CH" dirty="0" err="1"/>
              <a:t>una</a:t>
            </a:r>
            <a:r>
              <a:rPr lang="de-CH" dirty="0"/>
              <a:t> </a:t>
            </a:r>
            <a:r>
              <a:rPr lang="de-CH" dirty="0" err="1"/>
              <a:t>pratica</a:t>
            </a:r>
            <a:r>
              <a:rPr lang="de-CH" dirty="0"/>
              <a:t> </a:t>
            </a:r>
            <a:r>
              <a:rPr lang="de-CH" dirty="0" err="1"/>
              <a:t>sportiva</a:t>
            </a:r>
            <a:r>
              <a:rPr lang="de-CH" dirty="0"/>
              <a:t> </a:t>
            </a:r>
            <a:r>
              <a:rPr lang="de-CH" dirty="0" err="1"/>
              <a:t>corretta</a:t>
            </a:r>
            <a:r>
              <a:rPr lang="de-CH" dirty="0"/>
              <a:t> </a:t>
            </a:r>
            <a:r>
              <a:rPr lang="de-CH" dirty="0" err="1"/>
              <a:t>e</a:t>
            </a:r>
            <a:r>
              <a:rPr lang="de-CH" dirty="0"/>
              <a:t> </a:t>
            </a:r>
            <a:r>
              <a:rPr lang="de-CH" dirty="0" err="1"/>
              <a:t>sostenibile</a:t>
            </a:r>
            <a:r>
              <a:rPr lang="de-CH" dirty="0"/>
              <a:t> </a:t>
            </a:r>
            <a:r>
              <a:rPr lang="de-CH" dirty="0">
                <a:sym typeface="Wingdings" pitchFamily="2" charset="2"/>
              </a:rPr>
              <a:t></a:t>
            </a:r>
            <a:r>
              <a:rPr lang="de-CH" dirty="0"/>
              <a:t> in </a:t>
            </a:r>
            <a:r>
              <a:rPr lang="de-CH" dirty="0" err="1"/>
              <a:t>linea</a:t>
            </a:r>
            <a:r>
              <a:rPr lang="de-CH" dirty="0"/>
              <a:t> </a:t>
            </a:r>
            <a:r>
              <a:rPr lang="de-CH" dirty="0" err="1"/>
              <a:t>con</a:t>
            </a:r>
            <a:r>
              <a:rPr lang="de-CH" dirty="0"/>
              <a:t> </a:t>
            </a:r>
            <a:r>
              <a:rPr lang="de-CH" dirty="0" err="1"/>
              <a:t>l'obiettivo</a:t>
            </a:r>
            <a:r>
              <a:rPr lang="de-CH" dirty="0"/>
              <a:t> del </a:t>
            </a:r>
            <a:r>
              <a:rPr lang="de-CH" dirty="0" err="1"/>
              <a:t>programma</a:t>
            </a:r>
            <a:r>
              <a:rPr lang="de-CH" dirty="0"/>
              <a:t> “</a:t>
            </a:r>
            <a:r>
              <a:rPr lang="de-CH" b="1" dirty="0" err="1"/>
              <a:t>Praticare</a:t>
            </a:r>
            <a:r>
              <a:rPr lang="de-CH" b="1" dirty="0"/>
              <a:t> </a:t>
            </a:r>
            <a:r>
              <a:rPr lang="de-CH" b="1" dirty="0" err="1"/>
              <a:t>sport</a:t>
            </a:r>
            <a:r>
              <a:rPr lang="de-CH" b="1" dirty="0"/>
              <a:t> </a:t>
            </a:r>
            <a:r>
              <a:rPr lang="de-CH" b="1" dirty="0" err="1"/>
              <a:t>e</a:t>
            </a:r>
            <a:r>
              <a:rPr lang="de-CH" b="1" dirty="0"/>
              <a:t> </a:t>
            </a:r>
            <a:r>
              <a:rPr lang="de-CH" b="1" dirty="0" err="1"/>
              <a:t>movimento</a:t>
            </a:r>
            <a:r>
              <a:rPr lang="de-CH" b="1" dirty="0"/>
              <a:t> </a:t>
            </a:r>
            <a:r>
              <a:rPr lang="de-CH" b="1" dirty="0" err="1"/>
              <a:t>su</a:t>
            </a:r>
            <a:r>
              <a:rPr lang="de-CH" b="1" dirty="0"/>
              <a:t> </a:t>
            </a:r>
            <a:r>
              <a:rPr lang="de-CH" b="1" dirty="0" err="1"/>
              <a:t>tutto</a:t>
            </a:r>
            <a:r>
              <a:rPr lang="de-CH" b="1" dirty="0"/>
              <a:t> </a:t>
            </a:r>
            <a:r>
              <a:rPr lang="de-CH" b="1" dirty="0" err="1"/>
              <a:t>l’arco</a:t>
            </a:r>
            <a:r>
              <a:rPr lang="de-CH" b="1" dirty="0"/>
              <a:t> della </a:t>
            </a:r>
            <a:r>
              <a:rPr lang="de-CH" b="1" dirty="0" err="1"/>
              <a:t>vita</a:t>
            </a:r>
            <a:r>
              <a:rPr lang="de-CH" dirty="0"/>
              <a:t>”.</a:t>
            </a:r>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79</a:t>
            </a:fld>
            <a:endParaRPr lang="de-CH"/>
          </a:p>
        </p:txBody>
      </p:sp>
    </p:spTree>
    <p:extLst>
      <p:ext uri="{BB962C8B-B14F-4D97-AF65-F5344CB8AC3E}">
        <p14:creationId xmlns:p14="http://schemas.microsoft.com/office/powerpoint/2010/main" val="488935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i="1" dirty="0"/>
              <a:t>Beispiel:</a:t>
            </a:r>
          </a:p>
          <a:p>
            <a:pPr marL="0" indent="0">
              <a:buFont typeface="Arial" panose="020B0604020202020204" pitchFamily="34" charset="0"/>
              <a:buNone/>
            </a:pPr>
            <a:r>
              <a:rPr lang="de-DE" b="0" i="1" dirty="0"/>
              <a:t>Martina besucht eine Weiterbildung zum Thema «Fördern». Zum Einstieg zeigt der Experte eine Videosequenz, in der zwei Jugendliche im Training aufeinander losgehen. Er bittet die Teilnehmenden, sich zu zweit auszutauschen, wie sie in der Situation als Leiterin oder Leiter reagiert hätten. Dann schlägt er die Brücke zum Handlungsbereich «Fördern» und thematisiert die Handlungsempfehlung «Konstruktiven Umgang mit Konflikten fördern». Im Anschluss verteilt er das Kar-</a:t>
            </a:r>
            <a:r>
              <a:rPr lang="de-DE" b="0" i="1" dirty="0" err="1"/>
              <a:t>tenset</a:t>
            </a:r>
            <a:r>
              <a:rPr lang="de-DE" b="0" i="1" dirty="0"/>
              <a:t> «Fördern» und formt Zweierteams. Er bittet die Teilnehmenden, sich jeweils in ein Handlungsfeld zu vertiefen und dieses </a:t>
            </a:r>
            <a:r>
              <a:rPr lang="de-DE" b="0" i="1" dirty="0" err="1"/>
              <a:t>anschliessend</a:t>
            </a:r>
            <a:r>
              <a:rPr lang="de-DE" b="0" i="1" dirty="0"/>
              <a:t> ihrem Gegenüber zu er-klären. In der nächsten Unterrichtssequenz wählen die Teilnehmenden zwei bis drei Handlungsempfehlungen aus und überlegen sich gemeinsam, wie sie diese in ihren Trainings umsetzen könnten. Im Sinne einer «</a:t>
            </a:r>
            <a:r>
              <a:rPr lang="de-DE" b="0" i="1" dirty="0" err="1"/>
              <a:t>Lernkon</a:t>
            </a:r>
            <a:r>
              <a:rPr lang="de-DE" b="0" i="1" dirty="0"/>
              <a:t>-trolle» veranstaltet der Experte zum </a:t>
            </a:r>
            <a:r>
              <a:rPr lang="de-DE" b="0" i="1" dirty="0" err="1"/>
              <a:t>Lektionsende</a:t>
            </a:r>
            <a:r>
              <a:rPr lang="de-DE" b="0" i="1" dirty="0"/>
              <a:t> ein spielerisches Quiz mit </a:t>
            </a:r>
            <a:r>
              <a:rPr lang="de-DE" b="0" i="1" dirty="0" err="1"/>
              <a:t>Mentimeter</a:t>
            </a:r>
            <a:r>
              <a:rPr lang="de-DE" b="0" i="1" dirty="0"/>
              <a:t>. Nach 90 Minuten ist die Lektion vorbei. Martina freut sich darauf, die gesammelten Ideen in ihrem nächsten Training einzubringen.</a:t>
            </a:r>
          </a:p>
          <a:p>
            <a:pPr marL="0" indent="0">
              <a:buFont typeface="Arial" panose="020B0604020202020204" pitchFamily="34" charset="0"/>
              <a:buNone/>
            </a:pPr>
            <a:endParaRPr lang="de-DE" b="1" dirty="0"/>
          </a:p>
          <a:p>
            <a:pPr marL="0" indent="0">
              <a:buFont typeface="Arial" panose="020B0604020202020204" pitchFamily="34" charset="0"/>
              <a:buNone/>
            </a:pPr>
            <a:r>
              <a:rPr lang="de-DE" b="1" dirty="0"/>
              <a:t>Voraufgabe</a:t>
            </a:r>
          </a:p>
          <a:p>
            <a:pPr marL="171450" indent="-171450">
              <a:buFont typeface="Arial" panose="020B0604020202020204" pitchFamily="34" charset="0"/>
              <a:buChar char="•"/>
            </a:pPr>
            <a:r>
              <a:rPr lang="de-DE" dirty="0"/>
              <a:t>Individuelle Vorwissen und Können aktivieren</a:t>
            </a:r>
          </a:p>
          <a:p>
            <a:pPr marL="171450" indent="-171450">
              <a:buFont typeface="Arial" panose="020B0604020202020204" pitchFamily="34" charset="0"/>
              <a:buChar char="•"/>
            </a:pPr>
            <a:r>
              <a:rPr lang="de-DE" dirty="0"/>
              <a:t>Persönliche Betroffenheit auslösen und Sinn für die Lernenden ermöglichen (vor Ort oder auch im Vorfeld eines Kurses oder Moduls)</a:t>
            </a:r>
          </a:p>
          <a:p>
            <a:pPr marL="171450" indent="-171450">
              <a:buFont typeface="Arial" panose="020B0604020202020204" pitchFamily="34" charset="0"/>
              <a:buChar char="•"/>
            </a:pPr>
            <a:r>
              <a:rPr lang="de-DE" dirty="0"/>
              <a:t>Dazu eignen sich webbasierte Methoden, mit denen Teilnehmende die Inhalte zeit- und ortsunabhängig bearbeiten können.</a:t>
            </a:r>
            <a:br>
              <a:rPr lang="de-DE" dirty="0"/>
            </a:br>
            <a:endParaRPr lang="de-DE" dirty="0"/>
          </a:p>
          <a:p>
            <a:pPr marL="0" indent="0">
              <a:buFont typeface="Arial" panose="020B0604020202020204" pitchFamily="34" charset="0"/>
              <a:buNone/>
            </a:pPr>
            <a:r>
              <a:rPr lang="de-DE" b="1" dirty="0"/>
              <a:t>Aufgabe/Herausforderung:</a:t>
            </a:r>
          </a:p>
          <a:p>
            <a:pPr marL="171450" indent="-171450">
              <a:buFont typeface="Arial" panose="020B0604020202020204" pitchFamily="34" charset="0"/>
              <a:buChar char="•"/>
            </a:pPr>
            <a:r>
              <a:rPr lang="de-DE" dirty="0"/>
              <a:t>Im Rahmen verschiedener Lernarrangements attraktive und handlungsorientierte Aufgaben oder Herausforderungen stellen</a:t>
            </a:r>
          </a:p>
          <a:p>
            <a:pPr marL="171450" indent="-171450">
              <a:buFont typeface="Arial" panose="020B0604020202020204" pitchFamily="34" charset="0"/>
              <a:buChar char="•"/>
            </a:pPr>
            <a:r>
              <a:rPr lang="de-DE" dirty="0"/>
              <a:t>Die Teilnehmenden setzen sich eingehend, kritisch und kreativ mit Herausforderungen der alltäglichen Praxis auseinander </a:t>
            </a:r>
            <a:r>
              <a:rPr lang="de-DE" dirty="0">
                <a:sym typeface="Wingdings" pitchFamily="2" charset="2"/>
              </a:rPr>
              <a:t> vertieftes Lernen</a:t>
            </a:r>
            <a:br>
              <a:rPr lang="de-DE" dirty="0">
                <a:sym typeface="Wingdings" pitchFamily="2" charset="2"/>
              </a:rPr>
            </a:br>
            <a:endParaRPr lang="de-DE" dirty="0"/>
          </a:p>
          <a:p>
            <a:pPr marL="0" indent="0">
              <a:buFont typeface="Arial" panose="020B0604020202020204" pitchFamily="34" charset="0"/>
              <a:buNone/>
            </a:pPr>
            <a:r>
              <a:rPr lang="de-DE" b="1" dirty="0"/>
              <a:t>Anwendung/Transfer</a:t>
            </a:r>
          </a:p>
          <a:p>
            <a:pPr marL="171450" indent="-171450">
              <a:buFont typeface="Arial" panose="020B0604020202020204" pitchFamily="34" charset="0"/>
              <a:buChar char="•"/>
            </a:pPr>
            <a:r>
              <a:rPr lang="de-DE" dirty="0"/>
              <a:t>Das neu Gelernte möglichst praxisnah einüben. </a:t>
            </a:r>
          </a:p>
          <a:p>
            <a:pPr marL="171450" indent="-171450">
              <a:buFont typeface="Arial" panose="020B0604020202020204" pitchFamily="34" charset="0"/>
              <a:buChar char="•"/>
            </a:pPr>
            <a:r>
              <a:rPr lang="de-DE" dirty="0"/>
              <a:t>Geeignete Übungsmöglichkeiten schaffen </a:t>
            </a:r>
            <a:r>
              <a:rPr lang="de-DE" dirty="0">
                <a:sym typeface="Wingdings" pitchFamily="2" charset="2"/>
              </a:rPr>
              <a:t> </a:t>
            </a:r>
            <a:r>
              <a:rPr lang="de-DE" dirty="0"/>
              <a:t>kompetentes Handeln einfordern</a:t>
            </a:r>
          </a:p>
          <a:p>
            <a:pPr marL="0" indent="0">
              <a:buFont typeface="Arial" panose="020B0604020202020204" pitchFamily="34" charset="0"/>
              <a:buNone/>
            </a:pPr>
            <a:endParaRPr lang="de-DE" b="1" dirty="0"/>
          </a:p>
          <a:p>
            <a:pPr marL="0" indent="0">
              <a:buFont typeface="Arial" panose="020B0604020202020204" pitchFamily="34" charset="0"/>
              <a:buNone/>
            </a:pPr>
            <a:r>
              <a:rPr lang="de-DE" b="1" dirty="0"/>
              <a:t>Auswertung</a:t>
            </a:r>
          </a:p>
          <a:p>
            <a:pPr marL="171450" indent="-171450">
              <a:buFont typeface="Arial" panose="020B0604020202020204" pitchFamily="34" charset="0"/>
              <a:buChar char="•"/>
            </a:pPr>
            <a:r>
              <a:rPr lang="de-DE" dirty="0"/>
              <a:t>mit den Teilnehmenden das kompetente, praxisorientierte Handeln reflektieren und diskutieren</a:t>
            </a:r>
          </a:p>
          <a:p>
            <a:pPr marL="171450" indent="-171450">
              <a:buFont typeface="Arial" panose="020B0604020202020204" pitchFamily="34" charset="0"/>
              <a:buChar char="•"/>
            </a:pPr>
            <a:r>
              <a:rPr lang="de-DE" dirty="0"/>
              <a:t>Soll-Ist-Vergleich miteinander erarbeiten und so die nächsten Lernschritte ermöglichen</a:t>
            </a:r>
          </a:p>
          <a:p>
            <a:pPr marL="171450" indent="-171450">
              <a:buFont typeface="Arial" panose="020B0604020202020204" pitchFamily="34" charset="0"/>
              <a:buChar char="•"/>
            </a:pPr>
            <a:endParaRPr lang="de-DE" b="1" dirty="0"/>
          </a:p>
          <a:p>
            <a:pPr marL="0" indent="0">
              <a:buFont typeface="Arial" panose="020B0604020202020204" pitchFamily="34" charset="0"/>
              <a:buNone/>
            </a:pPr>
            <a:r>
              <a:rPr lang="de-DE" b="1" dirty="0"/>
              <a:t>Nun beginnt der Prozess von Neuem</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80</a:t>
            </a:fld>
            <a:endParaRPr lang="de-CH"/>
          </a:p>
        </p:txBody>
      </p:sp>
    </p:spTree>
    <p:extLst>
      <p:ext uri="{BB962C8B-B14F-4D97-AF65-F5344CB8AC3E}">
        <p14:creationId xmlns:p14="http://schemas.microsoft.com/office/powerpoint/2010/main" val="3336899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b="1" i="1" dirty="0"/>
              <a:t>Exemple: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sz="1800" b="0" i="1" dirty="0">
                <a:effectLst/>
                <a:latin typeface="DINOT"/>
              </a:rPr>
              <a:t>Martina </a:t>
            </a:r>
            <a:r>
              <a:rPr lang="de-CH" sz="1800" b="0" i="1" dirty="0" err="1">
                <a:effectLst/>
                <a:latin typeface="DINOT"/>
              </a:rPr>
              <a:t>suit</a:t>
            </a:r>
            <a:r>
              <a:rPr lang="de-CH" sz="1800" b="0" i="1" dirty="0">
                <a:effectLst/>
                <a:latin typeface="DINOT"/>
              </a:rPr>
              <a:t> </a:t>
            </a:r>
            <a:r>
              <a:rPr lang="de-CH" sz="1800" b="0" i="1" dirty="0" err="1">
                <a:effectLst/>
                <a:latin typeface="DINOT"/>
              </a:rPr>
              <a:t>une</a:t>
            </a:r>
            <a:r>
              <a:rPr lang="de-CH" sz="1800" b="0" i="1" dirty="0">
                <a:effectLst/>
                <a:latin typeface="DINOT"/>
              </a:rPr>
              <a:t> </a:t>
            </a:r>
            <a:r>
              <a:rPr lang="de-CH" sz="1800" b="0" i="1" dirty="0" err="1">
                <a:effectLst/>
                <a:latin typeface="DINOT"/>
              </a:rPr>
              <a:t>formation</a:t>
            </a:r>
            <a:r>
              <a:rPr lang="de-CH" sz="1800" b="0" i="1" dirty="0">
                <a:effectLst/>
                <a:latin typeface="DINOT"/>
              </a:rPr>
              <a:t> </a:t>
            </a:r>
            <a:r>
              <a:rPr lang="de-CH" sz="1800" b="0" i="1" dirty="0" err="1">
                <a:effectLst/>
                <a:latin typeface="DINOT"/>
              </a:rPr>
              <a:t>continue</a:t>
            </a:r>
            <a:r>
              <a:rPr lang="de-CH" sz="1800" b="0" i="1" dirty="0">
                <a:effectLst/>
                <a:latin typeface="DINOT"/>
              </a:rPr>
              <a:t> </a:t>
            </a:r>
            <a:r>
              <a:rPr lang="de-CH" sz="1800" b="0" i="1" dirty="0" err="1">
                <a:effectLst/>
                <a:latin typeface="DINOT"/>
              </a:rPr>
              <a:t>sur</a:t>
            </a:r>
            <a:r>
              <a:rPr lang="de-CH" sz="1800" b="0" i="1" dirty="0">
                <a:effectLst/>
                <a:latin typeface="DINOT"/>
              </a:rPr>
              <a:t> le </a:t>
            </a:r>
            <a:r>
              <a:rPr lang="de-CH" sz="1800" b="0" i="1" dirty="0" err="1">
                <a:effectLst/>
                <a:latin typeface="DINOT"/>
              </a:rPr>
              <a:t>thème</a:t>
            </a:r>
            <a:r>
              <a:rPr lang="de-CH" sz="1800" b="0" i="1" dirty="0">
                <a:effectLst/>
                <a:latin typeface="DINOT"/>
              </a:rPr>
              <a:t> «</a:t>
            </a:r>
            <a:r>
              <a:rPr lang="de-CH" sz="1800" b="0" i="1" dirty="0" err="1">
                <a:effectLst/>
                <a:latin typeface="DINOT"/>
              </a:rPr>
              <a:t>Encourager</a:t>
            </a:r>
            <a:r>
              <a:rPr lang="de-CH" sz="1800" b="0" i="1" dirty="0">
                <a:effectLst/>
                <a:latin typeface="DINOT"/>
              </a:rPr>
              <a:t>». </a:t>
            </a:r>
            <a:r>
              <a:rPr lang="de-CH" sz="1800" b="0" i="1" dirty="0" err="1">
                <a:effectLst/>
                <a:latin typeface="DINOT"/>
              </a:rPr>
              <a:t>L’expert</a:t>
            </a:r>
            <a:r>
              <a:rPr lang="de-CH" sz="1800" b="0" i="1" dirty="0">
                <a:effectLst/>
                <a:latin typeface="DINOT"/>
              </a:rPr>
              <a:t> </a:t>
            </a:r>
            <a:r>
              <a:rPr lang="de-CH" sz="1800" b="0" i="1" dirty="0" err="1">
                <a:effectLst/>
                <a:latin typeface="DINOT"/>
              </a:rPr>
              <a:t>commence</a:t>
            </a:r>
            <a:r>
              <a:rPr lang="de-CH" sz="1800" b="0" i="1" dirty="0">
                <a:effectLst/>
                <a:latin typeface="DINOT"/>
              </a:rPr>
              <a:t> par </a:t>
            </a:r>
            <a:r>
              <a:rPr lang="de-CH" sz="1800" b="0" i="1" dirty="0" err="1">
                <a:effectLst/>
                <a:latin typeface="DINOT"/>
              </a:rPr>
              <a:t>montrer</a:t>
            </a:r>
            <a:r>
              <a:rPr lang="de-CH" sz="1800" b="0" i="1" dirty="0">
                <a:effectLst/>
                <a:latin typeface="DINOT"/>
              </a:rPr>
              <a:t> </a:t>
            </a:r>
            <a:r>
              <a:rPr lang="de-CH" sz="1800" b="0" i="1" dirty="0" err="1">
                <a:effectLst/>
                <a:latin typeface="DINOT"/>
              </a:rPr>
              <a:t>une</a:t>
            </a:r>
            <a:r>
              <a:rPr lang="de-CH" sz="1800" b="0" i="1" dirty="0">
                <a:effectLst/>
                <a:latin typeface="DINOT"/>
              </a:rPr>
              <a:t> </a:t>
            </a:r>
            <a:r>
              <a:rPr lang="de-CH" sz="1800" b="0" i="1" dirty="0" err="1">
                <a:effectLst/>
                <a:latin typeface="DINOT"/>
              </a:rPr>
              <a:t>séquence</a:t>
            </a:r>
            <a:r>
              <a:rPr lang="de-CH" sz="1800" b="0" i="1" dirty="0">
                <a:effectLst/>
                <a:latin typeface="DINOT"/>
              </a:rPr>
              <a:t> </a:t>
            </a:r>
            <a:r>
              <a:rPr lang="de-CH" sz="1800" b="0" i="1" dirty="0" err="1">
                <a:effectLst/>
                <a:latin typeface="DINOT"/>
              </a:rPr>
              <a:t>vidéo</a:t>
            </a:r>
            <a:r>
              <a:rPr lang="de-CH" sz="1800" b="0" i="1" dirty="0">
                <a:effectLst/>
                <a:latin typeface="DINOT"/>
              </a:rPr>
              <a:t> </a:t>
            </a:r>
            <a:r>
              <a:rPr lang="de-CH" sz="1800" b="0" i="1" dirty="0" err="1">
                <a:effectLst/>
                <a:latin typeface="DINOT"/>
              </a:rPr>
              <a:t>dans</a:t>
            </a:r>
            <a:r>
              <a:rPr lang="de-CH" sz="1800" b="0" i="1" dirty="0">
                <a:effectLst/>
                <a:latin typeface="DINOT"/>
              </a:rPr>
              <a:t> </a:t>
            </a:r>
            <a:r>
              <a:rPr lang="de-CH" sz="1800" b="0" i="1" dirty="0" err="1">
                <a:effectLst/>
                <a:latin typeface="DINOT"/>
              </a:rPr>
              <a:t>laquelle</a:t>
            </a:r>
            <a:r>
              <a:rPr lang="de-CH" sz="1800" b="0" i="1" dirty="0">
                <a:effectLst/>
                <a:latin typeface="DINOT"/>
              </a:rPr>
              <a:t> deux </a:t>
            </a:r>
            <a:r>
              <a:rPr lang="de-CH" sz="1800" b="0" i="1" dirty="0" err="1">
                <a:effectLst/>
                <a:latin typeface="DINOT"/>
              </a:rPr>
              <a:t>jeunes</a:t>
            </a:r>
            <a:r>
              <a:rPr lang="de-CH" sz="1800" b="0" i="1" dirty="0">
                <a:effectLst/>
                <a:latin typeface="DINOT"/>
              </a:rPr>
              <a:t> se </a:t>
            </a:r>
            <a:r>
              <a:rPr lang="de-CH" sz="1800" b="0" i="1" dirty="0" err="1">
                <a:effectLst/>
                <a:latin typeface="DINOT"/>
              </a:rPr>
              <a:t>jettent</a:t>
            </a:r>
            <a:r>
              <a:rPr lang="de-CH" sz="1800" b="0" i="1" dirty="0">
                <a:effectLst/>
                <a:latin typeface="DINOT"/>
              </a:rPr>
              <a:t> </a:t>
            </a:r>
            <a:r>
              <a:rPr lang="de-CH" sz="1800" b="0" i="1" dirty="0" err="1">
                <a:effectLst/>
                <a:latin typeface="DINOT"/>
              </a:rPr>
              <a:t>l’un</a:t>
            </a:r>
            <a:r>
              <a:rPr lang="de-CH" sz="1800" b="0" i="1" dirty="0">
                <a:effectLst/>
                <a:latin typeface="DINOT"/>
              </a:rPr>
              <a:t> </a:t>
            </a:r>
            <a:r>
              <a:rPr lang="de-CH" sz="1800" b="0" i="1" dirty="0" err="1">
                <a:effectLst/>
                <a:latin typeface="DINOT"/>
              </a:rPr>
              <a:t>sur</a:t>
            </a:r>
            <a:r>
              <a:rPr lang="de-CH" sz="1800" b="0" i="1" dirty="0">
                <a:effectLst/>
                <a:latin typeface="DINOT"/>
              </a:rPr>
              <a:t> </a:t>
            </a:r>
            <a:r>
              <a:rPr lang="de-CH" sz="1800" b="0" i="1" dirty="0" err="1">
                <a:effectLst/>
                <a:latin typeface="DINOT"/>
              </a:rPr>
              <a:t>l’autre</a:t>
            </a:r>
            <a:r>
              <a:rPr lang="de-CH" sz="1800" b="0" i="1" dirty="0">
                <a:effectLst/>
                <a:latin typeface="DINOT"/>
              </a:rPr>
              <a:t> à </a:t>
            </a:r>
            <a:r>
              <a:rPr lang="de-CH" sz="1800" b="0" i="1" dirty="0" err="1">
                <a:effectLst/>
                <a:latin typeface="DINOT"/>
              </a:rPr>
              <a:t>l’entraînement</a:t>
            </a:r>
            <a:r>
              <a:rPr lang="de-CH" sz="1800" b="0" i="1" dirty="0">
                <a:effectLst/>
                <a:latin typeface="DINOT"/>
              </a:rPr>
              <a:t>. Il </a:t>
            </a:r>
            <a:r>
              <a:rPr lang="de-CH" sz="1800" b="0" i="1" dirty="0" err="1">
                <a:effectLst/>
                <a:latin typeface="DINOT"/>
              </a:rPr>
              <a:t>demande</a:t>
            </a:r>
            <a:r>
              <a:rPr lang="de-CH" sz="1800" b="0" i="1" dirty="0">
                <a:effectLst/>
                <a:latin typeface="DINOT"/>
              </a:rPr>
              <a:t> </a:t>
            </a:r>
            <a:r>
              <a:rPr lang="de-CH" sz="1800" b="0" i="1" dirty="0" err="1">
                <a:effectLst/>
                <a:latin typeface="DINOT"/>
              </a:rPr>
              <a:t>alors</a:t>
            </a:r>
            <a:r>
              <a:rPr lang="de-CH" sz="1800" b="0" i="1" dirty="0">
                <a:effectLst/>
                <a:latin typeface="DINOT"/>
              </a:rPr>
              <a:t> </a:t>
            </a:r>
            <a:r>
              <a:rPr lang="de-CH" sz="1800" b="0" i="1" dirty="0" err="1">
                <a:effectLst/>
                <a:latin typeface="DINOT"/>
              </a:rPr>
              <a:t>aux</a:t>
            </a:r>
            <a:r>
              <a:rPr lang="de-CH" sz="1800" b="0" i="1" dirty="0">
                <a:effectLst/>
                <a:latin typeface="DINOT"/>
              </a:rPr>
              <a:t> </a:t>
            </a:r>
            <a:r>
              <a:rPr lang="de-CH" sz="1800" b="0" i="1" dirty="0" err="1">
                <a:effectLst/>
                <a:latin typeface="DINOT"/>
              </a:rPr>
              <a:t>participants</a:t>
            </a:r>
            <a:r>
              <a:rPr lang="de-CH" sz="1800" b="0" i="1" dirty="0">
                <a:effectLst/>
                <a:latin typeface="DINOT"/>
              </a:rPr>
              <a:t> de se </a:t>
            </a:r>
            <a:r>
              <a:rPr lang="de-CH" sz="1800" b="0" i="1" dirty="0" err="1">
                <a:effectLst/>
                <a:latin typeface="DINOT"/>
              </a:rPr>
              <a:t>mettre</a:t>
            </a:r>
            <a:r>
              <a:rPr lang="de-CH" sz="1800" b="0" i="1" dirty="0">
                <a:effectLst/>
                <a:latin typeface="DINOT"/>
              </a:rPr>
              <a:t> deux par deux </a:t>
            </a:r>
            <a:r>
              <a:rPr lang="de-CH" sz="1800" b="0" i="1" dirty="0" err="1">
                <a:effectLst/>
                <a:latin typeface="DINOT"/>
              </a:rPr>
              <a:t>pour</a:t>
            </a:r>
            <a:r>
              <a:rPr lang="de-CH" sz="1800" b="0" i="1" dirty="0">
                <a:effectLst/>
                <a:latin typeface="DINOT"/>
              </a:rPr>
              <a:t> </a:t>
            </a:r>
            <a:r>
              <a:rPr lang="de-CH" sz="1800" b="0" i="1" dirty="0" err="1">
                <a:effectLst/>
                <a:latin typeface="DINOT"/>
              </a:rPr>
              <a:t>discuter</a:t>
            </a:r>
            <a:r>
              <a:rPr lang="de-CH" sz="1800" b="0" i="1" dirty="0">
                <a:effectLst/>
                <a:latin typeface="DINOT"/>
              </a:rPr>
              <a:t> </a:t>
            </a:r>
            <a:r>
              <a:rPr lang="de-CH" sz="1800" b="0" i="1" dirty="0" err="1">
                <a:effectLst/>
                <a:latin typeface="DINOT"/>
              </a:rPr>
              <a:t>ensemble</a:t>
            </a:r>
            <a:r>
              <a:rPr lang="de-CH" sz="1800" b="0" i="1" dirty="0">
                <a:effectLst/>
                <a:latin typeface="DINOT"/>
              </a:rPr>
              <a:t> de la </a:t>
            </a:r>
            <a:r>
              <a:rPr lang="de-CH" sz="1800" b="0" i="1" dirty="0" err="1">
                <a:effectLst/>
                <a:latin typeface="DINOT"/>
              </a:rPr>
              <a:t>manière</a:t>
            </a:r>
            <a:r>
              <a:rPr lang="de-CH" sz="1800" b="0" i="1" dirty="0">
                <a:effectLst/>
                <a:latin typeface="DINOT"/>
              </a:rPr>
              <a:t> </a:t>
            </a:r>
            <a:r>
              <a:rPr lang="de-CH" sz="1800" b="0" i="1" dirty="0" err="1">
                <a:effectLst/>
                <a:latin typeface="DINOT"/>
              </a:rPr>
              <a:t>dont</a:t>
            </a:r>
            <a:r>
              <a:rPr lang="de-CH" sz="1800" b="0" i="1" dirty="0">
                <a:effectLst/>
                <a:latin typeface="DINOT"/>
              </a:rPr>
              <a:t> </a:t>
            </a:r>
            <a:r>
              <a:rPr lang="de-CH" sz="1800" b="0" i="1" dirty="0" err="1">
                <a:effectLst/>
                <a:latin typeface="DINOT"/>
              </a:rPr>
              <a:t>ils</a:t>
            </a:r>
            <a:r>
              <a:rPr lang="de-CH" sz="1800" b="0" i="1" dirty="0">
                <a:effectLst/>
                <a:latin typeface="DINOT"/>
              </a:rPr>
              <a:t> </a:t>
            </a:r>
            <a:r>
              <a:rPr lang="de-CH" sz="1800" b="0" i="1" dirty="0" err="1">
                <a:effectLst/>
                <a:latin typeface="DINOT"/>
              </a:rPr>
              <a:t>auraient</a:t>
            </a:r>
            <a:r>
              <a:rPr lang="de-CH" sz="1800" b="0" i="1" dirty="0">
                <a:effectLst/>
                <a:latin typeface="DINOT"/>
              </a:rPr>
              <a:t> </a:t>
            </a:r>
            <a:r>
              <a:rPr lang="de-CH" sz="1800" b="0" i="1" dirty="0" err="1">
                <a:effectLst/>
                <a:latin typeface="DINOT"/>
              </a:rPr>
              <a:t>réagi</a:t>
            </a:r>
            <a:r>
              <a:rPr lang="de-CH" sz="1800" b="0" i="1" dirty="0">
                <a:effectLst/>
                <a:latin typeface="DINOT"/>
              </a:rPr>
              <a:t> </a:t>
            </a:r>
            <a:r>
              <a:rPr lang="de-CH" sz="1800" b="0" i="1" dirty="0" err="1">
                <a:effectLst/>
                <a:latin typeface="DINOT"/>
              </a:rPr>
              <a:t>s’ils</a:t>
            </a:r>
            <a:r>
              <a:rPr lang="de-CH" sz="1800" b="0" i="1" dirty="0">
                <a:effectLst/>
                <a:latin typeface="DINOT"/>
              </a:rPr>
              <a:t> </a:t>
            </a:r>
            <a:r>
              <a:rPr lang="de-CH" sz="1800" b="0" i="1" dirty="0" err="1">
                <a:effectLst/>
                <a:latin typeface="DINOT"/>
              </a:rPr>
              <a:t>avaient</a:t>
            </a:r>
            <a:r>
              <a:rPr lang="de-CH" sz="1800" b="0" i="1" dirty="0">
                <a:effectLst/>
                <a:latin typeface="DINOT"/>
              </a:rPr>
              <a:t> </a:t>
            </a:r>
            <a:r>
              <a:rPr lang="de-CH" sz="1800" b="0" i="1" dirty="0" err="1">
                <a:effectLst/>
                <a:latin typeface="DINOT"/>
              </a:rPr>
              <a:t>éte</a:t>
            </a:r>
            <a:r>
              <a:rPr lang="de-CH" sz="1800" b="0" i="1" dirty="0">
                <a:effectLst/>
                <a:latin typeface="DINOT"/>
              </a:rPr>
              <a:t>́ </a:t>
            </a:r>
            <a:r>
              <a:rPr lang="de-CH" sz="1800" b="0" i="1" dirty="0" err="1">
                <a:effectLst/>
                <a:latin typeface="DINOT"/>
              </a:rPr>
              <a:t>confrontés</a:t>
            </a:r>
            <a:r>
              <a:rPr lang="de-CH" sz="1800" b="0" i="1" dirty="0">
                <a:effectLst/>
                <a:latin typeface="DINOT"/>
              </a:rPr>
              <a:t> à </a:t>
            </a:r>
            <a:r>
              <a:rPr lang="de-CH" sz="1800" b="0" i="1" dirty="0" err="1">
                <a:effectLst/>
                <a:latin typeface="DINOT"/>
              </a:rPr>
              <a:t>une</a:t>
            </a:r>
            <a:r>
              <a:rPr lang="de-CH" sz="1800" b="0" i="1" dirty="0">
                <a:effectLst/>
                <a:latin typeface="DINOT"/>
              </a:rPr>
              <a:t> </a:t>
            </a:r>
            <a:r>
              <a:rPr lang="de-CH" sz="1800" b="0" i="1" dirty="0" err="1">
                <a:effectLst/>
                <a:latin typeface="DINOT"/>
              </a:rPr>
              <a:t>telle</a:t>
            </a:r>
            <a:r>
              <a:rPr lang="de-CH" sz="1800" b="0" i="1" dirty="0">
                <a:effectLst/>
                <a:latin typeface="DINOT"/>
              </a:rPr>
              <a:t> </a:t>
            </a:r>
            <a:r>
              <a:rPr lang="de-CH" sz="1800" b="0" i="1" dirty="0" err="1">
                <a:effectLst/>
                <a:latin typeface="DINOT"/>
              </a:rPr>
              <a:t>situation</a:t>
            </a:r>
            <a:r>
              <a:rPr lang="de-CH" sz="1800" b="0" i="1" dirty="0">
                <a:effectLst/>
                <a:latin typeface="DINOT"/>
              </a:rPr>
              <a:t> en </a:t>
            </a:r>
            <a:r>
              <a:rPr lang="de-CH" sz="1800" b="0" i="1" dirty="0" err="1">
                <a:effectLst/>
                <a:latin typeface="DINOT"/>
              </a:rPr>
              <a:t>tant</a:t>
            </a:r>
            <a:r>
              <a:rPr lang="de-CH" sz="1800" b="0" i="1" dirty="0">
                <a:effectLst/>
                <a:latin typeface="DINOT"/>
              </a:rPr>
              <a:t> </a:t>
            </a:r>
            <a:r>
              <a:rPr lang="de-CH" sz="1800" b="0" i="1" dirty="0" err="1">
                <a:effectLst/>
                <a:latin typeface="DINOT"/>
              </a:rPr>
              <a:t>que</a:t>
            </a:r>
            <a:r>
              <a:rPr lang="de-CH" sz="1800" b="0" i="1" dirty="0">
                <a:effectLst/>
                <a:latin typeface="DINOT"/>
              </a:rPr>
              <a:t> </a:t>
            </a:r>
            <a:r>
              <a:rPr lang="de-CH" sz="1800" b="0" i="1" dirty="0" err="1">
                <a:effectLst/>
                <a:latin typeface="DINOT"/>
              </a:rPr>
              <a:t>moniteurs</a:t>
            </a:r>
            <a:r>
              <a:rPr lang="de-CH" sz="1800" b="0" i="1" dirty="0">
                <a:effectLst/>
                <a:latin typeface="DINOT"/>
              </a:rPr>
              <a:t>. </a:t>
            </a:r>
            <a:r>
              <a:rPr lang="de-CH" sz="1800" b="0" i="1" dirty="0" err="1">
                <a:effectLst/>
                <a:latin typeface="DINOT"/>
              </a:rPr>
              <a:t>Puis</a:t>
            </a:r>
            <a:r>
              <a:rPr lang="de-CH" sz="1800" b="0" i="1" dirty="0">
                <a:effectLst/>
                <a:latin typeface="DINOT"/>
              </a:rPr>
              <a:t> </a:t>
            </a:r>
            <a:r>
              <a:rPr lang="de-CH" sz="1800" b="0" i="1" dirty="0" err="1">
                <a:effectLst/>
                <a:latin typeface="DINOT"/>
              </a:rPr>
              <a:t>il</a:t>
            </a:r>
            <a:r>
              <a:rPr lang="de-CH" sz="1800" b="0" i="1" dirty="0">
                <a:effectLst/>
                <a:latin typeface="DINOT"/>
              </a:rPr>
              <a:t> fait le </a:t>
            </a:r>
            <a:r>
              <a:rPr lang="de-CH" sz="1800" b="0" i="1" dirty="0" err="1">
                <a:effectLst/>
                <a:latin typeface="DINOT"/>
              </a:rPr>
              <a:t>lien</a:t>
            </a:r>
            <a:r>
              <a:rPr lang="de-CH" sz="1800" b="0" i="1" dirty="0">
                <a:effectLst/>
                <a:latin typeface="DINOT"/>
              </a:rPr>
              <a:t> </a:t>
            </a:r>
            <a:r>
              <a:rPr lang="de-CH" sz="1800" b="0" i="1" dirty="0" err="1">
                <a:effectLst/>
                <a:latin typeface="DINOT"/>
              </a:rPr>
              <a:t>avec</a:t>
            </a:r>
            <a:r>
              <a:rPr lang="de-CH" sz="1800" b="0" i="1" dirty="0">
                <a:effectLst/>
                <a:latin typeface="DINOT"/>
              </a:rPr>
              <a:t> le </a:t>
            </a:r>
            <a:r>
              <a:rPr lang="de-CH" sz="1800" b="0" i="1" dirty="0" err="1">
                <a:effectLst/>
                <a:latin typeface="DINOT"/>
              </a:rPr>
              <a:t>domaine</a:t>
            </a:r>
            <a:r>
              <a:rPr lang="de-CH" sz="1800" b="0" i="1" dirty="0">
                <a:effectLst/>
                <a:latin typeface="DINOT"/>
              </a:rPr>
              <a:t> </a:t>
            </a:r>
            <a:r>
              <a:rPr lang="de-CH" sz="1800" b="0" i="1" dirty="0" err="1">
                <a:effectLst/>
                <a:latin typeface="DINOT"/>
              </a:rPr>
              <a:t>d’action</a:t>
            </a:r>
            <a:r>
              <a:rPr lang="de-CH" sz="1800" b="0" i="1" dirty="0">
                <a:effectLst/>
                <a:latin typeface="DINOT"/>
              </a:rPr>
              <a:t> «</a:t>
            </a:r>
            <a:r>
              <a:rPr lang="de-CH" sz="1800" b="0" i="1" dirty="0" err="1">
                <a:effectLst/>
                <a:latin typeface="DINOT"/>
              </a:rPr>
              <a:t>Encourager</a:t>
            </a:r>
            <a:r>
              <a:rPr lang="de-CH" sz="1800" b="0" i="1" dirty="0">
                <a:effectLst/>
                <a:latin typeface="DINOT"/>
              </a:rPr>
              <a:t>» et </a:t>
            </a:r>
            <a:r>
              <a:rPr lang="de-CH" sz="1800" b="0" i="1" dirty="0" err="1">
                <a:effectLst/>
                <a:latin typeface="DINOT"/>
              </a:rPr>
              <a:t>aborde</a:t>
            </a:r>
            <a:r>
              <a:rPr lang="de-CH" sz="1800" b="0" i="1" dirty="0">
                <a:effectLst/>
                <a:latin typeface="DINOT"/>
              </a:rPr>
              <a:t> la </a:t>
            </a:r>
            <a:r>
              <a:rPr lang="de-CH" sz="1800" b="0" i="1" dirty="0" err="1">
                <a:effectLst/>
                <a:latin typeface="DINOT"/>
              </a:rPr>
              <a:t>recommandation</a:t>
            </a:r>
            <a:r>
              <a:rPr lang="de-CH" sz="1800" b="0" i="1" dirty="0">
                <a:effectLst/>
                <a:latin typeface="DINOT"/>
              </a:rPr>
              <a:t> </a:t>
            </a:r>
            <a:r>
              <a:rPr lang="de-CH" sz="1800" b="0" i="1" dirty="0" err="1">
                <a:effectLst/>
                <a:latin typeface="DINOT"/>
              </a:rPr>
              <a:t>d’action</a:t>
            </a:r>
            <a:r>
              <a:rPr lang="de-CH" sz="1800" b="0" i="1" dirty="0">
                <a:effectLst/>
                <a:latin typeface="DINOT"/>
              </a:rPr>
              <a:t> «</a:t>
            </a:r>
            <a:r>
              <a:rPr lang="de-CH" sz="1800" b="0" i="1" dirty="0" err="1">
                <a:effectLst/>
                <a:latin typeface="DINOT"/>
              </a:rPr>
              <a:t>Privilégier</a:t>
            </a:r>
            <a:r>
              <a:rPr lang="de-CH" sz="1800" b="0" i="1" dirty="0">
                <a:effectLst/>
                <a:latin typeface="DINOT"/>
              </a:rPr>
              <a:t> </a:t>
            </a:r>
            <a:r>
              <a:rPr lang="de-CH" sz="1800" b="0" i="1" dirty="0" err="1">
                <a:effectLst/>
                <a:latin typeface="DINOT"/>
              </a:rPr>
              <a:t>une</a:t>
            </a:r>
            <a:r>
              <a:rPr lang="de-CH" sz="1800" b="0" i="1" dirty="0">
                <a:effectLst/>
                <a:latin typeface="DINOT"/>
              </a:rPr>
              <a:t> </a:t>
            </a:r>
            <a:r>
              <a:rPr lang="de-CH" sz="1800" b="0" i="1" dirty="0" err="1">
                <a:effectLst/>
                <a:latin typeface="DINOT"/>
              </a:rPr>
              <a:t>gestion</a:t>
            </a:r>
            <a:r>
              <a:rPr lang="de-CH" sz="1800" b="0" i="1" dirty="0">
                <a:effectLst/>
                <a:latin typeface="DINOT"/>
              </a:rPr>
              <a:t> </a:t>
            </a:r>
            <a:r>
              <a:rPr lang="de-CH" sz="1800" b="0" i="1" dirty="0" err="1">
                <a:effectLst/>
                <a:latin typeface="DINOT"/>
              </a:rPr>
              <a:t>constructive</a:t>
            </a:r>
            <a:r>
              <a:rPr lang="de-CH" sz="1800" b="0" i="1" dirty="0">
                <a:effectLst/>
                <a:latin typeface="DINOT"/>
              </a:rPr>
              <a:t> des </a:t>
            </a:r>
            <a:r>
              <a:rPr lang="de-CH" sz="1800" b="0" i="1" dirty="0" err="1">
                <a:effectLst/>
                <a:latin typeface="DINOT"/>
              </a:rPr>
              <a:t>conflits</a:t>
            </a:r>
            <a:r>
              <a:rPr lang="de-CH" sz="1800" b="0" i="1" dirty="0">
                <a:effectLst/>
                <a:latin typeface="DINOT"/>
              </a:rPr>
              <a:t>». À la fin, </a:t>
            </a:r>
            <a:r>
              <a:rPr lang="de-CH" sz="1800" b="0" i="1" dirty="0" err="1">
                <a:effectLst/>
                <a:latin typeface="DINOT"/>
              </a:rPr>
              <a:t>il</a:t>
            </a:r>
            <a:r>
              <a:rPr lang="de-CH" sz="1800" b="0" i="1" dirty="0">
                <a:effectLst/>
                <a:latin typeface="DINOT"/>
              </a:rPr>
              <a:t> </a:t>
            </a:r>
            <a:r>
              <a:rPr lang="de-CH" sz="1800" b="0" i="1" dirty="0" err="1">
                <a:effectLst/>
                <a:latin typeface="DINOT"/>
              </a:rPr>
              <a:t>distribue</a:t>
            </a:r>
            <a:r>
              <a:rPr lang="de-CH" sz="1800" b="0" i="1" dirty="0">
                <a:effectLst/>
                <a:latin typeface="DINOT"/>
              </a:rPr>
              <a:t> le </a:t>
            </a:r>
            <a:r>
              <a:rPr lang="de-CH" sz="1800" b="0" i="1" dirty="0" err="1">
                <a:effectLst/>
                <a:latin typeface="DINOT"/>
              </a:rPr>
              <a:t>jeu</a:t>
            </a:r>
            <a:r>
              <a:rPr lang="de-CH" sz="1800" b="0" i="1" dirty="0">
                <a:effectLst/>
                <a:latin typeface="DINOT"/>
              </a:rPr>
              <a:t> de </a:t>
            </a:r>
            <a:r>
              <a:rPr lang="de-CH" sz="1800" b="0" i="1" dirty="0" err="1">
                <a:effectLst/>
                <a:latin typeface="DINOT"/>
              </a:rPr>
              <a:t>cartes</a:t>
            </a:r>
            <a:r>
              <a:rPr lang="de-CH" sz="1800" b="0" i="1" dirty="0">
                <a:effectLst/>
                <a:latin typeface="DINOT"/>
              </a:rPr>
              <a:t> «</a:t>
            </a:r>
            <a:r>
              <a:rPr lang="de-CH" sz="1800" b="0" i="1" dirty="0" err="1">
                <a:effectLst/>
                <a:latin typeface="DINOT"/>
              </a:rPr>
              <a:t>Encourager</a:t>
            </a:r>
            <a:r>
              <a:rPr lang="de-CH" sz="1800" b="0" i="1" dirty="0">
                <a:effectLst/>
                <a:latin typeface="DINOT"/>
              </a:rPr>
              <a:t>» et </a:t>
            </a:r>
            <a:r>
              <a:rPr lang="de-CH" sz="1800" b="0" i="1" dirty="0" err="1">
                <a:effectLst/>
                <a:latin typeface="DINOT"/>
              </a:rPr>
              <a:t>formes</a:t>
            </a:r>
            <a:r>
              <a:rPr lang="de-CH" sz="1800" b="0" i="1" dirty="0">
                <a:effectLst/>
                <a:latin typeface="DINOT"/>
              </a:rPr>
              <a:t> des </a:t>
            </a:r>
            <a:r>
              <a:rPr lang="de-CH" sz="1800" b="0" i="1" dirty="0" err="1">
                <a:effectLst/>
                <a:latin typeface="DINOT"/>
              </a:rPr>
              <a:t>équipes</a:t>
            </a:r>
            <a:r>
              <a:rPr lang="de-CH" sz="1800" b="0" i="1" dirty="0">
                <a:effectLst/>
                <a:latin typeface="DINOT"/>
              </a:rPr>
              <a:t> de deux. Il </a:t>
            </a:r>
            <a:r>
              <a:rPr lang="de-CH" sz="1800" b="0" i="1" dirty="0" err="1">
                <a:effectLst/>
                <a:latin typeface="DINOT"/>
              </a:rPr>
              <a:t>demande</a:t>
            </a:r>
            <a:r>
              <a:rPr lang="de-CH" sz="1800" b="0" i="1" dirty="0">
                <a:effectLst/>
                <a:latin typeface="DINOT"/>
              </a:rPr>
              <a:t> </a:t>
            </a:r>
            <a:r>
              <a:rPr lang="de-CH" sz="1800" b="0" i="1" dirty="0" err="1">
                <a:effectLst/>
                <a:latin typeface="DINOT"/>
              </a:rPr>
              <a:t>alors</a:t>
            </a:r>
            <a:r>
              <a:rPr lang="de-CH" sz="1800" b="0" i="1" dirty="0">
                <a:effectLst/>
                <a:latin typeface="DINOT"/>
              </a:rPr>
              <a:t> </a:t>
            </a:r>
            <a:r>
              <a:rPr lang="de-CH" sz="1800" b="0" i="1" dirty="0" err="1">
                <a:effectLst/>
                <a:latin typeface="DINOT"/>
              </a:rPr>
              <a:t>aux</a:t>
            </a:r>
            <a:r>
              <a:rPr lang="de-CH" sz="1800" b="0" i="1" dirty="0">
                <a:effectLst/>
                <a:latin typeface="DINOT"/>
              </a:rPr>
              <a:t> </a:t>
            </a:r>
            <a:r>
              <a:rPr lang="de-CH" sz="1800" b="0" i="1" dirty="0" err="1">
                <a:effectLst/>
                <a:latin typeface="DINOT"/>
              </a:rPr>
              <a:t>participants</a:t>
            </a:r>
            <a:r>
              <a:rPr lang="de-CH" sz="1800" b="0" i="1" dirty="0">
                <a:effectLst/>
                <a:latin typeface="DINOT"/>
              </a:rPr>
              <a:t> </a:t>
            </a:r>
            <a:r>
              <a:rPr lang="de-CH" sz="1800" b="0" i="1" dirty="0" err="1">
                <a:effectLst/>
                <a:latin typeface="DINOT"/>
              </a:rPr>
              <a:t>d’approfondir</a:t>
            </a:r>
            <a:r>
              <a:rPr lang="de-CH" sz="1800" b="0" i="1" dirty="0">
                <a:effectLst/>
                <a:latin typeface="DINOT"/>
              </a:rPr>
              <a:t> </a:t>
            </a:r>
            <a:r>
              <a:rPr lang="de-CH" sz="1800" b="0" i="1" dirty="0" err="1">
                <a:effectLst/>
                <a:latin typeface="DINOT"/>
              </a:rPr>
              <a:t>l’un</a:t>
            </a:r>
            <a:r>
              <a:rPr lang="de-CH" sz="1800" b="0" i="1" dirty="0">
                <a:effectLst/>
                <a:latin typeface="DINOT"/>
              </a:rPr>
              <a:t> des </a:t>
            </a:r>
            <a:r>
              <a:rPr lang="de-CH" sz="1800" b="0" i="1" dirty="0" err="1">
                <a:effectLst/>
                <a:latin typeface="DINOT"/>
              </a:rPr>
              <a:t>champs</a:t>
            </a:r>
            <a:r>
              <a:rPr lang="de-CH" sz="1800" b="0" i="1" dirty="0">
                <a:effectLst/>
                <a:latin typeface="DINOT"/>
              </a:rPr>
              <a:t> </a:t>
            </a:r>
            <a:r>
              <a:rPr lang="de-CH" sz="1800" b="0" i="1" dirty="0" err="1">
                <a:effectLst/>
                <a:latin typeface="DINOT"/>
              </a:rPr>
              <a:t>d’action</a:t>
            </a:r>
            <a:r>
              <a:rPr lang="de-CH" sz="1800" b="0" i="1" dirty="0">
                <a:effectLst/>
                <a:latin typeface="DINOT"/>
              </a:rPr>
              <a:t> </a:t>
            </a:r>
            <a:r>
              <a:rPr lang="de-CH" sz="1800" b="0" i="1" dirty="0" err="1">
                <a:effectLst/>
                <a:latin typeface="DINOT"/>
              </a:rPr>
              <a:t>puis</a:t>
            </a:r>
            <a:r>
              <a:rPr lang="de-CH" sz="1800" b="0" i="1" dirty="0">
                <a:effectLst/>
                <a:latin typeface="DINOT"/>
              </a:rPr>
              <a:t> de </a:t>
            </a:r>
            <a:r>
              <a:rPr lang="de-CH" sz="1800" b="0" i="1" dirty="0" err="1">
                <a:effectLst/>
                <a:latin typeface="DINOT"/>
              </a:rPr>
              <a:t>l’expli</a:t>
            </a:r>
            <a:r>
              <a:rPr lang="de-CH" sz="1800" b="0" i="1" dirty="0">
                <a:effectLst/>
                <a:latin typeface="DINOT"/>
              </a:rPr>
              <a:t>- quer, à </a:t>
            </a:r>
            <a:r>
              <a:rPr lang="de-CH" sz="1800" b="0" i="1" dirty="0" err="1">
                <a:effectLst/>
                <a:latin typeface="DINOT"/>
              </a:rPr>
              <a:t>chaque</a:t>
            </a:r>
            <a:r>
              <a:rPr lang="de-CH" sz="1800" b="0" i="1" dirty="0">
                <a:effectLst/>
                <a:latin typeface="DINOT"/>
              </a:rPr>
              <a:t> </a:t>
            </a:r>
            <a:r>
              <a:rPr lang="de-CH" sz="1800" b="0" i="1" dirty="0" err="1">
                <a:effectLst/>
                <a:latin typeface="DINOT"/>
              </a:rPr>
              <a:t>fois</a:t>
            </a:r>
            <a:r>
              <a:rPr lang="de-CH" sz="1800" b="0" i="1" dirty="0">
                <a:effectLst/>
                <a:latin typeface="DINOT"/>
              </a:rPr>
              <a:t>, à </a:t>
            </a:r>
            <a:r>
              <a:rPr lang="de-CH" sz="1800" b="0" i="1" dirty="0" err="1">
                <a:effectLst/>
                <a:latin typeface="DINOT"/>
              </a:rPr>
              <a:t>son</a:t>
            </a:r>
            <a:r>
              <a:rPr lang="de-CH" sz="1800" b="0" i="1" dirty="0">
                <a:effectLst/>
                <a:latin typeface="DINOT"/>
              </a:rPr>
              <a:t> </a:t>
            </a:r>
            <a:r>
              <a:rPr lang="de-CH" sz="1800" b="0" i="1" dirty="0" err="1">
                <a:effectLst/>
                <a:latin typeface="DINOT"/>
              </a:rPr>
              <a:t>vis</a:t>
            </a:r>
            <a:r>
              <a:rPr lang="de-CH" sz="1800" b="0" i="1" dirty="0">
                <a:effectLst/>
                <a:latin typeface="DINOT"/>
              </a:rPr>
              <a:t>-à-</a:t>
            </a:r>
            <a:r>
              <a:rPr lang="de-CH" sz="1800" b="0" i="1" dirty="0" err="1">
                <a:effectLst/>
                <a:latin typeface="DINOT"/>
              </a:rPr>
              <a:t>vis</a:t>
            </a:r>
            <a:r>
              <a:rPr lang="de-CH" sz="1800" b="0" i="1" dirty="0">
                <a:effectLst/>
                <a:latin typeface="DINOT"/>
              </a:rPr>
              <a:t>. </a:t>
            </a:r>
            <a:r>
              <a:rPr lang="de-CH" sz="1800" b="0" i="1" dirty="0" err="1">
                <a:effectLst/>
                <a:latin typeface="DINOT"/>
              </a:rPr>
              <a:t>Lors</a:t>
            </a:r>
            <a:r>
              <a:rPr lang="de-CH" sz="1800" b="0" i="1" dirty="0">
                <a:effectLst/>
                <a:latin typeface="DINOT"/>
              </a:rPr>
              <a:t> de la </a:t>
            </a:r>
            <a:r>
              <a:rPr lang="de-CH" sz="1800" b="0" i="1" dirty="0" err="1">
                <a:effectLst/>
                <a:latin typeface="DINOT"/>
              </a:rPr>
              <a:t>leçon</a:t>
            </a:r>
            <a:r>
              <a:rPr lang="de-CH" sz="1800" b="0" i="1" dirty="0">
                <a:effectLst/>
                <a:latin typeface="DINOT"/>
              </a:rPr>
              <a:t> sui- </a:t>
            </a:r>
            <a:r>
              <a:rPr lang="de-CH" sz="1800" b="0" i="1" dirty="0" err="1">
                <a:effectLst/>
                <a:latin typeface="DINOT"/>
              </a:rPr>
              <a:t>vante</a:t>
            </a:r>
            <a:r>
              <a:rPr lang="de-CH" sz="1800" b="0" i="1" dirty="0">
                <a:effectLst/>
                <a:latin typeface="DINOT"/>
              </a:rPr>
              <a:t>, </a:t>
            </a:r>
            <a:r>
              <a:rPr lang="de-CH" sz="1800" b="0" i="1" dirty="0" err="1">
                <a:effectLst/>
                <a:latin typeface="DINOT"/>
              </a:rPr>
              <a:t>les</a:t>
            </a:r>
            <a:r>
              <a:rPr lang="de-CH" sz="1800" b="0" i="1" dirty="0">
                <a:effectLst/>
                <a:latin typeface="DINOT"/>
              </a:rPr>
              <a:t> </a:t>
            </a:r>
            <a:r>
              <a:rPr lang="de-CH" sz="1800" b="0" i="1" dirty="0" err="1">
                <a:effectLst/>
                <a:latin typeface="DINOT"/>
              </a:rPr>
              <a:t>participants</a:t>
            </a:r>
            <a:r>
              <a:rPr lang="de-CH" sz="1800" b="0" i="1" dirty="0">
                <a:effectLst/>
                <a:latin typeface="DINOT"/>
              </a:rPr>
              <a:t> </a:t>
            </a:r>
            <a:r>
              <a:rPr lang="de-CH" sz="1800" b="0" i="1" dirty="0" err="1">
                <a:effectLst/>
                <a:latin typeface="DINOT"/>
              </a:rPr>
              <a:t>choisissent</a:t>
            </a:r>
            <a:r>
              <a:rPr lang="de-CH" sz="1800" b="0" i="1" dirty="0">
                <a:effectLst/>
                <a:latin typeface="DINOT"/>
              </a:rPr>
              <a:t> deux </a:t>
            </a:r>
            <a:r>
              <a:rPr lang="de-CH" sz="1800" b="0" i="1" dirty="0" err="1">
                <a:effectLst/>
                <a:latin typeface="DINOT"/>
              </a:rPr>
              <a:t>ou</a:t>
            </a:r>
            <a:r>
              <a:rPr lang="de-CH" sz="1800" b="0" i="1" dirty="0">
                <a:effectLst/>
                <a:latin typeface="DINOT"/>
              </a:rPr>
              <a:t> </a:t>
            </a:r>
            <a:r>
              <a:rPr lang="de-CH" sz="1800" b="0" i="1" dirty="0" err="1">
                <a:effectLst/>
                <a:latin typeface="DINOT"/>
              </a:rPr>
              <a:t>trois</a:t>
            </a:r>
            <a:r>
              <a:rPr lang="de-CH" sz="1800" b="0" i="1" dirty="0">
                <a:effectLst/>
                <a:latin typeface="DINOT"/>
              </a:rPr>
              <a:t> </a:t>
            </a:r>
            <a:r>
              <a:rPr lang="de-CH" sz="1800" b="0" i="1" dirty="0" err="1">
                <a:effectLst/>
                <a:latin typeface="DINOT"/>
              </a:rPr>
              <a:t>recom</a:t>
            </a:r>
            <a:r>
              <a:rPr lang="de-CH" sz="1800" b="0" i="1" dirty="0">
                <a:effectLst/>
                <a:latin typeface="DINOT"/>
              </a:rPr>
              <a:t>- </a:t>
            </a:r>
            <a:r>
              <a:rPr lang="de-CH" sz="1800" b="0" i="1" dirty="0" err="1">
                <a:effectLst/>
                <a:latin typeface="DINOT"/>
              </a:rPr>
              <a:t>mandations</a:t>
            </a:r>
            <a:r>
              <a:rPr lang="de-CH" sz="1800" b="0" i="1" dirty="0">
                <a:effectLst/>
                <a:latin typeface="DINOT"/>
              </a:rPr>
              <a:t> </a:t>
            </a:r>
            <a:r>
              <a:rPr lang="de-CH" sz="1800" b="0" i="1" dirty="0" err="1">
                <a:effectLst/>
                <a:latin typeface="DINOT"/>
              </a:rPr>
              <a:t>d’action</a:t>
            </a:r>
            <a:r>
              <a:rPr lang="de-CH" sz="1800" b="0" i="1" dirty="0">
                <a:effectLst/>
                <a:latin typeface="DINOT"/>
              </a:rPr>
              <a:t> et </a:t>
            </a:r>
            <a:r>
              <a:rPr lang="de-CH" sz="1800" b="0" i="1" dirty="0" err="1">
                <a:effectLst/>
                <a:latin typeface="DINOT"/>
              </a:rPr>
              <a:t>réfléchissent</a:t>
            </a:r>
            <a:r>
              <a:rPr lang="de-CH" sz="1800" b="0" i="1" dirty="0">
                <a:effectLst/>
                <a:latin typeface="DINOT"/>
              </a:rPr>
              <a:t> </a:t>
            </a:r>
            <a:r>
              <a:rPr lang="de-CH" sz="1800" b="0" i="1" dirty="0" err="1">
                <a:effectLst/>
                <a:latin typeface="DINOT"/>
              </a:rPr>
              <a:t>ensemble</a:t>
            </a:r>
            <a:r>
              <a:rPr lang="de-CH" sz="1800" b="0" i="1" dirty="0">
                <a:effectLst/>
                <a:latin typeface="DINOT"/>
              </a:rPr>
              <a:t> à la </a:t>
            </a:r>
            <a:r>
              <a:rPr lang="de-CH" sz="1800" b="0" i="1" dirty="0" err="1">
                <a:effectLst/>
                <a:latin typeface="DINOT"/>
              </a:rPr>
              <a:t>ma</a:t>
            </a:r>
            <a:r>
              <a:rPr lang="de-CH" sz="1800" b="0" i="1" dirty="0">
                <a:effectLst/>
                <a:latin typeface="DINOT"/>
              </a:rPr>
              <a:t>- </a:t>
            </a:r>
            <a:r>
              <a:rPr lang="de-CH" sz="1800" b="0" i="1" dirty="0" err="1">
                <a:effectLst/>
                <a:latin typeface="DINOT"/>
              </a:rPr>
              <a:t>nière</a:t>
            </a:r>
            <a:r>
              <a:rPr lang="de-CH" sz="1800" b="0" i="1" dirty="0">
                <a:effectLst/>
                <a:latin typeface="DINOT"/>
              </a:rPr>
              <a:t> de </a:t>
            </a:r>
            <a:r>
              <a:rPr lang="de-CH" sz="1800" b="0" i="1" dirty="0" err="1">
                <a:effectLst/>
                <a:latin typeface="DINOT"/>
              </a:rPr>
              <a:t>les</a:t>
            </a:r>
            <a:r>
              <a:rPr lang="de-CH" sz="1800" b="0" i="1" dirty="0">
                <a:effectLst/>
                <a:latin typeface="DINOT"/>
              </a:rPr>
              <a:t> </a:t>
            </a:r>
            <a:r>
              <a:rPr lang="de-CH" sz="1800" b="0" i="1" dirty="0" err="1">
                <a:effectLst/>
                <a:latin typeface="DINOT"/>
              </a:rPr>
              <a:t>mettre</a:t>
            </a:r>
            <a:r>
              <a:rPr lang="de-CH" sz="1800" b="0" i="1" dirty="0">
                <a:effectLst/>
                <a:latin typeface="DINOT"/>
              </a:rPr>
              <a:t> en </a:t>
            </a:r>
            <a:r>
              <a:rPr lang="de-CH" sz="1800" b="0" i="1" dirty="0" err="1">
                <a:effectLst/>
                <a:latin typeface="DINOT"/>
              </a:rPr>
              <a:t>œuvre</a:t>
            </a:r>
            <a:r>
              <a:rPr lang="de-CH" sz="1800" b="0" i="1" dirty="0">
                <a:effectLst/>
                <a:latin typeface="DINOT"/>
              </a:rPr>
              <a:t> </a:t>
            </a:r>
            <a:r>
              <a:rPr lang="de-CH" sz="1800" b="0" i="1" dirty="0" err="1">
                <a:effectLst/>
                <a:latin typeface="DINOT"/>
              </a:rPr>
              <a:t>dans</a:t>
            </a:r>
            <a:r>
              <a:rPr lang="de-CH" sz="1800" b="0" i="1" dirty="0">
                <a:effectLst/>
                <a:latin typeface="DINOT"/>
              </a:rPr>
              <a:t> </a:t>
            </a:r>
            <a:r>
              <a:rPr lang="de-CH" sz="1800" b="0" i="1" dirty="0" err="1">
                <a:effectLst/>
                <a:latin typeface="DINOT"/>
              </a:rPr>
              <a:t>leurs</a:t>
            </a:r>
            <a:r>
              <a:rPr lang="de-CH" sz="1800" b="0" i="1" dirty="0">
                <a:effectLst/>
                <a:latin typeface="DINOT"/>
              </a:rPr>
              <a:t> </a:t>
            </a:r>
            <a:r>
              <a:rPr lang="de-CH" sz="1800" b="0" i="1" dirty="0" err="1">
                <a:effectLst/>
                <a:latin typeface="DINOT"/>
              </a:rPr>
              <a:t>entraînements</a:t>
            </a:r>
            <a:r>
              <a:rPr lang="de-CH" sz="1800" b="0" i="1" dirty="0">
                <a:effectLst/>
                <a:latin typeface="DINOT"/>
              </a:rPr>
              <a:t>. À la fin de la </a:t>
            </a:r>
            <a:r>
              <a:rPr lang="de-CH" sz="1800" b="0" i="1" dirty="0" err="1">
                <a:effectLst/>
                <a:latin typeface="DINOT"/>
              </a:rPr>
              <a:t>leçon</a:t>
            </a:r>
            <a:r>
              <a:rPr lang="de-CH" sz="1800" b="0" i="1" dirty="0">
                <a:effectLst/>
                <a:latin typeface="DINOT"/>
              </a:rPr>
              <a:t>, </a:t>
            </a:r>
            <a:r>
              <a:rPr lang="de-CH" sz="1800" b="0" i="1" dirty="0" err="1">
                <a:effectLst/>
                <a:latin typeface="DINOT"/>
              </a:rPr>
              <a:t>l’expert</a:t>
            </a:r>
            <a:r>
              <a:rPr lang="de-CH" sz="1800" b="0" i="1" dirty="0">
                <a:effectLst/>
                <a:latin typeface="DINOT"/>
              </a:rPr>
              <a:t> </a:t>
            </a:r>
            <a:r>
              <a:rPr lang="de-CH" sz="1800" b="0" i="1" dirty="0" err="1">
                <a:effectLst/>
                <a:latin typeface="DINOT"/>
              </a:rPr>
              <a:t>organise</a:t>
            </a:r>
            <a:r>
              <a:rPr lang="de-CH" sz="1800" b="0" i="1" dirty="0">
                <a:effectLst/>
                <a:latin typeface="DINOT"/>
              </a:rPr>
              <a:t> </a:t>
            </a:r>
            <a:r>
              <a:rPr lang="de-CH" sz="1800" b="0" i="1" dirty="0" err="1">
                <a:effectLst/>
                <a:latin typeface="DINOT"/>
              </a:rPr>
              <a:t>un</a:t>
            </a:r>
            <a:r>
              <a:rPr lang="de-CH" sz="1800" b="0" i="1" dirty="0">
                <a:effectLst/>
                <a:latin typeface="DINOT"/>
              </a:rPr>
              <a:t> </a:t>
            </a:r>
            <a:r>
              <a:rPr lang="de-CH" sz="1800" b="0" i="1" dirty="0" err="1">
                <a:effectLst/>
                <a:latin typeface="DINOT"/>
              </a:rPr>
              <a:t>quiz</a:t>
            </a:r>
            <a:r>
              <a:rPr lang="de-CH" sz="1800" b="0" i="1" dirty="0">
                <a:effectLst/>
                <a:latin typeface="DINOT"/>
              </a:rPr>
              <a:t> </a:t>
            </a:r>
            <a:r>
              <a:rPr lang="de-CH" sz="1800" b="0" i="1" dirty="0" err="1">
                <a:effectLst/>
                <a:latin typeface="DINOT"/>
              </a:rPr>
              <a:t>ludique</a:t>
            </a:r>
            <a:r>
              <a:rPr lang="de-CH" sz="1800" b="0" i="1" dirty="0">
                <a:effectLst/>
                <a:latin typeface="DINOT"/>
              </a:rPr>
              <a:t> </a:t>
            </a:r>
            <a:r>
              <a:rPr lang="de-CH" sz="1800" b="0" i="1" dirty="0" err="1">
                <a:effectLst/>
                <a:latin typeface="DINOT"/>
              </a:rPr>
              <a:t>avec</a:t>
            </a:r>
            <a:r>
              <a:rPr lang="de-CH" sz="1800" b="0" i="1" dirty="0">
                <a:effectLst/>
                <a:latin typeface="DINOT"/>
              </a:rPr>
              <a:t> </a:t>
            </a:r>
            <a:r>
              <a:rPr lang="de-CH" sz="1800" b="0" i="1" dirty="0" err="1">
                <a:effectLst/>
                <a:latin typeface="DINOT"/>
              </a:rPr>
              <a:t>Mentimeter</a:t>
            </a:r>
            <a:r>
              <a:rPr lang="de-CH" sz="1800" b="0" i="1" dirty="0">
                <a:effectLst/>
                <a:latin typeface="DINOT"/>
              </a:rPr>
              <a:t>, </a:t>
            </a:r>
            <a:r>
              <a:rPr lang="de-CH" sz="1800" b="0" i="1" dirty="0" err="1">
                <a:effectLst/>
                <a:latin typeface="DINOT"/>
              </a:rPr>
              <a:t>quiz</a:t>
            </a:r>
            <a:r>
              <a:rPr lang="de-CH" sz="1800" b="0" i="1" dirty="0">
                <a:effectLst/>
                <a:latin typeface="DINOT"/>
              </a:rPr>
              <a:t> </a:t>
            </a:r>
            <a:r>
              <a:rPr lang="de-CH" sz="1800" b="0" i="1" dirty="0" err="1">
                <a:effectLst/>
                <a:latin typeface="DINOT"/>
              </a:rPr>
              <a:t>qui</a:t>
            </a:r>
            <a:r>
              <a:rPr lang="de-CH" sz="1800" b="0" i="1" dirty="0">
                <a:effectLst/>
                <a:latin typeface="DINOT"/>
              </a:rPr>
              <a:t> </a:t>
            </a:r>
            <a:r>
              <a:rPr lang="de-CH" sz="1800" b="0" i="1" dirty="0" err="1">
                <a:effectLst/>
                <a:latin typeface="DINOT"/>
              </a:rPr>
              <a:t>prend</a:t>
            </a:r>
            <a:r>
              <a:rPr lang="de-CH" sz="1800" b="0" i="1" dirty="0">
                <a:effectLst/>
                <a:latin typeface="DINOT"/>
              </a:rPr>
              <a:t> la forme </a:t>
            </a:r>
            <a:r>
              <a:rPr lang="de-CH" sz="1800" b="0" i="1" dirty="0" err="1">
                <a:effectLst/>
                <a:latin typeface="DINOT"/>
              </a:rPr>
              <a:t>d’un</a:t>
            </a:r>
            <a:r>
              <a:rPr lang="de-CH" sz="1800" b="0" i="1" dirty="0">
                <a:effectLst/>
                <a:latin typeface="DINOT"/>
              </a:rPr>
              <a:t> «</a:t>
            </a:r>
            <a:r>
              <a:rPr lang="de-CH" sz="1800" b="0" i="1" dirty="0" err="1">
                <a:effectLst/>
                <a:latin typeface="DINOT"/>
              </a:rPr>
              <a:t>contrôle</a:t>
            </a:r>
            <a:r>
              <a:rPr lang="de-CH" sz="1800" b="0" i="1" dirty="0">
                <a:effectLst/>
                <a:latin typeface="DINOT"/>
              </a:rPr>
              <a:t> de la </a:t>
            </a:r>
            <a:r>
              <a:rPr lang="de-CH" sz="1800" b="0" i="1" dirty="0" err="1">
                <a:effectLst/>
                <a:latin typeface="DINOT"/>
              </a:rPr>
              <a:t>matière</a:t>
            </a:r>
            <a:r>
              <a:rPr lang="de-CH" sz="1800" b="0" i="1" dirty="0">
                <a:effectLst/>
                <a:latin typeface="DINOT"/>
              </a:rPr>
              <a:t> </a:t>
            </a:r>
            <a:r>
              <a:rPr lang="de-CH" sz="1800" b="0" i="1" dirty="0" err="1">
                <a:effectLst/>
                <a:latin typeface="DINOT"/>
              </a:rPr>
              <a:t>apprise</a:t>
            </a:r>
            <a:r>
              <a:rPr lang="de-CH" sz="1800" b="0" i="1" dirty="0">
                <a:effectLst/>
                <a:latin typeface="DINOT"/>
              </a:rPr>
              <a:t>». La </a:t>
            </a:r>
            <a:r>
              <a:rPr lang="de-CH" sz="1800" b="0" i="1" dirty="0" err="1">
                <a:effectLst/>
                <a:latin typeface="DINOT"/>
              </a:rPr>
              <a:t>leçon</a:t>
            </a:r>
            <a:r>
              <a:rPr lang="de-CH" sz="1800" b="0" i="1" dirty="0">
                <a:effectLst/>
                <a:latin typeface="DINOT"/>
              </a:rPr>
              <a:t> se </a:t>
            </a:r>
            <a:r>
              <a:rPr lang="de-CH" sz="1800" b="0" i="1" dirty="0" err="1">
                <a:effectLst/>
                <a:latin typeface="DINOT"/>
              </a:rPr>
              <a:t>termine</a:t>
            </a:r>
            <a:r>
              <a:rPr lang="de-CH" sz="1800" b="0" i="1" dirty="0">
                <a:effectLst/>
                <a:latin typeface="DINOT"/>
              </a:rPr>
              <a:t> au </a:t>
            </a:r>
            <a:r>
              <a:rPr lang="de-CH" sz="1800" b="0" i="1" dirty="0" err="1">
                <a:effectLst/>
                <a:latin typeface="DINOT"/>
              </a:rPr>
              <a:t>bout</a:t>
            </a:r>
            <a:r>
              <a:rPr lang="de-CH" sz="1800" b="0" i="1" dirty="0">
                <a:effectLst/>
                <a:latin typeface="DINOT"/>
              </a:rPr>
              <a:t> de 90 </a:t>
            </a:r>
            <a:r>
              <a:rPr lang="de-CH" sz="1800" b="0" i="1" dirty="0" err="1">
                <a:effectLst/>
                <a:latin typeface="DINOT"/>
              </a:rPr>
              <a:t>minutes</a:t>
            </a:r>
            <a:r>
              <a:rPr lang="de-CH" sz="1800" b="0" i="1" dirty="0">
                <a:effectLst/>
                <a:latin typeface="DINOT"/>
              </a:rPr>
              <a:t>. Martina se </a:t>
            </a:r>
            <a:r>
              <a:rPr lang="de-CH" sz="1800" b="0" i="1" dirty="0" err="1">
                <a:effectLst/>
                <a:latin typeface="DINOT"/>
              </a:rPr>
              <a:t>réjouit</a:t>
            </a:r>
            <a:r>
              <a:rPr lang="de-CH" sz="1800" b="0" i="1" dirty="0">
                <a:effectLst/>
                <a:latin typeface="DINOT"/>
              </a:rPr>
              <a:t> de </a:t>
            </a:r>
            <a:r>
              <a:rPr lang="de-CH" sz="1800" b="0" i="1" dirty="0" err="1">
                <a:effectLst/>
                <a:latin typeface="DINOT"/>
              </a:rPr>
              <a:t>reprendre</a:t>
            </a:r>
            <a:r>
              <a:rPr lang="de-CH" sz="1800" b="0" i="1" dirty="0">
                <a:effectLst/>
                <a:latin typeface="DINOT"/>
              </a:rPr>
              <a:t> </a:t>
            </a:r>
            <a:r>
              <a:rPr lang="de-CH" sz="1800" b="0" i="1" dirty="0" err="1">
                <a:effectLst/>
                <a:latin typeface="DINOT"/>
              </a:rPr>
              <a:t>les</a:t>
            </a:r>
            <a:r>
              <a:rPr lang="de-CH" sz="1800" b="0" i="1" dirty="0">
                <a:effectLst/>
                <a:latin typeface="DINOT"/>
              </a:rPr>
              <a:t> </a:t>
            </a:r>
            <a:r>
              <a:rPr lang="de-CH" sz="1800" b="0" i="1" dirty="0" err="1">
                <a:effectLst/>
                <a:latin typeface="DINOT"/>
              </a:rPr>
              <a:t>idées</a:t>
            </a:r>
            <a:r>
              <a:rPr lang="de-CH" sz="1800" b="0" i="1" dirty="0">
                <a:effectLst/>
                <a:latin typeface="DINOT"/>
              </a:rPr>
              <a:t> </a:t>
            </a:r>
            <a:r>
              <a:rPr lang="de-CH" sz="1800" b="0" i="1" dirty="0" err="1">
                <a:effectLst/>
                <a:latin typeface="DINOT"/>
              </a:rPr>
              <a:t>ainsi</a:t>
            </a:r>
            <a:r>
              <a:rPr lang="de-CH" sz="1800" b="0" i="1" dirty="0">
                <a:effectLst/>
                <a:latin typeface="DINOT"/>
              </a:rPr>
              <a:t> </a:t>
            </a:r>
            <a:r>
              <a:rPr lang="de-CH" sz="1800" b="0" i="1" dirty="0" err="1">
                <a:effectLst/>
                <a:latin typeface="DINOT"/>
              </a:rPr>
              <a:t>présentées</a:t>
            </a:r>
            <a:r>
              <a:rPr lang="de-CH" sz="1800" b="0" i="1" dirty="0">
                <a:effectLst/>
                <a:latin typeface="DINOT"/>
              </a:rPr>
              <a:t> </a:t>
            </a:r>
            <a:r>
              <a:rPr lang="de-CH" sz="1800" b="0" i="1" dirty="0" err="1">
                <a:effectLst/>
                <a:latin typeface="DINOT"/>
              </a:rPr>
              <a:t>lors</a:t>
            </a:r>
            <a:r>
              <a:rPr lang="de-CH" sz="1800" b="0" i="1" dirty="0">
                <a:effectLst/>
                <a:latin typeface="DINOT"/>
              </a:rPr>
              <a:t> de </a:t>
            </a:r>
            <a:r>
              <a:rPr lang="de-CH" sz="1800" b="0" i="1" dirty="0" err="1">
                <a:effectLst/>
                <a:latin typeface="DINOT"/>
              </a:rPr>
              <a:t>son</a:t>
            </a:r>
            <a:r>
              <a:rPr lang="de-CH" sz="1800" b="0" i="1" dirty="0">
                <a:effectLst/>
                <a:latin typeface="DINOT"/>
              </a:rPr>
              <a:t> </a:t>
            </a:r>
            <a:r>
              <a:rPr lang="de-CH" sz="1800" b="0" i="1" dirty="0" err="1">
                <a:effectLst/>
                <a:latin typeface="DINOT"/>
              </a:rPr>
              <a:t>prochain</a:t>
            </a:r>
            <a:r>
              <a:rPr lang="de-CH" sz="1800" b="0" i="1" dirty="0">
                <a:effectLst/>
                <a:latin typeface="DINOT"/>
              </a:rPr>
              <a:t> </a:t>
            </a:r>
            <a:r>
              <a:rPr lang="de-CH" sz="1800" b="0" i="1" dirty="0" err="1">
                <a:effectLst/>
                <a:latin typeface="DINOT"/>
              </a:rPr>
              <a:t>entraînement</a:t>
            </a:r>
            <a:r>
              <a:rPr lang="de-CH" sz="1800" b="0" i="1" dirty="0">
                <a:effectLst/>
                <a:latin typeface="DINOT"/>
              </a:rPr>
              <a:t>. </a:t>
            </a:r>
            <a:endParaRPr lang="de-CH" i="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CH" b="1" dirty="0"/>
              <a:t>Le processus d’enseignement idéal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CH" dirty="0"/>
              <a:t>Ce processus enclenche, soutient et favorise le développement des compétences chez les participants et t’offre les repères nécessaires pour permettre la réussite de l’apprentissage. Le processus d’enseignement idéal est un cycle perpétuel qui comporte quatre étapes: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Les tâches préparatoires: </a:t>
            </a:r>
            <a:r>
              <a:rPr lang="fr-CH" dirty="0"/>
              <a:t>tu actives les connaissances préalables et les compétences individuelles des participants. Ton objectif est de faire en sorte que les apprenants se sentent concernés et trouvent du sens à ce que tu leur demandes. Tu peux pour cela privilégier des méthodes basées sur le web et lever ainsi toute contrainte de temps et de lieu.</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Les tâches et les défis: </a:t>
            </a:r>
            <a:r>
              <a:rPr lang="fr-CH" dirty="0"/>
              <a:t>tu proposes des tâches ainsi que des défis attrayants et orientés vers l’action sous différentes formes. Les participants se penchent activement et de manière critique comme créative sur des défis relevant de la pratique quotidienne. Ainsi favorises-tu chez eux un apprentissage approfondi.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L’application/Le transfert: </a:t>
            </a:r>
            <a:r>
              <a:rPr lang="fr-CH" dirty="0"/>
              <a:t>tu permets ici aux apprenants de mettre en pratique le plus concrètement possible les connaissances nouvellement acquises en leur proposant suffisamment de possibilités de s’exercer. Ainsi encourages-tu l’action compétente.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L’évaluation: </a:t>
            </a:r>
            <a:r>
              <a:rPr lang="fr-CH" dirty="0"/>
              <a:t>tu analyses l’action compétente et orientée vers la pratique de tes participants et en discutes avec eux. Ensemble, vous établissez une comparaison entre l’état actuel et l’état visé et permettez ainsi aux prochaines étapes de l’apprentissage d’avoir lieu.</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b="1" dirty="0"/>
              <a:t>Le processus recommence alors depuis le début.</a:t>
            </a:r>
            <a:endParaRPr lang="de-CH" b="1" dirty="0"/>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81</a:t>
            </a:fld>
            <a:endParaRPr lang="de-CH"/>
          </a:p>
        </p:txBody>
      </p:sp>
    </p:spTree>
    <p:extLst>
      <p:ext uri="{BB962C8B-B14F-4D97-AF65-F5344CB8AC3E}">
        <p14:creationId xmlns:p14="http://schemas.microsoft.com/office/powerpoint/2010/main" val="2103237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b="1" i="1" dirty="0"/>
              <a:t>Esempio:</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800" b="0" i="1" dirty="0">
                <a:effectLst/>
                <a:latin typeface="DINOT"/>
              </a:rPr>
              <a:t>Martina </a:t>
            </a:r>
            <a:r>
              <a:rPr lang="de-CH" sz="1800" b="0" i="1" dirty="0" err="1">
                <a:effectLst/>
                <a:latin typeface="DINOT"/>
              </a:rPr>
              <a:t>partecipa</a:t>
            </a:r>
            <a:r>
              <a:rPr lang="de-CH" sz="1800" b="0" i="1" dirty="0">
                <a:effectLst/>
                <a:latin typeface="DINOT"/>
              </a:rPr>
              <a:t> a </a:t>
            </a:r>
            <a:r>
              <a:rPr lang="de-CH" sz="1800" b="0" i="1" dirty="0" err="1">
                <a:effectLst/>
                <a:latin typeface="DINOT"/>
              </a:rPr>
              <a:t>una</a:t>
            </a:r>
            <a:r>
              <a:rPr lang="de-CH" sz="1800" b="0" i="1" dirty="0">
                <a:effectLst/>
                <a:latin typeface="DINOT"/>
              </a:rPr>
              <a:t> </a:t>
            </a:r>
            <a:r>
              <a:rPr lang="de-CH" sz="1800" b="0" i="1" dirty="0" err="1">
                <a:effectLst/>
                <a:latin typeface="DINOT"/>
              </a:rPr>
              <a:t>formazione</a:t>
            </a:r>
            <a:r>
              <a:rPr lang="de-CH" sz="1800" b="0" i="1" dirty="0">
                <a:effectLst/>
                <a:latin typeface="DINOT"/>
              </a:rPr>
              <a:t> continua sul </a:t>
            </a:r>
            <a:r>
              <a:rPr lang="de-CH" sz="1800" b="0" i="1" dirty="0" err="1">
                <a:effectLst/>
                <a:latin typeface="DINOT"/>
              </a:rPr>
              <a:t>tema</a:t>
            </a:r>
            <a:r>
              <a:rPr lang="de-CH" sz="1800" b="0" i="1" dirty="0">
                <a:effectLst/>
                <a:latin typeface="DINOT"/>
              </a:rPr>
              <a:t> «</a:t>
            </a:r>
            <a:r>
              <a:rPr lang="de-CH" sz="1800" b="0" i="1" dirty="0" err="1">
                <a:effectLst/>
                <a:latin typeface="DINOT"/>
              </a:rPr>
              <a:t>Promuovere</a:t>
            </a:r>
            <a:r>
              <a:rPr lang="de-CH" sz="1800" b="0" i="1" dirty="0">
                <a:effectLst/>
                <a:latin typeface="DINOT"/>
              </a:rPr>
              <a:t>». Come </a:t>
            </a:r>
            <a:r>
              <a:rPr lang="de-CH" sz="1800" b="0" i="1" dirty="0" err="1">
                <a:effectLst/>
                <a:latin typeface="DINOT"/>
              </a:rPr>
              <a:t>introduzione</a:t>
            </a:r>
            <a:r>
              <a:rPr lang="de-CH" sz="1800" b="0" i="1" dirty="0">
                <a:effectLst/>
                <a:latin typeface="DINOT"/>
              </a:rPr>
              <a:t>, </a:t>
            </a:r>
            <a:r>
              <a:rPr lang="de-CH" sz="1800" b="0" i="1" dirty="0" err="1">
                <a:effectLst/>
                <a:latin typeface="DINOT"/>
              </a:rPr>
              <a:t>l'esperto</a:t>
            </a:r>
            <a:r>
              <a:rPr lang="de-CH" sz="1800" b="0" i="1" dirty="0">
                <a:effectLst/>
                <a:latin typeface="DINOT"/>
              </a:rPr>
              <a:t> </a:t>
            </a:r>
            <a:r>
              <a:rPr lang="de-CH" sz="1800" b="0" i="1" dirty="0" err="1">
                <a:effectLst/>
                <a:latin typeface="DINOT"/>
              </a:rPr>
              <a:t>mostra</a:t>
            </a:r>
            <a:r>
              <a:rPr lang="de-CH" sz="1800" b="0" i="1" dirty="0">
                <a:effectLst/>
                <a:latin typeface="DINOT"/>
              </a:rPr>
              <a:t> </a:t>
            </a:r>
            <a:r>
              <a:rPr lang="de-CH" sz="1800" b="0" i="1" dirty="0" err="1">
                <a:effectLst/>
                <a:latin typeface="DINOT"/>
              </a:rPr>
              <a:t>un</a:t>
            </a:r>
            <a:r>
              <a:rPr lang="de-CH" sz="1800" b="0" i="1" dirty="0">
                <a:effectLst/>
                <a:latin typeface="DINOT"/>
              </a:rPr>
              <a:t> </a:t>
            </a:r>
            <a:r>
              <a:rPr lang="de-CH" sz="1800" b="0" i="1" dirty="0" err="1">
                <a:effectLst/>
                <a:latin typeface="DINOT"/>
              </a:rPr>
              <a:t>video</a:t>
            </a:r>
            <a:r>
              <a:rPr lang="de-CH" sz="1800" b="0" i="1" dirty="0">
                <a:effectLst/>
                <a:latin typeface="DINOT"/>
              </a:rPr>
              <a:t> </a:t>
            </a:r>
            <a:r>
              <a:rPr lang="de-CH" sz="1800" b="0" i="1" dirty="0" err="1">
                <a:effectLst/>
                <a:latin typeface="DINOT"/>
              </a:rPr>
              <a:t>nel</a:t>
            </a:r>
            <a:r>
              <a:rPr lang="de-CH" sz="1800" b="0" i="1" dirty="0">
                <a:effectLst/>
                <a:latin typeface="DINOT"/>
              </a:rPr>
              <a:t> </a:t>
            </a:r>
            <a:r>
              <a:rPr lang="de-CH" sz="1800" b="0" i="1" dirty="0" err="1">
                <a:effectLst/>
                <a:latin typeface="DINOT"/>
              </a:rPr>
              <a:t>quale</a:t>
            </a:r>
            <a:r>
              <a:rPr lang="de-CH" sz="1800" b="0" i="1" dirty="0">
                <a:effectLst/>
                <a:latin typeface="DINOT"/>
              </a:rPr>
              <a:t> due </a:t>
            </a:r>
            <a:r>
              <a:rPr lang="de-CH" sz="1800" b="0" i="1" dirty="0" err="1">
                <a:effectLst/>
                <a:latin typeface="DINOT"/>
              </a:rPr>
              <a:t>giovani</a:t>
            </a:r>
            <a:r>
              <a:rPr lang="de-CH" sz="1800" b="0" i="1" dirty="0">
                <a:effectLst/>
                <a:latin typeface="DINOT"/>
              </a:rPr>
              <a:t> </a:t>
            </a:r>
            <a:r>
              <a:rPr lang="de-CH" sz="1800" b="0" i="1" dirty="0" err="1">
                <a:effectLst/>
                <a:latin typeface="DINOT"/>
              </a:rPr>
              <a:t>litigano</a:t>
            </a:r>
            <a:r>
              <a:rPr lang="de-CH" sz="1800" b="0" i="1" dirty="0">
                <a:effectLst/>
                <a:latin typeface="DINOT"/>
              </a:rPr>
              <a:t> </a:t>
            </a:r>
            <a:r>
              <a:rPr lang="de-CH" sz="1800" b="0" i="1" dirty="0" err="1">
                <a:effectLst/>
                <a:latin typeface="DINOT"/>
              </a:rPr>
              <a:t>durante</a:t>
            </a:r>
            <a:r>
              <a:rPr lang="de-CH" sz="1800" b="0" i="1" dirty="0">
                <a:effectLst/>
                <a:latin typeface="DINOT"/>
              </a:rPr>
              <a:t> </a:t>
            </a:r>
            <a:r>
              <a:rPr lang="de-CH" sz="1800" b="0" i="1" dirty="0" err="1">
                <a:effectLst/>
                <a:latin typeface="DINOT"/>
              </a:rPr>
              <a:t>un</a:t>
            </a:r>
            <a:r>
              <a:rPr lang="de-CH" sz="1800" b="0" i="1" dirty="0">
                <a:effectLst/>
                <a:latin typeface="DINOT"/>
              </a:rPr>
              <a:t> </a:t>
            </a:r>
            <a:r>
              <a:rPr lang="de-CH" sz="1800" b="0" i="1" dirty="0" err="1">
                <a:effectLst/>
                <a:latin typeface="DINOT"/>
              </a:rPr>
              <a:t>allenamento</a:t>
            </a:r>
            <a:r>
              <a:rPr lang="de-CH" sz="1800" b="0" i="1" dirty="0">
                <a:effectLst/>
                <a:latin typeface="DINOT"/>
              </a:rPr>
              <a:t>. </a:t>
            </a:r>
            <a:r>
              <a:rPr lang="de-CH" sz="1800" b="0" i="1" dirty="0" err="1">
                <a:effectLst/>
                <a:latin typeface="DINOT"/>
              </a:rPr>
              <a:t>Chiede</a:t>
            </a:r>
            <a:r>
              <a:rPr lang="de-CH" sz="1800" b="0" i="1" dirty="0">
                <a:effectLst/>
                <a:latin typeface="DINOT"/>
              </a:rPr>
              <a:t> </a:t>
            </a:r>
            <a:r>
              <a:rPr lang="de-CH" sz="1800" b="0" i="1" dirty="0" err="1">
                <a:effectLst/>
                <a:latin typeface="DINOT"/>
              </a:rPr>
              <a:t>poi</a:t>
            </a:r>
            <a:r>
              <a:rPr lang="de-CH" sz="1800" b="0" i="1" dirty="0">
                <a:effectLst/>
                <a:latin typeface="DINOT"/>
              </a:rPr>
              <a:t> ai </a:t>
            </a:r>
            <a:r>
              <a:rPr lang="de-CH" sz="1800" b="0" i="1" dirty="0" err="1">
                <a:effectLst/>
                <a:latin typeface="DINOT"/>
              </a:rPr>
              <a:t>partecipanti</a:t>
            </a:r>
            <a:r>
              <a:rPr lang="de-CH" sz="1800" b="0" i="1" dirty="0">
                <a:effectLst/>
                <a:latin typeface="DINOT"/>
              </a:rPr>
              <a:t> di </a:t>
            </a:r>
            <a:r>
              <a:rPr lang="de-CH" sz="1800" b="0" i="1" dirty="0" err="1">
                <a:effectLst/>
                <a:latin typeface="DINOT"/>
              </a:rPr>
              <a:t>suddivi</a:t>
            </a:r>
            <a:r>
              <a:rPr lang="de-CH" sz="1800" b="0" i="1" dirty="0">
                <a:effectLst/>
                <a:latin typeface="DINOT"/>
              </a:rPr>
              <a:t>- </a:t>
            </a:r>
            <a:r>
              <a:rPr lang="de-CH" sz="1800" b="0" i="1" dirty="0" err="1">
                <a:effectLst/>
                <a:latin typeface="DINOT"/>
              </a:rPr>
              <a:t>dersi</a:t>
            </a:r>
            <a:r>
              <a:rPr lang="de-CH" sz="1800" b="0" i="1" dirty="0">
                <a:effectLst/>
                <a:latin typeface="DINOT"/>
              </a:rPr>
              <a:t> a </a:t>
            </a:r>
            <a:r>
              <a:rPr lang="de-CH" sz="1800" b="0" i="1" dirty="0" err="1">
                <a:effectLst/>
                <a:latin typeface="DINOT"/>
              </a:rPr>
              <a:t>coppie</a:t>
            </a:r>
            <a:r>
              <a:rPr lang="de-CH" sz="1800" b="0" i="1" dirty="0">
                <a:effectLst/>
                <a:latin typeface="DINOT"/>
              </a:rPr>
              <a:t> per </a:t>
            </a:r>
            <a:r>
              <a:rPr lang="de-CH" sz="1800" b="0" i="1" dirty="0" err="1">
                <a:effectLst/>
                <a:latin typeface="DINOT"/>
              </a:rPr>
              <a:t>discutere</a:t>
            </a:r>
            <a:r>
              <a:rPr lang="de-CH" sz="1800" b="0" i="1" dirty="0">
                <a:effectLst/>
                <a:latin typeface="DINOT"/>
              </a:rPr>
              <a:t> </a:t>
            </a:r>
            <a:r>
              <a:rPr lang="de-CH" sz="1800" b="0" i="1" dirty="0" err="1">
                <a:effectLst/>
                <a:latin typeface="DINOT"/>
              </a:rPr>
              <a:t>insieme</a:t>
            </a:r>
            <a:r>
              <a:rPr lang="de-CH" sz="1800" b="0" i="1" dirty="0">
                <a:effectLst/>
                <a:latin typeface="DINOT"/>
              </a:rPr>
              <a:t> di </a:t>
            </a:r>
            <a:r>
              <a:rPr lang="de-CH" sz="1800" b="0" i="1" dirty="0" err="1">
                <a:effectLst/>
                <a:latin typeface="DINOT"/>
              </a:rPr>
              <a:t>come</a:t>
            </a:r>
            <a:r>
              <a:rPr lang="de-CH" sz="1800" b="0" i="1" dirty="0">
                <a:effectLst/>
                <a:latin typeface="DINOT"/>
              </a:rPr>
              <a:t> </a:t>
            </a:r>
            <a:r>
              <a:rPr lang="de-CH" sz="1800" b="0" i="1" dirty="0" err="1">
                <a:effectLst/>
                <a:latin typeface="DINOT"/>
              </a:rPr>
              <a:t>avrebbero</a:t>
            </a:r>
            <a:r>
              <a:rPr lang="de-CH" sz="1800" b="0" i="1" dirty="0">
                <a:effectLst/>
                <a:latin typeface="DINOT"/>
              </a:rPr>
              <a:t> </a:t>
            </a:r>
            <a:r>
              <a:rPr lang="de-CH" sz="1800" b="0" i="1" dirty="0" err="1">
                <a:effectLst/>
                <a:latin typeface="DINOT"/>
              </a:rPr>
              <a:t>reagito</a:t>
            </a:r>
            <a:r>
              <a:rPr lang="de-CH" sz="1800" b="0" i="1" dirty="0">
                <a:effectLst/>
                <a:latin typeface="DINOT"/>
              </a:rPr>
              <a:t> in </a:t>
            </a:r>
            <a:r>
              <a:rPr lang="de-CH" sz="1800" b="0" i="1" dirty="0" err="1">
                <a:effectLst/>
                <a:latin typeface="DINOT"/>
              </a:rPr>
              <a:t>una</a:t>
            </a:r>
            <a:r>
              <a:rPr lang="de-CH" sz="1800" b="0" i="1" dirty="0">
                <a:effectLst/>
                <a:latin typeface="DINOT"/>
              </a:rPr>
              <a:t> </a:t>
            </a:r>
            <a:r>
              <a:rPr lang="de-CH" sz="1800" b="0" i="1" dirty="0" err="1">
                <a:effectLst/>
                <a:latin typeface="DINOT"/>
              </a:rPr>
              <a:t>situazione</a:t>
            </a:r>
            <a:r>
              <a:rPr lang="de-CH" sz="1800" b="0" i="1" dirty="0">
                <a:effectLst/>
                <a:latin typeface="DINOT"/>
              </a:rPr>
              <a:t> del genere in </a:t>
            </a:r>
            <a:r>
              <a:rPr lang="de-CH" sz="1800" b="0" i="1" dirty="0" err="1">
                <a:effectLst/>
                <a:latin typeface="DINOT"/>
              </a:rPr>
              <a:t>qualita</a:t>
            </a:r>
            <a:r>
              <a:rPr lang="de-CH" sz="1800" b="0" i="1" dirty="0">
                <a:effectLst/>
                <a:latin typeface="DINOT"/>
              </a:rPr>
              <a:t>̀ di </a:t>
            </a:r>
            <a:r>
              <a:rPr lang="de-CH" sz="1800" b="0" i="1" dirty="0" err="1">
                <a:effectLst/>
                <a:latin typeface="DINOT"/>
              </a:rPr>
              <a:t>moni</a:t>
            </a:r>
            <a:r>
              <a:rPr lang="de-CH" sz="1800" b="0" i="1" dirty="0">
                <a:effectLst/>
                <a:latin typeface="DINOT"/>
              </a:rPr>
              <a:t>- </a:t>
            </a:r>
            <a:r>
              <a:rPr lang="de-CH" sz="1800" b="0" i="1" dirty="0" err="1">
                <a:effectLst/>
                <a:latin typeface="DINOT"/>
              </a:rPr>
              <a:t>trici</a:t>
            </a:r>
            <a:r>
              <a:rPr lang="de-CH" sz="1800" b="0" i="1" dirty="0">
                <a:effectLst/>
                <a:latin typeface="DINOT"/>
              </a:rPr>
              <a:t> </a:t>
            </a:r>
            <a:r>
              <a:rPr lang="de-CH" sz="1800" b="0" i="1" dirty="0" err="1">
                <a:effectLst/>
                <a:latin typeface="DINOT"/>
              </a:rPr>
              <a:t>e</a:t>
            </a:r>
            <a:r>
              <a:rPr lang="de-CH" sz="1800" b="0" i="1" dirty="0">
                <a:effectLst/>
                <a:latin typeface="DINOT"/>
              </a:rPr>
              <a:t> </a:t>
            </a:r>
            <a:r>
              <a:rPr lang="de-CH" sz="1800" b="0" i="1" dirty="0" err="1">
                <a:effectLst/>
                <a:latin typeface="DINOT"/>
              </a:rPr>
              <a:t>monitori</a:t>
            </a:r>
            <a:r>
              <a:rPr lang="de-CH" sz="1800" b="0" i="1" dirty="0">
                <a:effectLst/>
                <a:latin typeface="DINOT"/>
              </a:rPr>
              <a:t>. </a:t>
            </a:r>
            <a:r>
              <a:rPr lang="de-CH" sz="1800" b="0" i="1" dirty="0" err="1">
                <a:effectLst/>
                <a:latin typeface="DINOT"/>
              </a:rPr>
              <a:t>Approfitta</a:t>
            </a:r>
            <a:r>
              <a:rPr lang="de-CH" sz="1800" b="0" i="1" dirty="0">
                <a:effectLst/>
                <a:latin typeface="DINOT"/>
              </a:rPr>
              <a:t> della </a:t>
            </a:r>
            <a:r>
              <a:rPr lang="de-CH" sz="1800" b="0" i="1" dirty="0" err="1">
                <a:effectLst/>
                <a:latin typeface="DINOT"/>
              </a:rPr>
              <a:t>circostanza</a:t>
            </a:r>
            <a:r>
              <a:rPr lang="de-CH" sz="1800" b="0" i="1" dirty="0">
                <a:effectLst/>
                <a:latin typeface="DINOT"/>
              </a:rPr>
              <a:t> per </a:t>
            </a:r>
            <a:r>
              <a:rPr lang="de-CH" sz="1800" b="0" i="1" dirty="0" err="1">
                <a:effectLst/>
                <a:latin typeface="DINOT"/>
              </a:rPr>
              <a:t>intro</a:t>
            </a:r>
            <a:r>
              <a:rPr lang="de-CH" sz="1800" b="0" i="1" dirty="0">
                <a:effectLst/>
                <a:latin typeface="DINOT"/>
              </a:rPr>
              <a:t>- </a:t>
            </a:r>
            <a:r>
              <a:rPr lang="de-CH" sz="1800" b="0" i="1" dirty="0" err="1">
                <a:effectLst/>
                <a:latin typeface="DINOT"/>
              </a:rPr>
              <a:t>durre</a:t>
            </a:r>
            <a:r>
              <a:rPr lang="de-CH" sz="1800" b="0" i="1" dirty="0">
                <a:effectLst/>
                <a:latin typeface="DINOT"/>
              </a:rPr>
              <a:t> </a:t>
            </a:r>
            <a:r>
              <a:rPr lang="de-CH" sz="1800" b="0" i="1" dirty="0" err="1">
                <a:effectLst/>
                <a:latin typeface="DINOT"/>
              </a:rPr>
              <a:t>il</a:t>
            </a:r>
            <a:r>
              <a:rPr lang="de-CH" sz="1800" b="0" i="1" dirty="0">
                <a:effectLst/>
                <a:latin typeface="DINOT"/>
              </a:rPr>
              <a:t> </a:t>
            </a:r>
            <a:r>
              <a:rPr lang="de-CH" sz="1800" b="0" i="1" dirty="0" err="1">
                <a:effectLst/>
                <a:latin typeface="DINOT"/>
              </a:rPr>
              <a:t>settore</a:t>
            </a:r>
            <a:r>
              <a:rPr lang="de-CH" sz="1800" b="0" i="1" dirty="0">
                <a:effectLst/>
                <a:latin typeface="DINOT"/>
              </a:rPr>
              <a:t> di </a:t>
            </a:r>
            <a:r>
              <a:rPr lang="de-CH" sz="1800" b="0" i="1" dirty="0" err="1">
                <a:effectLst/>
                <a:latin typeface="DINOT"/>
              </a:rPr>
              <a:t>attivita</a:t>
            </a:r>
            <a:r>
              <a:rPr lang="de-CH" sz="1800" b="0" i="1" dirty="0">
                <a:effectLst/>
                <a:latin typeface="DINOT"/>
              </a:rPr>
              <a:t>̀ «</a:t>
            </a:r>
            <a:r>
              <a:rPr lang="de-CH" sz="1800" b="0" i="1" dirty="0" err="1">
                <a:effectLst/>
                <a:latin typeface="DINOT"/>
              </a:rPr>
              <a:t>Promuovere</a:t>
            </a:r>
            <a:r>
              <a:rPr lang="de-CH" sz="1800" b="0" i="1" dirty="0">
                <a:effectLst/>
                <a:latin typeface="DINOT"/>
              </a:rPr>
              <a:t>» </a:t>
            </a:r>
            <a:r>
              <a:rPr lang="de-CH" sz="1800" b="0" i="1" dirty="0" err="1">
                <a:effectLst/>
                <a:latin typeface="DINOT"/>
              </a:rPr>
              <a:t>e</a:t>
            </a:r>
            <a:r>
              <a:rPr lang="de-CH" sz="1800" b="0" i="1" dirty="0">
                <a:effectLst/>
                <a:latin typeface="DINOT"/>
              </a:rPr>
              <a:t> </a:t>
            </a:r>
            <a:r>
              <a:rPr lang="de-CH" sz="1800" b="0" i="1" dirty="0" err="1">
                <a:effectLst/>
                <a:latin typeface="DINOT"/>
              </a:rPr>
              <a:t>tematizza</a:t>
            </a:r>
            <a:r>
              <a:rPr lang="de-CH" sz="1800" b="0" i="1" dirty="0">
                <a:effectLst/>
                <a:latin typeface="DINOT"/>
              </a:rPr>
              <a:t> la </a:t>
            </a:r>
            <a:r>
              <a:rPr lang="de-CH" sz="1800" b="0" i="1" dirty="0" err="1">
                <a:effectLst/>
                <a:latin typeface="DINOT"/>
              </a:rPr>
              <a:t>raccomandazione</a:t>
            </a:r>
            <a:r>
              <a:rPr lang="de-CH" sz="1800" b="0" i="1" dirty="0">
                <a:effectLst/>
                <a:latin typeface="DINOT"/>
              </a:rPr>
              <a:t> </a:t>
            </a:r>
            <a:r>
              <a:rPr lang="de-CH" sz="1800" b="0" i="1" dirty="0" err="1">
                <a:effectLst/>
                <a:latin typeface="DINOT"/>
              </a:rPr>
              <a:t>d’azione</a:t>
            </a:r>
            <a:r>
              <a:rPr lang="de-CH" sz="1800" b="0" i="1" dirty="0">
                <a:effectLst/>
                <a:latin typeface="DINOT"/>
              </a:rPr>
              <a:t> «</a:t>
            </a:r>
            <a:r>
              <a:rPr lang="de-CH" sz="1800" b="0" i="1" dirty="0" err="1">
                <a:effectLst/>
                <a:latin typeface="DINOT"/>
              </a:rPr>
              <a:t>Promuovere</a:t>
            </a:r>
            <a:r>
              <a:rPr lang="de-CH" sz="1800" b="0" i="1" dirty="0">
                <a:effectLst/>
                <a:latin typeface="DINOT"/>
              </a:rPr>
              <a:t> </a:t>
            </a:r>
            <a:r>
              <a:rPr lang="de-CH" sz="1800" b="0" i="1" dirty="0" err="1">
                <a:effectLst/>
                <a:latin typeface="DINOT"/>
              </a:rPr>
              <a:t>un</a:t>
            </a:r>
            <a:r>
              <a:rPr lang="de-CH" sz="1800" b="0" i="1" dirty="0">
                <a:effectLst/>
                <a:latin typeface="DINOT"/>
              </a:rPr>
              <a:t> </a:t>
            </a:r>
            <a:r>
              <a:rPr lang="de-CH" sz="1800" b="0" i="1" dirty="0" err="1">
                <a:effectLst/>
                <a:latin typeface="DINOT"/>
              </a:rPr>
              <a:t>approccio</a:t>
            </a:r>
            <a:r>
              <a:rPr lang="de-CH" sz="1800" b="0" i="1" dirty="0">
                <a:effectLst/>
                <a:latin typeface="DINOT"/>
              </a:rPr>
              <a:t> </a:t>
            </a:r>
            <a:r>
              <a:rPr lang="de-CH" sz="1800" b="0" i="1" dirty="0" err="1">
                <a:effectLst/>
                <a:latin typeface="DINOT"/>
              </a:rPr>
              <a:t>costruttivo</a:t>
            </a:r>
            <a:r>
              <a:rPr lang="de-CH" sz="1800" b="0" i="1" dirty="0">
                <a:effectLst/>
                <a:latin typeface="DINOT"/>
              </a:rPr>
              <a:t> </a:t>
            </a:r>
            <a:r>
              <a:rPr lang="de-CH" sz="1800" b="0" i="1" dirty="0" err="1">
                <a:effectLst/>
                <a:latin typeface="DINOT"/>
              </a:rPr>
              <a:t>nei</a:t>
            </a:r>
            <a:r>
              <a:rPr lang="de-CH" sz="1800" b="0" i="1" dirty="0">
                <a:effectLst/>
                <a:latin typeface="DINOT"/>
              </a:rPr>
              <a:t> </a:t>
            </a:r>
            <a:r>
              <a:rPr lang="de-CH" sz="1800" b="0" i="1" dirty="0" err="1">
                <a:effectLst/>
                <a:latin typeface="DINOT"/>
              </a:rPr>
              <a:t>confronti</a:t>
            </a:r>
            <a:r>
              <a:rPr lang="de-CH" sz="1800" b="0" i="1" dirty="0">
                <a:effectLst/>
                <a:latin typeface="DINOT"/>
              </a:rPr>
              <a:t> </a:t>
            </a:r>
            <a:r>
              <a:rPr lang="de-CH" sz="1800" b="0" i="1" dirty="0" err="1">
                <a:effectLst/>
                <a:latin typeface="DINOT"/>
              </a:rPr>
              <a:t>dei</a:t>
            </a:r>
            <a:r>
              <a:rPr lang="de-CH" sz="1800" b="0" i="1" dirty="0">
                <a:effectLst/>
                <a:latin typeface="DINOT"/>
              </a:rPr>
              <a:t> </a:t>
            </a:r>
            <a:r>
              <a:rPr lang="de-CH" sz="1800" b="0" i="1" dirty="0" err="1">
                <a:effectLst/>
                <a:latin typeface="DINOT"/>
              </a:rPr>
              <a:t>conflitti</a:t>
            </a:r>
            <a:r>
              <a:rPr lang="de-CH" sz="1800" b="0" i="1" dirty="0">
                <a:effectLst/>
                <a:latin typeface="DINOT"/>
              </a:rPr>
              <a:t>». In </a:t>
            </a:r>
            <a:r>
              <a:rPr lang="de-CH" sz="1800" b="0" i="1" dirty="0" err="1">
                <a:effectLst/>
                <a:latin typeface="DINOT"/>
              </a:rPr>
              <a:t>seguito</a:t>
            </a:r>
            <a:r>
              <a:rPr lang="de-CH" sz="1800" b="0" i="1" dirty="0">
                <a:effectLst/>
                <a:latin typeface="DINOT"/>
              </a:rPr>
              <a:t> </a:t>
            </a:r>
            <a:r>
              <a:rPr lang="de-CH" sz="1800" b="0" i="1" dirty="0" err="1">
                <a:effectLst/>
                <a:latin typeface="DINOT"/>
              </a:rPr>
              <a:t>distri</a:t>
            </a:r>
            <a:r>
              <a:rPr lang="de-CH" sz="1800" b="0" i="1" dirty="0">
                <a:effectLst/>
                <a:latin typeface="DINOT"/>
              </a:rPr>
              <a:t>- </a:t>
            </a:r>
            <a:r>
              <a:rPr lang="de-CH" sz="1800" b="0" i="1" dirty="0" err="1">
                <a:effectLst/>
                <a:latin typeface="DINOT"/>
              </a:rPr>
              <a:t>buisce</a:t>
            </a:r>
            <a:r>
              <a:rPr lang="de-CH" sz="1800" b="0" i="1" dirty="0">
                <a:effectLst/>
                <a:latin typeface="DINOT"/>
              </a:rPr>
              <a:t> </a:t>
            </a:r>
            <a:r>
              <a:rPr lang="de-CH" sz="1800" b="0" i="1" dirty="0" err="1">
                <a:effectLst/>
                <a:latin typeface="DINOT"/>
              </a:rPr>
              <a:t>il</a:t>
            </a:r>
            <a:r>
              <a:rPr lang="de-CH" sz="1800" b="0" i="1" dirty="0">
                <a:effectLst/>
                <a:latin typeface="DINOT"/>
              </a:rPr>
              <a:t> </a:t>
            </a:r>
            <a:r>
              <a:rPr lang="de-CH" sz="1800" b="0" i="1" dirty="0" err="1">
                <a:effectLst/>
                <a:latin typeface="DINOT"/>
              </a:rPr>
              <a:t>set</a:t>
            </a:r>
            <a:r>
              <a:rPr lang="de-CH" sz="1800" b="0" i="1" dirty="0">
                <a:effectLst/>
                <a:latin typeface="DINOT"/>
              </a:rPr>
              <a:t> di carte «</a:t>
            </a:r>
            <a:r>
              <a:rPr lang="de-CH" sz="1800" b="0" i="1" dirty="0" err="1">
                <a:effectLst/>
                <a:latin typeface="DINOT"/>
              </a:rPr>
              <a:t>Promuovere</a:t>
            </a:r>
            <a:r>
              <a:rPr lang="de-CH" sz="1800" b="0" i="1" dirty="0">
                <a:effectLst/>
                <a:latin typeface="DINOT"/>
              </a:rPr>
              <a:t>» </a:t>
            </a:r>
            <a:r>
              <a:rPr lang="de-CH" sz="1800" b="0" i="1" dirty="0" err="1">
                <a:effectLst/>
                <a:latin typeface="DINOT"/>
              </a:rPr>
              <a:t>e</a:t>
            </a:r>
            <a:r>
              <a:rPr lang="de-CH" sz="1800" b="0" i="1" dirty="0">
                <a:effectLst/>
                <a:latin typeface="DINOT"/>
              </a:rPr>
              <a:t> forma delle </a:t>
            </a:r>
            <a:r>
              <a:rPr lang="de-CH" sz="1800" b="0" i="1" dirty="0" err="1">
                <a:effectLst/>
                <a:latin typeface="DINOT"/>
              </a:rPr>
              <a:t>coppie</a:t>
            </a:r>
            <a:r>
              <a:rPr lang="de-CH" sz="1800" b="0" i="1" dirty="0">
                <a:effectLst/>
                <a:latin typeface="DINOT"/>
              </a:rPr>
              <a:t>. </a:t>
            </a:r>
            <a:r>
              <a:rPr lang="de-CH" sz="1800" b="0" i="1" dirty="0" err="1">
                <a:effectLst/>
                <a:latin typeface="DINOT"/>
              </a:rPr>
              <a:t>Chiede</a:t>
            </a:r>
            <a:r>
              <a:rPr lang="de-CH" sz="1800" b="0" i="1" dirty="0">
                <a:effectLst/>
                <a:latin typeface="DINOT"/>
              </a:rPr>
              <a:t> ai </a:t>
            </a:r>
            <a:r>
              <a:rPr lang="de-CH" sz="1800" b="0" i="1" dirty="0" err="1">
                <a:effectLst/>
                <a:latin typeface="DINOT"/>
              </a:rPr>
              <a:t>partecipanti</a:t>
            </a:r>
            <a:r>
              <a:rPr lang="de-CH" sz="1800" b="0" i="1" dirty="0">
                <a:effectLst/>
                <a:latin typeface="DINOT"/>
              </a:rPr>
              <a:t> di </a:t>
            </a:r>
            <a:r>
              <a:rPr lang="de-CH" sz="1800" b="0" i="1" dirty="0" err="1">
                <a:effectLst/>
                <a:latin typeface="DINOT"/>
              </a:rPr>
              <a:t>approfondire</a:t>
            </a:r>
            <a:r>
              <a:rPr lang="de-CH" sz="1800" b="0" i="1" dirty="0">
                <a:effectLst/>
                <a:latin typeface="DINOT"/>
              </a:rPr>
              <a:t> </a:t>
            </a:r>
            <a:r>
              <a:rPr lang="de-CH" sz="1800" b="0" i="1" dirty="0" err="1">
                <a:effectLst/>
                <a:latin typeface="DINOT"/>
              </a:rPr>
              <a:t>un</a:t>
            </a:r>
            <a:r>
              <a:rPr lang="de-CH" sz="1800" b="0" i="1" dirty="0">
                <a:effectLst/>
                <a:latin typeface="DINOT"/>
              </a:rPr>
              <a:t> </a:t>
            </a:r>
            <a:r>
              <a:rPr lang="de-CH" sz="1800" b="0" i="1" dirty="0" err="1">
                <a:effectLst/>
                <a:latin typeface="DINOT"/>
              </a:rPr>
              <a:t>campo</a:t>
            </a:r>
            <a:r>
              <a:rPr lang="de-CH" sz="1800" b="0" i="1" dirty="0">
                <a:effectLst/>
                <a:latin typeface="DINOT"/>
              </a:rPr>
              <a:t> </a:t>
            </a:r>
            <a:r>
              <a:rPr lang="de-CH" sz="1800" b="0" i="1" dirty="0" err="1">
                <a:effectLst/>
                <a:latin typeface="DINOT"/>
              </a:rPr>
              <a:t>d’azione</a:t>
            </a:r>
            <a:r>
              <a:rPr lang="de-CH" sz="1800" b="0" i="1" dirty="0">
                <a:effectLst/>
                <a:latin typeface="DINOT"/>
              </a:rPr>
              <a:t> </a:t>
            </a:r>
            <a:r>
              <a:rPr lang="de-CH" sz="1800" b="0" i="1" dirty="0" err="1">
                <a:effectLst/>
                <a:latin typeface="DINOT"/>
              </a:rPr>
              <a:t>e</a:t>
            </a:r>
            <a:r>
              <a:rPr lang="de-CH" sz="1800" b="0" i="1" dirty="0">
                <a:effectLst/>
                <a:latin typeface="DINOT"/>
              </a:rPr>
              <a:t> di </a:t>
            </a:r>
            <a:r>
              <a:rPr lang="de-CH" sz="1800" b="0" i="1" dirty="0" err="1">
                <a:effectLst/>
                <a:latin typeface="DINOT"/>
              </a:rPr>
              <a:t>illustrarlo</a:t>
            </a:r>
            <a:r>
              <a:rPr lang="de-CH" sz="1800" b="0" i="1" dirty="0">
                <a:effectLst/>
                <a:latin typeface="DINOT"/>
              </a:rPr>
              <a:t> in </a:t>
            </a:r>
            <a:r>
              <a:rPr lang="de-CH" sz="1800" b="0" i="1" dirty="0" err="1">
                <a:effectLst/>
                <a:latin typeface="DINOT"/>
              </a:rPr>
              <a:t>seguito</a:t>
            </a:r>
            <a:r>
              <a:rPr lang="de-CH" sz="1800" b="0" i="1" dirty="0">
                <a:effectLst/>
                <a:latin typeface="DINOT"/>
              </a:rPr>
              <a:t> alla </a:t>
            </a:r>
            <a:r>
              <a:rPr lang="de-CH" sz="1800" b="0" i="1" dirty="0" err="1">
                <a:effectLst/>
                <a:latin typeface="DINOT"/>
              </a:rPr>
              <a:t>compagna</a:t>
            </a:r>
            <a:r>
              <a:rPr lang="de-CH" sz="1800" b="0" i="1" dirty="0">
                <a:effectLst/>
                <a:latin typeface="DINOT"/>
              </a:rPr>
              <a:t> o al </a:t>
            </a:r>
            <a:r>
              <a:rPr lang="de-CH" sz="1800" b="0" i="1" dirty="0" err="1">
                <a:effectLst/>
                <a:latin typeface="DINOT"/>
              </a:rPr>
              <a:t>compagno</a:t>
            </a:r>
            <a:r>
              <a:rPr lang="de-CH" sz="1800" b="0" i="1" dirty="0">
                <a:effectLst/>
                <a:latin typeface="DINOT"/>
              </a:rPr>
              <a:t>. Nella </a:t>
            </a:r>
            <a:r>
              <a:rPr lang="de-CH" sz="1800" b="0" i="1" dirty="0" err="1">
                <a:effectLst/>
                <a:latin typeface="DINOT"/>
              </a:rPr>
              <a:t>sequenza</a:t>
            </a:r>
            <a:r>
              <a:rPr lang="de-CH" sz="1800" b="0" i="1" dirty="0">
                <a:effectLst/>
                <a:latin typeface="DINOT"/>
              </a:rPr>
              <a:t> </a:t>
            </a:r>
            <a:r>
              <a:rPr lang="de-CH" sz="1800" b="0" i="1" dirty="0" err="1">
                <a:effectLst/>
                <a:latin typeface="DINOT"/>
              </a:rPr>
              <a:t>d'insegnamento</a:t>
            </a:r>
            <a:r>
              <a:rPr lang="de-CH" sz="1800" b="0" i="1" dirty="0">
                <a:effectLst/>
                <a:latin typeface="DINOT"/>
              </a:rPr>
              <a:t> </a:t>
            </a:r>
            <a:r>
              <a:rPr lang="de-CH" sz="1800" b="0" i="1" dirty="0" err="1">
                <a:effectLst/>
                <a:latin typeface="DINOT"/>
              </a:rPr>
              <a:t>seguente</a:t>
            </a:r>
            <a:r>
              <a:rPr lang="de-CH" sz="1800" b="0" i="1" dirty="0">
                <a:effectLst/>
                <a:latin typeface="DINOT"/>
              </a:rPr>
              <a:t>, i </a:t>
            </a:r>
            <a:r>
              <a:rPr lang="de-CH" sz="1800" b="0" i="1" dirty="0" err="1">
                <a:effectLst/>
                <a:latin typeface="DINOT"/>
              </a:rPr>
              <a:t>partecipanti</a:t>
            </a:r>
            <a:r>
              <a:rPr lang="de-CH" sz="1800" b="0" i="1" dirty="0">
                <a:effectLst/>
                <a:latin typeface="DINOT"/>
              </a:rPr>
              <a:t> </a:t>
            </a:r>
            <a:r>
              <a:rPr lang="de-CH" sz="1800" b="0" i="1" dirty="0" err="1">
                <a:effectLst/>
                <a:latin typeface="DINOT"/>
              </a:rPr>
              <a:t>scelgono</a:t>
            </a:r>
            <a:r>
              <a:rPr lang="de-CH" sz="1800" b="0" i="1" dirty="0">
                <a:effectLst/>
                <a:latin typeface="DINOT"/>
              </a:rPr>
              <a:t> 2-3 </a:t>
            </a:r>
            <a:r>
              <a:rPr lang="de-CH" sz="1800" b="0" i="1" dirty="0" err="1">
                <a:effectLst/>
                <a:latin typeface="DINOT"/>
              </a:rPr>
              <a:t>raccomandazioni</a:t>
            </a:r>
            <a:r>
              <a:rPr lang="de-CH" sz="1800" b="0" i="1" dirty="0">
                <a:effectLst/>
                <a:latin typeface="DINOT"/>
              </a:rPr>
              <a:t> </a:t>
            </a:r>
            <a:r>
              <a:rPr lang="de-CH" sz="1800" b="0" i="1" dirty="0" err="1">
                <a:effectLst/>
                <a:latin typeface="DINOT"/>
              </a:rPr>
              <a:t>d'azione</a:t>
            </a:r>
            <a:r>
              <a:rPr lang="de-CH" sz="1800" b="0" i="1" dirty="0">
                <a:effectLst/>
                <a:latin typeface="DINOT"/>
              </a:rPr>
              <a:t> </a:t>
            </a:r>
            <a:r>
              <a:rPr lang="de-CH" sz="1800" b="0" i="1" dirty="0" err="1">
                <a:effectLst/>
                <a:latin typeface="DINOT"/>
              </a:rPr>
              <a:t>e</a:t>
            </a:r>
            <a:r>
              <a:rPr lang="de-CH" sz="1800" b="0" i="1" dirty="0">
                <a:effectLst/>
                <a:latin typeface="DINOT"/>
              </a:rPr>
              <a:t> </a:t>
            </a:r>
            <a:r>
              <a:rPr lang="de-CH" sz="1800" b="0" i="1" dirty="0" err="1">
                <a:effectLst/>
                <a:latin typeface="DINOT"/>
              </a:rPr>
              <a:t>discutono</a:t>
            </a:r>
            <a:r>
              <a:rPr lang="de-CH" sz="1800" b="0" i="1" dirty="0">
                <a:effectLst/>
                <a:latin typeface="DINOT"/>
              </a:rPr>
              <a:t> in- </a:t>
            </a:r>
            <a:r>
              <a:rPr lang="de-CH" sz="1800" b="0" i="1" dirty="0" err="1">
                <a:effectLst/>
                <a:latin typeface="DINOT"/>
              </a:rPr>
              <a:t>sieme</a:t>
            </a:r>
            <a:r>
              <a:rPr lang="de-CH" sz="1800" b="0" i="1" dirty="0">
                <a:effectLst/>
                <a:latin typeface="DINOT"/>
              </a:rPr>
              <a:t> </a:t>
            </a:r>
            <a:r>
              <a:rPr lang="de-CH" sz="1800" b="0" i="1" dirty="0" err="1">
                <a:effectLst/>
                <a:latin typeface="DINOT"/>
              </a:rPr>
              <a:t>su</a:t>
            </a:r>
            <a:r>
              <a:rPr lang="de-CH" sz="1800" b="0" i="1" dirty="0">
                <a:effectLst/>
                <a:latin typeface="DINOT"/>
              </a:rPr>
              <a:t> </a:t>
            </a:r>
            <a:r>
              <a:rPr lang="de-CH" sz="1800" b="0" i="1" dirty="0" err="1">
                <a:effectLst/>
                <a:latin typeface="DINOT"/>
              </a:rPr>
              <a:t>come</a:t>
            </a:r>
            <a:r>
              <a:rPr lang="de-CH" sz="1800" b="0" i="1" dirty="0">
                <a:effectLst/>
                <a:latin typeface="DINOT"/>
              </a:rPr>
              <a:t> </a:t>
            </a:r>
            <a:r>
              <a:rPr lang="de-CH" sz="1800" b="0" i="1" dirty="0" err="1">
                <a:effectLst/>
                <a:latin typeface="DINOT"/>
              </a:rPr>
              <a:t>metterle</a:t>
            </a:r>
            <a:r>
              <a:rPr lang="de-CH" sz="1800" b="0" i="1" dirty="0">
                <a:effectLst/>
                <a:latin typeface="DINOT"/>
              </a:rPr>
              <a:t> in </a:t>
            </a:r>
            <a:r>
              <a:rPr lang="de-CH" sz="1800" b="0" i="1" dirty="0" err="1">
                <a:effectLst/>
                <a:latin typeface="DINOT"/>
              </a:rPr>
              <a:t>atto</a:t>
            </a:r>
            <a:r>
              <a:rPr lang="de-CH" sz="1800" b="0" i="1" dirty="0">
                <a:effectLst/>
                <a:latin typeface="DINOT"/>
              </a:rPr>
              <a:t> </a:t>
            </a:r>
            <a:r>
              <a:rPr lang="de-CH" sz="1800" b="0" i="1" dirty="0" err="1">
                <a:effectLst/>
                <a:latin typeface="DINOT"/>
              </a:rPr>
              <a:t>nel</a:t>
            </a:r>
            <a:r>
              <a:rPr lang="de-CH" sz="1800" b="0" i="1" dirty="0">
                <a:effectLst/>
                <a:latin typeface="DINOT"/>
              </a:rPr>
              <a:t> proprio </a:t>
            </a:r>
            <a:r>
              <a:rPr lang="de-CH" sz="1800" b="0" i="1" dirty="0" err="1">
                <a:effectLst/>
                <a:latin typeface="DINOT"/>
              </a:rPr>
              <a:t>allenamento</a:t>
            </a:r>
            <a:r>
              <a:rPr lang="de-CH" sz="1800" b="0" i="1" dirty="0">
                <a:effectLst/>
                <a:latin typeface="DINOT"/>
              </a:rPr>
              <a:t>. Al </a:t>
            </a:r>
            <a:r>
              <a:rPr lang="de-CH" sz="1800" b="0" i="1" dirty="0" err="1">
                <a:effectLst/>
                <a:latin typeface="DINOT"/>
              </a:rPr>
              <a:t>fine</a:t>
            </a:r>
            <a:r>
              <a:rPr lang="de-CH" sz="1800" b="0" i="1" dirty="0">
                <a:effectLst/>
                <a:latin typeface="DINOT"/>
              </a:rPr>
              <a:t> di </a:t>
            </a:r>
            <a:r>
              <a:rPr lang="de-CH" sz="1800" b="0" i="1" dirty="0" err="1">
                <a:effectLst/>
                <a:latin typeface="DINOT"/>
              </a:rPr>
              <a:t>svolgere</a:t>
            </a:r>
            <a:r>
              <a:rPr lang="de-CH" sz="1800" b="0" i="1" dirty="0">
                <a:effectLst/>
                <a:latin typeface="DINOT"/>
              </a:rPr>
              <a:t> </a:t>
            </a:r>
            <a:r>
              <a:rPr lang="de-CH" sz="1800" b="0" i="1" dirty="0" err="1">
                <a:effectLst/>
                <a:latin typeface="DINOT"/>
              </a:rPr>
              <a:t>un</a:t>
            </a:r>
            <a:r>
              <a:rPr lang="de-CH" sz="1800" b="0" i="1" dirty="0">
                <a:effectLst/>
                <a:latin typeface="DINOT"/>
              </a:rPr>
              <a:t> «</a:t>
            </a:r>
            <a:r>
              <a:rPr lang="de-CH" sz="1800" b="0" i="1" dirty="0" err="1">
                <a:effectLst/>
                <a:latin typeface="DINOT"/>
              </a:rPr>
              <a:t>controllo</a:t>
            </a:r>
            <a:r>
              <a:rPr lang="de-CH" sz="1800" b="0" i="1" dirty="0">
                <a:effectLst/>
                <a:latin typeface="DINOT"/>
              </a:rPr>
              <a:t> </a:t>
            </a:r>
            <a:r>
              <a:rPr lang="de-CH" sz="1800" b="0" i="1" dirty="0" err="1">
                <a:effectLst/>
                <a:latin typeface="DINOT"/>
              </a:rPr>
              <a:t>dell'apprendimento</a:t>
            </a:r>
            <a:r>
              <a:rPr lang="de-CH" sz="1800" b="0" i="1" dirty="0">
                <a:effectLst/>
                <a:latin typeface="DINOT"/>
              </a:rPr>
              <a:t>», al </a:t>
            </a:r>
            <a:r>
              <a:rPr lang="de-CH" sz="1800" b="0" i="1" dirty="0" err="1">
                <a:effectLst/>
                <a:latin typeface="DINOT"/>
              </a:rPr>
              <a:t>termine</a:t>
            </a:r>
            <a:r>
              <a:rPr lang="de-CH" sz="1800" b="0" i="1" dirty="0">
                <a:effectLst/>
                <a:latin typeface="DINOT"/>
              </a:rPr>
              <a:t> della </a:t>
            </a:r>
            <a:r>
              <a:rPr lang="de-CH" sz="1800" b="0" i="1" dirty="0" err="1">
                <a:effectLst/>
                <a:latin typeface="DINOT"/>
              </a:rPr>
              <a:t>lezione</a:t>
            </a:r>
            <a:r>
              <a:rPr lang="de-CH" sz="1800" b="0" i="1" dirty="0">
                <a:effectLst/>
                <a:latin typeface="DINOT"/>
              </a:rPr>
              <a:t> </a:t>
            </a:r>
            <a:r>
              <a:rPr lang="de-CH" sz="1800" b="0" i="1" dirty="0" err="1">
                <a:effectLst/>
                <a:latin typeface="DINOT"/>
              </a:rPr>
              <a:t>l'esperto</a:t>
            </a:r>
            <a:r>
              <a:rPr lang="de-CH" sz="1800" b="0" i="1" dirty="0">
                <a:effectLst/>
                <a:latin typeface="DINOT"/>
              </a:rPr>
              <a:t> </a:t>
            </a:r>
            <a:r>
              <a:rPr lang="de-CH" sz="1800" b="0" i="1" dirty="0" err="1">
                <a:effectLst/>
                <a:latin typeface="DINOT"/>
              </a:rPr>
              <a:t>organizza</a:t>
            </a:r>
            <a:r>
              <a:rPr lang="de-CH" sz="1800" b="0" i="1" dirty="0">
                <a:effectLst/>
                <a:latin typeface="DINOT"/>
              </a:rPr>
              <a:t> </a:t>
            </a:r>
            <a:r>
              <a:rPr lang="de-CH" sz="1800" b="0" i="1" dirty="0" err="1">
                <a:effectLst/>
                <a:latin typeface="DINOT"/>
              </a:rPr>
              <a:t>un</a:t>
            </a:r>
            <a:r>
              <a:rPr lang="de-CH" sz="1800" b="0" i="1" dirty="0">
                <a:effectLst/>
                <a:latin typeface="DINOT"/>
              </a:rPr>
              <a:t> </a:t>
            </a:r>
            <a:r>
              <a:rPr lang="de-CH" sz="1800" b="0" i="1" dirty="0" err="1">
                <a:effectLst/>
                <a:latin typeface="DINOT"/>
              </a:rPr>
              <a:t>quiz</a:t>
            </a:r>
            <a:r>
              <a:rPr lang="de-CH" sz="1800" b="0" i="1" dirty="0">
                <a:effectLst/>
                <a:latin typeface="DINOT"/>
              </a:rPr>
              <a:t> </a:t>
            </a:r>
            <a:r>
              <a:rPr lang="de-CH" sz="1800" b="0" i="1" dirty="0" err="1">
                <a:effectLst/>
                <a:latin typeface="DINOT"/>
              </a:rPr>
              <a:t>ludico</a:t>
            </a:r>
            <a:r>
              <a:rPr lang="de-CH" sz="1800" b="0" i="1" dirty="0">
                <a:effectLst/>
                <a:latin typeface="DINOT"/>
              </a:rPr>
              <a:t> </a:t>
            </a:r>
            <a:r>
              <a:rPr lang="de-CH" sz="1800" b="0" i="1" dirty="0" err="1">
                <a:effectLst/>
                <a:latin typeface="DINOT"/>
              </a:rPr>
              <a:t>con</a:t>
            </a:r>
            <a:r>
              <a:rPr lang="de-CH" sz="1800" b="0" i="1" dirty="0">
                <a:effectLst/>
                <a:latin typeface="DINOT"/>
              </a:rPr>
              <a:t> </a:t>
            </a:r>
            <a:r>
              <a:rPr lang="de-CH" sz="1800" b="0" i="1" dirty="0" err="1">
                <a:effectLst/>
                <a:latin typeface="DINOT"/>
              </a:rPr>
              <a:t>l'ausilio</a:t>
            </a:r>
            <a:r>
              <a:rPr lang="de-CH" sz="1800" b="0" i="1" dirty="0">
                <a:effectLst/>
                <a:latin typeface="DINOT"/>
              </a:rPr>
              <a:t> di </a:t>
            </a:r>
            <a:r>
              <a:rPr lang="de-CH" sz="1800" b="0" i="1" dirty="0" err="1">
                <a:effectLst/>
                <a:latin typeface="DINOT"/>
              </a:rPr>
              <a:t>Mentimeter</a:t>
            </a:r>
            <a:r>
              <a:rPr lang="de-CH" sz="1800" b="0" i="1" dirty="0">
                <a:effectLst/>
                <a:latin typeface="DINOT"/>
              </a:rPr>
              <a:t>. </a:t>
            </a:r>
            <a:r>
              <a:rPr lang="de-CH" sz="1800" b="0" i="1" dirty="0" err="1">
                <a:effectLst/>
                <a:latin typeface="DINOT"/>
              </a:rPr>
              <a:t>Dopo</a:t>
            </a:r>
            <a:r>
              <a:rPr lang="de-CH" sz="1800" b="0" i="1" dirty="0">
                <a:effectLst/>
                <a:latin typeface="DINOT"/>
              </a:rPr>
              <a:t> 90 </a:t>
            </a:r>
            <a:r>
              <a:rPr lang="de-CH" sz="1800" b="0" i="1" dirty="0" err="1">
                <a:effectLst/>
                <a:latin typeface="DINOT"/>
              </a:rPr>
              <a:t>minuti</a:t>
            </a:r>
            <a:r>
              <a:rPr lang="de-CH" sz="1800" b="0" i="1" dirty="0">
                <a:effectLst/>
                <a:latin typeface="DINOT"/>
              </a:rPr>
              <a:t> la </a:t>
            </a:r>
            <a:r>
              <a:rPr lang="de-CH" sz="1800" b="0" i="1" dirty="0" err="1">
                <a:effectLst/>
                <a:latin typeface="DINOT"/>
              </a:rPr>
              <a:t>lezione</a:t>
            </a:r>
            <a:r>
              <a:rPr lang="de-CH" sz="1800" b="0" i="1" dirty="0">
                <a:effectLst/>
                <a:latin typeface="DINOT"/>
              </a:rPr>
              <a:t> </a:t>
            </a:r>
            <a:r>
              <a:rPr lang="de-CH" sz="1800" b="0" i="1" dirty="0" err="1">
                <a:effectLst/>
                <a:latin typeface="DINOT"/>
              </a:rPr>
              <a:t>e</a:t>
            </a:r>
            <a:r>
              <a:rPr lang="de-CH" sz="1800" b="0" i="1" dirty="0">
                <a:effectLst/>
                <a:latin typeface="DINOT"/>
              </a:rPr>
              <a:t>̀ </a:t>
            </a:r>
            <a:r>
              <a:rPr lang="de-CH" sz="1800" b="0" i="1" dirty="0" err="1">
                <a:effectLst/>
                <a:latin typeface="DINOT"/>
              </a:rPr>
              <a:t>conclusa</a:t>
            </a:r>
            <a:r>
              <a:rPr lang="de-CH" sz="1800" b="0" i="1" dirty="0">
                <a:effectLst/>
                <a:latin typeface="DINOT"/>
              </a:rPr>
              <a:t>. Martina non </a:t>
            </a:r>
            <a:r>
              <a:rPr lang="de-CH" sz="1800" b="0" i="1" dirty="0" err="1">
                <a:effectLst/>
                <a:latin typeface="DINOT"/>
              </a:rPr>
              <a:t>vede</a:t>
            </a:r>
            <a:r>
              <a:rPr lang="de-CH" sz="1800" b="0" i="1" dirty="0">
                <a:effectLst/>
                <a:latin typeface="DINOT"/>
              </a:rPr>
              <a:t> </a:t>
            </a:r>
            <a:r>
              <a:rPr lang="de-CH" sz="1800" b="0" i="1" dirty="0" err="1">
                <a:effectLst/>
                <a:latin typeface="DINOT"/>
              </a:rPr>
              <a:t>l'ora</a:t>
            </a:r>
            <a:r>
              <a:rPr lang="de-CH" sz="1800" b="0" i="1" dirty="0">
                <a:effectLst/>
                <a:latin typeface="DINOT"/>
              </a:rPr>
              <a:t> di </a:t>
            </a:r>
            <a:r>
              <a:rPr lang="de-CH" sz="1800" b="0" i="1" dirty="0" err="1">
                <a:effectLst/>
                <a:latin typeface="DINOT"/>
              </a:rPr>
              <a:t>integrare</a:t>
            </a:r>
            <a:r>
              <a:rPr lang="de-CH" sz="1800" b="0" i="1" dirty="0">
                <a:effectLst/>
                <a:latin typeface="DINOT"/>
              </a:rPr>
              <a:t> le </a:t>
            </a:r>
            <a:r>
              <a:rPr lang="de-CH" sz="1800" b="0" i="1" dirty="0" err="1">
                <a:effectLst/>
                <a:latin typeface="DINOT"/>
              </a:rPr>
              <a:t>idee</a:t>
            </a:r>
            <a:r>
              <a:rPr lang="de-CH" sz="1800" b="0" i="1" dirty="0">
                <a:effectLst/>
                <a:latin typeface="DINOT"/>
              </a:rPr>
              <a:t> </a:t>
            </a:r>
            <a:r>
              <a:rPr lang="de-CH" sz="1800" b="0" i="1" dirty="0" err="1">
                <a:effectLst/>
                <a:latin typeface="DINOT"/>
              </a:rPr>
              <a:t>raccolte</a:t>
            </a:r>
            <a:r>
              <a:rPr lang="de-CH" sz="1800" b="0" i="1" dirty="0">
                <a:effectLst/>
                <a:latin typeface="DINOT"/>
              </a:rPr>
              <a:t> </a:t>
            </a:r>
            <a:r>
              <a:rPr lang="de-CH" sz="1800" b="0" i="1" dirty="0" err="1">
                <a:effectLst/>
                <a:latin typeface="DINOT"/>
              </a:rPr>
              <a:t>nel</a:t>
            </a:r>
            <a:r>
              <a:rPr lang="de-CH" sz="1800" b="0" i="1" dirty="0">
                <a:effectLst/>
                <a:latin typeface="DINOT"/>
              </a:rPr>
              <a:t> </a:t>
            </a:r>
            <a:r>
              <a:rPr lang="de-CH" sz="1800" b="0" i="1" dirty="0" err="1">
                <a:effectLst/>
                <a:latin typeface="DINOT"/>
              </a:rPr>
              <a:t>suo</a:t>
            </a:r>
            <a:r>
              <a:rPr lang="de-CH" sz="1800" b="0" i="1" dirty="0">
                <a:effectLst/>
                <a:latin typeface="DINOT"/>
              </a:rPr>
              <a:t> </a:t>
            </a:r>
            <a:r>
              <a:rPr lang="de-CH" sz="1800" b="0" i="1" dirty="0" err="1">
                <a:effectLst/>
                <a:latin typeface="DINOT"/>
              </a:rPr>
              <a:t>prossimo</a:t>
            </a:r>
            <a:r>
              <a:rPr lang="de-CH" sz="1800" b="0" i="1" dirty="0">
                <a:effectLst/>
                <a:latin typeface="DINOT"/>
              </a:rPr>
              <a:t> </a:t>
            </a:r>
            <a:r>
              <a:rPr lang="de-CH" sz="1800" b="0" i="1" dirty="0" err="1">
                <a:effectLst/>
                <a:latin typeface="DINOT"/>
              </a:rPr>
              <a:t>allenamento</a:t>
            </a:r>
            <a:r>
              <a:rPr lang="de-CH" sz="1800" b="0" i="1" dirty="0">
                <a:effectLst/>
                <a:latin typeface="DINOT"/>
              </a:rPr>
              <a:t>. </a:t>
            </a:r>
            <a:endParaRPr lang="de-CH" i="1" dirty="0"/>
          </a:p>
          <a:p>
            <a:endParaRPr lang="it-IT" b="0" i="0" dirty="0"/>
          </a:p>
          <a:p>
            <a:endParaRPr lang="it-IT" b="1" dirty="0"/>
          </a:p>
          <a:p>
            <a:r>
              <a:rPr lang="it-IT" b="1" dirty="0"/>
              <a:t>Il processo di insegnamento tipo </a:t>
            </a:r>
          </a:p>
          <a:p>
            <a:r>
              <a:rPr lang="it-IT" dirty="0"/>
              <a:t>Tale processo attiva e sostiene lo sviluppo di competenze nei partecipanti e offre un orientamento per garantire il successo dell'insegnamento. Il processo di insegnamento tipo è un ciclo continuo e comprende quattro fasi:</a:t>
            </a:r>
          </a:p>
          <a:p>
            <a:endParaRPr lang="it-IT" dirty="0"/>
          </a:p>
          <a:p>
            <a:pPr marL="171450" indent="-171450">
              <a:buFont typeface="Arial" panose="020B0604020202020204" pitchFamily="34" charset="0"/>
              <a:buChar char="•"/>
            </a:pPr>
            <a:r>
              <a:rPr lang="it-IT" b="1" dirty="0"/>
              <a:t>Compito preparatorio: </a:t>
            </a:r>
            <a:r>
              <a:rPr lang="it-IT" dirty="0"/>
              <a:t>attivi le conoscenze pregresse e le competenze individuali dei partecipanti. L’obiettivo è di coinvolgerli in modo che capiscano il senso di ciò che viene chiesto loro. Ciò può accadere sul posto, ma anche prima del corso o del modulo. A tal fine risultano ideali metodi basati sul web, in modo da eliminare i vincoli di tempo e di luogo.</a:t>
            </a:r>
          </a:p>
          <a:p>
            <a:pPr marL="0" indent="0">
              <a:buFont typeface="Arial" panose="020B0604020202020204" pitchFamily="34" charset="0"/>
              <a:buNone/>
            </a:pPr>
            <a:endParaRPr lang="it-IT" dirty="0"/>
          </a:p>
          <a:p>
            <a:pPr marL="171450" indent="-171450">
              <a:buFont typeface="Arial" panose="020B0604020202020204" pitchFamily="34" charset="0"/>
              <a:buChar char="•"/>
            </a:pPr>
            <a:r>
              <a:rPr lang="it-IT" b="1" dirty="0"/>
              <a:t>Compito /sfida: </a:t>
            </a:r>
            <a:r>
              <a:rPr lang="it-IT" dirty="0"/>
              <a:t>nel quadro di forme di apprendimento diverse, proponi compiti o sfide attrattivi e orientati all'azione. I partecipanti affrontano attivamente e in modo critico, discorsivo e creativo le sfide che si riallacciano alla loro pratica quotidiana. In questo modo consenti loro un apprendimento approfondito.</a:t>
            </a:r>
          </a:p>
          <a:p>
            <a:pPr marL="171450" indent="-171450">
              <a:buFont typeface="Arial" panose="020B0604020202020204" pitchFamily="34" charset="0"/>
              <a:buChar char="•"/>
            </a:pPr>
            <a:endParaRPr lang="it-IT" dirty="0"/>
          </a:p>
          <a:p>
            <a:pPr marL="171450" indent="-171450">
              <a:buFont typeface="Arial" panose="020B0604020202020204" pitchFamily="34" charset="0"/>
              <a:buChar char="•"/>
            </a:pPr>
            <a:r>
              <a:rPr lang="it-IT" b="1" dirty="0"/>
              <a:t>Applicazione e trasferimento: </a:t>
            </a:r>
            <a:r>
              <a:rPr lang="it-IT" dirty="0"/>
              <a:t>i partecipanti mettono in pratica le nuove conoscenze acquisite nel modo più concreto possibile. A tal fine proponi ai partecipanti sufficienti possibilità di esercitarsi, promuovendo in tal modo la capacità di agire in modo competente.</a:t>
            </a:r>
          </a:p>
          <a:p>
            <a:pPr marL="171450" indent="-171450">
              <a:buFont typeface="Arial" panose="020B0604020202020204" pitchFamily="34" charset="0"/>
              <a:buChar char="•"/>
            </a:pPr>
            <a:endParaRPr lang="it-IT" dirty="0"/>
          </a:p>
          <a:p>
            <a:pPr marL="171450" indent="-171450">
              <a:buFont typeface="Arial" panose="020B0604020202020204" pitchFamily="34" charset="0"/>
              <a:buChar char="•"/>
            </a:pPr>
            <a:r>
              <a:rPr lang="it-IT" b="1" dirty="0"/>
              <a:t>Valutazione: </a:t>
            </a:r>
            <a:r>
              <a:rPr lang="it-IT" dirty="0"/>
              <a:t>nella fase di valutazione analizzi e discuti con i partecipanti la capacità di agire in modo competente e orientato alla pratica. Insieme confrontate lo stato attuale con quello auspicato, consentendo l’accesso alle fasi di apprendimento successive.</a:t>
            </a:r>
          </a:p>
          <a:p>
            <a:pPr marL="171450" indent="-171450">
              <a:buFont typeface="Arial" panose="020B0604020202020204" pitchFamily="34" charset="0"/>
              <a:buChar char="•"/>
            </a:pPr>
            <a:endParaRPr lang="it-IT" dirty="0"/>
          </a:p>
          <a:p>
            <a:pPr marL="0" indent="0">
              <a:buFont typeface="Arial" panose="020B0604020202020204" pitchFamily="34" charset="0"/>
              <a:buNone/>
            </a:pPr>
            <a:r>
              <a:rPr lang="it-IT" b="1" dirty="0"/>
              <a:t>E a questo punto il processo ricomincia da capo</a:t>
            </a:r>
            <a:endParaRPr lang="de-DE" b="1"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82</a:t>
            </a:fld>
            <a:endParaRPr lang="de-CH"/>
          </a:p>
        </p:txBody>
      </p:sp>
    </p:spTree>
    <p:extLst>
      <p:ext uri="{BB962C8B-B14F-4D97-AF65-F5344CB8AC3E}">
        <p14:creationId xmlns:p14="http://schemas.microsoft.com/office/powerpoint/2010/main" val="370889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a:t>
            </a:r>
            <a:r>
              <a:rPr lang="de-DE" dirty="0" err="1"/>
              <a:t>Expert:in</a:t>
            </a:r>
            <a:r>
              <a:rPr lang="de-DE" dirty="0"/>
              <a:t> nimmst du verschiedene Rollen ein. </a:t>
            </a:r>
          </a:p>
          <a:p>
            <a:endParaRPr lang="de-DE" dirty="0"/>
          </a:p>
          <a:p>
            <a:r>
              <a:rPr lang="de-CH" b="1" dirty="0">
                <a:effectLst/>
                <a:latin typeface="Helvetica" pitchFamily="2" charset="0"/>
              </a:rPr>
              <a:t>Glaubwürdigkeit</a:t>
            </a:r>
          </a:p>
          <a:p>
            <a:pPr marL="171450" indent="-171450">
              <a:buFont typeface="Arial" panose="020B0604020202020204" pitchFamily="34" charset="0"/>
              <a:buChar char="•"/>
            </a:pPr>
            <a:r>
              <a:rPr lang="de-CH" dirty="0">
                <a:effectLst/>
                <a:latin typeface="Helvetica" pitchFamily="2" charset="0"/>
              </a:rPr>
              <a:t>Damit dich die Teilnehmenden als glaubwürdig wahrnehmen, musst du ein vorbildliches Verhalten an den Tag legen. </a:t>
            </a:r>
            <a:r>
              <a:rPr lang="de-CH" b="1" dirty="0">
                <a:effectLst/>
                <a:latin typeface="Helvetica" pitchFamily="2" charset="0"/>
              </a:rPr>
              <a:t>«Wer Wasser predigt, sollte bekanntlich keinen Wein trinken.»</a:t>
            </a:r>
          </a:p>
          <a:p>
            <a:pPr marL="171450" indent="-171450">
              <a:buFont typeface="Arial" panose="020B0604020202020204" pitchFamily="34" charset="0"/>
              <a:buChar char="•"/>
            </a:pPr>
            <a:r>
              <a:rPr lang="de-CH" dirty="0">
                <a:effectLst/>
                <a:latin typeface="Helvetica" pitchFamily="2" charset="0"/>
              </a:rPr>
              <a:t>Reflektiere dein eigenes Verhalten und prüfe, ob sich deine Worte mit deinen Handlungen decken.</a:t>
            </a:r>
          </a:p>
          <a:p>
            <a:pPr marL="171450" indent="-171450">
              <a:buFont typeface="Arial" panose="020B0604020202020204" pitchFamily="34" charset="0"/>
              <a:buChar char="•"/>
            </a:pPr>
            <a:r>
              <a:rPr lang="de-CH" dirty="0">
                <a:effectLst/>
                <a:latin typeface="Helvetica" pitchFamily="2" charset="0"/>
              </a:rPr>
              <a:t>Leg dein Hauptaugenmerk auf die Werte der Ethik-Charta und die daraus abgeleiteten Handlungsgrundsätze</a:t>
            </a:r>
          </a:p>
          <a:p>
            <a:pPr marL="171450" indent="-171450">
              <a:buFont typeface="Arial" panose="020B0604020202020204" pitchFamily="34" charset="0"/>
              <a:buChar char="•"/>
            </a:pPr>
            <a:r>
              <a:rPr lang="de-CH" dirty="0">
                <a:effectLst/>
                <a:latin typeface="Helvetica" pitchFamily="2" charset="0"/>
              </a:rPr>
              <a:t>Vergewissere dich, dass du diese nicht nur vermittelst, sondern auch (vor-)lebst, dafür einstehst und sie von den Teilnehmenden einforderst. </a:t>
            </a:r>
          </a:p>
          <a:p>
            <a:endParaRPr lang="de-DE" dirty="0"/>
          </a:p>
          <a:p>
            <a:r>
              <a:rPr lang="de-DE" b="1" dirty="0"/>
              <a:t>Lernen am Modell</a:t>
            </a:r>
            <a:endParaRPr lang="de-DE" b="0" dirty="0"/>
          </a:p>
          <a:p>
            <a:pPr marL="171450" indent="-171450">
              <a:buFont typeface="Arial" panose="020B0604020202020204" pitchFamily="34" charset="0"/>
              <a:buChar char="•"/>
            </a:pPr>
            <a:r>
              <a:rPr lang="de-CH" dirty="0">
                <a:effectLst/>
                <a:latin typeface="Helvetica" pitchFamily="2" charset="0"/>
              </a:rPr>
              <a:t>Vorbilder regen Teilnehmende zur Nachahmung an. Dadurch kurbeln sie Lernprozesse an.</a:t>
            </a:r>
          </a:p>
          <a:p>
            <a:pPr marL="171450" indent="-171450">
              <a:buFont typeface="Arial" panose="020B0604020202020204" pitchFamily="34" charset="0"/>
              <a:buChar char="•"/>
            </a:pPr>
            <a:r>
              <a:rPr lang="de-CH" dirty="0">
                <a:effectLst/>
                <a:latin typeface="Helvetica" pitchFamily="2" charset="0"/>
              </a:rPr>
              <a:t>Dazu gehört, dass die Lernenden das </a:t>
            </a:r>
            <a:r>
              <a:rPr lang="de-CH" b="1" dirty="0">
                <a:effectLst/>
                <a:latin typeface="Helvetica" pitchFamily="2" charset="0"/>
              </a:rPr>
              <a:t>Modellverhalten klar und gut erkennen </a:t>
            </a:r>
            <a:r>
              <a:rPr lang="de-CH" dirty="0">
                <a:effectLst/>
                <a:latin typeface="Helvetica" pitchFamily="2" charset="0"/>
              </a:rPr>
              <a:t>und es </a:t>
            </a:r>
            <a:r>
              <a:rPr lang="de-CH" b="1" dirty="0">
                <a:effectLst/>
                <a:latin typeface="Helvetica" pitchFamily="2" charset="0"/>
              </a:rPr>
              <a:t>als erfolgreich erachten</a:t>
            </a:r>
            <a:r>
              <a:rPr lang="de-CH" dirty="0">
                <a:effectLst/>
                <a:latin typeface="Helvetica" pitchFamily="2" charset="0"/>
              </a:rPr>
              <a:t>.</a:t>
            </a:r>
          </a:p>
          <a:p>
            <a:pPr marL="171450" indent="-171450">
              <a:buFont typeface="Arial" panose="020B0604020202020204" pitchFamily="34" charset="0"/>
              <a:buChar char="•"/>
            </a:pPr>
            <a:r>
              <a:rPr lang="de-CH" dirty="0">
                <a:effectLst/>
                <a:latin typeface="Helvetica" pitchFamily="2" charset="0"/>
              </a:rPr>
              <a:t>Zudem sollten sie das </a:t>
            </a:r>
            <a:r>
              <a:rPr lang="de-CH" b="1" dirty="0">
                <a:effectLst/>
                <a:latin typeface="Helvetica" pitchFamily="2" charset="0"/>
              </a:rPr>
              <a:t>Modell als positiv bewerten </a:t>
            </a:r>
            <a:r>
              <a:rPr lang="de-CH" dirty="0">
                <a:effectLst/>
                <a:latin typeface="Helvetica" pitchFamily="2" charset="0"/>
              </a:rPr>
              <a:t>und sich </a:t>
            </a:r>
            <a:r>
              <a:rPr lang="de-CH" b="1" dirty="0">
                <a:effectLst/>
                <a:latin typeface="Helvetica" pitchFamily="2" charset="0"/>
              </a:rPr>
              <a:t>mit ihm identifizieren</a:t>
            </a:r>
            <a:r>
              <a:rPr lang="de-CH" dirty="0">
                <a:effectLst/>
                <a:latin typeface="Helvetica" pitchFamily="2" charset="0"/>
              </a:rPr>
              <a:t>. Die Identifikation fällt uns leichter, wenn wir </a:t>
            </a:r>
            <a:r>
              <a:rPr lang="de-CH" b="1" dirty="0">
                <a:effectLst/>
                <a:latin typeface="Helvetica" pitchFamily="2" charset="0"/>
              </a:rPr>
              <a:t>mit einem Modell viele Berührungspunkte aufweisen.</a:t>
            </a:r>
          </a:p>
          <a:p>
            <a:pPr marL="171450" indent="-171450">
              <a:buFont typeface="Arial" panose="020B0604020202020204" pitchFamily="34" charset="0"/>
              <a:buChar char="•"/>
            </a:pPr>
            <a:r>
              <a:rPr lang="de-CH" dirty="0">
                <a:effectLst/>
                <a:latin typeface="Helvetica" pitchFamily="2" charset="0"/>
              </a:rPr>
              <a:t>Arbeite viel mit exemplarischen Unterrichtssequenzen.</a:t>
            </a:r>
          </a:p>
          <a:p>
            <a:pPr marL="171450" indent="-171450">
              <a:buFont typeface="Arial" panose="020B0604020202020204" pitchFamily="34" charset="0"/>
              <a:buChar char="•"/>
            </a:pPr>
            <a:r>
              <a:rPr lang="de-CH" dirty="0">
                <a:effectLst/>
                <a:latin typeface="Helvetica" pitchFamily="2" charset="0"/>
              </a:rPr>
              <a:t>Leb den Teilnehmenden die angestrebten Kommunikations- und Unterrichtskompetenzen bewusst vor und ermögliche ihnen so einen praxisnahen, sportart- oder fachdisziplinspezifischen Zugang zu den 34 Handlungsempfehlungen.</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83</a:t>
            </a:fld>
            <a:endParaRPr lang="de-CH"/>
          </a:p>
        </p:txBody>
      </p:sp>
    </p:spTree>
    <p:extLst>
      <p:ext uri="{BB962C8B-B14F-4D97-AF65-F5344CB8AC3E}">
        <p14:creationId xmlns:p14="http://schemas.microsoft.com/office/powerpoint/2010/main" val="3554136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sz="1800" b="0" dirty="0">
                <a:effectLst/>
                <a:latin typeface="DINOT"/>
              </a:rPr>
              <a:t>En tant qu'</a:t>
            </a:r>
            <a:r>
              <a:rPr lang="fr-FR" sz="1800" b="0" dirty="0" err="1">
                <a:effectLst/>
                <a:latin typeface="DINOT"/>
              </a:rPr>
              <a:t>expert-e</a:t>
            </a:r>
            <a:r>
              <a:rPr lang="fr-FR" sz="1800" b="0" dirty="0">
                <a:effectLst/>
                <a:latin typeface="DINOT"/>
              </a:rPr>
              <a:t>, tu endosses différents rôles.</a:t>
            </a:r>
            <a:endParaRPr lang="de-CH" sz="1800" b="0" dirty="0">
              <a:effectLst/>
              <a:latin typeface="DINO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sz="1800" b="1" dirty="0">
              <a:effectLst/>
              <a:latin typeface="DINO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CH" sz="1800" b="1" dirty="0" err="1">
                <a:effectLst/>
                <a:latin typeface="DINOT"/>
              </a:rPr>
              <a:t>Crédibilite</a:t>
            </a:r>
            <a:r>
              <a:rPr lang="de-CH" sz="1800" b="1" dirty="0">
                <a:effectLst/>
                <a:latin typeface="DINOT"/>
              </a:rPr>
              <a: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a:effectLst/>
                <a:latin typeface="DINOT"/>
              </a:rPr>
              <a:t>Pour </a:t>
            </a:r>
            <a:r>
              <a:rPr lang="de-CH" sz="1800" b="0" dirty="0" err="1">
                <a:effectLst/>
                <a:latin typeface="DINOT"/>
              </a:rPr>
              <a:t>gagner</a:t>
            </a:r>
            <a:r>
              <a:rPr lang="de-CH" sz="1800" b="0" dirty="0">
                <a:effectLst/>
                <a:latin typeface="DINOT"/>
              </a:rPr>
              <a:t> en </a:t>
            </a:r>
            <a:r>
              <a:rPr lang="de-CH" sz="1800" b="0" dirty="0" err="1">
                <a:effectLst/>
                <a:latin typeface="DINOT"/>
              </a:rPr>
              <a:t>crédibilite</a:t>
            </a:r>
            <a:r>
              <a:rPr lang="de-CH" sz="1800" b="0" dirty="0">
                <a:effectLst/>
                <a:latin typeface="DINOT"/>
              </a:rPr>
              <a:t>́ </a:t>
            </a:r>
            <a:r>
              <a:rPr lang="de-CH" sz="1800" b="0" dirty="0" err="1">
                <a:effectLst/>
                <a:latin typeface="DINOT"/>
              </a:rPr>
              <a:t>auprès</a:t>
            </a:r>
            <a:r>
              <a:rPr lang="de-CH" sz="1800" b="0" dirty="0">
                <a:effectLst/>
                <a:latin typeface="DINOT"/>
              </a:rPr>
              <a:t> des </a:t>
            </a:r>
            <a:r>
              <a:rPr lang="de-CH" sz="1800" b="0" dirty="0" err="1">
                <a:effectLst/>
                <a:latin typeface="DINOT"/>
              </a:rPr>
              <a:t>apprenants</a:t>
            </a:r>
            <a:r>
              <a:rPr lang="de-CH" sz="1800" b="0" dirty="0">
                <a:effectLst/>
                <a:latin typeface="DINOT"/>
              </a:rPr>
              <a:t>, tu </a:t>
            </a:r>
            <a:r>
              <a:rPr lang="de-CH" sz="1800" b="0" dirty="0" err="1">
                <a:effectLst/>
                <a:latin typeface="DINOT"/>
              </a:rPr>
              <a:t>dois</a:t>
            </a:r>
            <a:r>
              <a:rPr lang="de-CH" sz="1800" b="0" dirty="0">
                <a:effectLst/>
                <a:latin typeface="DINOT"/>
              </a:rPr>
              <a:t> </a:t>
            </a:r>
            <a:r>
              <a:rPr lang="de-CH" sz="1800" b="0" dirty="0" err="1">
                <a:effectLst/>
                <a:latin typeface="DINOT"/>
              </a:rPr>
              <a:t>adopter</a:t>
            </a:r>
            <a:r>
              <a:rPr lang="de-CH" sz="1800" b="0" dirty="0">
                <a:effectLst/>
                <a:latin typeface="DINOT"/>
              </a:rPr>
              <a:t> </a:t>
            </a:r>
            <a:r>
              <a:rPr lang="de-CH" sz="1800" b="0" dirty="0" err="1">
                <a:effectLst/>
                <a:latin typeface="DINOT"/>
              </a:rPr>
              <a:t>un</a:t>
            </a:r>
            <a:r>
              <a:rPr lang="de-CH" sz="1800" b="0" dirty="0">
                <a:effectLst/>
                <a:latin typeface="DINOT"/>
              </a:rPr>
              <a:t> </a:t>
            </a:r>
            <a:r>
              <a:rPr lang="de-CH" sz="1800" b="0" dirty="0" err="1">
                <a:effectLst/>
                <a:latin typeface="DINOT"/>
              </a:rPr>
              <a:t>comportement</a:t>
            </a:r>
            <a:r>
              <a:rPr lang="de-CH" sz="1800" b="0" dirty="0">
                <a:effectLst/>
                <a:latin typeface="DINOT"/>
              </a:rPr>
              <a:t> </a:t>
            </a:r>
            <a:r>
              <a:rPr lang="de-CH" sz="1800" b="0" dirty="0" err="1">
                <a:effectLst/>
                <a:latin typeface="DINOT"/>
              </a:rPr>
              <a:t>exemplaire</a:t>
            </a:r>
            <a:r>
              <a:rPr lang="de-CH" sz="1800" b="0" dirty="0">
                <a:effectLst/>
                <a:latin typeface="DINOT"/>
              </a:rPr>
              <a:t> </a:t>
            </a:r>
            <a:r>
              <a:rPr lang="de-CH" sz="1800" b="0" dirty="0" err="1">
                <a:effectLst/>
                <a:latin typeface="DINOT"/>
              </a:rPr>
              <a:t>tout</a:t>
            </a:r>
            <a:r>
              <a:rPr lang="de-CH" sz="1800" b="0" dirty="0">
                <a:effectLst/>
                <a:latin typeface="DINOT"/>
              </a:rPr>
              <a:t> au </a:t>
            </a:r>
            <a:r>
              <a:rPr lang="de-CH" sz="1800" b="0" dirty="0" err="1">
                <a:effectLst/>
                <a:latin typeface="DINOT"/>
              </a:rPr>
              <a:t>long</a:t>
            </a:r>
            <a:r>
              <a:rPr lang="de-CH" sz="1800" b="0" dirty="0">
                <a:effectLst/>
                <a:latin typeface="DINOT"/>
              </a:rPr>
              <a:t> de la </a:t>
            </a:r>
            <a:r>
              <a:rPr lang="de-CH" sz="1800" b="0" dirty="0" err="1">
                <a:effectLst/>
                <a:latin typeface="DINOT"/>
              </a:rPr>
              <a:t>journée</a:t>
            </a:r>
            <a:r>
              <a:rPr lang="de-CH" sz="1800" b="0" dirty="0">
                <a:effectLst/>
                <a:latin typeface="DINOT"/>
              </a:rPr>
              <a:t>. C’est la </a:t>
            </a:r>
            <a:r>
              <a:rPr lang="de-CH" sz="1800" b="0" dirty="0" err="1">
                <a:effectLst/>
                <a:latin typeface="DINOT"/>
              </a:rPr>
              <a:t>condition</a:t>
            </a:r>
            <a:r>
              <a:rPr lang="de-CH" sz="1800" b="0" dirty="0">
                <a:effectLst/>
                <a:latin typeface="DINOT"/>
              </a:rPr>
              <a:t> essentielle </a:t>
            </a:r>
            <a:r>
              <a:rPr lang="de-CH" sz="1800" b="0" dirty="0" err="1">
                <a:effectLst/>
                <a:latin typeface="DINOT"/>
              </a:rPr>
              <a:t>pour</a:t>
            </a:r>
            <a:r>
              <a:rPr lang="de-CH" sz="1800" b="0" dirty="0">
                <a:effectLst/>
                <a:latin typeface="DINOT"/>
              </a:rPr>
              <a:t> </a:t>
            </a:r>
            <a:r>
              <a:rPr lang="de-CH" sz="1800" b="0" dirty="0" err="1">
                <a:effectLst/>
                <a:latin typeface="DINOT"/>
              </a:rPr>
              <a:t>que</a:t>
            </a:r>
            <a:r>
              <a:rPr lang="de-CH" sz="1800" b="0" dirty="0">
                <a:effectLst/>
                <a:latin typeface="DINOT"/>
              </a:rPr>
              <a:t> </a:t>
            </a:r>
            <a:r>
              <a:rPr lang="de-CH" sz="1800" b="0" dirty="0" err="1">
                <a:effectLst/>
                <a:latin typeface="DINOT"/>
              </a:rPr>
              <a:t>tes</a:t>
            </a:r>
            <a:r>
              <a:rPr lang="de-CH" sz="1800" b="0" dirty="0">
                <a:effectLst/>
                <a:latin typeface="DINOT"/>
              </a:rPr>
              <a:t> </a:t>
            </a:r>
            <a:r>
              <a:rPr lang="de-CH" sz="1800" b="0" dirty="0" err="1">
                <a:effectLst/>
                <a:latin typeface="DINOT"/>
              </a:rPr>
              <a:t>demandes</a:t>
            </a:r>
            <a:r>
              <a:rPr lang="de-CH" sz="1800" b="0" dirty="0">
                <a:effectLst/>
                <a:latin typeface="DINOT"/>
              </a:rPr>
              <a:t> et ton </a:t>
            </a:r>
            <a:r>
              <a:rPr lang="de-CH" sz="1800" b="0" dirty="0" err="1">
                <a:effectLst/>
                <a:latin typeface="DINOT"/>
              </a:rPr>
              <a:t>message</a:t>
            </a:r>
            <a:r>
              <a:rPr lang="de-CH" sz="1800" b="0" dirty="0">
                <a:effectLst/>
                <a:latin typeface="DINOT"/>
              </a:rPr>
              <a:t> </a:t>
            </a:r>
            <a:r>
              <a:rPr lang="de-CH" sz="1800" b="0" dirty="0" err="1">
                <a:effectLst/>
                <a:latin typeface="DINOT"/>
              </a:rPr>
              <a:t>soient</a:t>
            </a:r>
            <a:r>
              <a:rPr lang="de-CH" sz="1800" b="0" dirty="0">
                <a:effectLst/>
                <a:latin typeface="DINOT"/>
              </a:rPr>
              <a:t> </a:t>
            </a:r>
            <a:r>
              <a:rPr lang="de-CH" sz="1800" b="0" dirty="0" err="1">
                <a:effectLst/>
                <a:latin typeface="DINOT"/>
              </a:rPr>
              <a:t>perçus</a:t>
            </a:r>
            <a:r>
              <a:rPr lang="de-CH" sz="1800" b="0" dirty="0">
                <a:effectLst/>
                <a:latin typeface="DINOT"/>
              </a:rPr>
              <a:t> </a:t>
            </a:r>
            <a:r>
              <a:rPr lang="de-CH" sz="1800" b="0" dirty="0" err="1">
                <a:effectLst/>
                <a:latin typeface="DINOT"/>
              </a:rPr>
              <a:t>comme</a:t>
            </a:r>
            <a:r>
              <a:rPr lang="de-CH" sz="1800" b="0" dirty="0">
                <a:effectLst/>
                <a:latin typeface="DINOT"/>
              </a:rPr>
              <a:t> </a:t>
            </a:r>
            <a:r>
              <a:rPr lang="de-CH" sz="1800" b="0" dirty="0" err="1">
                <a:effectLst/>
                <a:latin typeface="DINOT"/>
              </a:rPr>
              <a:t>sincères</a:t>
            </a:r>
            <a:r>
              <a:rPr lang="de-CH" sz="1800" b="0" dirty="0">
                <a:effectLst/>
                <a:latin typeface="DINOT"/>
              </a:rPr>
              <a:t> et </a:t>
            </a:r>
            <a:r>
              <a:rPr lang="de-CH" sz="1800" b="0" dirty="0" err="1">
                <a:effectLst/>
                <a:latin typeface="DINOT"/>
              </a:rPr>
              <a:t>significatifs</a:t>
            </a:r>
            <a:r>
              <a:rPr lang="de-CH" sz="1800" b="0" dirty="0">
                <a:effectLst/>
                <a:latin typeface="DINOT"/>
              </a:rPr>
              <a: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a:effectLst/>
                <a:latin typeface="DINOT"/>
              </a:rPr>
              <a:t>Il </a:t>
            </a:r>
            <a:r>
              <a:rPr lang="de-CH" sz="1800" b="0" dirty="0" err="1">
                <a:effectLst/>
                <a:latin typeface="DINOT"/>
              </a:rPr>
              <a:t>convient</a:t>
            </a:r>
            <a:r>
              <a:rPr lang="de-CH" sz="1800" b="0" dirty="0">
                <a:effectLst/>
                <a:latin typeface="DINOT"/>
              </a:rPr>
              <a:t> </a:t>
            </a:r>
            <a:r>
              <a:rPr lang="de-CH" sz="1800" b="0" dirty="0" err="1">
                <a:effectLst/>
                <a:latin typeface="DINOT"/>
              </a:rPr>
              <a:t>d’agir</a:t>
            </a:r>
            <a:r>
              <a:rPr lang="de-CH" sz="1800" b="0" dirty="0">
                <a:effectLst/>
                <a:latin typeface="DINOT"/>
              </a:rPr>
              <a:t> en </a:t>
            </a:r>
            <a:r>
              <a:rPr lang="de-CH" sz="1800" b="0" dirty="0" err="1">
                <a:effectLst/>
                <a:latin typeface="DINOT"/>
              </a:rPr>
              <a:t>cohérence</a:t>
            </a:r>
            <a:r>
              <a:rPr lang="de-CH" sz="1800" b="0" dirty="0">
                <a:effectLst/>
                <a:latin typeface="DINOT"/>
              </a:rPr>
              <a:t> </a:t>
            </a:r>
            <a:r>
              <a:rPr lang="de-CH" sz="1800" b="0" dirty="0" err="1">
                <a:effectLst/>
                <a:latin typeface="DINOT"/>
              </a:rPr>
              <a:t>avec</a:t>
            </a:r>
            <a:r>
              <a:rPr lang="de-CH" sz="1800" b="0" dirty="0">
                <a:effectLst/>
                <a:latin typeface="DINOT"/>
              </a:rPr>
              <a:t> </a:t>
            </a:r>
            <a:r>
              <a:rPr lang="de-CH" sz="1800" b="0" dirty="0" err="1">
                <a:effectLst/>
                <a:latin typeface="DINOT"/>
              </a:rPr>
              <a:t>ses</a:t>
            </a:r>
            <a:r>
              <a:rPr lang="de-CH" sz="1800" b="0" dirty="0">
                <a:effectLst/>
                <a:latin typeface="DINOT"/>
              </a:rPr>
              <a:t> </a:t>
            </a:r>
            <a:r>
              <a:rPr lang="de-CH" sz="1800" b="0" dirty="0" err="1">
                <a:effectLst/>
                <a:latin typeface="DINOT"/>
              </a:rPr>
              <a:t>propos</a:t>
            </a:r>
            <a:r>
              <a:rPr lang="de-CH" sz="1800" b="0" dirty="0">
                <a:effectLst/>
                <a:latin typeface="DINOT"/>
              </a:rPr>
              <a:t>. Ce </a:t>
            </a:r>
            <a:r>
              <a:rPr lang="de-CH" sz="1800" b="0" dirty="0" err="1">
                <a:effectLst/>
                <a:latin typeface="DINOT"/>
              </a:rPr>
              <a:t>principe</a:t>
            </a:r>
            <a:r>
              <a:rPr lang="de-CH" sz="1800" b="0" dirty="0">
                <a:effectLst/>
                <a:latin typeface="DINOT"/>
              </a:rPr>
              <a:t> </a:t>
            </a:r>
            <a:r>
              <a:rPr lang="de-CH" sz="1800" b="0" dirty="0" err="1">
                <a:effectLst/>
                <a:latin typeface="DINOT"/>
              </a:rPr>
              <a:t>peut</a:t>
            </a:r>
            <a:r>
              <a:rPr lang="de-CH" sz="1800" b="0" dirty="0">
                <a:effectLst/>
                <a:latin typeface="DINOT"/>
              </a:rPr>
              <a:t> </a:t>
            </a:r>
            <a:r>
              <a:rPr lang="de-CH" sz="1800" b="0" dirty="0" err="1">
                <a:effectLst/>
                <a:latin typeface="DINOT"/>
              </a:rPr>
              <a:t>s’appliquer</a:t>
            </a:r>
            <a:r>
              <a:rPr lang="de-CH" sz="1800" b="0" dirty="0">
                <a:effectLst/>
                <a:latin typeface="DINOT"/>
              </a:rPr>
              <a:t> </a:t>
            </a:r>
            <a:r>
              <a:rPr lang="de-CH" sz="1800" b="0" dirty="0" err="1">
                <a:effectLst/>
                <a:latin typeface="DINOT"/>
              </a:rPr>
              <a:t>dans</a:t>
            </a:r>
            <a:r>
              <a:rPr lang="de-CH" sz="1800" b="0" dirty="0">
                <a:effectLst/>
                <a:latin typeface="DINOT"/>
              </a:rPr>
              <a:t> de multiples </a:t>
            </a:r>
            <a:r>
              <a:rPr lang="de-CH" sz="1800" b="0" dirty="0" err="1">
                <a:effectLst/>
                <a:latin typeface="DINOT"/>
              </a:rPr>
              <a:t>pans</a:t>
            </a:r>
            <a:r>
              <a:rPr lang="de-CH" sz="1800" b="0" dirty="0">
                <a:effectLst/>
                <a:latin typeface="DINOT"/>
              </a:rPr>
              <a:t> de </a:t>
            </a:r>
            <a:r>
              <a:rPr lang="de-CH" sz="1800" b="0" dirty="0" err="1">
                <a:effectLst/>
                <a:latin typeface="DINOT"/>
              </a:rPr>
              <a:t>l’activite</a:t>
            </a:r>
            <a:r>
              <a:rPr lang="de-CH" sz="1800" b="0" dirty="0">
                <a:effectLst/>
                <a:latin typeface="DINOT"/>
              </a:rPr>
              <a:t>́ </a:t>
            </a:r>
            <a:r>
              <a:rPr lang="de-CH" sz="1800" b="0" dirty="0" err="1">
                <a:effectLst/>
                <a:latin typeface="DINOT"/>
              </a:rPr>
              <a:t>d’expert</a:t>
            </a:r>
            <a:r>
              <a:rPr lang="de-CH" sz="1800" b="0" dirty="0">
                <a:effectLst/>
                <a:latin typeface="DINOT"/>
              </a:rPr>
              <a:t>-e.</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Examine</a:t>
            </a:r>
            <a:r>
              <a:rPr lang="de-CH" sz="1800" b="0" dirty="0">
                <a:effectLst/>
                <a:latin typeface="DINOT"/>
              </a:rPr>
              <a:t> ton propre </a:t>
            </a:r>
            <a:r>
              <a:rPr lang="de-CH" sz="1800" b="0" dirty="0" err="1">
                <a:effectLst/>
                <a:latin typeface="DINOT"/>
              </a:rPr>
              <a:t>comportement</a:t>
            </a:r>
            <a:r>
              <a:rPr lang="de-CH" sz="1800" b="0" dirty="0">
                <a:effectLst/>
                <a:latin typeface="DINOT"/>
              </a:rPr>
              <a:t> et </a:t>
            </a:r>
            <a:r>
              <a:rPr lang="de-CH" sz="1800" b="0" dirty="0" err="1">
                <a:effectLst/>
                <a:latin typeface="DINOT"/>
              </a:rPr>
              <a:t>vérifie</a:t>
            </a:r>
            <a:r>
              <a:rPr lang="de-CH" sz="1800" b="0" dirty="0">
                <a:effectLst/>
                <a:latin typeface="DINOT"/>
              </a:rPr>
              <a:t> </a:t>
            </a:r>
            <a:r>
              <a:rPr lang="de-CH" sz="1800" b="0" dirty="0" err="1">
                <a:effectLst/>
                <a:latin typeface="DINOT"/>
              </a:rPr>
              <a:t>que</a:t>
            </a:r>
            <a:r>
              <a:rPr lang="de-CH" sz="1800" b="0" dirty="0">
                <a:effectLst/>
                <a:latin typeface="DINOT"/>
              </a:rPr>
              <a:t> </a:t>
            </a:r>
            <a:r>
              <a:rPr lang="de-CH" sz="1800" b="0" dirty="0" err="1">
                <a:effectLst/>
                <a:latin typeface="DINOT"/>
              </a:rPr>
              <a:t>tes</a:t>
            </a:r>
            <a:r>
              <a:rPr lang="de-CH" sz="1800" b="0" dirty="0">
                <a:effectLst/>
                <a:latin typeface="DINOT"/>
              </a:rPr>
              <a:t> </a:t>
            </a:r>
            <a:r>
              <a:rPr lang="de-CH" sz="1800" b="0" dirty="0" err="1">
                <a:effectLst/>
                <a:latin typeface="DINOT"/>
              </a:rPr>
              <a:t>actes</a:t>
            </a:r>
            <a:r>
              <a:rPr lang="de-CH" sz="1800" b="0" dirty="0">
                <a:effectLst/>
                <a:latin typeface="DINOT"/>
              </a:rPr>
              <a:t> </a:t>
            </a:r>
            <a:r>
              <a:rPr lang="de-CH" sz="1800" b="0" dirty="0" err="1">
                <a:effectLst/>
                <a:latin typeface="DINOT"/>
              </a:rPr>
              <a:t>sont</a:t>
            </a:r>
            <a:r>
              <a:rPr lang="de-CH" sz="1800" b="0" dirty="0">
                <a:effectLst/>
                <a:latin typeface="DINOT"/>
              </a:rPr>
              <a:t> en </a:t>
            </a:r>
            <a:r>
              <a:rPr lang="de-CH" sz="1800" b="0" dirty="0" err="1">
                <a:effectLst/>
                <a:latin typeface="DINOT"/>
              </a:rPr>
              <a:t>accord</a:t>
            </a:r>
            <a:r>
              <a:rPr lang="de-CH" sz="1800" b="0" dirty="0">
                <a:effectLst/>
                <a:latin typeface="DINOT"/>
              </a:rPr>
              <a:t> </a:t>
            </a:r>
            <a:r>
              <a:rPr lang="de-CH" sz="1800" b="0" dirty="0" err="1">
                <a:effectLst/>
                <a:latin typeface="DINOT"/>
              </a:rPr>
              <a:t>avec</a:t>
            </a:r>
            <a:r>
              <a:rPr lang="de-CH" sz="1800" b="0" dirty="0">
                <a:effectLst/>
                <a:latin typeface="DINOT"/>
              </a:rPr>
              <a:t> </a:t>
            </a:r>
            <a:r>
              <a:rPr lang="de-CH" sz="1800" b="0" dirty="0" err="1">
                <a:effectLst/>
                <a:latin typeface="DINOT"/>
              </a:rPr>
              <a:t>tes</a:t>
            </a:r>
            <a:r>
              <a:rPr lang="de-CH" sz="1800" b="0" dirty="0">
                <a:effectLst/>
                <a:latin typeface="DINOT"/>
              </a:rPr>
              <a:t> </a:t>
            </a:r>
            <a:r>
              <a:rPr lang="de-CH" sz="1800" b="0" dirty="0" err="1">
                <a:effectLst/>
                <a:latin typeface="DINOT"/>
              </a:rPr>
              <a:t>paroles</a:t>
            </a:r>
            <a:r>
              <a:rPr lang="de-CH" sz="1800" b="0" dirty="0">
                <a:effectLst/>
                <a:latin typeface="DINOT"/>
              </a:rPr>
              <a: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a:effectLst/>
                <a:latin typeface="DINOT"/>
              </a:rPr>
              <a:t>Tu </a:t>
            </a:r>
            <a:r>
              <a:rPr lang="de-CH" sz="1800" b="0" dirty="0" err="1">
                <a:effectLst/>
                <a:latin typeface="DINOT"/>
              </a:rPr>
              <a:t>peux</a:t>
            </a:r>
            <a:r>
              <a:rPr lang="de-CH" sz="1800" b="0" dirty="0">
                <a:effectLst/>
                <a:latin typeface="DINOT"/>
              </a:rPr>
              <a:t> </a:t>
            </a:r>
            <a:r>
              <a:rPr lang="de-CH" sz="1800" b="0" dirty="0" err="1">
                <a:effectLst/>
                <a:latin typeface="DINOT"/>
              </a:rPr>
              <a:t>te</a:t>
            </a:r>
            <a:r>
              <a:rPr lang="de-CH" sz="1800" b="0" dirty="0">
                <a:effectLst/>
                <a:latin typeface="DINOT"/>
              </a:rPr>
              <a:t> </a:t>
            </a:r>
            <a:r>
              <a:rPr lang="de-CH" sz="1800" b="0" dirty="0" err="1">
                <a:effectLst/>
                <a:latin typeface="DINOT"/>
              </a:rPr>
              <a:t>référer</a:t>
            </a:r>
            <a:r>
              <a:rPr lang="de-CH" sz="1800" b="0" dirty="0">
                <a:effectLst/>
                <a:latin typeface="DINOT"/>
              </a:rPr>
              <a:t> </a:t>
            </a:r>
            <a:r>
              <a:rPr lang="de-CH" sz="1800" b="0" dirty="0" err="1">
                <a:effectLst/>
                <a:latin typeface="DINOT"/>
              </a:rPr>
              <a:t>aux</a:t>
            </a:r>
            <a:r>
              <a:rPr lang="de-CH" sz="1800" b="0" dirty="0">
                <a:effectLst/>
                <a:latin typeface="DINOT"/>
              </a:rPr>
              <a:t> </a:t>
            </a:r>
            <a:r>
              <a:rPr lang="de-CH" sz="1800" b="0" dirty="0" err="1">
                <a:effectLst/>
                <a:latin typeface="DINOT"/>
              </a:rPr>
              <a:t>valeurs</a:t>
            </a:r>
            <a:r>
              <a:rPr lang="de-CH" sz="1800" b="0" dirty="0">
                <a:effectLst/>
                <a:latin typeface="DINOT"/>
              </a:rPr>
              <a:t> de la Charte </a:t>
            </a:r>
            <a:r>
              <a:rPr lang="de-CH" sz="1800" b="0" dirty="0" err="1">
                <a:effectLst/>
                <a:latin typeface="DINOT"/>
              </a:rPr>
              <a:t>d’éthique</a:t>
            </a:r>
            <a:r>
              <a:rPr lang="de-CH" sz="1800" b="0" dirty="0">
                <a:effectLst/>
                <a:latin typeface="DINOT"/>
              </a:rPr>
              <a:t> et </a:t>
            </a:r>
            <a:r>
              <a:rPr lang="de-CH" sz="1800" b="0" dirty="0" err="1">
                <a:effectLst/>
                <a:latin typeface="DINOT"/>
              </a:rPr>
              <a:t>aux</a:t>
            </a:r>
            <a:r>
              <a:rPr lang="de-CH" sz="1800" b="0" dirty="0">
                <a:effectLst/>
                <a:latin typeface="DINOT"/>
              </a:rPr>
              <a:t> </a:t>
            </a:r>
            <a:r>
              <a:rPr lang="de-CH" sz="1800" b="0" dirty="0" err="1">
                <a:effectLst/>
                <a:latin typeface="DINOT"/>
              </a:rPr>
              <a:t>principes</a:t>
            </a:r>
            <a:r>
              <a:rPr lang="de-CH" sz="1800" b="0" dirty="0">
                <a:effectLst/>
                <a:latin typeface="DINOT"/>
              </a:rPr>
              <a:t> </a:t>
            </a:r>
            <a:r>
              <a:rPr lang="de-CH" sz="1800" b="0" dirty="0" err="1">
                <a:effectLst/>
                <a:latin typeface="DINOT"/>
              </a:rPr>
              <a:t>d’action</a:t>
            </a:r>
            <a:r>
              <a:rPr lang="de-CH" sz="1800" b="0" dirty="0">
                <a:effectLst/>
                <a:latin typeface="DINOT"/>
              </a:rPr>
              <a:t> </a:t>
            </a:r>
            <a:r>
              <a:rPr lang="de-CH" sz="1800" b="0" dirty="0" err="1">
                <a:effectLst/>
                <a:latin typeface="DINOT"/>
              </a:rPr>
              <a:t>qui</a:t>
            </a:r>
            <a:r>
              <a:rPr lang="de-CH" sz="1800" b="0" dirty="0">
                <a:effectLst/>
                <a:latin typeface="DINOT"/>
              </a:rPr>
              <a:t> en </a:t>
            </a:r>
            <a:r>
              <a:rPr lang="de-CH" sz="1800" b="0" dirty="0" err="1">
                <a:effectLst/>
                <a:latin typeface="DINOT"/>
              </a:rPr>
              <a:t>découlent</a:t>
            </a:r>
            <a:r>
              <a:rPr lang="de-CH" sz="1800" b="0" dirty="0">
                <a:effectLst/>
                <a:latin typeface="DINOT"/>
              </a:rPr>
              <a:t> (</a:t>
            </a:r>
            <a:r>
              <a:rPr lang="de-CH" sz="1800" b="0" dirty="0" err="1">
                <a:effectLst/>
                <a:latin typeface="DINOT"/>
              </a:rPr>
              <a:t>chapitre</a:t>
            </a:r>
            <a:r>
              <a:rPr lang="de-CH" sz="1800" b="0" dirty="0">
                <a:effectLst/>
                <a:latin typeface="DINOT"/>
              </a:rPr>
              <a:t> 3.9.1).</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Prends</a:t>
            </a:r>
            <a:r>
              <a:rPr lang="de-CH" sz="1800" b="0" dirty="0">
                <a:effectLst/>
                <a:latin typeface="DINOT"/>
              </a:rPr>
              <a:t> </a:t>
            </a:r>
            <a:r>
              <a:rPr lang="de-CH" sz="1800" b="0" dirty="0" err="1">
                <a:effectLst/>
                <a:latin typeface="DINOT"/>
              </a:rPr>
              <a:t>conscience</a:t>
            </a:r>
            <a:r>
              <a:rPr lang="de-CH" sz="1800" b="0" dirty="0">
                <a:effectLst/>
                <a:latin typeface="DINOT"/>
              </a:rPr>
              <a:t> du fait </a:t>
            </a:r>
            <a:r>
              <a:rPr lang="de-CH" sz="1800" b="0" dirty="0" err="1">
                <a:effectLst/>
                <a:latin typeface="DINOT"/>
              </a:rPr>
              <a:t>que</a:t>
            </a:r>
            <a:r>
              <a:rPr lang="de-CH" sz="1800" b="0" dirty="0">
                <a:effectLst/>
                <a:latin typeface="DINOT"/>
              </a:rPr>
              <a:t> tu </a:t>
            </a:r>
            <a:r>
              <a:rPr lang="de-CH" sz="1800" b="0" dirty="0" err="1">
                <a:effectLst/>
                <a:latin typeface="DINOT"/>
              </a:rPr>
              <a:t>dois</a:t>
            </a:r>
            <a:r>
              <a:rPr lang="de-CH" sz="1800" b="0" dirty="0">
                <a:effectLst/>
                <a:latin typeface="DINOT"/>
              </a:rPr>
              <a:t> non </a:t>
            </a:r>
            <a:r>
              <a:rPr lang="de-CH" sz="1800" b="0" dirty="0" err="1">
                <a:effectLst/>
                <a:latin typeface="DINOT"/>
              </a:rPr>
              <a:t>seulement</a:t>
            </a:r>
            <a:r>
              <a:rPr lang="de-CH" sz="1800" b="0" dirty="0">
                <a:effectLst/>
                <a:latin typeface="DINOT"/>
              </a:rPr>
              <a:t> </a:t>
            </a:r>
            <a:r>
              <a:rPr lang="de-CH" sz="1800" b="0" dirty="0" err="1">
                <a:effectLst/>
                <a:latin typeface="DINOT"/>
              </a:rPr>
              <a:t>transmettre</a:t>
            </a:r>
            <a:r>
              <a:rPr lang="de-CH" sz="1800" b="0" dirty="0">
                <a:effectLst/>
                <a:latin typeface="DINOT"/>
              </a:rPr>
              <a:t> </a:t>
            </a:r>
            <a:r>
              <a:rPr lang="de-CH" sz="1800" b="0" dirty="0" err="1">
                <a:effectLst/>
                <a:latin typeface="DINOT"/>
              </a:rPr>
              <a:t>ces</a:t>
            </a:r>
            <a:r>
              <a:rPr lang="de-CH" sz="1800" b="0" dirty="0">
                <a:effectLst/>
                <a:latin typeface="DINOT"/>
              </a:rPr>
              <a:t> </a:t>
            </a:r>
            <a:r>
              <a:rPr lang="de-CH" sz="1800" b="0" dirty="0" err="1">
                <a:effectLst/>
                <a:latin typeface="DINOT"/>
              </a:rPr>
              <a:t>principes</a:t>
            </a:r>
            <a:r>
              <a:rPr lang="de-CH" sz="1800" b="0" dirty="0">
                <a:effectLst/>
                <a:latin typeface="DINOT"/>
              </a:rPr>
              <a:t>, </a:t>
            </a:r>
            <a:r>
              <a:rPr lang="de-CH" sz="1800" b="0" dirty="0" err="1">
                <a:effectLst/>
                <a:latin typeface="DINOT"/>
              </a:rPr>
              <a:t>mais</a:t>
            </a:r>
            <a:r>
              <a:rPr lang="de-CH" sz="1800" b="0" dirty="0">
                <a:effectLst/>
                <a:latin typeface="DINOT"/>
              </a:rPr>
              <a:t> </a:t>
            </a:r>
            <a:r>
              <a:rPr lang="de-CH" sz="1800" b="0" dirty="0" err="1">
                <a:effectLst/>
                <a:latin typeface="DINOT"/>
              </a:rPr>
              <a:t>aussi</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incarner</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défendre</a:t>
            </a:r>
            <a:r>
              <a:rPr lang="de-CH" sz="1800" b="0" dirty="0">
                <a:effectLst/>
                <a:latin typeface="DINOT"/>
              </a:rPr>
              <a:t> et </a:t>
            </a:r>
            <a:r>
              <a:rPr lang="de-CH" sz="1800" b="0" dirty="0" err="1">
                <a:effectLst/>
                <a:latin typeface="DINOT"/>
              </a:rPr>
              <a:t>exiger</a:t>
            </a:r>
            <a:r>
              <a:rPr lang="de-CH" sz="1800" b="0" dirty="0">
                <a:effectLst/>
                <a:latin typeface="DINOT"/>
              </a:rPr>
              <a:t> </a:t>
            </a:r>
            <a:r>
              <a:rPr lang="de-CH" sz="1800" b="0" dirty="0" err="1">
                <a:effectLst/>
                <a:latin typeface="DINOT"/>
              </a:rPr>
              <a:t>leur</a:t>
            </a:r>
            <a:r>
              <a:rPr lang="de-CH" sz="1800" b="0" dirty="0">
                <a:effectLst/>
                <a:latin typeface="DINOT"/>
              </a:rPr>
              <a:t> </a:t>
            </a:r>
            <a:r>
              <a:rPr lang="de-CH" sz="1800" b="0" dirty="0" err="1">
                <a:effectLst/>
                <a:latin typeface="DINOT"/>
              </a:rPr>
              <a:t>respect</a:t>
            </a:r>
            <a:r>
              <a:rPr lang="de-CH" sz="1800" b="0" dirty="0">
                <a:effectLst/>
                <a:latin typeface="DINOT"/>
              </a:rPr>
              <a:t> de la </a:t>
            </a:r>
            <a:r>
              <a:rPr lang="de-CH" sz="1800" b="0" dirty="0" err="1">
                <a:effectLst/>
                <a:latin typeface="DINOT"/>
              </a:rPr>
              <a:t>part</a:t>
            </a:r>
            <a:r>
              <a:rPr lang="de-CH" sz="1800" b="0" dirty="0">
                <a:effectLst/>
                <a:latin typeface="DINOT"/>
              </a:rPr>
              <a:t> des </a:t>
            </a:r>
            <a:r>
              <a:rPr lang="de-CH" sz="1800" b="0" dirty="0" err="1">
                <a:effectLst/>
                <a:latin typeface="DINOT"/>
              </a:rPr>
              <a:t>participants</a:t>
            </a:r>
            <a:r>
              <a:rPr lang="de-CH" sz="1800" b="0" dirty="0">
                <a:effectLst/>
                <a:latin typeface="DINOT"/>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CH" sz="1800" b="1" dirty="0">
                <a:effectLst/>
                <a:latin typeface="DINOT"/>
              </a:rPr>
              <a:t>Apprendre </a:t>
            </a:r>
            <a:r>
              <a:rPr lang="de-CH" sz="1800" b="1" dirty="0" err="1">
                <a:effectLst/>
                <a:latin typeface="DINOT"/>
              </a:rPr>
              <a:t>grâce</a:t>
            </a:r>
            <a:r>
              <a:rPr lang="de-CH" sz="1800" b="1" dirty="0">
                <a:effectLst/>
                <a:latin typeface="DINOT"/>
              </a:rPr>
              <a:t> à </a:t>
            </a:r>
            <a:r>
              <a:rPr lang="de-CH" sz="1800" b="1" dirty="0" err="1">
                <a:effectLst/>
                <a:latin typeface="DINOT"/>
              </a:rPr>
              <a:t>un</a:t>
            </a:r>
            <a:r>
              <a:rPr lang="de-CH" sz="1800" b="1" dirty="0">
                <a:effectLst/>
                <a:latin typeface="DINOT"/>
              </a:rPr>
              <a:t> </a:t>
            </a:r>
            <a:r>
              <a:rPr lang="de-CH" sz="1800" b="1" dirty="0" err="1">
                <a:effectLst/>
                <a:latin typeface="DINOT"/>
              </a:rPr>
              <a:t>modèle</a:t>
            </a:r>
            <a:endParaRPr lang="de-CH" sz="1800" b="1" dirty="0">
              <a:effectLst/>
              <a:latin typeface="DINOT"/>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a:effectLst/>
                <a:latin typeface="DINOT"/>
              </a:rPr>
              <a:t>En se </a:t>
            </a:r>
            <a:r>
              <a:rPr lang="de-CH" sz="1800" b="0" dirty="0" err="1">
                <a:effectLst/>
                <a:latin typeface="DINOT"/>
              </a:rPr>
              <a:t>comportant</a:t>
            </a:r>
            <a:r>
              <a:rPr lang="de-CH" sz="1800" b="0" dirty="0">
                <a:effectLst/>
                <a:latin typeface="DINOT"/>
              </a:rPr>
              <a:t> de </a:t>
            </a:r>
            <a:r>
              <a:rPr lang="de-CH" sz="1800" b="0" dirty="0" err="1">
                <a:effectLst/>
                <a:latin typeface="DINOT"/>
              </a:rPr>
              <a:t>manière</a:t>
            </a:r>
            <a:r>
              <a:rPr lang="de-CH" sz="1800" b="0" dirty="0">
                <a:effectLst/>
                <a:latin typeface="DINOT"/>
              </a:rPr>
              <a:t> </a:t>
            </a:r>
            <a:r>
              <a:rPr lang="de-CH" sz="1800" b="0" dirty="0" err="1">
                <a:effectLst/>
                <a:latin typeface="DINOT"/>
              </a:rPr>
              <a:t>exemplaire</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experts</a:t>
            </a:r>
            <a:r>
              <a:rPr lang="de-CH" sz="1800" b="0" dirty="0">
                <a:effectLst/>
                <a:latin typeface="DINOT"/>
              </a:rPr>
              <a:t> </a:t>
            </a:r>
            <a:r>
              <a:rPr lang="de-CH" sz="1800" b="0" dirty="0" err="1">
                <a:effectLst/>
                <a:latin typeface="DINOT"/>
              </a:rPr>
              <a:t>incitent</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participants</a:t>
            </a:r>
            <a:r>
              <a:rPr lang="de-CH" sz="1800" b="0" dirty="0">
                <a:effectLst/>
                <a:latin typeface="DINOT"/>
              </a:rPr>
              <a:t> à </a:t>
            </a:r>
            <a:r>
              <a:rPr lang="de-CH" sz="1800" b="0" dirty="0" err="1">
                <a:effectLst/>
                <a:latin typeface="DINOT"/>
              </a:rPr>
              <a:t>les</a:t>
            </a:r>
            <a:r>
              <a:rPr lang="de-CH" sz="1800" b="0" dirty="0">
                <a:effectLst/>
                <a:latin typeface="DINOT"/>
              </a:rPr>
              <a:t> </a:t>
            </a:r>
            <a:r>
              <a:rPr lang="de-CH" sz="1800" b="0" dirty="0" err="1">
                <a:effectLst/>
                <a:latin typeface="DINOT"/>
              </a:rPr>
              <a:t>imiter</a:t>
            </a:r>
            <a:r>
              <a:rPr lang="de-CH" sz="1800" b="0" dirty="0">
                <a:effectLst/>
                <a:latin typeface="DINOT"/>
              </a:rPr>
              <a: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Cette</a:t>
            </a:r>
            <a:r>
              <a:rPr lang="de-CH" sz="1800" b="0" dirty="0">
                <a:effectLst/>
                <a:latin typeface="DINOT"/>
              </a:rPr>
              <a:t> </a:t>
            </a:r>
            <a:r>
              <a:rPr lang="de-CH" sz="1800" b="0" dirty="0" err="1">
                <a:effectLst/>
                <a:latin typeface="DINOT"/>
              </a:rPr>
              <a:t>approche</a:t>
            </a:r>
            <a:r>
              <a:rPr lang="de-CH" sz="1800" b="0" dirty="0">
                <a:effectLst/>
                <a:latin typeface="DINOT"/>
              </a:rPr>
              <a:t> </a:t>
            </a:r>
            <a:r>
              <a:rPr lang="de-CH" sz="1800" b="0" dirty="0" err="1">
                <a:effectLst/>
                <a:latin typeface="DINOT"/>
              </a:rPr>
              <a:t>permet</a:t>
            </a:r>
            <a:r>
              <a:rPr lang="de-CH" sz="1800" b="0" dirty="0">
                <a:effectLst/>
                <a:latin typeface="DINOT"/>
              </a:rPr>
              <a:t> </a:t>
            </a:r>
            <a:r>
              <a:rPr lang="de-CH" sz="1800" b="0" dirty="0" err="1">
                <a:effectLst/>
                <a:latin typeface="DINOT"/>
              </a:rPr>
              <a:t>d’amorcer</a:t>
            </a:r>
            <a:r>
              <a:rPr lang="de-CH" sz="1800" b="0" dirty="0">
                <a:effectLst/>
                <a:latin typeface="DINOT"/>
              </a:rPr>
              <a:t> des </a:t>
            </a:r>
            <a:r>
              <a:rPr lang="de-CH" sz="1800" b="0" dirty="0" err="1">
                <a:effectLst/>
                <a:latin typeface="DINOT"/>
              </a:rPr>
              <a:t>processus</a:t>
            </a:r>
            <a:r>
              <a:rPr lang="de-CH" sz="1800" b="0" dirty="0">
                <a:effectLst/>
                <a:latin typeface="DINOT"/>
              </a:rPr>
              <a:t> </a:t>
            </a:r>
            <a:r>
              <a:rPr lang="de-CH" sz="1800" b="0" dirty="0" err="1">
                <a:effectLst/>
                <a:latin typeface="DINOT"/>
              </a:rPr>
              <a:t>d’apprentissage</a:t>
            </a:r>
            <a:r>
              <a:rPr lang="de-CH" sz="1800" b="0" dirty="0">
                <a:effectLst/>
                <a:latin typeface="DINOT"/>
              </a:rPr>
              <a:t>. </a:t>
            </a:r>
            <a:r>
              <a:rPr lang="de-CH" sz="1800" b="0" dirty="0" err="1">
                <a:effectLst/>
                <a:latin typeface="DINOT"/>
              </a:rPr>
              <a:t>L’imitation</a:t>
            </a:r>
            <a:r>
              <a:rPr lang="de-CH" sz="1800" b="0" dirty="0">
                <a:effectLst/>
                <a:latin typeface="DINOT"/>
              </a:rPr>
              <a:t> </a:t>
            </a:r>
            <a:r>
              <a:rPr lang="de-CH" sz="1800" b="0" dirty="0" err="1">
                <a:effectLst/>
                <a:latin typeface="DINOT"/>
              </a:rPr>
              <a:t>d’un</a:t>
            </a:r>
            <a:r>
              <a:rPr lang="de-CH" sz="1800" b="0" dirty="0">
                <a:effectLst/>
                <a:latin typeface="DINOT"/>
              </a:rPr>
              <a:t> </a:t>
            </a:r>
            <a:r>
              <a:rPr lang="de-CH" sz="1800" b="0" dirty="0" err="1">
                <a:effectLst/>
                <a:latin typeface="DINOT"/>
              </a:rPr>
              <a:t>comportement</a:t>
            </a:r>
            <a:r>
              <a:rPr lang="de-CH" sz="1800" b="0" dirty="0">
                <a:effectLst/>
                <a:latin typeface="DINOT"/>
              </a:rPr>
              <a:t> </a:t>
            </a:r>
            <a:r>
              <a:rPr lang="de-CH" sz="1800" b="0" dirty="0" err="1">
                <a:effectLst/>
                <a:latin typeface="DINOT"/>
              </a:rPr>
              <a:t>n’est</a:t>
            </a:r>
            <a:r>
              <a:rPr lang="de-CH" sz="1800" b="0" dirty="0">
                <a:effectLst/>
                <a:latin typeface="DINOT"/>
              </a:rPr>
              <a:t> </a:t>
            </a:r>
            <a:r>
              <a:rPr lang="de-CH" sz="1800" b="0" dirty="0" err="1">
                <a:effectLst/>
                <a:latin typeface="DINOT"/>
              </a:rPr>
              <a:t>pas</a:t>
            </a:r>
            <a:r>
              <a:rPr lang="de-CH" sz="1800" b="0" dirty="0">
                <a:effectLst/>
                <a:latin typeface="DINOT"/>
              </a:rPr>
              <a:t> </a:t>
            </a:r>
            <a:r>
              <a:rPr lang="de-CH" sz="1800" b="0" dirty="0" err="1">
                <a:effectLst/>
                <a:latin typeface="DINOT"/>
              </a:rPr>
              <a:t>mécanique</a:t>
            </a:r>
            <a:r>
              <a:rPr lang="de-CH" sz="1800" b="0" dirty="0">
                <a:effectLst/>
                <a:latin typeface="DINOT"/>
              </a:rPr>
              <a:t> </a:t>
            </a:r>
            <a:r>
              <a:rPr lang="de-CH" sz="1800" b="0" dirty="0" err="1">
                <a:effectLst/>
                <a:latin typeface="DINOT"/>
              </a:rPr>
              <a:t>ni</a:t>
            </a:r>
            <a:r>
              <a:rPr lang="de-CH" sz="1800" b="0" dirty="0">
                <a:effectLst/>
                <a:latin typeface="DINOT"/>
              </a:rPr>
              <a:t> </a:t>
            </a:r>
            <a:r>
              <a:rPr lang="de-CH" sz="1800" b="0" dirty="0" err="1">
                <a:effectLst/>
                <a:latin typeface="DINOT"/>
              </a:rPr>
              <a:t>systématique</a:t>
            </a:r>
            <a:r>
              <a:rPr lang="de-CH" sz="1800" b="0" dirty="0">
                <a:effectLst/>
                <a:latin typeface="DINOT"/>
              </a:rPr>
              <a:t>. </a:t>
            </a:r>
            <a:r>
              <a:rPr lang="de-CH" sz="1800" b="0" dirty="0" err="1">
                <a:effectLst/>
                <a:latin typeface="DINOT"/>
              </a:rPr>
              <a:t>L’apprentissage</a:t>
            </a:r>
            <a:r>
              <a:rPr lang="de-CH" sz="1800" b="0" dirty="0">
                <a:effectLst/>
                <a:latin typeface="DINOT"/>
              </a:rPr>
              <a:t> </a:t>
            </a:r>
            <a:r>
              <a:rPr lang="de-CH" sz="1800" b="0" dirty="0" err="1">
                <a:effectLst/>
                <a:latin typeface="DINOT"/>
              </a:rPr>
              <a:t>vicariant</a:t>
            </a:r>
            <a:r>
              <a:rPr lang="de-CH" sz="1800" b="0" dirty="0">
                <a:effectLst/>
                <a:latin typeface="DINOT"/>
              </a:rPr>
              <a:t> </a:t>
            </a:r>
            <a:r>
              <a:rPr lang="de-CH" sz="1800" b="0" dirty="0" err="1">
                <a:effectLst/>
                <a:latin typeface="DINOT"/>
              </a:rPr>
              <a:t>repose</a:t>
            </a:r>
            <a:r>
              <a:rPr lang="de-CH" sz="1800" b="0" dirty="0">
                <a:effectLst/>
                <a:latin typeface="DINOT"/>
              </a:rPr>
              <a:t> </a:t>
            </a:r>
            <a:r>
              <a:rPr lang="de-CH" sz="1800" b="0" dirty="0" err="1">
                <a:effectLst/>
                <a:latin typeface="DINOT"/>
              </a:rPr>
              <a:t>sur</a:t>
            </a:r>
            <a:r>
              <a:rPr lang="de-CH" sz="1800" b="0" dirty="0">
                <a:effectLst/>
                <a:latin typeface="DINOT"/>
              </a:rPr>
              <a:t> </a:t>
            </a:r>
            <a:r>
              <a:rPr lang="de-CH" sz="1800" b="0" dirty="0" err="1">
                <a:effectLst/>
                <a:latin typeface="DINOT"/>
              </a:rPr>
              <a:t>plusieurs</a:t>
            </a:r>
            <a:r>
              <a:rPr lang="de-CH" sz="1800" b="0" dirty="0">
                <a:effectLst/>
                <a:latin typeface="DINOT"/>
              </a:rPr>
              <a:t> </a:t>
            </a:r>
            <a:r>
              <a:rPr lang="de-CH" sz="1800" b="0" dirty="0" err="1">
                <a:effectLst/>
                <a:latin typeface="DINOT"/>
              </a:rPr>
              <a:t>conditions</a:t>
            </a:r>
            <a:r>
              <a:rPr lang="de-CH" sz="1800" b="0" dirty="0">
                <a:effectLst/>
                <a:latin typeface="DINOT"/>
              </a:rPr>
              <a:t>. </a:t>
            </a:r>
            <a:r>
              <a:rPr lang="de-CH" sz="1800" b="0" dirty="0" err="1">
                <a:effectLst/>
                <a:latin typeface="DINOT"/>
              </a:rPr>
              <a:t>Premièrement</a:t>
            </a:r>
            <a:r>
              <a:rPr lang="de-CH" sz="1800" b="0" dirty="0">
                <a:effectLst/>
                <a:latin typeface="DINOT"/>
              </a:rPr>
              <a:t>, </a:t>
            </a:r>
            <a:r>
              <a:rPr lang="de-CH" sz="1800" b="0" dirty="0" err="1">
                <a:effectLst/>
                <a:latin typeface="DINOT"/>
              </a:rPr>
              <a:t>il</a:t>
            </a:r>
            <a:r>
              <a:rPr lang="de-CH" sz="1800" b="0" dirty="0">
                <a:effectLst/>
                <a:latin typeface="DINOT"/>
              </a:rPr>
              <a:t> </a:t>
            </a:r>
            <a:r>
              <a:rPr lang="de-CH" sz="1800" b="0" dirty="0" err="1">
                <a:effectLst/>
                <a:latin typeface="DINOT"/>
              </a:rPr>
              <a:t>faut</a:t>
            </a:r>
            <a:r>
              <a:rPr lang="de-CH" sz="1800" b="0" dirty="0">
                <a:effectLst/>
                <a:latin typeface="DINOT"/>
              </a:rPr>
              <a:t> </a:t>
            </a:r>
            <a:r>
              <a:rPr lang="de-CH" sz="1800" b="0" dirty="0" err="1">
                <a:effectLst/>
                <a:latin typeface="DINOT"/>
              </a:rPr>
              <a:t>que</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apprenants</a:t>
            </a:r>
            <a:r>
              <a:rPr lang="de-CH" sz="1800" b="0" dirty="0">
                <a:effectLst/>
                <a:latin typeface="DINOT"/>
              </a:rPr>
              <a:t> </a:t>
            </a:r>
            <a:r>
              <a:rPr lang="de-CH" sz="1800" b="1" dirty="0" err="1">
                <a:effectLst/>
                <a:latin typeface="DINOT"/>
              </a:rPr>
              <a:t>identifient</a:t>
            </a:r>
            <a:r>
              <a:rPr lang="de-CH" sz="1800" b="1" dirty="0">
                <a:effectLst/>
                <a:latin typeface="DINOT"/>
              </a:rPr>
              <a:t> </a:t>
            </a:r>
            <a:r>
              <a:rPr lang="de-CH" sz="1800" b="1" dirty="0" err="1">
                <a:effectLst/>
                <a:latin typeface="DINOT"/>
              </a:rPr>
              <a:t>clairement</a:t>
            </a:r>
            <a:r>
              <a:rPr lang="de-CH" sz="1800" b="1" dirty="0">
                <a:effectLst/>
                <a:latin typeface="DINOT"/>
              </a:rPr>
              <a:t> le </a:t>
            </a:r>
            <a:r>
              <a:rPr lang="de-CH" sz="1800" b="1" dirty="0" err="1">
                <a:effectLst/>
                <a:latin typeface="DINOT"/>
              </a:rPr>
              <a:t>comportement</a:t>
            </a:r>
            <a:r>
              <a:rPr lang="de-CH" sz="1800" b="1" dirty="0">
                <a:effectLst/>
                <a:latin typeface="DINOT"/>
              </a:rPr>
              <a:t> </a:t>
            </a:r>
            <a:r>
              <a:rPr lang="de-CH" sz="1800" b="1" dirty="0" err="1">
                <a:effectLst/>
                <a:latin typeface="DINOT"/>
              </a:rPr>
              <a:t>modèle</a:t>
            </a:r>
            <a:r>
              <a:rPr lang="de-CH" sz="1800" b="1" dirty="0">
                <a:effectLst/>
                <a:latin typeface="DINOT"/>
              </a:rPr>
              <a:t> </a:t>
            </a:r>
            <a:r>
              <a:rPr lang="de-CH" sz="1800" b="0" dirty="0">
                <a:effectLst/>
                <a:latin typeface="DINOT"/>
              </a:rPr>
              <a:t>et le </a:t>
            </a:r>
            <a:r>
              <a:rPr lang="de-CH" sz="1800" b="1" dirty="0" err="1">
                <a:effectLst/>
                <a:latin typeface="DINOT"/>
              </a:rPr>
              <a:t>considèrent</a:t>
            </a:r>
            <a:r>
              <a:rPr lang="de-CH" sz="1800" b="1" dirty="0">
                <a:effectLst/>
                <a:latin typeface="DINOT"/>
              </a:rPr>
              <a:t> </a:t>
            </a:r>
            <a:r>
              <a:rPr lang="de-CH" sz="1800" b="1" dirty="0" err="1">
                <a:effectLst/>
                <a:latin typeface="DINOT"/>
              </a:rPr>
              <a:t>comme</a:t>
            </a:r>
            <a:r>
              <a:rPr lang="de-CH" sz="1800" b="1" dirty="0">
                <a:effectLst/>
                <a:latin typeface="DINOT"/>
              </a:rPr>
              <a:t> performant</a:t>
            </a:r>
            <a:r>
              <a:rPr lang="de-CH" sz="1800" b="0" dirty="0">
                <a:effectLst/>
                <a:latin typeface="DINOT"/>
              </a:rPr>
              <a: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Deuxièmement</a:t>
            </a:r>
            <a:r>
              <a:rPr lang="de-CH" sz="1800" b="0" dirty="0">
                <a:effectLst/>
                <a:latin typeface="DINOT"/>
              </a:rPr>
              <a:t>, </a:t>
            </a:r>
            <a:r>
              <a:rPr lang="de-CH" sz="1800" b="0" dirty="0" err="1">
                <a:effectLst/>
                <a:latin typeface="DINOT"/>
              </a:rPr>
              <a:t>il</a:t>
            </a:r>
            <a:r>
              <a:rPr lang="de-CH" sz="1800" b="0" dirty="0">
                <a:effectLst/>
                <a:latin typeface="DINOT"/>
              </a:rPr>
              <a:t> </a:t>
            </a:r>
            <a:r>
              <a:rPr lang="de-CH" sz="1800" b="0" dirty="0" err="1">
                <a:effectLst/>
                <a:latin typeface="DINOT"/>
              </a:rPr>
              <a:t>est</a:t>
            </a:r>
            <a:r>
              <a:rPr lang="de-CH" sz="1800" b="0" dirty="0">
                <a:effectLst/>
                <a:latin typeface="DINOT"/>
              </a:rPr>
              <a:t> </a:t>
            </a:r>
            <a:r>
              <a:rPr lang="de-CH" sz="1800" b="1" dirty="0" err="1">
                <a:effectLst/>
                <a:latin typeface="DINOT"/>
              </a:rPr>
              <a:t>nécessaire</a:t>
            </a:r>
            <a:r>
              <a:rPr lang="de-CH" sz="1800" b="1" dirty="0">
                <a:effectLst/>
                <a:latin typeface="DINOT"/>
              </a:rPr>
              <a:t> </a:t>
            </a:r>
            <a:r>
              <a:rPr lang="de-CH" sz="1800" b="1" dirty="0" err="1">
                <a:effectLst/>
                <a:latin typeface="DINOT"/>
              </a:rPr>
              <a:t>qu’ils</a:t>
            </a:r>
            <a:r>
              <a:rPr lang="de-CH" sz="1800" b="1" dirty="0">
                <a:effectLst/>
                <a:latin typeface="DINOT"/>
              </a:rPr>
              <a:t> le </a:t>
            </a:r>
            <a:r>
              <a:rPr lang="de-CH" sz="1800" b="1" dirty="0" err="1">
                <a:effectLst/>
                <a:latin typeface="DINOT"/>
              </a:rPr>
              <a:t>jugent</a:t>
            </a:r>
            <a:r>
              <a:rPr lang="de-CH" sz="1800" b="1" dirty="0">
                <a:effectLst/>
                <a:latin typeface="DINOT"/>
              </a:rPr>
              <a:t> </a:t>
            </a:r>
            <a:r>
              <a:rPr lang="de-CH" sz="1800" b="1" dirty="0" err="1">
                <a:effectLst/>
                <a:latin typeface="DINOT"/>
              </a:rPr>
              <a:t>positif</a:t>
            </a:r>
            <a:r>
              <a:rPr lang="de-CH" sz="1800" b="1" dirty="0">
                <a:effectLst/>
                <a:latin typeface="DINOT"/>
              </a:rPr>
              <a:t> </a:t>
            </a:r>
            <a:r>
              <a:rPr lang="de-CH" sz="1800" b="0" dirty="0">
                <a:effectLst/>
                <a:latin typeface="DINOT"/>
              </a:rPr>
              <a:t>et </a:t>
            </a:r>
            <a:r>
              <a:rPr lang="de-CH" sz="1800" b="0" dirty="0" err="1">
                <a:effectLst/>
                <a:latin typeface="DINOT"/>
              </a:rPr>
              <a:t>qu’ils</a:t>
            </a:r>
            <a:r>
              <a:rPr lang="de-CH" sz="1800" b="0" dirty="0">
                <a:effectLst/>
                <a:latin typeface="DINOT"/>
              </a:rPr>
              <a:t> </a:t>
            </a:r>
            <a:r>
              <a:rPr lang="de-CH" sz="1800" b="0" dirty="0" err="1">
                <a:effectLst/>
                <a:latin typeface="DINOT"/>
              </a:rPr>
              <a:t>s’y</a:t>
            </a:r>
            <a:r>
              <a:rPr lang="de-CH" sz="1800" b="0" dirty="0">
                <a:effectLst/>
                <a:latin typeface="DINOT"/>
              </a:rPr>
              <a:t> </a:t>
            </a:r>
            <a:r>
              <a:rPr lang="de-CH" sz="1800" b="0" dirty="0" err="1">
                <a:effectLst/>
                <a:latin typeface="DINOT"/>
              </a:rPr>
              <a:t>identifient</a:t>
            </a:r>
            <a:r>
              <a:rPr lang="de-CH" sz="1800" b="0" dirty="0">
                <a:effectLst/>
                <a:latin typeface="DINOT"/>
              </a:rPr>
              <a:t>. </a:t>
            </a:r>
            <a:r>
              <a:rPr lang="de-CH" sz="1800" b="0" dirty="0" err="1">
                <a:effectLst/>
                <a:latin typeface="DINOT"/>
              </a:rPr>
              <a:t>L’identification</a:t>
            </a:r>
            <a:r>
              <a:rPr lang="de-CH" sz="1800" b="0" dirty="0">
                <a:effectLst/>
                <a:latin typeface="DINOT"/>
              </a:rPr>
              <a:t> </a:t>
            </a:r>
            <a:r>
              <a:rPr lang="de-CH" sz="1800" b="0" dirty="0" err="1">
                <a:effectLst/>
                <a:latin typeface="DINOT"/>
              </a:rPr>
              <a:t>est</a:t>
            </a:r>
            <a:r>
              <a:rPr lang="de-CH" sz="1800" b="0" dirty="0">
                <a:effectLst/>
                <a:latin typeface="DINOT"/>
              </a:rPr>
              <a:t> </a:t>
            </a:r>
            <a:r>
              <a:rPr lang="de-CH" sz="1800" b="0" dirty="0" err="1">
                <a:effectLst/>
                <a:latin typeface="DINOT"/>
              </a:rPr>
              <a:t>facilitée</a:t>
            </a:r>
            <a:r>
              <a:rPr lang="de-CH" sz="1800" b="0" dirty="0">
                <a:effectLst/>
                <a:latin typeface="DINOT"/>
              </a:rPr>
              <a:t> </a:t>
            </a:r>
            <a:r>
              <a:rPr lang="de-CH" sz="1800" b="0" dirty="0" err="1">
                <a:effectLst/>
                <a:latin typeface="DINOT"/>
              </a:rPr>
              <a:t>lorsque</a:t>
            </a:r>
            <a:r>
              <a:rPr lang="de-CH" sz="1800" b="0" dirty="0">
                <a:effectLst/>
                <a:latin typeface="DINOT"/>
              </a:rPr>
              <a:t> </a:t>
            </a:r>
            <a:r>
              <a:rPr lang="de-CH" sz="1800" b="0" dirty="0" err="1">
                <a:effectLst/>
                <a:latin typeface="DINOT"/>
              </a:rPr>
              <a:t>nous</a:t>
            </a:r>
            <a:r>
              <a:rPr lang="de-CH" sz="1800" b="0" dirty="0">
                <a:effectLst/>
                <a:latin typeface="DINOT"/>
              </a:rPr>
              <a:t> </a:t>
            </a:r>
            <a:r>
              <a:rPr lang="de-CH" sz="1800" b="0" dirty="0" err="1">
                <a:effectLst/>
                <a:latin typeface="DINOT"/>
              </a:rPr>
              <a:t>avons</a:t>
            </a:r>
            <a:r>
              <a:rPr lang="de-CH" sz="1800" b="0" dirty="0">
                <a:effectLst/>
                <a:latin typeface="DINOT"/>
              </a:rPr>
              <a:t> </a:t>
            </a:r>
            <a:r>
              <a:rPr lang="de-CH" sz="1800" b="1" dirty="0" err="1">
                <a:effectLst/>
                <a:latin typeface="DINOT"/>
              </a:rPr>
              <a:t>plusieurs</a:t>
            </a:r>
            <a:r>
              <a:rPr lang="de-CH" sz="1800" b="1" dirty="0">
                <a:effectLst/>
                <a:latin typeface="DINOT"/>
              </a:rPr>
              <a:t> </a:t>
            </a:r>
            <a:r>
              <a:rPr lang="de-CH" sz="1800" b="1" dirty="0" err="1">
                <a:effectLst/>
                <a:latin typeface="DINOT"/>
              </a:rPr>
              <a:t>points</a:t>
            </a:r>
            <a:r>
              <a:rPr lang="de-CH" sz="1800" b="1" dirty="0">
                <a:effectLst/>
                <a:latin typeface="DINOT"/>
              </a:rPr>
              <a:t> </a:t>
            </a:r>
            <a:r>
              <a:rPr lang="de-CH" sz="1800" b="1" dirty="0" err="1">
                <a:effectLst/>
                <a:latin typeface="DINOT"/>
              </a:rPr>
              <a:t>d’affinite</a:t>
            </a:r>
            <a:r>
              <a:rPr lang="de-CH" sz="1800" b="1" dirty="0">
                <a:effectLst/>
                <a:latin typeface="DINOT"/>
              </a:rPr>
              <a:t>́ </a:t>
            </a:r>
            <a:r>
              <a:rPr lang="de-CH" sz="1800" b="1" dirty="0" err="1">
                <a:effectLst/>
                <a:latin typeface="DINOT"/>
              </a:rPr>
              <a:t>avec</a:t>
            </a:r>
            <a:r>
              <a:rPr lang="de-CH" sz="1800" b="1" dirty="0">
                <a:effectLst/>
                <a:latin typeface="DINOT"/>
              </a:rPr>
              <a:t> </a:t>
            </a:r>
            <a:r>
              <a:rPr lang="de-CH" sz="1800" b="1" dirty="0" err="1">
                <a:effectLst/>
                <a:latin typeface="DINOT"/>
              </a:rPr>
              <a:t>un</a:t>
            </a:r>
            <a:r>
              <a:rPr lang="de-CH" sz="1800" b="1" dirty="0">
                <a:effectLst/>
                <a:latin typeface="DINOT"/>
              </a:rPr>
              <a:t> </a:t>
            </a:r>
            <a:r>
              <a:rPr lang="de-CH" sz="1800" b="1" dirty="0" err="1">
                <a:effectLst/>
                <a:latin typeface="DINOT"/>
              </a:rPr>
              <a:t>modèle</a:t>
            </a:r>
            <a:r>
              <a:rPr lang="de-CH" sz="1800" b="0" dirty="0">
                <a:effectLst/>
                <a:latin typeface="DINOT"/>
              </a:rPr>
              <a: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Veille</a:t>
            </a:r>
            <a:r>
              <a:rPr lang="de-CH" sz="1800" b="0" dirty="0">
                <a:effectLst/>
                <a:latin typeface="DINOT"/>
              </a:rPr>
              <a:t> à </a:t>
            </a:r>
            <a:r>
              <a:rPr lang="de-CH" sz="1800" b="0" dirty="0" err="1">
                <a:effectLst/>
                <a:latin typeface="DINOT"/>
              </a:rPr>
              <a:t>incarner</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compétences</a:t>
            </a:r>
            <a:r>
              <a:rPr lang="de-CH" sz="1800" b="0" dirty="0">
                <a:effectLst/>
                <a:latin typeface="DINOT"/>
              </a:rPr>
              <a:t> </a:t>
            </a:r>
            <a:r>
              <a:rPr lang="de-CH" sz="1800" b="0" dirty="0" err="1">
                <a:effectLst/>
                <a:latin typeface="DINOT"/>
              </a:rPr>
              <a:t>communicationnelles</a:t>
            </a:r>
            <a:r>
              <a:rPr lang="de-CH" sz="1800" b="0" dirty="0">
                <a:effectLst/>
                <a:latin typeface="DINOT"/>
              </a:rPr>
              <a:t> et </a:t>
            </a:r>
            <a:r>
              <a:rPr lang="de-CH" sz="1800" b="0" dirty="0" err="1">
                <a:effectLst/>
                <a:latin typeface="DINOT"/>
              </a:rPr>
              <a:t>pédagogiques</a:t>
            </a:r>
            <a:r>
              <a:rPr lang="de-CH" sz="1800" b="0" dirty="0">
                <a:effectLst/>
                <a:latin typeface="DINOT"/>
              </a:rPr>
              <a:t> </a:t>
            </a:r>
            <a:r>
              <a:rPr lang="de-CH" sz="1800" b="0" dirty="0" err="1">
                <a:effectLst/>
                <a:latin typeface="DINOT"/>
              </a:rPr>
              <a:t>visées</a:t>
            </a:r>
            <a:r>
              <a:rPr lang="de-CH" sz="1800" b="0" dirty="0">
                <a:effectLst/>
                <a:latin typeface="DINOT"/>
              </a:rPr>
              <a:t> </a:t>
            </a:r>
            <a:r>
              <a:rPr lang="de-CH" sz="1800" b="0" dirty="0" err="1">
                <a:effectLst/>
                <a:latin typeface="DINOT"/>
              </a:rPr>
              <a:t>auprès</a:t>
            </a:r>
            <a:r>
              <a:rPr lang="de-CH" sz="1800" b="0" dirty="0">
                <a:effectLst/>
                <a:latin typeface="DINOT"/>
              </a:rPr>
              <a:t> des </a:t>
            </a:r>
            <a:r>
              <a:rPr lang="de-CH" sz="1800" b="0" dirty="0" err="1">
                <a:effectLst/>
                <a:latin typeface="DINOT"/>
              </a:rPr>
              <a:t>participants</a:t>
            </a:r>
            <a:r>
              <a:rPr lang="de-CH" sz="1800" b="0" dirty="0">
                <a:effectLst/>
                <a:latin typeface="DINOT"/>
              </a:rPr>
              <a:t>, </a:t>
            </a:r>
            <a:r>
              <a:rPr lang="de-CH" sz="1800" b="0" dirty="0" err="1">
                <a:effectLst/>
                <a:latin typeface="DINOT"/>
              </a:rPr>
              <a:t>afin</a:t>
            </a:r>
            <a:r>
              <a:rPr lang="de-CH" sz="1800" b="0" dirty="0">
                <a:effectLst/>
                <a:latin typeface="DINOT"/>
              </a:rPr>
              <a:t> de </a:t>
            </a:r>
            <a:r>
              <a:rPr lang="de-CH" sz="1800" b="0" dirty="0" err="1">
                <a:effectLst/>
                <a:latin typeface="DINOT"/>
              </a:rPr>
              <a:t>leur</a:t>
            </a:r>
            <a:r>
              <a:rPr lang="de-CH" sz="1800" b="0" dirty="0">
                <a:effectLst/>
                <a:latin typeface="DINOT"/>
              </a:rPr>
              <a:t> </a:t>
            </a:r>
            <a:r>
              <a:rPr lang="de-CH" sz="1800" b="0" dirty="0" err="1">
                <a:effectLst/>
                <a:latin typeface="DINOT"/>
              </a:rPr>
              <a:t>permettre</a:t>
            </a:r>
            <a:r>
              <a:rPr lang="de-CH" sz="1800" b="0" dirty="0">
                <a:effectLst/>
                <a:latin typeface="DINOT"/>
              </a:rPr>
              <a:t> de se </a:t>
            </a:r>
            <a:r>
              <a:rPr lang="de-CH" sz="1800" b="0" dirty="0" err="1">
                <a:effectLst/>
                <a:latin typeface="DINOT"/>
              </a:rPr>
              <a:t>familiariser</a:t>
            </a:r>
            <a:r>
              <a:rPr lang="de-CH" sz="1800" b="0" dirty="0">
                <a:effectLst/>
                <a:latin typeface="DINOT"/>
              </a:rPr>
              <a:t> </a:t>
            </a:r>
            <a:r>
              <a:rPr lang="de-CH" sz="1800" b="0" dirty="0" err="1">
                <a:effectLst/>
                <a:latin typeface="DINOT"/>
              </a:rPr>
              <a:t>avec</a:t>
            </a:r>
            <a:r>
              <a:rPr lang="de-CH" sz="1800" b="0" dirty="0">
                <a:effectLst/>
                <a:latin typeface="DINOT"/>
              </a:rPr>
              <a:t> </a:t>
            </a:r>
            <a:r>
              <a:rPr lang="de-CH" sz="1800" b="0" dirty="0" err="1">
                <a:effectLst/>
                <a:latin typeface="DINOT"/>
              </a:rPr>
              <a:t>les</a:t>
            </a:r>
            <a:r>
              <a:rPr lang="de-CH" sz="1800" b="0" dirty="0">
                <a:effectLst/>
                <a:latin typeface="DINOT"/>
              </a:rPr>
              <a:t> 34 </a:t>
            </a:r>
            <a:r>
              <a:rPr lang="de-CH" sz="1800" b="0" dirty="0" err="1">
                <a:effectLst/>
                <a:latin typeface="DINOT"/>
              </a:rPr>
              <a:t>recommandations</a:t>
            </a:r>
            <a:r>
              <a:rPr lang="de-CH" sz="1800" b="0" dirty="0">
                <a:effectLst/>
                <a:latin typeface="DINOT"/>
              </a:rPr>
              <a:t> </a:t>
            </a:r>
            <a:r>
              <a:rPr lang="de-CH" sz="1800" b="0" dirty="0" err="1">
                <a:effectLst/>
                <a:latin typeface="DINOT"/>
              </a:rPr>
              <a:t>d’action</a:t>
            </a:r>
            <a:r>
              <a:rPr lang="de-CH" sz="1800" b="0" dirty="0">
                <a:effectLst/>
                <a:latin typeface="DINOT"/>
              </a:rPr>
              <a:t> de </a:t>
            </a:r>
            <a:r>
              <a:rPr lang="de-CH" sz="1800" b="0" dirty="0" err="1">
                <a:effectLst/>
                <a:latin typeface="DINOT"/>
              </a:rPr>
              <a:t>manière</a:t>
            </a:r>
            <a:r>
              <a:rPr lang="de-CH" sz="1800" b="0" dirty="0">
                <a:effectLst/>
                <a:latin typeface="DINOT"/>
              </a:rPr>
              <a:t> </a:t>
            </a:r>
            <a:r>
              <a:rPr lang="de-CH" sz="1800" b="0" dirty="0" err="1">
                <a:effectLst/>
                <a:latin typeface="DINOT"/>
              </a:rPr>
              <a:t>pratique</a:t>
            </a:r>
            <a:r>
              <a:rPr lang="de-CH" sz="1800" b="0" dirty="0">
                <a:effectLst/>
                <a:latin typeface="DINOT"/>
              </a:rPr>
              <a:t> et propre à </a:t>
            </a:r>
            <a:r>
              <a:rPr lang="de-CH" sz="1800" b="0" dirty="0" err="1">
                <a:effectLst/>
                <a:latin typeface="DINOT"/>
              </a:rPr>
              <a:t>leur</a:t>
            </a:r>
            <a:r>
              <a:rPr lang="de-CH" sz="1800" b="0" dirty="0">
                <a:effectLst/>
                <a:latin typeface="DINOT"/>
              </a:rPr>
              <a:t> </a:t>
            </a:r>
            <a:r>
              <a:rPr lang="de-CH" sz="1800" b="0" dirty="0" err="1">
                <a:effectLst/>
                <a:latin typeface="DINOT"/>
              </a:rPr>
              <a:t>sport</a:t>
            </a:r>
            <a:r>
              <a:rPr lang="de-CH" sz="1800" b="0" dirty="0">
                <a:effectLst/>
                <a:latin typeface="DINOT"/>
              </a:rPr>
              <a:t> </a:t>
            </a:r>
            <a:r>
              <a:rPr lang="de-CH" sz="1800" b="0" dirty="0" err="1">
                <a:effectLst/>
                <a:latin typeface="DINOT"/>
              </a:rPr>
              <a:t>ou</a:t>
            </a:r>
            <a:r>
              <a:rPr lang="de-CH" sz="1800" b="0" dirty="0">
                <a:effectLst/>
                <a:latin typeface="DINOT"/>
              </a:rPr>
              <a:t> à </a:t>
            </a:r>
            <a:r>
              <a:rPr lang="de-CH" sz="1800" b="0" dirty="0" err="1">
                <a:effectLst/>
                <a:latin typeface="DINOT"/>
              </a:rPr>
              <a:t>leur</a:t>
            </a:r>
            <a:r>
              <a:rPr lang="de-CH" sz="1800" b="0" dirty="0">
                <a:effectLst/>
                <a:latin typeface="DINOT"/>
              </a:rPr>
              <a:t> </a:t>
            </a:r>
            <a:r>
              <a:rPr lang="de-CH" sz="1800" b="0" dirty="0" err="1">
                <a:effectLst/>
                <a:latin typeface="DINOT"/>
              </a:rPr>
              <a:t>discipline</a:t>
            </a:r>
            <a:r>
              <a:rPr lang="de-CH" sz="1800" b="0" dirty="0">
                <a:effectLst/>
                <a:latin typeface="DINOT"/>
              </a:rPr>
              <a:t>. </a:t>
            </a:r>
            <a:endParaRPr lang="de-CH" dirty="0"/>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84</a:t>
            </a:fld>
            <a:endParaRPr lang="de-CH"/>
          </a:p>
        </p:txBody>
      </p:sp>
    </p:spTree>
    <p:extLst>
      <p:ext uri="{BB962C8B-B14F-4D97-AF65-F5344CB8AC3E}">
        <p14:creationId xmlns:p14="http://schemas.microsoft.com/office/powerpoint/2010/main" val="2818179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800" b="0" dirty="0">
                <a:effectLst/>
                <a:latin typeface="DINOT"/>
              </a:rPr>
              <a:t>In qualità di esperto, ricopri diversi ruoli.</a:t>
            </a:r>
            <a:endParaRPr lang="de-CH" sz="1800" b="0" dirty="0">
              <a:effectLst/>
              <a:latin typeface="DINO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800" b="1" dirty="0">
              <a:effectLst/>
              <a:latin typeface="DINO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800" b="1" dirty="0" err="1">
                <a:effectLst/>
                <a:latin typeface="DINOT"/>
              </a:rPr>
              <a:t>Credibilita</a:t>
            </a:r>
            <a:r>
              <a:rPr lang="de-CH" sz="1800" b="1" dirty="0">
                <a:effectLst/>
                <a:latin typeface="DINOT"/>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Affinche</a:t>
            </a:r>
            <a:r>
              <a:rPr lang="de-CH" sz="1800" b="0" dirty="0">
                <a:effectLst/>
                <a:latin typeface="DINOT"/>
              </a:rPr>
              <a:t>́ i </a:t>
            </a:r>
            <a:r>
              <a:rPr lang="de-CH" sz="1800" b="0" dirty="0" err="1">
                <a:effectLst/>
                <a:latin typeface="DINOT"/>
              </a:rPr>
              <a:t>partecipanti</a:t>
            </a:r>
            <a:r>
              <a:rPr lang="de-CH" sz="1800" b="0" dirty="0">
                <a:effectLst/>
                <a:latin typeface="DINOT"/>
              </a:rPr>
              <a:t> </a:t>
            </a:r>
            <a:r>
              <a:rPr lang="de-CH" sz="1800" b="0" dirty="0" err="1">
                <a:effectLst/>
                <a:latin typeface="DINOT"/>
              </a:rPr>
              <a:t>ti</a:t>
            </a:r>
            <a:r>
              <a:rPr lang="de-CH" sz="1800" b="0" dirty="0">
                <a:effectLst/>
                <a:latin typeface="DINOT"/>
              </a:rPr>
              <a:t> </a:t>
            </a:r>
            <a:r>
              <a:rPr lang="de-CH" sz="1800" b="0" dirty="0" err="1">
                <a:effectLst/>
                <a:latin typeface="DINOT"/>
              </a:rPr>
              <a:t>considerino</a:t>
            </a:r>
            <a:r>
              <a:rPr lang="de-CH" sz="1800" b="0" dirty="0">
                <a:effectLst/>
                <a:latin typeface="DINOT"/>
              </a:rPr>
              <a:t> </a:t>
            </a:r>
            <a:r>
              <a:rPr lang="de-CH" sz="1800" b="0" dirty="0" err="1">
                <a:effectLst/>
                <a:latin typeface="DINOT"/>
              </a:rPr>
              <a:t>credibile</a:t>
            </a:r>
            <a:r>
              <a:rPr lang="de-CH" sz="1800" b="0" dirty="0">
                <a:effectLst/>
                <a:latin typeface="DINOT"/>
              </a:rPr>
              <a:t>, </a:t>
            </a:r>
            <a:r>
              <a:rPr lang="de-CH" sz="1800" b="0" dirty="0" err="1">
                <a:effectLst/>
                <a:latin typeface="DINOT"/>
              </a:rPr>
              <a:t>devi</a:t>
            </a:r>
            <a:r>
              <a:rPr lang="de-CH" sz="1800" b="0" dirty="0">
                <a:effectLst/>
                <a:latin typeface="DINOT"/>
              </a:rPr>
              <a:t> </a:t>
            </a:r>
            <a:r>
              <a:rPr lang="de-CH" sz="1800" b="0" dirty="0" err="1">
                <a:effectLst/>
                <a:latin typeface="DINOT"/>
              </a:rPr>
              <a:t>essere</a:t>
            </a:r>
            <a:r>
              <a:rPr lang="de-CH" sz="1800" b="0" dirty="0">
                <a:effectLst/>
                <a:latin typeface="DINOT"/>
              </a:rPr>
              <a:t> </a:t>
            </a:r>
            <a:r>
              <a:rPr lang="de-CH" sz="1800" b="0" dirty="0" err="1">
                <a:effectLst/>
                <a:latin typeface="DINOT"/>
              </a:rPr>
              <a:t>il</a:t>
            </a:r>
            <a:r>
              <a:rPr lang="de-CH" sz="1800" b="0" dirty="0">
                <a:effectLst/>
                <a:latin typeface="DINOT"/>
              </a:rPr>
              <a:t> </a:t>
            </a:r>
            <a:r>
              <a:rPr lang="de-CH" sz="1800" b="0" dirty="0" err="1">
                <a:effectLst/>
                <a:latin typeface="DINOT"/>
              </a:rPr>
              <a:t>primo</a:t>
            </a:r>
            <a:r>
              <a:rPr lang="de-CH" sz="1800" b="0" dirty="0">
                <a:effectLst/>
                <a:latin typeface="DINOT"/>
              </a:rPr>
              <a:t> a </a:t>
            </a:r>
            <a:r>
              <a:rPr lang="de-CH" sz="1800" b="0" dirty="0" err="1">
                <a:effectLst/>
                <a:latin typeface="DINOT"/>
              </a:rPr>
              <a:t>dare</a:t>
            </a:r>
            <a:r>
              <a:rPr lang="de-CH" sz="1800" b="0" dirty="0">
                <a:effectLst/>
                <a:latin typeface="DINOT"/>
              </a:rPr>
              <a:t> </a:t>
            </a:r>
            <a:r>
              <a:rPr lang="de-CH" sz="1800" b="0" dirty="0" err="1">
                <a:effectLst/>
                <a:latin typeface="DINOT"/>
              </a:rPr>
              <a:t>l’esempio</a:t>
            </a:r>
            <a:r>
              <a:rPr lang="de-CH" sz="1800" b="0" dirty="0">
                <a:effectLst/>
                <a:latin typeface="DINOT"/>
              </a:rPr>
              <a:t>. Solo </a:t>
            </a:r>
            <a:r>
              <a:rPr lang="de-CH" sz="1800" b="0" dirty="0" err="1">
                <a:effectLst/>
                <a:latin typeface="DINOT"/>
              </a:rPr>
              <a:t>cosi</a:t>
            </a:r>
            <a:r>
              <a:rPr lang="de-CH" sz="1800" b="0" dirty="0">
                <a:effectLst/>
                <a:latin typeface="DINOT"/>
              </a:rPr>
              <a:t>̀ </a:t>
            </a:r>
            <a:r>
              <a:rPr lang="de-CH" sz="1800" b="0" dirty="0" err="1">
                <a:effectLst/>
                <a:latin typeface="DINOT"/>
              </a:rPr>
              <a:t>capiranno</a:t>
            </a:r>
            <a:r>
              <a:rPr lang="de-CH" sz="1800" b="0" dirty="0">
                <a:effectLst/>
                <a:latin typeface="DINOT"/>
              </a:rPr>
              <a:t> </a:t>
            </a:r>
            <a:r>
              <a:rPr lang="de-CH" sz="1800" b="0" dirty="0" err="1">
                <a:effectLst/>
                <a:latin typeface="DINOT"/>
              </a:rPr>
              <a:t>che</a:t>
            </a:r>
            <a:r>
              <a:rPr lang="de-CH" sz="1800" b="0" dirty="0">
                <a:effectLst/>
                <a:latin typeface="DINOT"/>
              </a:rPr>
              <a:t> i </a:t>
            </a:r>
            <a:r>
              <a:rPr lang="de-CH" sz="1800" b="0" dirty="0" err="1">
                <a:effectLst/>
                <a:latin typeface="DINOT"/>
              </a:rPr>
              <a:t>tuoi</a:t>
            </a:r>
            <a:r>
              <a:rPr lang="de-CH" sz="1800" b="0" dirty="0">
                <a:effectLst/>
                <a:latin typeface="DINOT"/>
              </a:rPr>
              <a:t> </a:t>
            </a:r>
            <a:r>
              <a:rPr lang="de-CH" sz="1800" b="0" dirty="0" err="1">
                <a:effectLst/>
                <a:latin typeface="DINOT"/>
              </a:rPr>
              <a:t>messaggi</a:t>
            </a:r>
            <a:r>
              <a:rPr lang="de-CH" sz="1800" b="0" dirty="0">
                <a:effectLst/>
                <a:latin typeface="DINOT"/>
              </a:rPr>
              <a:t> </a:t>
            </a:r>
            <a:r>
              <a:rPr lang="de-CH" sz="1800" b="0" dirty="0" err="1">
                <a:effectLst/>
                <a:latin typeface="DINOT"/>
              </a:rPr>
              <a:t>e</a:t>
            </a:r>
            <a:r>
              <a:rPr lang="de-CH" sz="1800" b="0" dirty="0">
                <a:effectLst/>
                <a:latin typeface="DINOT"/>
              </a:rPr>
              <a:t> le tue </a:t>
            </a:r>
            <a:r>
              <a:rPr lang="de-CH" sz="1800" b="0" dirty="0" err="1">
                <a:effectLst/>
                <a:latin typeface="DINOT"/>
              </a:rPr>
              <a:t>richieste</a:t>
            </a:r>
            <a:r>
              <a:rPr lang="de-CH" sz="1800" b="0" dirty="0">
                <a:effectLst/>
                <a:latin typeface="DINOT"/>
              </a:rPr>
              <a:t> </a:t>
            </a:r>
            <a:r>
              <a:rPr lang="de-CH" sz="1800" b="0" dirty="0" err="1">
                <a:effectLst/>
                <a:latin typeface="DINOT"/>
              </a:rPr>
              <a:t>sono</a:t>
            </a:r>
            <a:r>
              <a:rPr lang="de-CH" sz="1800" b="0" dirty="0">
                <a:effectLst/>
                <a:latin typeface="DINOT"/>
              </a:rPr>
              <a:t> </a:t>
            </a:r>
            <a:r>
              <a:rPr lang="de-CH" sz="1800" b="0" dirty="0" err="1">
                <a:effectLst/>
                <a:latin typeface="DINOT"/>
              </a:rPr>
              <a:t>autentiche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significative</a:t>
            </a:r>
            <a:r>
              <a:rPr lang="de-CH" sz="1800" b="0" dirty="0">
                <a:effectLst/>
                <a:latin typeface="DINOT"/>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Numerosi</a:t>
            </a:r>
            <a:r>
              <a:rPr lang="de-CH" sz="1800" b="0" dirty="0">
                <a:effectLst/>
                <a:latin typeface="DINOT"/>
              </a:rPr>
              <a:t> </a:t>
            </a:r>
            <a:r>
              <a:rPr lang="de-CH" sz="1800" b="0" dirty="0" err="1">
                <a:effectLst/>
                <a:latin typeface="DINOT"/>
              </a:rPr>
              <a:t>esempi</a:t>
            </a:r>
            <a:r>
              <a:rPr lang="de-CH" sz="1800" b="0" dirty="0">
                <a:effectLst/>
                <a:latin typeface="DINOT"/>
              </a:rPr>
              <a:t> </a:t>
            </a:r>
            <a:r>
              <a:rPr lang="de-CH" sz="1800" b="0" dirty="0" err="1">
                <a:effectLst/>
                <a:latin typeface="DINOT"/>
              </a:rPr>
              <a:t>tratti</a:t>
            </a:r>
            <a:r>
              <a:rPr lang="de-CH" sz="1800" b="0" dirty="0">
                <a:effectLst/>
                <a:latin typeface="DINOT"/>
              </a:rPr>
              <a:t> </a:t>
            </a:r>
            <a:r>
              <a:rPr lang="de-CH" sz="1800" b="0" dirty="0" err="1">
                <a:effectLst/>
                <a:latin typeface="DINOT"/>
              </a:rPr>
              <a:t>dalla</a:t>
            </a:r>
            <a:r>
              <a:rPr lang="de-CH" sz="1800" b="0" dirty="0">
                <a:effectLst/>
                <a:latin typeface="DINOT"/>
              </a:rPr>
              <a:t> </a:t>
            </a:r>
            <a:r>
              <a:rPr lang="de-CH" sz="1800" b="0" dirty="0" err="1">
                <a:effectLst/>
                <a:latin typeface="DINOT"/>
              </a:rPr>
              <a:t>quotidianita</a:t>
            </a:r>
            <a:r>
              <a:rPr lang="de-CH" sz="1800" b="0" dirty="0">
                <a:effectLst/>
                <a:latin typeface="DINOT"/>
              </a:rPr>
              <a:t>̀ di </a:t>
            </a:r>
            <a:r>
              <a:rPr lang="de-CH" sz="1800" b="0" dirty="0" err="1">
                <a:effectLst/>
                <a:latin typeface="DINOT"/>
              </a:rPr>
              <a:t>esperte</a:t>
            </a:r>
            <a:r>
              <a:rPr lang="de-CH" sz="1800" b="0" dirty="0">
                <a:effectLst/>
                <a:latin typeface="DINOT"/>
              </a:rPr>
              <a:t> </a:t>
            </a:r>
            <a:r>
              <a:rPr lang="de-CH" sz="1800" b="0" dirty="0" err="1">
                <a:effectLst/>
                <a:latin typeface="DINOT"/>
              </a:rPr>
              <a:t>ed</a:t>
            </a:r>
            <a:r>
              <a:rPr lang="de-CH" sz="1800" b="0" dirty="0">
                <a:effectLst/>
                <a:latin typeface="DINOT"/>
              </a:rPr>
              <a:t> </a:t>
            </a:r>
            <a:r>
              <a:rPr lang="de-CH" sz="1800" b="0" dirty="0" err="1">
                <a:effectLst/>
                <a:latin typeface="DINOT"/>
              </a:rPr>
              <a:t>esperti</a:t>
            </a:r>
            <a:r>
              <a:rPr lang="de-CH" sz="1800" b="0" dirty="0">
                <a:effectLst/>
                <a:latin typeface="DINOT"/>
              </a:rPr>
              <a:t> </a:t>
            </a:r>
            <a:r>
              <a:rPr lang="de-CH" sz="1800" b="0" dirty="0" err="1">
                <a:effectLst/>
                <a:latin typeface="DINOT"/>
              </a:rPr>
              <a:t>confermano</a:t>
            </a:r>
            <a:r>
              <a:rPr lang="de-CH" sz="1800" b="0" dirty="0">
                <a:effectLst/>
                <a:latin typeface="DINOT"/>
              </a:rPr>
              <a:t> </a:t>
            </a:r>
            <a:r>
              <a:rPr lang="de-CH" sz="1800" b="0" dirty="0" err="1">
                <a:effectLst/>
                <a:latin typeface="DINOT"/>
              </a:rPr>
              <a:t>che</a:t>
            </a:r>
            <a:r>
              <a:rPr lang="de-CH" sz="1800" b="0" dirty="0">
                <a:effectLst/>
                <a:latin typeface="DINOT"/>
              </a:rPr>
              <a:t> </a:t>
            </a:r>
            <a:r>
              <a:rPr lang="de-CH" sz="1800" b="0" dirty="0" err="1">
                <a:effectLst/>
                <a:latin typeface="DINOT"/>
              </a:rPr>
              <a:t>predicare</a:t>
            </a:r>
            <a:r>
              <a:rPr lang="de-CH" sz="1800" b="0" dirty="0">
                <a:effectLst/>
                <a:latin typeface="DINOT"/>
              </a:rPr>
              <a:t> </a:t>
            </a:r>
            <a:r>
              <a:rPr lang="de-CH" sz="1800" b="0" dirty="0" err="1">
                <a:effectLst/>
                <a:latin typeface="DINOT"/>
              </a:rPr>
              <a:t>bene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razzolare</a:t>
            </a:r>
            <a:r>
              <a:rPr lang="de-CH" sz="1800" b="0" dirty="0">
                <a:effectLst/>
                <a:latin typeface="DINOT"/>
              </a:rPr>
              <a:t> male </a:t>
            </a:r>
            <a:r>
              <a:rPr lang="de-CH" sz="1800" b="0" dirty="0" err="1">
                <a:effectLst/>
                <a:latin typeface="DINOT"/>
              </a:rPr>
              <a:t>e</a:t>
            </a:r>
            <a:r>
              <a:rPr lang="de-CH" sz="1800" b="0" dirty="0">
                <a:effectLst/>
                <a:latin typeface="DINOT"/>
              </a:rPr>
              <a:t>̀ </a:t>
            </a:r>
            <a:r>
              <a:rPr lang="de-CH" sz="1800" b="0" dirty="0" err="1">
                <a:effectLst/>
                <a:latin typeface="DINOT"/>
              </a:rPr>
              <a:t>controproducente</a:t>
            </a:r>
            <a:r>
              <a:rPr lang="de-CH" sz="1800" b="0" dirty="0">
                <a:effectLst/>
                <a:latin typeface="DINOT"/>
              </a:rPr>
              <a:t>. Chi </a:t>
            </a:r>
            <a:r>
              <a:rPr lang="de-CH" sz="1800" b="0" dirty="0" err="1">
                <a:effectLst/>
                <a:latin typeface="DINOT"/>
              </a:rPr>
              <a:t>pretende</a:t>
            </a:r>
            <a:r>
              <a:rPr lang="de-CH" sz="1800" b="0" dirty="0">
                <a:effectLst/>
                <a:latin typeface="DINOT"/>
              </a:rPr>
              <a:t> </a:t>
            </a:r>
            <a:r>
              <a:rPr lang="de-CH" sz="1800" b="0" dirty="0" err="1">
                <a:effectLst/>
                <a:latin typeface="DINOT"/>
              </a:rPr>
              <a:t>puntualita</a:t>
            </a:r>
            <a:r>
              <a:rPr lang="de-CH" sz="1800" b="0" dirty="0">
                <a:effectLst/>
                <a:latin typeface="DINOT"/>
              </a:rPr>
              <a:t>̀ </a:t>
            </a:r>
            <a:r>
              <a:rPr lang="de-CH" sz="1800" b="0" dirty="0" err="1">
                <a:effectLst/>
                <a:latin typeface="DINOT"/>
              </a:rPr>
              <a:t>dai</a:t>
            </a:r>
            <a:r>
              <a:rPr lang="de-CH" sz="1800" b="0" dirty="0">
                <a:effectLst/>
                <a:latin typeface="DINOT"/>
              </a:rPr>
              <a:t> </a:t>
            </a:r>
            <a:r>
              <a:rPr lang="de-CH" sz="1800" b="0" dirty="0" err="1">
                <a:effectLst/>
                <a:latin typeface="DINOT"/>
              </a:rPr>
              <a:t>partecipanti</a:t>
            </a:r>
            <a:r>
              <a:rPr lang="de-CH" sz="1800" b="0" dirty="0">
                <a:effectLst/>
                <a:latin typeface="DINOT"/>
              </a:rPr>
              <a:t>, </a:t>
            </a:r>
            <a:r>
              <a:rPr lang="de-CH" sz="1800" b="0" dirty="0" err="1">
                <a:effectLst/>
                <a:latin typeface="DINOT"/>
              </a:rPr>
              <a:t>deve</a:t>
            </a:r>
            <a:r>
              <a:rPr lang="de-CH" sz="1800" b="0" dirty="0">
                <a:effectLst/>
                <a:latin typeface="DINOT"/>
              </a:rPr>
              <a:t> </a:t>
            </a:r>
            <a:r>
              <a:rPr lang="de-CH" sz="1800" b="0" dirty="0" err="1">
                <a:effectLst/>
                <a:latin typeface="DINOT"/>
              </a:rPr>
              <a:t>arrivare</a:t>
            </a:r>
            <a:r>
              <a:rPr lang="de-CH" sz="1800" b="0" dirty="0">
                <a:effectLst/>
                <a:latin typeface="DINOT"/>
              </a:rPr>
              <a:t> a sua </a:t>
            </a:r>
            <a:r>
              <a:rPr lang="de-CH" sz="1800" b="0" dirty="0" err="1">
                <a:effectLst/>
                <a:latin typeface="DINOT"/>
              </a:rPr>
              <a:t>volta</a:t>
            </a:r>
            <a:r>
              <a:rPr lang="de-CH" sz="1800" b="0" dirty="0">
                <a:effectLst/>
                <a:latin typeface="DINOT"/>
              </a:rPr>
              <a:t> in </a:t>
            </a:r>
            <a:r>
              <a:rPr lang="de-CH" sz="1800" b="0" dirty="0" err="1">
                <a:effectLst/>
                <a:latin typeface="DINOT"/>
              </a:rPr>
              <a:t>orario</a:t>
            </a:r>
            <a:r>
              <a:rPr lang="de-CH" sz="1800" b="0" dirty="0">
                <a:effectLst/>
                <a:latin typeface="DINOT"/>
              </a:rPr>
              <a:t>. Chi </a:t>
            </a:r>
            <a:r>
              <a:rPr lang="de-CH" sz="1800" b="0" dirty="0" err="1">
                <a:effectLst/>
                <a:latin typeface="DINOT"/>
              </a:rPr>
              <a:t>predica</a:t>
            </a:r>
            <a:r>
              <a:rPr lang="de-CH" sz="1800" b="0" dirty="0">
                <a:effectLst/>
                <a:latin typeface="DINOT"/>
              </a:rPr>
              <a:t> </a:t>
            </a:r>
            <a:r>
              <a:rPr lang="de-CH" sz="1800" b="0" dirty="0" err="1">
                <a:effectLst/>
                <a:latin typeface="DINOT"/>
              </a:rPr>
              <a:t>l’empatia</a:t>
            </a:r>
            <a:r>
              <a:rPr lang="de-CH" sz="1800" b="0" dirty="0">
                <a:effectLst/>
                <a:latin typeface="DINOT"/>
              </a:rPr>
              <a:t>, </a:t>
            </a:r>
            <a:r>
              <a:rPr lang="de-CH" sz="1800" b="0" dirty="0" err="1">
                <a:effectLst/>
                <a:latin typeface="DINOT"/>
              </a:rPr>
              <a:t>deve</a:t>
            </a:r>
            <a:r>
              <a:rPr lang="de-CH" sz="1800" b="0" dirty="0">
                <a:effectLst/>
                <a:latin typeface="DINOT"/>
              </a:rPr>
              <a:t> </a:t>
            </a:r>
            <a:r>
              <a:rPr lang="de-CH" sz="1800" b="0" dirty="0" err="1">
                <a:effectLst/>
                <a:latin typeface="DINOT"/>
              </a:rPr>
              <a:t>comunicare</a:t>
            </a:r>
            <a:r>
              <a:rPr lang="de-CH" sz="1800" b="0" dirty="0">
                <a:effectLst/>
                <a:latin typeface="DINOT"/>
              </a:rPr>
              <a:t> in modo </a:t>
            </a:r>
            <a:r>
              <a:rPr lang="de-CH" sz="1800" b="0" dirty="0" err="1">
                <a:effectLst/>
                <a:latin typeface="DINOT"/>
              </a:rPr>
              <a:t>rispettoso</a:t>
            </a:r>
            <a:r>
              <a:rPr lang="de-CH" sz="1800" b="0" dirty="0">
                <a:effectLst/>
                <a:latin typeface="DINOT"/>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Rifletti</a:t>
            </a:r>
            <a:r>
              <a:rPr lang="de-CH" sz="1800" b="0" dirty="0">
                <a:effectLst/>
                <a:latin typeface="DINOT"/>
              </a:rPr>
              <a:t> sul </a:t>
            </a:r>
            <a:r>
              <a:rPr lang="de-CH" sz="1800" b="0" dirty="0" err="1">
                <a:effectLst/>
                <a:latin typeface="DINOT"/>
              </a:rPr>
              <a:t>tuo</a:t>
            </a:r>
            <a:r>
              <a:rPr lang="de-CH" sz="1800" b="0" dirty="0">
                <a:effectLst/>
                <a:latin typeface="DINOT"/>
              </a:rPr>
              <a:t> </a:t>
            </a:r>
            <a:r>
              <a:rPr lang="de-CH" sz="1800" b="0" dirty="0" err="1">
                <a:effectLst/>
                <a:latin typeface="DINOT"/>
              </a:rPr>
              <a:t>comportamento</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assicurati</a:t>
            </a:r>
            <a:r>
              <a:rPr lang="de-CH" sz="1800" b="0" dirty="0">
                <a:effectLst/>
                <a:latin typeface="DINOT"/>
              </a:rPr>
              <a:t> </a:t>
            </a:r>
            <a:r>
              <a:rPr lang="de-CH" sz="1800" b="0" dirty="0" err="1">
                <a:effectLst/>
                <a:latin typeface="DINOT"/>
              </a:rPr>
              <a:t>che</a:t>
            </a:r>
            <a:r>
              <a:rPr lang="de-CH" sz="1800" b="0" dirty="0">
                <a:effectLst/>
                <a:latin typeface="DINOT"/>
              </a:rPr>
              <a:t> le tue </a:t>
            </a:r>
            <a:r>
              <a:rPr lang="de-CH" sz="1800" b="0" dirty="0" err="1">
                <a:effectLst/>
                <a:latin typeface="DINOT"/>
              </a:rPr>
              <a:t>parole</a:t>
            </a:r>
            <a:r>
              <a:rPr lang="de-CH" sz="1800" b="0" dirty="0">
                <a:effectLst/>
                <a:latin typeface="DINOT"/>
              </a:rPr>
              <a:t> </a:t>
            </a:r>
            <a:r>
              <a:rPr lang="de-CH" sz="1800" b="0" dirty="0" err="1">
                <a:effectLst/>
                <a:latin typeface="DINOT"/>
              </a:rPr>
              <a:t>siano</a:t>
            </a:r>
            <a:r>
              <a:rPr lang="de-CH" sz="1800" b="0" dirty="0">
                <a:effectLst/>
                <a:latin typeface="DINOT"/>
              </a:rPr>
              <a:t> </a:t>
            </a:r>
            <a:r>
              <a:rPr lang="de-CH" sz="1800" b="0" dirty="0" err="1">
                <a:effectLst/>
                <a:latin typeface="DINOT"/>
              </a:rPr>
              <a:t>coerenti</a:t>
            </a:r>
            <a:r>
              <a:rPr lang="de-CH" sz="1800" b="0" dirty="0">
                <a:effectLst/>
                <a:latin typeface="DINOT"/>
              </a:rPr>
              <a:t> </a:t>
            </a:r>
            <a:r>
              <a:rPr lang="de-CH" sz="1800" b="0" dirty="0" err="1">
                <a:effectLst/>
                <a:latin typeface="DINOT"/>
              </a:rPr>
              <a:t>con</a:t>
            </a:r>
            <a:r>
              <a:rPr lang="de-CH" sz="1800" b="0" dirty="0">
                <a:effectLst/>
                <a:latin typeface="DINOT"/>
              </a:rPr>
              <a:t> le tue </a:t>
            </a:r>
            <a:r>
              <a:rPr lang="de-CH" sz="1800" b="0" dirty="0" err="1">
                <a:effectLst/>
                <a:latin typeface="DINOT"/>
              </a:rPr>
              <a:t>azioni</a:t>
            </a:r>
            <a:r>
              <a:rPr lang="de-CH" sz="1800" b="0" dirty="0">
                <a:effectLst/>
                <a:latin typeface="DINOT"/>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Concentrati</a:t>
            </a:r>
            <a:r>
              <a:rPr lang="de-CH" sz="1800" b="0" dirty="0">
                <a:effectLst/>
                <a:latin typeface="DINOT"/>
              </a:rPr>
              <a:t> sui </a:t>
            </a:r>
            <a:r>
              <a:rPr lang="de-CH" sz="1800" b="0" dirty="0" err="1">
                <a:effectLst/>
                <a:latin typeface="DINOT"/>
              </a:rPr>
              <a:t>valori</a:t>
            </a:r>
            <a:r>
              <a:rPr lang="de-CH" sz="1800" b="0" dirty="0">
                <a:effectLst/>
                <a:latin typeface="DINOT"/>
              </a:rPr>
              <a:t> della Carta </a:t>
            </a:r>
            <a:r>
              <a:rPr lang="de-CH" sz="1800" b="0" dirty="0" err="1">
                <a:effectLst/>
                <a:latin typeface="DINOT"/>
              </a:rPr>
              <a:t>etica</a:t>
            </a:r>
            <a:r>
              <a:rPr lang="de-CH" sz="1800" b="0" dirty="0">
                <a:effectLst/>
                <a:latin typeface="DINOT"/>
              </a:rPr>
              <a:t> </a:t>
            </a:r>
            <a:r>
              <a:rPr lang="de-CH" sz="1800" b="0" dirty="0" err="1">
                <a:effectLst/>
                <a:latin typeface="DINOT"/>
              </a:rPr>
              <a:t>e</a:t>
            </a:r>
            <a:r>
              <a:rPr lang="de-CH" sz="1800" b="0" dirty="0">
                <a:effectLst/>
                <a:latin typeface="DINOT"/>
              </a:rPr>
              <a:t> sui </a:t>
            </a:r>
            <a:r>
              <a:rPr lang="de-CH" sz="1800" b="0" dirty="0" err="1">
                <a:effectLst/>
                <a:latin typeface="DINOT"/>
              </a:rPr>
              <a:t>relativi</a:t>
            </a:r>
            <a:r>
              <a:rPr lang="de-CH" sz="1800" b="0" dirty="0">
                <a:effectLst/>
                <a:latin typeface="DINOT"/>
              </a:rPr>
              <a:t> </a:t>
            </a:r>
            <a:r>
              <a:rPr lang="de-CH" sz="1800" b="0" dirty="0" err="1">
                <a:effectLst/>
                <a:latin typeface="DINOT"/>
              </a:rPr>
              <a:t>principi</a:t>
            </a:r>
            <a:r>
              <a:rPr lang="de-CH" sz="1800" b="0" dirty="0">
                <a:effectLst/>
                <a:latin typeface="DINOT"/>
              </a:rPr>
              <a:t> (</a:t>
            </a:r>
            <a:r>
              <a:rPr lang="de-CH" sz="1800" b="0" dirty="0" err="1">
                <a:effectLst/>
                <a:latin typeface="DINOT"/>
              </a:rPr>
              <a:t>cfr</a:t>
            </a:r>
            <a:r>
              <a:rPr lang="de-CH" sz="1800" b="0" dirty="0">
                <a:effectLst/>
                <a:latin typeface="DINOT"/>
              </a:rPr>
              <a:t>. </a:t>
            </a:r>
            <a:r>
              <a:rPr lang="de-CH" sz="1800" b="0" dirty="0" err="1">
                <a:effectLst/>
                <a:latin typeface="DINOT"/>
              </a:rPr>
              <a:t>cap</a:t>
            </a:r>
            <a:r>
              <a:rPr lang="de-CH" sz="1800" b="0" dirty="0">
                <a:effectLst/>
                <a:latin typeface="DINOT"/>
              </a:rPr>
              <a:t>. 3.9.1). Non </a:t>
            </a:r>
            <a:r>
              <a:rPr lang="de-CH" sz="1800" b="0" dirty="0" err="1">
                <a:effectLst/>
                <a:latin typeface="DINOT"/>
              </a:rPr>
              <a:t>limitarti</a:t>
            </a:r>
            <a:r>
              <a:rPr lang="de-CH" sz="1800" b="0" dirty="0">
                <a:effectLst/>
                <a:latin typeface="DINOT"/>
              </a:rPr>
              <a:t> a </a:t>
            </a:r>
            <a:r>
              <a:rPr lang="de-CH" sz="1800" b="0" dirty="0" err="1">
                <a:effectLst/>
                <a:latin typeface="DINOT"/>
              </a:rPr>
              <a:t>comunicarli</a:t>
            </a:r>
            <a:r>
              <a:rPr lang="de-CH" sz="1800" b="0" dirty="0">
                <a:effectLst/>
                <a:latin typeface="DINOT"/>
              </a:rPr>
              <a:t>, </a:t>
            </a:r>
            <a:r>
              <a:rPr lang="de-CH" sz="1800" b="0" dirty="0" err="1">
                <a:effectLst/>
                <a:latin typeface="DINOT"/>
              </a:rPr>
              <a:t>ma</a:t>
            </a:r>
            <a:r>
              <a:rPr lang="de-CH" sz="1800" b="0" dirty="0">
                <a:effectLst/>
                <a:latin typeface="DINOT"/>
              </a:rPr>
              <a:t> </a:t>
            </a:r>
            <a:r>
              <a:rPr lang="de-CH" sz="1800" b="0" dirty="0" err="1">
                <a:effectLst/>
                <a:latin typeface="DINOT"/>
              </a:rPr>
              <a:t>fai</a:t>
            </a:r>
            <a:r>
              <a:rPr lang="de-CH" sz="1800" b="0" dirty="0">
                <a:effectLst/>
                <a:latin typeface="DINOT"/>
              </a:rPr>
              <a:t> in modo di </a:t>
            </a:r>
            <a:r>
              <a:rPr lang="de-CH" sz="1800" b="0" dirty="0" err="1">
                <a:effectLst/>
                <a:latin typeface="DINOT"/>
              </a:rPr>
              <a:t>viverli</a:t>
            </a:r>
            <a:r>
              <a:rPr lang="de-CH" sz="1800" b="0" dirty="0">
                <a:effectLst/>
                <a:latin typeface="DINOT"/>
              </a:rPr>
              <a:t>, </a:t>
            </a:r>
            <a:r>
              <a:rPr lang="de-CH" sz="1800" b="0" dirty="0" err="1">
                <a:effectLst/>
                <a:latin typeface="DINOT"/>
              </a:rPr>
              <a:t>difenderli</a:t>
            </a:r>
            <a:r>
              <a:rPr lang="de-CH" sz="1800" b="0" dirty="0">
                <a:effectLst/>
                <a:latin typeface="DINOT"/>
              </a:rPr>
              <a:t> </a:t>
            </a:r>
            <a:r>
              <a:rPr lang="de-CH" sz="1800" b="0" dirty="0" err="1">
                <a:effectLst/>
                <a:latin typeface="DINOT"/>
              </a:rPr>
              <a:t>ed</a:t>
            </a:r>
            <a:r>
              <a:rPr lang="de-CH" sz="1800" b="0" dirty="0">
                <a:effectLst/>
                <a:latin typeface="DINOT"/>
              </a:rPr>
              <a:t> </a:t>
            </a:r>
            <a:r>
              <a:rPr lang="de-CH" sz="1800" b="0" dirty="0" err="1">
                <a:effectLst/>
                <a:latin typeface="DINOT"/>
              </a:rPr>
              <a:t>esigerli</a:t>
            </a:r>
            <a:r>
              <a:rPr lang="de-CH" sz="1800" b="0" dirty="0">
                <a:effectLst/>
                <a:latin typeface="DINOT"/>
              </a:rPr>
              <a:t> </a:t>
            </a:r>
            <a:r>
              <a:rPr lang="de-CH" sz="1800" b="0" dirty="0" err="1">
                <a:effectLst/>
                <a:latin typeface="DINOT"/>
              </a:rPr>
              <a:t>dai</a:t>
            </a:r>
            <a:r>
              <a:rPr lang="de-CH" sz="1800" b="0" dirty="0">
                <a:effectLst/>
                <a:latin typeface="DINOT"/>
              </a:rPr>
              <a:t> </a:t>
            </a:r>
            <a:r>
              <a:rPr lang="de-CH" sz="1800" b="0" dirty="0" err="1">
                <a:effectLst/>
                <a:latin typeface="DINOT"/>
              </a:rPr>
              <a:t>partecipanti</a:t>
            </a:r>
            <a:r>
              <a:rPr lang="de-CH" sz="1800" b="0" dirty="0">
                <a:effectLst/>
                <a:latin typeface="DINOT"/>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Leggi</a:t>
            </a:r>
            <a:r>
              <a:rPr lang="de-CH" sz="1800" b="0" dirty="0">
                <a:effectLst/>
                <a:latin typeface="DINOT"/>
              </a:rPr>
              <a:t> i </a:t>
            </a:r>
            <a:r>
              <a:rPr lang="de-CH" sz="1800" b="0" dirty="0" err="1">
                <a:effectLst/>
                <a:latin typeface="DINOT"/>
              </a:rPr>
              <a:t>principali</a:t>
            </a:r>
            <a:r>
              <a:rPr lang="de-CH" sz="1800" b="0" dirty="0">
                <a:effectLst/>
                <a:latin typeface="DINOT"/>
              </a:rPr>
              <a:t> </a:t>
            </a:r>
            <a:r>
              <a:rPr lang="de-CH" sz="1800" b="0" dirty="0" err="1">
                <a:effectLst/>
                <a:latin typeface="DINOT"/>
              </a:rPr>
              <a:t>documenti</a:t>
            </a:r>
            <a:r>
              <a:rPr lang="de-CH" sz="1800" b="0" dirty="0">
                <a:effectLst/>
                <a:latin typeface="DINOT"/>
              </a:rPr>
              <a:t> del </a:t>
            </a:r>
            <a:r>
              <a:rPr lang="de-CH" sz="1800" b="0" dirty="0" err="1">
                <a:effectLst/>
                <a:latin typeface="DINOT"/>
              </a:rPr>
              <a:t>mondo</a:t>
            </a:r>
            <a:r>
              <a:rPr lang="de-CH" sz="1800" b="0" dirty="0">
                <a:effectLst/>
                <a:latin typeface="DINOT"/>
              </a:rPr>
              <a:t> G+S / </a:t>
            </a:r>
            <a:r>
              <a:rPr lang="de-CH" sz="1800" b="0" dirty="0" err="1">
                <a:effectLst/>
                <a:latin typeface="DINOT"/>
              </a:rPr>
              <a:t>esa</a:t>
            </a:r>
            <a:r>
              <a:rPr lang="de-CH" sz="1800" b="0" dirty="0">
                <a:effectLst/>
                <a:latin typeface="DINOT"/>
              </a:rPr>
              <a:t> (ad es. </a:t>
            </a:r>
            <a:r>
              <a:rPr lang="de-CH" sz="1800" b="0" dirty="0" err="1">
                <a:effectLst/>
                <a:latin typeface="DINOT"/>
              </a:rPr>
              <a:t>concezione</a:t>
            </a:r>
            <a:r>
              <a:rPr lang="de-CH" sz="1800" b="0" dirty="0">
                <a:effectLst/>
                <a:latin typeface="DINOT"/>
              </a:rPr>
              <a:t> della </a:t>
            </a:r>
            <a:r>
              <a:rPr lang="de-CH" sz="1800" b="0" dirty="0" err="1">
                <a:effectLst/>
                <a:latin typeface="DINOT"/>
              </a:rPr>
              <a:t>formazione</a:t>
            </a:r>
            <a:r>
              <a:rPr lang="de-CH" sz="1800" b="0" dirty="0">
                <a:effectLst/>
                <a:latin typeface="DINOT"/>
              </a:rPr>
              <a:t>, </a:t>
            </a:r>
            <a:r>
              <a:rPr lang="de-CH" sz="1800" b="0" dirty="0" err="1">
                <a:effectLst/>
                <a:latin typeface="DINOT"/>
              </a:rPr>
              <a:t>linee</a:t>
            </a:r>
            <a:r>
              <a:rPr lang="de-CH" sz="1800" b="0" dirty="0">
                <a:effectLst/>
                <a:latin typeface="DINOT"/>
              </a:rPr>
              <a:t> </a:t>
            </a:r>
            <a:r>
              <a:rPr lang="de-CH" sz="1800" b="0" dirty="0" err="1">
                <a:effectLst/>
                <a:latin typeface="DINOT"/>
              </a:rPr>
              <a:t>direttrici</a:t>
            </a:r>
            <a:r>
              <a:rPr lang="de-CH" sz="1800" b="0" dirty="0">
                <a:effectLst/>
                <a:latin typeface="DINOT"/>
              </a:rPr>
              <a:t> G+S), </a:t>
            </a:r>
            <a:r>
              <a:rPr lang="de-CH" sz="1800" b="0" dirty="0" err="1">
                <a:effectLst/>
                <a:latin typeface="DINOT"/>
              </a:rPr>
              <a:t>chiediti</a:t>
            </a:r>
            <a:r>
              <a:rPr lang="de-CH" sz="1800" b="0" dirty="0">
                <a:effectLst/>
                <a:latin typeface="DINOT"/>
              </a:rPr>
              <a:t> se ne </a:t>
            </a:r>
            <a:r>
              <a:rPr lang="de-CH" sz="1800" b="0" dirty="0" err="1">
                <a:effectLst/>
                <a:latin typeface="DINOT"/>
              </a:rPr>
              <a:t>hai</a:t>
            </a:r>
            <a:r>
              <a:rPr lang="de-CH" sz="1800" b="0" dirty="0">
                <a:effectLst/>
                <a:latin typeface="DINOT"/>
              </a:rPr>
              <a:t> </a:t>
            </a:r>
            <a:r>
              <a:rPr lang="de-CH" sz="1800" b="0" dirty="0" err="1">
                <a:effectLst/>
                <a:latin typeface="DINOT"/>
              </a:rPr>
              <a:t>interiorizzato</a:t>
            </a:r>
            <a:r>
              <a:rPr lang="de-CH" sz="1800" b="0" dirty="0">
                <a:effectLst/>
                <a:latin typeface="DINOT"/>
              </a:rPr>
              <a:t> i </a:t>
            </a:r>
            <a:r>
              <a:rPr lang="de-CH" sz="1800" b="0" dirty="0" err="1">
                <a:effectLst/>
                <a:latin typeface="DINOT"/>
              </a:rPr>
              <a:t>principi</a:t>
            </a:r>
            <a:r>
              <a:rPr lang="de-CH" sz="1800" b="0" dirty="0">
                <a:effectLst/>
                <a:latin typeface="DINOT"/>
              </a:rPr>
              <a:t> </a:t>
            </a:r>
            <a:r>
              <a:rPr lang="de-CH" sz="1800" b="0" dirty="0" err="1">
                <a:effectLst/>
                <a:latin typeface="DINOT"/>
              </a:rPr>
              <a:t>e</a:t>
            </a:r>
            <a:r>
              <a:rPr lang="de-CH" sz="1800" b="0" dirty="0">
                <a:effectLst/>
                <a:latin typeface="DINOT"/>
              </a:rPr>
              <a:t> le </a:t>
            </a:r>
            <a:r>
              <a:rPr lang="de-CH" sz="1800" b="0" dirty="0" err="1">
                <a:effectLst/>
                <a:latin typeface="DINOT"/>
              </a:rPr>
              <a:t>idee</a:t>
            </a:r>
            <a:r>
              <a:rPr lang="de-CH" sz="1800" b="0" dirty="0">
                <a:effectLst/>
                <a:latin typeface="DINOT"/>
              </a:rPr>
              <a:t> di </a:t>
            </a:r>
            <a:r>
              <a:rPr lang="de-CH" sz="1800" b="0" dirty="0" err="1">
                <a:effectLst/>
                <a:latin typeface="DINOT"/>
              </a:rPr>
              <a:t>fondo</a:t>
            </a:r>
            <a:r>
              <a:rPr lang="de-CH" sz="1800" b="0" dirty="0">
                <a:effectLst/>
                <a:latin typeface="DINOT"/>
              </a:rPr>
              <a:t> </a:t>
            </a:r>
            <a:r>
              <a:rPr lang="de-CH" sz="1800" b="0" dirty="0" err="1">
                <a:effectLst/>
                <a:latin typeface="DINOT"/>
              </a:rPr>
              <a:t>e</a:t>
            </a:r>
            <a:r>
              <a:rPr lang="de-CH" sz="1800" b="0" dirty="0">
                <a:effectLst/>
                <a:latin typeface="DINOT"/>
              </a:rPr>
              <a:t> se li </a:t>
            </a:r>
            <a:r>
              <a:rPr lang="de-CH" sz="1800" b="0" dirty="0" err="1">
                <a:effectLst/>
                <a:latin typeface="DINOT"/>
              </a:rPr>
              <a:t>trasmetti</a:t>
            </a:r>
            <a:r>
              <a:rPr lang="de-CH" sz="1800" b="0" dirty="0">
                <a:effectLst/>
                <a:latin typeface="DINOT"/>
              </a:rPr>
              <a:t> </a:t>
            </a:r>
            <a:r>
              <a:rPr lang="de-CH" sz="1800" b="0" dirty="0" err="1">
                <a:effectLst/>
                <a:latin typeface="DINOT"/>
              </a:rPr>
              <a:t>verso</a:t>
            </a:r>
            <a:r>
              <a:rPr lang="de-CH" sz="1800" b="0" dirty="0">
                <a:effectLst/>
                <a:latin typeface="DINOT"/>
              </a:rPr>
              <a:t> </a:t>
            </a:r>
            <a:r>
              <a:rPr lang="de-CH" sz="1800" b="0" dirty="0" err="1">
                <a:effectLst/>
                <a:latin typeface="DINOT"/>
              </a:rPr>
              <a:t>l’esterno</a:t>
            </a:r>
            <a:r>
              <a:rPr lang="de-CH" sz="1800" b="0" dirty="0">
                <a:effectLst/>
                <a:latin typeface="DINO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800" b="0" dirty="0">
              <a:effectLst/>
              <a:latin typeface="DINO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800" b="1" dirty="0" err="1">
                <a:effectLst/>
                <a:latin typeface="DINOT"/>
              </a:rPr>
              <a:t>Imparare</a:t>
            </a:r>
            <a:r>
              <a:rPr lang="de-CH" sz="1800" b="1" dirty="0">
                <a:effectLst/>
                <a:latin typeface="DINOT"/>
              </a:rPr>
              <a:t> </a:t>
            </a:r>
            <a:r>
              <a:rPr lang="de-CH" sz="1800" b="1" dirty="0" err="1">
                <a:effectLst/>
                <a:latin typeface="DINOT"/>
              </a:rPr>
              <a:t>dal</a:t>
            </a:r>
            <a:r>
              <a:rPr lang="de-CH" sz="1800" b="1" dirty="0">
                <a:effectLst/>
                <a:latin typeface="DINOT"/>
              </a:rPr>
              <a:t> </a:t>
            </a:r>
            <a:r>
              <a:rPr lang="de-CH" sz="1800" b="1" dirty="0" err="1">
                <a:effectLst/>
                <a:latin typeface="DINOT"/>
              </a:rPr>
              <a:t>modello</a:t>
            </a:r>
            <a:endParaRPr lang="de-CH" sz="1800" b="1" dirty="0">
              <a:effectLst/>
              <a:latin typeface="DINOT"/>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a:effectLst/>
                <a:latin typeface="DINOT"/>
              </a:rPr>
              <a:t>Le </a:t>
            </a:r>
            <a:r>
              <a:rPr lang="de-CH" sz="1800" b="0" dirty="0" err="1">
                <a:effectLst/>
                <a:latin typeface="DINOT"/>
              </a:rPr>
              <a:t>esperte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gli</a:t>
            </a:r>
            <a:r>
              <a:rPr lang="de-CH" sz="1800" b="0" dirty="0">
                <a:effectLst/>
                <a:latin typeface="DINOT"/>
              </a:rPr>
              <a:t> </a:t>
            </a:r>
            <a:r>
              <a:rPr lang="de-CH" sz="1800" b="0" dirty="0" err="1">
                <a:effectLst/>
                <a:latin typeface="DINOT"/>
              </a:rPr>
              <a:t>esperti</a:t>
            </a:r>
            <a:r>
              <a:rPr lang="de-CH" sz="1800" b="0" dirty="0">
                <a:effectLst/>
                <a:latin typeface="DINOT"/>
              </a:rPr>
              <a:t> </a:t>
            </a:r>
            <a:r>
              <a:rPr lang="de-CH" sz="1800" b="0" dirty="0" err="1">
                <a:effectLst/>
                <a:latin typeface="DINOT"/>
              </a:rPr>
              <a:t>rappresentano</a:t>
            </a:r>
            <a:r>
              <a:rPr lang="de-CH" sz="1800" b="0" dirty="0">
                <a:effectLst/>
                <a:latin typeface="DINOT"/>
              </a:rPr>
              <a:t> </a:t>
            </a:r>
            <a:r>
              <a:rPr lang="de-CH" sz="1800" b="0" dirty="0" err="1">
                <a:effectLst/>
                <a:latin typeface="DINOT"/>
              </a:rPr>
              <a:t>un</a:t>
            </a:r>
            <a:r>
              <a:rPr lang="de-CH" sz="1800" b="0" dirty="0">
                <a:effectLst/>
                <a:latin typeface="DINOT"/>
              </a:rPr>
              <a:t> </a:t>
            </a:r>
            <a:r>
              <a:rPr lang="de-CH" sz="1800" b="0" dirty="0" err="1">
                <a:effectLst/>
                <a:latin typeface="DINOT"/>
              </a:rPr>
              <a:t>esempio</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come</a:t>
            </a:r>
            <a:r>
              <a:rPr lang="de-CH" sz="1800" b="0" dirty="0">
                <a:effectLst/>
                <a:latin typeface="DINOT"/>
              </a:rPr>
              <a:t> </a:t>
            </a:r>
            <a:r>
              <a:rPr lang="de-CH" sz="1800" b="0" dirty="0" err="1">
                <a:effectLst/>
                <a:latin typeface="DINOT"/>
              </a:rPr>
              <a:t>tali</a:t>
            </a:r>
            <a:r>
              <a:rPr lang="de-CH" sz="1800" b="0" dirty="0">
                <a:effectLst/>
                <a:latin typeface="DINOT"/>
              </a:rPr>
              <a:t> </a:t>
            </a:r>
            <a:r>
              <a:rPr lang="de-CH" sz="1800" b="0" dirty="0" err="1">
                <a:effectLst/>
                <a:latin typeface="DINOT"/>
              </a:rPr>
              <a:t>invogliano</a:t>
            </a:r>
            <a:r>
              <a:rPr lang="de-CH" sz="1800" b="0" dirty="0">
                <a:effectLst/>
                <a:latin typeface="DINOT"/>
              </a:rPr>
              <a:t> i </a:t>
            </a:r>
            <a:r>
              <a:rPr lang="de-CH" sz="1800" b="0" dirty="0" err="1">
                <a:effectLst/>
                <a:latin typeface="DINOT"/>
              </a:rPr>
              <a:t>partecipanti</a:t>
            </a:r>
            <a:r>
              <a:rPr lang="de-CH" sz="1800" b="0" dirty="0">
                <a:effectLst/>
                <a:latin typeface="DINOT"/>
              </a:rPr>
              <a:t> a </a:t>
            </a:r>
            <a:r>
              <a:rPr lang="de-CH" sz="1800" b="0" dirty="0" err="1">
                <a:effectLst/>
                <a:latin typeface="DINOT"/>
              </a:rPr>
              <a:t>imitarli</a:t>
            </a:r>
            <a:r>
              <a:rPr lang="de-CH" sz="1800" b="0" dirty="0">
                <a:effectLst/>
                <a:latin typeface="DINOT"/>
              </a:rPr>
              <a:t>. In </a:t>
            </a:r>
            <a:r>
              <a:rPr lang="de-CH" sz="1800" b="0" dirty="0" err="1">
                <a:effectLst/>
                <a:latin typeface="DINOT"/>
              </a:rPr>
              <a:t>tal</a:t>
            </a:r>
            <a:r>
              <a:rPr lang="de-CH" sz="1800" b="0" dirty="0">
                <a:effectLst/>
                <a:latin typeface="DINOT"/>
              </a:rPr>
              <a:t> modo </a:t>
            </a:r>
            <a:r>
              <a:rPr lang="de-CH" sz="1800" b="0" dirty="0" err="1">
                <a:effectLst/>
                <a:latin typeface="DINOT"/>
              </a:rPr>
              <a:t>stimolano</a:t>
            </a:r>
            <a:r>
              <a:rPr lang="de-CH" sz="1800" b="0" dirty="0">
                <a:effectLst/>
                <a:latin typeface="DINOT"/>
              </a:rPr>
              <a:t> i </a:t>
            </a:r>
            <a:r>
              <a:rPr lang="de-CH" sz="1800" b="0" dirty="0" err="1">
                <a:effectLst/>
                <a:latin typeface="DINOT"/>
              </a:rPr>
              <a:t>processi</a:t>
            </a:r>
            <a:r>
              <a:rPr lang="de-CH" sz="1800" b="0" dirty="0">
                <a:effectLst/>
                <a:latin typeface="DINOT"/>
              </a:rPr>
              <a:t> di </a:t>
            </a:r>
            <a:r>
              <a:rPr lang="de-CH" sz="1800" b="0" dirty="0" err="1">
                <a:effectLst/>
                <a:latin typeface="DINOT"/>
              </a:rPr>
              <a:t>apprendimento</a:t>
            </a:r>
            <a:r>
              <a:rPr lang="de-CH" sz="1800" b="0" dirty="0">
                <a:effectLst/>
                <a:latin typeface="DINOT"/>
              </a:rPr>
              <a:t>. </a:t>
            </a:r>
            <a:r>
              <a:rPr lang="de-CH" sz="1800" b="0" dirty="0" err="1">
                <a:effectLst/>
                <a:latin typeface="DINOT"/>
              </a:rPr>
              <a:t>L’essere</a:t>
            </a:r>
            <a:r>
              <a:rPr lang="de-CH" sz="1800" b="0" dirty="0">
                <a:effectLst/>
                <a:latin typeface="DINOT"/>
              </a:rPr>
              <a:t> </a:t>
            </a:r>
            <a:r>
              <a:rPr lang="de-CH" sz="1800" b="0" dirty="0" err="1">
                <a:effectLst/>
                <a:latin typeface="DINOT"/>
              </a:rPr>
              <a:t>umano</a:t>
            </a:r>
            <a:r>
              <a:rPr lang="de-CH" sz="1800" b="0" dirty="0">
                <a:effectLst/>
                <a:latin typeface="DINOT"/>
              </a:rPr>
              <a:t> non </a:t>
            </a:r>
            <a:r>
              <a:rPr lang="de-CH" sz="1800" b="0" dirty="0" err="1">
                <a:effectLst/>
                <a:latin typeface="DINOT"/>
              </a:rPr>
              <a:t>riproduce</a:t>
            </a:r>
            <a:r>
              <a:rPr lang="de-CH" sz="1800" b="0" dirty="0">
                <a:effectLst/>
                <a:latin typeface="DINOT"/>
              </a:rPr>
              <a:t> </a:t>
            </a:r>
            <a:r>
              <a:rPr lang="de-CH" sz="1800" b="0" dirty="0" err="1">
                <a:effectLst/>
                <a:latin typeface="DINOT"/>
              </a:rPr>
              <a:t>necessariamente</a:t>
            </a:r>
            <a:r>
              <a:rPr lang="de-CH" sz="1800" b="0" dirty="0">
                <a:effectLst/>
                <a:latin typeface="DINOT"/>
              </a:rPr>
              <a:t> </a:t>
            </a:r>
            <a:r>
              <a:rPr lang="de-CH" sz="1800" b="0" dirty="0" err="1">
                <a:effectLst/>
                <a:latin typeface="DINOT"/>
              </a:rPr>
              <a:t>un</a:t>
            </a:r>
            <a:r>
              <a:rPr lang="de-CH" sz="1800" b="0" dirty="0">
                <a:effectLst/>
                <a:latin typeface="DINOT"/>
              </a:rPr>
              <a:t> </a:t>
            </a:r>
            <a:r>
              <a:rPr lang="de-CH" sz="1800" b="0" dirty="0" err="1">
                <a:effectLst/>
                <a:latin typeface="DINOT"/>
              </a:rPr>
              <a:t>modello</a:t>
            </a:r>
            <a:r>
              <a:rPr lang="de-CH" sz="1800" b="0" dirty="0">
                <a:effectLst/>
                <a:latin typeface="DINOT"/>
              </a:rPr>
              <a:t> </a:t>
            </a:r>
            <a:r>
              <a:rPr lang="de-CH" sz="1800" b="0" dirty="0" err="1">
                <a:effectLst/>
                <a:latin typeface="DINOT"/>
              </a:rPr>
              <a:t>comportamentale</a:t>
            </a:r>
            <a:r>
              <a:rPr lang="de-CH" sz="1800" b="0" dirty="0">
                <a:effectLst/>
                <a:latin typeface="DINOT"/>
              </a:rPr>
              <a:t> in modo </a:t>
            </a:r>
            <a:r>
              <a:rPr lang="de-CH" sz="1800" b="0" dirty="0" err="1">
                <a:effectLst/>
                <a:latin typeface="DINOT"/>
              </a:rPr>
              <a:t>meccanico</a:t>
            </a:r>
            <a:r>
              <a:rPr lang="de-CH" sz="1800" b="0" dirty="0">
                <a:effectLst/>
                <a:latin typeface="DINOT"/>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Affinche</a:t>
            </a:r>
            <a:r>
              <a:rPr lang="de-CH" sz="1800" b="0" dirty="0">
                <a:effectLst/>
                <a:latin typeface="DINOT"/>
              </a:rPr>
              <a:t>́ </a:t>
            </a:r>
            <a:r>
              <a:rPr lang="de-CH" sz="1800" b="0" dirty="0" err="1">
                <a:effectLst/>
                <a:latin typeface="DINOT"/>
              </a:rPr>
              <a:t>cio</a:t>
            </a:r>
            <a:r>
              <a:rPr lang="de-CH" sz="1800" b="0" dirty="0">
                <a:effectLst/>
                <a:latin typeface="DINOT"/>
              </a:rPr>
              <a:t>̀ </a:t>
            </a:r>
            <a:r>
              <a:rPr lang="de-CH" sz="1800" b="0" dirty="0" err="1">
                <a:effectLst/>
                <a:latin typeface="DINOT"/>
              </a:rPr>
              <a:t>avvenga</a:t>
            </a:r>
            <a:r>
              <a:rPr lang="de-CH" sz="1800" b="0" dirty="0">
                <a:effectLst/>
                <a:latin typeface="DINOT"/>
              </a:rPr>
              <a:t> </a:t>
            </a:r>
            <a:r>
              <a:rPr lang="de-CH" sz="1800" b="0" dirty="0" err="1">
                <a:effectLst/>
                <a:latin typeface="DINOT"/>
              </a:rPr>
              <a:t>devono</a:t>
            </a:r>
            <a:r>
              <a:rPr lang="de-CH" sz="1800" b="0" dirty="0">
                <a:effectLst/>
                <a:latin typeface="DINOT"/>
              </a:rPr>
              <a:t> </a:t>
            </a:r>
            <a:r>
              <a:rPr lang="de-CH" sz="1800" b="0" dirty="0" err="1">
                <a:effectLst/>
                <a:latin typeface="DINOT"/>
              </a:rPr>
              <a:t>essere</a:t>
            </a:r>
            <a:r>
              <a:rPr lang="de-CH" sz="1800" b="0" dirty="0">
                <a:effectLst/>
                <a:latin typeface="DINOT"/>
              </a:rPr>
              <a:t> </a:t>
            </a:r>
            <a:r>
              <a:rPr lang="de-CH" sz="1800" b="0" dirty="0" err="1">
                <a:effectLst/>
                <a:latin typeface="DINOT"/>
              </a:rPr>
              <a:t>soddisfatte</a:t>
            </a:r>
            <a:r>
              <a:rPr lang="de-CH" sz="1800" b="0" dirty="0">
                <a:effectLst/>
                <a:latin typeface="DINOT"/>
              </a:rPr>
              <a:t> diverse </a:t>
            </a:r>
            <a:r>
              <a:rPr lang="de-CH" sz="1800" b="0" dirty="0" err="1">
                <a:effectLst/>
                <a:latin typeface="DINOT"/>
              </a:rPr>
              <a:t>condizioni</a:t>
            </a:r>
            <a:r>
              <a:rPr lang="de-CH" sz="1800" b="0" dirty="0">
                <a:effectLst/>
                <a:latin typeface="DINOT"/>
              </a:rPr>
              <a:t>: ad </a:t>
            </a:r>
            <a:r>
              <a:rPr lang="de-CH" sz="1800" b="0" dirty="0" err="1">
                <a:effectLst/>
                <a:latin typeface="DINOT"/>
              </a:rPr>
              <a:t>esempio</a:t>
            </a:r>
            <a:r>
              <a:rPr lang="de-CH" sz="1800" b="0" dirty="0">
                <a:effectLst/>
                <a:latin typeface="DINOT"/>
              </a:rPr>
              <a:t>, </a:t>
            </a:r>
            <a:r>
              <a:rPr lang="de-CH" sz="1800" b="0" dirty="0" err="1">
                <a:effectLst/>
                <a:latin typeface="DINOT"/>
              </a:rPr>
              <a:t>che</a:t>
            </a:r>
            <a:r>
              <a:rPr lang="de-CH" sz="1800" b="0" dirty="0">
                <a:effectLst/>
                <a:latin typeface="DINOT"/>
              </a:rPr>
              <a:t> </a:t>
            </a:r>
            <a:r>
              <a:rPr lang="de-CH" sz="1800" b="0" dirty="0" err="1">
                <a:effectLst/>
                <a:latin typeface="DINOT"/>
              </a:rPr>
              <a:t>chi</a:t>
            </a:r>
            <a:r>
              <a:rPr lang="de-CH" sz="1800" b="0" dirty="0">
                <a:effectLst/>
                <a:latin typeface="DINOT"/>
              </a:rPr>
              <a:t> </a:t>
            </a:r>
            <a:r>
              <a:rPr lang="de-CH" sz="1800" b="0" dirty="0" err="1">
                <a:effectLst/>
                <a:latin typeface="DINOT"/>
              </a:rPr>
              <a:t>impara</a:t>
            </a:r>
            <a:r>
              <a:rPr lang="de-CH" sz="1800" b="0" dirty="0">
                <a:effectLst/>
                <a:latin typeface="DINOT"/>
              </a:rPr>
              <a:t> </a:t>
            </a:r>
            <a:r>
              <a:rPr lang="de-CH" sz="1800" b="1" dirty="0" err="1">
                <a:effectLst/>
                <a:latin typeface="DINOT"/>
              </a:rPr>
              <a:t>riconosca</a:t>
            </a:r>
            <a:r>
              <a:rPr lang="de-CH" sz="1800" b="1" dirty="0">
                <a:effectLst/>
                <a:latin typeface="DINOT"/>
              </a:rPr>
              <a:t> </a:t>
            </a:r>
            <a:r>
              <a:rPr lang="de-CH" sz="1800" b="1" dirty="0" err="1">
                <a:effectLst/>
                <a:latin typeface="DINOT"/>
              </a:rPr>
              <a:t>chiaramente</a:t>
            </a:r>
            <a:r>
              <a:rPr lang="de-CH" sz="1800" b="1" dirty="0">
                <a:effectLst/>
                <a:latin typeface="DINOT"/>
              </a:rPr>
              <a:t> </a:t>
            </a:r>
            <a:r>
              <a:rPr lang="de-CH" sz="1800" b="1" dirty="0" err="1">
                <a:effectLst/>
                <a:latin typeface="DINOT"/>
              </a:rPr>
              <a:t>il</a:t>
            </a:r>
            <a:r>
              <a:rPr lang="de-CH" sz="1800" b="1" dirty="0">
                <a:effectLst/>
                <a:latin typeface="DINOT"/>
              </a:rPr>
              <a:t> </a:t>
            </a:r>
            <a:r>
              <a:rPr lang="de-CH" sz="1800" b="1" dirty="0" err="1">
                <a:effectLst/>
                <a:latin typeface="DINOT"/>
              </a:rPr>
              <a:t>comportamento</a:t>
            </a:r>
            <a:r>
              <a:rPr lang="de-CH" sz="1800" b="1" dirty="0">
                <a:effectLst/>
                <a:latin typeface="DINOT"/>
              </a:rPr>
              <a:t> </a:t>
            </a:r>
            <a:r>
              <a:rPr lang="de-CH" sz="1800" b="1" dirty="0" err="1">
                <a:effectLst/>
                <a:latin typeface="DINOT"/>
              </a:rPr>
              <a:t>modello</a:t>
            </a:r>
            <a:r>
              <a:rPr lang="de-CH" sz="1800" b="1" dirty="0">
                <a:effectLst/>
                <a:latin typeface="DINOT"/>
              </a:rPr>
              <a:t> </a:t>
            </a:r>
            <a:r>
              <a:rPr lang="de-CH" sz="1800" b="0" dirty="0" err="1">
                <a:effectLst/>
                <a:latin typeface="DINOT"/>
              </a:rPr>
              <a:t>e</a:t>
            </a:r>
            <a:r>
              <a:rPr lang="de-CH" sz="1800" b="0" dirty="0">
                <a:effectLst/>
                <a:latin typeface="DINOT"/>
              </a:rPr>
              <a:t> </a:t>
            </a:r>
            <a:r>
              <a:rPr lang="de-CH" sz="1800" b="1" dirty="0" err="1">
                <a:effectLst/>
                <a:latin typeface="DINOT"/>
              </a:rPr>
              <a:t>lo</a:t>
            </a:r>
            <a:r>
              <a:rPr lang="de-CH" sz="1800" b="0" dirty="0">
                <a:effectLst/>
                <a:latin typeface="DINOT"/>
              </a:rPr>
              <a:t> </a:t>
            </a:r>
            <a:r>
              <a:rPr lang="de-CH" sz="1800" b="1" dirty="0" err="1">
                <a:effectLst/>
                <a:latin typeface="DINOT"/>
              </a:rPr>
              <a:t>consideri</a:t>
            </a:r>
            <a:r>
              <a:rPr lang="de-CH" sz="1800" b="1" dirty="0">
                <a:effectLst/>
                <a:latin typeface="DINOT"/>
              </a:rPr>
              <a:t> </a:t>
            </a:r>
            <a:r>
              <a:rPr lang="de-CH" sz="1800" b="1" dirty="0" err="1">
                <a:effectLst/>
                <a:latin typeface="DINOT"/>
              </a:rPr>
              <a:t>riuscito</a:t>
            </a:r>
            <a:r>
              <a:rPr lang="de-CH" sz="1800" b="0" dirty="0">
                <a:effectLst/>
                <a:latin typeface="DINOT"/>
              </a:rPr>
              <a:t>, </a:t>
            </a:r>
            <a:r>
              <a:rPr lang="de-CH" sz="1800" b="0" dirty="0" err="1">
                <a:effectLst/>
                <a:latin typeface="DINOT"/>
              </a:rPr>
              <a:t>che</a:t>
            </a:r>
            <a:r>
              <a:rPr lang="de-CH" sz="1800" b="0" dirty="0">
                <a:effectLst/>
                <a:latin typeface="DINOT"/>
              </a:rPr>
              <a:t> </a:t>
            </a:r>
            <a:r>
              <a:rPr lang="de-CH" sz="1800" b="0" dirty="0" err="1">
                <a:effectLst/>
                <a:latin typeface="DINOT"/>
              </a:rPr>
              <a:t>lo</a:t>
            </a:r>
            <a:r>
              <a:rPr lang="de-CH" sz="1800" b="0" dirty="0">
                <a:effectLst/>
                <a:latin typeface="DINOT"/>
              </a:rPr>
              <a:t> </a:t>
            </a:r>
            <a:r>
              <a:rPr lang="de-CH" sz="1800" b="1" dirty="0" err="1">
                <a:effectLst/>
                <a:latin typeface="DINOT"/>
              </a:rPr>
              <a:t>valuti</a:t>
            </a:r>
            <a:r>
              <a:rPr lang="de-CH" sz="1800" b="1" dirty="0">
                <a:effectLst/>
                <a:latin typeface="DINOT"/>
              </a:rPr>
              <a:t> </a:t>
            </a:r>
            <a:r>
              <a:rPr lang="de-CH" sz="1800" b="1" dirty="0" err="1">
                <a:effectLst/>
                <a:latin typeface="DINOT"/>
              </a:rPr>
              <a:t>positivamente</a:t>
            </a:r>
            <a:r>
              <a:rPr lang="de-CH" sz="1800" b="1"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che</a:t>
            </a:r>
            <a:r>
              <a:rPr lang="de-CH" sz="1800" b="0" dirty="0">
                <a:effectLst/>
                <a:latin typeface="DINOT"/>
              </a:rPr>
              <a:t> </a:t>
            </a:r>
            <a:r>
              <a:rPr lang="de-CH" sz="1800" b="1" dirty="0">
                <a:effectLst/>
                <a:latin typeface="DINOT"/>
              </a:rPr>
              <a:t>si </a:t>
            </a:r>
            <a:r>
              <a:rPr lang="de-CH" sz="1800" b="1" dirty="0" err="1">
                <a:effectLst/>
                <a:latin typeface="DINOT"/>
              </a:rPr>
              <a:t>identifichi</a:t>
            </a:r>
            <a:r>
              <a:rPr lang="de-CH" sz="1800" b="1" dirty="0">
                <a:effectLst/>
                <a:latin typeface="DINOT"/>
              </a:rPr>
              <a:t> </a:t>
            </a:r>
            <a:r>
              <a:rPr lang="de-CH" sz="1800" b="1" dirty="0" err="1">
                <a:effectLst/>
                <a:latin typeface="DINOT"/>
              </a:rPr>
              <a:t>con</a:t>
            </a:r>
            <a:r>
              <a:rPr lang="de-CH" sz="1800" b="1" dirty="0">
                <a:effectLst/>
                <a:latin typeface="DINOT"/>
              </a:rPr>
              <a:t> </a:t>
            </a:r>
            <a:r>
              <a:rPr lang="de-CH" sz="1800" b="1" dirty="0" err="1">
                <a:effectLst/>
                <a:latin typeface="DINOT"/>
              </a:rPr>
              <a:t>esso</a:t>
            </a:r>
            <a:r>
              <a:rPr lang="de-CH" sz="1800" b="0" dirty="0">
                <a:effectLst/>
                <a:latin typeface="DINOT"/>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L’identificazione</a:t>
            </a:r>
            <a:r>
              <a:rPr lang="de-CH" sz="1800" b="0" dirty="0">
                <a:effectLst/>
                <a:latin typeface="DINOT"/>
              </a:rPr>
              <a:t> </a:t>
            </a:r>
            <a:r>
              <a:rPr lang="de-CH" sz="1800" b="0" dirty="0" err="1">
                <a:effectLst/>
                <a:latin typeface="DINOT"/>
              </a:rPr>
              <a:t>risulta</a:t>
            </a:r>
            <a:r>
              <a:rPr lang="de-CH" sz="1800" b="0" dirty="0">
                <a:effectLst/>
                <a:latin typeface="DINOT"/>
              </a:rPr>
              <a:t> </a:t>
            </a:r>
            <a:r>
              <a:rPr lang="de-CH" sz="1800" b="0" dirty="0" err="1">
                <a:effectLst/>
                <a:latin typeface="DINOT"/>
              </a:rPr>
              <a:t>piu</a:t>
            </a:r>
            <a:r>
              <a:rPr lang="de-CH" sz="1800" b="0" dirty="0">
                <a:effectLst/>
                <a:latin typeface="DINOT"/>
              </a:rPr>
              <a:t>̀ </a:t>
            </a:r>
            <a:r>
              <a:rPr lang="de-CH" sz="1800" b="0" dirty="0" err="1">
                <a:effectLst/>
                <a:latin typeface="DINOT"/>
              </a:rPr>
              <a:t>facile</a:t>
            </a:r>
            <a:r>
              <a:rPr lang="de-CH" sz="1800" b="0" dirty="0">
                <a:effectLst/>
                <a:latin typeface="DINOT"/>
              </a:rPr>
              <a:t> se si </a:t>
            </a:r>
            <a:r>
              <a:rPr lang="de-CH" sz="1800" b="0" dirty="0" err="1">
                <a:effectLst/>
                <a:latin typeface="DINOT"/>
              </a:rPr>
              <a:t>hanno</a:t>
            </a:r>
            <a:r>
              <a:rPr lang="de-CH" sz="1800" b="0" dirty="0">
                <a:effectLst/>
                <a:latin typeface="DINOT"/>
              </a:rPr>
              <a:t> </a:t>
            </a:r>
            <a:r>
              <a:rPr lang="de-CH" sz="1800" b="1" dirty="0" err="1">
                <a:effectLst/>
                <a:latin typeface="DINOT"/>
              </a:rPr>
              <a:t>molti</a:t>
            </a:r>
            <a:r>
              <a:rPr lang="de-CH" sz="1800" b="1" dirty="0">
                <a:effectLst/>
                <a:latin typeface="DINOT"/>
              </a:rPr>
              <a:t> </a:t>
            </a:r>
            <a:r>
              <a:rPr lang="de-CH" sz="1800" b="1" dirty="0" err="1">
                <a:effectLst/>
                <a:latin typeface="DINOT"/>
              </a:rPr>
              <a:t>punti</a:t>
            </a:r>
            <a:r>
              <a:rPr lang="de-CH" sz="1800" b="1" dirty="0">
                <a:effectLst/>
                <a:latin typeface="DINOT"/>
              </a:rPr>
              <a:t> in </a:t>
            </a:r>
            <a:r>
              <a:rPr lang="de-CH" sz="1800" b="1" dirty="0" err="1">
                <a:effectLst/>
                <a:latin typeface="DINOT"/>
              </a:rPr>
              <a:t>comune</a:t>
            </a:r>
            <a:r>
              <a:rPr lang="de-CH" sz="1800" b="1" dirty="0">
                <a:effectLst/>
                <a:latin typeface="DINOT"/>
              </a:rPr>
              <a:t> </a:t>
            </a:r>
            <a:r>
              <a:rPr lang="de-CH" sz="1800" b="1" dirty="0" err="1">
                <a:effectLst/>
                <a:latin typeface="DINOT"/>
              </a:rPr>
              <a:t>con</a:t>
            </a:r>
            <a:r>
              <a:rPr lang="de-CH" sz="1800" b="1" dirty="0">
                <a:effectLst/>
                <a:latin typeface="DINOT"/>
              </a:rPr>
              <a:t> </a:t>
            </a:r>
            <a:r>
              <a:rPr lang="de-CH" sz="1800" b="1" dirty="0" err="1">
                <a:effectLst/>
                <a:latin typeface="DINOT"/>
              </a:rPr>
              <a:t>un</a:t>
            </a:r>
            <a:r>
              <a:rPr lang="de-CH" sz="1800" b="1" dirty="0">
                <a:effectLst/>
                <a:latin typeface="DINOT"/>
              </a:rPr>
              <a:t> </a:t>
            </a:r>
            <a:r>
              <a:rPr lang="de-CH" sz="1800" b="1" dirty="0" err="1">
                <a:effectLst/>
                <a:latin typeface="DINOT"/>
              </a:rPr>
              <a:t>modello</a:t>
            </a:r>
            <a:r>
              <a:rPr lang="de-CH" sz="1800" b="0" dirty="0">
                <a:effectLst/>
                <a:latin typeface="DINOT"/>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800" b="0" dirty="0" err="1">
                <a:effectLst/>
                <a:latin typeface="DINOT"/>
              </a:rPr>
              <a:t>Mostra</a:t>
            </a:r>
            <a:r>
              <a:rPr lang="de-CH" sz="1800" b="0" dirty="0">
                <a:effectLst/>
                <a:latin typeface="DINOT"/>
              </a:rPr>
              <a:t> </a:t>
            </a:r>
            <a:r>
              <a:rPr lang="de-CH" sz="1800" b="0" dirty="0" err="1">
                <a:effectLst/>
                <a:latin typeface="DINOT"/>
              </a:rPr>
              <a:t>consapevolmente</a:t>
            </a:r>
            <a:r>
              <a:rPr lang="de-CH" sz="1800" b="0" dirty="0">
                <a:effectLst/>
                <a:latin typeface="DINOT"/>
              </a:rPr>
              <a:t> ai </a:t>
            </a:r>
            <a:r>
              <a:rPr lang="de-CH" sz="1800" b="0" dirty="0" err="1">
                <a:effectLst/>
                <a:latin typeface="DINOT"/>
              </a:rPr>
              <a:t>partecipanti</a:t>
            </a:r>
            <a:r>
              <a:rPr lang="de-CH" sz="1800" b="0" dirty="0">
                <a:effectLst/>
                <a:latin typeface="DINOT"/>
              </a:rPr>
              <a:t> le </a:t>
            </a:r>
            <a:r>
              <a:rPr lang="de-CH" sz="1800" b="0" dirty="0" err="1">
                <a:effectLst/>
                <a:latin typeface="DINOT"/>
              </a:rPr>
              <a:t>competenze</a:t>
            </a:r>
            <a:r>
              <a:rPr lang="de-CH" sz="1800" b="0" dirty="0">
                <a:effectLst/>
                <a:latin typeface="DINOT"/>
              </a:rPr>
              <a:t> </a:t>
            </a:r>
            <a:r>
              <a:rPr lang="de-CH" sz="1800" b="0" dirty="0" err="1">
                <a:effectLst/>
                <a:latin typeface="DINOT"/>
              </a:rPr>
              <a:t>comunicative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didattiche</a:t>
            </a:r>
            <a:r>
              <a:rPr lang="de-CH" sz="1800" b="0" dirty="0">
                <a:effectLst/>
                <a:latin typeface="DINOT"/>
              </a:rPr>
              <a:t> </a:t>
            </a:r>
            <a:r>
              <a:rPr lang="de-CH" sz="1800" b="0" dirty="0" err="1">
                <a:effectLst/>
                <a:latin typeface="DINOT"/>
              </a:rPr>
              <a:t>perseguite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permetti</a:t>
            </a:r>
            <a:r>
              <a:rPr lang="de-CH" sz="1800" b="0" dirty="0">
                <a:effectLst/>
                <a:latin typeface="DINOT"/>
              </a:rPr>
              <a:t> </a:t>
            </a:r>
            <a:r>
              <a:rPr lang="de-CH" sz="1800" b="0" dirty="0" err="1">
                <a:effectLst/>
                <a:latin typeface="DINOT"/>
              </a:rPr>
              <a:t>loro</a:t>
            </a:r>
            <a:r>
              <a:rPr lang="de-CH" sz="1800" b="0" dirty="0">
                <a:effectLst/>
                <a:latin typeface="DINOT"/>
              </a:rPr>
              <a:t> di </a:t>
            </a:r>
            <a:r>
              <a:rPr lang="de-CH" sz="1800" b="0" dirty="0" err="1">
                <a:effectLst/>
                <a:latin typeface="DINOT"/>
              </a:rPr>
              <a:t>con</a:t>
            </a:r>
            <a:r>
              <a:rPr lang="de-CH" sz="1800" b="0" dirty="0">
                <a:effectLst/>
                <a:latin typeface="DINOT"/>
              </a:rPr>
              <a:t>- </a:t>
            </a:r>
            <a:r>
              <a:rPr lang="de-CH" sz="1800" b="0" dirty="0" err="1">
                <a:effectLst/>
                <a:latin typeface="DINOT"/>
              </a:rPr>
              <a:t>frontarsi</a:t>
            </a:r>
            <a:r>
              <a:rPr lang="de-CH" sz="1800" b="0" dirty="0">
                <a:effectLst/>
                <a:latin typeface="DINOT"/>
              </a:rPr>
              <a:t> </a:t>
            </a:r>
            <a:r>
              <a:rPr lang="de-CH" sz="1800" b="0" dirty="0" err="1">
                <a:effectLst/>
                <a:latin typeface="DINOT"/>
              </a:rPr>
              <a:t>con</a:t>
            </a:r>
            <a:r>
              <a:rPr lang="de-CH" sz="1800" b="0" dirty="0">
                <a:effectLst/>
                <a:latin typeface="DINOT"/>
              </a:rPr>
              <a:t> le 34 </a:t>
            </a:r>
            <a:r>
              <a:rPr lang="de-CH" sz="1800" b="0" dirty="0" err="1">
                <a:effectLst/>
                <a:latin typeface="DINOT"/>
              </a:rPr>
              <a:t>raccomandazioni</a:t>
            </a:r>
            <a:r>
              <a:rPr lang="de-CH" sz="1800" b="0" dirty="0">
                <a:effectLst/>
                <a:latin typeface="DINOT"/>
              </a:rPr>
              <a:t> </a:t>
            </a:r>
            <a:r>
              <a:rPr lang="de-CH" sz="1800" b="0" dirty="0" err="1">
                <a:effectLst/>
                <a:latin typeface="DINOT"/>
              </a:rPr>
              <a:t>d’azione</a:t>
            </a:r>
            <a:r>
              <a:rPr lang="de-CH" sz="1800" b="0" dirty="0">
                <a:effectLst/>
                <a:latin typeface="DINOT"/>
              </a:rPr>
              <a:t>, in modo </a:t>
            </a:r>
            <a:r>
              <a:rPr lang="de-CH" sz="1800" b="0" dirty="0" err="1">
                <a:effectLst/>
                <a:latin typeface="DINOT"/>
              </a:rPr>
              <a:t>pragmatico</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specifico</a:t>
            </a:r>
            <a:r>
              <a:rPr lang="de-CH" sz="1800" b="0" dirty="0">
                <a:effectLst/>
                <a:latin typeface="DINOT"/>
              </a:rPr>
              <a:t> </a:t>
            </a:r>
            <a:r>
              <a:rPr lang="de-CH" sz="1800" b="0" dirty="0" err="1">
                <a:effectLst/>
                <a:latin typeface="DINOT"/>
              </a:rPr>
              <a:t>rispetto</a:t>
            </a:r>
            <a:r>
              <a:rPr lang="de-CH" sz="1800" b="0" dirty="0">
                <a:effectLst/>
                <a:latin typeface="DINOT"/>
              </a:rPr>
              <a:t> alla </a:t>
            </a:r>
            <a:r>
              <a:rPr lang="de-CH" sz="1800" b="0" dirty="0" err="1">
                <a:effectLst/>
                <a:latin typeface="DINOT"/>
              </a:rPr>
              <a:t>disciplina</a:t>
            </a:r>
            <a:r>
              <a:rPr lang="de-CH" sz="1800" b="0" dirty="0">
                <a:effectLst/>
                <a:latin typeface="DINOT"/>
              </a:rPr>
              <a:t> </a:t>
            </a:r>
            <a:r>
              <a:rPr lang="de-CH" sz="1800" b="0" dirty="0" err="1">
                <a:effectLst/>
                <a:latin typeface="DINOT"/>
              </a:rPr>
              <a:t>sportiva</a:t>
            </a:r>
            <a:r>
              <a:rPr lang="de-CH" sz="1800" b="0" dirty="0">
                <a:effectLst/>
                <a:latin typeface="DINOT"/>
              </a:rPr>
              <a:t> o </a:t>
            </a:r>
            <a:r>
              <a:rPr lang="de-CH" sz="1800" b="0" dirty="0" err="1">
                <a:effectLst/>
                <a:latin typeface="DINOT"/>
              </a:rPr>
              <a:t>specialistica</a:t>
            </a:r>
            <a:r>
              <a:rPr lang="de-CH" sz="1800" b="0" dirty="0">
                <a:effectLst/>
                <a:latin typeface="DINOT"/>
              </a:rPr>
              <a:t>. </a:t>
            </a:r>
            <a:endParaRPr lang="de-CH" dirty="0"/>
          </a:p>
          <a:p>
            <a:endParaRPr lang="de-DE" dirty="0"/>
          </a:p>
          <a:p>
            <a:endParaRPr 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85</a:t>
            </a:fld>
            <a:endParaRPr lang="de-CH"/>
          </a:p>
        </p:txBody>
      </p:sp>
    </p:spTree>
    <p:extLst>
      <p:ext uri="{BB962C8B-B14F-4D97-AF65-F5344CB8AC3E}">
        <p14:creationId xmlns:p14="http://schemas.microsoft.com/office/powerpoint/2010/main" val="1042162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„Konstruktion statt Instruktion“</a:t>
            </a:r>
          </a:p>
          <a:p>
            <a:endParaRPr lang="de-DE" b="1" dirty="0"/>
          </a:p>
          <a:p>
            <a:r>
              <a:rPr lang="de-DE" dirty="0"/>
              <a:t>Eigene Sichtweise ermöglichen statt Wissen eintrichtern.</a:t>
            </a:r>
          </a:p>
          <a:p>
            <a:endParaRPr lang="de-DE" dirty="0"/>
          </a:p>
          <a:p>
            <a:r>
              <a:rPr lang="de-DE" b="1" u="sng" dirty="0"/>
              <a:t>Ermöglichungsdidaktik</a:t>
            </a:r>
            <a:r>
              <a:rPr lang="de-DE" b="1" dirty="0"/>
              <a:t> statt Erzeugungsdidaktik</a:t>
            </a:r>
          </a:p>
          <a:p>
            <a:endParaRPr lang="de-DE" dirty="0"/>
          </a:p>
          <a:p>
            <a:r>
              <a:rPr lang="de-DE" dirty="0"/>
              <a:t>Für die Umsetzung der Ermöglichungsdidaktik in die Praxis bietet sich das Lernmodell LENA an (Arnold, 2012).</a:t>
            </a:r>
          </a:p>
          <a:p>
            <a:r>
              <a:rPr lang="de-DE" dirty="0"/>
              <a:t>LENA steht für «</a:t>
            </a:r>
            <a:r>
              <a:rPr lang="de-DE" b="1" dirty="0"/>
              <a:t>lebendiges</a:t>
            </a:r>
            <a:r>
              <a:rPr lang="de-DE" dirty="0"/>
              <a:t> und </a:t>
            </a:r>
            <a:r>
              <a:rPr lang="de-DE" b="1" dirty="0"/>
              <a:t>nachhaltiges</a:t>
            </a:r>
            <a:r>
              <a:rPr lang="de-DE" dirty="0"/>
              <a:t> Lernen» und beinhaltet insgesamt 29 Regeln für die methodisch-didaktische Ausgestaltung des Lehr-Lernprozesses. Im Rahmen von LENA können sich Ausbildende am Akronym </a:t>
            </a:r>
            <a:r>
              <a:rPr lang="de-DE" b="1" dirty="0"/>
              <a:t>S.P.A.S.S</a:t>
            </a:r>
            <a:r>
              <a:rPr lang="de-DE" dirty="0"/>
              <a:t> orientieren:</a:t>
            </a:r>
          </a:p>
          <a:p>
            <a:pPr marL="0" indent="0">
              <a:buFont typeface="Arial" panose="020B0604020202020204" pitchFamily="34" charset="0"/>
              <a:buNone/>
            </a:pPr>
            <a:endParaRPr lang="de-DE" b="0" dirty="0"/>
          </a:p>
          <a:p>
            <a:pPr marL="0" indent="0">
              <a:buFont typeface="Arial" panose="020B0604020202020204" pitchFamily="34" charset="0"/>
              <a:buNone/>
            </a:pPr>
            <a:r>
              <a:rPr lang="de-DE" b="1" dirty="0"/>
              <a:t>Selbstgesteuert</a:t>
            </a:r>
          </a:p>
          <a:p>
            <a:pPr marL="171450" indent="-171450">
              <a:buFont typeface="Arial" panose="020B0604020202020204" pitchFamily="34" charset="0"/>
              <a:buChar char="•"/>
            </a:pPr>
            <a:r>
              <a:rPr lang="de-DE" b="0" i="1" u="sng" dirty="0"/>
              <a:t>Beispiel</a:t>
            </a:r>
            <a:r>
              <a:rPr lang="de-DE" b="1" i="1" dirty="0"/>
              <a:t>: </a:t>
            </a:r>
            <a:r>
              <a:rPr lang="de-DE" i="1" dirty="0"/>
              <a:t>Im Rahmen einer Unterrichtssequenz zur Entwicklungsdimension «Psyche» können die Teilnehmenden selbst entscheiden, welchen Entwicklungsfaktor sie vertiefen möchten.</a:t>
            </a:r>
          </a:p>
          <a:p>
            <a:pPr marL="0" indent="0">
              <a:buFont typeface="Arial" panose="020B0604020202020204" pitchFamily="34" charset="0"/>
              <a:buNone/>
            </a:pPr>
            <a:r>
              <a:rPr lang="de-DE" b="1" dirty="0"/>
              <a:t>Produktiv</a:t>
            </a:r>
          </a:p>
          <a:p>
            <a:pPr marL="171450" indent="-171450">
              <a:buFont typeface="Arial" panose="020B0604020202020204" pitchFamily="34" charset="0"/>
              <a:buChar char="•"/>
            </a:pPr>
            <a:r>
              <a:rPr lang="de-DE" b="0" i="1" u="sng" dirty="0"/>
              <a:t>Beispiel:</a:t>
            </a:r>
            <a:r>
              <a:rPr lang="de-DE" i="1" dirty="0"/>
              <a:t> Im Rahmen einer Praxislektion übernehmen Teilnehmende kleine Unterrichtssequenzen.</a:t>
            </a:r>
          </a:p>
          <a:p>
            <a:pPr marL="0" indent="0">
              <a:buFont typeface="Arial" panose="020B0604020202020204" pitchFamily="34" charset="0"/>
              <a:buNone/>
            </a:pPr>
            <a:r>
              <a:rPr lang="de-DE" b="1" dirty="0"/>
              <a:t>Aktivierend</a:t>
            </a:r>
          </a:p>
          <a:p>
            <a:pPr marL="171450" indent="-171450">
              <a:buFont typeface="Arial" panose="020B0604020202020204" pitchFamily="34" charset="0"/>
              <a:buChar char="•"/>
            </a:pPr>
            <a:r>
              <a:rPr lang="de-DE" b="0" i="1" u="sng" dirty="0"/>
              <a:t>Beispiel: </a:t>
            </a:r>
            <a:r>
              <a:rPr lang="de-DE" i="1" dirty="0"/>
              <a:t>In Kleingruppen erarbeiten Teilnehmende Lösungswege, wie sie mit Störungen im Unterricht umgehen können.</a:t>
            </a:r>
          </a:p>
          <a:p>
            <a:pPr marL="0" indent="0">
              <a:buFont typeface="Arial" panose="020B0604020202020204" pitchFamily="34" charset="0"/>
              <a:buNone/>
            </a:pPr>
            <a:r>
              <a:rPr lang="de-DE" b="1" dirty="0"/>
              <a:t>Sozial</a:t>
            </a:r>
          </a:p>
          <a:p>
            <a:pPr marL="171450" indent="-171450">
              <a:buFont typeface="Arial" panose="020B0604020202020204" pitchFamily="34" charset="0"/>
              <a:buChar char="•"/>
            </a:pPr>
            <a:r>
              <a:rPr lang="de-DE" b="0" i="1" u="sng" dirty="0"/>
              <a:t>Beispiel:</a:t>
            </a:r>
            <a:r>
              <a:rPr lang="de-DE" b="1" i="1" dirty="0"/>
              <a:t> </a:t>
            </a:r>
            <a:r>
              <a:rPr lang="de-DE" i="1" dirty="0"/>
              <a:t>Ein Experte achtet auf eine hohe Interaktionszeit und bietet den Teilnehmenden viel Raum für Fragen und Feedback.</a:t>
            </a:r>
          </a:p>
          <a:p>
            <a:pPr marL="0" indent="0">
              <a:buFont typeface="Arial" panose="020B0604020202020204" pitchFamily="34" charset="0"/>
              <a:buNone/>
            </a:pPr>
            <a:r>
              <a:rPr lang="de-DE" b="1" dirty="0"/>
              <a:t>Situativ </a:t>
            </a:r>
          </a:p>
          <a:p>
            <a:pPr marL="171450" indent="-171450">
              <a:buFont typeface="Arial" panose="020B0604020202020204" pitchFamily="34" charset="0"/>
              <a:buChar char="•"/>
            </a:pPr>
            <a:r>
              <a:rPr lang="de-DE" b="0" i="1" u="sng" dirty="0"/>
              <a:t>Beispiel:</a:t>
            </a:r>
            <a:r>
              <a:rPr lang="de-DE" b="1" i="1" dirty="0"/>
              <a:t> </a:t>
            </a:r>
            <a:r>
              <a:rPr lang="de-DE" i="1" dirty="0"/>
              <a:t>Eine Expertin bittet die Teilnehmenden, Fallbeispiele aus ihren Leitertätigkeiten einzubringen.</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86</a:t>
            </a:fld>
            <a:endParaRPr lang="de-CH"/>
          </a:p>
        </p:txBody>
      </p:sp>
    </p:spTree>
    <p:extLst>
      <p:ext uri="{BB962C8B-B14F-4D97-AF65-F5344CB8AC3E}">
        <p14:creationId xmlns:p14="http://schemas.microsoft.com/office/powerpoint/2010/main" val="147725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85B9-0C11-988E-727D-49BD1305A9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9A5789-4CE5-4D63-31B0-D5FE026521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FC8B34-E5C4-42A1-A9CA-13FA22F82D7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8F75FE3-39DB-A96A-B2ED-B37DAF4B4235}"/>
              </a:ext>
            </a:extLst>
          </p:cNvPr>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2276619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sz="1800" b="1" u="none" dirty="0">
                <a:effectLst/>
                <a:latin typeface="DINOT"/>
              </a:rPr>
              <a:t>«Il ne </a:t>
            </a:r>
            <a:r>
              <a:rPr lang="de-CH" sz="1800" b="1" u="none" dirty="0" err="1">
                <a:effectLst/>
                <a:latin typeface="DINOT"/>
              </a:rPr>
              <a:t>faut</a:t>
            </a:r>
            <a:r>
              <a:rPr lang="de-CH" sz="1800" b="1" u="none" dirty="0">
                <a:effectLst/>
                <a:latin typeface="DINOT"/>
              </a:rPr>
              <a:t> </a:t>
            </a:r>
            <a:r>
              <a:rPr lang="de-CH" sz="1800" b="1" u="none" dirty="0" err="1">
                <a:effectLst/>
                <a:latin typeface="DINOT"/>
              </a:rPr>
              <a:t>pas</a:t>
            </a:r>
            <a:r>
              <a:rPr lang="de-CH" sz="1800" b="1" u="none" dirty="0">
                <a:effectLst/>
                <a:latin typeface="DINOT"/>
              </a:rPr>
              <a:t> </a:t>
            </a:r>
            <a:r>
              <a:rPr lang="de-CH" sz="1800" b="1" u="none" dirty="0" err="1">
                <a:effectLst/>
                <a:latin typeface="DINOT"/>
              </a:rPr>
              <a:t>instruire</a:t>
            </a:r>
            <a:r>
              <a:rPr lang="de-CH" sz="1800" b="1" u="none" dirty="0">
                <a:effectLst/>
                <a:latin typeface="DINOT"/>
              </a:rPr>
              <a:t>, </a:t>
            </a:r>
            <a:r>
              <a:rPr lang="de-CH" sz="1800" b="1" u="none" dirty="0" err="1">
                <a:effectLst/>
                <a:latin typeface="DINOT"/>
              </a:rPr>
              <a:t>mais</a:t>
            </a:r>
            <a:r>
              <a:rPr lang="de-CH" sz="1800" b="1" u="none" dirty="0">
                <a:effectLst/>
                <a:latin typeface="DINOT"/>
              </a:rPr>
              <a:t> </a:t>
            </a:r>
            <a:r>
              <a:rPr lang="de-CH" sz="1800" b="1" u="none" dirty="0" err="1">
                <a:effectLst/>
                <a:latin typeface="DINOT"/>
              </a:rPr>
              <a:t>construire</a:t>
            </a:r>
            <a:r>
              <a:rPr lang="de-CH" sz="1800" b="1" u="none" dirty="0">
                <a:effectLst/>
                <a:latin typeface="DINOT"/>
              </a:rPr>
              <a:t>»</a:t>
            </a:r>
            <a:br>
              <a:rPr lang="de-CH" sz="1800" b="0" dirty="0">
                <a:effectLst/>
                <a:latin typeface="DINOT"/>
              </a:rPr>
            </a:b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sz="1800" b="1" u="sng" dirty="0" err="1">
                <a:effectLst/>
                <a:latin typeface="DINOT"/>
              </a:rPr>
              <a:t>Didactique</a:t>
            </a:r>
            <a:r>
              <a:rPr lang="de-CH" sz="1800" b="1" u="sng" dirty="0">
                <a:effectLst/>
                <a:latin typeface="DINOT"/>
              </a:rPr>
              <a:t> de la </a:t>
            </a:r>
            <a:r>
              <a:rPr lang="de-CH" sz="1800" b="1" u="sng" dirty="0" err="1">
                <a:effectLst/>
                <a:latin typeface="DINOT"/>
              </a:rPr>
              <a:t>facilitation</a:t>
            </a:r>
            <a:endParaRPr lang="fr-CH"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CH" dirty="0"/>
              <a:t>L’application de la didactique de la facilitation dans la pratique peut s’appuyer sur le modèle LENA (Arnold, 2012). Issu de l’allemand «</a:t>
            </a:r>
            <a:r>
              <a:rPr lang="fr-CH" b="1" dirty="0" err="1"/>
              <a:t>lebendiges</a:t>
            </a:r>
            <a:r>
              <a:rPr lang="fr-CH" b="1" dirty="0"/>
              <a:t> </a:t>
            </a:r>
            <a:r>
              <a:rPr lang="fr-CH" b="1" dirty="0" err="1"/>
              <a:t>und</a:t>
            </a:r>
            <a:r>
              <a:rPr lang="fr-CH" b="1" dirty="0"/>
              <a:t> </a:t>
            </a:r>
            <a:r>
              <a:rPr lang="fr-CH" b="1" dirty="0" err="1"/>
              <a:t>nachhaltiges</a:t>
            </a:r>
            <a:r>
              <a:rPr lang="fr-CH" b="1" dirty="0"/>
              <a:t> </a:t>
            </a:r>
            <a:r>
              <a:rPr lang="fr-CH" b="1" dirty="0" err="1"/>
              <a:t>Lernen</a:t>
            </a:r>
            <a:r>
              <a:rPr lang="fr-CH" dirty="0"/>
              <a:t>» (apprentissage vivant et pérenne), ce modèle comprend 29 règles d’organisation </a:t>
            </a:r>
            <a:r>
              <a:rPr lang="fr-CH" dirty="0" err="1"/>
              <a:t>méthodologique</a:t>
            </a:r>
            <a:r>
              <a:rPr lang="fr-CH" dirty="0"/>
              <a:t> et didactique du processus d’enseignement et d’apprentissage. L’un des outils issus de ce modèle définit cinq critères pour proposer des méthodes allant dans le sens de la didactique de la facilitation: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Autonomie – exemple: </a:t>
            </a:r>
            <a:r>
              <a:rPr lang="fr-CH" dirty="0"/>
              <a:t>dans le cadre d’une séquence d’enseignement sur la dimension psychologique de la progression, les participants peuvent décider eux-mêmes quel facteur de développement ils souhaitent approfondir.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Production – exemple: </a:t>
            </a:r>
            <a:r>
              <a:rPr lang="fr-CH" dirty="0"/>
              <a:t>dans le cadre d’une leçon pratique, les participants réalisent de petites séquences d’enseignement.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Activation – exemple: </a:t>
            </a:r>
            <a:r>
              <a:rPr lang="fr-CH" dirty="0"/>
              <a:t>les participants travaillent en petits groupes pour imaginer des solutions permettant de gérer les perturbations en cours.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Socialisation – exemple: </a:t>
            </a:r>
            <a:r>
              <a:rPr lang="fr-CH" dirty="0"/>
              <a:t>un expert veille à garantir des temps d’interaction suffisamment longs et offre assez d’occasions aux participants pour poser des questions ainsi que formuler des feed-back constructifs.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Mise en situation – exemple: </a:t>
            </a:r>
            <a:r>
              <a:rPr lang="fr-CH" dirty="0"/>
              <a:t>une experte demande aux participants de décrire des cas pratiques tirés de leurs activités de moniteurs.</a:t>
            </a:r>
            <a:endParaRPr lang="de-CH" dirty="0"/>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87</a:t>
            </a:fld>
            <a:endParaRPr lang="de-CH"/>
          </a:p>
        </p:txBody>
      </p:sp>
    </p:spTree>
    <p:extLst>
      <p:ext uri="{BB962C8B-B14F-4D97-AF65-F5344CB8AC3E}">
        <p14:creationId xmlns:p14="http://schemas.microsoft.com/office/powerpoint/2010/main" val="11901322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800" b="0" dirty="0" err="1">
                <a:effectLst/>
                <a:latin typeface="DINOT"/>
              </a:rPr>
              <a:t>Inculcare</a:t>
            </a:r>
            <a:r>
              <a:rPr lang="de-CH" sz="1800" b="0" dirty="0">
                <a:effectLst/>
                <a:latin typeface="DINOT"/>
              </a:rPr>
              <a:t> </a:t>
            </a:r>
            <a:r>
              <a:rPr lang="de-CH" sz="1800" b="0" dirty="0" err="1">
                <a:effectLst/>
                <a:latin typeface="DINOT"/>
              </a:rPr>
              <a:t>il</a:t>
            </a:r>
            <a:r>
              <a:rPr lang="de-CH" sz="1800" b="0" dirty="0">
                <a:effectLst/>
                <a:latin typeface="DINOT"/>
              </a:rPr>
              <a:t> </a:t>
            </a:r>
            <a:r>
              <a:rPr lang="de-CH" sz="1800" b="0" dirty="0" err="1">
                <a:effectLst/>
                <a:latin typeface="DINOT"/>
              </a:rPr>
              <a:t>sapere</a:t>
            </a:r>
            <a:r>
              <a:rPr lang="de-CH" sz="1800" b="0" dirty="0">
                <a:effectLst/>
                <a:latin typeface="DINOT"/>
              </a:rPr>
              <a:t> o </a:t>
            </a:r>
            <a:r>
              <a:rPr lang="de-CH" sz="1800" b="0" dirty="0" err="1">
                <a:effectLst/>
                <a:latin typeface="DINOT"/>
              </a:rPr>
              <a:t>consentire</a:t>
            </a:r>
            <a:r>
              <a:rPr lang="de-CH" sz="1800" b="0" dirty="0">
                <a:effectLst/>
                <a:latin typeface="DINOT"/>
              </a:rPr>
              <a:t> di </a:t>
            </a:r>
            <a:r>
              <a:rPr lang="de-CH" sz="1800" b="0" dirty="0" err="1">
                <a:effectLst/>
                <a:latin typeface="DINOT"/>
              </a:rPr>
              <a:t>sviluppare</a:t>
            </a:r>
            <a:r>
              <a:rPr lang="de-CH" sz="1800" b="0" dirty="0">
                <a:effectLst/>
                <a:latin typeface="DINOT"/>
              </a:rPr>
              <a:t> </a:t>
            </a:r>
            <a:r>
              <a:rPr lang="de-CH" sz="1800" b="0" dirty="0" err="1">
                <a:effectLst/>
                <a:latin typeface="DINOT"/>
              </a:rPr>
              <a:t>un</a:t>
            </a:r>
            <a:r>
              <a:rPr lang="de-CH" sz="1800" b="0" dirty="0">
                <a:effectLst/>
                <a:latin typeface="DINOT"/>
              </a:rPr>
              <a:t> proprio </a:t>
            </a:r>
            <a:r>
              <a:rPr lang="de-CH" sz="1800" b="0" dirty="0" err="1">
                <a:effectLst/>
                <a:latin typeface="DINOT"/>
              </a:rPr>
              <a:t>punto</a:t>
            </a:r>
            <a:r>
              <a:rPr lang="de-CH" sz="1800" b="0" dirty="0">
                <a:effectLst/>
                <a:latin typeface="DINOT"/>
              </a:rPr>
              <a:t> di </a:t>
            </a:r>
            <a:r>
              <a:rPr lang="de-CH" sz="1800" b="0" dirty="0" err="1">
                <a:effectLst/>
                <a:latin typeface="DINOT"/>
              </a:rPr>
              <a:t>vista</a:t>
            </a:r>
            <a:r>
              <a:rPr lang="de-CH" sz="1800" b="0" dirty="0">
                <a:effectLst/>
                <a:latin typeface="DINOT"/>
              </a:rPr>
              <a:t>? </a:t>
            </a:r>
            <a:endParaRPr lang="de-CH" dirty="0"/>
          </a:p>
          <a:p>
            <a:endParaRPr lang="it-IT" dirty="0"/>
          </a:p>
          <a:p>
            <a:pPr marL="285750" marR="0" lvl="0" indent="-285750" algn="l" defTabSz="914400" rtl="0" eaLnBrk="0" fontAlgn="base" latinLnBrk="0" hangingPunct="0">
              <a:lnSpc>
                <a:spcPct val="100000"/>
              </a:lnSpc>
              <a:spcBef>
                <a:spcPct val="30000"/>
              </a:spcBef>
              <a:spcAft>
                <a:spcPct val="0"/>
              </a:spcAft>
              <a:buClrTx/>
              <a:buSzTx/>
              <a:buFont typeface="Wingdings" pitchFamily="2" charset="2"/>
              <a:buChar char="à"/>
              <a:tabLst/>
              <a:defRPr/>
            </a:pPr>
            <a:r>
              <a:rPr lang="de-CH" sz="1800" b="1" dirty="0">
                <a:effectLst/>
                <a:latin typeface="DINOT"/>
              </a:rPr>
              <a:t>«</a:t>
            </a:r>
            <a:r>
              <a:rPr lang="de-CH" sz="1800" b="1" dirty="0" err="1">
                <a:effectLst/>
                <a:latin typeface="DINOT"/>
              </a:rPr>
              <a:t>costruzione</a:t>
            </a:r>
            <a:r>
              <a:rPr lang="de-CH" sz="1800" b="1" dirty="0">
                <a:effectLst/>
                <a:latin typeface="DINOT"/>
              </a:rPr>
              <a:t> </a:t>
            </a:r>
            <a:r>
              <a:rPr lang="de-CH" sz="1800" b="1" dirty="0" err="1">
                <a:effectLst/>
                <a:latin typeface="DINOT"/>
              </a:rPr>
              <a:t>anziche</a:t>
            </a:r>
            <a:r>
              <a:rPr lang="de-CH" sz="1800" b="1" dirty="0">
                <a:effectLst/>
                <a:latin typeface="DINOT"/>
              </a:rPr>
              <a:t>́ </a:t>
            </a:r>
            <a:r>
              <a:rPr lang="de-CH" sz="1800" b="1" dirty="0" err="1">
                <a:effectLst/>
                <a:latin typeface="DINOT"/>
              </a:rPr>
              <a:t>istruzione</a:t>
            </a:r>
            <a:r>
              <a:rPr lang="de-CH" sz="1800" b="1" dirty="0">
                <a:effectLst/>
                <a:latin typeface="DINOT"/>
              </a:rPr>
              <a:t>» </a:t>
            </a:r>
            <a:endParaRPr lang="de-CH" b="1" dirty="0"/>
          </a:p>
          <a:p>
            <a:endParaRPr lang="it-IT" dirty="0"/>
          </a:p>
          <a:p>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800" b="1" dirty="0" err="1">
                <a:effectLst/>
                <a:latin typeface="DINOT"/>
              </a:rPr>
              <a:t>Didattica</a:t>
            </a:r>
            <a:r>
              <a:rPr lang="de-CH" sz="1800" b="1" dirty="0">
                <a:effectLst/>
                <a:latin typeface="DINOT"/>
              </a:rPr>
              <a:t>: </a:t>
            </a:r>
            <a:r>
              <a:rPr lang="de-CH" sz="1800" b="1" u="sng" dirty="0" err="1">
                <a:effectLst/>
                <a:latin typeface="DINOT"/>
              </a:rPr>
              <a:t>accompagnare</a:t>
            </a:r>
            <a:r>
              <a:rPr lang="de-CH" sz="1800" b="1" dirty="0">
                <a:effectLst/>
                <a:latin typeface="DINOT"/>
              </a:rPr>
              <a:t> </a:t>
            </a:r>
            <a:r>
              <a:rPr lang="de-CH" sz="1800" b="1" dirty="0" err="1">
                <a:effectLst/>
                <a:latin typeface="DINOT"/>
              </a:rPr>
              <a:t>anziche</a:t>
            </a:r>
            <a:r>
              <a:rPr lang="de-CH" sz="1800" b="1" dirty="0">
                <a:effectLst/>
                <a:latin typeface="DINOT"/>
              </a:rPr>
              <a:t>́ </a:t>
            </a:r>
            <a:r>
              <a:rPr lang="de-CH" sz="1800" b="1" dirty="0" err="1">
                <a:effectLst/>
                <a:latin typeface="DINOT"/>
              </a:rPr>
              <a:t>istruire</a:t>
            </a:r>
            <a:r>
              <a:rPr lang="de-CH" sz="1800" b="1" dirty="0">
                <a:effectLst/>
                <a:latin typeface="DINOT"/>
              </a:rPr>
              <a:t> </a:t>
            </a:r>
            <a:endParaRPr lang="it-IT" dirty="0"/>
          </a:p>
          <a:p>
            <a:r>
              <a:rPr lang="it-IT" dirty="0"/>
              <a:t>Per l’attuazione pratica dell’accompagnamento didattico ci si può riferire al modello LENA (Arnold, 2012). LENA è l’acronimo di «</a:t>
            </a:r>
            <a:r>
              <a:rPr lang="it-IT" b="1" dirty="0" err="1"/>
              <a:t>lebendiges</a:t>
            </a:r>
            <a:r>
              <a:rPr lang="it-IT" b="1" dirty="0"/>
              <a:t> und </a:t>
            </a:r>
            <a:r>
              <a:rPr lang="it-IT" b="1" dirty="0" err="1"/>
              <a:t>nachhaltiges</a:t>
            </a:r>
            <a:r>
              <a:rPr lang="it-IT" b="1" dirty="0"/>
              <a:t> </a:t>
            </a:r>
            <a:r>
              <a:rPr lang="it-IT" b="1" dirty="0" err="1"/>
              <a:t>Lernen</a:t>
            </a:r>
            <a:r>
              <a:rPr lang="it-IT" dirty="0"/>
              <a:t>» (imparare in modo vivace e sostenibile) e comprende complessivamente 29 regole per l’impostazione metodico-didattica del processo di insegnamento-apprendimento. Nell’ambito di LENA le persone in formazione possono orientarsi ai seguenti cinque criteri metodologici ispirati all’accompagnamento didattico:</a:t>
            </a:r>
          </a:p>
          <a:p>
            <a:pPr marL="171450" indent="-171450">
              <a:buFont typeface="Arial" panose="020B0604020202020204" pitchFamily="34" charset="0"/>
              <a:buChar char="•"/>
            </a:pPr>
            <a:r>
              <a:rPr lang="it-IT" b="1" dirty="0"/>
              <a:t>Autoregolato – esempio: </a:t>
            </a:r>
            <a:r>
              <a:rPr lang="it-IT" dirty="0"/>
              <a:t>nell’ambito di una sequenza d’insegnamento legata al settore di sviluppo «Psiche» i partecipanti possono decidere autonomamente quale fattore di sviluppo intendono approfondire.</a:t>
            </a:r>
          </a:p>
          <a:p>
            <a:pPr marL="171450" indent="-171450">
              <a:buFont typeface="Arial" panose="020B0604020202020204" pitchFamily="34" charset="0"/>
              <a:buChar char="•"/>
            </a:pPr>
            <a:r>
              <a:rPr lang="it-IT" b="1" dirty="0"/>
              <a:t>Produttivo – esempio: </a:t>
            </a:r>
            <a:r>
              <a:rPr lang="it-IT" dirty="0"/>
              <a:t>nell’ambito di una lezione pratica i partecipanti riprendono piccole sequenze d’insegnamento. </a:t>
            </a:r>
          </a:p>
          <a:p>
            <a:pPr marL="171450" indent="-171450">
              <a:buFont typeface="Arial" panose="020B0604020202020204" pitchFamily="34" charset="0"/>
              <a:buChar char="•"/>
            </a:pPr>
            <a:r>
              <a:rPr lang="it-IT" b="1" dirty="0"/>
              <a:t>Attivante – esempio: </a:t>
            </a:r>
            <a:r>
              <a:rPr lang="it-IT" dirty="0"/>
              <a:t>i partecipanti divisi in piccoli gruppi elaborano soluzioni per aggirare le fonti di disturbo durante la lezione.</a:t>
            </a:r>
          </a:p>
          <a:p>
            <a:pPr marL="171450" indent="-171450">
              <a:buFont typeface="Arial" panose="020B0604020202020204" pitchFamily="34" charset="0"/>
              <a:buChar char="•"/>
            </a:pPr>
            <a:r>
              <a:rPr lang="it-IT" b="1" dirty="0"/>
              <a:t>Sociale – esempio: </a:t>
            </a:r>
            <a:r>
              <a:rPr lang="it-IT" dirty="0"/>
              <a:t>un esperto prevede molto tempo per le interazioni e offre ai partecipanti ampio spazio per le domande e i feedback.</a:t>
            </a:r>
          </a:p>
          <a:p>
            <a:pPr marL="171450" indent="-171450">
              <a:buFont typeface="Arial" panose="020B0604020202020204" pitchFamily="34" charset="0"/>
              <a:buChar char="•"/>
            </a:pPr>
            <a:r>
              <a:rPr lang="it-IT" b="1" dirty="0"/>
              <a:t>Situazionale – esempio: </a:t>
            </a:r>
            <a:r>
              <a:rPr lang="it-IT" dirty="0"/>
              <a:t>un’esperta chiede ai partecipanti di citare esempi tratti dalla loro attività didattica</a:t>
            </a:r>
            <a:endParaRPr 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88</a:t>
            </a:fld>
            <a:endParaRPr lang="de-CH"/>
          </a:p>
        </p:txBody>
      </p:sp>
    </p:spTree>
    <p:extLst>
      <p:ext uri="{BB962C8B-B14F-4D97-AF65-F5344CB8AC3E}">
        <p14:creationId xmlns:p14="http://schemas.microsoft.com/office/powerpoint/2010/main" val="28419096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20% Erzählen und 80% Fragen</a:t>
            </a:r>
          </a:p>
          <a:p>
            <a:endParaRPr lang="de-DE" b="1" dirty="0"/>
          </a:p>
          <a:p>
            <a:r>
              <a:rPr lang="de-DE" b="1" dirty="0"/>
              <a:t>Expertinnen und Experten in der Beraterrolle </a:t>
            </a:r>
          </a:p>
          <a:p>
            <a:pPr marL="171450" indent="-171450">
              <a:buFont typeface="Arial" panose="020B0604020202020204" pitchFamily="34" charset="0"/>
              <a:buChar char="•"/>
            </a:pPr>
            <a:r>
              <a:rPr lang="de-DE" dirty="0"/>
              <a:t>Mit Fragen forderst du die Teilnehmenden heraus</a:t>
            </a:r>
          </a:p>
          <a:p>
            <a:pPr marL="171450" indent="-171450">
              <a:buFont typeface="Arial" panose="020B0604020202020204" pitchFamily="34" charset="0"/>
              <a:buChar char="•"/>
            </a:pPr>
            <a:r>
              <a:rPr lang="de-DE" dirty="0"/>
              <a:t>Du regst sie zum Mitdenken und zur aktiven Beteiligung an </a:t>
            </a:r>
          </a:p>
          <a:p>
            <a:pPr marL="171450" indent="-171450">
              <a:buFont typeface="Arial" panose="020B0604020202020204" pitchFamily="34" charset="0"/>
              <a:buChar char="•"/>
            </a:pPr>
            <a:r>
              <a:rPr lang="de-DE" dirty="0"/>
              <a:t>Gerade beim Unterrichtseinstieg sind Fragen hilfreich. Deren Beantwortung verschafft dir ein Bild zur Zusammensetzung und zum Vorwissen deiner Gruppe</a:t>
            </a:r>
          </a:p>
          <a:p>
            <a:pPr marL="171450" indent="-171450">
              <a:buFont typeface="Arial" panose="020B0604020202020204" pitchFamily="34" charset="0"/>
              <a:buChar char="•"/>
            </a:pPr>
            <a:r>
              <a:rPr lang="de-DE" dirty="0"/>
              <a:t>Fragen spielen auch in den Zeitfenstern dazwischen eine Rolle. Gerade mehrtägige Kurse oder Module erlauben dir einen intensiven Austausch mit den Teilnehmenden. Dabei dienst du ihnen als Anlaufstelle und berätst sie bei Fragen rund um ihre Leitertätigkeit.</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In Anlehnung an die Grundmodelle der Beratung sind für dich die folgenden beiden Formen relevant (Schein, 2010):</a:t>
            </a:r>
          </a:p>
          <a:p>
            <a:pPr marL="171450" indent="-171450">
              <a:buFont typeface="Arial" panose="020B0604020202020204" pitchFamily="34" charset="0"/>
              <a:buChar char="•"/>
            </a:pPr>
            <a:r>
              <a:rPr lang="de-DE" b="1" dirty="0"/>
              <a:t>Fachberatung: </a:t>
            </a:r>
            <a:r>
              <a:rPr lang="de-DE" b="0" dirty="0"/>
              <a:t>Du </a:t>
            </a:r>
            <a:r>
              <a:rPr lang="de-DE" dirty="0"/>
              <a:t>vermittelst du konkrete Informationen und schlägst das weitere Vorgehen vor. </a:t>
            </a:r>
            <a:r>
              <a:rPr lang="de-DE" i="1" dirty="0"/>
              <a:t>Beispiel: Du veranschaulichst einer Teilnehmerin den Ausbildungsweg und empfiehlst ihr den Besuch eines weiterführenden Moduls.</a:t>
            </a:r>
          </a:p>
          <a:p>
            <a:pPr marL="171450" indent="-171450">
              <a:buFont typeface="Arial" panose="020B0604020202020204" pitchFamily="34" charset="0"/>
              <a:buChar char="•"/>
            </a:pPr>
            <a:r>
              <a:rPr lang="de-DE" b="1" dirty="0"/>
              <a:t>Prozessberatung: </a:t>
            </a:r>
            <a:r>
              <a:rPr lang="de-DE" dirty="0"/>
              <a:t>Du hilfst Leiterinnen und Leitern, bestimmte Ereignisse und Vorgänge wahrzunehmen, richtig zu interpretieren und ihnen angemessen zu begegnen. Dabei bleibt die Verantwortung bei den Leiterinnen und Leitern. Mit Hilfe deiner Unterstützung erarbeiten sie den Lösungsweg. Du achtest darauf, dass du nicht in das Schema der Fachberatung fällst («Ich als Expertin oder Experte sag dir, wie es geht»). </a:t>
            </a:r>
            <a:r>
              <a:rPr lang="de-DE" i="1" dirty="0"/>
              <a:t>Beispiel: Ein Leiter bekundet Mühe mit dem Verhalten eines Trainingsteilnehmers. Mit geschickten Fragen unterstützt du ihn bei der Lösungssuche.</a:t>
            </a:r>
          </a:p>
          <a:p>
            <a:pPr marL="171450" indent="-171450">
              <a:buFont typeface="Arial" panose="020B0604020202020204" pitchFamily="34" charset="0"/>
              <a:buChar char="•"/>
            </a:pPr>
            <a:endParaRPr lang="de-DE"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Richtig fragen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Gerade im Rahmen der Prozessberatung sind Fragen das Mittel der Wahl. Dabei wird zwischen verschiedenen Fragetypen unterschieden: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Offene Fragen: </a:t>
            </a:r>
            <a:r>
              <a:rPr kumimoji="0" lang="de-DE"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Sind gerade am Anfang eines Gesprächs hilfreich, um das Gespräch in Gang zu bringen. Offene Fragen liefern viele Informationen und können zum Nachdenken anregen. </a:t>
            </a:r>
            <a:r>
              <a:rPr kumimoji="0" lang="de-DE"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Beispiel: Welche Inhalte dieser Kurswoche waren für dich besonders wertvoll?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Geschlossene Fragen: </a:t>
            </a:r>
            <a:r>
              <a:rPr kumimoji="0" lang="de-DE"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Werden oft als starke Lenkung erlebt. Geschlossene Fragen regen nicht zum Sprechen an und zielen auf eine bestimmte Antwort hin, die durch die Frage vorgegeben ist. </a:t>
            </a:r>
            <a:r>
              <a:rPr kumimoji="0" lang="de-DE"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Beispiel: Kennst du die Erscheinungsformen deiner Sportart oder Fachdisziplin?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Steuerungs- oder Prozessfragen: </a:t>
            </a:r>
            <a:r>
              <a:rPr kumimoji="0" lang="de-DE"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Beispiel: Wollen wir zuerst deine Zielsetzungen besprechen?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Bewahrungsfragen: </a:t>
            </a:r>
            <a:r>
              <a:rPr kumimoji="0" lang="de-DE"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1a) Was ist dir gelungen oder was würdest du das nächste Mal wieder so umsetzen? 1b) Warum ist es dir gelungen was machst du, damit es dir das nächste Mal wieder gelingt? 2) Was wirst du optimieren und wie?</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89</a:t>
            </a:fld>
            <a:endParaRPr lang="de-CH"/>
          </a:p>
        </p:txBody>
      </p:sp>
    </p:spTree>
    <p:extLst>
      <p:ext uri="{BB962C8B-B14F-4D97-AF65-F5344CB8AC3E}">
        <p14:creationId xmlns:p14="http://schemas.microsoft.com/office/powerpoint/2010/main" val="39165399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sz="1800" b="1" dirty="0">
                <a:effectLst/>
                <a:latin typeface="DINOT"/>
              </a:rPr>
              <a:t>20 % de </a:t>
            </a:r>
            <a:r>
              <a:rPr lang="de-CH" sz="1800" b="1" dirty="0" err="1">
                <a:effectLst/>
                <a:latin typeface="DINOT"/>
              </a:rPr>
              <a:t>récit</a:t>
            </a:r>
            <a:r>
              <a:rPr lang="de-CH" sz="1800" b="1" dirty="0">
                <a:effectLst/>
                <a:latin typeface="DINOT"/>
              </a:rPr>
              <a:t> et 80 % de </a:t>
            </a:r>
            <a:r>
              <a:rPr lang="de-CH" sz="1800" b="1" dirty="0" err="1">
                <a:effectLst/>
                <a:latin typeface="DINOT"/>
              </a:rPr>
              <a:t>questions</a:t>
            </a:r>
            <a:endParaRPr lang="fr-CH"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CH" b="1" dirty="0"/>
              <a:t>Adopter un rôle de conseil en tant qu’</a:t>
            </a:r>
            <a:r>
              <a:rPr lang="fr-CH" b="1" dirty="0" err="1"/>
              <a:t>expert-e</a:t>
            </a:r>
            <a:r>
              <a:rPr lang="fr-CH" b="1" dirty="0"/>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En posant des questions, tu pousses les participants à se dépasser.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Tu les incites ainsi à réfléchir et à participer activement.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Les questions sont surtout utiles au début de ton enseignement. Les réponses apportées te permettent en effet d’avoir un aperçu de la composition du groupe et de ses connaissances préalables.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Les questions jouent un rôle aussi en dehors. Dans le cadre de ton activité d’</a:t>
            </a:r>
            <a:r>
              <a:rPr lang="fr-CH" dirty="0" err="1"/>
              <a:t>expert-e</a:t>
            </a:r>
            <a:r>
              <a:rPr lang="fr-CH" dirty="0"/>
              <a:t>, tu endosses un rôle de formation, mais également de conseil. Les cours ou les modules sur plusieurs jours te permettent d’engager des échanges intensifs avec les participants. Dans ce contexte, tu leur sers de personne de référence et tu les conseilles en cas de questions sur leur activité de moniteur.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dirty="0"/>
              <a:t>Deux formes de modèles de base sur le rôle de conseiller te concernent plus particulièrement (Schein, 2010):</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Conseil sur le fond: </a:t>
            </a:r>
            <a:r>
              <a:rPr lang="fr-CH" dirty="0"/>
              <a:t>en ta qualité d’</a:t>
            </a:r>
            <a:r>
              <a:rPr lang="fr-CH" dirty="0" err="1"/>
              <a:t>expert-e</a:t>
            </a:r>
            <a:r>
              <a:rPr lang="fr-CH" dirty="0"/>
              <a:t>, tu partages des informations concrètes et dispenses des conseils sur la marche à suivre. Exemple: tu expliques à une participante la structure de la formation et tu lui conseilles de participer à un module de perfectionnement.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Conseil sur la forme: </a:t>
            </a:r>
            <a:r>
              <a:rPr lang="fr-CH" dirty="0"/>
              <a:t>en ta qualité d’</a:t>
            </a:r>
            <a:r>
              <a:rPr lang="fr-CH" dirty="0" err="1"/>
              <a:t>expert-e</a:t>
            </a:r>
            <a:r>
              <a:rPr lang="fr-CH" dirty="0"/>
              <a:t>, tu aides les moniteurs à identifier certains événements ou phénomènes, à les interpréter correctement et à y réagir de façon appropriée. Dans ce contexte, les moniteurs restent responsables de la façon dont se déroulent les choses. Avec ton soutien, ils trouvent eux-mêmes la solution. Tu veilles à ne pas tomber dans le schéma du conseil sur le fond («En tant qu’experte-e, je t’explique comment cela fonctionne.»). Exemple: un moniteur a du mal à gérer le comportement de l’un des participants aux entraînements. En lui posant des questions ciblées, tu l’aides à trouver une solution.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Poser les bonnes questions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Les questions sont un outil essentiel lors d’un entretien de conseil. On distingue plusieurs catégories: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Les questions ouvertes: </a:t>
            </a:r>
            <a:r>
              <a:rPr kumimoji="0" lang="fr-CH"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Elles sont donc particulièrement adaptées au début d’un entretien pour lancer la discussion. Les questions ouvertes fournissent de nombreuses informations et peuvent alimenter la réflexion. </a:t>
            </a:r>
            <a:r>
              <a:rPr kumimoji="0" lang="fr-CH"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Exemple: «Quels contenus t’ont été particulièrement utiles pendant cette semaine de cours?»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Les questions fermées: </a:t>
            </a:r>
            <a:r>
              <a:rPr kumimoji="0" lang="fr-CH"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Elles sont souvent perçues comme une manière d’orienter fortement la réponse. Les questions fermées n’incitent pas à parler et visent à obtenir une réponse spécifique, suggérée par la question. </a:t>
            </a:r>
            <a:r>
              <a:rPr kumimoji="0" lang="fr-CH"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Exemple: «Connais-tu les formes caractéristiques de ton sport ou de ta discipline?»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Les questions suggestives: </a:t>
            </a:r>
            <a:r>
              <a:rPr kumimoji="0" lang="fr-CH"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Exemple: «Es-tu d’accord pour que l’on parle d’abord de la définition de tes objectifs?»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Les questions motivantes: </a:t>
            </a:r>
            <a:r>
              <a:rPr kumimoji="0" lang="fr-CH"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elles invitent à la réflexion et sont structurées de la manière suivante: 1a) «Qu’as-tu réussi ou que referais-tu de manière identique la prochaine fois?» 1b) «Pourquoi as-tu réussi et que feras-tu la prochaine fois pour réussir à nouveau?» 2) «Que comptes-tu optimiser et comment?»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dirty="0"/>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90</a:t>
            </a:fld>
            <a:endParaRPr lang="de-CH"/>
          </a:p>
        </p:txBody>
      </p:sp>
    </p:spTree>
    <p:extLst>
      <p:ext uri="{BB962C8B-B14F-4D97-AF65-F5344CB8AC3E}">
        <p14:creationId xmlns:p14="http://schemas.microsoft.com/office/powerpoint/2010/main" val="8935544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800" b="1" dirty="0" err="1">
                <a:effectLst/>
                <a:latin typeface="DINOT"/>
              </a:rPr>
              <a:t>parlare</a:t>
            </a:r>
            <a:r>
              <a:rPr lang="de-CH" sz="1800" b="1" dirty="0">
                <a:effectLst/>
                <a:latin typeface="DINOT"/>
              </a:rPr>
              <a:t> per </a:t>
            </a:r>
            <a:r>
              <a:rPr lang="de-CH" sz="1800" b="1" dirty="0" err="1">
                <a:effectLst/>
                <a:latin typeface="DINOT"/>
              </a:rPr>
              <a:t>il</a:t>
            </a:r>
            <a:r>
              <a:rPr lang="de-CH" sz="1800" b="1" dirty="0">
                <a:effectLst/>
                <a:latin typeface="DINOT"/>
              </a:rPr>
              <a:t> 20%, </a:t>
            </a:r>
            <a:r>
              <a:rPr lang="de-CH" sz="1800" b="1" dirty="0" err="1">
                <a:effectLst/>
                <a:latin typeface="DINOT"/>
              </a:rPr>
              <a:t>porre</a:t>
            </a:r>
            <a:r>
              <a:rPr lang="de-CH" sz="1800" b="1" dirty="0">
                <a:effectLst/>
                <a:latin typeface="DINOT"/>
              </a:rPr>
              <a:t> </a:t>
            </a:r>
            <a:r>
              <a:rPr lang="de-CH" sz="1800" b="1" dirty="0" err="1">
                <a:effectLst/>
                <a:latin typeface="DINOT"/>
              </a:rPr>
              <a:t>domande</a:t>
            </a:r>
            <a:r>
              <a:rPr lang="de-CH" sz="1800" b="1" dirty="0">
                <a:effectLst/>
                <a:latin typeface="DINOT"/>
              </a:rPr>
              <a:t> per l’80%. </a:t>
            </a:r>
            <a:endParaRPr lang="it-IT" b="1" dirty="0"/>
          </a:p>
          <a:p>
            <a:endParaRPr lang="it-IT" b="1" dirty="0"/>
          </a:p>
          <a:p>
            <a:r>
              <a:rPr lang="it-IT" b="1" dirty="0"/>
              <a:t>Esperte ed esperti nel ruolo di consulenti </a:t>
            </a:r>
          </a:p>
          <a:p>
            <a:pPr marL="171450" indent="-171450">
              <a:buFont typeface="Arial" panose="020B0604020202020204" pitchFamily="34" charset="0"/>
              <a:buChar char="•"/>
            </a:pPr>
            <a:r>
              <a:rPr lang="it-IT" dirty="0"/>
              <a:t>Le domande ti permettono di spronare e di incoraggiare i partecipanti a condividere i loro pensieri e a partecipare attivamente. </a:t>
            </a:r>
          </a:p>
          <a:p>
            <a:pPr marL="171450" indent="-171450">
              <a:buFont typeface="Arial" panose="020B0604020202020204" pitchFamily="34" charset="0"/>
              <a:buChar char="•"/>
            </a:pPr>
            <a:r>
              <a:rPr lang="it-IT" dirty="0"/>
              <a:t>Le domande sono utili specialmente all’inizio della lezione. Le risposte che ricevi ti permettono di farti un quadro della composizione e delle conoscenze pregresse del tuo gruppo.</a:t>
            </a:r>
          </a:p>
          <a:p>
            <a:pPr marL="171450" indent="-171450">
              <a:buFont typeface="Arial" panose="020B0604020202020204" pitchFamily="34" charset="0"/>
              <a:buChar char="•"/>
            </a:pPr>
            <a:r>
              <a:rPr lang="it-IT" dirty="0"/>
              <a:t>Tuttavia le domande sono anche negli intervalli tra di esse. Nel tuo ruolo di esperta o esperto non fungi unicamente da formatrice o formatore, ma anche da consulente. Soprattutto durante i corsi o i moduli di più giorni hai l’occasione di interloquire maggiormente con i partecipanti. Sei un punto di riferimento e fornisci loro consigli sulle questioni legate alla loro attività di monitrici e monitori. </a:t>
            </a:r>
          </a:p>
          <a:p>
            <a:pPr marL="171450" indent="-171450">
              <a:buFont typeface="Arial" panose="020B0604020202020204" pitchFamily="34" charset="0"/>
              <a:buChar char="•"/>
            </a:pPr>
            <a:endParaRPr lang="it-IT" dirty="0"/>
          </a:p>
          <a:p>
            <a:pPr marL="0" indent="0">
              <a:buFont typeface="Arial" panose="020B0604020202020204" pitchFamily="34" charset="0"/>
              <a:buNone/>
            </a:pPr>
            <a:r>
              <a:rPr lang="it-IT" dirty="0"/>
              <a:t>Secondo i modelli di base della consulenza, per te risultano rilevanti le due forme seguenti (</a:t>
            </a:r>
            <a:r>
              <a:rPr lang="it-IT" dirty="0" err="1"/>
              <a:t>Schein</a:t>
            </a:r>
            <a:r>
              <a:rPr lang="it-IT" dirty="0"/>
              <a:t>, 2010):</a:t>
            </a:r>
          </a:p>
          <a:p>
            <a:pPr marL="171450" indent="-171450">
              <a:buFont typeface="Arial" panose="020B0604020202020204" pitchFamily="34" charset="0"/>
              <a:buChar char="•"/>
            </a:pPr>
            <a:r>
              <a:rPr lang="it-IT" b="1" dirty="0"/>
              <a:t>Consulenza specialistica: </a:t>
            </a:r>
            <a:r>
              <a:rPr lang="it-IT" dirty="0"/>
              <a:t>in qualità di esperta o esperto trasmetti informazioni concrete e proponi le tappe successive. </a:t>
            </a:r>
            <a:r>
              <a:rPr lang="it-IT" i="1" dirty="0"/>
              <a:t>Esempio: mostri a una partecipante il percorso formativo e le consigli di frequentare un modulo più avanzato.</a:t>
            </a:r>
          </a:p>
          <a:p>
            <a:pPr marL="171450" indent="-171450">
              <a:buFont typeface="Arial" panose="020B0604020202020204" pitchFamily="34" charset="0"/>
              <a:buChar char="•"/>
            </a:pPr>
            <a:r>
              <a:rPr lang="it-IT" b="1" dirty="0"/>
              <a:t>Consulenza sui processi: </a:t>
            </a:r>
            <a:r>
              <a:rPr lang="it-IT" dirty="0"/>
              <a:t>in qualità di esperta o esperto aiuti le monitrici e i monitori a riconoscere determinati eventi e sviluppi, a interpretarli correttamente e ad affrontarli in modo adeguato. Li aiuti a elaborare una soluzione, pur lasciando a loro la responsabilità della situazione. Bada a non cadere nello schema della consulenza specialistica («In qualità di esperta o esperto ti dico quello che devi fare»). </a:t>
            </a:r>
            <a:r>
              <a:rPr lang="it-IT" i="1" dirty="0"/>
              <a:t>Esempio: un monitore manifesta insofferenza per il comportamento di una persona che partecipa al suo allenamento. Lo aiuti a trovare una soluzione ponendogli le domande giuste.</a:t>
            </a:r>
          </a:p>
          <a:p>
            <a:pPr marL="171450" indent="-171450">
              <a:buFont typeface="Arial" panose="020B0604020202020204" pitchFamily="34" charset="0"/>
              <a:buChar char="•"/>
            </a:pPr>
            <a:endParaRPr lang="it-IT"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Porre le domande giuste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Soprattutto nell’ambito della consulenza sui processi, è estremamente importante porre le domande giuste, le quali possono essere di vario genere.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t-IT"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Domande aperte: </a:t>
            </a:r>
            <a:r>
              <a:rPr kumimoji="0" lang="it-IT"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Sono utili specialmente all’inizio di un discorso, per rompere il ghiaccio. Le domande aperte forniscono molte informazioni e possono stimolare la riflessione. </a:t>
            </a:r>
            <a:r>
              <a:rPr kumimoji="0" lang="it-IT"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Esempio: «Quali dei contenuti proposti in questa settimana di corso sono stati particolarmente importanti per 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t-IT"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Domande chiuse:</a:t>
            </a:r>
            <a:r>
              <a:rPr kumimoji="0" lang="it-IT"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 Spesso vengono percepite come una forte limitazione. Le domande chiuse non stimolano la discussione e mirano a ottenere una determinata risposta, prefigurata dalla domanda.  </a:t>
            </a:r>
            <a:r>
              <a:rPr kumimoji="0" lang="it-IT"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Esempio: «Conosci le forme caratteristiche della  tua disciplina sportiva o specialistica?»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t-IT"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Domande guida o domande sui processi: </a:t>
            </a:r>
            <a:r>
              <a:rPr kumimoji="0" lang="it-IT" sz="1400" b="0" i="1" u="none" strike="noStrike" kern="1200" cap="none" spc="0" normalizeH="0" baseline="0" noProof="0" dirty="0">
                <a:ln>
                  <a:noFill/>
                </a:ln>
                <a:solidFill>
                  <a:srgbClr val="1D1D1D"/>
                </a:solidFill>
                <a:effectLst/>
                <a:uLnTx/>
                <a:uFillTx/>
                <a:latin typeface="Arial" pitchFamily="34" charset="0"/>
                <a:ea typeface="+mn-ea"/>
                <a:cs typeface="Arial" pitchFamily="34" charset="0"/>
              </a:rPr>
              <a:t>Esempio: «Vogliamo parlare prima dei tuoi obiettivi?»</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t-IT"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Domande su ciò che si vuole conservare: </a:t>
            </a:r>
            <a:r>
              <a:rPr kumimoji="0" lang="it-IT"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stimolano la riflessione e seguono la seguente struttura:  1a) «Cosa ti è riuscito bene o cosa rifaresti allo stesso modo la prossima volta?» 1b) «Perché ti è  riuscito bene e cosa farai affinché funzioni anche  la prossima volta?» 2) «Cosa vuoi migliorare  e come?»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t-IT" sz="1400" b="1" i="0" u="none" strike="noStrike" kern="1200" cap="none" spc="0" normalizeH="0" baseline="0" noProof="0" dirty="0">
                <a:ln>
                  <a:noFill/>
                </a:ln>
                <a:solidFill>
                  <a:srgbClr val="1D1D1D"/>
                </a:solidFill>
                <a:effectLst/>
                <a:uLnTx/>
                <a:uFillTx/>
                <a:latin typeface="Arial" pitchFamily="34" charset="0"/>
                <a:ea typeface="+mn-ea"/>
                <a:cs typeface="Arial" pitchFamily="34" charset="0"/>
              </a:rPr>
              <a:t>Altre tipologie, </a:t>
            </a:r>
            <a:r>
              <a:rPr kumimoji="0" lang="it-IT"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come le domande a scala o le domande del miracolo, si trovano qui: Approfondimento: «Tecniche delle domande</a:t>
            </a:r>
            <a:endParaRPr kumimoji="0" lang="fr-CH" sz="1400" b="0" i="0" u="none" strike="noStrike" kern="1200" cap="none" spc="0" normalizeH="0" baseline="0" noProof="0" dirty="0">
              <a:ln>
                <a:noFill/>
              </a:ln>
              <a:solidFill>
                <a:srgbClr val="1D1D1D"/>
              </a:solidFill>
              <a:effectLst/>
              <a:uLnTx/>
              <a:uFillTx/>
              <a:latin typeface="Arial" pitchFamily="34" charset="0"/>
              <a:ea typeface="+mn-ea"/>
              <a:cs typeface="Arial" pitchFamily="34" charset="0"/>
            </a:endParaRP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91</a:t>
            </a:fld>
            <a:endParaRPr lang="de-CH"/>
          </a:p>
        </p:txBody>
      </p:sp>
    </p:spTree>
    <p:extLst>
      <p:ext uri="{BB962C8B-B14F-4D97-AF65-F5344CB8AC3E}">
        <p14:creationId xmlns:p14="http://schemas.microsoft.com/office/powerpoint/2010/main" val="32177038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einem Qualifikationsgespräch (oder auch in anderen Feedback-Situationen) hast du keine Garantie, dass deine Worte richtig verstanden werden. Mit einem angepassten Kommunikationsstil kannst du der Empfängerin oder dem Empfänger deiner Botschaft jedoch unter die Arme greifen. Orientiere dich dabei am Philosophen Paul </a:t>
            </a:r>
            <a:r>
              <a:rPr lang="de-DE" dirty="0" err="1"/>
              <a:t>Grice</a:t>
            </a:r>
            <a:r>
              <a:rPr lang="de-DE" dirty="0"/>
              <a:t> und seinen Maximen für eine effiziente und gelingende Kommunikation (Mutti &amp; </a:t>
            </a:r>
            <a:r>
              <a:rPr lang="de-DE" dirty="0" err="1"/>
              <a:t>Wüthrich</a:t>
            </a:r>
            <a:r>
              <a:rPr lang="de-DE" dirty="0"/>
              <a:t>, 2012):</a:t>
            </a:r>
          </a:p>
          <a:p>
            <a:pPr marL="171450" indent="-171450">
              <a:buFont typeface="Arial" panose="020B0604020202020204" pitchFamily="34" charset="0"/>
              <a:buChar char="•"/>
            </a:pPr>
            <a:r>
              <a:rPr lang="de-DE" b="1" dirty="0"/>
              <a:t>Quantität: </a:t>
            </a:r>
            <a:r>
              <a:rPr lang="de-DE" dirty="0"/>
              <a:t>Gestalte deine Gesprächsbeiträge so ausführlich, wie es für den Zweck des Gesprächs nötig ist.</a:t>
            </a:r>
          </a:p>
          <a:p>
            <a:pPr marL="171450" indent="-171450">
              <a:buFont typeface="Arial" panose="020B0604020202020204" pitchFamily="34" charset="0"/>
              <a:buChar char="•"/>
            </a:pPr>
            <a:r>
              <a:rPr lang="de-DE" b="1" dirty="0"/>
              <a:t>Qualität: </a:t>
            </a:r>
            <a:r>
              <a:rPr lang="de-DE" dirty="0"/>
              <a:t>Bleibe bei der Wahrheit und verzichte auf Aussagen, für die du keine ausreichenden Anhaltspunkte hast.</a:t>
            </a:r>
          </a:p>
          <a:p>
            <a:pPr marL="171450" indent="-171450">
              <a:buFont typeface="Arial" panose="020B0604020202020204" pitchFamily="34" charset="0"/>
              <a:buChar char="•"/>
            </a:pPr>
            <a:r>
              <a:rPr lang="de-DE" b="1" dirty="0"/>
              <a:t>Relevanz: </a:t>
            </a:r>
            <a:r>
              <a:rPr lang="de-DE" dirty="0"/>
              <a:t>Sprich zum Gesprächsthema und weiche nicht davon ab.</a:t>
            </a:r>
          </a:p>
          <a:p>
            <a:pPr marL="171450" indent="-171450">
              <a:buFont typeface="Arial" panose="020B0604020202020204" pitchFamily="34" charset="0"/>
              <a:buChar char="•"/>
            </a:pPr>
            <a:r>
              <a:rPr lang="de-DE" b="1" dirty="0"/>
              <a:t>Klarheit: </a:t>
            </a:r>
            <a:r>
              <a:rPr lang="de-DE" dirty="0"/>
              <a:t>Vermeide unklare oder mehrdeutige </a:t>
            </a:r>
            <a:r>
              <a:rPr lang="de-DE" dirty="0" err="1"/>
              <a:t>Äusserungen</a:t>
            </a:r>
            <a:r>
              <a:rPr lang="de-DE" dirty="0"/>
              <a:t>. Ordne sie und ufere nicht aus (vom Hundertsten ins Tausendste). </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b="1" dirty="0"/>
              <a:t>Gut strukturierte Qualifikationsgespräche </a:t>
            </a:r>
          </a:p>
          <a:p>
            <a:pPr marL="171450" indent="-171450">
              <a:buFont typeface="Arial" panose="020B0604020202020204" pitchFamily="34" charset="0"/>
              <a:buChar char="•"/>
            </a:pPr>
            <a:r>
              <a:rPr lang="de-DE" dirty="0"/>
              <a:t>Achte darauf, dass du Qualifikationsgespräche gut planst und </a:t>
            </a:r>
            <a:r>
              <a:rPr lang="de-DE" dirty="0" err="1"/>
              <a:t>zweckmässig</a:t>
            </a:r>
            <a:r>
              <a:rPr lang="de-DE" dirty="0"/>
              <a:t> strukturierst</a:t>
            </a:r>
          </a:p>
          <a:p>
            <a:pPr marL="171450" indent="-171450">
              <a:buFont typeface="Arial" panose="020B0604020202020204" pitchFamily="34" charset="0"/>
              <a:buChar char="•"/>
            </a:pPr>
            <a:r>
              <a:rPr lang="de-DE" dirty="0"/>
              <a:t>Beginn das Gespräch mit einer positiven und motivierenden </a:t>
            </a:r>
            <a:r>
              <a:rPr lang="de-DE" dirty="0" err="1"/>
              <a:t>Begrüssung</a:t>
            </a:r>
            <a:r>
              <a:rPr lang="de-DE" dirty="0"/>
              <a:t>. Würdige dann besondere Leistungen und Erfolge und zeig nachher Entwicklungsmöglichkeiten auf.</a:t>
            </a:r>
          </a:p>
          <a:p>
            <a:pPr marL="171450" indent="-171450">
              <a:buFont typeface="Arial" panose="020B0604020202020204" pitchFamily="34" charset="0"/>
              <a:buChar char="•"/>
            </a:pPr>
            <a:r>
              <a:rPr lang="de-DE" dirty="0"/>
              <a:t>Wende dich </a:t>
            </a:r>
            <a:r>
              <a:rPr lang="de-DE" dirty="0" err="1"/>
              <a:t>schliesslich</a:t>
            </a:r>
            <a:r>
              <a:rPr lang="de-DE" dirty="0"/>
              <a:t> den Wünschen, Zielen und konkreten </a:t>
            </a:r>
            <a:r>
              <a:rPr lang="de-DE" dirty="0" err="1"/>
              <a:t>Massnahmen</a:t>
            </a:r>
            <a:r>
              <a:rPr lang="de-DE" dirty="0"/>
              <a:t> zu.</a:t>
            </a:r>
          </a:p>
          <a:p>
            <a:pPr marL="171450" indent="-171450">
              <a:buFont typeface="Arial" panose="020B0604020202020204" pitchFamily="34" charset="0"/>
              <a:buChar char="•"/>
            </a:pPr>
            <a:r>
              <a:rPr lang="de-DE" dirty="0" err="1"/>
              <a:t>Beschliesse</a:t>
            </a:r>
            <a:r>
              <a:rPr lang="de-DE" dirty="0"/>
              <a:t> das Gespräch mit positiven und motivierenden Worten.</a:t>
            </a:r>
          </a:p>
          <a:p>
            <a:pPr marL="171450" indent="-171450">
              <a:buFont typeface="Arial" panose="020B0604020202020204" pitchFamily="34" charset="0"/>
              <a:buChar char="•"/>
            </a:pPr>
            <a:r>
              <a:rPr lang="de-DE" dirty="0"/>
              <a:t>Geht es im Qualifikationsgespräch um Leistungen, die Befindlichkeit oder das Verhalten, können sich alle Beteiligten gleichberechtigt </a:t>
            </a:r>
            <a:r>
              <a:rPr lang="de-DE" dirty="0" err="1"/>
              <a:t>äussern</a:t>
            </a:r>
            <a:r>
              <a:rPr lang="de-DE" dirty="0"/>
              <a:t>. Das bedeutet, die Kommunikation verläuft symmetrisch.</a:t>
            </a:r>
          </a:p>
          <a:p>
            <a:pPr marL="171450" indent="-171450">
              <a:buFont typeface="Arial" panose="020B0604020202020204" pitchFamily="34" charset="0"/>
              <a:buChar char="•"/>
            </a:pPr>
            <a:r>
              <a:rPr lang="de-DE" dirty="0"/>
              <a:t>Geht es hingegen um Entscheide (z.B. Kurs nicht bestanden), ist die Kommunikation asymmetrisch. Das </a:t>
            </a:r>
            <a:r>
              <a:rPr lang="de-DE" dirty="0" err="1"/>
              <a:t>heisst</a:t>
            </a:r>
            <a:r>
              <a:rPr lang="de-DE" dirty="0"/>
              <a:t>, du und deine Expertenkolleginnen und -kollegen erklären und begründen einen Entscheid, aber diskutieren ihn nicht. Die meisten Qualifikationsgespräche laufen harmonisch ab. Anspruchsvoller wird es, wenn du schlechte Nachrichten überbringen musst. In solchen Situationen ist ein überlegtes, strukturiertes Vorgehen besonders wichtig (</a:t>
            </a:r>
            <a:r>
              <a:rPr lang="de-DE" dirty="0" err="1"/>
              <a:t>Mutti&amp;Wüthrich</a:t>
            </a:r>
            <a:r>
              <a:rPr lang="de-DE" dirty="0"/>
              <a:t>, 2012):</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b="1" dirty="0"/>
              <a:t>Gespräch kurz einleiten: </a:t>
            </a:r>
            <a:r>
              <a:rPr lang="de-DE" dirty="0" err="1"/>
              <a:t>Begrüssung</a:t>
            </a:r>
            <a:r>
              <a:rPr lang="de-DE" dirty="0"/>
              <a:t> und kurz sagen, worüber gesprochen wird. Kontakt aufnehmen und rasch zur Sache kommen. Kein Vorgeplänkel (Frage nach dem Wohlergehen) oder Small Talk (Wetter). Keine Betonung von positiven Seiten, die nachher doch relativiert werden müssen.</a:t>
            </a:r>
          </a:p>
          <a:p>
            <a:pPr marL="171450" indent="-171450">
              <a:buFont typeface="Arial" panose="020B0604020202020204" pitchFamily="34" charset="0"/>
              <a:buChar char="•"/>
            </a:pPr>
            <a:r>
              <a:rPr lang="de-DE" b="1" dirty="0"/>
              <a:t>Die schlechte Nachricht mitteilen: </a:t>
            </a:r>
            <a:r>
              <a:rPr lang="de-DE" dirty="0"/>
              <a:t>Nach der Einleitung mit einfachen, klaren Worten den Entscheid mitteilen und kurz begründen. Allenfalls Bedauern ausdrücken, aber den Entscheid nicht diskutieren oder sich hinter Instanzen (Kommission, Reglement) verstecken.</a:t>
            </a:r>
          </a:p>
          <a:p>
            <a:pPr marL="171450" indent="-171450">
              <a:buFont typeface="Arial" panose="020B0604020202020204" pitchFamily="34" charset="0"/>
              <a:buChar char="•"/>
            </a:pPr>
            <a:r>
              <a:rPr lang="de-DE" b="1" dirty="0"/>
              <a:t>Die ausgelösten Gefühle achten: </a:t>
            </a:r>
            <a:r>
              <a:rPr lang="de-DE" dirty="0"/>
              <a:t>Menschen reagieren auf schlechte Nachrichten unterschiedlich. Ablehnung bis Aggression, Hinterfragen, Panik oder fassungsloses Schweigen sind Beispiele emotionaler Reaktionen. Emotionen dürfen sein. Einfühlsame Expertinnen und Experten zeigen Verständnis, lassen sie zu, nehmen sich Zeit. Oft hilft aktives Zuhören (vgl. Kapitel 3.6.1) mehr als Vertrösten oder Beschönigen. Gegebenenfalls kannst du der betroffenen Person auch mehr Zeit für die Verarbeitung der schlechten Nachricht einräumen. So kannst du ihr eine Pause vorschlagen oder sogar den zweiten Teil des Gesprächs verschieben (und dabei aber gleich einen konkreten Zeitpunkt vereinbaren).</a:t>
            </a:r>
          </a:p>
          <a:p>
            <a:pPr marL="171450" indent="-171450">
              <a:buFont typeface="Arial" panose="020B0604020202020204" pitchFamily="34" charset="0"/>
              <a:buChar char="•"/>
            </a:pPr>
            <a:r>
              <a:rPr lang="de-DE" b="1" dirty="0"/>
              <a:t>Den nächsten Schritt planen: </a:t>
            </a:r>
            <a:r>
              <a:rPr lang="de-DE" dirty="0"/>
              <a:t>Es kann der Empfängerin oder dem Empfänger einer schlechten Nachricht helfen, wenn nächste Schritte mit ihr oder ihm besprochen und Wege aus der aktuellen Situation aufgezeigt werden. Im Leiterkurs kann das </a:t>
            </a:r>
            <a:r>
              <a:rPr lang="de-DE" dirty="0" err="1"/>
              <a:t>heissen</a:t>
            </a:r>
            <a:r>
              <a:rPr lang="de-DE" dirty="0"/>
              <a:t>: Prüfung wiederholen, gezielt an den Unterrichtskompetenzen arbeiten, Kurs/Modul oder Teile davon wiederholen usw.</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92</a:t>
            </a:fld>
            <a:endParaRPr lang="de-CH"/>
          </a:p>
        </p:txBody>
      </p:sp>
    </p:spTree>
    <p:extLst>
      <p:ext uri="{BB962C8B-B14F-4D97-AF65-F5344CB8AC3E}">
        <p14:creationId xmlns:p14="http://schemas.microsoft.com/office/powerpoint/2010/main" val="16506748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8F5F-23C1-6AC8-8258-AF2398704B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3EFA58-D53C-E9EE-2F28-2DE2993696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4171FE-0E07-DAA9-B48B-0B2220F4F47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dirty="0"/>
              <a:t>Lors d’un entretien de qualification (ou de toute autre situation de feed-back critique), il existe donc un risque que tes paroles ne soient pas correctement comprises. En adoptant un style de communication adéquat, tu peux accompagner le destinataire de ton message. À cet effet, tu peux t’inspirer des principes du philosophe Paul Grice pour une communication efficace et réussie (</a:t>
            </a:r>
            <a:r>
              <a:rPr lang="fr-CH" dirty="0" err="1"/>
              <a:t>Mutti</a:t>
            </a:r>
            <a:r>
              <a:rPr lang="fr-CH" dirty="0"/>
              <a:t> &amp; Wüthrich, 2012):</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Quantité: </a:t>
            </a:r>
            <a:r>
              <a:rPr lang="fr-CH" dirty="0"/>
              <a:t>Donne les informations qui sont nécessaires, ni plus, ni moins.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Qualité: </a:t>
            </a:r>
            <a:r>
              <a:rPr lang="fr-CH" dirty="0"/>
              <a:t>N’avance que ce que tu crois être vrai et renonce aux affirmations pour lesquelles tu manques de preuves.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Pertinence: </a:t>
            </a:r>
            <a:r>
              <a:rPr lang="fr-CH" dirty="0"/>
              <a:t>Concentre-toi sur ton sujet et ne t’en écarte pas.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Clarté: </a:t>
            </a:r>
            <a:r>
              <a:rPr lang="fr-CH" dirty="0"/>
              <a:t>Évite les propos peu clairs ou ambigus. Organise ton discours méthodiquement et ne déborde pas en te perdant dans les détails.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b="1" dirty="0"/>
              <a:t>Des entretiens de qualification bien structurés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Veille à bien planifier les entretiens de qualification et à les structurer en fonction des objectifs.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Commence l’entretien par un moment d’accueil positif et motivant.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Valorise les performances et les réussites, avant de mettre en lumière les possibilités de progression. Aborde ensuite les souhaits, les objectifs et les mesures concrètes.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Clôture l’entretien par quelques phrases positives et motivantes.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Si l’entretien de qualification porte sur les performances, l’état d’esprit ou le comportement, toutes les personnes concernées peuvent s’exprimer à égalité. En d’autres termes, la communication se déroule de manière symétrique.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Si l’échange concerne des prises de décision (p. ex. non-réussite du cours), la communication est asymétrique. Toi </a:t>
            </a:r>
            <a:r>
              <a:rPr lang="fr-CH" dirty="0" err="1"/>
              <a:t>ettes</a:t>
            </a:r>
            <a:r>
              <a:rPr lang="fr-CH" dirty="0"/>
              <a:t> collègues experts expliquez et justifiez une décision, mais ne la discutez pas. La plupart des entretiens de qualification se déroulent en toute harmonie. La situation est plus complexe lorsque tu dois apporter de mauvaises nouvelles. Dans de telles situations, il est particulièrement important de bien réfléchir et de bien structurer la marche à suivre (</a:t>
            </a:r>
            <a:r>
              <a:rPr lang="fr-CH" dirty="0" err="1"/>
              <a:t>Mutti</a:t>
            </a:r>
            <a:r>
              <a:rPr lang="fr-CH" dirty="0"/>
              <a:t> &amp; Wüthrich, 2012):</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Introduire brièvement la discussion: </a:t>
            </a:r>
            <a:r>
              <a:rPr lang="fr-CH" dirty="0"/>
              <a:t>Souhaiter la bienvenue et dire brièvement de quoi on va parler. Il s’agit de prendre contact et d’en venir rapidement au fait, sans détour ni bavardage (demander comment ça va, propos sur le temps qu’il fait). Ne pas souligner des aspects positifs qui devront être relativisés par la suite.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Communiquer la mauvaise nouvelle: </a:t>
            </a:r>
            <a:r>
              <a:rPr lang="fr-CH" dirty="0"/>
              <a:t>Après l’introduction, communiquer la décision en termes simples et clairs en la motivant brièvement. Exprimer ses regrets le cas échéant, mais ne pas discuter la décision ni se retrancher derrière des instances (commission, règlement).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Être attentif aux sentiments suscités: </a:t>
            </a:r>
            <a:r>
              <a:rPr lang="fr-CH" dirty="0"/>
              <a:t>Tout le monde ne réagit pas aux mauvaises nouvelles de la même façon. La palette des réactions va du déni à l’agressivité en passant par les questions, la panique ou la stupeur. Les émotions ont tout à fait leur place dans ce contexte. Une direction empathique manifestera sa compréhension, accueillera les émotions et prendra le temps nécessaire. Souvent, on aidera davantage la personne concernée en pratiquant l’écoute active (chapitre 3.6.1) qu’en cherchant à la consoler ou à enjoliver les choses. Tu peux éventuellement accorder plus de temps à la personne concernée pour digérer la mauvaise nouvelle. Par exemple, tu peux lui proposer une pause ou reporter la deuxième partie de l’entretien (en définissant avec elle un nouveau rendez-vous).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Planifier la suite: </a:t>
            </a:r>
            <a:r>
              <a:rPr lang="fr-CH" dirty="0"/>
              <a:t>Le fait de discuter les étapes ultérieures avec la personne qui a reçu la mauvaise nouvelle peut l’aider et lui montrer un moyen de sortir de l’impasse. Dans un cours de moniteurs, cela peut signifier repasser un examen, travailler sa technique de manière ciblée, répéter le cours ou certaines parties du cours, </a:t>
            </a:r>
            <a:r>
              <a:rPr lang="fr-CH" dirty="0" err="1"/>
              <a:t>etc</a:t>
            </a:r>
            <a:endParaRPr lang="de-CH" dirty="0"/>
          </a:p>
        </p:txBody>
      </p:sp>
      <p:sp>
        <p:nvSpPr>
          <p:cNvPr id="4" name="Foliennummernplatzhalter 3">
            <a:extLst>
              <a:ext uri="{FF2B5EF4-FFF2-40B4-BE49-F238E27FC236}">
                <a16:creationId xmlns:a16="http://schemas.microsoft.com/office/drawing/2014/main" id="{BD9B3A60-9CD1-D6E4-A3A0-5BFAD44C04B7}"/>
              </a:ext>
            </a:extLst>
          </p:cNvPr>
          <p:cNvSpPr>
            <a:spLocks noGrp="1"/>
          </p:cNvSpPr>
          <p:nvPr>
            <p:ph type="sldNum" sz="quarter" idx="5"/>
          </p:nvPr>
        </p:nvSpPr>
        <p:spPr/>
        <p:txBody>
          <a:bodyPr/>
          <a:lstStyle/>
          <a:p>
            <a:pPr>
              <a:defRPr/>
            </a:pPr>
            <a:fld id="{C46147B8-7AEA-4922-A55B-DCDA58C024A2}" type="slidenum">
              <a:rPr lang="de-CH" smtClean="0"/>
              <a:pPr>
                <a:defRPr/>
              </a:pPr>
              <a:t>93</a:t>
            </a:fld>
            <a:endParaRPr lang="de-CH"/>
          </a:p>
        </p:txBody>
      </p:sp>
    </p:spTree>
    <p:extLst>
      <p:ext uri="{BB962C8B-B14F-4D97-AF65-F5344CB8AC3E}">
        <p14:creationId xmlns:p14="http://schemas.microsoft.com/office/powerpoint/2010/main" val="40548021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Non hai quindi alcuna certezza che le tue parole siano comprese correttamente durante un colloquio di qualificazione (e nemmeno in altre situazioni che richiedono un feedback). Tuttavia, adeguando il tuo stile comunicativo puoi sostenere la tua interlocutrice o il tuo interlocutore. Per farlo prendi spunto dalle massime del filosofo Paul </a:t>
            </a:r>
            <a:r>
              <a:rPr lang="it-IT" dirty="0" err="1"/>
              <a:t>Grice</a:t>
            </a:r>
            <a:r>
              <a:rPr lang="it-IT" dirty="0"/>
              <a:t> per una comunicazione efficace e riuscita (Mutti &amp; Wüthrich, 2012):</a:t>
            </a:r>
          </a:p>
          <a:p>
            <a:pPr marL="171450" indent="-171450">
              <a:buFont typeface="Arial" panose="020B0604020202020204" pitchFamily="34" charset="0"/>
              <a:buChar char="•"/>
            </a:pPr>
            <a:r>
              <a:rPr lang="it-IT" b="1" dirty="0"/>
              <a:t>Quantità: </a:t>
            </a:r>
            <a:r>
              <a:rPr lang="it-IT" dirty="0"/>
              <a:t>formula i tuoi interventi con l’esaustività necessaria allo scopo del dialogo.</a:t>
            </a:r>
          </a:p>
          <a:p>
            <a:pPr marL="171450" indent="-171450">
              <a:buFont typeface="Arial" panose="020B0604020202020204" pitchFamily="34" charset="0"/>
              <a:buChar char="•"/>
            </a:pPr>
            <a:r>
              <a:rPr lang="it-IT" b="1" dirty="0"/>
              <a:t>Qualità: </a:t>
            </a:r>
            <a:r>
              <a:rPr lang="it-IT" dirty="0"/>
              <a:t>attieniti ai fatti e rinuncia alle affermazioni che non puoi provare in modo adeguato.</a:t>
            </a:r>
          </a:p>
          <a:p>
            <a:pPr marL="171450" indent="-171450">
              <a:buFont typeface="Arial" panose="020B0604020202020204" pitchFamily="34" charset="0"/>
              <a:buChar char="•"/>
            </a:pPr>
            <a:r>
              <a:rPr lang="it-IT" b="1" dirty="0"/>
              <a:t>Pertinenza: </a:t>
            </a:r>
            <a:r>
              <a:rPr lang="it-IT" dirty="0"/>
              <a:t>parla dell’argomento che stai trattando e non divagare.</a:t>
            </a:r>
          </a:p>
          <a:p>
            <a:pPr marL="171450" indent="-171450">
              <a:buFont typeface="Arial" panose="020B0604020202020204" pitchFamily="34" charset="0"/>
              <a:buChar char="•"/>
            </a:pPr>
            <a:r>
              <a:rPr lang="it-IT" b="1" dirty="0"/>
              <a:t>Chiarezza: </a:t>
            </a:r>
            <a:r>
              <a:rPr lang="it-IT" dirty="0"/>
              <a:t>evita di esprimerti in modo poco chiaro o ambiguo. Segui un ordine e non divagare. </a:t>
            </a:r>
          </a:p>
          <a:p>
            <a:pPr marL="171450" indent="-171450">
              <a:buFont typeface="Arial" panose="020B0604020202020204" pitchFamily="34" charset="0"/>
              <a:buChar char="•"/>
            </a:pPr>
            <a:endParaRPr lang="it-IT" dirty="0"/>
          </a:p>
          <a:p>
            <a:pPr marL="0" indent="0">
              <a:buFont typeface="Arial" panose="020B0604020202020204" pitchFamily="34" charset="0"/>
              <a:buNone/>
            </a:pPr>
            <a:r>
              <a:rPr lang="it-IT" b="1" dirty="0"/>
              <a:t>Colloqui di qualificazione ben strutturati</a:t>
            </a:r>
          </a:p>
          <a:p>
            <a:pPr marL="171450" indent="-171450">
              <a:buFont typeface="Arial" panose="020B0604020202020204" pitchFamily="34" charset="0"/>
              <a:buChar char="•"/>
            </a:pPr>
            <a:r>
              <a:rPr lang="it-IT" dirty="0"/>
              <a:t>Pianifica bene e struttura adeguatamente i colloqui di qualificazione. </a:t>
            </a:r>
          </a:p>
          <a:p>
            <a:pPr marL="171450" indent="-171450">
              <a:buFont typeface="Arial" panose="020B0604020202020204" pitchFamily="34" charset="0"/>
              <a:buChar char="•"/>
            </a:pPr>
            <a:r>
              <a:rPr lang="it-IT" dirty="0"/>
              <a:t>Inizia il colloquio con un saluto positivo e motivante. </a:t>
            </a:r>
          </a:p>
          <a:p>
            <a:pPr marL="171450" indent="-171450">
              <a:buFont typeface="Arial" panose="020B0604020202020204" pitchFamily="34" charset="0"/>
              <a:buChar char="•"/>
            </a:pPr>
            <a:r>
              <a:rPr lang="it-IT" dirty="0"/>
              <a:t>Prosegui valorizzando particolari prestazioni e successi e illustra successivamente le possibilità di evoluzione. Concentrati infine sui desideri, sugli obiettivi e sulle misure concrete. </a:t>
            </a:r>
          </a:p>
          <a:p>
            <a:pPr marL="171450" indent="-171450">
              <a:buFont typeface="Arial" panose="020B0604020202020204" pitchFamily="34" charset="0"/>
              <a:buChar char="•"/>
            </a:pPr>
            <a:r>
              <a:rPr lang="it-IT" dirty="0"/>
              <a:t>Concludi il colloquio con parole positive e stimolanti. </a:t>
            </a:r>
          </a:p>
          <a:p>
            <a:pPr marL="171450" indent="-171450">
              <a:buFont typeface="Arial" panose="020B0604020202020204" pitchFamily="34" charset="0"/>
              <a:buChar char="•"/>
            </a:pPr>
            <a:r>
              <a:rPr lang="it-IT" dirty="0"/>
              <a:t>Se durante il colloquio di qualificazione si discute di prestazioni, stati d’animo o comportamenti, tutte le persone coinvolte hanno pari opportunità di esprimersi. Significa che la comunicazione è simmetrica. </a:t>
            </a:r>
          </a:p>
          <a:p>
            <a:pPr marL="171450" indent="-171450">
              <a:buFont typeface="Arial" panose="020B0604020202020204" pitchFamily="34" charset="0"/>
              <a:buChar char="•"/>
            </a:pPr>
            <a:r>
              <a:rPr lang="it-IT" dirty="0"/>
              <a:t>Se si tratta di decisioni (ad es. un corso non superato), la comunicazione è asimmetrica. In altre parole, tu e le altre esperte o gli altri esperti spiegate una decisione, la motivate, ma non la mettete in discussione. La maggior parte dei colloqui di qualificazione avvengono in armonia. La questione si complica quando devi dare brutte notizie. In quei casi è importante procedere in modo ragionato e strutturato (Mutti &amp; Wüthrich, 2012):</a:t>
            </a:r>
          </a:p>
          <a:p>
            <a:pPr marL="171450" indent="-171450">
              <a:buFont typeface="Arial" panose="020B0604020202020204" pitchFamily="34" charset="0"/>
              <a:buChar char="•"/>
            </a:pPr>
            <a:endParaRPr lang="it-IT" dirty="0"/>
          </a:p>
          <a:p>
            <a:pPr marL="171450" indent="-171450">
              <a:buFont typeface="Arial" panose="020B0604020202020204" pitchFamily="34" charset="0"/>
              <a:buChar char="•"/>
            </a:pPr>
            <a:r>
              <a:rPr lang="it-IT" b="1" dirty="0"/>
              <a:t>Introdurre brevemente il colloquio: </a:t>
            </a:r>
            <a:r>
              <a:rPr lang="it-IT" dirty="0"/>
              <a:t>salutare e illustrare brevemente il tema della discussione. Stabilire il contatto ed entrare rapidamente nel merito evitando i convenevoli. Non sottolineare aspetti positivi che subito dopo devono essere relativizzati.</a:t>
            </a:r>
          </a:p>
          <a:p>
            <a:pPr marL="171450" indent="-171450">
              <a:buFont typeface="Arial" panose="020B0604020202020204" pitchFamily="34" charset="0"/>
              <a:buChar char="•"/>
            </a:pPr>
            <a:r>
              <a:rPr lang="it-IT" b="1" dirty="0"/>
              <a:t>Comunicare la cattiva notizia: </a:t>
            </a:r>
            <a:r>
              <a:rPr lang="it-IT" dirty="0"/>
              <a:t>dopo l’introduzione, comunicare la decisione con parole semplici e chiare motivandola brevemente. Esprimere eventualmente rincrescimento, ma non discutere della decisione né schermirsi dietro l’autorità (commissione, regolamento).</a:t>
            </a:r>
          </a:p>
          <a:p>
            <a:pPr marL="171450" indent="-171450">
              <a:buFont typeface="Arial" panose="020B0604020202020204" pitchFamily="34" charset="0"/>
              <a:buChar char="•"/>
            </a:pPr>
            <a:r>
              <a:rPr lang="it-IT" b="1" dirty="0"/>
              <a:t>Prestare attenzione alle emozioni suscitate: </a:t>
            </a:r>
            <a:r>
              <a:rPr lang="it-IT" dirty="0"/>
              <a:t>le reazioni emotive delle persone dinanzi alle cattive notizie possono essere molto diverse e manifestarsi ad esempio attraverso rifiuto o aggressività, curiosità, panico o silenzio incredulo. Le emozioni vanno espresse. Le esperte e gli esperti sensibili permettono alle emozioni di scorrere, le accolgono e si prendono il tempo necessario. A volte l’ascolto attivo (cfr. cap. 3.6.1) è più utile delle parole di consolazione o del tentativo di indorare la pillola. Eventualmente puoi concedere alla persona in questione un po’ di tempo in più per elaborare la cattiva notizia. Ad esempio puoi proporle di fare una pausa o addirittura di rinviare la seconda parte del colloquio (fissando però subito la nuova data).</a:t>
            </a:r>
          </a:p>
          <a:p>
            <a:pPr marL="171450" indent="-171450">
              <a:buFont typeface="Arial" panose="020B0604020202020204" pitchFamily="34" charset="0"/>
              <a:buChar char="•"/>
            </a:pPr>
            <a:r>
              <a:rPr lang="it-IT" b="1" dirty="0"/>
              <a:t>Pianificare il prossimo passo: </a:t>
            </a:r>
            <a:r>
              <a:rPr lang="it-IT" dirty="0"/>
              <a:t>per la destinataria o il destinatario di una cattiva notizia può essere utile poter partecipare alla pianificazione dei passi successivi, in modo da intravedere delle vie d’uscita. Trattandosi del corso monitori può significare: ripetere l’esame, lavorare in modo mirato sulle competenze, ripetere il corso, il modulo o parti di esso ecc.</a:t>
            </a:r>
            <a:endParaRPr 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94</a:t>
            </a:fld>
            <a:endParaRPr lang="de-CH"/>
          </a:p>
        </p:txBody>
      </p:sp>
    </p:spTree>
    <p:extLst>
      <p:ext uri="{BB962C8B-B14F-4D97-AF65-F5344CB8AC3E}">
        <p14:creationId xmlns:p14="http://schemas.microsoft.com/office/powerpoint/2010/main" val="30884263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b="0" i="0" dirty="0">
                <a:solidFill>
                  <a:srgbClr val="232323"/>
                </a:solidFill>
                <a:effectLst/>
                <a:latin typeface="Open Sans" panose="020B0606030504020204" pitchFamily="34" charset="0"/>
              </a:rPr>
              <a:t>Im Laufe des Erwachsen- und des Älterwerdens verändert sich einiges. </a:t>
            </a:r>
            <a:r>
              <a:rPr lang="de-DE" b="0" i="0" dirty="0" err="1">
                <a:solidFill>
                  <a:srgbClr val="232323"/>
                </a:solidFill>
                <a:effectLst/>
                <a:latin typeface="Open Sans" panose="020B0606030504020204" pitchFamily="34" charset="0"/>
              </a:rPr>
              <a:t>Lies</a:t>
            </a:r>
            <a:r>
              <a:rPr lang="de-DE" b="0" i="0" dirty="0">
                <a:solidFill>
                  <a:srgbClr val="232323"/>
                </a:solidFill>
                <a:effectLst/>
                <a:latin typeface="Open Sans" panose="020B0606030504020204" pitchFamily="34" charset="0"/>
              </a:rPr>
              <a:t> die </a:t>
            </a:r>
            <a:r>
              <a:rPr lang="de-DE" b="0" i="0" dirty="0" err="1">
                <a:solidFill>
                  <a:srgbClr val="232323"/>
                </a:solidFill>
                <a:effectLst/>
                <a:latin typeface="Open Sans" panose="020B0606030504020204" pitchFamily="34" charset="0"/>
              </a:rPr>
              <a:t>darunterstehenden</a:t>
            </a:r>
            <a:r>
              <a:rPr lang="de-DE" b="0" i="0" dirty="0">
                <a:solidFill>
                  <a:srgbClr val="232323"/>
                </a:solidFill>
                <a:effectLst/>
                <a:latin typeface="Open Sans" panose="020B0606030504020204" pitchFamily="34" charset="0"/>
              </a:rPr>
              <a:t> Informationen mit Fokus auf die Ziel- und Altersgruppe deines </a:t>
            </a:r>
            <a:r>
              <a:rPr lang="de-DE" b="0" i="0" dirty="0" err="1">
                <a:solidFill>
                  <a:srgbClr val="232323"/>
                </a:solidFill>
                <a:effectLst/>
                <a:latin typeface="Open Sans" panose="020B0606030504020204" pitchFamily="34" charset="0"/>
              </a:rPr>
              <a:t>esa</a:t>
            </a:r>
            <a:r>
              <a:rPr lang="de-DE" b="0" i="0" dirty="0">
                <a:solidFill>
                  <a:srgbClr val="232323"/>
                </a:solidFill>
                <a:effectLst/>
                <a:latin typeface="Open Sans" panose="020B0606030504020204" pitchFamily="34" charset="0"/>
              </a:rPr>
              <a:t>-Angebots: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0" i="0" dirty="0">
              <a:solidFill>
                <a:srgbClr val="232323"/>
              </a:solidFill>
              <a:effectLst/>
              <a:latin typeface="Open Sans" panose="020B0606030504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b="1" i="0" dirty="0">
                <a:solidFill>
                  <a:srgbClr val="232323"/>
                </a:solidFill>
                <a:effectLst/>
                <a:latin typeface="Open Sans" panose="020B0606030504020204" pitchFamily="34" charset="0"/>
              </a:rPr>
              <a:t>Muskelkraft</a:t>
            </a:r>
            <a:r>
              <a:rPr lang="de-DE" b="0" i="0" dirty="0">
                <a:solidFill>
                  <a:srgbClr val="232323"/>
                </a:solidFill>
                <a:effectLst/>
                <a:latin typeface="Open Sans" panose="020B0606030504020204" pitchFamily="34" charset="0"/>
              </a:rPr>
              <a:t>: 100 Prozent ist die maximale Muskelkraft, die wir im Verlauf des Lebens erreichen können. Sie nimmt bis 22 Jahre zu und dann zunächst langsam, ab dem 67. Lebensjahr immer schneller ab. Anders gesagt: Der Trainingsbedarf erhöht sich stark.</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b="0" i="0" dirty="0">
                <a:solidFill>
                  <a:srgbClr val="232323"/>
                </a:solidFill>
                <a:effectLst/>
                <a:latin typeface="Open Sans" panose="020B0606030504020204" pitchFamily="34" charset="0"/>
              </a:rPr>
              <a:t>Die durchschnittliche </a:t>
            </a:r>
            <a:r>
              <a:rPr lang="de-DE" b="1" i="0" dirty="0">
                <a:solidFill>
                  <a:srgbClr val="232323"/>
                </a:solidFill>
                <a:effectLst/>
                <a:latin typeface="Open Sans" panose="020B0606030504020204" pitchFamily="34" charset="0"/>
              </a:rPr>
              <a:t>Lebenszufriedenheit</a:t>
            </a:r>
            <a:r>
              <a:rPr lang="de-DE" b="0" i="0" dirty="0">
                <a:solidFill>
                  <a:srgbClr val="232323"/>
                </a:solidFill>
                <a:effectLst/>
                <a:latin typeface="Open Sans" panose="020B0606030504020204" pitchFamily="34" charset="0"/>
              </a:rPr>
              <a:t> der Schweizer Bevölkerung erreicht erst mit etwa 75 Jahren wieder die hohen Werte von Kindern. Der tiefste Wert liegt bei 50 Jahren.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b="0" i="0" dirty="0">
                <a:solidFill>
                  <a:srgbClr val="232323"/>
                </a:solidFill>
                <a:effectLst/>
                <a:latin typeface="Open Sans" panose="020B0606030504020204" pitchFamily="34" charset="0"/>
              </a:rPr>
              <a:t>Eine Fachdisziplin oder Sportart auszuführen, kostet mehr oder weniger Geld. Sei dir dessen bewusst. Für die Studie relevant war der Median des </a:t>
            </a:r>
            <a:r>
              <a:rPr lang="de-DE" b="1" i="0" dirty="0">
                <a:solidFill>
                  <a:srgbClr val="232323"/>
                </a:solidFill>
                <a:effectLst/>
                <a:latin typeface="Open Sans" panose="020B0606030504020204" pitchFamily="34" charset="0"/>
              </a:rPr>
              <a:t>Reinvermögens</a:t>
            </a:r>
            <a:r>
              <a:rPr lang="de-DE" b="0" i="0" dirty="0">
                <a:solidFill>
                  <a:srgbClr val="232323"/>
                </a:solidFill>
                <a:effectLst/>
                <a:latin typeface="Open Sans" panose="020B0606030504020204" pitchFamily="34" charset="0"/>
              </a:rPr>
              <a:t> pro Person. 100 Prozent entsprechen 300 000 Franken, was durchschnittlich mit 70 Jahren erreicht wird.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b="1" i="0" dirty="0">
                <a:solidFill>
                  <a:srgbClr val="232323"/>
                </a:solidFill>
                <a:effectLst/>
                <a:latin typeface="Open Sans" panose="020B0606030504020204" pitchFamily="34" charset="0"/>
              </a:rPr>
              <a:t>Soziale Vitalität </a:t>
            </a:r>
            <a:r>
              <a:rPr lang="de-DE" b="0" i="0" dirty="0">
                <a:solidFill>
                  <a:srgbClr val="232323"/>
                </a:solidFill>
                <a:effectLst/>
                <a:latin typeface="Open Sans" panose="020B0606030504020204" pitchFamily="34" charset="0"/>
              </a:rPr>
              <a:t>umfasst die Geselligkeit und die Offenheit im Umgang mit anderen Menschen. Sie erreicht ihr Maximum von knapp 30 Prozent etwa bei den 19-Jährigen und sinkt dann unter 20 Prozent. Eine zweite stärkere Abnahme geschieht etwa mit 53 Jahren.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b="1" i="0" dirty="0">
                <a:solidFill>
                  <a:srgbClr val="232323"/>
                </a:solidFill>
                <a:effectLst/>
                <a:latin typeface="Open Sans" panose="020B0606030504020204" pitchFamily="34" charset="0"/>
              </a:rPr>
              <a:t>Bewegung</a:t>
            </a:r>
            <a:r>
              <a:rPr lang="de-DE" b="0" i="0" dirty="0">
                <a:solidFill>
                  <a:srgbClr val="232323"/>
                </a:solidFill>
                <a:effectLst/>
                <a:latin typeface="Open Sans" panose="020B0606030504020204" pitchFamily="34" charset="0"/>
              </a:rPr>
              <a:t> ist eine der wichtigsten </a:t>
            </a:r>
            <a:r>
              <a:rPr lang="de-DE" b="0" i="0" dirty="0" err="1">
                <a:solidFill>
                  <a:srgbClr val="232323"/>
                </a:solidFill>
                <a:effectLst/>
                <a:latin typeface="Open Sans" panose="020B0606030504020204" pitchFamily="34" charset="0"/>
              </a:rPr>
              <a:t>Massnahmen</a:t>
            </a:r>
            <a:r>
              <a:rPr lang="de-DE" b="0" i="0" dirty="0">
                <a:solidFill>
                  <a:srgbClr val="232323"/>
                </a:solidFill>
                <a:effectLst/>
                <a:latin typeface="Open Sans" panose="020B0606030504020204" pitchFamily="34" charset="0"/>
              </a:rPr>
              <a:t> gegen Demenz. Demenzkranke in der Schweiz sind selten (weniger als 1 Prozent) unter 70 Jahre alt; bei den über 90-Jährigen sind bis zu 40 Prozent betroffen.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b="0" i="0" dirty="0">
                <a:solidFill>
                  <a:srgbClr val="232323"/>
                </a:solidFill>
                <a:effectLst/>
                <a:latin typeface="Open Sans" panose="020B0606030504020204" pitchFamily="34" charset="0"/>
              </a:rPr>
              <a:t>Die Fähigkeit, logisch zu denken und Probleme zu lösen (</a:t>
            </a:r>
            <a:r>
              <a:rPr lang="de-DE" b="1" i="0" dirty="0">
                <a:solidFill>
                  <a:srgbClr val="232323"/>
                </a:solidFill>
                <a:effectLst/>
                <a:latin typeface="Open Sans" panose="020B0606030504020204" pitchFamily="34" charset="0"/>
              </a:rPr>
              <a:t>fluide Intelligenz</a:t>
            </a:r>
            <a:r>
              <a:rPr lang="de-DE" b="0" i="0" dirty="0">
                <a:solidFill>
                  <a:srgbClr val="232323"/>
                </a:solidFill>
                <a:effectLst/>
                <a:latin typeface="Open Sans" panose="020B0606030504020204" pitchFamily="34" charset="0"/>
              </a:rPr>
              <a:t>), erreicht ihr Maximum mit 25 Jahren und sinkt mit 90 Jahren auf etwa 60 Prozent, wogegen die </a:t>
            </a:r>
            <a:r>
              <a:rPr lang="de-DE" b="1" i="0" dirty="0">
                <a:solidFill>
                  <a:srgbClr val="232323"/>
                </a:solidFill>
                <a:effectLst/>
                <a:latin typeface="Open Sans" panose="020B0606030504020204" pitchFamily="34" charset="0"/>
              </a:rPr>
              <a:t>kristalline</a:t>
            </a:r>
            <a:r>
              <a:rPr lang="de-DE" b="0" i="0" dirty="0">
                <a:solidFill>
                  <a:srgbClr val="232323"/>
                </a:solidFill>
                <a:effectLst/>
                <a:latin typeface="Open Sans" panose="020B0606030504020204" pitchFamily="34" charset="0"/>
              </a:rPr>
              <a:t> </a:t>
            </a:r>
            <a:r>
              <a:rPr lang="de-DE" b="1" i="0" dirty="0">
                <a:solidFill>
                  <a:srgbClr val="232323"/>
                </a:solidFill>
                <a:effectLst/>
                <a:latin typeface="Open Sans" panose="020B0606030504020204" pitchFamily="34" charset="0"/>
              </a:rPr>
              <a:t>Intelligenz</a:t>
            </a:r>
            <a:r>
              <a:rPr lang="de-DE" b="0" i="0" dirty="0">
                <a:solidFill>
                  <a:srgbClr val="232323"/>
                </a:solidFill>
                <a:effectLst/>
                <a:latin typeface="Open Sans" panose="020B0606030504020204" pitchFamily="34" charset="0"/>
              </a:rPr>
              <a:t> (Faktenwissen, Erfahrungen, Fähigkeiten) auf über 85 Prozent verbleibt.</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95</a:t>
            </a:fld>
            <a:endParaRPr lang="de-CH"/>
          </a:p>
        </p:txBody>
      </p:sp>
    </p:spTree>
    <p:extLst>
      <p:ext uri="{BB962C8B-B14F-4D97-AF65-F5344CB8AC3E}">
        <p14:creationId xmlns:p14="http://schemas.microsoft.com/office/powerpoint/2010/main" val="41140039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b="0" i="0" dirty="0">
                <a:solidFill>
                  <a:srgbClr val="232323"/>
                </a:solidFill>
                <a:effectLst/>
                <a:latin typeface="Open Sans" panose="020B0606030504020204" pitchFamily="34" charset="0"/>
              </a:rPr>
              <a:t>Plusieurs choses sont amenées à changer au cours de ta vie d’adulte. Lis les informations qui les accompagnent en te concentrant plus particulièrement sur le groupe cible et la tranche d’âge qui te concernent pour ton offre </a:t>
            </a:r>
            <a:r>
              <a:rPr lang="fr-CH" b="0" i="0" dirty="0" err="1">
                <a:solidFill>
                  <a:srgbClr val="232323"/>
                </a:solidFill>
                <a:effectLst/>
                <a:latin typeface="Open Sans" panose="020B0606030504020204" pitchFamily="34" charset="0"/>
              </a:rPr>
              <a:t>esa</a:t>
            </a:r>
            <a:r>
              <a:rPr lang="fr-CH" b="0" i="0" dirty="0">
                <a:solidFill>
                  <a:srgbClr val="232323"/>
                </a:solidFill>
                <a:effectLst/>
                <a:latin typeface="Open Sans" panose="020B0606030504020204"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b="0" i="0" dirty="0">
              <a:solidFill>
                <a:srgbClr val="232323"/>
              </a:solidFill>
              <a:effectLst/>
              <a:latin typeface="Open Sans" panose="020B0606030504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0" i="0" dirty="0">
                <a:solidFill>
                  <a:srgbClr val="232323"/>
                </a:solidFill>
                <a:effectLst/>
                <a:latin typeface="Open Sans" panose="020B0606030504020204" pitchFamily="34" charset="0"/>
              </a:rPr>
              <a:t>Le 100% équivaut à </a:t>
            </a:r>
            <a:r>
              <a:rPr lang="fr-CH" b="1" i="0" dirty="0">
                <a:solidFill>
                  <a:srgbClr val="232323"/>
                </a:solidFill>
                <a:effectLst/>
                <a:latin typeface="Open Sans" panose="020B0606030504020204" pitchFamily="34" charset="0"/>
              </a:rPr>
              <a:t>la force musculaire maximale</a:t>
            </a:r>
            <a:r>
              <a:rPr lang="fr-CH" b="0" i="0" dirty="0">
                <a:solidFill>
                  <a:srgbClr val="232323"/>
                </a:solidFill>
                <a:effectLst/>
                <a:latin typeface="Open Sans" panose="020B0606030504020204" pitchFamily="34" charset="0"/>
              </a:rPr>
              <a:t> que nous sommes en mesure de développer au cours de notre vie. Après avoir augmenté jusqu’à 22 ans, celle-ci diminue ensuite, d’abord lentement puis de plus en plus vite à partir de 67 ans. En conséquence, le besoin d’entraînement augmente considérablement.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0" i="0" dirty="0">
                <a:solidFill>
                  <a:srgbClr val="232323"/>
                </a:solidFill>
                <a:effectLst/>
                <a:latin typeface="Open Sans" panose="020B0606030504020204" pitchFamily="34" charset="0"/>
              </a:rPr>
              <a:t>Les Suisses doivent attendre l’âge de 75 ans pour retrouver </a:t>
            </a:r>
            <a:r>
              <a:rPr lang="fr-CH" b="1" i="0" dirty="0">
                <a:solidFill>
                  <a:srgbClr val="232323"/>
                </a:solidFill>
                <a:effectLst/>
                <a:latin typeface="Open Sans" panose="020B0606030504020204" pitchFamily="34" charset="0"/>
              </a:rPr>
              <a:t>la joie de vivre </a:t>
            </a:r>
            <a:r>
              <a:rPr lang="fr-CH" b="0" i="0" dirty="0">
                <a:solidFill>
                  <a:srgbClr val="232323"/>
                </a:solidFill>
                <a:effectLst/>
                <a:latin typeface="Open Sans" panose="020B0606030504020204" pitchFamily="34" charset="0"/>
              </a:rPr>
              <a:t>qu’ils avaient enfants. C’est à 50 ans qu’elle est la moins grande.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0" i="0" dirty="0">
                <a:solidFill>
                  <a:srgbClr val="232323"/>
                </a:solidFill>
                <a:effectLst/>
                <a:latin typeface="Open Sans" panose="020B0606030504020204" pitchFamily="34" charset="0"/>
              </a:rPr>
              <a:t>La pratique d’un sport ou d’une discipline est plus ou moins onéreuse. Tu dois en être </a:t>
            </a:r>
            <a:r>
              <a:rPr lang="fr-CH" b="0" i="0" dirty="0" err="1">
                <a:solidFill>
                  <a:srgbClr val="232323"/>
                </a:solidFill>
                <a:effectLst/>
                <a:latin typeface="Open Sans" panose="020B0606030504020204" pitchFamily="34" charset="0"/>
              </a:rPr>
              <a:t>conscient-e</a:t>
            </a:r>
            <a:r>
              <a:rPr lang="fr-CH" b="0" i="0" dirty="0">
                <a:solidFill>
                  <a:srgbClr val="232323"/>
                </a:solidFill>
                <a:effectLst/>
                <a:latin typeface="Open Sans" panose="020B0606030504020204" pitchFamily="34" charset="0"/>
              </a:rPr>
              <a:t>. L’étude s’est basée sur </a:t>
            </a:r>
            <a:r>
              <a:rPr lang="fr-CH" b="1" i="0" dirty="0">
                <a:solidFill>
                  <a:srgbClr val="232323"/>
                </a:solidFill>
                <a:effectLst/>
                <a:latin typeface="Open Sans" panose="020B0606030504020204" pitchFamily="34" charset="0"/>
              </a:rPr>
              <a:t>la fortune nette médiane </a:t>
            </a:r>
            <a:r>
              <a:rPr lang="fr-CH" b="0" i="0" dirty="0">
                <a:solidFill>
                  <a:srgbClr val="232323"/>
                </a:solidFill>
                <a:effectLst/>
                <a:latin typeface="Open Sans" panose="020B0606030504020204" pitchFamily="34" charset="0"/>
              </a:rPr>
              <a:t>par personne. Le 100% équivaut à 300 000 francs, montant que l’on atteint généralement à 70 ans.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0" i="0" dirty="0">
                <a:solidFill>
                  <a:srgbClr val="232323"/>
                </a:solidFill>
                <a:effectLst/>
                <a:latin typeface="Open Sans" panose="020B0606030504020204" pitchFamily="34" charset="0"/>
              </a:rPr>
              <a:t>Il est ici question de convivialité et d’ouverture vis-à-vis des autres. </a:t>
            </a:r>
            <a:r>
              <a:rPr lang="fr-CH" b="1" i="0" dirty="0">
                <a:solidFill>
                  <a:srgbClr val="232323"/>
                </a:solidFill>
                <a:effectLst/>
                <a:latin typeface="Open Sans" panose="020B0606030504020204" pitchFamily="34" charset="0"/>
              </a:rPr>
              <a:t>La vitalité sociale </a:t>
            </a:r>
            <a:r>
              <a:rPr lang="fr-CH" b="0" i="0" dirty="0">
                <a:solidFill>
                  <a:srgbClr val="232323"/>
                </a:solidFill>
                <a:effectLst/>
                <a:latin typeface="Open Sans" panose="020B0606030504020204" pitchFamily="34" charset="0"/>
              </a:rPr>
              <a:t>atteint son potentiel maximum, soit à peine 30%, chez les personnes de 19 ans pour baisser ensuite en dessous de 20%. Une seconde baisse significative intervient vers 53 ans.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i="0" dirty="0">
                <a:solidFill>
                  <a:srgbClr val="232323"/>
                </a:solidFill>
                <a:effectLst/>
                <a:latin typeface="Open Sans" panose="020B0606030504020204" pitchFamily="34" charset="0"/>
              </a:rPr>
              <a:t>L’activité physique </a:t>
            </a:r>
            <a:r>
              <a:rPr lang="fr-CH" b="0" i="0" dirty="0">
                <a:solidFill>
                  <a:srgbClr val="232323"/>
                </a:solidFill>
                <a:effectLst/>
                <a:latin typeface="Open Sans" panose="020B0606030504020204" pitchFamily="34" charset="0"/>
              </a:rPr>
              <a:t>est l’une des principales mesures contre la démence. Les personnes atteintes de démence en Suisse (moins de 1%) ont rarement moins de 70 ans; le pourcentage grimpe en revanche à 40% chez les plus de 90 ans.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i="0" dirty="0">
                <a:solidFill>
                  <a:srgbClr val="232323"/>
                </a:solidFill>
                <a:effectLst/>
                <a:latin typeface="Open Sans" panose="020B0606030504020204" pitchFamily="34" charset="0"/>
              </a:rPr>
              <a:t>L’intelligence fluide</a:t>
            </a:r>
            <a:r>
              <a:rPr lang="fr-CH" b="0" i="0" dirty="0">
                <a:solidFill>
                  <a:srgbClr val="232323"/>
                </a:solidFill>
                <a:effectLst/>
                <a:latin typeface="Open Sans" panose="020B0606030504020204" pitchFamily="34" charset="0"/>
              </a:rPr>
              <a:t>, autrement dit la capacité à raisonner de manière logique et à résoudre des problèmes, atteint son paroxysme à 25 ans pour décroître ensuite et chuter à environ 60% à 90 ans. </a:t>
            </a:r>
            <a:r>
              <a:rPr lang="fr-CH" b="1" i="0" dirty="0">
                <a:solidFill>
                  <a:srgbClr val="232323"/>
                </a:solidFill>
                <a:effectLst/>
                <a:latin typeface="Open Sans" panose="020B0606030504020204" pitchFamily="34" charset="0"/>
              </a:rPr>
              <a:t>L’intelligence cristallisée</a:t>
            </a:r>
            <a:r>
              <a:rPr lang="fr-CH" b="0" i="0" dirty="0">
                <a:solidFill>
                  <a:srgbClr val="232323"/>
                </a:solidFill>
                <a:effectLst/>
                <a:latin typeface="Open Sans" panose="020B0606030504020204" pitchFamily="34" charset="0"/>
              </a:rPr>
              <a:t>, qui désigne la capacité à utiliser les compétences, l’expérience et les connaissances accumulées au fil du temps, se situe, elle, toujours à plus de 85%.</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96</a:t>
            </a:fld>
            <a:endParaRPr lang="de-CH"/>
          </a:p>
        </p:txBody>
      </p:sp>
    </p:spTree>
    <p:extLst>
      <p:ext uri="{BB962C8B-B14F-4D97-AF65-F5344CB8AC3E}">
        <p14:creationId xmlns:p14="http://schemas.microsoft.com/office/powerpoint/2010/main" val="366499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AF14-C9FD-897D-E89D-74299A4AC7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29FCFD-C13E-756E-8D78-16012F2609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99E55F-C6FC-480E-E4ED-73BBF1A5597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BDF060C-0226-DBA6-6098-4C133E280CAD}"/>
              </a:ext>
            </a:extLst>
          </p:cNvPr>
          <p:cNvSpPr>
            <a:spLocks noGrp="1"/>
          </p:cNvSpPr>
          <p:nvPr>
            <p:ph type="sldNum" sz="quarter" idx="5"/>
          </p:nvPr>
        </p:nvSpPr>
        <p:spPr/>
        <p:txBody>
          <a:bodyPr/>
          <a:lstStyle/>
          <a:p>
            <a:fld id="{83C81C81-E364-4366-A610-2DB15FF98538}" type="slidenum">
              <a:rPr lang="de-CH" smtClean="0"/>
              <a:pPr/>
              <a:t>7</a:t>
            </a:fld>
            <a:endParaRPr lang="de-CH" dirty="0"/>
          </a:p>
        </p:txBody>
      </p:sp>
    </p:spTree>
    <p:extLst>
      <p:ext uri="{BB962C8B-B14F-4D97-AF65-F5344CB8AC3E}">
        <p14:creationId xmlns:p14="http://schemas.microsoft.com/office/powerpoint/2010/main" val="15706953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b="0" i="0" dirty="0">
                <a:solidFill>
                  <a:srgbClr val="232323"/>
                </a:solidFill>
                <a:effectLst/>
                <a:latin typeface="Open Sans" panose="020B0606030504020204" pitchFamily="34" charset="0"/>
              </a:rPr>
              <a:t>Lungo il percorso verso l'età adulta e la terza età cambiano molte cose. Leggi le informazioni che accompagnano queste immagini, concentrandoti in particolare sul gruppo di destinatari e il gruppo di età della tua offerta </a:t>
            </a:r>
            <a:r>
              <a:rPr lang="it-IT" b="0" i="0" dirty="0" err="1">
                <a:solidFill>
                  <a:srgbClr val="232323"/>
                </a:solidFill>
                <a:effectLst/>
                <a:latin typeface="Open Sans" panose="020B0606030504020204" pitchFamily="34" charset="0"/>
              </a:rPr>
              <a:t>esa</a:t>
            </a:r>
            <a:r>
              <a:rPr lang="it-IT" b="0" i="0" dirty="0">
                <a:solidFill>
                  <a:srgbClr val="232323"/>
                </a:solidFill>
                <a:effectLst/>
                <a:latin typeface="Open Sans" panose="020B0606030504020204"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b="0" i="0" dirty="0">
              <a:solidFill>
                <a:srgbClr val="232323"/>
              </a:solidFill>
              <a:effectLst/>
              <a:latin typeface="Open Sans" panose="020B0606030504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b="0" i="0" dirty="0">
                <a:solidFill>
                  <a:srgbClr val="232323"/>
                </a:solidFill>
                <a:effectLst/>
                <a:latin typeface="Open Sans" panose="020B0606030504020204" pitchFamily="34" charset="0"/>
              </a:rPr>
              <a:t>Il 100 percento equivale alla </a:t>
            </a:r>
            <a:r>
              <a:rPr lang="it-IT" b="1" i="0" dirty="0">
                <a:solidFill>
                  <a:srgbClr val="232323"/>
                </a:solidFill>
                <a:effectLst/>
                <a:latin typeface="Open Sans" panose="020B0606030504020204" pitchFamily="34" charset="0"/>
              </a:rPr>
              <a:t>forza muscolare massimale</a:t>
            </a:r>
            <a:r>
              <a:rPr lang="it-IT" b="0" i="0" dirty="0">
                <a:solidFill>
                  <a:srgbClr val="232323"/>
                </a:solidFill>
                <a:effectLst/>
                <a:latin typeface="Open Sans" panose="020B0606030504020204" pitchFamily="34" charset="0"/>
              </a:rPr>
              <a:t> che siamo in grado di raggiungere nel corso della nostra vita. Essa aumenta fino all'età di 22 anni, dopodiché diminuisce dapprima lentamente e poi dai 67 anni in su sempre più rapidamente. In altre parole: la necessità di allenarsi aumenta in modo significativo.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b="0" i="0" dirty="0">
                <a:solidFill>
                  <a:srgbClr val="232323"/>
                </a:solidFill>
                <a:effectLst/>
                <a:latin typeface="Open Sans" panose="020B0606030504020204" pitchFamily="34" charset="0"/>
              </a:rPr>
              <a:t>In media, </a:t>
            </a:r>
            <a:r>
              <a:rPr lang="it-IT" b="1" i="0" dirty="0">
                <a:solidFill>
                  <a:srgbClr val="232323"/>
                </a:solidFill>
                <a:effectLst/>
                <a:latin typeface="Open Sans" panose="020B0606030504020204" pitchFamily="34" charset="0"/>
              </a:rPr>
              <a:t>la soddisfazione nella vita </a:t>
            </a:r>
            <a:r>
              <a:rPr lang="it-IT" b="0" i="0" dirty="0">
                <a:solidFill>
                  <a:srgbClr val="232323"/>
                </a:solidFill>
                <a:effectLst/>
                <a:latin typeface="Open Sans" panose="020B0606030504020204" pitchFamily="34" charset="0"/>
              </a:rPr>
              <a:t>della popolazione svizzera raggiunge nuovamente i livelli elevati dell'infanzia verso i 75 anni. Il livello più basso si registra intorno ai 50 anni.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b="0" i="0" dirty="0">
                <a:solidFill>
                  <a:srgbClr val="232323"/>
                </a:solidFill>
                <a:effectLst/>
                <a:latin typeface="Open Sans" panose="020B0606030504020204" pitchFamily="34" charset="0"/>
              </a:rPr>
              <a:t>Praticare una disciplina specialistica o sportiva comporta dei costi più o meno elevati. Sii consapevole di questo fattore. Per lo studio è stata presa in considerazione </a:t>
            </a:r>
            <a:r>
              <a:rPr lang="it-IT" b="1" i="0" dirty="0">
                <a:solidFill>
                  <a:srgbClr val="232323"/>
                </a:solidFill>
                <a:effectLst/>
                <a:latin typeface="Open Sans" panose="020B0606030504020204" pitchFamily="34" charset="0"/>
              </a:rPr>
              <a:t>la mediana del patrimonio netto </a:t>
            </a:r>
            <a:r>
              <a:rPr lang="it-IT" b="0" i="0" dirty="0">
                <a:solidFill>
                  <a:srgbClr val="232323"/>
                </a:solidFill>
                <a:effectLst/>
                <a:latin typeface="Open Sans" panose="020B0606030504020204" pitchFamily="34" charset="0"/>
              </a:rPr>
              <a:t>per persona. Il 100 % corrisponde a 300 000 franchi svizzeri, che si raggiungono in media all'età di 70 anni.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b="0" i="0" dirty="0">
                <a:solidFill>
                  <a:srgbClr val="232323"/>
                </a:solidFill>
                <a:effectLst/>
                <a:latin typeface="Open Sans" panose="020B0606030504020204" pitchFamily="34" charset="0"/>
              </a:rPr>
              <a:t>Comprende </a:t>
            </a:r>
            <a:r>
              <a:rPr lang="it-IT" b="1" i="0" dirty="0">
                <a:solidFill>
                  <a:srgbClr val="232323"/>
                </a:solidFill>
                <a:effectLst/>
                <a:latin typeface="Open Sans" panose="020B0606030504020204" pitchFamily="34" charset="0"/>
              </a:rPr>
              <a:t>la socievolezza e l'apertura nei confronti degli altri </a:t>
            </a:r>
            <a:r>
              <a:rPr lang="it-IT" b="0" i="0" dirty="0">
                <a:solidFill>
                  <a:srgbClr val="232323"/>
                </a:solidFill>
                <a:effectLst/>
                <a:latin typeface="Open Sans" panose="020B0606030504020204" pitchFamily="34" charset="0"/>
              </a:rPr>
              <a:t>e raggiunge l'apice, vale a dire circa il 30 %, intorno ai 19 anni per poi scendere al di sotto del 20 %. Un secondo forte calo si verifica intorno ai 53 anni.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b="1" i="0" dirty="0">
                <a:solidFill>
                  <a:srgbClr val="232323"/>
                </a:solidFill>
                <a:effectLst/>
                <a:latin typeface="Open Sans" panose="020B0606030504020204" pitchFamily="34" charset="0"/>
              </a:rPr>
              <a:t>Il movimento </a:t>
            </a:r>
            <a:r>
              <a:rPr lang="it-IT" b="0" i="0" dirty="0">
                <a:solidFill>
                  <a:srgbClr val="232323"/>
                </a:solidFill>
                <a:effectLst/>
                <a:latin typeface="Open Sans" panose="020B0606030504020204" pitchFamily="34" charset="0"/>
              </a:rPr>
              <a:t>è una delle misure più importanti contro la demenza. Le persone che ne soffrono in Svizzera hanno raramente meno di 70 anni (meno dell'1 %), da notare tuttavia che circa il 40 % degli ultranovantenni ne è affetto.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b="0" i="0" dirty="0">
                <a:solidFill>
                  <a:srgbClr val="232323"/>
                </a:solidFill>
                <a:effectLst/>
                <a:latin typeface="Open Sans" panose="020B0606030504020204" pitchFamily="34" charset="0"/>
              </a:rPr>
              <a:t>La capacità di pensare in modo logico e di risolvere i problemi (</a:t>
            </a:r>
            <a:r>
              <a:rPr lang="it-IT" b="1" i="0" dirty="0">
                <a:solidFill>
                  <a:srgbClr val="232323"/>
                </a:solidFill>
                <a:effectLst/>
                <a:latin typeface="Open Sans" panose="020B0606030504020204" pitchFamily="34" charset="0"/>
              </a:rPr>
              <a:t>intelligenza fluida</a:t>
            </a:r>
            <a:r>
              <a:rPr lang="it-IT" b="0" i="0" dirty="0">
                <a:solidFill>
                  <a:srgbClr val="232323"/>
                </a:solidFill>
                <a:effectLst/>
                <a:latin typeface="Open Sans" panose="020B0606030504020204" pitchFamily="34" charset="0"/>
              </a:rPr>
              <a:t>) raggiunge i massimi livelli all'età di 25 anni, per poi scendere a circa il 60 % all'età di 90 anni. Dal canto suo, </a:t>
            </a:r>
            <a:r>
              <a:rPr lang="it-IT" b="1" i="0" dirty="0">
                <a:solidFill>
                  <a:srgbClr val="232323"/>
                </a:solidFill>
                <a:effectLst/>
                <a:latin typeface="Open Sans" panose="020B0606030504020204" pitchFamily="34" charset="0"/>
              </a:rPr>
              <a:t>l'intelligenza cristallizzata </a:t>
            </a:r>
            <a:r>
              <a:rPr lang="it-IT" b="0" i="0" dirty="0">
                <a:solidFill>
                  <a:srgbClr val="232323"/>
                </a:solidFill>
                <a:effectLst/>
                <a:latin typeface="Open Sans" panose="020B0606030504020204" pitchFamily="34" charset="0"/>
              </a:rPr>
              <a:t>(conoscenza fattuale, esperienze e capacità) rimane superiore all'85 %.</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97</a:t>
            </a:fld>
            <a:endParaRPr lang="de-CH"/>
          </a:p>
        </p:txBody>
      </p:sp>
    </p:spTree>
    <p:extLst>
      <p:ext uri="{BB962C8B-B14F-4D97-AF65-F5344CB8AC3E}">
        <p14:creationId xmlns:p14="http://schemas.microsoft.com/office/powerpoint/2010/main" val="17914570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b="1" dirty="0"/>
              <a:t>Lernen ist ein individueller, herausfordernder Prozess: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Lernen ist anstrengend – man lernt nur für sich. Der Lernprozess kann nicht delegiert werden. Lernen braucht Zeit, Reflexion und Beharrlichkeit.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Lernen wird dann zum Erfolg, wenn Handlungsalternativen für die Praxis entstehen.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Lernen ist immer eine Mischung aus Wissen, Können, Haltung und Erfahrung im Tun.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Lernen ist ein kontinuierlicher und kein </a:t>
            </a:r>
            <a:r>
              <a:rPr lang="de-DE" dirty="0" err="1"/>
              <a:t>abschliessender</a:t>
            </a:r>
            <a:r>
              <a:rPr lang="de-DE" dirty="0"/>
              <a:t> Prozess. Lernen braucht Geduld und Frustrationstoleranz.</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b="1" dirty="0"/>
              <a:t>Lernen braucht eine offene, explorative Grundhaltung: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Subjektive Überzeugungen und festgefahrenes Denken sowie hartnäckige Mythen sind </a:t>
            </a:r>
            <a:r>
              <a:rPr lang="de-DE" dirty="0" err="1"/>
              <a:t>grosse</a:t>
            </a:r>
            <a:r>
              <a:rPr lang="de-DE" dirty="0"/>
              <a:t> Widerstände für neue Lernerfahrungen.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Aktives Zuhören, sich austauschen und hinterfragen, sich mit etwas befassen, diskutieren und ausprobieren sind grundlegende </a:t>
            </a:r>
            <a:r>
              <a:rPr lang="de-DE" dirty="0" err="1"/>
              <a:t>Verhaltensprämissen</a:t>
            </a:r>
            <a:r>
              <a:rPr lang="de-DE" dirty="0"/>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Fehler machen und daraus seine Lehren ziehen ist essenziell. Kritisch, mutig und bescheiden sein hilft dabei, Neues zu lernen.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b="1" dirty="0"/>
              <a:t>Lernen ist </a:t>
            </a:r>
            <a:r>
              <a:rPr lang="de-DE" b="1" dirty="0" err="1"/>
              <a:t>bedürfnisbezogen</a:t>
            </a:r>
            <a:r>
              <a:rPr lang="de-DE" b="1" dirty="0"/>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Echtes Lernen entsteht aus dem eigenen Bedürfnis heraus.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Grundlage zum Lernen ist die eigene Überzeugung und dass Sinn und Wirkung im Lernen gesehen werden. Zuschreibung nach Sinn und Wirkung. Dabei entsteht intrinsische Motivation und eine </a:t>
            </a:r>
            <a:r>
              <a:rPr lang="de-DE" dirty="0" err="1"/>
              <a:t>grosse</a:t>
            </a:r>
            <a:r>
              <a:rPr lang="de-DE" dirty="0"/>
              <a:t> Anstrengungsbereitschaft.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Lernen kann somit nicht empfohlen oder erzwungen werden. Ansonsten wirkt es kontraproduktiv und ist ineffizient.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b="1"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b="1" dirty="0"/>
              <a:t>Lernen findet immer im Dialog statt: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Lernen ist effizient als soziale Konstruktion mit Lehrenden, die ihrerseits das Lehren als Anleitungskunst verstehen.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Dabei besteht die Kunst darin, Wissen, Können, Erkenntnisse und Erfahrungen mit anderen auf Augenhöhe zu teilen.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Sich gemeinsam an offene und herausfordernde Lernsituationen zu wagen ist befruchtend, und es entstehen lernwirksame Dialoge.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b="1" dirty="0"/>
              <a:t>Lernen richtet sich auf praktische Herausforderungen aus (Kompetenzausrichtung):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Herausforderungen im Tun sind Treiber des Lernens. Diese gilt es individuell zu definieren, zu </a:t>
            </a:r>
            <a:r>
              <a:rPr lang="de-DE" dirty="0" err="1"/>
              <a:t>analysierenund</a:t>
            </a:r>
            <a:r>
              <a:rPr lang="de-DE" dirty="0"/>
              <a:t> die persönlichen Lernprozesse darauf auszurichten.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Sich in einer Situation als kompetent wahrzunehmen, Situationen souverän bewältigen und sich aktiv einbringen zu können sind Motoren für jede persönliche Weiterentwicklung.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Exemplarisches Lernen, </a:t>
            </a:r>
            <a:r>
              <a:rPr lang="de-DE" dirty="0" err="1"/>
              <a:t>Good</a:t>
            </a:r>
            <a:r>
              <a:rPr lang="de-DE" dirty="0"/>
              <a:t> Practice, Lernen im Team und Lernen im Feld sind mögliche Ausgangspunkte für Analysen, Reflexionen, </a:t>
            </a:r>
            <a:r>
              <a:rPr lang="de-DE" dirty="0" err="1"/>
              <a:t>Diskussionenund</a:t>
            </a:r>
            <a:r>
              <a:rPr lang="de-DE" dirty="0"/>
              <a:t> Modellierungen</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98</a:t>
            </a:fld>
            <a:endParaRPr lang="de-CH"/>
          </a:p>
        </p:txBody>
      </p:sp>
    </p:spTree>
    <p:extLst>
      <p:ext uri="{BB962C8B-B14F-4D97-AF65-F5344CB8AC3E}">
        <p14:creationId xmlns:p14="http://schemas.microsoft.com/office/powerpoint/2010/main" val="27578135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b="1" dirty="0"/>
              <a:t>L’apprentissage est un processus individuel exigeant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Apprendre est un processus astreignant que l’on ne peut mener que pour soi-même et qu’il est impossible de déléguer.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L’apprentissage demande du temps, une réflexion personnelle et une persévérance de tous les instants.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Il porte ses fruits lorsqu’il en résulte des possibilités d’action pour la pratique.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Mélange de savoir, de savoir-faire, de savoir-être et d’expérience dans l’action, l’apprentissage n’est pas un processus continu et définitif. Il demande patience et tolérance à la frustration.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b="1" dirty="0"/>
              <a:t>L’apprentissage requiert de l’ouverture d’esprit et une attitude exploratrice: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Croyances ­subjectives, convictions profondes et mythes immuables ferment l’esprit à l’apprentissage.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Écoute active, échanges, remises en question, réflexions, discussions et expérimentations sont en revanche des prérequis fondamentaux.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Il est essentiel de tirer ses propres enseignements des erreurs commises. Faire preuve d’esprit critique, de courage et de modestie aide à développer sa pratique personnelle.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b="1" dirty="0"/>
              <a:t>L’apprentissage répond à un besoin: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L’attitude et la conviction personnelle sont à la base de l’apprentissage, tout comme le bien-fondé qu’on lui reconnaît et l’effet qu’on en attend.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Cela fait naître une motivation intrinsèque et l’envie de fournir de grands efforts.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L’apprentissage ne peut donc être ni recommandé ni imposé, sous peine d’être contre-productif et inefficace.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b="1" dirty="0"/>
              <a:t>L’apprentissage implique toujours un dialogue: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L’apprentissage est aussi une construction sociale: il déploie ses effets en relation avec d’autres apprenants qui voient l’enseignement comme l’art d’instruire, un art qui consiste à partager avec les autres, dans un rapport d’égal à égal, savoir, savoir-faire, connaissances et expériences.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Oser s’attaquer ensemble à des tâches ouvertes et stimulantes est enrichissant et débouche sur des dialogues qui favorisent l’apprentissage.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b="1" dirty="0"/>
              <a:t>L’apprentissage est axé sur des orienté vers les défis pratiques (compétences):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Les défis que pose une action donnée sont le moteur de l’apprentissage. Il convient de définir ces défis et de les analyser individuellement afin d’aiguiller en conséquence les processus d’apprentissage personnels.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Se percevoir comme une personne compétente dans un contexte précis, pouvoir maîtriser parfaitement certaines difficultés et s’impliquer activement sont les mécanismes qui favorisent le développement personnel.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Bonnes pratiques et apprentissage par l’exemple, en équipe ou sur le terrain sont autant de points de départ possibles pour les analyses critiques, réflexions, discussions et autres évaluations</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99</a:t>
            </a:fld>
            <a:endParaRPr lang="de-CH"/>
          </a:p>
        </p:txBody>
      </p:sp>
    </p:spTree>
    <p:extLst>
      <p:ext uri="{BB962C8B-B14F-4D97-AF65-F5344CB8AC3E}">
        <p14:creationId xmlns:p14="http://schemas.microsoft.com/office/powerpoint/2010/main" val="3454729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r>
              <a:rPr lang="de-CH" sz="1800" b="1" dirty="0" err="1">
                <a:effectLst/>
                <a:latin typeface="DINOT"/>
              </a:rPr>
              <a:t>L’apprendimento</a:t>
            </a:r>
            <a:r>
              <a:rPr lang="de-CH" sz="1800" b="1" dirty="0">
                <a:effectLst/>
                <a:latin typeface="DINOT"/>
              </a:rPr>
              <a:t> </a:t>
            </a:r>
            <a:r>
              <a:rPr lang="de-CH" sz="1800" b="1" dirty="0" err="1">
                <a:effectLst/>
                <a:latin typeface="DINOT"/>
              </a:rPr>
              <a:t>e</a:t>
            </a:r>
            <a:r>
              <a:rPr lang="de-CH" sz="1800" b="1" dirty="0">
                <a:effectLst/>
                <a:latin typeface="DINOT"/>
              </a:rPr>
              <a:t>̀ </a:t>
            </a:r>
            <a:r>
              <a:rPr lang="de-CH" sz="1800" b="1" dirty="0" err="1">
                <a:effectLst/>
                <a:latin typeface="DINOT"/>
              </a:rPr>
              <a:t>un</a:t>
            </a:r>
            <a:r>
              <a:rPr lang="de-CH" sz="1800" b="1" dirty="0">
                <a:effectLst/>
                <a:latin typeface="DINOT"/>
              </a:rPr>
              <a:t> </a:t>
            </a:r>
            <a:r>
              <a:rPr lang="de-CH" sz="1800" b="1" dirty="0" err="1">
                <a:effectLst/>
                <a:latin typeface="DINOT"/>
              </a:rPr>
              <a:t>processo</a:t>
            </a:r>
            <a:r>
              <a:rPr lang="de-CH" sz="1800" b="1" dirty="0">
                <a:effectLst/>
                <a:latin typeface="DINOT"/>
              </a:rPr>
              <a:t> individuale </a:t>
            </a:r>
            <a:r>
              <a:rPr lang="de-CH" sz="1800" b="1" dirty="0" err="1">
                <a:effectLst/>
                <a:latin typeface="DINOT"/>
              </a:rPr>
              <a:t>e</a:t>
            </a:r>
            <a:r>
              <a:rPr lang="de-CH" sz="1800" b="1" dirty="0">
                <a:effectLst/>
                <a:latin typeface="DINOT"/>
              </a:rPr>
              <a:t> </a:t>
            </a:r>
            <a:r>
              <a:rPr lang="de-CH" sz="1800" b="1" dirty="0" err="1">
                <a:effectLst/>
                <a:latin typeface="DINOT"/>
              </a:rPr>
              <a:t>impegnativo</a:t>
            </a:r>
            <a:r>
              <a:rPr lang="de-CH" sz="1800" b="1" dirty="0">
                <a:effectLst/>
                <a:latin typeface="DINOT"/>
              </a:rPr>
              <a:t>:</a:t>
            </a:r>
            <a:endParaRPr lang="de-CH" sz="1800" b="0" dirty="0">
              <a:effectLst/>
              <a:latin typeface="DINOT"/>
            </a:endParaRPr>
          </a:p>
          <a:p>
            <a:pPr marL="285750" indent="-285750">
              <a:buFont typeface="Arial" panose="020B0604020202020204" pitchFamily="34" charset="0"/>
              <a:buChar char="•"/>
            </a:pPr>
            <a:r>
              <a:rPr lang="de-CH" sz="1800" b="0" dirty="0">
                <a:effectLst/>
                <a:latin typeface="DINOT"/>
              </a:rPr>
              <a:t>apprendere </a:t>
            </a:r>
            <a:r>
              <a:rPr lang="de-CH" sz="1800" b="0" dirty="0" err="1">
                <a:effectLst/>
                <a:latin typeface="DINOT"/>
              </a:rPr>
              <a:t>e</a:t>
            </a:r>
            <a:r>
              <a:rPr lang="de-CH" sz="1800" b="0" dirty="0">
                <a:effectLst/>
                <a:latin typeface="DINOT"/>
              </a:rPr>
              <a:t>̀ </a:t>
            </a:r>
            <a:r>
              <a:rPr lang="de-CH" sz="1800" b="0" dirty="0" err="1">
                <a:effectLst/>
                <a:latin typeface="DINOT"/>
              </a:rPr>
              <a:t>faticoso</a:t>
            </a:r>
            <a:r>
              <a:rPr lang="de-CH" sz="1800" b="0" dirty="0">
                <a:effectLst/>
                <a:latin typeface="DINOT"/>
              </a:rPr>
              <a:t> – si </a:t>
            </a:r>
            <a:r>
              <a:rPr lang="de-CH" sz="1800" b="0" dirty="0" err="1">
                <a:effectLst/>
                <a:latin typeface="DINOT"/>
              </a:rPr>
              <a:t>apprende</a:t>
            </a:r>
            <a:r>
              <a:rPr lang="de-CH" sz="1800" b="0" dirty="0">
                <a:effectLst/>
                <a:latin typeface="DINOT"/>
              </a:rPr>
              <a:t> solo per sé </a:t>
            </a:r>
            <a:r>
              <a:rPr lang="de-CH" sz="1800" b="0" dirty="0" err="1">
                <a:effectLst/>
                <a:latin typeface="DINOT"/>
              </a:rPr>
              <a:t>stessi</a:t>
            </a:r>
            <a:r>
              <a:rPr lang="de-CH" sz="1800" b="0" dirty="0">
                <a:effectLst/>
                <a:latin typeface="DINOT"/>
              </a:rPr>
              <a:t>. </a:t>
            </a:r>
          </a:p>
          <a:p>
            <a:pPr marL="285750" indent="-285750">
              <a:buFont typeface="Arial" panose="020B0604020202020204" pitchFamily="34" charset="0"/>
              <a:buChar char="•"/>
            </a:pPr>
            <a:r>
              <a:rPr lang="de-CH" sz="1800" b="0" dirty="0">
                <a:effectLst/>
                <a:latin typeface="DINOT"/>
              </a:rPr>
              <a:t>Il </a:t>
            </a:r>
            <a:r>
              <a:rPr lang="de-CH" sz="1800" b="0" dirty="0" err="1">
                <a:effectLst/>
                <a:latin typeface="DINOT"/>
              </a:rPr>
              <a:t>processo</a:t>
            </a:r>
            <a:r>
              <a:rPr lang="de-CH" sz="1800" b="0" dirty="0">
                <a:effectLst/>
                <a:latin typeface="DINOT"/>
              </a:rPr>
              <a:t> di </a:t>
            </a:r>
            <a:r>
              <a:rPr lang="de-CH" sz="1800" b="0" dirty="0" err="1">
                <a:effectLst/>
                <a:latin typeface="DINOT"/>
              </a:rPr>
              <a:t>apprendimento</a:t>
            </a:r>
            <a:r>
              <a:rPr lang="de-CH" sz="1800" b="0" dirty="0">
                <a:effectLst/>
                <a:latin typeface="DINOT"/>
              </a:rPr>
              <a:t> non </a:t>
            </a:r>
            <a:r>
              <a:rPr lang="de-CH" sz="1800" b="0" dirty="0" err="1">
                <a:effectLst/>
                <a:latin typeface="DINOT"/>
              </a:rPr>
              <a:t>puo</a:t>
            </a:r>
            <a:r>
              <a:rPr lang="de-CH" sz="1800" b="0" dirty="0">
                <a:effectLst/>
                <a:latin typeface="DINOT"/>
              </a:rPr>
              <a:t>̀ </a:t>
            </a:r>
            <a:r>
              <a:rPr lang="de-CH" sz="1800" b="0" dirty="0" err="1">
                <a:effectLst/>
                <a:latin typeface="DINOT"/>
              </a:rPr>
              <a:t>essere</a:t>
            </a:r>
            <a:r>
              <a:rPr lang="de-CH" sz="1800" b="0" dirty="0">
                <a:effectLst/>
                <a:latin typeface="DINOT"/>
              </a:rPr>
              <a:t> </a:t>
            </a:r>
            <a:r>
              <a:rPr lang="de-CH" sz="1800" b="0" dirty="0" err="1">
                <a:effectLst/>
                <a:latin typeface="DINOT"/>
              </a:rPr>
              <a:t>delegato</a:t>
            </a:r>
            <a:r>
              <a:rPr lang="de-CH" sz="1800" b="0" dirty="0">
                <a:effectLst/>
                <a:latin typeface="DINOT"/>
              </a:rPr>
              <a:t>. Per </a:t>
            </a:r>
            <a:r>
              <a:rPr lang="de-CH" sz="1800" b="0" dirty="0" err="1">
                <a:effectLst/>
                <a:latin typeface="DINOT"/>
              </a:rPr>
              <a:t>imparare</a:t>
            </a:r>
            <a:r>
              <a:rPr lang="de-CH" sz="1800" b="0" dirty="0">
                <a:effectLst/>
                <a:latin typeface="DINOT"/>
              </a:rPr>
              <a:t> ci </a:t>
            </a:r>
            <a:r>
              <a:rPr lang="de-CH" sz="1800" b="0" dirty="0" err="1">
                <a:effectLst/>
                <a:latin typeface="DINOT"/>
              </a:rPr>
              <a:t>vuole</a:t>
            </a:r>
            <a:r>
              <a:rPr lang="de-CH" sz="1800" b="0" dirty="0">
                <a:effectLst/>
                <a:latin typeface="DINOT"/>
              </a:rPr>
              <a:t> tempo, </a:t>
            </a:r>
            <a:r>
              <a:rPr lang="de-CH" sz="1800" b="0" dirty="0" err="1">
                <a:effectLst/>
                <a:latin typeface="DINOT"/>
              </a:rPr>
              <a:t>concentrazione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tenacia</a:t>
            </a:r>
            <a:r>
              <a:rPr lang="de-CH" sz="1800" b="0" dirty="0">
                <a:effectLst/>
                <a:latin typeface="DINOT"/>
              </a:rPr>
              <a:t>. </a:t>
            </a:r>
          </a:p>
          <a:p>
            <a:pPr marL="285750" indent="-285750">
              <a:buFont typeface="Arial" panose="020B0604020202020204" pitchFamily="34" charset="0"/>
              <a:buChar char="•"/>
            </a:pPr>
            <a:r>
              <a:rPr lang="de-CH" sz="1800" b="0" dirty="0" err="1">
                <a:effectLst/>
                <a:latin typeface="DINOT"/>
              </a:rPr>
              <a:t>L’apprendimento</a:t>
            </a:r>
            <a:r>
              <a:rPr lang="de-CH" sz="1800" b="0" dirty="0">
                <a:effectLst/>
                <a:latin typeface="DINOT"/>
              </a:rPr>
              <a:t> </a:t>
            </a:r>
            <a:r>
              <a:rPr lang="de-CH" sz="1800" b="0" dirty="0" err="1">
                <a:effectLst/>
                <a:latin typeface="DINOT"/>
              </a:rPr>
              <a:t>puo</a:t>
            </a:r>
            <a:r>
              <a:rPr lang="de-CH" sz="1800" b="0" dirty="0">
                <a:effectLst/>
                <a:latin typeface="DINOT"/>
              </a:rPr>
              <a:t>̀ </a:t>
            </a:r>
            <a:r>
              <a:rPr lang="de-CH" sz="1800" b="0" dirty="0" err="1">
                <a:effectLst/>
                <a:latin typeface="DINOT"/>
              </a:rPr>
              <a:t>considerarsi</a:t>
            </a:r>
            <a:r>
              <a:rPr lang="de-CH" sz="1800" b="0" dirty="0">
                <a:effectLst/>
                <a:latin typeface="DINOT"/>
              </a:rPr>
              <a:t> </a:t>
            </a:r>
            <a:r>
              <a:rPr lang="de-CH" sz="1800" b="0" dirty="0" err="1">
                <a:effectLst/>
                <a:latin typeface="DINOT"/>
              </a:rPr>
              <a:t>riuscito</a:t>
            </a:r>
            <a:r>
              <a:rPr lang="de-CH" sz="1800" b="0" dirty="0">
                <a:effectLst/>
                <a:latin typeface="DINOT"/>
              </a:rPr>
              <a:t> </a:t>
            </a:r>
            <a:r>
              <a:rPr lang="de-CH" sz="1800" b="0" dirty="0" err="1">
                <a:effectLst/>
                <a:latin typeface="DINOT"/>
              </a:rPr>
              <a:t>quando</a:t>
            </a:r>
            <a:r>
              <a:rPr lang="de-CH" sz="1800" b="0" dirty="0">
                <a:effectLst/>
                <a:latin typeface="DINOT"/>
              </a:rPr>
              <a:t> </a:t>
            </a:r>
            <a:r>
              <a:rPr lang="de-CH" sz="1800" b="0" dirty="0" err="1">
                <a:effectLst/>
                <a:latin typeface="DINOT"/>
              </a:rPr>
              <a:t>produce</a:t>
            </a:r>
            <a:r>
              <a:rPr lang="de-CH" sz="1800" b="0" dirty="0">
                <a:effectLst/>
                <a:latin typeface="DINOT"/>
              </a:rPr>
              <a:t> </a:t>
            </a:r>
            <a:r>
              <a:rPr lang="de-CH" sz="1800" b="0" dirty="0" err="1">
                <a:effectLst/>
                <a:latin typeface="DINOT"/>
              </a:rPr>
              <a:t>azioni</a:t>
            </a:r>
            <a:r>
              <a:rPr lang="de-CH" sz="1800" b="0" dirty="0">
                <a:effectLst/>
                <a:latin typeface="DINOT"/>
              </a:rPr>
              <a:t> alternative per la </a:t>
            </a:r>
            <a:r>
              <a:rPr lang="de-CH" sz="1800" b="0" dirty="0" err="1">
                <a:effectLst/>
                <a:latin typeface="DINOT"/>
              </a:rPr>
              <a:t>pratica</a:t>
            </a:r>
            <a:r>
              <a:rPr lang="de-CH" sz="1800" b="0" dirty="0">
                <a:effectLst/>
                <a:latin typeface="DINOT"/>
              </a:rPr>
              <a:t>.</a:t>
            </a:r>
          </a:p>
          <a:p>
            <a:pPr marL="285750" indent="-285750">
              <a:buFont typeface="Arial" panose="020B0604020202020204" pitchFamily="34" charset="0"/>
              <a:buChar char="•"/>
            </a:pPr>
            <a:r>
              <a:rPr lang="de-CH" sz="1800" b="0" dirty="0" err="1">
                <a:effectLst/>
                <a:latin typeface="DINOT"/>
              </a:rPr>
              <a:t>L’apprendimento</a:t>
            </a:r>
            <a:r>
              <a:rPr lang="de-CH" sz="1800" b="0" dirty="0">
                <a:effectLst/>
                <a:latin typeface="DINOT"/>
              </a:rPr>
              <a:t> </a:t>
            </a:r>
            <a:r>
              <a:rPr lang="de-CH" sz="1800" b="0" dirty="0" err="1">
                <a:effectLst/>
                <a:latin typeface="DINOT"/>
              </a:rPr>
              <a:t>e</a:t>
            </a:r>
            <a:r>
              <a:rPr lang="de-CH" sz="1800" b="0" dirty="0">
                <a:effectLst/>
                <a:latin typeface="DINOT"/>
              </a:rPr>
              <a:t>̀ sempre </a:t>
            </a:r>
            <a:r>
              <a:rPr lang="de-CH" sz="1800" b="0" dirty="0" err="1">
                <a:effectLst/>
                <a:latin typeface="DINOT"/>
              </a:rPr>
              <a:t>un</a:t>
            </a:r>
            <a:r>
              <a:rPr lang="de-CH" sz="1800" b="0" dirty="0">
                <a:effectLst/>
                <a:latin typeface="DINOT"/>
              </a:rPr>
              <a:t> </a:t>
            </a:r>
            <a:r>
              <a:rPr lang="de-CH" sz="1800" b="0" dirty="0" err="1">
                <a:effectLst/>
                <a:latin typeface="DINOT"/>
              </a:rPr>
              <a:t>insieme</a:t>
            </a:r>
            <a:r>
              <a:rPr lang="de-CH" sz="1800" b="0" dirty="0">
                <a:effectLst/>
                <a:latin typeface="DINOT"/>
              </a:rPr>
              <a:t> di </a:t>
            </a:r>
            <a:r>
              <a:rPr lang="de-CH" sz="1800" b="0" dirty="0" err="1">
                <a:effectLst/>
                <a:latin typeface="DINOT"/>
              </a:rPr>
              <a:t>conoscenze</a:t>
            </a:r>
            <a:r>
              <a:rPr lang="de-CH" sz="1800" b="0" dirty="0">
                <a:effectLst/>
                <a:latin typeface="DINOT"/>
              </a:rPr>
              <a:t> (</a:t>
            </a:r>
            <a:r>
              <a:rPr lang="de-CH" sz="1800" b="0" dirty="0" err="1">
                <a:effectLst/>
                <a:latin typeface="DINOT"/>
              </a:rPr>
              <a:t>sapere</a:t>
            </a:r>
            <a:r>
              <a:rPr lang="de-CH" sz="1800" b="0" dirty="0">
                <a:effectLst/>
                <a:latin typeface="DINOT"/>
              </a:rPr>
              <a:t>), </a:t>
            </a:r>
            <a:r>
              <a:rPr lang="de-CH" sz="1800" b="0" dirty="0" err="1">
                <a:effectLst/>
                <a:latin typeface="DINOT"/>
              </a:rPr>
              <a:t>capacita</a:t>
            </a:r>
            <a:r>
              <a:rPr lang="de-CH" sz="1800" b="0" dirty="0">
                <a:effectLst/>
                <a:latin typeface="DINOT"/>
              </a:rPr>
              <a:t>̀ (</a:t>
            </a:r>
            <a:r>
              <a:rPr lang="de-CH" sz="1800" b="0" dirty="0" err="1">
                <a:effectLst/>
                <a:latin typeface="DINOT"/>
              </a:rPr>
              <a:t>saper</a:t>
            </a:r>
            <a:r>
              <a:rPr lang="de-CH" sz="1800" b="0" dirty="0">
                <a:effectLst/>
                <a:latin typeface="DINOT"/>
              </a:rPr>
              <a:t> </a:t>
            </a:r>
            <a:r>
              <a:rPr lang="de-CH" sz="1800" b="0" dirty="0" err="1">
                <a:effectLst/>
                <a:latin typeface="DINOT"/>
              </a:rPr>
              <a:t>fare</a:t>
            </a:r>
            <a:r>
              <a:rPr lang="de-CH" sz="1800" b="0" dirty="0">
                <a:effectLst/>
                <a:latin typeface="DINOT"/>
              </a:rPr>
              <a:t>), </a:t>
            </a:r>
            <a:r>
              <a:rPr lang="de-CH" sz="1800" b="0" dirty="0" err="1">
                <a:effectLst/>
                <a:latin typeface="DINOT"/>
              </a:rPr>
              <a:t>atteggiamento</a:t>
            </a:r>
            <a:r>
              <a:rPr lang="de-CH" sz="1800" b="0" dirty="0">
                <a:effectLst/>
                <a:latin typeface="DINOT"/>
              </a:rPr>
              <a:t> (</a:t>
            </a:r>
            <a:r>
              <a:rPr lang="de-CH" sz="1800" b="0" dirty="0" err="1">
                <a:effectLst/>
                <a:latin typeface="DINOT"/>
              </a:rPr>
              <a:t>saper</a:t>
            </a:r>
            <a:r>
              <a:rPr lang="de-CH" sz="1800" b="0" dirty="0">
                <a:effectLst/>
                <a:latin typeface="DINOT"/>
              </a:rPr>
              <a:t> </a:t>
            </a:r>
            <a:r>
              <a:rPr lang="de-CH" sz="1800" b="0" dirty="0" err="1">
                <a:effectLst/>
                <a:latin typeface="DINOT"/>
              </a:rPr>
              <a:t>essere</a:t>
            </a:r>
            <a:r>
              <a:rPr lang="de-CH" sz="1800" b="0" dirty="0">
                <a:effectLst/>
                <a:latin typeface="DINOT"/>
              </a:rPr>
              <a:t>) </a:t>
            </a:r>
            <a:r>
              <a:rPr lang="de-CH" sz="1800" b="0" dirty="0" err="1">
                <a:effectLst/>
                <a:latin typeface="DINOT"/>
              </a:rPr>
              <a:t>ed</a:t>
            </a:r>
            <a:r>
              <a:rPr lang="de-CH" sz="1800" b="0" dirty="0">
                <a:effectLst/>
                <a:latin typeface="DINOT"/>
              </a:rPr>
              <a:t> </a:t>
            </a:r>
            <a:r>
              <a:rPr lang="de-CH" sz="1800" b="0" dirty="0" err="1">
                <a:effectLst/>
                <a:latin typeface="DINOT"/>
              </a:rPr>
              <a:t>esperienze</a:t>
            </a:r>
            <a:r>
              <a:rPr lang="de-CH" sz="1800" b="0" dirty="0">
                <a:effectLst/>
                <a:latin typeface="DINOT"/>
              </a:rPr>
              <a:t> </a:t>
            </a:r>
            <a:r>
              <a:rPr lang="de-CH" sz="1800" b="0" dirty="0" err="1">
                <a:effectLst/>
                <a:latin typeface="DINOT"/>
              </a:rPr>
              <a:t>pratiche</a:t>
            </a:r>
            <a:r>
              <a:rPr lang="de-CH" sz="1800" b="0" dirty="0">
                <a:effectLst/>
                <a:latin typeface="DINOT"/>
              </a:rPr>
              <a:t>.</a:t>
            </a:r>
          </a:p>
          <a:p>
            <a:pPr marL="285750" indent="-285750">
              <a:buFont typeface="Arial" panose="020B0604020202020204" pitchFamily="34" charset="0"/>
              <a:buChar char="•"/>
            </a:pPr>
            <a:r>
              <a:rPr lang="de-CH" sz="1800" b="0" dirty="0" err="1">
                <a:effectLst/>
                <a:latin typeface="DINOT"/>
              </a:rPr>
              <a:t>L’apprendimento</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un</a:t>
            </a:r>
            <a:r>
              <a:rPr lang="de-CH" sz="1800" b="0" dirty="0">
                <a:effectLst/>
                <a:latin typeface="DINOT"/>
              </a:rPr>
              <a:t> </a:t>
            </a:r>
            <a:r>
              <a:rPr lang="de-CH" sz="1800" b="0" dirty="0" err="1">
                <a:effectLst/>
                <a:latin typeface="DINOT"/>
              </a:rPr>
              <a:t>processo</a:t>
            </a:r>
            <a:r>
              <a:rPr lang="de-CH" sz="1800" b="0" dirty="0">
                <a:effectLst/>
                <a:latin typeface="DINOT"/>
              </a:rPr>
              <a:t> continuo </a:t>
            </a:r>
            <a:r>
              <a:rPr lang="de-CH" sz="1800" b="0" dirty="0" err="1">
                <a:effectLst/>
                <a:latin typeface="DINOT"/>
              </a:rPr>
              <a:t>e</a:t>
            </a:r>
            <a:r>
              <a:rPr lang="de-CH" sz="1800" b="0" dirty="0">
                <a:effectLst/>
                <a:latin typeface="DINOT"/>
              </a:rPr>
              <a:t> non </a:t>
            </a:r>
            <a:r>
              <a:rPr lang="de-CH" sz="1800" b="0" dirty="0" err="1">
                <a:effectLst/>
                <a:latin typeface="DINOT"/>
              </a:rPr>
              <a:t>conclusivo</a:t>
            </a:r>
            <a:r>
              <a:rPr lang="de-CH" sz="1800" b="0" dirty="0">
                <a:effectLst/>
                <a:latin typeface="DINOT"/>
              </a:rPr>
              <a:t>. </a:t>
            </a:r>
            <a:r>
              <a:rPr lang="de-CH" sz="1800" b="0" dirty="0" err="1">
                <a:effectLst/>
                <a:latin typeface="DINOT"/>
              </a:rPr>
              <a:t>L’apprendimento</a:t>
            </a:r>
            <a:r>
              <a:rPr lang="de-CH" sz="1800" b="0" dirty="0">
                <a:effectLst/>
                <a:latin typeface="DINOT"/>
              </a:rPr>
              <a:t> </a:t>
            </a:r>
            <a:r>
              <a:rPr lang="de-CH" sz="1800" b="0" dirty="0" err="1">
                <a:effectLst/>
                <a:latin typeface="DINOT"/>
              </a:rPr>
              <a:t>richiede</a:t>
            </a:r>
            <a:r>
              <a:rPr lang="de-CH" sz="1800" b="0" dirty="0">
                <a:effectLst/>
                <a:latin typeface="DINOT"/>
              </a:rPr>
              <a:t> </a:t>
            </a:r>
            <a:r>
              <a:rPr lang="de-CH" sz="1800" b="0" dirty="0" err="1">
                <a:effectLst/>
                <a:latin typeface="DINOT"/>
              </a:rPr>
              <a:t>pazienza</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tolleranza</a:t>
            </a:r>
            <a:r>
              <a:rPr lang="de-CH" sz="1800" b="0" dirty="0">
                <a:effectLst/>
                <a:latin typeface="DINOT"/>
              </a:rPr>
              <a:t> alla </a:t>
            </a:r>
            <a:r>
              <a:rPr lang="de-CH" sz="1800" b="0" dirty="0" err="1">
                <a:effectLst/>
                <a:latin typeface="DINOT"/>
              </a:rPr>
              <a:t>frustrazione</a:t>
            </a:r>
            <a:r>
              <a:rPr lang="de-CH" sz="1800" b="0" dirty="0">
                <a:effectLst/>
                <a:latin typeface="DINOT"/>
              </a:rPr>
              <a:t>. </a:t>
            </a:r>
            <a:endParaRPr lang="de-CH" dirty="0"/>
          </a:p>
          <a:p>
            <a:endParaRPr lang="de-CH" sz="1800" b="0" dirty="0">
              <a:effectLst/>
              <a:latin typeface="DINOT"/>
            </a:endParaRPr>
          </a:p>
          <a:p>
            <a:r>
              <a:rPr lang="de-CH" sz="1800" b="1" dirty="0" err="1">
                <a:effectLst/>
                <a:latin typeface="DINOT"/>
              </a:rPr>
              <a:t>L’apprendimento</a:t>
            </a:r>
            <a:r>
              <a:rPr lang="de-CH" sz="1800" b="1" dirty="0">
                <a:effectLst/>
                <a:latin typeface="DINOT"/>
              </a:rPr>
              <a:t> </a:t>
            </a:r>
            <a:r>
              <a:rPr lang="de-CH" sz="1800" b="1" dirty="0" err="1">
                <a:effectLst/>
                <a:latin typeface="DINOT"/>
              </a:rPr>
              <a:t>richiede</a:t>
            </a:r>
            <a:r>
              <a:rPr lang="de-CH" sz="1800" b="1" dirty="0">
                <a:effectLst/>
                <a:latin typeface="DINOT"/>
              </a:rPr>
              <a:t> </a:t>
            </a:r>
            <a:r>
              <a:rPr lang="de-CH" sz="1800" b="1" dirty="0" err="1">
                <a:effectLst/>
                <a:latin typeface="DINOT"/>
              </a:rPr>
              <a:t>un</a:t>
            </a:r>
            <a:r>
              <a:rPr lang="de-CH" sz="1800" b="1" dirty="0">
                <a:effectLst/>
                <a:latin typeface="DINOT"/>
              </a:rPr>
              <a:t> </a:t>
            </a:r>
            <a:r>
              <a:rPr lang="de-CH" sz="1800" b="1" dirty="0" err="1">
                <a:effectLst/>
                <a:latin typeface="DINOT"/>
              </a:rPr>
              <a:t>atteggiamento</a:t>
            </a:r>
            <a:r>
              <a:rPr lang="de-CH" sz="1800" b="1" dirty="0">
                <a:effectLst/>
                <a:latin typeface="DINOT"/>
              </a:rPr>
              <a:t> di </a:t>
            </a:r>
            <a:r>
              <a:rPr lang="de-CH" sz="1800" b="1" dirty="0" err="1">
                <a:effectLst/>
                <a:latin typeface="DINOT"/>
              </a:rPr>
              <a:t>fondo</a:t>
            </a:r>
            <a:r>
              <a:rPr lang="de-CH" sz="1800" b="1" dirty="0">
                <a:effectLst/>
                <a:latin typeface="DINOT"/>
              </a:rPr>
              <a:t> </a:t>
            </a:r>
            <a:r>
              <a:rPr lang="de-CH" sz="1800" b="1" dirty="0" err="1">
                <a:effectLst/>
                <a:latin typeface="DINOT"/>
              </a:rPr>
              <a:t>aperto</a:t>
            </a:r>
            <a:r>
              <a:rPr lang="de-CH" sz="1800" b="1" dirty="0">
                <a:effectLst/>
                <a:latin typeface="DINOT"/>
              </a:rPr>
              <a:t> </a:t>
            </a:r>
            <a:r>
              <a:rPr lang="de-CH" sz="1800" b="1" dirty="0" err="1">
                <a:effectLst/>
                <a:latin typeface="DINOT"/>
              </a:rPr>
              <a:t>ed</a:t>
            </a:r>
            <a:r>
              <a:rPr lang="de-CH" sz="1800" b="1" dirty="0">
                <a:effectLst/>
                <a:latin typeface="DINOT"/>
              </a:rPr>
              <a:t> </a:t>
            </a:r>
            <a:r>
              <a:rPr lang="de-CH" sz="1800" b="1" dirty="0" err="1">
                <a:effectLst/>
                <a:latin typeface="DINOT"/>
              </a:rPr>
              <a:t>esplorativo</a:t>
            </a:r>
            <a:r>
              <a:rPr lang="de-CH" sz="1800" b="1" dirty="0">
                <a:effectLst/>
                <a:latin typeface="DINOT"/>
              </a:rPr>
              <a:t>: </a:t>
            </a:r>
          </a:p>
          <a:p>
            <a:pPr marL="285750" indent="-285750">
              <a:buFont typeface="Arial" panose="020B0604020202020204" pitchFamily="34" charset="0"/>
              <a:buChar char="•"/>
            </a:pPr>
            <a:r>
              <a:rPr lang="de-CH" sz="1800" b="0" dirty="0" err="1">
                <a:effectLst/>
                <a:latin typeface="DINOT"/>
              </a:rPr>
              <a:t>convinzioni</a:t>
            </a:r>
            <a:r>
              <a:rPr lang="de-CH" sz="1800" b="0" dirty="0">
                <a:effectLst/>
                <a:latin typeface="DINOT"/>
              </a:rPr>
              <a:t> </a:t>
            </a:r>
            <a:r>
              <a:rPr lang="de-CH" sz="1800" b="0" dirty="0" err="1">
                <a:effectLst/>
                <a:latin typeface="DINOT"/>
              </a:rPr>
              <a:t>soggettive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credenze</a:t>
            </a:r>
            <a:r>
              <a:rPr lang="de-CH" sz="1800" b="0" dirty="0">
                <a:effectLst/>
                <a:latin typeface="DINOT"/>
              </a:rPr>
              <a:t> o </a:t>
            </a:r>
            <a:r>
              <a:rPr lang="de-CH" sz="1800" b="0" dirty="0" err="1">
                <a:effectLst/>
                <a:latin typeface="DINOT"/>
              </a:rPr>
              <a:t>miti</a:t>
            </a:r>
            <a:r>
              <a:rPr lang="de-CH" sz="1800" b="0" dirty="0">
                <a:effectLst/>
                <a:latin typeface="DINOT"/>
              </a:rPr>
              <a:t> </a:t>
            </a:r>
            <a:r>
              <a:rPr lang="de-CH" sz="1800" b="0" dirty="0" err="1">
                <a:effectLst/>
                <a:latin typeface="DINOT"/>
              </a:rPr>
              <a:t>radicati</a:t>
            </a:r>
            <a:r>
              <a:rPr lang="de-CH" sz="1800" b="0" dirty="0">
                <a:effectLst/>
                <a:latin typeface="DINOT"/>
              </a:rPr>
              <a:t> </a:t>
            </a:r>
            <a:r>
              <a:rPr lang="de-CH" sz="1800" b="0" dirty="0" err="1">
                <a:effectLst/>
                <a:latin typeface="DINOT"/>
              </a:rPr>
              <a:t>sono</a:t>
            </a:r>
            <a:r>
              <a:rPr lang="de-CH" sz="1800" b="0" dirty="0">
                <a:effectLst/>
                <a:latin typeface="DINOT"/>
              </a:rPr>
              <a:t> </a:t>
            </a:r>
            <a:r>
              <a:rPr lang="de-CH" sz="1800" b="0" dirty="0" err="1">
                <a:effectLst/>
                <a:latin typeface="DINOT"/>
              </a:rPr>
              <a:t>grandi</a:t>
            </a:r>
            <a:r>
              <a:rPr lang="de-CH" sz="1800" b="0" dirty="0">
                <a:effectLst/>
                <a:latin typeface="DINOT"/>
              </a:rPr>
              <a:t> </a:t>
            </a:r>
            <a:r>
              <a:rPr lang="de-CH" sz="1800" b="0" dirty="0" err="1">
                <a:effectLst/>
                <a:latin typeface="DINOT"/>
              </a:rPr>
              <a:t>ostacoli</a:t>
            </a:r>
            <a:r>
              <a:rPr lang="de-CH" sz="1800" b="0" dirty="0">
                <a:effectLst/>
                <a:latin typeface="DINOT"/>
              </a:rPr>
              <a:t> alle </a:t>
            </a:r>
            <a:r>
              <a:rPr lang="de-CH" sz="1800" b="0" dirty="0" err="1">
                <a:effectLst/>
                <a:latin typeface="DINOT"/>
              </a:rPr>
              <a:t>nuove</a:t>
            </a:r>
            <a:r>
              <a:rPr lang="de-CH" sz="1800" b="0" dirty="0">
                <a:effectLst/>
                <a:latin typeface="DINOT"/>
              </a:rPr>
              <a:t> </a:t>
            </a:r>
            <a:r>
              <a:rPr lang="de-CH" sz="1800" b="0" dirty="0" err="1">
                <a:effectLst/>
                <a:latin typeface="DINOT"/>
              </a:rPr>
              <a:t>esperienze</a:t>
            </a:r>
            <a:r>
              <a:rPr lang="de-CH" sz="1800" b="0" dirty="0">
                <a:effectLst/>
                <a:latin typeface="DINOT"/>
              </a:rPr>
              <a:t> di </a:t>
            </a:r>
            <a:r>
              <a:rPr lang="de-CH" sz="1800" b="0" dirty="0" err="1">
                <a:effectLst/>
                <a:latin typeface="DINOT"/>
              </a:rPr>
              <a:t>apprendimento</a:t>
            </a:r>
            <a:r>
              <a:rPr lang="de-CH" sz="1800" b="0" dirty="0">
                <a:effectLst/>
                <a:latin typeface="DINOT"/>
              </a:rPr>
              <a:t>. </a:t>
            </a:r>
          </a:p>
          <a:p>
            <a:pPr marL="285750" indent="-285750">
              <a:buFont typeface="Arial" panose="020B0604020202020204" pitchFamily="34" charset="0"/>
              <a:buChar char="•"/>
            </a:pPr>
            <a:r>
              <a:rPr lang="de-CH" sz="1800" b="0" dirty="0" err="1">
                <a:effectLst/>
                <a:latin typeface="DINOT"/>
              </a:rPr>
              <a:t>L’ascolto</a:t>
            </a:r>
            <a:r>
              <a:rPr lang="de-CH" sz="1800" b="0" dirty="0">
                <a:effectLst/>
                <a:latin typeface="DINOT"/>
              </a:rPr>
              <a:t> </a:t>
            </a:r>
            <a:r>
              <a:rPr lang="de-CH" sz="1800" b="0" dirty="0" err="1">
                <a:effectLst/>
                <a:latin typeface="DINOT"/>
              </a:rPr>
              <a:t>attivo</a:t>
            </a:r>
            <a:r>
              <a:rPr lang="de-CH" sz="1800" b="0" dirty="0">
                <a:effectLst/>
                <a:latin typeface="DINOT"/>
              </a:rPr>
              <a:t>, </a:t>
            </a:r>
            <a:r>
              <a:rPr lang="de-CH" sz="1800" b="0" dirty="0" err="1">
                <a:effectLst/>
                <a:latin typeface="DINOT"/>
              </a:rPr>
              <a:t>il</a:t>
            </a:r>
            <a:r>
              <a:rPr lang="de-CH" sz="1800" b="0" dirty="0">
                <a:effectLst/>
                <a:latin typeface="DINOT"/>
              </a:rPr>
              <a:t> </a:t>
            </a:r>
            <a:r>
              <a:rPr lang="de-CH" sz="1800" b="0" dirty="0" err="1">
                <a:effectLst/>
                <a:latin typeface="DINOT"/>
              </a:rPr>
              <a:t>dialogo</a:t>
            </a:r>
            <a:r>
              <a:rPr lang="de-CH" sz="1800" b="0" dirty="0">
                <a:effectLst/>
                <a:latin typeface="DINOT"/>
              </a:rPr>
              <a:t> </a:t>
            </a:r>
            <a:r>
              <a:rPr lang="de-CH" sz="1800" b="0" dirty="0" err="1">
                <a:effectLst/>
                <a:latin typeface="DINOT"/>
              </a:rPr>
              <a:t>e</a:t>
            </a:r>
            <a:r>
              <a:rPr lang="de-CH" sz="1800" b="0" dirty="0">
                <a:effectLst/>
                <a:latin typeface="DINOT"/>
              </a:rPr>
              <a:t> la </a:t>
            </a:r>
            <a:r>
              <a:rPr lang="de-CH" sz="1800" b="0" dirty="0" err="1">
                <a:effectLst/>
                <a:latin typeface="DINOT"/>
              </a:rPr>
              <a:t>riflessione</a:t>
            </a:r>
            <a:r>
              <a:rPr lang="de-CH" sz="1800" b="0" dirty="0">
                <a:effectLst/>
                <a:latin typeface="DINOT"/>
              </a:rPr>
              <a:t>, </a:t>
            </a:r>
            <a:r>
              <a:rPr lang="de-CH" sz="1800" b="0" dirty="0" err="1">
                <a:effectLst/>
                <a:latin typeface="DINOT"/>
              </a:rPr>
              <a:t>il</a:t>
            </a:r>
            <a:r>
              <a:rPr lang="de-CH" sz="1800" b="0" dirty="0">
                <a:effectLst/>
                <a:latin typeface="DINOT"/>
              </a:rPr>
              <a:t> </a:t>
            </a:r>
            <a:r>
              <a:rPr lang="de-CH" sz="1800" b="0" dirty="0" err="1">
                <a:effectLst/>
                <a:latin typeface="DINOT"/>
              </a:rPr>
              <a:t>fatto</a:t>
            </a:r>
            <a:r>
              <a:rPr lang="de-CH" sz="1800" b="0" dirty="0">
                <a:effectLst/>
                <a:latin typeface="DINOT"/>
              </a:rPr>
              <a:t> di </a:t>
            </a:r>
            <a:r>
              <a:rPr lang="de-CH" sz="1800" b="0" dirty="0" err="1">
                <a:effectLst/>
                <a:latin typeface="DINOT"/>
              </a:rPr>
              <a:t>con-frontarsi</a:t>
            </a:r>
            <a:r>
              <a:rPr lang="de-CH" sz="1800" b="0" dirty="0">
                <a:effectLst/>
                <a:latin typeface="DINOT"/>
              </a:rPr>
              <a:t> </a:t>
            </a:r>
            <a:r>
              <a:rPr lang="de-CH" sz="1800" b="0" dirty="0" err="1">
                <a:effectLst/>
                <a:latin typeface="DINOT"/>
              </a:rPr>
              <a:t>con</a:t>
            </a:r>
            <a:r>
              <a:rPr lang="de-CH" sz="1800" b="0" dirty="0">
                <a:effectLst/>
                <a:latin typeface="DINOT"/>
              </a:rPr>
              <a:t> </a:t>
            </a:r>
            <a:r>
              <a:rPr lang="de-CH" sz="1800" b="0" dirty="0" err="1">
                <a:effectLst/>
                <a:latin typeface="DINOT"/>
              </a:rPr>
              <a:t>qualcosa</a:t>
            </a:r>
            <a:r>
              <a:rPr lang="de-CH" sz="1800" b="0" dirty="0">
                <a:effectLst/>
                <a:latin typeface="DINOT"/>
              </a:rPr>
              <a:t>, </a:t>
            </a:r>
            <a:r>
              <a:rPr lang="de-CH" sz="1800" b="0" dirty="0" err="1">
                <a:effectLst/>
                <a:latin typeface="DINOT"/>
              </a:rPr>
              <a:t>discutere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sperimentare</a:t>
            </a:r>
            <a:r>
              <a:rPr lang="de-CH" sz="1800" b="0" dirty="0">
                <a:effectLst/>
                <a:latin typeface="DINOT"/>
              </a:rPr>
              <a:t> </a:t>
            </a:r>
            <a:r>
              <a:rPr lang="de-CH" sz="1800" b="0" dirty="0" err="1">
                <a:effectLst/>
                <a:latin typeface="DINOT"/>
              </a:rPr>
              <a:t>sono</a:t>
            </a:r>
            <a:r>
              <a:rPr lang="de-CH" sz="1800" b="0" dirty="0">
                <a:effectLst/>
                <a:latin typeface="DINOT"/>
              </a:rPr>
              <a:t> </a:t>
            </a:r>
            <a:r>
              <a:rPr lang="de-CH" sz="1800" b="0" dirty="0" err="1">
                <a:effectLst/>
                <a:latin typeface="DINOT"/>
              </a:rPr>
              <a:t>invece</a:t>
            </a:r>
            <a:r>
              <a:rPr lang="de-CH" sz="1800" b="0" dirty="0">
                <a:effectLst/>
                <a:latin typeface="DINOT"/>
              </a:rPr>
              <a:t> </a:t>
            </a:r>
            <a:r>
              <a:rPr lang="de-CH" sz="1800" b="0" dirty="0" err="1">
                <a:effectLst/>
                <a:latin typeface="DINOT"/>
              </a:rPr>
              <a:t>premesse</a:t>
            </a:r>
            <a:r>
              <a:rPr lang="de-CH" sz="1800" b="0" dirty="0">
                <a:effectLst/>
                <a:latin typeface="DINOT"/>
              </a:rPr>
              <a:t> </a:t>
            </a:r>
            <a:r>
              <a:rPr lang="de-CH" sz="1800" b="0" dirty="0" err="1">
                <a:effectLst/>
                <a:latin typeface="DINOT"/>
              </a:rPr>
              <a:t>comportamentali</a:t>
            </a:r>
            <a:r>
              <a:rPr lang="de-CH" sz="1800" b="0" dirty="0">
                <a:effectLst/>
                <a:latin typeface="DINOT"/>
              </a:rPr>
              <a:t> </a:t>
            </a:r>
            <a:r>
              <a:rPr lang="de-CH" sz="1800" b="0" dirty="0" err="1">
                <a:effectLst/>
                <a:latin typeface="DINOT"/>
              </a:rPr>
              <a:t>fondamentali</a:t>
            </a:r>
            <a:r>
              <a:rPr lang="de-CH" sz="1800" b="0" dirty="0">
                <a:effectLst/>
                <a:latin typeface="DINOT"/>
              </a:rPr>
              <a:t>. </a:t>
            </a:r>
          </a:p>
          <a:p>
            <a:pPr marL="285750" indent="-285750">
              <a:buFont typeface="Arial" panose="020B0604020202020204" pitchFamily="34" charset="0"/>
              <a:buChar char="•"/>
            </a:pPr>
            <a:r>
              <a:rPr lang="de-CH" sz="1800" b="0" dirty="0" err="1">
                <a:effectLst/>
                <a:latin typeface="DINOT"/>
              </a:rPr>
              <a:t>Sbagliare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trarre</a:t>
            </a:r>
            <a:r>
              <a:rPr lang="de-CH" sz="1800" b="0" dirty="0">
                <a:effectLst/>
                <a:latin typeface="DINOT"/>
              </a:rPr>
              <a:t> </a:t>
            </a:r>
            <a:r>
              <a:rPr lang="de-CH" sz="1800" b="0" dirty="0" err="1">
                <a:effectLst/>
                <a:latin typeface="DINOT"/>
              </a:rPr>
              <a:t>insegnamento</a:t>
            </a:r>
            <a:r>
              <a:rPr lang="de-CH" sz="1800" b="0" dirty="0">
                <a:effectLst/>
                <a:latin typeface="DINOT"/>
              </a:rPr>
              <a:t> </a:t>
            </a:r>
            <a:r>
              <a:rPr lang="de-CH" sz="1800" b="0" dirty="0" err="1">
                <a:effectLst/>
                <a:latin typeface="DINOT"/>
              </a:rPr>
              <a:t>dagli</a:t>
            </a:r>
            <a:r>
              <a:rPr lang="de-CH" sz="1800" b="0" dirty="0">
                <a:effectLst/>
                <a:latin typeface="DINOT"/>
              </a:rPr>
              <a:t> </a:t>
            </a:r>
            <a:r>
              <a:rPr lang="de-CH" sz="1800" b="0" dirty="0" err="1">
                <a:effectLst/>
                <a:latin typeface="DINOT"/>
              </a:rPr>
              <a:t>errori</a:t>
            </a:r>
            <a:r>
              <a:rPr lang="de-CH" sz="1800" b="0" dirty="0">
                <a:effectLst/>
                <a:latin typeface="DINOT"/>
              </a:rPr>
              <a:t> </a:t>
            </a:r>
            <a:r>
              <a:rPr lang="de-CH" sz="1800" b="0" dirty="0" err="1">
                <a:effectLst/>
                <a:latin typeface="DINOT"/>
              </a:rPr>
              <a:t>e</a:t>
            </a:r>
            <a:r>
              <a:rPr lang="de-CH" sz="1800" b="0" dirty="0">
                <a:effectLst/>
                <a:latin typeface="DINOT"/>
              </a:rPr>
              <a:t>̀ essenziale, </a:t>
            </a:r>
            <a:r>
              <a:rPr lang="de-CH" sz="1800" b="0" dirty="0" err="1">
                <a:effectLst/>
                <a:latin typeface="DINOT"/>
              </a:rPr>
              <a:t>cosi</a:t>
            </a:r>
            <a:r>
              <a:rPr lang="de-CH" sz="1800" b="0" dirty="0">
                <a:effectLst/>
                <a:latin typeface="DINOT"/>
              </a:rPr>
              <a:t>̀ </a:t>
            </a:r>
            <a:r>
              <a:rPr lang="de-CH" sz="1800" b="0" dirty="0" err="1">
                <a:effectLst/>
                <a:latin typeface="DINOT"/>
              </a:rPr>
              <a:t>come</a:t>
            </a:r>
            <a:r>
              <a:rPr lang="de-CH" sz="1800" b="0" dirty="0">
                <a:effectLst/>
                <a:latin typeface="DINOT"/>
              </a:rPr>
              <a:t> </a:t>
            </a:r>
            <a:r>
              <a:rPr lang="de-CH" sz="1800" b="0" dirty="0" err="1">
                <a:effectLst/>
                <a:latin typeface="DINOT"/>
              </a:rPr>
              <a:t>l’essere</a:t>
            </a:r>
            <a:r>
              <a:rPr lang="de-CH" sz="1800" b="0" dirty="0">
                <a:effectLst/>
                <a:latin typeface="DINOT"/>
              </a:rPr>
              <a:t> </a:t>
            </a:r>
            <a:r>
              <a:rPr lang="de-CH" sz="1800" b="0" dirty="0" err="1">
                <a:effectLst/>
                <a:latin typeface="DINOT"/>
              </a:rPr>
              <a:t>critici</a:t>
            </a:r>
            <a:r>
              <a:rPr lang="de-CH" sz="1800" b="0" dirty="0">
                <a:effectLst/>
                <a:latin typeface="DINOT"/>
              </a:rPr>
              <a:t>, </a:t>
            </a:r>
            <a:r>
              <a:rPr lang="de-CH" sz="1800" b="0" dirty="0" err="1">
                <a:effectLst/>
                <a:latin typeface="DINOT"/>
              </a:rPr>
              <a:t>coraggiosi</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modesti</a:t>
            </a:r>
            <a:r>
              <a:rPr lang="de-CH" sz="1800" b="0" dirty="0">
                <a:effectLst/>
                <a:latin typeface="DINOT"/>
              </a:rPr>
              <a:t>, </a:t>
            </a:r>
            <a:r>
              <a:rPr lang="de-CH" sz="1800" b="0" dirty="0" err="1">
                <a:effectLst/>
                <a:latin typeface="DINOT"/>
              </a:rPr>
              <a:t>aiuta</a:t>
            </a:r>
            <a:r>
              <a:rPr lang="de-CH" sz="1800" b="0" dirty="0">
                <a:effectLst/>
                <a:latin typeface="DINOT"/>
              </a:rPr>
              <a:t> a </a:t>
            </a:r>
            <a:r>
              <a:rPr lang="de-CH" sz="1800" b="0" dirty="0" err="1">
                <a:effectLst/>
                <a:latin typeface="DINOT"/>
              </a:rPr>
              <a:t>imparare</a:t>
            </a:r>
            <a:r>
              <a:rPr lang="de-CH" sz="1800" b="0" dirty="0">
                <a:effectLst/>
                <a:latin typeface="DINOT"/>
              </a:rPr>
              <a:t> </a:t>
            </a:r>
            <a:r>
              <a:rPr lang="de-CH" sz="1800" b="0" dirty="0" err="1">
                <a:effectLst/>
                <a:latin typeface="DINOT"/>
              </a:rPr>
              <a:t>cose</a:t>
            </a:r>
            <a:r>
              <a:rPr lang="de-CH" sz="1800" b="0" dirty="0">
                <a:effectLst/>
                <a:latin typeface="DINOT"/>
              </a:rPr>
              <a:t> </a:t>
            </a:r>
            <a:r>
              <a:rPr lang="de-CH" sz="1800" b="0" dirty="0" err="1">
                <a:effectLst/>
                <a:latin typeface="DINOT"/>
              </a:rPr>
              <a:t>nuove</a:t>
            </a:r>
            <a:r>
              <a:rPr lang="de-CH" sz="1800" b="0" dirty="0">
                <a:effectLst/>
                <a:latin typeface="DINOT"/>
              </a:rPr>
              <a:t>. </a:t>
            </a:r>
            <a:endParaRPr lang="de-CH" dirty="0"/>
          </a:p>
          <a:p>
            <a:endParaRPr lang="de-CH" sz="1800" b="0" dirty="0">
              <a:effectLst/>
              <a:latin typeface="DINOT"/>
            </a:endParaRPr>
          </a:p>
          <a:p>
            <a:r>
              <a:rPr lang="de-CH" sz="1800" b="1" dirty="0" err="1">
                <a:effectLst/>
                <a:latin typeface="DINOT"/>
              </a:rPr>
              <a:t>L’apprendimento</a:t>
            </a:r>
            <a:r>
              <a:rPr lang="de-CH" sz="1800" b="1" dirty="0">
                <a:effectLst/>
                <a:latin typeface="DINOT"/>
              </a:rPr>
              <a:t> </a:t>
            </a:r>
            <a:r>
              <a:rPr lang="de-CH" sz="1800" b="1" dirty="0" err="1">
                <a:effectLst/>
                <a:latin typeface="DINOT"/>
              </a:rPr>
              <a:t>e</a:t>
            </a:r>
            <a:r>
              <a:rPr lang="de-CH" sz="1800" b="1" dirty="0">
                <a:effectLst/>
                <a:latin typeface="DINOT"/>
              </a:rPr>
              <a:t>̀ legato ai </a:t>
            </a:r>
            <a:r>
              <a:rPr lang="de-CH" sz="1800" b="1" dirty="0" err="1">
                <a:effectLst/>
                <a:latin typeface="DINOT"/>
              </a:rPr>
              <a:t>bisogni</a:t>
            </a:r>
            <a:r>
              <a:rPr lang="de-CH" sz="1800" b="1" dirty="0">
                <a:effectLst/>
                <a:latin typeface="DINOT"/>
              </a:rPr>
              <a:t>: </a:t>
            </a:r>
          </a:p>
          <a:p>
            <a:pPr marL="285750" indent="-285750">
              <a:buFont typeface="Arial" panose="020B0604020202020204" pitchFamily="34" charset="0"/>
              <a:buChar char="•"/>
            </a:pPr>
            <a:r>
              <a:rPr lang="de-CH" sz="1800" b="0" dirty="0">
                <a:effectLst/>
                <a:latin typeface="DINOT"/>
              </a:rPr>
              <a:t>alla </a:t>
            </a:r>
            <a:r>
              <a:rPr lang="de-CH" sz="1800" b="0" dirty="0" err="1">
                <a:effectLst/>
                <a:latin typeface="DINOT"/>
              </a:rPr>
              <a:t>base</a:t>
            </a:r>
            <a:r>
              <a:rPr lang="de-CH" sz="1800" b="0" dirty="0">
                <a:effectLst/>
                <a:latin typeface="DINOT"/>
              </a:rPr>
              <a:t> </a:t>
            </a:r>
            <a:r>
              <a:rPr lang="de-CH" sz="1800" b="0" dirty="0" err="1">
                <a:effectLst/>
                <a:latin typeface="DINOT"/>
              </a:rPr>
              <a:t>dell’apprendimento</a:t>
            </a:r>
            <a:r>
              <a:rPr lang="de-CH" sz="1800" b="0" dirty="0">
                <a:effectLst/>
                <a:latin typeface="DINOT"/>
              </a:rPr>
              <a:t> vi </a:t>
            </a:r>
            <a:r>
              <a:rPr lang="de-CH" sz="1800" b="0" dirty="0" err="1">
                <a:effectLst/>
                <a:latin typeface="DINOT"/>
              </a:rPr>
              <a:t>e</a:t>
            </a:r>
            <a:r>
              <a:rPr lang="de-CH" sz="1800" b="0" dirty="0">
                <a:effectLst/>
                <a:latin typeface="DINOT"/>
              </a:rPr>
              <a:t>̀ la propria </a:t>
            </a:r>
            <a:r>
              <a:rPr lang="de-CH" sz="1800" b="0" dirty="0" err="1">
                <a:effectLst/>
                <a:latin typeface="DINOT"/>
              </a:rPr>
              <a:t>convinzione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il</a:t>
            </a:r>
            <a:r>
              <a:rPr lang="de-CH" sz="1800" b="0" dirty="0">
                <a:effectLst/>
                <a:latin typeface="DINOT"/>
              </a:rPr>
              <a:t> </a:t>
            </a:r>
            <a:r>
              <a:rPr lang="de-CH" sz="1800" b="0" dirty="0" err="1">
                <a:effectLst/>
                <a:latin typeface="DINOT"/>
              </a:rPr>
              <a:t>fatto</a:t>
            </a:r>
            <a:r>
              <a:rPr lang="de-CH" sz="1800" b="0" dirty="0">
                <a:effectLst/>
                <a:latin typeface="DINOT"/>
              </a:rPr>
              <a:t> di </a:t>
            </a:r>
            <a:r>
              <a:rPr lang="de-CH" sz="1800" b="0" dirty="0" err="1">
                <a:effectLst/>
                <a:latin typeface="DINOT"/>
              </a:rPr>
              <a:t>vedervi</a:t>
            </a:r>
            <a:r>
              <a:rPr lang="de-CH" sz="1800" b="0" dirty="0">
                <a:effectLst/>
                <a:latin typeface="DINOT"/>
              </a:rPr>
              <a:t> </a:t>
            </a:r>
            <a:r>
              <a:rPr lang="de-CH" sz="1800" b="0" dirty="0" err="1">
                <a:effectLst/>
                <a:latin typeface="DINOT"/>
              </a:rPr>
              <a:t>un</a:t>
            </a:r>
            <a:r>
              <a:rPr lang="de-CH" sz="1800" b="0" dirty="0">
                <a:effectLst/>
                <a:latin typeface="DINOT"/>
              </a:rPr>
              <a:t> </a:t>
            </a:r>
            <a:r>
              <a:rPr lang="de-CH" sz="1800" b="0" dirty="0" err="1">
                <a:effectLst/>
                <a:latin typeface="DINOT"/>
              </a:rPr>
              <a:t>senso</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un’utilita</a:t>
            </a:r>
            <a:r>
              <a:rPr lang="de-CH" sz="1800" b="0" dirty="0">
                <a:effectLst/>
                <a:latin typeface="DINOT"/>
              </a:rPr>
              <a:t>̀. Ciò </a:t>
            </a:r>
            <a:r>
              <a:rPr lang="de-CH" sz="1800" b="0" dirty="0" err="1">
                <a:effectLst/>
                <a:latin typeface="DINOT"/>
              </a:rPr>
              <a:t>fa</a:t>
            </a:r>
            <a:r>
              <a:rPr lang="de-CH" sz="1800" b="0" dirty="0">
                <a:effectLst/>
                <a:latin typeface="DINOT"/>
              </a:rPr>
              <a:t> </a:t>
            </a:r>
            <a:r>
              <a:rPr lang="de-CH" sz="1800" b="0" dirty="0" err="1">
                <a:effectLst/>
                <a:latin typeface="DINOT"/>
              </a:rPr>
              <a:t>scattare</a:t>
            </a:r>
            <a:r>
              <a:rPr lang="de-CH" sz="1800" b="0" dirty="0">
                <a:effectLst/>
                <a:latin typeface="DINOT"/>
              </a:rPr>
              <a:t> la </a:t>
            </a:r>
            <a:r>
              <a:rPr lang="de-CH" sz="1800" b="0" dirty="0" err="1">
                <a:effectLst/>
                <a:latin typeface="DINOT"/>
              </a:rPr>
              <a:t>motivazione</a:t>
            </a:r>
            <a:r>
              <a:rPr lang="de-CH" sz="1800" b="0" dirty="0">
                <a:effectLst/>
                <a:latin typeface="DINOT"/>
              </a:rPr>
              <a:t> </a:t>
            </a:r>
            <a:r>
              <a:rPr lang="de-CH" sz="1800" b="0" dirty="0" err="1">
                <a:effectLst/>
                <a:latin typeface="DINOT"/>
              </a:rPr>
              <a:t>intrinseca</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una</a:t>
            </a:r>
            <a:r>
              <a:rPr lang="de-CH" sz="1800" b="0" dirty="0">
                <a:effectLst/>
                <a:latin typeface="DINOT"/>
              </a:rPr>
              <a:t> </a:t>
            </a:r>
            <a:r>
              <a:rPr lang="de-CH" sz="1800" b="0" dirty="0" err="1">
                <a:effectLst/>
                <a:latin typeface="DINOT"/>
              </a:rPr>
              <a:t>grande</a:t>
            </a:r>
            <a:r>
              <a:rPr lang="de-CH" sz="1800" b="0" dirty="0">
                <a:effectLst/>
                <a:latin typeface="DINOT"/>
              </a:rPr>
              <a:t> </a:t>
            </a:r>
            <a:r>
              <a:rPr lang="de-CH" sz="1800" b="0" dirty="0" err="1">
                <a:effectLst/>
                <a:latin typeface="DINOT"/>
              </a:rPr>
              <a:t>disponibilita</a:t>
            </a:r>
            <a:r>
              <a:rPr lang="de-CH" sz="1800" b="0" dirty="0">
                <a:effectLst/>
                <a:latin typeface="DINOT"/>
              </a:rPr>
              <a:t>̀ </a:t>
            </a:r>
            <a:r>
              <a:rPr lang="de-CH" sz="1800" b="0" dirty="0" err="1">
                <a:effectLst/>
                <a:latin typeface="DINOT"/>
              </a:rPr>
              <a:t>allo</a:t>
            </a:r>
            <a:r>
              <a:rPr lang="de-CH" sz="1800" b="0" dirty="0">
                <a:effectLst/>
                <a:latin typeface="DINOT"/>
              </a:rPr>
              <a:t> </a:t>
            </a:r>
            <a:r>
              <a:rPr lang="de-CH" sz="1800" b="0" dirty="0" err="1">
                <a:effectLst/>
                <a:latin typeface="DINOT"/>
              </a:rPr>
              <a:t>sforzo</a:t>
            </a:r>
            <a:r>
              <a:rPr lang="de-CH" sz="1800" b="0" dirty="0">
                <a:effectLst/>
                <a:latin typeface="DINOT"/>
              </a:rPr>
              <a:t>. </a:t>
            </a:r>
          </a:p>
          <a:p>
            <a:pPr marL="285750" indent="-285750">
              <a:buFont typeface="Arial" panose="020B0604020202020204" pitchFamily="34" charset="0"/>
              <a:buChar char="•"/>
            </a:pPr>
            <a:r>
              <a:rPr lang="de-CH" sz="1800" b="0" dirty="0" err="1">
                <a:effectLst/>
                <a:latin typeface="DINOT"/>
              </a:rPr>
              <a:t>L’apprendimento</a:t>
            </a:r>
            <a:r>
              <a:rPr lang="de-CH" sz="1800" b="0" dirty="0">
                <a:effectLst/>
                <a:latin typeface="DINOT"/>
              </a:rPr>
              <a:t> non </a:t>
            </a:r>
            <a:r>
              <a:rPr lang="de-CH" sz="1800" b="0" dirty="0" err="1">
                <a:effectLst/>
                <a:latin typeface="DINOT"/>
              </a:rPr>
              <a:t>puo</a:t>
            </a:r>
            <a:r>
              <a:rPr lang="de-CH" sz="1800" b="0" dirty="0">
                <a:effectLst/>
                <a:latin typeface="DINOT"/>
              </a:rPr>
              <a:t>̀ </a:t>
            </a:r>
            <a:r>
              <a:rPr lang="de-CH" sz="1800" b="0" dirty="0" err="1">
                <a:effectLst/>
                <a:latin typeface="DINOT"/>
              </a:rPr>
              <a:t>quindi</a:t>
            </a:r>
            <a:r>
              <a:rPr lang="de-CH" sz="1800" b="0" dirty="0">
                <a:effectLst/>
                <a:latin typeface="DINOT"/>
              </a:rPr>
              <a:t> </a:t>
            </a:r>
            <a:r>
              <a:rPr lang="de-CH" sz="1800" b="0" dirty="0" err="1">
                <a:effectLst/>
                <a:latin typeface="DINOT"/>
              </a:rPr>
              <a:t>essere</a:t>
            </a:r>
            <a:r>
              <a:rPr lang="de-CH" sz="1800" b="0" dirty="0">
                <a:effectLst/>
                <a:latin typeface="DINOT"/>
              </a:rPr>
              <a:t> né </a:t>
            </a:r>
            <a:r>
              <a:rPr lang="de-CH" sz="1800" b="0" dirty="0" err="1">
                <a:effectLst/>
                <a:latin typeface="DINOT"/>
              </a:rPr>
              <a:t>consigliato</a:t>
            </a:r>
            <a:r>
              <a:rPr lang="de-CH" sz="1800" b="0" dirty="0">
                <a:effectLst/>
                <a:latin typeface="DINOT"/>
              </a:rPr>
              <a:t> né </a:t>
            </a:r>
            <a:r>
              <a:rPr lang="de-CH" sz="1800" b="0" dirty="0" err="1">
                <a:effectLst/>
                <a:latin typeface="DINOT"/>
              </a:rPr>
              <a:t>imposto</a:t>
            </a:r>
            <a:r>
              <a:rPr lang="de-CH" sz="1800" b="0" dirty="0">
                <a:effectLst/>
                <a:latin typeface="DINOT"/>
              </a:rPr>
              <a:t>, </a:t>
            </a:r>
            <a:r>
              <a:rPr lang="de-CH" sz="1800" b="0" dirty="0" err="1">
                <a:effectLst/>
                <a:latin typeface="DINOT"/>
              </a:rPr>
              <a:t>altrimenti</a:t>
            </a:r>
            <a:r>
              <a:rPr lang="de-CH" sz="1800" b="0" dirty="0">
                <a:effectLst/>
                <a:latin typeface="DINOT"/>
              </a:rPr>
              <a:t> </a:t>
            </a:r>
            <a:r>
              <a:rPr lang="de-CH" sz="1800" b="0" dirty="0" err="1">
                <a:effectLst/>
                <a:latin typeface="DINOT"/>
              </a:rPr>
              <a:t>diventa</a:t>
            </a:r>
            <a:r>
              <a:rPr lang="de-CH" sz="1800" b="0" dirty="0">
                <a:effectLst/>
                <a:latin typeface="DINOT"/>
              </a:rPr>
              <a:t> </a:t>
            </a:r>
            <a:r>
              <a:rPr lang="de-CH" sz="1800" b="0" dirty="0" err="1">
                <a:effectLst/>
                <a:latin typeface="DINOT"/>
              </a:rPr>
              <a:t>controproducente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inefficiente</a:t>
            </a:r>
            <a:r>
              <a:rPr lang="de-CH" sz="1800" b="0" dirty="0">
                <a:effectLst/>
                <a:latin typeface="DINOT"/>
              </a:rPr>
              <a:t>. </a:t>
            </a:r>
          </a:p>
          <a:p>
            <a:pPr marL="285750" indent="-285750">
              <a:buFont typeface="Arial" panose="020B0604020202020204" pitchFamily="34" charset="0"/>
              <a:buChar char="•"/>
            </a:pPr>
            <a:r>
              <a:rPr lang="de-CH" sz="1800" b="0" dirty="0" err="1">
                <a:effectLst/>
                <a:latin typeface="DINOT"/>
              </a:rPr>
              <a:t>L’apprendimento</a:t>
            </a:r>
            <a:r>
              <a:rPr lang="de-CH" sz="1800" b="0" dirty="0">
                <a:effectLst/>
                <a:latin typeface="DINOT"/>
              </a:rPr>
              <a:t> </a:t>
            </a:r>
            <a:r>
              <a:rPr lang="de-CH" sz="1800" b="0" dirty="0" err="1">
                <a:effectLst/>
                <a:latin typeface="DINOT"/>
              </a:rPr>
              <a:t>autentico</a:t>
            </a:r>
            <a:r>
              <a:rPr lang="de-CH" sz="1800" b="0" dirty="0">
                <a:effectLst/>
                <a:latin typeface="DINOT"/>
              </a:rPr>
              <a:t> </a:t>
            </a:r>
            <a:r>
              <a:rPr lang="de-CH" sz="1800" b="0" dirty="0" err="1">
                <a:effectLst/>
                <a:latin typeface="DINOT"/>
              </a:rPr>
              <a:t>nasce</a:t>
            </a:r>
            <a:r>
              <a:rPr lang="de-CH" sz="1800" b="0" dirty="0">
                <a:effectLst/>
                <a:latin typeface="DINOT"/>
              </a:rPr>
              <a:t> da </a:t>
            </a:r>
            <a:r>
              <a:rPr lang="de-CH" sz="1800" b="0" dirty="0" err="1">
                <a:effectLst/>
                <a:latin typeface="DINOT"/>
              </a:rPr>
              <a:t>un’esigenza</a:t>
            </a:r>
            <a:r>
              <a:rPr lang="de-CH" sz="1800" b="0" dirty="0">
                <a:effectLst/>
                <a:latin typeface="DINOT"/>
              </a:rPr>
              <a:t> personale. </a:t>
            </a:r>
            <a:endParaRPr lang="de-CH" dirty="0"/>
          </a:p>
          <a:p>
            <a:r>
              <a:rPr lang="de-CH" sz="1800" b="1" dirty="0" err="1">
                <a:effectLst/>
                <a:latin typeface="DINOT"/>
              </a:rPr>
              <a:t>L’apprendimento</a:t>
            </a:r>
            <a:r>
              <a:rPr lang="de-CH" sz="1800" b="1" dirty="0">
                <a:effectLst/>
                <a:latin typeface="DINOT"/>
              </a:rPr>
              <a:t> </a:t>
            </a:r>
            <a:r>
              <a:rPr lang="de-CH" sz="1800" b="1" dirty="0" err="1">
                <a:effectLst/>
                <a:latin typeface="DINOT"/>
              </a:rPr>
              <a:t>avviene</a:t>
            </a:r>
            <a:r>
              <a:rPr lang="de-CH" sz="1800" b="1" dirty="0">
                <a:effectLst/>
                <a:latin typeface="DINOT"/>
              </a:rPr>
              <a:t> sempre </a:t>
            </a:r>
            <a:r>
              <a:rPr lang="de-CH" sz="1800" b="1" dirty="0" err="1">
                <a:effectLst/>
                <a:latin typeface="DINOT"/>
              </a:rPr>
              <a:t>nel</a:t>
            </a:r>
            <a:r>
              <a:rPr lang="de-CH" sz="1800" b="1" dirty="0">
                <a:effectLst/>
                <a:latin typeface="DINOT"/>
              </a:rPr>
              <a:t> </a:t>
            </a:r>
            <a:r>
              <a:rPr lang="de-CH" sz="1800" b="1" dirty="0" err="1">
                <a:effectLst/>
                <a:latin typeface="DINOT"/>
              </a:rPr>
              <a:t>dialogo</a:t>
            </a:r>
            <a:r>
              <a:rPr lang="de-CH" sz="1800" b="1" dirty="0">
                <a:effectLst/>
                <a:latin typeface="DINOT"/>
              </a:rPr>
              <a:t>: </a:t>
            </a:r>
          </a:p>
          <a:p>
            <a:pPr marL="285750" indent="-285750">
              <a:buFont typeface="Arial" panose="020B0604020202020204" pitchFamily="34" charset="0"/>
              <a:buChar char="•"/>
            </a:pPr>
            <a:r>
              <a:rPr lang="de-CH" sz="1800" b="0" dirty="0" err="1">
                <a:effectLst/>
                <a:latin typeface="DINOT"/>
              </a:rPr>
              <a:t>l‘apprendimento</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efficiente</a:t>
            </a:r>
            <a:r>
              <a:rPr lang="de-CH" sz="1800" b="0" dirty="0">
                <a:effectLst/>
                <a:latin typeface="DINOT"/>
              </a:rPr>
              <a:t> se </a:t>
            </a:r>
            <a:r>
              <a:rPr lang="de-CH" sz="1800" b="0" dirty="0" err="1">
                <a:effectLst/>
                <a:latin typeface="DINOT"/>
              </a:rPr>
              <a:t>inteso</a:t>
            </a:r>
            <a:r>
              <a:rPr lang="de-CH" sz="1800" b="0" dirty="0">
                <a:effectLst/>
                <a:latin typeface="DINOT"/>
              </a:rPr>
              <a:t> </a:t>
            </a:r>
            <a:r>
              <a:rPr lang="de-CH" sz="1800" b="0" dirty="0" err="1">
                <a:effectLst/>
                <a:latin typeface="DINOT"/>
              </a:rPr>
              <a:t>come</a:t>
            </a:r>
            <a:r>
              <a:rPr lang="de-CH" sz="1800" b="0" dirty="0">
                <a:effectLst/>
                <a:latin typeface="DINOT"/>
              </a:rPr>
              <a:t> </a:t>
            </a:r>
            <a:r>
              <a:rPr lang="de-CH" sz="1800" b="0" dirty="0" err="1">
                <a:effectLst/>
                <a:latin typeface="DINOT"/>
              </a:rPr>
              <a:t>una</a:t>
            </a:r>
            <a:r>
              <a:rPr lang="de-CH" sz="1800" b="0" dirty="0">
                <a:effectLst/>
                <a:latin typeface="DINOT"/>
              </a:rPr>
              <a:t> </a:t>
            </a:r>
            <a:r>
              <a:rPr lang="de-CH" sz="1800" b="0" dirty="0" err="1">
                <a:effectLst/>
                <a:latin typeface="DINOT"/>
              </a:rPr>
              <a:t>costruzione</a:t>
            </a:r>
            <a:r>
              <a:rPr lang="de-CH" sz="1800" b="0" dirty="0">
                <a:effectLst/>
                <a:latin typeface="DINOT"/>
              </a:rPr>
              <a:t> </a:t>
            </a:r>
            <a:r>
              <a:rPr lang="de-CH" sz="1800" b="0" dirty="0" err="1">
                <a:effectLst/>
                <a:latin typeface="DINOT"/>
              </a:rPr>
              <a:t>sociale</a:t>
            </a:r>
            <a:r>
              <a:rPr lang="de-CH" sz="1800" b="0" dirty="0">
                <a:effectLst/>
                <a:latin typeface="DINOT"/>
              </a:rPr>
              <a:t> </a:t>
            </a:r>
            <a:r>
              <a:rPr lang="de-CH" sz="1800" b="0" dirty="0" err="1">
                <a:effectLst/>
                <a:latin typeface="DINOT"/>
              </a:rPr>
              <a:t>con</a:t>
            </a:r>
            <a:r>
              <a:rPr lang="de-CH" sz="1800" b="0" dirty="0">
                <a:effectLst/>
                <a:latin typeface="DINOT"/>
              </a:rPr>
              <a:t> </a:t>
            </a:r>
            <a:r>
              <a:rPr lang="de-CH" sz="1800" b="0" dirty="0" err="1">
                <a:effectLst/>
                <a:latin typeface="DINOT"/>
              </a:rPr>
              <a:t>chi</a:t>
            </a:r>
            <a:r>
              <a:rPr lang="de-CH" sz="1800" b="0" dirty="0">
                <a:effectLst/>
                <a:latin typeface="DINOT"/>
              </a:rPr>
              <a:t> </a:t>
            </a:r>
            <a:r>
              <a:rPr lang="de-CH" sz="1800" b="0" dirty="0" err="1">
                <a:effectLst/>
                <a:latin typeface="DINOT"/>
              </a:rPr>
              <a:t>insegna</a:t>
            </a:r>
            <a:r>
              <a:rPr lang="de-CH" sz="1800" b="0" dirty="0">
                <a:effectLst/>
                <a:latin typeface="DINOT"/>
              </a:rPr>
              <a:t>, </a:t>
            </a:r>
            <a:r>
              <a:rPr lang="de-CH" sz="1800" b="0" dirty="0" err="1">
                <a:effectLst/>
                <a:latin typeface="DINOT"/>
              </a:rPr>
              <a:t>che</a:t>
            </a:r>
            <a:r>
              <a:rPr lang="de-CH" sz="1800" b="0" dirty="0">
                <a:effectLst/>
                <a:latin typeface="DINOT"/>
              </a:rPr>
              <a:t> a sua </a:t>
            </a:r>
            <a:r>
              <a:rPr lang="de-CH" sz="1800" b="0" dirty="0" err="1">
                <a:effectLst/>
                <a:latin typeface="DINOT"/>
              </a:rPr>
              <a:t>volta</a:t>
            </a:r>
            <a:r>
              <a:rPr lang="de-CH" sz="1800" b="0" dirty="0">
                <a:effectLst/>
                <a:latin typeface="DINOT"/>
              </a:rPr>
              <a:t> </a:t>
            </a:r>
            <a:r>
              <a:rPr lang="de-CH" sz="1800" b="0" dirty="0" err="1">
                <a:effectLst/>
                <a:latin typeface="DINOT"/>
              </a:rPr>
              <a:t>lo</a:t>
            </a:r>
            <a:r>
              <a:rPr lang="de-CH" sz="1800" b="0" dirty="0">
                <a:effectLst/>
                <a:latin typeface="DINOT"/>
              </a:rPr>
              <a:t> </a:t>
            </a:r>
            <a:r>
              <a:rPr lang="de-CH" sz="1800" b="0" dirty="0" err="1">
                <a:effectLst/>
                <a:latin typeface="DINOT"/>
              </a:rPr>
              <a:t>considera</a:t>
            </a:r>
            <a:r>
              <a:rPr lang="de-CH" sz="1800" b="0" dirty="0">
                <a:effectLst/>
                <a:latin typeface="DINOT"/>
              </a:rPr>
              <a:t> </a:t>
            </a:r>
            <a:r>
              <a:rPr lang="de-CH" sz="1800" b="0" dirty="0" err="1">
                <a:effectLst/>
                <a:latin typeface="DINOT"/>
              </a:rPr>
              <a:t>come</a:t>
            </a:r>
            <a:r>
              <a:rPr lang="de-CH" sz="1800" b="0" dirty="0">
                <a:effectLst/>
                <a:latin typeface="DINOT"/>
              </a:rPr>
              <a:t> </a:t>
            </a:r>
            <a:r>
              <a:rPr lang="de-CH" sz="1800" b="0" dirty="0" err="1">
                <a:effectLst/>
                <a:latin typeface="DINOT"/>
              </a:rPr>
              <a:t>l’arte</a:t>
            </a:r>
            <a:r>
              <a:rPr lang="de-CH" sz="1800" b="0" dirty="0">
                <a:effectLst/>
                <a:latin typeface="DINOT"/>
              </a:rPr>
              <a:t> </a:t>
            </a:r>
            <a:r>
              <a:rPr lang="de-CH" sz="1800" b="0" dirty="0" err="1">
                <a:effectLst/>
                <a:latin typeface="DINOT"/>
              </a:rPr>
              <a:t>dell’accompagnare</a:t>
            </a:r>
            <a:r>
              <a:rPr lang="de-CH" sz="1800" b="0" dirty="0">
                <a:effectLst/>
                <a:latin typeface="DINOT"/>
              </a:rPr>
              <a:t>. </a:t>
            </a:r>
          </a:p>
          <a:p>
            <a:pPr marL="285750" indent="-285750">
              <a:buFont typeface="Arial" panose="020B0604020202020204" pitchFamily="34" charset="0"/>
              <a:buChar char="•"/>
            </a:pPr>
            <a:r>
              <a:rPr lang="de-CH" sz="1800" b="0" dirty="0" err="1">
                <a:effectLst/>
                <a:latin typeface="DINOT"/>
              </a:rPr>
              <a:t>L’arte</a:t>
            </a:r>
            <a:r>
              <a:rPr lang="de-CH" sz="1800" b="0" dirty="0">
                <a:effectLst/>
                <a:latin typeface="DINOT"/>
              </a:rPr>
              <a:t> </a:t>
            </a:r>
            <a:r>
              <a:rPr lang="de-CH" sz="1800" b="0" dirty="0" err="1">
                <a:effectLst/>
                <a:latin typeface="DINOT"/>
              </a:rPr>
              <a:t>consiste</a:t>
            </a:r>
            <a:r>
              <a:rPr lang="de-CH" sz="1800" b="0" dirty="0">
                <a:effectLst/>
                <a:latin typeface="DINOT"/>
              </a:rPr>
              <a:t> </a:t>
            </a:r>
            <a:r>
              <a:rPr lang="de-CH" sz="1800" b="0" dirty="0" err="1">
                <a:effectLst/>
                <a:latin typeface="DINOT"/>
              </a:rPr>
              <a:t>nella</a:t>
            </a:r>
            <a:r>
              <a:rPr lang="de-CH" sz="1800" b="0" dirty="0">
                <a:effectLst/>
                <a:latin typeface="DINOT"/>
              </a:rPr>
              <a:t> </a:t>
            </a:r>
            <a:r>
              <a:rPr lang="de-CH" sz="1800" b="0" dirty="0" err="1">
                <a:effectLst/>
                <a:latin typeface="DINOT"/>
              </a:rPr>
              <a:t>capacita</a:t>
            </a:r>
            <a:r>
              <a:rPr lang="de-CH" sz="1800" b="0" dirty="0">
                <a:effectLst/>
                <a:latin typeface="DINOT"/>
              </a:rPr>
              <a:t>̀ di </a:t>
            </a:r>
            <a:r>
              <a:rPr lang="de-CH" sz="1800" b="0" dirty="0" err="1">
                <a:effectLst/>
                <a:latin typeface="DINOT"/>
              </a:rPr>
              <a:t>condividere</a:t>
            </a:r>
            <a:r>
              <a:rPr lang="de-CH" sz="1800" b="0" dirty="0">
                <a:effectLst/>
                <a:latin typeface="DINOT"/>
              </a:rPr>
              <a:t> </a:t>
            </a:r>
            <a:r>
              <a:rPr lang="de-CH" sz="1800" b="0" dirty="0" err="1">
                <a:effectLst/>
                <a:latin typeface="DINOT"/>
              </a:rPr>
              <a:t>conoscenze</a:t>
            </a:r>
            <a:r>
              <a:rPr lang="de-CH" sz="1800" b="0" dirty="0">
                <a:effectLst/>
                <a:latin typeface="DINOT"/>
              </a:rPr>
              <a:t>, </a:t>
            </a:r>
            <a:r>
              <a:rPr lang="de-CH" sz="1800" b="0" dirty="0" err="1">
                <a:effectLst/>
                <a:latin typeface="DINOT"/>
              </a:rPr>
              <a:t>capacita</a:t>
            </a:r>
            <a:r>
              <a:rPr lang="de-CH" sz="1800" b="0" dirty="0">
                <a:effectLst/>
                <a:latin typeface="DINOT"/>
              </a:rPr>
              <a:t>̀, </a:t>
            </a:r>
            <a:r>
              <a:rPr lang="de-CH" sz="1800" b="0" dirty="0" err="1">
                <a:effectLst/>
                <a:latin typeface="DINOT"/>
              </a:rPr>
              <a:t>conclusioni</a:t>
            </a:r>
            <a:r>
              <a:rPr lang="de-CH" sz="1800" b="0" dirty="0">
                <a:effectLst/>
                <a:latin typeface="DINOT"/>
              </a:rPr>
              <a:t> </a:t>
            </a:r>
            <a:r>
              <a:rPr lang="de-CH" sz="1800" b="0" dirty="0" err="1">
                <a:effectLst/>
                <a:latin typeface="DINOT"/>
              </a:rPr>
              <a:t>ed</a:t>
            </a:r>
            <a:r>
              <a:rPr lang="de-CH" sz="1800" b="0" dirty="0">
                <a:effectLst/>
                <a:latin typeface="DINOT"/>
              </a:rPr>
              <a:t> </a:t>
            </a:r>
            <a:r>
              <a:rPr lang="de-CH" sz="1800" b="0" dirty="0" err="1">
                <a:effectLst/>
                <a:latin typeface="DINOT"/>
              </a:rPr>
              <a:t>esperienze</a:t>
            </a:r>
            <a:r>
              <a:rPr lang="de-CH" sz="1800" b="0" dirty="0">
                <a:effectLst/>
                <a:latin typeface="DINOT"/>
              </a:rPr>
              <a:t> </a:t>
            </a:r>
            <a:r>
              <a:rPr lang="de-CH" sz="1800" b="0" dirty="0" err="1">
                <a:effectLst/>
                <a:latin typeface="DINOT"/>
              </a:rPr>
              <a:t>con</a:t>
            </a:r>
            <a:r>
              <a:rPr lang="de-CH" sz="1800" b="0" dirty="0">
                <a:effectLst/>
                <a:latin typeface="DINOT"/>
              </a:rPr>
              <a:t> altre </a:t>
            </a:r>
            <a:r>
              <a:rPr lang="de-CH" sz="1800" b="0" dirty="0" err="1">
                <a:effectLst/>
                <a:latin typeface="DINOT"/>
              </a:rPr>
              <a:t>persone</a:t>
            </a:r>
            <a:r>
              <a:rPr lang="de-CH" sz="1800" b="0" dirty="0">
                <a:effectLst/>
                <a:latin typeface="DINOT"/>
              </a:rPr>
              <a:t> </a:t>
            </a:r>
            <a:r>
              <a:rPr lang="de-CH" sz="1800" b="0" dirty="0" err="1">
                <a:effectLst/>
                <a:latin typeface="DINOT"/>
              </a:rPr>
              <a:t>su</a:t>
            </a:r>
            <a:r>
              <a:rPr lang="de-CH" sz="1800" b="0" dirty="0">
                <a:effectLst/>
                <a:latin typeface="DINOT"/>
              </a:rPr>
              <a:t> </a:t>
            </a:r>
            <a:r>
              <a:rPr lang="de-CH" sz="1800" b="0" dirty="0" err="1">
                <a:effectLst/>
                <a:latin typeface="DINOT"/>
              </a:rPr>
              <a:t>un</a:t>
            </a:r>
            <a:r>
              <a:rPr lang="de-CH" sz="1800" b="0" dirty="0">
                <a:effectLst/>
                <a:latin typeface="DINOT"/>
              </a:rPr>
              <a:t> </a:t>
            </a:r>
            <a:r>
              <a:rPr lang="de-CH" sz="1800" b="0" dirty="0" err="1">
                <a:effectLst/>
                <a:latin typeface="DINOT"/>
              </a:rPr>
              <a:t>livello</a:t>
            </a:r>
            <a:r>
              <a:rPr lang="de-CH" sz="1800" b="0" dirty="0">
                <a:effectLst/>
                <a:latin typeface="DINOT"/>
              </a:rPr>
              <a:t> di </a:t>
            </a:r>
            <a:r>
              <a:rPr lang="de-CH" sz="1800" b="0" dirty="0" err="1">
                <a:effectLst/>
                <a:latin typeface="DINOT"/>
              </a:rPr>
              <a:t>parita</a:t>
            </a:r>
            <a:r>
              <a:rPr lang="de-CH" sz="1800" b="0" dirty="0">
                <a:effectLst/>
                <a:latin typeface="DINOT"/>
              </a:rPr>
              <a:t>̀. </a:t>
            </a:r>
          </a:p>
          <a:p>
            <a:pPr marL="285750" indent="-285750">
              <a:buFont typeface="Arial" panose="020B0604020202020204" pitchFamily="34" charset="0"/>
              <a:buChar char="•"/>
            </a:pPr>
            <a:r>
              <a:rPr lang="de-CH" sz="1800" b="0" dirty="0" err="1">
                <a:effectLst/>
                <a:latin typeface="DINOT"/>
              </a:rPr>
              <a:t>Avventurarsi</a:t>
            </a:r>
            <a:r>
              <a:rPr lang="de-CH" sz="1800" b="0" dirty="0">
                <a:effectLst/>
                <a:latin typeface="DINOT"/>
              </a:rPr>
              <a:t> </a:t>
            </a:r>
            <a:r>
              <a:rPr lang="de-CH" sz="1800" b="0" dirty="0" err="1">
                <a:effectLst/>
                <a:latin typeface="DINOT"/>
              </a:rPr>
              <a:t>insieme</a:t>
            </a:r>
            <a:r>
              <a:rPr lang="de-CH" sz="1800" b="0" dirty="0">
                <a:effectLst/>
                <a:latin typeface="DINOT"/>
              </a:rPr>
              <a:t> in </a:t>
            </a:r>
            <a:r>
              <a:rPr lang="de-CH" sz="1800" b="0" dirty="0" err="1">
                <a:effectLst/>
                <a:latin typeface="DINOT"/>
              </a:rPr>
              <a:t>situazioni</a:t>
            </a:r>
            <a:r>
              <a:rPr lang="de-CH" sz="1800" b="0" dirty="0">
                <a:effectLst/>
                <a:latin typeface="DINOT"/>
              </a:rPr>
              <a:t> di </a:t>
            </a:r>
            <a:r>
              <a:rPr lang="de-CH" sz="1800" b="0" dirty="0" err="1">
                <a:effectLst/>
                <a:latin typeface="DINOT"/>
              </a:rPr>
              <a:t>apprendimento</a:t>
            </a:r>
            <a:r>
              <a:rPr lang="de-CH" sz="1800" b="0" dirty="0">
                <a:effectLst/>
                <a:latin typeface="DINOT"/>
              </a:rPr>
              <a:t> aperte </a:t>
            </a:r>
            <a:r>
              <a:rPr lang="de-CH" sz="1800" b="0" dirty="0" err="1">
                <a:effectLst/>
                <a:latin typeface="DINOT"/>
              </a:rPr>
              <a:t>e</a:t>
            </a:r>
            <a:r>
              <a:rPr lang="de-CH" sz="1800" b="0" dirty="0">
                <a:effectLst/>
                <a:latin typeface="DINOT"/>
              </a:rPr>
              <a:t> </a:t>
            </a:r>
            <a:r>
              <a:rPr lang="de-CH" sz="1800" b="0" dirty="0" err="1">
                <a:effectLst/>
                <a:latin typeface="DINOT"/>
              </a:rPr>
              <a:t>stimolanti</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arricchente</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fonte</a:t>
            </a:r>
            <a:r>
              <a:rPr lang="de-CH" sz="1800" b="0" dirty="0">
                <a:effectLst/>
                <a:latin typeface="DINOT"/>
              </a:rPr>
              <a:t> di </a:t>
            </a:r>
            <a:r>
              <a:rPr lang="de-CH" sz="1800" b="0" dirty="0" err="1">
                <a:effectLst/>
                <a:latin typeface="DINOT"/>
              </a:rPr>
              <a:t>dialoghi</a:t>
            </a:r>
            <a:r>
              <a:rPr lang="de-CH" sz="1800" b="0" dirty="0">
                <a:effectLst/>
                <a:latin typeface="DINOT"/>
              </a:rPr>
              <a:t> </a:t>
            </a:r>
            <a:r>
              <a:rPr lang="de-CH" sz="1800" b="0" dirty="0" err="1">
                <a:effectLst/>
                <a:latin typeface="DINOT"/>
              </a:rPr>
              <a:t>efficaci</a:t>
            </a:r>
            <a:r>
              <a:rPr lang="de-CH" sz="1800" b="0" dirty="0">
                <a:effectLst/>
                <a:latin typeface="DINOT"/>
              </a:rPr>
              <a:t> ai </a:t>
            </a:r>
            <a:r>
              <a:rPr lang="de-CH" sz="1800" b="0" dirty="0" err="1">
                <a:effectLst/>
                <a:latin typeface="DINOT"/>
              </a:rPr>
              <a:t>fini</a:t>
            </a:r>
            <a:r>
              <a:rPr lang="de-CH" sz="1800" b="0" dirty="0">
                <a:effectLst/>
                <a:latin typeface="DINOT"/>
              </a:rPr>
              <a:t> </a:t>
            </a:r>
            <a:r>
              <a:rPr lang="de-CH" sz="1800" b="0" dirty="0" err="1">
                <a:effectLst/>
                <a:latin typeface="DINOT"/>
              </a:rPr>
              <a:t>dell‘apprendimento</a:t>
            </a:r>
            <a:r>
              <a:rPr lang="de-CH" sz="1800" b="0" dirty="0">
                <a:effectLst/>
                <a:latin typeface="DINOT"/>
              </a:rPr>
              <a:t>. </a:t>
            </a:r>
            <a:endParaRPr lang="de-CH" dirty="0"/>
          </a:p>
          <a:p>
            <a:endParaRPr lang="de-CH" sz="1800" b="0" dirty="0">
              <a:effectLst/>
              <a:latin typeface="DINOT"/>
            </a:endParaRPr>
          </a:p>
          <a:p>
            <a:r>
              <a:rPr lang="de-CH" sz="1800" b="1" dirty="0" err="1">
                <a:effectLst/>
                <a:latin typeface="DINOT"/>
              </a:rPr>
              <a:t>L’apprendimento</a:t>
            </a:r>
            <a:r>
              <a:rPr lang="de-CH" sz="1800" b="1" dirty="0">
                <a:effectLst/>
                <a:latin typeface="DINOT"/>
              </a:rPr>
              <a:t> </a:t>
            </a:r>
            <a:r>
              <a:rPr lang="de-CH" sz="1800" b="1" dirty="0" err="1">
                <a:effectLst/>
                <a:latin typeface="DINOT"/>
              </a:rPr>
              <a:t>e</a:t>
            </a:r>
            <a:r>
              <a:rPr lang="de-CH" sz="1800" b="1" dirty="0">
                <a:effectLst/>
                <a:latin typeface="DINOT"/>
              </a:rPr>
              <a:t>̀ </a:t>
            </a:r>
            <a:r>
              <a:rPr lang="de-CH" sz="1800" b="1" dirty="0" err="1">
                <a:effectLst/>
                <a:latin typeface="DINOT"/>
              </a:rPr>
              <a:t>orientato</a:t>
            </a:r>
            <a:r>
              <a:rPr lang="de-CH" sz="1800" b="1" dirty="0">
                <a:effectLst/>
                <a:latin typeface="DINOT"/>
              </a:rPr>
              <a:t> a </a:t>
            </a:r>
            <a:r>
              <a:rPr lang="de-CH" sz="1800" b="1" dirty="0" err="1">
                <a:effectLst/>
                <a:latin typeface="DINOT"/>
              </a:rPr>
              <a:t>sfide</a:t>
            </a:r>
            <a:r>
              <a:rPr lang="de-CH" sz="1800" b="1" dirty="0">
                <a:effectLst/>
                <a:latin typeface="DINOT"/>
              </a:rPr>
              <a:t> </a:t>
            </a:r>
            <a:r>
              <a:rPr lang="de-CH" sz="1800" b="1" dirty="0" err="1">
                <a:effectLst/>
                <a:latin typeface="DINOT"/>
              </a:rPr>
              <a:t>pratiche</a:t>
            </a:r>
            <a:r>
              <a:rPr lang="de-CH" sz="1800" b="1" dirty="0">
                <a:effectLst/>
                <a:latin typeface="DINOT"/>
              </a:rPr>
              <a:t> (</a:t>
            </a:r>
            <a:r>
              <a:rPr lang="de-CH" sz="1800" b="1" dirty="0" err="1">
                <a:effectLst/>
                <a:latin typeface="DINOT"/>
              </a:rPr>
              <a:t>orientamento</a:t>
            </a:r>
            <a:r>
              <a:rPr lang="de-CH" sz="1800" b="1" dirty="0">
                <a:effectLst/>
                <a:latin typeface="DINOT"/>
              </a:rPr>
              <a:t> alla </a:t>
            </a:r>
            <a:r>
              <a:rPr lang="de-CH" sz="1800" b="1" dirty="0" err="1">
                <a:effectLst/>
                <a:latin typeface="DINOT"/>
              </a:rPr>
              <a:t>competenza</a:t>
            </a:r>
            <a:r>
              <a:rPr lang="de-CH" sz="1800" b="1" dirty="0">
                <a:effectLst/>
                <a:latin typeface="DINOT"/>
              </a:rPr>
              <a:t>):</a:t>
            </a:r>
            <a:endParaRPr lang="de-CH" sz="1800" b="0" dirty="0">
              <a:effectLst/>
              <a:latin typeface="DINOT"/>
            </a:endParaRPr>
          </a:p>
          <a:p>
            <a:pPr marL="285750" indent="-285750">
              <a:buFont typeface="Arial" panose="020B0604020202020204" pitchFamily="34" charset="0"/>
              <a:buChar char="•"/>
            </a:pPr>
            <a:r>
              <a:rPr lang="de-CH" sz="1800" b="0" dirty="0">
                <a:effectLst/>
                <a:latin typeface="DINOT"/>
              </a:rPr>
              <a:t>le </a:t>
            </a:r>
            <a:r>
              <a:rPr lang="de-CH" sz="1800" b="0" dirty="0" err="1">
                <a:effectLst/>
                <a:latin typeface="DINOT"/>
              </a:rPr>
              <a:t>sfide</a:t>
            </a:r>
            <a:r>
              <a:rPr lang="de-CH" sz="1800" b="0" dirty="0">
                <a:effectLst/>
                <a:latin typeface="DINOT"/>
              </a:rPr>
              <a:t> del </a:t>
            </a:r>
            <a:r>
              <a:rPr lang="de-CH" sz="1800" b="0" dirty="0" err="1">
                <a:effectLst/>
                <a:latin typeface="DINOT"/>
              </a:rPr>
              <a:t>fare</a:t>
            </a:r>
            <a:r>
              <a:rPr lang="de-CH" sz="1800" b="0" dirty="0">
                <a:effectLst/>
                <a:latin typeface="DINOT"/>
              </a:rPr>
              <a:t> </a:t>
            </a:r>
            <a:r>
              <a:rPr lang="de-CH" sz="1800" b="0" dirty="0" err="1">
                <a:effectLst/>
                <a:latin typeface="DINOT"/>
              </a:rPr>
              <a:t>sono</a:t>
            </a:r>
            <a:r>
              <a:rPr lang="de-CH" sz="1800" b="0" dirty="0">
                <a:effectLst/>
                <a:latin typeface="DINOT"/>
              </a:rPr>
              <a:t> </a:t>
            </a:r>
            <a:r>
              <a:rPr lang="de-CH" sz="1800" b="0" dirty="0" err="1">
                <a:effectLst/>
                <a:latin typeface="DINOT"/>
              </a:rPr>
              <a:t>il</a:t>
            </a:r>
            <a:r>
              <a:rPr lang="de-CH" sz="1800" b="0" dirty="0">
                <a:effectLst/>
                <a:latin typeface="DINOT"/>
              </a:rPr>
              <a:t> </a:t>
            </a:r>
            <a:r>
              <a:rPr lang="de-CH" sz="1800" b="0" dirty="0" err="1">
                <a:effectLst/>
                <a:latin typeface="DINOT"/>
              </a:rPr>
              <a:t>motore</a:t>
            </a:r>
            <a:r>
              <a:rPr lang="de-CH" sz="1800" b="0" dirty="0">
                <a:effectLst/>
                <a:latin typeface="DINOT"/>
              </a:rPr>
              <a:t> </a:t>
            </a:r>
            <a:r>
              <a:rPr lang="de-CH" sz="1800" b="0" dirty="0" err="1">
                <a:effectLst/>
                <a:latin typeface="DINOT"/>
              </a:rPr>
              <a:t>dell’apprendimento</a:t>
            </a:r>
            <a:r>
              <a:rPr lang="de-CH" sz="1800" b="0" dirty="0">
                <a:effectLst/>
                <a:latin typeface="DINOT"/>
              </a:rPr>
              <a:t>. </a:t>
            </a:r>
            <a:r>
              <a:rPr lang="de-CH" sz="1800" b="0" dirty="0" err="1">
                <a:effectLst/>
                <a:latin typeface="DINOT"/>
              </a:rPr>
              <a:t>Devono</a:t>
            </a:r>
            <a:r>
              <a:rPr lang="de-CH" sz="1800" b="0" dirty="0">
                <a:effectLst/>
                <a:latin typeface="DINOT"/>
              </a:rPr>
              <a:t> </a:t>
            </a:r>
            <a:r>
              <a:rPr lang="de-CH" sz="1800" b="0" dirty="0" err="1">
                <a:effectLst/>
                <a:latin typeface="DINOT"/>
              </a:rPr>
              <a:t>essere</a:t>
            </a:r>
            <a:r>
              <a:rPr lang="de-CH" sz="1800" b="0" dirty="0">
                <a:effectLst/>
                <a:latin typeface="DINOT"/>
              </a:rPr>
              <a:t> definite </a:t>
            </a:r>
            <a:r>
              <a:rPr lang="de-CH" sz="1800" b="0" dirty="0" err="1">
                <a:effectLst/>
                <a:latin typeface="DINOT"/>
              </a:rPr>
              <a:t>e</a:t>
            </a:r>
            <a:r>
              <a:rPr lang="de-CH" sz="1800" b="0" dirty="0">
                <a:effectLst/>
                <a:latin typeface="DINOT"/>
              </a:rPr>
              <a:t> </a:t>
            </a:r>
            <a:r>
              <a:rPr lang="de-CH" sz="1800" b="0" dirty="0" err="1">
                <a:effectLst/>
                <a:latin typeface="DINOT"/>
              </a:rPr>
              <a:t>analizzate</a:t>
            </a:r>
            <a:r>
              <a:rPr lang="de-CH" sz="1800" b="0" dirty="0">
                <a:effectLst/>
                <a:latin typeface="DINOT"/>
              </a:rPr>
              <a:t> </a:t>
            </a:r>
            <a:r>
              <a:rPr lang="de-CH" sz="1800" b="0" dirty="0" err="1">
                <a:effectLst/>
                <a:latin typeface="DINOT"/>
              </a:rPr>
              <a:t>individualmente</a:t>
            </a:r>
            <a:r>
              <a:rPr lang="de-CH" sz="1800" b="0" dirty="0">
                <a:effectLst/>
                <a:latin typeface="DINOT"/>
              </a:rPr>
              <a:t>, per </a:t>
            </a:r>
            <a:r>
              <a:rPr lang="de-CH" sz="1800" b="0" dirty="0" err="1">
                <a:effectLst/>
                <a:latin typeface="DINOT"/>
              </a:rPr>
              <a:t>poi</a:t>
            </a:r>
            <a:r>
              <a:rPr lang="de-CH" sz="1800" b="0" dirty="0">
                <a:effectLst/>
                <a:latin typeface="DINOT"/>
              </a:rPr>
              <a:t> </a:t>
            </a:r>
            <a:r>
              <a:rPr lang="de-CH" sz="1800" b="0" dirty="0" err="1">
                <a:effectLst/>
                <a:latin typeface="DINOT"/>
              </a:rPr>
              <a:t>orientarvi</a:t>
            </a:r>
            <a:r>
              <a:rPr lang="de-CH" sz="1800" b="0" dirty="0">
                <a:effectLst/>
                <a:latin typeface="DINOT"/>
              </a:rPr>
              <a:t> i </a:t>
            </a:r>
            <a:r>
              <a:rPr lang="de-CH" sz="1800" b="0" dirty="0" err="1">
                <a:effectLst/>
                <a:latin typeface="DINOT"/>
              </a:rPr>
              <a:t>processi</a:t>
            </a:r>
            <a:r>
              <a:rPr lang="de-CH" sz="1800" b="0" dirty="0">
                <a:effectLst/>
                <a:latin typeface="DINOT"/>
              </a:rPr>
              <a:t> di </a:t>
            </a:r>
            <a:r>
              <a:rPr lang="de-CH" sz="1800" b="0" dirty="0" err="1">
                <a:effectLst/>
                <a:latin typeface="DINOT"/>
              </a:rPr>
              <a:t>apprendimento</a:t>
            </a:r>
            <a:r>
              <a:rPr lang="de-CH" sz="1800" b="0" dirty="0">
                <a:effectLst/>
                <a:latin typeface="DINOT"/>
              </a:rPr>
              <a:t> </a:t>
            </a:r>
            <a:r>
              <a:rPr lang="de-CH" sz="1800" b="0" dirty="0" err="1">
                <a:effectLst/>
                <a:latin typeface="DINOT"/>
              </a:rPr>
              <a:t>personali</a:t>
            </a:r>
            <a:r>
              <a:rPr lang="de-CH" sz="1800" b="0" dirty="0">
                <a:effectLst/>
                <a:latin typeface="DINOT"/>
              </a:rPr>
              <a:t>. </a:t>
            </a:r>
          </a:p>
          <a:p>
            <a:pPr marL="285750" indent="-285750">
              <a:buFont typeface="Arial" panose="020B0604020202020204" pitchFamily="34" charset="0"/>
              <a:buChar char="•"/>
            </a:pPr>
            <a:r>
              <a:rPr lang="de-CH" sz="1800" b="0" dirty="0" err="1">
                <a:effectLst/>
                <a:latin typeface="DINOT"/>
              </a:rPr>
              <a:t>Sentirsi</a:t>
            </a:r>
            <a:r>
              <a:rPr lang="de-CH" sz="1800" b="0" dirty="0">
                <a:effectLst/>
                <a:latin typeface="DINOT"/>
              </a:rPr>
              <a:t> </a:t>
            </a:r>
            <a:r>
              <a:rPr lang="de-CH" sz="1800" b="0" dirty="0" err="1">
                <a:effectLst/>
                <a:latin typeface="DINOT"/>
              </a:rPr>
              <a:t>competente</a:t>
            </a:r>
            <a:r>
              <a:rPr lang="de-CH" sz="1800" b="0" dirty="0">
                <a:effectLst/>
                <a:latin typeface="DINOT"/>
              </a:rPr>
              <a:t> in </a:t>
            </a:r>
            <a:r>
              <a:rPr lang="de-CH" sz="1800" b="0" dirty="0" err="1">
                <a:effectLst/>
                <a:latin typeface="DINOT"/>
              </a:rPr>
              <a:t>una</a:t>
            </a:r>
            <a:r>
              <a:rPr lang="de-CH" sz="1800" b="0" dirty="0">
                <a:effectLst/>
                <a:latin typeface="DINOT"/>
              </a:rPr>
              <a:t> </a:t>
            </a:r>
            <a:r>
              <a:rPr lang="de-CH" sz="1800" b="0" dirty="0" err="1">
                <a:effectLst/>
                <a:latin typeface="DINOT"/>
              </a:rPr>
              <a:t>situazione</a:t>
            </a:r>
            <a:r>
              <a:rPr lang="de-CH" sz="1800" b="0" dirty="0">
                <a:effectLst/>
                <a:latin typeface="DINOT"/>
              </a:rPr>
              <a:t>, </a:t>
            </a:r>
            <a:r>
              <a:rPr lang="de-CH" sz="1800" b="0" dirty="0" err="1">
                <a:effectLst/>
                <a:latin typeface="DINOT"/>
              </a:rPr>
              <a:t>affrontarla</a:t>
            </a:r>
            <a:r>
              <a:rPr lang="de-CH" sz="1800" b="0" dirty="0">
                <a:effectLst/>
                <a:latin typeface="DINOT"/>
              </a:rPr>
              <a:t> </a:t>
            </a:r>
            <a:r>
              <a:rPr lang="de-CH" sz="1800" b="0" dirty="0" err="1">
                <a:effectLst/>
                <a:latin typeface="DINOT"/>
              </a:rPr>
              <a:t>con</a:t>
            </a:r>
            <a:r>
              <a:rPr lang="de-CH" sz="1800" b="0" dirty="0">
                <a:effectLst/>
                <a:latin typeface="DINOT"/>
              </a:rPr>
              <a:t> </a:t>
            </a:r>
            <a:r>
              <a:rPr lang="de-CH" sz="1800" b="0" dirty="0" err="1">
                <a:effectLst/>
                <a:latin typeface="DINOT"/>
              </a:rPr>
              <a:t>sicurezza</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sapervi</a:t>
            </a:r>
            <a:r>
              <a:rPr lang="de-CH" sz="1800" b="0" dirty="0">
                <a:effectLst/>
                <a:latin typeface="DINOT"/>
              </a:rPr>
              <a:t> </a:t>
            </a:r>
            <a:r>
              <a:rPr lang="de-CH" sz="1800" b="0" dirty="0" err="1">
                <a:effectLst/>
                <a:latin typeface="DINOT"/>
              </a:rPr>
              <a:t>partecipare</a:t>
            </a:r>
            <a:r>
              <a:rPr lang="de-CH" sz="1800" b="0" dirty="0">
                <a:effectLst/>
                <a:latin typeface="DINOT"/>
              </a:rPr>
              <a:t> </a:t>
            </a:r>
            <a:r>
              <a:rPr lang="de-CH" sz="1800" b="0" dirty="0" err="1">
                <a:effectLst/>
                <a:latin typeface="DINOT"/>
              </a:rPr>
              <a:t>attivamente</a:t>
            </a:r>
            <a:r>
              <a:rPr lang="de-CH" sz="1800" b="0" dirty="0">
                <a:effectLst/>
                <a:latin typeface="DINOT"/>
              </a:rPr>
              <a:t> </a:t>
            </a:r>
            <a:r>
              <a:rPr lang="de-CH" sz="1800" b="0" dirty="0" err="1">
                <a:effectLst/>
                <a:latin typeface="DINOT"/>
              </a:rPr>
              <a:t>sono</a:t>
            </a:r>
            <a:r>
              <a:rPr lang="de-CH" sz="1800" b="0" dirty="0">
                <a:effectLst/>
                <a:latin typeface="DINOT"/>
              </a:rPr>
              <a:t> i </a:t>
            </a:r>
            <a:r>
              <a:rPr lang="de-CH" sz="1800" b="0" dirty="0" err="1">
                <a:effectLst/>
                <a:latin typeface="DINOT"/>
              </a:rPr>
              <a:t>motori</a:t>
            </a:r>
            <a:r>
              <a:rPr lang="de-CH" sz="1800" b="0" dirty="0">
                <a:effectLst/>
                <a:latin typeface="DINOT"/>
              </a:rPr>
              <a:t> di </a:t>
            </a:r>
            <a:r>
              <a:rPr lang="de-CH" sz="1800" b="0" dirty="0" err="1">
                <a:effectLst/>
                <a:latin typeface="DINOT"/>
              </a:rPr>
              <a:t>qualsiasi</a:t>
            </a:r>
            <a:r>
              <a:rPr lang="de-CH" sz="1800" b="0" dirty="0">
                <a:effectLst/>
                <a:latin typeface="DINOT"/>
              </a:rPr>
              <a:t> </a:t>
            </a:r>
            <a:r>
              <a:rPr lang="de-CH" sz="1800" b="0" dirty="0" err="1">
                <a:effectLst/>
                <a:latin typeface="DINOT"/>
              </a:rPr>
              <a:t>sviluppo</a:t>
            </a:r>
            <a:r>
              <a:rPr lang="de-CH" sz="1800" b="0" dirty="0">
                <a:effectLst/>
                <a:latin typeface="DINOT"/>
              </a:rPr>
              <a:t> personale. </a:t>
            </a:r>
          </a:p>
          <a:p>
            <a:pPr marL="285750" indent="-285750">
              <a:buFont typeface="Arial" panose="020B0604020202020204" pitchFamily="34" charset="0"/>
              <a:buChar char="•"/>
            </a:pPr>
            <a:r>
              <a:rPr lang="de-CH" sz="1800" b="0" dirty="0">
                <a:effectLst/>
                <a:latin typeface="DINOT"/>
              </a:rPr>
              <a:t>Apprendere </a:t>
            </a:r>
            <a:r>
              <a:rPr lang="de-CH" sz="1800" b="0" dirty="0" err="1">
                <a:effectLst/>
                <a:latin typeface="DINOT"/>
              </a:rPr>
              <a:t>dagli</a:t>
            </a:r>
            <a:r>
              <a:rPr lang="de-CH" sz="1800" b="0" dirty="0">
                <a:effectLst/>
                <a:latin typeface="DINOT"/>
              </a:rPr>
              <a:t> </a:t>
            </a:r>
            <a:r>
              <a:rPr lang="de-CH" sz="1800" b="0" dirty="0" err="1">
                <a:effectLst/>
                <a:latin typeface="DINOT"/>
              </a:rPr>
              <a:t>esempi</a:t>
            </a:r>
            <a:r>
              <a:rPr lang="de-CH" sz="1800" b="0" dirty="0">
                <a:effectLst/>
                <a:latin typeface="DINOT"/>
              </a:rPr>
              <a:t>, </a:t>
            </a:r>
            <a:r>
              <a:rPr lang="de-CH" sz="1800" b="0" dirty="0" err="1">
                <a:effectLst/>
                <a:latin typeface="DINOT"/>
              </a:rPr>
              <a:t>dalle</a:t>
            </a:r>
            <a:r>
              <a:rPr lang="de-CH" sz="1800" b="0" dirty="0">
                <a:effectLst/>
                <a:latin typeface="DINOT"/>
              </a:rPr>
              <a:t> </a:t>
            </a:r>
            <a:r>
              <a:rPr lang="de-CH" sz="1800" b="0" dirty="0" err="1">
                <a:effectLst/>
                <a:latin typeface="DINOT"/>
              </a:rPr>
              <a:t>Good</a:t>
            </a:r>
            <a:r>
              <a:rPr lang="de-CH" sz="1800" b="0" dirty="0">
                <a:effectLst/>
                <a:latin typeface="DINOT"/>
              </a:rPr>
              <a:t> Practice, in </a:t>
            </a:r>
            <a:r>
              <a:rPr lang="de-CH" sz="1800" b="0" dirty="0" err="1">
                <a:effectLst/>
                <a:latin typeface="DINOT"/>
              </a:rPr>
              <a:t>seno</a:t>
            </a:r>
            <a:r>
              <a:rPr lang="de-CH" sz="1800" b="0" dirty="0">
                <a:effectLst/>
                <a:latin typeface="DINOT"/>
              </a:rPr>
              <a:t> a </a:t>
            </a:r>
            <a:r>
              <a:rPr lang="de-CH" sz="1800" b="0" dirty="0" err="1">
                <a:effectLst/>
                <a:latin typeface="DINOT"/>
              </a:rPr>
              <a:t>una</a:t>
            </a:r>
            <a:r>
              <a:rPr lang="de-CH" sz="1800" b="0" dirty="0">
                <a:effectLst/>
                <a:latin typeface="DINOT"/>
              </a:rPr>
              <a:t> </a:t>
            </a:r>
            <a:r>
              <a:rPr lang="de-CH" sz="1800" b="0" dirty="0" err="1">
                <a:effectLst/>
                <a:latin typeface="DINOT"/>
              </a:rPr>
              <a:t>squadra</a:t>
            </a:r>
            <a:r>
              <a:rPr lang="de-CH" sz="1800" b="0" dirty="0">
                <a:effectLst/>
                <a:latin typeface="DINOT"/>
              </a:rPr>
              <a:t> </a:t>
            </a:r>
            <a:r>
              <a:rPr lang="de-CH" sz="1800" b="0" dirty="0" err="1">
                <a:effectLst/>
                <a:latin typeface="DINOT"/>
              </a:rPr>
              <a:t>e</a:t>
            </a:r>
            <a:r>
              <a:rPr lang="de-CH" sz="1800" b="0" dirty="0">
                <a:effectLst/>
                <a:latin typeface="DINOT"/>
              </a:rPr>
              <a:t> sul </a:t>
            </a:r>
            <a:r>
              <a:rPr lang="de-CH" sz="1800" b="0" dirty="0" err="1">
                <a:effectLst/>
                <a:latin typeface="DINOT"/>
              </a:rPr>
              <a:t>campo</a:t>
            </a:r>
            <a:r>
              <a:rPr lang="de-CH" sz="1800" b="0" dirty="0">
                <a:effectLst/>
                <a:latin typeface="DINOT"/>
              </a:rPr>
              <a:t> </a:t>
            </a:r>
            <a:r>
              <a:rPr lang="de-CH" sz="1800" b="0" dirty="0" err="1">
                <a:effectLst/>
                <a:latin typeface="DINOT"/>
              </a:rPr>
              <a:t>sono</a:t>
            </a:r>
            <a:r>
              <a:rPr lang="de-CH" sz="1800" b="0" dirty="0">
                <a:effectLst/>
                <a:latin typeface="DINOT"/>
              </a:rPr>
              <a:t> </a:t>
            </a:r>
            <a:r>
              <a:rPr lang="de-CH" sz="1800" b="0" dirty="0" err="1">
                <a:effectLst/>
                <a:latin typeface="DINOT"/>
              </a:rPr>
              <a:t>possibili</a:t>
            </a:r>
            <a:r>
              <a:rPr lang="de-CH" sz="1800" b="0" dirty="0">
                <a:effectLst/>
                <a:latin typeface="DINOT"/>
              </a:rPr>
              <a:t> </a:t>
            </a:r>
            <a:r>
              <a:rPr lang="de-CH" sz="1800" b="0" dirty="0" err="1">
                <a:effectLst/>
                <a:latin typeface="DINOT"/>
              </a:rPr>
              <a:t>punti</a:t>
            </a:r>
            <a:r>
              <a:rPr lang="de-CH" sz="1800" b="0" dirty="0">
                <a:effectLst/>
                <a:latin typeface="DINOT"/>
              </a:rPr>
              <a:t> di </a:t>
            </a:r>
            <a:r>
              <a:rPr lang="de-CH" sz="1800" b="0" dirty="0" err="1">
                <a:effectLst/>
                <a:latin typeface="DINOT"/>
              </a:rPr>
              <a:t>partenza</a:t>
            </a:r>
            <a:r>
              <a:rPr lang="de-CH" sz="1800" b="0" dirty="0">
                <a:effectLst/>
                <a:latin typeface="DINOT"/>
              </a:rPr>
              <a:t> per </a:t>
            </a:r>
            <a:r>
              <a:rPr lang="de-CH" sz="1800" b="0" dirty="0" err="1">
                <a:effectLst/>
                <a:latin typeface="DINOT"/>
              </a:rPr>
              <a:t>analisi</a:t>
            </a:r>
            <a:r>
              <a:rPr lang="de-CH" sz="1800" b="0" dirty="0">
                <a:effectLst/>
                <a:latin typeface="DINOT"/>
              </a:rPr>
              <a:t>, </a:t>
            </a:r>
            <a:r>
              <a:rPr lang="de-CH" sz="1800" b="0" dirty="0" err="1">
                <a:effectLst/>
                <a:latin typeface="DINOT"/>
              </a:rPr>
              <a:t>riflessioni</a:t>
            </a:r>
            <a:r>
              <a:rPr lang="de-CH" sz="1800" b="0" dirty="0">
                <a:effectLst/>
                <a:latin typeface="DINOT"/>
              </a:rPr>
              <a:t>, </a:t>
            </a:r>
            <a:r>
              <a:rPr lang="de-CH" sz="1800" b="0" dirty="0" err="1">
                <a:effectLst/>
                <a:latin typeface="DINOT"/>
              </a:rPr>
              <a:t>discussioni</a:t>
            </a:r>
            <a:r>
              <a:rPr lang="de-CH" sz="1800" b="0" dirty="0">
                <a:effectLst/>
                <a:latin typeface="DINOT"/>
              </a:rPr>
              <a:t> </a:t>
            </a:r>
            <a:br>
              <a:rPr lang="de-CH" sz="1800" b="0" dirty="0">
                <a:effectLst/>
                <a:latin typeface="DINOT"/>
              </a:rPr>
            </a:br>
            <a:r>
              <a:rPr lang="de-CH" sz="1800" b="0" dirty="0" err="1">
                <a:effectLst/>
                <a:latin typeface="DINOT"/>
              </a:rPr>
              <a:t>e</a:t>
            </a:r>
            <a:r>
              <a:rPr lang="de-CH" sz="1800" b="0" dirty="0">
                <a:effectLst/>
                <a:latin typeface="DINOT"/>
              </a:rPr>
              <a:t> </a:t>
            </a:r>
            <a:r>
              <a:rPr lang="de-CH" sz="1800" b="0" dirty="0" err="1">
                <a:effectLst/>
                <a:latin typeface="DINOT"/>
              </a:rPr>
              <a:t>modelli</a:t>
            </a:r>
            <a:r>
              <a:rPr lang="de-CH" sz="1800" b="0" dirty="0">
                <a:effectLst/>
                <a:latin typeface="DINOT"/>
              </a:rPr>
              <a:t>. </a:t>
            </a: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100</a:t>
            </a:fld>
            <a:endParaRPr lang="de-CH"/>
          </a:p>
        </p:txBody>
      </p:sp>
    </p:spTree>
    <p:extLst>
      <p:ext uri="{BB962C8B-B14F-4D97-AF65-F5344CB8AC3E}">
        <p14:creationId xmlns:p14="http://schemas.microsoft.com/office/powerpoint/2010/main" val="36899245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b="1" dirty="0"/>
              <a:t>„Jede Bewegung zählt und ist besser als keine.“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Bewegung ist gut für Körper und Geist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Minuten, die Dein Leben verändern können: Jede Bewegung ist besser als keine, und mehr ist besser.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Es ist nie zu spät, den ersten Schritt zu tun.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Die Kräftigung der Muskulatur kommt allen zugute. Rückgang der Muskelmasse und Knochendichte kann so verzögert werden.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Gezieltes Gleichgewichts- und Koordinationstraining helfen, Stürze und ihre Folgen zu reduzieren.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Ausdauertraining kann Herz-Kreislauf-Erkrankungen, Typ-2-Diabetes und Krebs vorbeugen und verbessert die Symptome bei Depressionen und Angstzuständen.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Je weniger Sitzen, desto besser – Langandauerndes Sitzen kann ungesund sein.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Mehr Bewegung und weniger Sitzen tut allen gut.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b="1" dirty="0"/>
              <a:t>Es lässt sich kein Bewegungsguthaben anhäufen, das die Lebenserwartung verlängert. Hingegen profitiert ein Leben lang, wer im Kindes- und Jugendalter seine Muskelkraft entwickelt und Knochenmasse aufgebaut hat.</a:t>
            </a:r>
            <a:endParaRPr lang="de-CH" b="1"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101</a:t>
            </a:fld>
            <a:endParaRPr lang="de-CH"/>
          </a:p>
        </p:txBody>
      </p:sp>
    </p:spTree>
    <p:extLst>
      <p:ext uri="{BB962C8B-B14F-4D97-AF65-F5344CB8AC3E}">
        <p14:creationId xmlns:p14="http://schemas.microsoft.com/office/powerpoint/2010/main" val="1448123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b="1" dirty="0"/>
              <a:t>« Chaque mouvement compte et vaut mieux que rien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L’activité physique est bénéfique pour le corps et l’esprit.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Des minutes qui peuvent changer ta vie: bouger, même peu, c’est toujours mieux que de rester inactif; et plus on bouge, mieux c’est.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Il n’est jamais trop tard pour bien faire.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Le renforcement musculaire est bénéfique pour tous. La diminution de la masse musculaire et de la densité osseuse peut ainsi être retardée.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Un entraînement ciblé de l'équilibre et de la coordination contribue à réduire les chutes et leurs conséquences.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L'entraînement d'endurance peut prévenir les maladies cardiovasculaires, le diabète de type 2 et le cancer et améliore les symptômes en cas de dépression et d'anxiété.</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Moins on reste assis, mieux c’est. La position assise prolongée peut avoir des effets néfastes sur la santé.</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Bouger plus et rester assis moins longtemps est bénéfique pour tous.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Il n'est pas possible d'accumuler un capital d'activité physique qui prolongerait l'espérance de vie. En revanche, les personnes qui ont développé leur force musculaire et leur masse osseuse pendant l'enfance et l'adolescence en profitent toute leur vie.</a:t>
            </a:r>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102</a:t>
            </a:fld>
            <a:endParaRPr lang="de-CH"/>
          </a:p>
        </p:txBody>
      </p:sp>
    </p:spTree>
    <p:extLst>
      <p:ext uri="{BB962C8B-B14F-4D97-AF65-F5344CB8AC3E}">
        <p14:creationId xmlns:p14="http://schemas.microsoft.com/office/powerpoint/2010/main" val="39924147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“Ogni movimento conta ed è meglio di niente”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L’attività fisica fa bene al corpo e allo spirito.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Pochi minuti che possono cambiare la vita: ogni attività fisica è utile, più se ne fa e meglio è.</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Non è mai troppo tardi per cominciare.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Rafforzare i muscoli fa bene a tutti. Questo può ritardare il declino della massa muscolare e della densità ossea.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L'allenamento mirato dell'equilibrio e della coordinazione aiuta a ridurre le cadute e le loro conseguenze.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L'allenamento di resistenza può prevenire le malattie cardiovascolari, il diabete di tipo 2 e il cancro e migliora i sintomi della depressione e dell'ansia.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Meno tempo si passa seduti e meglio è: stare seduti a lungo può essere dannoso per la salute.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Fare più movimento e stare meno tempo seduti fa bene a tutti.</a:t>
            </a:r>
            <a:endParaRPr lang="it-IT"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b="1" dirty="0"/>
              <a:t>Non è possibile accumulare un credito di esercizio che allunghi l'aspettativa di vita. D'altro canto, chi ha sviluppato la forza muscolare e la massa ossea durante l'infanzia e l'adolescenza ne beneficerà per il resto della vita.</a:t>
            </a:r>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103</a:t>
            </a:fld>
            <a:endParaRPr lang="de-CH"/>
          </a:p>
        </p:txBody>
      </p:sp>
    </p:spTree>
    <p:extLst>
      <p:ext uri="{BB962C8B-B14F-4D97-AF65-F5344CB8AC3E}">
        <p14:creationId xmlns:p14="http://schemas.microsoft.com/office/powerpoint/2010/main" val="26046131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indent="0">
              <a:buFont typeface="Arial" panose="020B0604020202020204" pitchFamily="34" charset="0"/>
              <a:buNone/>
            </a:pPr>
            <a:r>
              <a:rPr lang="de-DE" sz="1200" b="0" dirty="0"/>
              <a:t>In den ersten Stunden und Tagen vergessen wir den </a:t>
            </a:r>
            <a:r>
              <a:rPr lang="de-DE" sz="1200" b="0" dirty="0" err="1"/>
              <a:t>Grossteil</a:t>
            </a:r>
            <a:r>
              <a:rPr lang="de-DE" sz="1200" b="0" dirty="0"/>
              <a:t> des Gelernten. Nach rund einer Woche pendelt sich das Erinnerungsvermögen auf einem tiefen Level ein. Mit dem </a:t>
            </a:r>
            <a:r>
              <a:rPr lang="de-DE" sz="1200" b="0" dirty="0" err="1"/>
              <a:t>Spaced</a:t>
            </a:r>
            <a:r>
              <a:rPr lang="de-DE" sz="1200" b="0" dirty="0"/>
              <a:t> Learning kann dem Erinnerungsverlust vorgebeugt werden.</a:t>
            </a:r>
          </a:p>
          <a:p>
            <a:pPr marL="0" indent="0">
              <a:buFont typeface="Arial" panose="020B0604020202020204" pitchFamily="34" charset="0"/>
              <a:buNone/>
            </a:pPr>
            <a:endParaRPr lang="de-DE" sz="1200" b="1" dirty="0"/>
          </a:p>
          <a:p>
            <a:pPr marL="0" indent="0">
              <a:buFont typeface="Arial" panose="020B0604020202020204" pitchFamily="34" charset="0"/>
              <a:buNone/>
            </a:pPr>
            <a:r>
              <a:rPr lang="de-DE" sz="1200" b="1" dirty="0"/>
              <a:t>„</a:t>
            </a:r>
            <a:r>
              <a:rPr lang="de-DE" sz="1200" b="1" dirty="0" err="1"/>
              <a:t>Spaced</a:t>
            </a:r>
            <a:r>
              <a:rPr lang="de-DE" sz="1200" b="1" dirty="0"/>
              <a:t> Learning“ [„Verteiltes Lernen“] </a:t>
            </a:r>
            <a:r>
              <a:rPr lang="de-DE" sz="1200" b="0" dirty="0"/>
              <a:t>bedeutet, neue Inhalte in langsam grösser werdenden Zeitabständen mehrmals zu wiederholen – ein Lager bietet dazu perfekte Rahmenbedingungen. Im Rahmen von mehrtägigen Zusammenzügen können sich Teilnehmende intensiv und nachhaltig mit einem Thema auseinandersetzen. Demnach lassen sich in Lagern sechs Aspekte fördern, die zu einer gesunden Entwicklung von Menschen beitragen:</a:t>
            </a:r>
            <a:endParaRPr lang="de-DE" sz="1200" b="1" dirty="0"/>
          </a:p>
          <a:p>
            <a:pPr marL="285750" indent="-285750">
              <a:buFont typeface="Arial" panose="020B0604020202020204" pitchFamily="34" charset="0"/>
              <a:buChar char="•"/>
            </a:pPr>
            <a:endParaRPr lang="de-DE" sz="1200" b="1" dirty="0"/>
          </a:p>
          <a:p>
            <a:pPr marL="285750" indent="-285750">
              <a:buFont typeface="Arial" panose="020B0604020202020204" pitchFamily="34" charset="0"/>
              <a:buChar char="•"/>
            </a:pPr>
            <a:r>
              <a:rPr lang="de-DE" sz="1200" b="1" dirty="0"/>
              <a:t>Connection: </a:t>
            </a:r>
            <a:r>
              <a:rPr lang="de-DE" sz="1200" dirty="0"/>
              <a:t>Positive Beziehungen entwickeln, die ein </a:t>
            </a:r>
            <a:r>
              <a:rPr lang="de-DE" sz="1200" dirty="0" err="1"/>
              <a:t>Gefühl</a:t>
            </a:r>
            <a:r>
              <a:rPr lang="de-DE" sz="1200" dirty="0"/>
              <a:t> von Sicherheit und Zugehörigkeit vermitteln</a:t>
            </a:r>
          </a:p>
          <a:p>
            <a:pPr marL="285750" indent="-285750">
              <a:buFont typeface="Arial" panose="020B0604020202020204" pitchFamily="34" charset="0"/>
              <a:buChar char="•"/>
            </a:pPr>
            <a:r>
              <a:rPr lang="de-DE" sz="1200" b="1" dirty="0"/>
              <a:t>Competence: </a:t>
            </a:r>
            <a:r>
              <a:rPr lang="de-DE" sz="1200" dirty="0"/>
              <a:t>Eine positive Sicht auf die eigenen Fähigkeiten und Fertigkeiten entwickeln</a:t>
            </a:r>
          </a:p>
          <a:p>
            <a:pPr marL="285750" indent="-285750">
              <a:buFont typeface="Arial" panose="020B0604020202020204" pitchFamily="34" charset="0"/>
              <a:buChar char="•"/>
            </a:pPr>
            <a:r>
              <a:rPr lang="de-DE" sz="1200" b="1" dirty="0"/>
              <a:t>Confidence: </a:t>
            </a:r>
            <a:r>
              <a:rPr lang="de-DE" sz="1200" dirty="0"/>
              <a:t>Selbstvertrauen, Vertrauen in andere und Vertrauen in die Zukunft entwickeln</a:t>
            </a:r>
          </a:p>
          <a:p>
            <a:pPr marL="285750" indent="-285750">
              <a:buFont typeface="Arial" panose="020B0604020202020204" pitchFamily="34" charset="0"/>
              <a:buChar char="•"/>
            </a:pPr>
            <a:r>
              <a:rPr lang="de-DE" sz="1200" b="1" dirty="0"/>
              <a:t>Character: </a:t>
            </a:r>
            <a:r>
              <a:rPr lang="de-DE" sz="1200" dirty="0"/>
              <a:t>Verantwortung für das eigene Handeln übernehmen und Regeln einhalten</a:t>
            </a:r>
          </a:p>
          <a:p>
            <a:pPr marL="285750" indent="-285750">
              <a:buFont typeface="Arial" panose="020B0604020202020204" pitchFamily="34" charset="0"/>
              <a:buChar char="•"/>
            </a:pPr>
            <a:r>
              <a:rPr lang="de-DE" sz="1200" b="1" dirty="0" err="1"/>
              <a:t>Caring</a:t>
            </a:r>
            <a:r>
              <a:rPr lang="de-DE" sz="1200" b="1" dirty="0"/>
              <a:t>: </a:t>
            </a:r>
            <a:r>
              <a:rPr lang="de-DE" sz="1200" dirty="0"/>
              <a:t>Mitgefühl und Toleranz gegenüber anderen Menschen entwickeln</a:t>
            </a:r>
          </a:p>
          <a:p>
            <a:pPr marL="285750" indent="-285750">
              <a:buFont typeface="Arial" panose="020B0604020202020204" pitchFamily="34" charset="0"/>
              <a:buChar char="•"/>
            </a:pPr>
            <a:r>
              <a:rPr lang="de-DE" sz="1200" b="1" dirty="0" err="1"/>
              <a:t>Contribution</a:t>
            </a:r>
            <a:r>
              <a:rPr lang="de-DE" sz="1200" b="1" dirty="0"/>
              <a:t>:</a:t>
            </a:r>
            <a:r>
              <a:rPr lang="de-DE" sz="1200" dirty="0"/>
              <a:t> An gemeinsamen Aktivitäten teilnehmen, Führungsqualitäten entwickeln</a:t>
            </a:r>
            <a:endParaRPr lang="fr-CH"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104</a:t>
            </a:fld>
            <a:endParaRPr lang="de-CH"/>
          </a:p>
        </p:txBody>
      </p:sp>
    </p:spTree>
    <p:extLst>
      <p:ext uri="{BB962C8B-B14F-4D97-AF65-F5344CB8AC3E}">
        <p14:creationId xmlns:p14="http://schemas.microsoft.com/office/powerpoint/2010/main" val="8843455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CH" sz="1800" b="0" dirty="0">
                <a:effectLst/>
                <a:latin typeface="DINOT"/>
              </a:rPr>
              <a:t>Nous </a:t>
            </a:r>
            <a:r>
              <a:rPr lang="de-CH" sz="1800" b="0" dirty="0" err="1">
                <a:effectLst/>
                <a:latin typeface="DINOT"/>
              </a:rPr>
              <a:t>oublions</a:t>
            </a:r>
            <a:r>
              <a:rPr lang="de-CH" sz="1800" b="0" dirty="0">
                <a:effectLst/>
                <a:latin typeface="DINOT"/>
              </a:rPr>
              <a:t> la majeure </a:t>
            </a:r>
            <a:r>
              <a:rPr lang="de-CH" sz="1800" b="0" dirty="0" err="1">
                <a:effectLst/>
                <a:latin typeface="DINOT"/>
              </a:rPr>
              <a:t>partie</a:t>
            </a:r>
            <a:r>
              <a:rPr lang="de-CH" sz="1800" b="0" dirty="0">
                <a:effectLst/>
                <a:latin typeface="DINOT"/>
              </a:rPr>
              <a:t> de </a:t>
            </a:r>
            <a:r>
              <a:rPr lang="de-CH" sz="1800" b="0" dirty="0" err="1">
                <a:effectLst/>
                <a:latin typeface="DINOT"/>
              </a:rPr>
              <a:t>ce</a:t>
            </a:r>
            <a:r>
              <a:rPr lang="de-CH" sz="1800" b="0" dirty="0">
                <a:effectLst/>
                <a:latin typeface="DINOT"/>
              </a:rPr>
              <a:t> </a:t>
            </a:r>
            <a:r>
              <a:rPr lang="de-CH" sz="1800" b="0" dirty="0" err="1">
                <a:effectLst/>
                <a:latin typeface="DINOT"/>
              </a:rPr>
              <a:t>que</a:t>
            </a:r>
            <a:r>
              <a:rPr lang="de-CH" sz="1800" b="0" dirty="0">
                <a:effectLst/>
                <a:latin typeface="DINOT"/>
              </a:rPr>
              <a:t> </a:t>
            </a:r>
            <a:r>
              <a:rPr lang="de-CH" sz="1800" b="0" dirty="0" err="1">
                <a:effectLst/>
                <a:latin typeface="DINOT"/>
              </a:rPr>
              <a:t>nous</a:t>
            </a:r>
            <a:r>
              <a:rPr lang="de-CH" sz="1800" b="0" dirty="0">
                <a:effectLst/>
                <a:latin typeface="DINOT"/>
              </a:rPr>
              <a:t> </a:t>
            </a:r>
            <a:r>
              <a:rPr lang="de-CH" sz="1800" b="0" dirty="0" err="1">
                <a:effectLst/>
                <a:latin typeface="DINOT"/>
              </a:rPr>
              <a:t>avons</a:t>
            </a:r>
            <a:r>
              <a:rPr lang="de-CH" sz="1800" b="0" dirty="0">
                <a:effectLst/>
                <a:latin typeface="DINOT"/>
              </a:rPr>
              <a:t> </a:t>
            </a:r>
            <a:r>
              <a:rPr lang="de-CH" sz="1800" b="0" dirty="0" err="1">
                <a:effectLst/>
                <a:latin typeface="DINOT"/>
              </a:rPr>
              <a:t>appris</a:t>
            </a:r>
            <a:r>
              <a:rPr lang="de-CH" sz="1800" b="0" dirty="0">
                <a:effectLst/>
                <a:latin typeface="DINOT"/>
              </a:rPr>
              <a:t> </a:t>
            </a:r>
            <a:r>
              <a:rPr lang="de-CH" sz="1800" b="0" dirty="0" err="1">
                <a:effectLst/>
                <a:latin typeface="DINOT"/>
              </a:rPr>
              <a:t>durant</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heures</a:t>
            </a:r>
            <a:r>
              <a:rPr lang="de-CH" sz="1800" b="0" dirty="0">
                <a:effectLst/>
                <a:latin typeface="DINOT"/>
              </a:rPr>
              <a:t> et </a:t>
            </a:r>
            <a:r>
              <a:rPr lang="de-CH" sz="1800" b="0" dirty="0" err="1">
                <a:effectLst/>
                <a:latin typeface="DINOT"/>
              </a:rPr>
              <a:t>les</a:t>
            </a:r>
            <a:r>
              <a:rPr lang="de-CH" sz="1800" b="0" dirty="0">
                <a:effectLst/>
                <a:latin typeface="DINOT"/>
              </a:rPr>
              <a:t> </a:t>
            </a:r>
            <a:r>
              <a:rPr lang="de-CH" sz="1800" b="0" dirty="0" err="1">
                <a:effectLst/>
                <a:latin typeface="DINOT"/>
              </a:rPr>
              <a:t>jours</a:t>
            </a:r>
            <a:r>
              <a:rPr lang="de-CH" sz="1800" b="0" dirty="0">
                <a:effectLst/>
                <a:latin typeface="DINOT"/>
              </a:rPr>
              <a:t> </a:t>
            </a:r>
            <a:r>
              <a:rPr lang="de-CH" sz="1800" b="0" dirty="0" err="1">
                <a:effectLst/>
                <a:latin typeface="DINOT"/>
              </a:rPr>
              <a:t>qui</a:t>
            </a:r>
            <a:r>
              <a:rPr lang="de-CH" sz="1800" b="0" dirty="0">
                <a:effectLst/>
                <a:latin typeface="DINOT"/>
              </a:rPr>
              <a:t> </a:t>
            </a:r>
            <a:r>
              <a:rPr lang="de-CH" sz="1800" b="0" dirty="0" err="1">
                <a:effectLst/>
                <a:latin typeface="DINOT"/>
              </a:rPr>
              <a:t>suivent</a:t>
            </a:r>
            <a:r>
              <a:rPr lang="de-CH" sz="1800" b="0" dirty="0">
                <a:effectLst/>
                <a:latin typeface="DINOT"/>
              </a:rPr>
              <a:t> </a:t>
            </a:r>
            <a:r>
              <a:rPr lang="de-CH" sz="1800" b="0" dirty="0" err="1">
                <a:effectLst/>
                <a:latin typeface="DINOT"/>
              </a:rPr>
              <a:t>l’apprentissage</a:t>
            </a:r>
            <a:r>
              <a:rPr lang="de-CH" sz="1800" b="0" dirty="0">
                <a:effectLst/>
                <a:latin typeface="DINOT"/>
              </a:rPr>
              <a:t>. Au </a:t>
            </a:r>
            <a:r>
              <a:rPr lang="de-CH" sz="1800" b="0" dirty="0" err="1">
                <a:effectLst/>
                <a:latin typeface="DINOT"/>
              </a:rPr>
              <a:t>bout</a:t>
            </a:r>
            <a:r>
              <a:rPr lang="de-CH" sz="1800" b="0" dirty="0">
                <a:effectLst/>
                <a:latin typeface="DINOT"/>
              </a:rPr>
              <a:t> </a:t>
            </a:r>
            <a:r>
              <a:rPr lang="de-CH" sz="1800" b="0" dirty="0" err="1">
                <a:effectLst/>
                <a:latin typeface="DINOT"/>
              </a:rPr>
              <a:t>d’une</a:t>
            </a:r>
            <a:r>
              <a:rPr lang="de-CH" sz="1800" b="0" dirty="0">
                <a:effectLst/>
                <a:latin typeface="DINOT"/>
              </a:rPr>
              <a:t> </a:t>
            </a:r>
            <a:r>
              <a:rPr lang="de-CH" sz="1800" b="0" dirty="0" err="1">
                <a:effectLst/>
                <a:latin typeface="DINOT"/>
              </a:rPr>
              <a:t>semaine</a:t>
            </a:r>
            <a:r>
              <a:rPr lang="de-CH" sz="1800" b="0" dirty="0">
                <a:effectLst/>
                <a:latin typeface="DINOT"/>
              </a:rPr>
              <a:t>, la </a:t>
            </a:r>
            <a:r>
              <a:rPr lang="de-CH" sz="1800" b="0" dirty="0" err="1">
                <a:effectLst/>
                <a:latin typeface="DINOT"/>
              </a:rPr>
              <a:t>capa</a:t>
            </a:r>
            <a:r>
              <a:rPr lang="de-CH" sz="1800" b="0" dirty="0">
                <a:effectLst/>
                <a:latin typeface="DINOT"/>
              </a:rPr>
              <a:t>- </a:t>
            </a:r>
            <a:r>
              <a:rPr lang="de-CH" sz="1800" b="0" dirty="0" err="1">
                <a:effectLst/>
                <a:latin typeface="DINOT"/>
              </a:rPr>
              <a:t>cite</a:t>
            </a:r>
            <a:r>
              <a:rPr lang="de-CH" sz="1800" b="0" dirty="0">
                <a:effectLst/>
                <a:latin typeface="DINOT"/>
              </a:rPr>
              <a:t>́ à se </a:t>
            </a:r>
            <a:r>
              <a:rPr lang="de-CH" sz="1800" b="0" dirty="0" err="1">
                <a:effectLst/>
                <a:latin typeface="DINOT"/>
              </a:rPr>
              <a:t>remémorer</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informations</a:t>
            </a:r>
            <a:r>
              <a:rPr lang="de-CH" sz="1800" b="0" dirty="0">
                <a:effectLst/>
                <a:latin typeface="DINOT"/>
              </a:rPr>
              <a:t> se </a:t>
            </a:r>
            <a:r>
              <a:rPr lang="de-CH" sz="1800" b="0" dirty="0" err="1">
                <a:effectLst/>
                <a:latin typeface="DINOT"/>
              </a:rPr>
              <a:t>situe</a:t>
            </a:r>
            <a:r>
              <a:rPr lang="de-CH" sz="1800" b="0" dirty="0">
                <a:effectLst/>
                <a:latin typeface="DINOT"/>
              </a:rPr>
              <a:t> à </a:t>
            </a:r>
            <a:r>
              <a:rPr lang="de-CH" sz="1800" b="0" dirty="0" err="1">
                <a:effectLst/>
                <a:latin typeface="DINOT"/>
              </a:rPr>
              <a:t>un</a:t>
            </a:r>
            <a:r>
              <a:rPr lang="de-CH" sz="1800" b="0" dirty="0">
                <a:effectLst/>
                <a:latin typeface="DINOT"/>
              </a:rPr>
              <a:t> </a:t>
            </a:r>
            <a:r>
              <a:rPr lang="de-CH" sz="1800" b="0" dirty="0" err="1">
                <a:effectLst/>
                <a:latin typeface="DINOT"/>
              </a:rPr>
              <a:t>faible</a:t>
            </a:r>
            <a:r>
              <a:rPr lang="de-CH" sz="1800" b="0" dirty="0">
                <a:effectLst/>
                <a:latin typeface="DINOT"/>
              </a:rPr>
              <a:t> </a:t>
            </a:r>
            <a:r>
              <a:rPr lang="de-CH" sz="1800" b="0" dirty="0" err="1">
                <a:effectLst/>
                <a:latin typeface="DINOT"/>
              </a:rPr>
              <a:t>niveau</a:t>
            </a:r>
            <a:r>
              <a:rPr lang="de-CH" sz="1800" b="0" dirty="0">
                <a:effectLst/>
                <a:latin typeface="DINOT"/>
              </a:rPr>
              <a:t>. La </a:t>
            </a:r>
            <a:r>
              <a:rPr lang="de-CH" sz="1800" b="0" dirty="0" err="1">
                <a:effectLst/>
                <a:latin typeface="DINOT"/>
              </a:rPr>
              <a:t>technique</a:t>
            </a:r>
            <a:r>
              <a:rPr lang="de-CH" sz="1800" b="0" dirty="0">
                <a:effectLst/>
                <a:latin typeface="DINOT"/>
              </a:rPr>
              <a:t> du «</a:t>
            </a:r>
            <a:r>
              <a:rPr lang="de-CH" sz="1800" b="0" i="1" dirty="0" err="1">
                <a:effectLst/>
                <a:latin typeface="DINOT"/>
              </a:rPr>
              <a:t>spaced</a:t>
            </a:r>
            <a:r>
              <a:rPr lang="de-CH" sz="1800" b="0" i="1" dirty="0">
                <a:effectLst/>
                <a:latin typeface="DINOT"/>
              </a:rPr>
              <a:t> </a:t>
            </a:r>
            <a:r>
              <a:rPr lang="de-CH" sz="1800" b="0" i="1" dirty="0" err="1">
                <a:effectLst/>
                <a:latin typeface="DINOT"/>
              </a:rPr>
              <a:t>learning</a:t>
            </a:r>
            <a:r>
              <a:rPr lang="de-CH" sz="1800" b="0" dirty="0">
                <a:effectLst/>
                <a:latin typeface="DINOT"/>
              </a:rPr>
              <a:t>» </a:t>
            </a:r>
            <a:r>
              <a:rPr lang="de-CH" sz="1800" b="0" dirty="0" err="1">
                <a:effectLst/>
                <a:latin typeface="DINOT"/>
              </a:rPr>
              <a:t>permet</a:t>
            </a:r>
            <a:r>
              <a:rPr lang="de-CH" sz="1800" b="0" dirty="0">
                <a:effectLst/>
                <a:latin typeface="DINOT"/>
              </a:rPr>
              <a:t> </a:t>
            </a:r>
            <a:r>
              <a:rPr lang="de-CH" sz="1800" b="0" dirty="0" err="1">
                <a:effectLst/>
                <a:latin typeface="DINOT"/>
              </a:rPr>
              <a:t>d’éviter</a:t>
            </a:r>
            <a:r>
              <a:rPr lang="de-CH" sz="1800" b="0" dirty="0">
                <a:effectLst/>
                <a:latin typeface="DINOT"/>
              </a:rPr>
              <a:t> </a:t>
            </a:r>
            <a:r>
              <a:rPr lang="de-CH" sz="1800" b="0" dirty="0" err="1">
                <a:effectLst/>
                <a:latin typeface="DINOT"/>
              </a:rPr>
              <a:t>cette</a:t>
            </a:r>
            <a:r>
              <a:rPr lang="de-CH" sz="1800" b="0" dirty="0">
                <a:effectLst/>
                <a:latin typeface="DINOT"/>
              </a:rPr>
              <a:t> </a:t>
            </a:r>
            <a:r>
              <a:rPr lang="de-CH" sz="1800" b="0" dirty="0" err="1">
                <a:effectLst/>
                <a:latin typeface="DINOT"/>
              </a:rPr>
              <a:t>perte</a:t>
            </a:r>
            <a:r>
              <a:rPr lang="de-CH" sz="1800" b="0" dirty="0">
                <a:effectLst/>
                <a:latin typeface="DINOT"/>
              </a:rPr>
              <a:t> de </a:t>
            </a:r>
            <a:r>
              <a:rPr lang="de-CH" sz="1800" b="0" dirty="0" err="1">
                <a:effectLst/>
                <a:latin typeface="DINOT"/>
              </a:rPr>
              <a:t>mémoire</a:t>
            </a:r>
            <a:r>
              <a:rPr lang="de-CH" sz="1800" b="0" dirty="0">
                <a:effectLst/>
                <a:latin typeface="DINOT"/>
              </a:rPr>
              <a:t>. </a:t>
            </a:r>
            <a:endParaRPr lang="de-CH"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DE" sz="1200" b="1"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sz="1200" b="1" dirty="0"/>
              <a:t>„</a:t>
            </a:r>
            <a:r>
              <a:rPr lang="de-DE" sz="1200" b="1" dirty="0" err="1"/>
              <a:t>Spaced</a:t>
            </a:r>
            <a:r>
              <a:rPr lang="de-DE" sz="1200" b="1" dirty="0"/>
              <a:t> Learning“ [„</a:t>
            </a:r>
            <a:r>
              <a:rPr lang="de-DE" sz="1200" b="1" dirty="0" err="1"/>
              <a:t>répétition</a:t>
            </a:r>
            <a:r>
              <a:rPr lang="de-DE" sz="1200" b="1" dirty="0"/>
              <a:t> </a:t>
            </a:r>
            <a:r>
              <a:rPr lang="de-DE" sz="1200" b="1" dirty="0" err="1"/>
              <a:t>espacée</a:t>
            </a:r>
            <a:r>
              <a:rPr lang="de-DE" sz="1200" b="1" dirty="0"/>
              <a:t>“] </a:t>
            </a:r>
            <a:r>
              <a:rPr lang="de-CH" sz="1800" b="0" dirty="0" err="1">
                <a:effectLst/>
                <a:latin typeface="DINOT"/>
              </a:rPr>
              <a:t>consiste</a:t>
            </a:r>
            <a:r>
              <a:rPr lang="de-CH" sz="1800" b="0" dirty="0">
                <a:effectLst/>
                <a:latin typeface="DINOT"/>
              </a:rPr>
              <a:t> à </a:t>
            </a:r>
            <a:r>
              <a:rPr lang="de-CH" sz="1800" b="0" dirty="0" err="1">
                <a:effectLst/>
                <a:latin typeface="DINOT"/>
              </a:rPr>
              <a:t>répéter</a:t>
            </a:r>
            <a:r>
              <a:rPr lang="de-CH" sz="1800" b="0" dirty="0">
                <a:effectLst/>
                <a:latin typeface="DINOT"/>
              </a:rPr>
              <a:t> </a:t>
            </a:r>
            <a:r>
              <a:rPr lang="de-CH" sz="1800" b="0" dirty="0" err="1">
                <a:effectLst/>
                <a:latin typeface="DINOT"/>
              </a:rPr>
              <a:t>plusieurs</a:t>
            </a:r>
            <a:r>
              <a:rPr lang="de-CH" sz="1800" b="0" dirty="0">
                <a:effectLst/>
                <a:latin typeface="DINOT"/>
              </a:rPr>
              <a:t> </a:t>
            </a:r>
            <a:r>
              <a:rPr lang="de-CH" sz="1800" b="0" dirty="0" err="1">
                <a:effectLst/>
                <a:latin typeface="DINOT"/>
              </a:rPr>
              <a:t>fois</a:t>
            </a:r>
            <a:r>
              <a:rPr lang="de-CH" sz="1800" b="0" dirty="0">
                <a:effectLst/>
                <a:latin typeface="DINOT"/>
              </a:rPr>
              <a:t> le </a:t>
            </a:r>
            <a:r>
              <a:rPr lang="de-CH" sz="1800" b="0" dirty="0" err="1">
                <a:effectLst/>
                <a:latin typeface="DINOT"/>
              </a:rPr>
              <a:t>contenu</a:t>
            </a:r>
            <a:r>
              <a:rPr lang="de-CH" sz="1800" b="0" dirty="0">
                <a:effectLst/>
                <a:latin typeface="DINOT"/>
              </a:rPr>
              <a:t> </a:t>
            </a:r>
            <a:r>
              <a:rPr lang="de-CH" sz="1800" b="0" dirty="0" err="1">
                <a:effectLst/>
                <a:latin typeface="DINOT"/>
              </a:rPr>
              <a:t>appris</a:t>
            </a:r>
            <a:r>
              <a:rPr lang="de-CH" sz="1800" b="0" dirty="0">
                <a:effectLst/>
                <a:latin typeface="DINOT"/>
              </a:rPr>
              <a:t> à in- </a:t>
            </a:r>
            <a:r>
              <a:rPr lang="de-CH" sz="1800" b="0" dirty="0" err="1">
                <a:effectLst/>
                <a:latin typeface="DINOT"/>
              </a:rPr>
              <a:t>tervalles</a:t>
            </a:r>
            <a:r>
              <a:rPr lang="de-CH" sz="1800" b="0" dirty="0">
                <a:effectLst/>
                <a:latin typeface="DINOT"/>
              </a:rPr>
              <a:t> de plus en plus </a:t>
            </a:r>
            <a:r>
              <a:rPr lang="de-CH" sz="1800" b="0" dirty="0" err="1">
                <a:effectLst/>
                <a:latin typeface="DINOT"/>
              </a:rPr>
              <a:t>espacés</a:t>
            </a:r>
            <a:r>
              <a:rPr lang="de-CH" sz="1800" b="0" dirty="0">
                <a:effectLst/>
                <a:latin typeface="DINOT"/>
              </a:rPr>
              <a:t> - </a:t>
            </a:r>
            <a:r>
              <a:rPr lang="de-CH" sz="1800" b="0" dirty="0" err="1">
                <a:effectLst/>
                <a:latin typeface="DINOT"/>
              </a:rPr>
              <a:t>un</a:t>
            </a:r>
            <a:r>
              <a:rPr lang="de-CH" sz="1800" b="0" dirty="0">
                <a:effectLst/>
                <a:latin typeface="DINOT"/>
              </a:rPr>
              <a:t> </a:t>
            </a:r>
            <a:r>
              <a:rPr lang="de-CH" sz="1800" b="0" dirty="0" err="1">
                <a:effectLst/>
                <a:latin typeface="DINOT"/>
              </a:rPr>
              <a:t>stage</a:t>
            </a:r>
            <a:r>
              <a:rPr lang="de-CH" sz="1800" b="0" dirty="0">
                <a:effectLst/>
                <a:latin typeface="DINOT"/>
              </a:rPr>
              <a:t> </a:t>
            </a:r>
            <a:r>
              <a:rPr lang="de-CH" sz="1800" b="0" dirty="0" err="1">
                <a:effectLst/>
                <a:latin typeface="DINOT"/>
              </a:rPr>
              <a:t>offre</a:t>
            </a:r>
            <a:r>
              <a:rPr lang="de-CH" sz="1800" b="0" dirty="0">
                <a:effectLst/>
                <a:latin typeface="DINOT"/>
              </a:rPr>
              <a:t> des </a:t>
            </a:r>
            <a:r>
              <a:rPr lang="de-CH" sz="1800" b="0" dirty="0" err="1">
                <a:effectLst/>
                <a:latin typeface="DINOT"/>
              </a:rPr>
              <a:t>conditions</a:t>
            </a:r>
            <a:r>
              <a:rPr lang="de-CH" sz="1800" b="0" dirty="0">
                <a:effectLst/>
                <a:latin typeface="DINOT"/>
              </a:rPr>
              <a:t> </a:t>
            </a:r>
            <a:r>
              <a:rPr lang="de-CH" sz="1800" b="0" dirty="0" err="1">
                <a:effectLst/>
                <a:latin typeface="DINOT"/>
              </a:rPr>
              <a:t>cadres</a:t>
            </a:r>
            <a:r>
              <a:rPr lang="de-CH" sz="1800" b="0" dirty="0">
                <a:effectLst/>
                <a:latin typeface="DINOT"/>
              </a:rPr>
              <a:t> </a:t>
            </a:r>
            <a:r>
              <a:rPr lang="de-CH" sz="1800" b="0" dirty="0" err="1">
                <a:effectLst/>
                <a:latin typeface="DINOT"/>
              </a:rPr>
              <a:t>parfaites</a:t>
            </a:r>
            <a:r>
              <a:rPr lang="de-CH" sz="1800" b="0" dirty="0">
                <a:effectLst/>
                <a:latin typeface="DINOT"/>
              </a:rPr>
              <a:t> </a:t>
            </a:r>
            <a:r>
              <a:rPr lang="de-CH" sz="1800" b="0" dirty="0" err="1">
                <a:effectLst/>
                <a:latin typeface="DINOT"/>
              </a:rPr>
              <a:t>pour</a:t>
            </a:r>
            <a:r>
              <a:rPr lang="de-CH" sz="1800" b="0" dirty="0">
                <a:effectLst/>
                <a:latin typeface="DINOT"/>
              </a:rPr>
              <a:t> </a:t>
            </a:r>
            <a:r>
              <a:rPr lang="de-CH" sz="1800" b="0" dirty="0" err="1">
                <a:effectLst/>
                <a:latin typeface="DINOT"/>
              </a:rPr>
              <a:t>cela</a:t>
            </a:r>
            <a:r>
              <a:rPr lang="de-CH" sz="1800" b="0" dirty="0">
                <a:effectLst/>
                <a:latin typeface="DINOT"/>
              </a:rPr>
              <a:t>. </a:t>
            </a:r>
            <a:r>
              <a:rPr lang="de-CH" sz="1800" b="0" dirty="0" err="1">
                <a:effectLst/>
                <a:latin typeface="DINOT"/>
              </a:rPr>
              <a:t>Les</a:t>
            </a:r>
            <a:r>
              <a:rPr lang="de-CH" sz="1800" b="0" dirty="0">
                <a:effectLst/>
                <a:latin typeface="DINOT"/>
              </a:rPr>
              <a:t> </a:t>
            </a:r>
            <a:r>
              <a:rPr lang="de-CH" sz="1800" b="0" dirty="0" err="1">
                <a:effectLst/>
                <a:latin typeface="DINOT"/>
              </a:rPr>
              <a:t>stages</a:t>
            </a:r>
            <a:r>
              <a:rPr lang="de-CH" sz="1800" b="0" dirty="0">
                <a:effectLst/>
                <a:latin typeface="DINOT"/>
              </a:rPr>
              <a:t> de </a:t>
            </a:r>
            <a:r>
              <a:rPr lang="de-CH" sz="1800" b="0" dirty="0" err="1">
                <a:effectLst/>
                <a:latin typeface="DINOT"/>
              </a:rPr>
              <a:t>plusieurs</a:t>
            </a:r>
            <a:r>
              <a:rPr lang="de-CH" sz="1800" b="0" dirty="0">
                <a:effectLst/>
                <a:latin typeface="DINOT"/>
              </a:rPr>
              <a:t> </a:t>
            </a:r>
            <a:r>
              <a:rPr lang="de-CH" sz="1800" b="0" dirty="0" err="1">
                <a:effectLst/>
                <a:latin typeface="DINOT"/>
              </a:rPr>
              <a:t>jours</a:t>
            </a:r>
            <a:r>
              <a:rPr lang="de-CH" sz="1800" b="0" dirty="0">
                <a:effectLst/>
                <a:latin typeface="DINOT"/>
              </a:rPr>
              <a:t> </a:t>
            </a:r>
            <a:r>
              <a:rPr lang="de-CH" sz="1800" b="0" dirty="0" err="1">
                <a:effectLst/>
                <a:latin typeface="DINOT"/>
              </a:rPr>
              <a:t>permettent</a:t>
            </a:r>
            <a:r>
              <a:rPr lang="de-CH" sz="1800" b="0" dirty="0">
                <a:effectLst/>
                <a:latin typeface="DINOT"/>
              </a:rPr>
              <a:t> </a:t>
            </a:r>
            <a:r>
              <a:rPr lang="de-CH" sz="1800" b="0" dirty="0" err="1">
                <a:effectLst/>
                <a:latin typeface="DINOT"/>
              </a:rPr>
              <a:t>aux</a:t>
            </a:r>
            <a:r>
              <a:rPr lang="de-CH" sz="1800" b="0" dirty="0">
                <a:effectLst/>
                <a:latin typeface="DINOT"/>
              </a:rPr>
              <a:t> </a:t>
            </a:r>
            <a:r>
              <a:rPr lang="de-CH" sz="1800" b="0" dirty="0" err="1">
                <a:effectLst/>
                <a:latin typeface="DINOT"/>
              </a:rPr>
              <a:t>participants</a:t>
            </a:r>
            <a:r>
              <a:rPr lang="de-CH" sz="1800" b="0" dirty="0">
                <a:effectLst/>
                <a:latin typeface="DINOT"/>
              </a:rPr>
              <a:t> </a:t>
            </a:r>
            <a:r>
              <a:rPr lang="de-CH" sz="1800" b="0" dirty="0" err="1">
                <a:effectLst/>
                <a:latin typeface="DINOT"/>
              </a:rPr>
              <a:t>d’aborder</a:t>
            </a:r>
            <a:r>
              <a:rPr lang="de-CH" sz="1800" b="0" dirty="0">
                <a:effectLst/>
                <a:latin typeface="DINOT"/>
              </a:rPr>
              <a:t> </a:t>
            </a:r>
            <a:r>
              <a:rPr lang="de-CH" sz="1800" b="0" dirty="0" err="1">
                <a:effectLst/>
                <a:latin typeface="DINOT"/>
              </a:rPr>
              <a:t>une</a:t>
            </a:r>
            <a:r>
              <a:rPr lang="de-CH" sz="1800" b="0" dirty="0">
                <a:effectLst/>
                <a:latin typeface="DINOT"/>
              </a:rPr>
              <a:t> </a:t>
            </a:r>
            <a:r>
              <a:rPr lang="de-CH" sz="1800" b="0" dirty="0" err="1">
                <a:effectLst/>
                <a:latin typeface="DINOT"/>
              </a:rPr>
              <a:t>thématique</a:t>
            </a:r>
            <a:r>
              <a:rPr lang="de-CH" sz="1800" b="0" dirty="0">
                <a:effectLst/>
                <a:latin typeface="DINOT"/>
              </a:rPr>
              <a:t> de </a:t>
            </a:r>
            <a:r>
              <a:rPr lang="de-CH" sz="1800" b="0" dirty="0" err="1">
                <a:effectLst/>
                <a:latin typeface="DINOT"/>
              </a:rPr>
              <a:t>ma</a:t>
            </a:r>
            <a:r>
              <a:rPr lang="de-CH" sz="1800" b="0" dirty="0">
                <a:effectLst/>
                <a:latin typeface="DINOT"/>
              </a:rPr>
              <a:t>- </a:t>
            </a:r>
            <a:r>
              <a:rPr lang="de-CH" sz="1800" b="0" dirty="0" err="1">
                <a:effectLst/>
                <a:latin typeface="DINOT"/>
              </a:rPr>
              <a:t>nière</a:t>
            </a:r>
            <a:r>
              <a:rPr lang="de-CH" sz="1800" b="0" dirty="0">
                <a:effectLst/>
                <a:latin typeface="DINOT"/>
              </a:rPr>
              <a:t> intensive, </a:t>
            </a:r>
            <a:r>
              <a:rPr lang="de-CH" sz="1800" b="0" dirty="0" err="1">
                <a:effectLst/>
                <a:latin typeface="DINOT"/>
              </a:rPr>
              <a:t>pour</a:t>
            </a:r>
            <a:r>
              <a:rPr lang="de-CH" sz="1800" b="0" dirty="0">
                <a:effectLst/>
                <a:latin typeface="DINOT"/>
              </a:rPr>
              <a:t> des </a:t>
            </a:r>
            <a:r>
              <a:rPr lang="de-CH" sz="1800" b="0" dirty="0" err="1">
                <a:effectLst/>
                <a:latin typeface="DINOT"/>
              </a:rPr>
              <a:t>résultats</a:t>
            </a:r>
            <a:r>
              <a:rPr lang="de-CH" sz="1800" b="0" dirty="0">
                <a:effectLst/>
                <a:latin typeface="DINOT"/>
              </a:rPr>
              <a:t> durables. </a:t>
            </a:r>
            <a:r>
              <a:rPr lang="de-CH" sz="1800" b="0" dirty="0" err="1">
                <a:effectLst/>
                <a:latin typeface="DINOT"/>
              </a:rPr>
              <a:t>Les</a:t>
            </a:r>
            <a:r>
              <a:rPr lang="de-CH" sz="1800" b="0" dirty="0">
                <a:effectLst/>
                <a:latin typeface="DINOT"/>
              </a:rPr>
              <a:t> </a:t>
            </a:r>
            <a:r>
              <a:rPr lang="de-CH" sz="1800" b="0" dirty="0" err="1">
                <a:effectLst/>
                <a:latin typeface="DINOT"/>
              </a:rPr>
              <a:t>camps</a:t>
            </a:r>
            <a:r>
              <a:rPr lang="de-CH" sz="1800" b="0" dirty="0">
                <a:effectLst/>
                <a:latin typeface="DINOT"/>
              </a:rPr>
              <a:t> </a:t>
            </a:r>
            <a:r>
              <a:rPr lang="de-CH" sz="1800" b="0" dirty="0" err="1">
                <a:effectLst/>
                <a:latin typeface="DINOT"/>
              </a:rPr>
              <a:t>permettraient</a:t>
            </a:r>
            <a:r>
              <a:rPr lang="de-CH" sz="1800" b="0" dirty="0">
                <a:effectLst/>
                <a:latin typeface="DINOT"/>
              </a:rPr>
              <a:t> </a:t>
            </a:r>
            <a:r>
              <a:rPr lang="de-CH" sz="1800" b="0" dirty="0" err="1">
                <a:effectLst/>
                <a:latin typeface="DINOT"/>
              </a:rPr>
              <a:t>ainsi</a:t>
            </a:r>
            <a:r>
              <a:rPr lang="de-CH" sz="1800" b="0" dirty="0">
                <a:effectLst/>
                <a:latin typeface="DINOT"/>
              </a:rPr>
              <a:t> de </a:t>
            </a:r>
            <a:r>
              <a:rPr lang="de-CH" sz="1800" b="0" dirty="0" err="1">
                <a:effectLst/>
                <a:latin typeface="DINOT"/>
              </a:rPr>
              <a:t>favoriser</a:t>
            </a:r>
            <a:r>
              <a:rPr lang="de-CH" sz="1800" b="0" dirty="0">
                <a:effectLst/>
                <a:latin typeface="DINOT"/>
              </a:rPr>
              <a:t> </a:t>
            </a:r>
            <a:r>
              <a:rPr lang="de-CH" sz="1800" b="0" dirty="0" err="1">
                <a:effectLst/>
                <a:latin typeface="DINOT"/>
              </a:rPr>
              <a:t>ces</a:t>
            </a:r>
            <a:r>
              <a:rPr lang="de-CH" sz="1800" b="0" dirty="0">
                <a:effectLst/>
                <a:latin typeface="DINOT"/>
              </a:rPr>
              <a:t> </a:t>
            </a:r>
            <a:r>
              <a:rPr lang="de-CH" sz="1800" b="0" dirty="0" err="1">
                <a:effectLst/>
                <a:latin typeface="DINOT"/>
              </a:rPr>
              <a:t>aspects</a:t>
            </a:r>
            <a:r>
              <a:rPr lang="de-CH" sz="1800" b="0" dirty="0">
                <a:effectLst/>
                <a:latin typeface="DINOT"/>
              </a:rPr>
              <a:t> </a:t>
            </a:r>
            <a:r>
              <a:rPr lang="de-CH" sz="1800" b="0" dirty="0" err="1">
                <a:effectLst/>
                <a:latin typeface="DINOT"/>
              </a:rPr>
              <a:t>contribuant</a:t>
            </a:r>
            <a:r>
              <a:rPr lang="de-CH" sz="1800" b="0" dirty="0">
                <a:effectLst/>
                <a:latin typeface="DINOT"/>
              </a:rPr>
              <a:t> à </a:t>
            </a:r>
            <a:r>
              <a:rPr lang="de-CH" sz="1800" b="0" dirty="0" err="1">
                <a:effectLst/>
                <a:latin typeface="DINOT"/>
              </a:rPr>
              <a:t>un</a:t>
            </a:r>
            <a:r>
              <a:rPr lang="de-CH" sz="1800" b="0" dirty="0">
                <a:effectLst/>
                <a:latin typeface="DINOT"/>
              </a:rPr>
              <a:t> </a:t>
            </a:r>
            <a:r>
              <a:rPr lang="de-CH" sz="1800" b="0" dirty="0" err="1">
                <a:effectLst/>
                <a:latin typeface="DINOT"/>
              </a:rPr>
              <a:t>développement</a:t>
            </a:r>
            <a:r>
              <a:rPr lang="de-CH" sz="1800" b="0" dirty="0">
                <a:effectLst/>
                <a:latin typeface="DINOT"/>
              </a:rPr>
              <a:t> </a:t>
            </a:r>
            <a:r>
              <a:rPr lang="de-CH" sz="1800" b="0" dirty="0" err="1">
                <a:effectLst/>
                <a:latin typeface="DINOT"/>
              </a:rPr>
              <a:t>sain</a:t>
            </a:r>
            <a:r>
              <a:rPr lang="de-CH" sz="1800" b="0" dirty="0">
                <a:effectLst/>
                <a:latin typeface="DINOT"/>
              </a:rPr>
              <a:t> de </a:t>
            </a:r>
            <a:r>
              <a:rPr lang="de-CH" sz="1800" b="0" dirty="0" err="1">
                <a:effectLst/>
                <a:latin typeface="DINOT"/>
              </a:rPr>
              <a:t>l’individu</a:t>
            </a:r>
            <a:r>
              <a:rPr lang="de-CH" sz="1800" b="0" dirty="0">
                <a:effectLst/>
                <a:latin typeface="DINOT"/>
              </a:rPr>
              <a:t>: </a:t>
            </a:r>
            <a:endParaRPr lang="fr-CH"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fr-CH"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Connection: </a:t>
            </a:r>
            <a:r>
              <a:rPr lang="fr-CH" dirty="0"/>
              <a:t>tisser des liens positifs qui contribuent au développement d’un sentiment de sécurité et d’appartenance;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err="1"/>
              <a:t>Competence</a:t>
            </a:r>
            <a:r>
              <a:rPr lang="fr-CH" b="1" dirty="0"/>
              <a:t>: </a:t>
            </a:r>
            <a:r>
              <a:rPr lang="fr-CH" dirty="0"/>
              <a:t>construire une perspective positive sur ses propres capacités et aptitudes;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Confidence: </a:t>
            </a:r>
            <a:r>
              <a:rPr lang="fr-CH" dirty="0"/>
              <a:t>renforcer sa confiance en soi, en les autres et en l’avenir;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err="1"/>
              <a:t>Character</a:t>
            </a:r>
            <a:r>
              <a:rPr lang="fr-CH" b="1" dirty="0"/>
              <a:t>: </a:t>
            </a:r>
            <a:r>
              <a:rPr lang="fr-CH" dirty="0"/>
              <a:t>assumer la responsabilité de  ses actes et respecter les règles;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err="1"/>
              <a:t>Caring</a:t>
            </a:r>
            <a:r>
              <a:rPr lang="fr-CH" b="1" dirty="0"/>
              <a:t>: </a:t>
            </a:r>
            <a:r>
              <a:rPr lang="fr-CH" dirty="0"/>
              <a:t>développer de l’empathie et de la tolérance vis-à-vis d’autrui;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1" dirty="0"/>
              <a:t>Contribution: </a:t>
            </a:r>
            <a:r>
              <a:rPr lang="fr-CH" dirty="0"/>
              <a:t>participer à des activités communes, développer des compétences de leadership</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105</a:t>
            </a:fld>
            <a:endParaRPr lang="de-CH"/>
          </a:p>
        </p:txBody>
      </p:sp>
    </p:spTree>
    <p:extLst>
      <p:ext uri="{BB962C8B-B14F-4D97-AF65-F5344CB8AC3E}">
        <p14:creationId xmlns:p14="http://schemas.microsoft.com/office/powerpoint/2010/main" val="31472072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b="0" dirty="0"/>
              <a:t>Nelle prime ore e nei primi giorni dimentichiamo la maggior parte di ciò che abbiamo imparato. Dopo circa una settimana, la nostra memoria si stabilizza a un livello basso. L'apprendimento distanziato può prevenire la perdita di memoria.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sz="1800" b="0" dirty="0">
                <a:effectLst/>
                <a:latin typeface="DINOT"/>
              </a:rPr>
              <a:t>Secondo </a:t>
            </a:r>
            <a:r>
              <a:rPr lang="de-CH" sz="1800" b="0" dirty="0" err="1">
                <a:effectLst/>
                <a:latin typeface="DINOT"/>
              </a:rPr>
              <a:t>il</a:t>
            </a:r>
            <a:r>
              <a:rPr lang="de-CH" sz="1800" b="0" dirty="0">
                <a:effectLst/>
                <a:latin typeface="DINOT"/>
              </a:rPr>
              <a:t> </a:t>
            </a:r>
            <a:r>
              <a:rPr lang="de-CH" sz="1800" b="0" dirty="0" err="1">
                <a:effectLst/>
                <a:latin typeface="DINOT"/>
              </a:rPr>
              <a:t>metodo</a:t>
            </a:r>
            <a:r>
              <a:rPr lang="de-CH" sz="1800" b="0" dirty="0">
                <a:effectLst/>
                <a:latin typeface="DINOT"/>
              </a:rPr>
              <a:t>, di </a:t>
            </a:r>
            <a:r>
              <a:rPr lang="de-DE" sz="1800" b="1" dirty="0"/>
              <a:t>„</a:t>
            </a:r>
            <a:r>
              <a:rPr lang="de-DE" sz="1800" b="1" dirty="0" err="1"/>
              <a:t>Spaced</a:t>
            </a:r>
            <a:r>
              <a:rPr lang="de-DE" sz="1800" b="1" dirty="0"/>
              <a:t> Learning“ [„</a:t>
            </a:r>
            <a:r>
              <a:rPr lang="de-DE" sz="1800" b="1" dirty="0" err="1"/>
              <a:t>apprendimento</a:t>
            </a:r>
            <a:r>
              <a:rPr lang="de-DE" sz="1800" b="1" dirty="0"/>
              <a:t> </a:t>
            </a:r>
            <a:r>
              <a:rPr lang="de-DE" sz="1800" b="1" dirty="0" err="1"/>
              <a:t>intervallato</a:t>
            </a:r>
            <a:r>
              <a:rPr lang="de-DE" sz="1800" b="1" dirty="0"/>
              <a:t>“]</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necessario</a:t>
            </a:r>
            <a:r>
              <a:rPr lang="de-CH" sz="1800" b="0" dirty="0">
                <a:effectLst/>
                <a:latin typeface="DINOT"/>
              </a:rPr>
              <a:t> </a:t>
            </a:r>
            <a:r>
              <a:rPr lang="de-CH" sz="1800" b="0" dirty="0" err="1">
                <a:effectLst/>
                <a:latin typeface="DINOT"/>
              </a:rPr>
              <a:t>ripetere</a:t>
            </a:r>
            <a:r>
              <a:rPr lang="de-CH" sz="1800" b="0" dirty="0">
                <a:effectLst/>
                <a:latin typeface="DINOT"/>
              </a:rPr>
              <a:t> </a:t>
            </a:r>
            <a:r>
              <a:rPr lang="de-CH" sz="1800" b="0" dirty="0" err="1">
                <a:effectLst/>
                <a:latin typeface="DINOT"/>
              </a:rPr>
              <a:t>piu</a:t>
            </a:r>
            <a:r>
              <a:rPr lang="de-CH" sz="1800" b="0" dirty="0">
                <a:effectLst/>
                <a:latin typeface="DINOT"/>
              </a:rPr>
              <a:t>̀ </a:t>
            </a:r>
            <a:r>
              <a:rPr lang="de-CH" sz="1800" b="0" dirty="0" err="1">
                <a:effectLst/>
                <a:latin typeface="DINOT"/>
              </a:rPr>
              <a:t>volte</a:t>
            </a:r>
            <a:r>
              <a:rPr lang="de-CH" sz="1800" b="0" dirty="0">
                <a:effectLst/>
                <a:latin typeface="DINOT"/>
              </a:rPr>
              <a:t> la materia di </a:t>
            </a:r>
            <a:r>
              <a:rPr lang="de-CH" sz="1800" b="0" dirty="0" err="1">
                <a:effectLst/>
                <a:latin typeface="DINOT"/>
              </a:rPr>
              <a:t>studio</a:t>
            </a:r>
            <a:r>
              <a:rPr lang="de-CH" sz="1800" b="0" dirty="0">
                <a:effectLst/>
                <a:latin typeface="DINOT"/>
              </a:rPr>
              <a:t> a </a:t>
            </a:r>
            <a:r>
              <a:rPr lang="de-CH" sz="1800" b="0" dirty="0" err="1">
                <a:effectLst/>
                <a:latin typeface="DINOT"/>
              </a:rPr>
              <a:t>intervalli</a:t>
            </a:r>
            <a:r>
              <a:rPr lang="de-CH" sz="1800" b="0" dirty="0">
                <a:effectLst/>
                <a:latin typeface="DINOT"/>
              </a:rPr>
              <a:t> </a:t>
            </a:r>
            <a:r>
              <a:rPr lang="de-CH" sz="1800" b="0" dirty="0" err="1">
                <a:effectLst/>
                <a:latin typeface="DINOT"/>
              </a:rPr>
              <a:t>crescenti</a:t>
            </a:r>
            <a:r>
              <a:rPr lang="de-CH" sz="1800" b="0" dirty="0">
                <a:effectLst/>
                <a:latin typeface="DINOT"/>
              </a:rPr>
              <a:t>. I </a:t>
            </a:r>
            <a:r>
              <a:rPr lang="de-CH" sz="1800" b="0" dirty="0" err="1">
                <a:effectLst/>
                <a:latin typeface="DINOT"/>
              </a:rPr>
              <a:t>campi</a:t>
            </a:r>
            <a:r>
              <a:rPr lang="de-CH" sz="1800" b="0" dirty="0">
                <a:effectLst/>
                <a:latin typeface="DINOT"/>
              </a:rPr>
              <a:t> </a:t>
            </a:r>
            <a:r>
              <a:rPr lang="de-CH" sz="1800" b="0" dirty="0" err="1">
                <a:effectLst/>
                <a:latin typeface="DINOT"/>
              </a:rPr>
              <a:t>permettono</a:t>
            </a:r>
            <a:r>
              <a:rPr lang="de-CH" sz="1800" b="0" dirty="0">
                <a:effectLst/>
                <a:latin typeface="DINOT"/>
              </a:rPr>
              <a:t> </a:t>
            </a:r>
            <a:r>
              <a:rPr lang="de-CH" sz="1800" b="0" dirty="0" err="1">
                <a:effectLst/>
                <a:latin typeface="DINOT"/>
              </a:rPr>
              <a:t>molte</a:t>
            </a:r>
            <a:r>
              <a:rPr lang="de-CH" sz="1800" b="0" dirty="0">
                <a:effectLst/>
                <a:latin typeface="DINOT"/>
              </a:rPr>
              <a:t> </a:t>
            </a:r>
            <a:r>
              <a:rPr lang="de-CH" sz="1800" b="0" dirty="0" err="1">
                <a:effectLst/>
                <a:latin typeface="DINOT"/>
              </a:rPr>
              <a:t>ripetizioni</a:t>
            </a:r>
            <a:r>
              <a:rPr lang="de-CH" sz="1800" b="0" dirty="0">
                <a:effectLst/>
                <a:latin typeface="DINOT"/>
              </a:rPr>
              <a:t> in breve tempo. </a:t>
            </a:r>
            <a:r>
              <a:rPr lang="de-CH" sz="1800" b="0" dirty="0" err="1">
                <a:effectLst/>
                <a:latin typeface="DINOT"/>
              </a:rPr>
              <a:t>Nell’ambito</a:t>
            </a:r>
            <a:r>
              <a:rPr lang="de-CH" sz="1800" b="0" dirty="0">
                <a:effectLst/>
                <a:latin typeface="DINOT"/>
              </a:rPr>
              <a:t> di </a:t>
            </a:r>
            <a:r>
              <a:rPr lang="de-CH" sz="1800" b="0" dirty="0" err="1">
                <a:effectLst/>
                <a:latin typeface="DINOT"/>
              </a:rPr>
              <a:t>incontri</a:t>
            </a:r>
            <a:r>
              <a:rPr lang="de-CH" sz="1800" b="0" dirty="0">
                <a:effectLst/>
                <a:latin typeface="DINOT"/>
              </a:rPr>
              <a:t> di </a:t>
            </a:r>
            <a:r>
              <a:rPr lang="de-CH" sz="1800" b="0" dirty="0" err="1">
                <a:effectLst/>
                <a:latin typeface="DINOT"/>
              </a:rPr>
              <a:t>piu</a:t>
            </a:r>
            <a:r>
              <a:rPr lang="de-CH" sz="1800" b="0" dirty="0">
                <a:effectLst/>
                <a:latin typeface="DINOT"/>
              </a:rPr>
              <a:t>̀ </a:t>
            </a:r>
            <a:r>
              <a:rPr lang="de-CH" sz="1800" b="0" dirty="0" err="1">
                <a:effectLst/>
                <a:latin typeface="DINOT"/>
              </a:rPr>
              <a:t>giorni</a:t>
            </a:r>
            <a:r>
              <a:rPr lang="de-CH" sz="1800" b="0" dirty="0">
                <a:effectLst/>
                <a:latin typeface="DINOT"/>
              </a:rPr>
              <a:t> i </a:t>
            </a:r>
            <a:r>
              <a:rPr lang="de-CH" sz="1800" b="0" dirty="0" err="1">
                <a:effectLst/>
                <a:latin typeface="DINOT"/>
              </a:rPr>
              <a:t>parteci</a:t>
            </a:r>
            <a:r>
              <a:rPr lang="de-CH" sz="1800" b="0" dirty="0">
                <a:effectLst/>
                <a:latin typeface="DINOT"/>
              </a:rPr>
              <a:t>- </a:t>
            </a:r>
            <a:r>
              <a:rPr lang="de-CH" sz="1800" b="0" dirty="0" err="1">
                <a:effectLst/>
                <a:latin typeface="DINOT"/>
              </a:rPr>
              <a:t>panti</a:t>
            </a:r>
            <a:r>
              <a:rPr lang="de-CH" sz="1800" b="0" dirty="0">
                <a:effectLst/>
                <a:latin typeface="DINOT"/>
              </a:rPr>
              <a:t> </a:t>
            </a:r>
            <a:r>
              <a:rPr lang="de-CH" sz="1800" b="0" dirty="0" err="1">
                <a:effectLst/>
                <a:latin typeface="DINOT"/>
              </a:rPr>
              <a:t>possono</a:t>
            </a:r>
            <a:r>
              <a:rPr lang="de-CH" sz="1800" b="0" dirty="0">
                <a:effectLst/>
                <a:latin typeface="DINOT"/>
              </a:rPr>
              <a:t> </a:t>
            </a:r>
            <a:r>
              <a:rPr lang="de-CH" sz="1800" b="0" dirty="0" err="1">
                <a:effectLst/>
                <a:latin typeface="DINOT"/>
              </a:rPr>
              <a:t>confrontarsi</a:t>
            </a:r>
            <a:r>
              <a:rPr lang="de-CH" sz="1800" b="0" dirty="0">
                <a:effectLst/>
                <a:latin typeface="DINOT"/>
              </a:rPr>
              <a:t> in modo </a:t>
            </a:r>
            <a:r>
              <a:rPr lang="de-CH" sz="1800" b="0" dirty="0" err="1">
                <a:effectLst/>
                <a:latin typeface="DINOT"/>
              </a:rPr>
              <a:t>intensivo</a:t>
            </a:r>
            <a:r>
              <a:rPr lang="de-CH" sz="1800" b="0" dirty="0">
                <a:effectLst/>
                <a:latin typeface="DINOT"/>
              </a:rPr>
              <a:t> </a:t>
            </a:r>
            <a:r>
              <a:rPr lang="de-CH" sz="1800" b="0" dirty="0" err="1">
                <a:effectLst/>
                <a:latin typeface="DINOT"/>
              </a:rPr>
              <a:t>e</a:t>
            </a:r>
            <a:r>
              <a:rPr lang="de-CH" sz="1800" b="0" dirty="0">
                <a:effectLst/>
                <a:latin typeface="DINOT"/>
              </a:rPr>
              <a:t> </a:t>
            </a:r>
            <a:r>
              <a:rPr lang="de-CH" sz="1800" b="0" dirty="0" err="1">
                <a:effectLst/>
                <a:latin typeface="DINOT"/>
              </a:rPr>
              <a:t>duraturo</a:t>
            </a:r>
            <a:r>
              <a:rPr lang="de-CH" sz="1800" b="0" dirty="0">
                <a:effectLst/>
                <a:latin typeface="DINOT"/>
              </a:rPr>
              <a:t> </a:t>
            </a:r>
            <a:r>
              <a:rPr lang="de-CH" sz="1800" b="0" dirty="0" err="1">
                <a:effectLst/>
                <a:latin typeface="DINOT"/>
              </a:rPr>
              <a:t>con</a:t>
            </a:r>
            <a:r>
              <a:rPr lang="de-CH" sz="1800" b="0" dirty="0">
                <a:effectLst/>
                <a:latin typeface="DINOT"/>
              </a:rPr>
              <a:t> </a:t>
            </a:r>
            <a:r>
              <a:rPr lang="de-CH" sz="1800" b="0" dirty="0" err="1">
                <a:effectLst/>
                <a:latin typeface="DINOT"/>
              </a:rPr>
              <a:t>una</a:t>
            </a:r>
            <a:r>
              <a:rPr lang="de-CH" sz="1800" b="0" dirty="0">
                <a:effectLst/>
                <a:latin typeface="DINOT"/>
              </a:rPr>
              <a:t> </a:t>
            </a:r>
            <a:r>
              <a:rPr lang="de-CH" sz="1800" b="0" dirty="0" err="1">
                <a:effectLst/>
                <a:latin typeface="DINOT"/>
              </a:rPr>
              <a:t>tematica</a:t>
            </a:r>
            <a:r>
              <a:rPr lang="de-CH" sz="1800" b="0" dirty="0">
                <a:effectLst/>
                <a:latin typeface="DINOT"/>
              </a:rPr>
              <a:t>. Durante i </a:t>
            </a:r>
            <a:r>
              <a:rPr lang="de-CH" sz="1800" b="0" dirty="0" err="1">
                <a:effectLst/>
                <a:latin typeface="DINOT"/>
              </a:rPr>
              <a:t>campi</a:t>
            </a:r>
            <a:r>
              <a:rPr lang="de-CH" sz="1800" b="0" dirty="0">
                <a:effectLst/>
                <a:latin typeface="DINOT"/>
              </a:rPr>
              <a:t> di </a:t>
            </a:r>
            <a:r>
              <a:rPr lang="de-CH" sz="1800" b="0" dirty="0" err="1">
                <a:effectLst/>
                <a:latin typeface="DINOT"/>
              </a:rPr>
              <a:t>allenamento</a:t>
            </a:r>
            <a:r>
              <a:rPr lang="de-CH" sz="1800" b="0" dirty="0">
                <a:effectLst/>
                <a:latin typeface="DINOT"/>
              </a:rPr>
              <a:t> </a:t>
            </a:r>
            <a:r>
              <a:rPr lang="de-CH" sz="1800" b="0" dirty="0" err="1">
                <a:effectLst/>
                <a:latin typeface="DINOT"/>
              </a:rPr>
              <a:t>possono</a:t>
            </a:r>
            <a:r>
              <a:rPr lang="de-CH" sz="1800" b="0" dirty="0">
                <a:effectLst/>
                <a:latin typeface="DINOT"/>
              </a:rPr>
              <a:t> </a:t>
            </a:r>
            <a:r>
              <a:rPr lang="de-CH" sz="1800" b="0" dirty="0" err="1">
                <a:effectLst/>
                <a:latin typeface="DINOT"/>
              </a:rPr>
              <a:t>essere</a:t>
            </a:r>
            <a:r>
              <a:rPr lang="de-CH" sz="1800" b="0" dirty="0">
                <a:effectLst/>
                <a:latin typeface="DINOT"/>
              </a:rPr>
              <a:t> </a:t>
            </a:r>
            <a:r>
              <a:rPr lang="de-CH" sz="1800" b="0" dirty="0" err="1">
                <a:effectLst/>
                <a:latin typeface="DINOT"/>
              </a:rPr>
              <a:t>sviluppati</a:t>
            </a:r>
            <a:r>
              <a:rPr lang="de-CH" sz="1800" b="0" dirty="0">
                <a:effectLst/>
                <a:latin typeface="DINOT"/>
              </a:rPr>
              <a:t> sei </a:t>
            </a:r>
            <a:r>
              <a:rPr lang="de-CH" sz="1800" b="0" dirty="0" err="1">
                <a:effectLst/>
                <a:latin typeface="DINOT"/>
              </a:rPr>
              <a:t>aspetti</a:t>
            </a:r>
            <a:r>
              <a:rPr lang="de-CH" sz="1800" b="0" dirty="0">
                <a:effectLst/>
                <a:latin typeface="DINOT"/>
              </a:rPr>
              <a:t> </a:t>
            </a:r>
            <a:r>
              <a:rPr lang="de-CH" sz="1800" b="0" dirty="0" err="1">
                <a:effectLst/>
                <a:latin typeface="DINOT"/>
              </a:rPr>
              <a:t>che</a:t>
            </a:r>
            <a:r>
              <a:rPr lang="de-CH" sz="1800" b="0" dirty="0">
                <a:effectLst/>
                <a:latin typeface="DINOT"/>
              </a:rPr>
              <a:t> </a:t>
            </a:r>
            <a:r>
              <a:rPr lang="de-CH" sz="1800" b="0" dirty="0" err="1">
                <a:effectLst/>
                <a:latin typeface="DINOT"/>
              </a:rPr>
              <a:t>contribuiscono</a:t>
            </a:r>
            <a:r>
              <a:rPr lang="de-CH" sz="1800" b="0" dirty="0">
                <a:effectLst/>
                <a:latin typeface="DINOT"/>
              </a:rPr>
              <a:t> </a:t>
            </a:r>
            <a:r>
              <a:rPr lang="de-CH" sz="1800" b="0" dirty="0" err="1">
                <a:effectLst/>
                <a:latin typeface="DINOT"/>
              </a:rPr>
              <a:t>allo</a:t>
            </a:r>
            <a:r>
              <a:rPr lang="de-CH" sz="1800" b="0" dirty="0">
                <a:effectLst/>
                <a:latin typeface="DINOT"/>
              </a:rPr>
              <a:t> </a:t>
            </a:r>
            <a:r>
              <a:rPr lang="de-CH" sz="1800" b="0" dirty="0" err="1">
                <a:effectLst/>
                <a:latin typeface="DINOT"/>
              </a:rPr>
              <a:t>sviluppo</a:t>
            </a:r>
            <a:r>
              <a:rPr lang="de-CH" sz="1800" b="0" dirty="0">
                <a:effectLst/>
                <a:latin typeface="DINOT"/>
              </a:rPr>
              <a:t> </a:t>
            </a:r>
            <a:r>
              <a:rPr lang="de-CH" sz="1800" b="0" dirty="0" err="1">
                <a:effectLst/>
                <a:latin typeface="DINOT"/>
              </a:rPr>
              <a:t>sano</a:t>
            </a:r>
            <a:r>
              <a:rPr lang="de-CH" sz="1800" b="0" dirty="0">
                <a:effectLst/>
                <a:latin typeface="DINOT"/>
              </a:rPr>
              <a:t> </a:t>
            </a:r>
            <a:r>
              <a:rPr lang="de-CH" sz="1800" b="0" dirty="0" err="1">
                <a:effectLst/>
                <a:latin typeface="DINOT"/>
              </a:rPr>
              <a:t>dell’essere</a:t>
            </a:r>
            <a:r>
              <a:rPr lang="de-CH" sz="1800" b="0" dirty="0">
                <a:effectLst/>
                <a:latin typeface="DINOT"/>
              </a:rPr>
              <a:t> </a:t>
            </a:r>
            <a:r>
              <a:rPr lang="de-CH" sz="1800" b="0" dirty="0" err="1">
                <a:effectLst/>
                <a:latin typeface="DINOT"/>
              </a:rPr>
              <a:t>umano</a:t>
            </a:r>
            <a:r>
              <a:rPr lang="de-CH" sz="1800" b="0" dirty="0">
                <a:effectLst/>
                <a:latin typeface="DINOT"/>
              </a:rPr>
              <a:t>: </a:t>
            </a: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Connection: </a:t>
            </a:r>
            <a:r>
              <a:rPr lang="it-IT" dirty="0"/>
              <a:t>sviluppare rapporti positivi che trasmettono un senso di sicurezza e di appartenenza</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Competence: </a:t>
            </a:r>
            <a:r>
              <a:rPr lang="it-IT" dirty="0"/>
              <a:t>sviluppare una visione positiva delle proprie capacità e competenze</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Confidence: </a:t>
            </a:r>
            <a:r>
              <a:rPr lang="it-IT" dirty="0"/>
              <a:t>sviluppare la fiducia in sé, negli altri e nel futuro</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err="1"/>
              <a:t>Character</a:t>
            </a:r>
            <a:r>
              <a:rPr lang="it-IT" b="1" dirty="0"/>
              <a:t>: </a:t>
            </a:r>
            <a:r>
              <a:rPr lang="it-IT" dirty="0"/>
              <a:t>assumersi la responsabilità delle proprie azioni e rispettare le regole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err="1"/>
              <a:t>Caring</a:t>
            </a:r>
            <a:r>
              <a:rPr lang="it-IT" b="1" dirty="0"/>
              <a:t>: </a:t>
            </a:r>
            <a:r>
              <a:rPr lang="it-IT" dirty="0"/>
              <a:t>sviluppare l’empatia e la tolleranza nei confronti delle altre persone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err="1"/>
              <a:t>Contribution</a:t>
            </a:r>
            <a:r>
              <a:rPr lang="it-IT" b="1" dirty="0"/>
              <a:t>: </a:t>
            </a:r>
            <a:r>
              <a:rPr lang="it-IT" dirty="0"/>
              <a:t>partecipare alle attività comuni e sviluppare qualità di </a:t>
            </a:r>
            <a:r>
              <a:rPr lang="it-IT" dirty="0" err="1"/>
              <a:t>conduzion</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106</a:t>
            </a:fld>
            <a:endParaRPr lang="de-CH"/>
          </a:p>
        </p:txBody>
      </p:sp>
    </p:spTree>
    <p:extLst>
      <p:ext uri="{BB962C8B-B14F-4D97-AF65-F5344CB8AC3E}">
        <p14:creationId xmlns:p14="http://schemas.microsoft.com/office/powerpoint/2010/main" val="204063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IGB: </a:t>
            </a:r>
            <a:r>
              <a:rPr lang="de-CH" dirty="0" err="1"/>
              <a:t>Istruction</a:t>
            </a:r>
            <a:r>
              <a:rPr lang="de-CH" dirty="0"/>
              <a:t> </a:t>
            </a:r>
            <a:r>
              <a:rPr lang="de-CH" dirty="0" err="1"/>
              <a:t>générale</a:t>
            </a:r>
            <a:r>
              <a:rPr lang="de-CH" dirty="0"/>
              <a:t> de </a:t>
            </a:r>
            <a:r>
              <a:rPr lang="de-CH" dirty="0" err="1"/>
              <a:t>base</a:t>
            </a:r>
            <a:r>
              <a:rPr lang="de-CH" dirty="0"/>
              <a:t> (Deutsch: AGA)</a:t>
            </a:r>
          </a:p>
          <a:p>
            <a:r>
              <a:rPr lang="de-CH" dirty="0"/>
              <a:t>IGA: </a:t>
            </a:r>
            <a:r>
              <a:rPr lang="de-CH" dirty="0" err="1"/>
              <a:t>Istruction</a:t>
            </a:r>
            <a:r>
              <a:rPr lang="de-CH" dirty="0"/>
              <a:t> </a:t>
            </a:r>
            <a:r>
              <a:rPr lang="de-CH" dirty="0" err="1"/>
              <a:t>générale</a:t>
            </a:r>
            <a:r>
              <a:rPr lang="de-CH" dirty="0"/>
              <a:t> </a:t>
            </a:r>
            <a:r>
              <a:rPr lang="de-CH" dirty="0" err="1"/>
              <a:t>approfondie</a:t>
            </a:r>
            <a:r>
              <a:rPr lang="de-CH" dirty="0"/>
              <a:t> (Deutsch: EGA)</a:t>
            </a:r>
          </a:p>
          <a:p>
            <a:r>
              <a:rPr lang="de-CH" dirty="0"/>
              <a:t>IBF: </a:t>
            </a:r>
            <a:r>
              <a:rPr lang="de-CH" dirty="0" err="1"/>
              <a:t>Instrucion</a:t>
            </a:r>
            <a:r>
              <a:rPr lang="de-CH" dirty="0"/>
              <a:t> de </a:t>
            </a:r>
            <a:r>
              <a:rPr lang="de-CH" dirty="0" err="1"/>
              <a:t>base</a:t>
            </a:r>
            <a:r>
              <a:rPr lang="de-CH" dirty="0"/>
              <a:t> </a:t>
            </a:r>
            <a:r>
              <a:rPr lang="de-CH" dirty="0" err="1"/>
              <a:t>liée</a:t>
            </a:r>
            <a:r>
              <a:rPr lang="de-CH" dirty="0"/>
              <a:t> à la </a:t>
            </a:r>
            <a:r>
              <a:rPr lang="de-CH" dirty="0" err="1"/>
              <a:t>fonction</a:t>
            </a:r>
            <a:r>
              <a:rPr lang="de-CH" dirty="0"/>
              <a:t> (Deutsch: FGA)</a:t>
            </a:r>
          </a:p>
          <a:p>
            <a:r>
              <a:rPr lang="de-CH" dirty="0"/>
              <a:t>IFO: </a:t>
            </a:r>
            <a:r>
              <a:rPr lang="de-CH" dirty="0" err="1"/>
              <a:t>Instruction</a:t>
            </a:r>
            <a:r>
              <a:rPr lang="de-CH" dirty="0"/>
              <a:t> en </a:t>
            </a:r>
            <a:r>
              <a:rPr lang="de-CH" dirty="0" err="1"/>
              <a:t>formation</a:t>
            </a:r>
            <a:r>
              <a:rPr lang="de-CH" dirty="0"/>
              <a:t> (Deutsch: VBA)</a:t>
            </a:r>
          </a:p>
          <a:p>
            <a:r>
              <a:rPr lang="de-CH" dirty="0"/>
              <a:t>SP </a:t>
            </a:r>
            <a:r>
              <a:rPr lang="de-CH" dirty="0" err="1"/>
              <a:t>trp</a:t>
            </a:r>
            <a:r>
              <a:rPr lang="de-CH" dirty="0"/>
              <a:t>: Services de </a:t>
            </a:r>
            <a:r>
              <a:rPr lang="de-CH" dirty="0" err="1"/>
              <a:t>perfectionnement</a:t>
            </a:r>
            <a:r>
              <a:rPr lang="de-CH" dirty="0"/>
              <a:t> de la </a:t>
            </a:r>
            <a:r>
              <a:rPr lang="de-CH" dirty="0" err="1"/>
              <a:t>troupe</a:t>
            </a:r>
            <a:r>
              <a:rPr lang="de-CH" dirty="0"/>
              <a:t> (Deutsch: FDT)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18</a:t>
            </a:fld>
            <a:endParaRPr lang="de-CH"/>
          </a:p>
        </p:txBody>
      </p:sp>
    </p:spTree>
    <p:extLst>
      <p:ext uri="{BB962C8B-B14F-4D97-AF65-F5344CB8AC3E}">
        <p14:creationId xmlns:p14="http://schemas.microsoft.com/office/powerpoint/2010/main" val="822089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b="1" dirty="0"/>
              <a:t>Einflussfaktoren auf das Bewegungsverhalten: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Das Bewegungsverhalten wird einerseits von Faktoren beeinflusst, die nicht verändert werden können (Vererbung, Alter, Geschlecht).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Anderseits von Faktoren, die veränderbar sind. Dazu gehören personenspezifische Faktoren sowie solche aus dem sozialen, physischen und politischen Umfeld.</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107</a:t>
            </a:fld>
            <a:endParaRPr lang="de-CH"/>
          </a:p>
        </p:txBody>
      </p:sp>
    </p:spTree>
    <p:extLst>
      <p:ext uri="{BB962C8B-B14F-4D97-AF65-F5344CB8AC3E}">
        <p14:creationId xmlns:p14="http://schemas.microsoft.com/office/powerpoint/2010/main" val="159908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b="1" dirty="0"/>
              <a:t>Facteurs influant sur la pratique d’une activité physique.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Le comportement en matière d’activité physique est en partie influencé par des facteurs qui ne peuvent être modifiés (hérédité, âge, sexe).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En revanche, il est possible d’agir sur d’autres facteurs, notamment liés à la personnalité et à l’environnement social, physique et politique.</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108</a:t>
            </a:fld>
            <a:endParaRPr lang="de-CH"/>
          </a:p>
        </p:txBody>
      </p:sp>
    </p:spTree>
    <p:extLst>
      <p:ext uri="{BB962C8B-B14F-4D97-AF65-F5344CB8AC3E}">
        <p14:creationId xmlns:p14="http://schemas.microsoft.com/office/powerpoint/2010/main" val="1919228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Fattori che influenzano il comportamento in materia di attività fisica</a:t>
            </a:r>
            <a:r>
              <a:rPr lang="it-IT" dirty="0"/>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Quest’ultimo è influenzato sia da fattori non modificabili (ereditarietà, età, sesso)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sia da fattori modificabili, tra cui fattori personali e quelli legati all’ambiente sociale, fisico e politico.</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109</a:t>
            </a:fld>
            <a:endParaRPr lang="de-CH"/>
          </a:p>
        </p:txBody>
      </p:sp>
    </p:spTree>
    <p:extLst>
      <p:ext uri="{BB962C8B-B14F-4D97-AF65-F5344CB8AC3E}">
        <p14:creationId xmlns:p14="http://schemas.microsoft.com/office/powerpoint/2010/main" val="3237963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b="0" dirty="0"/>
              <a:t>Nachhaltige Verhaltensänderungen passieren, wenn Änderungsprozesse auf mehreren, qualitativ unterschiedlichen und sukzessive aufeinander aufbauenden Stufen ablaufen. Das Modell zeigt, dass anfänglich Veränderungen an der </a:t>
            </a:r>
            <a:r>
              <a:rPr lang="de-DE" b="1" dirty="0"/>
              <a:t>Einstellung</a:t>
            </a:r>
            <a:r>
              <a:rPr lang="de-DE" b="0" dirty="0"/>
              <a:t> und danach am </a:t>
            </a:r>
            <a:r>
              <a:rPr lang="de-DE" b="1" dirty="0"/>
              <a:t>Verhalten </a:t>
            </a:r>
            <a:r>
              <a:rPr lang="de-DE" b="0" dirty="0"/>
              <a:t>besonders wichtig sind.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b="1" dirty="0"/>
              <a:t>Vom Wissen zum Tun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Eine Verhaltensänderung ist ein langer und oft schwieriger Prozess, bei dem auch Rückfälle in alte Verhaltensmuster vorkommen. Programme zur Gesundheitsförderung durch Bewegung und Sport sollten dieser Komplexität Rechnung tragen. Der Weg hin zu mehr Bewegung wird dadurch unterstützt, dass Barrieren abgebaut, positive Erwartungen betont und das Selbstvertrauen gestärkt werden.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b="1" dirty="0"/>
              <a:t>Persönliche Stolpersteine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«Ich habe keine Zeit.»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«Ich bin nicht sportlich.»</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«Ich bin zu müde.»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«Ich bewege mich schon genug.»</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b="1" dirty="0"/>
              <a:t>Damit die Verhaltensänderung gelingt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Schrittweiser Aufbau</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Erfolgserlebnisse ermöglichen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Individuelle Fortschritte bewusst machen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Geeignete Rollenmodelle wählen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err="1"/>
              <a:t>Spass</a:t>
            </a:r>
            <a:r>
              <a:rPr lang="de-DE" dirty="0"/>
              <a:t> und Freude ermöglichen</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110</a:t>
            </a:fld>
            <a:endParaRPr lang="de-CH"/>
          </a:p>
        </p:txBody>
      </p:sp>
    </p:spTree>
    <p:extLst>
      <p:ext uri="{BB962C8B-B14F-4D97-AF65-F5344CB8AC3E}">
        <p14:creationId xmlns:p14="http://schemas.microsoft.com/office/powerpoint/2010/main" val="41122061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b="0" dirty="0"/>
              <a:t>Les changements de comportement s'inscrivent dans la durée lorsque les processus sur lesquels ils reposent se produisent en plusieurs étapes successives et graduelles. Le modèle ci-dessous montre que les changements </a:t>
            </a:r>
            <a:r>
              <a:rPr lang="fr-CH" b="1" dirty="0"/>
              <a:t>d'attitude</a:t>
            </a:r>
            <a:r>
              <a:rPr lang="fr-CH" b="0" dirty="0"/>
              <a:t> d'abord, puis de </a:t>
            </a:r>
            <a:r>
              <a:rPr lang="fr-CH" b="1" dirty="0"/>
              <a:t>comportement</a:t>
            </a:r>
            <a:r>
              <a:rPr lang="fr-CH" b="0" dirty="0"/>
              <a:t> sont particulièrement importants.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CH" b="1" dirty="0"/>
              <a:t>Passer à l’action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CH" dirty="0"/>
              <a:t>Une modification du comportement est un processus long et souvent difficile, pendant lequel il faut s’attendre à des retours en arrière. Les programmes de promotion de la santé par l’activité physique et le sport doivent tenir compte de cette complexité. Pour favoriser une augmentation de l’activité physique, il faut réduire les obstacles, renforcer les attentes positives et consolider la confiance en soi des individus.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CH" b="1" dirty="0"/>
              <a:t>Obstacles d’ordre personnel</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«Je n’ai pas le temps.»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«Je ne suis pas sportif/sportive.»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«Je suis trop </a:t>
            </a:r>
            <a:r>
              <a:rPr lang="fr-CH" dirty="0" err="1"/>
              <a:t>fatigué-e</a:t>
            </a:r>
            <a:r>
              <a:rPr lang="fr-CH" dirty="0"/>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«Je fais déjà assez d’activité physique.»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CH" b="1" dirty="0"/>
              <a:t>Comment réussir ce changement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Augmenter sa dose d’activité physique progressivement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Favoriser les expériences positives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Prendre conscience de ses progrès individuels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Choisir les bons modèles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Se détendre et s’amuser</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111</a:t>
            </a:fld>
            <a:endParaRPr lang="de-CH"/>
          </a:p>
        </p:txBody>
      </p:sp>
    </p:spTree>
    <p:extLst>
      <p:ext uri="{BB962C8B-B14F-4D97-AF65-F5344CB8AC3E}">
        <p14:creationId xmlns:p14="http://schemas.microsoft.com/office/powerpoint/2010/main" val="37489539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b="0" dirty="0"/>
              <a:t>I cambiamenti del comportamento sono durevoli se i relativi processi occorrono in diverse fasi, con qualità divergenti nonché in modo graduale e correlato. Il seguente modello dimostra che sono particolarmente importanti dapprima i cambiamenti </a:t>
            </a:r>
            <a:r>
              <a:rPr lang="it-IT" b="1" dirty="0"/>
              <a:t>nell'atteggiamento</a:t>
            </a:r>
            <a:r>
              <a:rPr lang="it-IT" b="0" dirty="0"/>
              <a:t> e in seguito quelli nel </a:t>
            </a:r>
            <a:r>
              <a:rPr lang="it-IT" b="1" dirty="0"/>
              <a:t>comportamento</a:t>
            </a:r>
            <a:r>
              <a:rPr lang="it-IT"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Dalla teoria alla pratica </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a:t>Modificare un comportamento è un processo lungo e spesso difficile, che prevede anche ricadute in vecchi modelli comportamentali. I programmi di promozione della salute attraverso l’attività fisica e lo sport dovrebbero tenere conto di questa complessità. Abbattere le barriere, focalizzarsi sulle aspettative positive e rafforzare l’autostima possono aiutare le persone a intraprendere un percorso verso una vita più attiva. </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Blocchi emotivi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«Non ho tempo»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«Non sono sportivo/a»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«Sono troppo stanco/a»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«Faccio già abbastanza movimento»</a:t>
            </a:r>
          </a:p>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Come modificare questo comportamento?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Aumentare gradualmente l’attività fisica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Generare un senso di realizzazione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Rendere consapevoli dei progressi individuali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Scegliere modelli di comportamento adeguati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Creare divertimento e piacere</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112</a:t>
            </a:fld>
            <a:endParaRPr lang="de-CH"/>
          </a:p>
        </p:txBody>
      </p:sp>
    </p:spTree>
    <p:extLst>
      <p:ext uri="{BB962C8B-B14F-4D97-AF65-F5344CB8AC3E}">
        <p14:creationId xmlns:p14="http://schemas.microsoft.com/office/powerpoint/2010/main" val="30714248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Als </a:t>
            </a:r>
            <a:r>
              <a:rPr lang="de-CH" dirty="0" err="1"/>
              <a:t>esa</a:t>
            </a:r>
            <a:r>
              <a:rPr lang="de-CH" dirty="0"/>
              <a:t>-Leiterin oder -Leiter kennst du die motorische Entwicklung über die Lebensphasen, aber auch die sich verändernden Motive, sozialen Rollen und Situationen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(z. B. Einkommen, Aufenthaltsstatus, persönliches Netzwerk) von Erwachsenen. Deshalb kannst du </a:t>
            </a:r>
            <a:r>
              <a:rPr lang="de-CH" b="1" dirty="0"/>
              <a:t>Interessierte in Bezug auf die individuelle Situation gezielt beraten </a:t>
            </a:r>
            <a:r>
              <a:rPr lang="de-CH" dirty="0"/>
              <a:t>und sie </a:t>
            </a:r>
            <a:r>
              <a:rPr lang="de-CH" b="1" dirty="0"/>
              <a:t>für ein passendes Sport- und Bewegungsangebot motivieren.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Bei der individuellen Sportberatung werden die Sportbiografie, das aktuelle Sportverhalten, die Motive, die Ziele und die Erwartungen, aber auch die körperlichen Merkmale einer Person mit dem Sport- und Bewegungsangebot verglichen. Letzteres beinhaltet die Art und Inszenierung, die Belastung, den Gesundheitsnutzen und den sozialen Kontext der Aktivität.</a:t>
            </a:r>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113</a:t>
            </a:fld>
            <a:endParaRPr lang="de-CH"/>
          </a:p>
        </p:txBody>
      </p:sp>
    </p:spTree>
    <p:extLst>
      <p:ext uri="{BB962C8B-B14F-4D97-AF65-F5344CB8AC3E}">
        <p14:creationId xmlns:p14="http://schemas.microsoft.com/office/powerpoint/2010/main" val="16801497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En </a:t>
            </a:r>
            <a:r>
              <a:rPr lang="de-CH" dirty="0" err="1"/>
              <a:t>tant</a:t>
            </a:r>
            <a:r>
              <a:rPr lang="de-CH" dirty="0"/>
              <a:t> </a:t>
            </a:r>
            <a:r>
              <a:rPr lang="de-CH" dirty="0" err="1"/>
              <a:t>que</a:t>
            </a:r>
            <a:r>
              <a:rPr lang="de-CH" dirty="0"/>
              <a:t> </a:t>
            </a:r>
            <a:r>
              <a:rPr lang="de-CH" dirty="0" err="1"/>
              <a:t>monitrice</a:t>
            </a:r>
            <a:r>
              <a:rPr lang="de-CH" dirty="0"/>
              <a:t> </a:t>
            </a:r>
            <a:r>
              <a:rPr lang="de-CH" dirty="0" err="1"/>
              <a:t>ou</a:t>
            </a:r>
            <a:r>
              <a:rPr lang="de-CH" dirty="0"/>
              <a:t> </a:t>
            </a:r>
            <a:r>
              <a:rPr lang="de-CH" dirty="0" err="1"/>
              <a:t>moniteur</a:t>
            </a:r>
            <a:r>
              <a:rPr lang="de-CH" dirty="0"/>
              <a:t> </a:t>
            </a:r>
            <a:r>
              <a:rPr lang="de-CH" dirty="0" err="1"/>
              <a:t>esa</a:t>
            </a:r>
            <a:r>
              <a:rPr lang="de-CH" dirty="0"/>
              <a:t>, tu </a:t>
            </a:r>
            <a:r>
              <a:rPr lang="de-CH" dirty="0" err="1"/>
              <a:t>connais</a:t>
            </a:r>
            <a:r>
              <a:rPr lang="de-CH" dirty="0"/>
              <a:t> </a:t>
            </a:r>
            <a:r>
              <a:rPr lang="de-CH" dirty="0" err="1"/>
              <a:t>les</a:t>
            </a:r>
            <a:r>
              <a:rPr lang="de-CH" dirty="0"/>
              <a:t> </a:t>
            </a:r>
            <a:r>
              <a:rPr lang="de-CH" dirty="0" err="1"/>
              <a:t>étapes</a:t>
            </a:r>
            <a:r>
              <a:rPr lang="de-CH" dirty="0"/>
              <a:t> du </a:t>
            </a:r>
            <a:r>
              <a:rPr lang="de-CH" dirty="0" err="1"/>
              <a:t>développement</a:t>
            </a:r>
            <a:r>
              <a:rPr lang="de-CH" dirty="0"/>
              <a:t> </a:t>
            </a:r>
            <a:r>
              <a:rPr lang="de-CH" dirty="0" err="1"/>
              <a:t>moteur</a:t>
            </a:r>
            <a:r>
              <a:rPr lang="de-CH" dirty="0"/>
              <a:t> </a:t>
            </a:r>
            <a:r>
              <a:rPr lang="de-CH" dirty="0" err="1"/>
              <a:t>aux</a:t>
            </a:r>
            <a:r>
              <a:rPr lang="de-CH" dirty="0"/>
              <a:t> </a:t>
            </a:r>
            <a:r>
              <a:rPr lang="de-CH" dirty="0" err="1"/>
              <a:t>différentes</a:t>
            </a:r>
            <a:r>
              <a:rPr lang="de-CH" dirty="0"/>
              <a:t> </a:t>
            </a:r>
            <a:r>
              <a:rPr lang="de-CH" dirty="0" err="1"/>
              <a:t>phases</a:t>
            </a:r>
            <a:r>
              <a:rPr lang="de-CH" dirty="0"/>
              <a:t> de la </a:t>
            </a:r>
            <a:r>
              <a:rPr lang="de-CH" dirty="0" err="1"/>
              <a:t>vie</a:t>
            </a:r>
            <a:r>
              <a:rPr lang="de-CH" dirty="0"/>
              <a:t> et tu </a:t>
            </a:r>
            <a:r>
              <a:rPr lang="de-CH" dirty="0" err="1"/>
              <a:t>as</a:t>
            </a:r>
            <a:r>
              <a:rPr lang="de-CH" dirty="0"/>
              <a:t> </a:t>
            </a:r>
            <a:r>
              <a:rPr lang="de-CH" dirty="0" err="1"/>
              <a:t>conscience</a:t>
            </a:r>
            <a:r>
              <a:rPr lang="de-CH" dirty="0"/>
              <a:t> de </a:t>
            </a:r>
            <a:r>
              <a:rPr lang="de-CH" dirty="0" err="1"/>
              <a:t>l'évolution</a:t>
            </a:r>
            <a:r>
              <a:rPr lang="de-CH" dirty="0"/>
              <a:t> des </a:t>
            </a:r>
            <a:r>
              <a:rPr lang="de-CH" dirty="0" err="1"/>
              <a:t>motiva-tions</a:t>
            </a:r>
            <a:r>
              <a:rPr lang="de-CH" dirty="0"/>
              <a:t>, du </a:t>
            </a:r>
            <a:r>
              <a:rPr lang="de-CH" dirty="0" err="1"/>
              <a:t>rôle</a:t>
            </a:r>
            <a:r>
              <a:rPr lang="de-CH" dirty="0"/>
              <a:t> social </a:t>
            </a:r>
            <a:r>
              <a:rPr lang="de-CH" dirty="0" err="1"/>
              <a:t>ainsi</a:t>
            </a:r>
            <a:r>
              <a:rPr lang="de-CH" dirty="0"/>
              <a:t> </a:t>
            </a:r>
            <a:r>
              <a:rPr lang="de-CH" dirty="0" err="1"/>
              <a:t>que</a:t>
            </a:r>
            <a:r>
              <a:rPr lang="de-CH" dirty="0"/>
              <a:t> de la </a:t>
            </a:r>
            <a:r>
              <a:rPr lang="de-CH" dirty="0" err="1"/>
              <a:t>situation</a:t>
            </a:r>
            <a:r>
              <a:rPr lang="de-CH" dirty="0"/>
              <a:t> </a:t>
            </a:r>
            <a:r>
              <a:rPr lang="de-CH" dirty="0" err="1"/>
              <a:t>sociale</a:t>
            </a:r>
            <a:r>
              <a:rPr lang="de-CH" dirty="0"/>
              <a:t> (p. ex. </a:t>
            </a:r>
            <a:r>
              <a:rPr lang="de-CH" dirty="0" err="1"/>
              <a:t>revenu</a:t>
            </a:r>
            <a:r>
              <a:rPr lang="de-CH" dirty="0"/>
              <a:t>, </a:t>
            </a:r>
            <a:r>
              <a:rPr lang="de-CH" dirty="0" err="1"/>
              <a:t>statut</a:t>
            </a:r>
            <a:r>
              <a:rPr lang="de-CH" dirty="0"/>
              <a:t> de </a:t>
            </a:r>
            <a:r>
              <a:rPr lang="de-CH" dirty="0" err="1"/>
              <a:t>séjour</a:t>
            </a:r>
            <a:r>
              <a:rPr lang="de-CH" dirty="0"/>
              <a:t>, </a:t>
            </a:r>
            <a:r>
              <a:rPr lang="de-CH" dirty="0" err="1"/>
              <a:t>réseau</a:t>
            </a:r>
            <a:r>
              <a:rPr lang="de-CH" dirty="0"/>
              <a:t> </a:t>
            </a:r>
            <a:r>
              <a:rPr lang="de-CH" dirty="0" err="1"/>
              <a:t>personnell</a:t>
            </a:r>
            <a:r>
              <a:rPr lang="de-CH" dirty="0"/>
              <a:t>) des adultes. Aussi es-tu en </a:t>
            </a:r>
            <a:r>
              <a:rPr lang="de-CH" dirty="0" err="1"/>
              <a:t>mesure</a:t>
            </a:r>
            <a:r>
              <a:rPr lang="de-CH" dirty="0"/>
              <a:t> de </a:t>
            </a:r>
            <a:r>
              <a:rPr lang="de-CH" dirty="0" err="1"/>
              <a:t>bien</a:t>
            </a:r>
            <a:r>
              <a:rPr lang="de-CH" dirty="0"/>
              <a:t> </a:t>
            </a:r>
            <a:r>
              <a:rPr lang="de-CH" b="1" dirty="0" err="1"/>
              <a:t>conseiller</a:t>
            </a:r>
            <a:r>
              <a:rPr lang="de-CH" b="1" dirty="0"/>
              <a:t> </a:t>
            </a:r>
            <a:r>
              <a:rPr lang="de-CH" b="1" dirty="0" err="1"/>
              <a:t>les</a:t>
            </a:r>
            <a:r>
              <a:rPr lang="de-CH" b="1" dirty="0"/>
              <a:t> </a:t>
            </a:r>
            <a:r>
              <a:rPr lang="de-CH" b="1" dirty="0" err="1"/>
              <a:t>personnes</a:t>
            </a:r>
            <a:r>
              <a:rPr lang="de-CH" b="1" dirty="0"/>
              <a:t> </a:t>
            </a:r>
            <a:r>
              <a:rPr lang="de-CH" b="1" dirty="0" err="1"/>
              <a:t>intéressées</a:t>
            </a:r>
            <a:r>
              <a:rPr lang="de-CH" b="1" dirty="0"/>
              <a:t> en </a:t>
            </a:r>
            <a:r>
              <a:rPr lang="de-CH" b="1" dirty="0" err="1"/>
              <a:t>fonction</a:t>
            </a:r>
            <a:r>
              <a:rPr lang="de-CH" b="1" dirty="0"/>
              <a:t> de </a:t>
            </a:r>
            <a:r>
              <a:rPr lang="de-CH" b="1" dirty="0" err="1"/>
              <a:t>leur</a:t>
            </a:r>
            <a:r>
              <a:rPr lang="de-CH" b="1" dirty="0"/>
              <a:t> </a:t>
            </a:r>
            <a:r>
              <a:rPr lang="de-CH" b="1" dirty="0" err="1"/>
              <a:t>situation</a:t>
            </a:r>
            <a:r>
              <a:rPr lang="de-CH" b="1" dirty="0"/>
              <a:t> individuelle </a:t>
            </a:r>
            <a:r>
              <a:rPr lang="de-CH" dirty="0"/>
              <a:t>et de </a:t>
            </a:r>
            <a:r>
              <a:rPr lang="de-CH" dirty="0" err="1"/>
              <a:t>les</a:t>
            </a:r>
            <a:r>
              <a:rPr lang="de-CH" dirty="0"/>
              <a:t> </a:t>
            </a:r>
            <a:r>
              <a:rPr lang="de-CH" b="1" dirty="0" err="1"/>
              <a:t>orienter</a:t>
            </a:r>
            <a:r>
              <a:rPr lang="de-CH" b="1" dirty="0"/>
              <a:t> </a:t>
            </a:r>
            <a:r>
              <a:rPr lang="de-CH" b="1" dirty="0" err="1"/>
              <a:t>vers</a:t>
            </a:r>
            <a:r>
              <a:rPr lang="de-CH" b="1" dirty="0"/>
              <a:t> </a:t>
            </a:r>
            <a:r>
              <a:rPr lang="de-CH" b="1" dirty="0" err="1"/>
              <a:t>une</a:t>
            </a:r>
            <a:r>
              <a:rPr lang="de-CH" b="1" dirty="0"/>
              <a:t> </a:t>
            </a:r>
            <a:r>
              <a:rPr lang="de-CH" b="1" dirty="0" err="1"/>
              <a:t>offre</a:t>
            </a:r>
            <a:r>
              <a:rPr lang="de-CH" b="1" dirty="0"/>
              <a:t> </a:t>
            </a:r>
            <a:r>
              <a:rPr lang="de-CH" b="1" dirty="0" err="1"/>
              <a:t>d'activité</a:t>
            </a:r>
            <a:r>
              <a:rPr lang="de-CH" b="1" dirty="0"/>
              <a:t> </a:t>
            </a:r>
            <a:r>
              <a:rPr lang="de-CH" b="1" dirty="0" err="1"/>
              <a:t>physique</a:t>
            </a:r>
            <a:r>
              <a:rPr lang="de-CH" b="1" dirty="0"/>
              <a:t> et sportive </a:t>
            </a:r>
            <a:r>
              <a:rPr lang="de-CH" b="1" dirty="0" err="1"/>
              <a:t>adaptée</a:t>
            </a:r>
            <a:r>
              <a:rPr lang="de-CH"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Le </a:t>
            </a:r>
            <a:r>
              <a:rPr lang="de-CH" dirty="0" err="1"/>
              <a:t>conseil</a:t>
            </a:r>
            <a:r>
              <a:rPr lang="de-CH" dirty="0"/>
              <a:t> </a:t>
            </a:r>
            <a:r>
              <a:rPr lang="de-CH" dirty="0" err="1"/>
              <a:t>sportif</a:t>
            </a:r>
            <a:r>
              <a:rPr lang="de-CH" dirty="0"/>
              <a:t> </a:t>
            </a:r>
            <a:r>
              <a:rPr lang="de-CH" dirty="0" err="1"/>
              <a:t>individuel</a:t>
            </a:r>
            <a:r>
              <a:rPr lang="de-CH" dirty="0"/>
              <a:t> </a:t>
            </a:r>
            <a:r>
              <a:rPr lang="de-CH" dirty="0" err="1"/>
              <a:t>s’attache</a:t>
            </a:r>
            <a:r>
              <a:rPr lang="de-CH" dirty="0"/>
              <a:t> à </a:t>
            </a:r>
            <a:r>
              <a:rPr lang="de-CH" dirty="0" err="1"/>
              <a:t>mettre</a:t>
            </a:r>
            <a:r>
              <a:rPr lang="de-CH" dirty="0"/>
              <a:t> en </a:t>
            </a:r>
            <a:r>
              <a:rPr lang="de-CH" dirty="0" err="1"/>
              <a:t>balance</a:t>
            </a:r>
            <a:r>
              <a:rPr lang="de-CH" dirty="0"/>
              <a:t> la </a:t>
            </a:r>
            <a:r>
              <a:rPr lang="de-CH" dirty="0" err="1"/>
              <a:t>biographie</a:t>
            </a:r>
            <a:r>
              <a:rPr lang="de-CH" dirty="0"/>
              <a:t> sportive </a:t>
            </a:r>
            <a:r>
              <a:rPr lang="de-CH" dirty="0" err="1"/>
              <a:t>d’une</a:t>
            </a:r>
            <a:r>
              <a:rPr lang="de-CH" dirty="0"/>
              <a:t> </a:t>
            </a:r>
            <a:r>
              <a:rPr lang="de-CH" dirty="0" err="1"/>
              <a:t>personne</a:t>
            </a:r>
            <a:r>
              <a:rPr lang="de-CH" dirty="0"/>
              <a:t>, </a:t>
            </a:r>
            <a:r>
              <a:rPr lang="de-CH" dirty="0" err="1"/>
              <a:t>ses</a:t>
            </a:r>
            <a:r>
              <a:rPr lang="de-CH" dirty="0"/>
              <a:t> </a:t>
            </a:r>
            <a:r>
              <a:rPr lang="de-CH" dirty="0" err="1"/>
              <a:t>habitudes</a:t>
            </a:r>
            <a:r>
              <a:rPr lang="de-CH" dirty="0"/>
              <a:t> </a:t>
            </a:r>
            <a:r>
              <a:rPr lang="de-CH" dirty="0" err="1"/>
              <a:t>actuelles</a:t>
            </a:r>
            <a:r>
              <a:rPr lang="de-CH" dirty="0"/>
              <a:t> en </a:t>
            </a:r>
            <a:r>
              <a:rPr lang="de-CH" dirty="0" err="1"/>
              <a:t>matière</a:t>
            </a:r>
            <a:r>
              <a:rPr lang="de-CH" dirty="0"/>
              <a:t> de </a:t>
            </a:r>
            <a:r>
              <a:rPr lang="de-CH" dirty="0" err="1"/>
              <a:t>sport</a:t>
            </a:r>
            <a:r>
              <a:rPr lang="de-CH" dirty="0"/>
              <a:t>, </a:t>
            </a:r>
            <a:r>
              <a:rPr lang="de-CH" dirty="0" err="1"/>
              <a:t>ses</a:t>
            </a:r>
            <a:r>
              <a:rPr lang="de-CH" dirty="0"/>
              <a:t> </a:t>
            </a:r>
            <a:r>
              <a:rPr lang="de-CH" dirty="0" err="1"/>
              <a:t>motivations</a:t>
            </a:r>
            <a:r>
              <a:rPr lang="de-CH" dirty="0"/>
              <a:t>, </a:t>
            </a:r>
            <a:r>
              <a:rPr lang="de-CH" dirty="0" err="1"/>
              <a:t>objectifs</a:t>
            </a:r>
            <a:r>
              <a:rPr lang="de-CH" dirty="0"/>
              <a:t> et </a:t>
            </a:r>
            <a:r>
              <a:rPr lang="de-CH" dirty="0" err="1"/>
              <a:t>attentes</a:t>
            </a:r>
            <a:r>
              <a:rPr lang="de-CH" dirty="0"/>
              <a:t> </a:t>
            </a:r>
            <a:r>
              <a:rPr lang="de-CH" dirty="0" err="1"/>
              <a:t>ainsi</a:t>
            </a:r>
            <a:r>
              <a:rPr lang="de-CH" dirty="0"/>
              <a:t> </a:t>
            </a:r>
            <a:r>
              <a:rPr lang="de-CH" dirty="0" err="1"/>
              <a:t>que</a:t>
            </a:r>
            <a:r>
              <a:rPr lang="de-CH" dirty="0"/>
              <a:t> </a:t>
            </a:r>
            <a:r>
              <a:rPr lang="de-CH" dirty="0" err="1"/>
              <a:t>ses</a:t>
            </a:r>
            <a:r>
              <a:rPr lang="de-CH" dirty="0"/>
              <a:t> </a:t>
            </a:r>
            <a:r>
              <a:rPr lang="de-CH" dirty="0" err="1"/>
              <a:t>caractéristiques</a:t>
            </a:r>
            <a:r>
              <a:rPr lang="de-CH" dirty="0"/>
              <a:t> </a:t>
            </a:r>
            <a:r>
              <a:rPr lang="de-CH" dirty="0" err="1"/>
              <a:t>physiques</a:t>
            </a:r>
            <a:r>
              <a:rPr lang="de-CH" dirty="0"/>
              <a:t> </a:t>
            </a:r>
            <a:r>
              <a:rPr lang="de-CH" dirty="0" err="1"/>
              <a:t>avec</a:t>
            </a:r>
            <a:r>
              <a:rPr lang="de-CH" dirty="0"/>
              <a:t> </a:t>
            </a:r>
            <a:r>
              <a:rPr lang="de-CH" dirty="0" err="1"/>
              <a:t>l’offre</a:t>
            </a:r>
            <a:r>
              <a:rPr lang="de-CH" dirty="0"/>
              <a:t> </a:t>
            </a:r>
            <a:r>
              <a:rPr lang="de-CH" dirty="0" err="1"/>
              <a:t>d’activité</a:t>
            </a:r>
            <a:r>
              <a:rPr lang="de-CH" dirty="0"/>
              <a:t> </a:t>
            </a:r>
            <a:r>
              <a:rPr lang="de-CH" dirty="0" err="1"/>
              <a:t>physique</a:t>
            </a:r>
            <a:r>
              <a:rPr lang="de-CH" dirty="0"/>
              <a:t> et sportive. </a:t>
            </a:r>
            <a:r>
              <a:rPr lang="de-CH" dirty="0" err="1"/>
              <a:t>Cette</a:t>
            </a:r>
            <a:r>
              <a:rPr lang="de-CH" dirty="0"/>
              <a:t> </a:t>
            </a:r>
            <a:r>
              <a:rPr lang="de-CH" dirty="0" err="1"/>
              <a:t>dernière</a:t>
            </a:r>
            <a:r>
              <a:rPr lang="de-CH" dirty="0"/>
              <a:t> </a:t>
            </a:r>
            <a:r>
              <a:rPr lang="de-CH" dirty="0" err="1"/>
              <a:t>englobe</a:t>
            </a:r>
            <a:r>
              <a:rPr lang="de-CH" dirty="0"/>
              <a:t> la </a:t>
            </a:r>
            <a:r>
              <a:rPr lang="de-CH" dirty="0" err="1"/>
              <a:t>nature</a:t>
            </a:r>
            <a:r>
              <a:rPr lang="de-CH" dirty="0"/>
              <a:t> et la </a:t>
            </a:r>
            <a:r>
              <a:rPr lang="de-CH" dirty="0" err="1"/>
              <a:t>mise</a:t>
            </a:r>
            <a:r>
              <a:rPr lang="de-CH" dirty="0"/>
              <a:t> en </a:t>
            </a:r>
            <a:r>
              <a:rPr lang="de-CH" dirty="0" err="1"/>
              <a:t>scène</a:t>
            </a:r>
            <a:r>
              <a:rPr lang="de-CH" dirty="0"/>
              <a:t> de </a:t>
            </a:r>
            <a:r>
              <a:rPr lang="de-CH" dirty="0" err="1"/>
              <a:t>l’activité</a:t>
            </a:r>
            <a:r>
              <a:rPr lang="de-CH" dirty="0"/>
              <a:t> sportive, le type </a:t>
            </a:r>
            <a:r>
              <a:rPr lang="de-CH" dirty="0" err="1"/>
              <a:t>d’effort</a:t>
            </a:r>
            <a:r>
              <a:rPr lang="de-CH" dirty="0"/>
              <a:t>, </a:t>
            </a:r>
            <a:r>
              <a:rPr lang="de-CH" dirty="0" err="1"/>
              <a:t>les</a:t>
            </a:r>
            <a:r>
              <a:rPr lang="de-CH" dirty="0"/>
              <a:t> </a:t>
            </a:r>
            <a:r>
              <a:rPr lang="de-CH" dirty="0" err="1"/>
              <a:t>bienfaits</a:t>
            </a:r>
            <a:r>
              <a:rPr lang="de-CH" dirty="0"/>
              <a:t> </a:t>
            </a:r>
            <a:r>
              <a:rPr lang="de-CH" dirty="0" err="1"/>
              <a:t>pour</a:t>
            </a:r>
            <a:r>
              <a:rPr lang="de-CH" dirty="0"/>
              <a:t> la </a:t>
            </a:r>
            <a:r>
              <a:rPr lang="de-CH" dirty="0" err="1"/>
              <a:t>santé</a:t>
            </a:r>
            <a:r>
              <a:rPr lang="de-CH" dirty="0"/>
              <a:t> </a:t>
            </a:r>
            <a:r>
              <a:rPr lang="de-CH" dirty="0" err="1"/>
              <a:t>ainsi</a:t>
            </a:r>
            <a:r>
              <a:rPr lang="de-CH" dirty="0"/>
              <a:t> </a:t>
            </a:r>
            <a:r>
              <a:rPr lang="de-CH" dirty="0" err="1"/>
              <a:t>que</a:t>
            </a:r>
            <a:r>
              <a:rPr lang="de-CH" dirty="0"/>
              <a:t> le </a:t>
            </a:r>
            <a:r>
              <a:rPr lang="de-CH" dirty="0" err="1"/>
              <a:t>contexte</a:t>
            </a:r>
            <a:r>
              <a:rPr lang="de-CH" dirty="0"/>
              <a:t> social.</a:t>
            </a:r>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114</a:t>
            </a:fld>
            <a:endParaRPr lang="de-CH"/>
          </a:p>
        </p:txBody>
      </p:sp>
    </p:spTree>
    <p:extLst>
      <p:ext uri="{BB962C8B-B14F-4D97-AF65-F5344CB8AC3E}">
        <p14:creationId xmlns:p14="http://schemas.microsoft.com/office/powerpoint/2010/main" val="479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a:t>Come monitrice o monitore </a:t>
            </a:r>
            <a:r>
              <a:rPr lang="it-IT" dirty="0" err="1"/>
              <a:t>esa</a:t>
            </a:r>
            <a:r>
              <a:rPr lang="it-IT" dirty="0"/>
              <a:t>, conosci la sviluppa </a:t>
            </a:r>
            <a:r>
              <a:rPr lang="it-IT" dirty="0" err="1"/>
              <a:t>motonio</a:t>
            </a:r>
            <a:r>
              <a:rPr lang="it-IT" dirty="0"/>
              <a:t> degli adulti durante le fasi della vita, nonché i loro motivi, i ruoli sociali e i contesti sociali in costante evoluzione </a:t>
            </a:r>
            <a:r>
              <a:rPr lang="it-IT" dirty="0" err="1"/>
              <a:t>lad</a:t>
            </a:r>
            <a:r>
              <a:rPr lang="it-IT" dirty="0"/>
              <a:t> es. reddito, statuto di residenza, rete personale). Pertanto sei in grado di fornire alle persone interessate una </a:t>
            </a:r>
            <a:r>
              <a:rPr lang="it-IT" b="1" dirty="0"/>
              <a:t>consulenza impostata sulla loro situazione individuale </a:t>
            </a:r>
            <a:r>
              <a:rPr lang="it-IT" dirty="0"/>
              <a:t>e sai come </a:t>
            </a:r>
            <a:r>
              <a:rPr lang="it-IT" b="1" dirty="0"/>
              <a:t>motivarle a partecipare a un'offerta sportiva e di movimento adeguata.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a:t>La consulenza sportiva individuale consiste nel paragonare da un lato la biografia sportiva di una persona, il suo atteggiamento attuale nei confronti dello sport, le sue motivazioni, gli obiettivi e le aspettative nonché le sue </a:t>
            </a:r>
            <a:r>
              <a:rPr lang="it-IT" dirty="0" err="1"/>
              <a:t>caratteristche</a:t>
            </a:r>
            <a:r>
              <a:rPr lang="it-IT" dirty="0"/>
              <a:t> fisiche e, dall’altro, l’offerta sportiva e di movimento. Quest'ultima comprende la tipologia e l'organizzazione dell'attività, lo sforzo i benefici per la salute e il contesto sociale in cui si svolge.</a:t>
            </a:r>
            <a:endParaRPr lang="de-CH"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115</a:t>
            </a:fld>
            <a:endParaRPr lang="de-CH"/>
          </a:p>
        </p:txBody>
      </p:sp>
    </p:spTree>
    <p:extLst>
      <p:ext uri="{BB962C8B-B14F-4D97-AF65-F5344CB8AC3E}">
        <p14:creationId xmlns:p14="http://schemas.microsoft.com/office/powerpoint/2010/main" val="19852216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r>
              <a:rPr lang="de-CH" sz="2800" b="1" dirty="0">
                <a:effectLst/>
              </a:rPr>
              <a:t>Drop-outs &lt; Drop-ins</a:t>
            </a:r>
          </a:p>
          <a:p>
            <a:r>
              <a:rPr lang="de-CH" sz="2800" b="0" dirty="0">
                <a:effectLst/>
              </a:rPr>
              <a:t>Es gehört zum aktuellen Zeitgeist, dass sich Menschen nur noch selten langfristig binden. Um das Ziel zu erreichen und </a:t>
            </a:r>
            <a:r>
              <a:rPr lang="de-CH" sz="2800" b="1" dirty="0">
                <a:effectLst/>
              </a:rPr>
              <a:t>sie zu gewinnen (Drop-ins)</a:t>
            </a:r>
            <a:r>
              <a:rPr lang="de-CH" sz="2800" b="0" dirty="0">
                <a:effectLst/>
              </a:rPr>
              <a:t>, sind grosse Anstrengungen nötig. Stell dir vor, jede </a:t>
            </a:r>
            <a:r>
              <a:rPr lang="de-CH" sz="2800" b="0" dirty="0" err="1">
                <a:effectLst/>
              </a:rPr>
              <a:t>esa</a:t>
            </a:r>
            <a:r>
              <a:rPr lang="de-CH" sz="2800" b="0" dirty="0">
                <a:effectLst/>
              </a:rPr>
              <a:t>-Leiterin, jeder </a:t>
            </a:r>
            <a:r>
              <a:rPr lang="de-CH" sz="2800" b="0" dirty="0" err="1">
                <a:effectLst/>
              </a:rPr>
              <a:t>esa</a:t>
            </a:r>
            <a:r>
              <a:rPr lang="de-CH" sz="2800" b="0" dirty="0">
                <a:effectLst/>
              </a:rPr>
              <a:t>-Leiter sorgt dafür, dass sich Teilnehmende ein passenderes Bewegungsangebot suchen statt </a:t>
            </a:r>
            <a:r>
              <a:rPr lang="de-CH" sz="2800" b="1" dirty="0">
                <a:effectLst/>
              </a:rPr>
              <a:t>aufzuhören (Drop-outs)</a:t>
            </a:r>
            <a:r>
              <a:rPr lang="de-CH" sz="2800" b="0" dirty="0">
                <a:effectLst/>
              </a:rPr>
              <a:t>. Davon profitiert nicht nur die nächste </a:t>
            </a:r>
            <a:r>
              <a:rPr lang="de-CH" sz="2800" b="0" dirty="0" err="1">
                <a:effectLst/>
              </a:rPr>
              <a:t>esa</a:t>
            </a:r>
            <a:r>
              <a:rPr lang="de-CH" sz="2800" b="0" dirty="0">
                <a:effectLst/>
              </a:rPr>
              <a:t>-Aktivität, sondern auch die Sportwelt und die Gesellschaft als Ganzes.</a:t>
            </a:r>
          </a:p>
          <a:p>
            <a:endParaRPr lang="de-CH" sz="2800" b="0" dirty="0">
              <a:effectLst/>
            </a:endParaRPr>
          </a:p>
          <a:p>
            <a:r>
              <a:rPr lang="de-CH" sz="2800" b="1" dirty="0">
                <a:effectLst/>
              </a:rPr>
              <a:t>Marketing</a:t>
            </a:r>
            <a:endParaRPr lang="de-CH" sz="2800" b="0" dirty="0">
              <a:effectLst/>
            </a:endParaRPr>
          </a:p>
          <a:p>
            <a:r>
              <a:rPr lang="de-CH" sz="2800" b="0" dirty="0">
                <a:effectLst/>
              </a:rPr>
              <a:t>Marketing im Erwachsenensport will insbesondere die Bewegungs- und Sportangebote bewerben. So erfahren die Teilnehmenden von Angeboten und das übergeordnete Ziel, dass sich die Erwachsenen in der Schweiz mehr bewegen, rückt näher.</a:t>
            </a:r>
          </a:p>
          <a:p>
            <a:r>
              <a:rPr lang="de-CH" sz="2800" b="1" dirty="0">
                <a:effectLst/>
              </a:rPr>
              <a:t>Wenn du Marketing betreibst, stell dir folgende Fragen:</a:t>
            </a:r>
          </a:p>
          <a:p>
            <a:pPr marL="457200" indent="-457200">
              <a:buFont typeface="Arial" panose="020B0604020202020204" pitchFamily="34" charset="0"/>
              <a:buChar char="•"/>
            </a:pPr>
            <a:r>
              <a:rPr lang="de-CH" sz="2800" b="0" dirty="0">
                <a:effectLst/>
              </a:rPr>
              <a:t>Welche Angebote gibt es auf dem Markt, welche nicht? (Marktanalyse)</a:t>
            </a:r>
          </a:p>
          <a:p>
            <a:pPr marL="457200" indent="-457200">
              <a:buFont typeface="Arial" panose="020B0604020202020204" pitchFamily="34" charset="0"/>
              <a:buChar char="•"/>
            </a:pPr>
            <a:r>
              <a:rPr lang="de-CH" sz="2800" b="0" dirty="0">
                <a:effectLst/>
              </a:rPr>
              <a:t>Welche Ziele verfolgen die Anbieterinnen und Anbieter, welche nicht?</a:t>
            </a:r>
          </a:p>
          <a:p>
            <a:pPr marL="457200" indent="-457200">
              <a:buFont typeface="Arial" panose="020B0604020202020204" pitchFamily="34" charset="0"/>
              <a:buChar char="•"/>
            </a:pPr>
            <a:r>
              <a:rPr lang="de-CH" sz="2800" b="0" dirty="0">
                <a:effectLst/>
              </a:rPr>
              <a:t>Welche potenziellen Teilnehmenden willst du ansprechen und welche Bedürfnisse haben sie?</a:t>
            </a:r>
          </a:p>
          <a:p>
            <a:pPr marL="457200" indent="-457200">
              <a:buFont typeface="Arial" panose="020B0604020202020204" pitchFamily="34" charset="0"/>
              <a:buChar char="•"/>
            </a:pPr>
            <a:r>
              <a:rPr lang="de-CH" sz="2800" b="0" dirty="0">
                <a:effectLst/>
              </a:rPr>
              <a:t>Welches Produkt (</a:t>
            </a:r>
            <a:r>
              <a:rPr lang="de-CH" sz="2800" b="0" dirty="0" err="1">
                <a:effectLst/>
              </a:rPr>
              <a:t>esa</a:t>
            </a:r>
            <a:r>
              <a:rPr lang="de-CH" sz="2800" b="0" dirty="0">
                <a:effectLst/>
              </a:rPr>
              <a:t>-Angebot) kann diese Bedürfnisse und Ziele befriedigen?</a:t>
            </a:r>
          </a:p>
          <a:p>
            <a:pPr marL="457200" indent="-457200">
              <a:buFont typeface="Arial" panose="020B0604020202020204" pitchFamily="34" charset="0"/>
              <a:buChar char="•"/>
            </a:pPr>
            <a:r>
              <a:rPr lang="de-CH" sz="2800" b="0" dirty="0">
                <a:effectLst/>
              </a:rPr>
              <a:t>Wer in deinem Umfeld ist wichtig, damit das Angebot genutzt werden kann?</a:t>
            </a:r>
          </a:p>
          <a:p>
            <a:pPr marL="457200" indent="-457200">
              <a:buFont typeface="Arial" panose="020B0604020202020204" pitchFamily="34" charset="0"/>
              <a:buChar char="•"/>
            </a:pPr>
            <a:r>
              <a:rPr lang="de-CH" sz="2800" b="0" dirty="0">
                <a:effectLst/>
              </a:rPr>
              <a:t>Auf welche Art, in welcher Form und womit gelangt das Produkt an die Zielgruppe?</a:t>
            </a:r>
          </a:p>
          <a:p>
            <a:pPr marL="457200" indent="-457200">
              <a:buFont typeface="Arial" panose="020B0604020202020204" pitchFamily="34" charset="0"/>
              <a:buChar char="•"/>
            </a:pPr>
            <a:r>
              <a:rPr lang="de-CH" sz="2800" b="0" dirty="0">
                <a:effectLst/>
              </a:rPr>
              <a:t>Reichen die zur Verfügung stehenden Mittel oder wie stellst du die Finanzierung sicher?</a:t>
            </a:r>
          </a:p>
          <a:p>
            <a:pPr marL="457200" indent="-457200">
              <a:buFont typeface="Arial" panose="020B0604020202020204" pitchFamily="34" charset="0"/>
              <a:buChar char="•"/>
            </a:pPr>
            <a:r>
              <a:rPr lang="de-CH" sz="2800" b="0" dirty="0">
                <a:effectLst/>
              </a:rPr>
              <a:t>Wie lässt sich der Erfolg des Angebots kontrollieren?</a:t>
            </a:r>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116</a:t>
            </a:fld>
            <a:endParaRPr lang="de-CH"/>
          </a:p>
        </p:txBody>
      </p:sp>
    </p:spTree>
    <p:extLst>
      <p:ext uri="{BB962C8B-B14F-4D97-AF65-F5344CB8AC3E}">
        <p14:creationId xmlns:p14="http://schemas.microsoft.com/office/powerpoint/2010/main" val="382352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IBG: </a:t>
            </a:r>
            <a:r>
              <a:rPr lang="de-CH" dirty="0" err="1"/>
              <a:t>Istruzione</a:t>
            </a:r>
            <a:r>
              <a:rPr lang="de-CH" dirty="0"/>
              <a:t> di </a:t>
            </a:r>
            <a:r>
              <a:rPr lang="de-CH" dirty="0" err="1"/>
              <a:t>base</a:t>
            </a:r>
            <a:r>
              <a:rPr lang="de-CH" dirty="0"/>
              <a:t> </a:t>
            </a:r>
            <a:r>
              <a:rPr lang="de-CH" dirty="0" err="1"/>
              <a:t>generale</a:t>
            </a:r>
            <a:r>
              <a:rPr lang="de-CH" dirty="0"/>
              <a:t> (Deutsch: AGA)</a:t>
            </a:r>
          </a:p>
          <a:p>
            <a:r>
              <a:rPr lang="de-CH" dirty="0"/>
              <a:t>IBA: </a:t>
            </a:r>
            <a:r>
              <a:rPr lang="de-CH" dirty="0" err="1"/>
              <a:t>Istruzione</a:t>
            </a:r>
            <a:r>
              <a:rPr lang="de-CH" dirty="0"/>
              <a:t> di </a:t>
            </a:r>
            <a:r>
              <a:rPr lang="de-CH" dirty="0" err="1"/>
              <a:t>base</a:t>
            </a:r>
            <a:r>
              <a:rPr lang="de-CH" dirty="0"/>
              <a:t> </a:t>
            </a:r>
            <a:r>
              <a:rPr lang="de-CH" dirty="0" err="1"/>
              <a:t>ampliata</a:t>
            </a:r>
            <a:r>
              <a:rPr lang="de-CH" dirty="0"/>
              <a:t> (Deutsch: EGA)</a:t>
            </a:r>
          </a:p>
          <a:p>
            <a:r>
              <a:rPr lang="de-CH" dirty="0"/>
              <a:t>IBF: </a:t>
            </a:r>
            <a:r>
              <a:rPr lang="de-CH" dirty="0" err="1"/>
              <a:t>Istruzione</a:t>
            </a:r>
            <a:r>
              <a:rPr lang="de-CH" dirty="0"/>
              <a:t> di </a:t>
            </a:r>
            <a:r>
              <a:rPr lang="de-CH" dirty="0" err="1"/>
              <a:t>base</a:t>
            </a:r>
            <a:r>
              <a:rPr lang="de-CH" dirty="0"/>
              <a:t> alla </a:t>
            </a:r>
            <a:r>
              <a:rPr lang="de-CH" dirty="0" err="1"/>
              <a:t>funzione</a:t>
            </a:r>
            <a:r>
              <a:rPr lang="de-CH" dirty="0"/>
              <a:t> (Deutsch: FGA)</a:t>
            </a:r>
          </a:p>
          <a:p>
            <a:r>
              <a:rPr lang="de-CH" dirty="0"/>
              <a:t>IDR: </a:t>
            </a:r>
            <a:r>
              <a:rPr lang="de-CH" dirty="0" err="1"/>
              <a:t>Istruzione</a:t>
            </a:r>
            <a:r>
              <a:rPr lang="de-CH" dirty="0"/>
              <a:t> di </a:t>
            </a:r>
            <a:r>
              <a:rPr lang="de-CH" dirty="0" err="1"/>
              <a:t>reparto</a:t>
            </a:r>
            <a:r>
              <a:rPr lang="de-CH" dirty="0"/>
              <a:t> (Deutsch: VBA)</a:t>
            </a:r>
          </a:p>
          <a:p>
            <a:r>
              <a:rPr lang="de-CH" dirty="0"/>
              <a:t>SPT: </a:t>
            </a:r>
            <a:r>
              <a:rPr lang="de-CH" dirty="0" err="1"/>
              <a:t>Servizi</a:t>
            </a:r>
            <a:r>
              <a:rPr lang="de-CH" dirty="0"/>
              <a:t> di </a:t>
            </a:r>
            <a:r>
              <a:rPr lang="de-CH" dirty="0" err="1"/>
              <a:t>perfezionamento</a:t>
            </a:r>
            <a:r>
              <a:rPr lang="de-CH" dirty="0"/>
              <a:t> della </a:t>
            </a:r>
            <a:r>
              <a:rPr lang="de-CH" dirty="0" err="1"/>
              <a:t>truppa</a:t>
            </a:r>
            <a:r>
              <a:rPr lang="de-CH" dirty="0"/>
              <a:t> (Deutsch: FDT)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19</a:t>
            </a:fld>
            <a:endParaRPr lang="de-CH"/>
          </a:p>
        </p:txBody>
      </p:sp>
    </p:spTree>
    <p:extLst>
      <p:ext uri="{BB962C8B-B14F-4D97-AF65-F5344CB8AC3E}">
        <p14:creationId xmlns:p14="http://schemas.microsoft.com/office/powerpoint/2010/main" val="35376456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CH" sz="1200" b="1" dirty="0">
                <a:effectLst/>
              </a:rPr>
              <a:t>Drop-outs &lt; Drop-ins</a:t>
            </a: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dirty="0"/>
              <a:t>Il </a:t>
            </a:r>
            <a:r>
              <a:rPr lang="de-CH" dirty="0" err="1"/>
              <a:t>est</a:t>
            </a:r>
            <a:r>
              <a:rPr lang="de-CH" dirty="0"/>
              <a:t> </a:t>
            </a:r>
            <a:r>
              <a:rPr lang="de-CH" dirty="0" err="1"/>
              <a:t>dans</a:t>
            </a:r>
            <a:r>
              <a:rPr lang="de-CH" dirty="0"/>
              <a:t> </a:t>
            </a:r>
            <a:r>
              <a:rPr lang="de-CH" dirty="0" err="1"/>
              <a:t>l'air</a:t>
            </a:r>
            <a:r>
              <a:rPr lang="de-CH" dirty="0"/>
              <a:t> du </a:t>
            </a:r>
            <a:r>
              <a:rPr lang="de-CH" dirty="0" err="1"/>
              <a:t>temps</a:t>
            </a:r>
            <a:r>
              <a:rPr lang="de-CH" dirty="0"/>
              <a:t> de ne plus </a:t>
            </a:r>
            <a:r>
              <a:rPr lang="de-CH" dirty="0" err="1"/>
              <a:t>s'engager</a:t>
            </a:r>
            <a:r>
              <a:rPr lang="de-CH" dirty="0"/>
              <a:t> </a:t>
            </a:r>
            <a:r>
              <a:rPr lang="de-CH" dirty="0" err="1"/>
              <a:t>sur</a:t>
            </a:r>
            <a:r>
              <a:rPr lang="de-CH" dirty="0"/>
              <a:t> le </a:t>
            </a:r>
            <a:r>
              <a:rPr lang="de-CH" dirty="0" err="1"/>
              <a:t>long</a:t>
            </a:r>
            <a:r>
              <a:rPr lang="de-CH" dirty="0"/>
              <a:t> </a:t>
            </a:r>
            <a:r>
              <a:rPr lang="de-CH" dirty="0" err="1"/>
              <a:t>terme</a:t>
            </a:r>
            <a:r>
              <a:rPr lang="de-CH" dirty="0"/>
              <a:t>. Aussi, </a:t>
            </a:r>
            <a:r>
              <a:rPr lang="de-CH" dirty="0" err="1"/>
              <a:t>d'importants</a:t>
            </a:r>
            <a:r>
              <a:rPr lang="de-CH" dirty="0"/>
              <a:t> </a:t>
            </a:r>
            <a:r>
              <a:rPr lang="de-CH" dirty="0" err="1"/>
              <a:t>efforts</a:t>
            </a:r>
            <a:r>
              <a:rPr lang="de-CH" dirty="0"/>
              <a:t> </a:t>
            </a:r>
            <a:r>
              <a:rPr lang="de-CH" dirty="0" err="1"/>
              <a:t>doment</a:t>
            </a:r>
            <a:r>
              <a:rPr lang="de-CH" dirty="0"/>
              <a:t> </a:t>
            </a:r>
            <a:r>
              <a:rPr lang="de-CH" dirty="0" err="1"/>
              <a:t>être</a:t>
            </a:r>
            <a:r>
              <a:rPr lang="de-CH" dirty="0"/>
              <a:t> </a:t>
            </a:r>
            <a:r>
              <a:rPr lang="de-CH" dirty="0" err="1"/>
              <a:t>déployés</a:t>
            </a:r>
            <a:r>
              <a:rPr lang="de-CH" dirty="0"/>
              <a:t> </a:t>
            </a:r>
            <a:r>
              <a:rPr lang="de-CH" dirty="0" err="1"/>
              <a:t>pour</a:t>
            </a:r>
            <a:r>
              <a:rPr lang="de-CH" dirty="0"/>
              <a:t> </a:t>
            </a:r>
            <a:r>
              <a:rPr lang="de-CH" dirty="0" err="1"/>
              <a:t>contrer</a:t>
            </a:r>
            <a:r>
              <a:rPr lang="de-CH" dirty="0"/>
              <a:t> </a:t>
            </a:r>
            <a:r>
              <a:rPr lang="de-CH" dirty="0" err="1"/>
              <a:t>cette</a:t>
            </a:r>
            <a:r>
              <a:rPr lang="de-CH" dirty="0"/>
              <a:t> </a:t>
            </a:r>
            <a:r>
              <a:rPr lang="de-CH" dirty="0" err="1"/>
              <a:t>tendance</a:t>
            </a:r>
            <a:r>
              <a:rPr lang="de-CH" dirty="0"/>
              <a:t> et </a:t>
            </a:r>
            <a:r>
              <a:rPr lang="de-CH" b="1" dirty="0" err="1"/>
              <a:t>attirer</a:t>
            </a:r>
            <a:r>
              <a:rPr lang="de-CH" b="1" dirty="0"/>
              <a:t> des </a:t>
            </a:r>
            <a:r>
              <a:rPr lang="de-CH" b="1" dirty="0" err="1"/>
              <a:t>adeptes</a:t>
            </a:r>
            <a:r>
              <a:rPr lang="de-CH" b="1" dirty="0"/>
              <a:t> (</a:t>
            </a:r>
            <a:r>
              <a:rPr lang="de-CH" b="1" dirty="0" err="1"/>
              <a:t>drop</a:t>
            </a:r>
            <a:r>
              <a:rPr lang="de-CH" b="1" dirty="0"/>
              <a:t>-ins). </a:t>
            </a:r>
            <a:r>
              <a:rPr lang="de-CH" dirty="0"/>
              <a:t>Si </a:t>
            </a:r>
            <a:r>
              <a:rPr lang="de-CH" dirty="0" err="1"/>
              <a:t>chaque</a:t>
            </a:r>
            <a:r>
              <a:rPr lang="de-CH" dirty="0"/>
              <a:t> </a:t>
            </a:r>
            <a:r>
              <a:rPr lang="de-CH" dirty="0" err="1"/>
              <a:t>monitrice</a:t>
            </a:r>
            <a:r>
              <a:rPr lang="de-CH" dirty="0"/>
              <a:t> </a:t>
            </a:r>
            <a:r>
              <a:rPr lang="de-CH" dirty="0" err="1"/>
              <a:t>ou</a:t>
            </a:r>
            <a:r>
              <a:rPr lang="de-CH" dirty="0"/>
              <a:t> </a:t>
            </a:r>
            <a:r>
              <a:rPr lang="de-CH" dirty="0" err="1"/>
              <a:t>moniteur</a:t>
            </a:r>
            <a:r>
              <a:rPr lang="de-CH" dirty="0"/>
              <a:t> </a:t>
            </a:r>
            <a:r>
              <a:rPr lang="de-CH" dirty="0" err="1"/>
              <a:t>esa</a:t>
            </a:r>
            <a:r>
              <a:rPr lang="de-CH" dirty="0"/>
              <a:t> </a:t>
            </a:r>
            <a:r>
              <a:rPr lang="de-CH" dirty="0" err="1"/>
              <a:t>veillait</a:t>
            </a:r>
            <a:r>
              <a:rPr lang="de-CH" dirty="0"/>
              <a:t> à </a:t>
            </a:r>
            <a:r>
              <a:rPr lang="de-CH" dirty="0" err="1"/>
              <a:t>ce</a:t>
            </a:r>
            <a:r>
              <a:rPr lang="de-CH" dirty="0"/>
              <a:t> </a:t>
            </a:r>
            <a:r>
              <a:rPr lang="de-CH" dirty="0" err="1"/>
              <a:t>que</a:t>
            </a:r>
            <a:r>
              <a:rPr lang="de-CH" dirty="0"/>
              <a:t> </a:t>
            </a:r>
            <a:r>
              <a:rPr lang="de-CH" dirty="0" err="1"/>
              <a:t>les</a:t>
            </a:r>
            <a:r>
              <a:rPr lang="de-CH" dirty="0"/>
              <a:t> </a:t>
            </a:r>
            <a:r>
              <a:rPr lang="de-CH" dirty="0" err="1"/>
              <a:t>participants</a:t>
            </a:r>
            <a:r>
              <a:rPr lang="de-CH" dirty="0"/>
              <a:t> </a:t>
            </a:r>
            <a:r>
              <a:rPr lang="de-CH" dirty="0" err="1"/>
              <a:t>cherchent</a:t>
            </a:r>
            <a:r>
              <a:rPr lang="de-CH" dirty="0"/>
              <a:t> </a:t>
            </a:r>
            <a:r>
              <a:rPr lang="de-CH" dirty="0" err="1"/>
              <a:t>une</a:t>
            </a:r>
            <a:r>
              <a:rPr lang="de-CH" dirty="0"/>
              <a:t> </a:t>
            </a:r>
            <a:r>
              <a:rPr lang="de-CH" dirty="0" err="1"/>
              <a:t>offre</a:t>
            </a:r>
            <a:r>
              <a:rPr lang="de-CH" dirty="0"/>
              <a:t> </a:t>
            </a:r>
            <a:r>
              <a:rPr lang="de-CH" dirty="0" err="1"/>
              <a:t>d'activité</a:t>
            </a:r>
            <a:r>
              <a:rPr lang="de-CH" dirty="0"/>
              <a:t> </a:t>
            </a:r>
            <a:r>
              <a:rPr lang="de-CH" dirty="0" err="1"/>
              <a:t>physique</a:t>
            </a:r>
            <a:r>
              <a:rPr lang="de-CH" dirty="0"/>
              <a:t> plus </a:t>
            </a:r>
            <a:r>
              <a:rPr lang="de-CH" dirty="0" err="1"/>
              <a:t>adaptée</a:t>
            </a:r>
            <a:r>
              <a:rPr lang="de-CH" dirty="0"/>
              <a:t> au </a:t>
            </a:r>
            <a:r>
              <a:rPr lang="de-CH" dirty="0" err="1"/>
              <a:t>lieu</a:t>
            </a:r>
            <a:r>
              <a:rPr lang="de-CH" dirty="0"/>
              <a:t> de </a:t>
            </a:r>
            <a:r>
              <a:rPr lang="de-CH" dirty="0" err="1"/>
              <a:t>simplement</a:t>
            </a:r>
            <a:r>
              <a:rPr lang="de-CH" dirty="0"/>
              <a:t> </a:t>
            </a:r>
            <a:r>
              <a:rPr lang="de-CH" b="1" dirty="0" err="1"/>
              <a:t>arréter</a:t>
            </a:r>
            <a:r>
              <a:rPr lang="de-CH" b="1" dirty="0"/>
              <a:t> (</a:t>
            </a:r>
            <a:r>
              <a:rPr lang="de-CH" b="1" dirty="0" err="1"/>
              <a:t>drop-outs</a:t>
            </a:r>
            <a:r>
              <a:rPr lang="de-CH" b="1" dirty="0"/>
              <a:t>)</a:t>
            </a:r>
            <a:r>
              <a:rPr lang="de-CH" dirty="0"/>
              <a:t>, </a:t>
            </a:r>
            <a:r>
              <a:rPr lang="de-CH" dirty="0" err="1"/>
              <a:t>ce</a:t>
            </a:r>
            <a:r>
              <a:rPr lang="de-CH" dirty="0"/>
              <a:t> </a:t>
            </a:r>
            <a:r>
              <a:rPr lang="de-CH" dirty="0" err="1"/>
              <a:t>sont</a:t>
            </a:r>
            <a:r>
              <a:rPr lang="de-CH" dirty="0"/>
              <a:t> le </a:t>
            </a:r>
            <a:r>
              <a:rPr lang="de-CH" dirty="0" err="1"/>
              <a:t>milieu</a:t>
            </a:r>
            <a:r>
              <a:rPr lang="de-CH" dirty="0"/>
              <a:t> </a:t>
            </a:r>
            <a:r>
              <a:rPr lang="de-CH" dirty="0" err="1"/>
              <a:t>sportif</a:t>
            </a:r>
            <a:r>
              <a:rPr lang="de-CH" dirty="0"/>
              <a:t> et la </a:t>
            </a:r>
            <a:r>
              <a:rPr lang="de-CH" dirty="0" err="1"/>
              <a:t>société</a:t>
            </a:r>
            <a:r>
              <a:rPr lang="de-CH" dirty="0"/>
              <a:t> </a:t>
            </a:r>
            <a:r>
              <a:rPr lang="de-CH" dirty="0" err="1"/>
              <a:t>dans</a:t>
            </a:r>
            <a:r>
              <a:rPr lang="de-CH" dirty="0"/>
              <a:t> </a:t>
            </a:r>
            <a:r>
              <a:rPr lang="de-CH" dirty="0" err="1"/>
              <a:t>son</a:t>
            </a:r>
            <a:r>
              <a:rPr lang="de-CH" dirty="0"/>
              <a:t> </a:t>
            </a:r>
            <a:r>
              <a:rPr lang="de-CH" dirty="0" err="1"/>
              <a:t>ensemble</a:t>
            </a:r>
            <a:r>
              <a:rPr lang="de-CH" dirty="0"/>
              <a:t> </a:t>
            </a:r>
            <a:r>
              <a:rPr lang="de-CH" dirty="0" err="1"/>
              <a:t>qui</a:t>
            </a:r>
            <a:r>
              <a:rPr lang="de-CH" dirty="0"/>
              <a:t> en </a:t>
            </a:r>
            <a:r>
              <a:rPr lang="de-CH" dirty="0" err="1"/>
              <a:t>profiteraient</a:t>
            </a:r>
            <a:r>
              <a:rPr lang="de-CH" dirty="0"/>
              <a:t>, </a:t>
            </a:r>
            <a:r>
              <a:rPr lang="de-CH" dirty="0" err="1"/>
              <a:t>pas</a:t>
            </a:r>
            <a:r>
              <a:rPr lang="de-CH" dirty="0"/>
              <a:t> </a:t>
            </a:r>
            <a:r>
              <a:rPr lang="de-CH" dirty="0" err="1"/>
              <a:t>uniquement</a:t>
            </a:r>
            <a:r>
              <a:rPr lang="de-CH" dirty="0"/>
              <a:t> la </a:t>
            </a:r>
            <a:r>
              <a:rPr lang="de-CH" dirty="0" err="1"/>
              <a:t>nouvelle</a:t>
            </a:r>
            <a:r>
              <a:rPr lang="de-CH" dirty="0"/>
              <a:t> </a:t>
            </a:r>
            <a:r>
              <a:rPr lang="de-CH" dirty="0" err="1"/>
              <a:t>activité</a:t>
            </a:r>
            <a:r>
              <a:rPr lang="de-CH" dirty="0"/>
              <a:t> </a:t>
            </a:r>
            <a:r>
              <a:rPr lang="de-CH" dirty="0" err="1"/>
              <a:t>esa</a:t>
            </a:r>
            <a:r>
              <a:rPr lang="de-CH"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b="1" dirty="0"/>
              <a:t>Marketing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Dans le </a:t>
            </a:r>
            <a:r>
              <a:rPr lang="de-CH" b="0" dirty="0" err="1"/>
              <a:t>contexte</a:t>
            </a:r>
            <a:r>
              <a:rPr lang="de-CH" b="0" dirty="0"/>
              <a:t> du </a:t>
            </a:r>
            <a:r>
              <a:rPr lang="de-CH" b="0" dirty="0" err="1"/>
              <a:t>sport</a:t>
            </a:r>
            <a:r>
              <a:rPr lang="de-CH" b="0" dirty="0"/>
              <a:t> des adultes, le </a:t>
            </a:r>
            <a:r>
              <a:rPr lang="de-CH" b="0" dirty="0" err="1"/>
              <a:t>marketing</a:t>
            </a:r>
            <a:r>
              <a:rPr lang="de-CH" b="0" dirty="0"/>
              <a:t> </a:t>
            </a:r>
            <a:r>
              <a:rPr lang="de-CH" b="0" dirty="0" err="1"/>
              <a:t>vise</a:t>
            </a:r>
            <a:r>
              <a:rPr lang="de-CH" b="0" dirty="0"/>
              <a:t> </a:t>
            </a:r>
            <a:r>
              <a:rPr lang="de-CH" b="0" dirty="0" err="1"/>
              <a:t>notamment</a:t>
            </a:r>
            <a:r>
              <a:rPr lang="de-CH" b="0" dirty="0"/>
              <a:t> à </a:t>
            </a:r>
            <a:r>
              <a:rPr lang="de-CH" b="0" dirty="0" err="1"/>
              <a:t>promouvoir</a:t>
            </a:r>
            <a:r>
              <a:rPr lang="de-CH" b="0" dirty="0"/>
              <a:t> </a:t>
            </a:r>
            <a:r>
              <a:rPr lang="de-CH" b="0" dirty="0" err="1"/>
              <a:t>les</a:t>
            </a:r>
            <a:r>
              <a:rPr lang="de-CH" b="0" dirty="0"/>
              <a:t> </a:t>
            </a:r>
            <a:r>
              <a:rPr lang="de-CH" b="0" dirty="0" err="1"/>
              <a:t>offres</a:t>
            </a:r>
            <a:r>
              <a:rPr lang="de-CH" b="0" dirty="0"/>
              <a:t> </a:t>
            </a:r>
            <a:r>
              <a:rPr lang="de-CH" b="0" dirty="0" err="1"/>
              <a:t>d'activité</a:t>
            </a:r>
            <a:r>
              <a:rPr lang="de-CH" b="0" dirty="0"/>
              <a:t> </a:t>
            </a:r>
            <a:r>
              <a:rPr lang="de-CH" b="0" dirty="0" err="1"/>
              <a:t>physique</a:t>
            </a:r>
            <a:r>
              <a:rPr lang="de-CH" b="0" dirty="0"/>
              <a:t> et sportive. </a:t>
            </a:r>
            <a:r>
              <a:rPr lang="de-CH" b="0" dirty="0" err="1"/>
              <a:t>Ainsi</a:t>
            </a:r>
            <a:r>
              <a:rPr lang="de-CH" b="0" dirty="0"/>
              <a:t>, </a:t>
            </a:r>
            <a:r>
              <a:rPr lang="de-CH" b="0" dirty="0" err="1"/>
              <a:t>les</a:t>
            </a:r>
            <a:r>
              <a:rPr lang="de-CH" b="0" dirty="0"/>
              <a:t> </a:t>
            </a:r>
            <a:r>
              <a:rPr lang="de-CH" b="0" dirty="0" err="1"/>
              <a:t>participants</a:t>
            </a:r>
            <a:r>
              <a:rPr lang="de-CH" b="0" dirty="0"/>
              <a:t> </a:t>
            </a:r>
            <a:r>
              <a:rPr lang="de-CH" b="0" dirty="0" err="1"/>
              <a:t>sont</a:t>
            </a:r>
            <a:r>
              <a:rPr lang="de-CH" b="0" dirty="0"/>
              <a:t> </a:t>
            </a:r>
            <a:r>
              <a:rPr lang="de-CH" b="0" dirty="0" err="1"/>
              <a:t>informés</a:t>
            </a:r>
            <a:r>
              <a:rPr lang="de-CH" b="0" dirty="0"/>
              <a:t> des </a:t>
            </a:r>
            <a:r>
              <a:rPr lang="de-CH" b="0" dirty="0" err="1"/>
              <a:t>offres</a:t>
            </a:r>
            <a:r>
              <a:rPr lang="de-CH" b="0" dirty="0"/>
              <a:t> </a:t>
            </a:r>
            <a:r>
              <a:rPr lang="de-CH" b="0" dirty="0" err="1"/>
              <a:t>proposées</a:t>
            </a:r>
            <a:r>
              <a:rPr lang="de-CH" b="0" dirty="0"/>
              <a:t> et le </a:t>
            </a:r>
            <a:r>
              <a:rPr lang="de-CH" b="0" dirty="0" err="1"/>
              <a:t>programme</a:t>
            </a:r>
            <a:r>
              <a:rPr lang="de-CH" b="0" dirty="0"/>
              <a:t> se </a:t>
            </a:r>
            <a:r>
              <a:rPr lang="de-CH" b="0" dirty="0" err="1"/>
              <a:t>rapproche</a:t>
            </a:r>
            <a:r>
              <a:rPr lang="de-CH" b="0" dirty="0"/>
              <a:t> de </a:t>
            </a:r>
            <a:r>
              <a:rPr lang="de-CH" b="0" dirty="0" err="1"/>
              <a:t>son</a:t>
            </a:r>
            <a:r>
              <a:rPr lang="de-CH" b="0" dirty="0"/>
              <a:t> </a:t>
            </a:r>
            <a:r>
              <a:rPr lang="de-CH" b="0" dirty="0" err="1"/>
              <a:t>objectif</a:t>
            </a:r>
            <a:r>
              <a:rPr lang="de-CH" b="0" dirty="0"/>
              <a:t> </a:t>
            </a:r>
            <a:r>
              <a:rPr lang="de-CH" b="0" dirty="0" err="1"/>
              <a:t>premier</a:t>
            </a:r>
            <a:r>
              <a:rPr lang="de-CH" b="0" dirty="0"/>
              <a:t>, à </a:t>
            </a:r>
            <a:r>
              <a:rPr lang="de-CH" b="0" dirty="0" err="1"/>
              <a:t>savoir</a:t>
            </a:r>
            <a:r>
              <a:rPr lang="de-CH" b="0" dirty="0"/>
              <a:t> </a:t>
            </a:r>
            <a:r>
              <a:rPr lang="de-CH" b="0" dirty="0" err="1"/>
              <a:t>amener</a:t>
            </a:r>
            <a:r>
              <a:rPr lang="de-CH" b="0" dirty="0"/>
              <a:t> </a:t>
            </a:r>
            <a:r>
              <a:rPr lang="de-CH" b="0" dirty="0" err="1"/>
              <a:t>les</a:t>
            </a:r>
            <a:r>
              <a:rPr lang="de-CH" b="0" dirty="0"/>
              <a:t> adultes de Suisse à </a:t>
            </a:r>
            <a:r>
              <a:rPr lang="de-CH" b="0" dirty="0" err="1"/>
              <a:t>bouger</a:t>
            </a:r>
            <a:r>
              <a:rPr lang="de-CH" b="0" dirty="0"/>
              <a:t> </a:t>
            </a:r>
            <a:r>
              <a:rPr lang="de-CH" b="0" dirty="0" err="1"/>
              <a:t>davantage</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1" dirty="0" err="1"/>
              <a:t>Une</a:t>
            </a:r>
            <a:r>
              <a:rPr lang="de-CH" b="1" dirty="0"/>
              <a:t> </a:t>
            </a:r>
            <a:r>
              <a:rPr lang="de-CH" b="1" dirty="0" err="1"/>
              <a:t>campagne</a:t>
            </a:r>
            <a:r>
              <a:rPr lang="de-CH" b="1" dirty="0"/>
              <a:t> de </a:t>
            </a:r>
            <a:r>
              <a:rPr lang="de-CH" b="1" dirty="0" err="1"/>
              <a:t>marketing</a:t>
            </a:r>
            <a:r>
              <a:rPr lang="de-CH" b="1" dirty="0"/>
              <a:t> </a:t>
            </a:r>
            <a:r>
              <a:rPr lang="de-CH" b="1" dirty="0" err="1"/>
              <a:t>implique</a:t>
            </a:r>
            <a:r>
              <a:rPr lang="de-CH" b="1" dirty="0"/>
              <a:t> de </a:t>
            </a:r>
            <a:r>
              <a:rPr lang="de-CH" b="1" dirty="0" err="1"/>
              <a:t>répondre</a:t>
            </a:r>
            <a:r>
              <a:rPr lang="de-CH" b="1" dirty="0"/>
              <a:t> </a:t>
            </a:r>
            <a:r>
              <a:rPr lang="de-CH" b="1" dirty="0" err="1"/>
              <a:t>aux</a:t>
            </a:r>
            <a:r>
              <a:rPr lang="de-CH" b="1" dirty="0"/>
              <a:t> </a:t>
            </a:r>
            <a:r>
              <a:rPr lang="de-CH" b="1" dirty="0" err="1"/>
              <a:t>questions</a:t>
            </a:r>
            <a:r>
              <a:rPr lang="de-CH" b="1" dirty="0"/>
              <a:t> </a:t>
            </a:r>
            <a:r>
              <a:rPr lang="de-CH" b="1" dirty="0" err="1"/>
              <a:t>suivantes</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Quelles </a:t>
            </a:r>
            <a:r>
              <a:rPr lang="de-CH" b="0" dirty="0" err="1"/>
              <a:t>offres</a:t>
            </a:r>
            <a:r>
              <a:rPr lang="de-CH" b="0" dirty="0"/>
              <a:t> existent </a:t>
            </a:r>
            <a:r>
              <a:rPr lang="de-CH" b="0" dirty="0" err="1"/>
              <a:t>déjà</a:t>
            </a:r>
            <a:r>
              <a:rPr lang="de-CH" b="0" dirty="0"/>
              <a:t> </a:t>
            </a:r>
            <a:r>
              <a:rPr lang="de-CH" b="0" dirty="0" err="1"/>
              <a:t>sur</a:t>
            </a:r>
            <a:r>
              <a:rPr lang="de-CH" b="0" dirty="0"/>
              <a:t> le </a:t>
            </a:r>
            <a:r>
              <a:rPr lang="de-CH" b="0" dirty="0" err="1"/>
              <a:t>marché</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a:t>
            </a:r>
            <a:r>
              <a:rPr lang="de-CH" b="0" dirty="0" err="1"/>
              <a:t>Lesquelles</a:t>
            </a:r>
            <a:r>
              <a:rPr lang="de-CH" b="0" dirty="0"/>
              <a:t> </a:t>
            </a:r>
            <a:r>
              <a:rPr lang="de-CH" b="0" dirty="0" err="1"/>
              <a:t>n'existent</a:t>
            </a:r>
            <a:r>
              <a:rPr lang="de-CH" b="0" dirty="0"/>
              <a:t> </a:t>
            </a:r>
            <a:r>
              <a:rPr lang="de-CH" b="0" dirty="0" err="1"/>
              <a:t>pas</a:t>
            </a:r>
            <a:r>
              <a:rPr lang="de-CH" b="0" dirty="0"/>
              <a:t> </a:t>
            </a:r>
            <a:r>
              <a:rPr lang="de-CH" b="0" dirty="0" err="1"/>
              <a:t>encore</a:t>
            </a:r>
            <a:r>
              <a:rPr lang="de-CH" b="0" dirty="0"/>
              <a:t>? </a:t>
            </a:r>
            <a:r>
              <a:rPr lang="de-CH" b="0" dirty="0" err="1"/>
              <a:t>lanalyse</a:t>
            </a:r>
            <a:r>
              <a:rPr lang="de-CH" b="0" dirty="0"/>
              <a:t> de </a:t>
            </a:r>
            <a:r>
              <a:rPr lang="de-CH" b="0" dirty="0" err="1"/>
              <a:t>marchel</a:t>
            </a:r>
            <a:endParaRPr lang="de-CH"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a:t>
            </a:r>
            <a:r>
              <a:rPr lang="de-CH" b="0" dirty="0" err="1"/>
              <a:t>Quels</a:t>
            </a:r>
            <a:r>
              <a:rPr lang="de-CH" b="0" dirty="0"/>
              <a:t> </a:t>
            </a:r>
            <a:r>
              <a:rPr lang="de-CH" b="0" dirty="0" err="1"/>
              <a:t>objectifs</a:t>
            </a:r>
            <a:r>
              <a:rPr lang="de-CH" b="0" dirty="0"/>
              <a:t> </a:t>
            </a:r>
            <a:r>
              <a:rPr lang="de-CH" b="0" dirty="0" err="1"/>
              <a:t>les</a:t>
            </a:r>
            <a:r>
              <a:rPr lang="de-CH" b="0" dirty="0"/>
              <a:t> </a:t>
            </a:r>
            <a:r>
              <a:rPr lang="de-CH" b="0" dirty="0" err="1"/>
              <a:t>prestataires</a:t>
            </a:r>
            <a:r>
              <a:rPr lang="de-CH" b="0" dirty="0"/>
              <a:t> </a:t>
            </a:r>
            <a:r>
              <a:rPr lang="de-CH" b="0" dirty="0" err="1"/>
              <a:t>visent-ils</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a:t>
            </a:r>
            <a:r>
              <a:rPr lang="de-CH" b="0" dirty="0" err="1"/>
              <a:t>Lesquels</a:t>
            </a:r>
            <a:r>
              <a:rPr lang="de-CH" b="0" dirty="0"/>
              <a:t> ne </a:t>
            </a:r>
            <a:r>
              <a:rPr lang="de-CH" b="0" dirty="0" err="1"/>
              <a:t>visent-ils</a:t>
            </a:r>
            <a:r>
              <a:rPr lang="de-CH" b="0" dirty="0"/>
              <a:t> </a:t>
            </a:r>
            <a:r>
              <a:rPr lang="de-CH" b="0" dirty="0" err="1"/>
              <a:t>pas</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a:t>
            </a:r>
            <a:r>
              <a:rPr lang="de-CH" b="0" dirty="0" err="1"/>
              <a:t>Qui</a:t>
            </a:r>
            <a:r>
              <a:rPr lang="de-CH" b="0" dirty="0"/>
              <a:t> </a:t>
            </a:r>
            <a:r>
              <a:rPr lang="de-CH" b="0" dirty="0" err="1"/>
              <a:t>sont</a:t>
            </a:r>
            <a:r>
              <a:rPr lang="de-CH" b="0" dirty="0"/>
              <a:t> </a:t>
            </a:r>
            <a:r>
              <a:rPr lang="de-CH" b="0" dirty="0" err="1"/>
              <a:t>les</a:t>
            </a:r>
            <a:r>
              <a:rPr lang="de-CH" b="0" dirty="0"/>
              <a:t> </a:t>
            </a:r>
            <a:r>
              <a:rPr lang="de-CH" b="0" dirty="0" err="1"/>
              <a:t>participants</a:t>
            </a:r>
            <a:r>
              <a:rPr lang="de-CH" b="0" dirty="0"/>
              <a:t> </a:t>
            </a:r>
            <a:r>
              <a:rPr lang="de-CH" b="0" dirty="0" err="1"/>
              <a:t>potentiels</a:t>
            </a:r>
            <a:r>
              <a:rPr lang="de-CH" b="0" dirty="0"/>
              <a:t> et </a:t>
            </a:r>
            <a:r>
              <a:rPr lang="de-CH" b="0" dirty="0" err="1"/>
              <a:t>quels</a:t>
            </a:r>
            <a:r>
              <a:rPr lang="de-CH" b="0" dirty="0"/>
              <a:t> </a:t>
            </a:r>
            <a:r>
              <a:rPr lang="de-CH" b="0" dirty="0" err="1"/>
              <a:t>sont</a:t>
            </a:r>
            <a:r>
              <a:rPr lang="de-CH" b="0" dirty="0"/>
              <a:t> </a:t>
            </a:r>
            <a:r>
              <a:rPr lang="de-CH" b="0" dirty="0" err="1"/>
              <a:t>leurs</a:t>
            </a:r>
            <a:r>
              <a:rPr lang="de-CH" b="0" dirty="0"/>
              <a:t> </a:t>
            </a:r>
            <a:r>
              <a:rPr lang="de-CH" b="0" dirty="0" err="1"/>
              <a:t>besoins</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a:t>
            </a:r>
            <a:r>
              <a:rPr lang="de-CH" b="0" dirty="0" err="1"/>
              <a:t>Quel</a:t>
            </a:r>
            <a:r>
              <a:rPr lang="de-CH" b="0" dirty="0"/>
              <a:t> </a:t>
            </a:r>
            <a:r>
              <a:rPr lang="de-CH" b="0" dirty="0" err="1"/>
              <a:t>produit</a:t>
            </a:r>
            <a:r>
              <a:rPr lang="de-CH" b="0" dirty="0"/>
              <a:t> (</a:t>
            </a:r>
            <a:r>
              <a:rPr lang="de-CH" b="0" dirty="0" err="1"/>
              <a:t>offre</a:t>
            </a:r>
            <a:r>
              <a:rPr lang="de-CH" b="0" dirty="0"/>
              <a:t> </a:t>
            </a:r>
            <a:r>
              <a:rPr lang="de-CH" b="0" dirty="0" err="1"/>
              <a:t>esal</a:t>
            </a:r>
            <a:r>
              <a:rPr lang="de-CH" b="0" dirty="0"/>
              <a:t> </a:t>
            </a:r>
            <a:r>
              <a:rPr lang="de-CH" b="0" dirty="0" err="1"/>
              <a:t>va</a:t>
            </a:r>
            <a:r>
              <a:rPr lang="de-CH" b="0" dirty="0"/>
              <a:t> </a:t>
            </a:r>
            <a:r>
              <a:rPr lang="de-CH" b="0" dirty="0" err="1"/>
              <a:t>permettre</a:t>
            </a:r>
            <a:r>
              <a:rPr lang="de-CH" b="0" dirty="0"/>
              <a:t> de </a:t>
            </a:r>
            <a:r>
              <a:rPr lang="de-CH" b="0" dirty="0" err="1"/>
              <a:t>satisfaire</a:t>
            </a:r>
            <a:r>
              <a:rPr lang="de-CH" b="0" dirty="0"/>
              <a:t> </a:t>
            </a:r>
            <a:r>
              <a:rPr lang="de-CH" b="0" dirty="0" err="1"/>
              <a:t>ces</a:t>
            </a:r>
            <a:r>
              <a:rPr lang="de-CH" b="0" dirty="0"/>
              <a:t> </a:t>
            </a:r>
            <a:r>
              <a:rPr lang="de-CH" b="0" dirty="0" err="1"/>
              <a:t>besoins</a:t>
            </a:r>
            <a:r>
              <a:rPr lang="de-CH" b="0" dirty="0"/>
              <a:t> et </a:t>
            </a:r>
            <a:r>
              <a:rPr lang="de-CH" b="0" dirty="0" err="1"/>
              <a:t>d'atteindre</a:t>
            </a:r>
            <a:r>
              <a:rPr lang="de-CH" b="0" dirty="0"/>
              <a:t> </a:t>
            </a:r>
            <a:r>
              <a:rPr lang="de-CH" b="0" dirty="0" err="1"/>
              <a:t>les</a:t>
            </a:r>
            <a:r>
              <a:rPr lang="de-CH" b="0" dirty="0"/>
              <a:t> </a:t>
            </a:r>
            <a:r>
              <a:rPr lang="de-CH" b="0" dirty="0" err="1"/>
              <a:t>abjectifs</a:t>
            </a:r>
            <a:r>
              <a:rPr lang="de-CH" b="0" dirty="0"/>
              <a:t> </a:t>
            </a:r>
            <a:r>
              <a:rPr lang="de-CH" b="0" dirty="0" err="1"/>
              <a:t>visés</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a:t>
            </a:r>
            <a:r>
              <a:rPr lang="de-CH" b="0" dirty="0" err="1"/>
              <a:t>Qui</a:t>
            </a:r>
            <a:r>
              <a:rPr lang="de-CH" b="0" dirty="0"/>
              <a:t>, </a:t>
            </a:r>
            <a:r>
              <a:rPr lang="de-CH" b="0" dirty="0" err="1"/>
              <a:t>dans</a:t>
            </a:r>
            <a:r>
              <a:rPr lang="de-CH" b="0" dirty="0"/>
              <a:t> ton </a:t>
            </a:r>
            <a:r>
              <a:rPr lang="de-CH" b="0" dirty="0" err="1"/>
              <a:t>entourage</a:t>
            </a:r>
            <a:r>
              <a:rPr lang="de-CH" b="0" dirty="0"/>
              <a:t>, </a:t>
            </a:r>
            <a:r>
              <a:rPr lang="de-CH" b="0" dirty="0" err="1"/>
              <a:t>joue</a:t>
            </a:r>
            <a:r>
              <a:rPr lang="de-CH" b="0" dirty="0"/>
              <a:t> </a:t>
            </a:r>
            <a:r>
              <a:rPr lang="de-CH" b="0" dirty="0" err="1"/>
              <a:t>un</a:t>
            </a:r>
            <a:r>
              <a:rPr lang="de-CH" b="0" dirty="0"/>
              <a:t> </a:t>
            </a:r>
            <a:r>
              <a:rPr lang="de-CH" b="0" dirty="0" err="1"/>
              <a:t>rôle</a:t>
            </a:r>
            <a:r>
              <a:rPr lang="de-CH" b="0" dirty="0"/>
              <a:t> </a:t>
            </a:r>
            <a:r>
              <a:rPr lang="de-CH" b="0" dirty="0" err="1"/>
              <a:t>important</a:t>
            </a:r>
            <a:r>
              <a:rPr lang="de-CH" b="0" dirty="0"/>
              <a:t> et </a:t>
            </a:r>
            <a:r>
              <a:rPr lang="de-CH" b="0" dirty="0" err="1"/>
              <a:t>peut</a:t>
            </a:r>
            <a:r>
              <a:rPr lang="de-CH" b="0" dirty="0"/>
              <a:t> faire en </a:t>
            </a:r>
            <a:r>
              <a:rPr lang="de-CH" b="0" dirty="0" err="1"/>
              <a:t>sorte</a:t>
            </a:r>
            <a:r>
              <a:rPr lang="de-CH" b="0" dirty="0"/>
              <a:t> </a:t>
            </a:r>
            <a:r>
              <a:rPr lang="de-CH" b="0" dirty="0" err="1"/>
              <a:t>que</a:t>
            </a:r>
            <a:r>
              <a:rPr lang="de-CH" b="0" dirty="0"/>
              <a:t> </a:t>
            </a:r>
            <a:r>
              <a:rPr lang="de-CH" b="0" dirty="0" err="1"/>
              <a:t>l'offre</a:t>
            </a:r>
            <a:r>
              <a:rPr lang="de-CH" b="0" dirty="0"/>
              <a:t> </a:t>
            </a:r>
            <a:r>
              <a:rPr lang="de-CH" b="0" dirty="0" err="1"/>
              <a:t>soit</a:t>
            </a:r>
            <a:r>
              <a:rPr lang="de-CH" b="0" dirty="0"/>
              <a:t> </a:t>
            </a:r>
            <a:r>
              <a:rPr lang="de-CH" b="0" dirty="0" err="1"/>
              <a:t>appréciée</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De quelle </a:t>
            </a:r>
            <a:r>
              <a:rPr lang="de-CH" b="0" dirty="0" err="1"/>
              <a:t>manière</a:t>
            </a:r>
            <a:r>
              <a:rPr lang="de-CH" b="0" dirty="0"/>
              <a:t>, </a:t>
            </a:r>
            <a:r>
              <a:rPr lang="de-CH" b="0" dirty="0" err="1"/>
              <a:t>sous</a:t>
            </a:r>
            <a:r>
              <a:rPr lang="de-CH" b="0" dirty="0"/>
              <a:t> quelle forme et par </a:t>
            </a:r>
            <a:r>
              <a:rPr lang="de-CH" b="0" dirty="0" err="1"/>
              <a:t>quel</a:t>
            </a:r>
            <a:r>
              <a:rPr lang="de-CH" b="0" dirty="0"/>
              <a:t> </a:t>
            </a:r>
            <a:r>
              <a:rPr lang="de-CH" b="0" dirty="0" err="1"/>
              <a:t>canal</a:t>
            </a:r>
            <a:r>
              <a:rPr lang="de-CH" b="0" dirty="0"/>
              <a:t> le </a:t>
            </a:r>
            <a:r>
              <a:rPr lang="de-CH" b="0" dirty="0" err="1"/>
              <a:t>produit</a:t>
            </a:r>
            <a:r>
              <a:rPr lang="de-CH" b="0" dirty="0"/>
              <a:t> </a:t>
            </a:r>
            <a:r>
              <a:rPr lang="de-CH" b="0" dirty="0" err="1"/>
              <a:t>parvient-il</a:t>
            </a:r>
            <a:r>
              <a:rPr lang="de-CH" b="0" dirty="0"/>
              <a:t> au </a:t>
            </a:r>
            <a:r>
              <a:rPr lang="de-CH" b="0" dirty="0" err="1"/>
              <a:t>groupe</a:t>
            </a:r>
            <a:r>
              <a:rPr lang="de-CH" b="0" dirty="0"/>
              <a:t> </a:t>
            </a:r>
            <a:r>
              <a:rPr lang="de-CH" b="0" dirty="0" err="1"/>
              <a:t>cible</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a:t>
            </a:r>
            <a:r>
              <a:rPr lang="de-CH" b="0" dirty="0" err="1"/>
              <a:t>Les</a:t>
            </a:r>
            <a:r>
              <a:rPr lang="de-CH" b="0" dirty="0"/>
              <a:t> </a:t>
            </a:r>
            <a:r>
              <a:rPr lang="de-CH" b="0" dirty="0" err="1"/>
              <a:t>moyens</a:t>
            </a:r>
            <a:r>
              <a:rPr lang="de-CH" b="0" dirty="0"/>
              <a:t> à </a:t>
            </a:r>
            <a:r>
              <a:rPr lang="de-CH" b="0" dirty="0" err="1"/>
              <a:t>disposition</a:t>
            </a:r>
            <a:r>
              <a:rPr lang="de-CH" b="0" dirty="0"/>
              <a:t> </a:t>
            </a:r>
            <a:r>
              <a:rPr lang="de-CH" b="0" dirty="0" err="1"/>
              <a:t>suffisent-ils</a:t>
            </a:r>
            <a:r>
              <a:rPr lang="de-CH" b="0" dirty="0"/>
              <a:t> </a:t>
            </a:r>
            <a:r>
              <a:rPr lang="de-CH" b="0" dirty="0" err="1"/>
              <a:t>ou</a:t>
            </a:r>
            <a:r>
              <a:rPr lang="de-CH" b="0" dirty="0"/>
              <a:t> </a:t>
            </a:r>
            <a:r>
              <a:rPr lang="de-CH" b="0" dirty="0" err="1"/>
              <a:t>comment</a:t>
            </a:r>
            <a:r>
              <a:rPr lang="de-CH" b="0" dirty="0"/>
              <a:t> </a:t>
            </a:r>
            <a:r>
              <a:rPr lang="de-CH" b="0" dirty="0" err="1"/>
              <a:t>prévois</a:t>
            </a:r>
            <a:r>
              <a:rPr lang="de-CH" b="0" dirty="0"/>
              <a:t>-tu </a:t>
            </a:r>
            <a:r>
              <a:rPr lang="de-CH" b="0" dirty="0" err="1"/>
              <a:t>d'assurer</a:t>
            </a:r>
            <a:r>
              <a:rPr lang="de-CH" b="0" dirty="0"/>
              <a:t> le </a:t>
            </a:r>
            <a:r>
              <a:rPr lang="de-CH" b="0" dirty="0" err="1"/>
              <a:t>financement</a:t>
            </a:r>
            <a:r>
              <a:rPr lang="de-CH"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CH" b="0" dirty="0"/>
              <a:t>- Comment </a:t>
            </a:r>
            <a:r>
              <a:rPr lang="de-CH" b="0" dirty="0" err="1"/>
              <a:t>vérifier</a:t>
            </a:r>
            <a:r>
              <a:rPr lang="de-CH" b="0" dirty="0"/>
              <a:t> si </a:t>
            </a:r>
            <a:r>
              <a:rPr lang="de-CH" b="0" dirty="0" err="1"/>
              <a:t>l'offre</a:t>
            </a:r>
            <a:r>
              <a:rPr lang="de-CH" b="0" dirty="0"/>
              <a:t> a </a:t>
            </a:r>
            <a:r>
              <a:rPr lang="de-CH" b="0" dirty="0" err="1"/>
              <a:t>eu</a:t>
            </a:r>
            <a:r>
              <a:rPr lang="de-CH" b="0" dirty="0"/>
              <a:t> du </a:t>
            </a:r>
            <a:r>
              <a:rPr lang="de-CH" b="0" dirty="0" err="1"/>
              <a:t>succès</a:t>
            </a:r>
            <a:r>
              <a:rPr lang="de-CH" b="0" dirty="0"/>
              <a:t>?</a:t>
            </a:r>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117</a:t>
            </a:fld>
            <a:endParaRPr lang="de-CH"/>
          </a:p>
        </p:txBody>
      </p:sp>
    </p:spTree>
    <p:extLst>
      <p:ext uri="{BB962C8B-B14F-4D97-AF65-F5344CB8AC3E}">
        <p14:creationId xmlns:p14="http://schemas.microsoft.com/office/powerpoint/2010/main" val="6688551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1" dirty="0">
                <a:effectLst/>
              </a:rPr>
              <a:t>Drop-outs &lt; Drop-ins</a:t>
            </a:r>
            <a:endParaRPr lang="de-CH" noProof="0" dirty="0"/>
          </a:p>
          <a:p>
            <a:r>
              <a:rPr lang="de-DE" dirty="0" err="1"/>
              <a:t>Oramai</a:t>
            </a:r>
            <a:r>
              <a:rPr lang="de-DE" dirty="0"/>
              <a:t> </a:t>
            </a:r>
            <a:r>
              <a:rPr lang="de-DE" dirty="0" err="1"/>
              <a:t>nessuno</a:t>
            </a:r>
            <a:r>
              <a:rPr lang="de-DE" dirty="0"/>
              <a:t> </a:t>
            </a:r>
            <a:r>
              <a:rPr lang="de-DE" dirty="0" err="1"/>
              <a:t>vuole</a:t>
            </a:r>
            <a:r>
              <a:rPr lang="de-DE" dirty="0"/>
              <a:t> più </a:t>
            </a:r>
            <a:r>
              <a:rPr lang="de-DE" dirty="0" err="1"/>
              <a:t>impegnarsi</a:t>
            </a:r>
            <a:r>
              <a:rPr lang="de-DE" dirty="0"/>
              <a:t> a lungo </a:t>
            </a:r>
            <a:r>
              <a:rPr lang="de-DE" dirty="0" err="1"/>
              <a:t>termine</a:t>
            </a:r>
            <a:r>
              <a:rPr lang="de-DE" dirty="0"/>
              <a:t> </a:t>
            </a:r>
            <a:r>
              <a:rPr lang="de-DE" dirty="0" err="1"/>
              <a:t>e</a:t>
            </a:r>
            <a:r>
              <a:rPr lang="de-DE" dirty="0"/>
              <a:t> </a:t>
            </a:r>
            <a:r>
              <a:rPr lang="de-DE" dirty="0" err="1"/>
              <a:t>quindi</a:t>
            </a:r>
            <a:r>
              <a:rPr lang="de-DE" dirty="0"/>
              <a:t> </a:t>
            </a:r>
            <a:r>
              <a:rPr lang="de-DE" dirty="0" err="1"/>
              <a:t>è</a:t>
            </a:r>
            <a:r>
              <a:rPr lang="de-DE" dirty="0"/>
              <a:t> </a:t>
            </a:r>
            <a:r>
              <a:rPr lang="de-DE" dirty="0" err="1"/>
              <a:t>necessario</a:t>
            </a:r>
            <a:r>
              <a:rPr lang="de-DE" dirty="0"/>
              <a:t> uno </a:t>
            </a:r>
            <a:r>
              <a:rPr lang="de-DE" dirty="0" err="1"/>
              <a:t>sforzo</a:t>
            </a:r>
            <a:r>
              <a:rPr lang="de-DE" dirty="0"/>
              <a:t> </a:t>
            </a:r>
            <a:r>
              <a:rPr lang="de-DE" dirty="0" err="1"/>
              <a:t>notevole</a:t>
            </a:r>
            <a:r>
              <a:rPr lang="de-DE" dirty="0"/>
              <a:t> per </a:t>
            </a:r>
            <a:r>
              <a:rPr lang="de-DE" dirty="0" err="1"/>
              <a:t>raggiungere</a:t>
            </a:r>
            <a:r>
              <a:rPr lang="de-DE" dirty="0"/>
              <a:t> </a:t>
            </a:r>
            <a:r>
              <a:rPr lang="de-DE" dirty="0" err="1"/>
              <a:t>l'obiettivo</a:t>
            </a:r>
            <a:r>
              <a:rPr lang="de-DE" dirty="0"/>
              <a:t> di </a:t>
            </a:r>
            <a:r>
              <a:rPr lang="de-DE" dirty="0" err="1"/>
              <a:t>mantenere</a:t>
            </a:r>
            <a:r>
              <a:rPr lang="de-DE" dirty="0"/>
              <a:t> le </a:t>
            </a:r>
            <a:r>
              <a:rPr lang="de-DE" dirty="0" err="1"/>
              <a:t>persone</a:t>
            </a:r>
            <a:r>
              <a:rPr lang="de-DE" dirty="0"/>
              <a:t> in </a:t>
            </a:r>
            <a:r>
              <a:rPr lang="de-DE" dirty="0" err="1"/>
              <a:t>movimento</a:t>
            </a:r>
            <a:r>
              <a:rPr lang="de-DE" dirty="0"/>
              <a:t> </a:t>
            </a:r>
            <a:r>
              <a:rPr lang="de-DE" dirty="0" err="1"/>
              <a:t>su</a:t>
            </a:r>
            <a:r>
              <a:rPr lang="de-DE" dirty="0"/>
              <a:t> </a:t>
            </a:r>
            <a:r>
              <a:rPr lang="de-DE" dirty="0" err="1"/>
              <a:t>tutto</a:t>
            </a:r>
            <a:r>
              <a:rPr lang="de-DE" dirty="0"/>
              <a:t> </a:t>
            </a:r>
            <a:r>
              <a:rPr lang="de-DE" dirty="0" err="1"/>
              <a:t>l'arco</a:t>
            </a:r>
            <a:r>
              <a:rPr lang="de-DE" dirty="0"/>
              <a:t> della </a:t>
            </a:r>
            <a:r>
              <a:rPr lang="de-DE" dirty="0" err="1"/>
              <a:t>vita</a:t>
            </a:r>
            <a:r>
              <a:rPr lang="de-DE" dirty="0"/>
              <a:t> </a:t>
            </a:r>
            <a:r>
              <a:rPr lang="de-DE" dirty="0" err="1"/>
              <a:t>ed</a:t>
            </a:r>
            <a:r>
              <a:rPr lang="de-DE" dirty="0"/>
              <a:t> </a:t>
            </a:r>
            <a:r>
              <a:rPr lang="de-DE" b="1" dirty="0" err="1"/>
              <a:t>entusiasmarle</a:t>
            </a:r>
            <a:r>
              <a:rPr lang="de-DE" b="1" dirty="0"/>
              <a:t> per </a:t>
            </a:r>
            <a:r>
              <a:rPr lang="de-DE" b="1" dirty="0" err="1"/>
              <a:t>un'attività</a:t>
            </a:r>
            <a:r>
              <a:rPr lang="de-DE" b="1" dirty="0"/>
              <a:t> (</a:t>
            </a:r>
            <a:r>
              <a:rPr lang="de-DE" b="1" dirty="0" err="1"/>
              <a:t>drop</a:t>
            </a:r>
            <a:r>
              <a:rPr lang="de-DE" b="1" dirty="0"/>
              <a:t>-in). </a:t>
            </a:r>
            <a:r>
              <a:rPr lang="de-DE" dirty="0" err="1"/>
              <a:t>Immagina</a:t>
            </a:r>
            <a:r>
              <a:rPr lang="de-DE" dirty="0"/>
              <a:t> se </a:t>
            </a:r>
            <a:r>
              <a:rPr lang="de-DE" dirty="0" err="1"/>
              <a:t>ogni</a:t>
            </a:r>
            <a:r>
              <a:rPr lang="de-DE" dirty="0"/>
              <a:t> </a:t>
            </a:r>
            <a:r>
              <a:rPr lang="de-DE" dirty="0" err="1"/>
              <a:t>monitrice</a:t>
            </a:r>
            <a:r>
              <a:rPr lang="de-DE" dirty="0"/>
              <a:t> o monitore </a:t>
            </a:r>
            <a:r>
              <a:rPr lang="de-DE" dirty="0" err="1"/>
              <a:t>esa</a:t>
            </a:r>
            <a:r>
              <a:rPr lang="de-DE" dirty="0"/>
              <a:t> si </a:t>
            </a:r>
            <a:r>
              <a:rPr lang="de-DE" dirty="0" err="1"/>
              <a:t>impegnasse</a:t>
            </a:r>
            <a:r>
              <a:rPr lang="de-DE" dirty="0"/>
              <a:t> </a:t>
            </a:r>
            <a:r>
              <a:rPr lang="de-DE" dirty="0" err="1"/>
              <a:t>affinché</a:t>
            </a:r>
            <a:r>
              <a:rPr lang="de-DE" dirty="0"/>
              <a:t> i </a:t>
            </a:r>
            <a:r>
              <a:rPr lang="de-DE" dirty="0" err="1"/>
              <a:t>partecipanti</a:t>
            </a:r>
            <a:r>
              <a:rPr lang="de-DE" dirty="0"/>
              <a:t> </a:t>
            </a:r>
            <a:r>
              <a:rPr lang="de-DE" dirty="0" err="1"/>
              <a:t>possano</a:t>
            </a:r>
            <a:r>
              <a:rPr lang="de-DE" dirty="0"/>
              <a:t> </a:t>
            </a:r>
            <a:r>
              <a:rPr lang="de-DE" dirty="0" err="1"/>
              <a:t>trovare</a:t>
            </a:r>
            <a:r>
              <a:rPr lang="de-DE" dirty="0"/>
              <a:t> </a:t>
            </a:r>
            <a:r>
              <a:rPr lang="de-DE" dirty="0" err="1"/>
              <a:t>un'offerta</a:t>
            </a:r>
            <a:r>
              <a:rPr lang="de-DE" dirty="0"/>
              <a:t> di </a:t>
            </a:r>
            <a:r>
              <a:rPr lang="de-DE" dirty="0" err="1"/>
              <a:t>movimento</a:t>
            </a:r>
            <a:r>
              <a:rPr lang="de-DE" dirty="0"/>
              <a:t> più </a:t>
            </a:r>
            <a:r>
              <a:rPr lang="de-DE" dirty="0" err="1"/>
              <a:t>adeguata</a:t>
            </a:r>
            <a:r>
              <a:rPr lang="de-DE" dirty="0"/>
              <a:t> </a:t>
            </a:r>
            <a:r>
              <a:rPr lang="de-DE" dirty="0" err="1"/>
              <a:t>invece</a:t>
            </a:r>
            <a:r>
              <a:rPr lang="de-DE" dirty="0"/>
              <a:t> di </a:t>
            </a:r>
            <a:r>
              <a:rPr lang="de-DE" b="1" dirty="0" err="1"/>
              <a:t>smettere</a:t>
            </a:r>
            <a:r>
              <a:rPr lang="de-DE" b="1" dirty="0"/>
              <a:t> del </a:t>
            </a:r>
            <a:r>
              <a:rPr lang="de-DE" b="1" dirty="0" err="1"/>
              <a:t>tutto</a:t>
            </a:r>
            <a:r>
              <a:rPr lang="de-DE" b="1" dirty="0"/>
              <a:t> (</a:t>
            </a:r>
            <a:r>
              <a:rPr lang="de-DE" b="1" dirty="0" err="1"/>
              <a:t>drop-out</a:t>
            </a:r>
            <a:r>
              <a:rPr lang="de-DE" b="1" dirty="0"/>
              <a:t>): </a:t>
            </a:r>
            <a:r>
              <a:rPr lang="de-DE" dirty="0"/>
              <a:t>non ne </a:t>
            </a:r>
            <a:r>
              <a:rPr lang="de-DE" dirty="0" err="1"/>
              <a:t>beneficerebbe</a:t>
            </a:r>
            <a:r>
              <a:rPr lang="de-DE" dirty="0"/>
              <a:t> </a:t>
            </a:r>
            <a:r>
              <a:rPr lang="de-DE" dirty="0" err="1"/>
              <a:t>unicamente</a:t>
            </a:r>
            <a:r>
              <a:rPr lang="de-DE" dirty="0"/>
              <a:t> la </a:t>
            </a:r>
            <a:r>
              <a:rPr lang="de-DE" dirty="0" err="1"/>
              <a:t>prossima</a:t>
            </a:r>
            <a:r>
              <a:rPr lang="de-DE" dirty="0"/>
              <a:t> </a:t>
            </a:r>
            <a:r>
              <a:rPr lang="de-DE" dirty="0" err="1"/>
              <a:t>attività</a:t>
            </a:r>
            <a:r>
              <a:rPr lang="de-DE" dirty="0"/>
              <a:t> </a:t>
            </a:r>
            <a:r>
              <a:rPr lang="de-DE" dirty="0" err="1"/>
              <a:t>esa</a:t>
            </a:r>
            <a:r>
              <a:rPr lang="de-DE" dirty="0"/>
              <a:t>, </a:t>
            </a:r>
            <a:r>
              <a:rPr lang="de-DE" dirty="0" err="1"/>
              <a:t>ma</a:t>
            </a:r>
            <a:r>
              <a:rPr lang="de-DE" dirty="0"/>
              <a:t> in </a:t>
            </a:r>
            <a:r>
              <a:rPr lang="de-DE" dirty="0" err="1"/>
              <a:t>generale</a:t>
            </a:r>
            <a:r>
              <a:rPr lang="de-DE" dirty="0"/>
              <a:t> </a:t>
            </a:r>
            <a:r>
              <a:rPr lang="de-DE" dirty="0" err="1"/>
              <a:t>anche</a:t>
            </a:r>
            <a:r>
              <a:rPr lang="de-DE" dirty="0"/>
              <a:t> </a:t>
            </a:r>
            <a:r>
              <a:rPr lang="de-DE" dirty="0" err="1"/>
              <a:t>il</a:t>
            </a:r>
            <a:r>
              <a:rPr lang="de-DE" dirty="0"/>
              <a:t> </a:t>
            </a:r>
            <a:r>
              <a:rPr lang="de-DE" dirty="0" err="1"/>
              <a:t>mondo</a:t>
            </a:r>
            <a:r>
              <a:rPr lang="de-DE" dirty="0"/>
              <a:t> della </a:t>
            </a:r>
            <a:r>
              <a:rPr lang="de-DE" dirty="0" err="1"/>
              <a:t>sport</a:t>
            </a:r>
            <a:r>
              <a:rPr lang="de-DE" dirty="0"/>
              <a:t> </a:t>
            </a:r>
            <a:r>
              <a:rPr lang="de-DE" dirty="0" err="1"/>
              <a:t>e</a:t>
            </a:r>
            <a:r>
              <a:rPr lang="de-DE" dirty="0"/>
              <a:t> tutta la </a:t>
            </a:r>
            <a:r>
              <a:rPr lang="de-DE" dirty="0" err="1"/>
              <a:t>società</a:t>
            </a:r>
            <a:r>
              <a:rPr lang="de-DE" dirty="0"/>
              <a:t>.</a:t>
            </a:r>
          </a:p>
          <a:p>
            <a:endParaRPr lang="de-DE" dirty="0"/>
          </a:p>
          <a:p>
            <a:r>
              <a:rPr lang="de-DE" b="1" dirty="0"/>
              <a:t>Marketing</a:t>
            </a:r>
          </a:p>
          <a:p>
            <a:r>
              <a:rPr lang="de-DE" b="0" dirty="0"/>
              <a:t>Nello </a:t>
            </a:r>
            <a:r>
              <a:rPr lang="de-DE" b="0" dirty="0" err="1"/>
              <a:t>sport</a:t>
            </a:r>
            <a:r>
              <a:rPr lang="de-DE" b="0" dirty="0"/>
              <a:t> per </a:t>
            </a:r>
            <a:r>
              <a:rPr lang="de-DE" b="0" dirty="0" err="1"/>
              <a:t>gli</a:t>
            </a:r>
            <a:r>
              <a:rPr lang="de-DE" b="0" dirty="0"/>
              <a:t> </a:t>
            </a:r>
            <a:r>
              <a:rPr lang="de-DE" b="0" dirty="0" err="1"/>
              <a:t>adulti</a:t>
            </a:r>
            <a:r>
              <a:rPr lang="de-DE" b="0" dirty="0"/>
              <a:t>, </a:t>
            </a:r>
            <a:r>
              <a:rPr lang="de-DE" b="0" dirty="0" err="1"/>
              <a:t>il</a:t>
            </a:r>
            <a:r>
              <a:rPr lang="de-DE" b="0" dirty="0"/>
              <a:t> </a:t>
            </a:r>
            <a:r>
              <a:rPr lang="de-DE" b="0" dirty="0" err="1"/>
              <a:t>marketing</a:t>
            </a:r>
            <a:r>
              <a:rPr lang="de-DE" b="0" dirty="0"/>
              <a:t> </a:t>
            </a:r>
            <a:r>
              <a:rPr lang="de-DE" b="0" dirty="0" err="1"/>
              <a:t>consiste</a:t>
            </a:r>
            <a:r>
              <a:rPr lang="de-DE" b="0" dirty="0"/>
              <a:t> </a:t>
            </a:r>
            <a:r>
              <a:rPr lang="de-DE" b="0" dirty="0" err="1"/>
              <a:t>essenzialmente</a:t>
            </a:r>
            <a:r>
              <a:rPr lang="de-DE" b="0" dirty="0"/>
              <a:t> </a:t>
            </a:r>
            <a:r>
              <a:rPr lang="de-DE" b="0" dirty="0" err="1"/>
              <a:t>nel</a:t>
            </a:r>
            <a:r>
              <a:rPr lang="de-DE" b="0" dirty="0"/>
              <a:t> </a:t>
            </a:r>
            <a:r>
              <a:rPr lang="de-DE" b="0" dirty="0" err="1"/>
              <a:t>fare</a:t>
            </a:r>
            <a:r>
              <a:rPr lang="de-DE" b="0" dirty="0"/>
              <a:t> </a:t>
            </a:r>
            <a:r>
              <a:rPr lang="de-DE" b="0" dirty="0" err="1"/>
              <a:t>pubblicità</a:t>
            </a:r>
            <a:r>
              <a:rPr lang="de-DE" b="0" dirty="0"/>
              <a:t> per le </a:t>
            </a:r>
            <a:r>
              <a:rPr lang="de-DE" b="0" dirty="0" err="1"/>
              <a:t>offerte</a:t>
            </a:r>
            <a:r>
              <a:rPr lang="de-DE" b="0" dirty="0"/>
              <a:t> di </a:t>
            </a:r>
            <a:r>
              <a:rPr lang="de-DE" b="0" dirty="0" err="1"/>
              <a:t>movimento</a:t>
            </a:r>
            <a:r>
              <a:rPr lang="de-DE" b="0" dirty="0"/>
              <a:t> </a:t>
            </a:r>
            <a:r>
              <a:rPr lang="de-DE" b="0" dirty="0" err="1"/>
              <a:t>e</a:t>
            </a:r>
            <a:r>
              <a:rPr lang="de-DE" b="0" dirty="0"/>
              <a:t> </a:t>
            </a:r>
            <a:r>
              <a:rPr lang="de-DE" b="0" dirty="0" err="1"/>
              <a:t>sport</a:t>
            </a:r>
            <a:r>
              <a:rPr lang="de-DE" b="0" dirty="0"/>
              <a:t>. In </a:t>
            </a:r>
            <a:r>
              <a:rPr lang="de-DE" b="0" dirty="0" err="1"/>
              <a:t>questo</a:t>
            </a:r>
            <a:r>
              <a:rPr lang="de-DE" b="0" dirty="0"/>
              <a:t> modo i </a:t>
            </a:r>
            <a:r>
              <a:rPr lang="de-DE" b="0" dirty="0" err="1"/>
              <a:t>partecipanti</a:t>
            </a:r>
            <a:r>
              <a:rPr lang="de-DE" b="0" dirty="0"/>
              <a:t> </a:t>
            </a:r>
            <a:r>
              <a:rPr lang="de-DE" b="0" dirty="0" err="1"/>
              <a:t>sono</a:t>
            </a:r>
            <a:r>
              <a:rPr lang="de-DE" b="0" dirty="0"/>
              <a:t> </a:t>
            </a:r>
            <a:r>
              <a:rPr lang="de-DE" b="0" dirty="0" err="1"/>
              <a:t>informati</a:t>
            </a:r>
            <a:r>
              <a:rPr lang="de-DE" b="0" dirty="0"/>
              <a:t> </a:t>
            </a:r>
            <a:r>
              <a:rPr lang="de-DE" b="0" dirty="0" err="1"/>
              <a:t>sulle</a:t>
            </a:r>
            <a:r>
              <a:rPr lang="de-DE" b="0" dirty="0"/>
              <a:t> </a:t>
            </a:r>
            <a:r>
              <a:rPr lang="de-DE" b="0" dirty="0" err="1"/>
              <a:t>offerte</a:t>
            </a:r>
            <a:r>
              <a:rPr lang="de-DE" b="0" dirty="0"/>
              <a:t> </a:t>
            </a:r>
            <a:r>
              <a:rPr lang="de-DE" b="0" dirty="0" err="1"/>
              <a:t>e</a:t>
            </a:r>
            <a:r>
              <a:rPr lang="de-DE" b="0" dirty="0"/>
              <a:t> </a:t>
            </a:r>
            <a:r>
              <a:rPr lang="de-DE" b="0" dirty="0" err="1"/>
              <a:t>questo</a:t>
            </a:r>
            <a:r>
              <a:rPr lang="de-DE" b="0" dirty="0"/>
              <a:t> </a:t>
            </a:r>
            <a:r>
              <a:rPr lang="de-DE" b="0" dirty="0" err="1"/>
              <a:t>consente</a:t>
            </a:r>
            <a:r>
              <a:rPr lang="de-DE" b="0" dirty="0"/>
              <a:t> di </a:t>
            </a:r>
            <a:r>
              <a:rPr lang="de-DE" b="0" dirty="0" err="1"/>
              <a:t>avvicinarsi</a:t>
            </a:r>
            <a:r>
              <a:rPr lang="de-DE" b="0" dirty="0"/>
              <a:t> </a:t>
            </a:r>
            <a:r>
              <a:rPr lang="de-DE" b="0" dirty="0" err="1"/>
              <a:t>all'obiettivo</a:t>
            </a:r>
            <a:r>
              <a:rPr lang="de-DE" b="0" dirty="0"/>
              <a:t> </a:t>
            </a:r>
            <a:r>
              <a:rPr lang="de-DE" b="0" dirty="0" err="1"/>
              <a:t>principale</a:t>
            </a:r>
            <a:r>
              <a:rPr lang="de-DE" b="0" dirty="0"/>
              <a:t>, </a:t>
            </a:r>
            <a:r>
              <a:rPr lang="de-DE" b="0" dirty="0" err="1"/>
              <a:t>ovvero</a:t>
            </a:r>
            <a:r>
              <a:rPr lang="de-DE" b="0" dirty="0"/>
              <a:t> </a:t>
            </a:r>
            <a:r>
              <a:rPr lang="de-DE" b="0" dirty="0" err="1"/>
              <a:t>far</a:t>
            </a:r>
            <a:r>
              <a:rPr lang="de-DE" b="0" dirty="0"/>
              <a:t> </a:t>
            </a:r>
            <a:r>
              <a:rPr lang="de-DE" b="0" dirty="0" err="1"/>
              <a:t>fare</a:t>
            </a:r>
            <a:r>
              <a:rPr lang="de-DE" b="0" dirty="0"/>
              <a:t> più </a:t>
            </a:r>
            <a:r>
              <a:rPr lang="de-DE" b="0" dirty="0" err="1"/>
              <a:t>movimento</a:t>
            </a:r>
            <a:r>
              <a:rPr lang="de-DE" b="0" dirty="0"/>
              <a:t> </a:t>
            </a:r>
            <a:r>
              <a:rPr lang="de-DE" b="0" dirty="0" err="1"/>
              <a:t>agli</a:t>
            </a:r>
            <a:r>
              <a:rPr lang="de-DE" b="0" dirty="0"/>
              <a:t> </a:t>
            </a:r>
            <a:r>
              <a:rPr lang="de-DE" b="0" dirty="0" err="1"/>
              <a:t>adulti</a:t>
            </a:r>
            <a:r>
              <a:rPr lang="de-DE" b="0" dirty="0"/>
              <a:t> in</a:t>
            </a:r>
          </a:p>
          <a:p>
            <a:r>
              <a:rPr lang="de-DE" b="0" dirty="0"/>
              <a:t>Svizzera.</a:t>
            </a:r>
            <a:r>
              <a:rPr lang="de-DE" b="1" dirty="0"/>
              <a:t> Se </a:t>
            </a:r>
            <a:r>
              <a:rPr lang="de-DE" b="1" dirty="0" err="1"/>
              <a:t>ti</a:t>
            </a:r>
            <a:r>
              <a:rPr lang="de-DE" b="1" dirty="0"/>
              <a:t> </a:t>
            </a:r>
            <a:r>
              <a:rPr lang="de-DE" b="1" dirty="0" err="1"/>
              <a:t>occupi</a:t>
            </a:r>
            <a:r>
              <a:rPr lang="de-DE" b="1" dirty="0"/>
              <a:t> del </a:t>
            </a:r>
            <a:r>
              <a:rPr lang="de-DE" b="1" dirty="0" err="1"/>
              <a:t>marketing</a:t>
            </a:r>
            <a:r>
              <a:rPr lang="de-DE" b="1" dirty="0"/>
              <a:t> </a:t>
            </a:r>
            <a:r>
              <a:rPr lang="de-DE" b="1" dirty="0" err="1"/>
              <a:t>devi</a:t>
            </a:r>
            <a:r>
              <a:rPr lang="de-DE" b="1" dirty="0"/>
              <a:t> </a:t>
            </a:r>
            <a:r>
              <a:rPr lang="de-DE" b="1" dirty="0" err="1"/>
              <a:t>innanzitutto</a:t>
            </a:r>
            <a:r>
              <a:rPr lang="de-DE" b="1" dirty="0"/>
              <a:t> </a:t>
            </a:r>
            <a:r>
              <a:rPr lang="de-DE" b="1" dirty="0" err="1"/>
              <a:t>porti</a:t>
            </a:r>
            <a:r>
              <a:rPr lang="de-DE" b="1" dirty="0"/>
              <a:t> le </a:t>
            </a:r>
            <a:r>
              <a:rPr lang="de-DE" b="1" dirty="0" err="1"/>
              <a:t>seguenti</a:t>
            </a:r>
            <a:r>
              <a:rPr lang="de-DE" b="1" dirty="0"/>
              <a:t> </a:t>
            </a:r>
            <a:r>
              <a:rPr lang="de-DE" b="1" dirty="0" err="1"/>
              <a:t>domande</a:t>
            </a:r>
            <a:r>
              <a:rPr lang="de-DE" b="1" dirty="0"/>
              <a:t>:</a:t>
            </a:r>
          </a:p>
          <a:p>
            <a:r>
              <a:rPr lang="de-DE" b="0" dirty="0"/>
              <a:t>- Cosa </a:t>
            </a:r>
            <a:r>
              <a:rPr lang="de-DE" b="0" dirty="0" err="1"/>
              <a:t>esiste</a:t>
            </a:r>
            <a:r>
              <a:rPr lang="de-DE" b="0" dirty="0"/>
              <a:t> </a:t>
            </a:r>
            <a:r>
              <a:rPr lang="de-DE" b="0" dirty="0" err="1"/>
              <a:t>già</a:t>
            </a:r>
            <a:r>
              <a:rPr lang="de-DE" b="0" dirty="0"/>
              <a:t> sul </a:t>
            </a:r>
            <a:r>
              <a:rPr lang="de-DE" b="0" dirty="0" err="1"/>
              <a:t>mercato</a:t>
            </a:r>
            <a:r>
              <a:rPr lang="de-DE" b="0" dirty="0"/>
              <a:t> </a:t>
            </a:r>
            <a:r>
              <a:rPr lang="de-DE" b="0" dirty="0" err="1"/>
              <a:t>e</a:t>
            </a:r>
            <a:r>
              <a:rPr lang="de-DE" b="0" dirty="0"/>
              <a:t> </a:t>
            </a:r>
            <a:r>
              <a:rPr lang="de-DE" b="0" dirty="0" err="1"/>
              <a:t>dove</a:t>
            </a:r>
            <a:r>
              <a:rPr lang="de-DE" b="0" dirty="0"/>
              <a:t> ci </a:t>
            </a:r>
            <a:r>
              <a:rPr lang="de-DE" b="0" dirty="0" err="1"/>
              <a:t>sono</a:t>
            </a:r>
            <a:r>
              <a:rPr lang="de-DE" b="0" dirty="0"/>
              <a:t> delle </a:t>
            </a:r>
            <a:r>
              <a:rPr lang="de-DE" b="0" dirty="0" err="1"/>
              <a:t>lacune</a:t>
            </a:r>
            <a:r>
              <a:rPr lang="de-DE" b="0" dirty="0"/>
              <a:t>? (</a:t>
            </a:r>
            <a:r>
              <a:rPr lang="de-DE" b="0" dirty="0" err="1"/>
              <a:t>analisi</a:t>
            </a:r>
            <a:r>
              <a:rPr lang="de-DE" b="0" dirty="0"/>
              <a:t> del </a:t>
            </a:r>
            <a:r>
              <a:rPr lang="de-DE" b="0" dirty="0" err="1"/>
              <a:t>mercato</a:t>
            </a:r>
            <a:r>
              <a:rPr lang="de-DE" b="0" dirty="0"/>
              <a:t>]</a:t>
            </a:r>
          </a:p>
          <a:p>
            <a:r>
              <a:rPr lang="de-DE" b="0" dirty="0"/>
              <a:t>- </a:t>
            </a:r>
            <a:r>
              <a:rPr lang="de-DE" b="0" dirty="0" err="1"/>
              <a:t>Quali</a:t>
            </a:r>
            <a:r>
              <a:rPr lang="de-DE" b="0" dirty="0"/>
              <a:t> </a:t>
            </a:r>
            <a:r>
              <a:rPr lang="de-DE" b="0" dirty="0" err="1"/>
              <a:t>obiettivi</a:t>
            </a:r>
            <a:r>
              <a:rPr lang="de-DE" b="0" dirty="0"/>
              <a:t> </a:t>
            </a:r>
            <a:r>
              <a:rPr lang="de-DE" b="0" dirty="0" err="1"/>
              <a:t>perseguono</a:t>
            </a:r>
            <a:r>
              <a:rPr lang="de-DE" b="0" dirty="0"/>
              <a:t> </a:t>
            </a:r>
            <a:r>
              <a:rPr lang="de-DE" b="0" dirty="0" err="1"/>
              <a:t>gli</a:t>
            </a:r>
            <a:r>
              <a:rPr lang="de-DE" b="0" dirty="0"/>
              <a:t> </a:t>
            </a:r>
            <a:r>
              <a:rPr lang="de-DE" b="0" dirty="0" err="1"/>
              <a:t>offerenti</a:t>
            </a:r>
            <a:r>
              <a:rPr lang="de-DE" b="0" dirty="0"/>
              <a:t> </a:t>
            </a:r>
            <a:r>
              <a:rPr lang="de-DE" b="0" dirty="0" err="1"/>
              <a:t>e</a:t>
            </a:r>
            <a:r>
              <a:rPr lang="de-DE" b="0" dirty="0"/>
              <a:t> </a:t>
            </a:r>
            <a:r>
              <a:rPr lang="de-DE" b="0" dirty="0" err="1"/>
              <a:t>quali</a:t>
            </a:r>
            <a:r>
              <a:rPr lang="de-DE" b="0" dirty="0"/>
              <a:t> </a:t>
            </a:r>
            <a:r>
              <a:rPr lang="de-DE" b="0" dirty="0" err="1"/>
              <a:t>no</a:t>
            </a:r>
            <a:r>
              <a:rPr lang="de-DE" b="0" dirty="0"/>
              <a:t>?</a:t>
            </a:r>
          </a:p>
          <a:p>
            <a:r>
              <a:rPr lang="de-DE" b="0" dirty="0"/>
              <a:t>- A </a:t>
            </a:r>
            <a:r>
              <a:rPr lang="de-DE" b="0" dirty="0" err="1"/>
              <a:t>quali</a:t>
            </a:r>
            <a:r>
              <a:rPr lang="de-DE" b="0" dirty="0"/>
              <a:t> </a:t>
            </a:r>
            <a:r>
              <a:rPr lang="de-DE" b="0" dirty="0" err="1"/>
              <a:t>potenziali</a:t>
            </a:r>
            <a:r>
              <a:rPr lang="de-DE" b="0" dirty="0"/>
              <a:t> </a:t>
            </a:r>
            <a:r>
              <a:rPr lang="de-DE" b="0" dirty="0" err="1"/>
              <a:t>partecipanti</a:t>
            </a:r>
            <a:r>
              <a:rPr lang="de-DE" b="0" dirty="0"/>
              <a:t> </a:t>
            </a:r>
            <a:r>
              <a:rPr lang="de-DE" b="0" dirty="0" err="1"/>
              <a:t>vuoi</a:t>
            </a:r>
            <a:r>
              <a:rPr lang="de-DE" b="0" dirty="0"/>
              <a:t> </a:t>
            </a:r>
            <a:r>
              <a:rPr lang="de-DE" b="0" dirty="0" err="1"/>
              <a:t>rivolgerti</a:t>
            </a:r>
            <a:r>
              <a:rPr lang="de-DE" b="0" dirty="0"/>
              <a:t> </a:t>
            </a:r>
            <a:r>
              <a:rPr lang="de-DE" b="0" dirty="0" err="1"/>
              <a:t>e</a:t>
            </a:r>
            <a:r>
              <a:rPr lang="de-DE" b="0" dirty="0"/>
              <a:t> </a:t>
            </a:r>
            <a:r>
              <a:rPr lang="de-DE" b="0" dirty="0" err="1"/>
              <a:t>quali</a:t>
            </a:r>
            <a:r>
              <a:rPr lang="de-DE" b="0" dirty="0"/>
              <a:t> </a:t>
            </a:r>
            <a:r>
              <a:rPr lang="de-DE" b="0" dirty="0" err="1"/>
              <a:t>sono</a:t>
            </a:r>
            <a:r>
              <a:rPr lang="de-DE" b="0" dirty="0"/>
              <a:t> i </a:t>
            </a:r>
            <a:r>
              <a:rPr lang="de-DE" b="0" dirty="0" err="1"/>
              <a:t>loro</a:t>
            </a:r>
            <a:r>
              <a:rPr lang="de-DE" b="0" dirty="0"/>
              <a:t> </a:t>
            </a:r>
            <a:r>
              <a:rPr lang="de-DE" b="0" dirty="0" err="1"/>
              <a:t>bisogni</a:t>
            </a:r>
            <a:r>
              <a:rPr lang="de-DE" b="0" dirty="0"/>
              <a:t>?</a:t>
            </a:r>
          </a:p>
          <a:p>
            <a:r>
              <a:rPr lang="de-DE" b="0" dirty="0"/>
              <a:t>- </a:t>
            </a:r>
            <a:r>
              <a:rPr lang="de-DE" b="0" dirty="0" err="1"/>
              <a:t>Con</a:t>
            </a:r>
            <a:r>
              <a:rPr lang="de-DE" b="0" dirty="0"/>
              <a:t> </a:t>
            </a:r>
            <a:r>
              <a:rPr lang="de-DE" b="0" dirty="0" err="1"/>
              <a:t>quale</a:t>
            </a:r>
            <a:r>
              <a:rPr lang="de-DE" b="0" dirty="0"/>
              <a:t> </a:t>
            </a:r>
            <a:r>
              <a:rPr lang="de-DE" b="0" dirty="0" err="1"/>
              <a:t>prodotto</a:t>
            </a:r>
            <a:r>
              <a:rPr lang="de-DE" b="0" dirty="0"/>
              <a:t> (</a:t>
            </a:r>
            <a:r>
              <a:rPr lang="de-DE" b="0" dirty="0" err="1"/>
              <a:t>offerta</a:t>
            </a:r>
            <a:r>
              <a:rPr lang="de-DE" b="0" dirty="0"/>
              <a:t> </a:t>
            </a:r>
            <a:r>
              <a:rPr lang="de-DE" b="0" dirty="0" err="1"/>
              <a:t>esal</a:t>
            </a:r>
            <a:r>
              <a:rPr lang="de-DE" b="0" dirty="0"/>
              <a:t> si </a:t>
            </a:r>
            <a:r>
              <a:rPr lang="de-DE" b="0" dirty="0" err="1"/>
              <a:t>possono</a:t>
            </a:r>
            <a:r>
              <a:rPr lang="de-DE" b="0" dirty="0"/>
              <a:t> </a:t>
            </a:r>
            <a:r>
              <a:rPr lang="de-DE" b="0" dirty="0" err="1"/>
              <a:t>soddisfare</a:t>
            </a:r>
            <a:r>
              <a:rPr lang="de-DE" b="0" dirty="0"/>
              <a:t> </a:t>
            </a:r>
            <a:r>
              <a:rPr lang="de-DE" b="0" dirty="0" err="1"/>
              <a:t>tali</a:t>
            </a:r>
            <a:r>
              <a:rPr lang="de-DE" b="0" dirty="0"/>
              <a:t> </a:t>
            </a:r>
            <a:r>
              <a:rPr lang="de-DE" b="0" dirty="0" err="1"/>
              <a:t>bisogni</a:t>
            </a:r>
            <a:r>
              <a:rPr lang="de-DE" b="0" dirty="0"/>
              <a:t> </a:t>
            </a:r>
            <a:r>
              <a:rPr lang="de-DE" b="0" dirty="0" err="1"/>
              <a:t>e</a:t>
            </a:r>
            <a:r>
              <a:rPr lang="de-DE" b="0" dirty="0"/>
              <a:t> </a:t>
            </a:r>
            <a:r>
              <a:rPr lang="de-DE" b="0" dirty="0" err="1"/>
              <a:t>raggiungere</a:t>
            </a:r>
            <a:r>
              <a:rPr lang="de-DE" b="0" dirty="0"/>
              <a:t> </a:t>
            </a:r>
            <a:r>
              <a:rPr lang="de-DE" b="0" dirty="0" err="1"/>
              <a:t>gli</a:t>
            </a:r>
            <a:r>
              <a:rPr lang="de-DE" b="0" dirty="0"/>
              <a:t> </a:t>
            </a:r>
            <a:r>
              <a:rPr lang="de-DE" b="0" dirty="0" err="1"/>
              <a:t>obiettivi</a:t>
            </a:r>
            <a:r>
              <a:rPr lang="de-DE" b="0" dirty="0"/>
              <a:t>?</a:t>
            </a:r>
          </a:p>
          <a:p>
            <a:r>
              <a:rPr lang="de-DE" b="0" dirty="0"/>
              <a:t>- Nel </a:t>
            </a:r>
            <a:r>
              <a:rPr lang="de-DE" b="0" dirty="0" err="1"/>
              <a:t>tuo</a:t>
            </a:r>
            <a:r>
              <a:rPr lang="de-DE" b="0" dirty="0"/>
              <a:t> ambiente, </a:t>
            </a:r>
            <a:r>
              <a:rPr lang="de-DE" b="0" dirty="0" err="1"/>
              <a:t>chi</a:t>
            </a:r>
            <a:r>
              <a:rPr lang="de-DE" b="0" dirty="0"/>
              <a:t> </a:t>
            </a:r>
            <a:r>
              <a:rPr lang="de-DE" b="0" dirty="0" err="1"/>
              <a:t>è</a:t>
            </a:r>
            <a:r>
              <a:rPr lang="de-DE" b="0" dirty="0"/>
              <a:t> </a:t>
            </a:r>
            <a:r>
              <a:rPr lang="de-DE" b="0" dirty="0" err="1"/>
              <a:t>importante</a:t>
            </a:r>
            <a:r>
              <a:rPr lang="de-DE" b="0" dirty="0"/>
              <a:t> </a:t>
            </a:r>
            <a:r>
              <a:rPr lang="de-DE" b="0" dirty="0" err="1"/>
              <a:t>affinché</a:t>
            </a:r>
            <a:r>
              <a:rPr lang="de-DE" b="0" dirty="0"/>
              <a:t> </a:t>
            </a:r>
            <a:r>
              <a:rPr lang="de-DE" b="0" dirty="0" err="1"/>
              <a:t>l'offerta</a:t>
            </a:r>
            <a:r>
              <a:rPr lang="de-DE" b="0" dirty="0"/>
              <a:t> </a:t>
            </a:r>
            <a:r>
              <a:rPr lang="de-DE" b="0" dirty="0" err="1"/>
              <a:t>possa</a:t>
            </a:r>
            <a:r>
              <a:rPr lang="de-DE" b="0" dirty="0"/>
              <a:t> </a:t>
            </a:r>
            <a:r>
              <a:rPr lang="de-DE" b="0" dirty="0" err="1"/>
              <a:t>essere</a:t>
            </a:r>
            <a:r>
              <a:rPr lang="de-DE" b="0" dirty="0"/>
              <a:t> </a:t>
            </a:r>
            <a:r>
              <a:rPr lang="de-DE" b="0" dirty="0" err="1"/>
              <a:t>utilizzata</a:t>
            </a:r>
            <a:r>
              <a:rPr lang="de-DE" b="0" dirty="0"/>
              <a:t>?</a:t>
            </a:r>
          </a:p>
          <a:p>
            <a:r>
              <a:rPr lang="de-DE" b="0" dirty="0"/>
              <a:t>- Come, in </a:t>
            </a:r>
            <a:r>
              <a:rPr lang="de-DE" b="0" dirty="0" err="1"/>
              <a:t>quale</a:t>
            </a:r>
            <a:r>
              <a:rPr lang="de-DE" b="0" dirty="0"/>
              <a:t> forma </a:t>
            </a:r>
            <a:r>
              <a:rPr lang="de-DE" b="0" dirty="0" err="1"/>
              <a:t>e</a:t>
            </a:r>
            <a:r>
              <a:rPr lang="de-DE" b="0" dirty="0"/>
              <a:t> </a:t>
            </a:r>
            <a:r>
              <a:rPr lang="de-DE" b="0" dirty="0" err="1"/>
              <a:t>con</a:t>
            </a:r>
            <a:r>
              <a:rPr lang="de-DE" b="0" dirty="0"/>
              <a:t> </a:t>
            </a:r>
            <a:r>
              <a:rPr lang="de-DE" b="0" dirty="0" err="1"/>
              <a:t>quale</a:t>
            </a:r>
            <a:r>
              <a:rPr lang="de-DE" b="0" dirty="0"/>
              <a:t> </a:t>
            </a:r>
            <a:r>
              <a:rPr lang="de-DE" b="0" dirty="0" err="1"/>
              <a:t>mezzo</a:t>
            </a:r>
            <a:r>
              <a:rPr lang="de-DE" b="0" dirty="0"/>
              <a:t> </a:t>
            </a:r>
            <a:r>
              <a:rPr lang="de-DE" b="0" dirty="0" err="1"/>
              <a:t>il</a:t>
            </a:r>
            <a:r>
              <a:rPr lang="de-DE" b="0" dirty="0"/>
              <a:t> </a:t>
            </a:r>
            <a:r>
              <a:rPr lang="de-DE" b="0" dirty="0" err="1"/>
              <a:t>prodotto</a:t>
            </a:r>
            <a:r>
              <a:rPr lang="de-DE" b="0" dirty="0"/>
              <a:t> </a:t>
            </a:r>
            <a:r>
              <a:rPr lang="de-DE" b="0" dirty="0" err="1"/>
              <a:t>raggiunge</a:t>
            </a:r>
            <a:r>
              <a:rPr lang="de-DE" b="0" dirty="0"/>
              <a:t> </a:t>
            </a:r>
            <a:r>
              <a:rPr lang="de-DE" b="0" dirty="0" err="1"/>
              <a:t>il</a:t>
            </a:r>
            <a:r>
              <a:rPr lang="de-DE" b="0" dirty="0"/>
              <a:t> </a:t>
            </a:r>
            <a:r>
              <a:rPr lang="de-DE" b="0" dirty="0" err="1"/>
              <a:t>gruppo</a:t>
            </a:r>
            <a:r>
              <a:rPr lang="de-DE" b="0" dirty="0"/>
              <a:t> di </a:t>
            </a:r>
            <a:r>
              <a:rPr lang="de-DE" b="0" dirty="0" err="1"/>
              <a:t>destinatari</a:t>
            </a:r>
            <a:r>
              <a:rPr lang="de-DE" b="0" dirty="0"/>
              <a:t>?</a:t>
            </a:r>
          </a:p>
          <a:p>
            <a:r>
              <a:rPr lang="de-DE" b="0" dirty="0"/>
              <a:t>- </a:t>
            </a:r>
            <a:r>
              <a:rPr lang="de-DE" b="0" dirty="0" err="1"/>
              <a:t>Sono</a:t>
            </a:r>
            <a:r>
              <a:rPr lang="de-DE" b="0" dirty="0"/>
              <a:t> </a:t>
            </a:r>
            <a:r>
              <a:rPr lang="de-DE" b="0" dirty="0" err="1"/>
              <a:t>sufficienti</a:t>
            </a:r>
            <a:r>
              <a:rPr lang="de-DE" b="0" dirty="0"/>
              <a:t> i </a:t>
            </a:r>
            <a:r>
              <a:rPr lang="de-DE" b="0" dirty="0" err="1"/>
              <a:t>mezzi</a:t>
            </a:r>
            <a:r>
              <a:rPr lang="de-DE" b="0" dirty="0"/>
              <a:t> a </a:t>
            </a:r>
            <a:r>
              <a:rPr lang="de-DE" b="0" dirty="0" err="1"/>
              <a:t>disposizione</a:t>
            </a:r>
            <a:r>
              <a:rPr lang="de-DE" b="0" dirty="0"/>
              <a:t> o </a:t>
            </a:r>
            <a:r>
              <a:rPr lang="de-DE" b="0" dirty="0" err="1"/>
              <a:t>come</a:t>
            </a:r>
            <a:r>
              <a:rPr lang="de-DE" b="0" dirty="0"/>
              <a:t> </a:t>
            </a:r>
            <a:r>
              <a:rPr lang="de-DE" b="0" dirty="0" err="1"/>
              <a:t>garantisci</a:t>
            </a:r>
            <a:r>
              <a:rPr lang="de-DE" b="0" dirty="0"/>
              <a:t> </a:t>
            </a:r>
            <a:r>
              <a:rPr lang="de-DE" b="0" dirty="0" err="1"/>
              <a:t>il</a:t>
            </a:r>
            <a:r>
              <a:rPr lang="de-DE" b="0" dirty="0"/>
              <a:t> </a:t>
            </a:r>
            <a:r>
              <a:rPr lang="de-DE" b="0" dirty="0" err="1"/>
              <a:t>finanziamento</a:t>
            </a:r>
            <a:r>
              <a:rPr lang="de-DE" b="0" dirty="0"/>
              <a:t>?</a:t>
            </a:r>
          </a:p>
          <a:p>
            <a:r>
              <a:rPr lang="de-DE" b="0" dirty="0"/>
              <a:t>- Come si </a:t>
            </a:r>
            <a:r>
              <a:rPr lang="de-DE" b="0" dirty="0" err="1"/>
              <a:t>può</a:t>
            </a:r>
            <a:r>
              <a:rPr lang="de-DE" b="0" dirty="0"/>
              <a:t> </a:t>
            </a:r>
            <a:r>
              <a:rPr lang="de-DE" b="0" dirty="0" err="1"/>
              <a:t>controllare</a:t>
            </a:r>
            <a:r>
              <a:rPr lang="de-DE" b="0" dirty="0"/>
              <a:t> se </a:t>
            </a:r>
            <a:r>
              <a:rPr lang="de-DE" b="0" dirty="0" err="1"/>
              <a:t>l'offerta</a:t>
            </a:r>
            <a:r>
              <a:rPr lang="de-DE" b="0" dirty="0"/>
              <a:t> ha </a:t>
            </a:r>
            <a:r>
              <a:rPr lang="de-DE" b="0" dirty="0" err="1"/>
              <a:t>avuto</a:t>
            </a:r>
            <a:r>
              <a:rPr lang="de-DE" b="0" dirty="0"/>
              <a:t> </a:t>
            </a:r>
            <a:r>
              <a:rPr lang="de-DE" b="0" dirty="0" err="1"/>
              <a:t>successo</a:t>
            </a:r>
            <a:r>
              <a:rPr lang="de-DE" b="0" dirty="0"/>
              <a:t>?</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118</a:t>
            </a:fld>
            <a:endParaRPr lang="de-CH"/>
          </a:p>
        </p:txBody>
      </p:sp>
    </p:spTree>
    <p:extLst>
      <p:ext uri="{BB962C8B-B14F-4D97-AF65-F5344CB8AC3E}">
        <p14:creationId xmlns:p14="http://schemas.microsoft.com/office/powerpoint/2010/main" val="29717712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119</a:t>
            </a:fld>
            <a:endParaRPr lang="de-CH" dirty="0"/>
          </a:p>
        </p:txBody>
      </p:sp>
    </p:spTree>
    <p:extLst>
      <p:ext uri="{BB962C8B-B14F-4D97-AF65-F5344CB8AC3E}">
        <p14:creationId xmlns:p14="http://schemas.microsoft.com/office/powerpoint/2010/main" val="495992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85B9-0C11-988E-727D-49BD1305A9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9A5789-4CE5-4D63-31B0-D5FE026521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FC8B34-E5C4-42A1-A9CA-13FA22F82D7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8F75FE3-39DB-A96A-B2ED-B37DAF4B4235}"/>
              </a:ext>
            </a:extLst>
          </p:cNvPr>
          <p:cNvSpPr>
            <a:spLocks noGrp="1"/>
          </p:cNvSpPr>
          <p:nvPr>
            <p:ph type="sldNum" sz="quarter" idx="5"/>
          </p:nvPr>
        </p:nvSpPr>
        <p:spPr/>
        <p:txBody>
          <a:bodyPr/>
          <a:lstStyle/>
          <a:p>
            <a:fld id="{83C81C81-E364-4366-A610-2DB15FF98538}" type="slidenum">
              <a:rPr lang="de-CH" smtClean="0"/>
              <a:pPr/>
              <a:t>120</a:t>
            </a:fld>
            <a:endParaRPr lang="de-CH" dirty="0"/>
          </a:p>
        </p:txBody>
      </p:sp>
    </p:spTree>
    <p:extLst>
      <p:ext uri="{BB962C8B-B14F-4D97-AF65-F5344CB8AC3E}">
        <p14:creationId xmlns:p14="http://schemas.microsoft.com/office/powerpoint/2010/main" val="1912807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AF14-C9FD-897D-E89D-74299A4AC7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29FCFD-C13E-756E-8D78-16012F2609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99E55F-C6FC-480E-E4ED-73BBF1A5597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BDF060C-0226-DBA6-6098-4C133E280CAD}"/>
              </a:ext>
            </a:extLst>
          </p:cNvPr>
          <p:cNvSpPr>
            <a:spLocks noGrp="1"/>
          </p:cNvSpPr>
          <p:nvPr>
            <p:ph type="sldNum" sz="quarter" idx="5"/>
          </p:nvPr>
        </p:nvSpPr>
        <p:spPr/>
        <p:txBody>
          <a:bodyPr/>
          <a:lstStyle/>
          <a:p>
            <a:fld id="{83C81C81-E364-4366-A610-2DB15FF98538}" type="slidenum">
              <a:rPr lang="de-CH" smtClean="0"/>
              <a:pPr/>
              <a:t>121</a:t>
            </a:fld>
            <a:endParaRPr lang="de-CH" dirty="0"/>
          </a:p>
        </p:txBody>
      </p:sp>
    </p:spTree>
    <p:extLst>
      <p:ext uri="{BB962C8B-B14F-4D97-AF65-F5344CB8AC3E}">
        <p14:creationId xmlns:p14="http://schemas.microsoft.com/office/powerpoint/2010/main" val="36254511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Ziele FTEM </a:t>
            </a:r>
          </a:p>
          <a:p>
            <a:pPr marL="171450" indent="-171450">
              <a:buFont typeface="Arial" panose="020B0604020202020204" pitchFamily="34" charset="0"/>
              <a:buChar char="•"/>
            </a:pPr>
            <a:r>
              <a:rPr lang="de-CH" dirty="0"/>
              <a:t>Koordination und Systematik der Sportförderung verbessern</a:t>
            </a:r>
          </a:p>
          <a:p>
            <a:pPr marL="171450" indent="-171450">
              <a:buFont typeface="Arial" panose="020B0604020202020204" pitchFamily="34" charset="0"/>
              <a:buChar char="•"/>
            </a:pPr>
            <a:r>
              <a:rPr lang="de-CH" dirty="0"/>
              <a:t>Mensch lebenslang im Sport halten</a:t>
            </a:r>
          </a:p>
          <a:p>
            <a:pPr marL="171450" indent="-171450">
              <a:buFont typeface="Arial" panose="020B0604020202020204" pitchFamily="34" charset="0"/>
              <a:buChar char="•"/>
            </a:pPr>
            <a:r>
              <a:rPr lang="de-CH" dirty="0"/>
              <a:t>Werte sowie Lebens- und Gesundheitskompetenzen im und durch Sport fördern</a:t>
            </a:r>
          </a:p>
          <a:p>
            <a:pPr marL="171450" indent="-171450">
              <a:buFont typeface="Arial" panose="020B0604020202020204" pitchFamily="34" charset="0"/>
              <a:buChar char="•"/>
            </a:pPr>
            <a:r>
              <a:rPr lang="de-CH" dirty="0"/>
              <a:t>Niveau im Leistungssport steigern</a:t>
            </a:r>
            <a:endParaRPr lang="de-DE" altLang="de-DE" b="1" dirty="0"/>
          </a:p>
          <a:p>
            <a:endParaRPr lang="de-DE" altLang="de-DE" b="1" dirty="0"/>
          </a:p>
          <a:p>
            <a:r>
              <a:rPr lang="de-DE" altLang="de-DE" b="1" dirty="0" err="1"/>
              <a:t>F</a:t>
            </a:r>
            <a:r>
              <a:rPr lang="de-DE" altLang="de-DE" dirty="0" err="1"/>
              <a:t>oundation</a:t>
            </a:r>
            <a:r>
              <a:rPr lang="de-DE" altLang="de-DE" dirty="0"/>
              <a:t> </a:t>
            </a:r>
            <a:r>
              <a:rPr lang="de-DE" altLang="de-DE" b="1" baseline="0" dirty="0"/>
              <a:t>T</a:t>
            </a:r>
            <a:r>
              <a:rPr lang="de-DE" altLang="de-DE" baseline="0" dirty="0"/>
              <a:t>alent </a:t>
            </a:r>
            <a:r>
              <a:rPr lang="de-DE" altLang="de-DE" b="1" baseline="0" dirty="0"/>
              <a:t>E</a:t>
            </a:r>
            <a:r>
              <a:rPr lang="de-DE" altLang="de-DE" baseline="0" dirty="0"/>
              <a:t>lite </a:t>
            </a:r>
            <a:r>
              <a:rPr lang="de-DE" altLang="de-DE" b="1" baseline="0" dirty="0"/>
              <a:t>M</a:t>
            </a:r>
            <a:r>
              <a:rPr lang="de-DE" altLang="de-DE" baseline="0" dirty="0"/>
              <a:t>astery - Rahmenkonzept entwickelt von Swiss Olympic, Sportverbänden, BASPO und den Kantonen</a:t>
            </a:r>
          </a:p>
          <a:p>
            <a:r>
              <a:rPr lang="de-DE" altLang="de-DE" b="1" baseline="0" dirty="0"/>
              <a:t>F1</a:t>
            </a:r>
            <a:r>
              <a:rPr lang="de-DE" altLang="de-DE" baseline="0" dirty="0"/>
              <a:t>: freudvolles Entdecken, Erlernen und Üben von elementaren Bewegungs- und Spielformen</a:t>
            </a:r>
          </a:p>
          <a:p>
            <a:r>
              <a:rPr lang="de-DE" altLang="de-DE" b="1" baseline="0" dirty="0"/>
              <a:t>F2</a:t>
            </a:r>
            <a:r>
              <a:rPr lang="de-DE" altLang="de-DE" baseline="0" dirty="0"/>
              <a:t>: verschiedene Sportarten kennenlernen + aktiven Lebensstil pflegen</a:t>
            </a:r>
          </a:p>
          <a:p>
            <a:r>
              <a:rPr lang="de-DE" altLang="de-DE" b="1" baseline="0" dirty="0"/>
              <a:t>F3</a:t>
            </a:r>
            <a:r>
              <a:rPr lang="de-DE" altLang="de-DE" baseline="0" dirty="0"/>
              <a:t>: sich sportartspezifisch engagieren</a:t>
            </a:r>
          </a:p>
          <a:p>
            <a:r>
              <a:rPr lang="de-DE" altLang="de-DE" b="1" baseline="0" dirty="0"/>
              <a:t>T1</a:t>
            </a:r>
            <a:r>
              <a:rPr lang="de-DE" altLang="de-DE" baseline="0" dirty="0"/>
              <a:t>: Potential zeigen, </a:t>
            </a:r>
            <a:r>
              <a:rPr lang="de-DE" altLang="de-DE" b="1" baseline="0" dirty="0"/>
              <a:t>T2</a:t>
            </a:r>
            <a:r>
              <a:rPr lang="de-DE" altLang="de-DE" baseline="0" dirty="0"/>
              <a:t>: Potential bestätigen</a:t>
            </a:r>
          </a:p>
          <a:p>
            <a:r>
              <a:rPr lang="de-DE" altLang="de-DE" b="1" baseline="0" dirty="0"/>
              <a:t>T3</a:t>
            </a:r>
            <a:r>
              <a:rPr lang="de-DE" altLang="de-DE" baseline="0" dirty="0"/>
              <a:t>: Trainieren und Ziele erreichen, </a:t>
            </a:r>
            <a:r>
              <a:rPr lang="de-DE" altLang="de-DE" b="1" baseline="0" dirty="0"/>
              <a:t>T4</a:t>
            </a:r>
            <a:r>
              <a:rPr lang="de-DE" altLang="de-DE" baseline="0" dirty="0"/>
              <a:t>: Durchbruch schaffen und belohnt werden</a:t>
            </a:r>
          </a:p>
          <a:p>
            <a:r>
              <a:rPr lang="de-DE" altLang="de-DE" b="1" baseline="0" dirty="0"/>
              <a:t>E1</a:t>
            </a:r>
            <a:r>
              <a:rPr lang="de-DE" altLang="de-DE" baseline="0" dirty="0"/>
              <a:t>: die Schweiz (</a:t>
            </a:r>
            <a:r>
              <a:rPr lang="de-DE" altLang="de-DE" baseline="0" dirty="0" err="1"/>
              <a:t>intl</a:t>
            </a:r>
            <a:r>
              <a:rPr lang="de-DE" altLang="de-DE" baseline="0" dirty="0"/>
              <a:t>.) repräsentieren, </a:t>
            </a:r>
            <a:r>
              <a:rPr lang="de-DE" altLang="de-DE" b="1" baseline="0" dirty="0"/>
              <a:t>E2</a:t>
            </a:r>
            <a:r>
              <a:rPr lang="de-DE" altLang="de-DE" baseline="0" dirty="0"/>
              <a:t>: International Erfolg haben</a:t>
            </a:r>
          </a:p>
          <a:p>
            <a:r>
              <a:rPr lang="de-DE" altLang="de-DE" b="1" baseline="0" dirty="0"/>
              <a:t>M</a:t>
            </a:r>
            <a:r>
              <a:rPr lang="de-DE" altLang="de-DE" baseline="0" dirty="0"/>
              <a:t>: Sportart dominieren</a:t>
            </a:r>
          </a:p>
          <a:p>
            <a:r>
              <a:rPr lang="de-DE" altLang="de-DE" b="1" baseline="0" dirty="0"/>
              <a:t>F1 + F2 </a:t>
            </a:r>
            <a:r>
              <a:rPr lang="de-DE" altLang="de-DE" b="0" baseline="0" dirty="0"/>
              <a:t>= Breitensport</a:t>
            </a:r>
          </a:p>
          <a:p>
            <a:r>
              <a:rPr lang="de-DE" altLang="de-DE" b="1" baseline="0" dirty="0"/>
              <a:t>F3 – M </a:t>
            </a:r>
            <a:r>
              <a:rPr lang="de-DE" altLang="de-DE" b="0" baseline="0" dirty="0"/>
              <a:t>=sportartspezifisches Engagement (hellblau)</a:t>
            </a:r>
            <a:endParaRPr lang="de-DE" altLang="de-DE" b="1" baseline="0" dirty="0"/>
          </a:p>
          <a:p>
            <a:r>
              <a:rPr lang="de-DE" altLang="de-DE" b="1" baseline="0" dirty="0"/>
              <a:t>T1 – M =</a:t>
            </a:r>
            <a:r>
              <a:rPr lang="de-DE" altLang="de-DE" b="0" baseline="0" dirty="0"/>
              <a:t>Wettkampforientiertes Engagement</a:t>
            </a:r>
          </a:p>
          <a:p>
            <a:endParaRPr lang="de-CH" dirty="0"/>
          </a:p>
          <a:p>
            <a:r>
              <a:rPr lang="de-CH" b="1" dirty="0"/>
              <a:t>Fokus «</a:t>
            </a:r>
            <a:r>
              <a:rPr lang="de-CH" b="1" dirty="0" err="1"/>
              <a:t>Foundation</a:t>
            </a:r>
            <a:r>
              <a:rPr lang="de-CH" b="1" dirty="0"/>
              <a:t>» in der </a:t>
            </a:r>
            <a:r>
              <a:rPr lang="de-CH" b="1" dirty="0" err="1"/>
              <a:t>esa</a:t>
            </a:r>
            <a:r>
              <a:rPr lang="de-CH" b="1" dirty="0"/>
              <a:t>-Grundausbildung</a:t>
            </a:r>
          </a:p>
          <a:p>
            <a:r>
              <a:rPr lang="de-CH" dirty="0"/>
              <a:t>Um Ziele zu erreichen differenzieren</a:t>
            </a:r>
            <a:r>
              <a:rPr lang="de-CH" baseline="0" dirty="0"/>
              <a:t> die verschiedenen Verbände das FTEM-Konzept für ihre Sportart(en) aus.</a:t>
            </a:r>
            <a:endParaRPr lang="de-CH" dirty="0"/>
          </a:p>
          <a:p>
            <a:endParaRPr lang="de-DE" altLang="de-DE" b="0" baseline="0" dirty="0"/>
          </a:p>
          <a:p>
            <a:endParaRPr lang="de-DE" altLang="de-DE" b="0" baseline="0" dirty="0"/>
          </a:p>
          <a:p>
            <a:endParaRPr lang="de-DE" altLang="de-DE"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122</a:t>
            </a:fld>
            <a:endParaRPr lang="de-CH"/>
          </a:p>
        </p:txBody>
      </p:sp>
    </p:spTree>
    <p:extLst>
      <p:ext uri="{BB962C8B-B14F-4D97-AF65-F5344CB8AC3E}">
        <p14:creationId xmlns:p14="http://schemas.microsoft.com/office/powerpoint/2010/main" val="31411709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9B22-6C28-BE4C-7E58-916B477A3D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E8567A-B38E-F6B0-ECC5-37391D02DA7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895145B-8314-1E43-1F90-046FDDBEAEE9}"/>
              </a:ext>
            </a:extLst>
          </p:cNvPr>
          <p:cNvSpPr>
            <a:spLocks noGrp="1"/>
          </p:cNvSpPr>
          <p:nvPr>
            <p:ph type="body" idx="1"/>
          </p:nvPr>
        </p:nvSpPr>
        <p:spPr/>
        <p:txBody>
          <a:bodyPr/>
          <a:lstStyle/>
          <a:p>
            <a:r>
              <a:rPr lang="de-CH" b="1" dirty="0" err="1"/>
              <a:t>Objectifs</a:t>
            </a:r>
            <a:r>
              <a:rPr lang="de-CH" b="1" dirty="0"/>
              <a:t> de la FTEM </a:t>
            </a:r>
          </a:p>
          <a:p>
            <a:pPr marL="171450" indent="-171450">
              <a:buFont typeface="Arial" panose="020B0604020202020204" pitchFamily="34" charset="0"/>
              <a:buChar char="•"/>
            </a:pPr>
            <a:r>
              <a:rPr lang="de-CH" dirty="0" err="1"/>
              <a:t>Améliorer</a:t>
            </a:r>
            <a:r>
              <a:rPr lang="de-CH" dirty="0"/>
              <a:t> la </a:t>
            </a:r>
            <a:r>
              <a:rPr lang="de-CH" dirty="0" err="1"/>
              <a:t>coordination</a:t>
            </a:r>
            <a:r>
              <a:rPr lang="de-CH" dirty="0"/>
              <a:t> et la </a:t>
            </a:r>
            <a:r>
              <a:rPr lang="de-CH" dirty="0" err="1"/>
              <a:t>systématique</a:t>
            </a:r>
            <a:r>
              <a:rPr lang="de-CH" dirty="0"/>
              <a:t> de </a:t>
            </a:r>
            <a:r>
              <a:rPr lang="de-CH" dirty="0" err="1"/>
              <a:t>l'encouragement</a:t>
            </a:r>
            <a:r>
              <a:rPr lang="de-CH" dirty="0"/>
              <a:t> du </a:t>
            </a:r>
            <a:r>
              <a:rPr lang="de-CH" dirty="0" err="1"/>
              <a:t>sport</a:t>
            </a:r>
            <a:endParaRPr lang="de-CH" dirty="0"/>
          </a:p>
          <a:p>
            <a:pPr marL="171450" indent="-171450">
              <a:buFont typeface="Arial" panose="020B0604020202020204" pitchFamily="34" charset="0"/>
              <a:buChar char="•"/>
            </a:pPr>
            <a:r>
              <a:rPr lang="de-CH" dirty="0" err="1"/>
              <a:t>Maintenir</a:t>
            </a:r>
            <a:r>
              <a:rPr lang="de-CH" dirty="0"/>
              <a:t> </a:t>
            </a:r>
            <a:r>
              <a:rPr lang="de-CH" dirty="0" err="1"/>
              <a:t>les</a:t>
            </a:r>
            <a:r>
              <a:rPr lang="de-CH" dirty="0"/>
              <a:t> </a:t>
            </a:r>
            <a:r>
              <a:rPr lang="de-CH" dirty="0" err="1"/>
              <a:t>personnes</a:t>
            </a:r>
            <a:r>
              <a:rPr lang="de-CH" dirty="0"/>
              <a:t> </a:t>
            </a:r>
            <a:r>
              <a:rPr lang="de-CH" dirty="0" err="1"/>
              <a:t>dans</a:t>
            </a:r>
            <a:r>
              <a:rPr lang="de-CH" dirty="0"/>
              <a:t> le </a:t>
            </a:r>
            <a:r>
              <a:rPr lang="de-CH" dirty="0" err="1"/>
              <a:t>sport</a:t>
            </a:r>
            <a:r>
              <a:rPr lang="de-CH" dirty="0"/>
              <a:t> </a:t>
            </a:r>
            <a:r>
              <a:rPr lang="de-CH" dirty="0" err="1"/>
              <a:t>tout</a:t>
            </a:r>
            <a:r>
              <a:rPr lang="de-CH" dirty="0"/>
              <a:t> au </a:t>
            </a:r>
            <a:r>
              <a:rPr lang="de-CH" dirty="0" err="1"/>
              <a:t>long</a:t>
            </a:r>
            <a:r>
              <a:rPr lang="de-CH" dirty="0"/>
              <a:t> de </a:t>
            </a:r>
            <a:r>
              <a:rPr lang="de-CH" dirty="0" err="1"/>
              <a:t>leur</a:t>
            </a:r>
            <a:r>
              <a:rPr lang="de-CH" dirty="0"/>
              <a:t> </a:t>
            </a:r>
            <a:r>
              <a:rPr lang="de-CH" dirty="0" err="1"/>
              <a:t>vie</a:t>
            </a:r>
            <a:endParaRPr lang="de-CH" dirty="0"/>
          </a:p>
          <a:p>
            <a:pPr marL="171450" indent="-171450">
              <a:buFont typeface="Arial" panose="020B0604020202020204" pitchFamily="34" charset="0"/>
              <a:buChar char="•"/>
            </a:pPr>
            <a:r>
              <a:rPr lang="de-CH" dirty="0" err="1"/>
              <a:t>Promouvoir</a:t>
            </a:r>
            <a:r>
              <a:rPr lang="de-CH" dirty="0"/>
              <a:t> </a:t>
            </a:r>
            <a:r>
              <a:rPr lang="de-CH" dirty="0" err="1"/>
              <a:t>les</a:t>
            </a:r>
            <a:r>
              <a:rPr lang="de-CH" dirty="0"/>
              <a:t> </a:t>
            </a:r>
            <a:r>
              <a:rPr lang="de-CH" dirty="0" err="1"/>
              <a:t>valeurs</a:t>
            </a:r>
            <a:r>
              <a:rPr lang="de-CH" dirty="0"/>
              <a:t> et </a:t>
            </a:r>
            <a:r>
              <a:rPr lang="de-CH" dirty="0" err="1"/>
              <a:t>les</a:t>
            </a:r>
            <a:r>
              <a:rPr lang="de-CH" dirty="0"/>
              <a:t> </a:t>
            </a:r>
            <a:r>
              <a:rPr lang="de-CH" dirty="0" err="1"/>
              <a:t>compétences</a:t>
            </a:r>
            <a:r>
              <a:rPr lang="de-CH" dirty="0"/>
              <a:t> en </a:t>
            </a:r>
            <a:r>
              <a:rPr lang="de-CH" dirty="0" err="1"/>
              <a:t>matière</a:t>
            </a:r>
            <a:r>
              <a:rPr lang="de-CH" dirty="0"/>
              <a:t> de </a:t>
            </a:r>
            <a:r>
              <a:rPr lang="de-CH" dirty="0" err="1"/>
              <a:t>vie</a:t>
            </a:r>
            <a:r>
              <a:rPr lang="de-CH" dirty="0"/>
              <a:t> et de </a:t>
            </a:r>
            <a:r>
              <a:rPr lang="de-CH" dirty="0" err="1"/>
              <a:t>santé</a:t>
            </a:r>
            <a:r>
              <a:rPr lang="de-CH" dirty="0"/>
              <a:t> </a:t>
            </a:r>
            <a:r>
              <a:rPr lang="de-CH" dirty="0" err="1"/>
              <a:t>dans</a:t>
            </a:r>
            <a:r>
              <a:rPr lang="de-CH" dirty="0"/>
              <a:t> et par le </a:t>
            </a:r>
            <a:r>
              <a:rPr lang="de-CH" dirty="0" err="1"/>
              <a:t>sport</a:t>
            </a:r>
            <a:endParaRPr lang="de-CH" dirty="0"/>
          </a:p>
          <a:p>
            <a:pPr marL="171450" indent="-171450">
              <a:buFont typeface="Arial" panose="020B0604020202020204" pitchFamily="34" charset="0"/>
              <a:buChar char="•"/>
            </a:pPr>
            <a:r>
              <a:rPr lang="de-CH" dirty="0" err="1"/>
              <a:t>Augmenter</a:t>
            </a:r>
            <a:r>
              <a:rPr lang="de-CH" dirty="0"/>
              <a:t> le </a:t>
            </a:r>
            <a:r>
              <a:rPr lang="de-CH" dirty="0" err="1"/>
              <a:t>niveau</a:t>
            </a:r>
            <a:r>
              <a:rPr lang="de-CH" dirty="0"/>
              <a:t> du </a:t>
            </a:r>
            <a:r>
              <a:rPr lang="de-CH" dirty="0" err="1"/>
              <a:t>sport</a:t>
            </a:r>
            <a:r>
              <a:rPr lang="de-CH" dirty="0"/>
              <a:t> de </a:t>
            </a:r>
            <a:r>
              <a:rPr lang="de-CH" dirty="0" err="1"/>
              <a:t>compétition</a:t>
            </a:r>
            <a:endParaRPr lang="de-CH" dirty="0"/>
          </a:p>
          <a:p>
            <a:endParaRPr lang="de-DE" altLang="de-DE" b="1" dirty="0"/>
          </a:p>
          <a:p>
            <a:r>
              <a:rPr lang="de-DE" altLang="de-DE" b="1" dirty="0" err="1"/>
              <a:t>F</a:t>
            </a:r>
            <a:r>
              <a:rPr lang="de-DE" altLang="de-DE" dirty="0" err="1"/>
              <a:t>oundation</a:t>
            </a:r>
            <a:r>
              <a:rPr lang="de-DE" altLang="de-DE" dirty="0"/>
              <a:t> </a:t>
            </a:r>
            <a:r>
              <a:rPr lang="de-DE" altLang="de-DE" b="1" dirty="0"/>
              <a:t>T</a:t>
            </a:r>
            <a:r>
              <a:rPr lang="de-DE" altLang="de-DE" dirty="0"/>
              <a:t>alent </a:t>
            </a:r>
            <a:r>
              <a:rPr lang="de-DE" altLang="de-DE" b="1" dirty="0"/>
              <a:t>E</a:t>
            </a:r>
            <a:r>
              <a:rPr lang="de-DE" altLang="de-DE" dirty="0"/>
              <a:t>lite </a:t>
            </a:r>
            <a:r>
              <a:rPr lang="de-DE" altLang="de-DE" b="1" dirty="0"/>
              <a:t>M</a:t>
            </a:r>
            <a:r>
              <a:rPr lang="de-DE" altLang="de-DE" dirty="0"/>
              <a:t>astery - </a:t>
            </a:r>
            <a:r>
              <a:rPr lang="de-DE" altLang="de-DE" dirty="0" err="1"/>
              <a:t>concept-cadre</a:t>
            </a:r>
            <a:r>
              <a:rPr lang="de-DE" altLang="de-DE" dirty="0"/>
              <a:t> </a:t>
            </a:r>
            <a:r>
              <a:rPr lang="de-DE" altLang="de-DE" dirty="0" err="1"/>
              <a:t>développé</a:t>
            </a:r>
            <a:r>
              <a:rPr lang="de-DE" altLang="de-DE" dirty="0"/>
              <a:t> par Swiss Olympic, </a:t>
            </a:r>
            <a:r>
              <a:rPr lang="de-DE" altLang="de-DE" dirty="0" err="1"/>
              <a:t>les</a:t>
            </a:r>
            <a:r>
              <a:rPr lang="de-DE" altLang="de-DE" dirty="0"/>
              <a:t> </a:t>
            </a:r>
            <a:r>
              <a:rPr lang="de-DE" altLang="de-DE" dirty="0" err="1"/>
              <a:t>fédérations</a:t>
            </a:r>
            <a:r>
              <a:rPr lang="de-DE" altLang="de-DE" dirty="0"/>
              <a:t> sportives, </a:t>
            </a:r>
            <a:r>
              <a:rPr lang="de-DE" altLang="de-DE" dirty="0" err="1"/>
              <a:t>l'OFSPO</a:t>
            </a:r>
            <a:r>
              <a:rPr lang="de-DE" altLang="de-DE" dirty="0"/>
              <a:t> et </a:t>
            </a:r>
            <a:r>
              <a:rPr lang="de-DE" altLang="de-DE" dirty="0" err="1"/>
              <a:t>les</a:t>
            </a:r>
            <a:r>
              <a:rPr lang="de-DE" altLang="de-DE" dirty="0"/>
              <a:t> </a:t>
            </a:r>
            <a:r>
              <a:rPr lang="de-DE" altLang="de-DE" dirty="0" err="1"/>
              <a:t>cantons</a:t>
            </a:r>
            <a:r>
              <a:rPr lang="de-DE" altLang="de-DE" dirty="0"/>
              <a:t>.</a:t>
            </a:r>
          </a:p>
          <a:p>
            <a:r>
              <a:rPr lang="de-DE" altLang="de-DE" b="1" dirty="0"/>
              <a:t>F1: </a:t>
            </a:r>
            <a:r>
              <a:rPr lang="de-DE" altLang="de-DE" dirty="0" err="1"/>
              <a:t>découvrir</a:t>
            </a:r>
            <a:r>
              <a:rPr lang="de-DE" altLang="de-DE" dirty="0"/>
              <a:t>, apprendre et </a:t>
            </a:r>
            <a:r>
              <a:rPr lang="de-DE" altLang="de-DE" dirty="0" err="1"/>
              <a:t>pratiquer</a:t>
            </a:r>
            <a:r>
              <a:rPr lang="de-DE" altLang="de-DE" dirty="0"/>
              <a:t> </a:t>
            </a:r>
            <a:r>
              <a:rPr lang="de-DE" altLang="de-DE" dirty="0" err="1"/>
              <a:t>avec</a:t>
            </a:r>
            <a:r>
              <a:rPr lang="de-DE" altLang="de-DE" dirty="0"/>
              <a:t> </a:t>
            </a:r>
            <a:r>
              <a:rPr lang="de-DE" altLang="de-DE" dirty="0" err="1"/>
              <a:t>plaisir</a:t>
            </a:r>
            <a:r>
              <a:rPr lang="de-DE" altLang="de-DE" dirty="0"/>
              <a:t> des </a:t>
            </a:r>
            <a:r>
              <a:rPr lang="de-DE" altLang="de-DE" dirty="0" err="1"/>
              <a:t>formes</a:t>
            </a:r>
            <a:r>
              <a:rPr lang="de-DE" altLang="de-DE" dirty="0"/>
              <a:t> </a:t>
            </a:r>
            <a:r>
              <a:rPr lang="de-DE" altLang="de-DE" dirty="0" err="1"/>
              <a:t>élémentaires</a:t>
            </a:r>
            <a:r>
              <a:rPr lang="de-DE" altLang="de-DE" dirty="0"/>
              <a:t> de </a:t>
            </a:r>
            <a:r>
              <a:rPr lang="de-DE" altLang="de-DE" dirty="0" err="1"/>
              <a:t>mouvement</a:t>
            </a:r>
            <a:r>
              <a:rPr lang="de-DE" altLang="de-DE" dirty="0"/>
              <a:t> et de </a:t>
            </a:r>
            <a:r>
              <a:rPr lang="de-DE" altLang="de-DE" dirty="0" err="1"/>
              <a:t>jeu</a:t>
            </a:r>
            <a:endParaRPr lang="de-DE" altLang="de-DE" dirty="0"/>
          </a:p>
          <a:p>
            <a:r>
              <a:rPr lang="de-DE" altLang="de-DE" b="1" dirty="0"/>
              <a:t>F2: </a:t>
            </a:r>
            <a:r>
              <a:rPr lang="de-DE" altLang="de-DE" dirty="0" err="1"/>
              <a:t>découvrir</a:t>
            </a:r>
            <a:r>
              <a:rPr lang="de-DE" altLang="de-DE" dirty="0"/>
              <a:t> </a:t>
            </a:r>
            <a:r>
              <a:rPr lang="de-DE" altLang="de-DE" dirty="0" err="1"/>
              <a:t>différentes</a:t>
            </a:r>
            <a:r>
              <a:rPr lang="de-DE" altLang="de-DE" dirty="0"/>
              <a:t> </a:t>
            </a:r>
            <a:r>
              <a:rPr lang="de-DE" altLang="de-DE" dirty="0" err="1"/>
              <a:t>disciplines</a:t>
            </a:r>
            <a:r>
              <a:rPr lang="de-DE" altLang="de-DE" dirty="0"/>
              <a:t> sportives + </a:t>
            </a:r>
            <a:r>
              <a:rPr lang="de-DE" altLang="de-DE" dirty="0" err="1"/>
              <a:t>adopter</a:t>
            </a:r>
            <a:r>
              <a:rPr lang="de-DE" altLang="de-DE" dirty="0"/>
              <a:t> </a:t>
            </a:r>
            <a:r>
              <a:rPr lang="de-DE" altLang="de-DE" dirty="0" err="1"/>
              <a:t>un</a:t>
            </a:r>
            <a:r>
              <a:rPr lang="de-DE" altLang="de-DE" dirty="0"/>
              <a:t> style de </a:t>
            </a:r>
            <a:r>
              <a:rPr lang="de-DE" altLang="de-DE" dirty="0" err="1"/>
              <a:t>vie</a:t>
            </a:r>
            <a:r>
              <a:rPr lang="de-DE" altLang="de-DE" dirty="0"/>
              <a:t> </a:t>
            </a:r>
            <a:r>
              <a:rPr lang="de-DE" altLang="de-DE" dirty="0" err="1"/>
              <a:t>actif</a:t>
            </a:r>
            <a:endParaRPr lang="de-DE" altLang="de-DE" dirty="0"/>
          </a:p>
          <a:p>
            <a:r>
              <a:rPr lang="de-DE" altLang="de-DE" b="1" dirty="0"/>
              <a:t>F3: </a:t>
            </a:r>
            <a:r>
              <a:rPr lang="de-DE" altLang="de-DE" dirty="0" err="1"/>
              <a:t>s'engager</a:t>
            </a:r>
            <a:r>
              <a:rPr lang="de-DE" altLang="de-DE" dirty="0"/>
              <a:t> </a:t>
            </a:r>
            <a:r>
              <a:rPr lang="de-DE" altLang="de-DE" dirty="0" err="1"/>
              <a:t>dans</a:t>
            </a:r>
            <a:r>
              <a:rPr lang="de-DE" altLang="de-DE" dirty="0"/>
              <a:t> </a:t>
            </a:r>
            <a:r>
              <a:rPr lang="de-DE" altLang="de-DE" dirty="0" err="1"/>
              <a:t>une</a:t>
            </a:r>
            <a:r>
              <a:rPr lang="de-DE" altLang="de-DE" dirty="0"/>
              <a:t> </a:t>
            </a:r>
            <a:r>
              <a:rPr lang="de-DE" altLang="de-DE" dirty="0" err="1"/>
              <a:t>discipline</a:t>
            </a:r>
            <a:r>
              <a:rPr lang="de-DE" altLang="de-DE" dirty="0"/>
              <a:t> sportive </a:t>
            </a:r>
            <a:r>
              <a:rPr lang="de-DE" altLang="de-DE" dirty="0" err="1"/>
              <a:t>spécifique</a:t>
            </a:r>
            <a:endParaRPr lang="de-DE" altLang="de-DE" dirty="0"/>
          </a:p>
          <a:p>
            <a:r>
              <a:rPr lang="de-DE" altLang="de-DE" b="1" dirty="0"/>
              <a:t>T1</a:t>
            </a:r>
            <a:r>
              <a:rPr lang="de-DE" altLang="de-DE" dirty="0"/>
              <a:t>: </a:t>
            </a:r>
            <a:r>
              <a:rPr lang="de-DE" altLang="de-DE" dirty="0" err="1"/>
              <a:t>montrer</a:t>
            </a:r>
            <a:r>
              <a:rPr lang="de-DE" altLang="de-DE" dirty="0"/>
              <a:t> </a:t>
            </a:r>
            <a:r>
              <a:rPr lang="de-DE" altLang="de-DE" dirty="0" err="1"/>
              <a:t>son</a:t>
            </a:r>
            <a:r>
              <a:rPr lang="de-DE" altLang="de-DE" dirty="0"/>
              <a:t> </a:t>
            </a:r>
            <a:r>
              <a:rPr lang="de-DE" altLang="de-DE" dirty="0" err="1"/>
              <a:t>potentiel</a:t>
            </a:r>
            <a:r>
              <a:rPr lang="de-DE" altLang="de-DE" dirty="0"/>
              <a:t>, </a:t>
            </a:r>
            <a:r>
              <a:rPr lang="de-DE" altLang="de-DE" b="1" dirty="0"/>
              <a:t>T2</a:t>
            </a:r>
            <a:r>
              <a:rPr lang="de-DE" altLang="de-DE" dirty="0"/>
              <a:t> : </a:t>
            </a:r>
            <a:r>
              <a:rPr lang="de-DE" altLang="de-DE" dirty="0" err="1"/>
              <a:t>confirmer</a:t>
            </a:r>
            <a:r>
              <a:rPr lang="de-DE" altLang="de-DE" dirty="0"/>
              <a:t> </a:t>
            </a:r>
            <a:r>
              <a:rPr lang="de-DE" altLang="de-DE" dirty="0" err="1"/>
              <a:t>son</a:t>
            </a:r>
            <a:r>
              <a:rPr lang="de-DE" altLang="de-DE" dirty="0"/>
              <a:t> </a:t>
            </a:r>
            <a:r>
              <a:rPr lang="de-DE" altLang="de-DE" dirty="0" err="1"/>
              <a:t>potentiel</a:t>
            </a:r>
            <a:endParaRPr lang="de-DE" altLang="de-DE" dirty="0"/>
          </a:p>
          <a:p>
            <a:r>
              <a:rPr lang="de-DE" altLang="de-DE" b="1" dirty="0"/>
              <a:t>T3</a:t>
            </a:r>
            <a:r>
              <a:rPr lang="de-DE" altLang="de-DE" dirty="0"/>
              <a:t>: </a:t>
            </a:r>
            <a:r>
              <a:rPr lang="de-DE" altLang="de-DE" dirty="0" err="1"/>
              <a:t>s'entraîner</a:t>
            </a:r>
            <a:r>
              <a:rPr lang="de-DE" altLang="de-DE" dirty="0"/>
              <a:t> et </a:t>
            </a:r>
            <a:r>
              <a:rPr lang="de-DE" altLang="de-DE" dirty="0" err="1"/>
              <a:t>atteindre</a:t>
            </a:r>
            <a:r>
              <a:rPr lang="de-DE" altLang="de-DE" dirty="0"/>
              <a:t> </a:t>
            </a:r>
            <a:r>
              <a:rPr lang="de-DE" altLang="de-DE" dirty="0" err="1"/>
              <a:t>ses</a:t>
            </a:r>
            <a:r>
              <a:rPr lang="de-DE" altLang="de-DE" dirty="0"/>
              <a:t> </a:t>
            </a:r>
            <a:r>
              <a:rPr lang="de-DE" altLang="de-DE" dirty="0" err="1"/>
              <a:t>objectifs</a:t>
            </a:r>
            <a:r>
              <a:rPr lang="de-DE" altLang="de-DE" dirty="0"/>
              <a:t>, </a:t>
            </a:r>
            <a:r>
              <a:rPr lang="de-DE" altLang="de-DE" b="1" dirty="0"/>
              <a:t>T4</a:t>
            </a:r>
            <a:r>
              <a:rPr lang="de-DE" altLang="de-DE" dirty="0"/>
              <a:t> : </a:t>
            </a:r>
            <a:r>
              <a:rPr lang="de-DE" altLang="de-DE" dirty="0" err="1"/>
              <a:t>percer</a:t>
            </a:r>
            <a:r>
              <a:rPr lang="de-DE" altLang="de-DE" dirty="0"/>
              <a:t> et </a:t>
            </a:r>
            <a:r>
              <a:rPr lang="de-DE" altLang="de-DE" dirty="0" err="1"/>
              <a:t>être</a:t>
            </a:r>
            <a:r>
              <a:rPr lang="de-DE" altLang="de-DE" dirty="0"/>
              <a:t> </a:t>
            </a:r>
            <a:r>
              <a:rPr lang="de-DE" altLang="de-DE" dirty="0" err="1"/>
              <a:t>récompensé</a:t>
            </a:r>
            <a:endParaRPr lang="de-DE" altLang="de-DE" dirty="0"/>
          </a:p>
          <a:p>
            <a:r>
              <a:rPr lang="de-DE" altLang="de-DE" b="1" dirty="0"/>
              <a:t>E1 </a:t>
            </a:r>
            <a:r>
              <a:rPr lang="de-DE" altLang="de-DE" dirty="0"/>
              <a:t>: </a:t>
            </a:r>
            <a:r>
              <a:rPr lang="de-DE" altLang="de-DE" dirty="0" err="1"/>
              <a:t>représenter</a:t>
            </a:r>
            <a:r>
              <a:rPr lang="de-DE" altLang="de-DE" dirty="0"/>
              <a:t> la Suisse (</a:t>
            </a:r>
            <a:r>
              <a:rPr lang="de-DE" altLang="de-DE" dirty="0" err="1"/>
              <a:t>intl</a:t>
            </a:r>
            <a:r>
              <a:rPr lang="de-DE" altLang="de-DE" dirty="0"/>
              <a:t>.), </a:t>
            </a:r>
            <a:r>
              <a:rPr lang="de-DE" altLang="de-DE" b="1" dirty="0"/>
              <a:t>E2</a:t>
            </a:r>
            <a:r>
              <a:rPr lang="de-DE" altLang="de-DE" dirty="0"/>
              <a:t> : </a:t>
            </a:r>
            <a:r>
              <a:rPr lang="de-DE" altLang="de-DE" dirty="0" err="1"/>
              <a:t>avoir</a:t>
            </a:r>
            <a:r>
              <a:rPr lang="de-DE" altLang="de-DE" dirty="0"/>
              <a:t> du </a:t>
            </a:r>
            <a:r>
              <a:rPr lang="de-DE" altLang="de-DE" dirty="0" err="1"/>
              <a:t>succès</a:t>
            </a:r>
            <a:r>
              <a:rPr lang="de-DE" altLang="de-DE" dirty="0"/>
              <a:t> au </a:t>
            </a:r>
            <a:r>
              <a:rPr lang="de-DE" altLang="de-DE" dirty="0" err="1"/>
              <a:t>niveau</a:t>
            </a:r>
            <a:r>
              <a:rPr lang="de-DE" altLang="de-DE" dirty="0"/>
              <a:t> international</a:t>
            </a:r>
          </a:p>
          <a:p>
            <a:r>
              <a:rPr lang="de-DE" altLang="de-DE" b="1" dirty="0"/>
              <a:t>M</a:t>
            </a:r>
            <a:r>
              <a:rPr lang="de-DE" altLang="de-DE" dirty="0"/>
              <a:t> : </a:t>
            </a:r>
            <a:r>
              <a:rPr lang="de-DE" altLang="de-DE" dirty="0" err="1"/>
              <a:t>dominer</a:t>
            </a:r>
            <a:r>
              <a:rPr lang="de-DE" altLang="de-DE" dirty="0"/>
              <a:t> la </a:t>
            </a:r>
            <a:r>
              <a:rPr lang="de-DE" altLang="de-DE" dirty="0" err="1"/>
              <a:t>discipline</a:t>
            </a:r>
            <a:r>
              <a:rPr lang="de-DE" altLang="de-DE" dirty="0"/>
              <a:t> sportive</a:t>
            </a:r>
          </a:p>
          <a:p>
            <a:r>
              <a:rPr lang="de-DE" altLang="de-DE" b="1" dirty="0"/>
              <a:t>F1 + F2 </a:t>
            </a:r>
            <a:r>
              <a:rPr lang="de-DE" altLang="de-DE" dirty="0"/>
              <a:t>= </a:t>
            </a:r>
            <a:r>
              <a:rPr lang="de-DE" altLang="de-DE" dirty="0" err="1"/>
              <a:t>sport</a:t>
            </a:r>
            <a:r>
              <a:rPr lang="de-DE" altLang="de-DE" dirty="0"/>
              <a:t> de </a:t>
            </a:r>
            <a:r>
              <a:rPr lang="de-DE" altLang="de-DE" dirty="0" err="1"/>
              <a:t>masse</a:t>
            </a:r>
            <a:endParaRPr lang="de-DE" altLang="de-DE" dirty="0"/>
          </a:p>
          <a:p>
            <a:r>
              <a:rPr lang="de-DE" altLang="de-DE" b="1" dirty="0"/>
              <a:t>F3 – M </a:t>
            </a:r>
            <a:r>
              <a:rPr lang="de-DE" altLang="de-DE" dirty="0"/>
              <a:t>= </a:t>
            </a:r>
            <a:r>
              <a:rPr lang="de-DE" altLang="de-DE" dirty="0" err="1"/>
              <a:t>engagement</a:t>
            </a:r>
            <a:r>
              <a:rPr lang="de-DE" altLang="de-DE" dirty="0"/>
              <a:t> </a:t>
            </a:r>
            <a:r>
              <a:rPr lang="de-DE" altLang="de-DE" dirty="0" err="1"/>
              <a:t>spécifique</a:t>
            </a:r>
            <a:r>
              <a:rPr lang="de-DE" altLang="de-DE" dirty="0"/>
              <a:t> à la </a:t>
            </a:r>
            <a:r>
              <a:rPr lang="de-DE" altLang="de-DE" dirty="0" err="1"/>
              <a:t>discipline</a:t>
            </a:r>
            <a:r>
              <a:rPr lang="de-DE" altLang="de-DE" dirty="0"/>
              <a:t> sportive (bleu </a:t>
            </a:r>
            <a:r>
              <a:rPr lang="de-DE" altLang="de-DE" dirty="0" err="1"/>
              <a:t>clair</a:t>
            </a:r>
            <a:r>
              <a:rPr lang="de-DE" altLang="de-DE" dirty="0"/>
              <a:t>)</a:t>
            </a:r>
          </a:p>
          <a:p>
            <a:r>
              <a:rPr lang="de-DE" altLang="de-DE" b="1" dirty="0"/>
              <a:t>T1 – M </a:t>
            </a:r>
            <a:r>
              <a:rPr lang="de-DE" altLang="de-DE" dirty="0"/>
              <a:t>= </a:t>
            </a:r>
            <a:r>
              <a:rPr lang="de-DE" altLang="de-DE" dirty="0" err="1"/>
              <a:t>engagement</a:t>
            </a:r>
            <a:r>
              <a:rPr lang="de-DE" altLang="de-DE" dirty="0"/>
              <a:t> </a:t>
            </a:r>
            <a:r>
              <a:rPr lang="de-DE" altLang="de-DE" dirty="0" err="1"/>
              <a:t>orienté</a:t>
            </a:r>
            <a:r>
              <a:rPr lang="de-DE" altLang="de-DE" dirty="0"/>
              <a:t> </a:t>
            </a:r>
            <a:r>
              <a:rPr lang="de-DE" altLang="de-DE" dirty="0" err="1"/>
              <a:t>vers</a:t>
            </a:r>
            <a:r>
              <a:rPr lang="de-DE" altLang="de-DE" dirty="0"/>
              <a:t> la </a:t>
            </a:r>
            <a:r>
              <a:rPr lang="de-DE" altLang="de-DE" dirty="0" err="1"/>
              <a:t>compétition</a:t>
            </a:r>
            <a:endParaRPr lang="de-DE" altLang="de-DE" dirty="0"/>
          </a:p>
          <a:p>
            <a:endParaRPr lang="de-DE" altLang="de-DE" dirty="0"/>
          </a:p>
          <a:p>
            <a:r>
              <a:rPr lang="de-CH" b="1" dirty="0"/>
              <a:t>Accent </a:t>
            </a:r>
            <a:r>
              <a:rPr lang="de-CH" b="1" dirty="0" err="1"/>
              <a:t>sur</a:t>
            </a:r>
            <a:r>
              <a:rPr lang="de-CH" b="1" dirty="0"/>
              <a:t> la « </a:t>
            </a:r>
            <a:r>
              <a:rPr lang="de-CH" b="1" dirty="0" err="1"/>
              <a:t>fondation</a:t>
            </a:r>
            <a:r>
              <a:rPr lang="de-CH" b="1" dirty="0"/>
              <a:t> » </a:t>
            </a:r>
            <a:r>
              <a:rPr lang="de-CH" b="1" dirty="0" err="1"/>
              <a:t>dans</a:t>
            </a:r>
            <a:r>
              <a:rPr lang="de-CH" b="1" dirty="0"/>
              <a:t> la </a:t>
            </a:r>
            <a:r>
              <a:rPr lang="de-CH" b="1" dirty="0" err="1"/>
              <a:t>formation</a:t>
            </a:r>
            <a:r>
              <a:rPr lang="de-CH" b="1" dirty="0"/>
              <a:t> de </a:t>
            </a:r>
            <a:r>
              <a:rPr lang="de-CH" b="1" dirty="0" err="1"/>
              <a:t>base</a:t>
            </a:r>
            <a:r>
              <a:rPr lang="de-CH" b="1" dirty="0"/>
              <a:t> </a:t>
            </a:r>
            <a:r>
              <a:rPr lang="de-CH" b="1" dirty="0" err="1"/>
              <a:t>esa</a:t>
            </a:r>
            <a:endParaRPr lang="de-CH" b="1" dirty="0"/>
          </a:p>
          <a:p>
            <a:r>
              <a:rPr lang="de-CH" dirty="0"/>
              <a:t>Pour </a:t>
            </a:r>
            <a:r>
              <a:rPr lang="de-CH" dirty="0" err="1"/>
              <a:t>atteindre</a:t>
            </a:r>
            <a:r>
              <a:rPr lang="de-CH" dirty="0"/>
              <a:t> </a:t>
            </a:r>
            <a:r>
              <a:rPr lang="de-CH" dirty="0" err="1"/>
              <a:t>leurs</a:t>
            </a:r>
            <a:r>
              <a:rPr lang="de-CH" dirty="0"/>
              <a:t> </a:t>
            </a:r>
            <a:r>
              <a:rPr lang="de-CH" dirty="0" err="1"/>
              <a:t>objectifs</a:t>
            </a:r>
            <a:r>
              <a:rPr lang="de-CH" dirty="0"/>
              <a:t>, </a:t>
            </a:r>
            <a:r>
              <a:rPr lang="de-CH" dirty="0" err="1"/>
              <a:t>les</a:t>
            </a:r>
            <a:r>
              <a:rPr lang="de-CH" dirty="0"/>
              <a:t> </a:t>
            </a:r>
            <a:r>
              <a:rPr lang="de-CH" dirty="0" err="1"/>
              <a:t>différentes</a:t>
            </a:r>
            <a:r>
              <a:rPr lang="de-CH" dirty="0"/>
              <a:t> </a:t>
            </a:r>
            <a:r>
              <a:rPr lang="de-CH" dirty="0" err="1"/>
              <a:t>fédérations</a:t>
            </a:r>
            <a:r>
              <a:rPr lang="de-CH" dirty="0"/>
              <a:t> </a:t>
            </a:r>
            <a:r>
              <a:rPr lang="de-CH" dirty="0" err="1"/>
              <a:t>différencient</a:t>
            </a:r>
            <a:r>
              <a:rPr lang="de-CH" dirty="0"/>
              <a:t> le </a:t>
            </a:r>
            <a:r>
              <a:rPr lang="de-CH" dirty="0" err="1"/>
              <a:t>concept</a:t>
            </a:r>
            <a:r>
              <a:rPr lang="de-CH" dirty="0"/>
              <a:t> FTEM </a:t>
            </a:r>
            <a:r>
              <a:rPr lang="de-CH" dirty="0" err="1"/>
              <a:t>pour</a:t>
            </a:r>
            <a:r>
              <a:rPr lang="de-CH" dirty="0"/>
              <a:t> </a:t>
            </a:r>
            <a:r>
              <a:rPr lang="de-CH" dirty="0" err="1"/>
              <a:t>leur</a:t>
            </a:r>
            <a:r>
              <a:rPr lang="de-CH" dirty="0"/>
              <a:t>(s) </a:t>
            </a:r>
            <a:r>
              <a:rPr lang="de-CH" dirty="0" err="1"/>
              <a:t>discipline</a:t>
            </a:r>
            <a:r>
              <a:rPr lang="de-CH" dirty="0"/>
              <a:t>(s) sportive(s).</a:t>
            </a:r>
          </a:p>
          <a:p>
            <a:endParaRPr lang="de-DE" altLang="de-DE" dirty="0"/>
          </a:p>
          <a:p>
            <a:endParaRPr lang="de-DE" altLang="de-DE" dirty="0"/>
          </a:p>
        </p:txBody>
      </p:sp>
      <p:sp>
        <p:nvSpPr>
          <p:cNvPr id="4" name="Foliennummernplatzhalter 3">
            <a:extLst>
              <a:ext uri="{FF2B5EF4-FFF2-40B4-BE49-F238E27FC236}">
                <a16:creationId xmlns:a16="http://schemas.microsoft.com/office/drawing/2014/main" id="{E26C8B0C-5308-9637-82D1-CB85783F4E6A}"/>
              </a:ext>
            </a:extLst>
          </p:cNvPr>
          <p:cNvSpPr>
            <a:spLocks noGrp="1"/>
          </p:cNvSpPr>
          <p:nvPr>
            <p:ph type="sldNum" sz="quarter" idx="10"/>
          </p:nvPr>
        </p:nvSpPr>
        <p:spPr/>
        <p:txBody>
          <a:bodyPr/>
          <a:lstStyle/>
          <a:p>
            <a:pPr>
              <a:defRPr/>
            </a:pPr>
            <a:fld id="{C46147B8-7AEA-4922-A55B-DCDA58C024A2}" type="slidenum">
              <a:rPr lang="de-CH" smtClean="0"/>
              <a:pPr>
                <a:defRPr/>
              </a:pPr>
              <a:t>123</a:t>
            </a:fld>
            <a:endParaRPr lang="de-CH"/>
          </a:p>
        </p:txBody>
      </p:sp>
    </p:spTree>
    <p:extLst>
      <p:ext uri="{BB962C8B-B14F-4D97-AF65-F5344CB8AC3E}">
        <p14:creationId xmlns:p14="http://schemas.microsoft.com/office/powerpoint/2010/main" val="36071561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9B22-6C28-BE4C-7E58-916B477A3D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E8567A-B38E-F6B0-ECC5-37391D02DA7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895145B-8314-1E43-1F90-046FDDBEAEE9}"/>
              </a:ext>
            </a:extLst>
          </p:cNvPr>
          <p:cNvSpPr>
            <a:spLocks noGrp="1"/>
          </p:cNvSpPr>
          <p:nvPr>
            <p:ph type="body" idx="1"/>
          </p:nvPr>
        </p:nvSpPr>
        <p:spPr/>
        <p:txBody>
          <a:bodyPr/>
          <a:lstStyle/>
          <a:p>
            <a:r>
              <a:rPr lang="de-CH" b="1" dirty="0" err="1"/>
              <a:t>Obiettivi</a:t>
            </a:r>
            <a:r>
              <a:rPr lang="de-CH" b="1" dirty="0"/>
              <a:t> del FTEM </a:t>
            </a:r>
          </a:p>
          <a:p>
            <a:pPr marL="171450" indent="-171450">
              <a:buFont typeface="Arial" panose="020B0604020202020204" pitchFamily="34" charset="0"/>
              <a:buChar char="•"/>
            </a:pPr>
            <a:r>
              <a:rPr lang="de-CH" dirty="0" err="1"/>
              <a:t>Migliorare</a:t>
            </a:r>
            <a:r>
              <a:rPr lang="de-CH" dirty="0"/>
              <a:t> </a:t>
            </a:r>
            <a:r>
              <a:rPr lang="de-CH" dirty="0" err="1"/>
              <a:t>il</a:t>
            </a:r>
            <a:r>
              <a:rPr lang="de-CH" dirty="0"/>
              <a:t> </a:t>
            </a:r>
            <a:r>
              <a:rPr lang="de-CH" dirty="0" err="1"/>
              <a:t>coordinamento</a:t>
            </a:r>
            <a:r>
              <a:rPr lang="de-CH" dirty="0"/>
              <a:t> e </a:t>
            </a:r>
            <a:r>
              <a:rPr lang="de-CH" dirty="0" err="1"/>
              <a:t>il</a:t>
            </a:r>
            <a:r>
              <a:rPr lang="de-CH" dirty="0"/>
              <a:t> </a:t>
            </a:r>
            <a:r>
              <a:rPr lang="de-CH" dirty="0" err="1"/>
              <a:t>sistema</a:t>
            </a:r>
            <a:r>
              <a:rPr lang="de-CH" dirty="0"/>
              <a:t> di </a:t>
            </a:r>
            <a:r>
              <a:rPr lang="de-CH" dirty="0" err="1"/>
              <a:t>promozione</a:t>
            </a:r>
            <a:r>
              <a:rPr lang="de-CH" dirty="0"/>
              <a:t> </a:t>
            </a:r>
            <a:r>
              <a:rPr lang="de-CH" dirty="0" err="1"/>
              <a:t>sportiva</a:t>
            </a:r>
            <a:endParaRPr lang="de-CH" dirty="0"/>
          </a:p>
          <a:p>
            <a:pPr marL="171450" indent="-171450">
              <a:buFont typeface="Arial" panose="020B0604020202020204" pitchFamily="34" charset="0"/>
              <a:buChar char="•"/>
            </a:pPr>
            <a:r>
              <a:rPr lang="de-CH" dirty="0" err="1"/>
              <a:t>Mantenere</a:t>
            </a:r>
            <a:r>
              <a:rPr lang="de-CH" dirty="0"/>
              <a:t> le </a:t>
            </a:r>
            <a:r>
              <a:rPr lang="de-CH" dirty="0" err="1"/>
              <a:t>persone</a:t>
            </a:r>
            <a:r>
              <a:rPr lang="de-CH" dirty="0"/>
              <a:t> </a:t>
            </a:r>
            <a:r>
              <a:rPr lang="de-CH" dirty="0" err="1"/>
              <a:t>nello</a:t>
            </a:r>
            <a:r>
              <a:rPr lang="de-CH" dirty="0"/>
              <a:t> </a:t>
            </a:r>
            <a:r>
              <a:rPr lang="de-CH" dirty="0" err="1"/>
              <a:t>sport</a:t>
            </a:r>
            <a:r>
              <a:rPr lang="de-CH" dirty="0"/>
              <a:t> per tutta la </a:t>
            </a:r>
            <a:r>
              <a:rPr lang="de-CH" dirty="0" err="1"/>
              <a:t>vita</a:t>
            </a:r>
            <a:endParaRPr lang="de-CH" dirty="0"/>
          </a:p>
          <a:p>
            <a:pPr marL="171450" indent="-171450">
              <a:buFont typeface="Arial" panose="020B0604020202020204" pitchFamily="34" charset="0"/>
              <a:buChar char="•"/>
            </a:pPr>
            <a:r>
              <a:rPr lang="de-CH" dirty="0" err="1"/>
              <a:t>Promuovere</a:t>
            </a:r>
            <a:r>
              <a:rPr lang="de-CH" dirty="0"/>
              <a:t> i </a:t>
            </a:r>
            <a:r>
              <a:rPr lang="de-CH" dirty="0" err="1"/>
              <a:t>valori</a:t>
            </a:r>
            <a:r>
              <a:rPr lang="de-CH" dirty="0"/>
              <a:t> della </a:t>
            </a:r>
            <a:r>
              <a:rPr lang="de-CH" dirty="0" err="1"/>
              <a:t>vita</a:t>
            </a:r>
            <a:r>
              <a:rPr lang="de-CH" dirty="0"/>
              <a:t> e della </a:t>
            </a:r>
            <a:r>
              <a:rPr lang="de-CH" dirty="0" err="1"/>
              <a:t>salute</a:t>
            </a:r>
            <a:r>
              <a:rPr lang="de-CH" dirty="0"/>
              <a:t> e le </a:t>
            </a:r>
            <a:r>
              <a:rPr lang="de-CH" dirty="0" err="1"/>
              <a:t>competenze</a:t>
            </a:r>
            <a:r>
              <a:rPr lang="de-CH" dirty="0"/>
              <a:t> </a:t>
            </a:r>
            <a:r>
              <a:rPr lang="de-CH" dirty="0" err="1"/>
              <a:t>nello</a:t>
            </a:r>
            <a:r>
              <a:rPr lang="de-CH" dirty="0"/>
              <a:t> </a:t>
            </a:r>
            <a:r>
              <a:rPr lang="de-CH" dirty="0" err="1"/>
              <a:t>sport</a:t>
            </a:r>
            <a:r>
              <a:rPr lang="de-CH" dirty="0"/>
              <a:t> e </a:t>
            </a:r>
            <a:r>
              <a:rPr lang="de-CH" dirty="0" err="1"/>
              <a:t>attraverso</a:t>
            </a:r>
            <a:r>
              <a:rPr lang="de-CH" dirty="0"/>
              <a:t> </a:t>
            </a:r>
            <a:r>
              <a:rPr lang="de-CH" dirty="0" err="1"/>
              <a:t>lo</a:t>
            </a:r>
            <a:r>
              <a:rPr lang="de-CH" dirty="0"/>
              <a:t> </a:t>
            </a:r>
            <a:r>
              <a:rPr lang="de-CH" dirty="0" err="1"/>
              <a:t>sport</a:t>
            </a:r>
            <a:r>
              <a:rPr lang="de-CH" dirty="0"/>
              <a:t>.</a:t>
            </a:r>
          </a:p>
          <a:p>
            <a:pPr marL="171450" indent="-171450">
              <a:buFont typeface="Arial" panose="020B0604020202020204" pitchFamily="34" charset="0"/>
              <a:buChar char="•"/>
            </a:pPr>
            <a:r>
              <a:rPr lang="de-CH" dirty="0" err="1"/>
              <a:t>Innalzare</a:t>
            </a:r>
            <a:r>
              <a:rPr lang="de-CH" dirty="0"/>
              <a:t> </a:t>
            </a:r>
            <a:r>
              <a:rPr lang="de-CH" dirty="0" err="1"/>
              <a:t>il</a:t>
            </a:r>
            <a:r>
              <a:rPr lang="de-CH" dirty="0"/>
              <a:t> </a:t>
            </a:r>
            <a:r>
              <a:rPr lang="de-CH" dirty="0" err="1"/>
              <a:t>livello</a:t>
            </a:r>
            <a:r>
              <a:rPr lang="de-CH" dirty="0"/>
              <a:t> </a:t>
            </a:r>
            <a:r>
              <a:rPr lang="de-CH" dirty="0" err="1"/>
              <a:t>dello</a:t>
            </a:r>
            <a:r>
              <a:rPr lang="de-CH" dirty="0"/>
              <a:t> </a:t>
            </a:r>
            <a:r>
              <a:rPr lang="de-CH" dirty="0" err="1"/>
              <a:t>sport</a:t>
            </a:r>
            <a:r>
              <a:rPr lang="de-CH" dirty="0"/>
              <a:t> </a:t>
            </a:r>
            <a:r>
              <a:rPr lang="de-CH" dirty="0" err="1"/>
              <a:t>agonistico</a:t>
            </a:r>
            <a:endParaRPr lang="de-DE" altLang="de-DE" b="1" dirty="0"/>
          </a:p>
          <a:p>
            <a:endParaRPr lang="de-DE" altLang="de-DE" b="1" dirty="0"/>
          </a:p>
          <a:p>
            <a:r>
              <a:rPr lang="de-DE" altLang="de-DE" b="1" dirty="0" err="1"/>
              <a:t>F</a:t>
            </a:r>
            <a:r>
              <a:rPr lang="de-DE" altLang="de-DE" dirty="0" err="1"/>
              <a:t>oundation</a:t>
            </a:r>
            <a:r>
              <a:rPr lang="de-DE" altLang="de-DE" dirty="0"/>
              <a:t> </a:t>
            </a:r>
            <a:r>
              <a:rPr lang="de-DE" altLang="de-DE" b="1" dirty="0"/>
              <a:t>T</a:t>
            </a:r>
            <a:r>
              <a:rPr lang="de-DE" altLang="de-DE" dirty="0"/>
              <a:t>alent </a:t>
            </a:r>
            <a:r>
              <a:rPr lang="de-DE" altLang="de-DE" b="1" dirty="0"/>
              <a:t>E</a:t>
            </a:r>
            <a:r>
              <a:rPr lang="de-DE" altLang="de-DE" dirty="0"/>
              <a:t>lite </a:t>
            </a:r>
            <a:r>
              <a:rPr lang="de-DE" altLang="de-DE" b="1" dirty="0"/>
              <a:t>M</a:t>
            </a:r>
            <a:r>
              <a:rPr lang="de-DE" altLang="de-DE" dirty="0"/>
              <a:t>astery - </a:t>
            </a:r>
            <a:r>
              <a:rPr lang="de-DE" altLang="de-DE" dirty="0" err="1"/>
              <a:t>concept-cadre</a:t>
            </a:r>
            <a:r>
              <a:rPr lang="de-DE" altLang="de-DE" dirty="0"/>
              <a:t> </a:t>
            </a:r>
            <a:r>
              <a:rPr lang="de-DE" altLang="de-DE" dirty="0" err="1"/>
              <a:t>développé</a:t>
            </a:r>
            <a:r>
              <a:rPr lang="de-DE" altLang="de-DE" dirty="0"/>
              <a:t> par Swiss Olympic, </a:t>
            </a:r>
            <a:r>
              <a:rPr lang="de-DE" altLang="de-DE" dirty="0" err="1"/>
              <a:t>les</a:t>
            </a:r>
            <a:r>
              <a:rPr lang="de-DE" altLang="de-DE" dirty="0"/>
              <a:t> </a:t>
            </a:r>
            <a:r>
              <a:rPr lang="de-DE" altLang="de-DE" dirty="0" err="1"/>
              <a:t>fédérations</a:t>
            </a:r>
            <a:r>
              <a:rPr lang="de-DE" altLang="de-DE" dirty="0"/>
              <a:t> sportives, </a:t>
            </a:r>
            <a:r>
              <a:rPr lang="de-DE" altLang="de-DE" dirty="0" err="1"/>
              <a:t>l'OFSPO</a:t>
            </a:r>
            <a:r>
              <a:rPr lang="de-DE" altLang="de-DE" dirty="0"/>
              <a:t> et </a:t>
            </a:r>
            <a:r>
              <a:rPr lang="de-DE" altLang="de-DE" dirty="0" err="1"/>
              <a:t>les</a:t>
            </a:r>
            <a:r>
              <a:rPr lang="de-DE" altLang="de-DE" dirty="0"/>
              <a:t> </a:t>
            </a:r>
            <a:r>
              <a:rPr lang="de-DE" altLang="de-DE" dirty="0" err="1"/>
              <a:t>cantons</a:t>
            </a:r>
            <a:r>
              <a:rPr lang="de-DE" altLang="de-DE" dirty="0"/>
              <a:t>.</a:t>
            </a:r>
          </a:p>
          <a:p>
            <a:r>
              <a:rPr lang="de-DE" altLang="de-DE" b="1" dirty="0"/>
              <a:t>F1: </a:t>
            </a:r>
            <a:r>
              <a:rPr lang="de-DE" altLang="de-DE" dirty="0" err="1"/>
              <a:t>découvrir</a:t>
            </a:r>
            <a:r>
              <a:rPr lang="de-DE" altLang="de-DE" dirty="0"/>
              <a:t>, apprendre et </a:t>
            </a:r>
            <a:r>
              <a:rPr lang="de-DE" altLang="de-DE" dirty="0" err="1"/>
              <a:t>pratiquer</a:t>
            </a:r>
            <a:r>
              <a:rPr lang="de-DE" altLang="de-DE" dirty="0"/>
              <a:t> </a:t>
            </a:r>
            <a:r>
              <a:rPr lang="de-DE" altLang="de-DE" dirty="0" err="1"/>
              <a:t>avec</a:t>
            </a:r>
            <a:r>
              <a:rPr lang="de-DE" altLang="de-DE" dirty="0"/>
              <a:t> </a:t>
            </a:r>
            <a:r>
              <a:rPr lang="de-DE" altLang="de-DE" dirty="0" err="1"/>
              <a:t>plaisir</a:t>
            </a:r>
            <a:r>
              <a:rPr lang="de-DE" altLang="de-DE" dirty="0"/>
              <a:t> des </a:t>
            </a:r>
            <a:r>
              <a:rPr lang="de-DE" altLang="de-DE" dirty="0" err="1"/>
              <a:t>formes</a:t>
            </a:r>
            <a:r>
              <a:rPr lang="de-DE" altLang="de-DE" dirty="0"/>
              <a:t> </a:t>
            </a:r>
            <a:r>
              <a:rPr lang="de-DE" altLang="de-DE" dirty="0" err="1"/>
              <a:t>élémentaires</a:t>
            </a:r>
            <a:r>
              <a:rPr lang="de-DE" altLang="de-DE" dirty="0"/>
              <a:t> de </a:t>
            </a:r>
            <a:r>
              <a:rPr lang="de-DE" altLang="de-DE" dirty="0" err="1"/>
              <a:t>mouvement</a:t>
            </a:r>
            <a:r>
              <a:rPr lang="de-DE" altLang="de-DE" dirty="0"/>
              <a:t> et de </a:t>
            </a:r>
            <a:r>
              <a:rPr lang="de-DE" altLang="de-DE" dirty="0" err="1"/>
              <a:t>jeu</a:t>
            </a:r>
            <a:endParaRPr lang="de-DE" altLang="de-DE" dirty="0"/>
          </a:p>
          <a:p>
            <a:r>
              <a:rPr lang="de-DE" altLang="de-DE" b="1" dirty="0"/>
              <a:t>F2: </a:t>
            </a:r>
            <a:r>
              <a:rPr lang="de-DE" altLang="de-DE" dirty="0" err="1"/>
              <a:t>découvrir</a:t>
            </a:r>
            <a:r>
              <a:rPr lang="de-DE" altLang="de-DE" dirty="0"/>
              <a:t> </a:t>
            </a:r>
            <a:r>
              <a:rPr lang="de-DE" altLang="de-DE" dirty="0" err="1"/>
              <a:t>différentes</a:t>
            </a:r>
            <a:r>
              <a:rPr lang="de-DE" altLang="de-DE" dirty="0"/>
              <a:t> </a:t>
            </a:r>
            <a:r>
              <a:rPr lang="de-DE" altLang="de-DE" dirty="0" err="1"/>
              <a:t>disciplines</a:t>
            </a:r>
            <a:r>
              <a:rPr lang="de-DE" altLang="de-DE" dirty="0"/>
              <a:t> sportives + </a:t>
            </a:r>
            <a:r>
              <a:rPr lang="de-DE" altLang="de-DE" dirty="0" err="1"/>
              <a:t>adopter</a:t>
            </a:r>
            <a:r>
              <a:rPr lang="de-DE" altLang="de-DE" dirty="0"/>
              <a:t> </a:t>
            </a:r>
            <a:r>
              <a:rPr lang="de-DE" altLang="de-DE" dirty="0" err="1"/>
              <a:t>un</a:t>
            </a:r>
            <a:r>
              <a:rPr lang="de-DE" altLang="de-DE" dirty="0"/>
              <a:t> style de </a:t>
            </a:r>
            <a:r>
              <a:rPr lang="de-DE" altLang="de-DE" dirty="0" err="1"/>
              <a:t>vie</a:t>
            </a:r>
            <a:r>
              <a:rPr lang="de-DE" altLang="de-DE" dirty="0"/>
              <a:t> </a:t>
            </a:r>
            <a:r>
              <a:rPr lang="de-DE" altLang="de-DE" dirty="0" err="1"/>
              <a:t>actif</a:t>
            </a:r>
            <a:endParaRPr lang="de-DE" altLang="de-DE" dirty="0"/>
          </a:p>
          <a:p>
            <a:r>
              <a:rPr lang="de-DE" altLang="de-DE" b="1" dirty="0"/>
              <a:t>F3: </a:t>
            </a:r>
            <a:r>
              <a:rPr lang="de-DE" altLang="de-DE" dirty="0" err="1"/>
              <a:t>s'engager</a:t>
            </a:r>
            <a:r>
              <a:rPr lang="de-DE" altLang="de-DE" dirty="0"/>
              <a:t> </a:t>
            </a:r>
            <a:r>
              <a:rPr lang="de-DE" altLang="de-DE" dirty="0" err="1"/>
              <a:t>dans</a:t>
            </a:r>
            <a:r>
              <a:rPr lang="de-DE" altLang="de-DE" dirty="0"/>
              <a:t> </a:t>
            </a:r>
            <a:r>
              <a:rPr lang="de-DE" altLang="de-DE" dirty="0" err="1"/>
              <a:t>une</a:t>
            </a:r>
            <a:r>
              <a:rPr lang="de-DE" altLang="de-DE" dirty="0"/>
              <a:t> </a:t>
            </a:r>
            <a:r>
              <a:rPr lang="de-DE" altLang="de-DE" dirty="0" err="1"/>
              <a:t>discipline</a:t>
            </a:r>
            <a:r>
              <a:rPr lang="de-DE" altLang="de-DE" dirty="0"/>
              <a:t> sportive </a:t>
            </a:r>
            <a:r>
              <a:rPr lang="de-DE" altLang="de-DE" dirty="0" err="1"/>
              <a:t>spécifique</a:t>
            </a:r>
            <a:endParaRPr lang="de-DE" altLang="de-DE" dirty="0"/>
          </a:p>
          <a:p>
            <a:r>
              <a:rPr lang="de-DE" altLang="de-DE" b="1" dirty="0"/>
              <a:t>T1</a:t>
            </a:r>
            <a:r>
              <a:rPr lang="de-DE" altLang="de-DE" dirty="0"/>
              <a:t>: </a:t>
            </a:r>
            <a:r>
              <a:rPr lang="de-DE" altLang="de-DE" dirty="0" err="1"/>
              <a:t>montrer</a:t>
            </a:r>
            <a:r>
              <a:rPr lang="de-DE" altLang="de-DE" dirty="0"/>
              <a:t> </a:t>
            </a:r>
            <a:r>
              <a:rPr lang="de-DE" altLang="de-DE" dirty="0" err="1"/>
              <a:t>son</a:t>
            </a:r>
            <a:r>
              <a:rPr lang="de-DE" altLang="de-DE" dirty="0"/>
              <a:t> </a:t>
            </a:r>
            <a:r>
              <a:rPr lang="de-DE" altLang="de-DE" dirty="0" err="1"/>
              <a:t>potentiel</a:t>
            </a:r>
            <a:r>
              <a:rPr lang="de-DE" altLang="de-DE" dirty="0"/>
              <a:t>, </a:t>
            </a:r>
            <a:r>
              <a:rPr lang="de-DE" altLang="de-DE" b="1" dirty="0"/>
              <a:t>T2</a:t>
            </a:r>
            <a:r>
              <a:rPr lang="de-DE" altLang="de-DE" dirty="0"/>
              <a:t> : </a:t>
            </a:r>
            <a:r>
              <a:rPr lang="de-DE" altLang="de-DE" dirty="0" err="1"/>
              <a:t>confirmer</a:t>
            </a:r>
            <a:r>
              <a:rPr lang="de-DE" altLang="de-DE" dirty="0"/>
              <a:t> </a:t>
            </a:r>
            <a:r>
              <a:rPr lang="de-DE" altLang="de-DE" dirty="0" err="1"/>
              <a:t>son</a:t>
            </a:r>
            <a:r>
              <a:rPr lang="de-DE" altLang="de-DE" dirty="0"/>
              <a:t> </a:t>
            </a:r>
            <a:r>
              <a:rPr lang="de-DE" altLang="de-DE" dirty="0" err="1"/>
              <a:t>potentiel</a:t>
            </a:r>
            <a:endParaRPr lang="de-DE" altLang="de-DE" dirty="0"/>
          </a:p>
          <a:p>
            <a:r>
              <a:rPr lang="de-DE" altLang="de-DE" b="1" dirty="0"/>
              <a:t>T3</a:t>
            </a:r>
            <a:r>
              <a:rPr lang="de-DE" altLang="de-DE" dirty="0"/>
              <a:t>: </a:t>
            </a:r>
            <a:r>
              <a:rPr lang="de-DE" altLang="de-DE" dirty="0" err="1"/>
              <a:t>s'entraîner</a:t>
            </a:r>
            <a:r>
              <a:rPr lang="de-DE" altLang="de-DE" dirty="0"/>
              <a:t> et </a:t>
            </a:r>
            <a:r>
              <a:rPr lang="de-DE" altLang="de-DE" dirty="0" err="1"/>
              <a:t>atteindre</a:t>
            </a:r>
            <a:r>
              <a:rPr lang="de-DE" altLang="de-DE" dirty="0"/>
              <a:t> </a:t>
            </a:r>
            <a:r>
              <a:rPr lang="de-DE" altLang="de-DE" dirty="0" err="1"/>
              <a:t>ses</a:t>
            </a:r>
            <a:r>
              <a:rPr lang="de-DE" altLang="de-DE" dirty="0"/>
              <a:t> </a:t>
            </a:r>
            <a:r>
              <a:rPr lang="de-DE" altLang="de-DE" dirty="0" err="1"/>
              <a:t>objectifs</a:t>
            </a:r>
            <a:r>
              <a:rPr lang="de-DE" altLang="de-DE" dirty="0"/>
              <a:t>, </a:t>
            </a:r>
            <a:r>
              <a:rPr lang="de-DE" altLang="de-DE" b="1" dirty="0"/>
              <a:t>T4</a:t>
            </a:r>
            <a:r>
              <a:rPr lang="de-DE" altLang="de-DE" dirty="0"/>
              <a:t> : </a:t>
            </a:r>
            <a:r>
              <a:rPr lang="de-DE" altLang="de-DE" dirty="0" err="1"/>
              <a:t>percer</a:t>
            </a:r>
            <a:r>
              <a:rPr lang="de-DE" altLang="de-DE" dirty="0"/>
              <a:t> et </a:t>
            </a:r>
            <a:r>
              <a:rPr lang="de-DE" altLang="de-DE" dirty="0" err="1"/>
              <a:t>être</a:t>
            </a:r>
            <a:r>
              <a:rPr lang="de-DE" altLang="de-DE" dirty="0"/>
              <a:t> </a:t>
            </a:r>
            <a:r>
              <a:rPr lang="de-DE" altLang="de-DE" dirty="0" err="1"/>
              <a:t>récompensé</a:t>
            </a:r>
            <a:endParaRPr lang="de-DE" altLang="de-DE" dirty="0"/>
          </a:p>
          <a:p>
            <a:r>
              <a:rPr lang="de-DE" altLang="de-DE" b="1" dirty="0"/>
              <a:t>E1 </a:t>
            </a:r>
            <a:r>
              <a:rPr lang="de-DE" altLang="de-DE" dirty="0"/>
              <a:t>: </a:t>
            </a:r>
            <a:r>
              <a:rPr lang="de-DE" altLang="de-DE" dirty="0" err="1"/>
              <a:t>représenter</a:t>
            </a:r>
            <a:r>
              <a:rPr lang="de-DE" altLang="de-DE" dirty="0"/>
              <a:t> la Suisse (</a:t>
            </a:r>
            <a:r>
              <a:rPr lang="de-DE" altLang="de-DE" dirty="0" err="1"/>
              <a:t>intl</a:t>
            </a:r>
            <a:r>
              <a:rPr lang="de-DE" altLang="de-DE" dirty="0"/>
              <a:t>.), </a:t>
            </a:r>
            <a:r>
              <a:rPr lang="de-DE" altLang="de-DE" b="1" dirty="0"/>
              <a:t>E2</a:t>
            </a:r>
            <a:r>
              <a:rPr lang="de-DE" altLang="de-DE" dirty="0"/>
              <a:t> : </a:t>
            </a:r>
            <a:r>
              <a:rPr lang="de-DE" altLang="de-DE" dirty="0" err="1"/>
              <a:t>avoir</a:t>
            </a:r>
            <a:r>
              <a:rPr lang="de-DE" altLang="de-DE" dirty="0"/>
              <a:t> du </a:t>
            </a:r>
            <a:r>
              <a:rPr lang="de-DE" altLang="de-DE" dirty="0" err="1"/>
              <a:t>succès</a:t>
            </a:r>
            <a:r>
              <a:rPr lang="de-DE" altLang="de-DE" dirty="0"/>
              <a:t> au </a:t>
            </a:r>
            <a:r>
              <a:rPr lang="de-DE" altLang="de-DE" dirty="0" err="1"/>
              <a:t>niveau</a:t>
            </a:r>
            <a:r>
              <a:rPr lang="de-DE" altLang="de-DE" dirty="0"/>
              <a:t> international</a:t>
            </a:r>
          </a:p>
          <a:p>
            <a:r>
              <a:rPr lang="de-DE" altLang="de-DE" b="1" dirty="0"/>
              <a:t>M</a:t>
            </a:r>
            <a:r>
              <a:rPr lang="de-DE" altLang="de-DE" dirty="0"/>
              <a:t> : </a:t>
            </a:r>
            <a:r>
              <a:rPr lang="de-DE" altLang="de-DE" dirty="0" err="1"/>
              <a:t>dominer</a:t>
            </a:r>
            <a:r>
              <a:rPr lang="de-DE" altLang="de-DE" dirty="0"/>
              <a:t> la </a:t>
            </a:r>
            <a:r>
              <a:rPr lang="de-DE" altLang="de-DE" dirty="0" err="1"/>
              <a:t>discipline</a:t>
            </a:r>
            <a:r>
              <a:rPr lang="de-DE" altLang="de-DE" dirty="0"/>
              <a:t> sportive</a:t>
            </a:r>
          </a:p>
          <a:p>
            <a:r>
              <a:rPr lang="de-DE" altLang="de-DE" b="1" dirty="0"/>
              <a:t>F1 + F2 </a:t>
            </a:r>
            <a:r>
              <a:rPr lang="de-DE" altLang="de-DE" dirty="0"/>
              <a:t>= </a:t>
            </a:r>
            <a:r>
              <a:rPr lang="de-DE" altLang="de-DE" dirty="0" err="1"/>
              <a:t>sport</a:t>
            </a:r>
            <a:r>
              <a:rPr lang="de-DE" altLang="de-DE" dirty="0"/>
              <a:t> de </a:t>
            </a:r>
            <a:r>
              <a:rPr lang="de-DE" altLang="de-DE" dirty="0" err="1"/>
              <a:t>masse</a:t>
            </a:r>
            <a:endParaRPr lang="de-DE" altLang="de-DE" dirty="0"/>
          </a:p>
          <a:p>
            <a:r>
              <a:rPr lang="de-DE" altLang="de-DE" b="1" dirty="0"/>
              <a:t>F3 – M </a:t>
            </a:r>
            <a:r>
              <a:rPr lang="de-DE" altLang="de-DE" dirty="0"/>
              <a:t>= </a:t>
            </a:r>
            <a:r>
              <a:rPr lang="de-DE" altLang="de-DE" dirty="0" err="1"/>
              <a:t>engagement</a:t>
            </a:r>
            <a:r>
              <a:rPr lang="de-DE" altLang="de-DE" dirty="0"/>
              <a:t> </a:t>
            </a:r>
            <a:r>
              <a:rPr lang="de-DE" altLang="de-DE" dirty="0" err="1"/>
              <a:t>spécifique</a:t>
            </a:r>
            <a:r>
              <a:rPr lang="de-DE" altLang="de-DE" dirty="0"/>
              <a:t> à la </a:t>
            </a:r>
            <a:r>
              <a:rPr lang="de-DE" altLang="de-DE" dirty="0" err="1"/>
              <a:t>discipline</a:t>
            </a:r>
            <a:r>
              <a:rPr lang="de-DE" altLang="de-DE" dirty="0"/>
              <a:t> sportive (bleu </a:t>
            </a:r>
            <a:r>
              <a:rPr lang="de-DE" altLang="de-DE" dirty="0" err="1"/>
              <a:t>clair</a:t>
            </a:r>
            <a:r>
              <a:rPr lang="de-DE" altLang="de-DE" dirty="0"/>
              <a:t>)</a:t>
            </a:r>
          </a:p>
          <a:p>
            <a:r>
              <a:rPr lang="de-DE" altLang="de-DE" b="1" dirty="0"/>
              <a:t>T1 – M </a:t>
            </a:r>
            <a:r>
              <a:rPr lang="de-DE" altLang="de-DE" dirty="0"/>
              <a:t>= </a:t>
            </a:r>
            <a:r>
              <a:rPr lang="de-DE" altLang="de-DE" dirty="0" err="1"/>
              <a:t>engagement</a:t>
            </a:r>
            <a:r>
              <a:rPr lang="de-DE" altLang="de-DE" dirty="0"/>
              <a:t> </a:t>
            </a:r>
            <a:r>
              <a:rPr lang="de-DE" altLang="de-DE" dirty="0" err="1"/>
              <a:t>orienté</a:t>
            </a:r>
            <a:r>
              <a:rPr lang="de-DE" altLang="de-DE" dirty="0"/>
              <a:t> </a:t>
            </a:r>
            <a:r>
              <a:rPr lang="de-DE" altLang="de-DE" dirty="0" err="1"/>
              <a:t>vers</a:t>
            </a:r>
            <a:r>
              <a:rPr lang="de-DE" altLang="de-DE" dirty="0"/>
              <a:t> la </a:t>
            </a:r>
            <a:r>
              <a:rPr lang="de-DE" altLang="de-DE" dirty="0" err="1"/>
              <a:t>compétition</a:t>
            </a:r>
            <a:endParaRPr lang="de-DE" altLang="de-DE" dirty="0"/>
          </a:p>
          <a:p>
            <a:endParaRPr lang="de-DE" altLang="de-DE" dirty="0"/>
          </a:p>
          <a:p>
            <a:r>
              <a:rPr lang="de-CH" b="1" dirty="0" err="1"/>
              <a:t>Enfasi</a:t>
            </a:r>
            <a:r>
              <a:rPr lang="de-CH" b="1" dirty="0"/>
              <a:t> </a:t>
            </a:r>
            <a:r>
              <a:rPr lang="de-CH" b="1" dirty="0" err="1"/>
              <a:t>sulle</a:t>
            </a:r>
            <a:r>
              <a:rPr lang="de-CH" b="1" dirty="0"/>
              <a:t> “</a:t>
            </a:r>
            <a:r>
              <a:rPr lang="de-CH" b="1" dirty="0" err="1"/>
              <a:t>fondamenta</a:t>
            </a:r>
            <a:r>
              <a:rPr lang="de-CH" b="1" dirty="0"/>
              <a:t>” della </a:t>
            </a:r>
            <a:r>
              <a:rPr lang="de-CH" b="1" dirty="0" err="1"/>
              <a:t>formazione</a:t>
            </a:r>
            <a:r>
              <a:rPr lang="de-CH" b="1" dirty="0"/>
              <a:t> di </a:t>
            </a:r>
            <a:r>
              <a:rPr lang="de-CH" b="1" dirty="0" err="1"/>
              <a:t>base</a:t>
            </a:r>
            <a:r>
              <a:rPr lang="de-CH" b="1" dirty="0"/>
              <a:t> </a:t>
            </a:r>
            <a:r>
              <a:rPr lang="de-CH" b="1" dirty="0" err="1"/>
              <a:t>esa</a:t>
            </a:r>
            <a:endParaRPr lang="de-CH" b="1" dirty="0"/>
          </a:p>
          <a:p>
            <a:r>
              <a:rPr lang="de-CH" dirty="0"/>
              <a:t>Per </a:t>
            </a:r>
            <a:r>
              <a:rPr lang="de-CH" dirty="0" err="1"/>
              <a:t>raggiungere</a:t>
            </a:r>
            <a:r>
              <a:rPr lang="de-CH" dirty="0"/>
              <a:t> i </a:t>
            </a:r>
            <a:r>
              <a:rPr lang="de-CH" dirty="0" err="1"/>
              <a:t>loro</a:t>
            </a:r>
            <a:r>
              <a:rPr lang="de-CH" dirty="0"/>
              <a:t> </a:t>
            </a:r>
            <a:r>
              <a:rPr lang="de-CH" dirty="0" err="1"/>
              <a:t>obiettivi</a:t>
            </a:r>
            <a:r>
              <a:rPr lang="de-CH" dirty="0"/>
              <a:t>, le </a:t>
            </a:r>
            <a:r>
              <a:rPr lang="de-CH" dirty="0" err="1"/>
              <a:t>varie</a:t>
            </a:r>
            <a:r>
              <a:rPr lang="de-CH" dirty="0"/>
              <a:t> </a:t>
            </a:r>
            <a:r>
              <a:rPr lang="de-CH" dirty="0" err="1"/>
              <a:t>federazioni</a:t>
            </a:r>
            <a:r>
              <a:rPr lang="de-CH" dirty="0"/>
              <a:t> </a:t>
            </a:r>
            <a:r>
              <a:rPr lang="de-CH" dirty="0" err="1"/>
              <a:t>differenziano</a:t>
            </a:r>
            <a:r>
              <a:rPr lang="de-CH" dirty="0"/>
              <a:t> </a:t>
            </a:r>
            <a:r>
              <a:rPr lang="de-CH" dirty="0" err="1"/>
              <a:t>il</a:t>
            </a:r>
            <a:r>
              <a:rPr lang="de-CH" dirty="0"/>
              <a:t> </a:t>
            </a:r>
            <a:r>
              <a:rPr lang="de-CH" dirty="0" err="1"/>
              <a:t>concetto</a:t>
            </a:r>
            <a:r>
              <a:rPr lang="de-CH" dirty="0"/>
              <a:t> di FTEM per i </a:t>
            </a:r>
            <a:r>
              <a:rPr lang="de-CH" dirty="0" err="1"/>
              <a:t>loro</a:t>
            </a:r>
            <a:r>
              <a:rPr lang="de-CH" dirty="0"/>
              <a:t> </a:t>
            </a:r>
            <a:r>
              <a:rPr lang="de-CH" dirty="0" err="1"/>
              <a:t>sport</a:t>
            </a:r>
            <a:r>
              <a:rPr lang="de-CH" dirty="0"/>
              <a:t>.</a:t>
            </a:r>
          </a:p>
          <a:p>
            <a:endParaRPr lang="de-DE" altLang="de-DE" dirty="0"/>
          </a:p>
          <a:p>
            <a:endParaRPr lang="de-DE" altLang="de-DE" dirty="0"/>
          </a:p>
        </p:txBody>
      </p:sp>
      <p:sp>
        <p:nvSpPr>
          <p:cNvPr id="4" name="Foliennummernplatzhalter 3">
            <a:extLst>
              <a:ext uri="{FF2B5EF4-FFF2-40B4-BE49-F238E27FC236}">
                <a16:creationId xmlns:a16="http://schemas.microsoft.com/office/drawing/2014/main" id="{E26C8B0C-5308-9637-82D1-CB85783F4E6A}"/>
              </a:ext>
            </a:extLst>
          </p:cNvPr>
          <p:cNvSpPr>
            <a:spLocks noGrp="1"/>
          </p:cNvSpPr>
          <p:nvPr>
            <p:ph type="sldNum" sz="quarter" idx="10"/>
          </p:nvPr>
        </p:nvSpPr>
        <p:spPr/>
        <p:txBody>
          <a:bodyPr/>
          <a:lstStyle/>
          <a:p>
            <a:pPr>
              <a:defRPr/>
            </a:pPr>
            <a:fld id="{C46147B8-7AEA-4922-A55B-DCDA58C024A2}" type="slidenum">
              <a:rPr lang="de-CH" smtClean="0"/>
              <a:pPr>
                <a:defRPr/>
              </a:pPr>
              <a:t>124</a:t>
            </a:fld>
            <a:endParaRPr lang="de-CH"/>
          </a:p>
        </p:txBody>
      </p:sp>
    </p:spTree>
    <p:extLst>
      <p:ext uri="{BB962C8B-B14F-4D97-AF65-F5344CB8AC3E}">
        <p14:creationId xmlns:p14="http://schemas.microsoft.com/office/powerpoint/2010/main" val="33078397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b="1" i="0" u="none" strike="noStrike" baseline="0" dirty="0">
                <a:solidFill>
                  <a:srgbClr val="000000"/>
                </a:solidFill>
                <a:latin typeface="DIN OT"/>
              </a:rPr>
              <a:t>Gemeinsame Sprache </a:t>
            </a:r>
            <a:endParaRPr lang="de-CH" sz="1800" b="0" i="0" u="none" strike="noStrike" baseline="0" dirty="0">
              <a:solidFill>
                <a:srgbClr val="000000"/>
              </a:solidFill>
              <a:latin typeface="DIN OT"/>
            </a:endParaRPr>
          </a:p>
          <a:p>
            <a:pPr algn="just"/>
            <a:r>
              <a:rPr lang="de-CH" sz="1800" b="0" i="0" u="none" strike="noStrike" baseline="0" dirty="0">
                <a:solidFill>
                  <a:srgbClr val="000000"/>
                </a:solidFill>
                <a:latin typeface="DIN OT Light"/>
              </a:rPr>
              <a:t>Erstmals entwickelten BASPO und Swiss Olympic ein gemeinsames, sportartübergreifendes Instrument, das allen Akteuren der Schweizer Sportförderung als Orientierungsgrundlage dient. Sie orientierten sich dabei am international anwendbaren Rahmenkonzept «FTEM </a:t>
            </a:r>
            <a:r>
              <a:rPr lang="de-CH" sz="1800" b="0" i="0" u="none" strike="noStrike" baseline="0" dirty="0" err="1">
                <a:solidFill>
                  <a:srgbClr val="000000"/>
                </a:solidFill>
                <a:latin typeface="DIN OT Light"/>
              </a:rPr>
              <a:t>framework</a:t>
            </a:r>
            <a:r>
              <a:rPr lang="de-CH" sz="1800" b="0" i="0" u="none" strike="noStrike" baseline="0" dirty="0">
                <a:solidFill>
                  <a:srgbClr val="000000"/>
                </a:solidFill>
                <a:latin typeface="DIN OT Light"/>
              </a:rPr>
              <a:t>». Basierend auf den Vorarbeiten und Erfahrungen in Australien optimierten und adaptierten sie das Konzept für die Schweizer Rahmenbedingungen und Strukturen. Das «Rahmenkonzept zur Sport- und Athletinnen- und Athletenentwicklung», kurz «FTEM Schweiz», gibt ein Grundgerüst vor und ermöglicht ein gemeinsames Sportverständnis. So beleuchtet «FTEM Schweiz» Schnittstellen, Übergänge, Einflussfaktoren und Zusammenhänge aus der Optik der Schweizer Sportförderung. </a:t>
            </a:r>
          </a:p>
          <a:p>
            <a:pPr algn="just"/>
            <a:endParaRPr lang="de-CH" altLang="de-DE" sz="1800" b="0" i="0" u="none" strike="noStrike" baseline="0" dirty="0">
              <a:solidFill>
                <a:srgbClr val="000000"/>
              </a:solidFill>
              <a:latin typeface="DIN OT Light"/>
            </a:endParaRPr>
          </a:p>
          <a:p>
            <a:r>
              <a:rPr lang="de-CH" sz="1800" b="1" i="0" u="none" strike="noStrike" baseline="0" dirty="0">
                <a:solidFill>
                  <a:srgbClr val="000000"/>
                </a:solidFill>
                <a:latin typeface="DIN OT"/>
              </a:rPr>
              <a:t>Aus- und Weiterbildung auf FTEM abgestimmt </a:t>
            </a:r>
            <a:endParaRPr lang="de-CH" sz="1800" b="0" i="0" u="none" strike="noStrike" baseline="0" dirty="0">
              <a:solidFill>
                <a:srgbClr val="000000"/>
              </a:solidFill>
              <a:latin typeface="DIN OT"/>
            </a:endParaRPr>
          </a:p>
          <a:p>
            <a:pPr algn="just"/>
            <a:r>
              <a:rPr lang="de-CH" sz="1800" b="0" i="0" u="none" strike="noStrike" baseline="0" dirty="0">
                <a:solidFill>
                  <a:srgbClr val="000000"/>
                </a:solidFill>
                <a:latin typeface="DIN OT Light"/>
              </a:rPr>
              <a:t>Wäre die Schweiz ein 1000-Seelen-Dorf würde sich die Bevölkerung wie folgt zusammensetzen: 837 Breitensportlerinnen und -sportler, 3 Leistungssportlerinnen und -sportler und 160 Personen, die keinen Sport treiben (Swiss Olympic, 2022). Gemäss der Studie «Sportschweiz 2020» (Lamprecht et al., 2020) sind in unserem Land mehr als 7 Millionen Menschen sportlich aktiv (84 %). Davon lässt sich ein verschwindend kleiner Anteil (0.4 %) den Schlüsselbereichen «Talent», «Elite» oder «Mas-</a:t>
            </a:r>
            <a:r>
              <a:rPr lang="de-CH" sz="1800" b="0" i="0" u="none" strike="noStrike" baseline="0" dirty="0" err="1">
                <a:solidFill>
                  <a:srgbClr val="000000"/>
                </a:solidFill>
                <a:latin typeface="DIN OT Light"/>
              </a:rPr>
              <a:t>tery</a:t>
            </a:r>
            <a:r>
              <a:rPr lang="de-CH" sz="1800" b="0" i="0" u="none" strike="noStrike" baseline="0" dirty="0">
                <a:solidFill>
                  <a:srgbClr val="000000"/>
                </a:solidFill>
                <a:latin typeface="DIN OT Light"/>
              </a:rPr>
              <a:t>» zuordnen. Die grosse Masse (99.6 %) bewegt sich im Schlüsselbereich «</a:t>
            </a:r>
            <a:r>
              <a:rPr lang="de-CH" sz="1800" b="0" i="0" u="none" strike="noStrike" baseline="0" dirty="0" err="1">
                <a:solidFill>
                  <a:srgbClr val="000000"/>
                </a:solidFill>
                <a:latin typeface="DIN OT Light"/>
              </a:rPr>
              <a:t>Foundation</a:t>
            </a:r>
            <a:r>
              <a:rPr lang="de-CH" sz="1800" b="0" i="0" u="none" strike="noStrike" baseline="0" dirty="0">
                <a:solidFill>
                  <a:srgbClr val="000000"/>
                </a:solidFill>
                <a:latin typeface="DIN OT Light"/>
              </a:rPr>
              <a:t>». Als Expertin oder Experte wirst du dich eingehend mit den Inhalten dieses Schlüsselbereichs auseinandersetzen, denn die J+S-/ </a:t>
            </a:r>
            <a:r>
              <a:rPr lang="de-CH" sz="1800" b="0" i="0" u="none" strike="noStrike" baseline="0" dirty="0" err="1">
                <a:solidFill>
                  <a:srgbClr val="000000"/>
                </a:solidFill>
                <a:latin typeface="DIN OT Light"/>
              </a:rPr>
              <a:t>esa</a:t>
            </a:r>
            <a:r>
              <a:rPr lang="de-CH" sz="1800" b="0" i="0" u="none" strike="noStrike" baseline="0" dirty="0">
                <a:solidFill>
                  <a:srgbClr val="000000"/>
                </a:solidFill>
                <a:latin typeface="DIN OT Light"/>
              </a:rPr>
              <a:t>-Grundausbildung fokussiert darauf. Die </a:t>
            </a:r>
            <a:r>
              <a:rPr lang="de-CH" sz="1800" b="0" i="0" u="none" strike="noStrike" baseline="0" dirty="0" err="1">
                <a:solidFill>
                  <a:srgbClr val="000000"/>
                </a:solidFill>
                <a:latin typeface="DIN OT Light"/>
              </a:rPr>
              <a:t>Weiterbil</a:t>
            </a:r>
            <a:r>
              <a:rPr lang="de-CH" sz="1800" b="0" i="0" u="none" strike="noStrike" baseline="0" dirty="0">
                <a:solidFill>
                  <a:srgbClr val="000000"/>
                </a:solidFill>
                <a:latin typeface="DIN OT Light"/>
              </a:rPr>
              <a:t>-dung vertieft diese Inhalte und ergänzt sie mit Themen aus dem Schlüsselbereich «Talent». </a:t>
            </a:r>
            <a:endParaRPr lang="de-DE" altLang="de-DE" b="0" baseline="0" dirty="0"/>
          </a:p>
          <a:p>
            <a:endParaRPr lang="de-DE" altLang="de-DE"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125</a:t>
            </a:fld>
            <a:endParaRPr lang="de-CH"/>
          </a:p>
        </p:txBody>
      </p:sp>
    </p:spTree>
    <p:extLst>
      <p:ext uri="{BB962C8B-B14F-4D97-AF65-F5344CB8AC3E}">
        <p14:creationId xmlns:p14="http://schemas.microsoft.com/office/powerpoint/2010/main" val="7049356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b="1" i="0" u="none" strike="noStrike" baseline="0" dirty="0" err="1">
                <a:solidFill>
                  <a:srgbClr val="000000"/>
                </a:solidFill>
                <a:latin typeface="DIN OT"/>
              </a:rPr>
              <a:t>Un</a:t>
            </a:r>
            <a:r>
              <a:rPr lang="de-CH" sz="1800" b="1" i="0" u="none" strike="noStrike" baseline="0" dirty="0">
                <a:solidFill>
                  <a:srgbClr val="000000"/>
                </a:solidFill>
                <a:latin typeface="DIN OT"/>
              </a:rPr>
              <a:t> </a:t>
            </a:r>
            <a:r>
              <a:rPr lang="de-CH" sz="1800" b="1" i="0" u="none" strike="noStrike" baseline="0" dirty="0" err="1">
                <a:solidFill>
                  <a:srgbClr val="000000"/>
                </a:solidFill>
                <a:latin typeface="DIN OT"/>
              </a:rPr>
              <a:t>langage</a:t>
            </a:r>
            <a:r>
              <a:rPr lang="de-CH" sz="1800" b="1" i="0" u="none" strike="noStrike" baseline="0" dirty="0">
                <a:solidFill>
                  <a:srgbClr val="000000"/>
                </a:solidFill>
                <a:latin typeface="DIN OT"/>
              </a:rPr>
              <a:t> commun </a:t>
            </a:r>
            <a:endParaRPr lang="de-CH" sz="1800" b="0" i="0" u="none" strike="noStrike" baseline="0" dirty="0">
              <a:solidFill>
                <a:srgbClr val="000000"/>
              </a:solidFill>
              <a:latin typeface="DIN OT"/>
            </a:endParaRPr>
          </a:p>
          <a:p>
            <a:pPr algn="just"/>
            <a:r>
              <a:rPr lang="fr-FR" sz="1800" b="0" i="0" u="none" strike="noStrike" baseline="0" dirty="0">
                <a:solidFill>
                  <a:srgbClr val="000000"/>
                </a:solidFill>
                <a:latin typeface="DIN OT Light"/>
              </a:rPr>
              <a:t>Pour la première fois, l’OFSPO et </a:t>
            </a:r>
            <a:r>
              <a:rPr lang="fr-FR" sz="1800" b="0" i="0" u="none" strike="noStrike" baseline="0" dirty="0" err="1">
                <a:solidFill>
                  <a:srgbClr val="000000"/>
                </a:solidFill>
                <a:latin typeface="DIN OT Light"/>
              </a:rPr>
              <a:t>Swiss</a:t>
            </a:r>
            <a:r>
              <a:rPr lang="fr-FR" sz="1800" b="0" i="0" u="none" strike="noStrike" baseline="0" dirty="0">
                <a:solidFill>
                  <a:srgbClr val="000000"/>
                </a:solidFill>
                <a:latin typeface="DIN OT Light"/>
              </a:rPr>
              <a:t> </a:t>
            </a:r>
            <a:r>
              <a:rPr lang="fr-FR" sz="1800" b="0" i="0" u="none" strike="noStrike" baseline="0" dirty="0" err="1">
                <a:solidFill>
                  <a:srgbClr val="000000"/>
                </a:solidFill>
                <a:latin typeface="DIN OT Light"/>
              </a:rPr>
              <a:t>Olympics</a:t>
            </a:r>
            <a:r>
              <a:rPr lang="fr-FR" sz="1800" b="0" i="0" u="none" strike="noStrike" baseline="0" dirty="0">
                <a:solidFill>
                  <a:srgbClr val="000000"/>
                </a:solidFill>
                <a:latin typeface="DIN OT Light"/>
              </a:rPr>
              <a:t> ont mis au point un instrument commun et transversal servant de cadre de référence à tous les acteurs engagés dans l’encouragement du sport. Pour ce faire, ils se sont inspirés du concept cadre international «FTEM </a:t>
            </a:r>
            <a:r>
              <a:rPr lang="fr-FR" sz="1800" b="0" i="0" u="none" strike="noStrike" baseline="0" dirty="0" err="1">
                <a:solidFill>
                  <a:srgbClr val="000000"/>
                </a:solidFill>
                <a:latin typeface="DIN OT Light"/>
              </a:rPr>
              <a:t>framework</a:t>
            </a:r>
            <a:r>
              <a:rPr lang="fr-FR" sz="1800" b="0" i="0" u="none" strike="noStrike" baseline="0" dirty="0">
                <a:solidFill>
                  <a:srgbClr val="000000"/>
                </a:solidFill>
                <a:latin typeface="DIN OT Light"/>
              </a:rPr>
              <a:t>». En s’appuyant sur les travaux préparatoires et expériences menés en Australie, ils ont optimisé et adapté ce concept, afin qu’il corresponde aux conditions et aux structures propres à la Suisse. Le concept cadre pour le développement du sport et des athlètes «FTEM Suisse» fournit un dispositif de base et offre une compréhension commune du sport. Ainsi, il met en lumière les interfaces, les points de croisement, les facteurs d’influence et les différents liens du point de vue de l’encouragement du sport en Suisse. </a:t>
            </a:r>
          </a:p>
          <a:p>
            <a:pPr algn="just"/>
            <a:endParaRPr lang="fr-FR" altLang="de-DE" sz="1800" b="0" i="0" u="none" strike="noStrike" baseline="0" dirty="0">
              <a:solidFill>
                <a:srgbClr val="000000"/>
              </a:solidFill>
              <a:latin typeface="DIN OT Light"/>
            </a:endParaRPr>
          </a:p>
          <a:p>
            <a:r>
              <a:rPr lang="fr-FR" sz="1800" b="1" i="0" u="none" strike="noStrike" baseline="0" dirty="0">
                <a:solidFill>
                  <a:srgbClr val="000000"/>
                </a:solidFill>
                <a:latin typeface="DIN OT"/>
              </a:rPr>
              <a:t>La formation de base et la formation continue harmonisées avec le FTEM </a:t>
            </a:r>
            <a:endParaRPr lang="fr-FR" sz="1800" b="0" i="0" u="none" strike="noStrike" baseline="0" dirty="0">
              <a:solidFill>
                <a:srgbClr val="000000"/>
              </a:solidFill>
              <a:latin typeface="DIN OT"/>
            </a:endParaRPr>
          </a:p>
          <a:p>
            <a:pPr algn="just"/>
            <a:r>
              <a:rPr lang="fr-FR" sz="1800" b="0" i="0" u="none" strike="noStrike" baseline="0" dirty="0">
                <a:solidFill>
                  <a:srgbClr val="000000"/>
                </a:solidFill>
                <a:latin typeface="DIN OT Light"/>
              </a:rPr>
              <a:t>Si la Suisse était un village de 1 000 âmes, sa population se composerait comme suit: 837 personnes pratiquant le sport populaire, 3 personnes pratiquant le sport de performance et 160 personnes ne pratiquant aucun sport (</a:t>
            </a:r>
            <a:r>
              <a:rPr lang="fr-FR" sz="1800" b="0" i="0" u="none" strike="noStrike" baseline="0" dirty="0" err="1">
                <a:solidFill>
                  <a:srgbClr val="000000"/>
                </a:solidFill>
                <a:latin typeface="DIN OT Light"/>
              </a:rPr>
              <a:t>Swiss</a:t>
            </a:r>
            <a:r>
              <a:rPr lang="fr-FR" sz="1800" b="0" i="0" u="none" strike="noStrike" baseline="0" dirty="0">
                <a:solidFill>
                  <a:srgbClr val="000000"/>
                </a:solidFill>
                <a:latin typeface="DIN OT Light"/>
              </a:rPr>
              <a:t> Olympic, 2022). Selon l’étude «Sport Suisse 2020» (Lamprecht et al., 2000), plus de sept millions de personnes pratiquent un sport dans notre pays (84 %). Parmi elles, une infime portion (0,4 %) correspond aux domaines clés «Talent», «Elite» ou «</a:t>
            </a:r>
            <a:r>
              <a:rPr lang="fr-FR" sz="1800" b="0" i="0" u="none" strike="noStrike" baseline="0" dirty="0" err="1">
                <a:solidFill>
                  <a:srgbClr val="000000"/>
                </a:solidFill>
                <a:latin typeface="DIN OT Light"/>
              </a:rPr>
              <a:t>Mastery</a:t>
            </a:r>
            <a:r>
              <a:rPr lang="fr-FR" sz="1800" b="0" i="0" u="none" strike="noStrike" baseline="0" dirty="0">
                <a:solidFill>
                  <a:srgbClr val="000000"/>
                </a:solidFill>
                <a:latin typeface="DIN OT Light"/>
              </a:rPr>
              <a:t>». La </a:t>
            </a:r>
            <a:r>
              <a:rPr lang="fr-FR" sz="1800" b="0" i="0" u="none" strike="noStrike" baseline="0" dirty="0" err="1">
                <a:solidFill>
                  <a:srgbClr val="000000"/>
                </a:solidFill>
                <a:latin typeface="DIN OT Light"/>
              </a:rPr>
              <a:t>ma-jeure</a:t>
            </a:r>
            <a:r>
              <a:rPr lang="fr-FR" sz="1800" b="0" i="0" u="none" strike="noStrike" baseline="0" dirty="0">
                <a:solidFill>
                  <a:srgbClr val="000000"/>
                </a:solidFill>
                <a:latin typeface="DIN OT Light"/>
              </a:rPr>
              <a:t> partie (99,6 %) appartient au domaine clé «</a:t>
            </a:r>
            <a:r>
              <a:rPr lang="fr-FR" sz="1800" b="0" i="0" u="none" strike="noStrike" baseline="0" dirty="0" err="1">
                <a:solidFill>
                  <a:srgbClr val="000000"/>
                </a:solidFill>
                <a:latin typeface="DIN OT Light"/>
              </a:rPr>
              <a:t>Founda-tion</a:t>
            </a:r>
            <a:r>
              <a:rPr lang="fr-FR" sz="1800" b="0" i="0" u="none" strike="noStrike" baseline="0" dirty="0">
                <a:solidFill>
                  <a:srgbClr val="000000"/>
                </a:solidFill>
                <a:latin typeface="DIN OT Light"/>
              </a:rPr>
              <a:t>». Dans le cadre de ton activité d’</a:t>
            </a:r>
            <a:r>
              <a:rPr lang="fr-FR" sz="1800" b="0" i="0" u="none" strike="noStrike" baseline="0" dirty="0" err="1">
                <a:solidFill>
                  <a:srgbClr val="000000"/>
                </a:solidFill>
                <a:latin typeface="DIN OT Light"/>
              </a:rPr>
              <a:t>expert-e</a:t>
            </a:r>
            <a:r>
              <a:rPr lang="fr-FR" sz="1800" b="0" i="0" u="none" strike="noStrike" baseline="0" dirty="0">
                <a:solidFill>
                  <a:srgbClr val="000000"/>
                </a:solidFill>
                <a:latin typeface="DIN OT Light"/>
              </a:rPr>
              <a:t>, tu seras </a:t>
            </a:r>
            <a:r>
              <a:rPr lang="fr-FR" sz="1800" b="0" i="0" u="none" strike="noStrike" baseline="0" dirty="0" err="1">
                <a:solidFill>
                  <a:srgbClr val="000000"/>
                </a:solidFill>
                <a:latin typeface="DIN OT Light"/>
              </a:rPr>
              <a:t>amené-e</a:t>
            </a:r>
            <a:r>
              <a:rPr lang="fr-FR" sz="1800" b="0" i="0" u="none" strike="noStrike" baseline="0" dirty="0">
                <a:solidFill>
                  <a:srgbClr val="000000"/>
                </a:solidFill>
                <a:latin typeface="DIN OT Light"/>
              </a:rPr>
              <a:t> à t’intéresser de près au contenu de celui-ci, dans la mesure où il constitue l’essentiel de la formation de base J+S/</a:t>
            </a:r>
            <a:r>
              <a:rPr lang="fr-FR" sz="1800" b="0" i="0" u="none" strike="noStrike" baseline="0" dirty="0" err="1">
                <a:solidFill>
                  <a:srgbClr val="000000"/>
                </a:solidFill>
                <a:latin typeface="DIN OT Light"/>
              </a:rPr>
              <a:t>esa</a:t>
            </a:r>
            <a:r>
              <a:rPr lang="fr-FR" sz="1800" b="0" i="0" u="none" strike="noStrike" baseline="0" dirty="0">
                <a:solidFill>
                  <a:srgbClr val="000000"/>
                </a:solidFill>
                <a:latin typeface="DIN OT Light"/>
              </a:rPr>
              <a:t>. La formation continue approfondit ces contenus et les complète avec des thématiques issues du domaine clé «Talent». </a:t>
            </a:r>
            <a:endParaRPr lang="de-DE" altLang="de-DE" b="0" baseline="0" dirty="0"/>
          </a:p>
          <a:p>
            <a:endParaRPr lang="de-DE" altLang="de-DE" b="0" baseline="0" dirty="0"/>
          </a:p>
          <a:p>
            <a:endParaRPr lang="de-DE" altLang="de-DE" dirty="0"/>
          </a:p>
        </p:txBody>
      </p:sp>
      <p:sp>
        <p:nvSpPr>
          <p:cNvPr id="4" name="Foliennummernplatzhalter 3"/>
          <p:cNvSpPr>
            <a:spLocks noGrp="1"/>
          </p:cNvSpPr>
          <p:nvPr>
            <p:ph type="sldNum" sz="quarter" idx="10"/>
          </p:nvPr>
        </p:nvSpPr>
        <p:spPr/>
        <p:txBody>
          <a:bodyPr/>
          <a:lstStyle/>
          <a:p>
            <a:pPr>
              <a:defRPr/>
            </a:pPr>
            <a:fld id="{C46147B8-7AEA-4922-A55B-DCDA58C024A2}" type="slidenum">
              <a:rPr lang="de-CH" smtClean="0"/>
              <a:pPr>
                <a:defRPr/>
              </a:pPr>
              <a:t>126</a:t>
            </a:fld>
            <a:endParaRPr lang="de-CH"/>
          </a:p>
        </p:txBody>
      </p:sp>
    </p:spTree>
    <p:extLst>
      <p:ext uri="{BB962C8B-B14F-4D97-AF65-F5344CB8AC3E}">
        <p14:creationId xmlns:p14="http://schemas.microsoft.com/office/powerpoint/2010/main" val="284495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903486F9-D56C-DD40-9763-B4A8317EA6BE}"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640582B4-EF4E-40C8-B7EB-1AF219BD253B}" type="slidenum">
              <a:rPr lang="de-CH"/>
              <a:pPr>
                <a:defRPr/>
              </a:pPr>
              <a:t>‹Nr.›</a:t>
            </a:fld>
            <a:endParaRPr lang="de-CH" dirty="0"/>
          </a:p>
        </p:txBody>
      </p:sp>
    </p:spTree>
    <p:extLst>
      <p:ext uri="{BB962C8B-B14F-4D97-AF65-F5344CB8AC3E}">
        <p14:creationId xmlns:p14="http://schemas.microsoft.com/office/powerpoint/2010/main" val="69690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CC817E54-D0C8-E742-99E8-1E14A09FA66D}"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F9237F86-1FFB-419A-AC1F-C445F5A96809}" type="slidenum">
              <a:rPr lang="de-CH"/>
              <a:pPr>
                <a:defRPr/>
              </a:pPr>
              <a:t>‹Nr.›</a:t>
            </a:fld>
            <a:endParaRPr lang="de-CH" dirty="0"/>
          </a:p>
        </p:txBody>
      </p:sp>
    </p:spTree>
    <p:extLst>
      <p:ext uri="{BB962C8B-B14F-4D97-AF65-F5344CB8AC3E}">
        <p14:creationId xmlns:p14="http://schemas.microsoft.com/office/powerpoint/2010/main" val="1626629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el und Inhalt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EA6D4231-0E36-41F8-EE23-88F7DF492D67}"/>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9686FA46-060D-DFB2-187E-B699A2C562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1" name="Foliennummernplatzhalter 10">
            <a:extLst>
              <a:ext uri="{FF2B5EF4-FFF2-40B4-BE49-F238E27FC236}">
                <a16:creationId xmlns:a16="http://schemas.microsoft.com/office/drawing/2014/main" id="{2BEC9FF1-25D8-D3DB-CAA5-000B8826DA35}"/>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61517842"/>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Zwei Inhalt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0" name="Foliennummernplatzhalter 9">
            <a:extLst>
              <a:ext uri="{FF2B5EF4-FFF2-40B4-BE49-F238E27FC236}">
                <a16:creationId xmlns:a16="http://schemas.microsoft.com/office/drawing/2014/main" id="{7CFCDB68-758A-E5FD-A87C-EAB3D674AB2F}"/>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70406106"/>
      </p:ext>
    </p:extLst>
  </p:cSld>
  <p:clrMapOvr>
    <a:masterClrMapping/>
  </p:clrMapOvr>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Zwei Inhalt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17F477E6-8C13-C278-9533-7CA2598E62CF}"/>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590D3DE-6BD4-EF51-1D87-B27ECDE5E36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B095F84A-F1D5-C753-8A09-0EDE69A07777}"/>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466782831"/>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halt und Bild hel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lvl1pPr>
            <a:lvl2pPr>
              <a:lnSpc>
                <a:spcPct val="112000"/>
              </a:lnSpc>
              <a:defRPr sz="1500"/>
            </a:lvl2pPr>
            <a:lvl3pPr>
              <a:lnSpc>
                <a:spcPct val="112000"/>
              </a:lnSpc>
              <a:defRPr sz="1500"/>
            </a:lvl3pPr>
            <a:lvl4pPr>
              <a:lnSpc>
                <a:spcPct val="112000"/>
              </a:lnSpc>
              <a:defRPr sz="1500"/>
            </a:lvl4pPr>
            <a:lvl5pPr>
              <a:lnSpc>
                <a:spcPct val="112000"/>
              </a:lnSpc>
              <a:defRPr sz="15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0" name="Foliennummernplatzhalter 9">
            <a:extLst>
              <a:ext uri="{FF2B5EF4-FFF2-40B4-BE49-F238E27FC236}">
                <a16:creationId xmlns:a16="http://schemas.microsoft.com/office/drawing/2014/main" id="{3E1F2289-E8A9-CD8B-2ABC-8759684ECF83}"/>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864760494"/>
      </p:ext>
    </p:extLst>
  </p:cSld>
  <p:clrMapOvr>
    <a:masterClrMapping/>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Inhalt und Bild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solidFill>
                  <a:schemeClr val="bg1"/>
                </a:solidFill>
              </a:defRPr>
            </a:lvl1pPr>
            <a:lvl2pPr>
              <a:lnSpc>
                <a:spcPct val="112000"/>
              </a:lnSpc>
              <a:defRPr sz="1500">
                <a:solidFill>
                  <a:schemeClr val="bg1"/>
                </a:solidFill>
              </a:defRPr>
            </a:lvl2pPr>
            <a:lvl3pPr>
              <a:lnSpc>
                <a:spcPct val="112000"/>
              </a:lnSpc>
              <a:defRPr sz="1500">
                <a:solidFill>
                  <a:schemeClr val="bg1"/>
                </a:solidFill>
              </a:defRPr>
            </a:lvl3pPr>
            <a:lvl4pPr>
              <a:lnSpc>
                <a:spcPct val="112000"/>
              </a:lnSpc>
              <a:defRPr sz="1500">
                <a:solidFill>
                  <a:schemeClr val="bg1"/>
                </a:solidFill>
              </a:defRPr>
            </a:lvl4pPr>
            <a:lvl5pPr>
              <a:lnSpc>
                <a:spcPct val="112000"/>
              </a:lnSpc>
              <a:defRPr sz="15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4" name="Gerader Verbinder 3">
            <a:extLst>
              <a:ext uri="{FF2B5EF4-FFF2-40B4-BE49-F238E27FC236}">
                <a16:creationId xmlns:a16="http://schemas.microsoft.com/office/drawing/2014/main" id="{E319D3BA-1A59-7CCA-7627-D432C4A0EF4A}"/>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253A82E8-C2EE-9506-FEA9-56535FE4139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9897A316-55B5-0AF9-892E-BBB19F171755}"/>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839558255"/>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ildergaleri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2" name="Foliennummernplatzhalter 11">
            <a:extLst>
              <a:ext uri="{FF2B5EF4-FFF2-40B4-BE49-F238E27FC236}">
                <a16:creationId xmlns:a16="http://schemas.microsoft.com/office/drawing/2014/main" id="{B92F83C8-7D78-2C88-84FD-0943BD167091}"/>
              </a:ext>
            </a:extLst>
          </p:cNvPr>
          <p:cNvSpPr>
            <a:spLocks noGrp="1"/>
          </p:cNvSpPr>
          <p:nvPr>
            <p:ph type="sldNum" sz="quarter" idx="19"/>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043665959"/>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ildergaleri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3" name="Gerader Verbinder 2">
            <a:extLst>
              <a:ext uri="{FF2B5EF4-FFF2-40B4-BE49-F238E27FC236}">
                <a16:creationId xmlns:a16="http://schemas.microsoft.com/office/drawing/2014/main" id="{F65CAD77-E3CB-C9B5-3B7F-E1B5AB83F258}"/>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A78EE7B3-760E-9921-FE0F-F6DFAEF724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4" name="Foliennummernplatzhalter 13">
            <a:extLst>
              <a:ext uri="{FF2B5EF4-FFF2-40B4-BE49-F238E27FC236}">
                <a16:creationId xmlns:a16="http://schemas.microsoft.com/office/drawing/2014/main" id="{BCD424AD-105C-BE6C-F580-36CD7A17EA9E}"/>
              </a:ext>
            </a:extLst>
          </p:cNvPr>
          <p:cNvSpPr>
            <a:spLocks noGrp="1"/>
          </p:cNvSpPr>
          <p:nvPr>
            <p:ph type="sldNum" sz="quarter" idx="19"/>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610349506"/>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ld vollflächig (Logo schwarz)">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DDE3CB31-12D5-9392-CA0E-8E84D43C0D4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2399619627"/>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ild vollflächig (Logo weis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0C0273A4-D576-75BC-AA23-A538B8C4DC3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4039656517"/>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hs Portraitbilder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5" name="Foliennummernplatzhalter 4">
            <a:extLst>
              <a:ext uri="{FF2B5EF4-FFF2-40B4-BE49-F238E27FC236}">
                <a16:creationId xmlns:a16="http://schemas.microsoft.com/office/drawing/2014/main" id="{4F05F0DD-6C09-27EC-2BC5-54EBB93400F8}"/>
              </a:ext>
            </a:extLst>
          </p:cNvPr>
          <p:cNvSpPr>
            <a:spLocks noGrp="1"/>
          </p:cNvSpPr>
          <p:nvPr>
            <p:ph type="sldNum" sz="quarter" idx="33"/>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24646049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8B3773F5-D5DB-C04D-8EF6-8CF2EA5279D9}"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D31F035C-AAA6-4028-96C3-C00B678E28D8}" type="slidenum">
              <a:rPr lang="de-CH"/>
              <a:pPr>
                <a:defRPr/>
              </a:pPr>
              <a:t>‹Nr.›</a:t>
            </a:fld>
            <a:endParaRPr lang="de-CH" dirty="0"/>
          </a:p>
        </p:txBody>
      </p:sp>
    </p:spTree>
    <p:extLst>
      <p:ext uri="{BB962C8B-B14F-4D97-AF65-F5344CB8AC3E}">
        <p14:creationId xmlns:p14="http://schemas.microsoft.com/office/powerpoint/2010/main" val="2029198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hs Portraitbilder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cxnSp>
        <p:nvCxnSpPr>
          <p:cNvPr id="3" name="Gerader Verbinder 2">
            <a:extLst>
              <a:ext uri="{FF2B5EF4-FFF2-40B4-BE49-F238E27FC236}">
                <a16:creationId xmlns:a16="http://schemas.microsoft.com/office/drawing/2014/main" id="{91E2F9E9-3215-E42C-6CA1-7C75AAD1AC2D}"/>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9516E70-F176-C8F3-CCE4-59B1D442FF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7" name="Foliennummernplatzhalter 6">
            <a:extLst>
              <a:ext uri="{FF2B5EF4-FFF2-40B4-BE49-F238E27FC236}">
                <a16:creationId xmlns:a16="http://schemas.microsoft.com/office/drawing/2014/main" id="{05A7D06F-6EE9-280B-02A2-85E4B805A003}"/>
              </a:ext>
            </a:extLst>
          </p:cNvPr>
          <p:cNvSpPr>
            <a:spLocks noGrp="1"/>
          </p:cNvSpPr>
          <p:nvPr>
            <p:ph type="sldNum" sz="quarter" idx="33"/>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958328020"/>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chlussfolie (Logo schwarz)">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005156872"/>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chlussfolie (Logo weiss)">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3939460127"/>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chlussfolie dunkel">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pic>
        <p:nvPicPr>
          <p:cNvPr id="20" name="Grafik 19">
            <a:extLst>
              <a:ext uri="{FF2B5EF4-FFF2-40B4-BE49-F238E27FC236}">
                <a16:creationId xmlns:a16="http://schemas.microsoft.com/office/drawing/2014/main" id="{11A8974A-63EC-BEA3-2039-095A8C2BBE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0800" y="532800"/>
            <a:ext cx="4140000" cy="1288970"/>
          </a:xfrm>
          <a:prstGeom prst="rect">
            <a:avLst/>
          </a:prstGeom>
        </p:spPr>
      </p:pic>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978706422"/>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euille de clôture (logo noir)">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8" name="Image 7">
            <a:extLst>
              <a:ext uri="{FF2B5EF4-FFF2-40B4-BE49-F238E27FC236}">
                <a16:creationId xmlns:a16="http://schemas.microsoft.com/office/drawing/2014/main" id="{704B6549-DB91-7633-A074-184931E8D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150684188"/>
      </p:ext>
    </p:extLst>
  </p:cSld>
  <p:clrMapOvr>
    <a:masterClrMapping/>
  </p:clrMapOvr>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euille de clôture (logo blanc)">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Image 3">
            <a:extLst>
              <a:ext uri="{FF2B5EF4-FFF2-40B4-BE49-F238E27FC236}">
                <a16:creationId xmlns:a16="http://schemas.microsoft.com/office/drawing/2014/main" id="{8387F6D0-66D9-7632-4957-A9245918C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3446539340"/>
      </p:ext>
    </p:extLst>
  </p:cSld>
  <p:clrMapOvr>
    <a:masterClrMapping/>
  </p:clrMapOvr>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Feuille de clôture (foncé)">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Grafik 3">
            <a:extLst>
              <a:ext uri="{FF2B5EF4-FFF2-40B4-BE49-F238E27FC236}">
                <a16:creationId xmlns:a16="http://schemas.microsoft.com/office/drawing/2014/main" id="{102717BE-75C2-16A5-D6E8-FF9F92DFA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99" y="472647"/>
            <a:ext cx="2886586" cy="1350000"/>
          </a:xfrm>
          <a:prstGeom prst="rect">
            <a:avLst/>
          </a:prstGeom>
        </p:spPr>
      </p:pic>
    </p:spTree>
    <p:extLst>
      <p:ext uri="{BB962C8B-B14F-4D97-AF65-F5344CB8AC3E}">
        <p14:creationId xmlns:p14="http://schemas.microsoft.com/office/powerpoint/2010/main" val="703251464"/>
      </p:ext>
    </p:extLst>
  </p:cSld>
  <p:clrMapOvr>
    <a:masterClrMapping/>
  </p:clrMapOvr>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ur Titel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Foliennummernplatzhalter 4">
            <a:extLst>
              <a:ext uri="{FF2B5EF4-FFF2-40B4-BE49-F238E27FC236}">
                <a16:creationId xmlns:a16="http://schemas.microsoft.com/office/drawing/2014/main" id="{429E5FA7-CCF2-A207-E06E-CF8A89AA7170}"/>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35189435"/>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ur 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pic>
        <p:nvPicPr>
          <p:cNvPr id="6" name="Grafik 5">
            <a:extLst>
              <a:ext uri="{FF2B5EF4-FFF2-40B4-BE49-F238E27FC236}">
                <a16:creationId xmlns:a16="http://schemas.microsoft.com/office/drawing/2014/main" id="{05865F1B-0D94-9C38-F0E6-887F7979C6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cxnSp>
        <p:nvCxnSpPr>
          <p:cNvPr id="7" name="Gerader Verbinder 6">
            <a:extLst>
              <a:ext uri="{FF2B5EF4-FFF2-40B4-BE49-F238E27FC236}">
                <a16:creationId xmlns:a16="http://schemas.microsoft.com/office/drawing/2014/main" id="{3F779B70-7D81-C9DC-7FF7-E08C9082C309}"/>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liennummernplatzhalter 4">
            <a:extLst>
              <a:ext uri="{FF2B5EF4-FFF2-40B4-BE49-F238E27FC236}">
                <a16:creationId xmlns:a16="http://schemas.microsoft.com/office/drawing/2014/main" id="{55A34424-F827-6FDB-84FF-D74684FC2C17}"/>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154218440"/>
      </p:ext>
    </p:extLst>
  </p:cSld>
  <p:clrMapOvr>
    <a:masterClrMapping/>
  </p:clrMapOvr>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Leer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3938044-DB5F-9BB2-B924-670CF7FE0CBB}"/>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3D3CB16C-9AED-9297-3D04-1A055E8C0C5B}"/>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022691452"/>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Datumsplatzhalter 3"/>
          <p:cNvSpPr>
            <a:spLocks noGrp="1"/>
          </p:cNvSpPr>
          <p:nvPr>
            <p:ph type="dt" sz="half" idx="10"/>
          </p:nvPr>
        </p:nvSpPr>
        <p:spPr/>
        <p:txBody>
          <a:bodyPr/>
          <a:lstStyle>
            <a:lvl1pPr>
              <a:defRPr/>
            </a:lvl1pPr>
          </a:lstStyle>
          <a:p>
            <a:pPr>
              <a:defRPr/>
            </a:pPr>
            <a:fld id="{1913DFBF-313C-1346-9149-ADEF1130EF10}" type="datetime1">
              <a:rPr lang="de-CH" smtClean="0"/>
              <a:t>15.10.2025</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B8883DC9-296F-4214-B6C6-6757439F228E}" type="slidenum">
              <a:rPr lang="de-CH"/>
              <a:pPr>
                <a:defRPr/>
              </a:pPr>
              <a:t>‹Nr.›</a:t>
            </a:fld>
            <a:endParaRPr lang="de-CH" dirty="0"/>
          </a:p>
        </p:txBody>
      </p:sp>
    </p:spTree>
    <p:extLst>
      <p:ext uri="{BB962C8B-B14F-4D97-AF65-F5344CB8AC3E}">
        <p14:creationId xmlns:p14="http://schemas.microsoft.com/office/powerpoint/2010/main" val="28903826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Leer dunkel">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F472CDE-AFA7-4A6B-AC6B-F8CFD4B28B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4" name="Foliennummernplatzhalter 3">
            <a:extLst>
              <a:ext uri="{FF2B5EF4-FFF2-40B4-BE49-F238E27FC236}">
                <a16:creationId xmlns:a16="http://schemas.microsoft.com/office/drawing/2014/main" id="{73B1C7BD-5F47-4A23-BDED-98EFF87122B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580012810"/>
      </p:ext>
    </p:extLst>
  </p:cSld>
  <p:clrMapOvr>
    <a:masterClrMapping/>
  </p:clrMapOvr>
  <p:hf hdr="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tandar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8488-36DF-B377-668F-0BC22D1BDD7C}"/>
              </a:ext>
            </a:extLst>
          </p:cNvPr>
          <p:cNvSpPr>
            <a:spLocks noGrp="1"/>
          </p:cNvSpPr>
          <p:nvPr>
            <p:ph type="title"/>
          </p:nvPr>
        </p:nvSpPr>
        <p:spPr>
          <a:xfrm>
            <a:off x="936413" y="270933"/>
            <a:ext cx="10211990" cy="1325563"/>
          </a:xfrm>
          <a:prstGeom prst="rect">
            <a:avLst/>
          </a:prstGeom>
        </p:spPr>
        <p:txBody>
          <a:bodyPr/>
          <a:lstStyle>
            <a:lvl1pPr>
              <a:defRPr b="1"/>
            </a:lvl1p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BBF439DC-4FBA-F03B-A003-774D08E78501}"/>
              </a:ext>
            </a:extLst>
          </p:cNvPr>
          <p:cNvSpPr>
            <a:spLocks noGrp="1"/>
          </p:cNvSpPr>
          <p:nvPr>
            <p:ph type="sldNum" sz="quarter" idx="10"/>
          </p:nvPr>
        </p:nvSpPr>
        <p:spPr/>
        <p:txBody>
          <a:bodyPr/>
          <a:lstStyle/>
          <a:p>
            <a:fld id="{FDE02FBE-8046-9246-877B-FA463FB3AD7E}" type="slidenum">
              <a:rPr lang="de-DE" smtClean="0"/>
              <a:pPr/>
              <a:t>‹Nr.›</a:t>
            </a:fld>
            <a:endParaRPr lang="de-DE" dirty="0"/>
          </a:p>
        </p:txBody>
      </p:sp>
      <p:sp>
        <p:nvSpPr>
          <p:cNvPr id="9" name="Textplatzhalter 11">
            <a:extLst>
              <a:ext uri="{FF2B5EF4-FFF2-40B4-BE49-F238E27FC236}">
                <a16:creationId xmlns:a16="http://schemas.microsoft.com/office/drawing/2014/main" id="{61E656A8-16DE-DF74-F99B-7825B598ED87}"/>
              </a:ext>
            </a:extLst>
          </p:cNvPr>
          <p:cNvSpPr>
            <a:spLocks noGrp="1"/>
          </p:cNvSpPr>
          <p:nvPr>
            <p:ph idx="1"/>
          </p:nvPr>
        </p:nvSpPr>
        <p:spPr>
          <a:xfrm>
            <a:off x="339213" y="1830034"/>
            <a:ext cx="10809190"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45774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ext mit 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6096000" y="0"/>
            <a:ext cx="5879690" cy="6858000"/>
          </a:xfrm>
          <a:prstGeom prst="rect">
            <a:avLst/>
          </a:prstGeom>
        </p:spPr>
        <p:txBody>
          <a:bodyPr/>
          <a:lstStyle/>
          <a:p>
            <a:r>
              <a:rPr lang="de-DE"/>
              <a:t>Bild durch Klicken auf Symbol hinzufügen</a:t>
            </a:r>
            <a:endParaRPr lang="de-DE" dirty="0"/>
          </a:p>
        </p:txBody>
      </p:sp>
      <p:sp>
        <p:nvSpPr>
          <p:cNvPr id="2" name="Textplatzhalter 11">
            <a:extLst>
              <a:ext uri="{FF2B5EF4-FFF2-40B4-BE49-F238E27FC236}">
                <a16:creationId xmlns:a16="http://schemas.microsoft.com/office/drawing/2014/main" id="{B3A45272-8083-BA63-7286-49D7603AFF24}"/>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itel 1">
            <a:extLst>
              <a:ext uri="{FF2B5EF4-FFF2-40B4-BE49-F238E27FC236}">
                <a16:creationId xmlns:a16="http://schemas.microsoft.com/office/drawing/2014/main" id="{13E181A2-6817-8CBF-00F8-8121A5181848}"/>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6" name="Foliennummernplatzhalter 2">
            <a:extLst>
              <a:ext uri="{FF2B5EF4-FFF2-40B4-BE49-F238E27FC236}">
                <a16:creationId xmlns:a16="http://schemas.microsoft.com/office/drawing/2014/main" id="{E4F43B4E-A89E-1568-AFA2-3B8B2DDD4700}"/>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507370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2" name="Foliennummernplatzhalter 2">
            <a:extLst>
              <a:ext uri="{FF2B5EF4-FFF2-40B4-BE49-F238E27FC236}">
                <a16:creationId xmlns:a16="http://schemas.microsoft.com/office/drawing/2014/main" id="{0294092B-22BD-5420-703C-5A871913DA08}"/>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0" y="0"/>
            <a:ext cx="12192000" cy="6858000"/>
          </a:xfrm>
          <a:prstGeom prst="rect">
            <a:avLst/>
          </a:pr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87813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Vertikal getrenn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A3514B-3B90-FA5A-D44C-D7263CA32B1A}"/>
              </a:ext>
            </a:extLst>
          </p:cNvPr>
          <p:cNvSpPr/>
          <p:nvPr/>
        </p:nvSpPr>
        <p:spPr>
          <a:xfrm>
            <a:off x="6095999" y="2"/>
            <a:ext cx="5839543" cy="6857998"/>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3FE7C30B-3947-5806-896D-CC7DB0D40D8C}"/>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4" name="Textplatzhalter 11">
            <a:extLst>
              <a:ext uri="{FF2B5EF4-FFF2-40B4-BE49-F238E27FC236}">
                <a16:creationId xmlns:a16="http://schemas.microsoft.com/office/drawing/2014/main" id="{E55F21F1-C76A-F268-72FA-FC35F57C9D45}"/>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11">
            <a:extLst>
              <a:ext uri="{FF2B5EF4-FFF2-40B4-BE49-F238E27FC236}">
                <a16:creationId xmlns:a16="http://schemas.microsoft.com/office/drawing/2014/main" id="{7C8C7E88-57DF-CAD9-C4DC-6EBAE76D8201}"/>
              </a:ext>
            </a:extLst>
          </p:cNvPr>
          <p:cNvSpPr>
            <a:spLocks noGrp="1"/>
          </p:cNvSpPr>
          <p:nvPr>
            <p:ph idx="11"/>
          </p:nvPr>
        </p:nvSpPr>
        <p:spPr>
          <a:xfrm>
            <a:off x="6862916" y="1859320"/>
            <a:ext cx="4272116"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solidFill>
                  <a:schemeClr val="bg1"/>
                </a:solidFill>
              </a:defRPr>
            </a:lvl1pPr>
            <a:lvl2pPr marL="801688" indent="-393700">
              <a:spcBef>
                <a:spcPts val="0"/>
              </a:spcBef>
              <a:spcAft>
                <a:spcPts val="1000"/>
              </a:spcAft>
              <a:buSzPct val="115000"/>
              <a:buFont typeface="Arial" panose="020B0604020202020204" pitchFamily="34" charset="0"/>
              <a:buChar char="•"/>
              <a:tabLst/>
              <a:defRPr sz="2700" b="1">
                <a:solidFill>
                  <a:schemeClr val="bg1"/>
                </a:solidFill>
              </a:defRPr>
            </a:lvl2pPr>
            <a:lvl3pPr marL="1143000" indent="-341313">
              <a:spcBef>
                <a:spcPts val="0"/>
              </a:spcBef>
              <a:spcAft>
                <a:spcPts val="1000"/>
              </a:spcAft>
              <a:buSzPct val="80000"/>
              <a:buFont typeface="Courier New" panose="02070309020205020404" pitchFamily="49" charset="0"/>
              <a:buChar char="o"/>
              <a:tabLst/>
              <a:defRPr sz="2400">
                <a:solidFill>
                  <a:schemeClr val="bg1"/>
                </a:solidFill>
              </a:defRPr>
            </a:lvl3pPr>
            <a:lvl4pPr marL="1560513" indent="-393700">
              <a:spcBef>
                <a:spcPts val="0"/>
              </a:spcBef>
              <a:spcAft>
                <a:spcPts val="1000"/>
              </a:spcAft>
              <a:buFont typeface="Wingdings" pitchFamily="2" charset="2"/>
              <a:buChar char="§"/>
              <a:tabLst/>
              <a:defRPr sz="2200">
                <a:solidFill>
                  <a:schemeClr val="bg1"/>
                </a:solidFill>
              </a:defRPr>
            </a:lvl4pPr>
            <a:lvl5pPr marL="1911350" indent="-350838">
              <a:spcBef>
                <a:spcPts val="0"/>
              </a:spcBef>
              <a:spcAft>
                <a:spcPts val="1000"/>
              </a:spcAft>
              <a:buFont typeface="Symbol" pitchFamily="2" charset="2"/>
              <a:buChar char="-"/>
              <a:tabLst/>
              <a:defRPr sz="20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2">
            <a:extLst>
              <a:ext uri="{FF2B5EF4-FFF2-40B4-BE49-F238E27FC236}">
                <a16:creationId xmlns:a16="http://schemas.microsoft.com/office/drawing/2014/main" id="{A59A851C-5AB3-4B04-B6B3-A0C16DA5CF6E}"/>
              </a:ext>
            </a:extLst>
          </p:cNvPr>
          <p:cNvSpPr>
            <a:spLocks noGrp="1"/>
          </p:cNvSpPr>
          <p:nvPr>
            <p:ph type="sldNum" sz="quarter" idx="10"/>
          </p:nvPr>
        </p:nvSpPr>
        <p:spPr>
          <a:xfrm>
            <a:off x="9100667" y="6416325"/>
            <a:ext cx="2743200" cy="365125"/>
          </a:xfrm>
        </p:spPr>
        <p:txBody>
          <a:bodyPr/>
          <a:lstStyle>
            <a:lvl1pPr>
              <a:defRPr>
                <a:solidFill>
                  <a:schemeClr val="bg1"/>
                </a:solidFill>
              </a:defRPr>
            </a:lvl1p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99115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532075" y="6547945"/>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1DC7D84-715A-4433-AB98-9BDC4A302042}" type="slidenum">
              <a:rPr lang="de-CH" altLang="de-DE" sz="900" smtClean="0">
                <a:cs typeface="+mn-cs"/>
              </a:rPr>
              <a:pPr algn="r" eaLnBrk="0" hangingPunct="0">
                <a:defRPr/>
              </a:pPr>
              <a:t>‹Nr.›</a:t>
            </a:fld>
            <a:endParaRPr lang="de-CH" altLang="de-DE" sz="900" dirty="0">
              <a:cs typeface="+mn-cs"/>
            </a:endParaRPr>
          </a:p>
        </p:txBody>
      </p:sp>
      <p:sp>
        <p:nvSpPr>
          <p:cNvPr id="3" name="Line 15"/>
          <p:cNvSpPr>
            <a:spLocks noChangeShapeType="1"/>
          </p:cNvSpPr>
          <p:nvPr/>
        </p:nvSpPr>
        <p:spPr bwMode="auto">
          <a:xfrm flipH="1">
            <a:off x="431799" y="6410323"/>
            <a:ext cx="11424840" cy="55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userDrawn="1"/>
        </p:nvSpPr>
        <p:spPr bwMode="auto">
          <a:xfrm>
            <a:off x="5212854" y="6415911"/>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ctr" eaLnBrk="0" hangingPunct="0">
              <a:defRPr/>
            </a:pPr>
            <a:r>
              <a:rPr lang="de-CH" altLang="de-DE" sz="900" b="1" dirty="0">
                <a:cs typeface="+mn-cs"/>
              </a:rPr>
              <a:t>Sportausbildung in der Armee</a:t>
            </a:r>
          </a:p>
          <a:p>
            <a:pPr algn="ctr" eaLnBrk="0" hangingPunct="0">
              <a:defRPr/>
            </a:pPr>
            <a:r>
              <a:rPr lang="de-CH" altLang="de-DE" sz="900" dirty="0">
                <a:cs typeface="+mn-cs"/>
              </a:rPr>
              <a:t>Biologische Grundlagen</a:t>
            </a:r>
          </a:p>
        </p:txBody>
      </p:sp>
      <p:sp>
        <p:nvSpPr>
          <p:cNvPr id="7" name="Titel 1">
            <a:extLst>
              <a:ext uri="{FF2B5EF4-FFF2-40B4-BE49-F238E27FC236}">
                <a16:creationId xmlns:a16="http://schemas.microsoft.com/office/drawing/2014/main" id="{28B3A2D2-9862-6C48-A825-87F8F8BF707A}"/>
              </a:ext>
            </a:extLst>
          </p:cNvPr>
          <p:cNvSpPr>
            <a:spLocks noGrp="1"/>
          </p:cNvSpPr>
          <p:nvPr>
            <p:ph type="title"/>
          </p:nvPr>
        </p:nvSpPr>
        <p:spPr>
          <a:xfrm>
            <a:off x="787401" y="404813"/>
            <a:ext cx="10632017" cy="1143000"/>
          </a:xfrm>
        </p:spPr>
        <p:txBody>
          <a:bodyPr/>
          <a:lstStyle>
            <a:lvl1pPr>
              <a:defRPr>
                <a:latin typeface="Arial" panose="020B0604020202020204" pitchFamily="34" charset="0"/>
                <a:cs typeface="Arial" panose="020B0604020202020204" pitchFamily="34" charset="0"/>
              </a:defRPr>
            </a:lvl1pPr>
          </a:lstStyle>
          <a:p>
            <a:r>
              <a:rPr lang="de-DE" dirty="0"/>
              <a:t>Titelmasterformat durch Klicken bearbeiten</a:t>
            </a:r>
            <a:endParaRPr lang="de-CH" dirty="0"/>
          </a:p>
        </p:txBody>
      </p:sp>
      <p:sp>
        <p:nvSpPr>
          <p:cNvPr id="8" name="Datumsplatzhalter 3">
            <a:extLst>
              <a:ext uri="{FF2B5EF4-FFF2-40B4-BE49-F238E27FC236}">
                <a16:creationId xmlns:a16="http://schemas.microsoft.com/office/drawing/2014/main" id="{86B71B30-8CFA-A94B-837D-50C4DB5B5C3C}"/>
              </a:ext>
            </a:extLst>
          </p:cNvPr>
          <p:cNvSpPr>
            <a:spLocks noGrp="1"/>
          </p:cNvSpPr>
          <p:nvPr>
            <p:ph type="dt" sz="half" idx="10"/>
          </p:nvPr>
        </p:nvSpPr>
        <p:spPr>
          <a:xfrm>
            <a:off x="431799" y="6427818"/>
            <a:ext cx="1032783" cy="365125"/>
          </a:xfrm>
        </p:spPr>
        <p:txBody>
          <a:bodyPr/>
          <a:lstStyle>
            <a:lvl1pPr>
              <a:defRPr sz="900"/>
            </a:lvl1pPr>
          </a:lstStyle>
          <a:p>
            <a:pPr>
              <a:defRPr/>
            </a:pPr>
            <a:fld id="{4925A6CA-43C0-5B45-A96D-DF91D716765F}" type="datetime1">
              <a:rPr lang="de-CH" smtClean="0"/>
              <a:t>15.10.2025</a:t>
            </a:fld>
            <a:endParaRPr lang="de-CH" dirty="0"/>
          </a:p>
        </p:txBody>
      </p:sp>
    </p:spTree>
    <p:extLst>
      <p:ext uri="{BB962C8B-B14F-4D97-AF65-F5344CB8AC3E}">
        <p14:creationId xmlns:p14="http://schemas.microsoft.com/office/powerpoint/2010/main" val="497570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E354F19-4229-4966-820F-CA7379F1DE3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591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0DBA47D-6B1A-4AC4-BBFA-BCB71B0BC23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0283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A5678BC-16AB-4116-B255-E535A8BFBA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52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39CBBD-29A7-41E5-A063-8516B3B9399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74490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0B4107-6AF6-43A1-A7B2-77F1646DE11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28903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1ED78B8-77DD-4933-8D8C-571190A81C6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26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39481D2B-1259-AC4D-B412-7F9E0BE569E8}"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AB00BBE0-3EFF-46BC-BD38-C55E065F0A39}" type="slidenum">
              <a:rPr lang="de-CH"/>
              <a:pPr>
                <a:defRPr/>
              </a:pPr>
              <a:t>‹Nr.›</a:t>
            </a:fld>
            <a:endParaRPr lang="de-CH" dirty="0"/>
          </a:p>
        </p:txBody>
      </p:sp>
    </p:spTree>
    <p:extLst>
      <p:ext uri="{BB962C8B-B14F-4D97-AF65-F5344CB8AC3E}">
        <p14:creationId xmlns:p14="http://schemas.microsoft.com/office/powerpoint/2010/main" val="139998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2F876FD-FE4A-49BB-9B19-A9602F850664}"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65403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EAF4BDA-9148-44C3-865A-243BF38883B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47987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33E2446-B4B5-49F5-910F-F0CD85660C2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576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6C7D5EB-F834-4C10-9B8D-6B49889CD6D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31995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7AD0248-B9F3-4968-905F-B97EE090F7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7415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1014393-CEB9-4C10-B943-73B67DFE273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0389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8A2689-1B5E-4F09-A79A-C41AFC47114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72755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887BE51-5944-4986-8401-25875B9C0B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86147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00D3083-DC2C-4CF2-ACAD-C777BE1602E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73190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4B5F14A-C501-4CD4-9B09-A4C87A43F60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51294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7DD7C27-51FC-C248-9897-7AC369069DA0}" type="datetime1">
              <a:rPr lang="de-CH" smtClean="0"/>
              <a:t>15.10.2025</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A5FEE0B-A5C0-4995-91AD-B9A544712488}" type="slidenum">
              <a:rPr lang="de-CH"/>
              <a:pPr>
                <a:defRPr/>
              </a:pPr>
              <a:t>‹Nr.›</a:t>
            </a:fld>
            <a:endParaRPr lang="de-CH" dirty="0"/>
          </a:p>
        </p:txBody>
      </p:sp>
    </p:spTree>
    <p:extLst>
      <p:ext uri="{BB962C8B-B14F-4D97-AF65-F5344CB8AC3E}">
        <p14:creationId xmlns:p14="http://schemas.microsoft.com/office/powerpoint/2010/main" val="3024638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1DED8E7-8DD9-4282-958D-DCED72DB2AE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85475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9B57744-4092-4019-B997-5FB52ED34B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912839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1D5B5AD-CE93-4D85-8F65-183C21311AA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598755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B2D3624-A0F9-4C99-BECA-6DAF39A911D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7971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0DEE5DC-02C1-4D6C-B363-22099D034C7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638828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1C507ED-4425-459E-9D4F-880A25E226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9931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0B70FE9-B5EF-4E29-8613-71E3D5F041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9603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3418631-ED4B-4769-A83A-F047A66E45D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57064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E6E297F-F312-4D0B-AD0B-C909F794F3B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79927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B0C2972-2714-48FF-9550-D94637DDC62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64282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EF1C074E-B282-584C-8F8D-AA3069B08441}" type="datetime1">
              <a:rPr lang="de-CH" smtClean="0"/>
              <a:t>15.10.2025</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748F05E6-1660-4862-81B3-F3B9C06ED3A6}" type="slidenum">
              <a:rPr lang="de-CH"/>
              <a:pPr>
                <a:defRPr/>
              </a:pPr>
              <a:t>‹Nr.›</a:t>
            </a:fld>
            <a:endParaRPr lang="de-CH" dirty="0"/>
          </a:p>
        </p:txBody>
      </p:sp>
    </p:spTree>
    <p:extLst>
      <p:ext uri="{BB962C8B-B14F-4D97-AF65-F5344CB8AC3E}">
        <p14:creationId xmlns:p14="http://schemas.microsoft.com/office/powerpoint/2010/main" val="2794329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EBA591D-6D0B-497C-A6FA-935DBDDE225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97649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187E4D3-B68A-4D9F-A3EE-86354284A2D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26825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2A94E6B-13E9-4ACA-AAF1-DA7E612A79F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3648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540D392-ECF6-484C-BB0D-97B29E91A2D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6173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1B8BC14-1984-4927-9066-B51972E242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84847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311DA93-D249-4836-82D4-D58DCD8617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15883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0028285-C7C0-42AC-9844-CCEE7B2AABC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889710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A9534C-B1F1-4D71-B475-D9E374BCB0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594517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E460E65-D958-4A40-BF53-AE3A6B0B131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44671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702503F-81D0-45AB-A4A2-AFC261C130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458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035A39BF-78F0-B844-8DAA-4C9527399A27}" type="datetime1">
              <a:rPr lang="de-CH" smtClean="0"/>
              <a:t>15.10.2025</a:t>
            </a:fld>
            <a:endParaRPr lang="de-CH" dirty="0"/>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011F48DE-982A-4582-B551-D0D4618B7D53}" type="slidenum">
              <a:rPr lang="de-CH"/>
              <a:pPr>
                <a:defRPr/>
              </a:pPr>
              <a:t>‹Nr.›</a:t>
            </a:fld>
            <a:endParaRPr lang="de-CH" dirty="0"/>
          </a:p>
        </p:txBody>
      </p:sp>
    </p:spTree>
    <p:extLst>
      <p:ext uri="{BB962C8B-B14F-4D97-AF65-F5344CB8AC3E}">
        <p14:creationId xmlns:p14="http://schemas.microsoft.com/office/powerpoint/2010/main" val="1736259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29E54E8-FD1C-47DA-BB6B-DD504243F24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27444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06A255-52B8-4BDF-AD4F-31F260FCE1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255418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CE40F1-B008-4BCF-8E26-432186BE00D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06350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11277B3-867B-48FD-8469-28B560EA43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94793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C4497BD-A6CC-4A1F-815C-F98FA678EB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65093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A9D9417-4EAB-430B-B821-DB254BCC9E1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30602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CDD4A64-0C21-4EBF-9FED-B52E3196E5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50060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C8DD8F3-AED6-4CB8-9BC7-81C020163A4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19922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C63FA4-CEC9-4FD9-974D-4A4F0E5AE20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51883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2808330-1641-4B75-8C18-EA6DE31F6B0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869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F63296D5-30AB-E84D-A815-0E097D5DBBD3}" type="datetime1">
              <a:rPr lang="de-CH" smtClean="0"/>
              <a:t>15.10.2025</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2734A45B-4516-4AAE-98AC-2C60DCFD8AEA}" type="slidenum">
              <a:rPr lang="de-CH"/>
              <a:pPr>
                <a:defRPr/>
              </a:pPr>
              <a:t>‹Nr.›</a:t>
            </a:fld>
            <a:endParaRPr lang="de-CH" dirty="0"/>
          </a:p>
        </p:txBody>
      </p:sp>
    </p:spTree>
    <p:extLst>
      <p:ext uri="{BB962C8B-B14F-4D97-AF65-F5344CB8AC3E}">
        <p14:creationId xmlns:p14="http://schemas.microsoft.com/office/powerpoint/2010/main" val="400213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48E604C-021E-4501-92DC-8CABB748436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2773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E39B810-2EA5-40B4-ADC4-E2D85F054FE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889745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6DE405A-5DF4-44E2-9ED9-AB1B766003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75207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EF7E804-98AB-4ACE-973A-44ECCAC0FDA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63330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FE189D-B918-4535-9393-405153F8A93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64933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1B924F2-28CF-4C77-908D-147904ED85C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61281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E078D0D-343D-43D9-B2AE-E58E2F65D8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12701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69BAE3C-D182-4B63-87DE-39BB632D158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951746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C35D0D0-7D90-4BE5-BD9B-70C32E9441E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92365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5AFB719-5E7F-4AB0-B51F-BCCB68E9E54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7479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F90D6C7-25D3-7846-8633-B0F766D455BF}" type="datetime1">
              <a:rPr lang="de-CH" smtClean="0"/>
              <a:t>15.10.2025</a:t>
            </a:fld>
            <a:endParaRPr lang="de-CH" dirty="0"/>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4BA429A4-5A98-4B94-BA0E-1F1C3F8906B1}" type="slidenum">
              <a:rPr lang="de-CH"/>
              <a:pPr>
                <a:defRPr/>
              </a:pPr>
              <a:t>‹Nr.›</a:t>
            </a:fld>
            <a:endParaRPr lang="de-CH" dirty="0"/>
          </a:p>
        </p:txBody>
      </p:sp>
    </p:spTree>
    <p:extLst>
      <p:ext uri="{BB962C8B-B14F-4D97-AF65-F5344CB8AC3E}">
        <p14:creationId xmlns:p14="http://schemas.microsoft.com/office/powerpoint/2010/main" val="1993457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F644AC5-9EB2-4C0A-90E0-A61A9C85872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62398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DB10273-AA20-4A64-9B51-EB9F2B4BF91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386001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8374656-CBD7-4233-8D2E-99655F86F9E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42912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C8DB771-8A4B-4853-A586-669216C17F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65463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F7DBD87-FB66-487B-BAB5-00D278E6C2B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44444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endParaRPr lang="de-CH"/>
          </a:p>
        </p:txBody>
      </p:sp>
    </p:spTree>
    <p:extLst>
      <p:ext uri="{BB962C8B-B14F-4D97-AF65-F5344CB8AC3E}">
        <p14:creationId xmlns:p14="http://schemas.microsoft.com/office/powerpoint/2010/main" val="2111763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itel 4"/>
          <p:cNvSpPr>
            <a:spLocks noGrp="1"/>
          </p:cNvSpPr>
          <p:nvPr>
            <p:ph type="title"/>
          </p:nvPr>
        </p:nvSpPr>
        <p:spPr>
          <a:xfrm>
            <a:off x="1007435" y="332656"/>
            <a:ext cx="10972800" cy="1143000"/>
          </a:xfrm>
          <a:prstGeom prst="rect">
            <a:avLst/>
          </a:prstGeom>
        </p:spPr>
        <p:txBody>
          <a:bodyPr/>
          <a:lstStyle/>
          <a:p>
            <a:r>
              <a:rPr lang="de-DE" dirty="0"/>
              <a:t>Titelmasterformat durch Klicken bearbeiten</a:t>
            </a:r>
            <a:endParaRPr lang="de-CH" dirty="0"/>
          </a:p>
        </p:txBody>
      </p:sp>
    </p:spTree>
    <p:extLst>
      <p:ext uri="{BB962C8B-B14F-4D97-AF65-F5344CB8AC3E}">
        <p14:creationId xmlns:p14="http://schemas.microsoft.com/office/powerpoint/2010/main" val="2391242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63_Titelfolie">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6081184" y="354013"/>
            <a:ext cx="1327286" cy="28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0" hangingPunct="0">
              <a:spcBef>
                <a:spcPct val="100000"/>
              </a:spcBef>
              <a:defRPr/>
            </a:pPr>
            <a:r>
              <a:rPr lang="de-CH" altLang="de-DE" sz="900" b="1" dirty="0">
                <a:cs typeface="+mn-cs"/>
              </a:rPr>
              <a:t>Schweizer Armee</a:t>
            </a:r>
          </a:p>
          <a:p>
            <a:pPr eaLnBrk="0" hangingPunct="0">
              <a:lnSpc>
                <a:spcPct val="45000"/>
              </a:lnSpc>
              <a:spcBef>
                <a:spcPct val="50000"/>
              </a:spcBef>
              <a:defRPr/>
            </a:pPr>
            <a:r>
              <a:rPr lang="de-CH" altLang="de-DE" sz="900" dirty="0">
                <a:cs typeface="+mn-cs"/>
              </a:rPr>
              <a:t>Heer – </a:t>
            </a:r>
            <a:r>
              <a:rPr lang="de-CH" altLang="de-DE" sz="900" dirty="0" err="1">
                <a:cs typeface="+mn-cs"/>
              </a:rPr>
              <a:t>Komp</a:t>
            </a:r>
            <a:r>
              <a:rPr lang="de-CH" altLang="de-DE" sz="900" dirty="0">
                <a:cs typeface="+mn-cs"/>
              </a:rPr>
              <a:t> Zen Sport A</a:t>
            </a:r>
          </a:p>
        </p:txBody>
      </p:sp>
      <p:pic>
        <p:nvPicPr>
          <p:cNvPr id="3" name="Picture 37" descr="Logo_CMYK_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134" y="387350"/>
            <a:ext cx="26627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55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871D26FD-9E59-A74F-9BCB-6A888613CBFF}"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71AE1AFE-7803-47A9-B7A2-2C13495916E1}" type="slidenum">
              <a:rPr lang="de-CH"/>
              <a:pPr>
                <a:defRPr/>
              </a:pPr>
              <a:t>‹Nr.›</a:t>
            </a:fld>
            <a:endParaRPr lang="de-CH"/>
          </a:p>
        </p:txBody>
      </p:sp>
    </p:spTree>
    <p:extLst>
      <p:ext uri="{BB962C8B-B14F-4D97-AF65-F5344CB8AC3E}">
        <p14:creationId xmlns:p14="http://schemas.microsoft.com/office/powerpoint/2010/main" val="1212698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E814430A-D91D-FE40-9F3B-BF1AB72E86FA}"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5BC60BDD-E54E-4355-8CDB-E4FC173AA7F5}" type="slidenum">
              <a:rPr lang="de-CH"/>
              <a:pPr>
                <a:defRPr/>
              </a:pPr>
              <a:t>‹Nr.›</a:t>
            </a:fld>
            <a:endParaRPr lang="de-CH"/>
          </a:p>
        </p:txBody>
      </p:sp>
    </p:spTree>
    <p:extLst>
      <p:ext uri="{BB962C8B-B14F-4D97-AF65-F5344CB8AC3E}">
        <p14:creationId xmlns:p14="http://schemas.microsoft.com/office/powerpoint/2010/main" val="332201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16ACB229-51CC-A04D-87FC-7FE6F912CA43}" type="datetime1">
              <a:rPr lang="de-CH" smtClean="0"/>
              <a:t>15.10.2025</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1813C590-76C4-4EE2-B039-E945875B2431}" type="slidenum">
              <a:rPr lang="de-CH"/>
              <a:pPr>
                <a:defRPr/>
              </a:pPr>
              <a:t>‹Nr.›</a:t>
            </a:fld>
            <a:endParaRPr lang="de-CH" dirty="0"/>
          </a:p>
        </p:txBody>
      </p:sp>
    </p:spTree>
    <p:extLst>
      <p:ext uri="{BB962C8B-B14F-4D97-AF65-F5344CB8AC3E}">
        <p14:creationId xmlns:p14="http://schemas.microsoft.com/office/powerpoint/2010/main" val="901749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550D244B-5CD4-BB47-8AED-70DC98F4309A}"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F82F57D-16D5-4509-85F7-228FF2200520}" type="slidenum">
              <a:rPr lang="de-CH"/>
              <a:pPr>
                <a:defRPr/>
              </a:pPr>
              <a:t>‹Nr.›</a:t>
            </a:fld>
            <a:endParaRPr lang="de-CH"/>
          </a:p>
        </p:txBody>
      </p:sp>
    </p:spTree>
    <p:extLst>
      <p:ext uri="{BB962C8B-B14F-4D97-AF65-F5344CB8AC3E}">
        <p14:creationId xmlns:p14="http://schemas.microsoft.com/office/powerpoint/2010/main" val="2925522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295E9F28-91F4-6A43-81FD-7512E74CD38F}" type="datetime1">
              <a:rPr lang="de-CH" smtClean="0"/>
              <a:t>15.10.2025</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54E1DB3-4542-4D81-B7F7-2D170664C52F}" type="slidenum">
              <a:rPr lang="de-CH"/>
              <a:pPr>
                <a:defRPr/>
              </a:pPr>
              <a:t>‹Nr.›</a:t>
            </a:fld>
            <a:endParaRPr lang="de-CH"/>
          </a:p>
        </p:txBody>
      </p:sp>
    </p:spTree>
    <p:extLst>
      <p:ext uri="{BB962C8B-B14F-4D97-AF65-F5344CB8AC3E}">
        <p14:creationId xmlns:p14="http://schemas.microsoft.com/office/powerpoint/2010/main" val="1926655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687E44F4-385F-9646-9211-E54F047D421D}" type="datetime1">
              <a:rPr lang="de-CH" smtClean="0"/>
              <a:t>15.10.2025</a:t>
            </a:fld>
            <a:endParaRPr lang="de-CH"/>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DEDDCE23-3985-4D61-83D7-9BDB1E7C7930}" type="slidenum">
              <a:rPr lang="de-CH"/>
              <a:pPr>
                <a:defRPr/>
              </a:pPr>
              <a:t>‹Nr.›</a:t>
            </a:fld>
            <a:endParaRPr lang="de-CH"/>
          </a:p>
        </p:txBody>
      </p:sp>
    </p:spTree>
    <p:extLst>
      <p:ext uri="{BB962C8B-B14F-4D97-AF65-F5344CB8AC3E}">
        <p14:creationId xmlns:p14="http://schemas.microsoft.com/office/powerpoint/2010/main" val="2409049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D671E9B6-2A5B-B24E-B8E5-5CDC421ED0A3}" type="datetime1">
              <a:rPr lang="de-CH" smtClean="0"/>
              <a:t>15.10.2025</a:t>
            </a:fld>
            <a:endParaRPr lang="de-CH"/>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6D4DBB3F-0F43-4928-9DBB-C7A798A38545}" type="slidenum">
              <a:rPr lang="de-CH"/>
              <a:pPr>
                <a:defRPr/>
              </a:pPr>
              <a:t>‹Nr.›</a:t>
            </a:fld>
            <a:endParaRPr lang="de-CH"/>
          </a:p>
        </p:txBody>
      </p:sp>
    </p:spTree>
    <p:extLst>
      <p:ext uri="{BB962C8B-B14F-4D97-AF65-F5344CB8AC3E}">
        <p14:creationId xmlns:p14="http://schemas.microsoft.com/office/powerpoint/2010/main" val="2112099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1C24CD1C-52C5-9545-9A31-BE3BB1E15AFC}" type="datetime1">
              <a:rPr lang="de-CH" smtClean="0"/>
              <a:t>15.10.2025</a:t>
            </a:fld>
            <a:endParaRPr lang="de-CH"/>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FD97B70B-14D8-4A17-A4B8-972E1BABC8F4}" type="slidenum">
              <a:rPr lang="de-CH"/>
              <a:pPr>
                <a:defRPr/>
              </a:pPr>
              <a:t>‹Nr.›</a:t>
            </a:fld>
            <a:endParaRPr lang="de-CH"/>
          </a:p>
        </p:txBody>
      </p:sp>
    </p:spTree>
    <p:extLst>
      <p:ext uri="{BB962C8B-B14F-4D97-AF65-F5344CB8AC3E}">
        <p14:creationId xmlns:p14="http://schemas.microsoft.com/office/powerpoint/2010/main" val="1805512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178BA86-1A8B-B847-9B4E-4AACE93CDBAF}" type="datetime1">
              <a:rPr lang="de-CH" smtClean="0"/>
              <a:t>15.10.2025</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8538EDB3-5823-4540-83B6-41FAB7C8391C}" type="slidenum">
              <a:rPr lang="de-CH"/>
              <a:pPr>
                <a:defRPr/>
              </a:pPr>
              <a:t>‹Nr.›</a:t>
            </a:fld>
            <a:endParaRPr lang="de-CH"/>
          </a:p>
        </p:txBody>
      </p:sp>
    </p:spTree>
    <p:extLst>
      <p:ext uri="{BB962C8B-B14F-4D97-AF65-F5344CB8AC3E}">
        <p14:creationId xmlns:p14="http://schemas.microsoft.com/office/powerpoint/2010/main" val="40634956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192271B-7185-8B49-B2B3-FFB10E4418C6}" type="datetime1">
              <a:rPr lang="de-CH" smtClean="0"/>
              <a:t>15.10.2025</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18EB4A8-E49E-4E7A-8F9D-1849F4805B1C}" type="slidenum">
              <a:rPr lang="de-CH"/>
              <a:pPr>
                <a:defRPr/>
              </a:pPr>
              <a:t>‹Nr.›</a:t>
            </a:fld>
            <a:endParaRPr lang="de-CH"/>
          </a:p>
        </p:txBody>
      </p:sp>
    </p:spTree>
    <p:extLst>
      <p:ext uri="{BB962C8B-B14F-4D97-AF65-F5344CB8AC3E}">
        <p14:creationId xmlns:p14="http://schemas.microsoft.com/office/powerpoint/2010/main" val="3458476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BB025DF4-B6EC-F34B-888B-6D612CBB7914}"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6D26436-924F-4607-81A7-88F07E828904}" type="slidenum">
              <a:rPr lang="de-CH"/>
              <a:pPr>
                <a:defRPr/>
              </a:pPr>
              <a:t>‹Nr.›</a:t>
            </a:fld>
            <a:endParaRPr lang="de-CH"/>
          </a:p>
        </p:txBody>
      </p:sp>
    </p:spTree>
    <p:extLst>
      <p:ext uri="{BB962C8B-B14F-4D97-AF65-F5344CB8AC3E}">
        <p14:creationId xmlns:p14="http://schemas.microsoft.com/office/powerpoint/2010/main" val="1131951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237D6090-F453-D24F-99F6-24831243237A}" type="datetime1">
              <a:rPr lang="de-CH" smtClean="0"/>
              <a:t>15.10.2025</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372543D-CCC0-4618-9034-2F30727383C6}" type="slidenum">
              <a:rPr lang="de-CH"/>
              <a:pPr>
                <a:defRPr/>
              </a:pPr>
              <a:t>‹Nr.›</a:t>
            </a:fld>
            <a:endParaRPr lang="de-CH"/>
          </a:p>
        </p:txBody>
      </p:sp>
    </p:spTree>
    <p:extLst>
      <p:ext uri="{BB962C8B-B14F-4D97-AF65-F5344CB8AC3E}">
        <p14:creationId xmlns:p14="http://schemas.microsoft.com/office/powerpoint/2010/main" val="22635344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folie (Logo schwa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DCE5043-6516-6177-71AC-FC939A38A714}"/>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7" name="Foliennummernplatzhalter 6">
            <a:extLst>
              <a:ext uri="{FF2B5EF4-FFF2-40B4-BE49-F238E27FC236}">
                <a16:creationId xmlns:a16="http://schemas.microsoft.com/office/drawing/2014/main" id="{922D598E-376B-42A1-DF76-375B9C488CDD}"/>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200075693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1460E7B-2E3E-2B48-8ED5-F6D89A07378D}" type="datetime1">
              <a:rPr lang="de-CH" smtClean="0"/>
              <a:t>15.10.2025</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57424FEF-BBC4-4734-9937-3AE95C777ACB}" type="slidenum">
              <a:rPr lang="de-CH"/>
              <a:pPr>
                <a:defRPr/>
              </a:pPr>
              <a:t>‹Nr.›</a:t>
            </a:fld>
            <a:endParaRPr lang="de-CH" dirty="0"/>
          </a:p>
        </p:txBody>
      </p:sp>
    </p:spTree>
    <p:extLst>
      <p:ext uri="{BB962C8B-B14F-4D97-AF65-F5344CB8AC3E}">
        <p14:creationId xmlns:p14="http://schemas.microsoft.com/office/powerpoint/2010/main" val="2333337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elfolie (Logo weiss)">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1676FD8-E0CC-3A4B-93EA-688AF5FB54E9}"/>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8" name="Foliennummernplatzhalter 7">
            <a:extLst>
              <a:ext uri="{FF2B5EF4-FFF2-40B4-BE49-F238E27FC236}">
                <a16:creationId xmlns:a16="http://schemas.microsoft.com/office/drawing/2014/main" id="{CA44D6FD-68EC-4E16-265D-2A09E7DD4691}"/>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1208294964"/>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d'acceuil (logo noir)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4186706427"/>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re d'acceuil (logo blanc)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3895860452"/>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Kapiteltitel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a:xfrm>
            <a:off x="11244572" y="6378907"/>
            <a:ext cx="571744" cy="144000"/>
          </a:xfrm>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49310878"/>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Kapitel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pic>
        <p:nvPicPr>
          <p:cNvPr id="3" name="Grafik 2">
            <a:extLst>
              <a:ext uri="{FF2B5EF4-FFF2-40B4-BE49-F238E27FC236}">
                <a16:creationId xmlns:a16="http://schemas.microsoft.com/office/drawing/2014/main" id="{CD566398-E17F-7630-FAB4-6ADEC90A97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1"/>
            <a:ext cx="479249" cy="539998"/>
          </a:xfrm>
          <a:prstGeom prst="rect">
            <a:avLst/>
          </a:prstGeom>
        </p:spPr>
      </p:pic>
    </p:spTree>
    <p:extLst>
      <p:ext uri="{BB962C8B-B14F-4D97-AF65-F5344CB8AC3E}">
        <p14:creationId xmlns:p14="http://schemas.microsoft.com/office/powerpoint/2010/main" val="3567929326"/>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Kapiteltitel + Bild (Logo schwarz)">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D1C2C9F5-717E-9F94-E733-F854D0B23834}"/>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1440000" anchor="t" anchorCtr="0"/>
          <a:lstStyle>
            <a:lvl1pPr algn="ctr">
              <a:defRPr sz="1200"/>
            </a:lvl1pPr>
          </a:lstStyle>
          <a:p>
            <a:r>
              <a:rPr lang="de-CH" dirty="0"/>
              <a:t>Bild mit Drag &amp; Drop hierhin in den Platzhalter ziehen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12" name="Textplatzhalter 8">
            <a:extLst>
              <a:ext uri="{FF2B5EF4-FFF2-40B4-BE49-F238E27FC236}">
                <a16:creationId xmlns:a16="http://schemas.microsoft.com/office/drawing/2014/main" id="{AF48BF69-2295-49BC-F2AA-85E253176FEC}"/>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13" name="Textplatzhalter 18">
            <a:extLst>
              <a:ext uri="{FF2B5EF4-FFF2-40B4-BE49-F238E27FC236}">
                <a16:creationId xmlns:a16="http://schemas.microsoft.com/office/drawing/2014/main" id="{75B28AA3-BAD7-7072-561B-9150970477F0}"/>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Tree>
    <p:extLst>
      <p:ext uri="{BB962C8B-B14F-4D97-AF65-F5344CB8AC3E}">
        <p14:creationId xmlns:p14="http://schemas.microsoft.com/office/powerpoint/2010/main" val="3095782952"/>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Kapiteltitel + Bild (Logo weiss)">
    <p:bg>
      <p:bgPr>
        <a:solidFill>
          <a:schemeClr val="tx1"/>
        </a:solidFill>
        <a:effectLst/>
      </p:bgPr>
    </p:bg>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DCAF18C3-9923-FB31-8A8E-2987E2322918}"/>
              </a:ext>
            </a:extLst>
          </p:cNvPr>
          <p:cNvSpPr>
            <a:spLocks noGrp="1"/>
          </p:cNvSpPr>
          <p:nvPr>
            <p:ph type="pic" sz="quarter" idx="13" hasCustomPrompt="1"/>
          </p:nvPr>
        </p:nvSpPr>
        <p:spPr>
          <a:xfrm>
            <a:off x="0" y="-1973"/>
            <a:ext cx="12193200" cy="6858000"/>
          </a:xfrm>
          <a:pattFill prst="lgCheck">
            <a:fgClr>
              <a:schemeClr val="bg1">
                <a:lumMod val="65000"/>
              </a:schemeClr>
            </a:fgClr>
            <a:bgClr>
              <a:schemeClr val="bg1"/>
            </a:bgClr>
          </a:pattFill>
        </p:spPr>
        <p:txBody>
          <a:bodyPr tIns="1440000" anchor="t" anchorCtr="0"/>
          <a:lstStyle>
            <a:lvl1pPr algn="ctr">
              <a:defRPr sz="1200"/>
            </a:lvl1pPr>
          </a:lstStyle>
          <a:p>
            <a:r>
              <a:rPr lang="de-DE" dirty="0"/>
              <a:t>Bild mit Drag &amp; Drop hierhin in den Platzhalter ziehen</a:t>
            </a:r>
            <a:endParaRPr lang="de-CH" dirty="0"/>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7" name="Textplatzhalter 8">
            <a:extLst>
              <a:ext uri="{FF2B5EF4-FFF2-40B4-BE49-F238E27FC236}">
                <a16:creationId xmlns:a16="http://schemas.microsoft.com/office/drawing/2014/main" id="{479332A1-9C16-0F1C-D1C9-9E2016D9E184}"/>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9" name="Textplatzhalter 18">
            <a:extLst>
              <a:ext uri="{FF2B5EF4-FFF2-40B4-BE49-F238E27FC236}">
                <a16:creationId xmlns:a16="http://schemas.microsoft.com/office/drawing/2014/main" id="{446E9EC8-0303-70A3-59B8-1344A45066B1}"/>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Tree>
    <p:extLst>
      <p:ext uri="{BB962C8B-B14F-4D97-AF65-F5344CB8AC3E}">
        <p14:creationId xmlns:p14="http://schemas.microsoft.com/office/powerpoint/2010/main" val="2485623619"/>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B6BECDBD-6AC3-6849-2C20-D5AF2B1A391F}"/>
              </a:ext>
            </a:extLst>
          </p:cNvPr>
          <p:cNvSpPr>
            <a:spLocks noGrp="1"/>
          </p:cNvSpPr>
          <p:nvPr>
            <p:ph type="sldNum" sz="quarter" idx="16"/>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2" name="Titel 1">
            <a:extLst>
              <a:ext uri="{FF2B5EF4-FFF2-40B4-BE49-F238E27FC236}">
                <a16:creationId xmlns:a16="http://schemas.microsoft.com/office/drawing/2014/main" id="{01A806E8-807F-4DB8-8F3C-480C34F2C473}"/>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192340499"/>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Zitat dunkel">
    <p:bg>
      <p:bgPr>
        <a:solidFill>
          <a:schemeClr val="tx1"/>
        </a:solidFill>
        <a:effectLst/>
      </p:bgPr>
    </p:bg>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pic>
        <p:nvPicPr>
          <p:cNvPr id="2" name="Grafik 1">
            <a:extLst>
              <a:ext uri="{FF2B5EF4-FFF2-40B4-BE49-F238E27FC236}">
                <a16:creationId xmlns:a16="http://schemas.microsoft.com/office/drawing/2014/main" id="{E8F176CB-98EE-9FA3-2320-BBA9C8A4636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5" name="Foliennummernplatzhalter 4">
            <a:extLst>
              <a:ext uri="{FF2B5EF4-FFF2-40B4-BE49-F238E27FC236}">
                <a16:creationId xmlns:a16="http://schemas.microsoft.com/office/drawing/2014/main" id="{52F52750-051E-E632-B1A9-A8972D369B8E}"/>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89428714"/>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und Inhalt hel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a:extLst>
              <a:ext uri="{FF2B5EF4-FFF2-40B4-BE49-F238E27FC236}">
                <a16:creationId xmlns:a16="http://schemas.microsoft.com/office/drawing/2014/main" id="{EAA07455-036B-5CAF-F0F5-F06DF9150D77}"/>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
        <p:nvSpPr>
          <p:cNvPr id="4" name="Titel 3">
            <a:extLst>
              <a:ext uri="{FF2B5EF4-FFF2-40B4-BE49-F238E27FC236}">
                <a16:creationId xmlns:a16="http://schemas.microsoft.com/office/drawing/2014/main" id="{85915B55-D732-4C2F-B4C8-B3B7EA91DDF0}"/>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624988218"/>
      </p:ext>
    </p:extLst>
  </p:cSld>
  <p:clrMapOvr>
    <a:masterClrMapping/>
  </p:clrMapOvr>
  <p:hf hdr="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4.emf"/><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theme" Target="../theme/theme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image" Target="../media/image12.png"/><Relationship Id="rId5" Type="http://schemas.openxmlformats.org/officeDocument/2006/relationships/theme" Target="../theme/theme4.xml"/><Relationship Id="rId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1027"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EE546691-10FF-254B-A6FE-BFF46634D811}" type="datetime1">
              <a:rPr lang="de-CH" smtClean="0"/>
              <a:t>15.10.2025</a:t>
            </a:fld>
            <a:endParaRPr lang="de-CH"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B99F2807-602A-47D3-9714-670AD5065F2C}" type="slidenum">
              <a:rPr lang="de-CH"/>
              <a:pPr>
                <a:defRPr/>
              </a:pPr>
              <a:t>‹Nr.›</a:t>
            </a:fld>
            <a:endParaRPr lang="de-CH" dirty="0"/>
          </a:p>
        </p:txBody>
      </p:sp>
    </p:spTree>
  </p:cSld>
  <p:clrMap bg1="lt1" tx1="dk1" bg2="lt2" tx2="dk2" accent1="accent1" accent2="accent2" accent3="accent3" accent4="accent4" accent5="accent5" accent6="accent6" hlink="hlink" folHlink="folHlink"/>
  <p:sldLayoutIdLst>
    <p:sldLayoutId id="2147490074" r:id="rId1"/>
    <p:sldLayoutId id="2147490075" r:id="rId2"/>
    <p:sldLayoutId id="2147490076" r:id="rId3"/>
    <p:sldLayoutId id="2147490077" r:id="rId4"/>
    <p:sldLayoutId id="2147490078" r:id="rId5"/>
    <p:sldLayoutId id="2147490079" r:id="rId6"/>
    <p:sldLayoutId id="2147490080" r:id="rId7"/>
    <p:sldLayoutId id="2147490081" r:id="rId8"/>
    <p:sldLayoutId id="2147490082" r:id="rId9"/>
    <p:sldLayoutId id="2147490083" r:id="rId10"/>
    <p:sldLayoutId id="2147490084" r:id="rId11"/>
    <p:sldLayoutId id="2147490085" r:id="rId12"/>
    <p:sldLayoutId id="2147490097" r:id="rId13"/>
    <p:sldLayoutId id="2147490098" r:id="rId14"/>
    <p:sldLayoutId id="2147490099" r:id="rId15"/>
    <p:sldLayoutId id="2147490100" r:id="rId16"/>
    <p:sldLayoutId id="2147490101" r:id="rId17"/>
    <p:sldLayoutId id="2147490102" r:id="rId18"/>
    <p:sldLayoutId id="2147490103" r:id="rId19"/>
    <p:sldLayoutId id="2147490104" r:id="rId20"/>
    <p:sldLayoutId id="2147490105" r:id="rId21"/>
    <p:sldLayoutId id="2147490106" r:id="rId22"/>
    <p:sldLayoutId id="2147490107" r:id="rId23"/>
    <p:sldLayoutId id="2147490108" r:id="rId24"/>
    <p:sldLayoutId id="2147490109" r:id="rId25"/>
    <p:sldLayoutId id="2147490110" r:id="rId26"/>
    <p:sldLayoutId id="2147490111" r:id="rId27"/>
    <p:sldLayoutId id="2147490112" r:id="rId28"/>
    <p:sldLayoutId id="2147490113" r:id="rId29"/>
    <p:sldLayoutId id="2147490114" r:id="rId30"/>
    <p:sldLayoutId id="2147490115" r:id="rId31"/>
    <p:sldLayoutId id="2147490116" r:id="rId32"/>
    <p:sldLayoutId id="2147490117" r:id="rId33"/>
    <p:sldLayoutId id="2147490118" r:id="rId34"/>
    <p:sldLayoutId id="2147490119" r:id="rId35"/>
    <p:sldLayoutId id="2147490120" r:id="rId36"/>
    <p:sldLayoutId id="2147490121" r:id="rId37"/>
    <p:sldLayoutId id="2147490122" r:id="rId38"/>
    <p:sldLayoutId id="2147490123" r:id="rId39"/>
    <p:sldLayoutId id="2147490124" r:id="rId40"/>
    <p:sldLayoutId id="2147490125" r:id="rId41"/>
    <p:sldLayoutId id="2147490126" r:id="rId42"/>
    <p:sldLayoutId id="2147490127" r:id="rId43"/>
    <p:sldLayoutId id="2147490128" r:id="rId44"/>
    <p:sldLayoutId id="2147490129" r:id="rId45"/>
    <p:sldLayoutId id="2147490130" r:id="rId46"/>
    <p:sldLayoutId id="2147490131" r:id="rId47"/>
    <p:sldLayoutId id="2147490132" r:id="rId48"/>
    <p:sldLayoutId id="2147490133" r:id="rId49"/>
    <p:sldLayoutId id="2147490134" r:id="rId50"/>
    <p:sldLayoutId id="2147490135" r:id="rId51"/>
    <p:sldLayoutId id="2147490136" r:id="rId52"/>
    <p:sldLayoutId id="2147490137" r:id="rId53"/>
    <p:sldLayoutId id="2147490138" r:id="rId54"/>
    <p:sldLayoutId id="2147490139" r:id="rId55"/>
    <p:sldLayoutId id="2147490140" r:id="rId56"/>
    <p:sldLayoutId id="2147490141" r:id="rId57"/>
    <p:sldLayoutId id="2147490142" r:id="rId58"/>
    <p:sldLayoutId id="2147490143" r:id="rId59"/>
    <p:sldLayoutId id="2147490144" r:id="rId60"/>
    <p:sldLayoutId id="2147490145" r:id="rId61"/>
    <p:sldLayoutId id="2147490146" r:id="rId62"/>
    <p:sldLayoutId id="2147490147" r:id="rId63"/>
    <p:sldLayoutId id="2147490148" r:id="rId64"/>
    <p:sldLayoutId id="2147490149" r:id="rId65"/>
    <p:sldLayoutId id="2147490150" r:id="rId66"/>
    <p:sldLayoutId id="2147490151" r:id="rId67"/>
    <p:sldLayoutId id="2147490152" r:id="rId68"/>
    <p:sldLayoutId id="2147490153" r:id="rId69"/>
    <p:sldLayoutId id="2147490154" r:id="rId70"/>
    <p:sldLayoutId id="2147490155" r:id="rId71"/>
    <p:sldLayoutId id="2147490156" r:id="rId72"/>
    <p:sldLayoutId id="2147490157" r:id="rId73"/>
    <p:sldLayoutId id="2147490158" r:id="rId74"/>
    <p:sldLayoutId id="2147490159" r:id="rId75"/>
    <p:sldLayoutId id="2147490160" r:id="rId76"/>
    <p:sldLayoutId id="2147490161" r:id="rId77"/>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2051"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AC784C73-8AE3-854F-B950-13C8885E8C56}" type="datetime1">
              <a:rPr lang="de-CH" smtClean="0"/>
              <a:t>15.10.2025</a:t>
            </a:fld>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CD558142-0FD4-422E-AACC-FEB46A409CC9}"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90086" r:id="rId1"/>
    <p:sldLayoutId id="2147490087" r:id="rId2"/>
    <p:sldLayoutId id="2147490088" r:id="rId3"/>
    <p:sldLayoutId id="2147490089" r:id="rId4"/>
    <p:sldLayoutId id="2147490090" r:id="rId5"/>
    <p:sldLayoutId id="2147490091" r:id="rId6"/>
    <p:sldLayoutId id="2147490092" r:id="rId7"/>
    <p:sldLayoutId id="2147490093" r:id="rId8"/>
    <p:sldLayoutId id="2147490094" r:id="rId9"/>
    <p:sldLayoutId id="2147490095" r:id="rId10"/>
    <p:sldLayoutId id="214749009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8984" y="336318"/>
            <a:ext cx="10481104" cy="946253"/>
          </a:xfrm>
          <a:prstGeom prst="rect">
            <a:avLst/>
          </a:prstGeom>
        </p:spPr>
        <p:txBody>
          <a:bodyPr vert="horz" lIns="0" tIns="0" rIns="0" bIns="0" rtlCol="0" anchor="t">
            <a:noAutofit/>
          </a:bodyPr>
          <a:lstStyle/>
          <a:p>
            <a:r>
              <a:rPr lang="de-CH" dirty="0"/>
              <a:t>Titel hinzufügen</a:t>
            </a:r>
          </a:p>
        </p:txBody>
      </p:sp>
      <p:sp>
        <p:nvSpPr>
          <p:cNvPr id="3" name="Textplatzhalter 2"/>
          <p:cNvSpPr>
            <a:spLocks noGrp="1"/>
          </p:cNvSpPr>
          <p:nvPr>
            <p:ph type="body" idx="1"/>
          </p:nvPr>
        </p:nvSpPr>
        <p:spPr>
          <a:xfrm>
            <a:off x="1332689" y="1864659"/>
            <a:ext cx="9527312" cy="4140000"/>
          </a:xfrm>
          <a:prstGeom prst="rect">
            <a:avLst/>
          </a:prstGeom>
        </p:spPr>
        <p:txBody>
          <a:bodyPr vert="horz" lIns="0" tIns="0" rIns="0" bIns="0" rtlCol="0">
            <a:noAutofit/>
          </a:bodyPr>
          <a:lstStyle/>
          <a:p>
            <a:pPr lvl="0"/>
            <a:r>
              <a:rPr lang="de-CH" noProof="0" dirty="0"/>
              <a:t>Inhalt hinzufügen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6" name="Foliennummernplatzhalter 5"/>
          <p:cNvSpPr>
            <a:spLocks noGrp="1"/>
          </p:cNvSpPr>
          <p:nvPr>
            <p:ph type="sldNum" sz="quarter" idx="4"/>
          </p:nvPr>
        </p:nvSpPr>
        <p:spPr>
          <a:xfrm>
            <a:off x="11244572" y="6378907"/>
            <a:ext cx="571744" cy="144000"/>
          </a:xfrm>
          <a:prstGeom prst="rect">
            <a:avLst/>
          </a:prstGeom>
        </p:spPr>
        <p:txBody>
          <a:bodyPr vert="horz" lIns="0" tIns="0" rIns="0" bIns="0" rtlCol="0" anchor="t" anchorCtr="0">
            <a:noAutofit/>
          </a:bodyPr>
          <a:lstStyle>
            <a:lvl1pPr algn="r">
              <a:defRPr sz="800">
                <a:solidFill>
                  <a:schemeClr val="tx1"/>
                </a:solidFill>
              </a:defRPr>
            </a:lvl1pPr>
          </a:lstStyle>
          <a:p>
            <a:pPr>
              <a:defRPr/>
            </a:pPr>
            <a:fld id="{B99F2807-602A-47D3-9714-670AD5065F2C}" type="slidenum">
              <a:rPr lang="de-CH" smtClean="0"/>
              <a:pPr>
                <a:defRPr/>
              </a:pPr>
              <a:t>‹Nr.›</a:t>
            </a:fld>
            <a:endParaRPr lang="de-CH" dirty="0"/>
          </a:p>
        </p:txBody>
      </p:sp>
      <p:sp>
        <p:nvSpPr>
          <p:cNvPr id="7" name="Textfeld 6">
            <a:extLst>
              <a:ext uri="{FF2B5EF4-FFF2-40B4-BE49-F238E27FC236}">
                <a16:creationId xmlns:a16="http://schemas.microsoft.com/office/drawing/2014/main" id="{1C703539-8E35-D069-DBD5-3A4DCC125A4D}"/>
              </a:ext>
            </a:extLst>
          </p:cNvPr>
          <p:cNvSpPr txBox="1"/>
          <p:nvPr/>
        </p:nvSpPr>
        <p:spPr>
          <a:xfrm rot="5400000">
            <a:off x="11394044" y="5941110"/>
            <a:ext cx="1753783" cy="61555"/>
          </a:xfrm>
          <a:prstGeom prst="rect">
            <a:avLst/>
          </a:prstGeom>
          <a:noFill/>
        </p:spPr>
        <p:txBody>
          <a:bodyPr wrap="square" lIns="0" tIns="0" rIns="0" bIns="0" rtlCol="0">
            <a:spAutoFit/>
          </a:bodyPr>
          <a:lstStyle/>
          <a:p>
            <a:pPr algn="r"/>
            <a:r>
              <a:rPr lang="de-CH" sz="400" spc="40" baseline="0" dirty="0">
                <a:solidFill>
                  <a:schemeClr val="bg1">
                    <a:lumMod val="85000"/>
                  </a:schemeClr>
                </a:solidFill>
              </a:rPr>
              <a:t>Erstellt durch Vorlagenbauer.ch</a:t>
            </a:r>
          </a:p>
        </p:txBody>
      </p:sp>
      <p:pic>
        <p:nvPicPr>
          <p:cNvPr id="13" name="Grafik 12">
            <a:extLst>
              <a:ext uri="{FF2B5EF4-FFF2-40B4-BE49-F238E27FC236}">
                <a16:creationId xmlns:a16="http://schemas.microsoft.com/office/drawing/2014/main" id="{6459A31B-E748-E24A-8AD7-0761BAA87B3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1332800" y="378000"/>
            <a:ext cx="479249" cy="540000"/>
          </a:xfrm>
          <a:prstGeom prst="rect">
            <a:avLst/>
          </a:prstGeom>
        </p:spPr>
      </p:pic>
      <p:cxnSp>
        <p:nvCxnSpPr>
          <p:cNvPr id="15" name="Gerader Verbinder 14">
            <a:extLst>
              <a:ext uri="{FF2B5EF4-FFF2-40B4-BE49-F238E27FC236}">
                <a16:creationId xmlns:a16="http://schemas.microsoft.com/office/drawing/2014/main" id="{C6D0B440-97A8-992F-BCDC-E20A8689854F}"/>
              </a:ext>
            </a:extLst>
          </p:cNvPr>
          <p:cNvCxnSpPr/>
          <p:nvPr/>
        </p:nvCxnSpPr>
        <p:spPr>
          <a:xfrm>
            <a:off x="378000" y="1404000"/>
            <a:ext cx="1143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86412"/>
      </p:ext>
    </p:extLst>
  </p:cSld>
  <p:clrMap bg1="lt1" tx1="dk1" bg2="lt2" tx2="dk2" accent1="accent1" accent2="accent2" accent3="accent3" accent4="accent4" accent5="accent5" accent6="accent6" hlink="hlink" folHlink="folHlink"/>
  <p:sldLayoutIdLst>
    <p:sldLayoutId id="2147490163" r:id="rId1"/>
    <p:sldLayoutId id="2147490164" r:id="rId2"/>
    <p:sldLayoutId id="2147490165" r:id="rId3"/>
    <p:sldLayoutId id="2147490166" r:id="rId4"/>
    <p:sldLayoutId id="2147490167" r:id="rId5"/>
    <p:sldLayoutId id="2147490168" r:id="rId6"/>
    <p:sldLayoutId id="2147490169" r:id="rId7"/>
    <p:sldLayoutId id="2147490170" r:id="rId8"/>
    <p:sldLayoutId id="2147490171" r:id="rId9"/>
    <p:sldLayoutId id="2147490172" r:id="rId10"/>
    <p:sldLayoutId id="2147490173" r:id="rId11"/>
    <p:sldLayoutId id="2147490174" r:id="rId12"/>
    <p:sldLayoutId id="2147490175" r:id="rId13"/>
    <p:sldLayoutId id="2147490176" r:id="rId14"/>
    <p:sldLayoutId id="2147490177" r:id="rId15"/>
    <p:sldLayoutId id="2147490178" r:id="rId16"/>
    <p:sldLayoutId id="2147490179" r:id="rId17"/>
    <p:sldLayoutId id="2147490180" r:id="rId18"/>
    <p:sldLayoutId id="2147490181" r:id="rId19"/>
    <p:sldLayoutId id="2147490182" r:id="rId20"/>
    <p:sldLayoutId id="2147490183" r:id="rId21"/>
    <p:sldLayoutId id="2147490184" r:id="rId22"/>
    <p:sldLayoutId id="2147490185" r:id="rId23"/>
    <p:sldLayoutId id="2147490186" r:id="rId24"/>
    <p:sldLayoutId id="2147490187" r:id="rId25"/>
    <p:sldLayoutId id="2147490188" r:id="rId26"/>
    <p:sldLayoutId id="2147490189" r:id="rId27"/>
    <p:sldLayoutId id="2147490190" r:id="rId28"/>
    <p:sldLayoutId id="2147490191" r:id="rId29"/>
    <p:sldLayoutId id="2147490192" r:id="rId30"/>
    <p:sldLayoutId id="2147490193" r:id="rId31"/>
    <p:sldLayoutId id="2147490194" r:id="rId32"/>
  </p:sldLayoutIdLst>
  <p:hf hdr="0"/>
  <p:txStyles>
    <p:title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p15:clr>
            <a:srgbClr val="A4A3A4"/>
          </p15:clr>
        </p15:guide>
        <p15:guide id="2" pos="7442">
          <p15:clr>
            <a:srgbClr val="A4A3A4"/>
          </p15:clr>
        </p15:guide>
        <p15:guide id="3" orient="horz" pos="3780">
          <p15:clr>
            <a:srgbClr val="A4A3A4"/>
          </p15:clr>
        </p15:guide>
        <p15:guide id="4" orient="horz" pos="1175">
          <p15:clr>
            <a:srgbClr val="A4A3A4"/>
          </p15:clr>
        </p15:guide>
        <p15:guide id="5" pos="840">
          <p15:clr>
            <a:srgbClr val="A4A3A4"/>
          </p15:clr>
        </p15:guide>
        <p15:guide id="6" pos="684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8F8F60-E817-0F2D-F699-A9E251A2CD3F}"/>
              </a:ext>
            </a:extLst>
          </p:cNvPr>
          <p:cNvSpPr/>
          <p:nvPr/>
        </p:nvSpPr>
        <p:spPr>
          <a:xfrm>
            <a:off x="11940001" y="0"/>
            <a:ext cx="25199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8B017C8D-10DA-22A5-F1A6-D62CBEE9F2E5}"/>
              </a:ext>
            </a:extLst>
          </p:cNvPr>
          <p:cNvSpPr>
            <a:spLocks noGrp="1"/>
          </p:cNvSpPr>
          <p:nvPr>
            <p:ph type="sldNum" sz="quarter" idx="4"/>
          </p:nvPr>
        </p:nvSpPr>
        <p:spPr>
          <a:xfrm>
            <a:off x="9100667" y="6416325"/>
            <a:ext cx="2743200" cy="365125"/>
          </a:xfrm>
          <a:prstGeom prst="rect">
            <a:avLst/>
          </a:prstGeom>
        </p:spPr>
        <p:txBody>
          <a:bodyPr vert="horz" lIns="91440" tIns="45720" rIns="91440" bIns="45720" rtlCol="0" anchor="ctr"/>
          <a:lstStyle>
            <a:lvl1pPr algn="r">
              <a:defRPr sz="1000" b="0" i="0">
                <a:solidFill>
                  <a:schemeClr val="tx1">
                    <a:lumMod val="85000"/>
                    <a:lumOff val="15000"/>
                  </a:schemeClr>
                </a:solidFill>
                <a:latin typeface="Arial" panose="020B0604020202020204" pitchFamily="34" charset="0"/>
                <a:cs typeface="Arial" panose="020B0604020202020204" pitchFamily="34" charset="0"/>
              </a:defRPr>
            </a:lvl1pPr>
          </a:lstStyle>
          <a:p>
            <a:fld id="{FDE02FBE-8046-9246-877B-FA463FB3AD7E}" type="slidenum">
              <a:rPr lang="de-DE" smtClean="0"/>
              <a:pPr/>
              <a:t>‹Nr.›</a:t>
            </a:fld>
            <a:endParaRPr lang="de-DE" dirty="0"/>
          </a:p>
        </p:txBody>
      </p:sp>
      <p:pic>
        <p:nvPicPr>
          <p:cNvPr id="8" name="Grafik 7" descr="Ein Bild, das Text, Erste Hilfe-Kasten, ClipArt enthält.&#10;&#10;Automatisch generierte Beschreibung">
            <a:extLst>
              <a:ext uri="{FF2B5EF4-FFF2-40B4-BE49-F238E27FC236}">
                <a16:creationId xmlns:a16="http://schemas.microsoft.com/office/drawing/2014/main" id="{DBF8AA0F-8AB0-C032-7FFF-E243F608A4E2}"/>
              </a:ext>
            </a:extLst>
          </p:cNvPr>
          <p:cNvPicPr>
            <a:picLocks noChangeAspect="1"/>
          </p:cNvPicPr>
          <p:nvPr/>
        </p:nvPicPr>
        <p:blipFill>
          <a:blip r:embed="rId6"/>
          <a:stretch>
            <a:fillRect/>
          </a:stretch>
        </p:blipFill>
        <p:spPr>
          <a:xfrm>
            <a:off x="286677" y="295860"/>
            <a:ext cx="472500" cy="504000"/>
          </a:xfrm>
          <a:prstGeom prst="rect">
            <a:avLst/>
          </a:prstGeom>
        </p:spPr>
      </p:pic>
      <p:sp>
        <p:nvSpPr>
          <p:cNvPr id="14" name="Textfeld 13">
            <a:extLst>
              <a:ext uri="{FF2B5EF4-FFF2-40B4-BE49-F238E27FC236}">
                <a16:creationId xmlns:a16="http://schemas.microsoft.com/office/drawing/2014/main" id="{843769DA-A7CA-0FF9-444B-B7889F1952B8}"/>
              </a:ext>
            </a:extLst>
          </p:cNvPr>
          <p:cNvSpPr txBox="1"/>
          <p:nvPr/>
        </p:nvSpPr>
        <p:spPr>
          <a:xfrm rot="16200000">
            <a:off x="10833085" y="2288118"/>
            <a:ext cx="2460930" cy="246221"/>
          </a:xfrm>
          <a:prstGeom prst="rect">
            <a:avLst/>
          </a:prstGeom>
          <a:noFill/>
        </p:spPr>
        <p:txBody>
          <a:bodyPr wrap="none" rtlCol="0">
            <a:spAutoFit/>
          </a:bodyPr>
          <a:lstStyle/>
          <a:p>
            <a:pPr algn="r"/>
            <a:r>
              <a:rPr lang="de-DE" sz="1000" b="0" i="0" dirty="0">
                <a:solidFill>
                  <a:schemeClr val="bg1"/>
                </a:solidFill>
                <a:latin typeface="+mn-lt"/>
                <a:cs typeface="Arial Narrow" panose="020B0604020202020204" pitchFamily="34" charset="0"/>
              </a:rPr>
              <a:t>SPITZENSPORT SCHWEIZER ARMEE</a:t>
            </a:r>
          </a:p>
        </p:txBody>
      </p:sp>
      <p:sp>
        <p:nvSpPr>
          <p:cNvPr id="17" name="Foliennummernplatzhalter 5">
            <a:extLst>
              <a:ext uri="{FF2B5EF4-FFF2-40B4-BE49-F238E27FC236}">
                <a16:creationId xmlns:a16="http://schemas.microsoft.com/office/drawing/2014/main" id="{A3635780-A72C-C650-B887-EBA4B735F160}"/>
              </a:ext>
            </a:extLst>
          </p:cNvPr>
          <p:cNvSpPr txBox="1">
            <a:spLocks/>
          </p:cNvSpPr>
          <p:nvPr/>
        </p:nvSpPr>
        <p:spPr>
          <a:xfrm>
            <a:off x="259645" y="63974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000" b="0" i="0" dirty="0">
                <a:solidFill>
                  <a:schemeClr val="tx1">
                    <a:lumMod val="85000"/>
                    <a:lumOff val="15000"/>
                  </a:schemeClr>
                </a:solidFill>
                <a:latin typeface="Arial" panose="020B0604020202020204" pitchFamily="34" charset="0"/>
                <a:cs typeface="Arial" panose="020B0604020202020204" pitchFamily="34" charset="0"/>
              </a:rPr>
              <a:t>Komp Zen Sport A</a:t>
            </a:r>
          </a:p>
        </p:txBody>
      </p:sp>
    </p:spTree>
    <p:extLst>
      <p:ext uri="{BB962C8B-B14F-4D97-AF65-F5344CB8AC3E}">
        <p14:creationId xmlns:p14="http://schemas.microsoft.com/office/powerpoint/2010/main" val="3604920906"/>
      </p:ext>
    </p:extLst>
  </p:cSld>
  <p:clrMap bg1="lt1" tx1="dk1" bg2="lt2" tx2="dk2" accent1="accent1" accent2="accent2" accent3="accent3" accent4="accent4" accent5="accent5" accent6="accent6" hlink="hlink" folHlink="folHlink"/>
  <p:sldLayoutIdLst>
    <p:sldLayoutId id="2147490197" r:id="rId1"/>
    <p:sldLayoutId id="2147490198" r:id="rId2"/>
    <p:sldLayoutId id="2147490199" r:id="rId3"/>
    <p:sldLayoutId id="2147490200" r:id="rId4"/>
  </p:sldLayoutIdLst>
  <p:hf hdr="0" ftr="0" dt="0"/>
  <p:txStyles>
    <p:titleStyle>
      <a:lvl1pPr algn="l" defTabSz="914400" rtl="0" eaLnBrk="1" latinLnBrk="0" hangingPunct="1">
        <a:lnSpc>
          <a:spcPct val="90000"/>
        </a:lnSpc>
        <a:spcBef>
          <a:spcPct val="0"/>
        </a:spcBef>
        <a:buNone/>
        <a:defRPr sz="40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s://backend.hepa.admin.ch/fileservice/sdweb-docs-prod-hepach-files/files/2023/12/19/4cc9a5b5-5aac-4561-99d8-779a5476396d.pdf#page=23"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s://backend.hepa.admin.ch/fileservice/sdweb-docs-prod-hepach-files/files/2023/12/19/632c2b89-63d4-4a37-90b6-ef4aeaf9cc01.pdf#page=23"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s://backend.hepa.admin.ch/fileservice/sdweb-docs-prod-hepach-files/files/2023/12/19/8e462619-04b0-4e02-bb64-873f5839793c.pdf#page=23"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99.xml"/><Relationship Id="rId6" Type="http://schemas.openxmlformats.org/officeDocument/2006/relationships/image" Target="../media/image29.png"/><Relationship Id="rId5" Type="http://schemas.openxmlformats.org/officeDocument/2006/relationships/hyperlink" Target="https://backend.hepa.admin.ch/fileservice/sdweb-docs-prod-hepach-files/files/2023/12/19/4cc9a5b5-5aac-4561-99d8-779a5476396d.pdf#page=48" TargetMode="External"/><Relationship Id="rId4" Type="http://schemas.openxmlformats.org/officeDocument/2006/relationships/image" Target="../media/image113.png"/></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99.xml"/><Relationship Id="rId6" Type="http://schemas.openxmlformats.org/officeDocument/2006/relationships/image" Target="../media/image29.png"/><Relationship Id="rId5" Type="http://schemas.openxmlformats.org/officeDocument/2006/relationships/hyperlink" Target="https://backend.hepa.admin.ch/fileservice/sdweb-docs-prod-hepach-files/files/2023/12/19/632c2b89-63d4-4a37-90b6-ef4aeaf9cc01.pdf#page=48" TargetMode="External"/><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2.xml"/><Relationship Id="rId1" Type="http://schemas.openxmlformats.org/officeDocument/2006/relationships/slideLayout" Target="../slideLayouts/slideLayout99.xml"/><Relationship Id="rId6" Type="http://schemas.openxmlformats.org/officeDocument/2006/relationships/image" Target="../media/image29.png"/><Relationship Id="rId5" Type="http://schemas.openxmlformats.org/officeDocument/2006/relationships/hyperlink" Target="https://backend.hepa.admin.ch/fileservice/sdweb-docs-prod-hepach-files/files/2023/12/19/8e462619-04b0-4e02-bb64-873f5839793c.pdf#page=48" TargetMode="External"/><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3.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s://backend.hepa.admin.ch/fileservice/sdweb-docs-prod-hepach-files/files/2023/12/19/4cc9a5b5-5aac-4561-99d8-779a5476396d.pdf#page=50"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4.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s://backend.hepa.admin.ch/fileservice/sdweb-docs-prod-hepach-files/files/2023/12/19/632c2b89-63d4-4a37-90b6-ef4aeaf9cc01.pdf#page=50"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5.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s://backend.hepa.admin.ch/fileservice/sdweb-docs-prod-hepach-files/files/2023/12/19/8e462619-04b0-4e02-bb64-873f5839793c.pdf#page=50"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6.xml"/><Relationship Id="rId1" Type="http://schemas.openxmlformats.org/officeDocument/2006/relationships/slideLayout" Target="../slideLayouts/slideLayout99.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7.xml"/><Relationship Id="rId1" Type="http://schemas.openxmlformats.org/officeDocument/2006/relationships/slideLayout" Target="../slideLayouts/slideLayout99.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8.xml"/><Relationship Id="rId1" Type="http://schemas.openxmlformats.org/officeDocument/2006/relationships/slideLayout" Target="../slideLayouts/slideLayout99.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9.xml"/><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0.xml"/><Relationship Id="rId1" Type="http://schemas.openxmlformats.org/officeDocument/2006/relationships/slideLayout" Target="../slideLayouts/slideLayout99.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1.xml"/><Relationship Id="rId1" Type="http://schemas.openxmlformats.org/officeDocument/2006/relationships/slideLayout" Target="../slideLayouts/slideLayout99.xml"/></Relationships>
</file>

<file path=ppt/slides/_rels/slide1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2.xml"/><Relationship Id="rId1" Type="http://schemas.openxmlformats.org/officeDocument/2006/relationships/slideLayout" Target="../slideLayouts/slideLayout9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3.xml"/><Relationship Id="rId1" Type="http://schemas.openxmlformats.org/officeDocument/2006/relationships/slideLayout" Target="../slideLayouts/slideLayout92.xml"/><Relationship Id="rId4" Type="http://schemas.openxmlformats.org/officeDocument/2006/relationships/image" Target="../media/image1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4.xml"/><Relationship Id="rId1" Type="http://schemas.openxmlformats.org/officeDocument/2006/relationships/slideLayout" Target="../slideLayouts/slideLayout92.xml"/><Relationship Id="rId5" Type="http://schemas.openxmlformats.org/officeDocument/2006/relationships/image" Target="../media/image16.png"/><Relationship Id="rId4" Type="http://schemas.openxmlformats.org/officeDocument/2006/relationships/image" Target="../media/image14.jpeg"/></Relationships>
</file>

<file path=ppt/slides/_rels/slide122.xml.rels><?xml version="1.0" encoding="UTF-8" standalone="yes"?>
<Relationships xmlns="http://schemas.openxmlformats.org/package/2006/relationships"><Relationship Id="rId3" Type="http://schemas.openxmlformats.org/officeDocument/2006/relationships/hyperlink" Target="https://www.swissolympic.ch/dam/jcr:5dab6dca-d7f6-4ae2-b55a-d4618087d591/SO_FTEM_BROSCHURE_170522_WEB_DE.pdf" TargetMode="External"/><Relationship Id="rId2" Type="http://schemas.openxmlformats.org/officeDocument/2006/relationships/notesSlide" Target="../notesSlides/notesSlide95.xml"/><Relationship Id="rId1" Type="http://schemas.openxmlformats.org/officeDocument/2006/relationships/slideLayout" Target="../slideLayouts/slideLayout101.xml"/><Relationship Id="rId5" Type="http://schemas.openxmlformats.org/officeDocument/2006/relationships/image" Target="../media/image128.png"/><Relationship Id="rId4" Type="http://schemas.openxmlformats.org/officeDocument/2006/relationships/image" Target="../media/image127.png"/></Relationships>
</file>

<file path=ppt/slides/_rels/slide1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6.xml"/><Relationship Id="rId1" Type="http://schemas.openxmlformats.org/officeDocument/2006/relationships/slideLayout" Target="../slideLayouts/slideLayout101.xml"/><Relationship Id="rId5" Type="http://schemas.openxmlformats.org/officeDocument/2006/relationships/image" Target="../media/image130.png"/><Relationship Id="rId4" Type="http://schemas.openxmlformats.org/officeDocument/2006/relationships/hyperlink" Target="https://www.swissolympic.ch/dam/jcr:ba6c9caa-1e6a-4f49-b281-469b1769b21c/SO_FTEM_BROSCHURE_170522_WEB_FR.pdf"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7.xml"/><Relationship Id="rId1" Type="http://schemas.openxmlformats.org/officeDocument/2006/relationships/slideLayout" Target="../slideLayouts/slideLayout101.xml"/><Relationship Id="rId5" Type="http://schemas.openxmlformats.org/officeDocument/2006/relationships/image" Target="../media/image132.png"/><Relationship Id="rId4" Type="http://schemas.openxmlformats.org/officeDocument/2006/relationships/hyperlink" Target="https://www.swissolympic.ch/dam/jcr:5dab6dca-d7f6-4ae2-b55a-d4618087d591/SO_FTEM_BROSCHURE_170522_WEB_DE.pdf"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8.xml"/><Relationship Id="rId1" Type="http://schemas.openxmlformats.org/officeDocument/2006/relationships/slideLayout" Target="../slideLayouts/slideLayout101.xml"/><Relationship Id="rId6" Type="http://schemas.openxmlformats.org/officeDocument/2006/relationships/image" Target="../media/image40.png"/><Relationship Id="rId5" Type="http://schemas.openxmlformats.org/officeDocument/2006/relationships/image" Target="../media/image134.png"/><Relationship Id="rId4" Type="http://schemas.openxmlformats.org/officeDocument/2006/relationships/hyperlink" Target="https://www.baspo.admin.ch/de/sport-schweiz"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9.xml"/><Relationship Id="rId1" Type="http://schemas.openxmlformats.org/officeDocument/2006/relationships/slideLayout" Target="../slideLayouts/slideLayout101.xml"/><Relationship Id="rId6" Type="http://schemas.openxmlformats.org/officeDocument/2006/relationships/image" Target="../media/image40.png"/><Relationship Id="rId5" Type="http://schemas.openxmlformats.org/officeDocument/2006/relationships/image" Target="../media/image136.png"/><Relationship Id="rId4" Type="http://schemas.openxmlformats.org/officeDocument/2006/relationships/hyperlink" Target="https://www.baspo.admin.ch/fr/sport-suisse"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0.xml"/><Relationship Id="rId1" Type="http://schemas.openxmlformats.org/officeDocument/2006/relationships/slideLayout" Target="../slideLayouts/slideLayout101.xml"/><Relationship Id="rId6" Type="http://schemas.openxmlformats.org/officeDocument/2006/relationships/image" Target="../media/image40.png"/><Relationship Id="rId5" Type="http://schemas.openxmlformats.org/officeDocument/2006/relationships/image" Target="../media/image138.png"/><Relationship Id="rId4" Type="http://schemas.openxmlformats.org/officeDocument/2006/relationships/hyperlink" Target="https://www.baspo.admin.ch/it/sport-svizzera"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1.xml"/><Relationship Id="rId1" Type="http://schemas.openxmlformats.org/officeDocument/2006/relationships/slideLayout" Target="../slideLayouts/slideLayout103.xml"/></Relationships>
</file>

<file path=ppt/slides/_rels/slide1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3.xml"/><Relationship Id="rId1" Type="http://schemas.openxmlformats.org/officeDocument/2006/relationships/slideLayout" Target="../slideLayouts/slideLayout103.xml"/></Relationships>
</file>

<file path=ppt/slides/_rels/slide1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4.xml"/><Relationship Id="rId1" Type="http://schemas.openxmlformats.org/officeDocument/2006/relationships/slideLayout" Target="../slideLayouts/slideLayout101.xml"/><Relationship Id="rId4" Type="http://schemas.openxmlformats.org/officeDocument/2006/relationships/image" Target="../media/image40.png"/></Relationships>
</file>

<file path=ppt/slides/_rels/slide1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5.xml"/><Relationship Id="rId1" Type="http://schemas.openxmlformats.org/officeDocument/2006/relationships/slideLayout" Target="../slideLayouts/slideLayout101.xml"/><Relationship Id="rId4" Type="http://schemas.openxmlformats.org/officeDocument/2006/relationships/image" Target="../media/image40.png"/></Relationships>
</file>

<file path=ppt/slides/_rels/slide1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6.xml"/><Relationship Id="rId1" Type="http://schemas.openxmlformats.org/officeDocument/2006/relationships/slideLayout" Target="../slideLayouts/slideLayout101.xml"/><Relationship Id="rId4" Type="http://schemas.openxmlformats.org/officeDocument/2006/relationships/image" Target="../media/image40.png"/></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7.xml"/><Relationship Id="rId1" Type="http://schemas.openxmlformats.org/officeDocument/2006/relationships/slideLayout" Target="../slideLayouts/slideLayout103.xml"/><Relationship Id="rId5" Type="http://schemas.openxmlformats.org/officeDocument/2006/relationships/image" Target="../media/image29.png"/><Relationship Id="rId4" Type="http://schemas.openxmlformats.org/officeDocument/2006/relationships/hyperlink" Target="https://tool.jugendundsport.ch/modules/61126bfe3e736b045823b79a?lang=de"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8.xml"/><Relationship Id="rId1" Type="http://schemas.openxmlformats.org/officeDocument/2006/relationships/slideLayout" Target="../slideLayouts/slideLayout103.xml"/><Relationship Id="rId5" Type="http://schemas.openxmlformats.org/officeDocument/2006/relationships/image" Target="../media/image29.png"/><Relationship Id="rId4" Type="http://schemas.openxmlformats.org/officeDocument/2006/relationships/hyperlink" Target="https://tool.jeunesseetsport.ch/modules/61126bfe3e736b045823b79a?lang=fr"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9.xml"/><Relationship Id="rId1" Type="http://schemas.openxmlformats.org/officeDocument/2006/relationships/slideLayout" Target="../slideLayouts/slideLayout103.xml"/><Relationship Id="rId5" Type="http://schemas.openxmlformats.org/officeDocument/2006/relationships/image" Target="../media/image29.png"/><Relationship Id="rId4" Type="http://schemas.openxmlformats.org/officeDocument/2006/relationships/hyperlink" Target="https://tool.gioventuesport.ch/modules/61126bfe3e736b045823b79a?lang=it"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0.xml"/><Relationship Id="rId1" Type="http://schemas.openxmlformats.org/officeDocument/2006/relationships/slideLayout" Target="../slideLayouts/slideLayout103.xml"/><Relationship Id="rId5" Type="http://schemas.openxmlformats.org/officeDocument/2006/relationships/image" Target="../media/image29.png"/><Relationship Id="rId4" Type="http://schemas.openxmlformats.org/officeDocument/2006/relationships/hyperlink" Target="https://tool.jugendundsport.ch/modules/627e4fd1b2ac8707e711488c?lang=de"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tool.jeunesseetsport.ch/modules/627e4fd1b2ac8707e711488c?lang=fr" TargetMode="External"/><Relationship Id="rId2" Type="http://schemas.openxmlformats.org/officeDocument/2006/relationships/notesSlide" Target="../notesSlides/notesSlide111.xml"/><Relationship Id="rId1" Type="http://schemas.openxmlformats.org/officeDocument/2006/relationships/slideLayout" Target="../slideLayouts/slideLayout103.xml"/><Relationship Id="rId5" Type="http://schemas.openxmlformats.org/officeDocument/2006/relationships/image" Target="../media/image149.png"/><Relationship Id="rId4" Type="http://schemas.openxmlformats.org/officeDocument/2006/relationships/image" Target="../media/image29.png"/></Relationships>
</file>

<file path=ppt/slides/_rels/slide139.xml.rels><?xml version="1.0" encoding="UTF-8" standalone="yes"?>
<Relationships xmlns="http://schemas.openxmlformats.org/package/2006/relationships"><Relationship Id="rId3" Type="http://schemas.openxmlformats.org/officeDocument/2006/relationships/hyperlink" Target="https://tool.gioventuesport.ch/modules/627e4fd1b2ac8707e711488c?lang=it" TargetMode="External"/><Relationship Id="rId2" Type="http://schemas.openxmlformats.org/officeDocument/2006/relationships/notesSlide" Target="../notesSlides/notesSlide112.xml"/><Relationship Id="rId1" Type="http://schemas.openxmlformats.org/officeDocument/2006/relationships/slideLayout" Target="../slideLayouts/slideLayout103.xml"/><Relationship Id="rId5" Type="http://schemas.openxmlformats.org/officeDocument/2006/relationships/image" Target="../media/image15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40.xml.rels><?xml version="1.0" encoding="UTF-8" standalone="yes"?>
<Relationships xmlns="http://schemas.openxmlformats.org/package/2006/relationships"><Relationship Id="rId3" Type="http://schemas.openxmlformats.org/officeDocument/2006/relationships/hyperlink" Target="https://lm.baspomedia.ch/j_s_zusatzdokument_entwicklungsfaktoren_d/" TargetMode="External"/><Relationship Id="rId2" Type="http://schemas.openxmlformats.org/officeDocument/2006/relationships/notesSlide" Target="../notesSlides/notesSlide113.xml"/><Relationship Id="rId1" Type="http://schemas.openxmlformats.org/officeDocument/2006/relationships/slideLayout" Target="../slideLayouts/slideLayout103.xml"/><Relationship Id="rId5" Type="http://schemas.openxmlformats.org/officeDocument/2006/relationships/image" Target="../media/image151.png"/><Relationship Id="rId4" Type="http://schemas.openxmlformats.org/officeDocument/2006/relationships/image" Target="../media/image29.png"/></Relationships>
</file>

<file path=ppt/slides/_rels/slide14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4.xml"/><Relationship Id="rId1" Type="http://schemas.openxmlformats.org/officeDocument/2006/relationships/slideLayout" Target="../slideLayouts/slideLayout103.xml"/><Relationship Id="rId5" Type="http://schemas.openxmlformats.org/officeDocument/2006/relationships/image" Target="../media/image29.png"/><Relationship Id="rId4" Type="http://schemas.openxmlformats.org/officeDocument/2006/relationships/hyperlink" Target="https://lm.baspomedia.ch/j_s_zusatzdokument_entwicklungsfaktoren_f/"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5.xml"/><Relationship Id="rId1" Type="http://schemas.openxmlformats.org/officeDocument/2006/relationships/slideLayout" Target="../slideLayouts/slideLayout103.xml"/><Relationship Id="rId5" Type="http://schemas.openxmlformats.org/officeDocument/2006/relationships/image" Target="../media/image29.png"/><Relationship Id="rId4" Type="http://schemas.openxmlformats.org/officeDocument/2006/relationships/hyperlink" Target="https://lm.baspomedia.ch/j_s_zusatzdokument_entwicklungsfaktoren_i/"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16.xml"/><Relationship Id="rId1" Type="http://schemas.openxmlformats.org/officeDocument/2006/relationships/slideLayout" Target="../slideLayouts/slideLayout10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44.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17.xml"/><Relationship Id="rId1" Type="http://schemas.openxmlformats.org/officeDocument/2006/relationships/slideLayout" Target="../slideLayouts/slideLayout10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45.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18.xml"/><Relationship Id="rId1" Type="http://schemas.openxmlformats.org/officeDocument/2006/relationships/slideLayout" Target="../slideLayouts/slideLayout103.xml"/><Relationship Id="rId6" Type="http://schemas.openxmlformats.org/officeDocument/2006/relationships/image" Target="../media/image155.png"/><Relationship Id="rId5" Type="http://schemas.openxmlformats.org/officeDocument/2006/relationships/image" Target="../media/image157.png"/><Relationship Id="rId4" Type="http://schemas.openxmlformats.org/officeDocument/2006/relationships/image" Target="../media/image156.png"/></Relationships>
</file>

<file path=ppt/slides/_rels/slide1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9.xml"/><Relationship Id="rId1" Type="http://schemas.openxmlformats.org/officeDocument/2006/relationships/slideLayout" Target="../slideLayouts/slideLayout103.xml"/><Relationship Id="rId4" Type="http://schemas.openxmlformats.org/officeDocument/2006/relationships/image" Target="../media/image160.png"/></Relationships>
</file>

<file path=ppt/slides/_rels/slide14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0.xml"/><Relationship Id="rId1" Type="http://schemas.openxmlformats.org/officeDocument/2006/relationships/slideLayout" Target="../slideLayouts/slideLayout103.xml"/><Relationship Id="rId4" Type="http://schemas.openxmlformats.org/officeDocument/2006/relationships/image" Target="../media/image159.png"/></Relationships>
</file>

<file path=ppt/slides/_rels/slide1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1.xml"/><Relationship Id="rId1" Type="http://schemas.openxmlformats.org/officeDocument/2006/relationships/slideLayout" Target="../slideLayouts/slideLayout103.xml"/><Relationship Id="rId4" Type="http://schemas.openxmlformats.org/officeDocument/2006/relationships/image" Target="../media/image160.png"/></Relationships>
</file>

<file path=ppt/slides/_rels/slide149.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122.xml"/><Relationship Id="rId1" Type="http://schemas.openxmlformats.org/officeDocument/2006/relationships/slideLayout" Target="../slideLayouts/slideLayout103.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0.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7.png"/><Relationship Id="rId7" Type="http://schemas.openxmlformats.org/officeDocument/2006/relationships/image" Target="../media/image165.jpeg"/><Relationship Id="rId2" Type="http://schemas.openxmlformats.org/officeDocument/2006/relationships/notesSlide" Target="../notesSlides/notesSlide123.xml"/><Relationship Id="rId1" Type="http://schemas.openxmlformats.org/officeDocument/2006/relationships/slideLayout" Target="../slideLayouts/slideLayout103.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151.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8.png"/><Relationship Id="rId7" Type="http://schemas.openxmlformats.org/officeDocument/2006/relationships/image" Target="../media/image165.jpeg"/><Relationship Id="rId2" Type="http://schemas.openxmlformats.org/officeDocument/2006/relationships/notesSlide" Target="../notesSlides/notesSlide124.xml"/><Relationship Id="rId1" Type="http://schemas.openxmlformats.org/officeDocument/2006/relationships/slideLayout" Target="../slideLayouts/slideLayout103.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0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0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0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01.xml"/></Relationships>
</file>

<file path=ppt/slides/_rels/slide161.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svg"/><Relationship Id="rId2" Type="http://schemas.openxmlformats.org/officeDocument/2006/relationships/notesSlide" Target="../notesSlides/notesSlide134.xml"/><Relationship Id="rId1" Type="http://schemas.openxmlformats.org/officeDocument/2006/relationships/slideLayout" Target="../slideLayouts/slideLayout103.xml"/><Relationship Id="rId6" Type="http://schemas.openxmlformats.org/officeDocument/2006/relationships/image" Target="../media/image172.sv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svg"/><Relationship Id="rId4" Type="http://schemas.openxmlformats.org/officeDocument/2006/relationships/image" Target="../media/image170.svg"/><Relationship Id="rId9" Type="http://schemas.openxmlformats.org/officeDocument/2006/relationships/image" Target="../media/image175.png"/></Relationships>
</file>

<file path=ppt/slides/_rels/slide162.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svg"/><Relationship Id="rId2" Type="http://schemas.openxmlformats.org/officeDocument/2006/relationships/notesSlide" Target="../notesSlides/notesSlide135.xml"/><Relationship Id="rId1" Type="http://schemas.openxmlformats.org/officeDocument/2006/relationships/slideLayout" Target="../slideLayouts/slideLayout103.xml"/><Relationship Id="rId6" Type="http://schemas.openxmlformats.org/officeDocument/2006/relationships/image" Target="../media/image172.sv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svg"/><Relationship Id="rId4" Type="http://schemas.openxmlformats.org/officeDocument/2006/relationships/image" Target="../media/image170.svg"/><Relationship Id="rId9" Type="http://schemas.openxmlformats.org/officeDocument/2006/relationships/image" Target="../media/image175.png"/></Relationships>
</file>

<file path=ppt/slides/_rels/slide163.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svg"/><Relationship Id="rId2" Type="http://schemas.openxmlformats.org/officeDocument/2006/relationships/notesSlide" Target="../notesSlides/notesSlide136.xml"/><Relationship Id="rId1" Type="http://schemas.openxmlformats.org/officeDocument/2006/relationships/slideLayout" Target="../slideLayouts/slideLayout103.xml"/><Relationship Id="rId6" Type="http://schemas.openxmlformats.org/officeDocument/2006/relationships/image" Target="../media/image172.sv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svg"/><Relationship Id="rId4" Type="http://schemas.openxmlformats.org/officeDocument/2006/relationships/image" Target="../media/image170.svg"/><Relationship Id="rId9" Type="http://schemas.openxmlformats.org/officeDocument/2006/relationships/image" Target="../media/image175.png"/></Relationships>
</file>

<file path=ppt/slides/_rels/slide16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7.xml"/><Relationship Id="rId1" Type="http://schemas.openxmlformats.org/officeDocument/2006/relationships/slideLayout" Target="../slideLayouts/slideLayout101.xml"/><Relationship Id="rId4" Type="http://schemas.openxmlformats.org/officeDocument/2006/relationships/image" Target="../media/image180.png"/></Relationships>
</file>

<file path=ppt/slides/_rels/slide16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8.xml"/><Relationship Id="rId1" Type="http://schemas.openxmlformats.org/officeDocument/2006/relationships/slideLayout" Target="../slideLayouts/slideLayout101.xml"/><Relationship Id="rId4" Type="http://schemas.openxmlformats.org/officeDocument/2006/relationships/image" Target="../media/image180.png"/></Relationships>
</file>

<file path=ppt/slides/_rels/slide16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9.xml"/><Relationship Id="rId1" Type="http://schemas.openxmlformats.org/officeDocument/2006/relationships/slideLayout" Target="../slideLayouts/slideLayout101.xml"/><Relationship Id="rId4" Type="http://schemas.openxmlformats.org/officeDocument/2006/relationships/image" Target="../media/image180.png"/></Relationships>
</file>

<file path=ppt/slides/_rels/slide16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0.xml"/><Relationship Id="rId1" Type="http://schemas.openxmlformats.org/officeDocument/2006/relationships/slideLayout" Target="../slideLayouts/slideLayout103.xml"/></Relationships>
</file>

<file path=ppt/slides/_rels/slide16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1.xml"/><Relationship Id="rId1" Type="http://schemas.openxmlformats.org/officeDocument/2006/relationships/slideLayout" Target="../slideLayouts/slideLayout103.xml"/></Relationships>
</file>

<file path=ppt/slides/_rels/slide1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2.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3.xml"/><Relationship Id="rId1" Type="http://schemas.openxmlformats.org/officeDocument/2006/relationships/slideLayout" Target="../slideLayouts/slideLayout103.xml"/><Relationship Id="rId4" Type="http://schemas.openxmlformats.org/officeDocument/2006/relationships/image" Target="../media/image183.jpeg"/></Relationships>
</file>

<file path=ppt/slides/_rels/slide17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44.xml"/><Relationship Id="rId1" Type="http://schemas.openxmlformats.org/officeDocument/2006/relationships/slideLayout" Target="../slideLayouts/slideLayout103.xml"/><Relationship Id="rId4" Type="http://schemas.openxmlformats.org/officeDocument/2006/relationships/image" Target="../media/image185.jpeg"/></Relationships>
</file>

<file path=ppt/slides/_rels/slide1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5.xml"/><Relationship Id="rId1" Type="http://schemas.openxmlformats.org/officeDocument/2006/relationships/slideLayout" Target="../slideLayouts/slideLayout103.xml"/><Relationship Id="rId4" Type="http://schemas.openxmlformats.org/officeDocument/2006/relationships/image" Target="../media/image187.jpeg"/></Relationships>
</file>

<file path=ppt/slides/_rels/slide17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6.xml"/><Relationship Id="rId1" Type="http://schemas.openxmlformats.org/officeDocument/2006/relationships/slideLayout" Target="../slideLayouts/slideLayout101.xml"/></Relationships>
</file>

<file path=ppt/slides/_rels/slide17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7.xml"/><Relationship Id="rId1" Type="http://schemas.openxmlformats.org/officeDocument/2006/relationships/slideLayout" Target="../slideLayouts/slideLayout101.xml"/></Relationships>
</file>

<file path=ppt/slides/_rels/slide17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8.xml"/><Relationship Id="rId1" Type="http://schemas.openxmlformats.org/officeDocument/2006/relationships/slideLayout" Target="../slideLayouts/slideLayout101.xml"/></Relationships>
</file>

<file path=ppt/slides/_rels/slide1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9.xml"/><Relationship Id="rId1" Type="http://schemas.openxmlformats.org/officeDocument/2006/relationships/slideLayout" Target="../slideLayouts/slideLayout101.xml"/><Relationship Id="rId4" Type="http://schemas.openxmlformats.org/officeDocument/2006/relationships/image" Target="../media/image191.jpeg"/></Relationships>
</file>

<file path=ppt/slides/_rels/slide1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0.xml"/><Relationship Id="rId1" Type="http://schemas.openxmlformats.org/officeDocument/2006/relationships/slideLayout" Target="../slideLayouts/slideLayout101.xml"/><Relationship Id="rId4" Type="http://schemas.openxmlformats.org/officeDocument/2006/relationships/image" Target="../media/image192.png"/></Relationships>
</file>

<file path=ppt/slides/_rels/slide17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1.xml"/><Relationship Id="rId1" Type="http://schemas.openxmlformats.org/officeDocument/2006/relationships/slideLayout" Target="../slideLayouts/slideLayout101.xml"/><Relationship Id="rId4" Type="http://schemas.openxmlformats.org/officeDocument/2006/relationships/image" Target="../media/image193.png"/></Relationships>
</file>

<file path=ppt/slides/_rels/slide179.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notesSlide" Target="../notesSlides/notesSlide152.xml"/><Relationship Id="rId1" Type="http://schemas.openxmlformats.org/officeDocument/2006/relationships/slideLayout" Target="../slideLayouts/slideLayout103.xml"/><Relationship Id="rId6" Type="http://schemas.openxmlformats.org/officeDocument/2006/relationships/hyperlink" Target="https://www.mobilesport.ch/aktuell/sport-und-inklusion-das-inspot-prinzip-ein-planungstool-fuer-den-inklusiven-sportunterricht/" TargetMode="External"/><Relationship Id="rId5" Type="http://schemas.openxmlformats.org/officeDocument/2006/relationships/image" Target="../media/image196.png"/><Relationship Id="rId4" Type="http://schemas.openxmlformats.org/officeDocument/2006/relationships/image" Target="../media/image19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180.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9.png"/><Relationship Id="rId2" Type="http://schemas.openxmlformats.org/officeDocument/2006/relationships/notesSlide" Target="../notesSlides/notesSlide153.xml"/><Relationship Id="rId1" Type="http://schemas.openxmlformats.org/officeDocument/2006/relationships/slideLayout" Target="../slideLayouts/slideLayout103.xml"/><Relationship Id="rId6" Type="http://schemas.openxmlformats.org/officeDocument/2006/relationships/image" Target="../media/image198.png"/><Relationship Id="rId5" Type="http://schemas.openxmlformats.org/officeDocument/2006/relationships/hyperlink" Target="https://www.mobilesport.ch/aktuell/sport-et-inclusion-le-principe-inspot/" TargetMode="External"/><Relationship Id="rId4" Type="http://schemas.openxmlformats.org/officeDocument/2006/relationships/image" Target="../media/image195.png"/></Relationships>
</file>

<file path=ppt/slides/_rels/slide181.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201.png"/><Relationship Id="rId2" Type="http://schemas.openxmlformats.org/officeDocument/2006/relationships/notesSlide" Target="../notesSlides/notesSlide154.xml"/><Relationship Id="rId1" Type="http://schemas.openxmlformats.org/officeDocument/2006/relationships/slideLayout" Target="../slideLayouts/slideLayout103.xml"/><Relationship Id="rId6" Type="http://schemas.openxmlformats.org/officeDocument/2006/relationships/image" Target="../media/image200.png"/><Relationship Id="rId5" Type="http://schemas.openxmlformats.org/officeDocument/2006/relationships/hyperlink" Target="https://www.mobilesport.ch/aktuell/sport-e-inclusione-il-principio-inspot-lo-strumento-di-pianificazione-per-lezioni-di-educazione-fisica-allinsegna-dellinclusione/" TargetMode="External"/><Relationship Id="rId4" Type="http://schemas.openxmlformats.org/officeDocument/2006/relationships/image" Target="../media/image195.png"/></Relationships>
</file>

<file path=ppt/slides/_rels/slide182.xml.rels><?xml version="1.0" encoding="UTF-8" standalone="yes"?>
<Relationships xmlns="http://schemas.openxmlformats.org/package/2006/relationships"><Relationship Id="rId8" Type="http://schemas.openxmlformats.org/officeDocument/2006/relationships/hyperlink" Target="https://www.vtg.admin.ch/it/sportesercito" TargetMode="External"/><Relationship Id="rId3" Type="http://schemas.openxmlformats.org/officeDocument/2006/relationships/image" Target="../media/image202.png"/><Relationship Id="rId7" Type="http://schemas.openxmlformats.org/officeDocument/2006/relationships/hyperlink" Target="http://www.vtg.admin.ch/fr/sportarmee" TargetMode="External"/><Relationship Id="rId2" Type="http://schemas.openxmlformats.org/officeDocument/2006/relationships/notesSlide" Target="../notesSlides/notesSlide155.xml"/><Relationship Id="rId1" Type="http://schemas.openxmlformats.org/officeDocument/2006/relationships/slideLayout" Target="../slideLayouts/slideLayout120.xml"/><Relationship Id="rId6" Type="http://schemas.openxmlformats.org/officeDocument/2006/relationships/hyperlink" Target="http://www.vtg.admin.ch/de/sport" TargetMode="External"/><Relationship Id="rId5" Type="http://schemas.openxmlformats.org/officeDocument/2006/relationships/image" Target="../media/image204.png"/><Relationship Id="rId4" Type="http://schemas.openxmlformats.org/officeDocument/2006/relationships/image" Target="../media/image20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92.xml"/><Relationship Id="rId5" Type="http://schemas.openxmlformats.org/officeDocument/2006/relationships/image" Target="../media/image15.pn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92.xml"/><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92.xml"/><Relationship Id="rId5" Type="http://schemas.openxmlformats.org/officeDocument/2006/relationships/image" Target="../media/image16.pn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8" Type="http://schemas.openxmlformats.org/officeDocument/2006/relationships/hyperlink" Target="https://www.fedlex.admin.ch/eli/oc/2012/461/de" TargetMode="External"/><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99.xml"/><Relationship Id="rId6" Type="http://schemas.openxmlformats.org/officeDocument/2006/relationships/image" Target="../media/image20.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hyperlink" Target="https://www.fedlex.admin.ch/eli/oc/2012/461/fr" TargetMode="External"/><Relationship Id="rId2" Type="http://schemas.openxmlformats.org/officeDocument/2006/relationships/image" Target="../media/image25.png"/><Relationship Id="rId1" Type="http://schemas.openxmlformats.org/officeDocument/2006/relationships/slideLayout" Target="../slideLayouts/slideLayout99.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hyperlink" Target="https://www.fedlex.admin.ch/eli/oc/2012/461/it" TargetMode="External"/><Relationship Id="rId2" Type="http://schemas.openxmlformats.org/officeDocument/2006/relationships/image" Target="../media/image25.png"/><Relationship Id="rId1" Type="http://schemas.openxmlformats.org/officeDocument/2006/relationships/slideLayout" Target="../slideLayouts/slideLayout99.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2.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9.xml.rels><?xml version="1.0" encoding="UTF-8" standalone="yes"?>
<Relationships xmlns="http://schemas.openxmlformats.org/package/2006/relationships"><Relationship Id="rId3" Type="http://schemas.openxmlformats.org/officeDocument/2006/relationships/hyperlink" Target="https://tool.jugendundsport.ch/?org=jugendundsport&amp;lang=de" TargetMode="External"/><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99.xml"/><Relationship Id="rId6" Type="http://schemas.openxmlformats.org/officeDocument/2006/relationships/hyperlink" Target="jsle.ch/dLBS" TargetMode="External"/><Relationship Id="rId5" Type="http://schemas.openxmlformats.org/officeDocument/2006/relationships/image" Target="../media/image44.png"/><Relationship Id="rId4" Type="http://schemas.openxmlformats.org/officeDocument/2006/relationships/hyperlink" Target="https://www.mobilesport.ch/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jsle.ch/fLBS" TargetMode="External"/><Relationship Id="rId1" Type="http://schemas.openxmlformats.org/officeDocument/2006/relationships/slideLayout" Target="../slideLayouts/slideLayout99.xml"/><Relationship Id="rId6" Type="http://schemas.openxmlformats.org/officeDocument/2006/relationships/hyperlink" Target="https://www.mobilesport.ch/fr/" TargetMode="External"/><Relationship Id="rId5" Type="http://schemas.openxmlformats.org/officeDocument/2006/relationships/hyperlink" Target="https://tool.jeunesseetsport.ch/?lang=fr&amp;org=jugendundsport" TargetMode="Externa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hyperlink" Target="jsle.ch/iLBS" TargetMode="External"/><Relationship Id="rId7" Type="http://schemas.openxmlformats.org/officeDocument/2006/relationships/hyperlink" Target="https://www.mobilesport.ch/it/" TargetMode="External"/><Relationship Id="rId2" Type="http://schemas.openxmlformats.org/officeDocument/2006/relationships/notesSlide" Target="../notesSlides/notesSlide34.xml"/><Relationship Id="rId1" Type="http://schemas.openxmlformats.org/officeDocument/2006/relationships/slideLayout" Target="../slideLayouts/slideLayout99.xml"/><Relationship Id="rId6" Type="http://schemas.openxmlformats.org/officeDocument/2006/relationships/hyperlink" Target="https://tool.gioventuesport.ch/?lang=it&amp;org=jugendundsport" TargetMode="External"/><Relationship Id="rId5" Type="http://schemas.openxmlformats.org/officeDocument/2006/relationships/image" Target="../media/image44.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9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mil-sport.ch/"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1.png"/><Relationship Id="rId7" Type="http://schemas.openxmlformats.org/officeDocument/2006/relationships/hyperlink" Target="https://www.mil-sport.ch/fr" TargetMode="External"/><Relationship Id="rId2" Type="http://schemas.openxmlformats.org/officeDocument/2006/relationships/notesSlide" Target="../notesSlides/notesSlide36.xml"/><Relationship Id="rId1" Type="http://schemas.openxmlformats.org/officeDocument/2006/relationships/slideLayout" Target="../slideLayouts/slideLayout99.xml"/><Relationship Id="rId6" Type="http://schemas.openxmlformats.org/officeDocument/2006/relationships/hyperlink" Target="https://mil-sport.ch/fr" TargetMode="External"/><Relationship Id="rId5" Type="http://schemas.openxmlformats.org/officeDocument/2006/relationships/image" Target="../media/image48.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3.png"/><Relationship Id="rId7" Type="http://schemas.openxmlformats.org/officeDocument/2006/relationships/hyperlink" Target="https://www.mil-sport.ch/it" TargetMode="External"/><Relationship Id="rId2" Type="http://schemas.openxmlformats.org/officeDocument/2006/relationships/notesSlide" Target="../notesSlides/notesSlide37.xml"/><Relationship Id="rId1" Type="http://schemas.openxmlformats.org/officeDocument/2006/relationships/slideLayout" Target="../slideLayouts/slideLayout99.xml"/><Relationship Id="rId6" Type="http://schemas.openxmlformats.org/officeDocument/2006/relationships/hyperlink" Target="https://mil-sport.ch/it" TargetMode="External"/><Relationship Id="rId5" Type="http://schemas.openxmlformats.org/officeDocument/2006/relationships/image" Target="../media/image48.png"/><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92.xml"/><Relationship Id="rId5" Type="http://schemas.openxmlformats.org/officeDocument/2006/relationships/image" Target="../media/image15.png"/><Relationship Id="rId4" Type="http://schemas.openxmlformats.org/officeDocument/2006/relationships/image" Target="../media/image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92.xml"/><Relationship Id="rId4" Type="http://schemas.openxmlformats.org/officeDocument/2006/relationships/image" Target="../media/image14.jpeg"/></Relationships>
</file>

<file path=ppt/slides/_rels/slide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92.xml"/><Relationship Id="rId5" Type="http://schemas.openxmlformats.org/officeDocument/2006/relationships/image" Target="../media/image16.png"/><Relationship Id="rId4" Type="http://schemas.openxmlformats.org/officeDocument/2006/relationships/image" Target="../media/image14.jpe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jsle.ch/deav"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jsle.ch/fea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2.xml"/><Relationship Id="rId5" Type="http://schemas.openxmlformats.org/officeDocument/2006/relationships/image" Target="../media/image16.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99.xml"/><Relationship Id="rId5" Type="http://schemas.openxmlformats.org/officeDocument/2006/relationships/image" Target="../media/image29.png"/><Relationship Id="rId4" Type="http://schemas.openxmlformats.org/officeDocument/2006/relationships/hyperlink" Target="http://jsle.ch/ieav"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8.png"/><Relationship Id="rId7" Type="http://schemas.openxmlformats.org/officeDocument/2006/relationships/hyperlink" Target="http://jsle.ch/dMaM" TargetMode="External"/><Relationship Id="rId2" Type="http://schemas.openxmlformats.org/officeDocument/2006/relationships/notesSlide" Target="../notesSlides/notesSlide44.xml"/><Relationship Id="rId1" Type="http://schemas.openxmlformats.org/officeDocument/2006/relationships/slideLayout" Target="../slideLayouts/slideLayout9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40.png"/></Relationships>
</file>

<file path=ppt/slides/_rels/slide7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jsle.ch/fMaM" TargetMode="External"/><Relationship Id="rId7"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99.xml"/><Relationship Id="rId6" Type="http://schemas.openxmlformats.org/officeDocument/2006/relationships/image" Target="../media/image60.png"/><Relationship Id="rId11" Type="http://schemas.openxmlformats.org/officeDocument/2006/relationships/image" Target="../media/image4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29.png"/><Relationship Id="rId9" Type="http://schemas.openxmlformats.org/officeDocument/2006/relationships/image" Target="../media/image63.png"/></Relationships>
</file>

<file path=ppt/slides/_rels/slide7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jsle.ch/iMaM" TargetMode="External"/><Relationship Id="rId7" Type="http://schemas.openxmlformats.org/officeDocument/2006/relationships/image" Target="../media/image60.png"/><Relationship Id="rId12"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99.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png"/><Relationship Id="rId10" Type="http://schemas.openxmlformats.org/officeDocument/2006/relationships/image" Target="../media/image66.png"/><Relationship Id="rId4" Type="http://schemas.openxmlformats.org/officeDocument/2006/relationships/image" Target="../media/image29.png"/><Relationship Id="rId9"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99.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99.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99.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hyperlink" Target="https://www.swissolympic.ch/verbaende/werte-ethik/ethik-kompass/home" TargetMode="External"/><Relationship Id="rId2" Type="http://schemas.openxmlformats.org/officeDocument/2006/relationships/notesSlide" Target="../notesSlides/notesSlide50.xml"/><Relationship Id="rId1" Type="http://schemas.openxmlformats.org/officeDocument/2006/relationships/slideLayout" Target="../slideLayouts/slideLayout99.xml"/><Relationship Id="rId5" Type="http://schemas.openxmlformats.org/officeDocument/2006/relationships/image" Target="../media/image75.png"/><Relationship Id="rId4" Type="http://schemas.openxmlformats.org/officeDocument/2006/relationships/image" Target="../media/image29.png"/></Relationships>
</file>

<file path=ppt/slides/_rels/slide78.xml.rels><?xml version="1.0" encoding="UTF-8" standalone="yes"?>
<Relationships xmlns="http://schemas.openxmlformats.org/package/2006/relationships"><Relationship Id="rId3" Type="http://schemas.openxmlformats.org/officeDocument/2006/relationships/hyperlink" Target="https://www.swissolympic.ch/fr/federations/valeurs-ethique/boussole-ethique/home" TargetMode="External"/><Relationship Id="rId2" Type="http://schemas.openxmlformats.org/officeDocument/2006/relationships/notesSlide" Target="../notesSlides/notesSlide51.xml"/><Relationship Id="rId1" Type="http://schemas.openxmlformats.org/officeDocument/2006/relationships/slideLayout" Target="../slideLayouts/slideLayout99.xml"/><Relationship Id="rId5" Type="http://schemas.openxmlformats.org/officeDocument/2006/relationships/image" Target="../media/image76.png"/><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3" Type="http://schemas.openxmlformats.org/officeDocument/2006/relationships/hyperlink" Target="https://www.swissolympic.ch/it/verbaende/werte-ethik/bussola-etica/home" TargetMode="External"/><Relationship Id="rId2" Type="http://schemas.openxmlformats.org/officeDocument/2006/relationships/notesSlide" Target="../notesSlides/notesSlide52.xml"/><Relationship Id="rId1" Type="http://schemas.openxmlformats.org/officeDocument/2006/relationships/slideLayout" Target="../slideLayouts/slideLayout99.xml"/><Relationship Id="rId5" Type="http://schemas.openxmlformats.org/officeDocument/2006/relationships/image" Target="../media/image77.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9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99.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29.png"/><Relationship Id="rId4" Type="http://schemas.openxmlformats.org/officeDocument/2006/relationships/image" Target="../media/image94.png"/><Relationship Id="rId9" Type="http://schemas.openxmlformats.org/officeDocument/2006/relationships/hyperlink" Target="https://tool.jugendundsport.ch/modules/664c63bf9db7e45c62081a52?lang=de&amp;org=esa"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9.png"/><Relationship Id="rId7"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99.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29.png"/><Relationship Id="rId4" Type="http://schemas.openxmlformats.org/officeDocument/2006/relationships/image" Target="../media/image100.png"/><Relationship Id="rId9" Type="http://schemas.openxmlformats.org/officeDocument/2006/relationships/hyperlink" Target="https://tool.jeunesseetsport.ch/modules/664c63bf9db7e45c62081a52?lang=fr&amp;org=esa"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1.png"/><Relationship Id="rId7"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99.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29.png"/><Relationship Id="rId4" Type="http://schemas.openxmlformats.org/officeDocument/2006/relationships/image" Target="../media/image102.png"/><Relationship Id="rId9" Type="http://schemas.openxmlformats.org/officeDocument/2006/relationships/hyperlink" Target="https://tool.gioventuesport.ch/modules/664c63bf9db7e45c62081a52?lang=it&amp;org=esa"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99.xml"/><Relationship Id="rId4" Type="http://schemas.openxmlformats.org/officeDocument/2006/relationships/image" Target="../media/image40.png"/></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99.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2F1AD377-DA91-4317-A930-2E9583F5E2EA}"/>
              </a:ext>
            </a:extLst>
          </p:cNvPr>
          <p:cNvSpPr>
            <a:spLocks noGrp="1"/>
          </p:cNvSpPr>
          <p:nvPr>
            <p:ph type="ctrTitle" idx="4294967295"/>
          </p:nvPr>
        </p:nvSpPr>
        <p:spPr>
          <a:xfrm>
            <a:off x="407368" y="5301828"/>
            <a:ext cx="11436350" cy="1079500"/>
          </a:xfrm>
        </p:spPr>
        <p:txBody>
          <a:bodyPr/>
          <a:lstStyle/>
          <a:p>
            <a:br>
              <a:rPr lang="de-CH" dirty="0">
                <a:solidFill>
                  <a:schemeClr val="bg1"/>
                </a:solidFill>
                <a:effectLst>
                  <a:outerShdw blurRad="38100" dist="38100" dir="2700000" algn="tl">
                    <a:srgbClr val="000000">
                      <a:alpha val="43137"/>
                    </a:srgbClr>
                  </a:outerShdw>
                </a:effectLst>
              </a:rPr>
            </a:br>
            <a:r>
              <a:rPr lang="it-IT" sz="2400" b="0" dirty="0">
                <a:solidFill>
                  <a:schemeClr val="bg1"/>
                </a:solidFill>
                <a:effectLst>
                  <a:outerShdw blurRad="38100" dist="38100" dir="2700000" algn="tl">
                    <a:srgbClr val="000000">
                      <a:alpha val="43137"/>
                    </a:srgbClr>
                  </a:outerShdw>
                </a:effectLst>
              </a:rPr>
              <a:t>Avviare la presentazione nella lingua desiderata:</a:t>
            </a:r>
            <a:br>
              <a:rPr lang="it-IT" sz="2400" b="0" dirty="0">
                <a:solidFill>
                  <a:schemeClr val="bg1"/>
                </a:solidFill>
                <a:effectLst>
                  <a:outerShdw blurRad="38100" dist="38100" dir="2700000" algn="tl">
                    <a:srgbClr val="000000">
                      <a:alpha val="43137"/>
                    </a:srgbClr>
                  </a:outerShdw>
                </a:effectLst>
              </a:rPr>
            </a:br>
            <a:r>
              <a:rPr lang="it-IT" sz="2400" b="0" dirty="0">
                <a:solidFill>
                  <a:schemeClr val="bg1"/>
                </a:solidFill>
                <a:effectLst>
                  <a:outerShdw blurRad="38100" dist="38100" dir="2700000" algn="tl">
                    <a:srgbClr val="000000">
                      <a:alpha val="43137"/>
                    </a:srgbClr>
                  </a:outerShdw>
                </a:effectLst>
              </a:rPr>
              <a:t>Premere il pulsante </a:t>
            </a:r>
            <a:r>
              <a:rPr lang="de-CH" sz="2400" b="0" dirty="0">
                <a:solidFill>
                  <a:schemeClr val="bg1"/>
                </a:solidFill>
                <a:effectLst>
                  <a:outerShdw blurRad="38100" dist="38100" dir="2700000" algn="tl">
                    <a:srgbClr val="000000">
                      <a:alpha val="43137"/>
                    </a:srgbClr>
                  </a:outerShdw>
                </a:effectLst>
                <a:sym typeface="Wingdings" panose="05000000000000000000" pitchFamily="2" charset="2"/>
              </a:rPr>
              <a:t></a:t>
            </a:r>
            <a:endParaRPr lang="de-CH" dirty="0">
              <a:solidFill>
                <a:schemeClr val="bg1"/>
              </a:solidFill>
              <a:effectLst>
                <a:outerShdw blurRad="38100" dist="38100" dir="2700000" algn="tl">
                  <a:srgbClr val="000000">
                    <a:alpha val="43137"/>
                  </a:srgbClr>
                </a:outerShdw>
              </a:effectLst>
            </a:endParaRPr>
          </a:p>
        </p:txBody>
      </p:sp>
      <p:sp>
        <p:nvSpPr>
          <p:cNvPr id="10" name="Titel 11">
            <a:extLst>
              <a:ext uri="{FF2B5EF4-FFF2-40B4-BE49-F238E27FC236}">
                <a16:creationId xmlns:a16="http://schemas.microsoft.com/office/drawing/2014/main" id="{D9935FBB-E689-4304-A36F-71FE5B045191}"/>
              </a:ext>
            </a:extLst>
          </p:cNvPr>
          <p:cNvSpPr txBox="1">
            <a:spLocks/>
          </p:cNvSpPr>
          <p:nvPr/>
        </p:nvSpPr>
        <p:spPr>
          <a:xfrm>
            <a:off x="377825" y="3141088"/>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endParaRPr lang="de-CH" dirty="0">
              <a:effectLst>
                <a:outerShdw blurRad="38100" dist="38100" dir="2700000" algn="tl">
                  <a:srgbClr val="000000">
                    <a:alpha val="43137"/>
                  </a:srgbClr>
                </a:outerShdw>
              </a:effectLst>
            </a:endParaRPr>
          </a:p>
          <a:p>
            <a:pPr fontAlgn="auto">
              <a:spcAft>
                <a:spcPts val="0"/>
              </a:spcAft>
            </a:pPr>
            <a:r>
              <a:rPr lang="fr-FR" sz="2400" b="0" dirty="0">
                <a:effectLst>
                  <a:outerShdw blurRad="38100" dist="38100" dir="2700000" algn="tl">
                    <a:srgbClr val="000000">
                      <a:alpha val="43137"/>
                    </a:srgbClr>
                  </a:outerShdw>
                </a:effectLst>
              </a:rPr>
              <a:t>Lancer la présentation dans la langue correspondante:</a:t>
            </a:r>
          </a:p>
          <a:p>
            <a:pPr fontAlgn="auto">
              <a:spcAft>
                <a:spcPts val="0"/>
              </a:spcAft>
            </a:pPr>
            <a:r>
              <a:rPr lang="fr-FR" sz="2400" b="0" dirty="0">
                <a:effectLst>
                  <a:outerShdw blurRad="38100" dist="38100" dir="2700000" algn="tl">
                    <a:srgbClr val="000000">
                      <a:alpha val="43137"/>
                    </a:srgbClr>
                  </a:outerShdw>
                </a:effectLst>
              </a:rPr>
              <a:t>Cliquer sur le bouton </a:t>
            </a:r>
            <a:r>
              <a:rPr lang="de-CH" sz="2400" b="0" dirty="0">
                <a:effectLst>
                  <a:outerShdw blurRad="38100" dist="38100" dir="2700000" algn="tl">
                    <a:srgbClr val="000000">
                      <a:alpha val="43137"/>
                    </a:srgbClr>
                  </a:outerShdw>
                </a:effectLst>
                <a:sym typeface="Wingdings" panose="05000000000000000000" pitchFamily="2" charset="2"/>
              </a:rPr>
              <a:t></a:t>
            </a:r>
            <a:endParaRPr lang="de-CH" sz="2400" b="0" dirty="0">
              <a:effectLst>
                <a:outerShdw blurRad="38100" dist="38100" dir="2700000" algn="tl">
                  <a:srgbClr val="000000">
                    <a:alpha val="43137"/>
                  </a:srgbClr>
                </a:outerShdw>
              </a:effectLst>
            </a:endParaRPr>
          </a:p>
        </p:txBody>
      </p:sp>
      <p:sp>
        <p:nvSpPr>
          <p:cNvPr id="14" name="Titel 11">
            <a:extLst>
              <a:ext uri="{FF2B5EF4-FFF2-40B4-BE49-F238E27FC236}">
                <a16:creationId xmlns:a16="http://schemas.microsoft.com/office/drawing/2014/main" id="{FBEEA8BA-ABB6-458E-BAEF-BC50692E95F8}"/>
              </a:ext>
            </a:extLst>
          </p:cNvPr>
          <p:cNvSpPr txBox="1">
            <a:spLocks/>
          </p:cNvSpPr>
          <p:nvPr/>
        </p:nvSpPr>
        <p:spPr>
          <a:xfrm>
            <a:off x="377825" y="1196872"/>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endParaRPr lang="de-CH" dirty="0">
              <a:effectLst>
                <a:outerShdw blurRad="38100" dist="38100" dir="2700000" algn="tl">
                  <a:srgbClr val="000000">
                    <a:alpha val="43137"/>
                  </a:srgbClr>
                </a:outerShdw>
              </a:effectLst>
            </a:endParaRPr>
          </a:p>
          <a:p>
            <a:pPr fontAlgn="auto">
              <a:spcAft>
                <a:spcPts val="0"/>
              </a:spcAft>
            </a:pPr>
            <a:r>
              <a:rPr lang="de-CH" sz="2400" b="0" dirty="0">
                <a:effectLst>
                  <a:outerShdw blurRad="38100" dist="38100" dir="2700000" algn="tl">
                    <a:srgbClr val="000000">
                      <a:alpha val="43137"/>
                    </a:srgbClr>
                  </a:outerShdw>
                </a:effectLst>
              </a:rPr>
              <a:t>Präsentation in der entsprechenden Sprache starten:</a:t>
            </a:r>
          </a:p>
          <a:p>
            <a:pPr fontAlgn="auto">
              <a:spcAft>
                <a:spcPts val="0"/>
              </a:spcAft>
            </a:pPr>
            <a:r>
              <a:rPr lang="de-CH" sz="2400" b="0" dirty="0">
                <a:effectLst>
                  <a:outerShdw blurRad="38100" dist="38100" dir="2700000" algn="tl">
                    <a:srgbClr val="000000">
                      <a:alpha val="43137"/>
                    </a:srgbClr>
                  </a:outerShdw>
                </a:effectLst>
              </a:rPr>
              <a:t>Button drücken </a:t>
            </a:r>
            <a:r>
              <a:rPr lang="de-CH" sz="2400" b="0" dirty="0">
                <a:effectLst>
                  <a:outerShdw blurRad="38100" dist="38100" dir="2700000" algn="tl">
                    <a:srgbClr val="000000">
                      <a:alpha val="43137"/>
                    </a:srgbClr>
                  </a:outerShdw>
                </a:effectLst>
                <a:sym typeface="Wingdings" panose="05000000000000000000" pitchFamily="2" charset="2"/>
              </a:rPr>
              <a:t></a:t>
            </a:r>
            <a:endParaRPr lang="de-CH" sz="2400" b="0" dirty="0">
              <a:effectLst>
                <a:outerShdw blurRad="38100" dist="38100" dir="2700000" algn="tl">
                  <a:srgbClr val="000000">
                    <a:alpha val="43137"/>
                  </a:srgbClr>
                </a:outerShdw>
              </a:effectLst>
            </a:endParaRPr>
          </a:p>
        </p:txBody>
      </p:sp>
      <p:sp>
        <p:nvSpPr>
          <p:cNvPr id="8" name="Rectangle 1">
            <a:hlinkClick r:id="" action="ppaction://customshow?id=0"/>
            <a:extLst>
              <a:ext uri="{FF2B5EF4-FFF2-40B4-BE49-F238E27FC236}">
                <a16:creationId xmlns:a16="http://schemas.microsoft.com/office/drawing/2014/main" id="{8135594A-7743-4519-BC38-EB5FD04A1E01}"/>
              </a:ext>
            </a:extLst>
          </p:cNvPr>
          <p:cNvSpPr/>
          <p:nvPr/>
        </p:nvSpPr>
        <p:spPr>
          <a:xfrm>
            <a:off x="8475843" y="1001953"/>
            <a:ext cx="3311999"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DEUTSCH</a:t>
            </a:r>
          </a:p>
          <a:p>
            <a:pPr algn="ctr"/>
            <a:r>
              <a:rPr lang="fr-CH" sz="2800" b="1" dirty="0">
                <a:solidFill>
                  <a:schemeClr val="tx1"/>
                </a:solidFill>
              </a:rPr>
              <a:t>(MSL)</a:t>
            </a:r>
          </a:p>
        </p:txBody>
      </p:sp>
      <p:sp>
        <p:nvSpPr>
          <p:cNvPr id="9" name="Rectangle 1">
            <a:hlinkClick r:id="" action="ppaction://customshow?id=3"/>
            <a:extLst>
              <a:ext uri="{FF2B5EF4-FFF2-40B4-BE49-F238E27FC236}">
                <a16:creationId xmlns:a16="http://schemas.microsoft.com/office/drawing/2014/main" id="{A8A91040-1F0B-4BE4-B2F5-5C31EDA2F809}"/>
              </a:ext>
            </a:extLst>
          </p:cNvPr>
          <p:cNvSpPr/>
          <p:nvPr/>
        </p:nvSpPr>
        <p:spPr>
          <a:xfrm>
            <a:off x="8483269" y="1918249"/>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DEUTSCH</a:t>
            </a:r>
          </a:p>
          <a:p>
            <a:pPr algn="ctr"/>
            <a:r>
              <a:rPr lang="fr-CH" sz="2800" b="1" dirty="0">
                <a:solidFill>
                  <a:schemeClr val="tx1"/>
                </a:solidFill>
              </a:rPr>
              <a:t>(MSL-EXPERT)</a:t>
            </a:r>
          </a:p>
        </p:txBody>
      </p:sp>
      <p:sp>
        <p:nvSpPr>
          <p:cNvPr id="11" name="Rectangle 1">
            <a:hlinkClick r:id="" action="ppaction://customshow?id=1"/>
            <a:extLst>
              <a:ext uri="{FF2B5EF4-FFF2-40B4-BE49-F238E27FC236}">
                <a16:creationId xmlns:a16="http://schemas.microsoft.com/office/drawing/2014/main" id="{AF13D95F-5E2E-4E43-A30F-A1FC6463402C}"/>
              </a:ext>
            </a:extLst>
          </p:cNvPr>
          <p:cNvSpPr/>
          <p:nvPr/>
        </p:nvSpPr>
        <p:spPr>
          <a:xfrm>
            <a:off x="8489899" y="2958784"/>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FRANCAIS</a:t>
            </a:r>
          </a:p>
          <a:p>
            <a:pPr algn="ctr"/>
            <a:r>
              <a:rPr lang="fr-CH" sz="2800" b="1" dirty="0">
                <a:solidFill>
                  <a:schemeClr val="tx1"/>
                </a:solidFill>
              </a:rPr>
              <a:t>(MSM)</a:t>
            </a:r>
          </a:p>
        </p:txBody>
      </p:sp>
      <p:sp>
        <p:nvSpPr>
          <p:cNvPr id="13" name="Rectangle 1">
            <a:hlinkClick r:id="" action="ppaction://customshow?id=4"/>
            <a:extLst>
              <a:ext uri="{FF2B5EF4-FFF2-40B4-BE49-F238E27FC236}">
                <a16:creationId xmlns:a16="http://schemas.microsoft.com/office/drawing/2014/main" id="{E803F1F8-65C1-4456-BB0D-8B40E937DD8F}"/>
              </a:ext>
            </a:extLst>
          </p:cNvPr>
          <p:cNvSpPr/>
          <p:nvPr/>
        </p:nvSpPr>
        <p:spPr>
          <a:xfrm>
            <a:off x="8489899" y="3883039"/>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FRANCAIS</a:t>
            </a:r>
          </a:p>
          <a:p>
            <a:pPr algn="ctr"/>
            <a:r>
              <a:rPr lang="fr-CH" sz="2800" b="1" dirty="0">
                <a:solidFill>
                  <a:schemeClr val="tx1"/>
                </a:solidFill>
              </a:rPr>
              <a:t>(MSL-EXPERT)</a:t>
            </a:r>
          </a:p>
        </p:txBody>
      </p:sp>
      <p:sp>
        <p:nvSpPr>
          <p:cNvPr id="17" name="Rectangle 1">
            <a:hlinkClick r:id="" action="ppaction://customshow?id=2"/>
            <a:extLst>
              <a:ext uri="{FF2B5EF4-FFF2-40B4-BE49-F238E27FC236}">
                <a16:creationId xmlns:a16="http://schemas.microsoft.com/office/drawing/2014/main" id="{B8365CC0-169C-401D-9988-0CCAD7DFE877}"/>
              </a:ext>
            </a:extLst>
          </p:cNvPr>
          <p:cNvSpPr/>
          <p:nvPr/>
        </p:nvSpPr>
        <p:spPr>
          <a:xfrm>
            <a:off x="8495788" y="4939394"/>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ITALIEN</a:t>
            </a:r>
          </a:p>
          <a:p>
            <a:pPr algn="ctr"/>
            <a:r>
              <a:rPr lang="fr-CH" sz="2800" b="1" dirty="0">
                <a:solidFill>
                  <a:schemeClr val="tx1"/>
                </a:solidFill>
              </a:rPr>
              <a:t>(MSM)</a:t>
            </a:r>
          </a:p>
        </p:txBody>
      </p:sp>
      <p:sp>
        <p:nvSpPr>
          <p:cNvPr id="18" name="Rectangle 1">
            <a:hlinkClick r:id="" action="ppaction://customshow?id=5"/>
            <a:extLst>
              <a:ext uri="{FF2B5EF4-FFF2-40B4-BE49-F238E27FC236}">
                <a16:creationId xmlns:a16="http://schemas.microsoft.com/office/drawing/2014/main" id="{DD1CD98B-660A-4E29-A27D-B28866024A54}"/>
              </a:ext>
            </a:extLst>
          </p:cNvPr>
          <p:cNvSpPr/>
          <p:nvPr/>
        </p:nvSpPr>
        <p:spPr>
          <a:xfrm>
            <a:off x="8489899" y="5863649"/>
            <a:ext cx="3312000" cy="88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tx1"/>
                </a:solidFill>
              </a:rPr>
              <a:t>ITALIEN</a:t>
            </a:r>
          </a:p>
          <a:p>
            <a:pPr algn="ctr"/>
            <a:r>
              <a:rPr lang="fr-CH" sz="2800" b="1" dirty="0">
                <a:solidFill>
                  <a:schemeClr val="tx1"/>
                </a:solidFill>
              </a:rPr>
              <a:t>(MSM-ESPERTO)</a:t>
            </a:r>
          </a:p>
        </p:txBody>
      </p:sp>
    </p:spTree>
    <p:extLst>
      <p:ext uri="{BB962C8B-B14F-4D97-AF65-F5344CB8AC3E}">
        <p14:creationId xmlns:p14="http://schemas.microsoft.com/office/powerpoint/2010/main" val="154684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altLang="de-DE" sz="2800" dirty="0" err="1">
                <a:latin typeface="Arial" pitchFamily="34" charset="0"/>
                <a:cs typeface="Arial" pitchFamily="34" charset="0"/>
              </a:rPr>
              <a:t>Basi</a:t>
            </a:r>
            <a:r>
              <a:rPr lang="de-CH" altLang="de-DE" sz="2800" dirty="0">
                <a:latin typeface="Arial" pitchFamily="34" charset="0"/>
                <a:cs typeface="Arial" pitchFamily="34" charset="0"/>
              </a:rPr>
              <a:t> </a:t>
            </a:r>
            <a:r>
              <a:rPr lang="de-CH" altLang="de-DE" sz="2800" dirty="0" err="1">
                <a:latin typeface="Arial" pitchFamily="34" charset="0"/>
                <a:cs typeface="Arial" pitchFamily="34" charset="0"/>
              </a:rPr>
              <a:t>teoriche</a:t>
            </a:r>
            <a:br>
              <a:rPr lang="de-CH" altLang="de-DE" sz="2800" dirty="0">
                <a:latin typeface="Arial" pitchFamily="34" charset="0"/>
                <a:cs typeface="Arial" pitchFamily="34" charset="0"/>
              </a:rPr>
            </a:br>
            <a:r>
              <a:rPr lang="de-CH" altLang="de-DE" sz="2800" b="0" dirty="0" err="1">
                <a:latin typeface="Arial" pitchFamily="34" charset="0"/>
                <a:cs typeface="Arial" pitchFamily="34" charset="0"/>
              </a:rPr>
              <a:t>Obiettivo</a:t>
            </a:r>
            <a:r>
              <a:rPr lang="de-CH" altLang="de-DE" sz="2800" b="0" dirty="0">
                <a:latin typeface="Arial" pitchFamily="34" charset="0"/>
                <a:cs typeface="Arial" pitchFamily="34" charset="0"/>
              </a:rPr>
              <a:t> globale</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r>
              <a:rPr lang="it-IT" altLang="de-DE" dirty="0">
                <a:latin typeface="Arial" panose="020B0604020202020204" pitchFamily="34" charset="0"/>
                <a:cs typeface="Arial" panose="020B0604020202020204" pitchFamily="34" charset="0"/>
              </a:rPr>
              <a:t>Acquisire consapevolezza delle responsabilità del monitore sportivo e assicurarsi che siano messe in pratica.</a:t>
            </a:r>
            <a:endParaRPr lang="de-CH" altLang="de-DE" dirty="0"/>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F98C4BC5-0D5A-7D7D-3F1E-17ADE73BF99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30261863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Gli</a:t>
            </a:r>
            <a:r>
              <a:rPr lang="de-DE" dirty="0"/>
              <a:t> </a:t>
            </a:r>
            <a:r>
              <a:rPr lang="de-DE" dirty="0" err="1"/>
              <a:t>adulti</a:t>
            </a:r>
            <a:r>
              <a:rPr lang="de-DE" dirty="0"/>
              <a:t> </a:t>
            </a:r>
            <a:r>
              <a:rPr lang="de-DE" dirty="0" err="1"/>
              <a:t>come</a:t>
            </a:r>
            <a:r>
              <a:rPr lang="de-DE" dirty="0"/>
              <a:t> </a:t>
            </a:r>
            <a:r>
              <a:rPr lang="de-DE" dirty="0" err="1"/>
              <a:t>gruppo</a:t>
            </a:r>
            <a:r>
              <a:rPr lang="de-DE" dirty="0"/>
              <a:t> di </a:t>
            </a:r>
            <a:r>
              <a:rPr lang="de-DE" dirty="0" err="1"/>
              <a:t>destinatari</a:t>
            </a:r>
            <a:br>
              <a:rPr lang="de-DE" dirty="0"/>
            </a:br>
            <a:r>
              <a:rPr lang="it-IT" b="0" dirty="0"/>
              <a:t>Apprendimento basato sul sapere e sulle esperienze</a:t>
            </a:r>
            <a:endParaRPr lang="de-DE" b="0" dirty="0"/>
          </a:p>
        </p:txBody>
      </p:sp>
      <p:pic>
        <p:nvPicPr>
          <p:cNvPr id="5" name="Image 4">
            <a:extLst>
              <a:ext uri="{FF2B5EF4-FFF2-40B4-BE49-F238E27FC236}">
                <a16:creationId xmlns:a16="http://schemas.microsoft.com/office/drawing/2014/main" id="{E1FC578B-8603-499E-8EEE-150210506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629280"/>
            <a:ext cx="6480000" cy="4320000"/>
          </a:xfrm>
          <a:prstGeom prst="rect">
            <a:avLst/>
          </a:prstGeom>
        </p:spPr>
      </p:pic>
      <p:pic>
        <p:nvPicPr>
          <p:cNvPr id="21" name="Image 15">
            <a:extLst>
              <a:ext uri="{FF2B5EF4-FFF2-40B4-BE49-F238E27FC236}">
                <a16:creationId xmlns:a16="http://schemas.microsoft.com/office/drawing/2014/main" id="{0B385718-2A7A-4369-A1B2-53EED0B111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24" name="ZoneTexte 8">
            <a:extLst>
              <a:ext uri="{FF2B5EF4-FFF2-40B4-BE49-F238E27FC236}">
                <a16:creationId xmlns:a16="http://schemas.microsoft.com/office/drawing/2014/main" id="{B9F74C06-FBFE-4C91-B3FC-39DF445B1E3A}"/>
              </a:ext>
            </a:extLst>
          </p:cNvPr>
          <p:cNvSpPr txBox="1"/>
          <p:nvPr/>
        </p:nvSpPr>
        <p:spPr>
          <a:xfrm>
            <a:off x="6855684" y="1659572"/>
            <a:ext cx="4898527" cy="3785652"/>
          </a:xfrm>
          <a:prstGeom prst="rect">
            <a:avLst/>
          </a:prstGeom>
          <a:noFill/>
        </p:spPr>
        <p:txBody>
          <a:bodyPr wrap="square">
            <a:spAutoFit/>
          </a:bodyPr>
          <a:lstStyle/>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it-IT" sz="2000" dirty="0"/>
              <a:t>L’apprendimento è un processo individuale e impegnativo</a:t>
            </a: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lang="it-IT" sz="2000" dirty="0"/>
              <a:t>L’apprendimento richiede un atteggiamento di fondo aperto ed esplorativo</a:t>
            </a: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L’apprendimento è legato ai bisogni</a:t>
            </a: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L’apprendimento avviene sempre nel dialogo</a:t>
            </a: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1D1D1D"/>
                </a:solidFill>
                <a:effectLst/>
                <a:uLnTx/>
                <a:uFillTx/>
                <a:latin typeface="Arial" pitchFamily="34" charset="0"/>
                <a:ea typeface="+mn-ea"/>
                <a:cs typeface="Arial" pitchFamily="34" charset="0"/>
              </a:rPr>
              <a:t>L’apprendimento è orientato a sfide pratiche (orientamento alla competenza)</a:t>
            </a:r>
            <a:endParaRPr kumimoji="0" lang="de-CH"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SeitenzahlBenutzerdefiniert">
            <a:extLst>
              <a:ext uri="{FF2B5EF4-FFF2-40B4-BE49-F238E27FC236}">
                <a16:creationId xmlns:a16="http://schemas.microsoft.com/office/drawing/2014/main" id="{44594312-85BB-F49E-B045-6A4021220CD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1479108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Erwachsene als Zielgruppe</a:t>
            </a:r>
            <a:br>
              <a:rPr lang="de-DE" dirty="0"/>
            </a:br>
            <a:r>
              <a:rPr lang="de-DE" b="0" dirty="0"/>
              <a:t>Mit Bewegung die Selbstständigkeit erhalten</a:t>
            </a:r>
          </a:p>
        </p:txBody>
      </p:sp>
      <p:pic>
        <p:nvPicPr>
          <p:cNvPr id="5" name="Image 4">
            <a:extLst>
              <a:ext uri="{FF2B5EF4-FFF2-40B4-BE49-F238E27FC236}">
                <a16:creationId xmlns:a16="http://schemas.microsoft.com/office/drawing/2014/main" id="{995FF272-BFCC-4CFB-9D4F-2F03DBB4FC7A}"/>
              </a:ext>
            </a:extLst>
          </p:cNvPr>
          <p:cNvPicPr>
            <a:picLocks noChangeAspect="1"/>
          </p:cNvPicPr>
          <p:nvPr/>
        </p:nvPicPr>
        <p:blipFill>
          <a:blip r:embed="rId3"/>
          <a:stretch>
            <a:fillRect/>
          </a:stretch>
        </p:blipFill>
        <p:spPr>
          <a:xfrm>
            <a:off x="1703512" y="1563368"/>
            <a:ext cx="8569529" cy="4536000"/>
          </a:xfrm>
          <a:prstGeom prst="rect">
            <a:avLst/>
          </a:prstGeom>
        </p:spPr>
      </p:pic>
      <p:pic>
        <p:nvPicPr>
          <p:cNvPr id="6" name="Image 5">
            <a:hlinkClick r:id="rId4"/>
            <a:extLst>
              <a:ext uri="{FF2B5EF4-FFF2-40B4-BE49-F238E27FC236}">
                <a16:creationId xmlns:a16="http://schemas.microsoft.com/office/drawing/2014/main" id="{E9894F51-3A3C-4004-84D2-5E056FF9F7FA}"/>
              </a:ext>
            </a:extLst>
          </p:cNvPr>
          <p:cNvPicPr>
            <a:picLocks noChangeAspect="1"/>
          </p:cNvPicPr>
          <p:nvPr/>
        </p:nvPicPr>
        <p:blipFill>
          <a:blip r:embed="rId5"/>
          <a:stretch>
            <a:fillRect/>
          </a:stretch>
        </p:blipFill>
        <p:spPr>
          <a:xfrm>
            <a:off x="378984" y="1563368"/>
            <a:ext cx="425472" cy="425472"/>
          </a:xfrm>
          <a:prstGeom prst="rect">
            <a:avLst/>
          </a:prstGeom>
        </p:spPr>
      </p:pic>
      <p:sp>
        <p:nvSpPr>
          <p:cNvPr id="3" name="SeitenzahlBenutzerdefiniert">
            <a:extLst>
              <a:ext uri="{FF2B5EF4-FFF2-40B4-BE49-F238E27FC236}">
                <a16:creationId xmlns:a16="http://schemas.microsoft.com/office/drawing/2014/main" id="{62ECBE8A-277B-1193-1F8F-A97C819FD1F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33390740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Groupe</a:t>
            </a:r>
            <a:r>
              <a:rPr lang="de-DE" dirty="0"/>
              <a:t> </a:t>
            </a:r>
            <a:r>
              <a:rPr lang="de-DE" dirty="0" err="1"/>
              <a:t>cible</a:t>
            </a:r>
            <a:r>
              <a:rPr lang="de-DE" dirty="0"/>
              <a:t> des adultes</a:t>
            </a:r>
            <a:br>
              <a:rPr lang="de-DE" dirty="0"/>
            </a:br>
            <a:r>
              <a:rPr lang="de-DE" b="0" dirty="0" err="1"/>
              <a:t>Maintenir</a:t>
            </a:r>
            <a:r>
              <a:rPr lang="de-DE" b="0" dirty="0"/>
              <a:t> </a:t>
            </a:r>
            <a:r>
              <a:rPr lang="de-DE" b="0" dirty="0" err="1"/>
              <a:t>l‘autonomie</a:t>
            </a:r>
            <a:r>
              <a:rPr lang="de-DE" b="0" dirty="0"/>
              <a:t> </a:t>
            </a:r>
            <a:r>
              <a:rPr lang="de-DE" b="0" dirty="0" err="1"/>
              <a:t>grâce</a:t>
            </a:r>
            <a:r>
              <a:rPr lang="de-DE" b="0" dirty="0"/>
              <a:t> à </a:t>
            </a:r>
            <a:r>
              <a:rPr lang="de-DE" b="0" dirty="0" err="1"/>
              <a:t>l‘activité</a:t>
            </a:r>
            <a:r>
              <a:rPr lang="de-DE" b="0" dirty="0"/>
              <a:t> </a:t>
            </a:r>
            <a:r>
              <a:rPr lang="de-DE" b="0" dirty="0" err="1"/>
              <a:t>physique</a:t>
            </a:r>
            <a:endParaRPr lang="de-DE" b="0" dirty="0"/>
          </a:p>
        </p:txBody>
      </p:sp>
      <p:pic>
        <p:nvPicPr>
          <p:cNvPr id="5" name="Image 4">
            <a:extLst>
              <a:ext uri="{FF2B5EF4-FFF2-40B4-BE49-F238E27FC236}">
                <a16:creationId xmlns:a16="http://schemas.microsoft.com/office/drawing/2014/main" id="{EBF86765-E962-4BA1-AC3A-C6CE2CF9553B}"/>
              </a:ext>
            </a:extLst>
          </p:cNvPr>
          <p:cNvPicPr>
            <a:picLocks noChangeAspect="1"/>
          </p:cNvPicPr>
          <p:nvPr/>
        </p:nvPicPr>
        <p:blipFill>
          <a:blip r:embed="rId3"/>
          <a:stretch>
            <a:fillRect/>
          </a:stretch>
        </p:blipFill>
        <p:spPr>
          <a:xfrm>
            <a:off x="1702935" y="1557296"/>
            <a:ext cx="8569529" cy="4536000"/>
          </a:xfrm>
          <a:prstGeom prst="rect">
            <a:avLst/>
          </a:prstGeom>
        </p:spPr>
      </p:pic>
      <p:pic>
        <p:nvPicPr>
          <p:cNvPr id="6" name="Image 5">
            <a:hlinkClick r:id="rId4"/>
            <a:extLst>
              <a:ext uri="{FF2B5EF4-FFF2-40B4-BE49-F238E27FC236}">
                <a16:creationId xmlns:a16="http://schemas.microsoft.com/office/drawing/2014/main" id="{20970C6C-2D3B-49F0-BE8F-8BE15E81A06F}"/>
              </a:ext>
            </a:extLst>
          </p:cNvPr>
          <p:cNvPicPr>
            <a:picLocks noChangeAspect="1"/>
          </p:cNvPicPr>
          <p:nvPr/>
        </p:nvPicPr>
        <p:blipFill>
          <a:blip r:embed="rId5"/>
          <a:stretch>
            <a:fillRect/>
          </a:stretch>
        </p:blipFill>
        <p:spPr>
          <a:xfrm>
            <a:off x="378984" y="1563368"/>
            <a:ext cx="425472" cy="425472"/>
          </a:xfrm>
          <a:prstGeom prst="rect">
            <a:avLst/>
          </a:prstGeom>
        </p:spPr>
      </p:pic>
      <p:sp>
        <p:nvSpPr>
          <p:cNvPr id="3" name="SeitenzahlBenutzerdefiniert">
            <a:extLst>
              <a:ext uri="{FF2B5EF4-FFF2-40B4-BE49-F238E27FC236}">
                <a16:creationId xmlns:a16="http://schemas.microsoft.com/office/drawing/2014/main" id="{A248CCE1-1E68-C63E-9391-67C261D695C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40567605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Gli</a:t>
            </a:r>
            <a:r>
              <a:rPr lang="de-DE" dirty="0"/>
              <a:t> </a:t>
            </a:r>
            <a:r>
              <a:rPr lang="de-DE" dirty="0" err="1"/>
              <a:t>adulti</a:t>
            </a:r>
            <a:r>
              <a:rPr lang="de-DE" dirty="0"/>
              <a:t> </a:t>
            </a:r>
            <a:r>
              <a:rPr lang="de-DE" dirty="0" err="1"/>
              <a:t>come</a:t>
            </a:r>
            <a:r>
              <a:rPr lang="de-DE" dirty="0"/>
              <a:t> </a:t>
            </a:r>
            <a:r>
              <a:rPr lang="de-DE" dirty="0" err="1"/>
              <a:t>gruppo</a:t>
            </a:r>
            <a:r>
              <a:rPr lang="de-DE" dirty="0"/>
              <a:t> di </a:t>
            </a:r>
            <a:r>
              <a:rPr lang="de-DE" dirty="0" err="1"/>
              <a:t>destinatari</a:t>
            </a:r>
            <a:br>
              <a:rPr lang="de-DE" dirty="0"/>
            </a:br>
            <a:r>
              <a:rPr lang="de-DE" b="0" dirty="0" err="1"/>
              <a:t>Mantenere</a:t>
            </a:r>
            <a:r>
              <a:rPr lang="de-DE" b="0" dirty="0"/>
              <a:t> </a:t>
            </a:r>
            <a:r>
              <a:rPr lang="de-DE" b="0" dirty="0" err="1"/>
              <a:t>l‘autonomia</a:t>
            </a:r>
            <a:r>
              <a:rPr lang="de-DE" b="0" dirty="0"/>
              <a:t> </a:t>
            </a:r>
            <a:r>
              <a:rPr lang="de-DE" b="0" dirty="0" err="1"/>
              <a:t>attraverso</a:t>
            </a:r>
            <a:r>
              <a:rPr lang="de-DE" b="0" dirty="0"/>
              <a:t> </a:t>
            </a:r>
            <a:r>
              <a:rPr lang="de-DE" b="0" dirty="0" err="1"/>
              <a:t>l‘attività</a:t>
            </a:r>
            <a:r>
              <a:rPr lang="de-DE" b="0" dirty="0"/>
              <a:t> </a:t>
            </a:r>
            <a:r>
              <a:rPr lang="de-DE" b="0" dirty="0" err="1"/>
              <a:t>fisica</a:t>
            </a:r>
            <a:endParaRPr lang="de-DE" dirty="0"/>
          </a:p>
        </p:txBody>
      </p:sp>
      <p:pic>
        <p:nvPicPr>
          <p:cNvPr id="5" name="Image 4">
            <a:extLst>
              <a:ext uri="{FF2B5EF4-FFF2-40B4-BE49-F238E27FC236}">
                <a16:creationId xmlns:a16="http://schemas.microsoft.com/office/drawing/2014/main" id="{5FD52CEB-7A98-49DA-BCA5-CF03033B3CCE}"/>
              </a:ext>
            </a:extLst>
          </p:cNvPr>
          <p:cNvPicPr>
            <a:picLocks noChangeAspect="1"/>
          </p:cNvPicPr>
          <p:nvPr/>
        </p:nvPicPr>
        <p:blipFill>
          <a:blip r:embed="rId3"/>
          <a:stretch>
            <a:fillRect/>
          </a:stretch>
        </p:blipFill>
        <p:spPr>
          <a:xfrm>
            <a:off x="1703512" y="1556792"/>
            <a:ext cx="8563598" cy="4536504"/>
          </a:xfrm>
          <a:prstGeom prst="rect">
            <a:avLst/>
          </a:prstGeom>
        </p:spPr>
      </p:pic>
      <p:pic>
        <p:nvPicPr>
          <p:cNvPr id="6" name="Image 5">
            <a:hlinkClick r:id="rId4"/>
            <a:extLst>
              <a:ext uri="{FF2B5EF4-FFF2-40B4-BE49-F238E27FC236}">
                <a16:creationId xmlns:a16="http://schemas.microsoft.com/office/drawing/2014/main" id="{59A56678-859E-4ECC-AE14-9A633D035AF4}"/>
              </a:ext>
            </a:extLst>
          </p:cNvPr>
          <p:cNvPicPr>
            <a:picLocks noChangeAspect="1"/>
          </p:cNvPicPr>
          <p:nvPr/>
        </p:nvPicPr>
        <p:blipFill>
          <a:blip r:embed="rId5"/>
          <a:stretch>
            <a:fillRect/>
          </a:stretch>
        </p:blipFill>
        <p:spPr>
          <a:xfrm>
            <a:off x="378984" y="1563368"/>
            <a:ext cx="425472" cy="425472"/>
          </a:xfrm>
          <a:prstGeom prst="rect">
            <a:avLst/>
          </a:prstGeom>
        </p:spPr>
      </p:pic>
      <p:sp>
        <p:nvSpPr>
          <p:cNvPr id="3" name="SeitenzahlBenutzerdefiniert">
            <a:extLst>
              <a:ext uri="{FF2B5EF4-FFF2-40B4-BE49-F238E27FC236}">
                <a16:creationId xmlns:a16="http://schemas.microsoft.com/office/drawing/2014/main" id="{42484272-C398-9122-9F90-FC852903EE0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38648912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Erwachsene als Zielgruppe</a:t>
            </a:r>
            <a:br>
              <a:rPr lang="de-DE" dirty="0"/>
            </a:br>
            <a:r>
              <a:rPr lang="de-DE" b="0" dirty="0" err="1"/>
              <a:t>Spaced</a:t>
            </a:r>
            <a:r>
              <a:rPr lang="de-DE" b="0" dirty="0"/>
              <a:t> Learning</a:t>
            </a:r>
          </a:p>
        </p:txBody>
      </p:sp>
      <p:pic>
        <p:nvPicPr>
          <p:cNvPr id="8" name="Image 7">
            <a:extLst>
              <a:ext uri="{FF2B5EF4-FFF2-40B4-BE49-F238E27FC236}">
                <a16:creationId xmlns:a16="http://schemas.microsoft.com/office/drawing/2014/main" id="{57A0E034-0BC1-42DC-A17F-1F48559B5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4" y="1450219"/>
            <a:ext cx="7560001" cy="5040000"/>
          </a:xfrm>
          <a:prstGeom prst="rect">
            <a:avLst/>
          </a:prstGeom>
        </p:spPr>
      </p:pic>
      <p:sp>
        <p:nvSpPr>
          <p:cNvPr id="10" name="ZoneTexte 9">
            <a:extLst>
              <a:ext uri="{FF2B5EF4-FFF2-40B4-BE49-F238E27FC236}">
                <a16:creationId xmlns:a16="http://schemas.microsoft.com/office/drawing/2014/main" id="{1B916526-F790-460C-801A-CF8A05BA49D4}"/>
              </a:ext>
            </a:extLst>
          </p:cNvPr>
          <p:cNvSpPr txBox="1"/>
          <p:nvPr/>
        </p:nvSpPr>
        <p:spPr>
          <a:xfrm>
            <a:off x="8544272" y="2187159"/>
            <a:ext cx="2700300" cy="3690113"/>
          </a:xfrm>
          <a:prstGeom prst="rect">
            <a:avLst/>
          </a:prstGeom>
          <a:noFill/>
        </p:spPr>
        <p:txBody>
          <a:bodyPr wrap="square">
            <a:spAutoFit/>
          </a:bodyPr>
          <a:lstStyle/>
          <a:p>
            <a:pPr marL="285750" indent="-285750">
              <a:lnSpc>
                <a:spcPct val="200000"/>
              </a:lnSpc>
              <a:buFont typeface="Arial" panose="020B0604020202020204" pitchFamily="34" charset="0"/>
              <a:buChar char="•"/>
            </a:pPr>
            <a:r>
              <a:rPr lang="de-DE" sz="2000" dirty="0"/>
              <a:t>Connection</a:t>
            </a:r>
          </a:p>
          <a:p>
            <a:pPr marL="285750" indent="-285750">
              <a:lnSpc>
                <a:spcPct val="200000"/>
              </a:lnSpc>
              <a:buFont typeface="Arial" panose="020B0604020202020204" pitchFamily="34" charset="0"/>
              <a:buChar char="•"/>
            </a:pPr>
            <a:r>
              <a:rPr lang="de-DE" sz="2000" dirty="0"/>
              <a:t>Competence</a:t>
            </a:r>
          </a:p>
          <a:p>
            <a:pPr marL="285750" indent="-285750">
              <a:lnSpc>
                <a:spcPct val="200000"/>
              </a:lnSpc>
              <a:buFont typeface="Arial" panose="020B0604020202020204" pitchFamily="34" charset="0"/>
              <a:buChar char="•"/>
            </a:pPr>
            <a:r>
              <a:rPr lang="de-DE" sz="2000" dirty="0"/>
              <a:t>Confidence</a:t>
            </a:r>
          </a:p>
          <a:p>
            <a:pPr marL="285750" indent="-285750">
              <a:lnSpc>
                <a:spcPct val="200000"/>
              </a:lnSpc>
              <a:buFont typeface="Arial" panose="020B0604020202020204" pitchFamily="34" charset="0"/>
              <a:buChar char="•"/>
            </a:pPr>
            <a:r>
              <a:rPr lang="de-DE" sz="2000" dirty="0"/>
              <a:t>Character</a:t>
            </a:r>
          </a:p>
          <a:p>
            <a:pPr marL="285750" indent="-285750">
              <a:lnSpc>
                <a:spcPct val="200000"/>
              </a:lnSpc>
              <a:buFont typeface="Arial" panose="020B0604020202020204" pitchFamily="34" charset="0"/>
              <a:buChar char="•"/>
            </a:pPr>
            <a:r>
              <a:rPr lang="de-DE" sz="2000" dirty="0" err="1"/>
              <a:t>Caring</a:t>
            </a:r>
            <a:endParaRPr lang="de-DE" sz="2000" dirty="0"/>
          </a:p>
          <a:p>
            <a:pPr marL="285750" indent="-285750">
              <a:lnSpc>
                <a:spcPct val="200000"/>
              </a:lnSpc>
              <a:buFont typeface="Arial" panose="020B0604020202020204" pitchFamily="34" charset="0"/>
              <a:buChar char="•"/>
            </a:pPr>
            <a:r>
              <a:rPr lang="de-DE" sz="2000" dirty="0" err="1"/>
              <a:t>Contribution</a:t>
            </a:r>
            <a:endParaRPr lang="fr-CH" sz="2000" dirty="0"/>
          </a:p>
        </p:txBody>
      </p:sp>
      <p:sp>
        <p:nvSpPr>
          <p:cNvPr id="3" name="ZoneTexte 9">
            <a:extLst>
              <a:ext uri="{FF2B5EF4-FFF2-40B4-BE49-F238E27FC236}">
                <a16:creationId xmlns:a16="http://schemas.microsoft.com/office/drawing/2014/main" id="{B16D73F4-AA95-60CA-EF49-24B2721C7048}"/>
              </a:ext>
            </a:extLst>
          </p:cNvPr>
          <p:cNvSpPr txBox="1"/>
          <p:nvPr/>
        </p:nvSpPr>
        <p:spPr>
          <a:xfrm>
            <a:off x="7233979" y="1420324"/>
            <a:ext cx="4948064" cy="727763"/>
          </a:xfrm>
          <a:prstGeom prst="rect">
            <a:avLst/>
          </a:prstGeom>
          <a:noFill/>
        </p:spPr>
        <p:txBody>
          <a:bodyPr wrap="square">
            <a:spAutoFit/>
          </a:bodyPr>
          <a:lstStyle/>
          <a:p>
            <a:pPr algn="ctr">
              <a:lnSpc>
                <a:spcPct val="250000"/>
              </a:lnSpc>
            </a:pPr>
            <a:r>
              <a:rPr lang="de-DE" sz="2000" b="1" dirty="0"/>
              <a:t>Die 6 </a:t>
            </a:r>
            <a:r>
              <a:rPr lang="de-DE" sz="2000" b="1" dirty="0" err="1"/>
              <a:t>C‘s</a:t>
            </a:r>
            <a:r>
              <a:rPr lang="de-DE" sz="2000" b="1" dirty="0"/>
              <a:t> der positiven Entwicklung</a:t>
            </a:r>
            <a:endParaRPr lang="fr-CH" sz="2000" dirty="0"/>
          </a:p>
        </p:txBody>
      </p:sp>
      <p:pic>
        <p:nvPicPr>
          <p:cNvPr id="21" name="Image 15">
            <a:extLst>
              <a:ext uri="{FF2B5EF4-FFF2-40B4-BE49-F238E27FC236}">
                <a16:creationId xmlns:a16="http://schemas.microsoft.com/office/drawing/2014/main" id="{18DDD4F6-765B-4951-9642-3FB2814172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CBEC4942-A6ED-1223-5067-1DC83D3C24B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13517873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Groupe</a:t>
            </a:r>
            <a:r>
              <a:rPr lang="de-DE" dirty="0"/>
              <a:t> </a:t>
            </a:r>
            <a:r>
              <a:rPr lang="de-DE" dirty="0" err="1"/>
              <a:t>cible</a:t>
            </a:r>
            <a:r>
              <a:rPr lang="de-DE" dirty="0"/>
              <a:t> des adultes</a:t>
            </a:r>
            <a:br>
              <a:rPr lang="de-DE" dirty="0"/>
            </a:br>
            <a:r>
              <a:rPr lang="de-DE" b="0" dirty="0" err="1"/>
              <a:t>Spaced</a:t>
            </a:r>
            <a:r>
              <a:rPr lang="de-DE" b="0" dirty="0"/>
              <a:t> Learning</a:t>
            </a:r>
          </a:p>
        </p:txBody>
      </p:sp>
      <p:pic>
        <p:nvPicPr>
          <p:cNvPr id="6" name="Image 5">
            <a:extLst>
              <a:ext uri="{FF2B5EF4-FFF2-40B4-BE49-F238E27FC236}">
                <a16:creationId xmlns:a16="http://schemas.microsoft.com/office/drawing/2014/main" id="{789DCBDC-A057-4864-A6B5-28933FAC3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80280"/>
            <a:ext cx="7562103" cy="5041402"/>
          </a:xfrm>
          <a:prstGeom prst="rect">
            <a:avLst/>
          </a:prstGeom>
        </p:spPr>
      </p:pic>
      <p:sp>
        <p:nvSpPr>
          <p:cNvPr id="8" name="ZoneTexte 9">
            <a:extLst>
              <a:ext uri="{FF2B5EF4-FFF2-40B4-BE49-F238E27FC236}">
                <a16:creationId xmlns:a16="http://schemas.microsoft.com/office/drawing/2014/main" id="{A5F48C85-C504-8687-38DA-F4C4111F3AD5}"/>
              </a:ext>
            </a:extLst>
          </p:cNvPr>
          <p:cNvSpPr txBox="1"/>
          <p:nvPr/>
        </p:nvSpPr>
        <p:spPr>
          <a:xfrm>
            <a:off x="8544272" y="2187159"/>
            <a:ext cx="2700300" cy="3690113"/>
          </a:xfrm>
          <a:prstGeom prst="rect">
            <a:avLst/>
          </a:prstGeom>
          <a:noFill/>
        </p:spPr>
        <p:txBody>
          <a:bodyPr wrap="square">
            <a:spAutoFit/>
          </a:bodyPr>
          <a:lstStyle/>
          <a:p>
            <a:pPr marL="285750" indent="-285750">
              <a:lnSpc>
                <a:spcPct val="200000"/>
              </a:lnSpc>
              <a:buFont typeface="Arial" panose="020B0604020202020204" pitchFamily="34" charset="0"/>
              <a:buChar char="•"/>
            </a:pPr>
            <a:r>
              <a:rPr lang="de-DE" sz="2000" dirty="0"/>
              <a:t>Connection</a:t>
            </a:r>
          </a:p>
          <a:p>
            <a:pPr marL="285750" indent="-285750">
              <a:lnSpc>
                <a:spcPct val="200000"/>
              </a:lnSpc>
              <a:buFont typeface="Arial" panose="020B0604020202020204" pitchFamily="34" charset="0"/>
              <a:buChar char="•"/>
            </a:pPr>
            <a:r>
              <a:rPr lang="de-DE" sz="2000" dirty="0"/>
              <a:t>Competence</a:t>
            </a:r>
          </a:p>
          <a:p>
            <a:pPr marL="285750" indent="-285750">
              <a:lnSpc>
                <a:spcPct val="200000"/>
              </a:lnSpc>
              <a:buFont typeface="Arial" panose="020B0604020202020204" pitchFamily="34" charset="0"/>
              <a:buChar char="•"/>
            </a:pPr>
            <a:r>
              <a:rPr lang="de-DE" sz="2000" dirty="0"/>
              <a:t>Confidence</a:t>
            </a:r>
          </a:p>
          <a:p>
            <a:pPr marL="285750" indent="-285750">
              <a:lnSpc>
                <a:spcPct val="200000"/>
              </a:lnSpc>
              <a:buFont typeface="Arial" panose="020B0604020202020204" pitchFamily="34" charset="0"/>
              <a:buChar char="•"/>
            </a:pPr>
            <a:r>
              <a:rPr lang="de-DE" sz="2000" dirty="0"/>
              <a:t>Character</a:t>
            </a:r>
          </a:p>
          <a:p>
            <a:pPr marL="285750" indent="-285750">
              <a:lnSpc>
                <a:spcPct val="200000"/>
              </a:lnSpc>
              <a:buFont typeface="Arial" panose="020B0604020202020204" pitchFamily="34" charset="0"/>
              <a:buChar char="•"/>
            </a:pPr>
            <a:r>
              <a:rPr lang="de-DE" sz="2000" dirty="0" err="1"/>
              <a:t>Caring</a:t>
            </a:r>
            <a:endParaRPr lang="de-DE" sz="2000" dirty="0"/>
          </a:p>
          <a:p>
            <a:pPr marL="285750" indent="-285750">
              <a:lnSpc>
                <a:spcPct val="200000"/>
              </a:lnSpc>
              <a:buFont typeface="Arial" panose="020B0604020202020204" pitchFamily="34" charset="0"/>
              <a:buChar char="•"/>
            </a:pPr>
            <a:r>
              <a:rPr lang="de-DE" sz="2000" dirty="0" err="1"/>
              <a:t>Contribution</a:t>
            </a:r>
            <a:endParaRPr lang="fr-CH" sz="2000" dirty="0"/>
          </a:p>
        </p:txBody>
      </p:sp>
      <p:sp>
        <p:nvSpPr>
          <p:cNvPr id="10" name="ZoneTexte 9">
            <a:extLst>
              <a:ext uri="{FF2B5EF4-FFF2-40B4-BE49-F238E27FC236}">
                <a16:creationId xmlns:a16="http://schemas.microsoft.com/office/drawing/2014/main" id="{B79B5790-2122-F3C5-3AE8-11F35D450B68}"/>
              </a:ext>
            </a:extLst>
          </p:cNvPr>
          <p:cNvSpPr txBox="1"/>
          <p:nvPr/>
        </p:nvSpPr>
        <p:spPr>
          <a:xfrm>
            <a:off x="7233979" y="1420324"/>
            <a:ext cx="4948064" cy="727763"/>
          </a:xfrm>
          <a:prstGeom prst="rect">
            <a:avLst/>
          </a:prstGeom>
          <a:noFill/>
        </p:spPr>
        <p:txBody>
          <a:bodyPr wrap="square">
            <a:spAutoFit/>
          </a:bodyPr>
          <a:lstStyle/>
          <a:p>
            <a:pPr algn="ctr">
              <a:lnSpc>
                <a:spcPct val="250000"/>
              </a:lnSpc>
            </a:pPr>
            <a:r>
              <a:rPr lang="de-DE" sz="2000" b="1" dirty="0" err="1"/>
              <a:t>Les</a:t>
            </a:r>
            <a:r>
              <a:rPr lang="de-DE" sz="2000" b="1" dirty="0"/>
              <a:t> 6 C de la </a:t>
            </a:r>
            <a:r>
              <a:rPr lang="de-DE" sz="2000" b="1" dirty="0" err="1"/>
              <a:t>progression</a:t>
            </a:r>
            <a:r>
              <a:rPr lang="de-DE" sz="2000" b="1" dirty="0"/>
              <a:t> positive</a:t>
            </a:r>
            <a:endParaRPr lang="fr-CH" sz="2000" dirty="0"/>
          </a:p>
        </p:txBody>
      </p:sp>
      <p:pic>
        <p:nvPicPr>
          <p:cNvPr id="21" name="Image 15">
            <a:extLst>
              <a:ext uri="{FF2B5EF4-FFF2-40B4-BE49-F238E27FC236}">
                <a16:creationId xmlns:a16="http://schemas.microsoft.com/office/drawing/2014/main" id="{92ADDC37-EF62-4A5E-84A4-E4EA3D929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546ED218-8D84-B81F-C438-83380D69D85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23459674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Gli</a:t>
            </a:r>
            <a:r>
              <a:rPr lang="de-DE" dirty="0"/>
              <a:t> </a:t>
            </a:r>
            <a:r>
              <a:rPr lang="de-DE" dirty="0" err="1"/>
              <a:t>adulti</a:t>
            </a:r>
            <a:r>
              <a:rPr lang="de-DE" dirty="0"/>
              <a:t> </a:t>
            </a:r>
            <a:r>
              <a:rPr lang="de-DE" dirty="0" err="1"/>
              <a:t>come</a:t>
            </a:r>
            <a:r>
              <a:rPr lang="de-DE" dirty="0"/>
              <a:t> </a:t>
            </a:r>
            <a:r>
              <a:rPr lang="de-DE" dirty="0" err="1"/>
              <a:t>gruppo</a:t>
            </a:r>
            <a:r>
              <a:rPr lang="de-DE" dirty="0"/>
              <a:t> di </a:t>
            </a:r>
            <a:r>
              <a:rPr lang="de-DE" dirty="0" err="1"/>
              <a:t>destinatari</a:t>
            </a:r>
            <a:br>
              <a:rPr lang="de-DE" dirty="0"/>
            </a:br>
            <a:r>
              <a:rPr lang="de-DE" b="0" dirty="0" err="1"/>
              <a:t>Spaced</a:t>
            </a:r>
            <a:r>
              <a:rPr lang="de-DE" b="0" dirty="0"/>
              <a:t> Learning</a:t>
            </a:r>
            <a:endParaRPr lang="de-DE" dirty="0"/>
          </a:p>
        </p:txBody>
      </p:sp>
      <p:pic>
        <p:nvPicPr>
          <p:cNvPr id="6" name="Image 5">
            <a:extLst>
              <a:ext uri="{FF2B5EF4-FFF2-40B4-BE49-F238E27FC236}">
                <a16:creationId xmlns:a16="http://schemas.microsoft.com/office/drawing/2014/main" id="{FC1CC997-9C1A-42B3-8958-5CE15A56C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84784"/>
            <a:ext cx="7562103" cy="5041402"/>
          </a:xfrm>
          <a:prstGeom prst="rect">
            <a:avLst/>
          </a:prstGeom>
        </p:spPr>
      </p:pic>
      <p:sp>
        <p:nvSpPr>
          <p:cNvPr id="3" name="ZoneTexte 9">
            <a:extLst>
              <a:ext uri="{FF2B5EF4-FFF2-40B4-BE49-F238E27FC236}">
                <a16:creationId xmlns:a16="http://schemas.microsoft.com/office/drawing/2014/main" id="{B896CA9D-4F6A-739B-7052-C3FA4B0EE0B6}"/>
              </a:ext>
            </a:extLst>
          </p:cNvPr>
          <p:cNvSpPr txBox="1"/>
          <p:nvPr/>
        </p:nvSpPr>
        <p:spPr>
          <a:xfrm>
            <a:off x="8544272" y="2187159"/>
            <a:ext cx="2700300" cy="3690113"/>
          </a:xfrm>
          <a:prstGeom prst="rect">
            <a:avLst/>
          </a:prstGeom>
          <a:noFill/>
        </p:spPr>
        <p:txBody>
          <a:bodyPr wrap="square">
            <a:spAutoFit/>
          </a:bodyPr>
          <a:lstStyle/>
          <a:p>
            <a:pPr marL="285750" indent="-285750">
              <a:lnSpc>
                <a:spcPct val="200000"/>
              </a:lnSpc>
              <a:buFont typeface="Arial" panose="020B0604020202020204" pitchFamily="34" charset="0"/>
              <a:buChar char="•"/>
            </a:pPr>
            <a:r>
              <a:rPr lang="de-DE" sz="2000" dirty="0"/>
              <a:t>Connection</a:t>
            </a:r>
          </a:p>
          <a:p>
            <a:pPr marL="285750" indent="-285750">
              <a:lnSpc>
                <a:spcPct val="200000"/>
              </a:lnSpc>
              <a:buFont typeface="Arial" panose="020B0604020202020204" pitchFamily="34" charset="0"/>
              <a:buChar char="•"/>
            </a:pPr>
            <a:r>
              <a:rPr lang="de-DE" sz="2000" dirty="0"/>
              <a:t>Competence</a:t>
            </a:r>
          </a:p>
          <a:p>
            <a:pPr marL="285750" indent="-285750">
              <a:lnSpc>
                <a:spcPct val="200000"/>
              </a:lnSpc>
              <a:buFont typeface="Arial" panose="020B0604020202020204" pitchFamily="34" charset="0"/>
              <a:buChar char="•"/>
            </a:pPr>
            <a:r>
              <a:rPr lang="de-DE" sz="2000" dirty="0"/>
              <a:t>Confidence</a:t>
            </a:r>
          </a:p>
          <a:p>
            <a:pPr marL="285750" indent="-285750">
              <a:lnSpc>
                <a:spcPct val="200000"/>
              </a:lnSpc>
              <a:buFont typeface="Arial" panose="020B0604020202020204" pitchFamily="34" charset="0"/>
              <a:buChar char="•"/>
            </a:pPr>
            <a:r>
              <a:rPr lang="de-DE" sz="2000" dirty="0"/>
              <a:t>Character</a:t>
            </a:r>
          </a:p>
          <a:p>
            <a:pPr marL="285750" indent="-285750">
              <a:lnSpc>
                <a:spcPct val="200000"/>
              </a:lnSpc>
              <a:buFont typeface="Arial" panose="020B0604020202020204" pitchFamily="34" charset="0"/>
              <a:buChar char="•"/>
            </a:pPr>
            <a:r>
              <a:rPr lang="de-DE" sz="2000" dirty="0" err="1"/>
              <a:t>Caring</a:t>
            </a:r>
            <a:endParaRPr lang="de-DE" sz="2000" dirty="0"/>
          </a:p>
          <a:p>
            <a:pPr marL="285750" indent="-285750">
              <a:lnSpc>
                <a:spcPct val="200000"/>
              </a:lnSpc>
              <a:buFont typeface="Arial" panose="020B0604020202020204" pitchFamily="34" charset="0"/>
              <a:buChar char="•"/>
            </a:pPr>
            <a:r>
              <a:rPr lang="de-DE" sz="2000" dirty="0" err="1"/>
              <a:t>Contribution</a:t>
            </a:r>
            <a:endParaRPr lang="fr-CH" sz="2000" dirty="0"/>
          </a:p>
        </p:txBody>
      </p:sp>
      <p:sp>
        <p:nvSpPr>
          <p:cNvPr id="5" name="ZoneTexte 9">
            <a:extLst>
              <a:ext uri="{FF2B5EF4-FFF2-40B4-BE49-F238E27FC236}">
                <a16:creationId xmlns:a16="http://schemas.microsoft.com/office/drawing/2014/main" id="{724C1E13-AAFB-8941-CB97-0F61E75AB071}"/>
              </a:ext>
            </a:extLst>
          </p:cNvPr>
          <p:cNvSpPr txBox="1"/>
          <p:nvPr/>
        </p:nvSpPr>
        <p:spPr>
          <a:xfrm>
            <a:off x="7233979" y="1420324"/>
            <a:ext cx="4948064" cy="727763"/>
          </a:xfrm>
          <a:prstGeom prst="rect">
            <a:avLst/>
          </a:prstGeom>
          <a:noFill/>
        </p:spPr>
        <p:txBody>
          <a:bodyPr wrap="square">
            <a:spAutoFit/>
          </a:bodyPr>
          <a:lstStyle/>
          <a:p>
            <a:pPr algn="ctr">
              <a:lnSpc>
                <a:spcPct val="250000"/>
              </a:lnSpc>
            </a:pPr>
            <a:r>
              <a:rPr lang="de-DE" sz="2000" b="1" dirty="0"/>
              <a:t>Le 6 C </a:t>
            </a:r>
            <a:r>
              <a:rPr lang="de-DE" sz="2000" b="1" dirty="0" err="1"/>
              <a:t>dello</a:t>
            </a:r>
            <a:r>
              <a:rPr lang="de-DE" sz="2000" b="1" dirty="0"/>
              <a:t> </a:t>
            </a:r>
            <a:r>
              <a:rPr lang="de-DE" sz="2000" b="1" dirty="0" err="1"/>
              <a:t>sviluppo</a:t>
            </a:r>
            <a:r>
              <a:rPr lang="de-DE" sz="2000" b="1" dirty="0"/>
              <a:t> </a:t>
            </a:r>
            <a:r>
              <a:rPr lang="de-DE" sz="2000" b="1" dirty="0" err="1"/>
              <a:t>positivo</a:t>
            </a:r>
            <a:endParaRPr lang="fr-CH" sz="2000" dirty="0"/>
          </a:p>
        </p:txBody>
      </p:sp>
      <p:pic>
        <p:nvPicPr>
          <p:cNvPr id="20" name="Image 15">
            <a:extLst>
              <a:ext uri="{FF2B5EF4-FFF2-40B4-BE49-F238E27FC236}">
                <a16:creationId xmlns:a16="http://schemas.microsoft.com/office/drawing/2014/main" id="{4A665FB5-29CD-422B-8EB8-13FFFF521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4D063845-9009-EEB1-1B02-9280F266C7C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37425658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Erwachsene als Zielgruppe</a:t>
            </a:r>
            <a:br>
              <a:rPr lang="de-DE" dirty="0"/>
            </a:br>
            <a:r>
              <a:rPr lang="de-DE" b="0" dirty="0"/>
              <a:t>Bewegungsmotive</a:t>
            </a:r>
          </a:p>
        </p:txBody>
      </p:sp>
      <p:pic>
        <p:nvPicPr>
          <p:cNvPr id="5" name="Image 4">
            <a:extLst>
              <a:ext uri="{FF2B5EF4-FFF2-40B4-BE49-F238E27FC236}">
                <a16:creationId xmlns:a16="http://schemas.microsoft.com/office/drawing/2014/main" id="{64B0823D-B508-4454-BAEE-7448DD90DA0A}"/>
              </a:ext>
            </a:extLst>
          </p:cNvPr>
          <p:cNvPicPr>
            <a:picLocks noChangeAspect="1"/>
          </p:cNvPicPr>
          <p:nvPr/>
        </p:nvPicPr>
        <p:blipFill>
          <a:blip r:embed="rId3"/>
          <a:stretch>
            <a:fillRect/>
          </a:stretch>
        </p:blipFill>
        <p:spPr>
          <a:xfrm>
            <a:off x="5227397" y="1415197"/>
            <a:ext cx="6582698" cy="4894123"/>
          </a:xfrm>
          <a:prstGeom prst="rect">
            <a:avLst/>
          </a:prstGeom>
        </p:spPr>
      </p:pic>
      <p:pic>
        <p:nvPicPr>
          <p:cNvPr id="6" name="Image 5">
            <a:extLst>
              <a:ext uri="{FF2B5EF4-FFF2-40B4-BE49-F238E27FC236}">
                <a16:creationId xmlns:a16="http://schemas.microsoft.com/office/drawing/2014/main" id="{9B94CE30-061F-4630-9272-08FD124E7ED7}"/>
              </a:ext>
            </a:extLst>
          </p:cNvPr>
          <p:cNvPicPr>
            <a:picLocks noChangeAspect="1"/>
          </p:cNvPicPr>
          <p:nvPr/>
        </p:nvPicPr>
        <p:blipFill>
          <a:blip r:embed="rId4"/>
          <a:stretch>
            <a:fillRect/>
          </a:stretch>
        </p:blipFill>
        <p:spPr>
          <a:xfrm>
            <a:off x="376753" y="2275845"/>
            <a:ext cx="4510055" cy="3312000"/>
          </a:xfrm>
          <a:prstGeom prst="rect">
            <a:avLst/>
          </a:prstGeom>
        </p:spPr>
      </p:pic>
      <p:pic>
        <p:nvPicPr>
          <p:cNvPr id="7" name="Image 5">
            <a:hlinkClick r:id="rId5"/>
            <a:extLst>
              <a:ext uri="{FF2B5EF4-FFF2-40B4-BE49-F238E27FC236}">
                <a16:creationId xmlns:a16="http://schemas.microsoft.com/office/drawing/2014/main" id="{0F641C9A-0279-0A02-7022-7666C7DE1E77}"/>
              </a:ext>
            </a:extLst>
          </p:cNvPr>
          <p:cNvPicPr>
            <a:picLocks noChangeAspect="1"/>
          </p:cNvPicPr>
          <p:nvPr/>
        </p:nvPicPr>
        <p:blipFill>
          <a:blip r:embed="rId6"/>
          <a:stretch>
            <a:fillRect/>
          </a:stretch>
        </p:blipFill>
        <p:spPr>
          <a:xfrm>
            <a:off x="378984" y="1563368"/>
            <a:ext cx="425472" cy="425472"/>
          </a:xfrm>
          <a:prstGeom prst="rect">
            <a:avLst/>
          </a:prstGeom>
        </p:spPr>
      </p:pic>
      <p:sp>
        <p:nvSpPr>
          <p:cNvPr id="3" name="SeitenzahlBenutzerdefiniert">
            <a:extLst>
              <a:ext uri="{FF2B5EF4-FFF2-40B4-BE49-F238E27FC236}">
                <a16:creationId xmlns:a16="http://schemas.microsoft.com/office/drawing/2014/main" id="{3924F5FC-0478-7124-8BD2-1B2906C53EF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22487637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8F1EBB39-F7CB-4989-82DB-58BFFCB5380E}"/>
              </a:ext>
            </a:extLst>
          </p:cNvPr>
          <p:cNvPicPr>
            <a:picLocks noChangeAspect="1"/>
          </p:cNvPicPr>
          <p:nvPr/>
        </p:nvPicPr>
        <p:blipFill>
          <a:blip r:embed="rId3"/>
          <a:stretch>
            <a:fillRect/>
          </a:stretch>
        </p:blipFill>
        <p:spPr>
          <a:xfrm>
            <a:off x="5045287" y="1412776"/>
            <a:ext cx="6771029" cy="4894123"/>
          </a:xfrm>
          <a:prstGeom prst="rect">
            <a:avLst/>
          </a:prstGeom>
        </p:spPr>
      </p:pic>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Groupe</a:t>
            </a:r>
            <a:r>
              <a:rPr lang="de-DE" dirty="0"/>
              <a:t> </a:t>
            </a:r>
            <a:r>
              <a:rPr lang="de-DE" dirty="0" err="1"/>
              <a:t>cible</a:t>
            </a:r>
            <a:r>
              <a:rPr lang="de-DE" dirty="0"/>
              <a:t> des adultes</a:t>
            </a:r>
            <a:br>
              <a:rPr lang="de-DE" dirty="0"/>
            </a:br>
            <a:r>
              <a:rPr lang="de-DE" b="0" dirty="0" err="1"/>
              <a:t>Motivations</a:t>
            </a:r>
            <a:r>
              <a:rPr lang="de-DE" b="0" dirty="0"/>
              <a:t> </a:t>
            </a:r>
            <a:r>
              <a:rPr lang="de-DE" b="0" dirty="0" err="1"/>
              <a:t>pour</a:t>
            </a:r>
            <a:r>
              <a:rPr lang="de-DE" b="0" dirty="0"/>
              <a:t> </a:t>
            </a:r>
            <a:r>
              <a:rPr lang="de-DE" b="0" dirty="0" err="1"/>
              <a:t>l‘activité</a:t>
            </a:r>
            <a:r>
              <a:rPr lang="de-DE" b="0" dirty="0"/>
              <a:t> </a:t>
            </a:r>
            <a:r>
              <a:rPr lang="de-DE" b="0" dirty="0" err="1"/>
              <a:t>physique</a:t>
            </a:r>
            <a:endParaRPr lang="de-DE" b="0" dirty="0"/>
          </a:p>
        </p:txBody>
      </p:sp>
      <p:pic>
        <p:nvPicPr>
          <p:cNvPr id="6" name="Image 5">
            <a:extLst>
              <a:ext uri="{FF2B5EF4-FFF2-40B4-BE49-F238E27FC236}">
                <a16:creationId xmlns:a16="http://schemas.microsoft.com/office/drawing/2014/main" id="{D1E6F5BC-A3CE-40F0-AAAA-E6EECD933688}"/>
              </a:ext>
            </a:extLst>
          </p:cNvPr>
          <p:cNvPicPr>
            <a:picLocks noChangeAspect="1"/>
          </p:cNvPicPr>
          <p:nvPr/>
        </p:nvPicPr>
        <p:blipFill>
          <a:blip r:embed="rId4"/>
          <a:stretch>
            <a:fillRect/>
          </a:stretch>
        </p:blipFill>
        <p:spPr>
          <a:xfrm>
            <a:off x="375684" y="2275845"/>
            <a:ext cx="4520224" cy="3312000"/>
          </a:xfrm>
          <a:prstGeom prst="rect">
            <a:avLst/>
          </a:prstGeom>
        </p:spPr>
      </p:pic>
      <p:pic>
        <p:nvPicPr>
          <p:cNvPr id="7" name="Image 5">
            <a:hlinkClick r:id="rId5"/>
            <a:extLst>
              <a:ext uri="{FF2B5EF4-FFF2-40B4-BE49-F238E27FC236}">
                <a16:creationId xmlns:a16="http://schemas.microsoft.com/office/drawing/2014/main" id="{61924776-8AD5-A39A-5EAF-8BA19EF795EE}"/>
              </a:ext>
            </a:extLst>
          </p:cNvPr>
          <p:cNvPicPr>
            <a:picLocks noChangeAspect="1"/>
          </p:cNvPicPr>
          <p:nvPr/>
        </p:nvPicPr>
        <p:blipFill>
          <a:blip r:embed="rId6"/>
          <a:stretch>
            <a:fillRect/>
          </a:stretch>
        </p:blipFill>
        <p:spPr>
          <a:xfrm>
            <a:off x="378984" y="1563368"/>
            <a:ext cx="425472" cy="425472"/>
          </a:xfrm>
          <a:prstGeom prst="rect">
            <a:avLst/>
          </a:prstGeom>
        </p:spPr>
      </p:pic>
      <p:sp>
        <p:nvSpPr>
          <p:cNvPr id="3" name="SeitenzahlBenutzerdefiniert">
            <a:extLst>
              <a:ext uri="{FF2B5EF4-FFF2-40B4-BE49-F238E27FC236}">
                <a16:creationId xmlns:a16="http://schemas.microsoft.com/office/drawing/2014/main" id="{F319DEF3-F2C5-D649-0BA4-9924F357339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28685611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Gli</a:t>
            </a:r>
            <a:r>
              <a:rPr lang="de-DE" dirty="0"/>
              <a:t> </a:t>
            </a:r>
            <a:r>
              <a:rPr lang="de-DE" dirty="0" err="1"/>
              <a:t>adulti</a:t>
            </a:r>
            <a:r>
              <a:rPr lang="de-DE" dirty="0"/>
              <a:t> </a:t>
            </a:r>
            <a:r>
              <a:rPr lang="de-DE" dirty="0" err="1"/>
              <a:t>come</a:t>
            </a:r>
            <a:r>
              <a:rPr lang="de-DE" dirty="0"/>
              <a:t> </a:t>
            </a:r>
            <a:r>
              <a:rPr lang="de-DE" dirty="0" err="1"/>
              <a:t>gruppo</a:t>
            </a:r>
            <a:r>
              <a:rPr lang="de-DE" dirty="0"/>
              <a:t> di </a:t>
            </a:r>
            <a:r>
              <a:rPr lang="de-DE" dirty="0" err="1"/>
              <a:t>destinatari</a:t>
            </a:r>
            <a:br>
              <a:rPr lang="de-DE" dirty="0"/>
            </a:br>
            <a:r>
              <a:rPr lang="de-DE" b="0" dirty="0" err="1"/>
              <a:t>Motivi</a:t>
            </a:r>
            <a:r>
              <a:rPr lang="de-DE" b="0" dirty="0"/>
              <a:t> </a:t>
            </a:r>
            <a:r>
              <a:rPr lang="de-DE" b="0" dirty="0" err="1"/>
              <a:t>che</a:t>
            </a:r>
            <a:r>
              <a:rPr lang="de-DE" b="0" dirty="0"/>
              <a:t> </a:t>
            </a:r>
            <a:r>
              <a:rPr lang="de-DE" b="0" dirty="0" err="1"/>
              <a:t>spingono</a:t>
            </a:r>
            <a:r>
              <a:rPr lang="de-DE" b="0" dirty="0"/>
              <a:t> a </a:t>
            </a:r>
            <a:r>
              <a:rPr lang="de-DE" b="0" dirty="0" err="1"/>
              <a:t>fare</a:t>
            </a:r>
            <a:r>
              <a:rPr lang="de-DE" b="0" dirty="0"/>
              <a:t> </a:t>
            </a:r>
            <a:r>
              <a:rPr lang="de-DE" b="0" dirty="0" err="1"/>
              <a:t>movimento</a:t>
            </a:r>
            <a:endParaRPr lang="de-DE" b="0" dirty="0"/>
          </a:p>
        </p:txBody>
      </p:sp>
      <p:pic>
        <p:nvPicPr>
          <p:cNvPr id="5" name="Image 4">
            <a:extLst>
              <a:ext uri="{FF2B5EF4-FFF2-40B4-BE49-F238E27FC236}">
                <a16:creationId xmlns:a16="http://schemas.microsoft.com/office/drawing/2014/main" id="{3504D664-3F16-4379-A5FB-CAC6FE2784AF}"/>
              </a:ext>
            </a:extLst>
          </p:cNvPr>
          <p:cNvPicPr>
            <a:picLocks noChangeAspect="1"/>
          </p:cNvPicPr>
          <p:nvPr/>
        </p:nvPicPr>
        <p:blipFill>
          <a:blip r:embed="rId3"/>
          <a:stretch>
            <a:fillRect/>
          </a:stretch>
        </p:blipFill>
        <p:spPr>
          <a:xfrm>
            <a:off x="5031121" y="1412776"/>
            <a:ext cx="6785195" cy="4894123"/>
          </a:xfrm>
          <a:prstGeom prst="rect">
            <a:avLst/>
          </a:prstGeom>
        </p:spPr>
      </p:pic>
      <p:pic>
        <p:nvPicPr>
          <p:cNvPr id="6" name="Image 5">
            <a:extLst>
              <a:ext uri="{FF2B5EF4-FFF2-40B4-BE49-F238E27FC236}">
                <a16:creationId xmlns:a16="http://schemas.microsoft.com/office/drawing/2014/main" id="{2E042C5E-98B7-4E7C-B173-509E3BC1BCFD}"/>
              </a:ext>
            </a:extLst>
          </p:cNvPr>
          <p:cNvPicPr>
            <a:picLocks noChangeAspect="1"/>
          </p:cNvPicPr>
          <p:nvPr/>
        </p:nvPicPr>
        <p:blipFill>
          <a:blip r:embed="rId4"/>
          <a:stretch>
            <a:fillRect/>
          </a:stretch>
        </p:blipFill>
        <p:spPr>
          <a:xfrm>
            <a:off x="375684" y="2309246"/>
            <a:ext cx="4600655" cy="3312000"/>
          </a:xfrm>
          <a:prstGeom prst="rect">
            <a:avLst/>
          </a:prstGeom>
        </p:spPr>
      </p:pic>
      <p:pic>
        <p:nvPicPr>
          <p:cNvPr id="7" name="Image 5">
            <a:hlinkClick r:id="rId5"/>
            <a:extLst>
              <a:ext uri="{FF2B5EF4-FFF2-40B4-BE49-F238E27FC236}">
                <a16:creationId xmlns:a16="http://schemas.microsoft.com/office/drawing/2014/main" id="{B08A29B6-9DE7-C6ED-1D02-CBB625CF0295}"/>
              </a:ext>
            </a:extLst>
          </p:cNvPr>
          <p:cNvPicPr>
            <a:picLocks noChangeAspect="1"/>
          </p:cNvPicPr>
          <p:nvPr/>
        </p:nvPicPr>
        <p:blipFill>
          <a:blip r:embed="rId6"/>
          <a:stretch>
            <a:fillRect/>
          </a:stretch>
        </p:blipFill>
        <p:spPr>
          <a:xfrm>
            <a:off x="378984" y="1563368"/>
            <a:ext cx="425472" cy="425472"/>
          </a:xfrm>
          <a:prstGeom prst="rect">
            <a:avLst/>
          </a:prstGeom>
        </p:spPr>
      </p:pic>
      <p:sp>
        <p:nvSpPr>
          <p:cNvPr id="3" name="SeitenzahlBenutzerdefiniert">
            <a:extLst>
              <a:ext uri="{FF2B5EF4-FFF2-40B4-BE49-F238E27FC236}">
                <a16:creationId xmlns:a16="http://schemas.microsoft.com/office/drawing/2014/main" id="{F566C485-7A0F-8A27-6DE4-7E4B9139B73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66559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a:latin typeface="Arial" panose="020B0604020202020204" pitchFamily="34" charset="0"/>
                <a:cs typeface="Arial" panose="020B0604020202020204" pitchFamily="34" charset="0"/>
              </a:rPr>
              <a:t>Einsatz als MSL</a:t>
            </a:r>
            <a:br>
              <a:rPr lang="de-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Sportlektionen in der Halle und im Gelände auch unter einfachen Bedingungen selbständig planen und durchführen;</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Lektionen mit kleinen und grossen Beständen planen und durchführen</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Die nötigen Unfallverhütungs-Massnahmen treffen</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Die theoretischen Kenntnisse in den praktischen Unterricht integrieren;</a:t>
            </a:r>
          </a:p>
          <a:p>
            <a:pPr marL="342900" indent="-342900">
              <a:spcAft>
                <a:spcPts val="600"/>
              </a:spcAft>
              <a:buFont typeface="Wingdings" panose="05000000000000000000" pitchFamily="2" charset="2"/>
              <a:buChar char="§"/>
            </a:pPr>
            <a:r>
              <a:rPr lang="de-CH" altLang="de-DE" dirty="0">
                <a:latin typeface="Arial" pitchFamily="34" charset="0"/>
                <a:cs typeface="Arial" pitchFamily="34" charset="0"/>
              </a:rPr>
              <a:t>Die Athletik (Ausdauer, Stabilität/Mobilität, Kraft, Explosivität und Schnelligkeit) durch verschiedene Übungs-, Trainings- und Spielformen in Stärkegruppen trainieren;</a:t>
            </a:r>
          </a:p>
          <a:p>
            <a:pPr marL="342900" indent="-342900">
              <a:spcAft>
                <a:spcPts val="600"/>
              </a:spcAft>
              <a:buFont typeface="Wingdings" panose="05000000000000000000" pitchFamily="2" charset="2"/>
              <a:buChar char="§"/>
            </a:pPr>
            <a:r>
              <a:rPr lang="de-CH" altLang="de-DE" dirty="0">
                <a:latin typeface="Arial" pitchFamily="34" charset="0"/>
                <a:cs typeface="Arial" pitchFamily="34" charset="0"/>
              </a:rPr>
              <a:t>Schulung der Bewegungskoordination (Orientierungs-, Gleichgewichts-, Rhythmisierungs-, Reaktions- und Differenzierungsfähigkeiten);</a:t>
            </a:r>
            <a:endParaRPr lang="de-CH"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Erwerben, anwenden und gestalten von verschiedenen Bewegungstechniken;</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D0C2F179-C1F9-8484-B229-4376301CE6B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1916844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Erwachsene als Zielgruppe</a:t>
            </a:r>
            <a:br>
              <a:rPr lang="de-DE" dirty="0"/>
            </a:br>
            <a:r>
              <a:rPr lang="de-DE" b="0" dirty="0"/>
              <a:t>Verhaltensänderungen unterstützen</a:t>
            </a:r>
            <a:endParaRPr lang="de-DE" dirty="0"/>
          </a:p>
        </p:txBody>
      </p:sp>
      <p:pic>
        <p:nvPicPr>
          <p:cNvPr id="5" name="Image 4">
            <a:extLst>
              <a:ext uri="{FF2B5EF4-FFF2-40B4-BE49-F238E27FC236}">
                <a16:creationId xmlns:a16="http://schemas.microsoft.com/office/drawing/2014/main" id="{4AC1AE09-87A5-45B4-967E-7F161E8B0373}"/>
              </a:ext>
            </a:extLst>
          </p:cNvPr>
          <p:cNvPicPr>
            <a:picLocks noChangeAspect="1"/>
          </p:cNvPicPr>
          <p:nvPr/>
        </p:nvPicPr>
        <p:blipFill>
          <a:blip r:embed="rId3"/>
          <a:stretch>
            <a:fillRect/>
          </a:stretch>
        </p:blipFill>
        <p:spPr>
          <a:xfrm>
            <a:off x="375684" y="1466749"/>
            <a:ext cx="7733867" cy="4912158"/>
          </a:xfrm>
          <a:prstGeom prst="rect">
            <a:avLst/>
          </a:prstGeom>
        </p:spPr>
      </p:pic>
      <p:sp>
        <p:nvSpPr>
          <p:cNvPr id="6" name="ZoneTexte 5">
            <a:extLst>
              <a:ext uri="{FF2B5EF4-FFF2-40B4-BE49-F238E27FC236}">
                <a16:creationId xmlns:a16="http://schemas.microsoft.com/office/drawing/2014/main" id="{C171A1C8-6EB6-4A0A-AC02-29399F7A8A3B}"/>
              </a:ext>
            </a:extLst>
          </p:cNvPr>
          <p:cNvSpPr txBox="1"/>
          <p:nvPr/>
        </p:nvSpPr>
        <p:spPr>
          <a:xfrm>
            <a:off x="8976320" y="3128027"/>
            <a:ext cx="3088329" cy="1589602"/>
          </a:xfrm>
          <a:prstGeom prst="rect">
            <a:avLst/>
          </a:prstGeom>
          <a:noFill/>
        </p:spPr>
        <p:txBody>
          <a:bodyPr wrap="square">
            <a:spAutoFit/>
          </a:bodyPr>
          <a:lstStyle/>
          <a:p>
            <a:pPr marL="457200" marR="0" lvl="0" indent="-457200" algn="l" defTabSz="914400" rtl="0" eaLnBrk="1" fontAlgn="base" latinLnBrk="0" hangingPunct="1">
              <a:lnSpc>
                <a:spcPct val="250000"/>
              </a:lnSpc>
              <a:spcBef>
                <a:spcPct val="30000"/>
              </a:spcBef>
              <a:spcAft>
                <a:spcPct val="0"/>
              </a:spcAft>
              <a:buClrTx/>
              <a:buSzTx/>
              <a:buFont typeface="+mj-lt"/>
              <a:buAutoNum type="arabicPeriod"/>
              <a:tabLst/>
              <a:defRPr/>
            </a:pPr>
            <a:r>
              <a:rPr lang="fr-CH" sz="2000" dirty="0" err="1"/>
              <a:t>Einstellung</a:t>
            </a:r>
            <a:endParaRPr lang="fr-CH" sz="2000" dirty="0"/>
          </a:p>
          <a:p>
            <a:pPr marL="457200" marR="0" lvl="0" indent="-457200" algn="l" defTabSz="914400" rtl="0" eaLnBrk="1" fontAlgn="base" latinLnBrk="0" hangingPunct="1">
              <a:lnSpc>
                <a:spcPct val="250000"/>
              </a:lnSpc>
              <a:spcBef>
                <a:spcPct val="30000"/>
              </a:spcBef>
              <a:spcAft>
                <a:spcPct val="0"/>
              </a:spcAft>
              <a:buClrTx/>
              <a:buSzTx/>
              <a:buFont typeface="+mj-lt"/>
              <a:buAutoNum type="arabicPeriod"/>
              <a:tabLst/>
              <a:defRPr/>
            </a:pPr>
            <a:r>
              <a:rPr lang="fr-CH" sz="2000" dirty="0" err="1"/>
              <a:t>Verhalten</a:t>
            </a:r>
            <a:endParaRPr lang="de-CH" sz="2000" dirty="0"/>
          </a:p>
        </p:txBody>
      </p:sp>
      <p:pic>
        <p:nvPicPr>
          <p:cNvPr id="3" name="Image 5">
            <a:hlinkClick r:id="rId4"/>
            <a:extLst>
              <a:ext uri="{FF2B5EF4-FFF2-40B4-BE49-F238E27FC236}">
                <a16:creationId xmlns:a16="http://schemas.microsoft.com/office/drawing/2014/main" id="{CCB06AED-039D-15C5-9D68-EA1CE5DAC56E}"/>
              </a:ext>
            </a:extLst>
          </p:cNvPr>
          <p:cNvPicPr>
            <a:picLocks noChangeAspect="1"/>
          </p:cNvPicPr>
          <p:nvPr/>
        </p:nvPicPr>
        <p:blipFill>
          <a:blip r:embed="rId5"/>
          <a:stretch>
            <a:fillRect/>
          </a:stretch>
        </p:blipFill>
        <p:spPr>
          <a:xfrm>
            <a:off x="378984" y="1563368"/>
            <a:ext cx="425472" cy="425472"/>
          </a:xfrm>
          <a:prstGeom prst="rect">
            <a:avLst/>
          </a:prstGeom>
        </p:spPr>
      </p:pic>
      <p:sp>
        <p:nvSpPr>
          <p:cNvPr id="4" name="SeitenzahlBenutzerdefiniert">
            <a:extLst>
              <a:ext uri="{FF2B5EF4-FFF2-40B4-BE49-F238E27FC236}">
                <a16:creationId xmlns:a16="http://schemas.microsoft.com/office/drawing/2014/main" id="{AB7B0144-7225-B8E3-B129-EE531D4CE3C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32137736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Groupe</a:t>
            </a:r>
            <a:r>
              <a:rPr lang="de-DE" dirty="0"/>
              <a:t> </a:t>
            </a:r>
            <a:r>
              <a:rPr lang="de-DE" dirty="0" err="1"/>
              <a:t>cible</a:t>
            </a:r>
            <a:r>
              <a:rPr lang="de-DE" dirty="0"/>
              <a:t> des adultes</a:t>
            </a:r>
            <a:br>
              <a:rPr lang="de-DE" dirty="0"/>
            </a:br>
            <a:r>
              <a:rPr lang="de-DE" b="0" dirty="0" err="1"/>
              <a:t>Soutenir</a:t>
            </a:r>
            <a:r>
              <a:rPr lang="de-DE" b="0" dirty="0"/>
              <a:t> </a:t>
            </a:r>
            <a:r>
              <a:rPr lang="de-DE" b="0" dirty="0" err="1"/>
              <a:t>les</a:t>
            </a:r>
            <a:r>
              <a:rPr lang="de-DE" b="0" dirty="0"/>
              <a:t> </a:t>
            </a:r>
            <a:r>
              <a:rPr lang="de-DE" b="0" dirty="0" err="1"/>
              <a:t>changements</a:t>
            </a:r>
            <a:r>
              <a:rPr lang="de-DE" b="0" dirty="0"/>
              <a:t> de </a:t>
            </a:r>
            <a:r>
              <a:rPr lang="de-DE" b="0" dirty="0" err="1"/>
              <a:t>comportement</a:t>
            </a:r>
            <a:endParaRPr lang="de-DE" dirty="0"/>
          </a:p>
        </p:txBody>
      </p:sp>
      <p:pic>
        <p:nvPicPr>
          <p:cNvPr id="5" name="Image 4">
            <a:extLst>
              <a:ext uri="{FF2B5EF4-FFF2-40B4-BE49-F238E27FC236}">
                <a16:creationId xmlns:a16="http://schemas.microsoft.com/office/drawing/2014/main" id="{FA58A177-D17D-44C6-906D-85A26BB6ADAD}"/>
              </a:ext>
            </a:extLst>
          </p:cNvPr>
          <p:cNvPicPr>
            <a:picLocks noChangeAspect="1"/>
          </p:cNvPicPr>
          <p:nvPr/>
        </p:nvPicPr>
        <p:blipFill rotWithShape="1">
          <a:blip r:embed="rId3"/>
          <a:srcRect l="1918"/>
          <a:stretch/>
        </p:blipFill>
        <p:spPr>
          <a:xfrm>
            <a:off x="407368" y="1469170"/>
            <a:ext cx="7732800" cy="5007582"/>
          </a:xfrm>
          <a:prstGeom prst="rect">
            <a:avLst/>
          </a:prstGeom>
        </p:spPr>
      </p:pic>
      <p:sp>
        <p:nvSpPr>
          <p:cNvPr id="6" name="ZoneTexte 5">
            <a:extLst>
              <a:ext uri="{FF2B5EF4-FFF2-40B4-BE49-F238E27FC236}">
                <a16:creationId xmlns:a16="http://schemas.microsoft.com/office/drawing/2014/main" id="{FFEFC24B-0540-4CAE-9F00-BA46F540135F}"/>
              </a:ext>
            </a:extLst>
          </p:cNvPr>
          <p:cNvSpPr txBox="1"/>
          <p:nvPr/>
        </p:nvSpPr>
        <p:spPr>
          <a:xfrm>
            <a:off x="8976320" y="3128027"/>
            <a:ext cx="3088329" cy="1589602"/>
          </a:xfrm>
          <a:prstGeom prst="rect">
            <a:avLst/>
          </a:prstGeom>
          <a:noFill/>
        </p:spPr>
        <p:txBody>
          <a:bodyPr wrap="square">
            <a:spAutoFit/>
          </a:bodyPr>
          <a:lstStyle/>
          <a:p>
            <a:pPr marL="457200" marR="0" lvl="0" indent="-457200" algn="l" defTabSz="914400" rtl="0" eaLnBrk="1" fontAlgn="base" latinLnBrk="0" hangingPunct="1">
              <a:lnSpc>
                <a:spcPct val="250000"/>
              </a:lnSpc>
              <a:spcBef>
                <a:spcPct val="30000"/>
              </a:spcBef>
              <a:spcAft>
                <a:spcPct val="0"/>
              </a:spcAft>
              <a:buClrTx/>
              <a:buSzTx/>
              <a:buFont typeface="+mj-lt"/>
              <a:buAutoNum type="arabicPeriod"/>
              <a:tabLst/>
              <a:defRPr/>
            </a:pPr>
            <a:r>
              <a:rPr lang="fr-CH" sz="2000" dirty="0"/>
              <a:t>Attitude</a:t>
            </a:r>
          </a:p>
          <a:p>
            <a:pPr marL="457200" marR="0" lvl="0" indent="-457200" algn="l" defTabSz="914400" rtl="0" eaLnBrk="1" fontAlgn="base" latinLnBrk="0" hangingPunct="1">
              <a:lnSpc>
                <a:spcPct val="250000"/>
              </a:lnSpc>
              <a:spcBef>
                <a:spcPct val="30000"/>
              </a:spcBef>
              <a:spcAft>
                <a:spcPct val="0"/>
              </a:spcAft>
              <a:buClrTx/>
              <a:buSzTx/>
              <a:buFont typeface="+mj-lt"/>
              <a:buAutoNum type="arabicPeriod"/>
              <a:tabLst/>
              <a:defRPr/>
            </a:pPr>
            <a:r>
              <a:rPr lang="fr-CH" sz="2000" dirty="0"/>
              <a:t>Comportement</a:t>
            </a:r>
            <a:endParaRPr lang="de-CH" sz="2000" dirty="0"/>
          </a:p>
        </p:txBody>
      </p:sp>
      <p:pic>
        <p:nvPicPr>
          <p:cNvPr id="3" name="Image 5">
            <a:hlinkClick r:id="rId4"/>
            <a:extLst>
              <a:ext uri="{FF2B5EF4-FFF2-40B4-BE49-F238E27FC236}">
                <a16:creationId xmlns:a16="http://schemas.microsoft.com/office/drawing/2014/main" id="{EF18A675-929B-1889-902E-1266E7BB462C}"/>
              </a:ext>
            </a:extLst>
          </p:cNvPr>
          <p:cNvPicPr>
            <a:picLocks noChangeAspect="1"/>
          </p:cNvPicPr>
          <p:nvPr/>
        </p:nvPicPr>
        <p:blipFill>
          <a:blip r:embed="rId5"/>
          <a:stretch>
            <a:fillRect/>
          </a:stretch>
        </p:blipFill>
        <p:spPr>
          <a:xfrm>
            <a:off x="378984" y="1563368"/>
            <a:ext cx="425472" cy="425472"/>
          </a:xfrm>
          <a:prstGeom prst="rect">
            <a:avLst/>
          </a:prstGeom>
        </p:spPr>
      </p:pic>
      <p:sp>
        <p:nvSpPr>
          <p:cNvPr id="4" name="SeitenzahlBenutzerdefiniert">
            <a:extLst>
              <a:ext uri="{FF2B5EF4-FFF2-40B4-BE49-F238E27FC236}">
                <a16:creationId xmlns:a16="http://schemas.microsoft.com/office/drawing/2014/main" id="{73D7E006-DBEB-C554-01EB-0BD0EA66858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29671043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Gli</a:t>
            </a:r>
            <a:r>
              <a:rPr lang="de-DE" dirty="0"/>
              <a:t> </a:t>
            </a:r>
            <a:r>
              <a:rPr lang="de-DE" dirty="0" err="1"/>
              <a:t>adulti</a:t>
            </a:r>
            <a:r>
              <a:rPr lang="de-DE" dirty="0"/>
              <a:t> </a:t>
            </a:r>
            <a:r>
              <a:rPr lang="de-DE" dirty="0" err="1"/>
              <a:t>come</a:t>
            </a:r>
            <a:r>
              <a:rPr lang="de-DE" dirty="0"/>
              <a:t> </a:t>
            </a:r>
            <a:r>
              <a:rPr lang="de-DE" dirty="0" err="1"/>
              <a:t>gruppo</a:t>
            </a:r>
            <a:r>
              <a:rPr lang="de-DE" dirty="0"/>
              <a:t> di </a:t>
            </a:r>
            <a:r>
              <a:rPr lang="de-DE" dirty="0" err="1"/>
              <a:t>destinatari</a:t>
            </a:r>
            <a:br>
              <a:rPr lang="de-DE" dirty="0"/>
            </a:br>
            <a:r>
              <a:rPr lang="de-DE" b="0" dirty="0" err="1"/>
              <a:t>Sostenere</a:t>
            </a:r>
            <a:r>
              <a:rPr lang="de-DE" b="0" dirty="0"/>
              <a:t> i </a:t>
            </a:r>
            <a:r>
              <a:rPr lang="de-DE" b="0" dirty="0" err="1"/>
              <a:t>cambiamenti</a:t>
            </a:r>
            <a:r>
              <a:rPr lang="de-DE" b="0" dirty="0"/>
              <a:t> del </a:t>
            </a:r>
            <a:r>
              <a:rPr lang="de-DE" b="0" dirty="0" err="1"/>
              <a:t>comportamento</a:t>
            </a:r>
            <a:endParaRPr lang="de-DE" dirty="0"/>
          </a:p>
        </p:txBody>
      </p:sp>
      <p:pic>
        <p:nvPicPr>
          <p:cNvPr id="5" name="Image 4">
            <a:extLst>
              <a:ext uri="{FF2B5EF4-FFF2-40B4-BE49-F238E27FC236}">
                <a16:creationId xmlns:a16="http://schemas.microsoft.com/office/drawing/2014/main" id="{F5FDD48E-1ACA-4D7E-80ED-B450B82D23A3}"/>
              </a:ext>
            </a:extLst>
          </p:cNvPr>
          <p:cNvPicPr>
            <a:picLocks noChangeAspect="1"/>
          </p:cNvPicPr>
          <p:nvPr/>
        </p:nvPicPr>
        <p:blipFill>
          <a:blip r:embed="rId3"/>
          <a:stretch>
            <a:fillRect/>
          </a:stretch>
        </p:blipFill>
        <p:spPr>
          <a:xfrm>
            <a:off x="378357" y="1466749"/>
            <a:ext cx="7733867" cy="4912158"/>
          </a:xfrm>
          <a:prstGeom prst="rect">
            <a:avLst/>
          </a:prstGeom>
        </p:spPr>
      </p:pic>
      <p:sp>
        <p:nvSpPr>
          <p:cNvPr id="6" name="ZoneTexte 5">
            <a:extLst>
              <a:ext uri="{FF2B5EF4-FFF2-40B4-BE49-F238E27FC236}">
                <a16:creationId xmlns:a16="http://schemas.microsoft.com/office/drawing/2014/main" id="{7C017BD9-8CFC-4A13-A3BF-C52A41971945}"/>
              </a:ext>
            </a:extLst>
          </p:cNvPr>
          <p:cNvSpPr txBox="1"/>
          <p:nvPr/>
        </p:nvSpPr>
        <p:spPr>
          <a:xfrm>
            <a:off x="8976320" y="3128027"/>
            <a:ext cx="3088329" cy="1589602"/>
          </a:xfrm>
          <a:prstGeom prst="rect">
            <a:avLst/>
          </a:prstGeom>
          <a:noFill/>
        </p:spPr>
        <p:txBody>
          <a:bodyPr wrap="square">
            <a:spAutoFit/>
          </a:bodyPr>
          <a:lstStyle/>
          <a:p>
            <a:pPr marL="457200" marR="0" lvl="0" indent="-457200" algn="l" defTabSz="914400" rtl="0" eaLnBrk="1" fontAlgn="base" latinLnBrk="0" hangingPunct="1">
              <a:lnSpc>
                <a:spcPct val="250000"/>
              </a:lnSpc>
              <a:spcBef>
                <a:spcPct val="30000"/>
              </a:spcBef>
              <a:spcAft>
                <a:spcPct val="0"/>
              </a:spcAft>
              <a:buClrTx/>
              <a:buSzTx/>
              <a:buFont typeface="+mj-lt"/>
              <a:buAutoNum type="arabicPeriod"/>
              <a:tabLst/>
              <a:defRPr/>
            </a:pPr>
            <a:r>
              <a:rPr lang="fr-CH" sz="2000" dirty="0" err="1"/>
              <a:t>Atteggiamento</a:t>
            </a:r>
            <a:endParaRPr lang="fr-CH" sz="2000" dirty="0"/>
          </a:p>
          <a:p>
            <a:pPr marL="457200" marR="0" lvl="0" indent="-457200" algn="l" defTabSz="914400" rtl="0" eaLnBrk="1" fontAlgn="base" latinLnBrk="0" hangingPunct="1">
              <a:lnSpc>
                <a:spcPct val="250000"/>
              </a:lnSpc>
              <a:spcBef>
                <a:spcPct val="30000"/>
              </a:spcBef>
              <a:spcAft>
                <a:spcPct val="0"/>
              </a:spcAft>
              <a:buClrTx/>
              <a:buSzTx/>
              <a:buFont typeface="+mj-lt"/>
              <a:buAutoNum type="arabicPeriod"/>
              <a:tabLst/>
              <a:defRPr/>
            </a:pPr>
            <a:r>
              <a:rPr lang="fr-CH" sz="2000" dirty="0" err="1"/>
              <a:t>Comportamento</a:t>
            </a:r>
            <a:endParaRPr lang="de-CH" sz="2000" dirty="0"/>
          </a:p>
        </p:txBody>
      </p:sp>
      <p:pic>
        <p:nvPicPr>
          <p:cNvPr id="3" name="Image 5">
            <a:hlinkClick r:id="rId4"/>
            <a:extLst>
              <a:ext uri="{FF2B5EF4-FFF2-40B4-BE49-F238E27FC236}">
                <a16:creationId xmlns:a16="http://schemas.microsoft.com/office/drawing/2014/main" id="{344EBCB2-DCDE-68FC-DD6A-9AF4C9A1393D}"/>
              </a:ext>
            </a:extLst>
          </p:cNvPr>
          <p:cNvPicPr>
            <a:picLocks noChangeAspect="1"/>
          </p:cNvPicPr>
          <p:nvPr/>
        </p:nvPicPr>
        <p:blipFill>
          <a:blip r:embed="rId5"/>
          <a:stretch>
            <a:fillRect/>
          </a:stretch>
        </p:blipFill>
        <p:spPr>
          <a:xfrm>
            <a:off x="378984" y="1563368"/>
            <a:ext cx="425472" cy="425472"/>
          </a:xfrm>
          <a:prstGeom prst="rect">
            <a:avLst/>
          </a:prstGeom>
        </p:spPr>
      </p:pic>
      <p:sp>
        <p:nvSpPr>
          <p:cNvPr id="4" name="SeitenzahlBenutzerdefiniert">
            <a:extLst>
              <a:ext uri="{FF2B5EF4-FFF2-40B4-BE49-F238E27FC236}">
                <a16:creationId xmlns:a16="http://schemas.microsoft.com/office/drawing/2014/main" id="{A1E3D991-B38E-1FE8-683D-789D1ED35C5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22506926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Erwachsene als Zielgruppe</a:t>
            </a:r>
            <a:br>
              <a:rPr lang="de-DE" dirty="0"/>
            </a:br>
            <a:r>
              <a:rPr lang="de-DE" b="0" dirty="0"/>
              <a:t>Individuelle Sportberatung</a:t>
            </a:r>
          </a:p>
        </p:txBody>
      </p:sp>
      <p:pic>
        <p:nvPicPr>
          <p:cNvPr id="6" name="Image 5">
            <a:extLst>
              <a:ext uri="{FF2B5EF4-FFF2-40B4-BE49-F238E27FC236}">
                <a16:creationId xmlns:a16="http://schemas.microsoft.com/office/drawing/2014/main" id="{8174E006-D2A3-48C0-9222-F79D5C8DBE1B}"/>
              </a:ext>
            </a:extLst>
          </p:cNvPr>
          <p:cNvPicPr>
            <a:picLocks noChangeAspect="1"/>
          </p:cNvPicPr>
          <p:nvPr/>
        </p:nvPicPr>
        <p:blipFill>
          <a:blip r:embed="rId3"/>
          <a:stretch>
            <a:fillRect/>
          </a:stretch>
        </p:blipFill>
        <p:spPr>
          <a:xfrm>
            <a:off x="2131165" y="1546128"/>
            <a:ext cx="7929669" cy="4832779"/>
          </a:xfrm>
          <a:prstGeom prst="rect">
            <a:avLst/>
          </a:prstGeom>
        </p:spPr>
      </p:pic>
      <p:sp>
        <p:nvSpPr>
          <p:cNvPr id="3" name="SeitenzahlBenutzerdefiniert">
            <a:extLst>
              <a:ext uri="{FF2B5EF4-FFF2-40B4-BE49-F238E27FC236}">
                <a16:creationId xmlns:a16="http://schemas.microsoft.com/office/drawing/2014/main" id="{744AB57C-F1F9-98AB-1740-240B2DF1131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3381591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Groupe</a:t>
            </a:r>
            <a:r>
              <a:rPr lang="de-DE" dirty="0"/>
              <a:t> </a:t>
            </a:r>
            <a:r>
              <a:rPr lang="de-DE" dirty="0" err="1"/>
              <a:t>cible</a:t>
            </a:r>
            <a:r>
              <a:rPr lang="de-DE" dirty="0"/>
              <a:t> des adultes</a:t>
            </a:r>
            <a:br>
              <a:rPr lang="de-DE" dirty="0"/>
            </a:br>
            <a:r>
              <a:rPr lang="de-DE" b="0" dirty="0"/>
              <a:t>Conseil </a:t>
            </a:r>
            <a:r>
              <a:rPr lang="de-DE" b="0" dirty="0" err="1"/>
              <a:t>sportif</a:t>
            </a:r>
            <a:r>
              <a:rPr lang="de-DE" b="0" dirty="0"/>
              <a:t> </a:t>
            </a:r>
            <a:r>
              <a:rPr lang="de-DE" b="0" dirty="0" err="1"/>
              <a:t>individuel</a:t>
            </a:r>
            <a:endParaRPr lang="de-DE" b="0" dirty="0"/>
          </a:p>
        </p:txBody>
      </p:sp>
      <p:pic>
        <p:nvPicPr>
          <p:cNvPr id="6" name="Image 5">
            <a:extLst>
              <a:ext uri="{FF2B5EF4-FFF2-40B4-BE49-F238E27FC236}">
                <a16:creationId xmlns:a16="http://schemas.microsoft.com/office/drawing/2014/main" id="{F582578F-E5A7-4F30-AF1A-BAEBD711D9FF}"/>
              </a:ext>
            </a:extLst>
          </p:cNvPr>
          <p:cNvPicPr>
            <a:picLocks noChangeAspect="1"/>
          </p:cNvPicPr>
          <p:nvPr/>
        </p:nvPicPr>
        <p:blipFill>
          <a:blip r:embed="rId3"/>
          <a:stretch>
            <a:fillRect/>
          </a:stretch>
        </p:blipFill>
        <p:spPr>
          <a:xfrm>
            <a:off x="2127076" y="1529791"/>
            <a:ext cx="7937847" cy="4829604"/>
          </a:xfrm>
          <a:prstGeom prst="rect">
            <a:avLst/>
          </a:prstGeom>
        </p:spPr>
      </p:pic>
      <p:sp>
        <p:nvSpPr>
          <p:cNvPr id="3" name="SeitenzahlBenutzerdefiniert">
            <a:extLst>
              <a:ext uri="{FF2B5EF4-FFF2-40B4-BE49-F238E27FC236}">
                <a16:creationId xmlns:a16="http://schemas.microsoft.com/office/drawing/2014/main" id="{46398F13-E16D-8588-6723-C15B7110367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14386229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Gli</a:t>
            </a:r>
            <a:r>
              <a:rPr lang="de-DE" dirty="0"/>
              <a:t> </a:t>
            </a:r>
            <a:r>
              <a:rPr lang="de-DE" dirty="0" err="1"/>
              <a:t>adulti</a:t>
            </a:r>
            <a:r>
              <a:rPr lang="de-DE" dirty="0"/>
              <a:t> </a:t>
            </a:r>
            <a:r>
              <a:rPr lang="de-DE" dirty="0" err="1"/>
              <a:t>come</a:t>
            </a:r>
            <a:r>
              <a:rPr lang="de-DE" dirty="0"/>
              <a:t> </a:t>
            </a:r>
            <a:r>
              <a:rPr lang="de-DE" dirty="0" err="1"/>
              <a:t>gruppo</a:t>
            </a:r>
            <a:r>
              <a:rPr lang="de-DE" dirty="0"/>
              <a:t> di </a:t>
            </a:r>
            <a:r>
              <a:rPr lang="de-DE" dirty="0" err="1"/>
              <a:t>destinatari</a:t>
            </a:r>
            <a:br>
              <a:rPr lang="de-DE" dirty="0"/>
            </a:br>
            <a:r>
              <a:rPr lang="de-DE" b="0" dirty="0" err="1"/>
              <a:t>Consulenza</a:t>
            </a:r>
            <a:r>
              <a:rPr lang="de-DE" b="0" dirty="0"/>
              <a:t> </a:t>
            </a:r>
            <a:r>
              <a:rPr lang="de-DE" b="0" dirty="0" err="1"/>
              <a:t>sportiva</a:t>
            </a:r>
            <a:r>
              <a:rPr lang="de-DE" b="0" dirty="0"/>
              <a:t> individuale</a:t>
            </a:r>
          </a:p>
        </p:txBody>
      </p:sp>
      <p:pic>
        <p:nvPicPr>
          <p:cNvPr id="6" name="Image 5">
            <a:extLst>
              <a:ext uri="{FF2B5EF4-FFF2-40B4-BE49-F238E27FC236}">
                <a16:creationId xmlns:a16="http://schemas.microsoft.com/office/drawing/2014/main" id="{932D5D85-2CD2-48F3-B058-8882796A6320}"/>
              </a:ext>
            </a:extLst>
          </p:cNvPr>
          <p:cNvPicPr>
            <a:picLocks noChangeAspect="1"/>
          </p:cNvPicPr>
          <p:nvPr/>
        </p:nvPicPr>
        <p:blipFill>
          <a:blip r:embed="rId3"/>
          <a:stretch>
            <a:fillRect/>
          </a:stretch>
        </p:blipFill>
        <p:spPr>
          <a:xfrm>
            <a:off x="2131165" y="1550034"/>
            <a:ext cx="7929669" cy="4832779"/>
          </a:xfrm>
          <a:prstGeom prst="rect">
            <a:avLst/>
          </a:prstGeom>
        </p:spPr>
      </p:pic>
      <p:sp>
        <p:nvSpPr>
          <p:cNvPr id="3" name="SeitenzahlBenutzerdefiniert">
            <a:extLst>
              <a:ext uri="{FF2B5EF4-FFF2-40B4-BE49-F238E27FC236}">
                <a16:creationId xmlns:a16="http://schemas.microsoft.com/office/drawing/2014/main" id="{63EB9CD7-3100-EF73-1A19-62FB9678F5D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8457512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Marketing</a:t>
            </a:r>
            <a:br>
              <a:rPr lang="de-DE" dirty="0"/>
            </a:br>
            <a:r>
              <a:rPr lang="de-DE" b="0" dirty="0"/>
              <a:t>Die sieben W der Werbung</a:t>
            </a:r>
            <a:endParaRPr lang="de-DE" dirty="0"/>
          </a:p>
        </p:txBody>
      </p:sp>
      <p:pic>
        <p:nvPicPr>
          <p:cNvPr id="8" name="Image 7">
            <a:extLst>
              <a:ext uri="{FF2B5EF4-FFF2-40B4-BE49-F238E27FC236}">
                <a16:creationId xmlns:a16="http://schemas.microsoft.com/office/drawing/2014/main" id="{D588E3CE-C787-4612-A252-E7361CD87298}"/>
              </a:ext>
            </a:extLst>
          </p:cNvPr>
          <p:cNvPicPr>
            <a:picLocks noChangeAspect="1"/>
          </p:cNvPicPr>
          <p:nvPr/>
        </p:nvPicPr>
        <p:blipFill>
          <a:blip r:embed="rId3"/>
          <a:stretch>
            <a:fillRect/>
          </a:stretch>
        </p:blipFill>
        <p:spPr>
          <a:xfrm>
            <a:off x="378984" y="1484784"/>
            <a:ext cx="4060832" cy="5039715"/>
          </a:xfrm>
          <a:prstGeom prst="rect">
            <a:avLst/>
          </a:prstGeom>
        </p:spPr>
      </p:pic>
      <p:sp>
        <p:nvSpPr>
          <p:cNvPr id="9" name="ZoneTexte 8">
            <a:extLst>
              <a:ext uri="{FF2B5EF4-FFF2-40B4-BE49-F238E27FC236}">
                <a16:creationId xmlns:a16="http://schemas.microsoft.com/office/drawing/2014/main" id="{8D4121A0-B4CE-47C3-8E88-1DBA87B224F5}"/>
              </a:ext>
            </a:extLst>
          </p:cNvPr>
          <p:cNvSpPr txBox="1"/>
          <p:nvPr/>
        </p:nvSpPr>
        <p:spPr>
          <a:xfrm>
            <a:off x="5951984" y="3140968"/>
            <a:ext cx="4564888" cy="1109086"/>
          </a:xfrm>
          <a:prstGeom prst="rect">
            <a:avLst/>
          </a:prstGeom>
          <a:noFill/>
        </p:spPr>
        <p:txBody>
          <a:bodyPr wrap="square">
            <a:spAutoFit/>
          </a:bodyPr>
          <a:lstStyle/>
          <a:p>
            <a:pPr marR="0" lvl="0" algn="ctr" defTabSz="914400" rtl="0" eaLnBrk="1" fontAlgn="base" latinLnBrk="0" hangingPunct="1">
              <a:lnSpc>
                <a:spcPct val="250000"/>
              </a:lnSpc>
              <a:spcBef>
                <a:spcPct val="30000"/>
              </a:spcBef>
              <a:spcAft>
                <a:spcPct val="0"/>
              </a:spcAft>
              <a:buClrTx/>
              <a:buSzTx/>
              <a:tabLst/>
              <a:defRPr/>
            </a:pPr>
            <a:r>
              <a:rPr lang="fr-CH" sz="3200" dirty="0"/>
              <a:t>drop-outs  &lt;  drop-ins</a:t>
            </a:r>
            <a:endParaRPr lang="de-CH" sz="3200" dirty="0"/>
          </a:p>
        </p:txBody>
      </p:sp>
      <p:sp>
        <p:nvSpPr>
          <p:cNvPr id="3" name="SeitenzahlBenutzerdefiniert">
            <a:extLst>
              <a:ext uri="{FF2B5EF4-FFF2-40B4-BE49-F238E27FC236}">
                <a16:creationId xmlns:a16="http://schemas.microsoft.com/office/drawing/2014/main" id="{457F7E6A-139F-A6A0-CA77-8C362CF2387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19717875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Marketing</a:t>
            </a:r>
            <a:br>
              <a:rPr lang="de-DE" dirty="0"/>
            </a:br>
            <a:r>
              <a:rPr lang="de-DE" b="0" dirty="0" err="1"/>
              <a:t>Les</a:t>
            </a:r>
            <a:r>
              <a:rPr lang="de-DE" b="0" dirty="0"/>
              <a:t> </a:t>
            </a:r>
            <a:r>
              <a:rPr lang="de-DE" b="0" dirty="0" err="1"/>
              <a:t>sept</a:t>
            </a:r>
            <a:r>
              <a:rPr lang="de-DE" b="0" dirty="0"/>
              <a:t> </a:t>
            </a:r>
            <a:r>
              <a:rPr lang="de-DE" b="0" dirty="0" err="1"/>
              <a:t>règles</a:t>
            </a:r>
            <a:r>
              <a:rPr lang="de-DE" b="0" dirty="0"/>
              <a:t> </a:t>
            </a:r>
            <a:r>
              <a:rPr lang="de-DE" b="0" dirty="0" err="1"/>
              <a:t>d‘or</a:t>
            </a:r>
            <a:r>
              <a:rPr lang="de-DE" b="0" dirty="0"/>
              <a:t> du </a:t>
            </a:r>
            <a:r>
              <a:rPr lang="de-DE" b="0" dirty="0" err="1"/>
              <a:t>marketing</a:t>
            </a:r>
            <a:endParaRPr lang="de-DE" dirty="0"/>
          </a:p>
        </p:txBody>
      </p:sp>
      <p:pic>
        <p:nvPicPr>
          <p:cNvPr id="8" name="Image 7">
            <a:extLst>
              <a:ext uri="{FF2B5EF4-FFF2-40B4-BE49-F238E27FC236}">
                <a16:creationId xmlns:a16="http://schemas.microsoft.com/office/drawing/2014/main" id="{E303AD18-BBBD-40E7-B9C5-4C88B383015A}"/>
              </a:ext>
            </a:extLst>
          </p:cNvPr>
          <p:cNvPicPr>
            <a:picLocks noChangeAspect="1"/>
          </p:cNvPicPr>
          <p:nvPr/>
        </p:nvPicPr>
        <p:blipFill>
          <a:blip r:embed="rId3"/>
          <a:stretch>
            <a:fillRect/>
          </a:stretch>
        </p:blipFill>
        <p:spPr>
          <a:xfrm>
            <a:off x="375684" y="1539958"/>
            <a:ext cx="3488068" cy="4996067"/>
          </a:xfrm>
          <a:prstGeom prst="rect">
            <a:avLst/>
          </a:prstGeom>
        </p:spPr>
      </p:pic>
      <p:sp>
        <p:nvSpPr>
          <p:cNvPr id="3" name="ZoneTexte 8">
            <a:extLst>
              <a:ext uri="{FF2B5EF4-FFF2-40B4-BE49-F238E27FC236}">
                <a16:creationId xmlns:a16="http://schemas.microsoft.com/office/drawing/2014/main" id="{20EDFF21-1378-73C7-FD0C-C7A7ED057C99}"/>
              </a:ext>
            </a:extLst>
          </p:cNvPr>
          <p:cNvSpPr txBox="1"/>
          <p:nvPr/>
        </p:nvSpPr>
        <p:spPr>
          <a:xfrm>
            <a:off x="5951984" y="3140968"/>
            <a:ext cx="4564888" cy="1109086"/>
          </a:xfrm>
          <a:prstGeom prst="rect">
            <a:avLst/>
          </a:prstGeom>
          <a:noFill/>
        </p:spPr>
        <p:txBody>
          <a:bodyPr wrap="square">
            <a:spAutoFit/>
          </a:bodyPr>
          <a:lstStyle/>
          <a:p>
            <a:pPr marR="0" lvl="0" algn="ctr" defTabSz="914400" rtl="0" eaLnBrk="1" fontAlgn="base" latinLnBrk="0" hangingPunct="1">
              <a:lnSpc>
                <a:spcPct val="250000"/>
              </a:lnSpc>
              <a:spcBef>
                <a:spcPct val="30000"/>
              </a:spcBef>
              <a:spcAft>
                <a:spcPct val="0"/>
              </a:spcAft>
              <a:buClrTx/>
              <a:buSzTx/>
              <a:tabLst/>
              <a:defRPr/>
            </a:pPr>
            <a:r>
              <a:rPr lang="fr-CH" sz="3200" dirty="0"/>
              <a:t>drop-outs  &lt;  drop-ins</a:t>
            </a:r>
            <a:endParaRPr lang="de-CH" sz="3200" dirty="0"/>
          </a:p>
        </p:txBody>
      </p:sp>
      <p:sp>
        <p:nvSpPr>
          <p:cNvPr id="4" name="SeitenzahlBenutzerdefiniert">
            <a:extLst>
              <a:ext uri="{FF2B5EF4-FFF2-40B4-BE49-F238E27FC236}">
                <a16:creationId xmlns:a16="http://schemas.microsoft.com/office/drawing/2014/main" id="{3EE11108-7B91-F720-A0B9-B593A96065D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23601037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6B2D9-EC48-1D66-F462-621ED1F90CAC}"/>
              </a:ext>
            </a:extLst>
          </p:cNvPr>
          <p:cNvSpPr>
            <a:spLocks noGrp="1"/>
          </p:cNvSpPr>
          <p:nvPr>
            <p:ph type="title"/>
          </p:nvPr>
        </p:nvSpPr>
        <p:spPr/>
        <p:txBody>
          <a:bodyPr/>
          <a:lstStyle/>
          <a:p>
            <a:r>
              <a:rPr lang="de-DE" dirty="0"/>
              <a:t>Marketing</a:t>
            </a:r>
            <a:br>
              <a:rPr lang="de-DE" dirty="0"/>
            </a:br>
            <a:r>
              <a:rPr lang="de-DE" b="0" dirty="0"/>
              <a:t>Le </a:t>
            </a:r>
            <a:r>
              <a:rPr lang="de-DE" b="0" dirty="0" err="1"/>
              <a:t>sette</a:t>
            </a:r>
            <a:r>
              <a:rPr lang="de-DE" b="0" dirty="0"/>
              <a:t> </a:t>
            </a:r>
            <a:r>
              <a:rPr lang="de-DE" b="0" dirty="0" err="1"/>
              <a:t>regole</a:t>
            </a:r>
            <a:r>
              <a:rPr lang="de-DE" b="0" dirty="0"/>
              <a:t> </a:t>
            </a:r>
            <a:r>
              <a:rPr lang="de-DE" b="0" dirty="0" err="1"/>
              <a:t>d‘oro</a:t>
            </a:r>
            <a:r>
              <a:rPr lang="de-DE" b="0" dirty="0"/>
              <a:t> della </a:t>
            </a:r>
            <a:r>
              <a:rPr lang="de-DE" b="0" dirty="0" err="1"/>
              <a:t>pubblicità</a:t>
            </a:r>
            <a:endParaRPr lang="de-DE" dirty="0"/>
          </a:p>
        </p:txBody>
      </p:sp>
      <p:pic>
        <p:nvPicPr>
          <p:cNvPr id="6" name="Image 5">
            <a:extLst>
              <a:ext uri="{FF2B5EF4-FFF2-40B4-BE49-F238E27FC236}">
                <a16:creationId xmlns:a16="http://schemas.microsoft.com/office/drawing/2014/main" id="{C564126A-E511-417E-B930-B2C230E2C8F0}"/>
              </a:ext>
            </a:extLst>
          </p:cNvPr>
          <p:cNvPicPr>
            <a:picLocks noChangeAspect="1"/>
          </p:cNvPicPr>
          <p:nvPr/>
        </p:nvPicPr>
        <p:blipFill>
          <a:blip r:embed="rId3"/>
          <a:stretch>
            <a:fillRect/>
          </a:stretch>
        </p:blipFill>
        <p:spPr>
          <a:xfrm>
            <a:off x="381786" y="1493391"/>
            <a:ext cx="3777459" cy="4885515"/>
          </a:xfrm>
          <a:prstGeom prst="rect">
            <a:avLst/>
          </a:prstGeom>
        </p:spPr>
      </p:pic>
      <p:sp>
        <p:nvSpPr>
          <p:cNvPr id="3" name="ZoneTexte 8">
            <a:extLst>
              <a:ext uri="{FF2B5EF4-FFF2-40B4-BE49-F238E27FC236}">
                <a16:creationId xmlns:a16="http://schemas.microsoft.com/office/drawing/2014/main" id="{EAA29446-99B9-8149-7E6D-8B9FDB4A661B}"/>
              </a:ext>
            </a:extLst>
          </p:cNvPr>
          <p:cNvSpPr txBox="1"/>
          <p:nvPr/>
        </p:nvSpPr>
        <p:spPr>
          <a:xfrm>
            <a:off x="5951984" y="3140968"/>
            <a:ext cx="4564888" cy="1109086"/>
          </a:xfrm>
          <a:prstGeom prst="rect">
            <a:avLst/>
          </a:prstGeom>
          <a:noFill/>
        </p:spPr>
        <p:txBody>
          <a:bodyPr wrap="square">
            <a:spAutoFit/>
          </a:bodyPr>
          <a:lstStyle/>
          <a:p>
            <a:pPr marR="0" lvl="0" algn="ctr" defTabSz="914400" rtl="0" eaLnBrk="1" fontAlgn="base" latinLnBrk="0" hangingPunct="1">
              <a:lnSpc>
                <a:spcPct val="250000"/>
              </a:lnSpc>
              <a:spcBef>
                <a:spcPct val="30000"/>
              </a:spcBef>
              <a:spcAft>
                <a:spcPct val="0"/>
              </a:spcAft>
              <a:buClrTx/>
              <a:buSzTx/>
              <a:tabLst/>
              <a:defRPr/>
            </a:pPr>
            <a:r>
              <a:rPr lang="fr-CH" sz="3200" dirty="0"/>
              <a:t>drop-outs  &lt;  drop-ins</a:t>
            </a:r>
            <a:endParaRPr lang="de-CH" sz="3200" dirty="0"/>
          </a:p>
        </p:txBody>
      </p:sp>
      <p:sp>
        <p:nvSpPr>
          <p:cNvPr id="4" name="SeitenzahlBenutzerdefiniert">
            <a:extLst>
              <a:ext uri="{FF2B5EF4-FFF2-40B4-BE49-F238E27FC236}">
                <a16:creationId xmlns:a16="http://schemas.microsoft.com/office/drawing/2014/main" id="{6890BADF-D243-2784-943A-4AFD7D5FD7B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20041003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F350DAF0-7FDB-4369-BDBB-4AFF6011102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a:xfrm>
            <a:off x="17037" y="0"/>
            <a:ext cx="12193200" cy="6858000"/>
          </a:xfrm>
        </p:spPr>
      </p:pic>
      <p:sp>
        <p:nvSpPr>
          <p:cNvPr id="13" name="Untertitel 12">
            <a:extLst>
              <a:ext uri="{FF2B5EF4-FFF2-40B4-BE49-F238E27FC236}">
                <a16:creationId xmlns:a16="http://schemas.microsoft.com/office/drawing/2014/main" id="{7A235B1B-B1C6-40B0-AE91-0BDC05820A4B}"/>
              </a:ext>
            </a:extLst>
          </p:cNvPr>
          <p:cNvSpPr>
            <a:spLocks noGrp="1"/>
          </p:cNvSpPr>
          <p:nvPr>
            <p:ph type="subTitle" idx="1"/>
          </p:nvPr>
        </p:nvSpPr>
        <p:spPr/>
        <p:txBody>
          <a:bodyPr/>
          <a:lstStyle/>
          <a:p>
            <a:r>
              <a:rPr lang="de-CH" dirty="0"/>
              <a:t> </a:t>
            </a:r>
          </a:p>
        </p:txBody>
      </p:sp>
      <p:pic>
        <p:nvPicPr>
          <p:cNvPr id="7" name="Grafik 6">
            <a:extLst>
              <a:ext uri="{FF2B5EF4-FFF2-40B4-BE49-F238E27FC236}">
                <a16:creationId xmlns:a16="http://schemas.microsoft.com/office/drawing/2014/main" id="{4BB03692-9B31-4D51-9A88-881EFCA78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2" name="Titel 11">
            <a:extLst>
              <a:ext uri="{FF2B5EF4-FFF2-40B4-BE49-F238E27FC236}">
                <a16:creationId xmlns:a16="http://schemas.microsoft.com/office/drawing/2014/main" id="{2F1AD377-DA91-4317-A930-2E9583F5E2EA}"/>
              </a:ext>
            </a:extLst>
          </p:cNvPr>
          <p:cNvSpPr>
            <a:spLocks noGrp="1"/>
          </p:cNvSpPr>
          <p:nvPr>
            <p:ph type="ctrTitle"/>
          </p:nvPr>
        </p:nvSpPr>
        <p:spPr>
          <a:xfrm>
            <a:off x="377999" y="5373336"/>
            <a:ext cx="11436175" cy="1080000"/>
          </a:xfrm>
        </p:spPr>
        <p:txBody>
          <a:bodyPr/>
          <a:lstStyle/>
          <a:p>
            <a:r>
              <a:rPr lang="de-CH" dirty="0" err="1">
                <a:effectLst>
                  <a:outerShdw blurRad="38100" dist="38100" dir="2700000" algn="tl">
                    <a:srgbClr val="000000">
                      <a:alpha val="43137"/>
                    </a:srgbClr>
                  </a:outerShdw>
                </a:effectLst>
              </a:rPr>
              <a:t>esa</a:t>
            </a:r>
            <a:r>
              <a:rPr lang="de-CH" dirty="0">
                <a:effectLst>
                  <a:outerShdw blurRad="38100" dist="38100" dir="2700000" algn="tl">
                    <a:srgbClr val="000000">
                      <a:alpha val="43137"/>
                    </a:srgbClr>
                  </a:outerShdw>
                </a:effectLst>
              </a:rPr>
              <a:t> Manual</a:t>
            </a:r>
            <a:br>
              <a:rPr lang="de-CH" dirty="0">
                <a:effectLst>
                  <a:outerShdw blurRad="38100" dist="38100" dir="2700000" algn="tl">
                    <a:srgbClr val="000000">
                      <a:alpha val="43137"/>
                    </a:srgbClr>
                  </a:outerShdw>
                </a:effectLst>
              </a:rPr>
            </a:br>
            <a:r>
              <a:rPr lang="de-CH" dirty="0">
                <a:effectLst>
                  <a:outerShdw blurRad="38100" dist="38100" dir="2700000" algn="tl">
                    <a:srgbClr val="000000">
                      <a:alpha val="43137"/>
                    </a:srgbClr>
                  </a:outerShdw>
                </a:effectLst>
              </a:rPr>
              <a:t>Fachdisziplin verstehen</a:t>
            </a:r>
          </a:p>
        </p:txBody>
      </p:sp>
      <p:pic>
        <p:nvPicPr>
          <p:cNvPr id="3" name="Grafik 2">
            <a:extLst>
              <a:ext uri="{FF2B5EF4-FFF2-40B4-BE49-F238E27FC236}">
                <a16:creationId xmlns:a16="http://schemas.microsoft.com/office/drawing/2014/main" id="{E97DB573-2B5D-4A7C-B4D8-07B6D8948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404664"/>
            <a:ext cx="2808993" cy="591686"/>
          </a:xfrm>
          <a:prstGeom prst="rect">
            <a:avLst/>
          </a:prstGeom>
        </p:spPr>
      </p:pic>
      <p:sp>
        <p:nvSpPr>
          <p:cNvPr id="2" name="SeitenzahlBenutzerdefiniert">
            <a:extLst>
              <a:ext uri="{FF2B5EF4-FFF2-40B4-BE49-F238E27FC236}">
                <a16:creationId xmlns:a16="http://schemas.microsoft.com/office/drawing/2014/main" id="{00D0D3C1-CBDB-FB0F-0245-081A496AD43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40</a:t>
            </a:r>
          </a:p>
        </p:txBody>
      </p:sp>
    </p:spTree>
    <p:extLst>
      <p:ext uri="{BB962C8B-B14F-4D97-AF65-F5344CB8AC3E}">
        <p14:creationId xmlns:p14="http://schemas.microsoft.com/office/powerpoint/2010/main" val="4489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fr-CH" sz="2800" kern="0" dirty="0">
                <a:latin typeface="Arial" panose="020B0604020202020204" pitchFamily="34" charset="0"/>
                <a:cs typeface="Arial" panose="020B0604020202020204" pitchFamily="34" charset="0"/>
              </a:rPr>
              <a:t>Engagement en tant que MSM</a:t>
            </a: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Planifier et dispenser des leçons de sport, dans des conditions simples, en salle ou dans le terrain</a:t>
            </a:r>
            <a:r>
              <a:rPr lang="de-CH"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Planifier et dispenser des leçons avec un petit ou grand contingent</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Prendre les mesures nécessaires pour prévenir les accidents</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Intégrer les connaissances théoriques dans l’enseignement pratique</a:t>
            </a:r>
            <a:r>
              <a:rPr lang="de-CH" altLang="de-DE" dirty="0">
                <a:latin typeface="Arial" pitchFamily="34" charset="0"/>
                <a:cs typeface="Arial" pitchFamily="34" charset="0"/>
              </a:rPr>
              <a:t>;</a:t>
            </a:r>
            <a:endParaRPr lang="de-CH"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Entraîner les qualités athlétiques (endurance, mobilité/stabilité, force, explosivité et vitesse) par le biais de différentes formes exercice, d’entraînement et de jeu et par groupe de niveau</a:t>
            </a:r>
            <a:r>
              <a:rPr lang="de-CH" altLang="de-DE" dirty="0">
                <a:latin typeface="Arial" pitchFamily="34" charset="0"/>
                <a:cs typeface="Arial" pitchFamily="34" charset="0"/>
              </a:rPr>
              <a:t>;</a:t>
            </a:r>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Développer la coordination motrice (orientation, équilibre, rythme, réaction et différenciation</a:t>
            </a:r>
            <a:r>
              <a:rPr lang="de-CH" altLang="de-DE" dirty="0">
                <a:latin typeface="Arial" pitchFamily="34" charset="0"/>
                <a:cs typeface="Arial" pitchFamily="34" charset="0"/>
              </a:rPr>
              <a:t>);</a:t>
            </a:r>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Acquérir, appliquer et créer différentes techniques de mouvement</a:t>
            </a:r>
            <a:r>
              <a:rPr lang="de-CH"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C4A7B270-C256-7889-67BF-4A6AD84BF3F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27888064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B04F-82E1-A541-7220-C0E7E98C4D55}"/>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4D180A4A-A70B-5E8E-8701-37A296FE97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81375858-022D-4501-B261-DE8398282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0174E6F3-45A2-85DB-CF3A-EE01D12BB968}"/>
              </a:ext>
            </a:extLst>
          </p:cNvPr>
          <p:cNvSpPr>
            <a:spLocks noGrp="1"/>
          </p:cNvSpPr>
          <p:nvPr>
            <p:ph type="subTitle" idx="1"/>
          </p:nvPr>
        </p:nvSpPr>
        <p:spPr/>
        <p:txBody>
          <a:bodyPr/>
          <a:lstStyle/>
          <a:p>
            <a:r>
              <a:rPr lang="de-CH" dirty="0"/>
              <a:t> </a:t>
            </a:r>
          </a:p>
        </p:txBody>
      </p:sp>
      <p:sp>
        <p:nvSpPr>
          <p:cNvPr id="12" name="Titel 11">
            <a:extLst>
              <a:ext uri="{FF2B5EF4-FFF2-40B4-BE49-F238E27FC236}">
                <a16:creationId xmlns:a16="http://schemas.microsoft.com/office/drawing/2014/main" id="{CBFEFBF4-CF9F-181B-222C-C2052E26A7A5}"/>
              </a:ext>
            </a:extLst>
          </p:cNvPr>
          <p:cNvSpPr>
            <a:spLocks noGrp="1"/>
          </p:cNvSpPr>
          <p:nvPr>
            <p:ph type="ctrTitle"/>
          </p:nvPr>
        </p:nvSpPr>
        <p:spPr>
          <a:xfrm>
            <a:off x="377999" y="5373336"/>
            <a:ext cx="11436175" cy="1080000"/>
          </a:xfrm>
        </p:spPr>
        <p:txBody>
          <a:bodyPr/>
          <a:lstStyle/>
          <a:p>
            <a:r>
              <a:rPr lang="de-CH" dirty="0">
                <a:effectLst>
                  <a:outerShdw blurRad="38100" dist="38100" dir="2700000" algn="tl">
                    <a:srgbClr val="000000">
                      <a:alpha val="43137"/>
                    </a:srgbClr>
                  </a:outerShdw>
                </a:effectLst>
              </a:rPr>
              <a:t>Manuel </a:t>
            </a:r>
            <a:r>
              <a:rPr lang="de-CH" dirty="0" err="1">
                <a:effectLst>
                  <a:outerShdw blurRad="38100" dist="38100" dir="2700000" algn="tl">
                    <a:srgbClr val="000000">
                      <a:alpha val="43137"/>
                    </a:srgbClr>
                  </a:outerShdw>
                </a:effectLst>
              </a:rPr>
              <a:t>esa</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Comprendre</a:t>
            </a:r>
            <a:r>
              <a:rPr lang="de-CH" dirty="0">
                <a:effectLst>
                  <a:outerShdw blurRad="38100" dist="38100" dir="2700000" algn="tl">
                    <a:srgbClr val="000000">
                      <a:alpha val="43137"/>
                    </a:srgbClr>
                  </a:outerShdw>
                </a:effectLst>
              </a:rPr>
              <a:t> la </a:t>
            </a:r>
            <a:r>
              <a:rPr lang="de-CH" dirty="0" err="1">
                <a:effectLst>
                  <a:outerShdw blurRad="38100" dist="38100" dir="2700000" algn="tl">
                    <a:srgbClr val="000000">
                      <a:alpha val="43137"/>
                    </a:srgbClr>
                  </a:outerShdw>
                </a:effectLst>
              </a:rPr>
              <a:t>discipline</a:t>
            </a:r>
            <a:endParaRPr lang="de-CH" dirty="0">
              <a:effectLst>
                <a:outerShdw blurRad="38100" dist="38100" dir="2700000" algn="tl">
                  <a:srgbClr val="000000">
                    <a:alpha val="43137"/>
                  </a:srgbClr>
                </a:outerShdw>
              </a:effectLst>
            </a:endParaRPr>
          </a:p>
        </p:txBody>
      </p:sp>
      <p:sp>
        <p:nvSpPr>
          <p:cNvPr id="24" name="Textplatzhalter 23">
            <a:extLst>
              <a:ext uri="{FF2B5EF4-FFF2-40B4-BE49-F238E27FC236}">
                <a16:creationId xmlns:a16="http://schemas.microsoft.com/office/drawing/2014/main" id="{6514BF04-D0EF-B21C-4B14-4D899519084A}"/>
              </a:ext>
            </a:extLst>
          </p:cNvPr>
          <p:cNvSpPr>
            <a:spLocks noGrp="1"/>
          </p:cNvSpPr>
          <p:nvPr>
            <p:ph type="body" sz="quarter" idx="15"/>
          </p:nvPr>
        </p:nvSpPr>
        <p:spPr/>
        <p:txBody>
          <a:bodyPr/>
          <a:lstStyle/>
          <a:p>
            <a:endParaRPr lang="de-CH" dirty="0"/>
          </a:p>
        </p:txBody>
      </p:sp>
      <p:sp>
        <p:nvSpPr>
          <p:cNvPr id="2" name="SeitenzahlBenutzerdefiniert">
            <a:extLst>
              <a:ext uri="{FF2B5EF4-FFF2-40B4-BE49-F238E27FC236}">
                <a16:creationId xmlns:a16="http://schemas.microsoft.com/office/drawing/2014/main" id="{92287E6F-0BD0-DC19-78CC-89F4DDD3E24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40</a:t>
            </a:r>
            <a:endParaRPr lang="de-CH" sz="900" dirty="0">
              <a:solidFill>
                <a:schemeClr val="bg1"/>
              </a:solidFill>
            </a:endParaRPr>
          </a:p>
        </p:txBody>
      </p:sp>
    </p:spTree>
    <p:extLst>
      <p:ext uri="{BB962C8B-B14F-4D97-AF65-F5344CB8AC3E}">
        <p14:creationId xmlns:p14="http://schemas.microsoft.com/office/powerpoint/2010/main" val="42832198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9814-9491-AF5B-2170-A51AEDE641DE}"/>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8FD6147A-22E2-84F1-BB68-FB461E87F9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FB5EF969-B535-44D1-82FE-D075E45D7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E8FB72B6-94C5-282E-53FD-550E41D7C2B0}"/>
              </a:ext>
            </a:extLst>
          </p:cNvPr>
          <p:cNvSpPr>
            <a:spLocks noGrp="1"/>
          </p:cNvSpPr>
          <p:nvPr>
            <p:ph type="subTitle" idx="1"/>
          </p:nvPr>
        </p:nvSpPr>
        <p:spPr/>
        <p:txBody>
          <a:bodyPr/>
          <a:lstStyle/>
          <a:p>
            <a:r>
              <a:rPr lang="de-CH" dirty="0"/>
              <a:t> </a:t>
            </a:r>
          </a:p>
        </p:txBody>
      </p:sp>
      <p:pic>
        <p:nvPicPr>
          <p:cNvPr id="3" name="Grafik 2">
            <a:extLst>
              <a:ext uri="{FF2B5EF4-FFF2-40B4-BE49-F238E27FC236}">
                <a16:creationId xmlns:a16="http://schemas.microsoft.com/office/drawing/2014/main" id="{A4815463-625F-43E7-BFB4-991A1E73F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344848"/>
            <a:ext cx="2376264" cy="569427"/>
          </a:xfrm>
          <a:prstGeom prst="rect">
            <a:avLst/>
          </a:prstGeom>
        </p:spPr>
      </p:pic>
      <p:sp>
        <p:nvSpPr>
          <p:cNvPr id="12" name="Titel 11">
            <a:extLst>
              <a:ext uri="{FF2B5EF4-FFF2-40B4-BE49-F238E27FC236}">
                <a16:creationId xmlns:a16="http://schemas.microsoft.com/office/drawing/2014/main" id="{7989DC1B-1E0B-4AFE-BA4A-40CACA7BF06E}"/>
              </a:ext>
            </a:extLst>
          </p:cNvPr>
          <p:cNvSpPr>
            <a:spLocks noGrp="1"/>
          </p:cNvSpPr>
          <p:nvPr>
            <p:ph type="ctrTitle"/>
          </p:nvPr>
        </p:nvSpPr>
        <p:spPr>
          <a:xfrm>
            <a:off x="377999" y="5373336"/>
            <a:ext cx="11436175" cy="1080000"/>
          </a:xfrm>
        </p:spPr>
        <p:txBody>
          <a:bodyPr/>
          <a:lstStyle/>
          <a:p>
            <a:r>
              <a:rPr lang="de-CH" dirty="0">
                <a:effectLst>
                  <a:outerShdw blurRad="38100" dist="38100" dir="2700000" algn="tl">
                    <a:srgbClr val="000000">
                      <a:alpha val="43137"/>
                    </a:srgbClr>
                  </a:outerShdw>
                </a:effectLst>
              </a:rPr>
              <a:t>Manuale </a:t>
            </a:r>
            <a:r>
              <a:rPr lang="de-CH" dirty="0" err="1">
                <a:effectLst>
                  <a:outerShdw blurRad="38100" dist="38100" dir="2700000" algn="tl">
                    <a:srgbClr val="000000">
                      <a:alpha val="43137"/>
                    </a:srgbClr>
                  </a:outerShdw>
                </a:effectLst>
              </a:rPr>
              <a:t>esa</a:t>
            </a:r>
            <a:br>
              <a:rPr lang="de-CH" dirty="0">
                <a:effectLst>
                  <a:outerShdw blurRad="38100" dist="38100" dir="2700000" algn="tl">
                    <a:srgbClr val="000000">
                      <a:alpha val="43137"/>
                    </a:srgbClr>
                  </a:outerShdw>
                </a:effectLst>
              </a:rPr>
            </a:br>
            <a:r>
              <a:rPr lang="de-CH" i="0" u="none" strike="noStrike" baseline="0" dirty="0" err="1"/>
              <a:t>Comprendere</a:t>
            </a:r>
            <a:r>
              <a:rPr lang="de-CH" dirty="0"/>
              <a:t> </a:t>
            </a:r>
            <a:r>
              <a:rPr lang="de-CH" i="0" u="none" strike="noStrike" baseline="0" dirty="0"/>
              <a:t>la </a:t>
            </a:r>
            <a:r>
              <a:rPr lang="de-CH" i="0" u="none" strike="noStrike" baseline="0" dirty="0" err="1"/>
              <a:t>disciplina</a:t>
            </a:r>
            <a:r>
              <a:rPr lang="de-CH" i="0" u="none" strike="noStrike" baseline="0" dirty="0"/>
              <a:t> </a:t>
            </a:r>
            <a:r>
              <a:rPr lang="de-CH" i="0" u="none" strike="noStrike" baseline="0" dirty="0" err="1"/>
              <a:t>specialistica</a:t>
            </a:r>
            <a:endParaRPr lang="de-CH" dirty="0">
              <a:effectLst>
                <a:outerShdw blurRad="38100" dist="38100" dir="2700000" algn="tl">
                  <a:srgbClr val="000000">
                    <a:alpha val="43137"/>
                  </a:srgbClr>
                </a:outerShdw>
              </a:effectLst>
            </a:endParaRPr>
          </a:p>
        </p:txBody>
      </p:sp>
      <p:sp>
        <p:nvSpPr>
          <p:cNvPr id="2" name="SeitenzahlBenutzerdefiniert">
            <a:extLst>
              <a:ext uri="{FF2B5EF4-FFF2-40B4-BE49-F238E27FC236}">
                <a16:creationId xmlns:a16="http://schemas.microsoft.com/office/drawing/2014/main" id="{A09841C2-8C22-EBAB-B313-637864EF1E6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40</a:t>
            </a:r>
          </a:p>
        </p:txBody>
      </p:sp>
    </p:spTree>
    <p:extLst>
      <p:ext uri="{BB962C8B-B14F-4D97-AF65-F5344CB8AC3E}">
        <p14:creationId xmlns:p14="http://schemas.microsoft.com/office/powerpoint/2010/main" val="42222341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hlinkClick r:id="rId3"/>
            <a:extLst>
              <a:ext uri="{FF2B5EF4-FFF2-40B4-BE49-F238E27FC236}">
                <a16:creationId xmlns:a16="http://schemas.microsoft.com/office/drawing/2014/main" id="{BCC1F29A-87D7-44EA-8B89-504099826AC7}"/>
              </a:ext>
            </a:extLst>
          </p:cNvPr>
          <p:cNvPicPr>
            <a:picLocks noChangeAspect="1"/>
          </p:cNvPicPr>
          <p:nvPr/>
        </p:nvPicPr>
        <p:blipFill>
          <a:blip r:embed="rId4"/>
          <a:stretch>
            <a:fillRect/>
          </a:stretch>
        </p:blipFill>
        <p:spPr>
          <a:xfrm>
            <a:off x="9192344" y="5703733"/>
            <a:ext cx="2052228" cy="533579"/>
          </a:xfrm>
          <a:prstGeom prst="rect">
            <a:avLst/>
          </a:prstGeom>
        </p:spPr>
      </p:pic>
      <p:pic>
        <p:nvPicPr>
          <p:cNvPr id="4" name="Grafik 3">
            <a:extLst>
              <a:ext uri="{FF2B5EF4-FFF2-40B4-BE49-F238E27FC236}">
                <a16:creationId xmlns:a16="http://schemas.microsoft.com/office/drawing/2014/main" id="{CDB4C351-922C-4443-BD3F-0BAB8A928D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408" y="1772816"/>
            <a:ext cx="8197513" cy="4537646"/>
          </a:xfrm>
          <a:prstGeom prst="rect">
            <a:avLst/>
          </a:prstGeom>
        </p:spPr>
      </p:pic>
      <p:sp>
        <p:nvSpPr>
          <p:cNvPr id="2" name="Titel 1"/>
          <p:cNvSpPr>
            <a:spLocks noGrp="1"/>
          </p:cNvSpPr>
          <p:nvPr>
            <p:ph type="title"/>
          </p:nvPr>
        </p:nvSpPr>
        <p:spPr/>
        <p:txBody>
          <a:bodyPr/>
          <a:lstStyle/>
          <a:p>
            <a:r>
              <a:rPr lang="de-CH" dirty="0"/>
              <a:t>FTEM – Schweiz</a:t>
            </a:r>
            <a:br>
              <a:rPr lang="de-CH" dirty="0"/>
            </a:br>
            <a:endParaRPr lang="de-CH" dirty="0"/>
          </a:p>
        </p:txBody>
      </p:sp>
      <p:sp>
        <p:nvSpPr>
          <p:cNvPr id="3" name="SeitenzahlBenutzerdefiniert">
            <a:extLst>
              <a:ext uri="{FF2B5EF4-FFF2-40B4-BE49-F238E27FC236}">
                <a16:creationId xmlns:a16="http://schemas.microsoft.com/office/drawing/2014/main" id="{A77F12F6-C53F-4A13-4805-F29D9FD519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12010637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BF72C-929D-E3D6-440A-FB203410E9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5AFE65-AF5F-F28F-C344-7312D3C32207}"/>
              </a:ext>
            </a:extLst>
          </p:cNvPr>
          <p:cNvSpPr>
            <a:spLocks noGrp="1"/>
          </p:cNvSpPr>
          <p:nvPr>
            <p:ph type="title"/>
          </p:nvPr>
        </p:nvSpPr>
        <p:spPr/>
        <p:txBody>
          <a:bodyPr/>
          <a:lstStyle/>
          <a:p>
            <a:r>
              <a:rPr lang="de-CH" dirty="0"/>
              <a:t>FTEM – Suisse </a:t>
            </a:r>
          </a:p>
        </p:txBody>
      </p:sp>
      <p:pic>
        <p:nvPicPr>
          <p:cNvPr id="16" name="Grafik 15">
            <a:extLst>
              <a:ext uri="{FF2B5EF4-FFF2-40B4-BE49-F238E27FC236}">
                <a16:creationId xmlns:a16="http://schemas.microsoft.com/office/drawing/2014/main" id="{611F0701-D249-4979-9252-40014FFB3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08" y="1772817"/>
            <a:ext cx="8197513" cy="4537646"/>
          </a:xfrm>
          <a:prstGeom prst="rect">
            <a:avLst/>
          </a:prstGeom>
        </p:spPr>
      </p:pic>
      <p:pic>
        <p:nvPicPr>
          <p:cNvPr id="18" name="Grafik 17">
            <a:hlinkClick r:id="rId4"/>
            <a:extLst>
              <a:ext uri="{FF2B5EF4-FFF2-40B4-BE49-F238E27FC236}">
                <a16:creationId xmlns:a16="http://schemas.microsoft.com/office/drawing/2014/main" id="{28F759AE-86C1-422A-B7FA-C493BD78D7E6}"/>
              </a:ext>
            </a:extLst>
          </p:cNvPr>
          <p:cNvPicPr>
            <a:picLocks noChangeAspect="1"/>
          </p:cNvPicPr>
          <p:nvPr/>
        </p:nvPicPr>
        <p:blipFill>
          <a:blip r:embed="rId5"/>
          <a:stretch>
            <a:fillRect/>
          </a:stretch>
        </p:blipFill>
        <p:spPr>
          <a:xfrm>
            <a:off x="9120337" y="5694770"/>
            <a:ext cx="2448272" cy="515831"/>
          </a:xfrm>
          <a:prstGeom prst="rect">
            <a:avLst/>
          </a:prstGeom>
        </p:spPr>
      </p:pic>
      <p:sp>
        <p:nvSpPr>
          <p:cNvPr id="3" name="SeitenzahlBenutzerdefiniert">
            <a:extLst>
              <a:ext uri="{FF2B5EF4-FFF2-40B4-BE49-F238E27FC236}">
                <a16:creationId xmlns:a16="http://schemas.microsoft.com/office/drawing/2014/main" id="{9D6FC4E8-4944-3CB3-224A-70A11627090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27633367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BF72C-929D-E3D6-440A-FB203410E9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5AFE65-AF5F-F28F-C344-7312D3C32207}"/>
              </a:ext>
            </a:extLst>
          </p:cNvPr>
          <p:cNvSpPr>
            <a:spLocks noGrp="1"/>
          </p:cNvSpPr>
          <p:nvPr>
            <p:ph type="title"/>
          </p:nvPr>
        </p:nvSpPr>
        <p:spPr/>
        <p:txBody>
          <a:bodyPr/>
          <a:lstStyle/>
          <a:p>
            <a:r>
              <a:rPr lang="de-CH" dirty="0"/>
              <a:t>FTEM – Svizzera </a:t>
            </a:r>
          </a:p>
        </p:txBody>
      </p:sp>
      <p:pic>
        <p:nvPicPr>
          <p:cNvPr id="8" name="Grafik 7">
            <a:extLst>
              <a:ext uri="{FF2B5EF4-FFF2-40B4-BE49-F238E27FC236}">
                <a16:creationId xmlns:a16="http://schemas.microsoft.com/office/drawing/2014/main" id="{93A07414-D487-46CC-8F6A-E66E5823A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08" y="1772817"/>
            <a:ext cx="8197513" cy="4537645"/>
          </a:xfrm>
          <a:prstGeom prst="rect">
            <a:avLst/>
          </a:prstGeom>
        </p:spPr>
      </p:pic>
      <p:pic>
        <p:nvPicPr>
          <p:cNvPr id="9" name="Grafik 8">
            <a:hlinkClick r:id="rId4"/>
            <a:extLst>
              <a:ext uri="{FF2B5EF4-FFF2-40B4-BE49-F238E27FC236}">
                <a16:creationId xmlns:a16="http://schemas.microsoft.com/office/drawing/2014/main" id="{7F9E3391-307E-4FEE-B7F7-07DEE7809216}"/>
              </a:ext>
            </a:extLst>
          </p:cNvPr>
          <p:cNvPicPr>
            <a:picLocks noChangeAspect="1"/>
          </p:cNvPicPr>
          <p:nvPr/>
        </p:nvPicPr>
        <p:blipFill>
          <a:blip r:embed="rId5"/>
          <a:stretch>
            <a:fillRect/>
          </a:stretch>
        </p:blipFill>
        <p:spPr>
          <a:xfrm>
            <a:off x="9120337" y="5675724"/>
            <a:ext cx="2520280" cy="566448"/>
          </a:xfrm>
          <a:prstGeom prst="rect">
            <a:avLst/>
          </a:prstGeom>
        </p:spPr>
      </p:pic>
      <p:sp>
        <p:nvSpPr>
          <p:cNvPr id="3" name="SeitenzahlBenutzerdefiniert">
            <a:extLst>
              <a:ext uri="{FF2B5EF4-FFF2-40B4-BE49-F238E27FC236}">
                <a16:creationId xmlns:a16="http://schemas.microsoft.com/office/drawing/2014/main" id="{CF622F6B-CB0C-93C7-5163-2DAEEFE5885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21467009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C7725AE-985F-407B-8C26-9A3D8E0BF0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1772818"/>
            <a:ext cx="8507144" cy="4537646"/>
          </a:xfrm>
          <a:prstGeom prst="rect">
            <a:avLst/>
          </a:prstGeom>
        </p:spPr>
      </p:pic>
      <p:sp>
        <p:nvSpPr>
          <p:cNvPr id="2" name="Titel 1"/>
          <p:cNvSpPr>
            <a:spLocks noGrp="1"/>
          </p:cNvSpPr>
          <p:nvPr>
            <p:ph type="title"/>
          </p:nvPr>
        </p:nvSpPr>
        <p:spPr/>
        <p:txBody>
          <a:bodyPr/>
          <a:lstStyle/>
          <a:p>
            <a:r>
              <a:rPr lang="de-CH" dirty="0"/>
              <a:t>FTEM – Schweiz</a:t>
            </a:r>
            <a:br>
              <a:rPr lang="de-CH" dirty="0"/>
            </a:br>
            <a:endParaRPr lang="de-CH" dirty="0"/>
          </a:p>
        </p:txBody>
      </p:sp>
      <p:pic>
        <p:nvPicPr>
          <p:cNvPr id="7" name="Grafik 6">
            <a:hlinkClick r:id="rId4"/>
            <a:extLst>
              <a:ext uri="{FF2B5EF4-FFF2-40B4-BE49-F238E27FC236}">
                <a16:creationId xmlns:a16="http://schemas.microsoft.com/office/drawing/2014/main" id="{EF75C7CB-8E7A-4B70-9F0D-20E6EFDF8507}"/>
              </a:ext>
            </a:extLst>
          </p:cNvPr>
          <p:cNvPicPr>
            <a:picLocks noChangeAspect="1"/>
          </p:cNvPicPr>
          <p:nvPr/>
        </p:nvPicPr>
        <p:blipFill>
          <a:blip r:embed="rId5"/>
          <a:stretch>
            <a:fillRect/>
          </a:stretch>
        </p:blipFill>
        <p:spPr>
          <a:xfrm>
            <a:off x="8976320" y="5229200"/>
            <a:ext cx="2695951" cy="504895"/>
          </a:xfrm>
          <a:prstGeom prst="rect">
            <a:avLst/>
          </a:prstGeom>
        </p:spPr>
      </p:pic>
      <p:pic>
        <p:nvPicPr>
          <p:cNvPr id="10" name="Image 15">
            <a:extLst>
              <a:ext uri="{FF2B5EF4-FFF2-40B4-BE49-F238E27FC236}">
                <a16:creationId xmlns:a16="http://schemas.microsoft.com/office/drawing/2014/main" id="{17E6FF77-995D-47A7-B687-992FB3DD1B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41BCD941-2877-4AA9-41D7-43CF00F2FB3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34786689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DE9CD67-3748-48F3-885A-EB2CF1158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1772818"/>
            <a:ext cx="8507144" cy="4537646"/>
          </a:xfrm>
          <a:prstGeom prst="rect">
            <a:avLst/>
          </a:prstGeom>
        </p:spPr>
      </p:pic>
      <p:sp>
        <p:nvSpPr>
          <p:cNvPr id="2" name="Titel 1"/>
          <p:cNvSpPr>
            <a:spLocks noGrp="1"/>
          </p:cNvSpPr>
          <p:nvPr>
            <p:ph type="title"/>
          </p:nvPr>
        </p:nvSpPr>
        <p:spPr/>
        <p:txBody>
          <a:bodyPr/>
          <a:lstStyle/>
          <a:p>
            <a:r>
              <a:rPr lang="de-CH" dirty="0"/>
              <a:t>FTEM – Suisse</a:t>
            </a:r>
            <a:br>
              <a:rPr lang="de-CH" dirty="0"/>
            </a:br>
            <a:endParaRPr lang="de-CH" dirty="0"/>
          </a:p>
        </p:txBody>
      </p:sp>
      <p:pic>
        <p:nvPicPr>
          <p:cNvPr id="6" name="Grafik 5">
            <a:hlinkClick r:id="rId4"/>
            <a:extLst>
              <a:ext uri="{FF2B5EF4-FFF2-40B4-BE49-F238E27FC236}">
                <a16:creationId xmlns:a16="http://schemas.microsoft.com/office/drawing/2014/main" id="{E887ABDC-C45B-442D-B21E-DCE615C1A8F5}"/>
              </a:ext>
            </a:extLst>
          </p:cNvPr>
          <p:cNvPicPr>
            <a:picLocks noChangeAspect="1"/>
          </p:cNvPicPr>
          <p:nvPr/>
        </p:nvPicPr>
        <p:blipFill>
          <a:blip r:embed="rId5"/>
          <a:stretch>
            <a:fillRect/>
          </a:stretch>
        </p:blipFill>
        <p:spPr>
          <a:xfrm>
            <a:off x="8976320" y="5229200"/>
            <a:ext cx="3077004" cy="514422"/>
          </a:xfrm>
          <a:prstGeom prst="rect">
            <a:avLst/>
          </a:prstGeom>
        </p:spPr>
      </p:pic>
      <p:pic>
        <p:nvPicPr>
          <p:cNvPr id="8" name="Image 15">
            <a:extLst>
              <a:ext uri="{FF2B5EF4-FFF2-40B4-BE49-F238E27FC236}">
                <a16:creationId xmlns:a16="http://schemas.microsoft.com/office/drawing/2014/main" id="{81A5D4CA-4F33-42AB-BF22-4642AF5B91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91965C69-3EF5-E156-0E83-5A3342D6093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3746500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9A9C380-B3D7-4DD9-96FD-8C68CED6A3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1772817"/>
            <a:ext cx="8507144" cy="4537646"/>
          </a:xfrm>
          <a:prstGeom prst="rect">
            <a:avLst/>
          </a:prstGeom>
        </p:spPr>
      </p:pic>
      <p:sp>
        <p:nvSpPr>
          <p:cNvPr id="2" name="Titel 1"/>
          <p:cNvSpPr>
            <a:spLocks noGrp="1"/>
          </p:cNvSpPr>
          <p:nvPr>
            <p:ph type="title"/>
          </p:nvPr>
        </p:nvSpPr>
        <p:spPr/>
        <p:txBody>
          <a:bodyPr/>
          <a:lstStyle/>
          <a:p>
            <a:r>
              <a:rPr lang="de-CH" dirty="0"/>
              <a:t>FTEM – Svizzera</a:t>
            </a:r>
            <a:br>
              <a:rPr lang="de-CH" dirty="0"/>
            </a:br>
            <a:endParaRPr lang="de-CH" dirty="0"/>
          </a:p>
        </p:txBody>
      </p:sp>
      <p:pic>
        <p:nvPicPr>
          <p:cNvPr id="7" name="Grafik 6">
            <a:hlinkClick r:id="rId4"/>
            <a:extLst>
              <a:ext uri="{FF2B5EF4-FFF2-40B4-BE49-F238E27FC236}">
                <a16:creationId xmlns:a16="http://schemas.microsoft.com/office/drawing/2014/main" id="{E8D53A67-0C09-49F4-9915-EE7CB7DC53FD}"/>
              </a:ext>
            </a:extLst>
          </p:cNvPr>
          <p:cNvPicPr>
            <a:picLocks noChangeAspect="1"/>
          </p:cNvPicPr>
          <p:nvPr/>
        </p:nvPicPr>
        <p:blipFill>
          <a:blip r:embed="rId5"/>
          <a:stretch>
            <a:fillRect/>
          </a:stretch>
        </p:blipFill>
        <p:spPr>
          <a:xfrm>
            <a:off x="8986520" y="5229200"/>
            <a:ext cx="3115110" cy="533474"/>
          </a:xfrm>
          <a:prstGeom prst="rect">
            <a:avLst/>
          </a:prstGeom>
        </p:spPr>
      </p:pic>
      <p:pic>
        <p:nvPicPr>
          <p:cNvPr id="8" name="Image 15">
            <a:extLst>
              <a:ext uri="{FF2B5EF4-FFF2-40B4-BE49-F238E27FC236}">
                <a16:creationId xmlns:a16="http://schemas.microsoft.com/office/drawing/2014/main" id="{E027DEAA-7F88-42C7-9202-6F02611AA8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4291A69B-1B4D-84FB-E5B6-919153C4A80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41345912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Was unterrichten?</a:t>
            </a:r>
            <a:br>
              <a:rPr lang="de-CH" dirty="0"/>
            </a:br>
            <a:r>
              <a:rPr lang="de-CH" b="0" dirty="0"/>
              <a:t>Zusammenhang - Metapher</a:t>
            </a:r>
          </a:p>
        </p:txBody>
      </p:sp>
      <p:pic>
        <p:nvPicPr>
          <p:cNvPr id="17" name="Grafik 16">
            <a:extLst>
              <a:ext uri="{FF2B5EF4-FFF2-40B4-BE49-F238E27FC236}">
                <a16:creationId xmlns:a16="http://schemas.microsoft.com/office/drawing/2014/main" id="{62E04A34-3477-4685-B3DF-A448D1593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406" y="1282571"/>
            <a:ext cx="5599187" cy="5748540"/>
          </a:xfrm>
          <a:prstGeom prst="rect">
            <a:avLst/>
          </a:prstGeom>
        </p:spPr>
      </p:pic>
      <p:sp>
        <p:nvSpPr>
          <p:cNvPr id="3" name="SeitenzahlBenutzerdefiniert">
            <a:extLst>
              <a:ext uri="{FF2B5EF4-FFF2-40B4-BE49-F238E27FC236}">
                <a16:creationId xmlns:a16="http://schemas.microsoft.com/office/drawing/2014/main" id="{B1614253-0CC0-1D57-9AB0-7F504DDE5E0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41991668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9454-06A9-6E76-1FC3-C77735B8C9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BFE0D7-E425-CCD7-E6BF-CD0CFF2CA1C0}"/>
              </a:ext>
            </a:extLst>
          </p:cNvPr>
          <p:cNvSpPr>
            <a:spLocks noGrp="1"/>
          </p:cNvSpPr>
          <p:nvPr>
            <p:ph type="title"/>
          </p:nvPr>
        </p:nvSpPr>
        <p:spPr/>
        <p:txBody>
          <a:bodyPr/>
          <a:lstStyle/>
          <a:p>
            <a:r>
              <a:rPr lang="de-CH" dirty="0" err="1"/>
              <a:t>Enseigner</a:t>
            </a:r>
            <a:r>
              <a:rPr lang="de-CH" dirty="0"/>
              <a:t>, </a:t>
            </a:r>
            <a:r>
              <a:rPr lang="de-CH" dirty="0" err="1"/>
              <a:t>mais</a:t>
            </a:r>
            <a:r>
              <a:rPr lang="de-CH" dirty="0"/>
              <a:t> </a:t>
            </a:r>
            <a:r>
              <a:rPr lang="de-CH" dirty="0" err="1"/>
              <a:t>quoi</a:t>
            </a:r>
            <a:r>
              <a:rPr lang="de-CH" dirty="0"/>
              <a:t>?</a:t>
            </a:r>
            <a:br>
              <a:rPr lang="de-CH" dirty="0"/>
            </a:br>
            <a:r>
              <a:rPr lang="de-CH" b="0" dirty="0"/>
              <a:t>Liens - </a:t>
            </a:r>
            <a:r>
              <a:rPr lang="de-CH" b="0" dirty="0" err="1"/>
              <a:t>métaphore</a:t>
            </a:r>
            <a:endParaRPr lang="de-CH" b="0" dirty="0"/>
          </a:p>
        </p:txBody>
      </p:sp>
      <p:pic>
        <p:nvPicPr>
          <p:cNvPr id="9" name="Grafik 8">
            <a:extLst>
              <a:ext uri="{FF2B5EF4-FFF2-40B4-BE49-F238E27FC236}">
                <a16:creationId xmlns:a16="http://schemas.microsoft.com/office/drawing/2014/main" id="{FF63AEFF-E506-4552-AA3E-E6D876AF9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405" y="1282571"/>
            <a:ext cx="5599187" cy="5748540"/>
          </a:xfrm>
          <a:prstGeom prst="rect">
            <a:avLst/>
          </a:prstGeom>
        </p:spPr>
      </p:pic>
      <p:sp>
        <p:nvSpPr>
          <p:cNvPr id="3" name="SeitenzahlBenutzerdefiniert">
            <a:extLst>
              <a:ext uri="{FF2B5EF4-FFF2-40B4-BE49-F238E27FC236}">
                <a16:creationId xmlns:a16="http://schemas.microsoft.com/office/drawing/2014/main" id="{A8FE6829-A2F4-3F6B-32A6-3F563F33BE2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749595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fr-CH" sz="2800" kern="0" dirty="0" err="1">
                <a:latin typeface="Arial" panose="020B0604020202020204" pitchFamily="34" charset="0"/>
                <a:cs typeface="Arial" panose="020B0604020202020204" pitchFamily="34" charset="0"/>
              </a:rPr>
              <a:t>Impegno</a:t>
            </a:r>
            <a:r>
              <a:rPr lang="fr-CH" sz="2800" kern="0" dirty="0">
                <a:latin typeface="Arial" panose="020B0604020202020204" pitchFamily="34" charset="0"/>
                <a:cs typeface="Arial" panose="020B0604020202020204" pitchFamily="34" charset="0"/>
              </a:rPr>
              <a:t> come MSM</a:t>
            </a: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Pianificare e svolgere autonomamente, anche in condizioni semplici, lezioni di sport all'interno e all'esterno</a:t>
            </a:r>
            <a:r>
              <a:rPr lang="de-CH"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Pianificare e realizzare lezioni con gruppi piccoli e grandi</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Prendere le necessarie misure di prevenzione in caso di incidenti</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Integrare le conoscenze teoriche nelle lezioni pratiche</a:t>
            </a:r>
            <a:r>
              <a:rPr lang="de-CH" altLang="de-DE" dirty="0">
                <a:latin typeface="Arial" pitchFamily="34" charset="0"/>
                <a:cs typeface="Arial" pitchFamily="34" charset="0"/>
              </a:rPr>
              <a:t>;</a:t>
            </a:r>
            <a:endParaRPr lang="de-CH"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Allenare il atletica (resistenza, mobilità/stabilità, forza, esplosività e velocità) attraverso varie forme di esercizi, allenamenti e giochi per gruppi di livello</a:t>
            </a:r>
            <a:r>
              <a:rPr lang="de-CH" altLang="de-DE" dirty="0">
                <a:latin typeface="Arial" pitchFamily="34" charset="0"/>
                <a:cs typeface="Arial" pitchFamily="34" charset="0"/>
              </a:rPr>
              <a:t>;</a:t>
            </a:r>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Allenamento la coordinazione del movimento (orientamento, equilibrio, ritmo, reattività e differenziazione)</a:t>
            </a:r>
            <a:r>
              <a:rPr lang="de-CH" altLang="de-DE" dirty="0">
                <a:latin typeface="Arial" pitchFamily="34" charset="0"/>
                <a:cs typeface="Arial" pitchFamily="34" charset="0"/>
              </a:rPr>
              <a:t>;</a:t>
            </a:r>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Acquisire, applicare e creare varie tecniche di movimento</a:t>
            </a:r>
            <a:r>
              <a:rPr lang="de-CH"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6266FD99-960A-89DC-C948-D6B331C8900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37372141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D0C07-B449-8A68-08C3-96C99DBC73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E84911-E7AE-EC1E-BADC-2924A600900A}"/>
              </a:ext>
            </a:extLst>
          </p:cNvPr>
          <p:cNvSpPr>
            <a:spLocks noGrp="1"/>
          </p:cNvSpPr>
          <p:nvPr>
            <p:ph type="title"/>
          </p:nvPr>
        </p:nvSpPr>
        <p:spPr/>
        <p:txBody>
          <a:bodyPr/>
          <a:lstStyle/>
          <a:p>
            <a:r>
              <a:rPr lang="de-CH" dirty="0"/>
              <a:t>Cosa </a:t>
            </a:r>
            <a:r>
              <a:rPr lang="de-CH" dirty="0" err="1"/>
              <a:t>insegnare</a:t>
            </a:r>
            <a:r>
              <a:rPr lang="de-CH" dirty="0"/>
              <a:t>?</a:t>
            </a:r>
            <a:br>
              <a:rPr lang="de-CH" dirty="0"/>
            </a:br>
            <a:r>
              <a:rPr lang="de-CH" b="0" dirty="0" err="1"/>
              <a:t>Legame</a:t>
            </a:r>
            <a:r>
              <a:rPr lang="de-CH" b="0" dirty="0"/>
              <a:t> - </a:t>
            </a:r>
            <a:r>
              <a:rPr lang="de-CH" b="0" dirty="0" err="1"/>
              <a:t>metafora</a:t>
            </a:r>
            <a:endParaRPr lang="de-CH" b="0" dirty="0"/>
          </a:p>
        </p:txBody>
      </p:sp>
      <p:pic>
        <p:nvPicPr>
          <p:cNvPr id="6" name="Grafik 5">
            <a:extLst>
              <a:ext uri="{FF2B5EF4-FFF2-40B4-BE49-F238E27FC236}">
                <a16:creationId xmlns:a16="http://schemas.microsoft.com/office/drawing/2014/main" id="{708211A9-810F-427F-ABB7-FB0D46BD4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405" y="1282571"/>
            <a:ext cx="5599187" cy="5748540"/>
          </a:xfrm>
          <a:prstGeom prst="rect">
            <a:avLst/>
          </a:prstGeom>
        </p:spPr>
      </p:pic>
      <p:sp>
        <p:nvSpPr>
          <p:cNvPr id="3" name="SeitenzahlBenutzerdefiniert">
            <a:extLst>
              <a:ext uri="{FF2B5EF4-FFF2-40B4-BE49-F238E27FC236}">
                <a16:creationId xmlns:a16="http://schemas.microsoft.com/office/drawing/2014/main" id="{9F625F83-252A-0257-AA22-AC4905D1764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26853406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8984" y="336318"/>
            <a:ext cx="11432016" cy="946253"/>
          </a:xfrm>
        </p:spPr>
        <p:txBody>
          <a:bodyPr/>
          <a:lstStyle/>
          <a:p>
            <a:r>
              <a:rPr lang="de-CH" dirty="0"/>
              <a:t>Erscheinungsformen - Trainingsformen - Entwicklungsfaktoren</a:t>
            </a:r>
            <a:br>
              <a:rPr lang="de-CH" dirty="0"/>
            </a:br>
            <a:endParaRPr lang="de-CH" dirty="0"/>
          </a:p>
        </p:txBody>
      </p:sp>
      <p:pic>
        <p:nvPicPr>
          <p:cNvPr id="4" name="Grafik 3">
            <a:extLst>
              <a:ext uri="{FF2B5EF4-FFF2-40B4-BE49-F238E27FC236}">
                <a16:creationId xmlns:a16="http://schemas.microsoft.com/office/drawing/2014/main" id="{06FEAD54-1BC8-4573-BB54-618A68FA3C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948" y="1628800"/>
            <a:ext cx="7562103" cy="5041402"/>
          </a:xfrm>
          <a:prstGeom prst="rect">
            <a:avLst/>
          </a:prstGeom>
        </p:spPr>
      </p:pic>
      <p:pic>
        <p:nvPicPr>
          <p:cNvPr id="6" name="Image 15">
            <a:extLst>
              <a:ext uri="{FF2B5EF4-FFF2-40B4-BE49-F238E27FC236}">
                <a16:creationId xmlns:a16="http://schemas.microsoft.com/office/drawing/2014/main" id="{8693AB7B-63FB-4CC0-A995-7536B82AB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AFCFF0C0-C9B9-E5F3-4644-586F335F0DF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Tree>
    <p:extLst>
      <p:ext uri="{BB962C8B-B14F-4D97-AF65-F5344CB8AC3E}">
        <p14:creationId xmlns:p14="http://schemas.microsoft.com/office/powerpoint/2010/main" val="16165359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8984" y="336318"/>
            <a:ext cx="11432016" cy="946253"/>
          </a:xfrm>
        </p:spPr>
        <p:txBody>
          <a:bodyPr/>
          <a:lstStyle/>
          <a:p>
            <a:r>
              <a:rPr lang="fr-FR" sz="2800" i="0" u="none" strike="noStrike" baseline="0" dirty="0"/>
              <a:t>Formes caractéristiques</a:t>
            </a:r>
            <a:r>
              <a:rPr lang="de-CH" sz="2800" i="0" u="none" strike="noStrike" baseline="0" dirty="0"/>
              <a:t> - </a:t>
            </a:r>
            <a:r>
              <a:rPr lang="de-CH" dirty="0" err="1"/>
              <a:t>formes</a:t>
            </a:r>
            <a:r>
              <a:rPr lang="de-CH" dirty="0"/>
              <a:t> </a:t>
            </a:r>
            <a:r>
              <a:rPr lang="de-CH" dirty="0" err="1"/>
              <a:t>d'entraînement</a:t>
            </a:r>
            <a:r>
              <a:rPr lang="de-CH" dirty="0"/>
              <a:t> - </a:t>
            </a:r>
            <a:r>
              <a:rPr lang="de-CH" dirty="0" err="1"/>
              <a:t>facteurs</a:t>
            </a:r>
            <a:r>
              <a:rPr lang="de-CH" dirty="0"/>
              <a:t> de </a:t>
            </a:r>
            <a:r>
              <a:rPr lang="de-CH" dirty="0" err="1"/>
              <a:t>développement</a:t>
            </a:r>
            <a:br>
              <a:rPr lang="de-CH" dirty="0"/>
            </a:br>
            <a:endParaRPr lang="de-CH" dirty="0"/>
          </a:p>
        </p:txBody>
      </p:sp>
      <p:pic>
        <p:nvPicPr>
          <p:cNvPr id="4" name="Grafik 3">
            <a:extLst>
              <a:ext uri="{FF2B5EF4-FFF2-40B4-BE49-F238E27FC236}">
                <a16:creationId xmlns:a16="http://schemas.microsoft.com/office/drawing/2014/main" id="{F0F68BF3-371A-4A23-9BD6-609C04344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948" y="1628800"/>
            <a:ext cx="7562103" cy="5041402"/>
          </a:xfrm>
          <a:prstGeom prst="rect">
            <a:avLst/>
          </a:prstGeom>
        </p:spPr>
      </p:pic>
      <p:pic>
        <p:nvPicPr>
          <p:cNvPr id="6" name="Image 15">
            <a:extLst>
              <a:ext uri="{FF2B5EF4-FFF2-40B4-BE49-F238E27FC236}">
                <a16:creationId xmlns:a16="http://schemas.microsoft.com/office/drawing/2014/main" id="{F2D58C85-4632-43ED-B30B-2C3B128CCA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EF21C531-F498-9E9E-5118-5DDF547098D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Tree>
    <p:extLst>
      <p:ext uri="{BB962C8B-B14F-4D97-AF65-F5344CB8AC3E}">
        <p14:creationId xmlns:p14="http://schemas.microsoft.com/office/powerpoint/2010/main" val="5602447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8984" y="336318"/>
            <a:ext cx="11432016" cy="946253"/>
          </a:xfrm>
        </p:spPr>
        <p:txBody>
          <a:bodyPr/>
          <a:lstStyle/>
          <a:p>
            <a:r>
              <a:rPr lang="de-CH" i="0" u="none" strike="noStrike" baseline="0" dirty="0"/>
              <a:t>Forme </a:t>
            </a:r>
            <a:r>
              <a:rPr lang="de-CH" i="0" u="none" strike="noStrike" baseline="0" dirty="0" err="1"/>
              <a:t>caratteristiche</a:t>
            </a:r>
            <a:r>
              <a:rPr lang="de-CH" dirty="0"/>
              <a:t>, f</a:t>
            </a:r>
            <a:r>
              <a:rPr lang="de-CH" i="0" u="none" strike="noStrike" baseline="0" dirty="0"/>
              <a:t>orme di </a:t>
            </a:r>
            <a:r>
              <a:rPr lang="de-CH" i="0" u="none" strike="noStrike" baseline="0" dirty="0" err="1"/>
              <a:t>allenamento</a:t>
            </a:r>
            <a:r>
              <a:rPr lang="de-CH" dirty="0"/>
              <a:t> e </a:t>
            </a:r>
            <a:r>
              <a:rPr lang="de-CH" dirty="0" err="1"/>
              <a:t>f</a:t>
            </a:r>
            <a:r>
              <a:rPr lang="de-CH" i="0" u="none" strike="noStrike" baseline="0" dirty="0" err="1"/>
              <a:t>attori</a:t>
            </a:r>
            <a:r>
              <a:rPr lang="de-CH" i="0" u="none" strike="noStrike" baseline="0" dirty="0"/>
              <a:t> di </a:t>
            </a:r>
            <a:r>
              <a:rPr lang="de-CH" i="0" u="none" strike="noStrike" baseline="0" dirty="0" err="1"/>
              <a:t>sviluppo</a:t>
            </a:r>
            <a:br>
              <a:rPr lang="de-CH" dirty="0"/>
            </a:br>
            <a:endParaRPr lang="de-CH" dirty="0"/>
          </a:p>
        </p:txBody>
      </p:sp>
      <p:pic>
        <p:nvPicPr>
          <p:cNvPr id="4" name="Grafik 3">
            <a:extLst>
              <a:ext uri="{FF2B5EF4-FFF2-40B4-BE49-F238E27FC236}">
                <a16:creationId xmlns:a16="http://schemas.microsoft.com/office/drawing/2014/main" id="{B5DEA29F-897C-4CB3-A8EF-4A05487966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948" y="1628800"/>
            <a:ext cx="7562103" cy="5041402"/>
          </a:xfrm>
          <a:prstGeom prst="rect">
            <a:avLst/>
          </a:prstGeom>
        </p:spPr>
      </p:pic>
      <p:pic>
        <p:nvPicPr>
          <p:cNvPr id="6" name="Image 15">
            <a:extLst>
              <a:ext uri="{FF2B5EF4-FFF2-40B4-BE49-F238E27FC236}">
                <a16:creationId xmlns:a16="http://schemas.microsoft.com/office/drawing/2014/main" id="{85547D43-4278-4FE1-91FC-EEB708E28D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00D87D88-E8FD-A377-875C-660B4873C69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Tree>
    <p:extLst>
      <p:ext uri="{BB962C8B-B14F-4D97-AF65-F5344CB8AC3E}">
        <p14:creationId xmlns:p14="http://schemas.microsoft.com/office/powerpoint/2010/main" val="2178286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Erscheinungsformen</a:t>
            </a:r>
            <a:br>
              <a:rPr lang="de-CH" dirty="0"/>
            </a:br>
            <a:r>
              <a:rPr lang="de-CH" b="0" dirty="0"/>
              <a:t>Wegweisend für die Trainingsgestaltung</a:t>
            </a:r>
          </a:p>
        </p:txBody>
      </p:sp>
      <p:pic>
        <p:nvPicPr>
          <p:cNvPr id="7" name="Grafik 6">
            <a:extLst>
              <a:ext uri="{FF2B5EF4-FFF2-40B4-BE49-F238E27FC236}">
                <a16:creationId xmlns:a16="http://schemas.microsoft.com/office/drawing/2014/main" id="{8DE8A84E-342C-4329-9BF9-E912D0623907}"/>
              </a:ext>
            </a:extLst>
          </p:cNvPr>
          <p:cNvPicPr>
            <a:picLocks noChangeAspect="1"/>
          </p:cNvPicPr>
          <p:nvPr/>
        </p:nvPicPr>
        <p:blipFill>
          <a:blip r:embed="rId3"/>
          <a:stretch>
            <a:fillRect/>
          </a:stretch>
        </p:blipFill>
        <p:spPr>
          <a:xfrm>
            <a:off x="1999970" y="1916460"/>
            <a:ext cx="8192059" cy="4233930"/>
          </a:xfrm>
          <a:prstGeom prst="rect">
            <a:avLst/>
          </a:prstGeom>
        </p:spPr>
      </p:pic>
      <p:pic>
        <p:nvPicPr>
          <p:cNvPr id="15" name="Image 4">
            <a:hlinkClick r:id="rId4"/>
            <a:extLst>
              <a:ext uri="{FF2B5EF4-FFF2-40B4-BE49-F238E27FC236}">
                <a16:creationId xmlns:a16="http://schemas.microsoft.com/office/drawing/2014/main" id="{21AB57BB-52EE-48A9-AC87-FCD47AF43C19}"/>
              </a:ext>
            </a:extLst>
          </p:cNvPr>
          <p:cNvPicPr>
            <a:picLocks noChangeAspect="1"/>
          </p:cNvPicPr>
          <p:nvPr/>
        </p:nvPicPr>
        <p:blipFill>
          <a:blip r:embed="rId5"/>
          <a:stretch>
            <a:fillRect/>
          </a:stretch>
        </p:blipFill>
        <p:spPr>
          <a:xfrm>
            <a:off x="11317708" y="1991792"/>
            <a:ext cx="425472" cy="425472"/>
          </a:xfrm>
          <a:prstGeom prst="rect">
            <a:avLst/>
          </a:prstGeom>
        </p:spPr>
      </p:pic>
      <p:sp>
        <p:nvSpPr>
          <p:cNvPr id="3" name="SeitenzahlBenutzerdefiniert">
            <a:extLst>
              <a:ext uri="{FF2B5EF4-FFF2-40B4-BE49-F238E27FC236}">
                <a16:creationId xmlns:a16="http://schemas.microsoft.com/office/drawing/2014/main" id="{1AEC71D6-13FA-70FD-0EF6-68BDD37714E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833521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Formes</a:t>
            </a:r>
            <a:r>
              <a:rPr lang="de-CH" dirty="0"/>
              <a:t> </a:t>
            </a:r>
            <a:r>
              <a:rPr lang="de-CH" dirty="0" err="1"/>
              <a:t>caractéristiques</a:t>
            </a:r>
            <a:br>
              <a:rPr lang="de-CH" dirty="0"/>
            </a:br>
            <a:r>
              <a:rPr lang="fr-FR" b="0" i="0" u="none" strike="noStrike" baseline="0" dirty="0"/>
              <a:t>La voie à suivre pour la conception de l’entraînement</a:t>
            </a:r>
            <a:endParaRPr lang="de-CH" b="0" dirty="0"/>
          </a:p>
        </p:txBody>
      </p:sp>
      <p:pic>
        <p:nvPicPr>
          <p:cNvPr id="7" name="Grafik 6">
            <a:extLst>
              <a:ext uri="{FF2B5EF4-FFF2-40B4-BE49-F238E27FC236}">
                <a16:creationId xmlns:a16="http://schemas.microsoft.com/office/drawing/2014/main" id="{B4B2CAB7-E742-413F-84E5-33FE77C8A22D}"/>
              </a:ext>
            </a:extLst>
          </p:cNvPr>
          <p:cNvPicPr>
            <a:picLocks noChangeAspect="1"/>
          </p:cNvPicPr>
          <p:nvPr/>
        </p:nvPicPr>
        <p:blipFill>
          <a:blip r:embed="rId3"/>
          <a:stretch>
            <a:fillRect/>
          </a:stretch>
        </p:blipFill>
        <p:spPr>
          <a:xfrm>
            <a:off x="1999970" y="1916460"/>
            <a:ext cx="8192059" cy="4356686"/>
          </a:xfrm>
          <a:prstGeom prst="rect">
            <a:avLst/>
          </a:prstGeom>
        </p:spPr>
      </p:pic>
      <p:pic>
        <p:nvPicPr>
          <p:cNvPr id="8" name="Image 4">
            <a:hlinkClick r:id="rId4"/>
            <a:extLst>
              <a:ext uri="{FF2B5EF4-FFF2-40B4-BE49-F238E27FC236}">
                <a16:creationId xmlns:a16="http://schemas.microsoft.com/office/drawing/2014/main" id="{F09FB95D-45E4-46EE-B0EB-C2B5B7FDA2E9}"/>
              </a:ext>
            </a:extLst>
          </p:cNvPr>
          <p:cNvPicPr>
            <a:picLocks noChangeAspect="1"/>
          </p:cNvPicPr>
          <p:nvPr/>
        </p:nvPicPr>
        <p:blipFill>
          <a:blip r:embed="rId5"/>
          <a:stretch>
            <a:fillRect/>
          </a:stretch>
        </p:blipFill>
        <p:spPr>
          <a:xfrm>
            <a:off x="11317708" y="1991792"/>
            <a:ext cx="425472" cy="425472"/>
          </a:xfrm>
          <a:prstGeom prst="rect">
            <a:avLst/>
          </a:prstGeom>
        </p:spPr>
      </p:pic>
      <p:sp>
        <p:nvSpPr>
          <p:cNvPr id="3" name="SeitenzahlBenutzerdefiniert">
            <a:extLst>
              <a:ext uri="{FF2B5EF4-FFF2-40B4-BE49-F238E27FC236}">
                <a16:creationId xmlns:a16="http://schemas.microsoft.com/office/drawing/2014/main" id="{98594FE8-5F65-5CAA-422F-478F9FC7833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1756012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i="0" u="none" strike="noStrike" baseline="0" dirty="0"/>
              <a:t>Forme </a:t>
            </a:r>
            <a:r>
              <a:rPr lang="de-CH" i="0" u="none" strike="noStrike" baseline="0" dirty="0" err="1"/>
              <a:t>caratteristiche</a:t>
            </a:r>
            <a:br>
              <a:rPr lang="de-CH" dirty="0"/>
            </a:br>
            <a:r>
              <a:rPr lang="it-IT" b="0" i="0" u="none" strike="noStrike" baseline="0" dirty="0"/>
              <a:t>Una guida per l’organizzazione dell’allenamento</a:t>
            </a:r>
            <a:endParaRPr lang="de-CH" b="0" dirty="0"/>
          </a:p>
        </p:txBody>
      </p:sp>
      <p:pic>
        <p:nvPicPr>
          <p:cNvPr id="8" name="Grafik 7">
            <a:extLst>
              <a:ext uri="{FF2B5EF4-FFF2-40B4-BE49-F238E27FC236}">
                <a16:creationId xmlns:a16="http://schemas.microsoft.com/office/drawing/2014/main" id="{5C00BF05-A634-4F21-BD1F-A35CEB8C738C}"/>
              </a:ext>
            </a:extLst>
          </p:cNvPr>
          <p:cNvPicPr>
            <a:picLocks noChangeAspect="1"/>
          </p:cNvPicPr>
          <p:nvPr/>
        </p:nvPicPr>
        <p:blipFill>
          <a:blip r:embed="rId3"/>
          <a:stretch>
            <a:fillRect/>
          </a:stretch>
        </p:blipFill>
        <p:spPr>
          <a:xfrm>
            <a:off x="1987270" y="1915716"/>
            <a:ext cx="8192059" cy="4222175"/>
          </a:xfrm>
          <a:prstGeom prst="rect">
            <a:avLst/>
          </a:prstGeom>
        </p:spPr>
      </p:pic>
      <p:pic>
        <p:nvPicPr>
          <p:cNvPr id="9" name="Image 4">
            <a:hlinkClick r:id="rId4"/>
            <a:extLst>
              <a:ext uri="{FF2B5EF4-FFF2-40B4-BE49-F238E27FC236}">
                <a16:creationId xmlns:a16="http://schemas.microsoft.com/office/drawing/2014/main" id="{569842CD-8108-4394-A851-5CFD263EA3F3}"/>
              </a:ext>
            </a:extLst>
          </p:cNvPr>
          <p:cNvPicPr>
            <a:picLocks noChangeAspect="1"/>
          </p:cNvPicPr>
          <p:nvPr/>
        </p:nvPicPr>
        <p:blipFill>
          <a:blip r:embed="rId5"/>
          <a:stretch>
            <a:fillRect/>
          </a:stretch>
        </p:blipFill>
        <p:spPr>
          <a:xfrm>
            <a:off x="11317708" y="1991792"/>
            <a:ext cx="425472" cy="425472"/>
          </a:xfrm>
          <a:prstGeom prst="rect">
            <a:avLst/>
          </a:prstGeom>
        </p:spPr>
      </p:pic>
      <p:sp>
        <p:nvSpPr>
          <p:cNvPr id="3" name="SeitenzahlBenutzerdefiniert">
            <a:extLst>
              <a:ext uri="{FF2B5EF4-FFF2-40B4-BE49-F238E27FC236}">
                <a16:creationId xmlns:a16="http://schemas.microsoft.com/office/drawing/2014/main" id="{57614A4F-8F11-F114-5073-399B5D6AE71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Tree>
    <p:extLst>
      <p:ext uri="{BB962C8B-B14F-4D97-AF65-F5344CB8AC3E}">
        <p14:creationId xmlns:p14="http://schemas.microsoft.com/office/powerpoint/2010/main" val="15476341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78B7A-3602-26F2-B8D4-1EC33C604B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34F66E-5590-8ABA-D373-0F0A0B6ABD08}"/>
              </a:ext>
            </a:extLst>
          </p:cNvPr>
          <p:cNvSpPr>
            <a:spLocks noGrp="1"/>
          </p:cNvSpPr>
          <p:nvPr>
            <p:ph type="title"/>
          </p:nvPr>
        </p:nvSpPr>
        <p:spPr/>
        <p:txBody>
          <a:bodyPr/>
          <a:lstStyle/>
          <a:p>
            <a:r>
              <a:rPr lang="de-CH" dirty="0"/>
              <a:t>Trainingsformen</a:t>
            </a:r>
            <a:endParaRPr lang="de-CH" dirty="0">
              <a:solidFill>
                <a:srgbClr val="FF0000"/>
              </a:solidFill>
            </a:endParaRPr>
          </a:p>
        </p:txBody>
      </p:sp>
      <p:pic>
        <p:nvPicPr>
          <p:cNvPr id="6" name="Grafik 5">
            <a:extLst>
              <a:ext uri="{FF2B5EF4-FFF2-40B4-BE49-F238E27FC236}">
                <a16:creationId xmlns:a16="http://schemas.microsoft.com/office/drawing/2014/main" id="{F16AF5C9-520B-4020-9DD2-C0152E569BF7}"/>
              </a:ext>
            </a:extLst>
          </p:cNvPr>
          <p:cNvPicPr>
            <a:picLocks noChangeAspect="1"/>
          </p:cNvPicPr>
          <p:nvPr/>
        </p:nvPicPr>
        <p:blipFill>
          <a:blip r:embed="rId3"/>
          <a:stretch>
            <a:fillRect/>
          </a:stretch>
        </p:blipFill>
        <p:spPr>
          <a:xfrm>
            <a:off x="1919536" y="1700823"/>
            <a:ext cx="8352928" cy="4709629"/>
          </a:xfrm>
          <a:prstGeom prst="rect">
            <a:avLst/>
          </a:prstGeom>
        </p:spPr>
      </p:pic>
      <p:pic>
        <p:nvPicPr>
          <p:cNvPr id="14" name="Image 4">
            <a:hlinkClick r:id="rId4"/>
            <a:extLst>
              <a:ext uri="{FF2B5EF4-FFF2-40B4-BE49-F238E27FC236}">
                <a16:creationId xmlns:a16="http://schemas.microsoft.com/office/drawing/2014/main" id="{7805B608-1298-410A-94B9-8B3D2D46AF71}"/>
              </a:ext>
            </a:extLst>
          </p:cNvPr>
          <p:cNvPicPr>
            <a:picLocks noChangeAspect="1"/>
          </p:cNvPicPr>
          <p:nvPr/>
        </p:nvPicPr>
        <p:blipFill>
          <a:blip r:embed="rId5"/>
          <a:stretch>
            <a:fillRect/>
          </a:stretch>
        </p:blipFill>
        <p:spPr>
          <a:xfrm>
            <a:off x="11317708" y="1991792"/>
            <a:ext cx="425472" cy="425472"/>
          </a:xfrm>
          <a:prstGeom prst="rect">
            <a:avLst/>
          </a:prstGeom>
        </p:spPr>
      </p:pic>
      <p:sp>
        <p:nvSpPr>
          <p:cNvPr id="3" name="SeitenzahlBenutzerdefiniert">
            <a:extLst>
              <a:ext uri="{FF2B5EF4-FFF2-40B4-BE49-F238E27FC236}">
                <a16:creationId xmlns:a16="http://schemas.microsoft.com/office/drawing/2014/main" id="{97A8ACEE-8481-B256-1B72-BD0B8BD3AB0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16114966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74A5-E114-3660-03BD-E63FC80A41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ECC040-41D6-3642-95D2-BCDD3EC8629B}"/>
              </a:ext>
            </a:extLst>
          </p:cNvPr>
          <p:cNvSpPr>
            <a:spLocks noGrp="1"/>
          </p:cNvSpPr>
          <p:nvPr>
            <p:ph type="title"/>
          </p:nvPr>
        </p:nvSpPr>
        <p:spPr/>
        <p:txBody>
          <a:bodyPr/>
          <a:lstStyle/>
          <a:p>
            <a:r>
              <a:rPr lang="de-CH" dirty="0" err="1"/>
              <a:t>Formes</a:t>
            </a:r>
            <a:r>
              <a:rPr lang="de-CH" dirty="0"/>
              <a:t> </a:t>
            </a:r>
            <a:r>
              <a:rPr lang="de-CH" dirty="0" err="1"/>
              <a:t>d'entraînement</a:t>
            </a:r>
            <a:endParaRPr lang="de-CH" dirty="0"/>
          </a:p>
        </p:txBody>
      </p:sp>
      <p:pic>
        <p:nvPicPr>
          <p:cNvPr id="10" name="Image 4">
            <a:hlinkClick r:id="rId3"/>
            <a:extLst>
              <a:ext uri="{FF2B5EF4-FFF2-40B4-BE49-F238E27FC236}">
                <a16:creationId xmlns:a16="http://schemas.microsoft.com/office/drawing/2014/main" id="{25F3FFD7-3DF8-49F4-B8B3-D5C7EF7F240F}"/>
              </a:ext>
            </a:extLst>
          </p:cNvPr>
          <p:cNvPicPr>
            <a:picLocks noChangeAspect="1"/>
          </p:cNvPicPr>
          <p:nvPr/>
        </p:nvPicPr>
        <p:blipFill>
          <a:blip r:embed="rId4"/>
          <a:stretch>
            <a:fillRect/>
          </a:stretch>
        </p:blipFill>
        <p:spPr>
          <a:xfrm>
            <a:off x="11317708" y="1991792"/>
            <a:ext cx="425472" cy="425472"/>
          </a:xfrm>
          <a:prstGeom prst="rect">
            <a:avLst/>
          </a:prstGeom>
        </p:spPr>
      </p:pic>
      <p:pic>
        <p:nvPicPr>
          <p:cNvPr id="11" name="Grafik 10">
            <a:extLst>
              <a:ext uri="{FF2B5EF4-FFF2-40B4-BE49-F238E27FC236}">
                <a16:creationId xmlns:a16="http://schemas.microsoft.com/office/drawing/2014/main" id="{27A41FFB-EDC1-410B-B2F4-619BBD536FF9}"/>
              </a:ext>
            </a:extLst>
          </p:cNvPr>
          <p:cNvPicPr>
            <a:picLocks noChangeAspect="1"/>
          </p:cNvPicPr>
          <p:nvPr/>
        </p:nvPicPr>
        <p:blipFill>
          <a:blip r:embed="rId5"/>
          <a:stretch>
            <a:fillRect/>
          </a:stretch>
        </p:blipFill>
        <p:spPr>
          <a:xfrm>
            <a:off x="1919535" y="1700823"/>
            <a:ext cx="8497949" cy="4709629"/>
          </a:xfrm>
          <a:prstGeom prst="rect">
            <a:avLst/>
          </a:prstGeom>
        </p:spPr>
      </p:pic>
      <p:sp>
        <p:nvSpPr>
          <p:cNvPr id="3" name="SeitenzahlBenutzerdefiniert">
            <a:extLst>
              <a:ext uri="{FF2B5EF4-FFF2-40B4-BE49-F238E27FC236}">
                <a16:creationId xmlns:a16="http://schemas.microsoft.com/office/drawing/2014/main" id="{4ECA6A04-E36A-D08A-E3C2-D1C1220CB24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9788271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i="0" u="none" strike="noStrike" baseline="0" dirty="0"/>
              <a:t>Forme di </a:t>
            </a:r>
            <a:r>
              <a:rPr lang="de-CH" i="0" u="none" strike="noStrike" baseline="0" dirty="0" err="1"/>
              <a:t>allenamento</a:t>
            </a:r>
            <a:endParaRPr lang="de-CH" dirty="0"/>
          </a:p>
        </p:txBody>
      </p:sp>
      <p:pic>
        <p:nvPicPr>
          <p:cNvPr id="10" name="Image 4">
            <a:hlinkClick r:id="rId3"/>
            <a:extLst>
              <a:ext uri="{FF2B5EF4-FFF2-40B4-BE49-F238E27FC236}">
                <a16:creationId xmlns:a16="http://schemas.microsoft.com/office/drawing/2014/main" id="{3A48A1DC-F9D2-43E0-B73C-8C4803624A28}"/>
              </a:ext>
            </a:extLst>
          </p:cNvPr>
          <p:cNvPicPr>
            <a:picLocks noChangeAspect="1"/>
          </p:cNvPicPr>
          <p:nvPr/>
        </p:nvPicPr>
        <p:blipFill>
          <a:blip r:embed="rId4"/>
          <a:stretch>
            <a:fillRect/>
          </a:stretch>
        </p:blipFill>
        <p:spPr>
          <a:xfrm>
            <a:off x="11317708" y="1991792"/>
            <a:ext cx="425472" cy="425472"/>
          </a:xfrm>
          <a:prstGeom prst="rect">
            <a:avLst/>
          </a:prstGeom>
        </p:spPr>
      </p:pic>
      <p:pic>
        <p:nvPicPr>
          <p:cNvPr id="11" name="Grafik 10">
            <a:extLst>
              <a:ext uri="{FF2B5EF4-FFF2-40B4-BE49-F238E27FC236}">
                <a16:creationId xmlns:a16="http://schemas.microsoft.com/office/drawing/2014/main" id="{2A364F64-4827-4692-9002-9A041D6D4769}"/>
              </a:ext>
            </a:extLst>
          </p:cNvPr>
          <p:cNvPicPr>
            <a:picLocks noChangeAspect="1"/>
          </p:cNvPicPr>
          <p:nvPr/>
        </p:nvPicPr>
        <p:blipFill>
          <a:blip r:embed="rId5"/>
          <a:stretch>
            <a:fillRect/>
          </a:stretch>
        </p:blipFill>
        <p:spPr>
          <a:xfrm>
            <a:off x="1919534" y="1700823"/>
            <a:ext cx="8330661" cy="4678084"/>
          </a:xfrm>
          <a:prstGeom prst="rect">
            <a:avLst/>
          </a:prstGeom>
        </p:spPr>
      </p:pic>
      <p:sp>
        <p:nvSpPr>
          <p:cNvPr id="3" name="SeitenzahlBenutzerdefiniert">
            <a:extLst>
              <a:ext uri="{FF2B5EF4-FFF2-40B4-BE49-F238E27FC236}">
                <a16:creationId xmlns:a16="http://schemas.microsoft.com/office/drawing/2014/main" id="{6CE3B435-7150-E58F-382A-6F3AC4204CA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2448647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a:latin typeface="Arial" panose="020B0604020202020204" pitchFamily="34" charset="0"/>
                <a:cs typeface="Arial" panose="020B0604020202020204" pitchFamily="34" charset="0"/>
              </a:rPr>
              <a:t>Einsatz als MSL</a:t>
            </a: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Sowohl Klein- als auch Mannschaftsspiele mit den entsprechenden Regeln durch angepasste Aufbau- und Übungsformen (auch unter vereinfachten Bedingungen) sowie mittels Spielturnieren kennenlernen und erleben;</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Laufstil durch Analyse und entsprechendem Techniktraining verbessern</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Die Hindernis- und Klettertechnik durch situationsangepasste Übungs-, Spiel- und Trainingsformen an Hindernisbahnen, Stangen und am Tau sowie an verschiedenen Geräten erwerben, festigen und anwenden</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Die Kartenhandhabung bei Tag und/oder Nacht praktisch anwenden;</a:t>
            </a:r>
            <a:endParaRPr lang="de-CH"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Die Einsatzmöglichkeiten der Musik im Unterricht aufzeigen;</a:t>
            </a:r>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Aktive und passive Formen der Regeneration umsetzen;</a:t>
            </a:r>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Prüfungen organisieren, durchführen und auswerten.</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1AC4A710-D0AA-B190-A161-73110D64C49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24065367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Entwicklungsdimensionen</a:t>
            </a:r>
            <a:br>
              <a:rPr lang="de-CH" dirty="0"/>
            </a:br>
            <a:r>
              <a:rPr lang="de-CH" b="0" i="0" u="none" strike="noStrike" baseline="0" dirty="0"/>
              <a:t>5 Entwicklungsdimensionen mit 16 Entwicklungsfaktoren</a:t>
            </a:r>
            <a:endParaRPr lang="de-CH" b="0" dirty="0">
              <a:highlight>
                <a:srgbClr val="FFFF00"/>
              </a:highlight>
            </a:endParaRPr>
          </a:p>
        </p:txBody>
      </p:sp>
      <p:pic>
        <p:nvPicPr>
          <p:cNvPr id="11" name="Image 4">
            <a:hlinkClick r:id="rId3"/>
            <a:extLst>
              <a:ext uri="{FF2B5EF4-FFF2-40B4-BE49-F238E27FC236}">
                <a16:creationId xmlns:a16="http://schemas.microsoft.com/office/drawing/2014/main" id="{ECD52164-8CAF-4BDF-B960-5786E51D637A}"/>
              </a:ext>
            </a:extLst>
          </p:cNvPr>
          <p:cNvPicPr>
            <a:picLocks noChangeAspect="1"/>
          </p:cNvPicPr>
          <p:nvPr/>
        </p:nvPicPr>
        <p:blipFill>
          <a:blip r:embed="rId4"/>
          <a:stretch>
            <a:fillRect/>
          </a:stretch>
        </p:blipFill>
        <p:spPr>
          <a:xfrm>
            <a:off x="11317708" y="1991792"/>
            <a:ext cx="425472" cy="425472"/>
          </a:xfrm>
          <a:prstGeom prst="rect">
            <a:avLst/>
          </a:prstGeom>
        </p:spPr>
      </p:pic>
      <p:pic>
        <p:nvPicPr>
          <p:cNvPr id="13" name="Grafik 12">
            <a:extLst>
              <a:ext uri="{FF2B5EF4-FFF2-40B4-BE49-F238E27FC236}">
                <a16:creationId xmlns:a16="http://schemas.microsoft.com/office/drawing/2014/main" id="{808D6C9A-18CD-46AD-B18A-166861A266A1}"/>
              </a:ext>
            </a:extLst>
          </p:cNvPr>
          <p:cNvPicPr>
            <a:picLocks noChangeAspect="1"/>
          </p:cNvPicPr>
          <p:nvPr/>
        </p:nvPicPr>
        <p:blipFill>
          <a:blip r:embed="rId5"/>
          <a:stretch>
            <a:fillRect/>
          </a:stretch>
        </p:blipFill>
        <p:spPr>
          <a:xfrm>
            <a:off x="1983138" y="1628800"/>
            <a:ext cx="8225724" cy="5001723"/>
          </a:xfrm>
          <a:prstGeom prst="rect">
            <a:avLst/>
          </a:prstGeom>
        </p:spPr>
      </p:pic>
      <p:sp>
        <p:nvSpPr>
          <p:cNvPr id="3" name="SeitenzahlBenutzerdefiniert">
            <a:extLst>
              <a:ext uri="{FF2B5EF4-FFF2-40B4-BE49-F238E27FC236}">
                <a16:creationId xmlns:a16="http://schemas.microsoft.com/office/drawing/2014/main" id="{810AD531-DE52-DBD8-DF53-8FA1308E96C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1747625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63B9-9DD6-0711-FFCE-0B0DBFF7AE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4D9986-4418-AD49-DA3D-3657808EC5B4}"/>
              </a:ext>
            </a:extLst>
          </p:cNvPr>
          <p:cNvSpPr>
            <a:spLocks noGrp="1"/>
          </p:cNvSpPr>
          <p:nvPr>
            <p:ph type="title"/>
          </p:nvPr>
        </p:nvSpPr>
        <p:spPr/>
        <p:txBody>
          <a:bodyPr/>
          <a:lstStyle/>
          <a:p>
            <a:r>
              <a:rPr lang="de-CH" dirty="0" err="1"/>
              <a:t>Facteurs</a:t>
            </a:r>
            <a:r>
              <a:rPr lang="de-CH" dirty="0"/>
              <a:t> de </a:t>
            </a:r>
            <a:r>
              <a:rPr lang="de-CH" dirty="0" err="1"/>
              <a:t>développement</a:t>
            </a:r>
            <a:br>
              <a:rPr lang="de-CH" dirty="0"/>
            </a:br>
            <a:r>
              <a:rPr lang="fr-FR" b="0" i="0" u="none" strike="noStrike" baseline="0" dirty="0"/>
              <a:t>5 axes et 16 facteurs de développement</a:t>
            </a:r>
            <a:endParaRPr lang="de-CH" b="0" dirty="0"/>
          </a:p>
        </p:txBody>
      </p:sp>
      <p:pic>
        <p:nvPicPr>
          <p:cNvPr id="12" name="Grafik 11">
            <a:extLst>
              <a:ext uri="{FF2B5EF4-FFF2-40B4-BE49-F238E27FC236}">
                <a16:creationId xmlns:a16="http://schemas.microsoft.com/office/drawing/2014/main" id="{7C787247-32F5-4A45-AEEB-B65C04F648A0}"/>
              </a:ext>
            </a:extLst>
          </p:cNvPr>
          <p:cNvPicPr>
            <a:picLocks noChangeAspect="1"/>
          </p:cNvPicPr>
          <p:nvPr/>
        </p:nvPicPr>
        <p:blipFill>
          <a:blip r:embed="rId3"/>
          <a:stretch>
            <a:fillRect/>
          </a:stretch>
        </p:blipFill>
        <p:spPr>
          <a:xfrm>
            <a:off x="1983139" y="1628800"/>
            <a:ext cx="8225724" cy="4978925"/>
          </a:xfrm>
          <a:prstGeom prst="rect">
            <a:avLst/>
          </a:prstGeom>
        </p:spPr>
      </p:pic>
      <p:pic>
        <p:nvPicPr>
          <p:cNvPr id="14" name="Image 4">
            <a:hlinkClick r:id="rId4"/>
            <a:extLst>
              <a:ext uri="{FF2B5EF4-FFF2-40B4-BE49-F238E27FC236}">
                <a16:creationId xmlns:a16="http://schemas.microsoft.com/office/drawing/2014/main" id="{36945C11-341F-4D25-8E2D-9113DFF1C9E7}"/>
              </a:ext>
            </a:extLst>
          </p:cNvPr>
          <p:cNvPicPr>
            <a:picLocks noChangeAspect="1"/>
          </p:cNvPicPr>
          <p:nvPr/>
        </p:nvPicPr>
        <p:blipFill>
          <a:blip r:embed="rId5"/>
          <a:stretch>
            <a:fillRect/>
          </a:stretch>
        </p:blipFill>
        <p:spPr>
          <a:xfrm>
            <a:off x="11317708" y="1991792"/>
            <a:ext cx="425472" cy="425472"/>
          </a:xfrm>
          <a:prstGeom prst="rect">
            <a:avLst/>
          </a:prstGeom>
        </p:spPr>
      </p:pic>
      <p:sp>
        <p:nvSpPr>
          <p:cNvPr id="3" name="SeitenzahlBenutzerdefiniert">
            <a:extLst>
              <a:ext uri="{FF2B5EF4-FFF2-40B4-BE49-F238E27FC236}">
                <a16:creationId xmlns:a16="http://schemas.microsoft.com/office/drawing/2014/main" id="{7E207B30-4C92-C103-FDA1-7C4456FE95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9544573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8184D-75C1-13F1-B4AC-542FDDE6FA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9E6B1A-9067-476D-BDD8-BD1CBCA3C672}"/>
              </a:ext>
            </a:extLst>
          </p:cNvPr>
          <p:cNvSpPr>
            <a:spLocks noGrp="1"/>
          </p:cNvSpPr>
          <p:nvPr>
            <p:ph type="title"/>
          </p:nvPr>
        </p:nvSpPr>
        <p:spPr/>
        <p:txBody>
          <a:bodyPr/>
          <a:lstStyle/>
          <a:p>
            <a:r>
              <a:rPr lang="de-CH" i="0" u="none" strike="noStrike" baseline="0" dirty="0" err="1"/>
              <a:t>Fattori</a:t>
            </a:r>
            <a:r>
              <a:rPr lang="de-CH" i="0" u="none" strike="noStrike" baseline="0" dirty="0"/>
              <a:t> di </a:t>
            </a:r>
            <a:r>
              <a:rPr lang="de-CH" i="0" u="none" strike="noStrike" baseline="0" dirty="0" err="1"/>
              <a:t>sviluppo</a:t>
            </a:r>
            <a:br>
              <a:rPr lang="de-CH" i="0" u="none" strike="noStrike" baseline="0" dirty="0"/>
            </a:br>
            <a:r>
              <a:rPr lang="it-IT" b="0" i="0" u="none" strike="noStrike" baseline="0" dirty="0"/>
              <a:t>5 settori di sviluppo con 16 fattori di sviluppo</a:t>
            </a:r>
            <a:endParaRPr lang="de-CH" b="0" dirty="0">
              <a:solidFill>
                <a:srgbClr val="FF0000"/>
              </a:solidFill>
            </a:endParaRPr>
          </a:p>
        </p:txBody>
      </p:sp>
      <p:pic>
        <p:nvPicPr>
          <p:cNvPr id="11" name="Grafik 10">
            <a:extLst>
              <a:ext uri="{FF2B5EF4-FFF2-40B4-BE49-F238E27FC236}">
                <a16:creationId xmlns:a16="http://schemas.microsoft.com/office/drawing/2014/main" id="{9A64F588-33A4-479D-A64C-FA530ACCA646}"/>
              </a:ext>
            </a:extLst>
          </p:cNvPr>
          <p:cNvPicPr>
            <a:picLocks noChangeAspect="1"/>
          </p:cNvPicPr>
          <p:nvPr/>
        </p:nvPicPr>
        <p:blipFill>
          <a:blip r:embed="rId3"/>
          <a:stretch>
            <a:fillRect/>
          </a:stretch>
        </p:blipFill>
        <p:spPr>
          <a:xfrm>
            <a:off x="1983138" y="1628800"/>
            <a:ext cx="8228398" cy="5001723"/>
          </a:xfrm>
          <a:prstGeom prst="rect">
            <a:avLst/>
          </a:prstGeom>
        </p:spPr>
      </p:pic>
      <p:pic>
        <p:nvPicPr>
          <p:cNvPr id="13" name="Image 4">
            <a:hlinkClick r:id="rId4"/>
            <a:extLst>
              <a:ext uri="{FF2B5EF4-FFF2-40B4-BE49-F238E27FC236}">
                <a16:creationId xmlns:a16="http://schemas.microsoft.com/office/drawing/2014/main" id="{A8E5FB5F-0823-43DE-B5D7-41C4D01BD949}"/>
              </a:ext>
            </a:extLst>
          </p:cNvPr>
          <p:cNvPicPr>
            <a:picLocks noChangeAspect="1"/>
          </p:cNvPicPr>
          <p:nvPr/>
        </p:nvPicPr>
        <p:blipFill>
          <a:blip r:embed="rId5"/>
          <a:stretch>
            <a:fillRect/>
          </a:stretch>
        </p:blipFill>
        <p:spPr>
          <a:xfrm>
            <a:off x="11317708" y="1991792"/>
            <a:ext cx="425472" cy="425472"/>
          </a:xfrm>
          <a:prstGeom prst="rect">
            <a:avLst/>
          </a:prstGeom>
        </p:spPr>
      </p:pic>
      <p:sp>
        <p:nvSpPr>
          <p:cNvPr id="3" name="SeitenzahlBenutzerdefiniert">
            <a:extLst>
              <a:ext uri="{FF2B5EF4-FFF2-40B4-BE49-F238E27FC236}">
                <a16:creationId xmlns:a16="http://schemas.microsoft.com/office/drawing/2014/main" id="{1F42FB9F-32E6-87D6-B1C1-5C3880473D2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30350414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A1051E-051B-C805-9F7B-2A4B934D1927}"/>
              </a:ext>
            </a:extLst>
          </p:cNvPr>
          <p:cNvSpPr>
            <a:spLocks noGrp="1"/>
          </p:cNvSpPr>
          <p:nvPr>
            <p:ph type="title"/>
          </p:nvPr>
        </p:nvSpPr>
        <p:spPr/>
        <p:txBody>
          <a:bodyPr/>
          <a:lstStyle/>
          <a:p>
            <a:r>
              <a:rPr lang="fr-CH" i="0" u="none" strike="noStrike" dirty="0" err="1">
                <a:solidFill>
                  <a:srgbClr val="000000"/>
                </a:solidFill>
                <a:effectLst/>
              </a:rPr>
              <a:t>Entwicklungsfaktoren</a:t>
            </a:r>
            <a:br>
              <a:rPr lang="fr-CH" i="0" u="none" strike="noStrike" dirty="0">
                <a:solidFill>
                  <a:srgbClr val="000000"/>
                </a:solidFill>
                <a:effectLst/>
              </a:rPr>
            </a:br>
            <a:r>
              <a:rPr lang="fr-CH" b="0" i="0" u="none" strike="noStrike" dirty="0" err="1">
                <a:solidFill>
                  <a:srgbClr val="000000"/>
                </a:solidFill>
                <a:effectLst/>
              </a:rPr>
              <a:t>Athletische</a:t>
            </a:r>
            <a:r>
              <a:rPr lang="fr-CH" b="0" i="0" u="none" strike="noStrike" dirty="0">
                <a:solidFill>
                  <a:srgbClr val="000000"/>
                </a:solidFill>
                <a:effectLst/>
              </a:rPr>
              <a:t> </a:t>
            </a:r>
            <a:r>
              <a:rPr lang="fr-CH" b="0" i="0" u="none" strike="noStrike" dirty="0" err="1">
                <a:solidFill>
                  <a:srgbClr val="000000"/>
                </a:solidFill>
                <a:effectLst/>
              </a:rPr>
              <a:t>Qualitäten</a:t>
            </a:r>
            <a:endParaRPr lang="fr-FR" dirty="0"/>
          </a:p>
        </p:txBody>
      </p:sp>
      <p:sp>
        <p:nvSpPr>
          <p:cNvPr id="6" name="Espace réservé du contenu 2">
            <a:extLst>
              <a:ext uri="{FF2B5EF4-FFF2-40B4-BE49-F238E27FC236}">
                <a16:creationId xmlns:a16="http://schemas.microsoft.com/office/drawing/2014/main" id="{B2DEFC8C-F4F9-4ADB-2947-E107E46A4208}"/>
              </a:ext>
            </a:extLst>
          </p:cNvPr>
          <p:cNvSpPr txBox="1">
            <a:spLocks/>
          </p:cNvSpPr>
          <p:nvPr/>
        </p:nvSpPr>
        <p:spPr>
          <a:xfrm>
            <a:off x="1064738" y="2269067"/>
            <a:ext cx="3382246"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de-CH" sz="2000" dirty="0"/>
              <a:t>Ausdauer</a:t>
            </a:r>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a:t>Beweglichkeit/Stabilität</a:t>
            </a:r>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a:t>Kraft</a:t>
            </a:r>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a:t>Explosivität</a:t>
            </a:r>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a:t>Schnelligkeit</a:t>
            </a:r>
          </a:p>
          <a:p>
            <a:pPr fontAlgn="auto">
              <a:spcAft>
                <a:spcPts val="0"/>
              </a:spcAft>
            </a:pPr>
            <a:endParaRPr lang="fr-FR" sz="1800" dirty="0"/>
          </a:p>
        </p:txBody>
      </p:sp>
      <p:pic>
        <p:nvPicPr>
          <p:cNvPr id="8" name="Grafik 10">
            <a:extLst>
              <a:ext uri="{FF2B5EF4-FFF2-40B4-BE49-F238E27FC236}">
                <a16:creationId xmlns:a16="http://schemas.microsoft.com/office/drawing/2014/main" id="{A6345113-51D9-76B7-06A9-3B84D5057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0715" y="2223014"/>
            <a:ext cx="2066547" cy="2066547"/>
          </a:xfrm>
          <a:prstGeom prst="rect">
            <a:avLst/>
          </a:prstGeom>
        </p:spPr>
      </p:pic>
      <p:pic>
        <p:nvPicPr>
          <p:cNvPr id="9" name="Grafik 11">
            <a:extLst>
              <a:ext uri="{FF2B5EF4-FFF2-40B4-BE49-F238E27FC236}">
                <a16:creationId xmlns:a16="http://schemas.microsoft.com/office/drawing/2014/main" id="{0ADE25F6-8C54-4020-9EED-A1EFBF800D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4232" y="3874322"/>
            <a:ext cx="2350406" cy="2352380"/>
          </a:xfrm>
          <a:prstGeom prst="rect">
            <a:avLst/>
          </a:prstGeom>
        </p:spPr>
      </p:pic>
      <p:pic>
        <p:nvPicPr>
          <p:cNvPr id="10" name="Grafik 12">
            <a:extLst>
              <a:ext uri="{FF2B5EF4-FFF2-40B4-BE49-F238E27FC236}">
                <a16:creationId xmlns:a16="http://schemas.microsoft.com/office/drawing/2014/main" id="{C57E9499-989E-3CD1-8C14-8B1612F11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7500" y="3961355"/>
            <a:ext cx="2017926" cy="1805831"/>
          </a:xfrm>
          <a:prstGeom prst="rect">
            <a:avLst/>
          </a:prstGeom>
        </p:spPr>
      </p:pic>
      <p:pic>
        <p:nvPicPr>
          <p:cNvPr id="11" name="Grafik 13">
            <a:extLst>
              <a:ext uri="{FF2B5EF4-FFF2-40B4-BE49-F238E27FC236}">
                <a16:creationId xmlns:a16="http://schemas.microsoft.com/office/drawing/2014/main" id="{B4E29B43-AB04-1185-9189-A22232825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8694" y="2367321"/>
            <a:ext cx="1603973" cy="1603973"/>
          </a:xfrm>
          <a:prstGeom prst="rect">
            <a:avLst/>
          </a:prstGeom>
        </p:spPr>
      </p:pic>
      <p:pic>
        <p:nvPicPr>
          <p:cNvPr id="12" name="Image 11">
            <a:extLst>
              <a:ext uri="{FF2B5EF4-FFF2-40B4-BE49-F238E27FC236}">
                <a16:creationId xmlns:a16="http://schemas.microsoft.com/office/drawing/2014/main" id="{BA1AD806-5CCA-89A1-A4C2-787C3C718852}"/>
              </a:ext>
            </a:extLst>
          </p:cNvPr>
          <p:cNvPicPr>
            <a:picLocks noChangeAspect="1"/>
          </p:cNvPicPr>
          <p:nvPr/>
        </p:nvPicPr>
        <p:blipFill>
          <a:blip r:embed="rId7"/>
          <a:stretch>
            <a:fillRect/>
          </a:stretch>
        </p:blipFill>
        <p:spPr>
          <a:xfrm>
            <a:off x="7558203" y="1626101"/>
            <a:ext cx="1778000" cy="1778000"/>
          </a:xfrm>
          <a:prstGeom prst="rect">
            <a:avLst/>
          </a:prstGeom>
        </p:spPr>
      </p:pic>
      <p:sp>
        <p:nvSpPr>
          <p:cNvPr id="3" name="SeitenzahlBenutzerdefiniert">
            <a:extLst>
              <a:ext uri="{FF2B5EF4-FFF2-40B4-BE49-F238E27FC236}">
                <a16:creationId xmlns:a16="http://schemas.microsoft.com/office/drawing/2014/main" id="{0FC8AE96-64C3-4BF5-B051-6795BB8B042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22591107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E5A588-3818-AB74-D976-89A573E93A94}"/>
              </a:ext>
            </a:extLst>
          </p:cNvPr>
          <p:cNvSpPr>
            <a:spLocks noGrp="1"/>
          </p:cNvSpPr>
          <p:nvPr>
            <p:ph type="title"/>
          </p:nvPr>
        </p:nvSpPr>
        <p:spPr/>
        <p:txBody>
          <a:bodyPr/>
          <a:lstStyle/>
          <a:p>
            <a:r>
              <a:rPr lang="fr-FR" dirty="0"/>
              <a:t>Axe de développement</a:t>
            </a:r>
            <a:br>
              <a:rPr lang="fr-FR" dirty="0"/>
            </a:br>
            <a:r>
              <a:rPr lang="fr-FR" b="0" dirty="0"/>
              <a:t>Qualités athlétiques</a:t>
            </a:r>
          </a:p>
        </p:txBody>
      </p:sp>
      <p:sp>
        <p:nvSpPr>
          <p:cNvPr id="3" name="Espace réservé du contenu 2">
            <a:extLst>
              <a:ext uri="{FF2B5EF4-FFF2-40B4-BE49-F238E27FC236}">
                <a16:creationId xmlns:a16="http://schemas.microsoft.com/office/drawing/2014/main" id="{8FB35B4E-9E3F-0FE3-F274-0267EEF06716}"/>
              </a:ext>
            </a:extLst>
          </p:cNvPr>
          <p:cNvSpPr>
            <a:spLocks noGrp="1"/>
          </p:cNvSpPr>
          <p:nvPr>
            <p:ph idx="1"/>
          </p:nvPr>
        </p:nvSpPr>
        <p:spPr>
          <a:xfrm>
            <a:off x="1064738" y="2269067"/>
            <a:ext cx="3382246" cy="3735591"/>
          </a:xfrm>
        </p:spPr>
        <p:txBody>
          <a:bodyPr/>
          <a:lstStyle/>
          <a:p>
            <a:pPr marL="342900" indent="-342900">
              <a:buFont typeface="Arial" panose="020B0604020202020204" pitchFamily="34" charset="0"/>
              <a:buChar char="•"/>
            </a:pPr>
            <a:r>
              <a:rPr lang="de-CH" sz="2000" dirty="0"/>
              <a:t>Endurance</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err="1"/>
              <a:t>Stabilité</a:t>
            </a:r>
            <a:r>
              <a:rPr lang="de-CH" sz="2000" dirty="0"/>
              <a:t>/ </a:t>
            </a:r>
            <a:r>
              <a:rPr lang="de-CH" sz="2000" dirty="0" err="1"/>
              <a:t>mobilité</a:t>
            </a:r>
            <a:endParaRPr lang="de-CH" sz="2000" dirty="0"/>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a:t>Force</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err="1"/>
              <a:t>Explosivité</a:t>
            </a:r>
            <a:endParaRPr lang="de-CH" sz="2000" dirty="0"/>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a:t>Vitesse</a:t>
            </a:r>
          </a:p>
          <a:p>
            <a:endParaRPr lang="fr-FR" sz="1800" dirty="0"/>
          </a:p>
        </p:txBody>
      </p:sp>
      <p:pic>
        <p:nvPicPr>
          <p:cNvPr id="7" name="Grafik 10">
            <a:extLst>
              <a:ext uri="{FF2B5EF4-FFF2-40B4-BE49-F238E27FC236}">
                <a16:creationId xmlns:a16="http://schemas.microsoft.com/office/drawing/2014/main" id="{D72CD3C3-AF79-3B68-B9BC-4C1D0CD75F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0715" y="2223014"/>
            <a:ext cx="2066547" cy="2066547"/>
          </a:xfrm>
          <a:prstGeom prst="rect">
            <a:avLst/>
          </a:prstGeom>
        </p:spPr>
      </p:pic>
      <p:pic>
        <p:nvPicPr>
          <p:cNvPr id="8" name="Grafik 11">
            <a:extLst>
              <a:ext uri="{FF2B5EF4-FFF2-40B4-BE49-F238E27FC236}">
                <a16:creationId xmlns:a16="http://schemas.microsoft.com/office/drawing/2014/main" id="{A656C26A-0252-615D-D02C-2CE34328FA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4232" y="3874322"/>
            <a:ext cx="2350406" cy="2352380"/>
          </a:xfrm>
          <a:prstGeom prst="rect">
            <a:avLst/>
          </a:prstGeom>
        </p:spPr>
      </p:pic>
      <p:pic>
        <p:nvPicPr>
          <p:cNvPr id="9" name="Grafik 12">
            <a:extLst>
              <a:ext uri="{FF2B5EF4-FFF2-40B4-BE49-F238E27FC236}">
                <a16:creationId xmlns:a16="http://schemas.microsoft.com/office/drawing/2014/main" id="{FA94CE86-E09A-76B9-520E-B04315E584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7500" y="3961355"/>
            <a:ext cx="2017926" cy="1805831"/>
          </a:xfrm>
          <a:prstGeom prst="rect">
            <a:avLst/>
          </a:prstGeom>
        </p:spPr>
      </p:pic>
      <p:pic>
        <p:nvPicPr>
          <p:cNvPr id="10" name="Grafik 13">
            <a:extLst>
              <a:ext uri="{FF2B5EF4-FFF2-40B4-BE49-F238E27FC236}">
                <a16:creationId xmlns:a16="http://schemas.microsoft.com/office/drawing/2014/main" id="{D1922177-EFDC-1D0F-269F-B594769B06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8694" y="2367321"/>
            <a:ext cx="1603973" cy="1603973"/>
          </a:xfrm>
          <a:prstGeom prst="rect">
            <a:avLst/>
          </a:prstGeom>
        </p:spPr>
      </p:pic>
      <p:pic>
        <p:nvPicPr>
          <p:cNvPr id="13" name="Image 12">
            <a:extLst>
              <a:ext uri="{FF2B5EF4-FFF2-40B4-BE49-F238E27FC236}">
                <a16:creationId xmlns:a16="http://schemas.microsoft.com/office/drawing/2014/main" id="{3B996690-8BD9-34F7-03AA-B9113CF8AB2D}"/>
              </a:ext>
            </a:extLst>
          </p:cNvPr>
          <p:cNvPicPr>
            <a:picLocks noChangeAspect="1"/>
          </p:cNvPicPr>
          <p:nvPr/>
        </p:nvPicPr>
        <p:blipFill>
          <a:blip r:embed="rId7"/>
          <a:stretch>
            <a:fillRect/>
          </a:stretch>
        </p:blipFill>
        <p:spPr>
          <a:xfrm>
            <a:off x="7558203" y="1626101"/>
            <a:ext cx="1778000" cy="1778000"/>
          </a:xfrm>
          <a:prstGeom prst="rect">
            <a:avLst/>
          </a:prstGeom>
        </p:spPr>
      </p:pic>
      <p:sp>
        <p:nvSpPr>
          <p:cNvPr id="4" name="SeitenzahlBenutzerdefiniert">
            <a:extLst>
              <a:ext uri="{FF2B5EF4-FFF2-40B4-BE49-F238E27FC236}">
                <a16:creationId xmlns:a16="http://schemas.microsoft.com/office/drawing/2014/main" id="{DC6FEE67-E119-FBB5-3CD5-6C764D1CA50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5116207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D3946-6F77-EABB-348D-42E45EEFD14C}"/>
              </a:ext>
            </a:extLst>
          </p:cNvPr>
          <p:cNvSpPr>
            <a:spLocks noGrp="1"/>
          </p:cNvSpPr>
          <p:nvPr>
            <p:ph type="title"/>
          </p:nvPr>
        </p:nvSpPr>
        <p:spPr/>
        <p:txBody>
          <a:bodyPr/>
          <a:lstStyle/>
          <a:p>
            <a:r>
              <a:rPr lang="fr-FR" dirty="0"/>
              <a:t>Asse di </a:t>
            </a:r>
            <a:r>
              <a:rPr lang="fr-FR" dirty="0" err="1"/>
              <a:t>sviluppo</a:t>
            </a:r>
            <a:br>
              <a:rPr lang="fr-FR" dirty="0"/>
            </a:br>
            <a:r>
              <a:rPr lang="fr-CH" b="0" i="0" u="none" strike="noStrike" dirty="0" err="1">
                <a:solidFill>
                  <a:srgbClr val="000000"/>
                </a:solidFill>
                <a:effectLst/>
              </a:rPr>
              <a:t>Qualità</a:t>
            </a:r>
            <a:r>
              <a:rPr lang="fr-CH" b="0" i="0" u="none" strike="noStrike" dirty="0">
                <a:solidFill>
                  <a:srgbClr val="000000"/>
                </a:solidFill>
                <a:effectLst/>
              </a:rPr>
              <a:t> </a:t>
            </a:r>
            <a:r>
              <a:rPr lang="fr-CH" b="0" i="0" u="none" strike="noStrike" dirty="0" err="1">
                <a:solidFill>
                  <a:srgbClr val="000000"/>
                </a:solidFill>
                <a:effectLst/>
              </a:rPr>
              <a:t>atletiche</a:t>
            </a:r>
            <a:endParaRPr lang="fr-FR" dirty="0"/>
          </a:p>
        </p:txBody>
      </p:sp>
      <p:sp>
        <p:nvSpPr>
          <p:cNvPr id="6" name="Espace réservé du contenu 2">
            <a:extLst>
              <a:ext uri="{FF2B5EF4-FFF2-40B4-BE49-F238E27FC236}">
                <a16:creationId xmlns:a16="http://schemas.microsoft.com/office/drawing/2014/main" id="{A517FEFD-AF65-5A17-4F4A-8D22F0060045}"/>
              </a:ext>
            </a:extLst>
          </p:cNvPr>
          <p:cNvSpPr txBox="1">
            <a:spLocks/>
          </p:cNvSpPr>
          <p:nvPr/>
        </p:nvSpPr>
        <p:spPr>
          <a:xfrm>
            <a:off x="1064738" y="2269067"/>
            <a:ext cx="3382246"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de-CH" sz="2000" dirty="0"/>
              <a:t>Resistenza</a:t>
            </a:r>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err="1"/>
              <a:t>Stabilità</a:t>
            </a:r>
            <a:r>
              <a:rPr lang="de-CH" sz="2000" dirty="0"/>
              <a:t>/ </a:t>
            </a:r>
            <a:r>
              <a:rPr lang="de-CH" sz="2000" dirty="0" err="1"/>
              <a:t>mobilità</a:t>
            </a:r>
            <a:endParaRPr lang="de-CH" sz="2000" dirty="0"/>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a:t>Forza</a:t>
            </a:r>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err="1"/>
              <a:t>Explosività</a:t>
            </a:r>
            <a:endParaRPr lang="de-CH" sz="2000" dirty="0"/>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err="1"/>
              <a:t>Velocità</a:t>
            </a:r>
            <a:endParaRPr lang="de-CH" sz="2000" dirty="0"/>
          </a:p>
          <a:p>
            <a:pPr fontAlgn="auto">
              <a:spcAft>
                <a:spcPts val="0"/>
              </a:spcAft>
            </a:pPr>
            <a:endParaRPr lang="fr-FR" sz="1800" dirty="0"/>
          </a:p>
        </p:txBody>
      </p:sp>
      <p:pic>
        <p:nvPicPr>
          <p:cNvPr id="7" name="Grafik 10">
            <a:extLst>
              <a:ext uri="{FF2B5EF4-FFF2-40B4-BE49-F238E27FC236}">
                <a16:creationId xmlns:a16="http://schemas.microsoft.com/office/drawing/2014/main" id="{55289B76-3252-57E1-CE5B-9E58B1033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0715" y="2223014"/>
            <a:ext cx="2066547" cy="2066547"/>
          </a:xfrm>
          <a:prstGeom prst="rect">
            <a:avLst/>
          </a:prstGeom>
        </p:spPr>
      </p:pic>
      <p:pic>
        <p:nvPicPr>
          <p:cNvPr id="8" name="Grafik 12">
            <a:extLst>
              <a:ext uri="{FF2B5EF4-FFF2-40B4-BE49-F238E27FC236}">
                <a16:creationId xmlns:a16="http://schemas.microsoft.com/office/drawing/2014/main" id="{2B368A8B-16A9-31C8-4458-B39B2BFB0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7500" y="3961355"/>
            <a:ext cx="2017926" cy="1805831"/>
          </a:xfrm>
          <a:prstGeom prst="rect">
            <a:avLst/>
          </a:prstGeom>
        </p:spPr>
      </p:pic>
      <p:pic>
        <p:nvPicPr>
          <p:cNvPr id="9" name="Grafik 13">
            <a:extLst>
              <a:ext uri="{FF2B5EF4-FFF2-40B4-BE49-F238E27FC236}">
                <a16:creationId xmlns:a16="http://schemas.microsoft.com/office/drawing/2014/main" id="{B7F28125-9896-91BD-B865-57CDA3D9B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8694" y="2367321"/>
            <a:ext cx="1603973" cy="1603973"/>
          </a:xfrm>
          <a:prstGeom prst="rect">
            <a:avLst/>
          </a:prstGeom>
        </p:spPr>
      </p:pic>
      <p:pic>
        <p:nvPicPr>
          <p:cNvPr id="10" name="Grafik 11">
            <a:extLst>
              <a:ext uri="{FF2B5EF4-FFF2-40B4-BE49-F238E27FC236}">
                <a16:creationId xmlns:a16="http://schemas.microsoft.com/office/drawing/2014/main" id="{29840B89-BC0E-F7D0-FDC3-EC82885B0B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4232" y="3874322"/>
            <a:ext cx="2350406" cy="2352380"/>
          </a:xfrm>
          <a:prstGeom prst="rect">
            <a:avLst/>
          </a:prstGeom>
        </p:spPr>
      </p:pic>
      <p:pic>
        <p:nvPicPr>
          <p:cNvPr id="11" name="Image 10">
            <a:extLst>
              <a:ext uri="{FF2B5EF4-FFF2-40B4-BE49-F238E27FC236}">
                <a16:creationId xmlns:a16="http://schemas.microsoft.com/office/drawing/2014/main" id="{EE5AF066-B13A-E92C-FE67-FBB6D1B7CF9A}"/>
              </a:ext>
            </a:extLst>
          </p:cNvPr>
          <p:cNvPicPr>
            <a:picLocks noChangeAspect="1"/>
          </p:cNvPicPr>
          <p:nvPr/>
        </p:nvPicPr>
        <p:blipFill>
          <a:blip r:embed="rId7"/>
          <a:stretch>
            <a:fillRect/>
          </a:stretch>
        </p:blipFill>
        <p:spPr>
          <a:xfrm>
            <a:off x="7558203" y="1626101"/>
            <a:ext cx="1778000" cy="1778000"/>
          </a:xfrm>
          <a:prstGeom prst="rect">
            <a:avLst/>
          </a:prstGeom>
        </p:spPr>
      </p:pic>
      <p:sp>
        <p:nvSpPr>
          <p:cNvPr id="3" name="SeitenzahlBenutzerdefiniert">
            <a:extLst>
              <a:ext uri="{FF2B5EF4-FFF2-40B4-BE49-F238E27FC236}">
                <a16:creationId xmlns:a16="http://schemas.microsoft.com/office/drawing/2014/main" id="{F3A5B3ED-4940-9428-6D13-E3CF0D81B4D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27199057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E806-3125-CFA6-79A7-C1035E86CC45}"/>
              </a:ext>
            </a:extLst>
          </p:cNvPr>
          <p:cNvSpPr>
            <a:spLocks noGrp="1"/>
          </p:cNvSpPr>
          <p:nvPr>
            <p:ph type="title"/>
          </p:nvPr>
        </p:nvSpPr>
        <p:spPr/>
        <p:txBody>
          <a:bodyPr/>
          <a:lstStyle/>
          <a:p>
            <a:r>
              <a:rPr lang="fr-CH" i="0" u="none" strike="noStrike" dirty="0" err="1">
                <a:solidFill>
                  <a:srgbClr val="000000"/>
                </a:solidFill>
                <a:effectLst/>
              </a:rPr>
              <a:t>Entwicklungsfaktoren</a:t>
            </a:r>
            <a:br>
              <a:rPr lang="fr-CH" i="0" u="none" strike="noStrike" dirty="0">
                <a:solidFill>
                  <a:srgbClr val="000000"/>
                </a:solidFill>
                <a:effectLst/>
              </a:rPr>
            </a:br>
            <a:r>
              <a:rPr lang="fr-CH" b="0" i="0" u="none" strike="noStrike" dirty="0" err="1">
                <a:solidFill>
                  <a:srgbClr val="000000"/>
                </a:solidFill>
                <a:effectLst/>
              </a:rPr>
              <a:t>Technik</a:t>
            </a:r>
            <a:endParaRPr lang="fr-FR" dirty="0"/>
          </a:p>
        </p:txBody>
      </p:sp>
      <p:sp>
        <p:nvSpPr>
          <p:cNvPr id="6" name="Espace réservé du contenu 2">
            <a:extLst>
              <a:ext uri="{FF2B5EF4-FFF2-40B4-BE49-F238E27FC236}">
                <a16:creationId xmlns:a16="http://schemas.microsoft.com/office/drawing/2014/main" id="{62DC3A5E-8073-0788-D552-F6CE006BB559}"/>
              </a:ext>
            </a:extLst>
          </p:cNvPr>
          <p:cNvSpPr txBox="1">
            <a:spLocks/>
          </p:cNvSpPr>
          <p:nvPr/>
        </p:nvSpPr>
        <p:spPr>
          <a:xfrm>
            <a:off x="1064738" y="2269067"/>
            <a:ext cx="3382246"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de-CH" sz="2000" dirty="0"/>
              <a:t>Bewegungskoordination</a:t>
            </a:r>
          </a:p>
          <a:p>
            <a:pPr marL="701675" lvl="1" indent="-342900">
              <a:buFont typeface="Arial" panose="020B0604020202020204" pitchFamily="34" charset="0"/>
              <a:buChar char="•"/>
            </a:pPr>
            <a:r>
              <a:rPr lang="de-CH" sz="1800" dirty="0"/>
              <a:t>Orientieren</a:t>
            </a:r>
          </a:p>
          <a:p>
            <a:pPr marL="701675" lvl="1" indent="-342900">
              <a:buFont typeface="Arial" panose="020B0604020202020204" pitchFamily="34" charset="0"/>
              <a:buChar char="•"/>
            </a:pPr>
            <a:r>
              <a:rPr lang="de-CH" sz="1800" dirty="0"/>
              <a:t>Differenzieren</a:t>
            </a:r>
          </a:p>
          <a:p>
            <a:pPr marL="701675" lvl="1" indent="-342900">
              <a:buFont typeface="Arial" panose="020B0604020202020204" pitchFamily="34" charset="0"/>
              <a:buChar char="•"/>
            </a:pPr>
            <a:r>
              <a:rPr lang="de-CH" sz="1800" dirty="0"/>
              <a:t>Gleichgewicht</a:t>
            </a:r>
          </a:p>
          <a:p>
            <a:pPr marL="701675" lvl="1" indent="-342900">
              <a:buFont typeface="Arial" panose="020B0604020202020204" pitchFamily="34" charset="0"/>
              <a:buChar char="•"/>
            </a:pPr>
            <a:r>
              <a:rPr lang="de-CH" sz="1800" dirty="0"/>
              <a:t>Rhythmisieren</a:t>
            </a:r>
          </a:p>
          <a:p>
            <a:pPr marL="701675" lvl="1" indent="-342900">
              <a:buFont typeface="Arial" panose="020B0604020202020204" pitchFamily="34" charset="0"/>
              <a:buChar char="•"/>
            </a:pPr>
            <a:r>
              <a:rPr lang="de-CH" sz="1800" dirty="0"/>
              <a:t>Reagieren</a:t>
            </a:r>
          </a:p>
          <a:p>
            <a:pPr lvl="1" indent="0">
              <a:buNone/>
            </a:pPr>
            <a:endParaRPr lang="de-CH" sz="1800" dirty="0"/>
          </a:p>
          <a:p>
            <a:pPr marL="342900" indent="-342900" fontAlgn="auto">
              <a:spcAft>
                <a:spcPts val="0"/>
              </a:spcAft>
              <a:buFont typeface="Arial" panose="020B0604020202020204" pitchFamily="34" charset="0"/>
              <a:buChar char="•"/>
            </a:pPr>
            <a:r>
              <a:rPr lang="de-CH" sz="2000" dirty="0"/>
              <a:t>Wahrnehmung</a:t>
            </a:r>
          </a:p>
          <a:p>
            <a:pPr fontAlgn="auto">
              <a:spcAft>
                <a:spcPts val="0"/>
              </a:spcAft>
            </a:pPr>
            <a:endParaRPr lang="fr-FR" sz="1800" dirty="0"/>
          </a:p>
        </p:txBody>
      </p:sp>
      <p:pic>
        <p:nvPicPr>
          <p:cNvPr id="7" name="Image 6">
            <a:extLst>
              <a:ext uri="{FF2B5EF4-FFF2-40B4-BE49-F238E27FC236}">
                <a16:creationId xmlns:a16="http://schemas.microsoft.com/office/drawing/2014/main" id="{FC666E07-A4E4-DC70-A91E-D31BF6A9D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432" y="3859686"/>
            <a:ext cx="3050733" cy="2123418"/>
          </a:xfrm>
          <a:prstGeom prst="rect">
            <a:avLst/>
          </a:prstGeom>
        </p:spPr>
      </p:pic>
      <p:pic>
        <p:nvPicPr>
          <p:cNvPr id="8" name="Espace réservé pour une image  9">
            <a:extLst>
              <a:ext uri="{FF2B5EF4-FFF2-40B4-BE49-F238E27FC236}">
                <a16:creationId xmlns:a16="http://schemas.microsoft.com/office/drawing/2014/main" id="{F2060371-3F20-27E3-757E-35A3FF0F1D0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934" r="3934"/>
          <a:stretch>
            <a:fillRect/>
          </a:stretch>
        </p:blipFill>
        <p:spPr>
          <a:xfrm>
            <a:off x="8426653" y="1772816"/>
            <a:ext cx="3139099" cy="2232248"/>
          </a:xfrm>
        </p:spPr>
      </p:pic>
      <p:sp>
        <p:nvSpPr>
          <p:cNvPr id="3" name="SeitenzahlBenutzerdefiniert">
            <a:extLst>
              <a:ext uri="{FF2B5EF4-FFF2-40B4-BE49-F238E27FC236}">
                <a16:creationId xmlns:a16="http://schemas.microsoft.com/office/drawing/2014/main" id="{2BE8F4E7-A257-4F54-CE09-4D6595513B0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24576089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08918-2381-1D10-6B9C-0F173286E7A9}"/>
              </a:ext>
            </a:extLst>
          </p:cNvPr>
          <p:cNvSpPr>
            <a:spLocks noGrp="1"/>
          </p:cNvSpPr>
          <p:nvPr>
            <p:ph type="title"/>
          </p:nvPr>
        </p:nvSpPr>
        <p:spPr/>
        <p:txBody>
          <a:bodyPr/>
          <a:lstStyle/>
          <a:p>
            <a:r>
              <a:rPr lang="fr-FR" dirty="0"/>
              <a:t>Axe de développement </a:t>
            </a:r>
            <a:br>
              <a:rPr lang="fr-FR" dirty="0"/>
            </a:br>
            <a:r>
              <a:rPr lang="fr-FR" b="0" dirty="0"/>
              <a:t>Technique</a:t>
            </a:r>
          </a:p>
        </p:txBody>
      </p:sp>
      <p:pic>
        <p:nvPicPr>
          <p:cNvPr id="10" name="Espace réservé pour une image  9">
            <a:extLst>
              <a:ext uri="{FF2B5EF4-FFF2-40B4-BE49-F238E27FC236}">
                <a16:creationId xmlns:a16="http://schemas.microsoft.com/office/drawing/2014/main" id="{90280D0C-8C59-9D92-F034-A8FE377F0E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34" r="3934"/>
          <a:stretch>
            <a:fillRect/>
          </a:stretch>
        </p:blipFill>
        <p:spPr>
          <a:xfrm>
            <a:off x="8426653" y="1772816"/>
            <a:ext cx="3139099" cy="2232248"/>
          </a:xfrm>
        </p:spPr>
      </p:pic>
      <p:sp>
        <p:nvSpPr>
          <p:cNvPr id="8" name="Espace réservé du contenu 2">
            <a:extLst>
              <a:ext uri="{FF2B5EF4-FFF2-40B4-BE49-F238E27FC236}">
                <a16:creationId xmlns:a16="http://schemas.microsoft.com/office/drawing/2014/main" id="{0EC42C30-D584-139B-95B4-12FF1A697764}"/>
              </a:ext>
            </a:extLst>
          </p:cNvPr>
          <p:cNvSpPr txBox="1">
            <a:spLocks/>
          </p:cNvSpPr>
          <p:nvPr/>
        </p:nvSpPr>
        <p:spPr>
          <a:xfrm>
            <a:off x="1064738" y="2269067"/>
            <a:ext cx="3382246"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de-CH" sz="2000" dirty="0" err="1"/>
              <a:t>Coordination</a:t>
            </a:r>
            <a:r>
              <a:rPr lang="de-CH" sz="2000" dirty="0"/>
              <a:t> </a:t>
            </a:r>
            <a:r>
              <a:rPr lang="de-CH" sz="2000" dirty="0" err="1"/>
              <a:t>motrice</a:t>
            </a:r>
            <a:endParaRPr lang="de-CH" sz="2000" dirty="0"/>
          </a:p>
          <a:p>
            <a:pPr marL="701675" lvl="1" indent="-342900">
              <a:buFont typeface="Arial" panose="020B0604020202020204" pitchFamily="34" charset="0"/>
              <a:buChar char="•"/>
            </a:pPr>
            <a:r>
              <a:rPr lang="de-CH" sz="1800" dirty="0" err="1"/>
              <a:t>S'orienter</a:t>
            </a:r>
            <a:endParaRPr lang="de-CH" sz="1800" dirty="0"/>
          </a:p>
          <a:p>
            <a:pPr marL="701675" lvl="1" indent="-342900">
              <a:buFont typeface="Arial" panose="020B0604020202020204" pitchFamily="34" charset="0"/>
              <a:buChar char="•"/>
            </a:pPr>
            <a:r>
              <a:rPr lang="de-CH" sz="1800" dirty="0" err="1"/>
              <a:t>Différencier</a:t>
            </a:r>
            <a:endParaRPr lang="de-CH" sz="1800" dirty="0"/>
          </a:p>
          <a:p>
            <a:pPr marL="701675" lvl="1" indent="-342900">
              <a:buFont typeface="Arial" panose="020B0604020202020204" pitchFamily="34" charset="0"/>
              <a:buChar char="•"/>
            </a:pPr>
            <a:r>
              <a:rPr lang="de-CH" sz="1800" dirty="0" err="1"/>
              <a:t>Équilibre</a:t>
            </a:r>
            <a:endParaRPr lang="de-CH" sz="1800" dirty="0"/>
          </a:p>
          <a:p>
            <a:pPr marL="701675" lvl="1" indent="-342900">
              <a:buFont typeface="Arial" panose="020B0604020202020204" pitchFamily="34" charset="0"/>
              <a:buChar char="•"/>
            </a:pPr>
            <a:r>
              <a:rPr lang="de-CH" sz="1800" dirty="0" err="1"/>
              <a:t>Rythmer</a:t>
            </a:r>
            <a:endParaRPr lang="de-CH" sz="1800" dirty="0"/>
          </a:p>
          <a:p>
            <a:pPr marL="701675" lvl="1" indent="-342900">
              <a:buFont typeface="Arial" panose="020B0604020202020204" pitchFamily="34" charset="0"/>
              <a:buChar char="•"/>
            </a:pPr>
            <a:r>
              <a:rPr lang="de-CH" sz="1800" dirty="0" err="1"/>
              <a:t>Réagir</a:t>
            </a:r>
            <a:endParaRPr lang="de-CH" sz="1800" dirty="0"/>
          </a:p>
          <a:p>
            <a:pPr lvl="1" indent="0">
              <a:buNone/>
            </a:pPr>
            <a:endParaRPr lang="de-CH" sz="1400" dirty="0"/>
          </a:p>
          <a:p>
            <a:pPr marL="342900" indent="-342900" fontAlgn="auto">
              <a:spcAft>
                <a:spcPts val="0"/>
              </a:spcAft>
              <a:buFont typeface="Arial" panose="020B0604020202020204" pitchFamily="34" charset="0"/>
              <a:buChar char="•"/>
            </a:pPr>
            <a:r>
              <a:rPr lang="de-CH" sz="2000" dirty="0" err="1"/>
              <a:t>Perception</a:t>
            </a:r>
            <a:endParaRPr lang="de-CH" sz="2000" dirty="0"/>
          </a:p>
          <a:p>
            <a:pPr fontAlgn="auto">
              <a:spcAft>
                <a:spcPts val="0"/>
              </a:spcAft>
            </a:pPr>
            <a:endParaRPr lang="fr-FR" sz="1800" dirty="0"/>
          </a:p>
        </p:txBody>
      </p:sp>
      <p:pic>
        <p:nvPicPr>
          <p:cNvPr id="12" name="Image 11">
            <a:extLst>
              <a:ext uri="{FF2B5EF4-FFF2-40B4-BE49-F238E27FC236}">
                <a16:creationId xmlns:a16="http://schemas.microsoft.com/office/drawing/2014/main" id="{AB01D645-5B9D-D876-E98F-303A21414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432" y="3859686"/>
            <a:ext cx="3050733" cy="2123418"/>
          </a:xfrm>
          <a:prstGeom prst="rect">
            <a:avLst/>
          </a:prstGeom>
        </p:spPr>
      </p:pic>
      <p:sp>
        <p:nvSpPr>
          <p:cNvPr id="3" name="SeitenzahlBenutzerdefiniert">
            <a:extLst>
              <a:ext uri="{FF2B5EF4-FFF2-40B4-BE49-F238E27FC236}">
                <a16:creationId xmlns:a16="http://schemas.microsoft.com/office/drawing/2014/main" id="{1F290BEB-92CE-3A52-35B4-08BE3035EF3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25820349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1779-C57D-1F71-5581-53DE404A2FA8}"/>
              </a:ext>
            </a:extLst>
          </p:cNvPr>
          <p:cNvSpPr>
            <a:spLocks noGrp="1"/>
          </p:cNvSpPr>
          <p:nvPr>
            <p:ph type="title"/>
          </p:nvPr>
        </p:nvSpPr>
        <p:spPr/>
        <p:txBody>
          <a:bodyPr/>
          <a:lstStyle/>
          <a:p>
            <a:r>
              <a:rPr lang="fr-FR" dirty="0"/>
              <a:t>Asse di </a:t>
            </a:r>
            <a:r>
              <a:rPr lang="fr-FR" dirty="0" err="1"/>
              <a:t>sviluppo</a:t>
            </a:r>
            <a:br>
              <a:rPr lang="fr-FR" dirty="0"/>
            </a:br>
            <a:r>
              <a:rPr lang="fr-CH" b="0" i="0" u="none" strike="noStrike" dirty="0" err="1">
                <a:solidFill>
                  <a:srgbClr val="000000"/>
                </a:solidFill>
                <a:effectLst/>
              </a:rPr>
              <a:t>Tecnica</a:t>
            </a:r>
            <a:endParaRPr lang="fr-FR" dirty="0"/>
          </a:p>
        </p:txBody>
      </p:sp>
      <p:sp>
        <p:nvSpPr>
          <p:cNvPr id="6" name="Espace réservé du contenu 2">
            <a:extLst>
              <a:ext uri="{FF2B5EF4-FFF2-40B4-BE49-F238E27FC236}">
                <a16:creationId xmlns:a16="http://schemas.microsoft.com/office/drawing/2014/main" id="{127A62A2-736C-0314-6EBA-25D5822BE74F}"/>
              </a:ext>
            </a:extLst>
          </p:cNvPr>
          <p:cNvSpPr txBox="1">
            <a:spLocks/>
          </p:cNvSpPr>
          <p:nvPr/>
        </p:nvSpPr>
        <p:spPr>
          <a:xfrm>
            <a:off x="1064738" y="2269067"/>
            <a:ext cx="3735118"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de-CH" sz="2000" dirty="0" err="1"/>
              <a:t>Coordinazione</a:t>
            </a:r>
            <a:r>
              <a:rPr lang="de-CH" sz="2000" dirty="0"/>
              <a:t> del </a:t>
            </a:r>
            <a:r>
              <a:rPr lang="de-CH" sz="2000" dirty="0" err="1"/>
              <a:t>movimento</a:t>
            </a:r>
            <a:endParaRPr lang="de-CH" sz="2000" dirty="0"/>
          </a:p>
          <a:p>
            <a:pPr marL="701675" lvl="1" indent="-342900">
              <a:buFont typeface="Arial" panose="020B0604020202020204" pitchFamily="34" charset="0"/>
              <a:buChar char="•"/>
            </a:pPr>
            <a:r>
              <a:rPr lang="de-CH" sz="1800" dirty="0" err="1"/>
              <a:t>Orientamento</a:t>
            </a:r>
            <a:endParaRPr lang="de-CH" sz="1800" dirty="0"/>
          </a:p>
          <a:p>
            <a:pPr marL="701675" lvl="1" indent="-342900">
              <a:buFont typeface="Arial" panose="020B0604020202020204" pitchFamily="34" charset="0"/>
              <a:buChar char="•"/>
            </a:pPr>
            <a:r>
              <a:rPr lang="de-CH" sz="1800" dirty="0" err="1"/>
              <a:t>Differenziare</a:t>
            </a:r>
            <a:endParaRPr lang="de-CH" sz="1800" dirty="0"/>
          </a:p>
          <a:p>
            <a:pPr marL="701675" lvl="1" indent="-342900">
              <a:buFont typeface="Arial" panose="020B0604020202020204" pitchFamily="34" charset="0"/>
              <a:buChar char="•"/>
            </a:pPr>
            <a:r>
              <a:rPr lang="de-CH" sz="1800" dirty="0" err="1"/>
              <a:t>Equilibrio</a:t>
            </a:r>
            <a:endParaRPr lang="de-CH" sz="1800" dirty="0"/>
          </a:p>
          <a:p>
            <a:pPr marL="701675" lvl="1" indent="-342900">
              <a:buFont typeface="Arial" panose="020B0604020202020204" pitchFamily="34" charset="0"/>
              <a:buChar char="•"/>
            </a:pPr>
            <a:r>
              <a:rPr lang="de-CH" sz="1800" dirty="0" err="1"/>
              <a:t>Ritmizzazione</a:t>
            </a:r>
            <a:endParaRPr lang="de-CH" sz="1800" dirty="0"/>
          </a:p>
          <a:p>
            <a:pPr marL="701675" lvl="1" indent="-342900">
              <a:buFont typeface="Arial" panose="020B0604020202020204" pitchFamily="34" charset="0"/>
              <a:buChar char="•"/>
            </a:pPr>
            <a:r>
              <a:rPr lang="de-CH" sz="1800" dirty="0" err="1"/>
              <a:t>Reazione</a:t>
            </a:r>
            <a:endParaRPr lang="de-CH" sz="1800" dirty="0"/>
          </a:p>
          <a:p>
            <a:pPr lvl="1" indent="0">
              <a:buNone/>
            </a:pPr>
            <a:endParaRPr lang="de-CH" sz="1800" dirty="0"/>
          </a:p>
          <a:p>
            <a:pPr marL="342900" indent="-342900" fontAlgn="auto">
              <a:spcAft>
                <a:spcPts val="0"/>
              </a:spcAft>
              <a:buFont typeface="Arial" panose="020B0604020202020204" pitchFamily="34" charset="0"/>
              <a:buChar char="•"/>
            </a:pPr>
            <a:r>
              <a:rPr lang="de-CH" sz="2000" dirty="0" err="1"/>
              <a:t>Percezione</a:t>
            </a:r>
            <a:endParaRPr lang="de-CH" sz="2000" dirty="0"/>
          </a:p>
          <a:p>
            <a:pPr fontAlgn="auto">
              <a:spcAft>
                <a:spcPts val="0"/>
              </a:spcAft>
            </a:pPr>
            <a:endParaRPr lang="fr-FR" sz="1800" dirty="0"/>
          </a:p>
        </p:txBody>
      </p:sp>
      <p:pic>
        <p:nvPicPr>
          <p:cNvPr id="7" name="Image 6">
            <a:extLst>
              <a:ext uri="{FF2B5EF4-FFF2-40B4-BE49-F238E27FC236}">
                <a16:creationId xmlns:a16="http://schemas.microsoft.com/office/drawing/2014/main" id="{7B10F3EF-6858-9D70-3468-B3B76C98B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432" y="3859686"/>
            <a:ext cx="3050733" cy="2123418"/>
          </a:xfrm>
          <a:prstGeom prst="rect">
            <a:avLst/>
          </a:prstGeom>
        </p:spPr>
      </p:pic>
      <p:pic>
        <p:nvPicPr>
          <p:cNvPr id="8" name="Espace réservé pour une image  9">
            <a:extLst>
              <a:ext uri="{FF2B5EF4-FFF2-40B4-BE49-F238E27FC236}">
                <a16:creationId xmlns:a16="http://schemas.microsoft.com/office/drawing/2014/main" id="{A2261837-082E-C1AF-DC55-48647DD4270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934" r="3934"/>
          <a:stretch>
            <a:fillRect/>
          </a:stretch>
        </p:blipFill>
        <p:spPr>
          <a:xfrm>
            <a:off x="8426653" y="1772816"/>
            <a:ext cx="3139099" cy="2232248"/>
          </a:xfrm>
        </p:spPr>
      </p:pic>
      <p:sp>
        <p:nvSpPr>
          <p:cNvPr id="3" name="SeitenzahlBenutzerdefiniert">
            <a:extLst>
              <a:ext uri="{FF2B5EF4-FFF2-40B4-BE49-F238E27FC236}">
                <a16:creationId xmlns:a16="http://schemas.microsoft.com/office/drawing/2014/main" id="{4A52F716-F97F-A364-5D5B-55CC0AB0B2A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13807923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9C2BB1D5-2216-4677-8B7E-D4A86A93BB4D}"/>
              </a:ext>
            </a:extLst>
          </p:cNvPr>
          <p:cNvSpPr>
            <a:spLocks noGrp="1"/>
          </p:cNvSpPr>
          <p:nvPr>
            <p:ph idx="1"/>
          </p:nvPr>
        </p:nvSpPr>
        <p:spPr>
          <a:xfrm>
            <a:off x="855448" y="1916832"/>
            <a:ext cx="10481104" cy="1080120"/>
          </a:xfrm>
        </p:spPr>
        <p:txBody>
          <a:bodyPr/>
          <a:lstStyle/>
          <a:p>
            <a:pPr algn="just"/>
            <a:r>
              <a:rPr lang="de-CH" altLang="de-DE" sz="2000" dirty="0">
                <a:latin typeface="Arial" pitchFamily="34" charset="0"/>
              </a:rPr>
              <a:t>Die motorische Koordination ermöglicht, sportartspezifische Bewegungen präzis zu steuern, subtil zu dosieren und zunehmend erfolgreich zu gestalten</a:t>
            </a:r>
            <a:r>
              <a:rPr lang="de-CH" altLang="de-DE" sz="2000" dirty="0">
                <a:latin typeface="Arial" pitchFamily="34" charset="0"/>
                <a:cs typeface="Arial" pitchFamily="34" charset="0"/>
              </a:rPr>
              <a:t>.</a:t>
            </a:r>
            <a:endParaRPr lang="de-CH" altLang="de-DE" sz="2000" dirty="0">
              <a:solidFill>
                <a:srgbClr val="FF0000"/>
              </a:solidFill>
            </a:endParaRPr>
          </a:p>
          <a:p>
            <a:pPr>
              <a:spcBef>
                <a:spcPts val="0"/>
              </a:spcBef>
              <a:spcAft>
                <a:spcPts val="600"/>
              </a:spcAft>
            </a:pPr>
            <a:endParaRPr lang="de-DE" sz="2000" dirty="0">
              <a:solidFill>
                <a:srgbClr val="FF0000"/>
              </a:solidFill>
            </a:endParaRPr>
          </a:p>
          <a:p>
            <a:pPr marL="342900" indent="-342900">
              <a:spcBef>
                <a:spcPts val="0"/>
              </a:spcBef>
              <a:spcAft>
                <a:spcPts val="600"/>
              </a:spcAft>
              <a:buFont typeface="Wingdings" panose="05000000000000000000" pitchFamily="2" charset="2"/>
              <a:buChar char="§"/>
            </a:pPr>
            <a:endParaRPr lang="de-DE" sz="2000" dirty="0">
              <a:solidFill>
                <a:srgbClr val="FF0000"/>
              </a:solidFill>
            </a:endParaRPr>
          </a:p>
        </p:txBody>
      </p:sp>
      <p:sp>
        <p:nvSpPr>
          <p:cNvPr id="2" name="Titre 1">
            <a:extLst>
              <a:ext uri="{FF2B5EF4-FFF2-40B4-BE49-F238E27FC236}">
                <a16:creationId xmlns:a16="http://schemas.microsoft.com/office/drawing/2014/main" id="{F23DE806-3125-CFA6-79A7-C1035E86CC45}"/>
              </a:ext>
            </a:extLst>
          </p:cNvPr>
          <p:cNvSpPr>
            <a:spLocks noGrp="1"/>
          </p:cNvSpPr>
          <p:nvPr>
            <p:ph type="title"/>
          </p:nvPr>
        </p:nvSpPr>
        <p:spPr/>
        <p:txBody>
          <a:bodyPr/>
          <a:lstStyle/>
          <a:p>
            <a:r>
              <a:rPr lang="fr-CH" dirty="0" err="1">
                <a:solidFill>
                  <a:srgbClr val="000000"/>
                </a:solidFill>
              </a:rPr>
              <a:t>Technik</a:t>
            </a:r>
            <a:br>
              <a:rPr lang="fr-CH" i="0" u="none" strike="noStrike" dirty="0">
                <a:solidFill>
                  <a:srgbClr val="000000"/>
                </a:solidFill>
                <a:effectLst/>
              </a:rPr>
            </a:br>
            <a:r>
              <a:rPr lang="fr-CH" b="0" dirty="0" err="1">
                <a:solidFill>
                  <a:srgbClr val="000000"/>
                </a:solidFill>
              </a:rPr>
              <a:t>Bewegungskoordination</a:t>
            </a:r>
            <a:endParaRPr lang="fr-FR" dirty="0"/>
          </a:p>
        </p:txBody>
      </p:sp>
      <p:pic>
        <p:nvPicPr>
          <p:cNvPr id="10" name="Picture 9" descr="13">
            <a:extLst>
              <a:ext uri="{FF2B5EF4-FFF2-40B4-BE49-F238E27FC236}">
                <a16:creationId xmlns:a16="http://schemas.microsoft.com/office/drawing/2014/main" id="{23B8B591-B93B-411D-94B6-41C07E74FF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443" y="2783980"/>
            <a:ext cx="6513114" cy="356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U80840771\AppData\Local\Microsoft\Windows\Temporary Internet Files\Content.IE5\01HSOADC\220px-N657815313_2283069_8370[1].jpg">
            <a:extLst>
              <a:ext uri="{FF2B5EF4-FFF2-40B4-BE49-F238E27FC236}">
                <a16:creationId xmlns:a16="http://schemas.microsoft.com/office/drawing/2014/main" id="{BBA1D26E-FFD5-4B7E-A24D-8C14F06C3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811" y="2949166"/>
            <a:ext cx="1731600" cy="242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U80840771\AppData\Local\Microsoft\Windows\Temporary Internet Files\Content.IE5\01HSOADC\FreiwurfBobcats[1].jpg">
            <a:extLst>
              <a:ext uri="{FF2B5EF4-FFF2-40B4-BE49-F238E27FC236}">
                <a16:creationId xmlns:a16="http://schemas.microsoft.com/office/drawing/2014/main" id="{C16E2D92-BFBE-4518-86E4-6AEAF1734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955" y="4227063"/>
            <a:ext cx="262731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Users\U80840771\AppData\Local\Microsoft\Windows\Temporary Internet Files\Content.IE5\6XND9NAW\Slackline_in_the_sun[1].jpg">
            <a:extLst>
              <a:ext uri="{FF2B5EF4-FFF2-40B4-BE49-F238E27FC236}">
                <a16:creationId xmlns:a16="http://schemas.microsoft.com/office/drawing/2014/main" id="{572F8AC8-6982-4BC0-9526-214CEBA72F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2083" y="3692787"/>
            <a:ext cx="2628000" cy="17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C:\Users\U80840771\AppData\Local\Microsoft\Windows\Temporary Internet Files\Content.IE5\5D49BJ28\20070701-nk2007-100m[1].jpg">
            <a:extLst>
              <a:ext uri="{FF2B5EF4-FFF2-40B4-BE49-F238E27FC236}">
                <a16:creationId xmlns:a16="http://schemas.microsoft.com/office/drawing/2014/main" id="{00D09F1D-0723-47A0-A047-721B89542C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7755" y="2949166"/>
            <a:ext cx="1731434" cy="231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C:\Users\U80840771\AppData\Local\Microsoft\Windows\Temporary Internet Files\Content.IE5\5D49BJ28\tanzen-moderne-tänze-lifestyle-trends[1].jpg">
            <a:extLst>
              <a:ext uri="{FF2B5EF4-FFF2-40B4-BE49-F238E27FC236}">
                <a16:creationId xmlns:a16="http://schemas.microsoft.com/office/drawing/2014/main" id="{3DEDFE64-D454-4F6F-8FB9-D042988815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7755" y="3631213"/>
            <a:ext cx="173143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itenzahlBenutzerdefiniert">
            <a:extLst>
              <a:ext uri="{FF2B5EF4-FFF2-40B4-BE49-F238E27FC236}">
                <a16:creationId xmlns:a16="http://schemas.microsoft.com/office/drawing/2014/main" id="{07E8F89D-85C8-93C2-F4DE-ABC85349208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226347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fr-CH" sz="2800" kern="0" dirty="0">
                <a:latin typeface="Arial" panose="020B0604020202020204" pitchFamily="34" charset="0"/>
                <a:cs typeface="Arial" panose="020B0604020202020204" pitchFamily="34" charset="0"/>
              </a:rPr>
              <a:t>Engagement en tant que MSM</a:t>
            </a:r>
            <a:br>
              <a:rPr lang="fr-CH" sz="2800" kern="0" dirty="0">
                <a:latin typeface="Arial" panose="020B0604020202020204" pitchFamily="34" charset="0"/>
                <a:cs typeface="Arial" panose="020B0604020202020204" pitchFamily="34" charset="0"/>
              </a:rPr>
            </a:br>
            <a:br>
              <a:rPr lang="de-CH" sz="2800" kern="0" dirty="0">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479600" cy="4140000"/>
          </a:xfrm>
        </p:spPr>
        <p:txBody>
          <a:bodyPr/>
          <a:lstStyle/>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Connaitre et expérimenter au moyen de formes de jeux / exercices divers (aussi dans des conditions simplifiées) et de tournois les règles des petits jeux et des jeux par équipes</a:t>
            </a:r>
            <a:r>
              <a:rPr lang="de-CH"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Analyser et travailler la technique de course afin d’en améliorer le style</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Acquérir, consolider et appliquer la technique pour passer les obstacles ainsi que la technique de grimpe sous la forme d’entraînements, d’exercices et de jeux adaptés à la situation (piste d’obstacles (salle /terrain), barres, cordes et différents engins)</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Savoir utiliser les cartes (technique de lecture de carte) de jour et/ou de nuit</a:t>
            </a:r>
            <a:r>
              <a:rPr lang="de-CH" altLang="de-DE" dirty="0">
                <a:latin typeface="Arial" pitchFamily="34" charset="0"/>
                <a:cs typeface="Arial" pitchFamily="34" charset="0"/>
              </a:rPr>
              <a:t>;</a:t>
            </a:r>
            <a:endParaRPr lang="de-CH"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Montrer les différentes possibilités de mise en pratique de la musique dans l’enseignement</a:t>
            </a:r>
            <a:r>
              <a:rPr lang="de-CH" altLang="de-DE" dirty="0">
                <a:latin typeface="Arial" pitchFamily="34" charset="0"/>
                <a:cs typeface="Arial" pitchFamily="34" charset="0"/>
              </a:rPr>
              <a:t>;</a:t>
            </a:r>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Appliquer les  formes passives et actives de la régénération</a:t>
            </a:r>
            <a:r>
              <a:rPr lang="de-CH" altLang="de-DE" dirty="0">
                <a:latin typeface="Arial" pitchFamily="34" charset="0"/>
                <a:cs typeface="Arial" pitchFamily="34" charset="0"/>
              </a:rPr>
              <a:t>;</a:t>
            </a:r>
          </a:p>
          <a:p>
            <a:pPr marL="342900" indent="-342900">
              <a:spcBef>
                <a:spcPts val="0"/>
              </a:spcBef>
              <a:spcAft>
                <a:spcPts val="600"/>
              </a:spcAft>
              <a:buFont typeface="Wingdings" panose="05000000000000000000" pitchFamily="2" charset="2"/>
              <a:buChar char="§"/>
            </a:pPr>
            <a:r>
              <a:rPr lang="fr-CH" altLang="de-DE" dirty="0">
                <a:latin typeface="Arial" pitchFamily="34" charset="0"/>
                <a:cs typeface="Arial" pitchFamily="34" charset="0"/>
              </a:rPr>
              <a:t>Organiser, réaliser et évaluer les examens</a:t>
            </a:r>
            <a:r>
              <a:rPr lang="de-CH"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BD28EA8D-EB9E-F834-DD80-6A538597985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41516945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a:extLst>
              <a:ext uri="{FF2B5EF4-FFF2-40B4-BE49-F238E27FC236}">
                <a16:creationId xmlns:a16="http://schemas.microsoft.com/office/drawing/2014/main" id="{19804585-00D5-48A2-8E3D-8D74A41EAF6B}"/>
              </a:ext>
            </a:extLst>
          </p:cNvPr>
          <p:cNvPicPr>
            <a:picLocks noChangeAspect="1"/>
          </p:cNvPicPr>
          <p:nvPr/>
        </p:nvPicPr>
        <p:blipFill>
          <a:blip r:embed="rId3">
            <a:alphaModFix/>
          </a:blip>
          <a:stretch>
            <a:fillRect/>
          </a:stretch>
        </p:blipFill>
        <p:spPr>
          <a:xfrm>
            <a:off x="2494331" y="2682235"/>
            <a:ext cx="7010178" cy="3584750"/>
          </a:xfrm>
          <a:prstGeom prst="rect">
            <a:avLst/>
          </a:prstGeom>
        </p:spPr>
      </p:pic>
      <p:sp>
        <p:nvSpPr>
          <p:cNvPr id="9" name="Inhaltsplatzhalter 2">
            <a:extLst>
              <a:ext uri="{FF2B5EF4-FFF2-40B4-BE49-F238E27FC236}">
                <a16:creationId xmlns:a16="http://schemas.microsoft.com/office/drawing/2014/main" id="{9C2BB1D5-2216-4677-8B7E-D4A86A93BB4D}"/>
              </a:ext>
            </a:extLst>
          </p:cNvPr>
          <p:cNvSpPr>
            <a:spLocks noGrp="1"/>
          </p:cNvSpPr>
          <p:nvPr>
            <p:ph idx="1"/>
          </p:nvPr>
        </p:nvSpPr>
        <p:spPr>
          <a:xfrm>
            <a:off x="855448" y="1916832"/>
            <a:ext cx="10481104" cy="1080120"/>
          </a:xfrm>
        </p:spPr>
        <p:txBody>
          <a:bodyPr/>
          <a:lstStyle/>
          <a:p>
            <a:pPr algn="just"/>
            <a:r>
              <a:rPr lang="fr-CH" altLang="de-DE" sz="2000" dirty="0">
                <a:latin typeface="Arial" pitchFamily="34" charset="0"/>
              </a:rPr>
              <a:t>La coordination motrice permet de réguler avec précision les mouvements spécifiques de la discipline sportive, de les doser subtilement et de les créer de mieux en mieux</a:t>
            </a:r>
            <a:r>
              <a:rPr lang="de-CH" altLang="de-DE" sz="2000" dirty="0">
                <a:latin typeface="Arial" pitchFamily="34" charset="0"/>
                <a:cs typeface="Arial" pitchFamily="34" charset="0"/>
              </a:rPr>
              <a:t>.</a:t>
            </a:r>
            <a:endParaRPr lang="de-CH" altLang="de-DE" sz="2000" dirty="0">
              <a:solidFill>
                <a:srgbClr val="FF0000"/>
              </a:solidFill>
            </a:endParaRPr>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2" name="Titre 1">
            <a:extLst>
              <a:ext uri="{FF2B5EF4-FFF2-40B4-BE49-F238E27FC236}">
                <a16:creationId xmlns:a16="http://schemas.microsoft.com/office/drawing/2014/main" id="{F23DE806-3125-CFA6-79A7-C1035E86CC45}"/>
              </a:ext>
            </a:extLst>
          </p:cNvPr>
          <p:cNvSpPr>
            <a:spLocks noGrp="1"/>
          </p:cNvSpPr>
          <p:nvPr>
            <p:ph type="title"/>
          </p:nvPr>
        </p:nvSpPr>
        <p:spPr/>
        <p:txBody>
          <a:bodyPr/>
          <a:lstStyle/>
          <a:p>
            <a:r>
              <a:rPr lang="fr-CH" dirty="0">
                <a:solidFill>
                  <a:srgbClr val="000000"/>
                </a:solidFill>
              </a:rPr>
              <a:t>Technique</a:t>
            </a:r>
            <a:br>
              <a:rPr lang="fr-CH" i="0" u="none" strike="noStrike" dirty="0">
                <a:solidFill>
                  <a:srgbClr val="000000"/>
                </a:solidFill>
                <a:effectLst/>
              </a:rPr>
            </a:br>
            <a:r>
              <a:rPr lang="de-CH" sz="2800" b="0" dirty="0" err="1"/>
              <a:t>Coordination</a:t>
            </a:r>
            <a:r>
              <a:rPr lang="de-CH" sz="2800" b="0" dirty="0"/>
              <a:t> </a:t>
            </a:r>
            <a:r>
              <a:rPr lang="de-CH" sz="2800" b="0" dirty="0" err="1"/>
              <a:t>motrice</a:t>
            </a:r>
            <a:br>
              <a:rPr lang="de-CH" sz="2800" dirty="0"/>
            </a:br>
            <a:endParaRPr lang="fr-FR" dirty="0"/>
          </a:p>
        </p:txBody>
      </p:sp>
      <p:pic>
        <p:nvPicPr>
          <p:cNvPr id="11" name="Picture 10" descr="C:\Users\U80840771\AppData\Local\Microsoft\Windows\Temporary Internet Files\Content.IE5\01HSOADC\220px-N657815313_2283069_8370[1].jpg">
            <a:extLst>
              <a:ext uri="{FF2B5EF4-FFF2-40B4-BE49-F238E27FC236}">
                <a16:creationId xmlns:a16="http://schemas.microsoft.com/office/drawing/2014/main" id="{BBA1D26E-FFD5-4B7E-A24D-8C14F06C3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811" y="2949166"/>
            <a:ext cx="1731600" cy="242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U80840771\AppData\Local\Microsoft\Windows\Temporary Internet Files\Content.IE5\01HSOADC\FreiwurfBobcats[1].jpg">
            <a:extLst>
              <a:ext uri="{FF2B5EF4-FFF2-40B4-BE49-F238E27FC236}">
                <a16:creationId xmlns:a16="http://schemas.microsoft.com/office/drawing/2014/main" id="{C16E2D92-BFBE-4518-86E4-6AEAF1734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955" y="4227063"/>
            <a:ext cx="262731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Users\U80840771\AppData\Local\Microsoft\Windows\Temporary Internet Files\Content.IE5\6XND9NAW\Slackline_in_the_sun[1].jpg">
            <a:extLst>
              <a:ext uri="{FF2B5EF4-FFF2-40B4-BE49-F238E27FC236}">
                <a16:creationId xmlns:a16="http://schemas.microsoft.com/office/drawing/2014/main" id="{572F8AC8-6982-4BC0-9526-214CEBA72F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2083" y="3692787"/>
            <a:ext cx="2628000" cy="17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C:\Users\U80840771\AppData\Local\Microsoft\Windows\Temporary Internet Files\Content.IE5\5D49BJ28\20070701-nk2007-100m[1].jpg">
            <a:extLst>
              <a:ext uri="{FF2B5EF4-FFF2-40B4-BE49-F238E27FC236}">
                <a16:creationId xmlns:a16="http://schemas.microsoft.com/office/drawing/2014/main" id="{00D09F1D-0723-47A0-A047-721B89542C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7755" y="2949166"/>
            <a:ext cx="1731434" cy="231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C:\Users\U80840771\AppData\Local\Microsoft\Windows\Temporary Internet Files\Content.IE5\5D49BJ28\tanzen-moderne-tänze-lifestyle-trends[1].jpg">
            <a:extLst>
              <a:ext uri="{FF2B5EF4-FFF2-40B4-BE49-F238E27FC236}">
                <a16:creationId xmlns:a16="http://schemas.microsoft.com/office/drawing/2014/main" id="{3DEDFE64-D454-4F6F-8FB9-D042988815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7755" y="3631213"/>
            <a:ext cx="173143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itenzahlBenutzerdefiniert">
            <a:extLst>
              <a:ext uri="{FF2B5EF4-FFF2-40B4-BE49-F238E27FC236}">
                <a16:creationId xmlns:a16="http://schemas.microsoft.com/office/drawing/2014/main" id="{6D2BCAB1-7C78-1E65-4C23-D36092FE122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20392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3">
            <a:extLst>
              <a:ext uri="{FF2B5EF4-FFF2-40B4-BE49-F238E27FC236}">
                <a16:creationId xmlns:a16="http://schemas.microsoft.com/office/drawing/2014/main" id="{DBEAB95E-6D32-495B-93D2-C55EA5B73E6A}"/>
              </a:ext>
            </a:extLst>
          </p:cNvPr>
          <p:cNvPicPr>
            <a:picLocks noChangeAspect="1"/>
          </p:cNvPicPr>
          <p:nvPr/>
        </p:nvPicPr>
        <p:blipFill rotWithShape="1">
          <a:blip r:embed="rId3">
            <a:alphaModFix/>
          </a:blip>
          <a:srcRect l="35818" t="47200" r="38489" b="27601"/>
          <a:stretch/>
        </p:blipFill>
        <p:spPr>
          <a:xfrm>
            <a:off x="2700000" y="2714400"/>
            <a:ext cx="6667200" cy="3678251"/>
          </a:xfrm>
          <a:prstGeom prst="rect">
            <a:avLst/>
          </a:prstGeom>
        </p:spPr>
      </p:pic>
      <p:sp>
        <p:nvSpPr>
          <p:cNvPr id="9" name="Inhaltsplatzhalter 2">
            <a:extLst>
              <a:ext uri="{FF2B5EF4-FFF2-40B4-BE49-F238E27FC236}">
                <a16:creationId xmlns:a16="http://schemas.microsoft.com/office/drawing/2014/main" id="{9C2BB1D5-2216-4677-8B7E-D4A86A93BB4D}"/>
              </a:ext>
            </a:extLst>
          </p:cNvPr>
          <p:cNvSpPr>
            <a:spLocks noGrp="1"/>
          </p:cNvSpPr>
          <p:nvPr>
            <p:ph idx="1"/>
          </p:nvPr>
        </p:nvSpPr>
        <p:spPr>
          <a:xfrm>
            <a:off x="855448" y="1916832"/>
            <a:ext cx="10481104" cy="1080120"/>
          </a:xfrm>
        </p:spPr>
        <p:txBody>
          <a:bodyPr/>
          <a:lstStyle/>
          <a:p>
            <a:pPr algn="just"/>
            <a:r>
              <a:rPr lang="it-IT" altLang="de-DE" sz="2000" dirty="0">
                <a:latin typeface="Arial" pitchFamily="34" charset="0"/>
              </a:rPr>
              <a:t>La coordinazione motoria permette di regolare con precisione i movimenti specifici dello sport, di dosarli sottilmente e di crearne sempre di migliori</a:t>
            </a:r>
            <a:r>
              <a:rPr lang="de-CH" altLang="de-DE" sz="2000" dirty="0">
                <a:latin typeface="Arial" pitchFamily="34" charset="0"/>
                <a:cs typeface="Arial" pitchFamily="34" charset="0"/>
              </a:rPr>
              <a:t>.</a:t>
            </a:r>
            <a:endParaRPr lang="de-CH" altLang="de-DE" sz="2000" dirty="0">
              <a:solidFill>
                <a:srgbClr val="FF0000"/>
              </a:solidFill>
            </a:endParaRPr>
          </a:p>
          <a:p>
            <a:pPr>
              <a:spcBef>
                <a:spcPts val="0"/>
              </a:spcBef>
              <a:spcAft>
                <a:spcPts val="600"/>
              </a:spcAft>
            </a:pPr>
            <a:endParaRPr lang="de-DE" sz="2000" dirty="0">
              <a:solidFill>
                <a:srgbClr val="FF0000"/>
              </a:solidFill>
            </a:endParaRPr>
          </a:p>
          <a:p>
            <a:pPr marL="342900" indent="-342900">
              <a:spcBef>
                <a:spcPts val="0"/>
              </a:spcBef>
              <a:spcAft>
                <a:spcPts val="600"/>
              </a:spcAft>
              <a:buFont typeface="Wingdings" panose="05000000000000000000" pitchFamily="2" charset="2"/>
              <a:buChar char="§"/>
            </a:pPr>
            <a:endParaRPr lang="de-DE" sz="2000" dirty="0">
              <a:solidFill>
                <a:srgbClr val="FF0000"/>
              </a:solidFill>
            </a:endParaRPr>
          </a:p>
        </p:txBody>
      </p:sp>
      <p:sp>
        <p:nvSpPr>
          <p:cNvPr id="2" name="Titre 1">
            <a:extLst>
              <a:ext uri="{FF2B5EF4-FFF2-40B4-BE49-F238E27FC236}">
                <a16:creationId xmlns:a16="http://schemas.microsoft.com/office/drawing/2014/main" id="{F23DE806-3125-CFA6-79A7-C1035E86CC45}"/>
              </a:ext>
            </a:extLst>
          </p:cNvPr>
          <p:cNvSpPr>
            <a:spLocks noGrp="1"/>
          </p:cNvSpPr>
          <p:nvPr>
            <p:ph type="title"/>
          </p:nvPr>
        </p:nvSpPr>
        <p:spPr/>
        <p:txBody>
          <a:bodyPr/>
          <a:lstStyle/>
          <a:p>
            <a:r>
              <a:rPr lang="fr-CH" dirty="0" err="1">
                <a:solidFill>
                  <a:srgbClr val="000000"/>
                </a:solidFill>
              </a:rPr>
              <a:t>Tecnica</a:t>
            </a:r>
            <a:br>
              <a:rPr lang="fr-CH" i="0" u="none" strike="noStrike" dirty="0">
                <a:solidFill>
                  <a:srgbClr val="000000"/>
                </a:solidFill>
                <a:effectLst/>
              </a:rPr>
            </a:br>
            <a:r>
              <a:rPr lang="de-CH" sz="2800" b="0" dirty="0" err="1"/>
              <a:t>Coordinazione</a:t>
            </a:r>
            <a:r>
              <a:rPr lang="de-CH" sz="2800" b="0" dirty="0"/>
              <a:t> del </a:t>
            </a:r>
            <a:r>
              <a:rPr lang="de-CH" sz="2800" b="0" dirty="0" err="1"/>
              <a:t>movimento</a:t>
            </a:r>
            <a:br>
              <a:rPr lang="de-CH" sz="2800" dirty="0"/>
            </a:br>
            <a:br>
              <a:rPr lang="de-CH" sz="2800" dirty="0"/>
            </a:br>
            <a:endParaRPr lang="fr-FR" dirty="0"/>
          </a:p>
        </p:txBody>
      </p:sp>
      <p:pic>
        <p:nvPicPr>
          <p:cNvPr id="11" name="Picture 10" descr="C:\Users\U80840771\AppData\Local\Microsoft\Windows\Temporary Internet Files\Content.IE5\01HSOADC\220px-N657815313_2283069_8370[1].jpg">
            <a:extLst>
              <a:ext uri="{FF2B5EF4-FFF2-40B4-BE49-F238E27FC236}">
                <a16:creationId xmlns:a16="http://schemas.microsoft.com/office/drawing/2014/main" id="{BBA1D26E-FFD5-4B7E-A24D-8C14F06C3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811" y="2949166"/>
            <a:ext cx="1731600" cy="242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U80840771\AppData\Local\Microsoft\Windows\Temporary Internet Files\Content.IE5\01HSOADC\FreiwurfBobcats[1].jpg">
            <a:extLst>
              <a:ext uri="{FF2B5EF4-FFF2-40B4-BE49-F238E27FC236}">
                <a16:creationId xmlns:a16="http://schemas.microsoft.com/office/drawing/2014/main" id="{C16E2D92-BFBE-4518-86E4-6AEAF1734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955" y="4227063"/>
            <a:ext cx="262731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Users\U80840771\AppData\Local\Microsoft\Windows\Temporary Internet Files\Content.IE5\6XND9NAW\Slackline_in_the_sun[1].jpg">
            <a:extLst>
              <a:ext uri="{FF2B5EF4-FFF2-40B4-BE49-F238E27FC236}">
                <a16:creationId xmlns:a16="http://schemas.microsoft.com/office/drawing/2014/main" id="{572F8AC8-6982-4BC0-9526-214CEBA72F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2083" y="3692787"/>
            <a:ext cx="2628000" cy="17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C:\Users\U80840771\AppData\Local\Microsoft\Windows\Temporary Internet Files\Content.IE5\5D49BJ28\20070701-nk2007-100m[1].jpg">
            <a:extLst>
              <a:ext uri="{FF2B5EF4-FFF2-40B4-BE49-F238E27FC236}">
                <a16:creationId xmlns:a16="http://schemas.microsoft.com/office/drawing/2014/main" id="{00D09F1D-0723-47A0-A047-721B89542C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7755" y="2949166"/>
            <a:ext cx="1731434" cy="231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C:\Users\U80840771\AppData\Local\Microsoft\Windows\Temporary Internet Files\Content.IE5\5D49BJ28\tanzen-moderne-tänze-lifestyle-trends[1].jpg">
            <a:extLst>
              <a:ext uri="{FF2B5EF4-FFF2-40B4-BE49-F238E27FC236}">
                <a16:creationId xmlns:a16="http://schemas.microsoft.com/office/drawing/2014/main" id="{3DEDFE64-D454-4F6F-8FB9-D042988815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7755" y="3631213"/>
            <a:ext cx="173143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itenzahlBenutzerdefiniert">
            <a:extLst>
              <a:ext uri="{FF2B5EF4-FFF2-40B4-BE49-F238E27FC236}">
                <a16:creationId xmlns:a16="http://schemas.microsoft.com/office/drawing/2014/main" id="{08760CB5-760A-8F48-92E8-F70FA3B6EDC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9784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E806-3125-CFA6-79A7-C1035E86CC45}"/>
              </a:ext>
            </a:extLst>
          </p:cNvPr>
          <p:cNvSpPr>
            <a:spLocks noGrp="1"/>
          </p:cNvSpPr>
          <p:nvPr>
            <p:ph type="title"/>
          </p:nvPr>
        </p:nvSpPr>
        <p:spPr/>
        <p:txBody>
          <a:bodyPr/>
          <a:lstStyle/>
          <a:p>
            <a:r>
              <a:rPr lang="fr-CH" dirty="0" err="1">
                <a:solidFill>
                  <a:srgbClr val="000000"/>
                </a:solidFill>
              </a:rPr>
              <a:t>Bewegungskoordination</a:t>
            </a:r>
            <a:br>
              <a:rPr lang="fr-CH" dirty="0">
                <a:solidFill>
                  <a:srgbClr val="000000"/>
                </a:solidFill>
              </a:rPr>
            </a:br>
            <a:r>
              <a:rPr lang="fr-CH" b="0" dirty="0" err="1">
                <a:solidFill>
                  <a:srgbClr val="000000"/>
                </a:solidFill>
              </a:rPr>
              <a:t>D</a:t>
            </a:r>
            <a:r>
              <a:rPr lang="fr-CH" b="0" i="0" u="none" strike="noStrike" dirty="0" err="1">
                <a:solidFill>
                  <a:srgbClr val="000000"/>
                </a:solidFill>
                <a:effectLst/>
              </a:rPr>
              <a:t>as</a:t>
            </a:r>
            <a:r>
              <a:rPr lang="fr-CH" b="0" i="0" u="none" strike="noStrike" dirty="0">
                <a:solidFill>
                  <a:srgbClr val="000000"/>
                </a:solidFill>
                <a:effectLst/>
              </a:rPr>
              <a:t> </a:t>
            </a:r>
            <a:r>
              <a:rPr lang="fr-CH" b="0" dirty="0">
                <a:solidFill>
                  <a:srgbClr val="000000"/>
                </a:solidFill>
              </a:rPr>
              <a:t>«</a:t>
            </a:r>
            <a:r>
              <a:rPr lang="fr-CH" b="0" dirty="0" err="1">
                <a:solidFill>
                  <a:srgbClr val="000000"/>
                </a:solidFill>
              </a:rPr>
              <a:t>goldene</a:t>
            </a:r>
            <a:r>
              <a:rPr lang="fr-CH" b="0" dirty="0">
                <a:solidFill>
                  <a:srgbClr val="000000"/>
                </a:solidFill>
              </a:rPr>
              <a:t> </a:t>
            </a:r>
            <a:r>
              <a:rPr lang="fr-CH" b="0" dirty="0" err="1">
                <a:solidFill>
                  <a:srgbClr val="000000"/>
                </a:solidFill>
              </a:rPr>
              <a:t>Lernalter</a:t>
            </a:r>
            <a:r>
              <a:rPr lang="fr-CH" b="0" dirty="0">
                <a:solidFill>
                  <a:srgbClr val="000000"/>
                </a:solidFill>
              </a:rPr>
              <a:t>»</a:t>
            </a:r>
            <a:endParaRPr lang="fr-FR" dirty="0"/>
          </a:p>
        </p:txBody>
      </p:sp>
      <p:sp>
        <p:nvSpPr>
          <p:cNvPr id="3" name="Textfeld 2">
            <a:extLst>
              <a:ext uri="{FF2B5EF4-FFF2-40B4-BE49-F238E27FC236}">
                <a16:creationId xmlns:a16="http://schemas.microsoft.com/office/drawing/2014/main" id="{135CE25F-D67D-4FB2-8CF7-937DDEBDCFC8}"/>
              </a:ext>
            </a:extLst>
          </p:cNvPr>
          <p:cNvSpPr txBox="1"/>
          <p:nvPr/>
        </p:nvSpPr>
        <p:spPr>
          <a:xfrm>
            <a:off x="436536" y="1988840"/>
            <a:ext cx="5327882" cy="3385542"/>
          </a:xfrm>
          <a:prstGeom prst="rect">
            <a:avLst/>
          </a:prstGeom>
          <a:noFill/>
        </p:spPr>
        <p:txBody>
          <a:bodyPr wrap="square" lIns="0" tIns="0" rIns="0" bIns="0" rtlCol="0">
            <a:spAutoFit/>
          </a:bodyPr>
          <a:lstStyle/>
          <a:p>
            <a:pPr algn="just"/>
            <a:r>
              <a:rPr lang="de-CH" sz="2000" dirty="0"/>
              <a:t>«Goldenes Lernalter»</a:t>
            </a:r>
          </a:p>
          <a:p>
            <a:pPr algn="just"/>
            <a:r>
              <a:rPr lang="de-CH" sz="2000" dirty="0"/>
              <a:t>Das Kindesalter ist die Entwicklungsphase mit dem grössten Lernerfolg – auch im Koordinationstraining. Je früher Kinder Gelegenheit erhalten, ihre sensomotorischen Fähigkeiten zu erproben und wichtige (erste) Bewegungserfahrungen zu sammeln, desto vielseitiger sind ihre technischen Fertigkeiten. Die Förderung der koordinativen Fähigkeiten muss deshalb bereits im frühen Kindesalter durch vielseitige Lernsituationen erfolgen.</a:t>
            </a:r>
          </a:p>
        </p:txBody>
      </p:sp>
      <p:graphicFrame>
        <p:nvGraphicFramePr>
          <p:cNvPr id="17" name="Tabelle 16">
            <a:extLst>
              <a:ext uri="{FF2B5EF4-FFF2-40B4-BE49-F238E27FC236}">
                <a16:creationId xmlns:a16="http://schemas.microsoft.com/office/drawing/2014/main" id="{9F0F2F76-79D7-4203-8A32-136A7E71C662}"/>
              </a:ext>
            </a:extLst>
          </p:cNvPr>
          <p:cNvGraphicFramePr>
            <a:graphicFrameLocks noGrp="1"/>
          </p:cNvGraphicFramePr>
          <p:nvPr>
            <p:extLst>
              <p:ext uri="{D42A27DB-BD31-4B8C-83A1-F6EECF244321}">
                <p14:modId xmlns:p14="http://schemas.microsoft.com/office/powerpoint/2010/main" val="1478889320"/>
              </p:ext>
            </p:extLst>
          </p:nvPr>
        </p:nvGraphicFramePr>
        <p:xfrm>
          <a:off x="6534584" y="2547598"/>
          <a:ext cx="5328666" cy="2104266"/>
        </p:xfrm>
        <a:graphic>
          <a:graphicData uri="http://schemas.openxmlformats.org/drawingml/2006/table">
            <a:tbl>
              <a:tblPr firstRow="1" bandRow="1">
                <a:tableStyleId>{F5AB1C69-6EDB-4FF4-983F-18BD219EF322}</a:tableStyleId>
              </a:tblPr>
              <a:tblGrid>
                <a:gridCol w="2140097">
                  <a:extLst>
                    <a:ext uri="{9D8B030D-6E8A-4147-A177-3AD203B41FA5}">
                      <a16:colId xmlns:a16="http://schemas.microsoft.com/office/drawing/2014/main" val="20000"/>
                    </a:ext>
                  </a:extLst>
                </a:gridCol>
                <a:gridCol w="1636543">
                  <a:extLst>
                    <a:ext uri="{9D8B030D-6E8A-4147-A177-3AD203B41FA5}">
                      <a16:colId xmlns:a16="http://schemas.microsoft.com/office/drawing/2014/main" val="20001"/>
                    </a:ext>
                  </a:extLst>
                </a:gridCol>
                <a:gridCol w="1552026">
                  <a:extLst>
                    <a:ext uri="{9D8B030D-6E8A-4147-A177-3AD203B41FA5}">
                      <a16:colId xmlns:a16="http://schemas.microsoft.com/office/drawing/2014/main" val="20002"/>
                    </a:ext>
                  </a:extLst>
                </a:gridCol>
              </a:tblGrid>
              <a:tr h="241846">
                <a:tc rowSpan="2">
                  <a:txBody>
                    <a:bodyPr/>
                    <a:lstStyle/>
                    <a:p>
                      <a:pPr algn="ctr"/>
                      <a:r>
                        <a:rPr lang="de-CH" sz="1400" dirty="0" err="1"/>
                        <a:t>Koordinative</a:t>
                      </a:r>
                      <a:r>
                        <a:rPr lang="de-CH" sz="1400" baseline="0" dirty="0"/>
                        <a:t> Fähigkeit</a:t>
                      </a:r>
                      <a:endParaRPr lang="de-CH" sz="1400" dirty="0">
                        <a:solidFill>
                          <a:schemeClr val="bg1"/>
                        </a:solidFill>
                      </a:endParaRPr>
                    </a:p>
                  </a:txBody>
                  <a:tcPr marL="91441" marR="91441" anchor="ctr">
                    <a:solidFill>
                      <a:srgbClr val="9BBB59"/>
                    </a:solidFill>
                  </a:tcPr>
                </a:tc>
                <a:tc gridSpan="2">
                  <a:txBody>
                    <a:bodyPr/>
                    <a:lstStyle/>
                    <a:p>
                      <a:pPr algn="ctr"/>
                      <a:r>
                        <a:rPr lang="de-CH" sz="1400" dirty="0"/>
                        <a:t>Optimaler Entwicklungsschub</a:t>
                      </a:r>
                      <a:endParaRPr lang="de-CH" sz="1400" dirty="0">
                        <a:solidFill>
                          <a:schemeClr val="bg1"/>
                        </a:solidFill>
                      </a:endParaRPr>
                    </a:p>
                  </a:txBody>
                  <a:tcPr marL="91441" marR="91441">
                    <a:solidFill>
                      <a:srgbClr val="9BBB59"/>
                    </a:solidFill>
                  </a:tcPr>
                </a:tc>
                <a:tc hMerge="1">
                  <a:txBody>
                    <a:bodyPr/>
                    <a:lstStyle/>
                    <a:p>
                      <a:endParaRPr lang="de-CH"/>
                    </a:p>
                  </a:txBody>
                  <a:tcPr/>
                </a:tc>
                <a:extLst>
                  <a:ext uri="{0D108BD9-81ED-4DB2-BD59-A6C34878D82A}">
                    <a16:rowId xmlns:a16="http://schemas.microsoft.com/office/drawing/2014/main" val="10000"/>
                  </a:ext>
                </a:extLst>
              </a:tr>
              <a:tr h="241846">
                <a:tc vMerge="1">
                  <a:txBody>
                    <a:bodyPr/>
                    <a:lstStyle/>
                    <a:p>
                      <a:endParaRPr lang="de-CH"/>
                    </a:p>
                  </a:txBody>
                  <a:tcPr/>
                </a:tc>
                <a:tc>
                  <a:txBody>
                    <a:bodyPr/>
                    <a:lstStyle/>
                    <a:p>
                      <a:pPr algn="ctr"/>
                      <a:r>
                        <a:rPr lang="de-CH" sz="1400" dirty="0"/>
                        <a:t>Mädchen</a:t>
                      </a:r>
                    </a:p>
                  </a:txBody>
                  <a:tcPr marL="91441" marR="91441">
                    <a:solidFill>
                      <a:srgbClr val="DEE7D1"/>
                    </a:solidFill>
                  </a:tcPr>
                </a:tc>
                <a:tc>
                  <a:txBody>
                    <a:bodyPr/>
                    <a:lstStyle/>
                    <a:p>
                      <a:pPr algn="ctr"/>
                      <a:r>
                        <a:rPr lang="de-CH" sz="1400" dirty="0"/>
                        <a:t>Knaben</a:t>
                      </a:r>
                    </a:p>
                  </a:txBody>
                  <a:tcPr marL="91441" marR="91441">
                    <a:solidFill>
                      <a:srgbClr val="DEE7D1"/>
                    </a:solidFill>
                  </a:tcPr>
                </a:tc>
                <a:extLst>
                  <a:ext uri="{0D108BD9-81ED-4DB2-BD59-A6C34878D82A}">
                    <a16:rowId xmlns:a16="http://schemas.microsoft.com/office/drawing/2014/main" val="10001"/>
                  </a:ext>
                </a:extLst>
              </a:tr>
              <a:tr h="245788">
                <a:tc>
                  <a:txBody>
                    <a:bodyPr/>
                    <a:lstStyle/>
                    <a:p>
                      <a:r>
                        <a:rPr lang="de-CH" sz="1400" dirty="0"/>
                        <a:t>Differenzierung</a:t>
                      </a:r>
                    </a:p>
                  </a:txBody>
                  <a:tcPr marL="91441" marR="91441">
                    <a:solidFill>
                      <a:srgbClr val="EFF3EA"/>
                    </a:solidFill>
                  </a:tcPr>
                </a:tc>
                <a:tc>
                  <a:txBody>
                    <a:bodyPr/>
                    <a:lstStyle/>
                    <a:p>
                      <a:pPr algn="ctr"/>
                      <a:r>
                        <a:rPr lang="de-CH" sz="1400" dirty="0"/>
                        <a:t>1.-2. und 5.-6. Kl.</a:t>
                      </a:r>
                    </a:p>
                  </a:txBody>
                  <a:tcPr marL="91441" marR="91441">
                    <a:solidFill>
                      <a:srgbClr val="EFF3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400" dirty="0"/>
                        <a:t>1.-2. und 5.-6. Kl.</a:t>
                      </a:r>
                    </a:p>
                  </a:txBody>
                  <a:tcPr marL="91441" marR="91441">
                    <a:solidFill>
                      <a:srgbClr val="EFF3EA"/>
                    </a:solidFill>
                  </a:tcPr>
                </a:tc>
                <a:extLst>
                  <a:ext uri="{0D108BD9-81ED-4DB2-BD59-A6C34878D82A}">
                    <a16:rowId xmlns:a16="http://schemas.microsoft.com/office/drawing/2014/main" val="10002"/>
                  </a:ext>
                </a:extLst>
              </a:tr>
              <a:tr h="241846">
                <a:tc>
                  <a:txBody>
                    <a:bodyPr/>
                    <a:lstStyle/>
                    <a:p>
                      <a:r>
                        <a:rPr lang="de-CH" sz="1400" dirty="0"/>
                        <a:t>Reaktion</a:t>
                      </a:r>
                    </a:p>
                  </a:txBody>
                  <a:tcPr marL="91441" marR="91441">
                    <a:solidFill>
                      <a:srgbClr val="DEE7D1"/>
                    </a:solidFill>
                  </a:tcPr>
                </a:tc>
                <a:tc>
                  <a:txBody>
                    <a:bodyPr/>
                    <a:lstStyle/>
                    <a:p>
                      <a:pPr algn="ctr"/>
                      <a:r>
                        <a:rPr lang="de-CH" sz="1400" dirty="0"/>
                        <a:t>3.-5. Kl.</a:t>
                      </a:r>
                    </a:p>
                  </a:txBody>
                  <a:tcPr marL="91441" marR="91441">
                    <a:solidFill>
                      <a:srgbClr val="DEE7D1"/>
                    </a:solidFill>
                  </a:tcPr>
                </a:tc>
                <a:tc>
                  <a:txBody>
                    <a:bodyPr/>
                    <a:lstStyle/>
                    <a:p>
                      <a:pPr algn="ctr"/>
                      <a:r>
                        <a:rPr lang="de-CH" sz="1400" dirty="0"/>
                        <a:t>3.-5. Kl.</a:t>
                      </a:r>
                    </a:p>
                  </a:txBody>
                  <a:tcPr marL="91441" marR="91441">
                    <a:solidFill>
                      <a:srgbClr val="DEE7D1"/>
                    </a:solidFill>
                  </a:tcPr>
                </a:tc>
                <a:extLst>
                  <a:ext uri="{0D108BD9-81ED-4DB2-BD59-A6C34878D82A}">
                    <a16:rowId xmlns:a16="http://schemas.microsoft.com/office/drawing/2014/main" val="10003"/>
                  </a:ext>
                </a:extLst>
              </a:tr>
              <a:tr h="241846">
                <a:tc>
                  <a:txBody>
                    <a:bodyPr/>
                    <a:lstStyle/>
                    <a:p>
                      <a:r>
                        <a:rPr lang="de-CH" sz="1400" dirty="0"/>
                        <a:t>Rhythmus</a:t>
                      </a:r>
                    </a:p>
                  </a:txBody>
                  <a:tcPr marL="91441" marR="91441">
                    <a:solidFill>
                      <a:srgbClr val="EFF3EA"/>
                    </a:solidFill>
                  </a:tcPr>
                </a:tc>
                <a:tc>
                  <a:txBody>
                    <a:bodyPr/>
                    <a:lstStyle/>
                    <a:p>
                      <a:pPr algn="ctr"/>
                      <a:r>
                        <a:rPr lang="de-CH" sz="1400" dirty="0"/>
                        <a:t>2.-4. Kl.</a:t>
                      </a:r>
                    </a:p>
                  </a:txBody>
                  <a:tcPr marL="91441" marR="91441">
                    <a:solidFill>
                      <a:srgbClr val="EFF3EA"/>
                    </a:solidFill>
                  </a:tcPr>
                </a:tc>
                <a:tc>
                  <a:txBody>
                    <a:bodyPr/>
                    <a:lstStyle/>
                    <a:p>
                      <a:pPr algn="ctr"/>
                      <a:r>
                        <a:rPr lang="de-CH" sz="1400" dirty="0"/>
                        <a:t>4.-5. Kl.</a:t>
                      </a:r>
                    </a:p>
                  </a:txBody>
                  <a:tcPr marL="91441" marR="91441">
                    <a:solidFill>
                      <a:srgbClr val="EFF3EA"/>
                    </a:solidFill>
                  </a:tcPr>
                </a:tc>
                <a:extLst>
                  <a:ext uri="{0D108BD9-81ED-4DB2-BD59-A6C34878D82A}">
                    <a16:rowId xmlns:a16="http://schemas.microsoft.com/office/drawing/2014/main" val="10004"/>
                  </a:ext>
                </a:extLst>
              </a:tr>
              <a:tr h="241846">
                <a:tc>
                  <a:txBody>
                    <a:bodyPr/>
                    <a:lstStyle/>
                    <a:p>
                      <a:r>
                        <a:rPr lang="de-CH" sz="1400" dirty="0"/>
                        <a:t>Orientierung</a:t>
                      </a:r>
                    </a:p>
                  </a:txBody>
                  <a:tcPr marL="91441" marR="91441">
                    <a:solidFill>
                      <a:srgbClr val="DEE7D1"/>
                    </a:solidFill>
                  </a:tcPr>
                </a:tc>
                <a:tc>
                  <a:txBody>
                    <a:bodyPr/>
                    <a:lstStyle/>
                    <a:p>
                      <a:pPr algn="ctr"/>
                      <a:r>
                        <a:rPr lang="de-CH" sz="1400" dirty="0"/>
                        <a:t>7.-9. Kl.</a:t>
                      </a:r>
                    </a:p>
                  </a:txBody>
                  <a:tcPr marL="91441" marR="91441">
                    <a:solidFill>
                      <a:srgbClr val="DEE7D1"/>
                    </a:solidFill>
                  </a:tcPr>
                </a:tc>
                <a:tc>
                  <a:txBody>
                    <a:bodyPr/>
                    <a:lstStyle/>
                    <a:p>
                      <a:pPr algn="ctr"/>
                      <a:r>
                        <a:rPr lang="de-CH" sz="1400" dirty="0"/>
                        <a:t>7.-9. Kl.</a:t>
                      </a:r>
                    </a:p>
                  </a:txBody>
                  <a:tcPr marL="91441" marR="91441">
                    <a:solidFill>
                      <a:srgbClr val="DEE7D1"/>
                    </a:solidFill>
                  </a:tcPr>
                </a:tc>
                <a:extLst>
                  <a:ext uri="{0D108BD9-81ED-4DB2-BD59-A6C34878D82A}">
                    <a16:rowId xmlns:a16="http://schemas.microsoft.com/office/drawing/2014/main" val="10005"/>
                  </a:ext>
                </a:extLst>
              </a:tr>
              <a:tr h="241846">
                <a:tc>
                  <a:txBody>
                    <a:bodyPr/>
                    <a:lstStyle/>
                    <a:p>
                      <a:r>
                        <a:rPr lang="de-CH" sz="1400" dirty="0"/>
                        <a:t>Gleichgewicht</a:t>
                      </a:r>
                    </a:p>
                  </a:txBody>
                  <a:tcPr marL="91441" marR="91441">
                    <a:solidFill>
                      <a:srgbClr val="EFF3EA"/>
                    </a:solidFill>
                  </a:tcPr>
                </a:tc>
                <a:tc>
                  <a:txBody>
                    <a:bodyPr/>
                    <a:lstStyle/>
                    <a:p>
                      <a:pPr algn="ctr"/>
                      <a:r>
                        <a:rPr lang="de-CH" sz="1400" dirty="0"/>
                        <a:t>4.-5. Kl.</a:t>
                      </a:r>
                    </a:p>
                  </a:txBody>
                  <a:tcPr marL="91441" marR="91441">
                    <a:solidFill>
                      <a:srgbClr val="EFF3EA"/>
                    </a:solidFill>
                  </a:tcPr>
                </a:tc>
                <a:tc>
                  <a:txBody>
                    <a:bodyPr/>
                    <a:lstStyle/>
                    <a:p>
                      <a:pPr algn="ctr"/>
                      <a:r>
                        <a:rPr lang="de-CH" sz="1400" dirty="0"/>
                        <a:t>5.-6. Kl.</a:t>
                      </a:r>
                    </a:p>
                  </a:txBody>
                  <a:tcPr marL="91441" marR="91441">
                    <a:solidFill>
                      <a:srgbClr val="EFF3EA"/>
                    </a:solidFill>
                  </a:tcPr>
                </a:tc>
                <a:extLst>
                  <a:ext uri="{0D108BD9-81ED-4DB2-BD59-A6C34878D82A}">
                    <a16:rowId xmlns:a16="http://schemas.microsoft.com/office/drawing/2014/main" val="10006"/>
                  </a:ext>
                </a:extLst>
              </a:tr>
            </a:tbl>
          </a:graphicData>
        </a:graphic>
      </p:graphicFrame>
      <p:sp>
        <p:nvSpPr>
          <p:cNvPr id="4" name="SeitenzahlBenutzerdefiniert">
            <a:extLst>
              <a:ext uri="{FF2B5EF4-FFF2-40B4-BE49-F238E27FC236}">
                <a16:creationId xmlns:a16="http://schemas.microsoft.com/office/drawing/2014/main" id="{73778F67-48CF-1CE6-EDF0-085C9A748C4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4336784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E806-3125-CFA6-79A7-C1035E86CC45}"/>
              </a:ext>
            </a:extLst>
          </p:cNvPr>
          <p:cNvSpPr>
            <a:spLocks noGrp="1"/>
          </p:cNvSpPr>
          <p:nvPr>
            <p:ph type="title"/>
          </p:nvPr>
        </p:nvSpPr>
        <p:spPr/>
        <p:txBody>
          <a:bodyPr/>
          <a:lstStyle/>
          <a:p>
            <a:r>
              <a:rPr lang="fr-CH" i="0" u="none" strike="noStrike" dirty="0">
                <a:solidFill>
                  <a:srgbClr val="000000"/>
                </a:solidFill>
                <a:effectLst/>
              </a:rPr>
              <a:t>Co</a:t>
            </a:r>
            <a:r>
              <a:rPr lang="fr-CH" dirty="0">
                <a:solidFill>
                  <a:srgbClr val="000000"/>
                </a:solidFill>
              </a:rPr>
              <a:t>ordination motrice</a:t>
            </a:r>
            <a:br>
              <a:rPr lang="fr-CH" i="0" u="none" strike="noStrike" dirty="0">
                <a:solidFill>
                  <a:srgbClr val="000000"/>
                </a:solidFill>
                <a:effectLst/>
              </a:rPr>
            </a:br>
            <a:r>
              <a:rPr lang="de-CH" sz="2800" b="0" kern="0" dirty="0">
                <a:cs typeface="Arial" panose="020B0604020202020204" pitchFamily="34" charset="0"/>
              </a:rPr>
              <a:t>«</a:t>
            </a:r>
            <a:r>
              <a:rPr lang="de-CH" b="0" kern="0" dirty="0" err="1">
                <a:cs typeface="Arial" panose="020B0604020202020204" pitchFamily="34" charset="0"/>
              </a:rPr>
              <a:t>L</a:t>
            </a:r>
            <a:r>
              <a:rPr lang="de-CH" sz="2800" b="0" kern="0" dirty="0" err="1">
                <a:cs typeface="Arial" panose="020B0604020202020204" pitchFamily="34" charset="0"/>
              </a:rPr>
              <a:t>’âge</a:t>
            </a:r>
            <a:r>
              <a:rPr lang="de-CH" sz="2800" b="0" kern="0" dirty="0">
                <a:cs typeface="Arial" panose="020B0604020202020204" pitchFamily="34" charset="0"/>
              </a:rPr>
              <a:t> </a:t>
            </a:r>
            <a:r>
              <a:rPr lang="de-CH" sz="2800" b="0" kern="0" dirty="0" err="1">
                <a:cs typeface="Arial" panose="020B0604020202020204" pitchFamily="34" charset="0"/>
              </a:rPr>
              <a:t>d’or</a:t>
            </a:r>
            <a:r>
              <a:rPr lang="de-CH" sz="2800" b="0" kern="0" dirty="0">
                <a:cs typeface="Arial" panose="020B0604020202020204" pitchFamily="34" charset="0"/>
              </a:rPr>
              <a:t> de </a:t>
            </a:r>
            <a:r>
              <a:rPr lang="de-CH" sz="2800" b="0" kern="0" dirty="0" err="1">
                <a:cs typeface="Arial" panose="020B0604020202020204" pitchFamily="34" charset="0"/>
              </a:rPr>
              <a:t>lapprentissage</a:t>
            </a:r>
            <a:r>
              <a:rPr lang="fr-CH" b="0" dirty="0">
                <a:solidFill>
                  <a:srgbClr val="000000"/>
                </a:solidFill>
              </a:rPr>
              <a:t>»</a:t>
            </a:r>
            <a:endParaRPr lang="fr-FR" dirty="0"/>
          </a:p>
        </p:txBody>
      </p:sp>
      <p:graphicFrame>
        <p:nvGraphicFramePr>
          <p:cNvPr id="17" name="Tabelle 16">
            <a:extLst>
              <a:ext uri="{FF2B5EF4-FFF2-40B4-BE49-F238E27FC236}">
                <a16:creationId xmlns:a16="http://schemas.microsoft.com/office/drawing/2014/main" id="{9F0F2F76-79D7-4203-8A32-136A7E71C662}"/>
              </a:ext>
            </a:extLst>
          </p:cNvPr>
          <p:cNvGraphicFramePr>
            <a:graphicFrameLocks noGrp="1"/>
          </p:cNvGraphicFramePr>
          <p:nvPr>
            <p:extLst>
              <p:ext uri="{D42A27DB-BD31-4B8C-83A1-F6EECF244321}">
                <p14:modId xmlns:p14="http://schemas.microsoft.com/office/powerpoint/2010/main" val="212367820"/>
              </p:ext>
            </p:extLst>
          </p:nvPr>
        </p:nvGraphicFramePr>
        <p:xfrm>
          <a:off x="6527974" y="2701486"/>
          <a:ext cx="5328666" cy="2104266"/>
        </p:xfrm>
        <a:graphic>
          <a:graphicData uri="http://schemas.openxmlformats.org/drawingml/2006/table">
            <a:tbl>
              <a:tblPr firstRow="1" bandRow="1">
                <a:tableStyleId>{F5AB1C69-6EDB-4FF4-983F-18BD219EF322}</a:tableStyleId>
              </a:tblPr>
              <a:tblGrid>
                <a:gridCol w="2140097">
                  <a:extLst>
                    <a:ext uri="{9D8B030D-6E8A-4147-A177-3AD203B41FA5}">
                      <a16:colId xmlns:a16="http://schemas.microsoft.com/office/drawing/2014/main" val="20000"/>
                    </a:ext>
                  </a:extLst>
                </a:gridCol>
                <a:gridCol w="1636543">
                  <a:extLst>
                    <a:ext uri="{9D8B030D-6E8A-4147-A177-3AD203B41FA5}">
                      <a16:colId xmlns:a16="http://schemas.microsoft.com/office/drawing/2014/main" val="20001"/>
                    </a:ext>
                  </a:extLst>
                </a:gridCol>
                <a:gridCol w="1552026">
                  <a:extLst>
                    <a:ext uri="{9D8B030D-6E8A-4147-A177-3AD203B41FA5}">
                      <a16:colId xmlns:a16="http://schemas.microsoft.com/office/drawing/2014/main" val="20002"/>
                    </a:ext>
                  </a:extLst>
                </a:gridCol>
              </a:tblGrid>
              <a:tr h="241846">
                <a:tc rowSpan="2">
                  <a:txBody>
                    <a:bodyPr/>
                    <a:lstStyle/>
                    <a:p>
                      <a:pPr algn="ctr"/>
                      <a:r>
                        <a:rPr lang="de-CH" sz="1400" dirty="0" err="1"/>
                        <a:t>Capacité</a:t>
                      </a:r>
                      <a:r>
                        <a:rPr lang="de-CH" sz="1400" dirty="0"/>
                        <a:t> de </a:t>
                      </a:r>
                      <a:r>
                        <a:rPr lang="de-CH" sz="1400" dirty="0" err="1"/>
                        <a:t>coordination</a:t>
                      </a:r>
                      <a:endParaRPr lang="de-CH" sz="1400" dirty="0">
                        <a:solidFill>
                          <a:schemeClr val="bg1"/>
                        </a:solidFill>
                      </a:endParaRPr>
                    </a:p>
                  </a:txBody>
                  <a:tcPr marL="91441" marR="91441" anchor="ctr">
                    <a:solidFill>
                      <a:srgbClr val="9BBB59"/>
                    </a:solidFill>
                  </a:tcPr>
                </a:tc>
                <a:tc gridSpan="2">
                  <a:txBody>
                    <a:bodyPr/>
                    <a:lstStyle/>
                    <a:p>
                      <a:pPr algn="ctr"/>
                      <a:r>
                        <a:rPr lang="de-CH" sz="1400" dirty="0" err="1"/>
                        <a:t>Développement</a:t>
                      </a:r>
                      <a:r>
                        <a:rPr lang="de-CH" sz="1400" dirty="0"/>
                        <a:t> optimal</a:t>
                      </a:r>
                      <a:endParaRPr lang="de-CH" sz="1400" dirty="0">
                        <a:solidFill>
                          <a:schemeClr val="bg1"/>
                        </a:solidFill>
                      </a:endParaRPr>
                    </a:p>
                  </a:txBody>
                  <a:tcPr marL="91441" marR="91441">
                    <a:solidFill>
                      <a:srgbClr val="9BBB59"/>
                    </a:solidFill>
                  </a:tcPr>
                </a:tc>
                <a:tc hMerge="1">
                  <a:txBody>
                    <a:bodyPr/>
                    <a:lstStyle/>
                    <a:p>
                      <a:endParaRPr lang="de-CH"/>
                    </a:p>
                  </a:txBody>
                  <a:tcPr/>
                </a:tc>
                <a:extLst>
                  <a:ext uri="{0D108BD9-81ED-4DB2-BD59-A6C34878D82A}">
                    <a16:rowId xmlns:a16="http://schemas.microsoft.com/office/drawing/2014/main" val="10000"/>
                  </a:ext>
                </a:extLst>
              </a:tr>
              <a:tr h="241846">
                <a:tc vMerge="1">
                  <a:txBody>
                    <a:bodyPr/>
                    <a:lstStyle/>
                    <a:p>
                      <a:endParaRPr lang="de-CH"/>
                    </a:p>
                  </a:txBody>
                  <a:tcPr/>
                </a:tc>
                <a:tc>
                  <a:txBody>
                    <a:bodyPr/>
                    <a:lstStyle/>
                    <a:p>
                      <a:pPr algn="ctr"/>
                      <a:r>
                        <a:rPr lang="de-CH" sz="1400" dirty="0" err="1"/>
                        <a:t>Filles</a:t>
                      </a:r>
                      <a:endParaRPr lang="de-CH" sz="1400" dirty="0"/>
                    </a:p>
                  </a:txBody>
                  <a:tcPr marL="91441" marR="91441">
                    <a:solidFill>
                      <a:srgbClr val="DEE7D1"/>
                    </a:solidFill>
                  </a:tcPr>
                </a:tc>
                <a:tc>
                  <a:txBody>
                    <a:bodyPr/>
                    <a:lstStyle/>
                    <a:p>
                      <a:pPr algn="ctr"/>
                      <a:r>
                        <a:rPr lang="de-CH" sz="1400" dirty="0"/>
                        <a:t>Garçons</a:t>
                      </a:r>
                    </a:p>
                  </a:txBody>
                  <a:tcPr marL="91441" marR="91441">
                    <a:solidFill>
                      <a:srgbClr val="DEE7D1"/>
                    </a:solidFill>
                  </a:tcPr>
                </a:tc>
                <a:extLst>
                  <a:ext uri="{0D108BD9-81ED-4DB2-BD59-A6C34878D82A}">
                    <a16:rowId xmlns:a16="http://schemas.microsoft.com/office/drawing/2014/main" val="10001"/>
                  </a:ext>
                </a:extLst>
              </a:tr>
              <a:tr h="245788">
                <a:tc>
                  <a:txBody>
                    <a:bodyPr/>
                    <a:lstStyle/>
                    <a:p>
                      <a:r>
                        <a:rPr lang="de-CH" sz="1400" dirty="0" err="1"/>
                        <a:t>Différenciation</a:t>
                      </a:r>
                      <a:endParaRPr lang="de-CH" sz="1400" dirty="0"/>
                    </a:p>
                  </a:txBody>
                  <a:tcPr marL="91441" marR="91441">
                    <a:solidFill>
                      <a:srgbClr val="EFF3EA"/>
                    </a:solidFill>
                  </a:tcPr>
                </a:tc>
                <a:tc>
                  <a:txBody>
                    <a:bodyPr/>
                    <a:lstStyle/>
                    <a:p>
                      <a:pPr algn="ctr"/>
                      <a:r>
                        <a:rPr lang="de-CH" sz="1400" dirty="0"/>
                        <a:t>1.-2. et 5.-6. cl.</a:t>
                      </a:r>
                    </a:p>
                  </a:txBody>
                  <a:tcPr marL="91441" marR="91441">
                    <a:solidFill>
                      <a:srgbClr val="EFF3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400" dirty="0"/>
                        <a:t>1.-2. et 5.-6. cl.</a:t>
                      </a:r>
                    </a:p>
                  </a:txBody>
                  <a:tcPr marL="91441" marR="91441">
                    <a:solidFill>
                      <a:srgbClr val="EFF3EA"/>
                    </a:solidFill>
                  </a:tcPr>
                </a:tc>
                <a:extLst>
                  <a:ext uri="{0D108BD9-81ED-4DB2-BD59-A6C34878D82A}">
                    <a16:rowId xmlns:a16="http://schemas.microsoft.com/office/drawing/2014/main" val="10002"/>
                  </a:ext>
                </a:extLst>
              </a:tr>
              <a:tr h="241846">
                <a:tc>
                  <a:txBody>
                    <a:bodyPr/>
                    <a:lstStyle/>
                    <a:p>
                      <a:r>
                        <a:rPr lang="de-CH" sz="1400" dirty="0" err="1"/>
                        <a:t>Réaction</a:t>
                      </a:r>
                      <a:endParaRPr lang="de-CH" sz="1400" dirty="0"/>
                    </a:p>
                  </a:txBody>
                  <a:tcPr marL="91441" marR="91441">
                    <a:solidFill>
                      <a:srgbClr val="DEE7D1"/>
                    </a:solidFill>
                  </a:tcPr>
                </a:tc>
                <a:tc>
                  <a:txBody>
                    <a:bodyPr/>
                    <a:lstStyle/>
                    <a:p>
                      <a:pPr algn="ctr"/>
                      <a:r>
                        <a:rPr lang="de-CH" sz="1400" dirty="0"/>
                        <a:t>3.-5. </a:t>
                      </a:r>
                      <a:r>
                        <a:rPr lang="de-CH" sz="1400" dirty="0" err="1"/>
                        <a:t>classe</a:t>
                      </a:r>
                      <a:endParaRPr lang="de-CH" sz="1400" dirty="0"/>
                    </a:p>
                  </a:txBody>
                  <a:tcPr marL="91441" marR="91441">
                    <a:solidFill>
                      <a:srgbClr val="DEE7D1"/>
                    </a:solidFill>
                  </a:tcPr>
                </a:tc>
                <a:tc>
                  <a:txBody>
                    <a:bodyPr/>
                    <a:lstStyle/>
                    <a:p>
                      <a:pPr algn="ctr"/>
                      <a:r>
                        <a:rPr lang="de-CH" sz="1400" dirty="0"/>
                        <a:t>3.-5. </a:t>
                      </a:r>
                      <a:r>
                        <a:rPr lang="de-CH" sz="1400" dirty="0" err="1"/>
                        <a:t>classe</a:t>
                      </a:r>
                      <a:endParaRPr lang="de-CH" sz="1400" dirty="0"/>
                    </a:p>
                  </a:txBody>
                  <a:tcPr marL="91441" marR="91441">
                    <a:solidFill>
                      <a:srgbClr val="DEE7D1"/>
                    </a:solidFill>
                  </a:tcPr>
                </a:tc>
                <a:extLst>
                  <a:ext uri="{0D108BD9-81ED-4DB2-BD59-A6C34878D82A}">
                    <a16:rowId xmlns:a16="http://schemas.microsoft.com/office/drawing/2014/main" val="10003"/>
                  </a:ext>
                </a:extLst>
              </a:tr>
              <a:tr h="241846">
                <a:tc>
                  <a:txBody>
                    <a:bodyPr/>
                    <a:lstStyle/>
                    <a:p>
                      <a:r>
                        <a:rPr lang="de-CH" sz="1400" dirty="0" err="1"/>
                        <a:t>Rythme</a:t>
                      </a:r>
                      <a:endParaRPr lang="de-CH" sz="1400" dirty="0"/>
                    </a:p>
                  </a:txBody>
                  <a:tcPr marL="91441" marR="91441">
                    <a:solidFill>
                      <a:srgbClr val="EFF3EA"/>
                    </a:solidFill>
                  </a:tcPr>
                </a:tc>
                <a:tc>
                  <a:txBody>
                    <a:bodyPr/>
                    <a:lstStyle/>
                    <a:p>
                      <a:pPr algn="ctr"/>
                      <a:r>
                        <a:rPr lang="de-CH" sz="1400" dirty="0"/>
                        <a:t>2.-4. </a:t>
                      </a:r>
                      <a:r>
                        <a:rPr lang="de-CH" sz="1400" dirty="0" err="1"/>
                        <a:t>classe</a:t>
                      </a:r>
                      <a:endParaRPr lang="de-CH" sz="1400" dirty="0"/>
                    </a:p>
                  </a:txBody>
                  <a:tcPr marL="91441" marR="91441">
                    <a:solidFill>
                      <a:srgbClr val="EFF3EA"/>
                    </a:solidFill>
                  </a:tcPr>
                </a:tc>
                <a:tc>
                  <a:txBody>
                    <a:bodyPr/>
                    <a:lstStyle/>
                    <a:p>
                      <a:pPr algn="ctr"/>
                      <a:r>
                        <a:rPr lang="de-CH" sz="1400" dirty="0"/>
                        <a:t>4.-5. </a:t>
                      </a:r>
                      <a:r>
                        <a:rPr lang="de-CH" sz="1400" dirty="0" err="1"/>
                        <a:t>classe</a:t>
                      </a:r>
                      <a:endParaRPr lang="de-CH" sz="1400" dirty="0"/>
                    </a:p>
                  </a:txBody>
                  <a:tcPr marL="91441" marR="91441">
                    <a:solidFill>
                      <a:srgbClr val="EFF3EA"/>
                    </a:solidFill>
                  </a:tcPr>
                </a:tc>
                <a:extLst>
                  <a:ext uri="{0D108BD9-81ED-4DB2-BD59-A6C34878D82A}">
                    <a16:rowId xmlns:a16="http://schemas.microsoft.com/office/drawing/2014/main" val="10004"/>
                  </a:ext>
                </a:extLst>
              </a:tr>
              <a:tr h="241846">
                <a:tc>
                  <a:txBody>
                    <a:bodyPr/>
                    <a:lstStyle/>
                    <a:p>
                      <a:r>
                        <a:rPr lang="de-CH" sz="1400" dirty="0"/>
                        <a:t>Orientation</a:t>
                      </a:r>
                    </a:p>
                  </a:txBody>
                  <a:tcPr marL="91441" marR="91441">
                    <a:solidFill>
                      <a:srgbClr val="DEE7D1"/>
                    </a:solidFill>
                  </a:tcPr>
                </a:tc>
                <a:tc>
                  <a:txBody>
                    <a:bodyPr/>
                    <a:lstStyle/>
                    <a:p>
                      <a:pPr algn="ctr"/>
                      <a:r>
                        <a:rPr lang="de-CH" sz="1400" dirty="0"/>
                        <a:t>7.-9. </a:t>
                      </a:r>
                      <a:r>
                        <a:rPr lang="de-CH" sz="1400" dirty="0" err="1"/>
                        <a:t>classe</a:t>
                      </a:r>
                      <a:endParaRPr lang="de-CH" sz="1400" dirty="0"/>
                    </a:p>
                  </a:txBody>
                  <a:tcPr marL="91441" marR="91441">
                    <a:solidFill>
                      <a:srgbClr val="DEE7D1"/>
                    </a:solidFill>
                  </a:tcPr>
                </a:tc>
                <a:tc>
                  <a:txBody>
                    <a:bodyPr/>
                    <a:lstStyle/>
                    <a:p>
                      <a:pPr algn="ctr"/>
                      <a:r>
                        <a:rPr lang="de-CH" sz="1400" dirty="0"/>
                        <a:t>7.-9. </a:t>
                      </a:r>
                      <a:r>
                        <a:rPr lang="de-CH" sz="1400" dirty="0" err="1"/>
                        <a:t>classe</a:t>
                      </a:r>
                      <a:endParaRPr lang="de-CH" sz="1400" dirty="0"/>
                    </a:p>
                  </a:txBody>
                  <a:tcPr marL="91441" marR="91441">
                    <a:solidFill>
                      <a:srgbClr val="DEE7D1"/>
                    </a:solidFill>
                  </a:tcPr>
                </a:tc>
                <a:extLst>
                  <a:ext uri="{0D108BD9-81ED-4DB2-BD59-A6C34878D82A}">
                    <a16:rowId xmlns:a16="http://schemas.microsoft.com/office/drawing/2014/main" val="10005"/>
                  </a:ext>
                </a:extLst>
              </a:tr>
              <a:tr h="241846">
                <a:tc>
                  <a:txBody>
                    <a:bodyPr/>
                    <a:lstStyle/>
                    <a:p>
                      <a:r>
                        <a:rPr lang="de-CH" sz="1400" dirty="0" err="1"/>
                        <a:t>Équilibre</a:t>
                      </a:r>
                      <a:endParaRPr lang="de-CH" sz="1400" dirty="0"/>
                    </a:p>
                  </a:txBody>
                  <a:tcPr marL="91441" marR="91441">
                    <a:solidFill>
                      <a:srgbClr val="EFF3EA"/>
                    </a:solidFill>
                  </a:tcPr>
                </a:tc>
                <a:tc>
                  <a:txBody>
                    <a:bodyPr/>
                    <a:lstStyle/>
                    <a:p>
                      <a:pPr algn="ctr"/>
                      <a:r>
                        <a:rPr lang="de-CH" sz="1400" dirty="0"/>
                        <a:t>4.-5. </a:t>
                      </a:r>
                      <a:r>
                        <a:rPr lang="de-CH" sz="1400" dirty="0" err="1"/>
                        <a:t>classe</a:t>
                      </a:r>
                      <a:endParaRPr lang="de-CH" sz="1400" dirty="0"/>
                    </a:p>
                  </a:txBody>
                  <a:tcPr marL="91441" marR="91441">
                    <a:solidFill>
                      <a:srgbClr val="EFF3EA"/>
                    </a:solidFill>
                  </a:tcPr>
                </a:tc>
                <a:tc>
                  <a:txBody>
                    <a:bodyPr/>
                    <a:lstStyle/>
                    <a:p>
                      <a:pPr algn="ctr"/>
                      <a:r>
                        <a:rPr lang="de-CH" sz="1400" dirty="0"/>
                        <a:t>5.-6. </a:t>
                      </a:r>
                      <a:r>
                        <a:rPr lang="de-CH" sz="1400" dirty="0" err="1"/>
                        <a:t>classe</a:t>
                      </a:r>
                      <a:endParaRPr lang="de-CH" sz="1400" dirty="0"/>
                    </a:p>
                  </a:txBody>
                  <a:tcPr marL="91441" marR="91441">
                    <a:solidFill>
                      <a:srgbClr val="EFF3EA"/>
                    </a:solidFill>
                  </a:tcPr>
                </a:tc>
                <a:extLst>
                  <a:ext uri="{0D108BD9-81ED-4DB2-BD59-A6C34878D82A}">
                    <a16:rowId xmlns:a16="http://schemas.microsoft.com/office/drawing/2014/main" val="10006"/>
                  </a:ext>
                </a:extLst>
              </a:tr>
            </a:tbl>
          </a:graphicData>
        </a:graphic>
      </p:graphicFrame>
      <p:sp>
        <p:nvSpPr>
          <p:cNvPr id="7" name="Textfeld 6">
            <a:extLst>
              <a:ext uri="{FF2B5EF4-FFF2-40B4-BE49-F238E27FC236}">
                <a16:creationId xmlns:a16="http://schemas.microsoft.com/office/drawing/2014/main" id="{89101DC3-8784-4BEC-BE40-DE945E12EFDF}"/>
              </a:ext>
            </a:extLst>
          </p:cNvPr>
          <p:cNvSpPr txBox="1"/>
          <p:nvPr/>
        </p:nvSpPr>
        <p:spPr>
          <a:xfrm>
            <a:off x="407368" y="1988840"/>
            <a:ext cx="5328666" cy="4001095"/>
          </a:xfrm>
          <a:prstGeom prst="rect">
            <a:avLst/>
          </a:prstGeom>
          <a:noFill/>
        </p:spPr>
        <p:txBody>
          <a:bodyPr wrap="square" lIns="0" tIns="0" rIns="0" bIns="0" rtlCol="0">
            <a:spAutoFit/>
          </a:bodyPr>
          <a:lstStyle/>
          <a:p>
            <a:pPr algn="just"/>
            <a:r>
              <a:rPr lang="de-CH" sz="2000" dirty="0"/>
              <a:t>«</a:t>
            </a:r>
            <a:r>
              <a:rPr lang="de-CH" sz="2000" dirty="0" err="1"/>
              <a:t>L’âge</a:t>
            </a:r>
            <a:r>
              <a:rPr lang="de-CH" sz="2000" dirty="0"/>
              <a:t> </a:t>
            </a:r>
            <a:r>
              <a:rPr lang="de-CH" sz="2000" dirty="0" err="1"/>
              <a:t>d’or</a:t>
            </a:r>
            <a:r>
              <a:rPr lang="de-CH" sz="2000" dirty="0"/>
              <a:t> de </a:t>
            </a:r>
            <a:r>
              <a:rPr lang="de-CH" sz="2000" dirty="0" err="1"/>
              <a:t>l’apprentissage</a:t>
            </a:r>
            <a:r>
              <a:rPr lang="de-CH" sz="2000" dirty="0"/>
              <a:t>»</a:t>
            </a:r>
          </a:p>
          <a:p>
            <a:pPr algn="just"/>
            <a:r>
              <a:rPr lang="de-CH" sz="2000" dirty="0"/>
              <a:t>Le </a:t>
            </a:r>
            <a:r>
              <a:rPr lang="de-CH" sz="2000" dirty="0" err="1"/>
              <a:t>développement</a:t>
            </a:r>
            <a:r>
              <a:rPr lang="de-CH" sz="2000" dirty="0"/>
              <a:t> optimal de la </a:t>
            </a:r>
            <a:r>
              <a:rPr lang="de-CH" sz="2000" dirty="0" err="1"/>
              <a:t>coordination</a:t>
            </a:r>
            <a:r>
              <a:rPr lang="de-CH" sz="2000" dirty="0"/>
              <a:t> se </a:t>
            </a:r>
            <a:r>
              <a:rPr lang="de-CH" sz="2000" dirty="0" err="1"/>
              <a:t>joue</a:t>
            </a:r>
            <a:r>
              <a:rPr lang="de-CH" sz="2000" dirty="0"/>
              <a:t> </a:t>
            </a:r>
            <a:r>
              <a:rPr lang="de-CH" sz="2000" dirty="0" err="1"/>
              <a:t>durant</a:t>
            </a:r>
            <a:r>
              <a:rPr lang="de-CH" sz="2000" dirty="0"/>
              <a:t> </a:t>
            </a:r>
            <a:r>
              <a:rPr lang="de-CH" sz="2000" dirty="0" err="1"/>
              <a:t>l’enfance</a:t>
            </a:r>
            <a:r>
              <a:rPr lang="de-CH" sz="2000" dirty="0"/>
              <a:t>. Plus on </a:t>
            </a:r>
            <a:r>
              <a:rPr lang="de-CH" sz="2000" dirty="0" err="1"/>
              <a:t>donne</a:t>
            </a:r>
            <a:r>
              <a:rPr lang="de-CH" sz="2000" dirty="0"/>
              <a:t> </a:t>
            </a:r>
            <a:r>
              <a:rPr lang="de-CH" sz="2000" dirty="0" err="1"/>
              <a:t>aux</a:t>
            </a:r>
            <a:r>
              <a:rPr lang="de-CH" sz="2000" dirty="0"/>
              <a:t> </a:t>
            </a:r>
            <a:r>
              <a:rPr lang="de-CH" sz="2000" dirty="0" err="1"/>
              <a:t>enfants</a:t>
            </a:r>
            <a:r>
              <a:rPr lang="de-CH" sz="2000" dirty="0"/>
              <a:t> </a:t>
            </a:r>
            <a:r>
              <a:rPr lang="de-CH" sz="2000" dirty="0" err="1"/>
              <a:t>l’occasion</a:t>
            </a:r>
            <a:r>
              <a:rPr lang="de-CH" sz="2000" dirty="0"/>
              <a:t> de </a:t>
            </a:r>
            <a:r>
              <a:rPr lang="de-CH" sz="2000" dirty="0" err="1"/>
              <a:t>bouger</a:t>
            </a:r>
            <a:r>
              <a:rPr lang="de-CH" sz="2000" dirty="0"/>
              <a:t>, </a:t>
            </a:r>
            <a:r>
              <a:rPr lang="de-CH" sz="2000" dirty="0" err="1"/>
              <a:t>d’accumuler</a:t>
            </a:r>
            <a:r>
              <a:rPr lang="de-CH" sz="2000" dirty="0"/>
              <a:t> </a:t>
            </a:r>
            <a:r>
              <a:rPr lang="de-CH" sz="2000" dirty="0" err="1"/>
              <a:t>les</a:t>
            </a:r>
            <a:r>
              <a:rPr lang="de-CH" sz="2000" dirty="0"/>
              <a:t> </a:t>
            </a:r>
            <a:r>
              <a:rPr lang="de-CH" sz="2000" dirty="0" err="1"/>
              <a:t>expériences</a:t>
            </a:r>
            <a:r>
              <a:rPr lang="de-CH" sz="2000" dirty="0"/>
              <a:t> </a:t>
            </a:r>
            <a:r>
              <a:rPr lang="de-CH" sz="2000" dirty="0" err="1"/>
              <a:t>sensorimotrices</a:t>
            </a:r>
            <a:r>
              <a:rPr lang="de-CH" sz="2000" dirty="0"/>
              <a:t> </a:t>
            </a:r>
            <a:r>
              <a:rPr lang="de-CH" sz="2000" dirty="0" err="1"/>
              <a:t>les</a:t>
            </a:r>
            <a:r>
              <a:rPr lang="de-CH" sz="2000" dirty="0"/>
              <a:t> plus </a:t>
            </a:r>
            <a:r>
              <a:rPr lang="de-CH" sz="2000" dirty="0" err="1"/>
              <a:t>variées</a:t>
            </a:r>
            <a:r>
              <a:rPr lang="de-CH" sz="2000" dirty="0"/>
              <a:t>, plus </a:t>
            </a:r>
            <a:r>
              <a:rPr lang="de-CH" sz="2000" dirty="0" err="1"/>
              <a:t>ils</a:t>
            </a:r>
            <a:r>
              <a:rPr lang="de-CH" sz="2000" dirty="0"/>
              <a:t> </a:t>
            </a:r>
            <a:r>
              <a:rPr lang="de-CH" sz="2000" dirty="0" err="1"/>
              <a:t>exploiteront</a:t>
            </a:r>
            <a:r>
              <a:rPr lang="de-CH" sz="2000" dirty="0"/>
              <a:t> </a:t>
            </a:r>
            <a:r>
              <a:rPr lang="de-CH" sz="2000" dirty="0" err="1"/>
              <a:t>leur</a:t>
            </a:r>
            <a:r>
              <a:rPr lang="de-CH" sz="2000" dirty="0"/>
              <a:t> </a:t>
            </a:r>
            <a:r>
              <a:rPr lang="de-CH" sz="2000" dirty="0" err="1"/>
              <a:t>potentiel</a:t>
            </a:r>
            <a:r>
              <a:rPr lang="de-CH" sz="2000" dirty="0"/>
              <a:t> et </a:t>
            </a:r>
            <a:r>
              <a:rPr lang="de-CH" sz="2000" dirty="0" err="1"/>
              <a:t>élargiront</a:t>
            </a:r>
            <a:r>
              <a:rPr lang="de-CH" sz="2000" dirty="0"/>
              <a:t> </a:t>
            </a:r>
            <a:r>
              <a:rPr lang="de-CH" sz="2000" dirty="0" err="1"/>
              <a:t>leur</a:t>
            </a:r>
            <a:r>
              <a:rPr lang="de-CH" sz="2000" dirty="0"/>
              <a:t> </a:t>
            </a:r>
            <a:r>
              <a:rPr lang="de-CH" sz="2000" dirty="0" err="1"/>
              <a:t>répertoire</a:t>
            </a:r>
            <a:r>
              <a:rPr lang="de-CH" sz="2000" dirty="0"/>
              <a:t> </a:t>
            </a:r>
            <a:r>
              <a:rPr lang="de-CH" sz="2000" dirty="0" err="1"/>
              <a:t>gestuel</a:t>
            </a:r>
            <a:r>
              <a:rPr lang="de-CH" sz="2000" dirty="0"/>
              <a:t>. </a:t>
            </a:r>
            <a:r>
              <a:rPr lang="de-CH" sz="2000" dirty="0" err="1"/>
              <a:t>L’apprentissage</a:t>
            </a:r>
            <a:r>
              <a:rPr lang="de-CH" sz="2000" dirty="0"/>
              <a:t> de </a:t>
            </a:r>
            <a:r>
              <a:rPr lang="de-CH" sz="2000" dirty="0" err="1"/>
              <a:t>nouveaux</a:t>
            </a:r>
            <a:r>
              <a:rPr lang="de-CH" sz="2000" dirty="0"/>
              <a:t> </a:t>
            </a:r>
            <a:r>
              <a:rPr lang="de-CH" sz="2000" dirty="0" err="1"/>
              <a:t>gestes</a:t>
            </a:r>
            <a:r>
              <a:rPr lang="de-CH" sz="2000" dirty="0"/>
              <a:t> </a:t>
            </a:r>
            <a:r>
              <a:rPr lang="de-CH" sz="2000" dirty="0" err="1"/>
              <a:t>techniques</a:t>
            </a:r>
            <a:r>
              <a:rPr lang="de-CH" sz="2000" dirty="0"/>
              <a:t>, </a:t>
            </a:r>
            <a:r>
              <a:rPr lang="de-CH" sz="2000" dirty="0" err="1"/>
              <a:t>toujours</a:t>
            </a:r>
            <a:r>
              <a:rPr lang="de-CH" sz="2000" dirty="0"/>
              <a:t> plus </a:t>
            </a:r>
            <a:r>
              <a:rPr lang="de-CH" sz="2000" dirty="0" err="1"/>
              <a:t>complexes</a:t>
            </a:r>
            <a:r>
              <a:rPr lang="de-CH" sz="2000" dirty="0"/>
              <a:t>, en </a:t>
            </a:r>
            <a:r>
              <a:rPr lang="de-CH" sz="2000" dirty="0" err="1"/>
              <a:t>sera</a:t>
            </a:r>
            <a:r>
              <a:rPr lang="de-CH" sz="2000" dirty="0"/>
              <a:t> </a:t>
            </a:r>
            <a:r>
              <a:rPr lang="de-CH" sz="2000" dirty="0" err="1"/>
              <a:t>facilité</a:t>
            </a:r>
            <a:r>
              <a:rPr lang="de-CH" sz="2000" dirty="0"/>
              <a:t>. Il </a:t>
            </a:r>
            <a:r>
              <a:rPr lang="de-CH" sz="2000" dirty="0" err="1"/>
              <a:t>est</a:t>
            </a:r>
            <a:r>
              <a:rPr lang="de-CH" sz="2000" dirty="0"/>
              <a:t> </a:t>
            </a:r>
            <a:r>
              <a:rPr lang="de-CH" sz="2000" dirty="0" err="1"/>
              <a:t>donc</a:t>
            </a:r>
            <a:r>
              <a:rPr lang="de-CH" sz="2000" dirty="0"/>
              <a:t> primordial de </a:t>
            </a:r>
            <a:r>
              <a:rPr lang="de-CH" sz="2000" dirty="0" err="1"/>
              <a:t>solliciter</a:t>
            </a:r>
            <a:r>
              <a:rPr lang="de-CH" sz="2000" dirty="0"/>
              <a:t> </a:t>
            </a:r>
            <a:r>
              <a:rPr lang="de-CH" sz="2000" dirty="0" err="1"/>
              <a:t>les</a:t>
            </a:r>
            <a:r>
              <a:rPr lang="de-CH" sz="2000" dirty="0"/>
              <a:t> </a:t>
            </a:r>
            <a:r>
              <a:rPr lang="de-CH" sz="2000" dirty="0" err="1"/>
              <a:t>capacités</a:t>
            </a:r>
            <a:r>
              <a:rPr lang="de-CH" sz="2000" dirty="0"/>
              <a:t> de </a:t>
            </a:r>
            <a:r>
              <a:rPr lang="de-CH" sz="2000" dirty="0" err="1"/>
              <a:t>coordination</a:t>
            </a:r>
            <a:r>
              <a:rPr lang="de-CH" sz="2000" dirty="0"/>
              <a:t> </a:t>
            </a:r>
            <a:r>
              <a:rPr lang="de-CH" sz="2000" dirty="0" err="1"/>
              <a:t>chez</a:t>
            </a:r>
            <a:r>
              <a:rPr lang="de-CH" sz="2000" dirty="0"/>
              <a:t> </a:t>
            </a:r>
            <a:r>
              <a:rPr lang="de-CH" sz="2000" dirty="0" err="1"/>
              <a:t>les</a:t>
            </a:r>
            <a:r>
              <a:rPr lang="de-CH" sz="2000" dirty="0"/>
              <a:t> </a:t>
            </a:r>
            <a:r>
              <a:rPr lang="de-CH" sz="2000" dirty="0" err="1"/>
              <a:t>jeunes</a:t>
            </a:r>
            <a:r>
              <a:rPr lang="de-CH" sz="2000" dirty="0"/>
              <a:t> </a:t>
            </a:r>
            <a:r>
              <a:rPr lang="de-CH" sz="2000" dirty="0" err="1"/>
              <a:t>enfants</a:t>
            </a:r>
            <a:r>
              <a:rPr lang="de-CH" sz="2000" dirty="0"/>
              <a:t>, en </a:t>
            </a:r>
            <a:r>
              <a:rPr lang="de-CH" sz="2000" dirty="0" err="1"/>
              <a:t>aménageant</a:t>
            </a:r>
            <a:r>
              <a:rPr lang="de-CH" sz="2000" dirty="0"/>
              <a:t> des </a:t>
            </a:r>
            <a:r>
              <a:rPr lang="de-CH" sz="2000" dirty="0" err="1"/>
              <a:t>situations</a:t>
            </a:r>
            <a:r>
              <a:rPr lang="de-CH" sz="2000" dirty="0"/>
              <a:t> </a:t>
            </a:r>
            <a:r>
              <a:rPr lang="de-CH" sz="2000" dirty="0" err="1"/>
              <a:t>d’apprentissage</a:t>
            </a:r>
            <a:r>
              <a:rPr lang="de-CH" sz="2000" dirty="0"/>
              <a:t> très </a:t>
            </a:r>
            <a:r>
              <a:rPr lang="de-CH" sz="2000" dirty="0" err="1"/>
              <a:t>variées</a:t>
            </a:r>
            <a:r>
              <a:rPr lang="de-CH" sz="2000" dirty="0"/>
              <a:t>.</a:t>
            </a:r>
          </a:p>
        </p:txBody>
      </p:sp>
      <p:sp>
        <p:nvSpPr>
          <p:cNvPr id="3" name="SeitenzahlBenutzerdefiniert">
            <a:extLst>
              <a:ext uri="{FF2B5EF4-FFF2-40B4-BE49-F238E27FC236}">
                <a16:creationId xmlns:a16="http://schemas.microsoft.com/office/drawing/2014/main" id="{7F2C9F8F-723F-A261-AF20-56492636A3D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5201585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DE806-3125-CFA6-79A7-C1035E86CC45}"/>
              </a:ext>
            </a:extLst>
          </p:cNvPr>
          <p:cNvSpPr>
            <a:spLocks noGrp="1"/>
          </p:cNvSpPr>
          <p:nvPr>
            <p:ph type="title"/>
          </p:nvPr>
        </p:nvSpPr>
        <p:spPr/>
        <p:txBody>
          <a:bodyPr/>
          <a:lstStyle/>
          <a:p>
            <a:r>
              <a:rPr lang="fr-CH" dirty="0" err="1">
                <a:solidFill>
                  <a:srgbClr val="000000"/>
                </a:solidFill>
              </a:rPr>
              <a:t>Coordinazione</a:t>
            </a:r>
            <a:r>
              <a:rPr lang="fr-CH" dirty="0">
                <a:solidFill>
                  <a:srgbClr val="000000"/>
                </a:solidFill>
              </a:rPr>
              <a:t> </a:t>
            </a:r>
            <a:r>
              <a:rPr lang="fr-CH" dirty="0" err="1">
                <a:solidFill>
                  <a:srgbClr val="000000"/>
                </a:solidFill>
              </a:rPr>
              <a:t>del</a:t>
            </a:r>
            <a:r>
              <a:rPr lang="fr-CH" dirty="0">
                <a:solidFill>
                  <a:srgbClr val="000000"/>
                </a:solidFill>
              </a:rPr>
              <a:t> </a:t>
            </a:r>
            <a:r>
              <a:rPr lang="fr-CH" dirty="0" err="1">
                <a:solidFill>
                  <a:srgbClr val="000000"/>
                </a:solidFill>
              </a:rPr>
              <a:t>movimento</a:t>
            </a:r>
            <a:br>
              <a:rPr lang="fr-CH" i="0" u="none" strike="noStrike" dirty="0">
                <a:solidFill>
                  <a:srgbClr val="000000"/>
                </a:solidFill>
                <a:effectLst/>
              </a:rPr>
            </a:br>
            <a:r>
              <a:rPr lang="fr-CH" b="0" dirty="0">
                <a:solidFill>
                  <a:srgbClr val="000000"/>
                </a:solidFill>
              </a:rPr>
              <a:t>«L’</a:t>
            </a:r>
            <a:r>
              <a:rPr lang="fr-CH" b="0" dirty="0" err="1">
                <a:solidFill>
                  <a:srgbClr val="000000"/>
                </a:solidFill>
              </a:rPr>
              <a:t>età</a:t>
            </a:r>
            <a:r>
              <a:rPr lang="fr-CH" b="0" dirty="0">
                <a:solidFill>
                  <a:srgbClr val="000000"/>
                </a:solidFill>
              </a:rPr>
              <a:t> </a:t>
            </a:r>
            <a:r>
              <a:rPr lang="fr-CH" b="0" dirty="0" err="1">
                <a:solidFill>
                  <a:srgbClr val="000000"/>
                </a:solidFill>
              </a:rPr>
              <a:t>ideale</a:t>
            </a:r>
            <a:r>
              <a:rPr lang="fr-CH" b="0" dirty="0">
                <a:solidFill>
                  <a:srgbClr val="000000"/>
                </a:solidFill>
              </a:rPr>
              <a:t> per l’</a:t>
            </a:r>
            <a:r>
              <a:rPr lang="fr-CH" b="0" dirty="0" err="1">
                <a:solidFill>
                  <a:srgbClr val="000000"/>
                </a:solidFill>
              </a:rPr>
              <a:t>apprendimento</a:t>
            </a:r>
            <a:r>
              <a:rPr lang="fr-CH" b="0" dirty="0">
                <a:solidFill>
                  <a:srgbClr val="000000"/>
                </a:solidFill>
              </a:rPr>
              <a:t>»</a:t>
            </a:r>
            <a:endParaRPr lang="fr-FR" dirty="0"/>
          </a:p>
        </p:txBody>
      </p:sp>
      <p:graphicFrame>
        <p:nvGraphicFramePr>
          <p:cNvPr id="17" name="Tabelle 16">
            <a:extLst>
              <a:ext uri="{FF2B5EF4-FFF2-40B4-BE49-F238E27FC236}">
                <a16:creationId xmlns:a16="http://schemas.microsoft.com/office/drawing/2014/main" id="{9F0F2F76-79D7-4203-8A32-136A7E71C662}"/>
              </a:ext>
            </a:extLst>
          </p:cNvPr>
          <p:cNvGraphicFramePr>
            <a:graphicFrameLocks noGrp="1"/>
          </p:cNvGraphicFramePr>
          <p:nvPr>
            <p:extLst>
              <p:ext uri="{D42A27DB-BD31-4B8C-83A1-F6EECF244321}">
                <p14:modId xmlns:p14="http://schemas.microsoft.com/office/powerpoint/2010/main" val="3326286821"/>
              </p:ext>
            </p:extLst>
          </p:nvPr>
        </p:nvGraphicFramePr>
        <p:xfrm>
          <a:off x="6498806" y="2708920"/>
          <a:ext cx="5328666" cy="2104266"/>
        </p:xfrm>
        <a:graphic>
          <a:graphicData uri="http://schemas.openxmlformats.org/drawingml/2006/table">
            <a:tbl>
              <a:tblPr firstRow="1" bandRow="1">
                <a:tableStyleId>{F5AB1C69-6EDB-4FF4-983F-18BD219EF322}</a:tableStyleId>
              </a:tblPr>
              <a:tblGrid>
                <a:gridCol w="2140097">
                  <a:extLst>
                    <a:ext uri="{9D8B030D-6E8A-4147-A177-3AD203B41FA5}">
                      <a16:colId xmlns:a16="http://schemas.microsoft.com/office/drawing/2014/main" val="20000"/>
                    </a:ext>
                  </a:extLst>
                </a:gridCol>
                <a:gridCol w="1636543">
                  <a:extLst>
                    <a:ext uri="{9D8B030D-6E8A-4147-A177-3AD203B41FA5}">
                      <a16:colId xmlns:a16="http://schemas.microsoft.com/office/drawing/2014/main" val="20001"/>
                    </a:ext>
                  </a:extLst>
                </a:gridCol>
                <a:gridCol w="1552026">
                  <a:extLst>
                    <a:ext uri="{9D8B030D-6E8A-4147-A177-3AD203B41FA5}">
                      <a16:colId xmlns:a16="http://schemas.microsoft.com/office/drawing/2014/main" val="20002"/>
                    </a:ext>
                  </a:extLst>
                </a:gridCol>
              </a:tblGrid>
              <a:tr h="241846">
                <a:tc rowSpan="2">
                  <a:txBody>
                    <a:bodyPr/>
                    <a:lstStyle/>
                    <a:p>
                      <a:pPr algn="ctr"/>
                      <a:r>
                        <a:rPr lang="de-CH" sz="1400" dirty="0" err="1"/>
                        <a:t>Capacità</a:t>
                      </a:r>
                      <a:r>
                        <a:rPr lang="de-CH" sz="1400" dirty="0"/>
                        <a:t> di </a:t>
                      </a:r>
                      <a:r>
                        <a:rPr lang="de-CH" sz="1400" dirty="0" err="1"/>
                        <a:t>coordinazione</a:t>
                      </a:r>
                      <a:endParaRPr lang="de-CH" sz="1400" dirty="0">
                        <a:solidFill>
                          <a:schemeClr val="bg1"/>
                        </a:solidFill>
                      </a:endParaRPr>
                    </a:p>
                  </a:txBody>
                  <a:tcPr marL="91441" marR="91441" anchor="ctr">
                    <a:solidFill>
                      <a:srgbClr val="9BBB59"/>
                    </a:solidFill>
                  </a:tcPr>
                </a:tc>
                <a:tc gridSpan="2">
                  <a:txBody>
                    <a:bodyPr/>
                    <a:lstStyle/>
                    <a:p>
                      <a:pPr algn="ctr"/>
                      <a:r>
                        <a:rPr lang="de-CH" sz="1400" dirty="0" err="1"/>
                        <a:t>Sviluppo</a:t>
                      </a:r>
                      <a:r>
                        <a:rPr lang="de-CH" sz="1400" dirty="0"/>
                        <a:t> </a:t>
                      </a:r>
                      <a:r>
                        <a:rPr lang="de-CH" sz="1400" dirty="0" err="1"/>
                        <a:t>ottimale</a:t>
                      </a:r>
                      <a:endParaRPr lang="de-CH" sz="1400" dirty="0">
                        <a:solidFill>
                          <a:schemeClr val="bg1"/>
                        </a:solidFill>
                      </a:endParaRPr>
                    </a:p>
                  </a:txBody>
                  <a:tcPr marL="91441" marR="91441">
                    <a:solidFill>
                      <a:srgbClr val="9BBB59"/>
                    </a:solidFill>
                  </a:tcPr>
                </a:tc>
                <a:tc hMerge="1">
                  <a:txBody>
                    <a:bodyPr/>
                    <a:lstStyle/>
                    <a:p>
                      <a:endParaRPr lang="de-CH"/>
                    </a:p>
                  </a:txBody>
                  <a:tcPr/>
                </a:tc>
                <a:extLst>
                  <a:ext uri="{0D108BD9-81ED-4DB2-BD59-A6C34878D82A}">
                    <a16:rowId xmlns:a16="http://schemas.microsoft.com/office/drawing/2014/main" val="10000"/>
                  </a:ext>
                </a:extLst>
              </a:tr>
              <a:tr h="241846">
                <a:tc vMerge="1">
                  <a:txBody>
                    <a:bodyPr/>
                    <a:lstStyle/>
                    <a:p>
                      <a:endParaRPr lang="de-CH"/>
                    </a:p>
                  </a:txBody>
                  <a:tcPr/>
                </a:tc>
                <a:tc>
                  <a:txBody>
                    <a:bodyPr/>
                    <a:lstStyle/>
                    <a:p>
                      <a:pPr algn="ctr"/>
                      <a:r>
                        <a:rPr lang="de-CH" sz="1400" dirty="0" err="1"/>
                        <a:t>Femmine</a:t>
                      </a:r>
                      <a:endParaRPr lang="de-CH" sz="1400" dirty="0"/>
                    </a:p>
                  </a:txBody>
                  <a:tcPr marL="91441" marR="91441">
                    <a:solidFill>
                      <a:srgbClr val="DEE7D1"/>
                    </a:solidFill>
                  </a:tcPr>
                </a:tc>
                <a:tc>
                  <a:txBody>
                    <a:bodyPr/>
                    <a:lstStyle/>
                    <a:p>
                      <a:pPr algn="ctr"/>
                      <a:r>
                        <a:rPr lang="de-CH" sz="1400" dirty="0" err="1"/>
                        <a:t>Maschi</a:t>
                      </a:r>
                      <a:endParaRPr lang="de-CH" sz="1400" dirty="0"/>
                    </a:p>
                  </a:txBody>
                  <a:tcPr marL="91441" marR="91441">
                    <a:solidFill>
                      <a:srgbClr val="DEE7D1"/>
                    </a:solidFill>
                  </a:tcPr>
                </a:tc>
                <a:extLst>
                  <a:ext uri="{0D108BD9-81ED-4DB2-BD59-A6C34878D82A}">
                    <a16:rowId xmlns:a16="http://schemas.microsoft.com/office/drawing/2014/main" val="10001"/>
                  </a:ext>
                </a:extLst>
              </a:tr>
              <a:tr h="245788">
                <a:tc>
                  <a:txBody>
                    <a:bodyPr/>
                    <a:lstStyle/>
                    <a:p>
                      <a:r>
                        <a:rPr lang="de-CH" sz="1400" dirty="0" err="1"/>
                        <a:t>Differenziazione</a:t>
                      </a:r>
                      <a:endParaRPr lang="de-CH" sz="1400" dirty="0"/>
                    </a:p>
                  </a:txBody>
                  <a:tcPr marL="91441" marR="91441">
                    <a:solidFill>
                      <a:srgbClr val="EFF3EA"/>
                    </a:solidFill>
                  </a:tcPr>
                </a:tc>
                <a:tc>
                  <a:txBody>
                    <a:bodyPr/>
                    <a:lstStyle/>
                    <a:p>
                      <a:pPr algn="ctr"/>
                      <a:r>
                        <a:rPr lang="de-CH" sz="1400" dirty="0"/>
                        <a:t>1.-2. e 5.-6. cl.</a:t>
                      </a:r>
                    </a:p>
                  </a:txBody>
                  <a:tcPr marL="91441" marR="91441">
                    <a:solidFill>
                      <a:srgbClr val="EFF3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400" dirty="0"/>
                        <a:t>1.-2. e 5.-6. cl.</a:t>
                      </a:r>
                    </a:p>
                  </a:txBody>
                  <a:tcPr marL="91441" marR="91441">
                    <a:solidFill>
                      <a:srgbClr val="EFF3EA"/>
                    </a:solidFill>
                  </a:tcPr>
                </a:tc>
                <a:extLst>
                  <a:ext uri="{0D108BD9-81ED-4DB2-BD59-A6C34878D82A}">
                    <a16:rowId xmlns:a16="http://schemas.microsoft.com/office/drawing/2014/main" val="10002"/>
                  </a:ext>
                </a:extLst>
              </a:tr>
              <a:tr h="241846">
                <a:tc>
                  <a:txBody>
                    <a:bodyPr/>
                    <a:lstStyle/>
                    <a:p>
                      <a:r>
                        <a:rPr lang="de-CH" sz="1400" dirty="0" err="1"/>
                        <a:t>Reazione</a:t>
                      </a:r>
                      <a:endParaRPr lang="de-CH" sz="1400" dirty="0"/>
                    </a:p>
                  </a:txBody>
                  <a:tcPr marL="91441" marR="91441">
                    <a:solidFill>
                      <a:srgbClr val="DEE7D1"/>
                    </a:solidFill>
                  </a:tcPr>
                </a:tc>
                <a:tc>
                  <a:txBody>
                    <a:bodyPr/>
                    <a:lstStyle/>
                    <a:p>
                      <a:pPr algn="ctr"/>
                      <a:r>
                        <a:rPr lang="de-CH" sz="1400" dirty="0"/>
                        <a:t>3.-5. </a:t>
                      </a:r>
                      <a:r>
                        <a:rPr lang="de-CH" sz="1400" dirty="0" err="1"/>
                        <a:t>classe</a:t>
                      </a:r>
                      <a:endParaRPr lang="de-CH" sz="1400" dirty="0"/>
                    </a:p>
                  </a:txBody>
                  <a:tcPr marL="91441" marR="91441">
                    <a:solidFill>
                      <a:srgbClr val="DEE7D1"/>
                    </a:solidFill>
                  </a:tcPr>
                </a:tc>
                <a:tc>
                  <a:txBody>
                    <a:bodyPr/>
                    <a:lstStyle/>
                    <a:p>
                      <a:pPr algn="ctr"/>
                      <a:r>
                        <a:rPr lang="de-CH" sz="1400" dirty="0"/>
                        <a:t>3.-5. </a:t>
                      </a:r>
                      <a:r>
                        <a:rPr lang="de-CH" sz="1400" dirty="0" err="1"/>
                        <a:t>classe</a:t>
                      </a:r>
                      <a:endParaRPr lang="de-CH" sz="1400" dirty="0"/>
                    </a:p>
                  </a:txBody>
                  <a:tcPr marL="91441" marR="91441">
                    <a:solidFill>
                      <a:srgbClr val="DEE7D1"/>
                    </a:solidFill>
                  </a:tcPr>
                </a:tc>
                <a:extLst>
                  <a:ext uri="{0D108BD9-81ED-4DB2-BD59-A6C34878D82A}">
                    <a16:rowId xmlns:a16="http://schemas.microsoft.com/office/drawing/2014/main" val="10003"/>
                  </a:ext>
                </a:extLst>
              </a:tr>
              <a:tr h="241846">
                <a:tc>
                  <a:txBody>
                    <a:bodyPr/>
                    <a:lstStyle/>
                    <a:p>
                      <a:r>
                        <a:rPr lang="de-CH" sz="1400" dirty="0"/>
                        <a:t>Ritmo</a:t>
                      </a:r>
                    </a:p>
                  </a:txBody>
                  <a:tcPr marL="91441" marR="91441">
                    <a:solidFill>
                      <a:srgbClr val="EFF3EA"/>
                    </a:solidFill>
                  </a:tcPr>
                </a:tc>
                <a:tc>
                  <a:txBody>
                    <a:bodyPr/>
                    <a:lstStyle/>
                    <a:p>
                      <a:pPr algn="ctr"/>
                      <a:r>
                        <a:rPr lang="de-CH" sz="1400" dirty="0"/>
                        <a:t>2.-4. </a:t>
                      </a:r>
                      <a:r>
                        <a:rPr lang="de-CH" sz="1400" dirty="0" err="1"/>
                        <a:t>classe</a:t>
                      </a:r>
                      <a:endParaRPr lang="de-CH" sz="1400" dirty="0"/>
                    </a:p>
                  </a:txBody>
                  <a:tcPr marL="91441" marR="91441">
                    <a:solidFill>
                      <a:srgbClr val="EFF3EA"/>
                    </a:solidFill>
                  </a:tcPr>
                </a:tc>
                <a:tc>
                  <a:txBody>
                    <a:bodyPr/>
                    <a:lstStyle/>
                    <a:p>
                      <a:pPr algn="ctr"/>
                      <a:r>
                        <a:rPr lang="de-CH" sz="1400" dirty="0"/>
                        <a:t>4.-5. </a:t>
                      </a:r>
                      <a:r>
                        <a:rPr lang="de-CH" sz="1400" dirty="0" err="1"/>
                        <a:t>classe</a:t>
                      </a:r>
                      <a:endParaRPr lang="de-CH" sz="1400" dirty="0"/>
                    </a:p>
                  </a:txBody>
                  <a:tcPr marL="91441" marR="91441">
                    <a:solidFill>
                      <a:srgbClr val="EFF3EA"/>
                    </a:solidFill>
                  </a:tcPr>
                </a:tc>
                <a:extLst>
                  <a:ext uri="{0D108BD9-81ED-4DB2-BD59-A6C34878D82A}">
                    <a16:rowId xmlns:a16="http://schemas.microsoft.com/office/drawing/2014/main" val="10004"/>
                  </a:ext>
                </a:extLst>
              </a:tr>
              <a:tr h="241846">
                <a:tc>
                  <a:txBody>
                    <a:bodyPr/>
                    <a:lstStyle/>
                    <a:p>
                      <a:r>
                        <a:rPr lang="de-CH" sz="1400" dirty="0" err="1"/>
                        <a:t>Orientamento</a:t>
                      </a:r>
                      <a:endParaRPr lang="de-CH" sz="1400" dirty="0"/>
                    </a:p>
                  </a:txBody>
                  <a:tcPr marL="91441" marR="91441">
                    <a:solidFill>
                      <a:srgbClr val="DEE7D1"/>
                    </a:solidFill>
                  </a:tcPr>
                </a:tc>
                <a:tc>
                  <a:txBody>
                    <a:bodyPr/>
                    <a:lstStyle/>
                    <a:p>
                      <a:pPr algn="ctr"/>
                      <a:r>
                        <a:rPr lang="de-CH" sz="1400" dirty="0"/>
                        <a:t>7.-9. </a:t>
                      </a:r>
                      <a:r>
                        <a:rPr lang="de-CH" sz="1400" dirty="0" err="1"/>
                        <a:t>classe</a:t>
                      </a:r>
                      <a:endParaRPr lang="de-CH" sz="1400" dirty="0"/>
                    </a:p>
                  </a:txBody>
                  <a:tcPr marL="91441" marR="91441">
                    <a:solidFill>
                      <a:srgbClr val="DEE7D1"/>
                    </a:solidFill>
                  </a:tcPr>
                </a:tc>
                <a:tc>
                  <a:txBody>
                    <a:bodyPr/>
                    <a:lstStyle/>
                    <a:p>
                      <a:pPr algn="ctr"/>
                      <a:r>
                        <a:rPr lang="de-CH" sz="1400" dirty="0"/>
                        <a:t>7.-9. </a:t>
                      </a:r>
                      <a:r>
                        <a:rPr lang="de-CH" sz="1400" dirty="0" err="1"/>
                        <a:t>classe</a:t>
                      </a:r>
                      <a:endParaRPr lang="de-CH" sz="1400" dirty="0"/>
                    </a:p>
                  </a:txBody>
                  <a:tcPr marL="91441" marR="91441">
                    <a:solidFill>
                      <a:srgbClr val="DEE7D1"/>
                    </a:solidFill>
                  </a:tcPr>
                </a:tc>
                <a:extLst>
                  <a:ext uri="{0D108BD9-81ED-4DB2-BD59-A6C34878D82A}">
                    <a16:rowId xmlns:a16="http://schemas.microsoft.com/office/drawing/2014/main" val="10005"/>
                  </a:ext>
                </a:extLst>
              </a:tr>
              <a:tr h="241846">
                <a:tc>
                  <a:txBody>
                    <a:bodyPr/>
                    <a:lstStyle/>
                    <a:p>
                      <a:r>
                        <a:rPr lang="de-CH" sz="1400" dirty="0" err="1"/>
                        <a:t>Equilibrio</a:t>
                      </a:r>
                      <a:endParaRPr lang="de-CH" sz="1400" dirty="0"/>
                    </a:p>
                  </a:txBody>
                  <a:tcPr marL="91441" marR="91441">
                    <a:solidFill>
                      <a:srgbClr val="EFF3EA"/>
                    </a:solidFill>
                  </a:tcPr>
                </a:tc>
                <a:tc>
                  <a:txBody>
                    <a:bodyPr/>
                    <a:lstStyle/>
                    <a:p>
                      <a:pPr algn="ctr"/>
                      <a:r>
                        <a:rPr lang="de-CH" sz="1400" dirty="0"/>
                        <a:t>4.-5. </a:t>
                      </a:r>
                      <a:r>
                        <a:rPr lang="de-CH" sz="1400" dirty="0" err="1"/>
                        <a:t>classe</a:t>
                      </a:r>
                      <a:endParaRPr lang="de-CH" sz="1400" dirty="0"/>
                    </a:p>
                  </a:txBody>
                  <a:tcPr marL="91441" marR="91441">
                    <a:solidFill>
                      <a:srgbClr val="EFF3EA"/>
                    </a:solidFill>
                  </a:tcPr>
                </a:tc>
                <a:tc>
                  <a:txBody>
                    <a:bodyPr/>
                    <a:lstStyle/>
                    <a:p>
                      <a:pPr algn="ctr"/>
                      <a:r>
                        <a:rPr lang="de-CH" sz="1400" dirty="0"/>
                        <a:t>5.-6. </a:t>
                      </a:r>
                      <a:r>
                        <a:rPr lang="de-CH" sz="1400" dirty="0" err="1"/>
                        <a:t>classe</a:t>
                      </a:r>
                      <a:endParaRPr lang="de-CH" sz="1400" dirty="0"/>
                    </a:p>
                  </a:txBody>
                  <a:tcPr marL="91441" marR="91441">
                    <a:solidFill>
                      <a:srgbClr val="EFF3EA"/>
                    </a:solidFill>
                  </a:tcPr>
                </a:tc>
                <a:extLst>
                  <a:ext uri="{0D108BD9-81ED-4DB2-BD59-A6C34878D82A}">
                    <a16:rowId xmlns:a16="http://schemas.microsoft.com/office/drawing/2014/main" val="10006"/>
                  </a:ext>
                </a:extLst>
              </a:tr>
            </a:tbl>
          </a:graphicData>
        </a:graphic>
      </p:graphicFrame>
      <p:sp>
        <p:nvSpPr>
          <p:cNvPr id="5" name="Textfeld 4">
            <a:extLst>
              <a:ext uri="{FF2B5EF4-FFF2-40B4-BE49-F238E27FC236}">
                <a16:creationId xmlns:a16="http://schemas.microsoft.com/office/drawing/2014/main" id="{D9C5F9C6-FB55-4A0A-8597-0A55051EB353}"/>
              </a:ext>
            </a:extLst>
          </p:cNvPr>
          <p:cNvSpPr txBox="1"/>
          <p:nvPr/>
        </p:nvSpPr>
        <p:spPr>
          <a:xfrm>
            <a:off x="407368" y="1988840"/>
            <a:ext cx="5327882" cy="4001095"/>
          </a:xfrm>
          <a:prstGeom prst="rect">
            <a:avLst/>
          </a:prstGeom>
          <a:noFill/>
        </p:spPr>
        <p:txBody>
          <a:bodyPr wrap="square" lIns="0" tIns="0" rIns="0" bIns="0" rtlCol="0">
            <a:spAutoFit/>
          </a:bodyPr>
          <a:lstStyle/>
          <a:p>
            <a:pPr algn="just"/>
            <a:r>
              <a:rPr lang="it-IT" sz="2000" dirty="0"/>
              <a:t>«L’età ideale»</a:t>
            </a:r>
          </a:p>
          <a:p>
            <a:pPr algn="just"/>
            <a:r>
              <a:rPr lang="it-IT" sz="2000" dirty="0"/>
              <a:t>L’età sensibile per lo sviluppo della coordinazione motoria è quella compresa tra i sei e i dieci anni. È in questa fascia di età che i bambini dovrebbero essere stimolati attraverso degli allenamenti variati e a indirizzo polisportivo, ciò che permetterebbe di ampliare il loro bagaglio motorio e con esso anche il repertorio delle competenze tecniche. Uno dei compiti del docente di educazione fisica o dell’allenatore è dunque quello di impostare l’insegnamento in modo tale da sviluppare tutte le cinque capacità coordinative.</a:t>
            </a:r>
            <a:endParaRPr lang="de-CH" sz="2000" dirty="0"/>
          </a:p>
        </p:txBody>
      </p:sp>
      <p:sp>
        <p:nvSpPr>
          <p:cNvPr id="3" name="SeitenzahlBenutzerdefiniert">
            <a:extLst>
              <a:ext uri="{FF2B5EF4-FFF2-40B4-BE49-F238E27FC236}">
                <a16:creationId xmlns:a16="http://schemas.microsoft.com/office/drawing/2014/main" id="{DEE2FE3F-65E1-6BF1-730D-FD3CFAF69C9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7282385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DD53B-B8A4-85D6-86EA-7FC3DD71792E}"/>
              </a:ext>
            </a:extLst>
          </p:cNvPr>
          <p:cNvSpPr>
            <a:spLocks noGrp="1"/>
          </p:cNvSpPr>
          <p:nvPr>
            <p:ph type="title"/>
          </p:nvPr>
        </p:nvSpPr>
        <p:spPr/>
        <p:txBody>
          <a:bodyPr/>
          <a:lstStyle/>
          <a:p>
            <a:r>
              <a:rPr lang="fr-CH" dirty="0" err="1">
                <a:solidFill>
                  <a:srgbClr val="000000"/>
                </a:solidFill>
              </a:rPr>
              <a:t>Bewegungskoordination</a:t>
            </a:r>
            <a:br>
              <a:rPr lang="fr-CH" i="0" u="none" strike="noStrike" dirty="0">
                <a:solidFill>
                  <a:srgbClr val="000000"/>
                </a:solidFill>
                <a:effectLst/>
              </a:rPr>
            </a:br>
            <a:r>
              <a:rPr lang="fr-CH" b="0" dirty="0" err="1">
                <a:solidFill>
                  <a:srgbClr val="000000"/>
                </a:solidFill>
              </a:rPr>
              <a:t>Methodische</a:t>
            </a:r>
            <a:r>
              <a:rPr lang="fr-CH" b="0" dirty="0">
                <a:solidFill>
                  <a:srgbClr val="000000"/>
                </a:solidFill>
              </a:rPr>
              <a:t> </a:t>
            </a:r>
            <a:r>
              <a:rPr lang="fr-CH" b="0" dirty="0" err="1">
                <a:solidFill>
                  <a:srgbClr val="000000"/>
                </a:solidFill>
              </a:rPr>
              <a:t>Hinweise</a:t>
            </a:r>
            <a:endParaRPr lang="fr-FR" b="0" dirty="0"/>
          </a:p>
        </p:txBody>
      </p:sp>
      <p:sp>
        <p:nvSpPr>
          <p:cNvPr id="6" name="Espace réservé du contenu 2">
            <a:extLst>
              <a:ext uri="{FF2B5EF4-FFF2-40B4-BE49-F238E27FC236}">
                <a16:creationId xmlns:a16="http://schemas.microsoft.com/office/drawing/2014/main" id="{06EB0857-671D-CF7E-0832-A9AA34E23C32}"/>
              </a:ext>
            </a:extLst>
          </p:cNvPr>
          <p:cNvSpPr txBox="1">
            <a:spLocks/>
          </p:cNvSpPr>
          <p:nvPr/>
        </p:nvSpPr>
        <p:spPr>
          <a:xfrm>
            <a:off x="1064738" y="2269067"/>
            <a:ext cx="10071822"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000" indent="-342000" fontAlgn="auto">
              <a:spcAft>
                <a:spcPts val="600"/>
              </a:spcAft>
              <a:buFont typeface="Arial" panose="020B0604020202020204" pitchFamily="34" charset="0"/>
              <a:buChar char="•"/>
            </a:pPr>
            <a:r>
              <a:rPr lang="de-DE" sz="2000" dirty="0"/>
              <a:t>möglichst früh (bereits im frühen Kindesalter)</a:t>
            </a:r>
            <a:endParaRPr lang="de-CH" sz="1800" dirty="0"/>
          </a:p>
          <a:p>
            <a:pPr marL="342000" indent="-342000" fontAlgn="auto">
              <a:spcAft>
                <a:spcPts val="600"/>
              </a:spcAft>
              <a:buFont typeface="Arial" panose="020B0604020202020204" pitchFamily="34" charset="0"/>
              <a:buChar char="•"/>
            </a:pPr>
            <a:r>
              <a:rPr lang="de-DE" sz="2000" dirty="0" err="1"/>
              <a:t>ganzjähri</a:t>
            </a:r>
            <a:r>
              <a:rPr lang="de-CH" sz="2000" dirty="0"/>
              <a:t>g</a:t>
            </a:r>
          </a:p>
          <a:p>
            <a:pPr marL="342000" indent="-342000" eaLnBrk="0" hangingPunct="0">
              <a:spcAft>
                <a:spcPts val="600"/>
              </a:spcAft>
              <a:buFont typeface="Arial" panose="020B0604020202020204" pitchFamily="34" charset="0"/>
              <a:buChar char="•"/>
              <a:defRPr/>
            </a:pPr>
            <a:r>
              <a:rPr lang="de-DE" sz="2000" dirty="0"/>
              <a:t>vorbereitet, aufgewärmt, eingestimmt</a:t>
            </a:r>
          </a:p>
          <a:p>
            <a:pPr marL="342000" indent="-342000" eaLnBrk="0" hangingPunct="0">
              <a:spcAft>
                <a:spcPts val="600"/>
              </a:spcAft>
              <a:buFont typeface="Arial" panose="020B0604020202020204" pitchFamily="34" charset="0"/>
              <a:buChar char="•"/>
              <a:defRPr/>
            </a:pPr>
            <a:r>
              <a:rPr lang="de-DE" sz="2000" dirty="0"/>
              <a:t>im Hauptteil der Lektion</a:t>
            </a:r>
          </a:p>
          <a:p>
            <a:pPr marL="342000" indent="-342000" eaLnBrk="0" hangingPunct="0">
              <a:spcAft>
                <a:spcPts val="600"/>
              </a:spcAft>
              <a:buFont typeface="Arial" panose="020B0604020202020204" pitchFamily="34" charset="0"/>
              <a:buChar char="•"/>
              <a:defRPr/>
            </a:pPr>
            <a:r>
              <a:rPr lang="de-DE" sz="2000" dirty="0"/>
              <a:t>Koordinationstraining vor Konditionstraining</a:t>
            </a:r>
          </a:p>
          <a:p>
            <a:pPr marL="342000" indent="-342000" eaLnBrk="0" hangingPunct="0">
              <a:spcAft>
                <a:spcPts val="600"/>
              </a:spcAft>
              <a:buFont typeface="Arial" panose="020B0604020202020204" pitchFamily="34" charset="0"/>
              <a:buChar char="•"/>
              <a:defRPr/>
            </a:pPr>
            <a:r>
              <a:rPr lang="de-DE" sz="2000" dirty="0"/>
              <a:t>kein Koordinationstraining im ermüdeten Zustand</a:t>
            </a:r>
          </a:p>
          <a:p>
            <a:pPr marL="342000" indent="-342000" eaLnBrk="0" hangingPunct="0">
              <a:spcAft>
                <a:spcPts val="600"/>
              </a:spcAft>
              <a:buFont typeface="Arial" panose="020B0604020202020204" pitchFamily="34" charset="0"/>
              <a:buChar char="•"/>
              <a:defRPr/>
            </a:pPr>
            <a:r>
              <a:rPr lang="de-DE" sz="2000" dirty="0"/>
              <a:t>wenn immer möglich Reflektion der «Innen-» und «</a:t>
            </a:r>
            <a:r>
              <a:rPr lang="de-DE" sz="2000" dirty="0" err="1"/>
              <a:t>Aussensicht</a:t>
            </a:r>
            <a:r>
              <a:rPr lang="de-DE" sz="2000" dirty="0"/>
              <a:t>» (mental akzentuierte Lehr- und Lernformen)</a:t>
            </a:r>
          </a:p>
          <a:p>
            <a:pPr marL="342000" indent="-342000" eaLnBrk="0" hangingPunct="0">
              <a:spcAft>
                <a:spcPts val="600"/>
              </a:spcAft>
              <a:buFont typeface="Arial" panose="020B0604020202020204" pitchFamily="34" charset="0"/>
              <a:buChar char="•"/>
              <a:defRPr/>
            </a:pPr>
            <a:r>
              <a:rPr lang="de-DE" sz="2000" dirty="0"/>
              <a:t>motivierende und ganzheitliche Formen</a:t>
            </a:r>
            <a:endParaRPr lang="de-CH" sz="2000" dirty="0"/>
          </a:p>
          <a:p>
            <a:pPr fontAlgn="auto">
              <a:spcAft>
                <a:spcPts val="0"/>
              </a:spcAft>
            </a:pPr>
            <a:endParaRPr lang="fr-FR" sz="1800" dirty="0"/>
          </a:p>
        </p:txBody>
      </p:sp>
      <p:sp>
        <p:nvSpPr>
          <p:cNvPr id="3" name="SeitenzahlBenutzerdefiniert">
            <a:extLst>
              <a:ext uri="{FF2B5EF4-FFF2-40B4-BE49-F238E27FC236}">
                <a16:creationId xmlns:a16="http://schemas.microsoft.com/office/drawing/2014/main" id="{E73E9BD3-A188-252F-DA2D-E6F68A005FC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19908802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DD53B-B8A4-85D6-86EA-7FC3DD71792E}"/>
              </a:ext>
            </a:extLst>
          </p:cNvPr>
          <p:cNvSpPr>
            <a:spLocks noGrp="1"/>
          </p:cNvSpPr>
          <p:nvPr>
            <p:ph type="title"/>
          </p:nvPr>
        </p:nvSpPr>
        <p:spPr/>
        <p:txBody>
          <a:bodyPr/>
          <a:lstStyle/>
          <a:p>
            <a:r>
              <a:rPr lang="fr-CH" i="0" u="none" strike="noStrike" dirty="0">
                <a:solidFill>
                  <a:srgbClr val="000000"/>
                </a:solidFill>
                <a:effectLst/>
              </a:rPr>
              <a:t>Co</a:t>
            </a:r>
            <a:r>
              <a:rPr lang="fr-CH" dirty="0">
                <a:solidFill>
                  <a:srgbClr val="000000"/>
                </a:solidFill>
              </a:rPr>
              <a:t>ordination motrice</a:t>
            </a:r>
            <a:br>
              <a:rPr lang="fr-CH" i="0" u="none" strike="noStrike" dirty="0">
                <a:solidFill>
                  <a:srgbClr val="000000"/>
                </a:solidFill>
                <a:effectLst/>
              </a:rPr>
            </a:br>
            <a:r>
              <a:rPr lang="fr-CH" b="0" i="0" u="none" strike="noStrike" dirty="0">
                <a:solidFill>
                  <a:srgbClr val="000000"/>
                </a:solidFill>
                <a:effectLst/>
              </a:rPr>
              <a:t>Aspects méthodologiques</a:t>
            </a:r>
            <a:endParaRPr lang="fr-FR" b="0" dirty="0"/>
          </a:p>
        </p:txBody>
      </p:sp>
      <p:sp>
        <p:nvSpPr>
          <p:cNvPr id="6" name="Espace réservé du contenu 2">
            <a:extLst>
              <a:ext uri="{FF2B5EF4-FFF2-40B4-BE49-F238E27FC236}">
                <a16:creationId xmlns:a16="http://schemas.microsoft.com/office/drawing/2014/main" id="{06EB0857-671D-CF7E-0832-A9AA34E23C32}"/>
              </a:ext>
            </a:extLst>
          </p:cNvPr>
          <p:cNvSpPr txBox="1">
            <a:spLocks/>
          </p:cNvSpPr>
          <p:nvPr/>
        </p:nvSpPr>
        <p:spPr>
          <a:xfrm>
            <a:off x="1064738" y="2269067"/>
            <a:ext cx="10071822"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000" indent="-342000" fontAlgn="auto">
              <a:spcAft>
                <a:spcPts val="600"/>
              </a:spcAft>
              <a:buFont typeface="Arial" panose="020B0604020202020204" pitchFamily="34" charset="0"/>
              <a:buChar char="•"/>
            </a:pPr>
            <a:r>
              <a:rPr lang="de-DE" altLang="de-DE" sz="2000" dirty="0" err="1"/>
              <a:t>aussi</a:t>
            </a:r>
            <a:r>
              <a:rPr lang="de-DE" altLang="de-DE" sz="2000" dirty="0"/>
              <a:t> </a:t>
            </a:r>
            <a:r>
              <a:rPr lang="de-DE" altLang="de-DE" sz="2000" dirty="0" err="1"/>
              <a:t>tôt</a:t>
            </a:r>
            <a:r>
              <a:rPr lang="de-DE" altLang="de-DE" sz="2000" dirty="0"/>
              <a:t> </a:t>
            </a:r>
            <a:r>
              <a:rPr lang="de-DE" altLang="de-DE" sz="2000" dirty="0" err="1"/>
              <a:t>que</a:t>
            </a:r>
            <a:r>
              <a:rPr lang="de-DE" altLang="de-DE" sz="2000" dirty="0"/>
              <a:t> possible  (</a:t>
            </a:r>
            <a:r>
              <a:rPr lang="de-DE" altLang="de-DE" sz="2000" dirty="0" err="1"/>
              <a:t>enfance</a:t>
            </a:r>
            <a:r>
              <a:rPr lang="de-DE" sz="2000" dirty="0"/>
              <a:t>)</a:t>
            </a:r>
            <a:endParaRPr lang="de-CH" sz="1800" dirty="0"/>
          </a:p>
          <a:p>
            <a:pPr marL="342000" indent="-342000" fontAlgn="auto">
              <a:spcAft>
                <a:spcPts val="600"/>
              </a:spcAft>
              <a:buFont typeface="Arial" panose="020B0604020202020204" pitchFamily="34" charset="0"/>
              <a:buChar char="•"/>
            </a:pPr>
            <a:r>
              <a:rPr lang="fr-CH" sz="2000" dirty="0"/>
              <a:t>toute l‘</a:t>
            </a:r>
            <a:r>
              <a:rPr lang="fr-CH" sz="2000" dirty="0" err="1"/>
              <a:t>anné</a:t>
            </a:r>
            <a:r>
              <a:rPr lang="de-CH" sz="2000" dirty="0"/>
              <a:t>e</a:t>
            </a:r>
          </a:p>
          <a:p>
            <a:pPr marL="342000" indent="-342000" eaLnBrk="0" hangingPunct="0">
              <a:spcAft>
                <a:spcPts val="600"/>
              </a:spcAft>
              <a:buFont typeface="Arial" panose="020B0604020202020204" pitchFamily="34" charset="0"/>
              <a:buChar char="•"/>
              <a:defRPr/>
            </a:pPr>
            <a:r>
              <a:rPr lang="fr-CH" sz="2000" dirty="0"/>
              <a:t>échauffement complet </a:t>
            </a:r>
            <a:r>
              <a:rPr lang="de-DE" altLang="de-DE" sz="2000" dirty="0"/>
              <a:t>(</a:t>
            </a:r>
            <a:r>
              <a:rPr lang="de-DE" altLang="de-DE" sz="2000" dirty="0" err="1"/>
              <a:t>préparé</a:t>
            </a:r>
            <a:r>
              <a:rPr lang="de-DE" altLang="de-DE" sz="2000" dirty="0"/>
              <a:t>, </a:t>
            </a:r>
            <a:r>
              <a:rPr lang="de-DE" altLang="de-DE" sz="2000" dirty="0" err="1"/>
              <a:t>échauffé</a:t>
            </a:r>
            <a:r>
              <a:rPr lang="de-DE" altLang="de-DE" sz="2000" dirty="0"/>
              <a:t>, </a:t>
            </a:r>
            <a:r>
              <a:rPr lang="de-DE" altLang="de-DE" sz="2000" dirty="0" err="1"/>
              <a:t>introduit</a:t>
            </a:r>
            <a:r>
              <a:rPr lang="de-DE" altLang="de-DE" sz="2000" dirty="0"/>
              <a:t>)</a:t>
            </a:r>
            <a:endParaRPr lang="de-DE" sz="2000" dirty="0"/>
          </a:p>
          <a:p>
            <a:pPr marL="342000" indent="-342000" eaLnBrk="0" hangingPunct="0">
              <a:spcAft>
                <a:spcPts val="600"/>
              </a:spcAft>
              <a:buFont typeface="Arial" panose="020B0604020202020204" pitchFamily="34" charset="0"/>
              <a:buChar char="•"/>
              <a:defRPr/>
            </a:pPr>
            <a:r>
              <a:rPr lang="fr-CH" sz="2000" dirty="0"/>
              <a:t>lors de la partie principale de la </a:t>
            </a:r>
            <a:r>
              <a:rPr lang="fr-CH" sz="2000" dirty="0" err="1"/>
              <a:t>leço</a:t>
            </a:r>
            <a:r>
              <a:rPr lang="de-DE" sz="2000" dirty="0"/>
              <a:t>n</a:t>
            </a:r>
          </a:p>
          <a:p>
            <a:pPr marL="342000" indent="-342000" eaLnBrk="0" hangingPunct="0">
              <a:spcAft>
                <a:spcPts val="600"/>
              </a:spcAft>
              <a:buFont typeface="Arial" panose="020B0604020202020204" pitchFamily="34" charset="0"/>
              <a:buChar char="•"/>
              <a:defRPr/>
            </a:pPr>
            <a:r>
              <a:rPr lang="fr-CH" sz="2000" dirty="0"/>
              <a:t>entraîner la coordination avant la condition </a:t>
            </a:r>
            <a:r>
              <a:rPr lang="fr-CH" sz="2000" dirty="0" err="1"/>
              <a:t>physiqu</a:t>
            </a:r>
            <a:r>
              <a:rPr lang="de-DE" sz="2000" dirty="0"/>
              <a:t>e</a:t>
            </a:r>
          </a:p>
          <a:p>
            <a:pPr marL="342000" indent="-342000" eaLnBrk="0" hangingPunct="0">
              <a:spcAft>
                <a:spcPts val="600"/>
              </a:spcAft>
              <a:buFont typeface="Arial" panose="020B0604020202020204" pitchFamily="34" charset="0"/>
              <a:buChar char="•"/>
              <a:defRPr/>
            </a:pPr>
            <a:r>
              <a:rPr lang="fr-CH" sz="2000" dirty="0"/>
              <a:t>pas d‘entraînement de coordination à l‘état de </a:t>
            </a:r>
            <a:r>
              <a:rPr lang="fr-CH" sz="2000" dirty="0" err="1"/>
              <a:t>fatigu</a:t>
            </a:r>
            <a:r>
              <a:rPr lang="de-DE" sz="2000" dirty="0"/>
              <a:t>e</a:t>
            </a:r>
          </a:p>
          <a:p>
            <a:pPr marL="342000" indent="-342000" eaLnBrk="0" hangingPunct="0">
              <a:spcAft>
                <a:spcPts val="600"/>
              </a:spcAft>
              <a:buFont typeface="Arial" panose="020B0604020202020204" pitchFamily="34" charset="0"/>
              <a:buChar char="•"/>
              <a:defRPr/>
            </a:pPr>
            <a:r>
              <a:rPr lang="fr-CH" sz="2000" dirty="0"/>
              <a:t>tenir compte de la «vision intérieure» et de la «vision extérieure»(formes d’enseignement et d’apprentissage axées sur le mental</a:t>
            </a:r>
            <a:r>
              <a:rPr lang="de-DE" sz="2000" dirty="0"/>
              <a:t>)</a:t>
            </a:r>
          </a:p>
          <a:p>
            <a:pPr marL="342000" indent="-342000" eaLnBrk="0" hangingPunct="0">
              <a:spcAft>
                <a:spcPts val="600"/>
              </a:spcAft>
              <a:buFont typeface="Arial" panose="020B0604020202020204" pitchFamily="34" charset="0"/>
              <a:buChar char="•"/>
              <a:defRPr/>
            </a:pPr>
            <a:r>
              <a:rPr lang="fr-CH" sz="2000" dirty="0"/>
              <a:t>formes globales motivante</a:t>
            </a:r>
            <a:r>
              <a:rPr lang="de-DE" sz="2000" dirty="0"/>
              <a:t>s</a:t>
            </a:r>
            <a:endParaRPr lang="de-CH" sz="2000" dirty="0"/>
          </a:p>
          <a:p>
            <a:pPr fontAlgn="auto">
              <a:spcAft>
                <a:spcPts val="0"/>
              </a:spcAft>
            </a:pPr>
            <a:endParaRPr lang="fr-FR" sz="1800" dirty="0"/>
          </a:p>
        </p:txBody>
      </p:sp>
      <p:sp>
        <p:nvSpPr>
          <p:cNvPr id="3" name="SeitenzahlBenutzerdefiniert">
            <a:extLst>
              <a:ext uri="{FF2B5EF4-FFF2-40B4-BE49-F238E27FC236}">
                <a16:creationId xmlns:a16="http://schemas.microsoft.com/office/drawing/2014/main" id="{0789813B-C632-428C-4CF3-8192533C389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6464409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DD53B-B8A4-85D6-86EA-7FC3DD71792E}"/>
              </a:ext>
            </a:extLst>
          </p:cNvPr>
          <p:cNvSpPr>
            <a:spLocks noGrp="1"/>
          </p:cNvSpPr>
          <p:nvPr>
            <p:ph type="title"/>
          </p:nvPr>
        </p:nvSpPr>
        <p:spPr/>
        <p:txBody>
          <a:bodyPr/>
          <a:lstStyle/>
          <a:p>
            <a:r>
              <a:rPr lang="fr-CH" dirty="0" err="1">
                <a:solidFill>
                  <a:srgbClr val="000000"/>
                </a:solidFill>
              </a:rPr>
              <a:t>Coordinazione</a:t>
            </a:r>
            <a:r>
              <a:rPr lang="fr-CH" dirty="0">
                <a:solidFill>
                  <a:srgbClr val="000000"/>
                </a:solidFill>
              </a:rPr>
              <a:t> </a:t>
            </a:r>
            <a:r>
              <a:rPr lang="fr-CH" dirty="0" err="1">
                <a:solidFill>
                  <a:srgbClr val="000000"/>
                </a:solidFill>
              </a:rPr>
              <a:t>del</a:t>
            </a:r>
            <a:r>
              <a:rPr lang="fr-CH" dirty="0">
                <a:solidFill>
                  <a:srgbClr val="000000"/>
                </a:solidFill>
              </a:rPr>
              <a:t> </a:t>
            </a:r>
            <a:r>
              <a:rPr lang="fr-CH" dirty="0" err="1">
                <a:solidFill>
                  <a:srgbClr val="000000"/>
                </a:solidFill>
              </a:rPr>
              <a:t>movimento</a:t>
            </a:r>
            <a:br>
              <a:rPr lang="fr-CH" i="0" u="none" strike="noStrike" dirty="0">
                <a:solidFill>
                  <a:srgbClr val="000000"/>
                </a:solidFill>
                <a:effectLst/>
              </a:rPr>
            </a:br>
            <a:r>
              <a:rPr lang="fr-CH" b="0" i="0" u="none" strike="noStrike" dirty="0" err="1">
                <a:solidFill>
                  <a:srgbClr val="000000"/>
                </a:solidFill>
                <a:effectLst/>
              </a:rPr>
              <a:t>Aspetti</a:t>
            </a:r>
            <a:r>
              <a:rPr lang="fr-CH" b="0" i="0" u="none" strike="noStrike" dirty="0">
                <a:solidFill>
                  <a:srgbClr val="000000"/>
                </a:solidFill>
                <a:effectLst/>
              </a:rPr>
              <a:t> </a:t>
            </a:r>
            <a:r>
              <a:rPr lang="fr-CH" b="0" i="0" u="none" strike="noStrike" dirty="0" err="1">
                <a:solidFill>
                  <a:srgbClr val="000000"/>
                </a:solidFill>
                <a:effectLst/>
              </a:rPr>
              <a:t>metodologici</a:t>
            </a:r>
            <a:endParaRPr lang="fr-FR" b="0" dirty="0"/>
          </a:p>
        </p:txBody>
      </p:sp>
      <p:sp>
        <p:nvSpPr>
          <p:cNvPr id="6" name="Espace réservé du contenu 2">
            <a:extLst>
              <a:ext uri="{FF2B5EF4-FFF2-40B4-BE49-F238E27FC236}">
                <a16:creationId xmlns:a16="http://schemas.microsoft.com/office/drawing/2014/main" id="{06EB0857-671D-CF7E-0832-A9AA34E23C32}"/>
              </a:ext>
            </a:extLst>
          </p:cNvPr>
          <p:cNvSpPr txBox="1">
            <a:spLocks/>
          </p:cNvSpPr>
          <p:nvPr/>
        </p:nvSpPr>
        <p:spPr>
          <a:xfrm>
            <a:off x="1064738" y="2269067"/>
            <a:ext cx="10071822"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000" indent="-342000" fontAlgn="auto">
              <a:spcAft>
                <a:spcPts val="600"/>
              </a:spcAft>
              <a:buFont typeface="Arial" panose="020B0604020202020204" pitchFamily="34" charset="0"/>
              <a:buChar char="•"/>
            </a:pPr>
            <a:r>
              <a:rPr lang="it-IT" altLang="de-DE" sz="2000" dirty="0"/>
              <a:t>il più presto possibile (infanzia</a:t>
            </a:r>
            <a:r>
              <a:rPr lang="de-DE" sz="2000" dirty="0"/>
              <a:t>)</a:t>
            </a:r>
            <a:endParaRPr lang="de-CH" sz="1800" dirty="0"/>
          </a:p>
          <a:p>
            <a:pPr marL="342000" indent="-342000" fontAlgn="auto">
              <a:spcAft>
                <a:spcPts val="600"/>
              </a:spcAft>
              <a:buFont typeface="Arial" panose="020B0604020202020204" pitchFamily="34" charset="0"/>
              <a:buChar char="•"/>
            </a:pPr>
            <a:r>
              <a:rPr lang="it-IT" altLang="de-DE" sz="2000" dirty="0"/>
              <a:t>tutto </a:t>
            </a:r>
            <a:r>
              <a:rPr lang="it-IT" altLang="de-DE" sz="2000" dirty="0" err="1"/>
              <a:t>l’ann</a:t>
            </a:r>
            <a:r>
              <a:rPr lang="de-CH" altLang="de-DE" sz="2000" dirty="0"/>
              <a:t>o</a:t>
            </a:r>
            <a:endParaRPr lang="de-CH" sz="2000" dirty="0"/>
          </a:p>
          <a:p>
            <a:pPr marL="342000" indent="-342000" eaLnBrk="0" hangingPunct="0">
              <a:spcAft>
                <a:spcPts val="600"/>
              </a:spcAft>
              <a:buFont typeface="Arial" panose="020B0604020202020204" pitchFamily="34" charset="0"/>
              <a:buChar char="•"/>
              <a:defRPr/>
            </a:pPr>
            <a:r>
              <a:rPr lang="it-IT" altLang="de-DE" sz="2000" dirty="0"/>
              <a:t>riscaldamento completo prima dello </a:t>
            </a:r>
            <a:r>
              <a:rPr lang="it-IT" altLang="de-DE" sz="2000" dirty="0" err="1"/>
              <a:t>stretchin</a:t>
            </a:r>
            <a:r>
              <a:rPr lang="de-DE" altLang="de-DE" sz="2000" dirty="0"/>
              <a:t>g</a:t>
            </a:r>
            <a:endParaRPr lang="de-DE" sz="2000" dirty="0"/>
          </a:p>
          <a:p>
            <a:pPr marL="342000" indent="-342000" eaLnBrk="0" hangingPunct="0">
              <a:spcAft>
                <a:spcPts val="600"/>
              </a:spcAft>
              <a:buFont typeface="Arial" panose="020B0604020202020204" pitchFamily="34" charset="0"/>
              <a:buChar char="•"/>
              <a:defRPr/>
            </a:pPr>
            <a:r>
              <a:rPr lang="it-IT" altLang="de-DE" sz="2000" dirty="0"/>
              <a:t>durante la parte principale della </a:t>
            </a:r>
            <a:r>
              <a:rPr lang="it-IT" altLang="de-DE" sz="2000" dirty="0" err="1"/>
              <a:t>lezion</a:t>
            </a:r>
            <a:r>
              <a:rPr lang="de-DE" altLang="de-DE" sz="2000" dirty="0"/>
              <a:t>e</a:t>
            </a:r>
            <a:endParaRPr lang="de-DE" sz="2000" dirty="0"/>
          </a:p>
          <a:p>
            <a:pPr marL="342000" indent="-342000" eaLnBrk="0" hangingPunct="0">
              <a:spcAft>
                <a:spcPts val="600"/>
              </a:spcAft>
              <a:buFont typeface="Arial" panose="020B0604020202020204" pitchFamily="34" charset="0"/>
              <a:buChar char="•"/>
              <a:defRPr/>
            </a:pPr>
            <a:r>
              <a:rPr lang="it-IT" altLang="de-DE" sz="2000" dirty="0"/>
              <a:t>allenare la coordinazione prima della </a:t>
            </a:r>
            <a:r>
              <a:rPr lang="it-IT" altLang="de-DE" sz="2000" dirty="0" err="1"/>
              <a:t>condizion</a:t>
            </a:r>
            <a:r>
              <a:rPr lang="de-DE" altLang="de-DE" sz="2000" dirty="0"/>
              <a:t>e</a:t>
            </a:r>
            <a:endParaRPr lang="de-DE" sz="2000" dirty="0"/>
          </a:p>
          <a:p>
            <a:pPr marL="342000" indent="-342000" eaLnBrk="0" hangingPunct="0">
              <a:spcAft>
                <a:spcPts val="600"/>
              </a:spcAft>
              <a:buFont typeface="Arial" panose="020B0604020202020204" pitchFamily="34" charset="0"/>
              <a:buChar char="•"/>
              <a:defRPr/>
            </a:pPr>
            <a:r>
              <a:rPr lang="it-IT" altLang="de-DE" sz="2000" dirty="0"/>
              <a:t>nessun allenamento di coordinazione quando si è </a:t>
            </a:r>
            <a:r>
              <a:rPr lang="it-IT" altLang="de-DE" sz="2000" dirty="0" err="1"/>
              <a:t>stanch</a:t>
            </a:r>
            <a:r>
              <a:rPr lang="de-DE" altLang="de-DE" sz="2000" dirty="0"/>
              <a:t>i</a:t>
            </a:r>
            <a:endParaRPr lang="de-DE" sz="2000" dirty="0"/>
          </a:p>
          <a:p>
            <a:pPr marL="342000" indent="-342000" eaLnBrk="0" hangingPunct="0">
              <a:spcAft>
                <a:spcPts val="600"/>
              </a:spcAft>
              <a:buFont typeface="Arial" panose="020B0604020202020204" pitchFamily="34" charset="0"/>
              <a:buChar char="•"/>
              <a:defRPr/>
            </a:pPr>
            <a:r>
              <a:rPr lang="it-IT" altLang="de-DE" sz="2000" dirty="0"/>
              <a:t>prendere in considerazione la "visione interna" e la "visione esterna" (forme di insegnamento e apprendimento orientate alla mente</a:t>
            </a:r>
            <a:r>
              <a:rPr lang="de-DE" sz="2000" dirty="0"/>
              <a:t>)</a:t>
            </a:r>
          </a:p>
          <a:p>
            <a:pPr marL="342000" indent="-342000" eaLnBrk="0" hangingPunct="0">
              <a:spcAft>
                <a:spcPts val="600"/>
              </a:spcAft>
              <a:buFont typeface="Arial" panose="020B0604020202020204" pitchFamily="34" charset="0"/>
              <a:buChar char="•"/>
              <a:defRPr/>
            </a:pPr>
            <a:r>
              <a:rPr lang="it-IT" altLang="de-DE" sz="2000" dirty="0"/>
              <a:t>forme complete e </a:t>
            </a:r>
            <a:r>
              <a:rPr lang="it-IT" altLang="de-DE" sz="2000" dirty="0" err="1"/>
              <a:t>motivant</a:t>
            </a:r>
            <a:r>
              <a:rPr lang="de-DE" altLang="de-DE" sz="2000" dirty="0"/>
              <a:t>i</a:t>
            </a:r>
            <a:endParaRPr lang="de-CH" sz="2000" dirty="0"/>
          </a:p>
          <a:p>
            <a:pPr fontAlgn="auto">
              <a:spcAft>
                <a:spcPts val="0"/>
              </a:spcAft>
            </a:pPr>
            <a:endParaRPr lang="fr-FR" sz="1800" dirty="0"/>
          </a:p>
        </p:txBody>
      </p:sp>
      <p:sp>
        <p:nvSpPr>
          <p:cNvPr id="3" name="SeitenzahlBenutzerdefiniert">
            <a:extLst>
              <a:ext uri="{FF2B5EF4-FFF2-40B4-BE49-F238E27FC236}">
                <a16:creationId xmlns:a16="http://schemas.microsoft.com/office/drawing/2014/main" id="{96F9CC27-034B-C767-8FC0-3B446D21349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3153952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err="1">
                <a:solidFill>
                  <a:srgbClr val="000000"/>
                </a:solidFill>
              </a:rPr>
              <a:t>Technik</a:t>
            </a:r>
            <a:br>
              <a:rPr lang="fr-CH" i="0" u="none" strike="noStrike" dirty="0">
                <a:solidFill>
                  <a:srgbClr val="000000"/>
                </a:solidFill>
                <a:effectLst/>
              </a:rPr>
            </a:br>
            <a:r>
              <a:rPr lang="fr-CH" b="0" dirty="0" err="1">
                <a:solidFill>
                  <a:srgbClr val="000000"/>
                </a:solidFill>
              </a:rPr>
              <a:t>Wahrnehmung</a:t>
            </a:r>
            <a:endParaRPr lang="de-CH" dirty="0"/>
          </a:p>
        </p:txBody>
      </p:sp>
      <p:sp>
        <p:nvSpPr>
          <p:cNvPr id="9" name="Inhaltsplatzhalter 8"/>
          <p:cNvSpPr>
            <a:spLocks noGrp="1"/>
          </p:cNvSpPr>
          <p:nvPr>
            <p:ph idx="1"/>
          </p:nvPr>
        </p:nvSpPr>
        <p:spPr/>
        <p:txBody>
          <a:bodyPr/>
          <a:lstStyle/>
          <a:p>
            <a:r>
              <a:rPr lang="de-CH" dirty="0"/>
              <a:t>Handlungen werden aufgrund der  Wahrnehmungen, der Vorhersagen unseres Nervensystems und entsprechenden motorischen Kommandos kontrolliert. </a:t>
            </a:r>
          </a:p>
          <a:p>
            <a:endParaRPr lang="de-CH" dirty="0"/>
          </a:p>
          <a:p>
            <a:r>
              <a:rPr lang="de-CH" dirty="0"/>
              <a:t>Je besser dieses System funktioniert, desto besser sind technische (und auch taktische) Aktionen. </a:t>
            </a:r>
          </a:p>
          <a:p>
            <a:endParaRPr lang="de-CH" dirty="0"/>
          </a:p>
          <a:p>
            <a:endParaRPr lang="de-CH" dirty="0"/>
          </a:p>
        </p:txBody>
      </p:sp>
      <p:sp>
        <p:nvSpPr>
          <p:cNvPr id="18" name="Inhaltsplatzhalter 17"/>
          <p:cNvSpPr>
            <a:spLocks noGrp="1"/>
          </p:cNvSpPr>
          <p:nvPr>
            <p:ph idx="13"/>
          </p:nvPr>
        </p:nvSpPr>
        <p:spPr/>
        <p:txBody>
          <a:bodyPr/>
          <a:lstStyle/>
          <a:p>
            <a:endParaRPr lang="de-CH"/>
          </a:p>
        </p:txBody>
      </p:sp>
      <p:sp>
        <p:nvSpPr>
          <p:cNvPr id="3" name="SeitenzahlBenutzerdefiniert">
            <a:extLst>
              <a:ext uri="{FF2B5EF4-FFF2-40B4-BE49-F238E27FC236}">
                <a16:creationId xmlns:a16="http://schemas.microsoft.com/office/drawing/2014/main" id="{92DA4769-9E7C-0754-FAB2-A815945544A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13161335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0596D-D8EF-205B-CC63-63A2974E73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6AD312-E438-B08E-5866-C06F8D527FB6}"/>
              </a:ext>
            </a:extLst>
          </p:cNvPr>
          <p:cNvSpPr>
            <a:spLocks noGrp="1"/>
          </p:cNvSpPr>
          <p:nvPr>
            <p:ph type="title"/>
          </p:nvPr>
        </p:nvSpPr>
        <p:spPr/>
        <p:txBody>
          <a:bodyPr/>
          <a:lstStyle/>
          <a:p>
            <a:r>
              <a:rPr lang="fr-CH" dirty="0">
                <a:solidFill>
                  <a:srgbClr val="000000"/>
                </a:solidFill>
              </a:rPr>
              <a:t>Technique</a:t>
            </a:r>
            <a:br>
              <a:rPr lang="fr-CH" i="0" u="none" strike="noStrike" dirty="0">
                <a:solidFill>
                  <a:srgbClr val="000000"/>
                </a:solidFill>
                <a:effectLst/>
              </a:rPr>
            </a:br>
            <a:r>
              <a:rPr lang="de-CH" sz="2800" b="0" dirty="0" err="1"/>
              <a:t>Perception</a:t>
            </a:r>
            <a:endParaRPr lang="de-CH" b="0" dirty="0"/>
          </a:p>
        </p:txBody>
      </p:sp>
      <p:sp>
        <p:nvSpPr>
          <p:cNvPr id="9" name="Inhaltsplatzhalter 8">
            <a:extLst>
              <a:ext uri="{FF2B5EF4-FFF2-40B4-BE49-F238E27FC236}">
                <a16:creationId xmlns:a16="http://schemas.microsoft.com/office/drawing/2014/main" id="{5F363AE6-A4E7-7B53-9D54-18AF60FAC4BF}"/>
              </a:ext>
            </a:extLst>
          </p:cNvPr>
          <p:cNvSpPr>
            <a:spLocks noGrp="1"/>
          </p:cNvSpPr>
          <p:nvPr>
            <p:ph idx="1"/>
          </p:nvPr>
        </p:nvSpPr>
        <p:spPr/>
        <p:txBody>
          <a:bodyPr/>
          <a:lstStyle/>
          <a:p>
            <a:r>
              <a:rPr lang="de-CH" dirty="0" err="1"/>
              <a:t>Les</a:t>
            </a:r>
            <a:r>
              <a:rPr lang="de-CH" dirty="0"/>
              <a:t> </a:t>
            </a:r>
            <a:r>
              <a:rPr lang="de-CH" dirty="0" err="1"/>
              <a:t>actions</a:t>
            </a:r>
            <a:r>
              <a:rPr lang="de-CH" dirty="0"/>
              <a:t> </a:t>
            </a:r>
            <a:r>
              <a:rPr lang="de-CH" dirty="0" err="1"/>
              <a:t>sont</a:t>
            </a:r>
            <a:r>
              <a:rPr lang="de-CH" dirty="0"/>
              <a:t> </a:t>
            </a:r>
            <a:r>
              <a:rPr lang="de-CH" dirty="0" err="1"/>
              <a:t>contrôlées</a:t>
            </a:r>
            <a:r>
              <a:rPr lang="de-CH" dirty="0"/>
              <a:t> </a:t>
            </a:r>
            <a:r>
              <a:rPr lang="de-CH" dirty="0" err="1"/>
              <a:t>sur</a:t>
            </a:r>
            <a:r>
              <a:rPr lang="de-CH" dirty="0"/>
              <a:t> la </a:t>
            </a:r>
            <a:r>
              <a:rPr lang="de-CH" dirty="0" err="1"/>
              <a:t>base</a:t>
            </a:r>
            <a:r>
              <a:rPr lang="de-CH" dirty="0"/>
              <a:t> des </a:t>
            </a:r>
            <a:r>
              <a:rPr lang="de-CH" dirty="0" err="1"/>
              <a:t>perceptions</a:t>
            </a:r>
            <a:r>
              <a:rPr lang="de-CH" dirty="0"/>
              <a:t>, des </a:t>
            </a:r>
            <a:r>
              <a:rPr lang="de-CH" dirty="0" err="1"/>
              <a:t>prédictions</a:t>
            </a:r>
            <a:r>
              <a:rPr lang="de-CH" dirty="0"/>
              <a:t> de </a:t>
            </a:r>
            <a:r>
              <a:rPr lang="de-CH" dirty="0" err="1"/>
              <a:t>notre</a:t>
            </a:r>
            <a:r>
              <a:rPr lang="de-CH" dirty="0"/>
              <a:t> </a:t>
            </a:r>
            <a:r>
              <a:rPr lang="de-CH" dirty="0" err="1"/>
              <a:t>système</a:t>
            </a:r>
            <a:r>
              <a:rPr lang="de-CH" dirty="0"/>
              <a:t> </a:t>
            </a:r>
            <a:r>
              <a:rPr lang="de-CH" dirty="0" err="1"/>
              <a:t>nerveux</a:t>
            </a:r>
            <a:r>
              <a:rPr lang="de-CH" dirty="0"/>
              <a:t> et des </a:t>
            </a:r>
            <a:r>
              <a:rPr lang="de-CH" dirty="0" err="1"/>
              <a:t>commandes</a:t>
            </a:r>
            <a:r>
              <a:rPr lang="de-CH" dirty="0"/>
              <a:t> </a:t>
            </a:r>
            <a:r>
              <a:rPr lang="de-CH" dirty="0" err="1"/>
              <a:t>motrices</a:t>
            </a:r>
            <a:r>
              <a:rPr lang="de-CH" dirty="0"/>
              <a:t> </a:t>
            </a:r>
            <a:r>
              <a:rPr lang="de-CH" dirty="0" err="1"/>
              <a:t>correspondantes</a:t>
            </a:r>
            <a:r>
              <a:rPr lang="de-CH" dirty="0"/>
              <a:t>. </a:t>
            </a:r>
          </a:p>
          <a:p>
            <a:endParaRPr lang="de-CH" dirty="0"/>
          </a:p>
          <a:p>
            <a:r>
              <a:rPr lang="de-CH" dirty="0"/>
              <a:t>Plus </a:t>
            </a:r>
            <a:r>
              <a:rPr lang="de-CH" dirty="0" err="1"/>
              <a:t>ce</a:t>
            </a:r>
            <a:r>
              <a:rPr lang="de-CH" dirty="0"/>
              <a:t> </a:t>
            </a:r>
            <a:r>
              <a:rPr lang="de-CH" dirty="0" err="1"/>
              <a:t>système</a:t>
            </a:r>
            <a:r>
              <a:rPr lang="de-CH" dirty="0"/>
              <a:t> </a:t>
            </a:r>
            <a:r>
              <a:rPr lang="de-CH" dirty="0" err="1"/>
              <a:t>fonctionne</a:t>
            </a:r>
            <a:r>
              <a:rPr lang="de-CH" dirty="0"/>
              <a:t> </a:t>
            </a:r>
            <a:r>
              <a:rPr lang="de-CH" dirty="0" err="1"/>
              <a:t>bien</a:t>
            </a:r>
            <a:r>
              <a:rPr lang="de-CH" dirty="0"/>
              <a:t>, plus </a:t>
            </a:r>
            <a:r>
              <a:rPr lang="de-CH" dirty="0" err="1"/>
              <a:t>les</a:t>
            </a:r>
            <a:r>
              <a:rPr lang="de-CH" dirty="0"/>
              <a:t> </a:t>
            </a:r>
            <a:r>
              <a:rPr lang="de-CH" dirty="0" err="1"/>
              <a:t>actions</a:t>
            </a:r>
            <a:r>
              <a:rPr lang="de-CH" dirty="0"/>
              <a:t> </a:t>
            </a:r>
            <a:r>
              <a:rPr lang="de-CH" dirty="0" err="1"/>
              <a:t>techniques</a:t>
            </a:r>
            <a:r>
              <a:rPr lang="de-CH" dirty="0"/>
              <a:t> (et </a:t>
            </a:r>
            <a:r>
              <a:rPr lang="de-CH" dirty="0" err="1"/>
              <a:t>aussi</a:t>
            </a:r>
            <a:r>
              <a:rPr lang="de-CH" dirty="0"/>
              <a:t> </a:t>
            </a:r>
            <a:r>
              <a:rPr lang="de-CH" dirty="0" err="1"/>
              <a:t>tactiques</a:t>
            </a:r>
            <a:r>
              <a:rPr lang="de-CH" dirty="0"/>
              <a:t>) </a:t>
            </a:r>
            <a:r>
              <a:rPr lang="de-CH" dirty="0" err="1"/>
              <a:t>sont</a:t>
            </a:r>
            <a:r>
              <a:rPr lang="de-CH" dirty="0"/>
              <a:t> </a:t>
            </a:r>
            <a:r>
              <a:rPr lang="de-CH" dirty="0" err="1"/>
              <a:t>efficaces</a:t>
            </a:r>
            <a:r>
              <a:rPr lang="de-CH" dirty="0"/>
              <a:t>.</a:t>
            </a:r>
          </a:p>
          <a:p>
            <a:endParaRPr lang="de-CH" dirty="0"/>
          </a:p>
        </p:txBody>
      </p:sp>
      <p:sp>
        <p:nvSpPr>
          <p:cNvPr id="3" name="SeitenzahlBenutzerdefiniert">
            <a:extLst>
              <a:ext uri="{FF2B5EF4-FFF2-40B4-BE49-F238E27FC236}">
                <a16:creationId xmlns:a16="http://schemas.microsoft.com/office/drawing/2014/main" id="{AE582144-9C58-5475-B4A4-64515518CF5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1409725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fr-CH" sz="2800" kern="0" dirty="0" err="1">
                <a:latin typeface="Arial" panose="020B0604020202020204" pitchFamily="34" charset="0"/>
                <a:cs typeface="Arial" panose="020B0604020202020204" pitchFamily="34" charset="0"/>
              </a:rPr>
              <a:t>Impegno</a:t>
            </a:r>
            <a:r>
              <a:rPr lang="fr-CH" sz="2800" kern="0" dirty="0">
                <a:latin typeface="Arial" panose="020B0604020202020204" pitchFamily="34" charset="0"/>
                <a:cs typeface="Arial" panose="020B0604020202020204" pitchFamily="34" charset="0"/>
              </a:rPr>
              <a:t> come MSM</a:t>
            </a: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pPr marL="342900" indent="-342900">
              <a:spcBef>
                <a:spcPts val="0"/>
              </a:spcBef>
              <a:spcAft>
                <a:spcPts val="600"/>
              </a:spcAft>
              <a:buFont typeface="Wingdings" panose="05000000000000000000" pitchFamily="2" charset="2"/>
              <a:buChar char="§"/>
            </a:pPr>
            <a:r>
              <a:rPr lang="fr-CH" altLang="de-DE" dirty="0" err="1">
                <a:latin typeface="Arial" pitchFamily="34" charset="0"/>
                <a:cs typeface="Arial" pitchFamily="34" charset="0"/>
              </a:rPr>
              <a:t>Conoscere</a:t>
            </a:r>
            <a:r>
              <a:rPr lang="fr-CH" altLang="de-DE" dirty="0">
                <a:latin typeface="Arial" pitchFamily="34" charset="0"/>
                <a:cs typeface="Arial" pitchFamily="34" charset="0"/>
              </a:rPr>
              <a:t> e </a:t>
            </a:r>
            <a:r>
              <a:rPr lang="fr-CH" altLang="de-DE" dirty="0" err="1">
                <a:latin typeface="Arial" pitchFamily="34" charset="0"/>
                <a:cs typeface="Arial" pitchFamily="34" charset="0"/>
              </a:rPr>
              <a:t>sperimentare</a:t>
            </a:r>
            <a:r>
              <a:rPr lang="fr-CH" altLang="de-DE" dirty="0">
                <a:latin typeface="Arial" pitchFamily="34" charset="0"/>
                <a:cs typeface="Arial" pitchFamily="34" charset="0"/>
              </a:rPr>
              <a:t> le </a:t>
            </a:r>
            <a:r>
              <a:rPr lang="fr-CH" altLang="de-DE" dirty="0" err="1">
                <a:latin typeface="Arial" pitchFamily="34" charset="0"/>
                <a:cs typeface="Arial" pitchFamily="34" charset="0"/>
              </a:rPr>
              <a:t>regole</a:t>
            </a:r>
            <a:r>
              <a:rPr lang="fr-CH" altLang="de-DE" dirty="0">
                <a:latin typeface="Arial" pitchFamily="34" charset="0"/>
                <a:cs typeface="Arial" pitchFamily="34" charset="0"/>
              </a:rPr>
              <a:t> di </a:t>
            </a:r>
            <a:r>
              <a:rPr lang="fr-CH" altLang="de-DE" dirty="0" err="1">
                <a:latin typeface="Arial" pitchFamily="34" charset="0"/>
                <a:cs typeface="Arial" pitchFamily="34" charset="0"/>
              </a:rPr>
              <a:t>piccoli</a:t>
            </a:r>
            <a:r>
              <a:rPr lang="fr-CH" altLang="de-DE" dirty="0">
                <a:latin typeface="Arial" pitchFamily="34" charset="0"/>
                <a:cs typeface="Arial" pitchFamily="34" charset="0"/>
              </a:rPr>
              <a:t> </a:t>
            </a:r>
            <a:r>
              <a:rPr lang="fr-CH" altLang="de-DE" dirty="0" err="1">
                <a:latin typeface="Arial" pitchFamily="34" charset="0"/>
                <a:cs typeface="Arial" pitchFamily="34" charset="0"/>
              </a:rPr>
              <a:t>giochi</a:t>
            </a:r>
            <a:r>
              <a:rPr lang="fr-CH" altLang="de-DE" dirty="0">
                <a:latin typeface="Arial" pitchFamily="34" charset="0"/>
                <a:cs typeface="Arial" pitchFamily="34" charset="0"/>
              </a:rPr>
              <a:t> e </a:t>
            </a:r>
            <a:r>
              <a:rPr lang="fr-CH" altLang="de-DE" dirty="0" err="1">
                <a:latin typeface="Arial" pitchFamily="34" charset="0"/>
                <a:cs typeface="Arial" pitchFamily="34" charset="0"/>
              </a:rPr>
              <a:t>giochi</a:t>
            </a:r>
            <a:r>
              <a:rPr lang="fr-CH" altLang="de-DE" dirty="0">
                <a:latin typeface="Arial" pitchFamily="34" charset="0"/>
                <a:cs typeface="Arial" pitchFamily="34" charset="0"/>
              </a:rPr>
              <a:t> di squadra </a:t>
            </a:r>
            <a:r>
              <a:rPr lang="fr-CH" altLang="de-DE" dirty="0" err="1">
                <a:latin typeface="Arial" pitchFamily="34" charset="0"/>
                <a:cs typeface="Arial" pitchFamily="34" charset="0"/>
              </a:rPr>
              <a:t>attraverso</a:t>
            </a:r>
            <a:r>
              <a:rPr lang="fr-CH" altLang="de-DE" dirty="0">
                <a:latin typeface="Arial" pitchFamily="34" charset="0"/>
                <a:cs typeface="Arial" pitchFamily="34" charset="0"/>
              </a:rPr>
              <a:t> delle forme di </a:t>
            </a:r>
            <a:r>
              <a:rPr lang="fr-CH" altLang="de-DE" dirty="0" err="1">
                <a:latin typeface="Arial" pitchFamily="34" charset="0"/>
                <a:cs typeface="Arial" pitchFamily="34" charset="0"/>
              </a:rPr>
              <a:t>gioco</a:t>
            </a:r>
            <a:r>
              <a:rPr lang="fr-CH" altLang="de-DE" dirty="0">
                <a:latin typeface="Arial" pitchFamily="34" charset="0"/>
                <a:cs typeface="Arial" pitchFamily="34" charset="0"/>
              </a:rPr>
              <a:t> / </a:t>
            </a:r>
            <a:r>
              <a:rPr lang="fr-CH" altLang="de-DE" dirty="0" err="1">
                <a:latin typeface="Arial" pitchFamily="34" charset="0"/>
                <a:cs typeface="Arial" pitchFamily="34" charset="0"/>
              </a:rPr>
              <a:t>esercizi</a:t>
            </a:r>
            <a:r>
              <a:rPr lang="fr-CH" altLang="de-DE" dirty="0">
                <a:latin typeface="Arial" pitchFamily="34" charset="0"/>
                <a:cs typeface="Arial" pitchFamily="34" charset="0"/>
              </a:rPr>
              <a:t> </a:t>
            </a:r>
            <a:r>
              <a:rPr lang="fr-CH" altLang="de-DE" dirty="0" err="1">
                <a:latin typeface="Arial" pitchFamily="34" charset="0"/>
                <a:cs typeface="Arial" pitchFamily="34" charset="0"/>
              </a:rPr>
              <a:t>differenziati</a:t>
            </a:r>
            <a:r>
              <a:rPr lang="fr-CH" altLang="de-DE" dirty="0">
                <a:latin typeface="Arial" pitchFamily="34" charset="0"/>
                <a:cs typeface="Arial" pitchFamily="34" charset="0"/>
              </a:rPr>
              <a:t> (anche in </a:t>
            </a:r>
            <a:r>
              <a:rPr lang="fr-CH" altLang="de-DE" dirty="0" err="1">
                <a:latin typeface="Arial" pitchFamily="34" charset="0"/>
                <a:cs typeface="Arial" pitchFamily="34" charset="0"/>
              </a:rPr>
              <a:t>condizioni</a:t>
            </a:r>
            <a:r>
              <a:rPr lang="fr-CH" altLang="de-DE" dirty="0">
                <a:latin typeface="Arial" pitchFamily="34" charset="0"/>
                <a:cs typeface="Arial" pitchFamily="34" charset="0"/>
              </a:rPr>
              <a:t> </a:t>
            </a:r>
            <a:r>
              <a:rPr lang="fr-CH" altLang="de-DE" dirty="0" err="1">
                <a:latin typeface="Arial" pitchFamily="34" charset="0"/>
                <a:cs typeface="Arial" pitchFamily="34" charset="0"/>
              </a:rPr>
              <a:t>semplici</a:t>
            </a:r>
            <a:r>
              <a:rPr lang="fr-CH" altLang="de-DE" dirty="0">
                <a:latin typeface="Arial" pitchFamily="34" charset="0"/>
                <a:cs typeface="Arial" pitchFamily="34" charset="0"/>
              </a:rPr>
              <a:t>)</a:t>
            </a:r>
            <a:r>
              <a:rPr lang="de-CH"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Analizzare e lavorare sulla tecnica di corsa per migliorare lo stile</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Acquisire, stabilizzare e applicare la tecnica di superamento degli ostacoli e la tecnica di arrampicata sotto forma di allenamento, esercizi e giochi adattati alla situazione (percorso a ostacoli (indoor/outdoor), sbarre, corde e attrezzi vari</a:t>
            </a:r>
            <a:r>
              <a:rPr lang="fr-CH" altLang="de-DE" dirty="0">
                <a:latin typeface="Arial" pitchFamily="34" charset="0"/>
                <a:cs typeface="Arial" pitchFamily="34" charset="0"/>
              </a:rPr>
              <a:t>)</a:t>
            </a:r>
            <a:r>
              <a:rPr lang="de-DE"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Saper utilizzare le mappe (tecnica di lettura delle mappe) di giorno e/o di notte</a:t>
            </a:r>
            <a:r>
              <a:rPr lang="de-CH" altLang="de-DE" dirty="0">
                <a:latin typeface="Arial" pitchFamily="34" charset="0"/>
                <a:cs typeface="Arial" pitchFamily="34" charset="0"/>
              </a:rPr>
              <a:t>;</a:t>
            </a:r>
            <a:endParaRPr lang="de-CH"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Mostrare le diverse possibilità di usare la musica nell'insegnamento</a:t>
            </a:r>
            <a:r>
              <a:rPr lang="de-CH" altLang="de-DE" dirty="0">
                <a:latin typeface="Arial" pitchFamily="34" charset="0"/>
                <a:cs typeface="Arial" pitchFamily="34" charset="0"/>
              </a:rPr>
              <a:t>;</a:t>
            </a:r>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Applicare forme passive e attive di recupero</a:t>
            </a:r>
            <a:r>
              <a:rPr lang="de-CH" altLang="de-DE" dirty="0">
                <a:latin typeface="Arial" pitchFamily="34" charset="0"/>
                <a:cs typeface="Arial" pitchFamily="34" charset="0"/>
              </a:rPr>
              <a:t>;</a:t>
            </a:r>
          </a:p>
          <a:p>
            <a:pPr marL="342900" indent="-342900">
              <a:spcBef>
                <a:spcPts val="0"/>
              </a:spcBef>
              <a:spcAft>
                <a:spcPts val="600"/>
              </a:spcAft>
              <a:buFont typeface="Wingdings" panose="05000000000000000000" pitchFamily="2" charset="2"/>
              <a:buChar char="§"/>
            </a:pPr>
            <a:r>
              <a:rPr lang="it-IT" altLang="de-DE" dirty="0">
                <a:latin typeface="Arial" pitchFamily="34" charset="0"/>
                <a:cs typeface="Arial" pitchFamily="34" charset="0"/>
              </a:rPr>
              <a:t>Organizzare, condurre e valutare gli esami</a:t>
            </a:r>
            <a:r>
              <a:rPr lang="de-CH" altLang="de-DE"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D78728FA-9404-4365-0AC2-A7D6DC4123E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10191020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3462-DB54-8F37-A7AA-81D528E46F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34C9F9-7ABF-9734-0297-F8E4730F7E75}"/>
              </a:ext>
            </a:extLst>
          </p:cNvPr>
          <p:cNvSpPr>
            <a:spLocks noGrp="1"/>
          </p:cNvSpPr>
          <p:nvPr>
            <p:ph type="title"/>
          </p:nvPr>
        </p:nvSpPr>
        <p:spPr/>
        <p:txBody>
          <a:bodyPr/>
          <a:lstStyle/>
          <a:p>
            <a:r>
              <a:rPr lang="fr-CH" dirty="0" err="1">
                <a:solidFill>
                  <a:srgbClr val="000000"/>
                </a:solidFill>
              </a:rPr>
              <a:t>Tecnica</a:t>
            </a:r>
            <a:br>
              <a:rPr lang="fr-CH" i="0" u="none" strike="noStrike" dirty="0">
                <a:solidFill>
                  <a:srgbClr val="000000"/>
                </a:solidFill>
                <a:effectLst/>
              </a:rPr>
            </a:br>
            <a:r>
              <a:rPr lang="de-CH" sz="2800" b="0" dirty="0" err="1"/>
              <a:t>Percezione</a:t>
            </a:r>
            <a:endParaRPr lang="de-CH" dirty="0"/>
          </a:p>
        </p:txBody>
      </p:sp>
      <p:sp>
        <p:nvSpPr>
          <p:cNvPr id="9" name="Inhaltsplatzhalter 8">
            <a:extLst>
              <a:ext uri="{FF2B5EF4-FFF2-40B4-BE49-F238E27FC236}">
                <a16:creationId xmlns:a16="http://schemas.microsoft.com/office/drawing/2014/main" id="{B45CA6B9-3C0D-C395-CBA1-43FF463E9558}"/>
              </a:ext>
            </a:extLst>
          </p:cNvPr>
          <p:cNvSpPr>
            <a:spLocks noGrp="1"/>
          </p:cNvSpPr>
          <p:nvPr>
            <p:ph idx="1"/>
          </p:nvPr>
        </p:nvSpPr>
        <p:spPr/>
        <p:txBody>
          <a:bodyPr/>
          <a:lstStyle/>
          <a:p>
            <a:r>
              <a:rPr lang="de-CH" dirty="0"/>
              <a:t>Le </a:t>
            </a:r>
            <a:r>
              <a:rPr lang="de-CH" dirty="0" err="1"/>
              <a:t>azioni</a:t>
            </a:r>
            <a:r>
              <a:rPr lang="de-CH" dirty="0"/>
              <a:t> </a:t>
            </a:r>
            <a:r>
              <a:rPr lang="de-CH" dirty="0" err="1"/>
              <a:t>sono</a:t>
            </a:r>
            <a:r>
              <a:rPr lang="de-CH" dirty="0"/>
              <a:t> </a:t>
            </a:r>
            <a:r>
              <a:rPr lang="de-CH" dirty="0" err="1"/>
              <a:t>controllate</a:t>
            </a:r>
            <a:r>
              <a:rPr lang="de-CH" dirty="0"/>
              <a:t> </a:t>
            </a:r>
            <a:r>
              <a:rPr lang="de-CH" dirty="0" err="1"/>
              <a:t>sulla</a:t>
            </a:r>
            <a:r>
              <a:rPr lang="de-CH" dirty="0"/>
              <a:t> </a:t>
            </a:r>
            <a:r>
              <a:rPr lang="de-CH" dirty="0" err="1"/>
              <a:t>base</a:t>
            </a:r>
            <a:r>
              <a:rPr lang="de-CH" dirty="0"/>
              <a:t> delle </a:t>
            </a:r>
            <a:r>
              <a:rPr lang="de-CH" dirty="0" err="1"/>
              <a:t>percezioni</a:t>
            </a:r>
            <a:r>
              <a:rPr lang="de-CH" dirty="0"/>
              <a:t>, delle </a:t>
            </a:r>
            <a:r>
              <a:rPr lang="de-CH" dirty="0" err="1"/>
              <a:t>previsioni</a:t>
            </a:r>
            <a:r>
              <a:rPr lang="de-CH" dirty="0"/>
              <a:t> del </a:t>
            </a:r>
            <a:r>
              <a:rPr lang="de-CH" dirty="0" err="1"/>
              <a:t>nostro</a:t>
            </a:r>
            <a:r>
              <a:rPr lang="de-CH" dirty="0"/>
              <a:t> </a:t>
            </a:r>
            <a:r>
              <a:rPr lang="de-CH" dirty="0" err="1"/>
              <a:t>sistema</a:t>
            </a:r>
            <a:r>
              <a:rPr lang="de-CH" dirty="0"/>
              <a:t> </a:t>
            </a:r>
            <a:r>
              <a:rPr lang="de-CH" dirty="0" err="1"/>
              <a:t>nervoso</a:t>
            </a:r>
            <a:r>
              <a:rPr lang="de-CH" dirty="0"/>
              <a:t> e </a:t>
            </a:r>
            <a:r>
              <a:rPr lang="de-CH" dirty="0" err="1"/>
              <a:t>dei</a:t>
            </a:r>
            <a:r>
              <a:rPr lang="de-CH" dirty="0"/>
              <a:t> </a:t>
            </a:r>
            <a:r>
              <a:rPr lang="de-CH" dirty="0" err="1"/>
              <a:t>corrispondenti</a:t>
            </a:r>
            <a:r>
              <a:rPr lang="de-CH" dirty="0"/>
              <a:t> </a:t>
            </a:r>
            <a:r>
              <a:rPr lang="de-CH" dirty="0" err="1"/>
              <a:t>comandi</a:t>
            </a:r>
            <a:r>
              <a:rPr lang="de-CH" dirty="0"/>
              <a:t> </a:t>
            </a:r>
            <a:r>
              <a:rPr lang="de-CH" dirty="0" err="1"/>
              <a:t>motori</a:t>
            </a:r>
            <a:r>
              <a:rPr lang="de-CH" dirty="0"/>
              <a:t>. </a:t>
            </a:r>
          </a:p>
          <a:p>
            <a:endParaRPr lang="de-CH" dirty="0"/>
          </a:p>
          <a:p>
            <a:r>
              <a:rPr lang="de-CH" dirty="0"/>
              <a:t>Quanto </a:t>
            </a:r>
            <a:r>
              <a:rPr lang="de-CH" dirty="0" err="1"/>
              <a:t>meglio</a:t>
            </a:r>
            <a:r>
              <a:rPr lang="de-CH" dirty="0"/>
              <a:t> </a:t>
            </a:r>
            <a:r>
              <a:rPr lang="de-CH" dirty="0" err="1"/>
              <a:t>funziona</a:t>
            </a:r>
            <a:r>
              <a:rPr lang="de-CH" dirty="0"/>
              <a:t> </a:t>
            </a:r>
            <a:r>
              <a:rPr lang="de-CH" dirty="0" err="1"/>
              <a:t>questo</a:t>
            </a:r>
            <a:r>
              <a:rPr lang="de-CH" dirty="0"/>
              <a:t> </a:t>
            </a:r>
            <a:r>
              <a:rPr lang="de-CH" dirty="0" err="1"/>
              <a:t>sistema</a:t>
            </a:r>
            <a:r>
              <a:rPr lang="de-CH" dirty="0"/>
              <a:t>, </a:t>
            </a:r>
            <a:r>
              <a:rPr lang="de-CH" dirty="0" err="1"/>
              <a:t>tanto</a:t>
            </a:r>
            <a:r>
              <a:rPr lang="de-CH" dirty="0"/>
              <a:t> </a:t>
            </a:r>
            <a:r>
              <a:rPr lang="de-CH" dirty="0" err="1"/>
              <a:t>migliori</a:t>
            </a:r>
            <a:r>
              <a:rPr lang="de-CH" dirty="0"/>
              <a:t> </a:t>
            </a:r>
            <a:r>
              <a:rPr lang="de-CH" dirty="0" err="1"/>
              <a:t>sono</a:t>
            </a:r>
            <a:r>
              <a:rPr lang="de-CH" dirty="0"/>
              <a:t> le </a:t>
            </a:r>
            <a:r>
              <a:rPr lang="de-CH" dirty="0" err="1"/>
              <a:t>azioni</a:t>
            </a:r>
            <a:r>
              <a:rPr lang="de-CH" dirty="0"/>
              <a:t> </a:t>
            </a:r>
            <a:r>
              <a:rPr lang="de-CH" dirty="0" err="1"/>
              <a:t>tecniche</a:t>
            </a:r>
            <a:r>
              <a:rPr lang="de-CH" dirty="0"/>
              <a:t> (</a:t>
            </a:r>
            <a:r>
              <a:rPr lang="de-CH" dirty="0" err="1"/>
              <a:t>e</a:t>
            </a:r>
            <a:r>
              <a:rPr lang="de-CH" dirty="0"/>
              <a:t> </a:t>
            </a:r>
            <a:r>
              <a:rPr lang="de-CH" dirty="0" err="1"/>
              <a:t>tattiche</a:t>
            </a:r>
            <a:r>
              <a:rPr lang="de-CH" dirty="0"/>
              <a:t>).</a:t>
            </a:r>
          </a:p>
          <a:p>
            <a:endParaRPr lang="de-CH" dirty="0"/>
          </a:p>
        </p:txBody>
      </p:sp>
      <p:sp>
        <p:nvSpPr>
          <p:cNvPr id="18" name="Inhaltsplatzhalter 17">
            <a:extLst>
              <a:ext uri="{FF2B5EF4-FFF2-40B4-BE49-F238E27FC236}">
                <a16:creationId xmlns:a16="http://schemas.microsoft.com/office/drawing/2014/main" id="{E93DFDB0-AF27-433A-D727-5C20B288EBEA}"/>
              </a:ext>
            </a:extLst>
          </p:cNvPr>
          <p:cNvSpPr>
            <a:spLocks noGrp="1"/>
          </p:cNvSpPr>
          <p:nvPr>
            <p:ph idx="13"/>
          </p:nvPr>
        </p:nvSpPr>
        <p:spPr/>
        <p:txBody>
          <a:bodyPr/>
          <a:lstStyle/>
          <a:p>
            <a:endParaRPr lang="de-CH"/>
          </a:p>
        </p:txBody>
      </p:sp>
      <p:sp>
        <p:nvSpPr>
          <p:cNvPr id="3" name="SeitenzahlBenutzerdefiniert">
            <a:extLst>
              <a:ext uri="{FF2B5EF4-FFF2-40B4-BE49-F238E27FC236}">
                <a16:creationId xmlns:a16="http://schemas.microsoft.com/office/drawing/2014/main" id="{7F41CE9C-8C29-61A2-9261-64140014036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10293877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DD53B-B8A4-85D6-86EA-7FC3DD71792E}"/>
              </a:ext>
            </a:extLst>
          </p:cNvPr>
          <p:cNvSpPr>
            <a:spLocks noGrp="1"/>
          </p:cNvSpPr>
          <p:nvPr>
            <p:ph type="title"/>
          </p:nvPr>
        </p:nvSpPr>
        <p:spPr/>
        <p:txBody>
          <a:bodyPr/>
          <a:lstStyle/>
          <a:p>
            <a:r>
              <a:rPr lang="fr-CH" i="0" u="none" strike="noStrike" dirty="0" err="1">
                <a:solidFill>
                  <a:srgbClr val="000000"/>
                </a:solidFill>
                <a:effectLst/>
              </a:rPr>
              <a:t>Entwicklungsfaktoren</a:t>
            </a:r>
            <a:br>
              <a:rPr lang="fr-CH" i="0" u="none" strike="noStrike" dirty="0">
                <a:solidFill>
                  <a:srgbClr val="000000"/>
                </a:solidFill>
                <a:effectLst/>
              </a:rPr>
            </a:br>
            <a:r>
              <a:rPr lang="fr-CH" b="0" i="0" u="none" strike="noStrike" dirty="0" err="1">
                <a:solidFill>
                  <a:srgbClr val="000000"/>
                </a:solidFill>
                <a:effectLst/>
              </a:rPr>
              <a:t>Taktik</a:t>
            </a:r>
            <a:endParaRPr lang="fr-FR" b="0" dirty="0"/>
          </a:p>
        </p:txBody>
      </p:sp>
      <p:sp>
        <p:nvSpPr>
          <p:cNvPr id="6" name="Espace réservé du contenu 2">
            <a:extLst>
              <a:ext uri="{FF2B5EF4-FFF2-40B4-BE49-F238E27FC236}">
                <a16:creationId xmlns:a16="http://schemas.microsoft.com/office/drawing/2014/main" id="{06EB0857-671D-CF7E-0832-A9AA34E23C32}"/>
              </a:ext>
            </a:extLst>
          </p:cNvPr>
          <p:cNvSpPr txBox="1">
            <a:spLocks/>
          </p:cNvSpPr>
          <p:nvPr/>
        </p:nvSpPr>
        <p:spPr>
          <a:xfrm>
            <a:off x="1064738" y="2269067"/>
            <a:ext cx="3382246"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de-CH" sz="2000" dirty="0"/>
              <a:t>Taktische Intelligenz</a:t>
            </a:r>
          </a:p>
          <a:p>
            <a:pPr lvl="1" indent="0">
              <a:buNone/>
            </a:pPr>
            <a:endParaRPr lang="de-CH" sz="1800" dirty="0"/>
          </a:p>
          <a:p>
            <a:pPr marL="342900" indent="-342900" fontAlgn="auto">
              <a:spcAft>
                <a:spcPts val="0"/>
              </a:spcAft>
              <a:buFont typeface="Arial" panose="020B0604020202020204" pitchFamily="34" charset="0"/>
              <a:buChar char="•"/>
            </a:pPr>
            <a:r>
              <a:rPr lang="de-CH" sz="2000" dirty="0"/>
              <a:t>Kreativität</a:t>
            </a:r>
          </a:p>
          <a:p>
            <a:pPr fontAlgn="auto">
              <a:spcAft>
                <a:spcPts val="0"/>
              </a:spcAft>
            </a:pPr>
            <a:endParaRPr lang="fr-FR" sz="1800" dirty="0"/>
          </a:p>
        </p:txBody>
      </p:sp>
      <p:pic>
        <p:nvPicPr>
          <p:cNvPr id="7" name="Graphique 6" descr="Une artiste contour">
            <a:extLst>
              <a:ext uri="{FF2B5EF4-FFF2-40B4-BE49-F238E27FC236}">
                <a16:creationId xmlns:a16="http://schemas.microsoft.com/office/drawing/2014/main" id="{33DD29DE-26BA-7B54-2555-16D82F71E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536" y="4280215"/>
            <a:ext cx="1738286" cy="1738286"/>
          </a:xfrm>
          <a:prstGeom prst="rect">
            <a:avLst/>
          </a:prstGeom>
        </p:spPr>
      </p:pic>
      <p:pic>
        <p:nvPicPr>
          <p:cNvPr id="8" name="Graphique 7" descr="Un artiste masculin contour">
            <a:extLst>
              <a:ext uri="{FF2B5EF4-FFF2-40B4-BE49-F238E27FC236}">
                <a16:creationId xmlns:a16="http://schemas.microsoft.com/office/drawing/2014/main" id="{FFB04429-9D1B-AF1B-1A9D-CAAA075D08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80376" y="1934816"/>
            <a:ext cx="1738286" cy="1738286"/>
          </a:xfrm>
          <a:prstGeom prst="rect">
            <a:avLst/>
          </a:prstGeom>
        </p:spPr>
      </p:pic>
      <p:pic>
        <p:nvPicPr>
          <p:cNvPr id="9" name="Graphique 8" descr="Tête avec engrenages contour">
            <a:extLst>
              <a:ext uri="{FF2B5EF4-FFF2-40B4-BE49-F238E27FC236}">
                <a16:creationId xmlns:a16="http://schemas.microsoft.com/office/drawing/2014/main" id="{F6E93C90-849D-F80B-2762-0C1CB1C3ED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7968" y="1934816"/>
            <a:ext cx="1738286" cy="1738286"/>
          </a:xfrm>
          <a:prstGeom prst="rect">
            <a:avLst/>
          </a:prstGeom>
        </p:spPr>
      </p:pic>
      <p:pic>
        <p:nvPicPr>
          <p:cNvPr id="10" name="Graphique 9" descr="Cerveau contour">
            <a:extLst>
              <a:ext uri="{FF2B5EF4-FFF2-40B4-BE49-F238E27FC236}">
                <a16:creationId xmlns:a16="http://schemas.microsoft.com/office/drawing/2014/main" id="{06F7CA06-B393-3383-84E2-15219F0F1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20341" y="3267719"/>
            <a:ext cx="1738286" cy="1738286"/>
          </a:xfrm>
          <a:prstGeom prst="rect">
            <a:avLst/>
          </a:prstGeom>
        </p:spPr>
      </p:pic>
      <p:pic>
        <p:nvPicPr>
          <p:cNvPr id="11" name="Graphique 10" descr="Personne avec une idée contour">
            <a:extLst>
              <a:ext uri="{FF2B5EF4-FFF2-40B4-BE49-F238E27FC236}">
                <a16:creationId xmlns:a16="http://schemas.microsoft.com/office/drawing/2014/main" id="{016BA8DD-3DED-7A62-AA86-D41DBD4FD7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88976" y="4123750"/>
            <a:ext cx="1738286" cy="1764509"/>
          </a:xfrm>
          <a:prstGeom prst="rect">
            <a:avLst/>
          </a:prstGeom>
        </p:spPr>
      </p:pic>
      <p:sp>
        <p:nvSpPr>
          <p:cNvPr id="3" name="SeitenzahlBenutzerdefiniert">
            <a:extLst>
              <a:ext uri="{FF2B5EF4-FFF2-40B4-BE49-F238E27FC236}">
                <a16:creationId xmlns:a16="http://schemas.microsoft.com/office/drawing/2014/main" id="{B9D20329-59F5-4BBD-7F9A-2D7D6F8F15D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24749727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F463F-5405-7561-872E-9B9EF0CFD235}"/>
              </a:ext>
            </a:extLst>
          </p:cNvPr>
          <p:cNvSpPr>
            <a:spLocks noGrp="1"/>
          </p:cNvSpPr>
          <p:nvPr>
            <p:ph type="title"/>
          </p:nvPr>
        </p:nvSpPr>
        <p:spPr/>
        <p:txBody>
          <a:bodyPr/>
          <a:lstStyle/>
          <a:p>
            <a:r>
              <a:rPr lang="fr-FR" dirty="0"/>
              <a:t>Axe de développement </a:t>
            </a:r>
            <a:br>
              <a:rPr lang="fr-FR" dirty="0"/>
            </a:br>
            <a:r>
              <a:rPr lang="fr-FR" b="0" dirty="0"/>
              <a:t>Tactique</a:t>
            </a:r>
          </a:p>
        </p:txBody>
      </p:sp>
      <p:sp>
        <p:nvSpPr>
          <p:cNvPr id="6" name="Espace réservé du contenu 2">
            <a:extLst>
              <a:ext uri="{FF2B5EF4-FFF2-40B4-BE49-F238E27FC236}">
                <a16:creationId xmlns:a16="http://schemas.microsoft.com/office/drawing/2014/main" id="{C93278FE-8FDE-5F9F-F0E8-04DFACBE98ED}"/>
              </a:ext>
            </a:extLst>
          </p:cNvPr>
          <p:cNvSpPr txBox="1">
            <a:spLocks/>
          </p:cNvSpPr>
          <p:nvPr/>
        </p:nvSpPr>
        <p:spPr>
          <a:xfrm>
            <a:off x="1064738" y="2269067"/>
            <a:ext cx="3382246"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de-CH" sz="2000"/>
              <a:t>Intelligence tactique</a:t>
            </a:r>
          </a:p>
          <a:p>
            <a:pPr lvl="1" indent="0">
              <a:buNone/>
            </a:pPr>
            <a:endParaRPr lang="de-CH" sz="1800"/>
          </a:p>
          <a:p>
            <a:pPr marL="342900" indent="-342900" fontAlgn="auto">
              <a:spcAft>
                <a:spcPts val="0"/>
              </a:spcAft>
              <a:buFont typeface="Arial" panose="020B0604020202020204" pitchFamily="34" charset="0"/>
              <a:buChar char="•"/>
            </a:pPr>
            <a:r>
              <a:rPr lang="de-CH" sz="2000"/>
              <a:t>Créativité</a:t>
            </a:r>
          </a:p>
          <a:p>
            <a:pPr fontAlgn="auto">
              <a:spcAft>
                <a:spcPts val="0"/>
              </a:spcAft>
            </a:pPr>
            <a:endParaRPr lang="fr-FR" sz="1800" dirty="0"/>
          </a:p>
        </p:txBody>
      </p:sp>
      <p:pic>
        <p:nvPicPr>
          <p:cNvPr id="18" name="Graphique 17" descr="Une artiste contour">
            <a:extLst>
              <a:ext uri="{FF2B5EF4-FFF2-40B4-BE49-F238E27FC236}">
                <a16:creationId xmlns:a16="http://schemas.microsoft.com/office/drawing/2014/main" id="{C737A11E-D627-0E9F-D752-F25CAA99A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536" y="4280215"/>
            <a:ext cx="1738286" cy="1738286"/>
          </a:xfrm>
          <a:prstGeom prst="rect">
            <a:avLst/>
          </a:prstGeom>
        </p:spPr>
      </p:pic>
      <p:pic>
        <p:nvPicPr>
          <p:cNvPr id="22" name="Graphique 21" descr="Un artiste masculin contour">
            <a:extLst>
              <a:ext uri="{FF2B5EF4-FFF2-40B4-BE49-F238E27FC236}">
                <a16:creationId xmlns:a16="http://schemas.microsoft.com/office/drawing/2014/main" id="{818659F7-2686-5EBB-7E5E-2A72FCF199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80376" y="1934816"/>
            <a:ext cx="1738286" cy="1738286"/>
          </a:xfrm>
          <a:prstGeom prst="rect">
            <a:avLst/>
          </a:prstGeom>
        </p:spPr>
      </p:pic>
      <p:pic>
        <p:nvPicPr>
          <p:cNvPr id="26" name="Graphique 25" descr="Tête avec engrenages contour">
            <a:extLst>
              <a:ext uri="{FF2B5EF4-FFF2-40B4-BE49-F238E27FC236}">
                <a16:creationId xmlns:a16="http://schemas.microsoft.com/office/drawing/2014/main" id="{6E4069DD-E2D1-10F6-FFAC-05C6DC3978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7968" y="1934816"/>
            <a:ext cx="1738286" cy="1738286"/>
          </a:xfrm>
          <a:prstGeom prst="rect">
            <a:avLst/>
          </a:prstGeom>
        </p:spPr>
      </p:pic>
      <p:pic>
        <p:nvPicPr>
          <p:cNvPr id="28" name="Graphique 27" descr="Cerveau contour">
            <a:extLst>
              <a:ext uri="{FF2B5EF4-FFF2-40B4-BE49-F238E27FC236}">
                <a16:creationId xmlns:a16="http://schemas.microsoft.com/office/drawing/2014/main" id="{765310BB-DC4B-4141-BF8D-43CE6AE756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20341" y="3267719"/>
            <a:ext cx="1738286" cy="1738286"/>
          </a:xfrm>
          <a:prstGeom prst="rect">
            <a:avLst/>
          </a:prstGeom>
        </p:spPr>
      </p:pic>
      <p:pic>
        <p:nvPicPr>
          <p:cNvPr id="30" name="Graphique 29" descr="Personne avec une idée contour">
            <a:extLst>
              <a:ext uri="{FF2B5EF4-FFF2-40B4-BE49-F238E27FC236}">
                <a16:creationId xmlns:a16="http://schemas.microsoft.com/office/drawing/2014/main" id="{242D280E-CE2E-56EB-D207-9B96D3428D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88976" y="4123750"/>
            <a:ext cx="1738286" cy="1764509"/>
          </a:xfrm>
          <a:prstGeom prst="rect">
            <a:avLst/>
          </a:prstGeom>
        </p:spPr>
      </p:pic>
      <p:sp>
        <p:nvSpPr>
          <p:cNvPr id="3" name="SeitenzahlBenutzerdefiniert">
            <a:extLst>
              <a:ext uri="{FF2B5EF4-FFF2-40B4-BE49-F238E27FC236}">
                <a16:creationId xmlns:a16="http://schemas.microsoft.com/office/drawing/2014/main" id="{5288E843-880C-A347-D0C4-1114E8DDEF5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30820342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209BD-2430-6E6F-7486-D01024496915}"/>
              </a:ext>
            </a:extLst>
          </p:cNvPr>
          <p:cNvSpPr>
            <a:spLocks noGrp="1"/>
          </p:cNvSpPr>
          <p:nvPr>
            <p:ph type="title"/>
          </p:nvPr>
        </p:nvSpPr>
        <p:spPr/>
        <p:txBody>
          <a:bodyPr/>
          <a:lstStyle/>
          <a:p>
            <a:r>
              <a:rPr lang="fr-FR" dirty="0"/>
              <a:t>Asse di </a:t>
            </a:r>
            <a:r>
              <a:rPr lang="fr-FR" dirty="0" err="1"/>
              <a:t>sviluppo</a:t>
            </a:r>
            <a:br>
              <a:rPr lang="fr-FR" dirty="0"/>
            </a:br>
            <a:r>
              <a:rPr lang="fr-FR" b="0" dirty="0" err="1"/>
              <a:t>Tattica</a:t>
            </a:r>
            <a:endParaRPr lang="fr-FR" b="0" dirty="0"/>
          </a:p>
        </p:txBody>
      </p:sp>
      <p:sp>
        <p:nvSpPr>
          <p:cNvPr id="6" name="Espace réservé du contenu 2">
            <a:extLst>
              <a:ext uri="{FF2B5EF4-FFF2-40B4-BE49-F238E27FC236}">
                <a16:creationId xmlns:a16="http://schemas.microsoft.com/office/drawing/2014/main" id="{5F742FFF-C475-F900-DA09-CE6F9EC66DEF}"/>
              </a:ext>
            </a:extLst>
          </p:cNvPr>
          <p:cNvSpPr txBox="1">
            <a:spLocks/>
          </p:cNvSpPr>
          <p:nvPr/>
        </p:nvSpPr>
        <p:spPr>
          <a:xfrm>
            <a:off x="1064738" y="2269067"/>
            <a:ext cx="3382246"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de-CH" sz="2000" dirty="0" err="1"/>
              <a:t>Intelligenza</a:t>
            </a:r>
            <a:r>
              <a:rPr lang="de-CH" sz="2000" dirty="0"/>
              <a:t> </a:t>
            </a:r>
            <a:r>
              <a:rPr lang="de-CH" sz="2000" dirty="0" err="1"/>
              <a:t>tattica</a:t>
            </a:r>
            <a:endParaRPr lang="de-CH" sz="2000" dirty="0"/>
          </a:p>
          <a:p>
            <a:pPr lvl="1" indent="0">
              <a:buNone/>
            </a:pPr>
            <a:endParaRPr lang="de-CH" sz="1800" dirty="0"/>
          </a:p>
          <a:p>
            <a:pPr marL="342900" indent="-342900" fontAlgn="auto">
              <a:spcAft>
                <a:spcPts val="0"/>
              </a:spcAft>
              <a:buFont typeface="Arial" panose="020B0604020202020204" pitchFamily="34" charset="0"/>
              <a:buChar char="•"/>
            </a:pPr>
            <a:r>
              <a:rPr lang="de-CH" sz="2000" dirty="0" err="1"/>
              <a:t>Creatività</a:t>
            </a:r>
            <a:endParaRPr lang="de-CH" sz="2000" dirty="0"/>
          </a:p>
          <a:p>
            <a:pPr fontAlgn="auto">
              <a:spcAft>
                <a:spcPts val="0"/>
              </a:spcAft>
            </a:pPr>
            <a:endParaRPr lang="fr-FR" sz="1800" dirty="0"/>
          </a:p>
        </p:txBody>
      </p:sp>
      <p:pic>
        <p:nvPicPr>
          <p:cNvPr id="7" name="Graphique 6" descr="Une artiste contour">
            <a:extLst>
              <a:ext uri="{FF2B5EF4-FFF2-40B4-BE49-F238E27FC236}">
                <a16:creationId xmlns:a16="http://schemas.microsoft.com/office/drawing/2014/main" id="{AEEA7666-3D2B-FD43-FDBD-C90C933A79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536" y="4280215"/>
            <a:ext cx="1738286" cy="1738286"/>
          </a:xfrm>
          <a:prstGeom prst="rect">
            <a:avLst/>
          </a:prstGeom>
        </p:spPr>
      </p:pic>
      <p:pic>
        <p:nvPicPr>
          <p:cNvPr id="8" name="Graphique 7" descr="Un artiste masculin contour">
            <a:extLst>
              <a:ext uri="{FF2B5EF4-FFF2-40B4-BE49-F238E27FC236}">
                <a16:creationId xmlns:a16="http://schemas.microsoft.com/office/drawing/2014/main" id="{D41F8D81-A0B1-DC72-C6CF-C81B77E08D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80376" y="1934816"/>
            <a:ext cx="1738286" cy="1738286"/>
          </a:xfrm>
          <a:prstGeom prst="rect">
            <a:avLst/>
          </a:prstGeom>
        </p:spPr>
      </p:pic>
      <p:pic>
        <p:nvPicPr>
          <p:cNvPr id="9" name="Graphique 8" descr="Tête avec engrenages contour">
            <a:extLst>
              <a:ext uri="{FF2B5EF4-FFF2-40B4-BE49-F238E27FC236}">
                <a16:creationId xmlns:a16="http://schemas.microsoft.com/office/drawing/2014/main" id="{6F50ECD4-DBC3-3522-EED0-633A881112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7968" y="1934816"/>
            <a:ext cx="1738286" cy="1738286"/>
          </a:xfrm>
          <a:prstGeom prst="rect">
            <a:avLst/>
          </a:prstGeom>
        </p:spPr>
      </p:pic>
      <p:pic>
        <p:nvPicPr>
          <p:cNvPr id="10" name="Graphique 9" descr="Cerveau contour">
            <a:extLst>
              <a:ext uri="{FF2B5EF4-FFF2-40B4-BE49-F238E27FC236}">
                <a16:creationId xmlns:a16="http://schemas.microsoft.com/office/drawing/2014/main" id="{8D565416-E1A6-BC96-FCA0-E13AC4D623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20341" y="3267719"/>
            <a:ext cx="1738286" cy="1738286"/>
          </a:xfrm>
          <a:prstGeom prst="rect">
            <a:avLst/>
          </a:prstGeom>
        </p:spPr>
      </p:pic>
      <p:pic>
        <p:nvPicPr>
          <p:cNvPr id="11" name="Graphique 10" descr="Personne avec une idée contour">
            <a:extLst>
              <a:ext uri="{FF2B5EF4-FFF2-40B4-BE49-F238E27FC236}">
                <a16:creationId xmlns:a16="http://schemas.microsoft.com/office/drawing/2014/main" id="{22407015-5B85-FBF0-7571-403E919D42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88976" y="4123750"/>
            <a:ext cx="1738286" cy="1764509"/>
          </a:xfrm>
          <a:prstGeom prst="rect">
            <a:avLst/>
          </a:prstGeom>
        </p:spPr>
      </p:pic>
      <p:sp>
        <p:nvSpPr>
          <p:cNvPr id="3" name="SeitenzahlBenutzerdefiniert">
            <a:extLst>
              <a:ext uri="{FF2B5EF4-FFF2-40B4-BE49-F238E27FC236}">
                <a16:creationId xmlns:a16="http://schemas.microsoft.com/office/drawing/2014/main" id="{7BC4DD81-1725-2660-B5AF-DE0204C02BE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226261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i="0" u="none" strike="noStrike" dirty="0" err="1">
                <a:solidFill>
                  <a:srgbClr val="000000"/>
                </a:solidFill>
                <a:effectLst/>
              </a:rPr>
              <a:t>Entwicklungsfaktoren</a:t>
            </a:r>
            <a:br>
              <a:rPr lang="fr-CH" i="0" u="none" strike="noStrike" dirty="0">
                <a:solidFill>
                  <a:srgbClr val="000000"/>
                </a:solidFill>
                <a:effectLst/>
              </a:rPr>
            </a:br>
            <a:r>
              <a:rPr lang="fr-CH" b="0" i="0" u="none" strike="noStrike" dirty="0" err="1">
                <a:solidFill>
                  <a:srgbClr val="000000"/>
                </a:solidFill>
                <a:effectLst/>
              </a:rPr>
              <a:t>Taktik</a:t>
            </a:r>
            <a:endParaRPr lang="de-CH" dirty="0"/>
          </a:p>
        </p:txBody>
      </p:sp>
      <p:sp>
        <p:nvSpPr>
          <p:cNvPr id="3" name="Inhaltsplatzhalter 2"/>
          <p:cNvSpPr>
            <a:spLocks noGrp="1"/>
          </p:cNvSpPr>
          <p:nvPr>
            <p:ph idx="1"/>
          </p:nvPr>
        </p:nvSpPr>
        <p:spPr/>
        <p:txBody>
          <a:bodyPr/>
          <a:lstStyle/>
          <a:p>
            <a:r>
              <a:rPr lang="de-CH" dirty="0"/>
              <a:t>Aus einer Reihe von Handlungsalternativen die richtige auswählen und umsetzten.</a:t>
            </a:r>
          </a:p>
          <a:p>
            <a:endParaRPr lang="de-CH" dirty="0"/>
          </a:p>
          <a:p>
            <a:r>
              <a:rPr lang="de-CH" dirty="0"/>
              <a:t>Voraussetzungen:</a:t>
            </a:r>
          </a:p>
          <a:p>
            <a:pPr marL="342900" indent="-342900">
              <a:buFont typeface="Arial" panose="020B0604020202020204" pitchFamily="34" charset="0"/>
              <a:buChar char="•"/>
            </a:pPr>
            <a:r>
              <a:rPr lang="de-CH" dirty="0"/>
              <a:t>Taktische Intelligenz</a:t>
            </a:r>
          </a:p>
          <a:p>
            <a:pPr marL="342900" indent="-342900">
              <a:buFont typeface="Arial" panose="020B0604020202020204" pitchFamily="34" charset="0"/>
              <a:buChar char="•"/>
            </a:pPr>
            <a:r>
              <a:rPr lang="de-CH" dirty="0"/>
              <a:t>Kreativität</a:t>
            </a:r>
          </a:p>
          <a:p>
            <a:endParaRPr lang="de-CH" dirty="0"/>
          </a:p>
        </p:txBody>
      </p:sp>
      <p:sp>
        <p:nvSpPr>
          <p:cNvPr id="9" name="Inhaltsplatzhalter 8"/>
          <p:cNvSpPr>
            <a:spLocks noGrp="1"/>
          </p:cNvSpPr>
          <p:nvPr>
            <p:ph idx="13"/>
          </p:nvPr>
        </p:nvSpPr>
        <p:spPr/>
        <p:txBody>
          <a:bodyPr/>
          <a:lstStyle/>
          <a:p>
            <a:r>
              <a:rPr lang="de-CH" dirty="0"/>
              <a:t>Spielformen und attraktive Bewegungsaufgaben bieten ideale Voraussetzungen für das Erlernen von Technik und Taktik.</a:t>
            </a: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2655" y="4447451"/>
            <a:ext cx="1569689" cy="1569689"/>
          </a:xfrm>
          <a:prstGeom prst="rect">
            <a:avLst/>
          </a:prstGeom>
        </p:spPr>
      </p:pic>
      <p:sp>
        <p:nvSpPr>
          <p:cNvPr id="11" name="Inhaltsplatzhalter 2"/>
          <p:cNvSpPr txBox="1">
            <a:spLocks/>
          </p:cNvSpPr>
          <p:nvPr/>
        </p:nvSpPr>
        <p:spPr>
          <a:xfrm>
            <a:off x="7176793" y="3607025"/>
            <a:ext cx="2814257" cy="64807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268288" indent="-268288"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446088"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628650" indent="-18256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806450"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dirty="0"/>
              <a:t>Zusammenhang Technik und Taktik:</a:t>
            </a:r>
          </a:p>
        </p:txBody>
      </p:sp>
      <p:pic>
        <p:nvPicPr>
          <p:cNvPr id="12" name="Inhaltsplatzhalter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8" y="3485135"/>
            <a:ext cx="3985956" cy="3094417"/>
          </a:xfrm>
          <a:prstGeom prst="rect">
            <a:avLst/>
          </a:prstGeom>
        </p:spPr>
      </p:pic>
      <p:sp>
        <p:nvSpPr>
          <p:cNvPr id="4" name="SeitenzahlBenutzerdefiniert">
            <a:extLst>
              <a:ext uri="{FF2B5EF4-FFF2-40B4-BE49-F238E27FC236}">
                <a16:creationId xmlns:a16="http://schemas.microsoft.com/office/drawing/2014/main" id="{7BF0BD9E-01A0-5AFD-897C-BD033380522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40379335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AB7FD-069E-FADF-C052-33C6357CAA5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30DB7A-E3AE-E117-D2AE-A608E02F39ED}"/>
              </a:ext>
            </a:extLst>
          </p:cNvPr>
          <p:cNvSpPr>
            <a:spLocks noGrp="1"/>
          </p:cNvSpPr>
          <p:nvPr>
            <p:ph type="title"/>
          </p:nvPr>
        </p:nvSpPr>
        <p:spPr/>
        <p:txBody>
          <a:bodyPr/>
          <a:lstStyle/>
          <a:p>
            <a:r>
              <a:rPr lang="fr-FR" dirty="0"/>
              <a:t>Axe de développement </a:t>
            </a:r>
            <a:br>
              <a:rPr lang="fr-FR" dirty="0"/>
            </a:br>
            <a:r>
              <a:rPr lang="fr-FR" b="0" dirty="0"/>
              <a:t>Tactique</a:t>
            </a:r>
            <a:endParaRPr lang="de-CH" dirty="0"/>
          </a:p>
        </p:txBody>
      </p:sp>
      <p:sp>
        <p:nvSpPr>
          <p:cNvPr id="3" name="Inhaltsplatzhalter 2">
            <a:extLst>
              <a:ext uri="{FF2B5EF4-FFF2-40B4-BE49-F238E27FC236}">
                <a16:creationId xmlns:a16="http://schemas.microsoft.com/office/drawing/2014/main" id="{730B2124-8753-5897-1CBF-4E30C6C32BAB}"/>
              </a:ext>
            </a:extLst>
          </p:cNvPr>
          <p:cNvSpPr>
            <a:spLocks noGrp="1"/>
          </p:cNvSpPr>
          <p:nvPr>
            <p:ph idx="1"/>
          </p:nvPr>
        </p:nvSpPr>
        <p:spPr/>
        <p:txBody>
          <a:bodyPr/>
          <a:lstStyle/>
          <a:p>
            <a:r>
              <a:rPr lang="de-CH" dirty="0" err="1"/>
              <a:t>Choisir</a:t>
            </a:r>
            <a:r>
              <a:rPr lang="de-CH" dirty="0"/>
              <a:t> </a:t>
            </a:r>
            <a:r>
              <a:rPr lang="de-CH" dirty="0" err="1"/>
              <a:t>parmi</a:t>
            </a:r>
            <a:r>
              <a:rPr lang="de-CH" dirty="0"/>
              <a:t> </a:t>
            </a:r>
            <a:r>
              <a:rPr lang="de-CH" dirty="0" err="1"/>
              <a:t>une</a:t>
            </a:r>
            <a:r>
              <a:rPr lang="de-CH" dirty="0"/>
              <a:t> </a:t>
            </a:r>
            <a:r>
              <a:rPr lang="de-CH" dirty="0" err="1"/>
              <a:t>série</a:t>
            </a:r>
            <a:r>
              <a:rPr lang="de-CH" dirty="0"/>
              <a:t> </a:t>
            </a:r>
            <a:r>
              <a:rPr lang="de-CH" dirty="0" err="1"/>
              <a:t>d'alternatives</a:t>
            </a:r>
            <a:r>
              <a:rPr lang="de-CH" dirty="0"/>
              <a:t> </a:t>
            </a:r>
            <a:r>
              <a:rPr lang="de-CH" dirty="0" err="1"/>
              <a:t>d'action</a:t>
            </a:r>
            <a:r>
              <a:rPr lang="de-CH" dirty="0"/>
              <a:t> </a:t>
            </a:r>
            <a:r>
              <a:rPr lang="de-CH" dirty="0" err="1"/>
              <a:t>celle</a:t>
            </a:r>
            <a:r>
              <a:rPr lang="de-CH" dirty="0"/>
              <a:t> </a:t>
            </a:r>
            <a:r>
              <a:rPr lang="de-CH" dirty="0" err="1"/>
              <a:t>qui</a:t>
            </a:r>
            <a:r>
              <a:rPr lang="de-CH" dirty="0"/>
              <a:t> </a:t>
            </a:r>
            <a:r>
              <a:rPr lang="de-CH" dirty="0" err="1"/>
              <a:t>convient</a:t>
            </a:r>
            <a:r>
              <a:rPr lang="de-CH" dirty="0"/>
              <a:t> et la </a:t>
            </a:r>
            <a:r>
              <a:rPr lang="de-CH" dirty="0" err="1"/>
              <a:t>mettre</a:t>
            </a:r>
            <a:r>
              <a:rPr lang="de-CH" dirty="0"/>
              <a:t> en </a:t>
            </a:r>
            <a:r>
              <a:rPr lang="de-CH" dirty="0" err="1"/>
              <a:t>œuvre</a:t>
            </a:r>
            <a:r>
              <a:rPr lang="de-CH" dirty="0"/>
              <a:t>.</a:t>
            </a:r>
          </a:p>
          <a:p>
            <a:endParaRPr lang="de-CH" dirty="0"/>
          </a:p>
          <a:p>
            <a:r>
              <a:rPr lang="de-CH" dirty="0" err="1"/>
              <a:t>Conditions</a:t>
            </a:r>
            <a:r>
              <a:rPr lang="de-CH" dirty="0"/>
              <a:t> </a:t>
            </a:r>
            <a:r>
              <a:rPr lang="de-CH" dirty="0" err="1"/>
              <a:t>préalables</a:t>
            </a:r>
            <a:r>
              <a:rPr lang="de-CH" dirty="0"/>
              <a:t> :</a:t>
            </a:r>
          </a:p>
          <a:p>
            <a:pPr marL="342900" indent="-342900">
              <a:buFont typeface="Arial" panose="020B0604020202020204" pitchFamily="34" charset="0"/>
              <a:buChar char="•"/>
            </a:pPr>
            <a:r>
              <a:rPr lang="de-CH" dirty="0" err="1"/>
              <a:t>Intelligence</a:t>
            </a:r>
            <a:r>
              <a:rPr lang="de-CH" dirty="0"/>
              <a:t> </a:t>
            </a:r>
            <a:r>
              <a:rPr lang="de-CH" dirty="0" err="1"/>
              <a:t>tactique</a:t>
            </a:r>
            <a:endParaRPr lang="de-CH" dirty="0"/>
          </a:p>
          <a:p>
            <a:pPr marL="342900" indent="-342900">
              <a:buFont typeface="Arial" panose="020B0604020202020204" pitchFamily="34" charset="0"/>
              <a:buChar char="•"/>
            </a:pPr>
            <a:r>
              <a:rPr lang="de-CH" dirty="0" err="1"/>
              <a:t>Créativité</a:t>
            </a:r>
            <a:endParaRPr lang="de-CH" dirty="0"/>
          </a:p>
        </p:txBody>
      </p:sp>
      <p:sp>
        <p:nvSpPr>
          <p:cNvPr id="9" name="Inhaltsplatzhalter 8">
            <a:extLst>
              <a:ext uri="{FF2B5EF4-FFF2-40B4-BE49-F238E27FC236}">
                <a16:creationId xmlns:a16="http://schemas.microsoft.com/office/drawing/2014/main" id="{CDA0E4A4-0A89-D310-C0C7-B45FED522020}"/>
              </a:ext>
            </a:extLst>
          </p:cNvPr>
          <p:cNvSpPr>
            <a:spLocks noGrp="1"/>
          </p:cNvSpPr>
          <p:nvPr>
            <p:ph idx="13"/>
          </p:nvPr>
        </p:nvSpPr>
        <p:spPr/>
        <p:txBody>
          <a:bodyPr/>
          <a:lstStyle/>
          <a:p>
            <a:r>
              <a:rPr lang="de-CH" dirty="0"/>
              <a:t>Des </a:t>
            </a:r>
            <a:r>
              <a:rPr lang="de-CH" dirty="0" err="1"/>
              <a:t>formes</a:t>
            </a:r>
            <a:r>
              <a:rPr lang="de-CH" dirty="0"/>
              <a:t> de </a:t>
            </a:r>
            <a:r>
              <a:rPr lang="de-CH" dirty="0" err="1"/>
              <a:t>jeu</a:t>
            </a:r>
            <a:r>
              <a:rPr lang="de-CH" dirty="0"/>
              <a:t> et des </a:t>
            </a:r>
            <a:r>
              <a:rPr lang="de-CH" dirty="0" err="1"/>
              <a:t>tâches</a:t>
            </a:r>
            <a:r>
              <a:rPr lang="de-CH" dirty="0"/>
              <a:t> </a:t>
            </a:r>
            <a:r>
              <a:rPr lang="de-CH" dirty="0" err="1"/>
              <a:t>motrices</a:t>
            </a:r>
            <a:r>
              <a:rPr lang="de-CH" dirty="0"/>
              <a:t> </a:t>
            </a:r>
            <a:r>
              <a:rPr lang="de-CH" dirty="0" err="1"/>
              <a:t>attrayantes</a:t>
            </a:r>
            <a:r>
              <a:rPr lang="de-CH" dirty="0"/>
              <a:t> </a:t>
            </a:r>
            <a:r>
              <a:rPr lang="de-CH" dirty="0" err="1"/>
              <a:t>offrent</a:t>
            </a:r>
            <a:r>
              <a:rPr lang="de-CH" dirty="0"/>
              <a:t> des </a:t>
            </a:r>
            <a:r>
              <a:rPr lang="de-CH" dirty="0" err="1"/>
              <a:t>conditions</a:t>
            </a:r>
            <a:r>
              <a:rPr lang="de-CH" dirty="0"/>
              <a:t> </a:t>
            </a:r>
            <a:r>
              <a:rPr lang="de-CH" dirty="0" err="1"/>
              <a:t>idéales</a:t>
            </a:r>
            <a:r>
              <a:rPr lang="de-CH" dirty="0"/>
              <a:t> </a:t>
            </a:r>
            <a:r>
              <a:rPr lang="de-CH" dirty="0" err="1"/>
              <a:t>pour</a:t>
            </a:r>
            <a:r>
              <a:rPr lang="de-CH" dirty="0"/>
              <a:t> </a:t>
            </a:r>
            <a:r>
              <a:rPr lang="de-CH" dirty="0" err="1"/>
              <a:t>l'apprentissage</a:t>
            </a:r>
            <a:r>
              <a:rPr lang="de-CH" dirty="0"/>
              <a:t> de la </a:t>
            </a:r>
            <a:r>
              <a:rPr lang="de-CH" dirty="0" err="1"/>
              <a:t>technique</a:t>
            </a:r>
            <a:r>
              <a:rPr lang="de-CH" dirty="0"/>
              <a:t> et de la </a:t>
            </a:r>
            <a:r>
              <a:rPr lang="de-CH" dirty="0" err="1"/>
              <a:t>tactique</a:t>
            </a:r>
            <a:r>
              <a:rPr lang="de-CH" dirty="0"/>
              <a:t>.</a:t>
            </a:r>
          </a:p>
        </p:txBody>
      </p:sp>
      <p:pic>
        <p:nvPicPr>
          <p:cNvPr id="10" name="Grafik 9">
            <a:extLst>
              <a:ext uri="{FF2B5EF4-FFF2-40B4-BE49-F238E27FC236}">
                <a16:creationId xmlns:a16="http://schemas.microsoft.com/office/drawing/2014/main" id="{7DA0C941-D78D-8B89-8981-FC0F0FF88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2655" y="4447451"/>
            <a:ext cx="1569689" cy="1569689"/>
          </a:xfrm>
          <a:prstGeom prst="rect">
            <a:avLst/>
          </a:prstGeom>
        </p:spPr>
      </p:pic>
      <p:sp>
        <p:nvSpPr>
          <p:cNvPr id="11" name="Inhaltsplatzhalter 2">
            <a:extLst>
              <a:ext uri="{FF2B5EF4-FFF2-40B4-BE49-F238E27FC236}">
                <a16:creationId xmlns:a16="http://schemas.microsoft.com/office/drawing/2014/main" id="{9CF4833D-C382-A661-DD88-A5C0789B05E8}"/>
              </a:ext>
            </a:extLst>
          </p:cNvPr>
          <p:cNvSpPr txBox="1">
            <a:spLocks/>
          </p:cNvSpPr>
          <p:nvPr/>
        </p:nvSpPr>
        <p:spPr>
          <a:xfrm>
            <a:off x="7176793" y="3607025"/>
            <a:ext cx="2814257" cy="64807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268288" indent="-268288"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446088"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628650" indent="-18256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806450"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dirty="0"/>
              <a:t>Lien entre la </a:t>
            </a:r>
            <a:r>
              <a:rPr lang="de-CH" dirty="0" err="1"/>
              <a:t>technique</a:t>
            </a:r>
            <a:r>
              <a:rPr lang="de-CH" dirty="0"/>
              <a:t> et la </a:t>
            </a:r>
            <a:r>
              <a:rPr lang="de-CH" dirty="0" err="1"/>
              <a:t>tactique</a:t>
            </a:r>
            <a:r>
              <a:rPr lang="de-CH" dirty="0"/>
              <a:t> :</a:t>
            </a:r>
          </a:p>
        </p:txBody>
      </p:sp>
      <p:pic>
        <p:nvPicPr>
          <p:cNvPr id="12" name="Inhaltsplatzhalter 16">
            <a:extLst>
              <a:ext uri="{FF2B5EF4-FFF2-40B4-BE49-F238E27FC236}">
                <a16:creationId xmlns:a16="http://schemas.microsoft.com/office/drawing/2014/main" id="{BA1D2F80-74C6-FEB5-F4DD-EBA25E6025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8" y="3485135"/>
            <a:ext cx="3985956" cy="3094417"/>
          </a:xfrm>
          <a:prstGeom prst="rect">
            <a:avLst/>
          </a:prstGeom>
        </p:spPr>
      </p:pic>
      <p:sp>
        <p:nvSpPr>
          <p:cNvPr id="4" name="SeitenzahlBenutzerdefiniert">
            <a:extLst>
              <a:ext uri="{FF2B5EF4-FFF2-40B4-BE49-F238E27FC236}">
                <a16:creationId xmlns:a16="http://schemas.microsoft.com/office/drawing/2014/main" id="{0110140A-9272-A9AE-185D-2F14052D58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280191205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E5B4F-25C5-55C5-B293-4ABAAF7E73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4B1C0E-9648-688C-C18B-914D4DF909DD}"/>
              </a:ext>
            </a:extLst>
          </p:cNvPr>
          <p:cNvSpPr>
            <a:spLocks noGrp="1"/>
          </p:cNvSpPr>
          <p:nvPr>
            <p:ph type="title"/>
          </p:nvPr>
        </p:nvSpPr>
        <p:spPr/>
        <p:txBody>
          <a:bodyPr/>
          <a:lstStyle/>
          <a:p>
            <a:r>
              <a:rPr lang="fr-FR" dirty="0"/>
              <a:t>Asse di </a:t>
            </a:r>
            <a:r>
              <a:rPr lang="fr-FR" dirty="0" err="1"/>
              <a:t>sviluppo</a:t>
            </a:r>
            <a:br>
              <a:rPr lang="fr-FR" dirty="0"/>
            </a:br>
            <a:r>
              <a:rPr lang="fr-FR" b="0" dirty="0" err="1"/>
              <a:t>Tattica</a:t>
            </a:r>
            <a:endParaRPr lang="de-CH" dirty="0"/>
          </a:p>
        </p:txBody>
      </p:sp>
      <p:sp>
        <p:nvSpPr>
          <p:cNvPr id="3" name="Inhaltsplatzhalter 2">
            <a:extLst>
              <a:ext uri="{FF2B5EF4-FFF2-40B4-BE49-F238E27FC236}">
                <a16:creationId xmlns:a16="http://schemas.microsoft.com/office/drawing/2014/main" id="{E5D08342-E895-F53E-7F2A-512BE3CFF752}"/>
              </a:ext>
            </a:extLst>
          </p:cNvPr>
          <p:cNvSpPr>
            <a:spLocks noGrp="1"/>
          </p:cNvSpPr>
          <p:nvPr>
            <p:ph idx="1"/>
          </p:nvPr>
        </p:nvSpPr>
        <p:spPr/>
        <p:txBody>
          <a:bodyPr/>
          <a:lstStyle/>
          <a:p>
            <a:r>
              <a:rPr lang="de-CH" dirty="0" err="1"/>
              <a:t>Selezionare</a:t>
            </a:r>
            <a:r>
              <a:rPr lang="de-CH" dirty="0"/>
              <a:t> </a:t>
            </a:r>
            <a:r>
              <a:rPr lang="de-CH" dirty="0" err="1"/>
              <a:t>e</a:t>
            </a:r>
            <a:r>
              <a:rPr lang="de-CH" dirty="0"/>
              <a:t> </a:t>
            </a:r>
            <a:r>
              <a:rPr lang="de-CH" dirty="0" err="1"/>
              <a:t>attuare</a:t>
            </a:r>
            <a:r>
              <a:rPr lang="de-CH" dirty="0"/>
              <a:t> </a:t>
            </a:r>
            <a:r>
              <a:rPr lang="de-CH" dirty="0" err="1"/>
              <a:t>l'azione</a:t>
            </a:r>
            <a:r>
              <a:rPr lang="de-CH" dirty="0"/>
              <a:t> </a:t>
            </a:r>
            <a:r>
              <a:rPr lang="de-CH" dirty="0" err="1"/>
              <a:t>giusta</a:t>
            </a:r>
            <a:r>
              <a:rPr lang="de-CH" dirty="0"/>
              <a:t> </a:t>
            </a:r>
            <a:r>
              <a:rPr lang="de-CH" dirty="0" err="1"/>
              <a:t>tra</a:t>
            </a:r>
            <a:r>
              <a:rPr lang="de-CH" dirty="0"/>
              <a:t> </a:t>
            </a:r>
            <a:r>
              <a:rPr lang="de-CH" dirty="0" err="1"/>
              <a:t>una</a:t>
            </a:r>
            <a:r>
              <a:rPr lang="de-CH" dirty="0"/>
              <a:t> </a:t>
            </a:r>
            <a:r>
              <a:rPr lang="de-CH" dirty="0" err="1"/>
              <a:t>serie</a:t>
            </a:r>
            <a:r>
              <a:rPr lang="de-CH" dirty="0"/>
              <a:t> di alternative.</a:t>
            </a:r>
          </a:p>
          <a:p>
            <a:endParaRPr lang="de-CH" dirty="0"/>
          </a:p>
          <a:p>
            <a:r>
              <a:rPr lang="de-CH" dirty="0" err="1"/>
              <a:t>Prerequisiti</a:t>
            </a:r>
            <a:r>
              <a:rPr lang="de-CH" dirty="0"/>
              <a:t>:</a:t>
            </a:r>
          </a:p>
          <a:p>
            <a:pPr marL="342900" indent="-342900">
              <a:buFont typeface="Arial" panose="020B0604020202020204" pitchFamily="34" charset="0"/>
              <a:buChar char="•"/>
            </a:pPr>
            <a:r>
              <a:rPr lang="de-CH" dirty="0" err="1"/>
              <a:t>Intelligenza</a:t>
            </a:r>
            <a:r>
              <a:rPr lang="de-CH" dirty="0"/>
              <a:t> </a:t>
            </a:r>
            <a:r>
              <a:rPr lang="de-CH" dirty="0" err="1"/>
              <a:t>tattica</a:t>
            </a:r>
            <a:endParaRPr lang="de-CH" dirty="0"/>
          </a:p>
          <a:p>
            <a:pPr marL="342900" indent="-342900">
              <a:buFont typeface="Arial" panose="020B0604020202020204" pitchFamily="34" charset="0"/>
              <a:buChar char="•"/>
            </a:pPr>
            <a:r>
              <a:rPr lang="de-CH" dirty="0" err="1"/>
              <a:t>Creatività</a:t>
            </a:r>
            <a:endParaRPr lang="de-CH" dirty="0"/>
          </a:p>
        </p:txBody>
      </p:sp>
      <p:sp>
        <p:nvSpPr>
          <p:cNvPr id="9" name="Inhaltsplatzhalter 8">
            <a:extLst>
              <a:ext uri="{FF2B5EF4-FFF2-40B4-BE49-F238E27FC236}">
                <a16:creationId xmlns:a16="http://schemas.microsoft.com/office/drawing/2014/main" id="{22D70C63-99A3-4F35-368A-23CD26DB8420}"/>
              </a:ext>
            </a:extLst>
          </p:cNvPr>
          <p:cNvSpPr>
            <a:spLocks noGrp="1"/>
          </p:cNvSpPr>
          <p:nvPr>
            <p:ph idx="13"/>
          </p:nvPr>
        </p:nvSpPr>
        <p:spPr/>
        <p:txBody>
          <a:bodyPr/>
          <a:lstStyle/>
          <a:p>
            <a:r>
              <a:rPr lang="de-CH" dirty="0"/>
              <a:t>Forme di </a:t>
            </a:r>
            <a:r>
              <a:rPr lang="de-CH" dirty="0" err="1"/>
              <a:t>gioco</a:t>
            </a:r>
            <a:r>
              <a:rPr lang="de-CH" dirty="0"/>
              <a:t> </a:t>
            </a:r>
            <a:r>
              <a:rPr lang="de-CH" dirty="0" err="1"/>
              <a:t>e</a:t>
            </a:r>
            <a:r>
              <a:rPr lang="de-CH" dirty="0"/>
              <a:t> </a:t>
            </a:r>
            <a:r>
              <a:rPr lang="de-CH" dirty="0" err="1"/>
              <a:t>compiti</a:t>
            </a:r>
            <a:r>
              <a:rPr lang="de-CH" dirty="0"/>
              <a:t> di </a:t>
            </a:r>
            <a:r>
              <a:rPr lang="de-CH" dirty="0" err="1"/>
              <a:t>movimento</a:t>
            </a:r>
            <a:r>
              <a:rPr lang="de-CH" dirty="0"/>
              <a:t> </a:t>
            </a:r>
            <a:r>
              <a:rPr lang="de-CH" dirty="0" err="1"/>
              <a:t>attraenti</a:t>
            </a:r>
            <a:r>
              <a:rPr lang="de-CH" dirty="0"/>
              <a:t> </a:t>
            </a:r>
            <a:r>
              <a:rPr lang="de-CH" dirty="0" err="1"/>
              <a:t>offrono</a:t>
            </a:r>
            <a:r>
              <a:rPr lang="de-CH" dirty="0"/>
              <a:t> le </a:t>
            </a:r>
            <a:r>
              <a:rPr lang="de-CH" dirty="0" err="1"/>
              <a:t>condizioni</a:t>
            </a:r>
            <a:r>
              <a:rPr lang="de-CH" dirty="0"/>
              <a:t> </a:t>
            </a:r>
            <a:r>
              <a:rPr lang="de-CH" dirty="0" err="1"/>
              <a:t>ideali</a:t>
            </a:r>
            <a:r>
              <a:rPr lang="de-CH" dirty="0"/>
              <a:t> per </a:t>
            </a:r>
            <a:r>
              <a:rPr lang="de-CH" dirty="0" err="1"/>
              <a:t>l'apprendimento</a:t>
            </a:r>
            <a:r>
              <a:rPr lang="de-CH" dirty="0"/>
              <a:t> della </a:t>
            </a:r>
            <a:r>
              <a:rPr lang="de-CH" dirty="0" err="1"/>
              <a:t>tecnica</a:t>
            </a:r>
            <a:r>
              <a:rPr lang="de-CH" dirty="0"/>
              <a:t> </a:t>
            </a:r>
            <a:r>
              <a:rPr lang="de-CH" dirty="0" err="1"/>
              <a:t>e</a:t>
            </a:r>
            <a:r>
              <a:rPr lang="de-CH" dirty="0"/>
              <a:t> della </a:t>
            </a:r>
            <a:r>
              <a:rPr lang="de-CH" dirty="0" err="1"/>
              <a:t>tattica</a:t>
            </a:r>
            <a:r>
              <a:rPr lang="de-CH" dirty="0"/>
              <a:t>.</a:t>
            </a:r>
          </a:p>
        </p:txBody>
      </p:sp>
      <p:pic>
        <p:nvPicPr>
          <p:cNvPr id="10" name="Grafik 9">
            <a:extLst>
              <a:ext uri="{FF2B5EF4-FFF2-40B4-BE49-F238E27FC236}">
                <a16:creationId xmlns:a16="http://schemas.microsoft.com/office/drawing/2014/main" id="{5981E0E7-9068-0CA0-5A18-49D9566E4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2655" y="4447451"/>
            <a:ext cx="1569689" cy="1569689"/>
          </a:xfrm>
          <a:prstGeom prst="rect">
            <a:avLst/>
          </a:prstGeom>
        </p:spPr>
      </p:pic>
      <p:sp>
        <p:nvSpPr>
          <p:cNvPr id="11" name="Inhaltsplatzhalter 2">
            <a:extLst>
              <a:ext uri="{FF2B5EF4-FFF2-40B4-BE49-F238E27FC236}">
                <a16:creationId xmlns:a16="http://schemas.microsoft.com/office/drawing/2014/main" id="{0BB8317F-0208-80E2-13A9-F14E6F6F5986}"/>
              </a:ext>
            </a:extLst>
          </p:cNvPr>
          <p:cNvSpPr txBox="1">
            <a:spLocks/>
          </p:cNvSpPr>
          <p:nvPr/>
        </p:nvSpPr>
        <p:spPr>
          <a:xfrm>
            <a:off x="7176793" y="3607025"/>
            <a:ext cx="2814257" cy="64807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268288" indent="-268288"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446088"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628650" indent="-18256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806450"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dirty="0" err="1"/>
              <a:t>Collegamento</a:t>
            </a:r>
            <a:r>
              <a:rPr lang="de-CH" dirty="0"/>
              <a:t> </a:t>
            </a:r>
            <a:r>
              <a:rPr lang="de-CH" dirty="0" err="1"/>
              <a:t>tra</a:t>
            </a:r>
            <a:r>
              <a:rPr lang="de-CH" dirty="0"/>
              <a:t> </a:t>
            </a:r>
            <a:r>
              <a:rPr lang="de-CH" dirty="0" err="1"/>
              <a:t>tecnologia</a:t>
            </a:r>
            <a:r>
              <a:rPr lang="de-CH" dirty="0"/>
              <a:t> </a:t>
            </a:r>
            <a:r>
              <a:rPr lang="de-CH" dirty="0" err="1"/>
              <a:t>e</a:t>
            </a:r>
            <a:r>
              <a:rPr lang="de-CH" dirty="0"/>
              <a:t> </a:t>
            </a:r>
            <a:r>
              <a:rPr lang="de-CH" dirty="0" err="1"/>
              <a:t>tattica</a:t>
            </a:r>
            <a:r>
              <a:rPr lang="de-CH" dirty="0"/>
              <a:t>:</a:t>
            </a:r>
          </a:p>
        </p:txBody>
      </p:sp>
      <p:pic>
        <p:nvPicPr>
          <p:cNvPr id="12" name="Inhaltsplatzhalter 16">
            <a:extLst>
              <a:ext uri="{FF2B5EF4-FFF2-40B4-BE49-F238E27FC236}">
                <a16:creationId xmlns:a16="http://schemas.microsoft.com/office/drawing/2014/main" id="{D7F2073A-639F-AAC4-47D3-7B7BBCD3F5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8" y="3485135"/>
            <a:ext cx="3985956" cy="3094417"/>
          </a:xfrm>
          <a:prstGeom prst="rect">
            <a:avLst/>
          </a:prstGeom>
        </p:spPr>
      </p:pic>
      <p:sp>
        <p:nvSpPr>
          <p:cNvPr id="4" name="SeitenzahlBenutzerdefiniert">
            <a:extLst>
              <a:ext uri="{FF2B5EF4-FFF2-40B4-BE49-F238E27FC236}">
                <a16:creationId xmlns:a16="http://schemas.microsoft.com/office/drawing/2014/main" id="{1E643379-9400-B8D7-0CE9-9E557F0B4C8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22723335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BD397-DF53-2B84-0BF2-BEAAEC86168C}"/>
              </a:ext>
            </a:extLst>
          </p:cNvPr>
          <p:cNvSpPr>
            <a:spLocks noGrp="1"/>
          </p:cNvSpPr>
          <p:nvPr>
            <p:ph type="title"/>
          </p:nvPr>
        </p:nvSpPr>
        <p:spPr/>
        <p:txBody>
          <a:bodyPr/>
          <a:lstStyle/>
          <a:p>
            <a:r>
              <a:rPr lang="fr-CH" i="0" u="none" strike="noStrike" dirty="0" err="1">
                <a:solidFill>
                  <a:srgbClr val="000000"/>
                </a:solidFill>
                <a:effectLst/>
              </a:rPr>
              <a:t>Entwicklungsfaktoren</a:t>
            </a:r>
            <a:br>
              <a:rPr lang="fr-CH" i="0" u="none" strike="noStrike" dirty="0">
                <a:solidFill>
                  <a:srgbClr val="000000"/>
                </a:solidFill>
                <a:effectLst/>
              </a:rPr>
            </a:br>
            <a:r>
              <a:rPr lang="fr-CH" b="0" i="0" u="none" strike="noStrike" dirty="0" err="1">
                <a:solidFill>
                  <a:srgbClr val="000000"/>
                </a:solidFill>
                <a:effectLst/>
              </a:rPr>
              <a:t>Kooperation</a:t>
            </a:r>
            <a:endParaRPr lang="fr-FR" b="0" dirty="0"/>
          </a:p>
        </p:txBody>
      </p:sp>
      <p:sp>
        <p:nvSpPr>
          <p:cNvPr id="6" name="Espace réservé du contenu 2">
            <a:extLst>
              <a:ext uri="{FF2B5EF4-FFF2-40B4-BE49-F238E27FC236}">
                <a16:creationId xmlns:a16="http://schemas.microsoft.com/office/drawing/2014/main" id="{82149E05-18C1-1C3A-C80D-CF75ACD3FC0E}"/>
              </a:ext>
            </a:extLst>
          </p:cNvPr>
          <p:cNvSpPr txBox="1">
            <a:spLocks/>
          </p:cNvSpPr>
          <p:nvPr/>
        </p:nvSpPr>
        <p:spPr>
          <a:xfrm>
            <a:off x="1064738" y="1772817"/>
            <a:ext cx="5391302" cy="4231842"/>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000" b="1" dirty="0"/>
              <a:t>Kooperation</a:t>
            </a:r>
          </a:p>
          <a:p>
            <a:r>
              <a:rPr lang="de-CH" sz="2000" dirty="0"/>
              <a:t>Gemeinsam statt einsam. Gemeinsame, zweckmässige und auf einander abgestimmte Handlungen machen sportliche Aktionen erst möglich.</a:t>
            </a:r>
          </a:p>
          <a:p>
            <a:endParaRPr lang="de-CH" sz="2000" dirty="0"/>
          </a:p>
          <a:p>
            <a:pPr marL="342900" indent="-342900" fontAlgn="auto">
              <a:spcAft>
                <a:spcPts val="0"/>
              </a:spcAft>
              <a:buFont typeface="Arial" panose="020B0604020202020204" pitchFamily="34" charset="0"/>
              <a:buChar char="•"/>
            </a:pPr>
            <a:r>
              <a:rPr lang="de-CH" sz="2000" dirty="0"/>
              <a:t>Kommunikation</a:t>
            </a:r>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a:t>Ziele/Werte</a:t>
            </a:r>
          </a:p>
          <a:p>
            <a:pPr marL="342900" indent="-342900" fontAlgn="auto">
              <a:spcAft>
                <a:spcPts val="0"/>
              </a:spcAft>
              <a:buFont typeface="Arial" panose="020B0604020202020204" pitchFamily="34" charset="0"/>
              <a:buChar char="•"/>
            </a:pPr>
            <a:endParaRPr lang="de-CH" sz="2000" dirty="0"/>
          </a:p>
          <a:p>
            <a:pPr marL="342900" indent="-342900" fontAlgn="auto">
              <a:spcAft>
                <a:spcPts val="0"/>
              </a:spcAft>
              <a:buFont typeface="Arial" panose="020B0604020202020204" pitchFamily="34" charset="0"/>
              <a:buChar char="•"/>
            </a:pPr>
            <a:r>
              <a:rPr lang="de-CH" sz="2000" dirty="0"/>
              <a:t>Leadership</a:t>
            </a:r>
          </a:p>
          <a:p>
            <a:pPr fontAlgn="auto">
              <a:spcAft>
                <a:spcPts val="0"/>
              </a:spcAft>
            </a:pPr>
            <a:endParaRPr lang="fr-FR" sz="1800" dirty="0"/>
          </a:p>
        </p:txBody>
      </p:sp>
      <p:pic>
        <p:nvPicPr>
          <p:cNvPr id="12" name="Image 11">
            <a:extLst>
              <a:ext uri="{FF2B5EF4-FFF2-40B4-BE49-F238E27FC236}">
                <a16:creationId xmlns:a16="http://schemas.microsoft.com/office/drawing/2014/main" id="{978C47A2-BE42-9BB3-7FC6-CCB30D5120F2}"/>
              </a:ext>
            </a:extLst>
          </p:cNvPr>
          <p:cNvPicPr>
            <a:picLocks noChangeAspect="1"/>
          </p:cNvPicPr>
          <p:nvPr/>
        </p:nvPicPr>
        <p:blipFill>
          <a:blip r:embed="rId3"/>
          <a:stretch>
            <a:fillRect/>
          </a:stretch>
        </p:blipFill>
        <p:spPr>
          <a:xfrm>
            <a:off x="6815500" y="1864458"/>
            <a:ext cx="4025900" cy="4140200"/>
          </a:xfrm>
          <a:prstGeom prst="rect">
            <a:avLst/>
          </a:prstGeom>
        </p:spPr>
      </p:pic>
      <p:sp>
        <p:nvSpPr>
          <p:cNvPr id="3" name="SeitenzahlBenutzerdefiniert">
            <a:extLst>
              <a:ext uri="{FF2B5EF4-FFF2-40B4-BE49-F238E27FC236}">
                <a16:creationId xmlns:a16="http://schemas.microsoft.com/office/drawing/2014/main" id="{2DFF18B0-32CD-69FA-788C-921D7F2EBF8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20380066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06DE35-E517-7406-728C-2F2C10B7F8B9}"/>
              </a:ext>
            </a:extLst>
          </p:cNvPr>
          <p:cNvSpPr>
            <a:spLocks noGrp="1"/>
          </p:cNvSpPr>
          <p:nvPr>
            <p:ph type="title"/>
          </p:nvPr>
        </p:nvSpPr>
        <p:spPr/>
        <p:txBody>
          <a:bodyPr/>
          <a:lstStyle/>
          <a:p>
            <a:r>
              <a:rPr lang="fr-FR" dirty="0"/>
              <a:t>Axe de développement</a:t>
            </a:r>
            <a:br>
              <a:rPr lang="fr-FR" dirty="0"/>
            </a:br>
            <a:r>
              <a:rPr lang="fr-FR" b="0" dirty="0" err="1"/>
              <a:t>Coopératon</a:t>
            </a:r>
            <a:endParaRPr lang="fr-FR" b="0" dirty="0"/>
          </a:p>
        </p:txBody>
      </p:sp>
      <p:sp>
        <p:nvSpPr>
          <p:cNvPr id="6" name="Espace réservé du contenu 2">
            <a:extLst>
              <a:ext uri="{FF2B5EF4-FFF2-40B4-BE49-F238E27FC236}">
                <a16:creationId xmlns:a16="http://schemas.microsoft.com/office/drawing/2014/main" id="{59F488CE-0898-594E-4FE7-F6CB323821D6}"/>
              </a:ext>
            </a:extLst>
          </p:cNvPr>
          <p:cNvSpPr txBox="1">
            <a:spLocks/>
          </p:cNvSpPr>
          <p:nvPr/>
        </p:nvSpPr>
        <p:spPr>
          <a:xfrm>
            <a:off x="1064738" y="2269067"/>
            <a:ext cx="4599214"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000" b="1" dirty="0" err="1"/>
              <a:t>Coopération</a:t>
            </a:r>
            <a:endParaRPr lang="de-CH" sz="2000" b="1" dirty="0"/>
          </a:p>
          <a:p>
            <a:r>
              <a:rPr lang="de-CH" sz="2000" dirty="0"/>
              <a:t>Ensemble </a:t>
            </a:r>
            <a:r>
              <a:rPr lang="de-CH" sz="2000" dirty="0" err="1"/>
              <a:t>plutôt</a:t>
            </a:r>
            <a:r>
              <a:rPr lang="de-CH" sz="2000" dirty="0"/>
              <a:t> </a:t>
            </a:r>
            <a:r>
              <a:rPr lang="de-CH" sz="2000" dirty="0" err="1"/>
              <a:t>que</a:t>
            </a:r>
            <a:r>
              <a:rPr lang="de-CH" sz="2000" dirty="0"/>
              <a:t> </a:t>
            </a:r>
            <a:r>
              <a:rPr lang="de-CH" sz="2000" dirty="0" err="1"/>
              <a:t>seul</a:t>
            </a:r>
            <a:r>
              <a:rPr lang="de-CH" sz="2000" dirty="0"/>
              <a:t>. Des </a:t>
            </a:r>
            <a:r>
              <a:rPr lang="de-CH" sz="2000" dirty="0" err="1"/>
              <a:t>actions</a:t>
            </a:r>
            <a:r>
              <a:rPr lang="de-CH" sz="2000" dirty="0"/>
              <a:t> </a:t>
            </a:r>
            <a:r>
              <a:rPr lang="de-CH" sz="2000" dirty="0" err="1"/>
              <a:t>communes</a:t>
            </a:r>
            <a:r>
              <a:rPr lang="de-CH" sz="2000" dirty="0"/>
              <a:t>, </a:t>
            </a:r>
            <a:r>
              <a:rPr lang="de-CH" sz="2000" dirty="0" err="1"/>
              <a:t>appropriées</a:t>
            </a:r>
            <a:r>
              <a:rPr lang="de-CH" sz="2000" dirty="0"/>
              <a:t> et </a:t>
            </a:r>
            <a:r>
              <a:rPr lang="de-CH" sz="2000" dirty="0" err="1"/>
              <a:t>coordonnées</a:t>
            </a:r>
            <a:r>
              <a:rPr lang="de-CH" sz="2000" dirty="0"/>
              <a:t> entre </a:t>
            </a:r>
            <a:r>
              <a:rPr lang="de-CH" sz="2000" dirty="0" err="1"/>
              <a:t>elles</a:t>
            </a:r>
            <a:r>
              <a:rPr lang="de-CH" sz="2000" dirty="0"/>
              <a:t> </a:t>
            </a:r>
            <a:r>
              <a:rPr lang="de-CH" sz="2000" dirty="0" err="1"/>
              <a:t>rendent</a:t>
            </a:r>
            <a:r>
              <a:rPr lang="de-CH" sz="2000" dirty="0"/>
              <a:t> </a:t>
            </a:r>
            <a:r>
              <a:rPr lang="de-CH" sz="2000" dirty="0" err="1"/>
              <a:t>les</a:t>
            </a:r>
            <a:r>
              <a:rPr lang="de-CH" sz="2000" dirty="0"/>
              <a:t> </a:t>
            </a:r>
            <a:r>
              <a:rPr lang="de-CH" sz="2000" dirty="0" err="1"/>
              <a:t>actions</a:t>
            </a:r>
            <a:r>
              <a:rPr lang="de-CH" sz="2000" dirty="0"/>
              <a:t> sportives possibles. </a:t>
            </a:r>
          </a:p>
          <a:p>
            <a:endParaRPr lang="de-CH" sz="2000" dirty="0"/>
          </a:p>
          <a:p>
            <a:pPr marL="342900" indent="-342900">
              <a:buFont typeface="Arial" panose="020B0604020202020204" pitchFamily="34" charset="0"/>
              <a:buChar char="•"/>
            </a:pPr>
            <a:r>
              <a:rPr lang="de-CH" sz="2000" dirty="0"/>
              <a:t>Communication</a:t>
            </a:r>
          </a:p>
          <a:p>
            <a:pPr marL="342900" indent="-342900">
              <a:buFont typeface="Arial" panose="020B0604020202020204" pitchFamily="34" charset="0"/>
              <a:buChar char="•"/>
            </a:pPr>
            <a:r>
              <a:rPr lang="de-CH" sz="2000" dirty="0" err="1"/>
              <a:t>Objectifs</a:t>
            </a:r>
            <a:r>
              <a:rPr lang="de-CH" sz="2000" dirty="0"/>
              <a:t> / </a:t>
            </a:r>
            <a:r>
              <a:rPr lang="de-CH" sz="2000" dirty="0" err="1"/>
              <a:t>valeurs</a:t>
            </a:r>
            <a:endParaRPr lang="de-CH" sz="2000" dirty="0"/>
          </a:p>
          <a:p>
            <a:pPr marL="342900" indent="-342900">
              <a:buFont typeface="Arial" panose="020B0604020202020204" pitchFamily="34" charset="0"/>
              <a:buChar char="•"/>
            </a:pPr>
            <a:r>
              <a:rPr lang="de-CH" sz="2000" dirty="0"/>
              <a:t>Leadership</a:t>
            </a:r>
          </a:p>
          <a:p>
            <a:pPr fontAlgn="auto">
              <a:spcAft>
                <a:spcPts val="0"/>
              </a:spcAft>
            </a:pPr>
            <a:endParaRPr lang="fr-FR" sz="1800" dirty="0"/>
          </a:p>
        </p:txBody>
      </p:sp>
      <p:pic>
        <p:nvPicPr>
          <p:cNvPr id="25" name="Image 24">
            <a:extLst>
              <a:ext uri="{FF2B5EF4-FFF2-40B4-BE49-F238E27FC236}">
                <a16:creationId xmlns:a16="http://schemas.microsoft.com/office/drawing/2014/main" id="{811FDE75-53ED-4C56-6E1C-04F4B37D6BF9}"/>
              </a:ext>
            </a:extLst>
          </p:cNvPr>
          <p:cNvPicPr>
            <a:picLocks noChangeAspect="1"/>
          </p:cNvPicPr>
          <p:nvPr/>
        </p:nvPicPr>
        <p:blipFill>
          <a:blip r:embed="rId3"/>
          <a:stretch>
            <a:fillRect/>
          </a:stretch>
        </p:blipFill>
        <p:spPr>
          <a:xfrm>
            <a:off x="6815500" y="1864458"/>
            <a:ext cx="4025900" cy="4140200"/>
          </a:xfrm>
          <a:prstGeom prst="rect">
            <a:avLst/>
          </a:prstGeom>
        </p:spPr>
      </p:pic>
      <p:sp>
        <p:nvSpPr>
          <p:cNvPr id="3" name="SeitenzahlBenutzerdefiniert">
            <a:extLst>
              <a:ext uri="{FF2B5EF4-FFF2-40B4-BE49-F238E27FC236}">
                <a16:creationId xmlns:a16="http://schemas.microsoft.com/office/drawing/2014/main" id="{EE21445D-E74C-E986-3056-8868A21FF0F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1945534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DA3F6-8156-FA06-115F-050B03C128F4}"/>
              </a:ext>
            </a:extLst>
          </p:cNvPr>
          <p:cNvSpPr>
            <a:spLocks noGrp="1"/>
          </p:cNvSpPr>
          <p:nvPr>
            <p:ph type="title"/>
          </p:nvPr>
        </p:nvSpPr>
        <p:spPr>
          <a:xfrm>
            <a:off x="378000" y="334800"/>
            <a:ext cx="10481104" cy="946253"/>
          </a:xfrm>
        </p:spPr>
        <p:txBody>
          <a:bodyPr/>
          <a:lstStyle/>
          <a:p>
            <a:r>
              <a:rPr lang="fr-FR" dirty="0"/>
              <a:t>Asse di </a:t>
            </a:r>
            <a:r>
              <a:rPr lang="fr-FR" dirty="0" err="1"/>
              <a:t>sviluppo</a:t>
            </a:r>
            <a:br>
              <a:rPr lang="fr-FR" dirty="0"/>
            </a:br>
            <a:r>
              <a:rPr lang="fr-FR" b="0" dirty="0" err="1"/>
              <a:t>Cooperazione</a:t>
            </a:r>
            <a:endParaRPr lang="fr-FR" b="0" dirty="0"/>
          </a:p>
        </p:txBody>
      </p:sp>
      <p:sp>
        <p:nvSpPr>
          <p:cNvPr id="6" name="Espace réservé du contenu 2">
            <a:extLst>
              <a:ext uri="{FF2B5EF4-FFF2-40B4-BE49-F238E27FC236}">
                <a16:creationId xmlns:a16="http://schemas.microsoft.com/office/drawing/2014/main" id="{B7B30D54-DF82-C7B7-FDD8-8510BC80ED50}"/>
              </a:ext>
            </a:extLst>
          </p:cNvPr>
          <p:cNvSpPr txBox="1">
            <a:spLocks/>
          </p:cNvSpPr>
          <p:nvPr/>
        </p:nvSpPr>
        <p:spPr>
          <a:xfrm>
            <a:off x="1064738" y="2269067"/>
            <a:ext cx="3382246" cy="3735591"/>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1500" kern="1200">
                <a:solidFill>
                  <a:schemeClr val="tx1"/>
                </a:solidFill>
                <a:latin typeface="+mn-lt"/>
                <a:ea typeface="+mn-ea"/>
                <a:cs typeface="+mn-cs"/>
              </a:defRPr>
            </a:lvl1pPr>
            <a:lvl2pPr marL="358775" indent="-358775" algn="l" defTabSz="914400" rtl="0" eaLnBrk="1" latinLnBrk="0" hangingPunct="1">
              <a:lnSpc>
                <a:spcPct val="112000"/>
              </a:lnSpc>
              <a:spcBef>
                <a:spcPts val="0"/>
              </a:spcBef>
              <a:buClr>
                <a:schemeClr val="accent1"/>
              </a:buClr>
              <a:buSzPct val="120000"/>
              <a:buFont typeface="Wingdings" panose="05000000000000000000" pitchFamily="2" charset="2"/>
              <a:buChar char=""/>
              <a:defRPr sz="1500" kern="1200">
                <a:solidFill>
                  <a:schemeClr val="tx1"/>
                </a:solidFill>
                <a:latin typeface="+mn-lt"/>
                <a:ea typeface="+mn-ea"/>
                <a:cs typeface="+mn-cs"/>
              </a:defRPr>
            </a:lvl2pPr>
            <a:lvl3pPr marL="627063" indent="-274638"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3pPr>
            <a:lvl4pPr marL="896938" indent="-265113"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4pPr>
            <a:lvl5pPr marL="1255713" indent="-273050" algn="l" defTabSz="914400" rtl="0" eaLnBrk="1" latinLnBrk="0" hangingPunct="1">
              <a:lnSpc>
                <a:spcPct val="112000"/>
              </a:lnSpc>
              <a:spcBef>
                <a:spcPts val="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000" b="1" dirty="0" err="1"/>
              <a:t>Cooperazione</a:t>
            </a:r>
            <a:endParaRPr lang="de-CH" sz="2000" b="1" dirty="0"/>
          </a:p>
          <a:p>
            <a:r>
              <a:rPr lang="de-CH" sz="2000" dirty="0"/>
              <a:t>Insieme </a:t>
            </a:r>
            <a:r>
              <a:rPr lang="de-CH" sz="2000" dirty="0" err="1"/>
              <a:t>invece</a:t>
            </a:r>
            <a:r>
              <a:rPr lang="de-CH" sz="2000" dirty="0"/>
              <a:t> </a:t>
            </a:r>
            <a:r>
              <a:rPr lang="de-CH" sz="2000" dirty="0" err="1"/>
              <a:t>che</a:t>
            </a:r>
            <a:r>
              <a:rPr lang="de-CH" sz="2000" dirty="0"/>
              <a:t> da </a:t>
            </a:r>
            <a:r>
              <a:rPr lang="de-CH" sz="2000" dirty="0" err="1"/>
              <a:t>soli</a:t>
            </a:r>
            <a:r>
              <a:rPr lang="de-CH" sz="2000" dirty="0"/>
              <a:t>. Le </a:t>
            </a:r>
            <a:r>
              <a:rPr lang="de-CH" sz="2000" dirty="0" err="1"/>
              <a:t>azioni</a:t>
            </a:r>
            <a:r>
              <a:rPr lang="de-CH" sz="2000" dirty="0"/>
              <a:t> </a:t>
            </a:r>
            <a:r>
              <a:rPr lang="de-CH" sz="2000" dirty="0" err="1"/>
              <a:t>congiunte</a:t>
            </a:r>
            <a:r>
              <a:rPr lang="de-CH" sz="2000" dirty="0"/>
              <a:t>, </a:t>
            </a:r>
            <a:r>
              <a:rPr lang="de-CH" sz="2000" dirty="0" err="1"/>
              <a:t>mirate</a:t>
            </a:r>
            <a:r>
              <a:rPr lang="de-CH" sz="2000" dirty="0"/>
              <a:t> e </a:t>
            </a:r>
            <a:r>
              <a:rPr lang="de-CH" sz="2000" dirty="0" err="1"/>
              <a:t>coordinate</a:t>
            </a:r>
            <a:r>
              <a:rPr lang="de-CH" sz="2000" dirty="0"/>
              <a:t> </a:t>
            </a:r>
            <a:r>
              <a:rPr lang="de-CH" sz="2000" dirty="0" err="1"/>
              <a:t>rendono</a:t>
            </a:r>
            <a:r>
              <a:rPr lang="de-CH" sz="2000" dirty="0"/>
              <a:t> </a:t>
            </a:r>
            <a:r>
              <a:rPr lang="de-CH" sz="2000" dirty="0" err="1"/>
              <a:t>possibili</a:t>
            </a:r>
            <a:r>
              <a:rPr lang="de-CH" sz="2000" dirty="0"/>
              <a:t> le </a:t>
            </a:r>
            <a:r>
              <a:rPr lang="de-CH" sz="2000" dirty="0" err="1"/>
              <a:t>attività</a:t>
            </a:r>
            <a:r>
              <a:rPr lang="de-CH" sz="2000" dirty="0"/>
              <a:t> sportive. </a:t>
            </a:r>
          </a:p>
          <a:p>
            <a:endParaRPr lang="de-CH" sz="2000" dirty="0"/>
          </a:p>
          <a:p>
            <a:pPr marL="342900" indent="-342900">
              <a:buFont typeface="Arial" panose="020B0604020202020204" pitchFamily="34" charset="0"/>
              <a:buChar char="•"/>
            </a:pPr>
            <a:r>
              <a:rPr lang="de-CH" sz="2000" dirty="0" err="1"/>
              <a:t>Comunicazione</a:t>
            </a:r>
            <a:endParaRPr lang="de-CH" sz="2000" dirty="0"/>
          </a:p>
          <a:p>
            <a:pPr marL="342900" indent="-342900">
              <a:buFont typeface="Arial" panose="020B0604020202020204" pitchFamily="34" charset="0"/>
              <a:buChar char="•"/>
            </a:pPr>
            <a:r>
              <a:rPr lang="de-CH" sz="2000" dirty="0" err="1"/>
              <a:t>Obiettivi</a:t>
            </a:r>
            <a:r>
              <a:rPr lang="de-CH" sz="2000" dirty="0"/>
              <a:t>/</a:t>
            </a:r>
            <a:r>
              <a:rPr lang="de-CH" sz="2000" dirty="0" err="1"/>
              <a:t>valori</a:t>
            </a:r>
            <a:endParaRPr lang="de-CH" sz="2000" dirty="0"/>
          </a:p>
          <a:p>
            <a:pPr marL="342900" indent="-342900">
              <a:buFont typeface="Arial" panose="020B0604020202020204" pitchFamily="34" charset="0"/>
              <a:buChar char="•"/>
            </a:pPr>
            <a:r>
              <a:rPr lang="de-CH" sz="2000" dirty="0"/>
              <a:t>Leadership</a:t>
            </a:r>
            <a:endParaRPr lang="fr-FR" sz="1600" dirty="0"/>
          </a:p>
        </p:txBody>
      </p:sp>
      <p:pic>
        <p:nvPicPr>
          <p:cNvPr id="12" name="Image 11">
            <a:extLst>
              <a:ext uri="{FF2B5EF4-FFF2-40B4-BE49-F238E27FC236}">
                <a16:creationId xmlns:a16="http://schemas.microsoft.com/office/drawing/2014/main" id="{5527392B-F6DB-1356-2B05-D16B8E5B877A}"/>
              </a:ext>
            </a:extLst>
          </p:cNvPr>
          <p:cNvPicPr>
            <a:picLocks noChangeAspect="1"/>
          </p:cNvPicPr>
          <p:nvPr/>
        </p:nvPicPr>
        <p:blipFill>
          <a:blip r:embed="rId3"/>
          <a:stretch>
            <a:fillRect/>
          </a:stretch>
        </p:blipFill>
        <p:spPr>
          <a:xfrm>
            <a:off x="6815500" y="1864458"/>
            <a:ext cx="4025900" cy="4140200"/>
          </a:xfrm>
          <a:prstGeom prst="rect">
            <a:avLst/>
          </a:prstGeom>
        </p:spPr>
      </p:pic>
      <p:sp>
        <p:nvSpPr>
          <p:cNvPr id="3" name="SeitenzahlBenutzerdefiniert">
            <a:extLst>
              <a:ext uri="{FF2B5EF4-FFF2-40B4-BE49-F238E27FC236}">
                <a16:creationId xmlns:a16="http://schemas.microsoft.com/office/drawing/2014/main" id="{057AC583-8C17-B2E8-9D3B-3B05F991292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4100531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a:latin typeface="Arial" panose="020B0604020202020204" pitchFamily="34" charset="0"/>
                <a:cs typeface="Arial" panose="020B0604020202020204" pitchFamily="34" charset="0"/>
              </a:rPr>
              <a:t>Kompetenzen MSL</a:t>
            </a:r>
            <a:br>
              <a:rPr lang="de-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r>
              <a:rPr lang="de-CH" altLang="de-DE" dirty="0">
                <a:latin typeface="Arial" pitchFamily="34" charset="0"/>
                <a:cs typeface="Arial" pitchFamily="34" charset="0"/>
              </a:rPr>
              <a:t>Umsetzung der Sportausbildung in AGA/EGA, FGA und VBA, allen Lehrgängen sowie in der VBA 2 (FDT).</a:t>
            </a:r>
            <a:endParaRPr lang="de-CH" altLang="de-DE" dirty="0">
              <a:solidFill>
                <a:srgbClr val="FF0000"/>
              </a:solidFill>
            </a:endParaRPr>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E7ED810D-CF63-AD76-D055-453F9F52C55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40997621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C1423E-2194-32D6-36D6-8F5755B2AA53}"/>
              </a:ext>
            </a:extLst>
          </p:cNvPr>
          <p:cNvSpPr>
            <a:spLocks noGrp="1"/>
          </p:cNvSpPr>
          <p:nvPr>
            <p:ph type="title"/>
          </p:nvPr>
        </p:nvSpPr>
        <p:spPr/>
        <p:txBody>
          <a:bodyPr/>
          <a:lstStyle/>
          <a:p>
            <a:r>
              <a:rPr lang="fr-CH" i="0" u="none" strike="noStrike" dirty="0" err="1">
                <a:solidFill>
                  <a:srgbClr val="000000"/>
                </a:solidFill>
                <a:effectLst/>
              </a:rPr>
              <a:t>Entwicklungsfaktoren</a:t>
            </a:r>
            <a:br>
              <a:rPr lang="fr-CH" i="0" u="none" strike="noStrike" dirty="0">
                <a:solidFill>
                  <a:srgbClr val="000000"/>
                </a:solidFill>
                <a:effectLst/>
              </a:rPr>
            </a:br>
            <a:r>
              <a:rPr lang="fr-CH" b="0" i="0" u="none" strike="noStrike" dirty="0" err="1">
                <a:solidFill>
                  <a:srgbClr val="000000"/>
                </a:solidFill>
                <a:effectLst/>
              </a:rPr>
              <a:t>Psyche</a:t>
            </a:r>
            <a:endParaRPr lang="fr-FR" b="0" dirty="0"/>
          </a:p>
        </p:txBody>
      </p:sp>
      <p:pic>
        <p:nvPicPr>
          <p:cNvPr id="7" name="Image 6">
            <a:extLst>
              <a:ext uri="{FF2B5EF4-FFF2-40B4-BE49-F238E27FC236}">
                <a16:creationId xmlns:a16="http://schemas.microsoft.com/office/drawing/2014/main" id="{19AC6466-E93F-22B6-6B7C-498B204DEEAD}"/>
              </a:ext>
            </a:extLst>
          </p:cNvPr>
          <p:cNvPicPr>
            <a:picLocks noChangeAspect="1"/>
          </p:cNvPicPr>
          <p:nvPr/>
        </p:nvPicPr>
        <p:blipFill>
          <a:blip r:embed="rId3"/>
          <a:stretch>
            <a:fillRect/>
          </a:stretch>
        </p:blipFill>
        <p:spPr>
          <a:xfrm>
            <a:off x="6790495" y="4165687"/>
            <a:ext cx="4320480" cy="2367513"/>
          </a:xfrm>
          <a:prstGeom prst="rect">
            <a:avLst/>
          </a:prstGeom>
        </p:spPr>
      </p:pic>
      <p:pic>
        <p:nvPicPr>
          <p:cNvPr id="9" name="Image 8">
            <a:extLst>
              <a:ext uri="{FF2B5EF4-FFF2-40B4-BE49-F238E27FC236}">
                <a16:creationId xmlns:a16="http://schemas.microsoft.com/office/drawing/2014/main" id="{C643B8E4-5530-2440-084D-807E3C4412E6}"/>
              </a:ext>
            </a:extLst>
          </p:cNvPr>
          <p:cNvPicPr>
            <a:picLocks noChangeAspect="1"/>
          </p:cNvPicPr>
          <p:nvPr/>
        </p:nvPicPr>
        <p:blipFill>
          <a:blip r:embed="rId4"/>
          <a:stretch>
            <a:fillRect/>
          </a:stretch>
        </p:blipFill>
        <p:spPr>
          <a:xfrm>
            <a:off x="6550211" y="1467843"/>
            <a:ext cx="4801048" cy="2656580"/>
          </a:xfrm>
          <a:prstGeom prst="rect">
            <a:avLst/>
          </a:prstGeom>
        </p:spPr>
      </p:pic>
      <p:sp>
        <p:nvSpPr>
          <p:cNvPr id="8" name="Rectangle 3">
            <a:extLst>
              <a:ext uri="{FF2B5EF4-FFF2-40B4-BE49-F238E27FC236}">
                <a16:creationId xmlns:a16="http://schemas.microsoft.com/office/drawing/2014/main" id="{229799B2-37B4-48CD-8F8F-4943CFC28984}"/>
              </a:ext>
            </a:extLst>
          </p:cNvPr>
          <p:cNvSpPr txBox="1">
            <a:spLocks noChangeArrowheads="1"/>
          </p:cNvSpPr>
          <p:nvPr/>
        </p:nvSpPr>
        <p:spPr bwMode="auto">
          <a:xfrm>
            <a:off x="891533" y="2204864"/>
            <a:ext cx="514673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Font typeface="Arial" pitchFamily="34" charset="0"/>
              <a:buNone/>
            </a:pPr>
            <a:r>
              <a:rPr lang="de-CH" altLang="de-DE" sz="2000" dirty="0">
                <a:latin typeface="Arial" panose="020B0604020202020204" pitchFamily="34" charset="0"/>
              </a:rPr>
              <a:t>Realistische Selbsteinschätzung führt zu realistischen Zielen, realistische Ziele führen zu Erfolgserlebnissen, Erfolgserlebnisse erhöhen das Selbstvertrauen</a:t>
            </a:r>
            <a:r>
              <a:rPr lang="de-CH" altLang="de-DE" sz="2000" i="1" dirty="0">
                <a:latin typeface="Arial" panose="020B0604020202020204" pitchFamily="34" charset="0"/>
              </a:rPr>
              <a:t>.</a:t>
            </a:r>
            <a:endParaRPr lang="de-CH" altLang="de-DE" sz="2000" dirty="0">
              <a:latin typeface="Arial" panose="020B0604020202020204" pitchFamily="34" charset="0"/>
            </a:endParaRPr>
          </a:p>
        </p:txBody>
      </p:sp>
      <p:sp>
        <p:nvSpPr>
          <p:cNvPr id="11" name="Rectangle 3">
            <a:extLst>
              <a:ext uri="{FF2B5EF4-FFF2-40B4-BE49-F238E27FC236}">
                <a16:creationId xmlns:a16="http://schemas.microsoft.com/office/drawing/2014/main" id="{ED0812F0-6791-410F-9E17-C8FA1FF55840}"/>
              </a:ext>
            </a:extLst>
          </p:cNvPr>
          <p:cNvSpPr txBox="1">
            <a:spLocks noChangeArrowheads="1"/>
          </p:cNvSpPr>
          <p:nvPr/>
        </p:nvSpPr>
        <p:spPr bwMode="auto">
          <a:xfrm>
            <a:off x="900915" y="4437112"/>
            <a:ext cx="50312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Font typeface="Arial" pitchFamily="34" charset="0"/>
              <a:buNone/>
            </a:pPr>
            <a:r>
              <a:rPr lang="de-CH" altLang="de-DE" sz="2000" dirty="0">
                <a:latin typeface="Arial" panose="020B0604020202020204" pitchFamily="34" charset="0"/>
              </a:rPr>
              <a:t>Um sich konzentrieren zu können, muss der Sportler wissen, worauf er seine Aufmerksamkeit aktuell lenkt und worauf er sie idealerweise lenken soll.</a:t>
            </a:r>
          </a:p>
        </p:txBody>
      </p:sp>
      <p:sp>
        <p:nvSpPr>
          <p:cNvPr id="3" name="SeitenzahlBenutzerdefiniert">
            <a:extLst>
              <a:ext uri="{FF2B5EF4-FFF2-40B4-BE49-F238E27FC236}">
                <a16:creationId xmlns:a16="http://schemas.microsoft.com/office/drawing/2014/main" id="{F42D0F92-B901-A4B2-99FD-F89137DA43E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234968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2E7B09-B49A-CB50-9FEA-AEC339DC2DA4}"/>
              </a:ext>
            </a:extLst>
          </p:cNvPr>
          <p:cNvSpPr>
            <a:spLocks noGrp="1"/>
          </p:cNvSpPr>
          <p:nvPr>
            <p:ph type="title"/>
          </p:nvPr>
        </p:nvSpPr>
        <p:spPr/>
        <p:txBody>
          <a:bodyPr/>
          <a:lstStyle/>
          <a:p>
            <a:r>
              <a:rPr lang="fr-FR" dirty="0"/>
              <a:t>Axe de développement</a:t>
            </a:r>
            <a:br>
              <a:rPr lang="fr-FR" dirty="0"/>
            </a:br>
            <a:r>
              <a:rPr lang="fr-FR" b="0" dirty="0"/>
              <a:t>Mental</a:t>
            </a:r>
          </a:p>
        </p:txBody>
      </p:sp>
      <p:pic>
        <p:nvPicPr>
          <p:cNvPr id="7" name="Image 6">
            <a:extLst>
              <a:ext uri="{FF2B5EF4-FFF2-40B4-BE49-F238E27FC236}">
                <a16:creationId xmlns:a16="http://schemas.microsoft.com/office/drawing/2014/main" id="{4891B329-F70C-D6C3-F59D-1EDD427CCDB2}"/>
              </a:ext>
            </a:extLst>
          </p:cNvPr>
          <p:cNvPicPr>
            <a:picLocks noChangeAspect="1"/>
          </p:cNvPicPr>
          <p:nvPr/>
        </p:nvPicPr>
        <p:blipFill>
          <a:blip r:embed="rId3"/>
          <a:stretch>
            <a:fillRect/>
          </a:stretch>
        </p:blipFill>
        <p:spPr>
          <a:xfrm>
            <a:off x="6610475" y="1527629"/>
            <a:ext cx="4680520" cy="2537008"/>
          </a:xfrm>
          <a:prstGeom prst="rect">
            <a:avLst/>
          </a:prstGeom>
        </p:spPr>
      </p:pic>
      <p:pic>
        <p:nvPicPr>
          <p:cNvPr id="9" name="Image 8">
            <a:extLst>
              <a:ext uri="{FF2B5EF4-FFF2-40B4-BE49-F238E27FC236}">
                <a16:creationId xmlns:a16="http://schemas.microsoft.com/office/drawing/2014/main" id="{CCC00DAB-85AD-A166-ED6D-E501ABE3F141}"/>
              </a:ext>
            </a:extLst>
          </p:cNvPr>
          <p:cNvPicPr>
            <a:picLocks noChangeAspect="1"/>
          </p:cNvPicPr>
          <p:nvPr/>
        </p:nvPicPr>
        <p:blipFill>
          <a:blip r:embed="rId4"/>
          <a:stretch>
            <a:fillRect/>
          </a:stretch>
        </p:blipFill>
        <p:spPr>
          <a:xfrm>
            <a:off x="6491240" y="4196568"/>
            <a:ext cx="4918991" cy="2160000"/>
          </a:xfrm>
          <a:prstGeom prst="rect">
            <a:avLst/>
          </a:prstGeom>
        </p:spPr>
      </p:pic>
      <p:sp>
        <p:nvSpPr>
          <p:cNvPr id="8" name="Rectangle 3">
            <a:extLst>
              <a:ext uri="{FF2B5EF4-FFF2-40B4-BE49-F238E27FC236}">
                <a16:creationId xmlns:a16="http://schemas.microsoft.com/office/drawing/2014/main" id="{3958E5C8-0006-494F-9417-45CF6068A024}"/>
              </a:ext>
            </a:extLst>
          </p:cNvPr>
          <p:cNvSpPr txBox="1">
            <a:spLocks noChangeArrowheads="1"/>
          </p:cNvSpPr>
          <p:nvPr/>
        </p:nvSpPr>
        <p:spPr bwMode="auto">
          <a:xfrm>
            <a:off x="891533" y="2204864"/>
            <a:ext cx="514673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fr-CH" altLang="de-DE" sz="2000" dirty="0">
                <a:latin typeface="Arial" panose="020B0604020202020204" pitchFamily="34" charset="0"/>
              </a:rPr>
              <a:t>Une estimation de soi réaliste conduit à des objectifs réalistes qui permettent de vivre des expériences gratifiantes débouchant sur une plus grande confiance en soi</a:t>
            </a:r>
            <a:r>
              <a:rPr lang="de-CH" altLang="de-DE" sz="2000" i="1" dirty="0">
                <a:latin typeface="Arial" panose="020B0604020202020204" pitchFamily="34" charset="0"/>
              </a:rPr>
              <a:t>.</a:t>
            </a:r>
            <a:endParaRPr lang="de-CH" altLang="de-DE" sz="2000" dirty="0">
              <a:latin typeface="Arial" panose="020B0604020202020204" pitchFamily="34" charset="0"/>
            </a:endParaRPr>
          </a:p>
        </p:txBody>
      </p:sp>
      <p:sp>
        <p:nvSpPr>
          <p:cNvPr id="11" name="Rectangle 3">
            <a:extLst>
              <a:ext uri="{FF2B5EF4-FFF2-40B4-BE49-F238E27FC236}">
                <a16:creationId xmlns:a16="http://schemas.microsoft.com/office/drawing/2014/main" id="{D24C04BA-725E-4AFA-8B52-7088FF760487}"/>
              </a:ext>
            </a:extLst>
          </p:cNvPr>
          <p:cNvSpPr txBox="1">
            <a:spLocks noChangeArrowheads="1"/>
          </p:cNvSpPr>
          <p:nvPr/>
        </p:nvSpPr>
        <p:spPr bwMode="auto">
          <a:xfrm>
            <a:off x="891533" y="4653136"/>
            <a:ext cx="50312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de-CH" altLang="de-DE" sz="2000" dirty="0">
                <a:latin typeface="Arial" panose="020B0604020202020204" pitchFamily="34" charset="0"/>
              </a:rPr>
              <a:t>Le </a:t>
            </a:r>
            <a:r>
              <a:rPr lang="de-CH" altLang="de-DE" sz="2000" dirty="0" err="1">
                <a:latin typeface="Arial" panose="020B0604020202020204" pitchFamily="34" charset="0"/>
              </a:rPr>
              <a:t>sportif</a:t>
            </a:r>
            <a:r>
              <a:rPr lang="de-CH" altLang="de-DE" sz="2000" dirty="0">
                <a:latin typeface="Arial" panose="020B0604020202020204" pitchFamily="34" charset="0"/>
              </a:rPr>
              <a:t> </a:t>
            </a:r>
            <a:r>
              <a:rPr lang="de-CH" altLang="de-DE" sz="2000" dirty="0" err="1">
                <a:latin typeface="Arial" panose="020B0604020202020204" pitchFamily="34" charset="0"/>
              </a:rPr>
              <a:t>doit</a:t>
            </a:r>
            <a:r>
              <a:rPr lang="de-CH" altLang="de-DE" sz="2000" dirty="0">
                <a:latin typeface="Arial" panose="020B0604020202020204" pitchFamily="34" charset="0"/>
              </a:rPr>
              <a:t> </a:t>
            </a:r>
            <a:r>
              <a:rPr lang="de-CH" altLang="de-DE" sz="2000" dirty="0" err="1">
                <a:latin typeface="Arial" panose="020B0604020202020204" pitchFamily="34" charset="0"/>
              </a:rPr>
              <a:t>savoir</a:t>
            </a:r>
            <a:r>
              <a:rPr lang="de-CH" altLang="de-DE" sz="2000" dirty="0">
                <a:latin typeface="Arial" panose="020B0604020202020204" pitchFamily="34" charset="0"/>
              </a:rPr>
              <a:t>,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son</a:t>
            </a:r>
            <a:r>
              <a:rPr lang="de-CH" altLang="de-DE" sz="2000" dirty="0">
                <a:latin typeface="Arial" panose="020B0604020202020204" pitchFamily="34" charset="0"/>
              </a:rPr>
              <a:t> </a:t>
            </a:r>
            <a:r>
              <a:rPr lang="de-CH" altLang="de-DE" sz="2000" dirty="0" err="1">
                <a:latin typeface="Arial" panose="020B0604020202020204" pitchFamily="34" charset="0"/>
              </a:rPr>
              <a:t>attention</a:t>
            </a:r>
            <a:r>
              <a:rPr lang="de-CH" altLang="de-DE" sz="2000" dirty="0">
                <a:latin typeface="Arial" panose="020B0604020202020204" pitchFamily="34" charset="0"/>
              </a:rPr>
              <a:t> se </a:t>
            </a:r>
            <a:r>
              <a:rPr lang="de-CH" altLang="de-DE" sz="2000" dirty="0" err="1">
                <a:latin typeface="Arial" panose="020B0604020202020204" pitchFamily="34" charset="0"/>
              </a:rPr>
              <a:t>porte</a:t>
            </a:r>
            <a:r>
              <a:rPr lang="de-CH" altLang="de-DE" sz="2000" dirty="0">
                <a:latin typeface="Arial" panose="020B0604020202020204" pitchFamily="34" charset="0"/>
              </a:rPr>
              <a:t> à </a:t>
            </a:r>
            <a:r>
              <a:rPr lang="de-CH" altLang="de-DE" sz="2000" dirty="0" err="1">
                <a:latin typeface="Arial" panose="020B0604020202020204" pitchFamily="34" charset="0"/>
              </a:rPr>
              <a:t>l’instant</a:t>
            </a:r>
            <a:r>
              <a:rPr lang="de-CH" altLang="de-DE" sz="2000" dirty="0">
                <a:latin typeface="Arial" panose="020B0604020202020204" pitchFamily="34" charset="0"/>
              </a:rPr>
              <a:t> </a:t>
            </a:r>
            <a:r>
              <a:rPr lang="de-CH" altLang="de-DE" sz="2000" dirty="0" err="1">
                <a:latin typeface="Arial" panose="020B0604020202020204" pitchFamily="34" charset="0"/>
              </a:rPr>
              <a:t>présent</a:t>
            </a:r>
            <a:r>
              <a:rPr lang="de-CH" altLang="de-DE" sz="2000" dirty="0">
                <a:latin typeface="Arial" panose="020B0604020202020204" pitchFamily="34" charset="0"/>
              </a:rPr>
              <a:t> et </a:t>
            </a:r>
            <a:r>
              <a:rPr lang="de-CH" altLang="de-DE" sz="2000" dirty="0" err="1">
                <a:latin typeface="Arial" panose="020B0604020202020204" pitchFamily="34" charset="0"/>
              </a:rPr>
              <a:t>sur</a:t>
            </a:r>
            <a:r>
              <a:rPr lang="de-CH" altLang="de-DE" sz="2000" dirty="0">
                <a:latin typeface="Arial" panose="020B0604020202020204" pitchFamily="34" charset="0"/>
              </a:rPr>
              <a:t> </a:t>
            </a:r>
            <a:r>
              <a:rPr lang="de-CH" altLang="de-DE" sz="2000" dirty="0" err="1">
                <a:latin typeface="Arial" panose="020B0604020202020204" pitchFamily="34" charset="0"/>
              </a:rPr>
              <a:t>quoi</a:t>
            </a:r>
            <a:r>
              <a:rPr lang="de-CH" altLang="de-DE" sz="2000" dirty="0">
                <a:latin typeface="Arial" panose="020B0604020202020204" pitchFamily="34" charset="0"/>
              </a:rPr>
              <a:t> </a:t>
            </a:r>
            <a:r>
              <a:rPr lang="de-CH" altLang="de-DE" sz="2000" dirty="0" err="1">
                <a:latin typeface="Arial" panose="020B0604020202020204" pitchFamily="34" charset="0"/>
              </a:rPr>
              <a:t>elle</a:t>
            </a:r>
            <a:r>
              <a:rPr lang="de-CH" altLang="de-DE" sz="2000" dirty="0">
                <a:latin typeface="Arial" panose="020B0604020202020204" pitchFamily="34" charset="0"/>
              </a:rPr>
              <a:t> </a:t>
            </a:r>
            <a:r>
              <a:rPr lang="de-CH" altLang="de-DE" sz="2000" dirty="0" err="1">
                <a:latin typeface="Arial" panose="020B0604020202020204" pitchFamily="34" charset="0"/>
              </a:rPr>
              <a:t>devrait</a:t>
            </a:r>
            <a:r>
              <a:rPr lang="de-CH" altLang="de-DE" sz="2000" dirty="0">
                <a:latin typeface="Arial" panose="020B0604020202020204" pitchFamily="34" charset="0"/>
              </a:rPr>
              <a:t> se </a:t>
            </a:r>
            <a:r>
              <a:rPr lang="de-CH" altLang="de-DE" sz="2000" dirty="0" err="1">
                <a:latin typeface="Arial" panose="020B0604020202020204" pitchFamily="34" charset="0"/>
              </a:rPr>
              <a:t>focaliser</a:t>
            </a:r>
            <a:r>
              <a:rPr lang="de-CH" altLang="de-DE" sz="2000" dirty="0">
                <a:latin typeface="Arial" panose="020B0604020202020204" pitchFamily="34" charset="0"/>
              </a:rPr>
              <a:t> </a:t>
            </a:r>
            <a:r>
              <a:rPr lang="de-CH" altLang="de-DE" sz="2000" dirty="0" err="1">
                <a:latin typeface="Arial" panose="020B0604020202020204" pitchFamily="34" charset="0"/>
              </a:rPr>
              <a:t>afin</a:t>
            </a:r>
            <a:r>
              <a:rPr lang="de-CH" altLang="de-DE" sz="2000" dirty="0">
                <a:latin typeface="Arial" panose="020B0604020202020204" pitchFamily="34" charset="0"/>
              </a:rPr>
              <a:t> de </a:t>
            </a:r>
            <a:r>
              <a:rPr lang="de-CH" altLang="de-DE" sz="2000" dirty="0" err="1">
                <a:latin typeface="Arial" panose="020B0604020202020204" pitchFamily="34" charset="0"/>
              </a:rPr>
              <a:t>pouvoir</a:t>
            </a:r>
            <a:r>
              <a:rPr lang="de-CH" altLang="de-DE" sz="2000" dirty="0">
                <a:latin typeface="Arial" panose="020B0604020202020204" pitchFamily="34" charset="0"/>
              </a:rPr>
              <a:t> se </a:t>
            </a:r>
            <a:r>
              <a:rPr lang="de-CH" altLang="de-DE" sz="2000" dirty="0" err="1">
                <a:latin typeface="Arial" panose="020B0604020202020204" pitchFamily="34" charset="0"/>
              </a:rPr>
              <a:t>concenter</a:t>
            </a:r>
            <a:r>
              <a:rPr lang="de-CH" altLang="de-DE" sz="2000" dirty="0">
                <a:latin typeface="Arial" panose="020B0604020202020204" pitchFamily="34" charset="0"/>
              </a:rPr>
              <a:t> </a:t>
            </a:r>
            <a:r>
              <a:rPr lang="de-CH" altLang="de-DE" sz="2000" dirty="0" err="1">
                <a:latin typeface="Arial" panose="020B0604020202020204" pitchFamily="34" charset="0"/>
              </a:rPr>
              <a:t>manière</a:t>
            </a:r>
            <a:r>
              <a:rPr lang="de-CH" altLang="de-DE" sz="2000" dirty="0">
                <a:latin typeface="Arial" panose="020B0604020202020204" pitchFamily="34" charset="0"/>
              </a:rPr>
              <a:t> </a:t>
            </a:r>
            <a:r>
              <a:rPr lang="de-CH" altLang="de-DE" sz="2000" dirty="0" err="1">
                <a:latin typeface="Arial" panose="020B0604020202020204" pitchFamily="34" charset="0"/>
              </a:rPr>
              <a:t>pertinente</a:t>
            </a:r>
            <a:r>
              <a:rPr lang="de-CH" altLang="de-DE" sz="2000" dirty="0">
                <a:latin typeface="Arial" panose="020B0604020202020204" pitchFamily="34" charset="0"/>
              </a:rPr>
              <a:t>.</a:t>
            </a:r>
          </a:p>
        </p:txBody>
      </p:sp>
      <p:sp>
        <p:nvSpPr>
          <p:cNvPr id="3" name="SeitenzahlBenutzerdefiniert">
            <a:extLst>
              <a:ext uri="{FF2B5EF4-FFF2-40B4-BE49-F238E27FC236}">
                <a16:creationId xmlns:a16="http://schemas.microsoft.com/office/drawing/2014/main" id="{6CA53840-E080-D582-8C4B-A905C92E683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37890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0AAD5-BF15-66E5-8A52-93F5CBF4769F}"/>
              </a:ext>
            </a:extLst>
          </p:cNvPr>
          <p:cNvSpPr>
            <a:spLocks noGrp="1"/>
          </p:cNvSpPr>
          <p:nvPr>
            <p:ph type="title"/>
          </p:nvPr>
        </p:nvSpPr>
        <p:spPr/>
        <p:txBody>
          <a:bodyPr/>
          <a:lstStyle/>
          <a:p>
            <a:r>
              <a:rPr lang="fr-FR" dirty="0"/>
              <a:t>Asse di </a:t>
            </a:r>
            <a:r>
              <a:rPr lang="fr-FR" dirty="0" err="1"/>
              <a:t>sviluppo</a:t>
            </a:r>
            <a:br>
              <a:rPr lang="fr-FR" dirty="0"/>
            </a:br>
            <a:r>
              <a:rPr lang="fr-FR" b="0" dirty="0" err="1"/>
              <a:t>Psiche</a:t>
            </a:r>
            <a:endParaRPr lang="fr-FR" b="0" dirty="0"/>
          </a:p>
        </p:txBody>
      </p:sp>
      <p:pic>
        <p:nvPicPr>
          <p:cNvPr id="6" name="Inhaltsplatzhalter 9">
            <a:extLst>
              <a:ext uri="{FF2B5EF4-FFF2-40B4-BE49-F238E27FC236}">
                <a16:creationId xmlns:a16="http://schemas.microsoft.com/office/drawing/2014/main" id="{D39EB8A0-6FB4-B509-6A3E-6A35E19CE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562" y="1514724"/>
            <a:ext cx="4774009" cy="2663313"/>
          </a:xfrm>
          <a:prstGeom prst="rect">
            <a:avLst/>
          </a:prstGeom>
          <a:pattFill prst="lgCheck">
            <a:fgClr>
              <a:schemeClr val="bg1">
                <a:lumMod val="85000"/>
              </a:schemeClr>
            </a:fgClr>
            <a:bgClr>
              <a:schemeClr val="bg1"/>
            </a:bgClr>
          </a:pattFill>
        </p:spPr>
      </p:pic>
      <p:pic>
        <p:nvPicPr>
          <p:cNvPr id="8" name="Image 7">
            <a:extLst>
              <a:ext uri="{FF2B5EF4-FFF2-40B4-BE49-F238E27FC236}">
                <a16:creationId xmlns:a16="http://schemas.microsoft.com/office/drawing/2014/main" id="{57E41C0E-0255-CEC0-6618-DB026E80C1D1}"/>
              </a:ext>
            </a:extLst>
          </p:cNvPr>
          <p:cNvPicPr>
            <a:picLocks noChangeAspect="1"/>
          </p:cNvPicPr>
          <p:nvPr/>
        </p:nvPicPr>
        <p:blipFill>
          <a:blip r:embed="rId4"/>
          <a:stretch>
            <a:fillRect/>
          </a:stretch>
        </p:blipFill>
        <p:spPr>
          <a:xfrm>
            <a:off x="6660963" y="4235671"/>
            <a:ext cx="4393208" cy="2397124"/>
          </a:xfrm>
          <a:prstGeom prst="rect">
            <a:avLst/>
          </a:prstGeom>
        </p:spPr>
      </p:pic>
      <p:sp>
        <p:nvSpPr>
          <p:cNvPr id="7" name="Rectangle 3">
            <a:extLst>
              <a:ext uri="{FF2B5EF4-FFF2-40B4-BE49-F238E27FC236}">
                <a16:creationId xmlns:a16="http://schemas.microsoft.com/office/drawing/2014/main" id="{A049E017-87D0-4183-A942-7672FF52E665}"/>
              </a:ext>
            </a:extLst>
          </p:cNvPr>
          <p:cNvSpPr txBox="1">
            <a:spLocks noChangeArrowheads="1"/>
          </p:cNvSpPr>
          <p:nvPr/>
        </p:nvSpPr>
        <p:spPr bwMode="auto">
          <a:xfrm>
            <a:off x="947429" y="2348880"/>
            <a:ext cx="514673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it-IT" sz="2000" dirty="0">
                <a:latin typeface="Arial" panose="020B0604020202020204" pitchFamily="34" charset="0"/>
              </a:rPr>
              <a:t>Una valutazione realistica dei propri mezzi porta a stabilire obiettivi realistici, che a loro volta portano a successi, con conseguente maggiore fiducia in sé stessi</a:t>
            </a:r>
            <a:r>
              <a:rPr lang="de-CH" altLang="de-DE" sz="2000" i="1" dirty="0">
                <a:latin typeface="Arial" panose="020B0604020202020204" pitchFamily="34" charset="0"/>
              </a:rPr>
              <a:t>.</a:t>
            </a:r>
            <a:endParaRPr lang="de-CH" altLang="de-DE" sz="2000" dirty="0">
              <a:latin typeface="Arial" panose="020B0604020202020204" pitchFamily="34" charset="0"/>
            </a:endParaRPr>
          </a:p>
        </p:txBody>
      </p:sp>
      <p:sp>
        <p:nvSpPr>
          <p:cNvPr id="10" name="Rectangle 3">
            <a:extLst>
              <a:ext uri="{FF2B5EF4-FFF2-40B4-BE49-F238E27FC236}">
                <a16:creationId xmlns:a16="http://schemas.microsoft.com/office/drawing/2014/main" id="{4871082F-7D57-4584-97FF-90E189FDE1B8}"/>
              </a:ext>
            </a:extLst>
          </p:cNvPr>
          <p:cNvSpPr txBox="1">
            <a:spLocks noChangeArrowheads="1"/>
          </p:cNvSpPr>
          <p:nvPr/>
        </p:nvSpPr>
        <p:spPr bwMode="auto">
          <a:xfrm>
            <a:off x="947429" y="4725144"/>
            <a:ext cx="50312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de-CH" altLang="de-DE" sz="2000" dirty="0">
                <a:latin typeface="Arial" panose="020B0604020202020204" pitchFamily="34" charset="0"/>
              </a:rPr>
              <a:t>Per </a:t>
            </a:r>
            <a:r>
              <a:rPr lang="de-CH" altLang="de-DE" sz="2000" dirty="0" err="1">
                <a:latin typeface="Arial" panose="020B0604020202020204" pitchFamily="34" charset="0"/>
              </a:rPr>
              <a:t>potersi</a:t>
            </a:r>
            <a:r>
              <a:rPr lang="de-CH" altLang="de-DE" sz="2000" dirty="0">
                <a:latin typeface="Arial" panose="020B0604020202020204" pitchFamily="34" charset="0"/>
              </a:rPr>
              <a:t> </a:t>
            </a:r>
            <a:r>
              <a:rPr lang="de-CH" altLang="de-DE" sz="2000" dirty="0" err="1">
                <a:latin typeface="Arial" panose="020B0604020202020204" pitchFamily="34" charset="0"/>
              </a:rPr>
              <a:t>concentrare</a:t>
            </a:r>
            <a:r>
              <a:rPr lang="de-CH" altLang="de-DE" sz="2000" dirty="0">
                <a:latin typeface="Arial" panose="020B0604020202020204" pitchFamily="34" charset="0"/>
              </a:rPr>
              <a:t>, </a:t>
            </a:r>
            <a:r>
              <a:rPr lang="de-CH" altLang="de-DE" sz="2000" dirty="0" err="1">
                <a:latin typeface="Arial" panose="020B0604020202020204" pitchFamily="34" charset="0"/>
              </a:rPr>
              <a:t>lo</a:t>
            </a:r>
            <a:r>
              <a:rPr lang="de-CH" altLang="de-DE" sz="2000" dirty="0">
                <a:latin typeface="Arial" panose="020B0604020202020204" pitchFamily="34" charset="0"/>
              </a:rPr>
              <a:t> </a:t>
            </a:r>
            <a:r>
              <a:rPr lang="de-CH" altLang="de-DE" sz="2000" dirty="0" err="1">
                <a:latin typeface="Arial" panose="020B0604020202020204" pitchFamily="34" charset="0"/>
              </a:rPr>
              <a:t>sportivo</a:t>
            </a:r>
            <a:r>
              <a:rPr lang="de-CH" altLang="de-DE" sz="2000" dirty="0">
                <a:latin typeface="Arial" panose="020B0604020202020204" pitchFamily="34" charset="0"/>
              </a:rPr>
              <a:t> </a:t>
            </a:r>
            <a:r>
              <a:rPr lang="de-CH" altLang="de-DE" sz="2000" dirty="0" err="1">
                <a:latin typeface="Arial" panose="020B0604020202020204" pitchFamily="34" charset="0"/>
              </a:rPr>
              <a:t>deve</a:t>
            </a:r>
            <a:r>
              <a:rPr lang="de-CH" altLang="de-DE" sz="2000" dirty="0">
                <a:latin typeface="Arial" panose="020B0604020202020204" pitchFamily="34" charset="0"/>
              </a:rPr>
              <a:t> </a:t>
            </a:r>
            <a:r>
              <a:rPr lang="de-CH" altLang="de-DE" sz="2000" dirty="0" err="1">
                <a:latin typeface="Arial" panose="020B0604020202020204" pitchFamily="34" charset="0"/>
              </a:rPr>
              <a:t>sapere</a:t>
            </a:r>
            <a:r>
              <a:rPr lang="de-CH" altLang="de-DE" sz="2000" dirty="0">
                <a:latin typeface="Arial" panose="020B0604020202020204" pitchFamily="34" charset="0"/>
              </a:rPr>
              <a:t> </a:t>
            </a:r>
            <a:r>
              <a:rPr lang="de-CH" altLang="de-DE" sz="2000" dirty="0" err="1">
                <a:latin typeface="Arial" panose="020B0604020202020204" pitchFamily="34" charset="0"/>
              </a:rPr>
              <a:t>su</a:t>
            </a:r>
            <a:r>
              <a:rPr lang="de-CH" altLang="de-DE" sz="2000" dirty="0">
                <a:latin typeface="Arial" panose="020B0604020202020204" pitchFamily="34" charset="0"/>
              </a:rPr>
              <a:t> </a:t>
            </a:r>
            <a:r>
              <a:rPr lang="de-CH" altLang="de-DE" sz="2000" dirty="0" err="1">
                <a:latin typeface="Arial" panose="020B0604020202020204" pitchFamily="34" charset="0"/>
              </a:rPr>
              <a:t>cosa</a:t>
            </a:r>
            <a:r>
              <a:rPr lang="de-CH" altLang="de-DE" sz="2000" dirty="0">
                <a:latin typeface="Arial" panose="020B0604020202020204" pitchFamily="34" charset="0"/>
              </a:rPr>
              <a:t> </a:t>
            </a:r>
            <a:r>
              <a:rPr lang="de-CH" altLang="de-DE" sz="2000" dirty="0" err="1">
                <a:latin typeface="Arial" panose="020B0604020202020204" pitchFamily="34" charset="0"/>
              </a:rPr>
              <a:t>sta</a:t>
            </a:r>
            <a:r>
              <a:rPr lang="de-CH" altLang="de-DE" sz="2000" dirty="0">
                <a:latin typeface="Arial" panose="020B0604020202020204" pitchFamily="34" charset="0"/>
              </a:rPr>
              <a:t> </a:t>
            </a:r>
            <a:r>
              <a:rPr lang="de-CH" altLang="de-DE" sz="2000" dirty="0" err="1">
                <a:latin typeface="Arial" panose="020B0604020202020204" pitchFamily="34" charset="0"/>
              </a:rPr>
              <a:t>focalizzando</a:t>
            </a:r>
            <a:r>
              <a:rPr lang="de-CH" altLang="de-DE" sz="2000" dirty="0">
                <a:latin typeface="Arial" panose="020B0604020202020204" pitchFamily="34" charset="0"/>
              </a:rPr>
              <a:t> </a:t>
            </a:r>
            <a:r>
              <a:rPr lang="de-CH" altLang="de-DE" sz="2000" dirty="0" err="1">
                <a:latin typeface="Arial" panose="020B0604020202020204" pitchFamily="34" charset="0"/>
              </a:rPr>
              <a:t>attualmente</a:t>
            </a:r>
            <a:r>
              <a:rPr lang="de-CH" altLang="de-DE" sz="2000" dirty="0">
                <a:latin typeface="Arial" panose="020B0604020202020204" pitchFamily="34" charset="0"/>
              </a:rPr>
              <a:t> la propria </a:t>
            </a:r>
            <a:r>
              <a:rPr lang="de-CH" altLang="de-DE" sz="2000" dirty="0" err="1">
                <a:latin typeface="Arial" panose="020B0604020202020204" pitchFamily="34" charset="0"/>
              </a:rPr>
              <a:t>attenzione</a:t>
            </a:r>
            <a:r>
              <a:rPr lang="de-CH" altLang="de-DE" sz="2000" dirty="0">
                <a:latin typeface="Arial" panose="020B0604020202020204" pitchFamily="34" charset="0"/>
              </a:rPr>
              <a:t> e </a:t>
            </a:r>
            <a:r>
              <a:rPr lang="de-CH" altLang="de-DE" sz="2000" dirty="0" err="1">
                <a:latin typeface="Arial" panose="020B0604020202020204" pitchFamily="34" charset="0"/>
              </a:rPr>
              <a:t>dove</a:t>
            </a:r>
            <a:r>
              <a:rPr lang="de-CH" altLang="de-DE" sz="2000" dirty="0">
                <a:latin typeface="Arial" panose="020B0604020202020204" pitchFamily="34" charset="0"/>
              </a:rPr>
              <a:t> </a:t>
            </a:r>
            <a:r>
              <a:rPr lang="de-CH" altLang="de-DE" sz="2000" dirty="0" err="1">
                <a:latin typeface="Arial" panose="020B0604020202020204" pitchFamily="34" charset="0"/>
              </a:rPr>
              <a:t>invece</a:t>
            </a:r>
            <a:r>
              <a:rPr lang="de-CH" altLang="de-DE" sz="2000" dirty="0">
                <a:latin typeface="Arial" panose="020B0604020202020204" pitchFamily="34" charset="0"/>
              </a:rPr>
              <a:t> </a:t>
            </a:r>
            <a:r>
              <a:rPr lang="de-CH" altLang="de-DE" sz="2000" dirty="0" err="1">
                <a:latin typeface="Arial" panose="020B0604020202020204" pitchFamily="34" charset="0"/>
              </a:rPr>
              <a:t>dovrebbe</a:t>
            </a:r>
            <a:r>
              <a:rPr lang="de-CH" altLang="de-DE" sz="2000" dirty="0">
                <a:latin typeface="Arial" panose="020B0604020202020204" pitchFamily="34" charset="0"/>
              </a:rPr>
              <a:t> </a:t>
            </a:r>
            <a:r>
              <a:rPr lang="de-CH" altLang="de-DE" sz="2000" dirty="0" err="1">
                <a:latin typeface="Arial" panose="020B0604020202020204" pitchFamily="34" charset="0"/>
              </a:rPr>
              <a:t>indirizzarla</a:t>
            </a:r>
            <a:r>
              <a:rPr lang="de-CH" altLang="de-DE" sz="2000" dirty="0">
                <a:latin typeface="Arial" panose="020B0604020202020204" pitchFamily="34" charset="0"/>
              </a:rPr>
              <a:t>.</a:t>
            </a:r>
          </a:p>
        </p:txBody>
      </p:sp>
      <p:sp>
        <p:nvSpPr>
          <p:cNvPr id="3" name="SeitenzahlBenutzerdefiniert">
            <a:extLst>
              <a:ext uri="{FF2B5EF4-FFF2-40B4-BE49-F238E27FC236}">
                <a16:creationId xmlns:a16="http://schemas.microsoft.com/office/drawing/2014/main" id="{8D2E2DE9-49E6-39EC-B633-87494EEB556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12907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i="0" u="none" strike="noStrike" dirty="0" err="1">
                <a:solidFill>
                  <a:srgbClr val="000000"/>
                </a:solidFill>
                <a:effectLst/>
              </a:rPr>
              <a:t>Entwicklungsfaktoren</a:t>
            </a:r>
            <a:br>
              <a:rPr lang="fr-CH" i="0" u="none" strike="noStrike" dirty="0">
                <a:solidFill>
                  <a:srgbClr val="000000"/>
                </a:solidFill>
                <a:effectLst/>
              </a:rPr>
            </a:br>
            <a:r>
              <a:rPr lang="fr-CH" b="0" i="0" u="none" strike="noStrike" dirty="0" err="1">
                <a:solidFill>
                  <a:srgbClr val="000000"/>
                </a:solidFill>
                <a:effectLst/>
              </a:rPr>
              <a:t>Psyche</a:t>
            </a:r>
            <a:endParaRPr lang="de-CH" dirty="0"/>
          </a:p>
        </p:txBody>
      </p:sp>
      <p:sp>
        <p:nvSpPr>
          <p:cNvPr id="3" name="Inhaltsplatzhalter 2"/>
          <p:cNvSpPr>
            <a:spLocks noGrp="1"/>
          </p:cNvSpPr>
          <p:nvPr>
            <p:ph idx="1"/>
          </p:nvPr>
        </p:nvSpPr>
        <p:spPr/>
        <p:txBody>
          <a:bodyPr/>
          <a:lstStyle/>
          <a:p>
            <a:r>
              <a:rPr lang="de-CH" dirty="0"/>
              <a:t>Sportliche Leistung ist eng mit Denkprozessen und emotionalen Vorgängen verbunden. </a:t>
            </a:r>
          </a:p>
          <a:p>
            <a:endParaRPr lang="de-CH" dirty="0"/>
          </a:p>
          <a:p>
            <a:r>
              <a:rPr lang="de-CH" dirty="0"/>
              <a:t>Die Psyche wird unterteilt in:</a:t>
            </a:r>
          </a:p>
          <a:p>
            <a:pPr marL="342900" indent="-342900">
              <a:buFont typeface="Arial" panose="020B0604020202020204" pitchFamily="34" charset="0"/>
              <a:buChar char="•"/>
            </a:pPr>
            <a:r>
              <a:rPr lang="de-CH" dirty="0"/>
              <a:t>Motivation</a:t>
            </a:r>
          </a:p>
          <a:p>
            <a:pPr marL="342900" indent="-342900">
              <a:buFont typeface="Arial" panose="020B0604020202020204" pitchFamily="34" charset="0"/>
              <a:buChar char="•"/>
            </a:pPr>
            <a:r>
              <a:rPr lang="de-CH" dirty="0"/>
              <a:t>Selbstbewusstsein</a:t>
            </a:r>
          </a:p>
          <a:p>
            <a:pPr marL="342900" indent="-342900">
              <a:buFont typeface="Arial" panose="020B0604020202020204" pitchFamily="34" charset="0"/>
              <a:buChar char="•"/>
            </a:pPr>
            <a:r>
              <a:rPr lang="de-CH" dirty="0"/>
              <a:t>Emotionale Regulation</a:t>
            </a:r>
          </a:p>
          <a:p>
            <a:pPr marL="342900" indent="-342900">
              <a:buFont typeface="Arial" panose="020B0604020202020204" pitchFamily="34" charset="0"/>
              <a:buChar char="•"/>
            </a:pPr>
            <a:r>
              <a:rPr lang="de-CH" dirty="0"/>
              <a:t>Konzentration</a:t>
            </a:r>
          </a:p>
          <a:p>
            <a:endParaRPr lang="de-CH" dirty="0"/>
          </a:p>
        </p:txBody>
      </p:sp>
      <p:sp>
        <p:nvSpPr>
          <p:cNvPr id="9" name="Inhaltsplatzhalter 8"/>
          <p:cNvSpPr>
            <a:spLocks noGrp="1"/>
          </p:cNvSpPr>
          <p:nvPr>
            <p:ph idx="13"/>
          </p:nvPr>
        </p:nvSpPr>
        <p:spPr/>
        <p:txBody>
          <a:bodyPr/>
          <a:lstStyle/>
          <a:p>
            <a:endParaRPr lang="de-CH"/>
          </a:p>
        </p:txBody>
      </p:sp>
      <p:pic>
        <p:nvPicPr>
          <p:cNvPr id="11" name="Picture 12" descr="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1658" y="1889451"/>
            <a:ext cx="5707062"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itenzahlBenutzerdefiniert">
            <a:extLst>
              <a:ext uri="{FF2B5EF4-FFF2-40B4-BE49-F238E27FC236}">
                <a16:creationId xmlns:a16="http://schemas.microsoft.com/office/drawing/2014/main" id="{375152D1-37BA-4669-95A7-A1EF08923B1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112262027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5E06-147F-D7A4-42A6-BCB6EE9105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B1E867-558D-D6C6-E5F5-8FD58AEE9837}"/>
              </a:ext>
            </a:extLst>
          </p:cNvPr>
          <p:cNvSpPr>
            <a:spLocks noGrp="1"/>
          </p:cNvSpPr>
          <p:nvPr>
            <p:ph type="title"/>
          </p:nvPr>
        </p:nvSpPr>
        <p:spPr/>
        <p:txBody>
          <a:bodyPr/>
          <a:lstStyle/>
          <a:p>
            <a:r>
              <a:rPr lang="fr-FR" dirty="0"/>
              <a:t>Axe de développement</a:t>
            </a:r>
            <a:br>
              <a:rPr lang="fr-FR" dirty="0"/>
            </a:br>
            <a:r>
              <a:rPr lang="fr-FR" b="0" dirty="0"/>
              <a:t>Mental</a:t>
            </a:r>
            <a:endParaRPr lang="de-CH" dirty="0"/>
          </a:p>
        </p:txBody>
      </p:sp>
      <p:sp>
        <p:nvSpPr>
          <p:cNvPr id="3" name="Inhaltsplatzhalter 2">
            <a:extLst>
              <a:ext uri="{FF2B5EF4-FFF2-40B4-BE49-F238E27FC236}">
                <a16:creationId xmlns:a16="http://schemas.microsoft.com/office/drawing/2014/main" id="{3A5E3192-0881-874F-D053-FF7EFF7A8CBA}"/>
              </a:ext>
            </a:extLst>
          </p:cNvPr>
          <p:cNvSpPr>
            <a:spLocks noGrp="1"/>
          </p:cNvSpPr>
          <p:nvPr>
            <p:ph idx="1"/>
          </p:nvPr>
        </p:nvSpPr>
        <p:spPr/>
        <p:txBody>
          <a:bodyPr/>
          <a:lstStyle/>
          <a:p>
            <a:r>
              <a:rPr lang="de-CH" dirty="0"/>
              <a:t>La </a:t>
            </a:r>
            <a:r>
              <a:rPr lang="de-CH" dirty="0" err="1"/>
              <a:t>performance</a:t>
            </a:r>
            <a:r>
              <a:rPr lang="de-CH" dirty="0"/>
              <a:t> sportive </a:t>
            </a:r>
            <a:r>
              <a:rPr lang="de-CH" dirty="0" err="1"/>
              <a:t>est</a:t>
            </a:r>
            <a:r>
              <a:rPr lang="de-CH" dirty="0"/>
              <a:t> </a:t>
            </a:r>
            <a:r>
              <a:rPr lang="de-CH" dirty="0" err="1"/>
              <a:t>étroitement</a:t>
            </a:r>
            <a:r>
              <a:rPr lang="de-CH" dirty="0"/>
              <a:t> </a:t>
            </a:r>
            <a:r>
              <a:rPr lang="de-CH" dirty="0" err="1"/>
              <a:t>liée</a:t>
            </a:r>
            <a:r>
              <a:rPr lang="de-CH" dirty="0"/>
              <a:t> à des </a:t>
            </a:r>
            <a:r>
              <a:rPr lang="de-CH" dirty="0" err="1"/>
              <a:t>processus</a:t>
            </a:r>
            <a:r>
              <a:rPr lang="de-CH" dirty="0"/>
              <a:t> de </a:t>
            </a:r>
            <a:r>
              <a:rPr lang="de-CH" dirty="0" err="1"/>
              <a:t>pensée</a:t>
            </a:r>
            <a:r>
              <a:rPr lang="de-CH" dirty="0"/>
              <a:t> et à des </a:t>
            </a:r>
            <a:r>
              <a:rPr lang="de-CH" dirty="0" err="1"/>
              <a:t>processus</a:t>
            </a:r>
            <a:r>
              <a:rPr lang="de-CH" dirty="0"/>
              <a:t> </a:t>
            </a:r>
            <a:r>
              <a:rPr lang="de-CH" dirty="0" err="1"/>
              <a:t>émotionnels</a:t>
            </a:r>
            <a:r>
              <a:rPr lang="de-CH" dirty="0"/>
              <a:t>. </a:t>
            </a:r>
          </a:p>
          <a:p>
            <a:endParaRPr lang="de-CH" dirty="0"/>
          </a:p>
          <a:p>
            <a:r>
              <a:rPr lang="de-CH" dirty="0"/>
              <a:t>Le </a:t>
            </a:r>
            <a:r>
              <a:rPr lang="de-CH" dirty="0" err="1"/>
              <a:t>psychisme</a:t>
            </a:r>
            <a:r>
              <a:rPr lang="de-CH" dirty="0"/>
              <a:t> se </a:t>
            </a:r>
            <a:r>
              <a:rPr lang="de-CH" dirty="0" err="1"/>
              <a:t>subdivise</a:t>
            </a:r>
            <a:r>
              <a:rPr lang="de-CH" dirty="0"/>
              <a:t> en :</a:t>
            </a:r>
          </a:p>
          <a:p>
            <a:pPr marL="342900" indent="-342900">
              <a:buFont typeface="Arial" panose="020B0604020202020204" pitchFamily="34" charset="0"/>
              <a:buChar char="•"/>
            </a:pPr>
            <a:r>
              <a:rPr lang="de-CH" dirty="0"/>
              <a:t>Motivation</a:t>
            </a:r>
          </a:p>
          <a:p>
            <a:pPr marL="342900" indent="-342900">
              <a:buFont typeface="Arial" panose="020B0604020202020204" pitchFamily="34" charset="0"/>
              <a:buChar char="•"/>
            </a:pPr>
            <a:r>
              <a:rPr lang="de-CH" dirty="0"/>
              <a:t>Conscience de </a:t>
            </a:r>
            <a:r>
              <a:rPr lang="de-CH" dirty="0" err="1"/>
              <a:t>soi</a:t>
            </a:r>
            <a:endParaRPr lang="de-CH" dirty="0"/>
          </a:p>
          <a:p>
            <a:pPr marL="342900" indent="-342900">
              <a:buFont typeface="Arial" panose="020B0604020202020204" pitchFamily="34" charset="0"/>
              <a:buChar char="•"/>
            </a:pPr>
            <a:r>
              <a:rPr lang="de-CH" dirty="0" err="1"/>
              <a:t>Régulation</a:t>
            </a:r>
            <a:r>
              <a:rPr lang="de-CH" dirty="0"/>
              <a:t> </a:t>
            </a:r>
            <a:r>
              <a:rPr lang="de-CH" dirty="0" err="1"/>
              <a:t>émotionnelle</a:t>
            </a:r>
            <a:endParaRPr lang="de-CH" dirty="0"/>
          </a:p>
          <a:p>
            <a:pPr marL="342900" indent="-342900">
              <a:buFont typeface="Arial" panose="020B0604020202020204" pitchFamily="34" charset="0"/>
              <a:buChar char="•"/>
            </a:pPr>
            <a:r>
              <a:rPr lang="de-CH" dirty="0" err="1"/>
              <a:t>Concentration</a:t>
            </a:r>
            <a:endParaRPr lang="de-CH" dirty="0"/>
          </a:p>
        </p:txBody>
      </p:sp>
      <p:pic>
        <p:nvPicPr>
          <p:cNvPr id="10" name="Inhaltsplatzhalter 9" descr="Ein Bild, das Text, Screenshot, Reihe, Schrift enthält.&#10;&#10;KI-generierte Inhalte können fehlerhaft sein.">
            <a:extLst>
              <a:ext uri="{FF2B5EF4-FFF2-40B4-BE49-F238E27FC236}">
                <a16:creationId xmlns:a16="http://schemas.microsoft.com/office/drawing/2014/main" id="{67AC734D-D028-962A-3241-0AF6F9820C97}"/>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5977500" y="2132856"/>
            <a:ext cx="5726893" cy="3111020"/>
          </a:xfrm>
        </p:spPr>
      </p:pic>
      <p:sp>
        <p:nvSpPr>
          <p:cNvPr id="4" name="SeitenzahlBenutzerdefiniert">
            <a:extLst>
              <a:ext uri="{FF2B5EF4-FFF2-40B4-BE49-F238E27FC236}">
                <a16:creationId xmlns:a16="http://schemas.microsoft.com/office/drawing/2014/main" id="{EA0B97E4-5717-3EF2-8011-4457E4D3D86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8332355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02D72-241F-8082-9863-1910BE3CD3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2386C1-5A5A-9744-8E02-C064311D2AFE}"/>
              </a:ext>
            </a:extLst>
          </p:cNvPr>
          <p:cNvSpPr>
            <a:spLocks noGrp="1"/>
          </p:cNvSpPr>
          <p:nvPr>
            <p:ph type="title"/>
          </p:nvPr>
        </p:nvSpPr>
        <p:spPr/>
        <p:txBody>
          <a:bodyPr/>
          <a:lstStyle/>
          <a:p>
            <a:r>
              <a:rPr lang="fr-FR" dirty="0"/>
              <a:t>Asse di </a:t>
            </a:r>
            <a:r>
              <a:rPr lang="fr-FR" dirty="0" err="1"/>
              <a:t>sviluppo</a:t>
            </a:r>
            <a:br>
              <a:rPr lang="fr-FR" dirty="0"/>
            </a:br>
            <a:r>
              <a:rPr lang="fr-FR" b="0" dirty="0" err="1"/>
              <a:t>Psiche</a:t>
            </a:r>
            <a:endParaRPr lang="de-CH" dirty="0"/>
          </a:p>
        </p:txBody>
      </p:sp>
      <p:sp>
        <p:nvSpPr>
          <p:cNvPr id="3" name="Inhaltsplatzhalter 2">
            <a:extLst>
              <a:ext uri="{FF2B5EF4-FFF2-40B4-BE49-F238E27FC236}">
                <a16:creationId xmlns:a16="http://schemas.microsoft.com/office/drawing/2014/main" id="{DA39436E-1A6A-51A4-7B6B-E8AD6ECD8E53}"/>
              </a:ext>
            </a:extLst>
          </p:cNvPr>
          <p:cNvSpPr>
            <a:spLocks noGrp="1"/>
          </p:cNvSpPr>
          <p:nvPr>
            <p:ph idx="1"/>
          </p:nvPr>
        </p:nvSpPr>
        <p:spPr/>
        <p:txBody>
          <a:bodyPr/>
          <a:lstStyle/>
          <a:p>
            <a:r>
              <a:rPr lang="de-CH" dirty="0"/>
              <a:t>Le </a:t>
            </a:r>
            <a:r>
              <a:rPr lang="de-CH" dirty="0" err="1"/>
              <a:t>prestazioni</a:t>
            </a:r>
            <a:r>
              <a:rPr lang="de-CH" dirty="0"/>
              <a:t> sportive </a:t>
            </a:r>
            <a:r>
              <a:rPr lang="de-CH" dirty="0" err="1"/>
              <a:t>sono</a:t>
            </a:r>
            <a:r>
              <a:rPr lang="de-CH" dirty="0"/>
              <a:t> </a:t>
            </a:r>
            <a:r>
              <a:rPr lang="de-CH" dirty="0" err="1"/>
              <a:t>strettamente</a:t>
            </a:r>
            <a:r>
              <a:rPr lang="de-CH" dirty="0"/>
              <a:t> </a:t>
            </a:r>
            <a:r>
              <a:rPr lang="de-CH" dirty="0" err="1"/>
              <a:t>legate</a:t>
            </a:r>
            <a:r>
              <a:rPr lang="de-CH" dirty="0"/>
              <a:t> ai </a:t>
            </a:r>
            <a:r>
              <a:rPr lang="de-CH" dirty="0" err="1"/>
              <a:t>processi</a:t>
            </a:r>
            <a:r>
              <a:rPr lang="de-CH" dirty="0"/>
              <a:t> di </a:t>
            </a:r>
            <a:r>
              <a:rPr lang="de-CH" dirty="0" err="1"/>
              <a:t>pensiero</a:t>
            </a:r>
            <a:r>
              <a:rPr lang="de-CH" dirty="0"/>
              <a:t> </a:t>
            </a:r>
            <a:r>
              <a:rPr lang="de-CH" dirty="0" err="1"/>
              <a:t>e</a:t>
            </a:r>
            <a:r>
              <a:rPr lang="de-CH" dirty="0"/>
              <a:t> ai </a:t>
            </a:r>
            <a:r>
              <a:rPr lang="de-CH" dirty="0" err="1"/>
              <a:t>processi</a:t>
            </a:r>
            <a:r>
              <a:rPr lang="de-CH" dirty="0"/>
              <a:t> </a:t>
            </a:r>
            <a:r>
              <a:rPr lang="de-CH" dirty="0" err="1"/>
              <a:t>emotivi</a:t>
            </a:r>
            <a:r>
              <a:rPr lang="de-CH" dirty="0"/>
              <a:t>. </a:t>
            </a:r>
          </a:p>
          <a:p>
            <a:endParaRPr lang="de-CH" dirty="0"/>
          </a:p>
          <a:p>
            <a:r>
              <a:rPr lang="de-CH" dirty="0"/>
              <a:t>La </a:t>
            </a:r>
            <a:r>
              <a:rPr lang="de-CH" dirty="0" err="1"/>
              <a:t>psiche</a:t>
            </a:r>
            <a:r>
              <a:rPr lang="de-CH" dirty="0"/>
              <a:t> si divide in</a:t>
            </a:r>
          </a:p>
          <a:p>
            <a:pPr marL="342900" indent="-342900">
              <a:buFont typeface="Arial" panose="020B0604020202020204" pitchFamily="34" charset="0"/>
              <a:buChar char="•"/>
            </a:pPr>
            <a:r>
              <a:rPr lang="de-CH" dirty="0" err="1"/>
              <a:t>Motivazione</a:t>
            </a:r>
            <a:endParaRPr lang="de-CH" dirty="0"/>
          </a:p>
          <a:p>
            <a:pPr marL="342900" indent="-342900">
              <a:buFont typeface="Arial" panose="020B0604020202020204" pitchFamily="34" charset="0"/>
              <a:buChar char="•"/>
            </a:pPr>
            <a:r>
              <a:rPr lang="de-CH" dirty="0" err="1"/>
              <a:t>fiducia</a:t>
            </a:r>
            <a:r>
              <a:rPr lang="de-CH" dirty="0"/>
              <a:t> in se </a:t>
            </a:r>
            <a:r>
              <a:rPr lang="de-CH" dirty="0" err="1"/>
              <a:t>stessi</a:t>
            </a:r>
            <a:endParaRPr lang="de-CH" dirty="0"/>
          </a:p>
          <a:p>
            <a:pPr marL="342900" indent="-342900">
              <a:buFont typeface="Arial" panose="020B0604020202020204" pitchFamily="34" charset="0"/>
              <a:buChar char="•"/>
            </a:pPr>
            <a:r>
              <a:rPr lang="de-CH" dirty="0" err="1"/>
              <a:t>Regolazione</a:t>
            </a:r>
            <a:r>
              <a:rPr lang="de-CH" dirty="0"/>
              <a:t> </a:t>
            </a:r>
            <a:r>
              <a:rPr lang="de-CH" dirty="0" err="1"/>
              <a:t>emotiva</a:t>
            </a:r>
            <a:endParaRPr lang="de-CH" dirty="0"/>
          </a:p>
          <a:p>
            <a:pPr marL="342900" indent="-342900">
              <a:buFont typeface="Arial" panose="020B0604020202020204" pitchFamily="34" charset="0"/>
              <a:buChar char="•"/>
            </a:pPr>
            <a:r>
              <a:rPr lang="de-CH" dirty="0" err="1"/>
              <a:t>concentrazione</a:t>
            </a:r>
            <a:endParaRPr lang="de-CH" dirty="0"/>
          </a:p>
        </p:txBody>
      </p:sp>
      <p:pic>
        <p:nvPicPr>
          <p:cNvPr id="10" name="Inhaltsplatzhalter 9">
            <a:extLst>
              <a:ext uri="{FF2B5EF4-FFF2-40B4-BE49-F238E27FC236}">
                <a16:creationId xmlns:a16="http://schemas.microsoft.com/office/drawing/2014/main" id="{95BA7057-2C4D-DD66-BBA2-F6B37BEA3046}"/>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5519936" y="2348880"/>
            <a:ext cx="5898545" cy="3290667"/>
          </a:xfrm>
        </p:spPr>
      </p:pic>
      <p:sp>
        <p:nvSpPr>
          <p:cNvPr id="4" name="SeitenzahlBenutzerdefiniert">
            <a:extLst>
              <a:ext uri="{FF2B5EF4-FFF2-40B4-BE49-F238E27FC236}">
                <a16:creationId xmlns:a16="http://schemas.microsoft.com/office/drawing/2014/main" id="{662D749A-9EC9-F887-A1FD-DE958CA760C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21415009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i="0" u="none" strike="noStrike" dirty="0" err="1">
                <a:solidFill>
                  <a:srgbClr val="000000"/>
                </a:solidFill>
                <a:effectLst/>
              </a:rPr>
              <a:t>Entwicklungsfaktoren</a:t>
            </a:r>
            <a:br>
              <a:rPr lang="fr-CH" i="0" u="none" strike="noStrike" dirty="0">
                <a:solidFill>
                  <a:srgbClr val="000000"/>
                </a:solidFill>
                <a:effectLst/>
              </a:rPr>
            </a:br>
            <a:r>
              <a:rPr lang="fr-CH" b="0" i="0" u="none" strike="noStrike" dirty="0" err="1">
                <a:solidFill>
                  <a:srgbClr val="000000"/>
                </a:solidFill>
                <a:effectLst/>
              </a:rPr>
              <a:t>Psyche</a:t>
            </a:r>
            <a:endParaRPr lang="de-CH"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CH" dirty="0"/>
              <a:t>Emotionale Regulation</a:t>
            </a:r>
          </a:p>
          <a:p>
            <a:pPr marL="342900" indent="-342900">
              <a:buFont typeface="Arial" panose="020B0604020202020204" pitchFamily="34" charset="0"/>
              <a:buChar char="•"/>
            </a:pPr>
            <a:r>
              <a:rPr lang="de-CH" dirty="0"/>
              <a:t>Konzentration</a:t>
            </a:r>
          </a:p>
          <a:p>
            <a:endParaRPr lang="de-CH" dirty="0"/>
          </a:p>
        </p:txBody>
      </p:sp>
      <p:pic>
        <p:nvPicPr>
          <p:cNvPr id="4" name="Inhaltsplatzhalter 3"/>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1919536" y="4118853"/>
            <a:ext cx="2260054" cy="2260054"/>
          </a:xfrm>
        </p:spPr>
      </p:pic>
      <p:pic>
        <p:nvPicPr>
          <p:cNvPr id="10" name="Picture 1035" descr="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536" y="1854973"/>
            <a:ext cx="5948627" cy="326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nhaltsplatzhalter 2"/>
          <p:cNvSpPr txBox="1">
            <a:spLocks/>
          </p:cNvSpPr>
          <p:nvPr/>
        </p:nvSpPr>
        <p:spPr>
          <a:xfrm>
            <a:off x="1487488" y="3389102"/>
            <a:ext cx="2814257" cy="64807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268288" indent="-268288"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446088"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628650" indent="-18256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806450"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dirty="0"/>
              <a:t>Vertiefung mit mentalen Grundtechniken:</a:t>
            </a:r>
          </a:p>
        </p:txBody>
      </p:sp>
      <p:sp>
        <p:nvSpPr>
          <p:cNvPr id="5" name="SeitenzahlBenutzerdefiniert">
            <a:extLst>
              <a:ext uri="{FF2B5EF4-FFF2-40B4-BE49-F238E27FC236}">
                <a16:creationId xmlns:a16="http://schemas.microsoft.com/office/drawing/2014/main" id="{0CCA6086-38B5-12A9-758B-451F2993E4A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28423604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8798A-08EB-92B2-5061-3B26A27876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2D797F-A79F-7BB2-A266-6330D6C35F17}"/>
              </a:ext>
            </a:extLst>
          </p:cNvPr>
          <p:cNvSpPr>
            <a:spLocks noGrp="1"/>
          </p:cNvSpPr>
          <p:nvPr>
            <p:ph type="title"/>
          </p:nvPr>
        </p:nvSpPr>
        <p:spPr/>
        <p:txBody>
          <a:bodyPr/>
          <a:lstStyle/>
          <a:p>
            <a:r>
              <a:rPr lang="fr-FR" dirty="0"/>
              <a:t>Axe de développement</a:t>
            </a:r>
            <a:br>
              <a:rPr lang="fr-FR" dirty="0"/>
            </a:br>
            <a:r>
              <a:rPr lang="fr-FR" b="0" dirty="0"/>
              <a:t>Mental</a:t>
            </a:r>
            <a:endParaRPr lang="de-CH" dirty="0"/>
          </a:p>
        </p:txBody>
      </p:sp>
      <p:sp>
        <p:nvSpPr>
          <p:cNvPr id="3" name="Inhaltsplatzhalter 2">
            <a:extLst>
              <a:ext uri="{FF2B5EF4-FFF2-40B4-BE49-F238E27FC236}">
                <a16:creationId xmlns:a16="http://schemas.microsoft.com/office/drawing/2014/main" id="{45403AE4-AC87-008A-E280-99F93AD4DC88}"/>
              </a:ext>
            </a:extLst>
          </p:cNvPr>
          <p:cNvSpPr>
            <a:spLocks noGrp="1"/>
          </p:cNvSpPr>
          <p:nvPr>
            <p:ph idx="1"/>
          </p:nvPr>
        </p:nvSpPr>
        <p:spPr/>
        <p:txBody>
          <a:bodyPr/>
          <a:lstStyle/>
          <a:p>
            <a:pPr marL="342900" indent="-342900">
              <a:buFont typeface="Arial" panose="020B0604020202020204" pitchFamily="34" charset="0"/>
              <a:buChar char="•"/>
            </a:pPr>
            <a:r>
              <a:rPr lang="de-CH" dirty="0" err="1"/>
              <a:t>Régulation</a:t>
            </a:r>
            <a:r>
              <a:rPr lang="de-CH" dirty="0"/>
              <a:t> </a:t>
            </a:r>
            <a:r>
              <a:rPr lang="de-CH" dirty="0" err="1"/>
              <a:t>émotionnelle</a:t>
            </a:r>
            <a:endParaRPr lang="de-CH" dirty="0"/>
          </a:p>
          <a:p>
            <a:pPr marL="342900" indent="-342900">
              <a:buFont typeface="Arial" panose="020B0604020202020204" pitchFamily="34" charset="0"/>
              <a:buChar char="•"/>
            </a:pPr>
            <a:r>
              <a:rPr lang="de-CH" dirty="0" err="1"/>
              <a:t>Concentration</a:t>
            </a:r>
            <a:endParaRPr lang="de-CH" dirty="0"/>
          </a:p>
        </p:txBody>
      </p:sp>
      <p:pic>
        <p:nvPicPr>
          <p:cNvPr id="4" name="Inhaltsplatzhalter 3">
            <a:extLst>
              <a:ext uri="{FF2B5EF4-FFF2-40B4-BE49-F238E27FC236}">
                <a16:creationId xmlns:a16="http://schemas.microsoft.com/office/drawing/2014/main" id="{E1700EEE-D157-6B3F-5A41-DBBE6DC00509}"/>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1919536" y="4118853"/>
            <a:ext cx="2260054" cy="2260054"/>
          </a:xfrm>
        </p:spPr>
      </p:pic>
      <p:sp>
        <p:nvSpPr>
          <p:cNvPr id="12" name="Inhaltsplatzhalter 2">
            <a:extLst>
              <a:ext uri="{FF2B5EF4-FFF2-40B4-BE49-F238E27FC236}">
                <a16:creationId xmlns:a16="http://schemas.microsoft.com/office/drawing/2014/main" id="{DEDCFFA5-ABCB-C7E9-7898-9CE04363CE78}"/>
              </a:ext>
            </a:extLst>
          </p:cNvPr>
          <p:cNvSpPr txBox="1">
            <a:spLocks/>
          </p:cNvSpPr>
          <p:nvPr/>
        </p:nvSpPr>
        <p:spPr>
          <a:xfrm>
            <a:off x="1487488" y="3212976"/>
            <a:ext cx="2814257" cy="824198"/>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268288" indent="-268288"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446088"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628650" indent="-18256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806450"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dirty="0" err="1"/>
              <a:t>Approfondissement</a:t>
            </a:r>
            <a:r>
              <a:rPr lang="de-CH" dirty="0"/>
              <a:t> </a:t>
            </a:r>
            <a:r>
              <a:rPr lang="de-CH" dirty="0" err="1"/>
              <a:t>avec</a:t>
            </a:r>
            <a:r>
              <a:rPr lang="de-CH" dirty="0"/>
              <a:t> des </a:t>
            </a:r>
            <a:r>
              <a:rPr lang="de-CH" dirty="0" err="1"/>
              <a:t>techniques</a:t>
            </a:r>
            <a:r>
              <a:rPr lang="de-CH" dirty="0"/>
              <a:t> mentales de </a:t>
            </a:r>
            <a:r>
              <a:rPr lang="de-CH" dirty="0" err="1"/>
              <a:t>base</a:t>
            </a:r>
            <a:r>
              <a:rPr lang="de-CH" dirty="0"/>
              <a:t> :</a:t>
            </a:r>
          </a:p>
        </p:txBody>
      </p:sp>
      <p:pic>
        <p:nvPicPr>
          <p:cNvPr id="11" name="Grafik 10" descr="Ein Bild, das Text, Handschrift, Screenshot, Schrift enthält.&#10;&#10;KI-generierte Inhalte können fehlerhaft sein.">
            <a:extLst>
              <a:ext uri="{FF2B5EF4-FFF2-40B4-BE49-F238E27FC236}">
                <a16:creationId xmlns:a16="http://schemas.microsoft.com/office/drawing/2014/main" id="{282DCA79-1EEF-7B51-98F1-332A8CD9A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914" y="1922039"/>
            <a:ext cx="6878750" cy="3019129"/>
          </a:xfrm>
          <a:prstGeom prst="rect">
            <a:avLst/>
          </a:prstGeom>
        </p:spPr>
      </p:pic>
      <p:sp>
        <p:nvSpPr>
          <p:cNvPr id="5" name="SeitenzahlBenutzerdefiniert">
            <a:extLst>
              <a:ext uri="{FF2B5EF4-FFF2-40B4-BE49-F238E27FC236}">
                <a16:creationId xmlns:a16="http://schemas.microsoft.com/office/drawing/2014/main" id="{418018EA-1CE1-BE61-A298-64F9CB4DAF1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9934654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92C4A-5CEA-2046-DD36-16E26CACA9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9A62E6-14FB-37CB-48D2-1BCDAE97AE23}"/>
              </a:ext>
            </a:extLst>
          </p:cNvPr>
          <p:cNvSpPr>
            <a:spLocks noGrp="1"/>
          </p:cNvSpPr>
          <p:nvPr>
            <p:ph type="title"/>
          </p:nvPr>
        </p:nvSpPr>
        <p:spPr/>
        <p:txBody>
          <a:bodyPr/>
          <a:lstStyle/>
          <a:p>
            <a:r>
              <a:rPr lang="fr-FR" dirty="0"/>
              <a:t>Asse di </a:t>
            </a:r>
            <a:r>
              <a:rPr lang="fr-FR" dirty="0" err="1"/>
              <a:t>sviluppo</a:t>
            </a:r>
            <a:br>
              <a:rPr lang="fr-FR" dirty="0"/>
            </a:br>
            <a:r>
              <a:rPr lang="fr-FR" b="0" dirty="0" err="1"/>
              <a:t>Psiche</a:t>
            </a:r>
            <a:endParaRPr lang="de-CH" dirty="0"/>
          </a:p>
        </p:txBody>
      </p:sp>
      <p:sp>
        <p:nvSpPr>
          <p:cNvPr id="3" name="Inhaltsplatzhalter 2">
            <a:extLst>
              <a:ext uri="{FF2B5EF4-FFF2-40B4-BE49-F238E27FC236}">
                <a16:creationId xmlns:a16="http://schemas.microsoft.com/office/drawing/2014/main" id="{BCDB73AA-1E16-0C6E-CA11-5F63976B2087}"/>
              </a:ext>
            </a:extLst>
          </p:cNvPr>
          <p:cNvSpPr>
            <a:spLocks noGrp="1"/>
          </p:cNvSpPr>
          <p:nvPr>
            <p:ph idx="1"/>
          </p:nvPr>
        </p:nvSpPr>
        <p:spPr/>
        <p:txBody>
          <a:bodyPr/>
          <a:lstStyle/>
          <a:p>
            <a:pPr marL="342900" indent="-342900">
              <a:buFont typeface="Arial" panose="020B0604020202020204" pitchFamily="34" charset="0"/>
              <a:buChar char="•"/>
            </a:pPr>
            <a:r>
              <a:rPr lang="de-CH" dirty="0" err="1"/>
              <a:t>Regolazione</a:t>
            </a:r>
            <a:r>
              <a:rPr lang="de-CH" dirty="0"/>
              <a:t> </a:t>
            </a:r>
            <a:r>
              <a:rPr lang="de-CH" dirty="0" err="1"/>
              <a:t>emotiva</a:t>
            </a:r>
            <a:endParaRPr lang="de-CH" dirty="0"/>
          </a:p>
          <a:p>
            <a:pPr marL="342900" indent="-342900">
              <a:buFont typeface="Arial" panose="020B0604020202020204" pitchFamily="34" charset="0"/>
              <a:buChar char="•"/>
            </a:pPr>
            <a:r>
              <a:rPr lang="de-CH" dirty="0" err="1"/>
              <a:t>Concentrazione</a:t>
            </a:r>
            <a:endParaRPr lang="de-CH" dirty="0"/>
          </a:p>
        </p:txBody>
      </p:sp>
      <p:pic>
        <p:nvPicPr>
          <p:cNvPr id="4" name="Inhaltsplatzhalter 3">
            <a:extLst>
              <a:ext uri="{FF2B5EF4-FFF2-40B4-BE49-F238E27FC236}">
                <a16:creationId xmlns:a16="http://schemas.microsoft.com/office/drawing/2014/main" id="{618F99AB-1694-71EC-F30F-945D55B0E0D4}"/>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1919536" y="4118853"/>
            <a:ext cx="2260054" cy="2260054"/>
          </a:xfrm>
        </p:spPr>
      </p:pic>
      <p:sp>
        <p:nvSpPr>
          <p:cNvPr id="12" name="Inhaltsplatzhalter 2">
            <a:extLst>
              <a:ext uri="{FF2B5EF4-FFF2-40B4-BE49-F238E27FC236}">
                <a16:creationId xmlns:a16="http://schemas.microsoft.com/office/drawing/2014/main" id="{F2537C3F-0324-3B05-2353-B07A9E31E0EC}"/>
              </a:ext>
            </a:extLst>
          </p:cNvPr>
          <p:cNvSpPr txBox="1">
            <a:spLocks/>
          </p:cNvSpPr>
          <p:nvPr/>
        </p:nvSpPr>
        <p:spPr>
          <a:xfrm>
            <a:off x="1487488" y="3389102"/>
            <a:ext cx="2814257" cy="64807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268288" indent="-268288"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446088"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628650" indent="-18256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806450" indent="-17780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dirty="0" err="1"/>
              <a:t>Approfondimento</a:t>
            </a:r>
            <a:r>
              <a:rPr lang="de-CH" dirty="0"/>
              <a:t> </a:t>
            </a:r>
            <a:r>
              <a:rPr lang="de-CH" dirty="0" err="1"/>
              <a:t>con</a:t>
            </a:r>
            <a:r>
              <a:rPr lang="de-CH" dirty="0"/>
              <a:t> </a:t>
            </a:r>
            <a:r>
              <a:rPr lang="de-CH" dirty="0" err="1"/>
              <a:t>tecniche</a:t>
            </a:r>
            <a:r>
              <a:rPr lang="de-CH" dirty="0"/>
              <a:t> </a:t>
            </a:r>
            <a:r>
              <a:rPr lang="de-CH" dirty="0" err="1"/>
              <a:t>mentali</a:t>
            </a:r>
            <a:r>
              <a:rPr lang="de-CH" dirty="0"/>
              <a:t> di </a:t>
            </a:r>
            <a:r>
              <a:rPr lang="de-CH" dirty="0" err="1"/>
              <a:t>base</a:t>
            </a:r>
            <a:r>
              <a:rPr lang="de-CH" dirty="0"/>
              <a:t>:</a:t>
            </a:r>
          </a:p>
        </p:txBody>
      </p:sp>
      <p:pic>
        <p:nvPicPr>
          <p:cNvPr id="11" name="Grafik 10" descr="Ein Bild, das Text, Handschrift, Schrift, Reihe enthält.&#10;&#10;KI-generierte Inhalte können fehlerhaft sein.">
            <a:extLst>
              <a:ext uri="{FF2B5EF4-FFF2-40B4-BE49-F238E27FC236}">
                <a16:creationId xmlns:a16="http://schemas.microsoft.com/office/drawing/2014/main" id="{55447B28-71C6-3ACA-CFA3-7480ECE6F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928" y="1700808"/>
            <a:ext cx="6120680" cy="3335868"/>
          </a:xfrm>
          <a:prstGeom prst="rect">
            <a:avLst/>
          </a:prstGeom>
        </p:spPr>
      </p:pic>
      <p:sp>
        <p:nvSpPr>
          <p:cNvPr id="5" name="SeitenzahlBenutzerdefiniert">
            <a:extLst>
              <a:ext uri="{FF2B5EF4-FFF2-40B4-BE49-F238E27FC236}">
                <a16:creationId xmlns:a16="http://schemas.microsoft.com/office/drawing/2014/main" id="{E63D8ADE-492A-39DE-F0A5-58152FA56EF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9940454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Inklusion</a:t>
            </a:r>
            <a:br>
              <a:rPr lang="de-CH" dirty="0"/>
            </a:br>
            <a:endParaRPr lang="de-CH" b="0" dirty="0">
              <a:highlight>
                <a:srgbClr val="FFFF00"/>
              </a:highlight>
            </a:endParaRPr>
          </a:p>
        </p:txBody>
      </p:sp>
      <p:pic>
        <p:nvPicPr>
          <p:cNvPr id="6" name="Grafik 5">
            <a:extLst>
              <a:ext uri="{FF2B5EF4-FFF2-40B4-BE49-F238E27FC236}">
                <a16:creationId xmlns:a16="http://schemas.microsoft.com/office/drawing/2014/main" id="{37C4E8BE-3A07-45F9-8B75-F2E03D865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774" y="2126732"/>
            <a:ext cx="1661257" cy="2604535"/>
          </a:xfrm>
          <a:prstGeom prst="rect">
            <a:avLst/>
          </a:prstGeom>
        </p:spPr>
      </p:pic>
      <p:pic>
        <p:nvPicPr>
          <p:cNvPr id="10" name="Grafik 9">
            <a:extLst>
              <a:ext uri="{FF2B5EF4-FFF2-40B4-BE49-F238E27FC236}">
                <a16:creationId xmlns:a16="http://schemas.microsoft.com/office/drawing/2014/main" id="{49D26F25-A7A2-49A0-9AF2-CFD17F34D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9208" y="3075083"/>
            <a:ext cx="1661257" cy="2604535"/>
          </a:xfrm>
          <a:prstGeom prst="rect">
            <a:avLst/>
          </a:prstGeom>
        </p:spPr>
      </p:pic>
      <p:pic>
        <p:nvPicPr>
          <p:cNvPr id="2050" name="Picture 2">
            <a:extLst>
              <a:ext uri="{FF2B5EF4-FFF2-40B4-BE49-F238E27FC236}">
                <a16:creationId xmlns:a16="http://schemas.microsoft.com/office/drawing/2014/main" id="{D3186806-C3E0-41E2-A7C5-4C79EDC1F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84" y="1628999"/>
            <a:ext cx="749076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hlinkClick r:id="rId6"/>
            <a:extLst>
              <a:ext uri="{FF2B5EF4-FFF2-40B4-BE49-F238E27FC236}">
                <a16:creationId xmlns:a16="http://schemas.microsoft.com/office/drawing/2014/main" id="{B87AD1D9-1F89-45B2-B9DE-D167AA565639}"/>
              </a:ext>
            </a:extLst>
          </p:cNvPr>
          <p:cNvPicPr>
            <a:picLocks noChangeAspect="1"/>
          </p:cNvPicPr>
          <p:nvPr/>
        </p:nvPicPr>
        <p:blipFill>
          <a:blip r:embed="rId7"/>
          <a:stretch>
            <a:fillRect/>
          </a:stretch>
        </p:blipFill>
        <p:spPr>
          <a:xfrm>
            <a:off x="8256240" y="6053682"/>
            <a:ext cx="3525596" cy="468000"/>
          </a:xfrm>
          <a:prstGeom prst="rect">
            <a:avLst/>
          </a:prstGeom>
        </p:spPr>
      </p:pic>
      <p:sp>
        <p:nvSpPr>
          <p:cNvPr id="3" name="SeitenzahlBenutzerdefiniert">
            <a:extLst>
              <a:ext uri="{FF2B5EF4-FFF2-40B4-BE49-F238E27FC236}">
                <a16:creationId xmlns:a16="http://schemas.microsoft.com/office/drawing/2014/main" id="{746854E8-7B72-AD59-4B45-31285EA4671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4148891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Compétences</a:t>
            </a:r>
            <a:r>
              <a:rPr lang="de-CH" sz="2800" kern="0" dirty="0">
                <a:latin typeface="Arial" panose="020B0604020202020204" pitchFamily="34" charset="0"/>
                <a:cs typeface="Arial" panose="020B0604020202020204" pitchFamily="34" charset="0"/>
              </a:rPr>
              <a:t> du MSM</a:t>
            </a:r>
            <a:br>
              <a:rPr lang="de-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r>
              <a:rPr lang="de-CH" altLang="de-DE" dirty="0">
                <a:latin typeface="Arial" pitchFamily="34" charset="0"/>
                <a:cs typeface="Arial" pitchFamily="34" charset="0"/>
              </a:rPr>
              <a:t>Mise en </a:t>
            </a:r>
            <a:r>
              <a:rPr lang="de-CH" altLang="de-DE" dirty="0" err="1">
                <a:latin typeface="Arial" pitchFamily="34" charset="0"/>
                <a:cs typeface="Arial" pitchFamily="34" charset="0"/>
              </a:rPr>
              <a:t>pratique</a:t>
            </a:r>
            <a:r>
              <a:rPr lang="de-CH" altLang="de-DE" dirty="0">
                <a:latin typeface="Arial" pitchFamily="34" charset="0"/>
                <a:cs typeface="Arial" pitchFamily="34" charset="0"/>
              </a:rPr>
              <a:t> de </a:t>
            </a:r>
            <a:r>
              <a:rPr lang="de-CH" altLang="de-DE" dirty="0" err="1">
                <a:latin typeface="Arial" pitchFamily="34" charset="0"/>
                <a:cs typeface="Arial" pitchFamily="34" charset="0"/>
              </a:rPr>
              <a:t>l’instruction</a:t>
            </a:r>
            <a:r>
              <a:rPr lang="de-CH" altLang="de-DE" dirty="0">
                <a:latin typeface="Arial" pitchFamily="34" charset="0"/>
                <a:cs typeface="Arial" pitchFamily="34" charset="0"/>
              </a:rPr>
              <a:t> du </a:t>
            </a:r>
            <a:r>
              <a:rPr lang="de-CH" altLang="de-DE" dirty="0" err="1">
                <a:latin typeface="Arial" pitchFamily="34" charset="0"/>
                <a:cs typeface="Arial" pitchFamily="34" charset="0"/>
              </a:rPr>
              <a:t>sport</a:t>
            </a:r>
            <a:r>
              <a:rPr lang="de-CH" altLang="de-DE" dirty="0">
                <a:latin typeface="Arial" pitchFamily="34" charset="0"/>
                <a:cs typeface="Arial" pitchFamily="34" charset="0"/>
              </a:rPr>
              <a:t> </a:t>
            </a:r>
            <a:r>
              <a:rPr lang="de-CH" altLang="de-DE" dirty="0" err="1">
                <a:latin typeface="Arial" pitchFamily="34" charset="0"/>
                <a:cs typeface="Arial" pitchFamily="34" charset="0"/>
              </a:rPr>
              <a:t>dans</a:t>
            </a:r>
            <a:r>
              <a:rPr lang="de-CH" altLang="de-DE" dirty="0">
                <a:latin typeface="Arial" pitchFamily="34" charset="0"/>
                <a:cs typeface="Arial" pitchFamily="34" charset="0"/>
              </a:rPr>
              <a:t> IBG/IBC, IBF et IFO, </a:t>
            </a:r>
            <a:r>
              <a:rPr lang="de-CH" altLang="de-DE" dirty="0" err="1">
                <a:latin typeface="Arial" pitchFamily="34" charset="0"/>
                <a:cs typeface="Arial" pitchFamily="34" charset="0"/>
              </a:rPr>
              <a:t>dans</a:t>
            </a:r>
            <a:r>
              <a:rPr lang="de-CH" altLang="de-DE" dirty="0">
                <a:latin typeface="Arial" pitchFamily="34" charset="0"/>
                <a:cs typeface="Arial" pitchFamily="34" charset="0"/>
              </a:rPr>
              <a:t> </a:t>
            </a:r>
            <a:r>
              <a:rPr lang="de-CH" altLang="de-DE" dirty="0" err="1">
                <a:latin typeface="Arial" pitchFamily="34" charset="0"/>
                <a:cs typeface="Arial" pitchFamily="34" charset="0"/>
              </a:rPr>
              <a:t>tous</a:t>
            </a:r>
            <a:r>
              <a:rPr lang="de-CH" altLang="de-DE" dirty="0">
                <a:latin typeface="Arial" pitchFamily="34" charset="0"/>
                <a:cs typeface="Arial" pitchFamily="34" charset="0"/>
              </a:rPr>
              <a:t> </a:t>
            </a:r>
            <a:r>
              <a:rPr lang="de-CH" altLang="de-DE" dirty="0" err="1">
                <a:latin typeface="Arial" pitchFamily="34" charset="0"/>
                <a:cs typeface="Arial" pitchFamily="34" charset="0"/>
              </a:rPr>
              <a:t>les</a:t>
            </a:r>
            <a:r>
              <a:rPr lang="de-CH" altLang="de-DE" dirty="0">
                <a:latin typeface="Arial" pitchFamily="34" charset="0"/>
                <a:cs typeface="Arial" pitchFamily="34" charset="0"/>
              </a:rPr>
              <a:t> </a:t>
            </a:r>
            <a:r>
              <a:rPr lang="de-CH" altLang="de-DE" dirty="0" err="1">
                <a:latin typeface="Arial" pitchFamily="34" charset="0"/>
                <a:cs typeface="Arial" pitchFamily="34" charset="0"/>
              </a:rPr>
              <a:t>cours</a:t>
            </a:r>
            <a:r>
              <a:rPr lang="de-CH" altLang="de-DE" dirty="0">
                <a:latin typeface="Arial" pitchFamily="34" charset="0"/>
                <a:cs typeface="Arial" pitchFamily="34" charset="0"/>
              </a:rPr>
              <a:t> </a:t>
            </a:r>
            <a:r>
              <a:rPr lang="de-CH" altLang="de-DE" dirty="0" err="1">
                <a:latin typeface="Arial" pitchFamily="34" charset="0"/>
                <a:cs typeface="Arial" pitchFamily="34" charset="0"/>
              </a:rPr>
              <a:t>ainsi</a:t>
            </a:r>
            <a:r>
              <a:rPr lang="de-CH" altLang="de-DE" dirty="0">
                <a:latin typeface="Arial" pitchFamily="34" charset="0"/>
                <a:cs typeface="Arial" pitchFamily="34" charset="0"/>
              </a:rPr>
              <a:t> </a:t>
            </a:r>
            <a:r>
              <a:rPr lang="de-CH" altLang="de-DE" dirty="0" err="1">
                <a:latin typeface="Arial" pitchFamily="34" charset="0"/>
                <a:cs typeface="Arial" pitchFamily="34" charset="0"/>
              </a:rPr>
              <a:t>que</a:t>
            </a:r>
            <a:r>
              <a:rPr lang="de-CH" altLang="de-DE" dirty="0">
                <a:latin typeface="Arial" pitchFamily="34" charset="0"/>
                <a:cs typeface="Arial" pitchFamily="34" charset="0"/>
              </a:rPr>
              <a:t> </a:t>
            </a:r>
            <a:r>
              <a:rPr lang="de-CH" altLang="de-DE" dirty="0" err="1">
                <a:latin typeface="Arial" pitchFamily="34" charset="0"/>
                <a:cs typeface="Arial" pitchFamily="34" charset="0"/>
              </a:rPr>
              <a:t>dans</a:t>
            </a:r>
            <a:r>
              <a:rPr lang="de-CH" altLang="de-DE" dirty="0">
                <a:latin typeface="Arial" pitchFamily="34" charset="0"/>
                <a:cs typeface="Arial" pitchFamily="34" charset="0"/>
              </a:rPr>
              <a:t> </a:t>
            </a:r>
            <a:r>
              <a:rPr lang="de-CH" altLang="de-DE" dirty="0" err="1">
                <a:latin typeface="Arial" pitchFamily="34" charset="0"/>
                <a:cs typeface="Arial" pitchFamily="34" charset="0"/>
              </a:rPr>
              <a:t>l’IFO</a:t>
            </a:r>
            <a:r>
              <a:rPr lang="de-CH" altLang="de-DE" dirty="0">
                <a:latin typeface="Arial" pitchFamily="34" charset="0"/>
                <a:cs typeface="Arial" pitchFamily="34" charset="0"/>
              </a:rPr>
              <a:t> 2 (SP </a:t>
            </a:r>
            <a:r>
              <a:rPr lang="de-CH" altLang="de-DE" dirty="0" err="1">
                <a:latin typeface="Arial" pitchFamily="34" charset="0"/>
                <a:cs typeface="Arial" pitchFamily="34" charset="0"/>
              </a:rPr>
              <a:t>trp</a:t>
            </a:r>
            <a:r>
              <a:rPr lang="de-CH" altLang="de-DE" dirty="0">
                <a:latin typeface="Arial" pitchFamily="34" charset="0"/>
                <a:cs typeface="Arial" pitchFamily="34" charset="0"/>
              </a:rPr>
              <a:t>).</a:t>
            </a:r>
            <a:endParaRPr lang="de-CH" altLang="de-DE" dirty="0">
              <a:solidFill>
                <a:srgbClr val="FF0000"/>
              </a:solidFill>
            </a:endParaRPr>
          </a:p>
          <a:p>
            <a:pPr>
              <a:spcBef>
                <a:spcPts val="0"/>
              </a:spcBef>
              <a:spcAft>
                <a:spcPts val="600"/>
              </a:spcAft>
            </a:pPr>
            <a:endParaRPr lang="de-DE" dirty="0">
              <a:solidFill>
                <a:srgbClr val="FF0000"/>
              </a:solidFill>
            </a:endParaRPr>
          </a:p>
        </p:txBody>
      </p:sp>
      <p:sp>
        <p:nvSpPr>
          <p:cNvPr id="4" name="SeitenzahlBenutzerdefiniert">
            <a:extLst>
              <a:ext uri="{FF2B5EF4-FFF2-40B4-BE49-F238E27FC236}">
                <a16:creationId xmlns:a16="http://schemas.microsoft.com/office/drawing/2014/main" id="{B1279103-2F53-F18F-DCF5-55391281A45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37023248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Inclusion</a:t>
            </a:r>
            <a:endParaRPr lang="de-CH" b="0" dirty="0">
              <a:highlight>
                <a:srgbClr val="FFFF00"/>
              </a:highlight>
            </a:endParaRPr>
          </a:p>
        </p:txBody>
      </p:sp>
      <p:pic>
        <p:nvPicPr>
          <p:cNvPr id="9" name="Grafik 8">
            <a:extLst>
              <a:ext uri="{FF2B5EF4-FFF2-40B4-BE49-F238E27FC236}">
                <a16:creationId xmlns:a16="http://schemas.microsoft.com/office/drawing/2014/main" id="{9DF2DF53-1416-4848-AA75-5FB238C8C9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774" y="2126732"/>
            <a:ext cx="1661257" cy="2604535"/>
          </a:xfrm>
          <a:prstGeom prst="rect">
            <a:avLst/>
          </a:prstGeom>
        </p:spPr>
      </p:pic>
      <p:pic>
        <p:nvPicPr>
          <p:cNvPr id="10" name="Grafik 9">
            <a:extLst>
              <a:ext uri="{FF2B5EF4-FFF2-40B4-BE49-F238E27FC236}">
                <a16:creationId xmlns:a16="http://schemas.microsoft.com/office/drawing/2014/main" id="{493C2E07-AB18-4A45-B7FE-BDAC3E6F6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9208" y="3075083"/>
            <a:ext cx="1661257" cy="2604535"/>
          </a:xfrm>
          <a:prstGeom prst="rect">
            <a:avLst/>
          </a:prstGeom>
        </p:spPr>
      </p:pic>
      <p:pic>
        <p:nvPicPr>
          <p:cNvPr id="5" name="Grafik 4">
            <a:hlinkClick r:id="rId5"/>
            <a:extLst>
              <a:ext uri="{FF2B5EF4-FFF2-40B4-BE49-F238E27FC236}">
                <a16:creationId xmlns:a16="http://schemas.microsoft.com/office/drawing/2014/main" id="{EA8A0D93-6107-412B-B2D5-4627B0DB2D90}"/>
              </a:ext>
            </a:extLst>
          </p:cNvPr>
          <p:cNvPicPr>
            <a:picLocks noChangeAspect="1"/>
          </p:cNvPicPr>
          <p:nvPr/>
        </p:nvPicPr>
        <p:blipFill>
          <a:blip r:embed="rId6"/>
          <a:stretch>
            <a:fillRect/>
          </a:stretch>
        </p:blipFill>
        <p:spPr>
          <a:xfrm>
            <a:off x="8112225" y="5830390"/>
            <a:ext cx="2592288" cy="694954"/>
          </a:xfrm>
          <a:prstGeom prst="rect">
            <a:avLst/>
          </a:prstGeom>
        </p:spPr>
      </p:pic>
      <p:pic>
        <p:nvPicPr>
          <p:cNvPr id="1026" name="Picture 2">
            <a:extLst>
              <a:ext uri="{FF2B5EF4-FFF2-40B4-BE49-F238E27FC236}">
                <a16:creationId xmlns:a16="http://schemas.microsoft.com/office/drawing/2014/main" id="{6B2F056F-7328-4E78-BCB0-F02CAE7CE0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710" y="1628999"/>
            <a:ext cx="7106189" cy="3600000"/>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BEC794F9-8B3E-BE55-7AE8-48C842E52D8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10248788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Inclusione</a:t>
            </a:r>
            <a:br>
              <a:rPr lang="de-CH" dirty="0"/>
            </a:br>
            <a:endParaRPr lang="de-CH" b="0" dirty="0">
              <a:highlight>
                <a:srgbClr val="FFFF00"/>
              </a:highlight>
            </a:endParaRPr>
          </a:p>
        </p:txBody>
      </p:sp>
      <p:pic>
        <p:nvPicPr>
          <p:cNvPr id="8" name="Grafik 7">
            <a:extLst>
              <a:ext uri="{FF2B5EF4-FFF2-40B4-BE49-F238E27FC236}">
                <a16:creationId xmlns:a16="http://schemas.microsoft.com/office/drawing/2014/main" id="{2F944628-B3FA-4D7B-9C24-FAA871D82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774" y="2126732"/>
            <a:ext cx="1661257" cy="2604535"/>
          </a:xfrm>
          <a:prstGeom prst="rect">
            <a:avLst/>
          </a:prstGeom>
        </p:spPr>
      </p:pic>
      <p:pic>
        <p:nvPicPr>
          <p:cNvPr id="9" name="Grafik 8">
            <a:extLst>
              <a:ext uri="{FF2B5EF4-FFF2-40B4-BE49-F238E27FC236}">
                <a16:creationId xmlns:a16="http://schemas.microsoft.com/office/drawing/2014/main" id="{698D3010-C395-4730-8A57-95F20B395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9208" y="3075083"/>
            <a:ext cx="1661257" cy="2604535"/>
          </a:xfrm>
          <a:prstGeom prst="rect">
            <a:avLst/>
          </a:prstGeom>
        </p:spPr>
      </p:pic>
      <p:pic>
        <p:nvPicPr>
          <p:cNvPr id="5" name="Grafik 4">
            <a:hlinkClick r:id="rId5"/>
            <a:extLst>
              <a:ext uri="{FF2B5EF4-FFF2-40B4-BE49-F238E27FC236}">
                <a16:creationId xmlns:a16="http://schemas.microsoft.com/office/drawing/2014/main" id="{E0784872-1D80-4510-B43A-4B0455D5C3F0}"/>
              </a:ext>
            </a:extLst>
          </p:cNvPr>
          <p:cNvPicPr>
            <a:picLocks noChangeAspect="1"/>
          </p:cNvPicPr>
          <p:nvPr/>
        </p:nvPicPr>
        <p:blipFill>
          <a:blip r:embed="rId6"/>
          <a:stretch>
            <a:fillRect/>
          </a:stretch>
        </p:blipFill>
        <p:spPr>
          <a:xfrm>
            <a:off x="8204037" y="5877271"/>
            <a:ext cx="2500475" cy="611227"/>
          </a:xfrm>
          <a:prstGeom prst="rect">
            <a:avLst/>
          </a:prstGeom>
        </p:spPr>
      </p:pic>
      <p:pic>
        <p:nvPicPr>
          <p:cNvPr id="3074" name="Picture 2">
            <a:extLst>
              <a:ext uri="{FF2B5EF4-FFF2-40B4-BE49-F238E27FC236}">
                <a16:creationId xmlns:a16="http://schemas.microsoft.com/office/drawing/2014/main" id="{5366A7B6-3AEE-4421-A66F-9BD6A7A669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984" y="1628999"/>
            <a:ext cx="7064262" cy="3600000"/>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3637BA02-6CD4-60A0-8A09-91E91E4852C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16841084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1A1F66A-EDFC-473F-BF2C-49DB459A53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8168" y="1310506"/>
            <a:ext cx="3072511" cy="4236988"/>
          </a:xfrm>
          <a:prstGeom prst="rect">
            <a:avLst/>
          </a:prstGeom>
        </p:spPr>
      </p:pic>
      <p:pic>
        <p:nvPicPr>
          <p:cNvPr id="10" name="Grafik 9">
            <a:extLst>
              <a:ext uri="{FF2B5EF4-FFF2-40B4-BE49-F238E27FC236}">
                <a16:creationId xmlns:a16="http://schemas.microsoft.com/office/drawing/2014/main" id="{C749265E-6439-46A4-BD4F-F6178127EB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53" r="16213" b="82231"/>
          <a:stretch/>
        </p:blipFill>
        <p:spPr>
          <a:xfrm>
            <a:off x="391844" y="6309320"/>
            <a:ext cx="532919" cy="566414"/>
          </a:xfrm>
          <a:prstGeom prst="rect">
            <a:avLst/>
          </a:prstGeom>
        </p:spPr>
      </p:pic>
      <p:pic>
        <p:nvPicPr>
          <p:cNvPr id="11" name="Grafik 10">
            <a:extLst>
              <a:ext uri="{FF2B5EF4-FFF2-40B4-BE49-F238E27FC236}">
                <a16:creationId xmlns:a16="http://schemas.microsoft.com/office/drawing/2014/main" id="{B406FFDA-2363-4AFA-83A6-79835FDD39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4380" t="2762" r="4586" b="79469"/>
          <a:stretch/>
        </p:blipFill>
        <p:spPr>
          <a:xfrm>
            <a:off x="409112" y="5936910"/>
            <a:ext cx="553637" cy="588434"/>
          </a:xfrm>
          <a:prstGeom prst="rect">
            <a:avLst/>
          </a:prstGeom>
        </p:spPr>
      </p:pic>
      <p:sp>
        <p:nvSpPr>
          <p:cNvPr id="13" name="Titel 1">
            <a:extLst>
              <a:ext uri="{FF2B5EF4-FFF2-40B4-BE49-F238E27FC236}">
                <a16:creationId xmlns:a16="http://schemas.microsoft.com/office/drawing/2014/main" id="{32D0A06C-34F6-40B4-8061-063B157EEA2E}"/>
              </a:ext>
            </a:extLst>
          </p:cNvPr>
          <p:cNvSpPr txBox="1">
            <a:spLocks/>
          </p:cNvSpPr>
          <p:nvPr/>
        </p:nvSpPr>
        <p:spPr>
          <a:xfrm>
            <a:off x="1061162" y="6443364"/>
            <a:ext cx="3594678" cy="394555"/>
          </a:xfrm>
          <a:prstGeom prst="rect">
            <a:avLst/>
          </a:prstGeom>
        </p:spPr>
        <p:txBody>
          <a:bodyPr/>
          <a:lstStyle>
            <a:lvl1pPr algn="l" defTabSz="914400" rtl="0" eaLnBrk="1" latinLnBrk="0" hangingPunct="1">
              <a:lnSpc>
                <a:spcPct val="90000"/>
              </a:lnSpc>
              <a:spcBef>
                <a:spcPct val="0"/>
              </a:spcBef>
              <a:buNone/>
              <a:defRPr sz="2000" b="0" kern="1200">
                <a:solidFill>
                  <a:schemeClr val="tx1">
                    <a:lumMod val="85000"/>
                    <a:lumOff val="15000"/>
                  </a:schemeClr>
                </a:solidFill>
                <a:latin typeface="+mj-lt"/>
                <a:ea typeface="+mj-ea"/>
                <a:cs typeface="+mj-cs"/>
              </a:defRPr>
            </a:lvl1pPr>
          </a:lstStyle>
          <a:p>
            <a:pPr>
              <a:lnSpc>
                <a:spcPts val="1000"/>
              </a:lnSpc>
              <a:spcAft>
                <a:spcPts val="500"/>
              </a:spcAft>
            </a:pPr>
            <a:r>
              <a:rPr lang="de-DE" sz="1200" dirty="0">
                <a:solidFill>
                  <a:schemeClr val="tx1"/>
                </a:solidFill>
              </a:rPr>
              <a:t>Spitzensportförderung der Armee</a:t>
            </a:r>
          </a:p>
          <a:p>
            <a:pPr>
              <a:lnSpc>
                <a:spcPts val="1000"/>
              </a:lnSpc>
              <a:spcAft>
                <a:spcPts val="500"/>
              </a:spcAft>
            </a:pPr>
            <a:r>
              <a:rPr lang="de-DE" sz="1200" dirty="0">
                <a:solidFill>
                  <a:schemeClr val="tx1"/>
                </a:solidFill>
              </a:rPr>
              <a:t>CISM Suisse</a:t>
            </a:r>
          </a:p>
        </p:txBody>
      </p:sp>
      <p:sp>
        <p:nvSpPr>
          <p:cNvPr id="15" name="Textfeld 14">
            <a:extLst>
              <a:ext uri="{FF2B5EF4-FFF2-40B4-BE49-F238E27FC236}">
                <a16:creationId xmlns:a16="http://schemas.microsoft.com/office/drawing/2014/main" id="{0CD0BF58-FC5F-44EF-AE4C-4FD4CF048BA0}"/>
              </a:ext>
            </a:extLst>
          </p:cNvPr>
          <p:cNvSpPr txBox="1"/>
          <p:nvPr/>
        </p:nvSpPr>
        <p:spPr>
          <a:xfrm>
            <a:off x="1631504" y="2505670"/>
            <a:ext cx="4464496" cy="1846659"/>
          </a:xfrm>
          <a:prstGeom prst="rect">
            <a:avLst/>
          </a:prstGeom>
          <a:noFill/>
        </p:spPr>
        <p:txBody>
          <a:bodyPr wrap="square" lIns="0" tIns="0" rIns="0" bIns="0" rtlCol="0">
            <a:spAutoFit/>
          </a:bodyPr>
          <a:lstStyle/>
          <a:p>
            <a:r>
              <a:rPr lang="de-CH" sz="2000" b="1" u="sng" dirty="0">
                <a:solidFill>
                  <a:schemeClr val="bg1"/>
                </a:solidFill>
                <a:hlinkClick r:id="rId6">
                  <a:extLst>
                    <a:ext uri="{A12FA001-AC4F-418D-AE19-62706E023703}">
                      <ahyp:hlinkClr xmlns:ahyp="http://schemas.microsoft.com/office/drawing/2018/hyperlinkcolor" val="tx"/>
                    </a:ext>
                  </a:extLst>
                </a:hlinkClick>
              </a:rPr>
              <a:t>www.vtg.admin.ch/de/sport</a:t>
            </a:r>
            <a:endParaRPr lang="de-CH" sz="2000" b="1" u="sng" dirty="0">
              <a:solidFill>
                <a:schemeClr val="bg1"/>
              </a:solidFill>
            </a:endParaRPr>
          </a:p>
          <a:p>
            <a:endParaRPr lang="de-CH" sz="2000" b="1" u="sng" dirty="0">
              <a:solidFill>
                <a:schemeClr val="bg1"/>
              </a:solidFill>
            </a:endParaRPr>
          </a:p>
          <a:p>
            <a:r>
              <a:rPr lang="de-CH" sz="2000" b="1" u="sng" dirty="0">
                <a:solidFill>
                  <a:schemeClr val="bg1"/>
                </a:solidFill>
                <a:hlinkClick r:id="rId7">
                  <a:extLst>
                    <a:ext uri="{A12FA001-AC4F-418D-AE19-62706E023703}">
                      <ahyp:hlinkClr xmlns:ahyp="http://schemas.microsoft.com/office/drawing/2018/hyperlinkcolor" val="tx"/>
                    </a:ext>
                  </a:extLst>
                </a:hlinkClick>
              </a:rPr>
              <a:t>www.vtg.admin.ch/fr/sportarmee</a:t>
            </a:r>
            <a:endParaRPr lang="de-CH" sz="2000" b="1" u="sng" dirty="0">
              <a:solidFill>
                <a:schemeClr val="bg1"/>
              </a:solidFill>
            </a:endParaRPr>
          </a:p>
          <a:p>
            <a:endParaRPr lang="de-CH" sz="2000" b="1" u="sng" dirty="0">
              <a:solidFill>
                <a:schemeClr val="bg1"/>
              </a:solidFill>
            </a:endParaRPr>
          </a:p>
          <a:p>
            <a:r>
              <a:rPr lang="de-CH" sz="2000" b="1" u="sng" dirty="0">
                <a:solidFill>
                  <a:schemeClr val="bg1"/>
                </a:solidFill>
                <a:hlinkClick r:id="rId8">
                  <a:extLst>
                    <a:ext uri="{A12FA001-AC4F-418D-AE19-62706E023703}">
                      <ahyp:hlinkClr xmlns:ahyp="http://schemas.microsoft.com/office/drawing/2018/hyperlinkcolor" val="tx"/>
                    </a:ext>
                  </a:extLst>
                </a:hlinkClick>
              </a:rPr>
              <a:t>www.vtg.admin.ch/it/sportesercito</a:t>
            </a:r>
            <a:endParaRPr lang="de-CH" sz="2000" b="1" u="sng" dirty="0">
              <a:solidFill>
                <a:schemeClr val="bg1"/>
              </a:solidFill>
            </a:endParaRPr>
          </a:p>
          <a:p>
            <a:endParaRPr lang="de-CH" sz="2000" b="1" dirty="0">
              <a:solidFill>
                <a:schemeClr val="bg1"/>
              </a:solidFill>
            </a:endParaRPr>
          </a:p>
        </p:txBody>
      </p:sp>
      <p:sp>
        <p:nvSpPr>
          <p:cNvPr id="2" name="SeitenzahlBenutzerdefiniert">
            <a:extLst>
              <a:ext uri="{FF2B5EF4-FFF2-40B4-BE49-F238E27FC236}">
                <a16:creationId xmlns:a16="http://schemas.microsoft.com/office/drawing/2014/main" id="{6401C832-BEC2-89EB-0A8C-60EB0A09250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1374178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Competenze</a:t>
            </a:r>
            <a:r>
              <a:rPr lang="de-CH" sz="2800" kern="0" dirty="0">
                <a:latin typeface="Arial" panose="020B0604020202020204" pitchFamily="34" charset="0"/>
                <a:cs typeface="Arial" panose="020B0604020202020204" pitchFamily="34" charset="0"/>
              </a:rPr>
              <a:t> del MSM</a:t>
            </a:r>
            <a:br>
              <a:rPr lang="de-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r>
              <a:rPr lang="it-IT" altLang="de-DE" dirty="0">
                <a:latin typeface="Arial" pitchFamily="34" charset="0"/>
                <a:cs typeface="Arial" pitchFamily="34" charset="0"/>
              </a:rPr>
              <a:t>Attuazione dell'istruzione sportiva in IBG/IBC, IBF e IDR, in tutti i corsi così come in IDR 2 (SPT</a:t>
            </a:r>
            <a:r>
              <a:rPr lang="de-CH" altLang="de-DE" dirty="0">
                <a:latin typeface="Arial" pitchFamily="34" charset="0"/>
                <a:cs typeface="Arial" pitchFamily="34" charset="0"/>
              </a:rPr>
              <a:t>).</a:t>
            </a:r>
            <a:endParaRPr lang="de-CH" altLang="de-DE" dirty="0">
              <a:solidFill>
                <a:srgbClr val="FF0000"/>
              </a:solidFill>
            </a:endParaRPr>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87CB0481-1905-4F9E-C494-D592E66AF28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193959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a:solidFill>
                  <a:schemeClr val="bg1"/>
                </a:solidFill>
              </a:rPr>
              <a:t>Inhaltsverzeichnis</a:t>
            </a: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sz="2200" b="1" dirty="0">
                <a:solidFill>
                  <a:schemeClr val="bg1"/>
                </a:solidFill>
              </a:rPr>
              <a:t>Theorie 1:</a:t>
            </a:r>
          </a:p>
          <a:p>
            <a:pPr marL="450850" indent="-342900" fontAlgn="auto">
              <a:spcAft>
                <a:spcPts val="600"/>
              </a:spcAft>
              <a:buFont typeface="Arial" panose="020B0604020202020204" pitchFamily="34" charset="0"/>
              <a:buChar char="•"/>
            </a:pPr>
            <a:r>
              <a:rPr lang="de-DE" sz="2200" dirty="0">
                <a:solidFill>
                  <a:schemeClr val="bg1"/>
                </a:solidFill>
              </a:rPr>
              <a:t>Einleitung Ausbildung MSL			</a:t>
            </a:r>
          </a:p>
          <a:p>
            <a:pPr marL="450850" indent="-342900" fontAlgn="auto">
              <a:spcAft>
                <a:spcPts val="600"/>
              </a:spcAft>
              <a:buFont typeface="Arial" panose="020B0604020202020204" pitchFamily="34" charset="0"/>
              <a:buChar char="•"/>
            </a:pPr>
            <a:r>
              <a:rPr lang="de-DE" sz="2200" dirty="0">
                <a:solidFill>
                  <a:schemeClr val="bg1"/>
                </a:solidFill>
              </a:rPr>
              <a:t>Einleitung </a:t>
            </a:r>
            <a:r>
              <a:rPr lang="de-DE" sz="2200" dirty="0" err="1">
                <a:solidFill>
                  <a:schemeClr val="bg1"/>
                </a:solidFill>
              </a:rPr>
              <a:t>esa</a:t>
            </a:r>
            <a:r>
              <a:rPr lang="de-DE" sz="2200" dirty="0">
                <a:solidFill>
                  <a:schemeClr val="bg1"/>
                </a:solidFill>
              </a:rPr>
              <a:t> Manuel</a:t>
            </a:r>
          </a:p>
          <a:p>
            <a:pPr marL="450850" indent="-342900" fontAlgn="auto">
              <a:spcAft>
                <a:spcPts val="600"/>
              </a:spcAft>
              <a:buFont typeface="Arial" panose="020B0604020202020204" pitchFamily="34" charset="0"/>
              <a:buChar char="•"/>
            </a:pPr>
            <a:r>
              <a:rPr lang="de-CH" sz="2200" dirty="0" err="1">
                <a:solidFill>
                  <a:schemeClr val="bg1"/>
                </a:solidFill>
                <a:effectLst>
                  <a:outerShdw blurRad="38100" dist="38100" dir="2700000" algn="tl">
                    <a:srgbClr val="000000">
                      <a:alpha val="43137"/>
                    </a:srgbClr>
                  </a:outerShdw>
                </a:effectLst>
              </a:rPr>
              <a:t>esa</a:t>
            </a:r>
            <a:r>
              <a:rPr lang="de-CH" sz="2200" dirty="0">
                <a:solidFill>
                  <a:schemeClr val="bg1"/>
                </a:solidFill>
                <a:effectLst>
                  <a:outerShdw blurRad="38100" dist="38100" dir="2700000" algn="tl">
                    <a:srgbClr val="000000">
                      <a:alpha val="43137"/>
                    </a:srgbClr>
                  </a:outerShdw>
                </a:effectLst>
              </a:rPr>
              <a:t> Manual - sich als Leiterin oder Leiter engagieren</a:t>
            </a:r>
          </a:p>
          <a:p>
            <a:pPr marL="450850" indent="-342900" fontAlgn="auto">
              <a:spcAft>
                <a:spcPts val="600"/>
              </a:spcAft>
              <a:buFont typeface="Arial" panose="020B0604020202020204" pitchFamily="34" charset="0"/>
              <a:buChar char="•"/>
            </a:pPr>
            <a:r>
              <a:rPr lang="de-CH" sz="2200" dirty="0" err="1">
                <a:solidFill>
                  <a:schemeClr val="bg1"/>
                </a:solidFill>
                <a:effectLst>
                  <a:outerShdw blurRad="38100" dist="38100" dir="2700000" algn="tl">
                    <a:srgbClr val="000000">
                      <a:alpha val="43137"/>
                    </a:srgbClr>
                  </a:outerShdw>
                </a:effectLst>
              </a:rPr>
              <a:t>esa</a:t>
            </a:r>
            <a:r>
              <a:rPr lang="de-CH" sz="2200" dirty="0">
                <a:solidFill>
                  <a:schemeClr val="bg1"/>
                </a:solidFill>
                <a:effectLst>
                  <a:outerShdw blurRad="38100" dist="38100" dir="2700000" algn="tl">
                    <a:srgbClr val="000000">
                      <a:alpha val="43137"/>
                    </a:srgbClr>
                  </a:outerShdw>
                </a:effectLst>
              </a:rPr>
              <a:t> Manual - Fachdisziplin verstehen</a:t>
            </a:r>
          </a:p>
          <a:p>
            <a:pPr fontAlgn="auto">
              <a:spcAft>
                <a:spcPts val="600"/>
              </a:spcAft>
              <a:tabLst>
                <a:tab pos="717550" algn="l"/>
              </a:tabLst>
            </a:pPr>
            <a:r>
              <a:rPr lang="de-CH" sz="2200" b="1" dirty="0">
                <a:solidFill>
                  <a:schemeClr val="bg1"/>
                </a:solidFill>
                <a:effectLst>
                  <a:outerShdw blurRad="38100" dist="38100" dir="2700000" algn="tl">
                    <a:srgbClr val="000000">
                      <a:alpha val="43137"/>
                    </a:srgbClr>
                  </a:outerShdw>
                </a:effectLst>
              </a:rPr>
              <a:t>Theorie 2:</a:t>
            </a:r>
          </a:p>
          <a:p>
            <a:pPr marL="450850" indent="-342900" fontAlgn="auto">
              <a:spcAft>
                <a:spcPts val="600"/>
              </a:spcAft>
              <a:buFont typeface="Arial" panose="020B0604020202020204" pitchFamily="34" charset="0"/>
              <a:buChar char="•"/>
            </a:pPr>
            <a:r>
              <a:rPr lang="de-CH" sz="2200" dirty="0">
                <a:solidFill>
                  <a:schemeClr val="bg1"/>
                </a:solidFill>
              </a:rPr>
              <a:t>Biologische Grundlagen</a:t>
            </a:r>
          </a:p>
          <a:p>
            <a:pPr marL="450850" indent="-342900" fontAlgn="auto">
              <a:spcAft>
                <a:spcPts val="600"/>
              </a:spcAft>
              <a:buFont typeface="Arial" panose="020B0604020202020204" pitchFamily="34" charset="0"/>
              <a:buChar char="•"/>
            </a:pPr>
            <a:r>
              <a:rPr lang="de-CH" sz="2200" dirty="0">
                <a:solidFill>
                  <a:schemeClr val="bg1"/>
                </a:solidFill>
              </a:rPr>
              <a:t>Ernährung</a:t>
            </a:r>
          </a:p>
          <a:p>
            <a:pPr fontAlgn="auto">
              <a:spcAft>
                <a:spcPts val="600"/>
              </a:spcAft>
            </a:pPr>
            <a:r>
              <a:rPr lang="de-CH" sz="2200" b="1" dirty="0">
                <a:solidFill>
                  <a:schemeClr val="bg1"/>
                </a:solidFill>
                <a:effectLst>
                  <a:outerShdw blurRad="38100" dist="38100" dir="2700000" algn="tl">
                    <a:srgbClr val="000000">
                      <a:alpha val="43137"/>
                    </a:srgbClr>
                  </a:outerShdw>
                </a:effectLst>
              </a:rPr>
              <a:t>Theorie 3:</a:t>
            </a:r>
          </a:p>
          <a:p>
            <a:pPr marL="450850" indent="-342900" fontAlgn="auto">
              <a:spcAft>
                <a:spcPts val="600"/>
              </a:spcAft>
              <a:buFont typeface="Arial" panose="020B0604020202020204" pitchFamily="34" charset="0"/>
              <a:buChar char="•"/>
            </a:pPr>
            <a:r>
              <a:rPr lang="de-CH" sz="2200" dirty="0">
                <a:solidFill>
                  <a:schemeClr val="bg1"/>
                </a:solidFill>
              </a:rPr>
              <a:t>Entwicklungsfaktor Athletik</a:t>
            </a:r>
          </a:p>
          <a:p>
            <a:pPr fontAlgn="auto">
              <a:spcAft>
                <a:spcPts val="600"/>
              </a:spcAft>
              <a:tabLst>
                <a:tab pos="358775" algn="l"/>
              </a:tabLst>
            </a:pPr>
            <a:r>
              <a:rPr lang="de-CH" sz="2200" b="1" dirty="0">
                <a:solidFill>
                  <a:schemeClr val="bg1"/>
                </a:solidFill>
              </a:rPr>
              <a:t>Theorie 4:</a:t>
            </a:r>
          </a:p>
          <a:p>
            <a:pPr marL="450850" indent="-342900" fontAlgn="auto">
              <a:spcAft>
                <a:spcPts val="600"/>
              </a:spcAft>
              <a:buFont typeface="Arial" panose="020B0604020202020204" pitchFamily="34" charset="0"/>
              <a:buChar char="•"/>
              <a:tabLst>
                <a:tab pos="809625" algn="l"/>
              </a:tabLst>
            </a:pPr>
            <a:r>
              <a:rPr lang="de-CH" sz="2200" dirty="0" err="1">
                <a:solidFill>
                  <a:schemeClr val="bg1"/>
                </a:solidFill>
              </a:rPr>
              <a:t>esa</a:t>
            </a:r>
            <a:r>
              <a:rPr lang="de-CH" sz="2200" dirty="0">
                <a:solidFill>
                  <a:schemeClr val="bg1"/>
                </a:solidFill>
              </a:rPr>
              <a:t> Manual - Fachdisziplin unterrichten</a:t>
            </a:r>
          </a:p>
        </p:txBody>
      </p:sp>
      <p:sp>
        <p:nvSpPr>
          <p:cNvPr id="2" name="SeitenzahlBenutzerdefiniert">
            <a:extLst>
              <a:ext uri="{FF2B5EF4-FFF2-40B4-BE49-F238E27FC236}">
                <a16:creationId xmlns:a16="http://schemas.microsoft.com/office/drawing/2014/main" id="{EA2453C1-F95A-68F8-A6CA-3C7A62347EA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1</a:t>
            </a:r>
            <a:endParaRPr lang="de-CH" sz="900" dirty="0">
              <a:solidFill>
                <a:schemeClr val="bg1"/>
              </a:solidFill>
            </a:endParaRPr>
          </a:p>
        </p:txBody>
      </p:sp>
    </p:spTree>
    <p:extLst>
      <p:ext uri="{BB962C8B-B14F-4D97-AF65-F5344CB8AC3E}">
        <p14:creationId xmlns:p14="http://schemas.microsoft.com/office/powerpoint/2010/main" val="3380548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a:latin typeface="Arial" panose="020B0604020202020204" pitchFamily="34" charset="0"/>
                <a:cs typeface="Arial" panose="020B0604020202020204" pitchFamily="34" charset="0"/>
              </a:rPr>
              <a:t>Weisungen für die Prüfung</a:t>
            </a: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481104" cy="4140000"/>
          </a:xfrm>
        </p:spPr>
        <p:txBody>
          <a:bodyPr/>
          <a:lstStyle/>
          <a:p>
            <a:pPr>
              <a:spcBef>
                <a:spcPts val="0"/>
              </a:spcBef>
              <a:spcAft>
                <a:spcPts val="600"/>
              </a:spcAft>
            </a:pPr>
            <a:r>
              <a:rPr lang="fr-CH" altLang="de-DE" b="1" dirty="0" err="1">
                <a:latin typeface="Arial" pitchFamily="34" charset="0"/>
                <a:cs typeface="Arial" pitchFamily="34" charset="0"/>
              </a:rPr>
              <a:t>Prüfungsinhalte</a:t>
            </a:r>
            <a:endParaRPr lang="fr-CH" altLang="de-DE" b="1"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Teilprüfung 1 (TP1): theoretisches Wissen</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Teilprüfung 2 (TP2): praktische Fähigkeiten (TP 2.1-2.5)</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Teilprüfung 3 (TP3): Erfahrungsnote</a:t>
            </a:r>
          </a:p>
          <a:p>
            <a:pPr marL="342900" indent="-342900">
              <a:spcBef>
                <a:spcPts val="0"/>
              </a:spcBef>
              <a:buFont typeface="Wingdings" panose="05000000000000000000" pitchFamily="2" charset="2"/>
              <a:buChar char="§"/>
            </a:pPr>
            <a:endParaRPr lang="de-CH" dirty="0">
              <a:latin typeface="Arial" pitchFamily="34" charset="0"/>
              <a:cs typeface="Arial" pitchFamily="34" charset="0"/>
            </a:endParaRPr>
          </a:p>
          <a:p>
            <a:pPr>
              <a:spcBef>
                <a:spcPts val="0"/>
              </a:spcBef>
              <a:spcAft>
                <a:spcPts val="600"/>
              </a:spcAft>
            </a:pPr>
            <a:r>
              <a:rPr lang="de-CH" b="1" dirty="0">
                <a:latin typeface="Arial" pitchFamily="34" charset="0"/>
                <a:cs typeface="Arial" pitchFamily="34" charset="0"/>
              </a:rPr>
              <a:t>Auswertung</a:t>
            </a:r>
            <a:endParaRPr lang="de-DE" b="1" dirty="0"/>
          </a:p>
          <a:p>
            <a:pPr marL="342900" indent="-342900">
              <a:buFont typeface="Wingdings" panose="05000000000000000000" pitchFamily="2" charset="2"/>
              <a:buChar char="§"/>
              <a:defRPr/>
            </a:pPr>
            <a:r>
              <a:rPr lang="de-CH" altLang="de-DE" dirty="0">
                <a:latin typeface="Arial" pitchFamily="34" charset="0"/>
                <a:cs typeface="Arial" pitchFamily="34" charset="0"/>
              </a:rPr>
              <a:t>Gesamtpunktzahl =	TP 1</a:t>
            </a:r>
          </a:p>
          <a:p>
            <a:pPr marL="0" indent="0">
              <a:buNone/>
              <a:tabLst>
                <a:tab pos="2509838" algn="l"/>
              </a:tabLst>
              <a:defRPr/>
            </a:pPr>
            <a:r>
              <a:rPr lang="de-CH" altLang="de-DE" dirty="0">
                <a:latin typeface="Arial" pitchFamily="34" charset="0"/>
                <a:cs typeface="Arial" pitchFamily="34" charset="0"/>
              </a:rPr>
              <a:t>	+	TP 2 (</a:t>
            </a:r>
            <a:r>
              <a:rPr lang="de-CH" dirty="0"/>
              <a:t>∅ 2.1-2.5)</a:t>
            </a:r>
            <a:endParaRPr lang="de-CH" altLang="de-DE" dirty="0">
              <a:latin typeface="Arial" pitchFamily="34" charset="0"/>
              <a:cs typeface="Arial" pitchFamily="34" charset="0"/>
            </a:endParaRPr>
          </a:p>
          <a:p>
            <a:pPr marL="0" indent="0">
              <a:buNone/>
              <a:tabLst>
                <a:tab pos="2509838" algn="l"/>
              </a:tabLst>
              <a:defRPr/>
            </a:pPr>
            <a:r>
              <a:rPr lang="de-CH" altLang="de-DE" dirty="0">
                <a:latin typeface="Arial" pitchFamily="34" charset="0"/>
                <a:cs typeface="Arial" pitchFamily="34" charset="0"/>
              </a:rPr>
              <a:t>	+	TP 3</a:t>
            </a:r>
          </a:p>
          <a:p>
            <a:pPr marL="0" indent="0">
              <a:buNone/>
              <a:tabLst>
                <a:tab pos="2509838" algn="l"/>
              </a:tabLst>
              <a:defRPr/>
            </a:pPr>
            <a:r>
              <a:rPr lang="de-CH" altLang="de-DE" dirty="0">
                <a:latin typeface="Arial" pitchFamily="34" charset="0"/>
                <a:cs typeface="Arial" pitchFamily="34" charset="0"/>
              </a:rPr>
              <a:t>	_____________________________</a:t>
            </a:r>
          </a:p>
          <a:p>
            <a:pPr marL="0" indent="0">
              <a:buNone/>
              <a:tabLst>
                <a:tab pos="2509838" algn="l"/>
              </a:tabLst>
              <a:defRPr/>
            </a:pPr>
            <a:r>
              <a:rPr lang="de-CH" altLang="de-DE" dirty="0">
                <a:latin typeface="Arial" pitchFamily="34" charset="0"/>
                <a:cs typeface="Arial" pitchFamily="34" charset="0"/>
              </a:rPr>
              <a:t>	Summe / 3 ≥ 5.0</a:t>
            </a:r>
            <a:endParaRPr lang="de-CH" dirty="0">
              <a:latin typeface="Arial" pitchFamily="34" charset="0"/>
              <a:cs typeface="Arial" pitchFamily="34" charset="0"/>
            </a:endParaRPr>
          </a:p>
          <a:p>
            <a:pPr>
              <a:spcBef>
                <a:spcPts val="0"/>
              </a:spcBef>
            </a:pPr>
            <a:endParaRPr lang="de-CH" altLang="de-DE"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de-DE" dirty="0">
                <a:latin typeface="Arial" pitchFamily="34" charset="0"/>
                <a:cs typeface="Arial" pitchFamily="34" charset="0"/>
              </a:rPr>
              <a:t>Alle Teilprüfungen inkl. Tests müssen erfüllt werden (mind. Note 5,0 in der 10er Wertung)</a:t>
            </a:r>
            <a:r>
              <a:rPr lang="de-CH"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30944CEB-A10A-3654-9482-976632C1173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428838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Directives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pour</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les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examens</a:t>
            </a:r>
            <a:br>
              <a:rPr lang="de-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1280576" cy="4140000"/>
          </a:xfrm>
        </p:spPr>
        <p:txBody>
          <a:bodyPr/>
          <a:lstStyle/>
          <a:p>
            <a:pPr>
              <a:spcBef>
                <a:spcPts val="0"/>
              </a:spcBef>
              <a:spcAft>
                <a:spcPts val="600"/>
              </a:spcAft>
            </a:pPr>
            <a:r>
              <a:rPr lang="de-CH" altLang="de-DE" sz="2000" b="1" dirty="0" err="1">
                <a:latin typeface="Arial" pitchFamily="34" charset="0"/>
                <a:cs typeface="Arial" pitchFamily="34" charset="0"/>
              </a:rPr>
              <a:t>Contenus</a:t>
            </a:r>
            <a:r>
              <a:rPr lang="de-CH" altLang="de-DE" sz="2000" b="1" dirty="0">
                <a:latin typeface="Arial" pitchFamily="34" charset="0"/>
                <a:cs typeface="Arial" pitchFamily="34" charset="0"/>
              </a:rPr>
              <a:t> de </a:t>
            </a:r>
            <a:r>
              <a:rPr lang="de-CH" altLang="de-DE" sz="2000" b="1" dirty="0" err="1">
                <a:latin typeface="Arial" pitchFamily="34" charset="0"/>
                <a:cs typeface="Arial" pitchFamily="34" charset="0"/>
              </a:rPr>
              <a:t>l’exame</a:t>
            </a:r>
            <a:r>
              <a:rPr lang="fr-CH" altLang="de-DE" b="1" dirty="0">
                <a:latin typeface="Arial" pitchFamily="34" charset="0"/>
                <a:cs typeface="Arial" pitchFamily="34" charset="0"/>
              </a:rPr>
              <a:t>n</a:t>
            </a:r>
            <a:endParaRPr lang="fr-CH" altLang="de-DE" sz="2000" b="1"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de-CH" altLang="de-DE" sz="2000" dirty="0">
                <a:latin typeface="Arial" pitchFamily="34" charset="0"/>
                <a:cs typeface="Arial" pitchFamily="34" charset="0"/>
              </a:rPr>
              <a:t>Examen </a:t>
            </a:r>
            <a:r>
              <a:rPr lang="de-CH" altLang="de-DE" sz="2000" dirty="0" err="1">
                <a:latin typeface="Arial" pitchFamily="34" charset="0"/>
                <a:cs typeface="Arial" pitchFamily="34" charset="0"/>
              </a:rPr>
              <a:t>partiel</a:t>
            </a:r>
            <a:r>
              <a:rPr lang="de-CH" altLang="de-DE" sz="2000" dirty="0">
                <a:latin typeface="Arial" pitchFamily="34" charset="0"/>
                <a:cs typeface="Arial" pitchFamily="34" charset="0"/>
              </a:rPr>
              <a:t> 1 (EP1): </a:t>
            </a:r>
            <a:r>
              <a:rPr lang="de-CH" altLang="de-DE" sz="2000" dirty="0" err="1">
                <a:latin typeface="Arial" pitchFamily="34" charset="0"/>
                <a:cs typeface="Arial" pitchFamily="34" charset="0"/>
              </a:rPr>
              <a:t>connaissances</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théorique</a:t>
            </a:r>
            <a:endParaRPr lang="de-DE" dirty="0"/>
          </a:p>
          <a:p>
            <a:pPr marL="342900" indent="-342900">
              <a:spcBef>
                <a:spcPts val="0"/>
              </a:spcBef>
              <a:spcAft>
                <a:spcPts val="600"/>
              </a:spcAft>
              <a:buFont typeface="Wingdings" panose="05000000000000000000" pitchFamily="2" charset="2"/>
              <a:buChar char="§"/>
            </a:pPr>
            <a:r>
              <a:rPr lang="de-CH" altLang="de-DE" sz="2000" dirty="0">
                <a:latin typeface="Arial" pitchFamily="34" charset="0"/>
                <a:cs typeface="Arial" pitchFamily="34" charset="0"/>
              </a:rPr>
              <a:t>Examen </a:t>
            </a:r>
            <a:r>
              <a:rPr lang="de-CH" altLang="de-DE" sz="2000" dirty="0" err="1">
                <a:latin typeface="Arial" pitchFamily="34" charset="0"/>
                <a:cs typeface="Arial" pitchFamily="34" charset="0"/>
              </a:rPr>
              <a:t>partiel</a:t>
            </a:r>
            <a:r>
              <a:rPr lang="de-CH" altLang="de-DE" sz="2000" dirty="0">
                <a:latin typeface="Arial" pitchFamily="34" charset="0"/>
                <a:cs typeface="Arial" pitchFamily="34" charset="0"/>
              </a:rPr>
              <a:t> 2 (EP2): </a:t>
            </a:r>
            <a:r>
              <a:rPr lang="de-CH" altLang="de-DE" sz="2000" dirty="0" err="1">
                <a:latin typeface="Arial" pitchFamily="34" charset="0"/>
                <a:cs typeface="Arial" pitchFamily="34" charset="0"/>
              </a:rPr>
              <a:t>compétences</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pratique</a:t>
            </a:r>
            <a:r>
              <a:rPr lang="de-CH" altLang="de-DE" sz="2000" dirty="0">
                <a:latin typeface="Arial" pitchFamily="34" charset="0"/>
                <a:cs typeface="Arial" pitchFamily="34" charset="0"/>
              </a:rPr>
              <a:t> (TP 2.1-2.5)</a:t>
            </a:r>
            <a:endParaRPr lang="de-DE" dirty="0"/>
          </a:p>
          <a:p>
            <a:pPr marL="342900" indent="-342900">
              <a:spcBef>
                <a:spcPts val="0"/>
              </a:spcBef>
              <a:spcAft>
                <a:spcPts val="600"/>
              </a:spcAft>
              <a:buFont typeface="Wingdings" panose="05000000000000000000" pitchFamily="2" charset="2"/>
              <a:buChar char="§"/>
            </a:pPr>
            <a:r>
              <a:rPr lang="de-CH" altLang="de-DE" sz="2000" dirty="0">
                <a:latin typeface="Arial" pitchFamily="34" charset="0"/>
                <a:cs typeface="Arial" pitchFamily="34" charset="0"/>
              </a:rPr>
              <a:t>Examen </a:t>
            </a:r>
            <a:r>
              <a:rPr lang="de-CH" altLang="de-DE" sz="2000" dirty="0" err="1">
                <a:latin typeface="Arial" pitchFamily="34" charset="0"/>
                <a:cs typeface="Arial" pitchFamily="34" charset="0"/>
              </a:rPr>
              <a:t>partiel</a:t>
            </a:r>
            <a:r>
              <a:rPr lang="de-CH" altLang="de-DE" sz="2000" dirty="0">
                <a:latin typeface="Arial" pitchFamily="34" charset="0"/>
                <a:cs typeface="Arial" pitchFamily="34" charset="0"/>
              </a:rPr>
              <a:t> 3 (EP3): </a:t>
            </a:r>
            <a:r>
              <a:rPr lang="de-CH" altLang="de-DE" sz="2000" dirty="0" err="1">
                <a:latin typeface="Arial" pitchFamily="34" charset="0"/>
                <a:cs typeface="Arial" pitchFamily="34" charset="0"/>
              </a:rPr>
              <a:t>expérience</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note</a:t>
            </a:r>
            <a:r>
              <a:rPr lang="de-CH" altLang="de-DE" dirty="0">
                <a:latin typeface="Arial" pitchFamily="34" charset="0"/>
                <a:cs typeface="Arial" pitchFamily="34" charset="0"/>
              </a:rPr>
              <a:t>)</a:t>
            </a:r>
            <a:endParaRPr lang="de-CH" altLang="de-DE" sz="2000" dirty="0">
              <a:latin typeface="Arial" pitchFamily="34" charset="0"/>
              <a:cs typeface="Arial" pitchFamily="34" charset="0"/>
            </a:endParaRPr>
          </a:p>
          <a:p>
            <a:pPr marL="342900" indent="-342900">
              <a:spcBef>
                <a:spcPts val="0"/>
              </a:spcBef>
              <a:buFont typeface="Wingdings" panose="05000000000000000000" pitchFamily="2" charset="2"/>
              <a:buChar char="§"/>
            </a:pPr>
            <a:endParaRPr lang="de-CH" dirty="0">
              <a:latin typeface="Arial" pitchFamily="34" charset="0"/>
              <a:cs typeface="Arial" pitchFamily="34" charset="0"/>
            </a:endParaRPr>
          </a:p>
          <a:p>
            <a:pPr>
              <a:spcBef>
                <a:spcPts val="0"/>
              </a:spcBef>
              <a:spcAft>
                <a:spcPts val="600"/>
              </a:spcAft>
            </a:pPr>
            <a:r>
              <a:rPr lang="de-CH" altLang="de-DE" sz="2000" b="1" dirty="0">
                <a:latin typeface="Arial" pitchFamily="34" charset="0"/>
                <a:cs typeface="Arial" pitchFamily="34" charset="0"/>
              </a:rPr>
              <a:t>Evaluation</a:t>
            </a:r>
            <a:endParaRPr lang="de-DE" b="1" dirty="0"/>
          </a:p>
          <a:p>
            <a:pPr marL="342900" indent="-342900">
              <a:buFont typeface="Wingdings" panose="05000000000000000000" pitchFamily="2" charset="2"/>
              <a:buChar char="§"/>
              <a:defRPr/>
            </a:pPr>
            <a:r>
              <a:rPr lang="de-CH" altLang="de-DE" sz="2000" dirty="0">
                <a:latin typeface="Arial" pitchFamily="34" charset="0"/>
                <a:cs typeface="Arial" pitchFamily="34" charset="0"/>
              </a:rPr>
              <a:t>Nb total de </a:t>
            </a:r>
            <a:r>
              <a:rPr lang="de-CH" altLang="de-DE" sz="2000" dirty="0" err="1">
                <a:latin typeface="Arial" pitchFamily="34" charset="0"/>
                <a:cs typeface="Arial" pitchFamily="34" charset="0"/>
              </a:rPr>
              <a:t>points</a:t>
            </a:r>
            <a:r>
              <a:rPr lang="de-CH" altLang="de-DE" sz="2000" dirty="0">
                <a:latin typeface="Arial" pitchFamily="34" charset="0"/>
                <a:cs typeface="Arial" pitchFamily="34" charset="0"/>
              </a:rPr>
              <a:t> =	EP 1</a:t>
            </a:r>
          </a:p>
          <a:p>
            <a:pPr marL="0" indent="0">
              <a:buNone/>
              <a:tabLst>
                <a:tab pos="2509838" algn="l"/>
              </a:tabLst>
              <a:defRPr/>
            </a:pPr>
            <a:r>
              <a:rPr lang="de-CH" altLang="de-DE" sz="1800" dirty="0">
                <a:latin typeface="Arial" pitchFamily="34" charset="0"/>
                <a:cs typeface="Arial" pitchFamily="34" charset="0"/>
              </a:rPr>
              <a:t>	</a:t>
            </a:r>
            <a:r>
              <a:rPr lang="de-CH" altLang="de-DE" sz="2000" dirty="0">
                <a:latin typeface="Arial" pitchFamily="34" charset="0"/>
                <a:cs typeface="Arial" pitchFamily="34" charset="0"/>
              </a:rPr>
              <a:t>+	EP 2 (</a:t>
            </a:r>
            <a:r>
              <a:rPr lang="de-CH" sz="2000" dirty="0"/>
              <a:t>∅ 2.1-2.5)</a:t>
            </a:r>
            <a:endParaRPr lang="de-CH" altLang="de-DE" sz="2000" dirty="0">
              <a:latin typeface="Arial" pitchFamily="34" charset="0"/>
              <a:cs typeface="Arial" pitchFamily="34" charset="0"/>
            </a:endParaRPr>
          </a:p>
          <a:p>
            <a:pPr marL="0" indent="0">
              <a:buNone/>
              <a:tabLst>
                <a:tab pos="2509838" algn="l"/>
              </a:tabLst>
              <a:defRPr/>
            </a:pPr>
            <a:r>
              <a:rPr lang="de-CH" altLang="de-DE" sz="1800" dirty="0">
                <a:latin typeface="Arial" pitchFamily="34" charset="0"/>
                <a:cs typeface="Arial" pitchFamily="34" charset="0"/>
              </a:rPr>
              <a:t>	</a:t>
            </a:r>
            <a:r>
              <a:rPr lang="de-CH" altLang="de-DE" sz="2000" dirty="0">
                <a:latin typeface="Arial" pitchFamily="34" charset="0"/>
                <a:cs typeface="Arial" pitchFamily="34" charset="0"/>
              </a:rPr>
              <a:t>+	EP 3</a:t>
            </a:r>
          </a:p>
          <a:p>
            <a:pPr marL="0" indent="0">
              <a:buNone/>
              <a:tabLst>
                <a:tab pos="2509838" algn="l"/>
              </a:tabLst>
              <a:defRPr/>
            </a:pPr>
            <a:r>
              <a:rPr lang="de-CH" altLang="de-DE" sz="800" dirty="0">
                <a:latin typeface="Arial" pitchFamily="34" charset="0"/>
                <a:cs typeface="Arial" pitchFamily="34" charset="0"/>
              </a:rPr>
              <a:t>	</a:t>
            </a:r>
            <a:r>
              <a:rPr lang="de-CH" altLang="de-DE" sz="900" dirty="0">
                <a:latin typeface="Arial" pitchFamily="34" charset="0"/>
                <a:cs typeface="Arial" pitchFamily="34" charset="0"/>
              </a:rPr>
              <a:t>_____________________________</a:t>
            </a:r>
          </a:p>
          <a:p>
            <a:pPr marL="0" indent="0">
              <a:buNone/>
              <a:tabLst>
                <a:tab pos="2509838" algn="l"/>
              </a:tabLst>
              <a:defRPr/>
            </a:pPr>
            <a:r>
              <a:rPr lang="de-CH" altLang="de-DE" sz="1800" dirty="0">
                <a:latin typeface="Arial" pitchFamily="34" charset="0"/>
                <a:cs typeface="Arial" pitchFamily="34" charset="0"/>
              </a:rPr>
              <a:t>	</a:t>
            </a:r>
            <a:r>
              <a:rPr lang="de-CH" altLang="de-DE" sz="2000" dirty="0">
                <a:latin typeface="Arial" pitchFamily="34" charset="0"/>
                <a:cs typeface="Arial" pitchFamily="34" charset="0"/>
              </a:rPr>
              <a:t>Somme / 3 ≥ 5.0</a:t>
            </a:r>
            <a:endParaRPr lang="de-CH" dirty="0">
              <a:latin typeface="Arial" pitchFamily="34" charset="0"/>
              <a:cs typeface="Arial" pitchFamily="34" charset="0"/>
            </a:endParaRPr>
          </a:p>
          <a:p>
            <a:pPr>
              <a:spcBef>
                <a:spcPts val="0"/>
              </a:spcBef>
            </a:pPr>
            <a:endParaRPr lang="de-CH" altLang="de-DE" sz="2000"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fr-CH" sz="2000" dirty="0"/>
              <a:t>Tous les examens et les tests partiels doivent être réussis (min. note 5,0 sur un barème de 1-10)</a:t>
            </a:r>
            <a:r>
              <a:rPr lang="de-CH"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3F21C950-24E4-BAC9-75EC-AD3E5F92FF7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1147896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Direttive</a:t>
            </a:r>
            <a:r>
              <a:rPr lang="de-CH" sz="2800" kern="0" dirty="0">
                <a:latin typeface="Arial" panose="020B0604020202020204" pitchFamily="34" charset="0"/>
                <a:cs typeface="Arial" panose="020B0604020202020204" pitchFamily="34" charset="0"/>
              </a:rPr>
              <a:t> per </a:t>
            </a:r>
            <a:r>
              <a:rPr lang="de-CH" sz="2800" kern="0" dirty="0" err="1">
                <a:latin typeface="Arial" panose="020B0604020202020204" pitchFamily="34" charset="0"/>
                <a:cs typeface="Arial" panose="020B0604020202020204" pitchFamily="34" charset="0"/>
              </a:rPr>
              <a:t>gli</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esami</a:t>
            </a:r>
            <a:br>
              <a:rPr lang="de-CH" sz="2800" kern="0" dirty="0">
                <a:latin typeface="Arial" panose="020B0604020202020204" pitchFamily="34" charset="0"/>
                <a:cs typeface="Arial" panose="020B0604020202020204" pitchFamily="34" charset="0"/>
              </a:rPr>
            </a:br>
            <a:br>
              <a:rPr lang="de-CH" sz="2800" kern="0" dirty="0">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1280576" cy="4140000"/>
          </a:xfrm>
        </p:spPr>
        <p:txBody>
          <a:bodyPr/>
          <a:lstStyle/>
          <a:p>
            <a:pPr>
              <a:spcBef>
                <a:spcPts val="0"/>
              </a:spcBef>
              <a:spcAft>
                <a:spcPts val="600"/>
              </a:spcAft>
            </a:pPr>
            <a:r>
              <a:rPr lang="de-CH" altLang="de-DE" sz="2000" b="1" dirty="0" err="1">
                <a:latin typeface="Arial" pitchFamily="34" charset="0"/>
                <a:cs typeface="Arial" pitchFamily="34" charset="0"/>
              </a:rPr>
              <a:t>Contenuti</a:t>
            </a:r>
            <a:r>
              <a:rPr lang="de-CH" altLang="de-DE" sz="2000" b="1" dirty="0">
                <a:latin typeface="Arial" pitchFamily="34" charset="0"/>
                <a:cs typeface="Arial" pitchFamily="34" charset="0"/>
              </a:rPr>
              <a:t> </a:t>
            </a:r>
            <a:r>
              <a:rPr lang="de-CH" altLang="de-DE" sz="2000" b="1" dirty="0" err="1">
                <a:latin typeface="Arial" pitchFamily="34" charset="0"/>
                <a:cs typeface="Arial" pitchFamily="34" charset="0"/>
              </a:rPr>
              <a:t>del’esam</a:t>
            </a:r>
            <a:r>
              <a:rPr lang="fr-CH" altLang="de-DE" b="1" dirty="0">
                <a:latin typeface="Arial" pitchFamily="34" charset="0"/>
                <a:cs typeface="Arial" pitchFamily="34" charset="0"/>
              </a:rPr>
              <a:t>e</a:t>
            </a:r>
            <a:endParaRPr lang="fr-CH" altLang="de-DE" sz="2000" b="1"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it-IT" altLang="de-DE" sz="2000" dirty="0">
                <a:latin typeface="Arial" pitchFamily="34" charset="0"/>
                <a:cs typeface="Arial" pitchFamily="34" charset="0"/>
              </a:rPr>
              <a:t>Esame intermedio 1 (TP1): conoscenza </a:t>
            </a:r>
            <a:r>
              <a:rPr lang="it-IT" altLang="de-DE" sz="2000" dirty="0" err="1">
                <a:latin typeface="Arial" pitchFamily="34" charset="0"/>
                <a:cs typeface="Arial" pitchFamily="34" charset="0"/>
              </a:rPr>
              <a:t>teoric</a:t>
            </a:r>
            <a:r>
              <a:rPr lang="de-CH" altLang="de-DE" dirty="0">
                <a:latin typeface="Arial" pitchFamily="34" charset="0"/>
                <a:cs typeface="Arial" pitchFamily="34" charset="0"/>
              </a:rPr>
              <a:t>a</a:t>
            </a:r>
            <a:endParaRPr lang="de-DE" dirty="0"/>
          </a:p>
          <a:p>
            <a:pPr marL="342900" indent="-342900">
              <a:spcBef>
                <a:spcPts val="0"/>
              </a:spcBef>
              <a:spcAft>
                <a:spcPts val="600"/>
              </a:spcAft>
              <a:buFont typeface="Wingdings" panose="05000000000000000000" pitchFamily="2" charset="2"/>
              <a:buChar char="§"/>
            </a:pPr>
            <a:r>
              <a:rPr lang="it-IT" altLang="de-DE" sz="2000" dirty="0">
                <a:latin typeface="Arial" pitchFamily="34" charset="0"/>
                <a:cs typeface="Arial" pitchFamily="34" charset="0"/>
              </a:rPr>
              <a:t>Esame intermedio 2 (TP2): abilità pratiche (TP 2.1-2.5</a:t>
            </a:r>
            <a:r>
              <a:rPr lang="de-CH" altLang="de-DE" sz="2000"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it-IT" altLang="de-DE" sz="2000" dirty="0">
                <a:latin typeface="Arial" pitchFamily="34" charset="0"/>
                <a:cs typeface="Arial" pitchFamily="34" charset="0"/>
              </a:rPr>
              <a:t>Esame intermedio 3 (TP3): grado di </a:t>
            </a:r>
            <a:r>
              <a:rPr lang="it-IT" altLang="de-DE" sz="2000" dirty="0" err="1">
                <a:latin typeface="Arial" pitchFamily="34" charset="0"/>
                <a:cs typeface="Arial" pitchFamily="34" charset="0"/>
              </a:rPr>
              <a:t>esperienz</a:t>
            </a:r>
            <a:r>
              <a:rPr lang="de-CH" altLang="de-DE" sz="2000" dirty="0">
                <a:latin typeface="Arial" pitchFamily="34" charset="0"/>
                <a:cs typeface="Arial" pitchFamily="34" charset="0"/>
              </a:rPr>
              <a:t>a</a:t>
            </a:r>
          </a:p>
          <a:p>
            <a:pPr marL="342900" indent="-342900">
              <a:spcBef>
                <a:spcPts val="0"/>
              </a:spcBef>
              <a:buFont typeface="Wingdings" panose="05000000000000000000" pitchFamily="2" charset="2"/>
              <a:buChar char="§"/>
            </a:pPr>
            <a:endParaRPr lang="de-CH" dirty="0">
              <a:latin typeface="Arial" pitchFamily="34" charset="0"/>
              <a:cs typeface="Arial" pitchFamily="34" charset="0"/>
            </a:endParaRPr>
          </a:p>
          <a:p>
            <a:pPr>
              <a:spcBef>
                <a:spcPts val="0"/>
              </a:spcBef>
              <a:spcAft>
                <a:spcPts val="600"/>
              </a:spcAft>
            </a:pPr>
            <a:r>
              <a:rPr lang="de-CH" altLang="de-DE" sz="2000" b="1" dirty="0" err="1">
                <a:latin typeface="Arial" pitchFamily="34" charset="0"/>
                <a:cs typeface="Arial" pitchFamily="34" charset="0"/>
              </a:rPr>
              <a:t>Valutazione</a:t>
            </a:r>
            <a:endParaRPr lang="de-DE" b="1" dirty="0"/>
          </a:p>
          <a:p>
            <a:pPr marL="342900" indent="-342900">
              <a:buFont typeface="Wingdings" panose="05000000000000000000" pitchFamily="2" charset="2"/>
              <a:buChar char="§"/>
              <a:defRPr/>
            </a:pPr>
            <a:r>
              <a:rPr lang="de-CH" altLang="de-DE" sz="2000" dirty="0">
                <a:latin typeface="Arial" pitchFamily="34" charset="0"/>
                <a:cs typeface="Arial" pitchFamily="34" charset="0"/>
              </a:rPr>
              <a:t>Totale </a:t>
            </a:r>
            <a:r>
              <a:rPr lang="de-CH" altLang="de-DE" sz="2000" dirty="0" err="1">
                <a:latin typeface="Arial" pitchFamily="34" charset="0"/>
                <a:cs typeface="Arial" pitchFamily="34" charset="0"/>
              </a:rPr>
              <a:t>dei</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punti</a:t>
            </a:r>
            <a:r>
              <a:rPr lang="de-CH" altLang="de-DE" sz="2000" dirty="0">
                <a:latin typeface="Arial" pitchFamily="34" charset="0"/>
                <a:cs typeface="Arial" pitchFamily="34" charset="0"/>
              </a:rPr>
              <a:t> =	TP 1</a:t>
            </a:r>
          </a:p>
          <a:p>
            <a:pPr marL="0" indent="0">
              <a:buNone/>
              <a:tabLst>
                <a:tab pos="2509838" algn="l"/>
              </a:tabLst>
              <a:defRPr/>
            </a:pPr>
            <a:r>
              <a:rPr lang="de-CH" altLang="de-DE" sz="1800" dirty="0">
                <a:latin typeface="Arial" pitchFamily="34" charset="0"/>
                <a:cs typeface="Arial" pitchFamily="34" charset="0"/>
              </a:rPr>
              <a:t>	</a:t>
            </a:r>
            <a:r>
              <a:rPr lang="de-CH" altLang="de-DE" sz="2000" dirty="0">
                <a:latin typeface="Arial" pitchFamily="34" charset="0"/>
                <a:cs typeface="Arial" pitchFamily="34" charset="0"/>
              </a:rPr>
              <a:t>+	TP 2 (</a:t>
            </a:r>
            <a:r>
              <a:rPr lang="de-CH" sz="2000" dirty="0"/>
              <a:t>∅ 2.1-2.5)</a:t>
            </a:r>
            <a:endParaRPr lang="de-CH" altLang="de-DE" sz="2000" dirty="0">
              <a:latin typeface="Arial" pitchFamily="34" charset="0"/>
              <a:cs typeface="Arial" pitchFamily="34" charset="0"/>
            </a:endParaRPr>
          </a:p>
          <a:p>
            <a:pPr marL="0" indent="0">
              <a:buNone/>
              <a:tabLst>
                <a:tab pos="2509838" algn="l"/>
              </a:tabLst>
              <a:defRPr/>
            </a:pPr>
            <a:r>
              <a:rPr lang="de-CH" altLang="de-DE" sz="1800" dirty="0">
                <a:latin typeface="Arial" pitchFamily="34" charset="0"/>
                <a:cs typeface="Arial" pitchFamily="34" charset="0"/>
              </a:rPr>
              <a:t>	</a:t>
            </a:r>
            <a:r>
              <a:rPr lang="de-CH" altLang="de-DE" sz="2000" dirty="0">
                <a:latin typeface="Arial" pitchFamily="34" charset="0"/>
                <a:cs typeface="Arial" pitchFamily="34" charset="0"/>
              </a:rPr>
              <a:t>+	TP 3</a:t>
            </a:r>
          </a:p>
          <a:p>
            <a:pPr marL="0" indent="0">
              <a:buNone/>
              <a:tabLst>
                <a:tab pos="2509838" algn="l"/>
              </a:tabLst>
              <a:defRPr/>
            </a:pPr>
            <a:r>
              <a:rPr lang="de-CH" altLang="de-DE" sz="800" dirty="0">
                <a:latin typeface="Arial" pitchFamily="34" charset="0"/>
                <a:cs typeface="Arial" pitchFamily="34" charset="0"/>
              </a:rPr>
              <a:t>	</a:t>
            </a:r>
            <a:r>
              <a:rPr lang="de-CH" altLang="de-DE" sz="900" dirty="0">
                <a:latin typeface="Arial" pitchFamily="34" charset="0"/>
                <a:cs typeface="Arial" pitchFamily="34" charset="0"/>
              </a:rPr>
              <a:t>_____________________________</a:t>
            </a:r>
          </a:p>
          <a:p>
            <a:pPr marL="0" indent="0">
              <a:buNone/>
              <a:tabLst>
                <a:tab pos="2509838" algn="l"/>
              </a:tabLst>
              <a:defRPr/>
            </a:pPr>
            <a:r>
              <a:rPr lang="de-CH" altLang="de-DE" sz="1800" dirty="0">
                <a:latin typeface="Arial" pitchFamily="34" charset="0"/>
                <a:cs typeface="Arial" pitchFamily="34" charset="0"/>
              </a:rPr>
              <a:t>	</a:t>
            </a:r>
            <a:r>
              <a:rPr lang="de-CH" altLang="de-DE" sz="2000" dirty="0">
                <a:latin typeface="Arial" pitchFamily="34" charset="0"/>
                <a:cs typeface="Arial" pitchFamily="34" charset="0"/>
              </a:rPr>
              <a:t>Somma / 3 ≥ 5.0</a:t>
            </a:r>
            <a:endParaRPr lang="de-CH" dirty="0">
              <a:latin typeface="Arial" pitchFamily="34" charset="0"/>
              <a:cs typeface="Arial" pitchFamily="34" charset="0"/>
            </a:endParaRPr>
          </a:p>
          <a:p>
            <a:pPr>
              <a:spcBef>
                <a:spcPts val="0"/>
              </a:spcBef>
            </a:pPr>
            <a:endParaRPr lang="de-CH" altLang="de-DE" sz="2000"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it-IT" sz="2000" dirty="0">
                <a:latin typeface="Arial" panose="020B0604020202020204" pitchFamily="34" charset="0"/>
                <a:cs typeface="Arial" panose="020B0604020202020204" pitchFamily="34" charset="0"/>
              </a:rPr>
              <a:t>Tutti gli esami e i test intermedi devono essere superati (voto minimo 5.0 su una scala da 1 a 10)</a:t>
            </a:r>
            <a:r>
              <a:rPr lang="de-CH"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0CEBE205-B73C-A1EF-DF57-8D0DCF5E25A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1159143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a:latin typeface="Arial" panose="020B0604020202020204" pitchFamily="34" charset="0"/>
                <a:cs typeface="Arial" panose="020B0604020202020204" pitchFamily="34" charset="0"/>
              </a:rPr>
              <a:t>Weisungen für die Prüfung</a:t>
            </a: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pPr>
              <a:spcBef>
                <a:spcPts val="0"/>
              </a:spcBef>
              <a:spcAft>
                <a:spcPts val="600"/>
              </a:spcAft>
            </a:pPr>
            <a:r>
              <a:rPr lang="de-CH" altLang="de-DE" sz="2000" b="1" dirty="0">
                <a:latin typeface="Arial" pitchFamily="34" charset="0"/>
                <a:cs typeface="Arial" pitchFamily="34" charset="0"/>
              </a:rPr>
              <a:t>Teilprüfung 1 (TP1): theoretisches Wisse</a:t>
            </a:r>
            <a:r>
              <a:rPr lang="fr-CH" altLang="de-DE" b="1" dirty="0">
                <a:latin typeface="Arial" pitchFamily="34" charset="0"/>
                <a:cs typeface="Arial" pitchFamily="34" charset="0"/>
              </a:rPr>
              <a:t>n</a:t>
            </a:r>
            <a:endParaRPr lang="fr-CH" altLang="de-DE" sz="2000" b="1"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S</a:t>
            </a:r>
            <a:r>
              <a:rPr lang="de-CH" altLang="de-DE" sz="2000" dirty="0">
                <a:latin typeface="Arial" pitchFamily="34" charset="0"/>
                <a:cs typeface="Arial" pitchFamily="34" charset="0"/>
              </a:rPr>
              <a:t>chriftliche Prüfung (Theorieprüfung für MSL)</a:t>
            </a:r>
            <a:endParaRPr lang="de-DE" dirty="0"/>
          </a:p>
          <a:p>
            <a:pPr marL="342900" indent="-342900">
              <a:spcBef>
                <a:spcPts val="0"/>
              </a:spcBef>
              <a:spcAft>
                <a:spcPts val="600"/>
              </a:spcAft>
              <a:buFont typeface="Wingdings" panose="05000000000000000000" pitchFamily="2" charset="2"/>
              <a:buChar char="§"/>
            </a:pPr>
            <a:r>
              <a:rPr lang="de-CH" altLang="de-DE" dirty="0">
                <a:latin typeface="Arial" pitchFamily="34" charset="0"/>
                <a:cs typeface="Arial" pitchFamily="34" charset="0"/>
              </a:rPr>
              <a:t>F</a:t>
            </a:r>
            <a:r>
              <a:rPr lang="de-CH" altLang="de-DE" sz="2000" dirty="0">
                <a:latin typeface="Arial" pitchFamily="34" charset="0"/>
                <a:cs typeface="Arial" pitchFamily="34" charset="0"/>
              </a:rPr>
              <a:t>alls eine Nachprüfung durchgeführt wird, kann maximal noch die Note 5 erreicht werden (10er Wertung).</a:t>
            </a:r>
          </a:p>
          <a:p>
            <a:pPr marL="342900" indent="-342900">
              <a:spcBef>
                <a:spcPts val="0"/>
              </a:spcBef>
              <a:buFont typeface="Wingdings" panose="05000000000000000000" pitchFamily="2" charset="2"/>
              <a:buChar char="§"/>
            </a:pPr>
            <a:endParaRPr lang="de-CH" dirty="0">
              <a:latin typeface="Arial" pitchFamily="34" charset="0"/>
              <a:cs typeface="Arial" pitchFamily="34" charset="0"/>
            </a:endParaRPr>
          </a:p>
          <a:p>
            <a:pPr>
              <a:spcBef>
                <a:spcPts val="0"/>
              </a:spcBef>
              <a:spcAft>
                <a:spcPts val="600"/>
              </a:spcAft>
            </a:pPr>
            <a:r>
              <a:rPr lang="de-CH" altLang="de-DE" sz="2000" b="1" dirty="0">
                <a:latin typeface="Arial" pitchFamily="34" charset="0"/>
                <a:cs typeface="Arial" pitchFamily="34" charset="0"/>
              </a:rPr>
              <a:t>Teilprüfung 2 (TP2): praktische Fähigkeiten (2.1-2.5)</a:t>
            </a:r>
            <a:endParaRPr lang="de-DE" b="1" dirty="0"/>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2.1 Fitnesstest der Armee (5 Teildisziplinen)</a:t>
            </a:r>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2.2 Hindernisbahn in der Halle</a:t>
            </a:r>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2.3 Hindernisbahn im Gelände</a:t>
            </a:r>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2.4 Konditions- und Koordinationstest</a:t>
            </a:r>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2.5 Klettern 5m an der vertikalen Stang</a:t>
            </a:r>
            <a:r>
              <a:rPr lang="de-CH" altLang="de-DE" dirty="0">
                <a:latin typeface="Arial" pitchFamily="34" charset="0"/>
                <a:cs typeface="Arial" pitchFamily="34" charset="0"/>
              </a:rPr>
              <a:t>e (oder am Tau falls keine Stange vorhanden)</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F49C2C69-471C-B43B-1FD5-1F8B1064730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623233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Directives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pour</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les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examens</a:t>
            </a:r>
            <a:br>
              <a:rPr lang="de-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9948664" cy="4140000"/>
          </a:xfrm>
        </p:spPr>
        <p:txBody>
          <a:bodyPr/>
          <a:lstStyle/>
          <a:p>
            <a:pPr>
              <a:spcBef>
                <a:spcPts val="0"/>
              </a:spcBef>
              <a:spcAft>
                <a:spcPts val="600"/>
              </a:spcAft>
            </a:pPr>
            <a:r>
              <a:rPr lang="de-CH" altLang="de-DE" sz="2000" b="1" dirty="0">
                <a:latin typeface="Arial" pitchFamily="34" charset="0"/>
                <a:cs typeface="Arial" pitchFamily="34" charset="0"/>
              </a:rPr>
              <a:t>Examen </a:t>
            </a:r>
            <a:r>
              <a:rPr lang="de-CH" altLang="de-DE" sz="2000" b="1" dirty="0" err="1">
                <a:latin typeface="Arial" pitchFamily="34" charset="0"/>
                <a:cs typeface="Arial" pitchFamily="34" charset="0"/>
              </a:rPr>
              <a:t>partiel</a:t>
            </a:r>
            <a:r>
              <a:rPr lang="de-CH" altLang="de-DE" sz="2000" b="1" dirty="0">
                <a:latin typeface="Arial" pitchFamily="34" charset="0"/>
                <a:cs typeface="Arial" pitchFamily="34" charset="0"/>
              </a:rPr>
              <a:t> 1 (EP1): </a:t>
            </a:r>
            <a:r>
              <a:rPr lang="de-CH" altLang="de-DE" sz="2000" b="1" dirty="0" err="1">
                <a:latin typeface="Arial" pitchFamily="34" charset="0"/>
                <a:cs typeface="Arial" pitchFamily="34" charset="0"/>
              </a:rPr>
              <a:t>connaissances</a:t>
            </a:r>
            <a:r>
              <a:rPr lang="de-CH" altLang="de-DE" sz="2000" b="1" dirty="0">
                <a:latin typeface="Arial" pitchFamily="34" charset="0"/>
                <a:cs typeface="Arial" pitchFamily="34" charset="0"/>
              </a:rPr>
              <a:t> </a:t>
            </a:r>
            <a:r>
              <a:rPr lang="de-CH" altLang="de-DE" sz="2000" b="1" dirty="0" err="1">
                <a:latin typeface="Arial" pitchFamily="34" charset="0"/>
                <a:cs typeface="Arial" pitchFamily="34" charset="0"/>
              </a:rPr>
              <a:t>théoriqu</a:t>
            </a:r>
            <a:r>
              <a:rPr lang="fr-CH" altLang="de-DE" sz="2000" b="1" dirty="0">
                <a:latin typeface="Arial" pitchFamily="34" charset="0"/>
                <a:cs typeface="Arial" pitchFamily="34" charset="0"/>
              </a:rPr>
              <a:t>e</a:t>
            </a:r>
          </a:p>
          <a:p>
            <a:pPr marL="342900" indent="-342900">
              <a:spcBef>
                <a:spcPts val="0"/>
              </a:spcBef>
              <a:spcAft>
                <a:spcPts val="600"/>
              </a:spcAft>
              <a:buFont typeface="Wingdings" panose="05000000000000000000" pitchFamily="2" charset="2"/>
              <a:buChar char="§"/>
            </a:pPr>
            <a:r>
              <a:rPr lang="de-CH" altLang="de-DE" sz="2000" dirty="0">
                <a:latin typeface="Arial" pitchFamily="34" charset="0"/>
                <a:cs typeface="Arial" pitchFamily="34" charset="0"/>
              </a:rPr>
              <a:t>Examen </a:t>
            </a:r>
            <a:r>
              <a:rPr lang="de-CH" altLang="de-DE" sz="2000" dirty="0" err="1">
                <a:latin typeface="Arial" pitchFamily="34" charset="0"/>
                <a:cs typeface="Arial" pitchFamily="34" charset="0"/>
              </a:rPr>
              <a:t>écrit</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examen</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théorique</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pour</a:t>
            </a:r>
            <a:r>
              <a:rPr lang="de-CH" altLang="de-DE" sz="2000" dirty="0">
                <a:latin typeface="Arial" pitchFamily="34" charset="0"/>
                <a:cs typeface="Arial" pitchFamily="34" charset="0"/>
              </a:rPr>
              <a:t> MSM)</a:t>
            </a:r>
            <a:endParaRPr lang="de-DE" dirty="0"/>
          </a:p>
          <a:p>
            <a:pPr marL="342900" indent="-342900">
              <a:spcBef>
                <a:spcPts val="0"/>
              </a:spcBef>
              <a:spcAft>
                <a:spcPts val="600"/>
              </a:spcAft>
              <a:buFont typeface="Wingdings" panose="05000000000000000000" pitchFamily="2" charset="2"/>
              <a:buChar char="§"/>
            </a:pPr>
            <a:r>
              <a:rPr lang="de-CH" altLang="de-DE" sz="2000" dirty="0">
                <a:latin typeface="Arial" pitchFamily="34" charset="0"/>
                <a:cs typeface="Arial" pitchFamily="34" charset="0"/>
              </a:rPr>
              <a:t>En </a:t>
            </a:r>
            <a:r>
              <a:rPr lang="de-CH" altLang="de-DE" sz="2000" dirty="0" err="1">
                <a:latin typeface="Arial" pitchFamily="34" charset="0"/>
                <a:cs typeface="Arial" pitchFamily="34" charset="0"/>
              </a:rPr>
              <a:t>cas</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d’examen</a:t>
            </a:r>
            <a:r>
              <a:rPr lang="de-CH" altLang="de-DE" sz="2000" dirty="0">
                <a:latin typeface="Arial" pitchFamily="34" charset="0"/>
                <a:cs typeface="Arial" pitchFamily="34" charset="0"/>
              </a:rPr>
              <a:t> de </a:t>
            </a:r>
            <a:r>
              <a:rPr lang="de-CH" altLang="de-DE" sz="2000" dirty="0" err="1">
                <a:latin typeface="Arial" pitchFamily="34" charset="0"/>
                <a:cs typeface="Arial" pitchFamily="34" charset="0"/>
              </a:rPr>
              <a:t>ratrappage</a:t>
            </a:r>
            <a:r>
              <a:rPr lang="de-CH" altLang="de-DE" sz="2000" dirty="0">
                <a:latin typeface="Arial" pitchFamily="34" charset="0"/>
                <a:cs typeface="Arial" pitchFamily="34" charset="0"/>
              </a:rPr>
              <a:t>, la </a:t>
            </a:r>
            <a:r>
              <a:rPr lang="de-CH" altLang="de-DE" sz="2000" dirty="0" err="1">
                <a:latin typeface="Arial" pitchFamily="34" charset="0"/>
                <a:cs typeface="Arial" pitchFamily="34" charset="0"/>
              </a:rPr>
              <a:t>note</a:t>
            </a:r>
            <a:r>
              <a:rPr lang="de-CH" altLang="de-DE" sz="2000" dirty="0">
                <a:latin typeface="Arial" pitchFamily="34" charset="0"/>
                <a:cs typeface="Arial" pitchFamily="34" charset="0"/>
              </a:rPr>
              <a:t> maximale </a:t>
            </a:r>
            <a:r>
              <a:rPr lang="de-CH" altLang="de-DE" sz="2000" dirty="0" err="1">
                <a:latin typeface="Arial" pitchFamily="34" charset="0"/>
                <a:cs typeface="Arial" pitchFamily="34" charset="0"/>
              </a:rPr>
              <a:t>pouvant</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être</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atteinte</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sera</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est</a:t>
            </a:r>
            <a:r>
              <a:rPr lang="de-CH" altLang="de-DE" sz="2000" dirty="0">
                <a:latin typeface="Arial" pitchFamily="34" charset="0"/>
                <a:cs typeface="Arial" pitchFamily="34" charset="0"/>
              </a:rPr>
              <a:t> de 5 (</a:t>
            </a:r>
            <a:r>
              <a:rPr lang="de-CH" altLang="de-DE" sz="2000" dirty="0" err="1">
                <a:latin typeface="Arial" pitchFamily="34" charset="0"/>
                <a:cs typeface="Arial" pitchFamily="34" charset="0"/>
              </a:rPr>
              <a:t>sur</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une</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échelle</a:t>
            </a:r>
            <a:r>
              <a:rPr lang="de-CH" altLang="de-DE" sz="2000" dirty="0">
                <a:latin typeface="Arial" pitchFamily="34" charset="0"/>
                <a:cs typeface="Arial" pitchFamily="34" charset="0"/>
              </a:rPr>
              <a:t> de 10).</a:t>
            </a:r>
          </a:p>
          <a:p>
            <a:pPr marL="342900" indent="-342900">
              <a:spcBef>
                <a:spcPts val="0"/>
              </a:spcBef>
              <a:buFont typeface="Wingdings" panose="05000000000000000000" pitchFamily="2" charset="2"/>
              <a:buChar char="§"/>
            </a:pPr>
            <a:endParaRPr lang="de-CH" dirty="0">
              <a:latin typeface="Arial" pitchFamily="34" charset="0"/>
              <a:cs typeface="Arial" pitchFamily="34" charset="0"/>
            </a:endParaRPr>
          </a:p>
          <a:p>
            <a:pPr>
              <a:spcBef>
                <a:spcPts val="0"/>
              </a:spcBef>
              <a:spcAft>
                <a:spcPts val="600"/>
              </a:spcAft>
            </a:pPr>
            <a:r>
              <a:rPr lang="de-CH" altLang="de-DE" sz="2000" b="1" dirty="0">
                <a:latin typeface="Arial" pitchFamily="34" charset="0"/>
                <a:cs typeface="Arial" pitchFamily="34" charset="0"/>
              </a:rPr>
              <a:t>Examen </a:t>
            </a:r>
            <a:r>
              <a:rPr lang="de-CH" altLang="de-DE" sz="2000" b="1" dirty="0" err="1">
                <a:latin typeface="Arial" pitchFamily="34" charset="0"/>
                <a:cs typeface="Arial" pitchFamily="34" charset="0"/>
              </a:rPr>
              <a:t>partiel</a:t>
            </a:r>
            <a:r>
              <a:rPr lang="de-CH" altLang="de-DE" sz="2000" b="1" dirty="0">
                <a:latin typeface="Arial" pitchFamily="34" charset="0"/>
                <a:cs typeface="Arial" pitchFamily="34" charset="0"/>
              </a:rPr>
              <a:t> 2 (EP2): </a:t>
            </a:r>
            <a:r>
              <a:rPr lang="de-CH" altLang="de-DE" sz="2000" b="1" dirty="0" err="1">
                <a:latin typeface="Arial" pitchFamily="34" charset="0"/>
                <a:cs typeface="Arial" pitchFamily="34" charset="0"/>
              </a:rPr>
              <a:t>compétences</a:t>
            </a:r>
            <a:r>
              <a:rPr lang="de-CH" altLang="de-DE" sz="2000" b="1" dirty="0">
                <a:latin typeface="Arial" pitchFamily="34" charset="0"/>
                <a:cs typeface="Arial" pitchFamily="34" charset="0"/>
              </a:rPr>
              <a:t> </a:t>
            </a:r>
            <a:r>
              <a:rPr lang="de-CH" altLang="de-DE" sz="2000" b="1" dirty="0" err="1">
                <a:latin typeface="Arial" pitchFamily="34" charset="0"/>
                <a:cs typeface="Arial" pitchFamily="34" charset="0"/>
              </a:rPr>
              <a:t>pratique</a:t>
            </a:r>
            <a:r>
              <a:rPr lang="de-CH" altLang="de-DE" sz="2000" b="1" dirty="0">
                <a:latin typeface="Arial" pitchFamily="34" charset="0"/>
                <a:cs typeface="Arial" pitchFamily="34" charset="0"/>
              </a:rPr>
              <a:t> (TP 2.1-2.5)</a:t>
            </a:r>
            <a:endParaRPr lang="de-DE" b="1" dirty="0"/>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2.1 </a:t>
            </a:r>
            <a:r>
              <a:rPr lang="de-CH" altLang="de-DE" sz="2000" dirty="0" err="1">
                <a:latin typeface="Arial" pitchFamily="34" charset="0"/>
                <a:cs typeface="Arial" pitchFamily="34" charset="0"/>
              </a:rPr>
              <a:t>test</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fitness</a:t>
            </a:r>
            <a:r>
              <a:rPr lang="de-CH" altLang="de-DE" sz="2000" dirty="0">
                <a:latin typeface="Arial" pitchFamily="34" charset="0"/>
                <a:cs typeface="Arial" pitchFamily="34" charset="0"/>
              </a:rPr>
              <a:t> de </a:t>
            </a:r>
            <a:r>
              <a:rPr lang="de-CH" altLang="de-DE" sz="2000" dirty="0" err="1">
                <a:latin typeface="Arial" pitchFamily="34" charset="0"/>
                <a:cs typeface="Arial" pitchFamily="34" charset="0"/>
              </a:rPr>
              <a:t>l’armée</a:t>
            </a:r>
            <a:r>
              <a:rPr lang="de-CH" altLang="de-DE" sz="2000" dirty="0">
                <a:latin typeface="Arial" pitchFamily="34" charset="0"/>
                <a:cs typeface="Arial" pitchFamily="34" charset="0"/>
              </a:rPr>
              <a:t> (5 </a:t>
            </a:r>
            <a:r>
              <a:rPr lang="de-CH" altLang="de-DE" sz="2000" dirty="0" err="1">
                <a:latin typeface="Arial" pitchFamily="34" charset="0"/>
                <a:cs typeface="Arial" pitchFamily="34" charset="0"/>
              </a:rPr>
              <a:t>sous-disciplines</a:t>
            </a:r>
            <a:r>
              <a:rPr lang="de-CH" altLang="de-DE" sz="2000" dirty="0">
                <a:latin typeface="Arial" pitchFamily="34" charset="0"/>
                <a:cs typeface="Arial" pitchFamily="34" charset="0"/>
              </a:rPr>
              <a:t>)</a:t>
            </a:r>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2.2 </a:t>
            </a:r>
            <a:r>
              <a:rPr lang="de-CH" altLang="de-DE" sz="2000" dirty="0" err="1">
                <a:latin typeface="Arial" pitchFamily="34" charset="0"/>
                <a:cs typeface="Arial" pitchFamily="34" charset="0"/>
              </a:rPr>
              <a:t>cours</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d’obstacles</a:t>
            </a:r>
            <a:r>
              <a:rPr lang="de-CH" altLang="de-DE" sz="2000" dirty="0">
                <a:latin typeface="Arial" pitchFamily="34" charset="0"/>
                <a:cs typeface="Arial" pitchFamily="34" charset="0"/>
              </a:rPr>
              <a:t> en </a:t>
            </a:r>
            <a:r>
              <a:rPr lang="de-CH" altLang="de-DE" sz="2000" dirty="0" err="1">
                <a:latin typeface="Arial" pitchFamily="34" charset="0"/>
                <a:cs typeface="Arial" pitchFamily="34" charset="0"/>
              </a:rPr>
              <a:t>salle</a:t>
            </a:r>
            <a:endParaRPr lang="de-CH" altLang="de-DE" sz="2000" dirty="0">
              <a:latin typeface="Arial" pitchFamily="34" charset="0"/>
              <a:cs typeface="Arial" pitchFamily="34" charset="0"/>
            </a:endParaRPr>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2.3 </a:t>
            </a:r>
            <a:r>
              <a:rPr lang="de-CH" altLang="de-DE" sz="2000" dirty="0" err="1">
                <a:latin typeface="Arial" pitchFamily="34" charset="0"/>
                <a:cs typeface="Arial" pitchFamily="34" charset="0"/>
              </a:rPr>
              <a:t>cours</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d’obstacles</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dans</a:t>
            </a:r>
            <a:r>
              <a:rPr lang="de-CH" altLang="de-DE" sz="2000" dirty="0">
                <a:latin typeface="Arial" pitchFamily="34" charset="0"/>
                <a:cs typeface="Arial" pitchFamily="34" charset="0"/>
              </a:rPr>
              <a:t> le </a:t>
            </a:r>
            <a:r>
              <a:rPr lang="de-CH" altLang="de-DE" sz="2000" dirty="0" err="1">
                <a:latin typeface="Arial" pitchFamily="34" charset="0"/>
                <a:cs typeface="Arial" pitchFamily="34" charset="0"/>
              </a:rPr>
              <a:t>terrain</a:t>
            </a:r>
            <a:endParaRPr lang="de-CH" altLang="de-DE" sz="2000" dirty="0">
              <a:latin typeface="Arial" pitchFamily="34" charset="0"/>
              <a:cs typeface="Arial" pitchFamily="34" charset="0"/>
            </a:endParaRPr>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2.4 </a:t>
            </a:r>
            <a:r>
              <a:rPr lang="de-CH" altLang="de-DE" sz="2000" dirty="0" err="1">
                <a:latin typeface="Arial" pitchFamily="34" charset="0"/>
                <a:cs typeface="Arial" pitchFamily="34" charset="0"/>
              </a:rPr>
              <a:t>test</a:t>
            </a:r>
            <a:r>
              <a:rPr lang="de-CH" altLang="de-DE" sz="2000" dirty="0">
                <a:latin typeface="Arial" pitchFamily="34" charset="0"/>
                <a:cs typeface="Arial" pitchFamily="34" charset="0"/>
              </a:rPr>
              <a:t> de </a:t>
            </a:r>
            <a:r>
              <a:rPr lang="de-CH" altLang="de-DE" sz="2000" dirty="0" err="1">
                <a:latin typeface="Arial" pitchFamily="34" charset="0"/>
                <a:cs typeface="Arial" pitchFamily="34" charset="0"/>
              </a:rPr>
              <a:t>conditions</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physique</a:t>
            </a:r>
            <a:r>
              <a:rPr lang="de-CH" altLang="de-DE" sz="2000" dirty="0">
                <a:latin typeface="Arial" pitchFamily="34" charset="0"/>
                <a:cs typeface="Arial" pitchFamily="34" charset="0"/>
              </a:rPr>
              <a:t> et de </a:t>
            </a:r>
            <a:r>
              <a:rPr lang="de-CH" altLang="de-DE" sz="2000" dirty="0" err="1">
                <a:latin typeface="Arial" pitchFamily="34" charset="0"/>
                <a:cs typeface="Arial" pitchFamily="34" charset="0"/>
              </a:rPr>
              <a:t>coordination</a:t>
            </a:r>
            <a:endParaRPr lang="de-CH" altLang="de-DE" sz="2000" dirty="0">
              <a:latin typeface="Arial" pitchFamily="34" charset="0"/>
              <a:cs typeface="Arial" pitchFamily="34" charset="0"/>
            </a:endParaRPr>
          </a:p>
          <a:p>
            <a:pPr marL="342900" indent="-342900">
              <a:spcAft>
                <a:spcPts val="600"/>
              </a:spcAft>
              <a:buFont typeface="Wingdings" panose="05000000000000000000" pitchFamily="2" charset="2"/>
              <a:buChar char="§"/>
              <a:defRPr/>
            </a:pPr>
            <a:r>
              <a:rPr lang="de-CH" altLang="de-DE" sz="2000" dirty="0">
                <a:latin typeface="Arial" pitchFamily="34" charset="0"/>
                <a:cs typeface="Arial" pitchFamily="34" charset="0"/>
              </a:rPr>
              <a:t>2.5 </a:t>
            </a:r>
            <a:r>
              <a:rPr lang="de-CH" altLang="de-DE" sz="2000" dirty="0" err="1">
                <a:latin typeface="Arial" pitchFamily="34" charset="0"/>
                <a:cs typeface="Arial" pitchFamily="34" charset="0"/>
              </a:rPr>
              <a:t>grimper</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aux</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perches</a:t>
            </a:r>
            <a:r>
              <a:rPr lang="de-CH" altLang="de-DE" sz="2000" dirty="0">
                <a:latin typeface="Arial" pitchFamily="34" charset="0"/>
                <a:cs typeface="Arial" pitchFamily="34" charset="0"/>
              </a:rPr>
              <a:t> </a:t>
            </a:r>
            <a:r>
              <a:rPr lang="de-CH" altLang="de-DE" sz="2000" dirty="0" err="1">
                <a:latin typeface="Arial" pitchFamily="34" charset="0"/>
                <a:cs typeface="Arial" pitchFamily="34" charset="0"/>
              </a:rPr>
              <a:t>verticales</a:t>
            </a:r>
            <a:r>
              <a:rPr lang="de-CH" altLang="de-DE" sz="2000" dirty="0">
                <a:latin typeface="Arial" pitchFamily="34" charset="0"/>
                <a:cs typeface="Arial" pitchFamily="34" charset="0"/>
              </a:rPr>
              <a:t> de 5m (</a:t>
            </a:r>
            <a:r>
              <a:rPr lang="fr-FR" altLang="de-DE" sz="2000" dirty="0">
                <a:latin typeface="Arial" pitchFamily="34" charset="0"/>
                <a:cs typeface="Arial" pitchFamily="34" charset="0"/>
              </a:rPr>
              <a:t>ou à la corde s'il n'y a pas de perche)</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C0366D13-233A-AEC9-2B8E-7A7C167A1DA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4105556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Direttive</a:t>
            </a:r>
            <a:r>
              <a:rPr lang="de-CH" sz="2800" kern="0" dirty="0">
                <a:latin typeface="Arial" panose="020B0604020202020204" pitchFamily="34" charset="0"/>
                <a:cs typeface="Arial" panose="020B0604020202020204" pitchFamily="34" charset="0"/>
              </a:rPr>
              <a:t> per </a:t>
            </a:r>
            <a:r>
              <a:rPr lang="de-CH" sz="2800" kern="0" dirty="0" err="1">
                <a:latin typeface="Arial" panose="020B0604020202020204" pitchFamily="34" charset="0"/>
                <a:cs typeface="Arial" panose="020B0604020202020204" pitchFamily="34" charset="0"/>
              </a:rPr>
              <a:t>gli</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esami</a:t>
            </a:r>
            <a:br>
              <a:rPr lang="de-CH" sz="2800" kern="0" dirty="0">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297144" cy="4140000"/>
          </a:xfrm>
        </p:spPr>
        <p:txBody>
          <a:bodyPr/>
          <a:lstStyle/>
          <a:p>
            <a:pPr>
              <a:spcBef>
                <a:spcPts val="0"/>
              </a:spcBef>
              <a:spcAft>
                <a:spcPts val="600"/>
              </a:spcAft>
            </a:pPr>
            <a:r>
              <a:rPr lang="de-CH" altLang="de-DE" sz="2000" b="1" dirty="0" err="1">
                <a:latin typeface="Arial" pitchFamily="34" charset="0"/>
                <a:cs typeface="Arial" pitchFamily="34" charset="0"/>
              </a:rPr>
              <a:t>Esame</a:t>
            </a:r>
            <a:r>
              <a:rPr lang="de-CH" altLang="de-DE" sz="2000" b="1" dirty="0">
                <a:latin typeface="Arial" pitchFamily="34" charset="0"/>
                <a:cs typeface="Arial" pitchFamily="34" charset="0"/>
              </a:rPr>
              <a:t> </a:t>
            </a:r>
            <a:r>
              <a:rPr lang="de-CH" altLang="de-DE" sz="2000" b="1" dirty="0" err="1">
                <a:latin typeface="Arial" pitchFamily="34" charset="0"/>
                <a:cs typeface="Arial" pitchFamily="34" charset="0"/>
              </a:rPr>
              <a:t>intermedio</a:t>
            </a:r>
            <a:r>
              <a:rPr lang="de-CH" altLang="de-DE" sz="2000" b="1" dirty="0">
                <a:latin typeface="Arial" pitchFamily="34" charset="0"/>
                <a:cs typeface="Arial" pitchFamily="34" charset="0"/>
              </a:rPr>
              <a:t> 1 (TP1): </a:t>
            </a:r>
            <a:r>
              <a:rPr lang="de-CH" altLang="de-DE" sz="2000" b="1" dirty="0" err="1">
                <a:latin typeface="Arial" pitchFamily="34" charset="0"/>
                <a:cs typeface="Arial" pitchFamily="34" charset="0"/>
              </a:rPr>
              <a:t>conoscenza</a:t>
            </a:r>
            <a:r>
              <a:rPr lang="de-CH" altLang="de-DE" sz="2000" b="1" dirty="0">
                <a:latin typeface="Arial" pitchFamily="34" charset="0"/>
                <a:cs typeface="Arial" pitchFamily="34" charset="0"/>
              </a:rPr>
              <a:t> </a:t>
            </a:r>
            <a:r>
              <a:rPr lang="de-CH" altLang="de-DE" sz="2000" b="1" dirty="0" err="1">
                <a:latin typeface="Arial" pitchFamily="34" charset="0"/>
                <a:cs typeface="Arial" pitchFamily="34" charset="0"/>
              </a:rPr>
              <a:t>teorica</a:t>
            </a:r>
            <a:endParaRPr lang="fr-CH" altLang="de-DE" sz="2000" b="1" dirty="0">
              <a:latin typeface="Arial" pitchFamily="34" charset="0"/>
              <a:cs typeface="Arial" pitchFamily="34" charset="0"/>
            </a:endParaRPr>
          </a:p>
          <a:p>
            <a:pPr marL="342900" indent="-342900">
              <a:spcBef>
                <a:spcPts val="0"/>
              </a:spcBef>
              <a:spcAft>
                <a:spcPts val="600"/>
              </a:spcAft>
              <a:buFont typeface="Wingdings" panose="05000000000000000000" pitchFamily="2" charset="2"/>
              <a:buChar char="§"/>
            </a:pPr>
            <a:r>
              <a:rPr lang="it-IT" altLang="de-DE" sz="2000" dirty="0">
                <a:latin typeface="Arial" pitchFamily="34" charset="0"/>
                <a:cs typeface="Arial" pitchFamily="34" charset="0"/>
              </a:rPr>
              <a:t>Esame scritto (esame teorico per MSM</a:t>
            </a:r>
            <a:r>
              <a:rPr lang="de-CH" altLang="de-DE" sz="2000" dirty="0">
                <a:latin typeface="Arial" pitchFamily="34" charset="0"/>
                <a:cs typeface="Arial" pitchFamily="34" charset="0"/>
              </a:rPr>
              <a:t>)</a:t>
            </a:r>
            <a:endParaRPr lang="de-DE" dirty="0"/>
          </a:p>
          <a:p>
            <a:pPr marL="342900" indent="-342900">
              <a:spcBef>
                <a:spcPts val="0"/>
              </a:spcBef>
              <a:spcAft>
                <a:spcPts val="600"/>
              </a:spcAft>
              <a:buFont typeface="Wingdings" panose="05000000000000000000" pitchFamily="2" charset="2"/>
              <a:buChar char="§"/>
            </a:pPr>
            <a:r>
              <a:rPr lang="it-IT" altLang="de-DE" sz="2000" dirty="0">
                <a:latin typeface="Arial" pitchFamily="34" charset="0"/>
                <a:cs typeface="Arial" pitchFamily="34" charset="0"/>
              </a:rPr>
              <a:t>Nel caso di un esame di recupero, il punteggio massimo che può essere raggiunto è 5 (su una scala di 10)</a:t>
            </a:r>
            <a:r>
              <a:rPr lang="de-CH" altLang="de-DE" sz="2000" dirty="0">
                <a:latin typeface="Arial" pitchFamily="34" charset="0"/>
                <a:cs typeface="Arial" pitchFamily="34" charset="0"/>
              </a:rPr>
              <a:t>.</a:t>
            </a:r>
          </a:p>
          <a:p>
            <a:pPr marL="342900" indent="-342900">
              <a:spcBef>
                <a:spcPts val="0"/>
              </a:spcBef>
              <a:buFont typeface="Wingdings" panose="05000000000000000000" pitchFamily="2" charset="2"/>
              <a:buChar char="§"/>
            </a:pPr>
            <a:endParaRPr lang="de-CH" dirty="0">
              <a:latin typeface="Arial" pitchFamily="34" charset="0"/>
              <a:cs typeface="Arial" pitchFamily="34" charset="0"/>
            </a:endParaRPr>
          </a:p>
          <a:p>
            <a:pPr>
              <a:spcBef>
                <a:spcPts val="0"/>
              </a:spcBef>
              <a:spcAft>
                <a:spcPts val="600"/>
              </a:spcAft>
            </a:pPr>
            <a:r>
              <a:rPr lang="de-CH" altLang="de-DE" sz="2000" b="1" dirty="0" err="1">
                <a:latin typeface="Arial" pitchFamily="34" charset="0"/>
                <a:cs typeface="Arial" pitchFamily="34" charset="0"/>
              </a:rPr>
              <a:t>Esame</a:t>
            </a:r>
            <a:r>
              <a:rPr lang="de-CH" altLang="de-DE" sz="2000" b="1" dirty="0">
                <a:latin typeface="Arial" pitchFamily="34" charset="0"/>
                <a:cs typeface="Arial" pitchFamily="34" charset="0"/>
              </a:rPr>
              <a:t> </a:t>
            </a:r>
            <a:r>
              <a:rPr lang="de-CH" altLang="de-DE" sz="2000" b="1" dirty="0" err="1">
                <a:latin typeface="Arial" pitchFamily="34" charset="0"/>
                <a:cs typeface="Arial" pitchFamily="34" charset="0"/>
              </a:rPr>
              <a:t>intermedio</a:t>
            </a:r>
            <a:r>
              <a:rPr lang="de-CH" altLang="de-DE" sz="2000" b="1" dirty="0">
                <a:latin typeface="Arial" pitchFamily="34" charset="0"/>
                <a:cs typeface="Arial" pitchFamily="34" charset="0"/>
              </a:rPr>
              <a:t> 2 (TP2): </a:t>
            </a:r>
            <a:r>
              <a:rPr lang="de-CH" altLang="de-DE" sz="2000" b="1" dirty="0" err="1">
                <a:latin typeface="Arial" pitchFamily="34" charset="0"/>
                <a:cs typeface="Arial" pitchFamily="34" charset="0"/>
              </a:rPr>
              <a:t>abilità</a:t>
            </a:r>
            <a:r>
              <a:rPr lang="de-CH" altLang="de-DE" sz="2000" b="1" dirty="0">
                <a:latin typeface="Arial" pitchFamily="34" charset="0"/>
                <a:cs typeface="Arial" pitchFamily="34" charset="0"/>
              </a:rPr>
              <a:t> </a:t>
            </a:r>
            <a:r>
              <a:rPr lang="de-CH" altLang="de-DE" sz="2000" b="1" dirty="0" err="1">
                <a:latin typeface="Arial" pitchFamily="34" charset="0"/>
                <a:cs typeface="Arial" pitchFamily="34" charset="0"/>
              </a:rPr>
              <a:t>pratiche</a:t>
            </a:r>
            <a:r>
              <a:rPr lang="de-CH" altLang="de-DE" sz="2000" b="1" dirty="0">
                <a:latin typeface="Arial" pitchFamily="34" charset="0"/>
                <a:cs typeface="Arial" pitchFamily="34" charset="0"/>
              </a:rPr>
              <a:t> (TP 2.1-2.5)</a:t>
            </a:r>
            <a:endParaRPr lang="de-DE" b="1" dirty="0"/>
          </a:p>
          <a:p>
            <a:pPr marL="342900" indent="-342900">
              <a:spcAft>
                <a:spcPts val="600"/>
              </a:spcAft>
              <a:buFont typeface="Wingdings" panose="05000000000000000000" pitchFamily="2" charset="2"/>
              <a:buChar char="§"/>
              <a:defRPr/>
            </a:pPr>
            <a:r>
              <a:rPr lang="it-IT" altLang="de-DE" sz="2000" dirty="0">
                <a:latin typeface="Arial" pitchFamily="34" charset="0"/>
                <a:cs typeface="Arial" pitchFamily="34" charset="0"/>
              </a:rPr>
              <a:t>2.1 test d'idoneità dell'esercito (5 sotto-discipline</a:t>
            </a:r>
            <a:r>
              <a:rPr lang="de-CH" altLang="de-DE" sz="2000" dirty="0">
                <a:latin typeface="Arial" pitchFamily="34" charset="0"/>
                <a:cs typeface="Arial" pitchFamily="34" charset="0"/>
              </a:rPr>
              <a:t>)</a:t>
            </a:r>
          </a:p>
          <a:p>
            <a:pPr marL="342900" indent="-342900">
              <a:spcAft>
                <a:spcPts val="600"/>
              </a:spcAft>
              <a:buFont typeface="Wingdings" panose="05000000000000000000" pitchFamily="2" charset="2"/>
              <a:buChar char="§"/>
              <a:defRPr/>
            </a:pPr>
            <a:r>
              <a:rPr lang="it-IT" altLang="de-DE" sz="2000" dirty="0">
                <a:latin typeface="Arial" pitchFamily="34" charset="0"/>
                <a:cs typeface="Arial" pitchFamily="34" charset="0"/>
              </a:rPr>
              <a:t>2.2 percorso a ostacoli </a:t>
            </a:r>
            <a:r>
              <a:rPr lang="it-IT" altLang="de-DE" sz="2000" dirty="0" err="1">
                <a:latin typeface="Arial" pitchFamily="34" charset="0"/>
                <a:cs typeface="Arial" pitchFamily="34" charset="0"/>
              </a:rPr>
              <a:t>indoo</a:t>
            </a:r>
            <a:r>
              <a:rPr lang="de-CH" altLang="de-DE" dirty="0">
                <a:latin typeface="Arial" pitchFamily="34" charset="0"/>
                <a:cs typeface="Arial" pitchFamily="34" charset="0"/>
              </a:rPr>
              <a:t>r</a:t>
            </a:r>
            <a:endParaRPr lang="de-CH" altLang="de-DE" sz="2000" dirty="0">
              <a:latin typeface="Arial" pitchFamily="34" charset="0"/>
              <a:cs typeface="Arial" pitchFamily="34" charset="0"/>
            </a:endParaRPr>
          </a:p>
          <a:p>
            <a:pPr marL="342900" indent="-342900">
              <a:spcAft>
                <a:spcPts val="600"/>
              </a:spcAft>
              <a:buFont typeface="Wingdings" panose="05000000000000000000" pitchFamily="2" charset="2"/>
              <a:buChar char="§"/>
              <a:defRPr/>
            </a:pPr>
            <a:r>
              <a:rPr lang="it-IT" altLang="de-DE" sz="2000" dirty="0">
                <a:latin typeface="Arial" pitchFamily="34" charset="0"/>
                <a:cs typeface="Arial" pitchFamily="34" charset="0"/>
              </a:rPr>
              <a:t>2.3 percorso a ostacoli sul camp</a:t>
            </a:r>
            <a:r>
              <a:rPr lang="de-CH" altLang="de-DE" dirty="0">
                <a:latin typeface="Arial" pitchFamily="34" charset="0"/>
                <a:cs typeface="Arial" pitchFamily="34" charset="0"/>
              </a:rPr>
              <a:t>o</a:t>
            </a:r>
            <a:endParaRPr lang="de-CH" altLang="de-DE" sz="2000" dirty="0">
              <a:latin typeface="Arial" pitchFamily="34" charset="0"/>
              <a:cs typeface="Arial" pitchFamily="34" charset="0"/>
            </a:endParaRPr>
          </a:p>
          <a:p>
            <a:pPr marL="342900" indent="-342900">
              <a:spcAft>
                <a:spcPts val="600"/>
              </a:spcAft>
              <a:buFont typeface="Wingdings" panose="05000000000000000000" pitchFamily="2" charset="2"/>
              <a:buChar char="§"/>
              <a:defRPr/>
            </a:pPr>
            <a:r>
              <a:rPr lang="it-IT" altLang="de-DE" sz="2000" dirty="0">
                <a:latin typeface="Arial" pitchFamily="34" charset="0"/>
                <a:cs typeface="Arial" pitchFamily="34" charset="0"/>
              </a:rPr>
              <a:t>2.4 test di condizione fisica e di </a:t>
            </a:r>
            <a:r>
              <a:rPr lang="it-IT" altLang="de-DE" sz="2000" dirty="0" err="1">
                <a:latin typeface="Arial" pitchFamily="34" charset="0"/>
                <a:cs typeface="Arial" pitchFamily="34" charset="0"/>
              </a:rPr>
              <a:t>coordinazion</a:t>
            </a:r>
            <a:r>
              <a:rPr lang="de-CH" altLang="de-DE" dirty="0">
                <a:latin typeface="Arial" pitchFamily="34" charset="0"/>
                <a:cs typeface="Arial" pitchFamily="34" charset="0"/>
              </a:rPr>
              <a:t>e</a:t>
            </a:r>
            <a:endParaRPr lang="de-CH" altLang="de-DE" sz="2000" dirty="0">
              <a:latin typeface="Arial" pitchFamily="34" charset="0"/>
              <a:cs typeface="Arial" pitchFamily="34" charset="0"/>
            </a:endParaRPr>
          </a:p>
          <a:p>
            <a:pPr marL="342900" indent="-342900">
              <a:spcAft>
                <a:spcPts val="600"/>
              </a:spcAft>
              <a:buFont typeface="Wingdings" panose="05000000000000000000" pitchFamily="2" charset="2"/>
              <a:buChar char="§"/>
              <a:defRPr/>
            </a:pPr>
            <a:r>
              <a:rPr lang="it-IT" altLang="de-DE" sz="2000" dirty="0">
                <a:latin typeface="Arial" pitchFamily="34" charset="0"/>
                <a:cs typeface="Arial" pitchFamily="34" charset="0"/>
              </a:rPr>
              <a:t>2.5 arrampicarsi su pali verticali di 5 </a:t>
            </a:r>
            <a:r>
              <a:rPr lang="it-IT" altLang="de-DE" sz="2000" dirty="0" err="1">
                <a:latin typeface="Arial" pitchFamily="34" charset="0"/>
                <a:cs typeface="Arial" pitchFamily="34" charset="0"/>
              </a:rPr>
              <a:t>metr</a:t>
            </a:r>
            <a:r>
              <a:rPr lang="de-CH" altLang="de-DE" dirty="0">
                <a:latin typeface="Arial" pitchFamily="34" charset="0"/>
                <a:cs typeface="Arial" pitchFamily="34" charset="0"/>
              </a:rPr>
              <a:t>i </a:t>
            </a:r>
            <a:r>
              <a:rPr lang="it-IT" altLang="de-DE" dirty="0">
                <a:latin typeface="Arial" pitchFamily="34" charset="0"/>
                <a:cs typeface="Arial" pitchFamily="34" charset="0"/>
              </a:rPr>
              <a:t>(o alla corda se non è disponibile un palo)</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11CE2879-49F9-9FD8-2237-E62CD439F88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2028028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a:latin typeface="Arial" panose="020B0604020202020204" pitchFamily="34" charset="0"/>
                <a:cs typeface="Arial" panose="020B0604020202020204" pitchFamily="34" charset="0"/>
              </a:rPr>
              <a:t>Weisungen für die Prüfung</a:t>
            </a: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378984" y="1412776"/>
            <a:ext cx="11432016" cy="4447867"/>
          </a:xfrm>
        </p:spPr>
        <p:txBody>
          <a:bodyPr/>
          <a:lstStyle/>
          <a:p>
            <a:pPr>
              <a:spcBef>
                <a:spcPts val="0"/>
              </a:spcBef>
              <a:spcAft>
                <a:spcPts val="600"/>
              </a:spcAft>
            </a:pPr>
            <a:r>
              <a:rPr lang="de-CH" altLang="de-DE" sz="2000" b="1" dirty="0">
                <a:latin typeface="Arial" pitchFamily="34" charset="0"/>
                <a:cs typeface="Arial" pitchFamily="34" charset="0"/>
              </a:rPr>
              <a:t>Teilprüfung 3 (TP3): Erfahrungsnot</a:t>
            </a:r>
            <a:r>
              <a:rPr lang="fr-CH" altLang="de-DE" sz="2000" b="1" dirty="0">
                <a:latin typeface="Arial" pitchFamily="34" charset="0"/>
                <a:cs typeface="Arial" pitchFamily="34" charset="0"/>
              </a:rPr>
              <a:t>e</a:t>
            </a:r>
          </a:p>
          <a:p>
            <a:pPr>
              <a:spcBef>
                <a:spcPts val="0"/>
              </a:spcBef>
            </a:pPr>
            <a:r>
              <a:rPr lang="de-CH" altLang="de-DE" sz="1800" dirty="0">
                <a:latin typeface="+mj-lt"/>
                <a:cs typeface="Arial" pitchFamily="34" charset="0"/>
              </a:rPr>
              <a:t>Der Sportleiter (MSL) vergibt eine Note (10er Wertung).</a:t>
            </a:r>
          </a:p>
          <a:p>
            <a:pPr>
              <a:spcBef>
                <a:spcPts val="0"/>
              </a:spcBef>
            </a:pPr>
            <a:endParaRPr lang="de-DE" sz="1000" dirty="0">
              <a:latin typeface="+mj-lt"/>
            </a:endParaRPr>
          </a:p>
          <a:p>
            <a:pPr>
              <a:spcBef>
                <a:spcPts val="0"/>
              </a:spcBef>
            </a:pPr>
            <a:r>
              <a:rPr lang="de-DE" sz="1800" dirty="0">
                <a:latin typeface="+mj-lt"/>
              </a:rPr>
              <a:t>Die Athletik und Technik (Bewegungskoordination) wird bereits innerhalb der Teilprüfung 2 beurteilt, kann aber auch in die Erfahrungsnote </a:t>
            </a:r>
            <a:r>
              <a:rPr lang="de-DE" sz="1800" dirty="0" err="1">
                <a:latin typeface="+mj-lt"/>
              </a:rPr>
              <a:t>hineinfliessen</a:t>
            </a:r>
            <a:r>
              <a:rPr lang="de-DE" sz="1800" dirty="0">
                <a:latin typeface="+mj-lt"/>
              </a:rPr>
              <a:t>, weil aus dem Sportunterricht nebst den Prüfungen deutlich mehr Informationen sind. Zusätzlich werden die anderen Entwicklungsfaktoren bewertet. Mögliche Kriterien:</a:t>
            </a:r>
          </a:p>
          <a:p>
            <a:pPr>
              <a:spcBef>
                <a:spcPts val="0"/>
              </a:spcBef>
            </a:pPr>
            <a:endParaRPr lang="de-DE" sz="1000" dirty="0">
              <a:latin typeface="+mj-lt"/>
            </a:endParaRPr>
          </a:p>
          <a:p>
            <a:pPr marL="285750" indent="-285750">
              <a:lnSpc>
                <a:spcPct val="100000"/>
              </a:lnSpc>
              <a:spcBef>
                <a:spcPts val="0"/>
              </a:spcBef>
              <a:buFont typeface="Arial" panose="020B0604020202020204" pitchFamily="34" charset="0"/>
              <a:buChar char="•"/>
            </a:pPr>
            <a:r>
              <a:rPr lang="de-DE" sz="1800" dirty="0">
                <a:latin typeface="+mj-lt"/>
              </a:rPr>
              <a:t>Wahrnehmung: Spielverständnis, Spielverlauf, Gefahren erkennen</a:t>
            </a:r>
          </a:p>
          <a:p>
            <a:pPr marL="285750" indent="-285750">
              <a:lnSpc>
                <a:spcPct val="100000"/>
              </a:lnSpc>
              <a:spcBef>
                <a:spcPts val="0"/>
              </a:spcBef>
              <a:buFont typeface="Arial" panose="020B0604020202020204" pitchFamily="34" charset="0"/>
              <a:buChar char="•"/>
            </a:pPr>
            <a:r>
              <a:rPr lang="de-DE" sz="1800" dirty="0">
                <a:latin typeface="+mj-lt"/>
              </a:rPr>
              <a:t>Taktische Intelligenz: Spielverhalten, Freilaufen, Überzahlsituationen</a:t>
            </a:r>
          </a:p>
          <a:p>
            <a:pPr marL="285750" indent="-285750">
              <a:lnSpc>
                <a:spcPct val="100000"/>
              </a:lnSpc>
              <a:spcBef>
                <a:spcPts val="0"/>
              </a:spcBef>
              <a:buFont typeface="Arial" panose="020B0604020202020204" pitchFamily="34" charset="0"/>
              <a:buChar char="•"/>
            </a:pPr>
            <a:r>
              <a:rPr lang="de-DE" sz="1800" dirty="0">
                <a:latin typeface="+mj-lt"/>
              </a:rPr>
              <a:t>Kreativität: Improvisation, Materialnutzung, problemorientiertes Denken, Teamchallenges</a:t>
            </a:r>
          </a:p>
          <a:p>
            <a:pPr marL="285750" indent="-285750">
              <a:lnSpc>
                <a:spcPct val="100000"/>
              </a:lnSpc>
              <a:spcBef>
                <a:spcPts val="0"/>
              </a:spcBef>
              <a:buFont typeface="Arial" panose="020B0604020202020204" pitchFamily="34" charset="0"/>
              <a:buChar char="•"/>
            </a:pPr>
            <a:r>
              <a:rPr lang="de-DE" sz="1800" dirty="0">
                <a:latin typeface="+mj-lt"/>
              </a:rPr>
              <a:t>Kommunikation: Absprachen, Feedback, nonverbal kommunizieren</a:t>
            </a:r>
          </a:p>
          <a:p>
            <a:pPr marL="285750" indent="-285750">
              <a:lnSpc>
                <a:spcPct val="100000"/>
              </a:lnSpc>
              <a:spcBef>
                <a:spcPts val="0"/>
              </a:spcBef>
              <a:buFont typeface="Arial" panose="020B0604020202020204" pitchFamily="34" charset="0"/>
              <a:buChar char="•"/>
            </a:pPr>
            <a:r>
              <a:rPr lang="de-DE" sz="1800" dirty="0">
                <a:latin typeface="+mj-lt"/>
              </a:rPr>
              <a:t>Ziele/Werte: Gesundheit fördern, Fairness, Respekt, Teamgeist, Toleranz, Ehrlichkeit </a:t>
            </a:r>
          </a:p>
          <a:p>
            <a:pPr marL="285750" indent="-285750">
              <a:lnSpc>
                <a:spcPct val="100000"/>
              </a:lnSpc>
              <a:spcBef>
                <a:spcPts val="0"/>
              </a:spcBef>
              <a:buFont typeface="Arial" panose="020B0604020202020204" pitchFamily="34" charset="0"/>
              <a:buChar char="•"/>
            </a:pPr>
            <a:r>
              <a:rPr lang="de-DE" sz="1800" dirty="0">
                <a:latin typeface="+mj-lt"/>
              </a:rPr>
              <a:t>Leadership: Verantwortung übernehmen, Vorbild, Hilfsbereitschaft</a:t>
            </a:r>
          </a:p>
          <a:p>
            <a:pPr marL="285750" indent="-285750">
              <a:spcBef>
                <a:spcPts val="0"/>
              </a:spcBef>
              <a:buFont typeface="Arial" panose="020B0604020202020204" pitchFamily="34" charset="0"/>
              <a:buChar char="•"/>
            </a:pPr>
            <a:r>
              <a:rPr lang="de-DE" sz="1800" dirty="0">
                <a:latin typeface="+mj-lt"/>
              </a:rPr>
              <a:t>Motivation: </a:t>
            </a:r>
            <a:r>
              <a:rPr lang="de-DE" sz="1800" dirty="0" err="1">
                <a:latin typeface="+mj-lt"/>
              </a:rPr>
              <a:t>Spass</a:t>
            </a:r>
            <a:r>
              <a:rPr lang="de-DE" sz="1800" dirty="0">
                <a:latin typeface="+mj-lt"/>
              </a:rPr>
              <a:t> an der Bewegung, Einsatz und Engagement, Neugier, eigene Fortschritte</a:t>
            </a:r>
          </a:p>
          <a:p>
            <a:pPr marL="285750" indent="-285750">
              <a:spcBef>
                <a:spcPts val="0"/>
              </a:spcBef>
              <a:buFont typeface="Arial" panose="020B0604020202020204" pitchFamily="34" charset="0"/>
              <a:buChar char="•"/>
            </a:pPr>
            <a:r>
              <a:rPr lang="de-DE" sz="1800" dirty="0">
                <a:latin typeface="+mj-lt"/>
              </a:rPr>
              <a:t>Selbstbewusstsein: Stärken und Schwächen erkennen, Körpersprache, eine Gruppe übernehmen</a:t>
            </a:r>
          </a:p>
          <a:p>
            <a:pPr marL="285750" indent="-285750">
              <a:spcBef>
                <a:spcPts val="0"/>
              </a:spcBef>
              <a:buFont typeface="Arial" panose="020B0604020202020204" pitchFamily="34" charset="0"/>
              <a:buChar char="•"/>
            </a:pPr>
            <a:r>
              <a:rPr lang="de-DE" sz="1800" dirty="0">
                <a:latin typeface="+mj-lt"/>
              </a:rPr>
              <a:t>Emotionale Regulation: Umgang mit Sieg und Niederlage, Konfliktbewältigung, Empathie zeigen</a:t>
            </a:r>
          </a:p>
          <a:p>
            <a:pPr marL="285750" indent="-285750">
              <a:spcBef>
                <a:spcPts val="0"/>
              </a:spcBef>
              <a:buFont typeface="Arial" panose="020B0604020202020204" pitchFamily="34" charset="0"/>
              <a:buChar char="•"/>
            </a:pPr>
            <a:r>
              <a:rPr lang="de-DE" sz="1800" dirty="0">
                <a:latin typeface="+mj-lt"/>
              </a:rPr>
              <a:t>Konzentration: Zuhören, Ablenkungen, Regelbewusstsein</a:t>
            </a:r>
          </a:p>
        </p:txBody>
      </p:sp>
      <p:sp>
        <p:nvSpPr>
          <p:cNvPr id="4" name="SeitenzahlBenutzerdefiniert">
            <a:extLst>
              <a:ext uri="{FF2B5EF4-FFF2-40B4-BE49-F238E27FC236}">
                <a16:creationId xmlns:a16="http://schemas.microsoft.com/office/drawing/2014/main" id="{B3DABB9A-4FF2-EA6D-FA14-20B81EA73B1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1584618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Directives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pour</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les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examens</a:t>
            </a:r>
            <a:br>
              <a:rPr lang="de-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393176" y="1412776"/>
            <a:ext cx="11405648" cy="4140000"/>
          </a:xfrm>
        </p:spPr>
        <p:txBody>
          <a:bodyPr/>
          <a:lstStyle/>
          <a:p>
            <a:pPr>
              <a:spcBef>
                <a:spcPts val="0"/>
              </a:spcBef>
              <a:spcAft>
                <a:spcPts val="600"/>
              </a:spcAft>
            </a:pPr>
            <a:r>
              <a:rPr lang="de-CH" altLang="de-DE" b="1" dirty="0">
                <a:latin typeface="Arial" pitchFamily="34" charset="0"/>
                <a:cs typeface="Arial" pitchFamily="34" charset="0"/>
              </a:rPr>
              <a:t>Examen </a:t>
            </a:r>
            <a:r>
              <a:rPr lang="de-CH" altLang="de-DE" b="1" dirty="0" err="1">
                <a:latin typeface="Arial" pitchFamily="34" charset="0"/>
                <a:cs typeface="Arial" pitchFamily="34" charset="0"/>
              </a:rPr>
              <a:t>partiel</a:t>
            </a:r>
            <a:r>
              <a:rPr lang="de-CH" altLang="de-DE" b="1" dirty="0">
                <a:latin typeface="Arial" pitchFamily="34" charset="0"/>
                <a:cs typeface="Arial" pitchFamily="34" charset="0"/>
              </a:rPr>
              <a:t> 3 (EP3): </a:t>
            </a:r>
            <a:r>
              <a:rPr lang="de-CH" altLang="de-DE" b="1" dirty="0" err="1">
                <a:latin typeface="Arial" pitchFamily="34" charset="0"/>
                <a:cs typeface="Arial" pitchFamily="34" charset="0"/>
              </a:rPr>
              <a:t>expérience</a:t>
            </a:r>
            <a:r>
              <a:rPr lang="de-CH" altLang="de-DE" b="1" dirty="0">
                <a:latin typeface="Arial" pitchFamily="34" charset="0"/>
                <a:cs typeface="Arial" pitchFamily="34" charset="0"/>
              </a:rPr>
              <a:t> (</a:t>
            </a:r>
            <a:r>
              <a:rPr lang="de-CH" altLang="de-DE" b="1" dirty="0" err="1">
                <a:latin typeface="Arial" pitchFamily="34" charset="0"/>
                <a:cs typeface="Arial" pitchFamily="34" charset="0"/>
              </a:rPr>
              <a:t>note</a:t>
            </a:r>
            <a:r>
              <a:rPr lang="de-CH" altLang="de-DE" b="1" dirty="0">
                <a:latin typeface="Arial" pitchFamily="34" charset="0"/>
                <a:cs typeface="Arial" pitchFamily="34" charset="0"/>
              </a:rPr>
              <a:t>)</a:t>
            </a:r>
            <a:endParaRPr lang="fr-CH" altLang="de-DE" b="1" dirty="0">
              <a:latin typeface="Arial" pitchFamily="34" charset="0"/>
              <a:cs typeface="Arial" pitchFamily="34" charset="0"/>
            </a:endParaRPr>
          </a:p>
          <a:p>
            <a:r>
              <a:rPr lang="fr-FR" sz="1800" dirty="0"/>
              <a:t>Le moniteur de sport (MSL) attribue une note (échelle de 1 à 10).</a:t>
            </a:r>
          </a:p>
          <a:p>
            <a:endParaRPr lang="fr-FR" sz="1800" dirty="0"/>
          </a:p>
          <a:p>
            <a:r>
              <a:rPr lang="fr-FR" sz="1800" dirty="0"/>
              <a:t>L’athlétisme et la technique (coordination motrice) sont déjà évalués dans le cadre de l’examen partiel 2, mais peuvent également être pris en compte dans la note d’expérience, car l’enseignement du sport fournit bien plus d’informations que les seules épreuves. De plus, d’autres facteurs de développement sont évalués. Critères possibles:</a:t>
            </a: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Perception: compréhension du jeu, déroulement du jeu, identification des dangers</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Intelligence tactique: comportement de jeu, démarquage, situations de supériorité numérique</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Créativité: improvisation, utilisation du matériel, pensée orientée vers la résolution de problèmes, défis d’équipe</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Communication: accords, feedback, communication non verbale</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Objectifs/Valeurs: promotion de la santé, fair-play, respect, esprit d’équipe, tolérance, honnêteté</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Leadership: prise de responsabilités, rôle de modèle, serviabilité</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Motivation: plaisir du mouvement, engagement et implication, curiosité, progrès personnels</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Confiance en soi: reconnaissance de ses forces et faiblesses, langage corporel, prise en charge d’un groupe </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Régulation des émotions: gestion de la victoire et de la défaite, résolution de conflits, expression de l’empathie</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fr-CH" sz="1800" dirty="0">
                <a:effectLst/>
                <a:latin typeface="Arial" panose="020B0604020202020204" pitchFamily="34" charset="0"/>
                <a:ea typeface="Calibri" panose="020F0502020204030204" pitchFamily="34" charset="0"/>
              </a:rPr>
              <a:t>Concentration: écoute, gestion des distractions, conscience des règles</a:t>
            </a:r>
            <a:endParaRPr lang="de-CH" sz="1800" dirty="0">
              <a:effectLst/>
              <a:latin typeface="Arial" panose="020B0604020202020204" pitchFamily="34" charset="0"/>
              <a:ea typeface="Calibri" panose="020F0502020204030204" pitchFamily="34" charset="0"/>
            </a:endParaRPr>
          </a:p>
          <a:p>
            <a:r>
              <a:rPr lang="fr-FR" sz="1800" dirty="0"/>
              <a:t> </a:t>
            </a:r>
          </a:p>
          <a:p>
            <a:pPr>
              <a:spcBef>
                <a:spcPts val="0"/>
              </a:spcBef>
              <a:spcAft>
                <a:spcPts val="600"/>
              </a:spcAft>
            </a:pPr>
            <a:endParaRPr lang="de-DE" b="1" dirty="0"/>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240636D9-F999-FCAA-7D7D-8F0B573119E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1264999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Direttive</a:t>
            </a:r>
            <a:r>
              <a:rPr lang="de-CH" sz="2800" kern="0" dirty="0">
                <a:latin typeface="Arial" panose="020B0604020202020204" pitchFamily="34" charset="0"/>
                <a:cs typeface="Arial" panose="020B0604020202020204" pitchFamily="34" charset="0"/>
              </a:rPr>
              <a:t> per </a:t>
            </a:r>
            <a:r>
              <a:rPr lang="de-CH" sz="2800" kern="0" dirty="0" err="1">
                <a:latin typeface="Arial" panose="020B0604020202020204" pitchFamily="34" charset="0"/>
                <a:cs typeface="Arial" panose="020B0604020202020204" pitchFamily="34" charset="0"/>
              </a:rPr>
              <a:t>gli</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esami</a:t>
            </a:r>
            <a:br>
              <a:rPr lang="de-CH" sz="2800" kern="0" dirty="0">
                <a:latin typeface="Arial" panose="020B0604020202020204" pitchFamily="34" charset="0"/>
                <a:cs typeface="Arial" panose="020B0604020202020204" pitchFamily="34" charset="0"/>
              </a:rPr>
            </a:br>
            <a:br>
              <a:rPr lang="de-CH" sz="2800" kern="0" dirty="0">
                <a:latin typeface="Arial" panose="020B0604020202020204" pitchFamily="34" charset="0"/>
                <a:cs typeface="Arial" panose="020B0604020202020204" pitchFamily="34" charset="0"/>
              </a:rPr>
            </a:br>
            <a:br>
              <a:rPr lang="de-CH" sz="2800" kern="0" dirty="0">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fr-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384578" y="1412776"/>
            <a:ext cx="11400053" cy="4140000"/>
          </a:xfrm>
        </p:spPr>
        <p:txBody>
          <a:bodyPr/>
          <a:lstStyle/>
          <a:p>
            <a:pPr>
              <a:spcBef>
                <a:spcPts val="0"/>
              </a:spcBef>
              <a:spcAft>
                <a:spcPts val="600"/>
              </a:spcAft>
            </a:pPr>
            <a:r>
              <a:rPr lang="it-IT" b="1" dirty="0"/>
              <a:t>Prova parziale 3 (TP3): voto di esperienza</a:t>
            </a:r>
          </a:p>
          <a:p>
            <a:pPr>
              <a:spcBef>
                <a:spcPts val="0"/>
              </a:spcBef>
              <a:spcAft>
                <a:spcPts val="600"/>
              </a:spcAft>
            </a:pPr>
            <a:r>
              <a:rPr lang="it-IT" sz="1800" dirty="0"/>
              <a:t>Il docente di educazione fisica (MSL) assegna un voto (scala da 1 a 10).</a:t>
            </a:r>
          </a:p>
          <a:p>
            <a:pPr>
              <a:spcBef>
                <a:spcPts val="0"/>
              </a:spcBef>
              <a:spcAft>
                <a:spcPts val="600"/>
              </a:spcAft>
            </a:pPr>
            <a:r>
              <a:rPr lang="it-IT" sz="1800" dirty="0"/>
              <a:t>L’atletica e la tecnica (coordinazione motoria) vengono già valutate nella prova parziale 2, ma possono anche confluire nel voto di esperienza, poiché le lezioni di educazione fisica forniscono molte più informazioni rispetto ai soli esami. Inoltre, vengono valutati anche altri fattori di sviluppo. Criteri possibili: </a:t>
            </a: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Percezione: comprensione del gioco, svolgimento della partita, riconoscere i pericoli</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Intelligenza tattica: comportamento di gioco, smarcamento, situazioni di superiorità numerica</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Creatività: improvvisazione, utilizzo del materiale, pensiero orientato alla risoluzione dei problemi, sfide di squadra</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Comunicazione: accordi, feedback, comunicazione non verbale</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Obiettivi/Valori: promozione della salute, fair play, rispetto, spirito di squadra, tolleranza, onestà</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Leadership: assumersi responsabilità, essere un modello, disponibilità ad aiutare</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Motivazione: piacere del movimento, impegno e partecipazione, curiosità, progressi personali</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Autoconsapevolezza: riconoscere i propri punti di forza e di debolezza, linguaggio del corpo, gestione di un gruppo</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Regolazione </a:t>
            </a:r>
            <a:r>
              <a:rPr lang="it-CH" sz="1800" dirty="0" err="1">
                <a:effectLst/>
                <a:latin typeface="Arial" panose="020B0604020202020204" pitchFamily="34" charset="0"/>
                <a:ea typeface="Calibri" panose="020F0502020204030204" pitchFamily="34" charset="0"/>
              </a:rPr>
              <a:t>emotionale</a:t>
            </a:r>
            <a:r>
              <a:rPr lang="it-CH" sz="1800" dirty="0">
                <a:effectLst/>
                <a:latin typeface="Arial" panose="020B0604020202020204" pitchFamily="34" charset="0"/>
                <a:ea typeface="Calibri" panose="020F0502020204030204" pitchFamily="34" charset="0"/>
              </a:rPr>
              <a:t>: gestione della vittoria e della sconfitta, risoluzione dei conflitti, dimostrare empatia</a:t>
            </a:r>
            <a:endParaRPr lang="de-CH" sz="1800" dirty="0">
              <a:latin typeface="Arial" panose="020B0604020202020204" pitchFamily="34" charset="0"/>
              <a:ea typeface="Calibri" panose="020F0502020204030204" pitchFamily="34" charset="0"/>
            </a:endParaRPr>
          </a:p>
          <a:p>
            <a:pPr marL="285750" indent="-285750">
              <a:lnSpc>
                <a:spcPct val="100000"/>
              </a:lnSpc>
              <a:buFont typeface="Arial" panose="020B0604020202020204" pitchFamily="34" charset="0"/>
              <a:buChar char="•"/>
            </a:pPr>
            <a:r>
              <a:rPr lang="it-CH" sz="1800" dirty="0">
                <a:effectLst/>
                <a:latin typeface="Arial" panose="020B0604020202020204" pitchFamily="34" charset="0"/>
                <a:ea typeface="Calibri" panose="020F0502020204030204" pitchFamily="34" charset="0"/>
              </a:rPr>
              <a:t>Concentrazione: ascolto, gestione delle distrazioni, consapevolezza delle regole</a:t>
            </a:r>
            <a:endParaRPr lang="de-CH" sz="1800" dirty="0">
              <a:effectLst/>
              <a:latin typeface="Arial" panose="020B0604020202020204" pitchFamily="34" charset="0"/>
              <a:ea typeface="Calibri" panose="020F0502020204030204" pitchFamily="34" charset="0"/>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EC2BF807-C229-86E8-7B7C-106848CAD63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2736654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a:latin typeface="Arial" panose="020B0604020202020204" pitchFamily="34" charset="0"/>
                <a:cs typeface="Arial" panose="020B0604020202020204" pitchFamily="34" charset="0"/>
              </a:rPr>
              <a:t>Ausbildungsvereinbarung J+S</a:t>
            </a:r>
            <a:br>
              <a:rPr lang="de-CH" sz="2800" kern="0" dirty="0">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855448" y="1916832"/>
            <a:ext cx="10569144" cy="4140000"/>
          </a:xfrm>
        </p:spPr>
        <p:txBody>
          <a:bodyPr/>
          <a:lstStyle/>
          <a:p>
            <a:pPr algn="just"/>
            <a:r>
              <a:rPr lang="de-CH" altLang="de-DE" dirty="0">
                <a:latin typeface="Arial" pitchFamily="34" charset="0"/>
                <a:cs typeface="Arial" pitchFamily="34" charset="0"/>
              </a:rPr>
              <a:t>J+S ermöglicht brevetierten Militärsportleitern eine Anerkennung für eine Sportart der Nutzergruppe 1. Der J+S Coach einer Organisation, die Jugendausbildung anbietet, kann über die kantonale Amtsstelle für J+S die Leiteranerkennung beantragen. J+S trägt die Anerkennung in die nationale Datenbank J+S (NDBJS) ein.</a:t>
            </a:r>
          </a:p>
          <a:p>
            <a:pPr algn="just"/>
            <a:endParaRPr lang="de-CH" altLang="de-DE" dirty="0">
              <a:latin typeface="Arial" pitchFamily="34" charset="0"/>
              <a:cs typeface="Arial" pitchFamily="34" charset="0"/>
            </a:endParaRPr>
          </a:p>
          <a:p>
            <a:pPr algn="just"/>
            <a:r>
              <a:rPr lang="de-CH" altLang="de-DE" dirty="0">
                <a:latin typeface="Arial" pitchFamily="34" charset="0"/>
                <a:cs typeface="Arial" pitchFamily="34" charset="0"/>
              </a:rPr>
              <a:t>Für die Armee handelt der Chef Sportausbildung der Armee / C Kurse als J+S Coach. Er führt die inhaltlichen Absprachen mit J+S Magglingen durch.</a:t>
            </a:r>
            <a:endParaRPr lang="de-CH" altLang="de-DE" dirty="0">
              <a:solidFill>
                <a:srgbClr val="FF0000"/>
              </a:solidFill>
            </a:endParaRPr>
          </a:p>
          <a:p>
            <a:pPr>
              <a:spcBef>
                <a:spcPts val="0"/>
              </a:spcBef>
              <a:spcAft>
                <a:spcPts val="600"/>
              </a:spcAft>
            </a:pPr>
            <a:endParaRPr lang="de-DE" sz="2200" dirty="0">
              <a:solidFill>
                <a:srgbClr val="FF0000"/>
              </a:solidFill>
            </a:endParaRPr>
          </a:p>
          <a:p>
            <a:pPr marL="342900" indent="-342900">
              <a:spcBef>
                <a:spcPts val="0"/>
              </a:spcBef>
              <a:spcAft>
                <a:spcPts val="600"/>
              </a:spcAft>
              <a:buFont typeface="Wingdings" panose="05000000000000000000" pitchFamily="2" charset="2"/>
              <a:buChar char="§"/>
            </a:pPr>
            <a:endParaRPr lang="de-DE" sz="2200" dirty="0">
              <a:solidFill>
                <a:srgbClr val="FF0000"/>
              </a:solidFill>
            </a:endParaRPr>
          </a:p>
        </p:txBody>
      </p:sp>
      <p:pic>
        <p:nvPicPr>
          <p:cNvPr id="8" name="Picture 9" descr="C:\Users\U80799574\AppData\Local\Microsoft\Windows\Temporary Internet Files\Content.Outlook\TMHMKP5B\MSL Logo (2).png">
            <a:extLst>
              <a:ext uri="{FF2B5EF4-FFF2-40B4-BE49-F238E27FC236}">
                <a16:creationId xmlns:a16="http://schemas.microsoft.com/office/drawing/2014/main" id="{2BC157B0-92E0-4411-A81B-46E24F78A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947" y="4653136"/>
            <a:ext cx="1030956" cy="131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js_leit2">
            <a:extLst>
              <a:ext uri="{FF2B5EF4-FFF2-40B4-BE49-F238E27FC236}">
                <a16:creationId xmlns:a16="http://schemas.microsoft.com/office/drawing/2014/main" id="{D39AF49C-4A8F-46CB-9BF4-E39D2272F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248" y="4653136"/>
            <a:ext cx="111601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itenzahlBenutzerdefiniert">
            <a:extLst>
              <a:ext uri="{FF2B5EF4-FFF2-40B4-BE49-F238E27FC236}">
                <a16:creationId xmlns:a16="http://schemas.microsoft.com/office/drawing/2014/main" id="{7B1C71DE-A30B-6366-E56E-06AE6315C0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138482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a:solidFill>
                  <a:schemeClr val="bg1"/>
                </a:solidFill>
              </a:rPr>
              <a:t>Table des </a:t>
            </a:r>
            <a:r>
              <a:rPr lang="de-DE" dirty="0" err="1">
                <a:solidFill>
                  <a:schemeClr val="bg1"/>
                </a:solidFill>
              </a:rPr>
              <a:t>matières</a:t>
            </a:r>
            <a:endParaRPr lang="de-DE" dirty="0">
              <a:solidFill>
                <a:schemeClr val="bg1"/>
              </a:solidFill>
            </a:endParaRP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sz="2200" b="1" dirty="0" err="1">
                <a:solidFill>
                  <a:schemeClr val="bg1"/>
                </a:solidFill>
              </a:rPr>
              <a:t>Théorie</a:t>
            </a:r>
            <a:r>
              <a:rPr lang="de-DE" sz="2200" b="1" dirty="0">
                <a:solidFill>
                  <a:schemeClr val="bg1"/>
                </a:solidFill>
              </a:rPr>
              <a:t> 1:</a:t>
            </a:r>
          </a:p>
          <a:p>
            <a:pPr marL="450850" indent="-342900" fontAlgn="auto">
              <a:spcAft>
                <a:spcPts val="600"/>
              </a:spcAft>
              <a:buFont typeface="Arial" panose="020B0604020202020204" pitchFamily="34" charset="0"/>
              <a:buChar char="•"/>
            </a:pPr>
            <a:r>
              <a:rPr lang="de-DE" sz="2200" dirty="0" err="1">
                <a:solidFill>
                  <a:schemeClr val="bg1"/>
                </a:solidFill>
              </a:rPr>
              <a:t>Introduction</a:t>
            </a:r>
            <a:r>
              <a:rPr lang="de-DE" sz="2200" dirty="0">
                <a:solidFill>
                  <a:schemeClr val="bg1"/>
                </a:solidFill>
              </a:rPr>
              <a:t> </a:t>
            </a:r>
            <a:r>
              <a:rPr lang="de-DE" sz="2200" dirty="0" err="1">
                <a:solidFill>
                  <a:schemeClr val="bg1"/>
                </a:solidFill>
              </a:rPr>
              <a:t>formation</a:t>
            </a:r>
            <a:r>
              <a:rPr lang="de-DE" sz="2200" dirty="0">
                <a:solidFill>
                  <a:schemeClr val="bg1"/>
                </a:solidFill>
              </a:rPr>
              <a:t> MSM			</a:t>
            </a:r>
          </a:p>
          <a:p>
            <a:pPr marL="450850" indent="-342900" fontAlgn="auto">
              <a:spcAft>
                <a:spcPts val="600"/>
              </a:spcAft>
              <a:buFont typeface="Arial" panose="020B0604020202020204" pitchFamily="34" charset="0"/>
              <a:buChar char="•"/>
            </a:pPr>
            <a:r>
              <a:rPr lang="de-DE" sz="2200" dirty="0" err="1">
                <a:solidFill>
                  <a:schemeClr val="bg1"/>
                </a:solidFill>
              </a:rPr>
              <a:t>Introduction</a:t>
            </a:r>
            <a:r>
              <a:rPr lang="de-DE" sz="2200" dirty="0">
                <a:solidFill>
                  <a:schemeClr val="bg1"/>
                </a:solidFill>
              </a:rPr>
              <a:t> </a:t>
            </a:r>
            <a:r>
              <a:rPr lang="de-DE" sz="2200" dirty="0" err="1">
                <a:solidFill>
                  <a:schemeClr val="bg1"/>
                </a:solidFill>
              </a:rPr>
              <a:t>manuel</a:t>
            </a:r>
            <a:r>
              <a:rPr lang="de-DE" sz="2200" dirty="0">
                <a:solidFill>
                  <a:schemeClr val="bg1"/>
                </a:solidFill>
              </a:rPr>
              <a:t> </a:t>
            </a:r>
            <a:r>
              <a:rPr lang="de-DE" sz="2200" dirty="0" err="1">
                <a:solidFill>
                  <a:schemeClr val="bg1"/>
                </a:solidFill>
              </a:rPr>
              <a:t>esa</a:t>
            </a:r>
            <a:endParaRPr lang="de-DE" sz="2200" dirty="0">
              <a:solidFill>
                <a:schemeClr val="bg1"/>
              </a:solidFill>
            </a:endParaRPr>
          </a:p>
          <a:p>
            <a:pPr marL="450850" indent="-342900" fontAlgn="auto">
              <a:spcAft>
                <a:spcPts val="600"/>
              </a:spcAft>
              <a:buFont typeface="Arial" panose="020B0604020202020204" pitchFamily="34" charset="0"/>
              <a:buChar char="•"/>
            </a:pPr>
            <a:r>
              <a:rPr lang="de-CH" sz="2200" dirty="0">
                <a:solidFill>
                  <a:schemeClr val="bg1"/>
                </a:solidFill>
                <a:effectLst>
                  <a:outerShdw blurRad="38100" dist="38100" dir="2700000" algn="tl">
                    <a:srgbClr val="000000">
                      <a:alpha val="43137"/>
                    </a:srgbClr>
                  </a:outerShdw>
                </a:effectLst>
              </a:rPr>
              <a:t>Manuel </a:t>
            </a:r>
            <a:r>
              <a:rPr lang="de-CH" sz="2200" dirty="0" err="1">
                <a:solidFill>
                  <a:schemeClr val="bg1"/>
                </a:solidFill>
                <a:effectLst>
                  <a:outerShdw blurRad="38100" dist="38100" dir="2700000" algn="tl">
                    <a:srgbClr val="000000">
                      <a:alpha val="43137"/>
                    </a:srgbClr>
                  </a:outerShdw>
                </a:effectLst>
              </a:rPr>
              <a:t>esa</a:t>
            </a:r>
            <a:r>
              <a:rPr lang="de-CH" sz="2200" dirty="0">
                <a:solidFill>
                  <a:schemeClr val="bg1"/>
                </a:solidFill>
                <a:effectLst>
                  <a:outerShdw blurRad="38100" dist="38100" dir="2700000" algn="tl">
                    <a:srgbClr val="000000">
                      <a:alpha val="43137"/>
                    </a:srgbClr>
                  </a:outerShdw>
                </a:effectLst>
              </a:rPr>
              <a:t> - </a:t>
            </a:r>
            <a:r>
              <a:rPr lang="de-CH" sz="2200" dirty="0" err="1">
                <a:solidFill>
                  <a:schemeClr val="bg1"/>
                </a:solidFill>
                <a:effectLst>
                  <a:outerShdw blurRad="38100" dist="38100" dir="2700000" algn="tl">
                    <a:srgbClr val="000000">
                      <a:alpha val="43137"/>
                    </a:srgbClr>
                  </a:outerShdw>
                </a:effectLst>
              </a:rPr>
              <a:t>s'engager</a:t>
            </a:r>
            <a:r>
              <a:rPr lang="de-CH" sz="2200" dirty="0">
                <a:solidFill>
                  <a:schemeClr val="bg1"/>
                </a:solidFill>
                <a:effectLst>
                  <a:outerShdw blurRad="38100" dist="38100" dir="2700000" algn="tl">
                    <a:srgbClr val="000000">
                      <a:alpha val="43137"/>
                    </a:srgbClr>
                  </a:outerShdw>
                </a:effectLst>
              </a:rPr>
              <a:t> </a:t>
            </a:r>
            <a:r>
              <a:rPr lang="de-CH" sz="2200" dirty="0" err="1">
                <a:solidFill>
                  <a:schemeClr val="bg1"/>
                </a:solidFill>
                <a:effectLst>
                  <a:outerShdw blurRad="38100" dist="38100" dir="2700000" algn="tl">
                    <a:srgbClr val="000000">
                      <a:alpha val="43137"/>
                    </a:srgbClr>
                  </a:outerShdw>
                </a:effectLst>
              </a:rPr>
              <a:t>comme</a:t>
            </a:r>
            <a:r>
              <a:rPr lang="de-CH" sz="2200" dirty="0">
                <a:solidFill>
                  <a:schemeClr val="bg1"/>
                </a:solidFill>
                <a:effectLst>
                  <a:outerShdw blurRad="38100" dist="38100" dir="2700000" algn="tl">
                    <a:srgbClr val="000000">
                      <a:alpha val="43137"/>
                    </a:srgbClr>
                  </a:outerShdw>
                </a:effectLst>
              </a:rPr>
              <a:t> </a:t>
            </a:r>
            <a:r>
              <a:rPr lang="de-CH" sz="2200" dirty="0" err="1">
                <a:solidFill>
                  <a:schemeClr val="bg1"/>
                </a:solidFill>
                <a:effectLst>
                  <a:outerShdw blurRad="38100" dist="38100" dir="2700000" algn="tl">
                    <a:srgbClr val="000000">
                      <a:alpha val="43137"/>
                    </a:srgbClr>
                  </a:outerShdw>
                </a:effectLst>
              </a:rPr>
              <a:t>monitrice</a:t>
            </a:r>
            <a:r>
              <a:rPr lang="de-CH" sz="2200" dirty="0">
                <a:solidFill>
                  <a:schemeClr val="bg1"/>
                </a:solidFill>
                <a:effectLst>
                  <a:outerShdw blurRad="38100" dist="38100" dir="2700000" algn="tl">
                    <a:srgbClr val="000000">
                      <a:alpha val="43137"/>
                    </a:srgbClr>
                  </a:outerShdw>
                </a:effectLst>
              </a:rPr>
              <a:t> </a:t>
            </a:r>
            <a:r>
              <a:rPr lang="de-CH" sz="2200" dirty="0" err="1">
                <a:solidFill>
                  <a:schemeClr val="bg1"/>
                </a:solidFill>
                <a:effectLst>
                  <a:outerShdw blurRad="38100" dist="38100" dir="2700000" algn="tl">
                    <a:srgbClr val="000000">
                      <a:alpha val="43137"/>
                    </a:srgbClr>
                  </a:outerShdw>
                </a:effectLst>
              </a:rPr>
              <a:t>ou</a:t>
            </a:r>
            <a:r>
              <a:rPr lang="de-CH" sz="2200" dirty="0">
                <a:solidFill>
                  <a:schemeClr val="bg1"/>
                </a:solidFill>
                <a:effectLst>
                  <a:outerShdw blurRad="38100" dist="38100" dir="2700000" algn="tl">
                    <a:srgbClr val="000000">
                      <a:alpha val="43137"/>
                    </a:srgbClr>
                  </a:outerShdw>
                </a:effectLst>
              </a:rPr>
              <a:t> </a:t>
            </a:r>
            <a:r>
              <a:rPr lang="de-CH" sz="2200" dirty="0" err="1">
                <a:solidFill>
                  <a:schemeClr val="bg1"/>
                </a:solidFill>
                <a:effectLst>
                  <a:outerShdw blurRad="38100" dist="38100" dir="2700000" algn="tl">
                    <a:srgbClr val="000000">
                      <a:alpha val="43137"/>
                    </a:srgbClr>
                  </a:outerShdw>
                </a:effectLst>
              </a:rPr>
              <a:t>moniteur</a:t>
            </a:r>
            <a:endParaRPr lang="de-CH" sz="2200" dirty="0">
              <a:solidFill>
                <a:schemeClr val="bg1"/>
              </a:solidFill>
              <a:effectLst>
                <a:outerShdw blurRad="38100" dist="38100" dir="2700000" algn="tl">
                  <a:srgbClr val="000000">
                    <a:alpha val="43137"/>
                  </a:srgbClr>
                </a:outerShdw>
              </a:effectLst>
            </a:endParaRPr>
          </a:p>
          <a:p>
            <a:pPr marL="450850" indent="-342900" fontAlgn="auto">
              <a:spcAft>
                <a:spcPts val="600"/>
              </a:spcAft>
              <a:buFont typeface="Arial" panose="020B0604020202020204" pitchFamily="34" charset="0"/>
              <a:buChar char="•"/>
            </a:pPr>
            <a:r>
              <a:rPr lang="de-CH" sz="2200" dirty="0">
                <a:solidFill>
                  <a:schemeClr val="bg1"/>
                </a:solidFill>
                <a:effectLst>
                  <a:outerShdw blurRad="38100" dist="38100" dir="2700000" algn="tl">
                    <a:srgbClr val="000000">
                      <a:alpha val="43137"/>
                    </a:srgbClr>
                  </a:outerShdw>
                </a:effectLst>
              </a:rPr>
              <a:t>Manuel </a:t>
            </a:r>
            <a:r>
              <a:rPr lang="de-CH" sz="2200" dirty="0" err="1">
                <a:solidFill>
                  <a:schemeClr val="bg1"/>
                </a:solidFill>
                <a:effectLst>
                  <a:outerShdw blurRad="38100" dist="38100" dir="2700000" algn="tl">
                    <a:srgbClr val="000000">
                      <a:alpha val="43137"/>
                    </a:srgbClr>
                  </a:outerShdw>
                </a:effectLst>
              </a:rPr>
              <a:t>esa</a:t>
            </a:r>
            <a:r>
              <a:rPr lang="de-CH" sz="2200" dirty="0">
                <a:solidFill>
                  <a:schemeClr val="bg1"/>
                </a:solidFill>
                <a:effectLst>
                  <a:outerShdw blurRad="38100" dist="38100" dir="2700000" algn="tl">
                    <a:srgbClr val="000000">
                      <a:alpha val="43137"/>
                    </a:srgbClr>
                  </a:outerShdw>
                </a:effectLst>
              </a:rPr>
              <a:t> - </a:t>
            </a:r>
            <a:r>
              <a:rPr lang="de-CH" sz="2200" dirty="0" err="1">
                <a:solidFill>
                  <a:schemeClr val="bg1"/>
                </a:solidFill>
                <a:effectLst>
                  <a:outerShdw blurRad="38100" dist="38100" dir="2700000" algn="tl">
                    <a:srgbClr val="000000">
                      <a:alpha val="43137"/>
                    </a:srgbClr>
                  </a:outerShdw>
                </a:effectLst>
              </a:rPr>
              <a:t>comprendre</a:t>
            </a:r>
            <a:r>
              <a:rPr lang="de-CH" sz="2200" dirty="0">
                <a:solidFill>
                  <a:schemeClr val="bg1"/>
                </a:solidFill>
                <a:effectLst>
                  <a:outerShdw blurRad="38100" dist="38100" dir="2700000" algn="tl">
                    <a:srgbClr val="000000">
                      <a:alpha val="43137"/>
                    </a:srgbClr>
                  </a:outerShdw>
                </a:effectLst>
              </a:rPr>
              <a:t> la </a:t>
            </a:r>
            <a:r>
              <a:rPr lang="de-CH" sz="2200" dirty="0" err="1">
                <a:solidFill>
                  <a:schemeClr val="bg1"/>
                </a:solidFill>
                <a:effectLst>
                  <a:outerShdw blurRad="38100" dist="38100" dir="2700000" algn="tl">
                    <a:srgbClr val="000000">
                      <a:alpha val="43137"/>
                    </a:srgbClr>
                  </a:outerShdw>
                </a:effectLst>
              </a:rPr>
              <a:t>discipline</a:t>
            </a:r>
            <a:endParaRPr lang="de-CH" sz="2200" dirty="0">
              <a:solidFill>
                <a:schemeClr val="bg1"/>
              </a:solidFill>
              <a:effectLst>
                <a:outerShdw blurRad="38100" dist="38100" dir="2700000" algn="tl">
                  <a:srgbClr val="000000">
                    <a:alpha val="43137"/>
                  </a:srgbClr>
                </a:outerShdw>
              </a:effectLst>
            </a:endParaRPr>
          </a:p>
          <a:p>
            <a:pPr fontAlgn="auto">
              <a:spcAft>
                <a:spcPts val="600"/>
              </a:spcAft>
              <a:tabLst>
                <a:tab pos="717550" algn="l"/>
              </a:tabLst>
            </a:pPr>
            <a:r>
              <a:rPr lang="de-CH" sz="2200" b="1" dirty="0" err="1">
                <a:solidFill>
                  <a:schemeClr val="bg1"/>
                </a:solidFill>
                <a:effectLst>
                  <a:outerShdw blurRad="38100" dist="38100" dir="2700000" algn="tl">
                    <a:srgbClr val="000000">
                      <a:alpha val="43137"/>
                    </a:srgbClr>
                  </a:outerShdw>
                </a:effectLst>
              </a:rPr>
              <a:t>Théorie</a:t>
            </a:r>
            <a:r>
              <a:rPr lang="de-CH" sz="2200" b="1" dirty="0">
                <a:solidFill>
                  <a:schemeClr val="bg1"/>
                </a:solidFill>
                <a:effectLst>
                  <a:outerShdw blurRad="38100" dist="38100" dir="2700000" algn="tl">
                    <a:srgbClr val="000000">
                      <a:alpha val="43137"/>
                    </a:srgbClr>
                  </a:outerShdw>
                </a:effectLst>
              </a:rPr>
              <a:t> 2:</a:t>
            </a:r>
          </a:p>
          <a:p>
            <a:pPr marL="450850" indent="-342900" fontAlgn="auto">
              <a:spcAft>
                <a:spcPts val="600"/>
              </a:spcAft>
              <a:buFont typeface="Arial" panose="020B0604020202020204" pitchFamily="34" charset="0"/>
              <a:buChar char="•"/>
            </a:pPr>
            <a:r>
              <a:rPr lang="de-CH" sz="2200" dirty="0" err="1">
                <a:solidFill>
                  <a:schemeClr val="bg1"/>
                </a:solidFill>
              </a:rPr>
              <a:t>Principes</a:t>
            </a:r>
            <a:r>
              <a:rPr lang="de-CH" sz="2200" dirty="0">
                <a:solidFill>
                  <a:schemeClr val="bg1"/>
                </a:solidFill>
              </a:rPr>
              <a:t> </a:t>
            </a:r>
            <a:r>
              <a:rPr lang="de-CH" sz="2200" dirty="0" err="1">
                <a:solidFill>
                  <a:schemeClr val="bg1"/>
                </a:solidFill>
              </a:rPr>
              <a:t>biologiques</a:t>
            </a:r>
            <a:endParaRPr lang="de-CH" sz="2200" dirty="0">
              <a:solidFill>
                <a:schemeClr val="bg1"/>
              </a:solidFill>
            </a:endParaRPr>
          </a:p>
          <a:p>
            <a:pPr marL="450850" indent="-342900" fontAlgn="auto">
              <a:spcAft>
                <a:spcPts val="600"/>
              </a:spcAft>
              <a:buFont typeface="Arial" panose="020B0604020202020204" pitchFamily="34" charset="0"/>
              <a:buChar char="•"/>
            </a:pPr>
            <a:r>
              <a:rPr lang="de-CH" sz="2200" dirty="0">
                <a:solidFill>
                  <a:schemeClr val="bg1"/>
                </a:solidFill>
              </a:rPr>
              <a:t>Alimentation</a:t>
            </a:r>
          </a:p>
          <a:p>
            <a:pPr fontAlgn="auto">
              <a:spcAft>
                <a:spcPts val="600"/>
              </a:spcAft>
            </a:pPr>
            <a:r>
              <a:rPr lang="de-CH" sz="2200" b="1" dirty="0" err="1">
                <a:solidFill>
                  <a:schemeClr val="bg1"/>
                </a:solidFill>
                <a:effectLst>
                  <a:outerShdw blurRad="38100" dist="38100" dir="2700000" algn="tl">
                    <a:srgbClr val="000000">
                      <a:alpha val="43137"/>
                    </a:srgbClr>
                  </a:outerShdw>
                </a:effectLst>
              </a:rPr>
              <a:t>Théorie</a:t>
            </a:r>
            <a:r>
              <a:rPr lang="de-CH" sz="2200" b="1" dirty="0">
                <a:solidFill>
                  <a:schemeClr val="bg1"/>
                </a:solidFill>
                <a:effectLst>
                  <a:outerShdw blurRad="38100" dist="38100" dir="2700000" algn="tl">
                    <a:srgbClr val="000000">
                      <a:alpha val="43137"/>
                    </a:srgbClr>
                  </a:outerShdw>
                </a:effectLst>
              </a:rPr>
              <a:t> 3:</a:t>
            </a:r>
          </a:p>
          <a:p>
            <a:pPr marL="450850" indent="-342900" fontAlgn="auto">
              <a:spcAft>
                <a:spcPts val="600"/>
              </a:spcAft>
              <a:buFont typeface="Arial" panose="020B0604020202020204" pitchFamily="34" charset="0"/>
              <a:buChar char="•"/>
            </a:pPr>
            <a:r>
              <a:rPr lang="de-CH" sz="2200" dirty="0" err="1">
                <a:solidFill>
                  <a:schemeClr val="bg1"/>
                </a:solidFill>
              </a:rPr>
              <a:t>Facteur</a:t>
            </a:r>
            <a:r>
              <a:rPr lang="de-CH" sz="2200" dirty="0">
                <a:solidFill>
                  <a:schemeClr val="bg1"/>
                </a:solidFill>
              </a:rPr>
              <a:t> de </a:t>
            </a:r>
            <a:r>
              <a:rPr lang="de-CH" sz="2200" dirty="0" err="1">
                <a:solidFill>
                  <a:schemeClr val="bg1"/>
                </a:solidFill>
              </a:rPr>
              <a:t>développement</a:t>
            </a:r>
            <a:r>
              <a:rPr lang="de-CH" sz="2200" dirty="0">
                <a:solidFill>
                  <a:schemeClr val="bg1"/>
                </a:solidFill>
              </a:rPr>
              <a:t> </a:t>
            </a:r>
            <a:r>
              <a:rPr lang="de-CH" sz="2200" dirty="0" err="1">
                <a:solidFill>
                  <a:schemeClr val="bg1"/>
                </a:solidFill>
              </a:rPr>
              <a:t>qualités</a:t>
            </a:r>
            <a:r>
              <a:rPr lang="de-CH" sz="2200" dirty="0">
                <a:solidFill>
                  <a:schemeClr val="bg1"/>
                </a:solidFill>
              </a:rPr>
              <a:t> </a:t>
            </a:r>
            <a:r>
              <a:rPr lang="de-CH" sz="2200" dirty="0" err="1">
                <a:solidFill>
                  <a:schemeClr val="bg1"/>
                </a:solidFill>
              </a:rPr>
              <a:t>athlétiques</a:t>
            </a:r>
            <a:endParaRPr lang="de-CH" sz="2200" dirty="0">
              <a:solidFill>
                <a:schemeClr val="bg1"/>
              </a:solidFill>
            </a:endParaRPr>
          </a:p>
          <a:p>
            <a:pPr fontAlgn="auto">
              <a:spcAft>
                <a:spcPts val="600"/>
              </a:spcAft>
              <a:tabLst>
                <a:tab pos="358775" algn="l"/>
              </a:tabLst>
            </a:pPr>
            <a:r>
              <a:rPr lang="de-CH" sz="2200" b="1" dirty="0" err="1">
                <a:solidFill>
                  <a:schemeClr val="bg1"/>
                </a:solidFill>
              </a:rPr>
              <a:t>Théorie</a:t>
            </a:r>
            <a:r>
              <a:rPr lang="de-CH" sz="2200" b="1" dirty="0">
                <a:solidFill>
                  <a:schemeClr val="bg1"/>
                </a:solidFill>
              </a:rPr>
              <a:t> 4:</a:t>
            </a:r>
          </a:p>
          <a:p>
            <a:pPr marL="450850" indent="-342900" fontAlgn="auto">
              <a:spcAft>
                <a:spcPts val="600"/>
              </a:spcAft>
              <a:buFont typeface="Arial" panose="020B0604020202020204" pitchFamily="34" charset="0"/>
              <a:buChar char="•"/>
              <a:tabLst>
                <a:tab pos="809625" algn="l"/>
              </a:tabLst>
            </a:pPr>
            <a:r>
              <a:rPr lang="de-CH" sz="2200" dirty="0">
                <a:solidFill>
                  <a:schemeClr val="bg1"/>
                </a:solidFill>
              </a:rPr>
              <a:t>Manuel </a:t>
            </a:r>
            <a:r>
              <a:rPr lang="de-CH" sz="2200" dirty="0" err="1">
                <a:solidFill>
                  <a:schemeClr val="bg1"/>
                </a:solidFill>
              </a:rPr>
              <a:t>esa</a:t>
            </a:r>
            <a:r>
              <a:rPr lang="de-CH" sz="2200" dirty="0">
                <a:solidFill>
                  <a:schemeClr val="bg1"/>
                </a:solidFill>
              </a:rPr>
              <a:t> - </a:t>
            </a:r>
            <a:r>
              <a:rPr lang="de-CH" sz="2200" dirty="0" err="1">
                <a:solidFill>
                  <a:schemeClr val="bg1"/>
                </a:solidFill>
              </a:rPr>
              <a:t>enseigner</a:t>
            </a:r>
            <a:r>
              <a:rPr lang="de-CH" sz="2200" dirty="0">
                <a:solidFill>
                  <a:schemeClr val="bg1"/>
                </a:solidFill>
              </a:rPr>
              <a:t> la </a:t>
            </a:r>
            <a:r>
              <a:rPr lang="de-CH" sz="2200" dirty="0" err="1">
                <a:solidFill>
                  <a:schemeClr val="bg1"/>
                </a:solidFill>
              </a:rPr>
              <a:t>discipline</a:t>
            </a:r>
            <a:endParaRPr lang="de-CH" sz="2200" dirty="0">
              <a:solidFill>
                <a:schemeClr val="bg1"/>
              </a:solidFill>
            </a:endParaRPr>
          </a:p>
        </p:txBody>
      </p:sp>
      <p:sp>
        <p:nvSpPr>
          <p:cNvPr id="2" name="SeitenzahlBenutzerdefiniert">
            <a:extLst>
              <a:ext uri="{FF2B5EF4-FFF2-40B4-BE49-F238E27FC236}">
                <a16:creationId xmlns:a16="http://schemas.microsoft.com/office/drawing/2014/main" id="{3EEAD6AF-61DE-ED59-C61A-782FE97E8C6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1</a:t>
            </a:r>
            <a:endParaRPr lang="de-CH" sz="900" dirty="0">
              <a:solidFill>
                <a:schemeClr val="bg1"/>
              </a:solidFill>
            </a:endParaRPr>
          </a:p>
        </p:txBody>
      </p:sp>
    </p:spTree>
    <p:extLst>
      <p:ext uri="{BB962C8B-B14F-4D97-AF65-F5344CB8AC3E}">
        <p14:creationId xmlns:p14="http://schemas.microsoft.com/office/powerpoint/2010/main" val="310561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a:latin typeface="Arial" panose="020B0604020202020204" pitchFamily="34" charset="0"/>
                <a:cs typeface="Arial" panose="020B0604020202020204" pitchFamily="34" charset="0"/>
              </a:rPr>
              <a:t>Convention de </a:t>
            </a:r>
            <a:r>
              <a:rPr lang="de-CH" sz="2800" kern="0" dirty="0" err="1">
                <a:latin typeface="Arial" panose="020B0604020202020204" pitchFamily="34" charset="0"/>
                <a:cs typeface="Arial" panose="020B0604020202020204" pitchFamily="34" charset="0"/>
              </a:rPr>
              <a:t>formation</a:t>
            </a:r>
            <a:r>
              <a:rPr lang="de-CH" sz="2800" kern="0" dirty="0">
                <a:latin typeface="Arial" panose="020B0604020202020204" pitchFamily="34" charset="0"/>
                <a:cs typeface="Arial" panose="020B0604020202020204" pitchFamily="34" charset="0"/>
              </a:rPr>
              <a:t> J+S</a:t>
            </a:r>
            <a:br>
              <a:rPr lang="de-CH" sz="2800" kern="0" dirty="0">
                <a:solidFill>
                  <a:srgbClr val="FF0000"/>
                </a:solidFill>
                <a:latin typeface="Arial" panose="020B0604020202020204" pitchFamily="34" charset="0"/>
                <a:cs typeface="Arial" panose="020B0604020202020204" pitchFamily="34" charset="0"/>
              </a:rPr>
            </a:br>
            <a:br>
              <a:rPr lang="de-CH" sz="2800" kern="0" dirty="0">
                <a:solidFill>
                  <a:srgbClr val="FF0000"/>
                </a:solidFill>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855448" y="1916832"/>
            <a:ext cx="10371600" cy="4140000"/>
          </a:xfrm>
        </p:spPr>
        <p:txBody>
          <a:bodyPr/>
          <a:lstStyle/>
          <a:p>
            <a:pPr algn="just"/>
            <a:r>
              <a:rPr lang="de-CH" altLang="de-DE" dirty="0">
                <a:latin typeface="Arial" pitchFamily="34" charset="0"/>
                <a:cs typeface="Arial" pitchFamily="34" charset="0"/>
              </a:rPr>
              <a:t>J+S </a:t>
            </a:r>
            <a:r>
              <a:rPr lang="de-CH" altLang="de-DE" dirty="0" err="1">
                <a:latin typeface="Arial" pitchFamily="34" charset="0"/>
                <a:cs typeface="Arial" pitchFamily="34" charset="0"/>
              </a:rPr>
              <a:t>permet</a:t>
            </a:r>
            <a:r>
              <a:rPr lang="de-CH" altLang="de-DE" dirty="0">
                <a:latin typeface="Arial" pitchFamily="34" charset="0"/>
                <a:cs typeface="Arial" pitchFamily="34" charset="0"/>
              </a:rPr>
              <a:t> </a:t>
            </a:r>
            <a:r>
              <a:rPr lang="de-CH" altLang="de-DE" dirty="0" err="1">
                <a:latin typeface="Arial" pitchFamily="34" charset="0"/>
                <a:cs typeface="Arial" pitchFamily="34" charset="0"/>
              </a:rPr>
              <a:t>aux</a:t>
            </a:r>
            <a:r>
              <a:rPr lang="de-CH" altLang="de-DE" dirty="0">
                <a:latin typeface="Arial" pitchFamily="34" charset="0"/>
                <a:cs typeface="Arial" pitchFamily="34" charset="0"/>
              </a:rPr>
              <a:t> </a:t>
            </a:r>
            <a:r>
              <a:rPr lang="de-CH" altLang="de-DE" dirty="0" err="1">
                <a:latin typeface="Arial" pitchFamily="34" charset="0"/>
                <a:cs typeface="Arial" pitchFamily="34" charset="0"/>
              </a:rPr>
              <a:t>moniteurs</a:t>
            </a:r>
            <a:r>
              <a:rPr lang="de-CH" altLang="de-DE" dirty="0">
                <a:latin typeface="Arial" pitchFamily="34" charset="0"/>
                <a:cs typeface="Arial" pitchFamily="34" charset="0"/>
              </a:rPr>
              <a:t> </a:t>
            </a:r>
            <a:r>
              <a:rPr lang="de-CH" altLang="de-DE" dirty="0" err="1">
                <a:latin typeface="Arial" pitchFamily="34" charset="0"/>
                <a:cs typeface="Arial" pitchFamily="34" charset="0"/>
              </a:rPr>
              <a:t>militaire</a:t>
            </a:r>
            <a:r>
              <a:rPr lang="de-CH" altLang="de-DE" dirty="0">
                <a:latin typeface="Arial" pitchFamily="34" charset="0"/>
                <a:cs typeface="Arial" pitchFamily="34" charset="0"/>
              </a:rPr>
              <a:t> </a:t>
            </a:r>
            <a:r>
              <a:rPr lang="de-CH" altLang="de-DE" dirty="0" err="1">
                <a:latin typeface="Arial" pitchFamily="34" charset="0"/>
                <a:cs typeface="Arial" pitchFamily="34" charset="0"/>
              </a:rPr>
              <a:t>breveté</a:t>
            </a:r>
            <a:r>
              <a:rPr lang="de-CH" altLang="de-DE" dirty="0">
                <a:latin typeface="Arial" pitchFamily="34" charset="0"/>
                <a:cs typeface="Arial" pitchFamily="34" charset="0"/>
              </a:rPr>
              <a:t> de </a:t>
            </a:r>
            <a:r>
              <a:rPr lang="de-CH" altLang="de-DE" dirty="0" err="1">
                <a:latin typeface="Arial" pitchFamily="34" charset="0"/>
                <a:cs typeface="Arial" pitchFamily="34" charset="0"/>
              </a:rPr>
              <a:t>recevoir</a:t>
            </a:r>
            <a:r>
              <a:rPr lang="de-CH" altLang="de-DE" dirty="0">
                <a:latin typeface="Arial" pitchFamily="34" charset="0"/>
                <a:cs typeface="Arial" pitchFamily="34" charset="0"/>
              </a:rPr>
              <a:t> la </a:t>
            </a:r>
            <a:r>
              <a:rPr lang="de-CH" altLang="de-DE" dirty="0" err="1">
                <a:latin typeface="Arial" pitchFamily="34" charset="0"/>
                <a:cs typeface="Arial" pitchFamily="34" charset="0"/>
              </a:rPr>
              <a:t>reconnaissance</a:t>
            </a:r>
            <a:r>
              <a:rPr lang="de-CH" altLang="de-DE" dirty="0">
                <a:latin typeface="Arial" pitchFamily="34" charset="0"/>
                <a:cs typeface="Arial" pitchFamily="34" charset="0"/>
              </a:rPr>
              <a:t> </a:t>
            </a:r>
            <a:r>
              <a:rPr lang="de-CH" altLang="de-DE" dirty="0" err="1">
                <a:latin typeface="Arial" pitchFamily="34" charset="0"/>
                <a:cs typeface="Arial" pitchFamily="34" charset="0"/>
              </a:rPr>
              <a:t>pour</a:t>
            </a:r>
            <a:r>
              <a:rPr lang="de-CH" altLang="de-DE" dirty="0">
                <a:latin typeface="Arial" pitchFamily="34" charset="0"/>
                <a:cs typeface="Arial" pitchFamily="34" charset="0"/>
              </a:rPr>
              <a:t> </a:t>
            </a:r>
            <a:r>
              <a:rPr lang="de-CH" altLang="de-DE" dirty="0" err="1">
                <a:latin typeface="Arial" pitchFamily="34" charset="0"/>
                <a:cs typeface="Arial" pitchFamily="34" charset="0"/>
              </a:rPr>
              <a:t>une</a:t>
            </a:r>
            <a:r>
              <a:rPr lang="de-CH" altLang="de-DE" dirty="0">
                <a:latin typeface="Arial" pitchFamily="34" charset="0"/>
                <a:cs typeface="Arial" pitchFamily="34" charset="0"/>
              </a:rPr>
              <a:t> </a:t>
            </a:r>
            <a:r>
              <a:rPr lang="de-CH" altLang="de-DE" dirty="0" err="1">
                <a:latin typeface="Arial" pitchFamily="34" charset="0"/>
                <a:cs typeface="Arial" pitchFamily="34" charset="0"/>
              </a:rPr>
              <a:t>discipline</a:t>
            </a:r>
            <a:r>
              <a:rPr lang="de-CH" altLang="de-DE" dirty="0">
                <a:latin typeface="Arial" pitchFamily="34" charset="0"/>
                <a:cs typeface="Arial" pitchFamily="34" charset="0"/>
              </a:rPr>
              <a:t> sportive du </a:t>
            </a:r>
            <a:r>
              <a:rPr lang="de-CH" altLang="de-DE" dirty="0" err="1">
                <a:latin typeface="Arial" pitchFamily="34" charset="0"/>
                <a:cs typeface="Arial" pitchFamily="34" charset="0"/>
              </a:rPr>
              <a:t>groupe</a:t>
            </a:r>
            <a:r>
              <a:rPr lang="de-CH" altLang="de-DE" dirty="0">
                <a:latin typeface="Arial" pitchFamily="34" charset="0"/>
                <a:cs typeface="Arial" pitchFamily="34" charset="0"/>
              </a:rPr>
              <a:t>  </a:t>
            </a:r>
            <a:r>
              <a:rPr lang="de-CH" altLang="de-DE" dirty="0" err="1">
                <a:latin typeface="Arial" pitchFamily="34" charset="0"/>
                <a:cs typeface="Arial" pitchFamily="34" charset="0"/>
              </a:rPr>
              <a:t>d’utilisateurs</a:t>
            </a:r>
            <a:r>
              <a:rPr lang="de-CH" altLang="de-DE" dirty="0">
                <a:latin typeface="Arial" pitchFamily="34" charset="0"/>
                <a:cs typeface="Arial" pitchFamily="34" charset="0"/>
              </a:rPr>
              <a:t> 1. Le </a:t>
            </a:r>
            <a:r>
              <a:rPr lang="de-CH" altLang="de-DE" dirty="0" err="1">
                <a:latin typeface="Arial" pitchFamily="34" charset="0"/>
                <a:cs typeface="Arial" pitchFamily="34" charset="0"/>
              </a:rPr>
              <a:t>coach</a:t>
            </a:r>
            <a:r>
              <a:rPr lang="de-CH" altLang="de-DE" dirty="0">
                <a:latin typeface="Arial" pitchFamily="34" charset="0"/>
                <a:cs typeface="Arial" pitchFamily="34" charset="0"/>
              </a:rPr>
              <a:t> J+S </a:t>
            </a:r>
            <a:r>
              <a:rPr lang="de-CH" altLang="de-DE" dirty="0" err="1">
                <a:latin typeface="Arial" pitchFamily="34" charset="0"/>
                <a:cs typeface="Arial" pitchFamily="34" charset="0"/>
              </a:rPr>
              <a:t>faisant</a:t>
            </a:r>
            <a:r>
              <a:rPr lang="de-CH" altLang="de-DE" dirty="0">
                <a:latin typeface="Arial" pitchFamily="34" charset="0"/>
                <a:cs typeface="Arial" pitchFamily="34" charset="0"/>
              </a:rPr>
              <a:t> </a:t>
            </a:r>
            <a:r>
              <a:rPr lang="de-CH" altLang="de-DE" dirty="0" err="1">
                <a:latin typeface="Arial" pitchFamily="34" charset="0"/>
                <a:cs typeface="Arial" pitchFamily="34" charset="0"/>
              </a:rPr>
              <a:t>parti</a:t>
            </a:r>
            <a:r>
              <a:rPr lang="de-CH" altLang="de-DE" dirty="0">
                <a:latin typeface="Arial" pitchFamily="34" charset="0"/>
                <a:cs typeface="Arial" pitchFamily="34" charset="0"/>
              </a:rPr>
              <a:t> </a:t>
            </a:r>
            <a:r>
              <a:rPr lang="de-CH" altLang="de-DE" dirty="0" err="1">
                <a:latin typeface="Arial" pitchFamily="34" charset="0"/>
                <a:cs typeface="Arial" pitchFamily="34" charset="0"/>
              </a:rPr>
              <a:t>d’une</a:t>
            </a:r>
            <a:r>
              <a:rPr lang="de-CH" altLang="de-DE" dirty="0">
                <a:latin typeface="Arial" pitchFamily="34" charset="0"/>
                <a:cs typeface="Arial" pitchFamily="34" charset="0"/>
              </a:rPr>
              <a:t> </a:t>
            </a:r>
            <a:r>
              <a:rPr lang="de-CH" altLang="de-DE" dirty="0" err="1">
                <a:latin typeface="Arial" pitchFamily="34" charset="0"/>
                <a:cs typeface="Arial" pitchFamily="34" charset="0"/>
              </a:rPr>
              <a:t>organisation</a:t>
            </a:r>
            <a:r>
              <a:rPr lang="de-CH" altLang="de-DE" dirty="0">
                <a:latin typeface="Arial" pitchFamily="34" charset="0"/>
                <a:cs typeface="Arial" pitchFamily="34" charset="0"/>
              </a:rPr>
              <a:t> </a:t>
            </a:r>
            <a:r>
              <a:rPr lang="de-CH" altLang="de-DE" dirty="0" err="1">
                <a:latin typeface="Arial" pitchFamily="34" charset="0"/>
                <a:cs typeface="Arial" pitchFamily="34" charset="0"/>
              </a:rPr>
              <a:t>qui</a:t>
            </a:r>
            <a:r>
              <a:rPr lang="de-CH" altLang="de-DE" dirty="0">
                <a:latin typeface="Arial" pitchFamily="34" charset="0"/>
                <a:cs typeface="Arial" pitchFamily="34" charset="0"/>
              </a:rPr>
              <a:t> </a:t>
            </a:r>
            <a:r>
              <a:rPr lang="de-CH" altLang="de-DE" dirty="0" err="1">
                <a:latin typeface="Arial" pitchFamily="34" charset="0"/>
                <a:cs typeface="Arial" pitchFamily="34" charset="0"/>
              </a:rPr>
              <a:t>propose</a:t>
            </a:r>
            <a:r>
              <a:rPr lang="de-CH" altLang="de-DE" dirty="0">
                <a:latin typeface="Arial" pitchFamily="34" charset="0"/>
                <a:cs typeface="Arial" pitchFamily="34" charset="0"/>
              </a:rPr>
              <a:t> des </a:t>
            </a:r>
            <a:r>
              <a:rPr lang="de-CH" altLang="de-DE" dirty="0" err="1">
                <a:latin typeface="Arial" pitchFamily="34" charset="0"/>
                <a:cs typeface="Arial" pitchFamily="34" charset="0"/>
              </a:rPr>
              <a:t>cours</a:t>
            </a:r>
            <a:r>
              <a:rPr lang="de-CH" altLang="de-DE" dirty="0">
                <a:latin typeface="Arial" pitchFamily="34" charset="0"/>
                <a:cs typeface="Arial" pitchFamily="34" charset="0"/>
              </a:rPr>
              <a:t> de </a:t>
            </a:r>
            <a:r>
              <a:rPr lang="de-CH" altLang="de-DE" dirty="0" err="1">
                <a:latin typeface="Arial" pitchFamily="34" charset="0"/>
                <a:cs typeface="Arial" pitchFamily="34" charset="0"/>
              </a:rPr>
              <a:t>formation</a:t>
            </a:r>
            <a:r>
              <a:rPr lang="de-CH" altLang="de-DE" dirty="0">
                <a:latin typeface="Arial" pitchFamily="34" charset="0"/>
                <a:cs typeface="Arial" pitchFamily="34" charset="0"/>
              </a:rPr>
              <a:t> </a:t>
            </a:r>
            <a:r>
              <a:rPr lang="de-CH" altLang="de-DE" dirty="0" err="1">
                <a:latin typeface="Arial" pitchFamily="34" charset="0"/>
                <a:cs typeface="Arial" pitchFamily="34" charset="0"/>
              </a:rPr>
              <a:t>pour</a:t>
            </a:r>
            <a:r>
              <a:rPr lang="de-CH" altLang="de-DE" dirty="0">
                <a:latin typeface="Arial" pitchFamily="34" charset="0"/>
                <a:cs typeface="Arial" pitchFamily="34" charset="0"/>
              </a:rPr>
              <a:t> </a:t>
            </a:r>
            <a:r>
              <a:rPr lang="de-CH" altLang="de-DE" dirty="0" err="1">
                <a:latin typeface="Arial" pitchFamily="34" charset="0"/>
                <a:cs typeface="Arial" pitchFamily="34" charset="0"/>
              </a:rPr>
              <a:t>jeune</a:t>
            </a:r>
            <a:r>
              <a:rPr lang="de-CH" altLang="de-DE" dirty="0">
                <a:latin typeface="Arial" pitchFamily="34" charset="0"/>
                <a:cs typeface="Arial" pitchFamily="34" charset="0"/>
              </a:rPr>
              <a:t>, </a:t>
            </a:r>
            <a:r>
              <a:rPr lang="de-CH" altLang="de-DE" dirty="0" err="1">
                <a:latin typeface="Arial" pitchFamily="34" charset="0"/>
                <a:cs typeface="Arial" pitchFamily="34" charset="0"/>
              </a:rPr>
              <a:t>peut</a:t>
            </a:r>
            <a:r>
              <a:rPr lang="de-CH" altLang="de-DE" dirty="0">
                <a:latin typeface="Arial" pitchFamily="34" charset="0"/>
                <a:cs typeface="Arial" pitchFamily="34" charset="0"/>
              </a:rPr>
              <a:t> faire la </a:t>
            </a:r>
            <a:r>
              <a:rPr lang="de-CH" altLang="de-DE" dirty="0" err="1">
                <a:latin typeface="Arial" pitchFamily="34" charset="0"/>
                <a:cs typeface="Arial" pitchFamily="34" charset="0"/>
              </a:rPr>
              <a:t>demande</a:t>
            </a:r>
            <a:r>
              <a:rPr lang="de-CH" altLang="de-DE" dirty="0">
                <a:latin typeface="Arial" pitchFamily="34" charset="0"/>
                <a:cs typeface="Arial" pitchFamily="34" charset="0"/>
              </a:rPr>
              <a:t> </a:t>
            </a:r>
            <a:r>
              <a:rPr lang="de-CH" altLang="de-DE" dirty="0" err="1">
                <a:latin typeface="Arial" pitchFamily="34" charset="0"/>
                <a:cs typeface="Arial" pitchFamily="34" charset="0"/>
              </a:rPr>
              <a:t>d’optention</a:t>
            </a:r>
            <a:r>
              <a:rPr lang="de-CH" altLang="de-DE" dirty="0">
                <a:latin typeface="Arial" pitchFamily="34" charset="0"/>
                <a:cs typeface="Arial" pitchFamily="34" charset="0"/>
              </a:rPr>
              <a:t> de la </a:t>
            </a:r>
            <a:r>
              <a:rPr lang="de-CH" altLang="de-DE" dirty="0" err="1">
                <a:latin typeface="Arial" pitchFamily="34" charset="0"/>
                <a:cs typeface="Arial" pitchFamily="34" charset="0"/>
              </a:rPr>
              <a:t>reconnaissance</a:t>
            </a:r>
            <a:r>
              <a:rPr lang="de-CH" altLang="de-DE" dirty="0">
                <a:latin typeface="Arial" pitchFamily="34" charset="0"/>
                <a:cs typeface="Arial" pitchFamily="34" charset="0"/>
              </a:rPr>
              <a:t> J+S par le </a:t>
            </a:r>
            <a:r>
              <a:rPr lang="de-CH" altLang="de-DE" dirty="0" err="1">
                <a:latin typeface="Arial" pitchFamily="34" charset="0"/>
                <a:cs typeface="Arial" pitchFamily="34" charset="0"/>
              </a:rPr>
              <a:t>biais</a:t>
            </a:r>
            <a:r>
              <a:rPr lang="de-CH" altLang="de-DE" dirty="0">
                <a:latin typeface="Arial" pitchFamily="34" charset="0"/>
                <a:cs typeface="Arial" pitchFamily="34" charset="0"/>
              </a:rPr>
              <a:t> de </a:t>
            </a:r>
            <a:r>
              <a:rPr lang="de-CH" altLang="de-DE" dirty="0" err="1">
                <a:latin typeface="Arial" pitchFamily="34" charset="0"/>
                <a:cs typeface="Arial" pitchFamily="34" charset="0"/>
              </a:rPr>
              <a:t>l’office</a:t>
            </a:r>
            <a:r>
              <a:rPr lang="de-CH" altLang="de-DE" dirty="0">
                <a:latin typeface="Arial" pitchFamily="34" charset="0"/>
                <a:cs typeface="Arial" pitchFamily="34" charset="0"/>
              </a:rPr>
              <a:t> </a:t>
            </a:r>
            <a:r>
              <a:rPr lang="de-CH" altLang="de-DE" dirty="0" err="1">
                <a:latin typeface="Arial" pitchFamily="34" charset="0"/>
                <a:cs typeface="Arial" pitchFamily="34" charset="0"/>
              </a:rPr>
              <a:t>cantonale</a:t>
            </a:r>
            <a:r>
              <a:rPr lang="de-CH" altLang="de-DE" dirty="0">
                <a:latin typeface="Arial" pitchFamily="34" charset="0"/>
                <a:cs typeface="Arial" pitchFamily="34" charset="0"/>
              </a:rPr>
              <a:t>. J+S </a:t>
            </a:r>
            <a:r>
              <a:rPr lang="de-CH" altLang="de-DE" dirty="0" err="1">
                <a:latin typeface="Arial" pitchFamily="34" charset="0"/>
                <a:cs typeface="Arial" pitchFamily="34" charset="0"/>
              </a:rPr>
              <a:t>introduit</a:t>
            </a:r>
            <a:r>
              <a:rPr lang="de-CH" altLang="de-DE" dirty="0">
                <a:latin typeface="Arial" pitchFamily="34" charset="0"/>
                <a:cs typeface="Arial" pitchFamily="34" charset="0"/>
              </a:rPr>
              <a:t> la </a:t>
            </a:r>
            <a:r>
              <a:rPr lang="de-CH" altLang="de-DE" dirty="0" err="1">
                <a:latin typeface="Arial" pitchFamily="34" charset="0"/>
                <a:cs typeface="Arial" pitchFamily="34" charset="0"/>
              </a:rPr>
              <a:t>reconnaissance</a:t>
            </a:r>
            <a:r>
              <a:rPr lang="de-CH" altLang="de-DE" dirty="0">
                <a:latin typeface="Arial" pitchFamily="34" charset="0"/>
                <a:cs typeface="Arial" pitchFamily="34" charset="0"/>
              </a:rPr>
              <a:t> </a:t>
            </a:r>
            <a:r>
              <a:rPr lang="de-CH" altLang="de-DE" dirty="0" err="1">
                <a:latin typeface="Arial" pitchFamily="34" charset="0"/>
                <a:cs typeface="Arial" pitchFamily="34" charset="0"/>
              </a:rPr>
              <a:t>dans</a:t>
            </a:r>
            <a:r>
              <a:rPr lang="de-CH" altLang="de-DE" dirty="0">
                <a:latin typeface="Arial" pitchFamily="34" charset="0"/>
                <a:cs typeface="Arial" pitchFamily="34" charset="0"/>
              </a:rPr>
              <a:t> la </a:t>
            </a:r>
            <a:r>
              <a:rPr lang="de-CH" altLang="de-DE" dirty="0" err="1">
                <a:latin typeface="Arial" pitchFamily="34" charset="0"/>
                <a:cs typeface="Arial" pitchFamily="34" charset="0"/>
              </a:rPr>
              <a:t>banque</a:t>
            </a:r>
            <a:r>
              <a:rPr lang="de-CH" altLang="de-DE" dirty="0">
                <a:latin typeface="Arial" pitchFamily="34" charset="0"/>
                <a:cs typeface="Arial" pitchFamily="34" charset="0"/>
              </a:rPr>
              <a:t> de </a:t>
            </a:r>
            <a:r>
              <a:rPr lang="de-CH" altLang="de-DE" dirty="0" err="1">
                <a:latin typeface="Arial" pitchFamily="34" charset="0"/>
                <a:cs typeface="Arial" pitchFamily="34" charset="0"/>
              </a:rPr>
              <a:t>données</a:t>
            </a:r>
            <a:r>
              <a:rPr lang="de-CH" altLang="de-DE" dirty="0">
                <a:latin typeface="Arial" pitchFamily="34" charset="0"/>
                <a:cs typeface="Arial" pitchFamily="34" charset="0"/>
              </a:rPr>
              <a:t> nationale </a:t>
            </a:r>
            <a:r>
              <a:rPr lang="de-CH" altLang="de-DE" dirty="0" err="1">
                <a:latin typeface="Arial" pitchFamily="34" charset="0"/>
                <a:cs typeface="Arial" pitchFamily="34" charset="0"/>
              </a:rPr>
              <a:t>sport</a:t>
            </a:r>
            <a:r>
              <a:rPr lang="de-CH" altLang="de-DE" dirty="0">
                <a:latin typeface="Arial" pitchFamily="34" charset="0"/>
                <a:cs typeface="Arial" pitchFamily="34" charset="0"/>
              </a:rPr>
              <a:t> (BDNS). </a:t>
            </a:r>
          </a:p>
          <a:p>
            <a:pPr algn="just"/>
            <a:endParaRPr lang="de-CH" altLang="de-DE" dirty="0">
              <a:latin typeface="Arial" pitchFamily="34" charset="0"/>
              <a:cs typeface="Arial" pitchFamily="34" charset="0"/>
            </a:endParaRPr>
          </a:p>
          <a:p>
            <a:pPr algn="just"/>
            <a:r>
              <a:rPr lang="de-CH" altLang="de-DE" dirty="0">
                <a:latin typeface="Arial" pitchFamily="34" charset="0"/>
                <a:cs typeface="Arial" pitchFamily="34" charset="0"/>
              </a:rPr>
              <a:t>Du </a:t>
            </a:r>
            <a:r>
              <a:rPr lang="de-CH" altLang="de-DE" dirty="0" err="1">
                <a:latin typeface="Arial" pitchFamily="34" charset="0"/>
                <a:cs typeface="Arial" pitchFamily="34" charset="0"/>
              </a:rPr>
              <a:t>côté</a:t>
            </a:r>
            <a:r>
              <a:rPr lang="de-CH" altLang="de-DE" dirty="0">
                <a:latin typeface="Arial" pitchFamily="34" charset="0"/>
                <a:cs typeface="Arial" pitchFamily="34" charset="0"/>
              </a:rPr>
              <a:t> de </a:t>
            </a:r>
            <a:r>
              <a:rPr lang="de-CH" altLang="de-DE" dirty="0" err="1">
                <a:latin typeface="Arial" pitchFamily="34" charset="0"/>
                <a:cs typeface="Arial" pitchFamily="34" charset="0"/>
              </a:rPr>
              <a:t>l’armée</a:t>
            </a:r>
            <a:r>
              <a:rPr lang="de-CH" altLang="de-DE" dirty="0">
                <a:latin typeface="Arial" pitchFamily="34" charset="0"/>
                <a:cs typeface="Arial" pitchFamily="34" charset="0"/>
              </a:rPr>
              <a:t>, c’est le </a:t>
            </a:r>
            <a:r>
              <a:rPr lang="de-CH" altLang="de-DE" dirty="0" err="1">
                <a:latin typeface="Arial" pitchFamily="34" charset="0"/>
                <a:cs typeface="Arial" pitchFamily="34" charset="0"/>
              </a:rPr>
              <a:t>chef</a:t>
            </a:r>
            <a:r>
              <a:rPr lang="de-CH" altLang="de-DE" dirty="0">
                <a:latin typeface="Arial" pitchFamily="34" charset="0"/>
                <a:cs typeface="Arial" pitchFamily="34" charset="0"/>
              </a:rPr>
              <a:t> de la </a:t>
            </a:r>
            <a:r>
              <a:rPr lang="de-CH" altLang="de-DE" dirty="0" err="1">
                <a:latin typeface="Arial" pitchFamily="34" charset="0"/>
                <a:cs typeface="Arial" pitchFamily="34" charset="0"/>
              </a:rPr>
              <a:t>formation</a:t>
            </a:r>
            <a:r>
              <a:rPr lang="de-CH" altLang="de-DE" dirty="0">
                <a:latin typeface="Arial" pitchFamily="34" charset="0"/>
                <a:cs typeface="Arial" pitchFamily="34" charset="0"/>
              </a:rPr>
              <a:t> sportive </a:t>
            </a:r>
            <a:r>
              <a:rPr lang="de-CH" altLang="de-DE" dirty="0" err="1">
                <a:latin typeface="Arial" pitchFamily="34" charset="0"/>
                <a:cs typeface="Arial" pitchFamily="34" charset="0"/>
              </a:rPr>
              <a:t>dans</a:t>
            </a:r>
            <a:r>
              <a:rPr lang="de-CH" altLang="de-DE" dirty="0">
                <a:latin typeface="Arial" pitchFamily="34" charset="0"/>
                <a:cs typeface="Arial" pitchFamily="34" charset="0"/>
              </a:rPr>
              <a:t>  </a:t>
            </a:r>
            <a:r>
              <a:rPr lang="de-CH" altLang="de-DE" dirty="0" err="1">
                <a:latin typeface="Arial" pitchFamily="34" charset="0"/>
                <a:cs typeface="Arial" pitchFamily="34" charset="0"/>
              </a:rPr>
              <a:t>l’armée</a:t>
            </a:r>
            <a:r>
              <a:rPr lang="de-CH" altLang="de-DE" dirty="0">
                <a:latin typeface="Arial" pitchFamily="34" charset="0"/>
                <a:cs typeface="Arial" pitchFamily="34" charset="0"/>
              </a:rPr>
              <a:t> / </a:t>
            </a:r>
            <a:r>
              <a:rPr lang="de-CH" altLang="de-DE" dirty="0" err="1">
                <a:latin typeface="Arial" pitchFamily="34" charset="0"/>
                <a:cs typeface="Arial" pitchFamily="34" charset="0"/>
              </a:rPr>
              <a:t>chef</a:t>
            </a:r>
            <a:r>
              <a:rPr lang="de-CH" altLang="de-DE" dirty="0">
                <a:latin typeface="Arial" pitchFamily="34" charset="0"/>
                <a:cs typeface="Arial" pitchFamily="34" charset="0"/>
              </a:rPr>
              <a:t> </a:t>
            </a:r>
            <a:r>
              <a:rPr lang="de-CH" altLang="de-DE" dirty="0" err="1">
                <a:latin typeface="Arial" pitchFamily="34" charset="0"/>
                <a:cs typeface="Arial" pitchFamily="34" charset="0"/>
              </a:rPr>
              <a:t>cours</a:t>
            </a:r>
            <a:r>
              <a:rPr lang="de-CH" altLang="de-DE" dirty="0">
                <a:latin typeface="Arial" pitchFamily="34" charset="0"/>
                <a:cs typeface="Arial" pitchFamily="34" charset="0"/>
              </a:rPr>
              <a:t>  </a:t>
            </a:r>
            <a:r>
              <a:rPr lang="de-CH" altLang="de-DE" dirty="0" err="1">
                <a:latin typeface="Arial" pitchFamily="34" charset="0"/>
                <a:cs typeface="Arial" pitchFamily="34" charset="0"/>
              </a:rPr>
              <a:t>qui</a:t>
            </a:r>
            <a:r>
              <a:rPr lang="de-CH" altLang="de-DE" dirty="0">
                <a:latin typeface="Arial" pitchFamily="34" charset="0"/>
                <a:cs typeface="Arial" pitchFamily="34" charset="0"/>
              </a:rPr>
              <a:t> fait </a:t>
            </a:r>
            <a:r>
              <a:rPr lang="de-CH" altLang="de-DE" dirty="0" err="1">
                <a:latin typeface="Arial" pitchFamily="34" charset="0"/>
                <a:cs typeface="Arial" pitchFamily="34" charset="0"/>
              </a:rPr>
              <a:t>office</a:t>
            </a:r>
            <a:r>
              <a:rPr lang="de-CH" altLang="de-DE" dirty="0">
                <a:latin typeface="Arial" pitchFamily="34" charset="0"/>
                <a:cs typeface="Arial" pitchFamily="34" charset="0"/>
              </a:rPr>
              <a:t> de </a:t>
            </a:r>
            <a:r>
              <a:rPr lang="de-CH" altLang="de-DE" dirty="0" err="1">
                <a:latin typeface="Arial" pitchFamily="34" charset="0"/>
                <a:cs typeface="Arial" pitchFamily="34" charset="0"/>
              </a:rPr>
              <a:t>coach</a:t>
            </a:r>
            <a:r>
              <a:rPr lang="de-CH" altLang="de-DE" dirty="0">
                <a:latin typeface="Arial" pitchFamily="34" charset="0"/>
                <a:cs typeface="Arial" pitchFamily="34" charset="0"/>
              </a:rPr>
              <a:t>. Il </a:t>
            </a:r>
            <a:r>
              <a:rPr lang="de-CH" altLang="de-DE" dirty="0" err="1">
                <a:latin typeface="Arial" pitchFamily="34" charset="0"/>
                <a:cs typeface="Arial" pitchFamily="34" charset="0"/>
              </a:rPr>
              <a:t>est</a:t>
            </a:r>
            <a:r>
              <a:rPr lang="de-CH" altLang="de-DE" dirty="0">
                <a:latin typeface="Arial" pitchFamily="34" charset="0"/>
                <a:cs typeface="Arial" pitchFamily="34" charset="0"/>
              </a:rPr>
              <a:t> la </a:t>
            </a:r>
            <a:r>
              <a:rPr lang="de-CH" altLang="de-DE" dirty="0" err="1">
                <a:latin typeface="Arial" pitchFamily="34" charset="0"/>
                <a:cs typeface="Arial" pitchFamily="34" charset="0"/>
              </a:rPr>
              <a:t>personne</a:t>
            </a:r>
            <a:r>
              <a:rPr lang="de-CH" altLang="de-DE" dirty="0">
                <a:latin typeface="Arial" pitchFamily="34" charset="0"/>
                <a:cs typeface="Arial" pitchFamily="34" charset="0"/>
              </a:rPr>
              <a:t> de </a:t>
            </a:r>
            <a:r>
              <a:rPr lang="de-CH" altLang="de-DE" dirty="0" err="1">
                <a:latin typeface="Arial" pitchFamily="34" charset="0"/>
                <a:cs typeface="Arial" pitchFamily="34" charset="0"/>
              </a:rPr>
              <a:t>contact</a:t>
            </a:r>
            <a:r>
              <a:rPr lang="de-CH" altLang="de-DE" dirty="0">
                <a:latin typeface="Arial" pitchFamily="34" charset="0"/>
                <a:cs typeface="Arial" pitchFamily="34" charset="0"/>
              </a:rPr>
              <a:t> en </a:t>
            </a:r>
            <a:r>
              <a:rPr lang="de-CH" altLang="de-DE" dirty="0" err="1">
                <a:latin typeface="Arial" pitchFamily="34" charset="0"/>
                <a:cs typeface="Arial" pitchFamily="34" charset="0"/>
              </a:rPr>
              <a:t>pour</a:t>
            </a:r>
            <a:r>
              <a:rPr lang="de-CH" altLang="de-DE" dirty="0">
                <a:latin typeface="Arial" pitchFamily="34" charset="0"/>
                <a:cs typeface="Arial" pitchFamily="34" charset="0"/>
              </a:rPr>
              <a:t> </a:t>
            </a:r>
            <a:r>
              <a:rPr lang="de-CH" altLang="de-DE" dirty="0" err="1">
                <a:latin typeface="Arial" pitchFamily="34" charset="0"/>
                <a:cs typeface="Arial" pitchFamily="34" charset="0"/>
              </a:rPr>
              <a:t>tout</a:t>
            </a:r>
            <a:r>
              <a:rPr lang="de-CH" altLang="de-DE" dirty="0">
                <a:latin typeface="Arial" pitchFamily="34" charset="0"/>
                <a:cs typeface="Arial" pitchFamily="34" charset="0"/>
              </a:rPr>
              <a:t> </a:t>
            </a:r>
            <a:r>
              <a:rPr lang="de-CH" altLang="de-DE" dirty="0" err="1">
                <a:latin typeface="Arial" pitchFamily="34" charset="0"/>
                <a:cs typeface="Arial" pitchFamily="34" charset="0"/>
              </a:rPr>
              <a:t>ce</a:t>
            </a:r>
            <a:r>
              <a:rPr lang="de-CH" altLang="de-DE" dirty="0">
                <a:latin typeface="Arial" pitchFamily="34" charset="0"/>
                <a:cs typeface="Arial" pitchFamily="34" charset="0"/>
              </a:rPr>
              <a:t> </a:t>
            </a:r>
            <a:r>
              <a:rPr lang="de-CH" altLang="de-DE" dirty="0" err="1">
                <a:latin typeface="Arial" pitchFamily="34" charset="0"/>
                <a:cs typeface="Arial" pitchFamily="34" charset="0"/>
              </a:rPr>
              <a:t>qui</a:t>
            </a:r>
            <a:r>
              <a:rPr lang="de-CH" altLang="de-DE" dirty="0">
                <a:latin typeface="Arial" pitchFamily="34" charset="0"/>
                <a:cs typeface="Arial" pitchFamily="34" charset="0"/>
              </a:rPr>
              <a:t> </a:t>
            </a:r>
            <a:r>
              <a:rPr lang="de-CH" altLang="de-DE" dirty="0" err="1">
                <a:latin typeface="Arial" pitchFamily="34" charset="0"/>
                <a:cs typeface="Arial" pitchFamily="34" charset="0"/>
              </a:rPr>
              <a:t>conserne</a:t>
            </a:r>
            <a:r>
              <a:rPr lang="de-CH" altLang="de-DE" dirty="0">
                <a:latin typeface="Arial" pitchFamily="34" charset="0"/>
                <a:cs typeface="Arial" pitchFamily="34" charset="0"/>
              </a:rPr>
              <a:t> J+S </a:t>
            </a:r>
            <a:r>
              <a:rPr lang="de-CH" altLang="de-DE" dirty="0" err="1">
                <a:latin typeface="Arial" pitchFamily="34" charset="0"/>
                <a:cs typeface="Arial" pitchFamily="34" charset="0"/>
              </a:rPr>
              <a:t>Macolin</a:t>
            </a:r>
            <a:r>
              <a:rPr lang="de-CH" altLang="de-DE" dirty="0">
                <a:latin typeface="Arial" pitchFamily="34" charset="0"/>
                <a:cs typeface="Arial" pitchFamily="34" charset="0"/>
              </a:rPr>
              <a:t>.</a:t>
            </a:r>
            <a:endParaRPr lang="de-CH" altLang="de-DE" dirty="0">
              <a:solidFill>
                <a:srgbClr val="FF0000"/>
              </a:solidFill>
            </a:endParaRPr>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10" name="Picture 9" descr="C:\Users\U80799574\AppData\Local\Microsoft\Windows\Temporary Internet Files\Content.Outlook\TMHMKP5B\MSL Logo (2).png">
            <a:extLst>
              <a:ext uri="{FF2B5EF4-FFF2-40B4-BE49-F238E27FC236}">
                <a16:creationId xmlns:a16="http://schemas.microsoft.com/office/drawing/2014/main" id="{7F10E2CA-9C0F-4889-BED7-5A4B7F5C5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947" y="4995797"/>
            <a:ext cx="1030956" cy="131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js_leit2">
            <a:extLst>
              <a:ext uri="{FF2B5EF4-FFF2-40B4-BE49-F238E27FC236}">
                <a16:creationId xmlns:a16="http://schemas.microsoft.com/office/drawing/2014/main" id="{0CC45A86-C544-476C-9833-A09093AF9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248" y="4995797"/>
            <a:ext cx="111601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itenzahlBenutzerdefiniert">
            <a:extLst>
              <a:ext uri="{FF2B5EF4-FFF2-40B4-BE49-F238E27FC236}">
                <a16:creationId xmlns:a16="http://schemas.microsoft.com/office/drawing/2014/main" id="{12E56350-0C3E-6BF0-D248-37979855BD4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2540903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sz="2800" kern="0" dirty="0" err="1">
                <a:latin typeface="Arial" panose="020B0604020202020204" pitchFamily="34" charset="0"/>
                <a:cs typeface="Arial" panose="020B0604020202020204" pitchFamily="34" charset="0"/>
              </a:rPr>
              <a:t>Convenzione</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formazione</a:t>
            </a:r>
            <a:r>
              <a:rPr lang="de-CH" sz="2800" kern="0" dirty="0">
                <a:latin typeface="Arial" panose="020B0604020202020204" pitchFamily="34" charset="0"/>
                <a:cs typeface="Arial" panose="020B0604020202020204" pitchFamily="34" charset="0"/>
              </a:rPr>
              <a:t> G+S</a:t>
            </a:r>
            <a:br>
              <a:rPr lang="de-CH" sz="2800" kern="0" dirty="0">
                <a:latin typeface="Arial" panose="020B0604020202020204" pitchFamily="34" charset="0"/>
                <a:cs typeface="Arial" panose="020B0604020202020204" pitchFamily="34" charset="0"/>
              </a:rPr>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855448" y="1916832"/>
            <a:ext cx="10785168" cy="4140000"/>
          </a:xfrm>
        </p:spPr>
        <p:txBody>
          <a:bodyPr/>
          <a:lstStyle/>
          <a:p>
            <a:pPr algn="just"/>
            <a:r>
              <a:rPr lang="it-IT" altLang="de-DE" dirty="0">
                <a:latin typeface="Arial" pitchFamily="34" charset="0"/>
                <a:cs typeface="Arial" pitchFamily="34" charset="0"/>
              </a:rPr>
              <a:t>G+S permette agli istruttori militari brevettati di ricevere il riconoscimento per una disciplina nel gruppo di utenti 1. Il coach G+S di un'organizzazione che offre corsi di formazione per i giovani può richiedere il riconoscimento G+S attraverso l'ufficio cantonale. G+S inserisce il riconoscimento nel database nazionale dello sport (BDNS).</a:t>
            </a:r>
          </a:p>
          <a:p>
            <a:pPr algn="just"/>
            <a:r>
              <a:rPr lang="it-IT" altLang="de-DE" dirty="0">
                <a:latin typeface="Arial" pitchFamily="34" charset="0"/>
                <a:cs typeface="Arial" pitchFamily="34" charset="0"/>
              </a:rPr>
              <a:t> </a:t>
            </a:r>
          </a:p>
          <a:p>
            <a:pPr algn="just"/>
            <a:r>
              <a:rPr lang="it-IT" altLang="de-DE" dirty="0">
                <a:latin typeface="Arial" pitchFamily="34" charset="0"/>
                <a:cs typeface="Arial" pitchFamily="34" charset="0"/>
              </a:rPr>
              <a:t>Da parte dell'esercito, il capo della formazione sportiva nell'esercito / capo corso che svolge il ruolo di coach. È la persona di contatto per tutte le questioni riguardanti G+S </a:t>
            </a:r>
            <a:r>
              <a:rPr lang="it-IT" altLang="de-DE" dirty="0" err="1">
                <a:latin typeface="Arial" pitchFamily="34" charset="0"/>
                <a:cs typeface="Arial" pitchFamily="34" charset="0"/>
              </a:rPr>
              <a:t>Macolin</a:t>
            </a:r>
            <a:r>
              <a:rPr lang="it-IT" altLang="de-DE" dirty="0">
                <a:latin typeface="Arial" pitchFamily="34" charset="0"/>
                <a:cs typeface="Arial" pitchFamily="34" charset="0"/>
              </a:rPr>
              <a:t>/</a:t>
            </a:r>
            <a:r>
              <a:rPr lang="it-IT" altLang="de-DE" dirty="0" err="1">
                <a:latin typeface="Arial" pitchFamily="34" charset="0"/>
                <a:cs typeface="Arial" pitchFamily="34" charset="0"/>
              </a:rPr>
              <a:t>Magglingen</a:t>
            </a:r>
            <a:r>
              <a:rPr lang="de-CH" altLang="de-DE" dirty="0">
                <a:latin typeface="Arial" pitchFamily="34" charset="0"/>
                <a:cs typeface="Arial" pitchFamily="34" charset="0"/>
              </a:rPr>
              <a:t>.</a:t>
            </a:r>
            <a:endParaRPr lang="de-CH" altLang="de-DE" dirty="0">
              <a:solidFill>
                <a:srgbClr val="FF0000"/>
              </a:solidFill>
            </a:endParaRPr>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8" name="Picture 9" descr="C:\Users\U80799574\AppData\Local\Microsoft\Windows\Temporary Internet Files\Content.Outlook\TMHMKP5B\MSL Logo (2).png">
            <a:extLst>
              <a:ext uri="{FF2B5EF4-FFF2-40B4-BE49-F238E27FC236}">
                <a16:creationId xmlns:a16="http://schemas.microsoft.com/office/drawing/2014/main" id="{16139827-D66A-4257-B38C-A138BE548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947" y="4995797"/>
            <a:ext cx="1030956" cy="131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js_leit2">
            <a:extLst>
              <a:ext uri="{FF2B5EF4-FFF2-40B4-BE49-F238E27FC236}">
                <a16:creationId xmlns:a16="http://schemas.microsoft.com/office/drawing/2014/main" id="{2BC8BE56-9B3F-4CC7-BE2C-AA62FC7E7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248" y="4995797"/>
            <a:ext cx="111601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itenzahlBenutzerdefiniert">
            <a:extLst>
              <a:ext uri="{FF2B5EF4-FFF2-40B4-BE49-F238E27FC236}">
                <a16:creationId xmlns:a16="http://schemas.microsoft.com/office/drawing/2014/main" id="{334B8AB2-82C6-92B2-BBEB-54C90B075E9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1059286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F350DAF0-7FDB-4369-BDBB-4AFF6011102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a:xfrm>
            <a:off x="17037" y="0"/>
            <a:ext cx="12193200" cy="6858000"/>
          </a:xfrm>
        </p:spPr>
      </p:pic>
      <p:sp>
        <p:nvSpPr>
          <p:cNvPr id="13" name="Untertitel 12">
            <a:extLst>
              <a:ext uri="{FF2B5EF4-FFF2-40B4-BE49-F238E27FC236}">
                <a16:creationId xmlns:a16="http://schemas.microsoft.com/office/drawing/2014/main" id="{7A235B1B-B1C6-40B0-AE91-0BDC05820A4B}"/>
              </a:ext>
            </a:extLst>
          </p:cNvPr>
          <p:cNvSpPr>
            <a:spLocks noGrp="1"/>
          </p:cNvSpPr>
          <p:nvPr>
            <p:ph type="subTitle" idx="1"/>
          </p:nvPr>
        </p:nvSpPr>
        <p:spPr/>
        <p:txBody>
          <a:bodyPr/>
          <a:lstStyle/>
          <a:p>
            <a:r>
              <a:rPr lang="de-CH" dirty="0"/>
              <a:t> </a:t>
            </a:r>
          </a:p>
        </p:txBody>
      </p:sp>
      <p:pic>
        <p:nvPicPr>
          <p:cNvPr id="7" name="Grafik 6">
            <a:extLst>
              <a:ext uri="{FF2B5EF4-FFF2-40B4-BE49-F238E27FC236}">
                <a16:creationId xmlns:a16="http://schemas.microsoft.com/office/drawing/2014/main" id="{4BB03692-9B31-4D51-9A88-881EFCA78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2" name="Titel 11">
            <a:extLst>
              <a:ext uri="{FF2B5EF4-FFF2-40B4-BE49-F238E27FC236}">
                <a16:creationId xmlns:a16="http://schemas.microsoft.com/office/drawing/2014/main" id="{2F1AD377-DA91-4317-A930-2E9583F5E2EA}"/>
              </a:ext>
            </a:extLst>
          </p:cNvPr>
          <p:cNvSpPr>
            <a:spLocks noGrp="1"/>
          </p:cNvSpPr>
          <p:nvPr>
            <p:ph type="ctrTitle"/>
          </p:nvPr>
        </p:nvSpPr>
        <p:spPr>
          <a:xfrm>
            <a:off x="377999" y="5373336"/>
            <a:ext cx="11436175" cy="1080000"/>
          </a:xfrm>
        </p:spPr>
        <p:txBody>
          <a:bodyPr/>
          <a:lstStyle/>
          <a:p>
            <a:r>
              <a:rPr lang="de-CH" dirty="0" err="1">
                <a:effectLst>
                  <a:outerShdw blurRad="38100" dist="38100" dir="2700000" algn="tl">
                    <a:srgbClr val="000000">
                      <a:alpha val="43137"/>
                    </a:srgbClr>
                  </a:outerShdw>
                </a:effectLst>
              </a:rPr>
              <a:t>esa</a:t>
            </a:r>
            <a:r>
              <a:rPr lang="de-CH" dirty="0">
                <a:effectLst>
                  <a:outerShdw blurRad="38100" dist="38100" dir="2700000" algn="tl">
                    <a:srgbClr val="000000">
                      <a:alpha val="43137"/>
                    </a:srgbClr>
                  </a:outerShdw>
                </a:effectLst>
              </a:rPr>
              <a:t> Manual</a:t>
            </a:r>
            <a:br>
              <a:rPr lang="de-CH" dirty="0">
                <a:effectLst>
                  <a:outerShdw blurRad="38100" dist="38100" dir="2700000" algn="tl">
                    <a:srgbClr val="000000">
                      <a:alpha val="43137"/>
                    </a:srgbClr>
                  </a:outerShdw>
                </a:effectLst>
              </a:rPr>
            </a:br>
            <a:r>
              <a:rPr lang="de-CH" dirty="0">
                <a:effectLst>
                  <a:outerShdw blurRad="38100" dist="38100" dir="2700000" algn="tl">
                    <a:srgbClr val="000000">
                      <a:alpha val="43137"/>
                    </a:srgbClr>
                  </a:outerShdw>
                </a:effectLst>
              </a:rPr>
              <a:t>Einleitung</a:t>
            </a:r>
          </a:p>
        </p:txBody>
      </p:sp>
      <p:pic>
        <p:nvPicPr>
          <p:cNvPr id="3" name="Grafik 2">
            <a:extLst>
              <a:ext uri="{FF2B5EF4-FFF2-40B4-BE49-F238E27FC236}">
                <a16:creationId xmlns:a16="http://schemas.microsoft.com/office/drawing/2014/main" id="{E97DB573-2B5D-4A7C-B4D8-07B6D8948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404664"/>
            <a:ext cx="2808993" cy="591686"/>
          </a:xfrm>
          <a:prstGeom prst="rect">
            <a:avLst/>
          </a:prstGeom>
        </p:spPr>
      </p:pic>
      <p:sp>
        <p:nvSpPr>
          <p:cNvPr id="2" name="SeitenzahlBenutzerdefiniert">
            <a:extLst>
              <a:ext uri="{FF2B5EF4-FFF2-40B4-BE49-F238E27FC236}">
                <a16:creationId xmlns:a16="http://schemas.microsoft.com/office/drawing/2014/main" id="{AEFB7737-235F-2D0E-3580-52E6BBA90AA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11</a:t>
            </a:r>
          </a:p>
        </p:txBody>
      </p:sp>
    </p:spTree>
    <p:extLst>
      <p:ext uri="{BB962C8B-B14F-4D97-AF65-F5344CB8AC3E}">
        <p14:creationId xmlns:p14="http://schemas.microsoft.com/office/powerpoint/2010/main" val="2302393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B04F-82E1-A541-7220-C0E7E98C4D55}"/>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4D180A4A-A70B-5E8E-8701-37A296FE97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81375858-022D-4501-B261-DE8398282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0174E6F3-45A2-85DB-CF3A-EE01D12BB968}"/>
              </a:ext>
            </a:extLst>
          </p:cNvPr>
          <p:cNvSpPr>
            <a:spLocks noGrp="1"/>
          </p:cNvSpPr>
          <p:nvPr>
            <p:ph type="subTitle" idx="1"/>
          </p:nvPr>
        </p:nvSpPr>
        <p:spPr/>
        <p:txBody>
          <a:bodyPr/>
          <a:lstStyle/>
          <a:p>
            <a:r>
              <a:rPr lang="de-CH" dirty="0"/>
              <a:t> </a:t>
            </a:r>
          </a:p>
        </p:txBody>
      </p:sp>
      <p:sp>
        <p:nvSpPr>
          <p:cNvPr id="12" name="Titel 11">
            <a:extLst>
              <a:ext uri="{FF2B5EF4-FFF2-40B4-BE49-F238E27FC236}">
                <a16:creationId xmlns:a16="http://schemas.microsoft.com/office/drawing/2014/main" id="{CBFEFBF4-CF9F-181B-222C-C2052E26A7A5}"/>
              </a:ext>
            </a:extLst>
          </p:cNvPr>
          <p:cNvSpPr>
            <a:spLocks noGrp="1"/>
          </p:cNvSpPr>
          <p:nvPr>
            <p:ph type="ctrTitle"/>
          </p:nvPr>
        </p:nvSpPr>
        <p:spPr>
          <a:xfrm>
            <a:off x="377999" y="5373336"/>
            <a:ext cx="11436175" cy="1080000"/>
          </a:xfrm>
        </p:spPr>
        <p:txBody>
          <a:bodyPr/>
          <a:lstStyle/>
          <a:p>
            <a:r>
              <a:rPr lang="de-CH" dirty="0">
                <a:effectLst>
                  <a:outerShdw blurRad="38100" dist="38100" dir="2700000" algn="tl">
                    <a:srgbClr val="000000">
                      <a:alpha val="43137"/>
                    </a:srgbClr>
                  </a:outerShdw>
                </a:effectLst>
              </a:rPr>
              <a:t>Manuel </a:t>
            </a:r>
            <a:r>
              <a:rPr lang="de-CH" dirty="0" err="1">
                <a:effectLst>
                  <a:outerShdw blurRad="38100" dist="38100" dir="2700000" algn="tl">
                    <a:srgbClr val="000000">
                      <a:alpha val="43137"/>
                    </a:srgbClr>
                  </a:outerShdw>
                </a:effectLst>
              </a:rPr>
              <a:t>esa</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Introduction</a:t>
            </a:r>
            <a:endParaRPr lang="de-CH" dirty="0">
              <a:effectLst>
                <a:outerShdw blurRad="38100" dist="38100" dir="2700000" algn="tl">
                  <a:srgbClr val="000000">
                    <a:alpha val="43137"/>
                  </a:srgbClr>
                </a:outerShdw>
              </a:effectLst>
            </a:endParaRPr>
          </a:p>
        </p:txBody>
      </p:sp>
      <p:sp>
        <p:nvSpPr>
          <p:cNvPr id="24" name="Textplatzhalter 23">
            <a:extLst>
              <a:ext uri="{FF2B5EF4-FFF2-40B4-BE49-F238E27FC236}">
                <a16:creationId xmlns:a16="http://schemas.microsoft.com/office/drawing/2014/main" id="{6514BF04-D0EF-B21C-4B14-4D899519084A}"/>
              </a:ext>
            </a:extLst>
          </p:cNvPr>
          <p:cNvSpPr>
            <a:spLocks noGrp="1"/>
          </p:cNvSpPr>
          <p:nvPr>
            <p:ph type="body" sz="quarter" idx="15"/>
          </p:nvPr>
        </p:nvSpPr>
        <p:spPr/>
        <p:txBody>
          <a:bodyPr/>
          <a:lstStyle/>
          <a:p>
            <a:endParaRPr lang="de-CH" dirty="0"/>
          </a:p>
        </p:txBody>
      </p:sp>
      <p:sp>
        <p:nvSpPr>
          <p:cNvPr id="2" name="SeitenzahlBenutzerdefiniert">
            <a:extLst>
              <a:ext uri="{FF2B5EF4-FFF2-40B4-BE49-F238E27FC236}">
                <a16:creationId xmlns:a16="http://schemas.microsoft.com/office/drawing/2014/main" id="{21B54A15-FC89-90D2-439C-CBC9408B746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11</a:t>
            </a:r>
          </a:p>
        </p:txBody>
      </p:sp>
    </p:spTree>
    <p:extLst>
      <p:ext uri="{BB962C8B-B14F-4D97-AF65-F5344CB8AC3E}">
        <p14:creationId xmlns:p14="http://schemas.microsoft.com/office/powerpoint/2010/main" val="1542268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9814-9491-AF5B-2170-A51AEDE641DE}"/>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8FD6147A-22E2-84F1-BB68-FB461E87F9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FB5EF969-B535-44D1-82FE-D075E45D7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E8FB72B6-94C5-282E-53FD-550E41D7C2B0}"/>
              </a:ext>
            </a:extLst>
          </p:cNvPr>
          <p:cNvSpPr>
            <a:spLocks noGrp="1"/>
          </p:cNvSpPr>
          <p:nvPr>
            <p:ph type="subTitle" idx="1"/>
          </p:nvPr>
        </p:nvSpPr>
        <p:spPr/>
        <p:txBody>
          <a:bodyPr/>
          <a:lstStyle/>
          <a:p>
            <a:r>
              <a:rPr lang="de-CH" dirty="0"/>
              <a:t> </a:t>
            </a:r>
          </a:p>
        </p:txBody>
      </p:sp>
      <p:pic>
        <p:nvPicPr>
          <p:cNvPr id="3" name="Grafik 2">
            <a:extLst>
              <a:ext uri="{FF2B5EF4-FFF2-40B4-BE49-F238E27FC236}">
                <a16:creationId xmlns:a16="http://schemas.microsoft.com/office/drawing/2014/main" id="{A4815463-625F-43E7-BFB4-991A1E73F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344848"/>
            <a:ext cx="2376264" cy="569427"/>
          </a:xfrm>
          <a:prstGeom prst="rect">
            <a:avLst/>
          </a:prstGeom>
        </p:spPr>
      </p:pic>
      <p:sp>
        <p:nvSpPr>
          <p:cNvPr id="12" name="Titel 11">
            <a:extLst>
              <a:ext uri="{FF2B5EF4-FFF2-40B4-BE49-F238E27FC236}">
                <a16:creationId xmlns:a16="http://schemas.microsoft.com/office/drawing/2014/main" id="{7989DC1B-1E0B-4AFE-BA4A-40CACA7BF06E}"/>
              </a:ext>
            </a:extLst>
          </p:cNvPr>
          <p:cNvSpPr>
            <a:spLocks noGrp="1"/>
          </p:cNvSpPr>
          <p:nvPr>
            <p:ph type="ctrTitle"/>
          </p:nvPr>
        </p:nvSpPr>
        <p:spPr>
          <a:xfrm>
            <a:off x="377999" y="5373336"/>
            <a:ext cx="11436175" cy="1080000"/>
          </a:xfrm>
        </p:spPr>
        <p:txBody>
          <a:bodyPr/>
          <a:lstStyle/>
          <a:p>
            <a:r>
              <a:rPr lang="de-CH" dirty="0">
                <a:effectLst>
                  <a:outerShdw blurRad="38100" dist="38100" dir="2700000" algn="tl">
                    <a:srgbClr val="000000">
                      <a:alpha val="43137"/>
                    </a:srgbClr>
                  </a:outerShdw>
                </a:effectLst>
              </a:rPr>
              <a:t>Manuale </a:t>
            </a:r>
            <a:r>
              <a:rPr lang="de-CH" dirty="0" err="1">
                <a:effectLst>
                  <a:outerShdw blurRad="38100" dist="38100" dir="2700000" algn="tl">
                    <a:srgbClr val="000000">
                      <a:alpha val="43137"/>
                    </a:srgbClr>
                  </a:outerShdw>
                </a:effectLst>
              </a:rPr>
              <a:t>esa</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Introduzione</a:t>
            </a:r>
            <a:endParaRPr lang="de-CH" dirty="0">
              <a:effectLst>
                <a:outerShdw blurRad="38100" dist="38100" dir="2700000" algn="tl">
                  <a:srgbClr val="000000">
                    <a:alpha val="43137"/>
                  </a:srgbClr>
                </a:outerShdw>
              </a:effectLst>
            </a:endParaRPr>
          </a:p>
        </p:txBody>
      </p:sp>
      <p:sp>
        <p:nvSpPr>
          <p:cNvPr id="2" name="SeitenzahlBenutzerdefiniert">
            <a:extLst>
              <a:ext uri="{FF2B5EF4-FFF2-40B4-BE49-F238E27FC236}">
                <a16:creationId xmlns:a16="http://schemas.microsoft.com/office/drawing/2014/main" id="{FDD69C38-80F4-A093-F7C0-87912FE0B10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11</a:t>
            </a:r>
            <a:endParaRPr lang="de-CH" sz="900" dirty="0">
              <a:solidFill>
                <a:schemeClr val="bg1"/>
              </a:solidFill>
            </a:endParaRPr>
          </a:p>
        </p:txBody>
      </p:sp>
    </p:spTree>
    <p:extLst>
      <p:ext uri="{BB962C8B-B14F-4D97-AF65-F5344CB8AC3E}">
        <p14:creationId xmlns:p14="http://schemas.microsoft.com/office/powerpoint/2010/main" val="1230271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C9EAD-243A-3DCF-61F7-BFD4F963F1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DF2DED-2813-67AA-C8EB-85B78DF10B6A}"/>
              </a:ext>
            </a:extLst>
          </p:cNvPr>
          <p:cNvSpPr>
            <a:spLocks noGrp="1"/>
          </p:cNvSpPr>
          <p:nvPr>
            <p:ph type="title"/>
          </p:nvPr>
        </p:nvSpPr>
        <p:spPr>
          <a:xfrm>
            <a:off x="378984" y="336318"/>
            <a:ext cx="10481104" cy="946253"/>
          </a:xfrm>
        </p:spPr>
        <p:txBody>
          <a:bodyPr/>
          <a:lstStyle/>
          <a:p>
            <a:r>
              <a:rPr lang="de-DE" dirty="0"/>
              <a:t>Relevanz Erwachsenensport Schweiz (</a:t>
            </a:r>
            <a:r>
              <a:rPr lang="de-DE" dirty="0" err="1"/>
              <a:t>esa</a:t>
            </a:r>
            <a:r>
              <a:rPr lang="de-DE" dirty="0"/>
              <a:t>)</a:t>
            </a:r>
          </a:p>
        </p:txBody>
      </p:sp>
      <p:grpSp>
        <p:nvGrpSpPr>
          <p:cNvPr id="6" name="Gruppieren 5">
            <a:extLst>
              <a:ext uri="{FF2B5EF4-FFF2-40B4-BE49-F238E27FC236}">
                <a16:creationId xmlns:a16="http://schemas.microsoft.com/office/drawing/2014/main" id="{2AC92782-032D-B95A-10CC-7DA3A3372DCE}"/>
              </a:ext>
            </a:extLst>
          </p:cNvPr>
          <p:cNvGrpSpPr/>
          <p:nvPr/>
        </p:nvGrpSpPr>
        <p:grpSpPr>
          <a:xfrm>
            <a:off x="1095776" y="1827363"/>
            <a:ext cx="9750141" cy="2392124"/>
            <a:chOff x="1133759" y="2368295"/>
            <a:chExt cx="9750141" cy="2392124"/>
          </a:xfrm>
        </p:grpSpPr>
        <p:grpSp>
          <p:nvGrpSpPr>
            <p:cNvPr id="7" name="Gruppieren 6">
              <a:extLst>
                <a:ext uri="{FF2B5EF4-FFF2-40B4-BE49-F238E27FC236}">
                  <a16:creationId xmlns:a16="http://schemas.microsoft.com/office/drawing/2014/main" id="{453CEE2F-B718-BBED-B7FE-14F7659923E3}"/>
                </a:ext>
              </a:extLst>
            </p:cNvPr>
            <p:cNvGrpSpPr/>
            <p:nvPr/>
          </p:nvGrpSpPr>
          <p:grpSpPr>
            <a:xfrm>
              <a:off x="1133759" y="2368295"/>
              <a:ext cx="9750141" cy="2392124"/>
              <a:chOff x="1221589" y="1249294"/>
              <a:chExt cx="7051325" cy="1456959"/>
            </a:xfrm>
          </p:grpSpPr>
          <p:sp>
            <p:nvSpPr>
              <p:cNvPr id="13" name="AutoShape 2">
                <a:extLst>
                  <a:ext uri="{FF2B5EF4-FFF2-40B4-BE49-F238E27FC236}">
                    <a16:creationId xmlns:a16="http://schemas.microsoft.com/office/drawing/2014/main" id="{54AB6CAC-B702-E5EF-120D-F2DDCCE3056D}"/>
                  </a:ext>
                </a:extLst>
              </p:cNvPr>
              <p:cNvSpPr>
                <a:spLocks noChangeArrowheads="1"/>
              </p:cNvSpPr>
              <p:nvPr/>
            </p:nvSpPr>
            <p:spPr bwMode="auto">
              <a:xfrm>
                <a:off x="1320117" y="1520825"/>
                <a:ext cx="1468888" cy="900113"/>
              </a:xfrm>
              <a:prstGeom prst="chevron">
                <a:avLst>
                  <a:gd name="adj" fmla="val 47797"/>
                </a:avLst>
              </a:prstGeom>
              <a:solidFill>
                <a:srgbClr val="CC0000"/>
              </a:solidFill>
              <a:ln w="9525" algn="ctr">
                <a:solidFill>
                  <a:schemeClr val="tx1"/>
                </a:solidFill>
                <a:miter lim="800000"/>
                <a:headEnd/>
                <a:tailEnd/>
              </a:ln>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eaLnBrk="1" hangingPunct="1">
                  <a:spcBef>
                    <a:spcPct val="0"/>
                  </a:spcBef>
                  <a:buFontTx/>
                  <a:buNone/>
                </a:pPr>
                <a:endParaRPr lang="de-DE" altLang="de-DE" sz="1800" b="0" dirty="0"/>
              </a:p>
            </p:txBody>
          </p:sp>
          <p:sp>
            <p:nvSpPr>
              <p:cNvPr id="14" name="AutoShape 4">
                <a:extLst>
                  <a:ext uri="{FF2B5EF4-FFF2-40B4-BE49-F238E27FC236}">
                    <a16:creationId xmlns:a16="http://schemas.microsoft.com/office/drawing/2014/main" id="{E9CF0CE3-CB24-D781-80FE-33BBAAEA776F}"/>
                  </a:ext>
                </a:extLst>
              </p:cNvPr>
              <p:cNvSpPr>
                <a:spLocks noChangeArrowheads="1"/>
              </p:cNvSpPr>
              <p:nvPr/>
            </p:nvSpPr>
            <p:spPr bwMode="auto">
              <a:xfrm>
                <a:off x="2481185" y="1520825"/>
                <a:ext cx="1655762" cy="909638"/>
              </a:xfrm>
              <a:prstGeom prst="chevron">
                <a:avLst>
                  <a:gd name="adj" fmla="val 45506"/>
                </a:avLst>
              </a:prstGeom>
              <a:solidFill>
                <a:srgbClr val="CC0000"/>
              </a:solidFill>
              <a:ln w="9525" algn="ctr">
                <a:solidFill>
                  <a:schemeClr val="tx1"/>
                </a:solidFill>
                <a:miter lim="800000"/>
                <a:headEnd/>
                <a:tailEnd/>
              </a:ln>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5300" b="0" dirty="0">
                  <a:latin typeface="Times" panose="02020603050405020304" pitchFamily="18" charset="0"/>
                </a:endParaRPr>
              </a:p>
            </p:txBody>
          </p:sp>
          <p:sp>
            <p:nvSpPr>
              <p:cNvPr id="15" name="AutoShape 6">
                <a:extLst>
                  <a:ext uri="{FF2B5EF4-FFF2-40B4-BE49-F238E27FC236}">
                    <a16:creationId xmlns:a16="http://schemas.microsoft.com/office/drawing/2014/main" id="{12AAD125-EEE8-0EFD-E97C-1593DA587AD5}"/>
                  </a:ext>
                </a:extLst>
              </p:cNvPr>
              <p:cNvSpPr>
                <a:spLocks noChangeArrowheads="1"/>
              </p:cNvSpPr>
              <p:nvPr/>
            </p:nvSpPr>
            <p:spPr bwMode="auto">
              <a:xfrm>
                <a:off x="3877262" y="1520825"/>
                <a:ext cx="4395652" cy="900113"/>
              </a:xfrm>
              <a:prstGeom prst="chevron">
                <a:avLst>
                  <a:gd name="adj" fmla="val 41550"/>
                </a:avLst>
              </a:prstGeom>
              <a:solidFill>
                <a:srgbClr val="FFC000">
                  <a:alpha val="70195"/>
                </a:srgbClr>
              </a:solidFill>
              <a:ln w="9525">
                <a:solidFill>
                  <a:schemeClr val="tx1"/>
                </a:solidFill>
                <a:miter lim="800000"/>
                <a:headEnd/>
                <a:tailEnd/>
              </a:ln>
            </p:spPr>
            <p:txBody>
              <a:bodyPr wrap="none" anchor="ct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2400" b="0" dirty="0">
                  <a:latin typeface="Times" panose="02020603050405020304" pitchFamily="18" charset="0"/>
                </a:endParaRPr>
              </a:p>
            </p:txBody>
          </p:sp>
          <p:sp>
            <p:nvSpPr>
              <p:cNvPr id="16" name="Text Box 7">
                <a:extLst>
                  <a:ext uri="{FF2B5EF4-FFF2-40B4-BE49-F238E27FC236}">
                    <a16:creationId xmlns:a16="http://schemas.microsoft.com/office/drawing/2014/main" id="{D294E336-526F-C8E8-2CE2-8F4DBDB3B693}"/>
                  </a:ext>
                </a:extLst>
              </p:cNvPr>
              <p:cNvSpPr txBox="1">
                <a:spLocks noChangeArrowheads="1"/>
              </p:cNvSpPr>
              <p:nvPr/>
            </p:nvSpPr>
            <p:spPr bwMode="auto">
              <a:xfrm>
                <a:off x="4300304" y="2481306"/>
                <a:ext cx="3419475" cy="22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50000"/>
                  </a:spcBef>
                  <a:buFontTx/>
                  <a:buNone/>
                </a:pPr>
                <a:r>
                  <a:rPr lang="de-CH" altLang="de-DE" sz="1800" b="0" dirty="0"/>
                  <a:t>Erwachsenensport Schweiz</a:t>
                </a:r>
              </a:p>
            </p:txBody>
          </p:sp>
          <p:sp>
            <p:nvSpPr>
              <p:cNvPr id="17" name="Text Box 8">
                <a:extLst>
                  <a:ext uri="{FF2B5EF4-FFF2-40B4-BE49-F238E27FC236}">
                    <a16:creationId xmlns:a16="http://schemas.microsoft.com/office/drawing/2014/main" id="{7C5A46A1-C87B-CBDB-08BF-B2C924E80993}"/>
                  </a:ext>
                </a:extLst>
              </p:cNvPr>
              <p:cNvSpPr txBox="1">
                <a:spLocks noChangeArrowheads="1"/>
              </p:cNvSpPr>
              <p:nvPr/>
            </p:nvSpPr>
            <p:spPr bwMode="auto">
              <a:xfrm>
                <a:off x="1271134" y="1249294"/>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5</a:t>
                </a:r>
              </a:p>
            </p:txBody>
          </p:sp>
          <p:sp>
            <p:nvSpPr>
              <p:cNvPr id="18" name="Text Box 9">
                <a:extLst>
                  <a:ext uri="{FF2B5EF4-FFF2-40B4-BE49-F238E27FC236}">
                    <a16:creationId xmlns:a16="http://schemas.microsoft.com/office/drawing/2014/main" id="{2E63BE76-8BD7-6944-BC31-540AA57893E2}"/>
                  </a:ext>
                </a:extLst>
              </p:cNvPr>
              <p:cNvSpPr txBox="1">
                <a:spLocks noChangeArrowheads="1"/>
              </p:cNvSpPr>
              <p:nvPr/>
            </p:nvSpPr>
            <p:spPr bwMode="auto">
              <a:xfrm>
                <a:off x="2181670" y="1249294"/>
                <a:ext cx="5460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eaLnBrk="1" hangingPunct="1">
                  <a:spcBef>
                    <a:spcPct val="50000"/>
                  </a:spcBef>
                  <a:buFontTx/>
                  <a:buNone/>
                </a:pPr>
                <a:r>
                  <a:rPr lang="de-CH" altLang="de-DE" sz="1600" dirty="0"/>
                  <a:t>10  </a:t>
                </a:r>
              </a:p>
            </p:txBody>
          </p:sp>
          <p:sp>
            <p:nvSpPr>
              <p:cNvPr id="19" name="Text Box 10">
                <a:extLst>
                  <a:ext uri="{FF2B5EF4-FFF2-40B4-BE49-F238E27FC236}">
                    <a16:creationId xmlns:a16="http://schemas.microsoft.com/office/drawing/2014/main" id="{5BEFB061-B27F-73D8-7651-E2DB602FAA68}"/>
                  </a:ext>
                </a:extLst>
              </p:cNvPr>
              <p:cNvSpPr txBox="1">
                <a:spLocks noChangeArrowheads="1"/>
              </p:cNvSpPr>
              <p:nvPr/>
            </p:nvSpPr>
            <p:spPr bwMode="auto">
              <a:xfrm>
                <a:off x="3533621" y="1254255"/>
                <a:ext cx="451442" cy="20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20</a:t>
                </a:r>
              </a:p>
            </p:txBody>
          </p:sp>
          <p:sp>
            <p:nvSpPr>
              <p:cNvPr id="20" name="Text Box 11">
                <a:extLst>
                  <a:ext uri="{FF2B5EF4-FFF2-40B4-BE49-F238E27FC236}">
                    <a16:creationId xmlns:a16="http://schemas.microsoft.com/office/drawing/2014/main" id="{0BBF78C2-B368-569E-E883-41A4780C2298}"/>
                  </a:ext>
                </a:extLst>
              </p:cNvPr>
              <p:cNvSpPr txBox="1">
                <a:spLocks noChangeArrowheads="1"/>
              </p:cNvSpPr>
              <p:nvPr/>
            </p:nvSpPr>
            <p:spPr bwMode="auto">
              <a:xfrm>
                <a:off x="6156407" y="1249294"/>
                <a:ext cx="792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60</a:t>
                </a:r>
              </a:p>
            </p:txBody>
          </p:sp>
          <p:sp>
            <p:nvSpPr>
              <p:cNvPr id="21" name="Text Box 12">
                <a:extLst>
                  <a:ext uri="{FF2B5EF4-FFF2-40B4-BE49-F238E27FC236}">
                    <a16:creationId xmlns:a16="http://schemas.microsoft.com/office/drawing/2014/main" id="{C43E25B5-D0CD-FD20-DB8D-E8260C3DD76E}"/>
                  </a:ext>
                </a:extLst>
              </p:cNvPr>
              <p:cNvSpPr txBox="1">
                <a:spLocks noChangeArrowheads="1"/>
              </p:cNvSpPr>
              <p:nvPr/>
            </p:nvSpPr>
            <p:spPr bwMode="auto">
              <a:xfrm>
                <a:off x="4752984" y="1249294"/>
                <a:ext cx="792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40</a:t>
                </a:r>
              </a:p>
            </p:txBody>
          </p:sp>
          <p:sp>
            <p:nvSpPr>
              <p:cNvPr id="22" name="Text Box 3">
                <a:extLst>
                  <a:ext uri="{FF2B5EF4-FFF2-40B4-BE49-F238E27FC236}">
                    <a16:creationId xmlns:a16="http://schemas.microsoft.com/office/drawing/2014/main" id="{B27AF04D-EB2D-4DD0-05C7-1C4F3D4719C6}"/>
                  </a:ext>
                </a:extLst>
              </p:cNvPr>
              <p:cNvSpPr txBox="1">
                <a:spLocks noChangeArrowheads="1"/>
              </p:cNvSpPr>
              <p:nvPr/>
            </p:nvSpPr>
            <p:spPr bwMode="auto">
              <a:xfrm>
                <a:off x="1221589" y="2477805"/>
                <a:ext cx="1141667" cy="22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50000"/>
                  </a:spcBef>
                  <a:buFontTx/>
                  <a:buNone/>
                </a:pPr>
                <a:r>
                  <a:rPr lang="de-CH" altLang="de-DE" sz="1800" b="0" dirty="0"/>
                  <a:t>Kindersport</a:t>
                </a:r>
              </a:p>
            </p:txBody>
          </p:sp>
          <p:sp>
            <p:nvSpPr>
              <p:cNvPr id="23" name="Text Box 5">
                <a:extLst>
                  <a:ext uri="{FF2B5EF4-FFF2-40B4-BE49-F238E27FC236}">
                    <a16:creationId xmlns:a16="http://schemas.microsoft.com/office/drawing/2014/main" id="{EEB86162-C8D3-4658-529B-67B5C697BD3B}"/>
                  </a:ext>
                </a:extLst>
              </p:cNvPr>
              <p:cNvSpPr txBox="1">
                <a:spLocks noChangeArrowheads="1"/>
              </p:cNvSpPr>
              <p:nvPr/>
            </p:nvSpPr>
            <p:spPr bwMode="auto">
              <a:xfrm>
                <a:off x="2537252" y="2477805"/>
                <a:ext cx="1274964" cy="224947"/>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eaLnBrk="1" hangingPunct="1">
                  <a:spcBef>
                    <a:spcPct val="50000"/>
                  </a:spcBef>
                  <a:buFontTx/>
                  <a:buNone/>
                </a:pPr>
                <a:r>
                  <a:rPr lang="de-CH" altLang="de-DE" sz="1800" b="0" dirty="0"/>
                  <a:t>Jugendsport</a:t>
                </a:r>
              </a:p>
            </p:txBody>
          </p:sp>
        </p:grpSp>
        <p:pic>
          <p:nvPicPr>
            <p:cNvPr id="8" name="Grafik 7">
              <a:extLst>
                <a:ext uri="{FF2B5EF4-FFF2-40B4-BE49-F238E27FC236}">
                  <a16:creationId xmlns:a16="http://schemas.microsoft.com/office/drawing/2014/main" id="{B9FCF42E-DDA2-03E1-AD03-D46D7D75C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032" y="3350806"/>
              <a:ext cx="482343" cy="491990"/>
            </a:xfrm>
            <a:prstGeom prst="rect">
              <a:avLst/>
            </a:prstGeom>
          </p:spPr>
        </p:pic>
        <p:grpSp>
          <p:nvGrpSpPr>
            <p:cNvPr id="9" name="Gruppieren 8">
              <a:extLst>
                <a:ext uri="{FF2B5EF4-FFF2-40B4-BE49-F238E27FC236}">
                  <a16:creationId xmlns:a16="http://schemas.microsoft.com/office/drawing/2014/main" id="{76C02A7A-14F6-F28C-9CCD-30F40EE44F36}"/>
                </a:ext>
              </a:extLst>
            </p:cNvPr>
            <p:cNvGrpSpPr/>
            <p:nvPr/>
          </p:nvGrpSpPr>
          <p:grpSpPr>
            <a:xfrm>
              <a:off x="3918912" y="2376441"/>
              <a:ext cx="6748559" cy="1832756"/>
              <a:chOff x="3918912" y="2376441"/>
              <a:chExt cx="6748559" cy="1832756"/>
            </a:xfrm>
          </p:grpSpPr>
          <p:sp>
            <p:nvSpPr>
              <p:cNvPr id="10" name="Text Box 11">
                <a:extLst>
                  <a:ext uri="{FF2B5EF4-FFF2-40B4-BE49-F238E27FC236}">
                    <a16:creationId xmlns:a16="http://schemas.microsoft.com/office/drawing/2014/main" id="{659CA989-E1FD-8ACB-7A1D-EADDAD4C30B2}"/>
                  </a:ext>
                </a:extLst>
              </p:cNvPr>
              <p:cNvSpPr txBox="1">
                <a:spLocks noChangeArrowheads="1"/>
              </p:cNvSpPr>
              <p:nvPr/>
            </p:nvSpPr>
            <p:spPr bwMode="auto">
              <a:xfrm>
                <a:off x="10089388" y="2376441"/>
                <a:ext cx="578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80+</a:t>
                </a:r>
              </a:p>
            </p:txBody>
          </p:sp>
          <p:pic>
            <p:nvPicPr>
              <p:cNvPr id="11" name="Grafik 10">
                <a:extLst>
                  <a:ext uri="{FF2B5EF4-FFF2-40B4-BE49-F238E27FC236}">
                    <a16:creationId xmlns:a16="http://schemas.microsoft.com/office/drawing/2014/main" id="{24FF5CC1-B66A-BACD-5807-AA532E9D0C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8912" y="3350806"/>
                <a:ext cx="482343" cy="491990"/>
              </a:xfrm>
              <a:prstGeom prst="rect">
                <a:avLst/>
              </a:prstGeom>
            </p:spPr>
          </p:pic>
          <p:pic>
            <p:nvPicPr>
              <p:cNvPr id="12" name="Grafik 11">
                <a:extLst>
                  <a:ext uri="{FF2B5EF4-FFF2-40B4-BE49-F238E27FC236}">
                    <a16:creationId xmlns:a16="http://schemas.microsoft.com/office/drawing/2014/main" id="{0E614F2F-ADAC-07F4-E8E8-14D4BB527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401" y="2896885"/>
                <a:ext cx="2139466" cy="1312312"/>
              </a:xfrm>
              <a:prstGeom prst="rect">
                <a:avLst/>
              </a:prstGeom>
            </p:spPr>
          </p:pic>
        </p:grpSp>
      </p:grpSp>
      <p:pic>
        <p:nvPicPr>
          <p:cNvPr id="24" name="Grafik 23">
            <a:extLst>
              <a:ext uri="{FF2B5EF4-FFF2-40B4-BE49-F238E27FC236}">
                <a16:creationId xmlns:a16="http://schemas.microsoft.com/office/drawing/2014/main" id="{73A9E8FF-C9AA-E657-23C3-78292B8976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731" y="4798282"/>
            <a:ext cx="1211654" cy="1338897"/>
          </a:xfrm>
          <a:prstGeom prst="rect">
            <a:avLst/>
          </a:prstGeom>
        </p:spPr>
      </p:pic>
      <p:pic>
        <p:nvPicPr>
          <p:cNvPr id="25" name="Grafik 24">
            <a:extLst>
              <a:ext uri="{FF2B5EF4-FFF2-40B4-BE49-F238E27FC236}">
                <a16:creationId xmlns:a16="http://schemas.microsoft.com/office/drawing/2014/main" id="{3A4586EE-A7E5-05F0-3970-64399A64F4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73148" y="4755444"/>
            <a:ext cx="969495" cy="1330100"/>
          </a:xfrm>
          <a:prstGeom prst="rect">
            <a:avLst/>
          </a:prstGeom>
        </p:spPr>
      </p:pic>
      <p:pic>
        <p:nvPicPr>
          <p:cNvPr id="26" name="Grafik 25">
            <a:extLst>
              <a:ext uri="{FF2B5EF4-FFF2-40B4-BE49-F238E27FC236}">
                <a16:creationId xmlns:a16="http://schemas.microsoft.com/office/drawing/2014/main" id="{ECF2F052-01E0-83AA-F083-3AB015718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4059" y="4798282"/>
            <a:ext cx="1092969" cy="1092969"/>
          </a:xfrm>
          <a:prstGeom prst="rect">
            <a:avLst/>
          </a:prstGeom>
        </p:spPr>
      </p:pic>
      <p:pic>
        <p:nvPicPr>
          <p:cNvPr id="27" name="Grafik 26">
            <a:extLst>
              <a:ext uri="{FF2B5EF4-FFF2-40B4-BE49-F238E27FC236}">
                <a16:creationId xmlns:a16="http://schemas.microsoft.com/office/drawing/2014/main" id="{1C8478BB-A590-84D4-22E9-92A9EDDFC6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46401" y="4798282"/>
            <a:ext cx="898549" cy="1338897"/>
          </a:xfrm>
          <a:prstGeom prst="rect">
            <a:avLst/>
          </a:prstGeom>
        </p:spPr>
      </p:pic>
      <p:sp>
        <p:nvSpPr>
          <p:cNvPr id="3" name="SeitenzahlBenutzerdefiniert">
            <a:extLst>
              <a:ext uri="{FF2B5EF4-FFF2-40B4-BE49-F238E27FC236}">
                <a16:creationId xmlns:a16="http://schemas.microsoft.com/office/drawing/2014/main" id="{52F18EC5-AB9D-C298-9A9A-58A6231C666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4054155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E56EF-D670-D233-F91A-BC5B0AA106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CE361F-33AE-3DF7-2EA8-7A9EF707DB36}"/>
              </a:ext>
            </a:extLst>
          </p:cNvPr>
          <p:cNvSpPr>
            <a:spLocks noGrp="1"/>
          </p:cNvSpPr>
          <p:nvPr>
            <p:ph type="title"/>
          </p:nvPr>
        </p:nvSpPr>
        <p:spPr>
          <a:xfrm>
            <a:off x="378984" y="336318"/>
            <a:ext cx="10481104" cy="946253"/>
          </a:xfrm>
        </p:spPr>
        <p:txBody>
          <a:bodyPr/>
          <a:lstStyle/>
          <a:p>
            <a:r>
              <a:rPr lang="de-DE" dirty="0" err="1"/>
              <a:t>Pertinence</a:t>
            </a:r>
            <a:r>
              <a:rPr lang="de-DE" dirty="0"/>
              <a:t> du </a:t>
            </a:r>
            <a:r>
              <a:rPr lang="de-DE" dirty="0" err="1"/>
              <a:t>sport</a:t>
            </a:r>
            <a:r>
              <a:rPr lang="de-DE" dirty="0"/>
              <a:t> </a:t>
            </a:r>
            <a:r>
              <a:rPr lang="de-DE" dirty="0" err="1"/>
              <a:t>pour</a:t>
            </a:r>
            <a:r>
              <a:rPr lang="de-DE" dirty="0"/>
              <a:t> adultes Suisse (</a:t>
            </a:r>
            <a:r>
              <a:rPr lang="de-DE" dirty="0" err="1"/>
              <a:t>esa</a:t>
            </a:r>
            <a:r>
              <a:rPr lang="de-DE" dirty="0"/>
              <a:t>)</a:t>
            </a:r>
          </a:p>
        </p:txBody>
      </p:sp>
      <p:grpSp>
        <p:nvGrpSpPr>
          <p:cNvPr id="6" name="Gruppieren 5">
            <a:extLst>
              <a:ext uri="{FF2B5EF4-FFF2-40B4-BE49-F238E27FC236}">
                <a16:creationId xmlns:a16="http://schemas.microsoft.com/office/drawing/2014/main" id="{370C8792-67C5-D431-6CE4-B5D36402F93C}"/>
              </a:ext>
            </a:extLst>
          </p:cNvPr>
          <p:cNvGrpSpPr/>
          <p:nvPr/>
        </p:nvGrpSpPr>
        <p:grpSpPr>
          <a:xfrm>
            <a:off x="1095776" y="1827363"/>
            <a:ext cx="9750141" cy="2663375"/>
            <a:chOff x="1133759" y="2368295"/>
            <a:chExt cx="9750141" cy="2663375"/>
          </a:xfrm>
        </p:grpSpPr>
        <p:grpSp>
          <p:nvGrpSpPr>
            <p:cNvPr id="7" name="Gruppieren 6">
              <a:extLst>
                <a:ext uri="{FF2B5EF4-FFF2-40B4-BE49-F238E27FC236}">
                  <a16:creationId xmlns:a16="http://schemas.microsoft.com/office/drawing/2014/main" id="{0F73355A-F9B4-9693-0E6D-C36AD7703B32}"/>
                </a:ext>
              </a:extLst>
            </p:cNvPr>
            <p:cNvGrpSpPr/>
            <p:nvPr/>
          </p:nvGrpSpPr>
          <p:grpSpPr>
            <a:xfrm>
              <a:off x="1133759" y="2368295"/>
              <a:ext cx="9750141" cy="2663375"/>
              <a:chOff x="1221589" y="1249294"/>
              <a:chExt cx="7051325" cy="1622169"/>
            </a:xfrm>
          </p:grpSpPr>
          <p:sp>
            <p:nvSpPr>
              <p:cNvPr id="13" name="AutoShape 2">
                <a:extLst>
                  <a:ext uri="{FF2B5EF4-FFF2-40B4-BE49-F238E27FC236}">
                    <a16:creationId xmlns:a16="http://schemas.microsoft.com/office/drawing/2014/main" id="{60652676-C573-C07F-943D-D002042097EF}"/>
                  </a:ext>
                </a:extLst>
              </p:cNvPr>
              <p:cNvSpPr>
                <a:spLocks noChangeArrowheads="1"/>
              </p:cNvSpPr>
              <p:nvPr/>
            </p:nvSpPr>
            <p:spPr bwMode="auto">
              <a:xfrm>
                <a:off x="1320117" y="1520825"/>
                <a:ext cx="1468888" cy="900113"/>
              </a:xfrm>
              <a:prstGeom prst="chevron">
                <a:avLst>
                  <a:gd name="adj" fmla="val 47797"/>
                </a:avLst>
              </a:prstGeom>
              <a:solidFill>
                <a:srgbClr val="CC0000"/>
              </a:solidFill>
              <a:ln w="9525" algn="ctr">
                <a:solidFill>
                  <a:schemeClr val="tx1"/>
                </a:solidFill>
                <a:miter lim="800000"/>
                <a:headEnd/>
                <a:tailEnd/>
              </a:ln>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eaLnBrk="1" hangingPunct="1">
                  <a:spcBef>
                    <a:spcPct val="0"/>
                  </a:spcBef>
                  <a:buFontTx/>
                  <a:buNone/>
                </a:pPr>
                <a:endParaRPr lang="de-DE" altLang="de-DE" sz="1800" b="0" dirty="0"/>
              </a:p>
            </p:txBody>
          </p:sp>
          <p:sp>
            <p:nvSpPr>
              <p:cNvPr id="14" name="AutoShape 4">
                <a:extLst>
                  <a:ext uri="{FF2B5EF4-FFF2-40B4-BE49-F238E27FC236}">
                    <a16:creationId xmlns:a16="http://schemas.microsoft.com/office/drawing/2014/main" id="{ECFE9A54-CF81-5697-23A7-1EF5BB2EECDC}"/>
                  </a:ext>
                </a:extLst>
              </p:cNvPr>
              <p:cNvSpPr>
                <a:spLocks noChangeArrowheads="1"/>
              </p:cNvSpPr>
              <p:nvPr/>
            </p:nvSpPr>
            <p:spPr bwMode="auto">
              <a:xfrm>
                <a:off x="2481185" y="1520825"/>
                <a:ext cx="1655762" cy="909638"/>
              </a:xfrm>
              <a:prstGeom prst="chevron">
                <a:avLst>
                  <a:gd name="adj" fmla="val 45506"/>
                </a:avLst>
              </a:prstGeom>
              <a:solidFill>
                <a:srgbClr val="CC0000"/>
              </a:solidFill>
              <a:ln w="9525" algn="ctr">
                <a:solidFill>
                  <a:schemeClr val="tx1"/>
                </a:solidFill>
                <a:miter lim="800000"/>
                <a:headEnd/>
                <a:tailEnd/>
              </a:ln>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5300" b="0" dirty="0">
                  <a:latin typeface="Times" panose="02020603050405020304" pitchFamily="18" charset="0"/>
                </a:endParaRPr>
              </a:p>
            </p:txBody>
          </p:sp>
          <p:sp>
            <p:nvSpPr>
              <p:cNvPr id="15" name="AutoShape 6">
                <a:extLst>
                  <a:ext uri="{FF2B5EF4-FFF2-40B4-BE49-F238E27FC236}">
                    <a16:creationId xmlns:a16="http://schemas.microsoft.com/office/drawing/2014/main" id="{B15790EB-F200-94D0-43DA-7C0A3B5BF198}"/>
                  </a:ext>
                </a:extLst>
              </p:cNvPr>
              <p:cNvSpPr>
                <a:spLocks noChangeArrowheads="1"/>
              </p:cNvSpPr>
              <p:nvPr/>
            </p:nvSpPr>
            <p:spPr bwMode="auto">
              <a:xfrm>
                <a:off x="3877262" y="1520825"/>
                <a:ext cx="4395652" cy="900113"/>
              </a:xfrm>
              <a:prstGeom prst="chevron">
                <a:avLst>
                  <a:gd name="adj" fmla="val 41550"/>
                </a:avLst>
              </a:prstGeom>
              <a:solidFill>
                <a:srgbClr val="FFC000">
                  <a:alpha val="70195"/>
                </a:srgbClr>
              </a:solidFill>
              <a:ln w="9525">
                <a:solidFill>
                  <a:schemeClr val="tx1"/>
                </a:solidFill>
                <a:miter lim="800000"/>
                <a:headEnd/>
                <a:tailEnd/>
              </a:ln>
            </p:spPr>
            <p:txBody>
              <a:bodyPr wrap="none" anchor="ct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2400" b="0" dirty="0">
                  <a:latin typeface="Times" panose="02020603050405020304" pitchFamily="18" charset="0"/>
                </a:endParaRPr>
              </a:p>
            </p:txBody>
          </p:sp>
          <p:sp>
            <p:nvSpPr>
              <p:cNvPr id="16" name="Text Box 7">
                <a:extLst>
                  <a:ext uri="{FF2B5EF4-FFF2-40B4-BE49-F238E27FC236}">
                    <a16:creationId xmlns:a16="http://schemas.microsoft.com/office/drawing/2014/main" id="{5297B03F-E6DB-FA09-B0AD-E2ACDF6F210E}"/>
                  </a:ext>
                </a:extLst>
              </p:cNvPr>
              <p:cNvSpPr txBox="1">
                <a:spLocks noChangeArrowheads="1"/>
              </p:cNvSpPr>
              <p:nvPr/>
            </p:nvSpPr>
            <p:spPr bwMode="auto">
              <a:xfrm>
                <a:off x="4300304" y="2481306"/>
                <a:ext cx="3419475" cy="22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50000"/>
                  </a:spcBef>
                  <a:buFontTx/>
                  <a:buNone/>
                </a:pPr>
                <a:r>
                  <a:rPr lang="de-CH" altLang="de-DE" sz="1800" b="0" dirty="0"/>
                  <a:t>Sport des adultes Suisse</a:t>
                </a:r>
              </a:p>
            </p:txBody>
          </p:sp>
          <p:sp>
            <p:nvSpPr>
              <p:cNvPr id="17" name="Text Box 8">
                <a:extLst>
                  <a:ext uri="{FF2B5EF4-FFF2-40B4-BE49-F238E27FC236}">
                    <a16:creationId xmlns:a16="http://schemas.microsoft.com/office/drawing/2014/main" id="{BB7A83B6-2A40-9FCE-3C89-A2492B19BE77}"/>
                  </a:ext>
                </a:extLst>
              </p:cNvPr>
              <p:cNvSpPr txBox="1">
                <a:spLocks noChangeArrowheads="1"/>
              </p:cNvSpPr>
              <p:nvPr/>
            </p:nvSpPr>
            <p:spPr bwMode="auto">
              <a:xfrm>
                <a:off x="1271134" y="1249294"/>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5</a:t>
                </a:r>
              </a:p>
            </p:txBody>
          </p:sp>
          <p:sp>
            <p:nvSpPr>
              <p:cNvPr id="18" name="Text Box 9">
                <a:extLst>
                  <a:ext uri="{FF2B5EF4-FFF2-40B4-BE49-F238E27FC236}">
                    <a16:creationId xmlns:a16="http://schemas.microsoft.com/office/drawing/2014/main" id="{C67CB345-BFF7-F2CA-F880-EB8E060DF858}"/>
                  </a:ext>
                </a:extLst>
              </p:cNvPr>
              <p:cNvSpPr txBox="1">
                <a:spLocks noChangeArrowheads="1"/>
              </p:cNvSpPr>
              <p:nvPr/>
            </p:nvSpPr>
            <p:spPr bwMode="auto">
              <a:xfrm>
                <a:off x="2181670" y="1249294"/>
                <a:ext cx="5460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eaLnBrk="1" hangingPunct="1">
                  <a:spcBef>
                    <a:spcPct val="50000"/>
                  </a:spcBef>
                  <a:buFontTx/>
                  <a:buNone/>
                </a:pPr>
                <a:r>
                  <a:rPr lang="de-CH" altLang="de-DE" sz="1600" dirty="0"/>
                  <a:t>10  </a:t>
                </a:r>
              </a:p>
            </p:txBody>
          </p:sp>
          <p:sp>
            <p:nvSpPr>
              <p:cNvPr id="19" name="Text Box 10">
                <a:extLst>
                  <a:ext uri="{FF2B5EF4-FFF2-40B4-BE49-F238E27FC236}">
                    <a16:creationId xmlns:a16="http://schemas.microsoft.com/office/drawing/2014/main" id="{97C0D09C-5B31-A3F2-EFEB-94347438B478}"/>
                  </a:ext>
                </a:extLst>
              </p:cNvPr>
              <p:cNvSpPr txBox="1">
                <a:spLocks noChangeArrowheads="1"/>
              </p:cNvSpPr>
              <p:nvPr/>
            </p:nvSpPr>
            <p:spPr bwMode="auto">
              <a:xfrm>
                <a:off x="3533621" y="1254255"/>
                <a:ext cx="451442" cy="20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20</a:t>
                </a:r>
              </a:p>
            </p:txBody>
          </p:sp>
          <p:sp>
            <p:nvSpPr>
              <p:cNvPr id="20" name="Text Box 11">
                <a:extLst>
                  <a:ext uri="{FF2B5EF4-FFF2-40B4-BE49-F238E27FC236}">
                    <a16:creationId xmlns:a16="http://schemas.microsoft.com/office/drawing/2014/main" id="{BB095D6A-BA60-20D3-D545-3E2FC21FA2C7}"/>
                  </a:ext>
                </a:extLst>
              </p:cNvPr>
              <p:cNvSpPr txBox="1">
                <a:spLocks noChangeArrowheads="1"/>
              </p:cNvSpPr>
              <p:nvPr/>
            </p:nvSpPr>
            <p:spPr bwMode="auto">
              <a:xfrm>
                <a:off x="6156407" y="1249294"/>
                <a:ext cx="792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60</a:t>
                </a:r>
              </a:p>
            </p:txBody>
          </p:sp>
          <p:sp>
            <p:nvSpPr>
              <p:cNvPr id="21" name="Text Box 12">
                <a:extLst>
                  <a:ext uri="{FF2B5EF4-FFF2-40B4-BE49-F238E27FC236}">
                    <a16:creationId xmlns:a16="http://schemas.microsoft.com/office/drawing/2014/main" id="{0BD67C19-F021-482A-0CD6-B3839BDC9070}"/>
                  </a:ext>
                </a:extLst>
              </p:cNvPr>
              <p:cNvSpPr txBox="1">
                <a:spLocks noChangeArrowheads="1"/>
              </p:cNvSpPr>
              <p:nvPr/>
            </p:nvSpPr>
            <p:spPr bwMode="auto">
              <a:xfrm>
                <a:off x="4752984" y="1249294"/>
                <a:ext cx="792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40</a:t>
                </a:r>
              </a:p>
            </p:txBody>
          </p:sp>
          <p:sp>
            <p:nvSpPr>
              <p:cNvPr id="22" name="Text Box 3">
                <a:extLst>
                  <a:ext uri="{FF2B5EF4-FFF2-40B4-BE49-F238E27FC236}">
                    <a16:creationId xmlns:a16="http://schemas.microsoft.com/office/drawing/2014/main" id="{FD3D0F4A-044B-E2CA-80BA-FCD84033B442}"/>
                  </a:ext>
                </a:extLst>
              </p:cNvPr>
              <p:cNvSpPr txBox="1">
                <a:spLocks noChangeArrowheads="1"/>
              </p:cNvSpPr>
              <p:nvPr/>
            </p:nvSpPr>
            <p:spPr bwMode="auto">
              <a:xfrm>
                <a:off x="1221589" y="2477805"/>
                <a:ext cx="1259596" cy="39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50000"/>
                  </a:spcBef>
                  <a:buFontTx/>
                  <a:buNone/>
                </a:pPr>
                <a:r>
                  <a:rPr lang="de-CH" altLang="de-DE" sz="1800" b="0" dirty="0"/>
                  <a:t>Sport </a:t>
                </a:r>
                <a:r>
                  <a:rPr lang="de-CH" altLang="de-DE" sz="1800" b="0" dirty="0" err="1"/>
                  <a:t>pour</a:t>
                </a:r>
                <a:r>
                  <a:rPr lang="de-CH" altLang="de-DE" sz="1800" b="0" dirty="0"/>
                  <a:t> </a:t>
                </a:r>
                <a:r>
                  <a:rPr lang="de-CH" altLang="de-DE" sz="1800" b="0" dirty="0" err="1"/>
                  <a:t>enfants</a:t>
                </a:r>
                <a:endParaRPr lang="de-CH" altLang="de-DE" sz="1800" b="0" dirty="0"/>
              </a:p>
            </p:txBody>
          </p:sp>
          <p:sp>
            <p:nvSpPr>
              <p:cNvPr id="23" name="Text Box 5">
                <a:extLst>
                  <a:ext uri="{FF2B5EF4-FFF2-40B4-BE49-F238E27FC236}">
                    <a16:creationId xmlns:a16="http://schemas.microsoft.com/office/drawing/2014/main" id="{7859279E-802A-3003-0EA0-CB09008517C5}"/>
                  </a:ext>
                </a:extLst>
              </p:cNvPr>
              <p:cNvSpPr txBox="1">
                <a:spLocks noChangeArrowheads="1"/>
              </p:cNvSpPr>
              <p:nvPr/>
            </p:nvSpPr>
            <p:spPr bwMode="auto">
              <a:xfrm>
                <a:off x="2537252" y="2477805"/>
                <a:ext cx="1274964" cy="393658"/>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eaLnBrk="1" hangingPunct="1">
                  <a:spcBef>
                    <a:spcPct val="50000"/>
                  </a:spcBef>
                  <a:buFontTx/>
                  <a:buNone/>
                </a:pPr>
                <a:r>
                  <a:rPr lang="de-CH" altLang="de-DE" sz="1800" b="0" dirty="0"/>
                  <a:t>Sport </a:t>
                </a:r>
                <a:r>
                  <a:rPr lang="de-CH" altLang="de-DE" sz="1800" b="0" dirty="0" err="1"/>
                  <a:t>pour</a:t>
                </a:r>
                <a:br>
                  <a:rPr lang="de-CH" altLang="de-DE" sz="1800" b="0" dirty="0"/>
                </a:br>
                <a:r>
                  <a:rPr lang="de-CH" altLang="de-DE" sz="1800" b="0" dirty="0" err="1"/>
                  <a:t>les</a:t>
                </a:r>
                <a:r>
                  <a:rPr lang="de-CH" altLang="de-DE" sz="1800" b="0" dirty="0"/>
                  <a:t> </a:t>
                </a:r>
                <a:r>
                  <a:rPr lang="de-CH" altLang="de-DE" sz="1800" b="0" dirty="0" err="1"/>
                  <a:t>jeunes</a:t>
                </a:r>
                <a:endParaRPr lang="de-CH" altLang="de-DE" sz="1800" b="0" dirty="0"/>
              </a:p>
            </p:txBody>
          </p:sp>
        </p:grpSp>
        <p:pic>
          <p:nvPicPr>
            <p:cNvPr id="8" name="Grafik 7">
              <a:extLst>
                <a:ext uri="{FF2B5EF4-FFF2-40B4-BE49-F238E27FC236}">
                  <a16:creationId xmlns:a16="http://schemas.microsoft.com/office/drawing/2014/main" id="{764DA256-F2F5-5047-9729-2D3C4B11D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032" y="3350806"/>
              <a:ext cx="482343" cy="491990"/>
            </a:xfrm>
            <a:prstGeom prst="rect">
              <a:avLst/>
            </a:prstGeom>
          </p:spPr>
        </p:pic>
        <p:grpSp>
          <p:nvGrpSpPr>
            <p:cNvPr id="9" name="Gruppieren 8">
              <a:extLst>
                <a:ext uri="{FF2B5EF4-FFF2-40B4-BE49-F238E27FC236}">
                  <a16:creationId xmlns:a16="http://schemas.microsoft.com/office/drawing/2014/main" id="{61C6DF71-15F0-4B01-CC04-F7673D5BFA1F}"/>
                </a:ext>
              </a:extLst>
            </p:cNvPr>
            <p:cNvGrpSpPr/>
            <p:nvPr/>
          </p:nvGrpSpPr>
          <p:grpSpPr>
            <a:xfrm>
              <a:off x="3918912" y="2376441"/>
              <a:ext cx="6748559" cy="1832756"/>
              <a:chOff x="3918912" y="2376441"/>
              <a:chExt cx="6748559" cy="1832756"/>
            </a:xfrm>
          </p:grpSpPr>
          <p:sp>
            <p:nvSpPr>
              <p:cNvPr id="10" name="Text Box 11">
                <a:extLst>
                  <a:ext uri="{FF2B5EF4-FFF2-40B4-BE49-F238E27FC236}">
                    <a16:creationId xmlns:a16="http://schemas.microsoft.com/office/drawing/2014/main" id="{EE34CA41-74B9-DA31-5B71-C14778672C6F}"/>
                  </a:ext>
                </a:extLst>
              </p:cNvPr>
              <p:cNvSpPr txBox="1">
                <a:spLocks noChangeArrowheads="1"/>
              </p:cNvSpPr>
              <p:nvPr/>
            </p:nvSpPr>
            <p:spPr bwMode="auto">
              <a:xfrm>
                <a:off x="10089388" y="2376441"/>
                <a:ext cx="578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80+</a:t>
                </a:r>
              </a:p>
            </p:txBody>
          </p:sp>
          <p:pic>
            <p:nvPicPr>
              <p:cNvPr id="11" name="Grafik 10">
                <a:extLst>
                  <a:ext uri="{FF2B5EF4-FFF2-40B4-BE49-F238E27FC236}">
                    <a16:creationId xmlns:a16="http://schemas.microsoft.com/office/drawing/2014/main" id="{13F595D9-4D7B-3CD2-58AD-A184D66B8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8912" y="3350806"/>
                <a:ext cx="482343" cy="491990"/>
              </a:xfrm>
              <a:prstGeom prst="rect">
                <a:avLst/>
              </a:prstGeom>
            </p:spPr>
          </p:pic>
          <p:pic>
            <p:nvPicPr>
              <p:cNvPr id="12" name="Grafik 11">
                <a:extLst>
                  <a:ext uri="{FF2B5EF4-FFF2-40B4-BE49-F238E27FC236}">
                    <a16:creationId xmlns:a16="http://schemas.microsoft.com/office/drawing/2014/main" id="{A46F2D30-324C-68CE-31A6-F96D42D2F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401" y="2896885"/>
                <a:ext cx="2139466" cy="1312312"/>
              </a:xfrm>
              <a:prstGeom prst="rect">
                <a:avLst/>
              </a:prstGeom>
            </p:spPr>
          </p:pic>
        </p:grpSp>
      </p:grpSp>
      <p:pic>
        <p:nvPicPr>
          <p:cNvPr id="24" name="Grafik 23">
            <a:extLst>
              <a:ext uri="{FF2B5EF4-FFF2-40B4-BE49-F238E27FC236}">
                <a16:creationId xmlns:a16="http://schemas.microsoft.com/office/drawing/2014/main" id="{96D78C06-9EA4-0F4E-4129-27F564E635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731" y="4798282"/>
            <a:ext cx="1211654" cy="1338897"/>
          </a:xfrm>
          <a:prstGeom prst="rect">
            <a:avLst/>
          </a:prstGeom>
        </p:spPr>
      </p:pic>
      <p:pic>
        <p:nvPicPr>
          <p:cNvPr id="25" name="Grafik 24">
            <a:extLst>
              <a:ext uri="{FF2B5EF4-FFF2-40B4-BE49-F238E27FC236}">
                <a16:creationId xmlns:a16="http://schemas.microsoft.com/office/drawing/2014/main" id="{FEDBCE98-797C-D45C-B400-093D7AD3A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73148" y="4755444"/>
            <a:ext cx="969495" cy="1330100"/>
          </a:xfrm>
          <a:prstGeom prst="rect">
            <a:avLst/>
          </a:prstGeom>
        </p:spPr>
      </p:pic>
      <p:pic>
        <p:nvPicPr>
          <p:cNvPr id="26" name="Grafik 25">
            <a:extLst>
              <a:ext uri="{FF2B5EF4-FFF2-40B4-BE49-F238E27FC236}">
                <a16:creationId xmlns:a16="http://schemas.microsoft.com/office/drawing/2014/main" id="{50B1D19A-7B6B-8839-C73C-767B7B3C9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4059" y="4798282"/>
            <a:ext cx="1092969" cy="1092969"/>
          </a:xfrm>
          <a:prstGeom prst="rect">
            <a:avLst/>
          </a:prstGeom>
        </p:spPr>
      </p:pic>
      <p:pic>
        <p:nvPicPr>
          <p:cNvPr id="27" name="Grafik 26">
            <a:extLst>
              <a:ext uri="{FF2B5EF4-FFF2-40B4-BE49-F238E27FC236}">
                <a16:creationId xmlns:a16="http://schemas.microsoft.com/office/drawing/2014/main" id="{6FFD3627-952D-32BF-D0B5-0E7C0DD60E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46401" y="4798282"/>
            <a:ext cx="898549" cy="1338897"/>
          </a:xfrm>
          <a:prstGeom prst="rect">
            <a:avLst/>
          </a:prstGeom>
        </p:spPr>
      </p:pic>
      <p:sp>
        <p:nvSpPr>
          <p:cNvPr id="3" name="SeitenzahlBenutzerdefiniert">
            <a:extLst>
              <a:ext uri="{FF2B5EF4-FFF2-40B4-BE49-F238E27FC236}">
                <a16:creationId xmlns:a16="http://schemas.microsoft.com/office/drawing/2014/main" id="{C012FC1E-72E1-CE1C-9B4A-05F9746B2DA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2790568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1031A-D25D-41B0-526F-491C0DD63615}"/>
              </a:ext>
            </a:extLst>
          </p:cNvPr>
          <p:cNvSpPr>
            <a:spLocks noGrp="1"/>
          </p:cNvSpPr>
          <p:nvPr>
            <p:ph type="title"/>
          </p:nvPr>
        </p:nvSpPr>
        <p:spPr>
          <a:xfrm>
            <a:off x="378984" y="336318"/>
            <a:ext cx="10481104" cy="946253"/>
          </a:xfrm>
        </p:spPr>
        <p:txBody>
          <a:bodyPr/>
          <a:lstStyle/>
          <a:p>
            <a:r>
              <a:rPr lang="de-DE" dirty="0" err="1"/>
              <a:t>Rilevanza</a:t>
            </a:r>
            <a:r>
              <a:rPr lang="de-DE" dirty="0"/>
              <a:t> </a:t>
            </a:r>
            <a:r>
              <a:rPr lang="de-DE" dirty="0" err="1"/>
              <a:t>dello</a:t>
            </a:r>
            <a:r>
              <a:rPr lang="de-DE" dirty="0"/>
              <a:t> </a:t>
            </a:r>
            <a:r>
              <a:rPr lang="de-DE" dirty="0" err="1"/>
              <a:t>sport</a:t>
            </a:r>
            <a:r>
              <a:rPr lang="de-DE" dirty="0"/>
              <a:t> per </a:t>
            </a:r>
            <a:r>
              <a:rPr lang="de-DE" dirty="0" err="1"/>
              <a:t>adulti</a:t>
            </a:r>
            <a:r>
              <a:rPr lang="de-DE" dirty="0"/>
              <a:t> in </a:t>
            </a:r>
            <a:r>
              <a:rPr lang="de-CH" dirty="0"/>
              <a:t>Svizzera</a:t>
            </a:r>
            <a:r>
              <a:rPr lang="de-DE" dirty="0"/>
              <a:t> (</a:t>
            </a:r>
            <a:r>
              <a:rPr lang="de-DE" dirty="0" err="1"/>
              <a:t>esa</a:t>
            </a:r>
            <a:r>
              <a:rPr lang="de-DE" dirty="0"/>
              <a:t>)</a:t>
            </a:r>
          </a:p>
        </p:txBody>
      </p:sp>
      <p:grpSp>
        <p:nvGrpSpPr>
          <p:cNvPr id="6" name="Gruppieren 5">
            <a:extLst>
              <a:ext uri="{FF2B5EF4-FFF2-40B4-BE49-F238E27FC236}">
                <a16:creationId xmlns:a16="http://schemas.microsoft.com/office/drawing/2014/main" id="{136ED8F4-7F12-B99A-4603-CF01CCB9A3D8}"/>
              </a:ext>
            </a:extLst>
          </p:cNvPr>
          <p:cNvGrpSpPr/>
          <p:nvPr/>
        </p:nvGrpSpPr>
        <p:grpSpPr>
          <a:xfrm>
            <a:off x="911463" y="1827363"/>
            <a:ext cx="9934455" cy="2392124"/>
            <a:chOff x="949446" y="2368295"/>
            <a:chExt cx="9934455" cy="2392124"/>
          </a:xfrm>
        </p:grpSpPr>
        <p:grpSp>
          <p:nvGrpSpPr>
            <p:cNvPr id="7" name="Gruppieren 6">
              <a:extLst>
                <a:ext uri="{FF2B5EF4-FFF2-40B4-BE49-F238E27FC236}">
                  <a16:creationId xmlns:a16="http://schemas.microsoft.com/office/drawing/2014/main" id="{A1BD25ED-0914-82B0-02D8-E22705B8F7D8}"/>
                </a:ext>
              </a:extLst>
            </p:cNvPr>
            <p:cNvGrpSpPr/>
            <p:nvPr/>
          </p:nvGrpSpPr>
          <p:grpSpPr>
            <a:xfrm>
              <a:off x="949446" y="2368295"/>
              <a:ext cx="9934455" cy="2392124"/>
              <a:chOff x="1088293" y="1249294"/>
              <a:chExt cx="7184621" cy="1456959"/>
            </a:xfrm>
          </p:grpSpPr>
          <p:sp>
            <p:nvSpPr>
              <p:cNvPr id="13" name="AutoShape 2">
                <a:extLst>
                  <a:ext uri="{FF2B5EF4-FFF2-40B4-BE49-F238E27FC236}">
                    <a16:creationId xmlns:a16="http://schemas.microsoft.com/office/drawing/2014/main" id="{D7AA5F7F-0931-6431-0D89-061FDEF00FDA}"/>
                  </a:ext>
                </a:extLst>
              </p:cNvPr>
              <p:cNvSpPr>
                <a:spLocks noChangeArrowheads="1"/>
              </p:cNvSpPr>
              <p:nvPr/>
            </p:nvSpPr>
            <p:spPr bwMode="auto">
              <a:xfrm>
                <a:off x="1320117" y="1520825"/>
                <a:ext cx="1468888" cy="900113"/>
              </a:xfrm>
              <a:prstGeom prst="chevron">
                <a:avLst>
                  <a:gd name="adj" fmla="val 47797"/>
                </a:avLst>
              </a:prstGeom>
              <a:solidFill>
                <a:srgbClr val="CC0000"/>
              </a:solidFill>
              <a:ln w="9525" algn="ctr">
                <a:solidFill>
                  <a:schemeClr val="tx1"/>
                </a:solidFill>
                <a:miter lim="800000"/>
                <a:headEnd/>
                <a:tailEnd/>
              </a:ln>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eaLnBrk="1" hangingPunct="1">
                  <a:spcBef>
                    <a:spcPct val="0"/>
                  </a:spcBef>
                  <a:buFontTx/>
                  <a:buNone/>
                </a:pPr>
                <a:endParaRPr lang="de-DE" altLang="de-DE" sz="1800" b="0" dirty="0"/>
              </a:p>
            </p:txBody>
          </p:sp>
          <p:sp>
            <p:nvSpPr>
              <p:cNvPr id="14" name="AutoShape 4">
                <a:extLst>
                  <a:ext uri="{FF2B5EF4-FFF2-40B4-BE49-F238E27FC236}">
                    <a16:creationId xmlns:a16="http://schemas.microsoft.com/office/drawing/2014/main" id="{B94C0C72-7D8A-D1ED-6BB4-73D1C2670B43}"/>
                  </a:ext>
                </a:extLst>
              </p:cNvPr>
              <p:cNvSpPr>
                <a:spLocks noChangeArrowheads="1"/>
              </p:cNvSpPr>
              <p:nvPr/>
            </p:nvSpPr>
            <p:spPr bwMode="auto">
              <a:xfrm>
                <a:off x="2481185" y="1520825"/>
                <a:ext cx="1655762" cy="909638"/>
              </a:xfrm>
              <a:prstGeom prst="chevron">
                <a:avLst>
                  <a:gd name="adj" fmla="val 45506"/>
                </a:avLst>
              </a:prstGeom>
              <a:solidFill>
                <a:srgbClr val="CC0000"/>
              </a:solidFill>
              <a:ln w="9525" algn="ctr">
                <a:solidFill>
                  <a:schemeClr val="tx1"/>
                </a:solidFill>
                <a:miter lim="800000"/>
                <a:headEnd/>
                <a:tailEnd/>
              </a:ln>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5300" b="0" dirty="0">
                  <a:latin typeface="Times" panose="02020603050405020304" pitchFamily="18" charset="0"/>
                </a:endParaRPr>
              </a:p>
            </p:txBody>
          </p:sp>
          <p:sp>
            <p:nvSpPr>
              <p:cNvPr id="15" name="AutoShape 6">
                <a:extLst>
                  <a:ext uri="{FF2B5EF4-FFF2-40B4-BE49-F238E27FC236}">
                    <a16:creationId xmlns:a16="http://schemas.microsoft.com/office/drawing/2014/main" id="{09CC8288-4143-BEB7-141A-8B62882FD5BE}"/>
                  </a:ext>
                </a:extLst>
              </p:cNvPr>
              <p:cNvSpPr>
                <a:spLocks noChangeArrowheads="1"/>
              </p:cNvSpPr>
              <p:nvPr/>
            </p:nvSpPr>
            <p:spPr bwMode="auto">
              <a:xfrm>
                <a:off x="3877262" y="1520825"/>
                <a:ext cx="4395652" cy="900113"/>
              </a:xfrm>
              <a:prstGeom prst="chevron">
                <a:avLst>
                  <a:gd name="adj" fmla="val 41550"/>
                </a:avLst>
              </a:prstGeom>
              <a:solidFill>
                <a:srgbClr val="FFC000">
                  <a:alpha val="70195"/>
                </a:srgbClr>
              </a:solidFill>
              <a:ln w="9525">
                <a:solidFill>
                  <a:schemeClr val="tx1"/>
                </a:solidFill>
                <a:miter lim="800000"/>
                <a:headEnd/>
                <a:tailEnd/>
              </a:ln>
            </p:spPr>
            <p:txBody>
              <a:bodyPr wrap="none" anchor="ct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2400" b="0" dirty="0">
                  <a:latin typeface="Times" panose="02020603050405020304" pitchFamily="18" charset="0"/>
                </a:endParaRPr>
              </a:p>
            </p:txBody>
          </p:sp>
          <p:sp>
            <p:nvSpPr>
              <p:cNvPr id="16" name="Text Box 7">
                <a:extLst>
                  <a:ext uri="{FF2B5EF4-FFF2-40B4-BE49-F238E27FC236}">
                    <a16:creationId xmlns:a16="http://schemas.microsoft.com/office/drawing/2014/main" id="{EA075CE7-7290-B0B9-72F9-E885EEAFC699}"/>
                  </a:ext>
                </a:extLst>
              </p:cNvPr>
              <p:cNvSpPr txBox="1">
                <a:spLocks noChangeArrowheads="1"/>
              </p:cNvSpPr>
              <p:nvPr/>
            </p:nvSpPr>
            <p:spPr bwMode="auto">
              <a:xfrm>
                <a:off x="4300304" y="2481306"/>
                <a:ext cx="3419475" cy="22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50000"/>
                  </a:spcBef>
                  <a:buFontTx/>
                  <a:buNone/>
                </a:pPr>
                <a:r>
                  <a:rPr lang="de-CH" altLang="de-DE" sz="1800" b="0" dirty="0"/>
                  <a:t>Sport per </a:t>
                </a:r>
                <a:r>
                  <a:rPr lang="de-CH" altLang="de-DE" sz="1800" b="0" dirty="0" err="1"/>
                  <a:t>adulti</a:t>
                </a:r>
                <a:r>
                  <a:rPr lang="de-CH" altLang="de-DE" sz="1800" b="0" dirty="0"/>
                  <a:t> Svizzera</a:t>
                </a:r>
              </a:p>
            </p:txBody>
          </p:sp>
          <p:sp>
            <p:nvSpPr>
              <p:cNvPr id="17" name="Text Box 8">
                <a:extLst>
                  <a:ext uri="{FF2B5EF4-FFF2-40B4-BE49-F238E27FC236}">
                    <a16:creationId xmlns:a16="http://schemas.microsoft.com/office/drawing/2014/main" id="{74EC1F9E-A814-5AFE-5A58-D0BC482BE7DC}"/>
                  </a:ext>
                </a:extLst>
              </p:cNvPr>
              <p:cNvSpPr txBox="1">
                <a:spLocks noChangeArrowheads="1"/>
              </p:cNvSpPr>
              <p:nvPr/>
            </p:nvSpPr>
            <p:spPr bwMode="auto">
              <a:xfrm>
                <a:off x="1271134" y="1249294"/>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5</a:t>
                </a:r>
              </a:p>
            </p:txBody>
          </p:sp>
          <p:sp>
            <p:nvSpPr>
              <p:cNvPr id="18" name="Text Box 9">
                <a:extLst>
                  <a:ext uri="{FF2B5EF4-FFF2-40B4-BE49-F238E27FC236}">
                    <a16:creationId xmlns:a16="http://schemas.microsoft.com/office/drawing/2014/main" id="{C1FDDF40-9C79-28EE-897F-06E32A7E43EB}"/>
                  </a:ext>
                </a:extLst>
              </p:cNvPr>
              <p:cNvSpPr txBox="1">
                <a:spLocks noChangeArrowheads="1"/>
              </p:cNvSpPr>
              <p:nvPr/>
            </p:nvSpPr>
            <p:spPr bwMode="auto">
              <a:xfrm>
                <a:off x="2181670" y="1249294"/>
                <a:ext cx="5460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eaLnBrk="1" hangingPunct="1">
                  <a:spcBef>
                    <a:spcPct val="50000"/>
                  </a:spcBef>
                  <a:buFontTx/>
                  <a:buNone/>
                </a:pPr>
                <a:r>
                  <a:rPr lang="de-CH" altLang="de-DE" sz="1600" dirty="0"/>
                  <a:t>10  </a:t>
                </a:r>
              </a:p>
            </p:txBody>
          </p:sp>
          <p:sp>
            <p:nvSpPr>
              <p:cNvPr id="19" name="Text Box 10">
                <a:extLst>
                  <a:ext uri="{FF2B5EF4-FFF2-40B4-BE49-F238E27FC236}">
                    <a16:creationId xmlns:a16="http://schemas.microsoft.com/office/drawing/2014/main" id="{4BA45DA6-0953-759E-86A0-6109A54388CF}"/>
                  </a:ext>
                </a:extLst>
              </p:cNvPr>
              <p:cNvSpPr txBox="1">
                <a:spLocks noChangeArrowheads="1"/>
              </p:cNvSpPr>
              <p:nvPr/>
            </p:nvSpPr>
            <p:spPr bwMode="auto">
              <a:xfrm>
                <a:off x="3533621" y="1254255"/>
                <a:ext cx="451442" cy="20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20</a:t>
                </a:r>
              </a:p>
            </p:txBody>
          </p:sp>
          <p:sp>
            <p:nvSpPr>
              <p:cNvPr id="20" name="Text Box 11">
                <a:extLst>
                  <a:ext uri="{FF2B5EF4-FFF2-40B4-BE49-F238E27FC236}">
                    <a16:creationId xmlns:a16="http://schemas.microsoft.com/office/drawing/2014/main" id="{E903AFD9-14D2-E231-DC3F-76B425B64E6B}"/>
                  </a:ext>
                </a:extLst>
              </p:cNvPr>
              <p:cNvSpPr txBox="1">
                <a:spLocks noChangeArrowheads="1"/>
              </p:cNvSpPr>
              <p:nvPr/>
            </p:nvSpPr>
            <p:spPr bwMode="auto">
              <a:xfrm>
                <a:off x="6156407" y="1249294"/>
                <a:ext cx="792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60</a:t>
                </a:r>
              </a:p>
            </p:txBody>
          </p:sp>
          <p:sp>
            <p:nvSpPr>
              <p:cNvPr id="21" name="Text Box 12">
                <a:extLst>
                  <a:ext uri="{FF2B5EF4-FFF2-40B4-BE49-F238E27FC236}">
                    <a16:creationId xmlns:a16="http://schemas.microsoft.com/office/drawing/2014/main" id="{740AB862-4F55-95D3-67B2-2C27BFDDECD2}"/>
                  </a:ext>
                </a:extLst>
              </p:cNvPr>
              <p:cNvSpPr txBox="1">
                <a:spLocks noChangeArrowheads="1"/>
              </p:cNvSpPr>
              <p:nvPr/>
            </p:nvSpPr>
            <p:spPr bwMode="auto">
              <a:xfrm>
                <a:off x="4752984" y="1249294"/>
                <a:ext cx="792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40</a:t>
                </a:r>
              </a:p>
            </p:txBody>
          </p:sp>
          <p:sp>
            <p:nvSpPr>
              <p:cNvPr id="22" name="Text Box 3">
                <a:extLst>
                  <a:ext uri="{FF2B5EF4-FFF2-40B4-BE49-F238E27FC236}">
                    <a16:creationId xmlns:a16="http://schemas.microsoft.com/office/drawing/2014/main" id="{39260D6B-8AFA-7B3A-32A2-F8C1C0212C49}"/>
                  </a:ext>
                </a:extLst>
              </p:cNvPr>
              <p:cNvSpPr txBox="1">
                <a:spLocks noChangeArrowheads="1"/>
              </p:cNvSpPr>
              <p:nvPr/>
            </p:nvSpPr>
            <p:spPr bwMode="auto">
              <a:xfrm>
                <a:off x="1088293" y="2477805"/>
                <a:ext cx="1448959" cy="22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50000"/>
                  </a:spcBef>
                  <a:buFontTx/>
                  <a:buNone/>
                </a:pPr>
                <a:r>
                  <a:rPr lang="de-CH" altLang="de-DE" sz="1800" b="0" dirty="0"/>
                  <a:t>Sport per </a:t>
                </a:r>
                <a:r>
                  <a:rPr lang="de-CH" altLang="de-DE" sz="1800" b="0" dirty="0" err="1"/>
                  <a:t>bambini</a:t>
                </a:r>
                <a:endParaRPr lang="de-CH" altLang="de-DE" sz="1800" b="0" dirty="0"/>
              </a:p>
            </p:txBody>
          </p:sp>
          <p:sp>
            <p:nvSpPr>
              <p:cNvPr id="23" name="Text Box 5">
                <a:extLst>
                  <a:ext uri="{FF2B5EF4-FFF2-40B4-BE49-F238E27FC236}">
                    <a16:creationId xmlns:a16="http://schemas.microsoft.com/office/drawing/2014/main" id="{A5B7B336-97F2-5049-6823-58846D5897F2}"/>
                  </a:ext>
                </a:extLst>
              </p:cNvPr>
              <p:cNvSpPr txBox="1">
                <a:spLocks noChangeArrowheads="1"/>
              </p:cNvSpPr>
              <p:nvPr/>
            </p:nvSpPr>
            <p:spPr bwMode="auto">
              <a:xfrm>
                <a:off x="2537252" y="2477805"/>
                <a:ext cx="1274964" cy="224947"/>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eaLnBrk="1" hangingPunct="1">
                  <a:spcBef>
                    <a:spcPct val="50000"/>
                  </a:spcBef>
                  <a:buFontTx/>
                  <a:buNone/>
                </a:pPr>
                <a:r>
                  <a:rPr lang="de-CH" altLang="de-DE" sz="1800" b="0" dirty="0"/>
                  <a:t>Sport </a:t>
                </a:r>
                <a:r>
                  <a:rPr lang="de-CH" altLang="de-DE" sz="1800" b="0" dirty="0" err="1"/>
                  <a:t>giovanile</a:t>
                </a:r>
                <a:endParaRPr lang="de-CH" altLang="de-DE" sz="1800" b="0" dirty="0"/>
              </a:p>
            </p:txBody>
          </p:sp>
        </p:grpSp>
        <p:pic>
          <p:nvPicPr>
            <p:cNvPr id="8" name="Grafik 7">
              <a:extLst>
                <a:ext uri="{FF2B5EF4-FFF2-40B4-BE49-F238E27FC236}">
                  <a16:creationId xmlns:a16="http://schemas.microsoft.com/office/drawing/2014/main" id="{81CDF3F1-230C-A5AA-5125-4112FADDC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032" y="3350806"/>
              <a:ext cx="482343" cy="491990"/>
            </a:xfrm>
            <a:prstGeom prst="rect">
              <a:avLst/>
            </a:prstGeom>
          </p:spPr>
        </p:pic>
        <p:grpSp>
          <p:nvGrpSpPr>
            <p:cNvPr id="9" name="Gruppieren 8">
              <a:extLst>
                <a:ext uri="{FF2B5EF4-FFF2-40B4-BE49-F238E27FC236}">
                  <a16:creationId xmlns:a16="http://schemas.microsoft.com/office/drawing/2014/main" id="{DDFC5118-63D3-904E-25E1-97F2818D3BA4}"/>
                </a:ext>
              </a:extLst>
            </p:cNvPr>
            <p:cNvGrpSpPr/>
            <p:nvPr/>
          </p:nvGrpSpPr>
          <p:grpSpPr>
            <a:xfrm>
              <a:off x="3918912" y="2376441"/>
              <a:ext cx="6748559" cy="1832756"/>
              <a:chOff x="3918912" y="2376441"/>
              <a:chExt cx="6748559" cy="1832756"/>
            </a:xfrm>
          </p:grpSpPr>
          <p:sp>
            <p:nvSpPr>
              <p:cNvPr id="10" name="Text Box 11">
                <a:extLst>
                  <a:ext uri="{FF2B5EF4-FFF2-40B4-BE49-F238E27FC236}">
                    <a16:creationId xmlns:a16="http://schemas.microsoft.com/office/drawing/2014/main" id="{1D8F4F40-B252-DDFB-E455-751C1E570296}"/>
                  </a:ext>
                </a:extLst>
              </p:cNvPr>
              <p:cNvSpPr txBox="1">
                <a:spLocks noChangeArrowheads="1"/>
              </p:cNvSpPr>
              <p:nvPr/>
            </p:nvSpPr>
            <p:spPr bwMode="auto">
              <a:xfrm>
                <a:off x="10089388" y="2376441"/>
                <a:ext cx="578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spcBef>
                    <a:spcPct val="50000"/>
                  </a:spcBef>
                  <a:buFontTx/>
                  <a:buNone/>
                </a:pPr>
                <a:r>
                  <a:rPr lang="de-CH" altLang="de-DE" sz="1600" dirty="0"/>
                  <a:t>80+</a:t>
                </a:r>
              </a:p>
            </p:txBody>
          </p:sp>
          <p:pic>
            <p:nvPicPr>
              <p:cNvPr id="11" name="Grafik 10">
                <a:extLst>
                  <a:ext uri="{FF2B5EF4-FFF2-40B4-BE49-F238E27FC236}">
                    <a16:creationId xmlns:a16="http://schemas.microsoft.com/office/drawing/2014/main" id="{E79D68B0-5A44-58B9-E405-1CA0DB0567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8912" y="3350806"/>
                <a:ext cx="482343" cy="491990"/>
              </a:xfrm>
              <a:prstGeom prst="rect">
                <a:avLst/>
              </a:prstGeom>
            </p:spPr>
          </p:pic>
          <p:pic>
            <p:nvPicPr>
              <p:cNvPr id="12" name="Grafik 11">
                <a:extLst>
                  <a:ext uri="{FF2B5EF4-FFF2-40B4-BE49-F238E27FC236}">
                    <a16:creationId xmlns:a16="http://schemas.microsoft.com/office/drawing/2014/main" id="{B305ABDC-BC9E-DDE1-985C-0DE6A8201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401" y="2896885"/>
                <a:ext cx="2139466" cy="1312312"/>
              </a:xfrm>
              <a:prstGeom prst="rect">
                <a:avLst/>
              </a:prstGeom>
            </p:spPr>
          </p:pic>
        </p:grpSp>
      </p:grpSp>
      <p:pic>
        <p:nvPicPr>
          <p:cNvPr id="24" name="Grafik 23">
            <a:extLst>
              <a:ext uri="{FF2B5EF4-FFF2-40B4-BE49-F238E27FC236}">
                <a16:creationId xmlns:a16="http://schemas.microsoft.com/office/drawing/2014/main" id="{3531F21E-D79E-D1D3-E324-0205518DC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731" y="4798282"/>
            <a:ext cx="1211654" cy="1338897"/>
          </a:xfrm>
          <a:prstGeom prst="rect">
            <a:avLst/>
          </a:prstGeom>
        </p:spPr>
      </p:pic>
      <p:pic>
        <p:nvPicPr>
          <p:cNvPr id="25" name="Grafik 24">
            <a:extLst>
              <a:ext uri="{FF2B5EF4-FFF2-40B4-BE49-F238E27FC236}">
                <a16:creationId xmlns:a16="http://schemas.microsoft.com/office/drawing/2014/main" id="{4481E0A9-7250-D249-F12F-3E5DAE3D1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73148" y="4755444"/>
            <a:ext cx="969495" cy="1330100"/>
          </a:xfrm>
          <a:prstGeom prst="rect">
            <a:avLst/>
          </a:prstGeom>
        </p:spPr>
      </p:pic>
      <p:pic>
        <p:nvPicPr>
          <p:cNvPr id="26" name="Grafik 25">
            <a:extLst>
              <a:ext uri="{FF2B5EF4-FFF2-40B4-BE49-F238E27FC236}">
                <a16:creationId xmlns:a16="http://schemas.microsoft.com/office/drawing/2014/main" id="{8373A7B8-70D0-EBDE-8DFC-C2F0915B03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4059" y="4798282"/>
            <a:ext cx="1092969" cy="1092969"/>
          </a:xfrm>
          <a:prstGeom prst="rect">
            <a:avLst/>
          </a:prstGeom>
        </p:spPr>
      </p:pic>
      <p:pic>
        <p:nvPicPr>
          <p:cNvPr id="27" name="Grafik 26">
            <a:extLst>
              <a:ext uri="{FF2B5EF4-FFF2-40B4-BE49-F238E27FC236}">
                <a16:creationId xmlns:a16="http://schemas.microsoft.com/office/drawing/2014/main" id="{3EDF9418-5415-1309-AC25-0CA47A7FB3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46401" y="4798282"/>
            <a:ext cx="898549" cy="1338897"/>
          </a:xfrm>
          <a:prstGeom prst="rect">
            <a:avLst/>
          </a:prstGeom>
        </p:spPr>
      </p:pic>
      <p:sp>
        <p:nvSpPr>
          <p:cNvPr id="3" name="SeitenzahlBenutzerdefiniert">
            <a:extLst>
              <a:ext uri="{FF2B5EF4-FFF2-40B4-BE49-F238E27FC236}">
                <a16:creationId xmlns:a16="http://schemas.microsoft.com/office/drawing/2014/main" id="{7071C1A8-E939-56B8-5F49-44A7B83ABE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4003364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F7B55-F698-5FCC-2958-CEFA8A14AF68}"/>
              </a:ext>
            </a:extLst>
          </p:cNvPr>
          <p:cNvSpPr>
            <a:spLocks noGrp="1"/>
          </p:cNvSpPr>
          <p:nvPr>
            <p:ph type="title"/>
          </p:nvPr>
        </p:nvSpPr>
        <p:spPr>
          <a:xfrm>
            <a:off x="378984" y="336318"/>
            <a:ext cx="10481104" cy="946253"/>
          </a:xfrm>
        </p:spPr>
        <p:txBody>
          <a:bodyPr/>
          <a:lstStyle/>
          <a:p>
            <a:r>
              <a:rPr lang="de-CH" dirty="0"/>
              <a:t>Entwicklung</a:t>
            </a:r>
            <a:endParaRPr lang="de-DE" dirty="0"/>
          </a:p>
        </p:txBody>
      </p:sp>
      <p:grpSp>
        <p:nvGrpSpPr>
          <p:cNvPr id="6" name="Gruppieren 5">
            <a:extLst>
              <a:ext uri="{FF2B5EF4-FFF2-40B4-BE49-F238E27FC236}">
                <a16:creationId xmlns:a16="http://schemas.microsoft.com/office/drawing/2014/main" id="{A82094F0-FD80-0738-CE87-D54FB4FBEE17}"/>
              </a:ext>
            </a:extLst>
          </p:cNvPr>
          <p:cNvGrpSpPr/>
          <p:nvPr/>
        </p:nvGrpSpPr>
        <p:grpSpPr>
          <a:xfrm>
            <a:off x="1009332" y="1454605"/>
            <a:ext cx="10322580" cy="3620849"/>
            <a:chOff x="-955495" y="916044"/>
            <a:chExt cx="10322580" cy="3620849"/>
          </a:xfrm>
        </p:grpSpPr>
        <p:sp>
          <p:nvSpPr>
            <p:cNvPr id="7" name="Rechteck 6">
              <a:extLst>
                <a:ext uri="{FF2B5EF4-FFF2-40B4-BE49-F238E27FC236}">
                  <a16:creationId xmlns:a16="http://schemas.microsoft.com/office/drawing/2014/main" id="{3A703473-D4B5-BDC9-8208-684519C93586}"/>
                </a:ext>
              </a:extLst>
            </p:cNvPr>
            <p:cNvSpPr/>
            <p:nvPr/>
          </p:nvSpPr>
          <p:spPr>
            <a:xfrm>
              <a:off x="-955495" y="916044"/>
              <a:ext cx="3370289" cy="1682690"/>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a:t>Verabschiedung des ersten </a:t>
              </a:r>
              <a:r>
                <a:rPr lang="de-DE" dirty="0"/>
                <a:t>s</a:t>
              </a:r>
              <a:r>
                <a:rPr lang="de-DE" sz="1400" kern="1200" dirty="0"/>
                <a:t>portpolitischen Konzepts durch den Bundesrat</a:t>
              </a:r>
              <a:r>
                <a:rPr lang="de-CH" sz="1400" dirty="0"/>
                <a:t> mit </a:t>
              </a:r>
              <a:r>
                <a:rPr lang="de-DE" sz="1400" kern="1200" dirty="0"/>
                <a:t>Zielen in den Bereichen Gesundheit/Lebensqualität, Bildung, Leistung sowie Wirtschaft und Nachhaltigkeit</a:t>
              </a:r>
              <a:endParaRPr lang="de-CH" sz="1400" kern="1200" dirty="0"/>
            </a:p>
          </p:txBody>
        </p:sp>
        <p:sp>
          <p:nvSpPr>
            <p:cNvPr id="8" name="Flussdiagramm: Prozess 7">
              <a:extLst>
                <a:ext uri="{FF2B5EF4-FFF2-40B4-BE49-F238E27FC236}">
                  <a16:creationId xmlns:a16="http://schemas.microsoft.com/office/drawing/2014/main" id="{9600469B-5264-469A-8443-1DC3A9F04377}"/>
                </a:ext>
              </a:extLst>
            </p:cNvPr>
            <p:cNvSpPr/>
            <p:nvPr/>
          </p:nvSpPr>
          <p:spPr>
            <a:xfrm>
              <a:off x="2038471" y="3754535"/>
              <a:ext cx="2715825" cy="782358"/>
            </a:xfrm>
            <a:prstGeom prst="flowChartProcess">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a:t>Programme «Seniorensport Schweiz» und «Allez Hop» exklusiv für den Erwachsenensport</a:t>
              </a:r>
              <a:endParaRPr lang="de-CH" sz="1400" kern="1200" dirty="0"/>
            </a:p>
          </p:txBody>
        </p:sp>
        <p:sp>
          <p:nvSpPr>
            <p:cNvPr id="9" name="Rechteck 8">
              <a:extLst>
                <a:ext uri="{FF2B5EF4-FFF2-40B4-BE49-F238E27FC236}">
                  <a16:creationId xmlns:a16="http://schemas.microsoft.com/office/drawing/2014/main" id="{3B18F305-5168-C3B2-78F7-640689E90E23}"/>
                </a:ext>
              </a:extLst>
            </p:cNvPr>
            <p:cNvSpPr/>
            <p:nvPr/>
          </p:nvSpPr>
          <p:spPr>
            <a:xfrm>
              <a:off x="4521429" y="1692521"/>
              <a:ext cx="2775213" cy="782358"/>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a:t>Gründung von Erwachsenensport Schweiz (</a:t>
              </a:r>
              <a:r>
                <a:rPr lang="de-DE" sz="1400" kern="1200" dirty="0" err="1"/>
                <a:t>esa</a:t>
              </a:r>
              <a:r>
                <a:rPr lang="de-DE" sz="1400" kern="1200" dirty="0"/>
                <a:t>)</a:t>
              </a:r>
              <a:endParaRPr lang="de-CH" sz="1400" kern="1200" dirty="0"/>
            </a:p>
          </p:txBody>
        </p:sp>
        <p:sp>
          <p:nvSpPr>
            <p:cNvPr id="10" name="Rechteck 9">
              <a:extLst>
                <a:ext uri="{FF2B5EF4-FFF2-40B4-BE49-F238E27FC236}">
                  <a16:creationId xmlns:a16="http://schemas.microsoft.com/office/drawing/2014/main" id="{9D3E4DBF-C2EA-2C61-F1D1-79C1E3332D6F}"/>
                </a:ext>
              </a:extLst>
            </p:cNvPr>
            <p:cNvSpPr/>
            <p:nvPr/>
          </p:nvSpPr>
          <p:spPr>
            <a:xfrm>
              <a:off x="7041760" y="3752880"/>
              <a:ext cx="2325325" cy="782358"/>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1" rIns="55270" bIns="55272" numCol="1" spcCol="1270" anchor="ctr" anchorCtr="0">
              <a:noAutofit/>
            </a:bodyPr>
            <a:lstStyle/>
            <a:p>
              <a:pPr marL="0" lvl="1" algn="ctr" defTabSz="622300">
                <a:lnSpc>
                  <a:spcPct val="90000"/>
                </a:lnSpc>
                <a:spcBef>
                  <a:spcPct val="0"/>
                </a:spcBef>
                <a:spcAft>
                  <a:spcPct val="15000"/>
                </a:spcAft>
              </a:pPr>
              <a:r>
                <a:rPr lang="de-DE" sz="1400" kern="1200" dirty="0"/>
                <a:t>Inkraftsetzung des neuen Sportförderungsgesetzes und gesetzliche Verankerung von </a:t>
              </a:r>
              <a:r>
                <a:rPr lang="de-DE" sz="1400" kern="1200" dirty="0" err="1"/>
                <a:t>esa</a:t>
              </a:r>
              <a:endParaRPr lang="de-CH" sz="1400" kern="1200" dirty="0"/>
            </a:p>
          </p:txBody>
        </p:sp>
      </p:grpSp>
      <p:sp>
        <p:nvSpPr>
          <p:cNvPr id="11" name="AutoShape 6">
            <a:extLst>
              <a:ext uri="{FF2B5EF4-FFF2-40B4-BE49-F238E27FC236}">
                <a16:creationId xmlns:a16="http://schemas.microsoft.com/office/drawing/2014/main" id="{60A6D567-6C4B-F9C6-986A-020A9A5F1E82}"/>
              </a:ext>
            </a:extLst>
          </p:cNvPr>
          <p:cNvSpPr>
            <a:spLocks noChangeArrowheads="1"/>
          </p:cNvSpPr>
          <p:nvPr/>
        </p:nvSpPr>
        <p:spPr bwMode="auto">
          <a:xfrm>
            <a:off x="625131" y="3192906"/>
            <a:ext cx="10941738" cy="728262"/>
          </a:xfrm>
          <a:prstGeom prst="chevron">
            <a:avLst>
              <a:gd name="adj" fmla="val 41550"/>
            </a:avLst>
          </a:prstGeom>
          <a:solidFill>
            <a:srgbClr val="E60005"/>
          </a:solidFill>
          <a:ln w="9525">
            <a:solidFill>
              <a:schemeClr val="tx1"/>
            </a:solidFill>
            <a:miter lim="800000"/>
            <a:headEnd/>
            <a:tailEnd/>
          </a:ln>
        </p:spPr>
        <p:txBody>
          <a:bodyPr wrap="none" anchor="ct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2400" b="0">
              <a:latin typeface="Times" panose="02020603050405020304" pitchFamily="18" charset="0"/>
            </a:endParaRPr>
          </a:p>
        </p:txBody>
      </p:sp>
      <p:sp>
        <p:nvSpPr>
          <p:cNvPr id="12" name="Textfeld 11">
            <a:extLst>
              <a:ext uri="{FF2B5EF4-FFF2-40B4-BE49-F238E27FC236}">
                <a16:creationId xmlns:a16="http://schemas.microsoft.com/office/drawing/2014/main" id="{B4ED270D-7C6A-28A8-3E8E-6EC92AE0E4B5}"/>
              </a:ext>
            </a:extLst>
          </p:cNvPr>
          <p:cNvSpPr txBox="1"/>
          <p:nvPr/>
        </p:nvSpPr>
        <p:spPr>
          <a:xfrm>
            <a:off x="1670722" y="3368143"/>
            <a:ext cx="1877572" cy="307777"/>
          </a:xfrm>
          <a:prstGeom prst="rect">
            <a:avLst/>
          </a:prstGeom>
          <a:noFill/>
        </p:spPr>
        <p:txBody>
          <a:bodyPr wrap="square" rtlCol="0">
            <a:spAutoFit/>
          </a:bodyPr>
          <a:lstStyle/>
          <a:p>
            <a:pPr algn="ctr"/>
            <a:r>
              <a:rPr lang="de-CH" b="1" dirty="0">
                <a:solidFill>
                  <a:schemeClr val="bg1"/>
                </a:solidFill>
              </a:rPr>
              <a:t>30. November 2000</a:t>
            </a:r>
          </a:p>
        </p:txBody>
      </p:sp>
      <p:sp>
        <p:nvSpPr>
          <p:cNvPr id="13" name="Textfeld 12">
            <a:extLst>
              <a:ext uri="{FF2B5EF4-FFF2-40B4-BE49-F238E27FC236}">
                <a16:creationId xmlns:a16="http://schemas.microsoft.com/office/drawing/2014/main" id="{A1536897-A130-2D5E-5CE7-BD2D90D454D3}"/>
              </a:ext>
            </a:extLst>
          </p:cNvPr>
          <p:cNvSpPr txBox="1"/>
          <p:nvPr/>
        </p:nvSpPr>
        <p:spPr>
          <a:xfrm>
            <a:off x="4838331" y="3372371"/>
            <a:ext cx="1189220" cy="307777"/>
          </a:xfrm>
          <a:prstGeom prst="rect">
            <a:avLst/>
          </a:prstGeom>
          <a:noFill/>
        </p:spPr>
        <p:txBody>
          <a:bodyPr wrap="square" rtlCol="0">
            <a:spAutoFit/>
          </a:bodyPr>
          <a:lstStyle/>
          <a:p>
            <a:r>
              <a:rPr lang="de-CH" b="1" dirty="0">
                <a:solidFill>
                  <a:schemeClr val="bg1"/>
                </a:solidFill>
              </a:rPr>
              <a:t>bis 2009</a:t>
            </a:r>
          </a:p>
        </p:txBody>
      </p:sp>
      <p:sp>
        <p:nvSpPr>
          <p:cNvPr id="14" name="Textfeld 13">
            <a:extLst>
              <a:ext uri="{FF2B5EF4-FFF2-40B4-BE49-F238E27FC236}">
                <a16:creationId xmlns:a16="http://schemas.microsoft.com/office/drawing/2014/main" id="{B5800490-6812-5DD5-7960-63B81B011D80}"/>
              </a:ext>
            </a:extLst>
          </p:cNvPr>
          <p:cNvSpPr txBox="1"/>
          <p:nvPr/>
        </p:nvSpPr>
        <p:spPr>
          <a:xfrm>
            <a:off x="7553133" y="3372370"/>
            <a:ext cx="727023" cy="369332"/>
          </a:xfrm>
          <a:prstGeom prst="rect">
            <a:avLst/>
          </a:prstGeom>
          <a:noFill/>
        </p:spPr>
        <p:txBody>
          <a:bodyPr wrap="square" rtlCol="0">
            <a:spAutoFit/>
          </a:bodyPr>
          <a:lstStyle/>
          <a:p>
            <a:r>
              <a:rPr lang="de-CH" b="1" dirty="0">
                <a:solidFill>
                  <a:schemeClr val="bg1"/>
                </a:solidFill>
              </a:rPr>
              <a:t>2009</a:t>
            </a:r>
          </a:p>
        </p:txBody>
      </p:sp>
      <p:sp>
        <p:nvSpPr>
          <p:cNvPr id="15" name="Textfeld 14">
            <a:extLst>
              <a:ext uri="{FF2B5EF4-FFF2-40B4-BE49-F238E27FC236}">
                <a16:creationId xmlns:a16="http://schemas.microsoft.com/office/drawing/2014/main" id="{DD211E62-6A2A-A572-6DF0-437C74B2CEF4}"/>
              </a:ext>
            </a:extLst>
          </p:cNvPr>
          <p:cNvSpPr txBox="1"/>
          <p:nvPr/>
        </p:nvSpPr>
        <p:spPr>
          <a:xfrm>
            <a:off x="9805739" y="3372370"/>
            <a:ext cx="727023" cy="369332"/>
          </a:xfrm>
          <a:prstGeom prst="rect">
            <a:avLst/>
          </a:prstGeom>
          <a:noFill/>
        </p:spPr>
        <p:txBody>
          <a:bodyPr wrap="square" rtlCol="0">
            <a:spAutoFit/>
          </a:bodyPr>
          <a:lstStyle/>
          <a:p>
            <a:r>
              <a:rPr lang="de-CH" b="1" dirty="0">
                <a:solidFill>
                  <a:schemeClr val="bg1"/>
                </a:solidFill>
              </a:rPr>
              <a:t>2012</a:t>
            </a:r>
          </a:p>
        </p:txBody>
      </p:sp>
      <p:pic>
        <p:nvPicPr>
          <p:cNvPr id="16" name="Grafik 15">
            <a:extLst>
              <a:ext uri="{FF2B5EF4-FFF2-40B4-BE49-F238E27FC236}">
                <a16:creationId xmlns:a16="http://schemas.microsoft.com/office/drawing/2014/main" id="{E3ADD59D-7597-EF77-8FF5-5A4F4F0364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5" t="-4808" r="4525" b="27621"/>
          <a:stretch/>
        </p:blipFill>
        <p:spPr>
          <a:xfrm>
            <a:off x="1670721" y="3820242"/>
            <a:ext cx="1877572" cy="1315138"/>
          </a:xfrm>
          <a:prstGeom prst="rect">
            <a:avLst/>
          </a:prstGeom>
        </p:spPr>
      </p:pic>
      <p:pic>
        <p:nvPicPr>
          <p:cNvPr id="17" name="Picture 2" descr="Swiss Karate Federation | Seniorensport">
            <a:extLst>
              <a:ext uri="{FF2B5EF4-FFF2-40B4-BE49-F238E27FC236}">
                <a16:creationId xmlns:a16="http://schemas.microsoft.com/office/drawing/2014/main" id="{99A9ACEB-C6F2-D4F2-49C2-03F189E94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4" y="2080169"/>
            <a:ext cx="1426049" cy="4964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llez Hop Ticino | Losone">
            <a:extLst>
              <a:ext uri="{FF2B5EF4-FFF2-40B4-BE49-F238E27FC236}">
                <a16:creationId xmlns:a16="http://schemas.microsoft.com/office/drawing/2014/main" id="{AFF4A589-7913-941F-A182-C2841F9B5C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589" b="31589"/>
          <a:stretch/>
        </p:blipFill>
        <p:spPr bwMode="auto">
          <a:xfrm>
            <a:off x="4758866" y="2566317"/>
            <a:ext cx="1348146" cy="496409"/>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a:extLst>
              <a:ext uri="{FF2B5EF4-FFF2-40B4-BE49-F238E27FC236}">
                <a16:creationId xmlns:a16="http://schemas.microsoft.com/office/drawing/2014/main" id="{DFBD0F63-943C-E642-D361-377F292C9B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8904" y="4291441"/>
            <a:ext cx="1275480" cy="782358"/>
          </a:xfrm>
          <a:prstGeom prst="rect">
            <a:avLst/>
          </a:prstGeom>
        </p:spPr>
      </p:pic>
      <p:pic>
        <p:nvPicPr>
          <p:cNvPr id="20" name="Picture 6" descr="Paragrafzeichen | §-Zeichen : Definition, Regeln und Beispiele">
            <a:extLst>
              <a:ext uri="{FF2B5EF4-FFF2-40B4-BE49-F238E27FC236}">
                <a16:creationId xmlns:a16="http://schemas.microsoft.com/office/drawing/2014/main" id="{743E9324-DE38-49F3-AB63-1C64DC9B6F0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056" t="10578" r="27760" b="11215"/>
          <a:stretch/>
        </p:blipFill>
        <p:spPr bwMode="auto">
          <a:xfrm>
            <a:off x="9770435" y="2166195"/>
            <a:ext cx="727023" cy="800244"/>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4">
            <a:hlinkClick r:id="rId8"/>
            <a:extLst>
              <a:ext uri="{FF2B5EF4-FFF2-40B4-BE49-F238E27FC236}">
                <a16:creationId xmlns:a16="http://schemas.microsoft.com/office/drawing/2014/main" id="{37D0C267-514E-37A6-3109-F32F03A4F09C}"/>
              </a:ext>
            </a:extLst>
          </p:cNvPr>
          <p:cNvPicPr>
            <a:picLocks noChangeAspect="1"/>
          </p:cNvPicPr>
          <p:nvPr/>
        </p:nvPicPr>
        <p:blipFill>
          <a:blip r:embed="rId9"/>
          <a:stretch>
            <a:fillRect/>
          </a:stretch>
        </p:blipFill>
        <p:spPr>
          <a:xfrm>
            <a:off x="9921210" y="5422760"/>
            <a:ext cx="425472" cy="425472"/>
          </a:xfrm>
          <a:prstGeom prst="rect">
            <a:avLst/>
          </a:prstGeom>
        </p:spPr>
      </p:pic>
      <p:sp>
        <p:nvSpPr>
          <p:cNvPr id="22" name="Rechteck 21">
            <a:extLst>
              <a:ext uri="{FF2B5EF4-FFF2-40B4-BE49-F238E27FC236}">
                <a16:creationId xmlns:a16="http://schemas.microsoft.com/office/drawing/2014/main" id="{9B890248-E906-9AB6-CF8D-4254A7E86BCF}"/>
              </a:ext>
            </a:extLst>
          </p:cNvPr>
          <p:cNvSpPr/>
          <p:nvPr/>
        </p:nvSpPr>
        <p:spPr>
          <a:xfrm>
            <a:off x="8971283" y="5668549"/>
            <a:ext cx="2325325" cy="782358"/>
          </a:xfrm>
          <a:prstGeom prst="rect">
            <a:avLst/>
          </a:prstGeom>
          <a:no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1" rIns="55270" bIns="55272" numCol="1" spcCol="1270" anchor="ctr" anchorCtr="0">
            <a:noAutofit/>
          </a:bodyPr>
          <a:lstStyle/>
          <a:p>
            <a:pPr marL="0" lvl="1" algn="ctr" defTabSz="622300">
              <a:lnSpc>
                <a:spcPct val="90000"/>
              </a:lnSpc>
              <a:spcBef>
                <a:spcPct val="0"/>
              </a:spcBef>
              <a:spcAft>
                <a:spcPct val="15000"/>
              </a:spcAft>
            </a:pPr>
            <a:r>
              <a:rPr lang="de-DE" sz="1400" kern="1200" dirty="0"/>
              <a:t>Art. 32 ff. </a:t>
            </a:r>
            <a:r>
              <a:rPr lang="de-DE" sz="1400" kern="1200" dirty="0" err="1"/>
              <a:t>SpoFöV</a:t>
            </a:r>
            <a:endParaRPr lang="de-CH" sz="1400" kern="1200" dirty="0"/>
          </a:p>
        </p:txBody>
      </p:sp>
      <p:sp>
        <p:nvSpPr>
          <p:cNvPr id="3" name="SeitenzahlBenutzerdefiniert">
            <a:extLst>
              <a:ext uri="{FF2B5EF4-FFF2-40B4-BE49-F238E27FC236}">
                <a16:creationId xmlns:a16="http://schemas.microsoft.com/office/drawing/2014/main" id="{95C40653-5A5A-AEDB-83DB-18F366002DF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1866666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2633-F3A7-C59D-4922-A0124DD8AF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953B08-703C-3506-ABDA-FBB65B51278D}"/>
              </a:ext>
            </a:extLst>
          </p:cNvPr>
          <p:cNvSpPr>
            <a:spLocks noGrp="1"/>
          </p:cNvSpPr>
          <p:nvPr>
            <p:ph type="title"/>
          </p:nvPr>
        </p:nvSpPr>
        <p:spPr>
          <a:xfrm>
            <a:off x="378984" y="336318"/>
            <a:ext cx="10481104" cy="946253"/>
          </a:xfrm>
        </p:spPr>
        <p:txBody>
          <a:bodyPr/>
          <a:lstStyle/>
          <a:p>
            <a:r>
              <a:rPr lang="de-CH" dirty="0" err="1"/>
              <a:t>Développement</a:t>
            </a:r>
            <a:endParaRPr lang="de-CH" dirty="0"/>
          </a:p>
        </p:txBody>
      </p:sp>
      <p:grpSp>
        <p:nvGrpSpPr>
          <p:cNvPr id="6" name="Gruppieren 5">
            <a:extLst>
              <a:ext uri="{FF2B5EF4-FFF2-40B4-BE49-F238E27FC236}">
                <a16:creationId xmlns:a16="http://schemas.microsoft.com/office/drawing/2014/main" id="{9B93FA63-AAF7-7F7D-96AE-6E2C2CBB0F9C}"/>
              </a:ext>
            </a:extLst>
          </p:cNvPr>
          <p:cNvGrpSpPr/>
          <p:nvPr/>
        </p:nvGrpSpPr>
        <p:grpSpPr>
          <a:xfrm>
            <a:off x="911424" y="1454605"/>
            <a:ext cx="10611285" cy="3630579"/>
            <a:chOff x="-1053403" y="916044"/>
            <a:chExt cx="10611285" cy="3630579"/>
          </a:xfrm>
        </p:grpSpPr>
        <p:sp>
          <p:nvSpPr>
            <p:cNvPr id="7" name="Rechteck 6">
              <a:extLst>
                <a:ext uri="{FF2B5EF4-FFF2-40B4-BE49-F238E27FC236}">
                  <a16:creationId xmlns:a16="http://schemas.microsoft.com/office/drawing/2014/main" id="{F4C3551E-4EE0-79C9-0D7B-F6EE9307742F}"/>
                </a:ext>
              </a:extLst>
            </p:cNvPr>
            <p:cNvSpPr/>
            <p:nvPr/>
          </p:nvSpPr>
          <p:spPr>
            <a:xfrm>
              <a:off x="-1053403" y="916044"/>
              <a:ext cx="3468197" cy="1682690"/>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a:t>Adoption par le Conseil </a:t>
              </a:r>
              <a:r>
                <a:rPr lang="de-DE" sz="1400" kern="1200" dirty="0" err="1"/>
                <a:t>fédéral</a:t>
              </a:r>
              <a:r>
                <a:rPr lang="de-DE" sz="1400" kern="1200" dirty="0"/>
                <a:t> du </a:t>
              </a:r>
              <a:r>
                <a:rPr lang="de-DE" sz="1400" kern="1200" dirty="0" err="1"/>
                <a:t>premier</a:t>
              </a:r>
              <a:r>
                <a:rPr lang="de-DE" sz="1400" kern="1200" dirty="0"/>
                <a:t> </a:t>
              </a:r>
              <a:r>
                <a:rPr lang="de-DE" sz="1400" kern="1200" dirty="0" err="1"/>
                <a:t>concept</a:t>
              </a:r>
              <a:r>
                <a:rPr lang="de-DE" sz="1400" kern="1200" dirty="0"/>
                <a:t> de </a:t>
              </a:r>
              <a:r>
                <a:rPr lang="de-DE" sz="1400" kern="1200" dirty="0" err="1"/>
                <a:t>politique</a:t>
              </a:r>
              <a:r>
                <a:rPr lang="de-DE" sz="1400" kern="1200" dirty="0"/>
                <a:t> du </a:t>
              </a:r>
              <a:r>
                <a:rPr lang="de-DE" sz="1400" kern="1200" dirty="0" err="1"/>
                <a:t>sport</a:t>
              </a:r>
              <a:r>
                <a:rPr lang="de-DE" sz="1400" kern="1200" dirty="0"/>
                <a:t> </a:t>
              </a:r>
              <a:r>
                <a:rPr lang="de-DE" sz="1400" kern="1200" dirty="0" err="1"/>
                <a:t>avec</a:t>
              </a:r>
              <a:r>
                <a:rPr lang="de-DE" sz="1400" kern="1200" dirty="0"/>
                <a:t> des </a:t>
              </a:r>
              <a:r>
                <a:rPr lang="de-DE" sz="1400" kern="1200" dirty="0" err="1"/>
                <a:t>objectifs</a:t>
              </a:r>
              <a:r>
                <a:rPr lang="de-DE" sz="1400" kern="1200" dirty="0"/>
                <a:t> </a:t>
              </a:r>
              <a:r>
                <a:rPr lang="de-DE" sz="1400" kern="1200" dirty="0" err="1"/>
                <a:t>dans</a:t>
              </a:r>
              <a:r>
                <a:rPr lang="de-DE" sz="1400" kern="1200" dirty="0"/>
                <a:t> </a:t>
              </a:r>
              <a:r>
                <a:rPr lang="de-DE" sz="1400" kern="1200" dirty="0" err="1"/>
                <a:t>les</a:t>
              </a:r>
              <a:r>
                <a:rPr lang="de-DE" sz="1400" kern="1200" dirty="0"/>
                <a:t> </a:t>
              </a:r>
              <a:r>
                <a:rPr lang="de-DE" sz="1400" kern="1200" dirty="0" err="1"/>
                <a:t>domaines</a:t>
              </a:r>
              <a:r>
                <a:rPr lang="de-DE" sz="1400" kern="1200" dirty="0"/>
                <a:t> de la </a:t>
              </a:r>
              <a:r>
                <a:rPr lang="de-DE" sz="1400" kern="1200" dirty="0" err="1"/>
                <a:t>santé</a:t>
              </a:r>
              <a:r>
                <a:rPr lang="de-DE" sz="1400" kern="1200" dirty="0"/>
                <a:t>/</a:t>
              </a:r>
              <a:r>
                <a:rPr lang="de-DE" sz="1400" kern="1200" dirty="0" err="1"/>
                <a:t>qualité</a:t>
              </a:r>
              <a:r>
                <a:rPr lang="de-DE" sz="1400" kern="1200" dirty="0"/>
                <a:t> de </a:t>
              </a:r>
              <a:r>
                <a:rPr lang="de-DE" sz="1400" kern="1200" dirty="0" err="1"/>
                <a:t>vie</a:t>
              </a:r>
              <a:r>
                <a:rPr lang="de-DE" sz="1400" kern="1200" dirty="0"/>
                <a:t>, de la </a:t>
              </a:r>
              <a:r>
                <a:rPr lang="de-DE" sz="1400" kern="1200" dirty="0" err="1"/>
                <a:t>formation</a:t>
              </a:r>
              <a:r>
                <a:rPr lang="de-DE" sz="1400" kern="1200" dirty="0"/>
                <a:t>, de la </a:t>
              </a:r>
              <a:r>
                <a:rPr lang="de-DE" sz="1400" kern="1200" dirty="0" err="1"/>
                <a:t>performance</a:t>
              </a:r>
              <a:r>
                <a:rPr lang="de-DE" sz="1400" kern="1200" dirty="0"/>
                <a:t> </a:t>
              </a:r>
              <a:r>
                <a:rPr lang="de-DE" sz="1400" kern="1200" dirty="0" err="1"/>
                <a:t>ainsi</a:t>
              </a:r>
              <a:r>
                <a:rPr lang="de-DE" sz="1400" kern="1200" dirty="0"/>
                <a:t> </a:t>
              </a:r>
              <a:r>
                <a:rPr lang="de-DE" sz="1400" kern="1200" dirty="0" err="1"/>
                <a:t>que</a:t>
              </a:r>
              <a:r>
                <a:rPr lang="de-DE" sz="1400" kern="1200" dirty="0"/>
                <a:t> de </a:t>
              </a:r>
              <a:r>
                <a:rPr lang="de-DE" sz="1400" kern="1200" dirty="0" err="1"/>
                <a:t>l'économie</a:t>
              </a:r>
              <a:r>
                <a:rPr lang="de-DE" sz="1400" kern="1200" dirty="0"/>
                <a:t> et du </a:t>
              </a:r>
              <a:r>
                <a:rPr lang="de-DE" sz="1400" kern="1200" dirty="0" err="1"/>
                <a:t>développement</a:t>
              </a:r>
              <a:r>
                <a:rPr lang="de-DE" sz="1400" kern="1200" dirty="0"/>
                <a:t> durable</a:t>
              </a:r>
            </a:p>
          </p:txBody>
        </p:sp>
        <p:sp>
          <p:nvSpPr>
            <p:cNvPr id="8" name="Flussdiagramm: Prozess 7">
              <a:extLst>
                <a:ext uri="{FF2B5EF4-FFF2-40B4-BE49-F238E27FC236}">
                  <a16:creationId xmlns:a16="http://schemas.microsoft.com/office/drawing/2014/main" id="{395E1ED4-1FF3-0CC9-FC89-44F601E9A07E}"/>
                </a:ext>
              </a:extLst>
            </p:cNvPr>
            <p:cNvSpPr/>
            <p:nvPr/>
          </p:nvSpPr>
          <p:spPr>
            <a:xfrm>
              <a:off x="2038471" y="3764265"/>
              <a:ext cx="2715825" cy="782358"/>
            </a:xfrm>
            <a:prstGeom prst="flowChartProcess">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a:t>Programmes «Sport des </a:t>
              </a:r>
              <a:r>
                <a:rPr lang="de-DE" sz="1400" kern="1200" dirty="0" err="1"/>
                <a:t>aînés</a:t>
              </a:r>
              <a:r>
                <a:rPr lang="de-DE" sz="1400" kern="1200" dirty="0"/>
                <a:t> Suisse» et «Allez Hop» </a:t>
              </a:r>
              <a:r>
                <a:rPr lang="de-DE" sz="1400" kern="1200" dirty="0" err="1"/>
                <a:t>exclusivement</a:t>
              </a:r>
              <a:r>
                <a:rPr lang="de-DE" sz="1400" kern="1200" dirty="0"/>
                <a:t> </a:t>
              </a:r>
              <a:r>
                <a:rPr lang="de-DE" sz="1400" kern="1200" dirty="0" err="1"/>
                <a:t>pour</a:t>
              </a:r>
              <a:r>
                <a:rPr lang="de-DE" sz="1400" kern="1200" dirty="0"/>
                <a:t> le </a:t>
              </a:r>
              <a:r>
                <a:rPr lang="de-DE" sz="1400" kern="1200" dirty="0" err="1"/>
                <a:t>sport</a:t>
              </a:r>
              <a:r>
                <a:rPr lang="de-DE" sz="1400" kern="1200" dirty="0"/>
                <a:t> des adultes</a:t>
              </a:r>
            </a:p>
          </p:txBody>
        </p:sp>
        <p:sp>
          <p:nvSpPr>
            <p:cNvPr id="9" name="Rechteck 8">
              <a:extLst>
                <a:ext uri="{FF2B5EF4-FFF2-40B4-BE49-F238E27FC236}">
                  <a16:creationId xmlns:a16="http://schemas.microsoft.com/office/drawing/2014/main" id="{42D2573E-B099-B1BF-F5A0-9324564F5866}"/>
                </a:ext>
              </a:extLst>
            </p:cNvPr>
            <p:cNvSpPr/>
            <p:nvPr/>
          </p:nvSpPr>
          <p:spPr>
            <a:xfrm>
              <a:off x="4521429" y="1692521"/>
              <a:ext cx="2775213" cy="782358"/>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a:t>Fondation de </a:t>
              </a:r>
              <a:br>
                <a:rPr lang="de-DE" dirty="0"/>
              </a:br>
              <a:r>
                <a:rPr lang="de-DE" sz="1400" kern="1200" dirty="0" err="1"/>
                <a:t>port</a:t>
              </a:r>
              <a:r>
                <a:rPr lang="de-DE" sz="1400" kern="1200" dirty="0"/>
                <a:t> des adultes Suisse</a:t>
              </a:r>
              <a:br>
                <a:rPr lang="de-DE" sz="1400" kern="1200" dirty="0"/>
              </a:br>
              <a:r>
                <a:rPr lang="de-DE" sz="1400" kern="1200" dirty="0"/>
                <a:t>(</a:t>
              </a:r>
              <a:r>
                <a:rPr lang="de-DE" sz="1400" kern="1200" dirty="0" err="1"/>
                <a:t>esa</a:t>
              </a:r>
              <a:r>
                <a:rPr lang="de-DE" sz="1400" kern="1200" dirty="0"/>
                <a:t>)</a:t>
              </a:r>
            </a:p>
          </p:txBody>
        </p:sp>
        <p:sp>
          <p:nvSpPr>
            <p:cNvPr id="10" name="Rechteck 9">
              <a:extLst>
                <a:ext uri="{FF2B5EF4-FFF2-40B4-BE49-F238E27FC236}">
                  <a16:creationId xmlns:a16="http://schemas.microsoft.com/office/drawing/2014/main" id="{C9C52A41-2A6D-CC1A-7422-F3C1BAD30D25}"/>
                </a:ext>
              </a:extLst>
            </p:cNvPr>
            <p:cNvSpPr/>
            <p:nvPr/>
          </p:nvSpPr>
          <p:spPr>
            <a:xfrm>
              <a:off x="6780354" y="3752880"/>
              <a:ext cx="2777528" cy="782358"/>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1" rIns="55270" bIns="55272" numCol="1" spcCol="1270" anchor="ctr" anchorCtr="0">
              <a:noAutofit/>
            </a:bodyPr>
            <a:lstStyle/>
            <a:p>
              <a:pPr marL="0" lvl="1" algn="ctr" defTabSz="622300">
                <a:lnSpc>
                  <a:spcPct val="90000"/>
                </a:lnSpc>
                <a:spcBef>
                  <a:spcPct val="0"/>
                </a:spcBef>
                <a:spcAft>
                  <a:spcPct val="15000"/>
                </a:spcAft>
              </a:pPr>
              <a:r>
                <a:rPr lang="de-DE" sz="1400" kern="1200" dirty="0"/>
                <a:t>Entrée en </a:t>
              </a:r>
              <a:r>
                <a:rPr lang="de-DE" sz="1400" kern="1200" dirty="0" err="1"/>
                <a:t>vigueur</a:t>
              </a:r>
              <a:r>
                <a:rPr lang="de-DE" sz="1400" kern="1200" dirty="0"/>
                <a:t> de la </a:t>
              </a:r>
              <a:r>
                <a:rPr lang="de-DE" sz="1400" kern="1200" dirty="0" err="1"/>
                <a:t>nouvelle</a:t>
              </a:r>
              <a:r>
                <a:rPr lang="de-DE" sz="1400" kern="1200" dirty="0"/>
                <a:t> </a:t>
              </a:r>
              <a:r>
                <a:rPr lang="de-DE" sz="1400" kern="1200" dirty="0" err="1"/>
                <a:t>loi</a:t>
              </a:r>
              <a:r>
                <a:rPr lang="de-DE" sz="1400" kern="1200" dirty="0"/>
                <a:t> </a:t>
              </a:r>
              <a:r>
                <a:rPr lang="de-DE" sz="1400" kern="1200" dirty="0" err="1"/>
                <a:t>sur</a:t>
              </a:r>
              <a:r>
                <a:rPr lang="de-DE" sz="1400" kern="1200" dirty="0"/>
                <a:t> </a:t>
              </a:r>
              <a:r>
                <a:rPr lang="de-DE" sz="1400" kern="1200" dirty="0" err="1"/>
                <a:t>l'encouragement</a:t>
              </a:r>
              <a:r>
                <a:rPr lang="de-DE" sz="1400" kern="1200" dirty="0"/>
                <a:t> du </a:t>
              </a:r>
              <a:r>
                <a:rPr lang="de-DE" sz="1400" kern="1200" dirty="0" err="1"/>
                <a:t>sport</a:t>
              </a:r>
              <a:r>
                <a:rPr lang="de-DE" sz="1400" kern="1200" dirty="0"/>
                <a:t> et </a:t>
              </a:r>
              <a:r>
                <a:rPr lang="de-DE" sz="1400" kern="1200" dirty="0" err="1"/>
                <a:t>inscription</a:t>
              </a:r>
              <a:r>
                <a:rPr lang="de-DE" sz="1400" kern="1200" dirty="0"/>
                <a:t> de </a:t>
              </a:r>
              <a:r>
                <a:rPr lang="de-DE" sz="1400" kern="1200" dirty="0" err="1"/>
                <a:t>l'esa</a:t>
              </a:r>
              <a:r>
                <a:rPr lang="de-DE" sz="1400" kern="1200" dirty="0"/>
                <a:t> </a:t>
              </a:r>
              <a:r>
                <a:rPr lang="de-DE" sz="1400" kern="1200" dirty="0" err="1"/>
                <a:t>dans</a:t>
              </a:r>
              <a:r>
                <a:rPr lang="de-DE" sz="1400" kern="1200" dirty="0"/>
                <a:t> la </a:t>
              </a:r>
              <a:r>
                <a:rPr lang="de-DE" sz="1400" kern="1200" dirty="0" err="1"/>
                <a:t>loi</a:t>
              </a:r>
              <a:endParaRPr lang="de-DE" sz="1400" kern="1200" dirty="0"/>
            </a:p>
          </p:txBody>
        </p:sp>
      </p:grpSp>
      <p:sp>
        <p:nvSpPr>
          <p:cNvPr id="11" name="AutoShape 6">
            <a:extLst>
              <a:ext uri="{FF2B5EF4-FFF2-40B4-BE49-F238E27FC236}">
                <a16:creationId xmlns:a16="http://schemas.microsoft.com/office/drawing/2014/main" id="{4CBFF4B6-92A3-E1C6-A182-09C14801140F}"/>
              </a:ext>
            </a:extLst>
          </p:cNvPr>
          <p:cNvSpPr>
            <a:spLocks noChangeArrowheads="1"/>
          </p:cNvSpPr>
          <p:nvPr/>
        </p:nvSpPr>
        <p:spPr bwMode="auto">
          <a:xfrm>
            <a:off x="625131" y="3192906"/>
            <a:ext cx="10941738" cy="728262"/>
          </a:xfrm>
          <a:prstGeom prst="chevron">
            <a:avLst>
              <a:gd name="adj" fmla="val 41550"/>
            </a:avLst>
          </a:prstGeom>
          <a:solidFill>
            <a:srgbClr val="E60005"/>
          </a:solidFill>
          <a:ln w="9525">
            <a:solidFill>
              <a:schemeClr val="tx1"/>
            </a:solidFill>
            <a:miter lim="800000"/>
            <a:headEnd/>
            <a:tailEnd/>
          </a:ln>
        </p:spPr>
        <p:txBody>
          <a:bodyPr wrap="none" anchor="ct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2400" b="0">
              <a:latin typeface="Times" panose="02020603050405020304" pitchFamily="18" charset="0"/>
            </a:endParaRPr>
          </a:p>
        </p:txBody>
      </p:sp>
      <p:sp>
        <p:nvSpPr>
          <p:cNvPr id="13" name="Textfeld 12">
            <a:extLst>
              <a:ext uri="{FF2B5EF4-FFF2-40B4-BE49-F238E27FC236}">
                <a16:creationId xmlns:a16="http://schemas.microsoft.com/office/drawing/2014/main" id="{8043F058-3BBD-2682-C8FD-6AD02BCD5ACE}"/>
              </a:ext>
            </a:extLst>
          </p:cNvPr>
          <p:cNvSpPr txBox="1"/>
          <p:nvPr/>
        </p:nvSpPr>
        <p:spPr>
          <a:xfrm>
            <a:off x="4838330" y="3372371"/>
            <a:ext cx="1401685" cy="307777"/>
          </a:xfrm>
          <a:prstGeom prst="rect">
            <a:avLst/>
          </a:prstGeom>
          <a:noFill/>
        </p:spPr>
        <p:txBody>
          <a:bodyPr wrap="square" rtlCol="0">
            <a:spAutoFit/>
          </a:bodyPr>
          <a:lstStyle/>
          <a:p>
            <a:r>
              <a:rPr lang="de-CH" b="1" dirty="0" err="1">
                <a:solidFill>
                  <a:schemeClr val="bg1"/>
                </a:solidFill>
              </a:rPr>
              <a:t>jusqu’en</a:t>
            </a:r>
            <a:r>
              <a:rPr lang="de-CH" b="1" dirty="0">
                <a:solidFill>
                  <a:schemeClr val="bg1"/>
                </a:solidFill>
              </a:rPr>
              <a:t> 2009</a:t>
            </a:r>
          </a:p>
        </p:txBody>
      </p:sp>
      <p:sp>
        <p:nvSpPr>
          <p:cNvPr id="14" name="Textfeld 13">
            <a:extLst>
              <a:ext uri="{FF2B5EF4-FFF2-40B4-BE49-F238E27FC236}">
                <a16:creationId xmlns:a16="http://schemas.microsoft.com/office/drawing/2014/main" id="{42FDFE13-88BD-D985-3A57-44BC317E2106}"/>
              </a:ext>
            </a:extLst>
          </p:cNvPr>
          <p:cNvSpPr txBox="1"/>
          <p:nvPr/>
        </p:nvSpPr>
        <p:spPr>
          <a:xfrm>
            <a:off x="7553133" y="3372370"/>
            <a:ext cx="727023" cy="369332"/>
          </a:xfrm>
          <a:prstGeom prst="rect">
            <a:avLst/>
          </a:prstGeom>
          <a:noFill/>
        </p:spPr>
        <p:txBody>
          <a:bodyPr wrap="square" rtlCol="0">
            <a:spAutoFit/>
          </a:bodyPr>
          <a:lstStyle/>
          <a:p>
            <a:r>
              <a:rPr lang="de-CH" b="1" dirty="0">
                <a:solidFill>
                  <a:schemeClr val="bg1"/>
                </a:solidFill>
              </a:rPr>
              <a:t>2009</a:t>
            </a:r>
          </a:p>
        </p:txBody>
      </p:sp>
      <p:sp>
        <p:nvSpPr>
          <p:cNvPr id="15" name="Textfeld 14">
            <a:extLst>
              <a:ext uri="{FF2B5EF4-FFF2-40B4-BE49-F238E27FC236}">
                <a16:creationId xmlns:a16="http://schemas.microsoft.com/office/drawing/2014/main" id="{52707A1A-678C-4D33-5646-16F636F5532B}"/>
              </a:ext>
            </a:extLst>
          </p:cNvPr>
          <p:cNvSpPr txBox="1"/>
          <p:nvPr/>
        </p:nvSpPr>
        <p:spPr>
          <a:xfrm>
            <a:off x="9805739" y="3372370"/>
            <a:ext cx="727023" cy="369332"/>
          </a:xfrm>
          <a:prstGeom prst="rect">
            <a:avLst/>
          </a:prstGeom>
          <a:noFill/>
        </p:spPr>
        <p:txBody>
          <a:bodyPr wrap="square" rtlCol="0">
            <a:spAutoFit/>
          </a:bodyPr>
          <a:lstStyle/>
          <a:p>
            <a:r>
              <a:rPr lang="de-CH" b="1" dirty="0">
                <a:solidFill>
                  <a:schemeClr val="bg1"/>
                </a:solidFill>
              </a:rPr>
              <a:t>2012</a:t>
            </a:r>
          </a:p>
        </p:txBody>
      </p:sp>
      <p:pic>
        <p:nvPicPr>
          <p:cNvPr id="16" name="Grafik 15">
            <a:extLst>
              <a:ext uri="{FF2B5EF4-FFF2-40B4-BE49-F238E27FC236}">
                <a16:creationId xmlns:a16="http://schemas.microsoft.com/office/drawing/2014/main" id="{A2C88C29-AB4B-A033-A474-0E09CA81C4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25" t="-4808" r="4525" b="27621"/>
          <a:stretch/>
        </p:blipFill>
        <p:spPr>
          <a:xfrm>
            <a:off x="1670721" y="3820242"/>
            <a:ext cx="1877572" cy="1315138"/>
          </a:xfrm>
          <a:prstGeom prst="rect">
            <a:avLst/>
          </a:prstGeom>
        </p:spPr>
      </p:pic>
      <p:pic>
        <p:nvPicPr>
          <p:cNvPr id="17" name="Picture 2" descr="Swiss Karate Federation | Seniorensport">
            <a:extLst>
              <a:ext uri="{FF2B5EF4-FFF2-40B4-BE49-F238E27FC236}">
                <a16:creationId xmlns:a16="http://schemas.microsoft.com/office/drawing/2014/main" id="{C9382F09-780C-A866-07D8-4D12D279F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914" y="2080169"/>
            <a:ext cx="1426049" cy="4964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llez Hop Ticino | Losone">
            <a:extLst>
              <a:ext uri="{FF2B5EF4-FFF2-40B4-BE49-F238E27FC236}">
                <a16:creationId xmlns:a16="http://schemas.microsoft.com/office/drawing/2014/main" id="{69E8F7BF-5945-12D6-2140-BDC4BF269F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589" b="31589"/>
          <a:stretch/>
        </p:blipFill>
        <p:spPr bwMode="auto">
          <a:xfrm>
            <a:off x="4758866" y="2566317"/>
            <a:ext cx="1348146" cy="496409"/>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a:extLst>
              <a:ext uri="{FF2B5EF4-FFF2-40B4-BE49-F238E27FC236}">
                <a16:creationId xmlns:a16="http://schemas.microsoft.com/office/drawing/2014/main" id="{07C47FAA-1233-71C8-872D-9DB59DC2F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904" y="4291441"/>
            <a:ext cx="1275480" cy="782358"/>
          </a:xfrm>
          <a:prstGeom prst="rect">
            <a:avLst/>
          </a:prstGeom>
        </p:spPr>
      </p:pic>
      <p:pic>
        <p:nvPicPr>
          <p:cNvPr id="20" name="Picture 6" descr="Paragrafzeichen | §-Zeichen : Definition, Regeln und Beispiele">
            <a:extLst>
              <a:ext uri="{FF2B5EF4-FFF2-40B4-BE49-F238E27FC236}">
                <a16:creationId xmlns:a16="http://schemas.microsoft.com/office/drawing/2014/main" id="{45187925-24F1-8978-42AB-20751EBB9AA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056" t="10578" r="27760" b="11215"/>
          <a:stretch/>
        </p:blipFill>
        <p:spPr bwMode="auto">
          <a:xfrm>
            <a:off x="9770435" y="2166195"/>
            <a:ext cx="727023" cy="8002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hlinkClick r:id="rId7"/>
            <a:extLst>
              <a:ext uri="{FF2B5EF4-FFF2-40B4-BE49-F238E27FC236}">
                <a16:creationId xmlns:a16="http://schemas.microsoft.com/office/drawing/2014/main" id="{58CA5541-559F-3F20-6271-D0A20AA7D912}"/>
              </a:ext>
            </a:extLst>
          </p:cNvPr>
          <p:cNvPicPr>
            <a:picLocks noChangeAspect="1"/>
          </p:cNvPicPr>
          <p:nvPr/>
        </p:nvPicPr>
        <p:blipFill>
          <a:blip r:embed="rId8"/>
          <a:stretch>
            <a:fillRect/>
          </a:stretch>
        </p:blipFill>
        <p:spPr>
          <a:xfrm>
            <a:off x="9921210" y="5422760"/>
            <a:ext cx="425472" cy="425472"/>
          </a:xfrm>
          <a:prstGeom prst="rect">
            <a:avLst/>
          </a:prstGeom>
        </p:spPr>
      </p:pic>
      <p:sp>
        <p:nvSpPr>
          <p:cNvPr id="21" name="Rechteck 20">
            <a:extLst>
              <a:ext uri="{FF2B5EF4-FFF2-40B4-BE49-F238E27FC236}">
                <a16:creationId xmlns:a16="http://schemas.microsoft.com/office/drawing/2014/main" id="{2C902392-5827-B9B7-320D-52E600581B4C}"/>
              </a:ext>
            </a:extLst>
          </p:cNvPr>
          <p:cNvSpPr/>
          <p:nvPr/>
        </p:nvSpPr>
        <p:spPr>
          <a:xfrm>
            <a:off x="8971283" y="5668549"/>
            <a:ext cx="2325325" cy="782358"/>
          </a:xfrm>
          <a:prstGeom prst="rect">
            <a:avLst/>
          </a:prstGeom>
          <a:no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1" rIns="55270" bIns="55272" numCol="1" spcCol="1270" anchor="ctr" anchorCtr="0">
            <a:noAutofit/>
          </a:bodyPr>
          <a:lstStyle/>
          <a:p>
            <a:pPr marL="0" lvl="1" algn="ctr" defTabSz="622300">
              <a:lnSpc>
                <a:spcPct val="90000"/>
              </a:lnSpc>
              <a:spcAft>
                <a:spcPct val="15000"/>
              </a:spcAft>
            </a:pPr>
            <a:r>
              <a:rPr lang="de-DE" sz="1400" kern="1200" dirty="0"/>
              <a:t>Art. 32 et </a:t>
            </a:r>
            <a:r>
              <a:rPr lang="de-DE" sz="1400" kern="1200" dirty="0" err="1"/>
              <a:t>suiv</a:t>
            </a:r>
            <a:r>
              <a:rPr lang="de-DE" sz="1400" kern="1200" dirty="0"/>
              <a:t>. </a:t>
            </a:r>
            <a:r>
              <a:rPr lang="de-DE" sz="1400" kern="1200" dirty="0" err="1"/>
              <a:t>OESp</a:t>
            </a:r>
            <a:endParaRPr lang="de-DE" sz="1400" kern="1200" dirty="0"/>
          </a:p>
        </p:txBody>
      </p:sp>
      <p:sp>
        <p:nvSpPr>
          <p:cNvPr id="22" name="Textfeld 21">
            <a:extLst>
              <a:ext uri="{FF2B5EF4-FFF2-40B4-BE49-F238E27FC236}">
                <a16:creationId xmlns:a16="http://schemas.microsoft.com/office/drawing/2014/main" id="{41519D4B-3A4E-45D0-960A-5BC977431671}"/>
              </a:ext>
            </a:extLst>
          </p:cNvPr>
          <p:cNvSpPr txBox="1"/>
          <p:nvPr/>
        </p:nvSpPr>
        <p:spPr>
          <a:xfrm>
            <a:off x="1670722" y="3368143"/>
            <a:ext cx="1877572" cy="307777"/>
          </a:xfrm>
          <a:prstGeom prst="rect">
            <a:avLst/>
          </a:prstGeom>
          <a:noFill/>
        </p:spPr>
        <p:txBody>
          <a:bodyPr wrap="square" rtlCol="0">
            <a:spAutoFit/>
          </a:bodyPr>
          <a:lstStyle/>
          <a:p>
            <a:pPr algn="ctr"/>
            <a:r>
              <a:rPr lang="de-CH" b="1" dirty="0">
                <a:solidFill>
                  <a:schemeClr val="bg1"/>
                </a:solidFill>
              </a:rPr>
              <a:t>30 </a:t>
            </a:r>
            <a:r>
              <a:rPr lang="de-CH" b="1" dirty="0" err="1">
                <a:solidFill>
                  <a:schemeClr val="bg1"/>
                </a:solidFill>
              </a:rPr>
              <a:t>novembre</a:t>
            </a:r>
            <a:r>
              <a:rPr lang="de-CH" b="1" dirty="0">
                <a:solidFill>
                  <a:schemeClr val="bg1"/>
                </a:solidFill>
              </a:rPr>
              <a:t> 2000</a:t>
            </a:r>
          </a:p>
        </p:txBody>
      </p:sp>
      <p:sp>
        <p:nvSpPr>
          <p:cNvPr id="3" name="SeitenzahlBenutzerdefiniert">
            <a:extLst>
              <a:ext uri="{FF2B5EF4-FFF2-40B4-BE49-F238E27FC236}">
                <a16:creationId xmlns:a16="http://schemas.microsoft.com/office/drawing/2014/main" id="{B8774A80-50DD-C731-31D7-CA9BEA54358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771534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471237-A5D1-4E3A-B437-AB44488B1A47}"/>
              </a:ext>
            </a:extLst>
          </p:cNvPr>
          <p:cNvSpPr txBox="1">
            <a:spLocks/>
          </p:cNvSpPr>
          <p:nvPr/>
        </p:nvSpPr>
        <p:spPr>
          <a:xfrm>
            <a:off x="378984" y="336318"/>
            <a:ext cx="10481104" cy="946253"/>
          </a:xfrm>
          <a:prstGeom prst="rect">
            <a:avLst/>
          </a:prstGeom>
        </p:spPr>
        <p:txBody>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DE" dirty="0" err="1">
                <a:solidFill>
                  <a:schemeClr val="bg1"/>
                </a:solidFill>
              </a:rPr>
              <a:t>Indice</a:t>
            </a:r>
            <a:r>
              <a:rPr lang="de-DE" dirty="0">
                <a:solidFill>
                  <a:schemeClr val="bg1"/>
                </a:solidFill>
              </a:rPr>
              <a:t> </a:t>
            </a:r>
            <a:r>
              <a:rPr lang="de-DE" dirty="0" err="1">
                <a:solidFill>
                  <a:schemeClr val="bg1"/>
                </a:solidFill>
              </a:rPr>
              <a:t>dei</a:t>
            </a:r>
            <a:r>
              <a:rPr lang="de-DE" dirty="0">
                <a:solidFill>
                  <a:schemeClr val="bg1"/>
                </a:solidFill>
              </a:rPr>
              <a:t> </a:t>
            </a:r>
            <a:r>
              <a:rPr lang="de-DE" dirty="0" err="1">
                <a:solidFill>
                  <a:schemeClr val="bg1"/>
                </a:solidFill>
              </a:rPr>
              <a:t>contenuti</a:t>
            </a:r>
            <a:endParaRPr lang="de-DE" dirty="0">
              <a:solidFill>
                <a:schemeClr val="bg1"/>
              </a:solidFill>
            </a:endParaRPr>
          </a:p>
        </p:txBody>
      </p:sp>
      <p:sp>
        <p:nvSpPr>
          <p:cNvPr id="4" name="Inhaltsplatzhalter 2">
            <a:extLst>
              <a:ext uri="{FF2B5EF4-FFF2-40B4-BE49-F238E27FC236}">
                <a16:creationId xmlns:a16="http://schemas.microsoft.com/office/drawing/2014/main" id="{BEA252CA-5533-4CD1-9A13-803EA3FB5E25}"/>
              </a:ext>
            </a:extLst>
          </p:cNvPr>
          <p:cNvSpPr txBox="1">
            <a:spLocks/>
          </p:cNvSpPr>
          <p:nvPr/>
        </p:nvSpPr>
        <p:spPr>
          <a:xfrm>
            <a:off x="479376" y="1412776"/>
            <a:ext cx="12745416" cy="4896543"/>
          </a:xfrm>
          <a:prstGeom prst="rect">
            <a:avLst/>
          </a:prstGeom>
        </p:spPr>
        <p:txBody>
          <a:bodyPr numCol="1"/>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pPr>
            <a:r>
              <a:rPr lang="de-DE" sz="2200" b="1" dirty="0" err="1">
                <a:solidFill>
                  <a:schemeClr val="bg1"/>
                </a:solidFill>
              </a:rPr>
              <a:t>Teoria</a:t>
            </a:r>
            <a:r>
              <a:rPr lang="de-DE" sz="2200" b="1" dirty="0">
                <a:solidFill>
                  <a:schemeClr val="bg1"/>
                </a:solidFill>
              </a:rPr>
              <a:t> 1:</a:t>
            </a:r>
          </a:p>
          <a:p>
            <a:pPr marL="450850" indent="-342900" fontAlgn="auto">
              <a:spcAft>
                <a:spcPts val="600"/>
              </a:spcAft>
              <a:buFont typeface="Arial" panose="020B0604020202020204" pitchFamily="34" charset="0"/>
              <a:buChar char="•"/>
            </a:pPr>
            <a:r>
              <a:rPr lang="de-DE" sz="2200" dirty="0" err="1">
                <a:solidFill>
                  <a:schemeClr val="bg1"/>
                </a:solidFill>
              </a:rPr>
              <a:t>Introduzione</a:t>
            </a:r>
            <a:r>
              <a:rPr lang="de-DE" sz="2200" dirty="0">
                <a:solidFill>
                  <a:schemeClr val="bg1"/>
                </a:solidFill>
              </a:rPr>
              <a:t> </a:t>
            </a:r>
            <a:r>
              <a:rPr lang="de-DE" sz="2200" dirty="0" err="1">
                <a:solidFill>
                  <a:schemeClr val="bg1"/>
                </a:solidFill>
              </a:rPr>
              <a:t>formazione</a:t>
            </a:r>
            <a:r>
              <a:rPr lang="de-DE" sz="2200" dirty="0">
                <a:solidFill>
                  <a:schemeClr val="bg1"/>
                </a:solidFill>
              </a:rPr>
              <a:t> MSM			</a:t>
            </a:r>
          </a:p>
          <a:p>
            <a:pPr marL="450850" indent="-342900" fontAlgn="auto">
              <a:spcAft>
                <a:spcPts val="600"/>
              </a:spcAft>
              <a:buFont typeface="Arial" panose="020B0604020202020204" pitchFamily="34" charset="0"/>
              <a:buChar char="•"/>
            </a:pPr>
            <a:r>
              <a:rPr lang="de-DE" sz="2200" dirty="0" err="1">
                <a:solidFill>
                  <a:schemeClr val="bg1"/>
                </a:solidFill>
              </a:rPr>
              <a:t>Introduzione</a:t>
            </a:r>
            <a:r>
              <a:rPr lang="de-DE" sz="2200" dirty="0">
                <a:solidFill>
                  <a:schemeClr val="bg1"/>
                </a:solidFill>
              </a:rPr>
              <a:t> </a:t>
            </a:r>
            <a:r>
              <a:rPr lang="de-DE" sz="2200" dirty="0" err="1">
                <a:solidFill>
                  <a:schemeClr val="bg1"/>
                </a:solidFill>
              </a:rPr>
              <a:t>manuale</a:t>
            </a:r>
            <a:r>
              <a:rPr lang="de-DE" sz="2200" dirty="0">
                <a:solidFill>
                  <a:schemeClr val="bg1"/>
                </a:solidFill>
              </a:rPr>
              <a:t> </a:t>
            </a:r>
            <a:r>
              <a:rPr lang="de-DE" sz="2200" dirty="0" err="1">
                <a:solidFill>
                  <a:schemeClr val="bg1"/>
                </a:solidFill>
              </a:rPr>
              <a:t>esa</a:t>
            </a:r>
            <a:endParaRPr lang="de-DE" sz="2200" dirty="0">
              <a:solidFill>
                <a:schemeClr val="bg1"/>
              </a:solidFill>
            </a:endParaRPr>
          </a:p>
          <a:p>
            <a:pPr marL="450850" indent="-342900" fontAlgn="auto">
              <a:spcAft>
                <a:spcPts val="600"/>
              </a:spcAft>
              <a:buFont typeface="Arial" panose="020B0604020202020204" pitchFamily="34" charset="0"/>
              <a:buChar char="•"/>
            </a:pPr>
            <a:r>
              <a:rPr lang="de-CH" sz="2200" dirty="0">
                <a:solidFill>
                  <a:schemeClr val="bg1"/>
                </a:solidFill>
                <a:effectLst>
                  <a:outerShdw blurRad="38100" dist="38100" dir="2700000" algn="tl">
                    <a:srgbClr val="000000">
                      <a:alpha val="43137"/>
                    </a:srgbClr>
                  </a:outerShdw>
                </a:effectLst>
              </a:rPr>
              <a:t>Manuale </a:t>
            </a:r>
            <a:r>
              <a:rPr lang="de-CH" sz="2200" dirty="0" err="1">
                <a:solidFill>
                  <a:schemeClr val="bg1"/>
                </a:solidFill>
                <a:effectLst>
                  <a:outerShdw blurRad="38100" dist="38100" dir="2700000" algn="tl">
                    <a:srgbClr val="000000">
                      <a:alpha val="43137"/>
                    </a:srgbClr>
                  </a:outerShdw>
                </a:effectLst>
              </a:rPr>
              <a:t>esa</a:t>
            </a:r>
            <a:r>
              <a:rPr lang="de-CH" sz="2200" dirty="0">
                <a:solidFill>
                  <a:schemeClr val="bg1"/>
                </a:solidFill>
                <a:effectLst>
                  <a:outerShdw blurRad="38100" dist="38100" dir="2700000" algn="tl">
                    <a:srgbClr val="000000">
                      <a:alpha val="43137"/>
                    </a:srgbClr>
                  </a:outerShdw>
                </a:effectLst>
              </a:rPr>
              <a:t> - </a:t>
            </a:r>
            <a:r>
              <a:rPr lang="de-CH" sz="2200" dirty="0" err="1">
                <a:solidFill>
                  <a:schemeClr val="bg1"/>
                </a:solidFill>
                <a:effectLst>
                  <a:outerShdw blurRad="38100" dist="38100" dir="2700000" algn="tl">
                    <a:srgbClr val="000000">
                      <a:alpha val="43137"/>
                    </a:srgbClr>
                  </a:outerShdw>
                </a:effectLst>
              </a:rPr>
              <a:t>impegnarsi</a:t>
            </a:r>
            <a:r>
              <a:rPr lang="de-CH" sz="2200" dirty="0">
                <a:solidFill>
                  <a:schemeClr val="bg1"/>
                </a:solidFill>
                <a:effectLst>
                  <a:outerShdw blurRad="38100" dist="38100" dir="2700000" algn="tl">
                    <a:srgbClr val="000000">
                      <a:alpha val="43137"/>
                    </a:srgbClr>
                  </a:outerShdw>
                </a:effectLst>
              </a:rPr>
              <a:t> </a:t>
            </a:r>
            <a:r>
              <a:rPr lang="de-CH" sz="2200" dirty="0" err="1">
                <a:solidFill>
                  <a:schemeClr val="bg1"/>
                </a:solidFill>
                <a:effectLst>
                  <a:outerShdw blurRad="38100" dist="38100" dir="2700000" algn="tl">
                    <a:srgbClr val="000000">
                      <a:alpha val="43137"/>
                    </a:srgbClr>
                  </a:outerShdw>
                </a:effectLst>
              </a:rPr>
              <a:t>come</a:t>
            </a:r>
            <a:r>
              <a:rPr lang="de-CH" sz="2200" dirty="0">
                <a:solidFill>
                  <a:schemeClr val="bg1"/>
                </a:solidFill>
                <a:effectLst>
                  <a:outerShdw blurRad="38100" dist="38100" dir="2700000" algn="tl">
                    <a:srgbClr val="000000">
                      <a:alpha val="43137"/>
                    </a:srgbClr>
                  </a:outerShdw>
                </a:effectLst>
              </a:rPr>
              <a:t> </a:t>
            </a:r>
            <a:r>
              <a:rPr lang="de-CH" sz="2200" dirty="0" err="1">
                <a:solidFill>
                  <a:schemeClr val="bg1"/>
                </a:solidFill>
                <a:effectLst>
                  <a:outerShdw blurRad="38100" dist="38100" dir="2700000" algn="tl">
                    <a:srgbClr val="000000">
                      <a:alpha val="43137"/>
                    </a:srgbClr>
                  </a:outerShdw>
                </a:effectLst>
              </a:rPr>
              <a:t>monitrice</a:t>
            </a:r>
            <a:r>
              <a:rPr lang="de-CH" sz="2200" dirty="0">
                <a:solidFill>
                  <a:schemeClr val="bg1"/>
                </a:solidFill>
                <a:effectLst>
                  <a:outerShdw blurRad="38100" dist="38100" dir="2700000" algn="tl">
                    <a:srgbClr val="000000">
                      <a:alpha val="43137"/>
                    </a:srgbClr>
                  </a:outerShdw>
                </a:effectLst>
              </a:rPr>
              <a:t> o monitore</a:t>
            </a:r>
          </a:p>
          <a:p>
            <a:pPr marL="450850" indent="-342900" fontAlgn="auto">
              <a:spcAft>
                <a:spcPts val="600"/>
              </a:spcAft>
              <a:buFont typeface="Arial" panose="020B0604020202020204" pitchFamily="34" charset="0"/>
              <a:buChar char="•"/>
            </a:pPr>
            <a:r>
              <a:rPr lang="de-CH" sz="2200" dirty="0">
                <a:solidFill>
                  <a:schemeClr val="bg1"/>
                </a:solidFill>
                <a:effectLst>
                  <a:outerShdw blurRad="38100" dist="38100" dir="2700000" algn="tl">
                    <a:srgbClr val="000000">
                      <a:alpha val="43137"/>
                    </a:srgbClr>
                  </a:outerShdw>
                </a:effectLst>
              </a:rPr>
              <a:t>Manuale </a:t>
            </a:r>
            <a:r>
              <a:rPr lang="de-CH" sz="2200" dirty="0" err="1">
                <a:solidFill>
                  <a:schemeClr val="bg1"/>
                </a:solidFill>
                <a:effectLst>
                  <a:outerShdw blurRad="38100" dist="38100" dir="2700000" algn="tl">
                    <a:srgbClr val="000000">
                      <a:alpha val="43137"/>
                    </a:srgbClr>
                  </a:outerShdw>
                </a:effectLst>
              </a:rPr>
              <a:t>esa</a:t>
            </a:r>
            <a:r>
              <a:rPr lang="de-CH" sz="2200" dirty="0">
                <a:solidFill>
                  <a:schemeClr val="bg1"/>
                </a:solidFill>
                <a:effectLst>
                  <a:outerShdw blurRad="38100" dist="38100" dir="2700000" algn="tl">
                    <a:srgbClr val="000000">
                      <a:alpha val="43137"/>
                    </a:srgbClr>
                  </a:outerShdw>
                </a:effectLst>
              </a:rPr>
              <a:t> - </a:t>
            </a:r>
            <a:r>
              <a:rPr lang="de-CH" sz="2200" dirty="0" err="1">
                <a:solidFill>
                  <a:schemeClr val="bg1"/>
                </a:solidFill>
                <a:effectLst>
                  <a:outerShdw blurRad="38100" dist="38100" dir="2700000" algn="tl">
                    <a:srgbClr val="000000">
                      <a:alpha val="43137"/>
                    </a:srgbClr>
                  </a:outerShdw>
                </a:effectLst>
              </a:rPr>
              <a:t>c</a:t>
            </a:r>
            <a:r>
              <a:rPr lang="de-CH" sz="2200" i="0" u="none" strike="noStrike" baseline="0" dirty="0" err="1">
                <a:solidFill>
                  <a:schemeClr val="bg1"/>
                </a:solidFill>
              </a:rPr>
              <a:t>omprendere</a:t>
            </a:r>
            <a:r>
              <a:rPr lang="de-CH" sz="2200" dirty="0">
                <a:solidFill>
                  <a:schemeClr val="bg1"/>
                </a:solidFill>
              </a:rPr>
              <a:t> </a:t>
            </a:r>
            <a:r>
              <a:rPr lang="de-CH" sz="2200" i="0" u="none" strike="noStrike" baseline="0" dirty="0">
                <a:solidFill>
                  <a:schemeClr val="bg1"/>
                </a:solidFill>
              </a:rPr>
              <a:t>la </a:t>
            </a:r>
            <a:r>
              <a:rPr lang="de-CH" sz="2200" i="0" u="none" strike="noStrike" baseline="0" dirty="0" err="1">
                <a:solidFill>
                  <a:schemeClr val="bg1"/>
                </a:solidFill>
              </a:rPr>
              <a:t>disciplina</a:t>
            </a:r>
            <a:r>
              <a:rPr lang="de-CH" sz="2200" i="0" u="none" strike="noStrike" baseline="0" dirty="0">
                <a:solidFill>
                  <a:schemeClr val="bg1"/>
                </a:solidFill>
              </a:rPr>
              <a:t> </a:t>
            </a:r>
            <a:r>
              <a:rPr lang="de-CH" sz="2200" i="0" u="none" strike="noStrike" baseline="0" dirty="0" err="1">
                <a:solidFill>
                  <a:schemeClr val="bg1"/>
                </a:solidFill>
              </a:rPr>
              <a:t>specialistica</a:t>
            </a:r>
            <a:endParaRPr lang="de-CH" sz="2200" dirty="0">
              <a:solidFill>
                <a:schemeClr val="bg1"/>
              </a:solidFill>
              <a:effectLst>
                <a:outerShdw blurRad="38100" dist="38100" dir="2700000" algn="tl">
                  <a:srgbClr val="000000">
                    <a:alpha val="43137"/>
                  </a:srgbClr>
                </a:outerShdw>
              </a:effectLst>
            </a:endParaRPr>
          </a:p>
          <a:p>
            <a:pPr fontAlgn="auto">
              <a:spcAft>
                <a:spcPts val="600"/>
              </a:spcAft>
              <a:tabLst>
                <a:tab pos="717550" algn="l"/>
              </a:tabLst>
            </a:pPr>
            <a:r>
              <a:rPr lang="de-CH" sz="2200" b="1" dirty="0" err="1">
                <a:solidFill>
                  <a:schemeClr val="bg1"/>
                </a:solidFill>
                <a:effectLst>
                  <a:outerShdw blurRad="38100" dist="38100" dir="2700000" algn="tl">
                    <a:srgbClr val="000000">
                      <a:alpha val="43137"/>
                    </a:srgbClr>
                  </a:outerShdw>
                </a:effectLst>
              </a:rPr>
              <a:t>Teoria</a:t>
            </a:r>
            <a:r>
              <a:rPr lang="de-CH" sz="2200" b="1" dirty="0">
                <a:solidFill>
                  <a:schemeClr val="bg1"/>
                </a:solidFill>
                <a:effectLst>
                  <a:outerShdw blurRad="38100" dist="38100" dir="2700000" algn="tl">
                    <a:srgbClr val="000000">
                      <a:alpha val="43137"/>
                    </a:srgbClr>
                  </a:outerShdw>
                </a:effectLst>
              </a:rPr>
              <a:t> 2:</a:t>
            </a:r>
          </a:p>
          <a:p>
            <a:pPr marL="450850" indent="-342900" fontAlgn="auto">
              <a:spcAft>
                <a:spcPts val="600"/>
              </a:spcAft>
              <a:buFont typeface="Arial" panose="020B0604020202020204" pitchFamily="34" charset="0"/>
              <a:buChar char="•"/>
            </a:pPr>
            <a:r>
              <a:rPr lang="de-CH" sz="2200" dirty="0" err="1">
                <a:solidFill>
                  <a:schemeClr val="bg1"/>
                </a:solidFill>
              </a:rPr>
              <a:t>Fondamenti</a:t>
            </a:r>
            <a:r>
              <a:rPr lang="de-CH" sz="2200" dirty="0">
                <a:solidFill>
                  <a:schemeClr val="bg1"/>
                </a:solidFill>
              </a:rPr>
              <a:t> </a:t>
            </a:r>
            <a:r>
              <a:rPr lang="de-CH" sz="2200" dirty="0" err="1">
                <a:solidFill>
                  <a:schemeClr val="bg1"/>
                </a:solidFill>
              </a:rPr>
              <a:t>biologici</a:t>
            </a:r>
            <a:endParaRPr lang="de-CH" sz="2200" dirty="0">
              <a:solidFill>
                <a:schemeClr val="bg1"/>
              </a:solidFill>
            </a:endParaRPr>
          </a:p>
          <a:p>
            <a:pPr marL="450850" indent="-342900" fontAlgn="auto">
              <a:spcAft>
                <a:spcPts val="600"/>
              </a:spcAft>
              <a:buFont typeface="Arial" panose="020B0604020202020204" pitchFamily="34" charset="0"/>
              <a:buChar char="•"/>
            </a:pPr>
            <a:r>
              <a:rPr lang="de-CH" sz="2200" dirty="0" err="1">
                <a:solidFill>
                  <a:schemeClr val="bg1"/>
                </a:solidFill>
              </a:rPr>
              <a:t>Alimentazione</a:t>
            </a:r>
            <a:endParaRPr lang="de-CH" sz="2200" dirty="0">
              <a:solidFill>
                <a:schemeClr val="bg1"/>
              </a:solidFill>
            </a:endParaRPr>
          </a:p>
          <a:p>
            <a:pPr fontAlgn="auto">
              <a:spcAft>
                <a:spcPts val="600"/>
              </a:spcAft>
            </a:pPr>
            <a:r>
              <a:rPr lang="de-CH" sz="2200" b="1" dirty="0" err="1">
                <a:solidFill>
                  <a:schemeClr val="bg1"/>
                </a:solidFill>
                <a:effectLst>
                  <a:outerShdw blurRad="38100" dist="38100" dir="2700000" algn="tl">
                    <a:srgbClr val="000000">
                      <a:alpha val="43137"/>
                    </a:srgbClr>
                  </a:outerShdw>
                </a:effectLst>
              </a:rPr>
              <a:t>Teoria</a:t>
            </a:r>
            <a:r>
              <a:rPr lang="de-CH" sz="2200" b="1" dirty="0">
                <a:solidFill>
                  <a:schemeClr val="bg1"/>
                </a:solidFill>
                <a:effectLst>
                  <a:outerShdw blurRad="38100" dist="38100" dir="2700000" algn="tl">
                    <a:srgbClr val="000000">
                      <a:alpha val="43137"/>
                    </a:srgbClr>
                  </a:outerShdw>
                </a:effectLst>
              </a:rPr>
              <a:t> 3:</a:t>
            </a:r>
          </a:p>
          <a:p>
            <a:pPr marL="450850" indent="-342900" fontAlgn="auto">
              <a:spcAft>
                <a:spcPts val="600"/>
              </a:spcAft>
              <a:buFont typeface="Arial" panose="020B0604020202020204" pitchFamily="34" charset="0"/>
              <a:buChar char="•"/>
            </a:pPr>
            <a:r>
              <a:rPr lang="de-CH" sz="2200" dirty="0" err="1">
                <a:solidFill>
                  <a:schemeClr val="bg1"/>
                </a:solidFill>
              </a:rPr>
              <a:t>Fattore</a:t>
            </a:r>
            <a:r>
              <a:rPr lang="de-CH" sz="2200" dirty="0">
                <a:solidFill>
                  <a:schemeClr val="bg1"/>
                </a:solidFill>
              </a:rPr>
              <a:t> di </a:t>
            </a:r>
            <a:r>
              <a:rPr lang="de-CH" sz="2200" dirty="0" err="1">
                <a:solidFill>
                  <a:schemeClr val="bg1"/>
                </a:solidFill>
              </a:rPr>
              <a:t>sviluppo</a:t>
            </a:r>
            <a:r>
              <a:rPr lang="de-CH" sz="2200" dirty="0">
                <a:solidFill>
                  <a:schemeClr val="bg1"/>
                </a:solidFill>
              </a:rPr>
              <a:t> </a:t>
            </a:r>
            <a:r>
              <a:rPr lang="de-CH" sz="2200" dirty="0" err="1">
                <a:solidFill>
                  <a:schemeClr val="bg1"/>
                </a:solidFill>
              </a:rPr>
              <a:t>atletica</a:t>
            </a:r>
            <a:endParaRPr lang="de-CH" sz="2200" dirty="0">
              <a:solidFill>
                <a:schemeClr val="bg1"/>
              </a:solidFill>
            </a:endParaRPr>
          </a:p>
          <a:p>
            <a:pPr fontAlgn="auto">
              <a:spcAft>
                <a:spcPts val="600"/>
              </a:spcAft>
              <a:tabLst>
                <a:tab pos="358775" algn="l"/>
              </a:tabLst>
            </a:pPr>
            <a:r>
              <a:rPr lang="de-CH" sz="2200" b="1" dirty="0" err="1">
                <a:solidFill>
                  <a:schemeClr val="bg1"/>
                </a:solidFill>
              </a:rPr>
              <a:t>Teoria</a:t>
            </a:r>
            <a:r>
              <a:rPr lang="de-CH" sz="2200" b="1" dirty="0">
                <a:solidFill>
                  <a:schemeClr val="bg1"/>
                </a:solidFill>
              </a:rPr>
              <a:t> 4:</a:t>
            </a:r>
          </a:p>
          <a:p>
            <a:pPr marL="450850" indent="-342900" fontAlgn="auto">
              <a:spcAft>
                <a:spcPts val="600"/>
              </a:spcAft>
              <a:buFont typeface="Arial" panose="020B0604020202020204" pitchFamily="34" charset="0"/>
              <a:buChar char="•"/>
              <a:tabLst>
                <a:tab pos="809625" algn="l"/>
              </a:tabLst>
            </a:pPr>
            <a:r>
              <a:rPr lang="de-CH" sz="2200" dirty="0">
                <a:solidFill>
                  <a:schemeClr val="bg1"/>
                </a:solidFill>
              </a:rPr>
              <a:t>Manuale </a:t>
            </a:r>
            <a:r>
              <a:rPr lang="de-CH" sz="2200" dirty="0" err="1">
                <a:solidFill>
                  <a:schemeClr val="bg1"/>
                </a:solidFill>
              </a:rPr>
              <a:t>esa</a:t>
            </a:r>
            <a:r>
              <a:rPr lang="de-CH" sz="2200" dirty="0">
                <a:solidFill>
                  <a:schemeClr val="bg1"/>
                </a:solidFill>
              </a:rPr>
              <a:t> – </a:t>
            </a:r>
            <a:r>
              <a:rPr lang="de-CH" sz="2200" dirty="0" err="1">
                <a:solidFill>
                  <a:schemeClr val="bg1"/>
                </a:solidFill>
              </a:rPr>
              <a:t>insegnare</a:t>
            </a:r>
            <a:r>
              <a:rPr lang="de-CH" sz="2200" dirty="0">
                <a:solidFill>
                  <a:schemeClr val="bg1"/>
                </a:solidFill>
              </a:rPr>
              <a:t> la </a:t>
            </a:r>
            <a:r>
              <a:rPr lang="de-CH" sz="2200" dirty="0" err="1">
                <a:solidFill>
                  <a:schemeClr val="bg1"/>
                </a:solidFill>
              </a:rPr>
              <a:t>disciplina</a:t>
            </a:r>
            <a:r>
              <a:rPr lang="de-CH" sz="2200" dirty="0">
                <a:solidFill>
                  <a:schemeClr val="bg1"/>
                </a:solidFill>
              </a:rPr>
              <a:t> </a:t>
            </a:r>
            <a:r>
              <a:rPr lang="de-CH" sz="2200" dirty="0" err="1">
                <a:solidFill>
                  <a:schemeClr val="bg1"/>
                </a:solidFill>
              </a:rPr>
              <a:t>specialistica</a:t>
            </a:r>
            <a:endParaRPr lang="de-CH" sz="2200" dirty="0">
              <a:solidFill>
                <a:schemeClr val="bg1"/>
              </a:solidFill>
            </a:endParaRPr>
          </a:p>
        </p:txBody>
      </p:sp>
      <p:sp>
        <p:nvSpPr>
          <p:cNvPr id="2" name="SeitenzahlBenutzerdefiniert">
            <a:extLst>
              <a:ext uri="{FF2B5EF4-FFF2-40B4-BE49-F238E27FC236}">
                <a16:creationId xmlns:a16="http://schemas.microsoft.com/office/drawing/2014/main" id="{24E67961-7AF1-9FC9-98AB-8F71E9C2AA6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1</a:t>
            </a:r>
            <a:endParaRPr lang="de-CH" sz="900" dirty="0">
              <a:solidFill>
                <a:schemeClr val="bg1"/>
              </a:solidFill>
            </a:endParaRPr>
          </a:p>
        </p:txBody>
      </p:sp>
    </p:spTree>
    <p:extLst>
      <p:ext uri="{BB962C8B-B14F-4D97-AF65-F5344CB8AC3E}">
        <p14:creationId xmlns:p14="http://schemas.microsoft.com/office/powerpoint/2010/main" val="4083133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369CB-B2BB-B104-58AA-17E3DC8F53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A75FC1-A4CA-9615-F81C-4DDD9254BBC6}"/>
              </a:ext>
            </a:extLst>
          </p:cNvPr>
          <p:cNvSpPr>
            <a:spLocks noGrp="1"/>
          </p:cNvSpPr>
          <p:nvPr>
            <p:ph type="title"/>
          </p:nvPr>
        </p:nvSpPr>
        <p:spPr>
          <a:xfrm>
            <a:off x="378984" y="336318"/>
            <a:ext cx="10481104" cy="946253"/>
          </a:xfrm>
        </p:spPr>
        <p:txBody>
          <a:bodyPr/>
          <a:lstStyle/>
          <a:p>
            <a:r>
              <a:rPr lang="de-CH" dirty="0" err="1"/>
              <a:t>Sviluppo</a:t>
            </a:r>
            <a:endParaRPr lang="de-CH" dirty="0"/>
          </a:p>
        </p:txBody>
      </p:sp>
      <p:grpSp>
        <p:nvGrpSpPr>
          <p:cNvPr id="6" name="Gruppieren 5">
            <a:extLst>
              <a:ext uri="{FF2B5EF4-FFF2-40B4-BE49-F238E27FC236}">
                <a16:creationId xmlns:a16="http://schemas.microsoft.com/office/drawing/2014/main" id="{2447B8A3-C03F-53EC-711D-11A7F17843DB}"/>
              </a:ext>
            </a:extLst>
          </p:cNvPr>
          <p:cNvGrpSpPr/>
          <p:nvPr/>
        </p:nvGrpSpPr>
        <p:grpSpPr>
          <a:xfrm>
            <a:off x="625132" y="1454605"/>
            <a:ext cx="10706780" cy="3620849"/>
            <a:chOff x="-1339695" y="916044"/>
            <a:chExt cx="10706780" cy="3620849"/>
          </a:xfrm>
        </p:grpSpPr>
        <p:sp>
          <p:nvSpPr>
            <p:cNvPr id="7" name="Rechteck 6">
              <a:extLst>
                <a:ext uri="{FF2B5EF4-FFF2-40B4-BE49-F238E27FC236}">
                  <a16:creationId xmlns:a16="http://schemas.microsoft.com/office/drawing/2014/main" id="{48FB42D9-6201-46FF-B5E6-88742703C60D}"/>
                </a:ext>
              </a:extLst>
            </p:cNvPr>
            <p:cNvSpPr/>
            <p:nvPr/>
          </p:nvSpPr>
          <p:spPr>
            <a:xfrm>
              <a:off x="-1339695" y="916044"/>
              <a:ext cx="3754490" cy="1682690"/>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err="1"/>
                <a:t>Adozione</a:t>
              </a:r>
              <a:r>
                <a:rPr lang="de-DE" sz="1400" kern="1200" dirty="0"/>
                <a:t> del </a:t>
              </a:r>
              <a:r>
                <a:rPr lang="de-DE" sz="1400" kern="1200" dirty="0" err="1"/>
                <a:t>primo</a:t>
              </a:r>
              <a:r>
                <a:rPr lang="de-DE" sz="1400" kern="1200" dirty="0"/>
                <a:t> </a:t>
              </a:r>
              <a:r>
                <a:rPr lang="de-DE" sz="1400" kern="1200" dirty="0" err="1"/>
                <a:t>concetto</a:t>
              </a:r>
              <a:r>
                <a:rPr lang="de-DE" sz="1400" kern="1200" dirty="0"/>
                <a:t> di </a:t>
              </a:r>
              <a:r>
                <a:rPr lang="de-DE" sz="1400" kern="1200" dirty="0" err="1"/>
                <a:t>politica</a:t>
              </a:r>
              <a:r>
                <a:rPr lang="de-DE" sz="1400" kern="1200" dirty="0"/>
                <a:t> </a:t>
              </a:r>
              <a:r>
                <a:rPr lang="de-DE" sz="1400" kern="1200" dirty="0" err="1"/>
                <a:t>sportiva</a:t>
              </a:r>
              <a:r>
                <a:rPr lang="de-DE" sz="1400" kern="1200" dirty="0"/>
                <a:t> da </a:t>
              </a:r>
              <a:r>
                <a:rPr lang="de-DE" sz="1400" kern="1200" dirty="0" err="1"/>
                <a:t>parte</a:t>
              </a:r>
              <a:r>
                <a:rPr lang="de-DE" sz="1400" kern="1200" dirty="0"/>
                <a:t> del </a:t>
              </a:r>
              <a:r>
                <a:rPr lang="de-DE" sz="1400" kern="1200" dirty="0" err="1"/>
                <a:t>Consiglio</a:t>
              </a:r>
              <a:r>
                <a:rPr lang="de-DE" sz="1400" kern="1200" dirty="0"/>
                <a:t> </a:t>
              </a:r>
              <a:r>
                <a:rPr lang="de-DE" sz="1400" kern="1200" dirty="0" err="1"/>
                <a:t>federale</a:t>
              </a:r>
              <a:r>
                <a:rPr lang="de-DE" sz="1400" kern="1200" dirty="0"/>
                <a:t> </a:t>
              </a:r>
              <a:r>
                <a:rPr lang="de-DE" sz="1400" kern="1200" dirty="0" err="1"/>
                <a:t>con</a:t>
              </a:r>
              <a:r>
                <a:rPr lang="de-DE" sz="1400" kern="1200" dirty="0"/>
                <a:t> </a:t>
              </a:r>
              <a:r>
                <a:rPr lang="de-DE" sz="1400" kern="1200" dirty="0" err="1"/>
                <a:t>obiettivi</a:t>
              </a:r>
              <a:r>
                <a:rPr lang="de-DE" sz="1400" kern="1200" dirty="0"/>
                <a:t> </a:t>
              </a:r>
              <a:r>
                <a:rPr lang="de-DE" sz="1400" kern="1200" dirty="0" err="1"/>
                <a:t>nei</a:t>
              </a:r>
              <a:r>
                <a:rPr lang="de-DE" sz="1400" kern="1200" dirty="0"/>
                <a:t> </a:t>
              </a:r>
              <a:r>
                <a:rPr lang="de-DE" sz="1400" kern="1200" dirty="0" err="1"/>
                <a:t>settori</a:t>
              </a:r>
              <a:r>
                <a:rPr lang="de-DE" sz="1400" kern="1200" dirty="0"/>
                <a:t> della </a:t>
              </a:r>
              <a:r>
                <a:rPr lang="de-DE" sz="1400" kern="1200" dirty="0" err="1"/>
                <a:t>salute</a:t>
              </a:r>
              <a:r>
                <a:rPr lang="de-DE" sz="1400" kern="1200" dirty="0"/>
                <a:t>/</a:t>
              </a:r>
              <a:r>
                <a:rPr lang="de-DE" sz="1400" kern="1200" dirty="0" err="1"/>
                <a:t>qualità</a:t>
              </a:r>
              <a:r>
                <a:rPr lang="de-DE" sz="1400" kern="1200" dirty="0"/>
                <a:t> della </a:t>
              </a:r>
              <a:r>
                <a:rPr lang="de-DE" sz="1400" kern="1200" dirty="0" err="1"/>
                <a:t>vita</a:t>
              </a:r>
              <a:r>
                <a:rPr lang="de-DE" sz="1400" kern="1200" dirty="0"/>
                <a:t>, </a:t>
              </a:r>
              <a:r>
                <a:rPr lang="de-DE" sz="1400" kern="1200" dirty="0" err="1"/>
                <a:t>dell'istruzione</a:t>
              </a:r>
              <a:r>
                <a:rPr lang="de-DE" sz="1400" kern="1200" dirty="0"/>
                <a:t>, delle </a:t>
              </a:r>
              <a:r>
                <a:rPr lang="de-DE" sz="1400" kern="1200" dirty="0" err="1"/>
                <a:t>prestazioni</a:t>
              </a:r>
              <a:r>
                <a:rPr lang="de-DE" sz="1400" kern="1200" dirty="0"/>
                <a:t>, </a:t>
              </a:r>
              <a:r>
                <a:rPr lang="de-DE" sz="1400" kern="1200" dirty="0" err="1"/>
                <a:t>dell'economia</a:t>
              </a:r>
              <a:r>
                <a:rPr lang="de-DE" sz="1400" kern="1200" dirty="0"/>
                <a:t> e della </a:t>
              </a:r>
              <a:r>
                <a:rPr lang="de-DE" sz="1400" kern="1200" dirty="0" err="1"/>
                <a:t>sostenibilità</a:t>
              </a:r>
              <a:endParaRPr lang="de-DE" sz="1400" kern="1200" dirty="0"/>
            </a:p>
          </p:txBody>
        </p:sp>
        <p:sp>
          <p:nvSpPr>
            <p:cNvPr id="8" name="Flussdiagramm: Prozess 7">
              <a:extLst>
                <a:ext uri="{FF2B5EF4-FFF2-40B4-BE49-F238E27FC236}">
                  <a16:creationId xmlns:a16="http://schemas.microsoft.com/office/drawing/2014/main" id="{6403E3CD-5A1B-37BD-33C6-54C14E4CF854}"/>
                </a:ext>
              </a:extLst>
            </p:cNvPr>
            <p:cNvSpPr/>
            <p:nvPr/>
          </p:nvSpPr>
          <p:spPr>
            <a:xfrm>
              <a:off x="2038471" y="3754535"/>
              <a:ext cx="2715825" cy="782358"/>
            </a:xfrm>
            <a:prstGeom prst="flowChartProcess">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a:t>I </a:t>
              </a:r>
              <a:r>
                <a:rPr lang="de-DE" sz="1400" kern="1200" dirty="0" err="1"/>
                <a:t>programmi</a:t>
              </a:r>
              <a:r>
                <a:rPr lang="de-DE" sz="1400" kern="1200" dirty="0"/>
                <a:t> «Senior Sports </a:t>
              </a:r>
              <a:r>
                <a:rPr lang="de-DE" sz="1400" kern="1200" dirty="0" err="1"/>
                <a:t>Switzerland</a:t>
              </a:r>
              <a:r>
                <a:rPr lang="de-DE" sz="1400" kern="1200" dirty="0"/>
                <a:t>» e «Allez Hop» </a:t>
              </a:r>
              <a:r>
                <a:rPr lang="de-DE" sz="1400" kern="1200" dirty="0" err="1"/>
                <a:t>sono</a:t>
              </a:r>
              <a:r>
                <a:rPr lang="de-DE" sz="1400" kern="1200" dirty="0"/>
                <a:t> </a:t>
              </a:r>
              <a:r>
                <a:rPr lang="de-DE" sz="1400" kern="1200" dirty="0" err="1"/>
                <a:t>dedicati</a:t>
              </a:r>
              <a:r>
                <a:rPr lang="de-DE" sz="1400" kern="1200" dirty="0"/>
                <a:t> </a:t>
              </a:r>
              <a:r>
                <a:rPr lang="de-DE" sz="1400" kern="1200" dirty="0" err="1"/>
                <a:t>esclusivamente</a:t>
              </a:r>
              <a:r>
                <a:rPr lang="de-DE" sz="1400" kern="1200" dirty="0"/>
                <a:t> </a:t>
              </a:r>
              <a:r>
                <a:rPr lang="de-DE" sz="1400" kern="1200" dirty="0" err="1"/>
                <a:t>allo</a:t>
              </a:r>
              <a:r>
                <a:rPr lang="de-DE" sz="1400" kern="1200" dirty="0"/>
                <a:t> </a:t>
              </a:r>
              <a:r>
                <a:rPr lang="de-DE" sz="1400" kern="1200" dirty="0" err="1"/>
                <a:t>sport</a:t>
              </a:r>
              <a:r>
                <a:rPr lang="de-DE" sz="1400" kern="1200" dirty="0"/>
                <a:t> per </a:t>
              </a:r>
              <a:r>
                <a:rPr lang="de-DE" sz="1400" kern="1200" dirty="0" err="1"/>
                <a:t>adulti</a:t>
              </a:r>
              <a:r>
                <a:rPr lang="de-DE" sz="1400" kern="1200" dirty="0"/>
                <a:t>.</a:t>
              </a:r>
            </a:p>
          </p:txBody>
        </p:sp>
        <p:sp>
          <p:nvSpPr>
            <p:cNvPr id="9" name="Rechteck 8">
              <a:extLst>
                <a:ext uri="{FF2B5EF4-FFF2-40B4-BE49-F238E27FC236}">
                  <a16:creationId xmlns:a16="http://schemas.microsoft.com/office/drawing/2014/main" id="{8CD33711-5698-FA50-4348-FD70C4C72E25}"/>
                </a:ext>
              </a:extLst>
            </p:cNvPr>
            <p:cNvSpPr/>
            <p:nvPr/>
          </p:nvSpPr>
          <p:spPr>
            <a:xfrm>
              <a:off x="4521429" y="1692521"/>
              <a:ext cx="2775213" cy="782358"/>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0" rIns="55270" bIns="55272" numCol="1" spcCol="1270" anchor="ctr" anchorCtr="0">
              <a:noAutofit/>
            </a:bodyPr>
            <a:lstStyle/>
            <a:p>
              <a:pPr marL="0" lvl="1" algn="ctr" defTabSz="622300">
                <a:lnSpc>
                  <a:spcPct val="90000"/>
                </a:lnSpc>
                <a:spcBef>
                  <a:spcPct val="0"/>
                </a:spcBef>
                <a:spcAft>
                  <a:spcPct val="15000"/>
                </a:spcAft>
              </a:pPr>
              <a:r>
                <a:rPr lang="de-DE" sz="1400" kern="1200" dirty="0" err="1"/>
                <a:t>Fondazione</a:t>
              </a:r>
              <a:br>
                <a:rPr lang="de-DE" dirty="0"/>
              </a:br>
              <a:r>
                <a:rPr lang="de-DE" sz="1400" kern="1200" dirty="0"/>
                <a:t>Sport </a:t>
              </a:r>
              <a:r>
                <a:rPr lang="de-DE" sz="1400" kern="1200" dirty="0" err="1"/>
                <a:t>Adulti</a:t>
              </a:r>
              <a:r>
                <a:rPr lang="de-DE" sz="1400" kern="1200" dirty="0"/>
                <a:t> Svizzera</a:t>
              </a:r>
              <a:br>
                <a:rPr lang="de-DE" sz="1400" kern="1200" dirty="0"/>
              </a:br>
              <a:r>
                <a:rPr lang="de-DE" sz="1400" kern="1200" dirty="0"/>
                <a:t>(</a:t>
              </a:r>
              <a:r>
                <a:rPr lang="de-DE" sz="1400" kern="1200" dirty="0" err="1"/>
                <a:t>esa</a:t>
              </a:r>
              <a:r>
                <a:rPr lang="de-DE" sz="1400" kern="1200" dirty="0"/>
                <a:t>)</a:t>
              </a:r>
            </a:p>
          </p:txBody>
        </p:sp>
        <p:sp>
          <p:nvSpPr>
            <p:cNvPr id="10" name="Rechteck 9">
              <a:extLst>
                <a:ext uri="{FF2B5EF4-FFF2-40B4-BE49-F238E27FC236}">
                  <a16:creationId xmlns:a16="http://schemas.microsoft.com/office/drawing/2014/main" id="{C3B5C322-CE09-B170-893A-877E002DDC9A}"/>
                </a:ext>
              </a:extLst>
            </p:cNvPr>
            <p:cNvSpPr/>
            <p:nvPr/>
          </p:nvSpPr>
          <p:spPr>
            <a:xfrm>
              <a:off x="7041760" y="3752880"/>
              <a:ext cx="2325325" cy="782358"/>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1" rIns="55270" bIns="55272" numCol="1" spcCol="1270" anchor="ctr" anchorCtr="0">
              <a:noAutofit/>
            </a:bodyPr>
            <a:lstStyle/>
            <a:p>
              <a:pPr marL="0" lvl="1" algn="ctr" defTabSz="622300">
                <a:lnSpc>
                  <a:spcPct val="90000"/>
                </a:lnSpc>
                <a:spcBef>
                  <a:spcPct val="0"/>
                </a:spcBef>
                <a:spcAft>
                  <a:spcPct val="15000"/>
                </a:spcAft>
              </a:pPr>
              <a:r>
                <a:rPr lang="de-DE" sz="1400" kern="1200" dirty="0" err="1"/>
                <a:t>Entrata</a:t>
              </a:r>
              <a:r>
                <a:rPr lang="de-DE" sz="1400" kern="1200" dirty="0"/>
                <a:t> in </a:t>
              </a:r>
              <a:r>
                <a:rPr lang="de-DE" sz="1400" kern="1200" dirty="0" err="1"/>
                <a:t>vigore</a:t>
              </a:r>
              <a:r>
                <a:rPr lang="de-DE" sz="1400" kern="1200" dirty="0"/>
                <a:t> della </a:t>
              </a:r>
              <a:r>
                <a:rPr lang="de-DE" sz="1400" kern="1200" dirty="0" err="1"/>
                <a:t>nuova</a:t>
              </a:r>
              <a:r>
                <a:rPr lang="de-DE" sz="1400" kern="1200" dirty="0"/>
                <a:t> </a:t>
              </a:r>
              <a:r>
                <a:rPr lang="de-DE" sz="1400" kern="1200" dirty="0" err="1"/>
                <a:t>legge</a:t>
              </a:r>
              <a:r>
                <a:rPr lang="de-DE" sz="1400" kern="1200" dirty="0"/>
                <a:t> </a:t>
              </a:r>
              <a:r>
                <a:rPr lang="de-DE" sz="1400" kern="1200" dirty="0" err="1"/>
                <a:t>sulla</a:t>
              </a:r>
              <a:r>
                <a:rPr lang="de-DE" sz="1400" kern="1200" dirty="0"/>
                <a:t> </a:t>
              </a:r>
              <a:r>
                <a:rPr lang="de-DE" sz="1400" kern="1200" dirty="0" err="1"/>
                <a:t>promozione</a:t>
              </a:r>
              <a:r>
                <a:rPr lang="de-DE" sz="1400" kern="1200" dirty="0"/>
                <a:t> </a:t>
              </a:r>
              <a:r>
                <a:rPr lang="de-DE" sz="1400" kern="1200" dirty="0" err="1"/>
                <a:t>dello</a:t>
              </a:r>
              <a:r>
                <a:rPr lang="de-DE" sz="1400" kern="1200" dirty="0"/>
                <a:t> </a:t>
              </a:r>
              <a:r>
                <a:rPr lang="de-DE" sz="1400" kern="1200" dirty="0" err="1"/>
                <a:t>sport</a:t>
              </a:r>
              <a:r>
                <a:rPr lang="de-DE" sz="1400" kern="1200" dirty="0"/>
                <a:t> </a:t>
              </a:r>
              <a:r>
                <a:rPr lang="de-DE" sz="1400" kern="1200" dirty="0" err="1"/>
                <a:t>e</a:t>
              </a:r>
              <a:r>
                <a:rPr lang="de-DE" sz="1400" kern="1200" dirty="0"/>
                <a:t> </a:t>
              </a:r>
              <a:r>
                <a:rPr lang="de-DE" sz="1400" kern="1200" dirty="0" err="1"/>
                <a:t>ancoraggio</a:t>
              </a:r>
              <a:r>
                <a:rPr lang="de-DE" sz="1400" kern="1200" dirty="0"/>
                <a:t> </a:t>
              </a:r>
              <a:r>
                <a:rPr lang="de-DE" sz="1400" kern="1200" dirty="0" err="1"/>
                <a:t>giuridico</a:t>
              </a:r>
              <a:r>
                <a:rPr lang="de-DE" sz="1400" kern="1200" dirty="0"/>
                <a:t> </a:t>
              </a:r>
              <a:r>
                <a:rPr lang="de-DE" sz="1400" kern="1200" dirty="0" err="1"/>
                <a:t>dell'esa</a:t>
              </a:r>
              <a:endParaRPr lang="de-DE" sz="1400" kern="1200" dirty="0"/>
            </a:p>
          </p:txBody>
        </p:sp>
      </p:grpSp>
      <p:sp>
        <p:nvSpPr>
          <p:cNvPr id="11" name="AutoShape 6">
            <a:extLst>
              <a:ext uri="{FF2B5EF4-FFF2-40B4-BE49-F238E27FC236}">
                <a16:creationId xmlns:a16="http://schemas.microsoft.com/office/drawing/2014/main" id="{A85175FB-4409-1E7D-1246-61AD534E7C5F}"/>
              </a:ext>
            </a:extLst>
          </p:cNvPr>
          <p:cNvSpPr>
            <a:spLocks noChangeArrowheads="1"/>
          </p:cNvSpPr>
          <p:nvPr/>
        </p:nvSpPr>
        <p:spPr bwMode="auto">
          <a:xfrm>
            <a:off x="625131" y="3192906"/>
            <a:ext cx="10941738" cy="728262"/>
          </a:xfrm>
          <a:prstGeom prst="chevron">
            <a:avLst>
              <a:gd name="adj" fmla="val 41550"/>
            </a:avLst>
          </a:prstGeom>
          <a:solidFill>
            <a:srgbClr val="E60005"/>
          </a:solidFill>
          <a:ln w="9525">
            <a:solidFill>
              <a:schemeClr val="tx1"/>
            </a:solidFill>
            <a:miter lim="800000"/>
            <a:headEnd/>
            <a:tailEnd/>
          </a:ln>
        </p:spPr>
        <p:txBody>
          <a:bodyPr wrap="none" anchor="ctr"/>
          <a:lstStyle>
            <a:lvl1pPr>
              <a:spcBef>
                <a:spcPct val="20000"/>
              </a:spcBef>
              <a:buChar char="•"/>
              <a:defRPr sz="2600" b="1">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000">
                <a:solidFill>
                  <a:schemeClr val="tx1"/>
                </a:solidFill>
                <a:latin typeface="Arial" panose="020B0604020202020204" pitchFamily="34" charset="0"/>
              </a:defRPr>
            </a:lvl3pPr>
            <a:lvl4pPr marL="1600200" indent="-228600">
              <a:spcBef>
                <a:spcPct val="20000"/>
              </a:spcBef>
              <a:buClr>
                <a:srgbClr val="C0C0C0"/>
              </a:buClr>
              <a:buChar char="•"/>
              <a:defRPr sz="2100">
                <a:solidFill>
                  <a:schemeClr val="tx1"/>
                </a:solidFill>
                <a:latin typeface="Arial" panose="020B0604020202020204" pitchFamily="34" charset="0"/>
              </a:defRPr>
            </a:lvl4pPr>
            <a:lvl5pPr marL="2057400" indent="-228600">
              <a:spcBef>
                <a:spcPct val="20000"/>
              </a:spcBef>
              <a:buClr>
                <a:srgbClr val="DDDDDD"/>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100">
                <a:solidFill>
                  <a:schemeClr val="tx1"/>
                </a:solidFill>
                <a:latin typeface="Arial" panose="020B0604020202020204" pitchFamily="34" charset="0"/>
              </a:defRPr>
            </a:lvl9pPr>
          </a:lstStyle>
          <a:p>
            <a:pPr algn="ctr">
              <a:spcBef>
                <a:spcPct val="0"/>
              </a:spcBef>
              <a:buFontTx/>
              <a:buNone/>
            </a:pPr>
            <a:endParaRPr lang="de-DE" altLang="de-DE" sz="2400" b="0">
              <a:latin typeface="Times" panose="02020603050405020304" pitchFamily="18" charset="0"/>
            </a:endParaRPr>
          </a:p>
        </p:txBody>
      </p:sp>
      <p:sp>
        <p:nvSpPr>
          <p:cNvPr id="13" name="Textfeld 12">
            <a:extLst>
              <a:ext uri="{FF2B5EF4-FFF2-40B4-BE49-F238E27FC236}">
                <a16:creationId xmlns:a16="http://schemas.microsoft.com/office/drawing/2014/main" id="{B8488CA1-68DE-1E39-B4F7-EB93EB2515DF}"/>
              </a:ext>
            </a:extLst>
          </p:cNvPr>
          <p:cNvSpPr txBox="1"/>
          <p:nvPr/>
        </p:nvSpPr>
        <p:spPr>
          <a:xfrm>
            <a:off x="4838331" y="3372371"/>
            <a:ext cx="1189220" cy="307777"/>
          </a:xfrm>
          <a:prstGeom prst="rect">
            <a:avLst/>
          </a:prstGeom>
          <a:noFill/>
        </p:spPr>
        <p:txBody>
          <a:bodyPr wrap="square" rtlCol="0">
            <a:spAutoFit/>
          </a:bodyPr>
          <a:lstStyle/>
          <a:p>
            <a:r>
              <a:rPr lang="de-CH" b="1" dirty="0" err="1">
                <a:solidFill>
                  <a:schemeClr val="bg1"/>
                </a:solidFill>
              </a:rPr>
              <a:t>fino</a:t>
            </a:r>
            <a:r>
              <a:rPr lang="de-CH" b="1" dirty="0">
                <a:solidFill>
                  <a:schemeClr val="bg1"/>
                </a:solidFill>
              </a:rPr>
              <a:t> al 2009</a:t>
            </a:r>
          </a:p>
        </p:txBody>
      </p:sp>
      <p:sp>
        <p:nvSpPr>
          <p:cNvPr id="14" name="Textfeld 13">
            <a:extLst>
              <a:ext uri="{FF2B5EF4-FFF2-40B4-BE49-F238E27FC236}">
                <a16:creationId xmlns:a16="http://schemas.microsoft.com/office/drawing/2014/main" id="{510B247E-8418-23DC-2CB9-750D270C5352}"/>
              </a:ext>
            </a:extLst>
          </p:cNvPr>
          <p:cNvSpPr txBox="1"/>
          <p:nvPr/>
        </p:nvSpPr>
        <p:spPr>
          <a:xfrm>
            <a:off x="7553133" y="3372370"/>
            <a:ext cx="727023" cy="369332"/>
          </a:xfrm>
          <a:prstGeom prst="rect">
            <a:avLst/>
          </a:prstGeom>
          <a:noFill/>
        </p:spPr>
        <p:txBody>
          <a:bodyPr wrap="square" rtlCol="0">
            <a:spAutoFit/>
          </a:bodyPr>
          <a:lstStyle/>
          <a:p>
            <a:r>
              <a:rPr lang="de-CH" b="1" dirty="0">
                <a:solidFill>
                  <a:schemeClr val="bg1"/>
                </a:solidFill>
              </a:rPr>
              <a:t>2009</a:t>
            </a:r>
          </a:p>
        </p:txBody>
      </p:sp>
      <p:sp>
        <p:nvSpPr>
          <p:cNvPr id="15" name="Textfeld 14">
            <a:extLst>
              <a:ext uri="{FF2B5EF4-FFF2-40B4-BE49-F238E27FC236}">
                <a16:creationId xmlns:a16="http://schemas.microsoft.com/office/drawing/2014/main" id="{3A65AC70-8BCF-E94C-DFA8-273E2F66EE3A}"/>
              </a:ext>
            </a:extLst>
          </p:cNvPr>
          <p:cNvSpPr txBox="1"/>
          <p:nvPr/>
        </p:nvSpPr>
        <p:spPr>
          <a:xfrm>
            <a:off x="9805739" y="3372370"/>
            <a:ext cx="727023" cy="369332"/>
          </a:xfrm>
          <a:prstGeom prst="rect">
            <a:avLst/>
          </a:prstGeom>
          <a:noFill/>
        </p:spPr>
        <p:txBody>
          <a:bodyPr wrap="square" rtlCol="0">
            <a:spAutoFit/>
          </a:bodyPr>
          <a:lstStyle/>
          <a:p>
            <a:r>
              <a:rPr lang="de-CH" b="1" dirty="0">
                <a:solidFill>
                  <a:schemeClr val="bg1"/>
                </a:solidFill>
              </a:rPr>
              <a:t>2012</a:t>
            </a:r>
          </a:p>
        </p:txBody>
      </p:sp>
      <p:pic>
        <p:nvPicPr>
          <p:cNvPr id="16" name="Grafik 15">
            <a:extLst>
              <a:ext uri="{FF2B5EF4-FFF2-40B4-BE49-F238E27FC236}">
                <a16:creationId xmlns:a16="http://schemas.microsoft.com/office/drawing/2014/main" id="{5D443E69-6BBA-8AD2-3487-252B347168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25" t="-4808" r="4525" b="27621"/>
          <a:stretch/>
        </p:blipFill>
        <p:spPr>
          <a:xfrm>
            <a:off x="1670721" y="3820242"/>
            <a:ext cx="1877572" cy="1315138"/>
          </a:xfrm>
          <a:prstGeom prst="rect">
            <a:avLst/>
          </a:prstGeom>
        </p:spPr>
      </p:pic>
      <p:pic>
        <p:nvPicPr>
          <p:cNvPr id="17" name="Picture 2" descr="Swiss Karate Federation | Seniorensport">
            <a:extLst>
              <a:ext uri="{FF2B5EF4-FFF2-40B4-BE49-F238E27FC236}">
                <a16:creationId xmlns:a16="http://schemas.microsoft.com/office/drawing/2014/main" id="{03564874-BD5F-4B18-92AB-A2EFFC946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914" y="2080169"/>
            <a:ext cx="1426049" cy="4964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llez Hop Ticino | Losone">
            <a:extLst>
              <a:ext uri="{FF2B5EF4-FFF2-40B4-BE49-F238E27FC236}">
                <a16:creationId xmlns:a16="http://schemas.microsoft.com/office/drawing/2014/main" id="{0379F99F-BD8F-70EF-EFC3-D905057E00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589" b="31589"/>
          <a:stretch/>
        </p:blipFill>
        <p:spPr bwMode="auto">
          <a:xfrm>
            <a:off x="4758866" y="2566317"/>
            <a:ext cx="1348146" cy="496409"/>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a:extLst>
              <a:ext uri="{FF2B5EF4-FFF2-40B4-BE49-F238E27FC236}">
                <a16:creationId xmlns:a16="http://schemas.microsoft.com/office/drawing/2014/main" id="{B34031BB-8598-4D34-939E-B3E10FD84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904" y="4291441"/>
            <a:ext cx="1275480" cy="782358"/>
          </a:xfrm>
          <a:prstGeom prst="rect">
            <a:avLst/>
          </a:prstGeom>
        </p:spPr>
      </p:pic>
      <p:pic>
        <p:nvPicPr>
          <p:cNvPr id="20" name="Picture 6" descr="Paragrafzeichen | §-Zeichen : Definition, Regeln und Beispiele">
            <a:extLst>
              <a:ext uri="{FF2B5EF4-FFF2-40B4-BE49-F238E27FC236}">
                <a16:creationId xmlns:a16="http://schemas.microsoft.com/office/drawing/2014/main" id="{55230868-F475-F188-7226-FBFE44A944F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056" t="10578" r="27760" b="11215"/>
          <a:stretch/>
        </p:blipFill>
        <p:spPr bwMode="auto">
          <a:xfrm>
            <a:off x="9770435" y="2166195"/>
            <a:ext cx="727023" cy="8002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hlinkClick r:id="rId7"/>
            <a:extLst>
              <a:ext uri="{FF2B5EF4-FFF2-40B4-BE49-F238E27FC236}">
                <a16:creationId xmlns:a16="http://schemas.microsoft.com/office/drawing/2014/main" id="{21E10B5B-EF06-C3F1-8283-CBE7A6AA4AF6}"/>
              </a:ext>
            </a:extLst>
          </p:cNvPr>
          <p:cNvPicPr>
            <a:picLocks noChangeAspect="1"/>
          </p:cNvPicPr>
          <p:nvPr/>
        </p:nvPicPr>
        <p:blipFill>
          <a:blip r:embed="rId8"/>
          <a:stretch>
            <a:fillRect/>
          </a:stretch>
        </p:blipFill>
        <p:spPr>
          <a:xfrm>
            <a:off x="9921210" y="5422760"/>
            <a:ext cx="425472" cy="425472"/>
          </a:xfrm>
          <a:prstGeom prst="rect">
            <a:avLst/>
          </a:prstGeom>
        </p:spPr>
      </p:pic>
      <p:sp>
        <p:nvSpPr>
          <p:cNvPr id="21" name="Rechteck 20">
            <a:extLst>
              <a:ext uri="{FF2B5EF4-FFF2-40B4-BE49-F238E27FC236}">
                <a16:creationId xmlns:a16="http://schemas.microsoft.com/office/drawing/2014/main" id="{55EC1C11-6DF8-5F0C-605C-455CF1C37F68}"/>
              </a:ext>
            </a:extLst>
          </p:cNvPr>
          <p:cNvSpPr/>
          <p:nvPr/>
        </p:nvSpPr>
        <p:spPr>
          <a:xfrm>
            <a:off x="8971283" y="5668549"/>
            <a:ext cx="2325325" cy="782358"/>
          </a:xfrm>
          <a:prstGeom prst="rect">
            <a:avLst/>
          </a:prstGeom>
          <a:no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5271" rIns="55270" bIns="55272" numCol="1" spcCol="1270" anchor="ctr" anchorCtr="0">
            <a:noAutofit/>
          </a:bodyPr>
          <a:lstStyle/>
          <a:p>
            <a:pPr marL="0" lvl="1" algn="ctr" defTabSz="622300">
              <a:lnSpc>
                <a:spcPct val="90000"/>
              </a:lnSpc>
              <a:spcBef>
                <a:spcPct val="0"/>
              </a:spcBef>
              <a:spcAft>
                <a:spcPct val="15000"/>
              </a:spcAft>
            </a:pPr>
            <a:r>
              <a:rPr lang="de-DE" sz="1400" kern="1200" dirty="0"/>
              <a:t>Art. 32 </a:t>
            </a:r>
            <a:r>
              <a:rPr lang="de-DE" sz="1400" kern="1200" dirty="0" err="1"/>
              <a:t>ss</a:t>
            </a:r>
            <a:r>
              <a:rPr lang="de-DE" sz="1400" kern="1200" dirty="0"/>
              <a:t>. </a:t>
            </a:r>
            <a:r>
              <a:rPr lang="de-DE" sz="1400" kern="1200" dirty="0" err="1"/>
              <a:t>OPSpo</a:t>
            </a:r>
            <a:endParaRPr lang="de-CH" sz="1400" kern="1200" dirty="0"/>
          </a:p>
        </p:txBody>
      </p:sp>
      <p:sp>
        <p:nvSpPr>
          <p:cNvPr id="22" name="Textfeld 21">
            <a:extLst>
              <a:ext uri="{FF2B5EF4-FFF2-40B4-BE49-F238E27FC236}">
                <a16:creationId xmlns:a16="http://schemas.microsoft.com/office/drawing/2014/main" id="{48D77EA8-4BD2-48A4-B53E-DBAF917D9930}"/>
              </a:ext>
            </a:extLst>
          </p:cNvPr>
          <p:cNvSpPr txBox="1"/>
          <p:nvPr/>
        </p:nvSpPr>
        <p:spPr>
          <a:xfrm>
            <a:off x="1670722" y="3368143"/>
            <a:ext cx="1877572" cy="307777"/>
          </a:xfrm>
          <a:prstGeom prst="rect">
            <a:avLst/>
          </a:prstGeom>
          <a:noFill/>
        </p:spPr>
        <p:txBody>
          <a:bodyPr wrap="square" rtlCol="0">
            <a:spAutoFit/>
          </a:bodyPr>
          <a:lstStyle/>
          <a:p>
            <a:pPr algn="ctr"/>
            <a:r>
              <a:rPr lang="de-CH" b="1" dirty="0">
                <a:solidFill>
                  <a:schemeClr val="bg1"/>
                </a:solidFill>
              </a:rPr>
              <a:t>30 </a:t>
            </a:r>
            <a:r>
              <a:rPr lang="de-CH" b="1" dirty="0" err="1">
                <a:solidFill>
                  <a:schemeClr val="bg1"/>
                </a:solidFill>
              </a:rPr>
              <a:t>novembre</a:t>
            </a:r>
            <a:r>
              <a:rPr lang="de-CH" b="1" dirty="0">
                <a:solidFill>
                  <a:schemeClr val="bg1"/>
                </a:solidFill>
              </a:rPr>
              <a:t> 2000</a:t>
            </a:r>
          </a:p>
        </p:txBody>
      </p:sp>
      <p:sp>
        <p:nvSpPr>
          <p:cNvPr id="3" name="SeitenzahlBenutzerdefiniert">
            <a:extLst>
              <a:ext uri="{FF2B5EF4-FFF2-40B4-BE49-F238E27FC236}">
                <a16:creationId xmlns:a16="http://schemas.microsoft.com/office/drawing/2014/main" id="{D3A2C538-35F5-C66D-3910-DF82FACF0BD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3915163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A8DC1-3590-9764-D37D-D1FF488EF338}"/>
              </a:ext>
            </a:extLst>
          </p:cNvPr>
          <p:cNvSpPr>
            <a:spLocks noGrp="1"/>
          </p:cNvSpPr>
          <p:nvPr>
            <p:ph type="title"/>
          </p:nvPr>
        </p:nvSpPr>
        <p:spPr>
          <a:xfrm>
            <a:off x="378984" y="336318"/>
            <a:ext cx="10481104" cy="946253"/>
          </a:xfrm>
        </p:spPr>
        <p:txBody>
          <a:bodyPr/>
          <a:lstStyle/>
          <a:p>
            <a:r>
              <a:rPr lang="de-DE" dirty="0"/>
              <a:t>Sportförderung des Bundes</a:t>
            </a:r>
          </a:p>
        </p:txBody>
      </p:sp>
      <p:pic>
        <p:nvPicPr>
          <p:cNvPr id="3" name="Inhaltsplatzhalter 12" descr="Ein Bild, das Text, Screenshot, Diagramm, Design enthält.&#10;&#10;Automatisch generierte Beschreibung">
            <a:extLst>
              <a:ext uri="{FF2B5EF4-FFF2-40B4-BE49-F238E27FC236}">
                <a16:creationId xmlns:a16="http://schemas.microsoft.com/office/drawing/2014/main" id="{40F28FC9-B7F4-FDD1-1904-82FF67763BC9}"/>
              </a:ext>
            </a:extLst>
          </p:cNvPr>
          <p:cNvPicPr>
            <a:picLocks noChangeAspect="1"/>
          </p:cNvPicPr>
          <p:nvPr/>
        </p:nvPicPr>
        <p:blipFill>
          <a:blip r:embed="rId3" cstate="print">
            <a:extLst>
              <a:ext uri="{28A0092B-C50C-407E-A947-70E740481C1C}">
                <a14:useLocalDpi xmlns:a14="http://schemas.microsoft.com/office/drawing/2010/main" val="0"/>
              </a:ext>
            </a:extLst>
          </a:blip>
          <a:srcRect t="6424"/>
          <a:stretch/>
        </p:blipFill>
        <p:spPr>
          <a:xfrm>
            <a:off x="4071980" y="1459806"/>
            <a:ext cx="4048039" cy="5353570"/>
          </a:xfrm>
          <a:prstGeom prst="rect">
            <a:avLst/>
          </a:prstGeom>
        </p:spPr>
      </p:pic>
      <p:sp>
        <p:nvSpPr>
          <p:cNvPr id="4" name="SeitenzahlBenutzerdefiniert">
            <a:extLst>
              <a:ext uri="{FF2B5EF4-FFF2-40B4-BE49-F238E27FC236}">
                <a16:creationId xmlns:a16="http://schemas.microsoft.com/office/drawing/2014/main" id="{0DB70308-7D07-EDDC-E842-B71A9679FE2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2676918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FD1AF-AD9B-9E9C-B0E6-F56BCD551A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07A1A9-4AE5-5AE0-11F5-E6D166E42387}"/>
              </a:ext>
            </a:extLst>
          </p:cNvPr>
          <p:cNvSpPr>
            <a:spLocks noGrp="1"/>
          </p:cNvSpPr>
          <p:nvPr>
            <p:ph type="title"/>
          </p:nvPr>
        </p:nvSpPr>
        <p:spPr>
          <a:xfrm>
            <a:off x="378984" y="336318"/>
            <a:ext cx="10481104" cy="946253"/>
          </a:xfrm>
        </p:spPr>
        <p:txBody>
          <a:bodyPr anchor="t">
            <a:normAutofit/>
          </a:bodyPr>
          <a:lstStyle/>
          <a:p>
            <a:r>
              <a:rPr lang="de-DE" dirty="0" err="1"/>
              <a:t>L'encouragement</a:t>
            </a:r>
            <a:r>
              <a:rPr lang="de-DE" dirty="0"/>
              <a:t> du </a:t>
            </a:r>
            <a:r>
              <a:rPr lang="de-DE" dirty="0" err="1"/>
              <a:t>sport</a:t>
            </a:r>
            <a:r>
              <a:rPr lang="de-DE" dirty="0"/>
              <a:t> par la </a:t>
            </a:r>
            <a:r>
              <a:rPr lang="de-DE" dirty="0" err="1"/>
              <a:t>Confédération</a:t>
            </a:r>
            <a:endParaRPr lang="de-DE" dirty="0"/>
          </a:p>
        </p:txBody>
      </p:sp>
      <p:pic>
        <p:nvPicPr>
          <p:cNvPr id="6" name="Inhaltsplatzhalter 12">
            <a:extLst>
              <a:ext uri="{FF2B5EF4-FFF2-40B4-BE49-F238E27FC236}">
                <a16:creationId xmlns:a16="http://schemas.microsoft.com/office/drawing/2014/main" id="{807482FB-93A3-3BF6-2564-40089AB64101}"/>
              </a:ext>
            </a:extLst>
          </p:cNvPr>
          <p:cNvPicPr>
            <a:picLocks noChangeAspect="1"/>
          </p:cNvPicPr>
          <p:nvPr/>
        </p:nvPicPr>
        <p:blipFill>
          <a:blip r:embed="rId3" cstate="print">
            <a:extLst>
              <a:ext uri="{28A0092B-C50C-407E-A947-70E740481C1C}">
                <a14:useLocalDpi xmlns:a14="http://schemas.microsoft.com/office/drawing/2010/main" val="0"/>
              </a:ext>
            </a:extLst>
          </a:blip>
          <a:srcRect t="6424"/>
          <a:stretch/>
        </p:blipFill>
        <p:spPr>
          <a:xfrm>
            <a:off x="4068537" y="1412776"/>
            <a:ext cx="4054926" cy="5363163"/>
          </a:xfrm>
          <a:prstGeom prst="rect">
            <a:avLst/>
          </a:prstGeom>
          <a:noFill/>
        </p:spPr>
      </p:pic>
      <p:sp>
        <p:nvSpPr>
          <p:cNvPr id="3" name="SeitenzahlBenutzerdefiniert">
            <a:extLst>
              <a:ext uri="{FF2B5EF4-FFF2-40B4-BE49-F238E27FC236}">
                <a16:creationId xmlns:a16="http://schemas.microsoft.com/office/drawing/2014/main" id="{E9AFAC8C-B133-299D-C2B0-9EFB2B59F32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3040326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D485A-3A6E-8934-258B-41B997DFEB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2E3410-8097-2D5B-719C-921DCFC8186B}"/>
              </a:ext>
            </a:extLst>
          </p:cNvPr>
          <p:cNvSpPr>
            <a:spLocks noGrp="1"/>
          </p:cNvSpPr>
          <p:nvPr>
            <p:ph type="title"/>
          </p:nvPr>
        </p:nvSpPr>
        <p:spPr>
          <a:xfrm>
            <a:off x="378984" y="336318"/>
            <a:ext cx="10481104" cy="946253"/>
          </a:xfrm>
        </p:spPr>
        <p:txBody>
          <a:bodyPr/>
          <a:lstStyle/>
          <a:p>
            <a:r>
              <a:rPr lang="de-DE" dirty="0" err="1"/>
              <a:t>Finanziamento</a:t>
            </a:r>
            <a:r>
              <a:rPr lang="de-DE" dirty="0"/>
              <a:t> </a:t>
            </a:r>
            <a:r>
              <a:rPr lang="de-DE" dirty="0" err="1"/>
              <a:t>federale</a:t>
            </a:r>
            <a:r>
              <a:rPr lang="de-DE" dirty="0"/>
              <a:t> </a:t>
            </a:r>
            <a:r>
              <a:rPr lang="de-DE" dirty="0" err="1"/>
              <a:t>dello</a:t>
            </a:r>
            <a:r>
              <a:rPr lang="de-DE" dirty="0"/>
              <a:t> </a:t>
            </a:r>
            <a:r>
              <a:rPr lang="de-DE" dirty="0" err="1"/>
              <a:t>sport</a:t>
            </a:r>
            <a:endParaRPr lang="de-DE" dirty="0"/>
          </a:p>
        </p:txBody>
      </p:sp>
      <p:pic>
        <p:nvPicPr>
          <p:cNvPr id="13" name="Inhaltsplatzhalter 12">
            <a:extLst>
              <a:ext uri="{FF2B5EF4-FFF2-40B4-BE49-F238E27FC236}">
                <a16:creationId xmlns:a16="http://schemas.microsoft.com/office/drawing/2014/main" id="{025B2A0E-3452-580D-A622-8B59CD42E92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7695"/>
          <a:stretch/>
        </p:blipFill>
        <p:spPr>
          <a:xfrm>
            <a:off x="4061774" y="1484784"/>
            <a:ext cx="4068452" cy="5307480"/>
          </a:xfrm>
        </p:spPr>
      </p:pic>
      <p:sp>
        <p:nvSpPr>
          <p:cNvPr id="3" name="SeitenzahlBenutzerdefiniert">
            <a:extLst>
              <a:ext uri="{FF2B5EF4-FFF2-40B4-BE49-F238E27FC236}">
                <a16:creationId xmlns:a16="http://schemas.microsoft.com/office/drawing/2014/main" id="{BE9176D6-253F-0BAA-766D-46A6BCA1093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1066718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a:t>Sportförderung des Bundes</a:t>
            </a:r>
            <a:br>
              <a:rPr lang="de-DE" dirty="0"/>
            </a:br>
            <a:r>
              <a:rPr lang="de-DE" b="0" dirty="0"/>
              <a:t>Programmziele</a:t>
            </a:r>
            <a:br>
              <a:rPr lang="de-DE" dirty="0"/>
            </a:br>
            <a:endParaRPr lang="de-DE" b="0" dirty="0"/>
          </a:p>
        </p:txBody>
      </p:sp>
      <p:pic>
        <p:nvPicPr>
          <p:cNvPr id="3" name="Grafik 2">
            <a:extLst>
              <a:ext uri="{FF2B5EF4-FFF2-40B4-BE49-F238E27FC236}">
                <a16:creationId xmlns:a16="http://schemas.microsoft.com/office/drawing/2014/main" id="{EF7B5E13-94B0-9B99-FB33-8A74A028942A}"/>
              </a:ext>
            </a:extLst>
          </p:cNvPr>
          <p:cNvPicPr>
            <a:picLocks noChangeAspect="1"/>
          </p:cNvPicPr>
          <p:nvPr/>
        </p:nvPicPr>
        <p:blipFill>
          <a:blip r:embed="rId3"/>
          <a:stretch>
            <a:fillRect/>
          </a:stretch>
        </p:blipFill>
        <p:spPr>
          <a:xfrm>
            <a:off x="2209800" y="1628800"/>
            <a:ext cx="7772400" cy="4674569"/>
          </a:xfrm>
          <a:prstGeom prst="rect">
            <a:avLst/>
          </a:prstGeom>
        </p:spPr>
      </p:pic>
      <p:sp>
        <p:nvSpPr>
          <p:cNvPr id="4" name="SeitenzahlBenutzerdefiniert">
            <a:extLst>
              <a:ext uri="{FF2B5EF4-FFF2-40B4-BE49-F238E27FC236}">
                <a16:creationId xmlns:a16="http://schemas.microsoft.com/office/drawing/2014/main" id="{0C7961B5-DC8B-365D-2B3A-9D902EF17CC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289854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L'encouragement</a:t>
            </a:r>
            <a:r>
              <a:rPr lang="de-DE" dirty="0"/>
              <a:t> du </a:t>
            </a:r>
            <a:r>
              <a:rPr lang="de-DE" dirty="0" err="1"/>
              <a:t>sport</a:t>
            </a:r>
            <a:r>
              <a:rPr lang="de-DE" dirty="0"/>
              <a:t> par la </a:t>
            </a:r>
            <a:r>
              <a:rPr lang="de-DE" dirty="0" err="1"/>
              <a:t>Confédération</a:t>
            </a:r>
            <a:br>
              <a:rPr lang="de-DE" dirty="0"/>
            </a:br>
            <a:r>
              <a:rPr lang="de-DE" b="0" dirty="0" err="1"/>
              <a:t>Objectifs</a:t>
            </a:r>
            <a:r>
              <a:rPr lang="de-DE" b="0" dirty="0"/>
              <a:t> du </a:t>
            </a:r>
            <a:r>
              <a:rPr lang="de-DE" b="0" dirty="0" err="1"/>
              <a:t>programme</a:t>
            </a:r>
            <a:br>
              <a:rPr lang="de-DE" dirty="0"/>
            </a:br>
            <a:endParaRPr lang="de-DE" b="0" dirty="0"/>
          </a:p>
        </p:txBody>
      </p:sp>
      <p:pic>
        <p:nvPicPr>
          <p:cNvPr id="3" name="Grafik 2">
            <a:extLst>
              <a:ext uri="{FF2B5EF4-FFF2-40B4-BE49-F238E27FC236}">
                <a16:creationId xmlns:a16="http://schemas.microsoft.com/office/drawing/2014/main" id="{5D6B5015-D473-3021-B6D0-A2C16138F555}"/>
              </a:ext>
            </a:extLst>
          </p:cNvPr>
          <p:cNvPicPr>
            <a:picLocks noChangeAspect="1"/>
          </p:cNvPicPr>
          <p:nvPr/>
        </p:nvPicPr>
        <p:blipFill>
          <a:blip r:embed="rId3"/>
          <a:stretch>
            <a:fillRect/>
          </a:stretch>
        </p:blipFill>
        <p:spPr>
          <a:xfrm>
            <a:off x="2209800" y="1575397"/>
            <a:ext cx="7772400" cy="4803510"/>
          </a:xfrm>
          <a:prstGeom prst="rect">
            <a:avLst/>
          </a:prstGeom>
        </p:spPr>
      </p:pic>
      <p:sp>
        <p:nvSpPr>
          <p:cNvPr id="4" name="SeitenzahlBenutzerdefiniert">
            <a:extLst>
              <a:ext uri="{FF2B5EF4-FFF2-40B4-BE49-F238E27FC236}">
                <a16:creationId xmlns:a16="http://schemas.microsoft.com/office/drawing/2014/main" id="{A0448E54-85D4-B34F-BCA2-0A50CBEB199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4093684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Finanziamento</a:t>
            </a:r>
            <a:r>
              <a:rPr lang="de-DE" dirty="0"/>
              <a:t> </a:t>
            </a:r>
            <a:r>
              <a:rPr lang="de-DE" dirty="0" err="1"/>
              <a:t>federale</a:t>
            </a:r>
            <a:r>
              <a:rPr lang="de-DE" dirty="0"/>
              <a:t> </a:t>
            </a:r>
            <a:r>
              <a:rPr lang="de-DE" dirty="0" err="1"/>
              <a:t>dello</a:t>
            </a:r>
            <a:r>
              <a:rPr lang="de-DE" dirty="0"/>
              <a:t> </a:t>
            </a:r>
            <a:r>
              <a:rPr lang="de-DE" dirty="0" err="1"/>
              <a:t>sport</a:t>
            </a:r>
            <a:br>
              <a:rPr lang="de-DE" dirty="0"/>
            </a:br>
            <a:r>
              <a:rPr lang="de-DE" b="0" dirty="0" err="1"/>
              <a:t>Obiettivi</a:t>
            </a:r>
            <a:r>
              <a:rPr lang="de-DE" b="0" dirty="0"/>
              <a:t> del </a:t>
            </a:r>
            <a:r>
              <a:rPr lang="de-DE" b="0" dirty="0" err="1"/>
              <a:t>programma</a:t>
            </a:r>
            <a:br>
              <a:rPr lang="de-DE" dirty="0"/>
            </a:br>
            <a:endParaRPr lang="de-DE" b="0" dirty="0"/>
          </a:p>
        </p:txBody>
      </p:sp>
      <p:pic>
        <p:nvPicPr>
          <p:cNvPr id="3" name="Grafik 2">
            <a:extLst>
              <a:ext uri="{FF2B5EF4-FFF2-40B4-BE49-F238E27FC236}">
                <a16:creationId xmlns:a16="http://schemas.microsoft.com/office/drawing/2014/main" id="{3DF648FC-2B9A-3F68-95C9-65571451E29C}"/>
              </a:ext>
            </a:extLst>
          </p:cNvPr>
          <p:cNvPicPr>
            <a:picLocks noChangeAspect="1"/>
          </p:cNvPicPr>
          <p:nvPr/>
        </p:nvPicPr>
        <p:blipFill>
          <a:blip r:embed="rId3"/>
          <a:stretch>
            <a:fillRect/>
          </a:stretch>
        </p:blipFill>
        <p:spPr>
          <a:xfrm>
            <a:off x="2209800" y="1624753"/>
            <a:ext cx="7772400" cy="4826154"/>
          </a:xfrm>
          <a:prstGeom prst="rect">
            <a:avLst/>
          </a:prstGeom>
        </p:spPr>
      </p:pic>
      <p:sp>
        <p:nvSpPr>
          <p:cNvPr id="4" name="SeitenzahlBenutzerdefiniert">
            <a:extLst>
              <a:ext uri="{FF2B5EF4-FFF2-40B4-BE49-F238E27FC236}">
                <a16:creationId xmlns:a16="http://schemas.microsoft.com/office/drawing/2014/main" id="{B52EDD47-645D-81C0-320E-A269E9E9E38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4233031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a:t>Verhaltensgrundsätze</a:t>
            </a:r>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4608512" cy="4140000"/>
          </a:xfrm>
        </p:spPr>
        <p:txBody>
          <a:bodyPr/>
          <a:lstStyle/>
          <a:p>
            <a:pPr marL="342900" indent="-342900">
              <a:lnSpc>
                <a:spcPct val="100000"/>
              </a:lnSpc>
              <a:spcBef>
                <a:spcPts val="0"/>
              </a:spcBef>
              <a:spcAft>
                <a:spcPts val="4200"/>
              </a:spcAft>
              <a:buFont typeface="Wingdings" panose="05000000000000000000" pitchFamily="2" charset="2"/>
              <a:buChar char="§"/>
            </a:pPr>
            <a:r>
              <a:rPr lang="de-DE" dirty="0"/>
              <a:t>Ausgangslage</a:t>
            </a:r>
          </a:p>
          <a:p>
            <a:pPr marL="342900" indent="-342900">
              <a:lnSpc>
                <a:spcPct val="100000"/>
              </a:lnSpc>
              <a:spcBef>
                <a:spcPts val="0"/>
              </a:spcBef>
              <a:spcAft>
                <a:spcPts val="4200"/>
              </a:spcAft>
              <a:buFont typeface="Wingdings" panose="05000000000000000000" pitchFamily="2" charset="2"/>
              <a:buChar char="§"/>
            </a:pPr>
            <a:r>
              <a:rPr lang="de-DE" dirty="0"/>
              <a:t>Zielsetzung</a:t>
            </a:r>
          </a:p>
          <a:p>
            <a:pPr marL="342900" indent="-342900">
              <a:lnSpc>
                <a:spcPct val="100000"/>
              </a:lnSpc>
              <a:spcBef>
                <a:spcPts val="0"/>
              </a:spcBef>
              <a:spcAft>
                <a:spcPts val="4200"/>
              </a:spcAft>
              <a:buFont typeface="Wingdings" panose="05000000000000000000" pitchFamily="2" charset="2"/>
              <a:buChar char="§"/>
            </a:pPr>
            <a:r>
              <a:rPr lang="de-DE" dirty="0"/>
              <a:t>Allgemeine Verhaltensgrundsätze</a:t>
            </a:r>
            <a:br>
              <a:rPr lang="de-DE" dirty="0"/>
            </a:br>
            <a:r>
              <a:rPr lang="de-DE" dirty="0"/>
              <a:t>als </a:t>
            </a:r>
            <a:r>
              <a:rPr lang="de-DE" dirty="0" err="1"/>
              <a:t>Commitment</a:t>
            </a:r>
            <a:endParaRPr lang="de-DE" dirty="0"/>
          </a:p>
          <a:p>
            <a:pPr marL="342900" indent="-342900">
              <a:lnSpc>
                <a:spcPct val="100000"/>
              </a:lnSpc>
              <a:spcBef>
                <a:spcPts val="0"/>
              </a:spcBef>
              <a:spcAft>
                <a:spcPts val="4200"/>
              </a:spcAft>
              <a:buFont typeface="Wingdings" panose="05000000000000000000" pitchFamily="2" charset="2"/>
              <a:buChar char="§"/>
            </a:pPr>
            <a:r>
              <a:rPr lang="de-DE" dirty="0"/>
              <a:t>Umsetzung</a:t>
            </a: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5" name="Inhaltsplatzhalter 5" descr="Ein Bild, das Text, Person, Kleidung, Menschliches Gesicht enthält.&#10;&#10;Automatisch generierte Beschreibung">
            <a:extLst>
              <a:ext uri="{FF2B5EF4-FFF2-40B4-BE49-F238E27FC236}">
                <a16:creationId xmlns:a16="http://schemas.microsoft.com/office/drawing/2014/main" id="{C877E656-AF5E-4F50-A492-9879CD703875}"/>
              </a:ext>
            </a:extLst>
          </p:cNvPr>
          <p:cNvPicPr>
            <a:picLocks noChangeAspect="1"/>
          </p:cNvPicPr>
          <p:nvPr/>
        </p:nvPicPr>
        <p:blipFill rotWithShape="1">
          <a:blip r:embed="rId3">
            <a:extLst>
              <a:ext uri="{28A0092B-C50C-407E-A947-70E740481C1C}">
                <a14:useLocalDpi xmlns:a14="http://schemas.microsoft.com/office/drawing/2010/main" val="0"/>
              </a:ext>
            </a:extLst>
          </a:blip>
          <a:srcRect l="4883" t="4193" r="4930" b="13442"/>
          <a:stretch/>
        </p:blipFill>
        <p:spPr>
          <a:xfrm>
            <a:off x="6096000" y="336318"/>
            <a:ext cx="4791683" cy="6185364"/>
          </a:xfrm>
          <a:prstGeom prst="rect">
            <a:avLst/>
          </a:prstGeom>
        </p:spPr>
      </p:pic>
      <p:sp>
        <p:nvSpPr>
          <p:cNvPr id="4" name="SeitenzahlBenutzerdefiniert">
            <a:extLst>
              <a:ext uri="{FF2B5EF4-FFF2-40B4-BE49-F238E27FC236}">
                <a16:creationId xmlns:a16="http://schemas.microsoft.com/office/drawing/2014/main" id="{79C17E3B-04AE-D6A6-4C4A-3EFC0FC2D77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1198898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Règles</a:t>
            </a:r>
            <a:r>
              <a:rPr lang="de-DE" dirty="0"/>
              <a:t> de </a:t>
            </a:r>
            <a:r>
              <a:rPr lang="de-DE" dirty="0" err="1"/>
              <a:t>comportement</a:t>
            </a:r>
            <a:endParaRPr lang="de-DE" dirty="0"/>
          </a:p>
        </p:txBody>
      </p:sp>
      <p:pic>
        <p:nvPicPr>
          <p:cNvPr id="8" name="Inhaltsplatzhalter 5">
            <a:extLst>
              <a:ext uri="{FF2B5EF4-FFF2-40B4-BE49-F238E27FC236}">
                <a16:creationId xmlns:a16="http://schemas.microsoft.com/office/drawing/2014/main" id="{DA29B870-76C0-41F6-BB57-73015AC44E50}"/>
              </a:ext>
            </a:extLst>
          </p:cNvPr>
          <p:cNvPicPr>
            <a:picLocks noChangeAspect="1"/>
          </p:cNvPicPr>
          <p:nvPr/>
        </p:nvPicPr>
        <p:blipFill rotWithShape="1">
          <a:blip r:embed="rId3">
            <a:extLst>
              <a:ext uri="{28A0092B-C50C-407E-A947-70E740481C1C}">
                <a14:useLocalDpi xmlns:a14="http://schemas.microsoft.com/office/drawing/2010/main" val="0"/>
              </a:ext>
            </a:extLst>
          </a:blip>
          <a:srcRect l="5124" t="4371" r="4595" b="13238"/>
          <a:stretch/>
        </p:blipFill>
        <p:spPr>
          <a:xfrm>
            <a:off x="6096000" y="336882"/>
            <a:ext cx="4791076" cy="6184800"/>
          </a:xfrm>
          <a:prstGeom prst="rect">
            <a:avLst/>
          </a:prstGeom>
        </p:spPr>
      </p:pic>
      <p:sp>
        <p:nvSpPr>
          <p:cNvPr id="9" name="Inhaltsplatzhalter 2">
            <a:extLst>
              <a:ext uri="{FF2B5EF4-FFF2-40B4-BE49-F238E27FC236}">
                <a16:creationId xmlns:a16="http://schemas.microsoft.com/office/drawing/2014/main" id="{831713CC-73C5-4CFB-AD4C-7368E7322BC6}"/>
              </a:ext>
            </a:extLst>
          </p:cNvPr>
          <p:cNvSpPr>
            <a:spLocks noGrp="1"/>
          </p:cNvSpPr>
          <p:nvPr>
            <p:ph idx="1"/>
          </p:nvPr>
        </p:nvSpPr>
        <p:spPr>
          <a:xfrm>
            <a:off x="911424" y="1864659"/>
            <a:ext cx="4608512" cy="4140000"/>
          </a:xfrm>
        </p:spPr>
        <p:txBody>
          <a:bodyPr/>
          <a:lstStyle/>
          <a:p>
            <a:pPr marL="342900" indent="-342900">
              <a:spcBef>
                <a:spcPts val="0"/>
              </a:spcBef>
              <a:spcAft>
                <a:spcPts val="600"/>
              </a:spcAft>
              <a:buFont typeface="Wingdings" panose="05000000000000000000" pitchFamily="2" charset="2"/>
              <a:buChar char="§"/>
            </a:pPr>
            <a:r>
              <a:rPr lang="de-DE" dirty="0" err="1"/>
              <a:t>Contexte</a:t>
            </a:r>
            <a:endParaRPr lang="de-DE" dirty="0"/>
          </a:p>
          <a:p>
            <a:pPr marL="342900" indent="-342900">
              <a:spcBef>
                <a:spcPts val="0"/>
              </a:spcBef>
              <a:spcAft>
                <a:spcPts val="600"/>
              </a:spcAft>
              <a:buFont typeface="Wingdings" panose="05000000000000000000" pitchFamily="2" charset="2"/>
              <a:buChar char="§"/>
            </a:pPr>
            <a:endParaRPr lang="de-DE" dirty="0"/>
          </a:p>
          <a:p>
            <a:pPr marL="342900" indent="-342900">
              <a:spcBef>
                <a:spcPts val="0"/>
              </a:spcBef>
              <a:spcAft>
                <a:spcPts val="600"/>
              </a:spcAft>
              <a:buFont typeface="Wingdings" panose="05000000000000000000" pitchFamily="2" charset="2"/>
              <a:buChar char="§"/>
            </a:pPr>
            <a:r>
              <a:rPr lang="de-DE" dirty="0" err="1"/>
              <a:t>Objectif</a:t>
            </a:r>
            <a:endParaRPr lang="de-DE" dirty="0"/>
          </a:p>
          <a:p>
            <a:pPr marL="342900" indent="-342900">
              <a:spcBef>
                <a:spcPts val="0"/>
              </a:spcBef>
              <a:spcAft>
                <a:spcPts val="600"/>
              </a:spcAft>
              <a:buFont typeface="Wingdings" panose="05000000000000000000" pitchFamily="2" charset="2"/>
              <a:buChar char="§"/>
            </a:pPr>
            <a:endParaRPr lang="de-DE" dirty="0"/>
          </a:p>
          <a:p>
            <a:pPr marL="342900" indent="-342900">
              <a:buFont typeface="Wingdings" panose="05000000000000000000" pitchFamily="2" charset="2"/>
              <a:buChar char="§"/>
            </a:pPr>
            <a:r>
              <a:rPr lang="fr-FR" dirty="0"/>
              <a:t>Règles de comportement générales sous forme de </a:t>
            </a:r>
            <a:r>
              <a:rPr lang="it-IT" dirty="0"/>
              <a:t>commitment</a:t>
            </a:r>
          </a:p>
          <a:p>
            <a:pPr marL="342900" indent="-342900">
              <a:buFont typeface="Wingdings" panose="05000000000000000000" pitchFamily="2" charset="2"/>
              <a:buChar char="§"/>
            </a:pPr>
            <a:endParaRPr lang="fr-FR" dirty="0"/>
          </a:p>
          <a:p>
            <a:pPr marL="342900" indent="-342900">
              <a:buFont typeface="Wingdings" panose="05000000000000000000" pitchFamily="2" charset="2"/>
              <a:buChar char="§"/>
            </a:pPr>
            <a:r>
              <a:rPr lang="fr-FR" dirty="0"/>
              <a:t>Mise en œuvre</a:t>
            </a:r>
          </a:p>
          <a:p>
            <a:pPr>
              <a:spcBef>
                <a:spcPts val="0"/>
              </a:spcBef>
              <a:spcAft>
                <a:spcPts val="600"/>
              </a:spcAft>
            </a:pPr>
            <a:endParaRPr lang="de-DE" dirty="0">
              <a:solidFill>
                <a:srgbClr val="FF0000"/>
              </a:solidFill>
            </a:endParaRPr>
          </a:p>
        </p:txBody>
      </p:sp>
      <p:sp>
        <p:nvSpPr>
          <p:cNvPr id="3" name="SeitenzahlBenutzerdefiniert">
            <a:extLst>
              <a:ext uri="{FF2B5EF4-FFF2-40B4-BE49-F238E27FC236}">
                <a16:creationId xmlns:a16="http://schemas.microsoft.com/office/drawing/2014/main" id="{EB632C37-3846-5071-2A21-F8B48406EBA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3736848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Principi</a:t>
            </a:r>
            <a:r>
              <a:rPr lang="de-DE" dirty="0"/>
              <a:t> di </a:t>
            </a:r>
            <a:r>
              <a:rPr lang="de-DE" dirty="0" err="1"/>
              <a:t>comportamento</a:t>
            </a:r>
            <a:endParaRPr lang="de-DE" dirty="0"/>
          </a:p>
        </p:txBody>
      </p:sp>
      <p:pic>
        <p:nvPicPr>
          <p:cNvPr id="7" name="Grafik 6">
            <a:extLst>
              <a:ext uri="{FF2B5EF4-FFF2-40B4-BE49-F238E27FC236}">
                <a16:creationId xmlns:a16="http://schemas.microsoft.com/office/drawing/2014/main" id="{4A9D65A1-312C-4677-9CA0-261F99AFBB3E}"/>
              </a:ext>
            </a:extLst>
          </p:cNvPr>
          <p:cNvPicPr>
            <a:picLocks noChangeAspect="1"/>
          </p:cNvPicPr>
          <p:nvPr/>
        </p:nvPicPr>
        <p:blipFill>
          <a:blip r:embed="rId3"/>
          <a:stretch>
            <a:fillRect/>
          </a:stretch>
        </p:blipFill>
        <p:spPr>
          <a:xfrm>
            <a:off x="6108969" y="335096"/>
            <a:ext cx="4791683" cy="6192000"/>
          </a:xfrm>
          <a:prstGeom prst="rect">
            <a:avLst/>
          </a:prstGeom>
        </p:spPr>
      </p:pic>
      <p:sp>
        <p:nvSpPr>
          <p:cNvPr id="8" name="Inhaltsplatzhalter 2">
            <a:extLst>
              <a:ext uri="{FF2B5EF4-FFF2-40B4-BE49-F238E27FC236}">
                <a16:creationId xmlns:a16="http://schemas.microsoft.com/office/drawing/2014/main" id="{A6A0B8E0-666D-44E0-BE7F-CB9C82D7475F}"/>
              </a:ext>
            </a:extLst>
          </p:cNvPr>
          <p:cNvSpPr>
            <a:spLocks noGrp="1"/>
          </p:cNvSpPr>
          <p:nvPr>
            <p:ph idx="1"/>
          </p:nvPr>
        </p:nvSpPr>
        <p:spPr>
          <a:xfrm>
            <a:off x="911424" y="1864659"/>
            <a:ext cx="4608512" cy="4140000"/>
          </a:xfrm>
        </p:spPr>
        <p:txBody>
          <a:bodyPr/>
          <a:lstStyle/>
          <a:p>
            <a:pPr marL="342900" indent="-342900">
              <a:buFont typeface="Wingdings" panose="05000000000000000000" pitchFamily="2" charset="2"/>
              <a:buChar char="§"/>
            </a:pPr>
            <a:r>
              <a:rPr lang="it-IT" dirty="0"/>
              <a:t>Situazione di partenza</a:t>
            </a:r>
          </a:p>
          <a:p>
            <a:pPr marL="342900" indent="-342900">
              <a:buFont typeface="Wingdings" panose="05000000000000000000" pitchFamily="2" charset="2"/>
              <a:buChar char="§"/>
            </a:pPr>
            <a:endParaRPr lang="it-IT" dirty="0"/>
          </a:p>
          <a:p>
            <a:pPr marL="342900" indent="-342900">
              <a:buFont typeface="Wingdings" panose="05000000000000000000" pitchFamily="2" charset="2"/>
              <a:buChar char="§"/>
            </a:pPr>
            <a:r>
              <a:rPr lang="it-IT" dirty="0"/>
              <a:t>Obiettivi</a:t>
            </a:r>
          </a:p>
          <a:p>
            <a:pPr marL="342900" indent="-342900">
              <a:buFont typeface="Wingdings" panose="05000000000000000000" pitchFamily="2" charset="2"/>
              <a:buChar char="§"/>
            </a:pPr>
            <a:endParaRPr lang="it-IT" dirty="0"/>
          </a:p>
          <a:p>
            <a:pPr marL="342900" indent="-342900">
              <a:buFont typeface="Wingdings" panose="05000000000000000000" pitchFamily="2" charset="2"/>
              <a:buChar char="§"/>
            </a:pPr>
            <a:r>
              <a:rPr lang="it-IT" dirty="0"/>
              <a:t>Principi di comportamento intesi come commitment</a:t>
            </a:r>
          </a:p>
          <a:p>
            <a:pPr marL="342900" indent="-342900">
              <a:buFont typeface="Wingdings" panose="05000000000000000000" pitchFamily="2" charset="2"/>
              <a:buChar char="§"/>
            </a:pPr>
            <a:endParaRPr lang="it-IT" dirty="0"/>
          </a:p>
          <a:p>
            <a:pPr marL="342900" indent="-342900">
              <a:buFont typeface="Wingdings" panose="05000000000000000000" pitchFamily="2" charset="2"/>
              <a:buChar char="§"/>
            </a:pPr>
            <a:r>
              <a:rPr lang="it-IT" dirty="0"/>
              <a:t>Attuazione</a:t>
            </a:r>
          </a:p>
          <a:p>
            <a:pPr>
              <a:spcBef>
                <a:spcPts val="0"/>
              </a:spcBef>
              <a:spcAft>
                <a:spcPts val="600"/>
              </a:spcAft>
            </a:pPr>
            <a:endParaRPr lang="de-DE" dirty="0">
              <a:solidFill>
                <a:srgbClr val="FF0000"/>
              </a:solidFill>
            </a:endParaRPr>
          </a:p>
        </p:txBody>
      </p:sp>
      <p:sp>
        <p:nvSpPr>
          <p:cNvPr id="3" name="SeitenzahlBenutzerdefiniert">
            <a:extLst>
              <a:ext uri="{FF2B5EF4-FFF2-40B4-BE49-F238E27FC236}">
                <a16:creationId xmlns:a16="http://schemas.microsoft.com/office/drawing/2014/main" id="{A2D64334-DF44-6758-C044-66EAE4AB939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382793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F350DAF0-7FDB-4369-BDBB-4AFF6011102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a:xfrm>
            <a:off x="17037" y="0"/>
            <a:ext cx="12193200" cy="6858000"/>
          </a:xfrm>
        </p:spPr>
      </p:pic>
      <p:sp>
        <p:nvSpPr>
          <p:cNvPr id="13" name="Untertitel 12">
            <a:extLst>
              <a:ext uri="{FF2B5EF4-FFF2-40B4-BE49-F238E27FC236}">
                <a16:creationId xmlns:a16="http://schemas.microsoft.com/office/drawing/2014/main" id="{7A235B1B-B1C6-40B0-AE91-0BDC05820A4B}"/>
              </a:ext>
            </a:extLst>
          </p:cNvPr>
          <p:cNvSpPr>
            <a:spLocks noGrp="1"/>
          </p:cNvSpPr>
          <p:nvPr>
            <p:ph type="subTitle" idx="1"/>
          </p:nvPr>
        </p:nvSpPr>
        <p:spPr/>
        <p:txBody>
          <a:bodyPr/>
          <a:lstStyle/>
          <a:p>
            <a:r>
              <a:rPr lang="de-CH" dirty="0"/>
              <a:t> </a:t>
            </a:r>
          </a:p>
        </p:txBody>
      </p:sp>
      <p:pic>
        <p:nvPicPr>
          <p:cNvPr id="7" name="Grafik 6">
            <a:extLst>
              <a:ext uri="{FF2B5EF4-FFF2-40B4-BE49-F238E27FC236}">
                <a16:creationId xmlns:a16="http://schemas.microsoft.com/office/drawing/2014/main" id="{4BB03692-9B31-4D51-9A88-881EFCA78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2" name="Titel 11">
            <a:extLst>
              <a:ext uri="{FF2B5EF4-FFF2-40B4-BE49-F238E27FC236}">
                <a16:creationId xmlns:a16="http://schemas.microsoft.com/office/drawing/2014/main" id="{2F1AD377-DA91-4317-A930-2E9583F5E2EA}"/>
              </a:ext>
            </a:extLst>
          </p:cNvPr>
          <p:cNvSpPr>
            <a:spLocks noGrp="1"/>
          </p:cNvSpPr>
          <p:nvPr>
            <p:ph type="ctrTitle"/>
          </p:nvPr>
        </p:nvSpPr>
        <p:spPr>
          <a:xfrm>
            <a:off x="377999" y="5373336"/>
            <a:ext cx="11436175" cy="1080000"/>
          </a:xfrm>
        </p:spPr>
        <p:txBody>
          <a:bodyPr/>
          <a:lstStyle/>
          <a:p>
            <a:r>
              <a:rPr lang="de-CH" dirty="0">
                <a:effectLst>
                  <a:outerShdw blurRad="38100" dist="38100" dir="2700000" algn="tl">
                    <a:srgbClr val="000000">
                      <a:alpha val="43137"/>
                    </a:srgbClr>
                  </a:outerShdw>
                </a:effectLst>
              </a:rPr>
              <a:t>Ausbildung MSL</a:t>
            </a:r>
            <a:br>
              <a:rPr lang="de-CH" dirty="0">
                <a:effectLst>
                  <a:outerShdw blurRad="38100" dist="38100" dir="2700000" algn="tl">
                    <a:srgbClr val="000000">
                      <a:alpha val="43137"/>
                    </a:srgbClr>
                  </a:outerShdw>
                </a:effectLst>
              </a:rPr>
            </a:br>
            <a:endParaRPr lang="de-CH" dirty="0">
              <a:effectLst>
                <a:outerShdw blurRad="38100" dist="38100" dir="2700000" algn="tl">
                  <a:srgbClr val="000000">
                    <a:alpha val="43137"/>
                  </a:srgbClr>
                </a:outerShdw>
              </a:effectLst>
            </a:endParaRPr>
          </a:p>
        </p:txBody>
      </p:sp>
      <p:pic>
        <p:nvPicPr>
          <p:cNvPr id="3" name="Grafik 2">
            <a:extLst>
              <a:ext uri="{FF2B5EF4-FFF2-40B4-BE49-F238E27FC236}">
                <a16:creationId xmlns:a16="http://schemas.microsoft.com/office/drawing/2014/main" id="{E97DB573-2B5D-4A7C-B4D8-07B6D8948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404664"/>
            <a:ext cx="2808993" cy="591686"/>
          </a:xfrm>
          <a:prstGeom prst="rect">
            <a:avLst/>
          </a:prstGeom>
        </p:spPr>
      </p:pic>
      <p:sp>
        <p:nvSpPr>
          <p:cNvPr id="2" name="SeitenzahlBenutzerdefiniert">
            <a:extLst>
              <a:ext uri="{FF2B5EF4-FFF2-40B4-BE49-F238E27FC236}">
                <a16:creationId xmlns:a16="http://schemas.microsoft.com/office/drawing/2014/main" id="{7E99FABF-B885-F104-F6BE-DAF371268F7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2</a:t>
            </a:r>
            <a:endParaRPr lang="de-CH" sz="900" dirty="0">
              <a:solidFill>
                <a:schemeClr val="bg1"/>
              </a:solidFill>
            </a:endParaRPr>
          </a:p>
        </p:txBody>
      </p:sp>
    </p:spTree>
    <p:extLst>
      <p:ext uri="{BB962C8B-B14F-4D97-AF65-F5344CB8AC3E}">
        <p14:creationId xmlns:p14="http://schemas.microsoft.com/office/powerpoint/2010/main" val="4223806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7DCADC4-66F4-4A3B-81B1-0FCC2D5348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702" b="15350"/>
          <a:stretch/>
        </p:blipFill>
        <p:spPr>
          <a:xfrm>
            <a:off x="2818702" y="1412776"/>
            <a:ext cx="5601667" cy="5223229"/>
          </a:xfrm>
          <a:prstGeom prst="rect">
            <a:avLst/>
          </a:prstGeom>
        </p:spPr>
      </p:pic>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a:t>Unterrichtsebenen bei J+S und </a:t>
            </a:r>
            <a:r>
              <a:rPr lang="de-DE" dirty="0" err="1"/>
              <a:t>esa</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19" name="Image 15">
            <a:extLst>
              <a:ext uri="{FF2B5EF4-FFF2-40B4-BE49-F238E27FC236}">
                <a16:creationId xmlns:a16="http://schemas.microsoft.com/office/drawing/2014/main" id="{71EBAF2E-15B6-43BE-B016-51DFF267D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E931B8AE-36E4-B248-4384-15F15420911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3574981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03EC4BB-C1B6-47E4-BE76-9C23584DB4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702" b="15350"/>
          <a:stretch/>
        </p:blipFill>
        <p:spPr>
          <a:xfrm>
            <a:off x="2818703" y="1412776"/>
            <a:ext cx="5601666" cy="5223228"/>
          </a:xfrm>
          <a:prstGeom prst="rect">
            <a:avLst/>
          </a:prstGeom>
        </p:spPr>
      </p:pic>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Niveaux</a:t>
            </a:r>
            <a:r>
              <a:rPr lang="de-DE" dirty="0"/>
              <a:t> </a:t>
            </a:r>
            <a:r>
              <a:rPr lang="de-DE" dirty="0" err="1"/>
              <a:t>d`enseignement</a:t>
            </a:r>
            <a:r>
              <a:rPr lang="de-DE" dirty="0"/>
              <a:t> </a:t>
            </a:r>
            <a:r>
              <a:rPr lang="de-DE" dirty="0" err="1"/>
              <a:t>chez</a:t>
            </a:r>
            <a:r>
              <a:rPr lang="de-DE" dirty="0"/>
              <a:t> J+S et </a:t>
            </a:r>
            <a:r>
              <a:rPr lang="de-DE" dirty="0" err="1"/>
              <a:t>esa</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20" name="Image 15">
            <a:extLst>
              <a:ext uri="{FF2B5EF4-FFF2-40B4-BE49-F238E27FC236}">
                <a16:creationId xmlns:a16="http://schemas.microsoft.com/office/drawing/2014/main" id="{D8C952B1-6630-45D9-A63C-34D0138613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6457A81B-1DBB-F495-8C35-F795B6C5A6B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83410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1079132-116E-4B5E-AC98-65743BCEEE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702" b="15350"/>
          <a:stretch/>
        </p:blipFill>
        <p:spPr>
          <a:xfrm>
            <a:off x="2818703" y="1412776"/>
            <a:ext cx="5601666" cy="5223228"/>
          </a:xfrm>
          <a:prstGeom prst="rect">
            <a:avLst/>
          </a:prstGeom>
        </p:spPr>
      </p:pic>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Livelli</a:t>
            </a:r>
            <a:r>
              <a:rPr lang="de-DE" dirty="0"/>
              <a:t> </a:t>
            </a:r>
            <a:r>
              <a:rPr lang="de-DE" dirty="0" err="1"/>
              <a:t>d`insegnamento</a:t>
            </a:r>
            <a:r>
              <a:rPr lang="de-DE" dirty="0"/>
              <a:t> </a:t>
            </a:r>
            <a:r>
              <a:rPr lang="de-DE" dirty="0" err="1"/>
              <a:t>presso</a:t>
            </a:r>
            <a:r>
              <a:rPr lang="de-DE" dirty="0"/>
              <a:t> G+S </a:t>
            </a:r>
            <a:r>
              <a:rPr lang="de-DE" dirty="0" err="1"/>
              <a:t>ed</a:t>
            </a:r>
            <a:r>
              <a:rPr lang="de-DE" dirty="0"/>
              <a:t> </a:t>
            </a:r>
            <a:r>
              <a:rPr lang="de-DE" dirty="0" err="1"/>
              <a:t>esa</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20" name="Image 15">
            <a:extLst>
              <a:ext uri="{FF2B5EF4-FFF2-40B4-BE49-F238E27FC236}">
                <a16:creationId xmlns:a16="http://schemas.microsoft.com/office/drawing/2014/main" id="{9EF2F64E-C867-4419-B630-AFDD0E2DF3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F605751F-72DD-6282-E5B7-715ABEAFF6C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501133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br>
              <a:rPr lang="de-DE" dirty="0"/>
            </a:br>
            <a:r>
              <a:rPr lang="de-DE" b="0" dirty="0"/>
              <a:t>Viele Augen entdecken gemeinsam mehr</a:t>
            </a:r>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9" name="Grafik 8">
            <a:extLst>
              <a:ext uri="{FF2B5EF4-FFF2-40B4-BE49-F238E27FC236}">
                <a16:creationId xmlns:a16="http://schemas.microsoft.com/office/drawing/2014/main" id="{19BE1FFE-6FAD-40C3-9AF1-979D13F8E414}"/>
              </a:ext>
            </a:extLst>
          </p:cNvPr>
          <p:cNvPicPr>
            <a:picLocks noChangeAspect="1"/>
          </p:cNvPicPr>
          <p:nvPr/>
        </p:nvPicPr>
        <p:blipFill>
          <a:blip r:embed="rId3"/>
          <a:stretch>
            <a:fillRect/>
          </a:stretch>
        </p:blipFill>
        <p:spPr>
          <a:xfrm>
            <a:off x="3242717" y="1484784"/>
            <a:ext cx="4753638" cy="5077534"/>
          </a:xfrm>
          <a:prstGeom prst="rect">
            <a:avLst/>
          </a:prstGeom>
        </p:spPr>
      </p:pic>
      <p:pic>
        <p:nvPicPr>
          <p:cNvPr id="20" name="Image 15">
            <a:extLst>
              <a:ext uri="{FF2B5EF4-FFF2-40B4-BE49-F238E27FC236}">
                <a16:creationId xmlns:a16="http://schemas.microsoft.com/office/drawing/2014/main" id="{81E3BD84-D802-438E-BB39-AA8529109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E199F1C2-392A-7C94-A743-837493478A4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2330702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br>
              <a:rPr lang="de-DE" dirty="0"/>
            </a:br>
            <a:r>
              <a:rPr lang="fr-FR" b="0" dirty="0"/>
              <a:t>Plusieurs paires d’yeux valent mieux qu’une</a:t>
            </a: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6" name="Grafik 5">
            <a:extLst>
              <a:ext uri="{FF2B5EF4-FFF2-40B4-BE49-F238E27FC236}">
                <a16:creationId xmlns:a16="http://schemas.microsoft.com/office/drawing/2014/main" id="{0A878225-AE95-4C52-A95E-C70EE6FF0C63}"/>
              </a:ext>
            </a:extLst>
          </p:cNvPr>
          <p:cNvPicPr>
            <a:picLocks noChangeAspect="1"/>
          </p:cNvPicPr>
          <p:nvPr/>
        </p:nvPicPr>
        <p:blipFill>
          <a:blip r:embed="rId3"/>
          <a:stretch>
            <a:fillRect/>
          </a:stretch>
        </p:blipFill>
        <p:spPr>
          <a:xfrm>
            <a:off x="3242717" y="1484784"/>
            <a:ext cx="4753638" cy="5077534"/>
          </a:xfrm>
          <a:prstGeom prst="rect">
            <a:avLst/>
          </a:prstGeom>
        </p:spPr>
      </p:pic>
      <p:pic>
        <p:nvPicPr>
          <p:cNvPr id="20" name="Image 15">
            <a:extLst>
              <a:ext uri="{FF2B5EF4-FFF2-40B4-BE49-F238E27FC236}">
                <a16:creationId xmlns:a16="http://schemas.microsoft.com/office/drawing/2014/main" id="{FCC77E63-88F1-4EBD-A600-EF459D732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6C5CDFB6-2BB9-F5DF-E669-89199B15C59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1095569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br>
              <a:rPr lang="de-DE" dirty="0"/>
            </a:br>
            <a:r>
              <a:rPr lang="it-IT" b="0" dirty="0"/>
              <a:t>Tanti occhi vedono meglio di uno</a:t>
            </a: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6" name="Grafik 5">
            <a:extLst>
              <a:ext uri="{FF2B5EF4-FFF2-40B4-BE49-F238E27FC236}">
                <a16:creationId xmlns:a16="http://schemas.microsoft.com/office/drawing/2014/main" id="{E77CC73A-C313-43C6-99BD-7221DDD85254}"/>
              </a:ext>
            </a:extLst>
          </p:cNvPr>
          <p:cNvPicPr>
            <a:picLocks noChangeAspect="1"/>
          </p:cNvPicPr>
          <p:nvPr/>
        </p:nvPicPr>
        <p:blipFill>
          <a:blip r:embed="rId3"/>
          <a:stretch>
            <a:fillRect/>
          </a:stretch>
        </p:blipFill>
        <p:spPr>
          <a:xfrm>
            <a:off x="3242717" y="1484784"/>
            <a:ext cx="4753638" cy="5077534"/>
          </a:xfrm>
          <a:prstGeom prst="rect">
            <a:avLst/>
          </a:prstGeom>
        </p:spPr>
      </p:pic>
      <p:pic>
        <p:nvPicPr>
          <p:cNvPr id="20" name="Image 15">
            <a:extLst>
              <a:ext uri="{FF2B5EF4-FFF2-40B4-BE49-F238E27FC236}">
                <a16:creationId xmlns:a16="http://schemas.microsoft.com/office/drawing/2014/main" id="{8B71692F-0E10-4FFC-ABE0-2AE4C687E9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B9A7CD23-8960-91FB-A613-1CC51C02D16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2204796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a:t>Aufbau des Manuals</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a:spcBef>
                <a:spcPts val="0"/>
              </a:spcBef>
              <a:spcAft>
                <a:spcPts val="600"/>
              </a:spcAft>
            </a:pPr>
            <a:r>
              <a:rPr lang="de-DE" dirty="0"/>
              <a:t>Das Ausbildungsverständnis ist Dreh- und Angelpunkt im </a:t>
            </a:r>
            <a:r>
              <a:rPr lang="de-DE" dirty="0" err="1"/>
              <a:t>esa</a:t>
            </a:r>
            <a:r>
              <a:rPr lang="de-DE" dirty="0"/>
              <a:t>-System!</a:t>
            </a:r>
          </a:p>
          <a:p>
            <a:pPr>
              <a:spcBef>
                <a:spcPts val="0"/>
              </a:spcBef>
              <a:spcAft>
                <a:spcPts val="600"/>
              </a:spcAft>
            </a:pPr>
            <a:endParaRPr lang="de-DE" dirty="0"/>
          </a:p>
          <a:p>
            <a:pPr>
              <a:spcBef>
                <a:spcPts val="0"/>
              </a:spcBef>
              <a:spcAft>
                <a:spcPts val="600"/>
              </a:spcAft>
            </a:pPr>
            <a:r>
              <a:rPr lang="de-DE" b="1" dirty="0"/>
              <a:t>Kapitel </a:t>
            </a:r>
          </a:p>
          <a:p>
            <a:pPr marL="342900" indent="-342900">
              <a:spcBef>
                <a:spcPts val="0"/>
              </a:spcBef>
              <a:spcAft>
                <a:spcPts val="600"/>
              </a:spcAft>
              <a:buFont typeface="Wingdings" panose="05000000000000000000" pitchFamily="2" charset="2"/>
              <a:buChar char="§"/>
            </a:pPr>
            <a:r>
              <a:rPr lang="de-DE" dirty="0"/>
              <a:t>Sich als </a:t>
            </a:r>
            <a:r>
              <a:rPr lang="de-DE" dirty="0" err="1"/>
              <a:t>esa</a:t>
            </a:r>
            <a:r>
              <a:rPr lang="de-DE" dirty="0"/>
              <a:t>-Leiterin oder -Leiter engagieren</a:t>
            </a:r>
          </a:p>
          <a:p>
            <a:pPr marL="342900" indent="-342900">
              <a:spcBef>
                <a:spcPts val="0"/>
              </a:spcBef>
              <a:spcAft>
                <a:spcPts val="600"/>
              </a:spcAft>
              <a:buFont typeface="Wingdings" panose="05000000000000000000" pitchFamily="2" charset="2"/>
              <a:buChar char="§"/>
            </a:pPr>
            <a:r>
              <a:rPr lang="de-DE" dirty="0"/>
              <a:t>Fachdisziplin verstehen – WAS?</a:t>
            </a:r>
          </a:p>
          <a:p>
            <a:pPr marL="342900" indent="-342900">
              <a:spcBef>
                <a:spcPts val="0"/>
              </a:spcBef>
              <a:spcAft>
                <a:spcPts val="600"/>
              </a:spcAft>
              <a:buFont typeface="Wingdings" panose="05000000000000000000" pitchFamily="2" charset="2"/>
              <a:buChar char="§"/>
            </a:pPr>
            <a:r>
              <a:rPr lang="de-DE" dirty="0"/>
              <a:t>Fachdisziplin unterrichten – WIE?</a:t>
            </a:r>
          </a:p>
          <a:p>
            <a:pPr marL="342900" indent="-342900">
              <a:spcBef>
                <a:spcPts val="0"/>
              </a:spcBef>
              <a:spcAft>
                <a:spcPts val="600"/>
              </a:spcAft>
              <a:buFont typeface="Wingdings" panose="05000000000000000000" pitchFamily="2" charset="2"/>
              <a:buChar char="§"/>
            </a:pPr>
            <a:r>
              <a:rPr lang="de-DE" dirty="0" err="1"/>
              <a:t>Good</a:t>
            </a:r>
            <a:r>
              <a:rPr lang="de-DE" dirty="0"/>
              <a:t> Practice – Übungen und Handlungsempfehlungen</a:t>
            </a:r>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E0C924DB-97DD-2625-9CF4-176DC296421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831445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Structure</a:t>
            </a:r>
            <a:r>
              <a:rPr lang="de-DE" dirty="0"/>
              <a:t> du </a:t>
            </a:r>
            <a:r>
              <a:rPr lang="de-DE" dirty="0" err="1"/>
              <a:t>manual</a:t>
            </a:r>
            <a:endParaRPr lang="de-DE" dirty="0"/>
          </a:p>
        </p:txBody>
      </p:sp>
      <p:sp>
        <p:nvSpPr>
          <p:cNvPr id="5" name="Inhaltsplatzhalter 2">
            <a:extLst>
              <a:ext uri="{FF2B5EF4-FFF2-40B4-BE49-F238E27FC236}">
                <a16:creationId xmlns:a16="http://schemas.microsoft.com/office/drawing/2014/main" id="{E9B89819-0C90-46FA-8C42-2714294E35D8}"/>
              </a:ext>
            </a:extLst>
          </p:cNvPr>
          <p:cNvSpPr>
            <a:spLocks noGrp="1"/>
          </p:cNvSpPr>
          <p:nvPr>
            <p:ph idx="1"/>
          </p:nvPr>
        </p:nvSpPr>
        <p:spPr>
          <a:xfrm>
            <a:off x="911225" y="1865313"/>
            <a:ext cx="10904538" cy="4138612"/>
          </a:xfrm>
        </p:spPr>
        <p:txBody>
          <a:bodyPr/>
          <a:lstStyle/>
          <a:p>
            <a:pPr>
              <a:spcBef>
                <a:spcPts val="0"/>
              </a:spcBef>
              <a:spcAft>
                <a:spcPts val="600"/>
              </a:spcAft>
            </a:pPr>
            <a:r>
              <a:rPr lang="de-DE" dirty="0"/>
              <a:t>Pierre </a:t>
            </a:r>
            <a:r>
              <a:rPr lang="de-DE" dirty="0" err="1"/>
              <a:t>angulaire</a:t>
            </a:r>
            <a:r>
              <a:rPr lang="de-DE" dirty="0"/>
              <a:t> du </a:t>
            </a:r>
            <a:r>
              <a:rPr lang="de-DE" dirty="0" err="1"/>
              <a:t>système</a:t>
            </a:r>
            <a:r>
              <a:rPr lang="de-DE" dirty="0"/>
              <a:t> </a:t>
            </a:r>
            <a:r>
              <a:rPr lang="de-DE" dirty="0" err="1"/>
              <a:t>esa</a:t>
            </a:r>
            <a:r>
              <a:rPr lang="de-DE" dirty="0"/>
              <a:t>, la </a:t>
            </a:r>
            <a:r>
              <a:rPr lang="de-DE" dirty="0" err="1"/>
              <a:t>conception</a:t>
            </a:r>
            <a:r>
              <a:rPr lang="de-DE" dirty="0"/>
              <a:t> de la </a:t>
            </a:r>
            <a:r>
              <a:rPr lang="de-DE" dirty="0" err="1"/>
              <a:t>formation</a:t>
            </a:r>
            <a:r>
              <a:rPr lang="de-DE" dirty="0"/>
              <a:t>!</a:t>
            </a:r>
          </a:p>
          <a:p>
            <a:pPr>
              <a:spcBef>
                <a:spcPts val="0"/>
              </a:spcBef>
              <a:spcAft>
                <a:spcPts val="600"/>
              </a:spcAft>
            </a:pPr>
            <a:endParaRPr lang="de-DE" dirty="0"/>
          </a:p>
          <a:p>
            <a:pPr>
              <a:spcBef>
                <a:spcPts val="0"/>
              </a:spcBef>
              <a:spcAft>
                <a:spcPts val="600"/>
              </a:spcAft>
            </a:pPr>
            <a:r>
              <a:rPr lang="de-DE" b="1" dirty="0" err="1"/>
              <a:t>Chapitre</a:t>
            </a:r>
            <a:r>
              <a:rPr lang="de-DE" b="1" dirty="0"/>
              <a:t> </a:t>
            </a:r>
          </a:p>
          <a:p>
            <a:pPr marL="342900" indent="-342900">
              <a:spcBef>
                <a:spcPts val="0"/>
              </a:spcBef>
              <a:spcAft>
                <a:spcPts val="600"/>
              </a:spcAft>
              <a:buFont typeface="Wingdings" panose="05000000000000000000" pitchFamily="2" charset="2"/>
              <a:buChar char="§"/>
            </a:pPr>
            <a:r>
              <a:rPr lang="de-DE" dirty="0" err="1"/>
              <a:t>S`engager</a:t>
            </a:r>
            <a:r>
              <a:rPr lang="de-DE" dirty="0"/>
              <a:t> </a:t>
            </a:r>
            <a:r>
              <a:rPr lang="de-DE" dirty="0" err="1"/>
              <a:t>comme</a:t>
            </a:r>
            <a:r>
              <a:rPr lang="de-DE" dirty="0"/>
              <a:t> </a:t>
            </a:r>
            <a:r>
              <a:rPr lang="de-DE" dirty="0" err="1"/>
              <a:t>monitrice</a:t>
            </a:r>
            <a:r>
              <a:rPr lang="de-DE" dirty="0"/>
              <a:t> </a:t>
            </a:r>
            <a:r>
              <a:rPr lang="de-DE" dirty="0" err="1"/>
              <a:t>ou</a:t>
            </a:r>
            <a:r>
              <a:rPr lang="de-DE" dirty="0"/>
              <a:t> </a:t>
            </a:r>
            <a:r>
              <a:rPr lang="de-DE" dirty="0" err="1"/>
              <a:t>moniteur</a:t>
            </a:r>
            <a:r>
              <a:rPr lang="de-DE" dirty="0"/>
              <a:t> </a:t>
            </a:r>
            <a:r>
              <a:rPr lang="de-DE" dirty="0" err="1"/>
              <a:t>esa</a:t>
            </a:r>
            <a:endParaRPr lang="de-DE" dirty="0"/>
          </a:p>
          <a:p>
            <a:pPr marL="342900" indent="-342900">
              <a:spcBef>
                <a:spcPts val="0"/>
              </a:spcBef>
              <a:spcAft>
                <a:spcPts val="600"/>
              </a:spcAft>
              <a:buFont typeface="Wingdings" panose="05000000000000000000" pitchFamily="2" charset="2"/>
              <a:buChar char="§"/>
            </a:pPr>
            <a:r>
              <a:rPr lang="de-DE" dirty="0" err="1"/>
              <a:t>Comprendre</a:t>
            </a:r>
            <a:r>
              <a:rPr lang="de-DE" dirty="0"/>
              <a:t> la </a:t>
            </a:r>
            <a:r>
              <a:rPr lang="de-DE" dirty="0" err="1"/>
              <a:t>discipline</a:t>
            </a:r>
            <a:r>
              <a:rPr lang="de-DE" dirty="0"/>
              <a:t> – QUOI?</a:t>
            </a:r>
          </a:p>
          <a:p>
            <a:pPr marL="342900" indent="-342900">
              <a:spcBef>
                <a:spcPts val="0"/>
              </a:spcBef>
              <a:spcAft>
                <a:spcPts val="600"/>
              </a:spcAft>
              <a:buFont typeface="Wingdings" panose="05000000000000000000" pitchFamily="2" charset="2"/>
              <a:buChar char="§"/>
            </a:pPr>
            <a:r>
              <a:rPr lang="de-DE" dirty="0" err="1"/>
              <a:t>Enseigner</a:t>
            </a:r>
            <a:r>
              <a:rPr lang="de-DE" dirty="0"/>
              <a:t> la </a:t>
            </a:r>
            <a:r>
              <a:rPr lang="de-DE" dirty="0" err="1"/>
              <a:t>discipline</a:t>
            </a:r>
            <a:r>
              <a:rPr lang="de-DE" dirty="0"/>
              <a:t> – COMMENT?</a:t>
            </a:r>
          </a:p>
          <a:p>
            <a:pPr marL="342900" indent="-342900">
              <a:spcBef>
                <a:spcPts val="0"/>
              </a:spcBef>
              <a:spcAft>
                <a:spcPts val="600"/>
              </a:spcAft>
              <a:buFont typeface="Wingdings" panose="05000000000000000000" pitchFamily="2" charset="2"/>
              <a:buChar char="§"/>
            </a:pPr>
            <a:r>
              <a:rPr lang="de-DE" dirty="0" err="1"/>
              <a:t>Bonnes</a:t>
            </a:r>
            <a:r>
              <a:rPr lang="de-DE" dirty="0"/>
              <a:t> </a:t>
            </a:r>
            <a:r>
              <a:rPr lang="de-DE" dirty="0" err="1"/>
              <a:t>pratiques</a:t>
            </a:r>
            <a:r>
              <a:rPr lang="de-DE" dirty="0"/>
              <a:t> – </a:t>
            </a:r>
            <a:r>
              <a:rPr lang="de-DE" dirty="0" err="1"/>
              <a:t>Exercices</a:t>
            </a:r>
            <a:r>
              <a:rPr lang="de-DE" dirty="0"/>
              <a:t> </a:t>
            </a:r>
            <a:r>
              <a:rPr lang="de-DE" dirty="0" err="1"/>
              <a:t>éprouvés</a:t>
            </a:r>
            <a:r>
              <a:rPr lang="de-DE" dirty="0"/>
              <a:t> en </a:t>
            </a:r>
            <a:r>
              <a:rPr lang="de-DE" dirty="0" err="1"/>
              <a:t>rapport</a:t>
            </a:r>
            <a:r>
              <a:rPr lang="de-DE" dirty="0"/>
              <a:t> </a:t>
            </a:r>
            <a:r>
              <a:rPr lang="de-DE" dirty="0" err="1"/>
              <a:t>avec</a:t>
            </a:r>
            <a:r>
              <a:rPr lang="de-DE" dirty="0"/>
              <a:t> </a:t>
            </a:r>
            <a:r>
              <a:rPr lang="de-DE" dirty="0" err="1"/>
              <a:t>les</a:t>
            </a:r>
            <a:r>
              <a:rPr lang="de-DE" dirty="0"/>
              <a:t> </a:t>
            </a:r>
            <a:r>
              <a:rPr lang="de-DE" dirty="0" err="1"/>
              <a:t>recomandations</a:t>
            </a:r>
            <a:r>
              <a:rPr lang="de-DE" dirty="0"/>
              <a:t> </a:t>
            </a:r>
            <a:r>
              <a:rPr lang="de-DE" dirty="0" err="1"/>
              <a:t>d`action</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3" name="SeitenzahlBenutzerdefiniert">
            <a:extLst>
              <a:ext uri="{FF2B5EF4-FFF2-40B4-BE49-F238E27FC236}">
                <a16:creationId xmlns:a16="http://schemas.microsoft.com/office/drawing/2014/main" id="{90A8190E-99E0-7DB0-E699-5B6AC4C11D1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963509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Struttura</a:t>
            </a:r>
            <a:r>
              <a:rPr lang="de-DE" dirty="0"/>
              <a:t> del </a:t>
            </a:r>
            <a:r>
              <a:rPr lang="de-DE" dirty="0" err="1"/>
              <a:t>manuale</a:t>
            </a:r>
            <a:endParaRPr lang="de-DE" dirty="0"/>
          </a:p>
        </p:txBody>
      </p:sp>
      <p:sp>
        <p:nvSpPr>
          <p:cNvPr id="5" name="Inhaltsplatzhalter 2">
            <a:extLst>
              <a:ext uri="{FF2B5EF4-FFF2-40B4-BE49-F238E27FC236}">
                <a16:creationId xmlns:a16="http://schemas.microsoft.com/office/drawing/2014/main" id="{EF336406-9BBF-461A-ABC7-0905419D07C3}"/>
              </a:ext>
            </a:extLst>
          </p:cNvPr>
          <p:cNvSpPr>
            <a:spLocks noGrp="1"/>
          </p:cNvSpPr>
          <p:nvPr>
            <p:ph idx="1"/>
          </p:nvPr>
        </p:nvSpPr>
        <p:spPr>
          <a:xfrm>
            <a:off x="911225" y="1865313"/>
            <a:ext cx="10904538" cy="4138612"/>
          </a:xfrm>
        </p:spPr>
        <p:txBody>
          <a:bodyPr/>
          <a:lstStyle/>
          <a:p>
            <a:pPr>
              <a:spcBef>
                <a:spcPts val="0"/>
              </a:spcBef>
              <a:spcAft>
                <a:spcPts val="600"/>
              </a:spcAft>
            </a:pPr>
            <a:r>
              <a:rPr lang="de-DE" dirty="0"/>
              <a:t>La </a:t>
            </a:r>
            <a:r>
              <a:rPr lang="de-DE" dirty="0" err="1"/>
              <a:t>concezione</a:t>
            </a:r>
            <a:r>
              <a:rPr lang="de-DE" dirty="0"/>
              <a:t> della </a:t>
            </a:r>
            <a:r>
              <a:rPr lang="de-DE" dirty="0" err="1"/>
              <a:t>formazione</a:t>
            </a:r>
            <a:r>
              <a:rPr lang="de-DE" dirty="0"/>
              <a:t> è </a:t>
            </a:r>
            <a:r>
              <a:rPr lang="de-DE" dirty="0" err="1"/>
              <a:t>il</a:t>
            </a:r>
            <a:r>
              <a:rPr lang="de-DE" dirty="0"/>
              <a:t> </a:t>
            </a:r>
            <a:r>
              <a:rPr lang="de-DE" dirty="0" err="1"/>
              <a:t>punto</a:t>
            </a:r>
            <a:r>
              <a:rPr lang="de-DE" dirty="0"/>
              <a:t> </a:t>
            </a:r>
            <a:r>
              <a:rPr lang="de-DE" dirty="0" err="1"/>
              <a:t>cardine</a:t>
            </a:r>
            <a:r>
              <a:rPr lang="de-DE" dirty="0"/>
              <a:t> del </a:t>
            </a:r>
            <a:r>
              <a:rPr lang="de-DE" dirty="0" err="1"/>
              <a:t>sistem</a:t>
            </a:r>
            <a:r>
              <a:rPr lang="de-DE" dirty="0"/>
              <a:t> </a:t>
            </a:r>
            <a:r>
              <a:rPr lang="de-DE" dirty="0" err="1"/>
              <a:t>esa</a:t>
            </a:r>
            <a:r>
              <a:rPr lang="de-DE" dirty="0"/>
              <a:t>!</a:t>
            </a:r>
          </a:p>
          <a:p>
            <a:pPr>
              <a:spcBef>
                <a:spcPts val="0"/>
              </a:spcBef>
              <a:spcAft>
                <a:spcPts val="600"/>
              </a:spcAft>
            </a:pPr>
            <a:endParaRPr lang="de-DE" dirty="0"/>
          </a:p>
          <a:p>
            <a:pPr>
              <a:spcBef>
                <a:spcPts val="0"/>
              </a:spcBef>
              <a:spcAft>
                <a:spcPts val="600"/>
              </a:spcAft>
            </a:pPr>
            <a:r>
              <a:rPr lang="de-DE" b="1" dirty="0" err="1"/>
              <a:t>Capitolo</a:t>
            </a:r>
            <a:endParaRPr lang="de-DE" b="1" dirty="0"/>
          </a:p>
          <a:p>
            <a:pPr marL="342900" indent="-342900">
              <a:spcBef>
                <a:spcPts val="0"/>
              </a:spcBef>
              <a:spcAft>
                <a:spcPts val="600"/>
              </a:spcAft>
              <a:buFont typeface="Wingdings" panose="05000000000000000000" pitchFamily="2" charset="2"/>
              <a:buChar char="§"/>
            </a:pPr>
            <a:r>
              <a:rPr lang="de-DE" dirty="0" err="1"/>
              <a:t>Impegnarsi</a:t>
            </a:r>
            <a:r>
              <a:rPr lang="de-DE" dirty="0"/>
              <a:t> </a:t>
            </a:r>
            <a:r>
              <a:rPr lang="de-DE" dirty="0" err="1"/>
              <a:t>come</a:t>
            </a:r>
            <a:r>
              <a:rPr lang="de-DE" dirty="0"/>
              <a:t> </a:t>
            </a:r>
            <a:r>
              <a:rPr lang="de-DE" dirty="0" err="1"/>
              <a:t>monitrice</a:t>
            </a:r>
            <a:r>
              <a:rPr lang="de-DE" dirty="0"/>
              <a:t> o monitore </a:t>
            </a:r>
            <a:r>
              <a:rPr lang="de-DE" dirty="0" err="1"/>
              <a:t>ese</a:t>
            </a:r>
            <a:endParaRPr lang="de-DE" dirty="0"/>
          </a:p>
          <a:p>
            <a:pPr marL="342900" indent="-342900">
              <a:spcBef>
                <a:spcPts val="0"/>
              </a:spcBef>
              <a:spcAft>
                <a:spcPts val="600"/>
              </a:spcAft>
              <a:buFont typeface="Wingdings" panose="05000000000000000000" pitchFamily="2" charset="2"/>
              <a:buChar char="§"/>
            </a:pPr>
            <a:r>
              <a:rPr lang="de-DE" dirty="0" err="1"/>
              <a:t>Comprendere</a:t>
            </a:r>
            <a:r>
              <a:rPr lang="de-DE" dirty="0"/>
              <a:t> la </a:t>
            </a:r>
            <a:r>
              <a:rPr lang="de-DE" dirty="0" err="1"/>
              <a:t>disciplina</a:t>
            </a:r>
            <a:r>
              <a:rPr lang="de-DE" dirty="0"/>
              <a:t> </a:t>
            </a:r>
            <a:r>
              <a:rPr lang="de-DE" dirty="0" err="1"/>
              <a:t>specialistica</a:t>
            </a:r>
            <a:r>
              <a:rPr lang="de-DE" dirty="0"/>
              <a:t> – COSA?</a:t>
            </a:r>
          </a:p>
          <a:p>
            <a:pPr marL="342900" indent="-342900">
              <a:spcBef>
                <a:spcPts val="0"/>
              </a:spcBef>
              <a:spcAft>
                <a:spcPts val="600"/>
              </a:spcAft>
              <a:buFont typeface="Wingdings" panose="05000000000000000000" pitchFamily="2" charset="2"/>
              <a:buChar char="§"/>
            </a:pPr>
            <a:r>
              <a:rPr lang="de-DE" dirty="0" err="1"/>
              <a:t>Insegnare</a:t>
            </a:r>
            <a:r>
              <a:rPr lang="de-DE" dirty="0"/>
              <a:t> la </a:t>
            </a:r>
            <a:r>
              <a:rPr lang="de-DE" dirty="0" err="1"/>
              <a:t>disciplina</a:t>
            </a:r>
            <a:r>
              <a:rPr lang="de-DE" dirty="0"/>
              <a:t> </a:t>
            </a:r>
            <a:r>
              <a:rPr lang="de-DE" dirty="0" err="1"/>
              <a:t>specialistica</a:t>
            </a:r>
            <a:r>
              <a:rPr lang="de-DE" dirty="0"/>
              <a:t> – COME?</a:t>
            </a:r>
          </a:p>
          <a:p>
            <a:pPr marL="342900" indent="-342900">
              <a:spcBef>
                <a:spcPts val="0"/>
              </a:spcBef>
              <a:spcAft>
                <a:spcPts val="600"/>
              </a:spcAft>
              <a:buFont typeface="Wingdings" panose="05000000000000000000" pitchFamily="2" charset="2"/>
              <a:buChar char="§"/>
            </a:pPr>
            <a:r>
              <a:rPr lang="de-DE" dirty="0" err="1"/>
              <a:t>Good</a:t>
            </a:r>
            <a:r>
              <a:rPr lang="de-DE" dirty="0"/>
              <a:t> Practice – </a:t>
            </a:r>
            <a:r>
              <a:rPr lang="de-DE" dirty="0" err="1"/>
              <a:t>Esercizi</a:t>
            </a:r>
            <a:r>
              <a:rPr lang="de-DE" dirty="0"/>
              <a:t> </a:t>
            </a:r>
            <a:r>
              <a:rPr lang="de-DE" dirty="0" err="1"/>
              <a:t>comprovati</a:t>
            </a:r>
            <a:r>
              <a:rPr lang="de-DE" dirty="0"/>
              <a:t> </a:t>
            </a:r>
            <a:r>
              <a:rPr lang="de-DE" dirty="0" err="1"/>
              <a:t>relativi</a:t>
            </a:r>
            <a:r>
              <a:rPr lang="de-DE" dirty="0"/>
              <a:t> alle </a:t>
            </a:r>
            <a:r>
              <a:rPr lang="de-DE" dirty="0" err="1"/>
              <a:t>raccomandazioni</a:t>
            </a:r>
            <a:r>
              <a:rPr lang="de-DE" dirty="0"/>
              <a:t> </a:t>
            </a:r>
            <a:r>
              <a:rPr lang="de-DE" dirty="0" err="1"/>
              <a:t>d`azione</a:t>
            </a:r>
            <a:endParaRPr lang="de-DE" dirty="0"/>
          </a:p>
          <a:p>
            <a:pPr marL="342900" indent="-342900">
              <a:spcBef>
                <a:spcPts val="0"/>
              </a:spcBef>
              <a:spcAft>
                <a:spcPts val="600"/>
              </a:spcAft>
              <a:buFont typeface="Wingdings" panose="05000000000000000000" pitchFamily="2" charset="2"/>
              <a:buChar char="§"/>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3" name="SeitenzahlBenutzerdefiniert">
            <a:extLst>
              <a:ext uri="{FF2B5EF4-FFF2-40B4-BE49-F238E27FC236}">
                <a16:creationId xmlns:a16="http://schemas.microsoft.com/office/drawing/2014/main" id="{7625A133-09FF-56B5-5B41-468C119A6D9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334224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a:t>Digitale Lernbausteine und Zusatzmaterialien</a:t>
            </a:r>
            <a:br>
              <a:rPr lang="de-DE" dirty="0"/>
            </a:b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8280920" cy="4140000"/>
          </a:xfrm>
        </p:spPr>
        <p:txBody>
          <a:bodyPr/>
          <a:lstStyle/>
          <a:p>
            <a:pPr>
              <a:spcBef>
                <a:spcPts val="0"/>
              </a:spcBef>
              <a:spcAft>
                <a:spcPts val="600"/>
              </a:spcAft>
            </a:pPr>
            <a:endParaRPr lang="de-DE" dirty="0">
              <a:solidFill>
                <a:srgbClr val="FF0000"/>
              </a:solidFill>
            </a:endParaRPr>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7" name="Inhaltsplatzhalter 2">
            <a:extLst>
              <a:ext uri="{FF2B5EF4-FFF2-40B4-BE49-F238E27FC236}">
                <a16:creationId xmlns:a16="http://schemas.microsoft.com/office/drawing/2014/main" id="{CB250369-688F-4A96-98F5-E78279A15AE8}"/>
              </a:ext>
            </a:extLst>
          </p:cNvPr>
          <p:cNvSpPr txBox="1">
            <a:spLocks/>
          </p:cNvSpPr>
          <p:nvPr/>
        </p:nvSpPr>
        <p:spPr>
          <a:xfrm>
            <a:off x="1063824" y="1828768"/>
            <a:ext cx="7840488" cy="3540389"/>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buClr>
                <a:schemeClr val="accent1"/>
              </a:buClr>
            </a:pPr>
            <a:r>
              <a:rPr lang="de-DE" b="1" dirty="0"/>
              <a:t>Manual und digitale Lernbausteine als Paket</a:t>
            </a:r>
          </a:p>
          <a:p>
            <a:pPr marL="701675" lvl="1" indent="-342900" fontAlgn="auto">
              <a:spcAft>
                <a:spcPts val="600"/>
              </a:spcAft>
              <a:buClrTx/>
              <a:buFont typeface="Wingdings" panose="05000000000000000000" pitchFamily="2" charset="2"/>
              <a:buChar char="§"/>
            </a:pPr>
            <a:r>
              <a:rPr lang="de-DE" dirty="0"/>
              <a:t>Lernbausteine werden webbasiert vermittelt</a:t>
            </a:r>
          </a:p>
          <a:p>
            <a:pPr marL="701675" lvl="1" indent="-342900" fontAlgn="auto">
              <a:spcAft>
                <a:spcPts val="600"/>
              </a:spcAft>
              <a:buClrTx/>
              <a:buFont typeface="Wingdings" panose="05000000000000000000" pitchFamily="2" charset="2"/>
              <a:buChar char="§"/>
            </a:pPr>
            <a:r>
              <a:rPr lang="de-DE" dirty="0"/>
              <a:t>Selbstständigkeit wird gefördert</a:t>
            </a:r>
          </a:p>
          <a:p>
            <a:pPr marL="701675" lvl="1" indent="-342900" fontAlgn="auto">
              <a:spcAft>
                <a:spcPts val="600"/>
              </a:spcAft>
              <a:buClrTx/>
              <a:buFont typeface="Wingdings" panose="05000000000000000000" pitchFamily="2" charset="2"/>
              <a:buChar char="§"/>
            </a:pPr>
            <a:r>
              <a:rPr lang="de-DE" dirty="0"/>
              <a:t>Pro Lernbaustein rund 20 bis 30 Minuten</a:t>
            </a:r>
          </a:p>
          <a:p>
            <a:pPr marL="701675" lvl="1" indent="-342900" fontAlgn="auto">
              <a:spcAft>
                <a:spcPts val="600"/>
              </a:spcAft>
              <a:buClrTx/>
              <a:buFont typeface="Wingdings" panose="05000000000000000000" pitchFamily="2" charset="2"/>
              <a:buChar char="§"/>
            </a:pPr>
            <a:r>
              <a:rPr lang="de-DE" dirty="0"/>
              <a:t>Fragen und interaktive Übungen</a:t>
            </a:r>
            <a:br>
              <a:rPr lang="de-DE" dirty="0"/>
            </a:br>
            <a:r>
              <a:rPr lang="de-DE" dirty="0"/>
              <a:t>(aktive Auseinandersetzung mit den Ausbildungsinhalten)</a:t>
            </a:r>
          </a:p>
          <a:p>
            <a:pPr marL="701675" lvl="1" indent="-342900" fontAlgn="auto">
              <a:spcAft>
                <a:spcPts val="600"/>
              </a:spcAft>
              <a:buClrTx/>
              <a:buFont typeface="Symbol" panose="05050102010706020507" pitchFamily="18" charset="2"/>
              <a:buChar char="-"/>
            </a:pPr>
            <a:endParaRPr lang="de-DE" dirty="0"/>
          </a:p>
          <a:p>
            <a:pPr fontAlgn="auto">
              <a:spcAft>
                <a:spcPts val="600"/>
              </a:spcAft>
            </a:pPr>
            <a:r>
              <a:rPr lang="de-DE" b="1" dirty="0"/>
              <a:t>Umfangreiche Zusatzmaterialien</a:t>
            </a:r>
          </a:p>
          <a:p>
            <a:pPr marL="701675" lvl="1" indent="-342900" fontAlgn="auto">
              <a:spcAft>
                <a:spcPts val="600"/>
              </a:spcAft>
              <a:buClrTx/>
              <a:buFont typeface="Wingdings" panose="05000000000000000000" pitchFamily="2" charset="2"/>
              <a:buChar char="§"/>
            </a:pPr>
            <a:r>
              <a:rPr lang="de-DE" dirty="0"/>
              <a:t>Mithilfe von Weblinks, PDF-Dokumenten oder Videoclips</a:t>
            </a:r>
          </a:p>
        </p:txBody>
      </p:sp>
      <p:sp>
        <p:nvSpPr>
          <p:cNvPr id="9" name="Textfeld 8">
            <a:extLst>
              <a:ext uri="{FF2B5EF4-FFF2-40B4-BE49-F238E27FC236}">
                <a16:creationId xmlns:a16="http://schemas.microsoft.com/office/drawing/2014/main" id="{139C7177-A2CA-4075-AF5A-A7F3F6F7DEF8}"/>
              </a:ext>
            </a:extLst>
          </p:cNvPr>
          <p:cNvSpPr txBox="1"/>
          <p:nvPr/>
        </p:nvSpPr>
        <p:spPr>
          <a:xfrm>
            <a:off x="1463263" y="5960893"/>
            <a:ext cx="3344052" cy="492443"/>
          </a:xfrm>
          <a:prstGeom prst="rect">
            <a:avLst/>
          </a:prstGeom>
          <a:noFill/>
        </p:spPr>
        <p:txBody>
          <a:bodyPr wrap="square" lIns="0" tIns="0" rIns="0" bIns="0" rtlCol="0">
            <a:spAutoFit/>
          </a:bodyPr>
          <a:lstStyle/>
          <a:p>
            <a:r>
              <a:rPr lang="de-CH" sz="1600" b="1" dirty="0"/>
              <a:t>Plattform: «Lernbausteine»</a:t>
            </a:r>
          </a:p>
          <a:p>
            <a:r>
              <a:rPr lang="de-CH" sz="1600" dirty="0">
                <a:hlinkClick r:id="rId3"/>
              </a:rPr>
              <a:t>jsle.ch/</a:t>
            </a:r>
            <a:r>
              <a:rPr lang="de-CH" sz="1600" dirty="0" err="1">
                <a:hlinkClick r:id="rId3"/>
              </a:rPr>
              <a:t>dLBS</a:t>
            </a:r>
            <a:endParaRPr lang="de-CH" sz="1600" dirty="0"/>
          </a:p>
        </p:txBody>
      </p:sp>
      <p:sp>
        <p:nvSpPr>
          <p:cNvPr id="10" name="Textfeld 9">
            <a:extLst>
              <a:ext uri="{FF2B5EF4-FFF2-40B4-BE49-F238E27FC236}">
                <a16:creationId xmlns:a16="http://schemas.microsoft.com/office/drawing/2014/main" id="{1D2E0D2D-3354-404E-A4F8-218E422A796F}"/>
              </a:ext>
            </a:extLst>
          </p:cNvPr>
          <p:cNvSpPr txBox="1"/>
          <p:nvPr/>
        </p:nvSpPr>
        <p:spPr>
          <a:xfrm>
            <a:off x="5598865" y="5951245"/>
            <a:ext cx="3593479" cy="492443"/>
          </a:xfrm>
          <a:prstGeom prst="rect">
            <a:avLst/>
          </a:prstGeom>
          <a:noFill/>
        </p:spPr>
        <p:txBody>
          <a:bodyPr wrap="square" lIns="0" tIns="0" rIns="0" bIns="0" rtlCol="0">
            <a:spAutoFit/>
          </a:bodyPr>
          <a:lstStyle/>
          <a:p>
            <a:r>
              <a:rPr lang="de-CH" sz="1600" b="1" dirty="0"/>
              <a:t>Webseite: «mobilesport.ch»</a:t>
            </a:r>
          </a:p>
          <a:p>
            <a:r>
              <a:rPr lang="de-CH" sz="1600" dirty="0">
                <a:hlinkClick r:id="rId4"/>
              </a:rPr>
              <a:t>jsle.ch/</a:t>
            </a:r>
            <a:r>
              <a:rPr lang="de-CH" sz="1600" dirty="0" err="1">
                <a:hlinkClick r:id="rId4"/>
              </a:rPr>
              <a:t>dMOB</a:t>
            </a:r>
            <a:endParaRPr lang="de-CH" sz="1600" dirty="0"/>
          </a:p>
        </p:txBody>
      </p:sp>
      <p:pic>
        <p:nvPicPr>
          <p:cNvPr id="13" name="Grafik 12">
            <a:extLst>
              <a:ext uri="{FF2B5EF4-FFF2-40B4-BE49-F238E27FC236}">
                <a16:creationId xmlns:a16="http://schemas.microsoft.com/office/drawing/2014/main" id="{6B63CBFE-513F-4259-A8C7-A6921491A280}"/>
              </a:ext>
            </a:extLst>
          </p:cNvPr>
          <p:cNvPicPr>
            <a:picLocks noChangeAspect="1"/>
          </p:cNvPicPr>
          <p:nvPr/>
        </p:nvPicPr>
        <p:blipFill>
          <a:blip r:embed="rId5"/>
          <a:stretch>
            <a:fillRect/>
          </a:stretch>
        </p:blipFill>
        <p:spPr>
          <a:xfrm>
            <a:off x="9323232" y="3743511"/>
            <a:ext cx="2461400" cy="2448272"/>
          </a:xfrm>
          <a:prstGeom prst="rect">
            <a:avLst/>
          </a:prstGeom>
        </p:spPr>
      </p:pic>
      <p:pic>
        <p:nvPicPr>
          <p:cNvPr id="14" name="Grafik 13">
            <a:hlinkClick r:id="rId6"/>
            <a:extLst>
              <a:ext uri="{FF2B5EF4-FFF2-40B4-BE49-F238E27FC236}">
                <a16:creationId xmlns:a16="http://schemas.microsoft.com/office/drawing/2014/main" id="{EB03CF5E-F48A-4B73-9B0F-986AA97BAFD2}"/>
              </a:ext>
            </a:extLst>
          </p:cNvPr>
          <p:cNvPicPr>
            <a:picLocks noChangeAspect="1"/>
          </p:cNvPicPr>
          <p:nvPr/>
        </p:nvPicPr>
        <p:blipFill>
          <a:blip r:embed="rId7"/>
          <a:stretch>
            <a:fillRect/>
          </a:stretch>
        </p:blipFill>
        <p:spPr>
          <a:xfrm>
            <a:off x="8922903" y="1828768"/>
            <a:ext cx="3005745" cy="946253"/>
          </a:xfrm>
          <a:prstGeom prst="rect">
            <a:avLst/>
          </a:prstGeom>
        </p:spPr>
      </p:pic>
      <p:sp>
        <p:nvSpPr>
          <p:cNvPr id="4" name="SeitenzahlBenutzerdefiniert">
            <a:extLst>
              <a:ext uri="{FF2B5EF4-FFF2-40B4-BE49-F238E27FC236}">
                <a16:creationId xmlns:a16="http://schemas.microsoft.com/office/drawing/2014/main" id="{AB08F2D5-367C-0B6A-CCE7-5C562C685E6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100337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B04F-82E1-A541-7220-C0E7E98C4D55}"/>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4D180A4A-A70B-5E8E-8701-37A296FE97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81375858-022D-4501-B261-DE8398282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0174E6F3-45A2-85DB-CF3A-EE01D12BB968}"/>
              </a:ext>
            </a:extLst>
          </p:cNvPr>
          <p:cNvSpPr>
            <a:spLocks noGrp="1"/>
          </p:cNvSpPr>
          <p:nvPr>
            <p:ph type="subTitle" idx="1"/>
          </p:nvPr>
        </p:nvSpPr>
        <p:spPr/>
        <p:txBody>
          <a:bodyPr/>
          <a:lstStyle/>
          <a:p>
            <a:r>
              <a:rPr lang="de-CH" dirty="0"/>
              <a:t> </a:t>
            </a:r>
          </a:p>
        </p:txBody>
      </p:sp>
      <p:sp>
        <p:nvSpPr>
          <p:cNvPr id="12" name="Titel 11">
            <a:extLst>
              <a:ext uri="{FF2B5EF4-FFF2-40B4-BE49-F238E27FC236}">
                <a16:creationId xmlns:a16="http://schemas.microsoft.com/office/drawing/2014/main" id="{CBFEFBF4-CF9F-181B-222C-C2052E26A7A5}"/>
              </a:ext>
            </a:extLst>
          </p:cNvPr>
          <p:cNvSpPr>
            <a:spLocks noGrp="1"/>
          </p:cNvSpPr>
          <p:nvPr>
            <p:ph type="ctrTitle"/>
          </p:nvPr>
        </p:nvSpPr>
        <p:spPr>
          <a:xfrm>
            <a:off x="377999" y="5373336"/>
            <a:ext cx="11436175" cy="1080000"/>
          </a:xfrm>
        </p:spPr>
        <p:txBody>
          <a:bodyPr/>
          <a:lstStyle/>
          <a:p>
            <a:r>
              <a:rPr lang="de-CH" dirty="0">
                <a:effectLst>
                  <a:outerShdw blurRad="38100" dist="38100" dir="2700000" algn="tl">
                    <a:srgbClr val="000000">
                      <a:alpha val="43137"/>
                    </a:srgbClr>
                  </a:outerShdw>
                </a:effectLst>
              </a:rPr>
              <a:t>Formation MSM</a:t>
            </a:r>
            <a:br>
              <a:rPr lang="de-CH" dirty="0">
                <a:effectLst>
                  <a:outerShdw blurRad="38100" dist="38100" dir="2700000" algn="tl">
                    <a:srgbClr val="000000">
                      <a:alpha val="43137"/>
                    </a:srgbClr>
                  </a:outerShdw>
                </a:effectLst>
              </a:rPr>
            </a:br>
            <a:endParaRPr lang="de-CH" dirty="0">
              <a:effectLst>
                <a:outerShdw blurRad="38100" dist="38100" dir="2700000" algn="tl">
                  <a:srgbClr val="000000">
                    <a:alpha val="43137"/>
                  </a:srgbClr>
                </a:outerShdw>
              </a:effectLst>
            </a:endParaRPr>
          </a:p>
        </p:txBody>
      </p:sp>
      <p:sp>
        <p:nvSpPr>
          <p:cNvPr id="24" name="Textplatzhalter 23">
            <a:extLst>
              <a:ext uri="{FF2B5EF4-FFF2-40B4-BE49-F238E27FC236}">
                <a16:creationId xmlns:a16="http://schemas.microsoft.com/office/drawing/2014/main" id="{6514BF04-D0EF-B21C-4B14-4D899519084A}"/>
              </a:ext>
            </a:extLst>
          </p:cNvPr>
          <p:cNvSpPr>
            <a:spLocks noGrp="1"/>
          </p:cNvSpPr>
          <p:nvPr>
            <p:ph type="body" sz="quarter" idx="15"/>
          </p:nvPr>
        </p:nvSpPr>
        <p:spPr/>
        <p:txBody>
          <a:bodyPr/>
          <a:lstStyle/>
          <a:p>
            <a:endParaRPr lang="de-CH" dirty="0"/>
          </a:p>
        </p:txBody>
      </p:sp>
      <p:sp>
        <p:nvSpPr>
          <p:cNvPr id="2" name="SeitenzahlBenutzerdefiniert">
            <a:extLst>
              <a:ext uri="{FF2B5EF4-FFF2-40B4-BE49-F238E27FC236}">
                <a16:creationId xmlns:a16="http://schemas.microsoft.com/office/drawing/2014/main" id="{08C91CA5-4C1B-DA94-5889-9991F340DF5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2</a:t>
            </a:r>
          </a:p>
        </p:txBody>
      </p:sp>
    </p:spTree>
    <p:extLst>
      <p:ext uri="{BB962C8B-B14F-4D97-AF65-F5344CB8AC3E}">
        <p14:creationId xmlns:p14="http://schemas.microsoft.com/office/powerpoint/2010/main" val="2796451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hlinkClick r:id="rId2"/>
            <a:extLst>
              <a:ext uri="{FF2B5EF4-FFF2-40B4-BE49-F238E27FC236}">
                <a16:creationId xmlns:a16="http://schemas.microsoft.com/office/drawing/2014/main" id="{3398A3F4-1C5F-4A7D-B069-80C1E12F5D87}"/>
              </a:ext>
            </a:extLst>
          </p:cNvPr>
          <p:cNvPicPr>
            <a:picLocks noChangeAspect="1"/>
          </p:cNvPicPr>
          <p:nvPr/>
        </p:nvPicPr>
        <p:blipFill>
          <a:blip r:embed="rId3"/>
          <a:stretch>
            <a:fillRect/>
          </a:stretch>
        </p:blipFill>
        <p:spPr>
          <a:xfrm>
            <a:off x="8916695" y="1864658"/>
            <a:ext cx="2939945" cy="933113"/>
          </a:xfrm>
          <a:prstGeom prst="rect">
            <a:avLst/>
          </a:prstGeom>
        </p:spPr>
      </p:pic>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Séquences</a:t>
            </a:r>
            <a:r>
              <a:rPr lang="de-DE" dirty="0"/>
              <a:t> </a:t>
            </a:r>
            <a:r>
              <a:rPr lang="de-DE" dirty="0" err="1"/>
              <a:t>d`apprentissage</a:t>
            </a:r>
            <a:r>
              <a:rPr lang="de-DE" dirty="0"/>
              <a:t> </a:t>
            </a:r>
            <a:r>
              <a:rPr lang="de-DE" dirty="0" err="1"/>
              <a:t>numériques</a:t>
            </a:r>
            <a:r>
              <a:rPr lang="de-DE" dirty="0"/>
              <a:t> et </a:t>
            </a:r>
            <a:r>
              <a:rPr lang="de-DE" dirty="0" err="1"/>
              <a:t>autres</a:t>
            </a:r>
            <a:r>
              <a:rPr lang="de-DE" dirty="0"/>
              <a:t> </a:t>
            </a:r>
            <a:r>
              <a:rPr lang="de-DE" dirty="0" err="1"/>
              <a:t>supportes</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6" name="Grafik 5">
            <a:extLst>
              <a:ext uri="{FF2B5EF4-FFF2-40B4-BE49-F238E27FC236}">
                <a16:creationId xmlns:a16="http://schemas.microsoft.com/office/drawing/2014/main" id="{0EBAA1F1-AFEF-4E87-9F40-20BACA057DD0}"/>
              </a:ext>
            </a:extLst>
          </p:cNvPr>
          <p:cNvPicPr>
            <a:picLocks noChangeAspect="1"/>
          </p:cNvPicPr>
          <p:nvPr/>
        </p:nvPicPr>
        <p:blipFill>
          <a:blip r:embed="rId4"/>
          <a:stretch>
            <a:fillRect/>
          </a:stretch>
        </p:blipFill>
        <p:spPr>
          <a:xfrm>
            <a:off x="9323232" y="3743511"/>
            <a:ext cx="2461400" cy="2448272"/>
          </a:xfrm>
          <a:prstGeom prst="rect">
            <a:avLst/>
          </a:prstGeom>
        </p:spPr>
      </p:pic>
      <p:sp>
        <p:nvSpPr>
          <p:cNvPr id="7" name="Inhaltsplatzhalter 2">
            <a:extLst>
              <a:ext uri="{FF2B5EF4-FFF2-40B4-BE49-F238E27FC236}">
                <a16:creationId xmlns:a16="http://schemas.microsoft.com/office/drawing/2014/main" id="{3A01D3AB-93C0-425A-955D-35DC5C7A6C29}"/>
              </a:ext>
            </a:extLst>
          </p:cNvPr>
          <p:cNvSpPr txBox="1">
            <a:spLocks/>
          </p:cNvSpPr>
          <p:nvPr/>
        </p:nvSpPr>
        <p:spPr>
          <a:xfrm>
            <a:off x="1063824" y="1828768"/>
            <a:ext cx="7840488" cy="414000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buClr>
                <a:schemeClr val="accent1"/>
              </a:buClr>
            </a:pPr>
            <a:r>
              <a:rPr lang="de-DE" b="1" dirty="0" err="1"/>
              <a:t>L`ensemble</a:t>
            </a:r>
            <a:r>
              <a:rPr lang="de-DE" b="1" dirty="0"/>
              <a:t> </a:t>
            </a:r>
            <a:r>
              <a:rPr lang="de-DE" b="1" dirty="0" err="1"/>
              <a:t>manuel</a:t>
            </a:r>
            <a:r>
              <a:rPr lang="de-DE" b="1" dirty="0"/>
              <a:t> et </a:t>
            </a:r>
            <a:r>
              <a:rPr lang="de-DE" b="1" dirty="0" err="1"/>
              <a:t>séquences</a:t>
            </a:r>
            <a:r>
              <a:rPr lang="de-DE" b="1" dirty="0"/>
              <a:t> </a:t>
            </a:r>
            <a:r>
              <a:rPr lang="de-DE" b="1" dirty="0" err="1"/>
              <a:t>dàpprentissage</a:t>
            </a:r>
            <a:r>
              <a:rPr lang="de-DE" b="1" dirty="0"/>
              <a:t> </a:t>
            </a:r>
            <a:r>
              <a:rPr lang="de-DE" b="1" dirty="0" err="1"/>
              <a:t>numériques</a:t>
            </a:r>
            <a:endParaRPr lang="de-DE" b="1" dirty="0"/>
          </a:p>
          <a:p>
            <a:pPr marL="701675" lvl="1" indent="-342900" fontAlgn="auto">
              <a:spcAft>
                <a:spcPts val="600"/>
              </a:spcAft>
              <a:buClrTx/>
              <a:buFont typeface="Wingdings" panose="05000000000000000000" pitchFamily="2" charset="2"/>
              <a:buChar char="§"/>
            </a:pPr>
            <a:r>
              <a:rPr lang="de-DE" dirty="0" err="1"/>
              <a:t>Les</a:t>
            </a:r>
            <a:r>
              <a:rPr lang="de-DE" dirty="0"/>
              <a:t> </a:t>
            </a:r>
            <a:r>
              <a:rPr lang="de-DE" dirty="0" err="1"/>
              <a:t>séquences</a:t>
            </a:r>
            <a:r>
              <a:rPr lang="de-DE" dirty="0"/>
              <a:t> </a:t>
            </a:r>
            <a:r>
              <a:rPr lang="de-DE" dirty="0" err="1"/>
              <a:t>d`apprentissage</a:t>
            </a:r>
            <a:r>
              <a:rPr lang="de-DE" dirty="0"/>
              <a:t> </a:t>
            </a:r>
            <a:r>
              <a:rPr lang="de-DE" dirty="0" err="1"/>
              <a:t>numériques</a:t>
            </a:r>
            <a:r>
              <a:rPr lang="de-DE" dirty="0"/>
              <a:t> </a:t>
            </a:r>
            <a:r>
              <a:rPr lang="de-DE" dirty="0" err="1"/>
              <a:t>permettent</a:t>
            </a:r>
            <a:r>
              <a:rPr lang="de-DE" dirty="0"/>
              <a:t> de </a:t>
            </a:r>
            <a:r>
              <a:rPr lang="de-DE" dirty="0" err="1"/>
              <a:t>s`approprier</a:t>
            </a:r>
            <a:r>
              <a:rPr lang="de-DE" dirty="0"/>
              <a:t>, en </a:t>
            </a:r>
            <a:r>
              <a:rPr lang="de-DE" dirty="0" err="1"/>
              <a:t>ligne</a:t>
            </a:r>
            <a:endParaRPr lang="de-DE" dirty="0"/>
          </a:p>
          <a:p>
            <a:pPr marL="701675" lvl="1" indent="-342900" fontAlgn="auto">
              <a:spcAft>
                <a:spcPts val="600"/>
              </a:spcAft>
              <a:buClrTx/>
              <a:buFont typeface="Wingdings" panose="05000000000000000000" pitchFamily="2" charset="2"/>
              <a:buChar char="§"/>
            </a:pPr>
            <a:r>
              <a:rPr lang="de-DE" dirty="0" err="1"/>
              <a:t>L'autonomie</a:t>
            </a:r>
            <a:r>
              <a:rPr lang="de-DE" dirty="0"/>
              <a:t> </a:t>
            </a:r>
            <a:r>
              <a:rPr lang="de-DE" dirty="0" err="1"/>
              <a:t>est</a:t>
            </a:r>
            <a:r>
              <a:rPr lang="de-DE" dirty="0"/>
              <a:t> </a:t>
            </a:r>
            <a:r>
              <a:rPr lang="de-DE" dirty="0" err="1"/>
              <a:t>encouragée</a:t>
            </a:r>
            <a:endParaRPr lang="de-DE" dirty="0"/>
          </a:p>
          <a:p>
            <a:pPr marL="701675" lvl="1" indent="-342900" fontAlgn="auto">
              <a:spcAft>
                <a:spcPts val="600"/>
              </a:spcAft>
              <a:buClrTx/>
              <a:buFont typeface="Wingdings" panose="05000000000000000000" pitchFamily="2" charset="2"/>
              <a:buChar char="§"/>
            </a:pPr>
            <a:r>
              <a:rPr lang="fr-FR" dirty="0"/>
              <a:t>Environ 20 à 30 minutes par module d'apprentissage</a:t>
            </a:r>
            <a:endParaRPr lang="de-DE" dirty="0"/>
          </a:p>
          <a:p>
            <a:pPr marL="701675" lvl="1" indent="-342900" fontAlgn="auto">
              <a:spcAft>
                <a:spcPts val="600"/>
              </a:spcAft>
              <a:buClrTx/>
              <a:buFont typeface="Wingdings" panose="05000000000000000000" pitchFamily="2" charset="2"/>
              <a:buChar char="§"/>
            </a:pPr>
            <a:r>
              <a:rPr lang="fr-FR" dirty="0"/>
              <a:t>Questions et exercices interactifs</a:t>
            </a:r>
            <a:br>
              <a:rPr lang="fr-FR" dirty="0"/>
            </a:br>
            <a:r>
              <a:rPr lang="fr-FR" dirty="0"/>
              <a:t>(étude active des contenus de la formation)</a:t>
            </a:r>
          </a:p>
          <a:p>
            <a:pPr marL="701675" lvl="1" indent="-342900" fontAlgn="auto">
              <a:spcAft>
                <a:spcPts val="600"/>
              </a:spcAft>
              <a:buClrTx/>
              <a:buFont typeface="Symbol" panose="05050102010706020507" pitchFamily="18" charset="2"/>
              <a:buChar char="-"/>
            </a:pPr>
            <a:endParaRPr lang="de-DE" sz="1200" dirty="0"/>
          </a:p>
          <a:p>
            <a:pPr fontAlgn="auto">
              <a:spcAft>
                <a:spcPts val="600"/>
              </a:spcAft>
              <a:buClr>
                <a:schemeClr val="accent1"/>
              </a:buClr>
            </a:pPr>
            <a:r>
              <a:rPr lang="de-DE" b="1" dirty="0"/>
              <a:t>Supports à </a:t>
            </a:r>
            <a:r>
              <a:rPr lang="de-DE" b="1" dirty="0" err="1"/>
              <a:t>foison</a:t>
            </a:r>
            <a:endParaRPr lang="de-DE" b="1" dirty="0"/>
          </a:p>
          <a:p>
            <a:pPr marL="701675" lvl="1" indent="-342900" fontAlgn="auto">
              <a:spcAft>
                <a:spcPts val="600"/>
              </a:spcAft>
              <a:buClrTx/>
              <a:buFont typeface="Wingdings" panose="05000000000000000000" pitchFamily="2" charset="2"/>
              <a:buChar char="§"/>
            </a:pPr>
            <a:r>
              <a:rPr lang="fr-FR" dirty="0"/>
              <a:t>À l'aide de liens Internet, de documents PDF ou de clips vidéo</a:t>
            </a:r>
            <a:endParaRPr lang="de-DE" dirty="0"/>
          </a:p>
          <a:p>
            <a:pPr fontAlgn="auto">
              <a:spcAft>
                <a:spcPts val="600"/>
              </a:spcAft>
            </a:pPr>
            <a:endParaRPr lang="de-DE" dirty="0">
              <a:solidFill>
                <a:srgbClr val="FF0000"/>
              </a:solidFill>
            </a:endParaRPr>
          </a:p>
        </p:txBody>
      </p:sp>
      <p:sp>
        <p:nvSpPr>
          <p:cNvPr id="8" name="Textfeld 7">
            <a:extLst>
              <a:ext uri="{FF2B5EF4-FFF2-40B4-BE49-F238E27FC236}">
                <a16:creationId xmlns:a16="http://schemas.microsoft.com/office/drawing/2014/main" id="{46A41E90-83FB-4A8A-9C08-C07778D7F978}"/>
              </a:ext>
            </a:extLst>
          </p:cNvPr>
          <p:cNvSpPr txBox="1"/>
          <p:nvPr/>
        </p:nvSpPr>
        <p:spPr>
          <a:xfrm>
            <a:off x="1463263" y="6002704"/>
            <a:ext cx="4031910" cy="492443"/>
          </a:xfrm>
          <a:prstGeom prst="rect">
            <a:avLst/>
          </a:prstGeom>
          <a:noFill/>
        </p:spPr>
        <p:txBody>
          <a:bodyPr wrap="square" lIns="0" tIns="0" rIns="0" bIns="0" rtlCol="0">
            <a:spAutoFit/>
          </a:bodyPr>
          <a:lstStyle/>
          <a:p>
            <a:r>
              <a:rPr lang="de-CH" sz="1600" b="1" dirty="0" err="1"/>
              <a:t>Plateform</a:t>
            </a:r>
            <a:r>
              <a:rPr lang="de-CH" sz="1600" b="1" dirty="0"/>
              <a:t>: «</a:t>
            </a:r>
            <a:r>
              <a:rPr lang="de-CH" sz="1600" b="1" dirty="0" err="1"/>
              <a:t>Séquences</a:t>
            </a:r>
            <a:r>
              <a:rPr lang="de-CH" sz="1600" b="1" dirty="0"/>
              <a:t> </a:t>
            </a:r>
            <a:r>
              <a:rPr lang="de-CH" sz="1600" b="1" dirty="0" err="1"/>
              <a:t>dàpprentissage</a:t>
            </a:r>
            <a:r>
              <a:rPr lang="de-CH" sz="1600" b="1" dirty="0"/>
              <a:t>»</a:t>
            </a:r>
          </a:p>
          <a:p>
            <a:r>
              <a:rPr lang="de-CH" sz="1600" dirty="0">
                <a:hlinkClick r:id="rId5"/>
              </a:rPr>
              <a:t>jsle.ch/</a:t>
            </a:r>
            <a:r>
              <a:rPr lang="de-CH" sz="1600" dirty="0" err="1">
                <a:hlinkClick r:id="rId5"/>
              </a:rPr>
              <a:t>fLBS</a:t>
            </a:r>
            <a:endParaRPr lang="de-CH" sz="1600" dirty="0"/>
          </a:p>
        </p:txBody>
      </p:sp>
      <p:sp>
        <p:nvSpPr>
          <p:cNvPr id="9" name="Textfeld 8">
            <a:extLst>
              <a:ext uri="{FF2B5EF4-FFF2-40B4-BE49-F238E27FC236}">
                <a16:creationId xmlns:a16="http://schemas.microsoft.com/office/drawing/2014/main" id="{4AB902B0-AC64-42F7-A0DC-A16624CA97AE}"/>
              </a:ext>
            </a:extLst>
          </p:cNvPr>
          <p:cNvSpPr txBox="1"/>
          <p:nvPr/>
        </p:nvSpPr>
        <p:spPr>
          <a:xfrm>
            <a:off x="5598865" y="5993056"/>
            <a:ext cx="3593479" cy="492443"/>
          </a:xfrm>
          <a:prstGeom prst="rect">
            <a:avLst/>
          </a:prstGeom>
          <a:noFill/>
        </p:spPr>
        <p:txBody>
          <a:bodyPr wrap="square" lIns="0" tIns="0" rIns="0" bIns="0" rtlCol="0">
            <a:spAutoFit/>
          </a:bodyPr>
          <a:lstStyle/>
          <a:p>
            <a:r>
              <a:rPr lang="de-CH" sz="1600" b="1" dirty="0"/>
              <a:t>Site Internet: «mobilesport.ch»</a:t>
            </a:r>
          </a:p>
          <a:p>
            <a:r>
              <a:rPr lang="de-CH" sz="1600" dirty="0">
                <a:hlinkClick r:id="rId6"/>
              </a:rPr>
              <a:t>jsle.ch/</a:t>
            </a:r>
            <a:r>
              <a:rPr lang="de-CH" sz="1600" dirty="0" err="1">
                <a:hlinkClick r:id="rId6"/>
              </a:rPr>
              <a:t>fMOB</a:t>
            </a:r>
            <a:endParaRPr lang="de-CH" sz="1600" dirty="0"/>
          </a:p>
        </p:txBody>
      </p:sp>
      <p:sp>
        <p:nvSpPr>
          <p:cNvPr id="4" name="SeitenzahlBenutzerdefiniert">
            <a:extLst>
              <a:ext uri="{FF2B5EF4-FFF2-40B4-BE49-F238E27FC236}">
                <a16:creationId xmlns:a16="http://schemas.microsoft.com/office/drawing/2014/main" id="{2AF91E2A-A419-67BD-A396-CD8F5687255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1199493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hlinkClick r:id="rId3"/>
            <a:extLst>
              <a:ext uri="{FF2B5EF4-FFF2-40B4-BE49-F238E27FC236}">
                <a16:creationId xmlns:a16="http://schemas.microsoft.com/office/drawing/2014/main" id="{ECAB339A-8250-4ED6-A486-6C9573780318}"/>
              </a:ext>
            </a:extLst>
          </p:cNvPr>
          <p:cNvPicPr>
            <a:picLocks noChangeAspect="1"/>
          </p:cNvPicPr>
          <p:nvPr/>
        </p:nvPicPr>
        <p:blipFill>
          <a:blip r:embed="rId4"/>
          <a:stretch>
            <a:fillRect/>
          </a:stretch>
        </p:blipFill>
        <p:spPr>
          <a:xfrm>
            <a:off x="8916695" y="1828768"/>
            <a:ext cx="2939945" cy="1102480"/>
          </a:xfrm>
          <a:prstGeom prst="rect">
            <a:avLst/>
          </a:prstGeom>
        </p:spPr>
      </p:pic>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a:t>Moduli di </a:t>
            </a:r>
            <a:r>
              <a:rPr lang="de-DE" dirty="0" err="1"/>
              <a:t>apprendimiento</a:t>
            </a:r>
            <a:r>
              <a:rPr lang="de-DE" dirty="0"/>
              <a:t> </a:t>
            </a:r>
            <a:r>
              <a:rPr lang="de-DE" dirty="0" err="1"/>
              <a:t>digitali</a:t>
            </a:r>
            <a:r>
              <a:rPr lang="de-DE" dirty="0"/>
              <a:t> e materiale </a:t>
            </a:r>
            <a:r>
              <a:rPr lang="de-DE" dirty="0" err="1"/>
              <a:t>supplementare</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904892" cy="4140000"/>
          </a:xfrm>
        </p:spPr>
        <p:txBody>
          <a:bodyPr/>
          <a:lstStyle/>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pic>
        <p:nvPicPr>
          <p:cNvPr id="6" name="Grafik 5">
            <a:extLst>
              <a:ext uri="{FF2B5EF4-FFF2-40B4-BE49-F238E27FC236}">
                <a16:creationId xmlns:a16="http://schemas.microsoft.com/office/drawing/2014/main" id="{9EFAFD98-CD00-46BC-94D9-EA38566E0629}"/>
              </a:ext>
            </a:extLst>
          </p:cNvPr>
          <p:cNvPicPr>
            <a:picLocks noChangeAspect="1"/>
          </p:cNvPicPr>
          <p:nvPr/>
        </p:nvPicPr>
        <p:blipFill>
          <a:blip r:embed="rId5"/>
          <a:stretch>
            <a:fillRect/>
          </a:stretch>
        </p:blipFill>
        <p:spPr>
          <a:xfrm>
            <a:off x="9323232" y="3743511"/>
            <a:ext cx="2461400" cy="2448272"/>
          </a:xfrm>
          <a:prstGeom prst="rect">
            <a:avLst/>
          </a:prstGeom>
        </p:spPr>
      </p:pic>
      <p:sp>
        <p:nvSpPr>
          <p:cNvPr id="8" name="Inhaltsplatzhalter 2">
            <a:extLst>
              <a:ext uri="{FF2B5EF4-FFF2-40B4-BE49-F238E27FC236}">
                <a16:creationId xmlns:a16="http://schemas.microsoft.com/office/drawing/2014/main" id="{1D502250-3E77-4A1D-AF9C-9A8F389B66A0}"/>
              </a:ext>
            </a:extLst>
          </p:cNvPr>
          <p:cNvSpPr txBox="1">
            <a:spLocks/>
          </p:cNvSpPr>
          <p:nvPr/>
        </p:nvSpPr>
        <p:spPr>
          <a:xfrm>
            <a:off x="1063824" y="1828768"/>
            <a:ext cx="7840488" cy="414000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600"/>
              </a:spcAft>
              <a:buClr>
                <a:schemeClr val="accent1"/>
              </a:buClr>
            </a:pPr>
            <a:r>
              <a:rPr lang="de-DE" b="1" dirty="0"/>
              <a:t>Manuale e </a:t>
            </a:r>
            <a:r>
              <a:rPr lang="de-DE" b="1" dirty="0" err="1"/>
              <a:t>moduli</a:t>
            </a:r>
            <a:r>
              <a:rPr lang="de-DE" b="1" dirty="0"/>
              <a:t> di </a:t>
            </a:r>
            <a:r>
              <a:rPr lang="de-DE" b="1" dirty="0" err="1"/>
              <a:t>apprendimiento</a:t>
            </a:r>
            <a:r>
              <a:rPr lang="de-DE" b="1" dirty="0"/>
              <a:t> </a:t>
            </a:r>
            <a:r>
              <a:rPr lang="de-DE" b="1" dirty="0" err="1"/>
              <a:t>digitali</a:t>
            </a:r>
            <a:r>
              <a:rPr lang="de-DE" b="1" dirty="0"/>
              <a:t> </a:t>
            </a:r>
            <a:r>
              <a:rPr lang="de-DE" b="1" dirty="0" err="1"/>
              <a:t>come</a:t>
            </a:r>
            <a:r>
              <a:rPr lang="de-DE" b="1" dirty="0"/>
              <a:t> </a:t>
            </a:r>
            <a:r>
              <a:rPr lang="de-DE" b="1" dirty="0" err="1"/>
              <a:t>pacchetto</a:t>
            </a:r>
            <a:endParaRPr lang="de-DE" b="1" dirty="0"/>
          </a:p>
          <a:p>
            <a:pPr marL="701675" lvl="1" indent="-342900" fontAlgn="auto">
              <a:spcAft>
                <a:spcPts val="600"/>
              </a:spcAft>
              <a:buClrTx/>
              <a:buFont typeface="Wingdings" panose="05000000000000000000" pitchFamily="2" charset="2"/>
              <a:buChar char="§"/>
            </a:pPr>
            <a:r>
              <a:rPr lang="it-IT" dirty="0"/>
              <a:t>I moduli di apprendimento digitali consentono di acquisire, online</a:t>
            </a:r>
            <a:endParaRPr lang="de-DE" dirty="0"/>
          </a:p>
          <a:p>
            <a:pPr marL="701675" lvl="1" indent="-342900" fontAlgn="auto">
              <a:spcAft>
                <a:spcPts val="600"/>
              </a:spcAft>
              <a:buClrTx/>
              <a:buFont typeface="Wingdings" panose="05000000000000000000" pitchFamily="2" charset="2"/>
              <a:buChar char="§"/>
            </a:pPr>
            <a:r>
              <a:rPr lang="de-DE" dirty="0" err="1"/>
              <a:t>L'autonomia</a:t>
            </a:r>
            <a:r>
              <a:rPr lang="de-DE" dirty="0"/>
              <a:t> è </a:t>
            </a:r>
            <a:r>
              <a:rPr lang="de-DE" dirty="0" err="1"/>
              <a:t>incoraggiata</a:t>
            </a:r>
            <a:endParaRPr lang="de-DE" dirty="0"/>
          </a:p>
          <a:p>
            <a:pPr marL="701675" lvl="1" indent="-342900" fontAlgn="auto">
              <a:spcAft>
                <a:spcPts val="600"/>
              </a:spcAft>
              <a:buClrTx/>
              <a:buFont typeface="Wingdings" panose="05000000000000000000" pitchFamily="2" charset="2"/>
              <a:buChar char="§"/>
            </a:pPr>
            <a:r>
              <a:rPr lang="it-IT" dirty="0"/>
              <a:t>Circa 20-30 minuti per modulo di apprendimento</a:t>
            </a:r>
            <a:endParaRPr lang="de-DE" dirty="0"/>
          </a:p>
          <a:p>
            <a:pPr marL="701675" lvl="1" indent="-342900" fontAlgn="auto">
              <a:spcAft>
                <a:spcPts val="600"/>
              </a:spcAft>
              <a:buClrTx/>
              <a:buFont typeface="Wingdings" panose="05000000000000000000" pitchFamily="2" charset="2"/>
              <a:buChar char="§"/>
            </a:pPr>
            <a:r>
              <a:rPr lang="it-IT" dirty="0"/>
              <a:t>Domande ed esercizi interattivi</a:t>
            </a:r>
            <a:br>
              <a:rPr lang="it-IT" dirty="0"/>
            </a:br>
            <a:r>
              <a:rPr lang="it-IT" dirty="0"/>
              <a:t>(studio attivo dei contenuti della formazione)</a:t>
            </a:r>
          </a:p>
          <a:p>
            <a:pPr marL="701675" lvl="1" indent="-342900" fontAlgn="auto">
              <a:spcAft>
                <a:spcPts val="600"/>
              </a:spcAft>
              <a:buClrTx/>
              <a:buFont typeface="Symbol" panose="05050102010706020507" pitchFamily="18" charset="2"/>
              <a:buChar char="-"/>
            </a:pPr>
            <a:endParaRPr lang="de-DE" sz="1200" dirty="0"/>
          </a:p>
          <a:p>
            <a:pPr fontAlgn="auto">
              <a:spcAft>
                <a:spcPts val="600"/>
              </a:spcAft>
              <a:buClr>
                <a:schemeClr val="accent1"/>
              </a:buClr>
            </a:pPr>
            <a:r>
              <a:rPr lang="de-DE" b="1" dirty="0" err="1"/>
              <a:t>Ampia</a:t>
            </a:r>
            <a:r>
              <a:rPr lang="de-DE" b="1" dirty="0"/>
              <a:t> </a:t>
            </a:r>
            <a:r>
              <a:rPr lang="de-DE" b="1" dirty="0" err="1"/>
              <a:t>scelta</a:t>
            </a:r>
            <a:r>
              <a:rPr lang="de-DE" b="1" dirty="0"/>
              <a:t> di materiale </a:t>
            </a:r>
            <a:r>
              <a:rPr lang="de-DE" b="1" dirty="0" err="1"/>
              <a:t>supplementare</a:t>
            </a:r>
            <a:endParaRPr lang="de-DE" b="1" dirty="0"/>
          </a:p>
          <a:p>
            <a:pPr marL="701675" lvl="1" indent="-342900" fontAlgn="auto">
              <a:spcAft>
                <a:spcPts val="600"/>
              </a:spcAft>
              <a:buClrTx/>
              <a:buFont typeface="Wingdings" panose="05000000000000000000" pitchFamily="2" charset="2"/>
              <a:buChar char="§"/>
            </a:pPr>
            <a:r>
              <a:rPr lang="it-IT" dirty="0"/>
              <a:t>Utilizzando collegamenti Internet, documenti PDF o video clip</a:t>
            </a:r>
            <a:endParaRPr lang="de-DE" dirty="0">
              <a:solidFill>
                <a:srgbClr val="FF0000"/>
              </a:solidFill>
            </a:endParaRPr>
          </a:p>
        </p:txBody>
      </p:sp>
      <p:sp>
        <p:nvSpPr>
          <p:cNvPr id="9" name="Textfeld 8">
            <a:extLst>
              <a:ext uri="{FF2B5EF4-FFF2-40B4-BE49-F238E27FC236}">
                <a16:creationId xmlns:a16="http://schemas.microsoft.com/office/drawing/2014/main" id="{CE64952F-19AE-4246-A855-979D2B793DE0}"/>
              </a:ext>
            </a:extLst>
          </p:cNvPr>
          <p:cNvSpPr txBox="1"/>
          <p:nvPr/>
        </p:nvSpPr>
        <p:spPr>
          <a:xfrm>
            <a:off x="1463263" y="6002704"/>
            <a:ext cx="4031910" cy="492443"/>
          </a:xfrm>
          <a:prstGeom prst="rect">
            <a:avLst/>
          </a:prstGeom>
          <a:noFill/>
        </p:spPr>
        <p:txBody>
          <a:bodyPr wrap="square" lIns="0" tIns="0" rIns="0" bIns="0" rtlCol="0">
            <a:spAutoFit/>
          </a:bodyPr>
          <a:lstStyle/>
          <a:p>
            <a:r>
              <a:rPr lang="de-CH" sz="1600" b="1" dirty="0" err="1"/>
              <a:t>Piattaforma</a:t>
            </a:r>
            <a:r>
              <a:rPr lang="de-CH" sz="1600" b="1" dirty="0"/>
              <a:t>: «Moduli di </a:t>
            </a:r>
            <a:r>
              <a:rPr lang="de-CH" sz="1600" b="1" dirty="0" err="1"/>
              <a:t>apprendimiento</a:t>
            </a:r>
            <a:r>
              <a:rPr lang="de-CH" sz="1600" b="1" dirty="0"/>
              <a:t>»</a:t>
            </a:r>
          </a:p>
          <a:p>
            <a:r>
              <a:rPr lang="de-CH" sz="1600" dirty="0">
                <a:hlinkClick r:id="rId6"/>
              </a:rPr>
              <a:t>jsle.ch/</a:t>
            </a:r>
            <a:r>
              <a:rPr lang="de-CH" sz="1600" dirty="0" err="1">
                <a:hlinkClick r:id="rId6"/>
              </a:rPr>
              <a:t>iLBS</a:t>
            </a:r>
            <a:endParaRPr lang="de-CH" sz="1600" dirty="0"/>
          </a:p>
        </p:txBody>
      </p:sp>
      <p:sp>
        <p:nvSpPr>
          <p:cNvPr id="10" name="Textfeld 9">
            <a:extLst>
              <a:ext uri="{FF2B5EF4-FFF2-40B4-BE49-F238E27FC236}">
                <a16:creationId xmlns:a16="http://schemas.microsoft.com/office/drawing/2014/main" id="{CA3E354A-6F0B-432B-BC30-232742D51463}"/>
              </a:ext>
            </a:extLst>
          </p:cNvPr>
          <p:cNvSpPr txBox="1"/>
          <p:nvPr/>
        </p:nvSpPr>
        <p:spPr>
          <a:xfrm>
            <a:off x="5598865" y="5993056"/>
            <a:ext cx="3593479" cy="492443"/>
          </a:xfrm>
          <a:prstGeom prst="rect">
            <a:avLst/>
          </a:prstGeom>
          <a:noFill/>
        </p:spPr>
        <p:txBody>
          <a:bodyPr wrap="square" lIns="0" tIns="0" rIns="0" bIns="0" rtlCol="0">
            <a:spAutoFit/>
          </a:bodyPr>
          <a:lstStyle/>
          <a:p>
            <a:r>
              <a:rPr lang="de-CH" sz="1600" b="1" dirty="0" err="1"/>
              <a:t>Sito</a:t>
            </a:r>
            <a:r>
              <a:rPr lang="de-CH" sz="1600" b="1" dirty="0"/>
              <a:t> Internet: «mobilesport.ch»</a:t>
            </a:r>
          </a:p>
          <a:p>
            <a:r>
              <a:rPr lang="de-CH" sz="1600" dirty="0">
                <a:hlinkClick r:id="rId7"/>
              </a:rPr>
              <a:t>jsle.ch/</a:t>
            </a:r>
            <a:r>
              <a:rPr lang="de-CH" sz="1600" dirty="0" err="1">
                <a:hlinkClick r:id="rId7"/>
              </a:rPr>
              <a:t>iMOB</a:t>
            </a:r>
            <a:endParaRPr lang="de-CH" sz="1600" dirty="0"/>
          </a:p>
        </p:txBody>
      </p:sp>
      <p:sp>
        <p:nvSpPr>
          <p:cNvPr id="4" name="SeitenzahlBenutzerdefiniert">
            <a:extLst>
              <a:ext uri="{FF2B5EF4-FFF2-40B4-BE49-F238E27FC236}">
                <a16:creationId xmlns:a16="http://schemas.microsoft.com/office/drawing/2014/main" id="{5A96E52C-81E1-A458-2D07-E138039C52E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2500095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78DF447-8196-4823-8B80-59BFD50AD128}"/>
              </a:ext>
            </a:extLst>
          </p:cNvPr>
          <p:cNvPicPr>
            <a:picLocks noChangeAspect="1"/>
          </p:cNvPicPr>
          <p:nvPr/>
        </p:nvPicPr>
        <p:blipFill>
          <a:blip r:embed="rId3"/>
          <a:stretch>
            <a:fillRect/>
          </a:stretch>
        </p:blipFill>
        <p:spPr>
          <a:xfrm>
            <a:off x="5040593" y="2852936"/>
            <a:ext cx="2550838" cy="3614900"/>
          </a:xfrm>
          <a:prstGeom prst="rect">
            <a:avLst/>
          </a:prstGeom>
          <a:ln>
            <a:noFill/>
          </a:ln>
          <a:effectLst>
            <a:outerShdw blurRad="190500" algn="tl" rotWithShape="0">
              <a:srgbClr val="000000">
                <a:alpha val="70000"/>
              </a:srgbClr>
            </a:outerShdw>
          </a:effectLst>
        </p:spPr>
      </p:pic>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a:t>Digitale Lernbausteine und Zusatzmaterialien</a:t>
            </a:r>
            <a:br>
              <a:rPr lang="de-DE" dirty="0"/>
            </a:br>
            <a:r>
              <a:rPr lang="de-DE" b="0" dirty="0"/>
              <a:t>Sportausbildung in der Armee</a:t>
            </a:r>
          </a:p>
        </p:txBody>
      </p:sp>
      <p:sp>
        <p:nvSpPr>
          <p:cNvPr id="9" name="Textfeld 8">
            <a:extLst>
              <a:ext uri="{FF2B5EF4-FFF2-40B4-BE49-F238E27FC236}">
                <a16:creationId xmlns:a16="http://schemas.microsoft.com/office/drawing/2014/main" id="{139C7177-A2CA-4075-AF5A-A7F3F6F7DEF8}"/>
              </a:ext>
            </a:extLst>
          </p:cNvPr>
          <p:cNvSpPr txBox="1"/>
          <p:nvPr/>
        </p:nvSpPr>
        <p:spPr>
          <a:xfrm>
            <a:off x="1127448" y="3717032"/>
            <a:ext cx="3344052" cy="307777"/>
          </a:xfrm>
          <a:prstGeom prst="rect">
            <a:avLst/>
          </a:prstGeom>
          <a:noFill/>
        </p:spPr>
        <p:txBody>
          <a:bodyPr wrap="square" lIns="0" tIns="0" rIns="0" bIns="0" rtlCol="0">
            <a:spAutoFit/>
          </a:bodyPr>
          <a:lstStyle/>
          <a:p>
            <a:r>
              <a:rPr lang="de-CH" sz="2000" b="1" dirty="0"/>
              <a:t>Plattform: «</a:t>
            </a:r>
            <a:r>
              <a:rPr lang="de-CH" sz="2000" b="1" dirty="0">
                <a:hlinkClick r:id="rId4"/>
              </a:rPr>
              <a:t>mil-sport.ch</a:t>
            </a:r>
            <a:r>
              <a:rPr lang="de-CH" sz="2000" b="1" dirty="0"/>
              <a:t>»</a:t>
            </a:r>
          </a:p>
        </p:txBody>
      </p:sp>
      <p:pic>
        <p:nvPicPr>
          <p:cNvPr id="11" name="Grafik 10">
            <a:extLst>
              <a:ext uri="{FF2B5EF4-FFF2-40B4-BE49-F238E27FC236}">
                <a16:creationId xmlns:a16="http://schemas.microsoft.com/office/drawing/2014/main" id="{40DDFC67-2DDE-450C-A9A8-77BD1E469B36}"/>
              </a:ext>
            </a:extLst>
          </p:cNvPr>
          <p:cNvPicPr>
            <a:picLocks noChangeAspect="1"/>
          </p:cNvPicPr>
          <p:nvPr/>
        </p:nvPicPr>
        <p:blipFill>
          <a:blip r:embed="rId5"/>
          <a:stretch>
            <a:fillRect/>
          </a:stretch>
        </p:blipFill>
        <p:spPr>
          <a:xfrm>
            <a:off x="378984" y="1557839"/>
            <a:ext cx="11441309" cy="719033"/>
          </a:xfrm>
          <a:prstGeom prst="rect">
            <a:avLst/>
          </a:prstGeom>
        </p:spPr>
      </p:pic>
      <p:pic>
        <p:nvPicPr>
          <p:cNvPr id="18" name="Grafik 17">
            <a:extLst>
              <a:ext uri="{FF2B5EF4-FFF2-40B4-BE49-F238E27FC236}">
                <a16:creationId xmlns:a16="http://schemas.microsoft.com/office/drawing/2014/main" id="{2EE78C6F-3C2E-4535-8DE6-FFD576DEB431}"/>
              </a:ext>
            </a:extLst>
          </p:cNvPr>
          <p:cNvPicPr>
            <a:picLocks noChangeAspect="1"/>
          </p:cNvPicPr>
          <p:nvPr/>
        </p:nvPicPr>
        <p:blipFill rotWithShape="1">
          <a:blip r:embed="rId6"/>
          <a:srcRect t="2750"/>
          <a:stretch/>
        </p:blipFill>
        <p:spPr>
          <a:xfrm>
            <a:off x="8123355" y="3501008"/>
            <a:ext cx="3691761" cy="2518558"/>
          </a:xfrm>
          <a:prstGeom prst="rect">
            <a:avLst/>
          </a:prstGeom>
          <a:ln>
            <a:noFill/>
          </a:ln>
          <a:effectLst>
            <a:outerShdw blurRad="190500" algn="tl" rotWithShape="0">
              <a:srgbClr val="000000">
                <a:alpha val="70000"/>
              </a:srgbClr>
            </a:outerShdw>
          </a:effectLst>
        </p:spPr>
      </p:pic>
      <p:pic>
        <p:nvPicPr>
          <p:cNvPr id="3" name="Image 4">
            <a:hlinkClick r:id="rId4"/>
            <a:extLst>
              <a:ext uri="{FF2B5EF4-FFF2-40B4-BE49-F238E27FC236}">
                <a16:creationId xmlns:a16="http://schemas.microsoft.com/office/drawing/2014/main" id="{6497E70E-FECB-AEFB-71F6-14489F2B8CE4}"/>
              </a:ext>
            </a:extLst>
          </p:cNvPr>
          <p:cNvPicPr>
            <a:picLocks noChangeAspect="1"/>
          </p:cNvPicPr>
          <p:nvPr/>
        </p:nvPicPr>
        <p:blipFill>
          <a:blip r:embed="rId7"/>
          <a:stretch>
            <a:fillRect/>
          </a:stretch>
        </p:blipFill>
        <p:spPr>
          <a:xfrm>
            <a:off x="603885" y="2640200"/>
            <a:ext cx="425472" cy="425472"/>
          </a:xfrm>
          <a:prstGeom prst="rect">
            <a:avLst/>
          </a:prstGeom>
        </p:spPr>
      </p:pic>
      <p:sp>
        <p:nvSpPr>
          <p:cNvPr id="4" name="SeitenzahlBenutzerdefiniert">
            <a:extLst>
              <a:ext uri="{FF2B5EF4-FFF2-40B4-BE49-F238E27FC236}">
                <a16:creationId xmlns:a16="http://schemas.microsoft.com/office/drawing/2014/main" id="{C837EDCF-939E-9DB3-3184-482A54179D4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4048496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38110EC-20BE-4580-9E99-E656142855B4}"/>
              </a:ext>
            </a:extLst>
          </p:cNvPr>
          <p:cNvPicPr>
            <a:picLocks noChangeAspect="1"/>
          </p:cNvPicPr>
          <p:nvPr/>
        </p:nvPicPr>
        <p:blipFill>
          <a:blip r:embed="rId3"/>
          <a:stretch>
            <a:fillRect/>
          </a:stretch>
        </p:blipFill>
        <p:spPr>
          <a:xfrm>
            <a:off x="8123355" y="3501008"/>
            <a:ext cx="3692961" cy="2618455"/>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739BAF9C-7CB5-4174-A590-8352EEE258C9}"/>
              </a:ext>
            </a:extLst>
          </p:cNvPr>
          <p:cNvPicPr>
            <a:picLocks noChangeAspect="1"/>
          </p:cNvPicPr>
          <p:nvPr/>
        </p:nvPicPr>
        <p:blipFill>
          <a:blip r:embed="rId4"/>
          <a:stretch>
            <a:fillRect/>
          </a:stretch>
        </p:blipFill>
        <p:spPr>
          <a:xfrm>
            <a:off x="379142" y="1562819"/>
            <a:ext cx="11429999" cy="712029"/>
          </a:xfrm>
          <a:prstGeom prst="rect">
            <a:avLst/>
          </a:prstGeom>
        </p:spPr>
      </p:pic>
      <p:pic>
        <p:nvPicPr>
          <p:cNvPr id="6" name="Grafik 5">
            <a:extLst>
              <a:ext uri="{FF2B5EF4-FFF2-40B4-BE49-F238E27FC236}">
                <a16:creationId xmlns:a16="http://schemas.microsoft.com/office/drawing/2014/main" id="{078DF447-8196-4823-8B80-59BFD50AD128}"/>
              </a:ext>
            </a:extLst>
          </p:cNvPr>
          <p:cNvPicPr>
            <a:picLocks noChangeAspect="1"/>
          </p:cNvPicPr>
          <p:nvPr/>
        </p:nvPicPr>
        <p:blipFill>
          <a:blip r:embed="rId5"/>
          <a:stretch>
            <a:fillRect/>
          </a:stretch>
        </p:blipFill>
        <p:spPr>
          <a:xfrm>
            <a:off x="5040593" y="2836007"/>
            <a:ext cx="2550838" cy="3614900"/>
          </a:xfrm>
          <a:prstGeom prst="rect">
            <a:avLst/>
          </a:prstGeom>
          <a:ln>
            <a:noFill/>
          </a:ln>
          <a:effectLst>
            <a:outerShdw blurRad="190500" algn="tl" rotWithShape="0">
              <a:srgbClr val="000000">
                <a:alpha val="70000"/>
              </a:srgbClr>
            </a:outerShdw>
          </a:effectLst>
        </p:spPr>
      </p:pic>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err="1"/>
              <a:t>Séquences</a:t>
            </a:r>
            <a:r>
              <a:rPr lang="de-DE" dirty="0"/>
              <a:t> </a:t>
            </a:r>
            <a:r>
              <a:rPr lang="de-DE" dirty="0" err="1"/>
              <a:t>d`apprentissage</a:t>
            </a:r>
            <a:r>
              <a:rPr lang="de-DE" dirty="0"/>
              <a:t> </a:t>
            </a:r>
            <a:r>
              <a:rPr lang="de-DE" dirty="0" err="1"/>
              <a:t>numériques</a:t>
            </a:r>
            <a:r>
              <a:rPr lang="de-DE" dirty="0"/>
              <a:t> et </a:t>
            </a:r>
            <a:r>
              <a:rPr lang="de-DE" dirty="0" err="1"/>
              <a:t>autres</a:t>
            </a:r>
            <a:r>
              <a:rPr lang="de-DE" dirty="0"/>
              <a:t> </a:t>
            </a:r>
            <a:r>
              <a:rPr lang="de-DE" dirty="0" err="1"/>
              <a:t>supportes</a:t>
            </a:r>
            <a:br>
              <a:rPr lang="de-DE" dirty="0"/>
            </a:br>
            <a:r>
              <a:rPr lang="fr-FR" b="0" dirty="0"/>
              <a:t>Formation au sport dans l'armée</a:t>
            </a:r>
            <a:endParaRPr lang="de-DE" b="0" dirty="0"/>
          </a:p>
        </p:txBody>
      </p:sp>
      <p:sp>
        <p:nvSpPr>
          <p:cNvPr id="9" name="Textfeld 8">
            <a:extLst>
              <a:ext uri="{FF2B5EF4-FFF2-40B4-BE49-F238E27FC236}">
                <a16:creationId xmlns:a16="http://schemas.microsoft.com/office/drawing/2014/main" id="{139C7177-A2CA-4075-AF5A-A7F3F6F7DEF8}"/>
              </a:ext>
            </a:extLst>
          </p:cNvPr>
          <p:cNvSpPr txBox="1"/>
          <p:nvPr/>
        </p:nvSpPr>
        <p:spPr>
          <a:xfrm>
            <a:off x="1127448" y="3717032"/>
            <a:ext cx="3344052" cy="307777"/>
          </a:xfrm>
          <a:prstGeom prst="rect">
            <a:avLst/>
          </a:prstGeom>
          <a:noFill/>
        </p:spPr>
        <p:txBody>
          <a:bodyPr wrap="square" lIns="0" tIns="0" rIns="0" bIns="0" rtlCol="0">
            <a:spAutoFit/>
          </a:bodyPr>
          <a:lstStyle/>
          <a:p>
            <a:r>
              <a:rPr lang="de-CH" sz="2000" b="1" dirty="0" err="1"/>
              <a:t>Plateform</a:t>
            </a:r>
            <a:r>
              <a:rPr lang="de-CH" sz="2000" b="1" dirty="0"/>
              <a:t>: «</a:t>
            </a:r>
            <a:r>
              <a:rPr lang="de-CH" sz="2000" b="1" dirty="0">
                <a:hlinkClick r:id="rId6"/>
              </a:rPr>
              <a:t>mil-sport.ch</a:t>
            </a:r>
            <a:r>
              <a:rPr lang="de-CH" sz="2000" b="1" u="sng" dirty="0"/>
              <a:t>/</a:t>
            </a:r>
            <a:r>
              <a:rPr lang="de-CH" sz="2000" b="1" u="sng" dirty="0" err="1"/>
              <a:t>fr</a:t>
            </a:r>
            <a:r>
              <a:rPr lang="de-CH" sz="2000" b="1" dirty="0"/>
              <a:t>»</a:t>
            </a:r>
          </a:p>
        </p:txBody>
      </p:sp>
      <p:pic>
        <p:nvPicPr>
          <p:cNvPr id="3" name="Image 4">
            <a:hlinkClick r:id="rId7"/>
            <a:extLst>
              <a:ext uri="{FF2B5EF4-FFF2-40B4-BE49-F238E27FC236}">
                <a16:creationId xmlns:a16="http://schemas.microsoft.com/office/drawing/2014/main" id="{07294702-A69C-419B-0B0E-E3F0F66BE793}"/>
              </a:ext>
            </a:extLst>
          </p:cNvPr>
          <p:cNvPicPr>
            <a:picLocks noChangeAspect="1"/>
          </p:cNvPicPr>
          <p:nvPr/>
        </p:nvPicPr>
        <p:blipFill>
          <a:blip r:embed="rId8"/>
          <a:stretch>
            <a:fillRect/>
          </a:stretch>
        </p:blipFill>
        <p:spPr>
          <a:xfrm>
            <a:off x="603885" y="2640200"/>
            <a:ext cx="425472" cy="425472"/>
          </a:xfrm>
          <a:prstGeom prst="rect">
            <a:avLst/>
          </a:prstGeom>
        </p:spPr>
      </p:pic>
      <p:sp>
        <p:nvSpPr>
          <p:cNvPr id="4" name="SeitenzahlBenutzerdefiniert">
            <a:extLst>
              <a:ext uri="{FF2B5EF4-FFF2-40B4-BE49-F238E27FC236}">
                <a16:creationId xmlns:a16="http://schemas.microsoft.com/office/drawing/2014/main" id="{24B37A34-37F8-C6E3-FAD8-E8CD1D49D50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3643125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6777699-BF27-4ACC-9514-C1800120556E}"/>
              </a:ext>
            </a:extLst>
          </p:cNvPr>
          <p:cNvPicPr>
            <a:picLocks noChangeAspect="1"/>
          </p:cNvPicPr>
          <p:nvPr/>
        </p:nvPicPr>
        <p:blipFill>
          <a:blip r:embed="rId3"/>
          <a:stretch>
            <a:fillRect/>
          </a:stretch>
        </p:blipFill>
        <p:spPr>
          <a:xfrm>
            <a:off x="8123355" y="3501008"/>
            <a:ext cx="3692961" cy="2628946"/>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9ED6ECB6-EC2A-42DF-961A-9AA4A1EB7346}"/>
              </a:ext>
            </a:extLst>
          </p:cNvPr>
          <p:cNvPicPr>
            <a:picLocks noChangeAspect="1"/>
          </p:cNvPicPr>
          <p:nvPr/>
        </p:nvPicPr>
        <p:blipFill>
          <a:blip r:embed="rId4"/>
          <a:stretch>
            <a:fillRect/>
          </a:stretch>
        </p:blipFill>
        <p:spPr>
          <a:xfrm>
            <a:off x="378984" y="1562819"/>
            <a:ext cx="11429999" cy="712029"/>
          </a:xfrm>
          <a:prstGeom prst="rect">
            <a:avLst/>
          </a:prstGeom>
        </p:spPr>
      </p:pic>
      <p:pic>
        <p:nvPicPr>
          <p:cNvPr id="6" name="Grafik 5">
            <a:extLst>
              <a:ext uri="{FF2B5EF4-FFF2-40B4-BE49-F238E27FC236}">
                <a16:creationId xmlns:a16="http://schemas.microsoft.com/office/drawing/2014/main" id="{078DF447-8196-4823-8B80-59BFD50AD128}"/>
              </a:ext>
            </a:extLst>
          </p:cNvPr>
          <p:cNvPicPr>
            <a:picLocks noChangeAspect="1"/>
          </p:cNvPicPr>
          <p:nvPr/>
        </p:nvPicPr>
        <p:blipFill>
          <a:blip r:embed="rId5"/>
          <a:stretch>
            <a:fillRect/>
          </a:stretch>
        </p:blipFill>
        <p:spPr>
          <a:xfrm>
            <a:off x="5040593" y="2836007"/>
            <a:ext cx="2550838" cy="3614900"/>
          </a:xfrm>
          <a:prstGeom prst="rect">
            <a:avLst/>
          </a:prstGeom>
          <a:ln>
            <a:noFill/>
          </a:ln>
          <a:effectLst>
            <a:outerShdw blurRad="190500" algn="tl" rotWithShape="0">
              <a:srgbClr val="000000">
                <a:alpha val="70000"/>
              </a:srgbClr>
            </a:outerShdw>
          </a:effectLst>
        </p:spPr>
      </p:pic>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DE" dirty="0"/>
              <a:t>Moduli di </a:t>
            </a:r>
            <a:r>
              <a:rPr lang="de-DE" dirty="0" err="1"/>
              <a:t>apprendimiento</a:t>
            </a:r>
            <a:r>
              <a:rPr lang="de-DE" dirty="0"/>
              <a:t> </a:t>
            </a:r>
            <a:r>
              <a:rPr lang="de-DE" dirty="0" err="1"/>
              <a:t>digitali</a:t>
            </a:r>
            <a:r>
              <a:rPr lang="de-DE" dirty="0"/>
              <a:t> e materiale </a:t>
            </a:r>
            <a:r>
              <a:rPr lang="de-DE" dirty="0" err="1"/>
              <a:t>supplementare</a:t>
            </a:r>
            <a:br>
              <a:rPr lang="de-DE" dirty="0"/>
            </a:br>
            <a:r>
              <a:rPr lang="fr-FR" b="0" dirty="0" err="1"/>
              <a:t>Formazione</a:t>
            </a:r>
            <a:r>
              <a:rPr lang="fr-FR" b="0" dirty="0"/>
              <a:t> </a:t>
            </a:r>
            <a:r>
              <a:rPr lang="fr-FR" b="0" dirty="0" err="1"/>
              <a:t>sportiva</a:t>
            </a:r>
            <a:r>
              <a:rPr lang="fr-FR" b="0" dirty="0"/>
              <a:t> </a:t>
            </a:r>
            <a:r>
              <a:rPr lang="fr-FR" b="0" dirty="0" err="1"/>
              <a:t>nell'esercito</a:t>
            </a:r>
            <a:endParaRPr lang="de-DE" b="0" dirty="0"/>
          </a:p>
        </p:txBody>
      </p:sp>
      <p:sp>
        <p:nvSpPr>
          <p:cNvPr id="9" name="Textfeld 8">
            <a:extLst>
              <a:ext uri="{FF2B5EF4-FFF2-40B4-BE49-F238E27FC236}">
                <a16:creationId xmlns:a16="http://schemas.microsoft.com/office/drawing/2014/main" id="{139C7177-A2CA-4075-AF5A-A7F3F6F7DEF8}"/>
              </a:ext>
            </a:extLst>
          </p:cNvPr>
          <p:cNvSpPr txBox="1"/>
          <p:nvPr/>
        </p:nvSpPr>
        <p:spPr>
          <a:xfrm>
            <a:off x="1127448" y="3717032"/>
            <a:ext cx="3672408" cy="307777"/>
          </a:xfrm>
          <a:prstGeom prst="rect">
            <a:avLst/>
          </a:prstGeom>
          <a:noFill/>
        </p:spPr>
        <p:txBody>
          <a:bodyPr wrap="square" lIns="0" tIns="0" rIns="0" bIns="0" rtlCol="0">
            <a:spAutoFit/>
          </a:bodyPr>
          <a:lstStyle/>
          <a:p>
            <a:r>
              <a:rPr lang="de-CH" sz="2000" b="1" dirty="0" err="1"/>
              <a:t>Piattaforma</a:t>
            </a:r>
            <a:r>
              <a:rPr lang="de-CH" sz="2000" b="1" dirty="0"/>
              <a:t>: «</a:t>
            </a:r>
            <a:r>
              <a:rPr lang="de-CH" sz="2000" b="1" dirty="0">
                <a:hlinkClick r:id="rId6"/>
              </a:rPr>
              <a:t>mil-sport.ch</a:t>
            </a:r>
            <a:r>
              <a:rPr lang="de-CH" sz="2000" b="1" u="sng" dirty="0"/>
              <a:t>/</a:t>
            </a:r>
            <a:r>
              <a:rPr lang="de-CH" sz="2000" b="1" u="sng" dirty="0" err="1"/>
              <a:t>it</a:t>
            </a:r>
            <a:r>
              <a:rPr lang="de-CH" sz="2000" b="1" dirty="0"/>
              <a:t>»</a:t>
            </a:r>
          </a:p>
        </p:txBody>
      </p:sp>
      <p:pic>
        <p:nvPicPr>
          <p:cNvPr id="3" name="Image 4">
            <a:hlinkClick r:id="rId7"/>
            <a:extLst>
              <a:ext uri="{FF2B5EF4-FFF2-40B4-BE49-F238E27FC236}">
                <a16:creationId xmlns:a16="http://schemas.microsoft.com/office/drawing/2014/main" id="{60C9BD16-67BA-8AC4-C681-C238AD42686F}"/>
              </a:ext>
            </a:extLst>
          </p:cNvPr>
          <p:cNvPicPr>
            <a:picLocks noChangeAspect="1"/>
          </p:cNvPicPr>
          <p:nvPr/>
        </p:nvPicPr>
        <p:blipFill>
          <a:blip r:embed="rId8"/>
          <a:stretch>
            <a:fillRect/>
          </a:stretch>
        </p:blipFill>
        <p:spPr>
          <a:xfrm>
            <a:off x="603885" y="2640200"/>
            <a:ext cx="425472" cy="425472"/>
          </a:xfrm>
          <a:prstGeom prst="rect">
            <a:avLst/>
          </a:prstGeom>
        </p:spPr>
      </p:pic>
      <p:sp>
        <p:nvSpPr>
          <p:cNvPr id="4" name="SeitenzahlBenutzerdefiniert">
            <a:extLst>
              <a:ext uri="{FF2B5EF4-FFF2-40B4-BE49-F238E27FC236}">
                <a16:creationId xmlns:a16="http://schemas.microsoft.com/office/drawing/2014/main" id="{810BD2B3-951E-3417-83EF-368F5874B89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2590454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F350DAF0-7FDB-4369-BDBB-4AFF6011102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17" name="Grafik 16">
            <a:extLst>
              <a:ext uri="{FF2B5EF4-FFF2-40B4-BE49-F238E27FC236}">
                <a16:creationId xmlns:a16="http://schemas.microsoft.com/office/drawing/2014/main" id="{F7659A97-5527-4E93-99CE-7858AFC2BB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7A235B1B-B1C6-40B0-AE91-0BDC05820A4B}"/>
              </a:ext>
            </a:extLst>
          </p:cNvPr>
          <p:cNvSpPr>
            <a:spLocks noGrp="1"/>
          </p:cNvSpPr>
          <p:nvPr>
            <p:ph type="subTitle" idx="1"/>
          </p:nvPr>
        </p:nvSpPr>
        <p:spPr/>
        <p:txBody>
          <a:bodyPr/>
          <a:lstStyle/>
          <a:p>
            <a:r>
              <a:rPr lang="de-CH" dirty="0"/>
              <a:t> </a:t>
            </a:r>
          </a:p>
        </p:txBody>
      </p:sp>
      <p:pic>
        <p:nvPicPr>
          <p:cNvPr id="16" name="Grafik 15">
            <a:extLst>
              <a:ext uri="{FF2B5EF4-FFF2-40B4-BE49-F238E27FC236}">
                <a16:creationId xmlns:a16="http://schemas.microsoft.com/office/drawing/2014/main" id="{7451E2DE-BE05-4976-BEDD-B880597DC4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404664"/>
            <a:ext cx="2808993" cy="591686"/>
          </a:xfrm>
          <a:prstGeom prst="rect">
            <a:avLst/>
          </a:prstGeom>
        </p:spPr>
      </p:pic>
      <p:sp>
        <p:nvSpPr>
          <p:cNvPr id="33" name="Titel 11">
            <a:extLst>
              <a:ext uri="{FF2B5EF4-FFF2-40B4-BE49-F238E27FC236}">
                <a16:creationId xmlns:a16="http://schemas.microsoft.com/office/drawing/2014/main" id="{F7C8BD23-AE04-4F65-916A-7B768964C5C7}"/>
              </a:ext>
            </a:extLst>
          </p:cNvPr>
          <p:cNvSpPr txBox="1">
            <a:spLocks/>
          </p:cNvSpPr>
          <p:nvPr/>
        </p:nvSpPr>
        <p:spPr>
          <a:xfrm>
            <a:off x="377999" y="5373336"/>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r>
              <a:rPr lang="de-CH" dirty="0" err="1">
                <a:effectLst>
                  <a:outerShdw blurRad="38100" dist="38100" dir="2700000" algn="tl">
                    <a:srgbClr val="000000">
                      <a:alpha val="43137"/>
                    </a:srgbClr>
                  </a:outerShdw>
                </a:effectLst>
              </a:rPr>
              <a:t>esa</a:t>
            </a:r>
            <a:r>
              <a:rPr lang="de-CH" dirty="0">
                <a:effectLst>
                  <a:outerShdw blurRad="38100" dist="38100" dir="2700000" algn="tl">
                    <a:srgbClr val="000000">
                      <a:alpha val="43137"/>
                    </a:srgbClr>
                  </a:outerShdw>
                </a:effectLst>
              </a:rPr>
              <a:t> Manual</a:t>
            </a:r>
            <a:br>
              <a:rPr lang="de-CH" dirty="0">
                <a:effectLst>
                  <a:outerShdw blurRad="38100" dist="38100" dir="2700000" algn="tl">
                    <a:srgbClr val="000000">
                      <a:alpha val="43137"/>
                    </a:srgbClr>
                  </a:outerShdw>
                </a:effectLst>
              </a:rPr>
            </a:br>
            <a:r>
              <a:rPr lang="de-CH" dirty="0">
                <a:effectLst>
                  <a:outerShdw blurRad="38100" dist="38100" dir="2700000" algn="tl">
                    <a:srgbClr val="000000">
                      <a:alpha val="43137"/>
                    </a:srgbClr>
                  </a:outerShdw>
                </a:effectLst>
              </a:rPr>
              <a:t>Sich als Leiterin oder Leiter engagieren</a:t>
            </a:r>
          </a:p>
        </p:txBody>
      </p:sp>
      <p:sp>
        <p:nvSpPr>
          <p:cNvPr id="2" name="SeitenzahlBenutzerdefiniert">
            <a:extLst>
              <a:ext uri="{FF2B5EF4-FFF2-40B4-BE49-F238E27FC236}">
                <a16:creationId xmlns:a16="http://schemas.microsoft.com/office/drawing/2014/main" id="{2F1A467A-32E3-BC48-B57C-BF744BA3CAA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22</a:t>
            </a:r>
            <a:endParaRPr lang="de-CH" sz="900" dirty="0">
              <a:solidFill>
                <a:schemeClr val="bg1"/>
              </a:solidFill>
            </a:endParaRPr>
          </a:p>
        </p:txBody>
      </p:sp>
    </p:spTree>
    <p:extLst>
      <p:ext uri="{BB962C8B-B14F-4D97-AF65-F5344CB8AC3E}">
        <p14:creationId xmlns:p14="http://schemas.microsoft.com/office/powerpoint/2010/main" val="3814319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B04F-82E1-A541-7220-C0E7E98C4D55}"/>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4D180A4A-A70B-5E8E-8701-37A296FE97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11" name="Grafik 10">
            <a:extLst>
              <a:ext uri="{FF2B5EF4-FFF2-40B4-BE49-F238E27FC236}">
                <a16:creationId xmlns:a16="http://schemas.microsoft.com/office/drawing/2014/main" id="{901DA67F-3853-4099-9E46-824214C383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0174E6F3-45A2-85DB-CF3A-EE01D12BB968}"/>
              </a:ext>
            </a:extLst>
          </p:cNvPr>
          <p:cNvSpPr>
            <a:spLocks noGrp="1"/>
          </p:cNvSpPr>
          <p:nvPr>
            <p:ph type="subTitle" idx="1"/>
          </p:nvPr>
        </p:nvSpPr>
        <p:spPr/>
        <p:txBody>
          <a:bodyPr/>
          <a:lstStyle/>
          <a:p>
            <a:r>
              <a:rPr lang="de-CH" dirty="0"/>
              <a:t> </a:t>
            </a:r>
          </a:p>
        </p:txBody>
      </p:sp>
      <p:sp>
        <p:nvSpPr>
          <p:cNvPr id="24" name="Textplatzhalter 23">
            <a:extLst>
              <a:ext uri="{FF2B5EF4-FFF2-40B4-BE49-F238E27FC236}">
                <a16:creationId xmlns:a16="http://schemas.microsoft.com/office/drawing/2014/main" id="{6514BF04-D0EF-B21C-4B14-4D899519084A}"/>
              </a:ext>
            </a:extLst>
          </p:cNvPr>
          <p:cNvSpPr>
            <a:spLocks noGrp="1"/>
          </p:cNvSpPr>
          <p:nvPr>
            <p:ph type="body" sz="quarter" idx="15"/>
          </p:nvPr>
        </p:nvSpPr>
        <p:spPr/>
        <p:txBody>
          <a:bodyPr/>
          <a:lstStyle/>
          <a:p>
            <a:endParaRPr lang="de-CH" dirty="0"/>
          </a:p>
        </p:txBody>
      </p:sp>
      <p:sp>
        <p:nvSpPr>
          <p:cNvPr id="27" name="Titel 11">
            <a:extLst>
              <a:ext uri="{FF2B5EF4-FFF2-40B4-BE49-F238E27FC236}">
                <a16:creationId xmlns:a16="http://schemas.microsoft.com/office/drawing/2014/main" id="{296CD7C6-E82F-4255-8AB7-B7826620BDEC}"/>
              </a:ext>
            </a:extLst>
          </p:cNvPr>
          <p:cNvSpPr txBox="1">
            <a:spLocks/>
          </p:cNvSpPr>
          <p:nvPr/>
        </p:nvSpPr>
        <p:spPr>
          <a:xfrm>
            <a:off x="377999" y="5373336"/>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r>
              <a:rPr lang="de-CH" dirty="0">
                <a:effectLst>
                  <a:outerShdw blurRad="38100" dist="38100" dir="2700000" algn="tl">
                    <a:srgbClr val="000000">
                      <a:alpha val="43137"/>
                    </a:srgbClr>
                  </a:outerShdw>
                </a:effectLst>
              </a:rPr>
              <a:t>Manuel </a:t>
            </a:r>
            <a:r>
              <a:rPr lang="de-CH" dirty="0" err="1">
                <a:effectLst>
                  <a:outerShdw blurRad="38100" dist="38100" dir="2700000" algn="tl">
                    <a:srgbClr val="000000">
                      <a:alpha val="43137"/>
                    </a:srgbClr>
                  </a:outerShdw>
                </a:effectLst>
              </a:rPr>
              <a:t>esa</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S'engager</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comme</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monitrice</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ou</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moniteur</a:t>
            </a:r>
            <a:endParaRPr lang="de-CH" dirty="0">
              <a:effectLst>
                <a:outerShdw blurRad="38100" dist="38100" dir="2700000" algn="tl">
                  <a:srgbClr val="000000">
                    <a:alpha val="43137"/>
                  </a:srgbClr>
                </a:outerShdw>
              </a:effectLst>
            </a:endParaRPr>
          </a:p>
        </p:txBody>
      </p:sp>
      <p:sp>
        <p:nvSpPr>
          <p:cNvPr id="2" name="SeitenzahlBenutzerdefiniert">
            <a:extLst>
              <a:ext uri="{FF2B5EF4-FFF2-40B4-BE49-F238E27FC236}">
                <a16:creationId xmlns:a16="http://schemas.microsoft.com/office/drawing/2014/main" id="{61822B1B-C514-DBD7-7B5F-BDB52A0D9B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dirty="0">
                <a:solidFill>
                  <a:schemeClr val="bg1"/>
                </a:solidFill>
              </a:rPr>
              <a:t>22</a:t>
            </a:r>
          </a:p>
        </p:txBody>
      </p:sp>
    </p:spTree>
    <p:extLst>
      <p:ext uri="{BB962C8B-B14F-4D97-AF65-F5344CB8AC3E}">
        <p14:creationId xmlns:p14="http://schemas.microsoft.com/office/powerpoint/2010/main" val="1103798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9814-9491-AF5B-2170-A51AEDE641DE}"/>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8FD6147A-22E2-84F1-BB68-FB461E87F9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10" name="Grafik 9">
            <a:extLst>
              <a:ext uri="{FF2B5EF4-FFF2-40B4-BE49-F238E27FC236}">
                <a16:creationId xmlns:a16="http://schemas.microsoft.com/office/drawing/2014/main" id="{10723237-1C69-4F37-850A-403A5CD8C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E8FB72B6-94C5-282E-53FD-550E41D7C2B0}"/>
              </a:ext>
            </a:extLst>
          </p:cNvPr>
          <p:cNvSpPr>
            <a:spLocks noGrp="1"/>
          </p:cNvSpPr>
          <p:nvPr>
            <p:ph type="subTitle" idx="1"/>
          </p:nvPr>
        </p:nvSpPr>
        <p:spPr/>
        <p:txBody>
          <a:bodyPr/>
          <a:lstStyle/>
          <a:p>
            <a:r>
              <a:rPr lang="de-CH" dirty="0"/>
              <a:t> </a:t>
            </a:r>
          </a:p>
        </p:txBody>
      </p:sp>
      <p:pic>
        <p:nvPicPr>
          <p:cNvPr id="11" name="Grafik 10">
            <a:extLst>
              <a:ext uri="{FF2B5EF4-FFF2-40B4-BE49-F238E27FC236}">
                <a16:creationId xmlns:a16="http://schemas.microsoft.com/office/drawing/2014/main" id="{591B0D58-76F9-4E54-9872-073CE72FE3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344848"/>
            <a:ext cx="2376264" cy="569427"/>
          </a:xfrm>
          <a:prstGeom prst="rect">
            <a:avLst/>
          </a:prstGeom>
        </p:spPr>
      </p:pic>
      <p:sp>
        <p:nvSpPr>
          <p:cNvPr id="29" name="Titel 11">
            <a:extLst>
              <a:ext uri="{FF2B5EF4-FFF2-40B4-BE49-F238E27FC236}">
                <a16:creationId xmlns:a16="http://schemas.microsoft.com/office/drawing/2014/main" id="{3A7CC644-F6C8-481F-B5D6-E7B8C0286E2B}"/>
              </a:ext>
            </a:extLst>
          </p:cNvPr>
          <p:cNvSpPr txBox="1">
            <a:spLocks/>
          </p:cNvSpPr>
          <p:nvPr/>
        </p:nvSpPr>
        <p:spPr>
          <a:xfrm>
            <a:off x="377999" y="5373336"/>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r>
              <a:rPr lang="de-CH" dirty="0">
                <a:effectLst>
                  <a:outerShdw blurRad="38100" dist="38100" dir="2700000" algn="tl">
                    <a:srgbClr val="000000">
                      <a:alpha val="43137"/>
                    </a:srgbClr>
                  </a:outerShdw>
                </a:effectLst>
              </a:rPr>
              <a:t>Manuale </a:t>
            </a:r>
            <a:r>
              <a:rPr lang="de-CH" dirty="0" err="1">
                <a:effectLst>
                  <a:outerShdw blurRad="38100" dist="38100" dir="2700000" algn="tl">
                    <a:srgbClr val="000000">
                      <a:alpha val="43137"/>
                    </a:srgbClr>
                  </a:outerShdw>
                </a:effectLst>
              </a:rPr>
              <a:t>esa</a:t>
            </a:r>
            <a:br>
              <a:rPr lang="de-CH" dirty="0">
                <a:effectLst>
                  <a:outerShdw blurRad="38100" dist="38100" dir="2700000" algn="tl">
                    <a:srgbClr val="000000">
                      <a:alpha val="43137"/>
                    </a:srgbClr>
                  </a:outerShdw>
                </a:effectLst>
              </a:rPr>
            </a:br>
            <a:r>
              <a:rPr lang="de-CH" dirty="0" err="1">
                <a:effectLst>
                  <a:outerShdw blurRad="38100" dist="38100" dir="2700000" algn="tl">
                    <a:srgbClr val="000000">
                      <a:alpha val="43137"/>
                    </a:srgbClr>
                  </a:outerShdw>
                </a:effectLst>
              </a:rPr>
              <a:t>Impegnarsi</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come</a:t>
            </a:r>
            <a:r>
              <a:rPr lang="de-CH" dirty="0">
                <a:effectLst>
                  <a:outerShdw blurRad="38100" dist="38100" dir="2700000" algn="tl">
                    <a:srgbClr val="000000">
                      <a:alpha val="43137"/>
                    </a:srgbClr>
                  </a:outerShdw>
                </a:effectLst>
              </a:rPr>
              <a:t> </a:t>
            </a:r>
            <a:r>
              <a:rPr lang="de-CH" dirty="0" err="1">
                <a:effectLst>
                  <a:outerShdw blurRad="38100" dist="38100" dir="2700000" algn="tl">
                    <a:srgbClr val="000000">
                      <a:alpha val="43137"/>
                    </a:srgbClr>
                  </a:outerShdw>
                </a:effectLst>
              </a:rPr>
              <a:t>monitrice</a:t>
            </a:r>
            <a:r>
              <a:rPr lang="de-CH" dirty="0">
                <a:effectLst>
                  <a:outerShdw blurRad="38100" dist="38100" dir="2700000" algn="tl">
                    <a:srgbClr val="000000">
                      <a:alpha val="43137"/>
                    </a:srgbClr>
                  </a:outerShdw>
                </a:effectLst>
              </a:rPr>
              <a:t> o monitore</a:t>
            </a:r>
          </a:p>
        </p:txBody>
      </p:sp>
      <p:sp>
        <p:nvSpPr>
          <p:cNvPr id="2" name="SeitenzahlBenutzerdefiniert">
            <a:extLst>
              <a:ext uri="{FF2B5EF4-FFF2-40B4-BE49-F238E27FC236}">
                <a16:creationId xmlns:a16="http://schemas.microsoft.com/office/drawing/2014/main" id="{0916B630-7820-BB5C-5E48-0A678E1E428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22</a:t>
            </a:r>
            <a:endParaRPr lang="de-CH" sz="900" dirty="0">
              <a:solidFill>
                <a:schemeClr val="bg1"/>
              </a:solidFill>
            </a:endParaRPr>
          </a:p>
        </p:txBody>
      </p:sp>
    </p:spTree>
    <p:extLst>
      <p:ext uri="{BB962C8B-B14F-4D97-AF65-F5344CB8AC3E}">
        <p14:creationId xmlns:p14="http://schemas.microsoft.com/office/powerpoint/2010/main" val="2753200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a:t>Ausbildungsverständnis</a:t>
            </a:r>
          </a:p>
        </p:txBody>
      </p:sp>
      <p:pic>
        <p:nvPicPr>
          <p:cNvPr id="6" name="Image 5">
            <a:extLst>
              <a:ext uri="{FF2B5EF4-FFF2-40B4-BE49-F238E27FC236}">
                <a16:creationId xmlns:a16="http://schemas.microsoft.com/office/drawing/2014/main" id="{1042F5E5-8600-4145-9E31-ADC1023CC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5" y="1484784"/>
            <a:ext cx="8180089" cy="5040000"/>
          </a:xfrm>
          <a:prstGeom prst="rect">
            <a:avLst/>
          </a:prstGeom>
        </p:spPr>
      </p:pic>
      <p:sp>
        <p:nvSpPr>
          <p:cNvPr id="10" name="Inhaltsplatzhalter 2">
            <a:extLst>
              <a:ext uri="{FF2B5EF4-FFF2-40B4-BE49-F238E27FC236}">
                <a16:creationId xmlns:a16="http://schemas.microsoft.com/office/drawing/2014/main" id="{307FAFB0-CEFA-46F1-99C8-E0DDBB532ED2}"/>
              </a:ext>
            </a:extLst>
          </p:cNvPr>
          <p:cNvSpPr txBox="1">
            <a:spLocks/>
          </p:cNvSpPr>
          <p:nvPr/>
        </p:nvSpPr>
        <p:spPr>
          <a:xfrm>
            <a:off x="8555775" y="1499098"/>
            <a:ext cx="3444881" cy="4594198"/>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lnSpc>
                <a:spcPct val="150000"/>
              </a:lnSpc>
              <a:spcAft>
                <a:spcPts val="0"/>
              </a:spcAft>
              <a:buFont typeface="+mj-lt"/>
              <a:buAutoNum type="arabicPeriod"/>
            </a:pPr>
            <a:r>
              <a:rPr lang="de-DE" dirty="0"/>
              <a:t>Die Teilnehmenden</a:t>
            </a:r>
          </a:p>
          <a:p>
            <a:pPr marL="457200" indent="-457200" fontAlgn="auto">
              <a:lnSpc>
                <a:spcPct val="150000"/>
              </a:lnSpc>
              <a:spcAft>
                <a:spcPts val="0"/>
              </a:spcAft>
              <a:buFont typeface="+mj-lt"/>
              <a:buAutoNum type="arabicPeriod"/>
            </a:pPr>
            <a:r>
              <a:rPr lang="de-DE" dirty="0"/>
              <a:t>Die Teilnahme</a:t>
            </a:r>
          </a:p>
          <a:p>
            <a:pPr marL="457200" indent="-457200" fontAlgn="auto">
              <a:lnSpc>
                <a:spcPct val="150000"/>
              </a:lnSpc>
              <a:spcAft>
                <a:spcPts val="0"/>
              </a:spcAft>
              <a:buFont typeface="+mj-lt"/>
              <a:buAutoNum type="arabicPeriod"/>
            </a:pPr>
            <a:r>
              <a:rPr lang="de-DE" dirty="0"/>
              <a:t>Aktivitäten</a:t>
            </a:r>
          </a:p>
          <a:p>
            <a:pPr marL="457200" indent="-457200" fontAlgn="auto">
              <a:lnSpc>
                <a:spcPct val="150000"/>
              </a:lnSpc>
              <a:spcAft>
                <a:spcPts val="0"/>
              </a:spcAft>
              <a:buFont typeface="+mj-lt"/>
              <a:buAutoNum type="arabicPeriod"/>
            </a:pPr>
            <a:r>
              <a:rPr lang="de-DE" dirty="0"/>
              <a:t>Lebenslang bewegen</a:t>
            </a:r>
          </a:p>
          <a:p>
            <a:pPr marL="457200" indent="-457200" fontAlgn="auto">
              <a:lnSpc>
                <a:spcPct val="150000"/>
              </a:lnSpc>
              <a:spcAft>
                <a:spcPts val="0"/>
              </a:spcAft>
              <a:buFont typeface="+mj-lt"/>
              <a:buAutoNum type="arabicPeriod"/>
            </a:pPr>
            <a:r>
              <a:rPr lang="de-DE" dirty="0"/>
              <a:t>Die Leiterin</a:t>
            </a:r>
          </a:p>
          <a:p>
            <a:pPr marL="457200" indent="-457200" fontAlgn="auto">
              <a:lnSpc>
                <a:spcPct val="150000"/>
              </a:lnSpc>
              <a:spcAft>
                <a:spcPts val="0"/>
              </a:spcAft>
              <a:buFont typeface="+mj-lt"/>
              <a:buAutoNum type="arabicPeriod"/>
            </a:pPr>
            <a:r>
              <a:rPr lang="de-DE" dirty="0"/>
              <a:t>Die Haltung</a:t>
            </a:r>
          </a:p>
          <a:p>
            <a:pPr marL="457200" indent="-457200" fontAlgn="auto">
              <a:lnSpc>
                <a:spcPct val="150000"/>
              </a:lnSpc>
              <a:spcAft>
                <a:spcPts val="0"/>
              </a:spcAft>
              <a:buFont typeface="+mj-lt"/>
              <a:buAutoNum type="arabicPeriod"/>
            </a:pPr>
            <a:r>
              <a:rPr lang="de-DE" dirty="0"/>
              <a:t>Was?</a:t>
            </a:r>
          </a:p>
          <a:p>
            <a:pPr marL="457200" indent="-457200" fontAlgn="auto">
              <a:lnSpc>
                <a:spcPct val="150000"/>
              </a:lnSpc>
              <a:spcAft>
                <a:spcPts val="0"/>
              </a:spcAft>
              <a:buFont typeface="+mj-lt"/>
              <a:buAutoNum type="arabicPeriod"/>
            </a:pPr>
            <a:r>
              <a:rPr lang="de-DE" dirty="0"/>
              <a:t>Wie? </a:t>
            </a:r>
            <a:br>
              <a:rPr lang="de-DE" dirty="0"/>
            </a:br>
            <a:r>
              <a:rPr lang="de-DE" dirty="0"/>
              <a:t>4 Handlungsbereiche</a:t>
            </a:r>
          </a:p>
          <a:p>
            <a:pPr marL="457200" indent="-457200" fontAlgn="auto">
              <a:lnSpc>
                <a:spcPct val="150000"/>
              </a:lnSpc>
              <a:spcAft>
                <a:spcPts val="0"/>
              </a:spcAft>
              <a:buFont typeface="+mj-lt"/>
              <a:buAutoNum type="arabicPeriod"/>
            </a:pPr>
            <a:r>
              <a:rPr lang="de-DE" dirty="0"/>
              <a:t>Rahmenbedingungen</a:t>
            </a:r>
          </a:p>
        </p:txBody>
      </p:sp>
      <p:pic>
        <p:nvPicPr>
          <p:cNvPr id="5" name="Image 4">
            <a:hlinkClick r:id="rId4"/>
            <a:extLst>
              <a:ext uri="{FF2B5EF4-FFF2-40B4-BE49-F238E27FC236}">
                <a16:creationId xmlns:a16="http://schemas.microsoft.com/office/drawing/2014/main" id="{E5FD69D7-A0FF-43DE-98AD-6BE6A007D34B}"/>
              </a:ext>
            </a:extLst>
          </p:cNvPr>
          <p:cNvPicPr>
            <a:picLocks noChangeAspect="1"/>
          </p:cNvPicPr>
          <p:nvPr/>
        </p:nvPicPr>
        <p:blipFill>
          <a:blip r:embed="rId5"/>
          <a:stretch>
            <a:fillRect/>
          </a:stretch>
        </p:blipFill>
        <p:spPr>
          <a:xfrm>
            <a:off x="389383" y="1499098"/>
            <a:ext cx="425472" cy="425472"/>
          </a:xfrm>
          <a:prstGeom prst="rect">
            <a:avLst/>
          </a:prstGeom>
        </p:spPr>
      </p:pic>
      <p:sp>
        <p:nvSpPr>
          <p:cNvPr id="7" name="ZoneTexte 6">
            <a:extLst>
              <a:ext uri="{FF2B5EF4-FFF2-40B4-BE49-F238E27FC236}">
                <a16:creationId xmlns:a16="http://schemas.microsoft.com/office/drawing/2014/main" id="{6336E503-AA05-4362-9A83-A87B05255892}"/>
              </a:ext>
            </a:extLst>
          </p:cNvPr>
          <p:cNvSpPr txBox="1"/>
          <p:nvPr/>
        </p:nvSpPr>
        <p:spPr>
          <a:xfrm>
            <a:off x="5475520" y="4365104"/>
            <a:ext cx="288032" cy="307777"/>
          </a:xfrm>
          <a:prstGeom prst="rect">
            <a:avLst/>
          </a:prstGeom>
          <a:noFill/>
        </p:spPr>
        <p:txBody>
          <a:bodyPr wrap="square" lIns="0" tIns="0" rIns="0" bIns="0" rtlCol="0">
            <a:spAutoFit/>
          </a:bodyPr>
          <a:lstStyle/>
          <a:p>
            <a:pPr algn="ctr"/>
            <a:r>
              <a:rPr lang="fr-CH" sz="2000" b="1" dirty="0"/>
              <a:t>1</a:t>
            </a:r>
          </a:p>
        </p:txBody>
      </p:sp>
      <p:sp>
        <p:nvSpPr>
          <p:cNvPr id="9" name="ZoneTexte 8">
            <a:extLst>
              <a:ext uri="{FF2B5EF4-FFF2-40B4-BE49-F238E27FC236}">
                <a16:creationId xmlns:a16="http://schemas.microsoft.com/office/drawing/2014/main" id="{95022AE5-D3B8-42EE-AA3F-44714C26AC6D}"/>
              </a:ext>
            </a:extLst>
          </p:cNvPr>
          <p:cNvSpPr txBox="1"/>
          <p:nvPr/>
        </p:nvSpPr>
        <p:spPr>
          <a:xfrm>
            <a:off x="5331504" y="5939407"/>
            <a:ext cx="288032" cy="307777"/>
          </a:xfrm>
          <a:prstGeom prst="rect">
            <a:avLst/>
          </a:prstGeom>
          <a:noFill/>
        </p:spPr>
        <p:txBody>
          <a:bodyPr wrap="square" lIns="0" tIns="0" rIns="0" bIns="0" rtlCol="0">
            <a:spAutoFit/>
          </a:bodyPr>
          <a:lstStyle/>
          <a:p>
            <a:pPr algn="ctr"/>
            <a:r>
              <a:rPr lang="fr-CH" sz="2000" b="1" dirty="0"/>
              <a:t>2</a:t>
            </a:r>
          </a:p>
        </p:txBody>
      </p:sp>
      <p:sp>
        <p:nvSpPr>
          <p:cNvPr id="11" name="ZoneTexte 10">
            <a:extLst>
              <a:ext uri="{FF2B5EF4-FFF2-40B4-BE49-F238E27FC236}">
                <a16:creationId xmlns:a16="http://schemas.microsoft.com/office/drawing/2014/main" id="{D46B5227-4EFD-4938-A598-8967D902640A}"/>
              </a:ext>
            </a:extLst>
          </p:cNvPr>
          <p:cNvSpPr txBox="1"/>
          <p:nvPr/>
        </p:nvSpPr>
        <p:spPr>
          <a:xfrm>
            <a:off x="2855640" y="5917979"/>
            <a:ext cx="288032" cy="307777"/>
          </a:xfrm>
          <a:prstGeom prst="rect">
            <a:avLst/>
          </a:prstGeom>
          <a:noFill/>
        </p:spPr>
        <p:txBody>
          <a:bodyPr wrap="square" lIns="0" tIns="0" rIns="0" bIns="0" rtlCol="0">
            <a:spAutoFit/>
          </a:bodyPr>
          <a:lstStyle/>
          <a:p>
            <a:pPr algn="ctr"/>
            <a:r>
              <a:rPr lang="fr-CH" sz="2000" b="1" dirty="0"/>
              <a:t>3</a:t>
            </a:r>
          </a:p>
        </p:txBody>
      </p:sp>
      <p:sp>
        <p:nvSpPr>
          <p:cNvPr id="12" name="ZoneTexte 11">
            <a:extLst>
              <a:ext uri="{FF2B5EF4-FFF2-40B4-BE49-F238E27FC236}">
                <a16:creationId xmlns:a16="http://schemas.microsoft.com/office/drawing/2014/main" id="{CDCEA580-38B4-4E14-885A-3CFBC6D2AAFD}"/>
              </a:ext>
            </a:extLst>
          </p:cNvPr>
          <p:cNvSpPr txBox="1"/>
          <p:nvPr/>
        </p:nvSpPr>
        <p:spPr>
          <a:xfrm>
            <a:off x="5735960" y="3697287"/>
            <a:ext cx="288032" cy="307777"/>
          </a:xfrm>
          <a:prstGeom prst="rect">
            <a:avLst/>
          </a:prstGeom>
          <a:noFill/>
        </p:spPr>
        <p:txBody>
          <a:bodyPr wrap="square" lIns="0" tIns="0" rIns="0" bIns="0" rtlCol="0">
            <a:spAutoFit/>
          </a:bodyPr>
          <a:lstStyle/>
          <a:p>
            <a:pPr algn="ctr"/>
            <a:r>
              <a:rPr lang="fr-CH" sz="2000" b="1" dirty="0"/>
              <a:t>9</a:t>
            </a:r>
          </a:p>
        </p:txBody>
      </p:sp>
      <p:sp>
        <p:nvSpPr>
          <p:cNvPr id="13" name="ZoneTexte 12">
            <a:extLst>
              <a:ext uri="{FF2B5EF4-FFF2-40B4-BE49-F238E27FC236}">
                <a16:creationId xmlns:a16="http://schemas.microsoft.com/office/drawing/2014/main" id="{3441DEAB-D36A-4DEF-B664-41F581CF6C1C}"/>
              </a:ext>
            </a:extLst>
          </p:cNvPr>
          <p:cNvSpPr txBox="1"/>
          <p:nvPr/>
        </p:nvSpPr>
        <p:spPr>
          <a:xfrm>
            <a:off x="5780320" y="4669904"/>
            <a:ext cx="288032" cy="307777"/>
          </a:xfrm>
          <a:prstGeom prst="rect">
            <a:avLst/>
          </a:prstGeom>
          <a:noFill/>
        </p:spPr>
        <p:txBody>
          <a:bodyPr wrap="square" lIns="0" tIns="0" rIns="0" bIns="0" rtlCol="0">
            <a:spAutoFit/>
          </a:bodyPr>
          <a:lstStyle/>
          <a:p>
            <a:pPr algn="ctr"/>
            <a:r>
              <a:rPr lang="fr-CH" sz="2000" b="1" dirty="0"/>
              <a:t>1</a:t>
            </a:r>
          </a:p>
        </p:txBody>
      </p:sp>
      <p:sp>
        <p:nvSpPr>
          <p:cNvPr id="14" name="ZoneTexte 13">
            <a:extLst>
              <a:ext uri="{FF2B5EF4-FFF2-40B4-BE49-F238E27FC236}">
                <a16:creationId xmlns:a16="http://schemas.microsoft.com/office/drawing/2014/main" id="{9A109B7E-B9FD-4817-BAFC-E63A16351DA0}"/>
              </a:ext>
            </a:extLst>
          </p:cNvPr>
          <p:cNvSpPr txBox="1"/>
          <p:nvPr/>
        </p:nvSpPr>
        <p:spPr>
          <a:xfrm>
            <a:off x="5932720" y="4822304"/>
            <a:ext cx="288032" cy="307777"/>
          </a:xfrm>
          <a:prstGeom prst="rect">
            <a:avLst/>
          </a:prstGeom>
          <a:noFill/>
        </p:spPr>
        <p:txBody>
          <a:bodyPr wrap="square" lIns="0" tIns="0" rIns="0" bIns="0" rtlCol="0">
            <a:spAutoFit/>
          </a:bodyPr>
          <a:lstStyle/>
          <a:p>
            <a:pPr algn="ctr"/>
            <a:r>
              <a:rPr lang="fr-CH" sz="2000" b="1" dirty="0"/>
              <a:t>1</a:t>
            </a:r>
          </a:p>
        </p:txBody>
      </p:sp>
      <p:sp>
        <p:nvSpPr>
          <p:cNvPr id="15" name="ZoneTexte 14">
            <a:extLst>
              <a:ext uri="{FF2B5EF4-FFF2-40B4-BE49-F238E27FC236}">
                <a16:creationId xmlns:a16="http://schemas.microsoft.com/office/drawing/2014/main" id="{AD37E602-CC72-433C-A9BB-E9FF05B62E2C}"/>
              </a:ext>
            </a:extLst>
          </p:cNvPr>
          <p:cNvSpPr txBox="1"/>
          <p:nvPr/>
        </p:nvSpPr>
        <p:spPr>
          <a:xfrm>
            <a:off x="7104112" y="3275111"/>
            <a:ext cx="288032" cy="307777"/>
          </a:xfrm>
          <a:prstGeom prst="rect">
            <a:avLst/>
          </a:prstGeom>
          <a:noFill/>
        </p:spPr>
        <p:txBody>
          <a:bodyPr wrap="square" lIns="0" tIns="0" rIns="0" bIns="0" rtlCol="0">
            <a:spAutoFit/>
          </a:bodyPr>
          <a:lstStyle/>
          <a:p>
            <a:pPr algn="ctr"/>
            <a:r>
              <a:rPr lang="fr-CH" sz="2000" b="1" dirty="0"/>
              <a:t>4</a:t>
            </a:r>
          </a:p>
        </p:txBody>
      </p:sp>
      <p:sp>
        <p:nvSpPr>
          <p:cNvPr id="16" name="ZoneTexte 15">
            <a:extLst>
              <a:ext uri="{FF2B5EF4-FFF2-40B4-BE49-F238E27FC236}">
                <a16:creationId xmlns:a16="http://schemas.microsoft.com/office/drawing/2014/main" id="{1119772D-D717-4451-AE5A-DB68BB9CD9AE}"/>
              </a:ext>
            </a:extLst>
          </p:cNvPr>
          <p:cNvSpPr txBox="1"/>
          <p:nvPr/>
        </p:nvSpPr>
        <p:spPr>
          <a:xfrm>
            <a:off x="2351584" y="5353471"/>
            <a:ext cx="288032" cy="307777"/>
          </a:xfrm>
          <a:prstGeom prst="rect">
            <a:avLst/>
          </a:prstGeom>
          <a:noFill/>
        </p:spPr>
        <p:txBody>
          <a:bodyPr wrap="square" lIns="0" tIns="0" rIns="0" bIns="0" rtlCol="0">
            <a:spAutoFit/>
          </a:bodyPr>
          <a:lstStyle/>
          <a:p>
            <a:pPr algn="ctr"/>
            <a:r>
              <a:rPr lang="fr-CH" sz="2000" b="1" dirty="0"/>
              <a:t>6</a:t>
            </a:r>
          </a:p>
        </p:txBody>
      </p:sp>
      <p:sp>
        <p:nvSpPr>
          <p:cNvPr id="17" name="ZoneTexte 16">
            <a:extLst>
              <a:ext uri="{FF2B5EF4-FFF2-40B4-BE49-F238E27FC236}">
                <a16:creationId xmlns:a16="http://schemas.microsoft.com/office/drawing/2014/main" id="{1009B714-F39D-4167-BAAD-BE4E446A858B}"/>
              </a:ext>
            </a:extLst>
          </p:cNvPr>
          <p:cNvSpPr txBox="1"/>
          <p:nvPr/>
        </p:nvSpPr>
        <p:spPr>
          <a:xfrm>
            <a:off x="983432" y="4969116"/>
            <a:ext cx="288032" cy="307777"/>
          </a:xfrm>
          <a:prstGeom prst="rect">
            <a:avLst/>
          </a:prstGeom>
          <a:noFill/>
        </p:spPr>
        <p:txBody>
          <a:bodyPr wrap="square" lIns="0" tIns="0" rIns="0" bIns="0" rtlCol="0">
            <a:spAutoFit/>
          </a:bodyPr>
          <a:lstStyle/>
          <a:p>
            <a:pPr algn="ctr"/>
            <a:r>
              <a:rPr lang="fr-CH" sz="2000" b="1" dirty="0"/>
              <a:t>5</a:t>
            </a:r>
          </a:p>
        </p:txBody>
      </p:sp>
      <p:sp>
        <p:nvSpPr>
          <p:cNvPr id="18" name="ZoneTexte 17">
            <a:extLst>
              <a:ext uri="{FF2B5EF4-FFF2-40B4-BE49-F238E27FC236}">
                <a16:creationId xmlns:a16="http://schemas.microsoft.com/office/drawing/2014/main" id="{7863E7B2-3BA3-48D5-AD74-A572C2DBDE8C}"/>
              </a:ext>
            </a:extLst>
          </p:cNvPr>
          <p:cNvSpPr txBox="1"/>
          <p:nvPr/>
        </p:nvSpPr>
        <p:spPr>
          <a:xfrm>
            <a:off x="3431704" y="5641503"/>
            <a:ext cx="288032" cy="307777"/>
          </a:xfrm>
          <a:prstGeom prst="rect">
            <a:avLst/>
          </a:prstGeom>
          <a:noFill/>
        </p:spPr>
        <p:txBody>
          <a:bodyPr wrap="square" lIns="0" tIns="0" rIns="0" bIns="0" rtlCol="0">
            <a:spAutoFit/>
          </a:bodyPr>
          <a:lstStyle/>
          <a:p>
            <a:pPr algn="ctr"/>
            <a:r>
              <a:rPr lang="fr-CH" sz="2000" b="1" dirty="0"/>
              <a:t>7</a:t>
            </a:r>
          </a:p>
        </p:txBody>
      </p:sp>
      <p:sp>
        <p:nvSpPr>
          <p:cNvPr id="19" name="ZoneTexte 18">
            <a:extLst>
              <a:ext uri="{FF2B5EF4-FFF2-40B4-BE49-F238E27FC236}">
                <a16:creationId xmlns:a16="http://schemas.microsoft.com/office/drawing/2014/main" id="{1FFDD179-AB24-46B6-B7CA-F9389A494568}"/>
              </a:ext>
            </a:extLst>
          </p:cNvPr>
          <p:cNvSpPr txBox="1"/>
          <p:nvPr/>
        </p:nvSpPr>
        <p:spPr>
          <a:xfrm>
            <a:off x="2207568" y="3275110"/>
            <a:ext cx="288032" cy="307777"/>
          </a:xfrm>
          <a:prstGeom prst="rect">
            <a:avLst/>
          </a:prstGeom>
          <a:noFill/>
        </p:spPr>
        <p:txBody>
          <a:bodyPr wrap="square" lIns="0" tIns="0" rIns="0" bIns="0" rtlCol="0">
            <a:spAutoFit/>
          </a:bodyPr>
          <a:lstStyle/>
          <a:p>
            <a:pPr algn="ctr"/>
            <a:r>
              <a:rPr lang="fr-CH" sz="2000" b="1" dirty="0"/>
              <a:t>8</a:t>
            </a:r>
          </a:p>
        </p:txBody>
      </p:sp>
      <p:sp>
        <p:nvSpPr>
          <p:cNvPr id="3" name="SeitenzahlBenutzerdefiniert">
            <a:extLst>
              <a:ext uri="{FF2B5EF4-FFF2-40B4-BE49-F238E27FC236}">
                <a16:creationId xmlns:a16="http://schemas.microsoft.com/office/drawing/2014/main" id="{19B3D3CD-D480-D564-554A-F0DF857927B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208363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err="1"/>
              <a:t>Conception</a:t>
            </a:r>
            <a:r>
              <a:rPr lang="de-DE" dirty="0"/>
              <a:t> de la </a:t>
            </a:r>
            <a:r>
              <a:rPr lang="de-DE" dirty="0" err="1"/>
              <a:t>formation</a:t>
            </a:r>
            <a:endParaRPr lang="de-DE" dirty="0"/>
          </a:p>
        </p:txBody>
      </p:sp>
      <p:sp>
        <p:nvSpPr>
          <p:cNvPr id="3" name="Inhaltsplatzhalter 2">
            <a:extLst>
              <a:ext uri="{FF2B5EF4-FFF2-40B4-BE49-F238E27FC236}">
                <a16:creationId xmlns:a16="http://schemas.microsoft.com/office/drawing/2014/main" id="{814AEFCA-D5EF-DBA3-B094-2FF5AC319C6F}"/>
              </a:ext>
            </a:extLst>
          </p:cNvPr>
          <p:cNvSpPr>
            <a:spLocks noGrp="1"/>
          </p:cNvSpPr>
          <p:nvPr>
            <p:ph idx="1"/>
          </p:nvPr>
        </p:nvSpPr>
        <p:spPr>
          <a:xfrm>
            <a:off x="8555775" y="1499098"/>
            <a:ext cx="3260541" cy="4594198"/>
          </a:xfrm>
        </p:spPr>
        <p:txBody>
          <a:bodyPr/>
          <a:lstStyle/>
          <a:p>
            <a:pPr marL="457200" indent="-457200">
              <a:lnSpc>
                <a:spcPct val="150000"/>
              </a:lnSpc>
              <a:buFont typeface="+mj-lt"/>
              <a:buAutoNum type="arabicPeriod"/>
            </a:pPr>
            <a:r>
              <a:rPr lang="de-DE" dirty="0" err="1"/>
              <a:t>Les</a:t>
            </a:r>
            <a:r>
              <a:rPr lang="de-DE" dirty="0"/>
              <a:t> adultes</a:t>
            </a:r>
          </a:p>
          <a:p>
            <a:pPr marL="457200" indent="-457200">
              <a:lnSpc>
                <a:spcPct val="150000"/>
              </a:lnSpc>
              <a:buFont typeface="+mj-lt"/>
              <a:buAutoNum type="arabicPeriod"/>
            </a:pPr>
            <a:r>
              <a:rPr lang="de-DE" dirty="0" err="1"/>
              <a:t>Participation</a:t>
            </a:r>
            <a:endParaRPr lang="de-DE" dirty="0"/>
          </a:p>
          <a:p>
            <a:pPr marL="457200" indent="-457200">
              <a:lnSpc>
                <a:spcPct val="150000"/>
              </a:lnSpc>
              <a:buFont typeface="+mj-lt"/>
              <a:buAutoNum type="arabicPeriod"/>
            </a:pPr>
            <a:r>
              <a:rPr lang="de-DE" dirty="0" err="1"/>
              <a:t>Activités</a:t>
            </a:r>
            <a:endParaRPr lang="de-DE" dirty="0"/>
          </a:p>
          <a:p>
            <a:pPr marL="457200" indent="-457200">
              <a:lnSpc>
                <a:spcPct val="150000"/>
              </a:lnSpc>
              <a:buFont typeface="+mj-lt"/>
              <a:buAutoNum type="arabicPeriod"/>
            </a:pPr>
            <a:r>
              <a:rPr lang="de-DE" dirty="0" err="1"/>
              <a:t>Tout</a:t>
            </a:r>
            <a:r>
              <a:rPr lang="de-DE" dirty="0"/>
              <a:t> au </a:t>
            </a:r>
            <a:r>
              <a:rPr lang="de-DE" dirty="0" err="1"/>
              <a:t>long</a:t>
            </a:r>
            <a:r>
              <a:rPr lang="de-DE" dirty="0"/>
              <a:t> de la </a:t>
            </a:r>
            <a:r>
              <a:rPr lang="de-DE" dirty="0" err="1"/>
              <a:t>vie</a:t>
            </a:r>
            <a:endParaRPr lang="de-DE" dirty="0"/>
          </a:p>
          <a:p>
            <a:pPr marL="457200" indent="-457200">
              <a:lnSpc>
                <a:spcPct val="150000"/>
              </a:lnSpc>
              <a:buFont typeface="+mj-lt"/>
              <a:buAutoNum type="arabicPeriod"/>
            </a:pPr>
            <a:r>
              <a:rPr lang="de-DE" dirty="0"/>
              <a:t>La </a:t>
            </a:r>
            <a:r>
              <a:rPr lang="de-DE" dirty="0" err="1"/>
              <a:t>monitrice</a:t>
            </a:r>
            <a:endParaRPr lang="de-DE" dirty="0"/>
          </a:p>
          <a:p>
            <a:pPr marL="457200" indent="-457200">
              <a:lnSpc>
                <a:spcPct val="150000"/>
              </a:lnSpc>
              <a:buFont typeface="+mj-lt"/>
              <a:buAutoNum type="arabicPeriod"/>
            </a:pPr>
            <a:r>
              <a:rPr lang="de-DE" dirty="0"/>
              <a:t>Savoir-</a:t>
            </a:r>
            <a:r>
              <a:rPr lang="de-DE" dirty="0" err="1"/>
              <a:t>être</a:t>
            </a:r>
            <a:endParaRPr lang="de-DE" dirty="0"/>
          </a:p>
          <a:p>
            <a:pPr marL="457200" indent="-457200">
              <a:lnSpc>
                <a:spcPct val="150000"/>
              </a:lnSpc>
              <a:buFont typeface="+mj-lt"/>
              <a:buAutoNum type="arabicPeriod"/>
            </a:pPr>
            <a:r>
              <a:rPr lang="de-DE" dirty="0" err="1"/>
              <a:t>Quoi</a:t>
            </a:r>
            <a:r>
              <a:rPr lang="de-DE" dirty="0"/>
              <a:t> </a:t>
            </a:r>
            <a:r>
              <a:rPr lang="de-DE" dirty="0" err="1"/>
              <a:t>enseigner</a:t>
            </a:r>
            <a:r>
              <a:rPr lang="de-DE" dirty="0"/>
              <a:t>?</a:t>
            </a:r>
          </a:p>
          <a:p>
            <a:pPr marL="457200" indent="-457200">
              <a:lnSpc>
                <a:spcPct val="150000"/>
              </a:lnSpc>
              <a:buFont typeface="+mj-lt"/>
              <a:buAutoNum type="arabicPeriod"/>
            </a:pPr>
            <a:r>
              <a:rPr lang="de-DE" dirty="0"/>
              <a:t>Comment </a:t>
            </a:r>
            <a:r>
              <a:rPr lang="de-DE" dirty="0" err="1"/>
              <a:t>enseigner</a:t>
            </a:r>
            <a:r>
              <a:rPr lang="de-DE" dirty="0"/>
              <a:t>? </a:t>
            </a:r>
            <a:br>
              <a:rPr lang="de-DE" dirty="0"/>
            </a:br>
            <a:r>
              <a:rPr lang="de-DE" dirty="0"/>
              <a:t>4 </a:t>
            </a:r>
            <a:r>
              <a:rPr lang="de-DE" dirty="0" err="1"/>
              <a:t>domaines</a:t>
            </a:r>
            <a:r>
              <a:rPr lang="de-DE" dirty="0"/>
              <a:t> </a:t>
            </a:r>
            <a:r>
              <a:rPr lang="de-DE" dirty="0" err="1"/>
              <a:t>d‘action</a:t>
            </a:r>
            <a:r>
              <a:rPr lang="de-DE" dirty="0"/>
              <a:t>.</a:t>
            </a:r>
          </a:p>
          <a:p>
            <a:pPr marL="457200" indent="-457200">
              <a:lnSpc>
                <a:spcPct val="150000"/>
              </a:lnSpc>
              <a:buFont typeface="+mj-lt"/>
              <a:buAutoNum type="arabicPeriod"/>
            </a:pPr>
            <a:r>
              <a:rPr lang="de-DE" dirty="0" err="1"/>
              <a:t>Conditions</a:t>
            </a:r>
            <a:r>
              <a:rPr lang="de-DE" dirty="0"/>
              <a:t> </a:t>
            </a:r>
            <a:r>
              <a:rPr lang="de-DE" dirty="0" err="1"/>
              <a:t>cadres</a:t>
            </a:r>
            <a:endParaRPr lang="de-DE" dirty="0"/>
          </a:p>
        </p:txBody>
      </p:sp>
      <p:pic>
        <p:nvPicPr>
          <p:cNvPr id="6" name="Image 5">
            <a:extLst>
              <a:ext uri="{FF2B5EF4-FFF2-40B4-BE49-F238E27FC236}">
                <a16:creationId xmlns:a16="http://schemas.microsoft.com/office/drawing/2014/main" id="{63062ACF-C0D4-4E8A-9472-7D207A969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99098"/>
            <a:ext cx="8180091" cy="5040000"/>
          </a:xfrm>
          <a:prstGeom prst="rect">
            <a:avLst/>
          </a:prstGeom>
        </p:spPr>
      </p:pic>
      <p:pic>
        <p:nvPicPr>
          <p:cNvPr id="8" name="Image 7">
            <a:hlinkClick r:id="rId4"/>
            <a:extLst>
              <a:ext uri="{FF2B5EF4-FFF2-40B4-BE49-F238E27FC236}">
                <a16:creationId xmlns:a16="http://schemas.microsoft.com/office/drawing/2014/main" id="{4C5AEE16-FFA1-4F05-99CB-6C836D8F1F3E}"/>
              </a:ext>
            </a:extLst>
          </p:cNvPr>
          <p:cNvPicPr>
            <a:picLocks noChangeAspect="1"/>
          </p:cNvPicPr>
          <p:nvPr/>
        </p:nvPicPr>
        <p:blipFill>
          <a:blip r:embed="rId5"/>
          <a:stretch>
            <a:fillRect/>
          </a:stretch>
        </p:blipFill>
        <p:spPr>
          <a:xfrm>
            <a:off x="375684" y="1499098"/>
            <a:ext cx="425472" cy="425472"/>
          </a:xfrm>
          <a:prstGeom prst="rect">
            <a:avLst/>
          </a:prstGeom>
        </p:spPr>
      </p:pic>
      <p:sp>
        <p:nvSpPr>
          <p:cNvPr id="9" name="ZoneTexte 8">
            <a:extLst>
              <a:ext uri="{FF2B5EF4-FFF2-40B4-BE49-F238E27FC236}">
                <a16:creationId xmlns:a16="http://schemas.microsoft.com/office/drawing/2014/main" id="{2B74614B-B995-4041-A674-7539E6D4E60A}"/>
              </a:ext>
            </a:extLst>
          </p:cNvPr>
          <p:cNvSpPr txBox="1"/>
          <p:nvPr/>
        </p:nvSpPr>
        <p:spPr>
          <a:xfrm>
            <a:off x="5475520" y="4365104"/>
            <a:ext cx="288032" cy="307777"/>
          </a:xfrm>
          <a:prstGeom prst="rect">
            <a:avLst/>
          </a:prstGeom>
          <a:noFill/>
        </p:spPr>
        <p:txBody>
          <a:bodyPr wrap="square" lIns="0" tIns="0" rIns="0" bIns="0" rtlCol="0">
            <a:spAutoFit/>
          </a:bodyPr>
          <a:lstStyle/>
          <a:p>
            <a:pPr algn="ctr"/>
            <a:r>
              <a:rPr lang="fr-CH" sz="2000" b="1" dirty="0"/>
              <a:t>1</a:t>
            </a:r>
          </a:p>
        </p:txBody>
      </p:sp>
      <p:sp>
        <p:nvSpPr>
          <p:cNvPr id="10" name="ZoneTexte 9">
            <a:extLst>
              <a:ext uri="{FF2B5EF4-FFF2-40B4-BE49-F238E27FC236}">
                <a16:creationId xmlns:a16="http://schemas.microsoft.com/office/drawing/2014/main" id="{F08FF05F-F0AB-4D46-B59F-C16CD1B2575D}"/>
              </a:ext>
            </a:extLst>
          </p:cNvPr>
          <p:cNvSpPr txBox="1"/>
          <p:nvPr/>
        </p:nvSpPr>
        <p:spPr>
          <a:xfrm>
            <a:off x="5246764" y="5843212"/>
            <a:ext cx="288032" cy="307777"/>
          </a:xfrm>
          <a:prstGeom prst="rect">
            <a:avLst/>
          </a:prstGeom>
          <a:noFill/>
        </p:spPr>
        <p:txBody>
          <a:bodyPr wrap="square" lIns="0" tIns="0" rIns="0" bIns="0" rtlCol="0">
            <a:spAutoFit/>
          </a:bodyPr>
          <a:lstStyle/>
          <a:p>
            <a:pPr algn="ctr"/>
            <a:r>
              <a:rPr lang="fr-CH" sz="2000" b="1" dirty="0"/>
              <a:t>2</a:t>
            </a:r>
          </a:p>
        </p:txBody>
      </p:sp>
      <p:sp>
        <p:nvSpPr>
          <p:cNvPr id="11" name="ZoneTexte 10">
            <a:extLst>
              <a:ext uri="{FF2B5EF4-FFF2-40B4-BE49-F238E27FC236}">
                <a16:creationId xmlns:a16="http://schemas.microsoft.com/office/drawing/2014/main" id="{27D90953-95CB-4443-BE0E-A26CFF931C82}"/>
              </a:ext>
            </a:extLst>
          </p:cNvPr>
          <p:cNvSpPr txBox="1"/>
          <p:nvPr/>
        </p:nvSpPr>
        <p:spPr>
          <a:xfrm>
            <a:off x="2811224" y="5806786"/>
            <a:ext cx="288032" cy="307777"/>
          </a:xfrm>
          <a:prstGeom prst="rect">
            <a:avLst/>
          </a:prstGeom>
          <a:noFill/>
        </p:spPr>
        <p:txBody>
          <a:bodyPr wrap="square" lIns="0" tIns="0" rIns="0" bIns="0" rtlCol="0">
            <a:spAutoFit/>
          </a:bodyPr>
          <a:lstStyle/>
          <a:p>
            <a:pPr algn="ctr"/>
            <a:r>
              <a:rPr lang="fr-CH" sz="2000" b="1" dirty="0"/>
              <a:t>3</a:t>
            </a:r>
          </a:p>
        </p:txBody>
      </p:sp>
      <p:sp>
        <p:nvSpPr>
          <p:cNvPr id="12" name="ZoneTexte 11">
            <a:extLst>
              <a:ext uri="{FF2B5EF4-FFF2-40B4-BE49-F238E27FC236}">
                <a16:creationId xmlns:a16="http://schemas.microsoft.com/office/drawing/2014/main" id="{A2E7D46A-6CF2-4F53-94ED-D75FE3DD4BBE}"/>
              </a:ext>
            </a:extLst>
          </p:cNvPr>
          <p:cNvSpPr txBox="1"/>
          <p:nvPr/>
        </p:nvSpPr>
        <p:spPr>
          <a:xfrm>
            <a:off x="5722962" y="3598194"/>
            <a:ext cx="288032" cy="307777"/>
          </a:xfrm>
          <a:prstGeom prst="rect">
            <a:avLst/>
          </a:prstGeom>
          <a:noFill/>
        </p:spPr>
        <p:txBody>
          <a:bodyPr wrap="square" lIns="0" tIns="0" rIns="0" bIns="0" rtlCol="0">
            <a:spAutoFit/>
          </a:bodyPr>
          <a:lstStyle/>
          <a:p>
            <a:pPr algn="ctr"/>
            <a:r>
              <a:rPr lang="fr-CH" sz="2000" b="1" dirty="0"/>
              <a:t>9</a:t>
            </a:r>
          </a:p>
        </p:txBody>
      </p:sp>
      <p:sp>
        <p:nvSpPr>
          <p:cNvPr id="13" name="ZoneTexte 12">
            <a:extLst>
              <a:ext uri="{FF2B5EF4-FFF2-40B4-BE49-F238E27FC236}">
                <a16:creationId xmlns:a16="http://schemas.microsoft.com/office/drawing/2014/main" id="{40F1261A-BE4E-4415-A13E-7661FA7D485B}"/>
              </a:ext>
            </a:extLst>
          </p:cNvPr>
          <p:cNvSpPr txBox="1"/>
          <p:nvPr/>
        </p:nvSpPr>
        <p:spPr>
          <a:xfrm>
            <a:off x="7104112" y="3275111"/>
            <a:ext cx="288032" cy="307777"/>
          </a:xfrm>
          <a:prstGeom prst="rect">
            <a:avLst/>
          </a:prstGeom>
          <a:noFill/>
        </p:spPr>
        <p:txBody>
          <a:bodyPr wrap="square" lIns="0" tIns="0" rIns="0" bIns="0" rtlCol="0">
            <a:spAutoFit/>
          </a:bodyPr>
          <a:lstStyle/>
          <a:p>
            <a:pPr algn="ctr"/>
            <a:r>
              <a:rPr lang="fr-CH" sz="2000" b="1" dirty="0"/>
              <a:t>4</a:t>
            </a:r>
          </a:p>
        </p:txBody>
      </p:sp>
      <p:sp>
        <p:nvSpPr>
          <p:cNvPr id="14" name="ZoneTexte 13">
            <a:extLst>
              <a:ext uri="{FF2B5EF4-FFF2-40B4-BE49-F238E27FC236}">
                <a16:creationId xmlns:a16="http://schemas.microsoft.com/office/drawing/2014/main" id="{00E50209-CC56-46C9-BFCA-416B2D560EE7}"/>
              </a:ext>
            </a:extLst>
          </p:cNvPr>
          <p:cNvSpPr txBox="1"/>
          <p:nvPr/>
        </p:nvSpPr>
        <p:spPr>
          <a:xfrm>
            <a:off x="2351584" y="5301208"/>
            <a:ext cx="288032" cy="307777"/>
          </a:xfrm>
          <a:prstGeom prst="rect">
            <a:avLst/>
          </a:prstGeom>
          <a:noFill/>
        </p:spPr>
        <p:txBody>
          <a:bodyPr wrap="square" lIns="0" tIns="0" rIns="0" bIns="0" rtlCol="0">
            <a:spAutoFit/>
          </a:bodyPr>
          <a:lstStyle/>
          <a:p>
            <a:pPr algn="ctr"/>
            <a:r>
              <a:rPr lang="fr-CH" sz="2000" b="1" dirty="0"/>
              <a:t>6</a:t>
            </a:r>
          </a:p>
        </p:txBody>
      </p:sp>
      <p:sp>
        <p:nvSpPr>
          <p:cNvPr id="15" name="ZoneTexte 14">
            <a:extLst>
              <a:ext uri="{FF2B5EF4-FFF2-40B4-BE49-F238E27FC236}">
                <a16:creationId xmlns:a16="http://schemas.microsoft.com/office/drawing/2014/main" id="{8EDB2438-B78C-4F57-BABD-B069C69E5E57}"/>
              </a:ext>
            </a:extLst>
          </p:cNvPr>
          <p:cNvSpPr txBox="1"/>
          <p:nvPr/>
        </p:nvSpPr>
        <p:spPr>
          <a:xfrm>
            <a:off x="983432" y="4969116"/>
            <a:ext cx="288032" cy="307777"/>
          </a:xfrm>
          <a:prstGeom prst="rect">
            <a:avLst/>
          </a:prstGeom>
          <a:noFill/>
        </p:spPr>
        <p:txBody>
          <a:bodyPr wrap="square" lIns="0" tIns="0" rIns="0" bIns="0" rtlCol="0">
            <a:spAutoFit/>
          </a:bodyPr>
          <a:lstStyle/>
          <a:p>
            <a:pPr algn="ctr"/>
            <a:r>
              <a:rPr lang="fr-CH" sz="2000" b="1" dirty="0"/>
              <a:t>5</a:t>
            </a:r>
          </a:p>
        </p:txBody>
      </p:sp>
      <p:sp>
        <p:nvSpPr>
          <p:cNvPr id="16" name="ZoneTexte 15">
            <a:extLst>
              <a:ext uri="{FF2B5EF4-FFF2-40B4-BE49-F238E27FC236}">
                <a16:creationId xmlns:a16="http://schemas.microsoft.com/office/drawing/2014/main" id="{D5E3AE26-ED04-4191-B0A9-B4F2137B8A9B}"/>
              </a:ext>
            </a:extLst>
          </p:cNvPr>
          <p:cNvSpPr txBox="1"/>
          <p:nvPr/>
        </p:nvSpPr>
        <p:spPr>
          <a:xfrm>
            <a:off x="3515215" y="5608985"/>
            <a:ext cx="288032" cy="307777"/>
          </a:xfrm>
          <a:prstGeom prst="rect">
            <a:avLst/>
          </a:prstGeom>
          <a:noFill/>
        </p:spPr>
        <p:txBody>
          <a:bodyPr wrap="square" lIns="0" tIns="0" rIns="0" bIns="0" rtlCol="0">
            <a:spAutoFit/>
          </a:bodyPr>
          <a:lstStyle/>
          <a:p>
            <a:pPr algn="ctr"/>
            <a:r>
              <a:rPr lang="fr-CH" sz="2000" b="1" dirty="0"/>
              <a:t>7</a:t>
            </a:r>
          </a:p>
        </p:txBody>
      </p:sp>
      <p:sp>
        <p:nvSpPr>
          <p:cNvPr id="17" name="ZoneTexte 16">
            <a:extLst>
              <a:ext uri="{FF2B5EF4-FFF2-40B4-BE49-F238E27FC236}">
                <a16:creationId xmlns:a16="http://schemas.microsoft.com/office/drawing/2014/main" id="{23FB7A28-BE80-4F2F-B1E9-B365E53B83A8}"/>
              </a:ext>
            </a:extLst>
          </p:cNvPr>
          <p:cNvSpPr txBox="1"/>
          <p:nvPr/>
        </p:nvSpPr>
        <p:spPr>
          <a:xfrm>
            <a:off x="2207568" y="3246265"/>
            <a:ext cx="288032" cy="307777"/>
          </a:xfrm>
          <a:prstGeom prst="rect">
            <a:avLst/>
          </a:prstGeom>
          <a:noFill/>
        </p:spPr>
        <p:txBody>
          <a:bodyPr wrap="square" lIns="0" tIns="0" rIns="0" bIns="0" rtlCol="0">
            <a:spAutoFit/>
          </a:bodyPr>
          <a:lstStyle/>
          <a:p>
            <a:pPr algn="ctr"/>
            <a:r>
              <a:rPr lang="fr-CH" sz="2000" b="1" dirty="0"/>
              <a:t>8</a:t>
            </a:r>
          </a:p>
        </p:txBody>
      </p:sp>
      <p:sp>
        <p:nvSpPr>
          <p:cNvPr id="4" name="SeitenzahlBenutzerdefiniert">
            <a:extLst>
              <a:ext uri="{FF2B5EF4-FFF2-40B4-BE49-F238E27FC236}">
                <a16:creationId xmlns:a16="http://schemas.microsoft.com/office/drawing/2014/main" id="{10DBBB29-93FD-DC94-A057-506193A2894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229395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A9814-9491-AF5B-2170-A51AEDE641DE}"/>
            </a:ext>
          </a:extLst>
        </p:cNvPr>
        <p:cNvGrpSpPr/>
        <p:nvPr/>
      </p:nvGrpSpPr>
      <p:grpSpPr>
        <a:xfrm>
          <a:off x="0" y="0"/>
          <a:ext cx="0" cy="0"/>
          <a:chOff x="0" y="0"/>
          <a:chExt cx="0" cy="0"/>
        </a:xfrm>
      </p:grpSpPr>
      <p:pic>
        <p:nvPicPr>
          <p:cNvPr id="5" name="Bildplatzhalter 4">
            <a:extLst>
              <a:ext uri="{FF2B5EF4-FFF2-40B4-BE49-F238E27FC236}">
                <a16:creationId xmlns:a16="http://schemas.microsoft.com/office/drawing/2014/main" id="{8FD6147A-22E2-84F1-BB68-FB461E87F9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84" b="7784"/>
          <a:stretch>
            <a:fillRect/>
          </a:stretch>
        </p:blipFill>
        <p:spPr/>
      </p:pic>
      <p:pic>
        <p:nvPicPr>
          <p:cNvPr id="8" name="Grafik 7">
            <a:extLst>
              <a:ext uri="{FF2B5EF4-FFF2-40B4-BE49-F238E27FC236}">
                <a16:creationId xmlns:a16="http://schemas.microsoft.com/office/drawing/2014/main" id="{FB5EF969-B535-44D1-82FE-D075E45D7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1480"/>
            <a:ext cx="12216680" cy="8690817"/>
          </a:xfrm>
          <a:prstGeom prst="rect">
            <a:avLst/>
          </a:prstGeom>
        </p:spPr>
      </p:pic>
      <p:sp>
        <p:nvSpPr>
          <p:cNvPr id="13" name="Untertitel 12">
            <a:extLst>
              <a:ext uri="{FF2B5EF4-FFF2-40B4-BE49-F238E27FC236}">
                <a16:creationId xmlns:a16="http://schemas.microsoft.com/office/drawing/2014/main" id="{E8FB72B6-94C5-282E-53FD-550E41D7C2B0}"/>
              </a:ext>
            </a:extLst>
          </p:cNvPr>
          <p:cNvSpPr>
            <a:spLocks noGrp="1"/>
          </p:cNvSpPr>
          <p:nvPr>
            <p:ph type="subTitle" idx="1"/>
          </p:nvPr>
        </p:nvSpPr>
        <p:spPr/>
        <p:txBody>
          <a:bodyPr/>
          <a:lstStyle/>
          <a:p>
            <a:r>
              <a:rPr lang="de-CH" dirty="0"/>
              <a:t> </a:t>
            </a:r>
          </a:p>
        </p:txBody>
      </p:sp>
      <p:pic>
        <p:nvPicPr>
          <p:cNvPr id="3" name="Grafik 2">
            <a:extLst>
              <a:ext uri="{FF2B5EF4-FFF2-40B4-BE49-F238E27FC236}">
                <a16:creationId xmlns:a16="http://schemas.microsoft.com/office/drawing/2014/main" id="{A4815463-625F-43E7-BFB4-991A1E73F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9" y="344848"/>
            <a:ext cx="2376264" cy="569427"/>
          </a:xfrm>
          <a:prstGeom prst="rect">
            <a:avLst/>
          </a:prstGeom>
        </p:spPr>
      </p:pic>
      <p:sp>
        <p:nvSpPr>
          <p:cNvPr id="12" name="Titel 11">
            <a:extLst>
              <a:ext uri="{FF2B5EF4-FFF2-40B4-BE49-F238E27FC236}">
                <a16:creationId xmlns:a16="http://schemas.microsoft.com/office/drawing/2014/main" id="{7989DC1B-1E0B-4AFE-BA4A-40CACA7BF06E}"/>
              </a:ext>
            </a:extLst>
          </p:cNvPr>
          <p:cNvSpPr>
            <a:spLocks noGrp="1"/>
          </p:cNvSpPr>
          <p:nvPr>
            <p:ph type="ctrTitle"/>
          </p:nvPr>
        </p:nvSpPr>
        <p:spPr>
          <a:xfrm>
            <a:off x="377999" y="5373336"/>
            <a:ext cx="11436175" cy="1080000"/>
          </a:xfrm>
        </p:spPr>
        <p:txBody>
          <a:bodyPr/>
          <a:lstStyle/>
          <a:p>
            <a:r>
              <a:rPr lang="de-CH" dirty="0" err="1">
                <a:effectLst>
                  <a:outerShdw blurRad="38100" dist="38100" dir="2700000" algn="tl">
                    <a:srgbClr val="000000">
                      <a:alpha val="43137"/>
                    </a:srgbClr>
                  </a:outerShdw>
                </a:effectLst>
              </a:rPr>
              <a:t>Formazione</a:t>
            </a:r>
            <a:r>
              <a:rPr lang="de-CH" dirty="0">
                <a:effectLst>
                  <a:outerShdw blurRad="38100" dist="38100" dir="2700000" algn="tl">
                    <a:srgbClr val="000000">
                      <a:alpha val="43137"/>
                    </a:srgbClr>
                  </a:outerShdw>
                </a:effectLst>
              </a:rPr>
              <a:t> MSM</a:t>
            </a:r>
            <a:br>
              <a:rPr lang="de-CH" dirty="0">
                <a:effectLst>
                  <a:outerShdw blurRad="38100" dist="38100" dir="2700000" algn="tl">
                    <a:srgbClr val="000000">
                      <a:alpha val="43137"/>
                    </a:srgbClr>
                  </a:outerShdw>
                </a:effectLst>
              </a:rPr>
            </a:br>
            <a:endParaRPr lang="de-CH" dirty="0">
              <a:effectLst>
                <a:outerShdw blurRad="38100" dist="38100" dir="2700000" algn="tl">
                  <a:srgbClr val="000000">
                    <a:alpha val="43137"/>
                  </a:srgbClr>
                </a:outerShdw>
              </a:effectLst>
            </a:endParaRPr>
          </a:p>
        </p:txBody>
      </p:sp>
      <p:sp>
        <p:nvSpPr>
          <p:cNvPr id="2" name="SeitenzahlBenutzerdefiniert">
            <a:extLst>
              <a:ext uri="{FF2B5EF4-FFF2-40B4-BE49-F238E27FC236}">
                <a16:creationId xmlns:a16="http://schemas.microsoft.com/office/drawing/2014/main" id="{CDAE826A-F745-B4D7-1675-F3A27656994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solidFill>
                  <a:schemeClr val="bg1"/>
                </a:solidFill>
              </a:rPr>
              <a:t>2</a:t>
            </a:r>
            <a:endParaRPr lang="de-CH" sz="900" dirty="0">
              <a:solidFill>
                <a:schemeClr val="bg1"/>
              </a:solidFill>
            </a:endParaRPr>
          </a:p>
        </p:txBody>
      </p:sp>
    </p:spTree>
    <p:extLst>
      <p:ext uri="{BB962C8B-B14F-4D97-AF65-F5344CB8AC3E}">
        <p14:creationId xmlns:p14="http://schemas.microsoft.com/office/powerpoint/2010/main" val="1197608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err="1"/>
              <a:t>Concezione</a:t>
            </a:r>
            <a:r>
              <a:rPr lang="de-DE" dirty="0"/>
              <a:t> della </a:t>
            </a:r>
            <a:r>
              <a:rPr lang="de-DE" dirty="0" err="1"/>
              <a:t>formatione</a:t>
            </a:r>
            <a:endParaRPr lang="de-DE" dirty="0"/>
          </a:p>
        </p:txBody>
      </p:sp>
      <p:pic>
        <p:nvPicPr>
          <p:cNvPr id="6" name="Image 5">
            <a:extLst>
              <a:ext uri="{FF2B5EF4-FFF2-40B4-BE49-F238E27FC236}">
                <a16:creationId xmlns:a16="http://schemas.microsoft.com/office/drawing/2014/main" id="{C733F74F-C30E-4C10-A419-C79F9DA32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84784"/>
            <a:ext cx="8180099" cy="5040000"/>
          </a:xfrm>
          <a:prstGeom prst="rect">
            <a:avLst/>
          </a:prstGeom>
        </p:spPr>
      </p:pic>
      <p:sp>
        <p:nvSpPr>
          <p:cNvPr id="9" name="Inhaltsplatzhalter 2">
            <a:extLst>
              <a:ext uri="{FF2B5EF4-FFF2-40B4-BE49-F238E27FC236}">
                <a16:creationId xmlns:a16="http://schemas.microsoft.com/office/drawing/2014/main" id="{165E7BAB-9515-4DFD-8273-EE13A4F8BEC3}"/>
              </a:ext>
            </a:extLst>
          </p:cNvPr>
          <p:cNvSpPr>
            <a:spLocks noGrp="1"/>
          </p:cNvSpPr>
          <p:nvPr>
            <p:ph idx="1"/>
          </p:nvPr>
        </p:nvSpPr>
        <p:spPr>
          <a:xfrm>
            <a:off x="8555775" y="1499098"/>
            <a:ext cx="3260541" cy="4594198"/>
          </a:xfrm>
        </p:spPr>
        <p:txBody>
          <a:bodyPr/>
          <a:lstStyle/>
          <a:p>
            <a:pPr marL="457200" indent="-457200">
              <a:lnSpc>
                <a:spcPct val="150000"/>
              </a:lnSpc>
              <a:buFont typeface="+mj-lt"/>
              <a:buAutoNum type="arabicPeriod"/>
            </a:pPr>
            <a:r>
              <a:rPr lang="de-DE" dirty="0" err="1"/>
              <a:t>Partecipanti</a:t>
            </a:r>
            <a:endParaRPr lang="de-DE" dirty="0"/>
          </a:p>
          <a:p>
            <a:pPr marL="457200" indent="-457200">
              <a:lnSpc>
                <a:spcPct val="150000"/>
              </a:lnSpc>
              <a:buFont typeface="+mj-lt"/>
              <a:buAutoNum type="arabicPeriod"/>
            </a:pPr>
            <a:r>
              <a:rPr lang="de-DE" dirty="0"/>
              <a:t>La </a:t>
            </a:r>
            <a:r>
              <a:rPr lang="de-DE" dirty="0" err="1"/>
              <a:t>participazione</a:t>
            </a:r>
            <a:endParaRPr lang="de-DE" dirty="0"/>
          </a:p>
          <a:p>
            <a:pPr marL="457200" indent="-457200">
              <a:lnSpc>
                <a:spcPct val="150000"/>
              </a:lnSpc>
              <a:buFont typeface="+mj-lt"/>
              <a:buAutoNum type="arabicPeriod"/>
            </a:pPr>
            <a:r>
              <a:rPr lang="de-DE" dirty="0" err="1"/>
              <a:t>Attività</a:t>
            </a:r>
            <a:endParaRPr lang="de-DE" dirty="0"/>
          </a:p>
          <a:p>
            <a:pPr marL="457200" indent="-457200">
              <a:lnSpc>
                <a:spcPct val="150000"/>
              </a:lnSpc>
              <a:buFont typeface="+mj-lt"/>
              <a:buAutoNum type="arabicPeriod"/>
            </a:pPr>
            <a:r>
              <a:rPr lang="de-DE" dirty="0"/>
              <a:t>Tutto </a:t>
            </a:r>
            <a:r>
              <a:rPr lang="de-DE" dirty="0" err="1"/>
              <a:t>l‘arco</a:t>
            </a:r>
            <a:r>
              <a:rPr lang="de-DE" dirty="0"/>
              <a:t> della </a:t>
            </a:r>
            <a:r>
              <a:rPr lang="de-DE" dirty="0" err="1"/>
              <a:t>vita</a:t>
            </a:r>
            <a:endParaRPr lang="de-DE" dirty="0"/>
          </a:p>
          <a:p>
            <a:pPr marL="457200" indent="-457200">
              <a:lnSpc>
                <a:spcPct val="150000"/>
              </a:lnSpc>
              <a:buFont typeface="+mj-lt"/>
              <a:buAutoNum type="arabicPeriod"/>
            </a:pPr>
            <a:r>
              <a:rPr lang="de-DE" dirty="0"/>
              <a:t>La </a:t>
            </a:r>
            <a:r>
              <a:rPr lang="de-DE" dirty="0" err="1"/>
              <a:t>monitrice</a:t>
            </a:r>
            <a:endParaRPr lang="de-DE" dirty="0"/>
          </a:p>
          <a:p>
            <a:pPr marL="457200" indent="-457200">
              <a:lnSpc>
                <a:spcPct val="150000"/>
              </a:lnSpc>
              <a:buFont typeface="+mj-lt"/>
              <a:buAutoNum type="arabicPeriod"/>
            </a:pPr>
            <a:r>
              <a:rPr lang="de-DE" dirty="0" err="1"/>
              <a:t>Saper</a:t>
            </a:r>
            <a:r>
              <a:rPr lang="de-DE" dirty="0"/>
              <a:t> </a:t>
            </a:r>
            <a:r>
              <a:rPr lang="de-DE" dirty="0" err="1"/>
              <a:t>essere</a:t>
            </a:r>
            <a:endParaRPr lang="de-DE" dirty="0"/>
          </a:p>
          <a:p>
            <a:pPr marL="457200" indent="-457200">
              <a:lnSpc>
                <a:spcPct val="150000"/>
              </a:lnSpc>
              <a:buFont typeface="+mj-lt"/>
              <a:buAutoNum type="arabicPeriod"/>
            </a:pPr>
            <a:r>
              <a:rPr lang="de-DE" dirty="0"/>
              <a:t>Cosa?</a:t>
            </a:r>
          </a:p>
          <a:p>
            <a:pPr marL="457200" indent="-457200">
              <a:lnSpc>
                <a:spcPct val="150000"/>
              </a:lnSpc>
              <a:buFont typeface="+mj-lt"/>
              <a:buAutoNum type="arabicPeriod"/>
            </a:pPr>
            <a:r>
              <a:rPr lang="de-DE" dirty="0"/>
              <a:t>Come? </a:t>
            </a:r>
            <a:br>
              <a:rPr lang="de-DE" dirty="0"/>
            </a:br>
            <a:r>
              <a:rPr lang="de-DE" dirty="0"/>
              <a:t>4 </a:t>
            </a:r>
            <a:r>
              <a:rPr lang="de-DE" dirty="0" err="1"/>
              <a:t>settori</a:t>
            </a:r>
            <a:r>
              <a:rPr lang="de-DE" dirty="0"/>
              <a:t> di </a:t>
            </a:r>
            <a:r>
              <a:rPr lang="de-DE" dirty="0" err="1"/>
              <a:t>attività</a:t>
            </a:r>
            <a:endParaRPr lang="de-DE" dirty="0"/>
          </a:p>
          <a:p>
            <a:pPr marL="457200" indent="-457200">
              <a:lnSpc>
                <a:spcPct val="150000"/>
              </a:lnSpc>
              <a:buFont typeface="+mj-lt"/>
              <a:buAutoNum type="arabicPeriod"/>
            </a:pPr>
            <a:r>
              <a:rPr lang="de-DE" dirty="0" err="1"/>
              <a:t>Condizioni</a:t>
            </a:r>
            <a:r>
              <a:rPr lang="de-DE" dirty="0"/>
              <a:t> </a:t>
            </a:r>
            <a:r>
              <a:rPr lang="de-DE" dirty="0" err="1"/>
              <a:t>quadro</a:t>
            </a:r>
            <a:endParaRPr lang="de-DE" dirty="0"/>
          </a:p>
        </p:txBody>
      </p:sp>
      <p:pic>
        <p:nvPicPr>
          <p:cNvPr id="5" name="Image 4">
            <a:hlinkClick r:id="rId4"/>
            <a:extLst>
              <a:ext uri="{FF2B5EF4-FFF2-40B4-BE49-F238E27FC236}">
                <a16:creationId xmlns:a16="http://schemas.microsoft.com/office/drawing/2014/main" id="{364C1E3C-9C3D-432A-9000-4BD469A43C9D}"/>
              </a:ext>
            </a:extLst>
          </p:cNvPr>
          <p:cNvPicPr>
            <a:picLocks noChangeAspect="1"/>
          </p:cNvPicPr>
          <p:nvPr/>
        </p:nvPicPr>
        <p:blipFill>
          <a:blip r:embed="rId5"/>
          <a:stretch>
            <a:fillRect/>
          </a:stretch>
        </p:blipFill>
        <p:spPr>
          <a:xfrm>
            <a:off x="375684" y="1486255"/>
            <a:ext cx="425472" cy="425472"/>
          </a:xfrm>
          <a:prstGeom prst="rect">
            <a:avLst/>
          </a:prstGeom>
        </p:spPr>
      </p:pic>
      <p:sp>
        <p:nvSpPr>
          <p:cNvPr id="8" name="ZoneTexte 7">
            <a:extLst>
              <a:ext uri="{FF2B5EF4-FFF2-40B4-BE49-F238E27FC236}">
                <a16:creationId xmlns:a16="http://schemas.microsoft.com/office/drawing/2014/main" id="{2987F66E-905A-4D1A-818F-CF7C79E406AA}"/>
              </a:ext>
            </a:extLst>
          </p:cNvPr>
          <p:cNvSpPr txBox="1"/>
          <p:nvPr/>
        </p:nvSpPr>
        <p:spPr>
          <a:xfrm>
            <a:off x="5475520" y="4365104"/>
            <a:ext cx="288032" cy="307777"/>
          </a:xfrm>
          <a:prstGeom prst="rect">
            <a:avLst/>
          </a:prstGeom>
          <a:noFill/>
        </p:spPr>
        <p:txBody>
          <a:bodyPr wrap="square" lIns="0" tIns="0" rIns="0" bIns="0" rtlCol="0">
            <a:spAutoFit/>
          </a:bodyPr>
          <a:lstStyle/>
          <a:p>
            <a:pPr algn="ctr"/>
            <a:r>
              <a:rPr lang="fr-CH" sz="2000" b="1" dirty="0"/>
              <a:t>1</a:t>
            </a:r>
          </a:p>
        </p:txBody>
      </p:sp>
      <p:sp>
        <p:nvSpPr>
          <p:cNvPr id="10" name="ZoneTexte 9">
            <a:extLst>
              <a:ext uri="{FF2B5EF4-FFF2-40B4-BE49-F238E27FC236}">
                <a16:creationId xmlns:a16="http://schemas.microsoft.com/office/drawing/2014/main" id="{61A2C1F8-ECF9-463A-A3CB-C108169F97AC}"/>
              </a:ext>
            </a:extLst>
          </p:cNvPr>
          <p:cNvSpPr txBox="1"/>
          <p:nvPr/>
        </p:nvSpPr>
        <p:spPr>
          <a:xfrm>
            <a:off x="5231904" y="5877272"/>
            <a:ext cx="288032" cy="307777"/>
          </a:xfrm>
          <a:prstGeom prst="rect">
            <a:avLst/>
          </a:prstGeom>
          <a:noFill/>
        </p:spPr>
        <p:txBody>
          <a:bodyPr wrap="square" lIns="0" tIns="0" rIns="0" bIns="0" rtlCol="0">
            <a:spAutoFit/>
          </a:bodyPr>
          <a:lstStyle/>
          <a:p>
            <a:pPr algn="ctr"/>
            <a:r>
              <a:rPr lang="fr-CH" sz="2000" b="1" dirty="0"/>
              <a:t>2</a:t>
            </a:r>
          </a:p>
        </p:txBody>
      </p:sp>
      <p:sp>
        <p:nvSpPr>
          <p:cNvPr id="11" name="ZoneTexte 10">
            <a:extLst>
              <a:ext uri="{FF2B5EF4-FFF2-40B4-BE49-F238E27FC236}">
                <a16:creationId xmlns:a16="http://schemas.microsoft.com/office/drawing/2014/main" id="{1BBC2EDE-FAB0-43B1-9FC4-A56E76264652}"/>
              </a:ext>
            </a:extLst>
          </p:cNvPr>
          <p:cNvSpPr txBox="1"/>
          <p:nvPr/>
        </p:nvSpPr>
        <p:spPr>
          <a:xfrm>
            <a:off x="2783632" y="5877272"/>
            <a:ext cx="288032" cy="307777"/>
          </a:xfrm>
          <a:prstGeom prst="rect">
            <a:avLst/>
          </a:prstGeom>
          <a:noFill/>
        </p:spPr>
        <p:txBody>
          <a:bodyPr wrap="square" lIns="0" tIns="0" rIns="0" bIns="0" rtlCol="0">
            <a:spAutoFit/>
          </a:bodyPr>
          <a:lstStyle/>
          <a:p>
            <a:pPr algn="ctr"/>
            <a:r>
              <a:rPr lang="fr-CH" sz="2000" b="1" dirty="0"/>
              <a:t>3</a:t>
            </a:r>
          </a:p>
        </p:txBody>
      </p:sp>
      <p:sp>
        <p:nvSpPr>
          <p:cNvPr id="12" name="ZoneTexte 11">
            <a:extLst>
              <a:ext uri="{FF2B5EF4-FFF2-40B4-BE49-F238E27FC236}">
                <a16:creationId xmlns:a16="http://schemas.microsoft.com/office/drawing/2014/main" id="{5492FD05-B83A-4B14-927E-7B4BFC0F68B3}"/>
              </a:ext>
            </a:extLst>
          </p:cNvPr>
          <p:cNvSpPr txBox="1"/>
          <p:nvPr/>
        </p:nvSpPr>
        <p:spPr>
          <a:xfrm>
            <a:off x="5519936" y="3625279"/>
            <a:ext cx="288032" cy="307777"/>
          </a:xfrm>
          <a:prstGeom prst="rect">
            <a:avLst/>
          </a:prstGeom>
          <a:noFill/>
        </p:spPr>
        <p:txBody>
          <a:bodyPr wrap="square" lIns="0" tIns="0" rIns="0" bIns="0" rtlCol="0">
            <a:spAutoFit/>
          </a:bodyPr>
          <a:lstStyle/>
          <a:p>
            <a:pPr algn="ctr"/>
            <a:r>
              <a:rPr lang="fr-CH" sz="2000" b="1" dirty="0"/>
              <a:t>9</a:t>
            </a:r>
          </a:p>
        </p:txBody>
      </p:sp>
      <p:sp>
        <p:nvSpPr>
          <p:cNvPr id="13" name="ZoneTexte 12">
            <a:extLst>
              <a:ext uri="{FF2B5EF4-FFF2-40B4-BE49-F238E27FC236}">
                <a16:creationId xmlns:a16="http://schemas.microsoft.com/office/drawing/2014/main" id="{A386CEA7-FAD9-4DF7-B326-8DE08B65BD6A}"/>
              </a:ext>
            </a:extLst>
          </p:cNvPr>
          <p:cNvSpPr txBox="1"/>
          <p:nvPr/>
        </p:nvSpPr>
        <p:spPr>
          <a:xfrm>
            <a:off x="7104112" y="3275111"/>
            <a:ext cx="288032" cy="307777"/>
          </a:xfrm>
          <a:prstGeom prst="rect">
            <a:avLst/>
          </a:prstGeom>
          <a:noFill/>
        </p:spPr>
        <p:txBody>
          <a:bodyPr wrap="square" lIns="0" tIns="0" rIns="0" bIns="0" rtlCol="0">
            <a:spAutoFit/>
          </a:bodyPr>
          <a:lstStyle/>
          <a:p>
            <a:pPr algn="ctr"/>
            <a:r>
              <a:rPr lang="fr-CH" sz="2000" b="1" dirty="0"/>
              <a:t>4</a:t>
            </a:r>
          </a:p>
        </p:txBody>
      </p:sp>
      <p:sp>
        <p:nvSpPr>
          <p:cNvPr id="14" name="ZoneTexte 13">
            <a:extLst>
              <a:ext uri="{FF2B5EF4-FFF2-40B4-BE49-F238E27FC236}">
                <a16:creationId xmlns:a16="http://schemas.microsoft.com/office/drawing/2014/main" id="{F5B67902-D498-48E8-B3B6-12FAC08AC567}"/>
              </a:ext>
            </a:extLst>
          </p:cNvPr>
          <p:cNvSpPr txBox="1"/>
          <p:nvPr/>
        </p:nvSpPr>
        <p:spPr>
          <a:xfrm>
            <a:off x="2351584" y="5353471"/>
            <a:ext cx="288032" cy="307777"/>
          </a:xfrm>
          <a:prstGeom prst="rect">
            <a:avLst/>
          </a:prstGeom>
          <a:noFill/>
        </p:spPr>
        <p:txBody>
          <a:bodyPr wrap="square" lIns="0" tIns="0" rIns="0" bIns="0" rtlCol="0">
            <a:spAutoFit/>
          </a:bodyPr>
          <a:lstStyle/>
          <a:p>
            <a:pPr algn="ctr"/>
            <a:r>
              <a:rPr lang="fr-CH" sz="2000" b="1" dirty="0"/>
              <a:t>6</a:t>
            </a:r>
          </a:p>
        </p:txBody>
      </p:sp>
      <p:sp>
        <p:nvSpPr>
          <p:cNvPr id="15" name="ZoneTexte 14">
            <a:extLst>
              <a:ext uri="{FF2B5EF4-FFF2-40B4-BE49-F238E27FC236}">
                <a16:creationId xmlns:a16="http://schemas.microsoft.com/office/drawing/2014/main" id="{0C7A0DFC-D108-490D-8DD3-3691C9908EBE}"/>
              </a:ext>
            </a:extLst>
          </p:cNvPr>
          <p:cNvSpPr txBox="1"/>
          <p:nvPr/>
        </p:nvSpPr>
        <p:spPr>
          <a:xfrm>
            <a:off x="983432" y="4969116"/>
            <a:ext cx="288032" cy="307777"/>
          </a:xfrm>
          <a:prstGeom prst="rect">
            <a:avLst/>
          </a:prstGeom>
          <a:noFill/>
        </p:spPr>
        <p:txBody>
          <a:bodyPr wrap="square" lIns="0" tIns="0" rIns="0" bIns="0" rtlCol="0">
            <a:spAutoFit/>
          </a:bodyPr>
          <a:lstStyle/>
          <a:p>
            <a:pPr algn="ctr"/>
            <a:r>
              <a:rPr lang="fr-CH" sz="2000" b="1" dirty="0"/>
              <a:t>5</a:t>
            </a:r>
          </a:p>
        </p:txBody>
      </p:sp>
      <p:sp>
        <p:nvSpPr>
          <p:cNvPr id="16" name="ZoneTexte 15">
            <a:extLst>
              <a:ext uri="{FF2B5EF4-FFF2-40B4-BE49-F238E27FC236}">
                <a16:creationId xmlns:a16="http://schemas.microsoft.com/office/drawing/2014/main" id="{C64604CC-3E82-4DC1-8204-512EA09AA9E4}"/>
              </a:ext>
            </a:extLst>
          </p:cNvPr>
          <p:cNvSpPr txBox="1"/>
          <p:nvPr/>
        </p:nvSpPr>
        <p:spPr>
          <a:xfrm>
            <a:off x="3431704" y="5661248"/>
            <a:ext cx="288032" cy="307777"/>
          </a:xfrm>
          <a:prstGeom prst="rect">
            <a:avLst/>
          </a:prstGeom>
          <a:noFill/>
        </p:spPr>
        <p:txBody>
          <a:bodyPr wrap="square" lIns="0" tIns="0" rIns="0" bIns="0" rtlCol="0">
            <a:spAutoFit/>
          </a:bodyPr>
          <a:lstStyle/>
          <a:p>
            <a:pPr algn="ctr"/>
            <a:r>
              <a:rPr lang="fr-CH" sz="2000" b="1" dirty="0"/>
              <a:t>7</a:t>
            </a:r>
          </a:p>
        </p:txBody>
      </p:sp>
      <p:sp>
        <p:nvSpPr>
          <p:cNvPr id="17" name="ZoneTexte 16">
            <a:extLst>
              <a:ext uri="{FF2B5EF4-FFF2-40B4-BE49-F238E27FC236}">
                <a16:creationId xmlns:a16="http://schemas.microsoft.com/office/drawing/2014/main" id="{A2C5522C-718A-4E03-BD88-FD5E09F3C1EE}"/>
              </a:ext>
            </a:extLst>
          </p:cNvPr>
          <p:cNvSpPr txBox="1"/>
          <p:nvPr/>
        </p:nvSpPr>
        <p:spPr>
          <a:xfrm>
            <a:off x="2135560" y="3275110"/>
            <a:ext cx="288032" cy="307777"/>
          </a:xfrm>
          <a:prstGeom prst="rect">
            <a:avLst/>
          </a:prstGeom>
          <a:noFill/>
        </p:spPr>
        <p:txBody>
          <a:bodyPr wrap="square" lIns="0" tIns="0" rIns="0" bIns="0" rtlCol="0">
            <a:spAutoFit/>
          </a:bodyPr>
          <a:lstStyle/>
          <a:p>
            <a:pPr algn="ctr"/>
            <a:r>
              <a:rPr lang="fr-CH" sz="2000" b="1" dirty="0"/>
              <a:t>8</a:t>
            </a:r>
          </a:p>
        </p:txBody>
      </p:sp>
      <p:sp>
        <p:nvSpPr>
          <p:cNvPr id="3" name="SeitenzahlBenutzerdefiniert">
            <a:extLst>
              <a:ext uri="{FF2B5EF4-FFF2-40B4-BE49-F238E27FC236}">
                <a16:creationId xmlns:a16="http://schemas.microsoft.com/office/drawing/2014/main" id="{F3C08406-714D-0F29-26DD-07F319E98A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10923263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8ACE556-A513-4DFD-A036-FA8AF9439DD7}"/>
              </a:ext>
            </a:extLst>
          </p:cNvPr>
          <p:cNvPicPr>
            <a:picLocks noChangeAspect="1"/>
          </p:cNvPicPr>
          <p:nvPr/>
        </p:nvPicPr>
        <p:blipFill>
          <a:blip r:embed="rId3" cstate="print">
            <a:extLst>
              <a:ext uri="{28A0092B-C50C-407E-A947-70E740481C1C}">
                <a14:useLocalDpi xmlns:a14="http://schemas.microsoft.com/office/drawing/2010/main" val="0"/>
              </a:ext>
            </a:extLst>
          </a:blip>
          <a:srcRect l="9564" t="24526" r="8737" b="23547"/>
          <a:stretch/>
        </p:blipFill>
        <p:spPr>
          <a:xfrm>
            <a:off x="963733" y="1628800"/>
            <a:ext cx="5097598" cy="2160000"/>
          </a:xfrm>
          <a:prstGeom prst="rect">
            <a:avLst/>
          </a:prstGeom>
        </p:spPr>
      </p:pic>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a:t>Ausbildungsverständnis</a:t>
            </a:r>
            <a:br>
              <a:rPr lang="de-DE" dirty="0"/>
            </a:br>
            <a:r>
              <a:rPr lang="de-DE" b="0" dirty="0" err="1"/>
              <a:t>Magglinger</a:t>
            </a:r>
            <a:r>
              <a:rPr lang="de-DE" b="0" dirty="0"/>
              <a:t> Ausbildungsmodell</a:t>
            </a:r>
          </a:p>
        </p:txBody>
      </p:sp>
      <p:pic>
        <p:nvPicPr>
          <p:cNvPr id="10" name="Image 9">
            <a:extLst>
              <a:ext uri="{FF2B5EF4-FFF2-40B4-BE49-F238E27FC236}">
                <a16:creationId xmlns:a16="http://schemas.microsoft.com/office/drawing/2014/main" id="{A08F17F9-AF97-4929-B65E-78D86364D15A}"/>
              </a:ext>
            </a:extLst>
          </p:cNvPr>
          <p:cNvPicPr>
            <a:picLocks noChangeAspect="1"/>
          </p:cNvPicPr>
          <p:nvPr/>
        </p:nvPicPr>
        <p:blipFill>
          <a:blip r:embed="rId4"/>
          <a:stretch>
            <a:fillRect/>
          </a:stretch>
        </p:blipFill>
        <p:spPr>
          <a:xfrm>
            <a:off x="6432144" y="1484784"/>
            <a:ext cx="5098300" cy="2955600"/>
          </a:xfrm>
          <a:prstGeom prst="rect">
            <a:avLst/>
          </a:prstGeom>
        </p:spPr>
      </p:pic>
      <p:pic>
        <p:nvPicPr>
          <p:cNvPr id="12" name="Image 11">
            <a:extLst>
              <a:ext uri="{FF2B5EF4-FFF2-40B4-BE49-F238E27FC236}">
                <a16:creationId xmlns:a16="http://schemas.microsoft.com/office/drawing/2014/main" id="{6C8B8430-B458-4C90-BA93-6D532EA97CE6}"/>
              </a:ext>
            </a:extLst>
          </p:cNvPr>
          <p:cNvPicPr>
            <a:picLocks noChangeAspect="1"/>
          </p:cNvPicPr>
          <p:nvPr/>
        </p:nvPicPr>
        <p:blipFill>
          <a:blip r:embed="rId5"/>
          <a:stretch>
            <a:fillRect/>
          </a:stretch>
        </p:blipFill>
        <p:spPr>
          <a:xfrm>
            <a:off x="1487488" y="3717843"/>
            <a:ext cx="2952328" cy="2803839"/>
          </a:xfrm>
          <a:prstGeom prst="rect">
            <a:avLst/>
          </a:prstGeom>
        </p:spPr>
      </p:pic>
      <p:pic>
        <p:nvPicPr>
          <p:cNvPr id="14" name="Image 13">
            <a:extLst>
              <a:ext uri="{FF2B5EF4-FFF2-40B4-BE49-F238E27FC236}">
                <a16:creationId xmlns:a16="http://schemas.microsoft.com/office/drawing/2014/main" id="{9E5041FE-7011-4691-AC71-DDE3616EAAA9}"/>
              </a:ext>
            </a:extLst>
          </p:cNvPr>
          <p:cNvPicPr>
            <a:picLocks noChangeAspect="1"/>
          </p:cNvPicPr>
          <p:nvPr/>
        </p:nvPicPr>
        <p:blipFill>
          <a:blip r:embed="rId6"/>
          <a:stretch>
            <a:fillRect/>
          </a:stretch>
        </p:blipFill>
        <p:spPr>
          <a:xfrm>
            <a:off x="7176120" y="4454563"/>
            <a:ext cx="3888432" cy="2070781"/>
          </a:xfrm>
          <a:prstGeom prst="rect">
            <a:avLst/>
          </a:prstGeom>
        </p:spPr>
      </p:pic>
      <p:pic>
        <p:nvPicPr>
          <p:cNvPr id="5" name="Image 4">
            <a:hlinkClick r:id="rId7"/>
            <a:extLst>
              <a:ext uri="{FF2B5EF4-FFF2-40B4-BE49-F238E27FC236}">
                <a16:creationId xmlns:a16="http://schemas.microsoft.com/office/drawing/2014/main" id="{BA477B33-1FD5-41BE-9376-26859757D107}"/>
              </a:ext>
            </a:extLst>
          </p:cNvPr>
          <p:cNvPicPr>
            <a:picLocks noChangeAspect="1"/>
          </p:cNvPicPr>
          <p:nvPr/>
        </p:nvPicPr>
        <p:blipFill>
          <a:blip r:embed="rId8"/>
          <a:stretch>
            <a:fillRect/>
          </a:stretch>
        </p:blipFill>
        <p:spPr>
          <a:xfrm>
            <a:off x="382231" y="1484784"/>
            <a:ext cx="425472" cy="425472"/>
          </a:xfrm>
          <a:prstGeom prst="rect">
            <a:avLst/>
          </a:prstGeom>
        </p:spPr>
      </p:pic>
      <p:pic>
        <p:nvPicPr>
          <p:cNvPr id="24" name="Image 15">
            <a:extLst>
              <a:ext uri="{FF2B5EF4-FFF2-40B4-BE49-F238E27FC236}">
                <a16:creationId xmlns:a16="http://schemas.microsoft.com/office/drawing/2014/main" id="{1A620BC0-28DF-47E3-A6B5-BE50B0938E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6E51338A-BAB4-6066-5CEE-816AC121594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13893926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err="1"/>
              <a:t>Conception</a:t>
            </a:r>
            <a:r>
              <a:rPr lang="de-DE" dirty="0"/>
              <a:t> de la </a:t>
            </a:r>
            <a:r>
              <a:rPr lang="de-DE" dirty="0" err="1"/>
              <a:t>formation</a:t>
            </a:r>
            <a:br>
              <a:rPr lang="de-DE" dirty="0"/>
            </a:br>
            <a:r>
              <a:rPr lang="de-DE" b="0" dirty="0" err="1"/>
              <a:t>Modèle</a:t>
            </a:r>
            <a:r>
              <a:rPr lang="de-DE" b="0" dirty="0"/>
              <a:t> de </a:t>
            </a:r>
            <a:r>
              <a:rPr lang="de-DE" b="0" dirty="0" err="1"/>
              <a:t>formation</a:t>
            </a:r>
            <a:r>
              <a:rPr lang="de-DE" b="0" dirty="0"/>
              <a:t> de </a:t>
            </a:r>
            <a:r>
              <a:rPr lang="de-DE" b="0" dirty="0" err="1"/>
              <a:t>Macolin</a:t>
            </a:r>
            <a:endParaRPr lang="de-DE" b="0" dirty="0"/>
          </a:p>
        </p:txBody>
      </p:sp>
      <p:pic>
        <p:nvPicPr>
          <p:cNvPr id="9" name="Image 8">
            <a:hlinkClick r:id="rId3"/>
            <a:extLst>
              <a:ext uri="{FF2B5EF4-FFF2-40B4-BE49-F238E27FC236}">
                <a16:creationId xmlns:a16="http://schemas.microsoft.com/office/drawing/2014/main" id="{DD56DA7F-7125-4147-95E9-D3EAD018C3FA}"/>
              </a:ext>
            </a:extLst>
          </p:cNvPr>
          <p:cNvPicPr>
            <a:picLocks noChangeAspect="1"/>
          </p:cNvPicPr>
          <p:nvPr/>
        </p:nvPicPr>
        <p:blipFill>
          <a:blip r:embed="rId4"/>
          <a:stretch>
            <a:fillRect/>
          </a:stretch>
        </p:blipFill>
        <p:spPr>
          <a:xfrm>
            <a:off x="382231" y="1484784"/>
            <a:ext cx="425472" cy="425472"/>
          </a:xfrm>
          <a:prstGeom prst="rect">
            <a:avLst/>
          </a:prstGeom>
        </p:spPr>
      </p:pic>
      <p:pic>
        <p:nvPicPr>
          <p:cNvPr id="5" name="Image 9">
            <a:extLst>
              <a:ext uri="{FF2B5EF4-FFF2-40B4-BE49-F238E27FC236}">
                <a16:creationId xmlns:a16="http://schemas.microsoft.com/office/drawing/2014/main" id="{1CB142CF-11AE-6364-25BA-CDF248DB4AAC}"/>
              </a:ext>
            </a:extLst>
          </p:cNvPr>
          <p:cNvPicPr>
            <a:picLocks noChangeAspect="1"/>
          </p:cNvPicPr>
          <p:nvPr/>
        </p:nvPicPr>
        <p:blipFill>
          <a:blip r:embed="rId5"/>
          <a:stretch>
            <a:fillRect/>
          </a:stretch>
        </p:blipFill>
        <p:spPr>
          <a:xfrm>
            <a:off x="6432144" y="1484784"/>
            <a:ext cx="5098300" cy="2955600"/>
          </a:xfrm>
          <a:prstGeom prst="rect">
            <a:avLst/>
          </a:prstGeom>
        </p:spPr>
      </p:pic>
      <p:pic>
        <p:nvPicPr>
          <p:cNvPr id="6" name="Image 11">
            <a:extLst>
              <a:ext uri="{FF2B5EF4-FFF2-40B4-BE49-F238E27FC236}">
                <a16:creationId xmlns:a16="http://schemas.microsoft.com/office/drawing/2014/main" id="{ADF1D98B-764A-505F-1E9D-94C8C45C979C}"/>
              </a:ext>
            </a:extLst>
          </p:cNvPr>
          <p:cNvPicPr>
            <a:picLocks noChangeAspect="1"/>
          </p:cNvPicPr>
          <p:nvPr/>
        </p:nvPicPr>
        <p:blipFill>
          <a:blip r:embed="rId6"/>
          <a:stretch>
            <a:fillRect/>
          </a:stretch>
        </p:blipFill>
        <p:spPr>
          <a:xfrm>
            <a:off x="1487488" y="3717843"/>
            <a:ext cx="2952328" cy="2803839"/>
          </a:xfrm>
          <a:prstGeom prst="rect">
            <a:avLst/>
          </a:prstGeom>
        </p:spPr>
      </p:pic>
      <p:pic>
        <p:nvPicPr>
          <p:cNvPr id="7" name="Image 13">
            <a:extLst>
              <a:ext uri="{FF2B5EF4-FFF2-40B4-BE49-F238E27FC236}">
                <a16:creationId xmlns:a16="http://schemas.microsoft.com/office/drawing/2014/main" id="{2539387D-BBC9-B568-BD6D-269247A773DE}"/>
              </a:ext>
            </a:extLst>
          </p:cNvPr>
          <p:cNvPicPr>
            <a:picLocks noChangeAspect="1"/>
          </p:cNvPicPr>
          <p:nvPr/>
        </p:nvPicPr>
        <p:blipFill>
          <a:blip r:embed="rId7"/>
          <a:stretch>
            <a:fillRect/>
          </a:stretch>
        </p:blipFill>
        <p:spPr>
          <a:xfrm>
            <a:off x="7176120" y="4454563"/>
            <a:ext cx="3888432" cy="2070781"/>
          </a:xfrm>
          <a:prstGeom prst="rect">
            <a:avLst/>
          </a:prstGeom>
        </p:spPr>
      </p:pic>
      <p:pic>
        <p:nvPicPr>
          <p:cNvPr id="11" name="Grafik 10">
            <a:extLst>
              <a:ext uri="{FF2B5EF4-FFF2-40B4-BE49-F238E27FC236}">
                <a16:creationId xmlns:a16="http://schemas.microsoft.com/office/drawing/2014/main" id="{ECDCC8F2-E209-F131-74F2-BAE2FBBD6F1B}"/>
              </a:ext>
            </a:extLst>
          </p:cNvPr>
          <p:cNvPicPr>
            <a:picLocks noChangeAspect="1"/>
          </p:cNvPicPr>
          <p:nvPr/>
        </p:nvPicPr>
        <p:blipFill>
          <a:blip r:embed="rId8"/>
          <a:stretch>
            <a:fillRect/>
          </a:stretch>
        </p:blipFill>
        <p:spPr>
          <a:xfrm>
            <a:off x="983432" y="1734454"/>
            <a:ext cx="5141320" cy="1910570"/>
          </a:xfrm>
          <a:prstGeom prst="rect">
            <a:avLst/>
          </a:prstGeom>
        </p:spPr>
      </p:pic>
      <p:pic>
        <p:nvPicPr>
          <p:cNvPr id="13" name="Grafik 12">
            <a:extLst>
              <a:ext uri="{FF2B5EF4-FFF2-40B4-BE49-F238E27FC236}">
                <a16:creationId xmlns:a16="http://schemas.microsoft.com/office/drawing/2014/main" id="{832E6935-16E5-B41F-78B1-64CBE0156056}"/>
              </a:ext>
            </a:extLst>
          </p:cNvPr>
          <p:cNvPicPr>
            <a:picLocks noChangeAspect="1"/>
          </p:cNvPicPr>
          <p:nvPr/>
        </p:nvPicPr>
        <p:blipFill>
          <a:blip r:embed="rId9"/>
          <a:stretch>
            <a:fillRect/>
          </a:stretch>
        </p:blipFill>
        <p:spPr>
          <a:xfrm>
            <a:off x="6443706" y="1501971"/>
            <a:ext cx="5098301" cy="2952592"/>
          </a:xfrm>
          <a:prstGeom prst="rect">
            <a:avLst/>
          </a:prstGeom>
        </p:spPr>
      </p:pic>
      <p:pic>
        <p:nvPicPr>
          <p:cNvPr id="14" name="Grafik 13">
            <a:extLst>
              <a:ext uri="{FF2B5EF4-FFF2-40B4-BE49-F238E27FC236}">
                <a16:creationId xmlns:a16="http://schemas.microsoft.com/office/drawing/2014/main" id="{E6830E68-C2D9-0722-6CB5-292978DD179A}"/>
              </a:ext>
            </a:extLst>
          </p:cNvPr>
          <p:cNvPicPr>
            <a:picLocks noChangeAspect="1"/>
          </p:cNvPicPr>
          <p:nvPr/>
        </p:nvPicPr>
        <p:blipFill>
          <a:blip r:embed="rId10"/>
          <a:stretch>
            <a:fillRect/>
          </a:stretch>
        </p:blipFill>
        <p:spPr>
          <a:xfrm>
            <a:off x="1414793" y="3717842"/>
            <a:ext cx="3025023" cy="2803839"/>
          </a:xfrm>
          <a:prstGeom prst="rect">
            <a:avLst/>
          </a:prstGeom>
        </p:spPr>
      </p:pic>
      <p:pic>
        <p:nvPicPr>
          <p:cNvPr id="26" name="Image 15">
            <a:extLst>
              <a:ext uri="{FF2B5EF4-FFF2-40B4-BE49-F238E27FC236}">
                <a16:creationId xmlns:a16="http://schemas.microsoft.com/office/drawing/2014/main" id="{243E26F8-5250-47AF-92EB-6AA3736CB9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98BFCCB5-7C99-BF57-60E1-D2479669E0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3836688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err="1"/>
              <a:t>Concezione</a:t>
            </a:r>
            <a:r>
              <a:rPr lang="de-DE" dirty="0"/>
              <a:t> della </a:t>
            </a:r>
            <a:r>
              <a:rPr lang="de-DE" dirty="0" err="1"/>
              <a:t>formatione</a:t>
            </a:r>
            <a:br>
              <a:rPr lang="de-DE" dirty="0"/>
            </a:br>
            <a:r>
              <a:rPr lang="de-DE" b="0" dirty="0" err="1"/>
              <a:t>Modello</a:t>
            </a:r>
            <a:r>
              <a:rPr lang="de-DE" b="0" dirty="0"/>
              <a:t> della </a:t>
            </a:r>
            <a:r>
              <a:rPr lang="de-DE" b="0" dirty="0" err="1"/>
              <a:t>formazione</a:t>
            </a:r>
            <a:r>
              <a:rPr lang="de-DE" b="0" dirty="0"/>
              <a:t> di </a:t>
            </a:r>
            <a:r>
              <a:rPr lang="de-DE" b="0" dirty="0" err="1"/>
              <a:t>Macolin</a:t>
            </a:r>
            <a:endParaRPr lang="de-DE" b="0" dirty="0"/>
          </a:p>
        </p:txBody>
      </p:sp>
      <p:pic>
        <p:nvPicPr>
          <p:cNvPr id="9" name="Image 8">
            <a:hlinkClick r:id="rId3"/>
            <a:extLst>
              <a:ext uri="{FF2B5EF4-FFF2-40B4-BE49-F238E27FC236}">
                <a16:creationId xmlns:a16="http://schemas.microsoft.com/office/drawing/2014/main" id="{99BF6AAE-DD11-4508-A5C8-D2855ED14C29}"/>
              </a:ext>
            </a:extLst>
          </p:cNvPr>
          <p:cNvPicPr>
            <a:picLocks noChangeAspect="1"/>
          </p:cNvPicPr>
          <p:nvPr/>
        </p:nvPicPr>
        <p:blipFill>
          <a:blip r:embed="rId4"/>
          <a:stretch>
            <a:fillRect/>
          </a:stretch>
        </p:blipFill>
        <p:spPr>
          <a:xfrm>
            <a:off x="382231" y="1484784"/>
            <a:ext cx="425472" cy="425472"/>
          </a:xfrm>
          <a:prstGeom prst="rect">
            <a:avLst/>
          </a:prstGeom>
        </p:spPr>
      </p:pic>
      <p:pic>
        <p:nvPicPr>
          <p:cNvPr id="3" name="Image 7">
            <a:extLst>
              <a:ext uri="{FF2B5EF4-FFF2-40B4-BE49-F238E27FC236}">
                <a16:creationId xmlns:a16="http://schemas.microsoft.com/office/drawing/2014/main" id="{4A276AD0-2273-32C7-668D-6C361C4C1F65}"/>
              </a:ext>
            </a:extLst>
          </p:cNvPr>
          <p:cNvPicPr>
            <a:picLocks noChangeAspect="1"/>
          </p:cNvPicPr>
          <p:nvPr/>
        </p:nvPicPr>
        <p:blipFill>
          <a:blip r:embed="rId5" cstate="print">
            <a:extLst>
              <a:ext uri="{28A0092B-C50C-407E-A947-70E740481C1C}">
                <a14:useLocalDpi xmlns:a14="http://schemas.microsoft.com/office/drawing/2010/main" val="0"/>
              </a:ext>
            </a:extLst>
          </a:blip>
          <a:srcRect l="9564" t="24526" r="8737" b="23547"/>
          <a:stretch/>
        </p:blipFill>
        <p:spPr>
          <a:xfrm>
            <a:off x="963733" y="1825256"/>
            <a:ext cx="5097598" cy="2160000"/>
          </a:xfrm>
          <a:prstGeom prst="rect">
            <a:avLst/>
          </a:prstGeom>
        </p:spPr>
      </p:pic>
      <p:pic>
        <p:nvPicPr>
          <p:cNvPr id="5" name="Image 9">
            <a:extLst>
              <a:ext uri="{FF2B5EF4-FFF2-40B4-BE49-F238E27FC236}">
                <a16:creationId xmlns:a16="http://schemas.microsoft.com/office/drawing/2014/main" id="{BC4602B4-7973-DADE-3546-D948026DFCA6}"/>
              </a:ext>
            </a:extLst>
          </p:cNvPr>
          <p:cNvPicPr>
            <a:picLocks noChangeAspect="1"/>
          </p:cNvPicPr>
          <p:nvPr/>
        </p:nvPicPr>
        <p:blipFill>
          <a:blip r:embed="rId6"/>
          <a:stretch>
            <a:fillRect/>
          </a:stretch>
        </p:blipFill>
        <p:spPr>
          <a:xfrm>
            <a:off x="6432144" y="1484784"/>
            <a:ext cx="5098300" cy="2955600"/>
          </a:xfrm>
          <a:prstGeom prst="rect">
            <a:avLst/>
          </a:prstGeom>
        </p:spPr>
      </p:pic>
      <p:pic>
        <p:nvPicPr>
          <p:cNvPr id="6" name="Image 11">
            <a:extLst>
              <a:ext uri="{FF2B5EF4-FFF2-40B4-BE49-F238E27FC236}">
                <a16:creationId xmlns:a16="http://schemas.microsoft.com/office/drawing/2014/main" id="{FB9B9A5E-9D35-BD17-FE41-A66D99C30DCA}"/>
              </a:ext>
            </a:extLst>
          </p:cNvPr>
          <p:cNvPicPr>
            <a:picLocks noChangeAspect="1"/>
          </p:cNvPicPr>
          <p:nvPr/>
        </p:nvPicPr>
        <p:blipFill>
          <a:blip r:embed="rId7"/>
          <a:stretch>
            <a:fillRect/>
          </a:stretch>
        </p:blipFill>
        <p:spPr>
          <a:xfrm>
            <a:off x="1487488" y="3717843"/>
            <a:ext cx="2952328" cy="2803839"/>
          </a:xfrm>
          <a:prstGeom prst="rect">
            <a:avLst/>
          </a:prstGeom>
        </p:spPr>
      </p:pic>
      <p:pic>
        <p:nvPicPr>
          <p:cNvPr id="7" name="Image 13">
            <a:extLst>
              <a:ext uri="{FF2B5EF4-FFF2-40B4-BE49-F238E27FC236}">
                <a16:creationId xmlns:a16="http://schemas.microsoft.com/office/drawing/2014/main" id="{947E4549-F631-DC96-82A3-7183A249E9E4}"/>
              </a:ext>
            </a:extLst>
          </p:cNvPr>
          <p:cNvPicPr>
            <a:picLocks noChangeAspect="1"/>
          </p:cNvPicPr>
          <p:nvPr/>
        </p:nvPicPr>
        <p:blipFill>
          <a:blip r:embed="rId8"/>
          <a:stretch>
            <a:fillRect/>
          </a:stretch>
        </p:blipFill>
        <p:spPr>
          <a:xfrm>
            <a:off x="7176120" y="4454563"/>
            <a:ext cx="3888432" cy="2070781"/>
          </a:xfrm>
          <a:prstGeom prst="rect">
            <a:avLst/>
          </a:prstGeom>
        </p:spPr>
      </p:pic>
      <p:pic>
        <p:nvPicPr>
          <p:cNvPr id="10" name="Grafik 9">
            <a:extLst>
              <a:ext uri="{FF2B5EF4-FFF2-40B4-BE49-F238E27FC236}">
                <a16:creationId xmlns:a16="http://schemas.microsoft.com/office/drawing/2014/main" id="{BE78BAF4-4470-B573-952D-E324289F33E4}"/>
              </a:ext>
            </a:extLst>
          </p:cNvPr>
          <p:cNvPicPr>
            <a:picLocks noChangeAspect="1"/>
          </p:cNvPicPr>
          <p:nvPr/>
        </p:nvPicPr>
        <p:blipFill>
          <a:blip r:embed="rId9"/>
          <a:stretch>
            <a:fillRect/>
          </a:stretch>
        </p:blipFill>
        <p:spPr>
          <a:xfrm>
            <a:off x="997700" y="1888043"/>
            <a:ext cx="5098300" cy="1829800"/>
          </a:xfrm>
          <a:prstGeom prst="rect">
            <a:avLst/>
          </a:prstGeom>
        </p:spPr>
      </p:pic>
      <p:pic>
        <p:nvPicPr>
          <p:cNvPr id="12" name="Grafik 11">
            <a:extLst>
              <a:ext uri="{FF2B5EF4-FFF2-40B4-BE49-F238E27FC236}">
                <a16:creationId xmlns:a16="http://schemas.microsoft.com/office/drawing/2014/main" id="{866E28A9-6F12-0D57-37CA-B14B1969C41D}"/>
              </a:ext>
            </a:extLst>
          </p:cNvPr>
          <p:cNvPicPr>
            <a:picLocks noChangeAspect="1"/>
          </p:cNvPicPr>
          <p:nvPr/>
        </p:nvPicPr>
        <p:blipFill>
          <a:blip r:embed="rId10"/>
          <a:stretch>
            <a:fillRect/>
          </a:stretch>
        </p:blipFill>
        <p:spPr>
          <a:xfrm>
            <a:off x="6466812" y="1484784"/>
            <a:ext cx="5063631" cy="2946414"/>
          </a:xfrm>
          <a:prstGeom prst="rect">
            <a:avLst/>
          </a:prstGeom>
        </p:spPr>
      </p:pic>
      <p:pic>
        <p:nvPicPr>
          <p:cNvPr id="14" name="Grafik 13">
            <a:extLst>
              <a:ext uri="{FF2B5EF4-FFF2-40B4-BE49-F238E27FC236}">
                <a16:creationId xmlns:a16="http://schemas.microsoft.com/office/drawing/2014/main" id="{96F860B4-CAF2-645A-1D13-7563FB128750}"/>
              </a:ext>
            </a:extLst>
          </p:cNvPr>
          <p:cNvPicPr>
            <a:picLocks noChangeAspect="1"/>
          </p:cNvPicPr>
          <p:nvPr/>
        </p:nvPicPr>
        <p:blipFill>
          <a:blip r:embed="rId11"/>
          <a:stretch>
            <a:fillRect/>
          </a:stretch>
        </p:blipFill>
        <p:spPr>
          <a:xfrm>
            <a:off x="1458396" y="3717843"/>
            <a:ext cx="3056951" cy="2961022"/>
          </a:xfrm>
          <a:prstGeom prst="rect">
            <a:avLst/>
          </a:prstGeom>
        </p:spPr>
      </p:pic>
      <p:pic>
        <p:nvPicPr>
          <p:cNvPr id="26" name="Image 15">
            <a:extLst>
              <a:ext uri="{FF2B5EF4-FFF2-40B4-BE49-F238E27FC236}">
                <a16:creationId xmlns:a16="http://schemas.microsoft.com/office/drawing/2014/main" id="{D6C39474-9977-485C-9EBF-4501D84313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4" name="SeitenzahlBenutzerdefiniert">
            <a:extLst>
              <a:ext uri="{FF2B5EF4-FFF2-40B4-BE49-F238E27FC236}">
                <a16:creationId xmlns:a16="http://schemas.microsoft.com/office/drawing/2014/main" id="{20771A34-3F89-0FFE-57F0-A42ACE84C3C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683719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a:t>Ausbildungsstruktur</a:t>
            </a:r>
            <a:br>
              <a:rPr lang="de-DE" dirty="0"/>
            </a:br>
            <a:r>
              <a:rPr lang="de-DE" b="0" dirty="0"/>
              <a:t>Ausbildungswege</a:t>
            </a:r>
          </a:p>
        </p:txBody>
      </p:sp>
      <p:pic>
        <p:nvPicPr>
          <p:cNvPr id="6" name="Image 5">
            <a:extLst>
              <a:ext uri="{FF2B5EF4-FFF2-40B4-BE49-F238E27FC236}">
                <a16:creationId xmlns:a16="http://schemas.microsoft.com/office/drawing/2014/main" id="{3A92B7E6-F254-46A8-A1E9-C0449708EFA6}"/>
              </a:ext>
            </a:extLst>
          </p:cNvPr>
          <p:cNvPicPr>
            <a:picLocks noChangeAspect="1"/>
          </p:cNvPicPr>
          <p:nvPr/>
        </p:nvPicPr>
        <p:blipFill>
          <a:blip r:embed="rId3"/>
          <a:stretch>
            <a:fillRect/>
          </a:stretch>
        </p:blipFill>
        <p:spPr>
          <a:xfrm>
            <a:off x="372104" y="1412776"/>
            <a:ext cx="6660000" cy="1587692"/>
          </a:xfrm>
          <a:prstGeom prst="rect">
            <a:avLst/>
          </a:prstGeom>
        </p:spPr>
      </p:pic>
      <p:pic>
        <p:nvPicPr>
          <p:cNvPr id="8" name="Image 7">
            <a:extLst>
              <a:ext uri="{FF2B5EF4-FFF2-40B4-BE49-F238E27FC236}">
                <a16:creationId xmlns:a16="http://schemas.microsoft.com/office/drawing/2014/main" id="{FB949CA1-A537-45A1-8E11-02564A6F6123}"/>
              </a:ext>
            </a:extLst>
          </p:cNvPr>
          <p:cNvPicPr>
            <a:picLocks noChangeAspect="1"/>
          </p:cNvPicPr>
          <p:nvPr/>
        </p:nvPicPr>
        <p:blipFill>
          <a:blip r:embed="rId4"/>
          <a:stretch>
            <a:fillRect/>
          </a:stretch>
        </p:blipFill>
        <p:spPr>
          <a:xfrm>
            <a:off x="372104" y="3035701"/>
            <a:ext cx="6660000" cy="3615560"/>
          </a:xfrm>
          <a:prstGeom prst="rect">
            <a:avLst/>
          </a:prstGeom>
        </p:spPr>
      </p:pic>
      <p:sp>
        <p:nvSpPr>
          <p:cNvPr id="3" name="ZoneTexte 2">
            <a:extLst>
              <a:ext uri="{FF2B5EF4-FFF2-40B4-BE49-F238E27FC236}">
                <a16:creationId xmlns:a16="http://schemas.microsoft.com/office/drawing/2014/main" id="{895221B3-E76E-4BFB-BB81-C334C01CE9C9}"/>
              </a:ext>
            </a:extLst>
          </p:cNvPr>
          <p:cNvSpPr txBox="1"/>
          <p:nvPr/>
        </p:nvSpPr>
        <p:spPr>
          <a:xfrm>
            <a:off x="7752184" y="1916832"/>
            <a:ext cx="3816424" cy="4616648"/>
          </a:xfrm>
          <a:prstGeom prst="rect">
            <a:avLst/>
          </a:prstGeom>
          <a:noFill/>
        </p:spPr>
        <p:txBody>
          <a:bodyPr wrap="square" lIns="0" tIns="0" rIns="0" bIns="0" rtlCol="0">
            <a:spAutoFit/>
          </a:bodyPr>
          <a:lstStyle/>
          <a:p>
            <a:pPr>
              <a:spcAft>
                <a:spcPts val="13200"/>
              </a:spcAft>
            </a:pPr>
            <a:r>
              <a:rPr lang="fr-CH" sz="2000" dirty="0" err="1"/>
              <a:t>esa-Leiter</a:t>
            </a:r>
            <a:r>
              <a:rPr lang="fr-CH" sz="2000" dirty="0"/>
              <a:t>		MSL</a:t>
            </a:r>
          </a:p>
          <a:p>
            <a:pPr>
              <a:spcAft>
                <a:spcPts val="13200"/>
              </a:spcAft>
            </a:pPr>
            <a:r>
              <a:rPr lang="fr-CH" sz="2000" dirty="0" err="1"/>
              <a:t>esa</a:t>
            </a:r>
            <a:r>
              <a:rPr lang="fr-CH" sz="2000" dirty="0"/>
              <a:t>-Expert		MSL-I</a:t>
            </a:r>
          </a:p>
          <a:p>
            <a:pPr>
              <a:spcAft>
                <a:spcPts val="13200"/>
              </a:spcAft>
            </a:pPr>
            <a:r>
              <a:rPr lang="fr-CH" sz="2000" dirty="0" err="1"/>
              <a:t>esa-Kernteam</a:t>
            </a:r>
            <a:r>
              <a:rPr lang="fr-CH" sz="2000" dirty="0"/>
              <a:t>		MSL-E		</a:t>
            </a:r>
          </a:p>
        </p:txBody>
      </p:sp>
      <p:sp>
        <p:nvSpPr>
          <p:cNvPr id="4" name="SeitenzahlBenutzerdefiniert">
            <a:extLst>
              <a:ext uri="{FF2B5EF4-FFF2-40B4-BE49-F238E27FC236}">
                <a16:creationId xmlns:a16="http://schemas.microsoft.com/office/drawing/2014/main" id="{AD604ECE-0861-57CE-C5CB-96868DFF882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1414546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err="1"/>
              <a:t>Structure</a:t>
            </a:r>
            <a:r>
              <a:rPr lang="de-DE" dirty="0"/>
              <a:t> de la </a:t>
            </a:r>
            <a:r>
              <a:rPr lang="de-DE" dirty="0" err="1"/>
              <a:t>formation</a:t>
            </a:r>
            <a:br>
              <a:rPr lang="de-DE" dirty="0"/>
            </a:br>
            <a:r>
              <a:rPr lang="de-DE" b="0" dirty="0" err="1"/>
              <a:t>Filières</a:t>
            </a:r>
            <a:r>
              <a:rPr lang="de-DE" b="0" dirty="0"/>
              <a:t> de </a:t>
            </a:r>
            <a:r>
              <a:rPr lang="de-DE" b="0" dirty="0" err="1"/>
              <a:t>formation</a:t>
            </a:r>
            <a:endParaRPr lang="de-DE" b="0" dirty="0"/>
          </a:p>
        </p:txBody>
      </p:sp>
      <p:pic>
        <p:nvPicPr>
          <p:cNvPr id="6" name="Image 5">
            <a:extLst>
              <a:ext uri="{FF2B5EF4-FFF2-40B4-BE49-F238E27FC236}">
                <a16:creationId xmlns:a16="http://schemas.microsoft.com/office/drawing/2014/main" id="{C80A95CC-90EB-4E47-BBA2-0C4CBF85A633}"/>
              </a:ext>
            </a:extLst>
          </p:cNvPr>
          <p:cNvPicPr>
            <a:picLocks noChangeAspect="1"/>
          </p:cNvPicPr>
          <p:nvPr/>
        </p:nvPicPr>
        <p:blipFill>
          <a:blip r:embed="rId3"/>
          <a:stretch>
            <a:fillRect/>
          </a:stretch>
        </p:blipFill>
        <p:spPr>
          <a:xfrm>
            <a:off x="372104" y="1412776"/>
            <a:ext cx="6660000" cy="1598400"/>
          </a:xfrm>
          <a:prstGeom prst="rect">
            <a:avLst/>
          </a:prstGeom>
        </p:spPr>
      </p:pic>
      <p:pic>
        <p:nvPicPr>
          <p:cNvPr id="8" name="Image 7">
            <a:extLst>
              <a:ext uri="{FF2B5EF4-FFF2-40B4-BE49-F238E27FC236}">
                <a16:creationId xmlns:a16="http://schemas.microsoft.com/office/drawing/2014/main" id="{359B81C1-6A65-4D8A-9029-754295633369}"/>
              </a:ext>
            </a:extLst>
          </p:cNvPr>
          <p:cNvPicPr>
            <a:picLocks noChangeAspect="1"/>
          </p:cNvPicPr>
          <p:nvPr/>
        </p:nvPicPr>
        <p:blipFill>
          <a:blip r:embed="rId4"/>
          <a:stretch>
            <a:fillRect/>
          </a:stretch>
        </p:blipFill>
        <p:spPr>
          <a:xfrm>
            <a:off x="372104" y="3011176"/>
            <a:ext cx="6660000" cy="2312120"/>
          </a:xfrm>
          <a:prstGeom prst="rect">
            <a:avLst/>
          </a:prstGeom>
        </p:spPr>
      </p:pic>
      <p:pic>
        <p:nvPicPr>
          <p:cNvPr id="10" name="Image 9">
            <a:extLst>
              <a:ext uri="{FF2B5EF4-FFF2-40B4-BE49-F238E27FC236}">
                <a16:creationId xmlns:a16="http://schemas.microsoft.com/office/drawing/2014/main" id="{87C9CB7F-92F3-4C47-A04D-5A48EDA95A69}"/>
              </a:ext>
            </a:extLst>
          </p:cNvPr>
          <p:cNvPicPr>
            <a:picLocks noChangeAspect="1"/>
          </p:cNvPicPr>
          <p:nvPr/>
        </p:nvPicPr>
        <p:blipFill>
          <a:blip r:embed="rId5"/>
          <a:stretch>
            <a:fillRect/>
          </a:stretch>
        </p:blipFill>
        <p:spPr>
          <a:xfrm>
            <a:off x="372104" y="5475548"/>
            <a:ext cx="6660000" cy="977788"/>
          </a:xfrm>
          <a:prstGeom prst="rect">
            <a:avLst/>
          </a:prstGeom>
        </p:spPr>
      </p:pic>
      <p:sp>
        <p:nvSpPr>
          <p:cNvPr id="11" name="ZoneTexte 2">
            <a:extLst>
              <a:ext uri="{FF2B5EF4-FFF2-40B4-BE49-F238E27FC236}">
                <a16:creationId xmlns:a16="http://schemas.microsoft.com/office/drawing/2014/main" id="{1C5C6A2F-5A16-4D40-A97A-BDB27D3343FD}"/>
              </a:ext>
            </a:extLst>
          </p:cNvPr>
          <p:cNvSpPr txBox="1"/>
          <p:nvPr/>
        </p:nvSpPr>
        <p:spPr>
          <a:xfrm>
            <a:off x="7752184" y="1916832"/>
            <a:ext cx="3816424" cy="4308872"/>
          </a:xfrm>
          <a:prstGeom prst="rect">
            <a:avLst/>
          </a:prstGeom>
          <a:noFill/>
        </p:spPr>
        <p:txBody>
          <a:bodyPr wrap="square" lIns="0" tIns="0" rIns="0" bIns="0" rtlCol="0">
            <a:spAutoFit/>
          </a:bodyPr>
          <a:lstStyle/>
          <a:p>
            <a:pPr>
              <a:spcAft>
                <a:spcPts val="13200"/>
              </a:spcAft>
            </a:pPr>
            <a:r>
              <a:rPr lang="fr-CH" sz="2000" dirty="0"/>
              <a:t>moniteur </a:t>
            </a:r>
            <a:r>
              <a:rPr lang="fr-CH" sz="2000" dirty="0" err="1"/>
              <a:t>esa</a:t>
            </a:r>
            <a:r>
              <a:rPr lang="fr-CH" sz="2000" dirty="0"/>
              <a:t>		MSM</a:t>
            </a:r>
          </a:p>
          <a:p>
            <a:pPr>
              <a:spcAft>
                <a:spcPts val="13200"/>
              </a:spcAft>
            </a:pPr>
            <a:r>
              <a:rPr lang="fr-CH" sz="2000" dirty="0"/>
              <a:t>expert </a:t>
            </a:r>
            <a:r>
              <a:rPr lang="fr-CH" sz="2000" dirty="0" err="1"/>
              <a:t>esa</a:t>
            </a:r>
            <a:r>
              <a:rPr lang="fr-CH" sz="2000" dirty="0"/>
              <a:t>		MSM-I</a:t>
            </a:r>
          </a:p>
          <a:p>
            <a:pPr>
              <a:spcAft>
                <a:spcPts val="13200"/>
              </a:spcAft>
            </a:pPr>
            <a:r>
              <a:rPr lang="fr-CH" sz="2000" dirty="0"/>
              <a:t>équipe centrale </a:t>
            </a:r>
            <a:r>
              <a:rPr lang="fr-CH" sz="2000" dirty="0" err="1"/>
              <a:t>esa</a:t>
            </a:r>
            <a:r>
              <a:rPr lang="fr-CH" sz="2000" dirty="0"/>
              <a:t>	MSM-E	</a:t>
            </a:r>
          </a:p>
        </p:txBody>
      </p:sp>
      <p:sp>
        <p:nvSpPr>
          <p:cNvPr id="3" name="SeitenzahlBenutzerdefiniert">
            <a:extLst>
              <a:ext uri="{FF2B5EF4-FFF2-40B4-BE49-F238E27FC236}">
                <a16:creationId xmlns:a16="http://schemas.microsoft.com/office/drawing/2014/main" id="{9642B19E-4BE4-DC89-9727-13DDCD7EA67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4012462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err="1"/>
              <a:t>Struttura</a:t>
            </a:r>
            <a:r>
              <a:rPr lang="de-DE" dirty="0"/>
              <a:t> della </a:t>
            </a:r>
            <a:r>
              <a:rPr lang="de-DE" dirty="0" err="1"/>
              <a:t>formazione</a:t>
            </a:r>
            <a:br>
              <a:rPr lang="de-DE" dirty="0"/>
            </a:br>
            <a:r>
              <a:rPr lang="de-DE" b="0" dirty="0" err="1"/>
              <a:t>Percorsi</a:t>
            </a:r>
            <a:r>
              <a:rPr lang="de-DE" b="0" dirty="0"/>
              <a:t> </a:t>
            </a:r>
            <a:r>
              <a:rPr lang="de-DE" b="0" dirty="0" err="1"/>
              <a:t>formativi</a:t>
            </a:r>
            <a:endParaRPr lang="de-DE" b="0" dirty="0"/>
          </a:p>
        </p:txBody>
      </p:sp>
      <p:pic>
        <p:nvPicPr>
          <p:cNvPr id="6" name="Image 5">
            <a:extLst>
              <a:ext uri="{FF2B5EF4-FFF2-40B4-BE49-F238E27FC236}">
                <a16:creationId xmlns:a16="http://schemas.microsoft.com/office/drawing/2014/main" id="{AAD877D8-DA69-4E92-B258-78E964870263}"/>
              </a:ext>
            </a:extLst>
          </p:cNvPr>
          <p:cNvPicPr>
            <a:picLocks noChangeAspect="1"/>
          </p:cNvPicPr>
          <p:nvPr/>
        </p:nvPicPr>
        <p:blipFill>
          <a:blip r:embed="rId3"/>
          <a:stretch>
            <a:fillRect/>
          </a:stretch>
        </p:blipFill>
        <p:spPr>
          <a:xfrm>
            <a:off x="372104" y="1428875"/>
            <a:ext cx="6660000" cy="2921539"/>
          </a:xfrm>
          <a:prstGeom prst="rect">
            <a:avLst/>
          </a:prstGeom>
        </p:spPr>
      </p:pic>
      <p:pic>
        <p:nvPicPr>
          <p:cNvPr id="8" name="Image 7">
            <a:extLst>
              <a:ext uri="{FF2B5EF4-FFF2-40B4-BE49-F238E27FC236}">
                <a16:creationId xmlns:a16="http://schemas.microsoft.com/office/drawing/2014/main" id="{C4EEACF3-0593-43B0-8A2C-54FAEC47E627}"/>
              </a:ext>
            </a:extLst>
          </p:cNvPr>
          <p:cNvPicPr>
            <a:picLocks noChangeAspect="1"/>
          </p:cNvPicPr>
          <p:nvPr/>
        </p:nvPicPr>
        <p:blipFill>
          <a:blip r:embed="rId4"/>
          <a:stretch>
            <a:fillRect/>
          </a:stretch>
        </p:blipFill>
        <p:spPr>
          <a:xfrm>
            <a:off x="372104" y="4350414"/>
            <a:ext cx="6660000" cy="2287646"/>
          </a:xfrm>
          <a:prstGeom prst="rect">
            <a:avLst/>
          </a:prstGeom>
        </p:spPr>
      </p:pic>
      <p:sp>
        <p:nvSpPr>
          <p:cNvPr id="10" name="ZoneTexte 2">
            <a:extLst>
              <a:ext uri="{FF2B5EF4-FFF2-40B4-BE49-F238E27FC236}">
                <a16:creationId xmlns:a16="http://schemas.microsoft.com/office/drawing/2014/main" id="{0C23A18A-285E-4D1E-B5F6-5769DF9D9C98}"/>
              </a:ext>
            </a:extLst>
          </p:cNvPr>
          <p:cNvSpPr txBox="1"/>
          <p:nvPr/>
        </p:nvSpPr>
        <p:spPr>
          <a:xfrm>
            <a:off x="7752184" y="1916832"/>
            <a:ext cx="3816424" cy="4616648"/>
          </a:xfrm>
          <a:prstGeom prst="rect">
            <a:avLst/>
          </a:prstGeom>
          <a:noFill/>
        </p:spPr>
        <p:txBody>
          <a:bodyPr wrap="square" lIns="0" tIns="0" rIns="0" bIns="0" rtlCol="0">
            <a:spAutoFit/>
          </a:bodyPr>
          <a:lstStyle/>
          <a:p>
            <a:pPr>
              <a:spcAft>
                <a:spcPts val="13200"/>
              </a:spcAft>
            </a:pPr>
            <a:r>
              <a:rPr lang="fr-CH" sz="2000" dirty="0"/>
              <a:t>monitore </a:t>
            </a:r>
            <a:r>
              <a:rPr lang="fr-CH" sz="2000" dirty="0" err="1"/>
              <a:t>esa</a:t>
            </a:r>
            <a:r>
              <a:rPr lang="fr-CH" sz="2000" dirty="0"/>
              <a:t>		MSM</a:t>
            </a:r>
          </a:p>
          <a:p>
            <a:pPr>
              <a:spcAft>
                <a:spcPts val="13200"/>
              </a:spcAft>
            </a:pPr>
            <a:r>
              <a:rPr lang="fr-CH" sz="2000" dirty="0" err="1"/>
              <a:t>esperto</a:t>
            </a:r>
            <a:r>
              <a:rPr lang="fr-CH" sz="2000" dirty="0"/>
              <a:t> </a:t>
            </a:r>
            <a:r>
              <a:rPr lang="fr-CH" sz="2000" dirty="0" err="1"/>
              <a:t>esa</a:t>
            </a:r>
            <a:r>
              <a:rPr lang="fr-CH" sz="2000" dirty="0"/>
              <a:t>		MSM-I</a:t>
            </a:r>
          </a:p>
          <a:p>
            <a:pPr>
              <a:spcAft>
                <a:spcPts val="13200"/>
              </a:spcAft>
            </a:pPr>
            <a:r>
              <a:rPr lang="fr-CH" sz="2000" dirty="0"/>
              <a:t>team centrale </a:t>
            </a:r>
            <a:r>
              <a:rPr lang="fr-CH" sz="2000" dirty="0" err="1"/>
              <a:t>esa</a:t>
            </a:r>
            <a:r>
              <a:rPr lang="fr-CH" sz="2000" dirty="0"/>
              <a:t>	MSM-E		</a:t>
            </a:r>
          </a:p>
        </p:txBody>
      </p:sp>
      <p:sp>
        <p:nvSpPr>
          <p:cNvPr id="3" name="SeitenzahlBenutzerdefiniert">
            <a:extLst>
              <a:ext uri="{FF2B5EF4-FFF2-40B4-BE49-F238E27FC236}">
                <a16:creationId xmlns:a16="http://schemas.microsoft.com/office/drawing/2014/main" id="{4ECA92B5-4EF7-C665-50E8-2AF0D68935B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23953481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a:t>Ethik-Charta</a:t>
            </a:r>
          </a:p>
        </p:txBody>
      </p:sp>
      <p:pic>
        <p:nvPicPr>
          <p:cNvPr id="5" name="Image 4">
            <a:hlinkClick r:id="rId3"/>
            <a:extLst>
              <a:ext uri="{FF2B5EF4-FFF2-40B4-BE49-F238E27FC236}">
                <a16:creationId xmlns:a16="http://schemas.microsoft.com/office/drawing/2014/main" id="{798EB179-C6B8-46FD-92A7-5532F25E404E}"/>
              </a:ext>
            </a:extLst>
          </p:cNvPr>
          <p:cNvPicPr>
            <a:picLocks noChangeAspect="1"/>
          </p:cNvPicPr>
          <p:nvPr/>
        </p:nvPicPr>
        <p:blipFill>
          <a:blip r:embed="rId4"/>
          <a:stretch>
            <a:fillRect/>
          </a:stretch>
        </p:blipFill>
        <p:spPr>
          <a:xfrm>
            <a:off x="380128" y="1513722"/>
            <a:ext cx="425472" cy="425472"/>
          </a:xfrm>
          <a:prstGeom prst="rect">
            <a:avLst/>
          </a:prstGeom>
        </p:spPr>
      </p:pic>
      <p:pic>
        <p:nvPicPr>
          <p:cNvPr id="4" name="Grafik 3">
            <a:extLst>
              <a:ext uri="{FF2B5EF4-FFF2-40B4-BE49-F238E27FC236}">
                <a16:creationId xmlns:a16="http://schemas.microsoft.com/office/drawing/2014/main" id="{A137987C-F86B-4448-B938-B34D55A40AD1}"/>
              </a:ext>
            </a:extLst>
          </p:cNvPr>
          <p:cNvPicPr>
            <a:picLocks noChangeAspect="1"/>
          </p:cNvPicPr>
          <p:nvPr/>
        </p:nvPicPr>
        <p:blipFill>
          <a:blip r:embed="rId5"/>
          <a:stretch>
            <a:fillRect/>
          </a:stretch>
        </p:blipFill>
        <p:spPr>
          <a:xfrm>
            <a:off x="378984" y="2170345"/>
            <a:ext cx="5435421" cy="3600000"/>
          </a:xfrm>
          <a:prstGeom prst="rect">
            <a:avLst/>
          </a:prstGeom>
        </p:spPr>
      </p:pic>
      <p:sp>
        <p:nvSpPr>
          <p:cNvPr id="3" name="Textfeld 2">
            <a:extLst>
              <a:ext uri="{FF2B5EF4-FFF2-40B4-BE49-F238E27FC236}">
                <a16:creationId xmlns:a16="http://schemas.microsoft.com/office/drawing/2014/main" id="{899C14D0-35B8-4E47-8B48-116D35C5FFDD}"/>
              </a:ext>
            </a:extLst>
          </p:cNvPr>
          <p:cNvSpPr txBox="1"/>
          <p:nvPr/>
        </p:nvSpPr>
        <p:spPr>
          <a:xfrm>
            <a:off x="6377597" y="1726458"/>
            <a:ext cx="5735960" cy="3693319"/>
          </a:xfrm>
          <a:prstGeom prst="rect">
            <a:avLst/>
          </a:prstGeom>
          <a:noFill/>
        </p:spPr>
        <p:txBody>
          <a:bodyPr wrap="square" lIns="0" tIns="0" rIns="0" bIns="0" rtlCol="0">
            <a:spAutoFit/>
          </a:bodyPr>
          <a:lstStyle/>
          <a:p>
            <a:pPr marL="342900" indent="-342900">
              <a:buAutoNum type="arabicPeriod"/>
            </a:pPr>
            <a:r>
              <a:rPr lang="de-CH" sz="2000" dirty="0"/>
              <a:t>Gleichbehandlung für alle</a:t>
            </a:r>
          </a:p>
          <a:p>
            <a:pPr marL="342900" indent="-342900">
              <a:buAutoNum type="arabicPeriod"/>
            </a:pPr>
            <a:r>
              <a:rPr lang="de-CH" sz="2000" dirty="0"/>
              <a:t>Sport und soziales Umfeld im Einklang</a:t>
            </a:r>
          </a:p>
          <a:p>
            <a:pPr marL="342900" indent="-342900">
              <a:buAutoNum type="arabicPeriod"/>
            </a:pPr>
            <a:r>
              <a:rPr lang="de-CH" sz="2000" dirty="0"/>
              <a:t>Stärkung der Selbst- und Mitverantwortung</a:t>
            </a:r>
          </a:p>
          <a:p>
            <a:pPr marL="342900" indent="-342900">
              <a:buAutoNum type="arabicPeriod"/>
            </a:pPr>
            <a:r>
              <a:rPr lang="de-CH" sz="2000" dirty="0"/>
              <a:t>Respektvolle Förderung statt Überforderung</a:t>
            </a:r>
          </a:p>
          <a:p>
            <a:pPr marL="342900" indent="-342900">
              <a:buAutoNum type="arabicPeriod"/>
            </a:pPr>
            <a:r>
              <a:rPr lang="de-CH" sz="2000" dirty="0"/>
              <a:t>Erziehung zu Fairness und Umweltverantwortung</a:t>
            </a:r>
          </a:p>
          <a:p>
            <a:pPr marL="342900" indent="-342900">
              <a:buAutoNum type="arabicPeriod"/>
            </a:pPr>
            <a:r>
              <a:rPr lang="de-CH" sz="2000" dirty="0"/>
              <a:t>Gegen Gewalt, Ausbeutung und sexuelle Übergriffe</a:t>
            </a:r>
          </a:p>
          <a:p>
            <a:pPr marL="342900" indent="-342900">
              <a:buAutoNum type="arabicPeriod"/>
            </a:pPr>
            <a:r>
              <a:rPr lang="de-CH" sz="2000" dirty="0"/>
              <a:t>Absage an Doping und Drogen</a:t>
            </a:r>
          </a:p>
          <a:p>
            <a:pPr marL="342900" indent="-342900">
              <a:buAutoNum type="arabicPeriod"/>
            </a:pPr>
            <a:r>
              <a:rPr lang="de-CH" sz="2000" dirty="0"/>
              <a:t>Verzicht auch Tabak und Alkohol während des Sports</a:t>
            </a:r>
          </a:p>
          <a:p>
            <a:pPr marL="342900" indent="-342900">
              <a:buAutoNum type="arabicPeriod"/>
            </a:pPr>
            <a:r>
              <a:rPr lang="de-CH" sz="2000" dirty="0"/>
              <a:t>Gegen jegliche Form von Korruption</a:t>
            </a:r>
          </a:p>
        </p:txBody>
      </p:sp>
      <p:sp>
        <p:nvSpPr>
          <p:cNvPr id="6" name="SeitenzahlBenutzerdefiniert">
            <a:extLst>
              <a:ext uri="{FF2B5EF4-FFF2-40B4-BE49-F238E27FC236}">
                <a16:creationId xmlns:a16="http://schemas.microsoft.com/office/drawing/2014/main" id="{24E868F1-C080-A058-6487-2B7DE6D291D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1500360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a:t>Charte </a:t>
            </a:r>
            <a:r>
              <a:rPr lang="de-DE" dirty="0" err="1"/>
              <a:t>éthique</a:t>
            </a:r>
            <a:endParaRPr lang="de-DE" dirty="0"/>
          </a:p>
        </p:txBody>
      </p:sp>
      <p:pic>
        <p:nvPicPr>
          <p:cNvPr id="11" name="Image 10">
            <a:hlinkClick r:id="rId3"/>
            <a:extLst>
              <a:ext uri="{FF2B5EF4-FFF2-40B4-BE49-F238E27FC236}">
                <a16:creationId xmlns:a16="http://schemas.microsoft.com/office/drawing/2014/main" id="{3A9B36FE-94C0-459A-A5E5-2DE473EF1B1D}"/>
              </a:ext>
            </a:extLst>
          </p:cNvPr>
          <p:cNvPicPr>
            <a:picLocks noChangeAspect="1"/>
          </p:cNvPicPr>
          <p:nvPr/>
        </p:nvPicPr>
        <p:blipFill>
          <a:blip r:embed="rId4"/>
          <a:stretch>
            <a:fillRect/>
          </a:stretch>
        </p:blipFill>
        <p:spPr>
          <a:xfrm>
            <a:off x="380128" y="1513722"/>
            <a:ext cx="425472" cy="425472"/>
          </a:xfrm>
          <a:prstGeom prst="rect">
            <a:avLst/>
          </a:prstGeom>
        </p:spPr>
      </p:pic>
      <p:pic>
        <p:nvPicPr>
          <p:cNvPr id="4" name="Grafik 3">
            <a:extLst>
              <a:ext uri="{FF2B5EF4-FFF2-40B4-BE49-F238E27FC236}">
                <a16:creationId xmlns:a16="http://schemas.microsoft.com/office/drawing/2014/main" id="{42876EF9-0BDC-43D0-97AB-E3939D9BD605}"/>
              </a:ext>
            </a:extLst>
          </p:cNvPr>
          <p:cNvPicPr>
            <a:picLocks noChangeAspect="1"/>
          </p:cNvPicPr>
          <p:nvPr/>
        </p:nvPicPr>
        <p:blipFill>
          <a:blip r:embed="rId5"/>
          <a:stretch>
            <a:fillRect/>
          </a:stretch>
        </p:blipFill>
        <p:spPr>
          <a:xfrm>
            <a:off x="378984" y="2420888"/>
            <a:ext cx="5430659" cy="3420000"/>
          </a:xfrm>
          <a:prstGeom prst="rect">
            <a:avLst/>
          </a:prstGeom>
        </p:spPr>
      </p:pic>
      <p:sp>
        <p:nvSpPr>
          <p:cNvPr id="3" name="Textfeld 2">
            <a:extLst>
              <a:ext uri="{FF2B5EF4-FFF2-40B4-BE49-F238E27FC236}">
                <a16:creationId xmlns:a16="http://schemas.microsoft.com/office/drawing/2014/main" id="{9F0C9301-EA7E-4C05-AFD2-213EBC5C80BB}"/>
              </a:ext>
            </a:extLst>
          </p:cNvPr>
          <p:cNvSpPr txBox="1"/>
          <p:nvPr/>
        </p:nvSpPr>
        <p:spPr>
          <a:xfrm>
            <a:off x="6382359" y="1513722"/>
            <a:ext cx="5328592" cy="4616648"/>
          </a:xfrm>
          <a:prstGeom prst="rect">
            <a:avLst/>
          </a:prstGeom>
          <a:noFill/>
        </p:spPr>
        <p:txBody>
          <a:bodyPr wrap="square" lIns="0" tIns="0" rIns="0" bIns="0" rtlCol="0">
            <a:spAutoFit/>
          </a:bodyPr>
          <a:lstStyle/>
          <a:p>
            <a:pPr marL="457200" indent="-457200">
              <a:buAutoNum type="arabicPeriod"/>
            </a:pPr>
            <a:r>
              <a:rPr lang="de-CH" sz="2000" dirty="0" err="1"/>
              <a:t>Traiter</a:t>
            </a:r>
            <a:r>
              <a:rPr lang="de-CH" sz="2000" dirty="0"/>
              <a:t> </a:t>
            </a:r>
            <a:r>
              <a:rPr lang="de-CH" sz="2000" dirty="0" err="1"/>
              <a:t>toutes</a:t>
            </a:r>
            <a:r>
              <a:rPr lang="de-CH" sz="2000" dirty="0"/>
              <a:t> </a:t>
            </a:r>
            <a:r>
              <a:rPr lang="de-CH" sz="2000" dirty="0" err="1"/>
              <a:t>les</a:t>
            </a:r>
            <a:r>
              <a:rPr lang="de-CH" sz="2000" dirty="0"/>
              <a:t> </a:t>
            </a:r>
            <a:r>
              <a:rPr lang="de-CH" sz="2000" dirty="0" err="1"/>
              <a:t>personnes</a:t>
            </a:r>
            <a:r>
              <a:rPr lang="de-CH" sz="2000" dirty="0"/>
              <a:t> de </a:t>
            </a:r>
            <a:r>
              <a:rPr lang="de-CH" sz="2000" dirty="0" err="1"/>
              <a:t>manière</a:t>
            </a:r>
            <a:r>
              <a:rPr lang="de-CH" sz="2000" dirty="0"/>
              <a:t> </a:t>
            </a:r>
            <a:r>
              <a:rPr lang="de-CH" sz="2000" dirty="0" err="1"/>
              <a:t>égale</a:t>
            </a:r>
            <a:endParaRPr lang="de-CH" sz="2000" dirty="0"/>
          </a:p>
          <a:p>
            <a:pPr marL="457200" indent="-457200">
              <a:buAutoNum type="arabicPeriod"/>
            </a:pPr>
            <a:r>
              <a:rPr lang="de-CH" sz="2000" dirty="0" err="1"/>
              <a:t>Promouvoir</a:t>
            </a:r>
            <a:r>
              <a:rPr lang="de-CH" sz="2000" dirty="0"/>
              <a:t> </a:t>
            </a:r>
            <a:r>
              <a:rPr lang="de-CH" sz="2000" dirty="0" err="1"/>
              <a:t>l’harmonie</a:t>
            </a:r>
            <a:r>
              <a:rPr lang="de-CH" sz="2000" dirty="0"/>
              <a:t> du </a:t>
            </a:r>
            <a:r>
              <a:rPr lang="de-CH" sz="2000" dirty="0" err="1"/>
              <a:t>sport</a:t>
            </a:r>
            <a:r>
              <a:rPr lang="de-CH" sz="2000" dirty="0"/>
              <a:t> </a:t>
            </a:r>
            <a:r>
              <a:rPr lang="de-CH" sz="2000" dirty="0" err="1"/>
              <a:t>avec</a:t>
            </a:r>
            <a:r>
              <a:rPr lang="de-CH" sz="2000" dirty="0"/>
              <a:t> </a:t>
            </a:r>
            <a:r>
              <a:rPr lang="de-CH" sz="2000" dirty="0" err="1"/>
              <a:t>l’environnement</a:t>
            </a:r>
            <a:r>
              <a:rPr lang="de-CH" sz="2000" dirty="0"/>
              <a:t> social</a:t>
            </a:r>
          </a:p>
          <a:p>
            <a:pPr marL="457200" indent="-457200">
              <a:buAutoNum type="arabicPeriod"/>
            </a:pPr>
            <a:r>
              <a:rPr lang="de-CH" sz="2000" dirty="0" err="1"/>
              <a:t>Renforcer</a:t>
            </a:r>
            <a:r>
              <a:rPr lang="de-CH" sz="2000" dirty="0"/>
              <a:t> le </a:t>
            </a:r>
            <a:r>
              <a:rPr lang="de-CH" sz="2000" dirty="0" err="1"/>
              <a:t>partage</a:t>
            </a:r>
            <a:r>
              <a:rPr lang="de-CH" sz="2000" dirty="0"/>
              <a:t> des </a:t>
            </a:r>
            <a:r>
              <a:rPr lang="de-CH" sz="2000" dirty="0" err="1"/>
              <a:t>responsabilités</a:t>
            </a:r>
            <a:endParaRPr lang="de-CH" sz="2000" dirty="0"/>
          </a:p>
          <a:p>
            <a:pPr marL="457200" indent="-457200">
              <a:buAutoNum type="arabicPeriod"/>
            </a:pPr>
            <a:r>
              <a:rPr lang="de-CH" sz="2000" dirty="0" err="1"/>
              <a:t>Respecter</a:t>
            </a:r>
            <a:r>
              <a:rPr lang="de-CH" sz="2000" dirty="0"/>
              <a:t> </a:t>
            </a:r>
            <a:r>
              <a:rPr lang="de-CH" sz="2000" dirty="0" err="1"/>
              <a:t>pleinement</a:t>
            </a:r>
            <a:r>
              <a:rPr lang="de-CH" sz="2000" dirty="0"/>
              <a:t> </a:t>
            </a:r>
            <a:r>
              <a:rPr lang="de-CH" sz="2000" dirty="0" err="1"/>
              <a:t>les</a:t>
            </a:r>
            <a:r>
              <a:rPr lang="de-CH" sz="2000" dirty="0"/>
              <a:t> </a:t>
            </a:r>
            <a:r>
              <a:rPr lang="de-CH" sz="2000" dirty="0" err="1"/>
              <a:t>sportifs</a:t>
            </a:r>
            <a:r>
              <a:rPr lang="de-CH" sz="2000" dirty="0"/>
              <a:t> au </a:t>
            </a:r>
            <a:r>
              <a:rPr lang="de-CH" sz="2000" dirty="0" err="1"/>
              <a:t>lieu</a:t>
            </a:r>
            <a:r>
              <a:rPr lang="de-CH" sz="2000" dirty="0"/>
              <a:t> de </a:t>
            </a:r>
            <a:r>
              <a:rPr lang="de-CH" sz="2000" dirty="0" err="1"/>
              <a:t>les</a:t>
            </a:r>
            <a:r>
              <a:rPr lang="de-CH" sz="2000" dirty="0"/>
              <a:t> </a:t>
            </a:r>
            <a:r>
              <a:rPr lang="de-CH" sz="2000" dirty="0" err="1"/>
              <a:t>surmener</a:t>
            </a:r>
            <a:endParaRPr lang="de-CH" sz="2000" dirty="0"/>
          </a:p>
          <a:p>
            <a:pPr marL="457200" indent="-457200">
              <a:buAutoNum type="arabicPeriod"/>
            </a:pPr>
            <a:r>
              <a:rPr lang="de-CH" sz="2000" dirty="0" err="1"/>
              <a:t>Éduquer</a:t>
            </a:r>
            <a:r>
              <a:rPr lang="de-CH" sz="2000" dirty="0"/>
              <a:t> à </a:t>
            </a:r>
            <a:r>
              <a:rPr lang="de-CH" sz="2000" dirty="0" err="1"/>
              <a:t>une</a:t>
            </a:r>
            <a:r>
              <a:rPr lang="de-CH" sz="2000" dirty="0"/>
              <a:t> </a:t>
            </a:r>
            <a:r>
              <a:rPr lang="de-CH" sz="2000" dirty="0" err="1"/>
              <a:t>attitude</a:t>
            </a:r>
            <a:r>
              <a:rPr lang="de-CH" sz="2000" dirty="0"/>
              <a:t> </a:t>
            </a:r>
            <a:r>
              <a:rPr lang="de-CH" sz="2000" dirty="0" err="1"/>
              <a:t>juste</a:t>
            </a:r>
            <a:r>
              <a:rPr lang="de-CH" sz="2000" dirty="0"/>
              <a:t> </a:t>
            </a:r>
            <a:r>
              <a:rPr lang="de-CH" sz="2000" dirty="0" err="1"/>
              <a:t>envers</a:t>
            </a:r>
            <a:r>
              <a:rPr lang="de-CH" sz="2000" dirty="0"/>
              <a:t> </a:t>
            </a:r>
            <a:r>
              <a:rPr lang="de-CH" sz="2000" dirty="0" err="1"/>
              <a:t>les</a:t>
            </a:r>
            <a:r>
              <a:rPr lang="de-CH" sz="2000" dirty="0"/>
              <a:t> </a:t>
            </a:r>
            <a:r>
              <a:rPr lang="de-CH" sz="2000" dirty="0" err="1"/>
              <a:t>autres</a:t>
            </a:r>
            <a:r>
              <a:rPr lang="de-CH" sz="2000" dirty="0"/>
              <a:t> et la </a:t>
            </a:r>
            <a:r>
              <a:rPr lang="de-CH" sz="2000" dirty="0" err="1"/>
              <a:t>nature</a:t>
            </a:r>
            <a:endParaRPr lang="de-CH" sz="2000" dirty="0"/>
          </a:p>
          <a:p>
            <a:pPr marL="457200" indent="-457200">
              <a:buAutoNum type="arabicPeriod"/>
            </a:pPr>
            <a:r>
              <a:rPr lang="de-CH" sz="2000" dirty="0" err="1"/>
              <a:t>S’opposer</a:t>
            </a:r>
            <a:r>
              <a:rPr lang="de-CH" sz="2000" dirty="0"/>
              <a:t> à la </a:t>
            </a:r>
            <a:r>
              <a:rPr lang="de-CH" sz="2000" dirty="0" err="1"/>
              <a:t>violence</a:t>
            </a:r>
            <a:r>
              <a:rPr lang="de-CH" sz="2000" dirty="0"/>
              <a:t>, à </a:t>
            </a:r>
            <a:r>
              <a:rPr lang="de-CH" sz="2000" dirty="0" err="1"/>
              <a:t>l’exploitation</a:t>
            </a:r>
            <a:r>
              <a:rPr lang="de-CH" sz="2000" dirty="0"/>
              <a:t> et au </a:t>
            </a:r>
            <a:r>
              <a:rPr lang="de-CH" sz="2000" dirty="0" err="1"/>
              <a:t>harcèlement</a:t>
            </a:r>
            <a:endParaRPr lang="de-CH" sz="2000" dirty="0"/>
          </a:p>
          <a:p>
            <a:pPr marL="457200" indent="-457200">
              <a:buAutoNum type="arabicPeriod"/>
            </a:pPr>
            <a:r>
              <a:rPr lang="de-CH" sz="2000" dirty="0" err="1"/>
              <a:t>S’opposer</a:t>
            </a:r>
            <a:r>
              <a:rPr lang="de-CH" sz="2000" dirty="0"/>
              <a:t> au </a:t>
            </a:r>
            <a:r>
              <a:rPr lang="de-CH" sz="2000" dirty="0" err="1"/>
              <a:t>dopage</a:t>
            </a:r>
            <a:r>
              <a:rPr lang="de-CH" sz="2000" dirty="0"/>
              <a:t> et à la </a:t>
            </a:r>
            <a:r>
              <a:rPr lang="de-CH" sz="2000" dirty="0" err="1"/>
              <a:t>drogue</a:t>
            </a:r>
            <a:endParaRPr lang="de-CH" sz="2000" dirty="0"/>
          </a:p>
          <a:p>
            <a:pPr marL="457200" indent="-457200">
              <a:buAutoNum type="arabicPeriod"/>
            </a:pPr>
            <a:r>
              <a:rPr lang="de-CH" sz="2000" dirty="0" err="1"/>
              <a:t>Renoncer</a:t>
            </a:r>
            <a:r>
              <a:rPr lang="de-CH" sz="2000" dirty="0"/>
              <a:t> au </a:t>
            </a:r>
            <a:r>
              <a:rPr lang="de-CH" sz="2000" dirty="0" err="1"/>
              <a:t>tabac</a:t>
            </a:r>
            <a:r>
              <a:rPr lang="de-CH" sz="2000" dirty="0"/>
              <a:t> et à </a:t>
            </a:r>
            <a:r>
              <a:rPr lang="de-CH" sz="2000" dirty="0" err="1"/>
              <a:t>l’alcool</a:t>
            </a:r>
            <a:r>
              <a:rPr lang="de-CH" sz="2000" dirty="0"/>
              <a:t> </a:t>
            </a:r>
            <a:r>
              <a:rPr lang="de-CH" sz="2000" dirty="0" err="1"/>
              <a:t>pendant</a:t>
            </a:r>
            <a:r>
              <a:rPr lang="de-CH" sz="2000" dirty="0"/>
              <a:t> le </a:t>
            </a:r>
            <a:r>
              <a:rPr lang="de-CH" sz="2000" dirty="0" err="1"/>
              <a:t>sport</a:t>
            </a:r>
            <a:endParaRPr lang="de-CH" sz="2000" dirty="0"/>
          </a:p>
          <a:p>
            <a:pPr marL="457200" indent="-457200">
              <a:buAutoNum type="arabicPeriod"/>
            </a:pPr>
            <a:r>
              <a:rPr lang="de-CH" sz="2000" dirty="0" err="1"/>
              <a:t>S’opposer</a:t>
            </a:r>
            <a:r>
              <a:rPr lang="de-CH" sz="2000" dirty="0"/>
              <a:t> à </a:t>
            </a:r>
            <a:r>
              <a:rPr lang="de-CH" sz="2000" dirty="0" err="1"/>
              <a:t>toute</a:t>
            </a:r>
            <a:r>
              <a:rPr lang="de-CH" sz="2000" dirty="0"/>
              <a:t> forme de </a:t>
            </a:r>
            <a:r>
              <a:rPr lang="de-CH" sz="2000" dirty="0" err="1"/>
              <a:t>corruption</a:t>
            </a:r>
            <a:endParaRPr lang="de-CH" sz="2000" dirty="0"/>
          </a:p>
        </p:txBody>
      </p:sp>
      <p:sp>
        <p:nvSpPr>
          <p:cNvPr id="5" name="SeitenzahlBenutzerdefiniert">
            <a:extLst>
              <a:ext uri="{FF2B5EF4-FFF2-40B4-BE49-F238E27FC236}">
                <a16:creationId xmlns:a16="http://schemas.microsoft.com/office/drawing/2014/main" id="{4F9795A3-1FB6-3319-6C13-42F15E51600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38897197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a:t>Carta </a:t>
            </a:r>
            <a:r>
              <a:rPr lang="de-DE" dirty="0" err="1"/>
              <a:t>etica</a:t>
            </a:r>
            <a:endParaRPr lang="de-DE" dirty="0"/>
          </a:p>
        </p:txBody>
      </p:sp>
      <p:pic>
        <p:nvPicPr>
          <p:cNvPr id="8" name="Image 7">
            <a:hlinkClick r:id="rId3"/>
            <a:extLst>
              <a:ext uri="{FF2B5EF4-FFF2-40B4-BE49-F238E27FC236}">
                <a16:creationId xmlns:a16="http://schemas.microsoft.com/office/drawing/2014/main" id="{E4DBA9EF-40D6-4AAC-9670-1BEB926A057F}"/>
              </a:ext>
            </a:extLst>
          </p:cNvPr>
          <p:cNvPicPr>
            <a:picLocks noChangeAspect="1"/>
          </p:cNvPicPr>
          <p:nvPr/>
        </p:nvPicPr>
        <p:blipFill>
          <a:blip r:embed="rId4"/>
          <a:stretch>
            <a:fillRect/>
          </a:stretch>
        </p:blipFill>
        <p:spPr>
          <a:xfrm>
            <a:off x="380128" y="1513722"/>
            <a:ext cx="425472" cy="425472"/>
          </a:xfrm>
          <a:prstGeom prst="rect">
            <a:avLst/>
          </a:prstGeom>
        </p:spPr>
      </p:pic>
      <p:pic>
        <p:nvPicPr>
          <p:cNvPr id="4" name="Grafik 3">
            <a:extLst>
              <a:ext uri="{FF2B5EF4-FFF2-40B4-BE49-F238E27FC236}">
                <a16:creationId xmlns:a16="http://schemas.microsoft.com/office/drawing/2014/main" id="{22C359A2-396A-4855-B2B3-B36154C8C5E7}"/>
              </a:ext>
            </a:extLst>
          </p:cNvPr>
          <p:cNvPicPr>
            <a:picLocks noChangeAspect="1"/>
          </p:cNvPicPr>
          <p:nvPr/>
        </p:nvPicPr>
        <p:blipFill>
          <a:blip r:embed="rId5"/>
          <a:stretch>
            <a:fillRect/>
          </a:stretch>
        </p:blipFill>
        <p:spPr>
          <a:xfrm>
            <a:off x="380797" y="2420888"/>
            <a:ext cx="5248422" cy="3420000"/>
          </a:xfrm>
          <a:prstGeom prst="rect">
            <a:avLst/>
          </a:prstGeom>
        </p:spPr>
      </p:pic>
      <p:sp>
        <p:nvSpPr>
          <p:cNvPr id="3" name="Textfeld 2">
            <a:extLst>
              <a:ext uri="{FF2B5EF4-FFF2-40B4-BE49-F238E27FC236}">
                <a16:creationId xmlns:a16="http://schemas.microsoft.com/office/drawing/2014/main" id="{A4C1337A-43CA-4812-A5BE-E7F71BA50C91}"/>
              </a:ext>
            </a:extLst>
          </p:cNvPr>
          <p:cNvSpPr txBox="1"/>
          <p:nvPr/>
        </p:nvSpPr>
        <p:spPr>
          <a:xfrm>
            <a:off x="6384032" y="1628800"/>
            <a:ext cx="5437873" cy="5539978"/>
          </a:xfrm>
          <a:prstGeom prst="rect">
            <a:avLst/>
          </a:prstGeom>
          <a:noFill/>
        </p:spPr>
        <p:txBody>
          <a:bodyPr wrap="square" lIns="0" tIns="0" rIns="0" bIns="0" rtlCol="0">
            <a:spAutoFit/>
          </a:bodyPr>
          <a:lstStyle/>
          <a:p>
            <a:pPr marL="457200" indent="-457200">
              <a:buAutoNum type="arabicPeriod"/>
            </a:pPr>
            <a:r>
              <a:rPr lang="de-CH" sz="2000" dirty="0" err="1"/>
              <a:t>Adottare</a:t>
            </a:r>
            <a:r>
              <a:rPr lang="de-CH" sz="2000" dirty="0"/>
              <a:t> </a:t>
            </a:r>
            <a:r>
              <a:rPr lang="de-CH" sz="2000" dirty="0" err="1"/>
              <a:t>lo</a:t>
            </a:r>
            <a:r>
              <a:rPr lang="de-CH" sz="2000" dirty="0"/>
              <a:t> </a:t>
            </a:r>
            <a:r>
              <a:rPr lang="de-CH" sz="2000" dirty="0" err="1"/>
              <a:t>stesso</a:t>
            </a:r>
            <a:r>
              <a:rPr lang="de-CH" sz="2000" dirty="0"/>
              <a:t> </a:t>
            </a:r>
            <a:r>
              <a:rPr lang="de-CH" sz="2000" dirty="0" err="1"/>
              <a:t>comportamento</a:t>
            </a:r>
            <a:r>
              <a:rPr lang="de-CH" sz="2000" dirty="0"/>
              <a:t> </a:t>
            </a:r>
            <a:r>
              <a:rPr lang="de-CH" sz="2000" dirty="0" err="1"/>
              <a:t>nei</a:t>
            </a:r>
            <a:r>
              <a:rPr lang="de-CH" sz="2000" dirty="0"/>
              <a:t> </a:t>
            </a:r>
            <a:r>
              <a:rPr lang="de-CH" sz="2000" dirty="0" err="1"/>
              <a:t>confronti</a:t>
            </a:r>
            <a:r>
              <a:rPr lang="de-CH" sz="2000" dirty="0"/>
              <a:t> di </a:t>
            </a:r>
            <a:r>
              <a:rPr lang="de-CH" sz="2000" dirty="0" err="1"/>
              <a:t>ogni</a:t>
            </a:r>
            <a:r>
              <a:rPr lang="de-CH" sz="2000" dirty="0"/>
              <a:t> </a:t>
            </a:r>
            <a:r>
              <a:rPr lang="de-CH" sz="2000" dirty="0" err="1"/>
              <a:t>persona</a:t>
            </a:r>
            <a:endParaRPr lang="de-CH" sz="2000" dirty="0"/>
          </a:p>
          <a:p>
            <a:pPr marL="457200" indent="-457200">
              <a:buAutoNum type="arabicPeriod"/>
            </a:pPr>
            <a:r>
              <a:rPr lang="de-CH" sz="2000" dirty="0" err="1"/>
              <a:t>Armonizzare</a:t>
            </a:r>
            <a:r>
              <a:rPr lang="de-CH" sz="2000" dirty="0"/>
              <a:t> </a:t>
            </a:r>
            <a:r>
              <a:rPr lang="de-CH" sz="2000" dirty="0" err="1"/>
              <a:t>l’attività</a:t>
            </a:r>
            <a:r>
              <a:rPr lang="de-CH" sz="2000" dirty="0"/>
              <a:t> </a:t>
            </a:r>
            <a:r>
              <a:rPr lang="de-CH" sz="2000" dirty="0" err="1"/>
              <a:t>sportiva</a:t>
            </a:r>
            <a:r>
              <a:rPr lang="de-CH" sz="2000" dirty="0"/>
              <a:t> e la </a:t>
            </a:r>
            <a:r>
              <a:rPr lang="de-CH" sz="2000" dirty="0" err="1"/>
              <a:t>vita</a:t>
            </a:r>
            <a:r>
              <a:rPr lang="de-CH" sz="2000" dirty="0"/>
              <a:t> </a:t>
            </a:r>
            <a:r>
              <a:rPr lang="de-CH" sz="2000" dirty="0" err="1"/>
              <a:t>sociale</a:t>
            </a:r>
            <a:endParaRPr lang="de-CH" sz="2000" dirty="0"/>
          </a:p>
          <a:p>
            <a:pPr marL="457200" indent="-457200">
              <a:buAutoNum type="arabicPeriod"/>
            </a:pPr>
            <a:r>
              <a:rPr lang="de-CH" sz="2000" dirty="0" err="1"/>
              <a:t>Rafforzare</a:t>
            </a:r>
            <a:r>
              <a:rPr lang="de-CH" sz="2000" dirty="0"/>
              <a:t> la </a:t>
            </a:r>
            <a:r>
              <a:rPr lang="de-CH" sz="2000" dirty="0" err="1"/>
              <a:t>responsabilità</a:t>
            </a:r>
            <a:r>
              <a:rPr lang="de-CH" sz="2000" dirty="0"/>
              <a:t> individuale e </a:t>
            </a:r>
            <a:r>
              <a:rPr lang="de-CH" sz="2000" dirty="0" err="1"/>
              <a:t>collettiva</a:t>
            </a:r>
            <a:endParaRPr lang="de-CH" sz="2000" dirty="0"/>
          </a:p>
          <a:p>
            <a:pPr marL="457200" indent="-457200">
              <a:buAutoNum type="arabicPeriod"/>
            </a:pPr>
            <a:r>
              <a:rPr lang="de-CH" sz="2000" dirty="0" err="1"/>
              <a:t>Incoraggiare</a:t>
            </a:r>
            <a:r>
              <a:rPr lang="de-CH" sz="2000" dirty="0"/>
              <a:t> </a:t>
            </a:r>
            <a:r>
              <a:rPr lang="de-CH" sz="2000" dirty="0" err="1"/>
              <a:t>rispettosamente</a:t>
            </a:r>
            <a:r>
              <a:rPr lang="de-CH" sz="2000" dirty="0"/>
              <a:t> senza </a:t>
            </a:r>
            <a:r>
              <a:rPr lang="de-CH" sz="2000" dirty="0" err="1"/>
              <a:t>esagerare</a:t>
            </a:r>
            <a:endParaRPr lang="de-CH" sz="2000" dirty="0"/>
          </a:p>
          <a:p>
            <a:pPr marL="457200" indent="-457200">
              <a:buAutoNum type="arabicPeriod"/>
            </a:pPr>
            <a:r>
              <a:rPr lang="de-CH" sz="2000" dirty="0" err="1"/>
              <a:t>Educare</a:t>
            </a:r>
            <a:r>
              <a:rPr lang="de-CH" sz="2000" dirty="0"/>
              <a:t> alle </a:t>
            </a:r>
            <a:r>
              <a:rPr lang="de-CH" sz="2000" dirty="0" err="1"/>
              <a:t>lealtà</a:t>
            </a:r>
            <a:r>
              <a:rPr lang="de-CH" sz="2000" dirty="0"/>
              <a:t> e al </a:t>
            </a:r>
            <a:r>
              <a:rPr lang="de-CH" sz="2000" dirty="0" err="1"/>
              <a:t>rispetto</a:t>
            </a:r>
            <a:r>
              <a:rPr lang="de-CH" sz="2000" dirty="0"/>
              <a:t> </a:t>
            </a:r>
            <a:r>
              <a:rPr lang="de-CH" sz="2000" dirty="0" err="1"/>
              <a:t>dell’ambiente</a:t>
            </a:r>
            <a:endParaRPr lang="de-CH" sz="2000" dirty="0"/>
          </a:p>
          <a:p>
            <a:pPr marL="457200" indent="-457200">
              <a:buAutoNum type="arabicPeriod"/>
            </a:pPr>
            <a:r>
              <a:rPr lang="de-CH" sz="2000" dirty="0" err="1"/>
              <a:t>Opporsi</a:t>
            </a:r>
            <a:r>
              <a:rPr lang="de-CH" sz="2000" dirty="0"/>
              <a:t> alla </a:t>
            </a:r>
            <a:r>
              <a:rPr lang="de-CH" sz="2000" dirty="0" err="1"/>
              <a:t>violenta</a:t>
            </a:r>
            <a:r>
              <a:rPr lang="de-CH" sz="2000" dirty="0"/>
              <a:t>, </a:t>
            </a:r>
            <a:r>
              <a:rPr lang="de-CH" sz="2000" dirty="0" err="1"/>
              <a:t>allo</a:t>
            </a:r>
            <a:r>
              <a:rPr lang="de-CH" sz="2000" dirty="0"/>
              <a:t> </a:t>
            </a:r>
            <a:r>
              <a:rPr lang="de-CH" sz="2000" dirty="0" err="1"/>
              <a:t>sfruttamento</a:t>
            </a:r>
            <a:r>
              <a:rPr lang="de-CH" sz="2000" dirty="0"/>
              <a:t> e alle </a:t>
            </a:r>
            <a:r>
              <a:rPr lang="de-CH" sz="2000" dirty="0" err="1"/>
              <a:t>molestie</a:t>
            </a:r>
            <a:r>
              <a:rPr lang="de-CH" sz="2000" dirty="0"/>
              <a:t> </a:t>
            </a:r>
            <a:r>
              <a:rPr lang="de-CH" sz="2000" dirty="0" err="1"/>
              <a:t>sessuali</a:t>
            </a:r>
            <a:endParaRPr lang="de-CH" sz="2000" dirty="0"/>
          </a:p>
          <a:p>
            <a:pPr marL="457200" indent="-457200">
              <a:buAutoNum type="arabicPeriod"/>
            </a:pPr>
            <a:r>
              <a:rPr lang="de-CH" sz="2000" dirty="0" err="1"/>
              <a:t>Rifiutare</a:t>
            </a:r>
            <a:r>
              <a:rPr lang="de-CH" sz="2000" dirty="0"/>
              <a:t> </a:t>
            </a:r>
            <a:r>
              <a:rPr lang="de-CH" sz="2000" dirty="0" err="1"/>
              <a:t>il</a:t>
            </a:r>
            <a:r>
              <a:rPr lang="de-CH" sz="2000" dirty="0"/>
              <a:t> </a:t>
            </a:r>
            <a:r>
              <a:rPr lang="de-CH" sz="2000" dirty="0" err="1"/>
              <a:t>doping</a:t>
            </a:r>
            <a:r>
              <a:rPr lang="de-CH" sz="2000" dirty="0"/>
              <a:t> e </a:t>
            </a:r>
            <a:r>
              <a:rPr lang="de-CH" sz="2000" dirty="0" err="1"/>
              <a:t>gli</a:t>
            </a:r>
            <a:r>
              <a:rPr lang="de-CH" sz="2000" dirty="0"/>
              <a:t> </a:t>
            </a:r>
            <a:r>
              <a:rPr lang="de-CH" sz="2000" dirty="0" err="1"/>
              <a:t>stupefacenti</a:t>
            </a:r>
            <a:endParaRPr lang="de-CH" sz="2000" dirty="0"/>
          </a:p>
          <a:p>
            <a:pPr marL="457200" indent="-457200">
              <a:buAutoNum type="arabicPeriod"/>
            </a:pPr>
            <a:r>
              <a:rPr lang="de-CH" sz="2000" dirty="0" err="1"/>
              <a:t>Rinunciare</a:t>
            </a:r>
            <a:r>
              <a:rPr lang="de-CH" sz="2000" dirty="0"/>
              <a:t> al </a:t>
            </a:r>
            <a:r>
              <a:rPr lang="de-CH" sz="2000" dirty="0" err="1"/>
              <a:t>tabacco</a:t>
            </a:r>
            <a:r>
              <a:rPr lang="de-CH" sz="2000" dirty="0"/>
              <a:t> e </a:t>
            </a:r>
            <a:r>
              <a:rPr lang="de-CH" sz="2000" dirty="0" err="1"/>
              <a:t>all’alcool</a:t>
            </a:r>
            <a:r>
              <a:rPr lang="de-CH" sz="2000" dirty="0"/>
              <a:t> </a:t>
            </a:r>
            <a:r>
              <a:rPr lang="de-CH" sz="2000" dirty="0" err="1"/>
              <a:t>nella</a:t>
            </a:r>
            <a:r>
              <a:rPr lang="de-CH" sz="2000" dirty="0"/>
              <a:t> </a:t>
            </a:r>
            <a:r>
              <a:rPr lang="de-CH" sz="2000" dirty="0" err="1"/>
              <a:t>pratica</a:t>
            </a:r>
            <a:r>
              <a:rPr lang="de-CH" sz="2000" dirty="0"/>
              <a:t> </a:t>
            </a:r>
            <a:r>
              <a:rPr lang="de-CH" sz="2000" dirty="0" err="1"/>
              <a:t>sportiva</a:t>
            </a:r>
            <a:endParaRPr lang="de-CH" sz="2000" dirty="0"/>
          </a:p>
          <a:p>
            <a:pPr marL="457200" indent="-457200">
              <a:buAutoNum type="arabicPeriod"/>
            </a:pPr>
            <a:r>
              <a:rPr lang="de-CH" sz="2000" dirty="0" err="1"/>
              <a:t>Contrastare</a:t>
            </a:r>
            <a:r>
              <a:rPr lang="de-CH" sz="2000" dirty="0"/>
              <a:t> </a:t>
            </a:r>
            <a:r>
              <a:rPr lang="de-CH" sz="2000" dirty="0" err="1"/>
              <a:t>ogni</a:t>
            </a:r>
            <a:r>
              <a:rPr lang="de-CH" sz="2000" dirty="0"/>
              <a:t> forma die </a:t>
            </a:r>
            <a:r>
              <a:rPr lang="de-CH" sz="2000" dirty="0" err="1"/>
              <a:t>corruzione</a:t>
            </a:r>
            <a:endParaRPr lang="de-CH" sz="2000" dirty="0"/>
          </a:p>
          <a:p>
            <a:endParaRPr lang="de-CH" sz="2000" dirty="0"/>
          </a:p>
          <a:p>
            <a:pPr marL="457200" indent="-457200">
              <a:buAutoNum type="arabicPeriod"/>
            </a:pPr>
            <a:endParaRPr lang="de-CH" sz="2000" dirty="0"/>
          </a:p>
        </p:txBody>
      </p:sp>
      <p:sp>
        <p:nvSpPr>
          <p:cNvPr id="5" name="SeitenzahlBenutzerdefiniert">
            <a:extLst>
              <a:ext uri="{FF2B5EF4-FFF2-40B4-BE49-F238E27FC236}">
                <a16:creationId xmlns:a16="http://schemas.microsoft.com/office/drawing/2014/main" id="{FF4F85A6-C7F8-C4B7-883C-97E668F6B1F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168263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altLang="de-DE" sz="2800" dirty="0">
                <a:latin typeface="Arial" pitchFamily="34" charset="0"/>
                <a:cs typeface="Arial" pitchFamily="34" charset="0"/>
              </a:rPr>
              <a:t>Theoretische Grundlagen</a:t>
            </a:r>
            <a:br>
              <a:rPr lang="de-CH" altLang="de-DE" sz="2800" dirty="0">
                <a:latin typeface="Arial" pitchFamily="34" charset="0"/>
                <a:cs typeface="Arial" pitchFamily="34" charset="0"/>
              </a:rPr>
            </a:br>
            <a:r>
              <a:rPr lang="de-CH" altLang="de-DE" sz="2800" b="0" dirty="0">
                <a:latin typeface="Arial" pitchFamily="34" charset="0"/>
                <a:cs typeface="Arial" pitchFamily="34" charset="0"/>
              </a:rPr>
              <a:t>Richtziel</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r>
              <a:rPr lang="de-CH" altLang="de-DE" dirty="0">
                <a:latin typeface="Arial" panose="020B0604020202020204" pitchFamily="34" charset="0"/>
                <a:cs typeface="Arial" panose="020B0604020202020204" pitchFamily="34" charset="0"/>
              </a:rPr>
              <a:t>Bewusstsein über die Aufgaben eines Sportleiters erlangen und deren Umsetzung in die Praxis sicherstellen.</a:t>
            </a:r>
          </a:p>
          <a:p>
            <a:pPr>
              <a:spcBef>
                <a:spcPts val="0"/>
              </a:spcBef>
              <a:spcAft>
                <a:spcPts val="600"/>
              </a:spcAft>
            </a:pPr>
            <a:endParaRPr lang="de-DE" dirty="0">
              <a:solidFill>
                <a:srgbClr val="FF0000"/>
              </a:solidFill>
            </a:endParaRPr>
          </a:p>
          <a:p>
            <a:pPr>
              <a:spcBef>
                <a:spcPts val="0"/>
              </a:spcBef>
              <a:spcAft>
                <a:spcPts val="600"/>
              </a:spcAft>
            </a:pPr>
            <a:endParaRPr lang="de-DE" dirty="0">
              <a:solidFill>
                <a:srgbClr val="FF0000"/>
              </a:solidFill>
            </a:endParaRPr>
          </a:p>
        </p:txBody>
      </p:sp>
      <p:sp>
        <p:nvSpPr>
          <p:cNvPr id="4" name="SeitenzahlBenutzerdefiniert">
            <a:extLst>
              <a:ext uri="{FF2B5EF4-FFF2-40B4-BE49-F238E27FC236}">
                <a16:creationId xmlns:a16="http://schemas.microsoft.com/office/drawing/2014/main" id="{1C914919-8215-405A-7729-2364029190B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603410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a:t>Lehrverständnis Kaderbildung</a:t>
            </a:r>
            <a:br>
              <a:rPr lang="de-DE" dirty="0"/>
            </a:br>
            <a:r>
              <a:rPr lang="de-DE" b="0" dirty="0"/>
              <a:t>Der idealtypische Lehrprozess</a:t>
            </a:r>
            <a:endParaRPr lang="de-DE" dirty="0"/>
          </a:p>
        </p:txBody>
      </p:sp>
      <p:pic>
        <p:nvPicPr>
          <p:cNvPr id="5" name="Image 4">
            <a:extLst>
              <a:ext uri="{FF2B5EF4-FFF2-40B4-BE49-F238E27FC236}">
                <a16:creationId xmlns:a16="http://schemas.microsoft.com/office/drawing/2014/main" id="{72C66594-151B-459A-B5F5-23FB36808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600" y="1476577"/>
            <a:ext cx="7228800" cy="5264791"/>
          </a:xfrm>
          <a:prstGeom prst="rect">
            <a:avLst/>
          </a:prstGeom>
        </p:spPr>
      </p:pic>
      <p:pic>
        <p:nvPicPr>
          <p:cNvPr id="19" name="Image 15">
            <a:extLst>
              <a:ext uri="{FF2B5EF4-FFF2-40B4-BE49-F238E27FC236}">
                <a16:creationId xmlns:a16="http://schemas.microsoft.com/office/drawing/2014/main" id="{C994D655-96D2-43EE-B15C-439027920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7954ADFC-D236-4AD5-AA4F-D7E4F29497C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1273493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err="1"/>
              <a:t>Conception</a:t>
            </a:r>
            <a:r>
              <a:rPr lang="de-DE" dirty="0"/>
              <a:t> de </a:t>
            </a:r>
            <a:r>
              <a:rPr lang="de-DE" dirty="0" err="1"/>
              <a:t>l‘enseignement</a:t>
            </a:r>
            <a:r>
              <a:rPr lang="de-DE" dirty="0"/>
              <a:t> </a:t>
            </a:r>
            <a:r>
              <a:rPr lang="de-DE" dirty="0" err="1"/>
              <a:t>dans</a:t>
            </a:r>
            <a:r>
              <a:rPr lang="de-DE" dirty="0"/>
              <a:t> la </a:t>
            </a:r>
            <a:r>
              <a:rPr lang="de-DE" dirty="0" err="1"/>
              <a:t>formation</a:t>
            </a:r>
            <a:r>
              <a:rPr lang="de-DE" dirty="0"/>
              <a:t> des </a:t>
            </a:r>
            <a:r>
              <a:rPr lang="de-DE" dirty="0" err="1"/>
              <a:t>cadres</a:t>
            </a:r>
            <a:br>
              <a:rPr lang="de-DE" b="0" dirty="0"/>
            </a:br>
            <a:r>
              <a:rPr lang="de-DE" b="0" dirty="0"/>
              <a:t>Le </a:t>
            </a:r>
            <a:r>
              <a:rPr lang="de-DE" b="0" dirty="0" err="1"/>
              <a:t>processus</a:t>
            </a:r>
            <a:r>
              <a:rPr lang="de-DE" b="0" dirty="0"/>
              <a:t> </a:t>
            </a:r>
            <a:r>
              <a:rPr lang="de-DE" b="0" dirty="0" err="1"/>
              <a:t>d’enseignement</a:t>
            </a:r>
            <a:r>
              <a:rPr lang="de-DE" b="0" dirty="0"/>
              <a:t> </a:t>
            </a:r>
            <a:r>
              <a:rPr lang="de-DE" b="0" dirty="0" err="1"/>
              <a:t>idéal</a:t>
            </a:r>
            <a:endParaRPr lang="de-DE" b="0" dirty="0"/>
          </a:p>
        </p:txBody>
      </p:sp>
      <p:pic>
        <p:nvPicPr>
          <p:cNvPr id="6" name="Image 5">
            <a:extLst>
              <a:ext uri="{FF2B5EF4-FFF2-40B4-BE49-F238E27FC236}">
                <a16:creationId xmlns:a16="http://schemas.microsoft.com/office/drawing/2014/main" id="{7AF7DF09-B966-406A-BD18-470DB82CE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773" y="1476829"/>
            <a:ext cx="7228454" cy="5264539"/>
          </a:xfrm>
          <a:prstGeom prst="rect">
            <a:avLst/>
          </a:prstGeom>
        </p:spPr>
      </p:pic>
      <p:pic>
        <p:nvPicPr>
          <p:cNvPr id="19" name="Image 15">
            <a:extLst>
              <a:ext uri="{FF2B5EF4-FFF2-40B4-BE49-F238E27FC236}">
                <a16:creationId xmlns:a16="http://schemas.microsoft.com/office/drawing/2014/main" id="{8E09EE40-1F6F-4408-83D8-5CF177D89C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20A024A6-25A1-4335-AFA7-741FA4162B6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1220107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a:xfrm>
            <a:off x="378984" y="336318"/>
            <a:ext cx="11018204" cy="946253"/>
          </a:xfrm>
        </p:spPr>
        <p:txBody>
          <a:bodyPr/>
          <a:lstStyle/>
          <a:p>
            <a:r>
              <a:rPr lang="it-IT" dirty="0"/>
              <a:t>Comprensione comune dell'insegnamento formazione dei quadri</a:t>
            </a:r>
            <a:br>
              <a:rPr lang="it-IT" dirty="0"/>
            </a:br>
            <a:r>
              <a:rPr lang="it-IT" b="0" dirty="0"/>
              <a:t>Il processo di insegnamento tipo</a:t>
            </a:r>
            <a:br>
              <a:rPr lang="it-IT" dirty="0"/>
            </a:br>
            <a:endParaRPr lang="de-DE" dirty="0">
              <a:solidFill>
                <a:srgbClr val="FF0000"/>
              </a:solidFill>
            </a:endParaRPr>
          </a:p>
        </p:txBody>
      </p:sp>
      <p:pic>
        <p:nvPicPr>
          <p:cNvPr id="5" name="Image 4">
            <a:extLst>
              <a:ext uri="{FF2B5EF4-FFF2-40B4-BE49-F238E27FC236}">
                <a16:creationId xmlns:a16="http://schemas.microsoft.com/office/drawing/2014/main" id="{ACD555C1-F333-4511-9AC6-5A35CBEC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600" y="1484784"/>
            <a:ext cx="7228800" cy="5264791"/>
          </a:xfrm>
          <a:prstGeom prst="rect">
            <a:avLst/>
          </a:prstGeom>
        </p:spPr>
      </p:pic>
      <p:pic>
        <p:nvPicPr>
          <p:cNvPr id="19" name="Image 15">
            <a:extLst>
              <a:ext uri="{FF2B5EF4-FFF2-40B4-BE49-F238E27FC236}">
                <a16:creationId xmlns:a16="http://schemas.microsoft.com/office/drawing/2014/main" id="{E381BB59-8B23-43D7-BEF0-F19B56840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9B6BBB18-507F-DDF6-D168-6C34D158DE3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32151920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a:t>Rollenverständnis</a:t>
            </a:r>
            <a:br>
              <a:rPr lang="de-DE" dirty="0"/>
            </a:br>
            <a:r>
              <a:rPr lang="de-DE" b="0" dirty="0"/>
              <a:t>Vorbild sein</a:t>
            </a:r>
          </a:p>
        </p:txBody>
      </p:sp>
      <p:pic>
        <p:nvPicPr>
          <p:cNvPr id="6" name="Image 5">
            <a:extLst>
              <a:ext uri="{FF2B5EF4-FFF2-40B4-BE49-F238E27FC236}">
                <a16:creationId xmlns:a16="http://schemas.microsoft.com/office/drawing/2014/main" id="{D42EF87A-6665-4B6D-A3F3-8FF7F85AC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1412776"/>
            <a:ext cx="7562103" cy="5041402"/>
          </a:xfrm>
          <a:prstGeom prst="rect">
            <a:avLst/>
          </a:prstGeom>
        </p:spPr>
      </p:pic>
      <p:sp>
        <p:nvSpPr>
          <p:cNvPr id="7" name="Inhaltsplatzhalter 2">
            <a:extLst>
              <a:ext uri="{FF2B5EF4-FFF2-40B4-BE49-F238E27FC236}">
                <a16:creationId xmlns:a16="http://schemas.microsoft.com/office/drawing/2014/main" id="{8C34F292-A89D-427D-AD22-B714BD3903EC}"/>
              </a:ext>
            </a:extLst>
          </p:cNvPr>
          <p:cNvSpPr>
            <a:spLocks noGrp="1"/>
          </p:cNvSpPr>
          <p:nvPr>
            <p:ph idx="1"/>
          </p:nvPr>
        </p:nvSpPr>
        <p:spPr>
          <a:xfrm>
            <a:off x="7896200" y="3140968"/>
            <a:ext cx="3632084" cy="1713878"/>
          </a:xfrm>
        </p:spPr>
        <p:txBody>
          <a:bodyPr/>
          <a:lstStyle/>
          <a:p>
            <a:pPr marL="457200" indent="-457200">
              <a:lnSpc>
                <a:spcPct val="100000"/>
              </a:lnSpc>
              <a:spcAft>
                <a:spcPts val="5400"/>
              </a:spcAft>
              <a:buFont typeface="Arial" panose="020B0604020202020204" pitchFamily="34" charset="0"/>
              <a:buChar char="•"/>
            </a:pPr>
            <a:r>
              <a:rPr lang="de-DE" dirty="0"/>
              <a:t>Glaubwürdigkeit</a:t>
            </a:r>
          </a:p>
          <a:p>
            <a:pPr marL="457200" indent="-457200">
              <a:lnSpc>
                <a:spcPct val="100000"/>
              </a:lnSpc>
              <a:spcAft>
                <a:spcPts val="5400"/>
              </a:spcAft>
              <a:buFont typeface="Arial" panose="020B0604020202020204" pitchFamily="34" charset="0"/>
              <a:buChar char="•"/>
            </a:pPr>
            <a:r>
              <a:rPr lang="de-DE" dirty="0"/>
              <a:t>Lernen am Modell</a:t>
            </a:r>
          </a:p>
        </p:txBody>
      </p:sp>
      <p:pic>
        <p:nvPicPr>
          <p:cNvPr id="20" name="Image 15">
            <a:extLst>
              <a:ext uri="{FF2B5EF4-FFF2-40B4-BE49-F238E27FC236}">
                <a16:creationId xmlns:a16="http://schemas.microsoft.com/office/drawing/2014/main" id="{ECE30F21-E3E9-4AE3-ACC5-D563DFA58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B622B7A1-B77C-6A91-FAD4-43F9DF82522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430392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err="1"/>
              <a:t>Conception</a:t>
            </a:r>
            <a:r>
              <a:rPr lang="de-DE" dirty="0"/>
              <a:t> des </a:t>
            </a:r>
            <a:r>
              <a:rPr lang="de-DE" dirty="0" err="1"/>
              <a:t>rôles</a:t>
            </a:r>
            <a:br>
              <a:rPr lang="de-DE" dirty="0"/>
            </a:br>
            <a:r>
              <a:rPr lang="de-DE" b="0" dirty="0" err="1"/>
              <a:t>Exemplarité</a:t>
            </a:r>
            <a:endParaRPr lang="de-DE" b="0" dirty="0"/>
          </a:p>
        </p:txBody>
      </p:sp>
      <p:pic>
        <p:nvPicPr>
          <p:cNvPr id="5" name="Image 4">
            <a:extLst>
              <a:ext uri="{FF2B5EF4-FFF2-40B4-BE49-F238E27FC236}">
                <a16:creationId xmlns:a16="http://schemas.microsoft.com/office/drawing/2014/main" id="{9EAAF42A-CD14-4C1A-A919-9F742B994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13" y="1412776"/>
            <a:ext cx="7562103" cy="5041402"/>
          </a:xfrm>
          <a:prstGeom prst="rect">
            <a:avLst/>
          </a:prstGeom>
        </p:spPr>
      </p:pic>
      <p:sp>
        <p:nvSpPr>
          <p:cNvPr id="6" name="Inhaltsplatzhalter 2">
            <a:extLst>
              <a:ext uri="{FF2B5EF4-FFF2-40B4-BE49-F238E27FC236}">
                <a16:creationId xmlns:a16="http://schemas.microsoft.com/office/drawing/2014/main" id="{5DA6E111-AD05-4FBF-9014-465CE992B346}"/>
              </a:ext>
            </a:extLst>
          </p:cNvPr>
          <p:cNvSpPr>
            <a:spLocks noGrp="1"/>
          </p:cNvSpPr>
          <p:nvPr>
            <p:ph idx="1"/>
          </p:nvPr>
        </p:nvSpPr>
        <p:spPr>
          <a:xfrm>
            <a:off x="7896200" y="3076538"/>
            <a:ext cx="3819724" cy="1713878"/>
          </a:xfrm>
        </p:spPr>
        <p:txBody>
          <a:bodyPr/>
          <a:lstStyle/>
          <a:p>
            <a:pPr marL="457200" indent="-457200">
              <a:lnSpc>
                <a:spcPct val="100000"/>
              </a:lnSpc>
              <a:spcAft>
                <a:spcPts val="5400"/>
              </a:spcAft>
              <a:buFont typeface="Arial" panose="020B0604020202020204" pitchFamily="34" charset="0"/>
              <a:buChar char="•"/>
            </a:pPr>
            <a:r>
              <a:rPr lang="de-DE" dirty="0" err="1"/>
              <a:t>Crédibilité</a:t>
            </a:r>
            <a:endParaRPr lang="de-DE" dirty="0"/>
          </a:p>
          <a:p>
            <a:pPr marL="457200" indent="-457200">
              <a:lnSpc>
                <a:spcPct val="100000"/>
              </a:lnSpc>
              <a:spcAft>
                <a:spcPts val="5400"/>
              </a:spcAft>
              <a:buFont typeface="Arial" panose="020B0604020202020204" pitchFamily="34" charset="0"/>
              <a:buChar char="•"/>
            </a:pPr>
            <a:r>
              <a:rPr lang="de-DE" dirty="0"/>
              <a:t>Apprendre </a:t>
            </a:r>
            <a:r>
              <a:rPr lang="de-DE" dirty="0" err="1"/>
              <a:t>grâce</a:t>
            </a:r>
            <a:r>
              <a:rPr lang="de-DE" dirty="0"/>
              <a:t> à </a:t>
            </a:r>
            <a:r>
              <a:rPr lang="de-DE" dirty="0" err="1"/>
              <a:t>un</a:t>
            </a:r>
            <a:r>
              <a:rPr lang="de-DE" dirty="0"/>
              <a:t> </a:t>
            </a:r>
            <a:r>
              <a:rPr lang="de-DE" dirty="0" err="1"/>
              <a:t>modèle</a:t>
            </a:r>
            <a:endParaRPr lang="de-DE" dirty="0"/>
          </a:p>
        </p:txBody>
      </p:sp>
      <p:pic>
        <p:nvPicPr>
          <p:cNvPr id="20" name="Image 15">
            <a:extLst>
              <a:ext uri="{FF2B5EF4-FFF2-40B4-BE49-F238E27FC236}">
                <a16:creationId xmlns:a16="http://schemas.microsoft.com/office/drawing/2014/main" id="{E320C97A-576B-416A-B68B-6ED372820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8EA27484-E069-60EC-5750-A49849F9240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791626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fr-CH" dirty="0" err="1"/>
              <a:t>Concezione</a:t>
            </a:r>
            <a:r>
              <a:rPr lang="fr-CH" dirty="0"/>
              <a:t> dei </a:t>
            </a:r>
            <a:r>
              <a:rPr lang="fr-CH" dirty="0" err="1"/>
              <a:t>ruoli</a:t>
            </a:r>
            <a:br>
              <a:rPr lang="fr-CH" dirty="0"/>
            </a:br>
            <a:r>
              <a:rPr lang="fr-CH" b="0" dirty="0"/>
              <a:t>Dare l’</a:t>
            </a:r>
            <a:r>
              <a:rPr lang="fr-CH" b="0" dirty="0" err="1"/>
              <a:t>esempio</a:t>
            </a:r>
            <a:endParaRPr lang="de-DE" b="0" dirty="0">
              <a:solidFill>
                <a:srgbClr val="FF0000"/>
              </a:solidFill>
            </a:endParaRPr>
          </a:p>
        </p:txBody>
      </p:sp>
      <p:pic>
        <p:nvPicPr>
          <p:cNvPr id="6" name="Image 5">
            <a:extLst>
              <a:ext uri="{FF2B5EF4-FFF2-40B4-BE49-F238E27FC236}">
                <a16:creationId xmlns:a16="http://schemas.microsoft.com/office/drawing/2014/main" id="{DBC73755-2A06-4167-A3B1-33D7272270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13" y="1412776"/>
            <a:ext cx="7562103" cy="5041402"/>
          </a:xfrm>
          <a:prstGeom prst="rect">
            <a:avLst/>
          </a:prstGeom>
        </p:spPr>
      </p:pic>
      <p:sp>
        <p:nvSpPr>
          <p:cNvPr id="7" name="Inhaltsplatzhalter 2">
            <a:extLst>
              <a:ext uri="{FF2B5EF4-FFF2-40B4-BE49-F238E27FC236}">
                <a16:creationId xmlns:a16="http://schemas.microsoft.com/office/drawing/2014/main" id="{ABA2BEE7-FFA0-40A4-BFDC-A6BE1A1AECBF}"/>
              </a:ext>
            </a:extLst>
          </p:cNvPr>
          <p:cNvSpPr>
            <a:spLocks noGrp="1"/>
          </p:cNvSpPr>
          <p:nvPr>
            <p:ph idx="1"/>
          </p:nvPr>
        </p:nvSpPr>
        <p:spPr>
          <a:xfrm>
            <a:off x="7896200" y="3076538"/>
            <a:ext cx="3632084" cy="1713878"/>
          </a:xfrm>
        </p:spPr>
        <p:txBody>
          <a:bodyPr/>
          <a:lstStyle/>
          <a:p>
            <a:pPr marL="457200" indent="-457200">
              <a:lnSpc>
                <a:spcPct val="100000"/>
              </a:lnSpc>
              <a:spcAft>
                <a:spcPts val="5400"/>
              </a:spcAft>
              <a:buFont typeface="Arial" panose="020B0604020202020204" pitchFamily="34" charset="0"/>
              <a:buChar char="•"/>
            </a:pPr>
            <a:r>
              <a:rPr lang="de-DE" dirty="0" err="1"/>
              <a:t>Credibilità</a:t>
            </a:r>
            <a:endParaRPr lang="de-DE" dirty="0"/>
          </a:p>
          <a:p>
            <a:pPr marL="457200" indent="-457200">
              <a:lnSpc>
                <a:spcPct val="100000"/>
              </a:lnSpc>
              <a:spcAft>
                <a:spcPts val="5400"/>
              </a:spcAft>
              <a:buFont typeface="Arial" panose="020B0604020202020204" pitchFamily="34" charset="0"/>
              <a:buChar char="•"/>
            </a:pPr>
            <a:r>
              <a:rPr lang="de-DE" dirty="0" err="1"/>
              <a:t>Imparare</a:t>
            </a:r>
            <a:r>
              <a:rPr lang="de-DE" dirty="0"/>
              <a:t> </a:t>
            </a:r>
            <a:r>
              <a:rPr lang="de-DE" dirty="0" err="1"/>
              <a:t>dal</a:t>
            </a:r>
            <a:r>
              <a:rPr lang="de-DE" dirty="0"/>
              <a:t> </a:t>
            </a:r>
            <a:r>
              <a:rPr lang="de-DE" dirty="0" err="1"/>
              <a:t>modello</a:t>
            </a:r>
            <a:endParaRPr lang="de-DE" dirty="0"/>
          </a:p>
        </p:txBody>
      </p:sp>
      <p:pic>
        <p:nvPicPr>
          <p:cNvPr id="20" name="Image 15">
            <a:extLst>
              <a:ext uri="{FF2B5EF4-FFF2-40B4-BE49-F238E27FC236}">
                <a16:creationId xmlns:a16="http://schemas.microsoft.com/office/drawing/2014/main" id="{57A25E55-24A5-4126-A7F8-D946D1A47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14AF0D1D-D41A-1B99-13DD-AE3CAD6487D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18207407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de-DE" dirty="0"/>
              <a:t>Rollenverständnis</a:t>
            </a:r>
            <a:br>
              <a:rPr lang="de-DE" dirty="0"/>
            </a:br>
            <a:r>
              <a:rPr lang="de-DE" b="0" dirty="0"/>
              <a:t>Lernprozesse ermöglichen</a:t>
            </a:r>
          </a:p>
        </p:txBody>
      </p:sp>
      <p:pic>
        <p:nvPicPr>
          <p:cNvPr id="5" name="Image 4">
            <a:extLst>
              <a:ext uri="{FF2B5EF4-FFF2-40B4-BE49-F238E27FC236}">
                <a16:creationId xmlns:a16="http://schemas.microsoft.com/office/drawing/2014/main" id="{DBD79FAD-46A9-4FC1-8ED4-45ADF6C4B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12776"/>
            <a:ext cx="7562103" cy="5041402"/>
          </a:xfrm>
          <a:prstGeom prst="rect">
            <a:avLst/>
          </a:prstGeom>
        </p:spPr>
      </p:pic>
      <p:sp>
        <p:nvSpPr>
          <p:cNvPr id="6" name="ZoneTexte 5">
            <a:extLst>
              <a:ext uri="{FF2B5EF4-FFF2-40B4-BE49-F238E27FC236}">
                <a16:creationId xmlns:a16="http://schemas.microsoft.com/office/drawing/2014/main" id="{85B80C1C-EFB5-40E3-B258-4AEA895E49F5}"/>
              </a:ext>
            </a:extLst>
          </p:cNvPr>
          <p:cNvSpPr txBox="1"/>
          <p:nvPr/>
        </p:nvSpPr>
        <p:spPr>
          <a:xfrm>
            <a:off x="8252940" y="2042976"/>
            <a:ext cx="3560076" cy="3477875"/>
          </a:xfrm>
          <a:prstGeom prst="rect">
            <a:avLst/>
          </a:prstGeom>
          <a:noFill/>
        </p:spPr>
        <p:txBody>
          <a:bodyPr wrap="square">
            <a:spAutoFit/>
          </a:bodyPr>
          <a:lstStyle/>
          <a:p>
            <a:pPr>
              <a:lnSpc>
                <a:spcPct val="200000"/>
              </a:lnSpc>
            </a:pPr>
            <a:r>
              <a:rPr lang="de-DE" sz="2000" i="1" dirty="0"/>
              <a:t>«Ich unterrichte meine Schüler nie; ich </a:t>
            </a:r>
            <a:r>
              <a:rPr lang="de-DE" sz="2000" i="1" dirty="0" err="1"/>
              <a:t>versuche</a:t>
            </a:r>
            <a:r>
              <a:rPr lang="de-DE" sz="2000" i="1" dirty="0"/>
              <a:t> nur, Bedingungen zu schaffen, unter denen sie </a:t>
            </a:r>
          </a:p>
          <a:p>
            <a:pPr>
              <a:lnSpc>
                <a:spcPct val="200000"/>
              </a:lnSpc>
            </a:pPr>
            <a:r>
              <a:rPr lang="de-DE" sz="2000" i="1" dirty="0"/>
              <a:t>lernen können.» </a:t>
            </a:r>
          </a:p>
          <a:p>
            <a:pPr algn="r"/>
            <a:r>
              <a:rPr lang="de-DE" sz="2000" i="1" dirty="0"/>
              <a:t>Albert Einstein</a:t>
            </a:r>
            <a:endParaRPr lang="fr-CH" sz="2000" i="1" dirty="0"/>
          </a:p>
        </p:txBody>
      </p:sp>
      <p:pic>
        <p:nvPicPr>
          <p:cNvPr id="20" name="Image 15">
            <a:extLst>
              <a:ext uri="{FF2B5EF4-FFF2-40B4-BE49-F238E27FC236}">
                <a16:creationId xmlns:a16="http://schemas.microsoft.com/office/drawing/2014/main" id="{130CBFCE-2737-4AB6-AE0E-0ED3AA019F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5B0615DD-A138-FB92-CC74-C79C039EFD2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17367926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err="1"/>
              <a:t>Conception</a:t>
            </a:r>
            <a:r>
              <a:rPr lang="de-DE" dirty="0"/>
              <a:t> des </a:t>
            </a:r>
            <a:r>
              <a:rPr lang="de-DE" dirty="0" err="1"/>
              <a:t>rôles</a:t>
            </a:r>
            <a:br>
              <a:rPr lang="de-DE" dirty="0"/>
            </a:br>
            <a:r>
              <a:rPr lang="de-DE" b="0" dirty="0" err="1"/>
              <a:t>Permettre</a:t>
            </a:r>
            <a:r>
              <a:rPr lang="de-DE" b="0" dirty="0"/>
              <a:t> le </a:t>
            </a:r>
            <a:r>
              <a:rPr lang="de-DE" b="0" dirty="0" err="1"/>
              <a:t>processus</a:t>
            </a:r>
            <a:r>
              <a:rPr lang="de-DE" b="0" dirty="0"/>
              <a:t> </a:t>
            </a:r>
            <a:r>
              <a:rPr lang="de-DE" b="0" dirty="0" err="1"/>
              <a:t>d‘apprentissage</a:t>
            </a:r>
            <a:endParaRPr lang="de-DE" b="0" dirty="0"/>
          </a:p>
        </p:txBody>
      </p:sp>
      <p:pic>
        <p:nvPicPr>
          <p:cNvPr id="6" name="Image 5">
            <a:extLst>
              <a:ext uri="{FF2B5EF4-FFF2-40B4-BE49-F238E27FC236}">
                <a16:creationId xmlns:a16="http://schemas.microsoft.com/office/drawing/2014/main" id="{B01C8962-1DE4-4580-B55B-A9459DEC4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12776"/>
            <a:ext cx="7562103" cy="5041402"/>
          </a:xfrm>
          <a:prstGeom prst="rect">
            <a:avLst/>
          </a:prstGeom>
        </p:spPr>
      </p:pic>
      <p:sp>
        <p:nvSpPr>
          <p:cNvPr id="8" name="ZoneTexte 7">
            <a:extLst>
              <a:ext uri="{FF2B5EF4-FFF2-40B4-BE49-F238E27FC236}">
                <a16:creationId xmlns:a16="http://schemas.microsoft.com/office/drawing/2014/main" id="{3E64C717-1CD2-47C9-8F77-7E57CB61D243}"/>
              </a:ext>
            </a:extLst>
          </p:cNvPr>
          <p:cNvSpPr txBox="1"/>
          <p:nvPr/>
        </p:nvSpPr>
        <p:spPr>
          <a:xfrm>
            <a:off x="8252940" y="2502316"/>
            <a:ext cx="3560076" cy="2862322"/>
          </a:xfrm>
          <a:prstGeom prst="rect">
            <a:avLst/>
          </a:prstGeom>
          <a:noFill/>
        </p:spPr>
        <p:txBody>
          <a:bodyPr wrap="square">
            <a:spAutoFit/>
          </a:bodyPr>
          <a:lstStyle/>
          <a:p>
            <a:pPr>
              <a:lnSpc>
                <a:spcPct val="200000"/>
              </a:lnSpc>
            </a:pPr>
            <a:r>
              <a:rPr lang="fr-CH" sz="2000" i="1" dirty="0"/>
              <a:t>«Je n’enseigne jamais à mes élèves; j’essaie seulement de créer des conditions qui leur permettent d’apprendre.»</a:t>
            </a:r>
          </a:p>
          <a:p>
            <a:pPr algn="r"/>
            <a:r>
              <a:rPr lang="fr-CH" sz="2000" i="1" dirty="0"/>
              <a:t>Albert Einstein</a:t>
            </a:r>
          </a:p>
        </p:txBody>
      </p:sp>
      <p:pic>
        <p:nvPicPr>
          <p:cNvPr id="20" name="Image 15">
            <a:extLst>
              <a:ext uri="{FF2B5EF4-FFF2-40B4-BE49-F238E27FC236}">
                <a16:creationId xmlns:a16="http://schemas.microsoft.com/office/drawing/2014/main" id="{8E43E03B-5FA3-4CB8-8FD3-EBD36371B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8D28AD77-30A8-4E9A-AE4A-1DD572A1F1A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12604499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fr-CH" dirty="0" err="1"/>
              <a:t>Concezione</a:t>
            </a:r>
            <a:r>
              <a:rPr lang="fr-CH" dirty="0"/>
              <a:t> dei </a:t>
            </a:r>
            <a:r>
              <a:rPr lang="fr-CH" dirty="0" err="1"/>
              <a:t>ruoli</a:t>
            </a:r>
            <a:br>
              <a:rPr lang="fr-CH" dirty="0"/>
            </a:br>
            <a:r>
              <a:rPr lang="it-IT" b="0" dirty="0"/>
              <a:t>Consentire i processi di apprendimento</a:t>
            </a:r>
            <a:endParaRPr lang="de-DE" dirty="0">
              <a:solidFill>
                <a:srgbClr val="FF0000"/>
              </a:solidFill>
            </a:endParaRPr>
          </a:p>
        </p:txBody>
      </p:sp>
      <p:pic>
        <p:nvPicPr>
          <p:cNvPr id="5" name="Image 4">
            <a:extLst>
              <a:ext uri="{FF2B5EF4-FFF2-40B4-BE49-F238E27FC236}">
                <a16:creationId xmlns:a16="http://schemas.microsoft.com/office/drawing/2014/main" id="{42AE0B78-A6AB-4AF8-80A5-52FA32375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12776"/>
            <a:ext cx="7562103" cy="5041402"/>
          </a:xfrm>
          <a:prstGeom prst="rect">
            <a:avLst/>
          </a:prstGeom>
        </p:spPr>
      </p:pic>
      <p:sp>
        <p:nvSpPr>
          <p:cNvPr id="6" name="ZoneTexte 5">
            <a:extLst>
              <a:ext uri="{FF2B5EF4-FFF2-40B4-BE49-F238E27FC236}">
                <a16:creationId xmlns:a16="http://schemas.microsoft.com/office/drawing/2014/main" id="{7AA357A5-D4FE-4F56-9984-109E57E418E5}"/>
              </a:ext>
            </a:extLst>
          </p:cNvPr>
          <p:cNvSpPr txBox="1"/>
          <p:nvPr/>
        </p:nvSpPr>
        <p:spPr>
          <a:xfrm>
            <a:off x="8218913" y="2194539"/>
            <a:ext cx="3560076" cy="3477875"/>
          </a:xfrm>
          <a:prstGeom prst="rect">
            <a:avLst/>
          </a:prstGeom>
          <a:noFill/>
        </p:spPr>
        <p:txBody>
          <a:bodyPr wrap="square">
            <a:spAutoFit/>
          </a:bodyPr>
          <a:lstStyle/>
          <a:p>
            <a:pPr>
              <a:lnSpc>
                <a:spcPct val="200000"/>
              </a:lnSpc>
            </a:pPr>
            <a:r>
              <a:rPr lang="it-IT" sz="2000" i="1" dirty="0"/>
              <a:t>«Non ho mai insegnato nulla ai miei studenti;</a:t>
            </a:r>
          </a:p>
          <a:p>
            <a:pPr>
              <a:lnSpc>
                <a:spcPct val="200000"/>
              </a:lnSpc>
            </a:pPr>
            <a:r>
              <a:rPr lang="it-IT" sz="2000" i="1" dirty="0"/>
              <a:t>ho solo cercato di metterli nelle condizioni migliori per </a:t>
            </a:r>
          </a:p>
          <a:p>
            <a:pPr>
              <a:lnSpc>
                <a:spcPct val="200000"/>
              </a:lnSpc>
            </a:pPr>
            <a:r>
              <a:rPr lang="it-IT" sz="2000" i="1" dirty="0"/>
              <a:t>imparare.»</a:t>
            </a:r>
          </a:p>
          <a:p>
            <a:pPr algn="r"/>
            <a:r>
              <a:rPr lang="fr-CH" sz="2000" i="1" dirty="0"/>
              <a:t>Albert Einstein</a:t>
            </a:r>
          </a:p>
        </p:txBody>
      </p:sp>
      <p:pic>
        <p:nvPicPr>
          <p:cNvPr id="20" name="Image 15">
            <a:extLst>
              <a:ext uri="{FF2B5EF4-FFF2-40B4-BE49-F238E27FC236}">
                <a16:creationId xmlns:a16="http://schemas.microsoft.com/office/drawing/2014/main" id="{26FC82C5-6221-4BE0-A7C4-DE3FBF13B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6E3D1DA8-203D-4CB9-1411-8DCFBE71DCD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2197216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kumimoji="0" lang="de-DE" sz="2800" b="1" i="0" u="none" strike="noStrike" kern="1200" cap="none" spc="-20" normalizeH="0" baseline="0" noProof="0" dirty="0">
                <a:ln>
                  <a:noFill/>
                </a:ln>
                <a:solidFill>
                  <a:srgbClr val="1D1D1D"/>
                </a:solidFill>
                <a:effectLst/>
                <a:uLnTx/>
                <a:uFillTx/>
                <a:latin typeface="Arial" panose="020B0604020202020204"/>
                <a:ea typeface="+mj-ea"/>
                <a:cs typeface="+mj-cs"/>
              </a:rPr>
              <a:t>Rollenverständnis</a:t>
            </a:r>
            <a:br>
              <a:rPr kumimoji="0" lang="de-DE" sz="2800" b="1" i="0" u="none" strike="noStrike" kern="1200" cap="none" spc="-20" normalizeH="0" baseline="0" noProof="0" dirty="0">
                <a:ln>
                  <a:noFill/>
                </a:ln>
                <a:solidFill>
                  <a:srgbClr val="1D1D1D"/>
                </a:solidFill>
                <a:effectLst/>
                <a:uLnTx/>
                <a:uFillTx/>
                <a:latin typeface="Arial" panose="020B0604020202020204"/>
                <a:ea typeface="+mj-ea"/>
                <a:cs typeface="+mj-cs"/>
              </a:rPr>
            </a:br>
            <a:r>
              <a:rPr kumimoji="0" lang="de-DE" sz="2800" b="0" i="0" u="none" strike="noStrike" kern="1200" cap="none" spc="-20" normalizeH="0" baseline="0" noProof="0" dirty="0">
                <a:ln>
                  <a:noFill/>
                </a:ln>
                <a:solidFill>
                  <a:srgbClr val="1D1D1D"/>
                </a:solidFill>
                <a:effectLst/>
                <a:uLnTx/>
                <a:uFillTx/>
                <a:latin typeface="Arial" panose="020B0604020202020204"/>
                <a:ea typeface="+mj-ea"/>
                <a:cs typeface="+mj-cs"/>
              </a:rPr>
              <a:t>Beraten und Begleiten</a:t>
            </a:r>
            <a:endParaRPr lang="de-DE" dirty="0">
              <a:solidFill>
                <a:srgbClr val="FF0000"/>
              </a:solidFill>
            </a:endParaRPr>
          </a:p>
        </p:txBody>
      </p:sp>
      <p:pic>
        <p:nvPicPr>
          <p:cNvPr id="6" name="Image 5">
            <a:extLst>
              <a:ext uri="{FF2B5EF4-FFF2-40B4-BE49-F238E27FC236}">
                <a16:creationId xmlns:a16="http://schemas.microsoft.com/office/drawing/2014/main" id="{B7847B61-C54F-43EA-82DB-5D083DF17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4" y="1760289"/>
            <a:ext cx="6373655" cy="4249103"/>
          </a:xfrm>
          <a:prstGeom prst="rect">
            <a:avLst/>
          </a:prstGeom>
        </p:spPr>
      </p:pic>
      <p:sp>
        <p:nvSpPr>
          <p:cNvPr id="7" name="ZoneTexte 6">
            <a:extLst>
              <a:ext uri="{FF2B5EF4-FFF2-40B4-BE49-F238E27FC236}">
                <a16:creationId xmlns:a16="http://schemas.microsoft.com/office/drawing/2014/main" id="{EE4F66CE-8435-41C2-BB8D-E7EE7BBB770E}"/>
              </a:ext>
            </a:extLst>
          </p:cNvPr>
          <p:cNvSpPr txBox="1"/>
          <p:nvPr/>
        </p:nvSpPr>
        <p:spPr>
          <a:xfrm>
            <a:off x="6023992" y="1426706"/>
            <a:ext cx="5727308" cy="4493538"/>
          </a:xfrm>
          <a:prstGeom prst="rect">
            <a:avLst/>
          </a:prstGeom>
          <a:noFill/>
        </p:spPr>
        <p:txBody>
          <a:bodyPr wrap="square">
            <a:spAutoFit/>
          </a:bodyPr>
          <a:lstStyle/>
          <a:p>
            <a:pPr>
              <a:spcAft>
                <a:spcPts val="1200"/>
              </a:spcAft>
            </a:pPr>
            <a:endParaRPr lang="de-DE" sz="1800" b="1" dirty="0"/>
          </a:p>
          <a:p>
            <a:pPr>
              <a:spcAft>
                <a:spcPts val="1200"/>
              </a:spcAft>
            </a:pPr>
            <a:r>
              <a:rPr lang="de-DE" sz="1800" b="1" dirty="0"/>
              <a:t>Fachberatung vs. Prozessberatung</a:t>
            </a:r>
          </a:p>
          <a:p>
            <a:pPr>
              <a:spcAft>
                <a:spcPts val="1200"/>
              </a:spcAft>
            </a:pPr>
            <a:endParaRPr lang="de-DE" sz="1800" b="1" dirty="0"/>
          </a:p>
          <a:p>
            <a:pPr>
              <a:spcAft>
                <a:spcPts val="1200"/>
              </a:spcAft>
            </a:pPr>
            <a:r>
              <a:rPr lang="de-DE" sz="1800" b="1" dirty="0"/>
              <a:t>Richtig fragen </a:t>
            </a:r>
          </a:p>
          <a:p>
            <a:pPr marL="285750" indent="-285750">
              <a:spcAft>
                <a:spcPts val="1200"/>
              </a:spcAft>
              <a:buFont typeface="Arial" panose="020B0604020202020204" pitchFamily="34" charset="0"/>
              <a:buChar char="•"/>
            </a:pPr>
            <a:r>
              <a:rPr lang="de-DE" sz="1800" b="1" dirty="0"/>
              <a:t>Offene Fragen: </a:t>
            </a:r>
            <a:r>
              <a:rPr lang="de-DE" sz="1800" dirty="0"/>
              <a:t>Beginnen mit einem Fragewort (wer, was, wie, welcher usw.) und können nicht mit ja oder nein beantwortet werden.</a:t>
            </a:r>
          </a:p>
          <a:p>
            <a:pPr marL="285750" indent="-285750">
              <a:spcAft>
                <a:spcPts val="1200"/>
              </a:spcAft>
              <a:buFont typeface="Arial" panose="020B0604020202020204" pitchFamily="34" charset="0"/>
              <a:buChar char="•"/>
            </a:pPr>
            <a:r>
              <a:rPr lang="de-DE" sz="1800" b="1" dirty="0"/>
              <a:t>Geschlossene Fragen: </a:t>
            </a:r>
            <a:r>
              <a:rPr lang="de-DE" sz="1800" dirty="0"/>
              <a:t>Beginnen mit einem Verb und können mit ja oder nein beantwortet werden </a:t>
            </a:r>
          </a:p>
          <a:p>
            <a:pPr marL="285750" indent="-285750">
              <a:spcAft>
                <a:spcPts val="1200"/>
              </a:spcAft>
              <a:buFont typeface="Arial" panose="020B0604020202020204" pitchFamily="34" charset="0"/>
              <a:buChar char="•"/>
            </a:pPr>
            <a:r>
              <a:rPr lang="de-DE" sz="1800" b="1" dirty="0"/>
              <a:t>Steuerungs- oder Prozessfragen: </a:t>
            </a:r>
            <a:r>
              <a:rPr lang="de-DE" sz="1800" dirty="0"/>
              <a:t>Helfen, das Gespräch auf das Wesentliche zu konzentrieren</a:t>
            </a:r>
          </a:p>
          <a:p>
            <a:pPr marL="285750" indent="-285750">
              <a:spcAft>
                <a:spcPts val="1200"/>
              </a:spcAft>
              <a:buFont typeface="Arial" panose="020B0604020202020204" pitchFamily="34" charset="0"/>
              <a:buChar char="•"/>
            </a:pPr>
            <a:r>
              <a:rPr lang="de-DE" sz="1800" b="1" dirty="0"/>
              <a:t>Bewahrungsfragen: </a:t>
            </a:r>
            <a:r>
              <a:rPr lang="de-DE" sz="1800" dirty="0"/>
              <a:t>Regen zum Nachdenken an</a:t>
            </a:r>
          </a:p>
        </p:txBody>
      </p:sp>
      <p:pic>
        <p:nvPicPr>
          <p:cNvPr id="20" name="Image 15">
            <a:extLst>
              <a:ext uri="{FF2B5EF4-FFF2-40B4-BE49-F238E27FC236}">
                <a16:creationId xmlns:a16="http://schemas.microsoft.com/office/drawing/2014/main" id="{F485D8C2-5D6E-4639-92CD-82B2912E37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7070A6B0-991B-8197-F9F1-65CDE40424B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2287197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4353-154C-4A80-4209-4E2391F5C52C}"/>
              </a:ext>
            </a:extLst>
          </p:cNvPr>
          <p:cNvSpPr>
            <a:spLocks noGrp="1"/>
          </p:cNvSpPr>
          <p:nvPr>
            <p:ph type="title"/>
          </p:nvPr>
        </p:nvSpPr>
        <p:spPr>
          <a:xfrm>
            <a:off x="378984" y="336318"/>
            <a:ext cx="10481104" cy="946253"/>
          </a:xfrm>
        </p:spPr>
        <p:txBody>
          <a:bodyPr/>
          <a:lstStyle/>
          <a:p>
            <a:r>
              <a:rPr lang="de-CH" altLang="de-DE" sz="2800" dirty="0">
                <a:latin typeface="Arial" pitchFamily="34" charset="0"/>
                <a:cs typeface="Arial" pitchFamily="34" charset="0"/>
              </a:rPr>
              <a:t>Bases </a:t>
            </a:r>
            <a:r>
              <a:rPr lang="de-CH" altLang="de-DE" sz="2800" dirty="0" err="1">
                <a:latin typeface="Arial" pitchFamily="34" charset="0"/>
                <a:cs typeface="Arial" pitchFamily="34" charset="0"/>
              </a:rPr>
              <a:t>théoriques</a:t>
            </a:r>
            <a:br>
              <a:rPr lang="de-CH" altLang="de-DE" sz="2800" dirty="0">
                <a:latin typeface="Arial" pitchFamily="34" charset="0"/>
                <a:cs typeface="Arial" pitchFamily="34" charset="0"/>
              </a:rPr>
            </a:br>
            <a:r>
              <a:rPr lang="de-CH" altLang="de-DE" sz="2800" b="0" dirty="0" err="1">
                <a:latin typeface="Arial" pitchFamily="34" charset="0"/>
                <a:cs typeface="Arial" pitchFamily="34" charset="0"/>
              </a:rPr>
              <a:t>Objectif</a:t>
            </a:r>
            <a:r>
              <a:rPr lang="de-CH" altLang="de-DE" sz="2800" b="0" dirty="0">
                <a:latin typeface="Arial" pitchFamily="34" charset="0"/>
                <a:cs typeface="Arial" pitchFamily="34" charset="0"/>
              </a:rPr>
              <a:t> global</a:t>
            </a:r>
            <a:br>
              <a:rPr lang="de-DE" dirty="0"/>
            </a:br>
            <a:endParaRPr lang="de-DE" b="0" dirty="0"/>
          </a:p>
        </p:txBody>
      </p:sp>
      <p:sp>
        <p:nvSpPr>
          <p:cNvPr id="3" name="Inhaltsplatzhalter 2">
            <a:extLst>
              <a:ext uri="{FF2B5EF4-FFF2-40B4-BE49-F238E27FC236}">
                <a16:creationId xmlns:a16="http://schemas.microsoft.com/office/drawing/2014/main" id="{75135C34-3359-9E55-05A3-D7CC00D20000}"/>
              </a:ext>
            </a:extLst>
          </p:cNvPr>
          <p:cNvSpPr>
            <a:spLocks noGrp="1"/>
          </p:cNvSpPr>
          <p:nvPr>
            <p:ph idx="1"/>
          </p:nvPr>
        </p:nvSpPr>
        <p:spPr>
          <a:xfrm>
            <a:off x="911424" y="1864659"/>
            <a:ext cx="10371600" cy="4140000"/>
          </a:xfrm>
        </p:spPr>
        <p:txBody>
          <a:bodyPr/>
          <a:lstStyle/>
          <a:p>
            <a:r>
              <a:rPr lang="de-CH" altLang="de-DE" dirty="0" err="1">
                <a:latin typeface="Arial" panose="020B0604020202020204" pitchFamily="34" charset="0"/>
                <a:cs typeface="Arial" panose="020B0604020202020204" pitchFamily="34" charset="0"/>
              </a:rPr>
              <a:t>Prendre</a:t>
            </a:r>
            <a:r>
              <a:rPr lang="de-CH" altLang="de-DE" dirty="0">
                <a:latin typeface="Arial" panose="020B0604020202020204" pitchFamily="34" charset="0"/>
                <a:cs typeface="Arial" panose="020B0604020202020204" pitchFamily="34" charset="0"/>
              </a:rPr>
              <a:t> </a:t>
            </a:r>
            <a:r>
              <a:rPr lang="de-CH" altLang="de-DE" dirty="0" err="1">
                <a:latin typeface="Arial" panose="020B0604020202020204" pitchFamily="34" charset="0"/>
                <a:cs typeface="Arial" panose="020B0604020202020204" pitchFamily="34" charset="0"/>
              </a:rPr>
              <a:t>conscience</a:t>
            </a:r>
            <a:r>
              <a:rPr lang="de-CH" altLang="de-DE" dirty="0">
                <a:latin typeface="Arial" panose="020B0604020202020204" pitchFamily="34" charset="0"/>
                <a:cs typeface="Arial" panose="020B0604020202020204" pitchFamily="34" charset="0"/>
              </a:rPr>
              <a:t> de </a:t>
            </a:r>
            <a:r>
              <a:rPr lang="de-CH" altLang="de-DE" dirty="0" err="1">
                <a:latin typeface="Arial" panose="020B0604020202020204" pitchFamily="34" charset="0"/>
                <a:cs typeface="Arial" panose="020B0604020202020204" pitchFamily="34" charset="0"/>
              </a:rPr>
              <a:t>ce</a:t>
            </a:r>
            <a:r>
              <a:rPr lang="de-CH" altLang="de-DE" dirty="0">
                <a:latin typeface="Arial" panose="020B0604020202020204" pitchFamily="34" charset="0"/>
                <a:cs typeface="Arial" panose="020B0604020202020204" pitchFamily="34" charset="0"/>
              </a:rPr>
              <a:t> </a:t>
            </a:r>
            <a:r>
              <a:rPr lang="de-CH" altLang="de-DE" dirty="0" err="1">
                <a:latin typeface="Arial" panose="020B0604020202020204" pitchFamily="34" charset="0"/>
                <a:cs typeface="Arial" panose="020B0604020202020204" pitchFamily="34" charset="0"/>
              </a:rPr>
              <a:t>qu’englobe</a:t>
            </a:r>
            <a:r>
              <a:rPr lang="de-CH" altLang="de-DE" dirty="0">
                <a:latin typeface="Arial" panose="020B0604020202020204" pitchFamily="34" charset="0"/>
                <a:cs typeface="Arial" panose="020B0604020202020204" pitchFamily="34" charset="0"/>
              </a:rPr>
              <a:t> et </a:t>
            </a:r>
            <a:r>
              <a:rPr lang="de-CH" altLang="de-DE" dirty="0" err="1">
                <a:latin typeface="Arial" panose="020B0604020202020204" pitchFamily="34" charset="0"/>
                <a:cs typeface="Arial" panose="020B0604020202020204" pitchFamily="34" charset="0"/>
              </a:rPr>
              <a:t>signifie</a:t>
            </a:r>
            <a:r>
              <a:rPr lang="de-CH" altLang="de-DE" dirty="0">
                <a:latin typeface="Arial" panose="020B0604020202020204" pitchFamily="34" charset="0"/>
                <a:cs typeface="Arial" panose="020B0604020202020204" pitchFamily="34" charset="0"/>
              </a:rPr>
              <a:t> le </a:t>
            </a:r>
            <a:r>
              <a:rPr lang="de-CH" altLang="de-DE" dirty="0" err="1">
                <a:latin typeface="Arial" panose="020B0604020202020204" pitchFamily="34" charset="0"/>
                <a:cs typeface="Arial" panose="020B0604020202020204" pitchFamily="34" charset="0"/>
              </a:rPr>
              <a:t>rôle</a:t>
            </a:r>
            <a:r>
              <a:rPr lang="de-CH" altLang="de-DE" dirty="0">
                <a:latin typeface="Arial" panose="020B0604020202020204" pitchFamily="34" charset="0"/>
                <a:cs typeface="Arial" panose="020B0604020202020204" pitchFamily="34" charset="0"/>
              </a:rPr>
              <a:t> de </a:t>
            </a:r>
            <a:r>
              <a:rPr lang="de-CH" altLang="de-DE" dirty="0" err="1">
                <a:latin typeface="Arial" panose="020B0604020202020204" pitchFamily="34" charset="0"/>
                <a:cs typeface="Arial" panose="020B0604020202020204" pitchFamily="34" charset="0"/>
              </a:rPr>
              <a:t>moniteur</a:t>
            </a:r>
            <a:r>
              <a:rPr lang="de-CH" altLang="de-DE" dirty="0">
                <a:latin typeface="Arial" panose="020B0604020202020204" pitchFamily="34" charset="0"/>
                <a:cs typeface="Arial" panose="020B0604020202020204" pitchFamily="34" charset="0"/>
              </a:rPr>
              <a:t> et en </a:t>
            </a:r>
            <a:r>
              <a:rPr lang="de-CH" altLang="de-DE" dirty="0" err="1">
                <a:latin typeface="Arial" panose="020B0604020202020204" pitchFamily="34" charset="0"/>
                <a:cs typeface="Arial" panose="020B0604020202020204" pitchFamily="34" charset="0"/>
              </a:rPr>
              <a:t>assurer</a:t>
            </a:r>
            <a:r>
              <a:rPr lang="de-CH" altLang="de-DE" dirty="0">
                <a:latin typeface="Arial" panose="020B0604020202020204" pitchFamily="34" charset="0"/>
                <a:cs typeface="Arial" panose="020B0604020202020204" pitchFamily="34" charset="0"/>
              </a:rPr>
              <a:t> le </a:t>
            </a:r>
            <a:r>
              <a:rPr lang="de-CH" altLang="de-DE" dirty="0" err="1">
                <a:latin typeface="Arial" panose="020B0604020202020204" pitchFamily="34" charset="0"/>
                <a:cs typeface="Arial" panose="020B0604020202020204" pitchFamily="34" charset="0"/>
              </a:rPr>
              <a:t>transfert</a:t>
            </a:r>
            <a:r>
              <a:rPr lang="de-CH" altLang="de-DE" dirty="0">
                <a:latin typeface="Arial" panose="020B0604020202020204" pitchFamily="34" charset="0"/>
                <a:cs typeface="Arial" panose="020B0604020202020204" pitchFamily="34" charset="0"/>
              </a:rPr>
              <a:t> </a:t>
            </a:r>
            <a:r>
              <a:rPr lang="de-CH" altLang="de-DE" dirty="0" err="1">
                <a:latin typeface="Arial" panose="020B0604020202020204" pitchFamily="34" charset="0"/>
                <a:cs typeface="Arial" panose="020B0604020202020204" pitchFamily="34" charset="0"/>
              </a:rPr>
              <a:t>dans</a:t>
            </a:r>
            <a:r>
              <a:rPr lang="de-CH" altLang="de-DE" dirty="0">
                <a:latin typeface="Arial" panose="020B0604020202020204" pitchFamily="34" charset="0"/>
                <a:cs typeface="Arial" panose="020B0604020202020204" pitchFamily="34" charset="0"/>
              </a:rPr>
              <a:t> la </a:t>
            </a:r>
            <a:r>
              <a:rPr lang="de-CH" altLang="de-DE" dirty="0" err="1">
                <a:latin typeface="Arial" panose="020B0604020202020204" pitchFamily="34" charset="0"/>
                <a:cs typeface="Arial" panose="020B0604020202020204" pitchFamily="34" charset="0"/>
              </a:rPr>
              <a:t>pratique</a:t>
            </a:r>
            <a:r>
              <a:rPr lang="de-CH" altLang="de-DE" dirty="0">
                <a:latin typeface="Arial" panose="020B0604020202020204" pitchFamily="34" charset="0"/>
                <a:cs typeface="Arial" panose="020B0604020202020204" pitchFamily="34" charset="0"/>
              </a:rPr>
              <a:t>.</a:t>
            </a:r>
          </a:p>
          <a:p>
            <a:pPr>
              <a:spcBef>
                <a:spcPts val="0"/>
              </a:spcBef>
              <a:spcAft>
                <a:spcPts val="600"/>
              </a:spcAft>
            </a:pPr>
            <a:endParaRPr lang="de-DE" dirty="0">
              <a:solidFill>
                <a:srgbClr val="FF0000"/>
              </a:solidFill>
            </a:endParaRPr>
          </a:p>
          <a:p>
            <a:pPr marL="342900" indent="-342900">
              <a:spcBef>
                <a:spcPts val="0"/>
              </a:spcBef>
              <a:spcAft>
                <a:spcPts val="600"/>
              </a:spcAft>
              <a:buFont typeface="Wingdings" panose="05000000000000000000" pitchFamily="2" charset="2"/>
              <a:buChar char="§"/>
            </a:pPr>
            <a:endParaRPr lang="de-DE" dirty="0">
              <a:solidFill>
                <a:srgbClr val="FF0000"/>
              </a:solidFill>
            </a:endParaRPr>
          </a:p>
        </p:txBody>
      </p:sp>
      <p:sp>
        <p:nvSpPr>
          <p:cNvPr id="4" name="SeitenzahlBenutzerdefiniert">
            <a:extLst>
              <a:ext uri="{FF2B5EF4-FFF2-40B4-BE49-F238E27FC236}">
                <a16:creationId xmlns:a16="http://schemas.microsoft.com/office/drawing/2014/main" id="{D7940E3E-C121-42A3-8B0C-E2401EC63A3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42468282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4DC756A9-D87D-4EFD-9D94-0EAD694686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4" y="1719940"/>
            <a:ext cx="6372000" cy="4248000"/>
          </a:xfrm>
          <a:prstGeom prst="rect">
            <a:avLst/>
          </a:prstGeom>
        </p:spPr>
      </p:pic>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err="1"/>
              <a:t>Conception</a:t>
            </a:r>
            <a:r>
              <a:rPr lang="de-DE" dirty="0"/>
              <a:t> des </a:t>
            </a:r>
            <a:r>
              <a:rPr lang="de-DE" dirty="0" err="1"/>
              <a:t>rôles</a:t>
            </a:r>
            <a:br>
              <a:rPr lang="de-DE" dirty="0"/>
            </a:br>
            <a:r>
              <a:rPr lang="de-DE" b="0" dirty="0" err="1"/>
              <a:t>Conseiller</a:t>
            </a:r>
            <a:r>
              <a:rPr lang="de-DE" b="0" dirty="0"/>
              <a:t> et </a:t>
            </a:r>
            <a:r>
              <a:rPr lang="de-DE" b="0" dirty="0" err="1"/>
              <a:t>accompagner</a:t>
            </a:r>
            <a:endParaRPr lang="de-DE" b="0" dirty="0"/>
          </a:p>
        </p:txBody>
      </p:sp>
      <p:sp>
        <p:nvSpPr>
          <p:cNvPr id="8" name="ZoneTexte 7">
            <a:extLst>
              <a:ext uri="{FF2B5EF4-FFF2-40B4-BE49-F238E27FC236}">
                <a16:creationId xmlns:a16="http://schemas.microsoft.com/office/drawing/2014/main" id="{2FAE21EA-4887-4BD7-B26A-BAA96528B1FA}"/>
              </a:ext>
            </a:extLst>
          </p:cNvPr>
          <p:cNvSpPr txBox="1"/>
          <p:nvPr/>
        </p:nvSpPr>
        <p:spPr>
          <a:xfrm>
            <a:off x="6241516" y="1441221"/>
            <a:ext cx="5226015" cy="5324535"/>
          </a:xfrm>
          <a:prstGeom prst="rect">
            <a:avLst/>
          </a:prstGeom>
          <a:noFill/>
        </p:spPr>
        <p:txBody>
          <a:bodyPr wrap="square">
            <a:spAutoFit/>
          </a:bodyPr>
          <a:lstStyle/>
          <a:p>
            <a:pPr>
              <a:spcBef>
                <a:spcPts val="1200"/>
              </a:spcBef>
            </a:pPr>
            <a:endParaRPr lang="fr-CH" sz="1800" b="1" dirty="0"/>
          </a:p>
          <a:p>
            <a:pPr>
              <a:spcBef>
                <a:spcPts val="1200"/>
              </a:spcBef>
            </a:pPr>
            <a:r>
              <a:rPr lang="de-DE" sz="1800" b="1" dirty="0"/>
              <a:t>Conseil </a:t>
            </a:r>
            <a:r>
              <a:rPr lang="de-DE" sz="1800" b="1" dirty="0" err="1"/>
              <a:t>sur</a:t>
            </a:r>
            <a:r>
              <a:rPr lang="de-DE" sz="1800" b="1" dirty="0"/>
              <a:t> le </a:t>
            </a:r>
            <a:r>
              <a:rPr lang="de-DE" sz="1800" b="1" dirty="0" err="1"/>
              <a:t>fond</a:t>
            </a:r>
            <a:r>
              <a:rPr lang="de-DE" sz="1800" b="1" dirty="0"/>
              <a:t> vs. Conseil </a:t>
            </a:r>
            <a:r>
              <a:rPr lang="de-DE" sz="1800" b="1" dirty="0" err="1"/>
              <a:t>sur</a:t>
            </a:r>
            <a:r>
              <a:rPr lang="de-DE" sz="1800" b="1" dirty="0"/>
              <a:t> la forme</a:t>
            </a:r>
          </a:p>
          <a:p>
            <a:pPr>
              <a:spcBef>
                <a:spcPts val="1200"/>
              </a:spcBef>
            </a:pPr>
            <a:endParaRPr lang="fr-CH" sz="1800" b="1" dirty="0"/>
          </a:p>
          <a:p>
            <a:pPr>
              <a:spcBef>
                <a:spcPts val="1200"/>
              </a:spcBef>
            </a:pPr>
            <a:r>
              <a:rPr lang="fr-CH" sz="1800" b="1" dirty="0"/>
              <a:t>Poser les bonnes questions </a:t>
            </a:r>
          </a:p>
          <a:p>
            <a:pPr marL="285750" indent="-285750">
              <a:spcBef>
                <a:spcPts val="1200"/>
              </a:spcBef>
              <a:buFont typeface="Arial" panose="020B0604020202020204" pitchFamily="34" charset="0"/>
              <a:buChar char="•"/>
            </a:pPr>
            <a:r>
              <a:rPr lang="fr-CH" sz="1800" b="1" dirty="0"/>
              <a:t>Les questions ouvertes: </a:t>
            </a:r>
            <a:r>
              <a:rPr lang="fr-CH" sz="1800" dirty="0"/>
              <a:t>elles commencent par un pronom interrogatif («qui», «quoi», «comment», «quel», etc.) et il n’est pas possible d’y répondre par «oui» ou par «non». </a:t>
            </a:r>
          </a:p>
          <a:p>
            <a:pPr marL="285750" indent="-285750">
              <a:spcBef>
                <a:spcPts val="1200"/>
              </a:spcBef>
              <a:buFont typeface="Arial" panose="020B0604020202020204" pitchFamily="34" charset="0"/>
              <a:buChar char="•"/>
            </a:pPr>
            <a:r>
              <a:rPr lang="fr-CH" sz="1800" b="1" dirty="0"/>
              <a:t>Les questions fermées: </a:t>
            </a:r>
            <a:r>
              <a:rPr lang="fr-CH" sz="1800" dirty="0"/>
              <a:t>elles commencent par un verbe et il est possible d’y répondre par «oui» ou par «non».</a:t>
            </a:r>
          </a:p>
          <a:p>
            <a:pPr marL="285750" indent="-285750">
              <a:spcBef>
                <a:spcPts val="1200"/>
              </a:spcBef>
              <a:buFont typeface="Arial" panose="020B0604020202020204" pitchFamily="34" charset="0"/>
              <a:buChar char="•"/>
            </a:pPr>
            <a:r>
              <a:rPr lang="fr-CH" sz="1800" b="1" dirty="0"/>
              <a:t>Les questions suggestives: </a:t>
            </a:r>
            <a:r>
              <a:rPr lang="fr-CH" sz="1800" dirty="0"/>
              <a:t>elles aident à concentrer la discussion sur un point précis. </a:t>
            </a:r>
          </a:p>
          <a:p>
            <a:pPr marL="285750" indent="-285750">
              <a:spcBef>
                <a:spcPts val="1200"/>
              </a:spcBef>
              <a:buFont typeface="Arial" panose="020B0604020202020204" pitchFamily="34" charset="0"/>
              <a:buChar char="•"/>
            </a:pPr>
            <a:r>
              <a:rPr lang="fr-CH" sz="1800" b="1" dirty="0"/>
              <a:t>Les questions motivantes: </a:t>
            </a:r>
            <a:r>
              <a:rPr lang="fr-CH" sz="1800" dirty="0"/>
              <a:t>elles invitent à la réflexion.</a:t>
            </a:r>
          </a:p>
        </p:txBody>
      </p:sp>
      <p:pic>
        <p:nvPicPr>
          <p:cNvPr id="20" name="Image 15">
            <a:extLst>
              <a:ext uri="{FF2B5EF4-FFF2-40B4-BE49-F238E27FC236}">
                <a16:creationId xmlns:a16="http://schemas.microsoft.com/office/drawing/2014/main" id="{EDB5C6F0-922C-462E-A7B7-DFA600B52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D5CDC29E-7650-24E6-0811-B04C1BE4BC3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12074705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fr-CH" dirty="0" err="1"/>
              <a:t>Concezione</a:t>
            </a:r>
            <a:r>
              <a:rPr lang="fr-CH" dirty="0"/>
              <a:t> dei </a:t>
            </a:r>
            <a:r>
              <a:rPr lang="fr-CH" dirty="0" err="1"/>
              <a:t>ruoli</a:t>
            </a:r>
            <a:br>
              <a:rPr lang="fr-CH" dirty="0"/>
            </a:br>
            <a:r>
              <a:rPr lang="fr-CH" b="0" dirty="0" err="1"/>
              <a:t>Consigliare</a:t>
            </a:r>
            <a:r>
              <a:rPr lang="fr-CH" b="0" dirty="0"/>
              <a:t> e </a:t>
            </a:r>
            <a:r>
              <a:rPr lang="fr-CH" b="0" dirty="0" err="1"/>
              <a:t>accompagnare</a:t>
            </a:r>
            <a:endParaRPr lang="de-DE" b="0" dirty="0">
              <a:solidFill>
                <a:srgbClr val="FF0000"/>
              </a:solidFill>
            </a:endParaRPr>
          </a:p>
        </p:txBody>
      </p:sp>
      <p:pic>
        <p:nvPicPr>
          <p:cNvPr id="6" name="Image 5">
            <a:extLst>
              <a:ext uri="{FF2B5EF4-FFF2-40B4-BE49-F238E27FC236}">
                <a16:creationId xmlns:a16="http://schemas.microsoft.com/office/drawing/2014/main" id="{82F9BC5D-1385-42FA-85D8-7E841C774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92" y="1773879"/>
            <a:ext cx="6372000" cy="4248000"/>
          </a:xfrm>
          <a:prstGeom prst="rect">
            <a:avLst/>
          </a:prstGeom>
        </p:spPr>
      </p:pic>
      <p:sp>
        <p:nvSpPr>
          <p:cNvPr id="7" name="ZoneTexte 6">
            <a:extLst>
              <a:ext uri="{FF2B5EF4-FFF2-40B4-BE49-F238E27FC236}">
                <a16:creationId xmlns:a16="http://schemas.microsoft.com/office/drawing/2014/main" id="{3E1925FC-2802-4429-8883-8C6DB085390F}"/>
              </a:ext>
            </a:extLst>
          </p:cNvPr>
          <p:cNvSpPr txBox="1"/>
          <p:nvPr/>
        </p:nvSpPr>
        <p:spPr>
          <a:xfrm>
            <a:off x="5807968" y="1502688"/>
            <a:ext cx="6005048" cy="4770537"/>
          </a:xfrm>
          <a:prstGeom prst="rect">
            <a:avLst/>
          </a:prstGeom>
          <a:noFill/>
        </p:spPr>
        <p:txBody>
          <a:bodyPr wrap="square">
            <a:spAutoFit/>
          </a:bodyPr>
          <a:lstStyle/>
          <a:p>
            <a:pPr>
              <a:spcAft>
                <a:spcPts val="1200"/>
              </a:spcAft>
            </a:pPr>
            <a:endParaRPr lang="it-IT" sz="1800" b="1" dirty="0"/>
          </a:p>
          <a:p>
            <a:pPr>
              <a:spcAft>
                <a:spcPts val="1200"/>
              </a:spcAft>
            </a:pPr>
            <a:r>
              <a:rPr lang="it-IT" sz="1800" b="1" dirty="0"/>
              <a:t>Consulenza specialistica vs. consulenza sui processi</a:t>
            </a:r>
          </a:p>
          <a:p>
            <a:pPr>
              <a:spcAft>
                <a:spcPts val="1200"/>
              </a:spcAft>
            </a:pPr>
            <a:endParaRPr lang="it-IT" sz="1800" b="1" dirty="0"/>
          </a:p>
          <a:p>
            <a:pPr>
              <a:spcAft>
                <a:spcPts val="1200"/>
              </a:spcAft>
            </a:pPr>
            <a:r>
              <a:rPr lang="it-IT" sz="1800" b="1" dirty="0"/>
              <a:t>Porre le domande giuste </a:t>
            </a:r>
          </a:p>
          <a:p>
            <a:pPr marL="285750" indent="-285750">
              <a:spcAft>
                <a:spcPts val="1200"/>
              </a:spcAft>
              <a:buFont typeface="Arial" panose="020B0604020202020204" pitchFamily="34" charset="0"/>
              <a:buChar char="•"/>
            </a:pPr>
            <a:r>
              <a:rPr lang="it-IT" sz="1800" b="1" dirty="0"/>
              <a:t>Domande aperte: </a:t>
            </a:r>
            <a:r>
              <a:rPr lang="it-IT" sz="1800" dirty="0"/>
              <a:t>iniziano con chi, cosa, come, quale ecc. e non permettono di rispondere con un sì o con un no.</a:t>
            </a:r>
          </a:p>
          <a:p>
            <a:pPr marL="285750" indent="-285750">
              <a:spcAft>
                <a:spcPts val="1200"/>
              </a:spcAft>
              <a:buFont typeface="Arial" panose="020B0604020202020204" pitchFamily="34" charset="0"/>
              <a:buChar char="•"/>
            </a:pPr>
            <a:r>
              <a:rPr lang="it-IT" sz="1800" b="1" dirty="0"/>
              <a:t>Domande chiuse: </a:t>
            </a:r>
            <a:r>
              <a:rPr lang="it-IT" sz="1800" dirty="0"/>
              <a:t>iniziano con un verbo e prevedono come risposta solo sì o no.</a:t>
            </a:r>
          </a:p>
          <a:p>
            <a:pPr marL="285750" indent="-285750">
              <a:spcAft>
                <a:spcPts val="1200"/>
              </a:spcAft>
              <a:buFont typeface="Arial" panose="020B0604020202020204" pitchFamily="34" charset="0"/>
              <a:buChar char="•"/>
            </a:pPr>
            <a:r>
              <a:rPr lang="it-IT" sz="1800" b="1" dirty="0"/>
              <a:t>Domande guida o domande sui processi: </a:t>
            </a:r>
            <a:r>
              <a:rPr lang="it-IT" sz="1800" dirty="0"/>
              <a:t>aiutano a focalizzare il dialogo sull’essenziale.</a:t>
            </a:r>
          </a:p>
          <a:p>
            <a:pPr marL="285750" indent="-285750">
              <a:spcAft>
                <a:spcPts val="1200"/>
              </a:spcAft>
              <a:buFont typeface="Arial" panose="020B0604020202020204" pitchFamily="34" charset="0"/>
              <a:buChar char="•"/>
            </a:pPr>
            <a:r>
              <a:rPr lang="it-IT" sz="1800" b="1" dirty="0"/>
              <a:t>Domande su ciò che si vuole conservare: </a:t>
            </a:r>
            <a:r>
              <a:rPr lang="it-IT" sz="1800" dirty="0"/>
              <a:t>stimolano la riflessione.</a:t>
            </a:r>
          </a:p>
        </p:txBody>
      </p:sp>
      <p:pic>
        <p:nvPicPr>
          <p:cNvPr id="20" name="Image 15">
            <a:extLst>
              <a:ext uri="{FF2B5EF4-FFF2-40B4-BE49-F238E27FC236}">
                <a16:creationId xmlns:a16="http://schemas.microsoft.com/office/drawing/2014/main" id="{585567B3-7302-4E4C-9FDB-6D73408BAF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07A1369F-7B82-0340-80F9-1D158F8FA12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4108233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kumimoji="0" lang="de-DE" sz="2800" b="1" i="0" u="none" strike="noStrike" kern="1200" cap="none" spc="-20" normalizeH="0" baseline="0" noProof="0" dirty="0">
                <a:ln>
                  <a:noFill/>
                </a:ln>
                <a:solidFill>
                  <a:srgbClr val="1D1D1D"/>
                </a:solidFill>
                <a:effectLst/>
                <a:uLnTx/>
                <a:uFillTx/>
                <a:latin typeface="Arial" panose="020B0604020202020204"/>
                <a:ea typeface="+mj-ea"/>
                <a:cs typeface="+mj-cs"/>
              </a:rPr>
              <a:t>Rollenverständnis</a:t>
            </a:r>
            <a:br>
              <a:rPr kumimoji="0" lang="de-DE" sz="2800" b="1" i="0" u="none" strike="noStrike" kern="1200" cap="none" spc="-20" normalizeH="0" baseline="0" noProof="0" dirty="0">
                <a:ln>
                  <a:noFill/>
                </a:ln>
                <a:solidFill>
                  <a:srgbClr val="1D1D1D"/>
                </a:solidFill>
                <a:effectLst/>
                <a:uLnTx/>
                <a:uFillTx/>
                <a:latin typeface="Arial" panose="020B0604020202020204"/>
                <a:ea typeface="+mj-ea"/>
                <a:cs typeface="+mj-cs"/>
              </a:rPr>
            </a:br>
            <a:r>
              <a:rPr kumimoji="0" lang="de-DE" sz="2800" b="0" i="0" u="none" strike="noStrike" kern="1200" cap="none" spc="-20" normalizeH="0" baseline="0" noProof="0" dirty="0">
                <a:ln>
                  <a:noFill/>
                </a:ln>
                <a:solidFill>
                  <a:srgbClr val="1D1D1D"/>
                </a:solidFill>
                <a:effectLst/>
                <a:uLnTx/>
                <a:uFillTx/>
                <a:latin typeface="Arial" panose="020B0604020202020204"/>
                <a:ea typeface="+mj-ea"/>
                <a:cs typeface="+mj-cs"/>
              </a:rPr>
              <a:t>Evaluieren und Qualifizieren</a:t>
            </a:r>
            <a:endParaRPr lang="de-DE" dirty="0">
              <a:solidFill>
                <a:srgbClr val="FF0000"/>
              </a:solidFill>
            </a:endParaRPr>
          </a:p>
        </p:txBody>
      </p:sp>
      <p:pic>
        <p:nvPicPr>
          <p:cNvPr id="6" name="Image 5">
            <a:extLst>
              <a:ext uri="{FF2B5EF4-FFF2-40B4-BE49-F238E27FC236}">
                <a16:creationId xmlns:a16="http://schemas.microsoft.com/office/drawing/2014/main" id="{2F13D8D3-B2A2-4065-BABF-AC3272CF9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12776"/>
            <a:ext cx="7562103" cy="5041402"/>
          </a:xfrm>
          <a:prstGeom prst="rect">
            <a:avLst/>
          </a:prstGeom>
        </p:spPr>
      </p:pic>
      <p:sp>
        <p:nvSpPr>
          <p:cNvPr id="7" name="ZoneTexte 6">
            <a:extLst>
              <a:ext uri="{FF2B5EF4-FFF2-40B4-BE49-F238E27FC236}">
                <a16:creationId xmlns:a16="http://schemas.microsoft.com/office/drawing/2014/main" id="{FE80B2D0-8F03-472C-8A24-F4AFF7258735}"/>
              </a:ext>
            </a:extLst>
          </p:cNvPr>
          <p:cNvSpPr txBox="1"/>
          <p:nvPr/>
        </p:nvSpPr>
        <p:spPr>
          <a:xfrm>
            <a:off x="7680176" y="1700808"/>
            <a:ext cx="4348950"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pitchFamily="34" charset="0"/>
                <a:ea typeface="+mn-ea"/>
                <a:cs typeface="+mn-cs"/>
              </a:rPr>
              <a:t>Maximen für eine effiziente und gelingende Kommunikation: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de-DE" sz="1800" i="0" u="none" strike="noStrike" kern="1200" cap="none" spc="0" normalizeH="0" baseline="0" noProof="0" dirty="0">
                <a:ln>
                  <a:noFill/>
                </a:ln>
                <a:solidFill>
                  <a:srgbClr val="000000"/>
                </a:solidFill>
                <a:effectLst/>
                <a:uLnTx/>
                <a:uFillTx/>
                <a:latin typeface="Arial" pitchFamily="34" charset="0"/>
                <a:ea typeface="+mn-ea"/>
                <a:cs typeface="+mn-cs"/>
              </a:rPr>
              <a:t>Quantität</a:t>
            </a:r>
            <a:endParaRPr lang="de-DE" sz="1800" dirty="0">
              <a:solidFill>
                <a:srgbClr val="000000"/>
              </a:solidFill>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de-DE" sz="1800" i="0" u="none" strike="noStrike" kern="1200" cap="none" spc="0" normalizeH="0" baseline="0" noProof="0" dirty="0">
                <a:ln>
                  <a:noFill/>
                </a:ln>
                <a:solidFill>
                  <a:srgbClr val="000000"/>
                </a:solidFill>
                <a:effectLst/>
                <a:uLnTx/>
                <a:uFillTx/>
                <a:latin typeface="Arial" pitchFamily="34" charset="0"/>
                <a:ea typeface="+mn-ea"/>
                <a:cs typeface="+mn-cs"/>
              </a:rPr>
              <a:t>Qualität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de-DE" sz="1800" i="0" u="none" strike="noStrike" kern="1200" cap="none" spc="0" normalizeH="0" baseline="0" noProof="0" dirty="0">
                <a:ln>
                  <a:noFill/>
                </a:ln>
                <a:solidFill>
                  <a:srgbClr val="000000"/>
                </a:solidFill>
                <a:effectLst/>
                <a:uLnTx/>
                <a:uFillTx/>
                <a:latin typeface="Arial" pitchFamily="34" charset="0"/>
                <a:ea typeface="+mn-ea"/>
                <a:cs typeface="+mn-cs"/>
              </a:rPr>
              <a:t>Relevanz</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de-DE" sz="1800" i="0" u="none" strike="noStrike" kern="1200" cap="none" spc="0" normalizeH="0" baseline="0" noProof="0" dirty="0">
                <a:ln>
                  <a:noFill/>
                </a:ln>
                <a:solidFill>
                  <a:srgbClr val="000000"/>
                </a:solidFill>
                <a:effectLst/>
                <a:uLnTx/>
                <a:uFillTx/>
                <a:latin typeface="Arial" pitchFamily="34" charset="0"/>
                <a:ea typeface="+mn-ea"/>
                <a:cs typeface="+mn-cs"/>
              </a:rPr>
              <a:t>Klarheit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0000"/>
                </a:solidFill>
                <a:effectLst/>
                <a:uLnTx/>
                <a:uFillTx/>
                <a:latin typeface="Arial" pitchFamily="34" charset="0"/>
                <a:ea typeface="+mn-ea"/>
                <a:cs typeface="+mn-cs"/>
              </a:rPr>
              <a:t>Gut strukturierte Qualifikationsgespräche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de-DE" sz="1800" i="0" u="none" strike="noStrike" kern="1200" cap="none" spc="0" normalizeH="0" baseline="0" noProof="0" dirty="0">
                <a:ln>
                  <a:noFill/>
                </a:ln>
                <a:solidFill>
                  <a:srgbClr val="000000"/>
                </a:solidFill>
                <a:effectLst/>
                <a:uLnTx/>
                <a:uFillTx/>
                <a:latin typeface="Arial" pitchFamily="34" charset="0"/>
                <a:ea typeface="+mn-ea"/>
                <a:cs typeface="+mn-cs"/>
              </a:rPr>
              <a:t>Gespräch kurz einleiten</a:t>
            </a:r>
            <a:endParaRPr lang="de-DE" sz="1800" dirty="0">
              <a:solidFill>
                <a:srgbClr val="000000"/>
              </a:solidFill>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de-DE" sz="1800" i="0" u="none" strike="noStrike" kern="1200" cap="none" spc="0" normalizeH="0" baseline="0" noProof="0" dirty="0">
                <a:ln>
                  <a:noFill/>
                </a:ln>
                <a:solidFill>
                  <a:srgbClr val="000000"/>
                </a:solidFill>
                <a:effectLst/>
                <a:uLnTx/>
                <a:uFillTx/>
                <a:latin typeface="Arial" pitchFamily="34" charset="0"/>
                <a:ea typeface="+mn-ea"/>
                <a:cs typeface="+mn-cs"/>
              </a:rPr>
              <a:t>Die schlechte Nachricht mitteilen</a:t>
            </a:r>
            <a:endParaRPr lang="de-DE" sz="1800" dirty="0">
              <a:solidFill>
                <a:srgbClr val="000000"/>
              </a:solidFill>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de-DE" sz="1800" i="0" u="none" strike="noStrike" kern="1200" cap="none" spc="0" normalizeH="0" baseline="0" noProof="0" dirty="0">
                <a:ln>
                  <a:noFill/>
                </a:ln>
                <a:solidFill>
                  <a:srgbClr val="000000"/>
                </a:solidFill>
                <a:effectLst/>
                <a:uLnTx/>
                <a:uFillTx/>
                <a:latin typeface="Arial" pitchFamily="34" charset="0"/>
                <a:ea typeface="+mn-ea"/>
                <a:cs typeface="+mn-cs"/>
              </a:rPr>
              <a:t>Die ausgelösten Gefühle achten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de-DE" sz="1800" i="0" u="none" strike="noStrike" kern="1200" cap="none" spc="0" normalizeH="0" baseline="0" noProof="0" dirty="0">
                <a:ln>
                  <a:noFill/>
                </a:ln>
                <a:solidFill>
                  <a:srgbClr val="000000"/>
                </a:solidFill>
                <a:effectLst/>
                <a:uLnTx/>
                <a:uFillTx/>
                <a:latin typeface="Arial" pitchFamily="34" charset="0"/>
                <a:ea typeface="+mn-ea"/>
                <a:cs typeface="+mn-cs"/>
              </a:rPr>
              <a:t>Den nächsten Schritt planen</a:t>
            </a:r>
          </a:p>
        </p:txBody>
      </p:sp>
      <p:pic>
        <p:nvPicPr>
          <p:cNvPr id="20" name="Image 15">
            <a:extLst>
              <a:ext uri="{FF2B5EF4-FFF2-40B4-BE49-F238E27FC236}">
                <a16:creationId xmlns:a16="http://schemas.microsoft.com/office/drawing/2014/main" id="{3B4CD333-289F-490E-B628-1BD5872B8A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1F008D0B-65A7-0CED-0C49-E00EDF066CB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2487175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42BB-AF24-7609-667F-9F717195DA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423BB9-45BB-BD93-071F-304BC60BB0E6}"/>
              </a:ext>
            </a:extLst>
          </p:cNvPr>
          <p:cNvSpPr>
            <a:spLocks noGrp="1"/>
          </p:cNvSpPr>
          <p:nvPr>
            <p:ph type="title"/>
          </p:nvPr>
        </p:nvSpPr>
        <p:spPr/>
        <p:txBody>
          <a:bodyPr/>
          <a:lstStyle/>
          <a:p>
            <a:r>
              <a:rPr lang="de-DE" dirty="0" err="1"/>
              <a:t>Conception</a:t>
            </a:r>
            <a:r>
              <a:rPr lang="de-DE" dirty="0"/>
              <a:t> des </a:t>
            </a:r>
            <a:r>
              <a:rPr lang="de-DE" dirty="0" err="1"/>
              <a:t>rôles</a:t>
            </a:r>
            <a:br>
              <a:rPr lang="de-DE" dirty="0"/>
            </a:br>
            <a:r>
              <a:rPr lang="de-DE" sz="2400" b="0" dirty="0" err="1"/>
              <a:t>Evaluer</a:t>
            </a:r>
            <a:r>
              <a:rPr lang="de-DE" sz="2400" b="0" dirty="0"/>
              <a:t> et </a:t>
            </a:r>
            <a:r>
              <a:rPr lang="de-DE" sz="2400" b="0" dirty="0" err="1"/>
              <a:t>qualifier</a:t>
            </a:r>
            <a:endParaRPr lang="de-DE" b="0" dirty="0"/>
          </a:p>
        </p:txBody>
      </p:sp>
      <p:pic>
        <p:nvPicPr>
          <p:cNvPr id="5" name="Image 4">
            <a:extLst>
              <a:ext uri="{FF2B5EF4-FFF2-40B4-BE49-F238E27FC236}">
                <a16:creationId xmlns:a16="http://schemas.microsoft.com/office/drawing/2014/main" id="{DAAB185E-AF9F-44A3-8267-97478C1DB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12776"/>
            <a:ext cx="7562103" cy="5041402"/>
          </a:xfrm>
          <a:prstGeom prst="rect">
            <a:avLst/>
          </a:prstGeom>
        </p:spPr>
      </p:pic>
      <p:sp>
        <p:nvSpPr>
          <p:cNvPr id="8" name="ZoneTexte 7">
            <a:extLst>
              <a:ext uri="{FF2B5EF4-FFF2-40B4-BE49-F238E27FC236}">
                <a16:creationId xmlns:a16="http://schemas.microsoft.com/office/drawing/2014/main" id="{07A12A82-8D05-4BBF-875A-988E5994B20E}"/>
              </a:ext>
            </a:extLst>
          </p:cNvPr>
          <p:cNvSpPr txBox="1"/>
          <p:nvPr/>
        </p:nvSpPr>
        <p:spPr>
          <a:xfrm>
            <a:off x="7608168" y="1671319"/>
            <a:ext cx="4352164" cy="4524315"/>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fr-CH" sz="1800" b="1" i="0" u="none" strike="noStrike" kern="1200" cap="none" spc="0" normalizeH="0" baseline="0" noProof="0" dirty="0">
                <a:ln>
                  <a:noFill/>
                </a:ln>
                <a:solidFill>
                  <a:srgbClr val="000000"/>
                </a:solidFill>
                <a:effectLst/>
                <a:uLnTx/>
                <a:uFillTx/>
                <a:latin typeface="Arial" pitchFamily="34" charset="0"/>
                <a:ea typeface="+mn-ea"/>
                <a:cs typeface="+mn-cs"/>
              </a:rPr>
              <a:t>Les principes d’une communication efficace et réussie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fr-CH" sz="1800" i="0" u="none" strike="noStrike" kern="1200" cap="none" spc="0" normalizeH="0" baseline="0" noProof="0" dirty="0">
                <a:ln>
                  <a:noFill/>
                </a:ln>
                <a:solidFill>
                  <a:srgbClr val="000000"/>
                </a:solidFill>
                <a:effectLst/>
                <a:uLnTx/>
                <a:uFillTx/>
                <a:latin typeface="Arial" pitchFamily="34" charset="0"/>
                <a:ea typeface="+mn-ea"/>
                <a:cs typeface="+mn-cs"/>
              </a:rPr>
              <a:t>Quantité</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fr-CH" sz="1800" i="0" u="none" strike="noStrike" kern="1200" cap="none" spc="0" normalizeH="0" baseline="0" noProof="0" dirty="0">
                <a:ln>
                  <a:noFill/>
                </a:ln>
                <a:solidFill>
                  <a:srgbClr val="000000"/>
                </a:solidFill>
                <a:effectLst/>
                <a:uLnTx/>
                <a:uFillTx/>
                <a:latin typeface="Arial" pitchFamily="34" charset="0"/>
                <a:ea typeface="+mn-ea"/>
                <a:cs typeface="+mn-cs"/>
              </a:rPr>
              <a:t>Qualité</a:t>
            </a:r>
            <a:endParaRPr lang="fr-CH" sz="1800" dirty="0">
              <a:solidFill>
                <a:srgbClr val="000000"/>
              </a:solidFill>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fr-CH" sz="1800" i="0" u="none" strike="noStrike" kern="1200" cap="none" spc="0" normalizeH="0" baseline="0" noProof="0" dirty="0">
                <a:ln>
                  <a:noFill/>
                </a:ln>
                <a:solidFill>
                  <a:srgbClr val="000000"/>
                </a:solidFill>
                <a:effectLst/>
                <a:uLnTx/>
                <a:uFillTx/>
                <a:latin typeface="Arial" pitchFamily="34" charset="0"/>
                <a:ea typeface="+mn-ea"/>
                <a:cs typeface="+mn-cs"/>
              </a:rPr>
              <a:t>Pertinence</a:t>
            </a:r>
            <a:endParaRPr lang="fr-CH" sz="1800" dirty="0">
              <a:solidFill>
                <a:srgbClr val="000000"/>
              </a:solidFill>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fr-CH" sz="1800" i="0" u="none" strike="noStrike" kern="1200" cap="none" spc="0" normalizeH="0" baseline="0" noProof="0" dirty="0">
                <a:ln>
                  <a:noFill/>
                </a:ln>
                <a:solidFill>
                  <a:srgbClr val="000000"/>
                </a:solidFill>
                <a:effectLst/>
                <a:uLnTx/>
                <a:uFillTx/>
                <a:latin typeface="Arial" pitchFamily="34" charset="0"/>
                <a:ea typeface="+mn-ea"/>
                <a:cs typeface="+mn-cs"/>
              </a:rPr>
              <a:t>Clarté</a:t>
            </a:r>
          </a:p>
          <a:p>
            <a:pPr marR="0" lvl="0" algn="l" defTabSz="914400" rtl="0" eaLnBrk="1" fontAlgn="base" latinLnBrk="0" hangingPunct="1">
              <a:lnSpc>
                <a:spcPct val="100000"/>
              </a:lnSpc>
              <a:spcBef>
                <a:spcPct val="30000"/>
              </a:spcBef>
              <a:spcAft>
                <a:spcPct val="0"/>
              </a:spcAft>
              <a:buClrTx/>
              <a:buSzTx/>
              <a:tabLst/>
              <a:defRPr/>
            </a:pPr>
            <a:endParaRPr lang="fr-CH" sz="1800" dirty="0">
              <a:solidFill>
                <a:srgbClr val="000000"/>
              </a:solidFill>
              <a:cs typeface="+mn-cs"/>
            </a:endParaRPr>
          </a:p>
          <a:p>
            <a:pPr marR="0" lvl="0" algn="l" defTabSz="914400" rtl="0" eaLnBrk="1" fontAlgn="base" latinLnBrk="0" hangingPunct="1">
              <a:lnSpc>
                <a:spcPct val="100000"/>
              </a:lnSpc>
              <a:spcBef>
                <a:spcPct val="30000"/>
              </a:spcBef>
              <a:spcAft>
                <a:spcPct val="0"/>
              </a:spcAft>
              <a:buClrTx/>
              <a:buSzTx/>
              <a:tabLst/>
              <a:defRPr/>
            </a:pPr>
            <a:r>
              <a:rPr kumimoji="0" lang="fr-CH" sz="1800" b="1" i="0" u="none" strike="noStrike" kern="1200" cap="none" spc="0" normalizeH="0" baseline="0" noProof="0" dirty="0">
                <a:ln>
                  <a:noFill/>
                </a:ln>
                <a:solidFill>
                  <a:srgbClr val="000000"/>
                </a:solidFill>
                <a:effectLst/>
                <a:uLnTx/>
                <a:uFillTx/>
                <a:latin typeface="Arial" pitchFamily="34" charset="0"/>
                <a:ea typeface="+mn-ea"/>
                <a:cs typeface="+mn-cs"/>
              </a:rPr>
              <a:t>Des entretiens de qualification bien structurés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fr-CH" sz="1800" i="0" u="none" strike="noStrike" kern="1200" cap="none" spc="0" normalizeH="0" baseline="0" noProof="0" dirty="0">
                <a:ln>
                  <a:noFill/>
                </a:ln>
                <a:solidFill>
                  <a:srgbClr val="000000"/>
                </a:solidFill>
                <a:effectLst/>
                <a:uLnTx/>
                <a:uFillTx/>
                <a:latin typeface="Arial" pitchFamily="34" charset="0"/>
                <a:ea typeface="+mn-ea"/>
                <a:cs typeface="+mn-cs"/>
              </a:rPr>
              <a:t>Introduire brièvement la discussion</a:t>
            </a:r>
            <a:endParaRPr lang="fr-CH" sz="1800" dirty="0">
              <a:solidFill>
                <a:srgbClr val="000000"/>
              </a:solidFill>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fr-CH" sz="1800" i="0" u="none" strike="noStrike" kern="1200" cap="none" spc="0" normalizeH="0" baseline="0" noProof="0" dirty="0">
                <a:ln>
                  <a:noFill/>
                </a:ln>
                <a:solidFill>
                  <a:srgbClr val="000000"/>
                </a:solidFill>
                <a:effectLst/>
                <a:uLnTx/>
                <a:uFillTx/>
                <a:latin typeface="Arial" pitchFamily="34" charset="0"/>
                <a:ea typeface="+mn-ea"/>
                <a:cs typeface="+mn-cs"/>
              </a:rPr>
              <a:t>Communiquer la mauvaise nouvelle</a:t>
            </a:r>
            <a:endParaRPr lang="fr-CH" sz="1800" dirty="0">
              <a:solidFill>
                <a:srgbClr val="000000"/>
              </a:solidFill>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fr-CH" sz="1800" i="0" u="none" strike="noStrike" kern="1200" cap="none" spc="0" normalizeH="0" baseline="0" noProof="0" dirty="0">
                <a:ln>
                  <a:noFill/>
                </a:ln>
                <a:solidFill>
                  <a:srgbClr val="000000"/>
                </a:solidFill>
                <a:effectLst/>
                <a:uLnTx/>
                <a:uFillTx/>
                <a:latin typeface="Arial" pitchFamily="34" charset="0"/>
                <a:ea typeface="+mn-ea"/>
                <a:cs typeface="+mn-cs"/>
              </a:rPr>
              <a:t>Être attentif aux sentiments suscités</a:t>
            </a:r>
            <a:endParaRPr lang="fr-CH" sz="1800" dirty="0">
              <a:solidFill>
                <a:srgbClr val="000000"/>
              </a:solidFill>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fr-CH" sz="1800" i="0" u="none" strike="noStrike" kern="1200" cap="none" spc="0" normalizeH="0" baseline="0" noProof="0" dirty="0">
                <a:ln>
                  <a:noFill/>
                </a:ln>
                <a:solidFill>
                  <a:srgbClr val="000000"/>
                </a:solidFill>
                <a:effectLst/>
                <a:uLnTx/>
                <a:uFillTx/>
                <a:latin typeface="Arial" pitchFamily="34" charset="0"/>
                <a:ea typeface="+mn-ea"/>
                <a:cs typeface="+mn-cs"/>
              </a:rPr>
              <a:t>Planifier la suite</a:t>
            </a:r>
            <a:endParaRPr kumimoji="0" lang="de-CH" sz="180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 name="Image 15">
            <a:extLst>
              <a:ext uri="{FF2B5EF4-FFF2-40B4-BE49-F238E27FC236}">
                <a16:creationId xmlns:a16="http://schemas.microsoft.com/office/drawing/2014/main" id="{3C9BB3E5-57FE-457C-97A0-847366599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67C24C9C-4856-7B0E-E8BC-C44DDC1B7C8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7467765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9CB3B-F4FC-48C3-43D0-1B487F01A61B}"/>
              </a:ext>
            </a:extLst>
          </p:cNvPr>
          <p:cNvSpPr>
            <a:spLocks noGrp="1"/>
          </p:cNvSpPr>
          <p:nvPr>
            <p:ph type="title"/>
          </p:nvPr>
        </p:nvSpPr>
        <p:spPr/>
        <p:txBody>
          <a:bodyPr/>
          <a:lstStyle/>
          <a:p>
            <a:r>
              <a:rPr lang="fr-CH" dirty="0" err="1"/>
              <a:t>Concezione</a:t>
            </a:r>
            <a:r>
              <a:rPr lang="fr-CH" dirty="0"/>
              <a:t> dei </a:t>
            </a:r>
            <a:r>
              <a:rPr lang="fr-CH" dirty="0" err="1"/>
              <a:t>ruoli</a:t>
            </a:r>
            <a:br>
              <a:rPr lang="fr-CH" dirty="0"/>
            </a:br>
            <a:r>
              <a:rPr lang="fr-CH" b="0" dirty="0" err="1"/>
              <a:t>Valutazione</a:t>
            </a:r>
            <a:r>
              <a:rPr lang="fr-CH" b="0" dirty="0"/>
              <a:t> e </a:t>
            </a:r>
            <a:r>
              <a:rPr lang="fr-CH" b="0" dirty="0" err="1"/>
              <a:t>qualifica</a:t>
            </a:r>
            <a:endParaRPr lang="de-DE" b="0" dirty="0">
              <a:solidFill>
                <a:srgbClr val="FF0000"/>
              </a:solidFill>
            </a:endParaRPr>
          </a:p>
        </p:txBody>
      </p:sp>
      <p:pic>
        <p:nvPicPr>
          <p:cNvPr id="6" name="Image 5">
            <a:extLst>
              <a:ext uri="{FF2B5EF4-FFF2-40B4-BE49-F238E27FC236}">
                <a16:creationId xmlns:a16="http://schemas.microsoft.com/office/drawing/2014/main" id="{7BECD996-BE5C-4A4B-9BC2-70EEBA3EA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412776"/>
            <a:ext cx="7562103" cy="5041402"/>
          </a:xfrm>
          <a:prstGeom prst="rect">
            <a:avLst/>
          </a:prstGeom>
        </p:spPr>
      </p:pic>
      <p:sp>
        <p:nvSpPr>
          <p:cNvPr id="7" name="ZoneTexte 6">
            <a:extLst>
              <a:ext uri="{FF2B5EF4-FFF2-40B4-BE49-F238E27FC236}">
                <a16:creationId xmlns:a16="http://schemas.microsoft.com/office/drawing/2014/main" id="{90E68FED-30F2-4DF3-A3D2-A547744416F8}"/>
              </a:ext>
            </a:extLst>
          </p:cNvPr>
          <p:cNvSpPr txBox="1"/>
          <p:nvPr/>
        </p:nvSpPr>
        <p:spPr>
          <a:xfrm>
            <a:off x="7536160" y="1568981"/>
            <a:ext cx="4608512" cy="4524315"/>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800" b="1" dirty="0">
                <a:solidFill>
                  <a:srgbClr val="000000"/>
                </a:solidFill>
                <a:cs typeface="+mn-cs"/>
              </a:rPr>
              <a:t>P</a:t>
            </a:r>
            <a:r>
              <a:rPr kumimoji="0" lang="it-IT" sz="1800" b="1" i="0" u="none" strike="noStrike" kern="1200" cap="none" spc="0" normalizeH="0" baseline="0" noProof="0" dirty="0" err="1">
                <a:ln>
                  <a:noFill/>
                </a:ln>
                <a:solidFill>
                  <a:srgbClr val="000000"/>
                </a:solidFill>
                <a:effectLst/>
                <a:uLnTx/>
                <a:uFillTx/>
                <a:latin typeface="Arial" pitchFamily="34" charset="0"/>
                <a:ea typeface="+mn-ea"/>
                <a:cs typeface="+mn-cs"/>
              </a:rPr>
              <a:t>er</a:t>
            </a:r>
            <a:r>
              <a:rPr kumimoji="0" lang="it-IT" sz="1800" b="1" i="0" u="none" strike="noStrike" kern="1200" cap="none" spc="0" normalizeH="0" baseline="0" noProof="0" dirty="0">
                <a:ln>
                  <a:noFill/>
                </a:ln>
                <a:solidFill>
                  <a:srgbClr val="000000"/>
                </a:solidFill>
                <a:effectLst/>
                <a:uLnTx/>
                <a:uFillTx/>
                <a:latin typeface="Arial" pitchFamily="34" charset="0"/>
                <a:ea typeface="+mn-ea"/>
                <a:cs typeface="+mn-cs"/>
              </a:rPr>
              <a:t> una comunicazione efficace e riuscita </a:t>
            </a:r>
            <a:r>
              <a:rPr kumimoji="0" lang="it-IT" sz="1800" b="0" i="0" u="none" strike="noStrike" kern="1200" cap="none" spc="0" normalizeH="0" baseline="0" noProof="0" dirty="0">
                <a:ln>
                  <a:noFill/>
                </a:ln>
                <a:solidFill>
                  <a:srgbClr val="000000"/>
                </a:solidFill>
                <a:effectLst/>
                <a:uLnTx/>
                <a:uFillTx/>
                <a:latin typeface="Arial" pitchFamily="34" charset="0"/>
                <a:ea typeface="+mn-ea"/>
                <a:cs typeface="+mn-cs"/>
              </a:rPr>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800" i="0" u="none" strike="noStrike" kern="1200" cap="none" spc="0" normalizeH="0" baseline="0" noProof="0" dirty="0">
                <a:ln>
                  <a:noFill/>
                </a:ln>
                <a:solidFill>
                  <a:srgbClr val="000000"/>
                </a:solidFill>
                <a:effectLst/>
                <a:uLnTx/>
                <a:uFillTx/>
                <a:latin typeface="Arial" pitchFamily="34" charset="0"/>
                <a:ea typeface="+mn-ea"/>
                <a:cs typeface="+mn-cs"/>
              </a:rPr>
              <a:t>Quantità</a:t>
            </a:r>
            <a:endParaRPr lang="it-IT" sz="1800" dirty="0">
              <a:solidFill>
                <a:srgbClr val="000000"/>
              </a:solidFill>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800" i="0" u="none" strike="noStrike" kern="1200" cap="none" spc="0" normalizeH="0" baseline="0" noProof="0" dirty="0">
                <a:ln>
                  <a:noFill/>
                </a:ln>
                <a:solidFill>
                  <a:srgbClr val="000000"/>
                </a:solidFill>
                <a:effectLst/>
                <a:uLnTx/>
                <a:uFillTx/>
                <a:latin typeface="Arial" pitchFamily="34" charset="0"/>
                <a:ea typeface="+mn-ea"/>
                <a:cs typeface="+mn-cs"/>
              </a:rPr>
              <a:t>Qualità</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800" i="0" u="none" strike="noStrike" kern="1200" cap="none" spc="0" normalizeH="0" baseline="0" noProof="0" dirty="0">
                <a:ln>
                  <a:noFill/>
                </a:ln>
                <a:solidFill>
                  <a:srgbClr val="000000"/>
                </a:solidFill>
                <a:effectLst/>
                <a:uLnTx/>
                <a:uFillTx/>
                <a:latin typeface="Arial" pitchFamily="34" charset="0"/>
                <a:ea typeface="+mn-ea"/>
                <a:cs typeface="+mn-cs"/>
              </a:rPr>
              <a:t>Pertinenza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800" i="0" u="none" strike="noStrike" kern="1200" cap="none" spc="0" normalizeH="0" baseline="0" noProof="0" dirty="0">
                <a:ln>
                  <a:noFill/>
                </a:ln>
                <a:solidFill>
                  <a:srgbClr val="000000"/>
                </a:solidFill>
                <a:effectLst/>
                <a:uLnTx/>
                <a:uFillTx/>
                <a:latin typeface="Arial" pitchFamily="34" charset="0"/>
                <a:ea typeface="+mn-ea"/>
                <a:cs typeface="+mn-cs"/>
              </a:rPr>
              <a:t>Chiarezza</a:t>
            </a:r>
          </a:p>
          <a:p>
            <a:pPr marR="0" lvl="0" algn="l" defTabSz="914400" rtl="0" eaLnBrk="0" fontAlgn="base" latinLnBrk="0" hangingPunct="0">
              <a:lnSpc>
                <a:spcPct val="100000"/>
              </a:lnSpc>
              <a:spcBef>
                <a:spcPct val="30000"/>
              </a:spcBef>
              <a:spcAft>
                <a:spcPct val="0"/>
              </a:spcAft>
              <a:buClrTx/>
              <a:buSzTx/>
              <a:tabLst/>
              <a:defRPr/>
            </a:pPr>
            <a:endParaRPr kumimoji="0" lang="it-IT"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it-IT" sz="1800" b="1" i="0" u="none" strike="noStrike" kern="1200" cap="none" spc="0" normalizeH="0" baseline="0" noProof="0" dirty="0">
                <a:ln>
                  <a:noFill/>
                </a:ln>
                <a:solidFill>
                  <a:srgbClr val="000000"/>
                </a:solidFill>
                <a:effectLst/>
                <a:uLnTx/>
                <a:uFillTx/>
                <a:latin typeface="Arial" pitchFamily="34" charset="0"/>
                <a:ea typeface="+mn-ea"/>
                <a:cs typeface="+mn-cs"/>
              </a:rPr>
              <a:t>Colloqui di qualificazione ben strutturati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800" i="0" u="none" strike="noStrike" kern="1200" cap="none" spc="0" normalizeH="0" baseline="0" noProof="0" dirty="0">
                <a:ln>
                  <a:noFill/>
                </a:ln>
                <a:solidFill>
                  <a:srgbClr val="000000"/>
                </a:solidFill>
                <a:effectLst/>
                <a:uLnTx/>
                <a:uFillTx/>
                <a:latin typeface="Arial" pitchFamily="34" charset="0"/>
                <a:ea typeface="+mn-ea"/>
                <a:cs typeface="+mn-cs"/>
              </a:rPr>
              <a:t>Introdurre brevemente il colloquio</a:t>
            </a:r>
            <a:endParaRPr lang="it-IT" sz="1800" dirty="0">
              <a:solidFill>
                <a:srgbClr val="000000"/>
              </a:solidFill>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800" i="0" u="none" strike="noStrike" kern="1200" cap="none" spc="0" normalizeH="0" baseline="0" noProof="0" dirty="0">
                <a:ln>
                  <a:noFill/>
                </a:ln>
                <a:solidFill>
                  <a:srgbClr val="000000"/>
                </a:solidFill>
                <a:effectLst/>
                <a:uLnTx/>
                <a:uFillTx/>
                <a:latin typeface="Arial" pitchFamily="34" charset="0"/>
                <a:ea typeface="+mn-ea"/>
                <a:cs typeface="+mn-cs"/>
              </a:rPr>
              <a:t>Comunicare la cattiva notizia</a:t>
            </a:r>
            <a:endParaRPr lang="it-IT" sz="1800" dirty="0">
              <a:solidFill>
                <a:srgbClr val="000000"/>
              </a:solidFill>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800" i="0" u="none" strike="noStrike" kern="1200" cap="none" spc="0" normalizeH="0" baseline="0" noProof="0" dirty="0">
                <a:ln>
                  <a:noFill/>
                </a:ln>
                <a:solidFill>
                  <a:srgbClr val="000000"/>
                </a:solidFill>
                <a:effectLst/>
                <a:uLnTx/>
                <a:uFillTx/>
                <a:latin typeface="Arial" pitchFamily="34" charset="0"/>
                <a:ea typeface="+mn-ea"/>
                <a:cs typeface="+mn-cs"/>
              </a:rPr>
              <a:t>Prestare attenzione alle emozioni suscitate</a:t>
            </a:r>
            <a:endParaRPr lang="it-IT" sz="1800" dirty="0">
              <a:solidFill>
                <a:srgbClr val="000000"/>
              </a:solidFill>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800" i="0" u="none" strike="noStrike" kern="1200" cap="none" spc="0" normalizeH="0" baseline="0" noProof="0" dirty="0">
                <a:ln>
                  <a:noFill/>
                </a:ln>
                <a:solidFill>
                  <a:srgbClr val="000000"/>
                </a:solidFill>
                <a:effectLst/>
                <a:uLnTx/>
                <a:uFillTx/>
                <a:latin typeface="Arial" pitchFamily="34" charset="0"/>
                <a:ea typeface="+mn-ea"/>
                <a:cs typeface="+mn-cs"/>
              </a:rPr>
              <a:t>Pianificare il prossimo passo</a:t>
            </a:r>
            <a:endParaRPr kumimoji="0" lang="de-DE" sz="180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 name="Image 15">
            <a:extLst>
              <a:ext uri="{FF2B5EF4-FFF2-40B4-BE49-F238E27FC236}">
                <a16:creationId xmlns:a16="http://schemas.microsoft.com/office/drawing/2014/main" id="{6D257157-08D6-48F4-B4EE-77BACF54F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13906B7C-9B12-050D-0291-B319CE7118B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41947877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Erwachsene als Zielgruppe</a:t>
            </a:r>
            <a:br>
              <a:rPr lang="de-DE" dirty="0"/>
            </a:br>
            <a:r>
              <a:rPr lang="de-DE" b="0" dirty="0"/>
              <a:t>Gewinne und Verluste während eines Lebens</a:t>
            </a:r>
            <a:endParaRPr lang="de-DE" dirty="0"/>
          </a:p>
        </p:txBody>
      </p:sp>
      <p:pic>
        <p:nvPicPr>
          <p:cNvPr id="8" name="Image 7">
            <a:extLst>
              <a:ext uri="{FF2B5EF4-FFF2-40B4-BE49-F238E27FC236}">
                <a16:creationId xmlns:a16="http://schemas.microsoft.com/office/drawing/2014/main" id="{57CDEFFE-0522-4832-B426-8E297F519568}"/>
              </a:ext>
            </a:extLst>
          </p:cNvPr>
          <p:cNvPicPr>
            <a:picLocks noChangeAspect="1"/>
          </p:cNvPicPr>
          <p:nvPr/>
        </p:nvPicPr>
        <p:blipFill>
          <a:blip r:embed="rId3"/>
          <a:stretch>
            <a:fillRect/>
          </a:stretch>
        </p:blipFill>
        <p:spPr>
          <a:xfrm>
            <a:off x="378984" y="1989160"/>
            <a:ext cx="5773437" cy="2880000"/>
          </a:xfrm>
          <a:prstGeom prst="rect">
            <a:avLst/>
          </a:prstGeom>
        </p:spPr>
      </p:pic>
      <p:pic>
        <p:nvPicPr>
          <p:cNvPr id="10" name="Image 9">
            <a:extLst>
              <a:ext uri="{FF2B5EF4-FFF2-40B4-BE49-F238E27FC236}">
                <a16:creationId xmlns:a16="http://schemas.microsoft.com/office/drawing/2014/main" id="{E54F570D-7F60-4E92-B6C4-6711B37567EF}"/>
              </a:ext>
            </a:extLst>
          </p:cNvPr>
          <p:cNvPicPr>
            <a:picLocks noChangeAspect="1"/>
          </p:cNvPicPr>
          <p:nvPr/>
        </p:nvPicPr>
        <p:blipFill>
          <a:blip r:embed="rId4"/>
          <a:stretch>
            <a:fillRect/>
          </a:stretch>
        </p:blipFill>
        <p:spPr>
          <a:xfrm>
            <a:off x="6149165" y="1989160"/>
            <a:ext cx="5782395" cy="2880000"/>
          </a:xfrm>
          <a:prstGeom prst="rect">
            <a:avLst/>
          </a:prstGeom>
        </p:spPr>
      </p:pic>
      <p:pic>
        <p:nvPicPr>
          <p:cNvPr id="5" name="Image 4">
            <a:extLst>
              <a:ext uri="{FF2B5EF4-FFF2-40B4-BE49-F238E27FC236}">
                <a16:creationId xmlns:a16="http://schemas.microsoft.com/office/drawing/2014/main" id="{FCAFE237-188D-4559-A742-D165C518B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798" y="4231525"/>
            <a:ext cx="1440000" cy="2481580"/>
          </a:xfrm>
          <a:prstGeom prst="rect">
            <a:avLst/>
          </a:prstGeom>
        </p:spPr>
      </p:pic>
      <p:pic>
        <p:nvPicPr>
          <p:cNvPr id="7" name="Image 6">
            <a:extLst>
              <a:ext uri="{FF2B5EF4-FFF2-40B4-BE49-F238E27FC236}">
                <a16:creationId xmlns:a16="http://schemas.microsoft.com/office/drawing/2014/main" id="{002AF2E0-8B27-441E-B7DE-F88EAB890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5702" y="4083575"/>
            <a:ext cx="1440000" cy="2603882"/>
          </a:xfrm>
          <a:prstGeom prst="rect">
            <a:avLst/>
          </a:prstGeom>
        </p:spPr>
      </p:pic>
      <p:pic>
        <p:nvPicPr>
          <p:cNvPr id="11" name="Image 10">
            <a:extLst>
              <a:ext uri="{FF2B5EF4-FFF2-40B4-BE49-F238E27FC236}">
                <a16:creationId xmlns:a16="http://schemas.microsoft.com/office/drawing/2014/main" id="{0110092B-4341-4594-B53C-DC15668085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3861" y="3384291"/>
            <a:ext cx="1440000" cy="3680861"/>
          </a:xfrm>
          <a:prstGeom prst="rect">
            <a:avLst/>
          </a:prstGeom>
        </p:spPr>
      </p:pic>
      <p:pic>
        <p:nvPicPr>
          <p:cNvPr id="13" name="Image 12">
            <a:extLst>
              <a:ext uri="{FF2B5EF4-FFF2-40B4-BE49-F238E27FC236}">
                <a16:creationId xmlns:a16="http://schemas.microsoft.com/office/drawing/2014/main" id="{BD825104-2F2C-4092-9E7B-F6AB496D79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2829" y="4706464"/>
            <a:ext cx="1368000" cy="2144763"/>
          </a:xfrm>
          <a:prstGeom prst="rect">
            <a:avLst/>
          </a:prstGeom>
        </p:spPr>
      </p:pic>
      <p:pic>
        <p:nvPicPr>
          <p:cNvPr id="6" name="Image 5">
            <a:hlinkClick r:id="rId9"/>
            <a:extLst>
              <a:ext uri="{FF2B5EF4-FFF2-40B4-BE49-F238E27FC236}">
                <a16:creationId xmlns:a16="http://schemas.microsoft.com/office/drawing/2014/main" id="{54E6B14D-8BB8-4E11-B8BD-21A076283187}"/>
              </a:ext>
            </a:extLst>
          </p:cNvPr>
          <p:cNvPicPr>
            <a:picLocks noChangeAspect="1"/>
          </p:cNvPicPr>
          <p:nvPr/>
        </p:nvPicPr>
        <p:blipFill>
          <a:blip r:embed="rId10"/>
          <a:stretch>
            <a:fillRect/>
          </a:stretch>
        </p:blipFill>
        <p:spPr>
          <a:xfrm>
            <a:off x="378984" y="1452504"/>
            <a:ext cx="425472" cy="425472"/>
          </a:xfrm>
          <a:prstGeom prst="rect">
            <a:avLst/>
          </a:prstGeom>
        </p:spPr>
      </p:pic>
      <p:sp>
        <p:nvSpPr>
          <p:cNvPr id="3" name="SeitenzahlBenutzerdefiniert">
            <a:extLst>
              <a:ext uri="{FF2B5EF4-FFF2-40B4-BE49-F238E27FC236}">
                <a16:creationId xmlns:a16="http://schemas.microsoft.com/office/drawing/2014/main" id="{60C2A5D8-07AB-A2DC-8409-648943253BC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29219446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Groupe</a:t>
            </a:r>
            <a:r>
              <a:rPr lang="de-DE" dirty="0"/>
              <a:t> </a:t>
            </a:r>
            <a:r>
              <a:rPr lang="de-DE" dirty="0" err="1"/>
              <a:t>cible</a:t>
            </a:r>
            <a:r>
              <a:rPr lang="de-DE" dirty="0"/>
              <a:t> des adultes</a:t>
            </a:r>
            <a:br>
              <a:rPr lang="de-DE" dirty="0"/>
            </a:br>
            <a:r>
              <a:rPr lang="de-DE" b="0" dirty="0" err="1"/>
              <a:t>Gains</a:t>
            </a:r>
            <a:r>
              <a:rPr lang="de-DE" b="0" dirty="0"/>
              <a:t> et </a:t>
            </a:r>
            <a:r>
              <a:rPr lang="de-DE" b="0" dirty="0" err="1"/>
              <a:t>pertes</a:t>
            </a:r>
            <a:r>
              <a:rPr lang="de-DE" b="0" dirty="0"/>
              <a:t> au </a:t>
            </a:r>
            <a:r>
              <a:rPr lang="de-DE" b="0" dirty="0" err="1"/>
              <a:t>fil</a:t>
            </a:r>
            <a:r>
              <a:rPr lang="de-DE" b="0" dirty="0"/>
              <a:t> de </a:t>
            </a:r>
            <a:r>
              <a:rPr lang="de-DE" b="0" dirty="0" err="1"/>
              <a:t>l‘existence</a:t>
            </a:r>
            <a:endParaRPr lang="de-DE" dirty="0"/>
          </a:p>
        </p:txBody>
      </p:sp>
      <p:pic>
        <p:nvPicPr>
          <p:cNvPr id="6" name="Image 5">
            <a:extLst>
              <a:ext uri="{FF2B5EF4-FFF2-40B4-BE49-F238E27FC236}">
                <a16:creationId xmlns:a16="http://schemas.microsoft.com/office/drawing/2014/main" id="{967986CA-31B7-4AD4-BE9C-754F222015ED}"/>
              </a:ext>
            </a:extLst>
          </p:cNvPr>
          <p:cNvPicPr>
            <a:picLocks noChangeAspect="1"/>
          </p:cNvPicPr>
          <p:nvPr/>
        </p:nvPicPr>
        <p:blipFill>
          <a:blip r:embed="rId3"/>
          <a:stretch>
            <a:fillRect/>
          </a:stretch>
        </p:blipFill>
        <p:spPr>
          <a:xfrm>
            <a:off x="383920" y="1995300"/>
            <a:ext cx="5776777" cy="2880000"/>
          </a:xfrm>
          <a:prstGeom prst="rect">
            <a:avLst/>
          </a:prstGeom>
        </p:spPr>
      </p:pic>
      <p:pic>
        <p:nvPicPr>
          <p:cNvPr id="8" name="Image 7">
            <a:extLst>
              <a:ext uri="{FF2B5EF4-FFF2-40B4-BE49-F238E27FC236}">
                <a16:creationId xmlns:a16="http://schemas.microsoft.com/office/drawing/2014/main" id="{21C28C52-E9B5-4283-8446-2754CD00ECFE}"/>
              </a:ext>
            </a:extLst>
          </p:cNvPr>
          <p:cNvPicPr>
            <a:picLocks noChangeAspect="1"/>
          </p:cNvPicPr>
          <p:nvPr/>
        </p:nvPicPr>
        <p:blipFill>
          <a:blip r:embed="rId4"/>
          <a:stretch>
            <a:fillRect/>
          </a:stretch>
        </p:blipFill>
        <p:spPr>
          <a:xfrm>
            <a:off x="6160697" y="1995300"/>
            <a:ext cx="5776777" cy="2880000"/>
          </a:xfrm>
          <a:prstGeom prst="rect">
            <a:avLst/>
          </a:prstGeom>
        </p:spPr>
      </p:pic>
      <p:pic>
        <p:nvPicPr>
          <p:cNvPr id="7" name="Image 6">
            <a:extLst>
              <a:ext uri="{FF2B5EF4-FFF2-40B4-BE49-F238E27FC236}">
                <a16:creationId xmlns:a16="http://schemas.microsoft.com/office/drawing/2014/main" id="{707B7DB0-A2D2-4EE8-88E6-1577E77048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798" y="4195773"/>
            <a:ext cx="1440000" cy="2481580"/>
          </a:xfrm>
          <a:prstGeom prst="rect">
            <a:avLst/>
          </a:prstGeom>
        </p:spPr>
      </p:pic>
      <p:pic>
        <p:nvPicPr>
          <p:cNvPr id="9" name="Image 8">
            <a:extLst>
              <a:ext uri="{FF2B5EF4-FFF2-40B4-BE49-F238E27FC236}">
                <a16:creationId xmlns:a16="http://schemas.microsoft.com/office/drawing/2014/main" id="{9AAF0892-6963-4B97-930B-356B35DE65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5702" y="4047823"/>
            <a:ext cx="1440000" cy="2603882"/>
          </a:xfrm>
          <a:prstGeom prst="rect">
            <a:avLst/>
          </a:prstGeom>
        </p:spPr>
      </p:pic>
      <p:pic>
        <p:nvPicPr>
          <p:cNvPr id="10" name="Image 9">
            <a:extLst>
              <a:ext uri="{FF2B5EF4-FFF2-40B4-BE49-F238E27FC236}">
                <a16:creationId xmlns:a16="http://schemas.microsoft.com/office/drawing/2014/main" id="{F17EF04B-12F5-4AA9-AB20-4C5B2C3618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3861" y="3348539"/>
            <a:ext cx="1440000" cy="3680861"/>
          </a:xfrm>
          <a:prstGeom prst="rect">
            <a:avLst/>
          </a:prstGeom>
        </p:spPr>
      </p:pic>
      <p:pic>
        <p:nvPicPr>
          <p:cNvPr id="12" name="Image 11">
            <a:extLst>
              <a:ext uri="{FF2B5EF4-FFF2-40B4-BE49-F238E27FC236}">
                <a16:creationId xmlns:a16="http://schemas.microsoft.com/office/drawing/2014/main" id="{DDE618F0-6788-42AC-8030-F32C7FC6A3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2829" y="4670712"/>
            <a:ext cx="1368000" cy="2144763"/>
          </a:xfrm>
          <a:prstGeom prst="rect">
            <a:avLst/>
          </a:prstGeom>
        </p:spPr>
      </p:pic>
      <p:pic>
        <p:nvPicPr>
          <p:cNvPr id="11" name="Image 10">
            <a:hlinkClick r:id="rId9"/>
            <a:extLst>
              <a:ext uri="{FF2B5EF4-FFF2-40B4-BE49-F238E27FC236}">
                <a16:creationId xmlns:a16="http://schemas.microsoft.com/office/drawing/2014/main" id="{19474EE7-6D9A-4722-BDD2-280160744D8B}"/>
              </a:ext>
            </a:extLst>
          </p:cNvPr>
          <p:cNvPicPr>
            <a:picLocks noChangeAspect="1"/>
          </p:cNvPicPr>
          <p:nvPr/>
        </p:nvPicPr>
        <p:blipFill>
          <a:blip r:embed="rId10"/>
          <a:stretch>
            <a:fillRect/>
          </a:stretch>
        </p:blipFill>
        <p:spPr>
          <a:xfrm>
            <a:off x="378984" y="1452504"/>
            <a:ext cx="425472" cy="425472"/>
          </a:xfrm>
          <a:prstGeom prst="rect">
            <a:avLst/>
          </a:prstGeom>
        </p:spPr>
      </p:pic>
      <p:sp>
        <p:nvSpPr>
          <p:cNvPr id="3" name="SeitenzahlBenutzerdefiniert">
            <a:extLst>
              <a:ext uri="{FF2B5EF4-FFF2-40B4-BE49-F238E27FC236}">
                <a16:creationId xmlns:a16="http://schemas.microsoft.com/office/drawing/2014/main" id="{FA2C4C4F-1FCB-A214-493F-B8971D371C6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23838573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Gli</a:t>
            </a:r>
            <a:r>
              <a:rPr lang="de-DE" dirty="0"/>
              <a:t> </a:t>
            </a:r>
            <a:r>
              <a:rPr lang="de-DE" dirty="0" err="1"/>
              <a:t>adulti</a:t>
            </a:r>
            <a:r>
              <a:rPr lang="de-DE" dirty="0"/>
              <a:t> </a:t>
            </a:r>
            <a:r>
              <a:rPr lang="de-DE" dirty="0" err="1"/>
              <a:t>come</a:t>
            </a:r>
            <a:r>
              <a:rPr lang="de-DE" dirty="0"/>
              <a:t> </a:t>
            </a:r>
            <a:r>
              <a:rPr lang="de-DE" dirty="0" err="1"/>
              <a:t>gruppo</a:t>
            </a:r>
            <a:r>
              <a:rPr lang="de-DE" dirty="0"/>
              <a:t> di </a:t>
            </a:r>
            <a:r>
              <a:rPr lang="de-DE" dirty="0" err="1"/>
              <a:t>destinatari</a:t>
            </a:r>
            <a:br>
              <a:rPr lang="de-DE" dirty="0"/>
            </a:br>
            <a:r>
              <a:rPr lang="de-DE" b="0" dirty="0" err="1"/>
              <a:t>Guadagni</a:t>
            </a:r>
            <a:r>
              <a:rPr lang="de-DE" b="0" dirty="0"/>
              <a:t> e </a:t>
            </a:r>
            <a:r>
              <a:rPr lang="de-DE" b="0" dirty="0" err="1"/>
              <a:t>perdite</a:t>
            </a:r>
            <a:r>
              <a:rPr lang="de-DE" b="0" dirty="0"/>
              <a:t> </a:t>
            </a:r>
            <a:r>
              <a:rPr lang="de-DE" b="0" dirty="0" err="1"/>
              <a:t>nel</a:t>
            </a:r>
            <a:r>
              <a:rPr lang="de-DE" b="0" dirty="0"/>
              <a:t> </a:t>
            </a:r>
            <a:r>
              <a:rPr lang="de-DE" b="0" dirty="0" err="1"/>
              <a:t>corso</a:t>
            </a:r>
            <a:r>
              <a:rPr lang="de-DE" b="0" dirty="0"/>
              <a:t> della </a:t>
            </a:r>
            <a:r>
              <a:rPr lang="de-DE" b="0" dirty="0" err="1"/>
              <a:t>vita</a:t>
            </a:r>
            <a:endParaRPr lang="de-DE" b="0" dirty="0"/>
          </a:p>
        </p:txBody>
      </p:sp>
      <p:pic>
        <p:nvPicPr>
          <p:cNvPr id="10" name="Image 9">
            <a:extLst>
              <a:ext uri="{FF2B5EF4-FFF2-40B4-BE49-F238E27FC236}">
                <a16:creationId xmlns:a16="http://schemas.microsoft.com/office/drawing/2014/main" id="{9308F450-0EE9-46EB-8C10-4785E4A6DF77}"/>
              </a:ext>
            </a:extLst>
          </p:cNvPr>
          <p:cNvPicPr>
            <a:picLocks noChangeAspect="1"/>
          </p:cNvPicPr>
          <p:nvPr/>
        </p:nvPicPr>
        <p:blipFill>
          <a:blip r:embed="rId3"/>
          <a:stretch>
            <a:fillRect/>
          </a:stretch>
        </p:blipFill>
        <p:spPr>
          <a:xfrm>
            <a:off x="6146287" y="1923292"/>
            <a:ext cx="5782361" cy="2880000"/>
          </a:xfrm>
          <a:prstGeom prst="rect">
            <a:avLst/>
          </a:prstGeom>
        </p:spPr>
      </p:pic>
      <p:pic>
        <p:nvPicPr>
          <p:cNvPr id="12" name="Image 11">
            <a:extLst>
              <a:ext uri="{FF2B5EF4-FFF2-40B4-BE49-F238E27FC236}">
                <a16:creationId xmlns:a16="http://schemas.microsoft.com/office/drawing/2014/main" id="{3A2CC3A1-6E9F-457E-9C1F-388BD86631BC}"/>
              </a:ext>
            </a:extLst>
          </p:cNvPr>
          <p:cNvPicPr>
            <a:picLocks noChangeAspect="1"/>
          </p:cNvPicPr>
          <p:nvPr/>
        </p:nvPicPr>
        <p:blipFill>
          <a:blip r:embed="rId4"/>
          <a:stretch>
            <a:fillRect/>
          </a:stretch>
        </p:blipFill>
        <p:spPr>
          <a:xfrm>
            <a:off x="412466" y="1923572"/>
            <a:ext cx="5755542" cy="2880000"/>
          </a:xfrm>
          <a:prstGeom prst="rect">
            <a:avLst/>
          </a:prstGeom>
        </p:spPr>
      </p:pic>
      <p:pic>
        <p:nvPicPr>
          <p:cNvPr id="6" name="Image 5">
            <a:extLst>
              <a:ext uri="{FF2B5EF4-FFF2-40B4-BE49-F238E27FC236}">
                <a16:creationId xmlns:a16="http://schemas.microsoft.com/office/drawing/2014/main" id="{68AFE4D2-3EB1-4B84-9935-1DF76B8E07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9798" y="4195773"/>
            <a:ext cx="1440000" cy="2481580"/>
          </a:xfrm>
          <a:prstGeom prst="rect">
            <a:avLst/>
          </a:prstGeom>
        </p:spPr>
      </p:pic>
      <p:pic>
        <p:nvPicPr>
          <p:cNvPr id="7" name="Image 6">
            <a:extLst>
              <a:ext uri="{FF2B5EF4-FFF2-40B4-BE49-F238E27FC236}">
                <a16:creationId xmlns:a16="http://schemas.microsoft.com/office/drawing/2014/main" id="{B15D033D-31DF-4BF2-B7D0-65CB87D91F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5702" y="4047823"/>
            <a:ext cx="1440000" cy="2603882"/>
          </a:xfrm>
          <a:prstGeom prst="rect">
            <a:avLst/>
          </a:prstGeom>
        </p:spPr>
      </p:pic>
      <p:pic>
        <p:nvPicPr>
          <p:cNvPr id="8" name="Image 7">
            <a:extLst>
              <a:ext uri="{FF2B5EF4-FFF2-40B4-BE49-F238E27FC236}">
                <a16:creationId xmlns:a16="http://schemas.microsoft.com/office/drawing/2014/main" id="{63A77996-F991-4ED2-8F74-B16AEC707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3861" y="3348539"/>
            <a:ext cx="1440000" cy="3680861"/>
          </a:xfrm>
          <a:prstGeom prst="rect">
            <a:avLst/>
          </a:prstGeom>
        </p:spPr>
      </p:pic>
      <p:pic>
        <p:nvPicPr>
          <p:cNvPr id="11" name="Image 10">
            <a:extLst>
              <a:ext uri="{FF2B5EF4-FFF2-40B4-BE49-F238E27FC236}">
                <a16:creationId xmlns:a16="http://schemas.microsoft.com/office/drawing/2014/main" id="{2F6612F0-3C0E-4D5E-A1D3-79D22DDF88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2829" y="4670712"/>
            <a:ext cx="1368000" cy="2144763"/>
          </a:xfrm>
          <a:prstGeom prst="rect">
            <a:avLst/>
          </a:prstGeom>
        </p:spPr>
      </p:pic>
      <p:pic>
        <p:nvPicPr>
          <p:cNvPr id="13" name="Image 12">
            <a:hlinkClick r:id="rId9"/>
            <a:extLst>
              <a:ext uri="{FF2B5EF4-FFF2-40B4-BE49-F238E27FC236}">
                <a16:creationId xmlns:a16="http://schemas.microsoft.com/office/drawing/2014/main" id="{FACF4C3E-5548-4875-A941-282739C81FB0}"/>
              </a:ext>
            </a:extLst>
          </p:cNvPr>
          <p:cNvPicPr>
            <a:picLocks noChangeAspect="1"/>
          </p:cNvPicPr>
          <p:nvPr/>
        </p:nvPicPr>
        <p:blipFill>
          <a:blip r:embed="rId10"/>
          <a:stretch>
            <a:fillRect/>
          </a:stretch>
        </p:blipFill>
        <p:spPr>
          <a:xfrm>
            <a:off x="378984" y="1452504"/>
            <a:ext cx="425472" cy="425472"/>
          </a:xfrm>
          <a:prstGeom prst="rect">
            <a:avLst/>
          </a:prstGeom>
        </p:spPr>
      </p:pic>
      <p:sp>
        <p:nvSpPr>
          <p:cNvPr id="3" name="SeitenzahlBenutzerdefiniert">
            <a:extLst>
              <a:ext uri="{FF2B5EF4-FFF2-40B4-BE49-F238E27FC236}">
                <a16:creationId xmlns:a16="http://schemas.microsoft.com/office/drawing/2014/main" id="{09AC4865-64DE-282E-CDC7-0BB94F879FB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16618717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Erwachsene als Zielgruppe</a:t>
            </a:r>
            <a:br>
              <a:rPr lang="de-DE" dirty="0"/>
            </a:br>
            <a:r>
              <a:rPr lang="de-DE" b="0" dirty="0"/>
              <a:t>Ihr Lernen basiert auf Vorwissen und Erfahrung</a:t>
            </a:r>
            <a:endParaRPr lang="de-DE" dirty="0"/>
          </a:p>
        </p:txBody>
      </p:sp>
      <p:pic>
        <p:nvPicPr>
          <p:cNvPr id="5" name="Image 4">
            <a:extLst>
              <a:ext uri="{FF2B5EF4-FFF2-40B4-BE49-F238E27FC236}">
                <a16:creationId xmlns:a16="http://schemas.microsoft.com/office/drawing/2014/main" id="{B39BF893-4834-4BAE-AE28-6A5FF2E46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84" y="1629280"/>
            <a:ext cx="6480000" cy="4320000"/>
          </a:xfrm>
          <a:prstGeom prst="rect">
            <a:avLst/>
          </a:prstGeom>
        </p:spPr>
      </p:pic>
      <p:sp>
        <p:nvSpPr>
          <p:cNvPr id="9" name="ZoneTexte 8">
            <a:extLst>
              <a:ext uri="{FF2B5EF4-FFF2-40B4-BE49-F238E27FC236}">
                <a16:creationId xmlns:a16="http://schemas.microsoft.com/office/drawing/2014/main" id="{89B6E1E1-8AD1-4372-AEF4-4D6D139648F2}"/>
              </a:ext>
            </a:extLst>
          </p:cNvPr>
          <p:cNvSpPr txBox="1"/>
          <p:nvPr/>
        </p:nvSpPr>
        <p:spPr>
          <a:xfrm>
            <a:off x="6855684" y="1484784"/>
            <a:ext cx="4898527" cy="3939540"/>
          </a:xfrm>
          <a:prstGeom prst="rect">
            <a:avLst/>
          </a:prstGeom>
          <a:noFill/>
        </p:spPr>
        <p:txBody>
          <a:bodyPr wrap="square">
            <a:spAutoFit/>
          </a:bodyPr>
          <a:lstStyle/>
          <a:p>
            <a:pPr marL="285750" indent="-285750">
              <a:spcAft>
                <a:spcPts val="1200"/>
              </a:spcAft>
              <a:buFont typeface="Arial" panose="020B0604020202020204" pitchFamily="34" charset="0"/>
              <a:buChar char="•"/>
            </a:pPr>
            <a:endParaRPr lang="de-DE" sz="2000" dirty="0"/>
          </a:p>
          <a:p>
            <a:pPr marL="285750" indent="-285750">
              <a:spcAft>
                <a:spcPts val="1200"/>
              </a:spcAft>
              <a:buFont typeface="Arial" panose="020B0604020202020204" pitchFamily="34" charset="0"/>
              <a:buChar char="•"/>
            </a:pPr>
            <a:r>
              <a:rPr lang="de-DE" sz="2000" dirty="0"/>
              <a:t>Lernen ist ein individueller, herausfordernder Prozess</a:t>
            </a:r>
          </a:p>
          <a:p>
            <a:pPr marL="285750" indent="-285750">
              <a:spcAft>
                <a:spcPts val="1200"/>
              </a:spcAft>
              <a:buFont typeface="Arial" panose="020B0604020202020204" pitchFamily="34" charset="0"/>
              <a:buChar char="•"/>
            </a:pPr>
            <a:r>
              <a:rPr lang="de-DE" sz="2000" dirty="0"/>
              <a:t>Lernen braucht eine offene, explorative Grundhaltung</a:t>
            </a:r>
          </a:p>
          <a:p>
            <a:pPr marL="285750" indent="-285750">
              <a:spcAft>
                <a:spcPts val="1200"/>
              </a:spcAft>
              <a:buFont typeface="Arial" panose="020B0604020202020204" pitchFamily="34" charset="0"/>
              <a:buChar char="•"/>
            </a:pPr>
            <a:r>
              <a:rPr lang="de-DE" sz="2000" dirty="0"/>
              <a:t>Lernen ist </a:t>
            </a:r>
            <a:r>
              <a:rPr lang="de-DE" sz="2000" dirty="0" err="1"/>
              <a:t>bedürfnisbezogen</a:t>
            </a:r>
            <a:endParaRPr lang="de-DE" sz="2000" dirty="0"/>
          </a:p>
          <a:p>
            <a:pPr marL="285750" indent="-285750">
              <a:spcAft>
                <a:spcPts val="1200"/>
              </a:spcAft>
              <a:buFont typeface="Arial" panose="020B0604020202020204" pitchFamily="34" charset="0"/>
              <a:buChar char="•"/>
            </a:pPr>
            <a:r>
              <a:rPr lang="de-DE" sz="2000" dirty="0"/>
              <a:t>Lernen findet immer im Dialog statt</a:t>
            </a:r>
          </a:p>
          <a:p>
            <a:pPr marL="285750" indent="-285750">
              <a:spcAft>
                <a:spcPts val="1200"/>
              </a:spcAft>
              <a:buFont typeface="Arial" panose="020B0604020202020204" pitchFamily="34" charset="0"/>
              <a:buChar char="•"/>
            </a:pPr>
            <a:r>
              <a:rPr lang="de-DE" sz="2000" dirty="0"/>
              <a:t>Lernen richtet sich auf praktische Herausforderungen aus (Kompetenzausrichtung)</a:t>
            </a:r>
            <a:endParaRPr lang="fr-CH" sz="2000" dirty="0"/>
          </a:p>
        </p:txBody>
      </p:sp>
      <p:pic>
        <p:nvPicPr>
          <p:cNvPr id="20" name="Image 15">
            <a:extLst>
              <a:ext uri="{FF2B5EF4-FFF2-40B4-BE49-F238E27FC236}">
                <a16:creationId xmlns:a16="http://schemas.microsoft.com/office/drawing/2014/main" id="{078C5D79-08E4-49B4-A6E9-7CE07B295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3" name="SeitenzahlBenutzerdefiniert">
            <a:extLst>
              <a:ext uri="{FF2B5EF4-FFF2-40B4-BE49-F238E27FC236}">
                <a16:creationId xmlns:a16="http://schemas.microsoft.com/office/drawing/2014/main" id="{D43134D3-A4BE-9777-3006-9FB19058259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836214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err="1"/>
              <a:t>Groupe</a:t>
            </a:r>
            <a:r>
              <a:rPr lang="de-DE" dirty="0"/>
              <a:t> </a:t>
            </a:r>
            <a:r>
              <a:rPr lang="de-DE" dirty="0" err="1"/>
              <a:t>cible</a:t>
            </a:r>
            <a:r>
              <a:rPr lang="de-DE" dirty="0"/>
              <a:t> des adultes</a:t>
            </a:r>
            <a:br>
              <a:rPr lang="de-DE" dirty="0"/>
            </a:br>
            <a:r>
              <a:rPr lang="de-DE" b="0" dirty="0" err="1"/>
              <a:t>Apprentissage</a:t>
            </a:r>
            <a:r>
              <a:rPr lang="de-DE" b="0" dirty="0"/>
              <a:t> </a:t>
            </a:r>
            <a:r>
              <a:rPr lang="de-DE" b="0" dirty="0" err="1"/>
              <a:t>reposant</a:t>
            </a:r>
            <a:r>
              <a:rPr lang="de-DE" b="0" dirty="0"/>
              <a:t> </a:t>
            </a:r>
            <a:r>
              <a:rPr lang="de-DE" b="0" dirty="0" err="1"/>
              <a:t>sur</a:t>
            </a:r>
            <a:r>
              <a:rPr lang="de-DE" b="0" dirty="0"/>
              <a:t> le </a:t>
            </a:r>
            <a:r>
              <a:rPr lang="de-DE" b="0" dirty="0" err="1"/>
              <a:t>savoir</a:t>
            </a:r>
            <a:r>
              <a:rPr lang="de-DE" b="0" dirty="0"/>
              <a:t> et </a:t>
            </a:r>
            <a:r>
              <a:rPr lang="de-DE" b="0" dirty="0" err="1"/>
              <a:t>les</a:t>
            </a:r>
            <a:r>
              <a:rPr lang="de-DE" b="0" dirty="0"/>
              <a:t> </a:t>
            </a:r>
            <a:r>
              <a:rPr lang="de-DE" b="0" dirty="0" err="1"/>
              <a:t>expériences</a:t>
            </a:r>
            <a:endParaRPr lang="de-DE" dirty="0"/>
          </a:p>
        </p:txBody>
      </p:sp>
      <p:pic>
        <p:nvPicPr>
          <p:cNvPr id="5" name="Image 4">
            <a:extLst>
              <a:ext uri="{FF2B5EF4-FFF2-40B4-BE49-F238E27FC236}">
                <a16:creationId xmlns:a16="http://schemas.microsoft.com/office/drawing/2014/main" id="{37FA470B-B53D-41FB-A504-5B9932FE4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1629280"/>
            <a:ext cx="6480000" cy="4320000"/>
          </a:xfrm>
          <a:prstGeom prst="rect">
            <a:avLst/>
          </a:prstGeom>
        </p:spPr>
      </p:pic>
      <p:pic>
        <p:nvPicPr>
          <p:cNvPr id="20" name="Image 15">
            <a:extLst>
              <a:ext uri="{FF2B5EF4-FFF2-40B4-BE49-F238E27FC236}">
                <a16:creationId xmlns:a16="http://schemas.microsoft.com/office/drawing/2014/main" id="{1B9D29DB-CE94-477C-9370-0A8518673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188" y="5733336"/>
            <a:ext cx="690970" cy="720000"/>
          </a:xfrm>
          <a:prstGeom prst="rect">
            <a:avLst/>
          </a:prstGeom>
        </p:spPr>
      </p:pic>
      <p:sp>
        <p:nvSpPr>
          <p:cNvPr id="22" name="ZoneTexte 8">
            <a:extLst>
              <a:ext uri="{FF2B5EF4-FFF2-40B4-BE49-F238E27FC236}">
                <a16:creationId xmlns:a16="http://schemas.microsoft.com/office/drawing/2014/main" id="{CE3A99C8-C1DF-45CE-B148-CF4BFD658FE4}"/>
              </a:ext>
            </a:extLst>
          </p:cNvPr>
          <p:cNvSpPr txBox="1"/>
          <p:nvPr/>
        </p:nvSpPr>
        <p:spPr>
          <a:xfrm>
            <a:off x="6855684" y="1484784"/>
            <a:ext cx="4898527" cy="3939540"/>
          </a:xfrm>
          <a:prstGeom prst="rect">
            <a:avLst/>
          </a:prstGeom>
          <a:noFill/>
        </p:spPr>
        <p:txBody>
          <a:bodyPr wrap="square">
            <a:spAutoFit/>
          </a:bodyPr>
          <a:lstStyle/>
          <a:p>
            <a:pPr marL="285750" indent="-285750">
              <a:spcAft>
                <a:spcPts val="1200"/>
              </a:spcAft>
              <a:buFont typeface="Arial" panose="020B0604020202020204" pitchFamily="34" charset="0"/>
              <a:buChar char="•"/>
            </a:pPr>
            <a:endParaRPr lang="de-DE" sz="2000" dirty="0"/>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fr-CH" sz="2000" i="0" u="none" strike="noStrike" kern="1200" cap="none" spc="0" normalizeH="0" baseline="0" noProof="0" dirty="0">
                <a:ln>
                  <a:noFill/>
                </a:ln>
                <a:solidFill>
                  <a:srgbClr val="000000"/>
                </a:solidFill>
                <a:effectLst/>
                <a:uLnTx/>
                <a:uFillTx/>
                <a:latin typeface="Arial" pitchFamily="34" charset="0"/>
                <a:ea typeface="+mn-ea"/>
                <a:cs typeface="+mn-cs"/>
              </a:rPr>
              <a:t>L’apprentissage est un processus individuel exigeant</a:t>
            </a:r>
            <a:endParaRPr lang="fr-CH" sz="2000" dirty="0">
              <a:solidFill>
                <a:srgbClr val="000000"/>
              </a:solidFill>
              <a:cs typeface="+mn-cs"/>
            </a:endParaRP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fr-CH" sz="2000" i="0" u="none" strike="noStrike" kern="1200" cap="none" spc="0" normalizeH="0" baseline="0" noProof="0" dirty="0">
                <a:ln>
                  <a:noFill/>
                </a:ln>
                <a:solidFill>
                  <a:srgbClr val="000000"/>
                </a:solidFill>
                <a:effectLst/>
                <a:uLnTx/>
                <a:uFillTx/>
                <a:latin typeface="Arial" pitchFamily="34" charset="0"/>
                <a:ea typeface="+mn-ea"/>
                <a:cs typeface="+mn-cs"/>
              </a:rPr>
              <a:t>L’apprentissage requiert de l’ouverture d’esprit et une attitude exploratrice</a:t>
            </a:r>
            <a:endParaRPr lang="fr-CH" sz="2000" dirty="0">
              <a:solidFill>
                <a:srgbClr val="000000"/>
              </a:solidFill>
              <a:cs typeface="+mn-cs"/>
            </a:endParaRP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fr-CH" sz="2000" i="0" u="none" strike="noStrike" kern="1200" cap="none" spc="0" normalizeH="0" baseline="0" noProof="0" dirty="0">
                <a:ln>
                  <a:noFill/>
                </a:ln>
                <a:solidFill>
                  <a:srgbClr val="000000"/>
                </a:solidFill>
                <a:effectLst/>
                <a:uLnTx/>
                <a:uFillTx/>
                <a:latin typeface="Arial" pitchFamily="34" charset="0"/>
                <a:ea typeface="+mn-ea"/>
                <a:cs typeface="+mn-cs"/>
              </a:rPr>
              <a:t>L’apprentissage répond à un besoin</a:t>
            </a:r>
            <a:endParaRPr lang="fr-CH" sz="2000" dirty="0">
              <a:solidFill>
                <a:srgbClr val="000000"/>
              </a:solidFill>
              <a:cs typeface="+mn-cs"/>
            </a:endParaRP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fr-CH" sz="2000" i="0" u="none" strike="noStrike" kern="1200" cap="none" spc="0" normalizeH="0" baseline="0" noProof="0" dirty="0">
                <a:ln>
                  <a:noFill/>
                </a:ln>
                <a:solidFill>
                  <a:srgbClr val="000000"/>
                </a:solidFill>
                <a:effectLst/>
                <a:uLnTx/>
                <a:uFillTx/>
                <a:latin typeface="Arial" pitchFamily="34" charset="0"/>
                <a:ea typeface="+mn-ea"/>
                <a:cs typeface="+mn-cs"/>
              </a:rPr>
              <a:t>L’apprentissage implique toujours un dialogue</a:t>
            </a:r>
            <a:endParaRPr lang="fr-CH" sz="2000" dirty="0">
              <a:solidFill>
                <a:srgbClr val="000000"/>
              </a:solidFill>
              <a:cs typeface="+mn-cs"/>
            </a:endParaRPr>
          </a:p>
          <a:p>
            <a:pPr marL="171450" marR="0" lvl="0" indent="-1714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fr-CH" sz="2000" i="0" u="none" strike="noStrike" kern="1200" cap="none" spc="0" normalizeH="0" baseline="0" noProof="0" dirty="0">
                <a:ln>
                  <a:noFill/>
                </a:ln>
                <a:solidFill>
                  <a:srgbClr val="000000"/>
                </a:solidFill>
                <a:effectLst/>
                <a:uLnTx/>
                <a:uFillTx/>
                <a:latin typeface="Arial" pitchFamily="34" charset="0"/>
                <a:ea typeface="+mn-ea"/>
                <a:cs typeface="+mn-cs"/>
              </a:rPr>
              <a:t>L’apprentissage est axé sur des orienté vers les défis pratiques (compétences)</a:t>
            </a:r>
            <a:endParaRPr kumimoji="0" lang="de-CH" sz="200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SeitenzahlBenutzerdefiniert">
            <a:extLst>
              <a:ext uri="{FF2B5EF4-FFF2-40B4-BE49-F238E27FC236}">
                <a16:creationId xmlns:a16="http://schemas.microsoft.com/office/drawing/2014/main" id="{B976D578-E108-32E4-D536-8DF94B88FAC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3815717247"/>
      </p:ext>
    </p:extLst>
  </p:cSld>
  <p:clrMapOvr>
    <a:masterClrMapping/>
  </p:clrMapOvr>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ignFolienmaster">
  <a:themeElements>
    <a:clrScheme name="Schweizer Armee">
      <a:dk1>
        <a:srgbClr val="1D1D1D"/>
      </a:dk1>
      <a:lt1>
        <a:sysClr val="window" lastClr="FFFFFF"/>
      </a:lt1>
      <a:dk2>
        <a:srgbClr val="565656"/>
      </a:dk2>
      <a:lt2>
        <a:srgbClr val="8E8E8E"/>
      </a:lt2>
      <a:accent1>
        <a:srgbClr val="FF0000"/>
      </a:accent1>
      <a:accent2>
        <a:srgbClr val="4A6525"/>
      </a:accent2>
      <a:accent3>
        <a:srgbClr val="50536A"/>
      </a:accent3>
      <a:accent4>
        <a:srgbClr val="A7181F"/>
      </a:accent4>
      <a:accent5>
        <a:srgbClr val="C85A32"/>
      </a:accent5>
      <a:accent6>
        <a:srgbClr val="7E656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DesignFolienmaster" id="{577D51C4-209C-4464-843E-D872D076541C}" vid="{5C9AC9A3-9B77-45C6-946A-5BBF80C2A7C3}"/>
    </a:ext>
  </a:extLst>
</a:theme>
</file>

<file path=ppt/theme/theme4.xml><?xml version="1.0" encoding="utf-8"?>
<a:theme xmlns:a="http://schemas.openxmlformats.org/drawingml/2006/main" name="Spitzenspo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Inf DDS 14</Template>
  <TotalTime>0</TotalTime>
  <Words>31165</Words>
  <Application>Microsoft Office PowerPoint</Application>
  <PresentationFormat>Breitbild</PresentationFormat>
  <Paragraphs>2511</Paragraphs>
  <Slides>182</Slides>
  <Notes>155</Notes>
  <HiddenSlides>0</HiddenSlides>
  <MMClips>0</MMClips>
  <ScaleCrop>false</ScaleCrop>
  <HeadingPairs>
    <vt:vector size="8" baseType="variant">
      <vt:variant>
        <vt:lpstr>Verwendete Schriftarten</vt:lpstr>
      </vt:variant>
      <vt:variant>
        <vt:i4>20</vt:i4>
      </vt:variant>
      <vt:variant>
        <vt:lpstr>Design</vt:lpstr>
      </vt:variant>
      <vt:variant>
        <vt:i4>4</vt:i4>
      </vt:variant>
      <vt:variant>
        <vt:lpstr>Folientitel</vt:lpstr>
      </vt:variant>
      <vt:variant>
        <vt:i4>182</vt:i4>
      </vt:variant>
      <vt:variant>
        <vt:lpstr>Zielgruppenorientierte Präsentationen</vt:lpstr>
      </vt:variant>
      <vt:variant>
        <vt:i4>6</vt:i4>
      </vt:variant>
    </vt:vector>
  </HeadingPairs>
  <TitlesOfParts>
    <vt:vector size="212" baseType="lpstr">
      <vt:lpstr>Arial</vt:lpstr>
      <vt:lpstr>Barlow</vt:lpstr>
      <vt:lpstr>Calibri</vt:lpstr>
      <vt:lpstr>Courier New</vt:lpstr>
      <vt:lpstr>DIN OT</vt:lpstr>
      <vt:lpstr>DIN OT Light</vt:lpstr>
      <vt:lpstr>DINOT</vt:lpstr>
      <vt:lpstr>DINOT-Bold</vt:lpstr>
      <vt:lpstr>DINOT-Light</vt:lpstr>
      <vt:lpstr>FranziskaOT</vt:lpstr>
      <vt:lpstr>FrutigerLT-Bold</vt:lpstr>
      <vt:lpstr>FrutigerLT-Light</vt:lpstr>
      <vt:lpstr>FrutigerLT-Light-Identity-H</vt:lpstr>
      <vt:lpstr>Helvetica</vt:lpstr>
      <vt:lpstr>Helvetica Now Display</vt:lpstr>
      <vt:lpstr>Open Sans</vt:lpstr>
      <vt:lpstr>Symbol</vt:lpstr>
      <vt:lpstr>Times</vt:lpstr>
      <vt:lpstr>-webkit-standard</vt:lpstr>
      <vt:lpstr>Wingdings</vt:lpstr>
      <vt:lpstr>Benutzerdefiniertes Design</vt:lpstr>
      <vt:lpstr>1_Benutzerdefiniertes Design</vt:lpstr>
      <vt:lpstr>DesignFolienmaster</vt:lpstr>
      <vt:lpstr>Spitzensport</vt:lpstr>
      <vt:lpstr> Avviare la presentazione nella lingua desiderata: Premere il pulsante </vt:lpstr>
      <vt:lpstr>PowerPoint-Präsentation</vt:lpstr>
      <vt:lpstr>PowerPoint-Präsentation</vt:lpstr>
      <vt:lpstr>PowerPoint-Präsentation</vt:lpstr>
      <vt:lpstr>Ausbildung MSL </vt:lpstr>
      <vt:lpstr>Formation MSM </vt:lpstr>
      <vt:lpstr>Formazione MSM </vt:lpstr>
      <vt:lpstr>Theoretische Grundlagen Richtziel </vt:lpstr>
      <vt:lpstr>Bases théoriques Objectif global </vt:lpstr>
      <vt:lpstr>Basi teoriche Obiettivo globale </vt:lpstr>
      <vt:lpstr>Einsatz als MSL  </vt:lpstr>
      <vt:lpstr>Engagement en tant que MSM  </vt:lpstr>
      <vt:lpstr>Impegno come MSM   </vt:lpstr>
      <vt:lpstr>Einsatz als MSL    </vt:lpstr>
      <vt:lpstr>Engagement en tant que MSM     </vt:lpstr>
      <vt:lpstr>Impegno come MSM      </vt:lpstr>
      <vt:lpstr>Kompetenzen MSL  </vt:lpstr>
      <vt:lpstr>Compétences du MSM   </vt:lpstr>
      <vt:lpstr>Competenze del MSM    </vt:lpstr>
      <vt:lpstr>Weisungen für die Prüfung       </vt:lpstr>
      <vt:lpstr>Directives pour les examens        </vt:lpstr>
      <vt:lpstr>Direttive per gli esami         </vt:lpstr>
      <vt:lpstr>Weisungen für die Prüfung       </vt:lpstr>
      <vt:lpstr>Directives pour les examens        </vt:lpstr>
      <vt:lpstr>Direttive per gli esami         </vt:lpstr>
      <vt:lpstr>Weisungen für die Prüfung       </vt:lpstr>
      <vt:lpstr>Directives pour les examens        </vt:lpstr>
      <vt:lpstr>Direttive per gli esami         </vt:lpstr>
      <vt:lpstr>Ausbildungsvereinbarung J+S   </vt:lpstr>
      <vt:lpstr>Convention de formation J+S   </vt:lpstr>
      <vt:lpstr>Convenzione di formazione G+S  </vt:lpstr>
      <vt:lpstr>esa Manual Einleitung</vt:lpstr>
      <vt:lpstr>Manuel esa Introduction</vt:lpstr>
      <vt:lpstr>Manuale esa Introduzione</vt:lpstr>
      <vt:lpstr>Relevanz Erwachsenensport Schweiz (esa)</vt:lpstr>
      <vt:lpstr>Pertinence du sport pour adultes Suisse (esa)</vt:lpstr>
      <vt:lpstr>Rilevanza dello sport per adulti in Svizzera (esa)</vt:lpstr>
      <vt:lpstr>Entwicklung</vt:lpstr>
      <vt:lpstr>Développement</vt:lpstr>
      <vt:lpstr>Sviluppo</vt:lpstr>
      <vt:lpstr>Sportförderung des Bundes</vt:lpstr>
      <vt:lpstr>L'encouragement du sport par la Confédération</vt:lpstr>
      <vt:lpstr>Finanziamento federale dello sport</vt:lpstr>
      <vt:lpstr>Sportförderung des Bundes Programmziele </vt:lpstr>
      <vt:lpstr>L'encouragement du sport par la Confédération Objectifs du programme </vt:lpstr>
      <vt:lpstr>Finanziamento federale dello sport Obiettivi del programma </vt:lpstr>
      <vt:lpstr>Verhaltensgrundsätze</vt:lpstr>
      <vt:lpstr>Règles de comportement</vt:lpstr>
      <vt:lpstr>Principi di comportamento</vt:lpstr>
      <vt:lpstr>Unterrichtsebenen bei J+S und esa </vt:lpstr>
      <vt:lpstr>Niveaux d`enseignement chez J+S et esa </vt:lpstr>
      <vt:lpstr>Livelli d`insegnamento presso G+S ed esa </vt:lpstr>
      <vt:lpstr> Viele Augen entdecken gemeinsam mehr</vt:lpstr>
      <vt:lpstr> Plusieurs paires d’yeux valent mieux qu’une</vt:lpstr>
      <vt:lpstr> Tanti occhi vedono meglio di uno</vt:lpstr>
      <vt:lpstr>Aufbau des Manuals </vt:lpstr>
      <vt:lpstr>Structure du manual</vt:lpstr>
      <vt:lpstr>Struttura del manuale</vt:lpstr>
      <vt:lpstr>Digitale Lernbausteine und Zusatzmaterialien  </vt:lpstr>
      <vt:lpstr>Séquences d`apprentissage numériques et autres supportes </vt:lpstr>
      <vt:lpstr>Moduli di apprendimiento digitali e materiale supplementare </vt:lpstr>
      <vt:lpstr>Digitale Lernbausteine und Zusatzmaterialien Sportausbildung in der Armee</vt:lpstr>
      <vt:lpstr>Séquences d`apprentissage numériques et autres supportes Formation au sport dans l'armée</vt:lpstr>
      <vt:lpstr>Moduli di apprendimiento digitali e materiale supplementare Formazione sportiva nell'esercito</vt:lpstr>
      <vt:lpstr>PowerPoint-Präsentation</vt:lpstr>
      <vt:lpstr>PowerPoint-Präsentation</vt:lpstr>
      <vt:lpstr>PowerPoint-Präsentation</vt:lpstr>
      <vt:lpstr>Ausbildungsverständnis</vt:lpstr>
      <vt:lpstr>Conception de la formation</vt:lpstr>
      <vt:lpstr>Concezione della formatione</vt:lpstr>
      <vt:lpstr>Ausbildungsverständnis Magglinger Ausbildungsmodell</vt:lpstr>
      <vt:lpstr>Conception de la formation Modèle de formation de Macolin</vt:lpstr>
      <vt:lpstr>Concezione della formatione Modello della formazione di Macolin</vt:lpstr>
      <vt:lpstr>Ausbildungsstruktur Ausbildungswege</vt:lpstr>
      <vt:lpstr>Structure de la formation Filières de formation</vt:lpstr>
      <vt:lpstr>Struttura della formazione Percorsi formativi</vt:lpstr>
      <vt:lpstr>Ethik-Charta</vt:lpstr>
      <vt:lpstr>Charte éthique</vt:lpstr>
      <vt:lpstr>Carta etica</vt:lpstr>
      <vt:lpstr>Lehrverständnis Kaderbildung Der idealtypische Lehrprozess</vt:lpstr>
      <vt:lpstr>Conception de l‘enseignement dans la formation des cadres Le processus d’enseignement idéal</vt:lpstr>
      <vt:lpstr>Comprensione comune dell'insegnamento formazione dei quadri Il processo di insegnamento tipo </vt:lpstr>
      <vt:lpstr>Rollenverständnis Vorbild sein</vt:lpstr>
      <vt:lpstr>Conception des rôles Exemplarité</vt:lpstr>
      <vt:lpstr>Concezione dei ruoli Dare l’esempio</vt:lpstr>
      <vt:lpstr>Rollenverständnis Lernprozesse ermöglichen</vt:lpstr>
      <vt:lpstr>Conception des rôles Permettre le processus d‘apprentissage</vt:lpstr>
      <vt:lpstr>Concezione dei ruoli Consentire i processi di apprendimento</vt:lpstr>
      <vt:lpstr>Rollenverständnis Beraten und Begleiten</vt:lpstr>
      <vt:lpstr>Conception des rôles Conseiller et accompagner</vt:lpstr>
      <vt:lpstr>Concezione dei ruoli Consigliare e accompagnare</vt:lpstr>
      <vt:lpstr>Rollenverständnis Evaluieren und Qualifizieren</vt:lpstr>
      <vt:lpstr>Conception des rôles Evaluer et qualifier</vt:lpstr>
      <vt:lpstr>Concezione dei ruoli Valutazione e qualifica</vt:lpstr>
      <vt:lpstr>Erwachsene als Zielgruppe Gewinne und Verluste während eines Lebens</vt:lpstr>
      <vt:lpstr>Groupe cible des adultes Gains et pertes au fil de l‘existence</vt:lpstr>
      <vt:lpstr>Gli adulti come gruppo di destinatari Guadagni e perdite nel corso della vita</vt:lpstr>
      <vt:lpstr>Erwachsene als Zielgruppe Ihr Lernen basiert auf Vorwissen und Erfahrung</vt:lpstr>
      <vt:lpstr>Groupe cible des adultes Apprentissage reposant sur le savoir et les expériences</vt:lpstr>
      <vt:lpstr>Gli adulti come gruppo di destinatari Apprendimento basato sul sapere e sulle esperienze</vt:lpstr>
      <vt:lpstr>Erwachsene als Zielgruppe Mit Bewegung die Selbstständigkeit erhalten</vt:lpstr>
      <vt:lpstr>Groupe cible des adultes Maintenir l‘autonomie grâce à l‘activité physique</vt:lpstr>
      <vt:lpstr>Gli adulti come gruppo di destinatari Mantenere l‘autonomia attraverso l‘attività fisica</vt:lpstr>
      <vt:lpstr>Erwachsene als Zielgruppe Spaced Learning</vt:lpstr>
      <vt:lpstr>Groupe cible des adultes Spaced Learning</vt:lpstr>
      <vt:lpstr>Gli adulti come gruppo di destinatari Spaced Learning</vt:lpstr>
      <vt:lpstr>Erwachsene als Zielgruppe Bewegungsmotive</vt:lpstr>
      <vt:lpstr>Groupe cible des adultes Motivations pour l‘activité physique</vt:lpstr>
      <vt:lpstr>Gli adulti come gruppo di destinatari Motivi che spingono a fare movimento</vt:lpstr>
      <vt:lpstr>Erwachsene als Zielgruppe Verhaltensänderungen unterstützen</vt:lpstr>
      <vt:lpstr>Groupe cible des adultes Soutenir les changements de comportement</vt:lpstr>
      <vt:lpstr>Gli adulti come gruppo di destinatari Sostenere i cambiamenti del comportamento</vt:lpstr>
      <vt:lpstr>Erwachsene als Zielgruppe Individuelle Sportberatung</vt:lpstr>
      <vt:lpstr>Groupe cible des adultes Conseil sportif individuel</vt:lpstr>
      <vt:lpstr>Gli adulti come gruppo di destinatari Consulenza sportiva individuale</vt:lpstr>
      <vt:lpstr>Marketing Die sieben W der Werbung</vt:lpstr>
      <vt:lpstr>Marketing Les sept règles d‘or du marketing</vt:lpstr>
      <vt:lpstr>Marketing Le sette regole d‘oro della pubblicità</vt:lpstr>
      <vt:lpstr>esa Manual Fachdisziplin verstehen</vt:lpstr>
      <vt:lpstr>Manuel esa Comprendre la discipline</vt:lpstr>
      <vt:lpstr>Manuale esa Comprendere la disciplina specialistica</vt:lpstr>
      <vt:lpstr>FTEM – Schweiz </vt:lpstr>
      <vt:lpstr>FTEM – Suisse </vt:lpstr>
      <vt:lpstr>FTEM – Svizzera </vt:lpstr>
      <vt:lpstr>FTEM – Schweiz </vt:lpstr>
      <vt:lpstr>FTEM – Suisse </vt:lpstr>
      <vt:lpstr>FTEM – Svizzera </vt:lpstr>
      <vt:lpstr>Was unterrichten? Zusammenhang - Metapher</vt:lpstr>
      <vt:lpstr>Enseigner, mais quoi? Liens - métaphore</vt:lpstr>
      <vt:lpstr>Cosa insegnare? Legame - metafora</vt:lpstr>
      <vt:lpstr>Erscheinungsformen - Trainingsformen - Entwicklungsfaktoren </vt:lpstr>
      <vt:lpstr>Formes caractéristiques - formes d'entraînement - facteurs de développement </vt:lpstr>
      <vt:lpstr>Forme caratteristiche, forme di allenamento e fattori di sviluppo </vt:lpstr>
      <vt:lpstr>Erscheinungsformen Wegweisend für die Trainingsgestaltung</vt:lpstr>
      <vt:lpstr>Formes caractéristiques La voie à suivre pour la conception de l’entraînement</vt:lpstr>
      <vt:lpstr>Forme caratteristiche Una guida per l’organizzazione dell’allenamento</vt:lpstr>
      <vt:lpstr>Trainingsformen</vt:lpstr>
      <vt:lpstr>Formes d'entraînement</vt:lpstr>
      <vt:lpstr>Forme di allenamento</vt:lpstr>
      <vt:lpstr>Entwicklungsdimensionen 5 Entwicklungsdimensionen mit 16 Entwicklungsfaktoren</vt:lpstr>
      <vt:lpstr>Facteurs de développement 5 axes et 16 facteurs de développement</vt:lpstr>
      <vt:lpstr>Fattori di sviluppo 5 settori di sviluppo con 16 fattori di sviluppo</vt:lpstr>
      <vt:lpstr>Entwicklungsfaktoren Athletische Qualitäten</vt:lpstr>
      <vt:lpstr>Axe de développement Qualités athlétiques</vt:lpstr>
      <vt:lpstr>Asse di sviluppo Qualità atletiche</vt:lpstr>
      <vt:lpstr>Entwicklungsfaktoren Technik</vt:lpstr>
      <vt:lpstr>Axe de développement  Technique</vt:lpstr>
      <vt:lpstr>Asse di sviluppo Tecnica</vt:lpstr>
      <vt:lpstr>Technik Bewegungskoordination</vt:lpstr>
      <vt:lpstr>Technique Coordination motrice </vt:lpstr>
      <vt:lpstr>Tecnica Coordinazione del movimento  </vt:lpstr>
      <vt:lpstr>Bewegungskoordination Das «goldene Lernalter»</vt:lpstr>
      <vt:lpstr>Coordination motrice «L’âge d’or de lapprentissage»</vt:lpstr>
      <vt:lpstr>Coordinazione del movimento «L’età ideale per l’apprendimento»</vt:lpstr>
      <vt:lpstr>Bewegungskoordination Methodische Hinweise</vt:lpstr>
      <vt:lpstr>Coordination motrice Aspects méthodologiques</vt:lpstr>
      <vt:lpstr>Coordinazione del movimento Aspetti metodologici</vt:lpstr>
      <vt:lpstr>Technik Wahrnehmung</vt:lpstr>
      <vt:lpstr>Technique Perception</vt:lpstr>
      <vt:lpstr>Tecnica Percezione</vt:lpstr>
      <vt:lpstr>Entwicklungsfaktoren Taktik</vt:lpstr>
      <vt:lpstr>Axe de développement  Tactique</vt:lpstr>
      <vt:lpstr>Asse di sviluppo Tattica</vt:lpstr>
      <vt:lpstr>Entwicklungsfaktoren Taktik</vt:lpstr>
      <vt:lpstr>Axe de développement  Tactique</vt:lpstr>
      <vt:lpstr>Asse di sviluppo Tattica</vt:lpstr>
      <vt:lpstr>Entwicklungsfaktoren Kooperation</vt:lpstr>
      <vt:lpstr>Axe de développement Coopératon</vt:lpstr>
      <vt:lpstr>Asse di sviluppo Cooperazione</vt:lpstr>
      <vt:lpstr>Entwicklungsfaktoren Psyche</vt:lpstr>
      <vt:lpstr>Axe de développement Mental</vt:lpstr>
      <vt:lpstr>Asse di sviluppo Psiche</vt:lpstr>
      <vt:lpstr>Entwicklungsfaktoren Psyche</vt:lpstr>
      <vt:lpstr>Axe de développement Mental</vt:lpstr>
      <vt:lpstr>Asse di sviluppo Psiche</vt:lpstr>
      <vt:lpstr>Entwicklungsfaktoren Psyche</vt:lpstr>
      <vt:lpstr>Axe de développement Mental</vt:lpstr>
      <vt:lpstr>Asse di sviluppo Psiche</vt:lpstr>
      <vt:lpstr>Inklusion </vt:lpstr>
      <vt:lpstr>Inclusion</vt:lpstr>
      <vt:lpstr>Inclusione </vt:lpstr>
      <vt:lpstr>PowerPoint-Präsentation</vt:lpstr>
      <vt:lpstr>Deutsch - MSL</vt:lpstr>
      <vt:lpstr>Français - MSM</vt:lpstr>
      <vt:lpstr>Italien - MSM</vt:lpstr>
      <vt:lpstr>Deutsch - Experte</vt:lpstr>
      <vt:lpstr>Français - expert</vt:lpstr>
      <vt:lpstr>Italien - esperto</vt:lpstr>
    </vt:vector>
  </TitlesOfParts>
  <Company>BURAUT VBS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Inhalt</dc:title>
  <dc:creator>Stark Roman KDOAB</dc:creator>
  <cp:lastModifiedBy>Aegerter Marc LVBGRABC</cp:lastModifiedBy>
  <cp:revision>1097</cp:revision>
  <cp:lastPrinted>2017-03-30T08:20:10Z</cp:lastPrinted>
  <dcterms:created xsi:type="dcterms:W3CDTF">2007-06-18T07:27:28Z</dcterms:created>
  <dcterms:modified xsi:type="dcterms:W3CDTF">2025-10-15T13:32:51Z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Studer Matthias LVBINF</vt:lpwstr>
  </property>
  <property fmtid="{D5CDD505-2E9C-101B-9397-08002B2CF9AE}" pid="3" name="display_urn:schemas-microsoft-com:office:office#Author">
    <vt:lpwstr>Studer Matthias LVBINF</vt:lpwstr>
  </property>
  <property fmtid="{D5CDD505-2E9C-101B-9397-08002B2CF9AE}" pid="4" name="MSIP_Label_245c3252-146d-46f3-8062-82cd8c8d7e7d_Enabled">
    <vt:lpwstr>true</vt:lpwstr>
  </property>
  <property fmtid="{D5CDD505-2E9C-101B-9397-08002B2CF9AE}" pid="5" name="MSIP_Label_245c3252-146d-46f3-8062-82cd8c8d7e7d_SetDate">
    <vt:lpwstr>2025-09-29T09:04:27Z</vt:lpwstr>
  </property>
  <property fmtid="{D5CDD505-2E9C-101B-9397-08002B2CF9AE}" pid="6" name="MSIP_Label_245c3252-146d-46f3-8062-82cd8c8d7e7d_Method">
    <vt:lpwstr>Privileged</vt:lpwstr>
  </property>
  <property fmtid="{D5CDD505-2E9C-101B-9397-08002B2CF9AE}" pid="7" name="MSIP_Label_245c3252-146d-46f3-8062-82cd8c8d7e7d_Name">
    <vt:lpwstr>L1</vt:lpwstr>
  </property>
  <property fmtid="{D5CDD505-2E9C-101B-9397-08002B2CF9AE}" pid="8" name="MSIP_Label_245c3252-146d-46f3-8062-82cd8c8d7e7d_SiteId">
    <vt:lpwstr>6ae27add-8276-4a38-88c1-3a9c1f973767</vt:lpwstr>
  </property>
  <property fmtid="{D5CDD505-2E9C-101B-9397-08002B2CF9AE}" pid="9" name="MSIP_Label_245c3252-146d-46f3-8062-82cd8c8d7e7d_ActionId">
    <vt:lpwstr>5996d043-9e23-48f4-9c6f-0db1cc8e45be</vt:lpwstr>
  </property>
  <property fmtid="{D5CDD505-2E9C-101B-9397-08002B2CF9AE}" pid="10" name="MSIP_Label_245c3252-146d-46f3-8062-82cd8c8d7e7d_ContentBits">
    <vt:lpwstr>0</vt:lpwstr>
  </property>
  <property fmtid="{D5CDD505-2E9C-101B-9397-08002B2CF9AE}" pid="11" name="MSIP_Label_245c3252-146d-46f3-8062-82cd8c8d7e7d_Tag">
    <vt:lpwstr>10, 0, 1, 1</vt:lpwstr>
  </property>
</Properties>
</file>