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3.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7" r:id="rId2"/>
    <p:sldMasterId id="2147490162" r:id="rId3"/>
    <p:sldMasterId id="2147490196" r:id="rId4"/>
  </p:sldMasterIdLst>
  <p:notesMasterIdLst>
    <p:notesMasterId r:id="rId214"/>
  </p:notesMasterIdLst>
  <p:handoutMasterIdLst>
    <p:handoutMasterId r:id="rId215"/>
  </p:handoutMasterIdLst>
  <p:sldIdLst>
    <p:sldId id="985" r:id="rId5"/>
    <p:sldId id="1141" r:id="rId6"/>
    <p:sldId id="1142" r:id="rId7"/>
    <p:sldId id="1143" r:id="rId8"/>
    <p:sldId id="863" r:id="rId9"/>
    <p:sldId id="964" r:id="rId10"/>
    <p:sldId id="965" r:id="rId11"/>
    <p:sldId id="949" r:id="rId12"/>
    <p:sldId id="1011" r:id="rId13"/>
    <p:sldId id="1012" r:id="rId14"/>
    <p:sldId id="941" r:id="rId15"/>
    <p:sldId id="960" r:id="rId16"/>
    <p:sldId id="961" r:id="rId17"/>
    <p:sldId id="942" r:id="rId18"/>
    <p:sldId id="1018" r:id="rId19"/>
    <p:sldId id="963" r:id="rId20"/>
    <p:sldId id="763" r:id="rId21"/>
    <p:sldId id="992" r:id="rId22"/>
    <p:sldId id="993" r:id="rId23"/>
    <p:sldId id="764" r:id="rId24"/>
    <p:sldId id="1008" r:id="rId25"/>
    <p:sldId id="1009" r:id="rId26"/>
    <p:sldId id="765" r:id="rId27"/>
    <p:sldId id="980" r:id="rId28"/>
    <p:sldId id="1064" r:id="rId29"/>
    <p:sldId id="770" r:id="rId30"/>
    <p:sldId id="1107" r:id="rId31"/>
    <p:sldId id="1108" r:id="rId32"/>
    <p:sldId id="1109" r:id="rId33"/>
    <p:sldId id="1073" r:id="rId34"/>
    <p:sldId id="1074" r:id="rId35"/>
    <p:sldId id="1110" r:id="rId36"/>
    <p:sldId id="1111" r:id="rId37"/>
    <p:sldId id="1112" r:id="rId38"/>
    <p:sldId id="772" r:id="rId39"/>
    <p:sldId id="981" r:id="rId40"/>
    <p:sldId id="1075" r:id="rId41"/>
    <p:sldId id="773" r:id="rId42"/>
    <p:sldId id="982" r:id="rId43"/>
    <p:sldId id="1066" r:id="rId44"/>
    <p:sldId id="774" r:id="rId45"/>
    <p:sldId id="1113" r:id="rId46"/>
    <p:sldId id="1114" r:id="rId47"/>
    <p:sldId id="775" r:id="rId48"/>
    <p:sldId id="983" r:id="rId49"/>
    <p:sldId id="1067" r:id="rId50"/>
    <p:sldId id="771" r:id="rId51"/>
    <p:sldId id="984" r:id="rId52"/>
    <p:sldId id="1077" r:id="rId53"/>
    <p:sldId id="777" r:id="rId54"/>
    <p:sldId id="986" r:id="rId55"/>
    <p:sldId id="987" r:id="rId56"/>
    <p:sldId id="1149" r:id="rId57"/>
    <p:sldId id="1072" r:id="rId58"/>
    <p:sldId id="864" r:id="rId59"/>
    <p:sldId id="778" r:id="rId60"/>
    <p:sldId id="988" r:id="rId61"/>
    <p:sldId id="1078" r:id="rId62"/>
    <p:sldId id="779" r:id="rId63"/>
    <p:sldId id="1068" r:id="rId64"/>
    <p:sldId id="1069" r:id="rId65"/>
    <p:sldId id="780" r:id="rId66"/>
    <p:sldId id="1070" r:id="rId67"/>
    <p:sldId id="1071" r:id="rId68"/>
    <p:sldId id="781" r:id="rId69"/>
    <p:sldId id="1004" r:id="rId70"/>
    <p:sldId id="1005" r:id="rId71"/>
    <p:sldId id="782" r:id="rId72"/>
    <p:sldId id="1006" r:id="rId73"/>
    <p:sldId id="1007" r:id="rId74"/>
    <p:sldId id="768" r:id="rId75"/>
    <p:sldId id="990" r:id="rId76"/>
    <p:sldId id="991" r:id="rId77"/>
    <p:sldId id="973" r:id="rId78"/>
    <p:sldId id="1050" r:id="rId79"/>
    <p:sldId id="1051" r:id="rId80"/>
    <p:sldId id="974" r:id="rId81"/>
    <p:sldId id="1060" r:id="rId82"/>
    <p:sldId id="1061" r:id="rId83"/>
    <p:sldId id="975" r:id="rId84"/>
    <p:sldId id="1062" r:id="rId85"/>
    <p:sldId id="1063" r:id="rId86"/>
    <p:sldId id="1144" r:id="rId87"/>
    <p:sldId id="1169" r:id="rId88"/>
    <p:sldId id="1170" r:id="rId89"/>
    <p:sldId id="1145" r:id="rId90"/>
    <p:sldId id="1171" r:id="rId91"/>
    <p:sldId id="1172" r:id="rId92"/>
    <p:sldId id="1173" r:id="rId93"/>
    <p:sldId id="1146" r:id="rId94"/>
    <p:sldId id="1174" r:id="rId95"/>
    <p:sldId id="759" r:id="rId96"/>
    <p:sldId id="1175" r:id="rId97"/>
    <p:sldId id="1176" r:id="rId98"/>
    <p:sldId id="1147" r:id="rId99"/>
    <p:sldId id="1177" r:id="rId100"/>
    <p:sldId id="1178" r:id="rId101"/>
    <p:sldId id="1179" r:id="rId102"/>
    <p:sldId id="761" r:id="rId103"/>
    <p:sldId id="1180" r:id="rId104"/>
    <p:sldId id="760" r:id="rId105"/>
    <p:sldId id="1181" r:id="rId106"/>
    <p:sldId id="1182" r:id="rId107"/>
    <p:sldId id="1183" r:id="rId108"/>
    <p:sldId id="1148" r:id="rId109"/>
    <p:sldId id="1184" r:id="rId110"/>
    <p:sldId id="1166" r:id="rId111"/>
    <p:sldId id="1167" r:id="rId112"/>
    <p:sldId id="1168" r:id="rId113"/>
    <p:sldId id="726" r:id="rId114"/>
    <p:sldId id="994" r:id="rId115"/>
    <p:sldId id="995" r:id="rId116"/>
    <p:sldId id="728" r:id="rId117"/>
    <p:sldId id="996" r:id="rId118"/>
    <p:sldId id="998" r:id="rId119"/>
    <p:sldId id="727" r:id="rId120"/>
    <p:sldId id="997" r:id="rId121"/>
    <p:sldId id="1033" r:id="rId122"/>
    <p:sldId id="767" r:id="rId123"/>
    <p:sldId id="954" r:id="rId124"/>
    <p:sldId id="959" r:id="rId125"/>
    <p:sldId id="730" r:id="rId126"/>
    <p:sldId id="999" r:id="rId127"/>
    <p:sldId id="1034" r:id="rId128"/>
    <p:sldId id="731" r:id="rId129"/>
    <p:sldId id="1100" r:id="rId130"/>
    <p:sldId id="1101" r:id="rId131"/>
    <p:sldId id="732" r:id="rId132"/>
    <p:sldId id="955" r:id="rId133"/>
    <p:sldId id="956" r:id="rId134"/>
    <p:sldId id="733" r:id="rId135"/>
    <p:sldId id="1102" r:id="rId136"/>
    <p:sldId id="1103" r:id="rId137"/>
    <p:sldId id="734" r:id="rId138"/>
    <p:sldId id="1036" r:id="rId139"/>
    <p:sldId id="1037" r:id="rId140"/>
    <p:sldId id="735" r:id="rId141"/>
    <p:sldId id="957" r:id="rId142"/>
    <p:sldId id="958" r:id="rId143"/>
    <p:sldId id="736" r:id="rId144"/>
    <p:sldId id="1038" r:id="rId145"/>
    <p:sldId id="1039" r:id="rId146"/>
    <p:sldId id="738" r:id="rId147"/>
    <p:sldId id="977" r:id="rId148"/>
    <p:sldId id="978" r:id="rId149"/>
    <p:sldId id="737" r:id="rId150"/>
    <p:sldId id="979" r:id="rId151"/>
    <p:sldId id="1035" r:id="rId152"/>
    <p:sldId id="739" r:id="rId153"/>
    <p:sldId id="1000" r:id="rId154"/>
    <p:sldId id="1001" r:id="rId155"/>
    <p:sldId id="740" r:id="rId156"/>
    <p:sldId id="1104" r:id="rId157"/>
    <p:sldId id="1003" r:id="rId158"/>
    <p:sldId id="1085" r:id="rId159"/>
    <p:sldId id="1086" r:id="rId160"/>
    <p:sldId id="1087" r:id="rId161"/>
    <p:sldId id="1088" r:id="rId162"/>
    <p:sldId id="1089" r:id="rId163"/>
    <p:sldId id="1090" r:id="rId164"/>
    <p:sldId id="1092" r:id="rId165"/>
    <p:sldId id="1091" r:id="rId166"/>
    <p:sldId id="1093" r:id="rId167"/>
    <p:sldId id="1094" r:id="rId168"/>
    <p:sldId id="818" r:id="rId169"/>
    <p:sldId id="1095" r:id="rId170"/>
    <p:sldId id="1096" r:id="rId171"/>
    <p:sldId id="815" r:id="rId172"/>
    <p:sldId id="1097" r:id="rId173"/>
    <p:sldId id="817" r:id="rId174"/>
    <p:sldId id="1098" r:id="rId175"/>
    <p:sldId id="1099" r:id="rId176"/>
    <p:sldId id="943" r:id="rId177"/>
    <p:sldId id="1019" r:id="rId178"/>
    <p:sldId id="966" r:id="rId179"/>
    <p:sldId id="742" r:id="rId180"/>
    <p:sldId id="1079" r:id="rId181"/>
    <p:sldId id="1080" r:id="rId182"/>
    <p:sldId id="743" r:id="rId183"/>
    <p:sldId id="1081" r:id="rId184"/>
    <p:sldId id="1082" r:id="rId185"/>
    <p:sldId id="744" r:id="rId186"/>
    <p:sldId id="1083" r:id="rId187"/>
    <p:sldId id="962" r:id="rId188"/>
    <p:sldId id="745" r:id="rId189"/>
    <p:sldId id="950" r:id="rId190"/>
    <p:sldId id="971" r:id="rId191"/>
    <p:sldId id="746" r:id="rId192"/>
    <p:sldId id="1084" r:id="rId193"/>
    <p:sldId id="1021" r:id="rId194"/>
    <p:sldId id="747" r:id="rId195"/>
    <p:sldId id="1014" r:id="rId196"/>
    <p:sldId id="1013" r:id="rId197"/>
    <p:sldId id="748" r:id="rId198"/>
    <p:sldId id="1015" r:id="rId199"/>
    <p:sldId id="1022" r:id="rId200"/>
    <p:sldId id="749" r:id="rId201"/>
    <p:sldId id="1023" r:id="rId202"/>
    <p:sldId id="1024" r:id="rId203"/>
    <p:sldId id="750" r:id="rId204"/>
    <p:sldId id="1027" r:id="rId205"/>
    <p:sldId id="1028" r:id="rId206"/>
    <p:sldId id="751" r:id="rId207"/>
    <p:sldId id="1029" r:id="rId208"/>
    <p:sldId id="1025" r:id="rId209"/>
    <p:sldId id="752" r:id="rId210"/>
    <p:sldId id="1030" r:id="rId211"/>
    <p:sldId id="1026" r:id="rId212"/>
    <p:sldId id="989" r:id="rId213"/>
  </p:sldIdLst>
  <p:sldSz cx="12192000" cy="6858000"/>
  <p:notesSz cx="6669088" cy="9775825"/>
  <p:custShowLst>
    <p:custShow name="Deutsch - MSL" id="0">
      <p:sldLst>
        <p:sld r:id="rId5"/>
        <p:sld r:id="rId6"/>
        <p:sld r:id="rId9"/>
        <p:sld r:id="rId12"/>
        <p:sld r:id="rId15"/>
        <p:sld r:id="rId18"/>
        <p:sld r:id="rId21"/>
        <p:sld r:id="rId24"/>
        <p:sld r:id="rId27"/>
        <p:sld r:id="rId30"/>
        <p:sld r:id="rId33"/>
        <p:sld r:id="rId36"/>
        <p:sld r:id="rId39"/>
        <p:sld r:id="rId42"/>
        <p:sld r:id="rId45"/>
        <p:sld r:id="rId48"/>
        <p:sld r:id="rId51"/>
        <p:sld r:id="rId54"/>
        <p:sld r:id="rId57"/>
        <p:sld r:id="rId60"/>
        <p:sld r:id="rId63"/>
        <p:sld r:id="rId66"/>
        <p:sld r:id="rId69"/>
        <p:sld r:id="rId72"/>
        <p:sld r:id="rId75"/>
        <p:sld r:id="rId78"/>
        <p:sld r:id="rId81"/>
        <p:sld r:id="rId84"/>
        <p:sld r:id="rId87"/>
        <p:sld r:id="rId90"/>
        <p:sld r:id="rId93"/>
        <p:sld r:id="rId96"/>
        <p:sld r:id="rId99"/>
        <p:sld r:id="rId102"/>
        <p:sld r:id="rId105"/>
        <p:sld r:id="rId108"/>
        <p:sld r:id="rId111"/>
        <p:sld r:id="rId114"/>
        <p:sld r:id="rId117"/>
        <p:sld r:id="rId120"/>
        <p:sld r:id="rId123"/>
        <p:sld r:id="rId126"/>
        <p:sld r:id="rId129"/>
        <p:sld r:id="rId132"/>
        <p:sld r:id="rId135"/>
        <p:sld r:id="rId138"/>
        <p:sld r:id="rId141"/>
        <p:sld r:id="rId144"/>
        <p:sld r:id="rId147"/>
        <p:sld r:id="rId150"/>
        <p:sld r:id="rId153"/>
        <p:sld r:id="rId156"/>
        <p:sld r:id="rId159"/>
        <p:sld r:id="rId162"/>
        <p:sld r:id="rId165"/>
        <p:sld r:id="rId168"/>
        <p:sld r:id="rId171"/>
        <p:sld r:id="rId174"/>
        <p:sld r:id="rId177"/>
        <p:sld r:id="rId180"/>
        <p:sld r:id="rId183"/>
        <p:sld r:id="rId186"/>
        <p:sld r:id="rId189"/>
        <p:sld r:id="rId192"/>
        <p:sld r:id="rId195"/>
        <p:sld r:id="rId198"/>
        <p:sld r:id="rId201"/>
        <p:sld r:id="rId204"/>
        <p:sld r:id="rId207"/>
        <p:sld r:id="rId210"/>
        <p:sld r:id="rId213"/>
      </p:sldLst>
    </p:custShow>
    <p:custShow name="Français - MSM" id="1">
      <p:sldLst>
        <p:sld r:id="rId5"/>
        <p:sld r:id="rId7"/>
        <p:sld r:id="rId10"/>
        <p:sld r:id="rId13"/>
        <p:sld r:id="rId16"/>
        <p:sld r:id="rId19"/>
        <p:sld r:id="rId22"/>
        <p:sld r:id="rId25"/>
        <p:sld r:id="rId28"/>
        <p:sld r:id="rId31"/>
        <p:sld r:id="rId34"/>
        <p:sld r:id="rId37"/>
        <p:sld r:id="rId40"/>
        <p:sld r:id="rId43"/>
        <p:sld r:id="rId46"/>
        <p:sld r:id="rId49"/>
        <p:sld r:id="rId52"/>
        <p:sld r:id="rId55"/>
        <p:sld r:id="rId58"/>
        <p:sld r:id="rId61"/>
        <p:sld r:id="rId64"/>
        <p:sld r:id="rId67"/>
        <p:sld r:id="rId70"/>
        <p:sld r:id="rId73"/>
        <p:sld r:id="rId76"/>
        <p:sld r:id="rId79"/>
        <p:sld r:id="rId82"/>
        <p:sld r:id="rId85"/>
        <p:sld r:id="rId88"/>
        <p:sld r:id="rId91"/>
        <p:sld r:id="rId94"/>
        <p:sld r:id="rId97"/>
        <p:sld r:id="rId100"/>
        <p:sld r:id="rId103"/>
        <p:sld r:id="rId106"/>
        <p:sld r:id="rId109"/>
        <p:sld r:id="rId112"/>
        <p:sld r:id="rId115"/>
        <p:sld r:id="rId118"/>
        <p:sld r:id="rId121"/>
        <p:sld r:id="rId124"/>
        <p:sld r:id="rId127"/>
        <p:sld r:id="rId130"/>
        <p:sld r:id="rId133"/>
        <p:sld r:id="rId136"/>
        <p:sld r:id="rId139"/>
        <p:sld r:id="rId142"/>
        <p:sld r:id="rId145"/>
        <p:sld r:id="rId148"/>
        <p:sld r:id="rId151"/>
        <p:sld r:id="rId154"/>
        <p:sld r:id="rId157"/>
        <p:sld r:id="rId160"/>
        <p:sld r:id="rId163"/>
        <p:sld r:id="rId166"/>
        <p:sld r:id="rId169"/>
        <p:sld r:id="rId172"/>
        <p:sld r:id="rId175"/>
        <p:sld r:id="rId178"/>
        <p:sld r:id="rId181"/>
        <p:sld r:id="rId184"/>
        <p:sld r:id="rId187"/>
        <p:sld r:id="rId190"/>
        <p:sld r:id="rId193"/>
        <p:sld r:id="rId196"/>
        <p:sld r:id="rId199"/>
        <p:sld r:id="rId202"/>
        <p:sld r:id="rId205"/>
        <p:sld r:id="rId208"/>
        <p:sld r:id="rId211"/>
        <p:sld r:id="rId213"/>
      </p:sldLst>
    </p:custShow>
    <p:custShow name="Italien - MSM" id="2">
      <p:sldLst>
        <p:sld r:id="rId5"/>
        <p:sld r:id="rId8"/>
        <p:sld r:id="rId11"/>
        <p:sld r:id="rId14"/>
        <p:sld r:id="rId17"/>
        <p:sld r:id="rId20"/>
        <p:sld r:id="rId23"/>
        <p:sld r:id="rId26"/>
        <p:sld r:id="rId29"/>
        <p:sld r:id="rId32"/>
        <p:sld r:id="rId35"/>
        <p:sld r:id="rId38"/>
        <p:sld r:id="rId41"/>
        <p:sld r:id="rId44"/>
        <p:sld r:id="rId47"/>
        <p:sld r:id="rId50"/>
        <p:sld r:id="rId53"/>
        <p:sld r:id="rId56"/>
        <p:sld r:id="rId59"/>
        <p:sld r:id="rId62"/>
        <p:sld r:id="rId65"/>
        <p:sld r:id="rId68"/>
        <p:sld r:id="rId71"/>
        <p:sld r:id="rId74"/>
        <p:sld r:id="rId77"/>
        <p:sld r:id="rId80"/>
        <p:sld r:id="rId83"/>
        <p:sld r:id="rId86"/>
        <p:sld r:id="rId89"/>
        <p:sld r:id="rId92"/>
        <p:sld r:id="rId95"/>
        <p:sld r:id="rId98"/>
        <p:sld r:id="rId101"/>
        <p:sld r:id="rId104"/>
        <p:sld r:id="rId107"/>
        <p:sld r:id="rId110"/>
        <p:sld r:id="rId113"/>
        <p:sld r:id="rId116"/>
        <p:sld r:id="rId119"/>
        <p:sld r:id="rId122"/>
        <p:sld r:id="rId125"/>
        <p:sld r:id="rId128"/>
        <p:sld r:id="rId131"/>
        <p:sld r:id="rId134"/>
        <p:sld r:id="rId137"/>
        <p:sld r:id="rId140"/>
        <p:sld r:id="rId143"/>
        <p:sld r:id="rId146"/>
        <p:sld r:id="rId149"/>
        <p:sld r:id="rId152"/>
        <p:sld r:id="rId155"/>
        <p:sld r:id="rId158"/>
        <p:sld r:id="rId161"/>
        <p:sld r:id="rId164"/>
        <p:sld r:id="rId167"/>
        <p:sld r:id="rId170"/>
        <p:sld r:id="rId173"/>
        <p:sld r:id="rId176"/>
        <p:sld r:id="rId179"/>
        <p:sld r:id="rId182"/>
        <p:sld r:id="rId185"/>
        <p:sld r:id="rId188"/>
        <p:sld r:id="rId191"/>
        <p:sld r:id="rId194"/>
        <p:sld r:id="rId197"/>
        <p:sld r:id="rId200"/>
        <p:sld r:id="rId203"/>
        <p:sld r:id="rId206"/>
        <p:sld r:id="rId209"/>
        <p:sld r:id="rId212"/>
        <p:sld r:id="rId213"/>
      </p:sldLst>
    </p:custShow>
    <p:custShow name="Deutsch - MSL-I" id="3">
      <p:sldLst>
        <p:sld r:id="rId5"/>
        <p:sld r:id="rId6"/>
        <p:sld r:id="rId9"/>
        <p:sld r:id="rId12"/>
        <p:sld r:id="rId15"/>
        <p:sld r:id="rId18"/>
        <p:sld r:id="rId21"/>
        <p:sld r:id="rId24"/>
        <p:sld r:id="rId27"/>
        <p:sld r:id="rId30"/>
        <p:sld r:id="rId33"/>
        <p:sld r:id="rId36"/>
        <p:sld r:id="rId39"/>
        <p:sld r:id="rId42"/>
        <p:sld r:id="rId45"/>
        <p:sld r:id="rId48"/>
        <p:sld r:id="rId51"/>
        <p:sld r:id="rId54"/>
        <p:sld r:id="rId57"/>
        <p:sld r:id="rId60"/>
        <p:sld r:id="rId63"/>
        <p:sld r:id="rId66"/>
        <p:sld r:id="rId69"/>
        <p:sld r:id="rId72"/>
        <p:sld r:id="rId75"/>
        <p:sld r:id="rId78"/>
        <p:sld r:id="rId81"/>
        <p:sld r:id="rId84"/>
        <p:sld r:id="rId87"/>
        <p:sld r:id="rId90"/>
        <p:sld r:id="rId93"/>
        <p:sld r:id="rId96"/>
        <p:sld r:id="rId99"/>
        <p:sld r:id="rId102"/>
        <p:sld r:id="rId105"/>
        <p:sld r:id="rId108"/>
        <p:sld r:id="rId111"/>
        <p:sld r:id="rId114"/>
        <p:sld r:id="rId117"/>
        <p:sld r:id="rId120"/>
        <p:sld r:id="rId123"/>
        <p:sld r:id="rId126"/>
        <p:sld r:id="rId129"/>
        <p:sld r:id="rId132"/>
        <p:sld r:id="rId135"/>
        <p:sld r:id="rId138"/>
        <p:sld r:id="rId141"/>
        <p:sld r:id="rId144"/>
        <p:sld r:id="rId147"/>
        <p:sld r:id="rId150"/>
        <p:sld r:id="rId153"/>
        <p:sld r:id="rId156"/>
        <p:sld r:id="rId159"/>
        <p:sld r:id="rId162"/>
        <p:sld r:id="rId165"/>
        <p:sld r:id="rId168"/>
        <p:sld r:id="rId171"/>
        <p:sld r:id="rId174"/>
        <p:sld r:id="rId177"/>
        <p:sld r:id="rId180"/>
        <p:sld r:id="rId183"/>
        <p:sld r:id="rId186"/>
        <p:sld r:id="rId189"/>
        <p:sld r:id="rId192"/>
        <p:sld r:id="rId195"/>
        <p:sld r:id="rId198"/>
        <p:sld r:id="rId201"/>
        <p:sld r:id="rId204"/>
        <p:sld r:id="rId207"/>
        <p:sld r:id="rId210"/>
        <p:sld r:id="rId213"/>
      </p:sldLst>
    </p:custShow>
    <p:custShow name="Français - MSM-I" id="4">
      <p:sldLst>
        <p:sld r:id="rId5"/>
        <p:sld r:id="rId7"/>
        <p:sld r:id="rId10"/>
        <p:sld r:id="rId13"/>
        <p:sld r:id="rId16"/>
        <p:sld r:id="rId19"/>
        <p:sld r:id="rId22"/>
        <p:sld r:id="rId25"/>
        <p:sld r:id="rId28"/>
        <p:sld r:id="rId31"/>
        <p:sld r:id="rId34"/>
        <p:sld r:id="rId37"/>
        <p:sld r:id="rId40"/>
        <p:sld r:id="rId43"/>
        <p:sld r:id="rId46"/>
        <p:sld r:id="rId49"/>
        <p:sld r:id="rId52"/>
        <p:sld r:id="rId55"/>
        <p:sld r:id="rId58"/>
        <p:sld r:id="rId61"/>
        <p:sld r:id="rId64"/>
        <p:sld r:id="rId67"/>
        <p:sld r:id="rId70"/>
        <p:sld r:id="rId73"/>
        <p:sld r:id="rId76"/>
        <p:sld r:id="rId79"/>
        <p:sld r:id="rId82"/>
        <p:sld r:id="rId85"/>
        <p:sld r:id="rId88"/>
        <p:sld r:id="rId91"/>
        <p:sld r:id="rId94"/>
        <p:sld r:id="rId97"/>
        <p:sld r:id="rId100"/>
        <p:sld r:id="rId103"/>
        <p:sld r:id="rId106"/>
        <p:sld r:id="rId109"/>
        <p:sld r:id="rId112"/>
        <p:sld r:id="rId115"/>
        <p:sld r:id="rId118"/>
        <p:sld r:id="rId121"/>
        <p:sld r:id="rId124"/>
        <p:sld r:id="rId127"/>
        <p:sld r:id="rId130"/>
        <p:sld r:id="rId133"/>
        <p:sld r:id="rId136"/>
        <p:sld r:id="rId139"/>
        <p:sld r:id="rId142"/>
        <p:sld r:id="rId145"/>
        <p:sld r:id="rId148"/>
        <p:sld r:id="rId151"/>
        <p:sld r:id="rId154"/>
        <p:sld r:id="rId157"/>
        <p:sld r:id="rId160"/>
        <p:sld r:id="rId163"/>
        <p:sld r:id="rId166"/>
        <p:sld r:id="rId169"/>
        <p:sld r:id="rId172"/>
        <p:sld r:id="rId175"/>
        <p:sld r:id="rId178"/>
        <p:sld r:id="rId181"/>
        <p:sld r:id="rId184"/>
        <p:sld r:id="rId187"/>
        <p:sld r:id="rId190"/>
        <p:sld r:id="rId193"/>
        <p:sld r:id="rId196"/>
        <p:sld r:id="rId199"/>
        <p:sld r:id="rId202"/>
        <p:sld r:id="rId205"/>
        <p:sld r:id="rId208"/>
        <p:sld r:id="rId211"/>
        <p:sld r:id="rId213"/>
      </p:sldLst>
    </p:custShow>
    <p:custShow name="Italien - MSM-I" id="5">
      <p:sldLst>
        <p:sld r:id="rId5"/>
        <p:sld r:id="rId8"/>
        <p:sld r:id="rId11"/>
        <p:sld r:id="rId14"/>
        <p:sld r:id="rId17"/>
        <p:sld r:id="rId20"/>
        <p:sld r:id="rId23"/>
        <p:sld r:id="rId26"/>
        <p:sld r:id="rId29"/>
        <p:sld r:id="rId32"/>
        <p:sld r:id="rId35"/>
        <p:sld r:id="rId38"/>
        <p:sld r:id="rId41"/>
        <p:sld r:id="rId44"/>
        <p:sld r:id="rId47"/>
        <p:sld r:id="rId50"/>
        <p:sld r:id="rId53"/>
        <p:sld r:id="rId56"/>
        <p:sld r:id="rId59"/>
        <p:sld r:id="rId62"/>
        <p:sld r:id="rId65"/>
        <p:sld r:id="rId68"/>
        <p:sld r:id="rId71"/>
        <p:sld r:id="rId74"/>
        <p:sld r:id="rId77"/>
        <p:sld r:id="rId80"/>
        <p:sld r:id="rId83"/>
        <p:sld r:id="rId86"/>
        <p:sld r:id="rId89"/>
        <p:sld r:id="rId92"/>
        <p:sld r:id="rId95"/>
        <p:sld r:id="rId98"/>
        <p:sld r:id="rId101"/>
        <p:sld r:id="rId104"/>
        <p:sld r:id="rId107"/>
        <p:sld r:id="rId110"/>
        <p:sld r:id="rId113"/>
        <p:sld r:id="rId116"/>
        <p:sld r:id="rId119"/>
        <p:sld r:id="rId122"/>
        <p:sld r:id="rId125"/>
        <p:sld r:id="rId128"/>
        <p:sld r:id="rId131"/>
        <p:sld r:id="rId134"/>
        <p:sld r:id="rId137"/>
        <p:sld r:id="rId140"/>
        <p:sld r:id="rId143"/>
        <p:sld r:id="rId146"/>
        <p:sld r:id="rId149"/>
        <p:sld r:id="rId152"/>
        <p:sld r:id="rId155"/>
        <p:sld r:id="rId158"/>
        <p:sld r:id="rId161"/>
        <p:sld r:id="rId164"/>
        <p:sld r:id="rId167"/>
        <p:sld r:id="rId170"/>
        <p:sld r:id="rId173"/>
        <p:sld r:id="rId176"/>
        <p:sld r:id="rId179"/>
        <p:sld r:id="rId182"/>
        <p:sld r:id="rId185"/>
        <p:sld r:id="rId188"/>
        <p:sld r:id="rId191"/>
        <p:sld r:id="rId194"/>
        <p:sld r:id="rId197"/>
        <p:sld r:id="rId200"/>
        <p:sld r:id="rId203"/>
        <p:sld r:id="rId206"/>
        <p:sld r:id="rId209"/>
        <p:sld r:id="rId212"/>
        <p:sld r:id="rId213"/>
      </p:sldLst>
    </p:custShow>
  </p:custShowLst>
  <p:defaultTextStyle>
    <a:defPPr>
      <a:defRPr lang="de-CH"/>
    </a:defPPr>
    <a:lvl1pPr algn="l" rtl="0" fontAlgn="base">
      <a:spcBef>
        <a:spcPct val="0"/>
      </a:spcBef>
      <a:spcAft>
        <a:spcPct val="0"/>
      </a:spcAft>
      <a:defRPr sz="14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14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14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14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1400" kern="1200">
        <a:solidFill>
          <a:schemeClr val="tx1"/>
        </a:solidFill>
        <a:latin typeface="Arial" pitchFamily="34" charset="0"/>
        <a:ea typeface="+mn-ea"/>
        <a:cs typeface="Arial" pitchFamily="34" charset="0"/>
      </a:defRPr>
    </a:lvl5pPr>
    <a:lvl6pPr marL="2286000" algn="l" defTabSz="914400" rtl="0" eaLnBrk="1" latinLnBrk="0" hangingPunct="1">
      <a:defRPr sz="1400" kern="1200">
        <a:solidFill>
          <a:schemeClr val="tx1"/>
        </a:solidFill>
        <a:latin typeface="Arial" pitchFamily="34" charset="0"/>
        <a:ea typeface="+mn-ea"/>
        <a:cs typeface="Arial" pitchFamily="34" charset="0"/>
      </a:defRPr>
    </a:lvl6pPr>
    <a:lvl7pPr marL="2743200" algn="l" defTabSz="914400" rtl="0" eaLnBrk="1" latinLnBrk="0" hangingPunct="1">
      <a:defRPr sz="1400" kern="1200">
        <a:solidFill>
          <a:schemeClr val="tx1"/>
        </a:solidFill>
        <a:latin typeface="Arial" pitchFamily="34" charset="0"/>
        <a:ea typeface="+mn-ea"/>
        <a:cs typeface="Arial" pitchFamily="34" charset="0"/>
      </a:defRPr>
    </a:lvl7pPr>
    <a:lvl8pPr marL="3200400" algn="l" defTabSz="914400" rtl="0" eaLnBrk="1" latinLnBrk="0" hangingPunct="1">
      <a:defRPr sz="1400" kern="1200">
        <a:solidFill>
          <a:schemeClr val="tx1"/>
        </a:solidFill>
        <a:latin typeface="Arial" pitchFamily="34" charset="0"/>
        <a:ea typeface="+mn-ea"/>
        <a:cs typeface="Arial" pitchFamily="34" charset="0"/>
      </a:defRPr>
    </a:lvl8pPr>
    <a:lvl9pPr marL="3657600" algn="l" defTabSz="914400" rtl="0" eaLnBrk="1" latinLnBrk="0" hangingPunct="1">
      <a:defRPr sz="1400"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0066FF"/>
    <a:srgbClr val="FFCC00"/>
    <a:srgbClr val="FF3300"/>
    <a:srgbClr val="FF9933"/>
    <a:srgbClr val="006699"/>
    <a:srgbClr val="00CC99"/>
    <a:srgbClr val="00CC66"/>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546" autoAdjust="0"/>
    <p:restoredTop sz="79661" autoAdjust="0"/>
  </p:normalViewPr>
  <p:slideViewPr>
    <p:cSldViewPr>
      <p:cViewPr varScale="1">
        <p:scale>
          <a:sx n="84" d="100"/>
          <a:sy n="84" d="100"/>
        </p:scale>
        <p:origin x="774" y="9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84" d="100"/>
        <a:sy n="184" d="100"/>
      </p:scale>
      <p:origin x="0" y="-682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presProps" Target="presProps.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viewProps" Target="viewProps.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theme" Target="theme/theme1.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219" Type="http://schemas.openxmlformats.org/officeDocument/2006/relationships/tableStyles" Target="tableStyles.xml"/><Relationship Id="rId3" Type="http://schemas.openxmlformats.org/officeDocument/2006/relationships/slideMaster" Target="slideMasters/slideMaster3.xml"/><Relationship Id="rId214" Type="http://schemas.openxmlformats.org/officeDocument/2006/relationships/notesMaster" Target="notesMasters/notesMaster1.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handoutMaster" Target="handoutMasters/handoutMaster1.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slideMaster" Target="slideMasters/slideMaster1.xml"/><Relationship Id="rId212" Type="http://schemas.openxmlformats.org/officeDocument/2006/relationships/slide" Target="slides/slide208.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 Type="http://schemas.openxmlformats.org/officeDocument/2006/relationships/slideMaster" Target="slideMasters/slideMaster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s>
</file>

<file path=ppt/diagrams/colors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1F9C74-A3E1-4737-BB23-ED5D83A2A9C8}" type="doc">
      <dgm:prSet loTypeId="urn:microsoft.com/office/officeart/2005/8/layout/radial1" loCatId="cycle" qsTypeId="urn:microsoft.com/office/officeart/2005/8/quickstyle/simple3" qsCatId="simple" csTypeId="urn:microsoft.com/office/officeart/2005/8/colors/accent5_5" csCatId="accent5" phldr="1"/>
      <dgm:spPr/>
      <dgm:t>
        <a:bodyPr/>
        <a:lstStyle/>
        <a:p>
          <a:endParaRPr lang="de-CH"/>
        </a:p>
      </dgm:t>
    </dgm:pt>
    <dgm:pt modelId="{18F0339B-8337-4BC0-91F5-01E4041E9FF4}">
      <dgm:prSet phldrT="[Text]"/>
      <dgm:spPr>
        <a:solidFill>
          <a:srgbClr val="92D050"/>
        </a:solidFill>
      </dgm:spPr>
      <dgm:t>
        <a:bodyPr/>
        <a:lstStyle/>
        <a:p>
          <a:r>
            <a:rPr lang="de-CH" dirty="0"/>
            <a:t>Ausdauer-training</a:t>
          </a:r>
        </a:p>
      </dgm:t>
    </dgm:pt>
    <dgm:pt modelId="{EE9C5D41-3C3E-4237-BFF2-D901AAA44DB8}" type="parTrans" cxnId="{7C689122-C507-4C8B-9ADE-AF328BAEF53B}">
      <dgm:prSet/>
      <dgm:spPr/>
      <dgm:t>
        <a:bodyPr/>
        <a:lstStyle/>
        <a:p>
          <a:endParaRPr lang="de-CH"/>
        </a:p>
      </dgm:t>
    </dgm:pt>
    <dgm:pt modelId="{4C6D71CD-D366-411B-8456-4CAA45EF80B2}" type="sibTrans" cxnId="{7C689122-C507-4C8B-9ADE-AF328BAEF53B}">
      <dgm:prSet/>
      <dgm:spPr/>
      <dgm:t>
        <a:bodyPr/>
        <a:lstStyle/>
        <a:p>
          <a:endParaRPr lang="de-CH"/>
        </a:p>
      </dgm:t>
    </dgm:pt>
    <dgm:pt modelId="{07804E42-9EC3-4F88-907F-4F73D654AF57}">
      <dgm:prSet phldrT="[Text]" custT="1"/>
      <dgm:spPr>
        <a:solidFill>
          <a:srgbClr val="99FF66"/>
        </a:solidFill>
      </dgm:spPr>
      <dgm:t>
        <a:bodyPr/>
        <a:lstStyle/>
        <a:p>
          <a:r>
            <a:rPr lang="de-CH" sz="1200" b="1" dirty="0"/>
            <a:t>Psyche</a:t>
          </a:r>
        </a:p>
        <a:p>
          <a:r>
            <a:rPr lang="de-CH" sz="1000" dirty="0"/>
            <a:t>Verbesserung von Stimmung, Wohlbefinden, antidepressive Wirkung, Stressabbau, Angstabbau</a:t>
          </a:r>
        </a:p>
      </dgm:t>
    </dgm:pt>
    <dgm:pt modelId="{C43D89C7-0CE5-4023-962F-288B7B4BB05D}" type="parTrans" cxnId="{93068C48-9714-4E92-ACCA-9FACB73013BC}">
      <dgm:prSet/>
      <dgm:spPr/>
      <dgm:t>
        <a:bodyPr/>
        <a:lstStyle/>
        <a:p>
          <a:endParaRPr lang="de-CH"/>
        </a:p>
      </dgm:t>
    </dgm:pt>
    <dgm:pt modelId="{512C1B1F-71BB-4465-8A6B-4A8CA21322B0}" type="sibTrans" cxnId="{93068C48-9714-4E92-ACCA-9FACB73013BC}">
      <dgm:prSet/>
      <dgm:spPr/>
      <dgm:t>
        <a:bodyPr/>
        <a:lstStyle/>
        <a:p>
          <a:endParaRPr lang="de-CH"/>
        </a:p>
      </dgm:t>
    </dgm:pt>
    <dgm:pt modelId="{D4F99CDD-BCE4-43E5-AC7A-E0A786272A31}">
      <dgm:prSet phldrT="[Text]" custT="1"/>
      <dgm:spPr>
        <a:solidFill>
          <a:srgbClr val="99FF66"/>
        </a:solidFill>
      </dgm:spPr>
      <dgm:t>
        <a:bodyPr/>
        <a:lstStyle/>
        <a:p>
          <a:r>
            <a:rPr lang="de-CH" sz="1200" b="1" dirty="0"/>
            <a:t>Hormonsystem</a:t>
          </a:r>
        </a:p>
        <a:p>
          <a:r>
            <a:rPr lang="de-CH" sz="1000" dirty="0"/>
            <a:t>Blutdrucksenkung, weniger Stresshormon-ausschüttung</a:t>
          </a:r>
        </a:p>
      </dgm:t>
    </dgm:pt>
    <dgm:pt modelId="{F8870EA6-B331-4157-BBCE-0C9AE3AA6213}" type="parTrans" cxnId="{CDC1636B-4FA9-43E8-9321-58F5C444908D}">
      <dgm:prSet/>
      <dgm:spPr/>
      <dgm:t>
        <a:bodyPr/>
        <a:lstStyle/>
        <a:p>
          <a:endParaRPr lang="de-CH"/>
        </a:p>
      </dgm:t>
    </dgm:pt>
    <dgm:pt modelId="{B7ECE049-CF55-48CE-B7B9-9660C5A31083}" type="sibTrans" cxnId="{CDC1636B-4FA9-43E8-9321-58F5C444908D}">
      <dgm:prSet/>
      <dgm:spPr/>
      <dgm:t>
        <a:bodyPr/>
        <a:lstStyle/>
        <a:p>
          <a:endParaRPr lang="de-CH"/>
        </a:p>
      </dgm:t>
    </dgm:pt>
    <dgm:pt modelId="{90641198-D106-4C83-A6F8-793ED26664FB}">
      <dgm:prSet phldrT="[Text]" custT="1"/>
      <dgm:spPr>
        <a:solidFill>
          <a:srgbClr val="99FF66"/>
        </a:solidFill>
      </dgm:spPr>
      <dgm:t>
        <a:bodyPr/>
        <a:lstStyle/>
        <a:p>
          <a:r>
            <a:rPr lang="de-CH" sz="1200" b="1" dirty="0"/>
            <a:t>Stoffwechsel</a:t>
          </a:r>
        </a:p>
        <a:p>
          <a:r>
            <a:rPr lang="de-CH" sz="1000" dirty="0"/>
            <a:t>Bessere Insulinsensivität, Vorbeugung gegen Diabetes Typ II, verbesserte Fettverbrennung, Cholesterinsenkung</a:t>
          </a:r>
        </a:p>
      </dgm:t>
    </dgm:pt>
    <dgm:pt modelId="{D30C4B8A-488F-4B9D-98C5-4B625EA9A322}" type="parTrans" cxnId="{D4EE7B65-3DCD-4494-A8D5-AA02431D43D1}">
      <dgm:prSet/>
      <dgm:spPr/>
      <dgm:t>
        <a:bodyPr/>
        <a:lstStyle/>
        <a:p>
          <a:endParaRPr lang="de-CH"/>
        </a:p>
      </dgm:t>
    </dgm:pt>
    <dgm:pt modelId="{7280E9FE-7EA2-4400-97BD-DDF8267D0AC1}" type="sibTrans" cxnId="{D4EE7B65-3DCD-4494-A8D5-AA02431D43D1}">
      <dgm:prSet/>
      <dgm:spPr/>
      <dgm:t>
        <a:bodyPr/>
        <a:lstStyle/>
        <a:p>
          <a:endParaRPr lang="de-CH"/>
        </a:p>
      </dgm:t>
    </dgm:pt>
    <dgm:pt modelId="{A767CBCF-AC2E-4D1A-ACDD-9CFB5886EBF4}">
      <dgm:prSet phldrT="[Text]" custT="1"/>
      <dgm:spPr>
        <a:solidFill>
          <a:srgbClr val="99FF66"/>
        </a:solidFill>
      </dgm:spPr>
      <dgm:t>
        <a:bodyPr/>
        <a:lstStyle/>
        <a:p>
          <a:r>
            <a:rPr lang="de-CH" sz="1200" b="1" dirty="0"/>
            <a:t>Immunsystem</a:t>
          </a:r>
        </a:p>
        <a:p>
          <a:r>
            <a:rPr lang="de-CH" sz="1000" dirty="0"/>
            <a:t>Verringerte Infektanfälligkeit, Vorbeugung gegen Krebs und Tumore, Stärkung des Immunsystems</a:t>
          </a:r>
        </a:p>
      </dgm:t>
    </dgm:pt>
    <dgm:pt modelId="{83FCDDC2-A177-4C43-AB59-5334830E8108}" type="parTrans" cxnId="{3543839B-81A4-4F6D-8785-33819FB4268D}">
      <dgm:prSet/>
      <dgm:spPr/>
      <dgm:t>
        <a:bodyPr/>
        <a:lstStyle/>
        <a:p>
          <a:endParaRPr lang="de-CH"/>
        </a:p>
      </dgm:t>
    </dgm:pt>
    <dgm:pt modelId="{C26CB357-DA2A-41B3-B18C-AB6536F7F4D9}" type="sibTrans" cxnId="{3543839B-81A4-4F6D-8785-33819FB4268D}">
      <dgm:prSet/>
      <dgm:spPr/>
      <dgm:t>
        <a:bodyPr/>
        <a:lstStyle/>
        <a:p>
          <a:endParaRPr lang="de-CH"/>
        </a:p>
      </dgm:t>
    </dgm:pt>
    <dgm:pt modelId="{7903A14A-3CC8-4574-ABE8-B7B733147ED3}">
      <dgm:prSet phldrT="[Text]" custT="1"/>
      <dgm:spPr>
        <a:solidFill>
          <a:srgbClr val="99FF66"/>
        </a:solidFill>
      </dgm:spPr>
      <dgm:t>
        <a:bodyPr/>
        <a:lstStyle/>
        <a:p>
          <a:r>
            <a:rPr lang="de-CH" sz="1200" b="1" dirty="0"/>
            <a:t>Herz-Kreislauf-System</a:t>
          </a:r>
        </a:p>
        <a:p>
          <a:r>
            <a:rPr lang="de-CH" sz="1000" dirty="0"/>
            <a:t>Niedriger Ruhepuls, weniger Herzrhythmus-störungen, bessere Sauerstoff-versorgung</a:t>
          </a:r>
        </a:p>
      </dgm:t>
    </dgm:pt>
    <dgm:pt modelId="{BD0024DD-1873-4597-AC4A-AB76BD013638}" type="parTrans" cxnId="{82924108-A1B0-4680-B557-4FD1FDF77447}">
      <dgm:prSet/>
      <dgm:spPr/>
      <dgm:t>
        <a:bodyPr/>
        <a:lstStyle/>
        <a:p>
          <a:endParaRPr lang="de-CH"/>
        </a:p>
      </dgm:t>
    </dgm:pt>
    <dgm:pt modelId="{68A3BC75-E153-42EB-BE7C-19E60A0DB6D0}" type="sibTrans" cxnId="{82924108-A1B0-4680-B557-4FD1FDF77447}">
      <dgm:prSet/>
      <dgm:spPr/>
      <dgm:t>
        <a:bodyPr/>
        <a:lstStyle/>
        <a:p>
          <a:endParaRPr lang="de-CH"/>
        </a:p>
      </dgm:t>
    </dgm:pt>
    <dgm:pt modelId="{1D054F1F-A870-4243-B6E5-3A6F64C12ED3}">
      <dgm:prSet phldrT="[Text]" custT="1"/>
      <dgm:spPr>
        <a:solidFill>
          <a:srgbClr val="99FF66"/>
        </a:solidFill>
      </dgm:spPr>
      <dgm:t>
        <a:bodyPr/>
        <a:lstStyle/>
        <a:p>
          <a:r>
            <a:rPr lang="de-CH" sz="1200" b="1" dirty="0"/>
            <a:t>Bewegungs-apparat</a:t>
          </a:r>
        </a:p>
        <a:p>
          <a:r>
            <a:rPr lang="de-CH" sz="1000" dirty="0"/>
            <a:t>Stärkung von Knochen, Knorpeln, Sehnen und Bändern, Kräftigung der Muskulatur</a:t>
          </a:r>
        </a:p>
      </dgm:t>
    </dgm:pt>
    <dgm:pt modelId="{10F4EFDD-CD77-4C4F-B089-35954D5D6293}" type="parTrans" cxnId="{940332BC-5FA0-4DA8-B8EF-62568A6E3D52}">
      <dgm:prSet/>
      <dgm:spPr/>
      <dgm:t>
        <a:bodyPr/>
        <a:lstStyle/>
        <a:p>
          <a:endParaRPr lang="de-CH"/>
        </a:p>
      </dgm:t>
    </dgm:pt>
    <dgm:pt modelId="{C8F71537-CE2A-4F6A-A8BD-984A261A7AAB}" type="sibTrans" cxnId="{940332BC-5FA0-4DA8-B8EF-62568A6E3D52}">
      <dgm:prSet/>
      <dgm:spPr/>
      <dgm:t>
        <a:bodyPr/>
        <a:lstStyle/>
        <a:p>
          <a:endParaRPr lang="de-CH"/>
        </a:p>
      </dgm:t>
    </dgm:pt>
    <dgm:pt modelId="{79446132-8B03-47F4-9148-9D65E7AC8650}" type="pres">
      <dgm:prSet presAssocID="{031F9C74-A3E1-4737-BB23-ED5D83A2A9C8}" presName="cycle" presStyleCnt="0">
        <dgm:presLayoutVars>
          <dgm:chMax val="1"/>
          <dgm:dir/>
          <dgm:animLvl val="ctr"/>
          <dgm:resizeHandles val="exact"/>
        </dgm:presLayoutVars>
      </dgm:prSet>
      <dgm:spPr/>
    </dgm:pt>
    <dgm:pt modelId="{CA21A50F-4993-4309-A976-DF3BCCEA5B5F}" type="pres">
      <dgm:prSet presAssocID="{18F0339B-8337-4BC0-91F5-01E4041E9FF4}" presName="centerShape" presStyleLbl="node0" presStyleIdx="0" presStyleCnt="1" custScaleX="116689" custScaleY="117679"/>
      <dgm:spPr/>
    </dgm:pt>
    <dgm:pt modelId="{76B9E8ED-A0C0-4B33-B54A-BFEA66E1E830}" type="pres">
      <dgm:prSet presAssocID="{C43D89C7-0CE5-4023-962F-288B7B4BB05D}" presName="Name9" presStyleLbl="parChTrans1D2" presStyleIdx="0" presStyleCnt="6"/>
      <dgm:spPr/>
    </dgm:pt>
    <dgm:pt modelId="{82F36F61-58A4-4DA5-9025-D1EE68196180}" type="pres">
      <dgm:prSet presAssocID="{C43D89C7-0CE5-4023-962F-288B7B4BB05D}" presName="connTx" presStyleLbl="parChTrans1D2" presStyleIdx="0" presStyleCnt="6"/>
      <dgm:spPr/>
    </dgm:pt>
    <dgm:pt modelId="{45A4A981-6DB2-4437-B185-38471614C7F2}" type="pres">
      <dgm:prSet presAssocID="{07804E42-9EC3-4F88-907F-4F73D654AF57}" presName="node" presStyleLbl="node1" presStyleIdx="0" presStyleCnt="6" custScaleX="117736" custScaleY="117679">
        <dgm:presLayoutVars>
          <dgm:bulletEnabled val="1"/>
        </dgm:presLayoutVars>
      </dgm:prSet>
      <dgm:spPr/>
    </dgm:pt>
    <dgm:pt modelId="{681240A6-1CD3-487C-9A32-B6D25068B028}" type="pres">
      <dgm:prSet presAssocID="{F8870EA6-B331-4157-BBCE-0C9AE3AA6213}" presName="Name9" presStyleLbl="parChTrans1D2" presStyleIdx="1" presStyleCnt="6"/>
      <dgm:spPr/>
    </dgm:pt>
    <dgm:pt modelId="{6D02E330-2A20-4379-A57D-3CDC1AFEF414}" type="pres">
      <dgm:prSet presAssocID="{F8870EA6-B331-4157-BBCE-0C9AE3AA6213}" presName="connTx" presStyleLbl="parChTrans1D2" presStyleIdx="1" presStyleCnt="6"/>
      <dgm:spPr/>
    </dgm:pt>
    <dgm:pt modelId="{4E8A0D46-4E2C-4629-B485-A4AA641C3AAB}" type="pres">
      <dgm:prSet presAssocID="{D4F99CDD-BCE4-43E5-AC7A-E0A786272A31}" presName="node" presStyleLbl="node1" presStyleIdx="1" presStyleCnt="6" custScaleX="116689" custScaleY="117679" custRadScaleRad="135584" custRadScaleInc="11347">
        <dgm:presLayoutVars>
          <dgm:bulletEnabled val="1"/>
        </dgm:presLayoutVars>
      </dgm:prSet>
      <dgm:spPr/>
    </dgm:pt>
    <dgm:pt modelId="{4DD5F8B7-AACC-46CA-8DD4-0D9FCB9884B5}" type="pres">
      <dgm:prSet presAssocID="{D30C4B8A-488F-4B9D-98C5-4B625EA9A322}" presName="Name9" presStyleLbl="parChTrans1D2" presStyleIdx="2" presStyleCnt="6"/>
      <dgm:spPr/>
    </dgm:pt>
    <dgm:pt modelId="{CF7A3866-AE20-4C1E-98C0-5F34A9C4357D}" type="pres">
      <dgm:prSet presAssocID="{D30C4B8A-488F-4B9D-98C5-4B625EA9A322}" presName="connTx" presStyleLbl="parChTrans1D2" presStyleIdx="2" presStyleCnt="6"/>
      <dgm:spPr/>
    </dgm:pt>
    <dgm:pt modelId="{DDC5FFB1-D642-49CF-87A8-1BFE7A01D575}" type="pres">
      <dgm:prSet presAssocID="{90641198-D106-4C83-A6F8-793ED26664FB}" presName="node" presStyleLbl="node1" presStyleIdx="2" presStyleCnt="6" custScaleX="116689" custScaleY="117679" custRadScaleRad="135584" custRadScaleInc="-11347">
        <dgm:presLayoutVars>
          <dgm:bulletEnabled val="1"/>
        </dgm:presLayoutVars>
      </dgm:prSet>
      <dgm:spPr/>
    </dgm:pt>
    <dgm:pt modelId="{7D211EE7-DEAC-4EA5-96D7-B96700CCAB34}" type="pres">
      <dgm:prSet presAssocID="{83FCDDC2-A177-4C43-AB59-5334830E8108}" presName="Name9" presStyleLbl="parChTrans1D2" presStyleIdx="3" presStyleCnt="6"/>
      <dgm:spPr/>
    </dgm:pt>
    <dgm:pt modelId="{65087C6C-3CED-4999-A97B-6353133AFFB6}" type="pres">
      <dgm:prSet presAssocID="{83FCDDC2-A177-4C43-AB59-5334830E8108}" presName="connTx" presStyleLbl="parChTrans1D2" presStyleIdx="3" presStyleCnt="6"/>
      <dgm:spPr/>
    </dgm:pt>
    <dgm:pt modelId="{1C7C03A5-9735-4CA0-9896-FD276B2543D3}" type="pres">
      <dgm:prSet presAssocID="{A767CBCF-AC2E-4D1A-ACDD-9CFB5886EBF4}" presName="node" presStyleLbl="node1" presStyleIdx="3" presStyleCnt="6" custScaleX="116689" custScaleY="117679">
        <dgm:presLayoutVars>
          <dgm:bulletEnabled val="1"/>
        </dgm:presLayoutVars>
      </dgm:prSet>
      <dgm:spPr/>
    </dgm:pt>
    <dgm:pt modelId="{8A14E89F-4C88-48A9-A687-419E0CF43C76}" type="pres">
      <dgm:prSet presAssocID="{10F4EFDD-CD77-4C4F-B089-35954D5D6293}" presName="Name9" presStyleLbl="parChTrans1D2" presStyleIdx="4" presStyleCnt="6"/>
      <dgm:spPr/>
    </dgm:pt>
    <dgm:pt modelId="{20170676-5C07-4C53-B2C2-DC7F56E5F65A}" type="pres">
      <dgm:prSet presAssocID="{10F4EFDD-CD77-4C4F-B089-35954D5D6293}" presName="connTx" presStyleLbl="parChTrans1D2" presStyleIdx="4" presStyleCnt="6"/>
      <dgm:spPr/>
    </dgm:pt>
    <dgm:pt modelId="{F09FF133-9958-40EE-9936-D06C121E933A}" type="pres">
      <dgm:prSet presAssocID="{1D054F1F-A870-4243-B6E5-3A6F64C12ED3}" presName="node" presStyleLbl="node1" presStyleIdx="4" presStyleCnt="6" custScaleX="116689" custScaleY="117679" custRadScaleRad="135584" custRadScaleInc="11347">
        <dgm:presLayoutVars>
          <dgm:bulletEnabled val="1"/>
        </dgm:presLayoutVars>
      </dgm:prSet>
      <dgm:spPr/>
    </dgm:pt>
    <dgm:pt modelId="{3560FA9F-0535-430C-B38C-960AEEF05070}" type="pres">
      <dgm:prSet presAssocID="{BD0024DD-1873-4597-AC4A-AB76BD013638}" presName="Name9" presStyleLbl="parChTrans1D2" presStyleIdx="5" presStyleCnt="6"/>
      <dgm:spPr/>
    </dgm:pt>
    <dgm:pt modelId="{E235FF51-8C02-4506-84C9-13D15A632D25}" type="pres">
      <dgm:prSet presAssocID="{BD0024DD-1873-4597-AC4A-AB76BD013638}" presName="connTx" presStyleLbl="parChTrans1D2" presStyleIdx="5" presStyleCnt="6"/>
      <dgm:spPr/>
    </dgm:pt>
    <dgm:pt modelId="{3D946CA4-A6BA-4954-A7DB-38E06D2FBE21}" type="pres">
      <dgm:prSet presAssocID="{7903A14A-3CC8-4574-ABE8-B7B733147ED3}" presName="node" presStyleLbl="node1" presStyleIdx="5" presStyleCnt="6" custScaleX="116689" custScaleY="117679" custRadScaleRad="133934" custRadScaleInc="-10167">
        <dgm:presLayoutVars>
          <dgm:bulletEnabled val="1"/>
        </dgm:presLayoutVars>
      </dgm:prSet>
      <dgm:spPr/>
    </dgm:pt>
  </dgm:ptLst>
  <dgm:cxnLst>
    <dgm:cxn modelId="{82924108-A1B0-4680-B557-4FD1FDF77447}" srcId="{18F0339B-8337-4BC0-91F5-01E4041E9FF4}" destId="{7903A14A-3CC8-4574-ABE8-B7B733147ED3}" srcOrd="5" destOrd="0" parTransId="{BD0024DD-1873-4597-AC4A-AB76BD013638}" sibTransId="{68A3BC75-E153-42EB-BE7C-19E60A0DB6D0}"/>
    <dgm:cxn modelId="{13A7A511-0F4D-4B32-B645-6F95D57D162F}" type="presOf" srcId="{D4F99CDD-BCE4-43E5-AC7A-E0A786272A31}" destId="{4E8A0D46-4E2C-4629-B485-A4AA641C3AAB}" srcOrd="0" destOrd="0" presId="urn:microsoft.com/office/officeart/2005/8/layout/radial1"/>
    <dgm:cxn modelId="{97B7D119-D432-4BDF-B375-1DD57C86F43F}" type="presOf" srcId="{F8870EA6-B331-4157-BBCE-0C9AE3AA6213}" destId="{6D02E330-2A20-4379-A57D-3CDC1AFEF414}" srcOrd="1" destOrd="0" presId="urn:microsoft.com/office/officeart/2005/8/layout/radial1"/>
    <dgm:cxn modelId="{7C689122-C507-4C8B-9ADE-AF328BAEF53B}" srcId="{031F9C74-A3E1-4737-BB23-ED5D83A2A9C8}" destId="{18F0339B-8337-4BC0-91F5-01E4041E9FF4}" srcOrd="0" destOrd="0" parTransId="{EE9C5D41-3C3E-4237-BFF2-D901AAA44DB8}" sibTransId="{4C6D71CD-D366-411B-8456-4CAA45EF80B2}"/>
    <dgm:cxn modelId="{86B0FF36-F041-4EC9-ADBA-EFA101A1B738}" type="presOf" srcId="{83FCDDC2-A177-4C43-AB59-5334830E8108}" destId="{7D211EE7-DEAC-4EA5-96D7-B96700CCAB34}" srcOrd="0" destOrd="0" presId="urn:microsoft.com/office/officeart/2005/8/layout/radial1"/>
    <dgm:cxn modelId="{DDCF8563-BC66-4C4C-93FB-75BA79BEC1BE}" type="presOf" srcId="{D30C4B8A-488F-4B9D-98C5-4B625EA9A322}" destId="{4DD5F8B7-AACC-46CA-8DD4-0D9FCB9884B5}" srcOrd="0" destOrd="0" presId="urn:microsoft.com/office/officeart/2005/8/layout/radial1"/>
    <dgm:cxn modelId="{EF62F944-653A-4E17-AE87-B143949579C0}" type="presOf" srcId="{BD0024DD-1873-4597-AC4A-AB76BD013638}" destId="{3560FA9F-0535-430C-B38C-960AEEF05070}" srcOrd="0" destOrd="0" presId="urn:microsoft.com/office/officeart/2005/8/layout/radial1"/>
    <dgm:cxn modelId="{D4EE7B65-3DCD-4494-A8D5-AA02431D43D1}" srcId="{18F0339B-8337-4BC0-91F5-01E4041E9FF4}" destId="{90641198-D106-4C83-A6F8-793ED26664FB}" srcOrd="2" destOrd="0" parTransId="{D30C4B8A-488F-4B9D-98C5-4B625EA9A322}" sibTransId="{7280E9FE-7EA2-4400-97BD-DDF8267D0AC1}"/>
    <dgm:cxn modelId="{F3269065-98B5-45BC-BAC1-587BC85F6453}" type="presOf" srcId="{BD0024DD-1873-4597-AC4A-AB76BD013638}" destId="{E235FF51-8C02-4506-84C9-13D15A632D25}" srcOrd="1" destOrd="0" presId="urn:microsoft.com/office/officeart/2005/8/layout/radial1"/>
    <dgm:cxn modelId="{C3CBE047-B0E3-4609-AE58-A0B92208EAEB}" type="presOf" srcId="{90641198-D106-4C83-A6F8-793ED26664FB}" destId="{DDC5FFB1-D642-49CF-87A8-1BFE7A01D575}" srcOrd="0" destOrd="0" presId="urn:microsoft.com/office/officeart/2005/8/layout/radial1"/>
    <dgm:cxn modelId="{3886F347-69BB-4532-A34C-459D11367BCE}" type="presOf" srcId="{7903A14A-3CC8-4574-ABE8-B7B733147ED3}" destId="{3D946CA4-A6BA-4954-A7DB-38E06D2FBE21}" srcOrd="0" destOrd="0" presId="urn:microsoft.com/office/officeart/2005/8/layout/radial1"/>
    <dgm:cxn modelId="{93068C48-9714-4E92-ACCA-9FACB73013BC}" srcId="{18F0339B-8337-4BC0-91F5-01E4041E9FF4}" destId="{07804E42-9EC3-4F88-907F-4F73D654AF57}" srcOrd="0" destOrd="0" parTransId="{C43D89C7-0CE5-4023-962F-288B7B4BB05D}" sibTransId="{512C1B1F-71BB-4465-8A6B-4A8CA21322B0}"/>
    <dgm:cxn modelId="{CDC1636B-4FA9-43E8-9321-58F5C444908D}" srcId="{18F0339B-8337-4BC0-91F5-01E4041E9FF4}" destId="{D4F99CDD-BCE4-43E5-AC7A-E0A786272A31}" srcOrd="1" destOrd="0" parTransId="{F8870EA6-B331-4157-BBCE-0C9AE3AA6213}" sibTransId="{B7ECE049-CF55-48CE-B7B9-9660C5A31083}"/>
    <dgm:cxn modelId="{279FB14E-61CB-4CC9-A7AE-6BDD0905EC3A}" type="presOf" srcId="{1D054F1F-A870-4243-B6E5-3A6F64C12ED3}" destId="{F09FF133-9958-40EE-9936-D06C121E933A}" srcOrd="0" destOrd="0" presId="urn:microsoft.com/office/officeart/2005/8/layout/radial1"/>
    <dgm:cxn modelId="{989D8E73-2BCF-4B99-8C6E-B8F3A138649F}" type="presOf" srcId="{C43D89C7-0CE5-4023-962F-288B7B4BB05D}" destId="{76B9E8ED-A0C0-4B33-B54A-BFEA66E1E830}" srcOrd="0" destOrd="0" presId="urn:microsoft.com/office/officeart/2005/8/layout/radial1"/>
    <dgm:cxn modelId="{431E3575-6408-47C3-B595-F61166C9A697}" type="presOf" srcId="{18F0339B-8337-4BC0-91F5-01E4041E9FF4}" destId="{CA21A50F-4993-4309-A976-DF3BCCEA5B5F}" srcOrd="0" destOrd="0" presId="urn:microsoft.com/office/officeart/2005/8/layout/radial1"/>
    <dgm:cxn modelId="{FB94F175-07EC-4BE2-B3CB-EF6D44A0C10B}" type="presOf" srcId="{031F9C74-A3E1-4737-BB23-ED5D83A2A9C8}" destId="{79446132-8B03-47F4-9148-9D65E7AC8650}" srcOrd="0" destOrd="0" presId="urn:microsoft.com/office/officeart/2005/8/layout/radial1"/>
    <dgm:cxn modelId="{4A408E83-8C91-408F-8A7E-DD0D1A630D75}" type="presOf" srcId="{10F4EFDD-CD77-4C4F-B089-35954D5D6293}" destId="{20170676-5C07-4C53-B2C2-DC7F56E5F65A}" srcOrd="1" destOrd="0" presId="urn:microsoft.com/office/officeart/2005/8/layout/radial1"/>
    <dgm:cxn modelId="{FFF0148A-E982-49F6-A65A-FC97C466B3CE}" type="presOf" srcId="{10F4EFDD-CD77-4C4F-B089-35954D5D6293}" destId="{8A14E89F-4C88-48A9-A687-419E0CF43C76}" srcOrd="0" destOrd="0" presId="urn:microsoft.com/office/officeart/2005/8/layout/radial1"/>
    <dgm:cxn modelId="{60EFD599-001C-4DC7-9910-3D8588BAA30E}" type="presOf" srcId="{A767CBCF-AC2E-4D1A-ACDD-9CFB5886EBF4}" destId="{1C7C03A5-9735-4CA0-9896-FD276B2543D3}" srcOrd="0" destOrd="0" presId="urn:microsoft.com/office/officeart/2005/8/layout/radial1"/>
    <dgm:cxn modelId="{3543839B-81A4-4F6D-8785-33819FB4268D}" srcId="{18F0339B-8337-4BC0-91F5-01E4041E9FF4}" destId="{A767CBCF-AC2E-4D1A-ACDD-9CFB5886EBF4}" srcOrd="3" destOrd="0" parTransId="{83FCDDC2-A177-4C43-AB59-5334830E8108}" sibTransId="{C26CB357-DA2A-41B3-B18C-AB6536F7F4D9}"/>
    <dgm:cxn modelId="{9D35F7A0-DEC8-4725-9E7D-90EAC0FFABD9}" type="presOf" srcId="{83FCDDC2-A177-4C43-AB59-5334830E8108}" destId="{65087C6C-3CED-4999-A97B-6353133AFFB6}" srcOrd="1" destOrd="0" presId="urn:microsoft.com/office/officeart/2005/8/layout/radial1"/>
    <dgm:cxn modelId="{940332BC-5FA0-4DA8-B8EF-62568A6E3D52}" srcId="{18F0339B-8337-4BC0-91F5-01E4041E9FF4}" destId="{1D054F1F-A870-4243-B6E5-3A6F64C12ED3}" srcOrd="4" destOrd="0" parTransId="{10F4EFDD-CD77-4C4F-B089-35954D5D6293}" sibTransId="{C8F71537-CE2A-4F6A-A8BD-984A261A7AAB}"/>
    <dgm:cxn modelId="{4D5629D5-A381-4C3C-B748-2829E99F74CA}" type="presOf" srcId="{F8870EA6-B331-4157-BBCE-0C9AE3AA6213}" destId="{681240A6-1CD3-487C-9A32-B6D25068B028}" srcOrd="0" destOrd="0" presId="urn:microsoft.com/office/officeart/2005/8/layout/radial1"/>
    <dgm:cxn modelId="{AF894CDD-E264-4E1E-97B0-881725CCF96C}" type="presOf" srcId="{C43D89C7-0CE5-4023-962F-288B7B4BB05D}" destId="{82F36F61-58A4-4DA5-9025-D1EE68196180}" srcOrd="1" destOrd="0" presId="urn:microsoft.com/office/officeart/2005/8/layout/radial1"/>
    <dgm:cxn modelId="{E6CD9CEA-E15A-4A61-B2B4-4F5454B6AED7}" type="presOf" srcId="{D30C4B8A-488F-4B9D-98C5-4B625EA9A322}" destId="{CF7A3866-AE20-4C1E-98C0-5F34A9C4357D}" srcOrd="1" destOrd="0" presId="urn:microsoft.com/office/officeart/2005/8/layout/radial1"/>
    <dgm:cxn modelId="{AEB5F3F3-B758-43FB-8B28-ABCA28FF49B2}" type="presOf" srcId="{07804E42-9EC3-4F88-907F-4F73D654AF57}" destId="{45A4A981-6DB2-4437-B185-38471614C7F2}" srcOrd="0" destOrd="0" presId="urn:microsoft.com/office/officeart/2005/8/layout/radial1"/>
    <dgm:cxn modelId="{C5EA8D76-7C19-4D22-BA3B-AA261B3876C0}" type="presParOf" srcId="{79446132-8B03-47F4-9148-9D65E7AC8650}" destId="{CA21A50F-4993-4309-A976-DF3BCCEA5B5F}" srcOrd="0" destOrd="0" presId="urn:microsoft.com/office/officeart/2005/8/layout/radial1"/>
    <dgm:cxn modelId="{F243F01C-1687-42AE-A749-85BE469815F4}" type="presParOf" srcId="{79446132-8B03-47F4-9148-9D65E7AC8650}" destId="{76B9E8ED-A0C0-4B33-B54A-BFEA66E1E830}" srcOrd="1" destOrd="0" presId="urn:microsoft.com/office/officeart/2005/8/layout/radial1"/>
    <dgm:cxn modelId="{85871130-2E49-4F20-8389-34BBF14C5F8C}" type="presParOf" srcId="{76B9E8ED-A0C0-4B33-B54A-BFEA66E1E830}" destId="{82F36F61-58A4-4DA5-9025-D1EE68196180}" srcOrd="0" destOrd="0" presId="urn:microsoft.com/office/officeart/2005/8/layout/radial1"/>
    <dgm:cxn modelId="{4136FE0E-201B-459E-B736-DCE964417AA6}" type="presParOf" srcId="{79446132-8B03-47F4-9148-9D65E7AC8650}" destId="{45A4A981-6DB2-4437-B185-38471614C7F2}" srcOrd="2" destOrd="0" presId="urn:microsoft.com/office/officeart/2005/8/layout/radial1"/>
    <dgm:cxn modelId="{78EDAE08-B7C3-4BDF-8F0D-E9DCA5CF9575}" type="presParOf" srcId="{79446132-8B03-47F4-9148-9D65E7AC8650}" destId="{681240A6-1CD3-487C-9A32-B6D25068B028}" srcOrd="3" destOrd="0" presId="urn:microsoft.com/office/officeart/2005/8/layout/radial1"/>
    <dgm:cxn modelId="{CC2D8906-C5B8-45D1-99AC-C791D8F71245}" type="presParOf" srcId="{681240A6-1CD3-487C-9A32-B6D25068B028}" destId="{6D02E330-2A20-4379-A57D-3CDC1AFEF414}" srcOrd="0" destOrd="0" presId="urn:microsoft.com/office/officeart/2005/8/layout/radial1"/>
    <dgm:cxn modelId="{E6693B35-DF1F-4954-BB66-28B1B457F787}" type="presParOf" srcId="{79446132-8B03-47F4-9148-9D65E7AC8650}" destId="{4E8A0D46-4E2C-4629-B485-A4AA641C3AAB}" srcOrd="4" destOrd="0" presId="urn:microsoft.com/office/officeart/2005/8/layout/radial1"/>
    <dgm:cxn modelId="{E97D90C7-4421-4150-AD72-D4E36ADD48CA}" type="presParOf" srcId="{79446132-8B03-47F4-9148-9D65E7AC8650}" destId="{4DD5F8B7-AACC-46CA-8DD4-0D9FCB9884B5}" srcOrd="5" destOrd="0" presId="urn:microsoft.com/office/officeart/2005/8/layout/radial1"/>
    <dgm:cxn modelId="{C966ED13-FCC8-49D6-83C4-A41732F2ED7C}" type="presParOf" srcId="{4DD5F8B7-AACC-46CA-8DD4-0D9FCB9884B5}" destId="{CF7A3866-AE20-4C1E-98C0-5F34A9C4357D}" srcOrd="0" destOrd="0" presId="urn:microsoft.com/office/officeart/2005/8/layout/radial1"/>
    <dgm:cxn modelId="{2C0F0390-E6F2-424E-8CC7-4BCB4DF71565}" type="presParOf" srcId="{79446132-8B03-47F4-9148-9D65E7AC8650}" destId="{DDC5FFB1-D642-49CF-87A8-1BFE7A01D575}" srcOrd="6" destOrd="0" presId="urn:microsoft.com/office/officeart/2005/8/layout/radial1"/>
    <dgm:cxn modelId="{9C7B1594-4D65-444C-A246-5CF449228FDC}" type="presParOf" srcId="{79446132-8B03-47F4-9148-9D65E7AC8650}" destId="{7D211EE7-DEAC-4EA5-96D7-B96700CCAB34}" srcOrd="7" destOrd="0" presId="urn:microsoft.com/office/officeart/2005/8/layout/radial1"/>
    <dgm:cxn modelId="{06B4EF5B-092A-4384-A715-13916D275EA3}" type="presParOf" srcId="{7D211EE7-DEAC-4EA5-96D7-B96700CCAB34}" destId="{65087C6C-3CED-4999-A97B-6353133AFFB6}" srcOrd="0" destOrd="0" presId="urn:microsoft.com/office/officeart/2005/8/layout/radial1"/>
    <dgm:cxn modelId="{04C3224D-2A93-4CCF-B348-105804DB44F3}" type="presParOf" srcId="{79446132-8B03-47F4-9148-9D65E7AC8650}" destId="{1C7C03A5-9735-4CA0-9896-FD276B2543D3}" srcOrd="8" destOrd="0" presId="urn:microsoft.com/office/officeart/2005/8/layout/radial1"/>
    <dgm:cxn modelId="{084AB045-7C8A-4261-85F2-09256B808703}" type="presParOf" srcId="{79446132-8B03-47F4-9148-9D65E7AC8650}" destId="{8A14E89F-4C88-48A9-A687-419E0CF43C76}" srcOrd="9" destOrd="0" presId="urn:microsoft.com/office/officeart/2005/8/layout/radial1"/>
    <dgm:cxn modelId="{FCABA720-1331-4A1A-8CA0-874538A81164}" type="presParOf" srcId="{8A14E89F-4C88-48A9-A687-419E0CF43C76}" destId="{20170676-5C07-4C53-B2C2-DC7F56E5F65A}" srcOrd="0" destOrd="0" presId="urn:microsoft.com/office/officeart/2005/8/layout/radial1"/>
    <dgm:cxn modelId="{28DD0E6A-D4CF-4A5A-B925-0CBF21C0308B}" type="presParOf" srcId="{79446132-8B03-47F4-9148-9D65E7AC8650}" destId="{F09FF133-9958-40EE-9936-D06C121E933A}" srcOrd="10" destOrd="0" presId="urn:microsoft.com/office/officeart/2005/8/layout/radial1"/>
    <dgm:cxn modelId="{8F8ACAA0-05C6-4468-B904-5051A2671713}" type="presParOf" srcId="{79446132-8B03-47F4-9148-9D65E7AC8650}" destId="{3560FA9F-0535-430C-B38C-960AEEF05070}" srcOrd="11" destOrd="0" presId="urn:microsoft.com/office/officeart/2005/8/layout/radial1"/>
    <dgm:cxn modelId="{47C36485-AD08-4581-AA55-A44E131FE2D0}" type="presParOf" srcId="{3560FA9F-0535-430C-B38C-960AEEF05070}" destId="{E235FF51-8C02-4506-84C9-13D15A632D25}" srcOrd="0" destOrd="0" presId="urn:microsoft.com/office/officeart/2005/8/layout/radial1"/>
    <dgm:cxn modelId="{5F8C9BD7-BD16-43E0-A962-0687A7FDB6D2}" type="presParOf" srcId="{79446132-8B03-47F4-9148-9D65E7AC8650}" destId="{3D946CA4-A6BA-4954-A7DB-38E06D2FBE21}"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1F9C74-A3E1-4737-BB23-ED5D83A2A9C8}" type="doc">
      <dgm:prSet loTypeId="urn:microsoft.com/office/officeart/2005/8/layout/radial1" loCatId="cycle" qsTypeId="urn:microsoft.com/office/officeart/2005/8/quickstyle/simple3" qsCatId="simple" csTypeId="urn:microsoft.com/office/officeart/2005/8/colors/accent5_5" csCatId="accent5" phldr="1"/>
      <dgm:spPr/>
      <dgm:t>
        <a:bodyPr/>
        <a:lstStyle/>
        <a:p>
          <a:endParaRPr lang="de-CH"/>
        </a:p>
      </dgm:t>
    </dgm:pt>
    <dgm:pt modelId="{18F0339B-8337-4BC0-91F5-01E4041E9FF4}">
      <dgm:prSet phldrT="[Text]"/>
      <dgm:spPr>
        <a:solidFill>
          <a:srgbClr val="92D050"/>
        </a:solidFill>
      </dgm:spPr>
      <dgm:t>
        <a:bodyPr/>
        <a:lstStyle/>
        <a:p>
          <a:r>
            <a:rPr lang="de-CH" dirty="0" err="1"/>
            <a:t>Entraînement</a:t>
          </a:r>
          <a:r>
            <a:rPr lang="de-CH" dirty="0"/>
            <a:t> </a:t>
          </a:r>
          <a:r>
            <a:rPr lang="de-CH" dirty="0" err="1"/>
            <a:t>d'endurance</a:t>
          </a:r>
          <a:endParaRPr lang="de-CH" dirty="0"/>
        </a:p>
      </dgm:t>
    </dgm:pt>
    <dgm:pt modelId="{EE9C5D41-3C3E-4237-BFF2-D901AAA44DB8}" type="parTrans" cxnId="{7C689122-C507-4C8B-9ADE-AF328BAEF53B}">
      <dgm:prSet/>
      <dgm:spPr/>
      <dgm:t>
        <a:bodyPr/>
        <a:lstStyle/>
        <a:p>
          <a:endParaRPr lang="de-CH"/>
        </a:p>
      </dgm:t>
    </dgm:pt>
    <dgm:pt modelId="{4C6D71CD-D366-411B-8456-4CAA45EF80B2}" type="sibTrans" cxnId="{7C689122-C507-4C8B-9ADE-AF328BAEF53B}">
      <dgm:prSet/>
      <dgm:spPr/>
      <dgm:t>
        <a:bodyPr/>
        <a:lstStyle/>
        <a:p>
          <a:endParaRPr lang="de-CH"/>
        </a:p>
      </dgm:t>
    </dgm:pt>
    <dgm:pt modelId="{07804E42-9EC3-4F88-907F-4F73D654AF57}">
      <dgm:prSet phldrT="[Text]" custT="1"/>
      <dgm:spPr>
        <a:solidFill>
          <a:srgbClr val="99FF66"/>
        </a:solidFill>
      </dgm:spPr>
      <dgm:t>
        <a:bodyPr/>
        <a:lstStyle/>
        <a:p>
          <a:r>
            <a:rPr lang="de-CH" sz="1200" b="1" dirty="0" err="1"/>
            <a:t>Psychisme</a:t>
          </a:r>
          <a:endParaRPr lang="de-CH" sz="1200" b="1" dirty="0"/>
        </a:p>
        <a:p>
          <a:r>
            <a:rPr lang="fr-FR" sz="1000" dirty="0"/>
            <a:t>Amélioration de l'humeur, du bien-être, effet antidépresseur, réduction du stress, diminution de l'anxiété</a:t>
          </a:r>
          <a:endParaRPr lang="de-CH" sz="1000" dirty="0"/>
        </a:p>
      </dgm:t>
    </dgm:pt>
    <dgm:pt modelId="{C43D89C7-0CE5-4023-962F-288B7B4BB05D}" type="parTrans" cxnId="{93068C48-9714-4E92-ACCA-9FACB73013BC}">
      <dgm:prSet/>
      <dgm:spPr/>
      <dgm:t>
        <a:bodyPr/>
        <a:lstStyle/>
        <a:p>
          <a:endParaRPr lang="de-CH"/>
        </a:p>
      </dgm:t>
    </dgm:pt>
    <dgm:pt modelId="{512C1B1F-71BB-4465-8A6B-4A8CA21322B0}" type="sibTrans" cxnId="{93068C48-9714-4E92-ACCA-9FACB73013BC}">
      <dgm:prSet/>
      <dgm:spPr/>
      <dgm:t>
        <a:bodyPr/>
        <a:lstStyle/>
        <a:p>
          <a:endParaRPr lang="de-CH"/>
        </a:p>
      </dgm:t>
    </dgm:pt>
    <dgm:pt modelId="{D4F99CDD-BCE4-43E5-AC7A-E0A786272A31}">
      <dgm:prSet phldrT="[Text]" custT="1"/>
      <dgm:spPr>
        <a:solidFill>
          <a:srgbClr val="99FF66"/>
        </a:solidFill>
      </dgm:spPr>
      <dgm:t>
        <a:bodyPr/>
        <a:lstStyle/>
        <a:p>
          <a:r>
            <a:rPr lang="de-CH" sz="1200" b="1" dirty="0" err="1"/>
            <a:t>Système</a:t>
          </a:r>
          <a:r>
            <a:rPr lang="de-CH" sz="1200" b="1" dirty="0"/>
            <a:t> hormonal</a:t>
          </a:r>
        </a:p>
        <a:p>
          <a:r>
            <a:rPr lang="fr-FR" sz="1000" dirty="0"/>
            <a:t>Baisse de la tension artérielle, diminution de la sécrétion d'hormones du stress</a:t>
          </a:r>
          <a:endParaRPr lang="de-CH" sz="1000" dirty="0"/>
        </a:p>
      </dgm:t>
    </dgm:pt>
    <dgm:pt modelId="{F8870EA6-B331-4157-BBCE-0C9AE3AA6213}" type="parTrans" cxnId="{CDC1636B-4FA9-43E8-9321-58F5C444908D}">
      <dgm:prSet/>
      <dgm:spPr/>
      <dgm:t>
        <a:bodyPr/>
        <a:lstStyle/>
        <a:p>
          <a:endParaRPr lang="de-CH"/>
        </a:p>
      </dgm:t>
    </dgm:pt>
    <dgm:pt modelId="{B7ECE049-CF55-48CE-B7B9-9660C5A31083}" type="sibTrans" cxnId="{CDC1636B-4FA9-43E8-9321-58F5C444908D}">
      <dgm:prSet/>
      <dgm:spPr/>
      <dgm:t>
        <a:bodyPr/>
        <a:lstStyle/>
        <a:p>
          <a:endParaRPr lang="de-CH"/>
        </a:p>
      </dgm:t>
    </dgm:pt>
    <dgm:pt modelId="{90641198-D106-4C83-A6F8-793ED26664FB}">
      <dgm:prSet phldrT="[Text]" custT="1"/>
      <dgm:spPr>
        <a:solidFill>
          <a:srgbClr val="99FF66"/>
        </a:solidFill>
      </dgm:spPr>
      <dgm:t>
        <a:bodyPr/>
        <a:lstStyle/>
        <a:p>
          <a:r>
            <a:rPr lang="de-CH" sz="1200" b="1" dirty="0" err="1"/>
            <a:t>Métabolisme</a:t>
          </a:r>
          <a:endParaRPr lang="de-CH" sz="1200" b="1" dirty="0"/>
        </a:p>
        <a:p>
          <a:r>
            <a:rPr lang="fr-FR" sz="1000" dirty="0"/>
            <a:t>Meilleure sensibilité à l'insuline, prévention du diabète de type II, amélioration de la combustion des graisses, baisse du cholestérol</a:t>
          </a:r>
          <a:endParaRPr lang="de-CH" sz="1000" dirty="0"/>
        </a:p>
      </dgm:t>
    </dgm:pt>
    <dgm:pt modelId="{D30C4B8A-488F-4B9D-98C5-4B625EA9A322}" type="parTrans" cxnId="{D4EE7B65-3DCD-4494-A8D5-AA02431D43D1}">
      <dgm:prSet/>
      <dgm:spPr/>
      <dgm:t>
        <a:bodyPr/>
        <a:lstStyle/>
        <a:p>
          <a:endParaRPr lang="de-CH"/>
        </a:p>
      </dgm:t>
    </dgm:pt>
    <dgm:pt modelId="{7280E9FE-7EA2-4400-97BD-DDF8267D0AC1}" type="sibTrans" cxnId="{D4EE7B65-3DCD-4494-A8D5-AA02431D43D1}">
      <dgm:prSet/>
      <dgm:spPr/>
      <dgm:t>
        <a:bodyPr/>
        <a:lstStyle/>
        <a:p>
          <a:endParaRPr lang="de-CH"/>
        </a:p>
      </dgm:t>
    </dgm:pt>
    <dgm:pt modelId="{A767CBCF-AC2E-4D1A-ACDD-9CFB5886EBF4}">
      <dgm:prSet phldrT="[Text]" custT="1"/>
      <dgm:spPr>
        <a:solidFill>
          <a:srgbClr val="99FF66"/>
        </a:solidFill>
      </dgm:spPr>
      <dgm:t>
        <a:bodyPr/>
        <a:lstStyle/>
        <a:p>
          <a:r>
            <a:rPr lang="de-CH" sz="1200" b="1" dirty="0" err="1"/>
            <a:t>Système</a:t>
          </a:r>
          <a:r>
            <a:rPr lang="de-CH" sz="1200" b="1" dirty="0"/>
            <a:t> </a:t>
          </a:r>
          <a:r>
            <a:rPr lang="de-CH" sz="1200" b="1" dirty="0" err="1"/>
            <a:t>immunitaire</a:t>
          </a:r>
          <a:endParaRPr lang="de-CH" sz="1200" b="1" dirty="0"/>
        </a:p>
        <a:p>
          <a:r>
            <a:rPr lang="fr-FR" sz="1000" dirty="0"/>
            <a:t>Réduction de la sensibilité aux infections, prévention du cancer et des tumeurs, renforcement du système immunitaire</a:t>
          </a:r>
          <a:endParaRPr lang="de-CH" sz="1000" dirty="0"/>
        </a:p>
      </dgm:t>
    </dgm:pt>
    <dgm:pt modelId="{83FCDDC2-A177-4C43-AB59-5334830E8108}" type="parTrans" cxnId="{3543839B-81A4-4F6D-8785-33819FB4268D}">
      <dgm:prSet/>
      <dgm:spPr/>
      <dgm:t>
        <a:bodyPr/>
        <a:lstStyle/>
        <a:p>
          <a:endParaRPr lang="de-CH"/>
        </a:p>
      </dgm:t>
    </dgm:pt>
    <dgm:pt modelId="{C26CB357-DA2A-41B3-B18C-AB6536F7F4D9}" type="sibTrans" cxnId="{3543839B-81A4-4F6D-8785-33819FB4268D}">
      <dgm:prSet/>
      <dgm:spPr/>
      <dgm:t>
        <a:bodyPr/>
        <a:lstStyle/>
        <a:p>
          <a:endParaRPr lang="de-CH"/>
        </a:p>
      </dgm:t>
    </dgm:pt>
    <dgm:pt modelId="{7903A14A-3CC8-4574-ABE8-B7B733147ED3}">
      <dgm:prSet phldrT="[Text]" custT="1"/>
      <dgm:spPr>
        <a:solidFill>
          <a:srgbClr val="99FF66"/>
        </a:solidFill>
      </dgm:spPr>
      <dgm:t>
        <a:bodyPr/>
        <a:lstStyle/>
        <a:p>
          <a:r>
            <a:rPr lang="de-CH" sz="1200" b="1" dirty="0" err="1"/>
            <a:t>Système</a:t>
          </a:r>
          <a:r>
            <a:rPr lang="de-CH" sz="1200" b="1" dirty="0"/>
            <a:t> </a:t>
          </a:r>
          <a:r>
            <a:rPr lang="de-CH" sz="1200" b="1" dirty="0" err="1"/>
            <a:t>cardio-vasculaire</a:t>
          </a:r>
          <a:r>
            <a:rPr lang="de-CH" sz="1200" b="1" dirty="0"/>
            <a:t> </a:t>
          </a:r>
          <a:br>
            <a:rPr lang="de-CH" sz="1200" b="1" dirty="0"/>
          </a:br>
          <a:r>
            <a:rPr lang="fr-FR" sz="1000" dirty="0"/>
            <a:t>Pouls au repos plus bas, moins de troubles du rythme cardiaque, meilleur apport en oxygène</a:t>
          </a:r>
          <a:endParaRPr lang="de-CH" sz="1000" dirty="0"/>
        </a:p>
      </dgm:t>
    </dgm:pt>
    <dgm:pt modelId="{BD0024DD-1873-4597-AC4A-AB76BD013638}" type="parTrans" cxnId="{82924108-A1B0-4680-B557-4FD1FDF77447}">
      <dgm:prSet/>
      <dgm:spPr/>
      <dgm:t>
        <a:bodyPr/>
        <a:lstStyle/>
        <a:p>
          <a:endParaRPr lang="de-CH"/>
        </a:p>
      </dgm:t>
    </dgm:pt>
    <dgm:pt modelId="{68A3BC75-E153-42EB-BE7C-19E60A0DB6D0}" type="sibTrans" cxnId="{82924108-A1B0-4680-B557-4FD1FDF77447}">
      <dgm:prSet/>
      <dgm:spPr/>
      <dgm:t>
        <a:bodyPr/>
        <a:lstStyle/>
        <a:p>
          <a:endParaRPr lang="de-CH"/>
        </a:p>
      </dgm:t>
    </dgm:pt>
    <dgm:pt modelId="{1D054F1F-A870-4243-B6E5-3A6F64C12ED3}">
      <dgm:prSet phldrT="[Text]" custT="1"/>
      <dgm:spPr>
        <a:solidFill>
          <a:srgbClr val="99FF66"/>
        </a:solidFill>
      </dgm:spPr>
      <dgm:t>
        <a:bodyPr/>
        <a:lstStyle/>
        <a:p>
          <a:r>
            <a:rPr lang="de-CH" sz="1200" b="1" dirty="0" err="1"/>
            <a:t>Appareil</a:t>
          </a:r>
          <a:r>
            <a:rPr lang="de-CH" sz="1200" b="1" dirty="0"/>
            <a:t> </a:t>
          </a:r>
          <a:r>
            <a:rPr lang="de-CH" sz="1200" b="1" dirty="0" err="1"/>
            <a:t>locomoteur</a:t>
          </a:r>
          <a:r>
            <a:rPr lang="de-CH" sz="1200" b="1" dirty="0"/>
            <a:t> </a:t>
          </a:r>
          <a:r>
            <a:rPr lang="fr-FR" sz="1000" dirty="0"/>
            <a:t>Renforcement des os, du cartilage, des tendons et des ligaments, renforcement musculaire</a:t>
          </a:r>
          <a:endParaRPr lang="de-CH" sz="1000" dirty="0"/>
        </a:p>
      </dgm:t>
    </dgm:pt>
    <dgm:pt modelId="{10F4EFDD-CD77-4C4F-B089-35954D5D6293}" type="parTrans" cxnId="{940332BC-5FA0-4DA8-B8EF-62568A6E3D52}">
      <dgm:prSet/>
      <dgm:spPr/>
      <dgm:t>
        <a:bodyPr/>
        <a:lstStyle/>
        <a:p>
          <a:endParaRPr lang="de-CH"/>
        </a:p>
      </dgm:t>
    </dgm:pt>
    <dgm:pt modelId="{C8F71537-CE2A-4F6A-A8BD-984A261A7AAB}" type="sibTrans" cxnId="{940332BC-5FA0-4DA8-B8EF-62568A6E3D52}">
      <dgm:prSet/>
      <dgm:spPr/>
      <dgm:t>
        <a:bodyPr/>
        <a:lstStyle/>
        <a:p>
          <a:endParaRPr lang="de-CH"/>
        </a:p>
      </dgm:t>
    </dgm:pt>
    <dgm:pt modelId="{79446132-8B03-47F4-9148-9D65E7AC8650}" type="pres">
      <dgm:prSet presAssocID="{031F9C74-A3E1-4737-BB23-ED5D83A2A9C8}" presName="cycle" presStyleCnt="0">
        <dgm:presLayoutVars>
          <dgm:chMax val="1"/>
          <dgm:dir/>
          <dgm:animLvl val="ctr"/>
          <dgm:resizeHandles val="exact"/>
        </dgm:presLayoutVars>
      </dgm:prSet>
      <dgm:spPr/>
    </dgm:pt>
    <dgm:pt modelId="{CA21A50F-4993-4309-A976-DF3BCCEA5B5F}" type="pres">
      <dgm:prSet presAssocID="{18F0339B-8337-4BC0-91F5-01E4041E9FF4}" presName="centerShape" presStyleLbl="node0" presStyleIdx="0" presStyleCnt="1" custScaleX="116689" custScaleY="117679"/>
      <dgm:spPr/>
    </dgm:pt>
    <dgm:pt modelId="{76B9E8ED-A0C0-4B33-B54A-BFEA66E1E830}" type="pres">
      <dgm:prSet presAssocID="{C43D89C7-0CE5-4023-962F-288B7B4BB05D}" presName="Name9" presStyleLbl="parChTrans1D2" presStyleIdx="0" presStyleCnt="6"/>
      <dgm:spPr/>
    </dgm:pt>
    <dgm:pt modelId="{82F36F61-58A4-4DA5-9025-D1EE68196180}" type="pres">
      <dgm:prSet presAssocID="{C43D89C7-0CE5-4023-962F-288B7B4BB05D}" presName="connTx" presStyleLbl="parChTrans1D2" presStyleIdx="0" presStyleCnt="6"/>
      <dgm:spPr/>
    </dgm:pt>
    <dgm:pt modelId="{45A4A981-6DB2-4437-B185-38471614C7F2}" type="pres">
      <dgm:prSet presAssocID="{07804E42-9EC3-4F88-907F-4F73D654AF57}" presName="node" presStyleLbl="node1" presStyleIdx="0" presStyleCnt="6" custScaleX="117736" custScaleY="117679">
        <dgm:presLayoutVars>
          <dgm:bulletEnabled val="1"/>
        </dgm:presLayoutVars>
      </dgm:prSet>
      <dgm:spPr/>
    </dgm:pt>
    <dgm:pt modelId="{681240A6-1CD3-487C-9A32-B6D25068B028}" type="pres">
      <dgm:prSet presAssocID="{F8870EA6-B331-4157-BBCE-0C9AE3AA6213}" presName="Name9" presStyleLbl="parChTrans1D2" presStyleIdx="1" presStyleCnt="6"/>
      <dgm:spPr/>
    </dgm:pt>
    <dgm:pt modelId="{6D02E330-2A20-4379-A57D-3CDC1AFEF414}" type="pres">
      <dgm:prSet presAssocID="{F8870EA6-B331-4157-BBCE-0C9AE3AA6213}" presName="connTx" presStyleLbl="parChTrans1D2" presStyleIdx="1" presStyleCnt="6"/>
      <dgm:spPr/>
    </dgm:pt>
    <dgm:pt modelId="{4E8A0D46-4E2C-4629-B485-A4AA641C3AAB}" type="pres">
      <dgm:prSet presAssocID="{D4F99CDD-BCE4-43E5-AC7A-E0A786272A31}" presName="node" presStyleLbl="node1" presStyleIdx="1" presStyleCnt="6" custScaleX="116689" custScaleY="117679" custRadScaleRad="135584" custRadScaleInc="11347">
        <dgm:presLayoutVars>
          <dgm:bulletEnabled val="1"/>
        </dgm:presLayoutVars>
      </dgm:prSet>
      <dgm:spPr/>
    </dgm:pt>
    <dgm:pt modelId="{4DD5F8B7-AACC-46CA-8DD4-0D9FCB9884B5}" type="pres">
      <dgm:prSet presAssocID="{D30C4B8A-488F-4B9D-98C5-4B625EA9A322}" presName="Name9" presStyleLbl="parChTrans1D2" presStyleIdx="2" presStyleCnt="6"/>
      <dgm:spPr/>
    </dgm:pt>
    <dgm:pt modelId="{CF7A3866-AE20-4C1E-98C0-5F34A9C4357D}" type="pres">
      <dgm:prSet presAssocID="{D30C4B8A-488F-4B9D-98C5-4B625EA9A322}" presName="connTx" presStyleLbl="parChTrans1D2" presStyleIdx="2" presStyleCnt="6"/>
      <dgm:spPr/>
    </dgm:pt>
    <dgm:pt modelId="{DDC5FFB1-D642-49CF-87A8-1BFE7A01D575}" type="pres">
      <dgm:prSet presAssocID="{90641198-D106-4C83-A6F8-793ED26664FB}" presName="node" presStyleLbl="node1" presStyleIdx="2" presStyleCnt="6" custScaleX="116689" custScaleY="117679" custRadScaleRad="135584" custRadScaleInc="-11347">
        <dgm:presLayoutVars>
          <dgm:bulletEnabled val="1"/>
        </dgm:presLayoutVars>
      </dgm:prSet>
      <dgm:spPr/>
    </dgm:pt>
    <dgm:pt modelId="{7D211EE7-DEAC-4EA5-96D7-B96700CCAB34}" type="pres">
      <dgm:prSet presAssocID="{83FCDDC2-A177-4C43-AB59-5334830E8108}" presName="Name9" presStyleLbl="parChTrans1D2" presStyleIdx="3" presStyleCnt="6"/>
      <dgm:spPr/>
    </dgm:pt>
    <dgm:pt modelId="{65087C6C-3CED-4999-A97B-6353133AFFB6}" type="pres">
      <dgm:prSet presAssocID="{83FCDDC2-A177-4C43-AB59-5334830E8108}" presName="connTx" presStyleLbl="parChTrans1D2" presStyleIdx="3" presStyleCnt="6"/>
      <dgm:spPr/>
    </dgm:pt>
    <dgm:pt modelId="{1C7C03A5-9735-4CA0-9896-FD276B2543D3}" type="pres">
      <dgm:prSet presAssocID="{A767CBCF-AC2E-4D1A-ACDD-9CFB5886EBF4}" presName="node" presStyleLbl="node1" presStyleIdx="3" presStyleCnt="6" custScaleX="116689" custScaleY="117679">
        <dgm:presLayoutVars>
          <dgm:bulletEnabled val="1"/>
        </dgm:presLayoutVars>
      </dgm:prSet>
      <dgm:spPr/>
    </dgm:pt>
    <dgm:pt modelId="{8A14E89F-4C88-48A9-A687-419E0CF43C76}" type="pres">
      <dgm:prSet presAssocID="{10F4EFDD-CD77-4C4F-B089-35954D5D6293}" presName="Name9" presStyleLbl="parChTrans1D2" presStyleIdx="4" presStyleCnt="6"/>
      <dgm:spPr/>
    </dgm:pt>
    <dgm:pt modelId="{20170676-5C07-4C53-B2C2-DC7F56E5F65A}" type="pres">
      <dgm:prSet presAssocID="{10F4EFDD-CD77-4C4F-B089-35954D5D6293}" presName="connTx" presStyleLbl="parChTrans1D2" presStyleIdx="4" presStyleCnt="6"/>
      <dgm:spPr/>
    </dgm:pt>
    <dgm:pt modelId="{F09FF133-9958-40EE-9936-D06C121E933A}" type="pres">
      <dgm:prSet presAssocID="{1D054F1F-A870-4243-B6E5-3A6F64C12ED3}" presName="node" presStyleLbl="node1" presStyleIdx="4" presStyleCnt="6" custScaleX="116689" custScaleY="117679" custRadScaleRad="135584" custRadScaleInc="11347">
        <dgm:presLayoutVars>
          <dgm:bulletEnabled val="1"/>
        </dgm:presLayoutVars>
      </dgm:prSet>
      <dgm:spPr/>
    </dgm:pt>
    <dgm:pt modelId="{3560FA9F-0535-430C-B38C-960AEEF05070}" type="pres">
      <dgm:prSet presAssocID="{BD0024DD-1873-4597-AC4A-AB76BD013638}" presName="Name9" presStyleLbl="parChTrans1D2" presStyleIdx="5" presStyleCnt="6"/>
      <dgm:spPr/>
    </dgm:pt>
    <dgm:pt modelId="{E235FF51-8C02-4506-84C9-13D15A632D25}" type="pres">
      <dgm:prSet presAssocID="{BD0024DD-1873-4597-AC4A-AB76BD013638}" presName="connTx" presStyleLbl="parChTrans1D2" presStyleIdx="5" presStyleCnt="6"/>
      <dgm:spPr/>
    </dgm:pt>
    <dgm:pt modelId="{3D946CA4-A6BA-4954-A7DB-38E06D2FBE21}" type="pres">
      <dgm:prSet presAssocID="{7903A14A-3CC8-4574-ABE8-B7B733147ED3}" presName="node" presStyleLbl="node1" presStyleIdx="5" presStyleCnt="6" custScaleX="116689" custScaleY="117679" custRadScaleRad="133934" custRadScaleInc="-10167">
        <dgm:presLayoutVars>
          <dgm:bulletEnabled val="1"/>
        </dgm:presLayoutVars>
      </dgm:prSet>
      <dgm:spPr/>
    </dgm:pt>
  </dgm:ptLst>
  <dgm:cxnLst>
    <dgm:cxn modelId="{82924108-A1B0-4680-B557-4FD1FDF77447}" srcId="{18F0339B-8337-4BC0-91F5-01E4041E9FF4}" destId="{7903A14A-3CC8-4574-ABE8-B7B733147ED3}" srcOrd="5" destOrd="0" parTransId="{BD0024DD-1873-4597-AC4A-AB76BD013638}" sibTransId="{68A3BC75-E153-42EB-BE7C-19E60A0DB6D0}"/>
    <dgm:cxn modelId="{13A7A511-0F4D-4B32-B645-6F95D57D162F}" type="presOf" srcId="{D4F99CDD-BCE4-43E5-AC7A-E0A786272A31}" destId="{4E8A0D46-4E2C-4629-B485-A4AA641C3AAB}" srcOrd="0" destOrd="0" presId="urn:microsoft.com/office/officeart/2005/8/layout/radial1"/>
    <dgm:cxn modelId="{97B7D119-D432-4BDF-B375-1DD57C86F43F}" type="presOf" srcId="{F8870EA6-B331-4157-BBCE-0C9AE3AA6213}" destId="{6D02E330-2A20-4379-A57D-3CDC1AFEF414}" srcOrd="1" destOrd="0" presId="urn:microsoft.com/office/officeart/2005/8/layout/radial1"/>
    <dgm:cxn modelId="{7C689122-C507-4C8B-9ADE-AF328BAEF53B}" srcId="{031F9C74-A3E1-4737-BB23-ED5D83A2A9C8}" destId="{18F0339B-8337-4BC0-91F5-01E4041E9FF4}" srcOrd="0" destOrd="0" parTransId="{EE9C5D41-3C3E-4237-BFF2-D901AAA44DB8}" sibTransId="{4C6D71CD-D366-411B-8456-4CAA45EF80B2}"/>
    <dgm:cxn modelId="{86B0FF36-F041-4EC9-ADBA-EFA101A1B738}" type="presOf" srcId="{83FCDDC2-A177-4C43-AB59-5334830E8108}" destId="{7D211EE7-DEAC-4EA5-96D7-B96700CCAB34}" srcOrd="0" destOrd="0" presId="urn:microsoft.com/office/officeart/2005/8/layout/radial1"/>
    <dgm:cxn modelId="{DDCF8563-BC66-4C4C-93FB-75BA79BEC1BE}" type="presOf" srcId="{D30C4B8A-488F-4B9D-98C5-4B625EA9A322}" destId="{4DD5F8B7-AACC-46CA-8DD4-0D9FCB9884B5}" srcOrd="0" destOrd="0" presId="urn:microsoft.com/office/officeart/2005/8/layout/radial1"/>
    <dgm:cxn modelId="{EF62F944-653A-4E17-AE87-B143949579C0}" type="presOf" srcId="{BD0024DD-1873-4597-AC4A-AB76BD013638}" destId="{3560FA9F-0535-430C-B38C-960AEEF05070}" srcOrd="0" destOrd="0" presId="urn:microsoft.com/office/officeart/2005/8/layout/radial1"/>
    <dgm:cxn modelId="{D4EE7B65-3DCD-4494-A8D5-AA02431D43D1}" srcId="{18F0339B-8337-4BC0-91F5-01E4041E9FF4}" destId="{90641198-D106-4C83-A6F8-793ED26664FB}" srcOrd="2" destOrd="0" parTransId="{D30C4B8A-488F-4B9D-98C5-4B625EA9A322}" sibTransId="{7280E9FE-7EA2-4400-97BD-DDF8267D0AC1}"/>
    <dgm:cxn modelId="{F3269065-98B5-45BC-BAC1-587BC85F6453}" type="presOf" srcId="{BD0024DD-1873-4597-AC4A-AB76BD013638}" destId="{E235FF51-8C02-4506-84C9-13D15A632D25}" srcOrd="1" destOrd="0" presId="urn:microsoft.com/office/officeart/2005/8/layout/radial1"/>
    <dgm:cxn modelId="{C3CBE047-B0E3-4609-AE58-A0B92208EAEB}" type="presOf" srcId="{90641198-D106-4C83-A6F8-793ED26664FB}" destId="{DDC5FFB1-D642-49CF-87A8-1BFE7A01D575}" srcOrd="0" destOrd="0" presId="urn:microsoft.com/office/officeart/2005/8/layout/radial1"/>
    <dgm:cxn modelId="{3886F347-69BB-4532-A34C-459D11367BCE}" type="presOf" srcId="{7903A14A-3CC8-4574-ABE8-B7B733147ED3}" destId="{3D946CA4-A6BA-4954-A7DB-38E06D2FBE21}" srcOrd="0" destOrd="0" presId="urn:microsoft.com/office/officeart/2005/8/layout/radial1"/>
    <dgm:cxn modelId="{93068C48-9714-4E92-ACCA-9FACB73013BC}" srcId="{18F0339B-8337-4BC0-91F5-01E4041E9FF4}" destId="{07804E42-9EC3-4F88-907F-4F73D654AF57}" srcOrd="0" destOrd="0" parTransId="{C43D89C7-0CE5-4023-962F-288B7B4BB05D}" sibTransId="{512C1B1F-71BB-4465-8A6B-4A8CA21322B0}"/>
    <dgm:cxn modelId="{CDC1636B-4FA9-43E8-9321-58F5C444908D}" srcId="{18F0339B-8337-4BC0-91F5-01E4041E9FF4}" destId="{D4F99CDD-BCE4-43E5-AC7A-E0A786272A31}" srcOrd="1" destOrd="0" parTransId="{F8870EA6-B331-4157-BBCE-0C9AE3AA6213}" sibTransId="{B7ECE049-CF55-48CE-B7B9-9660C5A31083}"/>
    <dgm:cxn modelId="{279FB14E-61CB-4CC9-A7AE-6BDD0905EC3A}" type="presOf" srcId="{1D054F1F-A870-4243-B6E5-3A6F64C12ED3}" destId="{F09FF133-9958-40EE-9936-D06C121E933A}" srcOrd="0" destOrd="0" presId="urn:microsoft.com/office/officeart/2005/8/layout/radial1"/>
    <dgm:cxn modelId="{989D8E73-2BCF-4B99-8C6E-B8F3A138649F}" type="presOf" srcId="{C43D89C7-0CE5-4023-962F-288B7B4BB05D}" destId="{76B9E8ED-A0C0-4B33-B54A-BFEA66E1E830}" srcOrd="0" destOrd="0" presId="urn:microsoft.com/office/officeart/2005/8/layout/radial1"/>
    <dgm:cxn modelId="{431E3575-6408-47C3-B595-F61166C9A697}" type="presOf" srcId="{18F0339B-8337-4BC0-91F5-01E4041E9FF4}" destId="{CA21A50F-4993-4309-A976-DF3BCCEA5B5F}" srcOrd="0" destOrd="0" presId="urn:microsoft.com/office/officeart/2005/8/layout/radial1"/>
    <dgm:cxn modelId="{FB94F175-07EC-4BE2-B3CB-EF6D44A0C10B}" type="presOf" srcId="{031F9C74-A3E1-4737-BB23-ED5D83A2A9C8}" destId="{79446132-8B03-47F4-9148-9D65E7AC8650}" srcOrd="0" destOrd="0" presId="urn:microsoft.com/office/officeart/2005/8/layout/radial1"/>
    <dgm:cxn modelId="{4A408E83-8C91-408F-8A7E-DD0D1A630D75}" type="presOf" srcId="{10F4EFDD-CD77-4C4F-B089-35954D5D6293}" destId="{20170676-5C07-4C53-B2C2-DC7F56E5F65A}" srcOrd="1" destOrd="0" presId="urn:microsoft.com/office/officeart/2005/8/layout/radial1"/>
    <dgm:cxn modelId="{FFF0148A-E982-49F6-A65A-FC97C466B3CE}" type="presOf" srcId="{10F4EFDD-CD77-4C4F-B089-35954D5D6293}" destId="{8A14E89F-4C88-48A9-A687-419E0CF43C76}" srcOrd="0" destOrd="0" presId="urn:microsoft.com/office/officeart/2005/8/layout/radial1"/>
    <dgm:cxn modelId="{60EFD599-001C-4DC7-9910-3D8588BAA30E}" type="presOf" srcId="{A767CBCF-AC2E-4D1A-ACDD-9CFB5886EBF4}" destId="{1C7C03A5-9735-4CA0-9896-FD276B2543D3}" srcOrd="0" destOrd="0" presId="urn:microsoft.com/office/officeart/2005/8/layout/radial1"/>
    <dgm:cxn modelId="{3543839B-81A4-4F6D-8785-33819FB4268D}" srcId="{18F0339B-8337-4BC0-91F5-01E4041E9FF4}" destId="{A767CBCF-AC2E-4D1A-ACDD-9CFB5886EBF4}" srcOrd="3" destOrd="0" parTransId="{83FCDDC2-A177-4C43-AB59-5334830E8108}" sibTransId="{C26CB357-DA2A-41B3-B18C-AB6536F7F4D9}"/>
    <dgm:cxn modelId="{9D35F7A0-DEC8-4725-9E7D-90EAC0FFABD9}" type="presOf" srcId="{83FCDDC2-A177-4C43-AB59-5334830E8108}" destId="{65087C6C-3CED-4999-A97B-6353133AFFB6}" srcOrd="1" destOrd="0" presId="urn:microsoft.com/office/officeart/2005/8/layout/radial1"/>
    <dgm:cxn modelId="{940332BC-5FA0-4DA8-B8EF-62568A6E3D52}" srcId="{18F0339B-8337-4BC0-91F5-01E4041E9FF4}" destId="{1D054F1F-A870-4243-B6E5-3A6F64C12ED3}" srcOrd="4" destOrd="0" parTransId="{10F4EFDD-CD77-4C4F-B089-35954D5D6293}" sibTransId="{C8F71537-CE2A-4F6A-A8BD-984A261A7AAB}"/>
    <dgm:cxn modelId="{4D5629D5-A381-4C3C-B748-2829E99F74CA}" type="presOf" srcId="{F8870EA6-B331-4157-BBCE-0C9AE3AA6213}" destId="{681240A6-1CD3-487C-9A32-B6D25068B028}" srcOrd="0" destOrd="0" presId="urn:microsoft.com/office/officeart/2005/8/layout/radial1"/>
    <dgm:cxn modelId="{AF894CDD-E264-4E1E-97B0-881725CCF96C}" type="presOf" srcId="{C43D89C7-0CE5-4023-962F-288B7B4BB05D}" destId="{82F36F61-58A4-4DA5-9025-D1EE68196180}" srcOrd="1" destOrd="0" presId="urn:microsoft.com/office/officeart/2005/8/layout/radial1"/>
    <dgm:cxn modelId="{E6CD9CEA-E15A-4A61-B2B4-4F5454B6AED7}" type="presOf" srcId="{D30C4B8A-488F-4B9D-98C5-4B625EA9A322}" destId="{CF7A3866-AE20-4C1E-98C0-5F34A9C4357D}" srcOrd="1" destOrd="0" presId="urn:microsoft.com/office/officeart/2005/8/layout/radial1"/>
    <dgm:cxn modelId="{AEB5F3F3-B758-43FB-8B28-ABCA28FF49B2}" type="presOf" srcId="{07804E42-9EC3-4F88-907F-4F73D654AF57}" destId="{45A4A981-6DB2-4437-B185-38471614C7F2}" srcOrd="0" destOrd="0" presId="urn:microsoft.com/office/officeart/2005/8/layout/radial1"/>
    <dgm:cxn modelId="{C5EA8D76-7C19-4D22-BA3B-AA261B3876C0}" type="presParOf" srcId="{79446132-8B03-47F4-9148-9D65E7AC8650}" destId="{CA21A50F-4993-4309-A976-DF3BCCEA5B5F}" srcOrd="0" destOrd="0" presId="urn:microsoft.com/office/officeart/2005/8/layout/radial1"/>
    <dgm:cxn modelId="{F243F01C-1687-42AE-A749-85BE469815F4}" type="presParOf" srcId="{79446132-8B03-47F4-9148-9D65E7AC8650}" destId="{76B9E8ED-A0C0-4B33-B54A-BFEA66E1E830}" srcOrd="1" destOrd="0" presId="urn:microsoft.com/office/officeart/2005/8/layout/radial1"/>
    <dgm:cxn modelId="{85871130-2E49-4F20-8389-34BBF14C5F8C}" type="presParOf" srcId="{76B9E8ED-A0C0-4B33-B54A-BFEA66E1E830}" destId="{82F36F61-58A4-4DA5-9025-D1EE68196180}" srcOrd="0" destOrd="0" presId="urn:microsoft.com/office/officeart/2005/8/layout/radial1"/>
    <dgm:cxn modelId="{4136FE0E-201B-459E-B736-DCE964417AA6}" type="presParOf" srcId="{79446132-8B03-47F4-9148-9D65E7AC8650}" destId="{45A4A981-6DB2-4437-B185-38471614C7F2}" srcOrd="2" destOrd="0" presId="urn:microsoft.com/office/officeart/2005/8/layout/radial1"/>
    <dgm:cxn modelId="{78EDAE08-B7C3-4BDF-8F0D-E9DCA5CF9575}" type="presParOf" srcId="{79446132-8B03-47F4-9148-9D65E7AC8650}" destId="{681240A6-1CD3-487C-9A32-B6D25068B028}" srcOrd="3" destOrd="0" presId="urn:microsoft.com/office/officeart/2005/8/layout/radial1"/>
    <dgm:cxn modelId="{CC2D8906-C5B8-45D1-99AC-C791D8F71245}" type="presParOf" srcId="{681240A6-1CD3-487C-9A32-B6D25068B028}" destId="{6D02E330-2A20-4379-A57D-3CDC1AFEF414}" srcOrd="0" destOrd="0" presId="urn:microsoft.com/office/officeart/2005/8/layout/radial1"/>
    <dgm:cxn modelId="{E6693B35-DF1F-4954-BB66-28B1B457F787}" type="presParOf" srcId="{79446132-8B03-47F4-9148-9D65E7AC8650}" destId="{4E8A0D46-4E2C-4629-B485-A4AA641C3AAB}" srcOrd="4" destOrd="0" presId="urn:microsoft.com/office/officeart/2005/8/layout/radial1"/>
    <dgm:cxn modelId="{E97D90C7-4421-4150-AD72-D4E36ADD48CA}" type="presParOf" srcId="{79446132-8B03-47F4-9148-9D65E7AC8650}" destId="{4DD5F8B7-AACC-46CA-8DD4-0D9FCB9884B5}" srcOrd="5" destOrd="0" presId="urn:microsoft.com/office/officeart/2005/8/layout/radial1"/>
    <dgm:cxn modelId="{C966ED13-FCC8-49D6-83C4-A41732F2ED7C}" type="presParOf" srcId="{4DD5F8B7-AACC-46CA-8DD4-0D9FCB9884B5}" destId="{CF7A3866-AE20-4C1E-98C0-5F34A9C4357D}" srcOrd="0" destOrd="0" presId="urn:microsoft.com/office/officeart/2005/8/layout/radial1"/>
    <dgm:cxn modelId="{2C0F0390-E6F2-424E-8CC7-4BCB4DF71565}" type="presParOf" srcId="{79446132-8B03-47F4-9148-9D65E7AC8650}" destId="{DDC5FFB1-D642-49CF-87A8-1BFE7A01D575}" srcOrd="6" destOrd="0" presId="urn:microsoft.com/office/officeart/2005/8/layout/radial1"/>
    <dgm:cxn modelId="{9C7B1594-4D65-444C-A246-5CF449228FDC}" type="presParOf" srcId="{79446132-8B03-47F4-9148-9D65E7AC8650}" destId="{7D211EE7-DEAC-4EA5-96D7-B96700CCAB34}" srcOrd="7" destOrd="0" presId="urn:microsoft.com/office/officeart/2005/8/layout/radial1"/>
    <dgm:cxn modelId="{06B4EF5B-092A-4384-A715-13916D275EA3}" type="presParOf" srcId="{7D211EE7-DEAC-4EA5-96D7-B96700CCAB34}" destId="{65087C6C-3CED-4999-A97B-6353133AFFB6}" srcOrd="0" destOrd="0" presId="urn:microsoft.com/office/officeart/2005/8/layout/radial1"/>
    <dgm:cxn modelId="{04C3224D-2A93-4CCF-B348-105804DB44F3}" type="presParOf" srcId="{79446132-8B03-47F4-9148-9D65E7AC8650}" destId="{1C7C03A5-9735-4CA0-9896-FD276B2543D3}" srcOrd="8" destOrd="0" presId="urn:microsoft.com/office/officeart/2005/8/layout/radial1"/>
    <dgm:cxn modelId="{084AB045-7C8A-4261-85F2-09256B808703}" type="presParOf" srcId="{79446132-8B03-47F4-9148-9D65E7AC8650}" destId="{8A14E89F-4C88-48A9-A687-419E0CF43C76}" srcOrd="9" destOrd="0" presId="urn:microsoft.com/office/officeart/2005/8/layout/radial1"/>
    <dgm:cxn modelId="{FCABA720-1331-4A1A-8CA0-874538A81164}" type="presParOf" srcId="{8A14E89F-4C88-48A9-A687-419E0CF43C76}" destId="{20170676-5C07-4C53-B2C2-DC7F56E5F65A}" srcOrd="0" destOrd="0" presId="urn:microsoft.com/office/officeart/2005/8/layout/radial1"/>
    <dgm:cxn modelId="{28DD0E6A-D4CF-4A5A-B925-0CBF21C0308B}" type="presParOf" srcId="{79446132-8B03-47F4-9148-9D65E7AC8650}" destId="{F09FF133-9958-40EE-9936-D06C121E933A}" srcOrd="10" destOrd="0" presId="urn:microsoft.com/office/officeart/2005/8/layout/radial1"/>
    <dgm:cxn modelId="{8F8ACAA0-05C6-4468-B904-5051A2671713}" type="presParOf" srcId="{79446132-8B03-47F4-9148-9D65E7AC8650}" destId="{3560FA9F-0535-430C-B38C-960AEEF05070}" srcOrd="11" destOrd="0" presId="urn:microsoft.com/office/officeart/2005/8/layout/radial1"/>
    <dgm:cxn modelId="{47C36485-AD08-4581-AA55-A44E131FE2D0}" type="presParOf" srcId="{3560FA9F-0535-430C-B38C-960AEEF05070}" destId="{E235FF51-8C02-4506-84C9-13D15A632D25}" srcOrd="0" destOrd="0" presId="urn:microsoft.com/office/officeart/2005/8/layout/radial1"/>
    <dgm:cxn modelId="{5F8C9BD7-BD16-43E0-A962-0687A7FDB6D2}" type="presParOf" srcId="{79446132-8B03-47F4-9148-9D65E7AC8650}" destId="{3D946CA4-A6BA-4954-A7DB-38E06D2FBE21}"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1F9C74-A3E1-4737-BB23-ED5D83A2A9C8}" type="doc">
      <dgm:prSet loTypeId="urn:microsoft.com/office/officeart/2005/8/layout/radial1" loCatId="cycle" qsTypeId="urn:microsoft.com/office/officeart/2005/8/quickstyle/simple3" qsCatId="simple" csTypeId="urn:microsoft.com/office/officeart/2005/8/colors/accent5_5" csCatId="accent5" phldr="1"/>
      <dgm:spPr/>
      <dgm:t>
        <a:bodyPr/>
        <a:lstStyle/>
        <a:p>
          <a:endParaRPr lang="de-CH"/>
        </a:p>
      </dgm:t>
    </dgm:pt>
    <dgm:pt modelId="{18F0339B-8337-4BC0-91F5-01E4041E9FF4}">
      <dgm:prSet phldrT="[Text]"/>
      <dgm:spPr>
        <a:solidFill>
          <a:srgbClr val="92D050"/>
        </a:solidFill>
      </dgm:spPr>
      <dgm:t>
        <a:bodyPr/>
        <a:lstStyle/>
        <a:p>
          <a:r>
            <a:rPr lang="de-CH" dirty="0" err="1"/>
            <a:t>Allenamento</a:t>
          </a:r>
          <a:r>
            <a:rPr lang="de-CH" dirty="0"/>
            <a:t> di </a:t>
          </a:r>
          <a:r>
            <a:rPr lang="de-CH" dirty="0" err="1"/>
            <a:t>resistenza</a:t>
          </a:r>
          <a:endParaRPr lang="de-CH" dirty="0"/>
        </a:p>
      </dgm:t>
    </dgm:pt>
    <dgm:pt modelId="{EE9C5D41-3C3E-4237-BFF2-D901AAA44DB8}" type="parTrans" cxnId="{7C689122-C507-4C8B-9ADE-AF328BAEF53B}">
      <dgm:prSet/>
      <dgm:spPr/>
      <dgm:t>
        <a:bodyPr/>
        <a:lstStyle/>
        <a:p>
          <a:endParaRPr lang="de-CH"/>
        </a:p>
      </dgm:t>
    </dgm:pt>
    <dgm:pt modelId="{4C6D71CD-D366-411B-8456-4CAA45EF80B2}" type="sibTrans" cxnId="{7C689122-C507-4C8B-9ADE-AF328BAEF53B}">
      <dgm:prSet/>
      <dgm:spPr/>
      <dgm:t>
        <a:bodyPr/>
        <a:lstStyle/>
        <a:p>
          <a:endParaRPr lang="de-CH"/>
        </a:p>
      </dgm:t>
    </dgm:pt>
    <dgm:pt modelId="{07804E42-9EC3-4F88-907F-4F73D654AF57}">
      <dgm:prSet phldrT="[Text]" custT="1"/>
      <dgm:spPr>
        <a:solidFill>
          <a:srgbClr val="99FF66"/>
        </a:solidFill>
      </dgm:spPr>
      <dgm:t>
        <a:bodyPr/>
        <a:lstStyle/>
        <a:p>
          <a:r>
            <a:rPr lang="de-CH" sz="1200" b="1" dirty="0" err="1"/>
            <a:t>Psiche</a:t>
          </a:r>
          <a:endParaRPr lang="de-CH" sz="1200" b="1" dirty="0"/>
        </a:p>
        <a:p>
          <a:r>
            <a:rPr lang="it-IT" sz="1000"/>
            <a:t>Miglioramento dell'umore, benessere, effetto antidepressivo, riduzione dello stress, riduzione dell'ansia</a:t>
          </a:r>
          <a:endParaRPr lang="de-CH" sz="1000" dirty="0"/>
        </a:p>
      </dgm:t>
    </dgm:pt>
    <dgm:pt modelId="{C43D89C7-0CE5-4023-962F-288B7B4BB05D}" type="parTrans" cxnId="{93068C48-9714-4E92-ACCA-9FACB73013BC}">
      <dgm:prSet/>
      <dgm:spPr/>
      <dgm:t>
        <a:bodyPr/>
        <a:lstStyle/>
        <a:p>
          <a:endParaRPr lang="de-CH"/>
        </a:p>
      </dgm:t>
    </dgm:pt>
    <dgm:pt modelId="{512C1B1F-71BB-4465-8A6B-4A8CA21322B0}" type="sibTrans" cxnId="{93068C48-9714-4E92-ACCA-9FACB73013BC}">
      <dgm:prSet/>
      <dgm:spPr/>
      <dgm:t>
        <a:bodyPr/>
        <a:lstStyle/>
        <a:p>
          <a:endParaRPr lang="de-CH"/>
        </a:p>
      </dgm:t>
    </dgm:pt>
    <dgm:pt modelId="{D4F99CDD-BCE4-43E5-AC7A-E0A786272A31}">
      <dgm:prSet phldrT="[Text]" custT="1"/>
      <dgm:spPr>
        <a:solidFill>
          <a:srgbClr val="99FF66"/>
        </a:solidFill>
      </dgm:spPr>
      <dgm:t>
        <a:bodyPr/>
        <a:lstStyle/>
        <a:p>
          <a:r>
            <a:rPr lang="de-CH" sz="1200" b="1" dirty="0" err="1"/>
            <a:t>Sistema</a:t>
          </a:r>
          <a:r>
            <a:rPr lang="de-CH" sz="1200" b="1" dirty="0"/>
            <a:t> </a:t>
          </a:r>
          <a:r>
            <a:rPr lang="de-CH" sz="1200" b="1" dirty="0" err="1"/>
            <a:t>ormonale</a:t>
          </a:r>
          <a:endParaRPr lang="de-CH" sz="1200" b="1" dirty="0"/>
        </a:p>
        <a:p>
          <a:r>
            <a:rPr lang="it-IT" sz="1000" dirty="0"/>
            <a:t>Abbassamento della pressione sanguigna, minore rilascio di ormoni dello stress</a:t>
          </a:r>
          <a:endParaRPr lang="de-CH" sz="1000" dirty="0"/>
        </a:p>
      </dgm:t>
    </dgm:pt>
    <dgm:pt modelId="{F8870EA6-B331-4157-BBCE-0C9AE3AA6213}" type="parTrans" cxnId="{CDC1636B-4FA9-43E8-9321-58F5C444908D}">
      <dgm:prSet/>
      <dgm:spPr/>
      <dgm:t>
        <a:bodyPr/>
        <a:lstStyle/>
        <a:p>
          <a:endParaRPr lang="de-CH"/>
        </a:p>
      </dgm:t>
    </dgm:pt>
    <dgm:pt modelId="{B7ECE049-CF55-48CE-B7B9-9660C5A31083}" type="sibTrans" cxnId="{CDC1636B-4FA9-43E8-9321-58F5C444908D}">
      <dgm:prSet/>
      <dgm:spPr/>
      <dgm:t>
        <a:bodyPr/>
        <a:lstStyle/>
        <a:p>
          <a:endParaRPr lang="de-CH"/>
        </a:p>
      </dgm:t>
    </dgm:pt>
    <dgm:pt modelId="{90641198-D106-4C83-A6F8-793ED26664FB}">
      <dgm:prSet phldrT="[Text]" custT="1"/>
      <dgm:spPr>
        <a:solidFill>
          <a:srgbClr val="99FF66"/>
        </a:solidFill>
      </dgm:spPr>
      <dgm:t>
        <a:bodyPr/>
        <a:lstStyle/>
        <a:p>
          <a:r>
            <a:rPr lang="de-CH" sz="1200" b="1" dirty="0" err="1"/>
            <a:t>Metabolismo</a:t>
          </a:r>
          <a:endParaRPr lang="de-CH" sz="1200" b="1" dirty="0"/>
        </a:p>
        <a:p>
          <a:r>
            <a:rPr lang="it-IT" sz="1000" dirty="0"/>
            <a:t>Migliore sensibilità all'insulina, prevenzione del diabete di tipo II, miglioramento della combustione dei grassi, abbassamento del colesterolo</a:t>
          </a:r>
          <a:endParaRPr lang="de-CH" sz="1000" dirty="0"/>
        </a:p>
      </dgm:t>
    </dgm:pt>
    <dgm:pt modelId="{D30C4B8A-488F-4B9D-98C5-4B625EA9A322}" type="parTrans" cxnId="{D4EE7B65-3DCD-4494-A8D5-AA02431D43D1}">
      <dgm:prSet/>
      <dgm:spPr/>
      <dgm:t>
        <a:bodyPr/>
        <a:lstStyle/>
        <a:p>
          <a:endParaRPr lang="de-CH"/>
        </a:p>
      </dgm:t>
    </dgm:pt>
    <dgm:pt modelId="{7280E9FE-7EA2-4400-97BD-DDF8267D0AC1}" type="sibTrans" cxnId="{D4EE7B65-3DCD-4494-A8D5-AA02431D43D1}">
      <dgm:prSet/>
      <dgm:spPr/>
      <dgm:t>
        <a:bodyPr/>
        <a:lstStyle/>
        <a:p>
          <a:endParaRPr lang="de-CH"/>
        </a:p>
      </dgm:t>
    </dgm:pt>
    <dgm:pt modelId="{A767CBCF-AC2E-4D1A-ACDD-9CFB5886EBF4}">
      <dgm:prSet phldrT="[Text]" custT="1"/>
      <dgm:spPr>
        <a:solidFill>
          <a:srgbClr val="99FF66"/>
        </a:solidFill>
      </dgm:spPr>
      <dgm:t>
        <a:bodyPr/>
        <a:lstStyle/>
        <a:p>
          <a:r>
            <a:rPr lang="de-CH" sz="1200" b="1" dirty="0" err="1"/>
            <a:t>Sistema</a:t>
          </a:r>
          <a:r>
            <a:rPr lang="de-CH" sz="1200" b="1" dirty="0"/>
            <a:t> </a:t>
          </a:r>
          <a:r>
            <a:rPr lang="de-CH" sz="1200" b="1" dirty="0" err="1"/>
            <a:t>immunitario</a:t>
          </a:r>
          <a:r>
            <a:rPr lang="de-CH" sz="1200" b="1" dirty="0"/>
            <a:t> </a:t>
          </a:r>
          <a:r>
            <a:rPr lang="it-IT" sz="1000" dirty="0"/>
            <a:t>Riduzione della suscettibilità alle infezioni, prevenzione di tumori e tumori, rafforzamento del sistema immunitario</a:t>
          </a:r>
          <a:endParaRPr lang="de-CH" sz="1000" dirty="0"/>
        </a:p>
      </dgm:t>
    </dgm:pt>
    <dgm:pt modelId="{83FCDDC2-A177-4C43-AB59-5334830E8108}" type="parTrans" cxnId="{3543839B-81A4-4F6D-8785-33819FB4268D}">
      <dgm:prSet/>
      <dgm:spPr/>
      <dgm:t>
        <a:bodyPr/>
        <a:lstStyle/>
        <a:p>
          <a:endParaRPr lang="de-CH"/>
        </a:p>
      </dgm:t>
    </dgm:pt>
    <dgm:pt modelId="{C26CB357-DA2A-41B3-B18C-AB6536F7F4D9}" type="sibTrans" cxnId="{3543839B-81A4-4F6D-8785-33819FB4268D}">
      <dgm:prSet/>
      <dgm:spPr/>
      <dgm:t>
        <a:bodyPr/>
        <a:lstStyle/>
        <a:p>
          <a:endParaRPr lang="de-CH"/>
        </a:p>
      </dgm:t>
    </dgm:pt>
    <dgm:pt modelId="{7903A14A-3CC8-4574-ABE8-B7B733147ED3}">
      <dgm:prSet phldrT="[Text]" custT="1"/>
      <dgm:spPr>
        <a:solidFill>
          <a:srgbClr val="99FF66"/>
        </a:solidFill>
      </dgm:spPr>
      <dgm:t>
        <a:bodyPr/>
        <a:lstStyle/>
        <a:p>
          <a:r>
            <a:rPr lang="de-CH" sz="1200" b="1" dirty="0" err="1"/>
            <a:t>Sistema</a:t>
          </a:r>
          <a:r>
            <a:rPr lang="de-CH" sz="1200" b="1" dirty="0"/>
            <a:t> </a:t>
          </a:r>
          <a:r>
            <a:rPr lang="de-CH" sz="1200" b="1" dirty="0" err="1"/>
            <a:t>cardio-vascolare</a:t>
          </a:r>
          <a:br>
            <a:rPr lang="de-CH" sz="1200" b="1" dirty="0"/>
          </a:br>
          <a:r>
            <a:rPr lang="de-CH" sz="1200" b="1" dirty="0"/>
            <a:t> </a:t>
          </a:r>
          <a:r>
            <a:rPr lang="it-IT" sz="1000" dirty="0"/>
            <a:t>Bassa frequenza cardiaca a riposo, meno aritmie cardiache, migliore ossigenazione</a:t>
          </a:r>
          <a:endParaRPr lang="de-CH" sz="1000" dirty="0"/>
        </a:p>
      </dgm:t>
    </dgm:pt>
    <dgm:pt modelId="{BD0024DD-1873-4597-AC4A-AB76BD013638}" type="parTrans" cxnId="{82924108-A1B0-4680-B557-4FD1FDF77447}">
      <dgm:prSet/>
      <dgm:spPr/>
      <dgm:t>
        <a:bodyPr/>
        <a:lstStyle/>
        <a:p>
          <a:endParaRPr lang="de-CH"/>
        </a:p>
      </dgm:t>
    </dgm:pt>
    <dgm:pt modelId="{68A3BC75-E153-42EB-BE7C-19E60A0DB6D0}" type="sibTrans" cxnId="{82924108-A1B0-4680-B557-4FD1FDF77447}">
      <dgm:prSet/>
      <dgm:spPr/>
      <dgm:t>
        <a:bodyPr/>
        <a:lstStyle/>
        <a:p>
          <a:endParaRPr lang="de-CH"/>
        </a:p>
      </dgm:t>
    </dgm:pt>
    <dgm:pt modelId="{1D054F1F-A870-4243-B6E5-3A6F64C12ED3}">
      <dgm:prSet phldrT="[Text]" custT="1"/>
      <dgm:spPr>
        <a:solidFill>
          <a:srgbClr val="99FF66"/>
        </a:solidFill>
      </dgm:spPr>
      <dgm:t>
        <a:bodyPr/>
        <a:lstStyle/>
        <a:p>
          <a:r>
            <a:rPr lang="de-CH" sz="1200" b="1" dirty="0" err="1"/>
            <a:t>Apparato</a:t>
          </a:r>
          <a:r>
            <a:rPr lang="de-CH" sz="1200" b="1" dirty="0"/>
            <a:t> </a:t>
          </a:r>
          <a:r>
            <a:rPr lang="de-CH" sz="1200" b="1" dirty="0" err="1"/>
            <a:t>motorio</a:t>
          </a:r>
          <a:endParaRPr lang="de-CH" sz="1200" b="1" dirty="0"/>
        </a:p>
        <a:p>
          <a:r>
            <a:rPr lang="it-IT" sz="1000" dirty="0"/>
            <a:t>Rafforzamento di ossa, cartilagini, tendini e legamenti, rafforzamento della muscolatura</a:t>
          </a:r>
          <a:endParaRPr lang="de-CH" sz="1000" dirty="0"/>
        </a:p>
      </dgm:t>
    </dgm:pt>
    <dgm:pt modelId="{10F4EFDD-CD77-4C4F-B089-35954D5D6293}" type="parTrans" cxnId="{940332BC-5FA0-4DA8-B8EF-62568A6E3D52}">
      <dgm:prSet/>
      <dgm:spPr/>
      <dgm:t>
        <a:bodyPr/>
        <a:lstStyle/>
        <a:p>
          <a:endParaRPr lang="de-CH"/>
        </a:p>
      </dgm:t>
    </dgm:pt>
    <dgm:pt modelId="{C8F71537-CE2A-4F6A-A8BD-984A261A7AAB}" type="sibTrans" cxnId="{940332BC-5FA0-4DA8-B8EF-62568A6E3D52}">
      <dgm:prSet/>
      <dgm:spPr/>
      <dgm:t>
        <a:bodyPr/>
        <a:lstStyle/>
        <a:p>
          <a:endParaRPr lang="de-CH"/>
        </a:p>
      </dgm:t>
    </dgm:pt>
    <dgm:pt modelId="{79446132-8B03-47F4-9148-9D65E7AC8650}" type="pres">
      <dgm:prSet presAssocID="{031F9C74-A3E1-4737-BB23-ED5D83A2A9C8}" presName="cycle" presStyleCnt="0">
        <dgm:presLayoutVars>
          <dgm:chMax val="1"/>
          <dgm:dir/>
          <dgm:animLvl val="ctr"/>
          <dgm:resizeHandles val="exact"/>
        </dgm:presLayoutVars>
      </dgm:prSet>
      <dgm:spPr/>
    </dgm:pt>
    <dgm:pt modelId="{CA21A50F-4993-4309-A976-DF3BCCEA5B5F}" type="pres">
      <dgm:prSet presAssocID="{18F0339B-8337-4BC0-91F5-01E4041E9FF4}" presName="centerShape" presStyleLbl="node0" presStyleIdx="0" presStyleCnt="1" custScaleX="116689" custScaleY="117679"/>
      <dgm:spPr/>
    </dgm:pt>
    <dgm:pt modelId="{76B9E8ED-A0C0-4B33-B54A-BFEA66E1E830}" type="pres">
      <dgm:prSet presAssocID="{C43D89C7-0CE5-4023-962F-288B7B4BB05D}" presName="Name9" presStyleLbl="parChTrans1D2" presStyleIdx="0" presStyleCnt="6"/>
      <dgm:spPr/>
    </dgm:pt>
    <dgm:pt modelId="{82F36F61-58A4-4DA5-9025-D1EE68196180}" type="pres">
      <dgm:prSet presAssocID="{C43D89C7-0CE5-4023-962F-288B7B4BB05D}" presName="connTx" presStyleLbl="parChTrans1D2" presStyleIdx="0" presStyleCnt="6"/>
      <dgm:spPr/>
    </dgm:pt>
    <dgm:pt modelId="{45A4A981-6DB2-4437-B185-38471614C7F2}" type="pres">
      <dgm:prSet presAssocID="{07804E42-9EC3-4F88-907F-4F73D654AF57}" presName="node" presStyleLbl="node1" presStyleIdx="0" presStyleCnt="6" custScaleX="117736" custScaleY="117679">
        <dgm:presLayoutVars>
          <dgm:bulletEnabled val="1"/>
        </dgm:presLayoutVars>
      </dgm:prSet>
      <dgm:spPr/>
    </dgm:pt>
    <dgm:pt modelId="{681240A6-1CD3-487C-9A32-B6D25068B028}" type="pres">
      <dgm:prSet presAssocID="{F8870EA6-B331-4157-BBCE-0C9AE3AA6213}" presName="Name9" presStyleLbl="parChTrans1D2" presStyleIdx="1" presStyleCnt="6"/>
      <dgm:spPr/>
    </dgm:pt>
    <dgm:pt modelId="{6D02E330-2A20-4379-A57D-3CDC1AFEF414}" type="pres">
      <dgm:prSet presAssocID="{F8870EA6-B331-4157-BBCE-0C9AE3AA6213}" presName="connTx" presStyleLbl="parChTrans1D2" presStyleIdx="1" presStyleCnt="6"/>
      <dgm:spPr/>
    </dgm:pt>
    <dgm:pt modelId="{4E8A0D46-4E2C-4629-B485-A4AA641C3AAB}" type="pres">
      <dgm:prSet presAssocID="{D4F99CDD-BCE4-43E5-AC7A-E0A786272A31}" presName="node" presStyleLbl="node1" presStyleIdx="1" presStyleCnt="6" custScaleX="116689" custScaleY="117679" custRadScaleRad="135584" custRadScaleInc="11347">
        <dgm:presLayoutVars>
          <dgm:bulletEnabled val="1"/>
        </dgm:presLayoutVars>
      </dgm:prSet>
      <dgm:spPr/>
    </dgm:pt>
    <dgm:pt modelId="{4DD5F8B7-AACC-46CA-8DD4-0D9FCB9884B5}" type="pres">
      <dgm:prSet presAssocID="{D30C4B8A-488F-4B9D-98C5-4B625EA9A322}" presName="Name9" presStyleLbl="parChTrans1D2" presStyleIdx="2" presStyleCnt="6"/>
      <dgm:spPr/>
    </dgm:pt>
    <dgm:pt modelId="{CF7A3866-AE20-4C1E-98C0-5F34A9C4357D}" type="pres">
      <dgm:prSet presAssocID="{D30C4B8A-488F-4B9D-98C5-4B625EA9A322}" presName="connTx" presStyleLbl="parChTrans1D2" presStyleIdx="2" presStyleCnt="6"/>
      <dgm:spPr/>
    </dgm:pt>
    <dgm:pt modelId="{DDC5FFB1-D642-49CF-87A8-1BFE7A01D575}" type="pres">
      <dgm:prSet presAssocID="{90641198-D106-4C83-A6F8-793ED26664FB}" presName="node" presStyleLbl="node1" presStyleIdx="2" presStyleCnt="6" custScaleX="116689" custScaleY="117679" custRadScaleRad="135584" custRadScaleInc="-11347">
        <dgm:presLayoutVars>
          <dgm:bulletEnabled val="1"/>
        </dgm:presLayoutVars>
      </dgm:prSet>
      <dgm:spPr/>
    </dgm:pt>
    <dgm:pt modelId="{7D211EE7-DEAC-4EA5-96D7-B96700CCAB34}" type="pres">
      <dgm:prSet presAssocID="{83FCDDC2-A177-4C43-AB59-5334830E8108}" presName="Name9" presStyleLbl="parChTrans1D2" presStyleIdx="3" presStyleCnt="6"/>
      <dgm:spPr/>
    </dgm:pt>
    <dgm:pt modelId="{65087C6C-3CED-4999-A97B-6353133AFFB6}" type="pres">
      <dgm:prSet presAssocID="{83FCDDC2-A177-4C43-AB59-5334830E8108}" presName="connTx" presStyleLbl="parChTrans1D2" presStyleIdx="3" presStyleCnt="6"/>
      <dgm:spPr/>
    </dgm:pt>
    <dgm:pt modelId="{1C7C03A5-9735-4CA0-9896-FD276B2543D3}" type="pres">
      <dgm:prSet presAssocID="{A767CBCF-AC2E-4D1A-ACDD-9CFB5886EBF4}" presName="node" presStyleLbl="node1" presStyleIdx="3" presStyleCnt="6" custScaleX="116689" custScaleY="117679">
        <dgm:presLayoutVars>
          <dgm:bulletEnabled val="1"/>
        </dgm:presLayoutVars>
      </dgm:prSet>
      <dgm:spPr/>
    </dgm:pt>
    <dgm:pt modelId="{8A14E89F-4C88-48A9-A687-419E0CF43C76}" type="pres">
      <dgm:prSet presAssocID="{10F4EFDD-CD77-4C4F-B089-35954D5D6293}" presName="Name9" presStyleLbl="parChTrans1D2" presStyleIdx="4" presStyleCnt="6"/>
      <dgm:spPr/>
    </dgm:pt>
    <dgm:pt modelId="{20170676-5C07-4C53-B2C2-DC7F56E5F65A}" type="pres">
      <dgm:prSet presAssocID="{10F4EFDD-CD77-4C4F-B089-35954D5D6293}" presName="connTx" presStyleLbl="parChTrans1D2" presStyleIdx="4" presStyleCnt="6"/>
      <dgm:spPr/>
    </dgm:pt>
    <dgm:pt modelId="{F09FF133-9958-40EE-9936-D06C121E933A}" type="pres">
      <dgm:prSet presAssocID="{1D054F1F-A870-4243-B6E5-3A6F64C12ED3}" presName="node" presStyleLbl="node1" presStyleIdx="4" presStyleCnt="6" custScaleX="116689" custScaleY="117679" custRadScaleRad="135584" custRadScaleInc="11347">
        <dgm:presLayoutVars>
          <dgm:bulletEnabled val="1"/>
        </dgm:presLayoutVars>
      </dgm:prSet>
      <dgm:spPr/>
    </dgm:pt>
    <dgm:pt modelId="{3560FA9F-0535-430C-B38C-960AEEF05070}" type="pres">
      <dgm:prSet presAssocID="{BD0024DD-1873-4597-AC4A-AB76BD013638}" presName="Name9" presStyleLbl="parChTrans1D2" presStyleIdx="5" presStyleCnt="6"/>
      <dgm:spPr/>
    </dgm:pt>
    <dgm:pt modelId="{E235FF51-8C02-4506-84C9-13D15A632D25}" type="pres">
      <dgm:prSet presAssocID="{BD0024DD-1873-4597-AC4A-AB76BD013638}" presName="connTx" presStyleLbl="parChTrans1D2" presStyleIdx="5" presStyleCnt="6"/>
      <dgm:spPr/>
    </dgm:pt>
    <dgm:pt modelId="{3D946CA4-A6BA-4954-A7DB-38E06D2FBE21}" type="pres">
      <dgm:prSet presAssocID="{7903A14A-3CC8-4574-ABE8-B7B733147ED3}" presName="node" presStyleLbl="node1" presStyleIdx="5" presStyleCnt="6" custScaleX="116689" custScaleY="117679" custRadScaleRad="133934" custRadScaleInc="-10167">
        <dgm:presLayoutVars>
          <dgm:bulletEnabled val="1"/>
        </dgm:presLayoutVars>
      </dgm:prSet>
      <dgm:spPr/>
    </dgm:pt>
  </dgm:ptLst>
  <dgm:cxnLst>
    <dgm:cxn modelId="{82924108-A1B0-4680-B557-4FD1FDF77447}" srcId="{18F0339B-8337-4BC0-91F5-01E4041E9FF4}" destId="{7903A14A-3CC8-4574-ABE8-B7B733147ED3}" srcOrd="5" destOrd="0" parTransId="{BD0024DD-1873-4597-AC4A-AB76BD013638}" sibTransId="{68A3BC75-E153-42EB-BE7C-19E60A0DB6D0}"/>
    <dgm:cxn modelId="{13A7A511-0F4D-4B32-B645-6F95D57D162F}" type="presOf" srcId="{D4F99CDD-BCE4-43E5-AC7A-E0A786272A31}" destId="{4E8A0D46-4E2C-4629-B485-A4AA641C3AAB}" srcOrd="0" destOrd="0" presId="urn:microsoft.com/office/officeart/2005/8/layout/radial1"/>
    <dgm:cxn modelId="{97B7D119-D432-4BDF-B375-1DD57C86F43F}" type="presOf" srcId="{F8870EA6-B331-4157-BBCE-0C9AE3AA6213}" destId="{6D02E330-2A20-4379-A57D-3CDC1AFEF414}" srcOrd="1" destOrd="0" presId="urn:microsoft.com/office/officeart/2005/8/layout/radial1"/>
    <dgm:cxn modelId="{7C689122-C507-4C8B-9ADE-AF328BAEF53B}" srcId="{031F9C74-A3E1-4737-BB23-ED5D83A2A9C8}" destId="{18F0339B-8337-4BC0-91F5-01E4041E9FF4}" srcOrd="0" destOrd="0" parTransId="{EE9C5D41-3C3E-4237-BFF2-D901AAA44DB8}" sibTransId="{4C6D71CD-D366-411B-8456-4CAA45EF80B2}"/>
    <dgm:cxn modelId="{86B0FF36-F041-4EC9-ADBA-EFA101A1B738}" type="presOf" srcId="{83FCDDC2-A177-4C43-AB59-5334830E8108}" destId="{7D211EE7-DEAC-4EA5-96D7-B96700CCAB34}" srcOrd="0" destOrd="0" presId="urn:microsoft.com/office/officeart/2005/8/layout/radial1"/>
    <dgm:cxn modelId="{DDCF8563-BC66-4C4C-93FB-75BA79BEC1BE}" type="presOf" srcId="{D30C4B8A-488F-4B9D-98C5-4B625EA9A322}" destId="{4DD5F8B7-AACC-46CA-8DD4-0D9FCB9884B5}" srcOrd="0" destOrd="0" presId="urn:microsoft.com/office/officeart/2005/8/layout/radial1"/>
    <dgm:cxn modelId="{EF62F944-653A-4E17-AE87-B143949579C0}" type="presOf" srcId="{BD0024DD-1873-4597-AC4A-AB76BD013638}" destId="{3560FA9F-0535-430C-B38C-960AEEF05070}" srcOrd="0" destOrd="0" presId="urn:microsoft.com/office/officeart/2005/8/layout/radial1"/>
    <dgm:cxn modelId="{D4EE7B65-3DCD-4494-A8D5-AA02431D43D1}" srcId="{18F0339B-8337-4BC0-91F5-01E4041E9FF4}" destId="{90641198-D106-4C83-A6F8-793ED26664FB}" srcOrd="2" destOrd="0" parTransId="{D30C4B8A-488F-4B9D-98C5-4B625EA9A322}" sibTransId="{7280E9FE-7EA2-4400-97BD-DDF8267D0AC1}"/>
    <dgm:cxn modelId="{F3269065-98B5-45BC-BAC1-587BC85F6453}" type="presOf" srcId="{BD0024DD-1873-4597-AC4A-AB76BD013638}" destId="{E235FF51-8C02-4506-84C9-13D15A632D25}" srcOrd="1" destOrd="0" presId="urn:microsoft.com/office/officeart/2005/8/layout/radial1"/>
    <dgm:cxn modelId="{C3CBE047-B0E3-4609-AE58-A0B92208EAEB}" type="presOf" srcId="{90641198-D106-4C83-A6F8-793ED26664FB}" destId="{DDC5FFB1-D642-49CF-87A8-1BFE7A01D575}" srcOrd="0" destOrd="0" presId="urn:microsoft.com/office/officeart/2005/8/layout/radial1"/>
    <dgm:cxn modelId="{3886F347-69BB-4532-A34C-459D11367BCE}" type="presOf" srcId="{7903A14A-3CC8-4574-ABE8-B7B733147ED3}" destId="{3D946CA4-A6BA-4954-A7DB-38E06D2FBE21}" srcOrd="0" destOrd="0" presId="urn:microsoft.com/office/officeart/2005/8/layout/radial1"/>
    <dgm:cxn modelId="{93068C48-9714-4E92-ACCA-9FACB73013BC}" srcId="{18F0339B-8337-4BC0-91F5-01E4041E9FF4}" destId="{07804E42-9EC3-4F88-907F-4F73D654AF57}" srcOrd="0" destOrd="0" parTransId="{C43D89C7-0CE5-4023-962F-288B7B4BB05D}" sibTransId="{512C1B1F-71BB-4465-8A6B-4A8CA21322B0}"/>
    <dgm:cxn modelId="{CDC1636B-4FA9-43E8-9321-58F5C444908D}" srcId="{18F0339B-8337-4BC0-91F5-01E4041E9FF4}" destId="{D4F99CDD-BCE4-43E5-AC7A-E0A786272A31}" srcOrd="1" destOrd="0" parTransId="{F8870EA6-B331-4157-BBCE-0C9AE3AA6213}" sibTransId="{B7ECE049-CF55-48CE-B7B9-9660C5A31083}"/>
    <dgm:cxn modelId="{279FB14E-61CB-4CC9-A7AE-6BDD0905EC3A}" type="presOf" srcId="{1D054F1F-A870-4243-B6E5-3A6F64C12ED3}" destId="{F09FF133-9958-40EE-9936-D06C121E933A}" srcOrd="0" destOrd="0" presId="urn:microsoft.com/office/officeart/2005/8/layout/radial1"/>
    <dgm:cxn modelId="{989D8E73-2BCF-4B99-8C6E-B8F3A138649F}" type="presOf" srcId="{C43D89C7-0CE5-4023-962F-288B7B4BB05D}" destId="{76B9E8ED-A0C0-4B33-B54A-BFEA66E1E830}" srcOrd="0" destOrd="0" presId="urn:microsoft.com/office/officeart/2005/8/layout/radial1"/>
    <dgm:cxn modelId="{431E3575-6408-47C3-B595-F61166C9A697}" type="presOf" srcId="{18F0339B-8337-4BC0-91F5-01E4041E9FF4}" destId="{CA21A50F-4993-4309-A976-DF3BCCEA5B5F}" srcOrd="0" destOrd="0" presId="urn:microsoft.com/office/officeart/2005/8/layout/radial1"/>
    <dgm:cxn modelId="{FB94F175-07EC-4BE2-B3CB-EF6D44A0C10B}" type="presOf" srcId="{031F9C74-A3E1-4737-BB23-ED5D83A2A9C8}" destId="{79446132-8B03-47F4-9148-9D65E7AC8650}" srcOrd="0" destOrd="0" presId="urn:microsoft.com/office/officeart/2005/8/layout/radial1"/>
    <dgm:cxn modelId="{4A408E83-8C91-408F-8A7E-DD0D1A630D75}" type="presOf" srcId="{10F4EFDD-CD77-4C4F-B089-35954D5D6293}" destId="{20170676-5C07-4C53-B2C2-DC7F56E5F65A}" srcOrd="1" destOrd="0" presId="urn:microsoft.com/office/officeart/2005/8/layout/radial1"/>
    <dgm:cxn modelId="{FFF0148A-E982-49F6-A65A-FC97C466B3CE}" type="presOf" srcId="{10F4EFDD-CD77-4C4F-B089-35954D5D6293}" destId="{8A14E89F-4C88-48A9-A687-419E0CF43C76}" srcOrd="0" destOrd="0" presId="urn:microsoft.com/office/officeart/2005/8/layout/radial1"/>
    <dgm:cxn modelId="{60EFD599-001C-4DC7-9910-3D8588BAA30E}" type="presOf" srcId="{A767CBCF-AC2E-4D1A-ACDD-9CFB5886EBF4}" destId="{1C7C03A5-9735-4CA0-9896-FD276B2543D3}" srcOrd="0" destOrd="0" presId="urn:microsoft.com/office/officeart/2005/8/layout/radial1"/>
    <dgm:cxn modelId="{3543839B-81A4-4F6D-8785-33819FB4268D}" srcId="{18F0339B-8337-4BC0-91F5-01E4041E9FF4}" destId="{A767CBCF-AC2E-4D1A-ACDD-9CFB5886EBF4}" srcOrd="3" destOrd="0" parTransId="{83FCDDC2-A177-4C43-AB59-5334830E8108}" sibTransId="{C26CB357-DA2A-41B3-B18C-AB6536F7F4D9}"/>
    <dgm:cxn modelId="{9D35F7A0-DEC8-4725-9E7D-90EAC0FFABD9}" type="presOf" srcId="{83FCDDC2-A177-4C43-AB59-5334830E8108}" destId="{65087C6C-3CED-4999-A97B-6353133AFFB6}" srcOrd="1" destOrd="0" presId="urn:microsoft.com/office/officeart/2005/8/layout/radial1"/>
    <dgm:cxn modelId="{940332BC-5FA0-4DA8-B8EF-62568A6E3D52}" srcId="{18F0339B-8337-4BC0-91F5-01E4041E9FF4}" destId="{1D054F1F-A870-4243-B6E5-3A6F64C12ED3}" srcOrd="4" destOrd="0" parTransId="{10F4EFDD-CD77-4C4F-B089-35954D5D6293}" sibTransId="{C8F71537-CE2A-4F6A-A8BD-984A261A7AAB}"/>
    <dgm:cxn modelId="{4D5629D5-A381-4C3C-B748-2829E99F74CA}" type="presOf" srcId="{F8870EA6-B331-4157-BBCE-0C9AE3AA6213}" destId="{681240A6-1CD3-487C-9A32-B6D25068B028}" srcOrd="0" destOrd="0" presId="urn:microsoft.com/office/officeart/2005/8/layout/radial1"/>
    <dgm:cxn modelId="{AF894CDD-E264-4E1E-97B0-881725CCF96C}" type="presOf" srcId="{C43D89C7-0CE5-4023-962F-288B7B4BB05D}" destId="{82F36F61-58A4-4DA5-9025-D1EE68196180}" srcOrd="1" destOrd="0" presId="urn:microsoft.com/office/officeart/2005/8/layout/radial1"/>
    <dgm:cxn modelId="{E6CD9CEA-E15A-4A61-B2B4-4F5454B6AED7}" type="presOf" srcId="{D30C4B8A-488F-4B9D-98C5-4B625EA9A322}" destId="{CF7A3866-AE20-4C1E-98C0-5F34A9C4357D}" srcOrd="1" destOrd="0" presId="urn:microsoft.com/office/officeart/2005/8/layout/radial1"/>
    <dgm:cxn modelId="{AEB5F3F3-B758-43FB-8B28-ABCA28FF49B2}" type="presOf" srcId="{07804E42-9EC3-4F88-907F-4F73D654AF57}" destId="{45A4A981-6DB2-4437-B185-38471614C7F2}" srcOrd="0" destOrd="0" presId="urn:microsoft.com/office/officeart/2005/8/layout/radial1"/>
    <dgm:cxn modelId="{C5EA8D76-7C19-4D22-BA3B-AA261B3876C0}" type="presParOf" srcId="{79446132-8B03-47F4-9148-9D65E7AC8650}" destId="{CA21A50F-4993-4309-A976-DF3BCCEA5B5F}" srcOrd="0" destOrd="0" presId="urn:microsoft.com/office/officeart/2005/8/layout/radial1"/>
    <dgm:cxn modelId="{F243F01C-1687-42AE-A749-85BE469815F4}" type="presParOf" srcId="{79446132-8B03-47F4-9148-9D65E7AC8650}" destId="{76B9E8ED-A0C0-4B33-B54A-BFEA66E1E830}" srcOrd="1" destOrd="0" presId="urn:microsoft.com/office/officeart/2005/8/layout/radial1"/>
    <dgm:cxn modelId="{85871130-2E49-4F20-8389-34BBF14C5F8C}" type="presParOf" srcId="{76B9E8ED-A0C0-4B33-B54A-BFEA66E1E830}" destId="{82F36F61-58A4-4DA5-9025-D1EE68196180}" srcOrd="0" destOrd="0" presId="urn:microsoft.com/office/officeart/2005/8/layout/radial1"/>
    <dgm:cxn modelId="{4136FE0E-201B-459E-B736-DCE964417AA6}" type="presParOf" srcId="{79446132-8B03-47F4-9148-9D65E7AC8650}" destId="{45A4A981-6DB2-4437-B185-38471614C7F2}" srcOrd="2" destOrd="0" presId="urn:microsoft.com/office/officeart/2005/8/layout/radial1"/>
    <dgm:cxn modelId="{78EDAE08-B7C3-4BDF-8F0D-E9DCA5CF9575}" type="presParOf" srcId="{79446132-8B03-47F4-9148-9D65E7AC8650}" destId="{681240A6-1CD3-487C-9A32-B6D25068B028}" srcOrd="3" destOrd="0" presId="urn:microsoft.com/office/officeart/2005/8/layout/radial1"/>
    <dgm:cxn modelId="{CC2D8906-C5B8-45D1-99AC-C791D8F71245}" type="presParOf" srcId="{681240A6-1CD3-487C-9A32-B6D25068B028}" destId="{6D02E330-2A20-4379-A57D-3CDC1AFEF414}" srcOrd="0" destOrd="0" presId="urn:microsoft.com/office/officeart/2005/8/layout/radial1"/>
    <dgm:cxn modelId="{E6693B35-DF1F-4954-BB66-28B1B457F787}" type="presParOf" srcId="{79446132-8B03-47F4-9148-9D65E7AC8650}" destId="{4E8A0D46-4E2C-4629-B485-A4AA641C3AAB}" srcOrd="4" destOrd="0" presId="urn:microsoft.com/office/officeart/2005/8/layout/radial1"/>
    <dgm:cxn modelId="{E97D90C7-4421-4150-AD72-D4E36ADD48CA}" type="presParOf" srcId="{79446132-8B03-47F4-9148-9D65E7AC8650}" destId="{4DD5F8B7-AACC-46CA-8DD4-0D9FCB9884B5}" srcOrd="5" destOrd="0" presId="urn:microsoft.com/office/officeart/2005/8/layout/radial1"/>
    <dgm:cxn modelId="{C966ED13-FCC8-49D6-83C4-A41732F2ED7C}" type="presParOf" srcId="{4DD5F8B7-AACC-46CA-8DD4-0D9FCB9884B5}" destId="{CF7A3866-AE20-4C1E-98C0-5F34A9C4357D}" srcOrd="0" destOrd="0" presId="urn:microsoft.com/office/officeart/2005/8/layout/radial1"/>
    <dgm:cxn modelId="{2C0F0390-E6F2-424E-8CC7-4BCB4DF71565}" type="presParOf" srcId="{79446132-8B03-47F4-9148-9D65E7AC8650}" destId="{DDC5FFB1-D642-49CF-87A8-1BFE7A01D575}" srcOrd="6" destOrd="0" presId="urn:microsoft.com/office/officeart/2005/8/layout/radial1"/>
    <dgm:cxn modelId="{9C7B1594-4D65-444C-A246-5CF449228FDC}" type="presParOf" srcId="{79446132-8B03-47F4-9148-9D65E7AC8650}" destId="{7D211EE7-DEAC-4EA5-96D7-B96700CCAB34}" srcOrd="7" destOrd="0" presId="urn:microsoft.com/office/officeart/2005/8/layout/radial1"/>
    <dgm:cxn modelId="{06B4EF5B-092A-4384-A715-13916D275EA3}" type="presParOf" srcId="{7D211EE7-DEAC-4EA5-96D7-B96700CCAB34}" destId="{65087C6C-3CED-4999-A97B-6353133AFFB6}" srcOrd="0" destOrd="0" presId="urn:microsoft.com/office/officeart/2005/8/layout/radial1"/>
    <dgm:cxn modelId="{04C3224D-2A93-4CCF-B348-105804DB44F3}" type="presParOf" srcId="{79446132-8B03-47F4-9148-9D65E7AC8650}" destId="{1C7C03A5-9735-4CA0-9896-FD276B2543D3}" srcOrd="8" destOrd="0" presId="urn:microsoft.com/office/officeart/2005/8/layout/radial1"/>
    <dgm:cxn modelId="{084AB045-7C8A-4261-85F2-09256B808703}" type="presParOf" srcId="{79446132-8B03-47F4-9148-9D65E7AC8650}" destId="{8A14E89F-4C88-48A9-A687-419E0CF43C76}" srcOrd="9" destOrd="0" presId="urn:microsoft.com/office/officeart/2005/8/layout/radial1"/>
    <dgm:cxn modelId="{FCABA720-1331-4A1A-8CA0-874538A81164}" type="presParOf" srcId="{8A14E89F-4C88-48A9-A687-419E0CF43C76}" destId="{20170676-5C07-4C53-B2C2-DC7F56E5F65A}" srcOrd="0" destOrd="0" presId="urn:microsoft.com/office/officeart/2005/8/layout/radial1"/>
    <dgm:cxn modelId="{28DD0E6A-D4CF-4A5A-B925-0CBF21C0308B}" type="presParOf" srcId="{79446132-8B03-47F4-9148-9D65E7AC8650}" destId="{F09FF133-9958-40EE-9936-D06C121E933A}" srcOrd="10" destOrd="0" presId="urn:microsoft.com/office/officeart/2005/8/layout/radial1"/>
    <dgm:cxn modelId="{8F8ACAA0-05C6-4468-B904-5051A2671713}" type="presParOf" srcId="{79446132-8B03-47F4-9148-9D65E7AC8650}" destId="{3560FA9F-0535-430C-B38C-960AEEF05070}" srcOrd="11" destOrd="0" presId="urn:microsoft.com/office/officeart/2005/8/layout/radial1"/>
    <dgm:cxn modelId="{47C36485-AD08-4581-AA55-A44E131FE2D0}" type="presParOf" srcId="{3560FA9F-0535-430C-B38C-960AEEF05070}" destId="{E235FF51-8C02-4506-84C9-13D15A632D25}" srcOrd="0" destOrd="0" presId="urn:microsoft.com/office/officeart/2005/8/layout/radial1"/>
    <dgm:cxn modelId="{5F8C9BD7-BD16-43E0-A962-0687A7FDB6D2}" type="presParOf" srcId="{79446132-8B03-47F4-9148-9D65E7AC8650}" destId="{3D946CA4-A6BA-4954-A7DB-38E06D2FBE21}"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21A50F-4993-4309-A976-DF3BCCEA5B5F}">
      <dsp:nvSpPr>
        <dsp:cNvPr id="0" name=""/>
        <dsp:cNvSpPr/>
      </dsp:nvSpPr>
      <dsp:spPr>
        <a:xfrm>
          <a:off x="3167704" y="1765409"/>
          <a:ext cx="1675659" cy="1689876"/>
        </a:xfrm>
        <a:prstGeom prst="ellipse">
          <a:avLst/>
        </a:prstGeom>
        <a:solidFill>
          <a:srgbClr val="92D05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CH" sz="1800" kern="1200" dirty="0"/>
            <a:t>Ausdauer-training</a:t>
          </a:r>
        </a:p>
      </dsp:txBody>
      <dsp:txXfrm>
        <a:off x="3413099" y="2012886"/>
        <a:ext cx="1184869" cy="1194922"/>
      </dsp:txXfrm>
    </dsp:sp>
    <dsp:sp modelId="{76B9E8ED-A0C0-4B33-B54A-BFEA66E1E830}">
      <dsp:nvSpPr>
        <dsp:cNvPr id="0" name=""/>
        <dsp:cNvSpPr/>
      </dsp:nvSpPr>
      <dsp:spPr>
        <a:xfrm rot="16200000">
          <a:off x="3915286" y="1659029"/>
          <a:ext cx="180495" cy="32265"/>
        </a:xfrm>
        <a:custGeom>
          <a:avLst/>
          <a:gdLst/>
          <a:ahLst/>
          <a:cxnLst/>
          <a:rect l="0" t="0" r="0" b="0"/>
          <a:pathLst>
            <a:path>
              <a:moveTo>
                <a:pt x="0" y="16132"/>
              </a:moveTo>
              <a:lnTo>
                <a:pt x="180495"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a:off x="4001021" y="1670649"/>
        <a:ext cx="9024" cy="9024"/>
      </dsp:txXfrm>
    </dsp:sp>
    <dsp:sp modelId="{45A4A981-6DB2-4437-B185-38471614C7F2}">
      <dsp:nvSpPr>
        <dsp:cNvPr id="0" name=""/>
        <dsp:cNvSpPr/>
      </dsp:nvSpPr>
      <dsp:spPr>
        <a:xfrm>
          <a:off x="3160186" y="-104961"/>
          <a:ext cx="1690694"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a:t>Psyche</a:t>
          </a:r>
        </a:p>
        <a:p>
          <a:pPr marL="0" lvl="0" indent="0" algn="ctr" defTabSz="533400">
            <a:lnSpc>
              <a:spcPct val="90000"/>
            </a:lnSpc>
            <a:spcBef>
              <a:spcPct val="0"/>
            </a:spcBef>
            <a:spcAft>
              <a:spcPct val="35000"/>
            </a:spcAft>
            <a:buNone/>
          </a:pPr>
          <a:r>
            <a:rPr lang="de-CH" sz="1000" kern="1200" dirty="0"/>
            <a:t>Verbesserung von Stimmung, Wohlbefinden, antidepressive Wirkung, Stressabbau, Angstabbau</a:t>
          </a:r>
        </a:p>
      </dsp:txBody>
      <dsp:txXfrm>
        <a:off x="3407782" y="142516"/>
        <a:ext cx="1195502" cy="1194922"/>
      </dsp:txXfrm>
    </dsp:sp>
    <dsp:sp modelId="{681240A6-1CD3-487C-9A32-B6D25068B028}">
      <dsp:nvSpPr>
        <dsp:cNvPr id="0" name=""/>
        <dsp:cNvSpPr/>
      </dsp:nvSpPr>
      <dsp:spPr>
        <a:xfrm rot="20004246">
          <a:off x="4710606" y="2026554"/>
          <a:ext cx="857444" cy="32265"/>
        </a:xfrm>
        <a:custGeom>
          <a:avLst/>
          <a:gdLst/>
          <a:ahLst/>
          <a:cxnLst/>
          <a:rect l="0" t="0" r="0" b="0"/>
          <a:pathLst>
            <a:path>
              <a:moveTo>
                <a:pt x="0" y="16132"/>
              </a:moveTo>
              <a:lnTo>
                <a:pt x="857444"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a:off x="5117892" y="2021251"/>
        <a:ext cx="42872" cy="42872"/>
      </dsp:txXfrm>
    </dsp:sp>
    <dsp:sp modelId="{4E8A0D46-4E2C-4629-B485-A4AA641C3AAB}">
      <dsp:nvSpPr>
        <dsp:cNvPr id="0" name=""/>
        <dsp:cNvSpPr/>
      </dsp:nvSpPr>
      <dsp:spPr>
        <a:xfrm>
          <a:off x="5435292" y="630088"/>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a:t>Hormonsystem</a:t>
          </a:r>
        </a:p>
        <a:p>
          <a:pPr marL="0" lvl="0" indent="0" algn="ctr" defTabSz="533400">
            <a:lnSpc>
              <a:spcPct val="90000"/>
            </a:lnSpc>
            <a:spcBef>
              <a:spcPct val="0"/>
            </a:spcBef>
            <a:spcAft>
              <a:spcPct val="35000"/>
            </a:spcAft>
            <a:buNone/>
          </a:pPr>
          <a:r>
            <a:rPr lang="de-CH" sz="1000" kern="1200" dirty="0"/>
            <a:t>Blutdrucksenkung, weniger Stresshormon-ausschüttung</a:t>
          </a:r>
        </a:p>
      </dsp:txBody>
      <dsp:txXfrm>
        <a:off x="5680687" y="877565"/>
        <a:ext cx="1184869" cy="1194922"/>
      </dsp:txXfrm>
    </dsp:sp>
    <dsp:sp modelId="{4DD5F8B7-AACC-46CA-8DD4-0D9FCB9884B5}">
      <dsp:nvSpPr>
        <dsp:cNvPr id="0" name=""/>
        <dsp:cNvSpPr/>
      </dsp:nvSpPr>
      <dsp:spPr>
        <a:xfrm rot="1595754">
          <a:off x="4710606" y="3161875"/>
          <a:ext cx="857444" cy="32265"/>
        </a:xfrm>
        <a:custGeom>
          <a:avLst/>
          <a:gdLst/>
          <a:ahLst/>
          <a:cxnLst/>
          <a:rect l="0" t="0" r="0" b="0"/>
          <a:pathLst>
            <a:path>
              <a:moveTo>
                <a:pt x="0" y="16132"/>
              </a:moveTo>
              <a:lnTo>
                <a:pt x="857444"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a:off x="5117892" y="3156572"/>
        <a:ext cx="42872" cy="42872"/>
      </dsp:txXfrm>
    </dsp:sp>
    <dsp:sp modelId="{DDC5FFB1-D642-49CF-87A8-1BFE7A01D575}">
      <dsp:nvSpPr>
        <dsp:cNvPr id="0" name=""/>
        <dsp:cNvSpPr/>
      </dsp:nvSpPr>
      <dsp:spPr>
        <a:xfrm>
          <a:off x="5435292" y="2900730"/>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a:t>Stoffwechsel</a:t>
          </a:r>
        </a:p>
        <a:p>
          <a:pPr marL="0" lvl="0" indent="0" algn="ctr" defTabSz="533400">
            <a:lnSpc>
              <a:spcPct val="90000"/>
            </a:lnSpc>
            <a:spcBef>
              <a:spcPct val="0"/>
            </a:spcBef>
            <a:spcAft>
              <a:spcPct val="35000"/>
            </a:spcAft>
            <a:buNone/>
          </a:pPr>
          <a:r>
            <a:rPr lang="de-CH" sz="1000" kern="1200" dirty="0"/>
            <a:t>Bessere Insulinsensivität, Vorbeugung gegen Diabetes Typ II, verbesserte Fettverbrennung, Cholesterinsenkung</a:t>
          </a:r>
        </a:p>
      </dsp:txBody>
      <dsp:txXfrm>
        <a:off x="5680687" y="3148207"/>
        <a:ext cx="1184869" cy="1194922"/>
      </dsp:txXfrm>
    </dsp:sp>
    <dsp:sp modelId="{7D211EE7-DEAC-4EA5-96D7-B96700CCAB34}">
      <dsp:nvSpPr>
        <dsp:cNvPr id="0" name=""/>
        <dsp:cNvSpPr/>
      </dsp:nvSpPr>
      <dsp:spPr>
        <a:xfrm rot="5400000">
          <a:off x="3915286" y="3529401"/>
          <a:ext cx="180495" cy="32265"/>
        </a:xfrm>
        <a:custGeom>
          <a:avLst/>
          <a:gdLst/>
          <a:ahLst/>
          <a:cxnLst/>
          <a:rect l="0" t="0" r="0" b="0"/>
          <a:pathLst>
            <a:path>
              <a:moveTo>
                <a:pt x="0" y="16132"/>
              </a:moveTo>
              <a:lnTo>
                <a:pt x="180495"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a:off x="4001021" y="3541021"/>
        <a:ext cx="9024" cy="9024"/>
      </dsp:txXfrm>
    </dsp:sp>
    <dsp:sp modelId="{1C7C03A5-9735-4CA0-9896-FD276B2543D3}">
      <dsp:nvSpPr>
        <dsp:cNvPr id="0" name=""/>
        <dsp:cNvSpPr/>
      </dsp:nvSpPr>
      <dsp:spPr>
        <a:xfrm>
          <a:off x="3167704" y="3635781"/>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a:t>Immunsystem</a:t>
          </a:r>
        </a:p>
        <a:p>
          <a:pPr marL="0" lvl="0" indent="0" algn="ctr" defTabSz="533400">
            <a:lnSpc>
              <a:spcPct val="90000"/>
            </a:lnSpc>
            <a:spcBef>
              <a:spcPct val="0"/>
            </a:spcBef>
            <a:spcAft>
              <a:spcPct val="35000"/>
            </a:spcAft>
            <a:buNone/>
          </a:pPr>
          <a:r>
            <a:rPr lang="de-CH" sz="1000" kern="1200" dirty="0"/>
            <a:t>Verringerte Infektanfälligkeit, Vorbeugung gegen Krebs und Tumore, Stärkung des Immunsystems</a:t>
          </a:r>
        </a:p>
      </dsp:txBody>
      <dsp:txXfrm>
        <a:off x="3413099" y="3883258"/>
        <a:ext cx="1184869" cy="1194922"/>
      </dsp:txXfrm>
    </dsp:sp>
    <dsp:sp modelId="{8A14E89F-4C88-48A9-A687-419E0CF43C76}">
      <dsp:nvSpPr>
        <dsp:cNvPr id="0" name=""/>
        <dsp:cNvSpPr/>
      </dsp:nvSpPr>
      <dsp:spPr>
        <a:xfrm rot="9204246">
          <a:off x="2443017" y="3161875"/>
          <a:ext cx="857444" cy="32265"/>
        </a:xfrm>
        <a:custGeom>
          <a:avLst/>
          <a:gdLst/>
          <a:ahLst/>
          <a:cxnLst/>
          <a:rect l="0" t="0" r="0" b="0"/>
          <a:pathLst>
            <a:path>
              <a:moveTo>
                <a:pt x="0" y="16132"/>
              </a:moveTo>
              <a:lnTo>
                <a:pt x="857444"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rot="10800000">
        <a:off x="2850303" y="3156572"/>
        <a:ext cx="42872" cy="42872"/>
      </dsp:txXfrm>
    </dsp:sp>
    <dsp:sp modelId="{F09FF133-9958-40EE-9936-D06C121E933A}">
      <dsp:nvSpPr>
        <dsp:cNvPr id="0" name=""/>
        <dsp:cNvSpPr/>
      </dsp:nvSpPr>
      <dsp:spPr>
        <a:xfrm>
          <a:off x="900115" y="2900730"/>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a:t>Bewegungs-apparat</a:t>
          </a:r>
        </a:p>
        <a:p>
          <a:pPr marL="0" lvl="0" indent="0" algn="ctr" defTabSz="533400">
            <a:lnSpc>
              <a:spcPct val="90000"/>
            </a:lnSpc>
            <a:spcBef>
              <a:spcPct val="0"/>
            </a:spcBef>
            <a:spcAft>
              <a:spcPct val="35000"/>
            </a:spcAft>
            <a:buNone/>
          </a:pPr>
          <a:r>
            <a:rPr lang="de-CH" sz="1000" kern="1200" dirty="0"/>
            <a:t>Stärkung von Knochen, Knorpeln, Sehnen und Bändern, Kräftigung der Muskulatur</a:t>
          </a:r>
        </a:p>
      </dsp:txBody>
      <dsp:txXfrm>
        <a:off x="1145510" y="3148207"/>
        <a:ext cx="1184869" cy="1194922"/>
      </dsp:txXfrm>
    </dsp:sp>
    <dsp:sp modelId="{3560FA9F-0535-430C-B38C-960AEEF05070}">
      <dsp:nvSpPr>
        <dsp:cNvPr id="0" name=""/>
        <dsp:cNvSpPr/>
      </dsp:nvSpPr>
      <dsp:spPr>
        <a:xfrm rot="12416994">
          <a:off x="2475766" y="2026553"/>
          <a:ext cx="826512" cy="32265"/>
        </a:xfrm>
        <a:custGeom>
          <a:avLst/>
          <a:gdLst/>
          <a:ahLst/>
          <a:cxnLst/>
          <a:rect l="0" t="0" r="0" b="0"/>
          <a:pathLst>
            <a:path>
              <a:moveTo>
                <a:pt x="0" y="16132"/>
              </a:moveTo>
              <a:lnTo>
                <a:pt x="826512"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rot="10800000">
        <a:off x="2868360" y="2022023"/>
        <a:ext cx="41325" cy="41325"/>
      </dsp:txXfrm>
    </dsp:sp>
    <dsp:sp modelId="{3D946CA4-A6BA-4954-A7DB-38E06D2FBE21}">
      <dsp:nvSpPr>
        <dsp:cNvPr id="0" name=""/>
        <dsp:cNvSpPr/>
      </dsp:nvSpPr>
      <dsp:spPr>
        <a:xfrm>
          <a:off x="934682" y="630087"/>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a:t>Herz-Kreislauf-System</a:t>
          </a:r>
        </a:p>
        <a:p>
          <a:pPr marL="0" lvl="0" indent="0" algn="ctr" defTabSz="533400">
            <a:lnSpc>
              <a:spcPct val="90000"/>
            </a:lnSpc>
            <a:spcBef>
              <a:spcPct val="0"/>
            </a:spcBef>
            <a:spcAft>
              <a:spcPct val="35000"/>
            </a:spcAft>
            <a:buNone/>
          </a:pPr>
          <a:r>
            <a:rPr lang="de-CH" sz="1000" kern="1200" dirty="0"/>
            <a:t>Niedriger Ruhepuls, weniger Herzrhythmus-störungen, bessere Sauerstoff-versorgung</a:t>
          </a:r>
        </a:p>
      </dsp:txBody>
      <dsp:txXfrm>
        <a:off x="1180077" y="877564"/>
        <a:ext cx="1184869" cy="11949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21A50F-4993-4309-A976-DF3BCCEA5B5F}">
      <dsp:nvSpPr>
        <dsp:cNvPr id="0" name=""/>
        <dsp:cNvSpPr/>
      </dsp:nvSpPr>
      <dsp:spPr>
        <a:xfrm>
          <a:off x="3167704" y="1765409"/>
          <a:ext cx="1675659" cy="1689876"/>
        </a:xfrm>
        <a:prstGeom prst="ellipse">
          <a:avLst/>
        </a:prstGeom>
        <a:solidFill>
          <a:srgbClr val="92D05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CH" sz="1400" kern="1200" dirty="0" err="1"/>
            <a:t>Entraînement</a:t>
          </a:r>
          <a:r>
            <a:rPr lang="de-CH" sz="1400" kern="1200" dirty="0"/>
            <a:t> </a:t>
          </a:r>
          <a:r>
            <a:rPr lang="de-CH" sz="1400" kern="1200" dirty="0" err="1"/>
            <a:t>d'endurance</a:t>
          </a:r>
          <a:endParaRPr lang="de-CH" sz="1400" kern="1200" dirty="0"/>
        </a:p>
      </dsp:txBody>
      <dsp:txXfrm>
        <a:off x="3413099" y="2012886"/>
        <a:ext cx="1184869" cy="1194922"/>
      </dsp:txXfrm>
    </dsp:sp>
    <dsp:sp modelId="{76B9E8ED-A0C0-4B33-B54A-BFEA66E1E830}">
      <dsp:nvSpPr>
        <dsp:cNvPr id="0" name=""/>
        <dsp:cNvSpPr/>
      </dsp:nvSpPr>
      <dsp:spPr>
        <a:xfrm rot="16200000">
          <a:off x="3915286" y="1659029"/>
          <a:ext cx="180495" cy="32265"/>
        </a:xfrm>
        <a:custGeom>
          <a:avLst/>
          <a:gdLst/>
          <a:ahLst/>
          <a:cxnLst/>
          <a:rect l="0" t="0" r="0" b="0"/>
          <a:pathLst>
            <a:path>
              <a:moveTo>
                <a:pt x="0" y="16132"/>
              </a:moveTo>
              <a:lnTo>
                <a:pt x="180495"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a:off x="4001021" y="1670649"/>
        <a:ext cx="9024" cy="9024"/>
      </dsp:txXfrm>
    </dsp:sp>
    <dsp:sp modelId="{45A4A981-6DB2-4437-B185-38471614C7F2}">
      <dsp:nvSpPr>
        <dsp:cNvPr id="0" name=""/>
        <dsp:cNvSpPr/>
      </dsp:nvSpPr>
      <dsp:spPr>
        <a:xfrm>
          <a:off x="3160186" y="-104961"/>
          <a:ext cx="1690694"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err="1"/>
            <a:t>Psychisme</a:t>
          </a:r>
          <a:endParaRPr lang="de-CH" sz="1200" b="1" kern="1200" dirty="0"/>
        </a:p>
        <a:p>
          <a:pPr marL="0" lvl="0" indent="0" algn="ctr" defTabSz="533400">
            <a:lnSpc>
              <a:spcPct val="90000"/>
            </a:lnSpc>
            <a:spcBef>
              <a:spcPct val="0"/>
            </a:spcBef>
            <a:spcAft>
              <a:spcPct val="35000"/>
            </a:spcAft>
            <a:buNone/>
          </a:pPr>
          <a:r>
            <a:rPr lang="fr-FR" sz="1000" kern="1200" dirty="0"/>
            <a:t>Amélioration de l'humeur, du bien-être, effet antidépresseur, réduction du stress, diminution de l'anxiété</a:t>
          </a:r>
          <a:endParaRPr lang="de-CH" sz="1000" kern="1200" dirty="0"/>
        </a:p>
      </dsp:txBody>
      <dsp:txXfrm>
        <a:off x="3407782" y="142516"/>
        <a:ext cx="1195502" cy="1194922"/>
      </dsp:txXfrm>
    </dsp:sp>
    <dsp:sp modelId="{681240A6-1CD3-487C-9A32-B6D25068B028}">
      <dsp:nvSpPr>
        <dsp:cNvPr id="0" name=""/>
        <dsp:cNvSpPr/>
      </dsp:nvSpPr>
      <dsp:spPr>
        <a:xfrm rot="20004246">
          <a:off x="4710606" y="2026554"/>
          <a:ext cx="857444" cy="32265"/>
        </a:xfrm>
        <a:custGeom>
          <a:avLst/>
          <a:gdLst/>
          <a:ahLst/>
          <a:cxnLst/>
          <a:rect l="0" t="0" r="0" b="0"/>
          <a:pathLst>
            <a:path>
              <a:moveTo>
                <a:pt x="0" y="16132"/>
              </a:moveTo>
              <a:lnTo>
                <a:pt x="857444"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a:off x="5117892" y="2021251"/>
        <a:ext cx="42872" cy="42872"/>
      </dsp:txXfrm>
    </dsp:sp>
    <dsp:sp modelId="{4E8A0D46-4E2C-4629-B485-A4AA641C3AAB}">
      <dsp:nvSpPr>
        <dsp:cNvPr id="0" name=""/>
        <dsp:cNvSpPr/>
      </dsp:nvSpPr>
      <dsp:spPr>
        <a:xfrm>
          <a:off x="5435292" y="630088"/>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err="1"/>
            <a:t>Système</a:t>
          </a:r>
          <a:r>
            <a:rPr lang="de-CH" sz="1200" b="1" kern="1200" dirty="0"/>
            <a:t> hormonal</a:t>
          </a:r>
        </a:p>
        <a:p>
          <a:pPr marL="0" lvl="0" indent="0" algn="ctr" defTabSz="533400">
            <a:lnSpc>
              <a:spcPct val="90000"/>
            </a:lnSpc>
            <a:spcBef>
              <a:spcPct val="0"/>
            </a:spcBef>
            <a:spcAft>
              <a:spcPct val="35000"/>
            </a:spcAft>
            <a:buNone/>
          </a:pPr>
          <a:r>
            <a:rPr lang="fr-FR" sz="1000" kern="1200" dirty="0"/>
            <a:t>Baisse de la tension artérielle, diminution de la sécrétion d'hormones du stress</a:t>
          </a:r>
          <a:endParaRPr lang="de-CH" sz="1000" kern="1200" dirty="0"/>
        </a:p>
      </dsp:txBody>
      <dsp:txXfrm>
        <a:off x="5680687" y="877565"/>
        <a:ext cx="1184869" cy="1194922"/>
      </dsp:txXfrm>
    </dsp:sp>
    <dsp:sp modelId="{4DD5F8B7-AACC-46CA-8DD4-0D9FCB9884B5}">
      <dsp:nvSpPr>
        <dsp:cNvPr id="0" name=""/>
        <dsp:cNvSpPr/>
      </dsp:nvSpPr>
      <dsp:spPr>
        <a:xfrm rot="1595754">
          <a:off x="4710606" y="3161875"/>
          <a:ext cx="857444" cy="32265"/>
        </a:xfrm>
        <a:custGeom>
          <a:avLst/>
          <a:gdLst/>
          <a:ahLst/>
          <a:cxnLst/>
          <a:rect l="0" t="0" r="0" b="0"/>
          <a:pathLst>
            <a:path>
              <a:moveTo>
                <a:pt x="0" y="16132"/>
              </a:moveTo>
              <a:lnTo>
                <a:pt x="857444"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a:off x="5117892" y="3156572"/>
        <a:ext cx="42872" cy="42872"/>
      </dsp:txXfrm>
    </dsp:sp>
    <dsp:sp modelId="{DDC5FFB1-D642-49CF-87A8-1BFE7A01D575}">
      <dsp:nvSpPr>
        <dsp:cNvPr id="0" name=""/>
        <dsp:cNvSpPr/>
      </dsp:nvSpPr>
      <dsp:spPr>
        <a:xfrm>
          <a:off x="5435292" y="2900730"/>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err="1"/>
            <a:t>Métabolisme</a:t>
          </a:r>
          <a:endParaRPr lang="de-CH" sz="1200" b="1" kern="1200" dirty="0"/>
        </a:p>
        <a:p>
          <a:pPr marL="0" lvl="0" indent="0" algn="ctr" defTabSz="533400">
            <a:lnSpc>
              <a:spcPct val="90000"/>
            </a:lnSpc>
            <a:spcBef>
              <a:spcPct val="0"/>
            </a:spcBef>
            <a:spcAft>
              <a:spcPct val="35000"/>
            </a:spcAft>
            <a:buNone/>
          </a:pPr>
          <a:r>
            <a:rPr lang="fr-FR" sz="1000" kern="1200" dirty="0"/>
            <a:t>Meilleure sensibilité à l'insuline, prévention du diabète de type II, amélioration de la combustion des graisses, baisse du cholestérol</a:t>
          </a:r>
          <a:endParaRPr lang="de-CH" sz="1000" kern="1200" dirty="0"/>
        </a:p>
      </dsp:txBody>
      <dsp:txXfrm>
        <a:off x="5680687" y="3148207"/>
        <a:ext cx="1184869" cy="1194922"/>
      </dsp:txXfrm>
    </dsp:sp>
    <dsp:sp modelId="{7D211EE7-DEAC-4EA5-96D7-B96700CCAB34}">
      <dsp:nvSpPr>
        <dsp:cNvPr id="0" name=""/>
        <dsp:cNvSpPr/>
      </dsp:nvSpPr>
      <dsp:spPr>
        <a:xfrm rot="5400000">
          <a:off x="3915286" y="3529401"/>
          <a:ext cx="180495" cy="32265"/>
        </a:xfrm>
        <a:custGeom>
          <a:avLst/>
          <a:gdLst/>
          <a:ahLst/>
          <a:cxnLst/>
          <a:rect l="0" t="0" r="0" b="0"/>
          <a:pathLst>
            <a:path>
              <a:moveTo>
                <a:pt x="0" y="16132"/>
              </a:moveTo>
              <a:lnTo>
                <a:pt x="180495"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a:off x="4001021" y="3541021"/>
        <a:ext cx="9024" cy="9024"/>
      </dsp:txXfrm>
    </dsp:sp>
    <dsp:sp modelId="{1C7C03A5-9735-4CA0-9896-FD276B2543D3}">
      <dsp:nvSpPr>
        <dsp:cNvPr id="0" name=""/>
        <dsp:cNvSpPr/>
      </dsp:nvSpPr>
      <dsp:spPr>
        <a:xfrm>
          <a:off x="3167704" y="3635781"/>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err="1"/>
            <a:t>Système</a:t>
          </a:r>
          <a:r>
            <a:rPr lang="de-CH" sz="1200" b="1" kern="1200" dirty="0"/>
            <a:t> </a:t>
          </a:r>
          <a:r>
            <a:rPr lang="de-CH" sz="1200" b="1" kern="1200" dirty="0" err="1"/>
            <a:t>immunitaire</a:t>
          </a:r>
          <a:endParaRPr lang="de-CH" sz="1200" b="1" kern="1200" dirty="0"/>
        </a:p>
        <a:p>
          <a:pPr marL="0" lvl="0" indent="0" algn="ctr" defTabSz="533400">
            <a:lnSpc>
              <a:spcPct val="90000"/>
            </a:lnSpc>
            <a:spcBef>
              <a:spcPct val="0"/>
            </a:spcBef>
            <a:spcAft>
              <a:spcPct val="35000"/>
            </a:spcAft>
            <a:buNone/>
          </a:pPr>
          <a:r>
            <a:rPr lang="fr-FR" sz="1000" kern="1200" dirty="0"/>
            <a:t>Réduction de la sensibilité aux infections, prévention du cancer et des tumeurs, renforcement du système immunitaire</a:t>
          </a:r>
          <a:endParaRPr lang="de-CH" sz="1000" kern="1200" dirty="0"/>
        </a:p>
      </dsp:txBody>
      <dsp:txXfrm>
        <a:off x="3413099" y="3883258"/>
        <a:ext cx="1184869" cy="1194922"/>
      </dsp:txXfrm>
    </dsp:sp>
    <dsp:sp modelId="{8A14E89F-4C88-48A9-A687-419E0CF43C76}">
      <dsp:nvSpPr>
        <dsp:cNvPr id="0" name=""/>
        <dsp:cNvSpPr/>
      </dsp:nvSpPr>
      <dsp:spPr>
        <a:xfrm rot="9204246">
          <a:off x="2443017" y="3161875"/>
          <a:ext cx="857444" cy="32265"/>
        </a:xfrm>
        <a:custGeom>
          <a:avLst/>
          <a:gdLst/>
          <a:ahLst/>
          <a:cxnLst/>
          <a:rect l="0" t="0" r="0" b="0"/>
          <a:pathLst>
            <a:path>
              <a:moveTo>
                <a:pt x="0" y="16132"/>
              </a:moveTo>
              <a:lnTo>
                <a:pt x="857444"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rot="10800000">
        <a:off x="2850303" y="3156572"/>
        <a:ext cx="42872" cy="42872"/>
      </dsp:txXfrm>
    </dsp:sp>
    <dsp:sp modelId="{F09FF133-9958-40EE-9936-D06C121E933A}">
      <dsp:nvSpPr>
        <dsp:cNvPr id="0" name=""/>
        <dsp:cNvSpPr/>
      </dsp:nvSpPr>
      <dsp:spPr>
        <a:xfrm>
          <a:off x="900115" y="2900730"/>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err="1"/>
            <a:t>Appareil</a:t>
          </a:r>
          <a:r>
            <a:rPr lang="de-CH" sz="1200" b="1" kern="1200" dirty="0"/>
            <a:t> </a:t>
          </a:r>
          <a:r>
            <a:rPr lang="de-CH" sz="1200" b="1" kern="1200" dirty="0" err="1"/>
            <a:t>locomoteur</a:t>
          </a:r>
          <a:r>
            <a:rPr lang="de-CH" sz="1200" b="1" kern="1200" dirty="0"/>
            <a:t> </a:t>
          </a:r>
          <a:r>
            <a:rPr lang="fr-FR" sz="1000" kern="1200" dirty="0"/>
            <a:t>Renforcement des os, du cartilage, des tendons et des ligaments, renforcement musculaire</a:t>
          </a:r>
          <a:endParaRPr lang="de-CH" sz="1000" kern="1200" dirty="0"/>
        </a:p>
      </dsp:txBody>
      <dsp:txXfrm>
        <a:off x="1145510" y="3148207"/>
        <a:ext cx="1184869" cy="1194922"/>
      </dsp:txXfrm>
    </dsp:sp>
    <dsp:sp modelId="{3560FA9F-0535-430C-B38C-960AEEF05070}">
      <dsp:nvSpPr>
        <dsp:cNvPr id="0" name=""/>
        <dsp:cNvSpPr/>
      </dsp:nvSpPr>
      <dsp:spPr>
        <a:xfrm rot="12416994">
          <a:off x="2475766" y="2026553"/>
          <a:ext cx="826512" cy="32265"/>
        </a:xfrm>
        <a:custGeom>
          <a:avLst/>
          <a:gdLst/>
          <a:ahLst/>
          <a:cxnLst/>
          <a:rect l="0" t="0" r="0" b="0"/>
          <a:pathLst>
            <a:path>
              <a:moveTo>
                <a:pt x="0" y="16132"/>
              </a:moveTo>
              <a:lnTo>
                <a:pt x="826512"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rot="10800000">
        <a:off x="2868360" y="2022023"/>
        <a:ext cx="41325" cy="41325"/>
      </dsp:txXfrm>
    </dsp:sp>
    <dsp:sp modelId="{3D946CA4-A6BA-4954-A7DB-38E06D2FBE21}">
      <dsp:nvSpPr>
        <dsp:cNvPr id="0" name=""/>
        <dsp:cNvSpPr/>
      </dsp:nvSpPr>
      <dsp:spPr>
        <a:xfrm>
          <a:off x="934682" y="630087"/>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err="1"/>
            <a:t>Système</a:t>
          </a:r>
          <a:r>
            <a:rPr lang="de-CH" sz="1200" b="1" kern="1200" dirty="0"/>
            <a:t> </a:t>
          </a:r>
          <a:r>
            <a:rPr lang="de-CH" sz="1200" b="1" kern="1200" dirty="0" err="1"/>
            <a:t>cardio-vasculaire</a:t>
          </a:r>
          <a:r>
            <a:rPr lang="de-CH" sz="1200" b="1" kern="1200" dirty="0"/>
            <a:t> </a:t>
          </a:r>
          <a:br>
            <a:rPr lang="de-CH" sz="1200" b="1" kern="1200" dirty="0"/>
          </a:br>
          <a:r>
            <a:rPr lang="fr-FR" sz="1000" kern="1200" dirty="0"/>
            <a:t>Pouls au repos plus bas, moins de troubles du rythme cardiaque, meilleur apport en oxygène</a:t>
          </a:r>
          <a:endParaRPr lang="de-CH" sz="1000" kern="1200" dirty="0"/>
        </a:p>
      </dsp:txBody>
      <dsp:txXfrm>
        <a:off x="1180077" y="877564"/>
        <a:ext cx="1184869" cy="11949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21A50F-4993-4309-A976-DF3BCCEA5B5F}">
      <dsp:nvSpPr>
        <dsp:cNvPr id="0" name=""/>
        <dsp:cNvSpPr/>
      </dsp:nvSpPr>
      <dsp:spPr>
        <a:xfrm>
          <a:off x="3167704" y="1765409"/>
          <a:ext cx="1675659" cy="1689876"/>
        </a:xfrm>
        <a:prstGeom prst="ellipse">
          <a:avLst/>
        </a:prstGeom>
        <a:solidFill>
          <a:srgbClr val="92D05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de-CH" sz="1500" kern="1200" dirty="0" err="1"/>
            <a:t>Allenamento</a:t>
          </a:r>
          <a:r>
            <a:rPr lang="de-CH" sz="1500" kern="1200" dirty="0"/>
            <a:t> di </a:t>
          </a:r>
          <a:r>
            <a:rPr lang="de-CH" sz="1500" kern="1200" dirty="0" err="1"/>
            <a:t>resistenza</a:t>
          </a:r>
          <a:endParaRPr lang="de-CH" sz="1500" kern="1200" dirty="0"/>
        </a:p>
      </dsp:txBody>
      <dsp:txXfrm>
        <a:off x="3413099" y="2012886"/>
        <a:ext cx="1184869" cy="1194922"/>
      </dsp:txXfrm>
    </dsp:sp>
    <dsp:sp modelId="{76B9E8ED-A0C0-4B33-B54A-BFEA66E1E830}">
      <dsp:nvSpPr>
        <dsp:cNvPr id="0" name=""/>
        <dsp:cNvSpPr/>
      </dsp:nvSpPr>
      <dsp:spPr>
        <a:xfrm rot="16200000">
          <a:off x="3915286" y="1659029"/>
          <a:ext cx="180495" cy="32265"/>
        </a:xfrm>
        <a:custGeom>
          <a:avLst/>
          <a:gdLst/>
          <a:ahLst/>
          <a:cxnLst/>
          <a:rect l="0" t="0" r="0" b="0"/>
          <a:pathLst>
            <a:path>
              <a:moveTo>
                <a:pt x="0" y="16132"/>
              </a:moveTo>
              <a:lnTo>
                <a:pt x="180495"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a:off x="4001021" y="1670649"/>
        <a:ext cx="9024" cy="9024"/>
      </dsp:txXfrm>
    </dsp:sp>
    <dsp:sp modelId="{45A4A981-6DB2-4437-B185-38471614C7F2}">
      <dsp:nvSpPr>
        <dsp:cNvPr id="0" name=""/>
        <dsp:cNvSpPr/>
      </dsp:nvSpPr>
      <dsp:spPr>
        <a:xfrm>
          <a:off x="3160186" y="-104961"/>
          <a:ext cx="1690694"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err="1"/>
            <a:t>Psiche</a:t>
          </a:r>
          <a:endParaRPr lang="de-CH" sz="1200" b="1" kern="1200" dirty="0"/>
        </a:p>
        <a:p>
          <a:pPr marL="0" lvl="0" indent="0" algn="ctr" defTabSz="533400">
            <a:lnSpc>
              <a:spcPct val="90000"/>
            </a:lnSpc>
            <a:spcBef>
              <a:spcPct val="0"/>
            </a:spcBef>
            <a:spcAft>
              <a:spcPct val="35000"/>
            </a:spcAft>
            <a:buNone/>
          </a:pPr>
          <a:r>
            <a:rPr lang="it-IT" sz="1000" kern="1200"/>
            <a:t>Miglioramento dell'umore, benessere, effetto antidepressivo, riduzione dello stress, riduzione dell'ansia</a:t>
          </a:r>
          <a:endParaRPr lang="de-CH" sz="1000" kern="1200" dirty="0"/>
        </a:p>
      </dsp:txBody>
      <dsp:txXfrm>
        <a:off x="3407782" y="142516"/>
        <a:ext cx="1195502" cy="1194922"/>
      </dsp:txXfrm>
    </dsp:sp>
    <dsp:sp modelId="{681240A6-1CD3-487C-9A32-B6D25068B028}">
      <dsp:nvSpPr>
        <dsp:cNvPr id="0" name=""/>
        <dsp:cNvSpPr/>
      </dsp:nvSpPr>
      <dsp:spPr>
        <a:xfrm rot="20004246">
          <a:off x="4710606" y="2026554"/>
          <a:ext cx="857444" cy="32265"/>
        </a:xfrm>
        <a:custGeom>
          <a:avLst/>
          <a:gdLst/>
          <a:ahLst/>
          <a:cxnLst/>
          <a:rect l="0" t="0" r="0" b="0"/>
          <a:pathLst>
            <a:path>
              <a:moveTo>
                <a:pt x="0" y="16132"/>
              </a:moveTo>
              <a:lnTo>
                <a:pt x="857444"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a:off x="5117892" y="2021251"/>
        <a:ext cx="42872" cy="42872"/>
      </dsp:txXfrm>
    </dsp:sp>
    <dsp:sp modelId="{4E8A0D46-4E2C-4629-B485-A4AA641C3AAB}">
      <dsp:nvSpPr>
        <dsp:cNvPr id="0" name=""/>
        <dsp:cNvSpPr/>
      </dsp:nvSpPr>
      <dsp:spPr>
        <a:xfrm>
          <a:off x="5435292" y="630088"/>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err="1"/>
            <a:t>Sistema</a:t>
          </a:r>
          <a:r>
            <a:rPr lang="de-CH" sz="1200" b="1" kern="1200" dirty="0"/>
            <a:t> </a:t>
          </a:r>
          <a:r>
            <a:rPr lang="de-CH" sz="1200" b="1" kern="1200" dirty="0" err="1"/>
            <a:t>ormonale</a:t>
          </a:r>
          <a:endParaRPr lang="de-CH" sz="1200" b="1" kern="1200" dirty="0"/>
        </a:p>
        <a:p>
          <a:pPr marL="0" lvl="0" indent="0" algn="ctr" defTabSz="533400">
            <a:lnSpc>
              <a:spcPct val="90000"/>
            </a:lnSpc>
            <a:spcBef>
              <a:spcPct val="0"/>
            </a:spcBef>
            <a:spcAft>
              <a:spcPct val="35000"/>
            </a:spcAft>
            <a:buNone/>
          </a:pPr>
          <a:r>
            <a:rPr lang="it-IT" sz="1000" kern="1200" dirty="0"/>
            <a:t>Abbassamento della pressione sanguigna, minore rilascio di ormoni dello stress</a:t>
          </a:r>
          <a:endParaRPr lang="de-CH" sz="1000" kern="1200" dirty="0"/>
        </a:p>
      </dsp:txBody>
      <dsp:txXfrm>
        <a:off x="5680687" y="877565"/>
        <a:ext cx="1184869" cy="1194922"/>
      </dsp:txXfrm>
    </dsp:sp>
    <dsp:sp modelId="{4DD5F8B7-AACC-46CA-8DD4-0D9FCB9884B5}">
      <dsp:nvSpPr>
        <dsp:cNvPr id="0" name=""/>
        <dsp:cNvSpPr/>
      </dsp:nvSpPr>
      <dsp:spPr>
        <a:xfrm rot="1595754">
          <a:off x="4710606" y="3161875"/>
          <a:ext cx="857444" cy="32265"/>
        </a:xfrm>
        <a:custGeom>
          <a:avLst/>
          <a:gdLst/>
          <a:ahLst/>
          <a:cxnLst/>
          <a:rect l="0" t="0" r="0" b="0"/>
          <a:pathLst>
            <a:path>
              <a:moveTo>
                <a:pt x="0" y="16132"/>
              </a:moveTo>
              <a:lnTo>
                <a:pt x="857444"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a:off x="5117892" y="3156572"/>
        <a:ext cx="42872" cy="42872"/>
      </dsp:txXfrm>
    </dsp:sp>
    <dsp:sp modelId="{DDC5FFB1-D642-49CF-87A8-1BFE7A01D575}">
      <dsp:nvSpPr>
        <dsp:cNvPr id="0" name=""/>
        <dsp:cNvSpPr/>
      </dsp:nvSpPr>
      <dsp:spPr>
        <a:xfrm>
          <a:off x="5435292" y="2900730"/>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err="1"/>
            <a:t>Metabolismo</a:t>
          </a:r>
          <a:endParaRPr lang="de-CH" sz="1200" b="1" kern="1200" dirty="0"/>
        </a:p>
        <a:p>
          <a:pPr marL="0" lvl="0" indent="0" algn="ctr" defTabSz="533400">
            <a:lnSpc>
              <a:spcPct val="90000"/>
            </a:lnSpc>
            <a:spcBef>
              <a:spcPct val="0"/>
            </a:spcBef>
            <a:spcAft>
              <a:spcPct val="35000"/>
            </a:spcAft>
            <a:buNone/>
          </a:pPr>
          <a:r>
            <a:rPr lang="it-IT" sz="1000" kern="1200" dirty="0"/>
            <a:t>Migliore sensibilità all'insulina, prevenzione del diabete di tipo II, miglioramento della combustione dei grassi, abbassamento del colesterolo</a:t>
          </a:r>
          <a:endParaRPr lang="de-CH" sz="1000" kern="1200" dirty="0"/>
        </a:p>
      </dsp:txBody>
      <dsp:txXfrm>
        <a:off x="5680687" y="3148207"/>
        <a:ext cx="1184869" cy="1194922"/>
      </dsp:txXfrm>
    </dsp:sp>
    <dsp:sp modelId="{7D211EE7-DEAC-4EA5-96D7-B96700CCAB34}">
      <dsp:nvSpPr>
        <dsp:cNvPr id="0" name=""/>
        <dsp:cNvSpPr/>
      </dsp:nvSpPr>
      <dsp:spPr>
        <a:xfrm rot="5400000">
          <a:off x="3915286" y="3529401"/>
          <a:ext cx="180495" cy="32265"/>
        </a:xfrm>
        <a:custGeom>
          <a:avLst/>
          <a:gdLst/>
          <a:ahLst/>
          <a:cxnLst/>
          <a:rect l="0" t="0" r="0" b="0"/>
          <a:pathLst>
            <a:path>
              <a:moveTo>
                <a:pt x="0" y="16132"/>
              </a:moveTo>
              <a:lnTo>
                <a:pt x="180495"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a:off x="4001021" y="3541021"/>
        <a:ext cx="9024" cy="9024"/>
      </dsp:txXfrm>
    </dsp:sp>
    <dsp:sp modelId="{1C7C03A5-9735-4CA0-9896-FD276B2543D3}">
      <dsp:nvSpPr>
        <dsp:cNvPr id="0" name=""/>
        <dsp:cNvSpPr/>
      </dsp:nvSpPr>
      <dsp:spPr>
        <a:xfrm>
          <a:off x="3167704" y="3635781"/>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err="1"/>
            <a:t>Sistema</a:t>
          </a:r>
          <a:r>
            <a:rPr lang="de-CH" sz="1200" b="1" kern="1200" dirty="0"/>
            <a:t> </a:t>
          </a:r>
          <a:r>
            <a:rPr lang="de-CH" sz="1200" b="1" kern="1200" dirty="0" err="1"/>
            <a:t>immunitario</a:t>
          </a:r>
          <a:r>
            <a:rPr lang="de-CH" sz="1200" b="1" kern="1200" dirty="0"/>
            <a:t> </a:t>
          </a:r>
          <a:r>
            <a:rPr lang="it-IT" sz="1000" kern="1200" dirty="0"/>
            <a:t>Riduzione della suscettibilità alle infezioni, prevenzione di tumori e tumori, rafforzamento del sistema immunitario</a:t>
          </a:r>
          <a:endParaRPr lang="de-CH" sz="1000" kern="1200" dirty="0"/>
        </a:p>
      </dsp:txBody>
      <dsp:txXfrm>
        <a:off x="3413099" y="3883258"/>
        <a:ext cx="1184869" cy="1194922"/>
      </dsp:txXfrm>
    </dsp:sp>
    <dsp:sp modelId="{8A14E89F-4C88-48A9-A687-419E0CF43C76}">
      <dsp:nvSpPr>
        <dsp:cNvPr id="0" name=""/>
        <dsp:cNvSpPr/>
      </dsp:nvSpPr>
      <dsp:spPr>
        <a:xfrm rot="9204246">
          <a:off x="2443017" y="3161875"/>
          <a:ext cx="857444" cy="32265"/>
        </a:xfrm>
        <a:custGeom>
          <a:avLst/>
          <a:gdLst/>
          <a:ahLst/>
          <a:cxnLst/>
          <a:rect l="0" t="0" r="0" b="0"/>
          <a:pathLst>
            <a:path>
              <a:moveTo>
                <a:pt x="0" y="16132"/>
              </a:moveTo>
              <a:lnTo>
                <a:pt x="857444"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rot="10800000">
        <a:off x="2850303" y="3156572"/>
        <a:ext cx="42872" cy="42872"/>
      </dsp:txXfrm>
    </dsp:sp>
    <dsp:sp modelId="{F09FF133-9958-40EE-9936-D06C121E933A}">
      <dsp:nvSpPr>
        <dsp:cNvPr id="0" name=""/>
        <dsp:cNvSpPr/>
      </dsp:nvSpPr>
      <dsp:spPr>
        <a:xfrm>
          <a:off x="900115" y="2900730"/>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err="1"/>
            <a:t>Apparato</a:t>
          </a:r>
          <a:r>
            <a:rPr lang="de-CH" sz="1200" b="1" kern="1200" dirty="0"/>
            <a:t> </a:t>
          </a:r>
          <a:r>
            <a:rPr lang="de-CH" sz="1200" b="1" kern="1200" dirty="0" err="1"/>
            <a:t>motorio</a:t>
          </a:r>
          <a:endParaRPr lang="de-CH" sz="1200" b="1" kern="1200" dirty="0"/>
        </a:p>
        <a:p>
          <a:pPr marL="0" lvl="0" indent="0" algn="ctr" defTabSz="533400">
            <a:lnSpc>
              <a:spcPct val="90000"/>
            </a:lnSpc>
            <a:spcBef>
              <a:spcPct val="0"/>
            </a:spcBef>
            <a:spcAft>
              <a:spcPct val="35000"/>
            </a:spcAft>
            <a:buNone/>
          </a:pPr>
          <a:r>
            <a:rPr lang="it-IT" sz="1000" kern="1200" dirty="0"/>
            <a:t>Rafforzamento di ossa, cartilagini, tendini e legamenti, rafforzamento della muscolatura</a:t>
          </a:r>
          <a:endParaRPr lang="de-CH" sz="1000" kern="1200" dirty="0"/>
        </a:p>
      </dsp:txBody>
      <dsp:txXfrm>
        <a:off x="1145510" y="3148207"/>
        <a:ext cx="1184869" cy="1194922"/>
      </dsp:txXfrm>
    </dsp:sp>
    <dsp:sp modelId="{3560FA9F-0535-430C-B38C-960AEEF05070}">
      <dsp:nvSpPr>
        <dsp:cNvPr id="0" name=""/>
        <dsp:cNvSpPr/>
      </dsp:nvSpPr>
      <dsp:spPr>
        <a:xfrm rot="12416994">
          <a:off x="2475766" y="2026553"/>
          <a:ext cx="826512" cy="32265"/>
        </a:xfrm>
        <a:custGeom>
          <a:avLst/>
          <a:gdLst/>
          <a:ahLst/>
          <a:cxnLst/>
          <a:rect l="0" t="0" r="0" b="0"/>
          <a:pathLst>
            <a:path>
              <a:moveTo>
                <a:pt x="0" y="16132"/>
              </a:moveTo>
              <a:lnTo>
                <a:pt x="826512"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rot="10800000">
        <a:off x="2868360" y="2022023"/>
        <a:ext cx="41325" cy="41325"/>
      </dsp:txXfrm>
    </dsp:sp>
    <dsp:sp modelId="{3D946CA4-A6BA-4954-A7DB-38E06D2FBE21}">
      <dsp:nvSpPr>
        <dsp:cNvPr id="0" name=""/>
        <dsp:cNvSpPr/>
      </dsp:nvSpPr>
      <dsp:spPr>
        <a:xfrm>
          <a:off x="934682" y="630087"/>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err="1"/>
            <a:t>Sistema</a:t>
          </a:r>
          <a:r>
            <a:rPr lang="de-CH" sz="1200" b="1" kern="1200" dirty="0"/>
            <a:t> </a:t>
          </a:r>
          <a:r>
            <a:rPr lang="de-CH" sz="1200" b="1" kern="1200" dirty="0" err="1"/>
            <a:t>cardio-vascolare</a:t>
          </a:r>
          <a:br>
            <a:rPr lang="de-CH" sz="1200" b="1" kern="1200" dirty="0"/>
          </a:br>
          <a:r>
            <a:rPr lang="de-CH" sz="1200" b="1" kern="1200" dirty="0"/>
            <a:t> </a:t>
          </a:r>
          <a:r>
            <a:rPr lang="it-IT" sz="1000" kern="1200" dirty="0"/>
            <a:t>Bassa frequenza cardiaca a riposo, meno aritmie cardiache, migliore ossigenazione</a:t>
          </a:r>
          <a:endParaRPr lang="de-CH" sz="1000" kern="1200" dirty="0"/>
        </a:p>
      </dsp:txBody>
      <dsp:txXfrm>
        <a:off x="1180077" y="877564"/>
        <a:ext cx="1184869" cy="1194922"/>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2" y="1"/>
            <a:ext cx="2888899" cy="488791"/>
          </a:xfrm>
          <a:prstGeom prst="rect">
            <a:avLst/>
          </a:prstGeom>
          <a:noFill/>
          <a:ln w="9525">
            <a:noFill/>
            <a:miter lim="800000"/>
            <a:headEnd/>
            <a:tailEnd/>
          </a:ln>
          <a:effectLst/>
        </p:spPr>
        <p:txBody>
          <a:bodyPr vert="horz" wrap="square" lIns="93894" tIns="46948" rIns="93894" bIns="46948" numCol="1" anchor="t" anchorCtr="0" compatLnSpc="1">
            <a:prstTxWarp prst="textNoShape">
              <a:avLst/>
            </a:prstTxWarp>
          </a:bodyPr>
          <a:lstStyle>
            <a:lvl1pPr algn="l" defTabSz="938778" eaLnBrk="1" hangingPunct="1">
              <a:defRPr sz="1300">
                <a:latin typeface="Arial" pitchFamily="34" charset="0"/>
                <a:cs typeface="+mn-cs"/>
              </a:defRPr>
            </a:lvl1pPr>
          </a:lstStyle>
          <a:p>
            <a:pPr>
              <a:defRPr/>
            </a:pPr>
            <a:endParaRPr lang="de-CH"/>
          </a:p>
        </p:txBody>
      </p:sp>
      <p:sp>
        <p:nvSpPr>
          <p:cNvPr id="150531" name="Rectangle 3"/>
          <p:cNvSpPr>
            <a:spLocks noGrp="1" noChangeArrowheads="1"/>
          </p:cNvSpPr>
          <p:nvPr>
            <p:ph type="dt" sz="quarter" idx="1"/>
          </p:nvPr>
        </p:nvSpPr>
        <p:spPr bwMode="auto">
          <a:xfrm>
            <a:off x="3778633" y="1"/>
            <a:ext cx="2888899" cy="488791"/>
          </a:xfrm>
          <a:prstGeom prst="rect">
            <a:avLst/>
          </a:prstGeom>
          <a:noFill/>
          <a:ln w="9525">
            <a:noFill/>
            <a:miter lim="800000"/>
            <a:headEnd/>
            <a:tailEnd/>
          </a:ln>
          <a:effectLst/>
        </p:spPr>
        <p:txBody>
          <a:bodyPr vert="horz" wrap="square" lIns="93894" tIns="46948" rIns="93894" bIns="46948" numCol="1" anchor="t" anchorCtr="0" compatLnSpc="1">
            <a:prstTxWarp prst="textNoShape">
              <a:avLst/>
            </a:prstTxWarp>
          </a:bodyPr>
          <a:lstStyle>
            <a:lvl1pPr algn="r" defTabSz="938778" eaLnBrk="1" hangingPunct="1">
              <a:defRPr sz="1300">
                <a:latin typeface="Arial" pitchFamily="34" charset="0"/>
                <a:cs typeface="+mn-cs"/>
              </a:defRPr>
            </a:lvl1pPr>
          </a:lstStyle>
          <a:p>
            <a:pPr>
              <a:defRPr/>
            </a:pPr>
            <a:endParaRPr lang="de-CH"/>
          </a:p>
        </p:txBody>
      </p:sp>
      <p:sp>
        <p:nvSpPr>
          <p:cNvPr id="150532" name="Rectangle 4"/>
          <p:cNvSpPr>
            <a:spLocks noGrp="1" noChangeArrowheads="1"/>
          </p:cNvSpPr>
          <p:nvPr>
            <p:ph type="ftr" sz="quarter" idx="2"/>
          </p:nvPr>
        </p:nvSpPr>
        <p:spPr bwMode="auto">
          <a:xfrm>
            <a:off x="2" y="9285469"/>
            <a:ext cx="2888899" cy="488791"/>
          </a:xfrm>
          <a:prstGeom prst="rect">
            <a:avLst/>
          </a:prstGeom>
          <a:noFill/>
          <a:ln w="9525">
            <a:noFill/>
            <a:miter lim="800000"/>
            <a:headEnd/>
            <a:tailEnd/>
          </a:ln>
          <a:effectLst/>
        </p:spPr>
        <p:txBody>
          <a:bodyPr vert="horz" wrap="square" lIns="93894" tIns="46948" rIns="93894" bIns="46948" numCol="1" anchor="b" anchorCtr="0" compatLnSpc="1">
            <a:prstTxWarp prst="textNoShape">
              <a:avLst/>
            </a:prstTxWarp>
          </a:bodyPr>
          <a:lstStyle>
            <a:lvl1pPr algn="l" defTabSz="938778" eaLnBrk="1" hangingPunct="1">
              <a:defRPr sz="1300">
                <a:latin typeface="Arial" pitchFamily="34" charset="0"/>
                <a:cs typeface="+mn-cs"/>
              </a:defRPr>
            </a:lvl1pPr>
          </a:lstStyle>
          <a:p>
            <a:pPr>
              <a:defRPr/>
            </a:pPr>
            <a:endParaRPr lang="de-CH"/>
          </a:p>
        </p:txBody>
      </p:sp>
      <p:sp>
        <p:nvSpPr>
          <p:cNvPr id="150533" name="Rectangle 5"/>
          <p:cNvSpPr>
            <a:spLocks noGrp="1" noChangeArrowheads="1"/>
          </p:cNvSpPr>
          <p:nvPr>
            <p:ph type="sldNum" sz="quarter" idx="3"/>
          </p:nvPr>
        </p:nvSpPr>
        <p:spPr bwMode="auto">
          <a:xfrm>
            <a:off x="3778633" y="9285469"/>
            <a:ext cx="2888899" cy="488791"/>
          </a:xfrm>
          <a:prstGeom prst="rect">
            <a:avLst/>
          </a:prstGeom>
          <a:noFill/>
          <a:ln w="9525">
            <a:noFill/>
            <a:miter lim="800000"/>
            <a:headEnd/>
            <a:tailEnd/>
          </a:ln>
          <a:effectLst/>
        </p:spPr>
        <p:txBody>
          <a:bodyPr vert="horz" wrap="square" lIns="93894" tIns="46948" rIns="93894" bIns="46948" numCol="1" anchor="b" anchorCtr="0" compatLnSpc="1">
            <a:prstTxWarp prst="textNoShape">
              <a:avLst/>
            </a:prstTxWarp>
          </a:bodyPr>
          <a:lstStyle>
            <a:lvl1pPr algn="r" defTabSz="938778" eaLnBrk="1" hangingPunct="1">
              <a:defRPr sz="1300">
                <a:latin typeface="Arial" pitchFamily="34" charset="0"/>
                <a:cs typeface="+mn-cs"/>
              </a:defRPr>
            </a:lvl1pPr>
          </a:lstStyle>
          <a:p>
            <a:pPr>
              <a:defRPr/>
            </a:pPr>
            <a:fld id="{21EB29F1-B69E-4DFA-80FC-1A9F44D8ED34}" type="slidenum">
              <a:rPr lang="de-CH"/>
              <a:pPr>
                <a:defRPr/>
              </a:pPr>
              <a:t>‹Nr.›</a:t>
            </a:fld>
            <a:endParaRPr lang="de-CH"/>
          </a:p>
        </p:txBody>
      </p:sp>
    </p:spTree>
    <p:extLst>
      <p:ext uri="{BB962C8B-B14F-4D97-AF65-F5344CB8AC3E}">
        <p14:creationId xmlns:p14="http://schemas.microsoft.com/office/powerpoint/2010/main" val="35820904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2" y="1"/>
            <a:ext cx="2888899" cy="488791"/>
          </a:xfrm>
          <a:prstGeom prst="rect">
            <a:avLst/>
          </a:prstGeom>
          <a:noFill/>
          <a:ln w="9525">
            <a:noFill/>
            <a:miter lim="800000"/>
            <a:headEnd/>
            <a:tailEnd/>
          </a:ln>
          <a:effectLst/>
        </p:spPr>
        <p:txBody>
          <a:bodyPr vert="horz" wrap="square" lIns="93894" tIns="46948" rIns="93894" bIns="46948" numCol="1" anchor="t" anchorCtr="0" compatLnSpc="1">
            <a:prstTxWarp prst="textNoShape">
              <a:avLst/>
            </a:prstTxWarp>
          </a:bodyPr>
          <a:lstStyle>
            <a:lvl1pPr algn="l" defTabSz="938778" eaLnBrk="1" hangingPunct="1">
              <a:defRPr sz="1300">
                <a:latin typeface="Arial" pitchFamily="34" charset="0"/>
                <a:cs typeface="+mn-cs"/>
              </a:defRPr>
            </a:lvl1pPr>
          </a:lstStyle>
          <a:p>
            <a:pPr>
              <a:defRPr/>
            </a:pPr>
            <a:endParaRPr lang="de-CH"/>
          </a:p>
        </p:txBody>
      </p:sp>
      <p:sp>
        <p:nvSpPr>
          <p:cNvPr id="26627" name="Rectangle 3"/>
          <p:cNvSpPr>
            <a:spLocks noGrp="1" noChangeArrowheads="1"/>
          </p:cNvSpPr>
          <p:nvPr>
            <p:ph type="dt" idx="1"/>
          </p:nvPr>
        </p:nvSpPr>
        <p:spPr bwMode="auto">
          <a:xfrm>
            <a:off x="3778633" y="1"/>
            <a:ext cx="2888899" cy="488791"/>
          </a:xfrm>
          <a:prstGeom prst="rect">
            <a:avLst/>
          </a:prstGeom>
          <a:noFill/>
          <a:ln w="9525">
            <a:noFill/>
            <a:miter lim="800000"/>
            <a:headEnd/>
            <a:tailEnd/>
          </a:ln>
          <a:effectLst/>
        </p:spPr>
        <p:txBody>
          <a:bodyPr vert="horz" wrap="square" lIns="93894" tIns="46948" rIns="93894" bIns="46948" numCol="1" anchor="t" anchorCtr="0" compatLnSpc="1">
            <a:prstTxWarp prst="textNoShape">
              <a:avLst/>
            </a:prstTxWarp>
          </a:bodyPr>
          <a:lstStyle>
            <a:lvl1pPr algn="r" defTabSz="938778" eaLnBrk="1" hangingPunct="1">
              <a:defRPr sz="1300">
                <a:latin typeface="Arial" pitchFamily="34" charset="0"/>
                <a:cs typeface="+mn-cs"/>
              </a:defRPr>
            </a:lvl1pPr>
          </a:lstStyle>
          <a:p>
            <a:pPr>
              <a:defRPr/>
            </a:pPr>
            <a:endParaRPr lang="de-CH"/>
          </a:p>
        </p:txBody>
      </p:sp>
      <p:sp>
        <p:nvSpPr>
          <p:cNvPr id="268292" name="Rectangle 4"/>
          <p:cNvSpPr>
            <a:spLocks noGrp="1" noRot="1" noChangeAspect="1" noChangeArrowheads="1" noTextEdit="1"/>
          </p:cNvSpPr>
          <p:nvPr>
            <p:ph type="sldImg" idx="2"/>
          </p:nvPr>
        </p:nvSpPr>
        <p:spPr bwMode="auto">
          <a:xfrm>
            <a:off x="77788" y="733425"/>
            <a:ext cx="6513512" cy="36655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5"/>
          <p:cNvSpPr>
            <a:spLocks noGrp="1" noChangeArrowheads="1"/>
          </p:cNvSpPr>
          <p:nvPr>
            <p:ph type="body" sz="quarter" idx="3"/>
          </p:nvPr>
        </p:nvSpPr>
        <p:spPr bwMode="auto">
          <a:xfrm>
            <a:off x="666909" y="4643518"/>
            <a:ext cx="5335270" cy="4399121"/>
          </a:xfrm>
          <a:prstGeom prst="rect">
            <a:avLst/>
          </a:prstGeom>
          <a:noFill/>
          <a:ln w="9525">
            <a:noFill/>
            <a:miter lim="800000"/>
            <a:headEnd/>
            <a:tailEnd/>
          </a:ln>
          <a:effectLst/>
        </p:spPr>
        <p:txBody>
          <a:bodyPr vert="horz" wrap="square" lIns="93894" tIns="46948" rIns="93894" bIns="46948" numCol="1" anchor="t" anchorCtr="0" compatLnSpc="1">
            <a:prstTxWarp prst="textNoShape">
              <a:avLst/>
            </a:prstTxWarp>
          </a:bodyPr>
          <a:lstStyle/>
          <a:p>
            <a:pPr lvl="0"/>
            <a:r>
              <a:rPr lang="de-CH" noProof="0"/>
              <a:t>Textmasterformate durch Klicken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26630" name="Rectangle 6"/>
          <p:cNvSpPr>
            <a:spLocks noGrp="1" noChangeArrowheads="1"/>
          </p:cNvSpPr>
          <p:nvPr>
            <p:ph type="ftr" sz="quarter" idx="4"/>
          </p:nvPr>
        </p:nvSpPr>
        <p:spPr bwMode="auto">
          <a:xfrm>
            <a:off x="2" y="9285469"/>
            <a:ext cx="2888899" cy="488791"/>
          </a:xfrm>
          <a:prstGeom prst="rect">
            <a:avLst/>
          </a:prstGeom>
          <a:noFill/>
          <a:ln w="9525">
            <a:noFill/>
            <a:miter lim="800000"/>
            <a:headEnd/>
            <a:tailEnd/>
          </a:ln>
          <a:effectLst/>
        </p:spPr>
        <p:txBody>
          <a:bodyPr vert="horz" wrap="square" lIns="93894" tIns="46948" rIns="93894" bIns="46948" numCol="1" anchor="b" anchorCtr="0" compatLnSpc="1">
            <a:prstTxWarp prst="textNoShape">
              <a:avLst/>
            </a:prstTxWarp>
          </a:bodyPr>
          <a:lstStyle>
            <a:lvl1pPr algn="l" defTabSz="938778" eaLnBrk="1" hangingPunct="1">
              <a:defRPr sz="1300">
                <a:latin typeface="Arial" pitchFamily="34" charset="0"/>
                <a:cs typeface="+mn-cs"/>
              </a:defRPr>
            </a:lvl1pPr>
          </a:lstStyle>
          <a:p>
            <a:pPr>
              <a:defRPr/>
            </a:pPr>
            <a:endParaRPr lang="de-CH"/>
          </a:p>
        </p:txBody>
      </p:sp>
      <p:sp>
        <p:nvSpPr>
          <p:cNvPr id="26631" name="Rectangle 7"/>
          <p:cNvSpPr>
            <a:spLocks noGrp="1" noChangeArrowheads="1"/>
          </p:cNvSpPr>
          <p:nvPr>
            <p:ph type="sldNum" sz="quarter" idx="5"/>
          </p:nvPr>
        </p:nvSpPr>
        <p:spPr bwMode="auto">
          <a:xfrm>
            <a:off x="3778633" y="9285469"/>
            <a:ext cx="2888899" cy="488791"/>
          </a:xfrm>
          <a:prstGeom prst="rect">
            <a:avLst/>
          </a:prstGeom>
          <a:noFill/>
          <a:ln w="9525">
            <a:noFill/>
            <a:miter lim="800000"/>
            <a:headEnd/>
            <a:tailEnd/>
          </a:ln>
          <a:effectLst/>
        </p:spPr>
        <p:txBody>
          <a:bodyPr vert="horz" wrap="square" lIns="93894" tIns="46948" rIns="93894" bIns="46948" numCol="1" anchor="b" anchorCtr="0" compatLnSpc="1">
            <a:prstTxWarp prst="textNoShape">
              <a:avLst/>
            </a:prstTxWarp>
          </a:bodyPr>
          <a:lstStyle>
            <a:lvl1pPr algn="r" defTabSz="938778" eaLnBrk="1" hangingPunct="1">
              <a:defRPr sz="1300">
                <a:latin typeface="Arial" pitchFamily="34" charset="0"/>
                <a:cs typeface="+mn-cs"/>
              </a:defRPr>
            </a:lvl1pPr>
          </a:lstStyle>
          <a:p>
            <a:pPr>
              <a:defRPr/>
            </a:pPr>
            <a:fld id="{C46147B8-7AEA-4922-A55B-DCDA58C024A2}" type="slidenum">
              <a:rPr lang="de-CH"/>
              <a:pPr>
                <a:defRPr/>
              </a:pPr>
              <a:t>‹Nr.›</a:t>
            </a:fld>
            <a:endParaRPr lang="de-CH"/>
          </a:p>
        </p:txBody>
      </p:sp>
    </p:spTree>
    <p:extLst>
      <p:ext uri="{BB962C8B-B14F-4D97-AF65-F5344CB8AC3E}">
        <p14:creationId xmlns:p14="http://schemas.microsoft.com/office/powerpoint/2010/main" val="27861089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a:t>
            </a:fld>
            <a:endParaRPr lang="de-CH" dirty="0"/>
          </a:p>
        </p:txBody>
      </p:sp>
    </p:spTree>
    <p:extLst>
      <p:ext uri="{BB962C8B-B14F-4D97-AF65-F5344CB8AC3E}">
        <p14:creationId xmlns:p14="http://schemas.microsoft.com/office/powerpoint/2010/main" val="2147730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967CA-2253-E1EF-CFA0-C2DB974BB648}"/>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791D78CC-9DFF-03A7-912C-97844F43DDE6}"/>
              </a:ext>
            </a:extLst>
          </p:cNvPr>
          <p:cNvSpPr>
            <a:spLocks noGrp="1" noRot="1" noChangeAspect="1" noTextEdit="1"/>
          </p:cNvSpPr>
          <p:nvPr>
            <p:ph type="sldImg"/>
          </p:nvPr>
        </p:nvSpPr>
        <p:spPr>
          <a:xfrm>
            <a:off x="77788" y="733425"/>
            <a:ext cx="6513512" cy="3665538"/>
          </a:xfrm>
          <a:ln/>
        </p:spPr>
      </p:sp>
      <p:sp>
        <p:nvSpPr>
          <p:cNvPr id="295939" name="Notizenplatzhalter 2">
            <a:extLst>
              <a:ext uri="{FF2B5EF4-FFF2-40B4-BE49-F238E27FC236}">
                <a16:creationId xmlns:a16="http://schemas.microsoft.com/office/drawing/2014/main" id="{46266787-7B1C-A600-FEB3-D065C1A506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fr-CH" b="1" i="0" u="none" strike="noStrike" dirty="0">
                <a:solidFill>
                  <a:srgbClr val="000000"/>
                </a:solidFill>
                <a:effectLst/>
                <a:latin typeface="Arial" panose="020B0604020202020204" pitchFamily="34" charset="0"/>
                <a:cs typeface="Arial" panose="020B0604020202020204" pitchFamily="34" charset="0"/>
              </a:rPr>
              <a:t>Forme </a:t>
            </a:r>
            <a:r>
              <a:rPr lang="fr-CH" b="1" i="0" u="none" strike="noStrike" dirty="0" err="1">
                <a:solidFill>
                  <a:srgbClr val="000000"/>
                </a:solidFill>
                <a:effectLst/>
                <a:latin typeface="Arial" panose="020B0604020202020204" pitchFamily="34" charset="0"/>
                <a:cs typeface="Arial" panose="020B0604020202020204" pitchFamily="34" charset="0"/>
              </a:rPr>
              <a:t>caratteristiche</a:t>
            </a:r>
            <a:r>
              <a:rPr lang="fr-CH" b="1" i="0" u="none" strike="noStrike" dirty="0">
                <a:solidFill>
                  <a:srgbClr val="000000"/>
                </a:solidFill>
                <a:effectLst/>
                <a:latin typeface="Arial" panose="020B0604020202020204" pitchFamily="34" charset="0"/>
                <a:cs typeface="Arial" panose="020B0604020202020204" pitchFamily="34" charset="0"/>
              </a:rPr>
              <a:t>:</a:t>
            </a:r>
            <a:br>
              <a:rPr lang="fr-CH" b="0" i="0" u="none" strike="noStrike" dirty="0">
                <a:solidFill>
                  <a:srgbClr val="000000"/>
                </a:solidFill>
                <a:effectLst/>
                <a:latin typeface="Arial" panose="020B0604020202020204" pitchFamily="34" charset="0"/>
                <a:cs typeface="Arial" panose="020B0604020202020204" pitchFamily="34" charset="0"/>
              </a:rPr>
            </a:br>
            <a:r>
              <a:rPr lang="fr-CH" b="0" i="0" u="none" strike="noStrike" dirty="0" err="1">
                <a:solidFill>
                  <a:srgbClr val="000000"/>
                </a:solidFill>
                <a:effectLst/>
                <a:latin typeface="Arial" panose="020B0604020202020204" pitchFamily="34" charset="0"/>
                <a:cs typeface="Arial" panose="020B0604020202020204" pitchFamily="34" charset="0"/>
              </a:rPr>
              <a:t>Definiscono</a:t>
            </a:r>
            <a:r>
              <a:rPr lang="fr-CH" b="0" i="0" u="none" strike="noStrike" dirty="0">
                <a:solidFill>
                  <a:srgbClr val="000000"/>
                </a:solidFill>
                <a:effectLst/>
                <a:latin typeface="Arial" panose="020B0604020202020204" pitchFamily="34" charset="0"/>
                <a:cs typeface="Arial" panose="020B0604020202020204" pitchFamily="34" charset="0"/>
              </a:rPr>
              <a:t> il </a:t>
            </a:r>
            <a:r>
              <a:rPr lang="fr-CH" b="0" i="0" u="none" strike="noStrike" dirty="0" err="1">
                <a:solidFill>
                  <a:srgbClr val="000000"/>
                </a:solidFill>
                <a:effectLst/>
                <a:latin typeface="Arial" panose="020B0604020202020204" pitchFamily="34" charset="0"/>
                <a:cs typeface="Arial" panose="020B0604020202020204" pitchFamily="34" charset="0"/>
              </a:rPr>
              <a:t>mio</a:t>
            </a:r>
            <a:r>
              <a:rPr lang="fr-CH" b="0" i="0" u="none" strike="noStrike" dirty="0">
                <a:solidFill>
                  <a:srgbClr val="000000"/>
                </a:solidFill>
                <a:effectLst/>
                <a:latin typeface="Arial" panose="020B0604020202020204" pitchFamily="34" charset="0"/>
                <a:cs typeface="Arial" panose="020B0604020202020204" pitchFamily="34" charset="0"/>
              </a:rPr>
              <a:t> sport – </a:t>
            </a:r>
            <a:r>
              <a:rPr lang="fr-CH" b="0" i="0" u="none" strike="noStrike" dirty="0" err="1">
                <a:solidFill>
                  <a:srgbClr val="000000"/>
                </a:solidFill>
                <a:effectLst/>
                <a:latin typeface="Arial" panose="020B0604020202020204" pitchFamily="34" charset="0"/>
                <a:cs typeface="Arial" panose="020B0604020202020204" pitchFamily="34" charset="0"/>
              </a:rPr>
              <a:t>è</a:t>
            </a:r>
            <a:r>
              <a:rPr lang="fr-CH" b="0" i="0" u="none" strike="noStrike" dirty="0">
                <a:solidFill>
                  <a:srgbClr val="000000"/>
                </a:solidFill>
                <a:effectLst/>
                <a:latin typeface="Arial" panose="020B0604020202020204" pitchFamily="34" charset="0"/>
                <a:cs typeface="Arial" panose="020B0604020202020204" pitchFamily="34" charset="0"/>
              </a:rPr>
              <a:t> l’</a:t>
            </a:r>
            <a:r>
              <a:rPr lang="fr-CH" b="0" i="0" u="none" strike="noStrike" dirty="0" err="1">
                <a:solidFill>
                  <a:srgbClr val="000000"/>
                </a:solidFill>
                <a:effectLst/>
                <a:latin typeface="Arial" panose="020B0604020202020204" pitchFamily="34" charset="0"/>
                <a:cs typeface="Arial" panose="020B0604020202020204" pitchFamily="34" charset="0"/>
              </a:rPr>
              <a:t>obiettivo</a:t>
            </a:r>
            <a:r>
              <a:rPr lang="fr-CH" b="0" i="0" u="none" strike="noStrike" dirty="0">
                <a:solidFill>
                  <a:srgbClr val="000000"/>
                </a:solidFill>
                <a:effectLst/>
                <a:latin typeface="Arial" panose="020B0604020202020204" pitchFamily="34" charset="0"/>
                <a:cs typeface="Arial" panose="020B0604020202020204" pitchFamily="34" charset="0"/>
              </a:rPr>
              <a:t> da </a:t>
            </a:r>
            <a:r>
              <a:rPr lang="fr-CH" b="0" i="0" u="none" strike="noStrike" dirty="0" err="1">
                <a:solidFill>
                  <a:srgbClr val="000000"/>
                </a:solidFill>
                <a:effectLst/>
                <a:latin typeface="Arial" panose="020B0604020202020204" pitchFamily="34" charset="0"/>
                <a:cs typeface="Arial" panose="020B0604020202020204" pitchFamily="34" charset="0"/>
              </a:rPr>
              <a:t>raggiungere</a:t>
            </a:r>
            <a:r>
              <a:rPr lang="fr-CH" b="0" i="0" u="none" strike="noStrike" dirty="0">
                <a:solidFill>
                  <a:srgbClr val="000000"/>
                </a:solidFill>
                <a:effectLst/>
                <a:latin typeface="Arial" panose="020B0604020202020204" pitchFamily="34" charset="0"/>
                <a:cs typeface="Arial" panose="020B0604020202020204" pitchFamily="34" charset="0"/>
              </a:rPr>
              <a:t>. Si </a:t>
            </a:r>
            <a:r>
              <a:rPr lang="fr-CH" b="0" i="0" u="none" strike="noStrike" dirty="0" err="1">
                <a:solidFill>
                  <a:srgbClr val="000000"/>
                </a:solidFill>
                <a:effectLst/>
                <a:latin typeface="Arial" panose="020B0604020202020204" pitchFamily="34" charset="0"/>
                <a:cs typeface="Arial" panose="020B0604020202020204" pitchFamily="34" charset="0"/>
              </a:rPr>
              <a:t>tratta</a:t>
            </a:r>
            <a:r>
              <a:rPr lang="fr-CH" b="0" i="0" u="none" strike="noStrike" dirty="0">
                <a:solidFill>
                  <a:srgbClr val="000000"/>
                </a:solidFill>
                <a:effectLst/>
                <a:latin typeface="Arial" panose="020B0604020202020204" pitchFamily="34" charset="0"/>
                <a:cs typeface="Arial" panose="020B0604020202020204" pitchFamily="34" charset="0"/>
              </a:rPr>
              <a:t> di </a:t>
            </a:r>
            <a:r>
              <a:rPr lang="fr-CH" b="0" i="0" u="none" strike="noStrike" dirty="0" err="1">
                <a:solidFill>
                  <a:srgbClr val="000000"/>
                </a:solidFill>
                <a:effectLst/>
                <a:latin typeface="Arial" panose="020B0604020202020204" pitchFamily="34" charset="0"/>
                <a:cs typeface="Arial" panose="020B0604020202020204" pitchFamily="34" charset="0"/>
              </a:rPr>
              <a:t>modelli</a:t>
            </a:r>
            <a:r>
              <a:rPr lang="fr-CH" b="0" i="0" u="none" strike="noStrike" dirty="0">
                <a:solidFill>
                  <a:srgbClr val="000000"/>
                </a:solidFill>
                <a:effectLst/>
                <a:latin typeface="Arial" panose="020B0604020202020204" pitchFamily="34" charset="0"/>
                <a:cs typeface="Arial" panose="020B0604020202020204" pitchFamily="34" charset="0"/>
              </a:rPr>
              <a:t> di </a:t>
            </a:r>
            <a:r>
              <a:rPr lang="fr-CH" b="0" i="0" u="none" strike="noStrike" dirty="0" err="1">
                <a:solidFill>
                  <a:srgbClr val="000000"/>
                </a:solidFill>
                <a:effectLst/>
                <a:latin typeface="Arial" panose="020B0604020202020204" pitchFamily="34" charset="0"/>
                <a:cs typeface="Arial" panose="020B0604020202020204" pitchFamily="34" charset="0"/>
              </a:rPr>
              <a:t>movimento</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comportamenti</a:t>
            </a:r>
            <a:r>
              <a:rPr lang="fr-CH" b="0" i="0" u="none" strike="noStrike" dirty="0">
                <a:solidFill>
                  <a:srgbClr val="000000"/>
                </a:solidFill>
                <a:effectLst/>
                <a:latin typeface="Arial" panose="020B0604020202020204" pitchFamily="34" charset="0"/>
                <a:cs typeface="Arial" panose="020B0604020202020204" pitchFamily="34" charset="0"/>
              </a:rPr>
              <a:t> o </a:t>
            </a:r>
            <a:r>
              <a:rPr lang="fr-CH" b="0" i="0" u="none" strike="noStrike" dirty="0" err="1">
                <a:solidFill>
                  <a:srgbClr val="000000"/>
                </a:solidFill>
                <a:effectLst/>
                <a:latin typeface="Arial" panose="020B0604020202020204" pitchFamily="34" charset="0"/>
                <a:cs typeface="Arial" panose="020B0604020202020204" pitchFamily="34" charset="0"/>
              </a:rPr>
              <a:t>schemi</a:t>
            </a:r>
            <a:r>
              <a:rPr lang="fr-CH" b="0" i="0" u="none" strike="noStrike" dirty="0">
                <a:solidFill>
                  <a:srgbClr val="000000"/>
                </a:solidFill>
                <a:effectLst/>
                <a:latin typeface="Arial" panose="020B0604020202020204" pitchFamily="34" charset="0"/>
                <a:cs typeface="Arial" panose="020B0604020202020204" pitchFamily="34" charset="0"/>
              </a:rPr>
              <a:t> di </a:t>
            </a:r>
            <a:r>
              <a:rPr lang="fr-CH" b="0" i="0" u="none" strike="noStrike" dirty="0" err="1">
                <a:solidFill>
                  <a:srgbClr val="000000"/>
                </a:solidFill>
                <a:effectLst/>
                <a:latin typeface="Arial" panose="020B0604020202020204" pitchFamily="34" charset="0"/>
                <a:cs typeface="Arial" panose="020B0604020202020204" pitchFamily="34" charset="0"/>
              </a:rPr>
              <a:t>gioco</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tipici</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che</a:t>
            </a:r>
            <a:r>
              <a:rPr lang="fr-CH" b="0" i="0" u="none" strike="noStrike" dirty="0">
                <a:solidFill>
                  <a:srgbClr val="000000"/>
                </a:solidFill>
                <a:effectLst/>
                <a:latin typeface="Arial" panose="020B0604020202020204" pitchFamily="34" charset="0"/>
                <a:cs typeface="Arial" panose="020B0604020202020204" pitchFamily="34" charset="0"/>
              </a:rPr>
              <a:t> si </a:t>
            </a:r>
            <a:r>
              <a:rPr lang="fr-CH" b="0" i="0" u="none" strike="noStrike" dirty="0" err="1">
                <a:solidFill>
                  <a:srgbClr val="000000"/>
                </a:solidFill>
                <a:effectLst/>
                <a:latin typeface="Arial" panose="020B0604020202020204" pitchFamily="34" charset="0"/>
                <a:cs typeface="Arial" panose="020B0604020202020204" pitchFamily="34" charset="0"/>
              </a:rPr>
              <a:t>possono</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osservare</a:t>
            </a:r>
            <a:r>
              <a:rPr lang="fr-CH" b="0" i="0" u="none" strike="noStrike" dirty="0">
                <a:solidFill>
                  <a:srgbClr val="000000"/>
                </a:solidFill>
                <a:effectLst/>
                <a:latin typeface="Arial" panose="020B0604020202020204" pitchFamily="34" charset="0"/>
                <a:cs typeface="Arial" panose="020B0604020202020204" pitchFamily="34" charset="0"/>
              </a:rPr>
              <a:t> in </a:t>
            </a:r>
            <a:r>
              <a:rPr lang="fr-CH" b="0" i="0" u="none" strike="noStrike" dirty="0" err="1">
                <a:solidFill>
                  <a:srgbClr val="000000"/>
                </a:solidFill>
                <a:effectLst/>
                <a:latin typeface="Arial" panose="020B0604020202020204" pitchFamily="34" charset="0"/>
                <a:cs typeface="Arial" panose="020B0604020202020204" pitchFamily="34" charset="0"/>
              </a:rPr>
              <a:t>situazioni</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concrete</a:t>
            </a:r>
            <a:r>
              <a:rPr lang="fr-CH" b="0" i="0" u="none" strike="noStrike" dirty="0">
                <a:solidFill>
                  <a:srgbClr val="000000"/>
                </a:solidFill>
                <a:effectLst/>
                <a:latin typeface="Arial" panose="020B0604020202020204" pitchFamily="34" charset="0"/>
                <a:cs typeface="Arial" panose="020B0604020202020204" pitchFamily="34" charset="0"/>
              </a:rPr>
              <a:t>.</a:t>
            </a:r>
            <a:br>
              <a:rPr lang="fr-CH" b="0" i="0" u="none" strike="noStrike" dirty="0">
                <a:solidFill>
                  <a:srgbClr val="000000"/>
                </a:solidFill>
                <a:effectLst/>
                <a:latin typeface="Arial" panose="020B0604020202020204" pitchFamily="34" charset="0"/>
                <a:cs typeface="Arial" panose="020B0604020202020204" pitchFamily="34" charset="0"/>
              </a:rPr>
            </a:br>
            <a:r>
              <a:rPr lang="fr-CH" b="0" i="0" u="none" strike="noStrike" dirty="0">
                <a:solidFill>
                  <a:srgbClr val="000000"/>
                </a:solidFill>
                <a:effectLst/>
                <a:latin typeface="Arial" panose="020B0604020202020204" pitchFamily="34" charset="0"/>
                <a:cs typeface="Arial" panose="020B0604020202020204" pitchFamily="34" charset="0"/>
              </a:rPr>
              <a:t>Es.: snowboard → lo </a:t>
            </a:r>
            <a:r>
              <a:rPr lang="fr-CH" b="0" i="0" u="none" strike="noStrike" dirty="0" err="1">
                <a:solidFill>
                  <a:srgbClr val="000000"/>
                </a:solidFill>
                <a:effectLst/>
                <a:latin typeface="Arial" panose="020B0604020202020204" pitchFamily="34" charset="0"/>
                <a:cs typeface="Arial" panose="020B0604020202020204" pitchFamily="34" charset="0"/>
              </a:rPr>
              <a:t>snowboarder</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scende</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dinamicamente</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lungo</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una</a:t>
            </a:r>
            <a:r>
              <a:rPr lang="fr-CH" b="0" i="0" u="none" strike="noStrike" dirty="0">
                <a:solidFill>
                  <a:srgbClr val="000000"/>
                </a:solidFill>
                <a:effectLst/>
                <a:latin typeface="Arial" panose="020B0604020202020204" pitchFamily="34" charset="0"/>
                <a:cs typeface="Arial" panose="020B0604020202020204" pitchFamily="34" charset="0"/>
              </a:rPr>
              <a:t> pista.</a:t>
            </a:r>
          </a:p>
          <a:p>
            <a:pPr algn="l"/>
            <a:endParaRPr lang="fr-CH" b="0" i="0" u="none" strike="noStrike" dirty="0">
              <a:solidFill>
                <a:srgbClr val="000000"/>
              </a:solidFill>
              <a:effectLst/>
              <a:latin typeface="Arial" panose="020B0604020202020204" pitchFamily="34" charset="0"/>
              <a:cs typeface="Arial" panose="020B0604020202020204" pitchFamily="34" charset="0"/>
            </a:endParaRPr>
          </a:p>
          <a:p>
            <a:pPr algn="l"/>
            <a:r>
              <a:rPr lang="fr-CH" b="1" i="0" u="none" strike="noStrike" dirty="0">
                <a:solidFill>
                  <a:srgbClr val="000000"/>
                </a:solidFill>
                <a:effectLst/>
                <a:latin typeface="Arial" panose="020B0604020202020204" pitchFamily="34" charset="0"/>
                <a:cs typeface="Arial" panose="020B0604020202020204" pitchFamily="34" charset="0"/>
              </a:rPr>
              <a:t>Forme di </a:t>
            </a:r>
            <a:r>
              <a:rPr lang="fr-CH" b="1" i="0" u="none" strike="noStrike" dirty="0" err="1">
                <a:solidFill>
                  <a:srgbClr val="000000"/>
                </a:solidFill>
                <a:effectLst/>
                <a:latin typeface="Arial" panose="020B0604020202020204" pitchFamily="34" charset="0"/>
                <a:cs typeface="Arial" panose="020B0604020202020204" pitchFamily="34" charset="0"/>
              </a:rPr>
              <a:t>allenamento</a:t>
            </a:r>
            <a:r>
              <a:rPr lang="fr-CH" b="1" i="0" u="none" strike="noStrike" dirty="0">
                <a:solidFill>
                  <a:srgbClr val="000000"/>
                </a:solidFill>
                <a:effectLst/>
                <a:latin typeface="Arial" panose="020B0604020202020204" pitchFamily="34" charset="0"/>
                <a:cs typeface="Arial" panose="020B0604020202020204" pitchFamily="34" charset="0"/>
              </a:rPr>
              <a:t>:</a:t>
            </a:r>
            <a:br>
              <a:rPr lang="fr-CH" b="0" i="0" u="none" strike="noStrike" dirty="0">
                <a:solidFill>
                  <a:srgbClr val="000000"/>
                </a:solidFill>
                <a:effectLst/>
                <a:latin typeface="Arial" panose="020B0604020202020204" pitchFamily="34" charset="0"/>
                <a:cs typeface="Arial" panose="020B0604020202020204" pitchFamily="34" charset="0"/>
              </a:rPr>
            </a:br>
            <a:r>
              <a:rPr lang="fr-CH" b="0" i="0" u="none" strike="noStrike" dirty="0" err="1">
                <a:solidFill>
                  <a:srgbClr val="000000"/>
                </a:solidFill>
                <a:effectLst/>
                <a:latin typeface="Arial" panose="020B0604020202020204" pitchFamily="34" charset="0"/>
                <a:cs typeface="Arial" panose="020B0604020202020204" pitchFamily="34" charset="0"/>
              </a:rPr>
              <a:t>Definiscono</a:t>
            </a:r>
            <a:r>
              <a:rPr lang="fr-CH" b="0" i="0" u="none" strike="noStrike" dirty="0">
                <a:solidFill>
                  <a:srgbClr val="000000"/>
                </a:solidFill>
                <a:effectLst/>
                <a:latin typeface="Arial" panose="020B0604020202020204" pitchFamily="34" charset="0"/>
                <a:cs typeface="Arial" panose="020B0604020202020204" pitchFamily="34" charset="0"/>
              </a:rPr>
              <a:t> il </a:t>
            </a:r>
            <a:r>
              <a:rPr lang="fr-CH" b="0" i="0" u="none" strike="noStrike" dirty="0" err="1">
                <a:solidFill>
                  <a:srgbClr val="000000"/>
                </a:solidFill>
                <a:effectLst/>
                <a:latin typeface="Arial" panose="020B0604020202020204" pitchFamily="34" charset="0"/>
                <a:cs typeface="Arial" panose="020B0604020202020204" pitchFamily="34" charset="0"/>
              </a:rPr>
              <a:t>processo</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ovvero</a:t>
            </a:r>
            <a:r>
              <a:rPr lang="fr-CH" b="0" i="0" u="none" strike="noStrike" dirty="0">
                <a:solidFill>
                  <a:srgbClr val="000000"/>
                </a:solidFill>
                <a:effectLst/>
                <a:latin typeface="Arial" panose="020B0604020202020204" pitchFamily="34" charset="0"/>
                <a:cs typeface="Arial" panose="020B0604020202020204" pitchFamily="34" charset="0"/>
              </a:rPr>
              <a:t> l’</a:t>
            </a:r>
            <a:r>
              <a:rPr lang="fr-CH" b="0" i="0" u="none" strike="noStrike" dirty="0" err="1">
                <a:solidFill>
                  <a:srgbClr val="000000"/>
                </a:solidFill>
                <a:effectLst/>
                <a:latin typeface="Arial" panose="020B0604020202020204" pitchFamily="34" charset="0"/>
                <a:cs typeface="Arial" panose="020B0604020202020204" pitchFamily="34" charset="0"/>
              </a:rPr>
              <a:t>allenamento</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che</a:t>
            </a:r>
            <a:r>
              <a:rPr lang="fr-CH" b="0" i="0" u="none" strike="noStrike" dirty="0">
                <a:solidFill>
                  <a:srgbClr val="000000"/>
                </a:solidFill>
                <a:effectLst/>
                <a:latin typeface="Arial" panose="020B0604020202020204" pitchFamily="34" charset="0"/>
                <a:cs typeface="Arial" panose="020B0604020202020204" pitchFamily="34" charset="0"/>
              </a:rPr>
              <a:t> si mette in </a:t>
            </a:r>
            <a:r>
              <a:rPr lang="fr-CH" b="0" i="0" u="none" strike="noStrike" dirty="0" err="1">
                <a:solidFill>
                  <a:srgbClr val="000000"/>
                </a:solidFill>
                <a:effectLst/>
                <a:latin typeface="Arial" panose="020B0604020202020204" pitchFamily="34" charset="0"/>
                <a:cs typeface="Arial" panose="020B0604020202020204" pitchFamily="34" charset="0"/>
              </a:rPr>
              <a:t>atto</a:t>
            </a:r>
            <a:r>
              <a:rPr lang="fr-CH" b="0" i="0" u="none" strike="noStrike" dirty="0">
                <a:solidFill>
                  <a:srgbClr val="000000"/>
                </a:solidFill>
                <a:effectLst/>
                <a:latin typeface="Arial" panose="020B0604020202020204" pitchFamily="34" charset="0"/>
                <a:cs typeface="Arial" panose="020B0604020202020204" pitchFamily="34" charset="0"/>
              </a:rPr>
              <a:t> per </a:t>
            </a:r>
            <a:r>
              <a:rPr lang="fr-CH" b="0" i="0" u="none" strike="noStrike" dirty="0" err="1">
                <a:solidFill>
                  <a:srgbClr val="000000"/>
                </a:solidFill>
                <a:effectLst/>
                <a:latin typeface="Arial" panose="020B0604020202020204" pitchFamily="34" charset="0"/>
                <a:cs typeface="Arial" panose="020B0604020202020204" pitchFamily="34" charset="0"/>
              </a:rPr>
              <a:t>sviluppare</a:t>
            </a:r>
            <a:r>
              <a:rPr lang="fr-CH" b="0" i="0" u="none" strike="noStrike" dirty="0">
                <a:solidFill>
                  <a:srgbClr val="000000"/>
                </a:solidFill>
                <a:effectLst/>
                <a:latin typeface="Arial" panose="020B0604020202020204" pitchFamily="34" charset="0"/>
                <a:cs typeface="Arial" panose="020B0604020202020204" pitchFamily="34" charset="0"/>
              </a:rPr>
              <a:t> le </a:t>
            </a:r>
            <a:r>
              <a:rPr lang="fr-CH" b="0" i="0" u="none" strike="noStrike" dirty="0" err="1">
                <a:solidFill>
                  <a:srgbClr val="000000"/>
                </a:solidFill>
                <a:effectLst/>
                <a:latin typeface="Arial" panose="020B0604020202020204" pitchFamily="34" charset="0"/>
                <a:cs typeface="Arial" panose="020B0604020202020204" pitchFamily="34" charset="0"/>
              </a:rPr>
              <a:t>nostre</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capacità</a:t>
            </a:r>
            <a:r>
              <a:rPr lang="fr-CH" b="0" i="0" u="none" strike="noStrike" dirty="0">
                <a:solidFill>
                  <a:srgbClr val="000000"/>
                </a:solidFill>
                <a:effectLst/>
                <a:latin typeface="Arial" panose="020B0604020202020204" pitchFamily="34" charset="0"/>
                <a:cs typeface="Arial" panose="020B0604020202020204" pitchFamily="34" charset="0"/>
              </a:rPr>
              <a:t>.</a:t>
            </a:r>
            <a:br>
              <a:rPr lang="fr-CH" b="0" i="0" u="none" strike="noStrike" dirty="0">
                <a:solidFill>
                  <a:srgbClr val="000000"/>
                </a:solidFill>
                <a:effectLst/>
                <a:latin typeface="Arial" panose="020B0604020202020204" pitchFamily="34" charset="0"/>
                <a:cs typeface="Arial" panose="020B0604020202020204" pitchFamily="34" charset="0"/>
              </a:rPr>
            </a:br>
            <a:r>
              <a:rPr lang="fr-CH" b="0" i="0" u="none" strike="noStrike" dirty="0">
                <a:solidFill>
                  <a:srgbClr val="000000"/>
                </a:solidFill>
                <a:effectLst/>
                <a:latin typeface="Arial" panose="020B0604020202020204" pitchFamily="34" charset="0"/>
                <a:cs typeface="Arial" panose="020B0604020202020204" pitchFamily="34" charset="0"/>
              </a:rPr>
              <a:t>Si </a:t>
            </a:r>
            <a:r>
              <a:rPr lang="fr-CH" b="0" i="0" u="none" strike="noStrike" dirty="0" err="1">
                <a:solidFill>
                  <a:srgbClr val="000000"/>
                </a:solidFill>
                <a:effectLst/>
                <a:latin typeface="Arial" panose="020B0604020202020204" pitchFamily="34" charset="0"/>
                <a:cs typeface="Arial" panose="020B0604020202020204" pitchFamily="34" charset="0"/>
              </a:rPr>
              <a:t>distinguono</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allenamenti</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interdisciplinari</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specifici</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della</a:t>
            </a:r>
            <a:r>
              <a:rPr lang="fr-CH" b="0" i="0" u="none" strike="noStrike" dirty="0">
                <a:solidFill>
                  <a:srgbClr val="000000"/>
                </a:solidFill>
                <a:effectLst/>
                <a:latin typeface="Arial" panose="020B0604020202020204" pitchFamily="34" charset="0"/>
                <a:cs typeface="Arial" panose="020B0604020202020204" pitchFamily="34" charset="0"/>
              </a:rPr>
              <a:t> disciplina e su </a:t>
            </a:r>
            <a:r>
              <a:rPr lang="fr-CH" b="0" i="0" u="none" strike="noStrike" dirty="0" err="1">
                <a:solidFill>
                  <a:srgbClr val="000000"/>
                </a:solidFill>
                <a:effectLst/>
                <a:latin typeface="Arial" panose="020B0604020202020204" pitchFamily="34" charset="0"/>
                <a:cs typeface="Arial" panose="020B0604020202020204" pitchFamily="34" charset="0"/>
              </a:rPr>
              <a:t>misura</a:t>
            </a:r>
            <a:r>
              <a:rPr lang="fr-CH" b="0" i="0" u="none" strike="noStrike" dirty="0">
                <a:solidFill>
                  <a:srgbClr val="000000"/>
                </a:solidFill>
                <a:effectLst/>
                <a:latin typeface="Arial" panose="020B0604020202020204" pitchFamily="34" charset="0"/>
                <a:cs typeface="Arial" panose="020B0604020202020204" pitchFamily="34" charset="0"/>
              </a:rPr>
              <a:t>.</a:t>
            </a:r>
          </a:p>
          <a:p>
            <a:pPr algn="l"/>
            <a:endParaRPr lang="fr-CH" b="0" i="0" u="none" strike="noStrike" dirty="0">
              <a:solidFill>
                <a:srgbClr val="000000"/>
              </a:solidFill>
              <a:effectLst/>
              <a:latin typeface="Arial" panose="020B0604020202020204" pitchFamily="34" charset="0"/>
              <a:cs typeface="Arial" panose="020B0604020202020204" pitchFamily="34" charset="0"/>
            </a:endParaRPr>
          </a:p>
          <a:p>
            <a:pPr algn="l"/>
            <a:r>
              <a:rPr lang="fr-CH" b="1" i="0" u="none" strike="noStrike" dirty="0" err="1">
                <a:solidFill>
                  <a:srgbClr val="000000"/>
                </a:solidFill>
                <a:effectLst/>
                <a:latin typeface="Arial" panose="020B0604020202020204" pitchFamily="34" charset="0"/>
                <a:cs typeface="Arial" panose="020B0604020202020204" pitchFamily="34" charset="0"/>
              </a:rPr>
              <a:t>Fattori</a:t>
            </a:r>
            <a:r>
              <a:rPr lang="fr-CH" b="1" i="0" u="none" strike="noStrike" dirty="0">
                <a:solidFill>
                  <a:srgbClr val="000000"/>
                </a:solidFill>
                <a:effectLst/>
                <a:latin typeface="Arial" panose="020B0604020202020204" pitchFamily="34" charset="0"/>
                <a:cs typeface="Arial" panose="020B0604020202020204" pitchFamily="34" charset="0"/>
              </a:rPr>
              <a:t> di </a:t>
            </a:r>
            <a:r>
              <a:rPr lang="fr-CH" b="1" i="0" u="none" strike="noStrike" dirty="0" err="1">
                <a:solidFill>
                  <a:srgbClr val="000000"/>
                </a:solidFill>
                <a:effectLst/>
                <a:latin typeface="Arial" panose="020B0604020202020204" pitchFamily="34" charset="0"/>
                <a:cs typeface="Arial" panose="020B0604020202020204" pitchFamily="34" charset="0"/>
              </a:rPr>
              <a:t>sviluppo</a:t>
            </a:r>
            <a:r>
              <a:rPr lang="fr-CH" b="1" i="0" u="none" strike="noStrike" dirty="0">
                <a:solidFill>
                  <a:srgbClr val="000000"/>
                </a:solidFill>
                <a:effectLst/>
                <a:latin typeface="Arial" panose="020B0604020202020204" pitchFamily="34" charset="0"/>
                <a:cs typeface="Arial" panose="020B0604020202020204" pitchFamily="34" charset="0"/>
              </a:rPr>
              <a:t>:</a:t>
            </a:r>
            <a:br>
              <a:rPr lang="fr-CH" b="0" i="0" u="none" strike="noStrike" dirty="0">
                <a:solidFill>
                  <a:srgbClr val="000000"/>
                </a:solidFill>
                <a:effectLst/>
                <a:latin typeface="Arial" panose="020B0604020202020204" pitchFamily="34" charset="0"/>
                <a:cs typeface="Arial" panose="020B0604020202020204" pitchFamily="34" charset="0"/>
              </a:rPr>
            </a:br>
            <a:r>
              <a:rPr lang="fr-CH" b="0" i="0" u="none" strike="noStrike" dirty="0">
                <a:solidFill>
                  <a:srgbClr val="000000"/>
                </a:solidFill>
                <a:effectLst/>
                <a:latin typeface="Arial" panose="020B0604020202020204" pitchFamily="34" charset="0"/>
                <a:cs typeface="Arial" panose="020B0604020202020204" pitchFamily="34" charset="0"/>
              </a:rPr>
              <a:t>Sono le </a:t>
            </a:r>
            <a:r>
              <a:rPr lang="fr-CH" b="0" i="0" u="none" strike="noStrike" dirty="0" err="1">
                <a:solidFill>
                  <a:srgbClr val="000000"/>
                </a:solidFill>
                <a:effectLst/>
                <a:latin typeface="Arial" panose="020B0604020202020204" pitchFamily="34" charset="0"/>
                <a:cs typeface="Arial" panose="020B0604020202020204" pitchFamily="34" charset="0"/>
              </a:rPr>
              <a:t>capacità</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che</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bisogna</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sviluppare</a:t>
            </a:r>
            <a:r>
              <a:rPr lang="fr-CH" b="0" i="0" u="none" strike="noStrike" dirty="0">
                <a:solidFill>
                  <a:srgbClr val="000000"/>
                </a:solidFill>
                <a:effectLst/>
                <a:latin typeface="Arial" panose="020B0604020202020204" pitchFamily="34" charset="0"/>
                <a:cs typeface="Arial" panose="020B0604020202020204" pitchFamily="34" charset="0"/>
              </a:rPr>
              <a:t> per </a:t>
            </a:r>
            <a:r>
              <a:rPr lang="fr-CH" b="0" i="0" u="none" strike="noStrike" dirty="0" err="1">
                <a:solidFill>
                  <a:srgbClr val="000000"/>
                </a:solidFill>
                <a:effectLst/>
                <a:latin typeface="Arial" panose="020B0604020202020204" pitchFamily="34" charset="0"/>
                <a:cs typeface="Arial" panose="020B0604020202020204" pitchFamily="34" charset="0"/>
              </a:rPr>
              <a:t>portare</a:t>
            </a:r>
            <a:r>
              <a:rPr lang="fr-CH" b="0" i="0" u="none" strike="noStrike" dirty="0">
                <a:solidFill>
                  <a:srgbClr val="000000"/>
                </a:solidFill>
                <a:effectLst/>
                <a:latin typeface="Arial" panose="020B0604020202020204" pitchFamily="34" charset="0"/>
                <a:cs typeface="Arial" panose="020B0604020202020204" pitchFamily="34" charset="0"/>
              </a:rPr>
              <a:t> a termine le forme di </a:t>
            </a:r>
            <a:r>
              <a:rPr lang="fr-CH" b="0" i="0" u="none" strike="noStrike" dirty="0" err="1">
                <a:solidFill>
                  <a:srgbClr val="000000"/>
                </a:solidFill>
                <a:effectLst/>
                <a:latin typeface="Arial" panose="020B0604020202020204" pitchFamily="34" charset="0"/>
                <a:cs typeface="Arial" panose="020B0604020202020204" pitchFamily="34" charset="0"/>
              </a:rPr>
              <a:t>allenamento</a:t>
            </a:r>
            <a:r>
              <a:rPr lang="fr-CH" b="0" i="0" u="none" strike="noStrike" dirty="0">
                <a:solidFill>
                  <a:srgbClr val="000000"/>
                </a:solidFill>
                <a:effectLst/>
                <a:latin typeface="Arial" panose="020B0604020202020204" pitchFamily="34" charset="0"/>
                <a:cs typeface="Arial" panose="020B0604020202020204" pitchFamily="34" charset="0"/>
              </a:rPr>
              <a:t> e </a:t>
            </a:r>
            <a:r>
              <a:rPr lang="fr-CH" b="0" i="0" u="none" strike="noStrike" dirty="0" err="1">
                <a:solidFill>
                  <a:srgbClr val="000000"/>
                </a:solidFill>
                <a:effectLst/>
                <a:latin typeface="Arial" panose="020B0604020202020204" pitchFamily="34" charset="0"/>
                <a:cs typeface="Arial" panose="020B0604020202020204" pitchFamily="34" charset="0"/>
              </a:rPr>
              <a:t>quindi</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raggiungere</a:t>
            </a:r>
            <a:r>
              <a:rPr lang="fr-CH" b="0" i="0" u="none" strike="noStrike" dirty="0">
                <a:solidFill>
                  <a:srgbClr val="000000"/>
                </a:solidFill>
                <a:effectLst/>
                <a:latin typeface="Arial" panose="020B0604020202020204" pitchFamily="34" charset="0"/>
                <a:cs typeface="Arial" panose="020B0604020202020204" pitchFamily="34" charset="0"/>
              </a:rPr>
              <a:t> l’</a:t>
            </a:r>
            <a:r>
              <a:rPr lang="fr-CH" b="0" i="0" u="none" strike="noStrike" dirty="0" err="1">
                <a:solidFill>
                  <a:srgbClr val="000000"/>
                </a:solidFill>
                <a:effectLst/>
                <a:latin typeface="Arial" panose="020B0604020202020204" pitchFamily="34" charset="0"/>
                <a:cs typeface="Arial" panose="020B0604020202020204" pitchFamily="34" charset="0"/>
              </a:rPr>
              <a:t>obiettivo</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del</a:t>
            </a:r>
            <a:r>
              <a:rPr lang="fr-CH" b="0" i="0" u="none" strike="noStrike" dirty="0">
                <a:solidFill>
                  <a:srgbClr val="000000"/>
                </a:solidFill>
                <a:effectLst/>
                <a:latin typeface="Arial" panose="020B0604020202020204" pitchFamily="34" charset="0"/>
                <a:cs typeface="Arial" panose="020B0604020202020204" pitchFamily="34" charset="0"/>
              </a:rPr>
              <a:t> proprio sport.</a:t>
            </a:r>
            <a:br>
              <a:rPr lang="fr-CH" b="0" i="0" u="none" strike="noStrike" dirty="0">
                <a:solidFill>
                  <a:srgbClr val="000000"/>
                </a:solidFill>
                <a:effectLst/>
                <a:latin typeface="Arial" panose="020B0604020202020204" pitchFamily="34" charset="0"/>
                <a:cs typeface="Arial" panose="020B0604020202020204" pitchFamily="34" charset="0"/>
              </a:rPr>
            </a:br>
            <a:r>
              <a:rPr lang="fr-CH" b="0" i="0" u="none" strike="noStrike" dirty="0">
                <a:solidFill>
                  <a:srgbClr val="000000"/>
                </a:solidFill>
                <a:effectLst/>
                <a:latin typeface="Arial" panose="020B0604020202020204" pitchFamily="34" charset="0"/>
                <a:cs typeface="Arial" panose="020B0604020202020204" pitchFamily="34" charset="0"/>
              </a:rPr>
              <a:t>Ci sono 5 </a:t>
            </a:r>
            <a:r>
              <a:rPr lang="fr-CH" b="0" i="0" u="none" strike="noStrike" dirty="0" err="1">
                <a:solidFill>
                  <a:srgbClr val="000000"/>
                </a:solidFill>
                <a:effectLst/>
                <a:latin typeface="Arial" panose="020B0604020202020204" pitchFamily="34" charset="0"/>
                <a:cs typeface="Arial" panose="020B0604020202020204" pitchFamily="34" charset="0"/>
              </a:rPr>
              <a:t>assi</a:t>
            </a:r>
            <a:r>
              <a:rPr lang="fr-CH" b="0" i="0" u="none" strike="noStrike" dirty="0">
                <a:solidFill>
                  <a:srgbClr val="000000"/>
                </a:solidFill>
                <a:effectLst/>
                <a:latin typeface="Arial" panose="020B0604020202020204" pitchFamily="34" charset="0"/>
                <a:cs typeface="Arial" panose="020B0604020202020204" pitchFamily="34" charset="0"/>
              </a:rPr>
              <a:t> di </a:t>
            </a:r>
            <a:r>
              <a:rPr lang="fr-CH" b="0" i="0" u="none" strike="noStrike" dirty="0" err="1">
                <a:solidFill>
                  <a:srgbClr val="000000"/>
                </a:solidFill>
                <a:effectLst/>
                <a:latin typeface="Arial" panose="020B0604020202020204" pitchFamily="34" charset="0"/>
                <a:cs typeface="Arial" panose="020B0604020202020204" pitchFamily="34" charset="0"/>
              </a:rPr>
              <a:t>sviluppo</a:t>
            </a:r>
            <a:r>
              <a:rPr lang="fr-CH" b="0" i="0" u="none" strike="noStrike" dirty="0">
                <a:solidFill>
                  <a:srgbClr val="000000"/>
                </a:solidFill>
                <a:effectLst/>
                <a:latin typeface="Arial" panose="020B0604020202020204" pitchFamily="34" charset="0"/>
                <a:cs typeface="Arial" panose="020B0604020202020204" pitchFamily="34" charset="0"/>
              </a:rPr>
              <a:t> → </a:t>
            </a:r>
            <a:r>
              <a:rPr lang="fr-CH" b="0" i="0" u="none" strike="noStrike" dirty="0" err="1">
                <a:solidFill>
                  <a:srgbClr val="000000"/>
                </a:solidFill>
                <a:effectLst/>
                <a:latin typeface="Arial" panose="020B0604020202020204" pitchFamily="34" charset="0"/>
                <a:cs typeface="Arial" panose="020B0604020202020204" pitchFamily="34" charset="0"/>
              </a:rPr>
              <a:t>qualità</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atletiche</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mentali</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tattiche</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cooperative</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tecniche</a:t>
            </a:r>
            <a:r>
              <a:rPr lang="fr-CH" b="0" i="0" u="none" strike="noStrike" dirty="0">
                <a:solidFill>
                  <a:srgbClr val="000000"/>
                </a:solidFill>
                <a:effectLst/>
                <a:latin typeface="Arial" panose="020B0604020202020204" pitchFamily="34" charset="0"/>
                <a:cs typeface="Arial" panose="020B0604020202020204" pitchFamily="34" charset="0"/>
              </a:rPr>
              <a:t>.</a:t>
            </a:r>
          </a:p>
          <a:p>
            <a:endParaRPr lang="de-DE" altLang="de-DE" dirty="0"/>
          </a:p>
        </p:txBody>
      </p:sp>
      <p:sp>
        <p:nvSpPr>
          <p:cNvPr id="240644" name="Foliennummernplatzhalter 3">
            <a:extLst>
              <a:ext uri="{FF2B5EF4-FFF2-40B4-BE49-F238E27FC236}">
                <a16:creationId xmlns:a16="http://schemas.microsoft.com/office/drawing/2014/main" id="{48E48D86-BC8E-29FF-49C3-78B89EC8A831}"/>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10</a:t>
            </a:fld>
            <a:endParaRPr lang="de-CH" altLang="de-DE" sz="1300"/>
          </a:p>
        </p:txBody>
      </p:sp>
    </p:spTree>
    <p:extLst>
      <p:ext uri="{BB962C8B-B14F-4D97-AF65-F5344CB8AC3E}">
        <p14:creationId xmlns:p14="http://schemas.microsoft.com/office/powerpoint/2010/main" val="78616376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a:buFont typeface="Arial" panose="020B0604020202020204" pitchFamily="34" charset="0"/>
              <a:buNone/>
              <a:defRPr/>
            </a:pPr>
            <a:r>
              <a:rPr lang="en-GB" sz="1200" b="0" i="0" u="none" strike="noStrike" kern="1200" dirty="0">
                <a:solidFill>
                  <a:schemeClr val="tx1"/>
                </a:solidFill>
                <a:effectLst/>
                <a:latin typeface="Arial" pitchFamily="34" charset="0"/>
                <a:ea typeface="+mn-ea"/>
                <a:cs typeface="+mn-cs"/>
              </a:rPr>
              <a:t>Die Kraft </a:t>
            </a:r>
            <a:r>
              <a:rPr lang="en-GB" sz="1200" b="0" i="0" u="none" strike="noStrike" kern="1200" dirty="0" err="1">
                <a:solidFill>
                  <a:schemeClr val="tx1"/>
                </a:solidFill>
                <a:effectLst/>
                <a:latin typeface="Arial" pitchFamily="34" charset="0"/>
                <a:ea typeface="+mn-ea"/>
                <a:cs typeface="+mn-cs"/>
              </a:rPr>
              <a:t>dient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Steigerung</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sportartspezifischen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Leistungsfähigkeit</a:t>
            </a:r>
            <a:r>
              <a:rPr lang="en-GB" sz="1200" b="0" i="0" u="none" strike="noStrike" kern="1200" dirty="0">
                <a:solidFill>
                  <a:schemeClr val="tx1"/>
                </a:solidFill>
                <a:effectLst/>
                <a:latin typeface="Arial" pitchFamily="34" charset="0"/>
                <a:ea typeface="+mn-ea"/>
                <a:cs typeface="+mn-cs"/>
              </a:rPr>
              <a:t>. Da </a:t>
            </a:r>
            <a:r>
              <a:rPr lang="en-GB" sz="1200" b="0" i="0" u="none" strike="noStrike" kern="1200" dirty="0" err="1">
                <a:solidFill>
                  <a:schemeClr val="tx1"/>
                </a:solidFill>
                <a:effectLst/>
                <a:latin typeface="Arial" pitchFamily="34" charset="0"/>
                <a:ea typeface="+mn-ea"/>
                <a:cs typeface="+mn-cs"/>
              </a:rPr>
              <a:t>sie</a:t>
            </a:r>
            <a:r>
              <a:rPr lang="en-GB" sz="1200" b="0" i="0" u="none" strike="noStrike" kern="1200" dirty="0">
                <a:solidFill>
                  <a:schemeClr val="tx1"/>
                </a:solidFill>
                <a:effectLst/>
                <a:latin typeface="Arial" pitchFamily="34" charset="0"/>
                <a:ea typeface="+mn-ea"/>
                <a:cs typeface="+mn-cs"/>
              </a:rPr>
              <a:t> in </a:t>
            </a:r>
            <a:r>
              <a:rPr lang="en-GB" sz="1200" b="0" i="0" u="none" strike="noStrike" kern="1200" dirty="0" err="1">
                <a:solidFill>
                  <a:schemeClr val="tx1"/>
                </a:solidFill>
                <a:effectLst/>
                <a:latin typeface="Arial" pitchFamily="34" charset="0"/>
                <a:ea typeface="+mn-ea"/>
                <a:cs typeface="+mn-cs"/>
              </a:rPr>
              <a:t>irgendeiner</a:t>
            </a:r>
            <a:r>
              <a:rPr lang="en-GB" sz="1200" b="0" i="0" u="none" strike="noStrike" kern="1200" dirty="0">
                <a:solidFill>
                  <a:schemeClr val="tx1"/>
                </a:solidFill>
                <a:effectLst/>
                <a:latin typeface="Arial" pitchFamily="34" charset="0"/>
                <a:ea typeface="+mn-ea"/>
                <a:cs typeface="+mn-cs"/>
              </a:rPr>
              <a:t> Form in fast </a:t>
            </a:r>
            <a:r>
              <a:rPr lang="en-GB" sz="1200" b="0" i="0" u="none" strike="noStrike" kern="1200" dirty="0" err="1">
                <a:solidFill>
                  <a:schemeClr val="tx1"/>
                </a:solidFill>
                <a:effectLst/>
                <a:latin typeface="Arial" pitchFamily="34" charset="0"/>
                <a:ea typeface="+mn-ea"/>
                <a:cs typeface="+mn-cs"/>
              </a:rPr>
              <a:t>jeder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Sportart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mehr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weniger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ausgeprägten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leistungsbestimmenden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Faktor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darstellt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ihrer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sportartspezifischen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Entwicklung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bedeutende</a:t>
            </a:r>
            <a:r>
              <a:rPr lang="en-GB" sz="1200" b="0" i="0" u="none" strike="noStrike" kern="1200" dirty="0">
                <a:solidFill>
                  <a:schemeClr val="tx1"/>
                </a:solidFill>
                <a:effectLst/>
                <a:latin typeface="Arial" pitchFamily="34" charset="0"/>
                <a:ea typeface="+mn-ea"/>
                <a:cs typeface="+mn-cs"/>
              </a:rPr>
              <a:t> Rolle </a:t>
            </a:r>
            <a:r>
              <a:rPr lang="en-GB" sz="1200" b="0" i="0" u="none" strike="noStrike" kern="1200" dirty="0" err="1">
                <a:solidFill>
                  <a:schemeClr val="tx1"/>
                </a:solidFill>
                <a:effectLst/>
                <a:latin typeface="Arial" pitchFamily="34" charset="0"/>
                <a:ea typeface="+mn-ea"/>
                <a:cs typeface="+mn-cs"/>
              </a:rPr>
              <a:t>beizumessen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Ohne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Mindestmass</a:t>
            </a:r>
            <a:r>
              <a:rPr lang="en-GB" sz="1200" b="0" i="0" u="none" strike="noStrike" kern="1200" dirty="0">
                <a:solidFill>
                  <a:schemeClr val="tx1"/>
                </a:solidFill>
                <a:effectLst/>
                <a:latin typeface="Arial" pitchFamily="34" charset="0"/>
                <a:ea typeface="+mn-ea"/>
                <a:cs typeface="+mn-cs"/>
              </a:rPr>
              <a:t> an Kraft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optimale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individuelle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Leistungsfähigkeit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nicht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realisierbar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Zudem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unerlässlich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für</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Verletzungsprophylaxe</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gesunde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Haltung</a:t>
            </a:r>
            <a:r>
              <a:rPr lang="en-GB" sz="1200" b="0" i="0" u="none" strike="noStrike" kern="1200" dirty="0">
                <a:solidFill>
                  <a:schemeClr val="tx1"/>
                </a:solidFill>
                <a:effectLst/>
                <a:latin typeface="Arial" pitchFamily="34" charset="0"/>
                <a:ea typeface="+mn-ea"/>
                <a:cs typeface="+mn-cs"/>
              </a:rPr>
              <a:t>.</a:t>
            </a: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113</a:t>
            </a:fld>
            <a:endParaRPr lang="de-CH" altLang="de-DE" sz="1300"/>
          </a:p>
        </p:txBody>
      </p:sp>
    </p:spTree>
    <p:extLst>
      <p:ext uri="{BB962C8B-B14F-4D97-AF65-F5344CB8AC3E}">
        <p14:creationId xmlns:p14="http://schemas.microsoft.com/office/powerpoint/2010/main" val="420679764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754BE-9243-B20C-EBF4-3F9317FB348F}"/>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0E17581F-4129-4240-0123-A53E0AC08F2C}"/>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DFF544C6-6D35-20B7-1598-B40E947E4806}"/>
              </a:ext>
            </a:extLst>
          </p:cNvPr>
          <p:cNvSpPr>
            <a:spLocks noGrp="1"/>
          </p:cNvSpPr>
          <p:nvPr>
            <p:ph type="body" idx="1"/>
          </p:nvPr>
        </p:nvSpPr>
        <p:spPr/>
        <p:txBody>
          <a:bodyPr/>
          <a:lstStyle/>
          <a:p>
            <a:pPr>
              <a:buFont typeface="Arial" panose="020B0604020202020204" pitchFamily="34" charset="0"/>
              <a:buNone/>
              <a:defRPr/>
            </a:pPr>
            <a:r>
              <a:rPr lang="de-CH" dirty="0"/>
              <a:t>La </a:t>
            </a:r>
            <a:r>
              <a:rPr lang="de-CH" dirty="0" err="1"/>
              <a:t>force</a:t>
            </a:r>
            <a:r>
              <a:rPr lang="de-CH" dirty="0"/>
              <a:t> </a:t>
            </a:r>
            <a:r>
              <a:rPr lang="de-CH" dirty="0" err="1"/>
              <a:t>sert</a:t>
            </a:r>
            <a:r>
              <a:rPr lang="de-CH" dirty="0"/>
              <a:t> à </a:t>
            </a:r>
            <a:r>
              <a:rPr lang="de-CH" dirty="0" err="1"/>
              <a:t>augmenter</a:t>
            </a:r>
            <a:r>
              <a:rPr lang="de-CH" dirty="0"/>
              <a:t> la </a:t>
            </a:r>
            <a:r>
              <a:rPr lang="de-CH" dirty="0" err="1"/>
              <a:t>performance</a:t>
            </a:r>
            <a:r>
              <a:rPr lang="de-CH" dirty="0"/>
              <a:t> </a:t>
            </a:r>
            <a:r>
              <a:rPr lang="de-CH" dirty="0" err="1"/>
              <a:t>spécifique</a:t>
            </a:r>
            <a:r>
              <a:rPr lang="de-CH" dirty="0"/>
              <a:t> à la </a:t>
            </a:r>
            <a:r>
              <a:rPr lang="de-CH" dirty="0" err="1"/>
              <a:t>discipline</a:t>
            </a:r>
            <a:r>
              <a:rPr lang="de-CH" dirty="0"/>
              <a:t> sportive. </a:t>
            </a:r>
            <a:r>
              <a:rPr lang="de-CH" dirty="0" err="1"/>
              <a:t>Comme</a:t>
            </a:r>
            <a:r>
              <a:rPr lang="de-CH" dirty="0"/>
              <a:t> </a:t>
            </a:r>
            <a:r>
              <a:rPr lang="de-CH" dirty="0" err="1"/>
              <a:t>elle</a:t>
            </a:r>
            <a:r>
              <a:rPr lang="de-CH" dirty="0"/>
              <a:t> </a:t>
            </a:r>
            <a:r>
              <a:rPr lang="de-CH" dirty="0" err="1"/>
              <a:t>représente</a:t>
            </a:r>
            <a:r>
              <a:rPr lang="de-CH" dirty="0"/>
              <a:t>, </a:t>
            </a:r>
            <a:r>
              <a:rPr lang="de-CH" dirty="0" err="1"/>
              <a:t>sous</a:t>
            </a:r>
            <a:r>
              <a:rPr lang="de-CH" dirty="0"/>
              <a:t> </a:t>
            </a:r>
            <a:r>
              <a:rPr lang="de-CH" dirty="0" err="1"/>
              <a:t>une</a:t>
            </a:r>
            <a:r>
              <a:rPr lang="de-CH" dirty="0"/>
              <a:t> forme </a:t>
            </a:r>
            <a:r>
              <a:rPr lang="de-CH" dirty="0" err="1"/>
              <a:t>ou</a:t>
            </a:r>
            <a:r>
              <a:rPr lang="de-CH" dirty="0"/>
              <a:t> </a:t>
            </a:r>
            <a:r>
              <a:rPr lang="de-CH" dirty="0" err="1"/>
              <a:t>sous</a:t>
            </a:r>
            <a:r>
              <a:rPr lang="de-CH" dirty="0"/>
              <a:t> </a:t>
            </a:r>
            <a:r>
              <a:rPr lang="de-CH" dirty="0" err="1"/>
              <a:t>une</a:t>
            </a:r>
            <a:r>
              <a:rPr lang="de-CH" dirty="0"/>
              <a:t> </a:t>
            </a:r>
            <a:r>
              <a:rPr lang="de-CH" dirty="0" err="1"/>
              <a:t>autre</a:t>
            </a:r>
            <a:r>
              <a:rPr lang="de-CH" dirty="0"/>
              <a:t>, </a:t>
            </a:r>
            <a:r>
              <a:rPr lang="de-CH" dirty="0" err="1"/>
              <a:t>un</a:t>
            </a:r>
            <a:r>
              <a:rPr lang="de-CH" dirty="0"/>
              <a:t> </a:t>
            </a:r>
            <a:r>
              <a:rPr lang="de-CH" dirty="0" err="1"/>
              <a:t>facteur</a:t>
            </a:r>
            <a:r>
              <a:rPr lang="de-CH" dirty="0"/>
              <a:t> </a:t>
            </a:r>
            <a:r>
              <a:rPr lang="de-CH" dirty="0" err="1"/>
              <a:t>déterminant</a:t>
            </a:r>
            <a:r>
              <a:rPr lang="de-CH" dirty="0"/>
              <a:t> la </a:t>
            </a:r>
            <a:r>
              <a:rPr lang="de-CH" dirty="0" err="1"/>
              <a:t>performance</a:t>
            </a:r>
            <a:r>
              <a:rPr lang="de-CH" dirty="0"/>
              <a:t> </a:t>
            </a:r>
            <a:r>
              <a:rPr lang="de-CH" dirty="0" err="1"/>
              <a:t>dans</a:t>
            </a:r>
            <a:r>
              <a:rPr lang="de-CH" dirty="0"/>
              <a:t> </a:t>
            </a:r>
            <a:r>
              <a:rPr lang="de-CH" dirty="0" err="1"/>
              <a:t>presque</a:t>
            </a:r>
            <a:r>
              <a:rPr lang="de-CH" dirty="0"/>
              <a:t> </a:t>
            </a:r>
            <a:r>
              <a:rPr lang="de-CH" dirty="0" err="1"/>
              <a:t>tous</a:t>
            </a:r>
            <a:r>
              <a:rPr lang="de-CH" dirty="0"/>
              <a:t> </a:t>
            </a:r>
            <a:r>
              <a:rPr lang="de-CH" dirty="0" err="1"/>
              <a:t>les</a:t>
            </a:r>
            <a:r>
              <a:rPr lang="de-CH" dirty="0"/>
              <a:t> </a:t>
            </a:r>
            <a:r>
              <a:rPr lang="de-CH" dirty="0" err="1"/>
              <a:t>sports</a:t>
            </a:r>
            <a:r>
              <a:rPr lang="de-CH" dirty="0"/>
              <a:t>, </a:t>
            </a:r>
            <a:r>
              <a:rPr lang="de-CH" dirty="0" err="1"/>
              <a:t>il</a:t>
            </a:r>
            <a:r>
              <a:rPr lang="de-CH" dirty="0"/>
              <a:t> </a:t>
            </a:r>
            <a:r>
              <a:rPr lang="de-CH" dirty="0" err="1"/>
              <a:t>convient</a:t>
            </a:r>
            <a:r>
              <a:rPr lang="de-CH" dirty="0"/>
              <a:t> </a:t>
            </a:r>
            <a:r>
              <a:rPr lang="de-CH" dirty="0" err="1"/>
              <a:t>d'accorder</a:t>
            </a:r>
            <a:r>
              <a:rPr lang="de-CH" dirty="0"/>
              <a:t> </a:t>
            </a:r>
            <a:r>
              <a:rPr lang="de-CH" dirty="0" err="1"/>
              <a:t>un</a:t>
            </a:r>
            <a:r>
              <a:rPr lang="de-CH" dirty="0"/>
              <a:t> </a:t>
            </a:r>
            <a:r>
              <a:rPr lang="de-CH" dirty="0" err="1"/>
              <a:t>rôle</a:t>
            </a:r>
            <a:r>
              <a:rPr lang="de-CH" dirty="0"/>
              <a:t> </a:t>
            </a:r>
            <a:r>
              <a:rPr lang="de-CH" dirty="0" err="1"/>
              <a:t>important</a:t>
            </a:r>
            <a:r>
              <a:rPr lang="de-CH" dirty="0"/>
              <a:t> à </a:t>
            </a:r>
            <a:r>
              <a:rPr lang="de-CH" dirty="0" err="1"/>
              <a:t>son</a:t>
            </a:r>
            <a:r>
              <a:rPr lang="de-CH" dirty="0"/>
              <a:t> </a:t>
            </a:r>
            <a:r>
              <a:rPr lang="de-CH" dirty="0" err="1"/>
              <a:t>développement</a:t>
            </a:r>
            <a:r>
              <a:rPr lang="de-CH" dirty="0"/>
              <a:t> </a:t>
            </a:r>
            <a:r>
              <a:rPr lang="de-CH" dirty="0" err="1"/>
              <a:t>spécifique</a:t>
            </a:r>
            <a:r>
              <a:rPr lang="de-CH" dirty="0"/>
              <a:t>. Sans </a:t>
            </a:r>
            <a:r>
              <a:rPr lang="de-CH" dirty="0" err="1"/>
              <a:t>un</a:t>
            </a:r>
            <a:r>
              <a:rPr lang="de-CH" dirty="0"/>
              <a:t> </a:t>
            </a:r>
            <a:r>
              <a:rPr lang="de-CH" dirty="0" err="1"/>
              <a:t>minimum</a:t>
            </a:r>
            <a:r>
              <a:rPr lang="de-CH" dirty="0"/>
              <a:t> de </a:t>
            </a:r>
            <a:r>
              <a:rPr lang="de-CH" dirty="0" err="1"/>
              <a:t>force</a:t>
            </a:r>
            <a:r>
              <a:rPr lang="de-CH" dirty="0"/>
              <a:t>, </a:t>
            </a:r>
            <a:r>
              <a:rPr lang="de-CH" dirty="0" err="1"/>
              <a:t>une</a:t>
            </a:r>
            <a:r>
              <a:rPr lang="de-CH" dirty="0"/>
              <a:t> </a:t>
            </a:r>
            <a:r>
              <a:rPr lang="de-CH" dirty="0" err="1"/>
              <a:t>performance</a:t>
            </a:r>
            <a:r>
              <a:rPr lang="de-CH" dirty="0"/>
              <a:t> individuelle optimale </a:t>
            </a:r>
            <a:r>
              <a:rPr lang="de-CH" dirty="0" err="1"/>
              <a:t>n'est</a:t>
            </a:r>
            <a:r>
              <a:rPr lang="de-CH" dirty="0"/>
              <a:t> </a:t>
            </a:r>
            <a:r>
              <a:rPr lang="de-CH" dirty="0" err="1"/>
              <a:t>pas</a:t>
            </a:r>
            <a:r>
              <a:rPr lang="de-CH" dirty="0"/>
              <a:t> </a:t>
            </a:r>
            <a:r>
              <a:rPr lang="de-CH" dirty="0" err="1"/>
              <a:t>réalisable</a:t>
            </a:r>
            <a:r>
              <a:rPr lang="de-CH" dirty="0"/>
              <a:t>. De plus, </a:t>
            </a:r>
            <a:r>
              <a:rPr lang="de-CH" dirty="0" err="1"/>
              <a:t>elle</a:t>
            </a:r>
            <a:r>
              <a:rPr lang="de-CH" dirty="0"/>
              <a:t> </a:t>
            </a:r>
            <a:r>
              <a:rPr lang="de-CH" dirty="0" err="1"/>
              <a:t>est</a:t>
            </a:r>
            <a:r>
              <a:rPr lang="de-CH" dirty="0"/>
              <a:t> indispensable à la </a:t>
            </a:r>
            <a:r>
              <a:rPr lang="de-CH" dirty="0" err="1"/>
              <a:t>prévention</a:t>
            </a:r>
            <a:r>
              <a:rPr lang="de-CH" dirty="0"/>
              <a:t> des </a:t>
            </a:r>
            <a:r>
              <a:rPr lang="de-CH" dirty="0" err="1"/>
              <a:t>blessures</a:t>
            </a:r>
            <a:r>
              <a:rPr lang="de-CH" dirty="0"/>
              <a:t> et à </a:t>
            </a:r>
            <a:r>
              <a:rPr lang="de-CH" dirty="0" err="1"/>
              <a:t>une</a:t>
            </a:r>
            <a:r>
              <a:rPr lang="de-CH" dirty="0"/>
              <a:t> </a:t>
            </a:r>
            <a:r>
              <a:rPr lang="de-CH" dirty="0" err="1"/>
              <a:t>posture</a:t>
            </a:r>
            <a:r>
              <a:rPr lang="de-CH" dirty="0"/>
              <a:t> </a:t>
            </a:r>
            <a:r>
              <a:rPr lang="de-CH" dirty="0" err="1"/>
              <a:t>saine</a:t>
            </a:r>
            <a:r>
              <a:rPr lang="de-CH" dirty="0"/>
              <a:t>.</a:t>
            </a:r>
          </a:p>
        </p:txBody>
      </p:sp>
      <p:sp>
        <p:nvSpPr>
          <p:cNvPr id="239620" name="Foliennummernplatzhalter 3">
            <a:extLst>
              <a:ext uri="{FF2B5EF4-FFF2-40B4-BE49-F238E27FC236}">
                <a16:creationId xmlns:a16="http://schemas.microsoft.com/office/drawing/2014/main" id="{9E043C13-6F36-5EB6-FB3D-4E2F72C05598}"/>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114</a:t>
            </a:fld>
            <a:endParaRPr lang="de-CH" altLang="de-DE" sz="1300"/>
          </a:p>
        </p:txBody>
      </p:sp>
    </p:spTree>
    <p:extLst>
      <p:ext uri="{BB962C8B-B14F-4D97-AF65-F5344CB8AC3E}">
        <p14:creationId xmlns:p14="http://schemas.microsoft.com/office/powerpoint/2010/main" val="96914969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F5758-4FC5-3285-39E0-EB571692C07C}"/>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A1F98A72-001E-AD1F-8A74-EB2D606AE491}"/>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960D3FE9-9306-250D-FA0E-BFEB1CAA3FFC}"/>
              </a:ext>
            </a:extLst>
          </p:cNvPr>
          <p:cNvSpPr>
            <a:spLocks noGrp="1"/>
          </p:cNvSpPr>
          <p:nvPr>
            <p:ph type="body" idx="1"/>
          </p:nvPr>
        </p:nvSpPr>
        <p:spPr/>
        <p:txBody>
          <a:bodyPr/>
          <a:lstStyle/>
          <a:p>
            <a:pPr>
              <a:buFont typeface="Arial" panose="020B0604020202020204" pitchFamily="34" charset="0"/>
              <a:buNone/>
              <a:defRPr/>
            </a:pPr>
            <a:r>
              <a:rPr lang="en-GB" sz="1200" b="0" i="0" u="none" strike="noStrike" kern="1200" dirty="0">
                <a:solidFill>
                  <a:schemeClr val="tx1"/>
                </a:solidFill>
                <a:effectLst/>
                <a:latin typeface="Arial" pitchFamily="34" charset="0"/>
                <a:ea typeface="+mn-ea"/>
                <a:cs typeface="+mn-cs"/>
              </a:rPr>
              <a:t>La forza </a:t>
            </a:r>
            <a:r>
              <a:rPr lang="en-GB" sz="1200" b="0" i="0" u="none" strike="noStrike" kern="1200" dirty="0" err="1">
                <a:solidFill>
                  <a:schemeClr val="tx1"/>
                </a:solidFill>
                <a:effectLst/>
                <a:latin typeface="Arial" pitchFamily="34" charset="0"/>
                <a:ea typeface="+mn-ea"/>
                <a:cs typeface="+mn-cs"/>
              </a:rPr>
              <a:t>viene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utilizzata</a:t>
            </a:r>
            <a:r>
              <a:rPr lang="en-GB" sz="1200" b="0" i="0" u="none" strike="noStrike" kern="1200" dirty="0">
                <a:solidFill>
                  <a:schemeClr val="tx1"/>
                </a:solidFill>
                <a:effectLst/>
                <a:latin typeface="Arial" pitchFamily="34" charset="0"/>
                <a:ea typeface="+mn-ea"/>
                <a:cs typeface="+mn-cs"/>
              </a:rPr>
              <a:t> per </a:t>
            </a:r>
            <a:r>
              <a:rPr lang="en-GB" sz="1200" b="0" i="0" u="none" strike="noStrike" kern="1200" dirty="0" err="1">
                <a:solidFill>
                  <a:schemeClr val="tx1"/>
                </a:solidFill>
                <a:effectLst/>
                <a:latin typeface="Arial" pitchFamily="34" charset="0"/>
                <a:ea typeface="+mn-ea"/>
                <a:cs typeface="+mn-cs"/>
              </a:rPr>
              <a:t>aumentare</a:t>
            </a:r>
            <a:r>
              <a:rPr lang="en-GB" sz="1200" b="0" i="0" u="none" strike="noStrike" kern="1200" dirty="0">
                <a:solidFill>
                  <a:schemeClr val="tx1"/>
                </a:solidFill>
                <a:effectLst/>
                <a:latin typeface="Arial" pitchFamily="34" charset="0"/>
                <a:ea typeface="+mn-ea"/>
                <a:cs typeface="+mn-cs"/>
              </a:rPr>
              <a:t> le </a:t>
            </a:r>
            <a:r>
              <a:rPr lang="en-GB" sz="1200" b="0" i="0" u="none" strike="noStrike" kern="1200" dirty="0" err="1">
                <a:solidFill>
                  <a:schemeClr val="tx1"/>
                </a:solidFill>
                <a:effectLst/>
                <a:latin typeface="Arial" pitchFamily="34" charset="0"/>
                <a:ea typeface="+mn-ea"/>
                <a:cs typeface="+mn-cs"/>
              </a:rPr>
              <a:t>prestazioni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specifiche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dello</a:t>
            </a:r>
            <a:r>
              <a:rPr lang="en-GB" sz="1200" b="0" i="0" u="none" strike="noStrike" kern="1200" dirty="0">
                <a:solidFill>
                  <a:schemeClr val="tx1"/>
                </a:solidFill>
                <a:effectLst/>
                <a:latin typeface="Arial" pitchFamily="34" charset="0"/>
                <a:ea typeface="+mn-ea"/>
                <a:cs typeface="+mn-cs"/>
              </a:rPr>
              <a:t> sport. </a:t>
            </a:r>
            <a:r>
              <a:rPr lang="en-GB" sz="1200" b="0" i="0" u="none" strike="noStrike" kern="1200" dirty="0" err="1">
                <a:solidFill>
                  <a:schemeClr val="tx1"/>
                </a:solidFill>
                <a:effectLst/>
                <a:latin typeface="Arial" pitchFamily="34" charset="0"/>
                <a:ea typeface="+mn-ea"/>
                <a:cs typeface="+mn-cs"/>
              </a:rPr>
              <a:t>Poiché</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rappresenta</a:t>
            </a:r>
            <a:r>
              <a:rPr lang="en-GB" sz="1200" b="0" i="0" u="none" strike="noStrike" kern="1200" dirty="0">
                <a:solidFill>
                  <a:schemeClr val="tx1"/>
                </a:solidFill>
                <a:effectLst/>
                <a:latin typeface="Arial" pitchFamily="34" charset="0"/>
                <a:ea typeface="+mn-ea"/>
                <a:cs typeface="+mn-cs"/>
              </a:rPr>
              <a:t> un </a:t>
            </a:r>
            <a:r>
              <a:rPr lang="en-GB" sz="1200" b="0" i="0" u="none" strike="noStrike" kern="1200" dirty="0" err="1">
                <a:solidFill>
                  <a:schemeClr val="tx1"/>
                </a:solidFill>
                <a:effectLst/>
                <a:latin typeface="Arial" pitchFamily="34" charset="0"/>
                <a:ea typeface="+mn-ea"/>
                <a:cs typeface="+mn-cs"/>
              </a:rPr>
              <a:t>fattore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determinante</a:t>
            </a:r>
            <a:r>
              <a:rPr lang="en-GB" sz="1200" b="0" i="0" u="none" strike="noStrike" kern="1200" dirty="0">
                <a:solidFill>
                  <a:schemeClr val="tx1"/>
                </a:solidFill>
                <a:effectLst/>
                <a:latin typeface="Arial" pitchFamily="34" charset="0"/>
                <a:ea typeface="+mn-ea"/>
                <a:cs typeface="+mn-cs"/>
              </a:rPr>
              <a:t> per le </a:t>
            </a:r>
            <a:r>
              <a:rPr lang="en-GB" sz="1200" b="0" i="0" u="none" strike="noStrike" kern="1200" dirty="0" err="1">
                <a:solidFill>
                  <a:schemeClr val="tx1"/>
                </a:solidFill>
                <a:effectLst/>
                <a:latin typeface="Arial" pitchFamily="34" charset="0"/>
                <a:ea typeface="+mn-ea"/>
                <a:cs typeface="+mn-cs"/>
              </a:rPr>
              <a:t>prestazioni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più</a:t>
            </a:r>
            <a:r>
              <a:rPr lang="en-GB" sz="1200" b="0" i="0" u="none" strike="noStrike" kern="1200" dirty="0">
                <a:solidFill>
                  <a:schemeClr val="tx1"/>
                </a:solidFill>
                <a:effectLst/>
                <a:latin typeface="Arial" pitchFamily="34" charset="0"/>
                <a:ea typeface="+mn-ea"/>
                <a:cs typeface="+mn-cs"/>
              </a:rPr>
              <a:t> o </a:t>
            </a:r>
            <a:r>
              <a:rPr lang="en-GB" sz="1200" b="0" i="0" u="none" strike="noStrike" kern="1200" dirty="0" err="1">
                <a:solidFill>
                  <a:schemeClr val="tx1"/>
                </a:solidFill>
                <a:effectLst/>
                <a:latin typeface="Arial" pitchFamily="34" charset="0"/>
                <a:ea typeface="+mn-ea"/>
                <a:cs typeface="+mn-cs"/>
              </a:rPr>
              <a:t>meno</a:t>
            </a:r>
            <a:r>
              <a:rPr lang="en-GB" sz="1200" b="0" i="0" u="none" strike="noStrike" kern="1200" dirty="0">
                <a:solidFill>
                  <a:schemeClr val="tx1"/>
                </a:solidFill>
                <a:effectLst/>
                <a:latin typeface="Arial" pitchFamily="34" charset="0"/>
                <a:ea typeface="+mn-ea"/>
                <a:cs typeface="+mn-cs"/>
              </a:rPr>
              <a:t> marcato, in quasi tutti </a:t>
            </a:r>
            <a:r>
              <a:rPr lang="en-GB" sz="1200" b="0" i="0" u="none" strike="noStrike" kern="1200" dirty="0" err="1">
                <a:solidFill>
                  <a:schemeClr val="tx1"/>
                </a:solidFill>
                <a:effectLst/>
                <a:latin typeface="Arial" pitchFamily="34" charset="0"/>
                <a:ea typeface="+mn-ea"/>
                <a:cs typeface="+mn-cs"/>
              </a:rPr>
              <a:t>gli</a:t>
            </a:r>
            <a:r>
              <a:rPr lang="en-GB" sz="1200" b="0" i="0" u="none" strike="noStrike" kern="1200" dirty="0">
                <a:solidFill>
                  <a:schemeClr val="tx1"/>
                </a:solidFill>
                <a:effectLst/>
                <a:latin typeface="Arial" pitchFamily="34" charset="0"/>
                <a:ea typeface="+mn-ea"/>
                <a:cs typeface="+mn-cs"/>
              </a:rPr>
              <a:t> sport, il </a:t>
            </a:r>
            <a:r>
              <a:rPr lang="en-GB" sz="1200" b="0" i="0" u="none" strike="noStrike" kern="1200" dirty="0" err="1">
                <a:solidFill>
                  <a:schemeClr val="tx1"/>
                </a:solidFill>
                <a:effectLst/>
                <a:latin typeface="Arial" pitchFamily="34" charset="0"/>
                <a:ea typeface="+mn-ea"/>
                <a:cs typeface="+mn-cs"/>
              </a:rPr>
              <a:t>suo</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sviluppo</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specifico</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deve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avere</a:t>
            </a:r>
            <a:r>
              <a:rPr lang="en-GB" sz="1200" b="0" i="0" u="none" strike="noStrike" kern="1200" dirty="0">
                <a:solidFill>
                  <a:schemeClr val="tx1"/>
                </a:solidFill>
                <a:effectLst/>
                <a:latin typeface="Arial" pitchFamily="34" charset="0"/>
                <a:ea typeface="+mn-ea"/>
                <a:cs typeface="+mn-cs"/>
              </a:rPr>
              <a:t> un </a:t>
            </a:r>
            <a:r>
              <a:rPr lang="en-GB" sz="1200" b="0" i="0" u="none" strike="noStrike" kern="1200" dirty="0" err="1">
                <a:solidFill>
                  <a:schemeClr val="tx1"/>
                </a:solidFill>
                <a:effectLst/>
                <a:latin typeface="Arial" pitchFamily="34" charset="0"/>
                <a:ea typeface="+mn-ea"/>
                <a:cs typeface="+mn-cs"/>
              </a:rPr>
              <a:t>ruolo</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importante</a:t>
            </a:r>
            <a:r>
              <a:rPr lang="en-GB" sz="1200" b="0" i="0" u="none" strike="noStrike" kern="1200" dirty="0">
                <a:solidFill>
                  <a:schemeClr val="tx1"/>
                </a:solidFill>
                <a:effectLst/>
                <a:latin typeface="Arial" pitchFamily="34" charset="0"/>
                <a:ea typeface="+mn-ea"/>
                <a:cs typeface="+mn-cs"/>
              </a:rPr>
              <a:t>. Non </a:t>
            </a:r>
            <a:r>
              <a:rPr lang="en-GB" sz="1200" b="0" i="0" u="none" strike="noStrike" kern="1200" dirty="0" err="1">
                <a:solidFill>
                  <a:schemeClr val="tx1"/>
                </a:solidFill>
                <a:effectLst/>
                <a:latin typeface="Arial" pitchFamily="34" charset="0"/>
                <a:ea typeface="+mn-ea"/>
                <a:cs typeface="+mn-cs"/>
              </a:rPr>
              <a:t>è</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possibile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ottenere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prestazioni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individuali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ottimali</a:t>
            </a:r>
            <a:r>
              <a:rPr lang="en-GB" sz="1200" b="0" i="0" u="none" strike="noStrike" kern="1200" dirty="0">
                <a:solidFill>
                  <a:schemeClr val="tx1"/>
                </a:solidFill>
                <a:effectLst/>
                <a:latin typeface="Arial" pitchFamily="34" charset="0"/>
                <a:ea typeface="+mn-ea"/>
                <a:cs typeface="+mn-cs"/>
              </a:rPr>
              <a:t> senza un </a:t>
            </a:r>
            <a:r>
              <a:rPr lang="en-GB" sz="1200" b="0" i="0" u="none" strike="noStrike" kern="1200" dirty="0" err="1">
                <a:solidFill>
                  <a:schemeClr val="tx1"/>
                </a:solidFill>
                <a:effectLst/>
                <a:latin typeface="Arial" pitchFamily="34" charset="0"/>
                <a:ea typeface="+mn-ea"/>
                <a:cs typeface="+mn-cs"/>
              </a:rPr>
              <a:t>livello</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minimo</a:t>
            </a:r>
            <a:r>
              <a:rPr lang="en-GB" sz="1200" b="0" i="0" u="none" strike="noStrike" kern="1200" dirty="0">
                <a:solidFill>
                  <a:schemeClr val="tx1"/>
                </a:solidFill>
                <a:effectLst/>
                <a:latin typeface="Arial" pitchFamily="34" charset="0"/>
                <a:ea typeface="+mn-ea"/>
                <a:cs typeface="+mn-cs"/>
              </a:rPr>
              <a:t> di forza. </a:t>
            </a:r>
            <a:r>
              <a:rPr lang="en-GB" sz="1200" b="0" i="0" u="none" strike="noStrike" kern="1200" dirty="0" err="1">
                <a:solidFill>
                  <a:schemeClr val="tx1"/>
                </a:solidFill>
                <a:effectLst/>
                <a:latin typeface="Arial" pitchFamily="34" charset="0"/>
                <a:ea typeface="+mn-ea"/>
                <a:cs typeface="+mn-cs"/>
              </a:rPr>
              <a:t>È</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inoltre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essenziale</a:t>
            </a:r>
            <a:r>
              <a:rPr lang="en-GB" sz="1200" b="0" i="0" u="none" strike="noStrike" kern="1200" dirty="0">
                <a:solidFill>
                  <a:schemeClr val="tx1"/>
                </a:solidFill>
                <a:effectLst/>
                <a:latin typeface="Arial" pitchFamily="34" charset="0"/>
                <a:ea typeface="+mn-ea"/>
                <a:cs typeface="+mn-cs"/>
              </a:rPr>
              <a:t> per la </a:t>
            </a:r>
            <a:r>
              <a:rPr lang="en-GB" sz="1200" b="0" i="0" u="none" strike="noStrike" kern="1200" dirty="0" err="1">
                <a:solidFill>
                  <a:schemeClr val="tx1"/>
                </a:solidFill>
                <a:effectLst/>
                <a:latin typeface="Arial" pitchFamily="34" charset="0"/>
                <a:ea typeface="+mn-ea"/>
                <a:cs typeface="+mn-cs"/>
              </a:rPr>
              <a:t>prevenzione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degli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infortuni</a:t>
            </a:r>
            <a:r>
              <a:rPr lang="en-GB" sz="1200" b="0" i="0" u="none" strike="noStrike" kern="1200" dirty="0">
                <a:solidFill>
                  <a:schemeClr val="tx1"/>
                </a:solidFill>
                <a:effectLst/>
                <a:latin typeface="Arial" pitchFamily="34" charset="0"/>
                <a:ea typeface="+mn-ea"/>
                <a:cs typeface="+mn-cs"/>
              </a:rPr>
              <a:t> e per </a:t>
            </a:r>
            <a:r>
              <a:rPr lang="en-GB" sz="1200" b="0" i="0" u="none" strike="noStrike" kern="1200" dirty="0" err="1">
                <a:solidFill>
                  <a:schemeClr val="tx1"/>
                </a:solidFill>
                <a:effectLst/>
                <a:latin typeface="Arial" pitchFamily="34" charset="0"/>
                <a:ea typeface="+mn-ea"/>
                <a:cs typeface="+mn-cs"/>
              </a:rPr>
              <a:t>una</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postura</a:t>
            </a:r>
            <a:r>
              <a:rPr lang="en-GB" sz="1200" b="0" i="0" u="none" strike="noStrike" kern="1200" dirty="0">
                <a:solidFill>
                  <a:schemeClr val="tx1"/>
                </a:solidFill>
                <a:effectLst/>
                <a:latin typeface="Arial" pitchFamily="34" charset="0"/>
                <a:ea typeface="+mn-ea"/>
                <a:cs typeface="+mn-cs"/>
              </a:rPr>
              <a:t> sana.</a:t>
            </a:r>
            <a:endParaRPr lang="de-CH" dirty="0"/>
          </a:p>
        </p:txBody>
      </p:sp>
      <p:sp>
        <p:nvSpPr>
          <p:cNvPr id="239620" name="Foliennummernplatzhalter 3">
            <a:extLst>
              <a:ext uri="{FF2B5EF4-FFF2-40B4-BE49-F238E27FC236}">
                <a16:creationId xmlns:a16="http://schemas.microsoft.com/office/drawing/2014/main" id="{94E8F41B-CA07-B1A4-99A5-97570EA26CA8}"/>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115</a:t>
            </a:fld>
            <a:endParaRPr lang="de-CH" altLang="de-DE" sz="1300"/>
          </a:p>
        </p:txBody>
      </p:sp>
    </p:spTree>
    <p:extLst>
      <p:ext uri="{BB962C8B-B14F-4D97-AF65-F5344CB8AC3E}">
        <p14:creationId xmlns:p14="http://schemas.microsoft.com/office/powerpoint/2010/main" val="263477538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a:buFont typeface="Arial" panose="020B0604020202020204" pitchFamily="34" charset="0"/>
              <a:buNone/>
              <a:defRPr/>
            </a:pP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116</a:t>
            </a:fld>
            <a:endParaRPr lang="de-CH" altLang="de-DE" sz="1300"/>
          </a:p>
        </p:txBody>
      </p:sp>
    </p:spTree>
    <p:extLst>
      <p:ext uri="{BB962C8B-B14F-4D97-AF65-F5344CB8AC3E}">
        <p14:creationId xmlns:p14="http://schemas.microsoft.com/office/powerpoint/2010/main" val="141128829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27D30-37E4-0AE4-6630-942220757B45}"/>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1C48B634-2DF2-044A-D781-EA46A4992E7F}"/>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653C9B7E-F274-F5A1-A9F1-7FD81D8179CC}"/>
              </a:ext>
            </a:extLst>
          </p:cNvPr>
          <p:cNvSpPr>
            <a:spLocks noGrp="1"/>
          </p:cNvSpPr>
          <p:nvPr>
            <p:ph type="body" idx="1"/>
          </p:nvPr>
        </p:nvSpPr>
        <p:spPr/>
        <p:txBody>
          <a:bodyPr/>
          <a:lstStyle/>
          <a:p>
            <a:pPr>
              <a:buFont typeface="Arial" panose="020B0604020202020204" pitchFamily="34" charset="0"/>
              <a:buNone/>
              <a:defRPr/>
            </a:pPr>
            <a:endParaRPr lang="de-CH" dirty="0"/>
          </a:p>
        </p:txBody>
      </p:sp>
      <p:sp>
        <p:nvSpPr>
          <p:cNvPr id="239620" name="Foliennummernplatzhalter 3">
            <a:extLst>
              <a:ext uri="{FF2B5EF4-FFF2-40B4-BE49-F238E27FC236}">
                <a16:creationId xmlns:a16="http://schemas.microsoft.com/office/drawing/2014/main" id="{56372F42-0D56-91C8-2779-9F71F0275C6E}"/>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117</a:t>
            </a:fld>
            <a:endParaRPr lang="de-CH" altLang="de-DE" sz="1300"/>
          </a:p>
        </p:txBody>
      </p:sp>
    </p:spTree>
    <p:extLst>
      <p:ext uri="{BB962C8B-B14F-4D97-AF65-F5344CB8AC3E}">
        <p14:creationId xmlns:p14="http://schemas.microsoft.com/office/powerpoint/2010/main" val="245838702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a:defRPr/>
            </a:pPr>
            <a:r>
              <a:rPr lang="de-CH" b="1" u="none" dirty="0"/>
              <a:t>Maximalkraft</a:t>
            </a:r>
          </a:p>
          <a:p>
            <a:pPr marL="168795" indent="-168795">
              <a:buFont typeface="Arial" panose="020B0604020202020204" pitchFamily="34" charset="0"/>
              <a:buChar char="•"/>
              <a:defRPr/>
            </a:pPr>
            <a:r>
              <a:rPr lang="de-CH" dirty="0"/>
              <a:t>Sie ist die grösstmögliche Kraft, die ein Muskel oder eine Muskelgruppe bei maximaler willkürlicher Aktivität entfalten kann.</a:t>
            </a:r>
          </a:p>
          <a:p>
            <a:pPr marL="168795" indent="-168795">
              <a:buFont typeface="Arial" panose="020B0604020202020204" pitchFamily="34" charset="0"/>
              <a:buChar char="•"/>
              <a:defRPr/>
            </a:pPr>
            <a:r>
              <a:rPr lang="de-CH" dirty="0"/>
              <a:t>Relative Maximalkraft: Kraft im Verhältnis zur Körpermasse. Ist vor allem in jenen Sportarten entscheidend, in denen die Körpermasse getragen und beschleunigt werden muss (z.B. Klettern, Kunstturnen, Laufen,</a:t>
            </a:r>
            <a:r>
              <a:rPr lang="de-CH" baseline="0" dirty="0"/>
              <a:t> </a:t>
            </a:r>
            <a:r>
              <a:rPr lang="de-CH" dirty="0"/>
              <a:t>Skispringen) bzw. bei Sportarten mit Gewichtsklassen.</a:t>
            </a:r>
          </a:p>
          <a:p>
            <a:pPr>
              <a:buFont typeface="Arial" panose="020B0604020202020204" pitchFamily="34" charset="0"/>
              <a:buNone/>
              <a:defRPr/>
            </a:pPr>
            <a:endParaRPr lang="en-GB" sz="1200" b="0" i="0" u="none" strike="noStrike" kern="1200" dirty="0">
              <a:solidFill>
                <a:schemeClr val="tx1"/>
              </a:solidFill>
              <a:effectLst/>
              <a:latin typeface="Arial" pitchFamily="34" charset="0"/>
              <a:ea typeface="+mn-ea"/>
              <a:cs typeface="+mn-cs"/>
            </a:endParaRPr>
          </a:p>
          <a:p>
            <a:pPr>
              <a:buFont typeface="Arial" panose="020B0604020202020204" pitchFamily="34" charset="0"/>
              <a:buNone/>
              <a:defRPr/>
            </a:pPr>
            <a:r>
              <a:rPr lang="en-GB" sz="1200" b="0" i="0" u="none" strike="noStrike" kern="1200" dirty="0">
                <a:solidFill>
                  <a:schemeClr val="tx1"/>
                </a:solidFill>
                <a:effectLst/>
                <a:latin typeface="Arial" pitchFamily="34" charset="0"/>
                <a:ea typeface="+mn-ea"/>
                <a:cs typeface="+mn-cs"/>
              </a:rPr>
              <a:t>Die </a:t>
            </a:r>
            <a:r>
              <a:rPr lang="en-GB" sz="1200" b="0" i="0" u="none" strike="noStrike" kern="1200" dirty="0" err="1">
                <a:solidFill>
                  <a:schemeClr val="tx1"/>
                </a:solidFill>
                <a:effectLst/>
                <a:latin typeface="Arial" pitchFamily="34" charset="0"/>
                <a:ea typeface="+mn-ea"/>
                <a:cs typeface="+mn-cs"/>
              </a:rPr>
              <a:t>dynamisch-konzentrische</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dynamisch-exzentrische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Maximalkraft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unterscheiden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sich</a:t>
            </a:r>
            <a:r>
              <a:rPr lang="en-GB" sz="1200" b="0" i="0" u="none" strike="noStrike" kern="1200" dirty="0">
                <a:solidFill>
                  <a:schemeClr val="tx1"/>
                </a:solidFill>
                <a:effectLst/>
                <a:latin typeface="Arial" pitchFamily="34" charset="0"/>
                <a:ea typeface="+mn-ea"/>
                <a:cs typeface="+mn-cs"/>
              </a:rPr>
              <a:t>, da </a:t>
            </a:r>
            <a:r>
              <a:rPr lang="en-GB" sz="1200" b="0" i="0" u="none" strike="noStrike" kern="1200" dirty="0" err="1">
                <a:solidFill>
                  <a:schemeClr val="tx1"/>
                </a:solidFill>
                <a:effectLst/>
                <a:latin typeface="Arial" pitchFamily="34" charset="0"/>
                <a:ea typeface="+mn-ea"/>
                <a:cs typeface="+mn-cs"/>
              </a:rPr>
              <a:t>bei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exzentrischen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abbremsenden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Kontraktion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mehr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Gewicht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gehalten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kann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als</a:t>
            </a:r>
            <a:r>
              <a:rPr lang="en-GB" sz="1200" b="0" i="0" u="none" strike="noStrike" kern="1200" dirty="0">
                <a:solidFill>
                  <a:schemeClr val="tx1"/>
                </a:solidFill>
                <a:effectLst/>
                <a:latin typeface="Arial" pitchFamily="34" charset="0"/>
                <a:ea typeface="+mn-ea"/>
                <a:cs typeface="+mn-cs"/>
              </a:rPr>
              <a:t> es </a:t>
            </a:r>
            <a:r>
              <a:rPr lang="en-GB" sz="1200" b="0" i="0" u="none" strike="noStrike" kern="1200" dirty="0" err="1">
                <a:solidFill>
                  <a:schemeClr val="tx1"/>
                </a:solidFill>
                <a:effectLst/>
                <a:latin typeface="Arial" pitchFamily="34" charset="0"/>
                <a:ea typeface="+mn-ea"/>
                <a:cs typeface="+mn-cs"/>
              </a:rPr>
              <a:t>bei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konzentrischen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Arbeitsweise</a:t>
            </a:r>
            <a:r>
              <a:rPr lang="en-GB" sz="1200" b="0" i="0" u="none" strike="noStrike" kern="1200" dirty="0">
                <a:solidFill>
                  <a:schemeClr val="tx1"/>
                </a:solidFill>
                <a:effectLst/>
                <a:latin typeface="Arial" pitchFamily="34" charset="0"/>
                <a:ea typeface="+mn-ea"/>
                <a:cs typeface="+mn-cs"/>
              </a:rPr>
              <a:t> der Fall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Ein Mass für die </a:t>
            </a:r>
            <a:r>
              <a:rPr lang="en-GB" sz="1200" b="0" i="0" u="none" strike="noStrike" kern="1200" dirty="0" err="1">
                <a:solidFill>
                  <a:schemeClr val="tx1"/>
                </a:solidFill>
                <a:effectLst/>
                <a:latin typeface="Arial" pitchFamily="34" charset="0"/>
                <a:ea typeface="+mn-ea"/>
                <a:cs typeface="+mn-cs"/>
              </a:rPr>
              <a:t>Messung</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Maximalkraft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Widerstand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welcher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genau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einmal</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überwunden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kann</a:t>
            </a:r>
            <a:r>
              <a:rPr lang="en-GB" sz="1200" b="0" i="0" u="none" strike="noStrike" kern="1200" dirty="0">
                <a:solidFill>
                  <a:schemeClr val="tx1"/>
                </a:solidFill>
                <a:effectLst/>
                <a:latin typeface="Arial" pitchFamily="34" charset="0"/>
                <a:ea typeface="+mn-ea"/>
                <a:cs typeface="+mn-cs"/>
              </a:rPr>
              <a:t>. Man </a:t>
            </a:r>
            <a:r>
              <a:rPr lang="en-GB" sz="1200" b="0" i="0" u="none" strike="noStrike" kern="1200" dirty="0" err="1">
                <a:solidFill>
                  <a:schemeClr val="tx1"/>
                </a:solidFill>
                <a:effectLst/>
                <a:latin typeface="Arial" pitchFamily="34" charset="0"/>
                <a:ea typeface="+mn-ea"/>
                <a:cs typeface="+mn-cs"/>
              </a:rPr>
              <a:t>verwendet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dafür</a:t>
            </a:r>
            <a:r>
              <a:rPr lang="en-GB" sz="1200" b="0" i="0" u="none" strike="noStrike" kern="1200" dirty="0">
                <a:solidFill>
                  <a:schemeClr val="tx1"/>
                </a:solidFill>
                <a:effectLst/>
                <a:latin typeface="Arial" pitchFamily="34" charset="0"/>
                <a:ea typeface="+mn-ea"/>
                <a:cs typeface="+mn-cs"/>
              </a:rPr>
              <a:t> den </a:t>
            </a:r>
            <a:r>
              <a:rPr lang="en-GB" sz="1200" b="0" i="0" u="none" strike="noStrike" kern="1200" dirty="0" err="1">
                <a:solidFill>
                  <a:schemeClr val="tx1"/>
                </a:solidFill>
                <a:effectLst/>
                <a:latin typeface="Arial" pitchFamily="34" charset="0"/>
                <a:ea typeface="+mn-ea"/>
                <a:cs typeface="+mn-cs"/>
              </a:rPr>
              <a:t>Begriff</a:t>
            </a:r>
            <a:r>
              <a:rPr lang="en-GB" sz="1200" b="0" i="0" u="none" strike="noStrike" kern="1200" dirty="0">
                <a:solidFill>
                  <a:schemeClr val="tx1"/>
                </a:solidFill>
                <a:effectLst/>
                <a:latin typeface="Arial" pitchFamily="34" charset="0"/>
                <a:ea typeface="+mn-ea"/>
                <a:cs typeface="+mn-cs"/>
              </a:rPr>
              <a:t> 1RM (1 Repetition Maximum). Für </a:t>
            </a:r>
            <a:r>
              <a:rPr lang="en-GB" sz="1200" b="0" i="0" u="none" strike="noStrike" kern="1200" dirty="0" err="1">
                <a:solidFill>
                  <a:schemeClr val="tx1"/>
                </a:solidFill>
                <a:effectLst/>
                <a:latin typeface="Arial" pitchFamily="34" charset="0"/>
                <a:ea typeface="+mn-ea"/>
                <a:cs typeface="+mn-cs"/>
              </a:rPr>
              <a:t>Sportarten</a:t>
            </a:r>
            <a:r>
              <a:rPr lang="en-GB" sz="1200" b="0" i="0" u="none" strike="noStrike" kern="1200" dirty="0">
                <a:solidFill>
                  <a:schemeClr val="tx1"/>
                </a:solidFill>
                <a:effectLst/>
                <a:latin typeface="Arial" pitchFamily="34" charset="0"/>
                <a:ea typeface="+mn-ea"/>
                <a:cs typeface="+mn-cs"/>
              </a:rPr>
              <a:t>, in </a:t>
            </a:r>
            <a:r>
              <a:rPr lang="en-GB" sz="1200" b="0" i="0" u="none" strike="noStrike" kern="1200" dirty="0" err="1">
                <a:solidFill>
                  <a:schemeClr val="tx1"/>
                </a:solidFill>
                <a:effectLst/>
                <a:latin typeface="Arial" pitchFamily="34" charset="0"/>
                <a:ea typeface="+mn-ea"/>
                <a:cs typeface="+mn-cs"/>
              </a:rPr>
              <a:t>denen</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Körpermasse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getragen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beschleunigt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 muss (</a:t>
            </a:r>
            <a:r>
              <a:rPr lang="en-GB" sz="1200" b="0" i="0" u="none" strike="noStrike" kern="1200" dirty="0" err="1">
                <a:solidFill>
                  <a:schemeClr val="tx1"/>
                </a:solidFill>
                <a:effectLst/>
                <a:latin typeface="Arial" pitchFamily="34" charset="0"/>
                <a:ea typeface="+mn-ea"/>
                <a:cs typeface="+mn-cs"/>
              </a:rPr>
              <a:t>z.B.</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Klettern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Kunstturnen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Laufen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Skispringen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beziehungsweise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Sportarten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Gewichtsklassen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es von </a:t>
            </a:r>
            <a:r>
              <a:rPr lang="en-GB" sz="1200" b="0" i="0" u="none" strike="noStrike" kern="1200" dirty="0" err="1">
                <a:solidFill>
                  <a:schemeClr val="tx1"/>
                </a:solidFill>
                <a:effectLst/>
                <a:latin typeface="Arial" pitchFamily="34" charset="0"/>
                <a:ea typeface="+mn-ea"/>
                <a:cs typeface="+mn-cs"/>
              </a:rPr>
              <a:t>Vorteil</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gute</a:t>
            </a:r>
            <a:r>
              <a:rPr lang="en-GB" sz="1200" b="0" i="0" u="none" strike="noStrike" kern="1200" dirty="0">
                <a:solidFill>
                  <a:schemeClr val="tx1"/>
                </a:solidFill>
                <a:effectLst/>
                <a:latin typeface="Arial" pitchFamily="34" charset="0"/>
                <a:ea typeface="+mn-ea"/>
                <a:cs typeface="+mn-cs"/>
              </a:rPr>
              <a:t> relative </a:t>
            </a:r>
            <a:r>
              <a:rPr lang="en-GB" sz="1200" b="0" i="0" u="none" strike="noStrike" kern="1200" dirty="0" err="1">
                <a:solidFill>
                  <a:schemeClr val="tx1"/>
                </a:solidFill>
                <a:effectLst/>
                <a:latin typeface="Arial" pitchFamily="34" charset="0"/>
                <a:ea typeface="+mn-ea"/>
                <a:cs typeface="+mn-cs"/>
              </a:rPr>
              <a:t>Maximalkraft</a:t>
            </a:r>
            <a:r>
              <a:rPr lang="en-GB" sz="1200" b="0" i="0" u="none" strike="noStrike" kern="1200" dirty="0">
                <a:solidFill>
                  <a:schemeClr val="tx1"/>
                </a:solidFill>
                <a:effectLst/>
                <a:latin typeface="Arial" pitchFamily="34" charset="0"/>
                <a:ea typeface="+mn-ea"/>
                <a:cs typeface="+mn-cs"/>
              </a:rPr>
              <a:t> (Kraft </a:t>
            </a:r>
            <a:r>
              <a:rPr lang="en-GB" sz="1200" b="0" i="0" u="none" strike="noStrike" kern="1200" dirty="0" err="1">
                <a:solidFill>
                  <a:schemeClr val="tx1"/>
                </a:solidFill>
                <a:effectLst/>
                <a:latin typeface="Arial" pitchFamily="34" charset="0"/>
                <a:ea typeface="+mn-ea"/>
                <a:cs typeface="+mn-cs"/>
              </a:rPr>
              <a:t>im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Verhältnis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Körpermasse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aufzuweisen</a:t>
            </a:r>
            <a:r>
              <a:rPr lang="en-GB" sz="1200" b="0" i="0" u="none" strike="noStrike" kern="1200" dirty="0">
                <a:solidFill>
                  <a:schemeClr val="tx1"/>
                </a:solidFill>
                <a:effectLst/>
                <a:latin typeface="Arial" pitchFamily="34" charset="0"/>
                <a:ea typeface="+mn-ea"/>
                <a:cs typeface="+mn-cs"/>
              </a:rPr>
              <a:t>.</a:t>
            </a:r>
            <a:endParaRPr lang="de-CH" dirty="0"/>
          </a:p>
          <a:p>
            <a:pPr>
              <a:buFont typeface="Arial" panose="020B0604020202020204" pitchFamily="34" charset="0"/>
              <a:buNone/>
              <a:defRPr/>
            </a:pPr>
            <a:endParaRPr lang="de-CH" u="sng" dirty="0"/>
          </a:p>
          <a:p>
            <a:pPr>
              <a:buFont typeface="Arial" panose="020B0604020202020204" pitchFamily="34" charset="0"/>
              <a:buNone/>
              <a:defRPr/>
            </a:pPr>
            <a:r>
              <a:rPr lang="de-CH" b="1" u="none" dirty="0"/>
              <a:t>Kraftausdauer</a:t>
            </a:r>
          </a:p>
          <a:p>
            <a:pPr marL="168795" indent="-168795">
              <a:buFont typeface="Arial" panose="020B0604020202020204" pitchFamily="34" charset="0"/>
              <a:buChar char="•"/>
              <a:defRPr/>
            </a:pPr>
            <a:r>
              <a:rPr lang="de-CH" dirty="0"/>
              <a:t>Ist die Widerstandsfähigkeit gegenüber Ermüdung bei längerer Belastungszeit.</a:t>
            </a:r>
          </a:p>
          <a:p>
            <a:pPr marL="168795" indent="-168795">
              <a:buFont typeface="Arial" panose="020B0604020202020204" pitchFamily="34" charset="0"/>
              <a:buChar char="•"/>
              <a:defRPr/>
            </a:pPr>
            <a:r>
              <a:rPr lang="de-CH" dirty="0"/>
              <a:t>Gehört zu den Ausdauer-Fähigkeiten.</a:t>
            </a:r>
          </a:p>
          <a:p>
            <a:pPr marL="168795" indent="-168795">
              <a:buFont typeface="Arial" panose="020B0604020202020204" pitchFamily="34" charset="0"/>
              <a:buChar char="•"/>
              <a:defRPr/>
            </a:pPr>
            <a:r>
              <a:rPr lang="de-CH" dirty="0"/>
              <a:t>Es wird zwischen aerober und anaerober Kraftausdauer unterschieden.</a:t>
            </a:r>
          </a:p>
          <a:p>
            <a:pPr marL="168795" indent="-168795">
              <a:buFont typeface="Arial" panose="020B0604020202020204" pitchFamily="34" charset="0"/>
              <a:buChar char="•"/>
              <a:defRPr/>
            </a:pPr>
            <a:endParaRPr lang="de-CH" dirty="0"/>
          </a:p>
          <a:p>
            <a:pPr>
              <a:buFont typeface="Arial" panose="020B0604020202020204" pitchFamily="34" charset="0"/>
              <a:buNone/>
              <a:defRPr/>
            </a:pPr>
            <a:r>
              <a:rPr lang="de-CH" b="1" u="none" dirty="0"/>
              <a:t>Schnellkraft</a:t>
            </a:r>
          </a:p>
          <a:p>
            <a:pPr>
              <a:buFont typeface="Arial" panose="020B0604020202020204" pitchFamily="34" charset="0"/>
              <a:buNone/>
              <a:defRPr/>
            </a:pPr>
            <a:r>
              <a:rPr lang="de-CH" dirty="0"/>
              <a:t>Ist die Fähigkeit, in kurzer Zeit gegen mittlere Wiederstände möglichst viel Kraft zu entwickeln.</a:t>
            </a:r>
          </a:p>
          <a:p>
            <a:pPr marL="168795" indent="-168795">
              <a:buFont typeface="Arial" panose="020B0604020202020204" pitchFamily="34" charset="0"/>
              <a:buChar char="•"/>
              <a:defRPr/>
            </a:pPr>
            <a:endParaRPr lang="de-CH" dirty="0"/>
          </a:p>
          <a:p>
            <a:pPr>
              <a:buFont typeface="Arial" panose="020B0604020202020204" pitchFamily="34" charset="0"/>
              <a:buNone/>
              <a:defRPr/>
            </a:pPr>
            <a:r>
              <a:rPr lang="de-CH" b="1" u="none" dirty="0"/>
              <a:t>Reaktivkraft</a:t>
            </a:r>
          </a:p>
          <a:p>
            <a:pPr marL="168795" indent="-168795">
              <a:buFont typeface="Arial" panose="020B0604020202020204" pitchFamily="34" charset="0"/>
              <a:buChar char="•"/>
              <a:defRPr/>
            </a:pPr>
            <a:r>
              <a:rPr lang="de-CH" dirty="0"/>
              <a:t>Ist die Fähigkeit, in einem Dehnungs-Verkürzungs-Zyklus einen hohen Kraftimpuls zu realisieren. </a:t>
            </a:r>
          </a:p>
          <a:p>
            <a:pPr marL="168795" indent="-168795">
              <a:buFont typeface="Arial" panose="020B0604020202020204" pitchFamily="34" charset="0"/>
              <a:buChar char="•"/>
              <a:defRPr/>
            </a:pPr>
            <a:r>
              <a:rPr lang="de-CH" dirty="0"/>
              <a:t>Im Alltag und im Sport arbeiten die Muskeln sehr häufig reaktiv, das heisst, zuerst bremsend oder dämpfend (dynamisch exzentrisch) und dann beschleunigend (dynamisch konzentrisch)</a:t>
            </a:r>
          </a:p>
          <a:p>
            <a:pPr>
              <a:buFont typeface="Arial" panose="020B0604020202020204" pitchFamily="34" charset="0"/>
              <a:buNone/>
              <a:defRPr/>
            </a:pPr>
            <a:endParaRPr lang="de-CH" u="sng" dirty="0"/>
          </a:p>
          <a:p>
            <a:pPr>
              <a:buFont typeface="Arial" panose="020B0604020202020204" pitchFamily="34" charset="0"/>
              <a:buNone/>
              <a:defRPr/>
            </a:pPr>
            <a:r>
              <a:rPr lang="de-CH" b="1" u="none" dirty="0"/>
              <a:t>Startkraft</a:t>
            </a:r>
          </a:p>
          <a:p>
            <a:pPr marL="168795" indent="-168795">
              <a:buFont typeface="Arial" panose="020B0604020202020204" pitchFamily="34" charset="0"/>
              <a:buChar char="•"/>
              <a:defRPr/>
            </a:pPr>
            <a:r>
              <a:rPr lang="de-CH" dirty="0"/>
              <a:t>Komponente der Schnellkraft</a:t>
            </a:r>
          </a:p>
          <a:p>
            <a:pPr marL="168795" indent="-168795">
              <a:buFont typeface="Arial" panose="020B0604020202020204" pitchFamily="34" charset="0"/>
              <a:buChar char="•"/>
              <a:defRPr/>
            </a:pPr>
            <a:r>
              <a:rPr lang="de-CH" dirty="0"/>
              <a:t>Äussert sich in der Fähigkeit, bei Kontraktionsbeginn innerhalb von 30 Millisekunden einen hohen Kraftwert zu erreichen.</a:t>
            </a:r>
          </a:p>
          <a:p>
            <a:pPr marL="168795" indent="-168795">
              <a:buFont typeface="Arial" panose="020B0604020202020204" pitchFamily="34" charset="0"/>
              <a:buChar char="•"/>
              <a:defRPr/>
            </a:pPr>
            <a:r>
              <a:rPr lang="de-CH" dirty="0"/>
              <a:t>Ist entscheidend bei Misstritten, und wenn einem Gegner keine Gelegenheit zum Reagieren gelassen werden darf (Überraschende Aktionen beim Fechten, Boxen, Ringen, Judo und bei Finten in den Spielsportarten</a:t>
            </a:r>
          </a:p>
          <a:p>
            <a:pPr marL="168795" indent="-168795">
              <a:buFont typeface="Arial" panose="020B0604020202020204" pitchFamily="34" charset="0"/>
              <a:buChar char="•"/>
              <a:defRPr/>
            </a:pPr>
            <a:endParaRPr lang="de-CH" dirty="0"/>
          </a:p>
          <a:p>
            <a:pPr>
              <a:buFont typeface="Arial" panose="020B0604020202020204" pitchFamily="34" charset="0"/>
              <a:buNone/>
              <a:defRPr/>
            </a:pPr>
            <a:r>
              <a:rPr lang="de-CH" b="1" u="none" dirty="0"/>
              <a:t>Explosivkraft</a:t>
            </a:r>
          </a:p>
          <a:p>
            <a:pPr marL="168795" indent="-168795">
              <a:buFont typeface="Arial" panose="020B0604020202020204" pitchFamily="34" charset="0"/>
              <a:buChar char="•"/>
              <a:defRPr/>
            </a:pPr>
            <a:r>
              <a:rPr lang="de-CH" dirty="0"/>
              <a:t>Komponente der Schnellkraft</a:t>
            </a:r>
          </a:p>
          <a:p>
            <a:pPr marL="168795" indent="-168795">
              <a:buFont typeface="Arial" panose="020B0604020202020204" pitchFamily="34" charset="0"/>
              <a:buChar char="•"/>
              <a:defRPr/>
            </a:pPr>
            <a:r>
              <a:rPr lang="de-CH" dirty="0"/>
              <a:t>Äussert sich in der Fähigkeit, einen schnellen Anstieg des Kraftwertes zu realisieren.</a:t>
            </a:r>
          </a:p>
          <a:p>
            <a:pPr marL="168795" indent="-168795">
              <a:buFont typeface="Arial" panose="020B0604020202020204" pitchFamily="34" charset="0"/>
              <a:buChar char="•"/>
              <a:defRPr/>
            </a:pPr>
            <a:r>
              <a:rPr lang="de-CH" dirty="0"/>
              <a:t>Ist entscheidend, wenn es darum geht, in sehr kurzer zeit möglichst viel Wirkung zu erzielen (Absprung im Weit- und Hochsprung, Würfe in der Leichtathletik oder im Judo, Angriffe im Karate- und Boxsport).</a:t>
            </a:r>
          </a:p>
          <a:p>
            <a:pPr>
              <a:buFont typeface="Arial" panose="020B0604020202020204" pitchFamily="34" charset="0"/>
              <a:buNone/>
              <a:defRPr/>
            </a:pP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119</a:t>
            </a:fld>
            <a:endParaRPr lang="de-CH" altLang="de-DE" sz="1300"/>
          </a:p>
        </p:txBody>
      </p:sp>
    </p:spTree>
    <p:extLst>
      <p:ext uri="{BB962C8B-B14F-4D97-AF65-F5344CB8AC3E}">
        <p14:creationId xmlns:p14="http://schemas.microsoft.com/office/powerpoint/2010/main" val="164747635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B7126-CCE6-A70B-386F-4B62292A0005}"/>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19C31AC1-9658-9B97-FB30-703B8A274B7C}"/>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D9BCBA30-8F8B-33B8-D556-77FFF90FE9B9}"/>
              </a:ext>
            </a:extLst>
          </p:cNvPr>
          <p:cNvSpPr>
            <a:spLocks noGrp="1"/>
          </p:cNvSpPr>
          <p:nvPr>
            <p:ph type="body" idx="1"/>
          </p:nvPr>
        </p:nvSpPr>
        <p:spPr/>
        <p:txBody>
          <a:bodyPr/>
          <a:lstStyle/>
          <a:p>
            <a:pPr algn="l">
              <a:lnSpc>
                <a:spcPts val="2340"/>
              </a:lnSpc>
              <a:spcAft>
                <a:spcPts val="600"/>
              </a:spcAft>
            </a:pPr>
            <a:r>
              <a:rPr lang="de-CH" b="1" i="0" u="none" dirty="0">
                <a:solidFill>
                  <a:srgbClr val="1D1D1D"/>
                </a:solidFill>
                <a:effectLst/>
                <a:latin typeface="Helvetica Now Display" pitchFamily="2" charset="0"/>
              </a:rPr>
              <a:t>Force maximale</a:t>
            </a:r>
          </a:p>
          <a:p>
            <a:pPr algn="l">
              <a:lnSpc>
                <a:spcPts val="2250"/>
              </a:lnSpc>
            </a:pPr>
            <a:r>
              <a:rPr lang="de-CH" b="0" i="0" dirty="0">
                <a:solidFill>
                  <a:srgbClr val="1D1D1D"/>
                </a:solidFill>
                <a:effectLst/>
                <a:latin typeface="Helvetica Now Display" pitchFamily="2" charset="0"/>
              </a:rPr>
              <a:t>La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maximale </a:t>
            </a:r>
            <a:r>
              <a:rPr lang="de-CH" b="0" i="0" dirty="0" err="1">
                <a:solidFill>
                  <a:srgbClr val="1D1D1D"/>
                </a:solidFill>
                <a:effectLst/>
                <a:latin typeface="Helvetica Now Display" pitchFamily="2" charset="0"/>
              </a:rPr>
              <a:t>est</a:t>
            </a:r>
            <a:r>
              <a:rPr lang="de-CH" b="0" i="0" dirty="0">
                <a:solidFill>
                  <a:srgbClr val="1D1D1D"/>
                </a:solidFill>
                <a:effectLst/>
                <a:latin typeface="Helvetica Now Display" pitchFamily="2" charset="0"/>
              </a:rPr>
              <a:t> la plus </a:t>
            </a:r>
            <a:r>
              <a:rPr lang="de-CH" b="0" i="0" dirty="0" err="1">
                <a:solidFill>
                  <a:srgbClr val="1D1D1D"/>
                </a:solidFill>
                <a:effectLst/>
                <a:latin typeface="Helvetica Now Display" pitchFamily="2" charset="0"/>
              </a:rPr>
              <a:t>grande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possible </a:t>
            </a:r>
            <a:r>
              <a:rPr lang="de-CH" b="0" i="0" dirty="0" err="1">
                <a:solidFill>
                  <a:srgbClr val="1D1D1D"/>
                </a:solidFill>
                <a:effectLst/>
                <a:latin typeface="Helvetica Now Display" pitchFamily="2" charset="0"/>
              </a:rPr>
              <a:t>qu'un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muscle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ou</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groupe</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muscles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peut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exercer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lors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d'une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activité</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volontaire</a:t>
            </a:r>
            <a:r>
              <a:rPr lang="de-CH" b="0" i="0" dirty="0">
                <a:solidFill>
                  <a:srgbClr val="1D1D1D"/>
                </a:solidFill>
                <a:effectLst/>
                <a:latin typeface="Helvetica Now Display" pitchFamily="2" charset="0"/>
              </a:rPr>
              <a:t> maximale. La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maximale </a:t>
            </a:r>
            <a:r>
              <a:rPr lang="de-CH" b="0" i="0" dirty="0" err="1">
                <a:solidFill>
                  <a:srgbClr val="1D1D1D"/>
                </a:solidFill>
                <a:effectLst/>
                <a:latin typeface="Helvetica Now Display" pitchFamily="2" charset="0"/>
              </a:rPr>
              <a:t>dynamique-concentrique</a:t>
            </a:r>
            <a:r>
              <a:rPr lang="de-CH" b="0" i="0" dirty="0">
                <a:solidFill>
                  <a:srgbClr val="1D1D1D"/>
                </a:solidFill>
                <a:effectLst/>
                <a:latin typeface="Helvetica Now Display" pitchFamily="2" charset="0"/>
              </a:rPr>
              <a:t> et </a:t>
            </a:r>
            <a:r>
              <a:rPr lang="de-CH" b="0" i="0" dirty="0" err="1">
                <a:solidFill>
                  <a:srgbClr val="1D1D1D"/>
                </a:solidFill>
                <a:effectLst/>
                <a:latin typeface="Helvetica Now Display" pitchFamily="2" charset="0"/>
              </a:rPr>
              <a:t>dynamique-excentrique</a:t>
            </a:r>
            <a:r>
              <a:rPr lang="de-CH" b="0" i="0" dirty="0">
                <a:solidFill>
                  <a:srgbClr val="1D1D1D"/>
                </a:solidFill>
                <a:effectLst/>
                <a:latin typeface="Helvetica Now Display" pitchFamily="2" charset="0"/>
              </a:rPr>
              <a:t> se </a:t>
            </a:r>
            <a:r>
              <a:rPr lang="de-CH" b="0" i="0" dirty="0" err="1">
                <a:solidFill>
                  <a:srgbClr val="1D1D1D"/>
                </a:solidFill>
                <a:effectLst/>
                <a:latin typeface="Helvetica Now Display" pitchFamily="2" charset="0"/>
              </a:rPr>
              <a:t>différencient</a:t>
            </a:r>
            <a:r>
              <a:rPr lang="de-CH" b="0" i="0" dirty="0">
                <a:solidFill>
                  <a:srgbClr val="1D1D1D"/>
                </a:solidFill>
                <a:effectLst/>
                <a:latin typeface="Helvetica Now Display" pitchFamily="2" charset="0"/>
              </a:rPr>
              <a:t> par le fait </a:t>
            </a:r>
            <a:r>
              <a:rPr lang="de-CH" b="0" i="0" dirty="0" err="1">
                <a:solidFill>
                  <a:srgbClr val="1D1D1D"/>
                </a:solidFill>
                <a:effectLst/>
                <a:latin typeface="Helvetica Now Display" pitchFamily="2" charset="0"/>
              </a:rPr>
              <a:t>qu'il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est</a:t>
            </a:r>
            <a:r>
              <a:rPr lang="de-CH" b="0" i="0" dirty="0">
                <a:solidFill>
                  <a:srgbClr val="1D1D1D"/>
                </a:solidFill>
                <a:effectLst/>
                <a:latin typeface="Helvetica Now Display" pitchFamily="2" charset="0"/>
              </a:rPr>
              <a:t> possible de </a:t>
            </a:r>
            <a:r>
              <a:rPr lang="de-CH" b="0" i="0" dirty="0" err="1">
                <a:solidFill>
                  <a:srgbClr val="1D1D1D"/>
                </a:solidFill>
                <a:effectLst/>
                <a:latin typeface="Helvetica Now Display" pitchFamily="2" charset="0"/>
              </a:rPr>
              <a:t>maintenir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poids</a:t>
            </a:r>
            <a:r>
              <a:rPr lang="de-CH" b="0" i="0" dirty="0">
                <a:solidFill>
                  <a:srgbClr val="1D1D1D"/>
                </a:solidFill>
                <a:effectLst/>
                <a:latin typeface="Helvetica Now Display" pitchFamily="2" charset="0"/>
              </a:rPr>
              <a:t> plus </a:t>
            </a:r>
            <a:r>
              <a:rPr lang="de-CH" b="0" i="0" dirty="0" err="1">
                <a:solidFill>
                  <a:srgbClr val="1D1D1D"/>
                </a:solidFill>
                <a:effectLst/>
                <a:latin typeface="Helvetica Now Display" pitchFamily="2" charset="0"/>
              </a:rPr>
              <a:t>important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lors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d'une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contraction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excentrique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freinage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que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dans</a:t>
            </a:r>
            <a:r>
              <a:rPr lang="de-CH" b="0" i="0" dirty="0">
                <a:solidFill>
                  <a:srgbClr val="1D1D1D"/>
                </a:solidFill>
                <a:effectLst/>
                <a:latin typeface="Helvetica Now Display" pitchFamily="2" charset="0"/>
              </a:rPr>
              <a:t> le </a:t>
            </a:r>
            <a:r>
              <a:rPr lang="de-CH" b="0" i="0" dirty="0" err="1">
                <a:solidFill>
                  <a:srgbClr val="1D1D1D"/>
                </a:solidFill>
                <a:effectLst/>
                <a:latin typeface="Helvetica Now Display" pitchFamily="2" charset="0"/>
              </a:rPr>
              <a:t>cas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d'une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approche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concentrique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accélération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Une</a:t>
            </a:r>
            <a:r>
              <a:rPr lang="de-CH" b="0" i="0" dirty="0">
                <a:solidFill>
                  <a:srgbClr val="1D1D1D"/>
                </a:solidFill>
                <a:effectLst/>
                <a:latin typeface="Helvetica Now Display" pitchFamily="2" charset="0"/>
              </a:rPr>
              <a:t> des </a:t>
            </a:r>
            <a:r>
              <a:rPr lang="de-CH" b="0" i="0" dirty="0" err="1">
                <a:solidFill>
                  <a:srgbClr val="1D1D1D"/>
                </a:solidFill>
                <a:effectLst/>
                <a:latin typeface="Helvetica Now Display" pitchFamily="2" charset="0"/>
              </a:rPr>
              <a:t>possibilités</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définir</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maximale </a:t>
            </a:r>
            <a:r>
              <a:rPr lang="de-CH" b="0" i="0" dirty="0" err="1">
                <a:solidFill>
                  <a:srgbClr val="1D1D1D"/>
                </a:solidFill>
                <a:effectLst/>
                <a:latin typeface="Helvetica Now Display" pitchFamily="2" charset="0"/>
              </a:rPr>
              <a:t>est</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prendre</a:t>
            </a:r>
            <a:r>
              <a:rPr lang="de-CH" b="0" i="0" dirty="0">
                <a:solidFill>
                  <a:srgbClr val="1D1D1D"/>
                </a:solidFill>
                <a:effectLst/>
                <a:latin typeface="Helvetica Now Display" pitchFamily="2" charset="0"/>
              </a:rPr>
              <a:t> le </a:t>
            </a:r>
            <a:r>
              <a:rPr lang="de-CH" b="0" i="0" dirty="0" err="1">
                <a:solidFill>
                  <a:srgbClr val="1D1D1D"/>
                </a:solidFill>
                <a:effectLst/>
                <a:latin typeface="Helvetica Now Display" pitchFamily="2" charset="0"/>
              </a:rPr>
              <a:t>poids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qui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peut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être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soulevée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seule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fois</a:t>
            </a:r>
            <a:r>
              <a:rPr lang="de-CH" b="0" i="0" dirty="0">
                <a:solidFill>
                  <a:srgbClr val="1D1D1D"/>
                </a:solidFill>
                <a:effectLst/>
                <a:latin typeface="Helvetica Now Display" pitchFamily="2" charset="0"/>
              </a:rPr>
              <a:t>. Le </a:t>
            </a:r>
            <a:r>
              <a:rPr lang="de-CH" b="0" i="0" dirty="0" err="1">
                <a:solidFill>
                  <a:srgbClr val="1D1D1D"/>
                </a:solidFill>
                <a:effectLst/>
                <a:latin typeface="Helvetica Now Display" pitchFamily="2" charset="0"/>
              </a:rPr>
              <a:t>terme</a:t>
            </a:r>
            <a:r>
              <a:rPr lang="de-CH" b="0" i="0" dirty="0">
                <a:solidFill>
                  <a:srgbClr val="1D1D1D"/>
                </a:solidFill>
                <a:effectLst/>
                <a:latin typeface="Helvetica Now Display" pitchFamily="2" charset="0"/>
              </a:rPr>
              <a:t> 1RM (1 </a:t>
            </a:r>
            <a:r>
              <a:rPr lang="de-CH" b="0" i="0" dirty="0" err="1">
                <a:solidFill>
                  <a:srgbClr val="1D1D1D"/>
                </a:solidFill>
                <a:effectLst/>
                <a:latin typeface="Helvetica Now Display" pitchFamily="2" charset="0"/>
              </a:rPr>
              <a:t>répétition</a:t>
            </a:r>
            <a:r>
              <a:rPr lang="de-CH" b="0" i="0" dirty="0">
                <a:solidFill>
                  <a:srgbClr val="1D1D1D"/>
                </a:solidFill>
                <a:effectLst/>
                <a:latin typeface="Helvetica Now Display" pitchFamily="2" charset="0"/>
              </a:rPr>
              <a:t> maximum) </a:t>
            </a:r>
            <a:r>
              <a:rPr lang="de-CH" b="0" i="0" dirty="0" err="1">
                <a:solidFill>
                  <a:srgbClr val="1D1D1D"/>
                </a:solidFill>
                <a:effectLst/>
                <a:latin typeface="Helvetica Now Display" pitchFamily="2" charset="0"/>
              </a:rPr>
              <a:t>est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utilisé</a:t>
            </a:r>
            <a:r>
              <a:rPr lang="de-CH" b="0" i="0" dirty="0">
                <a:solidFill>
                  <a:srgbClr val="1D1D1D"/>
                </a:solidFill>
                <a:effectLst/>
                <a:latin typeface="Helvetica Now Display" pitchFamily="2" charset="0"/>
              </a:rPr>
              <a:t> à </a:t>
            </a:r>
            <a:r>
              <a:rPr lang="de-CH" b="0" i="0" dirty="0" err="1">
                <a:solidFill>
                  <a:srgbClr val="1D1D1D"/>
                </a:solidFill>
                <a:effectLst/>
                <a:latin typeface="Helvetica Now Display" pitchFamily="2" charset="0"/>
              </a:rPr>
              <a:t>cet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effet</a:t>
            </a:r>
            <a:r>
              <a:rPr lang="de-CH" b="0" i="0" dirty="0">
                <a:solidFill>
                  <a:srgbClr val="1D1D1D"/>
                </a:solidFill>
                <a:effectLst/>
                <a:latin typeface="Helvetica Now Display" pitchFamily="2" charset="0"/>
              </a:rPr>
              <a:t>. Pour </a:t>
            </a:r>
            <a:r>
              <a:rPr lang="de-CH" b="0" i="0" dirty="0" err="1">
                <a:solidFill>
                  <a:srgbClr val="1D1D1D"/>
                </a:solidFill>
                <a:effectLst/>
                <a:latin typeface="Helvetica Now Display" pitchFamily="2" charset="0"/>
              </a:rPr>
              <a:t>les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sports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dans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lesquels</a:t>
            </a:r>
            <a:r>
              <a:rPr lang="de-CH" b="0" i="0" dirty="0">
                <a:solidFill>
                  <a:srgbClr val="1D1D1D"/>
                </a:solidFill>
                <a:effectLst/>
                <a:latin typeface="Helvetica Now Display" pitchFamily="2" charset="0"/>
              </a:rPr>
              <a:t> le </a:t>
            </a:r>
            <a:r>
              <a:rPr lang="de-CH" b="0" i="0" dirty="0" err="1">
                <a:solidFill>
                  <a:srgbClr val="1D1D1D"/>
                </a:solidFill>
                <a:effectLst/>
                <a:latin typeface="Helvetica Now Display" pitchFamily="2" charset="0"/>
              </a:rPr>
              <a:t>poids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corporel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doit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être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porté</a:t>
            </a:r>
            <a:r>
              <a:rPr lang="de-CH" b="0" i="0" dirty="0">
                <a:solidFill>
                  <a:srgbClr val="1D1D1D"/>
                </a:solidFill>
                <a:effectLst/>
                <a:latin typeface="Helvetica Now Display" pitchFamily="2" charset="0"/>
              </a:rPr>
              <a:t> et </a:t>
            </a:r>
            <a:r>
              <a:rPr lang="de-CH" b="0" i="0" dirty="0" err="1">
                <a:solidFill>
                  <a:srgbClr val="1D1D1D"/>
                </a:solidFill>
                <a:effectLst/>
                <a:latin typeface="Helvetica Now Display" pitchFamily="2" charset="0"/>
              </a:rPr>
              <a:t>accéléré</a:t>
            </a:r>
            <a:r>
              <a:rPr lang="de-CH" b="0" i="0" dirty="0">
                <a:solidFill>
                  <a:srgbClr val="1D1D1D"/>
                </a:solidFill>
                <a:effectLst/>
                <a:latin typeface="Helvetica Now Display" pitchFamily="2" charset="0"/>
              </a:rPr>
              <a:t> (par exemple </a:t>
            </a:r>
            <a:r>
              <a:rPr lang="de-CH" b="0" i="0" dirty="0" err="1">
                <a:solidFill>
                  <a:srgbClr val="1D1D1D"/>
                </a:solidFill>
                <a:effectLst/>
                <a:latin typeface="Helvetica Now Display" pitchFamily="2" charset="0"/>
              </a:rPr>
              <a:t>l'escalade</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gymnastique</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course</a:t>
            </a:r>
            <a:r>
              <a:rPr lang="de-CH" b="0" i="0" dirty="0">
                <a:solidFill>
                  <a:srgbClr val="1D1D1D"/>
                </a:solidFill>
                <a:effectLst/>
                <a:latin typeface="Helvetica Now Display" pitchFamily="2" charset="0"/>
              </a:rPr>
              <a:t> à </a:t>
            </a:r>
            <a:r>
              <a:rPr lang="de-CH" b="0" i="0" dirty="0" err="1">
                <a:solidFill>
                  <a:srgbClr val="1D1D1D"/>
                </a:solidFill>
                <a:effectLst/>
                <a:latin typeface="Helvetica Now Display" pitchFamily="2" charset="0"/>
              </a:rPr>
              <a:t>pied</a:t>
            </a:r>
            <a:r>
              <a:rPr lang="de-CH" b="0" i="0" dirty="0">
                <a:solidFill>
                  <a:srgbClr val="1D1D1D"/>
                </a:solidFill>
                <a:effectLst/>
                <a:latin typeface="Helvetica Now Display" pitchFamily="2" charset="0"/>
              </a:rPr>
              <a:t>, le saut à </a:t>
            </a:r>
            <a:r>
              <a:rPr lang="de-CH" b="0" i="0" dirty="0" err="1">
                <a:solidFill>
                  <a:srgbClr val="1D1D1D"/>
                </a:solidFill>
                <a:effectLst/>
                <a:latin typeface="Helvetica Now Display" pitchFamily="2" charset="0"/>
              </a:rPr>
              <a:t>ski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ou</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pour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sports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avec</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catégories</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poids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il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avantageux</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d'avoir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bonne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maximale relative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par </a:t>
            </a:r>
            <a:r>
              <a:rPr lang="de-CH" b="0" i="0" dirty="0" err="1">
                <a:solidFill>
                  <a:srgbClr val="1D1D1D"/>
                </a:solidFill>
                <a:effectLst/>
                <a:latin typeface="Helvetica Now Display" pitchFamily="2" charset="0"/>
              </a:rPr>
              <a:t>rapport</a:t>
            </a:r>
            <a:r>
              <a:rPr lang="de-CH" b="0" i="0" dirty="0">
                <a:solidFill>
                  <a:srgbClr val="1D1D1D"/>
                </a:solidFill>
                <a:effectLst/>
                <a:latin typeface="Helvetica Now Display" pitchFamily="2" charset="0"/>
              </a:rPr>
              <a:t> au </a:t>
            </a:r>
            <a:r>
              <a:rPr lang="de-CH" b="0" i="0" dirty="0" err="1">
                <a:solidFill>
                  <a:srgbClr val="1D1D1D"/>
                </a:solidFill>
                <a:effectLst/>
                <a:latin typeface="Helvetica Now Display" pitchFamily="2" charset="0"/>
              </a:rPr>
              <a:t>poids</a:t>
            </a:r>
            <a:r>
              <a:rPr lang="de-CH" b="0" i="0" dirty="0">
                <a:solidFill>
                  <a:srgbClr val="1D1D1D"/>
                </a:solidFill>
                <a:effectLst/>
                <a:latin typeface="Helvetica Now Display" pitchFamily="2" charset="0"/>
              </a:rPr>
              <a:t> du </a:t>
            </a:r>
            <a:r>
              <a:rPr lang="de-CH" b="0" i="0" dirty="0" err="1">
                <a:solidFill>
                  <a:srgbClr val="1D1D1D"/>
                </a:solidFill>
                <a:effectLst/>
                <a:latin typeface="Helvetica Now Display" pitchFamily="2" charset="0"/>
              </a:rPr>
              <a:t>corps</a:t>
            </a:r>
            <a:r>
              <a:rPr lang="de-CH" b="0" i="0" dirty="0">
                <a:solidFill>
                  <a:srgbClr val="1D1D1D"/>
                </a:solidFill>
                <a:effectLst/>
                <a:latin typeface="Helvetica Now Display" pitchFamily="2" charset="0"/>
              </a:rPr>
              <a:t>).</a:t>
            </a:r>
          </a:p>
          <a:p>
            <a:pPr algn="l">
              <a:lnSpc>
                <a:spcPts val="2250"/>
              </a:lnSpc>
            </a:pPr>
            <a:endParaRPr lang="de-CH" b="0" i="0" dirty="0">
              <a:solidFill>
                <a:srgbClr val="1D1D1D"/>
              </a:solidFill>
              <a:effectLst/>
              <a:latin typeface="Helvetica Now Display" pitchFamily="2" charset="0"/>
            </a:endParaRPr>
          </a:p>
          <a:p>
            <a:pPr algn="l">
              <a:lnSpc>
                <a:spcPts val="2340"/>
              </a:lnSpc>
              <a:spcAft>
                <a:spcPts val="600"/>
              </a:spcAft>
            </a:pPr>
            <a:r>
              <a:rPr lang="de-CH" b="1" i="0" u="none" dirty="0">
                <a:solidFill>
                  <a:srgbClr val="1D1D1D"/>
                </a:solidFill>
                <a:effectLst/>
                <a:latin typeface="Helvetica Now Display" pitchFamily="2" charset="0"/>
              </a:rPr>
              <a:t>Force </a:t>
            </a:r>
            <a:r>
              <a:rPr lang="de-CH" b="1" i="0" u="none" dirty="0" err="1">
                <a:solidFill>
                  <a:srgbClr val="1D1D1D"/>
                </a:solidFill>
                <a:effectLst/>
                <a:latin typeface="Helvetica Now Display" pitchFamily="2" charset="0"/>
              </a:rPr>
              <a:t>vitesse</a:t>
            </a:r>
            <a:r>
              <a:rPr lang="de-CH" b="1" i="0" u="none" dirty="0">
                <a:solidFill>
                  <a:srgbClr val="1D1D1D"/>
                </a:solidFill>
                <a:effectLst/>
                <a:latin typeface="Helvetica Now Display" pitchFamily="2" charset="0"/>
              </a:rPr>
              <a:t> (</a:t>
            </a:r>
            <a:r>
              <a:rPr lang="de-CH" b="1" i="0" u="none" dirty="0" err="1">
                <a:solidFill>
                  <a:srgbClr val="1D1D1D"/>
                </a:solidFill>
                <a:effectLst/>
                <a:latin typeface="Helvetica Now Display" pitchFamily="2" charset="0"/>
              </a:rPr>
              <a:t>force</a:t>
            </a:r>
            <a:r>
              <a:rPr lang="de-CH" b="1" i="0" u="none" dirty="0">
                <a:solidFill>
                  <a:srgbClr val="1D1D1D"/>
                </a:solidFill>
                <a:effectLst/>
                <a:latin typeface="Helvetica Now Display" pitchFamily="2" charset="0"/>
              </a:rPr>
              <a:t> explosive, </a:t>
            </a:r>
            <a:r>
              <a:rPr lang="de-CH" b="1" i="0" u="none" dirty="0" err="1">
                <a:solidFill>
                  <a:srgbClr val="1D1D1D"/>
                </a:solidFill>
                <a:effectLst/>
                <a:latin typeface="Helvetica Now Display" pitchFamily="2" charset="0"/>
              </a:rPr>
              <a:t>force</a:t>
            </a:r>
            <a:r>
              <a:rPr lang="de-CH" b="1" i="0" u="none" dirty="0">
                <a:solidFill>
                  <a:srgbClr val="1D1D1D"/>
                </a:solidFill>
                <a:effectLst/>
                <a:latin typeface="Helvetica Now Display" pitchFamily="2" charset="0"/>
              </a:rPr>
              <a:t> de </a:t>
            </a:r>
            <a:r>
              <a:rPr lang="de-CH" b="1" i="0" u="none" dirty="0" err="1">
                <a:solidFill>
                  <a:srgbClr val="1D1D1D"/>
                </a:solidFill>
                <a:effectLst/>
                <a:latin typeface="Helvetica Now Display" pitchFamily="2" charset="0"/>
              </a:rPr>
              <a:t>démarrage</a:t>
            </a:r>
            <a:r>
              <a:rPr lang="de-CH" b="1" i="0" u="none" dirty="0">
                <a:solidFill>
                  <a:srgbClr val="1D1D1D"/>
                </a:solidFill>
                <a:effectLst/>
                <a:latin typeface="Helvetica Now Display" pitchFamily="2" charset="0"/>
              </a:rPr>
              <a:t>)</a:t>
            </a:r>
          </a:p>
          <a:p>
            <a:pPr algn="l">
              <a:lnSpc>
                <a:spcPts val="2250"/>
              </a:lnSpc>
            </a:pPr>
            <a:r>
              <a:rPr lang="de-CH" b="0" i="0" dirty="0">
                <a:solidFill>
                  <a:srgbClr val="1D1D1D"/>
                </a:solidFill>
                <a:effectLst/>
                <a:latin typeface="Helvetica Now Display" pitchFamily="2" charset="0"/>
              </a:rPr>
              <a:t>La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vitesse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est</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capacité</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développer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autant</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que</a:t>
            </a:r>
            <a:r>
              <a:rPr lang="de-CH" b="0" i="0" dirty="0">
                <a:solidFill>
                  <a:srgbClr val="1D1D1D"/>
                </a:solidFill>
                <a:effectLst/>
                <a:latin typeface="Helvetica Now Display" pitchFamily="2" charset="0"/>
              </a:rPr>
              <a:t> possible en </a:t>
            </a:r>
            <a:r>
              <a:rPr lang="de-CH" b="0" i="0" dirty="0" err="1">
                <a:solidFill>
                  <a:srgbClr val="1D1D1D"/>
                </a:solidFill>
                <a:effectLst/>
                <a:latin typeface="Helvetica Now Display" pitchFamily="2" charset="0"/>
              </a:rPr>
              <a:t>peu</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temps</a:t>
            </a:r>
            <a:r>
              <a:rPr lang="de-CH" b="0" i="0" dirty="0">
                <a:solidFill>
                  <a:srgbClr val="1D1D1D"/>
                </a:solidFill>
                <a:effectLst/>
                <a:latin typeface="Helvetica Now Display" pitchFamily="2" charset="0"/>
              </a:rPr>
              <a:t> contre </a:t>
            </a:r>
            <a:r>
              <a:rPr lang="de-CH" b="0" i="0" dirty="0" err="1">
                <a:solidFill>
                  <a:srgbClr val="1D1D1D"/>
                </a:solidFill>
                <a:effectLst/>
                <a:latin typeface="Helvetica Now Display" pitchFamily="2" charset="0"/>
              </a:rPr>
              <a:t>une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résistance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moyenne</a:t>
            </a:r>
            <a:r>
              <a:rPr lang="de-CH" b="0" i="0" dirty="0">
                <a:solidFill>
                  <a:srgbClr val="1D1D1D"/>
                </a:solidFill>
                <a:effectLst/>
                <a:latin typeface="Helvetica Now Display" pitchFamily="2" charset="0"/>
              </a:rPr>
              <a:t>. Avec </a:t>
            </a:r>
            <a:r>
              <a:rPr lang="de-CH" b="0" i="0" dirty="0" err="1">
                <a:solidFill>
                  <a:srgbClr val="1D1D1D"/>
                </a:solidFill>
                <a:effectLst/>
                <a:latin typeface="Helvetica Now Display" pitchFamily="2" charset="0"/>
              </a:rPr>
              <a:t>une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vitesse</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contraction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élevée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résistances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sont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surmontées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afin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d'accélérer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objet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ou</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son</a:t>
            </a:r>
            <a:r>
              <a:rPr lang="de-CH" b="0" i="0" dirty="0">
                <a:solidFill>
                  <a:srgbClr val="1D1D1D"/>
                </a:solidFill>
                <a:effectLst/>
                <a:latin typeface="Helvetica Now Display" pitchFamily="2" charset="0"/>
              </a:rPr>
              <a:t> propre </a:t>
            </a:r>
            <a:r>
              <a:rPr lang="de-CH" b="0" i="0" dirty="0" err="1">
                <a:solidFill>
                  <a:srgbClr val="1D1D1D"/>
                </a:solidFill>
                <a:effectLst/>
                <a:latin typeface="Helvetica Now Display" pitchFamily="2" charset="0"/>
              </a:rPr>
              <a:t>corps</a:t>
            </a:r>
            <a:r>
              <a:rPr lang="de-CH" b="0" i="0" dirty="0">
                <a:solidFill>
                  <a:srgbClr val="1D1D1D"/>
                </a:solidFill>
                <a:effectLst/>
                <a:latin typeface="Helvetica Now Display" pitchFamily="2" charset="0"/>
              </a:rPr>
              <a:t>.</a:t>
            </a:r>
          </a:p>
          <a:p>
            <a:pPr algn="l">
              <a:lnSpc>
                <a:spcPts val="2250"/>
              </a:lnSpc>
            </a:pPr>
            <a:endParaRPr lang="de-CH" b="0" i="0" dirty="0">
              <a:solidFill>
                <a:srgbClr val="1D1D1D"/>
              </a:solidFill>
              <a:effectLst/>
              <a:latin typeface="Helvetica Now Display" pitchFamily="2" charset="0"/>
            </a:endParaRPr>
          </a:p>
          <a:p>
            <a:pPr algn="l">
              <a:lnSpc>
                <a:spcPts val="2250"/>
              </a:lnSpc>
            </a:pPr>
            <a:r>
              <a:rPr lang="de-CH" b="0" i="0" dirty="0">
                <a:solidFill>
                  <a:srgbClr val="1D1D1D"/>
                </a:solidFill>
                <a:effectLst/>
                <a:latin typeface="Helvetica Now Display" pitchFamily="2" charset="0"/>
              </a:rPr>
              <a:t>Dans de </a:t>
            </a:r>
            <a:r>
              <a:rPr lang="de-CH" b="0" i="0" dirty="0" err="1">
                <a:solidFill>
                  <a:srgbClr val="1D1D1D"/>
                </a:solidFill>
                <a:effectLst/>
                <a:latin typeface="Helvetica Now Display" pitchFamily="2" charset="0"/>
              </a:rPr>
              <a:t>nombreux</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sports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cette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décisive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pour</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performance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car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il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souvent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crucial</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libérer</a:t>
            </a:r>
            <a:r>
              <a:rPr lang="de-CH" b="0" i="0" dirty="0">
                <a:solidFill>
                  <a:srgbClr val="1D1D1D"/>
                </a:solidFill>
                <a:effectLst/>
                <a:latin typeface="Helvetica Now Display" pitchFamily="2" charset="0"/>
              </a:rPr>
              <a:t> le plus de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possible en </a:t>
            </a:r>
            <a:r>
              <a:rPr lang="de-CH" b="0" i="0" dirty="0" err="1">
                <a:solidFill>
                  <a:srgbClr val="1D1D1D"/>
                </a:solidFill>
                <a:effectLst/>
                <a:latin typeface="Helvetica Now Display" pitchFamily="2" charset="0"/>
              </a:rPr>
              <a:t>peu</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temps</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vitesse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comprend</a:t>
            </a:r>
            <a:r>
              <a:rPr lang="de-CH" b="0" i="0" dirty="0">
                <a:solidFill>
                  <a:srgbClr val="1D1D1D"/>
                </a:solidFill>
                <a:effectLst/>
                <a:latin typeface="Helvetica Now Display" pitchFamily="2" charset="0"/>
              </a:rPr>
              <a:t> deux </a:t>
            </a:r>
            <a:r>
              <a:rPr lang="de-CH" b="0" i="0" dirty="0" err="1">
                <a:solidFill>
                  <a:srgbClr val="1D1D1D"/>
                </a:solidFill>
                <a:effectLst/>
                <a:latin typeface="Helvetica Now Display" pitchFamily="2" charset="0"/>
              </a:rPr>
              <a:t>sous-groupes</a:t>
            </a:r>
            <a:r>
              <a:rPr lang="de-CH" b="0" i="0" dirty="0">
                <a:solidFill>
                  <a:srgbClr val="1D1D1D"/>
                </a:solidFill>
                <a:effectLst/>
                <a:latin typeface="Helvetica Now Display" pitchFamily="2" charset="0"/>
              </a:rPr>
              <a:t>.</a:t>
            </a:r>
          </a:p>
          <a:p>
            <a:pPr algn="l">
              <a:lnSpc>
                <a:spcPts val="2250"/>
              </a:lnSpc>
            </a:pPr>
            <a:endParaRPr lang="de-CH" b="0" i="0" dirty="0">
              <a:solidFill>
                <a:srgbClr val="1D1D1D"/>
              </a:solidFill>
              <a:effectLst/>
              <a:latin typeface="Helvetica Now Display" pitchFamily="2" charset="0"/>
            </a:endParaRPr>
          </a:p>
          <a:p>
            <a:pPr algn="l">
              <a:lnSpc>
                <a:spcPts val="2250"/>
              </a:lnSpc>
              <a:spcBef>
                <a:spcPts val="3600"/>
              </a:spcBef>
              <a:spcAft>
                <a:spcPts val="600"/>
              </a:spcAft>
              <a:buFont typeface="Arial" panose="020B0604020202020204" pitchFamily="34" charset="0"/>
              <a:buChar char="•"/>
            </a:pPr>
            <a:r>
              <a:rPr lang="de-CH" b="0" i="0" dirty="0" err="1">
                <a:solidFill>
                  <a:srgbClr val="1D1D1D"/>
                </a:solidFill>
                <a:effectLst/>
                <a:latin typeface="Helvetica Now Display" pitchFamily="2" charset="0"/>
              </a:rPr>
              <a:t>L'explosivité</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est</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capacité</a:t>
            </a:r>
            <a:r>
              <a:rPr lang="de-CH" b="0" i="0" dirty="0">
                <a:solidFill>
                  <a:srgbClr val="1D1D1D"/>
                </a:solidFill>
                <a:effectLst/>
                <a:latin typeface="Helvetica Now Display" pitchFamily="2" charset="0"/>
              </a:rPr>
              <a:t> du </a:t>
            </a:r>
            <a:r>
              <a:rPr lang="de-CH" b="0" i="0" dirty="0" err="1">
                <a:solidFill>
                  <a:srgbClr val="1D1D1D"/>
                </a:solidFill>
                <a:effectLst/>
                <a:latin typeface="Helvetica Now Display" pitchFamily="2" charset="0"/>
              </a:rPr>
              <a:t>système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neuromusculaire</a:t>
            </a:r>
            <a:r>
              <a:rPr lang="de-CH" b="0" i="0" dirty="0">
                <a:solidFill>
                  <a:srgbClr val="1D1D1D"/>
                </a:solidFill>
                <a:effectLst/>
                <a:latin typeface="Helvetica Now Display" pitchFamily="2" charset="0"/>
              </a:rPr>
              <a:t> à </a:t>
            </a:r>
            <a:r>
              <a:rPr lang="de-CH" b="0" i="0" dirty="0" err="1">
                <a:solidFill>
                  <a:srgbClr val="1D1D1D"/>
                </a:solidFill>
                <a:effectLst/>
                <a:latin typeface="Helvetica Now Display" pitchFamily="2" charset="0"/>
              </a:rPr>
              <a:t>augmenter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brusquement</a:t>
            </a:r>
            <a:r>
              <a:rPr lang="de-CH" b="0" i="0" dirty="0">
                <a:solidFill>
                  <a:srgbClr val="1D1D1D"/>
                </a:solidFill>
                <a:effectLst/>
                <a:latin typeface="Helvetica Now Display" pitchFamily="2" charset="0"/>
              </a:rPr>
              <a:t> le </a:t>
            </a:r>
            <a:r>
              <a:rPr lang="de-CH" b="0" i="0" dirty="0" err="1">
                <a:solidFill>
                  <a:srgbClr val="1D1D1D"/>
                </a:solidFill>
                <a:effectLst/>
                <a:latin typeface="Helvetica Now Display" pitchFamily="2" charset="0"/>
              </a:rPr>
              <a:t>niveau</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à </a:t>
            </a:r>
            <a:r>
              <a:rPr lang="de-CH" b="0" i="0" dirty="0" err="1">
                <a:solidFill>
                  <a:srgbClr val="1D1D1D"/>
                </a:solidFill>
                <a:effectLst/>
                <a:latin typeface="Helvetica Now Display" pitchFamily="2" charset="0"/>
              </a:rPr>
              <a:t>mobiliser</a:t>
            </a:r>
            <a:r>
              <a:rPr lang="de-CH" b="0" i="0" dirty="0">
                <a:solidFill>
                  <a:srgbClr val="1D1D1D"/>
                </a:solidFill>
                <a:effectLst/>
                <a:latin typeface="Helvetica Now Display" pitchFamily="2" charset="0"/>
              </a:rPr>
              <a:t> le maximum </a:t>
            </a:r>
            <a:r>
              <a:rPr lang="de-CH" b="0" i="0" dirty="0" err="1">
                <a:solidFill>
                  <a:srgbClr val="1D1D1D"/>
                </a:solidFill>
                <a:effectLst/>
                <a:latin typeface="Helvetica Now Display" pitchFamily="2" charset="0"/>
              </a:rPr>
              <a:t>d'influx</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nerveux</a:t>
            </a:r>
            <a:r>
              <a:rPr lang="de-CH" b="0" i="0" dirty="0">
                <a:solidFill>
                  <a:srgbClr val="1D1D1D"/>
                </a:solidFill>
                <a:effectLst/>
                <a:latin typeface="Helvetica Now Display" pitchFamily="2" charset="0"/>
              </a:rPr>
              <a:t> en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minimum</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temps</a:t>
            </a:r>
            <a:r>
              <a:rPr lang="de-CH" b="0" i="0" dirty="0">
                <a:solidFill>
                  <a:srgbClr val="1D1D1D"/>
                </a:solidFill>
                <a:effectLst/>
                <a:latin typeface="Helvetica Now Display" pitchFamily="2" charset="0"/>
              </a:rPr>
              <a:t> (Miller, 1997). C'est </a:t>
            </a:r>
            <a:r>
              <a:rPr lang="de-CH" b="0" i="0" dirty="0" err="1">
                <a:solidFill>
                  <a:srgbClr val="1D1D1D"/>
                </a:solidFill>
                <a:effectLst/>
                <a:latin typeface="Helvetica Now Display" pitchFamily="2" charset="0"/>
              </a:rPr>
              <a:t>comment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générer</a:t>
            </a:r>
            <a:r>
              <a:rPr lang="de-CH" b="0" i="0" dirty="0">
                <a:solidFill>
                  <a:srgbClr val="1D1D1D"/>
                </a:solidFill>
                <a:effectLst/>
                <a:latin typeface="Helvetica Now Display" pitchFamily="2" charset="0"/>
              </a:rPr>
              <a:t> la plus </a:t>
            </a:r>
            <a:r>
              <a:rPr lang="de-CH" b="0" i="0" dirty="0" err="1">
                <a:solidFill>
                  <a:srgbClr val="1D1D1D"/>
                </a:solidFill>
                <a:effectLst/>
                <a:latin typeface="Helvetica Now Display" pitchFamily="2" charset="0"/>
              </a:rPr>
              <a:t>grande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augmentation</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possible </a:t>
            </a:r>
            <a:r>
              <a:rPr lang="de-CH" b="0" i="0" dirty="0" err="1">
                <a:solidFill>
                  <a:srgbClr val="1D1D1D"/>
                </a:solidFill>
                <a:effectLst/>
                <a:latin typeface="Helvetica Now Display" pitchFamily="2" charset="0"/>
              </a:rPr>
              <a:t>dans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les</a:t>
            </a:r>
            <a:r>
              <a:rPr lang="de-CH" b="0" i="0" dirty="0">
                <a:solidFill>
                  <a:srgbClr val="1D1D1D"/>
                </a:solidFill>
                <a:effectLst/>
                <a:latin typeface="Helvetica Now Display" pitchFamily="2" charset="0"/>
              </a:rPr>
              <a:t> plus </a:t>
            </a:r>
            <a:r>
              <a:rPr lang="de-CH" b="0" i="0" dirty="0" err="1">
                <a:solidFill>
                  <a:srgbClr val="1D1D1D"/>
                </a:solidFill>
                <a:effectLst/>
                <a:latin typeface="Helvetica Now Display" pitchFamily="2" charset="0"/>
              </a:rPr>
              <a:t>brefs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délais</a:t>
            </a:r>
            <a:r>
              <a:rPr lang="de-CH" b="0" i="0" dirty="0">
                <a:solidFill>
                  <a:srgbClr val="1D1D1D"/>
                </a:solidFill>
                <a:effectLst/>
                <a:latin typeface="Helvetica Now Display" pitchFamily="2" charset="0"/>
              </a:rPr>
              <a:t>.</a:t>
            </a:r>
          </a:p>
          <a:p>
            <a:pPr algn="l">
              <a:lnSpc>
                <a:spcPts val="2250"/>
              </a:lnSpc>
              <a:spcBef>
                <a:spcPts val="3600"/>
              </a:spcBef>
              <a:spcAft>
                <a:spcPts val="600"/>
              </a:spcAft>
              <a:buFont typeface="Arial" panose="020B0604020202020204" pitchFamily="34" charset="0"/>
              <a:buChar char="•"/>
            </a:pPr>
            <a:endParaRPr lang="de-CH" b="0" i="0" dirty="0">
              <a:solidFill>
                <a:srgbClr val="1D1D1D"/>
              </a:solidFill>
              <a:effectLst/>
              <a:latin typeface="Helvetica Now Display" pitchFamily="2" charset="0"/>
            </a:endParaRPr>
          </a:p>
          <a:p>
            <a:pPr algn="l">
              <a:lnSpc>
                <a:spcPts val="2250"/>
              </a:lnSpc>
              <a:spcBef>
                <a:spcPts val="3600"/>
              </a:spcBef>
              <a:spcAft>
                <a:spcPts val="3600"/>
              </a:spcAft>
              <a:buFont typeface="Arial" panose="020B0604020202020204" pitchFamily="34" charset="0"/>
              <a:buChar char="•"/>
            </a:pPr>
            <a:r>
              <a:rPr lang="de-CH" b="0" i="0" dirty="0">
                <a:solidFill>
                  <a:srgbClr val="1D1D1D"/>
                </a:solidFill>
                <a:effectLst/>
                <a:latin typeface="Helvetica Now Display" pitchFamily="2" charset="0"/>
              </a:rPr>
              <a:t>Par la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démarrage</a:t>
            </a:r>
            <a:r>
              <a:rPr lang="de-CH" b="0" i="0" dirty="0">
                <a:solidFill>
                  <a:srgbClr val="1D1D1D"/>
                </a:solidFill>
                <a:effectLst/>
                <a:latin typeface="Helvetica Now Display" pitchFamily="2" charset="0"/>
              </a:rPr>
              <a:t>, on entend la </a:t>
            </a:r>
            <a:r>
              <a:rPr lang="de-CH" b="0" i="0" dirty="0" err="1">
                <a:solidFill>
                  <a:srgbClr val="1D1D1D"/>
                </a:solidFill>
                <a:effectLst/>
                <a:latin typeface="Helvetica Now Display" pitchFamily="2" charset="0"/>
              </a:rPr>
              <a:t>capacité</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d'activer</a:t>
            </a:r>
            <a:r>
              <a:rPr lang="de-CH" b="0" i="0" dirty="0">
                <a:solidFill>
                  <a:srgbClr val="1D1D1D"/>
                </a:solidFill>
                <a:effectLst/>
                <a:latin typeface="Helvetica Now Display" pitchFamily="2" charset="0"/>
              </a:rPr>
              <a:t> le </a:t>
            </a:r>
            <a:r>
              <a:rPr lang="de-CH" b="0" i="0" dirty="0" err="1">
                <a:solidFill>
                  <a:srgbClr val="1D1D1D"/>
                </a:solidFill>
                <a:effectLst/>
                <a:latin typeface="Helvetica Now Display" pitchFamily="2" charset="0"/>
              </a:rPr>
              <a:t>muscle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pour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produire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mouvement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lors</a:t>
            </a:r>
            <a:r>
              <a:rPr lang="de-CH" b="0" i="0" dirty="0">
                <a:solidFill>
                  <a:srgbClr val="1D1D1D"/>
                </a:solidFill>
                <a:effectLst/>
                <a:latin typeface="Helvetica Now Display" pitchFamily="2" charset="0"/>
              </a:rPr>
              <a:t> des </a:t>
            </a:r>
            <a:r>
              <a:rPr lang="de-CH" b="0" i="0" dirty="0" err="1">
                <a:solidFill>
                  <a:srgbClr val="1D1D1D"/>
                </a:solidFill>
                <a:effectLst/>
                <a:latin typeface="Helvetica Now Display" pitchFamily="2" charset="0"/>
              </a:rPr>
              <a:t>premières</a:t>
            </a:r>
            <a:r>
              <a:rPr lang="de-CH" b="0" i="0" dirty="0">
                <a:solidFill>
                  <a:srgbClr val="1D1D1D"/>
                </a:solidFill>
                <a:effectLst/>
                <a:latin typeface="Helvetica Now Display" pitchFamily="2" charset="0"/>
              </a:rPr>
              <a:t> 30 </a:t>
            </a:r>
            <a:r>
              <a:rPr lang="de-CH" b="0" i="0" dirty="0" err="1">
                <a:solidFill>
                  <a:srgbClr val="1D1D1D"/>
                </a:solidFill>
                <a:effectLst/>
                <a:latin typeface="Helvetica Now Display" pitchFamily="2" charset="0"/>
              </a:rPr>
              <a:t>msec</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Important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pour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surprendre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adversaire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comme</a:t>
            </a:r>
            <a:r>
              <a:rPr lang="de-CH" b="0" i="0" dirty="0">
                <a:solidFill>
                  <a:srgbClr val="1D1D1D"/>
                </a:solidFill>
                <a:effectLst/>
                <a:latin typeface="Helvetica Now Display" pitchFamily="2" charset="0"/>
              </a:rPr>
              <a:t> à la boxe, à </a:t>
            </a:r>
            <a:r>
              <a:rPr lang="de-CH" b="0" i="0" dirty="0" err="1">
                <a:solidFill>
                  <a:srgbClr val="1D1D1D"/>
                </a:solidFill>
                <a:effectLst/>
                <a:latin typeface="Helvetica Now Display" pitchFamily="2" charset="0"/>
              </a:rPr>
              <a:t>l'escrime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ou</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lors</a:t>
            </a:r>
            <a:r>
              <a:rPr lang="de-CH" b="0" i="0" dirty="0">
                <a:solidFill>
                  <a:srgbClr val="1D1D1D"/>
                </a:solidFill>
                <a:effectLst/>
                <a:latin typeface="Helvetica Now Display" pitchFamily="2" charset="0"/>
              </a:rPr>
              <a:t> de feintes…</a:t>
            </a:r>
          </a:p>
          <a:p>
            <a:pPr algn="l">
              <a:lnSpc>
                <a:spcPts val="2250"/>
              </a:lnSpc>
              <a:spcBef>
                <a:spcPts val="3600"/>
              </a:spcBef>
              <a:spcAft>
                <a:spcPts val="3600"/>
              </a:spcAft>
              <a:buFont typeface="Arial" panose="020B0604020202020204" pitchFamily="34" charset="0"/>
              <a:buChar char="•"/>
            </a:pPr>
            <a:endParaRPr lang="de-CH" b="0" i="0" dirty="0">
              <a:solidFill>
                <a:srgbClr val="1D1D1D"/>
              </a:solidFill>
              <a:effectLst/>
              <a:latin typeface="Helvetica Now Display" pitchFamily="2" charset="0"/>
            </a:endParaRPr>
          </a:p>
          <a:p>
            <a:pPr algn="l">
              <a:lnSpc>
                <a:spcPts val="2340"/>
              </a:lnSpc>
              <a:spcAft>
                <a:spcPts val="600"/>
              </a:spcAft>
            </a:pPr>
            <a:r>
              <a:rPr lang="de-CH" b="1" i="0" u="none" dirty="0">
                <a:solidFill>
                  <a:srgbClr val="1D1D1D"/>
                </a:solidFill>
                <a:effectLst/>
                <a:latin typeface="Helvetica Now Display" pitchFamily="2" charset="0"/>
              </a:rPr>
              <a:t>Force </a:t>
            </a:r>
            <a:r>
              <a:rPr lang="de-CH" b="1" i="0" u="none" dirty="0" err="1">
                <a:solidFill>
                  <a:srgbClr val="1D1D1D"/>
                </a:solidFill>
                <a:effectLst/>
                <a:latin typeface="Helvetica Now Display" pitchFamily="2" charset="0"/>
              </a:rPr>
              <a:t>réactive</a:t>
            </a:r>
            <a:endParaRPr lang="de-CH" b="1" i="0" u="none" dirty="0">
              <a:solidFill>
                <a:srgbClr val="1D1D1D"/>
              </a:solidFill>
              <a:effectLst/>
              <a:latin typeface="Helvetica Now Display" pitchFamily="2" charset="0"/>
            </a:endParaRPr>
          </a:p>
          <a:p>
            <a:pPr algn="l">
              <a:lnSpc>
                <a:spcPts val="2250"/>
              </a:lnSpc>
            </a:pPr>
            <a:r>
              <a:rPr lang="de-CH" b="0" i="0" dirty="0">
                <a:solidFill>
                  <a:srgbClr val="1D1D1D"/>
                </a:solidFill>
                <a:effectLst/>
                <a:latin typeface="Helvetica Now Display" pitchFamily="2" charset="0"/>
              </a:rPr>
              <a:t>La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réactive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est</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capacité</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convertir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rapidement</a:t>
            </a:r>
            <a:r>
              <a:rPr lang="de-CH" b="0" i="0" dirty="0">
                <a:solidFill>
                  <a:srgbClr val="1D1D1D"/>
                </a:solidFill>
                <a:effectLst/>
                <a:latin typeface="Helvetica Now Display" pitchFamily="2" charset="0"/>
              </a:rPr>
              <a:t> et </a:t>
            </a:r>
            <a:r>
              <a:rPr lang="de-CH" b="0" i="0" dirty="0" err="1">
                <a:solidFill>
                  <a:srgbClr val="1D1D1D"/>
                </a:solidFill>
                <a:effectLst/>
                <a:latin typeface="Helvetica Now Display" pitchFamily="2" charset="0"/>
              </a:rPr>
              <a:t>puissamment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autant</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que</a:t>
            </a:r>
            <a:r>
              <a:rPr lang="de-CH" b="0" i="0" dirty="0">
                <a:solidFill>
                  <a:srgbClr val="1D1D1D"/>
                </a:solidFill>
                <a:effectLst/>
                <a:latin typeface="Helvetica Now Display" pitchFamily="2" charset="0"/>
              </a:rPr>
              <a:t> possible </a:t>
            </a:r>
            <a:r>
              <a:rPr lang="de-CH" b="0" i="0" dirty="0" err="1">
                <a:solidFill>
                  <a:srgbClr val="1D1D1D"/>
                </a:solidFill>
                <a:effectLst/>
                <a:latin typeface="Helvetica Now Display" pitchFamily="2" charset="0"/>
              </a:rPr>
              <a:t>d'une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contraction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dynamique-excentrique</a:t>
            </a:r>
            <a:r>
              <a:rPr lang="de-CH" b="0" i="0" dirty="0">
                <a:solidFill>
                  <a:srgbClr val="1D1D1D"/>
                </a:solidFill>
                <a:effectLst/>
                <a:latin typeface="Helvetica Now Display" pitchFamily="2" charset="0"/>
              </a:rPr>
              <a:t> en </a:t>
            </a:r>
            <a:r>
              <a:rPr lang="de-CH" b="0" i="0" dirty="0" err="1">
                <a:solidFill>
                  <a:srgbClr val="1D1D1D"/>
                </a:solidFill>
                <a:effectLst/>
                <a:latin typeface="Helvetica Now Display" pitchFamily="2" charset="0"/>
              </a:rPr>
              <a:t>une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contraction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dynamique-concentrique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cycle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d'étirement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raccourcissement</a:t>
            </a:r>
            <a:r>
              <a:rPr lang="de-CH" b="0" i="0" dirty="0">
                <a:solidFill>
                  <a:srgbClr val="1D1D1D"/>
                </a:solidFill>
                <a:effectLst/>
                <a:latin typeface="Helvetica Now Display" pitchFamily="2" charset="0"/>
              </a:rPr>
              <a:t>. Par exemple </a:t>
            </a:r>
            <a:r>
              <a:rPr lang="de-CH" b="0" i="0" dirty="0" err="1">
                <a:solidFill>
                  <a:srgbClr val="1D1D1D"/>
                </a:solidFill>
                <a:effectLst/>
                <a:latin typeface="Helvetica Now Display" pitchFamily="2" charset="0"/>
              </a:rPr>
              <a:t>les</a:t>
            </a:r>
            <a:r>
              <a:rPr lang="de-CH" b="0" i="0" dirty="0">
                <a:solidFill>
                  <a:srgbClr val="1D1D1D"/>
                </a:solidFill>
                <a:effectLst/>
                <a:latin typeface="Helvetica Now Display" pitchFamily="2" charset="0"/>
              </a:rPr>
              <a:t> sauts).</a:t>
            </a:r>
          </a:p>
          <a:p>
            <a:pPr algn="l">
              <a:lnSpc>
                <a:spcPts val="2250"/>
              </a:lnSpc>
            </a:pPr>
            <a:endParaRPr lang="de-CH" b="0" i="0" dirty="0">
              <a:solidFill>
                <a:srgbClr val="1D1D1D"/>
              </a:solidFill>
              <a:effectLst/>
              <a:latin typeface="Helvetica Now Display" pitchFamily="2" charset="0"/>
            </a:endParaRPr>
          </a:p>
          <a:p>
            <a:pPr algn="l">
              <a:lnSpc>
                <a:spcPts val="2340"/>
              </a:lnSpc>
              <a:spcAft>
                <a:spcPts val="600"/>
              </a:spcAft>
            </a:pPr>
            <a:r>
              <a:rPr lang="de-CH" b="1" i="0" u="none" dirty="0">
                <a:solidFill>
                  <a:srgbClr val="1D1D1D"/>
                </a:solidFill>
                <a:effectLst/>
                <a:latin typeface="Helvetica Now Display" pitchFamily="2" charset="0"/>
              </a:rPr>
              <a:t>Force </a:t>
            </a:r>
            <a:r>
              <a:rPr lang="de-CH" b="1" i="0" u="none" dirty="0" err="1">
                <a:solidFill>
                  <a:srgbClr val="1D1D1D"/>
                </a:solidFill>
                <a:effectLst/>
                <a:latin typeface="Helvetica Now Display" pitchFamily="2" charset="0"/>
              </a:rPr>
              <a:t>endurance</a:t>
            </a:r>
            <a:endParaRPr lang="de-CH" b="1" i="0" u="none" dirty="0">
              <a:solidFill>
                <a:srgbClr val="1D1D1D"/>
              </a:solidFill>
              <a:effectLst/>
              <a:latin typeface="Helvetica Now Display" pitchFamily="2" charset="0"/>
            </a:endParaRPr>
          </a:p>
          <a:p>
            <a:pPr algn="l">
              <a:lnSpc>
                <a:spcPts val="2250"/>
              </a:lnSpc>
            </a:pPr>
            <a:r>
              <a:rPr lang="de-CH" b="0" i="0" dirty="0">
                <a:solidFill>
                  <a:srgbClr val="1D1D1D"/>
                </a:solidFill>
                <a:effectLst/>
                <a:latin typeface="Helvetica Now Display" pitchFamily="2" charset="0"/>
              </a:rPr>
              <a:t>La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d'endurance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est</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résistance</a:t>
            </a:r>
            <a:r>
              <a:rPr lang="de-CH" b="0" i="0" dirty="0">
                <a:solidFill>
                  <a:srgbClr val="1D1D1D"/>
                </a:solidFill>
                <a:effectLst/>
                <a:latin typeface="Helvetica Now Display" pitchFamily="2" charset="0"/>
              </a:rPr>
              <a:t> à la </a:t>
            </a:r>
            <a:r>
              <a:rPr lang="de-CH" b="0" i="0" dirty="0" err="1">
                <a:solidFill>
                  <a:srgbClr val="1D1D1D"/>
                </a:solidFill>
                <a:effectLst/>
                <a:latin typeface="Helvetica Now Display" pitchFamily="2" charset="0"/>
              </a:rPr>
              <a:t>fatigue</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l'organisme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lors</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performances</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de longue </a:t>
            </a:r>
            <a:r>
              <a:rPr lang="de-CH" b="0" i="0" dirty="0" err="1">
                <a:solidFill>
                  <a:srgbClr val="1D1D1D"/>
                </a:solidFill>
                <a:effectLst/>
                <a:latin typeface="Helvetica Now Display" pitchFamily="2" charset="0"/>
              </a:rPr>
              <a:t>durée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critères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qui</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définissent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sont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l'intensité</a:t>
            </a:r>
            <a:r>
              <a:rPr lang="de-CH" b="0" i="0" dirty="0">
                <a:solidFill>
                  <a:srgbClr val="1D1D1D"/>
                </a:solidFill>
                <a:effectLst/>
                <a:latin typeface="Helvetica Now Display" pitchFamily="2" charset="0"/>
              </a:rPr>
              <a:t> (en </a:t>
            </a:r>
            <a:r>
              <a:rPr lang="de-CH" b="0" i="0" dirty="0" err="1">
                <a:solidFill>
                  <a:srgbClr val="1D1D1D"/>
                </a:solidFill>
                <a:effectLst/>
                <a:latin typeface="Helvetica Now Display" pitchFamily="2" charset="0"/>
              </a:rPr>
              <a:t>pourcentage</a:t>
            </a:r>
            <a:r>
              <a:rPr lang="de-CH" b="0" i="0" dirty="0">
                <a:solidFill>
                  <a:srgbClr val="1D1D1D"/>
                </a:solidFill>
                <a:effectLst/>
                <a:latin typeface="Helvetica Now Display" pitchFamily="2" charset="0"/>
              </a:rPr>
              <a:t> de la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maximale) et le </a:t>
            </a:r>
            <a:r>
              <a:rPr lang="de-CH" b="0" i="0" dirty="0" err="1">
                <a:solidFill>
                  <a:srgbClr val="1D1D1D"/>
                </a:solidFill>
                <a:effectLst/>
                <a:latin typeface="Helvetica Now Display" pitchFamily="2" charset="0"/>
              </a:rPr>
              <a:t>volume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somme</a:t>
            </a:r>
            <a:r>
              <a:rPr lang="de-CH" b="0" i="0" dirty="0">
                <a:solidFill>
                  <a:srgbClr val="1D1D1D"/>
                </a:solidFill>
                <a:effectLst/>
                <a:latin typeface="Helvetica Now Display" pitchFamily="2" charset="0"/>
              </a:rPr>
              <a:t> des </a:t>
            </a:r>
            <a:r>
              <a:rPr lang="de-CH" b="0" i="0" dirty="0" err="1">
                <a:solidFill>
                  <a:srgbClr val="1D1D1D"/>
                </a:solidFill>
                <a:effectLst/>
                <a:latin typeface="Helvetica Now Display" pitchFamily="2" charset="0"/>
              </a:rPr>
              <a:t>répétitions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Parmi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facteurs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conditionnels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l'endurance</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appartient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davantage</a:t>
            </a:r>
            <a:r>
              <a:rPr lang="de-CH" b="0" i="0" dirty="0">
                <a:solidFill>
                  <a:srgbClr val="1D1D1D"/>
                </a:solidFill>
                <a:effectLst/>
                <a:latin typeface="Helvetica Now Display" pitchFamily="2" charset="0"/>
              </a:rPr>
              <a:t> au </a:t>
            </a:r>
            <a:r>
              <a:rPr lang="de-CH" b="0" i="0" dirty="0" err="1">
                <a:solidFill>
                  <a:srgbClr val="1D1D1D"/>
                </a:solidFill>
                <a:effectLst/>
                <a:latin typeface="Helvetica Now Display" pitchFamily="2" charset="0"/>
              </a:rPr>
              <a:t>domaine</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l'endurance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qu'à</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celui</a:t>
            </a:r>
            <a:r>
              <a:rPr lang="de-CH" b="0" i="0" dirty="0">
                <a:solidFill>
                  <a:srgbClr val="1D1D1D"/>
                </a:solidFill>
                <a:effectLst/>
                <a:latin typeface="Helvetica Now Display" pitchFamily="2" charset="0"/>
              </a:rPr>
              <a:t> de la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a:t>
            </a:r>
          </a:p>
          <a:p>
            <a:endParaRPr lang="de-CH" dirty="0"/>
          </a:p>
          <a:p>
            <a:r>
              <a:rPr lang="de-CH" dirty="0"/>
              <a:t>La </a:t>
            </a:r>
            <a:r>
              <a:rPr lang="de-CH" dirty="0" err="1"/>
              <a:t>force</a:t>
            </a:r>
            <a:r>
              <a:rPr lang="de-CH" dirty="0"/>
              <a:t> maximale </a:t>
            </a:r>
            <a:r>
              <a:rPr lang="de-CH" dirty="0" err="1"/>
              <a:t>dynamico-concentrique</a:t>
            </a:r>
            <a:r>
              <a:rPr lang="de-CH" dirty="0"/>
              <a:t> et la </a:t>
            </a:r>
            <a:r>
              <a:rPr lang="de-CH" dirty="0" err="1"/>
              <a:t>force</a:t>
            </a:r>
            <a:r>
              <a:rPr lang="de-CH" dirty="0"/>
              <a:t> maximale </a:t>
            </a:r>
            <a:r>
              <a:rPr lang="de-CH" dirty="0" err="1"/>
              <a:t>dynamico-excentrique</a:t>
            </a:r>
            <a:r>
              <a:rPr lang="de-CH" dirty="0"/>
              <a:t> </a:t>
            </a:r>
            <a:r>
              <a:rPr lang="de-CH" dirty="0" err="1"/>
              <a:t>sont</a:t>
            </a:r>
            <a:r>
              <a:rPr lang="de-CH" dirty="0"/>
              <a:t> </a:t>
            </a:r>
            <a:r>
              <a:rPr lang="de-CH" dirty="0" err="1"/>
              <a:t>différentes</a:t>
            </a:r>
            <a:r>
              <a:rPr lang="de-CH" dirty="0"/>
              <a:t>, </a:t>
            </a:r>
            <a:r>
              <a:rPr lang="de-CH" dirty="0" err="1"/>
              <a:t>car</a:t>
            </a:r>
            <a:r>
              <a:rPr lang="de-CH" dirty="0"/>
              <a:t> </a:t>
            </a:r>
            <a:r>
              <a:rPr lang="de-CH" dirty="0" err="1"/>
              <a:t>lors</a:t>
            </a:r>
            <a:r>
              <a:rPr lang="de-CH" dirty="0"/>
              <a:t> </a:t>
            </a:r>
            <a:r>
              <a:rPr lang="de-CH" dirty="0" err="1"/>
              <a:t>d'une</a:t>
            </a:r>
            <a:r>
              <a:rPr lang="de-CH" dirty="0"/>
              <a:t> </a:t>
            </a:r>
            <a:r>
              <a:rPr lang="de-CH" dirty="0" err="1"/>
              <a:t>contraction</a:t>
            </a:r>
            <a:r>
              <a:rPr lang="de-CH" dirty="0"/>
              <a:t> </a:t>
            </a:r>
            <a:r>
              <a:rPr lang="de-CH" dirty="0" err="1"/>
              <a:t>excentrique</a:t>
            </a:r>
            <a:r>
              <a:rPr lang="de-CH" dirty="0"/>
              <a:t> de </a:t>
            </a:r>
            <a:r>
              <a:rPr lang="de-CH" dirty="0" err="1"/>
              <a:t>freinage</a:t>
            </a:r>
            <a:r>
              <a:rPr lang="de-CH" dirty="0"/>
              <a:t>, </a:t>
            </a:r>
            <a:r>
              <a:rPr lang="de-CH" dirty="0" err="1"/>
              <a:t>il</a:t>
            </a:r>
            <a:r>
              <a:rPr lang="de-CH" dirty="0"/>
              <a:t> </a:t>
            </a:r>
            <a:r>
              <a:rPr lang="de-CH" dirty="0" err="1"/>
              <a:t>est</a:t>
            </a:r>
            <a:r>
              <a:rPr lang="de-CH" dirty="0"/>
              <a:t> possible de </a:t>
            </a:r>
            <a:r>
              <a:rPr lang="de-CH" dirty="0" err="1"/>
              <a:t>maintenir</a:t>
            </a:r>
            <a:r>
              <a:rPr lang="de-CH" dirty="0"/>
              <a:t> plus de </a:t>
            </a:r>
            <a:r>
              <a:rPr lang="de-CH" dirty="0" err="1"/>
              <a:t>poids</a:t>
            </a:r>
            <a:r>
              <a:rPr lang="de-CH" dirty="0"/>
              <a:t> </a:t>
            </a:r>
            <a:r>
              <a:rPr lang="de-CH" dirty="0" err="1"/>
              <a:t>que</a:t>
            </a:r>
            <a:r>
              <a:rPr lang="de-CH" dirty="0"/>
              <a:t> </a:t>
            </a:r>
            <a:r>
              <a:rPr lang="de-CH" dirty="0" err="1"/>
              <a:t>lors</a:t>
            </a:r>
            <a:r>
              <a:rPr lang="de-CH" dirty="0"/>
              <a:t> </a:t>
            </a:r>
            <a:r>
              <a:rPr lang="de-CH" dirty="0" err="1"/>
              <a:t>d'un</a:t>
            </a:r>
            <a:r>
              <a:rPr lang="de-CH" dirty="0"/>
              <a:t> </a:t>
            </a:r>
            <a:r>
              <a:rPr lang="de-CH" dirty="0" err="1"/>
              <a:t>mode</a:t>
            </a:r>
            <a:r>
              <a:rPr lang="de-CH" dirty="0"/>
              <a:t> de </a:t>
            </a:r>
            <a:r>
              <a:rPr lang="de-CH" dirty="0" err="1"/>
              <a:t>travail</a:t>
            </a:r>
            <a:r>
              <a:rPr lang="de-CH" dirty="0"/>
              <a:t> </a:t>
            </a:r>
            <a:r>
              <a:rPr lang="de-CH" dirty="0" err="1"/>
              <a:t>concentrique</a:t>
            </a:r>
            <a:r>
              <a:rPr lang="de-CH" dirty="0"/>
              <a:t>. </a:t>
            </a:r>
            <a:r>
              <a:rPr lang="de-CH" dirty="0" err="1"/>
              <a:t>L'une</a:t>
            </a:r>
            <a:r>
              <a:rPr lang="de-CH" dirty="0"/>
              <a:t> des </a:t>
            </a:r>
            <a:r>
              <a:rPr lang="de-CH" dirty="0" err="1"/>
              <a:t>mesures</a:t>
            </a:r>
            <a:r>
              <a:rPr lang="de-CH" dirty="0"/>
              <a:t> de la </a:t>
            </a:r>
            <a:r>
              <a:rPr lang="de-CH" dirty="0" err="1"/>
              <a:t>force</a:t>
            </a:r>
            <a:r>
              <a:rPr lang="de-CH" dirty="0"/>
              <a:t> maximale </a:t>
            </a:r>
            <a:r>
              <a:rPr lang="de-CH" dirty="0" err="1"/>
              <a:t>est</a:t>
            </a:r>
            <a:r>
              <a:rPr lang="de-CH" dirty="0"/>
              <a:t> la </a:t>
            </a:r>
            <a:r>
              <a:rPr lang="de-CH" dirty="0" err="1"/>
              <a:t>résistance</a:t>
            </a:r>
            <a:r>
              <a:rPr lang="de-CH" dirty="0"/>
              <a:t> </a:t>
            </a:r>
            <a:r>
              <a:rPr lang="de-CH" dirty="0" err="1"/>
              <a:t>qui</a:t>
            </a:r>
            <a:r>
              <a:rPr lang="de-CH" dirty="0"/>
              <a:t> </a:t>
            </a:r>
            <a:r>
              <a:rPr lang="de-CH" dirty="0" err="1"/>
              <a:t>peut</a:t>
            </a:r>
            <a:r>
              <a:rPr lang="de-CH" dirty="0"/>
              <a:t> </a:t>
            </a:r>
            <a:r>
              <a:rPr lang="de-CH" dirty="0" err="1"/>
              <a:t>être</a:t>
            </a:r>
            <a:r>
              <a:rPr lang="de-CH" dirty="0"/>
              <a:t> </a:t>
            </a:r>
            <a:r>
              <a:rPr lang="de-CH" dirty="0" err="1"/>
              <a:t>surmontée</a:t>
            </a:r>
            <a:r>
              <a:rPr lang="de-CH" dirty="0"/>
              <a:t> </a:t>
            </a:r>
            <a:r>
              <a:rPr lang="de-CH" dirty="0" err="1"/>
              <a:t>exactement</a:t>
            </a:r>
            <a:r>
              <a:rPr lang="de-CH" dirty="0"/>
              <a:t> </a:t>
            </a:r>
            <a:r>
              <a:rPr lang="de-CH" dirty="0" err="1"/>
              <a:t>une</a:t>
            </a:r>
            <a:r>
              <a:rPr lang="de-CH" dirty="0"/>
              <a:t> </a:t>
            </a:r>
            <a:r>
              <a:rPr lang="de-CH" dirty="0" err="1"/>
              <a:t>fois</a:t>
            </a:r>
            <a:r>
              <a:rPr lang="de-CH" dirty="0"/>
              <a:t>. On </a:t>
            </a:r>
            <a:r>
              <a:rPr lang="de-CH" dirty="0" err="1"/>
              <a:t>utilise</a:t>
            </a:r>
            <a:r>
              <a:rPr lang="de-CH" dirty="0"/>
              <a:t> </a:t>
            </a:r>
            <a:r>
              <a:rPr lang="de-CH" dirty="0" err="1"/>
              <a:t>pour</a:t>
            </a:r>
            <a:r>
              <a:rPr lang="de-CH" dirty="0"/>
              <a:t> </a:t>
            </a:r>
            <a:r>
              <a:rPr lang="de-CH" dirty="0" err="1"/>
              <a:t>cela</a:t>
            </a:r>
            <a:r>
              <a:rPr lang="de-CH" dirty="0"/>
              <a:t> le </a:t>
            </a:r>
            <a:r>
              <a:rPr lang="de-CH" dirty="0" err="1"/>
              <a:t>terme</a:t>
            </a:r>
            <a:r>
              <a:rPr lang="de-CH" dirty="0"/>
              <a:t> 1RM (1 Repetition Maximum).Pour </a:t>
            </a:r>
            <a:r>
              <a:rPr lang="de-CH" dirty="0" err="1"/>
              <a:t>les</a:t>
            </a:r>
            <a:r>
              <a:rPr lang="de-CH" dirty="0"/>
              <a:t> </a:t>
            </a:r>
            <a:r>
              <a:rPr lang="de-CH" dirty="0" err="1"/>
              <a:t>sports</a:t>
            </a:r>
            <a:r>
              <a:rPr lang="de-CH" dirty="0"/>
              <a:t> </a:t>
            </a:r>
            <a:r>
              <a:rPr lang="de-CH" dirty="0" err="1"/>
              <a:t>dans</a:t>
            </a:r>
            <a:r>
              <a:rPr lang="de-CH" dirty="0"/>
              <a:t> </a:t>
            </a:r>
            <a:r>
              <a:rPr lang="de-CH" dirty="0" err="1"/>
              <a:t>lesquels</a:t>
            </a:r>
            <a:r>
              <a:rPr lang="de-CH" dirty="0"/>
              <a:t> la </a:t>
            </a:r>
            <a:r>
              <a:rPr lang="de-CH" dirty="0" err="1"/>
              <a:t>masse</a:t>
            </a:r>
            <a:r>
              <a:rPr lang="de-CH" dirty="0"/>
              <a:t> </a:t>
            </a:r>
            <a:r>
              <a:rPr lang="de-CH" dirty="0" err="1"/>
              <a:t>corporelle</a:t>
            </a:r>
            <a:r>
              <a:rPr lang="de-CH" dirty="0"/>
              <a:t> </a:t>
            </a:r>
            <a:r>
              <a:rPr lang="de-CH" dirty="0" err="1"/>
              <a:t>doit</a:t>
            </a:r>
            <a:r>
              <a:rPr lang="de-CH" dirty="0"/>
              <a:t> </a:t>
            </a:r>
            <a:r>
              <a:rPr lang="de-CH" dirty="0" err="1"/>
              <a:t>être</a:t>
            </a:r>
            <a:r>
              <a:rPr lang="de-CH" dirty="0"/>
              <a:t> </a:t>
            </a:r>
            <a:r>
              <a:rPr lang="de-CH" dirty="0" err="1"/>
              <a:t>portée</a:t>
            </a:r>
            <a:r>
              <a:rPr lang="de-CH" dirty="0"/>
              <a:t> et </a:t>
            </a:r>
            <a:r>
              <a:rPr lang="de-CH" dirty="0" err="1"/>
              <a:t>accélérée</a:t>
            </a:r>
            <a:r>
              <a:rPr lang="de-CH" dirty="0"/>
              <a:t> (p. ex. </a:t>
            </a:r>
            <a:r>
              <a:rPr lang="de-CH" dirty="0" err="1"/>
              <a:t>l'escalade</a:t>
            </a:r>
            <a:r>
              <a:rPr lang="de-CH" dirty="0"/>
              <a:t>, la </a:t>
            </a:r>
            <a:r>
              <a:rPr lang="de-CH" dirty="0" err="1"/>
              <a:t>gymnastique</a:t>
            </a:r>
            <a:r>
              <a:rPr lang="de-CH" dirty="0"/>
              <a:t> </a:t>
            </a:r>
            <a:r>
              <a:rPr lang="de-CH" dirty="0" err="1"/>
              <a:t>artistique</a:t>
            </a:r>
            <a:r>
              <a:rPr lang="de-CH" dirty="0"/>
              <a:t>, la </a:t>
            </a:r>
            <a:r>
              <a:rPr lang="de-CH" dirty="0" err="1"/>
              <a:t>course</a:t>
            </a:r>
            <a:r>
              <a:rPr lang="de-CH" dirty="0"/>
              <a:t> à </a:t>
            </a:r>
            <a:r>
              <a:rPr lang="de-CH" dirty="0" err="1"/>
              <a:t>pied</a:t>
            </a:r>
            <a:r>
              <a:rPr lang="de-CH" dirty="0"/>
              <a:t>, le saut à </a:t>
            </a:r>
            <a:r>
              <a:rPr lang="de-CH" dirty="0" err="1"/>
              <a:t>ski</a:t>
            </a:r>
            <a:r>
              <a:rPr lang="de-CH" dirty="0"/>
              <a:t>) </a:t>
            </a:r>
            <a:r>
              <a:rPr lang="de-CH" dirty="0" err="1"/>
              <a:t>ou</a:t>
            </a:r>
            <a:r>
              <a:rPr lang="de-CH" dirty="0"/>
              <a:t> </a:t>
            </a:r>
            <a:r>
              <a:rPr lang="de-CH" dirty="0" err="1"/>
              <a:t>les</a:t>
            </a:r>
            <a:r>
              <a:rPr lang="de-CH" dirty="0"/>
              <a:t> </a:t>
            </a:r>
            <a:r>
              <a:rPr lang="de-CH" dirty="0" err="1"/>
              <a:t>sports</a:t>
            </a:r>
            <a:r>
              <a:rPr lang="de-CH" dirty="0"/>
              <a:t> </a:t>
            </a:r>
            <a:r>
              <a:rPr lang="de-CH" dirty="0" err="1"/>
              <a:t>avec</a:t>
            </a:r>
            <a:r>
              <a:rPr lang="de-CH" dirty="0"/>
              <a:t> des </a:t>
            </a:r>
            <a:r>
              <a:rPr lang="de-CH" dirty="0" err="1"/>
              <a:t>catégories</a:t>
            </a:r>
            <a:r>
              <a:rPr lang="de-CH" dirty="0"/>
              <a:t> de </a:t>
            </a:r>
            <a:r>
              <a:rPr lang="de-CH" dirty="0" err="1"/>
              <a:t>poids</a:t>
            </a:r>
            <a:r>
              <a:rPr lang="de-CH" dirty="0"/>
              <a:t>, </a:t>
            </a:r>
            <a:r>
              <a:rPr lang="de-CH" dirty="0" err="1"/>
              <a:t>il</a:t>
            </a:r>
            <a:r>
              <a:rPr lang="de-CH" dirty="0"/>
              <a:t> </a:t>
            </a:r>
            <a:r>
              <a:rPr lang="de-CH" dirty="0" err="1"/>
              <a:t>est</a:t>
            </a:r>
            <a:r>
              <a:rPr lang="de-CH" dirty="0"/>
              <a:t> </a:t>
            </a:r>
            <a:r>
              <a:rPr lang="de-CH" dirty="0" err="1"/>
              <a:t>avantageux</a:t>
            </a:r>
            <a:r>
              <a:rPr lang="de-CH" dirty="0"/>
              <a:t> </a:t>
            </a:r>
            <a:r>
              <a:rPr lang="de-CH" dirty="0" err="1"/>
              <a:t>d'avoir</a:t>
            </a:r>
            <a:r>
              <a:rPr lang="de-CH" dirty="0"/>
              <a:t> </a:t>
            </a:r>
            <a:r>
              <a:rPr lang="de-CH" dirty="0" err="1"/>
              <a:t>une</a:t>
            </a:r>
            <a:r>
              <a:rPr lang="de-CH" dirty="0"/>
              <a:t> </a:t>
            </a:r>
            <a:r>
              <a:rPr lang="de-CH" dirty="0" err="1"/>
              <a:t>bonne</a:t>
            </a:r>
            <a:r>
              <a:rPr lang="de-CH" dirty="0"/>
              <a:t> </a:t>
            </a:r>
            <a:r>
              <a:rPr lang="de-CH" dirty="0" err="1"/>
              <a:t>force</a:t>
            </a:r>
            <a:r>
              <a:rPr lang="de-CH" dirty="0"/>
              <a:t> maximale relative (</a:t>
            </a:r>
            <a:r>
              <a:rPr lang="de-CH" dirty="0" err="1"/>
              <a:t>force</a:t>
            </a:r>
            <a:r>
              <a:rPr lang="de-CH" dirty="0"/>
              <a:t> par </a:t>
            </a:r>
            <a:r>
              <a:rPr lang="de-CH" dirty="0" err="1"/>
              <a:t>rapport</a:t>
            </a:r>
            <a:r>
              <a:rPr lang="de-CH" dirty="0"/>
              <a:t> à la </a:t>
            </a:r>
            <a:r>
              <a:rPr lang="de-CH" dirty="0" err="1"/>
              <a:t>masse</a:t>
            </a:r>
            <a:r>
              <a:rPr lang="de-CH" dirty="0"/>
              <a:t> </a:t>
            </a:r>
            <a:r>
              <a:rPr lang="de-CH" dirty="0" err="1"/>
              <a:t>corporelle</a:t>
            </a:r>
            <a:r>
              <a:rPr lang="de-CH" dirty="0"/>
              <a:t>).</a:t>
            </a:r>
          </a:p>
          <a:p>
            <a:endParaRPr lang="de-CH" dirty="0"/>
          </a:p>
          <a:p>
            <a:r>
              <a:rPr lang="de-CH" b="1" u="none" dirty="0"/>
              <a:t>Endurance de </a:t>
            </a:r>
            <a:r>
              <a:rPr lang="de-CH" b="1" u="none" dirty="0" err="1"/>
              <a:t>force</a:t>
            </a:r>
            <a:endParaRPr lang="de-CH" b="1" u="none" dirty="0"/>
          </a:p>
          <a:p>
            <a:r>
              <a:rPr lang="de-CH" dirty="0"/>
              <a:t>C'est la </a:t>
            </a:r>
            <a:r>
              <a:rPr lang="de-CH" dirty="0" err="1"/>
              <a:t>résistance</a:t>
            </a:r>
            <a:r>
              <a:rPr lang="de-CH" dirty="0"/>
              <a:t> à la </a:t>
            </a:r>
            <a:r>
              <a:rPr lang="de-CH" dirty="0" err="1"/>
              <a:t>fatigue</a:t>
            </a:r>
            <a:r>
              <a:rPr lang="de-CH" dirty="0"/>
              <a:t> </a:t>
            </a:r>
            <a:r>
              <a:rPr lang="de-CH" dirty="0" err="1"/>
              <a:t>lors</a:t>
            </a:r>
            <a:r>
              <a:rPr lang="de-CH" dirty="0"/>
              <a:t> </a:t>
            </a:r>
            <a:r>
              <a:rPr lang="de-CH" dirty="0" err="1"/>
              <a:t>d'un</a:t>
            </a:r>
            <a:r>
              <a:rPr lang="de-CH" dirty="0"/>
              <a:t> </a:t>
            </a:r>
            <a:r>
              <a:rPr lang="de-CH" dirty="0" err="1"/>
              <a:t>effort</a:t>
            </a:r>
            <a:r>
              <a:rPr lang="de-CH" dirty="0"/>
              <a:t> </a:t>
            </a:r>
            <a:r>
              <a:rPr lang="de-CH" dirty="0" err="1"/>
              <a:t>prolongé</a:t>
            </a:r>
            <a:r>
              <a:rPr lang="de-CH" dirty="0"/>
              <a:t>.</a:t>
            </a:r>
          </a:p>
          <a:p>
            <a:r>
              <a:rPr lang="de-CH" dirty="0"/>
              <a:t>Fait </a:t>
            </a:r>
            <a:r>
              <a:rPr lang="de-CH" dirty="0" err="1"/>
              <a:t>partie</a:t>
            </a:r>
            <a:r>
              <a:rPr lang="de-CH" dirty="0"/>
              <a:t> des </a:t>
            </a:r>
            <a:r>
              <a:rPr lang="de-CH" dirty="0" err="1"/>
              <a:t>capacités</a:t>
            </a:r>
            <a:r>
              <a:rPr lang="de-CH" dirty="0"/>
              <a:t> </a:t>
            </a:r>
            <a:r>
              <a:rPr lang="de-CH" dirty="0" err="1"/>
              <a:t>d'endurance</a:t>
            </a:r>
            <a:r>
              <a:rPr lang="de-CH" dirty="0"/>
              <a:t>.</a:t>
            </a:r>
          </a:p>
          <a:p>
            <a:r>
              <a:rPr lang="de-CH" dirty="0"/>
              <a:t>On </a:t>
            </a:r>
            <a:r>
              <a:rPr lang="de-CH" dirty="0" err="1"/>
              <a:t>distingue</a:t>
            </a:r>
            <a:r>
              <a:rPr lang="de-CH" dirty="0"/>
              <a:t> </a:t>
            </a:r>
            <a:r>
              <a:rPr lang="de-CH" dirty="0" err="1"/>
              <a:t>l'endurance</a:t>
            </a:r>
            <a:r>
              <a:rPr lang="de-CH" dirty="0"/>
              <a:t> de </a:t>
            </a:r>
            <a:r>
              <a:rPr lang="de-CH" dirty="0" err="1"/>
              <a:t>force</a:t>
            </a:r>
            <a:r>
              <a:rPr lang="de-CH" dirty="0"/>
              <a:t> </a:t>
            </a:r>
            <a:r>
              <a:rPr lang="de-CH" dirty="0" err="1"/>
              <a:t>aérobie</a:t>
            </a:r>
            <a:r>
              <a:rPr lang="de-CH" dirty="0"/>
              <a:t> et </a:t>
            </a:r>
            <a:r>
              <a:rPr lang="de-CH" dirty="0" err="1"/>
              <a:t>l'endurance</a:t>
            </a:r>
            <a:r>
              <a:rPr lang="de-CH" dirty="0"/>
              <a:t> de </a:t>
            </a:r>
            <a:r>
              <a:rPr lang="de-CH" dirty="0" err="1"/>
              <a:t>force</a:t>
            </a:r>
            <a:r>
              <a:rPr lang="de-CH" dirty="0"/>
              <a:t> </a:t>
            </a:r>
            <a:r>
              <a:rPr lang="de-CH" dirty="0" err="1"/>
              <a:t>anaérobie</a:t>
            </a:r>
            <a:r>
              <a:rPr lang="de-CH" dirty="0"/>
              <a:t>.</a:t>
            </a:r>
          </a:p>
          <a:p>
            <a:r>
              <a:rPr lang="de-CH" dirty="0"/>
              <a:t>Force rapide</a:t>
            </a:r>
          </a:p>
          <a:p>
            <a:r>
              <a:rPr lang="de-CH" dirty="0"/>
              <a:t>C'est la </a:t>
            </a:r>
            <a:r>
              <a:rPr lang="de-CH" dirty="0" err="1"/>
              <a:t>capacité</a:t>
            </a:r>
            <a:r>
              <a:rPr lang="de-CH" dirty="0"/>
              <a:t> à </a:t>
            </a:r>
            <a:r>
              <a:rPr lang="de-CH" dirty="0" err="1"/>
              <a:t>développer</a:t>
            </a:r>
            <a:r>
              <a:rPr lang="de-CH" dirty="0"/>
              <a:t> le plus de </a:t>
            </a:r>
            <a:r>
              <a:rPr lang="de-CH" dirty="0" err="1"/>
              <a:t>force</a:t>
            </a:r>
            <a:r>
              <a:rPr lang="de-CH" dirty="0"/>
              <a:t> possible en </a:t>
            </a:r>
            <a:r>
              <a:rPr lang="de-CH" dirty="0" err="1"/>
              <a:t>peu</a:t>
            </a:r>
            <a:r>
              <a:rPr lang="de-CH" dirty="0"/>
              <a:t> de </a:t>
            </a:r>
            <a:r>
              <a:rPr lang="de-CH" dirty="0" err="1"/>
              <a:t>temps</a:t>
            </a:r>
            <a:r>
              <a:rPr lang="de-CH" dirty="0"/>
              <a:t> contre des </a:t>
            </a:r>
            <a:r>
              <a:rPr lang="de-CH" dirty="0" err="1"/>
              <a:t>résistances</a:t>
            </a:r>
            <a:r>
              <a:rPr lang="de-CH" dirty="0"/>
              <a:t> </a:t>
            </a:r>
            <a:r>
              <a:rPr lang="de-CH" dirty="0" err="1"/>
              <a:t>moyennes</a:t>
            </a:r>
            <a:r>
              <a:rPr lang="de-CH" dirty="0"/>
              <a:t>.</a:t>
            </a:r>
          </a:p>
          <a:p>
            <a:endParaRPr lang="de-CH" dirty="0"/>
          </a:p>
          <a:p>
            <a:r>
              <a:rPr lang="de-CH" b="1" u="none" dirty="0"/>
              <a:t>Force </a:t>
            </a:r>
            <a:r>
              <a:rPr lang="de-CH" b="1" u="none" dirty="0" err="1"/>
              <a:t>réactive</a:t>
            </a:r>
            <a:endParaRPr lang="de-CH" b="1" u="none" dirty="0"/>
          </a:p>
          <a:p>
            <a:r>
              <a:rPr lang="de-CH" dirty="0"/>
              <a:t>C'est la </a:t>
            </a:r>
            <a:r>
              <a:rPr lang="de-CH" dirty="0" err="1"/>
              <a:t>capacité</a:t>
            </a:r>
            <a:r>
              <a:rPr lang="de-CH" dirty="0"/>
              <a:t> à </a:t>
            </a:r>
            <a:r>
              <a:rPr lang="de-CH" dirty="0" err="1"/>
              <a:t>réaliser</a:t>
            </a:r>
            <a:r>
              <a:rPr lang="de-CH" dirty="0"/>
              <a:t> </a:t>
            </a:r>
            <a:r>
              <a:rPr lang="de-CH" dirty="0" err="1"/>
              <a:t>une</a:t>
            </a:r>
            <a:r>
              <a:rPr lang="de-CH" dirty="0"/>
              <a:t> </a:t>
            </a:r>
            <a:r>
              <a:rPr lang="de-CH" dirty="0" err="1"/>
              <a:t>impulsion</a:t>
            </a:r>
            <a:r>
              <a:rPr lang="de-CH" dirty="0"/>
              <a:t> de </a:t>
            </a:r>
            <a:r>
              <a:rPr lang="de-CH" dirty="0" err="1"/>
              <a:t>force</a:t>
            </a:r>
            <a:r>
              <a:rPr lang="de-CH" dirty="0"/>
              <a:t> </a:t>
            </a:r>
            <a:r>
              <a:rPr lang="de-CH" dirty="0" err="1"/>
              <a:t>élevée</a:t>
            </a:r>
            <a:r>
              <a:rPr lang="de-CH" dirty="0"/>
              <a:t> </a:t>
            </a:r>
            <a:r>
              <a:rPr lang="de-CH" dirty="0" err="1"/>
              <a:t>dans</a:t>
            </a:r>
            <a:r>
              <a:rPr lang="de-CH" dirty="0"/>
              <a:t> </a:t>
            </a:r>
            <a:r>
              <a:rPr lang="de-CH" dirty="0" err="1"/>
              <a:t>un</a:t>
            </a:r>
            <a:r>
              <a:rPr lang="de-CH" dirty="0"/>
              <a:t> </a:t>
            </a:r>
            <a:r>
              <a:rPr lang="de-CH" dirty="0" err="1"/>
              <a:t>cycle</a:t>
            </a:r>
            <a:r>
              <a:rPr lang="de-CH" dirty="0"/>
              <a:t> </a:t>
            </a:r>
            <a:r>
              <a:rPr lang="de-CH" dirty="0" err="1"/>
              <a:t>d'étirement-raccourcissement</a:t>
            </a:r>
            <a:r>
              <a:rPr lang="de-CH" dirty="0"/>
              <a:t>. </a:t>
            </a:r>
          </a:p>
          <a:p>
            <a:r>
              <a:rPr lang="de-CH" dirty="0"/>
              <a:t>Dans la </a:t>
            </a:r>
            <a:r>
              <a:rPr lang="de-CH" dirty="0" err="1"/>
              <a:t>vie</a:t>
            </a:r>
            <a:r>
              <a:rPr lang="de-CH" dirty="0"/>
              <a:t> </a:t>
            </a:r>
            <a:r>
              <a:rPr lang="de-CH" dirty="0" err="1"/>
              <a:t>quotidienne</a:t>
            </a:r>
            <a:r>
              <a:rPr lang="de-CH" dirty="0"/>
              <a:t> et </a:t>
            </a:r>
            <a:r>
              <a:rPr lang="de-CH" dirty="0" err="1"/>
              <a:t>dans</a:t>
            </a:r>
            <a:r>
              <a:rPr lang="de-CH" dirty="0"/>
              <a:t> le </a:t>
            </a:r>
            <a:r>
              <a:rPr lang="de-CH" dirty="0" err="1"/>
              <a:t>sport</a:t>
            </a:r>
            <a:r>
              <a:rPr lang="de-CH" dirty="0"/>
              <a:t>, </a:t>
            </a:r>
            <a:r>
              <a:rPr lang="de-CH" dirty="0" err="1"/>
              <a:t>les</a:t>
            </a:r>
            <a:r>
              <a:rPr lang="de-CH" dirty="0"/>
              <a:t> </a:t>
            </a:r>
            <a:r>
              <a:rPr lang="de-CH" dirty="0" err="1"/>
              <a:t>muscles</a:t>
            </a:r>
            <a:r>
              <a:rPr lang="de-CH" dirty="0"/>
              <a:t> </a:t>
            </a:r>
            <a:r>
              <a:rPr lang="de-CH" dirty="0" err="1"/>
              <a:t>travaillent</a:t>
            </a:r>
            <a:r>
              <a:rPr lang="de-CH" dirty="0"/>
              <a:t> très </a:t>
            </a:r>
            <a:r>
              <a:rPr lang="de-CH" dirty="0" err="1"/>
              <a:t>souvent</a:t>
            </a:r>
            <a:r>
              <a:rPr lang="de-CH" dirty="0"/>
              <a:t> de </a:t>
            </a:r>
            <a:r>
              <a:rPr lang="de-CH" dirty="0" err="1"/>
              <a:t>manière</a:t>
            </a:r>
            <a:r>
              <a:rPr lang="de-CH" dirty="0"/>
              <a:t> </a:t>
            </a:r>
            <a:r>
              <a:rPr lang="de-CH" dirty="0" err="1"/>
              <a:t>réactive</a:t>
            </a:r>
            <a:r>
              <a:rPr lang="de-CH" dirty="0"/>
              <a:t>, c'est-à-</a:t>
            </a:r>
            <a:r>
              <a:rPr lang="de-CH" dirty="0" err="1"/>
              <a:t>dire</a:t>
            </a:r>
            <a:r>
              <a:rPr lang="de-CH" dirty="0"/>
              <a:t> </a:t>
            </a:r>
            <a:r>
              <a:rPr lang="de-CH" dirty="0" err="1"/>
              <a:t>d'abord</a:t>
            </a:r>
            <a:r>
              <a:rPr lang="de-CH" dirty="0"/>
              <a:t> en </a:t>
            </a:r>
            <a:r>
              <a:rPr lang="de-CH" dirty="0" err="1"/>
              <a:t>freinant</a:t>
            </a:r>
            <a:r>
              <a:rPr lang="de-CH" dirty="0"/>
              <a:t> </a:t>
            </a:r>
            <a:r>
              <a:rPr lang="de-CH" dirty="0" err="1"/>
              <a:t>ou</a:t>
            </a:r>
            <a:r>
              <a:rPr lang="de-CH" dirty="0"/>
              <a:t> en </a:t>
            </a:r>
            <a:r>
              <a:rPr lang="de-CH" dirty="0" err="1"/>
              <a:t>amortissant</a:t>
            </a:r>
            <a:r>
              <a:rPr lang="de-CH" dirty="0"/>
              <a:t> (</a:t>
            </a:r>
            <a:r>
              <a:rPr lang="de-CH" dirty="0" err="1"/>
              <a:t>dynamique</a:t>
            </a:r>
            <a:r>
              <a:rPr lang="de-CH" dirty="0"/>
              <a:t> </a:t>
            </a:r>
            <a:r>
              <a:rPr lang="de-CH" dirty="0" err="1"/>
              <a:t>excentrique</a:t>
            </a:r>
            <a:r>
              <a:rPr lang="de-CH" dirty="0"/>
              <a:t>), </a:t>
            </a:r>
            <a:r>
              <a:rPr lang="de-CH" dirty="0" err="1"/>
              <a:t>puis</a:t>
            </a:r>
            <a:r>
              <a:rPr lang="de-CH" dirty="0"/>
              <a:t> en </a:t>
            </a:r>
            <a:r>
              <a:rPr lang="de-CH" dirty="0" err="1"/>
              <a:t>accélérant</a:t>
            </a:r>
            <a:r>
              <a:rPr lang="de-CH" dirty="0"/>
              <a:t> (</a:t>
            </a:r>
            <a:r>
              <a:rPr lang="de-CH" dirty="0" err="1"/>
              <a:t>dynamique</a:t>
            </a:r>
            <a:r>
              <a:rPr lang="de-CH" dirty="0"/>
              <a:t> </a:t>
            </a:r>
            <a:r>
              <a:rPr lang="de-CH" dirty="0" err="1"/>
              <a:t>concentrique</a:t>
            </a:r>
            <a:r>
              <a:rPr lang="de-CH" dirty="0"/>
              <a:t>).</a:t>
            </a:r>
          </a:p>
          <a:p>
            <a:endParaRPr lang="de-CH" u="sng" dirty="0"/>
          </a:p>
          <a:p>
            <a:r>
              <a:rPr lang="de-CH" b="1" u="none" dirty="0"/>
              <a:t>Force de </a:t>
            </a:r>
            <a:r>
              <a:rPr lang="de-CH" b="1" u="none" dirty="0" err="1"/>
              <a:t>départ</a:t>
            </a:r>
            <a:endParaRPr lang="de-CH" b="1" u="none" dirty="0"/>
          </a:p>
          <a:p>
            <a:r>
              <a:rPr lang="de-CH" dirty="0" err="1"/>
              <a:t>Composante</a:t>
            </a:r>
            <a:r>
              <a:rPr lang="de-CH" dirty="0"/>
              <a:t> de la </a:t>
            </a:r>
            <a:r>
              <a:rPr lang="de-CH" dirty="0" err="1"/>
              <a:t>force</a:t>
            </a:r>
            <a:r>
              <a:rPr lang="de-CH" dirty="0"/>
              <a:t> rapide</a:t>
            </a:r>
          </a:p>
          <a:p>
            <a:r>
              <a:rPr lang="de-CH" dirty="0"/>
              <a:t>Se manifeste par la </a:t>
            </a:r>
            <a:r>
              <a:rPr lang="de-CH" dirty="0" err="1"/>
              <a:t>capacité</a:t>
            </a:r>
            <a:r>
              <a:rPr lang="de-CH" dirty="0"/>
              <a:t> </a:t>
            </a:r>
            <a:r>
              <a:rPr lang="de-CH" dirty="0" err="1"/>
              <a:t>d'atteindre</a:t>
            </a:r>
            <a:r>
              <a:rPr lang="de-CH" dirty="0"/>
              <a:t> </a:t>
            </a:r>
            <a:r>
              <a:rPr lang="de-CH" dirty="0" err="1"/>
              <a:t>une</a:t>
            </a:r>
            <a:r>
              <a:rPr lang="de-CH" dirty="0"/>
              <a:t> </a:t>
            </a:r>
            <a:r>
              <a:rPr lang="de-CH" dirty="0" err="1"/>
              <a:t>valeur</a:t>
            </a:r>
            <a:r>
              <a:rPr lang="de-CH" dirty="0"/>
              <a:t> de </a:t>
            </a:r>
            <a:r>
              <a:rPr lang="de-CH" dirty="0" err="1"/>
              <a:t>force</a:t>
            </a:r>
            <a:r>
              <a:rPr lang="de-CH" dirty="0"/>
              <a:t> </a:t>
            </a:r>
            <a:r>
              <a:rPr lang="de-CH" dirty="0" err="1"/>
              <a:t>élevée</a:t>
            </a:r>
            <a:r>
              <a:rPr lang="de-CH" dirty="0"/>
              <a:t> en 30 </a:t>
            </a:r>
            <a:r>
              <a:rPr lang="de-CH" dirty="0" err="1"/>
              <a:t>millisecondes</a:t>
            </a:r>
            <a:r>
              <a:rPr lang="de-CH" dirty="0"/>
              <a:t> au </a:t>
            </a:r>
            <a:r>
              <a:rPr lang="de-CH" dirty="0" err="1"/>
              <a:t>début</a:t>
            </a:r>
            <a:r>
              <a:rPr lang="de-CH" dirty="0"/>
              <a:t> de la </a:t>
            </a:r>
            <a:r>
              <a:rPr lang="de-CH" dirty="0" err="1"/>
              <a:t>contraction</a:t>
            </a:r>
            <a:r>
              <a:rPr lang="de-CH" dirty="0"/>
              <a:t>.</a:t>
            </a:r>
          </a:p>
          <a:p>
            <a:r>
              <a:rPr lang="de-CH" dirty="0"/>
              <a:t>Elle </a:t>
            </a:r>
            <a:r>
              <a:rPr lang="de-CH" dirty="0" err="1"/>
              <a:t>est</a:t>
            </a:r>
            <a:r>
              <a:rPr lang="de-CH" dirty="0"/>
              <a:t> </a:t>
            </a:r>
            <a:r>
              <a:rPr lang="de-CH" dirty="0" err="1"/>
              <a:t>décisive</a:t>
            </a:r>
            <a:r>
              <a:rPr lang="de-CH" dirty="0"/>
              <a:t> en </a:t>
            </a:r>
            <a:r>
              <a:rPr lang="de-CH" dirty="0" err="1"/>
              <a:t>cas</a:t>
            </a:r>
            <a:r>
              <a:rPr lang="de-CH" dirty="0"/>
              <a:t> de </a:t>
            </a:r>
            <a:r>
              <a:rPr lang="de-CH" dirty="0" err="1"/>
              <a:t>mésentente</a:t>
            </a:r>
            <a:r>
              <a:rPr lang="de-CH" dirty="0"/>
              <a:t> et </a:t>
            </a:r>
            <a:r>
              <a:rPr lang="de-CH" dirty="0" err="1"/>
              <a:t>lorsqu'il</a:t>
            </a:r>
            <a:r>
              <a:rPr lang="de-CH" dirty="0"/>
              <a:t> ne </a:t>
            </a:r>
            <a:r>
              <a:rPr lang="de-CH" dirty="0" err="1"/>
              <a:t>faut</a:t>
            </a:r>
            <a:r>
              <a:rPr lang="de-CH" dirty="0"/>
              <a:t> </a:t>
            </a:r>
            <a:r>
              <a:rPr lang="de-CH" dirty="0" err="1"/>
              <a:t>pas</a:t>
            </a:r>
            <a:r>
              <a:rPr lang="de-CH" dirty="0"/>
              <a:t> </a:t>
            </a:r>
            <a:r>
              <a:rPr lang="de-CH" dirty="0" err="1"/>
              <a:t>laisser</a:t>
            </a:r>
            <a:r>
              <a:rPr lang="de-CH" dirty="0"/>
              <a:t> à </a:t>
            </a:r>
            <a:r>
              <a:rPr lang="de-CH" dirty="0" err="1"/>
              <a:t>l'adversaire</a:t>
            </a:r>
            <a:r>
              <a:rPr lang="de-CH" dirty="0"/>
              <a:t> la </a:t>
            </a:r>
            <a:r>
              <a:rPr lang="de-CH" dirty="0" err="1"/>
              <a:t>possibilité</a:t>
            </a:r>
            <a:r>
              <a:rPr lang="de-CH" dirty="0"/>
              <a:t> de </a:t>
            </a:r>
            <a:r>
              <a:rPr lang="de-CH" dirty="0" err="1"/>
              <a:t>réagir</a:t>
            </a:r>
            <a:r>
              <a:rPr lang="de-CH" dirty="0"/>
              <a:t> (</a:t>
            </a:r>
            <a:r>
              <a:rPr lang="de-CH" dirty="0" err="1"/>
              <a:t>actions</a:t>
            </a:r>
            <a:r>
              <a:rPr lang="de-CH" dirty="0"/>
              <a:t> </a:t>
            </a:r>
            <a:r>
              <a:rPr lang="de-CH" dirty="0" err="1"/>
              <a:t>surprenantes</a:t>
            </a:r>
            <a:r>
              <a:rPr lang="de-CH" dirty="0"/>
              <a:t> en </a:t>
            </a:r>
            <a:r>
              <a:rPr lang="de-CH" dirty="0" err="1"/>
              <a:t>escrime</a:t>
            </a:r>
            <a:r>
              <a:rPr lang="de-CH" dirty="0"/>
              <a:t>, boxe, </a:t>
            </a:r>
            <a:r>
              <a:rPr lang="de-CH" dirty="0" err="1"/>
              <a:t>lutte</a:t>
            </a:r>
            <a:r>
              <a:rPr lang="de-CH" dirty="0"/>
              <a:t>, </a:t>
            </a:r>
            <a:r>
              <a:rPr lang="de-CH" dirty="0" err="1"/>
              <a:t>judo</a:t>
            </a:r>
            <a:r>
              <a:rPr lang="de-CH" dirty="0"/>
              <a:t> et feintes </a:t>
            </a:r>
            <a:r>
              <a:rPr lang="de-CH" dirty="0" err="1"/>
              <a:t>dans</a:t>
            </a:r>
            <a:r>
              <a:rPr lang="de-CH" dirty="0"/>
              <a:t> </a:t>
            </a:r>
            <a:r>
              <a:rPr lang="de-CH" dirty="0" err="1"/>
              <a:t>les</a:t>
            </a:r>
            <a:r>
              <a:rPr lang="de-CH" dirty="0"/>
              <a:t> </a:t>
            </a:r>
            <a:r>
              <a:rPr lang="de-CH" dirty="0" err="1"/>
              <a:t>sports</a:t>
            </a:r>
            <a:r>
              <a:rPr lang="de-CH" dirty="0"/>
              <a:t> de </a:t>
            </a:r>
            <a:r>
              <a:rPr lang="de-CH" dirty="0" err="1"/>
              <a:t>jeu</a:t>
            </a:r>
            <a:r>
              <a:rPr lang="de-CH" dirty="0"/>
              <a:t>).</a:t>
            </a:r>
          </a:p>
          <a:p>
            <a:endParaRPr lang="de-CH" dirty="0"/>
          </a:p>
          <a:p>
            <a:r>
              <a:rPr lang="de-CH" b="1" u="none" dirty="0"/>
              <a:t>Force explosive</a:t>
            </a:r>
          </a:p>
          <a:p>
            <a:r>
              <a:rPr lang="de-CH" dirty="0" err="1"/>
              <a:t>Composante</a:t>
            </a:r>
            <a:r>
              <a:rPr lang="de-CH" dirty="0"/>
              <a:t> de la </a:t>
            </a:r>
            <a:r>
              <a:rPr lang="de-CH" dirty="0" err="1"/>
              <a:t>force</a:t>
            </a:r>
            <a:r>
              <a:rPr lang="de-CH" dirty="0"/>
              <a:t> rapide</a:t>
            </a:r>
          </a:p>
          <a:p>
            <a:r>
              <a:rPr lang="de-CH" dirty="0"/>
              <a:t>Se manifeste par la </a:t>
            </a:r>
            <a:r>
              <a:rPr lang="de-CH" dirty="0" err="1"/>
              <a:t>capacité</a:t>
            </a:r>
            <a:r>
              <a:rPr lang="de-CH" dirty="0"/>
              <a:t> à </a:t>
            </a:r>
            <a:r>
              <a:rPr lang="de-CH" dirty="0" err="1"/>
              <a:t>réaliser</a:t>
            </a:r>
            <a:r>
              <a:rPr lang="de-CH" dirty="0"/>
              <a:t> </a:t>
            </a:r>
            <a:r>
              <a:rPr lang="de-CH" dirty="0" err="1"/>
              <a:t>une</a:t>
            </a:r>
            <a:r>
              <a:rPr lang="de-CH" dirty="0"/>
              <a:t> </a:t>
            </a:r>
            <a:r>
              <a:rPr lang="de-CH" dirty="0" err="1"/>
              <a:t>augmentation</a:t>
            </a:r>
            <a:r>
              <a:rPr lang="de-CH" dirty="0"/>
              <a:t> rapide de la </a:t>
            </a:r>
            <a:r>
              <a:rPr lang="de-CH" dirty="0" err="1"/>
              <a:t>valeur</a:t>
            </a:r>
            <a:r>
              <a:rPr lang="de-CH" dirty="0"/>
              <a:t> de la </a:t>
            </a:r>
            <a:r>
              <a:rPr lang="de-CH" dirty="0" err="1"/>
              <a:t>force</a:t>
            </a:r>
            <a:r>
              <a:rPr lang="de-CH" dirty="0"/>
              <a:t>.</a:t>
            </a:r>
          </a:p>
          <a:p>
            <a:r>
              <a:rPr lang="de-CH" dirty="0"/>
              <a:t>Elle </a:t>
            </a:r>
            <a:r>
              <a:rPr lang="de-CH" dirty="0" err="1"/>
              <a:t>est</a:t>
            </a:r>
            <a:r>
              <a:rPr lang="de-CH" dirty="0"/>
              <a:t> </a:t>
            </a:r>
            <a:r>
              <a:rPr lang="de-CH" dirty="0" err="1"/>
              <a:t>décisive</a:t>
            </a:r>
            <a:r>
              <a:rPr lang="de-CH" dirty="0"/>
              <a:t> </a:t>
            </a:r>
            <a:r>
              <a:rPr lang="de-CH" dirty="0" err="1"/>
              <a:t>lorsqu'il</a:t>
            </a:r>
            <a:r>
              <a:rPr lang="de-CH" dirty="0"/>
              <a:t> </a:t>
            </a:r>
            <a:r>
              <a:rPr lang="de-CH" dirty="0" err="1"/>
              <a:t>s'agit</a:t>
            </a:r>
            <a:r>
              <a:rPr lang="de-CH" dirty="0"/>
              <a:t> </a:t>
            </a:r>
            <a:r>
              <a:rPr lang="de-CH" dirty="0" err="1"/>
              <a:t>d'obtenir</a:t>
            </a:r>
            <a:r>
              <a:rPr lang="de-CH" dirty="0"/>
              <a:t> le plus </a:t>
            </a:r>
            <a:r>
              <a:rPr lang="de-CH" dirty="0" err="1"/>
              <a:t>d'effets</a:t>
            </a:r>
            <a:r>
              <a:rPr lang="de-CH" dirty="0"/>
              <a:t> possibles en très </a:t>
            </a:r>
            <a:r>
              <a:rPr lang="de-CH" dirty="0" err="1"/>
              <a:t>peu</a:t>
            </a:r>
            <a:r>
              <a:rPr lang="de-CH" dirty="0"/>
              <a:t> de </a:t>
            </a:r>
            <a:r>
              <a:rPr lang="de-CH" dirty="0" err="1"/>
              <a:t>temps</a:t>
            </a:r>
            <a:r>
              <a:rPr lang="de-CH" dirty="0"/>
              <a:t> (sauts en </a:t>
            </a:r>
            <a:r>
              <a:rPr lang="de-CH" dirty="0" err="1"/>
              <a:t>longueur</a:t>
            </a:r>
            <a:r>
              <a:rPr lang="de-CH" dirty="0"/>
              <a:t> et en </a:t>
            </a:r>
            <a:r>
              <a:rPr lang="de-CH" dirty="0" err="1"/>
              <a:t>hauteur</a:t>
            </a:r>
            <a:r>
              <a:rPr lang="de-CH" dirty="0"/>
              <a:t>, </a:t>
            </a:r>
            <a:r>
              <a:rPr lang="de-CH" dirty="0" err="1"/>
              <a:t>lancers</a:t>
            </a:r>
            <a:r>
              <a:rPr lang="de-CH" dirty="0"/>
              <a:t> en </a:t>
            </a:r>
            <a:r>
              <a:rPr lang="de-CH" dirty="0" err="1"/>
              <a:t>athlétisme</a:t>
            </a:r>
            <a:r>
              <a:rPr lang="de-CH" dirty="0"/>
              <a:t> </a:t>
            </a:r>
            <a:r>
              <a:rPr lang="de-CH" dirty="0" err="1"/>
              <a:t>ou</a:t>
            </a:r>
            <a:r>
              <a:rPr lang="de-CH" dirty="0"/>
              <a:t> en </a:t>
            </a:r>
            <a:r>
              <a:rPr lang="de-CH" dirty="0" err="1"/>
              <a:t>judo</a:t>
            </a:r>
            <a:r>
              <a:rPr lang="de-CH" dirty="0"/>
              <a:t>, </a:t>
            </a:r>
            <a:r>
              <a:rPr lang="de-CH" dirty="0" err="1"/>
              <a:t>attaques</a:t>
            </a:r>
            <a:r>
              <a:rPr lang="de-CH" dirty="0"/>
              <a:t> en </a:t>
            </a:r>
            <a:r>
              <a:rPr lang="de-CH" dirty="0" err="1"/>
              <a:t>karaté</a:t>
            </a:r>
            <a:r>
              <a:rPr lang="de-CH" dirty="0"/>
              <a:t> et en boxe).</a:t>
            </a:r>
            <a:br>
              <a:rPr lang="de-CH" dirty="0"/>
            </a:br>
            <a:endParaRPr lang="de-CH" dirty="0"/>
          </a:p>
        </p:txBody>
      </p:sp>
      <p:sp>
        <p:nvSpPr>
          <p:cNvPr id="239620" name="Foliennummernplatzhalter 3">
            <a:extLst>
              <a:ext uri="{FF2B5EF4-FFF2-40B4-BE49-F238E27FC236}">
                <a16:creationId xmlns:a16="http://schemas.microsoft.com/office/drawing/2014/main" id="{0F3901D2-51CD-3356-E59A-8579E6C0592A}"/>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120</a:t>
            </a:fld>
            <a:endParaRPr lang="de-CH" altLang="de-DE" sz="1300"/>
          </a:p>
        </p:txBody>
      </p:sp>
    </p:spTree>
    <p:extLst>
      <p:ext uri="{BB962C8B-B14F-4D97-AF65-F5344CB8AC3E}">
        <p14:creationId xmlns:p14="http://schemas.microsoft.com/office/powerpoint/2010/main" val="50287223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D6B92-D299-5908-4E40-226C536761D3}"/>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343B8B38-BDC5-CD56-C4E8-9DDAA16DB24E}"/>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728F2C6F-4DB2-11FC-5668-78413C4CFB09}"/>
              </a:ext>
            </a:extLst>
          </p:cNvPr>
          <p:cNvSpPr>
            <a:spLocks noGrp="1"/>
          </p:cNvSpPr>
          <p:nvPr>
            <p:ph type="body" idx="1"/>
          </p:nvPr>
        </p:nvSpPr>
        <p:spPr/>
        <p:txBody>
          <a:bodyPr/>
          <a:lstStyle/>
          <a:p>
            <a:pPr algn="l">
              <a:lnSpc>
                <a:spcPts val="2340"/>
              </a:lnSpc>
              <a:spcAft>
                <a:spcPts val="600"/>
              </a:spcAft>
            </a:pPr>
            <a:r>
              <a:rPr lang="de-CH" b="1" i="0" u="none" dirty="0">
                <a:solidFill>
                  <a:srgbClr val="1D1D1D"/>
                </a:solidFill>
                <a:effectLst/>
                <a:latin typeface="Helvetica Now Display" pitchFamily="2" charset="0"/>
              </a:rPr>
              <a:t>Forza </a:t>
            </a:r>
            <a:r>
              <a:rPr lang="de-CH" b="1" i="0" u="none" dirty="0" err="1">
                <a:solidFill>
                  <a:srgbClr val="1D1D1D"/>
                </a:solidFill>
                <a:effectLst/>
                <a:latin typeface="Helvetica Now Display" pitchFamily="2" charset="0"/>
              </a:rPr>
              <a:t>massima</a:t>
            </a:r>
            <a:endParaRPr lang="de-CH" b="1" i="0" u="none" dirty="0">
              <a:solidFill>
                <a:srgbClr val="1D1D1D"/>
              </a:solidFill>
              <a:effectLst/>
              <a:latin typeface="Helvetica Now Display" pitchFamily="2" charset="0"/>
            </a:endParaRPr>
          </a:p>
          <a:p>
            <a:pPr algn="l">
              <a:lnSpc>
                <a:spcPts val="2250"/>
              </a:lnSpc>
            </a:pPr>
            <a:r>
              <a:rPr lang="de-CH" b="0" i="0" dirty="0">
                <a:solidFill>
                  <a:srgbClr val="1D1D1D"/>
                </a:solidFill>
                <a:effectLst/>
                <a:latin typeface="Helvetica Now Display" pitchFamily="2" charset="0"/>
              </a:rPr>
              <a:t>La forza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la forza più </a:t>
            </a:r>
            <a:r>
              <a:rPr lang="de-CH" b="0" i="0" dirty="0" err="1">
                <a:solidFill>
                  <a:srgbClr val="1D1D1D"/>
                </a:solidFill>
                <a:effectLst/>
                <a:latin typeface="Helvetica Now Display" pitchFamily="2" charset="0"/>
              </a:rPr>
              <a:t>grande</a:t>
            </a:r>
            <a:r>
              <a:rPr lang="de-CH" b="0" i="0" dirty="0">
                <a:solidFill>
                  <a:srgbClr val="1D1D1D"/>
                </a:solidFill>
                <a:effectLst/>
                <a:latin typeface="Helvetica Now Display" pitchFamily="2" charset="0"/>
              </a:rPr>
              <a:t> possibile </a:t>
            </a:r>
            <a:r>
              <a:rPr lang="de-CH" b="0" i="0" dirty="0" err="1">
                <a:solidFill>
                  <a:srgbClr val="1D1D1D"/>
                </a:solidFill>
                <a:effectLst/>
                <a:latin typeface="Helvetica Now Display" pitchFamily="2" charset="0"/>
              </a:rPr>
              <a:t>che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muscolo</a:t>
            </a:r>
            <a:r>
              <a:rPr lang="de-CH" b="0" i="0" dirty="0">
                <a:solidFill>
                  <a:srgbClr val="1D1D1D"/>
                </a:solidFill>
                <a:effectLst/>
                <a:latin typeface="Helvetica Now Display" pitchFamily="2" charset="0"/>
              </a:rPr>
              <a:t> o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gruppo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muscolare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può</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sviluppare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durante</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attività</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volontaria</a:t>
            </a:r>
            <a:r>
              <a:rPr lang="de-CH" b="0" i="0" dirty="0">
                <a:solidFill>
                  <a:srgbClr val="1D1D1D"/>
                </a:solidFill>
                <a:effectLst/>
                <a:latin typeface="Helvetica Now Display" pitchFamily="2" charset="0"/>
              </a:rPr>
              <a:t>. La forza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dinamica-concentrica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dinamica-eccentrica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differiscono</a:t>
            </a:r>
            <a:r>
              <a:rPr lang="de-CH" b="0" i="0" dirty="0">
                <a:solidFill>
                  <a:srgbClr val="1D1D1D"/>
                </a:solidFill>
                <a:effectLst/>
                <a:latin typeface="Helvetica Now Display" pitchFamily="2" charset="0"/>
              </a:rPr>
              <a:t>, in quanto </a:t>
            </a:r>
            <a:r>
              <a:rPr lang="de-CH" b="0" i="0" dirty="0" err="1">
                <a:solidFill>
                  <a:srgbClr val="1D1D1D"/>
                </a:solidFill>
                <a:effectLst/>
                <a:latin typeface="Helvetica Now Display" pitchFamily="2" charset="0"/>
              </a:rPr>
              <a:t>durante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contrazione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eccentrica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decelerante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possibile </a:t>
            </a:r>
            <a:r>
              <a:rPr lang="de-CH" b="0" i="0" dirty="0" err="1">
                <a:solidFill>
                  <a:srgbClr val="1D1D1D"/>
                </a:solidFill>
                <a:effectLst/>
                <a:latin typeface="Helvetica Now Display" pitchFamily="2" charset="0"/>
              </a:rPr>
              <a:t>mantenere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peso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maggiore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rispetto</a:t>
            </a:r>
            <a:r>
              <a:rPr lang="de-CH" b="0" i="0" dirty="0">
                <a:solidFill>
                  <a:srgbClr val="1D1D1D"/>
                </a:solidFill>
                <a:effectLst/>
                <a:latin typeface="Helvetica Now Display" pitchFamily="2" charset="0"/>
              </a:rPr>
              <a:t> a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modalità</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funzionamento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concentrica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parametro</a:t>
            </a:r>
            <a:r>
              <a:rPr lang="de-CH" b="0" i="0" dirty="0">
                <a:solidFill>
                  <a:srgbClr val="1D1D1D"/>
                </a:solidFill>
                <a:effectLst/>
                <a:latin typeface="Helvetica Now Display" pitchFamily="2" charset="0"/>
              </a:rPr>
              <a:t> per </a:t>
            </a:r>
            <a:r>
              <a:rPr lang="de-CH" b="0" i="0" dirty="0" err="1">
                <a:solidFill>
                  <a:srgbClr val="1D1D1D"/>
                </a:solidFill>
                <a:effectLst/>
                <a:latin typeface="Helvetica Now Display" pitchFamily="2" charset="0"/>
              </a:rPr>
              <a:t>misurare</a:t>
            </a:r>
            <a:r>
              <a:rPr lang="de-CH" b="0" i="0" dirty="0">
                <a:solidFill>
                  <a:srgbClr val="1D1D1D"/>
                </a:solidFill>
                <a:effectLst/>
                <a:latin typeface="Helvetica Now Display" pitchFamily="2" charset="0"/>
              </a:rPr>
              <a:t> la forza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resistenza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che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può</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essere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superata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esattamente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volta</a:t>
            </a:r>
            <a:r>
              <a:rPr lang="de-CH" b="0" i="0" dirty="0">
                <a:solidFill>
                  <a:srgbClr val="1D1D1D"/>
                </a:solidFill>
                <a:effectLst/>
                <a:latin typeface="Helvetica Now Display" pitchFamily="2" charset="0"/>
              </a:rPr>
              <a:t>. A </a:t>
            </a:r>
            <a:r>
              <a:rPr lang="de-CH" b="0" i="0" dirty="0" err="1">
                <a:solidFill>
                  <a:srgbClr val="1D1D1D"/>
                </a:solidFill>
                <a:effectLst/>
                <a:latin typeface="Helvetica Now Display" pitchFamily="2" charset="0"/>
              </a:rPr>
              <a:t>questo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proposito</a:t>
            </a:r>
            <a:r>
              <a:rPr lang="de-CH" b="0" i="0" dirty="0">
                <a:solidFill>
                  <a:srgbClr val="1D1D1D"/>
                </a:solidFill>
                <a:effectLst/>
                <a:latin typeface="Helvetica Now Display" pitchFamily="2" charset="0"/>
              </a:rPr>
              <a:t> si </a:t>
            </a:r>
            <a:r>
              <a:rPr lang="de-CH" b="0" i="0" dirty="0" err="1">
                <a:solidFill>
                  <a:srgbClr val="1D1D1D"/>
                </a:solidFill>
                <a:effectLst/>
                <a:latin typeface="Helvetica Now Display" pitchFamily="2" charset="0"/>
              </a:rPr>
              <a:t>usa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il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termine</a:t>
            </a:r>
            <a:r>
              <a:rPr lang="de-CH" b="0" i="0" dirty="0">
                <a:solidFill>
                  <a:srgbClr val="1D1D1D"/>
                </a:solidFill>
                <a:effectLst/>
                <a:latin typeface="Helvetica Now Display" pitchFamily="2" charset="0"/>
              </a:rPr>
              <a:t> 1RM (1 </a:t>
            </a:r>
            <a:r>
              <a:rPr lang="de-CH" b="0" i="0" dirty="0" err="1">
                <a:solidFill>
                  <a:srgbClr val="1D1D1D"/>
                </a:solidFill>
                <a:effectLst/>
                <a:latin typeface="Helvetica Now Display" pitchFamily="2" charset="0"/>
              </a:rPr>
              <a:t>ripetizione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Per </a:t>
            </a:r>
            <a:r>
              <a:rPr lang="de-CH" b="0" i="0" dirty="0" err="1">
                <a:solidFill>
                  <a:srgbClr val="1D1D1D"/>
                </a:solidFill>
                <a:effectLst/>
                <a:latin typeface="Helvetica Now Display" pitchFamily="2" charset="0"/>
              </a:rPr>
              <a:t>gli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sport</a:t>
            </a:r>
            <a:r>
              <a:rPr lang="de-CH" b="0" i="0" dirty="0">
                <a:solidFill>
                  <a:srgbClr val="1D1D1D"/>
                </a:solidFill>
                <a:effectLst/>
                <a:latin typeface="Helvetica Now Display" pitchFamily="2" charset="0"/>
              </a:rPr>
              <a:t> in </a:t>
            </a:r>
            <a:r>
              <a:rPr lang="de-CH" b="0" i="0" dirty="0" err="1">
                <a:solidFill>
                  <a:srgbClr val="1D1D1D"/>
                </a:solidFill>
                <a:effectLst/>
                <a:latin typeface="Helvetica Now Display" pitchFamily="2" charset="0"/>
              </a:rPr>
              <a:t>cui</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massa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corporea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deve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essere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trasportata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accelerata</a:t>
            </a:r>
            <a:r>
              <a:rPr lang="de-CH" b="0" i="0" dirty="0">
                <a:solidFill>
                  <a:srgbClr val="1D1D1D"/>
                </a:solidFill>
                <a:effectLst/>
                <a:latin typeface="Helvetica Now Display" pitchFamily="2" charset="0"/>
              </a:rPr>
              <a:t> (ad </a:t>
            </a:r>
            <a:r>
              <a:rPr lang="de-CH" b="0" i="0" dirty="0" err="1">
                <a:solidFill>
                  <a:srgbClr val="1D1D1D"/>
                </a:solidFill>
                <a:effectLst/>
                <a:latin typeface="Helvetica Now Display" pitchFamily="2" charset="0"/>
              </a:rPr>
              <a:t>esempio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arrampicata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ginnastica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corsa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salto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gli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sci</a:t>
            </a:r>
            <a:r>
              <a:rPr lang="de-CH" b="0" i="0" dirty="0">
                <a:solidFill>
                  <a:srgbClr val="1D1D1D"/>
                </a:solidFill>
                <a:effectLst/>
                <a:latin typeface="Helvetica Now Display" pitchFamily="2" charset="0"/>
              </a:rPr>
              <a:t>) o per </a:t>
            </a:r>
            <a:r>
              <a:rPr lang="de-CH" b="0" i="0" dirty="0" err="1">
                <a:solidFill>
                  <a:srgbClr val="1D1D1D"/>
                </a:solidFill>
                <a:effectLst/>
                <a:latin typeface="Helvetica Now Display" pitchFamily="2" charset="0"/>
              </a:rPr>
              <a:t>gli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sport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classi</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peso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vantaggioso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avere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buona</a:t>
            </a:r>
            <a:r>
              <a:rPr lang="de-CH" b="0" i="0" dirty="0">
                <a:solidFill>
                  <a:srgbClr val="1D1D1D"/>
                </a:solidFill>
                <a:effectLst/>
                <a:latin typeface="Helvetica Now Display" pitchFamily="2" charset="0"/>
              </a:rPr>
              <a:t> forza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relativa</a:t>
            </a:r>
            <a:r>
              <a:rPr lang="de-CH" b="0" i="0" dirty="0">
                <a:solidFill>
                  <a:srgbClr val="1D1D1D"/>
                </a:solidFill>
                <a:effectLst/>
                <a:latin typeface="Helvetica Now Display" pitchFamily="2" charset="0"/>
              </a:rPr>
              <a:t> (forza in </a:t>
            </a:r>
            <a:r>
              <a:rPr lang="de-CH" b="0" i="0" dirty="0" err="1">
                <a:solidFill>
                  <a:srgbClr val="1D1D1D"/>
                </a:solidFill>
                <a:effectLst/>
                <a:latin typeface="Helvetica Now Display" pitchFamily="2" charset="0"/>
              </a:rPr>
              <a:t>relazione</a:t>
            </a:r>
            <a:r>
              <a:rPr lang="de-CH" b="0" i="0" dirty="0">
                <a:solidFill>
                  <a:srgbClr val="1D1D1D"/>
                </a:solidFill>
                <a:effectLst/>
                <a:latin typeface="Helvetica Now Display" pitchFamily="2" charset="0"/>
              </a:rPr>
              <a:t> alla </a:t>
            </a:r>
            <a:r>
              <a:rPr lang="de-CH" b="0" i="0" dirty="0" err="1">
                <a:solidFill>
                  <a:srgbClr val="1D1D1D"/>
                </a:solidFill>
                <a:effectLst/>
                <a:latin typeface="Helvetica Now Display" pitchFamily="2" charset="0"/>
              </a:rPr>
              <a:t>massa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corporea</a:t>
            </a:r>
            <a:r>
              <a:rPr lang="de-CH" b="0" i="0" dirty="0">
                <a:solidFill>
                  <a:srgbClr val="1D1D1D"/>
                </a:solidFill>
                <a:effectLst/>
                <a:latin typeface="Helvetica Now Display" pitchFamily="2" charset="0"/>
              </a:rPr>
              <a:t>).</a:t>
            </a:r>
          </a:p>
          <a:p>
            <a:pPr algn="l">
              <a:lnSpc>
                <a:spcPts val="2250"/>
              </a:lnSpc>
            </a:pPr>
            <a:endParaRPr lang="de-CH" b="0" i="0" dirty="0">
              <a:solidFill>
                <a:srgbClr val="1D1D1D"/>
              </a:solidFill>
              <a:effectLst/>
              <a:latin typeface="Helvetica Now Display" pitchFamily="2" charset="0"/>
            </a:endParaRPr>
          </a:p>
          <a:p>
            <a:pPr algn="l">
              <a:lnSpc>
                <a:spcPts val="2340"/>
              </a:lnSpc>
              <a:spcAft>
                <a:spcPts val="600"/>
              </a:spcAft>
            </a:pPr>
            <a:r>
              <a:rPr lang="de-CH" b="1" i="0" dirty="0" err="1">
                <a:solidFill>
                  <a:srgbClr val="1D1D1D"/>
                </a:solidFill>
                <a:effectLst/>
                <a:latin typeface="Helvetica Now Display" pitchFamily="2" charset="0"/>
              </a:rPr>
              <a:t>Potenza</a:t>
            </a:r>
            <a:r>
              <a:rPr lang="de-CH" b="1" i="0" dirty="0">
                <a:solidFill>
                  <a:srgbClr val="1D1D1D"/>
                </a:solidFill>
                <a:effectLst/>
                <a:latin typeface="Helvetica Now Display" pitchFamily="2" charset="0"/>
              </a:rPr>
              <a:t> </a:t>
            </a:r>
            <a:r>
              <a:rPr lang="de-CH" b="1" i="0" dirty="0" err="1">
                <a:solidFill>
                  <a:srgbClr val="1D1D1D"/>
                </a:solidFill>
                <a:effectLst/>
                <a:latin typeface="Helvetica Now Display" pitchFamily="2" charset="0"/>
              </a:rPr>
              <a:t>rapida</a:t>
            </a:r>
            <a:r>
              <a:rPr lang="de-CH" b="1" i="0" dirty="0">
                <a:solidFill>
                  <a:srgbClr val="1D1D1D"/>
                </a:solidFill>
                <a:effectLst/>
                <a:latin typeface="Helvetica Now Display" pitchFamily="2" charset="0"/>
              </a:rPr>
              <a:t> (</a:t>
            </a:r>
            <a:r>
              <a:rPr lang="de-CH" b="1" i="0" dirty="0" err="1">
                <a:solidFill>
                  <a:srgbClr val="1D1D1D"/>
                </a:solidFill>
                <a:effectLst/>
                <a:latin typeface="Helvetica Now Display" pitchFamily="2" charset="0"/>
              </a:rPr>
              <a:t>potenza</a:t>
            </a:r>
            <a:r>
              <a:rPr lang="de-CH" b="1" i="0" dirty="0">
                <a:solidFill>
                  <a:srgbClr val="1D1D1D"/>
                </a:solidFill>
                <a:effectLst/>
                <a:latin typeface="Helvetica Now Display" pitchFamily="2" charset="0"/>
              </a:rPr>
              <a:t> </a:t>
            </a:r>
            <a:r>
              <a:rPr lang="de-CH" b="1" i="0" dirty="0" err="1">
                <a:solidFill>
                  <a:srgbClr val="1D1D1D"/>
                </a:solidFill>
                <a:effectLst/>
                <a:latin typeface="Helvetica Now Display" pitchFamily="2" charset="0"/>
              </a:rPr>
              <a:t>esplosiva</a:t>
            </a:r>
            <a:r>
              <a:rPr lang="de-CH" b="1" i="0" dirty="0">
                <a:solidFill>
                  <a:srgbClr val="1D1D1D"/>
                </a:solidFill>
                <a:effectLst/>
                <a:latin typeface="Helvetica Now Display" pitchFamily="2" charset="0"/>
              </a:rPr>
              <a:t>, </a:t>
            </a:r>
            <a:r>
              <a:rPr lang="de-CH" b="1" i="0" dirty="0" err="1">
                <a:solidFill>
                  <a:srgbClr val="1D1D1D"/>
                </a:solidFill>
                <a:effectLst/>
                <a:latin typeface="Helvetica Now Display" pitchFamily="2" charset="0"/>
              </a:rPr>
              <a:t>potenza</a:t>
            </a:r>
            <a:r>
              <a:rPr lang="de-CH" b="1" i="0" dirty="0">
                <a:solidFill>
                  <a:srgbClr val="1D1D1D"/>
                </a:solidFill>
                <a:effectLst/>
                <a:latin typeface="Helvetica Now Display" pitchFamily="2" charset="0"/>
              </a:rPr>
              <a:t> di </a:t>
            </a:r>
            <a:r>
              <a:rPr lang="de-CH" b="1" i="0" dirty="0" err="1">
                <a:solidFill>
                  <a:srgbClr val="1D1D1D"/>
                </a:solidFill>
                <a:effectLst/>
                <a:latin typeface="Helvetica Now Display" pitchFamily="2" charset="0"/>
              </a:rPr>
              <a:t>avviamento</a:t>
            </a:r>
            <a:r>
              <a:rPr lang="de-CH" b="1" i="0" dirty="0">
                <a:solidFill>
                  <a:srgbClr val="1D1D1D"/>
                </a:solidFill>
                <a:effectLst/>
                <a:latin typeface="Helvetica Now Display" pitchFamily="2" charset="0"/>
              </a:rPr>
              <a:t>)</a:t>
            </a:r>
          </a:p>
          <a:p>
            <a:pPr algn="l">
              <a:lnSpc>
                <a:spcPts val="2250"/>
              </a:lnSpc>
            </a:pPr>
            <a:r>
              <a:rPr lang="de-CH" b="0" i="0" dirty="0">
                <a:solidFill>
                  <a:srgbClr val="1D1D1D"/>
                </a:solidFill>
                <a:effectLst/>
                <a:latin typeface="Helvetica Now Display" pitchFamily="2" charset="0"/>
              </a:rPr>
              <a:t>La </a:t>
            </a:r>
            <a:r>
              <a:rPr lang="de-CH" b="0" i="0" dirty="0" err="1">
                <a:solidFill>
                  <a:srgbClr val="1D1D1D"/>
                </a:solidFill>
                <a:effectLst/>
                <a:latin typeface="Helvetica Now Display" pitchFamily="2" charset="0"/>
              </a:rPr>
              <a:t>potenza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esplosiva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capacità</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sviluppare</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forza possibile in breve tempo </a:t>
            </a:r>
            <a:r>
              <a:rPr lang="de-CH" b="0" i="0" dirty="0" err="1">
                <a:solidFill>
                  <a:srgbClr val="1D1D1D"/>
                </a:solidFill>
                <a:effectLst/>
                <a:latin typeface="Helvetica Now Display" pitchFamily="2" charset="0"/>
              </a:rPr>
              <a:t>contro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resistenza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media</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resistenza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viene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superata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un'elevata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velocità</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contrazione</a:t>
            </a:r>
            <a:r>
              <a:rPr lang="de-CH" b="0" i="0" dirty="0">
                <a:solidFill>
                  <a:srgbClr val="1D1D1D"/>
                </a:solidFill>
                <a:effectLst/>
                <a:latin typeface="Helvetica Now Display" pitchFamily="2" charset="0"/>
              </a:rPr>
              <a:t> per </a:t>
            </a:r>
            <a:r>
              <a:rPr lang="de-CH" b="0" i="0" dirty="0" err="1">
                <a:solidFill>
                  <a:srgbClr val="1D1D1D"/>
                </a:solidFill>
                <a:effectLst/>
                <a:latin typeface="Helvetica Now Display" pitchFamily="2" charset="0"/>
              </a:rPr>
              <a:t>accelerare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oggetto</a:t>
            </a:r>
            <a:r>
              <a:rPr lang="de-CH" b="0" i="0" dirty="0">
                <a:solidFill>
                  <a:srgbClr val="1D1D1D"/>
                </a:solidFill>
                <a:effectLst/>
                <a:latin typeface="Helvetica Now Display" pitchFamily="2" charset="0"/>
              </a:rPr>
              <a:t> o </a:t>
            </a:r>
            <a:r>
              <a:rPr lang="de-CH" b="0" i="0" dirty="0" err="1">
                <a:solidFill>
                  <a:srgbClr val="1D1D1D"/>
                </a:solidFill>
                <a:effectLst/>
                <a:latin typeface="Helvetica Now Display" pitchFamily="2" charset="0"/>
              </a:rPr>
              <a:t>il</a:t>
            </a:r>
            <a:r>
              <a:rPr lang="de-CH" b="0" i="0" dirty="0">
                <a:solidFill>
                  <a:srgbClr val="1D1D1D"/>
                </a:solidFill>
                <a:effectLst/>
                <a:latin typeface="Helvetica Now Display" pitchFamily="2" charset="0"/>
              </a:rPr>
              <a:t> proprio </a:t>
            </a:r>
            <a:r>
              <a:rPr lang="de-CH" b="0" i="0" dirty="0" err="1">
                <a:solidFill>
                  <a:srgbClr val="1D1D1D"/>
                </a:solidFill>
                <a:effectLst/>
                <a:latin typeface="Helvetica Now Display" pitchFamily="2" charset="0"/>
              </a:rPr>
              <a:t>corpo</a:t>
            </a:r>
            <a:r>
              <a:rPr lang="de-CH" b="0" i="0" dirty="0">
                <a:solidFill>
                  <a:srgbClr val="1D1D1D"/>
                </a:solidFill>
                <a:effectLst/>
                <a:latin typeface="Helvetica Now Display" pitchFamily="2" charset="0"/>
              </a:rPr>
              <a:t>.</a:t>
            </a:r>
          </a:p>
          <a:p>
            <a:pPr algn="l">
              <a:lnSpc>
                <a:spcPts val="2250"/>
              </a:lnSpc>
            </a:pPr>
            <a:r>
              <a:rPr lang="de-CH" b="0" i="0" dirty="0" err="1">
                <a:solidFill>
                  <a:srgbClr val="1D1D1D"/>
                </a:solidFill>
                <a:effectLst/>
                <a:latin typeface="Helvetica Now Display" pitchFamily="2" charset="0"/>
              </a:rPr>
              <a:t>Questa</a:t>
            </a:r>
            <a:r>
              <a:rPr lang="de-CH" b="0" i="0" dirty="0">
                <a:solidFill>
                  <a:srgbClr val="1D1D1D"/>
                </a:solidFill>
                <a:effectLst/>
                <a:latin typeface="Helvetica Now Display" pitchFamily="2" charset="0"/>
              </a:rPr>
              <a:t> forza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decisiva</a:t>
            </a:r>
            <a:r>
              <a:rPr lang="de-CH" b="0" i="0" dirty="0">
                <a:solidFill>
                  <a:srgbClr val="1D1D1D"/>
                </a:solidFill>
                <a:effectLst/>
                <a:latin typeface="Helvetica Now Display" pitchFamily="2" charset="0"/>
              </a:rPr>
              <a:t> per le </a:t>
            </a:r>
            <a:r>
              <a:rPr lang="de-CH" b="0" i="0" dirty="0" err="1">
                <a:solidFill>
                  <a:srgbClr val="1D1D1D"/>
                </a:solidFill>
                <a:effectLst/>
                <a:latin typeface="Helvetica Now Display" pitchFamily="2" charset="0"/>
              </a:rPr>
              <a:t>prestazioni</a:t>
            </a:r>
            <a:r>
              <a:rPr lang="de-CH" b="0" i="0" dirty="0">
                <a:solidFill>
                  <a:srgbClr val="1D1D1D"/>
                </a:solidFill>
                <a:effectLst/>
                <a:latin typeface="Helvetica Now Display" pitchFamily="2" charset="0"/>
              </a:rPr>
              <a:t> in </a:t>
            </a:r>
            <a:r>
              <a:rPr lang="de-CH" b="0" i="0" dirty="0" err="1">
                <a:solidFill>
                  <a:srgbClr val="1D1D1D"/>
                </a:solidFill>
                <a:effectLst/>
                <a:latin typeface="Helvetica Now Display" pitchFamily="2" charset="0"/>
              </a:rPr>
              <a:t>molti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sport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perché</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spesso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fondamentale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sprigionare</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forza possibile in breve tempo. La forza di </a:t>
            </a:r>
            <a:r>
              <a:rPr lang="de-CH" b="0" i="0" dirty="0" err="1">
                <a:solidFill>
                  <a:srgbClr val="1D1D1D"/>
                </a:solidFill>
                <a:effectLst/>
                <a:latin typeface="Helvetica Now Display" pitchFamily="2" charset="0"/>
              </a:rPr>
              <a:t>velocità</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comprende</a:t>
            </a:r>
            <a:r>
              <a:rPr lang="de-CH" b="0" i="0" dirty="0">
                <a:solidFill>
                  <a:srgbClr val="1D1D1D"/>
                </a:solidFill>
                <a:effectLst/>
                <a:latin typeface="Helvetica Now Display" pitchFamily="2" charset="0"/>
              </a:rPr>
              <a:t> due </a:t>
            </a:r>
            <a:r>
              <a:rPr lang="de-CH" b="0" i="0" dirty="0" err="1">
                <a:solidFill>
                  <a:srgbClr val="1D1D1D"/>
                </a:solidFill>
                <a:effectLst/>
                <a:latin typeface="Helvetica Now Display" pitchFamily="2" charset="0"/>
              </a:rPr>
              <a:t>sottogruppi</a:t>
            </a:r>
            <a:r>
              <a:rPr lang="de-CH" b="0" i="0" dirty="0">
                <a:solidFill>
                  <a:srgbClr val="1D1D1D"/>
                </a:solidFill>
                <a:effectLst/>
                <a:latin typeface="Helvetica Now Display" pitchFamily="2" charset="0"/>
              </a:rPr>
              <a:t>.</a:t>
            </a:r>
          </a:p>
          <a:p>
            <a:pPr algn="l">
              <a:lnSpc>
                <a:spcPts val="2250"/>
              </a:lnSpc>
              <a:spcBef>
                <a:spcPts val="3600"/>
              </a:spcBef>
              <a:spcAft>
                <a:spcPts val="600"/>
              </a:spcAft>
              <a:buFont typeface="Arial" panose="020B0604020202020204" pitchFamily="34" charset="0"/>
              <a:buChar char="•"/>
            </a:pPr>
            <a:r>
              <a:rPr lang="de-CH" b="0" i="0" dirty="0">
                <a:solidFill>
                  <a:srgbClr val="1D1D1D"/>
                </a:solidFill>
                <a:effectLst/>
                <a:latin typeface="Helvetica Now Display" pitchFamily="2" charset="0"/>
              </a:rPr>
              <a:t>La forza </a:t>
            </a:r>
            <a:r>
              <a:rPr lang="de-CH" b="0" i="0" dirty="0" err="1">
                <a:solidFill>
                  <a:srgbClr val="1D1D1D"/>
                </a:solidFill>
                <a:effectLst/>
                <a:latin typeface="Helvetica Now Display" pitchFamily="2" charset="0"/>
              </a:rPr>
              <a:t>esplosiva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capacità</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ottenere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rapido </a:t>
            </a:r>
            <a:r>
              <a:rPr lang="de-CH" b="0" i="0" dirty="0" err="1">
                <a:solidFill>
                  <a:srgbClr val="1D1D1D"/>
                </a:solidFill>
                <a:effectLst/>
                <a:latin typeface="Helvetica Now Display" pitchFamily="2" charset="0"/>
              </a:rPr>
              <a:t>aumento</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potenza</a:t>
            </a:r>
            <a:r>
              <a:rPr lang="de-CH" b="0" i="0" dirty="0">
                <a:solidFill>
                  <a:srgbClr val="1D1D1D"/>
                </a:solidFill>
                <a:effectLst/>
                <a:latin typeface="Helvetica Now Display" pitchFamily="2" charset="0"/>
              </a:rPr>
              <a:t> (ad </a:t>
            </a:r>
            <a:r>
              <a:rPr lang="de-CH" b="0" i="0" dirty="0" err="1">
                <a:solidFill>
                  <a:srgbClr val="1D1D1D"/>
                </a:solidFill>
                <a:effectLst/>
                <a:latin typeface="Helvetica Now Display" pitchFamily="2" charset="0"/>
              </a:rPr>
              <a:t>esempio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stacco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salto</a:t>
            </a:r>
            <a:r>
              <a:rPr lang="de-CH" b="0" i="0" dirty="0">
                <a:solidFill>
                  <a:srgbClr val="1D1D1D"/>
                </a:solidFill>
                <a:effectLst/>
                <a:latin typeface="Helvetica Now Display" pitchFamily="2" charset="0"/>
              </a:rPr>
              <a:t> in </a:t>
            </a:r>
            <a:r>
              <a:rPr lang="de-CH" b="0" i="0" dirty="0" err="1">
                <a:solidFill>
                  <a:srgbClr val="1D1D1D"/>
                </a:solidFill>
                <a:effectLst/>
                <a:latin typeface="Helvetica Now Display" pitchFamily="2" charset="0"/>
              </a:rPr>
              <a:t>alto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il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sollevamento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pesi</a:t>
            </a:r>
            <a:r>
              <a:rPr lang="de-CH" b="0" i="0" dirty="0">
                <a:solidFill>
                  <a:srgbClr val="1D1D1D"/>
                </a:solidFill>
                <a:effectLst/>
                <a:latin typeface="Helvetica Now Display" pitchFamily="2" charset="0"/>
              </a:rPr>
              <a:t>, i </a:t>
            </a:r>
            <a:r>
              <a:rPr lang="de-CH" b="0" i="0" dirty="0" err="1">
                <a:solidFill>
                  <a:srgbClr val="1D1D1D"/>
                </a:solidFill>
                <a:effectLst/>
                <a:latin typeface="Helvetica Now Display" pitchFamily="2" charset="0"/>
              </a:rPr>
              <a:t>lanci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nell'atletica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leggera</a:t>
            </a:r>
            <a:r>
              <a:rPr lang="de-CH" b="0" i="0" dirty="0">
                <a:solidFill>
                  <a:srgbClr val="1D1D1D"/>
                </a:solidFill>
                <a:effectLst/>
                <a:latin typeface="Helvetica Now Display" pitchFamily="2" charset="0"/>
              </a:rPr>
              <a:t>)</a:t>
            </a:r>
          </a:p>
          <a:p>
            <a:pPr algn="l">
              <a:lnSpc>
                <a:spcPts val="2250"/>
              </a:lnSpc>
              <a:spcBef>
                <a:spcPts val="3600"/>
              </a:spcBef>
              <a:spcAft>
                <a:spcPts val="600"/>
              </a:spcAft>
              <a:buFont typeface="Arial" panose="020B0604020202020204" pitchFamily="34" charset="0"/>
              <a:buChar char="•"/>
            </a:pPr>
            <a:r>
              <a:rPr lang="de-CH" b="0" i="0" dirty="0">
                <a:solidFill>
                  <a:srgbClr val="1D1D1D"/>
                </a:solidFill>
                <a:effectLst/>
                <a:latin typeface="Helvetica Now Display" pitchFamily="2" charset="0"/>
              </a:rPr>
              <a:t>La forza di </a:t>
            </a:r>
            <a:r>
              <a:rPr lang="de-CH" b="0" i="0" dirty="0" err="1">
                <a:solidFill>
                  <a:srgbClr val="1D1D1D"/>
                </a:solidFill>
                <a:effectLst/>
                <a:latin typeface="Helvetica Now Display" pitchFamily="2" charset="0"/>
              </a:rPr>
              <a:t>partenza</a:t>
            </a:r>
            <a:r>
              <a:rPr lang="de-CH" b="0" i="0" dirty="0">
                <a:solidFill>
                  <a:srgbClr val="1D1D1D"/>
                </a:solidFill>
                <a:effectLst/>
                <a:latin typeface="Helvetica Now Display" pitchFamily="2" charset="0"/>
              </a:rPr>
              <a:t> si </a:t>
            </a:r>
            <a:r>
              <a:rPr lang="de-CH" b="0" i="0" dirty="0" err="1">
                <a:solidFill>
                  <a:srgbClr val="1D1D1D"/>
                </a:solidFill>
                <a:effectLst/>
                <a:latin typeface="Helvetica Now Display" pitchFamily="2" charset="0"/>
              </a:rPr>
              <a:t>riferisce</a:t>
            </a:r>
            <a:r>
              <a:rPr lang="de-CH" b="0" i="0" dirty="0">
                <a:solidFill>
                  <a:srgbClr val="1D1D1D"/>
                </a:solidFill>
                <a:effectLst/>
                <a:latin typeface="Helvetica Now Display" pitchFamily="2" charset="0"/>
              </a:rPr>
              <a:t> a </a:t>
            </a:r>
            <a:r>
              <a:rPr lang="de-CH" b="0" i="0" dirty="0" err="1">
                <a:solidFill>
                  <a:srgbClr val="1D1D1D"/>
                </a:solidFill>
                <a:effectLst/>
                <a:latin typeface="Helvetica Now Display" pitchFamily="2" charset="0"/>
              </a:rPr>
              <a:t>un'esplosione</a:t>
            </a:r>
            <a:r>
              <a:rPr lang="de-CH" b="0" i="0" dirty="0">
                <a:solidFill>
                  <a:srgbClr val="1D1D1D"/>
                </a:solidFill>
                <a:effectLst/>
                <a:latin typeface="Helvetica Now Display" pitchFamily="2" charset="0"/>
              </a:rPr>
              <a:t> di forza </a:t>
            </a:r>
            <a:r>
              <a:rPr lang="de-CH" b="0" i="0" dirty="0" err="1">
                <a:solidFill>
                  <a:srgbClr val="1D1D1D"/>
                </a:solidFill>
                <a:effectLst/>
                <a:latin typeface="Helvetica Now Display" pitchFamily="2" charset="0"/>
              </a:rPr>
              <a:t>che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può</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essere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generata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entro</a:t>
            </a:r>
            <a:r>
              <a:rPr lang="de-CH" b="0" i="0" dirty="0">
                <a:solidFill>
                  <a:srgbClr val="1D1D1D"/>
                </a:solidFill>
                <a:effectLst/>
                <a:latin typeface="Helvetica Now Display" pitchFamily="2" charset="0"/>
              </a:rPr>
              <a:t> 30 </a:t>
            </a:r>
            <a:r>
              <a:rPr lang="de-CH" b="0" i="0" dirty="0" err="1">
                <a:solidFill>
                  <a:srgbClr val="1D1D1D"/>
                </a:solidFill>
                <a:effectLst/>
                <a:latin typeface="Helvetica Now Display" pitchFamily="2" charset="0"/>
              </a:rPr>
              <a:t>msec</a:t>
            </a:r>
            <a:r>
              <a:rPr lang="de-CH" b="0" i="0" dirty="0">
                <a:solidFill>
                  <a:srgbClr val="1D1D1D"/>
                </a:solidFill>
                <a:effectLst/>
                <a:latin typeface="Helvetica Now Display" pitchFamily="2" charset="0"/>
              </a:rPr>
              <a:t> (ad </a:t>
            </a:r>
            <a:r>
              <a:rPr lang="de-CH" b="0" i="0" dirty="0" err="1">
                <a:solidFill>
                  <a:srgbClr val="1D1D1D"/>
                </a:solidFill>
                <a:effectLst/>
                <a:latin typeface="Helvetica Now Display" pitchFamily="2" charset="0"/>
              </a:rPr>
              <a:t>esempio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azione</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sorpresa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nella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scherma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inganno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negli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sport</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gioco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attacco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nelle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arti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marziali</a:t>
            </a:r>
            <a:r>
              <a:rPr lang="de-CH" b="0" i="0" dirty="0">
                <a:solidFill>
                  <a:srgbClr val="1D1D1D"/>
                </a:solidFill>
                <a:effectLst/>
                <a:latin typeface="Helvetica Now Display" pitchFamily="2" charset="0"/>
              </a:rPr>
              <a:t>).</a:t>
            </a:r>
          </a:p>
          <a:p>
            <a:pPr algn="l">
              <a:lnSpc>
                <a:spcPts val="2250"/>
              </a:lnSpc>
              <a:spcBef>
                <a:spcPts val="3600"/>
              </a:spcBef>
              <a:spcAft>
                <a:spcPts val="3600"/>
              </a:spcAft>
              <a:buFont typeface="Arial" panose="020B0604020202020204" pitchFamily="34" charset="0"/>
              <a:buChar char="•"/>
            </a:pPr>
            <a:r>
              <a:rPr lang="de-CH" b="0" i="0" dirty="0">
                <a:solidFill>
                  <a:srgbClr val="1D1D1D"/>
                </a:solidFill>
                <a:effectLst/>
                <a:latin typeface="Helvetica Now Display" pitchFamily="2" charset="0"/>
              </a:rPr>
              <a:t>La forza di </a:t>
            </a:r>
            <a:r>
              <a:rPr lang="de-CH" b="0" i="0" dirty="0" err="1">
                <a:solidFill>
                  <a:srgbClr val="1D1D1D"/>
                </a:solidFill>
                <a:effectLst/>
                <a:latin typeface="Helvetica Now Display" pitchFamily="2" charset="0"/>
              </a:rPr>
              <a:t>partenza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capacità</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ottenere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rapido </a:t>
            </a:r>
            <a:r>
              <a:rPr lang="de-CH" b="0" i="0" dirty="0" err="1">
                <a:solidFill>
                  <a:srgbClr val="1D1D1D"/>
                </a:solidFill>
                <a:effectLst/>
                <a:latin typeface="Helvetica Now Display" pitchFamily="2" charset="0"/>
              </a:rPr>
              <a:t>aumento</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potenza</a:t>
            </a:r>
            <a:r>
              <a:rPr lang="de-CH" b="0" i="0" dirty="0">
                <a:solidFill>
                  <a:srgbClr val="1D1D1D"/>
                </a:solidFill>
                <a:effectLst/>
                <a:latin typeface="Helvetica Now Display" pitchFamily="2" charset="0"/>
              </a:rPr>
              <a:t> (ad </a:t>
            </a:r>
            <a:r>
              <a:rPr lang="de-CH" b="0" i="0" dirty="0" err="1">
                <a:solidFill>
                  <a:srgbClr val="1D1D1D"/>
                </a:solidFill>
                <a:effectLst/>
                <a:latin typeface="Helvetica Now Display" pitchFamily="2" charset="0"/>
              </a:rPr>
              <a:t>esempio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stacco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salto</a:t>
            </a:r>
            <a:r>
              <a:rPr lang="de-CH" b="0" i="0" dirty="0">
                <a:solidFill>
                  <a:srgbClr val="1D1D1D"/>
                </a:solidFill>
                <a:effectLst/>
                <a:latin typeface="Helvetica Now Display" pitchFamily="2" charset="0"/>
              </a:rPr>
              <a:t> in </a:t>
            </a:r>
            <a:r>
              <a:rPr lang="de-CH" b="0" i="0" dirty="0" err="1">
                <a:solidFill>
                  <a:srgbClr val="1D1D1D"/>
                </a:solidFill>
                <a:effectLst/>
                <a:latin typeface="Helvetica Now Display" pitchFamily="2" charset="0"/>
              </a:rPr>
              <a:t>alto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sollevamento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pesi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lanci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nell'atletica</a:t>
            </a:r>
            <a:r>
              <a:rPr lang="de-CH" b="0" i="0" dirty="0">
                <a:solidFill>
                  <a:srgbClr val="1D1D1D"/>
                </a:solidFill>
                <a:effectLst/>
                <a:latin typeface="Helvetica Now Display" pitchFamily="2" charset="0"/>
              </a:rPr>
              <a:t>).</a:t>
            </a:r>
          </a:p>
          <a:p>
            <a:pPr algn="l">
              <a:lnSpc>
                <a:spcPts val="2250"/>
              </a:lnSpc>
              <a:spcBef>
                <a:spcPts val="3600"/>
              </a:spcBef>
              <a:spcAft>
                <a:spcPts val="3600"/>
              </a:spcAft>
              <a:buFont typeface="Arial" panose="020B0604020202020204" pitchFamily="34" charset="0"/>
              <a:buChar char="•"/>
            </a:pPr>
            <a:endParaRPr lang="de-CH" b="0" i="0" dirty="0">
              <a:solidFill>
                <a:srgbClr val="1D1D1D"/>
              </a:solidFill>
              <a:effectLst/>
              <a:latin typeface="Helvetica Now Display" pitchFamily="2" charset="0"/>
            </a:endParaRPr>
          </a:p>
          <a:p>
            <a:pPr algn="l">
              <a:lnSpc>
                <a:spcPts val="2340"/>
              </a:lnSpc>
              <a:spcAft>
                <a:spcPts val="600"/>
              </a:spcAft>
            </a:pPr>
            <a:r>
              <a:rPr lang="de-CH" b="1" i="0" u="none" dirty="0">
                <a:solidFill>
                  <a:srgbClr val="1D1D1D"/>
                </a:solidFill>
                <a:effectLst/>
                <a:latin typeface="Helvetica Now Display" pitchFamily="2" charset="0"/>
              </a:rPr>
              <a:t>Forza </a:t>
            </a:r>
            <a:r>
              <a:rPr lang="de-CH" b="1" i="0" u="none" dirty="0" err="1">
                <a:solidFill>
                  <a:srgbClr val="1D1D1D"/>
                </a:solidFill>
                <a:effectLst/>
                <a:latin typeface="Helvetica Now Display" pitchFamily="2" charset="0"/>
              </a:rPr>
              <a:t>reattiva</a:t>
            </a:r>
            <a:endParaRPr lang="de-CH" b="1" i="0" u="none" dirty="0">
              <a:solidFill>
                <a:srgbClr val="1D1D1D"/>
              </a:solidFill>
              <a:effectLst/>
              <a:latin typeface="Helvetica Now Display" pitchFamily="2" charset="0"/>
            </a:endParaRPr>
          </a:p>
          <a:p>
            <a:pPr algn="l">
              <a:lnSpc>
                <a:spcPts val="2250"/>
              </a:lnSpc>
            </a:pPr>
            <a:r>
              <a:rPr lang="de-CH" b="0" i="0" dirty="0">
                <a:solidFill>
                  <a:srgbClr val="1D1D1D"/>
                </a:solidFill>
                <a:effectLst/>
                <a:latin typeface="Helvetica Now Display" pitchFamily="2" charset="0"/>
              </a:rPr>
              <a:t>La forza </a:t>
            </a:r>
            <a:r>
              <a:rPr lang="de-CH" b="0" i="0" dirty="0" err="1">
                <a:solidFill>
                  <a:srgbClr val="1D1D1D"/>
                </a:solidFill>
                <a:effectLst/>
                <a:latin typeface="Helvetica Now Display" pitchFamily="2" charset="0"/>
              </a:rPr>
              <a:t>reattiva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capacità</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convertire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rapidamente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a:t>
            </a:r>
            <a:r>
              <a:rPr lang="de-CH" b="0" i="0" dirty="0">
                <a:solidFill>
                  <a:srgbClr val="1D1D1D"/>
                </a:solidFill>
                <a:effectLst/>
                <a:latin typeface="Helvetica Now Display" pitchFamily="2" charset="0"/>
              </a:rPr>
              <a:t> forza la </a:t>
            </a:r>
            <a:r>
              <a:rPr lang="de-CH" b="0" i="0" dirty="0" err="1">
                <a:solidFill>
                  <a:srgbClr val="1D1D1D"/>
                </a:solidFill>
                <a:effectLst/>
                <a:latin typeface="Helvetica Now Display" pitchFamily="2" charset="0"/>
              </a:rPr>
              <a:t>maggior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quantità</a:t>
            </a:r>
            <a:r>
              <a:rPr lang="de-CH" b="0" i="0" dirty="0">
                <a:solidFill>
                  <a:srgbClr val="1D1D1D"/>
                </a:solidFill>
                <a:effectLst/>
                <a:latin typeface="Helvetica Now Display" pitchFamily="2" charset="0"/>
              </a:rPr>
              <a:t> possibile di forza da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contrazione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dinamica-eccentrica</a:t>
            </a:r>
            <a:r>
              <a:rPr lang="de-CH" b="0" i="0" dirty="0">
                <a:solidFill>
                  <a:srgbClr val="1D1D1D"/>
                </a:solidFill>
                <a:effectLst/>
                <a:latin typeface="Helvetica Now Display" pitchFamily="2" charset="0"/>
              </a:rPr>
              <a:t> in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contrazione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dinamica-concentrica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ciclo</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allungamento-accorciamento</a:t>
            </a:r>
            <a:r>
              <a:rPr lang="de-CH" b="0" i="0" dirty="0">
                <a:solidFill>
                  <a:srgbClr val="1D1D1D"/>
                </a:solidFill>
                <a:effectLst/>
                <a:latin typeface="Helvetica Now Display" pitchFamily="2" charset="0"/>
              </a:rPr>
              <a:t>) (ad </a:t>
            </a:r>
            <a:r>
              <a:rPr lang="de-CH" b="0" i="0" dirty="0" err="1">
                <a:solidFill>
                  <a:srgbClr val="1D1D1D"/>
                </a:solidFill>
                <a:effectLst/>
                <a:latin typeface="Helvetica Now Display" pitchFamily="2" charset="0"/>
              </a:rPr>
              <a:t>esempio</a:t>
            </a:r>
            <a:r>
              <a:rPr lang="de-CH" b="0" i="0" dirty="0">
                <a:solidFill>
                  <a:srgbClr val="1D1D1D"/>
                </a:solidFill>
                <a:effectLst/>
                <a:latin typeface="Helvetica Now Display" pitchFamily="2" charset="0"/>
              </a:rPr>
              <a:t>, box jump).</a:t>
            </a:r>
          </a:p>
          <a:p>
            <a:pPr algn="l">
              <a:lnSpc>
                <a:spcPts val="2250"/>
              </a:lnSpc>
            </a:pPr>
            <a:endParaRPr lang="de-CH" b="0" i="0" dirty="0">
              <a:solidFill>
                <a:srgbClr val="1D1D1D"/>
              </a:solidFill>
              <a:effectLst/>
              <a:latin typeface="Helvetica Now Display" pitchFamily="2" charset="0"/>
            </a:endParaRPr>
          </a:p>
          <a:p>
            <a:pPr algn="l">
              <a:lnSpc>
                <a:spcPts val="2340"/>
              </a:lnSpc>
              <a:spcAft>
                <a:spcPts val="600"/>
              </a:spcAft>
            </a:pPr>
            <a:r>
              <a:rPr lang="de-CH" b="1" i="0" u="none" dirty="0">
                <a:solidFill>
                  <a:srgbClr val="1D1D1D"/>
                </a:solidFill>
                <a:effectLst/>
                <a:latin typeface="Helvetica Now Display" pitchFamily="2" charset="0"/>
              </a:rPr>
              <a:t>Resistenza alla forza</a:t>
            </a:r>
          </a:p>
          <a:p>
            <a:pPr algn="l">
              <a:lnSpc>
                <a:spcPts val="2250"/>
              </a:lnSpc>
            </a:pPr>
            <a:r>
              <a:rPr lang="de-CH" b="0" i="0" dirty="0">
                <a:solidFill>
                  <a:srgbClr val="1D1D1D"/>
                </a:solidFill>
                <a:effectLst/>
                <a:latin typeface="Helvetica Now Display" pitchFamily="2" charset="0"/>
              </a:rPr>
              <a:t>La </a:t>
            </a:r>
            <a:r>
              <a:rPr lang="de-CH" b="0" i="0" dirty="0" err="1">
                <a:solidFill>
                  <a:srgbClr val="1D1D1D"/>
                </a:solidFill>
                <a:effectLst/>
                <a:latin typeface="Helvetica Now Display" pitchFamily="2" charset="0"/>
              </a:rPr>
              <a:t>resistenza</a:t>
            </a:r>
            <a:r>
              <a:rPr lang="de-CH" b="0" i="0" dirty="0">
                <a:solidFill>
                  <a:srgbClr val="1D1D1D"/>
                </a:solidFill>
                <a:effectLst/>
                <a:latin typeface="Helvetica Now Display" pitchFamily="2" charset="0"/>
              </a:rPr>
              <a:t> alla forza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resistenza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dell'organismo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all'affaticamento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durante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prestazione</a:t>
            </a:r>
            <a:r>
              <a:rPr lang="de-CH" b="0" i="0" dirty="0">
                <a:solidFill>
                  <a:srgbClr val="1D1D1D"/>
                </a:solidFill>
                <a:effectLst/>
                <a:latin typeface="Helvetica Now Display" pitchFamily="2" charset="0"/>
              </a:rPr>
              <a:t> di forza </a:t>
            </a:r>
            <a:r>
              <a:rPr lang="de-CH" b="0" i="0" dirty="0" err="1">
                <a:solidFill>
                  <a:srgbClr val="1D1D1D"/>
                </a:solidFill>
                <a:effectLst/>
                <a:latin typeface="Helvetica Now Display" pitchFamily="2" charset="0"/>
              </a:rPr>
              <a:t>prolungata</a:t>
            </a:r>
            <a:r>
              <a:rPr lang="de-CH" b="0" i="0" dirty="0">
                <a:solidFill>
                  <a:srgbClr val="1D1D1D"/>
                </a:solidFill>
                <a:effectLst/>
                <a:latin typeface="Helvetica Now Display" pitchFamily="2" charset="0"/>
              </a:rPr>
              <a:t>. I </a:t>
            </a:r>
            <a:r>
              <a:rPr lang="de-CH" b="0" i="0" dirty="0" err="1">
                <a:solidFill>
                  <a:srgbClr val="1D1D1D"/>
                </a:solidFill>
                <a:effectLst/>
                <a:latin typeface="Helvetica Now Display" pitchFamily="2" charset="0"/>
              </a:rPr>
              <a:t>criteri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sono</a:t>
            </a:r>
            <a:r>
              <a:rPr lang="de-CH" b="0" i="0" dirty="0">
                <a:solidFill>
                  <a:srgbClr val="1D1D1D"/>
                </a:solidFill>
                <a:effectLst/>
                <a:latin typeface="Helvetica Now Display" pitchFamily="2" charset="0"/>
              </a:rPr>
              <a:t> la forza </a:t>
            </a:r>
            <a:r>
              <a:rPr lang="de-CH" b="0" i="0" dirty="0" err="1">
                <a:solidFill>
                  <a:srgbClr val="1D1D1D"/>
                </a:solidFill>
                <a:effectLst/>
                <a:latin typeface="Helvetica Now Display" pitchFamily="2" charset="0"/>
              </a:rPr>
              <a:t>dello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stimolo</a:t>
            </a:r>
            <a:r>
              <a:rPr lang="de-CH" b="0" i="0" dirty="0">
                <a:solidFill>
                  <a:srgbClr val="1D1D1D"/>
                </a:solidFill>
                <a:effectLst/>
                <a:latin typeface="Helvetica Now Display" pitchFamily="2" charset="0"/>
              </a:rPr>
              <a:t> (in </a:t>
            </a:r>
            <a:r>
              <a:rPr lang="de-CH" b="0" i="0" dirty="0" err="1">
                <a:solidFill>
                  <a:srgbClr val="1D1D1D"/>
                </a:solidFill>
                <a:effectLst/>
                <a:latin typeface="Helvetica Now Display" pitchFamily="2" charset="0"/>
              </a:rPr>
              <a:t>percentuale</a:t>
            </a:r>
            <a:r>
              <a:rPr lang="de-CH" b="0" i="0" dirty="0">
                <a:solidFill>
                  <a:srgbClr val="1D1D1D"/>
                </a:solidFill>
                <a:effectLst/>
                <a:latin typeface="Helvetica Now Display" pitchFamily="2" charset="0"/>
              </a:rPr>
              <a:t> della forza di </a:t>
            </a:r>
            <a:r>
              <a:rPr lang="de-CH" b="0" i="0" dirty="0" err="1">
                <a:solidFill>
                  <a:srgbClr val="1D1D1D"/>
                </a:solidFill>
                <a:effectLst/>
                <a:latin typeface="Helvetica Now Display" pitchFamily="2" charset="0"/>
              </a:rPr>
              <a:t>contrazione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il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volume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dello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stimolo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numero</a:t>
            </a:r>
            <a:r>
              <a:rPr lang="de-CH" b="0" i="0" dirty="0">
                <a:solidFill>
                  <a:srgbClr val="1D1D1D"/>
                </a:solidFill>
                <a:effectLst/>
                <a:latin typeface="Helvetica Now Display" pitchFamily="2" charset="0"/>
              </a:rPr>
              <a:t> totale di </a:t>
            </a:r>
            <a:r>
              <a:rPr lang="de-CH" b="0" i="0" dirty="0" err="1">
                <a:solidFill>
                  <a:srgbClr val="1D1D1D"/>
                </a:solidFill>
                <a:effectLst/>
                <a:latin typeface="Helvetica Now Display" pitchFamily="2" charset="0"/>
              </a:rPr>
              <a:t>ripetizioni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Nell'ambito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dei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fattori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condizionali</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resistenza</a:t>
            </a:r>
            <a:r>
              <a:rPr lang="de-CH" b="0" i="0" dirty="0">
                <a:solidFill>
                  <a:srgbClr val="1D1D1D"/>
                </a:solidFill>
                <a:effectLst/>
                <a:latin typeface="Helvetica Now Display" pitchFamily="2" charset="0"/>
              </a:rPr>
              <a:t> alla forza </a:t>
            </a:r>
            <a:r>
              <a:rPr lang="de-CH" b="0" i="0" dirty="0" err="1">
                <a:solidFill>
                  <a:srgbClr val="1D1D1D"/>
                </a:solidFill>
                <a:effectLst/>
                <a:latin typeface="Helvetica Now Display" pitchFamily="2" charset="0"/>
              </a:rPr>
              <a:t>appartiene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all'area</a:t>
            </a:r>
            <a:r>
              <a:rPr lang="de-CH" b="0" i="0" dirty="0">
                <a:solidFill>
                  <a:srgbClr val="1D1D1D"/>
                </a:solidFill>
                <a:effectLst/>
                <a:latin typeface="Helvetica Now Display" pitchFamily="2" charset="0"/>
              </a:rPr>
              <a:t> della </a:t>
            </a:r>
            <a:r>
              <a:rPr lang="de-CH" b="0" i="0" dirty="0" err="1">
                <a:solidFill>
                  <a:srgbClr val="1D1D1D"/>
                </a:solidFill>
                <a:effectLst/>
                <a:latin typeface="Helvetica Now Display" pitchFamily="2" charset="0"/>
              </a:rPr>
              <a:t>resistenza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piuttosto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che</a:t>
            </a:r>
            <a:r>
              <a:rPr lang="de-CH" b="0" i="0" dirty="0">
                <a:solidFill>
                  <a:srgbClr val="1D1D1D"/>
                </a:solidFill>
                <a:effectLst/>
                <a:latin typeface="Helvetica Now Display" pitchFamily="2" charset="0"/>
              </a:rPr>
              <a:t> a </a:t>
            </a:r>
            <a:r>
              <a:rPr lang="de-CH" b="0" i="0" dirty="0" err="1">
                <a:solidFill>
                  <a:srgbClr val="1D1D1D"/>
                </a:solidFill>
                <a:effectLst/>
                <a:latin typeface="Helvetica Now Display" pitchFamily="2" charset="0"/>
              </a:rPr>
              <a:t>quella</a:t>
            </a:r>
            <a:r>
              <a:rPr lang="de-CH" b="0" i="0" dirty="0">
                <a:solidFill>
                  <a:srgbClr val="1D1D1D"/>
                </a:solidFill>
                <a:effectLst/>
                <a:latin typeface="Helvetica Now Display" pitchFamily="2" charset="0"/>
              </a:rPr>
              <a:t> della forza.</a:t>
            </a:r>
          </a:p>
          <a:p>
            <a:pPr algn="l">
              <a:lnSpc>
                <a:spcPts val="2250"/>
              </a:lnSpc>
            </a:pPr>
            <a:endParaRPr lang="de-CH" b="0" i="0" dirty="0">
              <a:solidFill>
                <a:srgbClr val="1D1D1D"/>
              </a:solidFill>
              <a:effectLst/>
              <a:latin typeface="Helvetica Now Display" pitchFamily="2" charset="0"/>
            </a:endParaRPr>
          </a:p>
          <a:p>
            <a:pPr algn="l">
              <a:lnSpc>
                <a:spcPts val="2250"/>
              </a:lnSpc>
            </a:pPr>
            <a:r>
              <a:rPr lang="de-CH" b="0" i="0" dirty="0">
                <a:solidFill>
                  <a:srgbClr val="1D1D1D"/>
                </a:solidFill>
                <a:effectLst/>
                <a:latin typeface="Helvetica Now Display" pitchFamily="2" charset="0"/>
              </a:rPr>
              <a:t>Forza </a:t>
            </a:r>
            <a:r>
              <a:rPr lang="de-CH" b="0" i="0" dirty="0" err="1">
                <a:solidFill>
                  <a:srgbClr val="1D1D1D"/>
                </a:solidFill>
                <a:effectLst/>
                <a:latin typeface="Helvetica Now Display" pitchFamily="2" charset="0"/>
              </a:rPr>
              <a:t>massima</a:t>
            </a:r>
            <a:endParaRPr lang="de-CH" b="0" i="0" dirty="0">
              <a:solidFill>
                <a:srgbClr val="1D1D1D"/>
              </a:solidFill>
              <a:effectLst/>
              <a:latin typeface="Helvetica Now Display" pitchFamily="2" charset="0"/>
            </a:endParaRPr>
          </a:p>
          <a:p>
            <a:pPr algn="l">
              <a:lnSpc>
                <a:spcPts val="2250"/>
              </a:lnSpc>
            </a:pP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la forza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che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muscolo</a:t>
            </a:r>
            <a:r>
              <a:rPr lang="de-CH" b="0" i="0" dirty="0">
                <a:solidFill>
                  <a:srgbClr val="1D1D1D"/>
                </a:solidFill>
                <a:effectLst/>
                <a:latin typeface="Helvetica Now Display" pitchFamily="2" charset="0"/>
              </a:rPr>
              <a:t> o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gruppo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muscolare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può</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sviluppare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durante</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attività</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volontaria</a:t>
            </a:r>
            <a:r>
              <a:rPr lang="de-CH" b="0" i="0" dirty="0">
                <a:solidFill>
                  <a:srgbClr val="1D1D1D"/>
                </a:solidFill>
                <a:effectLst/>
                <a:latin typeface="Helvetica Now Display" pitchFamily="2" charset="0"/>
              </a:rPr>
              <a:t>.</a:t>
            </a:r>
          </a:p>
          <a:p>
            <a:pPr algn="l">
              <a:lnSpc>
                <a:spcPts val="2250"/>
              </a:lnSpc>
            </a:pPr>
            <a:r>
              <a:rPr lang="de-CH" b="0" i="0" dirty="0">
                <a:solidFill>
                  <a:srgbClr val="1D1D1D"/>
                </a:solidFill>
                <a:effectLst/>
                <a:latin typeface="Helvetica Now Display" pitchFamily="2" charset="0"/>
              </a:rPr>
              <a:t>Forza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relativa</a:t>
            </a:r>
            <a:r>
              <a:rPr lang="de-CH" b="0" i="0" dirty="0">
                <a:solidFill>
                  <a:srgbClr val="1D1D1D"/>
                </a:solidFill>
                <a:effectLst/>
                <a:latin typeface="Helvetica Now Display" pitchFamily="2" charset="0"/>
              </a:rPr>
              <a:t>: forza in </a:t>
            </a:r>
            <a:r>
              <a:rPr lang="de-CH" b="0" i="0" dirty="0" err="1">
                <a:solidFill>
                  <a:srgbClr val="1D1D1D"/>
                </a:solidFill>
                <a:effectLst/>
                <a:latin typeface="Helvetica Now Display" pitchFamily="2" charset="0"/>
              </a:rPr>
              <a:t>relazione</a:t>
            </a:r>
            <a:r>
              <a:rPr lang="de-CH" b="0" i="0" dirty="0">
                <a:solidFill>
                  <a:srgbClr val="1D1D1D"/>
                </a:solidFill>
                <a:effectLst/>
                <a:latin typeface="Helvetica Now Display" pitchFamily="2" charset="0"/>
              </a:rPr>
              <a:t> alla </a:t>
            </a:r>
            <a:r>
              <a:rPr lang="de-CH" b="0" i="0" dirty="0" err="1">
                <a:solidFill>
                  <a:srgbClr val="1D1D1D"/>
                </a:solidFill>
                <a:effectLst/>
                <a:latin typeface="Helvetica Now Display" pitchFamily="2" charset="0"/>
              </a:rPr>
              <a:t>massa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corporea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particolarmente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importante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negli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sport</a:t>
            </a:r>
            <a:r>
              <a:rPr lang="de-CH" b="0" i="0" dirty="0">
                <a:solidFill>
                  <a:srgbClr val="1D1D1D"/>
                </a:solidFill>
                <a:effectLst/>
                <a:latin typeface="Helvetica Now Display" pitchFamily="2" charset="0"/>
              </a:rPr>
              <a:t> in </a:t>
            </a:r>
            <a:r>
              <a:rPr lang="de-CH" b="0" i="0" dirty="0" err="1">
                <a:solidFill>
                  <a:srgbClr val="1D1D1D"/>
                </a:solidFill>
                <a:effectLst/>
                <a:latin typeface="Helvetica Now Display" pitchFamily="2" charset="0"/>
              </a:rPr>
              <a:t>cui</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massa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corporea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deve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essere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trasportata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accelerata</a:t>
            </a:r>
            <a:r>
              <a:rPr lang="de-CH" b="0" i="0" dirty="0">
                <a:solidFill>
                  <a:srgbClr val="1D1D1D"/>
                </a:solidFill>
                <a:effectLst/>
                <a:latin typeface="Helvetica Now Display" pitchFamily="2" charset="0"/>
              </a:rPr>
              <a:t> (ad </a:t>
            </a:r>
            <a:r>
              <a:rPr lang="de-CH" b="0" i="0" dirty="0" err="1">
                <a:solidFill>
                  <a:srgbClr val="1D1D1D"/>
                </a:solidFill>
                <a:effectLst/>
                <a:latin typeface="Helvetica Now Display" pitchFamily="2" charset="0"/>
              </a:rPr>
              <a:t>esempio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arrampicata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ginnastica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corsa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salto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gli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sci</a:t>
            </a:r>
            <a:r>
              <a:rPr lang="de-CH" b="0" i="0" dirty="0">
                <a:solidFill>
                  <a:srgbClr val="1D1D1D"/>
                </a:solidFill>
                <a:effectLst/>
                <a:latin typeface="Helvetica Now Display" pitchFamily="2" charset="0"/>
              </a:rPr>
              <a:t>) o </a:t>
            </a:r>
            <a:r>
              <a:rPr lang="de-CH" b="0" i="0" dirty="0" err="1">
                <a:solidFill>
                  <a:srgbClr val="1D1D1D"/>
                </a:solidFill>
                <a:effectLst/>
                <a:latin typeface="Helvetica Now Display" pitchFamily="2" charset="0"/>
              </a:rPr>
              <a:t>negli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sport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classi</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peso</a:t>
            </a:r>
            <a:r>
              <a:rPr lang="de-CH" b="0" i="0" dirty="0">
                <a:solidFill>
                  <a:srgbClr val="1D1D1D"/>
                </a:solidFill>
                <a:effectLst/>
                <a:latin typeface="Helvetica Now Display" pitchFamily="2" charset="0"/>
              </a:rPr>
              <a:t>.</a:t>
            </a:r>
          </a:p>
          <a:p>
            <a:pPr algn="l">
              <a:lnSpc>
                <a:spcPts val="2250"/>
              </a:lnSpc>
            </a:pPr>
            <a:endParaRPr lang="de-CH" b="0" i="0" dirty="0">
              <a:solidFill>
                <a:srgbClr val="1D1D1D"/>
              </a:solidFill>
              <a:effectLst/>
              <a:latin typeface="Helvetica Now Display" pitchFamily="2" charset="0"/>
            </a:endParaRPr>
          </a:p>
          <a:p>
            <a:pPr algn="l">
              <a:lnSpc>
                <a:spcPts val="2250"/>
              </a:lnSpc>
            </a:pPr>
            <a:r>
              <a:rPr lang="de-CH" b="0" i="0" dirty="0">
                <a:solidFill>
                  <a:srgbClr val="1D1D1D"/>
                </a:solidFill>
                <a:effectLst/>
                <a:latin typeface="Helvetica Now Display" pitchFamily="2" charset="0"/>
              </a:rPr>
              <a:t>La forza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dinamica-concentrica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dinamica-eccentrica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differiscono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poiché</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durante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contrazione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eccentrica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decelerante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possibile </a:t>
            </a:r>
            <a:r>
              <a:rPr lang="de-CH" b="0" i="0" dirty="0" err="1">
                <a:solidFill>
                  <a:srgbClr val="1D1D1D"/>
                </a:solidFill>
                <a:effectLst/>
                <a:latin typeface="Helvetica Now Display" pitchFamily="2" charset="0"/>
              </a:rPr>
              <a:t>trattenere</a:t>
            </a:r>
            <a:r>
              <a:rPr lang="de-CH" b="0" i="0" dirty="0">
                <a:solidFill>
                  <a:srgbClr val="1D1D1D"/>
                </a:solidFill>
                <a:effectLst/>
                <a:latin typeface="Helvetica Now Display" pitchFamily="2" charset="0"/>
              </a:rPr>
              <a:t> più </a:t>
            </a:r>
            <a:r>
              <a:rPr lang="de-CH" b="0" i="0" dirty="0" err="1">
                <a:solidFill>
                  <a:srgbClr val="1D1D1D"/>
                </a:solidFill>
                <a:effectLst/>
                <a:latin typeface="Helvetica Now Display" pitchFamily="2" charset="0"/>
              </a:rPr>
              <a:t>peso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rispetto</a:t>
            </a:r>
            <a:r>
              <a:rPr lang="de-CH" b="0" i="0" dirty="0">
                <a:solidFill>
                  <a:srgbClr val="1D1D1D"/>
                </a:solidFill>
                <a:effectLst/>
                <a:latin typeface="Helvetica Now Display" pitchFamily="2" charset="0"/>
              </a:rPr>
              <a:t> a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modalità</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funzionamento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concentrica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parametro</a:t>
            </a:r>
            <a:r>
              <a:rPr lang="de-CH" b="0" i="0" dirty="0">
                <a:solidFill>
                  <a:srgbClr val="1D1D1D"/>
                </a:solidFill>
                <a:effectLst/>
                <a:latin typeface="Helvetica Now Display" pitchFamily="2" charset="0"/>
              </a:rPr>
              <a:t> per </a:t>
            </a:r>
            <a:r>
              <a:rPr lang="de-CH" b="0" i="0" dirty="0" err="1">
                <a:solidFill>
                  <a:srgbClr val="1D1D1D"/>
                </a:solidFill>
                <a:effectLst/>
                <a:latin typeface="Helvetica Now Display" pitchFamily="2" charset="0"/>
              </a:rPr>
              <a:t>misurare</a:t>
            </a:r>
            <a:r>
              <a:rPr lang="de-CH" b="0" i="0" dirty="0">
                <a:solidFill>
                  <a:srgbClr val="1D1D1D"/>
                </a:solidFill>
                <a:effectLst/>
                <a:latin typeface="Helvetica Now Display" pitchFamily="2" charset="0"/>
              </a:rPr>
              <a:t> la forza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resistenza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che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può</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essere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superata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esattamente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volta</a:t>
            </a:r>
            <a:r>
              <a:rPr lang="de-CH" b="0" i="0" dirty="0">
                <a:solidFill>
                  <a:srgbClr val="1D1D1D"/>
                </a:solidFill>
                <a:effectLst/>
                <a:latin typeface="Helvetica Now Display" pitchFamily="2" charset="0"/>
              </a:rPr>
              <a:t>. A </a:t>
            </a:r>
            <a:r>
              <a:rPr lang="de-CH" b="0" i="0" dirty="0" err="1">
                <a:solidFill>
                  <a:srgbClr val="1D1D1D"/>
                </a:solidFill>
                <a:effectLst/>
                <a:latin typeface="Helvetica Now Display" pitchFamily="2" charset="0"/>
              </a:rPr>
              <a:t>questo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proposito</a:t>
            </a:r>
            <a:r>
              <a:rPr lang="de-CH" b="0" i="0" dirty="0">
                <a:solidFill>
                  <a:srgbClr val="1D1D1D"/>
                </a:solidFill>
                <a:effectLst/>
                <a:latin typeface="Helvetica Now Display" pitchFamily="2" charset="0"/>
              </a:rPr>
              <a:t> si </a:t>
            </a:r>
            <a:r>
              <a:rPr lang="de-CH" b="0" i="0" dirty="0" err="1">
                <a:solidFill>
                  <a:srgbClr val="1D1D1D"/>
                </a:solidFill>
                <a:effectLst/>
                <a:latin typeface="Helvetica Now Display" pitchFamily="2" charset="0"/>
              </a:rPr>
              <a:t>usa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il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termine</a:t>
            </a:r>
            <a:r>
              <a:rPr lang="de-CH" b="0" i="0" dirty="0">
                <a:solidFill>
                  <a:srgbClr val="1D1D1D"/>
                </a:solidFill>
                <a:effectLst/>
                <a:latin typeface="Helvetica Now Display" pitchFamily="2" charset="0"/>
              </a:rPr>
              <a:t> 1RM (1 </a:t>
            </a:r>
            <a:r>
              <a:rPr lang="de-CH" b="0" i="0" dirty="0" err="1">
                <a:solidFill>
                  <a:srgbClr val="1D1D1D"/>
                </a:solidFill>
                <a:effectLst/>
                <a:latin typeface="Helvetica Now Display" pitchFamily="2" charset="0"/>
              </a:rPr>
              <a:t>ripetizione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Per </a:t>
            </a:r>
            <a:r>
              <a:rPr lang="de-CH" b="0" i="0" dirty="0" err="1">
                <a:solidFill>
                  <a:srgbClr val="1D1D1D"/>
                </a:solidFill>
                <a:effectLst/>
                <a:latin typeface="Helvetica Now Display" pitchFamily="2" charset="0"/>
              </a:rPr>
              <a:t>gli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sport</a:t>
            </a:r>
            <a:r>
              <a:rPr lang="de-CH" b="0" i="0" dirty="0">
                <a:solidFill>
                  <a:srgbClr val="1D1D1D"/>
                </a:solidFill>
                <a:effectLst/>
                <a:latin typeface="Helvetica Now Display" pitchFamily="2" charset="0"/>
              </a:rPr>
              <a:t> in </a:t>
            </a:r>
            <a:r>
              <a:rPr lang="de-CH" b="0" i="0" dirty="0" err="1">
                <a:solidFill>
                  <a:srgbClr val="1D1D1D"/>
                </a:solidFill>
                <a:effectLst/>
                <a:latin typeface="Helvetica Now Display" pitchFamily="2" charset="0"/>
              </a:rPr>
              <a:t>cui</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massa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corporea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deve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essere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trasportata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accelerata</a:t>
            </a:r>
            <a:r>
              <a:rPr lang="de-CH" b="0" i="0" dirty="0">
                <a:solidFill>
                  <a:srgbClr val="1D1D1D"/>
                </a:solidFill>
                <a:effectLst/>
                <a:latin typeface="Helvetica Now Display" pitchFamily="2" charset="0"/>
              </a:rPr>
              <a:t> (ad </a:t>
            </a:r>
            <a:r>
              <a:rPr lang="de-CH" b="0" i="0" dirty="0" err="1">
                <a:solidFill>
                  <a:srgbClr val="1D1D1D"/>
                </a:solidFill>
                <a:effectLst/>
                <a:latin typeface="Helvetica Now Display" pitchFamily="2" charset="0"/>
              </a:rPr>
              <a:t>esempio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arrampicata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ginnastica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corsa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salto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gli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sci</a:t>
            </a:r>
            <a:r>
              <a:rPr lang="de-CH" b="0" i="0" dirty="0">
                <a:solidFill>
                  <a:srgbClr val="1D1D1D"/>
                </a:solidFill>
                <a:effectLst/>
                <a:latin typeface="Helvetica Now Display" pitchFamily="2" charset="0"/>
              </a:rPr>
              <a:t>) o per </a:t>
            </a:r>
            <a:r>
              <a:rPr lang="de-CH" b="0" i="0" dirty="0" err="1">
                <a:solidFill>
                  <a:srgbClr val="1D1D1D"/>
                </a:solidFill>
                <a:effectLst/>
                <a:latin typeface="Helvetica Now Display" pitchFamily="2" charset="0"/>
              </a:rPr>
              <a:t>gli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sport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classi</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peso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vantaggioso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avere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buona</a:t>
            </a:r>
            <a:r>
              <a:rPr lang="de-CH" b="0" i="0" dirty="0">
                <a:solidFill>
                  <a:srgbClr val="1D1D1D"/>
                </a:solidFill>
                <a:effectLst/>
                <a:latin typeface="Helvetica Now Display" pitchFamily="2" charset="0"/>
              </a:rPr>
              <a:t> forza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relativa</a:t>
            </a:r>
            <a:r>
              <a:rPr lang="de-CH" b="0" i="0" dirty="0">
                <a:solidFill>
                  <a:srgbClr val="1D1D1D"/>
                </a:solidFill>
                <a:effectLst/>
                <a:latin typeface="Helvetica Now Display" pitchFamily="2" charset="0"/>
              </a:rPr>
              <a:t> (forza in </a:t>
            </a:r>
            <a:r>
              <a:rPr lang="de-CH" b="0" i="0" dirty="0" err="1">
                <a:solidFill>
                  <a:srgbClr val="1D1D1D"/>
                </a:solidFill>
                <a:effectLst/>
                <a:latin typeface="Helvetica Now Display" pitchFamily="2" charset="0"/>
              </a:rPr>
              <a:t>relazione</a:t>
            </a:r>
            <a:r>
              <a:rPr lang="de-CH" b="0" i="0" dirty="0">
                <a:solidFill>
                  <a:srgbClr val="1D1D1D"/>
                </a:solidFill>
                <a:effectLst/>
                <a:latin typeface="Helvetica Now Display" pitchFamily="2" charset="0"/>
              </a:rPr>
              <a:t> alla </a:t>
            </a:r>
            <a:r>
              <a:rPr lang="de-CH" b="0" i="0" dirty="0" err="1">
                <a:solidFill>
                  <a:srgbClr val="1D1D1D"/>
                </a:solidFill>
                <a:effectLst/>
                <a:latin typeface="Helvetica Now Display" pitchFamily="2" charset="0"/>
              </a:rPr>
              <a:t>massa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corporea</a:t>
            </a:r>
            <a:r>
              <a:rPr lang="de-CH" b="0" i="0" dirty="0">
                <a:solidFill>
                  <a:srgbClr val="1D1D1D"/>
                </a:solidFill>
                <a:effectLst/>
                <a:latin typeface="Helvetica Now Display" pitchFamily="2" charset="0"/>
              </a:rPr>
              <a:t>).</a:t>
            </a:r>
          </a:p>
          <a:p>
            <a:pPr algn="l">
              <a:lnSpc>
                <a:spcPts val="2250"/>
              </a:lnSpc>
            </a:pPr>
            <a:endParaRPr lang="de-CH" b="0" i="0" dirty="0">
              <a:solidFill>
                <a:srgbClr val="1D1D1D"/>
              </a:solidFill>
              <a:effectLst/>
              <a:latin typeface="Helvetica Now Display" pitchFamily="2" charset="0"/>
            </a:endParaRPr>
          </a:p>
          <a:p>
            <a:pPr algn="l">
              <a:lnSpc>
                <a:spcPts val="2250"/>
              </a:lnSpc>
            </a:pPr>
            <a:r>
              <a:rPr lang="de-CH" b="1" i="0" u="none" dirty="0">
                <a:solidFill>
                  <a:srgbClr val="1D1D1D"/>
                </a:solidFill>
                <a:effectLst/>
                <a:latin typeface="Helvetica Now Display" pitchFamily="2" charset="0"/>
              </a:rPr>
              <a:t>Resistenza alla forza</a:t>
            </a:r>
          </a:p>
          <a:p>
            <a:pPr algn="l">
              <a:lnSpc>
                <a:spcPts val="2250"/>
              </a:lnSpc>
            </a:pP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capacità</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resistere</a:t>
            </a:r>
            <a:r>
              <a:rPr lang="de-CH" b="0" i="0" dirty="0">
                <a:solidFill>
                  <a:srgbClr val="1D1D1D"/>
                </a:solidFill>
                <a:effectLst/>
                <a:latin typeface="Helvetica Now Display" pitchFamily="2" charset="0"/>
              </a:rPr>
              <a:t> alla </a:t>
            </a:r>
            <a:r>
              <a:rPr lang="de-CH" b="0" i="0" dirty="0" err="1">
                <a:solidFill>
                  <a:srgbClr val="1D1D1D"/>
                </a:solidFill>
                <a:effectLst/>
                <a:latin typeface="Helvetica Now Display" pitchFamily="2" charset="0"/>
              </a:rPr>
              <a:t>fatica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durante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periodi</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sforzo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prolungati</a:t>
            </a:r>
            <a:r>
              <a:rPr lang="de-CH" b="0" i="0" dirty="0">
                <a:solidFill>
                  <a:srgbClr val="1D1D1D"/>
                </a:solidFill>
                <a:effectLst/>
                <a:latin typeface="Helvetica Now Display" pitchFamily="2" charset="0"/>
              </a:rPr>
              <a:t>.</a:t>
            </a:r>
          </a:p>
          <a:p>
            <a:pPr algn="l">
              <a:lnSpc>
                <a:spcPts val="2250"/>
              </a:lnSpc>
            </a:pPr>
            <a:r>
              <a:rPr lang="de-CH" b="0" i="0" dirty="0">
                <a:solidFill>
                  <a:srgbClr val="1D1D1D"/>
                </a:solidFill>
                <a:effectLst/>
                <a:latin typeface="Helvetica Now Display" pitchFamily="2" charset="0"/>
              </a:rPr>
              <a:t>Fa </a:t>
            </a:r>
            <a:r>
              <a:rPr lang="de-CH" b="0" i="0" dirty="0" err="1">
                <a:solidFill>
                  <a:srgbClr val="1D1D1D"/>
                </a:solidFill>
                <a:effectLst/>
                <a:latin typeface="Helvetica Now Display" pitchFamily="2" charset="0"/>
              </a:rPr>
              <a:t>parte</a:t>
            </a:r>
            <a:r>
              <a:rPr lang="de-CH" b="0" i="0" dirty="0">
                <a:solidFill>
                  <a:srgbClr val="1D1D1D"/>
                </a:solidFill>
                <a:effectLst/>
                <a:latin typeface="Helvetica Now Display" pitchFamily="2" charset="0"/>
              </a:rPr>
              <a:t> delle </a:t>
            </a:r>
            <a:r>
              <a:rPr lang="de-CH" b="0" i="0" dirty="0" err="1">
                <a:solidFill>
                  <a:srgbClr val="1D1D1D"/>
                </a:solidFill>
                <a:effectLst/>
                <a:latin typeface="Helvetica Now Display" pitchFamily="2" charset="0"/>
              </a:rPr>
              <a:t>capacità</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resistenza</a:t>
            </a:r>
            <a:r>
              <a:rPr lang="de-CH" b="0" i="0" dirty="0">
                <a:solidFill>
                  <a:srgbClr val="1D1D1D"/>
                </a:solidFill>
                <a:effectLst/>
                <a:latin typeface="Helvetica Now Display" pitchFamily="2" charset="0"/>
              </a:rPr>
              <a:t>.</a:t>
            </a:r>
          </a:p>
          <a:p>
            <a:pPr algn="l">
              <a:lnSpc>
                <a:spcPts val="2250"/>
              </a:lnSpc>
            </a:pPr>
            <a:r>
              <a:rPr lang="de-CH" b="0" i="0" dirty="0">
                <a:solidFill>
                  <a:srgbClr val="1D1D1D"/>
                </a:solidFill>
                <a:effectLst/>
                <a:latin typeface="Helvetica Now Display" pitchFamily="2" charset="0"/>
              </a:rPr>
              <a:t>Si </a:t>
            </a:r>
            <a:r>
              <a:rPr lang="de-CH" b="0" i="0" dirty="0" err="1">
                <a:solidFill>
                  <a:srgbClr val="1D1D1D"/>
                </a:solidFill>
                <a:effectLst/>
                <a:latin typeface="Helvetica Now Display" pitchFamily="2" charset="0"/>
              </a:rPr>
              <a:t>distingue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tra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resistenza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aerobica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anaerobica</a:t>
            </a:r>
            <a:r>
              <a:rPr lang="de-CH" b="0" i="0" dirty="0">
                <a:solidFill>
                  <a:srgbClr val="1D1D1D"/>
                </a:solidFill>
                <a:effectLst/>
                <a:latin typeface="Helvetica Now Display" pitchFamily="2" charset="0"/>
              </a:rPr>
              <a:t>.</a:t>
            </a:r>
          </a:p>
          <a:p>
            <a:pPr algn="l">
              <a:lnSpc>
                <a:spcPts val="2250"/>
              </a:lnSpc>
            </a:pPr>
            <a:endParaRPr lang="de-CH" b="0" i="0" dirty="0">
              <a:solidFill>
                <a:srgbClr val="1D1D1D"/>
              </a:solidFill>
              <a:effectLst/>
              <a:latin typeface="Helvetica Now Display" pitchFamily="2" charset="0"/>
            </a:endParaRPr>
          </a:p>
          <a:p>
            <a:pPr algn="l">
              <a:lnSpc>
                <a:spcPts val="2250"/>
              </a:lnSpc>
            </a:pPr>
            <a:r>
              <a:rPr lang="de-CH" b="1" i="0" u="none" dirty="0">
                <a:solidFill>
                  <a:srgbClr val="1D1D1D"/>
                </a:solidFill>
                <a:effectLst/>
                <a:latin typeface="Helvetica Now Display" pitchFamily="2" charset="0"/>
              </a:rPr>
              <a:t>Forza di </a:t>
            </a:r>
            <a:r>
              <a:rPr lang="de-CH" b="1" i="0" u="none" dirty="0" err="1">
                <a:solidFill>
                  <a:srgbClr val="1D1D1D"/>
                </a:solidFill>
                <a:effectLst/>
                <a:latin typeface="Helvetica Now Display" pitchFamily="2" charset="0"/>
              </a:rPr>
              <a:t>velocità</a:t>
            </a:r>
            <a:endParaRPr lang="de-CH" b="1" i="0" u="none" dirty="0">
              <a:solidFill>
                <a:srgbClr val="1D1D1D"/>
              </a:solidFill>
              <a:effectLst/>
              <a:latin typeface="Helvetica Now Display" pitchFamily="2" charset="0"/>
            </a:endParaRPr>
          </a:p>
          <a:p>
            <a:pPr algn="l">
              <a:lnSpc>
                <a:spcPts val="2250"/>
              </a:lnSpc>
            </a:pPr>
            <a:r>
              <a:rPr lang="de-CH" b="0" i="0" dirty="0">
                <a:solidFill>
                  <a:srgbClr val="1D1D1D"/>
                </a:solidFill>
                <a:effectLst/>
                <a:latin typeface="Helvetica Now Display" pitchFamily="2" charset="0"/>
              </a:rPr>
              <a:t>La </a:t>
            </a:r>
            <a:r>
              <a:rPr lang="de-CH" b="0" i="0" dirty="0" err="1">
                <a:solidFill>
                  <a:srgbClr val="1D1D1D"/>
                </a:solidFill>
                <a:effectLst/>
                <a:latin typeface="Helvetica Now Display" pitchFamily="2" charset="0"/>
              </a:rPr>
              <a:t>capacità</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sviluppare</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forza possibile in breve tempo </a:t>
            </a:r>
            <a:r>
              <a:rPr lang="de-CH" b="0" i="0" dirty="0" err="1">
                <a:solidFill>
                  <a:srgbClr val="1D1D1D"/>
                </a:solidFill>
                <a:effectLst/>
                <a:latin typeface="Helvetica Now Display" pitchFamily="2" charset="0"/>
              </a:rPr>
              <a:t>contro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resistenza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media</a:t>
            </a:r>
            <a:r>
              <a:rPr lang="de-CH" b="0" i="0" dirty="0">
                <a:solidFill>
                  <a:srgbClr val="1D1D1D"/>
                </a:solidFill>
                <a:effectLst/>
                <a:latin typeface="Helvetica Now Display" pitchFamily="2" charset="0"/>
              </a:rPr>
              <a:t>.</a:t>
            </a:r>
          </a:p>
          <a:p>
            <a:pPr algn="l">
              <a:lnSpc>
                <a:spcPts val="2250"/>
              </a:lnSpc>
            </a:pPr>
            <a:endParaRPr lang="de-CH" b="0" i="0" dirty="0">
              <a:solidFill>
                <a:srgbClr val="1D1D1D"/>
              </a:solidFill>
              <a:effectLst/>
              <a:latin typeface="Helvetica Now Display" pitchFamily="2" charset="0"/>
            </a:endParaRPr>
          </a:p>
          <a:p>
            <a:pPr algn="l">
              <a:lnSpc>
                <a:spcPts val="2250"/>
              </a:lnSpc>
            </a:pPr>
            <a:r>
              <a:rPr lang="de-CH" b="1" i="0" u="none" dirty="0">
                <a:solidFill>
                  <a:srgbClr val="1D1D1D"/>
                </a:solidFill>
                <a:effectLst/>
                <a:latin typeface="Helvetica Now Display" pitchFamily="2" charset="0"/>
              </a:rPr>
              <a:t>Forza </a:t>
            </a:r>
            <a:r>
              <a:rPr lang="de-CH" b="1" i="0" u="none" dirty="0" err="1">
                <a:solidFill>
                  <a:srgbClr val="1D1D1D"/>
                </a:solidFill>
                <a:effectLst/>
                <a:latin typeface="Helvetica Now Display" pitchFamily="2" charset="0"/>
              </a:rPr>
              <a:t>reattiva</a:t>
            </a:r>
            <a:endParaRPr lang="de-CH" b="1" i="0" u="none" dirty="0">
              <a:solidFill>
                <a:srgbClr val="1D1D1D"/>
              </a:solidFill>
              <a:effectLst/>
              <a:latin typeface="Helvetica Now Display" pitchFamily="2" charset="0"/>
            </a:endParaRPr>
          </a:p>
          <a:p>
            <a:pPr algn="l">
              <a:lnSpc>
                <a:spcPts val="2250"/>
              </a:lnSpc>
            </a:pP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capacità</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realizzare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impulso</a:t>
            </a:r>
            <a:r>
              <a:rPr lang="de-CH" b="0" i="0" dirty="0">
                <a:solidFill>
                  <a:srgbClr val="1D1D1D"/>
                </a:solidFill>
                <a:effectLst/>
                <a:latin typeface="Helvetica Now Display" pitchFamily="2" charset="0"/>
              </a:rPr>
              <a:t> di forza </a:t>
            </a:r>
            <a:r>
              <a:rPr lang="de-CH" b="0" i="0" dirty="0" err="1">
                <a:solidFill>
                  <a:srgbClr val="1D1D1D"/>
                </a:solidFill>
                <a:effectLst/>
                <a:latin typeface="Helvetica Now Display" pitchFamily="2" charset="0"/>
              </a:rPr>
              <a:t>elevato</a:t>
            </a:r>
            <a:r>
              <a:rPr lang="de-CH" b="0" i="0" dirty="0">
                <a:solidFill>
                  <a:srgbClr val="1D1D1D"/>
                </a:solidFill>
                <a:effectLst/>
                <a:latin typeface="Helvetica Now Display" pitchFamily="2" charset="0"/>
              </a:rPr>
              <a:t> in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ciclo</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allungamento-accorciamento</a:t>
            </a:r>
            <a:r>
              <a:rPr lang="de-CH" b="0" i="0" dirty="0">
                <a:solidFill>
                  <a:srgbClr val="1D1D1D"/>
                </a:solidFill>
                <a:effectLst/>
                <a:latin typeface="Helvetica Now Display" pitchFamily="2" charset="0"/>
              </a:rPr>
              <a:t>. </a:t>
            </a:r>
          </a:p>
          <a:p>
            <a:pPr algn="l">
              <a:lnSpc>
                <a:spcPts val="2250"/>
              </a:lnSpc>
            </a:pPr>
            <a:r>
              <a:rPr lang="de-CH" b="0" i="0" dirty="0">
                <a:solidFill>
                  <a:srgbClr val="1D1D1D"/>
                </a:solidFill>
                <a:effectLst/>
                <a:latin typeface="Helvetica Now Display" pitchFamily="2" charset="0"/>
              </a:rPr>
              <a:t>Nella </a:t>
            </a:r>
            <a:r>
              <a:rPr lang="de-CH" b="0" i="0" dirty="0" err="1">
                <a:solidFill>
                  <a:srgbClr val="1D1D1D"/>
                </a:solidFill>
                <a:effectLst/>
                <a:latin typeface="Helvetica Now Display" pitchFamily="2" charset="0"/>
              </a:rPr>
              <a:t>vita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quotidiana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nello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sport</a:t>
            </a:r>
            <a:r>
              <a:rPr lang="de-CH" b="0" i="0" dirty="0">
                <a:solidFill>
                  <a:srgbClr val="1D1D1D"/>
                </a:solidFill>
                <a:effectLst/>
                <a:latin typeface="Helvetica Now Display" pitchFamily="2" charset="0"/>
              </a:rPr>
              <a:t>, i </a:t>
            </a:r>
            <a:r>
              <a:rPr lang="de-CH" b="0" i="0" dirty="0" err="1">
                <a:solidFill>
                  <a:srgbClr val="1D1D1D"/>
                </a:solidFill>
                <a:effectLst/>
                <a:latin typeface="Helvetica Now Display" pitchFamily="2" charset="0"/>
              </a:rPr>
              <a:t>muscoli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lavorano</a:t>
            </a:r>
            <a:r>
              <a:rPr lang="de-CH" b="0" i="0" dirty="0">
                <a:solidFill>
                  <a:srgbClr val="1D1D1D"/>
                </a:solidFill>
                <a:effectLst/>
                <a:latin typeface="Helvetica Now Display" pitchFamily="2" charset="0"/>
              </a:rPr>
              <a:t> molto </a:t>
            </a:r>
            <a:r>
              <a:rPr lang="de-CH" b="0" i="0" dirty="0" err="1">
                <a:solidFill>
                  <a:srgbClr val="1D1D1D"/>
                </a:solidFill>
                <a:effectLst/>
                <a:latin typeface="Helvetica Now Display" pitchFamily="2" charset="0"/>
              </a:rPr>
              <a:t>spesso</a:t>
            </a:r>
            <a:r>
              <a:rPr lang="de-CH" b="0" i="0" dirty="0">
                <a:solidFill>
                  <a:srgbClr val="1D1D1D"/>
                </a:solidFill>
                <a:effectLst/>
                <a:latin typeface="Helvetica Now Display" pitchFamily="2" charset="0"/>
              </a:rPr>
              <a:t> in modo </a:t>
            </a:r>
            <a:r>
              <a:rPr lang="de-CH" b="0" i="0" dirty="0" err="1">
                <a:solidFill>
                  <a:srgbClr val="1D1D1D"/>
                </a:solidFill>
                <a:effectLst/>
                <a:latin typeface="Helvetica Now Display" pitchFamily="2" charset="0"/>
              </a:rPr>
              <a:t>reattivo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cioè</a:t>
            </a:r>
            <a:r>
              <a:rPr lang="de-CH" b="0" i="0" dirty="0">
                <a:solidFill>
                  <a:srgbClr val="1D1D1D"/>
                </a:solidFill>
                <a:effectLst/>
                <a:latin typeface="Helvetica Now Display" pitchFamily="2" charset="0"/>
              </a:rPr>
              <a:t> prima </a:t>
            </a:r>
            <a:r>
              <a:rPr lang="de-CH" b="0" i="0" dirty="0" err="1">
                <a:solidFill>
                  <a:srgbClr val="1D1D1D"/>
                </a:solidFill>
                <a:effectLst/>
                <a:latin typeface="Helvetica Now Display" pitchFamily="2" charset="0"/>
              </a:rPr>
              <a:t>frenano</a:t>
            </a:r>
            <a:r>
              <a:rPr lang="de-CH" b="0" i="0" dirty="0">
                <a:solidFill>
                  <a:srgbClr val="1D1D1D"/>
                </a:solidFill>
                <a:effectLst/>
                <a:latin typeface="Helvetica Now Display" pitchFamily="2" charset="0"/>
              </a:rPr>
              <a:t> o </a:t>
            </a:r>
            <a:r>
              <a:rPr lang="de-CH" b="0" i="0" dirty="0" err="1">
                <a:solidFill>
                  <a:srgbClr val="1D1D1D"/>
                </a:solidFill>
                <a:effectLst/>
                <a:latin typeface="Helvetica Now Display" pitchFamily="2" charset="0"/>
              </a:rPr>
              <a:t>smorzano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eccentrica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dinamica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poi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accelerano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concentrica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dinamica</a:t>
            </a:r>
            <a:r>
              <a:rPr lang="de-CH" b="0" i="0" dirty="0">
                <a:solidFill>
                  <a:srgbClr val="1D1D1D"/>
                </a:solidFill>
                <a:effectLst/>
                <a:latin typeface="Helvetica Now Display" pitchFamily="2" charset="0"/>
              </a:rPr>
              <a:t>).</a:t>
            </a:r>
          </a:p>
          <a:p>
            <a:pPr algn="l">
              <a:lnSpc>
                <a:spcPts val="2250"/>
              </a:lnSpc>
            </a:pPr>
            <a:endParaRPr lang="de-CH" b="0" i="0" dirty="0">
              <a:solidFill>
                <a:srgbClr val="1D1D1D"/>
              </a:solidFill>
              <a:effectLst/>
              <a:latin typeface="Helvetica Now Display" pitchFamily="2" charset="0"/>
            </a:endParaRPr>
          </a:p>
          <a:p>
            <a:pPr algn="l">
              <a:lnSpc>
                <a:spcPts val="2250"/>
              </a:lnSpc>
            </a:pPr>
            <a:r>
              <a:rPr lang="de-CH" b="1" i="0" u="none" dirty="0">
                <a:solidFill>
                  <a:srgbClr val="1D1D1D"/>
                </a:solidFill>
                <a:effectLst/>
                <a:latin typeface="Helvetica Now Display" pitchFamily="2" charset="0"/>
              </a:rPr>
              <a:t>Forza di </a:t>
            </a:r>
            <a:r>
              <a:rPr lang="de-CH" b="1" i="0" u="none" dirty="0" err="1">
                <a:solidFill>
                  <a:srgbClr val="1D1D1D"/>
                </a:solidFill>
                <a:effectLst/>
                <a:latin typeface="Helvetica Now Display" pitchFamily="2" charset="0"/>
              </a:rPr>
              <a:t>partenza</a:t>
            </a:r>
            <a:endParaRPr lang="de-CH" b="1" i="0" u="none" dirty="0">
              <a:solidFill>
                <a:srgbClr val="1D1D1D"/>
              </a:solidFill>
              <a:effectLst/>
              <a:latin typeface="Helvetica Now Display" pitchFamily="2" charset="0"/>
            </a:endParaRPr>
          </a:p>
          <a:p>
            <a:pPr algn="l">
              <a:lnSpc>
                <a:spcPts val="2250"/>
              </a:lnSpc>
            </a:pPr>
            <a:r>
              <a:rPr lang="de-CH" b="0" i="0" dirty="0" err="1">
                <a:solidFill>
                  <a:srgbClr val="1D1D1D"/>
                </a:solidFill>
                <a:effectLst/>
                <a:latin typeface="Helvetica Now Display" pitchFamily="2" charset="0"/>
              </a:rPr>
              <a:t>Componente</a:t>
            </a:r>
            <a:r>
              <a:rPr lang="de-CH" b="0" i="0" dirty="0">
                <a:solidFill>
                  <a:srgbClr val="1D1D1D"/>
                </a:solidFill>
                <a:effectLst/>
                <a:latin typeface="Helvetica Now Display" pitchFamily="2" charset="0"/>
              </a:rPr>
              <a:t> della forza di </a:t>
            </a:r>
            <a:r>
              <a:rPr lang="de-CH" b="0" i="0" dirty="0" err="1">
                <a:solidFill>
                  <a:srgbClr val="1D1D1D"/>
                </a:solidFill>
                <a:effectLst/>
                <a:latin typeface="Helvetica Now Display" pitchFamily="2" charset="0"/>
              </a:rPr>
              <a:t>velocità</a:t>
            </a:r>
            <a:endParaRPr lang="de-CH" b="0" i="0" dirty="0">
              <a:solidFill>
                <a:srgbClr val="1D1D1D"/>
              </a:solidFill>
              <a:effectLst/>
              <a:latin typeface="Helvetica Now Display" pitchFamily="2" charset="0"/>
            </a:endParaRPr>
          </a:p>
          <a:p>
            <a:pPr algn="l">
              <a:lnSpc>
                <a:spcPts val="2250"/>
              </a:lnSpc>
            </a:pPr>
            <a:r>
              <a:rPr lang="de-CH" b="0" i="0" dirty="0">
                <a:solidFill>
                  <a:srgbClr val="1D1D1D"/>
                </a:solidFill>
                <a:effectLst/>
                <a:latin typeface="Helvetica Now Display" pitchFamily="2" charset="0"/>
              </a:rPr>
              <a:t>Si </a:t>
            </a:r>
            <a:r>
              <a:rPr lang="de-CH" b="0" i="0" dirty="0" err="1">
                <a:solidFill>
                  <a:srgbClr val="1D1D1D"/>
                </a:solidFill>
                <a:effectLst/>
                <a:latin typeface="Helvetica Now Display" pitchFamily="2" charset="0"/>
              </a:rPr>
              <a:t>esprime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nella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capacità</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raggiungere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valore</a:t>
            </a:r>
            <a:r>
              <a:rPr lang="de-CH" b="0" i="0" dirty="0">
                <a:solidFill>
                  <a:srgbClr val="1D1D1D"/>
                </a:solidFill>
                <a:effectLst/>
                <a:latin typeface="Helvetica Now Display" pitchFamily="2" charset="0"/>
              </a:rPr>
              <a:t> di forza </a:t>
            </a:r>
            <a:r>
              <a:rPr lang="de-CH" b="0" i="0" dirty="0" err="1">
                <a:solidFill>
                  <a:srgbClr val="1D1D1D"/>
                </a:solidFill>
                <a:effectLst/>
                <a:latin typeface="Helvetica Now Display" pitchFamily="2" charset="0"/>
              </a:rPr>
              <a:t>elevato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entro</a:t>
            </a:r>
            <a:r>
              <a:rPr lang="de-CH" b="0" i="0" dirty="0">
                <a:solidFill>
                  <a:srgbClr val="1D1D1D"/>
                </a:solidFill>
                <a:effectLst/>
                <a:latin typeface="Helvetica Now Display" pitchFamily="2" charset="0"/>
              </a:rPr>
              <a:t> 30 </a:t>
            </a:r>
            <a:r>
              <a:rPr lang="de-CH" b="0" i="0" dirty="0" err="1">
                <a:solidFill>
                  <a:srgbClr val="1D1D1D"/>
                </a:solidFill>
                <a:effectLst/>
                <a:latin typeface="Helvetica Now Display" pitchFamily="2" charset="0"/>
              </a:rPr>
              <a:t>millisecondi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all'inizio</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contrazione</a:t>
            </a:r>
            <a:r>
              <a:rPr lang="de-CH" b="0" i="0" dirty="0">
                <a:solidFill>
                  <a:srgbClr val="1D1D1D"/>
                </a:solidFill>
                <a:effectLst/>
                <a:latin typeface="Helvetica Now Display" pitchFamily="2" charset="0"/>
              </a:rPr>
              <a:t>.</a:t>
            </a:r>
          </a:p>
          <a:p>
            <a:pPr algn="l">
              <a:lnSpc>
                <a:spcPts val="2250"/>
              </a:lnSpc>
            </a:pP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decisiva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nelle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dispute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quando</a:t>
            </a:r>
            <a:r>
              <a:rPr lang="de-CH" b="0" i="0" dirty="0">
                <a:solidFill>
                  <a:srgbClr val="1D1D1D"/>
                </a:solidFill>
                <a:effectLst/>
                <a:latin typeface="Helvetica Now Display" pitchFamily="2" charset="0"/>
              </a:rPr>
              <a:t> non si </a:t>
            </a:r>
            <a:r>
              <a:rPr lang="de-CH" b="0" i="0" dirty="0" err="1">
                <a:solidFill>
                  <a:srgbClr val="1D1D1D"/>
                </a:solidFill>
                <a:effectLst/>
                <a:latin typeface="Helvetica Now Display" pitchFamily="2" charset="0"/>
              </a:rPr>
              <a:t>deve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dare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all'avversario</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possibilità</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reagire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azioni</a:t>
            </a:r>
            <a:r>
              <a:rPr lang="de-CH" b="0" i="0" dirty="0">
                <a:solidFill>
                  <a:srgbClr val="1D1D1D"/>
                </a:solidFill>
                <a:effectLst/>
                <a:latin typeface="Helvetica Now Display" pitchFamily="2" charset="0"/>
              </a:rPr>
              <a:t> a </a:t>
            </a:r>
            <a:r>
              <a:rPr lang="de-CH" b="0" i="0" dirty="0" err="1">
                <a:solidFill>
                  <a:srgbClr val="1D1D1D"/>
                </a:solidFill>
                <a:effectLst/>
                <a:latin typeface="Helvetica Now Display" pitchFamily="2" charset="0"/>
              </a:rPr>
              <a:t>sorpresa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nella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scherma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pugilato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nella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lotta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judo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nelle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finte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negli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sport</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gioco</a:t>
            </a:r>
            <a:r>
              <a:rPr lang="de-CH" b="0" i="0" dirty="0">
                <a:solidFill>
                  <a:srgbClr val="1D1D1D"/>
                </a:solidFill>
                <a:effectLst/>
                <a:latin typeface="Helvetica Now Display" pitchFamily="2" charset="0"/>
              </a:rPr>
              <a:t>).</a:t>
            </a:r>
          </a:p>
          <a:p>
            <a:pPr algn="l">
              <a:lnSpc>
                <a:spcPts val="2250"/>
              </a:lnSpc>
            </a:pPr>
            <a:endParaRPr lang="de-CH" b="0" i="0" dirty="0">
              <a:solidFill>
                <a:srgbClr val="1D1D1D"/>
              </a:solidFill>
              <a:effectLst/>
              <a:latin typeface="Helvetica Now Display" pitchFamily="2" charset="0"/>
            </a:endParaRPr>
          </a:p>
          <a:p>
            <a:pPr algn="l">
              <a:lnSpc>
                <a:spcPts val="2250"/>
              </a:lnSpc>
            </a:pPr>
            <a:r>
              <a:rPr lang="de-CH" b="1" i="0" u="none" dirty="0" err="1">
                <a:solidFill>
                  <a:srgbClr val="1D1D1D"/>
                </a:solidFill>
                <a:effectLst/>
                <a:latin typeface="Helvetica Now Display" pitchFamily="2" charset="0"/>
              </a:rPr>
              <a:t>Potenza</a:t>
            </a:r>
            <a:r>
              <a:rPr lang="de-CH" b="1" i="0" u="none" dirty="0">
                <a:solidFill>
                  <a:srgbClr val="1D1D1D"/>
                </a:solidFill>
                <a:effectLst/>
                <a:latin typeface="Helvetica Now Display" pitchFamily="2" charset="0"/>
              </a:rPr>
              <a:t> </a:t>
            </a:r>
            <a:r>
              <a:rPr lang="de-CH" b="1" i="0" u="none" dirty="0" err="1">
                <a:solidFill>
                  <a:srgbClr val="1D1D1D"/>
                </a:solidFill>
                <a:effectLst/>
                <a:latin typeface="Helvetica Now Display" pitchFamily="2" charset="0"/>
              </a:rPr>
              <a:t>esplosiva</a:t>
            </a:r>
            <a:endParaRPr lang="de-CH" b="1" i="0" u="none" dirty="0">
              <a:solidFill>
                <a:srgbClr val="1D1D1D"/>
              </a:solidFill>
              <a:effectLst/>
              <a:latin typeface="Helvetica Now Display" pitchFamily="2" charset="0"/>
            </a:endParaRPr>
          </a:p>
          <a:p>
            <a:pPr algn="l">
              <a:lnSpc>
                <a:spcPts val="2250"/>
              </a:lnSpc>
            </a:pPr>
            <a:r>
              <a:rPr lang="de-CH" b="0" i="0" dirty="0" err="1">
                <a:solidFill>
                  <a:srgbClr val="1D1D1D"/>
                </a:solidFill>
                <a:effectLst/>
                <a:latin typeface="Helvetica Now Display" pitchFamily="2" charset="0"/>
              </a:rPr>
              <a:t>Componente</a:t>
            </a:r>
            <a:r>
              <a:rPr lang="de-CH" b="0" i="0" dirty="0">
                <a:solidFill>
                  <a:srgbClr val="1D1D1D"/>
                </a:solidFill>
                <a:effectLst/>
                <a:latin typeface="Helvetica Now Display" pitchFamily="2" charset="0"/>
              </a:rPr>
              <a:t> della </a:t>
            </a:r>
            <a:r>
              <a:rPr lang="de-CH" b="0" i="0" dirty="0" err="1">
                <a:solidFill>
                  <a:srgbClr val="1D1D1D"/>
                </a:solidFill>
                <a:effectLst/>
                <a:latin typeface="Helvetica Now Display" pitchFamily="2" charset="0"/>
              </a:rPr>
              <a:t>velocità</a:t>
            </a:r>
            <a:endParaRPr lang="de-CH" b="0" i="0" dirty="0">
              <a:solidFill>
                <a:srgbClr val="1D1D1D"/>
              </a:solidFill>
              <a:effectLst/>
              <a:latin typeface="Helvetica Now Display" pitchFamily="2" charset="0"/>
            </a:endParaRPr>
          </a:p>
          <a:p>
            <a:pPr algn="l">
              <a:lnSpc>
                <a:spcPts val="2250"/>
              </a:lnSpc>
            </a:pPr>
            <a:r>
              <a:rPr lang="de-CH" b="0" i="0" dirty="0">
                <a:solidFill>
                  <a:srgbClr val="1D1D1D"/>
                </a:solidFill>
                <a:effectLst/>
                <a:latin typeface="Helvetica Now Display" pitchFamily="2" charset="0"/>
              </a:rPr>
              <a:t>Si </a:t>
            </a:r>
            <a:r>
              <a:rPr lang="de-CH" b="0" i="0" dirty="0" err="1">
                <a:solidFill>
                  <a:srgbClr val="1D1D1D"/>
                </a:solidFill>
                <a:effectLst/>
                <a:latin typeface="Helvetica Now Display" pitchFamily="2" charset="0"/>
              </a:rPr>
              <a:t>esprime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nella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capacità</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realizzare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rapido </a:t>
            </a:r>
            <a:r>
              <a:rPr lang="de-CH" b="0" i="0" dirty="0" err="1">
                <a:solidFill>
                  <a:srgbClr val="1D1D1D"/>
                </a:solidFill>
                <a:effectLst/>
                <a:latin typeface="Helvetica Now Display" pitchFamily="2" charset="0"/>
              </a:rPr>
              <a:t>aumento</a:t>
            </a:r>
            <a:r>
              <a:rPr lang="de-CH" b="0" i="0" dirty="0">
                <a:solidFill>
                  <a:srgbClr val="1D1D1D"/>
                </a:solidFill>
                <a:effectLst/>
                <a:latin typeface="Helvetica Now Display" pitchFamily="2" charset="0"/>
              </a:rPr>
              <a:t> di forza.</a:t>
            </a:r>
          </a:p>
          <a:p>
            <a:pPr algn="l">
              <a:lnSpc>
                <a:spcPts val="2250"/>
              </a:lnSpc>
            </a:pP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decisiva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quando</a:t>
            </a:r>
            <a:r>
              <a:rPr lang="de-CH" b="0" i="0" dirty="0">
                <a:solidFill>
                  <a:srgbClr val="1D1D1D"/>
                </a:solidFill>
                <a:effectLst/>
                <a:latin typeface="Helvetica Now Display" pitchFamily="2" charset="0"/>
              </a:rPr>
              <a:t> si </a:t>
            </a:r>
            <a:r>
              <a:rPr lang="de-CH" b="0" i="0" dirty="0" err="1">
                <a:solidFill>
                  <a:srgbClr val="1D1D1D"/>
                </a:solidFill>
                <a:effectLst/>
                <a:latin typeface="Helvetica Now Display" pitchFamily="2" charset="0"/>
              </a:rPr>
              <a:t>tratta</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ottenere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il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massimo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effetto</a:t>
            </a:r>
            <a:r>
              <a:rPr lang="de-CH" b="0" i="0" dirty="0">
                <a:solidFill>
                  <a:srgbClr val="1D1D1D"/>
                </a:solidFill>
                <a:effectLst/>
                <a:latin typeface="Helvetica Now Display" pitchFamily="2" charset="0"/>
              </a:rPr>
              <a:t> possibile in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tempo molto breve (</a:t>
            </a:r>
            <a:r>
              <a:rPr lang="de-CH" b="0" i="0" dirty="0" err="1">
                <a:solidFill>
                  <a:srgbClr val="1D1D1D"/>
                </a:solidFill>
                <a:effectLst/>
                <a:latin typeface="Helvetica Now Display" pitchFamily="2" charset="0"/>
              </a:rPr>
              <a:t>salto</a:t>
            </a:r>
            <a:r>
              <a:rPr lang="de-CH" b="0" i="0" dirty="0">
                <a:solidFill>
                  <a:srgbClr val="1D1D1D"/>
                </a:solidFill>
                <a:effectLst/>
                <a:latin typeface="Helvetica Now Display" pitchFamily="2" charset="0"/>
              </a:rPr>
              <a:t> in lungo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in </a:t>
            </a:r>
            <a:r>
              <a:rPr lang="de-CH" b="0" i="0" dirty="0" err="1">
                <a:solidFill>
                  <a:srgbClr val="1D1D1D"/>
                </a:solidFill>
                <a:effectLst/>
                <a:latin typeface="Helvetica Now Display" pitchFamily="2" charset="0"/>
              </a:rPr>
              <a:t>alto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lanci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nell'atletica</a:t>
            </a:r>
            <a:r>
              <a:rPr lang="de-CH" b="0" i="0" dirty="0">
                <a:solidFill>
                  <a:srgbClr val="1D1D1D"/>
                </a:solidFill>
                <a:effectLst/>
                <a:latin typeface="Helvetica Now Display" pitchFamily="2" charset="0"/>
              </a:rPr>
              <a:t> o </a:t>
            </a:r>
            <a:r>
              <a:rPr lang="de-CH" b="0" i="0" dirty="0" err="1">
                <a:solidFill>
                  <a:srgbClr val="1D1D1D"/>
                </a:solidFill>
                <a:effectLst/>
                <a:latin typeface="Helvetica Now Display" pitchFamily="2" charset="0"/>
              </a:rPr>
              <a:t>nel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judo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attacchi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karate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pugilato</a:t>
            </a:r>
            <a:r>
              <a:rPr lang="de-CH" b="0" i="0" dirty="0">
                <a:solidFill>
                  <a:srgbClr val="1D1D1D"/>
                </a:solidFill>
                <a:effectLst/>
                <a:latin typeface="Helvetica Now Display" pitchFamily="2" charset="0"/>
              </a:rPr>
              <a:t>).</a:t>
            </a:r>
          </a:p>
          <a:p>
            <a:pPr algn="l">
              <a:lnSpc>
                <a:spcPts val="2250"/>
              </a:lnSpc>
            </a:pPr>
            <a:endParaRPr lang="de-CH" b="0" i="0" dirty="0">
              <a:solidFill>
                <a:srgbClr val="1D1D1D"/>
              </a:solidFill>
              <a:effectLst/>
              <a:latin typeface="Helvetica Now Display" pitchFamily="2" charset="0"/>
            </a:endParaRPr>
          </a:p>
          <a:p>
            <a:pPr algn="l">
              <a:lnSpc>
                <a:spcPts val="2340"/>
              </a:lnSpc>
              <a:spcAft>
                <a:spcPts val="600"/>
              </a:spcAft>
            </a:pPr>
            <a:endParaRPr lang="de-CH" dirty="0"/>
          </a:p>
        </p:txBody>
      </p:sp>
      <p:sp>
        <p:nvSpPr>
          <p:cNvPr id="239620" name="Foliennummernplatzhalter 3">
            <a:extLst>
              <a:ext uri="{FF2B5EF4-FFF2-40B4-BE49-F238E27FC236}">
                <a16:creationId xmlns:a16="http://schemas.microsoft.com/office/drawing/2014/main" id="{BC45CB75-28F6-7232-9C39-7F5751EC426C}"/>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121</a:t>
            </a:fld>
            <a:endParaRPr lang="de-CH" altLang="de-DE" sz="1300"/>
          </a:p>
        </p:txBody>
      </p:sp>
    </p:spTree>
    <p:extLst>
      <p:ext uri="{BB962C8B-B14F-4D97-AF65-F5344CB8AC3E}">
        <p14:creationId xmlns:p14="http://schemas.microsoft.com/office/powerpoint/2010/main" val="382142240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de-CH" altLang="de-DE" dirty="0"/>
              <a:t>Durch systematisches Krafttraining im Schul-, Gesundheits- und Freizeitsport kann mehr erreicht werden als nur eine Zunahme an Kraft. Ein sinnvoll konzipiertes Krafttraining, kombiniert mit Mobilisierungs- und Dehnungsübungen, dient der umfassenden Pflege aller neuromuskulären Strukturen und Funktionen, verbessert die Alltagstauglichkeit und erhöht die Lebensqualität.</a:t>
            </a:r>
          </a:p>
          <a:p>
            <a:pPr>
              <a:buFont typeface="Arial" panose="020B0604020202020204" pitchFamily="34" charset="0"/>
              <a:buNone/>
              <a:defRPr/>
            </a:pP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122</a:t>
            </a:fld>
            <a:endParaRPr lang="de-CH" altLang="de-DE" sz="1300"/>
          </a:p>
        </p:txBody>
      </p:sp>
    </p:spTree>
    <p:extLst>
      <p:ext uri="{BB962C8B-B14F-4D97-AF65-F5344CB8AC3E}">
        <p14:creationId xmlns:p14="http://schemas.microsoft.com/office/powerpoint/2010/main" val="371314758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38151-4188-AC33-C7BB-322ABA044810}"/>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0D4F810E-E611-A3D3-8960-39AD1478D3E4}"/>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877C6694-6E8E-8829-C224-CA313E295BCF}"/>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fr-CH" b="0" i="0" u="none" strike="noStrike" dirty="0">
                <a:solidFill>
                  <a:srgbClr val="000000"/>
                </a:solidFill>
                <a:effectLst/>
                <a:latin typeface="-webkit-standard"/>
              </a:rPr>
              <a:t>Grâce à un entraînement de force systématique dans le sport scolaire, la santé et les loisirs, on peut atteindre bien plus qu'une simple augmentation de la force. Un entraînement de force bien conçu, combiné à des exercices de mobilisation et d'étirement, sert à entretenir l'ensemble des structures et fonctions neuromusculaires, améliore l'adaptabilité au quotidien et augmente la qualité de vie.</a:t>
            </a:r>
            <a:endParaRPr lang="de-CH" dirty="0"/>
          </a:p>
        </p:txBody>
      </p:sp>
      <p:sp>
        <p:nvSpPr>
          <p:cNvPr id="239620" name="Foliennummernplatzhalter 3">
            <a:extLst>
              <a:ext uri="{FF2B5EF4-FFF2-40B4-BE49-F238E27FC236}">
                <a16:creationId xmlns:a16="http://schemas.microsoft.com/office/drawing/2014/main" id="{F3319CBC-8BA8-CFEF-EF49-FC6A56AD5FB3}"/>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123</a:t>
            </a:fld>
            <a:endParaRPr lang="de-CH" altLang="de-DE" sz="1300"/>
          </a:p>
        </p:txBody>
      </p:sp>
    </p:spTree>
    <p:extLst>
      <p:ext uri="{BB962C8B-B14F-4D97-AF65-F5344CB8AC3E}">
        <p14:creationId xmlns:p14="http://schemas.microsoft.com/office/powerpoint/2010/main" val="3123045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Folienbildplatzhalter 1"/>
          <p:cNvSpPr>
            <a:spLocks noGrp="1" noRot="1" noChangeAspect="1" noTextEdit="1"/>
          </p:cNvSpPr>
          <p:nvPr>
            <p:ph type="sldImg"/>
          </p:nvPr>
        </p:nvSpPr>
        <p:spPr>
          <a:xfrm>
            <a:off x="77788" y="733425"/>
            <a:ext cx="6513512" cy="3665538"/>
          </a:xfrm>
          <a:ln/>
        </p:spPr>
      </p:sp>
      <p:sp>
        <p:nvSpPr>
          <p:cNvPr id="29593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br>
              <a:rPr lang="en-GB" dirty="0"/>
            </a:br>
            <a:endParaRPr lang="de-DE" altLang="de-DE" dirty="0"/>
          </a:p>
        </p:txBody>
      </p:sp>
      <p:sp>
        <p:nvSpPr>
          <p:cNvPr id="240644"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11</a:t>
            </a:fld>
            <a:endParaRPr lang="de-CH" altLang="de-DE" sz="1300"/>
          </a:p>
        </p:txBody>
      </p:sp>
    </p:spTree>
    <p:extLst>
      <p:ext uri="{BB962C8B-B14F-4D97-AF65-F5344CB8AC3E}">
        <p14:creationId xmlns:p14="http://schemas.microsoft.com/office/powerpoint/2010/main" val="395497649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b="0" i="0" u="none" strike="noStrike" dirty="0" err="1">
                <a:solidFill>
                  <a:srgbClr val="000000"/>
                </a:solidFill>
                <a:effectLst/>
                <a:latin typeface="-webkit-standard"/>
              </a:rPr>
              <a:t>Attraverso</a:t>
            </a:r>
            <a:r>
              <a:rPr lang="fr-CH" b="0" i="0" u="none" strike="noStrike" dirty="0">
                <a:solidFill>
                  <a:srgbClr val="000000"/>
                </a:solidFill>
                <a:effectLst/>
                <a:latin typeface="-webkit-standard"/>
              </a:rPr>
              <a:t> un </a:t>
            </a:r>
            <a:r>
              <a:rPr lang="fr-CH" b="0" i="0" u="none" strike="noStrike" dirty="0" err="1">
                <a:solidFill>
                  <a:srgbClr val="000000"/>
                </a:solidFill>
                <a:effectLst/>
                <a:latin typeface="-webkit-standard"/>
              </a:rPr>
              <a:t>allenamento</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forza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sistematico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nel</a:t>
            </a:r>
            <a:r>
              <a:rPr lang="fr-CH" b="0" i="0" u="none" strike="noStrike" dirty="0">
                <a:solidFill>
                  <a:srgbClr val="000000"/>
                </a:solidFill>
                <a:effectLst/>
                <a:latin typeface="-webkit-standard"/>
              </a:rPr>
              <a:t> sport </a:t>
            </a:r>
            <a:r>
              <a:rPr lang="fr-CH" b="0" i="0" u="none" strike="noStrike" dirty="0" err="1">
                <a:solidFill>
                  <a:srgbClr val="000000"/>
                </a:solidFill>
                <a:effectLst/>
                <a:latin typeface="-webkit-standard"/>
              </a:rPr>
              <a:t>scolastico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nella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salute</a:t>
            </a:r>
            <a:r>
              <a:rPr lang="fr-CH" b="0" i="0" u="none" strike="noStrike" dirty="0">
                <a:solidFill>
                  <a:srgbClr val="000000"/>
                </a:solidFill>
                <a:effectLst/>
                <a:latin typeface="-webkit-standard"/>
              </a:rPr>
              <a:t> e </a:t>
            </a:r>
            <a:r>
              <a:rPr lang="fr-CH" b="0" i="0" u="none" strike="noStrike" dirty="0" err="1">
                <a:solidFill>
                  <a:srgbClr val="000000"/>
                </a:solidFill>
                <a:effectLst/>
                <a:latin typeface="-webkit-standard"/>
              </a:rPr>
              <a:t>nel</a:t>
            </a:r>
            <a:r>
              <a:rPr lang="fr-CH" b="0" i="0" u="none" strike="noStrike" dirty="0">
                <a:solidFill>
                  <a:srgbClr val="000000"/>
                </a:solidFill>
                <a:effectLst/>
                <a:latin typeface="-webkit-standard"/>
              </a:rPr>
              <a:t> tempo libero si </a:t>
            </a:r>
            <a:r>
              <a:rPr lang="fr-CH" b="0" i="0" u="none" strike="noStrike" dirty="0" err="1">
                <a:solidFill>
                  <a:srgbClr val="000000"/>
                </a:solidFill>
                <a:effectLst/>
                <a:latin typeface="-webkit-standard"/>
              </a:rPr>
              <a:t>può</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ottenere</a:t>
            </a:r>
            <a:r>
              <a:rPr lang="fr-CH" b="0" i="0" u="none" strike="noStrike" dirty="0">
                <a:solidFill>
                  <a:srgbClr val="000000"/>
                </a:solidFill>
                <a:effectLst/>
                <a:latin typeface="-webkit-standard"/>
              </a:rPr>
              <a:t> molto più di un semplice </a:t>
            </a:r>
            <a:r>
              <a:rPr lang="fr-CH" b="0" i="0" u="none" strike="noStrike" dirty="0" err="1">
                <a:solidFill>
                  <a:srgbClr val="000000"/>
                </a:solidFill>
                <a:effectLst/>
                <a:latin typeface="-webkit-standard"/>
              </a:rPr>
              <a:t>aumento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della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forza</a:t>
            </a:r>
            <a:r>
              <a:rPr lang="fr-CH" b="0" i="0" u="none" strike="noStrike" dirty="0">
                <a:solidFill>
                  <a:srgbClr val="000000"/>
                </a:solidFill>
                <a:effectLst/>
                <a:latin typeface="-webkit-standard"/>
              </a:rPr>
              <a:t>. Un </a:t>
            </a:r>
            <a:r>
              <a:rPr lang="fr-CH" b="0" i="0" u="none" strike="noStrike" dirty="0" err="1">
                <a:solidFill>
                  <a:srgbClr val="000000"/>
                </a:solidFill>
                <a:effectLst/>
                <a:latin typeface="-webkit-standard"/>
              </a:rPr>
              <a:t>allenamento</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forza</a:t>
            </a:r>
            <a:r>
              <a:rPr lang="fr-CH" b="0" i="0" u="none" strike="noStrike" dirty="0">
                <a:solidFill>
                  <a:srgbClr val="000000"/>
                </a:solidFill>
                <a:effectLst/>
                <a:latin typeface="-webkit-standard"/>
              </a:rPr>
              <a:t> ben </a:t>
            </a:r>
            <a:r>
              <a:rPr lang="fr-CH" b="0" i="0" u="none" strike="noStrike" dirty="0" err="1">
                <a:solidFill>
                  <a:srgbClr val="000000"/>
                </a:solidFill>
                <a:effectLst/>
                <a:latin typeface="-webkit-standard"/>
              </a:rPr>
              <a:t>concepito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combinato</a:t>
            </a:r>
            <a:r>
              <a:rPr lang="fr-CH" b="0" i="0" u="none" strike="noStrike" dirty="0">
                <a:solidFill>
                  <a:srgbClr val="000000"/>
                </a:solidFill>
                <a:effectLst/>
                <a:latin typeface="-webkit-standard"/>
              </a:rPr>
              <a:t> con </a:t>
            </a:r>
            <a:r>
              <a:rPr lang="fr-CH" b="0" i="0" u="none" strike="noStrike" dirty="0" err="1">
                <a:solidFill>
                  <a:srgbClr val="000000"/>
                </a:solidFill>
                <a:effectLst/>
                <a:latin typeface="-webkit-standard"/>
              </a:rPr>
              <a:t>esercizi</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mobilizzazione</a:t>
            </a:r>
            <a:r>
              <a:rPr lang="fr-CH" b="0" i="0" u="none" strike="noStrike" dirty="0">
                <a:solidFill>
                  <a:srgbClr val="000000"/>
                </a:solidFill>
                <a:effectLst/>
                <a:latin typeface="-webkit-standard"/>
              </a:rPr>
              <a:t> e stretching, serve a curare in modo </a:t>
            </a:r>
            <a:r>
              <a:rPr lang="fr-CH" b="0" i="0" u="none" strike="noStrike" dirty="0" err="1">
                <a:solidFill>
                  <a:srgbClr val="000000"/>
                </a:solidFill>
                <a:effectLst/>
                <a:latin typeface="-webkit-standard"/>
              </a:rPr>
              <a:t>completo</a:t>
            </a:r>
            <a:r>
              <a:rPr lang="fr-CH" b="0" i="0" u="none" strike="noStrike" dirty="0">
                <a:solidFill>
                  <a:srgbClr val="000000"/>
                </a:solidFill>
                <a:effectLst/>
                <a:latin typeface="-webkit-standard"/>
              </a:rPr>
              <a:t> tutte le </a:t>
            </a:r>
            <a:r>
              <a:rPr lang="fr-CH" b="0" i="0" u="none" strike="noStrike" dirty="0" err="1">
                <a:solidFill>
                  <a:srgbClr val="000000"/>
                </a:solidFill>
                <a:effectLst/>
                <a:latin typeface="-webkit-standard"/>
              </a:rPr>
              <a:t>strutture</a:t>
            </a:r>
            <a:r>
              <a:rPr lang="fr-CH" b="0" i="0" u="none" strike="noStrike" dirty="0">
                <a:solidFill>
                  <a:srgbClr val="000000"/>
                </a:solidFill>
                <a:effectLst/>
                <a:latin typeface="-webkit-standard"/>
              </a:rPr>
              <a:t> e </a:t>
            </a:r>
            <a:r>
              <a:rPr lang="fr-CH" b="0" i="0" u="none" strike="noStrike" dirty="0" err="1">
                <a:solidFill>
                  <a:srgbClr val="000000"/>
                </a:solidFill>
                <a:effectLst/>
                <a:latin typeface="-webkit-standard"/>
              </a:rPr>
              <a:t>funzioni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neuromuscolari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migliora</a:t>
            </a:r>
            <a:r>
              <a:rPr lang="fr-CH" b="0" i="0" u="none" strike="noStrike" dirty="0">
                <a:solidFill>
                  <a:srgbClr val="000000"/>
                </a:solidFill>
                <a:effectLst/>
                <a:latin typeface="-webkit-standard"/>
              </a:rPr>
              <a:t> l'</a:t>
            </a:r>
            <a:r>
              <a:rPr lang="fr-CH" b="0" i="0" u="none" strike="noStrike" dirty="0" err="1">
                <a:solidFill>
                  <a:srgbClr val="000000"/>
                </a:solidFill>
                <a:effectLst/>
                <a:latin typeface="-webkit-standard"/>
              </a:rPr>
              <a:t>adattabilità</a:t>
            </a:r>
            <a:r>
              <a:rPr lang="fr-CH" b="0" i="0" u="none" strike="noStrike" dirty="0">
                <a:solidFill>
                  <a:srgbClr val="000000"/>
                </a:solidFill>
                <a:effectLst/>
                <a:latin typeface="-webkit-standard"/>
              </a:rPr>
              <a:t> alla </a:t>
            </a:r>
            <a:r>
              <a:rPr lang="fr-CH" b="0" i="0" u="none" strike="noStrike" dirty="0" err="1">
                <a:solidFill>
                  <a:srgbClr val="000000"/>
                </a:solidFill>
                <a:effectLst/>
                <a:latin typeface="-webkit-standard"/>
              </a:rPr>
              <a:t>vita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quotidiana</a:t>
            </a:r>
            <a:r>
              <a:rPr lang="fr-CH" b="0" i="0" u="none" strike="noStrike" dirty="0">
                <a:solidFill>
                  <a:srgbClr val="000000"/>
                </a:solidFill>
                <a:effectLst/>
                <a:latin typeface="-webkit-standard"/>
              </a:rPr>
              <a:t> e </a:t>
            </a:r>
            <a:r>
              <a:rPr lang="fr-CH" b="0" i="0" u="none" strike="noStrike" dirty="0" err="1">
                <a:solidFill>
                  <a:srgbClr val="000000"/>
                </a:solidFill>
                <a:effectLst/>
                <a:latin typeface="-webkit-standard"/>
              </a:rPr>
              <a:t>aumenta</a:t>
            </a:r>
            <a:r>
              <a:rPr lang="fr-CH" b="0" i="0" u="none" strike="noStrike" dirty="0">
                <a:solidFill>
                  <a:srgbClr val="000000"/>
                </a:solidFill>
                <a:effectLst/>
                <a:latin typeface="-webkit-standard"/>
              </a:rPr>
              <a:t> la </a:t>
            </a:r>
            <a:r>
              <a:rPr lang="fr-CH" b="0" i="0" u="none" strike="noStrike" dirty="0" err="1">
                <a:solidFill>
                  <a:srgbClr val="000000"/>
                </a:solidFill>
                <a:effectLst/>
                <a:latin typeface="-webkit-standard"/>
              </a:rPr>
              <a:t>qualità</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della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vita</a:t>
            </a:r>
            <a:r>
              <a:rPr lang="fr-CH" b="0" i="0" u="none" strike="noStrike" dirty="0">
                <a:solidFill>
                  <a:srgbClr val="000000"/>
                </a:solidFill>
                <a:effectLst/>
                <a:latin typeface="-webkit-standard"/>
              </a:rPr>
              <a:t>.</a:t>
            </a:r>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124</a:t>
            </a:fld>
            <a:endParaRPr lang="de-CH"/>
          </a:p>
        </p:txBody>
      </p:sp>
    </p:spTree>
    <p:extLst>
      <p:ext uri="{BB962C8B-B14F-4D97-AF65-F5344CB8AC3E}">
        <p14:creationId xmlns:p14="http://schemas.microsoft.com/office/powerpoint/2010/main" val="206018980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200" b="0" i="0" u="none" strike="noStrike" kern="1200" dirty="0" err="1">
                <a:solidFill>
                  <a:schemeClr val="tx1"/>
                </a:solidFill>
                <a:effectLst/>
                <a:latin typeface="Arial" pitchFamily="34" charset="0"/>
                <a:ea typeface="+mn-ea"/>
                <a:cs typeface="+mn-cs"/>
              </a:rPr>
              <a:t>Während</a:t>
            </a:r>
            <a:r>
              <a:rPr lang="en-GB" sz="1200" b="0" i="0" u="none" strike="noStrike" kern="1200" dirty="0">
                <a:solidFill>
                  <a:schemeClr val="tx1"/>
                </a:solidFill>
                <a:effectLst/>
                <a:latin typeface="Arial" pitchFamily="34" charset="0"/>
                <a:ea typeface="+mn-ea"/>
                <a:cs typeface="+mn-cs"/>
              </a:rPr>
              <a:t> des </a:t>
            </a:r>
            <a:r>
              <a:rPr lang="en-GB" sz="1200" b="0" i="0" u="none" strike="noStrike" kern="1200" dirty="0" err="1">
                <a:solidFill>
                  <a:schemeClr val="tx1"/>
                </a:solidFill>
                <a:effectLst/>
                <a:latin typeface="Arial" pitchFamily="34" charset="0"/>
                <a:ea typeface="+mn-ea"/>
                <a:cs typeface="+mn-cs"/>
              </a:rPr>
              <a:t>Krafttrainings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Stoffwechselprozesse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aktiviert</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Energieumsatz</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nach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Trainingseinheit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massiv</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erhöht</a:t>
            </a:r>
            <a:r>
              <a:rPr lang="en-GB" sz="1200" b="0" i="0" u="none" strike="noStrike" kern="1200" dirty="0">
                <a:solidFill>
                  <a:schemeClr val="tx1"/>
                </a:solidFill>
                <a:effectLst/>
                <a:latin typeface="Arial" pitchFamily="34" charset="0"/>
                <a:ea typeface="+mn-ea"/>
                <a:cs typeface="+mn-cs"/>
              </a:rPr>
              <a:t>, so </a:t>
            </a:r>
            <a:r>
              <a:rPr lang="en-GB" sz="1200" b="0" i="0" u="none" strike="noStrike" kern="1200" dirty="0" err="1">
                <a:solidFill>
                  <a:schemeClr val="tx1"/>
                </a:solidFill>
                <a:effectLst/>
                <a:latin typeface="Arial" pitchFamily="34" charset="0"/>
                <a:ea typeface="+mn-ea"/>
                <a:cs typeface="+mn-cs"/>
              </a:rPr>
              <a:t>dass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regelmässiges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Krafttraining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bei</a:t>
            </a:r>
            <a:r>
              <a:rPr lang="en-GB" sz="1200" b="0" i="0" u="none" strike="noStrike" kern="1200" dirty="0">
                <a:solidFill>
                  <a:schemeClr val="tx1"/>
                </a:solidFill>
                <a:effectLst/>
                <a:latin typeface="Arial" pitchFamily="34" charset="0"/>
                <a:ea typeface="+mn-ea"/>
                <a:cs typeface="+mn-cs"/>
              </a:rPr>
              <a:t> Menschen </a:t>
            </a:r>
            <a:r>
              <a:rPr lang="en-GB" sz="1200" b="0" i="0" u="none" strike="noStrike" kern="1200" dirty="0" err="1">
                <a:solidFill>
                  <a:schemeClr val="tx1"/>
                </a:solidFill>
                <a:effectLst/>
                <a:latin typeface="Arial" pitchFamily="34" charset="0"/>
                <a:ea typeface="+mn-ea"/>
                <a:cs typeface="+mn-cs"/>
              </a:rPr>
              <a:t>mit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Übergewicht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ideale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Massnahme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langfristigen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Reduktion</a:t>
            </a:r>
            <a:r>
              <a:rPr lang="en-GB" sz="1200" b="0" i="0" u="none" strike="noStrike" kern="1200" dirty="0">
                <a:solidFill>
                  <a:schemeClr val="tx1"/>
                </a:solidFill>
                <a:effectLst/>
                <a:latin typeface="Arial" pitchFamily="34" charset="0"/>
                <a:ea typeface="+mn-ea"/>
                <a:cs typeface="+mn-cs"/>
              </a:rPr>
              <a:t> des </a:t>
            </a:r>
            <a:r>
              <a:rPr lang="en-GB" sz="1200" b="0" i="0" u="none" strike="noStrike" kern="1200" dirty="0" err="1">
                <a:solidFill>
                  <a:schemeClr val="tx1"/>
                </a:solidFill>
                <a:effectLst/>
                <a:latin typeface="Arial" pitchFamily="34" charset="0"/>
                <a:ea typeface="+mn-ea"/>
                <a:cs typeface="+mn-cs"/>
              </a:rPr>
              <a:t>Körperfettanteils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darstellt</a:t>
            </a:r>
            <a:r>
              <a:rPr lang="en-GB" sz="1200" b="0" i="0" u="none" strike="noStrike" kern="1200" dirty="0">
                <a:solidFill>
                  <a:schemeClr val="tx1"/>
                </a:solidFill>
                <a:effectLst/>
                <a:latin typeface="Arial" pitchFamily="34" charset="0"/>
                <a:ea typeface="+mn-ea"/>
                <a:cs typeface="+mn-cs"/>
              </a:rPr>
              <a:t>.</a:t>
            </a: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125</a:t>
            </a:fld>
            <a:endParaRPr lang="de-CH" altLang="de-DE" sz="1300"/>
          </a:p>
        </p:txBody>
      </p:sp>
    </p:spTree>
    <p:extLst>
      <p:ext uri="{BB962C8B-B14F-4D97-AF65-F5344CB8AC3E}">
        <p14:creationId xmlns:p14="http://schemas.microsoft.com/office/powerpoint/2010/main" val="253361841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fr-FR" sz="1200" b="0" i="0" u="none" strike="noStrike" kern="1200" dirty="0">
                <a:solidFill>
                  <a:schemeClr val="tx1"/>
                </a:solidFill>
                <a:effectLst/>
                <a:latin typeface="Arial" pitchFamily="34" charset="0"/>
                <a:ea typeface="+mn-ea"/>
                <a:cs typeface="+mn-cs"/>
              </a:rPr>
              <a:t>Les processus métaboliques sont activés pendant l'entraînement musculaire. Le métabolisme reste fortement accru même après une séance d'entraînement, ce qui fait de la musculation régulière une mesure idéale pour réduire durablement la masse graisseuse chez les personnes en surpoids.</a:t>
            </a: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126</a:t>
            </a:fld>
            <a:endParaRPr lang="de-CH" altLang="de-DE" sz="1300"/>
          </a:p>
        </p:txBody>
      </p:sp>
    </p:spTree>
    <p:extLst>
      <p:ext uri="{BB962C8B-B14F-4D97-AF65-F5344CB8AC3E}">
        <p14:creationId xmlns:p14="http://schemas.microsoft.com/office/powerpoint/2010/main" val="134824872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it-IT" sz="1200" b="0" i="0" u="none" strike="noStrike" kern="1200" dirty="0">
                <a:solidFill>
                  <a:schemeClr val="tx1"/>
                </a:solidFill>
                <a:effectLst/>
                <a:latin typeface="Arial" pitchFamily="34" charset="0"/>
                <a:ea typeface="+mn-ea"/>
                <a:cs typeface="+mn-cs"/>
              </a:rPr>
              <a:t>Durante l'allenamento della forza vengono attivati i processi metabolici. Il dispendio energetico rimane elevato anche dopo una sessione di allenamento, pertanto un allenamento regolare della forza rappresenta una misura ideale per ridurre a lungo termine la percentuale di grasso corporeo nelle persone in sovrappeso.</a:t>
            </a: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127</a:t>
            </a:fld>
            <a:endParaRPr lang="de-CH" altLang="de-DE" sz="1300"/>
          </a:p>
        </p:txBody>
      </p:sp>
    </p:spTree>
    <p:extLst>
      <p:ext uri="{BB962C8B-B14F-4D97-AF65-F5344CB8AC3E}">
        <p14:creationId xmlns:p14="http://schemas.microsoft.com/office/powerpoint/2010/main" val="320892758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a:buFont typeface="Arial" panose="020B0604020202020204" pitchFamily="34" charset="0"/>
              <a:buNone/>
              <a:defRPr/>
            </a:pPr>
            <a:r>
              <a:rPr lang="en-GB" sz="1200" b="0" i="0" u="none" strike="noStrike" kern="1200" dirty="0" err="1">
                <a:solidFill>
                  <a:schemeClr val="tx1"/>
                </a:solidFill>
                <a:effectLst/>
                <a:latin typeface="Arial" pitchFamily="34" charset="0"/>
                <a:ea typeface="+mn-ea"/>
                <a:cs typeface="+mn-cs"/>
              </a:rPr>
              <a:t>Für</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Gestaltung</a:t>
            </a:r>
            <a:r>
              <a:rPr lang="en-GB" sz="1200" b="0" i="0" u="none" strike="noStrike" kern="1200" dirty="0">
                <a:solidFill>
                  <a:schemeClr val="tx1"/>
                </a:solidFill>
                <a:effectLst/>
                <a:latin typeface="Arial" pitchFamily="34" charset="0"/>
                <a:ea typeface="+mn-ea"/>
                <a:cs typeface="+mn-cs"/>
              </a:rPr>
              <a:t> des </a:t>
            </a:r>
            <a:r>
              <a:rPr lang="en-GB" sz="1200" b="0" i="0" u="none" strike="noStrike" kern="1200" dirty="0" err="1">
                <a:solidFill>
                  <a:schemeClr val="tx1"/>
                </a:solidFill>
                <a:effectLst/>
                <a:latin typeface="Arial" pitchFamily="34" charset="0"/>
                <a:ea typeface="+mn-ea"/>
                <a:cs typeface="+mn-cs"/>
              </a:rPr>
              <a:t>Krafttrainings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sind</a:t>
            </a:r>
            <a:r>
              <a:rPr lang="en-GB" sz="1200" b="0" i="0" u="none" strike="noStrike" kern="1200" dirty="0">
                <a:solidFill>
                  <a:schemeClr val="tx1"/>
                </a:solidFill>
                <a:effectLst/>
                <a:latin typeface="Arial" pitchFamily="34" charset="0"/>
                <a:ea typeface="+mn-ea"/>
                <a:cs typeface="+mn-cs"/>
              </a:rPr>
              <a:t> die Parameter der </a:t>
            </a:r>
            <a:r>
              <a:rPr lang="en-GB" sz="1200" b="0" i="0" u="none" strike="noStrike" kern="1200" dirty="0" err="1">
                <a:solidFill>
                  <a:schemeClr val="tx1"/>
                </a:solidFill>
                <a:effectLst/>
                <a:latin typeface="Arial" pitchFamily="34" charset="0"/>
                <a:ea typeface="+mn-ea"/>
                <a:cs typeface="+mn-cs"/>
              </a:rPr>
              <a:t>Trainingsplanung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beachten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spezifisch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anzuwenden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Wichtig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dabei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dass</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Körper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stufenweise</a:t>
            </a:r>
            <a:r>
              <a:rPr lang="en-GB" sz="1200" b="0" i="0" u="none" strike="noStrike" kern="1200" dirty="0">
                <a:solidFill>
                  <a:schemeClr val="tx1"/>
                </a:solidFill>
                <a:effectLst/>
                <a:latin typeface="Arial" pitchFamily="34" charset="0"/>
                <a:ea typeface="+mn-ea"/>
                <a:cs typeface="+mn-cs"/>
              </a:rPr>
              <a:t> auf die </a:t>
            </a:r>
            <a:r>
              <a:rPr lang="en-GB" sz="1200" b="0" i="0" u="none" strike="noStrike" kern="1200" dirty="0" err="1">
                <a:solidFill>
                  <a:schemeClr val="tx1"/>
                </a:solidFill>
                <a:effectLst/>
                <a:latin typeface="Arial" pitchFamily="34" charset="0"/>
                <a:ea typeface="+mn-ea"/>
                <a:cs typeface="+mn-cs"/>
              </a:rPr>
              <a:t>Belastung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vorbereitet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bevor </a:t>
            </a:r>
            <a:r>
              <a:rPr lang="en-GB" sz="1200" b="0" i="0" u="none" strike="noStrike" kern="1200" dirty="0" err="1">
                <a:solidFill>
                  <a:schemeClr val="tx1"/>
                </a:solidFill>
                <a:effectLst/>
                <a:latin typeface="Arial" pitchFamily="34" charset="0"/>
                <a:ea typeface="+mn-ea"/>
                <a:cs typeface="+mn-cs"/>
              </a:rPr>
              <a:t>mit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grossen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Gewichten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komplexen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Übungsabläufen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gearbeitet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a:t>
            </a: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128</a:t>
            </a:fld>
            <a:endParaRPr lang="de-CH" altLang="de-DE" sz="1300"/>
          </a:p>
        </p:txBody>
      </p:sp>
    </p:spTree>
    <p:extLst>
      <p:ext uri="{BB962C8B-B14F-4D97-AF65-F5344CB8AC3E}">
        <p14:creationId xmlns:p14="http://schemas.microsoft.com/office/powerpoint/2010/main" val="360842687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12C07-BC5E-0774-B932-9558AEAE704F}"/>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F9989B26-BA97-51CA-B0CC-47C3DE339DE5}"/>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C47F76F2-954A-4755-B724-734DFC31C091}"/>
              </a:ext>
            </a:extLst>
          </p:cNvPr>
          <p:cNvSpPr>
            <a:spLocks noGrp="1"/>
          </p:cNvSpPr>
          <p:nvPr>
            <p:ph type="body" idx="1"/>
          </p:nvPr>
        </p:nvSpPr>
        <p:spPr/>
        <p:txBody>
          <a:bodyPr/>
          <a:lstStyle/>
          <a:p>
            <a:pPr>
              <a:buFont typeface="Arial" panose="020B0604020202020204" pitchFamily="34" charset="0"/>
              <a:buNone/>
              <a:defRPr/>
            </a:pPr>
            <a:r>
              <a:rPr lang="fr-CH" b="0" i="0" u="none" strike="noStrike" dirty="0">
                <a:solidFill>
                  <a:srgbClr val="000000"/>
                </a:solidFill>
                <a:effectLst/>
                <a:latin typeface="-webkit-standard"/>
              </a:rPr>
              <a:t>Pour la conception de l'entraînement de force, il est important de prendre en compte les paramètres de la planification de l'entraînement et de les appliquer de manière spécifique. Il est essentiel que le corps soit préparé progressivement à la charge avant de travailler avec des poids lourds et des séquences d'exercices complexes.</a:t>
            </a:r>
            <a:endParaRPr lang="de-CH" dirty="0"/>
          </a:p>
        </p:txBody>
      </p:sp>
      <p:sp>
        <p:nvSpPr>
          <p:cNvPr id="239620" name="Foliennummernplatzhalter 3">
            <a:extLst>
              <a:ext uri="{FF2B5EF4-FFF2-40B4-BE49-F238E27FC236}">
                <a16:creationId xmlns:a16="http://schemas.microsoft.com/office/drawing/2014/main" id="{BA1F02AC-49F9-C750-F3A2-E8AAEEB907C0}"/>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129</a:t>
            </a:fld>
            <a:endParaRPr lang="de-CH" altLang="de-DE" sz="1300"/>
          </a:p>
        </p:txBody>
      </p:sp>
    </p:spTree>
    <p:extLst>
      <p:ext uri="{BB962C8B-B14F-4D97-AF65-F5344CB8AC3E}">
        <p14:creationId xmlns:p14="http://schemas.microsoft.com/office/powerpoint/2010/main" val="202205453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195F5-1627-CE31-BBCB-1EABE121FE73}"/>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3DD554D3-4840-DAC2-26FD-26F69139FEF5}"/>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4080393E-A093-F131-3CD9-2D4DBD8BDCDB}"/>
              </a:ext>
            </a:extLst>
          </p:cNvPr>
          <p:cNvSpPr>
            <a:spLocks noGrp="1"/>
          </p:cNvSpPr>
          <p:nvPr>
            <p:ph type="body" idx="1"/>
          </p:nvPr>
        </p:nvSpPr>
        <p:spPr/>
        <p:txBody>
          <a:bodyPr/>
          <a:lstStyle/>
          <a:p>
            <a:pPr>
              <a:buFont typeface="Arial" panose="020B0604020202020204" pitchFamily="34" charset="0"/>
              <a:buNone/>
              <a:defRPr/>
            </a:pPr>
            <a:r>
              <a:rPr lang="fr-CH" b="0" i="0" u="none" strike="noStrike" dirty="0">
                <a:solidFill>
                  <a:srgbClr val="000000"/>
                </a:solidFill>
                <a:effectLst/>
                <a:latin typeface="-webkit-standard"/>
              </a:rPr>
              <a:t>Per la </a:t>
            </a:r>
            <a:r>
              <a:rPr lang="fr-CH" b="0" i="0" u="none" strike="noStrike" dirty="0" err="1">
                <a:solidFill>
                  <a:srgbClr val="000000"/>
                </a:solidFill>
                <a:effectLst/>
                <a:latin typeface="-webkit-standard"/>
              </a:rPr>
              <a:t>progettazione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dell'allenamento</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forza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è</a:t>
            </a:r>
            <a:r>
              <a:rPr lang="fr-CH" b="0" i="0" u="none" strike="noStrike" dirty="0">
                <a:solidFill>
                  <a:srgbClr val="000000"/>
                </a:solidFill>
                <a:effectLst/>
                <a:latin typeface="-webkit-standard"/>
              </a:rPr>
              <a:t> importante </a:t>
            </a:r>
            <a:r>
              <a:rPr lang="fr-CH" b="0" i="0" u="none" strike="noStrike" dirty="0" err="1">
                <a:solidFill>
                  <a:srgbClr val="000000"/>
                </a:solidFill>
                <a:effectLst/>
                <a:latin typeface="-webkit-standard"/>
              </a:rPr>
              <a:t>considerare</a:t>
            </a:r>
            <a:r>
              <a:rPr lang="fr-CH" b="0" i="0" u="none" strike="noStrike" dirty="0">
                <a:solidFill>
                  <a:srgbClr val="000000"/>
                </a:solidFill>
                <a:effectLst/>
                <a:latin typeface="-webkit-standard"/>
              </a:rPr>
              <a:t> i </a:t>
            </a:r>
            <a:r>
              <a:rPr lang="fr-CH" b="0" i="0" u="none" strike="noStrike" dirty="0" err="1">
                <a:solidFill>
                  <a:srgbClr val="000000"/>
                </a:solidFill>
                <a:effectLst/>
                <a:latin typeface="-webkit-standard"/>
              </a:rPr>
              <a:t>parametri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della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pianificazione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dell'allenamento</a:t>
            </a:r>
            <a:r>
              <a:rPr lang="fr-CH" b="0" i="0" u="none" strike="noStrike" dirty="0">
                <a:solidFill>
                  <a:srgbClr val="000000"/>
                </a:solidFill>
                <a:effectLst/>
                <a:latin typeface="-webkit-standard"/>
              </a:rPr>
              <a:t> e </a:t>
            </a:r>
            <a:r>
              <a:rPr lang="fr-CH" b="0" i="0" u="none" strike="noStrike" dirty="0" err="1">
                <a:solidFill>
                  <a:srgbClr val="000000"/>
                </a:solidFill>
                <a:effectLst/>
                <a:latin typeface="-webkit-standard"/>
              </a:rPr>
              <a:t>applicarli</a:t>
            </a:r>
            <a:r>
              <a:rPr lang="fr-CH" b="0" i="0" u="none" strike="noStrike" dirty="0">
                <a:solidFill>
                  <a:srgbClr val="000000"/>
                </a:solidFill>
                <a:effectLst/>
                <a:latin typeface="-webkit-standard"/>
              </a:rPr>
              <a:t> in modo </a:t>
            </a:r>
            <a:r>
              <a:rPr lang="fr-CH" b="0" i="0" u="none" strike="noStrike" dirty="0" err="1">
                <a:solidFill>
                  <a:srgbClr val="000000"/>
                </a:solidFill>
                <a:effectLst/>
                <a:latin typeface="-webkit-standard"/>
              </a:rPr>
              <a:t>specifico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È</a:t>
            </a:r>
            <a:r>
              <a:rPr lang="fr-CH" b="0" i="0" u="none" strike="noStrike" dirty="0">
                <a:solidFill>
                  <a:srgbClr val="000000"/>
                </a:solidFill>
                <a:effectLst/>
                <a:latin typeface="-webkit-standard"/>
              </a:rPr>
              <a:t> fondamentale </a:t>
            </a:r>
            <a:r>
              <a:rPr lang="fr-CH" b="0" i="0" u="none" strike="noStrike" dirty="0" err="1">
                <a:solidFill>
                  <a:srgbClr val="000000"/>
                </a:solidFill>
                <a:effectLst/>
                <a:latin typeface="-webkit-standard"/>
              </a:rPr>
              <a:t>che</a:t>
            </a:r>
            <a:r>
              <a:rPr lang="fr-CH" b="0" i="0" u="none" strike="noStrike" dirty="0">
                <a:solidFill>
                  <a:srgbClr val="000000"/>
                </a:solidFill>
                <a:effectLst/>
                <a:latin typeface="-webkit-standard"/>
              </a:rPr>
              <a:t> il corpo </a:t>
            </a:r>
            <a:r>
              <a:rPr lang="fr-CH" b="0" i="0" u="none" strike="noStrike" dirty="0" err="1">
                <a:solidFill>
                  <a:srgbClr val="000000"/>
                </a:solidFill>
                <a:effectLst/>
                <a:latin typeface="-webkit-standard"/>
              </a:rPr>
              <a:t>venga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preparato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gradualmente</a:t>
            </a:r>
            <a:r>
              <a:rPr lang="fr-CH" b="0" i="0" u="none" strike="noStrike" dirty="0">
                <a:solidFill>
                  <a:srgbClr val="000000"/>
                </a:solidFill>
                <a:effectLst/>
                <a:latin typeface="-webkit-standard"/>
              </a:rPr>
              <a:t> al </a:t>
            </a:r>
            <a:r>
              <a:rPr lang="fr-CH" b="0" i="0" u="none" strike="noStrike" dirty="0" err="1">
                <a:solidFill>
                  <a:srgbClr val="000000"/>
                </a:solidFill>
                <a:effectLst/>
                <a:latin typeface="-webkit-standard"/>
              </a:rPr>
              <a:t>carico</a:t>
            </a:r>
            <a:r>
              <a:rPr lang="fr-CH" b="0" i="0" u="none" strike="noStrike" dirty="0">
                <a:solidFill>
                  <a:srgbClr val="000000"/>
                </a:solidFill>
                <a:effectLst/>
                <a:latin typeface="-webkit-standard"/>
              </a:rPr>
              <a:t> prima di </a:t>
            </a:r>
            <a:r>
              <a:rPr lang="fr-CH" b="0" i="0" u="none" strike="noStrike" dirty="0" err="1">
                <a:solidFill>
                  <a:srgbClr val="000000"/>
                </a:solidFill>
                <a:effectLst/>
                <a:latin typeface="-webkit-standard"/>
              </a:rPr>
              <a:t>lavorare</a:t>
            </a:r>
            <a:r>
              <a:rPr lang="fr-CH" b="0" i="0" u="none" strike="noStrike" dirty="0">
                <a:solidFill>
                  <a:srgbClr val="000000"/>
                </a:solidFill>
                <a:effectLst/>
                <a:latin typeface="-webkit-standard"/>
              </a:rPr>
              <a:t> con </a:t>
            </a:r>
            <a:r>
              <a:rPr lang="fr-CH" b="0" i="0" u="none" strike="noStrike" dirty="0" err="1">
                <a:solidFill>
                  <a:srgbClr val="000000"/>
                </a:solidFill>
                <a:effectLst/>
                <a:latin typeface="-webkit-standard"/>
              </a:rPr>
              <a:t>pesi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elevati</a:t>
            </a:r>
            <a:r>
              <a:rPr lang="fr-CH" b="0" i="0" u="none" strike="noStrike" dirty="0">
                <a:solidFill>
                  <a:srgbClr val="000000"/>
                </a:solidFill>
                <a:effectLst/>
                <a:latin typeface="-webkit-standard"/>
              </a:rPr>
              <a:t> e </a:t>
            </a:r>
            <a:r>
              <a:rPr lang="fr-CH" b="0" i="0" u="none" strike="noStrike" dirty="0" err="1">
                <a:solidFill>
                  <a:srgbClr val="000000"/>
                </a:solidFill>
                <a:effectLst/>
                <a:latin typeface="-webkit-standard"/>
              </a:rPr>
              <a:t>sequenze</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esercizi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complesse</a:t>
            </a:r>
            <a:r>
              <a:rPr lang="fr-CH" b="0" i="0" u="none" strike="noStrike" dirty="0">
                <a:solidFill>
                  <a:srgbClr val="000000"/>
                </a:solidFill>
                <a:effectLst/>
                <a:latin typeface="-webkit-standard"/>
              </a:rPr>
              <a:t>.</a:t>
            </a:r>
            <a:endParaRPr lang="de-CH" dirty="0"/>
          </a:p>
        </p:txBody>
      </p:sp>
      <p:sp>
        <p:nvSpPr>
          <p:cNvPr id="239620" name="Foliennummernplatzhalter 3">
            <a:extLst>
              <a:ext uri="{FF2B5EF4-FFF2-40B4-BE49-F238E27FC236}">
                <a16:creationId xmlns:a16="http://schemas.microsoft.com/office/drawing/2014/main" id="{33E43D24-15DC-FB68-59FE-11CC1FE56899}"/>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130</a:t>
            </a:fld>
            <a:endParaRPr lang="de-CH" altLang="de-DE" sz="1300"/>
          </a:p>
        </p:txBody>
      </p:sp>
    </p:spTree>
    <p:extLst>
      <p:ext uri="{BB962C8B-B14F-4D97-AF65-F5344CB8AC3E}">
        <p14:creationId xmlns:p14="http://schemas.microsoft.com/office/powerpoint/2010/main" val="377949214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200" b="0" i="0" u="none" strike="noStrike" kern="1200" dirty="0">
                <a:solidFill>
                  <a:schemeClr val="tx1"/>
                </a:solidFill>
                <a:effectLst/>
                <a:latin typeface="Arial" pitchFamily="34" charset="0"/>
                <a:ea typeface="+mn-ea"/>
                <a:cs typeface="+mn-cs"/>
              </a:rPr>
              <a:t>In der </a:t>
            </a:r>
            <a:r>
              <a:rPr lang="en-GB" sz="1200" b="0" i="0" u="none" strike="noStrike" kern="1200" dirty="0" err="1">
                <a:solidFill>
                  <a:schemeClr val="tx1"/>
                </a:solidFill>
                <a:effectLst/>
                <a:latin typeface="Arial" pitchFamily="34" charset="0"/>
                <a:ea typeface="+mn-ea"/>
                <a:cs typeface="+mn-cs"/>
              </a:rPr>
              <a:t>Planung</a:t>
            </a:r>
            <a:r>
              <a:rPr lang="en-GB" sz="1200" b="0" i="0" u="none" strike="noStrike" kern="1200" dirty="0">
                <a:solidFill>
                  <a:schemeClr val="tx1"/>
                </a:solidFill>
                <a:effectLst/>
                <a:latin typeface="Arial" pitchFamily="34" charset="0"/>
                <a:ea typeface="+mn-ea"/>
                <a:cs typeface="+mn-cs"/>
              </a:rPr>
              <a:t> des </a:t>
            </a:r>
            <a:r>
              <a:rPr lang="en-GB" sz="1200" b="0" i="0" u="none" strike="noStrike" kern="1200" dirty="0" err="1">
                <a:solidFill>
                  <a:schemeClr val="tx1"/>
                </a:solidFill>
                <a:effectLst/>
                <a:latin typeface="Arial" pitchFamily="34" charset="0"/>
                <a:ea typeface="+mn-ea"/>
                <a:cs typeface="+mn-cs"/>
              </a:rPr>
              <a:t>Krafttrainings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müssen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folgende</a:t>
            </a:r>
            <a:r>
              <a:rPr lang="en-GB" sz="1200" b="0" i="0" u="none" strike="noStrike" kern="1200" dirty="0">
                <a:solidFill>
                  <a:schemeClr val="tx1"/>
                </a:solidFill>
                <a:effectLst/>
                <a:latin typeface="Arial" pitchFamily="34" charset="0"/>
                <a:ea typeface="+mn-ea"/>
                <a:cs typeface="+mn-cs"/>
              </a:rPr>
              <a:t> Parameter </a:t>
            </a:r>
            <a:r>
              <a:rPr lang="en-GB" sz="1200" b="0" i="0" u="none" strike="noStrike" kern="1200" dirty="0" err="1">
                <a:solidFill>
                  <a:schemeClr val="tx1"/>
                </a:solidFill>
                <a:effectLst/>
                <a:latin typeface="Arial" pitchFamily="34" charset="0"/>
                <a:ea typeface="+mn-ea"/>
                <a:cs typeface="+mn-cs"/>
              </a:rPr>
              <a:t>berücksichtigt</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festgelegt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a:t>
            </a: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131</a:t>
            </a:fld>
            <a:endParaRPr lang="de-CH" altLang="de-DE" sz="1300"/>
          </a:p>
        </p:txBody>
      </p:sp>
    </p:spTree>
    <p:extLst>
      <p:ext uri="{BB962C8B-B14F-4D97-AF65-F5344CB8AC3E}">
        <p14:creationId xmlns:p14="http://schemas.microsoft.com/office/powerpoint/2010/main" val="354404061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fr-FR" sz="1200" b="0" i="0" u="none" strike="noStrike" kern="1200" dirty="0">
                <a:solidFill>
                  <a:schemeClr val="tx1"/>
                </a:solidFill>
                <a:effectLst/>
                <a:latin typeface="Arial" pitchFamily="34" charset="0"/>
                <a:ea typeface="+mn-ea"/>
                <a:cs typeface="+mn-cs"/>
              </a:rPr>
              <a:t>Lors de la planification d'un entraînement de musculation, les paramètres suivants doivent être pris en compte et définis</a:t>
            </a:r>
            <a:r>
              <a:rPr lang="en-GB" sz="1200" b="0" i="0" u="none" strike="noStrike" kern="1200" dirty="0">
                <a:solidFill>
                  <a:schemeClr val="tx1"/>
                </a:solidFill>
                <a:effectLst/>
                <a:latin typeface="Arial" pitchFamily="34" charset="0"/>
                <a:ea typeface="+mn-ea"/>
                <a:cs typeface="+mn-cs"/>
              </a:rPr>
              <a:t>.</a:t>
            </a: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132</a:t>
            </a:fld>
            <a:endParaRPr lang="de-CH" altLang="de-DE" sz="1300"/>
          </a:p>
        </p:txBody>
      </p:sp>
    </p:spTree>
    <p:extLst>
      <p:ext uri="{BB962C8B-B14F-4D97-AF65-F5344CB8AC3E}">
        <p14:creationId xmlns:p14="http://schemas.microsoft.com/office/powerpoint/2010/main" val="331851383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it-IT" sz="1200" b="0" i="0" u="none" strike="noStrike" kern="1200" dirty="0">
                <a:solidFill>
                  <a:schemeClr val="tx1"/>
                </a:solidFill>
                <a:effectLst/>
                <a:latin typeface="Arial" pitchFamily="34" charset="0"/>
                <a:ea typeface="+mn-ea"/>
                <a:cs typeface="+mn-cs"/>
              </a:rPr>
              <a:t>Nella pianificazione dell'allenamento della forza è necessario tenere conto e definire i seguenti parametri.</a:t>
            </a: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133</a:t>
            </a:fld>
            <a:endParaRPr lang="de-CH" altLang="de-DE" sz="1300"/>
          </a:p>
        </p:txBody>
      </p:sp>
    </p:spTree>
    <p:extLst>
      <p:ext uri="{BB962C8B-B14F-4D97-AF65-F5344CB8AC3E}">
        <p14:creationId xmlns:p14="http://schemas.microsoft.com/office/powerpoint/2010/main" val="350220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76775-645F-A5C9-82D8-18CFEA760E47}"/>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E7613CAB-9FCA-AF9B-3921-5B55E12C8995}"/>
              </a:ext>
            </a:extLst>
          </p:cNvPr>
          <p:cNvSpPr>
            <a:spLocks noGrp="1" noRot="1" noChangeAspect="1" noTextEdit="1"/>
          </p:cNvSpPr>
          <p:nvPr>
            <p:ph type="sldImg"/>
          </p:nvPr>
        </p:nvSpPr>
        <p:spPr>
          <a:xfrm>
            <a:off x="77788" y="733425"/>
            <a:ext cx="6513512" cy="3665538"/>
          </a:xfrm>
          <a:ln/>
        </p:spPr>
      </p:sp>
      <p:sp>
        <p:nvSpPr>
          <p:cNvPr id="295939" name="Notizenplatzhalter 2">
            <a:extLst>
              <a:ext uri="{FF2B5EF4-FFF2-40B4-BE49-F238E27FC236}">
                <a16:creationId xmlns:a16="http://schemas.microsoft.com/office/drawing/2014/main" id="{53BDC8AB-4492-4F09-AF8F-60A2F91741D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br>
              <a:rPr lang="en-GB" dirty="0"/>
            </a:br>
            <a:endParaRPr lang="de-DE" altLang="de-DE" dirty="0"/>
          </a:p>
        </p:txBody>
      </p:sp>
      <p:sp>
        <p:nvSpPr>
          <p:cNvPr id="240644" name="Foliennummernplatzhalter 3">
            <a:extLst>
              <a:ext uri="{FF2B5EF4-FFF2-40B4-BE49-F238E27FC236}">
                <a16:creationId xmlns:a16="http://schemas.microsoft.com/office/drawing/2014/main" id="{C2D0D147-4D0F-49E4-90F1-3BE44D2A5217}"/>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12</a:t>
            </a:fld>
            <a:endParaRPr lang="de-CH" altLang="de-DE" sz="1300"/>
          </a:p>
        </p:txBody>
      </p:sp>
    </p:spTree>
    <p:extLst>
      <p:ext uri="{BB962C8B-B14F-4D97-AF65-F5344CB8AC3E}">
        <p14:creationId xmlns:p14="http://schemas.microsoft.com/office/powerpoint/2010/main" val="323716479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r>
              <a:rPr lang="de-DE" altLang="de-DE" dirty="0"/>
              <a:t>Die Grafik zeigt auf</a:t>
            </a:r>
            <a:r>
              <a:rPr lang="de-DE" altLang="de-DE" baseline="0" dirty="0"/>
              <a:t> der linken Seite einen untrainierten Muskel. Die ausgefüllten Kreise stehen für aktivierte Fasern. </a:t>
            </a:r>
          </a:p>
          <a:p>
            <a:endParaRPr lang="de-DE" altLang="de-DE" baseline="0" dirty="0"/>
          </a:p>
          <a:p>
            <a:r>
              <a:rPr lang="de-DE" altLang="de-DE" b="1" baseline="0" dirty="0"/>
              <a:t>Intramuskuläre Koordination</a:t>
            </a:r>
            <a:r>
              <a:rPr lang="de-DE" altLang="de-DE" baseline="0" dirty="0"/>
              <a:t>: Durch gezieltes Krafttraining kann der Muskel lernen, mehr Fasern gleichzeitig zu aktivieren (= verbesserte intramuskuläre Koordination). Die Anzahl der parallel aktivierten Muskelfasern können also so gesteigert werden. Durch diese verbesserte intramuskuläre Koordination kommt es zu einem Kraftzuwachs bei gleichem Muskelquerschnitt.</a:t>
            </a:r>
          </a:p>
          <a:p>
            <a:r>
              <a:rPr lang="de-DE" altLang="de-DE" baseline="0" dirty="0"/>
              <a:t>	</a:t>
            </a:r>
            <a:r>
              <a:rPr lang="de-DE" altLang="de-DE" baseline="0" dirty="0">
                <a:sym typeface="Wingdings" panose="05000000000000000000" pitchFamily="2" charset="2"/>
              </a:rPr>
              <a:t> verbesserte Koordination der Muskelfasern innerhalb des Muskels.</a:t>
            </a:r>
          </a:p>
          <a:p>
            <a:endParaRPr lang="de-DE" altLang="de-DE" baseline="0" dirty="0">
              <a:sym typeface="Wingdings" panose="05000000000000000000" pitchFamily="2" charset="2"/>
            </a:endParaRPr>
          </a:p>
          <a:p>
            <a:r>
              <a:rPr lang="de-DE" altLang="de-DE" b="1" baseline="0" dirty="0">
                <a:sym typeface="Wingdings" panose="05000000000000000000" pitchFamily="2" charset="2"/>
              </a:rPr>
              <a:t>Hypertrophie (Muskelwachstum)</a:t>
            </a:r>
            <a:r>
              <a:rPr lang="de-DE" altLang="de-DE" b="0" baseline="0" dirty="0">
                <a:sym typeface="Wingdings" panose="05000000000000000000" pitchFamily="2" charset="2"/>
              </a:rPr>
              <a:t>: Kraftzuwachs durch einen </a:t>
            </a:r>
            <a:r>
              <a:rPr lang="de-DE" altLang="de-DE" b="0" baseline="0" dirty="0" err="1">
                <a:sym typeface="Wingdings" panose="05000000000000000000" pitchFamily="2" charset="2"/>
              </a:rPr>
              <a:t>vergrösserten</a:t>
            </a:r>
            <a:r>
              <a:rPr lang="de-DE" altLang="de-DE" b="0" baseline="0" dirty="0">
                <a:sym typeface="Wingdings" panose="05000000000000000000" pitchFamily="2" charset="2"/>
              </a:rPr>
              <a:t> Muskelquerschnitt.</a:t>
            </a:r>
          </a:p>
          <a:p>
            <a:endParaRPr lang="de-DE" altLang="de-DE" b="0" baseline="0" dirty="0">
              <a:sym typeface="Wingdings" panose="05000000000000000000" pitchFamily="2" charset="2"/>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de-CH" dirty="0">
                <a:sym typeface="Wingdings" panose="05000000000000000000" pitchFamily="2" charset="2"/>
              </a:rPr>
              <a:t>Bevor die Hypertrophie beim Training der Maximalkraft einsetzt, gewinnt der Muskel immer</a:t>
            </a:r>
            <a:r>
              <a:rPr lang="de-CH" baseline="0" dirty="0">
                <a:sym typeface="Wingdings" panose="05000000000000000000" pitchFamily="2" charset="2"/>
              </a:rPr>
              <a:t> zuerst ein gewisses Mass an Kraftzuwachs durch eine verbesserte intramuskuläre Koordination. Trainingseinsteiger werden also in einer ersten Phase an Maximalkraft zulegen, ohne dass der Muskelquerschnitt zunimmt.</a:t>
            </a:r>
            <a:endParaRPr lang="de-CH" dirty="0">
              <a:sym typeface="Wingdings" panose="05000000000000000000" pitchFamily="2" charset="2"/>
            </a:endParaRPr>
          </a:p>
          <a:p>
            <a:endParaRPr lang="de-DE" altLang="de-DE" b="0" baseline="0"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134</a:t>
            </a:fld>
            <a:endParaRPr lang="de-CH" altLang="de-DE" sz="1300"/>
          </a:p>
        </p:txBody>
      </p:sp>
    </p:spTree>
    <p:extLst>
      <p:ext uri="{BB962C8B-B14F-4D97-AF65-F5344CB8AC3E}">
        <p14:creationId xmlns:p14="http://schemas.microsoft.com/office/powerpoint/2010/main" val="402305097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altLang="de-DE" dirty="0"/>
              <a:t>Le graphique de gauche montre un muscle non entraîné. Les cercles noirs illustrent les fibres musculaires contractées</a:t>
            </a:r>
            <a:r>
              <a:rPr lang="de-DE" altLang="de-DE" dirty="0"/>
              <a:t>. </a:t>
            </a:r>
            <a:endParaRPr lang="de-DE" altLang="de-DE" baseline="0" dirty="0"/>
          </a:p>
          <a:p>
            <a:r>
              <a:rPr lang="fr-CH" altLang="de-DE" b="1" dirty="0"/>
              <a:t>Coordination intramusculaire: </a:t>
            </a:r>
            <a:r>
              <a:rPr lang="fr-CH" altLang="de-DE" dirty="0"/>
              <a:t>part</a:t>
            </a:r>
            <a:r>
              <a:rPr lang="fr-CH" altLang="de-DE" b="1" dirty="0"/>
              <a:t> </a:t>
            </a:r>
            <a:r>
              <a:rPr lang="fr-CH" altLang="de-DE" dirty="0"/>
              <a:t>un entrainement musculaire ciblé, le muscle peut apprendre à activer plus de fibres simultanément (= amélioration de la coordination intramusculaire). On peut ainsi augmenter l‘activation du nombre de fibres parallèles</a:t>
            </a:r>
            <a:r>
              <a:rPr lang="de-DE" altLang="de-DE" dirty="0"/>
              <a:t>. </a:t>
            </a:r>
            <a:r>
              <a:rPr lang="fr-CH" altLang="de-DE" dirty="0"/>
              <a:t>Une amélioration de la coordination intramusculaire apporte un gain de force sans augmentation</a:t>
            </a:r>
            <a:r>
              <a:rPr lang="fr-CH" altLang="de-DE" baseline="0" dirty="0"/>
              <a:t> </a:t>
            </a:r>
            <a:r>
              <a:rPr lang="fr-FR" dirty="0"/>
              <a:t>de la section transversale du muscle.</a:t>
            </a:r>
            <a:r>
              <a:rPr lang="de-DE" altLang="de-DE" dirty="0"/>
              <a:t> </a:t>
            </a:r>
          </a:p>
          <a:p>
            <a:r>
              <a:rPr lang="de-DE" altLang="de-DE" dirty="0">
                <a:sym typeface="Wingdings" panose="05000000000000000000" pitchFamily="2" charset="2"/>
              </a:rPr>
              <a:t> </a:t>
            </a:r>
            <a:r>
              <a:rPr lang="fr-CH" altLang="de-DE" dirty="0">
                <a:sym typeface="Wingdings" panose="05000000000000000000" pitchFamily="2" charset="2"/>
              </a:rPr>
              <a:t>Amélioration de la coordination des fibres musculaires au sein du muscle</a:t>
            </a:r>
            <a:r>
              <a:rPr lang="de-DE" altLang="de-DE" dirty="0">
                <a:sym typeface="Wingdings" panose="05000000000000000000" pitchFamily="2" charset="2"/>
              </a:rPr>
              <a:t>.</a:t>
            </a:r>
            <a:endParaRPr lang="de-DE" altLang="de-DE" dirty="0"/>
          </a:p>
          <a:p>
            <a:endParaRPr lang="de-DE" altLang="de-DE" baseline="0" dirty="0">
              <a:sym typeface="Wingdings" panose="05000000000000000000" pitchFamily="2" charset="2"/>
            </a:endParaRPr>
          </a:p>
          <a:p>
            <a:r>
              <a:rPr lang="fr-CH" altLang="de-DE" b="1" baseline="0" dirty="0">
                <a:sym typeface="Wingdings" panose="05000000000000000000" pitchFamily="2" charset="2"/>
              </a:rPr>
              <a:t>Hypertrophie (croissance musculaire)</a:t>
            </a:r>
            <a:r>
              <a:rPr lang="fr-CH" altLang="de-DE" b="0" baseline="0" dirty="0">
                <a:sym typeface="Wingdings" panose="05000000000000000000" pitchFamily="2" charset="2"/>
              </a:rPr>
              <a:t>: augmentation de la force par une augmentation de la section transversale du muscle</a:t>
            </a:r>
            <a:r>
              <a:rPr lang="de-DE" altLang="de-DE" b="0" baseline="0" dirty="0">
                <a:sym typeface="Wingdings" panose="05000000000000000000" pitchFamily="2" charset="2"/>
              </a:rPr>
              <a:t>.</a:t>
            </a:r>
          </a:p>
          <a:p>
            <a:endParaRPr lang="de-DE" altLang="de-DE" b="0" baseline="0" dirty="0">
              <a:sym typeface="Wingdings" panose="05000000000000000000" pitchFamily="2" charset="2"/>
            </a:endParaRPr>
          </a:p>
          <a:p>
            <a:pPr defTabSz="929945">
              <a:defRPr/>
            </a:pPr>
            <a:r>
              <a:rPr lang="fr-CH" dirty="0">
                <a:sym typeface="Wingdings" panose="05000000000000000000" pitchFamily="2" charset="2"/>
              </a:rPr>
              <a:t>Lorsque l’on entraîne la force maximale, le muscle gagne toujours d’abord un certain gain de force par une amélioration de la coordination intramusculaire avant de s’hypertrophier. Ce qui signifie que les débutants gagne dans une première phase au niveau de la puissance, sans augmenter la section transversale du muscle  </a:t>
            </a:r>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135</a:t>
            </a:fld>
            <a:endParaRPr lang="de-CH"/>
          </a:p>
        </p:txBody>
      </p:sp>
    </p:spTree>
    <p:extLst>
      <p:ext uri="{BB962C8B-B14F-4D97-AF65-F5344CB8AC3E}">
        <p14:creationId xmlns:p14="http://schemas.microsoft.com/office/powerpoint/2010/main" val="177891474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it-IT" altLang="de-DE" dirty="0"/>
              <a:t>Il grafico mostra un muscolo non allenato sul lato sinistro. I cerchi pieni rappresentano le fibre attivate. </a:t>
            </a:r>
          </a:p>
          <a:p>
            <a:endParaRPr lang="fr-CH" altLang="de-DE" dirty="0"/>
          </a:p>
          <a:p>
            <a:r>
              <a:rPr lang="it-IT" altLang="de-DE" b="1" dirty="0"/>
              <a:t>Coordinazione intramuscolare: </a:t>
            </a:r>
            <a:r>
              <a:rPr lang="it-IT" altLang="de-DE" b="0" dirty="0"/>
              <a:t>attraverso un allenamento muscolare mirato, il muscolo può imparare ad attivare più fibre simultaneamente (= migliore coordinazione intramuscolare). Il numero di fibre muscolari attivate in parallelo può quindi essere aumentato. Questa migliore coordinazione intramuscolare si traduce in un aumento della forza con la stessa sezione </a:t>
            </a:r>
            <a:r>
              <a:rPr lang="it-IT" altLang="de-DE" b="0" dirty="0" err="1"/>
              <a:t>muscolare.Migliore</a:t>
            </a:r>
            <a:r>
              <a:rPr lang="it-IT" altLang="de-DE" b="0" dirty="0"/>
              <a:t> coordinazione delle fibre muscolari all'interno del muscolo.</a:t>
            </a:r>
          </a:p>
          <a:p>
            <a:endParaRPr lang="fr-CH" altLang="de-DE" dirty="0"/>
          </a:p>
          <a:p>
            <a:r>
              <a:rPr lang="fr-CH" altLang="de-DE" b="1" dirty="0" err="1"/>
              <a:t>Ipertrofia</a:t>
            </a:r>
            <a:r>
              <a:rPr lang="fr-CH" altLang="de-DE" b="1" dirty="0"/>
              <a:t> (</a:t>
            </a:r>
            <a:r>
              <a:rPr lang="fr-CH" altLang="de-DE" b="1" dirty="0" err="1"/>
              <a:t>crescita</a:t>
            </a:r>
            <a:r>
              <a:rPr lang="fr-CH" altLang="de-DE" b="1" dirty="0"/>
              <a:t> </a:t>
            </a:r>
            <a:r>
              <a:rPr lang="fr-CH" altLang="de-DE" b="1" dirty="0" err="1"/>
              <a:t>muscolare</a:t>
            </a:r>
            <a:r>
              <a:rPr lang="fr-CH" altLang="de-DE" b="1" dirty="0"/>
              <a:t>)</a:t>
            </a:r>
            <a:r>
              <a:rPr lang="fr-CH" altLang="de-DE" dirty="0"/>
              <a:t>: </a:t>
            </a:r>
            <a:r>
              <a:rPr lang="it-IT" altLang="de-DE" dirty="0"/>
              <a:t>aumento della forza dovuto all'aumento della sezione trasversale del muscolo</a:t>
            </a:r>
            <a:r>
              <a:rPr lang="fr-CH" altLang="de-DE" dirty="0"/>
              <a:t>.</a:t>
            </a:r>
          </a:p>
          <a:p>
            <a:endParaRPr lang="fr-CH" altLang="de-DE" dirty="0"/>
          </a:p>
          <a:p>
            <a:r>
              <a:rPr lang="it-IT" altLang="de-DE" dirty="0"/>
              <a:t>Prima che si verifichi l'ipertrofia durante l'allenamento della forza massimale, il muscolo guadagna sempre un po' di forza attraverso una migliore coordinazione intramuscolare. I principianti raggiungeranno quindi la massima forza nella prima fase senza un aumento delle dimensioni muscolari.</a:t>
            </a:r>
            <a:endParaRPr lang="de-DE" altLang="de-DE" b="0" baseline="0" dirty="0"/>
          </a:p>
          <a:p>
            <a:endParaRPr lang="de-DE" altLang="de-DE" b="0" baseline="0" dirty="0">
              <a:sym typeface="Wingdings" panose="05000000000000000000" pitchFamily="2" charset="2"/>
            </a:endParaRPr>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136</a:t>
            </a:fld>
            <a:endParaRPr lang="de-CH"/>
          </a:p>
        </p:txBody>
      </p:sp>
    </p:spTree>
    <p:extLst>
      <p:ext uri="{BB962C8B-B14F-4D97-AF65-F5344CB8AC3E}">
        <p14:creationId xmlns:p14="http://schemas.microsoft.com/office/powerpoint/2010/main" val="130785283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r>
              <a:rPr lang="en-GB" sz="1200" b="0" i="0" u="none" strike="noStrike" kern="1200" dirty="0">
                <a:solidFill>
                  <a:schemeClr val="tx1"/>
                </a:solidFill>
                <a:effectLst/>
                <a:latin typeface="Arial" pitchFamily="34" charset="0"/>
                <a:ea typeface="+mn-ea"/>
                <a:cs typeface="+mn-cs"/>
              </a:rPr>
              <a:t>Da </a:t>
            </a:r>
            <a:r>
              <a:rPr lang="en-GB" sz="1200" b="0" i="0" u="none" strike="noStrike" kern="1200" dirty="0" err="1">
                <a:solidFill>
                  <a:schemeClr val="tx1"/>
                </a:solidFill>
                <a:effectLst/>
                <a:latin typeface="Arial" pitchFamily="34" charset="0"/>
                <a:ea typeface="+mn-ea"/>
                <a:cs typeface="+mn-cs"/>
              </a:rPr>
              <a:t>viele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Besucher</a:t>
            </a:r>
            <a:r>
              <a:rPr lang="en-GB" sz="1200" b="0" i="0" u="none" strike="noStrike" kern="1200" dirty="0">
                <a:solidFill>
                  <a:schemeClr val="tx1"/>
                </a:solidFill>
                <a:effectLst/>
                <a:latin typeface="Arial" pitchFamily="34" charset="0"/>
                <a:ea typeface="+mn-ea"/>
                <a:cs typeface="+mn-cs"/>
              </a:rPr>
              <a:t> des </a:t>
            </a:r>
            <a:r>
              <a:rPr lang="en-GB" sz="1200" b="0" i="0" u="none" strike="noStrike" kern="1200" dirty="0" err="1">
                <a:solidFill>
                  <a:schemeClr val="tx1"/>
                </a:solidFill>
                <a:effectLst/>
                <a:latin typeface="Arial" pitchFamily="34" charset="0"/>
                <a:ea typeface="+mn-ea"/>
                <a:cs typeface="+mn-cs"/>
              </a:rPr>
              <a:t>Kraftraums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optische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Veränderung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anstreben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Methode</a:t>
            </a:r>
            <a:r>
              <a:rPr lang="en-GB" sz="1200" b="0" i="0" u="none" strike="noStrike" kern="1200" dirty="0">
                <a:solidFill>
                  <a:schemeClr val="tx1"/>
                </a:solidFill>
                <a:effectLst/>
                <a:latin typeface="Arial" pitchFamily="34" charset="0"/>
                <a:ea typeface="+mn-ea"/>
                <a:cs typeface="+mn-cs"/>
              </a:rPr>
              <a:t> des </a:t>
            </a:r>
            <a:r>
              <a:rPr lang="en-GB" sz="1200" b="0" i="0" u="none" strike="noStrike" kern="1200" dirty="0" err="1">
                <a:solidFill>
                  <a:schemeClr val="tx1"/>
                </a:solidFill>
                <a:effectLst/>
                <a:latin typeface="Arial" pitchFamily="34" charset="0"/>
                <a:ea typeface="+mn-ea"/>
                <a:cs typeface="+mn-cs"/>
              </a:rPr>
              <a:t>Hypertrophie</a:t>
            </a:r>
            <a:r>
              <a:rPr lang="en-GB" sz="1200" b="0" i="0" u="none" strike="noStrike" kern="1200" dirty="0">
                <a:solidFill>
                  <a:schemeClr val="tx1"/>
                </a:solidFill>
                <a:effectLst/>
                <a:latin typeface="Arial" pitchFamily="34" charset="0"/>
                <a:ea typeface="+mn-ea"/>
                <a:cs typeface="+mn-cs"/>
              </a:rPr>
              <a:t>-Trainings, also der Aufbau von </a:t>
            </a:r>
            <a:r>
              <a:rPr lang="en-GB" sz="1200" b="0" i="0" u="none" strike="noStrike" kern="1200" dirty="0" err="1">
                <a:solidFill>
                  <a:schemeClr val="tx1"/>
                </a:solidFill>
                <a:effectLst/>
                <a:latin typeface="Arial" pitchFamily="34" charset="0"/>
                <a:ea typeface="+mn-ea"/>
                <a:cs typeface="+mn-cs"/>
              </a:rPr>
              <a:t>Muskelmasse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sehr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beliebt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Entsprechend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dieser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Zielsetzung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das Training </a:t>
            </a:r>
            <a:r>
              <a:rPr lang="en-GB" sz="1200" b="0" i="0" u="none" strike="noStrike" kern="1200" dirty="0" err="1">
                <a:solidFill>
                  <a:schemeClr val="tx1"/>
                </a:solidFill>
                <a:effectLst/>
                <a:latin typeface="Arial" pitchFamily="34" charset="0"/>
                <a:ea typeface="+mn-ea"/>
                <a:cs typeface="+mn-cs"/>
              </a:rPr>
              <a:t>zusammengestellt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wobei</a:t>
            </a:r>
            <a:r>
              <a:rPr lang="en-GB" sz="1200" b="0" i="0" u="none" strike="noStrike" kern="1200" dirty="0">
                <a:solidFill>
                  <a:schemeClr val="tx1"/>
                </a:solidFill>
                <a:effectLst/>
                <a:latin typeface="Arial" pitchFamily="34" charset="0"/>
                <a:ea typeface="+mn-ea"/>
                <a:cs typeface="+mn-cs"/>
              </a:rPr>
              <a:t> man </a:t>
            </a:r>
            <a:r>
              <a:rPr lang="en-GB" sz="1200" b="0" i="0" u="none" strike="noStrike" kern="1200" dirty="0" err="1">
                <a:solidFill>
                  <a:schemeClr val="tx1"/>
                </a:solidFill>
                <a:effectLst/>
                <a:latin typeface="Arial" pitchFamily="34" charset="0"/>
                <a:ea typeface="+mn-ea"/>
                <a:cs typeface="+mn-cs"/>
              </a:rPr>
              <a:t>sich</a:t>
            </a:r>
            <a:r>
              <a:rPr lang="en-GB" sz="1200" b="0" i="0" u="none" strike="noStrike" kern="1200" dirty="0">
                <a:solidFill>
                  <a:schemeClr val="tx1"/>
                </a:solidFill>
                <a:effectLst/>
                <a:latin typeface="Arial" pitchFamily="34" charset="0"/>
                <a:ea typeface="+mn-ea"/>
                <a:cs typeface="+mn-cs"/>
              </a:rPr>
              <a:t> auf </a:t>
            </a:r>
            <a:r>
              <a:rPr lang="en-GB" sz="1200" b="0" i="0" u="none" strike="noStrike" kern="1200" dirty="0" err="1">
                <a:solidFill>
                  <a:schemeClr val="tx1"/>
                </a:solidFill>
                <a:effectLst/>
                <a:latin typeface="Arial" pitchFamily="34" charset="0"/>
                <a:ea typeface="+mn-ea"/>
                <a:cs typeface="+mn-cs"/>
              </a:rPr>
              <a:t>gängige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Kennwert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verlassen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kann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oben</a:t>
            </a:r>
            <a:r>
              <a:rPr lang="en-GB" sz="1200" b="0" i="0" u="none" strike="noStrike" kern="1200" dirty="0">
                <a:solidFill>
                  <a:schemeClr val="tx1"/>
                </a:solidFill>
                <a:effectLst/>
                <a:latin typeface="Arial" pitchFamily="34" charset="0"/>
                <a:ea typeface="+mn-ea"/>
                <a:cs typeface="+mn-cs"/>
              </a:rPr>
              <a:t>)</a:t>
            </a:r>
          </a:p>
          <a:p>
            <a:endParaRPr lang="en-GB" altLang="de-DE" sz="1200" b="0" i="0" u="none" strike="noStrike" kern="1200" baseline="0" dirty="0">
              <a:solidFill>
                <a:schemeClr val="tx1"/>
              </a:solidFill>
              <a:effectLst/>
              <a:latin typeface="Arial" pitchFamily="34" charset="0"/>
              <a:ea typeface="+mn-ea"/>
              <a:cs typeface="+mn-cs"/>
            </a:endParaRPr>
          </a:p>
          <a:p>
            <a:pPr>
              <a:defRPr/>
            </a:pPr>
            <a:r>
              <a:rPr lang="de-CH" b="1" dirty="0"/>
              <a:t>Muskelmasse aufbauen (Hypertrophie) </a:t>
            </a:r>
            <a:r>
              <a:rPr lang="de-CH" dirty="0">
                <a:sym typeface="Wingdings" panose="05000000000000000000" pitchFamily="2" charset="2"/>
              </a:rPr>
              <a:t> Vergrösserung des Muskelquerschnittes hervorgerufen durch Dickenwachstum der Muskelfaser (vgl. Abb.</a:t>
            </a:r>
            <a:r>
              <a:rPr lang="de-CH" baseline="0" dirty="0">
                <a:sym typeface="Wingdings" panose="05000000000000000000" pitchFamily="2" charset="2"/>
              </a:rPr>
              <a:t> unten).</a:t>
            </a:r>
            <a:endParaRPr lang="de-CH" dirty="0">
              <a:sym typeface="Wingdings" panose="05000000000000000000" pitchFamily="2" charset="2"/>
            </a:endParaRPr>
          </a:p>
          <a:p>
            <a:pPr>
              <a:defRPr/>
            </a:pPr>
            <a:r>
              <a:rPr lang="de-CH" b="1" dirty="0"/>
              <a:t>Intramuskuläre Koordination steigern </a:t>
            </a:r>
            <a:r>
              <a:rPr lang="de-CH" dirty="0">
                <a:sym typeface="Wingdings" panose="05000000000000000000" pitchFamily="2" charset="2"/>
              </a:rPr>
              <a:t> Verbesserung der Fähigkeit eines Muskels, möglichst viele seiner Muskelfasern zu kontrahieren bzw. anzuspannen.</a:t>
            </a:r>
          </a:p>
          <a:p>
            <a:pPr>
              <a:defRPr/>
            </a:pPr>
            <a:endParaRPr lang="de-CH" dirty="0">
              <a:sym typeface="Wingdings" panose="05000000000000000000" pitchFamily="2" charset="2"/>
            </a:endParaRPr>
          </a:p>
          <a:p>
            <a:pPr>
              <a:defRPr/>
            </a:pPr>
            <a:r>
              <a:rPr lang="de-CH" dirty="0">
                <a:sym typeface="Wingdings" panose="05000000000000000000" pitchFamily="2" charset="2"/>
              </a:rPr>
              <a:t>Bevor die Hypertrophie beim Training der Maximalkraft einsetzt, gewinnt der Muskel immer</a:t>
            </a:r>
            <a:r>
              <a:rPr lang="de-CH" baseline="0" dirty="0">
                <a:sym typeface="Wingdings" panose="05000000000000000000" pitchFamily="2" charset="2"/>
              </a:rPr>
              <a:t> zuerst ein gewisses Mass an Kraftzuwachs durch eine verbesserte intramuskuläre Koordination. Trainingseinsteiger werden also in einer ersten Phase an Maximalkraft zulegen, ohne dass der Muskelquerschnitt zunimmt.</a:t>
            </a:r>
            <a:endParaRPr lang="de-CH" dirty="0">
              <a:sym typeface="Wingdings" panose="05000000000000000000" pitchFamily="2" charset="2"/>
            </a:endParaRPr>
          </a:p>
          <a:p>
            <a:pPr>
              <a:defRPr/>
            </a:pPr>
            <a:endParaRPr lang="de-CH" dirty="0">
              <a:sym typeface="Wingdings" panose="05000000000000000000" pitchFamily="2" charset="2"/>
            </a:endParaRPr>
          </a:p>
          <a:p>
            <a:pPr>
              <a:defRPr/>
            </a:pPr>
            <a:r>
              <a:rPr lang="de-CH" b="1" dirty="0">
                <a:sym typeface="Wingdings" panose="05000000000000000000" pitchFamily="2" charset="2"/>
              </a:rPr>
              <a:t>Anzahl Sätze:</a:t>
            </a:r>
          </a:p>
          <a:p>
            <a:pPr marL="168795" indent="-168795">
              <a:buFont typeface="Arial" panose="020B0604020202020204" pitchFamily="34" charset="0"/>
              <a:buChar char="•"/>
              <a:defRPr/>
            </a:pPr>
            <a:r>
              <a:rPr lang="de-CH" u="sng" dirty="0">
                <a:sym typeface="Wingdings" panose="05000000000000000000" pitchFamily="2" charset="2"/>
              </a:rPr>
              <a:t>Im Gesundheitssport</a:t>
            </a:r>
            <a:r>
              <a:rPr lang="de-CH" dirty="0">
                <a:sym typeface="Wingdings" panose="05000000000000000000" pitchFamily="2" charset="2"/>
              </a:rPr>
              <a:t>: 1 Satz, optimales Verhältnis zwischen Aufwand und Ertrag (Satz, der zu einer weitgehend vollständigen lokalen Erschöpfung, zu einem momentanen Muskelversagen führt).</a:t>
            </a:r>
          </a:p>
          <a:p>
            <a:pPr marL="168795" indent="-168795">
              <a:buFont typeface="Arial" panose="020B0604020202020204" pitchFamily="34" charset="0"/>
              <a:buChar char="•"/>
              <a:defRPr/>
            </a:pPr>
            <a:r>
              <a:rPr lang="de-CH" u="sng" dirty="0">
                <a:sym typeface="Wingdings" panose="05000000000000000000" pitchFamily="2" charset="2"/>
              </a:rPr>
              <a:t>Im Fitnesssport</a:t>
            </a:r>
            <a:r>
              <a:rPr lang="de-CH" dirty="0">
                <a:sym typeface="Wingdings" panose="05000000000000000000" pitchFamily="2" charset="2"/>
              </a:rPr>
              <a:t>: 2-5 Sätze, wobei der zweite Satz prozentual einen geringen Mehrwert bringt und man daher eher gleich drei Sätze oder mehr wählt.</a:t>
            </a:r>
          </a:p>
          <a:p>
            <a:pPr marL="168795" indent="-168795">
              <a:buFont typeface="Arial" panose="020B0604020202020204" pitchFamily="34" charset="0"/>
              <a:buChar char="•"/>
              <a:defRPr/>
            </a:pPr>
            <a:r>
              <a:rPr lang="de-CH" u="sng" dirty="0">
                <a:sym typeface="Wingdings" panose="05000000000000000000" pitchFamily="2" charset="2"/>
              </a:rPr>
              <a:t>Im Leistungssport</a:t>
            </a:r>
            <a:r>
              <a:rPr lang="de-CH" dirty="0">
                <a:sym typeface="Wingdings" panose="05000000000000000000" pitchFamily="2" charset="2"/>
              </a:rPr>
              <a:t>: 3-8 Sätze.</a:t>
            </a:r>
          </a:p>
          <a:p>
            <a:pPr>
              <a:defRPr/>
            </a:pPr>
            <a:endParaRPr lang="de-CH" dirty="0">
              <a:sym typeface="Wingdings" panose="05000000000000000000" pitchFamily="2" charset="2"/>
            </a:endParaRPr>
          </a:p>
          <a:p>
            <a:endParaRPr lang="de-DE" altLang="de-DE" b="0" baseline="0"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137</a:t>
            </a:fld>
            <a:endParaRPr lang="de-CH" altLang="de-DE" sz="1300"/>
          </a:p>
        </p:txBody>
      </p:sp>
    </p:spTree>
    <p:extLst>
      <p:ext uri="{BB962C8B-B14F-4D97-AF65-F5344CB8AC3E}">
        <p14:creationId xmlns:p14="http://schemas.microsoft.com/office/powerpoint/2010/main" val="58765609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6F642-1EC5-BAE4-700D-7144B3B848F2}"/>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35F1D940-1E0F-23E5-5C88-0ECBD75E75F6}"/>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D188BA7F-FD31-8D2D-4320-F90059885A1E}"/>
              </a:ext>
            </a:extLst>
          </p:cNvPr>
          <p:cNvSpPr>
            <a:spLocks noGrp="1"/>
          </p:cNvSpPr>
          <p:nvPr>
            <p:ph type="body" idx="1"/>
          </p:nvPr>
        </p:nvSpPr>
        <p:spPr/>
        <p:txBody>
          <a:bodyPr/>
          <a:lstStyle/>
          <a:p>
            <a:pPr>
              <a:defRPr/>
            </a:pPr>
            <a:r>
              <a:rPr lang="de-CH" dirty="0" err="1">
                <a:sym typeface="Wingdings" panose="05000000000000000000" pitchFamily="2" charset="2"/>
              </a:rPr>
              <a:t>Comme</a:t>
            </a:r>
            <a:r>
              <a:rPr lang="de-CH" dirty="0">
                <a:sym typeface="Wingdings" panose="05000000000000000000" pitchFamily="2" charset="2"/>
              </a:rPr>
              <a:t> de </a:t>
            </a:r>
            <a:r>
              <a:rPr lang="de-CH" dirty="0" err="1">
                <a:sym typeface="Wingdings" panose="05000000000000000000" pitchFamily="2" charset="2"/>
              </a:rPr>
              <a:t>nombreux</a:t>
            </a:r>
            <a:r>
              <a:rPr lang="de-CH" dirty="0">
                <a:sym typeface="Wingdings" panose="05000000000000000000" pitchFamily="2" charset="2"/>
              </a:rPr>
              <a:t> </a:t>
            </a:r>
            <a:r>
              <a:rPr lang="de-CH" dirty="0" err="1">
                <a:sym typeface="Wingdings" panose="05000000000000000000" pitchFamily="2" charset="2"/>
              </a:rPr>
              <a:t>visiteurs</a:t>
            </a:r>
            <a:r>
              <a:rPr lang="de-CH" dirty="0">
                <a:sym typeface="Wingdings" panose="05000000000000000000" pitchFamily="2" charset="2"/>
              </a:rPr>
              <a:t> de la </a:t>
            </a:r>
            <a:r>
              <a:rPr lang="de-CH" dirty="0" err="1">
                <a:sym typeface="Wingdings" panose="05000000000000000000" pitchFamily="2" charset="2"/>
              </a:rPr>
              <a:t>salle</a:t>
            </a:r>
            <a:r>
              <a:rPr lang="de-CH" dirty="0">
                <a:sym typeface="Wingdings" panose="05000000000000000000" pitchFamily="2" charset="2"/>
              </a:rPr>
              <a:t> de </a:t>
            </a:r>
            <a:r>
              <a:rPr lang="de-CH" dirty="0" err="1">
                <a:sym typeface="Wingdings" panose="05000000000000000000" pitchFamily="2" charset="2"/>
              </a:rPr>
              <a:t>musculation</a:t>
            </a:r>
            <a:r>
              <a:rPr lang="de-CH" dirty="0">
                <a:sym typeface="Wingdings" panose="05000000000000000000" pitchFamily="2" charset="2"/>
              </a:rPr>
              <a:t> </a:t>
            </a:r>
            <a:r>
              <a:rPr lang="de-CH" dirty="0" err="1">
                <a:sym typeface="Wingdings" panose="05000000000000000000" pitchFamily="2" charset="2"/>
              </a:rPr>
              <a:t>recherchent</a:t>
            </a:r>
            <a:r>
              <a:rPr lang="de-CH" dirty="0">
                <a:sym typeface="Wingdings" panose="05000000000000000000" pitchFamily="2" charset="2"/>
              </a:rPr>
              <a:t> </a:t>
            </a:r>
            <a:r>
              <a:rPr lang="de-CH" dirty="0" err="1">
                <a:sym typeface="Wingdings" panose="05000000000000000000" pitchFamily="2" charset="2"/>
              </a:rPr>
              <a:t>un</a:t>
            </a:r>
            <a:r>
              <a:rPr lang="de-CH" dirty="0">
                <a:sym typeface="Wingdings" panose="05000000000000000000" pitchFamily="2" charset="2"/>
              </a:rPr>
              <a:t> </a:t>
            </a:r>
            <a:r>
              <a:rPr lang="de-CH" dirty="0" err="1">
                <a:sym typeface="Wingdings" panose="05000000000000000000" pitchFamily="2" charset="2"/>
              </a:rPr>
              <a:t>changement</a:t>
            </a:r>
            <a:r>
              <a:rPr lang="de-CH" dirty="0">
                <a:sym typeface="Wingdings" panose="05000000000000000000" pitchFamily="2" charset="2"/>
              </a:rPr>
              <a:t> </a:t>
            </a:r>
            <a:r>
              <a:rPr lang="de-CH" dirty="0" err="1">
                <a:sym typeface="Wingdings" panose="05000000000000000000" pitchFamily="2" charset="2"/>
              </a:rPr>
              <a:t>visuel</a:t>
            </a:r>
            <a:r>
              <a:rPr lang="de-CH" dirty="0">
                <a:sym typeface="Wingdings" panose="05000000000000000000" pitchFamily="2" charset="2"/>
              </a:rPr>
              <a:t>, la </a:t>
            </a:r>
            <a:r>
              <a:rPr lang="de-CH" dirty="0" err="1">
                <a:sym typeface="Wingdings" panose="05000000000000000000" pitchFamily="2" charset="2"/>
              </a:rPr>
              <a:t>méthode</a:t>
            </a:r>
            <a:r>
              <a:rPr lang="de-CH" dirty="0">
                <a:sym typeface="Wingdings" panose="05000000000000000000" pitchFamily="2" charset="2"/>
              </a:rPr>
              <a:t> </a:t>
            </a:r>
            <a:r>
              <a:rPr lang="de-CH" dirty="0" err="1">
                <a:sym typeface="Wingdings" panose="05000000000000000000" pitchFamily="2" charset="2"/>
              </a:rPr>
              <a:t>d'entraînement</a:t>
            </a:r>
            <a:r>
              <a:rPr lang="de-CH" dirty="0">
                <a:sym typeface="Wingdings" panose="05000000000000000000" pitchFamily="2" charset="2"/>
              </a:rPr>
              <a:t> de </a:t>
            </a:r>
            <a:r>
              <a:rPr lang="de-CH" dirty="0" err="1">
                <a:sym typeface="Wingdings" panose="05000000000000000000" pitchFamily="2" charset="2"/>
              </a:rPr>
              <a:t>l'hypertrophie</a:t>
            </a:r>
            <a:r>
              <a:rPr lang="de-CH" dirty="0">
                <a:sym typeface="Wingdings" panose="05000000000000000000" pitchFamily="2" charset="2"/>
              </a:rPr>
              <a:t>, c'est-à-</a:t>
            </a:r>
            <a:r>
              <a:rPr lang="de-CH" dirty="0" err="1">
                <a:sym typeface="Wingdings" panose="05000000000000000000" pitchFamily="2" charset="2"/>
              </a:rPr>
              <a:t>dire</a:t>
            </a:r>
            <a:r>
              <a:rPr lang="de-CH" dirty="0">
                <a:sym typeface="Wingdings" panose="05000000000000000000" pitchFamily="2" charset="2"/>
              </a:rPr>
              <a:t> </a:t>
            </a:r>
            <a:r>
              <a:rPr lang="de-CH" dirty="0" err="1">
                <a:sym typeface="Wingdings" panose="05000000000000000000" pitchFamily="2" charset="2"/>
              </a:rPr>
              <a:t>l'augmentation</a:t>
            </a:r>
            <a:r>
              <a:rPr lang="de-CH" dirty="0">
                <a:sym typeface="Wingdings" panose="05000000000000000000" pitchFamily="2" charset="2"/>
              </a:rPr>
              <a:t> de la </a:t>
            </a:r>
            <a:r>
              <a:rPr lang="de-CH" dirty="0" err="1">
                <a:sym typeface="Wingdings" panose="05000000000000000000" pitchFamily="2" charset="2"/>
              </a:rPr>
              <a:t>masse</a:t>
            </a:r>
            <a:r>
              <a:rPr lang="de-CH" dirty="0">
                <a:sym typeface="Wingdings" panose="05000000000000000000" pitchFamily="2" charset="2"/>
              </a:rPr>
              <a:t> musculaire, </a:t>
            </a:r>
            <a:r>
              <a:rPr lang="de-CH" dirty="0" err="1">
                <a:sym typeface="Wingdings" panose="05000000000000000000" pitchFamily="2" charset="2"/>
              </a:rPr>
              <a:t>est</a:t>
            </a:r>
            <a:r>
              <a:rPr lang="de-CH" dirty="0">
                <a:sym typeface="Wingdings" panose="05000000000000000000" pitchFamily="2" charset="2"/>
              </a:rPr>
              <a:t> très </a:t>
            </a:r>
            <a:r>
              <a:rPr lang="de-CH" dirty="0" err="1">
                <a:sym typeface="Wingdings" panose="05000000000000000000" pitchFamily="2" charset="2"/>
              </a:rPr>
              <a:t>populaire</a:t>
            </a:r>
            <a:r>
              <a:rPr lang="de-CH" dirty="0">
                <a:sym typeface="Wingdings" panose="05000000000000000000" pitchFamily="2" charset="2"/>
              </a:rPr>
              <a:t>. </a:t>
            </a:r>
            <a:r>
              <a:rPr lang="de-CH" dirty="0" err="1">
                <a:sym typeface="Wingdings" panose="05000000000000000000" pitchFamily="2" charset="2"/>
              </a:rPr>
              <a:t>L'entraînement</a:t>
            </a:r>
            <a:r>
              <a:rPr lang="de-CH" dirty="0">
                <a:sym typeface="Wingdings" panose="05000000000000000000" pitchFamily="2" charset="2"/>
              </a:rPr>
              <a:t> </a:t>
            </a:r>
            <a:r>
              <a:rPr lang="de-CH" dirty="0" err="1">
                <a:sym typeface="Wingdings" panose="05000000000000000000" pitchFamily="2" charset="2"/>
              </a:rPr>
              <a:t>est</a:t>
            </a:r>
            <a:r>
              <a:rPr lang="de-CH" dirty="0">
                <a:sym typeface="Wingdings" panose="05000000000000000000" pitchFamily="2" charset="2"/>
              </a:rPr>
              <a:t> </a:t>
            </a:r>
            <a:r>
              <a:rPr lang="de-CH" dirty="0" err="1">
                <a:sym typeface="Wingdings" panose="05000000000000000000" pitchFamily="2" charset="2"/>
              </a:rPr>
              <a:t>composé</a:t>
            </a:r>
            <a:r>
              <a:rPr lang="de-CH" dirty="0">
                <a:sym typeface="Wingdings" panose="05000000000000000000" pitchFamily="2" charset="2"/>
              </a:rPr>
              <a:t> en </a:t>
            </a:r>
            <a:r>
              <a:rPr lang="de-CH" dirty="0" err="1">
                <a:sym typeface="Wingdings" panose="05000000000000000000" pitchFamily="2" charset="2"/>
              </a:rPr>
              <a:t>fonction</a:t>
            </a:r>
            <a:r>
              <a:rPr lang="de-CH" dirty="0">
                <a:sym typeface="Wingdings" panose="05000000000000000000" pitchFamily="2" charset="2"/>
              </a:rPr>
              <a:t> de </a:t>
            </a:r>
            <a:r>
              <a:rPr lang="de-CH" dirty="0" err="1">
                <a:sym typeface="Wingdings" panose="05000000000000000000" pitchFamily="2" charset="2"/>
              </a:rPr>
              <a:t>cet</a:t>
            </a:r>
            <a:r>
              <a:rPr lang="de-CH" dirty="0">
                <a:sym typeface="Wingdings" panose="05000000000000000000" pitchFamily="2" charset="2"/>
              </a:rPr>
              <a:t> </a:t>
            </a:r>
            <a:r>
              <a:rPr lang="de-CH" dirty="0" err="1">
                <a:sym typeface="Wingdings" panose="05000000000000000000" pitchFamily="2" charset="2"/>
              </a:rPr>
              <a:t>objectif</a:t>
            </a:r>
            <a:r>
              <a:rPr lang="de-CH" dirty="0">
                <a:sym typeface="Wingdings" panose="05000000000000000000" pitchFamily="2" charset="2"/>
              </a:rPr>
              <a:t>, et </a:t>
            </a:r>
            <a:r>
              <a:rPr lang="de-CH" dirty="0" err="1">
                <a:sym typeface="Wingdings" panose="05000000000000000000" pitchFamily="2" charset="2"/>
              </a:rPr>
              <a:t>l'on</a:t>
            </a:r>
            <a:r>
              <a:rPr lang="de-CH" dirty="0">
                <a:sym typeface="Wingdings" panose="05000000000000000000" pitchFamily="2" charset="2"/>
              </a:rPr>
              <a:t> </a:t>
            </a:r>
            <a:r>
              <a:rPr lang="de-CH" dirty="0" err="1">
                <a:sym typeface="Wingdings" panose="05000000000000000000" pitchFamily="2" charset="2"/>
              </a:rPr>
              <a:t>peut</a:t>
            </a:r>
            <a:r>
              <a:rPr lang="de-CH" dirty="0">
                <a:sym typeface="Wingdings" panose="05000000000000000000" pitchFamily="2" charset="2"/>
              </a:rPr>
              <a:t> se fier à des </a:t>
            </a:r>
            <a:r>
              <a:rPr lang="de-CH" dirty="0" err="1">
                <a:sym typeface="Wingdings" panose="05000000000000000000" pitchFamily="2" charset="2"/>
              </a:rPr>
              <a:t>valeurs</a:t>
            </a:r>
            <a:r>
              <a:rPr lang="de-CH" dirty="0">
                <a:sym typeface="Wingdings" panose="05000000000000000000" pitchFamily="2" charset="2"/>
              </a:rPr>
              <a:t> </a:t>
            </a:r>
            <a:r>
              <a:rPr lang="de-CH" dirty="0" err="1">
                <a:sym typeface="Wingdings" panose="05000000000000000000" pitchFamily="2" charset="2"/>
              </a:rPr>
              <a:t>caractéristiques</a:t>
            </a:r>
            <a:r>
              <a:rPr lang="de-CH" dirty="0">
                <a:sym typeface="Wingdings" panose="05000000000000000000" pitchFamily="2" charset="2"/>
              </a:rPr>
              <a:t> courantes (ci-dessus)</a:t>
            </a:r>
          </a:p>
          <a:p>
            <a:pPr>
              <a:defRPr/>
            </a:pPr>
            <a:endParaRPr lang="de-CH" dirty="0">
              <a:sym typeface="Wingdings" panose="05000000000000000000" pitchFamily="2" charset="2"/>
            </a:endParaRPr>
          </a:p>
          <a:p>
            <a:pPr>
              <a:defRPr/>
            </a:pPr>
            <a:r>
              <a:rPr lang="de-CH" b="1" dirty="0" err="1">
                <a:sym typeface="Wingdings" panose="05000000000000000000" pitchFamily="2" charset="2"/>
              </a:rPr>
              <a:t>Augmenter</a:t>
            </a:r>
            <a:r>
              <a:rPr lang="de-CH" b="1" dirty="0">
                <a:sym typeface="Wingdings" panose="05000000000000000000" pitchFamily="2" charset="2"/>
              </a:rPr>
              <a:t> la </a:t>
            </a:r>
            <a:r>
              <a:rPr lang="de-CH" b="1" dirty="0" err="1">
                <a:sym typeface="Wingdings" panose="05000000000000000000" pitchFamily="2" charset="2"/>
              </a:rPr>
              <a:t>masse</a:t>
            </a:r>
            <a:r>
              <a:rPr lang="de-CH" b="1" dirty="0">
                <a:sym typeface="Wingdings" panose="05000000000000000000" pitchFamily="2" charset="2"/>
              </a:rPr>
              <a:t> musculaire (</a:t>
            </a:r>
            <a:r>
              <a:rPr lang="de-CH" b="1" dirty="0" err="1">
                <a:sym typeface="Wingdings" panose="05000000000000000000" pitchFamily="2" charset="2"/>
              </a:rPr>
              <a:t>hypertrophie</a:t>
            </a:r>
            <a:r>
              <a:rPr lang="de-CH" b="1" dirty="0">
                <a:sym typeface="Wingdings" panose="05000000000000000000" pitchFamily="2" charset="2"/>
              </a:rPr>
              <a:t>)  </a:t>
            </a:r>
            <a:r>
              <a:rPr lang="de-CH" dirty="0">
                <a:sym typeface="Wingdings" panose="05000000000000000000" pitchFamily="2" charset="2"/>
              </a:rPr>
              <a:t>Augmentation de la </a:t>
            </a:r>
            <a:r>
              <a:rPr lang="de-CH" dirty="0" err="1">
                <a:sym typeface="Wingdings" panose="05000000000000000000" pitchFamily="2" charset="2"/>
              </a:rPr>
              <a:t>section</a:t>
            </a:r>
            <a:r>
              <a:rPr lang="de-CH" dirty="0">
                <a:sym typeface="Wingdings" panose="05000000000000000000" pitchFamily="2" charset="2"/>
              </a:rPr>
              <a:t> transversale du </a:t>
            </a:r>
            <a:r>
              <a:rPr lang="de-CH" dirty="0" err="1">
                <a:sym typeface="Wingdings" panose="05000000000000000000" pitchFamily="2" charset="2"/>
              </a:rPr>
              <a:t>muscle</a:t>
            </a:r>
            <a:r>
              <a:rPr lang="de-CH" dirty="0">
                <a:sym typeface="Wingdings" panose="05000000000000000000" pitchFamily="2" charset="2"/>
              </a:rPr>
              <a:t> </a:t>
            </a:r>
            <a:r>
              <a:rPr lang="de-CH" dirty="0" err="1">
                <a:sym typeface="Wingdings" panose="05000000000000000000" pitchFamily="2" charset="2"/>
              </a:rPr>
              <a:t>provoquée</a:t>
            </a:r>
            <a:r>
              <a:rPr lang="de-CH" dirty="0">
                <a:sym typeface="Wingdings" panose="05000000000000000000" pitchFamily="2" charset="2"/>
              </a:rPr>
              <a:t> par la </a:t>
            </a:r>
            <a:r>
              <a:rPr lang="de-CH" dirty="0" err="1">
                <a:sym typeface="Wingdings" panose="05000000000000000000" pitchFamily="2" charset="2"/>
              </a:rPr>
              <a:t>croissance</a:t>
            </a:r>
            <a:r>
              <a:rPr lang="de-CH" dirty="0">
                <a:sym typeface="Wingdings" panose="05000000000000000000" pitchFamily="2" charset="2"/>
              </a:rPr>
              <a:t> de </a:t>
            </a:r>
            <a:r>
              <a:rPr lang="de-CH" dirty="0" err="1">
                <a:sym typeface="Wingdings" panose="05000000000000000000" pitchFamily="2" charset="2"/>
              </a:rPr>
              <a:t>l'épaisseur</a:t>
            </a:r>
            <a:r>
              <a:rPr lang="de-CH" dirty="0">
                <a:sym typeface="Wingdings" panose="05000000000000000000" pitchFamily="2" charset="2"/>
              </a:rPr>
              <a:t> des </a:t>
            </a:r>
            <a:r>
              <a:rPr lang="de-CH" dirty="0" err="1">
                <a:sym typeface="Wingdings" panose="05000000000000000000" pitchFamily="2" charset="2"/>
              </a:rPr>
              <a:t>fibres</a:t>
            </a:r>
            <a:r>
              <a:rPr lang="de-CH" dirty="0">
                <a:sym typeface="Wingdings" panose="05000000000000000000" pitchFamily="2" charset="2"/>
              </a:rPr>
              <a:t> </a:t>
            </a:r>
            <a:r>
              <a:rPr lang="de-CH" dirty="0" err="1">
                <a:sym typeface="Wingdings" panose="05000000000000000000" pitchFamily="2" charset="2"/>
              </a:rPr>
              <a:t>musculaires</a:t>
            </a:r>
            <a:r>
              <a:rPr lang="de-CH" dirty="0">
                <a:sym typeface="Wingdings" panose="05000000000000000000" pitchFamily="2" charset="2"/>
              </a:rPr>
              <a:t> (cf. </a:t>
            </a:r>
            <a:r>
              <a:rPr lang="de-CH" dirty="0" err="1">
                <a:sym typeface="Wingdings" panose="05000000000000000000" pitchFamily="2" charset="2"/>
              </a:rPr>
              <a:t>figure</a:t>
            </a:r>
            <a:r>
              <a:rPr lang="de-CH" dirty="0">
                <a:sym typeface="Wingdings" panose="05000000000000000000" pitchFamily="2" charset="2"/>
              </a:rPr>
              <a:t> ci-dessous).</a:t>
            </a:r>
          </a:p>
          <a:p>
            <a:pPr>
              <a:defRPr/>
            </a:pPr>
            <a:r>
              <a:rPr lang="de-CH" b="1" dirty="0" err="1">
                <a:sym typeface="Wingdings" panose="05000000000000000000" pitchFamily="2" charset="2"/>
              </a:rPr>
              <a:t>Augmenter</a:t>
            </a:r>
            <a:r>
              <a:rPr lang="de-CH" b="1" dirty="0">
                <a:sym typeface="Wingdings" panose="05000000000000000000" pitchFamily="2" charset="2"/>
              </a:rPr>
              <a:t> la </a:t>
            </a:r>
            <a:r>
              <a:rPr lang="de-CH" b="1" dirty="0" err="1">
                <a:sym typeface="Wingdings" panose="05000000000000000000" pitchFamily="2" charset="2"/>
              </a:rPr>
              <a:t>coordination</a:t>
            </a:r>
            <a:r>
              <a:rPr lang="de-CH" b="1" dirty="0">
                <a:sym typeface="Wingdings" panose="05000000000000000000" pitchFamily="2" charset="2"/>
              </a:rPr>
              <a:t> </a:t>
            </a:r>
            <a:r>
              <a:rPr lang="de-CH" b="1" dirty="0" err="1">
                <a:sym typeface="Wingdings" panose="05000000000000000000" pitchFamily="2" charset="2"/>
              </a:rPr>
              <a:t>intramusculaire</a:t>
            </a:r>
            <a:r>
              <a:rPr lang="de-CH" b="1" dirty="0">
                <a:sym typeface="Wingdings" panose="05000000000000000000" pitchFamily="2" charset="2"/>
              </a:rPr>
              <a:t> </a:t>
            </a:r>
            <a:r>
              <a:rPr lang="de-CH" dirty="0">
                <a:sym typeface="Wingdings" panose="05000000000000000000" pitchFamily="2" charset="2"/>
              </a:rPr>
              <a:t> </a:t>
            </a:r>
            <a:r>
              <a:rPr lang="de-CH" dirty="0" err="1">
                <a:sym typeface="Wingdings" panose="05000000000000000000" pitchFamily="2" charset="2"/>
              </a:rPr>
              <a:t>Améliorer</a:t>
            </a:r>
            <a:r>
              <a:rPr lang="de-CH" dirty="0">
                <a:sym typeface="Wingdings" panose="05000000000000000000" pitchFamily="2" charset="2"/>
              </a:rPr>
              <a:t> la </a:t>
            </a:r>
            <a:r>
              <a:rPr lang="de-CH" dirty="0" err="1">
                <a:sym typeface="Wingdings" panose="05000000000000000000" pitchFamily="2" charset="2"/>
              </a:rPr>
              <a:t>capacité</a:t>
            </a:r>
            <a:r>
              <a:rPr lang="de-CH" dirty="0">
                <a:sym typeface="Wingdings" panose="05000000000000000000" pitchFamily="2" charset="2"/>
              </a:rPr>
              <a:t> </a:t>
            </a:r>
            <a:r>
              <a:rPr lang="de-CH" dirty="0" err="1">
                <a:sym typeface="Wingdings" panose="05000000000000000000" pitchFamily="2" charset="2"/>
              </a:rPr>
              <a:t>d'un</a:t>
            </a:r>
            <a:r>
              <a:rPr lang="de-CH" dirty="0">
                <a:sym typeface="Wingdings" panose="05000000000000000000" pitchFamily="2" charset="2"/>
              </a:rPr>
              <a:t> </a:t>
            </a:r>
            <a:r>
              <a:rPr lang="de-CH" dirty="0" err="1">
                <a:sym typeface="Wingdings" panose="05000000000000000000" pitchFamily="2" charset="2"/>
              </a:rPr>
              <a:t>muscle</a:t>
            </a:r>
            <a:r>
              <a:rPr lang="de-CH" dirty="0">
                <a:sym typeface="Wingdings" panose="05000000000000000000" pitchFamily="2" charset="2"/>
              </a:rPr>
              <a:t> à </a:t>
            </a:r>
            <a:r>
              <a:rPr lang="de-CH" dirty="0" err="1">
                <a:sym typeface="Wingdings" panose="05000000000000000000" pitchFamily="2" charset="2"/>
              </a:rPr>
              <a:t>contracter</a:t>
            </a:r>
            <a:r>
              <a:rPr lang="de-CH" dirty="0">
                <a:sym typeface="Wingdings" panose="05000000000000000000" pitchFamily="2" charset="2"/>
              </a:rPr>
              <a:t> </a:t>
            </a:r>
            <a:r>
              <a:rPr lang="de-CH" dirty="0" err="1">
                <a:sym typeface="Wingdings" panose="05000000000000000000" pitchFamily="2" charset="2"/>
              </a:rPr>
              <a:t>ou</a:t>
            </a:r>
            <a:r>
              <a:rPr lang="de-CH" dirty="0">
                <a:sym typeface="Wingdings" panose="05000000000000000000" pitchFamily="2" charset="2"/>
              </a:rPr>
              <a:t> à </a:t>
            </a:r>
            <a:r>
              <a:rPr lang="de-CH" dirty="0" err="1">
                <a:sym typeface="Wingdings" panose="05000000000000000000" pitchFamily="2" charset="2"/>
              </a:rPr>
              <a:t>tendre</a:t>
            </a:r>
            <a:r>
              <a:rPr lang="de-CH" dirty="0">
                <a:sym typeface="Wingdings" panose="05000000000000000000" pitchFamily="2" charset="2"/>
              </a:rPr>
              <a:t> le plus </a:t>
            </a:r>
            <a:r>
              <a:rPr lang="de-CH" dirty="0" err="1">
                <a:sym typeface="Wingdings" panose="05000000000000000000" pitchFamily="2" charset="2"/>
              </a:rPr>
              <a:t>grand</a:t>
            </a:r>
            <a:r>
              <a:rPr lang="de-CH" dirty="0">
                <a:sym typeface="Wingdings" panose="05000000000000000000" pitchFamily="2" charset="2"/>
              </a:rPr>
              <a:t> </a:t>
            </a:r>
            <a:r>
              <a:rPr lang="de-CH" dirty="0" err="1">
                <a:sym typeface="Wingdings" panose="05000000000000000000" pitchFamily="2" charset="2"/>
              </a:rPr>
              <a:t>nombre</a:t>
            </a:r>
            <a:r>
              <a:rPr lang="de-CH" dirty="0">
                <a:sym typeface="Wingdings" panose="05000000000000000000" pitchFamily="2" charset="2"/>
              </a:rPr>
              <a:t> possible de </a:t>
            </a:r>
            <a:r>
              <a:rPr lang="de-CH" dirty="0" err="1">
                <a:sym typeface="Wingdings" panose="05000000000000000000" pitchFamily="2" charset="2"/>
              </a:rPr>
              <a:t>ses</a:t>
            </a:r>
            <a:r>
              <a:rPr lang="de-CH" dirty="0">
                <a:sym typeface="Wingdings" panose="05000000000000000000" pitchFamily="2" charset="2"/>
              </a:rPr>
              <a:t> </a:t>
            </a:r>
            <a:r>
              <a:rPr lang="de-CH" dirty="0" err="1">
                <a:sym typeface="Wingdings" panose="05000000000000000000" pitchFamily="2" charset="2"/>
              </a:rPr>
              <a:t>fibres</a:t>
            </a:r>
            <a:r>
              <a:rPr lang="de-CH" dirty="0">
                <a:sym typeface="Wingdings" panose="05000000000000000000" pitchFamily="2" charset="2"/>
              </a:rPr>
              <a:t> </a:t>
            </a:r>
            <a:r>
              <a:rPr lang="de-CH" dirty="0" err="1">
                <a:sym typeface="Wingdings" panose="05000000000000000000" pitchFamily="2" charset="2"/>
              </a:rPr>
              <a:t>musculaires</a:t>
            </a:r>
            <a:r>
              <a:rPr lang="de-CH" dirty="0">
                <a:sym typeface="Wingdings" panose="05000000000000000000" pitchFamily="2" charset="2"/>
              </a:rPr>
              <a:t>.</a:t>
            </a:r>
          </a:p>
          <a:p>
            <a:pPr>
              <a:defRPr/>
            </a:pPr>
            <a:endParaRPr lang="de-CH" dirty="0">
              <a:sym typeface="Wingdings" panose="05000000000000000000" pitchFamily="2" charset="2"/>
            </a:endParaRPr>
          </a:p>
          <a:p>
            <a:pPr>
              <a:defRPr/>
            </a:pPr>
            <a:r>
              <a:rPr lang="de-CH" dirty="0">
                <a:sym typeface="Wingdings" panose="05000000000000000000" pitchFamily="2" charset="2"/>
              </a:rPr>
              <a:t>Avant </a:t>
            </a:r>
            <a:r>
              <a:rPr lang="de-CH" dirty="0" err="1">
                <a:sym typeface="Wingdings" panose="05000000000000000000" pitchFamily="2" charset="2"/>
              </a:rPr>
              <a:t>que</a:t>
            </a:r>
            <a:r>
              <a:rPr lang="de-CH" dirty="0">
                <a:sym typeface="Wingdings" panose="05000000000000000000" pitchFamily="2" charset="2"/>
              </a:rPr>
              <a:t> </a:t>
            </a:r>
            <a:r>
              <a:rPr lang="de-CH" dirty="0" err="1">
                <a:sym typeface="Wingdings" panose="05000000000000000000" pitchFamily="2" charset="2"/>
              </a:rPr>
              <a:t>l'hypertrophie</a:t>
            </a:r>
            <a:r>
              <a:rPr lang="de-CH" dirty="0">
                <a:sym typeface="Wingdings" panose="05000000000000000000" pitchFamily="2" charset="2"/>
              </a:rPr>
              <a:t> ne </a:t>
            </a:r>
            <a:r>
              <a:rPr lang="de-CH" dirty="0" err="1">
                <a:sym typeface="Wingdings" panose="05000000000000000000" pitchFamily="2" charset="2"/>
              </a:rPr>
              <a:t>débute</a:t>
            </a:r>
            <a:r>
              <a:rPr lang="de-CH" dirty="0">
                <a:sym typeface="Wingdings" panose="05000000000000000000" pitchFamily="2" charset="2"/>
              </a:rPr>
              <a:t> </a:t>
            </a:r>
            <a:r>
              <a:rPr lang="de-CH" dirty="0" err="1">
                <a:sym typeface="Wingdings" panose="05000000000000000000" pitchFamily="2" charset="2"/>
              </a:rPr>
              <a:t>lors</a:t>
            </a:r>
            <a:r>
              <a:rPr lang="de-CH" dirty="0">
                <a:sym typeface="Wingdings" panose="05000000000000000000" pitchFamily="2" charset="2"/>
              </a:rPr>
              <a:t> de </a:t>
            </a:r>
            <a:r>
              <a:rPr lang="de-CH" dirty="0" err="1">
                <a:sym typeface="Wingdings" panose="05000000000000000000" pitchFamily="2" charset="2"/>
              </a:rPr>
              <a:t>l'entraînement</a:t>
            </a:r>
            <a:r>
              <a:rPr lang="de-CH" dirty="0">
                <a:sym typeface="Wingdings" panose="05000000000000000000" pitchFamily="2" charset="2"/>
              </a:rPr>
              <a:t> de la </a:t>
            </a:r>
            <a:r>
              <a:rPr lang="de-CH" dirty="0" err="1">
                <a:sym typeface="Wingdings" panose="05000000000000000000" pitchFamily="2" charset="2"/>
              </a:rPr>
              <a:t>force</a:t>
            </a:r>
            <a:r>
              <a:rPr lang="de-CH" dirty="0">
                <a:sym typeface="Wingdings" panose="05000000000000000000" pitchFamily="2" charset="2"/>
              </a:rPr>
              <a:t> maximale, le </a:t>
            </a:r>
            <a:r>
              <a:rPr lang="de-CH" dirty="0" err="1">
                <a:sym typeface="Wingdings" panose="05000000000000000000" pitchFamily="2" charset="2"/>
              </a:rPr>
              <a:t>muscle</a:t>
            </a:r>
            <a:r>
              <a:rPr lang="de-CH" dirty="0">
                <a:sym typeface="Wingdings" panose="05000000000000000000" pitchFamily="2" charset="2"/>
              </a:rPr>
              <a:t> </a:t>
            </a:r>
            <a:r>
              <a:rPr lang="de-CH" dirty="0" err="1">
                <a:sym typeface="Wingdings" panose="05000000000000000000" pitchFamily="2" charset="2"/>
              </a:rPr>
              <a:t>gagne</a:t>
            </a:r>
            <a:r>
              <a:rPr lang="de-CH" dirty="0">
                <a:sym typeface="Wingdings" panose="05000000000000000000" pitchFamily="2" charset="2"/>
              </a:rPr>
              <a:t> </a:t>
            </a:r>
            <a:r>
              <a:rPr lang="de-CH" dirty="0" err="1">
                <a:sym typeface="Wingdings" panose="05000000000000000000" pitchFamily="2" charset="2"/>
              </a:rPr>
              <a:t>toujours</a:t>
            </a:r>
            <a:r>
              <a:rPr lang="de-CH" dirty="0">
                <a:sym typeface="Wingdings" panose="05000000000000000000" pitchFamily="2" charset="2"/>
              </a:rPr>
              <a:t> </a:t>
            </a:r>
            <a:r>
              <a:rPr lang="de-CH" dirty="0" err="1">
                <a:sym typeface="Wingdings" panose="05000000000000000000" pitchFamily="2" charset="2"/>
              </a:rPr>
              <a:t>d'abord</a:t>
            </a:r>
            <a:r>
              <a:rPr lang="de-CH" dirty="0">
                <a:sym typeface="Wingdings" panose="05000000000000000000" pitchFamily="2" charset="2"/>
              </a:rPr>
              <a:t> </a:t>
            </a:r>
            <a:r>
              <a:rPr lang="de-CH" dirty="0" err="1">
                <a:sym typeface="Wingdings" panose="05000000000000000000" pitchFamily="2" charset="2"/>
              </a:rPr>
              <a:t>une</a:t>
            </a:r>
            <a:r>
              <a:rPr lang="de-CH" dirty="0">
                <a:sym typeface="Wingdings" panose="05000000000000000000" pitchFamily="2" charset="2"/>
              </a:rPr>
              <a:t> </a:t>
            </a:r>
            <a:r>
              <a:rPr lang="de-CH" dirty="0" err="1">
                <a:sym typeface="Wingdings" panose="05000000000000000000" pitchFamily="2" charset="2"/>
              </a:rPr>
              <a:t>certaine</a:t>
            </a:r>
            <a:r>
              <a:rPr lang="de-CH" dirty="0">
                <a:sym typeface="Wingdings" panose="05000000000000000000" pitchFamily="2" charset="2"/>
              </a:rPr>
              <a:t> </a:t>
            </a:r>
            <a:r>
              <a:rPr lang="de-CH" dirty="0" err="1">
                <a:sym typeface="Wingdings" panose="05000000000000000000" pitchFamily="2" charset="2"/>
              </a:rPr>
              <a:t>quantité</a:t>
            </a:r>
            <a:r>
              <a:rPr lang="de-CH" dirty="0">
                <a:sym typeface="Wingdings" panose="05000000000000000000" pitchFamily="2" charset="2"/>
              </a:rPr>
              <a:t> de </a:t>
            </a:r>
            <a:r>
              <a:rPr lang="de-CH" dirty="0" err="1">
                <a:sym typeface="Wingdings" panose="05000000000000000000" pitchFamily="2" charset="2"/>
              </a:rPr>
              <a:t>force</a:t>
            </a:r>
            <a:r>
              <a:rPr lang="de-CH" dirty="0">
                <a:sym typeface="Wingdings" panose="05000000000000000000" pitchFamily="2" charset="2"/>
              </a:rPr>
              <a:t> </a:t>
            </a:r>
            <a:r>
              <a:rPr lang="de-CH" dirty="0" err="1">
                <a:sym typeface="Wingdings" panose="05000000000000000000" pitchFamily="2" charset="2"/>
              </a:rPr>
              <a:t>grâce</a:t>
            </a:r>
            <a:r>
              <a:rPr lang="de-CH" dirty="0">
                <a:sym typeface="Wingdings" panose="05000000000000000000" pitchFamily="2" charset="2"/>
              </a:rPr>
              <a:t> à </a:t>
            </a:r>
            <a:r>
              <a:rPr lang="de-CH" dirty="0" err="1">
                <a:sym typeface="Wingdings" panose="05000000000000000000" pitchFamily="2" charset="2"/>
              </a:rPr>
              <a:t>une</a:t>
            </a:r>
            <a:r>
              <a:rPr lang="de-CH" dirty="0">
                <a:sym typeface="Wingdings" panose="05000000000000000000" pitchFamily="2" charset="2"/>
              </a:rPr>
              <a:t> </a:t>
            </a:r>
            <a:r>
              <a:rPr lang="de-CH" dirty="0" err="1">
                <a:sym typeface="Wingdings" panose="05000000000000000000" pitchFamily="2" charset="2"/>
              </a:rPr>
              <a:t>meilleure</a:t>
            </a:r>
            <a:r>
              <a:rPr lang="de-CH" dirty="0">
                <a:sym typeface="Wingdings" panose="05000000000000000000" pitchFamily="2" charset="2"/>
              </a:rPr>
              <a:t> </a:t>
            </a:r>
            <a:r>
              <a:rPr lang="de-CH" dirty="0" err="1">
                <a:sym typeface="Wingdings" panose="05000000000000000000" pitchFamily="2" charset="2"/>
              </a:rPr>
              <a:t>coordination</a:t>
            </a:r>
            <a:r>
              <a:rPr lang="de-CH" dirty="0">
                <a:sym typeface="Wingdings" panose="05000000000000000000" pitchFamily="2" charset="2"/>
              </a:rPr>
              <a:t> </a:t>
            </a:r>
            <a:r>
              <a:rPr lang="de-CH" dirty="0" err="1">
                <a:sym typeface="Wingdings" panose="05000000000000000000" pitchFamily="2" charset="2"/>
              </a:rPr>
              <a:t>intramusculaire</a:t>
            </a:r>
            <a:r>
              <a:rPr lang="de-CH" dirty="0">
                <a:sym typeface="Wingdings" panose="05000000000000000000" pitchFamily="2" charset="2"/>
              </a:rPr>
              <a:t>. </a:t>
            </a:r>
            <a:r>
              <a:rPr lang="de-CH" dirty="0" err="1">
                <a:sym typeface="Wingdings" panose="05000000000000000000" pitchFamily="2" charset="2"/>
              </a:rPr>
              <a:t>Les</a:t>
            </a:r>
            <a:r>
              <a:rPr lang="de-CH" dirty="0">
                <a:sym typeface="Wingdings" panose="05000000000000000000" pitchFamily="2" charset="2"/>
              </a:rPr>
              <a:t> </a:t>
            </a:r>
            <a:r>
              <a:rPr lang="de-CH" dirty="0" err="1">
                <a:sym typeface="Wingdings" panose="05000000000000000000" pitchFamily="2" charset="2"/>
              </a:rPr>
              <a:t>débutants</a:t>
            </a:r>
            <a:r>
              <a:rPr lang="de-CH" dirty="0">
                <a:sym typeface="Wingdings" panose="05000000000000000000" pitchFamily="2" charset="2"/>
              </a:rPr>
              <a:t> en </a:t>
            </a:r>
            <a:r>
              <a:rPr lang="de-CH" dirty="0" err="1">
                <a:sym typeface="Wingdings" panose="05000000000000000000" pitchFamily="2" charset="2"/>
              </a:rPr>
              <a:t>entraînement</a:t>
            </a:r>
            <a:r>
              <a:rPr lang="de-CH" dirty="0">
                <a:sym typeface="Wingdings" panose="05000000000000000000" pitchFamily="2" charset="2"/>
              </a:rPr>
              <a:t> </a:t>
            </a:r>
            <a:r>
              <a:rPr lang="de-CH" dirty="0" err="1">
                <a:sym typeface="Wingdings" panose="05000000000000000000" pitchFamily="2" charset="2"/>
              </a:rPr>
              <a:t>gagneront</a:t>
            </a:r>
            <a:r>
              <a:rPr lang="de-CH" dirty="0">
                <a:sym typeface="Wingdings" panose="05000000000000000000" pitchFamily="2" charset="2"/>
              </a:rPr>
              <a:t> </a:t>
            </a:r>
            <a:r>
              <a:rPr lang="de-CH" dirty="0" err="1">
                <a:sym typeface="Wingdings" panose="05000000000000000000" pitchFamily="2" charset="2"/>
              </a:rPr>
              <a:t>donc</a:t>
            </a:r>
            <a:r>
              <a:rPr lang="de-CH" dirty="0">
                <a:sym typeface="Wingdings" panose="05000000000000000000" pitchFamily="2" charset="2"/>
              </a:rPr>
              <a:t> </a:t>
            </a:r>
            <a:r>
              <a:rPr lang="de-CH" dirty="0" err="1">
                <a:sym typeface="Wingdings" panose="05000000000000000000" pitchFamily="2" charset="2"/>
              </a:rPr>
              <a:t>dans</a:t>
            </a:r>
            <a:r>
              <a:rPr lang="de-CH" dirty="0">
                <a:sym typeface="Wingdings" panose="05000000000000000000" pitchFamily="2" charset="2"/>
              </a:rPr>
              <a:t> </a:t>
            </a:r>
            <a:r>
              <a:rPr lang="de-CH" dirty="0" err="1">
                <a:sym typeface="Wingdings" panose="05000000000000000000" pitchFamily="2" charset="2"/>
              </a:rPr>
              <a:t>un</a:t>
            </a:r>
            <a:r>
              <a:rPr lang="de-CH" dirty="0">
                <a:sym typeface="Wingdings" panose="05000000000000000000" pitchFamily="2" charset="2"/>
              </a:rPr>
              <a:t> </a:t>
            </a:r>
            <a:r>
              <a:rPr lang="de-CH" dirty="0" err="1">
                <a:sym typeface="Wingdings" panose="05000000000000000000" pitchFamily="2" charset="2"/>
              </a:rPr>
              <a:t>premier</a:t>
            </a:r>
            <a:r>
              <a:rPr lang="de-CH" dirty="0">
                <a:sym typeface="Wingdings" panose="05000000000000000000" pitchFamily="2" charset="2"/>
              </a:rPr>
              <a:t> </a:t>
            </a:r>
            <a:r>
              <a:rPr lang="de-CH" dirty="0" err="1">
                <a:sym typeface="Wingdings" panose="05000000000000000000" pitchFamily="2" charset="2"/>
              </a:rPr>
              <a:t>temps</a:t>
            </a:r>
            <a:r>
              <a:rPr lang="de-CH" dirty="0">
                <a:sym typeface="Wingdings" panose="05000000000000000000" pitchFamily="2" charset="2"/>
              </a:rPr>
              <a:t> en </a:t>
            </a:r>
            <a:r>
              <a:rPr lang="de-CH" dirty="0" err="1">
                <a:sym typeface="Wingdings" panose="05000000000000000000" pitchFamily="2" charset="2"/>
              </a:rPr>
              <a:t>force</a:t>
            </a:r>
            <a:r>
              <a:rPr lang="de-CH" dirty="0">
                <a:sym typeface="Wingdings" panose="05000000000000000000" pitchFamily="2" charset="2"/>
              </a:rPr>
              <a:t> maximale </a:t>
            </a:r>
            <a:r>
              <a:rPr lang="de-CH" dirty="0" err="1">
                <a:sym typeface="Wingdings" panose="05000000000000000000" pitchFamily="2" charset="2"/>
              </a:rPr>
              <a:t>sans</a:t>
            </a:r>
            <a:r>
              <a:rPr lang="de-CH" dirty="0">
                <a:sym typeface="Wingdings" panose="05000000000000000000" pitchFamily="2" charset="2"/>
              </a:rPr>
              <a:t> </a:t>
            </a:r>
            <a:r>
              <a:rPr lang="de-CH" dirty="0" err="1">
                <a:sym typeface="Wingdings" panose="05000000000000000000" pitchFamily="2" charset="2"/>
              </a:rPr>
              <a:t>que</a:t>
            </a:r>
            <a:r>
              <a:rPr lang="de-CH" dirty="0">
                <a:sym typeface="Wingdings" panose="05000000000000000000" pitchFamily="2" charset="2"/>
              </a:rPr>
              <a:t> la </a:t>
            </a:r>
            <a:r>
              <a:rPr lang="de-CH" dirty="0" err="1">
                <a:sym typeface="Wingdings" panose="05000000000000000000" pitchFamily="2" charset="2"/>
              </a:rPr>
              <a:t>section</a:t>
            </a:r>
            <a:r>
              <a:rPr lang="de-CH" dirty="0">
                <a:sym typeface="Wingdings" panose="05000000000000000000" pitchFamily="2" charset="2"/>
              </a:rPr>
              <a:t> transversale du </a:t>
            </a:r>
            <a:r>
              <a:rPr lang="de-CH" dirty="0" err="1">
                <a:sym typeface="Wingdings" panose="05000000000000000000" pitchFamily="2" charset="2"/>
              </a:rPr>
              <a:t>muscle</a:t>
            </a:r>
            <a:r>
              <a:rPr lang="de-CH" dirty="0">
                <a:sym typeface="Wingdings" panose="05000000000000000000" pitchFamily="2" charset="2"/>
              </a:rPr>
              <a:t> </a:t>
            </a:r>
            <a:r>
              <a:rPr lang="de-CH" dirty="0" err="1">
                <a:sym typeface="Wingdings" panose="05000000000000000000" pitchFamily="2" charset="2"/>
              </a:rPr>
              <a:t>n'augmente</a:t>
            </a:r>
            <a:r>
              <a:rPr lang="de-CH" dirty="0">
                <a:sym typeface="Wingdings" panose="05000000000000000000" pitchFamily="2" charset="2"/>
              </a:rPr>
              <a:t>.</a:t>
            </a:r>
          </a:p>
          <a:p>
            <a:endParaRPr lang="de-DE" altLang="de-DE" b="0" baseline="0" dirty="0"/>
          </a:p>
          <a:p>
            <a:r>
              <a:rPr lang="de-DE" altLang="de-DE" b="1" baseline="0" dirty="0" err="1"/>
              <a:t>Nombre</a:t>
            </a:r>
            <a:r>
              <a:rPr lang="de-DE" altLang="de-DE" b="1" baseline="0" dirty="0"/>
              <a:t> de </a:t>
            </a:r>
            <a:r>
              <a:rPr lang="de-DE" altLang="de-DE" b="1" baseline="0" dirty="0" err="1"/>
              <a:t>séries</a:t>
            </a:r>
            <a:r>
              <a:rPr lang="de-DE" altLang="de-DE" b="1" baseline="0" dirty="0"/>
              <a:t>:</a:t>
            </a:r>
          </a:p>
          <a:p>
            <a:r>
              <a:rPr lang="de-DE" altLang="de-DE" b="0" u="sng" baseline="0" dirty="0"/>
              <a:t>En </a:t>
            </a:r>
            <a:r>
              <a:rPr lang="de-DE" altLang="de-DE" b="0" u="sng" baseline="0" dirty="0" err="1"/>
              <a:t>sport</a:t>
            </a:r>
            <a:r>
              <a:rPr lang="de-DE" altLang="de-DE" b="0" u="sng" baseline="0" dirty="0"/>
              <a:t> </a:t>
            </a:r>
            <a:r>
              <a:rPr lang="de-DE" altLang="de-DE" b="0" u="sng" baseline="0" dirty="0" err="1"/>
              <a:t>santé</a:t>
            </a:r>
            <a:r>
              <a:rPr lang="de-DE" altLang="de-DE" b="0" u="sng" baseline="0" dirty="0"/>
              <a:t> </a:t>
            </a:r>
            <a:r>
              <a:rPr lang="de-DE" altLang="de-DE" b="0" baseline="0" dirty="0"/>
              <a:t>: 1 </a:t>
            </a:r>
            <a:r>
              <a:rPr lang="de-DE" altLang="de-DE" b="0" baseline="0" dirty="0" err="1"/>
              <a:t>série</a:t>
            </a:r>
            <a:r>
              <a:rPr lang="de-DE" altLang="de-DE" b="0" baseline="0" dirty="0"/>
              <a:t>, </a:t>
            </a:r>
            <a:r>
              <a:rPr lang="de-DE" altLang="de-DE" b="0" baseline="0" dirty="0" err="1"/>
              <a:t>rapport</a:t>
            </a:r>
            <a:r>
              <a:rPr lang="de-DE" altLang="de-DE" b="0" baseline="0" dirty="0"/>
              <a:t> optimal entre </a:t>
            </a:r>
            <a:r>
              <a:rPr lang="de-DE" altLang="de-DE" b="0" baseline="0" dirty="0" err="1"/>
              <a:t>effort</a:t>
            </a:r>
            <a:r>
              <a:rPr lang="de-DE" altLang="de-DE" b="0" baseline="0" dirty="0"/>
              <a:t> et </a:t>
            </a:r>
            <a:r>
              <a:rPr lang="de-DE" altLang="de-DE" b="0" baseline="0" dirty="0" err="1"/>
              <a:t>rendement</a:t>
            </a:r>
            <a:r>
              <a:rPr lang="de-DE" altLang="de-DE" b="0" baseline="0" dirty="0"/>
              <a:t> (</a:t>
            </a:r>
            <a:r>
              <a:rPr lang="de-DE" altLang="de-DE" b="0" baseline="0" dirty="0" err="1"/>
              <a:t>série</a:t>
            </a:r>
            <a:r>
              <a:rPr lang="de-DE" altLang="de-DE" b="0" baseline="0" dirty="0"/>
              <a:t> </a:t>
            </a:r>
            <a:r>
              <a:rPr lang="de-DE" altLang="de-DE" b="0" baseline="0" dirty="0" err="1"/>
              <a:t>qui</a:t>
            </a:r>
            <a:r>
              <a:rPr lang="de-DE" altLang="de-DE" b="0" baseline="0" dirty="0"/>
              <a:t> </a:t>
            </a:r>
            <a:r>
              <a:rPr lang="de-DE" altLang="de-DE" b="0" baseline="0" dirty="0" err="1"/>
              <a:t>conduit</a:t>
            </a:r>
            <a:r>
              <a:rPr lang="de-DE" altLang="de-DE" b="0" baseline="0" dirty="0"/>
              <a:t> à </a:t>
            </a:r>
            <a:r>
              <a:rPr lang="de-DE" altLang="de-DE" b="0" baseline="0" dirty="0" err="1"/>
              <a:t>un</a:t>
            </a:r>
            <a:r>
              <a:rPr lang="de-DE" altLang="de-DE" b="0" baseline="0" dirty="0"/>
              <a:t> </a:t>
            </a:r>
            <a:r>
              <a:rPr lang="de-DE" altLang="de-DE" b="0" baseline="0" dirty="0" err="1"/>
              <a:t>épuisement</a:t>
            </a:r>
            <a:r>
              <a:rPr lang="de-DE" altLang="de-DE" b="0" baseline="0" dirty="0"/>
              <a:t> </a:t>
            </a:r>
            <a:r>
              <a:rPr lang="de-DE" altLang="de-DE" b="0" baseline="0" dirty="0" err="1"/>
              <a:t>local</a:t>
            </a:r>
            <a:r>
              <a:rPr lang="de-DE" altLang="de-DE" b="0" baseline="0" dirty="0"/>
              <a:t> </a:t>
            </a:r>
            <a:r>
              <a:rPr lang="de-DE" altLang="de-DE" b="0" baseline="0" dirty="0" err="1"/>
              <a:t>largement</a:t>
            </a:r>
            <a:r>
              <a:rPr lang="de-DE" altLang="de-DE" b="0" baseline="0" dirty="0"/>
              <a:t> complet, à </a:t>
            </a:r>
            <a:r>
              <a:rPr lang="de-DE" altLang="de-DE" b="0" baseline="0" dirty="0" err="1"/>
              <a:t>une</a:t>
            </a:r>
            <a:r>
              <a:rPr lang="de-DE" altLang="de-DE" b="0" baseline="0" dirty="0"/>
              <a:t> </a:t>
            </a:r>
            <a:r>
              <a:rPr lang="de-DE" altLang="de-DE" b="0" baseline="0" dirty="0" err="1"/>
              <a:t>défaillance</a:t>
            </a:r>
            <a:r>
              <a:rPr lang="de-DE" altLang="de-DE" b="0" baseline="0" dirty="0"/>
              <a:t> musculaire </a:t>
            </a:r>
            <a:r>
              <a:rPr lang="de-DE" altLang="de-DE" b="0" baseline="0" dirty="0" err="1"/>
              <a:t>momentanée</a:t>
            </a:r>
            <a:r>
              <a:rPr lang="de-DE" altLang="de-DE" b="0" baseline="0" dirty="0"/>
              <a:t>).</a:t>
            </a:r>
          </a:p>
          <a:p>
            <a:r>
              <a:rPr lang="de-DE" altLang="de-DE" b="0" u="sng" baseline="0" dirty="0"/>
              <a:t>Dans le </a:t>
            </a:r>
            <a:r>
              <a:rPr lang="de-DE" altLang="de-DE" b="0" u="sng" baseline="0" dirty="0" err="1"/>
              <a:t>sport</a:t>
            </a:r>
            <a:r>
              <a:rPr lang="de-DE" altLang="de-DE" b="0" u="sng" baseline="0" dirty="0"/>
              <a:t> de </a:t>
            </a:r>
            <a:r>
              <a:rPr lang="de-DE" altLang="de-DE" b="0" u="sng" baseline="0" dirty="0" err="1"/>
              <a:t>fitness</a:t>
            </a:r>
            <a:r>
              <a:rPr lang="de-DE" altLang="de-DE" b="0" u="sng" baseline="0" dirty="0"/>
              <a:t> </a:t>
            </a:r>
            <a:r>
              <a:rPr lang="de-DE" altLang="de-DE" b="0" baseline="0" dirty="0"/>
              <a:t>: 2 à 5 </a:t>
            </a:r>
            <a:r>
              <a:rPr lang="de-DE" altLang="de-DE" b="0" baseline="0" dirty="0" err="1"/>
              <a:t>séries</a:t>
            </a:r>
            <a:r>
              <a:rPr lang="de-DE" altLang="de-DE" b="0" baseline="0" dirty="0"/>
              <a:t>, la </a:t>
            </a:r>
            <a:r>
              <a:rPr lang="de-DE" altLang="de-DE" b="0" baseline="0" dirty="0" err="1"/>
              <a:t>deuxième</a:t>
            </a:r>
            <a:r>
              <a:rPr lang="de-DE" altLang="de-DE" b="0" baseline="0" dirty="0"/>
              <a:t> </a:t>
            </a:r>
            <a:r>
              <a:rPr lang="de-DE" altLang="de-DE" b="0" baseline="0" dirty="0" err="1"/>
              <a:t>série</a:t>
            </a:r>
            <a:r>
              <a:rPr lang="de-DE" altLang="de-DE" b="0" baseline="0" dirty="0"/>
              <a:t> </a:t>
            </a:r>
            <a:r>
              <a:rPr lang="de-DE" altLang="de-DE" b="0" baseline="0" dirty="0" err="1"/>
              <a:t>apportant</a:t>
            </a:r>
            <a:r>
              <a:rPr lang="de-DE" altLang="de-DE" b="0" baseline="0" dirty="0"/>
              <a:t> </a:t>
            </a:r>
            <a:r>
              <a:rPr lang="de-DE" altLang="de-DE" b="0" baseline="0" dirty="0" err="1"/>
              <a:t>une</a:t>
            </a:r>
            <a:r>
              <a:rPr lang="de-DE" altLang="de-DE" b="0" baseline="0" dirty="0"/>
              <a:t> </a:t>
            </a:r>
            <a:r>
              <a:rPr lang="de-DE" altLang="de-DE" b="0" baseline="0" dirty="0" err="1"/>
              <a:t>faible</a:t>
            </a:r>
            <a:r>
              <a:rPr lang="de-DE" altLang="de-DE" b="0" baseline="0" dirty="0"/>
              <a:t> plus-</a:t>
            </a:r>
            <a:r>
              <a:rPr lang="de-DE" altLang="de-DE" b="0" baseline="0" dirty="0" err="1"/>
              <a:t>value</a:t>
            </a:r>
            <a:r>
              <a:rPr lang="de-DE" altLang="de-DE" b="0" baseline="0" dirty="0"/>
              <a:t> en </a:t>
            </a:r>
            <a:r>
              <a:rPr lang="de-DE" altLang="de-DE" b="0" baseline="0" dirty="0" err="1"/>
              <a:t>pourcentage</a:t>
            </a:r>
            <a:r>
              <a:rPr lang="de-DE" altLang="de-DE" b="0" baseline="0" dirty="0"/>
              <a:t>, on </a:t>
            </a:r>
            <a:r>
              <a:rPr lang="de-DE" altLang="de-DE" b="0" baseline="0" dirty="0" err="1"/>
              <a:t>choisit</a:t>
            </a:r>
            <a:r>
              <a:rPr lang="de-DE" altLang="de-DE" b="0" baseline="0" dirty="0"/>
              <a:t> </a:t>
            </a:r>
            <a:r>
              <a:rPr lang="de-DE" altLang="de-DE" b="0" baseline="0" dirty="0" err="1"/>
              <a:t>donc</a:t>
            </a:r>
            <a:r>
              <a:rPr lang="de-DE" altLang="de-DE" b="0" baseline="0" dirty="0"/>
              <a:t> </a:t>
            </a:r>
            <a:r>
              <a:rPr lang="de-DE" altLang="de-DE" b="0" baseline="0" dirty="0" err="1"/>
              <a:t>plutôt</a:t>
            </a:r>
            <a:r>
              <a:rPr lang="de-DE" altLang="de-DE" b="0" baseline="0" dirty="0"/>
              <a:t> </a:t>
            </a:r>
            <a:r>
              <a:rPr lang="de-DE" altLang="de-DE" b="0" baseline="0" dirty="0" err="1"/>
              <a:t>tout</a:t>
            </a:r>
            <a:r>
              <a:rPr lang="de-DE" altLang="de-DE" b="0" baseline="0" dirty="0"/>
              <a:t> de </a:t>
            </a:r>
            <a:r>
              <a:rPr lang="de-DE" altLang="de-DE" b="0" baseline="0" dirty="0" err="1"/>
              <a:t>suite</a:t>
            </a:r>
            <a:r>
              <a:rPr lang="de-DE" altLang="de-DE" b="0" baseline="0" dirty="0"/>
              <a:t> </a:t>
            </a:r>
            <a:r>
              <a:rPr lang="de-DE" altLang="de-DE" b="0" baseline="0" dirty="0" err="1"/>
              <a:t>trois</a:t>
            </a:r>
            <a:r>
              <a:rPr lang="de-DE" altLang="de-DE" b="0" baseline="0" dirty="0"/>
              <a:t> </a:t>
            </a:r>
            <a:r>
              <a:rPr lang="de-DE" altLang="de-DE" b="0" baseline="0" dirty="0" err="1"/>
              <a:t>séries</a:t>
            </a:r>
            <a:r>
              <a:rPr lang="de-DE" altLang="de-DE" b="0" baseline="0" dirty="0"/>
              <a:t> </a:t>
            </a:r>
            <a:r>
              <a:rPr lang="de-DE" altLang="de-DE" b="0" baseline="0" dirty="0" err="1"/>
              <a:t>ou</a:t>
            </a:r>
            <a:r>
              <a:rPr lang="de-DE" altLang="de-DE" b="0" baseline="0" dirty="0"/>
              <a:t> plus.</a:t>
            </a:r>
          </a:p>
          <a:p>
            <a:r>
              <a:rPr lang="de-DE" altLang="de-DE" b="0" u="sng" baseline="0" dirty="0"/>
              <a:t>Dans le </a:t>
            </a:r>
            <a:r>
              <a:rPr lang="de-DE" altLang="de-DE" b="0" u="sng" baseline="0" dirty="0" err="1"/>
              <a:t>sport</a:t>
            </a:r>
            <a:r>
              <a:rPr lang="de-DE" altLang="de-DE" b="0" u="sng" baseline="0" dirty="0"/>
              <a:t> de </a:t>
            </a:r>
            <a:r>
              <a:rPr lang="de-DE" altLang="de-DE" b="0" u="sng" baseline="0" dirty="0" err="1"/>
              <a:t>compétition</a:t>
            </a:r>
            <a:r>
              <a:rPr lang="de-DE" altLang="de-DE" b="0" u="sng" baseline="0" dirty="0"/>
              <a:t> </a:t>
            </a:r>
            <a:r>
              <a:rPr lang="de-DE" altLang="de-DE" b="0" baseline="0" dirty="0"/>
              <a:t>: 3 à 8 </a:t>
            </a:r>
            <a:r>
              <a:rPr lang="de-DE" altLang="de-DE" b="0" baseline="0" dirty="0" err="1"/>
              <a:t>séries</a:t>
            </a:r>
            <a:r>
              <a:rPr lang="de-DE" altLang="de-DE" b="0" baseline="0" dirty="0"/>
              <a:t>.</a:t>
            </a:r>
          </a:p>
        </p:txBody>
      </p:sp>
      <p:sp>
        <p:nvSpPr>
          <p:cNvPr id="239620" name="Foliennummernplatzhalter 3">
            <a:extLst>
              <a:ext uri="{FF2B5EF4-FFF2-40B4-BE49-F238E27FC236}">
                <a16:creationId xmlns:a16="http://schemas.microsoft.com/office/drawing/2014/main" id="{095E4231-00BA-581A-6B34-8BF5C02E1C79}"/>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138</a:t>
            </a:fld>
            <a:endParaRPr lang="de-CH" altLang="de-DE" sz="1300"/>
          </a:p>
        </p:txBody>
      </p:sp>
    </p:spTree>
    <p:extLst>
      <p:ext uri="{BB962C8B-B14F-4D97-AF65-F5344CB8AC3E}">
        <p14:creationId xmlns:p14="http://schemas.microsoft.com/office/powerpoint/2010/main" val="241994188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593DF-1936-E0F0-6A6F-22C52B745478}"/>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BF6D2ECE-AAE9-15C0-C2AE-F66EF91976D7}"/>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54E7D2F3-6FED-E301-4A79-BBC028C2C5DC}"/>
              </a:ext>
            </a:extLst>
          </p:cNvPr>
          <p:cNvSpPr>
            <a:spLocks noGrp="1"/>
          </p:cNvSpPr>
          <p:nvPr>
            <p:ph type="body" idx="1"/>
          </p:nvPr>
        </p:nvSpPr>
        <p:spPr/>
        <p:txBody>
          <a:bodyPr/>
          <a:lstStyle/>
          <a:p>
            <a:pPr>
              <a:defRPr/>
            </a:pPr>
            <a:r>
              <a:rPr lang="de-CH" dirty="0" err="1">
                <a:sym typeface="Wingdings" panose="05000000000000000000" pitchFamily="2" charset="2"/>
              </a:rPr>
              <a:t>Poiché</a:t>
            </a:r>
            <a:r>
              <a:rPr lang="de-CH" dirty="0">
                <a:sym typeface="Wingdings" panose="05000000000000000000" pitchFamily="2" charset="2"/>
              </a:rPr>
              <a:t> </a:t>
            </a:r>
            <a:r>
              <a:rPr lang="de-CH" dirty="0" err="1">
                <a:sym typeface="Wingdings" panose="05000000000000000000" pitchFamily="2" charset="2"/>
              </a:rPr>
              <a:t>molti</a:t>
            </a:r>
            <a:r>
              <a:rPr lang="de-CH" dirty="0">
                <a:sym typeface="Wingdings" panose="05000000000000000000" pitchFamily="2" charset="2"/>
              </a:rPr>
              <a:t> </a:t>
            </a:r>
            <a:r>
              <a:rPr lang="de-CH" dirty="0" err="1">
                <a:sym typeface="Wingdings" panose="05000000000000000000" pitchFamily="2" charset="2"/>
              </a:rPr>
              <a:t>frequentatori</a:t>
            </a:r>
            <a:r>
              <a:rPr lang="de-CH" dirty="0">
                <a:sym typeface="Wingdings" panose="05000000000000000000" pitchFamily="2" charset="2"/>
              </a:rPr>
              <a:t> della </a:t>
            </a:r>
            <a:r>
              <a:rPr lang="de-CH" dirty="0" err="1">
                <a:sym typeface="Wingdings" panose="05000000000000000000" pitchFamily="2" charset="2"/>
              </a:rPr>
              <a:t>palestra</a:t>
            </a:r>
            <a:r>
              <a:rPr lang="de-CH" dirty="0">
                <a:sym typeface="Wingdings" panose="05000000000000000000" pitchFamily="2" charset="2"/>
              </a:rPr>
              <a:t> </a:t>
            </a:r>
            <a:r>
              <a:rPr lang="de-CH" dirty="0" err="1">
                <a:sym typeface="Wingdings" panose="05000000000000000000" pitchFamily="2" charset="2"/>
              </a:rPr>
              <a:t>sono</a:t>
            </a:r>
            <a:r>
              <a:rPr lang="de-CH" dirty="0">
                <a:sym typeface="Wingdings" panose="05000000000000000000" pitchFamily="2" charset="2"/>
              </a:rPr>
              <a:t> alla </a:t>
            </a:r>
            <a:r>
              <a:rPr lang="de-CH" dirty="0" err="1">
                <a:sym typeface="Wingdings" panose="05000000000000000000" pitchFamily="2" charset="2"/>
              </a:rPr>
              <a:t>ricerca</a:t>
            </a:r>
            <a:r>
              <a:rPr lang="de-CH" dirty="0">
                <a:sym typeface="Wingdings" panose="05000000000000000000" pitchFamily="2" charset="2"/>
              </a:rPr>
              <a:t> di </a:t>
            </a:r>
            <a:r>
              <a:rPr lang="de-CH" dirty="0" err="1">
                <a:sym typeface="Wingdings" panose="05000000000000000000" pitchFamily="2" charset="2"/>
              </a:rPr>
              <a:t>un</a:t>
            </a:r>
            <a:r>
              <a:rPr lang="de-CH" dirty="0">
                <a:sym typeface="Wingdings" panose="05000000000000000000" pitchFamily="2" charset="2"/>
              </a:rPr>
              <a:t> </a:t>
            </a:r>
            <a:r>
              <a:rPr lang="de-CH" dirty="0" err="1">
                <a:sym typeface="Wingdings" panose="05000000000000000000" pitchFamily="2" charset="2"/>
              </a:rPr>
              <a:t>cambiamento</a:t>
            </a:r>
            <a:r>
              <a:rPr lang="de-CH" dirty="0">
                <a:sym typeface="Wingdings" panose="05000000000000000000" pitchFamily="2" charset="2"/>
              </a:rPr>
              <a:t> </a:t>
            </a:r>
            <a:r>
              <a:rPr lang="de-CH" dirty="0" err="1">
                <a:sym typeface="Wingdings" panose="05000000000000000000" pitchFamily="2" charset="2"/>
              </a:rPr>
              <a:t>visivo</a:t>
            </a:r>
            <a:r>
              <a:rPr lang="de-CH" dirty="0">
                <a:sym typeface="Wingdings" panose="05000000000000000000" pitchFamily="2" charset="2"/>
              </a:rPr>
              <a:t>, </a:t>
            </a:r>
            <a:r>
              <a:rPr lang="de-CH" dirty="0" err="1">
                <a:sym typeface="Wingdings" panose="05000000000000000000" pitchFamily="2" charset="2"/>
              </a:rPr>
              <a:t>il</a:t>
            </a:r>
            <a:r>
              <a:rPr lang="de-CH" dirty="0">
                <a:sym typeface="Wingdings" panose="05000000000000000000" pitchFamily="2" charset="2"/>
              </a:rPr>
              <a:t> </a:t>
            </a:r>
            <a:r>
              <a:rPr lang="de-CH" dirty="0" err="1">
                <a:sym typeface="Wingdings" panose="05000000000000000000" pitchFamily="2" charset="2"/>
              </a:rPr>
              <a:t>metodo</a:t>
            </a:r>
            <a:r>
              <a:rPr lang="de-CH" dirty="0">
                <a:sym typeface="Wingdings" panose="05000000000000000000" pitchFamily="2" charset="2"/>
              </a:rPr>
              <a:t> di </a:t>
            </a:r>
            <a:r>
              <a:rPr lang="de-CH" dirty="0" err="1">
                <a:sym typeface="Wingdings" panose="05000000000000000000" pitchFamily="2" charset="2"/>
              </a:rPr>
              <a:t>allenamento</a:t>
            </a:r>
            <a:r>
              <a:rPr lang="de-CH" dirty="0">
                <a:sym typeface="Wingdings" panose="05000000000000000000" pitchFamily="2" charset="2"/>
              </a:rPr>
              <a:t> per </a:t>
            </a:r>
            <a:r>
              <a:rPr lang="de-CH" dirty="0" err="1">
                <a:sym typeface="Wingdings" panose="05000000000000000000" pitchFamily="2" charset="2"/>
              </a:rPr>
              <a:t>l'ipertrofia</a:t>
            </a:r>
            <a:r>
              <a:rPr lang="de-CH" dirty="0">
                <a:sym typeface="Wingdings" panose="05000000000000000000" pitchFamily="2" charset="2"/>
              </a:rPr>
              <a:t>, </a:t>
            </a:r>
            <a:r>
              <a:rPr lang="de-CH" dirty="0" err="1">
                <a:sym typeface="Wingdings" panose="05000000000000000000" pitchFamily="2" charset="2"/>
              </a:rPr>
              <a:t>cioè</a:t>
            </a:r>
            <a:r>
              <a:rPr lang="de-CH" dirty="0">
                <a:sym typeface="Wingdings" panose="05000000000000000000" pitchFamily="2" charset="2"/>
              </a:rPr>
              <a:t> la </a:t>
            </a:r>
            <a:r>
              <a:rPr lang="de-CH" dirty="0" err="1">
                <a:sym typeface="Wingdings" panose="05000000000000000000" pitchFamily="2" charset="2"/>
              </a:rPr>
              <a:t>costruzione</a:t>
            </a:r>
            <a:r>
              <a:rPr lang="de-CH" dirty="0">
                <a:sym typeface="Wingdings" panose="05000000000000000000" pitchFamily="2" charset="2"/>
              </a:rPr>
              <a:t> di </a:t>
            </a:r>
            <a:r>
              <a:rPr lang="de-CH" dirty="0" err="1">
                <a:sym typeface="Wingdings" panose="05000000000000000000" pitchFamily="2" charset="2"/>
              </a:rPr>
              <a:t>massa</a:t>
            </a:r>
            <a:r>
              <a:rPr lang="de-CH" dirty="0">
                <a:sym typeface="Wingdings" panose="05000000000000000000" pitchFamily="2" charset="2"/>
              </a:rPr>
              <a:t> </a:t>
            </a:r>
            <a:r>
              <a:rPr lang="de-CH" dirty="0" err="1">
                <a:sym typeface="Wingdings" panose="05000000000000000000" pitchFamily="2" charset="2"/>
              </a:rPr>
              <a:t>muscolare</a:t>
            </a:r>
            <a:r>
              <a:rPr lang="de-CH" dirty="0">
                <a:sym typeface="Wingdings" panose="05000000000000000000" pitchFamily="2" charset="2"/>
              </a:rPr>
              <a:t>, </a:t>
            </a:r>
            <a:r>
              <a:rPr lang="de-CH" dirty="0" err="1">
                <a:sym typeface="Wingdings" panose="05000000000000000000" pitchFamily="2" charset="2"/>
              </a:rPr>
              <a:t>è</a:t>
            </a:r>
            <a:r>
              <a:rPr lang="de-CH" dirty="0">
                <a:sym typeface="Wingdings" panose="05000000000000000000" pitchFamily="2" charset="2"/>
              </a:rPr>
              <a:t> molto </a:t>
            </a:r>
            <a:r>
              <a:rPr lang="de-CH" dirty="0" err="1">
                <a:sym typeface="Wingdings" panose="05000000000000000000" pitchFamily="2" charset="2"/>
              </a:rPr>
              <a:t>popolare</a:t>
            </a:r>
            <a:r>
              <a:rPr lang="de-CH" dirty="0">
                <a:sym typeface="Wingdings" panose="05000000000000000000" pitchFamily="2" charset="2"/>
              </a:rPr>
              <a:t>. </a:t>
            </a:r>
            <a:r>
              <a:rPr lang="de-CH" dirty="0" err="1">
                <a:sym typeface="Wingdings" panose="05000000000000000000" pitchFamily="2" charset="2"/>
              </a:rPr>
              <a:t>L'allenamento</a:t>
            </a:r>
            <a:r>
              <a:rPr lang="de-CH" dirty="0">
                <a:sym typeface="Wingdings" panose="05000000000000000000" pitchFamily="2" charset="2"/>
              </a:rPr>
              <a:t> </a:t>
            </a:r>
            <a:r>
              <a:rPr lang="de-CH" dirty="0" err="1">
                <a:sym typeface="Wingdings" panose="05000000000000000000" pitchFamily="2" charset="2"/>
              </a:rPr>
              <a:t>è</a:t>
            </a:r>
            <a:r>
              <a:rPr lang="de-CH" dirty="0">
                <a:sym typeface="Wingdings" panose="05000000000000000000" pitchFamily="2" charset="2"/>
              </a:rPr>
              <a:t> </a:t>
            </a:r>
            <a:r>
              <a:rPr lang="de-CH" dirty="0" err="1">
                <a:sym typeface="Wingdings" panose="05000000000000000000" pitchFamily="2" charset="2"/>
              </a:rPr>
              <a:t>strutturato</a:t>
            </a:r>
            <a:r>
              <a:rPr lang="de-CH" dirty="0">
                <a:sym typeface="Wingdings" panose="05000000000000000000" pitchFamily="2" charset="2"/>
              </a:rPr>
              <a:t> in </a:t>
            </a:r>
            <a:r>
              <a:rPr lang="de-CH" dirty="0" err="1">
                <a:sym typeface="Wingdings" panose="05000000000000000000" pitchFamily="2" charset="2"/>
              </a:rPr>
              <a:t>base</a:t>
            </a:r>
            <a:r>
              <a:rPr lang="de-CH" dirty="0">
                <a:sym typeface="Wingdings" panose="05000000000000000000" pitchFamily="2" charset="2"/>
              </a:rPr>
              <a:t> a </a:t>
            </a:r>
            <a:r>
              <a:rPr lang="de-CH" dirty="0" err="1">
                <a:sym typeface="Wingdings" panose="05000000000000000000" pitchFamily="2" charset="2"/>
              </a:rPr>
              <a:t>questo</a:t>
            </a:r>
            <a:r>
              <a:rPr lang="de-CH" dirty="0">
                <a:sym typeface="Wingdings" panose="05000000000000000000" pitchFamily="2" charset="2"/>
              </a:rPr>
              <a:t> </a:t>
            </a:r>
            <a:r>
              <a:rPr lang="de-CH" dirty="0" err="1">
                <a:sym typeface="Wingdings" panose="05000000000000000000" pitchFamily="2" charset="2"/>
              </a:rPr>
              <a:t>obiettivo</a:t>
            </a:r>
            <a:r>
              <a:rPr lang="de-CH" dirty="0">
                <a:sym typeface="Wingdings" panose="05000000000000000000" pitchFamily="2" charset="2"/>
              </a:rPr>
              <a:t>, per </a:t>
            </a:r>
            <a:r>
              <a:rPr lang="de-CH" dirty="0" err="1">
                <a:sym typeface="Wingdings" panose="05000000000000000000" pitchFamily="2" charset="2"/>
              </a:rPr>
              <a:t>cui</a:t>
            </a:r>
            <a:r>
              <a:rPr lang="de-CH" dirty="0">
                <a:sym typeface="Wingdings" panose="05000000000000000000" pitchFamily="2" charset="2"/>
              </a:rPr>
              <a:t> si </a:t>
            </a:r>
            <a:r>
              <a:rPr lang="de-CH" dirty="0" err="1">
                <a:sym typeface="Wingdings" panose="05000000000000000000" pitchFamily="2" charset="2"/>
              </a:rPr>
              <a:t>può</a:t>
            </a:r>
            <a:r>
              <a:rPr lang="de-CH" dirty="0">
                <a:sym typeface="Wingdings" panose="05000000000000000000" pitchFamily="2" charset="2"/>
              </a:rPr>
              <a:t> </a:t>
            </a:r>
            <a:r>
              <a:rPr lang="de-CH" dirty="0" err="1">
                <a:sym typeface="Wingdings" panose="05000000000000000000" pitchFamily="2" charset="2"/>
              </a:rPr>
              <a:t>fare</a:t>
            </a:r>
            <a:r>
              <a:rPr lang="de-CH" dirty="0">
                <a:sym typeface="Wingdings" panose="05000000000000000000" pitchFamily="2" charset="2"/>
              </a:rPr>
              <a:t> </a:t>
            </a:r>
            <a:r>
              <a:rPr lang="de-CH" dirty="0" err="1">
                <a:sym typeface="Wingdings" panose="05000000000000000000" pitchFamily="2" charset="2"/>
              </a:rPr>
              <a:t>affidamento</a:t>
            </a:r>
            <a:r>
              <a:rPr lang="de-CH" dirty="0">
                <a:sym typeface="Wingdings" panose="05000000000000000000" pitchFamily="2" charset="2"/>
              </a:rPr>
              <a:t> </a:t>
            </a:r>
            <a:r>
              <a:rPr lang="de-CH" dirty="0" err="1">
                <a:sym typeface="Wingdings" panose="05000000000000000000" pitchFamily="2" charset="2"/>
              </a:rPr>
              <a:t>su</a:t>
            </a:r>
            <a:r>
              <a:rPr lang="de-CH" dirty="0">
                <a:sym typeface="Wingdings" panose="05000000000000000000" pitchFamily="2" charset="2"/>
              </a:rPr>
              <a:t> </a:t>
            </a:r>
            <a:r>
              <a:rPr lang="de-CH" dirty="0" err="1">
                <a:sym typeface="Wingdings" panose="05000000000000000000" pitchFamily="2" charset="2"/>
              </a:rPr>
              <a:t>parametri</a:t>
            </a:r>
            <a:r>
              <a:rPr lang="de-CH" dirty="0">
                <a:sym typeface="Wingdings" panose="05000000000000000000" pitchFamily="2" charset="2"/>
              </a:rPr>
              <a:t> </a:t>
            </a:r>
            <a:r>
              <a:rPr lang="de-CH" dirty="0" err="1">
                <a:sym typeface="Wingdings" panose="05000000000000000000" pitchFamily="2" charset="2"/>
              </a:rPr>
              <a:t>comuni</a:t>
            </a:r>
            <a:r>
              <a:rPr lang="de-CH" dirty="0">
                <a:sym typeface="Wingdings" panose="05000000000000000000" pitchFamily="2" charset="2"/>
              </a:rPr>
              <a:t> (sopra)</a:t>
            </a:r>
          </a:p>
          <a:p>
            <a:pPr>
              <a:defRPr/>
            </a:pPr>
            <a:endParaRPr lang="de-CH" dirty="0">
              <a:sym typeface="Wingdings" panose="05000000000000000000" pitchFamily="2" charset="2"/>
            </a:endParaRPr>
          </a:p>
          <a:p>
            <a:pPr>
              <a:defRPr/>
            </a:pPr>
            <a:r>
              <a:rPr lang="de-CH" b="1" dirty="0" err="1">
                <a:sym typeface="Wingdings" panose="05000000000000000000" pitchFamily="2" charset="2"/>
              </a:rPr>
              <a:t>Costruire</a:t>
            </a:r>
            <a:r>
              <a:rPr lang="de-CH" b="1" dirty="0">
                <a:sym typeface="Wingdings" panose="05000000000000000000" pitchFamily="2" charset="2"/>
              </a:rPr>
              <a:t> la </a:t>
            </a:r>
            <a:r>
              <a:rPr lang="de-CH" b="1" dirty="0" err="1">
                <a:sym typeface="Wingdings" panose="05000000000000000000" pitchFamily="2" charset="2"/>
              </a:rPr>
              <a:t>massa</a:t>
            </a:r>
            <a:r>
              <a:rPr lang="de-CH" b="1" dirty="0">
                <a:sym typeface="Wingdings" panose="05000000000000000000" pitchFamily="2" charset="2"/>
              </a:rPr>
              <a:t> </a:t>
            </a:r>
            <a:r>
              <a:rPr lang="de-CH" b="1" dirty="0" err="1">
                <a:sym typeface="Wingdings" panose="05000000000000000000" pitchFamily="2" charset="2"/>
              </a:rPr>
              <a:t>muscolare</a:t>
            </a:r>
            <a:r>
              <a:rPr lang="de-CH" b="1" dirty="0">
                <a:sym typeface="Wingdings" panose="05000000000000000000" pitchFamily="2" charset="2"/>
              </a:rPr>
              <a:t> (</a:t>
            </a:r>
            <a:r>
              <a:rPr lang="de-CH" b="1" dirty="0" err="1">
                <a:sym typeface="Wingdings" panose="05000000000000000000" pitchFamily="2" charset="2"/>
              </a:rPr>
              <a:t>ipertrofia</a:t>
            </a:r>
            <a:r>
              <a:rPr lang="de-CH" b="1" dirty="0">
                <a:sym typeface="Wingdings" panose="05000000000000000000" pitchFamily="2" charset="2"/>
              </a:rPr>
              <a:t>) </a:t>
            </a:r>
            <a:r>
              <a:rPr lang="de-CH" dirty="0">
                <a:sym typeface="Wingdings" panose="05000000000000000000" pitchFamily="2" charset="2"/>
              </a:rPr>
              <a:t> </a:t>
            </a:r>
            <a:r>
              <a:rPr lang="de-CH" dirty="0" err="1">
                <a:sym typeface="Wingdings" panose="05000000000000000000" pitchFamily="2" charset="2"/>
              </a:rPr>
              <a:t>Aumento</a:t>
            </a:r>
            <a:r>
              <a:rPr lang="de-CH" dirty="0">
                <a:sym typeface="Wingdings" panose="05000000000000000000" pitchFamily="2" charset="2"/>
              </a:rPr>
              <a:t> della </a:t>
            </a:r>
            <a:r>
              <a:rPr lang="de-CH" dirty="0" err="1">
                <a:sym typeface="Wingdings" panose="05000000000000000000" pitchFamily="2" charset="2"/>
              </a:rPr>
              <a:t>sezione</a:t>
            </a:r>
            <a:r>
              <a:rPr lang="de-CH" dirty="0">
                <a:sym typeface="Wingdings" panose="05000000000000000000" pitchFamily="2" charset="2"/>
              </a:rPr>
              <a:t> </a:t>
            </a:r>
            <a:r>
              <a:rPr lang="de-CH" dirty="0" err="1">
                <a:sym typeface="Wingdings" panose="05000000000000000000" pitchFamily="2" charset="2"/>
              </a:rPr>
              <a:t>muscolare</a:t>
            </a:r>
            <a:r>
              <a:rPr lang="de-CH" dirty="0">
                <a:sym typeface="Wingdings" panose="05000000000000000000" pitchFamily="2" charset="2"/>
              </a:rPr>
              <a:t> </a:t>
            </a:r>
            <a:r>
              <a:rPr lang="de-CH" dirty="0" err="1">
                <a:sym typeface="Wingdings" panose="05000000000000000000" pitchFamily="2" charset="2"/>
              </a:rPr>
              <a:t>causato</a:t>
            </a:r>
            <a:r>
              <a:rPr lang="de-CH" dirty="0">
                <a:sym typeface="Wingdings" panose="05000000000000000000" pitchFamily="2" charset="2"/>
              </a:rPr>
              <a:t> </a:t>
            </a:r>
            <a:r>
              <a:rPr lang="de-CH" dirty="0" err="1">
                <a:sym typeface="Wingdings" panose="05000000000000000000" pitchFamily="2" charset="2"/>
              </a:rPr>
              <a:t>dalla</a:t>
            </a:r>
            <a:r>
              <a:rPr lang="de-CH" dirty="0">
                <a:sym typeface="Wingdings" panose="05000000000000000000" pitchFamily="2" charset="2"/>
              </a:rPr>
              <a:t> </a:t>
            </a:r>
            <a:r>
              <a:rPr lang="de-CH" dirty="0" err="1">
                <a:sym typeface="Wingdings" panose="05000000000000000000" pitchFamily="2" charset="2"/>
              </a:rPr>
              <a:t>crescita</a:t>
            </a:r>
            <a:r>
              <a:rPr lang="de-CH" dirty="0">
                <a:sym typeface="Wingdings" panose="05000000000000000000" pitchFamily="2" charset="2"/>
              </a:rPr>
              <a:t> </a:t>
            </a:r>
            <a:r>
              <a:rPr lang="de-CH" dirty="0" err="1">
                <a:sym typeface="Wingdings" panose="05000000000000000000" pitchFamily="2" charset="2"/>
              </a:rPr>
              <a:t>dello</a:t>
            </a:r>
            <a:r>
              <a:rPr lang="de-CH" dirty="0">
                <a:sym typeface="Wingdings" panose="05000000000000000000" pitchFamily="2" charset="2"/>
              </a:rPr>
              <a:t> </a:t>
            </a:r>
            <a:r>
              <a:rPr lang="de-CH" dirty="0" err="1">
                <a:sym typeface="Wingdings" panose="05000000000000000000" pitchFamily="2" charset="2"/>
              </a:rPr>
              <a:t>spessore</a:t>
            </a:r>
            <a:r>
              <a:rPr lang="de-CH" dirty="0">
                <a:sym typeface="Wingdings" panose="05000000000000000000" pitchFamily="2" charset="2"/>
              </a:rPr>
              <a:t> delle </a:t>
            </a:r>
            <a:r>
              <a:rPr lang="de-CH" dirty="0" err="1">
                <a:sym typeface="Wingdings" panose="05000000000000000000" pitchFamily="2" charset="2"/>
              </a:rPr>
              <a:t>fibre</a:t>
            </a:r>
            <a:r>
              <a:rPr lang="de-CH" dirty="0">
                <a:sym typeface="Wingdings" panose="05000000000000000000" pitchFamily="2" charset="2"/>
              </a:rPr>
              <a:t> </a:t>
            </a:r>
            <a:r>
              <a:rPr lang="de-CH" dirty="0" err="1">
                <a:sym typeface="Wingdings" panose="05000000000000000000" pitchFamily="2" charset="2"/>
              </a:rPr>
              <a:t>muscolari</a:t>
            </a:r>
            <a:r>
              <a:rPr lang="de-CH" dirty="0">
                <a:sym typeface="Wingdings" panose="05000000000000000000" pitchFamily="2" charset="2"/>
              </a:rPr>
              <a:t> (</a:t>
            </a:r>
            <a:r>
              <a:rPr lang="de-CH" dirty="0" err="1">
                <a:sym typeface="Wingdings" panose="05000000000000000000" pitchFamily="2" charset="2"/>
              </a:rPr>
              <a:t>vedi</a:t>
            </a:r>
            <a:r>
              <a:rPr lang="de-CH" dirty="0">
                <a:sym typeface="Wingdings" panose="05000000000000000000" pitchFamily="2" charset="2"/>
              </a:rPr>
              <a:t> </a:t>
            </a:r>
            <a:r>
              <a:rPr lang="de-CH" dirty="0" err="1">
                <a:sym typeface="Wingdings" panose="05000000000000000000" pitchFamily="2" charset="2"/>
              </a:rPr>
              <a:t>figura</a:t>
            </a:r>
            <a:r>
              <a:rPr lang="de-CH" dirty="0">
                <a:sym typeface="Wingdings" panose="05000000000000000000" pitchFamily="2" charset="2"/>
              </a:rPr>
              <a:t> sotto).</a:t>
            </a:r>
          </a:p>
          <a:p>
            <a:pPr>
              <a:defRPr/>
            </a:pPr>
            <a:r>
              <a:rPr lang="de-CH" b="1" dirty="0" err="1">
                <a:sym typeface="Wingdings" panose="05000000000000000000" pitchFamily="2" charset="2"/>
              </a:rPr>
              <a:t>Aumento</a:t>
            </a:r>
            <a:r>
              <a:rPr lang="de-CH" b="1" dirty="0">
                <a:sym typeface="Wingdings" panose="05000000000000000000" pitchFamily="2" charset="2"/>
              </a:rPr>
              <a:t> della </a:t>
            </a:r>
            <a:r>
              <a:rPr lang="de-CH" b="1" dirty="0" err="1">
                <a:sym typeface="Wingdings" panose="05000000000000000000" pitchFamily="2" charset="2"/>
              </a:rPr>
              <a:t>coordinazione</a:t>
            </a:r>
            <a:r>
              <a:rPr lang="de-CH" b="1" dirty="0">
                <a:sym typeface="Wingdings" panose="05000000000000000000" pitchFamily="2" charset="2"/>
              </a:rPr>
              <a:t> </a:t>
            </a:r>
            <a:r>
              <a:rPr lang="de-CH" b="1" dirty="0" err="1">
                <a:sym typeface="Wingdings" panose="05000000000000000000" pitchFamily="2" charset="2"/>
              </a:rPr>
              <a:t>intramuscolare</a:t>
            </a:r>
            <a:r>
              <a:rPr lang="de-CH" b="1" dirty="0">
                <a:sym typeface="Wingdings" panose="05000000000000000000" pitchFamily="2" charset="2"/>
              </a:rPr>
              <a:t> </a:t>
            </a:r>
            <a:r>
              <a:rPr lang="de-CH" dirty="0">
                <a:sym typeface="Wingdings" panose="05000000000000000000" pitchFamily="2" charset="2"/>
              </a:rPr>
              <a:t> </a:t>
            </a:r>
            <a:r>
              <a:rPr lang="de-CH" dirty="0" err="1">
                <a:sym typeface="Wingdings" panose="05000000000000000000" pitchFamily="2" charset="2"/>
              </a:rPr>
              <a:t>Miglioramento</a:t>
            </a:r>
            <a:r>
              <a:rPr lang="de-CH" dirty="0">
                <a:sym typeface="Wingdings" panose="05000000000000000000" pitchFamily="2" charset="2"/>
              </a:rPr>
              <a:t> della </a:t>
            </a:r>
            <a:r>
              <a:rPr lang="de-CH" dirty="0" err="1">
                <a:sym typeface="Wingdings" panose="05000000000000000000" pitchFamily="2" charset="2"/>
              </a:rPr>
              <a:t>capacità</a:t>
            </a:r>
            <a:r>
              <a:rPr lang="de-CH" dirty="0">
                <a:sym typeface="Wingdings" panose="05000000000000000000" pitchFamily="2" charset="2"/>
              </a:rPr>
              <a:t> di </a:t>
            </a:r>
            <a:r>
              <a:rPr lang="de-CH" dirty="0" err="1">
                <a:sym typeface="Wingdings" panose="05000000000000000000" pitchFamily="2" charset="2"/>
              </a:rPr>
              <a:t>un</a:t>
            </a:r>
            <a:r>
              <a:rPr lang="de-CH" dirty="0">
                <a:sym typeface="Wingdings" panose="05000000000000000000" pitchFamily="2" charset="2"/>
              </a:rPr>
              <a:t> </a:t>
            </a:r>
            <a:r>
              <a:rPr lang="de-CH" dirty="0" err="1">
                <a:sym typeface="Wingdings" panose="05000000000000000000" pitchFamily="2" charset="2"/>
              </a:rPr>
              <a:t>muscolo</a:t>
            </a:r>
            <a:r>
              <a:rPr lang="de-CH" dirty="0">
                <a:sym typeface="Wingdings" panose="05000000000000000000" pitchFamily="2" charset="2"/>
              </a:rPr>
              <a:t> di </a:t>
            </a:r>
            <a:r>
              <a:rPr lang="de-CH" dirty="0" err="1">
                <a:sym typeface="Wingdings" panose="05000000000000000000" pitchFamily="2" charset="2"/>
              </a:rPr>
              <a:t>contrarre</a:t>
            </a:r>
            <a:r>
              <a:rPr lang="de-CH" dirty="0">
                <a:sym typeface="Wingdings" panose="05000000000000000000" pitchFamily="2" charset="2"/>
              </a:rPr>
              <a:t> o </a:t>
            </a:r>
            <a:r>
              <a:rPr lang="de-CH" dirty="0" err="1">
                <a:sym typeface="Wingdings" panose="05000000000000000000" pitchFamily="2" charset="2"/>
              </a:rPr>
              <a:t>tendere</a:t>
            </a:r>
            <a:r>
              <a:rPr lang="de-CH" dirty="0">
                <a:sym typeface="Wingdings" panose="05000000000000000000" pitchFamily="2" charset="2"/>
              </a:rPr>
              <a:t> </a:t>
            </a:r>
            <a:r>
              <a:rPr lang="de-CH" dirty="0" err="1">
                <a:sym typeface="Wingdings" panose="05000000000000000000" pitchFamily="2" charset="2"/>
              </a:rPr>
              <a:t>il</a:t>
            </a:r>
            <a:r>
              <a:rPr lang="de-CH" dirty="0">
                <a:sym typeface="Wingdings" panose="05000000000000000000" pitchFamily="2" charset="2"/>
              </a:rPr>
              <a:t> </a:t>
            </a:r>
            <a:r>
              <a:rPr lang="de-CH" dirty="0" err="1">
                <a:sym typeface="Wingdings" panose="05000000000000000000" pitchFamily="2" charset="2"/>
              </a:rPr>
              <a:t>maggior</a:t>
            </a:r>
            <a:r>
              <a:rPr lang="de-CH" dirty="0">
                <a:sym typeface="Wingdings" panose="05000000000000000000" pitchFamily="2" charset="2"/>
              </a:rPr>
              <a:t> </a:t>
            </a:r>
            <a:r>
              <a:rPr lang="de-CH" dirty="0" err="1">
                <a:sym typeface="Wingdings" panose="05000000000000000000" pitchFamily="2" charset="2"/>
              </a:rPr>
              <a:t>numero</a:t>
            </a:r>
            <a:r>
              <a:rPr lang="de-CH" dirty="0">
                <a:sym typeface="Wingdings" panose="05000000000000000000" pitchFamily="2" charset="2"/>
              </a:rPr>
              <a:t> possibile di </a:t>
            </a:r>
            <a:r>
              <a:rPr lang="de-CH" dirty="0" err="1">
                <a:sym typeface="Wingdings" panose="05000000000000000000" pitchFamily="2" charset="2"/>
              </a:rPr>
              <a:t>fibre</a:t>
            </a:r>
            <a:r>
              <a:rPr lang="de-CH" dirty="0">
                <a:sym typeface="Wingdings" panose="05000000000000000000" pitchFamily="2" charset="2"/>
              </a:rPr>
              <a:t> </a:t>
            </a:r>
            <a:r>
              <a:rPr lang="de-CH" dirty="0" err="1">
                <a:sym typeface="Wingdings" panose="05000000000000000000" pitchFamily="2" charset="2"/>
              </a:rPr>
              <a:t>muscolari</a:t>
            </a:r>
            <a:r>
              <a:rPr lang="de-CH" dirty="0">
                <a:sym typeface="Wingdings" panose="05000000000000000000" pitchFamily="2" charset="2"/>
              </a:rPr>
              <a:t>.</a:t>
            </a:r>
          </a:p>
          <a:p>
            <a:pPr>
              <a:defRPr/>
            </a:pPr>
            <a:endParaRPr lang="de-CH" dirty="0">
              <a:sym typeface="Wingdings" panose="05000000000000000000" pitchFamily="2" charset="2"/>
            </a:endParaRPr>
          </a:p>
          <a:p>
            <a:pPr>
              <a:defRPr/>
            </a:pPr>
            <a:r>
              <a:rPr lang="de-CH" dirty="0">
                <a:sym typeface="Wingdings" panose="05000000000000000000" pitchFamily="2" charset="2"/>
              </a:rPr>
              <a:t>Prima </a:t>
            </a:r>
            <a:r>
              <a:rPr lang="de-CH" dirty="0" err="1">
                <a:sym typeface="Wingdings" panose="05000000000000000000" pitchFamily="2" charset="2"/>
              </a:rPr>
              <a:t>che</a:t>
            </a:r>
            <a:r>
              <a:rPr lang="de-CH" dirty="0">
                <a:sym typeface="Wingdings" panose="05000000000000000000" pitchFamily="2" charset="2"/>
              </a:rPr>
              <a:t> si </a:t>
            </a:r>
            <a:r>
              <a:rPr lang="de-CH" dirty="0" err="1">
                <a:sym typeface="Wingdings" panose="05000000000000000000" pitchFamily="2" charset="2"/>
              </a:rPr>
              <a:t>instauri</a:t>
            </a:r>
            <a:r>
              <a:rPr lang="de-CH" dirty="0">
                <a:sym typeface="Wingdings" panose="05000000000000000000" pitchFamily="2" charset="2"/>
              </a:rPr>
              <a:t> </a:t>
            </a:r>
            <a:r>
              <a:rPr lang="de-CH" dirty="0" err="1">
                <a:sym typeface="Wingdings" panose="05000000000000000000" pitchFamily="2" charset="2"/>
              </a:rPr>
              <a:t>l'ipertrofia</a:t>
            </a:r>
            <a:r>
              <a:rPr lang="de-CH" dirty="0">
                <a:sym typeface="Wingdings" panose="05000000000000000000" pitchFamily="2" charset="2"/>
              </a:rPr>
              <a:t> </a:t>
            </a:r>
            <a:r>
              <a:rPr lang="de-CH" dirty="0" err="1">
                <a:sym typeface="Wingdings" panose="05000000000000000000" pitchFamily="2" charset="2"/>
              </a:rPr>
              <a:t>durante</a:t>
            </a:r>
            <a:r>
              <a:rPr lang="de-CH" dirty="0">
                <a:sym typeface="Wingdings" panose="05000000000000000000" pitchFamily="2" charset="2"/>
              </a:rPr>
              <a:t> </a:t>
            </a:r>
            <a:r>
              <a:rPr lang="de-CH" dirty="0" err="1">
                <a:sym typeface="Wingdings" panose="05000000000000000000" pitchFamily="2" charset="2"/>
              </a:rPr>
              <a:t>l'allenamento</a:t>
            </a:r>
            <a:r>
              <a:rPr lang="de-CH" dirty="0">
                <a:sym typeface="Wingdings" panose="05000000000000000000" pitchFamily="2" charset="2"/>
              </a:rPr>
              <a:t> della forza </a:t>
            </a:r>
            <a:r>
              <a:rPr lang="de-CH" dirty="0" err="1">
                <a:sym typeface="Wingdings" panose="05000000000000000000" pitchFamily="2" charset="2"/>
              </a:rPr>
              <a:t>massima</a:t>
            </a:r>
            <a:r>
              <a:rPr lang="de-CH" dirty="0">
                <a:sym typeface="Wingdings" panose="05000000000000000000" pitchFamily="2" charset="2"/>
              </a:rPr>
              <a:t>, </a:t>
            </a:r>
            <a:r>
              <a:rPr lang="de-CH" dirty="0" err="1">
                <a:sym typeface="Wingdings" panose="05000000000000000000" pitchFamily="2" charset="2"/>
              </a:rPr>
              <a:t>il</a:t>
            </a:r>
            <a:r>
              <a:rPr lang="de-CH" dirty="0">
                <a:sym typeface="Wingdings" panose="05000000000000000000" pitchFamily="2" charset="2"/>
              </a:rPr>
              <a:t> </a:t>
            </a:r>
            <a:r>
              <a:rPr lang="de-CH" dirty="0" err="1">
                <a:sym typeface="Wingdings" panose="05000000000000000000" pitchFamily="2" charset="2"/>
              </a:rPr>
              <a:t>muscolo</a:t>
            </a:r>
            <a:r>
              <a:rPr lang="de-CH" dirty="0">
                <a:sym typeface="Wingdings" panose="05000000000000000000" pitchFamily="2" charset="2"/>
              </a:rPr>
              <a:t> </a:t>
            </a:r>
            <a:r>
              <a:rPr lang="de-CH" dirty="0" err="1">
                <a:sym typeface="Wingdings" panose="05000000000000000000" pitchFamily="2" charset="2"/>
              </a:rPr>
              <a:t>guadagna</a:t>
            </a:r>
            <a:r>
              <a:rPr lang="de-CH" dirty="0">
                <a:sym typeface="Wingdings" panose="05000000000000000000" pitchFamily="2" charset="2"/>
              </a:rPr>
              <a:t> sempre </a:t>
            </a:r>
            <a:r>
              <a:rPr lang="de-CH" dirty="0" err="1">
                <a:sym typeface="Wingdings" panose="05000000000000000000" pitchFamily="2" charset="2"/>
              </a:rPr>
              <a:t>una</a:t>
            </a:r>
            <a:r>
              <a:rPr lang="de-CH" dirty="0">
                <a:sym typeface="Wingdings" panose="05000000000000000000" pitchFamily="2" charset="2"/>
              </a:rPr>
              <a:t> </a:t>
            </a:r>
            <a:r>
              <a:rPr lang="de-CH" dirty="0" err="1">
                <a:sym typeface="Wingdings" panose="05000000000000000000" pitchFamily="2" charset="2"/>
              </a:rPr>
              <a:t>certa</a:t>
            </a:r>
            <a:r>
              <a:rPr lang="de-CH" dirty="0">
                <a:sym typeface="Wingdings" panose="05000000000000000000" pitchFamily="2" charset="2"/>
              </a:rPr>
              <a:t> </a:t>
            </a:r>
            <a:r>
              <a:rPr lang="de-CH" dirty="0" err="1">
                <a:sym typeface="Wingdings" panose="05000000000000000000" pitchFamily="2" charset="2"/>
              </a:rPr>
              <a:t>quantità</a:t>
            </a:r>
            <a:r>
              <a:rPr lang="de-CH" dirty="0">
                <a:sym typeface="Wingdings" panose="05000000000000000000" pitchFamily="2" charset="2"/>
              </a:rPr>
              <a:t> di forza </a:t>
            </a:r>
            <a:r>
              <a:rPr lang="de-CH" dirty="0" err="1">
                <a:sym typeface="Wingdings" panose="05000000000000000000" pitchFamily="2" charset="2"/>
              </a:rPr>
              <a:t>grazie</a:t>
            </a:r>
            <a:r>
              <a:rPr lang="de-CH" dirty="0">
                <a:sym typeface="Wingdings" panose="05000000000000000000" pitchFamily="2" charset="2"/>
              </a:rPr>
              <a:t> al </a:t>
            </a:r>
            <a:r>
              <a:rPr lang="de-CH" dirty="0" err="1">
                <a:sym typeface="Wingdings" panose="05000000000000000000" pitchFamily="2" charset="2"/>
              </a:rPr>
              <a:t>miglioramento</a:t>
            </a:r>
            <a:r>
              <a:rPr lang="de-CH" dirty="0">
                <a:sym typeface="Wingdings" panose="05000000000000000000" pitchFamily="2" charset="2"/>
              </a:rPr>
              <a:t> della </a:t>
            </a:r>
            <a:r>
              <a:rPr lang="de-CH" dirty="0" err="1">
                <a:sym typeface="Wingdings" panose="05000000000000000000" pitchFamily="2" charset="2"/>
              </a:rPr>
              <a:t>coordinazione</a:t>
            </a:r>
            <a:r>
              <a:rPr lang="de-CH" dirty="0">
                <a:sym typeface="Wingdings" panose="05000000000000000000" pitchFamily="2" charset="2"/>
              </a:rPr>
              <a:t> </a:t>
            </a:r>
            <a:r>
              <a:rPr lang="de-CH" dirty="0" err="1">
                <a:sym typeface="Wingdings" panose="05000000000000000000" pitchFamily="2" charset="2"/>
              </a:rPr>
              <a:t>intramuscolare</a:t>
            </a:r>
            <a:r>
              <a:rPr lang="de-CH" dirty="0">
                <a:sym typeface="Wingdings" panose="05000000000000000000" pitchFamily="2" charset="2"/>
              </a:rPr>
              <a:t>. I </a:t>
            </a:r>
            <a:r>
              <a:rPr lang="de-CH" dirty="0" err="1">
                <a:sym typeface="Wingdings" panose="05000000000000000000" pitchFamily="2" charset="2"/>
              </a:rPr>
              <a:t>principianti</a:t>
            </a:r>
            <a:r>
              <a:rPr lang="de-CH" dirty="0">
                <a:sym typeface="Wingdings" panose="05000000000000000000" pitchFamily="2" charset="2"/>
              </a:rPr>
              <a:t>, </a:t>
            </a:r>
            <a:r>
              <a:rPr lang="de-CH" dirty="0" err="1">
                <a:sym typeface="Wingdings" panose="05000000000000000000" pitchFamily="2" charset="2"/>
              </a:rPr>
              <a:t>quindi</a:t>
            </a:r>
            <a:r>
              <a:rPr lang="de-CH" dirty="0">
                <a:sym typeface="Wingdings" panose="05000000000000000000" pitchFamily="2" charset="2"/>
              </a:rPr>
              <a:t>, in </a:t>
            </a:r>
            <a:r>
              <a:rPr lang="de-CH" dirty="0" err="1">
                <a:sym typeface="Wingdings" panose="05000000000000000000" pitchFamily="2" charset="2"/>
              </a:rPr>
              <a:t>una</a:t>
            </a:r>
            <a:r>
              <a:rPr lang="de-CH" dirty="0">
                <a:sym typeface="Wingdings" panose="05000000000000000000" pitchFamily="2" charset="2"/>
              </a:rPr>
              <a:t> prima fase </a:t>
            </a:r>
            <a:r>
              <a:rPr lang="de-CH" dirty="0" err="1">
                <a:sym typeface="Wingdings" panose="05000000000000000000" pitchFamily="2" charset="2"/>
              </a:rPr>
              <a:t>otterranno</a:t>
            </a:r>
            <a:r>
              <a:rPr lang="de-CH" dirty="0">
                <a:sym typeface="Wingdings" panose="05000000000000000000" pitchFamily="2" charset="2"/>
              </a:rPr>
              <a:t> la forza </a:t>
            </a:r>
            <a:r>
              <a:rPr lang="de-CH" dirty="0" err="1">
                <a:sym typeface="Wingdings" panose="05000000000000000000" pitchFamily="2" charset="2"/>
              </a:rPr>
              <a:t>massima</a:t>
            </a:r>
            <a:r>
              <a:rPr lang="de-CH" dirty="0">
                <a:sym typeface="Wingdings" panose="05000000000000000000" pitchFamily="2" charset="2"/>
              </a:rPr>
              <a:t> senza </a:t>
            </a:r>
            <a:r>
              <a:rPr lang="de-CH" dirty="0" err="1">
                <a:sym typeface="Wingdings" panose="05000000000000000000" pitchFamily="2" charset="2"/>
              </a:rPr>
              <a:t>aumentare</a:t>
            </a:r>
            <a:r>
              <a:rPr lang="de-CH" dirty="0">
                <a:sym typeface="Wingdings" panose="05000000000000000000" pitchFamily="2" charset="2"/>
              </a:rPr>
              <a:t> la </a:t>
            </a:r>
            <a:r>
              <a:rPr lang="de-CH" dirty="0" err="1">
                <a:sym typeface="Wingdings" panose="05000000000000000000" pitchFamily="2" charset="2"/>
              </a:rPr>
              <a:t>sezione</a:t>
            </a:r>
            <a:r>
              <a:rPr lang="de-CH" dirty="0">
                <a:sym typeface="Wingdings" panose="05000000000000000000" pitchFamily="2" charset="2"/>
              </a:rPr>
              <a:t> </a:t>
            </a:r>
            <a:r>
              <a:rPr lang="de-CH" dirty="0" err="1">
                <a:sym typeface="Wingdings" panose="05000000000000000000" pitchFamily="2" charset="2"/>
              </a:rPr>
              <a:t>muscolare</a:t>
            </a:r>
            <a:r>
              <a:rPr lang="de-CH" dirty="0">
                <a:sym typeface="Wingdings" panose="05000000000000000000" pitchFamily="2" charset="2"/>
              </a:rPr>
              <a:t>.</a:t>
            </a:r>
          </a:p>
          <a:p>
            <a:pPr>
              <a:defRPr/>
            </a:pPr>
            <a:endParaRPr lang="de-CH" dirty="0">
              <a:sym typeface="Wingdings" panose="05000000000000000000" pitchFamily="2" charset="2"/>
            </a:endParaRPr>
          </a:p>
          <a:p>
            <a:pPr>
              <a:defRPr/>
            </a:pPr>
            <a:r>
              <a:rPr lang="de-CH" b="1" dirty="0">
                <a:sym typeface="Wingdings" panose="05000000000000000000" pitchFamily="2" charset="2"/>
              </a:rPr>
              <a:t>Numero di </a:t>
            </a:r>
            <a:r>
              <a:rPr lang="de-CH" b="1" dirty="0" err="1">
                <a:sym typeface="Wingdings" panose="05000000000000000000" pitchFamily="2" charset="2"/>
              </a:rPr>
              <a:t>serie</a:t>
            </a:r>
            <a:r>
              <a:rPr lang="de-CH" b="1" dirty="0">
                <a:sym typeface="Wingdings" panose="05000000000000000000" pitchFamily="2" charset="2"/>
              </a:rPr>
              <a:t>:</a:t>
            </a:r>
          </a:p>
          <a:p>
            <a:pPr>
              <a:defRPr/>
            </a:pPr>
            <a:r>
              <a:rPr lang="de-CH" u="sng" dirty="0" err="1">
                <a:sym typeface="Wingdings" panose="05000000000000000000" pitchFamily="2" charset="2"/>
              </a:rPr>
              <a:t>Negli</a:t>
            </a:r>
            <a:r>
              <a:rPr lang="de-CH" u="sng" dirty="0">
                <a:sym typeface="Wingdings" panose="05000000000000000000" pitchFamily="2" charset="2"/>
              </a:rPr>
              <a:t> </a:t>
            </a:r>
            <a:r>
              <a:rPr lang="de-CH" u="sng" dirty="0" err="1">
                <a:sym typeface="Wingdings" panose="05000000000000000000" pitchFamily="2" charset="2"/>
              </a:rPr>
              <a:t>sport</a:t>
            </a:r>
            <a:r>
              <a:rPr lang="de-CH" u="sng" dirty="0">
                <a:sym typeface="Wingdings" panose="05000000000000000000" pitchFamily="2" charset="2"/>
              </a:rPr>
              <a:t> di </a:t>
            </a:r>
            <a:r>
              <a:rPr lang="de-CH" u="sng" dirty="0" err="1">
                <a:sym typeface="Wingdings" panose="05000000000000000000" pitchFamily="2" charset="2"/>
              </a:rPr>
              <a:t>salute</a:t>
            </a:r>
            <a:r>
              <a:rPr lang="de-CH" u="sng" dirty="0">
                <a:sym typeface="Wingdings" panose="05000000000000000000" pitchFamily="2" charset="2"/>
              </a:rPr>
              <a:t>: </a:t>
            </a:r>
            <a:r>
              <a:rPr lang="de-CH" dirty="0">
                <a:sym typeface="Wingdings" panose="05000000000000000000" pitchFamily="2" charset="2"/>
              </a:rPr>
              <a:t>1 </a:t>
            </a:r>
            <a:r>
              <a:rPr lang="de-CH" dirty="0" err="1">
                <a:sym typeface="Wingdings" panose="05000000000000000000" pitchFamily="2" charset="2"/>
              </a:rPr>
              <a:t>serie</a:t>
            </a:r>
            <a:r>
              <a:rPr lang="de-CH" dirty="0">
                <a:sym typeface="Wingdings" panose="05000000000000000000" pitchFamily="2" charset="2"/>
              </a:rPr>
              <a:t>, </a:t>
            </a:r>
            <a:r>
              <a:rPr lang="de-CH" dirty="0" err="1">
                <a:sym typeface="Wingdings" panose="05000000000000000000" pitchFamily="2" charset="2"/>
              </a:rPr>
              <a:t>rapporto</a:t>
            </a:r>
            <a:r>
              <a:rPr lang="de-CH" dirty="0">
                <a:sym typeface="Wingdings" panose="05000000000000000000" pitchFamily="2" charset="2"/>
              </a:rPr>
              <a:t> </a:t>
            </a:r>
            <a:r>
              <a:rPr lang="de-CH" dirty="0" err="1">
                <a:sym typeface="Wingdings" panose="05000000000000000000" pitchFamily="2" charset="2"/>
              </a:rPr>
              <a:t>ottimale</a:t>
            </a:r>
            <a:r>
              <a:rPr lang="de-CH" dirty="0">
                <a:sym typeface="Wingdings" panose="05000000000000000000" pitchFamily="2" charset="2"/>
              </a:rPr>
              <a:t> </a:t>
            </a:r>
            <a:r>
              <a:rPr lang="de-CH" dirty="0" err="1">
                <a:sym typeface="Wingdings" panose="05000000000000000000" pitchFamily="2" charset="2"/>
              </a:rPr>
              <a:t>tra</a:t>
            </a:r>
            <a:r>
              <a:rPr lang="de-CH" dirty="0">
                <a:sym typeface="Wingdings" panose="05000000000000000000" pitchFamily="2" charset="2"/>
              </a:rPr>
              <a:t> </a:t>
            </a:r>
            <a:r>
              <a:rPr lang="de-CH" dirty="0" err="1">
                <a:sym typeface="Wingdings" panose="05000000000000000000" pitchFamily="2" charset="2"/>
              </a:rPr>
              <a:t>sforzo</a:t>
            </a:r>
            <a:r>
              <a:rPr lang="de-CH" dirty="0">
                <a:sym typeface="Wingdings" panose="05000000000000000000" pitchFamily="2" charset="2"/>
              </a:rPr>
              <a:t> </a:t>
            </a:r>
            <a:r>
              <a:rPr lang="de-CH" dirty="0" err="1">
                <a:sym typeface="Wingdings" panose="05000000000000000000" pitchFamily="2" charset="2"/>
              </a:rPr>
              <a:t>e</a:t>
            </a:r>
            <a:r>
              <a:rPr lang="de-CH" dirty="0">
                <a:sym typeface="Wingdings" panose="05000000000000000000" pitchFamily="2" charset="2"/>
              </a:rPr>
              <a:t> </a:t>
            </a:r>
            <a:r>
              <a:rPr lang="de-CH" dirty="0" err="1">
                <a:sym typeface="Wingdings" panose="05000000000000000000" pitchFamily="2" charset="2"/>
              </a:rPr>
              <a:t>rendimento</a:t>
            </a:r>
            <a:r>
              <a:rPr lang="de-CH" dirty="0">
                <a:sym typeface="Wingdings" panose="05000000000000000000" pitchFamily="2" charset="2"/>
              </a:rPr>
              <a:t> (</a:t>
            </a:r>
            <a:r>
              <a:rPr lang="de-CH" dirty="0" err="1">
                <a:sym typeface="Wingdings" panose="05000000000000000000" pitchFamily="2" charset="2"/>
              </a:rPr>
              <a:t>serie</a:t>
            </a:r>
            <a:r>
              <a:rPr lang="de-CH" dirty="0">
                <a:sym typeface="Wingdings" panose="05000000000000000000" pitchFamily="2" charset="2"/>
              </a:rPr>
              <a:t> </a:t>
            </a:r>
            <a:r>
              <a:rPr lang="de-CH" dirty="0" err="1">
                <a:sym typeface="Wingdings" panose="05000000000000000000" pitchFamily="2" charset="2"/>
              </a:rPr>
              <a:t>che</a:t>
            </a:r>
            <a:r>
              <a:rPr lang="de-CH" dirty="0">
                <a:sym typeface="Wingdings" panose="05000000000000000000" pitchFamily="2" charset="2"/>
              </a:rPr>
              <a:t> </a:t>
            </a:r>
            <a:r>
              <a:rPr lang="de-CH" dirty="0" err="1">
                <a:sym typeface="Wingdings" panose="05000000000000000000" pitchFamily="2" charset="2"/>
              </a:rPr>
              <a:t>porta</a:t>
            </a:r>
            <a:r>
              <a:rPr lang="de-CH" dirty="0">
                <a:sym typeface="Wingdings" panose="05000000000000000000" pitchFamily="2" charset="2"/>
              </a:rPr>
              <a:t> a </a:t>
            </a:r>
            <a:r>
              <a:rPr lang="de-CH" dirty="0" err="1">
                <a:sym typeface="Wingdings" panose="05000000000000000000" pitchFamily="2" charset="2"/>
              </a:rPr>
              <a:t>un</a:t>
            </a:r>
            <a:r>
              <a:rPr lang="de-CH" dirty="0">
                <a:sym typeface="Wingdings" panose="05000000000000000000" pitchFamily="2" charset="2"/>
              </a:rPr>
              <a:t> </a:t>
            </a:r>
            <a:r>
              <a:rPr lang="de-CH" dirty="0" err="1">
                <a:sym typeface="Wingdings" panose="05000000000000000000" pitchFamily="2" charset="2"/>
              </a:rPr>
              <a:t>esaurimento</a:t>
            </a:r>
            <a:r>
              <a:rPr lang="de-CH" dirty="0">
                <a:sym typeface="Wingdings" panose="05000000000000000000" pitchFamily="2" charset="2"/>
              </a:rPr>
              <a:t> </a:t>
            </a:r>
            <a:r>
              <a:rPr lang="de-CH" dirty="0" err="1">
                <a:sym typeface="Wingdings" panose="05000000000000000000" pitchFamily="2" charset="2"/>
              </a:rPr>
              <a:t>locale</a:t>
            </a:r>
            <a:r>
              <a:rPr lang="de-CH" dirty="0">
                <a:sym typeface="Wingdings" panose="05000000000000000000" pitchFamily="2" charset="2"/>
              </a:rPr>
              <a:t> quasi </a:t>
            </a:r>
            <a:r>
              <a:rPr lang="de-CH" dirty="0" err="1">
                <a:sym typeface="Wingdings" panose="05000000000000000000" pitchFamily="2" charset="2"/>
              </a:rPr>
              <a:t>completo</a:t>
            </a:r>
            <a:r>
              <a:rPr lang="de-CH" dirty="0">
                <a:sym typeface="Wingdings" panose="05000000000000000000" pitchFamily="2" charset="2"/>
              </a:rPr>
              <a:t>, a </a:t>
            </a:r>
            <a:r>
              <a:rPr lang="de-CH" dirty="0" err="1">
                <a:sym typeface="Wingdings" panose="05000000000000000000" pitchFamily="2" charset="2"/>
              </a:rPr>
              <a:t>un</a:t>
            </a:r>
            <a:r>
              <a:rPr lang="de-CH" dirty="0">
                <a:sym typeface="Wingdings" panose="05000000000000000000" pitchFamily="2" charset="2"/>
              </a:rPr>
              <a:t> </a:t>
            </a:r>
            <a:r>
              <a:rPr lang="de-CH" dirty="0" err="1">
                <a:sym typeface="Wingdings" panose="05000000000000000000" pitchFamily="2" charset="2"/>
              </a:rPr>
              <a:t>cedimento</a:t>
            </a:r>
            <a:r>
              <a:rPr lang="de-CH" dirty="0">
                <a:sym typeface="Wingdings" panose="05000000000000000000" pitchFamily="2" charset="2"/>
              </a:rPr>
              <a:t> </a:t>
            </a:r>
            <a:r>
              <a:rPr lang="de-CH" dirty="0" err="1">
                <a:sym typeface="Wingdings" panose="05000000000000000000" pitchFamily="2" charset="2"/>
              </a:rPr>
              <a:t>muscolare</a:t>
            </a:r>
            <a:r>
              <a:rPr lang="de-CH" dirty="0">
                <a:sym typeface="Wingdings" panose="05000000000000000000" pitchFamily="2" charset="2"/>
              </a:rPr>
              <a:t> </a:t>
            </a:r>
            <a:r>
              <a:rPr lang="de-CH" dirty="0" err="1">
                <a:sym typeface="Wingdings" panose="05000000000000000000" pitchFamily="2" charset="2"/>
              </a:rPr>
              <a:t>momentaneo</a:t>
            </a:r>
            <a:r>
              <a:rPr lang="de-CH" dirty="0">
                <a:sym typeface="Wingdings" panose="05000000000000000000" pitchFamily="2" charset="2"/>
              </a:rPr>
              <a:t>).</a:t>
            </a:r>
          </a:p>
          <a:p>
            <a:pPr>
              <a:defRPr/>
            </a:pPr>
            <a:r>
              <a:rPr lang="de-CH" u="sng" dirty="0" err="1">
                <a:sym typeface="Wingdings" panose="05000000000000000000" pitchFamily="2" charset="2"/>
              </a:rPr>
              <a:t>Negli</a:t>
            </a:r>
            <a:r>
              <a:rPr lang="de-CH" u="sng" dirty="0">
                <a:sym typeface="Wingdings" panose="05000000000000000000" pitchFamily="2" charset="2"/>
              </a:rPr>
              <a:t> </a:t>
            </a:r>
            <a:r>
              <a:rPr lang="de-CH" u="sng" dirty="0" err="1">
                <a:sym typeface="Wingdings" panose="05000000000000000000" pitchFamily="2" charset="2"/>
              </a:rPr>
              <a:t>sport</a:t>
            </a:r>
            <a:r>
              <a:rPr lang="de-CH" u="sng" dirty="0">
                <a:sym typeface="Wingdings" panose="05000000000000000000" pitchFamily="2" charset="2"/>
              </a:rPr>
              <a:t> di </a:t>
            </a:r>
            <a:r>
              <a:rPr lang="de-CH" u="sng" dirty="0" err="1">
                <a:sym typeface="Wingdings" panose="05000000000000000000" pitchFamily="2" charset="2"/>
              </a:rPr>
              <a:t>fitness</a:t>
            </a:r>
            <a:r>
              <a:rPr lang="de-CH" dirty="0">
                <a:sym typeface="Wingdings" panose="05000000000000000000" pitchFamily="2" charset="2"/>
              </a:rPr>
              <a:t>: 2-5 </a:t>
            </a:r>
            <a:r>
              <a:rPr lang="de-CH" dirty="0" err="1">
                <a:sym typeface="Wingdings" panose="05000000000000000000" pitchFamily="2" charset="2"/>
              </a:rPr>
              <a:t>serie</a:t>
            </a:r>
            <a:r>
              <a:rPr lang="de-CH" dirty="0">
                <a:sym typeface="Wingdings" panose="05000000000000000000" pitchFamily="2" charset="2"/>
              </a:rPr>
              <a:t>, in </a:t>
            </a:r>
            <a:r>
              <a:rPr lang="de-CH" dirty="0" err="1">
                <a:sym typeface="Wingdings" panose="05000000000000000000" pitchFamily="2" charset="2"/>
              </a:rPr>
              <a:t>cui</a:t>
            </a:r>
            <a:r>
              <a:rPr lang="de-CH" dirty="0">
                <a:sym typeface="Wingdings" panose="05000000000000000000" pitchFamily="2" charset="2"/>
              </a:rPr>
              <a:t> la </a:t>
            </a:r>
            <a:r>
              <a:rPr lang="de-CH" dirty="0" err="1">
                <a:sym typeface="Wingdings" panose="05000000000000000000" pitchFamily="2" charset="2"/>
              </a:rPr>
              <a:t>seconda</a:t>
            </a:r>
            <a:r>
              <a:rPr lang="de-CH" dirty="0">
                <a:sym typeface="Wingdings" panose="05000000000000000000" pitchFamily="2" charset="2"/>
              </a:rPr>
              <a:t> </a:t>
            </a:r>
            <a:r>
              <a:rPr lang="de-CH" dirty="0" err="1">
                <a:sym typeface="Wingdings" panose="05000000000000000000" pitchFamily="2" charset="2"/>
              </a:rPr>
              <a:t>serie</a:t>
            </a:r>
            <a:r>
              <a:rPr lang="de-CH" dirty="0">
                <a:sym typeface="Wingdings" panose="05000000000000000000" pitchFamily="2" charset="2"/>
              </a:rPr>
              <a:t> </a:t>
            </a:r>
            <a:r>
              <a:rPr lang="de-CH" dirty="0" err="1">
                <a:sym typeface="Wingdings" panose="05000000000000000000" pitchFamily="2" charset="2"/>
              </a:rPr>
              <a:t>apporta</a:t>
            </a:r>
            <a:r>
              <a:rPr lang="de-CH" dirty="0">
                <a:sym typeface="Wingdings" panose="05000000000000000000" pitchFamily="2" charset="2"/>
              </a:rPr>
              <a:t> poco </a:t>
            </a:r>
            <a:r>
              <a:rPr lang="de-CH" dirty="0" err="1">
                <a:sym typeface="Wingdings" panose="05000000000000000000" pitchFamily="2" charset="2"/>
              </a:rPr>
              <a:t>valore</a:t>
            </a:r>
            <a:r>
              <a:rPr lang="de-CH" dirty="0">
                <a:sym typeface="Wingdings" panose="05000000000000000000" pitchFamily="2" charset="2"/>
              </a:rPr>
              <a:t> </a:t>
            </a:r>
            <a:r>
              <a:rPr lang="de-CH" dirty="0" err="1">
                <a:sym typeface="Wingdings" panose="05000000000000000000" pitchFamily="2" charset="2"/>
              </a:rPr>
              <a:t>aggiunto</a:t>
            </a:r>
            <a:r>
              <a:rPr lang="de-CH" dirty="0">
                <a:sym typeface="Wingdings" panose="05000000000000000000" pitchFamily="2" charset="2"/>
              </a:rPr>
              <a:t> in </a:t>
            </a:r>
            <a:r>
              <a:rPr lang="de-CH" dirty="0" err="1">
                <a:sym typeface="Wingdings" panose="05000000000000000000" pitchFamily="2" charset="2"/>
              </a:rPr>
              <a:t>termini</a:t>
            </a:r>
            <a:r>
              <a:rPr lang="de-CH" dirty="0">
                <a:sym typeface="Wingdings" panose="05000000000000000000" pitchFamily="2" charset="2"/>
              </a:rPr>
              <a:t> </a:t>
            </a:r>
            <a:r>
              <a:rPr lang="de-CH" dirty="0" err="1">
                <a:sym typeface="Wingdings" panose="05000000000000000000" pitchFamily="2" charset="2"/>
              </a:rPr>
              <a:t>percentuali</a:t>
            </a:r>
            <a:r>
              <a:rPr lang="de-CH" dirty="0">
                <a:sym typeface="Wingdings" panose="05000000000000000000" pitchFamily="2" charset="2"/>
              </a:rPr>
              <a:t> </a:t>
            </a:r>
            <a:r>
              <a:rPr lang="de-CH" dirty="0" err="1">
                <a:sym typeface="Wingdings" panose="05000000000000000000" pitchFamily="2" charset="2"/>
              </a:rPr>
              <a:t>ed</a:t>
            </a:r>
            <a:r>
              <a:rPr lang="de-CH" dirty="0">
                <a:sym typeface="Wingdings" panose="05000000000000000000" pitchFamily="2" charset="2"/>
              </a:rPr>
              <a:t> </a:t>
            </a:r>
            <a:r>
              <a:rPr lang="de-CH" dirty="0" err="1">
                <a:sym typeface="Wingdings" panose="05000000000000000000" pitchFamily="2" charset="2"/>
              </a:rPr>
              <a:t>è</a:t>
            </a:r>
            <a:r>
              <a:rPr lang="de-CH" dirty="0">
                <a:sym typeface="Wingdings" panose="05000000000000000000" pitchFamily="2" charset="2"/>
              </a:rPr>
              <a:t> </a:t>
            </a:r>
            <a:r>
              <a:rPr lang="de-CH" dirty="0" err="1">
                <a:sym typeface="Wingdings" panose="05000000000000000000" pitchFamily="2" charset="2"/>
              </a:rPr>
              <a:t>quindi</a:t>
            </a:r>
            <a:r>
              <a:rPr lang="de-CH" dirty="0">
                <a:sym typeface="Wingdings" panose="05000000000000000000" pitchFamily="2" charset="2"/>
              </a:rPr>
              <a:t> </a:t>
            </a:r>
            <a:r>
              <a:rPr lang="de-CH" dirty="0" err="1">
                <a:sym typeface="Wingdings" panose="05000000000000000000" pitchFamily="2" charset="2"/>
              </a:rPr>
              <a:t>meglio</a:t>
            </a:r>
            <a:r>
              <a:rPr lang="de-CH" dirty="0">
                <a:sym typeface="Wingdings" panose="05000000000000000000" pitchFamily="2" charset="2"/>
              </a:rPr>
              <a:t> </a:t>
            </a:r>
            <a:r>
              <a:rPr lang="de-CH" dirty="0" err="1">
                <a:sym typeface="Wingdings" panose="05000000000000000000" pitchFamily="2" charset="2"/>
              </a:rPr>
              <a:t>scegliere</a:t>
            </a:r>
            <a:r>
              <a:rPr lang="de-CH" dirty="0">
                <a:sym typeface="Wingdings" panose="05000000000000000000" pitchFamily="2" charset="2"/>
              </a:rPr>
              <a:t> </a:t>
            </a:r>
            <a:r>
              <a:rPr lang="de-CH" dirty="0" err="1">
                <a:sym typeface="Wingdings" panose="05000000000000000000" pitchFamily="2" charset="2"/>
              </a:rPr>
              <a:t>tre</a:t>
            </a:r>
            <a:r>
              <a:rPr lang="de-CH" dirty="0">
                <a:sym typeface="Wingdings" panose="05000000000000000000" pitchFamily="2" charset="2"/>
              </a:rPr>
              <a:t> o più </a:t>
            </a:r>
            <a:r>
              <a:rPr lang="de-CH" dirty="0" err="1">
                <a:sym typeface="Wingdings" panose="05000000000000000000" pitchFamily="2" charset="2"/>
              </a:rPr>
              <a:t>serie</a:t>
            </a:r>
            <a:r>
              <a:rPr lang="de-CH" dirty="0">
                <a:sym typeface="Wingdings" panose="05000000000000000000" pitchFamily="2" charset="2"/>
              </a:rPr>
              <a:t>.</a:t>
            </a:r>
          </a:p>
          <a:p>
            <a:pPr>
              <a:defRPr/>
            </a:pPr>
            <a:r>
              <a:rPr lang="de-CH" u="sng" dirty="0" err="1">
                <a:sym typeface="Wingdings" panose="05000000000000000000" pitchFamily="2" charset="2"/>
              </a:rPr>
              <a:t>Negli</a:t>
            </a:r>
            <a:r>
              <a:rPr lang="de-CH" u="sng" dirty="0">
                <a:sym typeface="Wingdings" panose="05000000000000000000" pitchFamily="2" charset="2"/>
              </a:rPr>
              <a:t> </a:t>
            </a:r>
            <a:r>
              <a:rPr lang="de-CH" u="sng" dirty="0" err="1">
                <a:sym typeface="Wingdings" panose="05000000000000000000" pitchFamily="2" charset="2"/>
              </a:rPr>
              <a:t>sport</a:t>
            </a:r>
            <a:r>
              <a:rPr lang="de-CH" u="sng" dirty="0">
                <a:sym typeface="Wingdings" panose="05000000000000000000" pitchFamily="2" charset="2"/>
              </a:rPr>
              <a:t> </a:t>
            </a:r>
            <a:r>
              <a:rPr lang="de-CH" u="sng" dirty="0" err="1">
                <a:sym typeface="Wingdings" panose="05000000000000000000" pitchFamily="2" charset="2"/>
              </a:rPr>
              <a:t>agonistici</a:t>
            </a:r>
            <a:r>
              <a:rPr lang="de-CH" dirty="0">
                <a:sym typeface="Wingdings" panose="05000000000000000000" pitchFamily="2" charset="2"/>
              </a:rPr>
              <a:t>: 3-8 </a:t>
            </a:r>
            <a:r>
              <a:rPr lang="de-CH" dirty="0" err="1">
                <a:sym typeface="Wingdings" panose="05000000000000000000" pitchFamily="2" charset="2"/>
              </a:rPr>
              <a:t>serie</a:t>
            </a:r>
            <a:r>
              <a:rPr lang="de-CH" dirty="0">
                <a:sym typeface="Wingdings" panose="05000000000000000000" pitchFamily="2" charset="2"/>
              </a:rPr>
              <a:t>.</a:t>
            </a:r>
          </a:p>
          <a:p>
            <a:endParaRPr lang="de-DE" altLang="de-DE" b="0" baseline="0" dirty="0"/>
          </a:p>
        </p:txBody>
      </p:sp>
      <p:sp>
        <p:nvSpPr>
          <p:cNvPr id="239620" name="Foliennummernplatzhalter 3">
            <a:extLst>
              <a:ext uri="{FF2B5EF4-FFF2-40B4-BE49-F238E27FC236}">
                <a16:creationId xmlns:a16="http://schemas.microsoft.com/office/drawing/2014/main" id="{29DF728D-B533-1A66-9424-EF66A5C9F54F}"/>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139</a:t>
            </a:fld>
            <a:endParaRPr lang="de-CH" altLang="de-DE" sz="1300"/>
          </a:p>
        </p:txBody>
      </p:sp>
    </p:spTree>
    <p:extLst>
      <p:ext uri="{BB962C8B-B14F-4D97-AF65-F5344CB8AC3E}">
        <p14:creationId xmlns:p14="http://schemas.microsoft.com/office/powerpoint/2010/main" val="32375805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endParaRPr lang="de-DE" altLang="de-DE" b="0" baseline="0"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140</a:t>
            </a:fld>
            <a:endParaRPr lang="de-CH" altLang="de-DE" sz="1300"/>
          </a:p>
        </p:txBody>
      </p:sp>
    </p:spTree>
    <p:extLst>
      <p:ext uri="{BB962C8B-B14F-4D97-AF65-F5344CB8AC3E}">
        <p14:creationId xmlns:p14="http://schemas.microsoft.com/office/powerpoint/2010/main" val="162613305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endParaRPr lang="de-DE" altLang="de-DE" b="0" baseline="0"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143</a:t>
            </a:fld>
            <a:endParaRPr lang="de-CH" altLang="de-DE" sz="1300"/>
          </a:p>
        </p:txBody>
      </p:sp>
    </p:spTree>
    <p:extLst>
      <p:ext uri="{BB962C8B-B14F-4D97-AF65-F5344CB8AC3E}">
        <p14:creationId xmlns:p14="http://schemas.microsoft.com/office/powerpoint/2010/main" val="166517464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D95A2-F941-5908-EA84-EC5AE92BC3ED}"/>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CF1BDF3A-0829-2DAB-46BE-3E26530E18A8}"/>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DEDEBD38-5B8E-038A-1517-A583CB4DC3B6}"/>
              </a:ext>
            </a:extLst>
          </p:cNvPr>
          <p:cNvSpPr>
            <a:spLocks noGrp="1"/>
          </p:cNvSpPr>
          <p:nvPr>
            <p:ph type="body" idx="1"/>
          </p:nvPr>
        </p:nvSpPr>
        <p:spPr/>
        <p:txBody>
          <a:bodyPr/>
          <a:lstStyle/>
          <a:p>
            <a:endParaRPr lang="de-DE" altLang="de-DE" b="0" baseline="0" dirty="0"/>
          </a:p>
        </p:txBody>
      </p:sp>
      <p:sp>
        <p:nvSpPr>
          <p:cNvPr id="239620" name="Foliennummernplatzhalter 3">
            <a:extLst>
              <a:ext uri="{FF2B5EF4-FFF2-40B4-BE49-F238E27FC236}">
                <a16:creationId xmlns:a16="http://schemas.microsoft.com/office/drawing/2014/main" id="{D34FE2B5-ED94-6F96-10CB-3FF1FC6BB8A3}"/>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144</a:t>
            </a:fld>
            <a:endParaRPr lang="de-CH" altLang="de-DE" sz="1300"/>
          </a:p>
        </p:txBody>
      </p:sp>
    </p:spTree>
    <p:extLst>
      <p:ext uri="{BB962C8B-B14F-4D97-AF65-F5344CB8AC3E}">
        <p14:creationId xmlns:p14="http://schemas.microsoft.com/office/powerpoint/2010/main" val="333060559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EDC9E-FD31-4B4D-1E2E-E67C756A74EF}"/>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3FCD03F4-1859-0968-DAD8-5131C93AB0E5}"/>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55AA6B64-15EC-EE7E-3CC4-8B379AE78336}"/>
              </a:ext>
            </a:extLst>
          </p:cNvPr>
          <p:cNvSpPr>
            <a:spLocks noGrp="1"/>
          </p:cNvSpPr>
          <p:nvPr>
            <p:ph type="body" idx="1"/>
          </p:nvPr>
        </p:nvSpPr>
        <p:spPr/>
        <p:txBody>
          <a:bodyPr/>
          <a:lstStyle/>
          <a:p>
            <a:endParaRPr lang="de-DE" altLang="de-DE" b="0" baseline="0" dirty="0"/>
          </a:p>
        </p:txBody>
      </p:sp>
      <p:sp>
        <p:nvSpPr>
          <p:cNvPr id="239620" name="Foliennummernplatzhalter 3">
            <a:extLst>
              <a:ext uri="{FF2B5EF4-FFF2-40B4-BE49-F238E27FC236}">
                <a16:creationId xmlns:a16="http://schemas.microsoft.com/office/drawing/2014/main" id="{7B258F9B-C154-083B-3AC4-258FC6550396}"/>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145</a:t>
            </a:fld>
            <a:endParaRPr lang="de-CH" altLang="de-DE" sz="1300"/>
          </a:p>
        </p:txBody>
      </p:sp>
    </p:spTree>
    <p:extLst>
      <p:ext uri="{BB962C8B-B14F-4D97-AF65-F5344CB8AC3E}">
        <p14:creationId xmlns:p14="http://schemas.microsoft.com/office/powerpoint/2010/main" val="3354758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B0995-FA3F-4149-C823-BF79CDD40FE9}"/>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EB5E73DB-D7CD-F753-0F3B-900B3EA9D9CD}"/>
              </a:ext>
            </a:extLst>
          </p:cNvPr>
          <p:cNvSpPr>
            <a:spLocks noGrp="1" noRot="1" noChangeAspect="1" noTextEdit="1"/>
          </p:cNvSpPr>
          <p:nvPr>
            <p:ph type="sldImg"/>
          </p:nvPr>
        </p:nvSpPr>
        <p:spPr>
          <a:xfrm>
            <a:off x="77788" y="733425"/>
            <a:ext cx="6513512" cy="3665538"/>
          </a:xfrm>
          <a:ln/>
        </p:spPr>
      </p:sp>
      <p:sp>
        <p:nvSpPr>
          <p:cNvPr id="295939" name="Notizenplatzhalter 2">
            <a:extLst>
              <a:ext uri="{FF2B5EF4-FFF2-40B4-BE49-F238E27FC236}">
                <a16:creationId xmlns:a16="http://schemas.microsoft.com/office/drawing/2014/main" id="{4D596237-598B-C0F5-B9CB-5370260B5EE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a:p>
        </p:txBody>
      </p:sp>
      <p:sp>
        <p:nvSpPr>
          <p:cNvPr id="240644" name="Foliennummernplatzhalter 3">
            <a:extLst>
              <a:ext uri="{FF2B5EF4-FFF2-40B4-BE49-F238E27FC236}">
                <a16:creationId xmlns:a16="http://schemas.microsoft.com/office/drawing/2014/main" id="{99FCEFE6-4AA2-CF0C-4F62-E7C5D4F288DA}"/>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13</a:t>
            </a:fld>
            <a:endParaRPr lang="de-CH" altLang="de-DE" sz="1300"/>
          </a:p>
        </p:txBody>
      </p:sp>
    </p:spTree>
    <p:extLst>
      <p:ext uri="{BB962C8B-B14F-4D97-AF65-F5344CB8AC3E}">
        <p14:creationId xmlns:p14="http://schemas.microsoft.com/office/powerpoint/2010/main" val="82866701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endParaRPr lang="de-DE" altLang="de-DE" b="0" baseline="0"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146</a:t>
            </a:fld>
            <a:endParaRPr lang="de-CH" altLang="de-DE" sz="1300"/>
          </a:p>
        </p:txBody>
      </p:sp>
    </p:spTree>
    <p:extLst>
      <p:ext uri="{BB962C8B-B14F-4D97-AF65-F5344CB8AC3E}">
        <p14:creationId xmlns:p14="http://schemas.microsoft.com/office/powerpoint/2010/main" val="284413561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7A543-978E-1213-8255-9E492EEECCE3}"/>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88CDD98F-B296-8AEE-3F30-DA7C1DF16CB0}"/>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F1A3E12A-699A-7B15-697D-D88705D869C0}"/>
              </a:ext>
            </a:extLst>
          </p:cNvPr>
          <p:cNvSpPr>
            <a:spLocks noGrp="1"/>
          </p:cNvSpPr>
          <p:nvPr>
            <p:ph type="body" idx="1"/>
          </p:nvPr>
        </p:nvSpPr>
        <p:spPr/>
        <p:txBody>
          <a:bodyPr/>
          <a:lstStyle/>
          <a:p>
            <a:endParaRPr lang="de-DE" altLang="de-DE" b="0" baseline="0" dirty="0"/>
          </a:p>
        </p:txBody>
      </p:sp>
      <p:sp>
        <p:nvSpPr>
          <p:cNvPr id="239620" name="Foliennummernplatzhalter 3">
            <a:extLst>
              <a:ext uri="{FF2B5EF4-FFF2-40B4-BE49-F238E27FC236}">
                <a16:creationId xmlns:a16="http://schemas.microsoft.com/office/drawing/2014/main" id="{35BAC37B-0FCE-F414-49AD-22C77FD5FCBE}"/>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147</a:t>
            </a:fld>
            <a:endParaRPr lang="de-CH" altLang="de-DE" sz="1300"/>
          </a:p>
        </p:txBody>
      </p:sp>
    </p:spTree>
    <p:extLst>
      <p:ext uri="{BB962C8B-B14F-4D97-AF65-F5344CB8AC3E}">
        <p14:creationId xmlns:p14="http://schemas.microsoft.com/office/powerpoint/2010/main" val="188654888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endParaRPr lang="de-DE" altLang="de-DE" b="0" baseline="0"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149</a:t>
            </a:fld>
            <a:endParaRPr lang="de-CH" altLang="de-DE" sz="1300"/>
          </a:p>
        </p:txBody>
      </p:sp>
    </p:spTree>
    <p:extLst>
      <p:ext uri="{BB962C8B-B14F-4D97-AF65-F5344CB8AC3E}">
        <p14:creationId xmlns:p14="http://schemas.microsoft.com/office/powerpoint/2010/main" val="215660827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5C6DF-6E2F-2947-2CD5-7D19AD190A79}"/>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0E4B6DC5-BA6A-A2BF-7F06-85FC885016F4}"/>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595065A3-5C8F-2B3A-9622-36161A909A81}"/>
              </a:ext>
            </a:extLst>
          </p:cNvPr>
          <p:cNvSpPr>
            <a:spLocks noGrp="1"/>
          </p:cNvSpPr>
          <p:nvPr>
            <p:ph type="body" idx="1"/>
          </p:nvPr>
        </p:nvSpPr>
        <p:spPr/>
        <p:txBody>
          <a:bodyPr/>
          <a:lstStyle/>
          <a:p>
            <a:endParaRPr lang="de-DE" altLang="de-DE" b="0" baseline="0" dirty="0"/>
          </a:p>
        </p:txBody>
      </p:sp>
      <p:sp>
        <p:nvSpPr>
          <p:cNvPr id="239620" name="Foliennummernplatzhalter 3">
            <a:extLst>
              <a:ext uri="{FF2B5EF4-FFF2-40B4-BE49-F238E27FC236}">
                <a16:creationId xmlns:a16="http://schemas.microsoft.com/office/drawing/2014/main" id="{9BED4C4E-4E14-6309-1455-D97AD3589489}"/>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150</a:t>
            </a:fld>
            <a:endParaRPr lang="de-CH" altLang="de-DE" sz="1300"/>
          </a:p>
        </p:txBody>
      </p:sp>
    </p:spTree>
    <p:extLst>
      <p:ext uri="{BB962C8B-B14F-4D97-AF65-F5344CB8AC3E}">
        <p14:creationId xmlns:p14="http://schemas.microsoft.com/office/powerpoint/2010/main" val="231855165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E786B-69F5-74EF-F5A7-69BF7E88C085}"/>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85C2863B-9CB9-E599-6DAA-8AC206FDF5C9}"/>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5224436A-74FE-0B6D-3E2A-43B8264AF36B}"/>
              </a:ext>
            </a:extLst>
          </p:cNvPr>
          <p:cNvSpPr>
            <a:spLocks noGrp="1"/>
          </p:cNvSpPr>
          <p:nvPr>
            <p:ph type="body" idx="1"/>
          </p:nvPr>
        </p:nvSpPr>
        <p:spPr/>
        <p:txBody>
          <a:bodyPr/>
          <a:lstStyle/>
          <a:p>
            <a:endParaRPr lang="de-DE" altLang="de-DE" b="0" baseline="0" dirty="0"/>
          </a:p>
        </p:txBody>
      </p:sp>
      <p:sp>
        <p:nvSpPr>
          <p:cNvPr id="239620" name="Foliennummernplatzhalter 3">
            <a:extLst>
              <a:ext uri="{FF2B5EF4-FFF2-40B4-BE49-F238E27FC236}">
                <a16:creationId xmlns:a16="http://schemas.microsoft.com/office/drawing/2014/main" id="{69C810C8-7059-76A4-CAA1-16A9ABA60652}"/>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151</a:t>
            </a:fld>
            <a:endParaRPr lang="de-CH" altLang="de-DE" sz="1300"/>
          </a:p>
        </p:txBody>
      </p:sp>
    </p:spTree>
    <p:extLst>
      <p:ext uri="{BB962C8B-B14F-4D97-AF65-F5344CB8AC3E}">
        <p14:creationId xmlns:p14="http://schemas.microsoft.com/office/powerpoint/2010/main" val="27800369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endParaRPr lang="de-DE" altLang="de-DE" b="0" baseline="0"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152</a:t>
            </a:fld>
            <a:endParaRPr lang="de-CH" altLang="de-DE" sz="1300"/>
          </a:p>
        </p:txBody>
      </p:sp>
    </p:spTree>
    <p:extLst>
      <p:ext uri="{BB962C8B-B14F-4D97-AF65-F5344CB8AC3E}">
        <p14:creationId xmlns:p14="http://schemas.microsoft.com/office/powerpoint/2010/main" val="45934488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endParaRPr lang="de-DE" altLang="de-DE" b="0" baseline="0"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153</a:t>
            </a:fld>
            <a:endParaRPr lang="de-CH" altLang="de-DE" sz="1300"/>
          </a:p>
        </p:txBody>
      </p:sp>
    </p:spTree>
    <p:extLst>
      <p:ext uri="{BB962C8B-B14F-4D97-AF65-F5344CB8AC3E}">
        <p14:creationId xmlns:p14="http://schemas.microsoft.com/office/powerpoint/2010/main" val="136028695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10B0A-2576-D057-D88C-3AA1BEFBB133}"/>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9542D58A-0A5D-1A51-BCD9-CD9851A64738}"/>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85183324-2055-BA2F-E327-D2C2FF9494F5}"/>
              </a:ext>
            </a:extLst>
          </p:cNvPr>
          <p:cNvSpPr>
            <a:spLocks noGrp="1"/>
          </p:cNvSpPr>
          <p:nvPr>
            <p:ph type="body" idx="1"/>
          </p:nvPr>
        </p:nvSpPr>
        <p:spPr/>
        <p:txBody>
          <a:bodyPr/>
          <a:lstStyle/>
          <a:p>
            <a:endParaRPr lang="de-DE" altLang="de-DE" b="0" baseline="0" dirty="0"/>
          </a:p>
        </p:txBody>
      </p:sp>
      <p:sp>
        <p:nvSpPr>
          <p:cNvPr id="239620" name="Foliennummernplatzhalter 3">
            <a:extLst>
              <a:ext uri="{FF2B5EF4-FFF2-40B4-BE49-F238E27FC236}">
                <a16:creationId xmlns:a16="http://schemas.microsoft.com/office/drawing/2014/main" id="{69484468-1E5F-4EFE-23F8-FD1F1C1B41B3}"/>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154</a:t>
            </a:fld>
            <a:endParaRPr lang="de-CH" altLang="de-DE" sz="1300"/>
          </a:p>
        </p:txBody>
      </p:sp>
    </p:spTree>
    <p:extLst>
      <p:ext uri="{BB962C8B-B14F-4D97-AF65-F5344CB8AC3E}">
        <p14:creationId xmlns:p14="http://schemas.microsoft.com/office/powerpoint/2010/main" val="359963506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2A15B-DBEF-E60C-112A-D0151619B350}"/>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32F80B47-169D-6876-EED6-4844115A9837}"/>
              </a:ext>
            </a:extLst>
          </p:cNvPr>
          <p:cNvSpPr>
            <a:spLocks noGrp="1" noRot="1" noChangeAspect="1" noTextEdit="1"/>
          </p:cNvSpPr>
          <p:nvPr>
            <p:ph type="sldImg"/>
          </p:nvPr>
        </p:nvSpPr>
        <p:spPr>
          <a:xfrm>
            <a:off x="77788" y="733425"/>
            <a:ext cx="6513512" cy="3665538"/>
          </a:xfrm>
          <a:ln/>
        </p:spPr>
      </p:sp>
      <p:sp>
        <p:nvSpPr>
          <p:cNvPr id="295939" name="Notizenplatzhalter 2">
            <a:extLst>
              <a:ext uri="{FF2B5EF4-FFF2-40B4-BE49-F238E27FC236}">
                <a16:creationId xmlns:a16="http://schemas.microsoft.com/office/drawing/2014/main" id="{809E9063-4698-8FDF-BDC2-F62F38E34A0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b="0" i="0" u="none" strike="noStrike" dirty="0" err="1">
                <a:solidFill>
                  <a:srgbClr val="000000"/>
                </a:solidFill>
                <a:effectLst/>
              </a:rPr>
              <a:t>Explosivität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kommt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bei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Bewegungen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zum</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Einsatz</a:t>
            </a:r>
            <a:r>
              <a:rPr lang="fr-CH" b="0" i="0" u="none" strike="noStrike" dirty="0">
                <a:solidFill>
                  <a:srgbClr val="000000"/>
                </a:solidFill>
                <a:effectLst/>
                <a:latin typeface="-webkit-standard"/>
              </a:rPr>
              <a:t>, die </a:t>
            </a:r>
            <a:r>
              <a:rPr lang="fr-CH" b="0" i="0" u="none" strike="noStrike" dirty="0">
                <a:solidFill>
                  <a:srgbClr val="000000"/>
                </a:solidFill>
                <a:effectLst/>
              </a:rPr>
              <a:t>Kraft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und</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eine</a:t>
            </a:r>
            <a:r>
              <a:rPr lang="fr-CH" b="0" i="0" u="none" strike="noStrike" dirty="0">
                <a:solidFill>
                  <a:srgbClr val="000000"/>
                </a:solidFill>
                <a:effectLst/>
                <a:latin typeface="-webkit-standard"/>
              </a:rPr>
              <a:t> </a:t>
            </a:r>
            <a:r>
              <a:rPr lang="fr-CH" b="0" i="0" u="none" strike="noStrike" dirty="0" err="1">
                <a:solidFill>
                  <a:srgbClr val="000000"/>
                </a:solidFill>
                <a:effectLst/>
              </a:rPr>
              <a:t>hohe</a:t>
            </a:r>
            <a:r>
              <a:rPr lang="fr-CH" b="0" i="0" u="none" strike="noStrike" dirty="0">
                <a:solidFill>
                  <a:srgbClr val="000000"/>
                </a:solidFill>
                <a:effectLst/>
              </a:rPr>
              <a:t> </a:t>
            </a:r>
            <a:r>
              <a:rPr lang="fr-CH" b="0" i="0" u="none" strike="noStrike" dirty="0" err="1">
                <a:solidFill>
                  <a:srgbClr val="000000"/>
                </a:solidFill>
                <a:effectLst/>
              </a:rPr>
              <a:t>Ausführungsgeschwindigkeit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erfordern</a:t>
            </a:r>
            <a:r>
              <a:rPr lang="fr-CH" b="0" i="0" u="none" strike="noStrike" dirty="0">
                <a:solidFill>
                  <a:srgbClr val="000000"/>
                </a:solidFill>
                <a:effectLst/>
                <a:latin typeface="-webkit-standard"/>
              </a:rPr>
              <a:t>.</a:t>
            </a:r>
            <a:br>
              <a:rPr lang="fr-CH" b="0" dirty="0"/>
            </a:br>
            <a:r>
              <a:rPr lang="fr-CH" b="0" i="0" u="none" strike="noStrike" dirty="0">
                <a:solidFill>
                  <a:srgbClr val="000000"/>
                </a:solidFill>
                <a:effectLst/>
                <a:latin typeface="-webkit-standard"/>
              </a:rPr>
              <a:t>In </a:t>
            </a:r>
            <a:r>
              <a:rPr lang="fr-CH" b="0" i="0" u="none" strike="noStrike" dirty="0" err="1">
                <a:solidFill>
                  <a:srgbClr val="000000"/>
                </a:solidFill>
                <a:effectLst/>
                <a:latin typeface="-webkit-standard"/>
              </a:rPr>
              <a:t>vielen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Sportarten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sind</a:t>
            </a:r>
            <a:r>
              <a:rPr lang="fr-CH" b="0" i="0" u="none" strike="noStrike" dirty="0">
                <a:solidFill>
                  <a:srgbClr val="000000"/>
                </a:solidFill>
                <a:effectLst/>
                <a:latin typeface="-webkit-standard"/>
              </a:rPr>
              <a:t> explosive </a:t>
            </a:r>
            <a:r>
              <a:rPr lang="fr-CH" b="0" i="0" u="none" strike="noStrike" dirty="0" err="1">
                <a:solidFill>
                  <a:srgbClr val="000000"/>
                </a:solidFill>
                <a:effectLst/>
                <a:latin typeface="-webkit-standard"/>
              </a:rPr>
              <a:t>Bewegungen</a:t>
            </a:r>
            <a:r>
              <a:rPr lang="fr-CH" b="0" i="0" u="none" strike="noStrike" dirty="0">
                <a:solidFill>
                  <a:srgbClr val="000000"/>
                </a:solidFill>
                <a:effectLst/>
                <a:latin typeface="-webkit-standard"/>
              </a:rPr>
              <a:t> (z. B. </a:t>
            </a:r>
            <a:r>
              <a:rPr lang="fr-CH" b="0" i="0" u="none" strike="noStrike" dirty="0" err="1">
                <a:solidFill>
                  <a:srgbClr val="000000"/>
                </a:solidFill>
                <a:effectLst/>
                <a:latin typeface="-webkit-standard"/>
              </a:rPr>
              <a:t>Beschleunigen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Springen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Werfen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Schießen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Schlagen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entscheidend</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für</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eine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gute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Leistung</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Obwohl</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solche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Bewegungen</a:t>
            </a:r>
            <a:r>
              <a:rPr lang="fr-CH" b="0" i="0" u="none" strike="noStrike" dirty="0">
                <a:solidFill>
                  <a:srgbClr val="000000"/>
                </a:solidFill>
                <a:effectLst/>
                <a:latin typeface="-webkit-standard"/>
              </a:rPr>
              <a:t> den </a:t>
            </a:r>
            <a:r>
              <a:rPr lang="fr-CH" b="0" i="0" u="none" strike="noStrike" dirty="0" err="1">
                <a:solidFill>
                  <a:srgbClr val="000000"/>
                </a:solidFill>
                <a:effectLst/>
                <a:latin typeface="-webkit-standard"/>
              </a:rPr>
              <a:t>Körper</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stark</a:t>
            </a:r>
            <a:r>
              <a:rPr lang="fr-CH" b="0" i="0" u="none" strike="noStrike" dirty="0">
                <a:solidFill>
                  <a:srgbClr val="000000"/>
                </a:solidFill>
                <a:effectLst/>
                <a:latin typeface="-webkit-standard"/>
              </a:rPr>
              <a:t> </a:t>
            </a:r>
            <a:r>
              <a:rPr lang="fr-CH" b="0" i="0" u="none" strike="noStrike" dirty="0" err="1">
                <a:solidFill>
                  <a:srgbClr val="000000"/>
                </a:solidFill>
                <a:effectLst/>
              </a:rPr>
              <a:t>belasten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erhöhen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sie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auch</a:t>
            </a:r>
            <a:r>
              <a:rPr lang="fr-CH" b="0" i="0" u="none" strike="noStrike" dirty="0">
                <a:solidFill>
                  <a:srgbClr val="000000"/>
                </a:solidFill>
                <a:effectLst/>
                <a:latin typeface="-webkit-standard"/>
              </a:rPr>
              <a:t> die </a:t>
            </a:r>
            <a:r>
              <a:rPr lang="fr-CH" b="0" i="0" u="none" strike="noStrike" dirty="0" err="1">
                <a:solidFill>
                  <a:srgbClr val="000000"/>
                </a:solidFill>
                <a:effectLst/>
              </a:rPr>
              <a:t>Belastbarkeit</a:t>
            </a:r>
            <a:r>
              <a:rPr lang="fr-CH" b="0" i="0" u="none" strike="noStrike" dirty="0">
                <a:solidFill>
                  <a:srgbClr val="000000"/>
                </a:solidFill>
                <a:effectLst/>
              </a:rPr>
              <a:t> des </a:t>
            </a:r>
            <a:r>
              <a:rPr lang="fr-CH" b="0" i="0" u="none" strike="noStrike" dirty="0" err="1">
                <a:solidFill>
                  <a:srgbClr val="000000"/>
                </a:solidFill>
                <a:effectLst/>
              </a:rPr>
              <a:t>Bewegungsapparats</a:t>
            </a:r>
            <a:r>
              <a:rPr lang="fr-CH" b="0" i="0" u="none" strike="noStrike" dirty="0">
                <a:solidFill>
                  <a:srgbClr val="000000"/>
                </a:solidFill>
                <a:effectLst/>
                <a:latin typeface="-webkit-standard"/>
              </a:rPr>
              <a:t>(z. B. </a:t>
            </a:r>
            <a:r>
              <a:rPr lang="fr-CH" b="0" i="0" u="none" strike="noStrike" dirty="0" err="1">
                <a:solidFill>
                  <a:srgbClr val="000000"/>
                </a:solidFill>
                <a:effectLst/>
                <a:latin typeface="-webkit-standard"/>
              </a:rPr>
              <a:t>Knochen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Sehnen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Muskeln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und</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tragen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langfristig</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zur</a:t>
            </a:r>
            <a:r>
              <a:rPr lang="fr-CH" b="0" i="0" u="none" strike="noStrike" dirty="0">
                <a:solidFill>
                  <a:srgbClr val="000000"/>
                </a:solidFill>
                <a:effectLst/>
                <a:latin typeface="-webkit-standard"/>
              </a:rPr>
              <a:t> </a:t>
            </a:r>
            <a:r>
              <a:rPr lang="fr-CH" b="0" i="0" u="none" strike="noStrike" dirty="0" err="1">
                <a:solidFill>
                  <a:srgbClr val="000000"/>
                </a:solidFill>
                <a:effectLst/>
              </a:rPr>
              <a:t>Verletzungsprävention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bei</a:t>
            </a:r>
            <a:r>
              <a:rPr lang="fr-CH" b="0" i="0" u="none" strike="noStrike" dirty="0">
                <a:solidFill>
                  <a:srgbClr val="000000"/>
                </a:solidFill>
                <a:effectLst/>
                <a:latin typeface="-webkit-standard"/>
              </a:rPr>
              <a:t>.</a:t>
            </a:r>
            <a:br>
              <a:rPr lang="en-GB" dirty="0"/>
            </a:br>
            <a:endParaRPr lang="de-DE" altLang="de-DE" dirty="0"/>
          </a:p>
        </p:txBody>
      </p:sp>
      <p:sp>
        <p:nvSpPr>
          <p:cNvPr id="240644" name="Foliennummernplatzhalter 3">
            <a:extLst>
              <a:ext uri="{FF2B5EF4-FFF2-40B4-BE49-F238E27FC236}">
                <a16:creationId xmlns:a16="http://schemas.microsoft.com/office/drawing/2014/main" id="{66CD4EAE-52C1-E438-4D85-9DADD115E9CB}"/>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155</a:t>
            </a:fld>
            <a:endParaRPr lang="de-CH" altLang="de-DE" sz="1300"/>
          </a:p>
        </p:txBody>
      </p:sp>
    </p:spTree>
    <p:extLst>
      <p:ext uri="{BB962C8B-B14F-4D97-AF65-F5344CB8AC3E}">
        <p14:creationId xmlns:p14="http://schemas.microsoft.com/office/powerpoint/2010/main" val="4591515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Folienbildplatzhalter 1"/>
          <p:cNvSpPr>
            <a:spLocks noGrp="1" noRot="1" noChangeAspect="1" noTextEdit="1"/>
          </p:cNvSpPr>
          <p:nvPr>
            <p:ph type="sldImg"/>
          </p:nvPr>
        </p:nvSpPr>
        <p:spPr>
          <a:xfrm>
            <a:off x="77788" y="733425"/>
            <a:ext cx="6513512" cy="3665538"/>
          </a:xfrm>
          <a:ln/>
        </p:spPr>
      </p:sp>
      <p:sp>
        <p:nvSpPr>
          <p:cNvPr id="29593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H" sz="1800" b="0" dirty="0">
                <a:effectLst/>
                <a:latin typeface="DINOT"/>
              </a:rPr>
              <a:t>L’explosivité intervient dans les gestes qui </a:t>
            </a:r>
            <a:r>
              <a:rPr lang="fr-CH" sz="1800" b="0" dirty="0" err="1">
                <a:effectLst/>
                <a:latin typeface="DINOT"/>
              </a:rPr>
              <a:t>requièrent</a:t>
            </a:r>
            <a:r>
              <a:rPr lang="fr-CH" sz="1800" b="0" dirty="0">
                <a:effectLst/>
                <a:latin typeface="DINOT"/>
              </a:rPr>
              <a:t> de la force et une grande vitesse d’</a:t>
            </a:r>
            <a:r>
              <a:rPr lang="fr-CH" sz="1800" b="0" dirty="0" err="1">
                <a:effectLst/>
                <a:latin typeface="DINOT"/>
              </a:rPr>
              <a:t>exécution</a:t>
            </a:r>
            <a:r>
              <a:rPr lang="fr-CH" sz="1800" b="0" dirty="0">
                <a:effectLst/>
                <a:latin typeface="DINOT"/>
              </a:rPr>
              <a:t>. Dans bien des sports, les mouvements explosifs (p. ex. </a:t>
            </a:r>
            <a:r>
              <a:rPr lang="fr-CH" sz="1800" b="0" dirty="0" err="1">
                <a:effectLst/>
                <a:latin typeface="DINOT"/>
              </a:rPr>
              <a:t>accélération</a:t>
            </a:r>
            <a:r>
              <a:rPr lang="fr-CH" sz="1800" b="0" dirty="0">
                <a:effectLst/>
                <a:latin typeface="DINOT"/>
              </a:rPr>
              <a:t>, saut, lancer, tir, frappe) sont essentiels à une bonne performance. Si les mouvements ex- plosifs exercent de fortes contraintes sur l’organisme, ils augmentent aussi la capacité de charge de l’appareil locomoteur (p. ex. os, tendons, muscles), </a:t>
            </a:r>
            <a:r>
              <a:rPr lang="fr-CH" sz="1800" b="0" dirty="0" err="1">
                <a:effectLst/>
                <a:latin typeface="DINOT"/>
              </a:rPr>
              <a:t>prévenant</a:t>
            </a:r>
            <a:r>
              <a:rPr lang="fr-CH" sz="1800" b="0" dirty="0">
                <a:effectLst/>
                <a:latin typeface="DINOT"/>
              </a:rPr>
              <a:t> ainsi durablement les blessures. </a:t>
            </a:r>
            <a:endParaRPr lang="fr-CH" dirty="0"/>
          </a:p>
          <a:p>
            <a:endParaRPr lang="de-DE" altLang="de-DE" dirty="0"/>
          </a:p>
        </p:txBody>
      </p:sp>
      <p:sp>
        <p:nvSpPr>
          <p:cNvPr id="240644"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156</a:t>
            </a:fld>
            <a:endParaRPr lang="de-CH" altLang="de-DE" sz="1300"/>
          </a:p>
        </p:txBody>
      </p:sp>
    </p:spTree>
    <p:extLst>
      <p:ext uri="{BB962C8B-B14F-4D97-AF65-F5344CB8AC3E}">
        <p14:creationId xmlns:p14="http://schemas.microsoft.com/office/powerpoint/2010/main" val="1059778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Folienbildplatzhalter 1"/>
          <p:cNvSpPr>
            <a:spLocks noGrp="1" noRot="1" noChangeAspect="1" noTextEdit="1"/>
          </p:cNvSpPr>
          <p:nvPr>
            <p:ph type="sldImg"/>
          </p:nvPr>
        </p:nvSpPr>
        <p:spPr>
          <a:xfrm>
            <a:off x="77788" y="733425"/>
            <a:ext cx="6513512" cy="3665538"/>
          </a:xfrm>
          <a:ln/>
        </p:spPr>
      </p:sp>
      <p:sp>
        <p:nvSpPr>
          <p:cNvPr id="29593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b="0" i="0" u="none" strike="noStrike" dirty="0">
                <a:solidFill>
                  <a:srgbClr val="000000"/>
                </a:solidFill>
                <a:effectLst/>
                <a:latin typeface="-webkit-standard"/>
              </a:rPr>
              <a:t>Der </a:t>
            </a:r>
            <a:r>
              <a:rPr lang="fr-CH" b="0" i="0" u="none" strike="noStrike" dirty="0" err="1">
                <a:solidFill>
                  <a:srgbClr val="000000"/>
                </a:solidFill>
                <a:effectLst/>
                <a:latin typeface="-webkit-standard"/>
              </a:rPr>
              <a:t>Begriff</a:t>
            </a:r>
            <a:r>
              <a:rPr lang="fr-CH" b="0" i="0" u="none" strike="noStrike" dirty="0">
                <a:solidFill>
                  <a:srgbClr val="000000"/>
                </a:solidFill>
                <a:effectLst/>
                <a:latin typeface="-webkit-standard"/>
              </a:rPr>
              <a:t> </a:t>
            </a:r>
            <a:r>
              <a:rPr lang="fr-CH" b="0" i="0" u="none" strike="noStrike" dirty="0" err="1">
                <a:solidFill>
                  <a:srgbClr val="000000"/>
                </a:solidFill>
                <a:effectLst/>
              </a:rPr>
              <a:t>athletisch</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bezieht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sich</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heute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auf</a:t>
            </a:r>
            <a:r>
              <a:rPr lang="fr-CH" b="0" i="0" u="none" strike="noStrike" dirty="0">
                <a:solidFill>
                  <a:srgbClr val="000000"/>
                </a:solidFill>
                <a:effectLst/>
                <a:latin typeface="-webkit-standard"/>
              </a:rPr>
              <a:t> die </a:t>
            </a:r>
            <a:r>
              <a:rPr lang="fr-CH" b="0" i="0" u="none" strike="noStrike" dirty="0" err="1">
                <a:solidFill>
                  <a:srgbClr val="000000"/>
                </a:solidFill>
                <a:effectLst/>
              </a:rPr>
              <a:t>körperliche</a:t>
            </a:r>
            <a:r>
              <a:rPr lang="fr-CH" b="0" i="0" u="none" strike="noStrike" dirty="0">
                <a:solidFill>
                  <a:srgbClr val="000000"/>
                </a:solidFill>
                <a:effectLst/>
              </a:rPr>
              <a:t> </a:t>
            </a:r>
            <a:r>
              <a:rPr lang="fr-CH" b="0" i="0" u="none" strike="noStrike" dirty="0" err="1">
                <a:solidFill>
                  <a:srgbClr val="000000"/>
                </a:solidFill>
                <a:effectLst/>
              </a:rPr>
              <a:t>Leistungsfähigkeit</a:t>
            </a:r>
            <a:r>
              <a:rPr lang="fr-CH" b="0" i="0" u="none" strike="noStrike" dirty="0">
                <a:solidFill>
                  <a:srgbClr val="000000"/>
                </a:solidFill>
                <a:effectLst/>
                <a:latin typeface="-webkit-standard"/>
              </a:rPr>
              <a:t>, die in den </a:t>
            </a:r>
            <a:r>
              <a:rPr lang="fr-CH" b="0" i="0" u="none" strike="noStrike" dirty="0" err="1">
                <a:solidFill>
                  <a:srgbClr val="000000"/>
                </a:solidFill>
                <a:effectLst/>
                <a:latin typeface="-webkit-standard"/>
              </a:rPr>
              <a:t>meisten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Sportarten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unverzichtbar</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ist</a:t>
            </a:r>
            <a:r>
              <a:rPr lang="fr-CH" b="0" i="0" u="none" strike="noStrike" dirty="0">
                <a:solidFill>
                  <a:srgbClr val="000000"/>
                </a:solidFill>
                <a:effectLst/>
                <a:latin typeface="-webkit-standard"/>
              </a:rPr>
              <a:t>. Je </a:t>
            </a:r>
            <a:r>
              <a:rPr lang="fr-CH" b="0" i="0" u="none" strike="noStrike" dirty="0" err="1">
                <a:solidFill>
                  <a:srgbClr val="000000"/>
                </a:solidFill>
                <a:effectLst/>
                <a:latin typeface="-webkit-standard"/>
              </a:rPr>
              <a:t>nach</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Sportart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sind</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unterschiedliche</a:t>
            </a:r>
            <a:r>
              <a:rPr lang="fr-CH" b="0" i="0" u="none" strike="noStrike" dirty="0">
                <a:solidFill>
                  <a:srgbClr val="000000"/>
                </a:solidFill>
                <a:effectLst/>
                <a:latin typeface="-webkit-standard"/>
              </a:rPr>
              <a:t> </a:t>
            </a:r>
            <a:r>
              <a:rPr lang="fr-CH" b="0" i="0" u="none" strike="noStrike" dirty="0" err="1">
                <a:solidFill>
                  <a:srgbClr val="000000"/>
                </a:solidFill>
                <a:effectLst/>
              </a:rPr>
              <a:t>Entwicklungsfaktoren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wie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Ausdauer</a:t>
            </a:r>
            <a:r>
              <a:rPr lang="fr-CH" b="0" i="0" u="none" strike="noStrike" dirty="0">
                <a:solidFill>
                  <a:srgbClr val="000000"/>
                </a:solidFill>
                <a:effectLst/>
                <a:latin typeface="-webkit-standard"/>
              </a:rPr>
              <a:t>, Kraft, </a:t>
            </a:r>
            <a:r>
              <a:rPr lang="fr-CH" b="0" i="0" u="none" strike="noStrike" dirty="0" err="1">
                <a:solidFill>
                  <a:srgbClr val="000000"/>
                </a:solidFill>
                <a:effectLst/>
                <a:latin typeface="-webkit-standard"/>
              </a:rPr>
              <a:t>Schnelligkeit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Explosivität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oder</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Stabilität</a:t>
            </a:r>
            <a:r>
              <a:rPr lang="fr-CH" b="0" i="0" u="none" strike="noStrike" dirty="0">
                <a:solidFill>
                  <a:srgbClr val="000000"/>
                </a:solidFill>
                <a:effectLst/>
                <a:latin typeface="-webkit-standard"/>
              </a:rPr>
              <a:t>/</a:t>
            </a:r>
            <a:r>
              <a:rPr lang="fr-CH" b="0" i="0" u="none" strike="noStrike" dirty="0" err="1">
                <a:solidFill>
                  <a:srgbClr val="000000"/>
                </a:solidFill>
                <a:effectLst/>
                <a:latin typeface="-webkit-standard"/>
              </a:rPr>
              <a:t>Mobilität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entscheidend</a:t>
            </a:r>
            <a:r>
              <a:rPr lang="fr-CH" b="0" i="0" u="none" strike="noStrike" dirty="0">
                <a:solidFill>
                  <a:srgbClr val="000000"/>
                </a:solidFill>
                <a:effectLst/>
                <a:latin typeface="-webkit-standard"/>
              </a:rPr>
              <a:t>.</a:t>
            </a:r>
          </a:p>
          <a:p>
            <a:br>
              <a:rPr lang="fr-CH" b="0" dirty="0"/>
            </a:br>
            <a:r>
              <a:rPr lang="fr-CH" b="0" i="0" u="none" strike="noStrike" dirty="0" err="1">
                <a:solidFill>
                  <a:srgbClr val="000000"/>
                </a:solidFill>
                <a:effectLst/>
                <a:latin typeface="-webkit-standard"/>
              </a:rPr>
              <a:t>Körperliches</a:t>
            </a:r>
            <a:r>
              <a:rPr lang="fr-CH" b="0" i="0" u="none" strike="noStrike" dirty="0">
                <a:solidFill>
                  <a:srgbClr val="000000"/>
                </a:solidFill>
                <a:effectLst/>
                <a:latin typeface="-webkit-standard"/>
              </a:rPr>
              <a:t> Training </a:t>
            </a:r>
            <a:r>
              <a:rPr lang="fr-CH" b="0" i="0" u="none" strike="noStrike" dirty="0" err="1">
                <a:solidFill>
                  <a:srgbClr val="000000"/>
                </a:solidFill>
                <a:effectLst/>
                <a:latin typeface="-webkit-standard"/>
              </a:rPr>
              <a:t>verbessert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sowohl</a:t>
            </a:r>
            <a:r>
              <a:rPr lang="fr-CH" b="0" i="0" u="none" strike="noStrike" dirty="0">
                <a:solidFill>
                  <a:srgbClr val="000000"/>
                </a:solidFill>
                <a:effectLst/>
                <a:latin typeface="-webkit-standard"/>
              </a:rPr>
              <a:t> die </a:t>
            </a:r>
            <a:r>
              <a:rPr lang="fr-CH" b="0" i="0" u="none" strike="noStrike" dirty="0" err="1">
                <a:solidFill>
                  <a:srgbClr val="000000"/>
                </a:solidFill>
                <a:effectLst/>
              </a:rPr>
              <a:t>sportliche</a:t>
            </a:r>
            <a:r>
              <a:rPr lang="fr-CH" b="0" i="0" u="none" strike="noStrike" dirty="0">
                <a:solidFill>
                  <a:srgbClr val="000000"/>
                </a:solidFill>
                <a:effectLst/>
              </a:rPr>
              <a:t> </a:t>
            </a:r>
            <a:r>
              <a:rPr lang="fr-CH" b="0" i="0" u="none" strike="noStrike" dirty="0" err="1">
                <a:solidFill>
                  <a:srgbClr val="000000"/>
                </a:solidFill>
                <a:effectLst/>
              </a:rPr>
              <a:t>Leistung</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als</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auch</a:t>
            </a:r>
            <a:r>
              <a:rPr lang="fr-CH" b="0" i="0" u="none" strike="noStrike" dirty="0">
                <a:solidFill>
                  <a:srgbClr val="000000"/>
                </a:solidFill>
                <a:effectLst/>
                <a:latin typeface="-webkit-standard"/>
              </a:rPr>
              <a:t> die </a:t>
            </a:r>
            <a:r>
              <a:rPr lang="fr-CH" b="0" i="0" u="none" strike="noStrike" dirty="0" err="1">
                <a:solidFill>
                  <a:srgbClr val="000000"/>
                </a:solidFill>
                <a:effectLst/>
              </a:rPr>
              <a:t>Gesundheit</a:t>
            </a:r>
            <a:r>
              <a:rPr lang="fr-CH" b="0" i="0" u="none" strike="noStrike" dirty="0">
                <a:solidFill>
                  <a:srgbClr val="000000"/>
                </a:solidFill>
                <a:effectLst/>
              </a:rPr>
              <a:t> </a:t>
            </a:r>
            <a:r>
              <a:rPr lang="fr-CH" b="0" i="0" u="none" strike="noStrike" dirty="0" err="1">
                <a:solidFill>
                  <a:srgbClr val="000000"/>
                </a:solidFill>
                <a:effectLst/>
              </a:rPr>
              <a:t>und</a:t>
            </a:r>
            <a:r>
              <a:rPr lang="fr-CH" b="0" i="0" u="none" strike="noStrike" dirty="0">
                <a:solidFill>
                  <a:srgbClr val="000000"/>
                </a:solidFill>
                <a:effectLst/>
              </a:rPr>
              <a:t> </a:t>
            </a:r>
            <a:r>
              <a:rPr lang="fr-CH" b="0" i="0" u="none" strike="noStrike" dirty="0" err="1">
                <a:solidFill>
                  <a:srgbClr val="000000"/>
                </a:solidFill>
                <a:effectLst/>
              </a:rPr>
              <a:t>das</a:t>
            </a:r>
            <a:r>
              <a:rPr lang="fr-CH" b="0" i="0" u="none" strike="noStrike" dirty="0">
                <a:solidFill>
                  <a:srgbClr val="000000"/>
                </a:solidFill>
                <a:effectLst/>
              </a:rPr>
              <a:t> </a:t>
            </a:r>
            <a:r>
              <a:rPr lang="fr-CH" b="0" i="0" u="none" strike="noStrike" dirty="0" err="1">
                <a:solidFill>
                  <a:srgbClr val="000000"/>
                </a:solidFill>
                <a:effectLst/>
              </a:rPr>
              <a:t>Wohlbefinden</a:t>
            </a:r>
            <a:r>
              <a:rPr lang="fr-CH" b="0" i="0" u="none" strike="noStrike" dirty="0">
                <a:solidFill>
                  <a:srgbClr val="000000"/>
                </a:solidFill>
                <a:effectLst/>
                <a:latin typeface="-webkit-standard"/>
              </a:rPr>
              <a:t>.</a:t>
            </a:r>
            <a:br>
              <a:rPr lang="fr-CH" b="0" dirty="0"/>
            </a:br>
            <a:r>
              <a:rPr lang="fr-CH" b="0" i="0" u="none" strike="noStrike" dirty="0">
                <a:solidFill>
                  <a:srgbClr val="000000"/>
                </a:solidFill>
                <a:effectLst/>
                <a:latin typeface="-webkit-standard"/>
              </a:rPr>
              <a:t>Bei </a:t>
            </a:r>
            <a:r>
              <a:rPr lang="fr-CH" b="0" i="0" u="none" strike="noStrike" dirty="0" err="1">
                <a:solidFill>
                  <a:srgbClr val="000000"/>
                </a:solidFill>
                <a:effectLst/>
              </a:rPr>
              <a:t>Kindern</a:t>
            </a:r>
            <a:r>
              <a:rPr lang="fr-CH" b="0" i="0" u="none" strike="noStrike" dirty="0">
                <a:solidFill>
                  <a:srgbClr val="000000"/>
                </a:solidFill>
                <a:effectLst/>
              </a:rPr>
              <a:t> </a:t>
            </a:r>
            <a:r>
              <a:rPr lang="fr-CH" b="0" i="0" u="none" strike="noStrike" dirty="0" err="1">
                <a:solidFill>
                  <a:srgbClr val="000000"/>
                </a:solidFill>
                <a:effectLst/>
              </a:rPr>
              <a:t>und</a:t>
            </a:r>
            <a:r>
              <a:rPr lang="fr-CH" b="0" i="0" u="none" strike="noStrike" dirty="0">
                <a:solidFill>
                  <a:srgbClr val="000000"/>
                </a:solidFill>
                <a:effectLst/>
              </a:rPr>
              <a:t> </a:t>
            </a:r>
            <a:r>
              <a:rPr lang="fr-CH" b="0" i="0" u="none" strike="noStrike" dirty="0" err="1">
                <a:solidFill>
                  <a:srgbClr val="000000"/>
                </a:solidFill>
                <a:effectLst/>
              </a:rPr>
              <a:t>Jugendlichen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führt</a:t>
            </a:r>
            <a:r>
              <a:rPr lang="fr-CH" b="0" i="0" u="none" strike="noStrike" dirty="0">
                <a:solidFill>
                  <a:srgbClr val="000000"/>
                </a:solidFill>
                <a:effectLst/>
                <a:latin typeface="-webkit-standard"/>
              </a:rPr>
              <a:t> es </a:t>
            </a:r>
            <a:r>
              <a:rPr lang="fr-CH" b="0" i="0" u="none" strike="noStrike" dirty="0" err="1">
                <a:solidFill>
                  <a:srgbClr val="000000"/>
                </a:solidFill>
                <a:effectLst/>
                <a:latin typeface="-webkit-standard"/>
              </a:rPr>
              <a:t>zu</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langfristigen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Anpassungen</a:t>
            </a:r>
            <a:r>
              <a:rPr lang="fr-CH" b="0" i="0" u="none" strike="noStrike" dirty="0">
                <a:solidFill>
                  <a:srgbClr val="000000"/>
                </a:solidFill>
                <a:effectLst/>
                <a:latin typeface="-webkit-standard"/>
              </a:rPr>
              <a:t>, die die </a:t>
            </a:r>
            <a:r>
              <a:rPr lang="fr-CH" b="0" i="0" u="none" strike="noStrike" dirty="0" err="1">
                <a:solidFill>
                  <a:srgbClr val="000000"/>
                </a:solidFill>
                <a:effectLst/>
                <a:latin typeface="-webkit-standard"/>
              </a:rPr>
              <a:t>Leistung</a:t>
            </a:r>
            <a:r>
              <a:rPr lang="fr-CH" b="0" i="0" u="none" strike="noStrike" dirty="0">
                <a:solidFill>
                  <a:srgbClr val="000000"/>
                </a:solidFill>
                <a:effectLst/>
                <a:latin typeface="-webkit-standard"/>
              </a:rPr>
              <a:t>, die </a:t>
            </a:r>
            <a:r>
              <a:rPr lang="fr-CH" b="0" i="0" u="none" strike="noStrike" dirty="0" err="1">
                <a:solidFill>
                  <a:srgbClr val="000000"/>
                </a:solidFill>
                <a:effectLst/>
                <a:latin typeface="-webkit-standard"/>
              </a:rPr>
              <a:t>Verletzungsprävention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und</a:t>
            </a:r>
            <a:r>
              <a:rPr lang="fr-CH" b="0" i="0" u="none" strike="noStrike" dirty="0">
                <a:solidFill>
                  <a:srgbClr val="000000"/>
                </a:solidFill>
                <a:effectLst/>
                <a:latin typeface="-webkit-standard"/>
              </a:rPr>
              <a:t> die </a:t>
            </a:r>
            <a:r>
              <a:rPr lang="fr-CH" b="0" i="0" u="none" strike="noStrike" dirty="0" err="1">
                <a:solidFill>
                  <a:srgbClr val="000000"/>
                </a:solidFill>
                <a:effectLst/>
                <a:latin typeface="-webkit-standard"/>
              </a:rPr>
              <a:t>Gesundheit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fördern</a:t>
            </a:r>
            <a:r>
              <a:rPr lang="fr-CH" b="0" i="0" u="none" strike="noStrike" dirty="0">
                <a:solidFill>
                  <a:srgbClr val="000000"/>
                </a:solidFill>
                <a:effectLst/>
                <a:latin typeface="-webkit-standard"/>
              </a:rPr>
              <a:t>.</a:t>
            </a:r>
            <a:br>
              <a:rPr lang="fr-CH" b="0" dirty="0"/>
            </a:br>
            <a:r>
              <a:rPr lang="fr-CH" b="0" i="0" u="none" strike="noStrike" dirty="0" err="1">
                <a:solidFill>
                  <a:srgbClr val="000000"/>
                </a:solidFill>
                <a:effectLst/>
                <a:latin typeface="-webkit-standard"/>
              </a:rPr>
              <a:t>Das</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frühzeitige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Trainieren</a:t>
            </a:r>
            <a:r>
              <a:rPr lang="fr-CH" b="0" i="0" u="none" strike="noStrike" dirty="0">
                <a:solidFill>
                  <a:srgbClr val="000000"/>
                </a:solidFill>
                <a:effectLst/>
                <a:latin typeface="-webkit-standard"/>
              </a:rPr>
              <a:t> </a:t>
            </a:r>
            <a:r>
              <a:rPr lang="fr-CH" b="0" i="0" u="none" strike="noStrike" dirty="0" err="1">
                <a:solidFill>
                  <a:srgbClr val="000000"/>
                </a:solidFill>
                <a:effectLst/>
              </a:rPr>
              <a:t>grundlegender</a:t>
            </a:r>
            <a:r>
              <a:rPr lang="fr-CH" b="0" i="0" u="none" strike="noStrike" dirty="0">
                <a:solidFill>
                  <a:srgbClr val="000000"/>
                </a:solidFill>
                <a:effectLst/>
              </a:rPr>
              <a:t> </a:t>
            </a:r>
            <a:r>
              <a:rPr lang="fr-CH" b="0" i="0" u="none" strike="noStrike" dirty="0" err="1">
                <a:solidFill>
                  <a:srgbClr val="000000"/>
                </a:solidFill>
                <a:effectLst/>
              </a:rPr>
              <a:t>Bewegungsformen</a:t>
            </a:r>
            <a:r>
              <a:rPr lang="fr-CH" b="0" i="0" u="none" strike="noStrike" dirty="0">
                <a:solidFill>
                  <a:srgbClr val="000000"/>
                </a:solidFill>
                <a:effectLst/>
                <a:latin typeface="-webkit-standard"/>
              </a:rPr>
              <a:t>, die </a:t>
            </a:r>
            <a:r>
              <a:rPr lang="fr-CH" b="0" i="0" u="none" strike="noStrike" dirty="0" err="1">
                <a:solidFill>
                  <a:srgbClr val="000000"/>
                </a:solidFill>
                <a:effectLst/>
                <a:latin typeface="-webkit-standard"/>
              </a:rPr>
              <a:t>alle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fünf</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Entwicklungsfaktoren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umfassen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bildet</a:t>
            </a:r>
            <a:r>
              <a:rPr lang="fr-CH" b="0" i="0" u="none" strike="noStrike" dirty="0">
                <a:solidFill>
                  <a:srgbClr val="000000"/>
                </a:solidFill>
                <a:effectLst/>
                <a:latin typeface="-webkit-standard"/>
              </a:rPr>
              <a:t> die Basis </a:t>
            </a:r>
            <a:r>
              <a:rPr lang="fr-CH" b="0" i="0" u="none" strike="noStrike" dirty="0" err="1">
                <a:solidFill>
                  <a:srgbClr val="000000"/>
                </a:solidFill>
                <a:effectLst/>
                <a:latin typeface="-webkit-standard"/>
              </a:rPr>
              <a:t>für</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eine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umfassende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athletische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Entwicklung</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Später</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wird</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das</a:t>
            </a:r>
            <a:r>
              <a:rPr lang="fr-CH" b="0" i="0" u="none" strike="noStrike" dirty="0">
                <a:solidFill>
                  <a:srgbClr val="000000"/>
                </a:solidFill>
                <a:effectLst/>
                <a:latin typeface="-webkit-standard"/>
              </a:rPr>
              <a:t> Training </a:t>
            </a:r>
            <a:r>
              <a:rPr lang="fr-CH" b="0" i="0" u="none" strike="noStrike" dirty="0" err="1">
                <a:solidFill>
                  <a:srgbClr val="000000"/>
                </a:solidFill>
                <a:effectLst/>
                <a:latin typeface="-webkit-standard"/>
              </a:rPr>
              <a:t>spezifischer</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auf</a:t>
            </a:r>
            <a:r>
              <a:rPr lang="fr-CH" b="0" i="0" u="none" strike="noStrike" dirty="0">
                <a:solidFill>
                  <a:srgbClr val="000000"/>
                </a:solidFill>
                <a:effectLst/>
                <a:latin typeface="-webkit-standard"/>
              </a:rPr>
              <a:t> die </a:t>
            </a:r>
            <a:r>
              <a:rPr lang="fr-CH" b="0" i="0" u="none" strike="noStrike" dirty="0" err="1">
                <a:solidFill>
                  <a:srgbClr val="000000"/>
                </a:solidFill>
                <a:effectLst/>
                <a:latin typeface="-webkit-standard"/>
              </a:rPr>
              <a:t>jeweilige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Sportart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ausgerichtet</a:t>
            </a:r>
            <a:r>
              <a:rPr lang="fr-CH" b="0" i="0" u="none" strike="noStrike" dirty="0">
                <a:solidFill>
                  <a:srgbClr val="000000"/>
                </a:solidFill>
                <a:effectLst/>
                <a:latin typeface="-webkit-standard"/>
              </a:rPr>
              <a:t>.</a:t>
            </a:r>
            <a:endParaRPr lang="de-DE" altLang="de-DE" dirty="0"/>
          </a:p>
        </p:txBody>
      </p:sp>
      <p:sp>
        <p:nvSpPr>
          <p:cNvPr id="240644"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14</a:t>
            </a:fld>
            <a:endParaRPr lang="de-CH" altLang="de-DE" sz="1300"/>
          </a:p>
        </p:txBody>
      </p:sp>
    </p:spTree>
    <p:extLst>
      <p:ext uri="{BB962C8B-B14F-4D97-AF65-F5344CB8AC3E}">
        <p14:creationId xmlns:p14="http://schemas.microsoft.com/office/powerpoint/2010/main" val="233955343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91731-DD97-B953-B0D1-CE623CECEEEF}"/>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88A7445B-5032-BF42-45F9-F12EE878F24C}"/>
              </a:ext>
            </a:extLst>
          </p:cNvPr>
          <p:cNvSpPr>
            <a:spLocks noGrp="1" noRot="1" noChangeAspect="1" noTextEdit="1"/>
          </p:cNvSpPr>
          <p:nvPr>
            <p:ph type="sldImg"/>
          </p:nvPr>
        </p:nvSpPr>
        <p:spPr>
          <a:xfrm>
            <a:off x="77788" y="733425"/>
            <a:ext cx="6513512" cy="3665538"/>
          </a:xfrm>
          <a:ln/>
        </p:spPr>
      </p:sp>
      <p:sp>
        <p:nvSpPr>
          <p:cNvPr id="295939" name="Notizenplatzhalter 2">
            <a:extLst>
              <a:ext uri="{FF2B5EF4-FFF2-40B4-BE49-F238E27FC236}">
                <a16:creationId xmlns:a16="http://schemas.microsoft.com/office/drawing/2014/main" id="{46D65FE9-0074-C65B-FCBB-DED51312FA6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b="0" i="0" u="none" strike="noStrike" dirty="0">
                <a:solidFill>
                  <a:srgbClr val="000000"/>
                </a:solidFill>
                <a:effectLst/>
                <a:latin typeface="-webkit-standard"/>
              </a:rPr>
              <a:t>L’</a:t>
            </a:r>
            <a:r>
              <a:rPr lang="fr-CH" b="0" i="0" u="none" strike="noStrike" dirty="0" err="1">
                <a:solidFill>
                  <a:srgbClr val="000000"/>
                </a:solidFill>
                <a:effectLst/>
              </a:rPr>
              <a:t>esplosività</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interviene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nei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gesti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che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richiedono</a:t>
            </a:r>
            <a:r>
              <a:rPr lang="fr-CH" b="0" i="0" u="none" strike="noStrike" dirty="0">
                <a:solidFill>
                  <a:srgbClr val="000000"/>
                </a:solidFill>
                <a:effectLst/>
                <a:latin typeface="-webkit-standard"/>
              </a:rPr>
              <a:t> </a:t>
            </a:r>
            <a:r>
              <a:rPr lang="fr-CH" b="0" i="0" u="none" strike="noStrike" dirty="0" err="1">
                <a:solidFill>
                  <a:srgbClr val="000000"/>
                </a:solidFill>
                <a:effectLst/>
              </a:rPr>
              <a:t>forza</a:t>
            </a:r>
            <a:r>
              <a:rPr lang="fr-CH" b="0" i="0" u="none" strike="noStrike" dirty="0">
                <a:solidFill>
                  <a:srgbClr val="000000"/>
                </a:solidFill>
                <a:effectLst/>
                <a:latin typeface="-webkit-standard"/>
              </a:rPr>
              <a:t> e </a:t>
            </a:r>
            <a:r>
              <a:rPr lang="fr-CH" b="0" i="0" u="none" strike="noStrike" dirty="0" err="1">
                <a:solidFill>
                  <a:srgbClr val="000000"/>
                </a:solidFill>
                <a:effectLst/>
                <a:latin typeface="-webkit-standard"/>
              </a:rPr>
              <a:t>un’elevata</a:t>
            </a:r>
            <a:r>
              <a:rPr lang="fr-CH" b="0" i="0" u="none" strike="noStrike" dirty="0">
                <a:solidFill>
                  <a:srgbClr val="000000"/>
                </a:solidFill>
                <a:effectLst/>
                <a:latin typeface="-webkit-standard"/>
              </a:rPr>
              <a:t> </a:t>
            </a:r>
            <a:r>
              <a:rPr lang="fr-CH" b="0" i="0" u="none" strike="noStrike" dirty="0" err="1">
                <a:solidFill>
                  <a:srgbClr val="000000"/>
                </a:solidFill>
                <a:effectLst/>
              </a:rPr>
              <a:t>velocità</a:t>
            </a:r>
            <a:r>
              <a:rPr lang="fr-CH" b="0" i="0" u="none" strike="noStrike" dirty="0">
                <a:solidFill>
                  <a:srgbClr val="000000"/>
                </a:solidFill>
                <a:effectLst/>
              </a:rPr>
              <a:t> di </a:t>
            </a:r>
            <a:r>
              <a:rPr lang="fr-CH" b="0" i="0" u="none" strike="noStrike" dirty="0" err="1">
                <a:solidFill>
                  <a:srgbClr val="000000"/>
                </a:solidFill>
                <a:effectLst/>
              </a:rPr>
              <a:t>esecuzione</a:t>
            </a:r>
            <a:r>
              <a:rPr lang="fr-CH" b="0" i="0" u="none" strike="noStrike" dirty="0">
                <a:solidFill>
                  <a:srgbClr val="000000"/>
                </a:solidFill>
                <a:effectLst/>
                <a:latin typeface="-webkit-standard"/>
              </a:rPr>
              <a:t>. In </a:t>
            </a:r>
            <a:r>
              <a:rPr lang="fr-CH" b="0" i="0" u="none" strike="noStrike" dirty="0" err="1">
                <a:solidFill>
                  <a:srgbClr val="000000"/>
                </a:solidFill>
                <a:effectLst/>
                <a:latin typeface="-webkit-standard"/>
              </a:rPr>
              <a:t>molti</a:t>
            </a:r>
            <a:r>
              <a:rPr lang="fr-CH" b="0" i="0" u="none" strike="noStrike" dirty="0">
                <a:solidFill>
                  <a:srgbClr val="000000"/>
                </a:solidFill>
                <a:effectLst/>
                <a:latin typeface="-webkit-standard"/>
              </a:rPr>
              <a:t> sport, i </a:t>
            </a:r>
            <a:r>
              <a:rPr lang="fr-CH" b="0" i="0" u="none" strike="noStrike" dirty="0" err="1">
                <a:solidFill>
                  <a:srgbClr val="000000"/>
                </a:solidFill>
                <a:effectLst/>
                <a:latin typeface="-webkit-standard"/>
              </a:rPr>
              <a:t>movimenti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esplosivi</a:t>
            </a:r>
            <a:r>
              <a:rPr lang="fr-CH" b="0" i="0" u="none" strike="noStrike" dirty="0">
                <a:solidFill>
                  <a:srgbClr val="000000"/>
                </a:solidFill>
                <a:effectLst/>
                <a:latin typeface="-webkit-standard"/>
              </a:rPr>
              <a:t> (ad </a:t>
            </a:r>
            <a:r>
              <a:rPr lang="fr-CH" b="0" i="0" u="none" strike="noStrike" dirty="0" err="1">
                <a:solidFill>
                  <a:srgbClr val="000000"/>
                </a:solidFill>
                <a:effectLst/>
                <a:latin typeface="-webkit-standard"/>
              </a:rPr>
              <a:t>esempio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accelerazioni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salti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lanci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tiri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colpi</a:t>
            </a:r>
            <a:r>
              <a:rPr lang="fr-CH" b="0" i="0" u="none" strike="noStrike" dirty="0">
                <a:solidFill>
                  <a:srgbClr val="000000"/>
                </a:solidFill>
                <a:effectLst/>
                <a:latin typeface="-webkit-standard"/>
              </a:rPr>
              <a:t>) sono </a:t>
            </a:r>
            <a:r>
              <a:rPr lang="fr-CH" b="0" i="0" u="none" strike="noStrike" dirty="0" err="1">
                <a:solidFill>
                  <a:srgbClr val="000000"/>
                </a:solidFill>
                <a:effectLst/>
                <a:latin typeface="-webkit-standard"/>
              </a:rPr>
              <a:t>fondamentali</a:t>
            </a:r>
            <a:r>
              <a:rPr lang="fr-CH" b="0" i="0" u="none" strike="noStrike" dirty="0">
                <a:solidFill>
                  <a:srgbClr val="000000"/>
                </a:solidFill>
                <a:effectLst/>
                <a:latin typeface="-webkit-standard"/>
              </a:rPr>
              <a:t> per </a:t>
            </a:r>
            <a:r>
              <a:rPr lang="fr-CH" b="0" i="0" u="none" strike="noStrike" dirty="0" err="1">
                <a:solidFill>
                  <a:srgbClr val="000000"/>
                </a:solidFill>
                <a:effectLst/>
                <a:latin typeface="-webkit-standard"/>
              </a:rPr>
              <a:t>ottenere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una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buona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prestazione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Sebbene</a:t>
            </a:r>
            <a:r>
              <a:rPr lang="fr-CH" b="0" i="0" u="none" strike="noStrike" dirty="0">
                <a:solidFill>
                  <a:srgbClr val="000000"/>
                </a:solidFill>
                <a:effectLst/>
                <a:latin typeface="-webkit-standard"/>
              </a:rPr>
              <a:t> i </a:t>
            </a:r>
            <a:r>
              <a:rPr lang="fr-CH" b="0" i="0" u="none" strike="noStrike" dirty="0" err="1">
                <a:solidFill>
                  <a:srgbClr val="000000"/>
                </a:solidFill>
                <a:effectLst/>
                <a:latin typeface="-webkit-standard"/>
              </a:rPr>
              <a:t>movimenti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esplosivi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impongano</a:t>
            </a:r>
            <a:r>
              <a:rPr lang="fr-CH" b="0" i="0" u="none" strike="noStrike" dirty="0">
                <a:solidFill>
                  <a:srgbClr val="000000"/>
                </a:solidFill>
                <a:effectLst/>
                <a:latin typeface="-webkit-standard"/>
              </a:rPr>
              <a:t> </a:t>
            </a:r>
            <a:r>
              <a:rPr lang="fr-CH" b="0" i="0" u="none" strike="noStrike" dirty="0" err="1">
                <a:solidFill>
                  <a:srgbClr val="000000"/>
                </a:solidFill>
                <a:effectLst/>
              </a:rPr>
              <a:t>carichi</a:t>
            </a:r>
            <a:r>
              <a:rPr lang="fr-CH" b="0" i="0" u="none" strike="noStrike" dirty="0">
                <a:solidFill>
                  <a:srgbClr val="000000"/>
                </a:solidFill>
                <a:effectLst/>
              </a:rPr>
              <a:t> </a:t>
            </a:r>
            <a:r>
              <a:rPr lang="fr-CH" b="0" i="0" u="none" strike="noStrike" dirty="0" err="1">
                <a:solidFill>
                  <a:srgbClr val="000000"/>
                </a:solidFill>
                <a:effectLst/>
              </a:rPr>
              <a:t>elevati</a:t>
            </a:r>
            <a:r>
              <a:rPr lang="fr-CH" b="0" i="0" u="none" strike="noStrike" dirty="0">
                <a:solidFill>
                  <a:srgbClr val="000000"/>
                </a:solidFill>
                <a:effectLst/>
              </a:rPr>
              <a:t> </a:t>
            </a:r>
            <a:r>
              <a:rPr lang="fr-CH" b="0" i="0" u="none" strike="noStrike" dirty="0" err="1">
                <a:solidFill>
                  <a:srgbClr val="000000"/>
                </a:solidFill>
                <a:effectLst/>
              </a:rPr>
              <a:t>all’organismo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essi</a:t>
            </a:r>
            <a:r>
              <a:rPr lang="fr-CH" b="0" i="0" u="none" strike="noStrike" dirty="0">
                <a:solidFill>
                  <a:srgbClr val="000000"/>
                </a:solidFill>
                <a:effectLst/>
                <a:latin typeface="-webkit-standard"/>
              </a:rPr>
              <a:t> </a:t>
            </a:r>
            <a:r>
              <a:rPr lang="fr-CH" b="0" i="0" u="none" strike="noStrike" dirty="0" err="1">
                <a:solidFill>
                  <a:srgbClr val="000000"/>
                </a:solidFill>
                <a:effectLst/>
              </a:rPr>
              <a:t>aumentano</a:t>
            </a:r>
            <a:r>
              <a:rPr lang="fr-CH" b="0" i="0" u="none" strike="noStrike" dirty="0">
                <a:solidFill>
                  <a:srgbClr val="000000"/>
                </a:solidFill>
                <a:effectLst/>
              </a:rPr>
              <a:t> anche la </a:t>
            </a:r>
            <a:r>
              <a:rPr lang="fr-CH" b="0" i="0" u="none" strike="noStrike" dirty="0" err="1">
                <a:solidFill>
                  <a:srgbClr val="000000"/>
                </a:solidFill>
                <a:effectLst/>
              </a:rPr>
              <a:t>capacità</a:t>
            </a:r>
            <a:r>
              <a:rPr lang="fr-CH" b="0" i="0" u="none" strike="noStrike" dirty="0">
                <a:solidFill>
                  <a:srgbClr val="000000"/>
                </a:solidFill>
                <a:effectLst/>
              </a:rPr>
              <a:t> di </a:t>
            </a:r>
            <a:r>
              <a:rPr lang="fr-CH" b="0" i="0" u="none" strike="noStrike" dirty="0" err="1">
                <a:solidFill>
                  <a:srgbClr val="000000"/>
                </a:solidFill>
                <a:effectLst/>
              </a:rPr>
              <a:t>carico</a:t>
            </a:r>
            <a:r>
              <a:rPr lang="fr-CH" b="0" i="0" u="none" strike="noStrike" dirty="0">
                <a:solidFill>
                  <a:srgbClr val="000000"/>
                </a:solidFill>
                <a:effectLst/>
              </a:rPr>
              <a:t> </a:t>
            </a:r>
            <a:r>
              <a:rPr lang="fr-CH" b="0" i="0" u="none" strike="noStrike" dirty="0" err="1">
                <a:solidFill>
                  <a:srgbClr val="000000"/>
                </a:solidFill>
                <a:effectLst/>
              </a:rPr>
              <a:t>dell’apparato</a:t>
            </a:r>
            <a:r>
              <a:rPr lang="fr-CH" b="0" i="0" u="none" strike="noStrike" dirty="0">
                <a:solidFill>
                  <a:srgbClr val="000000"/>
                </a:solidFill>
                <a:effectLst/>
              </a:rPr>
              <a:t> </a:t>
            </a:r>
            <a:r>
              <a:rPr lang="fr-CH" b="0" i="0" u="none" strike="noStrike" dirty="0" err="1">
                <a:solidFill>
                  <a:srgbClr val="000000"/>
                </a:solidFill>
                <a:effectLst/>
              </a:rPr>
              <a:t>locomotore</a:t>
            </a:r>
            <a:r>
              <a:rPr lang="fr-CH" b="0" i="0" u="none" strike="noStrike" dirty="0">
                <a:solidFill>
                  <a:srgbClr val="000000"/>
                </a:solidFill>
                <a:effectLst/>
                <a:latin typeface="-webkit-standard"/>
              </a:rPr>
              <a:t> (ad </a:t>
            </a:r>
            <a:r>
              <a:rPr lang="fr-CH" b="0" i="0" u="none" strike="noStrike" dirty="0" err="1">
                <a:solidFill>
                  <a:srgbClr val="000000"/>
                </a:solidFill>
                <a:effectLst/>
                <a:latin typeface="-webkit-standard"/>
              </a:rPr>
              <a:t>esempio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ossa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tendini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muscoli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contribuendo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così</a:t>
            </a:r>
            <a:r>
              <a:rPr lang="fr-CH" b="0" i="0" u="none" strike="noStrike" dirty="0">
                <a:solidFill>
                  <a:srgbClr val="000000"/>
                </a:solidFill>
                <a:effectLst/>
                <a:latin typeface="-webkit-standard"/>
              </a:rPr>
              <a:t> a </a:t>
            </a:r>
            <a:r>
              <a:rPr lang="fr-CH" b="0" i="0" u="none" strike="noStrike" dirty="0" err="1">
                <a:solidFill>
                  <a:srgbClr val="000000"/>
                </a:solidFill>
                <a:effectLst/>
              </a:rPr>
              <a:t>prevenire</a:t>
            </a:r>
            <a:r>
              <a:rPr lang="fr-CH" b="0" i="0" u="none" strike="noStrike" dirty="0">
                <a:solidFill>
                  <a:srgbClr val="000000"/>
                </a:solidFill>
                <a:effectLst/>
              </a:rPr>
              <a:t> </a:t>
            </a:r>
            <a:r>
              <a:rPr lang="fr-CH" b="0" i="0" u="none" strike="noStrike" dirty="0" err="1">
                <a:solidFill>
                  <a:srgbClr val="000000"/>
                </a:solidFill>
                <a:effectLst/>
              </a:rPr>
              <a:t>gli</a:t>
            </a:r>
            <a:r>
              <a:rPr lang="fr-CH" b="0" i="0" u="none" strike="noStrike" dirty="0">
                <a:solidFill>
                  <a:srgbClr val="000000"/>
                </a:solidFill>
                <a:effectLst/>
              </a:rPr>
              <a:t> </a:t>
            </a:r>
            <a:r>
              <a:rPr lang="fr-CH" b="0" i="0" u="none" strike="noStrike" dirty="0" err="1">
                <a:solidFill>
                  <a:srgbClr val="000000"/>
                </a:solidFill>
                <a:effectLst/>
              </a:rPr>
              <a:t>infortuni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nel</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lungo</a:t>
            </a:r>
            <a:r>
              <a:rPr lang="fr-CH" b="0" i="0" u="none" strike="noStrike" dirty="0">
                <a:solidFill>
                  <a:srgbClr val="000000"/>
                </a:solidFill>
                <a:effectLst/>
                <a:latin typeface="-webkit-standard"/>
              </a:rPr>
              <a:t> termine.</a:t>
            </a:r>
            <a:br>
              <a:rPr lang="en-GB" dirty="0"/>
            </a:br>
            <a:endParaRPr lang="de-DE" altLang="de-DE" dirty="0"/>
          </a:p>
        </p:txBody>
      </p:sp>
      <p:sp>
        <p:nvSpPr>
          <p:cNvPr id="240644" name="Foliennummernplatzhalter 3">
            <a:extLst>
              <a:ext uri="{FF2B5EF4-FFF2-40B4-BE49-F238E27FC236}">
                <a16:creationId xmlns:a16="http://schemas.microsoft.com/office/drawing/2014/main" id="{AA83213A-D017-6E7D-1785-9AEC019A27E3}"/>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157</a:t>
            </a:fld>
            <a:endParaRPr lang="de-CH" altLang="de-DE" sz="1300"/>
          </a:p>
        </p:txBody>
      </p:sp>
    </p:spTree>
    <p:extLst>
      <p:ext uri="{BB962C8B-B14F-4D97-AF65-F5344CB8AC3E}">
        <p14:creationId xmlns:p14="http://schemas.microsoft.com/office/powerpoint/2010/main" val="70939692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lstStyle/>
          <a:p>
            <a:endParaRPr lang="en-GB" sz="1200" b="0" i="0" u="none" strike="noStrike" kern="1200" dirty="0">
              <a:solidFill>
                <a:schemeClr val="tx1"/>
              </a:solidFill>
              <a:effectLst/>
              <a:latin typeface="Arial" pitchFamily="34" charset="0"/>
              <a:ea typeface="+mn-ea"/>
              <a:cs typeface="+mn-cs"/>
            </a:endParaRPr>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159</a:t>
            </a:fld>
            <a:endParaRPr lang="de-CH" altLang="de-DE" sz="1300"/>
          </a:p>
        </p:txBody>
      </p:sp>
    </p:spTree>
    <p:extLst>
      <p:ext uri="{BB962C8B-B14F-4D97-AF65-F5344CB8AC3E}">
        <p14:creationId xmlns:p14="http://schemas.microsoft.com/office/powerpoint/2010/main" val="373067017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160</a:t>
            </a:fld>
            <a:endParaRPr lang="de-CH"/>
          </a:p>
        </p:txBody>
      </p:sp>
    </p:spTree>
    <p:extLst>
      <p:ext uri="{BB962C8B-B14F-4D97-AF65-F5344CB8AC3E}">
        <p14:creationId xmlns:p14="http://schemas.microsoft.com/office/powerpoint/2010/main" val="168036556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lstStyle/>
          <a:p>
            <a:endParaRPr lang="en-GB" sz="1200" b="0" i="0" u="none" strike="noStrike" kern="1200" dirty="0">
              <a:solidFill>
                <a:schemeClr val="tx1"/>
              </a:solidFill>
              <a:effectLst/>
              <a:latin typeface="Arial" pitchFamily="34" charset="0"/>
              <a:ea typeface="+mn-ea"/>
              <a:cs typeface="+mn-cs"/>
            </a:endParaRPr>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161</a:t>
            </a:fld>
            <a:endParaRPr lang="de-CH" altLang="de-DE" sz="1300"/>
          </a:p>
        </p:txBody>
      </p:sp>
    </p:spTree>
    <p:extLst>
      <p:ext uri="{BB962C8B-B14F-4D97-AF65-F5344CB8AC3E}">
        <p14:creationId xmlns:p14="http://schemas.microsoft.com/office/powerpoint/2010/main" val="196885334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lstStyle/>
          <a:p>
            <a:endParaRPr lang="en-GB" sz="1200" b="0" i="0" u="none" strike="noStrike" kern="1200" dirty="0">
              <a:solidFill>
                <a:schemeClr val="tx1"/>
              </a:solidFill>
              <a:effectLst/>
              <a:latin typeface="Arial" pitchFamily="34" charset="0"/>
              <a:ea typeface="+mn-ea"/>
              <a:cs typeface="+mn-cs"/>
            </a:endParaRPr>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162</a:t>
            </a:fld>
            <a:endParaRPr lang="de-CH" altLang="de-DE" sz="1300"/>
          </a:p>
        </p:txBody>
      </p:sp>
    </p:spTree>
    <p:extLst>
      <p:ext uri="{BB962C8B-B14F-4D97-AF65-F5344CB8AC3E}">
        <p14:creationId xmlns:p14="http://schemas.microsoft.com/office/powerpoint/2010/main" val="348820903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lstStyle/>
          <a:p>
            <a:endParaRPr lang="en-GB" sz="1200" b="0" i="0" u="none" strike="noStrike" kern="1200" dirty="0">
              <a:solidFill>
                <a:schemeClr val="tx1"/>
              </a:solidFill>
              <a:effectLst/>
              <a:latin typeface="Arial" pitchFamily="34" charset="0"/>
              <a:ea typeface="+mn-ea"/>
              <a:cs typeface="+mn-cs"/>
            </a:endParaRPr>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163</a:t>
            </a:fld>
            <a:endParaRPr lang="de-CH" altLang="de-DE" sz="1300"/>
          </a:p>
        </p:txBody>
      </p:sp>
    </p:spTree>
    <p:extLst>
      <p:ext uri="{BB962C8B-B14F-4D97-AF65-F5344CB8AC3E}">
        <p14:creationId xmlns:p14="http://schemas.microsoft.com/office/powerpoint/2010/main" val="65535833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lstStyle/>
          <a:p>
            <a:pPr marL="0" indent="0">
              <a:spcBef>
                <a:spcPts val="0"/>
              </a:spcBef>
              <a:spcAft>
                <a:spcPts val="600"/>
              </a:spcAft>
              <a:buFontTx/>
              <a:buNone/>
            </a:pPr>
            <a:endParaRPr lang="de-CH" sz="1200" b="0" dirty="0">
              <a:latin typeface="Arial" panose="020B0604020202020204" pitchFamily="34" charset="0"/>
            </a:endParaRPr>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164</a:t>
            </a:fld>
            <a:endParaRPr lang="de-CH" altLang="de-DE" sz="1300"/>
          </a:p>
        </p:txBody>
      </p:sp>
    </p:spTree>
    <p:extLst>
      <p:ext uri="{BB962C8B-B14F-4D97-AF65-F5344CB8AC3E}">
        <p14:creationId xmlns:p14="http://schemas.microsoft.com/office/powerpoint/2010/main" val="138243361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lstStyle/>
          <a:p>
            <a:pPr marL="0" indent="0">
              <a:spcBef>
                <a:spcPts val="0"/>
              </a:spcBef>
              <a:spcAft>
                <a:spcPts val="600"/>
              </a:spcAft>
              <a:buFontTx/>
              <a:buNone/>
            </a:pPr>
            <a:endParaRPr lang="de-CH" sz="1200" b="0" dirty="0">
              <a:latin typeface="Arial" panose="020B0604020202020204" pitchFamily="34" charset="0"/>
            </a:endParaRPr>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165</a:t>
            </a:fld>
            <a:endParaRPr lang="de-CH" altLang="de-DE" sz="1300"/>
          </a:p>
        </p:txBody>
      </p:sp>
    </p:spTree>
    <p:extLst>
      <p:ext uri="{BB962C8B-B14F-4D97-AF65-F5344CB8AC3E}">
        <p14:creationId xmlns:p14="http://schemas.microsoft.com/office/powerpoint/2010/main" val="412831977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lstStyle/>
          <a:p>
            <a:pPr marL="0" indent="0">
              <a:spcBef>
                <a:spcPts val="0"/>
              </a:spcBef>
              <a:spcAft>
                <a:spcPts val="600"/>
              </a:spcAft>
              <a:buFontTx/>
              <a:buNone/>
            </a:pPr>
            <a:endParaRPr lang="de-CH" sz="1200" b="0" dirty="0">
              <a:latin typeface="Arial" panose="020B0604020202020204" pitchFamily="34" charset="0"/>
            </a:endParaRPr>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166</a:t>
            </a:fld>
            <a:endParaRPr lang="de-CH" altLang="de-DE" sz="1300"/>
          </a:p>
        </p:txBody>
      </p:sp>
    </p:spTree>
    <p:extLst>
      <p:ext uri="{BB962C8B-B14F-4D97-AF65-F5344CB8AC3E}">
        <p14:creationId xmlns:p14="http://schemas.microsoft.com/office/powerpoint/2010/main" val="164275369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lstStyle/>
          <a:p>
            <a:pPr marL="0" indent="0">
              <a:spcBef>
                <a:spcPts val="0"/>
              </a:spcBef>
              <a:spcAft>
                <a:spcPts val="600"/>
              </a:spcAft>
              <a:buFontTx/>
              <a:buNone/>
            </a:pPr>
            <a:endParaRPr lang="de-CH" sz="1200" b="0" dirty="0">
              <a:latin typeface="Arial" panose="020B0604020202020204" pitchFamily="34" charset="0"/>
            </a:endParaRPr>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167</a:t>
            </a:fld>
            <a:endParaRPr lang="de-CH" altLang="de-DE" sz="1300"/>
          </a:p>
        </p:txBody>
      </p:sp>
    </p:spTree>
    <p:extLst>
      <p:ext uri="{BB962C8B-B14F-4D97-AF65-F5344CB8AC3E}">
        <p14:creationId xmlns:p14="http://schemas.microsoft.com/office/powerpoint/2010/main" val="633620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553D3-FE37-13F2-0FA9-81800CADBFB7}"/>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5EC92A3C-76C5-276F-1B20-C04F30F4AD1F}"/>
              </a:ext>
            </a:extLst>
          </p:cNvPr>
          <p:cNvSpPr>
            <a:spLocks noGrp="1" noRot="1" noChangeAspect="1" noTextEdit="1"/>
          </p:cNvSpPr>
          <p:nvPr>
            <p:ph type="sldImg"/>
          </p:nvPr>
        </p:nvSpPr>
        <p:spPr>
          <a:xfrm>
            <a:off x="77788" y="733425"/>
            <a:ext cx="6513512" cy="3665538"/>
          </a:xfrm>
          <a:ln/>
        </p:spPr>
      </p:sp>
      <p:sp>
        <p:nvSpPr>
          <p:cNvPr id="295939" name="Notizenplatzhalter 2">
            <a:extLst>
              <a:ext uri="{FF2B5EF4-FFF2-40B4-BE49-F238E27FC236}">
                <a16:creationId xmlns:a16="http://schemas.microsoft.com/office/drawing/2014/main" id="{CE84E77F-FFC2-414C-AEBD-533C6929207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b="0" i="0" u="none" strike="noStrike" dirty="0">
                <a:solidFill>
                  <a:srgbClr val="000000"/>
                </a:solidFill>
                <a:effectLst/>
                <a:latin typeface="-webkit-standard"/>
              </a:rPr>
              <a:t>Le terme </a:t>
            </a:r>
            <a:r>
              <a:rPr lang="fr-CH" b="0" i="0" u="none" strike="noStrike" dirty="0">
                <a:solidFill>
                  <a:srgbClr val="000000"/>
                </a:solidFill>
                <a:effectLst/>
              </a:rPr>
              <a:t>athlétique</a:t>
            </a:r>
            <a:r>
              <a:rPr lang="fr-CH" b="0" i="0" u="none" strike="noStrike" dirty="0">
                <a:solidFill>
                  <a:srgbClr val="000000"/>
                </a:solidFill>
                <a:effectLst/>
                <a:latin typeface="-webkit-standard"/>
              </a:rPr>
              <a:t> désigne aujourd’hui la </a:t>
            </a:r>
            <a:r>
              <a:rPr lang="fr-CH" b="0" i="0" u="none" strike="noStrike" dirty="0">
                <a:solidFill>
                  <a:srgbClr val="000000"/>
                </a:solidFill>
                <a:effectLst/>
              </a:rPr>
              <a:t>capacité de performance physique</a:t>
            </a:r>
            <a:r>
              <a:rPr lang="fr-CH" b="0" i="0" u="none" strike="noStrike" dirty="0">
                <a:solidFill>
                  <a:srgbClr val="000000"/>
                </a:solidFill>
                <a:effectLst/>
                <a:latin typeface="-webkit-standard"/>
              </a:rPr>
              <a:t>, essentielle dans la plupart des sports. Chaque sport exige une combinaison spécifique de </a:t>
            </a:r>
            <a:r>
              <a:rPr lang="fr-CH" b="0" i="0" u="none" strike="noStrike" dirty="0">
                <a:solidFill>
                  <a:srgbClr val="000000"/>
                </a:solidFill>
                <a:effectLst/>
              </a:rPr>
              <a:t>facteurs de développement</a:t>
            </a:r>
            <a:r>
              <a:rPr lang="fr-CH" b="0" i="0" u="none" strike="noStrike" dirty="0">
                <a:solidFill>
                  <a:srgbClr val="000000"/>
                </a:solidFill>
                <a:effectLst/>
                <a:latin typeface="-webkit-standard"/>
              </a:rPr>
              <a:t> comme l’endurance, la force, la vitesse, l’explosivité ou la stabilité/mobilité.</a:t>
            </a:r>
          </a:p>
          <a:p>
            <a:br>
              <a:rPr lang="fr-CH" b="0" dirty="0"/>
            </a:br>
            <a:r>
              <a:rPr lang="fr-CH" b="0" i="0" u="none" strike="noStrike" dirty="0">
                <a:solidFill>
                  <a:srgbClr val="000000"/>
                </a:solidFill>
                <a:effectLst/>
                <a:latin typeface="-webkit-standard"/>
              </a:rPr>
              <a:t>L'entraînement physique améliore à la fois la </a:t>
            </a:r>
            <a:r>
              <a:rPr lang="fr-CH" b="0" i="0" u="none" strike="noStrike" dirty="0">
                <a:solidFill>
                  <a:srgbClr val="000000"/>
                </a:solidFill>
                <a:effectLst/>
              </a:rPr>
              <a:t>performance sportive</a:t>
            </a:r>
            <a:r>
              <a:rPr lang="fr-CH" b="0" i="0" u="none" strike="noStrike" dirty="0">
                <a:solidFill>
                  <a:srgbClr val="000000"/>
                </a:solidFill>
                <a:effectLst/>
                <a:latin typeface="-webkit-standard"/>
              </a:rPr>
              <a:t> et la </a:t>
            </a:r>
            <a:r>
              <a:rPr lang="fr-CH" b="0" i="0" u="none" strike="noStrike" dirty="0">
                <a:solidFill>
                  <a:srgbClr val="000000"/>
                </a:solidFill>
                <a:effectLst/>
              </a:rPr>
              <a:t>santé générale</a:t>
            </a:r>
            <a:r>
              <a:rPr lang="fr-CH" b="0" i="0" u="none" strike="noStrike" dirty="0">
                <a:solidFill>
                  <a:srgbClr val="000000"/>
                </a:solidFill>
                <a:effectLst/>
                <a:latin typeface="-webkit-standard"/>
              </a:rPr>
              <a:t>.</a:t>
            </a:r>
            <a:br>
              <a:rPr lang="fr-CH" b="0" dirty="0"/>
            </a:br>
            <a:r>
              <a:rPr lang="fr-CH" b="0" i="0" u="none" strike="noStrike" dirty="0">
                <a:solidFill>
                  <a:srgbClr val="000000"/>
                </a:solidFill>
                <a:effectLst/>
                <a:latin typeface="-webkit-standard"/>
              </a:rPr>
              <a:t>Chez les </a:t>
            </a:r>
            <a:r>
              <a:rPr lang="fr-CH" b="0" i="0" u="none" strike="noStrike" dirty="0">
                <a:solidFill>
                  <a:srgbClr val="000000"/>
                </a:solidFill>
                <a:effectLst/>
              </a:rPr>
              <a:t>enfants et les jeunes</a:t>
            </a:r>
            <a:r>
              <a:rPr lang="fr-CH" b="0" i="0" u="none" strike="noStrike" dirty="0">
                <a:solidFill>
                  <a:srgbClr val="000000"/>
                </a:solidFill>
                <a:effectLst/>
                <a:latin typeface="-webkit-standard"/>
              </a:rPr>
              <a:t>, il favorise des adaptations à long terme utiles pour la performance, la prévention des blessures et le bien-être.</a:t>
            </a:r>
            <a:br>
              <a:rPr lang="fr-CH" b="0" dirty="0"/>
            </a:br>
            <a:r>
              <a:rPr lang="fr-CH" b="0" i="0" u="none" strike="noStrike" dirty="0">
                <a:solidFill>
                  <a:srgbClr val="000000"/>
                </a:solidFill>
                <a:effectLst/>
                <a:latin typeface="-webkit-standard"/>
              </a:rPr>
              <a:t>Un entraînement précoce des </a:t>
            </a:r>
            <a:r>
              <a:rPr lang="fr-CH" b="0" i="0" u="none" strike="noStrike" dirty="0">
                <a:solidFill>
                  <a:srgbClr val="000000"/>
                </a:solidFill>
                <a:effectLst/>
              </a:rPr>
              <a:t>formes fondamentales de mouvement</a:t>
            </a:r>
            <a:r>
              <a:rPr lang="fr-CH" b="0" i="0" u="none" strike="noStrike" dirty="0">
                <a:solidFill>
                  <a:srgbClr val="000000"/>
                </a:solidFill>
                <a:effectLst/>
                <a:latin typeface="-webkit-standard"/>
              </a:rPr>
              <a:t>, incluant les cinq facteurs, constitue la base d’un développement athlétique global. Plus tard, il devient plus spécifique au sport pratiqué.</a:t>
            </a:r>
            <a:endParaRPr lang="de-DE" altLang="de-DE" b="0" dirty="0"/>
          </a:p>
        </p:txBody>
      </p:sp>
      <p:sp>
        <p:nvSpPr>
          <p:cNvPr id="240644" name="Foliennummernplatzhalter 3">
            <a:extLst>
              <a:ext uri="{FF2B5EF4-FFF2-40B4-BE49-F238E27FC236}">
                <a16:creationId xmlns:a16="http://schemas.microsoft.com/office/drawing/2014/main" id="{202D0F55-3DB4-AA0C-EE37-9C70B124DA6F}"/>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15</a:t>
            </a:fld>
            <a:endParaRPr lang="de-CH" altLang="de-DE" sz="1300"/>
          </a:p>
        </p:txBody>
      </p:sp>
    </p:spTree>
    <p:extLst>
      <p:ext uri="{BB962C8B-B14F-4D97-AF65-F5344CB8AC3E}">
        <p14:creationId xmlns:p14="http://schemas.microsoft.com/office/powerpoint/2010/main" val="106387371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lstStyle/>
          <a:p>
            <a:pPr marL="0" indent="0">
              <a:spcBef>
                <a:spcPts val="0"/>
              </a:spcBef>
              <a:spcAft>
                <a:spcPts val="600"/>
              </a:spcAft>
              <a:buFontTx/>
              <a:buNone/>
            </a:pPr>
            <a:endParaRPr lang="de-CH" sz="1200" b="0" dirty="0">
              <a:latin typeface="Arial" panose="020B0604020202020204" pitchFamily="34" charset="0"/>
            </a:endParaRPr>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168</a:t>
            </a:fld>
            <a:endParaRPr lang="de-CH" altLang="de-DE" sz="1300"/>
          </a:p>
        </p:txBody>
      </p:sp>
    </p:spTree>
    <p:extLst>
      <p:ext uri="{BB962C8B-B14F-4D97-AF65-F5344CB8AC3E}">
        <p14:creationId xmlns:p14="http://schemas.microsoft.com/office/powerpoint/2010/main" val="334242758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lstStyle/>
          <a:p>
            <a:pPr marL="0" indent="0">
              <a:spcBef>
                <a:spcPts val="0"/>
              </a:spcBef>
              <a:spcAft>
                <a:spcPts val="600"/>
              </a:spcAft>
              <a:buFontTx/>
              <a:buNone/>
            </a:pPr>
            <a:endParaRPr lang="de-CH" sz="1200" b="0" dirty="0">
              <a:latin typeface="Arial" panose="020B0604020202020204" pitchFamily="34" charset="0"/>
            </a:endParaRPr>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169</a:t>
            </a:fld>
            <a:endParaRPr lang="de-CH" altLang="de-DE" sz="1300"/>
          </a:p>
        </p:txBody>
      </p:sp>
    </p:spTree>
    <p:extLst>
      <p:ext uri="{BB962C8B-B14F-4D97-AF65-F5344CB8AC3E}">
        <p14:creationId xmlns:p14="http://schemas.microsoft.com/office/powerpoint/2010/main" val="108729919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lstStyle/>
          <a:p>
            <a:pPr marL="0" indent="0">
              <a:spcBef>
                <a:spcPts val="0"/>
              </a:spcBef>
              <a:spcAft>
                <a:spcPts val="600"/>
              </a:spcAft>
              <a:buFontTx/>
              <a:buNone/>
            </a:pPr>
            <a:endParaRPr lang="de-CH" sz="1200" b="0" dirty="0">
              <a:latin typeface="Arial" panose="020B0604020202020204" pitchFamily="34" charset="0"/>
            </a:endParaRPr>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170</a:t>
            </a:fld>
            <a:endParaRPr lang="de-CH" altLang="de-DE" sz="1300"/>
          </a:p>
        </p:txBody>
      </p:sp>
    </p:spTree>
    <p:extLst>
      <p:ext uri="{BB962C8B-B14F-4D97-AF65-F5344CB8AC3E}">
        <p14:creationId xmlns:p14="http://schemas.microsoft.com/office/powerpoint/2010/main" val="82011578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lstStyle/>
          <a:p>
            <a:pPr marL="0" indent="0">
              <a:spcBef>
                <a:spcPts val="0"/>
              </a:spcBef>
              <a:spcAft>
                <a:spcPts val="600"/>
              </a:spcAft>
              <a:buFontTx/>
              <a:buNone/>
            </a:pPr>
            <a:endParaRPr lang="de-CH" sz="1200" b="0" dirty="0">
              <a:latin typeface="Arial" panose="020B0604020202020204" pitchFamily="34" charset="0"/>
            </a:endParaRPr>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171</a:t>
            </a:fld>
            <a:endParaRPr lang="de-CH" altLang="de-DE" sz="1300"/>
          </a:p>
        </p:txBody>
      </p:sp>
    </p:spTree>
    <p:extLst>
      <p:ext uri="{BB962C8B-B14F-4D97-AF65-F5344CB8AC3E}">
        <p14:creationId xmlns:p14="http://schemas.microsoft.com/office/powerpoint/2010/main" val="275405814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lstStyle/>
          <a:p>
            <a:pPr marL="0" indent="0">
              <a:spcBef>
                <a:spcPts val="0"/>
              </a:spcBef>
              <a:spcAft>
                <a:spcPts val="600"/>
              </a:spcAft>
              <a:buFontTx/>
              <a:buNone/>
            </a:pPr>
            <a:endParaRPr lang="de-CH" sz="1200" b="0" dirty="0">
              <a:latin typeface="Arial" panose="020B0604020202020204" pitchFamily="34" charset="0"/>
            </a:endParaRPr>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172</a:t>
            </a:fld>
            <a:endParaRPr lang="de-CH" altLang="de-DE" sz="1300"/>
          </a:p>
        </p:txBody>
      </p:sp>
    </p:spTree>
    <p:extLst>
      <p:ext uri="{BB962C8B-B14F-4D97-AF65-F5344CB8AC3E}">
        <p14:creationId xmlns:p14="http://schemas.microsoft.com/office/powerpoint/2010/main" val="420050586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Folienbildplatzhalter 1"/>
          <p:cNvSpPr>
            <a:spLocks noGrp="1" noRot="1" noChangeAspect="1" noTextEdit="1"/>
          </p:cNvSpPr>
          <p:nvPr>
            <p:ph type="sldImg"/>
          </p:nvPr>
        </p:nvSpPr>
        <p:spPr>
          <a:xfrm>
            <a:off x="77788" y="733425"/>
            <a:ext cx="6513512" cy="3665538"/>
          </a:xfrm>
          <a:ln/>
        </p:spPr>
      </p:sp>
      <p:sp>
        <p:nvSpPr>
          <p:cNvPr id="29593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b="0" i="0" u="none" strike="noStrike" dirty="0" err="1">
                <a:solidFill>
                  <a:srgbClr val="000000"/>
                </a:solidFill>
                <a:effectLst/>
              </a:rPr>
              <a:t>Schnelligkeit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ist</a:t>
            </a:r>
            <a:r>
              <a:rPr lang="fr-CH" b="0" i="0" u="none" strike="noStrike" dirty="0">
                <a:solidFill>
                  <a:srgbClr val="000000"/>
                </a:solidFill>
                <a:effectLst/>
                <a:latin typeface="-webkit-standard"/>
              </a:rPr>
              <a:t> die </a:t>
            </a:r>
            <a:r>
              <a:rPr lang="fr-CH" b="0" i="0" u="none" strike="noStrike" dirty="0" err="1">
                <a:solidFill>
                  <a:srgbClr val="000000"/>
                </a:solidFill>
                <a:effectLst/>
                <a:latin typeface="-webkit-standard"/>
              </a:rPr>
              <a:t>Fähigkeit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sich</a:t>
            </a:r>
            <a:r>
              <a:rPr lang="fr-CH" b="0" i="0" u="none" strike="noStrike" dirty="0">
                <a:solidFill>
                  <a:srgbClr val="000000"/>
                </a:solidFill>
                <a:effectLst/>
                <a:latin typeface="-webkit-standard"/>
              </a:rPr>
              <a:t> mit </a:t>
            </a:r>
            <a:r>
              <a:rPr lang="fr-CH" b="0" i="0" u="none" strike="noStrike" dirty="0" err="1">
                <a:solidFill>
                  <a:srgbClr val="000000"/>
                </a:solidFill>
                <a:effectLst/>
                <a:latin typeface="-webkit-standard"/>
              </a:rPr>
              <a:t>maximaler</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Geschwindigkeit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zu</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bewegen</a:t>
            </a:r>
            <a:r>
              <a:rPr lang="fr-CH" b="0" i="0" u="none" strike="noStrike" dirty="0">
                <a:solidFill>
                  <a:srgbClr val="000000"/>
                </a:solidFill>
                <a:effectLst/>
                <a:latin typeface="-webkit-standard"/>
              </a:rPr>
              <a:t>.</a:t>
            </a:r>
            <a:br>
              <a:rPr lang="fr-CH" b="0" dirty="0"/>
            </a:br>
            <a:r>
              <a:rPr lang="fr-CH" b="0" i="0" u="none" strike="noStrike" dirty="0" err="1">
                <a:solidFill>
                  <a:srgbClr val="000000"/>
                </a:solidFill>
                <a:effectLst/>
                <a:latin typeface="-webkit-standard"/>
              </a:rPr>
              <a:t>Beschleunigen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sich</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schnell</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wie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möglich</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bewegen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oder</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auch</a:t>
            </a:r>
            <a:r>
              <a:rPr lang="fr-CH" b="0" i="0" u="none" strike="noStrike" dirty="0">
                <a:solidFill>
                  <a:srgbClr val="000000"/>
                </a:solidFill>
                <a:effectLst/>
                <a:latin typeface="-webkit-standard"/>
              </a:rPr>
              <a:t> die </a:t>
            </a:r>
            <a:r>
              <a:rPr lang="fr-CH" b="0" i="0" u="none" strike="noStrike" dirty="0" err="1">
                <a:solidFill>
                  <a:srgbClr val="000000"/>
                </a:solidFill>
                <a:effectLst/>
                <a:latin typeface="-webkit-standard"/>
              </a:rPr>
              <a:t>Richtung</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schnell</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und</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geschickt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wechseln</a:t>
            </a:r>
            <a:r>
              <a:rPr lang="fr-CH" b="0" i="0" u="none" strike="noStrike" dirty="0">
                <a:solidFill>
                  <a:srgbClr val="000000"/>
                </a:solidFill>
                <a:effectLst/>
                <a:latin typeface="-webkit-standard"/>
              </a:rPr>
              <a:t> – </a:t>
            </a:r>
            <a:r>
              <a:rPr lang="fr-CH" b="0" i="0" u="none" strike="noStrike" dirty="0" err="1">
                <a:solidFill>
                  <a:srgbClr val="000000"/>
                </a:solidFill>
                <a:effectLst/>
                <a:latin typeface="-webkit-standard"/>
              </a:rPr>
              <a:t>das</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sind</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typische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Ausprägungen</a:t>
            </a:r>
            <a:r>
              <a:rPr lang="fr-CH" b="0" i="0" u="none" strike="noStrike" dirty="0">
                <a:solidFill>
                  <a:srgbClr val="000000"/>
                </a:solidFill>
                <a:effectLst/>
                <a:latin typeface="-webkit-standard"/>
              </a:rPr>
              <a:t> von </a:t>
            </a:r>
            <a:r>
              <a:rPr lang="fr-CH" b="0" i="0" u="none" strike="noStrike" dirty="0" err="1">
                <a:solidFill>
                  <a:srgbClr val="000000"/>
                </a:solidFill>
                <a:effectLst/>
                <a:latin typeface="-webkit-standard"/>
              </a:rPr>
              <a:t>Schnelligkeit</a:t>
            </a:r>
            <a:r>
              <a:rPr lang="fr-CH" b="0" i="0" u="none" strike="noStrike" dirty="0">
                <a:solidFill>
                  <a:srgbClr val="000000"/>
                </a:solidFill>
                <a:effectLst/>
                <a:latin typeface="-webkit-standard"/>
              </a:rPr>
              <a:t>.</a:t>
            </a:r>
            <a:br>
              <a:rPr lang="fr-CH" b="0" dirty="0"/>
            </a:br>
            <a:r>
              <a:rPr lang="fr-CH" b="0" i="0" u="none" strike="noStrike" dirty="0">
                <a:solidFill>
                  <a:srgbClr val="000000"/>
                </a:solidFill>
                <a:effectLst/>
              </a:rPr>
              <a:t>Kraft</a:t>
            </a:r>
            <a:r>
              <a:rPr lang="fr-CH" b="0" i="0" u="none" strike="noStrike" dirty="0">
                <a:solidFill>
                  <a:srgbClr val="000000"/>
                </a:solidFill>
                <a:effectLst/>
                <a:latin typeface="-webkit-standard"/>
              </a:rPr>
              <a:t>, </a:t>
            </a:r>
            <a:r>
              <a:rPr lang="fr-CH" b="0" i="0" u="none" strike="noStrike" dirty="0" err="1">
                <a:solidFill>
                  <a:srgbClr val="000000"/>
                </a:solidFill>
                <a:effectLst/>
              </a:rPr>
              <a:t>Explosivität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und</a:t>
            </a:r>
            <a:r>
              <a:rPr lang="fr-CH" b="0" i="0" u="none" strike="noStrike" dirty="0">
                <a:solidFill>
                  <a:srgbClr val="000000"/>
                </a:solidFill>
                <a:effectLst/>
                <a:latin typeface="-webkit-standard"/>
              </a:rPr>
              <a:t> </a:t>
            </a:r>
            <a:r>
              <a:rPr lang="fr-CH" b="0" i="0" u="none" strike="noStrike" dirty="0" err="1">
                <a:solidFill>
                  <a:srgbClr val="000000"/>
                </a:solidFill>
                <a:effectLst/>
              </a:rPr>
              <a:t>motorische</a:t>
            </a:r>
            <a:r>
              <a:rPr lang="fr-CH" b="0" i="0" u="none" strike="noStrike" dirty="0">
                <a:solidFill>
                  <a:srgbClr val="000000"/>
                </a:solidFill>
                <a:effectLst/>
              </a:rPr>
              <a:t> </a:t>
            </a:r>
            <a:r>
              <a:rPr lang="fr-CH" b="0" i="0" u="none" strike="noStrike" dirty="0" err="1">
                <a:solidFill>
                  <a:srgbClr val="000000"/>
                </a:solidFill>
                <a:effectLst/>
              </a:rPr>
              <a:t>Koordination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beeinflussen</a:t>
            </a:r>
            <a:r>
              <a:rPr lang="fr-CH" b="0" i="0" u="none" strike="noStrike" dirty="0">
                <a:solidFill>
                  <a:srgbClr val="000000"/>
                </a:solidFill>
                <a:effectLst/>
                <a:latin typeface="-webkit-standard"/>
              </a:rPr>
              <a:t> die </a:t>
            </a:r>
            <a:r>
              <a:rPr lang="fr-CH" b="0" i="0" u="none" strike="noStrike" dirty="0" err="1">
                <a:solidFill>
                  <a:srgbClr val="000000"/>
                </a:solidFill>
                <a:effectLst/>
                <a:latin typeface="-webkit-standard"/>
              </a:rPr>
              <a:t>Entwicklung</a:t>
            </a:r>
            <a:r>
              <a:rPr lang="fr-CH" b="0" i="0" u="none" strike="noStrike" dirty="0">
                <a:solidFill>
                  <a:srgbClr val="000000"/>
                </a:solidFill>
                <a:effectLst/>
                <a:latin typeface="-webkit-standard"/>
              </a:rPr>
              <a:t> der </a:t>
            </a:r>
            <a:r>
              <a:rPr lang="fr-CH" b="0" i="0" u="none" strike="noStrike" dirty="0" err="1">
                <a:solidFill>
                  <a:srgbClr val="000000"/>
                </a:solidFill>
                <a:effectLst/>
                <a:latin typeface="-webkit-standard"/>
              </a:rPr>
              <a:t>Schnelligkeit</a:t>
            </a:r>
            <a:r>
              <a:rPr lang="fr-CH" b="0" i="0" u="none" strike="noStrike" dirty="0">
                <a:solidFill>
                  <a:srgbClr val="000000"/>
                </a:solidFill>
                <a:effectLst/>
                <a:latin typeface="-webkit-standard"/>
              </a:rPr>
              <a:t>.</a:t>
            </a:r>
            <a:br>
              <a:rPr lang="en-GB" b="0" dirty="0"/>
            </a:br>
            <a:endParaRPr lang="de-DE" altLang="de-DE" b="0" dirty="0"/>
          </a:p>
        </p:txBody>
      </p:sp>
      <p:sp>
        <p:nvSpPr>
          <p:cNvPr id="240644"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173</a:t>
            </a:fld>
            <a:endParaRPr lang="de-CH" altLang="de-DE" sz="1300"/>
          </a:p>
        </p:txBody>
      </p:sp>
    </p:spTree>
    <p:extLst>
      <p:ext uri="{BB962C8B-B14F-4D97-AF65-F5344CB8AC3E}">
        <p14:creationId xmlns:p14="http://schemas.microsoft.com/office/powerpoint/2010/main" val="282523302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8E2F5-D9A7-D5AC-7460-590CBDD3032F}"/>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7ABD413F-9487-8AB2-E192-70E4B3F31BEE}"/>
              </a:ext>
            </a:extLst>
          </p:cNvPr>
          <p:cNvSpPr>
            <a:spLocks noGrp="1" noRot="1" noChangeAspect="1" noTextEdit="1"/>
          </p:cNvSpPr>
          <p:nvPr>
            <p:ph type="sldImg"/>
          </p:nvPr>
        </p:nvSpPr>
        <p:spPr>
          <a:xfrm>
            <a:off x="77788" y="733425"/>
            <a:ext cx="6513512" cy="3665538"/>
          </a:xfrm>
          <a:ln/>
        </p:spPr>
      </p:sp>
      <p:sp>
        <p:nvSpPr>
          <p:cNvPr id="295939" name="Notizenplatzhalter 2">
            <a:extLst>
              <a:ext uri="{FF2B5EF4-FFF2-40B4-BE49-F238E27FC236}">
                <a16:creationId xmlns:a16="http://schemas.microsoft.com/office/drawing/2014/main" id="{DF226489-BE4F-5E25-C780-2143FA9931C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H" sz="1800" b="0" dirty="0">
                <a:effectLst/>
                <a:latin typeface="DINOT"/>
              </a:rPr>
              <a:t>La vitesse est la capacité à se </a:t>
            </a:r>
            <a:r>
              <a:rPr lang="fr-CH" sz="1800" b="0" dirty="0" err="1">
                <a:effectLst/>
                <a:latin typeface="DINOT"/>
              </a:rPr>
              <a:t>déplacer</a:t>
            </a:r>
            <a:r>
              <a:rPr lang="fr-CH" sz="1800" b="0" dirty="0">
                <a:effectLst/>
                <a:latin typeface="DINOT"/>
              </a:rPr>
              <a:t> avec une </a:t>
            </a:r>
            <a:r>
              <a:rPr lang="fr-CH" sz="1800" b="0" dirty="0" err="1">
                <a:effectLst/>
                <a:latin typeface="DINOT"/>
              </a:rPr>
              <a:t>rapidite</a:t>
            </a:r>
            <a:r>
              <a:rPr lang="fr-CH" sz="1800" b="0" dirty="0">
                <a:effectLst/>
                <a:latin typeface="DINOT"/>
              </a:rPr>
              <a:t>́ maximale.</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CH" sz="1800" b="0" dirty="0" err="1">
                <a:effectLst/>
                <a:latin typeface="DINOT"/>
              </a:rPr>
              <a:t>Accélérer</a:t>
            </a:r>
            <a:r>
              <a:rPr lang="fr-CH" sz="1800" b="0" dirty="0">
                <a:effectLst/>
                <a:latin typeface="DINOT"/>
              </a:rPr>
              <a:t>, bouger le plus vite possible ou encore changer de di- rection rapidement et habilement sont des formes </a:t>
            </a:r>
            <a:r>
              <a:rPr lang="fr-CH" sz="1800" b="0" dirty="0" err="1">
                <a:effectLst/>
                <a:latin typeface="DINOT"/>
              </a:rPr>
              <a:t>caractéristiques</a:t>
            </a:r>
            <a:r>
              <a:rPr lang="fr-CH" sz="1800" b="0" dirty="0">
                <a:effectLst/>
                <a:latin typeface="DINOT"/>
              </a:rPr>
              <a:t> de la vitesse. La force, l’</a:t>
            </a:r>
            <a:r>
              <a:rPr lang="fr-CH" sz="1800" b="0" dirty="0" err="1">
                <a:effectLst/>
                <a:latin typeface="DINOT"/>
              </a:rPr>
              <a:t>explosivite</a:t>
            </a:r>
            <a:r>
              <a:rPr lang="fr-CH" sz="1800" b="0" dirty="0">
                <a:effectLst/>
                <a:latin typeface="DINOT"/>
              </a:rPr>
              <a:t>́ et la coordination motrice influencent le </a:t>
            </a:r>
            <a:r>
              <a:rPr lang="fr-CH" sz="1800" b="0" dirty="0" err="1">
                <a:effectLst/>
                <a:latin typeface="DINOT"/>
              </a:rPr>
              <a:t>développement</a:t>
            </a:r>
            <a:r>
              <a:rPr lang="fr-CH" sz="1800" b="0" dirty="0">
                <a:effectLst/>
                <a:latin typeface="DINOT"/>
              </a:rPr>
              <a:t> de la vitesse. </a:t>
            </a:r>
            <a:endParaRPr lang="fr-CH" dirty="0"/>
          </a:p>
          <a:p>
            <a:br>
              <a:rPr lang="en-GB" dirty="0"/>
            </a:br>
            <a:endParaRPr lang="de-DE" altLang="de-DE" dirty="0"/>
          </a:p>
        </p:txBody>
      </p:sp>
      <p:sp>
        <p:nvSpPr>
          <p:cNvPr id="240644" name="Foliennummernplatzhalter 3">
            <a:extLst>
              <a:ext uri="{FF2B5EF4-FFF2-40B4-BE49-F238E27FC236}">
                <a16:creationId xmlns:a16="http://schemas.microsoft.com/office/drawing/2014/main" id="{D74855A2-9A93-C7F3-F8BC-2D8131FAB5BE}"/>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174</a:t>
            </a:fld>
            <a:endParaRPr lang="de-CH" altLang="de-DE" sz="1300"/>
          </a:p>
        </p:txBody>
      </p:sp>
    </p:spTree>
    <p:extLst>
      <p:ext uri="{BB962C8B-B14F-4D97-AF65-F5344CB8AC3E}">
        <p14:creationId xmlns:p14="http://schemas.microsoft.com/office/powerpoint/2010/main" val="408732224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B44DC-A839-3E60-8317-6AF601261729}"/>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8F9D64B4-E114-8284-2C30-A9DA34B495D5}"/>
              </a:ext>
            </a:extLst>
          </p:cNvPr>
          <p:cNvSpPr>
            <a:spLocks noGrp="1" noRot="1" noChangeAspect="1" noTextEdit="1"/>
          </p:cNvSpPr>
          <p:nvPr>
            <p:ph type="sldImg"/>
          </p:nvPr>
        </p:nvSpPr>
        <p:spPr>
          <a:xfrm>
            <a:off x="77788" y="733425"/>
            <a:ext cx="6513512" cy="3665538"/>
          </a:xfrm>
          <a:ln/>
        </p:spPr>
      </p:sp>
      <p:sp>
        <p:nvSpPr>
          <p:cNvPr id="295939" name="Notizenplatzhalter 2">
            <a:extLst>
              <a:ext uri="{FF2B5EF4-FFF2-40B4-BE49-F238E27FC236}">
                <a16:creationId xmlns:a16="http://schemas.microsoft.com/office/drawing/2014/main" id="{1E1A45ED-DF6E-CB42-288F-B29FCA88380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b="0" i="0" u="none" strike="noStrike" dirty="0">
                <a:solidFill>
                  <a:srgbClr val="000000"/>
                </a:solidFill>
                <a:effectLst/>
                <a:latin typeface="-webkit-standard"/>
              </a:rPr>
              <a:t>La </a:t>
            </a:r>
            <a:r>
              <a:rPr lang="fr-CH" b="0" i="0" u="none" strike="noStrike" dirty="0" err="1">
                <a:solidFill>
                  <a:srgbClr val="000000"/>
                </a:solidFill>
                <a:effectLst/>
              </a:rPr>
              <a:t>velocità</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è</a:t>
            </a:r>
            <a:r>
              <a:rPr lang="fr-CH" b="0" i="0" u="none" strike="noStrike" dirty="0">
                <a:solidFill>
                  <a:srgbClr val="000000"/>
                </a:solidFill>
                <a:effectLst/>
                <a:latin typeface="-webkit-standard"/>
              </a:rPr>
              <a:t> la </a:t>
            </a:r>
            <a:r>
              <a:rPr lang="fr-CH" b="0" i="0" u="none" strike="noStrike" dirty="0" err="1">
                <a:solidFill>
                  <a:srgbClr val="000000"/>
                </a:solidFill>
                <a:effectLst/>
                <a:latin typeface="-webkit-standard"/>
              </a:rPr>
              <a:t>capacità</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muoversi</a:t>
            </a:r>
            <a:r>
              <a:rPr lang="fr-CH" b="0" i="0" u="none" strike="noStrike" dirty="0">
                <a:solidFill>
                  <a:srgbClr val="000000"/>
                </a:solidFill>
                <a:effectLst/>
                <a:latin typeface="-webkit-standard"/>
              </a:rPr>
              <a:t> alla </a:t>
            </a:r>
            <a:r>
              <a:rPr lang="fr-CH" b="0" i="0" u="none" strike="noStrike" dirty="0" err="1">
                <a:solidFill>
                  <a:srgbClr val="000000"/>
                </a:solidFill>
                <a:effectLst/>
                <a:latin typeface="-webkit-standard"/>
              </a:rPr>
              <a:t>massima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rapidità</a:t>
            </a:r>
            <a:r>
              <a:rPr lang="fr-CH" b="0" i="0" u="none" strike="noStrike" dirty="0">
                <a:solidFill>
                  <a:srgbClr val="000000"/>
                </a:solidFill>
                <a:effectLst/>
                <a:latin typeface="-webkit-standard"/>
              </a:rPr>
              <a:t>.</a:t>
            </a:r>
            <a:br>
              <a:rPr lang="fr-CH" b="0" dirty="0"/>
            </a:br>
            <a:r>
              <a:rPr lang="fr-CH" b="0" i="0" u="none" strike="noStrike" dirty="0" err="1">
                <a:solidFill>
                  <a:srgbClr val="000000"/>
                </a:solidFill>
                <a:effectLst/>
                <a:latin typeface="-webkit-standard"/>
              </a:rPr>
              <a:t>Accelerare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muoversi</a:t>
            </a:r>
            <a:r>
              <a:rPr lang="fr-CH" b="0" i="0" u="none" strike="noStrike" dirty="0">
                <a:solidFill>
                  <a:srgbClr val="000000"/>
                </a:solidFill>
                <a:effectLst/>
                <a:latin typeface="-webkit-standard"/>
              </a:rPr>
              <a:t> il più </a:t>
            </a:r>
            <a:r>
              <a:rPr lang="fr-CH" b="0" i="0" u="none" strike="noStrike" dirty="0" err="1">
                <a:solidFill>
                  <a:srgbClr val="000000"/>
                </a:solidFill>
                <a:effectLst/>
                <a:latin typeface="-webkit-standard"/>
              </a:rPr>
              <a:t>velocemente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possibile</a:t>
            </a:r>
            <a:r>
              <a:rPr lang="fr-CH" b="0" i="0" u="none" strike="noStrike" dirty="0">
                <a:solidFill>
                  <a:srgbClr val="000000"/>
                </a:solidFill>
                <a:effectLst/>
                <a:latin typeface="-webkit-standard"/>
              </a:rPr>
              <a:t> o </a:t>
            </a:r>
            <a:r>
              <a:rPr lang="fr-CH" b="0" i="0" u="none" strike="noStrike" dirty="0" err="1">
                <a:solidFill>
                  <a:srgbClr val="000000"/>
                </a:solidFill>
                <a:effectLst/>
                <a:latin typeface="-webkit-standard"/>
              </a:rPr>
              <a:t>cambiare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direzione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rapidamente</a:t>
            </a:r>
            <a:r>
              <a:rPr lang="fr-CH" b="0" i="0" u="none" strike="noStrike" dirty="0">
                <a:solidFill>
                  <a:srgbClr val="000000"/>
                </a:solidFill>
                <a:effectLst/>
                <a:latin typeface="-webkit-standard"/>
              </a:rPr>
              <a:t> e con </a:t>
            </a:r>
            <a:r>
              <a:rPr lang="fr-CH" b="0" i="0" u="none" strike="noStrike" dirty="0" err="1">
                <a:solidFill>
                  <a:srgbClr val="000000"/>
                </a:solidFill>
                <a:effectLst/>
                <a:latin typeface="-webkit-standard"/>
              </a:rPr>
              <a:t>abilità</a:t>
            </a:r>
            <a:r>
              <a:rPr lang="fr-CH" b="0" i="0" u="none" strike="noStrike" dirty="0">
                <a:solidFill>
                  <a:srgbClr val="000000"/>
                </a:solidFill>
                <a:effectLst/>
                <a:latin typeface="-webkit-standard"/>
              </a:rPr>
              <a:t> sono forme </a:t>
            </a:r>
            <a:r>
              <a:rPr lang="fr-CH" b="0" i="0" u="none" strike="noStrike" dirty="0" err="1">
                <a:solidFill>
                  <a:srgbClr val="000000"/>
                </a:solidFill>
                <a:effectLst/>
                <a:latin typeface="-webkit-standard"/>
              </a:rPr>
              <a:t>caratteristiche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della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velocità</a:t>
            </a:r>
            <a:r>
              <a:rPr lang="fr-CH" b="0" i="0" u="none" strike="noStrike" dirty="0">
                <a:solidFill>
                  <a:srgbClr val="000000"/>
                </a:solidFill>
                <a:effectLst/>
                <a:latin typeface="-webkit-standard"/>
              </a:rPr>
              <a:t>.</a:t>
            </a:r>
            <a:br>
              <a:rPr lang="fr-CH" b="0" dirty="0"/>
            </a:br>
            <a:r>
              <a:rPr lang="fr-CH" b="0" i="0" u="none" strike="noStrike" dirty="0" err="1">
                <a:solidFill>
                  <a:srgbClr val="000000"/>
                </a:solidFill>
                <a:effectLst/>
              </a:rPr>
              <a:t>Forza</a:t>
            </a:r>
            <a:r>
              <a:rPr lang="fr-CH" b="0" i="0" u="none" strike="noStrike" dirty="0">
                <a:solidFill>
                  <a:srgbClr val="000000"/>
                </a:solidFill>
                <a:effectLst/>
                <a:latin typeface="-webkit-standard"/>
              </a:rPr>
              <a:t>, </a:t>
            </a:r>
            <a:r>
              <a:rPr lang="fr-CH" b="0" i="0" u="none" strike="noStrike" dirty="0" err="1">
                <a:solidFill>
                  <a:srgbClr val="000000"/>
                </a:solidFill>
                <a:effectLst/>
              </a:rPr>
              <a:t>esplosività</a:t>
            </a:r>
            <a:r>
              <a:rPr lang="fr-CH" b="0" i="0" u="none" strike="noStrike" dirty="0">
                <a:solidFill>
                  <a:srgbClr val="000000"/>
                </a:solidFill>
                <a:effectLst/>
                <a:latin typeface="-webkit-standard"/>
              </a:rPr>
              <a:t> e </a:t>
            </a:r>
            <a:r>
              <a:rPr lang="fr-CH" b="0" i="0" u="none" strike="noStrike" dirty="0" err="1">
                <a:solidFill>
                  <a:srgbClr val="000000"/>
                </a:solidFill>
                <a:effectLst/>
              </a:rPr>
              <a:t>coordinazione</a:t>
            </a:r>
            <a:r>
              <a:rPr lang="fr-CH" b="0" i="0" u="none" strike="noStrike" dirty="0">
                <a:solidFill>
                  <a:srgbClr val="000000"/>
                </a:solidFill>
                <a:effectLst/>
              </a:rPr>
              <a:t> </a:t>
            </a:r>
            <a:r>
              <a:rPr lang="fr-CH" b="0" i="0" u="none" strike="noStrike" dirty="0" err="1">
                <a:solidFill>
                  <a:srgbClr val="000000"/>
                </a:solidFill>
                <a:effectLst/>
              </a:rPr>
              <a:t>motoria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influenzano</a:t>
            </a:r>
            <a:r>
              <a:rPr lang="fr-CH" b="0" i="0" u="none" strike="noStrike" dirty="0">
                <a:solidFill>
                  <a:srgbClr val="000000"/>
                </a:solidFill>
                <a:effectLst/>
                <a:latin typeface="-webkit-standard"/>
              </a:rPr>
              <a:t> lo </a:t>
            </a:r>
            <a:r>
              <a:rPr lang="fr-CH" b="0" i="0" u="none" strike="noStrike" dirty="0" err="1">
                <a:solidFill>
                  <a:srgbClr val="000000"/>
                </a:solidFill>
                <a:effectLst/>
                <a:latin typeface="-webkit-standard"/>
              </a:rPr>
              <a:t>sviluppo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della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velocità</a:t>
            </a:r>
            <a:r>
              <a:rPr lang="fr-CH" b="0" i="0" u="none" strike="noStrike" dirty="0">
                <a:solidFill>
                  <a:srgbClr val="000000"/>
                </a:solidFill>
                <a:effectLst/>
                <a:latin typeface="-webkit-standard"/>
              </a:rPr>
              <a:t>.</a:t>
            </a:r>
            <a:br>
              <a:rPr lang="en-GB" b="0" dirty="0"/>
            </a:br>
            <a:endParaRPr lang="de-DE" altLang="de-DE" b="0" dirty="0"/>
          </a:p>
        </p:txBody>
      </p:sp>
      <p:sp>
        <p:nvSpPr>
          <p:cNvPr id="240644" name="Foliennummernplatzhalter 3">
            <a:extLst>
              <a:ext uri="{FF2B5EF4-FFF2-40B4-BE49-F238E27FC236}">
                <a16:creationId xmlns:a16="http://schemas.microsoft.com/office/drawing/2014/main" id="{DA539481-6A0D-318D-DAD0-6A88F908C958}"/>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175</a:t>
            </a:fld>
            <a:endParaRPr lang="de-CH" altLang="de-DE" sz="1300"/>
          </a:p>
        </p:txBody>
      </p:sp>
    </p:spTree>
    <p:extLst>
      <p:ext uri="{BB962C8B-B14F-4D97-AF65-F5344CB8AC3E}">
        <p14:creationId xmlns:p14="http://schemas.microsoft.com/office/powerpoint/2010/main" val="375585259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Folienbildplatzhalter 1"/>
          <p:cNvSpPr>
            <a:spLocks noGrp="1" noRot="1" noChangeAspect="1" noTextEdit="1"/>
          </p:cNvSpPr>
          <p:nvPr>
            <p:ph type="sldImg"/>
          </p:nvPr>
        </p:nvSpPr>
        <p:spPr>
          <a:xfrm>
            <a:off x="77788" y="733425"/>
            <a:ext cx="6513512" cy="3665538"/>
          </a:xfrm>
          <a:ln/>
        </p:spPr>
      </p:sp>
      <p:sp>
        <p:nvSpPr>
          <p:cNvPr id="29593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CH" altLang="de-DE" dirty="0"/>
              <a:t>Der schnellste Mensch der Welt</a:t>
            </a:r>
          </a:p>
        </p:txBody>
      </p:sp>
      <p:sp>
        <p:nvSpPr>
          <p:cNvPr id="240644"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176</a:t>
            </a:fld>
            <a:endParaRPr lang="de-CH" altLang="de-DE" sz="1300"/>
          </a:p>
        </p:txBody>
      </p:sp>
    </p:spTree>
    <p:extLst>
      <p:ext uri="{BB962C8B-B14F-4D97-AF65-F5344CB8AC3E}">
        <p14:creationId xmlns:p14="http://schemas.microsoft.com/office/powerpoint/2010/main" val="205566545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Folienbildplatzhalter 1"/>
          <p:cNvSpPr>
            <a:spLocks noGrp="1" noRot="1" noChangeAspect="1" noTextEdit="1"/>
          </p:cNvSpPr>
          <p:nvPr>
            <p:ph type="sldImg"/>
          </p:nvPr>
        </p:nvSpPr>
        <p:spPr>
          <a:xfrm>
            <a:off x="77788" y="733425"/>
            <a:ext cx="6513512" cy="3665538"/>
          </a:xfrm>
          <a:ln/>
        </p:spPr>
      </p:sp>
      <p:sp>
        <p:nvSpPr>
          <p:cNvPr id="29593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altLang="de-DE" dirty="0"/>
              <a:t>l'homme le plus rapide du monde</a:t>
            </a:r>
            <a:endParaRPr lang="de-CH" altLang="de-DE" dirty="0"/>
          </a:p>
        </p:txBody>
      </p:sp>
      <p:sp>
        <p:nvSpPr>
          <p:cNvPr id="240644"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177</a:t>
            </a:fld>
            <a:endParaRPr lang="de-CH" altLang="de-DE" sz="1300"/>
          </a:p>
        </p:txBody>
      </p:sp>
    </p:spTree>
    <p:extLst>
      <p:ext uri="{BB962C8B-B14F-4D97-AF65-F5344CB8AC3E}">
        <p14:creationId xmlns:p14="http://schemas.microsoft.com/office/powerpoint/2010/main" val="3260867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992EB-4E2C-2E94-2DE8-C0138E6CD72F}"/>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3C79A67E-5136-EA12-E741-E802334D2F7B}"/>
              </a:ext>
            </a:extLst>
          </p:cNvPr>
          <p:cNvSpPr>
            <a:spLocks noGrp="1" noRot="1" noChangeAspect="1" noTextEdit="1"/>
          </p:cNvSpPr>
          <p:nvPr>
            <p:ph type="sldImg"/>
          </p:nvPr>
        </p:nvSpPr>
        <p:spPr>
          <a:xfrm>
            <a:off x="77788" y="733425"/>
            <a:ext cx="6513512" cy="3665538"/>
          </a:xfrm>
          <a:ln/>
        </p:spPr>
      </p:sp>
      <p:sp>
        <p:nvSpPr>
          <p:cNvPr id="295939" name="Notizenplatzhalter 2">
            <a:extLst>
              <a:ext uri="{FF2B5EF4-FFF2-40B4-BE49-F238E27FC236}">
                <a16:creationId xmlns:a16="http://schemas.microsoft.com/office/drawing/2014/main" id="{040805B1-F813-9E08-A69D-D6AF70C7EDD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b="0" i="0" u="none" strike="noStrike" dirty="0">
                <a:solidFill>
                  <a:srgbClr val="000000"/>
                </a:solidFill>
                <a:effectLst/>
                <a:latin typeface="-webkit-standard"/>
              </a:rPr>
              <a:t>Il termine </a:t>
            </a:r>
            <a:r>
              <a:rPr lang="fr-CH" b="0" i="0" u="none" strike="noStrike" dirty="0" err="1">
                <a:solidFill>
                  <a:srgbClr val="000000"/>
                </a:solidFill>
                <a:effectLst/>
              </a:rPr>
              <a:t>atletico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oggi</a:t>
            </a:r>
            <a:r>
              <a:rPr lang="fr-CH" b="0" i="0" u="none" strike="noStrike" dirty="0">
                <a:solidFill>
                  <a:srgbClr val="000000"/>
                </a:solidFill>
                <a:effectLst/>
                <a:latin typeface="-webkit-standard"/>
              </a:rPr>
              <a:t> si </a:t>
            </a:r>
            <a:r>
              <a:rPr lang="fr-CH" b="0" i="0" u="none" strike="noStrike" dirty="0" err="1">
                <a:solidFill>
                  <a:srgbClr val="000000"/>
                </a:solidFill>
                <a:effectLst/>
                <a:latin typeface="-webkit-standard"/>
              </a:rPr>
              <a:t>riferisce</a:t>
            </a:r>
            <a:r>
              <a:rPr lang="fr-CH" b="0" i="0" u="none" strike="noStrike" dirty="0">
                <a:solidFill>
                  <a:srgbClr val="000000"/>
                </a:solidFill>
                <a:effectLst/>
                <a:latin typeface="-webkit-standard"/>
              </a:rPr>
              <a:t> alla </a:t>
            </a:r>
            <a:r>
              <a:rPr lang="fr-CH" b="0" i="0" u="none" strike="noStrike" dirty="0" err="1">
                <a:solidFill>
                  <a:srgbClr val="000000"/>
                </a:solidFill>
                <a:effectLst/>
              </a:rPr>
              <a:t>capacità</a:t>
            </a:r>
            <a:r>
              <a:rPr lang="fr-CH" b="0" i="0" u="none" strike="noStrike" dirty="0">
                <a:solidFill>
                  <a:srgbClr val="000000"/>
                </a:solidFill>
                <a:effectLst/>
              </a:rPr>
              <a:t> </a:t>
            </a:r>
            <a:r>
              <a:rPr lang="fr-CH" b="0" i="0" u="none" strike="noStrike" dirty="0" err="1">
                <a:solidFill>
                  <a:srgbClr val="000000"/>
                </a:solidFill>
                <a:effectLst/>
              </a:rPr>
              <a:t>fisica</a:t>
            </a:r>
            <a:r>
              <a:rPr lang="fr-CH" b="0" i="0" u="none" strike="noStrike" dirty="0">
                <a:solidFill>
                  <a:srgbClr val="000000"/>
                </a:solidFill>
                <a:effectLst/>
              </a:rPr>
              <a:t> di </a:t>
            </a:r>
            <a:r>
              <a:rPr lang="fr-CH" b="0" i="0" u="none" strike="noStrike" dirty="0" err="1">
                <a:solidFill>
                  <a:srgbClr val="000000"/>
                </a:solidFill>
                <a:effectLst/>
              </a:rPr>
              <a:t>prestazione</a:t>
            </a:r>
            <a:r>
              <a:rPr lang="fr-CH" b="0" i="0" u="none" strike="noStrike" dirty="0">
                <a:solidFill>
                  <a:srgbClr val="000000"/>
                </a:solidFill>
                <a:effectLst/>
                <a:latin typeface="-webkit-standard"/>
              </a:rPr>
              <a:t>, fondamentale </a:t>
            </a:r>
            <a:r>
              <a:rPr lang="fr-CH" b="0" i="0" u="none" strike="noStrike" dirty="0" err="1">
                <a:solidFill>
                  <a:srgbClr val="000000"/>
                </a:solidFill>
                <a:effectLst/>
                <a:latin typeface="-webkit-standard"/>
              </a:rPr>
              <a:t>nella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maggior</a:t>
            </a:r>
            <a:r>
              <a:rPr lang="fr-CH" b="0" i="0" u="none" strike="noStrike" dirty="0">
                <a:solidFill>
                  <a:srgbClr val="000000"/>
                </a:solidFill>
                <a:effectLst/>
                <a:latin typeface="-webkit-standard"/>
              </a:rPr>
              <a:t> parte </a:t>
            </a:r>
            <a:r>
              <a:rPr lang="fr-CH" b="0" i="0" u="none" strike="noStrike" dirty="0" err="1">
                <a:solidFill>
                  <a:srgbClr val="000000"/>
                </a:solidFill>
                <a:effectLst/>
                <a:latin typeface="-webkit-standard"/>
              </a:rPr>
              <a:t>degli</a:t>
            </a:r>
            <a:r>
              <a:rPr lang="fr-CH" b="0" i="0" u="none" strike="noStrike" dirty="0">
                <a:solidFill>
                  <a:srgbClr val="000000"/>
                </a:solidFill>
                <a:effectLst/>
                <a:latin typeface="-webkit-standard"/>
              </a:rPr>
              <a:t> sport. Ogni disciplina </a:t>
            </a:r>
            <a:r>
              <a:rPr lang="fr-CH" b="0" i="0" u="none" strike="noStrike" dirty="0" err="1">
                <a:solidFill>
                  <a:srgbClr val="000000"/>
                </a:solidFill>
                <a:effectLst/>
                <a:latin typeface="-webkit-standard"/>
              </a:rPr>
              <a:t>richiede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una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combinazione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diversa</a:t>
            </a:r>
            <a:r>
              <a:rPr lang="fr-CH" b="0" i="0" u="none" strike="noStrike" dirty="0">
                <a:solidFill>
                  <a:srgbClr val="000000"/>
                </a:solidFill>
                <a:effectLst/>
                <a:latin typeface="-webkit-standard"/>
              </a:rPr>
              <a:t> di </a:t>
            </a:r>
            <a:r>
              <a:rPr lang="fr-CH" b="0" i="0" u="none" strike="noStrike" dirty="0" err="1">
                <a:solidFill>
                  <a:srgbClr val="000000"/>
                </a:solidFill>
                <a:effectLst/>
              </a:rPr>
              <a:t>fattori</a:t>
            </a:r>
            <a:r>
              <a:rPr lang="fr-CH" b="0" i="0" u="none" strike="noStrike" dirty="0">
                <a:solidFill>
                  <a:srgbClr val="000000"/>
                </a:solidFill>
                <a:effectLst/>
              </a:rPr>
              <a:t> di </a:t>
            </a:r>
            <a:r>
              <a:rPr lang="fr-CH" b="0" i="0" u="none" strike="noStrike" dirty="0" err="1">
                <a:solidFill>
                  <a:srgbClr val="000000"/>
                </a:solidFill>
                <a:effectLst/>
              </a:rPr>
              <a:t>sviluppo</a:t>
            </a:r>
            <a:r>
              <a:rPr lang="fr-CH" b="0" i="0" u="none" strike="noStrike" dirty="0">
                <a:solidFill>
                  <a:srgbClr val="000000"/>
                </a:solidFill>
                <a:effectLst/>
                <a:latin typeface="-webkit-standard"/>
              </a:rPr>
              <a:t> come </a:t>
            </a:r>
            <a:r>
              <a:rPr lang="fr-CH" b="0" i="0" u="none" strike="noStrike" dirty="0" err="1">
                <a:solidFill>
                  <a:srgbClr val="000000"/>
                </a:solidFill>
                <a:effectLst/>
                <a:latin typeface="-webkit-standard"/>
              </a:rPr>
              <a:t>resistenza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forza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velocità</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esplosività</a:t>
            </a:r>
            <a:r>
              <a:rPr lang="fr-CH" b="0" i="0" u="none" strike="noStrike" dirty="0">
                <a:solidFill>
                  <a:srgbClr val="000000"/>
                </a:solidFill>
                <a:effectLst/>
                <a:latin typeface="-webkit-standard"/>
              </a:rPr>
              <a:t> o </a:t>
            </a:r>
            <a:r>
              <a:rPr lang="fr-CH" b="0" i="0" u="none" strike="noStrike" dirty="0" err="1">
                <a:solidFill>
                  <a:srgbClr val="000000"/>
                </a:solidFill>
                <a:effectLst/>
                <a:latin typeface="-webkit-standard"/>
              </a:rPr>
              <a:t>stabilità</a:t>
            </a:r>
            <a:r>
              <a:rPr lang="fr-CH" b="0" i="0" u="none" strike="noStrike" dirty="0">
                <a:solidFill>
                  <a:srgbClr val="000000"/>
                </a:solidFill>
                <a:effectLst/>
                <a:latin typeface="-webkit-standard"/>
              </a:rPr>
              <a:t>/</a:t>
            </a:r>
            <a:r>
              <a:rPr lang="fr-CH" b="0" i="0" u="none" strike="noStrike" dirty="0" err="1">
                <a:solidFill>
                  <a:srgbClr val="000000"/>
                </a:solidFill>
                <a:effectLst/>
                <a:latin typeface="-webkit-standard"/>
              </a:rPr>
              <a:t>mobilità</a:t>
            </a:r>
            <a:r>
              <a:rPr lang="fr-CH" b="0" i="0" u="none" strike="noStrike" dirty="0">
                <a:solidFill>
                  <a:srgbClr val="000000"/>
                </a:solidFill>
                <a:effectLst/>
                <a:latin typeface="-webkit-standard"/>
              </a:rPr>
              <a:t>.</a:t>
            </a:r>
          </a:p>
          <a:p>
            <a:br>
              <a:rPr lang="fr-CH" b="0" dirty="0"/>
            </a:br>
            <a:r>
              <a:rPr lang="fr-CH" b="0" i="0" u="none" strike="noStrike" dirty="0">
                <a:solidFill>
                  <a:srgbClr val="000000"/>
                </a:solidFill>
                <a:effectLst/>
                <a:latin typeface="-webkit-standard"/>
              </a:rPr>
              <a:t>L’</a:t>
            </a:r>
            <a:r>
              <a:rPr lang="fr-CH" b="0" i="0" u="none" strike="noStrike" dirty="0" err="1">
                <a:solidFill>
                  <a:srgbClr val="000000"/>
                </a:solidFill>
                <a:effectLst/>
                <a:latin typeface="-webkit-standard"/>
              </a:rPr>
              <a:t>allenamento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fisico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migliora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sia</a:t>
            </a:r>
            <a:r>
              <a:rPr lang="fr-CH" b="0" i="0" u="none" strike="noStrike" dirty="0">
                <a:solidFill>
                  <a:srgbClr val="000000"/>
                </a:solidFill>
                <a:effectLst/>
                <a:latin typeface="-webkit-standard"/>
              </a:rPr>
              <a:t> la </a:t>
            </a:r>
            <a:r>
              <a:rPr lang="fr-CH" b="0" i="0" u="none" strike="noStrike" dirty="0" err="1">
                <a:solidFill>
                  <a:srgbClr val="000000"/>
                </a:solidFill>
                <a:effectLst/>
              </a:rPr>
              <a:t>prestazione</a:t>
            </a:r>
            <a:r>
              <a:rPr lang="fr-CH" b="0" i="0" u="none" strike="noStrike" dirty="0">
                <a:solidFill>
                  <a:srgbClr val="000000"/>
                </a:solidFill>
                <a:effectLst/>
              </a:rPr>
              <a:t> </a:t>
            </a:r>
            <a:r>
              <a:rPr lang="fr-CH" b="0" i="0" u="none" strike="noStrike" dirty="0" err="1">
                <a:solidFill>
                  <a:srgbClr val="000000"/>
                </a:solidFill>
                <a:effectLst/>
              </a:rPr>
              <a:t>sportiva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che</a:t>
            </a:r>
            <a:r>
              <a:rPr lang="fr-CH" b="0" i="0" u="none" strike="noStrike" dirty="0">
                <a:solidFill>
                  <a:srgbClr val="000000"/>
                </a:solidFill>
                <a:effectLst/>
                <a:latin typeface="-webkit-standard"/>
              </a:rPr>
              <a:t> la </a:t>
            </a:r>
            <a:r>
              <a:rPr lang="fr-CH" b="0" i="0" u="none" strike="noStrike" dirty="0" err="1">
                <a:solidFill>
                  <a:srgbClr val="000000"/>
                </a:solidFill>
                <a:effectLst/>
              </a:rPr>
              <a:t>salute</a:t>
            </a:r>
            <a:r>
              <a:rPr lang="fr-CH" b="0" i="0" u="none" strike="noStrike" dirty="0">
                <a:solidFill>
                  <a:srgbClr val="000000"/>
                </a:solidFill>
                <a:effectLst/>
              </a:rPr>
              <a:t> </a:t>
            </a:r>
            <a:r>
              <a:rPr lang="fr-CH" b="0" i="0" u="none" strike="noStrike" dirty="0" err="1">
                <a:solidFill>
                  <a:srgbClr val="000000"/>
                </a:solidFill>
                <a:effectLst/>
              </a:rPr>
              <a:t>generale</a:t>
            </a:r>
            <a:r>
              <a:rPr lang="fr-CH" b="0" i="0" u="none" strike="noStrike" dirty="0">
                <a:solidFill>
                  <a:srgbClr val="000000"/>
                </a:solidFill>
                <a:effectLst/>
                <a:latin typeface="-webkit-standard"/>
              </a:rPr>
              <a:t>.</a:t>
            </a:r>
            <a:br>
              <a:rPr lang="fr-CH" b="0" dirty="0"/>
            </a:br>
            <a:r>
              <a:rPr lang="fr-CH" b="0" i="0" u="none" strike="noStrike" dirty="0">
                <a:solidFill>
                  <a:srgbClr val="000000"/>
                </a:solidFill>
                <a:effectLst/>
                <a:latin typeface="-webkit-standard"/>
              </a:rPr>
              <a:t>Per </a:t>
            </a:r>
            <a:r>
              <a:rPr lang="fr-CH" b="0" i="0" u="none" strike="noStrike" dirty="0" err="1">
                <a:solidFill>
                  <a:srgbClr val="000000"/>
                </a:solidFill>
                <a:effectLst/>
              </a:rPr>
              <a:t>bambini</a:t>
            </a:r>
            <a:r>
              <a:rPr lang="fr-CH" b="0" i="0" u="none" strike="noStrike" dirty="0">
                <a:solidFill>
                  <a:srgbClr val="000000"/>
                </a:solidFill>
                <a:effectLst/>
              </a:rPr>
              <a:t> e </a:t>
            </a:r>
            <a:r>
              <a:rPr lang="fr-CH" b="0" i="0" u="none" strike="noStrike" dirty="0" err="1">
                <a:solidFill>
                  <a:srgbClr val="000000"/>
                </a:solidFill>
                <a:effectLst/>
              </a:rPr>
              <a:t>giovani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favorisce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adattamenti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duraturi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utili</a:t>
            </a:r>
            <a:r>
              <a:rPr lang="fr-CH" b="0" i="0" u="none" strike="noStrike" dirty="0">
                <a:solidFill>
                  <a:srgbClr val="000000"/>
                </a:solidFill>
                <a:effectLst/>
                <a:latin typeface="-webkit-standard"/>
              </a:rPr>
              <a:t> per la performance, la </a:t>
            </a:r>
            <a:r>
              <a:rPr lang="fr-CH" b="0" i="0" u="none" strike="noStrike" dirty="0" err="1">
                <a:solidFill>
                  <a:srgbClr val="000000"/>
                </a:solidFill>
                <a:effectLst/>
                <a:latin typeface="-webkit-standard"/>
              </a:rPr>
              <a:t>prevenzione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degli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infortuni</a:t>
            </a:r>
            <a:r>
              <a:rPr lang="fr-CH" b="0" i="0" u="none" strike="noStrike" dirty="0">
                <a:solidFill>
                  <a:srgbClr val="000000"/>
                </a:solidFill>
                <a:effectLst/>
                <a:latin typeface="-webkit-standard"/>
              </a:rPr>
              <a:t> e il </a:t>
            </a:r>
            <a:r>
              <a:rPr lang="fr-CH" b="0" i="0" u="none" strike="noStrike" dirty="0" err="1">
                <a:solidFill>
                  <a:srgbClr val="000000"/>
                </a:solidFill>
                <a:effectLst/>
                <a:latin typeface="-webkit-standard"/>
              </a:rPr>
              <a:t>benessere</a:t>
            </a:r>
            <a:r>
              <a:rPr lang="fr-CH" b="0" i="0" u="none" strike="noStrike" dirty="0">
                <a:solidFill>
                  <a:srgbClr val="000000"/>
                </a:solidFill>
                <a:effectLst/>
                <a:latin typeface="-webkit-standard"/>
              </a:rPr>
              <a:t>.</a:t>
            </a:r>
            <a:br>
              <a:rPr lang="fr-CH" b="0" dirty="0"/>
            </a:br>
            <a:r>
              <a:rPr lang="fr-CH" b="0" i="0" u="none" strike="noStrike" dirty="0">
                <a:solidFill>
                  <a:srgbClr val="000000"/>
                </a:solidFill>
                <a:effectLst/>
                <a:latin typeface="-webkit-standard"/>
              </a:rPr>
              <a:t>L’</a:t>
            </a:r>
            <a:r>
              <a:rPr lang="fr-CH" b="0" i="0" u="none" strike="noStrike" dirty="0" err="1">
                <a:solidFill>
                  <a:srgbClr val="000000"/>
                </a:solidFill>
                <a:effectLst/>
                <a:latin typeface="-webkit-standard"/>
              </a:rPr>
              <a:t>allenamento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precoce</a:t>
            </a:r>
            <a:r>
              <a:rPr lang="fr-CH" b="0" i="0" u="none" strike="noStrike" dirty="0">
                <a:solidFill>
                  <a:srgbClr val="000000"/>
                </a:solidFill>
                <a:effectLst/>
                <a:latin typeface="-webkit-standard"/>
              </a:rPr>
              <a:t> delle </a:t>
            </a:r>
            <a:r>
              <a:rPr lang="fr-CH" b="0" i="0" u="none" strike="noStrike" dirty="0">
                <a:solidFill>
                  <a:srgbClr val="000000"/>
                </a:solidFill>
                <a:effectLst/>
              </a:rPr>
              <a:t>forme </a:t>
            </a:r>
            <a:r>
              <a:rPr lang="fr-CH" b="0" i="0" u="none" strike="noStrike" dirty="0" err="1">
                <a:solidFill>
                  <a:srgbClr val="000000"/>
                </a:solidFill>
                <a:effectLst/>
              </a:rPr>
              <a:t>fondamentali</a:t>
            </a:r>
            <a:r>
              <a:rPr lang="fr-CH" b="0" i="0" u="none" strike="noStrike" dirty="0">
                <a:solidFill>
                  <a:srgbClr val="000000"/>
                </a:solidFill>
                <a:effectLst/>
              </a:rPr>
              <a:t> di </a:t>
            </a:r>
            <a:r>
              <a:rPr lang="fr-CH" b="0" i="0" u="none" strike="noStrike" dirty="0" err="1">
                <a:solidFill>
                  <a:srgbClr val="000000"/>
                </a:solidFill>
                <a:effectLst/>
              </a:rPr>
              <a:t>movimento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che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include</a:t>
            </a:r>
            <a:r>
              <a:rPr lang="fr-CH" b="0" i="0" u="none" strike="noStrike" dirty="0">
                <a:solidFill>
                  <a:srgbClr val="000000"/>
                </a:solidFill>
                <a:effectLst/>
                <a:latin typeface="-webkit-standard"/>
              </a:rPr>
              <a:t> i </a:t>
            </a:r>
            <a:r>
              <a:rPr lang="fr-CH" b="0" i="0" u="none" strike="noStrike" dirty="0" err="1">
                <a:solidFill>
                  <a:srgbClr val="000000"/>
                </a:solidFill>
                <a:effectLst/>
                <a:latin typeface="-webkit-standard"/>
              </a:rPr>
              <a:t>cinque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fattori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costituisce</a:t>
            </a:r>
            <a:r>
              <a:rPr lang="fr-CH" b="0" i="0" u="none" strike="noStrike" dirty="0">
                <a:solidFill>
                  <a:srgbClr val="000000"/>
                </a:solidFill>
                <a:effectLst/>
                <a:latin typeface="-webkit-standard"/>
              </a:rPr>
              <a:t> la base per </a:t>
            </a:r>
            <a:r>
              <a:rPr lang="fr-CH" b="0" i="0" u="none" strike="noStrike" dirty="0" err="1">
                <a:solidFill>
                  <a:srgbClr val="000000"/>
                </a:solidFill>
                <a:effectLst/>
                <a:latin typeface="-webkit-standard"/>
              </a:rPr>
              <a:t>uno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sviluppo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atletico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completo</a:t>
            </a:r>
            <a:r>
              <a:rPr lang="fr-CH" b="0" i="0" u="none" strike="noStrike" dirty="0">
                <a:solidFill>
                  <a:srgbClr val="000000"/>
                </a:solidFill>
                <a:effectLst/>
                <a:latin typeface="-webkit-standard"/>
              </a:rPr>
              <a:t>. Con il tempo, l’</a:t>
            </a:r>
            <a:r>
              <a:rPr lang="fr-CH" b="0" i="0" u="none" strike="noStrike" dirty="0" err="1">
                <a:solidFill>
                  <a:srgbClr val="000000"/>
                </a:solidFill>
                <a:effectLst/>
                <a:latin typeface="-webkit-standard"/>
              </a:rPr>
              <a:t>allenamento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diventa</a:t>
            </a:r>
            <a:r>
              <a:rPr lang="fr-CH" b="0" i="0" u="none" strike="noStrike" dirty="0">
                <a:solidFill>
                  <a:srgbClr val="000000"/>
                </a:solidFill>
                <a:effectLst/>
                <a:latin typeface="-webkit-standard"/>
              </a:rPr>
              <a:t> più </a:t>
            </a:r>
            <a:r>
              <a:rPr lang="fr-CH" b="0" i="0" u="none" strike="noStrike" dirty="0" err="1">
                <a:solidFill>
                  <a:srgbClr val="000000"/>
                </a:solidFill>
                <a:effectLst/>
                <a:latin typeface="-webkit-standard"/>
              </a:rPr>
              <a:t>specifico</a:t>
            </a:r>
            <a:r>
              <a:rPr lang="fr-CH" b="0" i="0" u="none" strike="noStrike" dirty="0">
                <a:solidFill>
                  <a:srgbClr val="000000"/>
                </a:solidFill>
                <a:effectLst/>
                <a:latin typeface="-webkit-standard"/>
              </a:rPr>
              <a:t> alla disciplina </a:t>
            </a:r>
            <a:r>
              <a:rPr lang="fr-CH" b="0" i="0" u="none" strike="noStrike" dirty="0" err="1">
                <a:solidFill>
                  <a:srgbClr val="000000"/>
                </a:solidFill>
                <a:effectLst/>
                <a:latin typeface="-webkit-standard"/>
              </a:rPr>
              <a:t>praticata</a:t>
            </a:r>
            <a:r>
              <a:rPr lang="fr-CH" b="0" i="0" u="none" strike="noStrike" dirty="0">
                <a:solidFill>
                  <a:srgbClr val="000000"/>
                </a:solidFill>
                <a:effectLst/>
                <a:latin typeface="-webkit-standard"/>
              </a:rPr>
              <a:t>.</a:t>
            </a:r>
            <a:br>
              <a:rPr lang="en-GB" b="0" dirty="0"/>
            </a:br>
            <a:endParaRPr lang="en-GB" b="0" dirty="0"/>
          </a:p>
          <a:p>
            <a:endParaRPr lang="en-GB" altLang="de-DE" b="0" dirty="0"/>
          </a:p>
          <a:p>
            <a:endParaRPr lang="en-GB" altLang="de-DE" b="0" dirty="0"/>
          </a:p>
          <a:p>
            <a:endParaRPr lang="de-DE" altLang="de-DE" dirty="0"/>
          </a:p>
        </p:txBody>
      </p:sp>
      <p:sp>
        <p:nvSpPr>
          <p:cNvPr id="240644" name="Foliennummernplatzhalter 3">
            <a:extLst>
              <a:ext uri="{FF2B5EF4-FFF2-40B4-BE49-F238E27FC236}">
                <a16:creationId xmlns:a16="http://schemas.microsoft.com/office/drawing/2014/main" id="{E8F9EAEE-E7D5-F743-41A5-5B3E7164FBDD}"/>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16</a:t>
            </a:fld>
            <a:endParaRPr lang="de-CH" altLang="de-DE" sz="1300"/>
          </a:p>
        </p:txBody>
      </p:sp>
    </p:spTree>
    <p:extLst>
      <p:ext uri="{BB962C8B-B14F-4D97-AF65-F5344CB8AC3E}">
        <p14:creationId xmlns:p14="http://schemas.microsoft.com/office/powerpoint/2010/main" val="254939036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Folienbildplatzhalter 1"/>
          <p:cNvSpPr>
            <a:spLocks noGrp="1" noRot="1" noChangeAspect="1" noTextEdit="1"/>
          </p:cNvSpPr>
          <p:nvPr>
            <p:ph type="sldImg"/>
          </p:nvPr>
        </p:nvSpPr>
        <p:spPr>
          <a:xfrm>
            <a:off x="77788" y="733425"/>
            <a:ext cx="6513512" cy="3665538"/>
          </a:xfrm>
          <a:ln/>
        </p:spPr>
      </p:sp>
      <p:sp>
        <p:nvSpPr>
          <p:cNvPr id="29593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altLang="de-DE" dirty="0"/>
              <a:t>l'uomo più veloce del mondo</a:t>
            </a:r>
            <a:endParaRPr lang="de-CH" altLang="de-DE" dirty="0"/>
          </a:p>
        </p:txBody>
      </p:sp>
      <p:sp>
        <p:nvSpPr>
          <p:cNvPr id="240644"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178</a:t>
            </a:fld>
            <a:endParaRPr lang="de-CH" altLang="de-DE" sz="1300"/>
          </a:p>
        </p:txBody>
      </p:sp>
    </p:spTree>
    <p:extLst>
      <p:ext uri="{BB962C8B-B14F-4D97-AF65-F5344CB8AC3E}">
        <p14:creationId xmlns:p14="http://schemas.microsoft.com/office/powerpoint/2010/main" val="297709295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Folienbildplatzhalter 1"/>
          <p:cNvSpPr>
            <a:spLocks noGrp="1" noRot="1" noChangeAspect="1" noTextEdit="1"/>
          </p:cNvSpPr>
          <p:nvPr>
            <p:ph type="sldImg"/>
          </p:nvPr>
        </p:nvSpPr>
        <p:spPr>
          <a:xfrm>
            <a:off x="77788" y="733425"/>
            <a:ext cx="6513512" cy="3665538"/>
          </a:xfrm>
          <a:ln/>
        </p:spPr>
      </p:sp>
      <p:sp>
        <p:nvSpPr>
          <p:cNvPr id="29593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de-CH" altLang="de-DE" dirty="0"/>
          </a:p>
        </p:txBody>
      </p:sp>
      <p:sp>
        <p:nvSpPr>
          <p:cNvPr id="240644"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179</a:t>
            </a:fld>
            <a:endParaRPr lang="de-CH" altLang="de-DE" sz="1300"/>
          </a:p>
        </p:txBody>
      </p:sp>
    </p:spTree>
    <p:extLst>
      <p:ext uri="{BB962C8B-B14F-4D97-AF65-F5344CB8AC3E}">
        <p14:creationId xmlns:p14="http://schemas.microsoft.com/office/powerpoint/2010/main" val="159555499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Folienbildplatzhalter 1"/>
          <p:cNvSpPr>
            <a:spLocks noGrp="1" noRot="1" noChangeAspect="1" noTextEdit="1"/>
          </p:cNvSpPr>
          <p:nvPr>
            <p:ph type="sldImg"/>
          </p:nvPr>
        </p:nvSpPr>
        <p:spPr>
          <a:xfrm>
            <a:off x="77788" y="733425"/>
            <a:ext cx="6513512" cy="3665538"/>
          </a:xfrm>
          <a:ln/>
        </p:spPr>
      </p:sp>
      <p:sp>
        <p:nvSpPr>
          <p:cNvPr id="29593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de-CH" altLang="de-DE" dirty="0"/>
          </a:p>
        </p:txBody>
      </p:sp>
      <p:sp>
        <p:nvSpPr>
          <p:cNvPr id="240644"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180</a:t>
            </a:fld>
            <a:endParaRPr lang="de-CH" altLang="de-DE" sz="1300"/>
          </a:p>
        </p:txBody>
      </p:sp>
    </p:spTree>
    <p:extLst>
      <p:ext uri="{BB962C8B-B14F-4D97-AF65-F5344CB8AC3E}">
        <p14:creationId xmlns:p14="http://schemas.microsoft.com/office/powerpoint/2010/main" val="186304442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Folienbildplatzhalter 1"/>
          <p:cNvSpPr>
            <a:spLocks noGrp="1" noRot="1" noChangeAspect="1" noTextEdit="1"/>
          </p:cNvSpPr>
          <p:nvPr>
            <p:ph type="sldImg"/>
          </p:nvPr>
        </p:nvSpPr>
        <p:spPr>
          <a:xfrm>
            <a:off x="77788" y="733425"/>
            <a:ext cx="6513512" cy="3665538"/>
          </a:xfrm>
          <a:ln/>
        </p:spPr>
      </p:sp>
      <p:sp>
        <p:nvSpPr>
          <p:cNvPr id="29593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de-CH" altLang="de-DE" dirty="0"/>
          </a:p>
        </p:txBody>
      </p:sp>
      <p:sp>
        <p:nvSpPr>
          <p:cNvPr id="240644"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181</a:t>
            </a:fld>
            <a:endParaRPr lang="de-CH" altLang="de-DE" sz="1300"/>
          </a:p>
        </p:txBody>
      </p:sp>
    </p:spTree>
    <p:extLst>
      <p:ext uri="{BB962C8B-B14F-4D97-AF65-F5344CB8AC3E}">
        <p14:creationId xmlns:p14="http://schemas.microsoft.com/office/powerpoint/2010/main" val="53014206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Folienbildplatzhalter 1"/>
          <p:cNvSpPr>
            <a:spLocks noGrp="1" noRot="1" noChangeAspect="1" noTextEdit="1"/>
          </p:cNvSpPr>
          <p:nvPr>
            <p:ph type="sldImg"/>
          </p:nvPr>
        </p:nvSpPr>
        <p:spPr>
          <a:xfrm>
            <a:off x="77788" y="733425"/>
            <a:ext cx="6513512" cy="3665538"/>
          </a:xfrm>
          <a:ln/>
        </p:spPr>
      </p:sp>
      <p:sp>
        <p:nvSpPr>
          <p:cNvPr id="29593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de-CH" altLang="de-DE" dirty="0"/>
          </a:p>
        </p:txBody>
      </p:sp>
      <p:sp>
        <p:nvSpPr>
          <p:cNvPr id="240644"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182</a:t>
            </a:fld>
            <a:endParaRPr lang="de-CH" altLang="de-DE" sz="1300"/>
          </a:p>
        </p:txBody>
      </p:sp>
    </p:spTree>
    <p:extLst>
      <p:ext uri="{BB962C8B-B14F-4D97-AF65-F5344CB8AC3E}">
        <p14:creationId xmlns:p14="http://schemas.microsoft.com/office/powerpoint/2010/main" val="58814172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AA002-9663-AA07-C17D-27445F4736BC}"/>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C5CB2F10-DCE5-EF05-86E9-C87CC3ECCDD2}"/>
              </a:ext>
            </a:extLst>
          </p:cNvPr>
          <p:cNvSpPr>
            <a:spLocks noGrp="1" noRot="1" noChangeAspect="1" noTextEdit="1"/>
          </p:cNvSpPr>
          <p:nvPr>
            <p:ph type="sldImg"/>
          </p:nvPr>
        </p:nvSpPr>
        <p:spPr>
          <a:xfrm>
            <a:off x="77788" y="733425"/>
            <a:ext cx="6513512" cy="3665538"/>
          </a:xfrm>
          <a:ln/>
        </p:spPr>
      </p:sp>
      <p:sp>
        <p:nvSpPr>
          <p:cNvPr id="295939" name="Notizenplatzhalter 2">
            <a:extLst>
              <a:ext uri="{FF2B5EF4-FFF2-40B4-BE49-F238E27FC236}">
                <a16:creationId xmlns:a16="http://schemas.microsoft.com/office/drawing/2014/main" id="{4C5C662F-752F-2A73-278D-61D5D7A394D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de-CH" altLang="de-DE" dirty="0"/>
          </a:p>
        </p:txBody>
      </p:sp>
      <p:sp>
        <p:nvSpPr>
          <p:cNvPr id="240644" name="Foliennummernplatzhalter 3">
            <a:extLst>
              <a:ext uri="{FF2B5EF4-FFF2-40B4-BE49-F238E27FC236}">
                <a16:creationId xmlns:a16="http://schemas.microsoft.com/office/drawing/2014/main" id="{A53C69E1-2291-0A55-9B67-E7EA0825E02F}"/>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183</a:t>
            </a:fld>
            <a:endParaRPr lang="de-CH" altLang="de-DE" sz="1300"/>
          </a:p>
        </p:txBody>
      </p:sp>
    </p:spTree>
    <p:extLst>
      <p:ext uri="{BB962C8B-B14F-4D97-AF65-F5344CB8AC3E}">
        <p14:creationId xmlns:p14="http://schemas.microsoft.com/office/powerpoint/2010/main" val="428723932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AA002-9663-AA07-C17D-27445F4736BC}"/>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C5CB2F10-DCE5-EF05-86E9-C87CC3ECCDD2}"/>
              </a:ext>
            </a:extLst>
          </p:cNvPr>
          <p:cNvSpPr>
            <a:spLocks noGrp="1" noRot="1" noChangeAspect="1" noTextEdit="1"/>
          </p:cNvSpPr>
          <p:nvPr>
            <p:ph type="sldImg"/>
          </p:nvPr>
        </p:nvSpPr>
        <p:spPr>
          <a:xfrm>
            <a:off x="77788" y="733425"/>
            <a:ext cx="6513512" cy="3665538"/>
          </a:xfrm>
          <a:ln/>
        </p:spPr>
      </p:sp>
      <p:sp>
        <p:nvSpPr>
          <p:cNvPr id="295939" name="Notizenplatzhalter 2">
            <a:extLst>
              <a:ext uri="{FF2B5EF4-FFF2-40B4-BE49-F238E27FC236}">
                <a16:creationId xmlns:a16="http://schemas.microsoft.com/office/drawing/2014/main" id="{4C5C662F-752F-2A73-278D-61D5D7A394D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de-CH" altLang="de-DE" dirty="0"/>
          </a:p>
        </p:txBody>
      </p:sp>
      <p:sp>
        <p:nvSpPr>
          <p:cNvPr id="240644" name="Foliennummernplatzhalter 3">
            <a:extLst>
              <a:ext uri="{FF2B5EF4-FFF2-40B4-BE49-F238E27FC236}">
                <a16:creationId xmlns:a16="http://schemas.microsoft.com/office/drawing/2014/main" id="{A53C69E1-2291-0A55-9B67-E7EA0825E02F}"/>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184</a:t>
            </a:fld>
            <a:endParaRPr lang="de-CH" altLang="de-DE" sz="1300"/>
          </a:p>
        </p:txBody>
      </p:sp>
    </p:spTree>
    <p:extLst>
      <p:ext uri="{BB962C8B-B14F-4D97-AF65-F5344CB8AC3E}">
        <p14:creationId xmlns:p14="http://schemas.microsoft.com/office/powerpoint/2010/main" val="13280749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r>
              <a:rPr lang="en-GB" sz="1200" b="0" i="0" u="none" strike="noStrike" kern="1200" dirty="0" err="1">
                <a:solidFill>
                  <a:schemeClr val="tx1"/>
                </a:solidFill>
                <a:effectLst/>
                <a:latin typeface="Arial" pitchFamily="34" charset="0"/>
                <a:ea typeface="+mn-ea"/>
                <a:cs typeface="+mn-cs"/>
              </a:rPr>
              <a:t>Schnelligkeit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tritt</a:t>
            </a:r>
            <a:r>
              <a:rPr lang="en-GB" sz="1200" b="0" i="0" u="none" strike="noStrike" kern="1200" dirty="0">
                <a:solidFill>
                  <a:schemeClr val="tx1"/>
                </a:solidFill>
                <a:effectLst/>
                <a:latin typeface="Arial" pitchFamily="34" charset="0"/>
                <a:ea typeface="+mn-ea"/>
                <a:cs typeface="+mn-cs"/>
              </a:rPr>
              <a:t> in </a:t>
            </a:r>
            <a:r>
              <a:rPr lang="en-GB" sz="1200" b="0" i="0" u="none" strike="noStrike" kern="1200" dirty="0" err="1">
                <a:solidFill>
                  <a:schemeClr val="tx1"/>
                </a:solidFill>
                <a:effectLst/>
                <a:latin typeface="Arial" pitchFamily="34" charset="0"/>
                <a:ea typeface="+mn-ea"/>
                <a:cs typeface="+mn-cs"/>
              </a:rPr>
              <a:t>verschiedene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Formen</a:t>
            </a:r>
            <a:r>
              <a:rPr lang="en-GB" sz="1200" b="0" i="0" u="none" strike="noStrike" kern="1200" dirty="0">
                <a:solidFill>
                  <a:schemeClr val="tx1"/>
                </a:solidFill>
                <a:effectLst/>
                <a:latin typeface="Arial" pitchFamily="34" charset="0"/>
                <a:ea typeface="+mn-ea"/>
                <a:cs typeface="+mn-cs"/>
              </a:rPr>
              <a:t> auf und </a:t>
            </a:r>
            <a:r>
              <a:rPr lang="en-GB" sz="1200" b="0" i="0" u="none" strike="noStrike" kern="1200" dirty="0" err="1">
                <a:solidFill>
                  <a:schemeClr val="tx1"/>
                </a:solidFill>
                <a:effectLst/>
                <a:latin typeface="Arial" pitchFamily="34" charset="0"/>
                <a:ea typeface="+mn-ea"/>
                <a:cs typeface="+mn-cs"/>
              </a:rPr>
              <a:t>jede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dieser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Formen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kann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spezifisch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trainiert</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verbessert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a:t>
            </a:r>
          </a:p>
          <a:p>
            <a:endParaRPr lang="de-CH" altLang="de-DE" u="sng" dirty="0"/>
          </a:p>
          <a:p>
            <a:r>
              <a:rPr lang="de-CH" altLang="de-DE" b="1" u="none" dirty="0"/>
              <a:t>Handlungsschnelligkeit:</a:t>
            </a:r>
          </a:p>
          <a:p>
            <a:r>
              <a:rPr lang="de-CH" altLang="de-DE" dirty="0"/>
              <a:t>Sie ist die Fähigkeit, in komplexen Situationen unter Zeitdruck schnell Informationen aufzunehmen, das Wesentliche zu erkennen und richtig zu antizipieren, in kürzester Zeit aus mehreren Handlungsmöglichkeiten die beste zu wählen und dann mit grosser Geschwindigkeit und hoher Präzision zu agieren. Bsp.: Auslösung und Durchführung eines Gegenstosses; Abwehrgeste des Torhüters usw.</a:t>
            </a:r>
          </a:p>
          <a:p>
            <a:endParaRPr lang="de-CH" altLang="de-DE" u="sng" dirty="0"/>
          </a:p>
          <a:p>
            <a:r>
              <a:rPr lang="de-CH" altLang="de-DE" b="1" u="none" dirty="0"/>
              <a:t>Reaktionsschnelligkeit:</a:t>
            </a:r>
          </a:p>
          <a:p>
            <a:r>
              <a:rPr lang="de-CH" altLang="de-DE" dirty="0"/>
              <a:t>Die psychophysische Fähigkeit auf Signale rasch (und richtig) zu reagieren. Man unterscheidet dabei zwischen </a:t>
            </a:r>
            <a:r>
              <a:rPr lang="de-CH" altLang="de-DE" i="1" dirty="0"/>
              <a:t>einfachen Reaktionen </a:t>
            </a:r>
            <a:r>
              <a:rPr lang="de-CH" altLang="de-DE" dirty="0"/>
              <a:t>(feststehende Aktion auf ein Signal) und </a:t>
            </a:r>
            <a:r>
              <a:rPr lang="de-CH" altLang="de-DE" i="1" dirty="0"/>
              <a:t>komplexe Reaktionen </a:t>
            </a:r>
            <a:r>
              <a:rPr lang="de-CH" altLang="de-DE" dirty="0"/>
              <a:t>(je nach Signal muss unterschiedlich reagiert werden)</a:t>
            </a:r>
          </a:p>
          <a:p>
            <a:endParaRPr lang="de-CH" altLang="de-DE" dirty="0"/>
          </a:p>
          <a:p>
            <a:r>
              <a:rPr lang="de-CH" altLang="de-DE" b="1" u="none" dirty="0"/>
              <a:t>Beschleunigungsfähigkeit:</a:t>
            </a:r>
          </a:p>
          <a:p>
            <a:r>
              <a:rPr lang="de-CH" altLang="de-DE" dirty="0"/>
              <a:t>Fähigkeit den eigenen Körper oder ein Gerät optimal zu beschleunigen. Sie wird durch Explosivkraft und Technik beeinflusst.</a:t>
            </a:r>
          </a:p>
          <a:p>
            <a:endParaRPr lang="de-CH" altLang="de-DE" dirty="0"/>
          </a:p>
          <a:p>
            <a:r>
              <a:rPr lang="de-CH" altLang="de-DE" b="1" u="none" dirty="0"/>
              <a:t>Bewegungs- und Aktionsschnelligkeit:</a:t>
            </a:r>
          </a:p>
          <a:p>
            <a:r>
              <a:rPr lang="de-CH" altLang="de-DE" dirty="0"/>
              <a:t>Fähigkeit zyklische (sich wiederholend, z.B. rennen) oder azyklische (einmalige Aktion, z.B. Wurfbewegung) Aktionen mit hoher Geschwindigkeit auszuführen.</a:t>
            </a:r>
          </a:p>
          <a:p>
            <a:endParaRPr lang="de-CH" altLang="de-DE" dirty="0"/>
          </a:p>
          <a:p>
            <a:r>
              <a:rPr lang="de-CH" altLang="de-DE" b="1" u="none" dirty="0"/>
              <a:t>Schnelligkeitsausdauer:</a:t>
            </a:r>
          </a:p>
          <a:p>
            <a:r>
              <a:rPr lang="en-GB" sz="1200" b="0" i="0" u="none" strike="noStrike" kern="1200" dirty="0">
                <a:solidFill>
                  <a:schemeClr val="tx1"/>
                </a:solidFill>
                <a:effectLst/>
                <a:latin typeface="Arial" pitchFamily="34" charset="0"/>
                <a:ea typeface="+mn-ea"/>
                <a:cs typeface="+mn-cs"/>
              </a:rPr>
              <a:t>Die </a:t>
            </a:r>
            <a:r>
              <a:rPr lang="en-GB" sz="1200" b="0" i="0" u="none" strike="noStrike" kern="1200" dirty="0" err="1">
                <a:solidFill>
                  <a:schemeClr val="tx1"/>
                </a:solidFill>
                <a:effectLst/>
                <a:latin typeface="Arial" pitchFamily="34" charset="0"/>
                <a:ea typeface="+mn-ea"/>
                <a:cs typeface="+mn-cs"/>
              </a:rPr>
              <a:t>Schnelligkeitsausdauer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beschreibt</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Fähigkeit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maximale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Geschwindigkeit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ohne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Geschwindigkeitsverlust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aufrechtzuerhalten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schnelle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Reaktion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wiederholt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maximaler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Geschwindigkeit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auszuführen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z.B.</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hohe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Reaktionsschnelligkeit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mehrmals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nacheinander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ausführen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oder</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Aktionsschnelligkeit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über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längere</a:t>
            </a:r>
            <a:r>
              <a:rPr lang="en-GB" sz="1200" b="0" i="0" u="none" strike="noStrike" kern="1200" dirty="0">
                <a:solidFill>
                  <a:schemeClr val="tx1"/>
                </a:solidFill>
                <a:effectLst/>
                <a:latin typeface="Arial" pitchFamily="34" charset="0"/>
                <a:ea typeface="+mn-ea"/>
                <a:cs typeface="+mn-cs"/>
              </a:rPr>
              <a:t> Zeit </a:t>
            </a:r>
            <a:r>
              <a:rPr lang="en-GB" sz="1200" b="0" i="0" u="none" strike="noStrike" kern="1200" dirty="0" err="1">
                <a:solidFill>
                  <a:schemeClr val="tx1"/>
                </a:solidFill>
                <a:effectLst/>
                <a:latin typeface="Arial" pitchFamily="34" charset="0"/>
                <a:ea typeface="+mn-ea"/>
                <a:cs typeface="+mn-cs"/>
              </a:rPr>
              <a:t>aufrechterhalten</a:t>
            </a:r>
            <a:r>
              <a:rPr lang="en-GB" sz="1200" b="0" i="0" u="none" strike="noStrike" kern="1200" dirty="0">
                <a:solidFill>
                  <a:schemeClr val="tx1"/>
                </a:solidFill>
                <a:effectLst/>
                <a:latin typeface="Arial" pitchFamily="34" charset="0"/>
                <a:ea typeface="+mn-ea"/>
                <a:cs typeface="+mn-cs"/>
              </a:rPr>
              <a:t>).</a:t>
            </a:r>
            <a:endParaRPr lang="de-CH" altLang="de-DE" dirty="0"/>
          </a:p>
          <a:p>
            <a:pPr>
              <a:buFont typeface="Arial" panose="020B0604020202020204" pitchFamily="34" charset="0"/>
              <a:buNone/>
              <a:defRPr/>
            </a:pP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185</a:t>
            </a:fld>
            <a:endParaRPr lang="de-CH" altLang="de-DE" sz="1300"/>
          </a:p>
        </p:txBody>
      </p:sp>
    </p:spTree>
    <p:extLst>
      <p:ext uri="{BB962C8B-B14F-4D97-AF65-F5344CB8AC3E}">
        <p14:creationId xmlns:p14="http://schemas.microsoft.com/office/powerpoint/2010/main" val="65486948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71FC5-19AB-BF5B-BF34-346DC59FF822}"/>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27000EE9-348E-6C43-22B0-2B16B309FCB6}"/>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151053F8-36B5-E8C3-DDEC-E10BA495C189}"/>
              </a:ext>
            </a:extLst>
          </p:cNvPr>
          <p:cNvSpPr>
            <a:spLocks noGrp="1"/>
          </p:cNvSpPr>
          <p:nvPr>
            <p:ph type="body" idx="1"/>
          </p:nvPr>
        </p:nvSpPr>
        <p:spPr/>
        <p:txBody>
          <a:bodyPr/>
          <a:lstStyle/>
          <a:p>
            <a:pPr algn="l">
              <a:lnSpc>
                <a:spcPts val="2340"/>
              </a:lnSpc>
              <a:spcAft>
                <a:spcPts val="600"/>
              </a:spcAft>
            </a:pPr>
            <a:r>
              <a:rPr lang="de-CH" b="1" i="0" u="none" dirty="0">
                <a:solidFill>
                  <a:srgbClr val="1D1D1D"/>
                </a:solidFill>
                <a:effectLst/>
                <a:latin typeface="Helvetica Now Display" pitchFamily="2" charset="0"/>
              </a:rPr>
              <a:t>Vitesse </a:t>
            </a:r>
            <a:r>
              <a:rPr lang="de-CH" b="1" i="0" u="none" dirty="0" err="1">
                <a:solidFill>
                  <a:srgbClr val="1D1D1D"/>
                </a:solidFill>
                <a:effectLst/>
                <a:latin typeface="Helvetica Now Display" pitchFamily="2" charset="0"/>
              </a:rPr>
              <a:t>d'action</a:t>
            </a:r>
            <a:r>
              <a:rPr lang="de-CH" b="1" i="0" u="none" dirty="0">
                <a:solidFill>
                  <a:srgbClr val="1D1D1D"/>
                </a:solidFill>
                <a:effectLst/>
                <a:latin typeface="Helvetica Now Display" pitchFamily="2" charset="0"/>
              </a:rPr>
              <a:t>:</a:t>
            </a:r>
          </a:p>
          <a:p>
            <a:pPr algn="l">
              <a:lnSpc>
                <a:spcPts val="2250"/>
              </a:lnSpc>
            </a:pPr>
            <a:r>
              <a:rPr lang="de-CH" b="0" i="0" dirty="0">
                <a:solidFill>
                  <a:srgbClr val="1D1D1D"/>
                </a:solidFill>
                <a:effectLst/>
                <a:latin typeface="Helvetica Now Display" pitchFamily="2" charset="0"/>
              </a:rPr>
              <a:t>La </a:t>
            </a:r>
            <a:r>
              <a:rPr lang="de-CH" b="0" i="0" dirty="0" err="1">
                <a:solidFill>
                  <a:srgbClr val="1D1D1D"/>
                </a:solidFill>
                <a:effectLst/>
                <a:latin typeface="Helvetica Now Display" pitchFamily="2" charset="0"/>
              </a:rPr>
              <a:t>vitesse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d'action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est</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capacité</a:t>
            </a:r>
            <a:r>
              <a:rPr lang="de-CH" b="0" i="0" dirty="0">
                <a:solidFill>
                  <a:srgbClr val="1D1D1D"/>
                </a:solidFill>
                <a:effectLst/>
                <a:latin typeface="Helvetica Now Display" pitchFamily="2" charset="0"/>
              </a:rPr>
              <a:t> à </a:t>
            </a:r>
            <a:r>
              <a:rPr lang="de-CH" b="0" i="0" dirty="0" err="1">
                <a:solidFill>
                  <a:srgbClr val="1D1D1D"/>
                </a:solidFill>
                <a:effectLst/>
                <a:latin typeface="Helvetica Now Display" pitchFamily="2" charset="0"/>
              </a:rPr>
              <a:t>absorber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rapidement</a:t>
            </a:r>
            <a:r>
              <a:rPr lang="de-CH" b="0" i="0" dirty="0">
                <a:solidFill>
                  <a:srgbClr val="1D1D1D"/>
                </a:solidFill>
                <a:effectLst/>
                <a:latin typeface="Helvetica Now Display" pitchFamily="2" charset="0"/>
              </a:rPr>
              <a:t> des </a:t>
            </a:r>
            <a:r>
              <a:rPr lang="de-CH" b="0" i="0" dirty="0" err="1">
                <a:solidFill>
                  <a:srgbClr val="1D1D1D"/>
                </a:solidFill>
                <a:effectLst/>
                <a:latin typeface="Helvetica Now Display" pitchFamily="2" charset="0"/>
              </a:rPr>
              <a:t>informations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dans</a:t>
            </a:r>
            <a:r>
              <a:rPr lang="de-CH" b="0" i="0" dirty="0">
                <a:solidFill>
                  <a:srgbClr val="1D1D1D"/>
                </a:solidFill>
                <a:effectLst/>
                <a:latin typeface="Helvetica Now Display" pitchFamily="2" charset="0"/>
              </a:rPr>
              <a:t> des </a:t>
            </a:r>
            <a:r>
              <a:rPr lang="de-CH" b="0" i="0" dirty="0" err="1">
                <a:solidFill>
                  <a:srgbClr val="1D1D1D"/>
                </a:solidFill>
                <a:effectLst/>
                <a:latin typeface="Helvetica Now Display" pitchFamily="2" charset="0"/>
              </a:rPr>
              <a:t>situations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complexes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sous</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pression</a:t>
            </a:r>
            <a:r>
              <a:rPr lang="de-CH" b="0" i="0" dirty="0">
                <a:solidFill>
                  <a:srgbClr val="1D1D1D"/>
                </a:solidFill>
                <a:effectLst/>
                <a:latin typeface="Helvetica Now Display" pitchFamily="2" charset="0"/>
              </a:rPr>
              <a:t> du </a:t>
            </a:r>
            <a:r>
              <a:rPr lang="de-CH" b="0" i="0" dirty="0" err="1">
                <a:solidFill>
                  <a:srgbClr val="1D1D1D"/>
                </a:solidFill>
                <a:effectLst/>
                <a:latin typeface="Helvetica Now Display" pitchFamily="2" charset="0"/>
              </a:rPr>
              <a:t>temps</a:t>
            </a:r>
            <a:r>
              <a:rPr lang="de-CH" b="0" i="0" dirty="0">
                <a:solidFill>
                  <a:srgbClr val="1D1D1D"/>
                </a:solidFill>
                <a:effectLst/>
                <a:latin typeface="Helvetica Now Display" pitchFamily="2" charset="0"/>
              </a:rPr>
              <a:t>, à </a:t>
            </a:r>
            <a:r>
              <a:rPr lang="de-CH" b="0" i="0" dirty="0" err="1">
                <a:solidFill>
                  <a:srgbClr val="1D1D1D"/>
                </a:solidFill>
                <a:effectLst/>
                <a:latin typeface="Helvetica Now Display" pitchFamily="2" charset="0"/>
              </a:rPr>
              <a:t>reconnaître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l'essentiel</a:t>
            </a:r>
            <a:r>
              <a:rPr lang="de-CH" b="0" i="0" dirty="0">
                <a:solidFill>
                  <a:srgbClr val="1D1D1D"/>
                </a:solidFill>
                <a:effectLst/>
                <a:latin typeface="Helvetica Now Display" pitchFamily="2" charset="0"/>
              </a:rPr>
              <a:t> et à </a:t>
            </a:r>
            <a:r>
              <a:rPr lang="de-CH" b="0" i="0" dirty="0" err="1">
                <a:solidFill>
                  <a:srgbClr val="1D1D1D"/>
                </a:solidFill>
                <a:effectLst/>
                <a:latin typeface="Helvetica Now Display" pitchFamily="2" charset="0"/>
              </a:rPr>
              <a:t>anticiper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correctement</a:t>
            </a:r>
            <a:r>
              <a:rPr lang="de-CH" b="0" i="0" dirty="0">
                <a:solidFill>
                  <a:srgbClr val="1D1D1D"/>
                </a:solidFill>
                <a:effectLst/>
                <a:latin typeface="Helvetica Now Display" pitchFamily="2" charset="0"/>
              </a:rPr>
              <a:t>. En </a:t>
            </a:r>
            <a:r>
              <a:rPr lang="de-CH" b="0" i="0" dirty="0" err="1">
                <a:solidFill>
                  <a:srgbClr val="1D1D1D"/>
                </a:solidFill>
                <a:effectLst/>
                <a:latin typeface="Helvetica Now Display" pitchFamily="2" charset="0"/>
              </a:rPr>
              <a:t>outre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il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nécessaire</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choisir</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meilleure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option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d'action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parmi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plusieurs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dans</a:t>
            </a:r>
            <a:r>
              <a:rPr lang="de-CH" b="0" i="0" dirty="0">
                <a:solidFill>
                  <a:srgbClr val="1D1D1D"/>
                </a:solidFill>
                <a:effectLst/>
                <a:latin typeface="Helvetica Now Display" pitchFamily="2" charset="0"/>
              </a:rPr>
              <a:t> le </a:t>
            </a:r>
            <a:r>
              <a:rPr lang="de-CH" b="0" i="0" dirty="0" err="1">
                <a:solidFill>
                  <a:srgbClr val="1D1D1D"/>
                </a:solidFill>
                <a:effectLst/>
                <a:latin typeface="Helvetica Now Display" pitchFamily="2" charset="0"/>
              </a:rPr>
              <a:t>temps</a:t>
            </a:r>
            <a:r>
              <a:rPr lang="de-CH" b="0" i="0" dirty="0">
                <a:solidFill>
                  <a:srgbClr val="1D1D1D"/>
                </a:solidFill>
                <a:effectLst/>
                <a:latin typeface="Helvetica Now Display" pitchFamily="2" charset="0"/>
              </a:rPr>
              <a:t> le plus </a:t>
            </a:r>
            <a:r>
              <a:rPr lang="de-CH" b="0" i="0" dirty="0" err="1">
                <a:solidFill>
                  <a:srgbClr val="1D1D1D"/>
                </a:solidFill>
                <a:effectLst/>
                <a:latin typeface="Helvetica Now Display" pitchFamily="2" charset="0"/>
              </a:rPr>
              <a:t>court</a:t>
            </a:r>
            <a:r>
              <a:rPr lang="de-CH" b="0" i="0" dirty="0">
                <a:solidFill>
                  <a:srgbClr val="1D1D1D"/>
                </a:solidFill>
                <a:effectLst/>
                <a:latin typeface="Helvetica Now Display" pitchFamily="2" charset="0"/>
              </a:rPr>
              <a:t> possible, </a:t>
            </a:r>
            <a:r>
              <a:rPr lang="de-CH" b="0" i="0" dirty="0" err="1">
                <a:solidFill>
                  <a:srgbClr val="1D1D1D"/>
                </a:solidFill>
                <a:effectLst/>
                <a:latin typeface="Helvetica Now Display" pitchFamily="2" charset="0"/>
              </a:rPr>
              <a:t>afin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d'agir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ensuite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avec</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grande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rapidité</a:t>
            </a:r>
            <a:r>
              <a:rPr lang="de-CH" b="0" i="0" dirty="0">
                <a:solidFill>
                  <a:srgbClr val="1D1D1D"/>
                </a:solidFill>
                <a:effectLst/>
                <a:latin typeface="Helvetica Now Display" pitchFamily="2" charset="0"/>
              </a:rPr>
              <a:t> et </a:t>
            </a:r>
            <a:r>
              <a:rPr lang="de-CH" b="0" i="0" dirty="0" err="1">
                <a:solidFill>
                  <a:srgbClr val="1D1D1D"/>
                </a:solidFill>
                <a:effectLst/>
                <a:latin typeface="Helvetica Now Display" pitchFamily="2" charset="0"/>
              </a:rPr>
              <a:t>une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grande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précision</a:t>
            </a:r>
            <a:r>
              <a:rPr lang="de-CH" b="0" i="0" dirty="0">
                <a:solidFill>
                  <a:srgbClr val="1D1D1D"/>
                </a:solidFill>
                <a:effectLst/>
                <a:latin typeface="Helvetica Now Display" pitchFamily="2" charset="0"/>
              </a:rPr>
              <a:t> (par exemple, </a:t>
            </a:r>
            <a:r>
              <a:rPr lang="de-CH" b="0" i="0" dirty="0" err="1">
                <a:solidFill>
                  <a:srgbClr val="1D1D1D"/>
                </a:solidFill>
                <a:effectLst/>
                <a:latin typeface="Helvetica Now Display" pitchFamily="2" charset="0"/>
              </a:rPr>
              <a:t>déclenchement</a:t>
            </a:r>
            <a:r>
              <a:rPr lang="de-CH" b="0" i="0" dirty="0">
                <a:solidFill>
                  <a:srgbClr val="1D1D1D"/>
                </a:solidFill>
                <a:effectLst/>
                <a:latin typeface="Helvetica Now Display" pitchFamily="2" charset="0"/>
              </a:rPr>
              <a:t> et </a:t>
            </a:r>
            <a:r>
              <a:rPr lang="de-CH" b="0" i="0" dirty="0" err="1">
                <a:solidFill>
                  <a:srgbClr val="1D1D1D"/>
                </a:solidFill>
                <a:effectLst/>
                <a:latin typeface="Helvetica Now Display" pitchFamily="2" charset="0"/>
              </a:rPr>
              <a:t>exécution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d'une</a:t>
            </a:r>
            <a:r>
              <a:rPr lang="de-CH" b="0" i="0" dirty="0">
                <a:solidFill>
                  <a:srgbClr val="1D1D1D"/>
                </a:solidFill>
                <a:effectLst/>
                <a:latin typeface="Helvetica Now Display" pitchFamily="2" charset="0"/>
              </a:rPr>
              <a:t> contre-</a:t>
            </a:r>
            <a:r>
              <a:rPr lang="de-CH" b="0" i="0" dirty="0" err="1">
                <a:solidFill>
                  <a:srgbClr val="1D1D1D"/>
                </a:solidFill>
                <a:effectLst/>
                <a:latin typeface="Helvetica Now Display" pitchFamily="2" charset="0"/>
              </a:rPr>
              <a:t>attaque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geste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défensif</a:t>
            </a:r>
            <a:r>
              <a:rPr lang="de-CH" b="0" i="0" dirty="0">
                <a:solidFill>
                  <a:srgbClr val="1D1D1D"/>
                </a:solidFill>
                <a:effectLst/>
                <a:latin typeface="Helvetica Now Display" pitchFamily="2" charset="0"/>
              </a:rPr>
              <a:t> du </a:t>
            </a:r>
            <a:r>
              <a:rPr lang="de-CH" b="0" i="0" dirty="0" err="1">
                <a:solidFill>
                  <a:srgbClr val="1D1D1D"/>
                </a:solidFill>
                <a:effectLst/>
                <a:latin typeface="Helvetica Now Display" pitchFamily="2" charset="0"/>
              </a:rPr>
              <a:t>gardien</a:t>
            </a:r>
            <a:r>
              <a:rPr lang="de-CH" b="0" i="0" dirty="0">
                <a:solidFill>
                  <a:srgbClr val="1D1D1D"/>
                </a:solidFill>
                <a:effectLst/>
                <a:latin typeface="Helvetica Now Display" pitchFamily="2" charset="0"/>
              </a:rPr>
              <a:t> de but).</a:t>
            </a:r>
          </a:p>
          <a:p>
            <a:pPr algn="l">
              <a:lnSpc>
                <a:spcPts val="2250"/>
              </a:lnSpc>
            </a:pPr>
            <a:endParaRPr lang="de-CH" b="0" i="0" u="sng" dirty="0">
              <a:solidFill>
                <a:srgbClr val="1D1D1D"/>
              </a:solidFill>
              <a:effectLst/>
              <a:latin typeface="Helvetica Now Display" pitchFamily="2" charset="0"/>
            </a:endParaRPr>
          </a:p>
          <a:p>
            <a:pPr algn="l">
              <a:lnSpc>
                <a:spcPts val="2340"/>
              </a:lnSpc>
              <a:spcAft>
                <a:spcPts val="600"/>
              </a:spcAft>
            </a:pPr>
            <a:r>
              <a:rPr lang="de-CH" b="1" i="0" u="none" dirty="0">
                <a:solidFill>
                  <a:srgbClr val="1D1D1D"/>
                </a:solidFill>
                <a:effectLst/>
                <a:latin typeface="Helvetica Now Display" pitchFamily="2" charset="0"/>
              </a:rPr>
              <a:t>Vitesse de </a:t>
            </a:r>
            <a:r>
              <a:rPr lang="de-CH" b="1" i="0" u="none" dirty="0" err="1">
                <a:solidFill>
                  <a:srgbClr val="1D1D1D"/>
                </a:solidFill>
                <a:effectLst/>
                <a:latin typeface="Helvetica Now Display" pitchFamily="2" charset="0"/>
              </a:rPr>
              <a:t>réaction</a:t>
            </a:r>
            <a:r>
              <a:rPr lang="de-CH" b="1" i="0" u="none" dirty="0">
                <a:solidFill>
                  <a:srgbClr val="1D1D1D"/>
                </a:solidFill>
                <a:effectLst/>
                <a:latin typeface="Helvetica Now Display" pitchFamily="2" charset="0"/>
              </a:rPr>
              <a:t>:</a:t>
            </a:r>
          </a:p>
          <a:p>
            <a:pPr algn="l">
              <a:lnSpc>
                <a:spcPts val="2250"/>
              </a:lnSpc>
            </a:pPr>
            <a:r>
              <a:rPr lang="de-CH" b="0" i="0" dirty="0">
                <a:solidFill>
                  <a:srgbClr val="1D1D1D"/>
                </a:solidFill>
                <a:effectLst/>
                <a:latin typeface="Helvetica Now Display" pitchFamily="2" charset="0"/>
              </a:rPr>
              <a:t>La </a:t>
            </a:r>
            <a:r>
              <a:rPr lang="de-CH" b="0" i="0" dirty="0" err="1">
                <a:solidFill>
                  <a:srgbClr val="1D1D1D"/>
                </a:solidFill>
                <a:effectLst/>
                <a:latin typeface="Helvetica Now Display" pitchFamily="2" charset="0"/>
              </a:rPr>
              <a:t>vitesse</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réaction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est</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capacité</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psychophysique</a:t>
            </a:r>
            <a:r>
              <a:rPr lang="de-CH" b="0" i="0" dirty="0">
                <a:solidFill>
                  <a:srgbClr val="1D1D1D"/>
                </a:solidFill>
                <a:effectLst/>
                <a:latin typeface="Helvetica Now Display" pitchFamily="2" charset="0"/>
              </a:rPr>
              <a:t> à </a:t>
            </a:r>
            <a:r>
              <a:rPr lang="de-CH" b="0" i="0" dirty="0" err="1">
                <a:solidFill>
                  <a:srgbClr val="1D1D1D"/>
                </a:solidFill>
                <a:effectLst/>
                <a:latin typeface="Helvetica Now Display" pitchFamily="2" charset="0"/>
              </a:rPr>
              <a:t>réagir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rapidement</a:t>
            </a:r>
            <a:r>
              <a:rPr lang="de-CH" b="0" i="0" dirty="0">
                <a:solidFill>
                  <a:srgbClr val="1D1D1D"/>
                </a:solidFill>
                <a:effectLst/>
                <a:latin typeface="Helvetica Now Display" pitchFamily="2" charset="0"/>
              </a:rPr>
              <a:t> (et </a:t>
            </a:r>
            <a:r>
              <a:rPr lang="de-CH" b="0" i="0" dirty="0" err="1">
                <a:solidFill>
                  <a:srgbClr val="1D1D1D"/>
                </a:solidFill>
                <a:effectLst/>
                <a:latin typeface="Helvetica Now Display" pitchFamily="2" charset="0"/>
              </a:rPr>
              <a:t>correctement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aux</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signaux</a:t>
            </a:r>
            <a:r>
              <a:rPr lang="de-CH" b="0" i="0" dirty="0">
                <a:solidFill>
                  <a:srgbClr val="1D1D1D"/>
                </a:solidFill>
                <a:effectLst/>
                <a:latin typeface="Helvetica Now Display" pitchFamily="2" charset="0"/>
              </a:rPr>
              <a:t>. On </a:t>
            </a:r>
            <a:r>
              <a:rPr lang="de-CH" b="0" i="0" dirty="0" err="1">
                <a:solidFill>
                  <a:srgbClr val="1D1D1D"/>
                </a:solidFill>
                <a:effectLst/>
                <a:latin typeface="Helvetica Now Display" pitchFamily="2" charset="0"/>
              </a:rPr>
              <a:t>distingue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réactions</a:t>
            </a:r>
            <a:r>
              <a:rPr lang="de-CH" b="0" i="0" dirty="0">
                <a:solidFill>
                  <a:srgbClr val="1D1D1D"/>
                </a:solidFill>
                <a:effectLst/>
                <a:latin typeface="Helvetica Now Display" pitchFamily="2" charset="0"/>
              </a:rPr>
              <a:t> simples (</a:t>
            </a:r>
            <a:r>
              <a:rPr lang="de-CH" b="0" i="0" dirty="0" err="1">
                <a:solidFill>
                  <a:srgbClr val="1D1D1D"/>
                </a:solidFill>
                <a:effectLst/>
                <a:latin typeface="Helvetica Now Display" pitchFamily="2" charset="0"/>
              </a:rPr>
              <a:t>action</a:t>
            </a:r>
            <a:r>
              <a:rPr lang="de-CH" b="0" i="0" dirty="0">
                <a:solidFill>
                  <a:srgbClr val="1D1D1D"/>
                </a:solidFill>
                <a:effectLst/>
                <a:latin typeface="Helvetica Now Display" pitchFamily="2" charset="0"/>
              </a:rPr>
              <a:t> fixe </a:t>
            </a:r>
            <a:r>
              <a:rPr lang="de-CH" b="0" i="0" dirty="0" err="1">
                <a:solidFill>
                  <a:srgbClr val="1D1D1D"/>
                </a:solidFill>
                <a:effectLst/>
                <a:latin typeface="Helvetica Now Display" pitchFamily="2" charset="0"/>
              </a:rPr>
              <a:t>sur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signal</a:t>
            </a:r>
            <a:r>
              <a:rPr lang="de-CH" b="0" i="0" dirty="0">
                <a:solidFill>
                  <a:srgbClr val="1D1D1D"/>
                </a:solidFill>
                <a:effectLst/>
                <a:latin typeface="Helvetica Now Display" pitchFamily="2" charset="0"/>
              </a:rPr>
              <a:t>, par exemple le </a:t>
            </a:r>
            <a:r>
              <a:rPr lang="de-CH" b="0" i="0" dirty="0" err="1">
                <a:solidFill>
                  <a:srgbClr val="1D1D1D"/>
                </a:solidFill>
                <a:effectLst/>
                <a:latin typeface="Helvetica Now Display" pitchFamily="2" charset="0"/>
              </a:rPr>
              <a:t>coup</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départ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dans</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course</a:t>
            </a:r>
            <a:r>
              <a:rPr lang="de-CH" b="0" i="0" dirty="0">
                <a:solidFill>
                  <a:srgbClr val="1D1D1D"/>
                </a:solidFill>
                <a:effectLst/>
                <a:latin typeface="Helvetica Now Display" pitchFamily="2" charset="0"/>
              </a:rPr>
              <a:t> de 100 m) et </a:t>
            </a:r>
            <a:r>
              <a:rPr lang="de-CH" b="0" i="0" dirty="0" err="1">
                <a:solidFill>
                  <a:srgbClr val="1D1D1D"/>
                </a:solidFill>
                <a:effectLst/>
                <a:latin typeface="Helvetica Now Display" pitchFamily="2" charset="0"/>
              </a:rPr>
              <a:t>les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réactions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complexes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selon</a:t>
            </a:r>
            <a:r>
              <a:rPr lang="de-CH" b="0" i="0" dirty="0">
                <a:solidFill>
                  <a:srgbClr val="1D1D1D"/>
                </a:solidFill>
                <a:effectLst/>
                <a:latin typeface="Helvetica Now Display" pitchFamily="2" charset="0"/>
              </a:rPr>
              <a:t> le </a:t>
            </a:r>
            <a:r>
              <a:rPr lang="de-CH" b="0" i="0" dirty="0" err="1">
                <a:solidFill>
                  <a:srgbClr val="1D1D1D"/>
                </a:solidFill>
                <a:effectLst/>
                <a:latin typeface="Helvetica Now Display" pitchFamily="2" charset="0"/>
              </a:rPr>
              <a:t>signal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différentes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réactions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sont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nécessaires</a:t>
            </a:r>
            <a:r>
              <a:rPr lang="de-CH" b="0" i="0" dirty="0">
                <a:solidFill>
                  <a:srgbClr val="1D1D1D"/>
                </a:solidFill>
                <a:effectLst/>
                <a:latin typeface="Helvetica Now Display" pitchFamily="2" charset="0"/>
              </a:rPr>
              <a:t>, par exemple la </a:t>
            </a:r>
            <a:r>
              <a:rPr lang="de-CH" b="0" i="0" dirty="0" err="1">
                <a:solidFill>
                  <a:srgbClr val="1D1D1D"/>
                </a:solidFill>
                <a:effectLst/>
                <a:latin typeface="Helvetica Now Display" pitchFamily="2" charset="0"/>
              </a:rPr>
              <a:t>réaction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défensive</a:t>
            </a:r>
            <a:r>
              <a:rPr lang="de-CH" b="0" i="0" dirty="0">
                <a:solidFill>
                  <a:srgbClr val="1D1D1D"/>
                </a:solidFill>
                <a:effectLst/>
                <a:latin typeface="Helvetica Now Display" pitchFamily="2" charset="0"/>
              </a:rPr>
              <a:t> au volley-ball).</a:t>
            </a:r>
          </a:p>
          <a:p>
            <a:pPr algn="l">
              <a:lnSpc>
                <a:spcPts val="2250"/>
              </a:lnSpc>
            </a:pPr>
            <a:endParaRPr lang="de-CH" b="0" i="0" dirty="0">
              <a:solidFill>
                <a:srgbClr val="1D1D1D"/>
              </a:solidFill>
              <a:effectLst/>
              <a:latin typeface="Helvetica Now Display" pitchFamily="2" charset="0"/>
            </a:endParaRPr>
          </a:p>
          <a:p>
            <a:pPr algn="l">
              <a:lnSpc>
                <a:spcPts val="2340"/>
              </a:lnSpc>
              <a:spcAft>
                <a:spcPts val="600"/>
              </a:spcAft>
            </a:pPr>
            <a:r>
              <a:rPr lang="de-CH" b="1" i="0" u="none" dirty="0" err="1">
                <a:solidFill>
                  <a:srgbClr val="1D1D1D"/>
                </a:solidFill>
                <a:effectLst/>
                <a:latin typeface="Helvetica Now Display" pitchFamily="2" charset="0"/>
              </a:rPr>
              <a:t>Capacité</a:t>
            </a:r>
            <a:r>
              <a:rPr lang="de-CH" b="1" i="0" u="none" dirty="0">
                <a:solidFill>
                  <a:srgbClr val="1D1D1D"/>
                </a:solidFill>
                <a:effectLst/>
                <a:latin typeface="Helvetica Now Display" pitchFamily="2" charset="0"/>
              </a:rPr>
              <a:t> </a:t>
            </a:r>
            <a:r>
              <a:rPr lang="de-CH" b="1" i="0" u="none" dirty="0" err="1">
                <a:solidFill>
                  <a:srgbClr val="1D1D1D"/>
                </a:solidFill>
                <a:effectLst/>
                <a:latin typeface="Helvetica Now Display" pitchFamily="2" charset="0"/>
              </a:rPr>
              <a:t>d'accélération</a:t>
            </a:r>
            <a:r>
              <a:rPr lang="de-CH" b="1" i="0" u="none" dirty="0">
                <a:solidFill>
                  <a:srgbClr val="1D1D1D"/>
                </a:solidFill>
                <a:effectLst/>
                <a:latin typeface="Helvetica Now Display" pitchFamily="2" charset="0"/>
              </a:rPr>
              <a:t>:</a:t>
            </a:r>
          </a:p>
          <a:p>
            <a:pPr algn="l">
              <a:lnSpc>
                <a:spcPts val="2250"/>
              </a:lnSpc>
            </a:pPr>
            <a:r>
              <a:rPr lang="de-CH" b="0" i="0" dirty="0">
                <a:solidFill>
                  <a:srgbClr val="1D1D1D"/>
                </a:solidFill>
                <a:effectLst/>
                <a:latin typeface="Helvetica Now Display" pitchFamily="2" charset="0"/>
              </a:rPr>
              <a:t>La </a:t>
            </a:r>
            <a:r>
              <a:rPr lang="de-CH" b="0" i="0" dirty="0" err="1">
                <a:solidFill>
                  <a:srgbClr val="1D1D1D"/>
                </a:solidFill>
                <a:effectLst/>
                <a:latin typeface="Helvetica Now Display" pitchFamily="2" charset="0"/>
              </a:rPr>
              <a:t>capacité</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d'accélération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comprend</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capacité</a:t>
            </a:r>
            <a:r>
              <a:rPr lang="de-CH" b="0" i="0" dirty="0">
                <a:solidFill>
                  <a:srgbClr val="1D1D1D"/>
                </a:solidFill>
                <a:effectLst/>
                <a:latin typeface="Helvetica Now Display" pitchFamily="2" charset="0"/>
              </a:rPr>
              <a:t> à </a:t>
            </a:r>
            <a:r>
              <a:rPr lang="de-CH" b="0" i="0" dirty="0" err="1">
                <a:solidFill>
                  <a:srgbClr val="1D1D1D"/>
                </a:solidFill>
                <a:effectLst/>
                <a:latin typeface="Helvetica Now Display" pitchFamily="2" charset="0"/>
              </a:rPr>
              <a:t>accélérer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son</a:t>
            </a:r>
            <a:r>
              <a:rPr lang="de-CH" b="0" i="0" dirty="0">
                <a:solidFill>
                  <a:srgbClr val="1D1D1D"/>
                </a:solidFill>
                <a:effectLst/>
                <a:latin typeface="Helvetica Now Display" pitchFamily="2" charset="0"/>
              </a:rPr>
              <a:t> propre </a:t>
            </a:r>
            <a:r>
              <a:rPr lang="de-CH" b="0" i="0" dirty="0" err="1">
                <a:solidFill>
                  <a:srgbClr val="1D1D1D"/>
                </a:solidFill>
                <a:effectLst/>
                <a:latin typeface="Helvetica Now Display" pitchFamily="2" charset="0"/>
              </a:rPr>
              <a:t>corps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ou</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appareil</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manière</a:t>
            </a:r>
            <a:r>
              <a:rPr lang="de-CH" b="0" i="0" dirty="0">
                <a:solidFill>
                  <a:srgbClr val="1D1D1D"/>
                </a:solidFill>
                <a:effectLst/>
                <a:latin typeface="Helvetica Now Display" pitchFamily="2" charset="0"/>
              </a:rPr>
              <a:t> optimale (par exemple, le </a:t>
            </a:r>
            <a:r>
              <a:rPr lang="de-CH" b="0" i="0" dirty="0" err="1">
                <a:solidFill>
                  <a:srgbClr val="1D1D1D"/>
                </a:solidFill>
                <a:effectLst/>
                <a:latin typeface="Helvetica Now Display" pitchFamily="2" charset="0"/>
              </a:rPr>
              <a:t>lancer</a:t>
            </a:r>
            <a:r>
              <a:rPr lang="de-CH" b="0" i="0" dirty="0">
                <a:solidFill>
                  <a:srgbClr val="1D1D1D"/>
                </a:solidFill>
                <a:effectLst/>
                <a:latin typeface="Helvetica Now Display" pitchFamily="2" charset="0"/>
              </a:rPr>
              <a:t> du </a:t>
            </a:r>
            <a:r>
              <a:rPr lang="de-CH" b="0" i="0" dirty="0" err="1">
                <a:solidFill>
                  <a:srgbClr val="1D1D1D"/>
                </a:solidFill>
                <a:effectLst/>
                <a:latin typeface="Helvetica Now Display" pitchFamily="2" charset="0"/>
              </a:rPr>
              <a:t>javelot</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phase</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départ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sprint</a:t>
            </a:r>
            <a:r>
              <a:rPr lang="de-CH" b="0" i="0" dirty="0">
                <a:solidFill>
                  <a:srgbClr val="1D1D1D"/>
                </a:solidFill>
                <a:effectLst/>
                <a:latin typeface="Helvetica Now Display" pitchFamily="2" charset="0"/>
              </a:rPr>
              <a:t>). Elle </a:t>
            </a:r>
            <a:r>
              <a:rPr lang="de-CH" b="0" i="0" dirty="0" err="1">
                <a:solidFill>
                  <a:srgbClr val="1D1D1D"/>
                </a:solidFill>
                <a:effectLst/>
                <a:latin typeface="Helvetica Now Display" pitchFamily="2" charset="0"/>
              </a:rPr>
              <a:t>est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influencée</a:t>
            </a:r>
            <a:r>
              <a:rPr lang="de-CH" b="0" i="0" dirty="0">
                <a:solidFill>
                  <a:srgbClr val="1D1D1D"/>
                </a:solidFill>
                <a:effectLst/>
                <a:latin typeface="Helvetica Now Display" pitchFamily="2" charset="0"/>
              </a:rPr>
              <a:t> par la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explosive et la </a:t>
            </a:r>
            <a:r>
              <a:rPr lang="de-CH" b="0" i="0" dirty="0" err="1">
                <a:solidFill>
                  <a:srgbClr val="1D1D1D"/>
                </a:solidFill>
                <a:effectLst/>
                <a:latin typeface="Helvetica Now Display" pitchFamily="2" charset="0"/>
              </a:rPr>
              <a:t>technique</a:t>
            </a:r>
            <a:r>
              <a:rPr lang="de-CH" b="0" i="0" dirty="0">
                <a:solidFill>
                  <a:srgbClr val="1D1D1D"/>
                </a:solidFill>
                <a:effectLst/>
                <a:latin typeface="Helvetica Now Display" pitchFamily="2" charset="0"/>
              </a:rPr>
              <a:t>.</a:t>
            </a:r>
          </a:p>
          <a:p>
            <a:pPr algn="l">
              <a:lnSpc>
                <a:spcPts val="2250"/>
              </a:lnSpc>
            </a:pPr>
            <a:endParaRPr lang="de-CH" b="0" i="0" dirty="0">
              <a:solidFill>
                <a:srgbClr val="1D1D1D"/>
              </a:solidFill>
              <a:effectLst/>
              <a:latin typeface="Helvetica Now Display" pitchFamily="2" charset="0"/>
            </a:endParaRPr>
          </a:p>
          <a:p>
            <a:pPr algn="l">
              <a:lnSpc>
                <a:spcPts val="2340"/>
              </a:lnSpc>
              <a:spcAft>
                <a:spcPts val="600"/>
              </a:spcAft>
            </a:pPr>
            <a:r>
              <a:rPr lang="de-CH" b="1" i="0" u="none" dirty="0">
                <a:solidFill>
                  <a:srgbClr val="1D1D1D"/>
                </a:solidFill>
                <a:effectLst/>
                <a:latin typeface="Helvetica Now Display" pitchFamily="2" charset="0"/>
              </a:rPr>
              <a:t>Vitesse de </a:t>
            </a:r>
            <a:r>
              <a:rPr lang="de-CH" b="1" i="0" u="none" dirty="0" err="1">
                <a:solidFill>
                  <a:srgbClr val="1D1D1D"/>
                </a:solidFill>
                <a:effectLst/>
                <a:latin typeface="Helvetica Now Display" pitchFamily="2" charset="0"/>
              </a:rPr>
              <a:t>mouvement</a:t>
            </a:r>
            <a:r>
              <a:rPr lang="de-CH" b="1" i="0" u="none" dirty="0">
                <a:solidFill>
                  <a:srgbClr val="1D1D1D"/>
                </a:solidFill>
                <a:effectLst/>
                <a:latin typeface="Helvetica Now Display" pitchFamily="2" charset="0"/>
              </a:rPr>
              <a:t> et </a:t>
            </a:r>
            <a:r>
              <a:rPr lang="de-CH" b="1" i="0" u="none" dirty="0" err="1">
                <a:solidFill>
                  <a:srgbClr val="1D1D1D"/>
                </a:solidFill>
                <a:effectLst/>
                <a:latin typeface="Helvetica Now Display" pitchFamily="2" charset="0"/>
              </a:rPr>
              <a:t>d'action</a:t>
            </a:r>
            <a:r>
              <a:rPr lang="de-CH" b="1" i="0" u="none" dirty="0">
                <a:solidFill>
                  <a:srgbClr val="1D1D1D"/>
                </a:solidFill>
                <a:effectLst/>
                <a:latin typeface="Helvetica Now Display" pitchFamily="2" charset="0"/>
              </a:rPr>
              <a:t>:</a:t>
            </a:r>
          </a:p>
          <a:p>
            <a:pPr algn="l">
              <a:lnSpc>
                <a:spcPts val="2250"/>
              </a:lnSpc>
            </a:pPr>
            <a:r>
              <a:rPr lang="de-CH" b="0" i="0" dirty="0">
                <a:solidFill>
                  <a:srgbClr val="1D1D1D"/>
                </a:solidFill>
                <a:effectLst/>
                <a:latin typeface="Helvetica Now Display" pitchFamily="2" charset="0"/>
              </a:rPr>
              <a:t>La </a:t>
            </a:r>
            <a:r>
              <a:rPr lang="de-CH" b="0" i="0" dirty="0" err="1">
                <a:solidFill>
                  <a:srgbClr val="1D1D1D"/>
                </a:solidFill>
                <a:effectLst/>
                <a:latin typeface="Helvetica Now Display" pitchFamily="2" charset="0"/>
              </a:rPr>
              <a:t>vitesse</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mouvement</a:t>
            </a:r>
            <a:r>
              <a:rPr lang="de-CH" b="0" i="0" dirty="0">
                <a:solidFill>
                  <a:srgbClr val="1D1D1D"/>
                </a:solidFill>
                <a:effectLst/>
                <a:latin typeface="Helvetica Now Display" pitchFamily="2" charset="0"/>
              </a:rPr>
              <a:t> et </a:t>
            </a:r>
            <a:r>
              <a:rPr lang="de-CH" b="0" i="0" dirty="0" err="1">
                <a:solidFill>
                  <a:srgbClr val="1D1D1D"/>
                </a:solidFill>
                <a:effectLst/>
                <a:latin typeface="Helvetica Now Display" pitchFamily="2" charset="0"/>
              </a:rPr>
              <a:t>d'action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signifie</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capacité</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d'effectuer</a:t>
            </a:r>
            <a:r>
              <a:rPr lang="de-CH" b="0" i="0" dirty="0">
                <a:solidFill>
                  <a:srgbClr val="1D1D1D"/>
                </a:solidFill>
                <a:effectLst/>
                <a:latin typeface="Helvetica Now Display" pitchFamily="2" charset="0"/>
              </a:rPr>
              <a:t> des </a:t>
            </a:r>
            <a:r>
              <a:rPr lang="de-CH" b="0" i="0" dirty="0" err="1">
                <a:solidFill>
                  <a:srgbClr val="1D1D1D"/>
                </a:solidFill>
                <a:effectLst/>
                <a:latin typeface="Helvetica Now Display" pitchFamily="2" charset="0"/>
              </a:rPr>
              <a:t>actions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cycliques</a:t>
            </a:r>
            <a:r>
              <a:rPr lang="de-CH" b="0" i="0" dirty="0">
                <a:solidFill>
                  <a:srgbClr val="1D1D1D"/>
                </a:solidFill>
                <a:effectLst/>
                <a:latin typeface="Helvetica Now Display" pitchFamily="2" charset="0"/>
              </a:rPr>
              <a:t>/</a:t>
            </a:r>
            <a:r>
              <a:rPr lang="de-CH" b="0" i="0" dirty="0" err="1">
                <a:solidFill>
                  <a:srgbClr val="1D1D1D"/>
                </a:solidFill>
                <a:effectLst/>
                <a:latin typeface="Helvetica Now Display" pitchFamily="2" charset="0"/>
              </a:rPr>
              <a:t>répétitives</a:t>
            </a:r>
            <a:r>
              <a:rPr lang="de-CH" b="0" i="0" dirty="0">
                <a:solidFill>
                  <a:srgbClr val="1D1D1D"/>
                </a:solidFill>
                <a:effectLst/>
                <a:latin typeface="Helvetica Now Display" pitchFamily="2" charset="0"/>
              </a:rPr>
              <a:t> (par exemple, </a:t>
            </a:r>
            <a:r>
              <a:rPr lang="de-CH" b="0" i="0" dirty="0" err="1">
                <a:solidFill>
                  <a:srgbClr val="1D1D1D"/>
                </a:solidFill>
                <a:effectLst/>
                <a:latin typeface="Helvetica Now Display" pitchFamily="2" charset="0"/>
              </a:rPr>
              <a:t>course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cadence</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pédalage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ou</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acycliques</a:t>
            </a:r>
            <a:r>
              <a:rPr lang="de-CH" b="0" i="0" dirty="0">
                <a:solidFill>
                  <a:srgbClr val="1D1D1D"/>
                </a:solidFill>
                <a:effectLst/>
                <a:latin typeface="Helvetica Now Display" pitchFamily="2" charset="0"/>
              </a:rPr>
              <a:t>/</a:t>
            </a:r>
            <a:r>
              <a:rPr lang="de-CH" b="0" i="0" dirty="0" err="1">
                <a:solidFill>
                  <a:srgbClr val="1D1D1D"/>
                </a:solidFill>
                <a:effectLst/>
                <a:latin typeface="Helvetica Now Display" pitchFamily="2" charset="0"/>
              </a:rPr>
              <a:t>uniques</a:t>
            </a:r>
            <a:r>
              <a:rPr lang="de-CH" b="0" i="0" dirty="0">
                <a:solidFill>
                  <a:srgbClr val="1D1D1D"/>
                </a:solidFill>
                <a:effectLst/>
                <a:latin typeface="Helvetica Now Display" pitchFamily="2" charset="0"/>
              </a:rPr>
              <a:t> (par exemple, </a:t>
            </a:r>
            <a:r>
              <a:rPr lang="de-CH" b="0" i="0" dirty="0" err="1">
                <a:solidFill>
                  <a:srgbClr val="1D1D1D"/>
                </a:solidFill>
                <a:effectLst/>
                <a:latin typeface="Helvetica Now Display" pitchFamily="2" charset="0"/>
              </a:rPr>
              <a:t>mouvement</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lancer</a:t>
            </a:r>
            <a:r>
              <a:rPr lang="de-CH" b="0" i="0" dirty="0">
                <a:solidFill>
                  <a:srgbClr val="1D1D1D"/>
                </a:solidFill>
                <a:effectLst/>
                <a:latin typeface="Helvetica Now Display" pitchFamily="2" charset="0"/>
              </a:rPr>
              <a:t>) à </a:t>
            </a:r>
            <a:r>
              <a:rPr lang="de-CH" b="0" i="0" dirty="0" err="1">
                <a:solidFill>
                  <a:srgbClr val="1D1D1D"/>
                </a:solidFill>
                <a:effectLst/>
                <a:latin typeface="Helvetica Now Display" pitchFamily="2" charset="0"/>
              </a:rPr>
              <a:t>grande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vitesse</a:t>
            </a:r>
            <a:r>
              <a:rPr lang="de-CH" b="0" i="0" dirty="0">
                <a:solidFill>
                  <a:srgbClr val="1D1D1D"/>
                </a:solidFill>
                <a:effectLst/>
                <a:latin typeface="Helvetica Now Display" pitchFamily="2" charset="0"/>
              </a:rPr>
              <a:t>.</a:t>
            </a:r>
          </a:p>
          <a:p>
            <a:pPr algn="l">
              <a:lnSpc>
                <a:spcPts val="2250"/>
              </a:lnSpc>
            </a:pPr>
            <a:endParaRPr lang="de-CH" b="0" i="0" dirty="0">
              <a:solidFill>
                <a:srgbClr val="1D1D1D"/>
              </a:solidFill>
              <a:effectLst/>
              <a:latin typeface="Helvetica Now Display" pitchFamily="2" charset="0"/>
            </a:endParaRPr>
          </a:p>
          <a:p>
            <a:pPr algn="l">
              <a:lnSpc>
                <a:spcPts val="2340"/>
              </a:lnSpc>
              <a:spcAft>
                <a:spcPts val="600"/>
              </a:spcAft>
            </a:pPr>
            <a:r>
              <a:rPr lang="de-CH" b="1" i="0" u="none" dirty="0">
                <a:solidFill>
                  <a:srgbClr val="1D1D1D"/>
                </a:solidFill>
                <a:effectLst/>
                <a:latin typeface="Helvetica Now Display" pitchFamily="2" charset="0"/>
              </a:rPr>
              <a:t>Endurance de </a:t>
            </a:r>
            <a:r>
              <a:rPr lang="de-CH" b="1" i="0" u="none" dirty="0" err="1">
                <a:solidFill>
                  <a:srgbClr val="1D1D1D"/>
                </a:solidFill>
                <a:effectLst/>
                <a:latin typeface="Helvetica Now Display" pitchFamily="2" charset="0"/>
              </a:rPr>
              <a:t>vitesse</a:t>
            </a:r>
            <a:r>
              <a:rPr lang="de-CH" b="1" i="0" u="none" dirty="0">
                <a:solidFill>
                  <a:srgbClr val="1D1D1D"/>
                </a:solidFill>
                <a:effectLst/>
                <a:latin typeface="Helvetica Now Display" pitchFamily="2" charset="0"/>
              </a:rPr>
              <a:t>:</a:t>
            </a:r>
          </a:p>
          <a:p>
            <a:pPr algn="l">
              <a:lnSpc>
                <a:spcPts val="2250"/>
              </a:lnSpc>
            </a:pPr>
            <a:r>
              <a:rPr lang="de-CH" b="0" i="0" dirty="0" err="1">
                <a:solidFill>
                  <a:srgbClr val="1D1D1D"/>
                </a:solidFill>
                <a:effectLst/>
                <a:latin typeface="Helvetica Now Display" pitchFamily="2" charset="0"/>
              </a:rPr>
              <a:t>L'endurance</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vitesse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décrit</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capacité</a:t>
            </a:r>
            <a:r>
              <a:rPr lang="de-CH" b="0" i="0" dirty="0">
                <a:solidFill>
                  <a:srgbClr val="1D1D1D"/>
                </a:solidFill>
                <a:effectLst/>
                <a:latin typeface="Helvetica Now Display" pitchFamily="2" charset="0"/>
              </a:rPr>
              <a:t> à </a:t>
            </a:r>
            <a:r>
              <a:rPr lang="de-CH" b="0" i="0" dirty="0" err="1">
                <a:solidFill>
                  <a:srgbClr val="1D1D1D"/>
                </a:solidFill>
                <a:effectLst/>
                <a:latin typeface="Helvetica Now Display" pitchFamily="2" charset="0"/>
              </a:rPr>
              <a:t>maintenir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vitesse</a:t>
            </a:r>
            <a:r>
              <a:rPr lang="de-CH" b="0" i="0" dirty="0">
                <a:solidFill>
                  <a:srgbClr val="1D1D1D"/>
                </a:solidFill>
                <a:effectLst/>
                <a:latin typeface="Helvetica Now Display" pitchFamily="2" charset="0"/>
              </a:rPr>
              <a:t> maximale </a:t>
            </a:r>
            <a:r>
              <a:rPr lang="de-CH" b="0" i="0" dirty="0" err="1">
                <a:solidFill>
                  <a:srgbClr val="1D1D1D"/>
                </a:solidFill>
                <a:effectLst/>
                <a:latin typeface="Helvetica Now Display" pitchFamily="2" charset="0"/>
              </a:rPr>
              <a:t>ou</a:t>
            </a:r>
            <a:r>
              <a:rPr lang="de-CH" b="0" i="0" dirty="0">
                <a:solidFill>
                  <a:srgbClr val="1D1D1D"/>
                </a:solidFill>
                <a:effectLst/>
                <a:latin typeface="Helvetica Now Display" pitchFamily="2" charset="0"/>
              </a:rPr>
              <a:t> à </a:t>
            </a:r>
            <a:r>
              <a:rPr lang="de-CH" b="0" i="0" dirty="0" err="1">
                <a:solidFill>
                  <a:srgbClr val="1D1D1D"/>
                </a:solidFill>
                <a:effectLst/>
                <a:latin typeface="Helvetica Now Display" pitchFamily="2" charset="0"/>
              </a:rPr>
              <a:t>exécuter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réaction</a:t>
            </a:r>
            <a:r>
              <a:rPr lang="de-CH" b="0" i="0" dirty="0">
                <a:solidFill>
                  <a:srgbClr val="1D1D1D"/>
                </a:solidFill>
                <a:effectLst/>
                <a:latin typeface="Helvetica Now Display" pitchFamily="2" charset="0"/>
              </a:rPr>
              <a:t> rapide de </a:t>
            </a:r>
            <a:r>
              <a:rPr lang="de-CH" b="0" i="0" dirty="0" err="1">
                <a:solidFill>
                  <a:srgbClr val="1D1D1D"/>
                </a:solidFill>
                <a:effectLst/>
                <a:latin typeface="Helvetica Now Display" pitchFamily="2" charset="0"/>
              </a:rPr>
              <a:t>manière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répétée</a:t>
            </a:r>
            <a:r>
              <a:rPr lang="de-CH" b="0" i="0" dirty="0">
                <a:solidFill>
                  <a:srgbClr val="1D1D1D"/>
                </a:solidFill>
                <a:effectLst/>
                <a:latin typeface="Helvetica Now Display" pitchFamily="2" charset="0"/>
              </a:rPr>
              <a:t> à la </a:t>
            </a:r>
            <a:r>
              <a:rPr lang="de-CH" b="0" i="0" dirty="0" err="1">
                <a:solidFill>
                  <a:srgbClr val="1D1D1D"/>
                </a:solidFill>
                <a:effectLst/>
                <a:latin typeface="Helvetica Now Display" pitchFamily="2" charset="0"/>
              </a:rPr>
              <a:t>vitesse</a:t>
            </a:r>
            <a:r>
              <a:rPr lang="de-CH" b="0" i="0" dirty="0">
                <a:solidFill>
                  <a:srgbClr val="1D1D1D"/>
                </a:solidFill>
                <a:effectLst/>
                <a:latin typeface="Helvetica Now Display" pitchFamily="2" charset="0"/>
              </a:rPr>
              <a:t> maximale et </a:t>
            </a:r>
            <a:r>
              <a:rPr lang="de-CH" b="0" i="0" dirty="0" err="1">
                <a:solidFill>
                  <a:srgbClr val="1D1D1D"/>
                </a:solidFill>
                <a:effectLst/>
                <a:latin typeface="Helvetica Now Display" pitchFamily="2" charset="0"/>
              </a:rPr>
              <a:t>sans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perte</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vitesse</a:t>
            </a:r>
            <a:r>
              <a:rPr lang="de-CH" b="0" i="0" dirty="0">
                <a:solidFill>
                  <a:srgbClr val="1D1D1D"/>
                </a:solidFill>
                <a:effectLst/>
                <a:latin typeface="Helvetica Now Display" pitchFamily="2" charset="0"/>
              </a:rPr>
              <a:t> (par exemple, </a:t>
            </a:r>
            <a:r>
              <a:rPr lang="de-CH" b="0" i="0" dirty="0" err="1">
                <a:solidFill>
                  <a:srgbClr val="1D1D1D"/>
                </a:solidFill>
                <a:effectLst/>
                <a:latin typeface="Helvetica Now Display" pitchFamily="2" charset="0"/>
              </a:rPr>
              <a:t>exécuter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vitesse</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réaction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élevée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plusieurs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fois</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suite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ou</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maintenir</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vitesse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d'action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sur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période</a:t>
            </a:r>
            <a:r>
              <a:rPr lang="de-CH" b="0" i="0" dirty="0">
                <a:solidFill>
                  <a:srgbClr val="1D1D1D"/>
                </a:solidFill>
                <a:effectLst/>
                <a:latin typeface="Helvetica Now Display" pitchFamily="2" charset="0"/>
              </a:rPr>
              <a:t> plus longue).</a:t>
            </a:r>
          </a:p>
          <a:p>
            <a:br>
              <a:rPr lang="de-CH" dirty="0"/>
            </a:br>
            <a:endParaRPr lang="de-CH" dirty="0"/>
          </a:p>
        </p:txBody>
      </p:sp>
      <p:sp>
        <p:nvSpPr>
          <p:cNvPr id="239620" name="Foliennummernplatzhalter 3">
            <a:extLst>
              <a:ext uri="{FF2B5EF4-FFF2-40B4-BE49-F238E27FC236}">
                <a16:creationId xmlns:a16="http://schemas.microsoft.com/office/drawing/2014/main" id="{ACB208A0-3303-35FD-3D5B-D0ACFBA98B63}"/>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186</a:t>
            </a:fld>
            <a:endParaRPr lang="de-CH" altLang="de-DE" sz="1300"/>
          </a:p>
        </p:txBody>
      </p:sp>
    </p:spTree>
    <p:extLst>
      <p:ext uri="{BB962C8B-B14F-4D97-AF65-F5344CB8AC3E}">
        <p14:creationId xmlns:p14="http://schemas.microsoft.com/office/powerpoint/2010/main" val="367149221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2BCE1-A5B1-AE9D-415C-9444A67E220A}"/>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87AD3BCC-1C5F-1155-C050-D18A5D8550D6}"/>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2A2A4119-80B8-7E32-22A8-16D82EC34977}"/>
              </a:ext>
            </a:extLst>
          </p:cNvPr>
          <p:cNvSpPr>
            <a:spLocks noGrp="1"/>
          </p:cNvSpPr>
          <p:nvPr>
            <p:ph type="body" idx="1"/>
          </p:nvPr>
        </p:nvSpPr>
        <p:spPr/>
        <p:txBody>
          <a:bodyPr/>
          <a:lstStyle/>
          <a:p>
            <a:pPr algn="l">
              <a:lnSpc>
                <a:spcPts val="2340"/>
              </a:lnSpc>
              <a:spcAft>
                <a:spcPts val="600"/>
              </a:spcAft>
            </a:pPr>
            <a:r>
              <a:rPr lang="fr-CH" b="0" i="0" u="none" strike="noStrike" dirty="0">
                <a:solidFill>
                  <a:srgbClr val="000000"/>
                </a:solidFill>
                <a:effectLst/>
                <a:latin typeface="-webkit-standard"/>
              </a:rPr>
              <a:t>La </a:t>
            </a:r>
            <a:r>
              <a:rPr lang="fr-CH" b="1" i="0" u="none" strike="noStrike" dirty="0" err="1">
                <a:solidFill>
                  <a:srgbClr val="000000"/>
                </a:solidFill>
                <a:effectLst/>
              </a:rPr>
              <a:t>velocità</a:t>
            </a:r>
            <a:r>
              <a:rPr lang="fr-CH" b="1" i="0" u="none" strike="noStrike" dirty="0">
                <a:solidFill>
                  <a:srgbClr val="000000"/>
                </a:solidFill>
                <a:effectLst/>
              </a:rPr>
              <a:t> d'</a:t>
            </a:r>
            <a:r>
              <a:rPr lang="fr-CH" b="1" i="0" u="none" strike="noStrike" dirty="0" err="1">
                <a:solidFill>
                  <a:srgbClr val="000000"/>
                </a:solidFill>
                <a:effectLst/>
              </a:rPr>
              <a:t>azione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è</a:t>
            </a:r>
            <a:r>
              <a:rPr lang="fr-CH" b="0" i="0" u="none" strike="noStrike" dirty="0">
                <a:solidFill>
                  <a:srgbClr val="000000"/>
                </a:solidFill>
                <a:effectLst/>
                <a:latin typeface="-webkit-standard"/>
              </a:rPr>
              <a:t> la </a:t>
            </a:r>
            <a:r>
              <a:rPr lang="fr-CH" b="0" i="0" u="none" strike="noStrike" dirty="0" err="1">
                <a:solidFill>
                  <a:srgbClr val="000000"/>
                </a:solidFill>
                <a:effectLst/>
                <a:latin typeface="-webkit-standard"/>
              </a:rPr>
              <a:t>capacità</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assorbire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rapidamente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informazioni</a:t>
            </a:r>
            <a:r>
              <a:rPr lang="fr-CH" b="0" i="0" u="none" strike="noStrike" dirty="0">
                <a:solidFill>
                  <a:srgbClr val="000000"/>
                </a:solidFill>
                <a:effectLst/>
                <a:latin typeface="-webkit-standard"/>
              </a:rPr>
              <a:t> in </a:t>
            </a:r>
            <a:r>
              <a:rPr lang="fr-CH" b="0" i="0" u="none" strike="noStrike" dirty="0" err="1">
                <a:solidFill>
                  <a:srgbClr val="000000"/>
                </a:solidFill>
                <a:effectLst/>
                <a:latin typeface="-webkit-standard"/>
              </a:rPr>
              <a:t>situazioni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complesse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sotto</a:t>
            </a:r>
            <a:r>
              <a:rPr lang="fr-CH" b="0" i="0" u="none" strike="noStrike" dirty="0">
                <a:solidFill>
                  <a:srgbClr val="000000"/>
                </a:solidFill>
                <a:effectLst/>
                <a:latin typeface="-webkit-standard"/>
              </a:rPr>
              <a:t> la </a:t>
            </a:r>
            <a:r>
              <a:rPr lang="fr-CH" b="0" i="0" u="none" strike="noStrike" dirty="0" err="1">
                <a:solidFill>
                  <a:srgbClr val="000000"/>
                </a:solidFill>
                <a:effectLst/>
                <a:latin typeface="-webkit-standard"/>
              </a:rPr>
              <a:t>pressione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del</a:t>
            </a:r>
            <a:r>
              <a:rPr lang="fr-CH" b="0" i="0" u="none" strike="noStrike" dirty="0">
                <a:solidFill>
                  <a:srgbClr val="000000"/>
                </a:solidFill>
                <a:effectLst/>
                <a:latin typeface="-webkit-standard"/>
              </a:rPr>
              <a:t> tempo, </a:t>
            </a:r>
            <a:r>
              <a:rPr lang="fr-CH" b="0" i="0" u="none" strike="noStrike" dirty="0" err="1">
                <a:solidFill>
                  <a:srgbClr val="000000"/>
                </a:solidFill>
                <a:effectLst/>
                <a:latin typeface="-webkit-standard"/>
              </a:rPr>
              <a:t>riconoscere</a:t>
            </a:r>
            <a:r>
              <a:rPr lang="fr-CH" b="0" i="0" u="none" strike="noStrike" dirty="0">
                <a:solidFill>
                  <a:srgbClr val="000000"/>
                </a:solidFill>
                <a:effectLst/>
                <a:latin typeface="-webkit-standard"/>
              </a:rPr>
              <a:t> l'</a:t>
            </a:r>
            <a:r>
              <a:rPr lang="fr-CH" b="0" i="0" u="none" strike="noStrike" dirty="0" err="1">
                <a:solidFill>
                  <a:srgbClr val="000000"/>
                </a:solidFill>
                <a:effectLst/>
                <a:latin typeface="-webkit-standard"/>
              </a:rPr>
              <a:t>essenziale</a:t>
            </a:r>
            <a:r>
              <a:rPr lang="fr-CH" b="0" i="0" u="none" strike="noStrike" dirty="0">
                <a:solidFill>
                  <a:srgbClr val="000000"/>
                </a:solidFill>
                <a:effectLst/>
                <a:latin typeface="-webkit-standard"/>
              </a:rPr>
              <a:t> e </a:t>
            </a:r>
            <a:r>
              <a:rPr lang="fr-CH" b="0" i="0" u="none" strike="noStrike" dirty="0" err="1">
                <a:solidFill>
                  <a:srgbClr val="000000"/>
                </a:solidFill>
                <a:effectLst/>
                <a:latin typeface="-webkit-standard"/>
              </a:rPr>
              <a:t>anticipare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correttamente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Inoltre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è</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necessario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scegliere</a:t>
            </a:r>
            <a:r>
              <a:rPr lang="fr-CH" b="0" i="0" u="none" strike="noStrike" dirty="0">
                <a:solidFill>
                  <a:srgbClr val="000000"/>
                </a:solidFill>
                <a:effectLst/>
                <a:latin typeface="-webkit-standard"/>
              </a:rPr>
              <a:t> la </a:t>
            </a:r>
            <a:r>
              <a:rPr lang="fr-CH" b="0" i="0" u="none" strike="noStrike" dirty="0" err="1">
                <a:solidFill>
                  <a:srgbClr val="000000"/>
                </a:solidFill>
                <a:effectLst/>
                <a:latin typeface="-webkit-standard"/>
              </a:rPr>
              <a:t>migliore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opzione</a:t>
            </a:r>
            <a:r>
              <a:rPr lang="fr-CH" b="0" i="0" u="none" strike="noStrike" dirty="0">
                <a:solidFill>
                  <a:srgbClr val="000000"/>
                </a:solidFill>
                <a:effectLst/>
                <a:latin typeface="-webkit-standard"/>
              </a:rPr>
              <a:t> d'</a:t>
            </a:r>
            <a:r>
              <a:rPr lang="fr-CH" b="0" i="0" u="none" strike="noStrike" dirty="0" err="1">
                <a:solidFill>
                  <a:srgbClr val="000000"/>
                </a:solidFill>
                <a:effectLst/>
                <a:latin typeface="-webkit-standard"/>
              </a:rPr>
              <a:t>azione</a:t>
            </a:r>
            <a:r>
              <a:rPr lang="fr-CH" b="0" i="0" u="none" strike="noStrike" dirty="0">
                <a:solidFill>
                  <a:srgbClr val="000000"/>
                </a:solidFill>
                <a:effectLst/>
                <a:latin typeface="-webkit-standard"/>
              </a:rPr>
              <a:t> tra le varie </a:t>
            </a:r>
            <a:r>
              <a:rPr lang="fr-CH" b="0" i="0" u="none" strike="noStrike" dirty="0" err="1">
                <a:solidFill>
                  <a:srgbClr val="000000"/>
                </a:solidFill>
                <a:effectLst/>
                <a:latin typeface="-webkit-standard"/>
              </a:rPr>
              <a:t>disponibili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nel</a:t>
            </a:r>
            <a:r>
              <a:rPr lang="fr-CH" b="0" i="0" u="none" strike="noStrike" dirty="0">
                <a:solidFill>
                  <a:srgbClr val="000000"/>
                </a:solidFill>
                <a:effectLst/>
                <a:latin typeface="-webkit-standard"/>
              </a:rPr>
              <a:t> minor tempo </a:t>
            </a:r>
            <a:r>
              <a:rPr lang="fr-CH" b="0" i="0" u="none" strike="noStrike" dirty="0" err="1">
                <a:solidFill>
                  <a:srgbClr val="000000"/>
                </a:solidFill>
                <a:effectLst/>
                <a:latin typeface="-webkit-standard"/>
              </a:rPr>
              <a:t>possibile</a:t>
            </a:r>
            <a:r>
              <a:rPr lang="fr-CH" b="0" i="0" u="none" strike="noStrike" dirty="0">
                <a:solidFill>
                  <a:srgbClr val="000000"/>
                </a:solidFill>
                <a:effectLst/>
                <a:latin typeface="-webkit-standard"/>
              </a:rPr>
              <a:t>, per </a:t>
            </a:r>
            <a:r>
              <a:rPr lang="fr-CH" b="0" i="0" u="none" strike="noStrike" dirty="0" err="1">
                <a:solidFill>
                  <a:srgbClr val="000000"/>
                </a:solidFill>
                <a:effectLst/>
                <a:latin typeface="-webkit-standard"/>
              </a:rPr>
              <a:t>poi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agire</a:t>
            </a:r>
            <a:r>
              <a:rPr lang="fr-CH" b="0" i="0" u="none" strike="noStrike" dirty="0">
                <a:solidFill>
                  <a:srgbClr val="000000"/>
                </a:solidFill>
                <a:effectLst/>
                <a:latin typeface="-webkit-standard"/>
              </a:rPr>
              <a:t> con grande </a:t>
            </a:r>
            <a:r>
              <a:rPr lang="fr-CH" b="0" i="0" u="none" strike="noStrike" dirty="0" err="1">
                <a:solidFill>
                  <a:srgbClr val="000000"/>
                </a:solidFill>
                <a:effectLst/>
                <a:latin typeface="-webkit-standard"/>
              </a:rPr>
              <a:t>rapidità</a:t>
            </a:r>
            <a:r>
              <a:rPr lang="fr-CH" b="0" i="0" u="none" strike="noStrike" dirty="0">
                <a:solidFill>
                  <a:srgbClr val="000000"/>
                </a:solidFill>
                <a:effectLst/>
                <a:latin typeface="-webkit-standard"/>
              </a:rPr>
              <a:t> e </a:t>
            </a:r>
            <a:r>
              <a:rPr lang="fr-CH" b="0" i="0" u="none" strike="noStrike" dirty="0" err="1">
                <a:solidFill>
                  <a:srgbClr val="000000"/>
                </a:solidFill>
                <a:effectLst/>
                <a:latin typeface="-webkit-standard"/>
              </a:rPr>
              <a:t>precisione</a:t>
            </a:r>
            <a:r>
              <a:rPr lang="fr-CH" b="0" i="0" u="none" strike="noStrike" dirty="0">
                <a:solidFill>
                  <a:srgbClr val="000000"/>
                </a:solidFill>
                <a:effectLst/>
                <a:latin typeface="-webkit-standard"/>
              </a:rPr>
              <a:t> (ad </a:t>
            </a:r>
            <a:r>
              <a:rPr lang="fr-CH" b="0" i="0" u="none" strike="noStrike" dirty="0" err="1">
                <a:solidFill>
                  <a:srgbClr val="000000"/>
                </a:solidFill>
                <a:effectLst/>
                <a:latin typeface="-webkit-standard"/>
              </a:rPr>
              <a:t>esempio</a:t>
            </a:r>
            <a:r>
              <a:rPr lang="fr-CH" b="0" i="0" u="none" strike="noStrike" dirty="0">
                <a:solidFill>
                  <a:srgbClr val="000000"/>
                </a:solidFill>
                <a:effectLst/>
                <a:latin typeface="-webkit-standard"/>
              </a:rPr>
              <a:t>, l'</a:t>
            </a:r>
            <a:r>
              <a:rPr lang="fr-CH" b="0" i="0" u="none" strike="noStrike" dirty="0" err="1">
                <a:solidFill>
                  <a:srgbClr val="000000"/>
                </a:solidFill>
                <a:effectLst/>
                <a:latin typeface="-webkit-standard"/>
              </a:rPr>
              <a:t>attivazione</a:t>
            </a:r>
            <a:r>
              <a:rPr lang="fr-CH" b="0" i="0" u="none" strike="noStrike" dirty="0">
                <a:solidFill>
                  <a:srgbClr val="000000"/>
                </a:solidFill>
                <a:effectLst/>
                <a:latin typeface="-webkit-standard"/>
              </a:rPr>
              <a:t> e l'</a:t>
            </a:r>
            <a:r>
              <a:rPr lang="fr-CH" b="0" i="0" u="none" strike="noStrike" dirty="0" err="1">
                <a:solidFill>
                  <a:srgbClr val="000000"/>
                </a:solidFill>
                <a:effectLst/>
                <a:latin typeface="-webkit-standard"/>
              </a:rPr>
              <a:t>esecuzione</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una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controffensiva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gesto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difensivo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del</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portiere</a:t>
            </a:r>
            <a:r>
              <a:rPr lang="fr-CH" b="0" i="0" u="none" strike="noStrike" dirty="0">
                <a:solidFill>
                  <a:srgbClr val="000000"/>
                </a:solidFill>
                <a:effectLst/>
                <a:latin typeface="-webkit-standard"/>
              </a:rPr>
              <a:t>).</a:t>
            </a:r>
          </a:p>
          <a:p>
            <a:pPr algn="l">
              <a:lnSpc>
                <a:spcPts val="2340"/>
              </a:lnSpc>
              <a:spcAft>
                <a:spcPts val="600"/>
              </a:spcAft>
            </a:pPr>
            <a:endParaRPr lang="de-CH" b="0" i="0" u="sng" dirty="0">
              <a:solidFill>
                <a:srgbClr val="1D1D1D"/>
              </a:solidFill>
              <a:effectLst/>
              <a:latin typeface="Helvetica Now Display" pitchFamily="2" charset="0"/>
            </a:endParaRPr>
          </a:p>
          <a:p>
            <a:pPr algn="l">
              <a:lnSpc>
                <a:spcPts val="2340"/>
              </a:lnSpc>
              <a:spcAft>
                <a:spcPts val="600"/>
              </a:spcAft>
            </a:pPr>
            <a:r>
              <a:rPr lang="fr-CH" b="0" i="0" u="none" strike="noStrike" dirty="0">
                <a:solidFill>
                  <a:srgbClr val="000000"/>
                </a:solidFill>
                <a:effectLst/>
                <a:latin typeface="-webkit-standard"/>
              </a:rPr>
              <a:t>La </a:t>
            </a:r>
            <a:r>
              <a:rPr lang="fr-CH" b="1" i="0" u="none" strike="noStrike" dirty="0" err="1">
                <a:solidFill>
                  <a:srgbClr val="000000"/>
                </a:solidFill>
                <a:effectLst/>
              </a:rPr>
              <a:t>velocità</a:t>
            </a:r>
            <a:r>
              <a:rPr lang="fr-CH" b="1" i="0" u="none" strike="noStrike" dirty="0">
                <a:solidFill>
                  <a:srgbClr val="000000"/>
                </a:solidFill>
                <a:effectLst/>
              </a:rPr>
              <a:t> di </a:t>
            </a:r>
            <a:r>
              <a:rPr lang="fr-CH" b="1" i="0" u="none" strike="noStrike" dirty="0" err="1">
                <a:solidFill>
                  <a:srgbClr val="000000"/>
                </a:solidFill>
                <a:effectLst/>
              </a:rPr>
              <a:t>reazione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è</a:t>
            </a:r>
            <a:r>
              <a:rPr lang="fr-CH" b="0" i="0" u="none" strike="noStrike" dirty="0">
                <a:solidFill>
                  <a:srgbClr val="000000"/>
                </a:solidFill>
                <a:effectLst/>
                <a:latin typeface="-webkit-standard"/>
              </a:rPr>
              <a:t> la </a:t>
            </a:r>
            <a:r>
              <a:rPr lang="fr-CH" b="0" i="0" u="none" strike="noStrike" dirty="0" err="1">
                <a:solidFill>
                  <a:srgbClr val="000000"/>
                </a:solidFill>
                <a:effectLst/>
                <a:latin typeface="-webkit-standard"/>
              </a:rPr>
              <a:t>capacità</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psicofisica</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reagire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rapidamente</a:t>
            </a:r>
            <a:r>
              <a:rPr lang="fr-CH" b="0" i="0" u="none" strike="noStrike" dirty="0">
                <a:solidFill>
                  <a:srgbClr val="000000"/>
                </a:solidFill>
                <a:effectLst/>
                <a:latin typeface="-webkit-standard"/>
              </a:rPr>
              <a:t> (e </a:t>
            </a:r>
            <a:r>
              <a:rPr lang="fr-CH" b="0" i="0" u="none" strike="noStrike" dirty="0" err="1">
                <a:solidFill>
                  <a:srgbClr val="000000"/>
                </a:solidFill>
                <a:effectLst/>
                <a:latin typeface="-webkit-standard"/>
              </a:rPr>
              <a:t>correttamente</a:t>
            </a:r>
            <a:r>
              <a:rPr lang="fr-CH" b="0" i="0" u="none" strike="noStrike" dirty="0">
                <a:solidFill>
                  <a:srgbClr val="000000"/>
                </a:solidFill>
                <a:effectLst/>
                <a:latin typeface="-webkit-standard"/>
              </a:rPr>
              <a:t>) ai </a:t>
            </a:r>
            <a:r>
              <a:rPr lang="fr-CH" b="0" i="0" u="none" strike="noStrike" dirty="0" err="1">
                <a:solidFill>
                  <a:srgbClr val="000000"/>
                </a:solidFill>
                <a:effectLst/>
                <a:latin typeface="-webkit-standard"/>
              </a:rPr>
              <a:t>segnali</a:t>
            </a:r>
            <a:r>
              <a:rPr lang="fr-CH" b="0" i="0" u="none" strike="noStrike" dirty="0">
                <a:solidFill>
                  <a:srgbClr val="000000"/>
                </a:solidFill>
                <a:effectLst/>
                <a:latin typeface="-webkit-standard"/>
              </a:rPr>
              <a:t>. Si </a:t>
            </a:r>
            <a:r>
              <a:rPr lang="fr-CH" b="0" i="0" u="none" strike="noStrike" dirty="0" err="1">
                <a:solidFill>
                  <a:srgbClr val="000000"/>
                </a:solidFill>
                <a:effectLst/>
                <a:latin typeface="-webkit-standard"/>
              </a:rPr>
              <a:t>distinguono</a:t>
            </a:r>
            <a:r>
              <a:rPr lang="fr-CH" b="0" i="0" u="none" strike="noStrike" dirty="0">
                <a:solidFill>
                  <a:srgbClr val="000000"/>
                </a:solidFill>
                <a:effectLst/>
                <a:latin typeface="-webkit-standard"/>
              </a:rPr>
              <a:t> le </a:t>
            </a:r>
            <a:r>
              <a:rPr lang="fr-CH" b="0" i="0" u="none" strike="noStrike" dirty="0" err="1">
                <a:solidFill>
                  <a:srgbClr val="000000"/>
                </a:solidFill>
                <a:effectLst/>
                <a:latin typeface="-webkit-standard"/>
              </a:rPr>
              <a:t>reazioni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semplici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azione</a:t>
            </a:r>
            <a:r>
              <a:rPr lang="fr-CH" b="0" i="0" u="none" strike="noStrike" dirty="0">
                <a:solidFill>
                  <a:srgbClr val="000000"/>
                </a:solidFill>
                <a:effectLst/>
                <a:latin typeface="-webkit-standard"/>
              </a:rPr>
              <a:t> fissa su un </a:t>
            </a:r>
            <a:r>
              <a:rPr lang="fr-CH" b="0" i="0" u="none" strike="noStrike" dirty="0" err="1">
                <a:solidFill>
                  <a:srgbClr val="000000"/>
                </a:solidFill>
                <a:effectLst/>
                <a:latin typeface="-webkit-standard"/>
              </a:rPr>
              <a:t>segnale</a:t>
            </a:r>
            <a:r>
              <a:rPr lang="fr-CH" b="0" i="0" u="none" strike="noStrike" dirty="0">
                <a:solidFill>
                  <a:srgbClr val="000000"/>
                </a:solidFill>
                <a:effectLst/>
                <a:latin typeface="-webkit-standard"/>
              </a:rPr>
              <a:t>, ad </a:t>
            </a:r>
            <a:r>
              <a:rPr lang="fr-CH" b="0" i="0" u="none" strike="noStrike" dirty="0" err="1">
                <a:solidFill>
                  <a:srgbClr val="000000"/>
                </a:solidFill>
                <a:effectLst/>
                <a:latin typeface="-webkit-standard"/>
              </a:rPr>
              <a:t>esempio</a:t>
            </a:r>
            <a:r>
              <a:rPr lang="fr-CH" b="0" i="0" u="none" strike="noStrike" dirty="0">
                <a:solidFill>
                  <a:srgbClr val="000000"/>
                </a:solidFill>
                <a:effectLst/>
                <a:latin typeface="-webkit-standard"/>
              </a:rPr>
              <a:t> il </a:t>
            </a:r>
            <a:r>
              <a:rPr lang="fr-CH" b="0" i="0" u="none" strike="noStrike" dirty="0" err="1">
                <a:solidFill>
                  <a:srgbClr val="000000"/>
                </a:solidFill>
                <a:effectLst/>
                <a:latin typeface="-webkit-standard"/>
              </a:rPr>
              <a:t>colpo</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partenza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nella</a:t>
            </a:r>
            <a:r>
              <a:rPr lang="fr-CH" b="0" i="0" u="none" strike="noStrike" dirty="0">
                <a:solidFill>
                  <a:srgbClr val="000000"/>
                </a:solidFill>
                <a:effectLst/>
                <a:latin typeface="-webkit-standard"/>
              </a:rPr>
              <a:t> corsa dei 100 m) e le </a:t>
            </a:r>
            <a:r>
              <a:rPr lang="fr-CH" b="0" i="0" u="none" strike="noStrike" dirty="0" err="1">
                <a:solidFill>
                  <a:srgbClr val="000000"/>
                </a:solidFill>
                <a:effectLst/>
                <a:latin typeface="-webkit-standard"/>
              </a:rPr>
              <a:t>reazioni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complesse</a:t>
            </a:r>
            <a:r>
              <a:rPr lang="fr-CH" b="0" i="0" u="none" strike="noStrike" dirty="0">
                <a:solidFill>
                  <a:srgbClr val="000000"/>
                </a:solidFill>
                <a:effectLst/>
                <a:latin typeface="-webkit-standard"/>
              </a:rPr>
              <a:t> (a seconda </a:t>
            </a:r>
            <a:r>
              <a:rPr lang="fr-CH" b="0" i="0" u="none" strike="noStrike" dirty="0" err="1">
                <a:solidFill>
                  <a:srgbClr val="000000"/>
                </a:solidFill>
                <a:effectLst/>
                <a:latin typeface="-webkit-standard"/>
              </a:rPr>
              <a:t>del</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segnale</a:t>
            </a:r>
            <a:r>
              <a:rPr lang="fr-CH" b="0" i="0" u="none" strike="noStrike" dirty="0">
                <a:solidFill>
                  <a:srgbClr val="000000"/>
                </a:solidFill>
                <a:effectLst/>
                <a:latin typeface="-webkit-standard"/>
              </a:rPr>
              <a:t>, sono </a:t>
            </a:r>
            <a:r>
              <a:rPr lang="fr-CH" b="0" i="0" u="none" strike="noStrike" dirty="0" err="1">
                <a:solidFill>
                  <a:srgbClr val="000000"/>
                </a:solidFill>
                <a:effectLst/>
                <a:latin typeface="-webkit-standard"/>
              </a:rPr>
              <a:t>necessarie</a:t>
            </a:r>
            <a:r>
              <a:rPr lang="fr-CH" b="0" i="0" u="none" strike="noStrike" dirty="0">
                <a:solidFill>
                  <a:srgbClr val="000000"/>
                </a:solidFill>
                <a:effectLst/>
                <a:latin typeface="-webkit-standard"/>
              </a:rPr>
              <a:t> diverse </a:t>
            </a:r>
            <a:r>
              <a:rPr lang="fr-CH" b="0" i="0" u="none" strike="noStrike" dirty="0" err="1">
                <a:solidFill>
                  <a:srgbClr val="000000"/>
                </a:solidFill>
                <a:effectLst/>
                <a:latin typeface="-webkit-standard"/>
              </a:rPr>
              <a:t>reazioni</a:t>
            </a:r>
            <a:r>
              <a:rPr lang="fr-CH" b="0" i="0" u="none" strike="noStrike" dirty="0">
                <a:solidFill>
                  <a:srgbClr val="000000"/>
                </a:solidFill>
                <a:effectLst/>
                <a:latin typeface="-webkit-standard"/>
              </a:rPr>
              <a:t>, ad </a:t>
            </a:r>
            <a:r>
              <a:rPr lang="fr-CH" b="0" i="0" u="none" strike="noStrike" dirty="0" err="1">
                <a:solidFill>
                  <a:srgbClr val="000000"/>
                </a:solidFill>
                <a:effectLst/>
                <a:latin typeface="-webkit-standard"/>
              </a:rPr>
              <a:t>esempio</a:t>
            </a:r>
            <a:r>
              <a:rPr lang="fr-CH" b="0" i="0" u="none" strike="noStrike" dirty="0">
                <a:solidFill>
                  <a:srgbClr val="000000"/>
                </a:solidFill>
                <a:effectLst/>
                <a:latin typeface="-webkit-standard"/>
              </a:rPr>
              <a:t> la </a:t>
            </a:r>
            <a:r>
              <a:rPr lang="fr-CH" b="0" i="0" u="none" strike="noStrike" dirty="0" err="1">
                <a:solidFill>
                  <a:srgbClr val="000000"/>
                </a:solidFill>
                <a:effectLst/>
                <a:latin typeface="-webkit-standard"/>
              </a:rPr>
              <a:t>reazione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difensiva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nel</a:t>
            </a:r>
            <a:r>
              <a:rPr lang="fr-CH" b="0" i="0" u="none" strike="noStrike" dirty="0">
                <a:solidFill>
                  <a:srgbClr val="000000"/>
                </a:solidFill>
                <a:effectLst/>
                <a:latin typeface="-webkit-standard"/>
              </a:rPr>
              <a:t> volley).</a:t>
            </a:r>
          </a:p>
          <a:p>
            <a:pPr algn="l">
              <a:lnSpc>
                <a:spcPts val="2340"/>
              </a:lnSpc>
              <a:spcAft>
                <a:spcPts val="600"/>
              </a:spcAft>
            </a:pPr>
            <a:endParaRPr lang="de-CH" b="0" i="0" dirty="0">
              <a:solidFill>
                <a:srgbClr val="1D1D1D"/>
              </a:solidFill>
              <a:effectLst/>
              <a:latin typeface="Helvetica Now Display" pitchFamily="2" charset="0"/>
            </a:endParaRPr>
          </a:p>
          <a:p>
            <a:pPr algn="l">
              <a:lnSpc>
                <a:spcPts val="2340"/>
              </a:lnSpc>
              <a:spcAft>
                <a:spcPts val="600"/>
              </a:spcAft>
            </a:pPr>
            <a:r>
              <a:rPr lang="fr-CH" b="0" i="0" u="none" strike="noStrike" dirty="0">
                <a:solidFill>
                  <a:srgbClr val="000000"/>
                </a:solidFill>
                <a:effectLst/>
                <a:latin typeface="-webkit-standard"/>
              </a:rPr>
              <a:t>La </a:t>
            </a:r>
            <a:r>
              <a:rPr lang="fr-CH" b="1" i="0" u="none" strike="noStrike" dirty="0" err="1">
                <a:solidFill>
                  <a:srgbClr val="000000"/>
                </a:solidFill>
                <a:effectLst/>
              </a:rPr>
              <a:t>capacità</a:t>
            </a:r>
            <a:r>
              <a:rPr lang="fr-CH" b="1" i="0" u="none" strike="noStrike" dirty="0">
                <a:solidFill>
                  <a:srgbClr val="000000"/>
                </a:solidFill>
                <a:effectLst/>
              </a:rPr>
              <a:t> di </a:t>
            </a:r>
            <a:r>
              <a:rPr lang="fr-CH" b="1" i="0" u="none" strike="noStrike" dirty="0" err="1">
                <a:solidFill>
                  <a:srgbClr val="000000"/>
                </a:solidFill>
                <a:effectLst/>
              </a:rPr>
              <a:t>accelerazione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comprende</a:t>
            </a:r>
            <a:r>
              <a:rPr lang="fr-CH" b="0" i="0" u="none" strike="noStrike" dirty="0">
                <a:solidFill>
                  <a:srgbClr val="000000"/>
                </a:solidFill>
                <a:effectLst/>
                <a:latin typeface="-webkit-standard"/>
              </a:rPr>
              <a:t> la </a:t>
            </a:r>
            <a:r>
              <a:rPr lang="fr-CH" b="0" i="0" u="none" strike="noStrike" dirty="0" err="1">
                <a:solidFill>
                  <a:srgbClr val="000000"/>
                </a:solidFill>
                <a:effectLst/>
                <a:latin typeface="-webkit-standard"/>
              </a:rPr>
              <a:t>capacità</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accelerare</a:t>
            </a:r>
            <a:r>
              <a:rPr lang="fr-CH" b="0" i="0" u="none" strike="noStrike" dirty="0">
                <a:solidFill>
                  <a:srgbClr val="000000"/>
                </a:solidFill>
                <a:effectLst/>
                <a:latin typeface="-webkit-standard"/>
              </a:rPr>
              <a:t> il proprio corpo o un </a:t>
            </a:r>
            <a:r>
              <a:rPr lang="fr-CH" b="0" i="0" u="none" strike="noStrike" dirty="0" err="1">
                <a:solidFill>
                  <a:srgbClr val="000000"/>
                </a:solidFill>
                <a:effectLst/>
                <a:latin typeface="-webkit-standard"/>
              </a:rPr>
              <a:t>attrezzo</a:t>
            </a:r>
            <a:r>
              <a:rPr lang="fr-CH" b="0" i="0" u="none" strike="noStrike" dirty="0">
                <a:solidFill>
                  <a:srgbClr val="000000"/>
                </a:solidFill>
                <a:effectLst/>
                <a:latin typeface="-webkit-standard"/>
              </a:rPr>
              <a:t> in modo </a:t>
            </a:r>
            <a:r>
              <a:rPr lang="fr-CH" b="0" i="0" u="none" strike="noStrike" dirty="0" err="1">
                <a:solidFill>
                  <a:srgbClr val="000000"/>
                </a:solidFill>
                <a:effectLst/>
                <a:latin typeface="-webkit-standard"/>
              </a:rPr>
              <a:t>ottimale</a:t>
            </a:r>
            <a:r>
              <a:rPr lang="fr-CH" b="0" i="0" u="none" strike="noStrike" dirty="0">
                <a:solidFill>
                  <a:srgbClr val="000000"/>
                </a:solidFill>
                <a:effectLst/>
                <a:latin typeface="-webkit-standard"/>
              </a:rPr>
              <a:t> (ad </a:t>
            </a:r>
            <a:r>
              <a:rPr lang="fr-CH" b="0" i="0" u="none" strike="noStrike" dirty="0" err="1">
                <a:solidFill>
                  <a:srgbClr val="000000"/>
                </a:solidFill>
                <a:effectLst/>
                <a:latin typeface="-webkit-standard"/>
              </a:rPr>
              <a:t>esempio</a:t>
            </a:r>
            <a:r>
              <a:rPr lang="fr-CH" b="0" i="0" u="none" strike="noStrike" dirty="0">
                <a:solidFill>
                  <a:srgbClr val="000000"/>
                </a:solidFill>
                <a:effectLst/>
                <a:latin typeface="-webkit-standard"/>
              </a:rPr>
              <a:t>, il </a:t>
            </a:r>
            <a:r>
              <a:rPr lang="fr-CH" b="0" i="0" u="none" strike="noStrike" dirty="0" err="1">
                <a:solidFill>
                  <a:srgbClr val="000000"/>
                </a:solidFill>
                <a:effectLst/>
                <a:latin typeface="-webkit-standard"/>
              </a:rPr>
              <a:t>lancio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del</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giavellotto</a:t>
            </a:r>
            <a:r>
              <a:rPr lang="fr-CH" b="0" i="0" u="none" strike="noStrike" dirty="0">
                <a:solidFill>
                  <a:srgbClr val="000000"/>
                </a:solidFill>
                <a:effectLst/>
                <a:latin typeface="-webkit-standard"/>
              </a:rPr>
              <a:t>, la </a:t>
            </a:r>
            <a:r>
              <a:rPr lang="fr-CH" b="0" i="0" u="none" strike="noStrike" dirty="0" err="1">
                <a:solidFill>
                  <a:srgbClr val="000000"/>
                </a:solidFill>
                <a:effectLst/>
                <a:latin typeface="-webkit-standard"/>
              </a:rPr>
              <a:t>fase</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partenza</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uno</a:t>
            </a:r>
            <a:r>
              <a:rPr lang="fr-CH" b="0" i="0" u="none" strike="noStrike" dirty="0">
                <a:solidFill>
                  <a:srgbClr val="000000"/>
                </a:solidFill>
                <a:effectLst/>
                <a:latin typeface="-webkit-standard"/>
              </a:rPr>
              <a:t> sprint). </a:t>
            </a:r>
            <a:r>
              <a:rPr lang="fr-CH" b="0" i="0" u="none" strike="noStrike" dirty="0" err="1">
                <a:solidFill>
                  <a:srgbClr val="000000"/>
                </a:solidFill>
                <a:effectLst/>
                <a:latin typeface="-webkit-standard"/>
              </a:rPr>
              <a:t>È</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influenzata</a:t>
            </a:r>
            <a:r>
              <a:rPr lang="fr-CH" b="0" i="0" u="none" strike="noStrike" dirty="0">
                <a:solidFill>
                  <a:srgbClr val="000000"/>
                </a:solidFill>
                <a:effectLst/>
                <a:latin typeface="-webkit-standard"/>
              </a:rPr>
              <a:t> dalla </a:t>
            </a:r>
            <a:r>
              <a:rPr lang="fr-CH" b="0" i="0" u="none" strike="noStrike" dirty="0" err="1">
                <a:solidFill>
                  <a:srgbClr val="000000"/>
                </a:solidFill>
                <a:effectLst/>
                <a:latin typeface="-webkit-standard"/>
              </a:rPr>
              <a:t>forza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esplosiva</a:t>
            </a:r>
            <a:r>
              <a:rPr lang="fr-CH" b="0" i="0" u="none" strike="noStrike" dirty="0">
                <a:solidFill>
                  <a:srgbClr val="000000"/>
                </a:solidFill>
                <a:effectLst/>
                <a:latin typeface="-webkit-standard"/>
              </a:rPr>
              <a:t> e dalla </a:t>
            </a:r>
            <a:r>
              <a:rPr lang="fr-CH" b="0" i="0" u="none" strike="noStrike" dirty="0" err="1">
                <a:solidFill>
                  <a:srgbClr val="000000"/>
                </a:solidFill>
                <a:effectLst/>
                <a:latin typeface="-webkit-standard"/>
              </a:rPr>
              <a:t>tecnica</a:t>
            </a:r>
            <a:r>
              <a:rPr lang="fr-CH" b="0" i="0" u="none" strike="noStrike" dirty="0">
                <a:solidFill>
                  <a:srgbClr val="000000"/>
                </a:solidFill>
                <a:effectLst/>
                <a:latin typeface="-webkit-standard"/>
              </a:rPr>
              <a:t>.</a:t>
            </a:r>
          </a:p>
          <a:p>
            <a:pPr algn="l">
              <a:lnSpc>
                <a:spcPts val="2340"/>
              </a:lnSpc>
              <a:spcAft>
                <a:spcPts val="600"/>
              </a:spcAft>
            </a:pPr>
            <a:endParaRPr lang="de-CH" b="0" i="0" dirty="0">
              <a:solidFill>
                <a:srgbClr val="1D1D1D"/>
              </a:solidFill>
              <a:effectLst/>
              <a:latin typeface="Helvetica Now Display" pitchFamily="2" charset="0"/>
            </a:endParaRPr>
          </a:p>
          <a:p>
            <a:pPr algn="l">
              <a:lnSpc>
                <a:spcPts val="2340"/>
              </a:lnSpc>
              <a:spcAft>
                <a:spcPts val="600"/>
              </a:spcAft>
            </a:pPr>
            <a:r>
              <a:rPr lang="fr-CH" b="0" i="0" u="none" strike="noStrike" dirty="0">
                <a:solidFill>
                  <a:srgbClr val="000000"/>
                </a:solidFill>
                <a:effectLst/>
                <a:latin typeface="-webkit-standard"/>
              </a:rPr>
              <a:t>La </a:t>
            </a:r>
            <a:r>
              <a:rPr lang="fr-CH" b="1" i="0" u="none" strike="noStrike" dirty="0" err="1">
                <a:solidFill>
                  <a:srgbClr val="000000"/>
                </a:solidFill>
                <a:effectLst/>
              </a:rPr>
              <a:t>velocità</a:t>
            </a:r>
            <a:r>
              <a:rPr lang="fr-CH" b="1" i="0" u="none" strike="noStrike" dirty="0">
                <a:solidFill>
                  <a:srgbClr val="000000"/>
                </a:solidFill>
                <a:effectLst/>
              </a:rPr>
              <a:t> di </a:t>
            </a:r>
            <a:r>
              <a:rPr lang="fr-CH" b="1" i="0" u="none" strike="noStrike" dirty="0" err="1">
                <a:solidFill>
                  <a:srgbClr val="000000"/>
                </a:solidFill>
                <a:effectLst/>
              </a:rPr>
              <a:t>movimento</a:t>
            </a:r>
            <a:r>
              <a:rPr lang="fr-CH" b="1" i="0" u="none" strike="noStrike" dirty="0">
                <a:solidFill>
                  <a:srgbClr val="000000"/>
                </a:solidFill>
                <a:effectLst/>
              </a:rPr>
              <a:t> e d'</a:t>
            </a:r>
            <a:r>
              <a:rPr lang="fr-CH" b="1" i="0" u="none" strike="noStrike" dirty="0" err="1">
                <a:solidFill>
                  <a:srgbClr val="000000"/>
                </a:solidFill>
                <a:effectLst/>
              </a:rPr>
              <a:t>azione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significa</a:t>
            </a:r>
            <a:r>
              <a:rPr lang="fr-CH" b="0" i="0" u="none" strike="noStrike" dirty="0">
                <a:solidFill>
                  <a:srgbClr val="000000"/>
                </a:solidFill>
                <a:effectLst/>
                <a:latin typeface="-webkit-standard"/>
              </a:rPr>
              <a:t> la </a:t>
            </a:r>
            <a:r>
              <a:rPr lang="fr-CH" b="0" i="0" u="none" strike="noStrike" dirty="0" err="1">
                <a:solidFill>
                  <a:srgbClr val="000000"/>
                </a:solidFill>
                <a:effectLst/>
                <a:latin typeface="-webkit-standard"/>
              </a:rPr>
              <a:t>capacità</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eseguire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azioni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cicliche</a:t>
            </a:r>
            <a:r>
              <a:rPr lang="fr-CH" b="0" i="0" u="none" strike="noStrike" dirty="0">
                <a:solidFill>
                  <a:srgbClr val="000000"/>
                </a:solidFill>
                <a:effectLst/>
                <a:latin typeface="-webkit-standard"/>
              </a:rPr>
              <a:t>/replicative (ad </a:t>
            </a:r>
            <a:r>
              <a:rPr lang="fr-CH" b="0" i="0" u="none" strike="noStrike" dirty="0" err="1">
                <a:solidFill>
                  <a:srgbClr val="000000"/>
                </a:solidFill>
                <a:effectLst/>
                <a:latin typeface="-webkit-standard"/>
              </a:rPr>
              <a:t>esempio</a:t>
            </a:r>
            <a:r>
              <a:rPr lang="fr-CH" b="0" i="0" u="none" strike="noStrike" dirty="0">
                <a:solidFill>
                  <a:srgbClr val="000000"/>
                </a:solidFill>
                <a:effectLst/>
                <a:latin typeface="-webkit-standard"/>
              </a:rPr>
              <a:t>, corsa, </a:t>
            </a:r>
            <a:r>
              <a:rPr lang="fr-CH" b="0" i="0" u="none" strike="noStrike" dirty="0" err="1">
                <a:solidFill>
                  <a:srgbClr val="000000"/>
                </a:solidFill>
                <a:effectLst/>
                <a:latin typeface="-webkit-standard"/>
              </a:rPr>
              <a:t>cadenza</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pedalata</a:t>
            </a:r>
            <a:r>
              <a:rPr lang="fr-CH" b="0" i="0" u="none" strike="noStrike" dirty="0">
                <a:solidFill>
                  <a:srgbClr val="000000"/>
                </a:solidFill>
                <a:effectLst/>
                <a:latin typeface="-webkit-standard"/>
              </a:rPr>
              <a:t>) o </a:t>
            </a:r>
            <a:r>
              <a:rPr lang="fr-CH" b="0" i="0" u="none" strike="noStrike" dirty="0" err="1">
                <a:solidFill>
                  <a:srgbClr val="000000"/>
                </a:solidFill>
                <a:effectLst/>
                <a:latin typeface="-webkit-standard"/>
              </a:rPr>
              <a:t>acicliche</a:t>
            </a:r>
            <a:r>
              <a:rPr lang="fr-CH" b="0" i="0" u="none" strike="noStrike" dirty="0">
                <a:solidFill>
                  <a:srgbClr val="000000"/>
                </a:solidFill>
                <a:effectLst/>
                <a:latin typeface="-webkit-standard"/>
              </a:rPr>
              <a:t>/</a:t>
            </a:r>
            <a:r>
              <a:rPr lang="fr-CH" b="0" i="0" u="none" strike="noStrike" dirty="0" err="1">
                <a:solidFill>
                  <a:srgbClr val="000000"/>
                </a:solidFill>
                <a:effectLst/>
                <a:latin typeface="-webkit-standard"/>
              </a:rPr>
              <a:t>individuali</a:t>
            </a:r>
            <a:r>
              <a:rPr lang="fr-CH" b="0" i="0" u="none" strike="noStrike" dirty="0">
                <a:solidFill>
                  <a:srgbClr val="000000"/>
                </a:solidFill>
                <a:effectLst/>
                <a:latin typeface="-webkit-standard"/>
              </a:rPr>
              <a:t> (ad </a:t>
            </a:r>
            <a:r>
              <a:rPr lang="fr-CH" b="0" i="0" u="none" strike="noStrike" dirty="0" err="1">
                <a:solidFill>
                  <a:srgbClr val="000000"/>
                </a:solidFill>
                <a:effectLst/>
                <a:latin typeface="-webkit-standard"/>
              </a:rPr>
              <a:t>esempio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movimento</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lancio</a:t>
            </a:r>
            <a:r>
              <a:rPr lang="fr-CH" b="0" i="0" u="none" strike="noStrike" dirty="0">
                <a:solidFill>
                  <a:srgbClr val="000000"/>
                </a:solidFill>
                <a:effectLst/>
                <a:latin typeface="-webkit-standard"/>
              </a:rPr>
              <a:t>) ad </a:t>
            </a:r>
            <a:r>
              <a:rPr lang="fr-CH" b="0" i="0" u="none" strike="noStrike" dirty="0" err="1">
                <a:solidFill>
                  <a:srgbClr val="000000"/>
                </a:solidFill>
                <a:effectLst/>
                <a:latin typeface="-webkit-standard"/>
              </a:rPr>
              <a:t>alta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velocità</a:t>
            </a:r>
            <a:r>
              <a:rPr lang="fr-CH" b="0" i="0" u="none" strike="noStrike" dirty="0">
                <a:solidFill>
                  <a:srgbClr val="000000"/>
                </a:solidFill>
                <a:effectLst/>
                <a:latin typeface="-webkit-standard"/>
              </a:rPr>
              <a:t>.</a:t>
            </a:r>
          </a:p>
          <a:p>
            <a:pPr algn="l">
              <a:lnSpc>
                <a:spcPts val="2340"/>
              </a:lnSpc>
              <a:spcAft>
                <a:spcPts val="600"/>
              </a:spcAft>
            </a:pPr>
            <a:endParaRPr lang="de-CH" b="0" i="0" dirty="0">
              <a:solidFill>
                <a:srgbClr val="1D1D1D"/>
              </a:solidFill>
              <a:effectLst/>
              <a:latin typeface="Helvetica Now Display" pitchFamily="2" charset="0"/>
            </a:endParaRPr>
          </a:p>
          <a:p>
            <a:pPr algn="l">
              <a:lnSpc>
                <a:spcPts val="2340"/>
              </a:lnSpc>
              <a:spcAft>
                <a:spcPts val="600"/>
              </a:spcAft>
            </a:pPr>
            <a:r>
              <a:rPr lang="fr-CH" b="0" i="0" u="none" strike="noStrike" dirty="0">
                <a:solidFill>
                  <a:srgbClr val="000000"/>
                </a:solidFill>
                <a:effectLst/>
                <a:latin typeface="-webkit-standard"/>
              </a:rPr>
              <a:t>La </a:t>
            </a:r>
            <a:r>
              <a:rPr lang="fr-CH" b="1" i="0" u="none" strike="noStrike" dirty="0" err="1">
                <a:solidFill>
                  <a:srgbClr val="000000"/>
                </a:solidFill>
                <a:effectLst/>
              </a:rPr>
              <a:t>resistenza</a:t>
            </a:r>
            <a:r>
              <a:rPr lang="fr-CH" b="1" i="0" u="none" strike="noStrike" dirty="0">
                <a:solidFill>
                  <a:srgbClr val="000000"/>
                </a:solidFill>
                <a:effectLst/>
              </a:rPr>
              <a:t> alla </a:t>
            </a:r>
            <a:r>
              <a:rPr lang="fr-CH" b="1" i="0" u="none" strike="noStrike" dirty="0" err="1">
                <a:solidFill>
                  <a:srgbClr val="000000"/>
                </a:solidFill>
                <a:effectLst/>
              </a:rPr>
              <a:t>velocità</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descrive</a:t>
            </a:r>
            <a:r>
              <a:rPr lang="fr-CH" b="0" i="0" u="none" strike="noStrike" dirty="0">
                <a:solidFill>
                  <a:srgbClr val="000000"/>
                </a:solidFill>
                <a:effectLst/>
                <a:latin typeface="-webkit-standard"/>
              </a:rPr>
              <a:t> la </a:t>
            </a:r>
            <a:r>
              <a:rPr lang="fr-CH" b="0" i="0" u="none" strike="noStrike" dirty="0" err="1">
                <a:solidFill>
                  <a:srgbClr val="000000"/>
                </a:solidFill>
                <a:effectLst/>
                <a:latin typeface="-webkit-standard"/>
              </a:rPr>
              <a:t>capacità</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mantenere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una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velocità</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massima</a:t>
            </a:r>
            <a:r>
              <a:rPr lang="fr-CH" b="0" i="0" u="none" strike="noStrike" dirty="0">
                <a:solidFill>
                  <a:srgbClr val="000000"/>
                </a:solidFill>
                <a:effectLst/>
                <a:latin typeface="-webkit-standard"/>
              </a:rPr>
              <a:t> o </a:t>
            </a:r>
            <a:r>
              <a:rPr lang="fr-CH" b="0" i="0" u="none" strike="noStrike" dirty="0" err="1">
                <a:solidFill>
                  <a:srgbClr val="000000"/>
                </a:solidFill>
                <a:effectLst/>
                <a:latin typeface="-webkit-standard"/>
              </a:rPr>
              <a:t>eseguire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una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reazione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rapida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ripetutamente</a:t>
            </a:r>
            <a:r>
              <a:rPr lang="fr-CH" b="0" i="0" u="none" strike="noStrike" dirty="0">
                <a:solidFill>
                  <a:srgbClr val="000000"/>
                </a:solidFill>
                <a:effectLst/>
                <a:latin typeface="-webkit-standard"/>
              </a:rPr>
              <a:t> alla </a:t>
            </a:r>
            <a:r>
              <a:rPr lang="fr-CH" b="0" i="0" u="none" strike="noStrike" dirty="0" err="1">
                <a:solidFill>
                  <a:srgbClr val="000000"/>
                </a:solidFill>
                <a:effectLst/>
                <a:latin typeface="-webkit-standard"/>
              </a:rPr>
              <a:t>velocità</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massima</a:t>
            </a:r>
            <a:r>
              <a:rPr lang="fr-CH" b="0" i="0" u="none" strike="noStrike" dirty="0">
                <a:solidFill>
                  <a:srgbClr val="000000"/>
                </a:solidFill>
                <a:effectLst/>
                <a:latin typeface="-webkit-standard"/>
              </a:rPr>
              <a:t> senza </a:t>
            </a:r>
            <a:r>
              <a:rPr lang="fr-CH" b="0" i="0" u="none" strike="noStrike" dirty="0" err="1">
                <a:solidFill>
                  <a:srgbClr val="000000"/>
                </a:solidFill>
                <a:effectLst/>
                <a:latin typeface="-webkit-standard"/>
              </a:rPr>
              <a:t>perdita</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velocità</a:t>
            </a:r>
            <a:r>
              <a:rPr lang="fr-CH" b="0" i="0" u="none" strike="noStrike" dirty="0">
                <a:solidFill>
                  <a:srgbClr val="000000"/>
                </a:solidFill>
                <a:effectLst/>
                <a:latin typeface="-webkit-standard"/>
              </a:rPr>
              <a:t> (ad </a:t>
            </a:r>
            <a:r>
              <a:rPr lang="fr-CH" b="0" i="0" u="none" strike="noStrike" dirty="0" err="1">
                <a:solidFill>
                  <a:srgbClr val="000000"/>
                </a:solidFill>
                <a:effectLst/>
                <a:latin typeface="-webkit-standard"/>
              </a:rPr>
              <a:t>esempio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eseguire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una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reazione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rapida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elevata</a:t>
            </a:r>
            <a:r>
              <a:rPr lang="fr-CH" b="0" i="0" u="none" strike="noStrike" dirty="0">
                <a:solidFill>
                  <a:srgbClr val="000000"/>
                </a:solidFill>
                <a:effectLst/>
                <a:latin typeface="-webkit-standard"/>
              </a:rPr>
              <a:t> più volte di </a:t>
            </a:r>
            <a:r>
              <a:rPr lang="fr-CH" b="0" i="0" u="none" strike="noStrike" dirty="0" err="1">
                <a:solidFill>
                  <a:srgbClr val="000000"/>
                </a:solidFill>
                <a:effectLst/>
                <a:latin typeface="-webkit-standard"/>
              </a:rPr>
              <a:t>seguito</a:t>
            </a:r>
            <a:r>
              <a:rPr lang="fr-CH" b="0" i="0" u="none" strike="noStrike" dirty="0">
                <a:solidFill>
                  <a:srgbClr val="000000"/>
                </a:solidFill>
                <a:effectLst/>
                <a:latin typeface="-webkit-standard"/>
              </a:rPr>
              <a:t> o </a:t>
            </a:r>
            <a:r>
              <a:rPr lang="fr-CH" b="0" i="0" u="none" strike="noStrike" dirty="0" err="1">
                <a:solidFill>
                  <a:srgbClr val="000000"/>
                </a:solidFill>
                <a:effectLst/>
                <a:latin typeface="-webkit-standard"/>
              </a:rPr>
              <a:t>mantenere</a:t>
            </a:r>
            <a:r>
              <a:rPr lang="fr-CH" b="0" i="0" u="none" strike="noStrike" dirty="0">
                <a:solidFill>
                  <a:srgbClr val="000000"/>
                </a:solidFill>
                <a:effectLst/>
                <a:latin typeface="-webkit-standard"/>
              </a:rPr>
              <a:t> la </a:t>
            </a:r>
            <a:r>
              <a:rPr lang="fr-CH" b="0" i="0" u="none" strike="noStrike" dirty="0" err="1">
                <a:solidFill>
                  <a:srgbClr val="000000"/>
                </a:solidFill>
                <a:effectLst/>
                <a:latin typeface="-webkit-standard"/>
              </a:rPr>
              <a:t>velocità</a:t>
            </a:r>
            <a:r>
              <a:rPr lang="fr-CH" b="0" i="0" u="none" strike="noStrike" dirty="0">
                <a:solidFill>
                  <a:srgbClr val="000000"/>
                </a:solidFill>
                <a:effectLst/>
                <a:latin typeface="-webkit-standard"/>
              </a:rPr>
              <a:t> d'</a:t>
            </a:r>
            <a:r>
              <a:rPr lang="fr-CH" b="0" i="0" u="none" strike="noStrike" dirty="0" err="1">
                <a:solidFill>
                  <a:srgbClr val="000000"/>
                </a:solidFill>
                <a:effectLst/>
                <a:latin typeface="-webkit-standard"/>
              </a:rPr>
              <a:t>azione</a:t>
            </a:r>
            <a:r>
              <a:rPr lang="fr-CH" b="0" i="0" u="none" strike="noStrike" dirty="0">
                <a:solidFill>
                  <a:srgbClr val="000000"/>
                </a:solidFill>
                <a:effectLst/>
                <a:latin typeface="-webkit-standard"/>
              </a:rPr>
              <a:t> per un </a:t>
            </a:r>
            <a:r>
              <a:rPr lang="fr-CH" b="0" i="0" u="none" strike="noStrike" dirty="0" err="1">
                <a:solidFill>
                  <a:srgbClr val="000000"/>
                </a:solidFill>
                <a:effectLst/>
                <a:latin typeface="-webkit-standard"/>
              </a:rPr>
              <a:t>periodo</a:t>
            </a:r>
            <a:r>
              <a:rPr lang="fr-CH" b="0" i="0" u="none" strike="noStrike" dirty="0">
                <a:solidFill>
                  <a:srgbClr val="000000"/>
                </a:solidFill>
                <a:effectLst/>
                <a:latin typeface="-webkit-standard"/>
              </a:rPr>
              <a:t> più </a:t>
            </a:r>
            <a:r>
              <a:rPr lang="fr-CH" b="0" i="0" u="none" strike="noStrike" dirty="0" err="1">
                <a:solidFill>
                  <a:srgbClr val="000000"/>
                </a:solidFill>
                <a:effectLst/>
                <a:latin typeface="-webkit-standard"/>
              </a:rPr>
              <a:t>lungo</a:t>
            </a:r>
            <a:r>
              <a:rPr lang="fr-CH" b="0" i="0" u="none" strike="noStrike" dirty="0">
                <a:solidFill>
                  <a:srgbClr val="000000"/>
                </a:solidFill>
                <a:effectLst/>
                <a:latin typeface="-webkit-standard"/>
              </a:rPr>
              <a:t>).</a:t>
            </a:r>
            <a:br>
              <a:rPr lang="de-CH" dirty="0"/>
            </a:br>
            <a:endParaRPr lang="de-CH" dirty="0"/>
          </a:p>
        </p:txBody>
      </p:sp>
      <p:sp>
        <p:nvSpPr>
          <p:cNvPr id="239620" name="Foliennummernplatzhalter 3">
            <a:extLst>
              <a:ext uri="{FF2B5EF4-FFF2-40B4-BE49-F238E27FC236}">
                <a16:creationId xmlns:a16="http://schemas.microsoft.com/office/drawing/2014/main" id="{6C021261-E438-7A97-8866-EDE2DE85B4DA}"/>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187</a:t>
            </a:fld>
            <a:endParaRPr lang="de-CH" altLang="de-DE" sz="1300"/>
          </a:p>
        </p:txBody>
      </p:sp>
    </p:spTree>
    <p:extLst>
      <p:ext uri="{BB962C8B-B14F-4D97-AF65-F5344CB8AC3E}">
        <p14:creationId xmlns:p14="http://schemas.microsoft.com/office/powerpoint/2010/main" val="676139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Folienbildplatzhalter 1"/>
          <p:cNvSpPr>
            <a:spLocks noGrp="1" noRot="1" noChangeAspect="1" noTextEdit="1"/>
          </p:cNvSpPr>
          <p:nvPr>
            <p:ph type="sldImg"/>
          </p:nvPr>
        </p:nvSpPr>
        <p:spPr>
          <a:xfrm>
            <a:off x="77788" y="733425"/>
            <a:ext cx="6513512" cy="3665538"/>
          </a:xfrm>
          <a:ln/>
        </p:spPr>
      </p:sp>
      <p:sp>
        <p:nvSpPr>
          <p:cNvPr id="29593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0" i="0" u="none" strike="noStrike" kern="1200" dirty="0">
                <a:solidFill>
                  <a:schemeClr val="tx1"/>
                </a:solidFill>
                <a:effectLst/>
                <a:latin typeface="Arial" pitchFamily="34" charset="0"/>
                <a:ea typeface="+mn-ea"/>
                <a:cs typeface="+mn-cs"/>
              </a:rPr>
              <a:t>Die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Fähigkeit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gegebene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Leistung</a:t>
            </a:r>
            <a:r>
              <a:rPr lang="en-GB" sz="1200" b="0" i="0" u="none" strike="noStrike" kern="1200" dirty="0">
                <a:solidFill>
                  <a:schemeClr val="tx1"/>
                </a:solidFill>
                <a:effectLst/>
                <a:latin typeface="Arial" pitchFamily="34" charset="0"/>
                <a:ea typeface="+mn-ea"/>
                <a:cs typeface="+mn-cs"/>
              </a:rPr>
              <a:t> bis ins </a:t>
            </a:r>
            <a:r>
              <a:rPr lang="en-GB" sz="1200" b="0" i="0" u="none" strike="noStrike" kern="1200" dirty="0" err="1">
                <a:solidFill>
                  <a:schemeClr val="tx1"/>
                </a:solidFill>
                <a:effectLst/>
                <a:latin typeface="Arial" pitchFamily="34" charset="0"/>
                <a:ea typeface="+mn-ea"/>
                <a:cs typeface="+mn-cs"/>
              </a:rPr>
              <a:t>Ziel</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aufrechtzuerhalten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bestimmte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Belastung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ohne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nennenswerte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Ermüdungsanzeichen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über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möglichst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langen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Zeitraum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ertragen</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a:solidFill>
                  <a:schemeClr val="tx1"/>
                </a:solidFill>
                <a:effectLst/>
                <a:latin typeface="Arial" pitchFamily="34" charset="0"/>
                <a:ea typeface="+mn-ea"/>
                <a:cs typeface="+mn-cs"/>
              </a:rPr>
              <a:t>Sie </a:t>
            </a:r>
            <a:r>
              <a:rPr lang="en-GB" sz="1200" b="0" i="0" u="none" strike="noStrike" kern="1200" dirty="0" err="1">
                <a:solidFill>
                  <a:schemeClr val="tx1"/>
                </a:solidFill>
                <a:effectLst/>
                <a:latin typeface="Arial" pitchFamily="34" charset="0"/>
                <a:ea typeface="+mn-ea"/>
                <a:cs typeface="+mn-cs"/>
              </a:rPr>
              <a:t>bedeutet</a:t>
            </a:r>
            <a:r>
              <a:rPr lang="en-GB" sz="1200" b="0" i="0" u="none" strike="noStrike" kern="1200" dirty="0">
                <a:solidFill>
                  <a:schemeClr val="tx1"/>
                </a:solidFill>
                <a:effectLst/>
                <a:latin typeface="Arial" pitchFamily="34" charset="0"/>
                <a:ea typeface="+mn-ea"/>
                <a:cs typeface="+mn-cs"/>
              </a:rPr>
              <a:t> also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Ermüdungswiderstandsfähigkeit</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somit</a:t>
            </a:r>
            <a:r>
              <a:rPr lang="en-GB" sz="1200" b="0" i="0" u="none" strike="noStrike" kern="1200" dirty="0">
                <a:solidFill>
                  <a:schemeClr val="tx1"/>
                </a:solidFill>
                <a:effectLst/>
                <a:latin typeface="Arial" pitchFamily="34" charset="0"/>
                <a:ea typeface="+mn-ea"/>
                <a:cs typeface="+mn-cs"/>
              </a:rPr>
              <a:t> die Basis </a:t>
            </a:r>
            <a:r>
              <a:rPr lang="en-GB" sz="1200" b="0" i="0" u="none" strike="noStrike" kern="1200" dirty="0" err="1">
                <a:solidFill>
                  <a:schemeClr val="tx1"/>
                </a:solidFill>
                <a:effectLst/>
                <a:latin typeface="Arial" pitchFamily="34" charset="0"/>
                <a:ea typeface="+mn-ea"/>
                <a:cs typeface="+mn-cs"/>
              </a:rPr>
              <a:t>für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rasche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Wiederherstellungsfähigkeit</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a:solidFill>
                  <a:schemeClr val="tx1"/>
                </a:solidFill>
                <a:effectLst/>
                <a:latin typeface="Arial" pitchFamily="34" charset="0"/>
                <a:ea typeface="+mn-ea"/>
                <a:cs typeface="+mn-cs"/>
              </a:rPr>
              <a:t>Der </a:t>
            </a:r>
            <a:r>
              <a:rPr lang="en-GB" sz="1200" b="0" i="0" u="none" strike="noStrike" kern="1200" dirty="0" err="1">
                <a:solidFill>
                  <a:schemeClr val="tx1"/>
                </a:solidFill>
                <a:effectLst/>
                <a:latin typeface="Arial" pitchFamily="34" charset="0"/>
                <a:ea typeface="+mn-ea"/>
                <a:cs typeface="+mn-cs"/>
              </a:rPr>
              <a:t>Begriff</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jedoch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komplex</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entsprechend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kontrovers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diskutiert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denn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durch</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Stoffwechselaktivität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bestimmt</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zum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anderen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psychische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Aspekte</a:t>
            </a:r>
            <a:r>
              <a:rPr lang="en-GB" sz="1200" b="0" i="0" u="none" strike="noStrike" kern="1200" dirty="0">
                <a:solidFill>
                  <a:schemeClr val="tx1"/>
                </a:solidFill>
                <a:effectLst/>
                <a:latin typeface="Arial" pitchFamily="34" charset="0"/>
                <a:ea typeface="+mn-ea"/>
                <a:cs typeface="+mn-cs"/>
              </a:rPr>
              <a:t> relevant. Daher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von der psycho-</a:t>
            </a:r>
            <a:r>
              <a:rPr lang="en-GB" sz="1200" b="0" i="0" u="none" strike="noStrike" kern="1200" dirty="0" err="1">
                <a:solidFill>
                  <a:schemeClr val="tx1"/>
                </a:solidFill>
                <a:effectLst/>
                <a:latin typeface="Arial" pitchFamily="34" charset="0"/>
                <a:ea typeface="+mn-ea"/>
                <a:cs typeface="+mn-cs"/>
              </a:rPr>
              <a:t>physischen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Ermüdungsresistenz</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gesprochen</a:t>
            </a:r>
            <a:r>
              <a:rPr lang="en-GB" sz="1200" b="0" i="0" u="none" strike="noStrike" kern="1200" dirty="0">
                <a:solidFill>
                  <a:schemeClr val="tx1"/>
                </a:solidFill>
                <a:effectLst/>
                <a:latin typeface="Arial" pitchFamily="34" charset="0"/>
                <a:ea typeface="+mn-ea"/>
                <a:cs typeface="+mn-cs"/>
              </a:rPr>
              <a:t>.</a:t>
            </a:r>
          </a:p>
          <a:p>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a:solidFill>
                  <a:schemeClr val="tx1"/>
                </a:solidFill>
                <a:effectLst/>
                <a:latin typeface="Arial" pitchFamily="34" charset="0"/>
                <a:ea typeface="+mn-ea"/>
                <a:cs typeface="+mn-cs"/>
              </a:rPr>
              <a:t>In den </a:t>
            </a:r>
            <a:r>
              <a:rPr lang="en-GB" sz="1200" b="0" i="0" u="none" strike="noStrike" kern="1200" dirty="0" err="1">
                <a:solidFill>
                  <a:schemeClr val="tx1"/>
                </a:solidFill>
                <a:effectLst/>
                <a:latin typeface="Arial" pitchFamily="34" charset="0"/>
                <a:ea typeface="+mn-ea"/>
                <a:cs typeface="+mn-cs"/>
              </a:rPr>
              <a:t>Ausdauersportarten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leistungsbestimmend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allen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übrigen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Disziplinen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notwendig</a:t>
            </a:r>
            <a:r>
              <a:rPr lang="en-GB" sz="1200" b="0" i="0" u="none" strike="noStrike" kern="1200" dirty="0">
                <a:solidFill>
                  <a:schemeClr val="tx1"/>
                </a:solidFill>
                <a:effectLst/>
                <a:latin typeface="Arial" pitchFamily="34" charset="0"/>
                <a:ea typeface="+mn-ea"/>
                <a:cs typeface="+mn-cs"/>
              </a:rPr>
              <a:t>, um (</a:t>
            </a:r>
            <a:r>
              <a:rPr lang="en-GB" sz="1200" b="0" i="0" u="none" strike="noStrike" kern="1200" dirty="0" err="1">
                <a:solidFill>
                  <a:schemeClr val="tx1"/>
                </a:solidFill>
                <a:effectLst/>
                <a:latin typeface="Arial" pitchFamily="34" charset="0"/>
                <a:ea typeface="+mn-ea"/>
                <a:cs typeface="+mn-cs"/>
              </a:rPr>
              <a:t>ausdauernd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trainieren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können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Wettkampf</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erfolgreich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sein und </a:t>
            </a:r>
            <a:r>
              <a:rPr lang="en-GB" sz="1200" b="0" i="0" u="none" strike="noStrike" kern="1200" dirty="0" err="1">
                <a:solidFill>
                  <a:schemeClr val="tx1"/>
                </a:solidFill>
                <a:effectLst/>
                <a:latin typeface="Arial" pitchFamily="34" charset="0"/>
                <a:ea typeface="+mn-ea"/>
                <a:cs typeface="+mn-cs"/>
              </a:rPr>
              <a:t>sich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nach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körperlichen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Belastung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rasch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erholen</a:t>
            </a:r>
            <a:r>
              <a:rPr lang="en-GB" sz="1200" b="0" i="0" u="none" strike="noStrike" kern="1200" dirty="0">
                <a:solidFill>
                  <a:schemeClr val="tx1"/>
                </a:solidFill>
                <a:effectLst/>
                <a:latin typeface="Arial" pitchFamily="34" charset="0"/>
                <a:ea typeface="+mn-ea"/>
                <a:cs typeface="+mn-cs"/>
              </a:rPr>
              <a:t>.</a:t>
            </a:r>
          </a:p>
        </p:txBody>
      </p:sp>
      <p:sp>
        <p:nvSpPr>
          <p:cNvPr id="240644"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17</a:t>
            </a:fld>
            <a:endParaRPr lang="de-CH" altLang="de-DE" sz="1300"/>
          </a:p>
        </p:txBody>
      </p:sp>
    </p:spTree>
    <p:extLst>
      <p:ext uri="{BB962C8B-B14F-4D97-AF65-F5344CB8AC3E}">
        <p14:creationId xmlns:p14="http://schemas.microsoft.com/office/powerpoint/2010/main" val="237722769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a:buFont typeface="Arial" panose="020B0604020202020204" pitchFamily="34" charset="0"/>
              <a:buNone/>
              <a:defRPr/>
            </a:pP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188</a:t>
            </a:fld>
            <a:endParaRPr lang="de-CH" altLang="de-DE" sz="1300"/>
          </a:p>
        </p:txBody>
      </p:sp>
    </p:spTree>
    <p:extLst>
      <p:ext uri="{BB962C8B-B14F-4D97-AF65-F5344CB8AC3E}">
        <p14:creationId xmlns:p14="http://schemas.microsoft.com/office/powerpoint/2010/main" val="282783873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189</a:t>
            </a:fld>
            <a:endParaRPr lang="de-CH"/>
          </a:p>
        </p:txBody>
      </p:sp>
    </p:spTree>
    <p:extLst>
      <p:ext uri="{BB962C8B-B14F-4D97-AF65-F5344CB8AC3E}">
        <p14:creationId xmlns:p14="http://schemas.microsoft.com/office/powerpoint/2010/main" val="416366813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190</a:t>
            </a:fld>
            <a:endParaRPr lang="de-CH"/>
          </a:p>
        </p:txBody>
      </p:sp>
    </p:spTree>
    <p:extLst>
      <p:ext uri="{BB962C8B-B14F-4D97-AF65-F5344CB8AC3E}">
        <p14:creationId xmlns:p14="http://schemas.microsoft.com/office/powerpoint/2010/main" val="132488364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200" b="0" i="0" u="none" strike="noStrike" kern="1200" dirty="0" err="1">
                <a:solidFill>
                  <a:schemeClr val="tx1"/>
                </a:solidFill>
                <a:effectLst/>
                <a:latin typeface="Arial" pitchFamily="34" charset="0"/>
                <a:ea typeface="+mn-ea"/>
                <a:cs typeface="+mn-cs"/>
              </a:rPr>
              <a:t>Neben</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Fähigkeit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schneller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Muskelarbeit</a:t>
            </a:r>
            <a:r>
              <a:rPr lang="en-GB" sz="1200" b="0" i="0" u="none" strike="noStrike" kern="1200" dirty="0">
                <a:solidFill>
                  <a:schemeClr val="tx1"/>
                </a:solidFill>
                <a:effectLst/>
                <a:latin typeface="Arial" pitchFamily="34" charset="0"/>
                <a:ea typeface="+mn-ea"/>
                <a:cs typeface="+mn-cs"/>
              </a:rPr>
              <a:t> muss </a:t>
            </a:r>
            <a:r>
              <a:rPr lang="en-GB" sz="1200" b="0" i="0" u="none" strike="noStrike" kern="1200" dirty="0" err="1">
                <a:solidFill>
                  <a:schemeClr val="tx1"/>
                </a:solidFill>
                <a:effectLst/>
                <a:latin typeface="Arial" pitchFamily="34" charset="0"/>
                <a:ea typeface="+mn-ea"/>
                <a:cs typeface="+mn-cs"/>
              </a:rPr>
              <a:t>aber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allem</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Verarbeitungsgeschwindigkeit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trainiert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damit</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Sportler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fähig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ihre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Handlungen</a:t>
            </a:r>
            <a:r>
              <a:rPr lang="en-GB" sz="1200" b="0" i="0" u="none" strike="noStrike" kern="1200" dirty="0">
                <a:solidFill>
                  <a:schemeClr val="tx1"/>
                </a:solidFill>
                <a:effectLst/>
                <a:latin typeface="Arial" pitchFamily="34" charset="0"/>
                <a:ea typeface="+mn-ea"/>
                <a:cs typeface="+mn-cs"/>
              </a:rPr>
              <a:t> in </a:t>
            </a:r>
            <a:r>
              <a:rPr lang="en-GB" sz="1200" b="0" i="0" u="none" strike="noStrike" kern="1200" dirty="0" err="1">
                <a:solidFill>
                  <a:schemeClr val="tx1"/>
                </a:solidFill>
                <a:effectLst/>
                <a:latin typeface="Arial" pitchFamily="34" charset="0"/>
                <a:ea typeface="+mn-ea"/>
                <a:cs typeface="+mn-cs"/>
              </a:rPr>
              <a:t>viel</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kürzerer</a:t>
            </a:r>
            <a:r>
              <a:rPr lang="en-GB" sz="1200" b="0" i="0" u="none" strike="noStrike" kern="1200" dirty="0">
                <a:solidFill>
                  <a:schemeClr val="tx1"/>
                </a:solidFill>
                <a:effectLst/>
                <a:latin typeface="Arial" pitchFamily="34" charset="0"/>
                <a:ea typeface="+mn-ea"/>
                <a:cs typeface="+mn-cs"/>
              </a:rPr>
              <a:t> Zeit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initiieren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umzusetzen</a:t>
            </a:r>
            <a:r>
              <a:rPr lang="en-GB" sz="1200" b="0" i="0" u="none" strike="noStrike" kern="1200" dirty="0">
                <a:solidFill>
                  <a:schemeClr val="tx1"/>
                </a:solidFill>
                <a:effectLst/>
                <a:latin typeface="Arial" pitchFamily="34" charset="0"/>
                <a:ea typeface="+mn-ea"/>
                <a:cs typeface="+mn-cs"/>
              </a:rPr>
              <a:t>.</a:t>
            </a: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191</a:t>
            </a:fld>
            <a:endParaRPr lang="de-CH" altLang="de-DE" sz="1300"/>
          </a:p>
        </p:txBody>
      </p:sp>
    </p:spTree>
    <p:extLst>
      <p:ext uri="{BB962C8B-B14F-4D97-AF65-F5344CB8AC3E}">
        <p14:creationId xmlns:p14="http://schemas.microsoft.com/office/powerpoint/2010/main" val="11824270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8689E-374C-53F5-FDEC-FE6B5DD3A96B}"/>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9A1AA29B-3D5A-4D32-42AE-54F598A4680B}"/>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83D048CA-03BD-DADB-711D-A2764B5C5BFD}"/>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fr-FR" sz="1200" b="0" i="0" u="none" strike="noStrike" kern="1200" dirty="0">
                <a:solidFill>
                  <a:schemeClr val="tx1"/>
                </a:solidFill>
                <a:effectLst/>
                <a:latin typeface="Arial" pitchFamily="34" charset="0"/>
                <a:ea typeface="+mn-ea"/>
                <a:cs typeface="+mn-cs"/>
              </a:rPr>
              <a:t>Outre la capacité à effectuer des mouvements musculaires rapides, il est avant tout nécessaire d'entraîner la vitesse de traitement afin que les athlètes soient capables d'initier et d'exécuter leurs actions en beaucoup moins de temps.</a:t>
            </a:r>
            <a:endParaRPr lang="de-CH" dirty="0"/>
          </a:p>
        </p:txBody>
      </p:sp>
      <p:sp>
        <p:nvSpPr>
          <p:cNvPr id="239620" name="Foliennummernplatzhalter 3">
            <a:extLst>
              <a:ext uri="{FF2B5EF4-FFF2-40B4-BE49-F238E27FC236}">
                <a16:creationId xmlns:a16="http://schemas.microsoft.com/office/drawing/2014/main" id="{A0C3DB81-1DBF-B719-C11D-9743AD8F43BA}"/>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192</a:t>
            </a:fld>
            <a:endParaRPr lang="de-CH" altLang="de-DE" sz="1300"/>
          </a:p>
        </p:txBody>
      </p:sp>
    </p:spTree>
    <p:extLst>
      <p:ext uri="{BB962C8B-B14F-4D97-AF65-F5344CB8AC3E}">
        <p14:creationId xmlns:p14="http://schemas.microsoft.com/office/powerpoint/2010/main" val="88745322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66BFF-78A4-EDE5-422C-A7A204E87628}"/>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FD0A6F6E-20FC-27BE-9FAC-EFEF3BAA4344}"/>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6F575207-3D15-740C-5299-44B1213E96A8}"/>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it-IT" sz="1200" b="0" i="0" u="none" strike="noStrike" kern="1200" dirty="0">
                <a:solidFill>
                  <a:schemeClr val="tx1"/>
                </a:solidFill>
                <a:effectLst/>
                <a:latin typeface="Arial" pitchFamily="34" charset="0"/>
                <a:ea typeface="+mn-ea"/>
                <a:cs typeface="+mn-cs"/>
              </a:rPr>
              <a:t>Oltre alla capacità di lavorare rapidamente con i muscoli, è necessario allenare soprattutto la velocità di elaborazione, affinché gli atleti siano in grado di avviare e mettere in pratica le loro azioni in tempi molto più brevi.</a:t>
            </a:r>
            <a:endParaRPr lang="de-CH" dirty="0"/>
          </a:p>
        </p:txBody>
      </p:sp>
      <p:sp>
        <p:nvSpPr>
          <p:cNvPr id="239620" name="Foliennummernplatzhalter 3">
            <a:extLst>
              <a:ext uri="{FF2B5EF4-FFF2-40B4-BE49-F238E27FC236}">
                <a16:creationId xmlns:a16="http://schemas.microsoft.com/office/drawing/2014/main" id="{D2AA0FEC-2A1B-946A-94E1-6AB64B9380DD}"/>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193</a:t>
            </a:fld>
            <a:endParaRPr lang="de-CH" altLang="de-DE" sz="1300"/>
          </a:p>
        </p:txBody>
      </p:sp>
    </p:spTree>
    <p:extLst>
      <p:ext uri="{BB962C8B-B14F-4D97-AF65-F5344CB8AC3E}">
        <p14:creationId xmlns:p14="http://schemas.microsoft.com/office/powerpoint/2010/main" val="84177375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r>
              <a:rPr lang="en-GB" sz="1200" b="0" i="0" u="none" strike="noStrike" kern="1200" dirty="0">
                <a:solidFill>
                  <a:schemeClr val="tx1"/>
                </a:solidFill>
                <a:effectLst/>
                <a:latin typeface="Arial" pitchFamily="34" charset="0"/>
                <a:ea typeface="+mn-ea"/>
                <a:cs typeface="+mn-cs"/>
              </a:rPr>
              <a:t>Es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zwischen</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einfachen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Reaktion</a:t>
            </a:r>
            <a:r>
              <a:rPr lang="en-GB" sz="1200" b="0" i="0" u="none" strike="noStrike" kern="1200" dirty="0">
                <a:solidFill>
                  <a:schemeClr val="tx1"/>
                </a:solidFill>
                <a:effectLst/>
                <a:latin typeface="Arial" pitchFamily="34" charset="0"/>
                <a:ea typeface="+mn-ea"/>
                <a:cs typeface="+mn-cs"/>
              </a:rPr>
              <a:t> und der </a:t>
            </a:r>
            <a:r>
              <a:rPr lang="en-GB" sz="1200" b="0" i="0" u="none" strike="noStrike" kern="1200" dirty="0" err="1">
                <a:solidFill>
                  <a:schemeClr val="tx1"/>
                </a:solidFill>
                <a:effectLst/>
                <a:latin typeface="Arial" pitchFamily="34" charset="0"/>
                <a:ea typeface="+mn-ea"/>
                <a:cs typeface="+mn-cs"/>
              </a:rPr>
              <a:t>Auswahl-Reaktion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unterschieden</a:t>
            </a:r>
            <a:r>
              <a:rPr lang="en-GB" sz="1200" b="0" i="0" u="none" strike="noStrike" kern="1200" dirty="0">
                <a:solidFill>
                  <a:schemeClr val="tx1"/>
                </a:solidFill>
                <a:effectLst/>
                <a:latin typeface="Arial" pitchFamily="34" charset="0"/>
                <a:ea typeface="+mn-ea"/>
                <a:cs typeface="+mn-cs"/>
              </a:rPr>
              <a:t>.</a:t>
            </a:r>
          </a:p>
          <a:p>
            <a:r>
              <a:rPr lang="en-GB" altLang="de-DE" sz="1200" b="0" i="0" u="none" strike="noStrike" kern="1200" dirty="0">
                <a:solidFill>
                  <a:schemeClr val="tx1"/>
                </a:solidFill>
                <a:effectLst/>
                <a:latin typeface="Arial" pitchFamily="34" charset="0"/>
                <a:ea typeface="+mn-ea"/>
                <a:cs typeface="+mn-cs"/>
              </a:rPr>
              <a:t>- </a:t>
            </a:r>
            <a:r>
              <a:rPr lang="de-CH" altLang="de-DE" dirty="0"/>
              <a:t>Einfache Reaktionen: Reiz </a:t>
            </a:r>
            <a:r>
              <a:rPr lang="de-CH" altLang="de-DE" dirty="0">
                <a:sym typeface="Wingdings" pitchFamily="2" charset="2"/>
              </a:rPr>
              <a:t> Reaktion (d.h. bestimmte Reaktion auf einen bestimmten Reiz)</a:t>
            </a:r>
          </a:p>
          <a:p>
            <a:r>
              <a:rPr lang="de-CH" altLang="de-DE" dirty="0">
                <a:sym typeface="Wingdings" pitchFamily="2" charset="2"/>
              </a:rPr>
              <a:t>- Auswahl-Reaktionen: Situationsbedingte Reaktion auf einen Reiz (d.h. je nach Reiz muss anders reagiert werden)</a:t>
            </a:r>
            <a:endParaRPr lang="de-CH" altLang="de-DE"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194</a:t>
            </a:fld>
            <a:endParaRPr lang="de-CH" altLang="de-DE" sz="1300"/>
          </a:p>
        </p:txBody>
      </p:sp>
    </p:spTree>
    <p:extLst>
      <p:ext uri="{BB962C8B-B14F-4D97-AF65-F5344CB8AC3E}">
        <p14:creationId xmlns:p14="http://schemas.microsoft.com/office/powerpoint/2010/main" val="145228363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EC543-AF34-0266-5A69-AEAA014B8B55}"/>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A4EEA5EB-ADD0-3F34-8424-84AEE49DC1A6}"/>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2515E008-78CF-11BA-B3B3-BC22E629CCA9}"/>
              </a:ext>
            </a:extLst>
          </p:cNvPr>
          <p:cNvSpPr>
            <a:spLocks noGrp="1"/>
          </p:cNvSpPr>
          <p:nvPr>
            <p:ph type="body" idx="1"/>
          </p:nvPr>
        </p:nvSpPr>
        <p:spPr/>
        <p:txBody>
          <a:bodyPr/>
          <a:lstStyle/>
          <a:p>
            <a:r>
              <a:rPr lang="fr-FR" sz="1200" b="0" i="0" u="none" strike="noStrike" kern="1200" dirty="0">
                <a:solidFill>
                  <a:schemeClr val="tx1"/>
                </a:solidFill>
                <a:effectLst/>
                <a:latin typeface="Arial" pitchFamily="34" charset="0"/>
                <a:ea typeface="+mn-ea"/>
                <a:cs typeface="+mn-cs"/>
              </a:rPr>
              <a:t>On distingue la réaction simple et la réaction sélective.</a:t>
            </a:r>
          </a:p>
          <a:p>
            <a:pPr marL="171450" indent="-171450">
              <a:buFontTx/>
              <a:buChar char="-"/>
            </a:pPr>
            <a:r>
              <a:rPr lang="fr-FR" sz="1200" b="0" i="0" u="none" strike="noStrike" kern="1200" dirty="0">
                <a:solidFill>
                  <a:schemeClr val="tx1"/>
                </a:solidFill>
                <a:effectLst/>
                <a:latin typeface="Arial" pitchFamily="34" charset="0"/>
                <a:ea typeface="+mn-ea"/>
                <a:cs typeface="+mn-cs"/>
              </a:rPr>
              <a:t>Réactions simples: stimulus à réaction (c'est-à-dire une réaction déterminée à un stimulus déterminé)</a:t>
            </a:r>
          </a:p>
          <a:p>
            <a:pPr marL="171450" indent="-171450">
              <a:buFontTx/>
              <a:buChar char="-"/>
            </a:pPr>
            <a:r>
              <a:rPr lang="fr-FR" sz="1200" b="0" i="0" u="none" strike="noStrike" kern="1200" dirty="0">
                <a:solidFill>
                  <a:schemeClr val="tx1"/>
                </a:solidFill>
                <a:effectLst/>
                <a:latin typeface="Arial" pitchFamily="34" charset="0"/>
                <a:ea typeface="+mn-ea"/>
                <a:cs typeface="+mn-cs"/>
              </a:rPr>
              <a:t>Réactions sélectives: réaction situationnelle à un stimulus (c'est-à-dire qu'il faut réagir différemment selon le stimulus)</a:t>
            </a:r>
            <a:endParaRPr lang="de-CH" altLang="de-DE" dirty="0"/>
          </a:p>
        </p:txBody>
      </p:sp>
      <p:sp>
        <p:nvSpPr>
          <p:cNvPr id="239620" name="Foliennummernplatzhalter 3">
            <a:extLst>
              <a:ext uri="{FF2B5EF4-FFF2-40B4-BE49-F238E27FC236}">
                <a16:creationId xmlns:a16="http://schemas.microsoft.com/office/drawing/2014/main" id="{EBE9D9E0-B843-2D41-9CD1-D4D4E56981AF}"/>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195</a:t>
            </a:fld>
            <a:endParaRPr lang="de-CH" altLang="de-DE" sz="1300"/>
          </a:p>
        </p:txBody>
      </p:sp>
    </p:spTree>
    <p:extLst>
      <p:ext uri="{BB962C8B-B14F-4D97-AF65-F5344CB8AC3E}">
        <p14:creationId xmlns:p14="http://schemas.microsoft.com/office/powerpoint/2010/main" val="292246196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dirty="0"/>
              <a:t>Si distingue tra reazione semplice e reazione selettiva.</a:t>
            </a:r>
          </a:p>
          <a:p>
            <a:pPr marL="171450" indent="-171450">
              <a:buFontTx/>
              <a:buChar char="-"/>
            </a:pPr>
            <a:r>
              <a:rPr lang="it-IT" dirty="0"/>
              <a:t>Reazioni semplici: stimolo à reazione (cioè una determinata reazione a uno stimolo specifico)</a:t>
            </a:r>
          </a:p>
          <a:p>
            <a:pPr marL="171450" indent="-171450">
              <a:buFontTx/>
              <a:buChar char="-"/>
            </a:pPr>
            <a:r>
              <a:rPr lang="it-IT" dirty="0"/>
              <a:t>Reazioni selettive: reazione situazionale a uno stimolo (cioè a seconda dello stimolo è necessario reagire in modo diverso)</a:t>
            </a:r>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196</a:t>
            </a:fld>
            <a:endParaRPr lang="de-CH"/>
          </a:p>
        </p:txBody>
      </p:sp>
    </p:spTree>
    <p:extLst>
      <p:ext uri="{BB962C8B-B14F-4D97-AF65-F5344CB8AC3E}">
        <p14:creationId xmlns:p14="http://schemas.microsoft.com/office/powerpoint/2010/main" val="71696829"/>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endParaRPr lang="de-CH" altLang="de-DE"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197</a:t>
            </a:fld>
            <a:endParaRPr lang="de-CH" altLang="de-DE" sz="1300"/>
          </a:p>
        </p:txBody>
      </p:sp>
    </p:spTree>
    <p:extLst>
      <p:ext uri="{BB962C8B-B14F-4D97-AF65-F5344CB8AC3E}">
        <p14:creationId xmlns:p14="http://schemas.microsoft.com/office/powerpoint/2010/main" val="3440607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5EE79-EEFE-2A4E-2B06-D771CB3DF234}"/>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B2548496-AD4C-5A26-3D96-AE4EF383CB4C}"/>
              </a:ext>
            </a:extLst>
          </p:cNvPr>
          <p:cNvSpPr>
            <a:spLocks noGrp="1" noRot="1" noChangeAspect="1" noTextEdit="1"/>
          </p:cNvSpPr>
          <p:nvPr>
            <p:ph type="sldImg"/>
          </p:nvPr>
        </p:nvSpPr>
        <p:spPr>
          <a:xfrm>
            <a:off x="77788" y="733425"/>
            <a:ext cx="6513512" cy="3665538"/>
          </a:xfrm>
          <a:ln/>
        </p:spPr>
      </p:sp>
      <p:sp>
        <p:nvSpPr>
          <p:cNvPr id="295939" name="Notizenplatzhalter 2">
            <a:extLst>
              <a:ext uri="{FF2B5EF4-FFF2-40B4-BE49-F238E27FC236}">
                <a16:creationId xmlns:a16="http://schemas.microsoft.com/office/drawing/2014/main" id="{1558C554-4B63-DD59-6725-BED03C1BB9F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fr-CH" b="0" i="0" u="none" strike="noStrike" dirty="0">
                <a:solidFill>
                  <a:srgbClr val="000000"/>
                </a:solidFill>
                <a:effectLst/>
              </a:rPr>
              <a:t>L’endurance est la capacité de maintenir une performance donnée jusqu’à l’objectif ou de supporter une charge spécifique sans signes significatifs de fatigue pendant une période aussi longue que possible.</a:t>
            </a:r>
            <a:br>
              <a:rPr lang="fr-CH" b="0" i="0" u="none" strike="noStrike" dirty="0">
                <a:solidFill>
                  <a:srgbClr val="000000"/>
                </a:solidFill>
                <a:effectLst/>
              </a:rPr>
            </a:br>
            <a:r>
              <a:rPr lang="fr-CH" b="0" i="0" u="none" strike="noStrike" dirty="0">
                <a:solidFill>
                  <a:srgbClr val="000000"/>
                </a:solidFill>
                <a:effectLst/>
              </a:rPr>
              <a:t>Cela signifie également résistance à la fatigue et constitue ainsi la base pour une récupération rapide.</a:t>
            </a:r>
            <a:br>
              <a:rPr lang="fr-CH" b="0" i="0" u="none" strike="noStrike" dirty="0">
                <a:solidFill>
                  <a:srgbClr val="000000"/>
                </a:solidFill>
                <a:effectLst/>
              </a:rPr>
            </a:br>
            <a:r>
              <a:rPr lang="fr-CH" b="0" i="0" u="none" strike="noStrike" dirty="0">
                <a:solidFill>
                  <a:srgbClr val="000000"/>
                </a:solidFill>
                <a:effectLst/>
              </a:rPr>
              <a:t>Cependant, le terme d’endurance est complexe et largement débattu, car d’une part, l’endurance est déterminée par l’activité métabolique, et d’autre part, des aspects psychologiques sont également pertinents. C’est pourquoi on parle aussi de résistance à la fatigue psycho-physique.</a:t>
            </a:r>
          </a:p>
          <a:p>
            <a:pPr algn="l"/>
            <a:endParaRPr lang="fr-CH" b="0" i="0" u="none" strike="noStrike" dirty="0">
              <a:solidFill>
                <a:srgbClr val="000000"/>
              </a:solidFill>
              <a:effectLst/>
            </a:endParaRPr>
          </a:p>
          <a:p>
            <a:pPr algn="l"/>
            <a:r>
              <a:rPr lang="fr-CH" b="0" i="0" u="none" strike="noStrike" dirty="0">
                <a:solidFill>
                  <a:srgbClr val="000000"/>
                </a:solidFill>
                <a:effectLst/>
              </a:rPr>
              <a:t>Dans les sports d’endurance, l’endurance est déterminante pour la performance, tandis que dans toutes les autres disciplines, elle est nécessaire pour pouvoir s’entraîner de manière (endurance) efficace, réussir en compétition et récupérer rapidement après une charge physique.</a:t>
            </a:r>
          </a:p>
        </p:txBody>
      </p:sp>
      <p:sp>
        <p:nvSpPr>
          <p:cNvPr id="240644" name="Foliennummernplatzhalter 3">
            <a:extLst>
              <a:ext uri="{FF2B5EF4-FFF2-40B4-BE49-F238E27FC236}">
                <a16:creationId xmlns:a16="http://schemas.microsoft.com/office/drawing/2014/main" id="{030BFCF1-4839-D3E2-7B83-0BFA137BBA76}"/>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18</a:t>
            </a:fld>
            <a:endParaRPr lang="de-CH" altLang="de-DE" sz="1300"/>
          </a:p>
        </p:txBody>
      </p:sp>
    </p:spTree>
    <p:extLst>
      <p:ext uri="{BB962C8B-B14F-4D97-AF65-F5344CB8AC3E}">
        <p14:creationId xmlns:p14="http://schemas.microsoft.com/office/powerpoint/2010/main" val="39703398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endParaRPr lang="de-CH" altLang="de-DE"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200</a:t>
            </a:fld>
            <a:endParaRPr lang="de-CH" altLang="de-DE" sz="1300"/>
          </a:p>
        </p:txBody>
      </p:sp>
    </p:spTree>
    <p:extLst>
      <p:ext uri="{BB962C8B-B14F-4D97-AF65-F5344CB8AC3E}">
        <p14:creationId xmlns:p14="http://schemas.microsoft.com/office/powerpoint/2010/main" val="87406124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endParaRPr lang="de-DE" altLang="de-DE" b="0" baseline="0"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203</a:t>
            </a:fld>
            <a:endParaRPr lang="de-CH" altLang="de-DE" sz="1300"/>
          </a:p>
        </p:txBody>
      </p:sp>
    </p:spTree>
    <p:extLst>
      <p:ext uri="{BB962C8B-B14F-4D97-AF65-F5344CB8AC3E}">
        <p14:creationId xmlns:p14="http://schemas.microsoft.com/office/powerpoint/2010/main" val="231655174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r>
              <a:rPr lang="en-GB" dirty="0" err="1"/>
              <a:t>Zusammenfassend</a:t>
            </a:r>
            <a:r>
              <a:rPr lang="en-GB" dirty="0"/>
              <a:t>:</a:t>
            </a:r>
          </a:p>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u="none" strike="noStrike" kern="1200" dirty="0">
                <a:solidFill>
                  <a:schemeClr val="tx1"/>
                </a:solidFill>
                <a:effectLst/>
                <a:latin typeface="Arial" pitchFamily="34" charset="0"/>
                <a:ea typeface="+mn-ea"/>
                <a:cs typeface="+mn-cs"/>
              </a:rPr>
              <a:t>Die </a:t>
            </a:r>
            <a:r>
              <a:rPr lang="en-GB" sz="1200" b="0" i="0" u="none" strike="noStrike" kern="1200" dirty="0" err="1">
                <a:solidFill>
                  <a:schemeClr val="tx1"/>
                </a:solidFill>
                <a:effectLst/>
                <a:latin typeface="Arial" pitchFamily="34" charset="0"/>
                <a:ea typeface="+mn-ea"/>
                <a:cs typeface="+mn-cs"/>
              </a:rPr>
              <a:t>Schnelligkeit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eigentlich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eher</a:t>
            </a:r>
            <a:r>
              <a:rPr lang="en-GB" sz="1200" b="0" i="0" u="none" strike="noStrike" kern="1200" dirty="0">
                <a:solidFill>
                  <a:schemeClr val="tx1"/>
                </a:solidFill>
                <a:effectLst/>
                <a:latin typeface="Arial" pitchFamily="34" charset="0"/>
                <a:ea typeface="+mn-ea"/>
                <a:cs typeface="+mn-cs"/>
              </a:rPr>
              <a:t> den </a:t>
            </a:r>
            <a:r>
              <a:rPr lang="en-GB" sz="1200" b="0" i="0" u="none" strike="noStrike" kern="1200" dirty="0" err="1">
                <a:solidFill>
                  <a:schemeClr val="tx1"/>
                </a:solidFill>
                <a:effectLst/>
                <a:latin typeface="Arial" pitchFamily="34" charset="0"/>
                <a:ea typeface="+mn-ea"/>
                <a:cs typeface="+mn-cs"/>
              </a:rPr>
              <a:t>koordinativen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Fähigkeiten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anzurechnen</a:t>
            </a:r>
            <a:r>
              <a:rPr lang="en-GB" sz="1200" b="0" i="0" u="none" strike="noStrike" kern="1200" dirty="0">
                <a:solidFill>
                  <a:schemeClr val="tx1"/>
                </a:solidFill>
                <a:effectLst/>
                <a:latin typeface="Arial" pitchFamily="34" charset="0"/>
                <a:ea typeface="+mn-ea"/>
                <a:cs typeface="+mn-cs"/>
              </a:rPr>
              <a:t>, da </a:t>
            </a:r>
            <a:r>
              <a:rPr lang="en-GB" sz="1200" b="0" i="0" u="none" strike="noStrike" kern="1200" dirty="0" err="1">
                <a:solidFill>
                  <a:schemeClr val="tx1"/>
                </a:solidFill>
                <a:effectLst/>
                <a:latin typeface="Arial" pitchFamily="34" charset="0"/>
                <a:ea typeface="+mn-ea"/>
                <a:cs typeface="+mn-cs"/>
              </a:rPr>
              <a:t>sie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allem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durch</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Leistungsfähigkeit</a:t>
            </a:r>
            <a:r>
              <a:rPr lang="en-GB" sz="1200" b="0" i="0" u="none" strike="noStrike" kern="1200" dirty="0">
                <a:solidFill>
                  <a:schemeClr val="tx1"/>
                </a:solidFill>
                <a:effectLst/>
                <a:latin typeface="Arial" pitchFamily="34" charset="0"/>
                <a:ea typeface="+mn-ea"/>
                <a:cs typeface="+mn-cs"/>
              </a:rPr>
              <a:t> des </a:t>
            </a:r>
            <a:r>
              <a:rPr lang="en-GB" sz="1200" b="0" i="0" u="none" strike="noStrike" kern="1200" dirty="0" err="1">
                <a:solidFill>
                  <a:schemeClr val="tx1"/>
                </a:solidFill>
                <a:effectLst/>
                <a:latin typeface="Arial" pitchFamily="34" charset="0"/>
                <a:ea typeface="+mn-ea"/>
                <a:cs typeface="+mn-cs"/>
              </a:rPr>
              <a:t>Nervensystems</a:t>
            </a:r>
            <a:r>
              <a:rPr lang="en-GB" sz="1200" b="0" i="0" u="none" strike="noStrike" kern="1200" dirty="0">
                <a:solidFill>
                  <a:schemeClr val="tx1"/>
                </a:solidFill>
                <a:effectLst/>
                <a:latin typeface="Arial" pitchFamily="34" charset="0"/>
                <a:ea typeface="+mn-ea"/>
                <a:cs typeface="+mn-cs"/>
              </a:rPr>
              <a:t> und von der </a:t>
            </a:r>
            <a:r>
              <a:rPr lang="en-GB" sz="1200" b="0" i="0" u="none" strike="noStrike" kern="1200" dirty="0" err="1">
                <a:solidFill>
                  <a:schemeClr val="tx1"/>
                </a:solidFill>
                <a:effectLst/>
                <a:latin typeface="Arial" pitchFamily="34" charset="0"/>
                <a:ea typeface="+mn-ea"/>
                <a:cs typeface="+mn-cs"/>
              </a:rPr>
              <a:t>Verarbeitungsgeschwindigkeit</a:t>
            </a:r>
            <a:r>
              <a:rPr lang="en-GB" sz="1200" b="0" i="0" u="none" strike="noStrike" kern="1200" dirty="0">
                <a:solidFill>
                  <a:schemeClr val="tx1"/>
                </a:solidFill>
                <a:effectLst/>
                <a:latin typeface="Arial" pitchFamily="34" charset="0"/>
                <a:ea typeface="+mn-ea"/>
                <a:cs typeface="+mn-cs"/>
              </a:rPr>
              <a:t> von </a:t>
            </a:r>
            <a:r>
              <a:rPr lang="en-GB" sz="1200" b="0" i="0" u="none" strike="noStrike" kern="1200" dirty="0" err="1">
                <a:solidFill>
                  <a:schemeClr val="tx1"/>
                </a:solidFill>
                <a:effectLst/>
                <a:latin typeface="Arial" pitchFamily="34" charset="0"/>
                <a:ea typeface="+mn-ea"/>
                <a:cs typeface="+mn-cs"/>
              </a:rPr>
              <a:t>äusseren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Reizen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abhängt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Trotzdem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hängt</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Schnelligkeit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von der </a:t>
            </a:r>
            <a:r>
              <a:rPr lang="en-GB" sz="1200" b="0" i="0" u="none" strike="noStrike" kern="1200" dirty="0" err="1">
                <a:solidFill>
                  <a:schemeClr val="tx1"/>
                </a:solidFill>
                <a:effectLst/>
                <a:latin typeface="Arial" pitchFamily="34" charset="0"/>
                <a:ea typeface="+mn-ea"/>
                <a:cs typeface="+mn-cs"/>
              </a:rPr>
              <a:t>Anzahl</a:t>
            </a:r>
            <a:r>
              <a:rPr lang="en-GB" sz="1200" b="0" i="0" u="none" strike="noStrike" kern="1200" dirty="0">
                <a:solidFill>
                  <a:schemeClr val="tx1"/>
                </a:solidFill>
                <a:effectLst/>
                <a:latin typeface="Arial" pitchFamily="34" charset="0"/>
                <a:ea typeface="+mn-ea"/>
                <a:cs typeface="+mn-cs"/>
              </a:rPr>
              <a:t> an </a:t>
            </a:r>
            <a:r>
              <a:rPr lang="en-GB" sz="1200" b="0" i="0" u="none" strike="noStrike" kern="1200" dirty="0" err="1">
                <a:solidFill>
                  <a:schemeClr val="tx1"/>
                </a:solidFill>
                <a:effectLst/>
                <a:latin typeface="Arial" pitchFamily="34" charset="0"/>
                <a:ea typeface="+mn-ea"/>
                <a:cs typeface="+mn-cs"/>
              </a:rPr>
              <a:t>schnellen</a:t>
            </a:r>
            <a:r>
              <a:rPr lang="en-GB" sz="1200" b="0" i="0" u="none" strike="noStrike" kern="1200" dirty="0">
                <a:solidFill>
                  <a:schemeClr val="tx1"/>
                </a:solidFill>
                <a:effectLst/>
                <a:latin typeface="Arial" pitchFamily="34" charset="0"/>
                <a:ea typeface="+mn-ea"/>
                <a:cs typeface="+mn-cs"/>
              </a:rPr>
              <a:t> FT-</a:t>
            </a:r>
            <a:r>
              <a:rPr lang="en-GB" sz="1200" b="0" i="0" u="none" strike="noStrike" kern="1200" dirty="0" err="1">
                <a:solidFill>
                  <a:schemeClr val="tx1"/>
                </a:solidFill>
                <a:effectLst/>
                <a:latin typeface="Arial" pitchFamily="34" charset="0"/>
                <a:ea typeface="+mn-ea"/>
                <a:cs typeface="+mn-cs"/>
              </a:rPr>
              <a:t>Fasern</a:t>
            </a:r>
            <a:r>
              <a:rPr lang="en-GB" sz="1200" b="0" i="0" u="none" strike="noStrike" kern="1200" dirty="0">
                <a:solidFill>
                  <a:schemeClr val="tx1"/>
                </a:solidFill>
                <a:effectLst/>
                <a:latin typeface="Arial" pitchFamily="34" charset="0"/>
                <a:ea typeface="+mn-ea"/>
                <a:cs typeface="+mn-cs"/>
              </a:rPr>
              <a:t> in den </a:t>
            </a:r>
            <a:r>
              <a:rPr lang="en-GB" sz="1200" b="0" i="0" u="none" strike="noStrike" kern="1200" dirty="0" err="1">
                <a:solidFill>
                  <a:schemeClr val="tx1"/>
                </a:solidFill>
                <a:effectLst/>
                <a:latin typeface="Arial" pitchFamily="34" charset="0"/>
                <a:ea typeface="+mn-ea"/>
                <a:cs typeface="+mn-cs"/>
              </a:rPr>
              <a:t>Muskeln</a:t>
            </a:r>
            <a:r>
              <a:rPr lang="en-GB" sz="1200" b="0" i="0" u="none" strike="noStrike" kern="1200" dirty="0">
                <a:solidFill>
                  <a:schemeClr val="tx1"/>
                </a:solidFill>
                <a:effectLst/>
                <a:latin typeface="Arial" pitchFamily="34" charset="0"/>
                <a:ea typeface="+mn-ea"/>
                <a:cs typeface="+mn-cs"/>
              </a:rPr>
              <a:t> ab </a:t>
            </a:r>
            <a:r>
              <a:rPr lang="en-GB" sz="1200" b="0" i="0" u="none" strike="noStrike" kern="1200" dirty="0" err="1">
                <a:solidFill>
                  <a:schemeClr val="tx1"/>
                </a:solidFill>
                <a:effectLst/>
                <a:latin typeface="Arial" pitchFamily="34" charset="0"/>
                <a:ea typeface="+mn-ea"/>
                <a:cs typeface="+mn-cs"/>
              </a:rPr>
              <a:t>sowie</a:t>
            </a:r>
            <a:r>
              <a:rPr lang="en-GB" sz="1200" b="0" i="0" u="none" strike="noStrike" kern="1200" dirty="0">
                <a:solidFill>
                  <a:schemeClr val="tx1"/>
                </a:solidFill>
                <a:effectLst/>
                <a:latin typeface="Arial" pitchFamily="34" charset="0"/>
                <a:ea typeface="+mn-ea"/>
                <a:cs typeface="+mn-cs"/>
              </a:rPr>
              <a:t> von der </a:t>
            </a:r>
            <a:r>
              <a:rPr lang="en-GB" sz="1200" b="0" i="0" u="none" strike="noStrike" kern="1200" dirty="0" err="1">
                <a:solidFill>
                  <a:schemeClr val="tx1"/>
                </a:solidFill>
                <a:effectLst/>
                <a:latin typeface="Arial" pitchFamily="34" charset="0"/>
                <a:ea typeface="+mn-ea"/>
                <a:cs typeface="+mn-cs"/>
              </a:rPr>
              <a:t>hohen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Verfügbarkeit</a:t>
            </a:r>
            <a:r>
              <a:rPr lang="en-GB" sz="1200" b="0" i="0" u="none" strike="noStrike" kern="1200" dirty="0">
                <a:solidFill>
                  <a:schemeClr val="tx1"/>
                </a:solidFill>
                <a:effectLst/>
                <a:latin typeface="Arial" pitchFamily="34" charset="0"/>
                <a:ea typeface="+mn-ea"/>
                <a:cs typeface="+mn-cs"/>
              </a:rPr>
              <a:t> an ATP und </a:t>
            </a:r>
            <a:r>
              <a:rPr lang="en-GB" sz="1200" b="0" i="0" u="none" strike="noStrike" kern="1200" dirty="0" err="1">
                <a:solidFill>
                  <a:schemeClr val="tx1"/>
                </a:solidFill>
                <a:effectLst/>
                <a:latin typeface="Arial" pitchFamily="34" charset="0"/>
                <a:ea typeface="+mn-ea"/>
                <a:cs typeface="+mn-cs"/>
              </a:rPr>
              <a:t>Kreatinphosphat</a:t>
            </a:r>
            <a:r>
              <a:rPr lang="en-GB" sz="1200" b="0" i="0" u="none" strike="noStrike" kern="1200" dirty="0">
                <a:solidFill>
                  <a:schemeClr val="tx1"/>
                </a:solidFill>
                <a:effectLst/>
                <a:latin typeface="Arial" pitchFamily="34" charset="0"/>
                <a:ea typeface="+mn-ea"/>
                <a:cs typeface="+mn-cs"/>
              </a:rPr>
              <a:t>, was für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Zuordnung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den </a:t>
            </a:r>
            <a:r>
              <a:rPr lang="en-GB" sz="1200" b="0" i="0" u="none" strike="noStrike" kern="1200" dirty="0" err="1">
                <a:solidFill>
                  <a:schemeClr val="tx1"/>
                </a:solidFill>
                <a:effectLst/>
                <a:latin typeface="Arial" pitchFamily="34" charset="0"/>
                <a:ea typeface="+mn-ea"/>
                <a:cs typeface="+mn-cs"/>
              </a:rPr>
              <a:t>konditionellen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Faktoren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spricht</a:t>
            </a:r>
            <a:r>
              <a:rPr lang="en-GB" sz="1200" b="0" i="0" u="none" strike="noStrike" kern="1200" dirty="0">
                <a:solidFill>
                  <a:schemeClr val="tx1"/>
                </a:solidFill>
                <a:effectLst/>
                <a:latin typeface="Arial" pitchFamily="34" charset="0"/>
                <a:ea typeface="+mn-ea"/>
                <a:cs typeface="+mn-cs"/>
              </a:rPr>
              <a:t>.</a:t>
            </a:r>
            <a:endParaRPr lang="de-DE" altLang="de-DE" dirty="0"/>
          </a:p>
          <a:p>
            <a:endParaRPr lang="de-DE" altLang="de-DE" b="0" baseline="0"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206</a:t>
            </a:fld>
            <a:endParaRPr lang="de-CH" altLang="de-DE" sz="1300"/>
          </a:p>
        </p:txBody>
      </p:sp>
    </p:spTree>
    <p:extLst>
      <p:ext uri="{BB962C8B-B14F-4D97-AF65-F5344CB8AC3E}">
        <p14:creationId xmlns:p14="http://schemas.microsoft.com/office/powerpoint/2010/main" val="272514830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b="0" i="0" u="none" strike="noStrike" dirty="0">
                <a:solidFill>
                  <a:srgbClr val="000000"/>
                </a:solidFill>
                <a:effectLst/>
                <a:latin typeface="-webkit-standard"/>
              </a:rPr>
              <a:t>Résumé: </a:t>
            </a:r>
          </a:p>
          <a:p>
            <a:endParaRPr lang="fr-CH" b="0" i="0" u="none" strike="noStrike" dirty="0">
              <a:solidFill>
                <a:srgbClr val="000000"/>
              </a:solidFill>
              <a:effectLst/>
              <a:latin typeface="-webkit-standard"/>
            </a:endParaRPr>
          </a:p>
          <a:p>
            <a:r>
              <a:rPr lang="fr-CH" b="0" i="0" u="none" strike="noStrike" dirty="0">
                <a:solidFill>
                  <a:srgbClr val="000000"/>
                </a:solidFill>
                <a:effectLst/>
                <a:latin typeface="-webkit-standard"/>
              </a:rPr>
              <a:t>La vitesse est en réalité davantage attribuée aux </a:t>
            </a:r>
            <a:r>
              <a:rPr lang="fr-CH" b="0" i="0" u="none" strike="noStrike" dirty="0">
                <a:solidFill>
                  <a:srgbClr val="000000"/>
                </a:solidFill>
                <a:effectLst/>
              </a:rPr>
              <a:t>capacités de coordination</a:t>
            </a:r>
            <a:r>
              <a:rPr lang="fr-CH" b="0" i="0" u="none" strike="noStrike" dirty="0">
                <a:solidFill>
                  <a:srgbClr val="000000"/>
                </a:solidFill>
                <a:effectLst/>
                <a:latin typeface="-webkit-standard"/>
              </a:rPr>
              <a:t>, car elle dépend principalement de la performance du </a:t>
            </a:r>
            <a:r>
              <a:rPr lang="fr-CH" b="0" i="0" u="none" strike="noStrike" dirty="0">
                <a:solidFill>
                  <a:srgbClr val="000000"/>
                </a:solidFill>
                <a:effectLst/>
              </a:rPr>
              <a:t>système nerveux</a:t>
            </a:r>
            <a:r>
              <a:rPr lang="fr-CH" b="0" i="0" u="none" strike="noStrike" dirty="0">
                <a:solidFill>
                  <a:srgbClr val="000000"/>
                </a:solidFill>
                <a:effectLst/>
                <a:latin typeface="-webkit-standard"/>
              </a:rPr>
              <a:t> et de la rapidité de traitement des stimuli externes.</a:t>
            </a:r>
            <a:br>
              <a:rPr lang="fr-CH" b="0" dirty="0"/>
            </a:br>
            <a:r>
              <a:rPr lang="fr-CH" b="0" i="0" u="none" strike="noStrike" dirty="0">
                <a:solidFill>
                  <a:srgbClr val="000000"/>
                </a:solidFill>
                <a:effectLst/>
                <a:latin typeface="-webkit-standard"/>
              </a:rPr>
              <a:t>Cependant, la vitesse dépend aussi du </a:t>
            </a:r>
            <a:r>
              <a:rPr lang="fr-CH" b="0" i="0" u="none" strike="noStrike" dirty="0">
                <a:solidFill>
                  <a:srgbClr val="000000"/>
                </a:solidFill>
                <a:effectLst/>
              </a:rPr>
              <a:t>nombre de fibres musculaires rapides (FT)</a:t>
            </a:r>
            <a:r>
              <a:rPr lang="fr-CH" b="0" i="0" u="none" strike="noStrike" dirty="0">
                <a:solidFill>
                  <a:srgbClr val="000000"/>
                </a:solidFill>
                <a:effectLst/>
                <a:latin typeface="-webkit-standard"/>
              </a:rPr>
              <a:t> ainsi que de la disponibilité élevée en </a:t>
            </a:r>
            <a:r>
              <a:rPr lang="fr-CH" b="0" i="0" u="none" strike="noStrike" dirty="0">
                <a:solidFill>
                  <a:srgbClr val="000000"/>
                </a:solidFill>
                <a:effectLst/>
              </a:rPr>
              <a:t>ATP et créatine phosphate</a:t>
            </a:r>
            <a:r>
              <a:rPr lang="fr-CH" b="0" i="0" u="none" strike="noStrike" dirty="0">
                <a:solidFill>
                  <a:srgbClr val="000000"/>
                </a:solidFill>
                <a:effectLst/>
                <a:latin typeface="-webkit-standard"/>
              </a:rPr>
              <a:t>, ce qui justifie également son classement parmi les </a:t>
            </a:r>
            <a:r>
              <a:rPr lang="fr-CH" b="0" i="0" u="none" strike="noStrike" dirty="0">
                <a:solidFill>
                  <a:srgbClr val="000000"/>
                </a:solidFill>
                <a:effectLst/>
              </a:rPr>
              <a:t>facteurs conditionnels</a:t>
            </a:r>
            <a:r>
              <a:rPr lang="fr-CH" b="0" i="0" u="none" strike="noStrike" dirty="0">
                <a:solidFill>
                  <a:srgbClr val="000000"/>
                </a:solidFill>
                <a:effectLst/>
                <a:latin typeface="-webkit-standard"/>
              </a:rPr>
              <a:t>.</a:t>
            </a:r>
            <a:endParaRPr lang="fr-FR" b="0"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207</a:t>
            </a:fld>
            <a:endParaRPr lang="de-CH"/>
          </a:p>
        </p:txBody>
      </p:sp>
    </p:spTree>
    <p:extLst>
      <p:ext uri="{BB962C8B-B14F-4D97-AF65-F5344CB8AC3E}">
        <p14:creationId xmlns:p14="http://schemas.microsoft.com/office/powerpoint/2010/main" val="107018265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CH" b="0" i="0" u="none" strike="noStrike" dirty="0">
                <a:solidFill>
                  <a:srgbClr val="000000"/>
                </a:solidFill>
                <a:effectLst/>
              </a:rPr>
              <a:t>In </a:t>
            </a:r>
            <a:r>
              <a:rPr lang="fr-CH" b="0" i="0" u="none" strike="noStrike" dirty="0" err="1">
                <a:solidFill>
                  <a:srgbClr val="000000"/>
                </a:solidFill>
                <a:effectLst/>
              </a:rPr>
              <a:t>sintesi</a:t>
            </a:r>
            <a:r>
              <a:rPr lang="fr-CH" b="0" i="0" u="none" strike="noStrike" dirty="0">
                <a:solidFill>
                  <a:srgbClr val="000000"/>
                </a:solidFill>
                <a:effectLst/>
              </a:rPr>
              <a:t>:</a:t>
            </a:r>
          </a:p>
          <a:p>
            <a:pPr algn="l"/>
            <a:endParaRPr lang="fr-CH" b="0" i="0" u="none" strike="noStrike" dirty="0">
              <a:solidFill>
                <a:srgbClr val="000000"/>
              </a:solidFill>
              <a:effectLst/>
            </a:endParaRPr>
          </a:p>
          <a:p>
            <a:pPr algn="l"/>
            <a:r>
              <a:rPr lang="fr-CH" b="0" i="0" u="none" strike="noStrike" dirty="0">
                <a:solidFill>
                  <a:srgbClr val="000000"/>
                </a:solidFill>
                <a:effectLst/>
              </a:rPr>
              <a:t>La </a:t>
            </a:r>
            <a:r>
              <a:rPr lang="fr-CH" b="0" i="0" u="none" strike="noStrike" dirty="0" err="1">
                <a:solidFill>
                  <a:srgbClr val="000000"/>
                </a:solidFill>
                <a:effectLst/>
              </a:rPr>
              <a:t>velocità</a:t>
            </a:r>
            <a:r>
              <a:rPr lang="fr-CH" b="0" i="0" u="none" strike="noStrike" dirty="0">
                <a:solidFill>
                  <a:srgbClr val="000000"/>
                </a:solidFill>
                <a:effectLst/>
              </a:rPr>
              <a:t> </a:t>
            </a:r>
            <a:r>
              <a:rPr lang="fr-CH" b="0" i="0" u="none" strike="noStrike" dirty="0" err="1">
                <a:solidFill>
                  <a:srgbClr val="000000"/>
                </a:solidFill>
                <a:effectLst/>
              </a:rPr>
              <a:t>è</a:t>
            </a:r>
            <a:r>
              <a:rPr lang="fr-CH" b="0" i="0" u="none" strike="noStrike" dirty="0">
                <a:solidFill>
                  <a:srgbClr val="000000"/>
                </a:solidFill>
                <a:effectLst/>
              </a:rPr>
              <a:t> in </a:t>
            </a:r>
            <a:r>
              <a:rPr lang="fr-CH" b="0" i="0" u="none" strike="noStrike" dirty="0" err="1">
                <a:solidFill>
                  <a:srgbClr val="000000"/>
                </a:solidFill>
                <a:effectLst/>
              </a:rPr>
              <a:t>realtà</a:t>
            </a:r>
            <a:r>
              <a:rPr lang="fr-CH" b="0" i="0" u="none" strike="noStrike" dirty="0">
                <a:solidFill>
                  <a:srgbClr val="000000"/>
                </a:solidFill>
                <a:effectLst/>
              </a:rPr>
              <a:t> più </a:t>
            </a:r>
            <a:r>
              <a:rPr lang="fr-CH" b="0" i="0" u="none" strike="noStrike" dirty="0" err="1">
                <a:solidFill>
                  <a:srgbClr val="000000"/>
                </a:solidFill>
                <a:effectLst/>
              </a:rPr>
              <a:t>attribuibile</a:t>
            </a:r>
            <a:r>
              <a:rPr lang="fr-CH" b="0" i="0" u="none" strike="noStrike" dirty="0">
                <a:solidFill>
                  <a:srgbClr val="000000"/>
                </a:solidFill>
                <a:effectLst/>
              </a:rPr>
              <a:t> </a:t>
            </a:r>
            <a:r>
              <a:rPr lang="fr-CH" b="0" i="0" u="none" strike="noStrike" dirty="0" err="1">
                <a:solidFill>
                  <a:srgbClr val="000000"/>
                </a:solidFill>
                <a:effectLst/>
              </a:rPr>
              <a:t>alle</a:t>
            </a:r>
            <a:r>
              <a:rPr lang="fr-CH" b="0" i="0" u="none" strike="noStrike" dirty="0">
                <a:solidFill>
                  <a:srgbClr val="000000"/>
                </a:solidFill>
                <a:effectLst/>
              </a:rPr>
              <a:t> </a:t>
            </a:r>
            <a:r>
              <a:rPr lang="fr-CH" b="0" i="0" u="none" strike="noStrike" dirty="0" err="1">
                <a:solidFill>
                  <a:srgbClr val="000000"/>
                </a:solidFill>
                <a:effectLst/>
              </a:rPr>
              <a:t>capacità</a:t>
            </a:r>
            <a:r>
              <a:rPr lang="fr-CH" b="0" i="0" u="none" strike="noStrike" dirty="0">
                <a:solidFill>
                  <a:srgbClr val="000000"/>
                </a:solidFill>
                <a:effectLst/>
              </a:rPr>
              <a:t> </a:t>
            </a:r>
            <a:r>
              <a:rPr lang="fr-CH" b="0" i="0" u="none" strike="noStrike" dirty="0" err="1">
                <a:solidFill>
                  <a:srgbClr val="000000"/>
                </a:solidFill>
                <a:effectLst/>
              </a:rPr>
              <a:t>coordinative</a:t>
            </a:r>
            <a:r>
              <a:rPr lang="fr-CH" b="0" i="0" u="none" strike="noStrike" dirty="0">
                <a:solidFill>
                  <a:srgbClr val="000000"/>
                </a:solidFill>
                <a:effectLst/>
              </a:rPr>
              <a:t>, </a:t>
            </a:r>
            <a:r>
              <a:rPr lang="fr-CH" b="0" i="0" u="none" strike="noStrike" dirty="0" err="1">
                <a:solidFill>
                  <a:srgbClr val="000000"/>
                </a:solidFill>
                <a:effectLst/>
              </a:rPr>
              <a:t>poiché</a:t>
            </a:r>
            <a:r>
              <a:rPr lang="fr-CH" b="0" i="0" u="none" strike="noStrike" dirty="0">
                <a:solidFill>
                  <a:srgbClr val="000000"/>
                </a:solidFill>
                <a:effectLst/>
              </a:rPr>
              <a:t> </a:t>
            </a:r>
            <a:r>
              <a:rPr lang="fr-CH" b="0" i="0" u="none" strike="noStrike" dirty="0" err="1">
                <a:solidFill>
                  <a:srgbClr val="000000"/>
                </a:solidFill>
                <a:effectLst/>
              </a:rPr>
              <a:t>dipende</a:t>
            </a:r>
            <a:r>
              <a:rPr lang="fr-CH" b="0" i="0" u="none" strike="noStrike" dirty="0">
                <a:solidFill>
                  <a:srgbClr val="000000"/>
                </a:solidFill>
                <a:effectLst/>
              </a:rPr>
              <a:t> </a:t>
            </a:r>
            <a:r>
              <a:rPr lang="fr-CH" b="0" i="0" u="none" strike="noStrike" dirty="0" err="1">
                <a:solidFill>
                  <a:srgbClr val="000000"/>
                </a:solidFill>
                <a:effectLst/>
              </a:rPr>
              <a:t>soprattutto</a:t>
            </a:r>
            <a:r>
              <a:rPr lang="fr-CH" b="0" i="0" u="none" strike="noStrike" dirty="0">
                <a:solidFill>
                  <a:srgbClr val="000000"/>
                </a:solidFill>
                <a:effectLst/>
              </a:rPr>
              <a:t> dalla </a:t>
            </a:r>
            <a:r>
              <a:rPr lang="fr-CH" b="0" i="0" u="none" strike="noStrike" dirty="0" err="1">
                <a:solidFill>
                  <a:srgbClr val="000000"/>
                </a:solidFill>
                <a:effectLst/>
              </a:rPr>
              <a:t>prestazione</a:t>
            </a:r>
            <a:r>
              <a:rPr lang="fr-CH" b="0" i="0" u="none" strike="noStrike" dirty="0">
                <a:solidFill>
                  <a:srgbClr val="000000"/>
                </a:solidFill>
                <a:effectLst/>
              </a:rPr>
              <a:t> </a:t>
            </a:r>
            <a:r>
              <a:rPr lang="fr-CH" b="0" i="0" u="none" strike="noStrike" dirty="0" err="1">
                <a:solidFill>
                  <a:srgbClr val="000000"/>
                </a:solidFill>
                <a:effectLst/>
              </a:rPr>
              <a:t>del</a:t>
            </a:r>
            <a:r>
              <a:rPr lang="fr-CH" b="0" i="0" u="none" strike="noStrike" dirty="0">
                <a:solidFill>
                  <a:srgbClr val="000000"/>
                </a:solidFill>
                <a:effectLst/>
              </a:rPr>
              <a:t> </a:t>
            </a:r>
            <a:r>
              <a:rPr lang="fr-CH" b="0" i="0" u="none" strike="noStrike" dirty="0" err="1">
                <a:solidFill>
                  <a:srgbClr val="000000"/>
                </a:solidFill>
                <a:effectLst/>
              </a:rPr>
              <a:t>sistema</a:t>
            </a:r>
            <a:r>
              <a:rPr lang="fr-CH" b="0" i="0" u="none" strike="noStrike" dirty="0">
                <a:solidFill>
                  <a:srgbClr val="000000"/>
                </a:solidFill>
                <a:effectLst/>
              </a:rPr>
              <a:t> </a:t>
            </a:r>
            <a:r>
              <a:rPr lang="fr-CH" b="0" i="0" u="none" strike="noStrike" dirty="0" err="1">
                <a:solidFill>
                  <a:srgbClr val="000000"/>
                </a:solidFill>
                <a:effectLst/>
              </a:rPr>
              <a:t>nervoso</a:t>
            </a:r>
            <a:r>
              <a:rPr lang="fr-CH" b="0" i="0" u="none" strike="noStrike" dirty="0">
                <a:solidFill>
                  <a:srgbClr val="000000"/>
                </a:solidFill>
                <a:effectLst/>
              </a:rPr>
              <a:t> e dalla </a:t>
            </a:r>
            <a:r>
              <a:rPr lang="fr-CH" b="0" i="0" u="none" strike="noStrike" dirty="0" err="1">
                <a:solidFill>
                  <a:srgbClr val="000000"/>
                </a:solidFill>
                <a:effectLst/>
              </a:rPr>
              <a:t>velocità</a:t>
            </a:r>
            <a:r>
              <a:rPr lang="fr-CH" b="0" i="0" u="none" strike="noStrike" dirty="0">
                <a:solidFill>
                  <a:srgbClr val="000000"/>
                </a:solidFill>
                <a:effectLst/>
              </a:rPr>
              <a:t> di </a:t>
            </a:r>
            <a:r>
              <a:rPr lang="fr-CH" b="0" i="0" u="none" strike="noStrike" dirty="0" err="1">
                <a:solidFill>
                  <a:srgbClr val="000000"/>
                </a:solidFill>
                <a:effectLst/>
              </a:rPr>
              <a:t>elaborazione</a:t>
            </a:r>
            <a:r>
              <a:rPr lang="fr-CH" b="0" i="0" u="none" strike="noStrike" dirty="0">
                <a:solidFill>
                  <a:srgbClr val="000000"/>
                </a:solidFill>
                <a:effectLst/>
              </a:rPr>
              <a:t> </a:t>
            </a:r>
            <a:r>
              <a:rPr lang="fr-CH" b="0" i="0" u="none" strike="noStrike" dirty="0" err="1">
                <a:solidFill>
                  <a:srgbClr val="000000"/>
                </a:solidFill>
                <a:effectLst/>
              </a:rPr>
              <a:t>degli</a:t>
            </a:r>
            <a:r>
              <a:rPr lang="fr-CH" b="0" i="0" u="none" strike="noStrike" dirty="0">
                <a:solidFill>
                  <a:srgbClr val="000000"/>
                </a:solidFill>
                <a:effectLst/>
              </a:rPr>
              <a:t> </a:t>
            </a:r>
            <a:r>
              <a:rPr lang="fr-CH" b="0" i="0" u="none" strike="noStrike" dirty="0" err="1">
                <a:solidFill>
                  <a:srgbClr val="000000"/>
                </a:solidFill>
                <a:effectLst/>
              </a:rPr>
              <a:t>stimoli</a:t>
            </a:r>
            <a:r>
              <a:rPr lang="fr-CH" b="0" i="0" u="none" strike="noStrike" dirty="0">
                <a:solidFill>
                  <a:srgbClr val="000000"/>
                </a:solidFill>
                <a:effectLst/>
              </a:rPr>
              <a:t> </a:t>
            </a:r>
            <a:r>
              <a:rPr lang="fr-CH" b="0" i="0" u="none" strike="noStrike" dirty="0" err="1">
                <a:solidFill>
                  <a:srgbClr val="000000"/>
                </a:solidFill>
                <a:effectLst/>
              </a:rPr>
              <a:t>esterni</a:t>
            </a:r>
            <a:r>
              <a:rPr lang="fr-CH" b="0" i="0" u="none" strike="noStrike" dirty="0">
                <a:solidFill>
                  <a:srgbClr val="000000"/>
                </a:solidFill>
                <a:effectLst/>
              </a:rPr>
              <a:t>.</a:t>
            </a:r>
            <a:br>
              <a:rPr lang="fr-CH" b="0" i="0" u="none" strike="noStrike" dirty="0">
                <a:solidFill>
                  <a:srgbClr val="000000"/>
                </a:solidFill>
                <a:effectLst/>
              </a:rPr>
            </a:br>
            <a:r>
              <a:rPr lang="fr-CH" b="0" i="0" u="none" strike="noStrike" dirty="0" err="1">
                <a:solidFill>
                  <a:srgbClr val="000000"/>
                </a:solidFill>
                <a:effectLst/>
              </a:rPr>
              <a:t>Tuttavia</a:t>
            </a:r>
            <a:r>
              <a:rPr lang="fr-CH" b="0" i="0" u="none" strike="noStrike" dirty="0">
                <a:solidFill>
                  <a:srgbClr val="000000"/>
                </a:solidFill>
                <a:effectLst/>
              </a:rPr>
              <a:t>, la </a:t>
            </a:r>
            <a:r>
              <a:rPr lang="fr-CH" b="0" i="0" u="none" strike="noStrike" dirty="0" err="1">
                <a:solidFill>
                  <a:srgbClr val="000000"/>
                </a:solidFill>
                <a:effectLst/>
              </a:rPr>
              <a:t>velocità</a:t>
            </a:r>
            <a:r>
              <a:rPr lang="fr-CH" b="0" i="0" u="none" strike="noStrike" dirty="0">
                <a:solidFill>
                  <a:srgbClr val="000000"/>
                </a:solidFill>
                <a:effectLst/>
              </a:rPr>
              <a:t> </a:t>
            </a:r>
            <a:r>
              <a:rPr lang="fr-CH" b="0" i="0" u="none" strike="noStrike" dirty="0" err="1">
                <a:solidFill>
                  <a:srgbClr val="000000"/>
                </a:solidFill>
                <a:effectLst/>
              </a:rPr>
              <a:t>dipende</a:t>
            </a:r>
            <a:r>
              <a:rPr lang="fr-CH" b="0" i="0" u="none" strike="noStrike" dirty="0">
                <a:solidFill>
                  <a:srgbClr val="000000"/>
                </a:solidFill>
                <a:effectLst/>
              </a:rPr>
              <a:t> anche dalla </a:t>
            </a:r>
            <a:r>
              <a:rPr lang="fr-CH" b="0" i="0" u="none" strike="noStrike" dirty="0" err="1">
                <a:solidFill>
                  <a:srgbClr val="000000"/>
                </a:solidFill>
                <a:effectLst/>
              </a:rPr>
              <a:t>quantità</a:t>
            </a:r>
            <a:r>
              <a:rPr lang="fr-CH" b="0" i="0" u="none" strike="noStrike" dirty="0">
                <a:solidFill>
                  <a:srgbClr val="000000"/>
                </a:solidFill>
                <a:effectLst/>
              </a:rPr>
              <a:t> di fibre </a:t>
            </a:r>
            <a:r>
              <a:rPr lang="fr-CH" b="0" i="0" u="none" strike="noStrike" dirty="0" err="1">
                <a:solidFill>
                  <a:srgbClr val="000000"/>
                </a:solidFill>
                <a:effectLst/>
              </a:rPr>
              <a:t>muscolari</a:t>
            </a:r>
            <a:r>
              <a:rPr lang="fr-CH" b="0" i="0" u="none" strike="noStrike" dirty="0">
                <a:solidFill>
                  <a:srgbClr val="000000"/>
                </a:solidFill>
                <a:effectLst/>
              </a:rPr>
              <a:t> </a:t>
            </a:r>
            <a:r>
              <a:rPr lang="fr-CH" b="0" i="0" u="none" strike="noStrike" dirty="0" err="1">
                <a:solidFill>
                  <a:srgbClr val="000000"/>
                </a:solidFill>
                <a:effectLst/>
              </a:rPr>
              <a:t>veloci</a:t>
            </a:r>
            <a:r>
              <a:rPr lang="fr-CH" b="0" i="0" u="none" strike="noStrike" dirty="0">
                <a:solidFill>
                  <a:srgbClr val="000000"/>
                </a:solidFill>
                <a:effectLst/>
              </a:rPr>
              <a:t> (FT) e dalla grande </a:t>
            </a:r>
            <a:r>
              <a:rPr lang="fr-CH" b="0" i="0" u="none" strike="noStrike" dirty="0" err="1">
                <a:solidFill>
                  <a:srgbClr val="000000"/>
                </a:solidFill>
                <a:effectLst/>
              </a:rPr>
              <a:t>disponibilità</a:t>
            </a:r>
            <a:r>
              <a:rPr lang="fr-CH" b="0" i="0" u="none" strike="noStrike" dirty="0">
                <a:solidFill>
                  <a:srgbClr val="000000"/>
                </a:solidFill>
                <a:effectLst/>
              </a:rPr>
              <a:t> di ATP e </a:t>
            </a:r>
            <a:r>
              <a:rPr lang="fr-CH" b="0" i="0" u="none" strike="noStrike" dirty="0" err="1">
                <a:solidFill>
                  <a:srgbClr val="000000"/>
                </a:solidFill>
                <a:effectLst/>
              </a:rPr>
              <a:t>fosfocreatina</a:t>
            </a:r>
            <a:r>
              <a:rPr lang="fr-CH" b="0" i="0" u="none" strike="noStrike" dirty="0">
                <a:solidFill>
                  <a:srgbClr val="000000"/>
                </a:solidFill>
                <a:effectLst/>
              </a:rPr>
              <a:t>, il </a:t>
            </a:r>
            <a:r>
              <a:rPr lang="fr-CH" b="0" i="0" u="none" strike="noStrike" dirty="0" err="1">
                <a:solidFill>
                  <a:srgbClr val="000000"/>
                </a:solidFill>
                <a:effectLst/>
              </a:rPr>
              <a:t>che</a:t>
            </a:r>
            <a:r>
              <a:rPr lang="fr-CH" b="0" i="0" u="none" strike="noStrike" dirty="0">
                <a:solidFill>
                  <a:srgbClr val="000000"/>
                </a:solidFill>
                <a:effectLst/>
              </a:rPr>
              <a:t> </a:t>
            </a:r>
            <a:r>
              <a:rPr lang="fr-CH" b="0" i="0" u="none" strike="noStrike" dirty="0" err="1">
                <a:solidFill>
                  <a:srgbClr val="000000"/>
                </a:solidFill>
                <a:effectLst/>
              </a:rPr>
              <a:t>giustifica</a:t>
            </a:r>
            <a:r>
              <a:rPr lang="fr-CH" b="0" i="0" u="none" strike="noStrike" dirty="0">
                <a:solidFill>
                  <a:srgbClr val="000000"/>
                </a:solidFill>
                <a:effectLst/>
              </a:rPr>
              <a:t> anche la sua </a:t>
            </a:r>
            <a:r>
              <a:rPr lang="fr-CH" b="0" i="0" u="none" strike="noStrike" dirty="0" err="1">
                <a:solidFill>
                  <a:srgbClr val="000000"/>
                </a:solidFill>
                <a:effectLst/>
              </a:rPr>
              <a:t>classificazione</a:t>
            </a:r>
            <a:r>
              <a:rPr lang="fr-CH" b="0" i="0" u="none" strike="noStrike" dirty="0">
                <a:solidFill>
                  <a:srgbClr val="000000"/>
                </a:solidFill>
                <a:effectLst/>
              </a:rPr>
              <a:t> tra i </a:t>
            </a:r>
            <a:r>
              <a:rPr lang="fr-CH" b="0" i="0" u="none" strike="noStrike" dirty="0" err="1">
                <a:solidFill>
                  <a:srgbClr val="000000"/>
                </a:solidFill>
                <a:effectLst/>
              </a:rPr>
              <a:t>fattori</a:t>
            </a:r>
            <a:r>
              <a:rPr lang="fr-CH" b="0" i="0" u="none" strike="noStrike" dirty="0">
                <a:solidFill>
                  <a:srgbClr val="000000"/>
                </a:solidFill>
                <a:effectLst/>
              </a:rPr>
              <a:t> </a:t>
            </a:r>
            <a:r>
              <a:rPr lang="fr-CH" b="0" i="0" u="none" strike="noStrike" dirty="0" err="1">
                <a:solidFill>
                  <a:srgbClr val="000000"/>
                </a:solidFill>
                <a:effectLst/>
              </a:rPr>
              <a:t>condizionali</a:t>
            </a:r>
            <a:r>
              <a:rPr lang="fr-CH" b="0" i="0" u="none" strike="noStrike" dirty="0">
                <a:solidFill>
                  <a:srgbClr val="000000"/>
                </a:solidFill>
                <a:effectLst/>
              </a:rPr>
              <a:t>.</a:t>
            </a:r>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208</a:t>
            </a:fld>
            <a:endParaRPr lang="de-CH"/>
          </a:p>
        </p:txBody>
      </p:sp>
    </p:spTree>
    <p:extLst>
      <p:ext uri="{BB962C8B-B14F-4D97-AF65-F5344CB8AC3E}">
        <p14:creationId xmlns:p14="http://schemas.microsoft.com/office/powerpoint/2010/main" val="186972132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209</a:t>
            </a:fld>
            <a:endParaRPr lang="de-CH" dirty="0"/>
          </a:p>
        </p:txBody>
      </p:sp>
    </p:spTree>
    <p:extLst>
      <p:ext uri="{BB962C8B-B14F-4D97-AF65-F5344CB8AC3E}">
        <p14:creationId xmlns:p14="http://schemas.microsoft.com/office/powerpoint/2010/main" val="3377153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2EF5A-B8D0-1577-58CE-09E0DA4595A8}"/>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D7CDD486-CC5D-2992-D5A7-552000EF62F0}"/>
              </a:ext>
            </a:extLst>
          </p:cNvPr>
          <p:cNvSpPr>
            <a:spLocks noGrp="1" noRot="1" noChangeAspect="1" noTextEdit="1"/>
          </p:cNvSpPr>
          <p:nvPr>
            <p:ph type="sldImg"/>
          </p:nvPr>
        </p:nvSpPr>
        <p:spPr>
          <a:xfrm>
            <a:off x="77788" y="733425"/>
            <a:ext cx="6513512" cy="3665538"/>
          </a:xfrm>
          <a:ln/>
        </p:spPr>
      </p:sp>
      <p:sp>
        <p:nvSpPr>
          <p:cNvPr id="295939" name="Notizenplatzhalter 2">
            <a:extLst>
              <a:ext uri="{FF2B5EF4-FFF2-40B4-BE49-F238E27FC236}">
                <a16:creationId xmlns:a16="http://schemas.microsoft.com/office/drawing/2014/main" id="{03C3912B-C45F-E60F-F478-5F6C46BD5BE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fr-CH" b="0" i="0" u="none" strike="noStrike" dirty="0">
                <a:solidFill>
                  <a:srgbClr val="000000"/>
                </a:solidFill>
                <a:effectLst/>
              </a:rPr>
              <a:t>La </a:t>
            </a:r>
            <a:r>
              <a:rPr lang="fr-CH" b="0" i="0" u="none" strike="noStrike" dirty="0" err="1">
                <a:solidFill>
                  <a:srgbClr val="000000"/>
                </a:solidFill>
                <a:effectLst/>
              </a:rPr>
              <a:t>resistenza</a:t>
            </a:r>
            <a:r>
              <a:rPr lang="fr-CH" b="0" i="0" u="none" strike="noStrike" dirty="0">
                <a:solidFill>
                  <a:srgbClr val="000000"/>
                </a:solidFill>
                <a:effectLst/>
              </a:rPr>
              <a:t> è la </a:t>
            </a:r>
            <a:r>
              <a:rPr lang="fr-CH" b="0" i="0" u="none" strike="noStrike" dirty="0" err="1">
                <a:solidFill>
                  <a:srgbClr val="000000"/>
                </a:solidFill>
                <a:effectLst/>
              </a:rPr>
              <a:t>capacità</a:t>
            </a:r>
            <a:r>
              <a:rPr lang="fr-CH" b="0" i="0" u="none" strike="noStrike" dirty="0">
                <a:solidFill>
                  <a:srgbClr val="000000"/>
                </a:solidFill>
                <a:effectLst/>
              </a:rPr>
              <a:t> di </a:t>
            </a:r>
            <a:r>
              <a:rPr lang="fr-CH" b="0" i="0" u="none" strike="noStrike" dirty="0" err="1">
                <a:solidFill>
                  <a:srgbClr val="000000"/>
                </a:solidFill>
                <a:effectLst/>
              </a:rPr>
              <a:t>mantenere</a:t>
            </a:r>
            <a:r>
              <a:rPr lang="fr-CH" b="0" i="0" u="none" strike="noStrike" dirty="0">
                <a:solidFill>
                  <a:srgbClr val="000000"/>
                </a:solidFill>
                <a:effectLst/>
              </a:rPr>
              <a:t> </a:t>
            </a:r>
            <a:r>
              <a:rPr lang="fr-CH" b="0" i="0" u="none" strike="noStrike" dirty="0" err="1">
                <a:solidFill>
                  <a:srgbClr val="000000"/>
                </a:solidFill>
                <a:effectLst/>
              </a:rPr>
              <a:t>una</a:t>
            </a:r>
            <a:r>
              <a:rPr lang="fr-CH" b="0" i="0" u="none" strike="noStrike" dirty="0">
                <a:solidFill>
                  <a:srgbClr val="000000"/>
                </a:solidFill>
                <a:effectLst/>
              </a:rPr>
              <a:t> </a:t>
            </a:r>
            <a:r>
              <a:rPr lang="fr-CH" b="0" i="0" u="none" strike="noStrike" dirty="0" err="1">
                <a:solidFill>
                  <a:srgbClr val="000000"/>
                </a:solidFill>
                <a:effectLst/>
              </a:rPr>
              <a:t>determinata</a:t>
            </a:r>
            <a:r>
              <a:rPr lang="fr-CH" b="0" i="0" u="none" strike="noStrike" dirty="0">
                <a:solidFill>
                  <a:srgbClr val="000000"/>
                </a:solidFill>
                <a:effectLst/>
              </a:rPr>
              <a:t> </a:t>
            </a:r>
            <a:r>
              <a:rPr lang="fr-CH" b="0" i="0" u="none" strike="noStrike" dirty="0" err="1">
                <a:solidFill>
                  <a:srgbClr val="000000"/>
                </a:solidFill>
                <a:effectLst/>
              </a:rPr>
              <a:t>prestazione</a:t>
            </a:r>
            <a:r>
              <a:rPr lang="fr-CH" b="0" i="0" u="none" strike="noStrike" dirty="0">
                <a:solidFill>
                  <a:srgbClr val="000000"/>
                </a:solidFill>
                <a:effectLst/>
              </a:rPr>
              <a:t> </a:t>
            </a:r>
            <a:r>
              <a:rPr lang="fr-CH" b="0" i="0" u="none" strike="noStrike" dirty="0" err="1">
                <a:solidFill>
                  <a:srgbClr val="000000"/>
                </a:solidFill>
                <a:effectLst/>
              </a:rPr>
              <a:t>fino</a:t>
            </a:r>
            <a:r>
              <a:rPr lang="fr-CH" b="0" i="0" u="none" strike="noStrike" dirty="0">
                <a:solidFill>
                  <a:srgbClr val="000000"/>
                </a:solidFill>
                <a:effectLst/>
              </a:rPr>
              <a:t> al </a:t>
            </a:r>
            <a:r>
              <a:rPr lang="fr-CH" b="0" i="0" u="none" strike="noStrike" dirty="0" err="1">
                <a:solidFill>
                  <a:srgbClr val="000000"/>
                </a:solidFill>
                <a:effectLst/>
              </a:rPr>
              <a:t>traguardo</a:t>
            </a:r>
            <a:r>
              <a:rPr lang="fr-CH" b="0" i="0" u="none" strike="noStrike" dirty="0">
                <a:solidFill>
                  <a:srgbClr val="000000"/>
                </a:solidFill>
                <a:effectLst/>
              </a:rPr>
              <a:t> o di </a:t>
            </a:r>
            <a:r>
              <a:rPr lang="fr-CH" b="0" i="0" u="none" strike="noStrike" dirty="0" err="1">
                <a:solidFill>
                  <a:srgbClr val="000000"/>
                </a:solidFill>
                <a:effectLst/>
              </a:rPr>
              <a:t>sopportare</a:t>
            </a:r>
            <a:r>
              <a:rPr lang="fr-CH" b="0" i="0" u="none" strike="noStrike" dirty="0">
                <a:solidFill>
                  <a:srgbClr val="000000"/>
                </a:solidFill>
                <a:effectLst/>
              </a:rPr>
              <a:t> un </a:t>
            </a:r>
            <a:r>
              <a:rPr lang="fr-CH" b="0" i="0" u="none" strike="noStrike" dirty="0" err="1">
                <a:solidFill>
                  <a:srgbClr val="000000"/>
                </a:solidFill>
                <a:effectLst/>
              </a:rPr>
              <a:t>determinato</a:t>
            </a:r>
            <a:r>
              <a:rPr lang="fr-CH" b="0" i="0" u="none" strike="noStrike" dirty="0">
                <a:solidFill>
                  <a:srgbClr val="000000"/>
                </a:solidFill>
                <a:effectLst/>
              </a:rPr>
              <a:t> </a:t>
            </a:r>
            <a:r>
              <a:rPr lang="fr-CH" b="0" i="0" u="none" strike="noStrike" dirty="0" err="1">
                <a:solidFill>
                  <a:srgbClr val="000000"/>
                </a:solidFill>
                <a:effectLst/>
              </a:rPr>
              <a:t>carico</a:t>
            </a:r>
            <a:r>
              <a:rPr lang="fr-CH" b="0" i="0" u="none" strike="noStrike" dirty="0">
                <a:solidFill>
                  <a:srgbClr val="000000"/>
                </a:solidFill>
                <a:effectLst/>
              </a:rPr>
              <a:t> senza </a:t>
            </a:r>
            <a:r>
              <a:rPr lang="fr-CH" b="0" i="0" u="none" strike="noStrike" dirty="0" err="1">
                <a:solidFill>
                  <a:srgbClr val="000000"/>
                </a:solidFill>
                <a:effectLst/>
              </a:rPr>
              <a:t>segnali</a:t>
            </a:r>
            <a:r>
              <a:rPr lang="fr-CH" b="0" i="0" u="none" strike="noStrike" dirty="0">
                <a:solidFill>
                  <a:srgbClr val="000000"/>
                </a:solidFill>
                <a:effectLst/>
              </a:rPr>
              <a:t> </a:t>
            </a:r>
            <a:r>
              <a:rPr lang="fr-CH" b="0" i="0" u="none" strike="noStrike" dirty="0" err="1">
                <a:solidFill>
                  <a:srgbClr val="000000"/>
                </a:solidFill>
                <a:effectLst/>
              </a:rPr>
              <a:t>significativi</a:t>
            </a:r>
            <a:r>
              <a:rPr lang="fr-CH" b="0" i="0" u="none" strike="noStrike" dirty="0">
                <a:solidFill>
                  <a:srgbClr val="000000"/>
                </a:solidFill>
                <a:effectLst/>
              </a:rPr>
              <a:t> di </a:t>
            </a:r>
            <a:r>
              <a:rPr lang="fr-CH" b="0" i="0" u="none" strike="noStrike" dirty="0" err="1">
                <a:solidFill>
                  <a:srgbClr val="000000"/>
                </a:solidFill>
                <a:effectLst/>
              </a:rPr>
              <a:t>affaticamento</a:t>
            </a:r>
            <a:r>
              <a:rPr lang="fr-CH" b="0" i="0" u="none" strike="noStrike" dirty="0">
                <a:solidFill>
                  <a:srgbClr val="000000"/>
                </a:solidFill>
                <a:effectLst/>
              </a:rPr>
              <a:t> per il più </a:t>
            </a:r>
            <a:r>
              <a:rPr lang="fr-CH" b="0" i="0" u="none" strike="noStrike" dirty="0" err="1">
                <a:solidFill>
                  <a:srgbClr val="000000"/>
                </a:solidFill>
                <a:effectLst/>
              </a:rPr>
              <a:t>lungo</a:t>
            </a:r>
            <a:r>
              <a:rPr lang="fr-CH" b="0" i="0" u="none" strike="noStrike" dirty="0">
                <a:solidFill>
                  <a:srgbClr val="000000"/>
                </a:solidFill>
                <a:effectLst/>
              </a:rPr>
              <a:t> </a:t>
            </a:r>
            <a:r>
              <a:rPr lang="fr-CH" b="0" i="0" u="none" strike="noStrike" dirty="0" err="1">
                <a:solidFill>
                  <a:srgbClr val="000000"/>
                </a:solidFill>
                <a:effectLst/>
              </a:rPr>
              <a:t>periodo</a:t>
            </a:r>
            <a:r>
              <a:rPr lang="fr-CH" b="0" i="0" u="none" strike="noStrike" dirty="0">
                <a:solidFill>
                  <a:srgbClr val="000000"/>
                </a:solidFill>
                <a:effectLst/>
              </a:rPr>
              <a:t> </a:t>
            </a:r>
            <a:r>
              <a:rPr lang="fr-CH" b="0" i="0" u="none" strike="noStrike" dirty="0" err="1">
                <a:solidFill>
                  <a:srgbClr val="000000"/>
                </a:solidFill>
                <a:effectLst/>
              </a:rPr>
              <a:t>possibile</a:t>
            </a:r>
            <a:r>
              <a:rPr lang="fr-CH" b="0" i="0" u="none" strike="noStrike" dirty="0">
                <a:solidFill>
                  <a:srgbClr val="000000"/>
                </a:solidFill>
                <a:effectLst/>
              </a:rPr>
              <a:t>.</a:t>
            </a:r>
            <a:br>
              <a:rPr lang="fr-CH" b="0" i="0" u="none" strike="noStrike" dirty="0">
                <a:solidFill>
                  <a:srgbClr val="000000"/>
                </a:solidFill>
                <a:effectLst/>
              </a:rPr>
            </a:br>
            <a:r>
              <a:rPr lang="fr-CH" b="0" i="0" u="none" strike="noStrike" dirty="0" err="1">
                <a:solidFill>
                  <a:srgbClr val="000000"/>
                </a:solidFill>
                <a:effectLst/>
              </a:rPr>
              <a:t>Significa</a:t>
            </a:r>
            <a:r>
              <a:rPr lang="fr-CH" b="0" i="0" u="none" strike="noStrike" dirty="0">
                <a:solidFill>
                  <a:srgbClr val="000000"/>
                </a:solidFill>
                <a:effectLst/>
              </a:rPr>
              <a:t> </a:t>
            </a:r>
            <a:r>
              <a:rPr lang="fr-CH" b="0" i="0" u="none" strike="noStrike" dirty="0" err="1">
                <a:solidFill>
                  <a:srgbClr val="000000"/>
                </a:solidFill>
                <a:effectLst/>
              </a:rPr>
              <a:t>quindi</a:t>
            </a:r>
            <a:r>
              <a:rPr lang="fr-CH" b="0" i="0" u="none" strike="noStrike" dirty="0">
                <a:solidFill>
                  <a:srgbClr val="000000"/>
                </a:solidFill>
                <a:effectLst/>
              </a:rPr>
              <a:t> anche </a:t>
            </a:r>
            <a:r>
              <a:rPr lang="fr-CH" b="0" i="0" u="none" strike="noStrike" dirty="0" err="1">
                <a:solidFill>
                  <a:srgbClr val="000000"/>
                </a:solidFill>
                <a:effectLst/>
              </a:rPr>
              <a:t>resistenza</a:t>
            </a:r>
            <a:r>
              <a:rPr lang="fr-CH" b="0" i="0" u="none" strike="noStrike" dirty="0">
                <a:solidFill>
                  <a:srgbClr val="000000"/>
                </a:solidFill>
                <a:effectLst/>
              </a:rPr>
              <a:t> alla </a:t>
            </a:r>
            <a:r>
              <a:rPr lang="fr-CH" b="0" i="0" u="none" strike="noStrike" dirty="0" err="1">
                <a:solidFill>
                  <a:srgbClr val="000000"/>
                </a:solidFill>
                <a:effectLst/>
              </a:rPr>
              <a:t>fatica</a:t>
            </a:r>
            <a:r>
              <a:rPr lang="fr-CH" b="0" i="0" u="none" strike="noStrike" dirty="0">
                <a:solidFill>
                  <a:srgbClr val="000000"/>
                </a:solidFill>
                <a:effectLst/>
              </a:rPr>
              <a:t> </a:t>
            </a:r>
            <a:r>
              <a:rPr lang="fr-CH" b="0" i="0" u="none" strike="noStrike" dirty="0" err="1">
                <a:solidFill>
                  <a:srgbClr val="000000"/>
                </a:solidFill>
                <a:effectLst/>
              </a:rPr>
              <a:t>ed</a:t>
            </a:r>
            <a:r>
              <a:rPr lang="fr-CH" b="0" i="0" u="none" strike="noStrike" dirty="0">
                <a:solidFill>
                  <a:srgbClr val="000000"/>
                </a:solidFill>
                <a:effectLst/>
              </a:rPr>
              <a:t> </a:t>
            </a:r>
            <a:r>
              <a:rPr lang="fr-CH" b="0" i="0" u="none" strike="noStrike" dirty="0" err="1">
                <a:solidFill>
                  <a:srgbClr val="000000"/>
                </a:solidFill>
                <a:effectLst/>
              </a:rPr>
              <a:t>è</a:t>
            </a:r>
            <a:r>
              <a:rPr lang="fr-CH" b="0" i="0" u="none" strike="noStrike" dirty="0">
                <a:solidFill>
                  <a:srgbClr val="000000"/>
                </a:solidFill>
                <a:effectLst/>
              </a:rPr>
              <a:t> la base per </a:t>
            </a:r>
            <a:r>
              <a:rPr lang="fr-CH" b="0" i="0" u="none" strike="noStrike" dirty="0" err="1">
                <a:solidFill>
                  <a:srgbClr val="000000"/>
                </a:solidFill>
                <a:effectLst/>
              </a:rPr>
              <a:t>una</a:t>
            </a:r>
            <a:r>
              <a:rPr lang="fr-CH" b="0" i="0" u="none" strike="noStrike" dirty="0">
                <a:solidFill>
                  <a:srgbClr val="000000"/>
                </a:solidFill>
                <a:effectLst/>
              </a:rPr>
              <a:t> </a:t>
            </a:r>
            <a:r>
              <a:rPr lang="fr-CH" b="0" i="0" u="none" strike="noStrike" dirty="0" err="1">
                <a:solidFill>
                  <a:srgbClr val="000000"/>
                </a:solidFill>
                <a:effectLst/>
              </a:rPr>
              <a:t>rapida</a:t>
            </a:r>
            <a:r>
              <a:rPr lang="fr-CH" b="0" i="0" u="none" strike="noStrike" dirty="0">
                <a:solidFill>
                  <a:srgbClr val="000000"/>
                </a:solidFill>
                <a:effectLst/>
              </a:rPr>
              <a:t> </a:t>
            </a:r>
            <a:r>
              <a:rPr lang="fr-CH" b="0" i="0" u="none" strike="noStrike" dirty="0" err="1">
                <a:solidFill>
                  <a:srgbClr val="000000"/>
                </a:solidFill>
                <a:effectLst/>
              </a:rPr>
              <a:t>capacità</a:t>
            </a:r>
            <a:r>
              <a:rPr lang="fr-CH" b="0" i="0" u="none" strike="noStrike" dirty="0">
                <a:solidFill>
                  <a:srgbClr val="000000"/>
                </a:solidFill>
                <a:effectLst/>
              </a:rPr>
              <a:t> di </a:t>
            </a:r>
            <a:r>
              <a:rPr lang="fr-CH" b="0" i="0" u="none" strike="noStrike" dirty="0" err="1">
                <a:solidFill>
                  <a:srgbClr val="000000"/>
                </a:solidFill>
                <a:effectLst/>
              </a:rPr>
              <a:t>recupero</a:t>
            </a:r>
            <a:r>
              <a:rPr lang="fr-CH" b="0" i="0" u="none" strike="noStrike" dirty="0">
                <a:solidFill>
                  <a:srgbClr val="000000"/>
                </a:solidFill>
                <a:effectLst/>
              </a:rPr>
              <a:t>.</a:t>
            </a:r>
            <a:br>
              <a:rPr lang="fr-CH" b="0" i="0" u="none" strike="noStrike" dirty="0">
                <a:solidFill>
                  <a:srgbClr val="000000"/>
                </a:solidFill>
                <a:effectLst/>
              </a:rPr>
            </a:br>
            <a:r>
              <a:rPr lang="fr-CH" b="0" i="0" u="none" strike="noStrike" dirty="0">
                <a:solidFill>
                  <a:srgbClr val="000000"/>
                </a:solidFill>
                <a:effectLst/>
              </a:rPr>
              <a:t>Il concetto di </a:t>
            </a:r>
            <a:r>
              <a:rPr lang="fr-CH" b="0" i="0" u="none" strike="noStrike" dirty="0" err="1">
                <a:solidFill>
                  <a:srgbClr val="000000"/>
                </a:solidFill>
                <a:effectLst/>
              </a:rPr>
              <a:t>resistenza</a:t>
            </a:r>
            <a:r>
              <a:rPr lang="fr-CH" b="0" i="0" u="none" strike="noStrike" dirty="0">
                <a:solidFill>
                  <a:srgbClr val="000000"/>
                </a:solidFill>
                <a:effectLst/>
              </a:rPr>
              <a:t>, </a:t>
            </a:r>
            <a:r>
              <a:rPr lang="fr-CH" b="0" i="0" u="none" strike="noStrike" dirty="0" err="1">
                <a:solidFill>
                  <a:srgbClr val="000000"/>
                </a:solidFill>
                <a:effectLst/>
              </a:rPr>
              <a:t>tuttavia</a:t>
            </a:r>
            <a:r>
              <a:rPr lang="fr-CH" b="0" i="0" u="none" strike="noStrike" dirty="0">
                <a:solidFill>
                  <a:srgbClr val="000000"/>
                </a:solidFill>
                <a:effectLst/>
              </a:rPr>
              <a:t>, </a:t>
            </a:r>
            <a:r>
              <a:rPr lang="fr-CH" b="0" i="0" u="none" strike="noStrike" dirty="0" err="1">
                <a:solidFill>
                  <a:srgbClr val="000000"/>
                </a:solidFill>
                <a:effectLst/>
              </a:rPr>
              <a:t>è</a:t>
            </a:r>
            <a:r>
              <a:rPr lang="fr-CH" b="0" i="0" u="none" strike="noStrike" dirty="0">
                <a:solidFill>
                  <a:srgbClr val="000000"/>
                </a:solidFill>
                <a:effectLst/>
              </a:rPr>
              <a:t> </a:t>
            </a:r>
            <a:r>
              <a:rPr lang="fr-CH" b="0" i="0" u="none" strike="noStrike" dirty="0" err="1">
                <a:solidFill>
                  <a:srgbClr val="000000"/>
                </a:solidFill>
                <a:effectLst/>
              </a:rPr>
              <a:t>complesso</a:t>
            </a:r>
            <a:r>
              <a:rPr lang="fr-CH" b="0" i="0" u="none" strike="noStrike" dirty="0">
                <a:solidFill>
                  <a:srgbClr val="000000"/>
                </a:solidFill>
                <a:effectLst/>
              </a:rPr>
              <a:t> e </a:t>
            </a:r>
            <a:r>
              <a:rPr lang="fr-CH" b="0" i="0" u="none" strike="noStrike" dirty="0" err="1">
                <a:solidFill>
                  <a:srgbClr val="000000"/>
                </a:solidFill>
                <a:effectLst/>
              </a:rPr>
              <a:t>ampiamente</a:t>
            </a:r>
            <a:r>
              <a:rPr lang="fr-CH" b="0" i="0" u="none" strike="noStrike" dirty="0">
                <a:solidFill>
                  <a:srgbClr val="000000"/>
                </a:solidFill>
                <a:effectLst/>
              </a:rPr>
              <a:t> </a:t>
            </a:r>
            <a:r>
              <a:rPr lang="fr-CH" b="0" i="0" u="none" strike="noStrike" dirty="0" err="1">
                <a:solidFill>
                  <a:srgbClr val="000000"/>
                </a:solidFill>
                <a:effectLst/>
              </a:rPr>
              <a:t>discusso</a:t>
            </a:r>
            <a:r>
              <a:rPr lang="fr-CH" b="0" i="0" u="none" strike="noStrike" dirty="0">
                <a:solidFill>
                  <a:srgbClr val="000000"/>
                </a:solidFill>
                <a:effectLst/>
              </a:rPr>
              <a:t>, </a:t>
            </a:r>
            <a:r>
              <a:rPr lang="fr-CH" b="0" i="0" u="none" strike="noStrike" dirty="0" err="1">
                <a:solidFill>
                  <a:srgbClr val="000000"/>
                </a:solidFill>
                <a:effectLst/>
              </a:rPr>
              <a:t>poiché</a:t>
            </a:r>
            <a:r>
              <a:rPr lang="fr-CH" b="0" i="0" u="none" strike="noStrike" dirty="0">
                <a:solidFill>
                  <a:srgbClr val="000000"/>
                </a:solidFill>
                <a:effectLst/>
              </a:rPr>
              <a:t> da un lato la </a:t>
            </a:r>
            <a:r>
              <a:rPr lang="fr-CH" b="0" i="0" u="none" strike="noStrike" dirty="0" err="1">
                <a:solidFill>
                  <a:srgbClr val="000000"/>
                </a:solidFill>
                <a:effectLst/>
              </a:rPr>
              <a:t>resistenza</a:t>
            </a:r>
            <a:r>
              <a:rPr lang="fr-CH" b="0" i="0" u="none" strike="noStrike" dirty="0">
                <a:solidFill>
                  <a:srgbClr val="000000"/>
                </a:solidFill>
                <a:effectLst/>
              </a:rPr>
              <a:t> </a:t>
            </a:r>
            <a:r>
              <a:rPr lang="fr-CH" b="0" i="0" u="none" strike="noStrike" dirty="0" err="1">
                <a:solidFill>
                  <a:srgbClr val="000000"/>
                </a:solidFill>
                <a:effectLst/>
              </a:rPr>
              <a:t>è</a:t>
            </a:r>
            <a:r>
              <a:rPr lang="fr-CH" b="0" i="0" u="none" strike="noStrike" dirty="0">
                <a:solidFill>
                  <a:srgbClr val="000000"/>
                </a:solidFill>
                <a:effectLst/>
              </a:rPr>
              <a:t> </a:t>
            </a:r>
            <a:r>
              <a:rPr lang="fr-CH" b="0" i="0" u="none" strike="noStrike" dirty="0" err="1">
                <a:solidFill>
                  <a:srgbClr val="000000"/>
                </a:solidFill>
                <a:effectLst/>
              </a:rPr>
              <a:t>determinata</a:t>
            </a:r>
            <a:r>
              <a:rPr lang="fr-CH" b="0" i="0" u="none" strike="noStrike" dirty="0">
                <a:solidFill>
                  <a:srgbClr val="000000"/>
                </a:solidFill>
                <a:effectLst/>
              </a:rPr>
              <a:t> </a:t>
            </a:r>
            <a:r>
              <a:rPr lang="fr-CH" b="0" i="0" u="none" strike="noStrike" dirty="0" err="1">
                <a:solidFill>
                  <a:srgbClr val="000000"/>
                </a:solidFill>
                <a:effectLst/>
              </a:rPr>
              <a:t>dall’attività</a:t>
            </a:r>
            <a:r>
              <a:rPr lang="fr-CH" b="0" i="0" u="none" strike="noStrike" dirty="0">
                <a:solidFill>
                  <a:srgbClr val="000000"/>
                </a:solidFill>
                <a:effectLst/>
              </a:rPr>
              <a:t> </a:t>
            </a:r>
            <a:r>
              <a:rPr lang="fr-CH" b="0" i="0" u="none" strike="noStrike" dirty="0" err="1">
                <a:solidFill>
                  <a:srgbClr val="000000"/>
                </a:solidFill>
                <a:effectLst/>
              </a:rPr>
              <a:t>metabolica</a:t>
            </a:r>
            <a:r>
              <a:rPr lang="fr-CH" b="0" i="0" u="none" strike="noStrike" dirty="0">
                <a:solidFill>
                  <a:srgbClr val="000000"/>
                </a:solidFill>
                <a:effectLst/>
              </a:rPr>
              <a:t> e </a:t>
            </a:r>
            <a:r>
              <a:rPr lang="fr-CH" b="0" i="0" u="none" strike="noStrike" dirty="0" err="1">
                <a:solidFill>
                  <a:srgbClr val="000000"/>
                </a:solidFill>
                <a:effectLst/>
              </a:rPr>
              <a:t>dall’altro</a:t>
            </a:r>
            <a:r>
              <a:rPr lang="fr-CH" b="0" i="0" u="none" strike="noStrike" dirty="0">
                <a:solidFill>
                  <a:srgbClr val="000000"/>
                </a:solidFill>
                <a:effectLst/>
              </a:rPr>
              <a:t> anche </a:t>
            </a:r>
            <a:r>
              <a:rPr lang="fr-CH" b="0" i="0" u="none" strike="noStrike" dirty="0" err="1">
                <a:solidFill>
                  <a:srgbClr val="000000"/>
                </a:solidFill>
                <a:effectLst/>
              </a:rPr>
              <a:t>gli</a:t>
            </a:r>
            <a:r>
              <a:rPr lang="fr-CH" b="0" i="0" u="none" strike="noStrike" dirty="0">
                <a:solidFill>
                  <a:srgbClr val="000000"/>
                </a:solidFill>
                <a:effectLst/>
              </a:rPr>
              <a:t> </a:t>
            </a:r>
            <a:r>
              <a:rPr lang="fr-CH" b="0" i="0" u="none" strike="noStrike" dirty="0" err="1">
                <a:solidFill>
                  <a:srgbClr val="000000"/>
                </a:solidFill>
                <a:effectLst/>
              </a:rPr>
              <a:t>aspetti</a:t>
            </a:r>
            <a:r>
              <a:rPr lang="fr-CH" b="0" i="0" u="none" strike="noStrike" dirty="0">
                <a:solidFill>
                  <a:srgbClr val="000000"/>
                </a:solidFill>
                <a:effectLst/>
              </a:rPr>
              <a:t> </a:t>
            </a:r>
            <a:r>
              <a:rPr lang="fr-CH" b="0" i="0" u="none" strike="noStrike" dirty="0" err="1">
                <a:solidFill>
                  <a:srgbClr val="000000"/>
                </a:solidFill>
                <a:effectLst/>
              </a:rPr>
              <a:t>psicologici</a:t>
            </a:r>
            <a:r>
              <a:rPr lang="fr-CH" b="0" i="0" u="none" strike="noStrike" dirty="0">
                <a:solidFill>
                  <a:srgbClr val="000000"/>
                </a:solidFill>
                <a:effectLst/>
              </a:rPr>
              <a:t> sono </a:t>
            </a:r>
            <a:r>
              <a:rPr lang="fr-CH" b="0" i="0" u="none" strike="noStrike" dirty="0" err="1">
                <a:solidFill>
                  <a:srgbClr val="000000"/>
                </a:solidFill>
                <a:effectLst/>
              </a:rPr>
              <a:t>rilevanti</a:t>
            </a:r>
            <a:r>
              <a:rPr lang="fr-CH" b="0" i="0" u="none" strike="noStrike" dirty="0">
                <a:solidFill>
                  <a:srgbClr val="000000"/>
                </a:solidFill>
                <a:effectLst/>
              </a:rPr>
              <a:t>. Per </a:t>
            </a:r>
            <a:r>
              <a:rPr lang="fr-CH" b="0" i="0" u="none" strike="noStrike" dirty="0" err="1">
                <a:solidFill>
                  <a:srgbClr val="000000"/>
                </a:solidFill>
                <a:effectLst/>
              </a:rPr>
              <a:t>questo</a:t>
            </a:r>
            <a:r>
              <a:rPr lang="fr-CH" b="0" i="0" u="none" strike="noStrike" dirty="0">
                <a:solidFill>
                  <a:srgbClr val="000000"/>
                </a:solidFill>
                <a:effectLst/>
              </a:rPr>
              <a:t> si parla anche di </a:t>
            </a:r>
            <a:r>
              <a:rPr lang="fr-CH" b="0" i="0" u="none" strike="noStrike" dirty="0" err="1">
                <a:solidFill>
                  <a:srgbClr val="000000"/>
                </a:solidFill>
                <a:effectLst/>
              </a:rPr>
              <a:t>resistenza</a:t>
            </a:r>
            <a:r>
              <a:rPr lang="fr-CH" b="0" i="0" u="none" strike="noStrike" dirty="0">
                <a:solidFill>
                  <a:srgbClr val="000000"/>
                </a:solidFill>
                <a:effectLst/>
              </a:rPr>
              <a:t> alla </a:t>
            </a:r>
            <a:r>
              <a:rPr lang="fr-CH" b="0" i="0" u="none" strike="noStrike" dirty="0" err="1">
                <a:solidFill>
                  <a:srgbClr val="000000"/>
                </a:solidFill>
                <a:effectLst/>
              </a:rPr>
              <a:t>fatica</a:t>
            </a:r>
            <a:r>
              <a:rPr lang="fr-CH" b="0" i="0" u="none" strike="noStrike" dirty="0">
                <a:solidFill>
                  <a:srgbClr val="000000"/>
                </a:solidFill>
                <a:effectLst/>
              </a:rPr>
              <a:t> </a:t>
            </a:r>
            <a:r>
              <a:rPr lang="fr-CH" b="0" i="0" u="none" strike="noStrike" dirty="0" err="1">
                <a:solidFill>
                  <a:srgbClr val="000000"/>
                </a:solidFill>
                <a:effectLst/>
              </a:rPr>
              <a:t>psico-fisica</a:t>
            </a:r>
            <a:r>
              <a:rPr lang="fr-CH" b="0" i="0" u="none" strike="noStrike" dirty="0">
                <a:solidFill>
                  <a:srgbClr val="000000"/>
                </a:solidFill>
                <a:effectLst/>
              </a:rPr>
              <a:t>.</a:t>
            </a:r>
          </a:p>
          <a:p>
            <a:pPr algn="l"/>
            <a:endParaRPr lang="fr-CH" b="0" i="0" u="none" strike="noStrike" dirty="0">
              <a:solidFill>
                <a:srgbClr val="000000"/>
              </a:solidFill>
              <a:effectLst/>
            </a:endParaRPr>
          </a:p>
          <a:p>
            <a:pPr algn="l"/>
            <a:r>
              <a:rPr lang="fr-CH" b="0" i="0" u="none" strike="noStrike" dirty="0" err="1">
                <a:solidFill>
                  <a:srgbClr val="000000"/>
                </a:solidFill>
                <a:effectLst/>
              </a:rPr>
              <a:t>Negli</a:t>
            </a:r>
            <a:r>
              <a:rPr lang="fr-CH" b="0" i="0" u="none" strike="noStrike" dirty="0">
                <a:solidFill>
                  <a:srgbClr val="000000"/>
                </a:solidFill>
                <a:effectLst/>
              </a:rPr>
              <a:t> sport di </a:t>
            </a:r>
            <a:r>
              <a:rPr lang="fr-CH" b="0" i="0" u="none" strike="noStrike" dirty="0" err="1">
                <a:solidFill>
                  <a:srgbClr val="000000"/>
                </a:solidFill>
                <a:effectLst/>
              </a:rPr>
              <a:t>resistenza</a:t>
            </a:r>
            <a:r>
              <a:rPr lang="fr-CH" b="0" i="0" u="none" strike="noStrike" dirty="0">
                <a:solidFill>
                  <a:srgbClr val="000000"/>
                </a:solidFill>
                <a:effectLst/>
              </a:rPr>
              <a:t>, la </a:t>
            </a:r>
            <a:r>
              <a:rPr lang="fr-CH" b="0" i="0" u="none" strike="noStrike" dirty="0" err="1">
                <a:solidFill>
                  <a:srgbClr val="000000"/>
                </a:solidFill>
                <a:effectLst/>
              </a:rPr>
              <a:t>resistenza</a:t>
            </a:r>
            <a:r>
              <a:rPr lang="fr-CH" b="0" i="0" u="none" strike="noStrike" dirty="0">
                <a:solidFill>
                  <a:srgbClr val="000000"/>
                </a:solidFill>
                <a:effectLst/>
              </a:rPr>
              <a:t> </a:t>
            </a:r>
            <a:r>
              <a:rPr lang="fr-CH" b="0" i="0" u="none" strike="noStrike" dirty="0" err="1">
                <a:solidFill>
                  <a:srgbClr val="000000"/>
                </a:solidFill>
                <a:effectLst/>
              </a:rPr>
              <a:t>è</a:t>
            </a:r>
            <a:r>
              <a:rPr lang="fr-CH" b="0" i="0" u="none" strike="noStrike" dirty="0">
                <a:solidFill>
                  <a:srgbClr val="000000"/>
                </a:solidFill>
                <a:effectLst/>
              </a:rPr>
              <a:t> </a:t>
            </a:r>
            <a:r>
              <a:rPr lang="fr-CH" b="0" i="0" u="none" strike="noStrike" dirty="0" err="1">
                <a:solidFill>
                  <a:srgbClr val="000000"/>
                </a:solidFill>
                <a:effectLst/>
              </a:rPr>
              <a:t>determinante</a:t>
            </a:r>
            <a:r>
              <a:rPr lang="fr-CH" b="0" i="0" u="none" strike="noStrike" dirty="0">
                <a:solidFill>
                  <a:srgbClr val="000000"/>
                </a:solidFill>
                <a:effectLst/>
              </a:rPr>
              <a:t> per le </a:t>
            </a:r>
            <a:r>
              <a:rPr lang="fr-CH" b="0" i="0" u="none" strike="noStrike" dirty="0" err="1">
                <a:solidFill>
                  <a:srgbClr val="000000"/>
                </a:solidFill>
                <a:effectLst/>
              </a:rPr>
              <a:t>prestazioni</a:t>
            </a:r>
            <a:r>
              <a:rPr lang="fr-CH" b="0" i="0" u="none" strike="noStrike" dirty="0">
                <a:solidFill>
                  <a:srgbClr val="000000"/>
                </a:solidFill>
                <a:effectLst/>
              </a:rPr>
              <a:t>, </a:t>
            </a:r>
            <a:r>
              <a:rPr lang="fr-CH" b="0" i="0" u="none" strike="noStrike" dirty="0" err="1">
                <a:solidFill>
                  <a:srgbClr val="000000"/>
                </a:solidFill>
                <a:effectLst/>
              </a:rPr>
              <a:t>mentre</a:t>
            </a:r>
            <a:r>
              <a:rPr lang="fr-CH" b="0" i="0" u="none" strike="noStrike" dirty="0">
                <a:solidFill>
                  <a:srgbClr val="000000"/>
                </a:solidFill>
                <a:effectLst/>
              </a:rPr>
              <a:t> in tutte le </a:t>
            </a:r>
            <a:r>
              <a:rPr lang="fr-CH" b="0" i="0" u="none" strike="noStrike" dirty="0" err="1">
                <a:solidFill>
                  <a:srgbClr val="000000"/>
                </a:solidFill>
                <a:effectLst/>
              </a:rPr>
              <a:t>altre</a:t>
            </a:r>
            <a:r>
              <a:rPr lang="fr-CH" b="0" i="0" u="none" strike="noStrike" dirty="0">
                <a:solidFill>
                  <a:srgbClr val="000000"/>
                </a:solidFill>
                <a:effectLst/>
              </a:rPr>
              <a:t> discipline </a:t>
            </a:r>
            <a:r>
              <a:rPr lang="fr-CH" b="0" i="0" u="none" strike="noStrike" dirty="0" err="1">
                <a:solidFill>
                  <a:srgbClr val="000000"/>
                </a:solidFill>
                <a:effectLst/>
              </a:rPr>
              <a:t>è</a:t>
            </a:r>
            <a:r>
              <a:rPr lang="fr-CH" b="0" i="0" u="none" strike="noStrike" dirty="0">
                <a:solidFill>
                  <a:srgbClr val="000000"/>
                </a:solidFill>
                <a:effectLst/>
              </a:rPr>
              <a:t> </a:t>
            </a:r>
            <a:r>
              <a:rPr lang="fr-CH" b="0" i="0" u="none" strike="noStrike" dirty="0" err="1">
                <a:solidFill>
                  <a:srgbClr val="000000"/>
                </a:solidFill>
                <a:effectLst/>
              </a:rPr>
              <a:t>necessaria</a:t>
            </a:r>
            <a:r>
              <a:rPr lang="fr-CH" b="0" i="0" u="none" strike="noStrike" dirty="0">
                <a:solidFill>
                  <a:srgbClr val="000000"/>
                </a:solidFill>
                <a:effectLst/>
              </a:rPr>
              <a:t> per </a:t>
            </a:r>
            <a:r>
              <a:rPr lang="fr-CH" b="0" i="0" u="none" strike="noStrike" dirty="0" err="1">
                <a:solidFill>
                  <a:srgbClr val="000000"/>
                </a:solidFill>
                <a:effectLst/>
              </a:rPr>
              <a:t>poter</a:t>
            </a:r>
            <a:r>
              <a:rPr lang="fr-CH" b="0" i="0" u="none" strike="noStrike" dirty="0">
                <a:solidFill>
                  <a:srgbClr val="000000"/>
                </a:solidFill>
                <a:effectLst/>
              </a:rPr>
              <a:t> </a:t>
            </a:r>
            <a:r>
              <a:rPr lang="fr-CH" b="0" i="0" u="none" strike="noStrike" dirty="0" err="1">
                <a:solidFill>
                  <a:srgbClr val="000000"/>
                </a:solidFill>
                <a:effectLst/>
              </a:rPr>
              <a:t>allenarsi</a:t>
            </a:r>
            <a:r>
              <a:rPr lang="fr-CH" b="0" i="0" u="none" strike="noStrike" dirty="0">
                <a:solidFill>
                  <a:srgbClr val="000000"/>
                </a:solidFill>
                <a:effectLst/>
              </a:rPr>
              <a:t> in modo (</a:t>
            </a:r>
            <a:r>
              <a:rPr lang="fr-CH" b="0" i="0" u="none" strike="noStrike" dirty="0" err="1">
                <a:solidFill>
                  <a:srgbClr val="000000"/>
                </a:solidFill>
                <a:effectLst/>
              </a:rPr>
              <a:t>resistente</a:t>
            </a:r>
            <a:r>
              <a:rPr lang="fr-CH" b="0" i="0" u="none" strike="noStrike" dirty="0">
                <a:solidFill>
                  <a:srgbClr val="000000"/>
                </a:solidFill>
                <a:effectLst/>
              </a:rPr>
              <a:t>), </a:t>
            </a:r>
            <a:r>
              <a:rPr lang="fr-CH" b="0" i="0" u="none" strike="noStrike" dirty="0" err="1">
                <a:solidFill>
                  <a:srgbClr val="000000"/>
                </a:solidFill>
                <a:effectLst/>
              </a:rPr>
              <a:t>avere</a:t>
            </a:r>
            <a:r>
              <a:rPr lang="fr-CH" b="0" i="0" u="none" strike="noStrike" dirty="0">
                <a:solidFill>
                  <a:srgbClr val="000000"/>
                </a:solidFill>
                <a:effectLst/>
              </a:rPr>
              <a:t> </a:t>
            </a:r>
            <a:r>
              <a:rPr lang="fr-CH" b="0" i="0" u="none" strike="noStrike" dirty="0" err="1">
                <a:solidFill>
                  <a:srgbClr val="000000"/>
                </a:solidFill>
                <a:effectLst/>
              </a:rPr>
              <a:t>successo</a:t>
            </a:r>
            <a:r>
              <a:rPr lang="fr-CH" b="0" i="0" u="none" strike="noStrike" dirty="0">
                <a:solidFill>
                  <a:srgbClr val="000000"/>
                </a:solidFill>
                <a:effectLst/>
              </a:rPr>
              <a:t> </a:t>
            </a:r>
            <a:r>
              <a:rPr lang="fr-CH" b="0" i="0" u="none" strike="noStrike" dirty="0" err="1">
                <a:solidFill>
                  <a:srgbClr val="000000"/>
                </a:solidFill>
                <a:effectLst/>
              </a:rPr>
              <a:t>nelle</a:t>
            </a:r>
            <a:r>
              <a:rPr lang="fr-CH" b="0" i="0" u="none" strike="noStrike" dirty="0">
                <a:solidFill>
                  <a:srgbClr val="000000"/>
                </a:solidFill>
                <a:effectLst/>
              </a:rPr>
              <a:t> </a:t>
            </a:r>
            <a:r>
              <a:rPr lang="fr-CH" b="0" i="0" u="none" strike="noStrike" dirty="0" err="1">
                <a:solidFill>
                  <a:srgbClr val="000000"/>
                </a:solidFill>
                <a:effectLst/>
              </a:rPr>
              <a:t>competizioni</a:t>
            </a:r>
            <a:r>
              <a:rPr lang="fr-CH" b="0" i="0" u="none" strike="noStrike" dirty="0">
                <a:solidFill>
                  <a:srgbClr val="000000"/>
                </a:solidFill>
                <a:effectLst/>
              </a:rPr>
              <a:t> e </a:t>
            </a:r>
            <a:r>
              <a:rPr lang="fr-CH" b="0" i="0" u="none" strike="noStrike" dirty="0" err="1">
                <a:solidFill>
                  <a:srgbClr val="000000"/>
                </a:solidFill>
                <a:effectLst/>
              </a:rPr>
              <a:t>recuperare</a:t>
            </a:r>
            <a:r>
              <a:rPr lang="fr-CH" b="0" i="0" u="none" strike="noStrike" dirty="0">
                <a:solidFill>
                  <a:srgbClr val="000000"/>
                </a:solidFill>
                <a:effectLst/>
              </a:rPr>
              <a:t> </a:t>
            </a:r>
            <a:r>
              <a:rPr lang="fr-CH" b="0" i="0" u="none" strike="noStrike" dirty="0" err="1">
                <a:solidFill>
                  <a:srgbClr val="000000"/>
                </a:solidFill>
                <a:effectLst/>
              </a:rPr>
              <a:t>rapidamente</a:t>
            </a:r>
            <a:r>
              <a:rPr lang="fr-CH" b="0" i="0" u="none" strike="noStrike" dirty="0">
                <a:solidFill>
                  <a:srgbClr val="000000"/>
                </a:solidFill>
                <a:effectLst/>
              </a:rPr>
              <a:t> </a:t>
            </a:r>
            <a:r>
              <a:rPr lang="fr-CH" b="0" i="0" u="none" strike="noStrike" dirty="0" err="1">
                <a:solidFill>
                  <a:srgbClr val="000000"/>
                </a:solidFill>
                <a:effectLst/>
              </a:rPr>
              <a:t>dopo</a:t>
            </a:r>
            <a:r>
              <a:rPr lang="fr-CH" b="0" i="0" u="none" strike="noStrike" dirty="0">
                <a:solidFill>
                  <a:srgbClr val="000000"/>
                </a:solidFill>
                <a:effectLst/>
              </a:rPr>
              <a:t> </a:t>
            </a:r>
            <a:r>
              <a:rPr lang="fr-CH" b="0" i="0" u="none" strike="noStrike" dirty="0" err="1">
                <a:solidFill>
                  <a:srgbClr val="000000"/>
                </a:solidFill>
                <a:effectLst/>
              </a:rPr>
              <a:t>uno</a:t>
            </a:r>
            <a:r>
              <a:rPr lang="fr-CH" b="0" i="0" u="none" strike="noStrike" dirty="0">
                <a:solidFill>
                  <a:srgbClr val="000000"/>
                </a:solidFill>
                <a:effectLst/>
              </a:rPr>
              <a:t> </a:t>
            </a:r>
            <a:r>
              <a:rPr lang="fr-CH" b="0" i="0" u="none" strike="noStrike" dirty="0" err="1">
                <a:solidFill>
                  <a:srgbClr val="000000"/>
                </a:solidFill>
                <a:effectLst/>
              </a:rPr>
              <a:t>sforzo</a:t>
            </a:r>
            <a:r>
              <a:rPr lang="fr-CH" b="0" i="0" u="none" strike="noStrike" dirty="0">
                <a:solidFill>
                  <a:srgbClr val="000000"/>
                </a:solidFill>
                <a:effectLst/>
              </a:rPr>
              <a:t> </a:t>
            </a:r>
            <a:r>
              <a:rPr lang="fr-CH" b="0" i="0" u="none" strike="noStrike" dirty="0" err="1">
                <a:solidFill>
                  <a:srgbClr val="000000"/>
                </a:solidFill>
                <a:effectLst/>
              </a:rPr>
              <a:t>fisico</a:t>
            </a:r>
            <a:r>
              <a:rPr lang="fr-CH" b="0" i="0" u="none" strike="noStrike" dirty="0">
                <a:solidFill>
                  <a:srgbClr val="000000"/>
                </a:solidFill>
                <a:effectLst/>
              </a:rPr>
              <a:t>.</a:t>
            </a:r>
          </a:p>
        </p:txBody>
      </p:sp>
      <p:sp>
        <p:nvSpPr>
          <p:cNvPr id="240644" name="Foliennummernplatzhalter 3">
            <a:extLst>
              <a:ext uri="{FF2B5EF4-FFF2-40B4-BE49-F238E27FC236}">
                <a16:creationId xmlns:a16="http://schemas.microsoft.com/office/drawing/2014/main" id="{77F7D1D5-E204-D18E-BBBD-F23C19E4276B}"/>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19</a:t>
            </a:fld>
            <a:endParaRPr lang="de-CH" altLang="de-DE" sz="1300"/>
          </a:p>
        </p:txBody>
      </p:sp>
    </p:spTree>
    <p:extLst>
      <p:ext uri="{BB962C8B-B14F-4D97-AF65-F5344CB8AC3E}">
        <p14:creationId xmlns:p14="http://schemas.microsoft.com/office/powerpoint/2010/main" val="1374049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2</a:t>
            </a:fld>
            <a:endParaRPr lang="de-CH"/>
          </a:p>
        </p:txBody>
      </p:sp>
    </p:spTree>
    <p:extLst>
      <p:ext uri="{BB962C8B-B14F-4D97-AF65-F5344CB8AC3E}">
        <p14:creationId xmlns:p14="http://schemas.microsoft.com/office/powerpoint/2010/main" val="1916594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r>
              <a:rPr lang="en-GB" sz="1200" b="0" i="0" u="none" strike="noStrike" kern="1200" dirty="0">
                <a:solidFill>
                  <a:schemeClr val="tx1"/>
                </a:solidFill>
                <a:effectLst/>
                <a:latin typeface="Arial" pitchFamily="34" charset="0"/>
                <a:ea typeface="+mn-ea"/>
                <a:cs typeface="+mn-cs"/>
              </a:rPr>
              <a:t>Die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Fähigkeit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gegebene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Leistung</a:t>
            </a:r>
            <a:r>
              <a:rPr lang="en-GB" sz="1200" b="0" i="0" u="none" strike="noStrike" kern="1200" dirty="0">
                <a:solidFill>
                  <a:schemeClr val="tx1"/>
                </a:solidFill>
                <a:effectLst/>
                <a:latin typeface="Arial" pitchFamily="34" charset="0"/>
                <a:ea typeface="+mn-ea"/>
                <a:cs typeface="+mn-cs"/>
              </a:rPr>
              <a:t> bis ins </a:t>
            </a:r>
            <a:r>
              <a:rPr lang="en-GB" sz="1200" b="0" i="0" u="none" strike="noStrike" kern="1200" dirty="0" err="1">
                <a:solidFill>
                  <a:schemeClr val="tx1"/>
                </a:solidFill>
                <a:effectLst/>
                <a:latin typeface="Arial" pitchFamily="34" charset="0"/>
                <a:ea typeface="+mn-ea"/>
                <a:cs typeface="+mn-cs"/>
              </a:rPr>
              <a:t>Ziel</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aufrechtzuerhalten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bestimmte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Belastung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ohne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nennenswerte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Ermüdungsanzeichen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über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möglichst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langen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Zeitraum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ertragen</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a:solidFill>
                  <a:schemeClr val="tx1"/>
                </a:solidFill>
                <a:effectLst/>
                <a:latin typeface="Arial" pitchFamily="34" charset="0"/>
                <a:ea typeface="+mn-ea"/>
                <a:cs typeface="+mn-cs"/>
              </a:rPr>
              <a:t>Sie </a:t>
            </a:r>
            <a:r>
              <a:rPr lang="en-GB" sz="1200" b="0" i="0" u="none" strike="noStrike" kern="1200" dirty="0" err="1">
                <a:solidFill>
                  <a:schemeClr val="tx1"/>
                </a:solidFill>
                <a:effectLst/>
                <a:latin typeface="Arial" pitchFamily="34" charset="0"/>
                <a:ea typeface="+mn-ea"/>
                <a:cs typeface="+mn-cs"/>
              </a:rPr>
              <a:t>bedeutet</a:t>
            </a:r>
            <a:r>
              <a:rPr lang="en-GB" sz="1200" b="0" i="0" u="none" strike="noStrike" kern="1200" dirty="0">
                <a:solidFill>
                  <a:schemeClr val="tx1"/>
                </a:solidFill>
                <a:effectLst/>
                <a:latin typeface="Arial" pitchFamily="34" charset="0"/>
                <a:ea typeface="+mn-ea"/>
                <a:cs typeface="+mn-cs"/>
              </a:rPr>
              <a:t> also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Ermüdungswiderstandsfähigkeit</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somit</a:t>
            </a:r>
            <a:r>
              <a:rPr lang="en-GB" sz="1200" b="0" i="0" u="none" strike="noStrike" kern="1200" dirty="0">
                <a:solidFill>
                  <a:schemeClr val="tx1"/>
                </a:solidFill>
                <a:effectLst/>
                <a:latin typeface="Arial" pitchFamily="34" charset="0"/>
                <a:ea typeface="+mn-ea"/>
                <a:cs typeface="+mn-cs"/>
              </a:rPr>
              <a:t> die Basis </a:t>
            </a:r>
            <a:r>
              <a:rPr lang="en-GB" sz="1200" b="0" i="0" u="none" strike="noStrike" kern="1200" dirty="0" err="1">
                <a:solidFill>
                  <a:schemeClr val="tx1"/>
                </a:solidFill>
                <a:effectLst/>
                <a:latin typeface="Arial" pitchFamily="34" charset="0"/>
                <a:ea typeface="+mn-ea"/>
                <a:cs typeface="+mn-cs"/>
              </a:rPr>
              <a:t>für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rasche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Wiederherstellungsfähigkeit</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a:solidFill>
                  <a:schemeClr val="tx1"/>
                </a:solidFill>
                <a:effectLst/>
                <a:latin typeface="Arial" pitchFamily="34" charset="0"/>
                <a:ea typeface="+mn-ea"/>
                <a:cs typeface="+mn-cs"/>
              </a:rPr>
              <a:t>Der </a:t>
            </a:r>
            <a:r>
              <a:rPr lang="en-GB" sz="1200" b="0" i="0" u="none" strike="noStrike" kern="1200" dirty="0" err="1">
                <a:solidFill>
                  <a:schemeClr val="tx1"/>
                </a:solidFill>
                <a:effectLst/>
                <a:latin typeface="Arial" pitchFamily="34" charset="0"/>
                <a:ea typeface="+mn-ea"/>
                <a:cs typeface="+mn-cs"/>
              </a:rPr>
              <a:t>Begriff</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jedoch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komplex</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entsprechend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kontrovers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diskutiert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denn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durch</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Stoffwechselaktivität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bestimmt</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zum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anderen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psychische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Aspekte</a:t>
            </a:r>
            <a:r>
              <a:rPr lang="en-GB" sz="1200" b="0" i="0" u="none" strike="noStrike" kern="1200" dirty="0">
                <a:solidFill>
                  <a:schemeClr val="tx1"/>
                </a:solidFill>
                <a:effectLst/>
                <a:latin typeface="Arial" pitchFamily="34" charset="0"/>
                <a:ea typeface="+mn-ea"/>
                <a:cs typeface="+mn-cs"/>
              </a:rPr>
              <a:t> relevant. Daher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von der </a:t>
            </a:r>
            <a:r>
              <a:rPr lang="en-GB" sz="1200" b="0" i="1" u="none" strike="noStrike" kern="1200" dirty="0">
                <a:solidFill>
                  <a:schemeClr val="tx1"/>
                </a:solidFill>
                <a:effectLst/>
                <a:latin typeface="Arial" pitchFamily="34" charset="0"/>
                <a:ea typeface="+mn-ea"/>
                <a:cs typeface="+mn-cs"/>
              </a:rPr>
              <a:t>psycho-</a:t>
            </a:r>
            <a:r>
              <a:rPr lang="en-GB" sz="1200" b="0" i="1" u="none" strike="noStrike" kern="1200" dirty="0" err="1">
                <a:solidFill>
                  <a:schemeClr val="tx1"/>
                </a:solidFill>
                <a:effectLst/>
                <a:latin typeface="Arial" pitchFamily="34" charset="0"/>
                <a:ea typeface="+mn-ea"/>
                <a:cs typeface="+mn-cs"/>
              </a:rPr>
              <a:t>physischen</a:t>
            </a:r>
            <a:r>
              <a:rPr lang="en-GB" sz="1200" b="0" i="1" u="none" strike="noStrike" kern="1200" dirty="0">
                <a:solidFill>
                  <a:schemeClr val="tx1"/>
                </a:solidFill>
                <a:effectLst/>
                <a:latin typeface="Arial" pitchFamily="34" charset="0"/>
                <a:ea typeface="+mn-ea"/>
                <a:cs typeface="+mn-cs"/>
              </a:rPr>
              <a:t> </a:t>
            </a:r>
            <a:r>
              <a:rPr lang="en-GB" sz="1200" b="0" i="1" u="none" strike="noStrike" kern="1200" dirty="0" err="1">
                <a:solidFill>
                  <a:schemeClr val="tx1"/>
                </a:solidFill>
                <a:effectLst/>
                <a:latin typeface="Arial" pitchFamily="34" charset="0"/>
                <a:ea typeface="+mn-ea"/>
                <a:cs typeface="+mn-cs"/>
              </a:rPr>
              <a:t>Ermüdungsresistenz</a:t>
            </a:r>
            <a:r>
              <a:rPr lang="en-GB" sz="1200" b="0" i="1"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gesprochen</a:t>
            </a:r>
            <a:r>
              <a:rPr lang="en-GB" sz="1200" b="0" i="0" u="none" strike="noStrike" kern="1200" dirty="0">
                <a:solidFill>
                  <a:schemeClr val="tx1"/>
                </a:solidFill>
                <a:effectLst/>
                <a:latin typeface="Arial" pitchFamily="34" charset="0"/>
                <a:ea typeface="+mn-ea"/>
                <a:cs typeface="+mn-cs"/>
              </a:rPr>
              <a:t>.</a:t>
            </a:r>
          </a:p>
          <a:p>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a:solidFill>
                  <a:schemeClr val="tx1"/>
                </a:solidFill>
                <a:effectLst/>
                <a:latin typeface="Arial" pitchFamily="34" charset="0"/>
                <a:ea typeface="+mn-ea"/>
                <a:cs typeface="+mn-cs"/>
              </a:rPr>
              <a:t>In den </a:t>
            </a:r>
            <a:r>
              <a:rPr lang="en-GB" sz="1200" b="0" i="0" u="none" strike="noStrike" kern="1200" dirty="0" err="1">
                <a:solidFill>
                  <a:schemeClr val="tx1"/>
                </a:solidFill>
                <a:effectLst/>
                <a:latin typeface="Arial" pitchFamily="34" charset="0"/>
                <a:ea typeface="+mn-ea"/>
                <a:cs typeface="+mn-cs"/>
              </a:rPr>
              <a:t>Ausdauersportarten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leistungsbestimmend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allen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übrigen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Disziplinen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notwendig</a:t>
            </a:r>
            <a:r>
              <a:rPr lang="en-GB" sz="1200" b="0" i="0" u="none" strike="noStrike" kern="1200" dirty="0">
                <a:solidFill>
                  <a:schemeClr val="tx1"/>
                </a:solidFill>
                <a:effectLst/>
                <a:latin typeface="Arial" pitchFamily="34" charset="0"/>
                <a:ea typeface="+mn-ea"/>
                <a:cs typeface="+mn-cs"/>
              </a:rPr>
              <a:t>, um (</a:t>
            </a:r>
            <a:r>
              <a:rPr lang="en-GB" sz="1200" b="0" i="0" u="none" strike="noStrike" kern="1200" dirty="0" err="1">
                <a:solidFill>
                  <a:schemeClr val="tx1"/>
                </a:solidFill>
                <a:effectLst/>
                <a:latin typeface="Arial" pitchFamily="34" charset="0"/>
                <a:ea typeface="+mn-ea"/>
                <a:cs typeface="+mn-cs"/>
              </a:rPr>
              <a:t>ausdauernd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trainieren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können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Wettkampf</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erfolgreich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sein und </a:t>
            </a:r>
            <a:r>
              <a:rPr lang="en-GB" sz="1200" b="0" i="0" u="none" strike="noStrike" kern="1200" dirty="0" err="1">
                <a:solidFill>
                  <a:schemeClr val="tx1"/>
                </a:solidFill>
                <a:effectLst/>
                <a:latin typeface="Arial" pitchFamily="34" charset="0"/>
                <a:ea typeface="+mn-ea"/>
                <a:cs typeface="+mn-cs"/>
              </a:rPr>
              <a:t>sich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nach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körperlichen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Belastung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rasch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erholen</a:t>
            </a:r>
            <a:r>
              <a:rPr lang="en-GB" sz="1200" b="0" i="0" u="none" strike="noStrike" kern="1200" dirty="0">
                <a:solidFill>
                  <a:schemeClr val="tx1"/>
                </a:solidFill>
                <a:effectLst/>
                <a:latin typeface="Arial" pitchFamily="34" charset="0"/>
                <a:ea typeface="+mn-ea"/>
                <a:cs typeface="+mn-cs"/>
              </a:rPr>
              <a:t>.</a:t>
            </a:r>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20</a:t>
            </a:fld>
            <a:endParaRPr lang="de-CH" altLang="de-DE" sz="1300"/>
          </a:p>
        </p:txBody>
      </p:sp>
    </p:spTree>
    <p:extLst>
      <p:ext uri="{BB962C8B-B14F-4D97-AF65-F5344CB8AC3E}">
        <p14:creationId xmlns:p14="http://schemas.microsoft.com/office/powerpoint/2010/main" val="15755138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67364-43D7-61A5-77CD-FA88066B1C98}"/>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B02B8FA7-4F54-8B03-E0C1-448AEB2EED45}"/>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4EC715AD-F347-DA6F-58C6-E9881A015078}"/>
              </a:ext>
            </a:extLst>
          </p:cNvPr>
          <p:cNvSpPr>
            <a:spLocks noGrp="1"/>
          </p:cNvSpPr>
          <p:nvPr>
            <p:ph type="body" idx="1"/>
          </p:nvPr>
        </p:nvSpPr>
        <p:spPr/>
        <p:txBody>
          <a:bodyPr/>
          <a:lstStyle/>
          <a:p>
            <a:r>
              <a:rPr lang="en-GB" sz="1200" b="0" i="0" u="none" strike="noStrike" kern="1200" dirty="0" err="1">
                <a:solidFill>
                  <a:schemeClr val="tx1"/>
                </a:solidFill>
                <a:effectLst/>
                <a:latin typeface="Arial" pitchFamily="34" charset="0"/>
                <a:ea typeface="+mn-ea"/>
                <a:cs typeface="+mn-cs"/>
              </a:rPr>
              <a:t>L'endurance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est</a:t>
            </a:r>
            <a:r>
              <a:rPr lang="en-GB" sz="1200" b="0" i="0" u="none" strike="noStrike" kern="1200" dirty="0">
                <a:solidFill>
                  <a:schemeClr val="tx1"/>
                </a:solidFill>
                <a:effectLst/>
                <a:latin typeface="Arial" pitchFamily="34" charset="0"/>
                <a:ea typeface="+mn-ea"/>
                <a:cs typeface="+mn-cs"/>
              </a:rPr>
              <a:t> la </a:t>
            </a:r>
            <a:r>
              <a:rPr lang="en-GB" sz="1200" b="0" i="0" u="none" strike="noStrike" kern="1200" dirty="0" err="1">
                <a:solidFill>
                  <a:schemeClr val="tx1"/>
                </a:solidFill>
                <a:effectLst/>
                <a:latin typeface="Arial" pitchFamily="34" charset="0"/>
                <a:ea typeface="+mn-ea"/>
                <a:cs typeface="+mn-cs"/>
              </a:rPr>
              <a:t>capacité</a:t>
            </a:r>
            <a:r>
              <a:rPr lang="en-GB" sz="1200" b="0" i="0" u="none" strike="noStrike" kern="1200" dirty="0">
                <a:solidFill>
                  <a:schemeClr val="tx1"/>
                </a:solidFill>
                <a:effectLst/>
                <a:latin typeface="Arial" pitchFamily="34" charset="0"/>
                <a:ea typeface="+mn-ea"/>
                <a:cs typeface="+mn-cs"/>
              </a:rPr>
              <a:t> à </a:t>
            </a:r>
            <a:r>
              <a:rPr lang="en-GB" sz="1200" b="0" i="0" u="none" strike="noStrike" kern="1200" dirty="0" err="1">
                <a:solidFill>
                  <a:schemeClr val="tx1"/>
                </a:solidFill>
                <a:effectLst/>
                <a:latin typeface="Arial" pitchFamily="34" charset="0"/>
                <a:ea typeface="+mn-ea"/>
                <a:cs typeface="+mn-cs"/>
              </a:rPr>
              <a:t>maintenir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une</a:t>
            </a:r>
            <a:r>
              <a:rPr lang="en-GB" sz="1200" b="0" i="0" u="none" strike="noStrike" kern="1200" dirty="0">
                <a:solidFill>
                  <a:schemeClr val="tx1"/>
                </a:solidFill>
                <a:effectLst/>
                <a:latin typeface="Arial" pitchFamily="34" charset="0"/>
                <a:ea typeface="+mn-ea"/>
                <a:cs typeface="+mn-cs"/>
              </a:rPr>
              <a:t> performance donnée </a:t>
            </a:r>
            <a:r>
              <a:rPr lang="en-GB" sz="1200" b="0" i="0" u="none" strike="noStrike" kern="1200" dirty="0" err="1">
                <a:solidFill>
                  <a:schemeClr val="tx1"/>
                </a:solidFill>
                <a:effectLst/>
                <a:latin typeface="Arial" pitchFamily="34" charset="0"/>
                <a:ea typeface="+mn-ea"/>
                <a:cs typeface="+mn-cs"/>
              </a:rPr>
              <a:t>jusqu'à</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l'arrivée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ou</a:t>
            </a:r>
            <a:r>
              <a:rPr lang="en-GB" sz="1200" b="0" i="0" u="none" strike="noStrike" kern="1200" dirty="0">
                <a:solidFill>
                  <a:schemeClr val="tx1"/>
                </a:solidFill>
                <a:effectLst/>
                <a:latin typeface="Arial" pitchFamily="34" charset="0"/>
                <a:ea typeface="+mn-ea"/>
                <a:cs typeface="+mn-cs"/>
              </a:rPr>
              <a:t> à supporter un effort </a:t>
            </a:r>
            <a:r>
              <a:rPr lang="en-GB" sz="1200" b="0" i="0" u="none" strike="noStrike" kern="1200" dirty="0" err="1">
                <a:solidFill>
                  <a:schemeClr val="tx1"/>
                </a:solidFill>
                <a:effectLst/>
                <a:latin typeface="Arial" pitchFamily="34" charset="0"/>
                <a:ea typeface="+mn-ea"/>
                <a:cs typeface="+mn-cs"/>
              </a:rPr>
              <a:t>donné</a:t>
            </a:r>
            <a:r>
              <a:rPr lang="en-GB" sz="1200" b="0" i="0" u="none" strike="noStrike" kern="1200" dirty="0">
                <a:solidFill>
                  <a:schemeClr val="tx1"/>
                </a:solidFill>
                <a:effectLst/>
                <a:latin typeface="Arial" pitchFamily="34" charset="0"/>
                <a:ea typeface="+mn-ea"/>
                <a:cs typeface="+mn-cs"/>
              </a:rPr>
              <a:t> sans </a:t>
            </a:r>
            <a:r>
              <a:rPr lang="en-GB" sz="1200" b="0" i="0" u="none" strike="noStrike" kern="1200" dirty="0" err="1">
                <a:solidFill>
                  <a:schemeClr val="tx1"/>
                </a:solidFill>
                <a:effectLst/>
                <a:latin typeface="Arial" pitchFamily="34" charset="0"/>
                <a:ea typeface="+mn-ea"/>
                <a:cs typeface="+mn-cs"/>
              </a:rPr>
              <a:t>signes</a:t>
            </a:r>
            <a:r>
              <a:rPr lang="en-GB" sz="1200" b="0" i="0" u="none" strike="noStrike" kern="1200" dirty="0">
                <a:solidFill>
                  <a:schemeClr val="tx1"/>
                </a:solidFill>
                <a:effectLst/>
                <a:latin typeface="Arial" pitchFamily="34" charset="0"/>
                <a:ea typeface="+mn-ea"/>
                <a:cs typeface="+mn-cs"/>
              </a:rPr>
              <a:t> de fatigue notables pendant </a:t>
            </a:r>
            <a:r>
              <a:rPr lang="en-GB" sz="1200" b="0" i="0" u="none" strike="noStrike" kern="1200" dirty="0" err="1">
                <a:solidFill>
                  <a:schemeClr val="tx1"/>
                </a:solidFill>
                <a:effectLst/>
                <a:latin typeface="Arial" pitchFamily="34" charset="0"/>
                <a:ea typeface="+mn-ea"/>
                <a:cs typeface="+mn-cs"/>
              </a:rPr>
              <a:t>une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période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aussi</a:t>
            </a:r>
            <a:r>
              <a:rPr lang="en-GB" sz="1200" b="0" i="0" u="none" strike="noStrike" kern="1200" dirty="0">
                <a:solidFill>
                  <a:schemeClr val="tx1"/>
                </a:solidFill>
                <a:effectLst/>
                <a:latin typeface="Arial" pitchFamily="34" charset="0"/>
                <a:ea typeface="+mn-ea"/>
                <a:cs typeface="+mn-cs"/>
              </a:rPr>
              <a:t> longue que possible.</a:t>
            </a:r>
          </a:p>
          <a:p>
            <a:r>
              <a:rPr lang="en-GB" sz="1200" b="0" i="0" u="none" strike="noStrike" kern="1200" dirty="0">
                <a:solidFill>
                  <a:schemeClr val="tx1"/>
                </a:solidFill>
                <a:effectLst/>
                <a:latin typeface="Arial" pitchFamily="34" charset="0"/>
                <a:ea typeface="+mn-ea"/>
                <a:cs typeface="+mn-cs"/>
              </a:rPr>
              <a:t>Elle </a:t>
            </a:r>
            <a:r>
              <a:rPr lang="en-GB" sz="1200" b="0" i="0" u="none" strike="noStrike" kern="1200" dirty="0" err="1">
                <a:solidFill>
                  <a:schemeClr val="tx1"/>
                </a:solidFill>
                <a:effectLst/>
                <a:latin typeface="Arial" pitchFamily="34" charset="0"/>
                <a:ea typeface="+mn-ea"/>
                <a:cs typeface="+mn-cs"/>
              </a:rPr>
              <a:t>signifie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donc</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également</a:t>
            </a:r>
            <a:r>
              <a:rPr lang="en-GB" sz="1200" b="0" i="0" u="none" strike="noStrike" kern="1200" dirty="0">
                <a:solidFill>
                  <a:schemeClr val="tx1"/>
                </a:solidFill>
                <a:effectLst/>
                <a:latin typeface="Arial" pitchFamily="34" charset="0"/>
                <a:ea typeface="+mn-ea"/>
                <a:cs typeface="+mn-cs"/>
              </a:rPr>
              <a:t> la </a:t>
            </a:r>
            <a:r>
              <a:rPr lang="en-GB" sz="1200" b="0" i="0" u="none" strike="noStrike" kern="1200" dirty="0" err="1">
                <a:solidFill>
                  <a:schemeClr val="tx1"/>
                </a:solidFill>
                <a:effectLst/>
                <a:latin typeface="Arial" pitchFamily="34" charset="0"/>
                <a:ea typeface="+mn-ea"/>
                <a:cs typeface="+mn-cs"/>
              </a:rPr>
              <a:t>capacité</a:t>
            </a:r>
            <a:r>
              <a:rPr lang="en-GB" sz="1200" b="0" i="0" u="none" strike="noStrike" kern="1200" dirty="0">
                <a:solidFill>
                  <a:schemeClr val="tx1"/>
                </a:solidFill>
                <a:effectLst/>
                <a:latin typeface="Arial" pitchFamily="34" charset="0"/>
                <a:ea typeface="+mn-ea"/>
                <a:cs typeface="+mn-cs"/>
              </a:rPr>
              <a:t> de </a:t>
            </a:r>
            <a:r>
              <a:rPr lang="en-GB" sz="1200" b="0" i="0" u="none" strike="noStrike" kern="1200" dirty="0" err="1">
                <a:solidFill>
                  <a:schemeClr val="tx1"/>
                </a:solidFill>
                <a:effectLst/>
                <a:latin typeface="Arial" pitchFamily="34" charset="0"/>
                <a:ea typeface="+mn-ea"/>
                <a:cs typeface="+mn-cs"/>
              </a:rPr>
              <a:t>résistance</a:t>
            </a:r>
            <a:r>
              <a:rPr lang="en-GB" sz="1200" b="0" i="0" u="none" strike="noStrike" kern="1200" dirty="0">
                <a:solidFill>
                  <a:schemeClr val="tx1"/>
                </a:solidFill>
                <a:effectLst/>
                <a:latin typeface="Arial" pitchFamily="34" charset="0"/>
                <a:ea typeface="+mn-ea"/>
                <a:cs typeface="+mn-cs"/>
              </a:rPr>
              <a:t> à la fatigue et </a:t>
            </a:r>
            <a:r>
              <a:rPr lang="en-GB" sz="1200" b="0" i="0" u="none" strike="noStrike" kern="1200" dirty="0" err="1">
                <a:solidFill>
                  <a:schemeClr val="tx1"/>
                </a:solidFill>
                <a:effectLst/>
                <a:latin typeface="Arial" pitchFamily="34" charset="0"/>
                <a:ea typeface="+mn-ea"/>
                <a:cs typeface="+mn-cs"/>
              </a:rPr>
              <a:t>constitue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donc</a:t>
            </a:r>
            <a:r>
              <a:rPr lang="en-GB" sz="1200" b="0" i="0" u="none" strike="noStrike" kern="1200" dirty="0">
                <a:solidFill>
                  <a:schemeClr val="tx1"/>
                </a:solidFill>
                <a:effectLst/>
                <a:latin typeface="Arial" pitchFamily="34" charset="0"/>
                <a:ea typeface="+mn-ea"/>
                <a:cs typeface="+mn-cs"/>
              </a:rPr>
              <a:t> la base </a:t>
            </a:r>
            <a:r>
              <a:rPr lang="en-GB" sz="1200" b="0" i="0" u="none" strike="noStrike" kern="1200" dirty="0" err="1">
                <a:solidFill>
                  <a:schemeClr val="tx1"/>
                </a:solidFill>
                <a:effectLst/>
                <a:latin typeface="Arial" pitchFamily="34" charset="0"/>
                <a:ea typeface="+mn-ea"/>
                <a:cs typeface="+mn-cs"/>
              </a:rPr>
              <a:t>d'une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capacité</a:t>
            </a:r>
            <a:r>
              <a:rPr lang="en-GB" sz="1200" b="0" i="0" u="none" strike="noStrike" kern="1200" dirty="0">
                <a:solidFill>
                  <a:schemeClr val="tx1"/>
                </a:solidFill>
                <a:effectLst/>
                <a:latin typeface="Arial" pitchFamily="34" charset="0"/>
                <a:ea typeface="+mn-ea"/>
                <a:cs typeface="+mn-cs"/>
              </a:rPr>
              <a:t> de </a:t>
            </a:r>
            <a:r>
              <a:rPr lang="en-GB" sz="1200" b="0" i="0" u="none" strike="noStrike" kern="1200" dirty="0" err="1">
                <a:solidFill>
                  <a:schemeClr val="tx1"/>
                </a:solidFill>
                <a:effectLst/>
                <a:latin typeface="Arial" pitchFamily="34" charset="0"/>
                <a:ea typeface="+mn-ea"/>
                <a:cs typeface="+mn-cs"/>
              </a:rPr>
              <a:t>récupération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rapide</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a:solidFill>
                  <a:schemeClr val="tx1"/>
                </a:solidFill>
                <a:effectLst/>
                <a:latin typeface="Arial" pitchFamily="34" charset="0"/>
                <a:ea typeface="+mn-ea"/>
                <a:cs typeface="+mn-cs"/>
              </a:rPr>
              <a:t>La notion </a:t>
            </a:r>
            <a:r>
              <a:rPr lang="en-GB" sz="1200" b="0" i="0" u="none" strike="noStrike" kern="1200" dirty="0" err="1">
                <a:solidFill>
                  <a:schemeClr val="tx1"/>
                </a:solidFill>
                <a:effectLst/>
                <a:latin typeface="Arial" pitchFamily="34" charset="0"/>
                <a:ea typeface="+mn-ea"/>
                <a:cs typeface="+mn-cs"/>
              </a:rPr>
              <a:t>d'endurance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toutefois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complexe</a:t>
            </a:r>
            <a:r>
              <a:rPr lang="en-GB" sz="1200" b="0" i="0" u="none" strike="noStrike" kern="1200" dirty="0">
                <a:solidFill>
                  <a:schemeClr val="tx1"/>
                </a:solidFill>
                <a:effectLst/>
                <a:latin typeface="Arial" pitchFamily="34" charset="0"/>
                <a:ea typeface="+mn-ea"/>
                <a:cs typeface="+mn-cs"/>
              </a:rPr>
              <a:t> et fait </a:t>
            </a:r>
            <a:r>
              <a:rPr lang="en-GB" sz="1200" b="0" i="0" u="none" strike="noStrike" kern="1200" dirty="0" err="1">
                <a:solidFill>
                  <a:schemeClr val="tx1"/>
                </a:solidFill>
                <a:effectLst/>
                <a:latin typeface="Arial" pitchFamily="34" charset="0"/>
                <a:ea typeface="+mn-ea"/>
                <a:cs typeface="+mn-cs"/>
              </a:rPr>
              <a:t>l'objet</a:t>
            </a:r>
            <a:r>
              <a:rPr lang="en-GB" sz="1200" b="0" i="0" u="none" strike="noStrike" kern="1200" dirty="0">
                <a:solidFill>
                  <a:schemeClr val="tx1"/>
                </a:solidFill>
                <a:effectLst/>
                <a:latin typeface="Arial" pitchFamily="34" charset="0"/>
                <a:ea typeface="+mn-ea"/>
                <a:cs typeface="+mn-cs"/>
              </a:rPr>
              <a:t> de controverses </a:t>
            </a:r>
            <a:r>
              <a:rPr lang="en-GB" sz="1200" b="0" i="0" u="none" strike="noStrike" kern="1200" dirty="0" err="1">
                <a:solidFill>
                  <a:schemeClr val="tx1"/>
                </a:solidFill>
                <a:effectLst/>
                <a:latin typeface="Arial" pitchFamily="34" charset="0"/>
                <a:ea typeface="+mn-ea"/>
                <a:cs typeface="+mn-cs"/>
              </a:rPr>
              <a: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conséquence</a:t>
            </a:r>
            <a:r>
              <a:rPr lang="en-GB" sz="1200" b="0" i="0" u="none" strike="noStrike" kern="1200" dirty="0">
                <a:solidFill>
                  <a:schemeClr val="tx1"/>
                </a:solidFill>
                <a:effectLst/>
                <a:latin typeface="Arial" pitchFamily="34" charset="0"/>
                <a:ea typeface="+mn-ea"/>
                <a:cs typeface="+mn-cs"/>
              </a:rPr>
              <a:t>, car </a:t>
            </a:r>
            <a:r>
              <a:rPr lang="en-GB" sz="1200" b="0" i="0" u="none" strike="noStrike" kern="1200" dirty="0" err="1">
                <a:solidFill>
                  <a:schemeClr val="tx1"/>
                </a:solidFill>
                <a:effectLst/>
                <a:latin typeface="Arial" pitchFamily="34" charset="0"/>
                <a:ea typeface="+mn-ea"/>
                <a:cs typeface="+mn-cs"/>
              </a:rPr>
              <a:t>d'une</a:t>
            </a:r>
            <a:r>
              <a:rPr lang="en-GB" sz="1200" b="0" i="0" u="none" strike="noStrike" kern="1200" dirty="0">
                <a:solidFill>
                  <a:schemeClr val="tx1"/>
                </a:solidFill>
                <a:effectLst/>
                <a:latin typeface="Arial" pitchFamily="34" charset="0"/>
                <a:ea typeface="+mn-ea"/>
                <a:cs typeface="+mn-cs"/>
              </a:rPr>
              <a:t> part, </a:t>
            </a:r>
            <a:r>
              <a:rPr lang="en-GB" sz="1200" b="0" i="0" u="none" strike="noStrike" kern="1200" dirty="0" err="1">
                <a:solidFill>
                  <a:schemeClr val="tx1"/>
                </a:solidFill>
                <a:effectLst/>
                <a:latin typeface="Arial" pitchFamily="34" charset="0"/>
                <a:ea typeface="+mn-ea"/>
                <a:cs typeface="+mn-cs"/>
              </a:rPr>
              <a:t>l'endurance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déterminée</a:t>
            </a:r>
            <a:r>
              <a:rPr lang="en-GB" sz="1200" b="0" i="0" u="none" strike="noStrike" kern="1200" dirty="0">
                <a:solidFill>
                  <a:schemeClr val="tx1"/>
                </a:solidFill>
                <a:effectLst/>
                <a:latin typeface="Arial" pitchFamily="34" charset="0"/>
                <a:ea typeface="+mn-ea"/>
                <a:cs typeface="+mn-cs"/>
              </a:rPr>
              <a:t> par </a:t>
            </a:r>
            <a:r>
              <a:rPr lang="en-GB" sz="1200" b="0" i="0" u="none" strike="noStrike" kern="1200" dirty="0" err="1">
                <a:solidFill>
                  <a:schemeClr val="tx1"/>
                </a:solidFill>
                <a:effectLst/>
                <a:latin typeface="Arial" pitchFamily="34" charset="0"/>
                <a:ea typeface="+mn-ea"/>
                <a:cs typeface="+mn-cs"/>
              </a:rPr>
              <a:t>l'activité</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métabolique</a:t>
            </a:r>
            <a:r>
              <a:rPr lang="en-GB" sz="1200" b="0" i="0" u="none" strike="noStrike" kern="1200" dirty="0">
                <a:solidFill>
                  <a:schemeClr val="tx1"/>
                </a:solidFill>
                <a:effectLst/>
                <a:latin typeface="Arial" pitchFamily="34" charset="0"/>
                <a:ea typeface="+mn-ea"/>
                <a:cs typeface="+mn-cs"/>
              </a:rPr>
              <a:t> et, </a:t>
            </a:r>
            <a:r>
              <a:rPr lang="en-GB" sz="1200" b="0" i="0" u="none" strike="noStrike" kern="1200" dirty="0" err="1">
                <a:solidFill>
                  <a:schemeClr val="tx1"/>
                </a:solidFill>
                <a:effectLst/>
                <a:latin typeface="Arial" pitchFamily="34" charset="0"/>
                <a:ea typeface="+mn-ea"/>
                <a:cs typeface="+mn-cs"/>
              </a:rPr>
              <a:t>d'autre</a:t>
            </a:r>
            <a:r>
              <a:rPr lang="en-GB" sz="1200" b="0" i="0" u="none" strike="noStrike" kern="1200" dirty="0">
                <a:solidFill>
                  <a:schemeClr val="tx1"/>
                </a:solidFill>
                <a:effectLst/>
                <a:latin typeface="Arial" pitchFamily="34" charset="0"/>
                <a:ea typeface="+mn-ea"/>
                <a:cs typeface="+mn-cs"/>
              </a:rPr>
              <a:t> part, des aspects </a:t>
            </a:r>
            <a:r>
              <a:rPr lang="en-GB" sz="1200" b="0" i="0" u="none" strike="noStrike" kern="1200" dirty="0" err="1">
                <a:solidFill>
                  <a:schemeClr val="tx1"/>
                </a:solidFill>
                <a:effectLst/>
                <a:latin typeface="Arial" pitchFamily="34" charset="0"/>
                <a:ea typeface="+mn-ea"/>
                <a:cs typeface="+mn-cs"/>
              </a:rPr>
              <a:t>psychologiques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sont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également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pertinents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C'est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pourquoi</a:t>
            </a:r>
            <a:r>
              <a:rPr lang="en-GB" sz="1200" b="0" i="0" u="none" strike="noStrike" kern="1200" dirty="0">
                <a:solidFill>
                  <a:schemeClr val="tx1"/>
                </a:solidFill>
                <a:effectLst/>
                <a:latin typeface="Arial" pitchFamily="34" charset="0"/>
                <a:ea typeface="+mn-ea"/>
                <a:cs typeface="+mn-cs"/>
              </a:rPr>
              <a:t> on parle </a:t>
            </a:r>
            <a:r>
              <a:rPr lang="en-GB" sz="1200" b="0" i="0" u="none" strike="noStrike" kern="1200" dirty="0" err="1">
                <a:solidFill>
                  <a:schemeClr val="tx1"/>
                </a:solidFill>
                <a:effectLst/>
                <a:latin typeface="Arial" pitchFamily="34" charset="0"/>
                <a:ea typeface="+mn-ea"/>
                <a:cs typeface="+mn-cs"/>
              </a:rPr>
              <a:t>aussi</a:t>
            </a:r>
            <a:r>
              <a:rPr lang="en-GB" sz="1200" b="0" i="0" u="none" strike="noStrike" kern="1200" dirty="0">
                <a:solidFill>
                  <a:schemeClr val="tx1"/>
                </a:solidFill>
                <a:effectLst/>
                <a:latin typeface="Arial" pitchFamily="34" charset="0"/>
                <a:ea typeface="+mn-ea"/>
                <a:cs typeface="+mn-cs"/>
              </a:rPr>
              <a:t> de </a:t>
            </a:r>
            <a:r>
              <a:rPr lang="en-GB" sz="1200" b="0" i="0" u="none" strike="noStrike" kern="1200" dirty="0" err="1">
                <a:solidFill>
                  <a:schemeClr val="tx1"/>
                </a:solidFill>
                <a:effectLst/>
                <a:latin typeface="Arial" pitchFamily="34" charset="0"/>
                <a:ea typeface="+mn-ea"/>
                <a:cs typeface="+mn-cs"/>
              </a:rPr>
              <a:t>résistance</a:t>
            </a:r>
            <a:r>
              <a:rPr lang="en-GB" sz="1200" b="0" i="0" u="none" strike="noStrike" kern="1200" dirty="0">
                <a:solidFill>
                  <a:schemeClr val="tx1"/>
                </a:solidFill>
                <a:effectLst/>
                <a:latin typeface="Arial" pitchFamily="34" charset="0"/>
                <a:ea typeface="+mn-ea"/>
                <a:cs typeface="+mn-cs"/>
              </a:rPr>
              <a:t> psycho-physique à la fatigue.</a:t>
            </a:r>
          </a:p>
          <a:p>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a:solidFill>
                  <a:schemeClr val="tx1"/>
                </a:solidFill>
                <a:effectLst/>
                <a:latin typeface="Arial" pitchFamily="34" charset="0"/>
                <a:ea typeface="+mn-ea"/>
                <a:cs typeface="+mn-cs"/>
              </a:rPr>
              <a:t>Dans les sports </a:t>
            </a:r>
            <a:r>
              <a:rPr lang="en-GB" sz="1200" b="0" i="0" u="none" strike="noStrike" kern="1200" dirty="0" err="1">
                <a:solidFill>
                  <a:schemeClr val="tx1"/>
                </a:solidFill>
                <a:effectLst/>
                <a:latin typeface="Arial" pitchFamily="34" charset="0"/>
                <a:ea typeface="+mn-ea"/>
                <a:cs typeface="+mn-cs"/>
              </a:rPr>
              <a:t>d'endurance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l'endurance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détermine</a:t>
            </a:r>
            <a:r>
              <a:rPr lang="en-GB" sz="1200" b="0" i="0" u="none" strike="noStrike" kern="1200" dirty="0">
                <a:solidFill>
                  <a:schemeClr val="tx1"/>
                </a:solidFill>
                <a:effectLst/>
                <a:latin typeface="Arial" pitchFamily="34" charset="0"/>
                <a:ea typeface="+mn-ea"/>
                <a:cs typeface="+mn-cs"/>
              </a:rPr>
              <a:t> la performance ; dans </a:t>
            </a:r>
            <a:r>
              <a:rPr lang="en-GB" sz="1200" b="0" i="0" u="none" strike="noStrike" kern="1200" dirty="0" err="1">
                <a:solidFill>
                  <a:schemeClr val="tx1"/>
                </a:solidFill>
                <a:effectLst/>
                <a:latin typeface="Arial" pitchFamily="34" charset="0"/>
                <a:ea typeface="+mn-ea"/>
                <a:cs typeface="+mn-cs"/>
              </a:rPr>
              <a:t>toutes</a:t>
            </a:r>
            <a:r>
              <a:rPr lang="en-GB" sz="1200" b="0" i="0" u="none" strike="noStrike" kern="1200" dirty="0">
                <a:solidFill>
                  <a:schemeClr val="tx1"/>
                </a:solidFill>
                <a:effectLst/>
                <a:latin typeface="Arial" pitchFamily="34" charset="0"/>
                <a:ea typeface="+mn-ea"/>
                <a:cs typeface="+mn-cs"/>
              </a:rPr>
              <a:t> les </a:t>
            </a:r>
            <a:r>
              <a:rPr lang="en-GB" sz="1200" b="0" i="0" u="none" strike="noStrike" kern="1200" dirty="0" err="1">
                <a:solidFill>
                  <a:schemeClr val="tx1"/>
                </a:solidFill>
                <a:effectLst/>
                <a:latin typeface="Arial" pitchFamily="34" charset="0"/>
                <a:ea typeface="+mn-ea"/>
                <a:cs typeface="+mn-cs"/>
              </a:rPr>
              <a:t>autres</a:t>
            </a:r>
            <a:r>
              <a:rPr lang="en-GB" sz="1200" b="0" i="0" u="none" strike="noStrike" kern="1200" dirty="0">
                <a:solidFill>
                  <a:schemeClr val="tx1"/>
                </a:solidFill>
                <a:effectLst/>
                <a:latin typeface="Arial" pitchFamily="34" charset="0"/>
                <a:ea typeface="+mn-ea"/>
                <a:cs typeface="+mn-cs"/>
              </a:rPr>
              <a:t> disciplines, </a:t>
            </a:r>
            <a:r>
              <a:rPr lang="en-GB" sz="1200" b="0" i="0" u="none" strike="noStrike" kern="1200" dirty="0" err="1">
                <a:solidFill>
                  <a:schemeClr val="tx1"/>
                </a:solidFill>
                <a:effectLst/>
                <a:latin typeface="Arial" pitchFamily="34" charset="0"/>
                <a:ea typeface="+mn-ea"/>
                <a:cs typeface="+mn-cs"/>
              </a:rPr>
              <a:t>elle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nécessaire</a:t>
            </a:r>
            <a:r>
              <a:rPr lang="en-GB" sz="1200" b="0" i="0" u="none" strike="noStrike" kern="1200" dirty="0">
                <a:solidFill>
                  <a:schemeClr val="tx1"/>
                </a:solidFill>
                <a:effectLst/>
                <a:latin typeface="Arial" pitchFamily="34" charset="0"/>
                <a:ea typeface="+mn-ea"/>
                <a:cs typeface="+mn-cs"/>
              </a:rPr>
              <a:t> pour </a:t>
            </a:r>
            <a:r>
              <a:rPr lang="en-GB" sz="1200" b="0" i="0" u="none" strike="noStrike" kern="1200" dirty="0" err="1">
                <a:solidFill>
                  <a:schemeClr val="tx1"/>
                </a:solidFill>
                <a:effectLst/>
                <a:latin typeface="Arial" pitchFamily="34" charset="0"/>
                <a:ea typeface="+mn-ea"/>
                <a:cs typeface="+mn-cs"/>
              </a:rPr>
              <a:t>pouvoir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s'entraîner</a:t>
            </a:r>
            <a:r>
              <a:rPr lang="en-GB" sz="1200" b="0" i="0" u="none" strike="noStrike" kern="1200" dirty="0">
                <a:solidFill>
                  <a:schemeClr val="tx1"/>
                </a:solidFill>
                <a:effectLst/>
                <a:latin typeface="Arial" pitchFamily="34" charset="0"/>
                <a:ea typeface="+mn-ea"/>
                <a:cs typeface="+mn-cs"/>
              </a:rPr>
              <a:t> (avec endurance), </a:t>
            </a:r>
            <a:r>
              <a:rPr lang="en-GB" sz="1200" b="0" i="0" u="none" strike="noStrike" kern="1200" dirty="0" err="1">
                <a:solidFill>
                  <a:schemeClr val="tx1"/>
                </a:solidFill>
                <a:effectLst/>
                <a:latin typeface="Arial" pitchFamily="34" charset="0"/>
                <a:ea typeface="+mn-ea"/>
                <a:cs typeface="+mn-cs"/>
              </a:rPr>
              <a:t>réussir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compétition</a:t>
            </a:r>
            <a:r>
              <a:rPr lang="en-GB" sz="1200" b="0" i="0" u="none" strike="noStrike" kern="1200" dirty="0">
                <a:solidFill>
                  <a:schemeClr val="tx1"/>
                </a:solidFill>
                <a:effectLst/>
                <a:latin typeface="Arial" pitchFamily="34" charset="0"/>
                <a:ea typeface="+mn-ea"/>
                <a:cs typeface="+mn-cs"/>
              </a:rPr>
              <a:t> et </a:t>
            </a:r>
            <a:r>
              <a:rPr lang="en-GB" sz="1200" b="0" i="0" u="none" strike="noStrike" kern="1200" dirty="0" err="1">
                <a:solidFill>
                  <a:schemeClr val="tx1"/>
                </a:solidFill>
                <a:effectLst/>
                <a:latin typeface="Arial" pitchFamily="34" charset="0"/>
                <a:ea typeface="+mn-ea"/>
                <a:cs typeface="+mn-cs"/>
              </a:rPr>
              <a:t>récupérer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rapidement</a:t>
            </a:r>
            <a:r>
              <a:rPr lang="en-GB" sz="1200" b="0" i="0" u="none" strike="noStrike" kern="1200" dirty="0">
                <a:solidFill>
                  <a:schemeClr val="tx1"/>
                </a:solidFill>
                <a:effectLst/>
                <a:latin typeface="Arial" pitchFamily="34" charset="0"/>
                <a:ea typeface="+mn-ea"/>
                <a:cs typeface="+mn-cs"/>
              </a:rPr>
              <a:t> après un effort physique.</a:t>
            </a:r>
          </a:p>
        </p:txBody>
      </p:sp>
      <p:sp>
        <p:nvSpPr>
          <p:cNvPr id="239620" name="Foliennummernplatzhalter 3">
            <a:extLst>
              <a:ext uri="{FF2B5EF4-FFF2-40B4-BE49-F238E27FC236}">
                <a16:creationId xmlns:a16="http://schemas.microsoft.com/office/drawing/2014/main" id="{56CDE467-3B02-ED6D-DAE7-F7574829C24D}"/>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21</a:t>
            </a:fld>
            <a:endParaRPr lang="de-CH" altLang="de-DE" sz="1300"/>
          </a:p>
        </p:txBody>
      </p:sp>
    </p:spTree>
    <p:extLst>
      <p:ext uri="{BB962C8B-B14F-4D97-AF65-F5344CB8AC3E}">
        <p14:creationId xmlns:p14="http://schemas.microsoft.com/office/powerpoint/2010/main" val="3815094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BF689-2083-D314-9D2C-1B86E5867CF8}"/>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BF8D2501-F8AD-014F-6E5F-B84C2DD830C0}"/>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0D62414B-0631-0F6B-1CB9-38C929BE2067}"/>
              </a:ext>
            </a:extLst>
          </p:cNvPr>
          <p:cNvSpPr>
            <a:spLocks noGrp="1"/>
          </p:cNvSpPr>
          <p:nvPr>
            <p:ph type="body" idx="1"/>
          </p:nvPr>
        </p:nvSpPr>
        <p:spPr/>
        <p:txBody>
          <a:bodyPr/>
          <a:lstStyle/>
          <a:p>
            <a:r>
              <a:rPr lang="en-GB" sz="1200" b="0" i="0" u="none" strike="noStrike" kern="1200" dirty="0">
                <a:solidFill>
                  <a:schemeClr val="tx1"/>
                </a:solidFill>
                <a:effectLst/>
                <a:latin typeface="Arial" pitchFamily="34" charset="0"/>
                <a:ea typeface="+mn-ea"/>
                <a:cs typeface="+mn-cs"/>
              </a:rPr>
              <a:t>La </a:t>
            </a:r>
            <a:r>
              <a:rPr lang="en-GB" sz="1200" b="0" i="0" u="none" strike="noStrike" kern="1200" dirty="0" err="1">
                <a:solidFill>
                  <a:schemeClr val="tx1"/>
                </a:solidFill>
                <a:effectLst/>
                <a:latin typeface="Arial" pitchFamily="34" charset="0"/>
                <a:ea typeface="+mn-ea"/>
                <a:cs typeface="+mn-cs"/>
              </a:rPr>
              <a:t>resistenza</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è</a:t>
            </a:r>
            <a:r>
              <a:rPr lang="en-GB" sz="1200" b="0" i="0" u="none" strike="noStrike" kern="1200" dirty="0">
                <a:solidFill>
                  <a:schemeClr val="tx1"/>
                </a:solidFill>
                <a:effectLst/>
                <a:latin typeface="Arial" pitchFamily="34" charset="0"/>
                <a:ea typeface="+mn-ea"/>
                <a:cs typeface="+mn-cs"/>
              </a:rPr>
              <a:t> la </a:t>
            </a:r>
            <a:r>
              <a:rPr lang="en-GB" sz="1200" b="0" i="0" u="none" strike="noStrike" kern="1200" dirty="0" err="1">
                <a:solidFill>
                  <a:schemeClr val="tx1"/>
                </a:solidFill>
                <a:effectLst/>
                <a:latin typeface="Arial" pitchFamily="34" charset="0"/>
                <a:ea typeface="+mn-ea"/>
                <a:cs typeface="+mn-cs"/>
              </a:rPr>
              <a:t>capacità</a:t>
            </a:r>
            <a:r>
              <a:rPr lang="en-GB" sz="1200" b="0" i="0" u="none" strike="noStrike" kern="1200" dirty="0">
                <a:solidFill>
                  <a:schemeClr val="tx1"/>
                </a:solidFill>
                <a:effectLst/>
                <a:latin typeface="Arial" pitchFamily="34" charset="0"/>
                <a:ea typeface="+mn-ea"/>
                <a:cs typeface="+mn-cs"/>
              </a:rPr>
              <a:t> di </a:t>
            </a:r>
            <a:r>
              <a:rPr lang="en-GB" sz="1200" b="0" i="0" u="none" strike="noStrike" kern="1200" dirty="0" err="1">
                <a:solidFill>
                  <a:schemeClr val="tx1"/>
                </a:solidFill>
                <a:effectLst/>
                <a:latin typeface="Arial" pitchFamily="34" charset="0"/>
                <a:ea typeface="+mn-ea"/>
                <a:cs typeface="+mn-cs"/>
              </a:rPr>
              <a:t>mantenere</a:t>
            </a:r>
            <a:r>
              <a:rPr lang="en-GB" sz="1200" b="0" i="0" u="none" strike="noStrike" kern="1200" dirty="0">
                <a:solidFill>
                  <a:schemeClr val="tx1"/>
                </a:solidFill>
                <a:effectLst/>
                <a:latin typeface="Arial" pitchFamily="34" charset="0"/>
                <a:ea typeface="+mn-ea"/>
                <a:cs typeface="+mn-cs"/>
              </a:rPr>
              <a:t> un </a:t>
            </a:r>
            <a:r>
              <a:rPr lang="en-GB" sz="1200" b="0" i="0" u="none" strike="noStrike" kern="1200" dirty="0" err="1">
                <a:solidFill>
                  <a:schemeClr val="tx1"/>
                </a:solidFill>
                <a:effectLst/>
                <a:latin typeface="Arial" pitchFamily="34" charset="0"/>
                <a:ea typeface="+mn-ea"/>
                <a:cs typeface="+mn-cs"/>
              </a:rPr>
              <a:t>determinato</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livello</a:t>
            </a:r>
            <a:r>
              <a:rPr lang="en-GB" sz="1200" b="0" i="0" u="none" strike="noStrike" kern="1200" dirty="0">
                <a:solidFill>
                  <a:schemeClr val="tx1"/>
                </a:solidFill>
                <a:effectLst/>
                <a:latin typeface="Arial" pitchFamily="34" charset="0"/>
                <a:ea typeface="+mn-ea"/>
                <a:cs typeface="+mn-cs"/>
              </a:rPr>
              <a:t> di </a:t>
            </a:r>
            <a:r>
              <a:rPr lang="en-GB" sz="1200" b="0" i="0" u="none" strike="noStrike" kern="1200" dirty="0" err="1">
                <a:solidFill>
                  <a:schemeClr val="tx1"/>
                </a:solidFill>
                <a:effectLst/>
                <a:latin typeface="Arial" pitchFamily="34" charset="0"/>
                <a:ea typeface="+mn-ea"/>
                <a:cs typeface="+mn-cs"/>
              </a:rPr>
              <a:t>prestazione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fino</a:t>
            </a:r>
            <a:r>
              <a:rPr lang="en-GB" sz="1200" b="0" i="0" u="none" strike="noStrike" kern="1200" dirty="0">
                <a:solidFill>
                  <a:schemeClr val="tx1"/>
                </a:solidFill>
                <a:effectLst/>
                <a:latin typeface="Arial" pitchFamily="34" charset="0"/>
                <a:ea typeface="+mn-ea"/>
                <a:cs typeface="+mn-cs"/>
              </a:rPr>
              <a:t> al </a:t>
            </a:r>
            <a:r>
              <a:rPr lang="en-GB" sz="1200" b="0" i="0" u="none" strike="noStrike" kern="1200" dirty="0" err="1">
                <a:solidFill>
                  <a:schemeClr val="tx1"/>
                </a:solidFill>
                <a:effectLst/>
                <a:latin typeface="Arial" pitchFamily="34" charset="0"/>
                <a:ea typeface="+mn-ea"/>
                <a:cs typeface="+mn-cs"/>
              </a:rPr>
              <a:t>traguardo</a:t>
            </a:r>
            <a:r>
              <a:rPr lang="en-GB" sz="1200" b="0" i="0" u="none" strike="noStrike" kern="1200" dirty="0">
                <a:solidFill>
                  <a:schemeClr val="tx1"/>
                </a:solidFill>
                <a:effectLst/>
                <a:latin typeface="Arial" pitchFamily="34" charset="0"/>
                <a:ea typeface="+mn-ea"/>
                <a:cs typeface="+mn-cs"/>
              </a:rPr>
              <a:t> o di </a:t>
            </a:r>
            <a:r>
              <a:rPr lang="en-GB" sz="1200" b="0" i="0" u="none" strike="noStrike" kern="1200" dirty="0" err="1">
                <a:solidFill>
                  <a:schemeClr val="tx1"/>
                </a:solidFill>
                <a:effectLst/>
                <a:latin typeface="Arial" pitchFamily="34" charset="0"/>
                <a:ea typeface="+mn-ea"/>
                <a:cs typeface="+mn-cs"/>
              </a:rPr>
              <a:t>sopportare</a:t>
            </a:r>
            <a:r>
              <a:rPr lang="en-GB" sz="1200" b="0" i="0" u="none" strike="noStrike" kern="1200" dirty="0">
                <a:solidFill>
                  <a:schemeClr val="tx1"/>
                </a:solidFill>
                <a:effectLst/>
                <a:latin typeface="Arial" pitchFamily="34" charset="0"/>
                <a:ea typeface="+mn-ea"/>
                <a:cs typeface="+mn-cs"/>
              </a:rPr>
              <a:t> un </a:t>
            </a:r>
            <a:r>
              <a:rPr lang="en-GB" sz="1200" b="0" i="0" u="none" strike="noStrike" kern="1200" dirty="0" err="1">
                <a:solidFill>
                  <a:schemeClr val="tx1"/>
                </a:solidFill>
                <a:effectLst/>
                <a:latin typeface="Arial" pitchFamily="34" charset="0"/>
                <a:ea typeface="+mn-ea"/>
                <a:cs typeface="+mn-cs"/>
              </a:rPr>
              <a:t>certo</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livello</a:t>
            </a:r>
            <a:r>
              <a:rPr lang="en-GB" sz="1200" b="0" i="0" u="none" strike="noStrike" kern="1200" dirty="0">
                <a:solidFill>
                  <a:schemeClr val="tx1"/>
                </a:solidFill>
                <a:effectLst/>
                <a:latin typeface="Arial" pitchFamily="34" charset="0"/>
                <a:ea typeface="+mn-ea"/>
                <a:cs typeface="+mn-cs"/>
              </a:rPr>
              <a:t> di </a:t>
            </a:r>
            <a:r>
              <a:rPr lang="en-GB" sz="1200" b="0" i="0" u="none" strike="noStrike" kern="1200" dirty="0" err="1">
                <a:solidFill>
                  <a:schemeClr val="tx1"/>
                </a:solidFill>
                <a:effectLst/>
                <a:latin typeface="Arial" pitchFamily="34" charset="0"/>
                <a:ea typeface="+mn-ea"/>
                <a:cs typeface="+mn-cs"/>
              </a:rPr>
              <a:t>sforzo</a:t>
            </a:r>
            <a:r>
              <a:rPr lang="en-GB" sz="1200" b="0" i="0" u="none" strike="noStrike" kern="1200" dirty="0">
                <a:solidFill>
                  <a:schemeClr val="tx1"/>
                </a:solidFill>
                <a:effectLst/>
                <a:latin typeface="Arial" pitchFamily="34" charset="0"/>
                <a:ea typeface="+mn-ea"/>
                <a:cs typeface="+mn-cs"/>
              </a:rPr>
              <a:t> il </a:t>
            </a:r>
            <a:r>
              <a:rPr lang="en-GB" sz="1200" b="0" i="0" u="none" strike="noStrike" kern="1200" dirty="0" err="1">
                <a:solidFill>
                  <a:schemeClr val="tx1"/>
                </a:solidFill>
                <a:effectLst/>
                <a:latin typeface="Arial" pitchFamily="34" charset="0"/>
                <a:ea typeface="+mn-ea"/>
                <a:cs typeface="+mn-cs"/>
              </a:rPr>
              <a:t>più</a:t>
            </a:r>
            <a:r>
              <a:rPr lang="en-GB" sz="1200" b="0" i="0" u="none" strike="noStrike" kern="1200" dirty="0">
                <a:solidFill>
                  <a:schemeClr val="tx1"/>
                </a:solidFill>
                <a:effectLst/>
                <a:latin typeface="Arial" pitchFamily="34" charset="0"/>
                <a:ea typeface="+mn-ea"/>
                <a:cs typeface="+mn-cs"/>
              </a:rPr>
              <a:t> a </a:t>
            </a:r>
            <a:r>
              <a:rPr lang="en-GB" sz="1200" b="0" i="0" u="none" strike="noStrike" kern="1200" dirty="0" err="1">
                <a:solidFill>
                  <a:schemeClr val="tx1"/>
                </a:solidFill>
                <a:effectLst/>
                <a:latin typeface="Arial" pitchFamily="34" charset="0"/>
                <a:ea typeface="+mn-ea"/>
                <a:cs typeface="+mn-cs"/>
              </a:rPr>
              <a:t>lungo</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possibile</a:t>
            </a:r>
            <a:r>
              <a:rPr lang="en-GB" sz="1200" b="0" i="0" u="none" strike="noStrike" kern="1200" dirty="0">
                <a:solidFill>
                  <a:schemeClr val="tx1"/>
                </a:solidFill>
                <a:effectLst/>
                <a:latin typeface="Arial" pitchFamily="34" charset="0"/>
                <a:ea typeface="+mn-ea"/>
                <a:cs typeface="+mn-cs"/>
              </a:rPr>
              <a:t> senza </a:t>
            </a:r>
            <a:r>
              <a:rPr lang="en-GB" sz="1200" b="0" i="0" u="none" strike="noStrike" kern="1200" dirty="0" err="1">
                <a:solidFill>
                  <a:schemeClr val="tx1"/>
                </a:solidFill>
                <a:effectLst/>
                <a:latin typeface="Arial" pitchFamily="34" charset="0"/>
                <a:ea typeface="+mn-ea"/>
                <a:cs typeface="+mn-cs"/>
              </a:rPr>
              <a:t>significativi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segni</a:t>
            </a:r>
            <a:r>
              <a:rPr lang="en-GB" sz="1200" b="0" i="0" u="none" strike="noStrike" kern="1200" dirty="0">
                <a:solidFill>
                  <a:schemeClr val="tx1"/>
                </a:solidFill>
                <a:effectLst/>
                <a:latin typeface="Arial" pitchFamily="34" charset="0"/>
                <a:ea typeface="+mn-ea"/>
                <a:cs typeface="+mn-cs"/>
              </a:rPr>
              <a:t> di </a:t>
            </a:r>
            <a:r>
              <a:rPr lang="en-GB" sz="1200" b="0" i="0" u="none" strike="noStrike" kern="1200" dirty="0" err="1">
                <a:solidFill>
                  <a:schemeClr val="tx1"/>
                </a:solidFill>
                <a:effectLst/>
                <a:latin typeface="Arial" pitchFamily="34" charset="0"/>
                <a:ea typeface="+mn-ea"/>
                <a:cs typeface="+mn-cs"/>
              </a:rPr>
              <a:t>affaticamento</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err="1">
                <a:solidFill>
                  <a:schemeClr val="tx1"/>
                </a:solidFill>
                <a:effectLst/>
                <a:latin typeface="Arial" pitchFamily="34" charset="0"/>
                <a:ea typeface="+mn-ea"/>
                <a:cs typeface="+mn-cs"/>
              </a:rPr>
              <a:t>Significa</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resistenza</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alla</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fatica</a:t>
            </a:r>
            <a:r>
              <a:rPr lang="en-GB" sz="1200" b="0" i="0" u="none" strike="noStrike" kern="1200" dirty="0">
                <a:solidFill>
                  <a:schemeClr val="tx1"/>
                </a:solidFill>
                <a:effectLst/>
                <a:latin typeface="Arial" pitchFamily="34" charset="0"/>
                <a:ea typeface="+mn-ea"/>
                <a:cs typeface="+mn-cs"/>
              </a:rPr>
              <a:t> ed </a:t>
            </a:r>
            <a:r>
              <a:rPr lang="en-GB" sz="1200" b="0" i="0" u="none" strike="noStrike" kern="1200" dirty="0" err="1">
                <a:solidFill>
                  <a:schemeClr val="tx1"/>
                </a:solidFill>
                <a:effectLst/>
                <a:latin typeface="Arial" pitchFamily="34" charset="0"/>
                <a:ea typeface="+mn-ea"/>
                <a:cs typeface="+mn-cs"/>
              </a:rPr>
              <a:t>è</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quindi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alla</a:t>
            </a:r>
            <a:r>
              <a:rPr lang="en-GB" sz="1200" b="0" i="0" u="none" strike="noStrike" kern="1200" dirty="0">
                <a:solidFill>
                  <a:schemeClr val="tx1"/>
                </a:solidFill>
                <a:effectLst/>
                <a:latin typeface="Arial" pitchFamily="34" charset="0"/>
                <a:ea typeface="+mn-ea"/>
                <a:cs typeface="+mn-cs"/>
              </a:rPr>
              <a:t> base </a:t>
            </a:r>
            <a:r>
              <a:rPr lang="en-GB" sz="1200" b="0" i="0" u="none" strike="noStrike" kern="1200" dirty="0" err="1">
                <a:solidFill>
                  <a:schemeClr val="tx1"/>
                </a:solidFill>
                <a:effectLst/>
                <a:latin typeface="Arial" pitchFamily="34" charset="0"/>
                <a:ea typeface="+mn-ea"/>
                <a:cs typeface="+mn-cs"/>
              </a:rPr>
              <a:t>della</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capacità</a:t>
            </a:r>
            <a:r>
              <a:rPr lang="en-GB" sz="1200" b="0" i="0" u="none" strike="noStrike" kern="1200" dirty="0">
                <a:solidFill>
                  <a:schemeClr val="tx1"/>
                </a:solidFill>
                <a:effectLst/>
                <a:latin typeface="Arial" pitchFamily="34" charset="0"/>
                <a:ea typeface="+mn-ea"/>
                <a:cs typeface="+mn-cs"/>
              </a:rPr>
              <a:t> di </a:t>
            </a:r>
            <a:r>
              <a:rPr lang="en-GB" sz="1200" b="0" i="0" u="none" strike="noStrike" kern="1200" dirty="0" err="1">
                <a:solidFill>
                  <a:schemeClr val="tx1"/>
                </a:solidFill>
                <a:effectLst/>
                <a:latin typeface="Arial" pitchFamily="34" charset="0"/>
                <a:ea typeface="+mn-ea"/>
                <a:cs typeface="+mn-cs"/>
              </a:rPr>
              <a:t>recuperare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rapidamente</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err="1">
                <a:solidFill>
                  <a:schemeClr val="tx1"/>
                </a:solidFill>
                <a:effectLst/>
                <a:latin typeface="Arial" pitchFamily="34" charset="0"/>
                <a:ea typeface="+mn-ea"/>
                <a:cs typeface="+mn-cs"/>
              </a:rPr>
              <a:t>Tuttavia</a:t>
            </a:r>
            <a:r>
              <a:rPr lang="en-GB" sz="1200" b="0" i="0" u="none" strike="noStrike" kern="1200" dirty="0">
                <a:solidFill>
                  <a:schemeClr val="tx1"/>
                </a:solidFill>
                <a:effectLst/>
                <a:latin typeface="Arial" pitchFamily="34" charset="0"/>
                <a:ea typeface="+mn-ea"/>
                <a:cs typeface="+mn-cs"/>
              </a:rPr>
              <a:t>, il </a:t>
            </a:r>
            <a:r>
              <a:rPr lang="en-GB" sz="1200" b="0" i="0" u="none" strike="noStrike" kern="1200" dirty="0" err="1">
                <a:solidFill>
                  <a:schemeClr val="tx1"/>
                </a:solidFill>
                <a:effectLst/>
                <a:latin typeface="Arial" pitchFamily="34" charset="0"/>
                <a:ea typeface="+mn-ea"/>
                <a:cs typeface="+mn-cs"/>
              </a:rPr>
              <a:t>concetto</a:t>
            </a:r>
            <a:r>
              <a:rPr lang="en-GB" sz="1200" b="0" i="0" u="none" strike="noStrike" kern="1200" dirty="0">
                <a:solidFill>
                  <a:schemeClr val="tx1"/>
                </a:solidFill>
                <a:effectLst/>
                <a:latin typeface="Arial" pitchFamily="34" charset="0"/>
                <a:ea typeface="+mn-ea"/>
                <a:cs typeface="+mn-cs"/>
              </a:rPr>
              <a:t> di </a:t>
            </a:r>
            <a:r>
              <a:rPr lang="en-GB" sz="1200" b="0" i="0" u="none" strike="noStrike" kern="1200" dirty="0" err="1">
                <a:solidFill>
                  <a:schemeClr val="tx1"/>
                </a:solidFill>
                <a:effectLst/>
                <a:latin typeface="Arial" pitchFamily="34" charset="0"/>
                <a:ea typeface="+mn-ea"/>
                <a:cs typeface="+mn-cs"/>
              </a:rPr>
              <a:t>resistenza</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è</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complesso</a:t>
            </a:r>
            <a:r>
              <a:rPr lang="en-GB" sz="1200" b="0" i="0" u="none" strike="noStrike" kern="1200" dirty="0">
                <a:solidFill>
                  <a:schemeClr val="tx1"/>
                </a:solidFill>
                <a:effectLst/>
                <a:latin typeface="Arial" pitchFamily="34" charset="0"/>
                <a:ea typeface="+mn-ea"/>
                <a:cs typeface="+mn-cs"/>
              </a:rPr>
              <a:t> e </a:t>
            </a:r>
            <a:r>
              <a:rPr lang="en-GB" sz="1200" b="0" i="0" u="none" strike="noStrike" kern="1200" dirty="0" err="1">
                <a:solidFill>
                  <a:schemeClr val="tx1"/>
                </a:solidFill>
                <a:effectLst/>
                <a:latin typeface="Arial" pitchFamily="34" charset="0"/>
                <a:ea typeface="+mn-ea"/>
                <a:cs typeface="+mn-cs"/>
              </a:rPr>
              <a:t>quindi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oggetto</a:t>
            </a:r>
            <a:r>
              <a:rPr lang="en-GB" sz="1200" b="0" i="0" u="none" strike="noStrike" kern="1200" dirty="0">
                <a:solidFill>
                  <a:schemeClr val="tx1"/>
                </a:solidFill>
                <a:effectLst/>
                <a:latin typeface="Arial" pitchFamily="34" charset="0"/>
                <a:ea typeface="+mn-ea"/>
                <a:cs typeface="+mn-cs"/>
              </a:rPr>
              <a:t> di </a:t>
            </a:r>
            <a:r>
              <a:rPr lang="en-GB" sz="1200" b="0" i="0" u="none" strike="noStrike" kern="1200" dirty="0" err="1">
                <a:solidFill>
                  <a:schemeClr val="tx1"/>
                </a:solidFill>
                <a:effectLst/>
                <a:latin typeface="Arial" pitchFamily="34" charset="0"/>
                <a:ea typeface="+mn-ea"/>
                <a:cs typeface="+mn-cs"/>
              </a:rPr>
              <a:t>dibattiti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controversi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perché</a:t>
            </a:r>
            <a:r>
              <a:rPr lang="en-GB" sz="1200" b="0" i="0" u="none" strike="noStrike" kern="1200" dirty="0">
                <a:solidFill>
                  <a:schemeClr val="tx1"/>
                </a:solidFill>
                <a:effectLst/>
                <a:latin typeface="Arial" pitchFamily="34" charset="0"/>
                <a:ea typeface="+mn-ea"/>
                <a:cs typeface="+mn-cs"/>
              </a:rPr>
              <a:t> da un lato la </a:t>
            </a:r>
            <a:r>
              <a:rPr lang="en-GB" sz="1200" b="0" i="0" u="none" strike="noStrike" kern="1200" dirty="0" err="1">
                <a:solidFill>
                  <a:schemeClr val="tx1"/>
                </a:solidFill>
                <a:effectLst/>
                <a:latin typeface="Arial" pitchFamily="34" charset="0"/>
                <a:ea typeface="+mn-ea"/>
                <a:cs typeface="+mn-cs"/>
              </a:rPr>
              <a:t>resistenza</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è</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determinata</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dall'attività</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metabolica</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dall'altro</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sono</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rilevanti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gli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aspetti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psicologici</a:t>
            </a:r>
            <a:r>
              <a:rPr lang="en-GB" sz="1200" b="0" i="0" u="none" strike="noStrike" kern="1200" dirty="0">
                <a:solidFill>
                  <a:schemeClr val="tx1"/>
                </a:solidFill>
                <a:effectLst/>
                <a:latin typeface="Arial" pitchFamily="34" charset="0"/>
                <a:ea typeface="+mn-ea"/>
                <a:cs typeface="+mn-cs"/>
              </a:rPr>
              <a:t>. Per </a:t>
            </a:r>
            <a:r>
              <a:rPr lang="en-GB" sz="1200" b="0" i="0" u="none" strike="noStrike" kern="1200" dirty="0" err="1">
                <a:solidFill>
                  <a:schemeClr val="tx1"/>
                </a:solidFill>
                <a:effectLst/>
                <a:latin typeface="Arial" pitchFamily="34" charset="0"/>
                <a:ea typeface="+mn-ea"/>
                <a:cs typeface="+mn-cs"/>
              </a:rPr>
              <a:t>questo</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motivo</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usa</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anche</a:t>
            </a:r>
            <a:r>
              <a:rPr lang="en-GB" sz="1200" b="0" i="0" u="none" strike="noStrike" kern="1200" dirty="0">
                <a:solidFill>
                  <a:schemeClr val="tx1"/>
                </a:solidFill>
                <a:effectLst/>
                <a:latin typeface="Arial" pitchFamily="34" charset="0"/>
                <a:ea typeface="+mn-ea"/>
                <a:cs typeface="+mn-cs"/>
              </a:rPr>
              <a:t> il </a:t>
            </a:r>
            <a:r>
              <a:rPr lang="en-GB" sz="1200" b="0" i="0" u="none" strike="noStrike" kern="1200" dirty="0" err="1">
                <a:solidFill>
                  <a:schemeClr val="tx1"/>
                </a:solidFill>
                <a:effectLst/>
                <a:latin typeface="Arial" pitchFamily="34" charset="0"/>
                <a:ea typeface="+mn-ea"/>
                <a:cs typeface="+mn-cs"/>
              </a:rPr>
              <a:t>termine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resistenza</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alla</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fatica</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psico-fisica</a:t>
            </a:r>
            <a:r>
              <a:rPr lang="en-GB" sz="1200" b="0" i="0" u="none" strike="noStrike" kern="1200" dirty="0">
                <a:solidFill>
                  <a:schemeClr val="tx1"/>
                </a:solidFill>
                <a:effectLst/>
                <a:latin typeface="Arial" pitchFamily="34" charset="0"/>
                <a:ea typeface="+mn-ea"/>
                <a:cs typeface="+mn-cs"/>
              </a:rPr>
              <a:t>.</a:t>
            </a:r>
          </a:p>
          <a:p>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err="1">
                <a:solidFill>
                  <a:schemeClr val="tx1"/>
                </a:solidFill>
                <a:effectLst/>
                <a:latin typeface="Arial" pitchFamily="34" charset="0"/>
                <a:ea typeface="+mn-ea"/>
                <a:cs typeface="+mn-cs"/>
              </a:rPr>
              <a:t>Negli</a:t>
            </a:r>
            <a:r>
              <a:rPr lang="en-GB" sz="1200" b="0" i="0" u="none" strike="noStrike" kern="1200" dirty="0">
                <a:solidFill>
                  <a:schemeClr val="tx1"/>
                </a:solidFill>
                <a:effectLst/>
                <a:latin typeface="Arial" pitchFamily="34" charset="0"/>
                <a:ea typeface="+mn-ea"/>
                <a:cs typeface="+mn-cs"/>
              </a:rPr>
              <a:t> sport di </a:t>
            </a:r>
            <a:r>
              <a:rPr lang="en-GB" sz="1200" b="0" i="0" u="none" strike="noStrike" kern="1200" dirty="0" err="1">
                <a:solidFill>
                  <a:schemeClr val="tx1"/>
                </a:solidFill>
                <a:effectLst/>
                <a:latin typeface="Arial" pitchFamily="34" charset="0"/>
                <a:ea typeface="+mn-ea"/>
                <a:cs typeface="+mn-cs"/>
              </a:rPr>
              <a:t>resistenza</a:t>
            </a:r>
            <a:r>
              <a:rPr lang="en-GB" sz="1200" b="0" i="0" u="none" strike="noStrike" kern="1200" dirty="0">
                <a:solidFill>
                  <a:schemeClr val="tx1"/>
                </a:solidFill>
                <a:effectLst/>
                <a:latin typeface="Arial" pitchFamily="34" charset="0"/>
                <a:ea typeface="+mn-ea"/>
                <a:cs typeface="+mn-cs"/>
              </a:rPr>
              <a:t>, la </a:t>
            </a:r>
            <a:r>
              <a:rPr lang="en-GB" sz="1200" b="0" i="0" u="none" strike="noStrike" kern="1200" dirty="0" err="1">
                <a:solidFill>
                  <a:schemeClr val="tx1"/>
                </a:solidFill>
                <a:effectLst/>
                <a:latin typeface="Arial" pitchFamily="34" charset="0"/>
                <a:ea typeface="+mn-ea"/>
                <a:cs typeface="+mn-cs"/>
              </a:rPr>
              <a:t>resistenza</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determina</a:t>
            </a:r>
            <a:r>
              <a:rPr lang="en-GB" sz="1200" b="0" i="0" u="none" strike="noStrike" kern="1200" dirty="0">
                <a:solidFill>
                  <a:schemeClr val="tx1"/>
                </a:solidFill>
                <a:effectLst/>
                <a:latin typeface="Arial" pitchFamily="34" charset="0"/>
                <a:ea typeface="+mn-ea"/>
                <a:cs typeface="+mn-cs"/>
              </a:rPr>
              <a:t> la </a:t>
            </a:r>
            <a:r>
              <a:rPr lang="en-GB" sz="1200" b="0" i="0" u="none" strike="noStrike" kern="1200" dirty="0" err="1">
                <a:solidFill>
                  <a:schemeClr val="tx1"/>
                </a:solidFill>
                <a:effectLst/>
                <a:latin typeface="Arial" pitchFamily="34" charset="0"/>
                <a:ea typeface="+mn-ea"/>
                <a:cs typeface="+mn-cs"/>
              </a:rPr>
              <a:t>prestazione</a:t>
            </a:r>
            <a:r>
              <a:rPr lang="en-GB" sz="1200" b="0" i="0" u="none" strike="noStrike" kern="1200" dirty="0">
                <a:solidFill>
                  <a:schemeClr val="tx1"/>
                </a:solidFill>
                <a:effectLst/>
                <a:latin typeface="Arial" pitchFamily="34" charset="0"/>
                <a:ea typeface="+mn-ea"/>
                <a:cs typeface="+mn-cs"/>
              </a:rPr>
              <a:t>, in tutte le </a:t>
            </a:r>
            <a:r>
              <a:rPr lang="en-GB" sz="1200" b="0" i="0" u="none" strike="noStrike" kern="1200" dirty="0" err="1">
                <a:solidFill>
                  <a:schemeClr val="tx1"/>
                </a:solidFill>
                <a:effectLst/>
                <a:latin typeface="Arial" pitchFamily="34" charset="0"/>
                <a:ea typeface="+mn-ea"/>
                <a:cs typeface="+mn-cs"/>
              </a:rPr>
              <a:t>altre</a:t>
            </a:r>
            <a:r>
              <a:rPr lang="en-GB" sz="1200" b="0" i="0" u="none" strike="noStrike" kern="1200" dirty="0">
                <a:solidFill>
                  <a:schemeClr val="tx1"/>
                </a:solidFill>
                <a:effectLst/>
                <a:latin typeface="Arial" pitchFamily="34" charset="0"/>
                <a:ea typeface="+mn-ea"/>
                <a:cs typeface="+mn-cs"/>
              </a:rPr>
              <a:t> discipline </a:t>
            </a:r>
            <a:r>
              <a:rPr lang="en-GB" sz="1200" b="0" i="0" u="none" strike="noStrike" kern="1200" dirty="0" err="1">
                <a:solidFill>
                  <a:schemeClr val="tx1"/>
                </a:solidFill>
                <a:effectLst/>
                <a:latin typeface="Arial" pitchFamily="34" charset="0"/>
                <a:ea typeface="+mn-ea"/>
                <a:cs typeface="+mn-cs"/>
              </a:rPr>
              <a:t>è</a:t>
            </a:r>
            <a:r>
              <a:rPr lang="en-GB" sz="1200" b="0" i="0" u="none" strike="noStrike" kern="1200" dirty="0">
                <a:solidFill>
                  <a:schemeClr val="tx1"/>
                </a:solidFill>
                <a:effectLst/>
                <a:latin typeface="Arial" pitchFamily="34" charset="0"/>
                <a:ea typeface="+mn-ea"/>
                <a:cs typeface="+mn-cs"/>
              </a:rPr>
              <a:t> necessaria per </a:t>
            </a:r>
            <a:r>
              <a:rPr lang="en-GB" sz="1200" b="0" i="0" u="none" strike="noStrike" kern="1200" dirty="0" err="1">
                <a:solidFill>
                  <a:schemeClr val="tx1"/>
                </a:solidFill>
                <a:effectLst/>
                <a:latin typeface="Arial" pitchFamily="34" charset="0"/>
                <a:ea typeface="+mn-ea"/>
                <a:cs typeface="+mn-cs"/>
              </a:rPr>
              <a:t>potersi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allenare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resistenza</a:t>
            </a:r>
            <a:r>
              <a:rPr lang="en-GB" sz="1200" b="0" i="0" u="none" strike="noStrike" kern="1200" dirty="0">
                <a:solidFill>
                  <a:schemeClr val="tx1"/>
                </a:solidFill>
                <a:effectLst/>
                <a:latin typeface="Arial" pitchFamily="34" charset="0"/>
                <a:ea typeface="+mn-ea"/>
                <a:cs typeface="+mn-cs"/>
              </a:rPr>
              <a:t>), per </a:t>
            </a:r>
            <a:r>
              <a:rPr lang="en-GB" sz="1200" b="0" i="0" u="none" strike="noStrike" kern="1200" dirty="0" err="1">
                <a:solidFill>
                  <a:schemeClr val="tx1"/>
                </a:solidFill>
                <a:effectLst/>
                <a:latin typeface="Arial" pitchFamily="34" charset="0"/>
                <a:ea typeface="+mn-ea"/>
                <a:cs typeface="+mn-cs"/>
              </a:rPr>
              <a:t>avere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successo</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nelle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competizioni</a:t>
            </a:r>
            <a:r>
              <a:rPr lang="en-GB" sz="1200" b="0" i="0" u="none" strike="noStrike" kern="1200" dirty="0">
                <a:solidFill>
                  <a:schemeClr val="tx1"/>
                </a:solidFill>
                <a:effectLst/>
                <a:latin typeface="Arial" pitchFamily="34" charset="0"/>
                <a:ea typeface="+mn-ea"/>
                <a:cs typeface="+mn-cs"/>
              </a:rPr>
              <a:t> e per </a:t>
            </a:r>
            <a:r>
              <a:rPr lang="en-GB" sz="1200" b="0" i="0" u="none" strike="noStrike" kern="1200" dirty="0" err="1">
                <a:solidFill>
                  <a:schemeClr val="tx1"/>
                </a:solidFill>
                <a:effectLst/>
                <a:latin typeface="Arial" pitchFamily="34" charset="0"/>
                <a:ea typeface="+mn-ea"/>
                <a:cs typeface="+mn-cs"/>
              </a:rPr>
              <a:t>recuperare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rapidamente</a:t>
            </a:r>
            <a:r>
              <a:rPr lang="en-GB" sz="1200" b="0" i="0" u="none" strike="noStrike" kern="1200" dirty="0">
                <a:solidFill>
                  <a:schemeClr val="tx1"/>
                </a:solidFill>
                <a:effectLst/>
                <a:latin typeface="Arial" pitchFamily="34" charset="0"/>
                <a:ea typeface="+mn-ea"/>
                <a:cs typeface="+mn-cs"/>
              </a:rPr>
              <a:t> dopo lo </a:t>
            </a:r>
            <a:r>
              <a:rPr lang="en-GB" sz="1200" b="0" i="0" u="none" strike="noStrike" kern="1200" dirty="0" err="1">
                <a:solidFill>
                  <a:schemeClr val="tx1"/>
                </a:solidFill>
                <a:effectLst/>
                <a:latin typeface="Arial" pitchFamily="34" charset="0"/>
                <a:ea typeface="+mn-ea"/>
                <a:cs typeface="+mn-cs"/>
              </a:rPr>
              <a:t>sforzo</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fisico</a:t>
            </a:r>
            <a:r>
              <a:rPr lang="en-GB" sz="1200" b="0" i="0" u="none" strike="noStrike" kern="1200" dirty="0">
                <a:solidFill>
                  <a:schemeClr val="tx1"/>
                </a:solidFill>
                <a:effectLst/>
                <a:latin typeface="Arial" pitchFamily="34" charset="0"/>
                <a:ea typeface="+mn-ea"/>
                <a:cs typeface="+mn-cs"/>
              </a:rPr>
              <a:t>.</a:t>
            </a:r>
          </a:p>
        </p:txBody>
      </p:sp>
      <p:sp>
        <p:nvSpPr>
          <p:cNvPr id="239620" name="Foliennummernplatzhalter 3">
            <a:extLst>
              <a:ext uri="{FF2B5EF4-FFF2-40B4-BE49-F238E27FC236}">
                <a16:creationId xmlns:a16="http://schemas.microsoft.com/office/drawing/2014/main" id="{4E07AA87-64FA-CA94-BBA2-AC360DEF2D9C}"/>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22</a:t>
            </a:fld>
            <a:endParaRPr lang="de-CH" altLang="de-DE" sz="1300"/>
          </a:p>
        </p:txBody>
      </p:sp>
    </p:spTree>
    <p:extLst>
      <p:ext uri="{BB962C8B-B14F-4D97-AF65-F5344CB8AC3E}">
        <p14:creationId xmlns:p14="http://schemas.microsoft.com/office/powerpoint/2010/main" val="31454697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a:buFont typeface="Arial" panose="020B0604020202020204" pitchFamily="34" charset="0"/>
              <a:buNone/>
              <a:defRPr/>
            </a:pPr>
            <a:r>
              <a:rPr lang="en-GB" sz="1200" b="0" i="0" u="none" strike="noStrike" kern="1200" dirty="0" err="1">
                <a:solidFill>
                  <a:schemeClr val="tx1"/>
                </a:solidFill>
                <a:effectLst/>
                <a:latin typeface="Arial" pitchFamily="34" charset="0"/>
                <a:ea typeface="+mn-ea"/>
                <a:cs typeface="+mn-cs"/>
              </a:rPr>
              <a:t>Im</a:t>
            </a:r>
            <a:r>
              <a:rPr lang="en-GB" sz="1200" b="0" i="0" u="none" strike="noStrike" kern="1200" dirty="0">
                <a:solidFill>
                  <a:schemeClr val="tx1"/>
                </a:solidFill>
                <a:effectLst/>
                <a:latin typeface="Arial" pitchFamily="34" charset="0"/>
                <a:ea typeface="+mn-ea"/>
                <a:cs typeface="+mn-cs"/>
              </a:rPr>
              <a:t> Sport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aufgegliedert</a:t>
            </a:r>
            <a:r>
              <a:rPr lang="en-GB" sz="1200" b="0" i="0" u="none" strike="noStrike" kern="1200" dirty="0">
                <a:solidFill>
                  <a:schemeClr val="tx1"/>
                </a:solidFill>
                <a:effectLst/>
                <a:latin typeface="Arial" pitchFamily="34" charset="0"/>
                <a:ea typeface="+mn-ea"/>
                <a:cs typeface="+mn-cs"/>
              </a:rPr>
              <a:t>, da </a:t>
            </a:r>
            <a:r>
              <a:rPr lang="en-GB" sz="1200" b="0" i="0" u="none" strike="noStrike" kern="1200" dirty="0" err="1">
                <a:solidFill>
                  <a:schemeClr val="tx1"/>
                </a:solidFill>
                <a:effectLst/>
                <a:latin typeface="Arial" pitchFamily="34" charset="0"/>
                <a:ea typeface="+mn-ea"/>
                <a:cs typeface="+mn-cs"/>
              </a:rPr>
              <a:t>nicht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überall</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gleiche</a:t>
            </a:r>
            <a:r>
              <a:rPr lang="en-GB" sz="1200" b="0" i="0" u="none" strike="noStrike" kern="1200" dirty="0">
                <a:solidFill>
                  <a:schemeClr val="tx1"/>
                </a:solidFill>
                <a:effectLst/>
                <a:latin typeface="Arial" pitchFamily="34" charset="0"/>
                <a:ea typeface="+mn-ea"/>
                <a:cs typeface="+mn-cs"/>
              </a:rPr>
              <a:t> Form der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Tragen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kommt</a:t>
            </a:r>
            <a:r>
              <a:rPr lang="en-GB" sz="1200" b="0" i="0" u="none" strike="noStrike" kern="1200" dirty="0">
                <a:solidFill>
                  <a:schemeClr val="tx1"/>
                </a:solidFill>
                <a:effectLst/>
                <a:latin typeface="Arial" pitchFamily="34" charset="0"/>
                <a:ea typeface="+mn-ea"/>
                <a:cs typeface="+mn-cs"/>
              </a:rPr>
              <a:t>.</a:t>
            </a:r>
          </a:p>
          <a:p>
            <a:pPr>
              <a:buFont typeface="Arial" panose="020B0604020202020204" pitchFamily="34" charset="0"/>
              <a:buNone/>
              <a:defRPr/>
            </a:pPr>
            <a:r>
              <a:rPr lang="en-GB" sz="1200" b="0" i="0" u="none" strike="noStrike" kern="1200" dirty="0" err="1">
                <a:solidFill>
                  <a:schemeClr val="tx1"/>
                </a:solidFill>
                <a:effectLst/>
                <a:latin typeface="Arial" pitchFamily="34" charset="0"/>
                <a:ea typeface="+mn-ea"/>
                <a:cs typeface="+mn-cs"/>
              </a:rPr>
              <a:t>Während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Marathonläufer</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Laufgeschwindigkeit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möglichst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halten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sollte</a:t>
            </a:r>
            <a:r>
              <a:rPr lang="en-GB" sz="1200" b="0" i="0" u="none" strike="noStrike" kern="1200" dirty="0">
                <a:solidFill>
                  <a:schemeClr val="tx1"/>
                </a:solidFill>
                <a:effectLst/>
                <a:latin typeface="Arial" pitchFamily="34" charset="0"/>
                <a:ea typeface="+mn-ea"/>
                <a:cs typeface="+mn-cs"/>
              </a:rPr>
              <a:t>, muss </a:t>
            </a:r>
            <a:r>
              <a:rPr lang="en-GB" sz="1200" b="0" i="0" u="none" strike="noStrike" kern="1200" dirty="0" err="1">
                <a:solidFill>
                  <a:schemeClr val="tx1"/>
                </a:solidFill>
                <a:effectLst/>
                <a:latin typeface="Arial" pitchFamily="34" charset="0"/>
                <a:ea typeface="+mn-ea"/>
                <a:cs typeface="+mn-cs"/>
              </a:rPr>
              <a:t>beispielsweise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Fussballspieler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fähig</a:t>
            </a:r>
            <a:r>
              <a:rPr lang="en-GB" sz="1200" b="0" i="0" u="none" strike="noStrike" kern="1200" dirty="0">
                <a:solidFill>
                  <a:schemeClr val="tx1"/>
                </a:solidFill>
                <a:effectLst/>
                <a:latin typeface="Arial" pitchFamily="34" charset="0"/>
                <a:ea typeface="+mn-ea"/>
                <a:cs typeface="+mn-cs"/>
              </a:rPr>
              <a:t> sein, </a:t>
            </a:r>
            <a:r>
              <a:rPr lang="en-GB" sz="1200" b="0" i="0" u="none" strike="noStrike" kern="1200" dirty="0" err="1">
                <a:solidFill>
                  <a:schemeClr val="tx1"/>
                </a:solidFill>
                <a:effectLst/>
                <a:latin typeface="Arial" pitchFamily="34" charset="0"/>
                <a:ea typeface="+mn-ea"/>
                <a:cs typeface="+mn-cs"/>
              </a:rPr>
              <a:t>während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dem</a:t>
            </a:r>
            <a:r>
              <a:rPr lang="en-GB" sz="1200" b="0" i="0" u="none" strike="noStrike" kern="1200" dirty="0">
                <a:solidFill>
                  <a:schemeClr val="tx1"/>
                </a:solidFill>
                <a:effectLst/>
                <a:latin typeface="Arial" pitchFamily="34" charset="0"/>
                <a:ea typeface="+mn-ea"/>
                <a:cs typeface="+mn-cs"/>
              </a:rPr>
              <a:t> Spiel </a:t>
            </a:r>
            <a:r>
              <a:rPr lang="en-GB" sz="1200" b="0" i="0" u="none" strike="noStrike" kern="1200" dirty="0" err="1">
                <a:solidFill>
                  <a:schemeClr val="tx1"/>
                </a:solidFill>
                <a:effectLst/>
                <a:latin typeface="Arial" pitchFamily="34" charset="0"/>
                <a:ea typeface="+mn-ea"/>
                <a:cs typeface="+mn-cs"/>
              </a:rPr>
              <a:t>immer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wieder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abzubremsen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beschleunigen</a:t>
            </a:r>
            <a:r>
              <a:rPr lang="en-GB" sz="1200" b="0" i="0" u="none" strike="noStrike" kern="1200" dirty="0">
                <a:solidFill>
                  <a:schemeClr val="tx1"/>
                </a:solidFill>
                <a:effectLst/>
                <a:latin typeface="Arial" pitchFamily="34" charset="0"/>
                <a:ea typeface="+mn-ea"/>
                <a:cs typeface="+mn-cs"/>
              </a:rPr>
              <a:t> (stop-and-go).</a:t>
            </a:r>
          </a:p>
          <a:p>
            <a:pPr>
              <a:buFont typeface="Arial" panose="020B0604020202020204" pitchFamily="34" charset="0"/>
              <a:buNone/>
              <a:defRPr/>
            </a:pPr>
            <a:r>
              <a:rPr lang="en-GB" sz="1200" b="0" i="0" u="none" strike="noStrike" kern="1200" dirty="0">
                <a:solidFill>
                  <a:schemeClr val="tx1"/>
                </a:solidFill>
                <a:effectLst/>
                <a:latin typeface="Arial" pitchFamily="34" charset="0"/>
                <a:ea typeface="+mn-ea"/>
                <a:cs typeface="+mn-cs"/>
              </a:rPr>
              <a:t>Es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also </a:t>
            </a:r>
            <a:r>
              <a:rPr lang="en-GB" sz="1200" b="0" i="0" u="none" strike="noStrike" kern="1200" dirty="0" err="1">
                <a:solidFill>
                  <a:schemeClr val="tx1"/>
                </a:solidFill>
                <a:effectLst/>
                <a:latin typeface="Arial" pitchFamily="34" charset="0"/>
                <a:ea typeface="+mn-ea"/>
                <a:cs typeface="+mn-cs"/>
              </a:rPr>
              <a:t>zwischen</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Grundlagenausdauer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allgemeine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und der </a:t>
            </a:r>
            <a:r>
              <a:rPr lang="en-GB" sz="1200" b="0" i="0" u="none" strike="noStrike" kern="1200" dirty="0" err="1">
                <a:solidFill>
                  <a:schemeClr val="tx1"/>
                </a:solidFill>
                <a:effectLst/>
                <a:latin typeface="Arial" pitchFamily="34" charset="0"/>
                <a:ea typeface="+mn-ea"/>
                <a:cs typeface="+mn-cs"/>
              </a:rPr>
              <a:t>speziellen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sportartspezifische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unterschieden</a:t>
            </a:r>
            <a:r>
              <a:rPr lang="en-GB" sz="1200" b="0" i="0" u="none" strike="noStrike" kern="1200" dirty="0">
                <a:solidFill>
                  <a:schemeClr val="tx1"/>
                </a:solidFill>
                <a:effectLst/>
                <a:latin typeface="Arial" pitchFamily="34" charset="0"/>
                <a:ea typeface="+mn-ea"/>
                <a:cs typeface="+mn-cs"/>
              </a:rPr>
              <a:t>.</a:t>
            </a:r>
          </a:p>
          <a:p>
            <a:pPr>
              <a:buFont typeface="Arial" panose="020B0604020202020204" pitchFamily="34" charset="0"/>
              <a:buNone/>
              <a:defRPr/>
            </a:pPr>
            <a:endParaRPr lang="en-GB" sz="1200" b="0" i="0" u="none" strike="noStrike" kern="1200" dirty="0">
              <a:solidFill>
                <a:schemeClr val="tx1"/>
              </a:solidFill>
              <a:effectLst/>
              <a:latin typeface="Arial" pitchFamily="34" charset="0"/>
              <a:ea typeface="+mn-ea"/>
              <a:cs typeface="+mn-cs"/>
            </a:endParaRPr>
          </a:p>
          <a:p>
            <a:pPr>
              <a:buFont typeface="Arial" panose="020B0604020202020204" pitchFamily="34" charset="0"/>
              <a:buNone/>
              <a:defRPr/>
            </a:pPr>
            <a:r>
              <a:rPr lang="en-GB" sz="1200" b="1" i="0" u="none" strike="noStrike" kern="1200" dirty="0" err="1">
                <a:solidFill>
                  <a:schemeClr val="tx1"/>
                </a:solidFill>
                <a:effectLst/>
                <a:latin typeface="Arial" pitchFamily="34" charset="0"/>
                <a:ea typeface="+mn-ea"/>
                <a:cs typeface="+mn-cs"/>
              </a:rPr>
              <a:t>Grundlagenausdauer</a:t>
            </a:r>
            <a:endParaRPr lang="en-GB" sz="1200" b="1" i="0" u="none" strike="noStrike" kern="1200" dirty="0">
              <a:solidFill>
                <a:schemeClr val="tx1"/>
              </a:solidFill>
              <a:effectLst/>
              <a:latin typeface="Arial" pitchFamily="34" charset="0"/>
              <a:ea typeface="+mn-ea"/>
              <a:cs typeface="+mn-cs"/>
            </a:endParaRPr>
          </a:p>
          <a:p>
            <a:pPr>
              <a:buFont typeface="Arial" panose="020B0604020202020204" pitchFamily="34" charset="0"/>
              <a:buNone/>
              <a:defRPr/>
            </a:pPr>
            <a:r>
              <a:rPr lang="en-GB" sz="1200" b="0" i="0" u="none" strike="noStrike" kern="1200" dirty="0">
                <a:solidFill>
                  <a:schemeClr val="tx1"/>
                </a:solidFill>
                <a:effectLst/>
                <a:latin typeface="Arial" pitchFamily="34" charset="0"/>
                <a:ea typeface="+mn-ea"/>
                <a:cs typeface="+mn-cs"/>
              </a:rPr>
              <a:t>Die </a:t>
            </a:r>
            <a:r>
              <a:rPr lang="en-GB" sz="1200" b="0" i="0" u="none" strike="noStrike" kern="1200" dirty="0" err="1">
                <a:solidFill>
                  <a:schemeClr val="tx1"/>
                </a:solidFill>
                <a:effectLst/>
                <a:latin typeface="Arial" pitchFamily="34" charset="0"/>
                <a:ea typeface="+mn-ea"/>
                <a:cs typeface="+mn-cs"/>
              </a:rPr>
              <a:t>Grundlagenausdauer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im</a:t>
            </a:r>
            <a:r>
              <a:rPr lang="en-GB" sz="1200" b="0" i="0" u="none" strike="noStrike" kern="1200" dirty="0">
                <a:solidFill>
                  <a:schemeClr val="tx1"/>
                </a:solidFill>
                <a:effectLst/>
                <a:latin typeface="Arial" pitchFamily="34" charset="0"/>
                <a:ea typeface="+mn-ea"/>
                <a:cs typeface="+mn-cs"/>
              </a:rPr>
              <a:t> Sinn </a:t>
            </a:r>
            <a:r>
              <a:rPr lang="en-GB" sz="1200" b="0" i="0" u="none" strike="noStrike" kern="1200" dirty="0" err="1">
                <a:solidFill>
                  <a:schemeClr val="tx1"/>
                </a:solidFill>
                <a:effectLst/>
                <a:latin typeface="Arial" pitchFamily="34" charset="0"/>
                <a:ea typeface="+mn-ea"/>
                <a:cs typeface="+mn-cs"/>
              </a:rPr>
              <a:t>einer</a:t>
            </a:r>
            <a:r>
              <a:rPr lang="en-GB" sz="1200" b="0" i="0" u="none" strike="noStrike" kern="1200" dirty="0">
                <a:solidFill>
                  <a:schemeClr val="tx1"/>
                </a:solidFill>
                <a:effectLst/>
                <a:latin typeface="Arial" pitchFamily="34" charset="0"/>
                <a:ea typeface="+mn-ea"/>
                <a:cs typeface="+mn-cs"/>
              </a:rPr>
              <a:t> optimal </a:t>
            </a:r>
            <a:r>
              <a:rPr lang="en-GB" sz="1200" b="0" i="0" u="none" strike="noStrike" kern="1200" dirty="0" err="1">
                <a:solidFill>
                  <a:schemeClr val="tx1"/>
                </a:solidFill>
                <a:effectLst/>
                <a:latin typeface="Arial" pitchFamily="34" charset="0"/>
                <a:ea typeface="+mn-ea"/>
                <a:cs typeface="+mn-cs"/>
              </a:rPr>
              <a:t>entwickelten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aeroben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Leistungsfähigkeit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bildet</a:t>
            </a:r>
            <a:r>
              <a:rPr lang="en-GB" sz="1200" b="0" i="0" u="none" strike="noStrike" kern="1200" dirty="0">
                <a:solidFill>
                  <a:schemeClr val="tx1"/>
                </a:solidFill>
                <a:effectLst/>
                <a:latin typeface="Arial" pitchFamily="34" charset="0"/>
                <a:ea typeface="+mn-ea"/>
                <a:cs typeface="+mn-cs"/>
              </a:rPr>
              <a:t> die Basis, auf der in </a:t>
            </a:r>
            <a:r>
              <a:rPr lang="en-GB" sz="1200" b="0" i="0" u="none" strike="noStrike" kern="1200" dirty="0" err="1">
                <a:solidFill>
                  <a:schemeClr val="tx1"/>
                </a:solidFill>
                <a:effectLst/>
                <a:latin typeface="Arial" pitchFamily="34" charset="0"/>
                <a:ea typeface="+mn-ea"/>
                <a:cs typeface="+mn-cs"/>
              </a:rPr>
              <a:t>jeder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Sportart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aufgebaut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kann</a:t>
            </a:r>
            <a:r>
              <a:rPr lang="en-GB" sz="1200" b="0" i="0" u="none" strike="noStrike" kern="1200" dirty="0">
                <a:solidFill>
                  <a:schemeClr val="tx1"/>
                </a:solidFill>
                <a:effectLst/>
                <a:latin typeface="Arial" pitchFamily="34" charset="0"/>
                <a:ea typeface="+mn-ea"/>
                <a:cs typeface="+mn-cs"/>
              </a:rPr>
              <a:t>. Sie </a:t>
            </a:r>
            <a:r>
              <a:rPr lang="en-GB" sz="1200" b="0" i="0" u="none" strike="noStrike" kern="1200" dirty="0" err="1">
                <a:solidFill>
                  <a:schemeClr val="tx1"/>
                </a:solidFill>
                <a:effectLst/>
                <a:latin typeface="Arial" pitchFamily="34" charset="0"/>
                <a:ea typeface="+mn-ea"/>
                <a:cs typeface="+mn-cs"/>
              </a:rPr>
              <a:t>lässt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verschiedenen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Trainingsmitteln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entwickeln</a:t>
            </a:r>
            <a:r>
              <a:rPr lang="en-GB" sz="1200" b="0" i="0" u="none" strike="noStrike" kern="1200" dirty="0">
                <a:solidFill>
                  <a:schemeClr val="tx1"/>
                </a:solidFill>
                <a:effectLst/>
                <a:latin typeface="Arial" pitchFamily="34" charset="0"/>
                <a:ea typeface="+mn-ea"/>
                <a:cs typeface="+mn-cs"/>
              </a:rPr>
              <a:t> und auf die </a:t>
            </a:r>
            <a:r>
              <a:rPr lang="en-GB" sz="1200" b="0" i="0" u="none" strike="noStrike" kern="1200" dirty="0" err="1">
                <a:solidFill>
                  <a:schemeClr val="tx1"/>
                </a:solidFill>
                <a:effectLst/>
                <a:latin typeface="Arial" pitchFamily="34" charset="0"/>
                <a:ea typeface="+mn-ea"/>
                <a:cs typeface="+mn-cs"/>
              </a:rPr>
              <a:t>meisten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Tätigkeiten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Sportarten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übertragen</a:t>
            </a:r>
            <a:r>
              <a:rPr lang="en-GB" sz="1200" b="0" i="0" u="none" strike="noStrike" kern="1200" dirty="0">
                <a:solidFill>
                  <a:schemeClr val="tx1"/>
                </a:solidFill>
                <a:effectLst/>
                <a:latin typeface="Arial" pitchFamily="34" charset="0"/>
                <a:ea typeface="+mn-ea"/>
                <a:cs typeface="+mn-cs"/>
              </a:rPr>
              <a:t>. </a:t>
            </a:r>
          </a:p>
          <a:p>
            <a:pPr>
              <a:buFont typeface="Arial" panose="020B0604020202020204" pitchFamily="34" charset="0"/>
              <a:buNone/>
              <a:defRPr/>
            </a:pPr>
            <a:endParaRPr lang="en-GB" sz="1200" b="0" i="0" u="none" strike="noStrike" kern="1200" dirty="0">
              <a:solidFill>
                <a:schemeClr val="tx1"/>
              </a:solidFill>
              <a:effectLst/>
              <a:latin typeface="Arial" pitchFamily="34" charset="0"/>
              <a:ea typeface="+mn-ea"/>
              <a:cs typeface="+mn-cs"/>
            </a:endParaRPr>
          </a:p>
          <a:p>
            <a:pPr>
              <a:buFont typeface="Arial" panose="020B0604020202020204" pitchFamily="34" charset="0"/>
              <a:buNone/>
              <a:defRPr/>
            </a:pPr>
            <a:r>
              <a:rPr lang="en-GB" sz="1200" b="1" i="0" u="none" strike="noStrike" kern="1200" dirty="0" err="1">
                <a:solidFill>
                  <a:schemeClr val="tx1"/>
                </a:solidFill>
                <a:effectLst/>
                <a:latin typeface="Arial" pitchFamily="34" charset="0"/>
                <a:ea typeface="+mn-ea"/>
                <a:cs typeface="+mn-cs"/>
              </a:rPr>
              <a:t>Spezielle</a:t>
            </a:r>
            <a:r>
              <a:rPr lang="en-GB" sz="1200" b="1" i="0" u="none" strike="noStrike" kern="1200" dirty="0">
                <a:solidFill>
                  <a:schemeClr val="tx1"/>
                </a:solidFill>
                <a:effectLst/>
                <a:latin typeface="Arial" pitchFamily="34" charset="0"/>
                <a:ea typeface="+mn-ea"/>
                <a:cs typeface="+mn-cs"/>
              </a:rPr>
              <a:t> </a:t>
            </a:r>
            <a:r>
              <a:rPr lang="en-GB" sz="1200" b="1" i="0" u="none" strike="noStrike" kern="1200" dirty="0" err="1">
                <a:solidFill>
                  <a:schemeClr val="tx1"/>
                </a:solidFill>
                <a:effectLst/>
                <a:latin typeface="Arial" pitchFamily="34" charset="0"/>
                <a:ea typeface="+mn-ea"/>
                <a:cs typeface="+mn-cs"/>
              </a:rPr>
              <a:t>Ausdauer</a:t>
            </a:r>
            <a:endParaRPr lang="en-GB" sz="1200" b="1" i="0" u="none" strike="noStrike" kern="1200" dirty="0">
              <a:solidFill>
                <a:schemeClr val="tx1"/>
              </a:solidFill>
              <a:effectLst/>
              <a:latin typeface="Arial" pitchFamily="34" charset="0"/>
              <a:ea typeface="+mn-ea"/>
              <a:cs typeface="+mn-cs"/>
            </a:endParaRPr>
          </a:p>
          <a:p>
            <a:pPr>
              <a:buFont typeface="Arial" panose="020B0604020202020204" pitchFamily="34" charset="0"/>
              <a:buNone/>
              <a:defRPr/>
            </a:pPr>
            <a:r>
              <a:rPr lang="en-GB" sz="1200" b="0" i="0" u="none" strike="noStrike" kern="1200" dirty="0" err="1">
                <a:solidFill>
                  <a:schemeClr val="tx1"/>
                </a:solidFill>
                <a:effectLst/>
                <a:latin typeface="Arial" pitchFamily="34" charset="0"/>
                <a:ea typeface="+mn-ea"/>
                <a:cs typeface="+mn-cs"/>
              </a:rPr>
              <a:t>Spezielle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bedeutet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Ermüdungsresistenz</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sportartspezifischer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Beanspruchung</a:t>
            </a:r>
            <a:r>
              <a:rPr lang="en-GB" sz="1200" b="0" i="0" u="none" strike="noStrike" kern="1200" dirty="0">
                <a:solidFill>
                  <a:schemeClr val="tx1"/>
                </a:solidFill>
                <a:effectLst/>
                <a:latin typeface="Arial" pitchFamily="34" charset="0"/>
                <a:ea typeface="+mn-ea"/>
                <a:cs typeface="+mn-cs"/>
              </a:rPr>
              <a:t> des </a:t>
            </a:r>
            <a:r>
              <a:rPr lang="en-GB" sz="1200" b="0" i="0" u="none" strike="noStrike" kern="1200" dirty="0" err="1">
                <a:solidFill>
                  <a:schemeClr val="tx1"/>
                </a:solidFill>
                <a:effectLst/>
                <a:latin typeface="Arial" pitchFamily="34" charset="0"/>
                <a:ea typeface="+mn-ea"/>
                <a:cs typeface="+mn-cs"/>
              </a:rPr>
              <a:t>Organismus</a:t>
            </a:r>
            <a:r>
              <a:rPr lang="en-GB" sz="1200" b="0" i="0" u="none" strike="noStrike" kern="1200" dirty="0">
                <a:solidFill>
                  <a:schemeClr val="tx1"/>
                </a:solidFill>
                <a:effectLst/>
                <a:latin typeface="Arial" pitchFamily="34" charset="0"/>
                <a:ea typeface="+mn-ea"/>
                <a:cs typeface="+mn-cs"/>
              </a:rPr>
              <a:t>. Sie </a:t>
            </a:r>
            <a:r>
              <a:rPr lang="en-GB" sz="1200" b="0" i="0" u="none" strike="noStrike" kern="1200" dirty="0" err="1">
                <a:solidFill>
                  <a:schemeClr val="tx1"/>
                </a:solidFill>
                <a:effectLst/>
                <a:latin typeface="Arial" pitchFamily="34" charset="0"/>
                <a:ea typeface="+mn-ea"/>
                <a:cs typeface="+mn-cs"/>
              </a:rPr>
              <a:t>umfasst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sowohl</a:t>
            </a:r>
            <a:r>
              <a:rPr lang="en-GB" sz="1200" b="0" i="0" u="none" strike="noStrike" kern="1200" dirty="0">
                <a:solidFill>
                  <a:schemeClr val="tx1"/>
                </a:solidFill>
                <a:effectLst/>
                <a:latin typeface="Arial" pitchFamily="34" charset="0"/>
                <a:ea typeface="+mn-ea"/>
                <a:cs typeface="+mn-cs"/>
              </a:rPr>
              <a:t> die aerobe und anaerobe </a:t>
            </a:r>
            <a:r>
              <a:rPr lang="en-GB" sz="1200" b="0" i="0" u="none" strike="noStrike" kern="1200" dirty="0" err="1">
                <a:solidFill>
                  <a:schemeClr val="tx1"/>
                </a:solidFill>
                <a:effectLst/>
                <a:latin typeface="Arial" pitchFamily="34" charset="0"/>
                <a:ea typeface="+mn-ea"/>
                <a:cs typeface="+mn-cs"/>
              </a:rPr>
              <a:t>Leistungsfähigkeit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die aerobe und anaerobe </a:t>
            </a:r>
            <a:r>
              <a:rPr lang="en-GB" sz="1200" b="0" i="0" u="none" strike="noStrike" kern="1200" dirty="0" err="1">
                <a:solidFill>
                  <a:schemeClr val="tx1"/>
                </a:solidFill>
                <a:effectLst/>
                <a:latin typeface="Arial" pitchFamily="34" charset="0"/>
                <a:ea typeface="+mn-ea"/>
                <a:cs typeface="+mn-cs"/>
              </a:rPr>
              <a:t>Kapazität</a:t>
            </a:r>
            <a:r>
              <a:rPr lang="en-GB" sz="1200" b="0" i="0" u="none" strike="noStrike" kern="1200" dirty="0">
                <a:solidFill>
                  <a:schemeClr val="tx1"/>
                </a:solidFill>
                <a:effectLst/>
                <a:latin typeface="Arial" pitchFamily="34" charset="0"/>
                <a:ea typeface="+mn-ea"/>
                <a:cs typeface="+mn-cs"/>
              </a:rPr>
              <a:t> in </a:t>
            </a:r>
            <a:r>
              <a:rPr lang="en-GB" sz="1200" b="0" i="0" u="none" strike="noStrike" kern="1200" dirty="0" err="1">
                <a:solidFill>
                  <a:schemeClr val="tx1"/>
                </a:solidFill>
                <a:effectLst/>
                <a:latin typeface="Arial" pitchFamily="34" charset="0"/>
                <a:ea typeface="+mn-ea"/>
                <a:cs typeface="+mn-cs"/>
              </a:rPr>
              <a:t>sportartspezifischer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Ausprägung</a:t>
            </a:r>
            <a:r>
              <a:rPr lang="en-GB" sz="1200" b="0" i="0" u="none" strike="noStrike" kern="1200" dirty="0">
                <a:solidFill>
                  <a:schemeClr val="tx1"/>
                </a:solidFill>
                <a:effectLst/>
                <a:latin typeface="Arial" pitchFamily="34" charset="0"/>
                <a:ea typeface="+mn-ea"/>
                <a:cs typeface="+mn-cs"/>
              </a:rPr>
              <a:t>. Bei der </a:t>
            </a:r>
            <a:r>
              <a:rPr lang="en-GB" sz="1200" b="0" i="0" u="none" strike="noStrike" kern="1200" dirty="0" err="1">
                <a:solidFill>
                  <a:schemeClr val="tx1"/>
                </a:solidFill>
                <a:effectLst/>
                <a:latin typeface="Arial" pitchFamily="34" charset="0"/>
                <a:ea typeface="+mn-ea"/>
                <a:cs typeface="+mn-cs"/>
              </a:rPr>
              <a:t>speziellen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differenziert</a:t>
            </a:r>
            <a:r>
              <a:rPr lang="en-GB" sz="1200" b="0" i="0" u="none" strike="noStrike" kern="1200" dirty="0">
                <a:solidFill>
                  <a:schemeClr val="tx1"/>
                </a:solidFill>
                <a:effectLst/>
                <a:latin typeface="Arial" pitchFamily="34" charset="0"/>
                <a:ea typeface="+mn-ea"/>
                <a:cs typeface="+mn-cs"/>
              </a:rPr>
              <a:t> man </a:t>
            </a:r>
            <a:r>
              <a:rPr lang="en-GB" sz="1200" b="0" i="0" u="none" strike="noStrike" kern="1200" dirty="0" err="1">
                <a:solidFill>
                  <a:schemeClr val="tx1"/>
                </a:solidFill>
                <a:effectLst/>
                <a:latin typeface="Arial" pitchFamily="34" charset="0"/>
                <a:ea typeface="+mn-ea"/>
                <a:cs typeface="+mn-cs"/>
              </a:rPr>
              <a:t>zwischen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zyklischen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kontinuierlichen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Aktivitäten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z.B</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Sprintausdauer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Kurz</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Mittel</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Langzeit-Ausdauer</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azyklischen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nicht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kontinuierlichen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Aktivitäten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z.B</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Durchhaltevermögen</a:t>
            </a:r>
            <a:r>
              <a:rPr lang="en-GB" sz="1200" b="0" i="0" u="none" strike="noStrike" kern="1200" dirty="0">
                <a:solidFill>
                  <a:schemeClr val="tx1"/>
                </a:solidFill>
                <a:effectLst/>
                <a:latin typeface="Arial" pitchFamily="34" charset="0"/>
                <a:ea typeface="+mn-ea"/>
                <a:cs typeface="+mn-cs"/>
              </a:rPr>
              <a:t> in </a:t>
            </a:r>
            <a:r>
              <a:rPr lang="en-GB" sz="1200" b="0" i="0" u="none" strike="noStrike" kern="1200" dirty="0" err="1">
                <a:solidFill>
                  <a:schemeClr val="tx1"/>
                </a:solidFill>
                <a:effectLst/>
                <a:latin typeface="Arial" pitchFamily="34" charset="0"/>
                <a:ea typeface="+mn-ea"/>
                <a:cs typeface="+mn-cs"/>
              </a:rPr>
              <a:t>Zweikampf</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Spielsportarten</a:t>
            </a:r>
            <a:r>
              <a:rPr lang="en-GB" sz="1200" b="0" i="0" u="none" strike="noStrike" kern="1200" dirty="0">
                <a:solidFill>
                  <a:schemeClr val="tx1"/>
                </a:solidFill>
                <a:effectLst/>
                <a:latin typeface="Arial" pitchFamily="34" charset="0"/>
                <a:ea typeface="+mn-ea"/>
                <a:cs typeface="+mn-cs"/>
              </a:rPr>
              <a:t>).</a:t>
            </a: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23</a:t>
            </a:fld>
            <a:endParaRPr lang="de-CH" altLang="de-DE" sz="1300"/>
          </a:p>
        </p:txBody>
      </p:sp>
    </p:spTree>
    <p:extLst>
      <p:ext uri="{BB962C8B-B14F-4D97-AF65-F5344CB8AC3E}">
        <p14:creationId xmlns:p14="http://schemas.microsoft.com/office/powerpoint/2010/main" val="19212977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6D53F-6F46-B293-114C-8351865C3697}"/>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97B73FB8-51ED-F235-DF16-6ABDFADBC722}"/>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3A224538-08A3-2B41-FC56-73E2AC803DD8}"/>
              </a:ext>
            </a:extLst>
          </p:cNvPr>
          <p:cNvSpPr>
            <a:spLocks noGrp="1"/>
          </p:cNvSpPr>
          <p:nvPr>
            <p:ph type="body" idx="1"/>
          </p:nvPr>
        </p:nvSpPr>
        <p:spPr/>
        <p:txBody>
          <a:bodyPr/>
          <a:lstStyle/>
          <a:p>
            <a:pPr algn="l"/>
            <a:r>
              <a:rPr lang="fr-CH" b="0" i="0" u="none" strike="noStrike" dirty="0">
                <a:solidFill>
                  <a:srgbClr val="000000"/>
                </a:solidFill>
                <a:effectLst/>
              </a:rPr>
              <a:t>Dans le sport, l’endurance est divisée, car toutes les formes d’endurance ne sont pas utilisées de la même manière.</a:t>
            </a:r>
          </a:p>
          <a:p>
            <a:pPr algn="l"/>
            <a:r>
              <a:rPr lang="fr-CH" b="0" i="0" u="none" strike="noStrike" dirty="0">
                <a:solidFill>
                  <a:srgbClr val="000000"/>
                </a:solidFill>
                <a:effectLst/>
              </a:rPr>
              <a:t>Tandis qu’un marathonien doit maintenir sa vitesse de course autant que possible, un joueur de football, par exemple, doit être capable de ralentir et d’accélérer à plusieurs reprises pendant le match (stop-and-go).</a:t>
            </a:r>
            <a:br>
              <a:rPr lang="fr-CH" b="0" i="0" u="none" strike="noStrike" dirty="0">
                <a:solidFill>
                  <a:srgbClr val="000000"/>
                </a:solidFill>
                <a:effectLst/>
              </a:rPr>
            </a:br>
            <a:r>
              <a:rPr lang="fr-CH" b="0" i="0" u="none" strike="noStrike" dirty="0">
                <a:solidFill>
                  <a:srgbClr val="000000"/>
                </a:solidFill>
                <a:effectLst/>
              </a:rPr>
              <a:t>Il existe donc une distinction entre l’endurance de base (endurance générale) et l’endurance spécifique (endurance propre à un sport).</a:t>
            </a:r>
          </a:p>
          <a:p>
            <a:pPr algn="l"/>
            <a:endParaRPr lang="fr-CH" b="1" i="0" u="none" strike="noStrike" dirty="0">
              <a:solidFill>
                <a:srgbClr val="000000"/>
              </a:solidFill>
              <a:effectLst/>
            </a:endParaRPr>
          </a:p>
          <a:p>
            <a:pPr algn="l"/>
            <a:r>
              <a:rPr lang="fr-CH" b="1" i="0" u="none" strike="noStrike" dirty="0">
                <a:solidFill>
                  <a:srgbClr val="000000"/>
                </a:solidFill>
                <a:effectLst/>
              </a:rPr>
              <a:t>Endurance de base</a:t>
            </a:r>
          </a:p>
          <a:p>
            <a:pPr algn="l"/>
            <a:r>
              <a:rPr lang="fr-CH" b="0" i="0" u="none" strike="noStrike" dirty="0">
                <a:solidFill>
                  <a:srgbClr val="000000"/>
                </a:solidFill>
                <a:effectLst/>
              </a:rPr>
              <a:t>L’endurance de base, dans le sens d’une capacité aérobie optimale, constitue la fondation sur laquelle on peut construire dans chaque sport. Elle peut être développée avec différents moyens d’entraînement et est transférable à la plupart des activités et sports.</a:t>
            </a:r>
          </a:p>
          <a:p>
            <a:pPr algn="l"/>
            <a:endParaRPr lang="fr-CH" b="1" i="0" u="none" strike="noStrike" dirty="0">
              <a:solidFill>
                <a:srgbClr val="000000"/>
              </a:solidFill>
              <a:effectLst/>
            </a:endParaRPr>
          </a:p>
          <a:p>
            <a:pPr algn="l"/>
            <a:r>
              <a:rPr lang="fr-CH" b="1" i="0" u="none" strike="noStrike" dirty="0">
                <a:solidFill>
                  <a:srgbClr val="000000"/>
                </a:solidFill>
                <a:effectLst/>
              </a:rPr>
              <a:t>Endurance spécifique</a:t>
            </a:r>
          </a:p>
          <a:p>
            <a:pPr algn="l"/>
            <a:r>
              <a:rPr lang="fr-CH" b="0" i="0" u="none" strike="noStrike" dirty="0">
                <a:solidFill>
                  <a:srgbClr val="000000"/>
                </a:solidFill>
                <a:effectLst/>
              </a:rPr>
              <a:t>L’endurance spécifique fait référence à la résistance à la fatigue lors d’une sollicitation spécifique du corps dans un sport particulier. Elle comprend à la fois la capacité aérobie et anaérobie, ainsi que la capacité aérobie et anaérobie sous une forme spécifique au sport.</a:t>
            </a:r>
            <a:br>
              <a:rPr lang="fr-CH" b="0" i="0" u="none" strike="noStrike" dirty="0">
                <a:solidFill>
                  <a:srgbClr val="000000"/>
                </a:solidFill>
                <a:effectLst/>
              </a:rPr>
            </a:br>
            <a:r>
              <a:rPr lang="fr-CH" b="0" i="0" u="none" strike="noStrike" dirty="0">
                <a:solidFill>
                  <a:srgbClr val="000000"/>
                </a:solidFill>
                <a:effectLst/>
              </a:rPr>
              <a:t>Dans l’endurance spécifique, on distingue entre les activités cycliques et continues (par exemple, l’endurance au sprint, endurance à court, moyen ou long terme) et les activités acycliques et non continues (par exemple, la résistance lors des combats ou dans les sports collectifs, comme maintenir l’effort dans les duels).</a:t>
            </a:r>
          </a:p>
        </p:txBody>
      </p:sp>
      <p:sp>
        <p:nvSpPr>
          <p:cNvPr id="239620" name="Foliennummernplatzhalter 3">
            <a:extLst>
              <a:ext uri="{FF2B5EF4-FFF2-40B4-BE49-F238E27FC236}">
                <a16:creationId xmlns:a16="http://schemas.microsoft.com/office/drawing/2014/main" id="{2D7C5999-CC17-83AD-D81C-E29A244FD239}"/>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24</a:t>
            </a:fld>
            <a:endParaRPr lang="de-CH" altLang="de-DE" sz="1300"/>
          </a:p>
        </p:txBody>
      </p:sp>
    </p:spTree>
    <p:extLst>
      <p:ext uri="{BB962C8B-B14F-4D97-AF65-F5344CB8AC3E}">
        <p14:creationId xmlns:p14="http://schemas.microsoft.com/office/powerpoint/2010/main" val="12493899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CH" b="0" i="0" u="none" strike="noStrike" dirty="0" err="1">
                <a:solidFill>
                  <a:srgbClr val="000000"/>
                </a:solidFill>
                <a:effectLst/>
              </a:rPr>
              <a:t>Nel</a:t>
            </a:r>
            <a:r>
              <a:rPr lang="fr-CH" b="0" i="0" u="none" strike="noStrike" dirty="0">
                <a:solidFill>
                  <a:srgbClr val="000000"/>
                </a:solidFill>
                <a:effectLst/>
              </a:rPr>
              <a:t> sport, la </a:t>
            </a:r>
            <a:r>
              <a:rPr lang="fr-CH" b="0" i="0" u="none" strike="noStrike" dirty="0" err="1">
                <a:solidFill>
                  <a:srgbClr val="000000"/>
                </a:solidFill>
                <a:effectLst/>
              </a:rPr>
              <a:t>resistenza</a:t>
            </a:r>
            <a:r>
              <a:rPr lang="fr-CH" b="0" i="0" u="none" strike="noStrike" dirty="0">
                <a:solidFill>
                  <a:srgbClr val="000000"/>
                </a:solidFill>
                <a:effectLst/>
              </a:rPr>
              <a:t> </a:t>
            </a:r>
            <a:r>
              <a:rPr lang="fr-CH" b="0" i="0" u="none" strike="noStrike" dirty="0" err="1">
                <a:solidFill>
                  <a:srgbClr val="000000"/>
                </a:solidFill>
                <a:effectLst/>
              </a:rPr>
              <a:t>viene</a:t>
            </a:r>
            <a:r>
              <a:rPr lang="fr-CH" b="0" i="0" u="none" strike="noStrike" dirty="0">
                <a:solidFill>
                  <a:srgbClr val="000000"/>
                </a:solidFill>
                <a:effectLst/>
              </a:rPr>
              <a:t> </a:t>
            </a:r>
            <a:r>
              <a:rPr lang="fr-CH" b="0" i="0" u="none" strike="noStrike" dirty="0" err="1">
                <a:solidFill>
                  <a:srgbClr val="000000"/>
                </a:solidFill>
                <a:effectLst/>
              </a:rPr>
              <a:t>suddivisa</a:t>
            </a:r>
            <a:r>
              <a:rPr lang="fr-CH" b="0" i="0" u="none" strike="noStrike" dirty="0">
                <a:solidFill>
                  <a:srgbClr val="000000"/>
                </a:solidFill>
                <a:effectLst/>
              </a:rPr>
              <a:t>, </a:t>
            </a:r>
            <a:r>
              <a:rPr lang="fr-CH" b="0" i="0" u="none" strike="noStrike" dirty="0" err="1">
                <a:solidFill>
                  <a:srgbClr val="000000"/>
                </a:solidFill>
                <a:effectLst/>
              </a:rPr>
              <a:t>poiché</a:t>
            </a:r>
            <a:r>
              <a:rPr lang="fr-CH" b="0" i="0" u="none" strike="noStrike" dirty="0">
                <a:solidFill>
                  <a:srgbClr val="000000"/>
                </a:solidFill>
                <a:effectLst/>
              </a:rPr>
              <a:t> non tutte le forme di </a:t>
            </a:r>
            <a:r>
              <a:rPr lang="fr-CH" b="0" i="0" u="none" strike="noStrike" dirty="0" err="1">
                <a:solidFill>
                  <a:srgbClr val="000000"/>
                </a:solidFill>
                <a:effectLst/>
              </a:rPr>
              <a:t>resistenza</a:t>
            </a:r>
            <a:r>
              <a:rPr lang="fr-CH" b="0" i="0" u="none" strike="noStrike" dirty="0">
                <a:solidFill>
                  <a:srgbClr val="000000"/>
                </a:solidFill>
                <a:effectLst/>
              </a:rPr>
              <a:t> sono </a:t>
            </a:r>
            <a:r>
              <a:rPr lang="fr-CH" b="0" i="0" u="none" strike="noStrike" dirty="0" err="1">
                <a:solidFill>
                  <a:srgbClr val="000000"/>
                </a:solidFill>
                <a:effectLst/>
              </a:rPr>
              <a:t>utilizzate</a:t>
            </a:r>
            <a:r>
              <a:rPr lang="fr-CH" b="0" i="0" u="none" strike="noStrike" dirty="0">
                <a:solidFill>
                  <a:srgbClr val="000000"/>
                </a:solidFill>
                <a:effectLst/>
              </a:rPr>
              <a:t> allo </a:t>
            </a:r>
            <a:r>
              <a:rPr lang="fr-CH" b="0" i="0" u="none" strike="noStrike" dirty="0" err="1">
                <a:solidFill>
                  <a:srgbClr val="000000"/>
                </a:solidFill>
                <a:effectLst/>
              </a:rPr>
              <a:t>stesso</a:t>
            </a:r>
            <a:r>
              <a:rPr lang="fr-CH" b="0" i="0" u="none" strike="noStrike" dirty="0">
                <a:solidFill>
                  <a:srgbClr val="000000"/>
                </a:solidFill>
                <a:effectLst/>
              </a:rPr>
              <a:t> modo.</a:t>
            </a:r>
          </a:p>
          <a:p>
            <a:pPr algn="l"/>
            <a:r>
              <a:rPr lang="fr-CH" b="0" i="0" u="none" strike="noStrike" dirty="0" err="1">
                <a:solidFill>
                  <a:srgbClr val="000000"/>
                </a:solidFill>
                <a:effectLst/>
              </a:rPr>
              <a:t>Mentre</a:t>
            </a:r>
            <a:r>
              <a:rPr lang="fr-CH" b="0" i="0" u="none" strike="noStrike" dirty="0">
                <a:solidFill>
                  <a:srgbClr val="000000"/>
                </a:solidFill>
                <a:effectLst/>
              </a:rPr>
              <a:t> un </a:t>
            </a:r>
            <a:r>
              <a:rPr lang="fr-CH" b="0" i="0" u="none" strike="noStrike" dirty="0" err="1">
                <a:solidFill>
                  <a:srgbClr val="000000"/>
                </a:solidFill>
                <a:effectLst/>
              </a:rPr>
              <a:t>maratoneta</a:t>
            </a:r>
            <a:r>
              <a:rPr lang="fr-CH" b="0" i="0" u="none" strike="noStrike" dirty="0">
                <a:solidFill>
                  <a:srgbClr val="000000"/>
                </a:solidFill>
                <a:effectLst/>
              </a:rPr>
              <a:t> </a:t>
            </a:r>
            <a:r>
              <a:rPr lang="fr-CH" b="0" i="0" u="none" strike="noStrike" dirty="0" err="1">
                <a:solidFill>
                  <a:srgbClr val="000000"/>
                </a:solidFill>
                <a:effectLst/>
              </a:rPr>
              <a:t>dovrebbe</a:t>
            </a:r>
            <a:r>
              <a:rPr lang="fr-CH" b="0" i="0" u="none" strike="noStrike" dirty="0">
                <a:solidFill>
                  <a:srgbClr val="000000"/>
                </a:solidFill>
                <a:effectLst/>
              </a:rPr>
              <a:t> </a:t>
            </a:r>
            <a:r>
              <a:rPr lang="fr-CH" b="0" i="0" u="none" strike="noStrike" dirty="0" err="1">
                <a:solidFill>
                  <a:srgbClr val="000000"/>
                </a:solidFill>
                <a:effectLst/>
              </a:rPr>
              <a:t>cercare</a:t>
            </a:r>
            <a:r>
              <a:rPr lang="fr-CH" b="0" i="0" u="none" strike="noStrike" dirty="0">
                <a:solidFill>
                  <a:srgbClr val="000000"/>
                </a:solidFill>
                <a:effectLst/>
              </a:rPr>
              <a:t> di </a:t>
            </a:r>
            <a:r>
              <a:rPr lang="fr-CH" b="0" i="0" u="none" strike="noStrike" dirty="0" err="1">
                <a:solidFill>
                  <a:srgbClr val="000000"/>
                </a:solidFill>
                <a:effectLst/>
              </a:rPr>
              <a:t>mantenere</a:t>
            </a:r>
            <a:r>
              <a:rPr lang="fr-CH" b="0" i="0" u="none" strike="noStrike" dirty="0">
                <a:solidFill>
                  <a:srgbClr val="000000"/>
                </a:solidFill>
                <a:effectLst/>
              </a:rPr>
              <a:t> la </a:t>
            </a:r>
            <a:r>
              <a:rPr lang="fr-CH" b="0" i="0" u="none" strike="noStrike" dirty="0" err="1">
                <a:solidFill>
                  <a:srgbClr val="000000"/>
                </a:solidFill>
                <a:effectLst/>
              </a:rPr>
              <a:t>velocità</a:t>
            </a:r>
            <a:r>
              <a:rPr lang="fr-CH" b="0" i="0" u="none" strike="noStrike" dirty="0">
                <a:solidFill>
                  <a:srgbClr val="000000"/>
                </a:solidFill>
                <a:effectLst/>
              </a:rPr>
              <a:t> di corsa il più </a:t>
            </a:r>
            <a:r>
              <a:rPr lang="fr-CH" b="0" i="0" u="none" strike="noStrike" dirty="0" err="1">
                <a:solidFill>
                  <a:srgbClr val="000000"/>
                </a:solidFill>
                <a:effectLst/>
              </a:rPr>
              <a:t>possibile</a:t>
            </a:r>
            <a:r>
              <a:rPr lang="fr-CH" b="0" i="0" u="none" strike="noStrike" dirty="0">
                <a:solidFill>
                  <a:srgbClr val="000000"/>
                </a:solidFill>
                <a:effectLst/>
              </a:rPr>
              <a:t>, un </a:t>
            </a:r>
            <a:r>
              <a:rPr lang="fr-CH" b="0" i="0" u="none" strike="noStrike" dirty="0" err="1">
                <a:solidFill>
                  <a:srgbClr val="000000"/>
                </a:solidFill>
                <a:effectLst/>
              </a:rPr>
              <a:t>calciatore</a:t>
            </a:r>
            <a:r>
              <a:rPr lang="fr-CH" b="0" i="0" u="none" strike="noStrike" dirty="0">
                <a:solidFill>
                  <a:srgbClr val="000000"/>
                </a:solidFill>
                <a:effectLst/>
              </a:rPr>
              <a:t>, ad </a:t>
            </a:r>
            <a:r>
              <a:rPr lang="fr-CH" b="0" i="0" u="none" strike="noStrike" dirty="0" err="1">
                <a:solidFill>
                  <a:srgbClr val="000000"/>
                </a:solidFill>
                <a:effectLst/>
              </a:rPr>
              <a:t>esempio</a:t>
            </a:r>
            <a:r>
              <a:rPr lang="fr-CH" b="0" i="0" u="none" strike="noStrike" dirty="0">
                <a:solidFill>
                  <a:srgbClr val="000000"/>
                </a:solidFill>
                <a:effectLst/>
              </a:rPr>
              <a:t>, </a:t>
            </a:r>
            <a:r>
              <a:rPr lang="fr-CH" b="0" i="0" u="none" strike="noStrike" dirty="0" err="1">
                <a:solidFill>
                  <a:srgbClr val="000000"/>
                </a:solidFill>
                <a:effectLst/>
              </a:rPr>
              <a:t>deve</a:t>
            </a:r>
            <a:r>
              <a:rPr lang="fr-CH" b="0" i="0" u="none" strike="noStrike" dirty="0">
                <a:solidFill>
                  <a:srgbClr val="000000"/>
                </a:solidFill>
                <a:effectLst/>
              </a:rPr>
              <a:t> </a:t>
            </a:r>
            <a:r>
              <a:rPr lang="fr-CH" b="0" i="0" u="none" strike="noStrike" dirty="0" err="1">
                <a:solidFill>
                  <a:srgbClr val="000000"/>
                </a:solidFill>
                <a:effectLst/>
              </a:rPr>
              <a:t>essere</a:t>
            </a:r>
            <a:r>
              <a:rPr lang="fr-CH" b="0" i="0" u="none" strike="noStrike" dirty="0">
                <a:solidFill>
                  <a:srgbClr val="000000"/>
                </a:solidFill>
                <a:effectLst/>
              </a:rPr>
              <a:t> in </a:t>
            </a:r>
            <a:r>
              <a:rPr lang="fr-CH" b="0" i="0" u="none" strike="noStrike" dirty="0" err="1">
                <a:solidFill>
                  <a:srgbClr val="000000"/>
                </a:solidFill>
                <a:effectLst/>
              </a:rPr>
              <a:t>grado</a:t>
            </a:r>
            <a:r>
              <a:rPr lang="fr-CH" b="0" i="0" u="none" strike="noStrike" dirty="0">
                <a:solidFill>
                  <a:srgbClr val="000000"/>
                </a:solidFill>
                <a:effectLst/>
              </a:rPr>
              <a:t> di </a:t>
            </a:r>
            <a:r>
              <a:rPr lang="fr-CH" b="0" i="0" u="none" strike="noStrike" dirty="0" err="1">
                <a:solidFill>
                  <a:srgbClr val="000000"/>
                </a:solidFill>
                <a:effectLst/>
              </a:rPr>
              <a:t>rallentare</a:t>
            </a:r>
            <a:r>
              <a:rPr lang="fr-CH" b="0" i="0" u="none" strike="noStrike" dirty="0">
                <a:solidFill>
                  <a:srgbClr val="000000"/>
                </a:solidFill>
                <a:effectLst/>
              </a:rPr>
              <a:t> e </a:t>
            </a:r>
            <a:r>
              <a:rPr lang="fr-CH" b="0" i="0" u="none" strike="noStrike" dirty="0" err="1">
                <a:solidFill>
                  <a:srgbClr val="000000"/>
                </a:solidFill>
                <a:effectLst/>
              </a:rPr>
              <a:t>accelerare</a:t>
            </a:r>
            <a:r>
              <a:rPr lang="fr-CH" b="0" i="0" u="none" strike="noStrike" dirty="0">
                <a:solidFill>
                  <a:srgbClr val="000000"/>
                </a:solidFill>
                <a:effectLst/>
              </a:rPr>
              <a:t> </a:t>
            </a:r>
            <a:r>
              <a:rPr lang="fr-CH" b="0" i="0" u="none" strike="noStrike" dirty="0" err="1">
                <a:solidFill>
                  <a:srgbClr val="000000"/>
                </a:solidFill>
                <a:effectLst/>
              </a:rPr>
              <a:t>continuamente</a:t>
            </a:r>
            <a:r>
              <a:rPr lang="fr-CH" b="0" i="0" u="none" strike="noStrike" dirty="0">
                <a:solidFill>
                  <a:srgbClr val="000000"/>
                </a:solidFill>
                <a:effectLst/>
              </a:rPr>
              <a:t> </a:t>
            </a:r>
            <a:r>
              <a:rPr lang="fr-CH" b="0" i="0" u="none" strike="noStrike" dirty="0" err="1">
                <a:solidFill>
                  <a:srgbClr val="000000"/>
                </a:solidFill>
                <a:effectLst/>
              </a:rPr>
              <a:t>durante</a:t>
            </a:r>
            <a:r>
              <a:rPr lang="fr-CH" b="0" i="0" u="none" strike="noStrike" dirty="0">
                <a:solidFill>
                  <a:srgbClr val="000000"/>
                </a:solidFill>
                <a:effectLst/>
              </a:rPr>
              <a:t> la partita (stop-and-go).</a:t>
            </a:r>
            <a:br>
              <a:rPr lang="fr-CH" b="0" i="0" u="none" strike="noStrike" dirty="0">
                <a:solidFill>
                  <a:srgbClr val="000000"/>
                </a:solidFill>
                <a:effectLst/>
              </a:rPr>
            </a:br>
            <a:r>
              <a:rPr lang="fr-CH" b="0" i="0" u="none" strike="noStrike" dirty="0" err="1">
                <a:solidFill>
                  <a:srgbClr val="000000"/>
                </a:solidFill>
                <a:effectLst/>
              </a:rPr>
              <a:t>Pertanto</a:t>
            </a:r>
            <a:r>
              <a:rPr lang="fr-CH" b="0" i="0" u="none" strike="noStrike" dirty="0">
                <a:solidFill>
                  <a:srgbClr val="000000"/>
                </a:solidFill>
                <a:effectLst/>
              </a:rPr>
              <a:t>, si fa </a:t>
            </a:r>
            <a:r>
              <a:rPr lang="fr-CH" b="0" i="0" u="none" strike="noStrike" dirty="0" err="1">
                <a:solidFill>
                  <a:srgbClr val="000000"/>
                </a:solidFill>
                <a:effectLst/>
              </a:rPr>
              <a:t>una</a:t>
            </a:r>
            <a:r>
              <a:rPr lang="fr-CH" b="0" i="0" u="none" strike="noStrike" dirty="0">
                <a:solidFill>
                  <a:srgbClr val="000000"/>
                </a:solidFill>
                <a:effectLst/>
              </a:rPr>
              <a:t> </a:t>
            </a:r>
            <a:r>
              <a:rPr lang="fr-CH" b="0" i="0" u="none" strike="noStrike" dirty="0" err="1">
                <a:solidFill>
                  <a:srgbClr val="000000"/>
                </a:solidFill>
                <a:effectLst/>
              </a:rPr>
              <a:t>distinzione</a:t>
            </a:r>
            <a:r>
              <a:rPr lang="fr-CH" b="0" i="0" u="none" strike="noStrike" dirty="0">
                <a:solidFill>
                  <a:srgbClr val="000000"/>
                </a:solidFill>
                <a:effectLst/>
              </a:rPr>
              <a:t> tra </a:t>
            </a:r>
            <a:r>
              <a:rPr lang="fr-CH" b="0" i="0" u="none" strike="noStrike" dirty="0" err="1">
                <a:solidFill>
                  <a:srgbClr val="000000"/>
                </a:solidFill>
                <a:effectLst/>
              </a:rPr>
              <a:t>resistenza</a:t>
            </a:r>
            <a:r>
              <a:rPr lang="fr-CH" b="0" i="0" u="none" strike="noStrike" dirty="0">
                <a:solidFill>
                  <a:srgbClr val="000000"/>
                </a:solidFill>
                <a:effectLst/>
              </a:rPr>
              <a:t> di base (</a:t>
            </a:r>
            <a:r>
              <a:rPr lang="fr-CH" b="0" i="0" u="none" strike="noStrike" dirty="0" err="1">
                <a:solidFill>
                  <a:srgbClr val="000000"/>
                </a:solidFill>
                <a:effectLst/>
              </a:rPr>
              <a:t>resistenza</a:t>
            </a:r>
            <a:r>
              <a:rPr lang="fr-CH" b="0" i="0" u="none" strike="noStrike" dirty="0">
                <a:solidFill>
                  <a:srgbClr val="000000"/>
                </a:solidFill>
                <a:effectLst/>
              </a:rPr>
              <a:t> </a:t>
            </a:r>
            <a:r>
              <a:rPr lang="fr-CH" b="0" i="0" u="none" strike="noStrike" dirty="0" err="1">
                <a:solidFill>
                  <a:srgbClr val="000000"/>
                </a:solidFill>
                <a:effectLst/>
              </a:rPr>
              <a:t>generale</a:t>
            </a:r>
            <a:r>
              <a:rPr lang="fr-CH" b="0" i="0" u="none" strike="noStrike" dirty="0">
                <a:solidFill>
                  <a:srgbClr val="000000"/>
                </a:solidFill>
                <a:effectLst/>
              </a:rPr>
              <a:t>) e </a:t>
            </a:r>
            <a:r>
              <a:rPr lang="fr-CH" b="0" i="0" u="none" strike="noStrike" dirty="0" err="1">
                <a:solidFill>
                  <a:srgbClr val="000000"/>
                </a:solidFill>
                <a:effectLst/>
              </a:rPr>
              <a:t>resistenza</a:t>
            </a:r>
            <a:r>
              <a:rPr lang="fr-CH" b="0" i="0" u="none" strike="noStrike" dirty="0">
                <a:solidFill>
                  <a:srgbClr val="000000"/>
                </a:solidFill>
                <a:effectLst/>
              </a:rPr>
              <a:t> </a:t>
            </a:r>
            <a:r>
              <a:rPr lang="fr-CH" b="0" i="0" u="none" strike="noStrike" dirty="0" err="1">
                <a:solidFill>
                  <a:srgbClr val="000000"/>
                </a:solidFill>
                <a:effectLst/>
              </a:rPr>
              <a:t>specifica</a:t>
            </a:r>
            <a:r>
              <a:rPr lang="fr-CH" b="0" i="0" u="none" strike="noStrike" dirty="0">
                <a:solidFill>
                  <a:srgbClr val="000000"/>
                </a:solidFill>
                <a:effectLst/>
              </a:rPr>
              <a:t> (</a:t>
            </a:r>
            <a:r>
              <a:rPr lang="fr-CH" b="0" i="0" u="none" strike="noStrike" dirty="0" err="1">
                <a:solidFill>
                  <a:srgbClr val="000000"/>
                </a:solidFill>
                <a:effectLst/>
              </a:rPr>
              <a:t>resistenza</a:t>
            </a:r>
            <a:r>
              <a:rPr lang="fr-CH" b="0" i="0" u="none" strike="noStrike" dirty="0">
                <a:solidFill>
                  <a:srgbClr val="000000"/>
                </a:solidFill>
                <a:effectLst/>
              </a:rPr>
              <a:t> sport-</a:t>
            </a:r>
            <a:r>
              <a:rPr lang="fr-CH" b="0" i="0" u="none" strike="noStrike" dirty="0" err="1">
                <a:solidFill>
                  <a:srgbClr val="000000"/>
                </a:solidFill>
                <a:effectLst/>
              </a:rPr>
              <a:t>specifica</a:t>
            </a:r>
            <a:r>
              <a:rPr lang="fr-CH" b="0" i="0" u="none" strike="noStrike" dirty="0">
                <a:solidFill>
                  <a:srgbClr val="000000"/>
                </a:solidFill>
                <a:effectLst/>
              </a:rPr>
              <a:t>).</a:t>
            </a:r>
          </a:p>
          <a:p>
            <a:pPr algn="l"/>
            <a:endParaRPr lang="fr-CH" b="1" i="0" u="none" strike="noStrike" dirty="0">
              <a:solidFill>
                <a:srgbClr val="000000"/>
              </a:solidFill>
              <a:effectLst/>
            </a:endParaRPr>
          </a:p>
          <a:p>
            <a:pPr algn="l"/>
            <a:r>
              <a:rPr lang="fr-CH" b="1" i="0" u="none" strike="noStrike" dirty="0" err="1">
                <a:solidFill>
                  <a:srgbClr val="000000"/>
                </a:solidFill>
                <a:effectLst/>
              </a:rPr>
              <a:t>Resistenza</a:t>
            </a:r>
            <a:r>
              <a:rPr lang="fr-CH" b="1" i="0" u="none" strike="noStrike" dirty="0">
                <a:solidFill>
                  <a:srgbClr val="000000"/>
                </a:solidFill>
                <a:effectLst/>
              </a:rPr>
              <a:t> di base</a:t>
            </a:r>
          </a:p>
          <a:p>
            <a:pPr algn="l"/>
            <a:r>
              <a:rPr lang="fr-CH" b="0" i="0" u="none" strike="noStrike" dirty="0">
                <a:solidFill>
                  <a:srgbClr val="000000"/>
                </a:solidFill>
                <a:effectLst/>
              </a:rPr>
              <a:t>La </a:t>
            </a:r>
            <a:r>
              <a:rPr lang="fr-CH" b="0" i="0" u="none" strike="noStrike" dirty="0" err="1">
                <a:solidFill>
                  <a:srgbClr val="000000"/>
                </a:solidFill>
                <a:effectLst/>
              </a:rPr>
              <a:t>resistenza</a:t>
            </a:r>
            <a:r>
              <a:rPr lang="fr-CH" b="0" i="0" u="none" strike="noStrike" dirty="0">
                <a:solidFill>
                  <a:srgbClr val="000000"/>
                </a:solidFill>
                <a:effectLst/>
              </a:rPr>
              <a:t> di base, </a:t>
            </a:r>
            <a:r>
              <a:rPr lang="fr-CH" b="0" i="0" u="none" strike="noStrike" dirty="0" err="1">
                <a:solidFill>
                  <a:srgbClr val="000000"/>
                </a:solidFill>
                <a:effectLst/>
              </a:rPr>
              <a:t>nel</a:t>
            </a:r>
            <a:r>
              <a:rPr lang="fr-CH" b="0" i="0" u="none" strike="noStrike" dirty="0">
                <a:solidFill>
                  <a:srgbClr val="000000"/>
                </a:solidFill>
                <a:effectLst/>
              </a:rPr>
              <a:t> </a:t>
            </a:r>
            <a:r>
              <a:rPr lang="fr-CH" b="0" i="0" u="none" strike="noStrike" dirty="0" err="1">
                <a:solidFill>
                  <a:srgbClr val="000000"/>
                </a:solidFill>
                <a:effectLst/>
              </a:rPr>
              <a:t>senso</a:t>
            </a:r>
            <a:r>
              <a:rPr lang="fr-CH" b="0" i="0" u="none" strike="noStrike" dirty="0">
                <a:solidFill>
                  <a:srgbClr val="000000"/>
                </a:solidFill>
                <a:effectLst/>
              </a:rPr>
              <a:t> di </a:t>
            </a:r>
            <a:r>
              <a:rPr lang="fr-CH" b="0" i="0" u="none" strike="noStrike" dirty="0" err="1">
                <a:solidFill>
                  <a:srgbClr val="000000"/>
                </a:solidFill>
                <a:effectLst/>
              </a:rPr>
              <a:t>una</a:t>
            </a:r>
            <a:r>
              <a:rPr lang="fr-CH" b="0" i="0" u="none" strike="noStrike" dirty="0">
                <a:solidFill>
                  <a:srgbClr val="000000"/>
                </a:solidFill>
                <a:effectLst/>
              </a:rPr>
              <a:t> </a:t>
            </a:r>
            <a:r>
              <a:rPr lang="fr-CH" b="0" i="0" u="none" strike="noStrike" dirty="0" err="1">
                <a:solidFill>
                  <a:srgbClr val="000000"/>
                </a:solidFill>
                <a:effectLst/>
              </a:rPr>
              <a:t>capacità</a:t>
            </a:r>
            <a:r>
              <a:rPr lang="fr-CH" b="0" i="0" u="none" strike="noStrike" dirty="0">
                <a:solidFill>
                  <a:srgbClr val="000000"/>
                </a:solidFill>
                <a:effectLst/>
              </a:rPr>
              <a:t> </a:t>
            </a:r>
            <a:r>
              <a:rPr lang="fr-CH" b="0" i="0" u="none" strike="noStrike" dirty="0" err="1">
                <a:solidFill>
                  <a:srgbClr val="000000"/>
                </a:solidFill>
                <a:effectLst/>
              </a:rPr>
              <a:t>aerobica</a:t>
            </a:r>
            <a:r>
              <a:rPr lang="fr-CH" b="0" i="0" u="none" strike="noStrike" dirty="0">
                <a:solidFill>
                  <a:srgbClr val="000000"/>
                </a:solidFill>
                <a:effectLst/>
              </a:rPr>
              <a:t> </a:t>
            </a:r>
            <a:r>
              <a:rPr lang="fr-CH" b="0" i="0" u="none" strike="noStrike" dirty="0" err="1">
                <a:solidFill>
                  <a:srgbClr val="000000"/>
                </a:solidFill>
                <a:effectLst/>
              </a:rPr>
              <a:t>sviluppata</a:t>
            </a:r>
            <a:r>
              <a:rPr lang="fr-CH" b="0" i="0" u="none" strike="noStrike" dirty="0">
                <a:solidFill>
                  <a:srgbClr val="000000"/>
                </a:solidFill>
                <a:effectLst/>
              </a:rPr>
              <a:t> in modo </a:t>
            </a:r>
            <a:r>
              <a:rPr lang="fr-CH" b="0" i="0" u="none" strike="noStrike" dirty="0" err="1">
                <a:solidFill>
                  <a:srgbClr val="000000"/>
                </a:solidFill>
                <a:effectLst/>
              </a:rPr>
              <a:t>ottimale</a:t>
            </a:r>
            <a:r>
              <a:rPr lang="fr-CH" b="0" i="0" u="none" strike="noStrike" dirty="0">
                <a:solidFill>
                  <a:srgbClr val="000000"/>
                </a:solidFill>
                <a:effectLst/>
              </a:rPr>
              <a:t>, </a:t>
            </a:r>
            <a:r>
              <a:rPr lang="fr-CH" b="0" i="0" u="none" strike="noStrike" dirty="0" err="1">
                <a:solidFill>
                  <a:srgbClr val="000000"/>
                </a:solidFill>
                <a:effectLst/>
              </a:rPr>
              <a:t>costituisce</a:t>
            </a:r>
            <a:r>
              <a:rPr lang="fr-CH" b="0" i="0" u="none" strike="noStrike" dirty="0">
                <a:solidFill>
                  <a:srgbClr val="000000"/>
                </a:solidFill>
                <a:effectLst/>
              </a:rPr>
              <a:t> la base su </a:t>
            </a:r>
            <a:r>
              <a:rPr lang="fr-CH" b="0" i="0" u="none" strike="noStrike" dirty="0" err="1">
                <a:solidFill>
                  <a:srgbClr val="000000"/>
                </a:solidFill>
                <a:effectLst/>
              </a:rPr>
              <a:t>cui</a:t>
            </a:r>
            <a:r>
              <a:rPr lang="fr-CH" b="0" i="0" u="none" strike="noStrike" dirty="0">
                <a:solidFill>
                  <a:srgbClr val="000000"/>
                </a:solidFill>
                <a:effectLst/>
              </a:rPr>
              <a:t> </a:t>
            </a:r>
            <a:r>
              <a:rPr lang="fr-CH" b="0" i="0" u="none" strike="noStrike" dirty="0" err="1">
                <a:solidFill>
                  <a:srgbClr val="000000"/>
                </a:solidFill>
                <a:effectLst/>
              </a:rPr>
              <a:t>è</a:t>
            </a:r>
            <a:r>
              <a:rPr lang="fr-CH" b="0" i="0" u="none" strike="noStrike" dirty="0">
                <a:solidFill>
                  <a:srgbClr val="000000"/>
                </a:solidFill>
                <a:effectLst/>
              </a:rPr>
              <a:t> </a:t>
            </a:r>
            <a:r>
              <a:rPr lang="fr-CH" b="0" i="0" u="none" strike="noStrike" dirty="0" err="1">
                <a:solidFill>
                  <a:srgbClr val="000000"/>
                </a:solidFill>
                <a:effectLst/>
              </a:rPr>
              <a:t>possibile</a:t>
            </a:r>
            <a:r>
              <a:rPr lang="fr-CH" b="0" i="0" u="none" strike="noStrike" dirty="0">
                <a:solidFill>
                  <a:srgbClr val="000000"/>
                </a:solidFill>
                <a:effectLst/>
              </a:rPr>
              <a:t> </a:t>
            </a:r>
            <a:r>
              <a:rPr lang="fr-CH" b="0" i="0" u="none" strike="noStrike" dirty="0" err="1">
                <a:solidFill>
                  <a:srgbClr val="000000"/>
                </a:solidFill>
                <a:effectLst/>
              </a:rPr>
              <a:t>costruire</a:t>
            </a:r>
            <a:r>
              <a:rPr lang="fr-CH" b="0" i="0" u="none" strike="noStrike" dirty="0">
                <a:solidFill>
                  <a:srgbClr val="000000"/>
                </a:solidFill>
                <a:effectLst/>
              </a:rPr>
              <a:t> in </a:t>
            </a:r>
            <a:r>
              <a:rPr lang="fr-CH" b="0" i="0" u="none" strike="noStrike" dirty="0" err="1">
                <a:solidFill>
                  <a:srgbClr val="000000"/>
                </a:solidFill>
                <a:effectLst/>
              </a:rPr>
              <a:t>ogni</a:t>
            </a:r>
            <a:r>
              <a:rPr lang="fr-CH" b="0" i="0" u="none" strike="noStrike" dirty="0">
                <a:solidFill>
                  <a:srgbClr val="000000"/>
                </a:solidFill>
                <a:effectLst/>
              </a:rPr>
              <a:t> sport. </a:t>
            </a:r>
            <a:r>
              <a:rPr lang="fr-CH" b="0" i="0" u="none" strike="noStrike" dirty="0" err="1">
                <a:solidFill>
                  <a:srgbClr val="000000"/>
                </a:solidFill>
                <a:effectLst/>
              </a:rPr>
              <a:t>Può</a:t>
            </a:r>
            <a:r>
              <a:rPr lang="fr-CH" b="0" i="0" u="none" strike="noStrike" dirty="0">
                <a:solidFill>
                  <a:srgbClr val="000000"/>
                </a:solidFill>
                <a:effectLst/>
              </a:rPr>
              <a:t> </a:t>
            </a:r>
            <a:r>
              <a:rPr lang="fr-CH" b="0" i="0" u="none" strike="noStrike" dirty="0" err="1">
                <a:solidFill>
                  <a:srgbClr val="000000"/>
                </a:solidFill>
                <a:effectLst/>
              </a:rPr>
              <a:t>essere</a:t>
            </a:r>
            <a:r>
              <a:rPr lang="fr-CH" b="0" i="0" u="none" strike="noStrike" dirty="0">
                <a:solidFill>
                  <a:srgbClr val="000000"/>
                </a:solidFill>
                <a:effectLst/>
              </a:rPr>
              <a:t> </a:t>
            </a:r>
            <a:r>
              <a:rPr lang="fr-CH" b="0" i="0" u="none" strike="noStrike" dirty="0" err="1">
                <a:solidFill>
                  <a:srgbClr val="000000"/>
                </a:solidFill>
                <a:effectLst/>
              </a:rPr>
              <a:t>sviluppata</a:t>
            </a:r>
            <a:r>
              <a:rPr lang="fr-CH" b="0" i="0" u="none" strike="noStrike" dirty="0">
                <a:solidFill>
                  <a:srgbClr val="000000"/>
                </a:solidFill>
                <a:effectLst/>
              </a:rPr>
              <a:t> con vari </a:t>
            </a:r>
            <a:r>
              <a:rPr lang="fr-CH" b="0" i="0" u="none" strike="noStrike" dirty="0" err="1">
                <a:solidFill>
                  <a:srgbClr val="000000"/>
                </a:solidFill>
                <a:effectLst/>
              </a:rPr>
              <a:t>strumenti</a:t>
            </a:r>
            <a:r>
              <a:rPr lang="fr-CH" b="0" i="0" u="none" strike="noStrike" dirty="0">
                <a:solidFill>
                  <a:srgbClr val="000000"/>
                </a:solidFill>
                <a:effectLst/>
              </a:rPr>
              <a:t> di </a:t>
            </a:r>
            <a:r>
              <a:rPr lang="fr-CH" b="0" i="0" u="none" strike="noStrike" dirty="0" err="1">
                <a:solidFill>
                  <a:srgbClr val="000000"/>
                </a:solidFill>
                <a:effectLst/>
              </a:rPr>
              <a:t>allenamento</a:t>
            </a:r>
            <a:r>
              <a:rPr lang="fr-CH" b="0" i="0" u="none" strike="noStrike" dirty="0">
                <a:solidFill>
                  <a:srgbClr val="000000"/>
                </a:solidFill>
                <a:effectLst/>
              </a:rPr>
              <a:t> e </a:t>
            </a:r>
            <a:r>
              <a:rPr lang="fr-CH" b="0" i="0" u="none" strike="noStrike" dirty="0" err="1">
                <a:solidFill>
                  <a:srgbClr val="000000"/>
                </a:solidFill>
                <a:effectLst/>
              </a:rPr>
              <a:t>può</a:t>
            </a:r>
            <a:r>
              <a:rPr lang="fr-CH" b="0" i="0" u="none" strike="noStrike" dirty="0">
                <a:solidFill>
                  <a:srgbClr val="000000"/>
                </a:solidFill>
                <a:effectLst/>
              </a:rPr>
              <a:t> </a:t>
            </a:r>
            <a:r>
              <a:rPr lang="fr-CH" b="0" i="0" u="none" strike="noStrike" dirty="0" err="1">
                <a:solidFill>
                  <a:srgbClr val="000000"/>
                </a:solidFill>
                <a:effectLst/>
              </a:rPr>
              <a:t>essere</a:t>
            </a:r>
            <a:r>
              <a:rPr lang="fr-CH" b="0" i="0" u="none" strike="noStrike" dirty="0">
                <a:solidFill>
                  <a:srgbClr val="000000"/>
                </a:solidFill>
                <a:effectLst/>
              </a:rPr>
              <a:t> </a:t>
            </a:r>
            <a:r>
              <a:rPr lang="fr-CH" b="0" i="0" u="none" strike="noStrike" dirty="0" err="1">
                <a:solidFill>
                  <a:srgbClr val="000000"/>
                </a:solidFill>
                <a:effectLst/>
              </a:rPr>
              <a:t>trasferita</a:t>
            </a:r>
            <a:r>
              <a:rPr lang="fr-CH" b="0" i="0" u="none" strike="noStrike" dirty="0">
                <a:solidFill>
                  <a:srgbClr val="000000"/>
                </a:solidFill>
                <a:effectLst/>
              </a:rPr>
              <a:t> alla </a:t>
            </a:r>
            <a:r>
              <a:rPr lang="fr-CH" b="0" i="0" u="none" strike="noStrike" dirty="0" err="1">
                <a:solidFill>
                  <a:srgbClr val="000000"/>
                </a:solidFill>
                <a:effectLst/>
              </a:rPr>
              <a:t>maggior</a:t>
            </a:r>
            <a:r>
              <a:rPr lang="fr-CH" b="0" i="0" u="none" strike="noStrike" dirty="0">
                <a:solidFill>
                  <a:srgbClr val="000000"/>
                </a:solidFill>
                <a:effectLst/>
              </a:rPr>
              <a:t> parte delle </a:t>
            </a:r>
            <a:r>
              <a:rPr lang="fr-CH" b="0" i="0" u="none" strike="noStrike" dirty="0" err="1">
                <a:solidFill>
                  <a:srgbClr val="000000"/>
                </a:solidFill>
                <a:effectLst/>
              </a:rPr>
              <a:t>attività</a:t>
            </a:r>
            <a:r>
              <a:rPr lang="fr-CH" b="0" i="0" u="none" strike="noStrike" dirty="0">
                <a:solidFill>
                  <a:srgbClr val="000000"/>
                </a:solidFill>
                <a:effectLst/>
              </a:rPr>
              <a:t> e sport.</a:t>
            </a:r>
          </a:p>
          <a:p>
            <a:pPr algn="l"/>
            <a:endParaRPr lang="fr-CH" b="1" i="0" u="none" strike="noStrike" dirty="0">
              <a:solidFill>
                <a:srgbClr val="000000"/>
              </a:solidFill>
              <a:effectLst/>
            </a:endParaRPr>
          </a:p>
          <a:p>
            <a:pPr algn="l"/>
            <a:r>
              <a:rPr lang="fr-CH" b="1" i="0" u="none" strike="noStrike" dirty="0" err="1">
                <a:solidFill>
                  <a:srgbClr val="000000"/>
                </a:solidFill>
                <a:effectLst/>
              </a:rPr>
              <a:t>Resistenza</a:t>
            </a:r>
            <a:r>
              <a:rPr lang="fr-CH" b="1" i="0" u="none" strike="noStrike" dirty="0">
                <a:solidFill>
                  <a:srgbClr val="000000"/>
                </a:solidFill>
                <a:effectLst/>
              </a:rPr>
              <a:t> </a:t>
            </a:r>
            <a:r>
              <a:rPr lang="fr-CH" b="1" i="0" u="none" strike="noStrike" dirty="0" err="1">
                <a:solidFill>
                  <a:srgbClr val="000000"/>
                </a:solidFill>
                <a:effectLst/>
              </a:rPr>
              <a:t>specifica</a:t>
            </a:r>
            <a:endParaRPr lang="fr-CH" b="1" i="0" u="none" strike="noStrike" dirty="0">
              <a:solidFill>
                <a:srgbClr val="000000"/>
              </a:solidFill>
              <a:effectLst/>
            </a:endParaRPr>
          </a:p>
          <a:p>
            <a:pPr algn="l"/>
            <a:r>
              <a:rPr lang="fr-CH" b="0" i="0" u="none" strike="noStrike" dirty="0">
                <a:solidFill>
                  <a:srgbClr val="000000"/>
                </a:solidFill>
                <a:effectLst/>
              </a:rPr>
              <a:t>La </a:t>
            </a:r>
            <a:r>
              <a:rPr lang="fr-CH" b="0" i="0" u="none" strike="noStrike" dirty="0" err="1">
                <a:solidFill>
                  <a:srgbClr val="000000"/>
                </a:solidFill>
                <a:effectLst/>
              </a:rPr>
              <a:t>resistenza</a:t>
            </a:r>
            <a:r>
              <a:rPr lang="fr-CH" b="0" i="0" u="none" strike="noStrike" dirty="0">
                <a:solidFill>
                  <a:srgbClr val="000000"/>
                </a:solidFill>
                <a:effectLst/>
              </a:rPr>
              <a:t> </a:t>
            </a:r>
            <a:r>
              <a:rPr lang="fr-CH" b="0" i="0" u="none" strike="noStrike" dirty="0" err="1">
                <a:solidFill>
                  <a:srgbClr val="000000"/>
                </a:solidFill>
                <a:effectLst/>
              </a:rPr>
              <a:t>specifica</a:t>
            </a:r>
            <a:r>
              <a:rPr lang="fr-CH" b="0" i="0" u="none" strike="noStrike" dirty="0">
                <a:solidFill>
                  <a:srgbClr val="000000"/>
                </a:solidFill>
                <a:effectLst/>
              </a:rPr>
              <a:t> si </a:t>
            </a:r>
            <a:r>
              <a:rPr lang="fr-CH" b="0" i="0" u="none" strike="noStrike" dirty="0" err="1">
                <a:solidFill>
                  <a:srgbClr val="000000"/>
                </a:solidFill>
                <a:effectLst/>
              </a:rPr>
              <a:t>riferisce</a:t>
            </a:r>
            <a:r>
              <a:rPr lang="fr-CH" b="0" i="0" u="none" strike="noStrike" dirty="0">
                <a:solidFill>
                  <a:srgbClr val="000000"/>
                </a:solidFill>
                <a:effectLst/>
              </a:rPr>
              <a:t> alla </a:t>
            </a:r>
            <a:r>
              <a:rPr lang="fr-CH" b="0" i="0" u="none" strike="noStrike" dirty="0" err="1">
                <a:solidFill>
                  <a:srgbClr val="000000"/>
                </a:solidFill>
                <a:effectLst/>
              </a:rPr>
              <a:t>resistenza</a:t>
            </a:r>
            <a:r>
              <a:rPr lang="fr-CH" b="0" i="0" u="none" strike="noStrike" dirty="0">
                <a:solidFill>
                  <a:srgbClr val="000000"/>
                </a:solidFill>
                <a:effectLst/>
              </a:rPr>
              <a:t> alla </a:t>
            </a:r>
            <a:r>
              <a:rPr lang="fr-CH" b="0" i="0" u="none" strike="noStrike" dirty="0" err="1">
                <a:solidFill>
                  <a:srgbClr val="000000"/>
                </a:solidFill>
                <a:effectLst/>
              </a:rPr>
              <a:t>fatica</a:t>
            </a:r>
            <a:r>
              <a:rPr lang="fr-CH" b="0" i="0" u="none" strike="noStrike" dirty="0">
                <a:solidFill>
                  <a:srgbClr val="000000"/>
                </a:solidFill>
                <a:effectLst/>
              </a:rPr>
              <a:t> </a:t>
            </a:r>
            <a:r>
              <a:rPr lang="fr-CH" b="0" i="0" u="none" strike="noStrike" dirty="0" err="1">
                <a:solidFill>
                  <a:srgbClr val="000000"/>
                </a:solidFill>
                <a:effectLst/>
              </a:rPr>
              <a:t>durante</a:t>
            </a:r>
            <a:r>
              <a:rPr lang="fr-CH" b="0" i="0" u="none" strike="noStrike" dirty="0">
                <a:solidFill>
                  <a:srgbClr val="000000"/>
                </a:solidFill>
                <a:effectLst/>
              </a:rPr>
              <a:t> </a:t>
            </a:r>
            <a:r>
              <a:rPr lang="fr-CH" b="0" i="0" u="none" strike="noStrike" dirty="0" err="1">
                <a:solidFill>
                  <a:srgbClr val="000000"/>
                </a:solidFill>
                <a:effectLst/>
              </a:rPr>
              <a:t>uno</a:t>
            </a:r>
            <a:r>
              <a:rPr lang="fr-CH" b="0" i="0" u="none" strike="noStrike" dirty="0">
                <a:solidFill>
                  <a:srgbClr val="000000"/>
                </a:solidFill>
                <a:effectLst/>
              </a:rPr>
              <a:t> </a:t>
            </a:r>
            <a:r>
              <a:rPr lang="fr-CH" b="0" i="0" u="none" strike="noStrike" dirty="0" err="1">
                <a:solidFill>
                  <a:srgbClr val="000000"/>
                </a:solidFill>
                <a:effectLst/>
              </a:rPr>
              <a:t>sforzo</a:t>
            </a:r>
            <a:r>
              <a:rPr lang="fr-CH" b="0" i="0" u="none" strike="noStrike" dirty="0">
                <a:solidFill>
                  <a:srgbClr val="000000"/>
                </a:solidFill>
                <a:effectLst/>
              </a:rPr>
              <a:t> </a:t>
            </a:r>
            <a:r>
              <a:rPr lang="fr-CH" b="0" i="0" u="none" strike="noStrike" dirty="0" err="1">
                <a:solidFill>
                  <a:srgbClr val="000000"/>
                </a:solidFill>
                <a:effectLst/>
              </a:rPr>
              <a:t>sportivo</a:t>
            </a:r>
            <a:r>
              <a:rPr lang="fr-CH" b="0" i="0" u="none" strike="noStrike" dirty="0">
                <a:solidFill>
                  <a:srgbClr val="000000"/>
                </a:solidFill>
                <a:effectLst/>
              </a:rPr>
              <a:t> </a:t>
            </a:r>
            <a:r>
              <a:rPr lang="fr-CH" b="0" i="0" u="none" strike="noStrike" dirty="0" err="1">
                <a:solidFill>
                  <a:srgbClr val="000000"/>
                </a:solidFill>
                <a:effectLst/>
              </a:rPr>
              <a:t>specifico</a:t>
            </a:r>
            <a:r>
              <a:rPr lang="fr-CH" b="0" i="0" u="none" strike="noStrike" dirty="0">
                <a:solidFill>
                  <a:srgbClr val="000000"/>
                </a:solidFill>
                <a:effectLst/>
              </a:rPr>
              <a:t> per </a:t>
            </a:r>
            <a:r>
              <a:rPr lang="fr-CH" b="0" i="0" u="none" strike="noStrike" dirty="0" err="1">
                <a:solidFill>
                  <a:srgbClr val="000000"/>
                </a:solidFill>
                <a:effectLst/>
              </a:rPr>
              <a:t>ciascuna</a:t>
            </a:r>
            <a:r>
              <a:rPr lang="fr-CH" b="0" i="0" u="none" strike="noStrike" dirty="0">
                <a:solidFill>
                  <a:srgbClr val="000000"/>
                </a:solidFill>
                <a:effectLst/>
              </a:rPr>
              <a:t> disciplina. </a:t>
            </a:r>
            <a:r>
              <a:rPr lang="fr-CH" b="0" i="0" u="none" strike="noStrike" dirty="0" err="1">
                <a:solidFill>
                  <a:srgbClr val="000000"/>
                </a:solidFill>
                <a:effectLst/>
              </a:rPr>
              <a:t>Include</a:t>
            </a:r>
            <a:r>
              <a:rPr lang="fr-CH" b="0" i="0" u="none" strike="noStrike" dirty="0">
                <a:solidFill>
                  <a:srgbClr val="000000"/>
                </a:solidFill>
                <a:effectLst/>
              </a:rPr>
              <a:t> </a:t>
            </a:r>
            <a:r>
              <a:rPr lang="fr-CH" b="0" i="0" u="none" strike="noStrike" dirty="0" err="1">
                <a:solidFill>
                  <a:srgbClr val="000000"/>
                </a:solidFill>
                <a:effectLst/>
              </a:rPr>
              <a:t>sia</a:t>
            </a:r>
            <a:r>
              <a:rPr lang="fr-CH" b="0" i="0" u="none" strike="noStrike" dirty="0">
                <a:solidFill>
                  <a:srgbClr val="000000"/>
                </a:solidFill>
                <a:effectLst/>
              </a:rPr>
              <a:t> la </a:t>
            </a:r>
            <a:r>
              <a:rPr lang="fr-CH" b="0" i="0" u="none" strike="noStrike" dirty="0" err="1">
                <a:solidFill>
                  <a:srgbClr val="000000"/>
                </a:solidFill>
                <a:effectLst/>
              </a:rPr>
              <a:t>capacità</a:t>
            </a:r>
            <a:r>
              <a:rPr lang="fr-CH" b="0" i="0" u="none" strike="noStrike" dirty="0">
                <a:solidFill>
                  <a:srgbClr val="000000"/>
                </a:solidFill>
                <a:effectLst/>
              </a:rPr>
              <a:t> </a:t>
            </a:r>
            <a:r>
              <a:rPr lang="fr-CH" b="0" i="0" u="none" strike="noStrike" dirty="0" err="1">
                <a:solidFill>
                  <a:srgbClr val="000000"/>
                </a:solidFill>
                <a:effectLst/>
              </a:rPr>
              <a:t>aerobica</a:t>
            </a:r>
            <a:r>
              <a:rPr lang="fr-CH" b="0" i="0" u="none" strike="noStrike" dirty="0">
                <a:solidFill>
                  <a:srgbClr val="000000"/>
                </a:solidFill>
                <a:effectLst/>
              </a:rPr>
              <a:t> </a:t>
            </a:r>
            <a:r>
              <a:rPr lang="fr-CH" b="0" i="0" u="none" strike="noStrike" dirty="0" err="1">
                <a:solidFill>
                  <a:srgbClr val="000000"/>
                </a:solidFill>
                <a:effectLst/>
              </a:rPr>
              <a:t>che</a:t>
            </a:r>
            <a:r>
              <a:rPr lang="fr-CH" b="0" i="0" u="none" strike="noStrike" dirty="0">
                <a:solidFill>
                  <a:srgbClr val="000000"/>
                </a:solidFill>
                <a:effectLst/>
              </a:rPr>
              <a:t> </a:t>
            </a:r>
            <a:r>
              <a:rPr lang="fr-CH" b="0" i="0" u="none" strike="noStrike" dirty="0" err="1">
                <a:solidFill>
                  <a:srgbClr val="000000"/>
                </a:solidFill>
                <a:effectLst/>
              </a:rPr>
              <a:t>anaerobica</a:t>
            </a:r>
            <a:r>
              <a:rPr lang="fr-CH" b="0" i="0" u="none" strike="noStrike" dirty="0">
                <a:solidFill>
                  <a:srgbClr val="000000"/>
                </a:solidFill>
                <a:effectLst/>
              </a:rPr>
              <a:t>, </a:t>
            </a:r>
            <a:r>
              <a:rPr lang="fr-CH" b="0" i="0" u="none" strike="noStrike" dirty="0" err="1">
                <a:solidFill>
                  <a:srgbClr val="000000"/>
                </a:solidFill>
                <a:effectLst/>
              </a:rPr>
              <a:t>così</a:t>
            </a:r>
            <a:r>
              <a:rPr lang="fr-CH" b="0" i="0" u="none" strike="noStrike" dirty="0">
                <a:solidFill>
                  <a:srgbClr val="000000"/>
                </a:solidFill>
                <a:effectLst/>
              </a:rPr>
              <a:t> come la </a:t>
            </a:r>
            <a:r>
              <a:rPr lang="fr-CH" b="0" i="0" u="none" strike="noStrike" dirty="0" err="1">
                <a:solidFill>
                  <a:srgbClr val="000000"/>
                </a:solidFill>
                <a:effectLst/>
              </a:rPr>
              <a:t>capacità</a:t>
            </a:r>
            <a:r>
              <a:rPr lang="fr-CH" b="0" i="0" u="none" strike="noStrike" dirty="0">
                <a:solidFill>
                  <a:srgbClr val="000000"/>
                </a:solidFill>
                <a:effectLst/>
              </a:rPr>
              <a:t> </a:t>
            </a:r>
            <a:r>
              <a:rPr lang="fr-CH" b="0" i="0" u="none" strike="noStrike" dirty="0" err="1">
                <a:solidFill>
                  <a:srgbClr val="000000"/>
                </a:solidFill>
                <a:effectLst/>
              </a:rPr>
              <a:t>aerobica</a:t>
            </a:r>
            <a:r>
              <a:rPr lang="fr-CH" b="0" i="0" u="none" strike="noStrike" dirty="0">
                <a:solidFill>
                  <a:srgbClr val="000000"/>
                </a:solidFill>
                <a:effectLst/>
              </a:rPr>
              <a:t> e </a:t>
            </a:r>
            <a:r>
              <a:rPr lang="fr-CH" b="0" i="0" u="none" strike="noStrike" dirty="0" err="1">
                <a:solidFill>
                  <a:srgbClr val="000000"/>
                </a:solidFill>
                <a:effectLst/>
              </a:rPr>
              <a:t>anaerobica</a:t>
            </a:r>
            <a:r>
              <a:rPr lang="fr-CH" b="0" i="0" u="none" strike="noStrike" dirty="0">
                <a:solidFill>
                  <a:srgbClr val="000000"/>
                </a:solidFill>
                <a:effectLst/>
              </a:rPr>
              <a:t> in </a:t>
            </a:r>
            <a:r>
              <a:rPr lang="fr-CH" b="0" i="0" u="none" strike="noStrike" dirty="0" err="1">
                <a:solidFill>
                  <a:srgbClr val="000000"/>
                </a:solidFill>
                <a:effectLst/>
              </a:rPr>
              <a:t>una</a:t>
            </a:r>
            <a:r>
              <a:rPr lang="fr-CH" b="0" i="0" u="none" strike="noStrike" dirty="0">
                <a:solidFill>
                  <a:srgbClr val="000000"/>
                </a:solidFill>
                <a:effectLst/>
              </a:rPr>
              <a:t> forma sport-</a:t>
            </a:r>
            <a:r>
              <a:rPr lang="fr-CH" b="0" i="0" u="none" strike="noStrike" dirty="0" err="1">
                <a:solidFill>
                  <a:srgbClr val="000000"/>
                </a:solidFill>
                <a:effectLst/>
              </a:rPr>
              <a:t>specifica</a:t>
            </a:r>
            <a:r>
              <a:rPr lang="fr-CH" b="0" i="0" u="none" strike="noStrike" dirty="0">
                <a:solidFill>
                  <a:srgbClr val="000000"/>
                </a:solidFill>
                <a:effectLst/>
              </a:rPr>
              <a:t>.</a:t>
            </a:r>
            <a:br>
              <a:rPr lang="fr-CH" b="0" i="0" u="none" strike="noStrike" dirty="0">
                <a:solidFill>
                  <a:srgbClr val="000000"/>
                </a:solidFill>
                <a:effectLst/>
              </a:rPr>
            </a:br>
            <a:r>
              <a:rPr lang="fr-CH" b="0" i="0" u="none" strike="noStrike" dirty="0" err="1">
                <a:solidFill>
                  <a:srgbClr val="000000"/>
                </a:solidFill>
                <a:effectLst/>
              </a:rPr>
              <a:t>Nella</a:t>
            </a:r>
            <a:r>
              <a:rPr lang="fr-CH" b="0" i="0" u="none" strike="noStrike" dirty="0">
                <a:solidFill>
                  <a:srgbClr val="000000"/>
                </a:solidFill>
                <a:effectLst/>
              </a:rPr>
              <a:t> </a:t>
            </a:r>
            <a:r>
              <a:rPr lang="fr-CH" b="0" i="0" u="none" strike="noStrike" dirty="0" err="1">
                <a:solidFill>
                  <a:srgbClr val="000000"/>
                </a:solidFill>
                <a:effectLst/>
              </a:rPr>
              <a:t>resistenza</a:t>
            </a:r>
            <a:r>
              <a:rPr lang="fr-CH" b="0" i="0" u="none" strike="noStrike" dirty="0">
                <a:solidFill>
                  <a:srgbClr val="000000"/>
                </a:solidFill>
                <a:effectLst/>
              </a:rPr>
              <a:t> </a:t>
            </a:r>
            <a:r>
              <a:rPr lang="fr-CH" b="0" i="0" u="none" strike="noStrike" dirty="0" err="1">
                <a:solidFill>
                  <a:srgbClr val="000000"/>
                </a:solidFill>
                <a:effectLst/>
              </a:rPr>
              <a:t>specifica</a:t>
            </a:r>
            <a:r>
              <a:rPr lang="fr-CH" b="0" i="0" u="none" strike="noStrike" dirty="0">
                <a:solidFill>
                  <a:srgbClr val="000000"/>
                </a:solidFill>
                <a:effectLst/>
              </a:rPr>
              <a:t> si distingue tra </a:t>
            </a:r>
            <a:r>
              <a:rPr lang="fr-CH" b="0" i="0" u="none" strike="noStrike" dirty="0" err="1">
                <a:solidFill>
                  <a:srgbClr val="000000"/>
                </a:solidFill>
                <a:effectLst/>
              </a:rPr>
              <a:t>attività</a:t>
            </a:r>
            <a:r>
              <a:rPr lang="fr-CH" b="0" i="0" u="none" strike="noStrike" dirty="0">
                <a:solidFill>
                  <a:srgbClr val="000000"/>
                </a:solidFill>
                <a:effectLst/>
              </a:rPr>
              <a:t> </a:t>
            </a:r>
            <a:r>
              <a:rPr lang="fr-CH" b="0" i="0" u="none" strike="noStrike" dirty="0" err="1">
                <a:solidFill>
                  <a:srgbClr val="000000"/>
                </a:solidFill>
                <a:effectLst/>
              </a:rPr>
              <a:t>cicliche</a:t>
            </a:r>
            <a:r>
              <a:rPr lang="fr-CH" b="0" i="0" u="none" strike="noStrike" dirty="0">
                <a:solidFill>
                  <a:srgbClr val="000000"/>
                </a:solidFill>
                <a:effectLst/>
              </a:rPr>
              <a:t> e </a:t>
            </a:r>
            <a:r>
              <a:rPr lang="fr-CH" b="0" i="0" u="none" strike="noStrike" dirty="0" err="1">
                <a:solidFill>
                  <a:srgbClr val="000000"/>
                </a:solidFill>
                <a:effectLst/>
              </a:rPr>
              <a:t>continuative</a:t>
            </a:r>
            <a:r>
              <a:rPr lang="fr-CH" b="0" i="0" u="none" strike="noStrike" dirty="0">
                <a:solidFill>
                  <a:srgbClr val="000000"/>
                </a:solidFill>
                <a:effectLst/>
              </a:rPr>
              <a:t> (ad </a:t>
            </a:r>
            <a:r>
              <a:rPr lang="fr-CH" b="0" i="0" u="none" strike="noStrike" dirty="0" err="1">
                <a:solidFill>
                  <a:srgbClr val="000000"/>
                </a:solidFill>
                <a:effectLst/>
              </a:rPr>
              <a:t>esempio</a:t>
            </a:r>
            <a:r>
              <a:rPr lang="fr-CH" b="0" i="0" u="none" strike="noStrike" dirty="0">
                <a:solidFill>
                  <a:srgbClr val="000000"/>
                </a:solidFill>
                <a:effectLst/>
              </a:rPr>
              <a:t>, la </a:t>
            </a:r>
            <a:r>
              <a:rPr lang="fr-CH" b="0" i="0" u="none" strike="noStrike" dirty="0" err="1">
                <a:solidFill>
                  <a:srgbClr val="000000"/>
                </a:solidFill>
                <a:effectLst/>
              </a:rPr>
              <a:t>resistenza</a:t>
            </a:r>
            <a:r>
              <a:rPr lang="fr-CH" b="0" i="0" u="none" strike="noStrike" dirty="0">
                <a:solidFill>
                  <a:srgbClr val="000000"/>
                </a:solidFill>
                <a:effectLst/>
              </a:rPr>
              <a:t> alla </a:t>
            </a:r>
            <a:r>
              <a:rPr lang="fr-CH" b="0" i="0" u="none" strike="noStrike" dirty="0" err="1">
                <a:solidFill>
                  <a:srgbClr val="000000"/>
                </a:solidFill>
                <a:effectLst/>
              </a:rPr>
              <a:t>velocità</a:t>
            </a:r>
            <a:r>
              <a:rPr lang="fr-CH" b="0" i="0" u="none" strike="noStrike" dirty="0">
                <a:solidFill>
                  <a:srgbClr val="000000"/>
                </a:solidFill>
                <a:effectLst/>
              </a:rPr>
              <a:t> per </a:t>
            </a:r>
            <a:r>
              <a:rPr lang="fr-CH" b="0" i="0" u="none" strike="noStrike" dirty="0" err="1">
                <a:solidFill>
                  <a:srgbClr val="000000"/>
                </a:solidFill>
                <a:effectLst/>
              </a:rPr>
              <a:t>gli</a:t>
            </a:r>
            <a:r>
              <a:rPr lang="fr-CH" b="0" i="0" u="none" strike="noStrike" dirty="0">
                <a:solidFill>
                  <a:srgbClr val="000000"/>
                </a:solidFill>
                <a:effectLst/>
              </a:rPr>
              <a:t> sprint, la </a:t>
            </a:r>
            <a:r>
              <a:rPr lang="fr-CH" b="0" i="0" u="none" strike="noStrike" dirty="0" err="1">
                <a:solidFill>
                  <a:srgbClr val="000000"/>
                </a:solidFill>
                <a:effectLst/>
              </a:rPr>
              <a:t>resistenza</a:t>
            </a:r>
            <a:r>
              <a:rPr lang="fr-CH" b="0" i="0" u="none" strike="noStrike" dirty="0">
                <a:solidFill>
                  <a:srgbClr val="000000"/>
                </a:solidFill>
                <a:effectLst/>
              </a:rPr>
              <a:t> a </a:t>
            </a:r>
            <a:r>
              <a:rPr lang="fr-CH" b="0" i="0" u="none" strike="noStrike" dirty="0" err="1">
                <a:solidFill>
                  <a:srgbClr val="000000"/>
                </a:solidFill>
                <a:effectLst/>
              </a:rPr>
              <a:t>breve</a:t>
            </a:r>
            <a:r>
              <a:rPr lang="fr-CH" b="0" i="0" u="none" strike="noStrike" dirty="0">
                <a:solidFill>
                  <a:srgbClr val="000000"/>
                </a:solidFill>
                <a:effectLst/>
              </a:rPr>
              <a:t>, medio e </a:t>
            </a:r>
            <a:r>
              <a:rPr lang="fr-CH" b="0" i="0" u="none" strike="noStrike" dirty="0" err="1">
                <a:solidFill>
                  <a:srgbClr val="000000"/>
                </a:solidFill>
                <a:effectLst/>
              </a:rPr>
              <a:t>lungo</a:t>
            </a:r>
            <a:r>
              <a:rPr lang="fr-CH" b="0" i="0" u="none" strike="noStrike" dirty="0">
                <a:solidFill>
                  <a:srgbClr val="000000"/>
                </a:solidFill>
                <a:effectLst/>
              </a:rPr>
              <a:t> termine) e </a:t>
            </a:r>
            <a:r>
              <a:rPr lang="fr-CH" b="0" i="0" u="none" strike="noStrike" dirty="0" err="1">
                <a:solidFill>
                  <a:srgbClr val="000000"/>
                </a:solidFill>
                <a:effectLst/>
              </a:rPr>
              <a:t>attività</a:t>
            </a:r>
            <a:r>
              <a:rPr lang="fr-CH" b="0" i="0" u="none" strike="noStrike" dirty="0">
                <a:solidFill>
                  <a:srgbClr val="000000"/>
                </a:solidFill>
                <a:effectLst/>
              </a:rPr>
              <a:t> </a:t>
            </a:r>
            <a:r>
              <a:rPr lang="fr-CH" b="0" i="0" u="none" strike="noStrike" dirty="0" err="1">
                <a:solidFill>
                  <a:srgbClr val="000000"/>
                </a:solidFill>
                <a:effectLst/>
              </a:rPr>
              <a:t>azicliche</a:t>
            </a:r>
            <a:r>
              <a:rPr lang="fr-CH" b="0" i="0" u="none" strike="noStrike" dirty="0">
                <a:solidFill>
                  <a:srgbClr val="000000"/>
                </a:solidFill>
                <a:effectLst/>
              </a:rPr>
              <a:t> e non </a:t>
            </a:r>
            <a:r>
              <a:rPr lang="fr-CH" b="0" i="0" u="none" strike="noStrike" dirty="0" err="1">
                <a:solidFill>
                  <a:srgbClr val="000000"/>
                </a:solidFill>
                <a:effectLst/>
              </a:rPr>
              <a:t>continuative</a:t>
            </a:r>
            <a:r>
              <a:rPr lang="fr-CH" b="0" i="0" u="none" strike="noStrike" dirty="0">
                <a:solidFill>
                  <a:srgbClr val="000000"/>
                </a:solidFill>
                <a:effectLst/>
              </a:rPr>
              <a:t> (ad </a:t>
            </a:r>
            <a:r>
              <a:rPr lang="fr-CH" b="0" i="0" u="none" strike="noStrike" dirty="0" err="1">
                <a:solidFill>
                  <a:srgbClr val="000000"/>
                </a:solidFill>
                <a:effectLst/>
              </a:rPr>
              <a:t>esempio</a:t>
            </a:r>
            <a:r>
              <a:rPr lang="fr-CH" b="0" i="0" u="none" strike="noStrike" dirty="0">
                <a:solidFill>
                  <a:srgbClr val="000000"/>
                </a:solidFill>
                <a:effectLst/>
              </a:rPr>
              <a:t>, la </a:t>
            </a:r>
            <a:r>
              <a:rPr lang="fr-CH" b="0" i="0" u="none" strike="noStrike" dirty="0" err="1">
                <a:solidFill>
                  <a:srgbClr val="000000"/>
                </a:solidFill>
                <a:effectLst/>
              </a:rPr>
              <a:t>resistenza</a:t>
            </a:r>
            <a:r>
              <a:rPr lang="fr-CH" b="0" i="0" u="none" strike="noStrike" dirty="0">
                <a:solidFill>
                  <a:srgbClr val="000000"/>
                </a:solidFill>
                <a:effectLst/>
              </a:rPr>
              <a:t> </a:t>
            </a:r>
            <a:r>
              <a:rPr lang="fr-CH" b="0" i="0" u="none" strike="noStrike" dirty="0" err="1">
                <a:solidFill>
                  <a:srgbClr val="000000"/>
                </a:solidFill>
                <a:effectLst/>
              </a:rPr>
              <a:t>nella</a:t>
            </a:r>
            <a:r>
              <a:rPr lang="fr-CH" b="0" i="0" u="none" strike="noStrike" dirty="0">
                <a:solidFill>
                  <a:srgbClr val="000000"/>
                </a:solidFill>
                <a:effectLst/>
              </a:rPr>
              <a:t> lotta o </a:t>
            </a:r>
            <a:r>
              <a:rPr lang="fr-CH" b="0" i="0" u="none" strike="noStrike" dirty="0" err="1">
                <a:solidFill>
                  <a:srgbClr val="000000"/>
                </a:solidFill>
                <a:effectLst/>
              </a:rPr>
              <a:t>nei</a:t>
            </a:r>
            <a:r>
              <a:rPr lang="fr-CH" b="0" i="0" u="none" strike="noStrike" dirty="0">
                <a:solidFill>
                  <a:srgbClr val="000000"/>
                </a:solidFill>
                <a:effectLst/>
              </a:rPr>
              <a:t> </a:t>
            </a:r>
            <a:r>
              <a:rPr lang="fr-CH" b="0" i="0" u="none" strike="noStrike" dirty="0" err="1">
                <a:solidFill>
                  <a:srgbClr val="000000"/>
                </a:solidFill>
                <a:effectLst/>
              </a:rPr>
              <a:t>giochi</a:t>
            </a:r>
            <a:r>
              <a:rPr lang="fr-CH" b="0" i="0" u="none" strike="noStrike" dirty="0">
                <a:solidFill>
                  <a:srgbClr val="000000"/>
                </a:solidFill>
                <a:effectLst/>
              </a:rPr>
              <a:t> </a:t>
            </a:r>
            <a:r>
              <a:rPr lang="fr-CH" b="0" i="0" u="none" strike="noStrike" dirty="0" err="1">
                <a:solidFill>
                  <a:srgbClr val="000000"/>
                </a:solidFill>
                <a:effectLst/>
              </a:rPr>
              <a:t>sportivi</a:t>
            </a:r>
            <a:r>
              <a:rPr lang="fr-CH" b="0" i="0" u="none" strike="noStrike" dirty="0">
                <a:solidFill>
                  <a:srgbClr val="000000"/>
                </a:solidFill>
                <a:effectLst/>
              </a:rPr>
              <a:t>, come il </a:t>
            </a:r>
            <a:r>
              <a:rPr lang="fr-CH" b="0" i="0" u="none" strike="noStrike" dirty="0" err="1">
                <a:solidFill>
                  <a:srgbClr val="000000"/>
                </a:solidFill>
                <a:effectLst/>
              </a:rPr>
              <a:t>mantenere</a:t>
            </a:r>
            <a:r>
              <a:rPr lang="fr-CH" b="0" i="0" u="none" strike="noStrike" dirty="0">
                <a:solidFill>
                  <a:srgbClr val="000000"/>
                </a:solidFill>
                <a:effectLst/>
              </a:rPr>
              <a:t> la </a:t>
            </a:r>
            <a:r>
              <a:rPr lang="fr-CH" b="0" i="0" u="none" strike="noStrike" dirty="0" err="1">
                <a:solidFill>
                  <a:srgbClr val="000000"/>
                </a:solidFill>
                <a:effectLst/>
              </a:rPr>
              <a:t>forza</a:t>
            </a:r>
            <a:r>
              <a:rPr lang="fr-CH" b="0" i="0" u="none" strike="noStrike" dirty="0">
                <a:solidFill>
                  <a:srgbClr val="000000"/>
                </a:solidFill>
                <a:effectLst/>
              </a:rPr>
              <a:t> </a:t>
            </a:r>
            <a:r>
              <a:rPr lang="fr-CH" b="0" i="0" u="none" strike="noStrike" dirty="0" err="1">
                <a:solidFill>
                  <a:srgbClr val="000000"/>
                </a:solidFill>
                <a:effectLst/>
              </a:rPr>
              <a:t>durante</a:t>
            </a:r>
            <a:r>
              <a:rPr lang="fr-CH" b="0" i="0" u="none" strike="noStrike" dirty="0">
                <a:solidFill>
                  <a:srgbClr val="000000"/>
                </a:solidFill>
                <a:effectLst/>
              </a:rPr>
              <a:t> un </a:t>
            </a:r>
            <a:r>
              <a:rPr lang="fr-CH" b="0" i="0" u="none" strike="noStrike" dirty="0" err="1">
                <a:solidFill>
                  <a:srgbClr val="000000"/>
                </a:solidFill>
                <a:effectLst/>
              </a:rPr>
              <a:t>contrasto</a:t>
            </a:r>
            <a:r>
              <a:rPr lang="fr-CH" b="0" i="0" u="none" strike="noStrike" dirty="0">
                <a:solidFill>
                  <a:srgbClr val="000000"/>
                </a:solidFill>
                <a:effectLst/>
              </a:rPr>
              <a:t>).</a:t>
            </a:r>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25</a:t>
            </a:fld>
            <a:endParaRPr lang="de-CH"/>
          </a:p>
        </p:txBody>
      </p:sp>
    </p:spTree>
    <p:extLst>
      <p:ext uri="{BB962C8B-B14F-4D97-AF65-F5344CB8AC3E}">
        <p14:creationId xmlns:p14="http://schemas.microsoft.com/office/powerpoint/2010/main" val="38604726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endParaRPr lang="en-GB" sz="1200" b="1" i="0" u="none" strike="noStrike" kern="1200" dirty="0">
              <a:solidFill>
                <a:schemeClr val="tx1"/>
              </a:solidFill>
              <a:effectLst/>
              <a:latin typeface="Arial" pitchFamily="34" charset="0"/>
              <a:ea typeface="+mn-ea"/>
              <a:cs typeface="+mn-cs"/>
            </a:endParaRPr>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26</a:t>
            </a:fld>
            <a:endParaRPr lang="de-CH" altLang="de-DE" sz="1300"/>
          </a:p>
        </p:txBody>
      </p:sp>
    </p:spTree>
    <p:extLst>
      <p:ext uri="{BB962C8B-B14F-4D97-AF65-F5344CB8AC3E}">
        <p14:creationId xmlns:p14="http://schemas.microsoft.com/office/powerpoint/2010/main" val="2209878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27</a:t>
            </a:fld>
            <a:endParaRPr lang="de-CH" altLang="de-DE" sz="1300"/>
          </a:p>
        </p:txBody>
      </p:sp>
    </p:spTree>
    <p:extLst>
      <p:ext uri="{BB962C8B-B14F-4D97-AF65-F5344CB8AC3E}">
        <p14:creationId xmlns:p14="http://schemas.microsoft.com/office/powerpoint/2010/main" val="3478560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28</a:t>
            </a:fld>
            <a:endParaRPr lang="de-CH" altLang="de-DE" sz="1300"/>
          </a:p>
        </p:txBody>
      </p:sp>
    </p:spTree>
    <p:extLst>
      <p:ext uri="{BB962C8B-B14F-4D97-AF65-F5344CB8AC3E}">
        <p14:creationId xmlns:p14="http://schemas.microsoft.com/office/powerpoint/2010/main" val="22937763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CH" b="0" i="0" u="none" strike="noStrike" dirty="0">
              <a:solidFill>
                <a:srgbClr val="000000"/>
              </a:solidFill>
              <a:effectLst/>
            </a:endParaRPr>
          </a:p>
          <a:p>
            <a:pPr algn="l"/>
            <a:r>
              <a:rPr lang="fr-CH" b="0" i="0" u="none" strike="noStrike" dirty="0">
                <a:solidFill>
                  <a:srgbClr val="000000"/>
                </a:solidFill>
                <a:effectLst/>
              </a:rPr>
              <a:t>Pour la planification de l'entraînement d'un athlète de haut niveau, les distinctions détaillées entre les différentes formes d'endurance sont très importantes. Pour les pratiquants de sport amateur, l'endurance générale et donc la résistance à la fatigue de l'ensemble du corps et de tous ses systèmes sont essentielles.</a:t>
            </a:r>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29</a:t>
            </a:fld>
            <a:endParaRPr lang="de-CH"/>
          </a:p>
        </p:txBody>
      </p:sp>
    </p:spTree>
    <p:extLst>
      <p:ext uri="{BB962C8B-B14F-4D97-AF65-F5344CB8AC3E}">
        <p14:creationId xmlns:p14="http://schemas.microsoft.com/office/powerpoint/2010/main" val="1342316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3</a:t>
            </a:fld>
            <a:endParaRPr lang="de-CH"/>
          </a:p>
        </p:txBody>
      </p:sp>
    </p:spTree>
    <p:extLst>
      <p:ext uri="{BB962C8B-B14F-4D97-AF65-F5344CB8AC3E}">
        <p14:creationId xmlns:p14="http://schemas.microsoft.com/office/powerpoint/2010/main" val="36255391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CH" b="0" i="0" u="none" strike="noStrike" dirty="0">
              <a:solidFill>
                <a:srgbClr val="000000"/>
              </a:solidFill>
              <a:effectLst/>
            </a:endParaRPr>
          </a:p>
          <a:p>
            <a:pPr algn="l"/>
            <a:r>
              <a:rPr lang="fr-CH" b="0" i="0" u="none" strike="noStrike" dirty="0">
                <a:solidFill>
                  <a:srgbClr val="000000"/>
                </a:solidFill>
                <a:effectLst/>
              </a:rPr>
              <a:t>Pour la planification de l'entraînement d'un athlète de haut niveau, les distinctions détaillées entre les différentes formes d'endurance sont très importantes. Pour les pratiquants de sport amateur, l'endurance générale et donc la résistance à la fatigue de l'ensemble du corps et de tous ses systèmes sont essentielles.</a:t>
            </a:r>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30</a:t>
            </a:fld>
            <a:endParaRPr lang="de-CH"/>
          </a:p>
        </p:txBody>
      </p:sp>
    </p:spTree>
    <p:extLst>
      <p:ext uri="{BB962C8B-B14F-4D97-AF65-F5344CB8AC3E}">
        <p14:creationId xmlns:p14="http://schemas.microsoft.com/office/powerpoint/2010/main" val="6592056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CH" b="0" i="0" u="none" strike="noStrike" dirty="0">
              <a:solidFill>
                <a:srgbClr val="000000"/>
              </a:solidFill>
              <a:effectLst/>
            </a:endParaRPr>
          </a:p>
          <a:p>
            <a:pPr algn="l"/>
            <a:r>
              <a:rPr lang="fr-CH" b="0" i="0" u="none" strike="noStrike" dirty="0">
                <a:solidFill>
                  <a:srgbClr val="000000"/>
                </a:solidFill>
                <a:effectLst/>
              </a:rPr>
              <a:t>Per la </a:t>
            </a:r>
            <a:r>
              <a:rPr lang="fr-CH" b="0" i="0" u="none" strike="noStrike" dirty="0" err="1">
                <a:solidFill>
                  <a:srgbClr val="000000"/>
                </a:solidFill>
                <a:effectLst/>
              </a:rPr>
              <a:t>pianificazione</a:t>
            </a:r>
            <a:r>
              <a:rPr lang="fr-CH" b="0" i="0" u="none" strike="noStrike" dirty="0">
                <a:solidFill>
                  <a:srgbClr val="000000"/>
                </a:solidFill>
                <a:effectLst/>
              </a:rPr>
              <a:t> </a:t>
            </a:r>
            <a:r>
              <a:rPr lang="fr-CH" b="0" i="0" u="none" strike="noStrike" dirty="0" err="1">
                <a:solidFill>
                  <a:srgbClr val="000000"/>
                </a:solidFill>
                <a:effectLst/>
              </a:rPr>
              <a:t>dell'allenamento</a:t>
            </a:r>
            <a:r>
              <a:rPr lang="fr-CH" b="0" i="0" u="none" strike="noStrike" dirty="0">
                <a:solidFill>
                  <a:srgbClr val="000000"/>
                </a:solidFill>
                <a:effectLst/>
              </a:rPr>
              <a:t> di un </a:t>
            </a:r>
            <a:r>
              <a:rPr lang="fr-CH" b="0" i="0" u="none" strike="noStrike" dirty="0" err="1">
                <a:solidFill>
                  <a:srgbClr val="000000"/>
                </a:solidFill>
                <a:effectLst/>
              </a:rPr>
              <a:t>atleta</a:t>
            </a:r>
            <a:r>
              <a:rPr lang="fr-CH" b="0" i="0" u="none" strike="noStrike" dirty="0">
                <a:solidFill>
                  <a:srgbClr val="000000"/>
                </a:solidFill>
                <a:effectLst/>
              </a:rPr>
              <a:t> d'élite, le </a:t>
            </a:r>
            <a:r>
              <a:rPr lang="fr-CH" b="0" i="0" u="none" strike="noStrike" dirty="0" err="1">
                <a:solidFill>
                  <a:srgbClr val="000000"/>
                </a:solidFill>
                <a:effectLst/>
              </a:rPr>
              <a:t>distinzioni</a:t>
            </a:r>
            <a:r>
              <a:rPr lang="fr-CH" b="0" i="0" u="none" strike="noStrike" dirty="0">
                <a:solidFill>
                  <a:srgbClr val="000000"/>
                </a:solidFill>
                <a:effectLst/>
              </a:rPr>
              <a:t> </a:t>
            </a:r>
            <a:r>
              <a:rPr lang="fr-CH" b="0" i="0" u="none" strike="noStrike" dirty="0" err="1">
                <a:solidFill>
                  <a:srgbClr val="000000"/>
                </a:solidFill>
                <a:effectLst/>
              </a:rPr>
              <a:t>dettagliate</a:t>
            </a:r>
            <a:r>
              <a:rPr lang="fr-CH" b="0" i="0" u="none" strike="noStrike" dirty="0">
                <a:solidFill>
                  <a:srgbClr val="000000"/>
                </a:solidFill>
                <a:effectLst/>
              </a:rPr>
              <a:t> delle diverse forme di </a:t>
            </a:r>
            <a:r>
              <a:rPr lang="fr-CH" b="0" i="0" u="none" strike="noStrike" dirty="0" err="1">
                <a:solidFill>
                  <a:srgbClr val="000000"/>
                </a:solidFill>
                <a:effectLst/>
              </a:rPr>
              <a:t>resistenza</a:t>
            </a:r>
            <a:r>
              <a:rPr lang="fr-CH" b="0" i="0" u="none" strike="noStrike" dirty="0">
                <a:solidFill>
                  <a:srgbClr val="000000"/>
                </a:solidFill>
                <a:effectLst/>
              </a:rPr>
              <a:t> sono molto </a:t>
            </a:r>
            <a:r>
              <a:rPr lang="fr-CH" b="0" i="0" u="none" strike="noStrike" dirty="0" err="1">
                <a:solidFill>
                  <a:srgbClr val="000000"/>
                </a:solidFill>
                <a:effectLst/>
              </a:rPr>
              <a:t>importanti</a:t>
            </a:r>
            <a:r>
              <a:rPr lang="fr-CH" b="0" i="0" u="none" strike="noStrike" dirty="0">
                <a:solidFill>
                  <a:srgbClr val="000000"/>
                </a:solidFill>
                <a:effectLst/>
              </a:rPr>
              <a:t>. Per lo sport </a:t>
            </a:r>
            <a:r>
              <a:rPr lang="fr-CH" b="0" i="0" u="none" strike="noStrike" dirty="0" err="1">
                <a:solidFill>
                  <a:srgbClr val="000000"/>
                </a:solidFill>
                <a:effectLst/>
              </a:rPr>
              <a:t>amatoriale</a:t>
            </a:r>
            <a:r>
              <a:rPr lang="fr-CH" b="0" i="0" u="none" strike="noStrike" dirty="0">
                <a:solidFill>
                  <a:srgbClr val="000000"/>
                </a:solidFill>
                <a:effectLst/>
              </a:rPr>
              <a:t>, </a:t>
            </a:r>
            <a:r>
              <a:rPr lang="fr-CH" b="0" i="0" u="none" strike="noStrike" dirty="0" err="1">
                <a:solidFill>
                  <a:srgbClr val="000000"/>
                </a:solidFill>
                <a:effectLst/>
              </a:rPr>
              <a:t>invece</a:t>
            </a:r>
            <a:r>
              <a:rPr lang="fr-CH" b="0" i="0" u="none" strike="noStrike" dirty="0">
                <a:solidFill>
                  <a:srgbClr val="000000"/>
                </a:solidFill>
                <a:effectLst/>
              </a:rPr>
              <a:t>, la </a:t>
            </a:r>
            <a:r>
              <a:rPr lang="fr-CH" b="0" i="0" u="none" strike="noStrike" dirty="0" err="1">
                <a:solidFill>
                  <a:srgbClr val="000000"/>
                </a:solidFill>
                <a:effectLst/>
              </a:rPr>
              <a:t>resistenza</a:t>
            </a:r>
            <a:r>
              <a:rPr lang="fr-CH" b="0" i="0" u="none" strike="noStrike" dirty="0">
                <a:solidFill>
                  <a:srgbClr val="000000"/>
                </a:solidFill>
                <a:effectLst/>
              </a:rPr>
              <a:t> </a:t>
            </a:r>
            <a:r>
              <a:rPr lang="fr-CH" b="0" i="0" u="none" strike="noStrike" dirty="0" err="1">
                <a:solidFill>
                  <a:srgbClr val="000000"/>
                </a:solidFill>
                <a:effectLst/>
              </a:rPr>
              <a:t>generale</a:t>
            </a:r>
            <a:r>
              <a:rPr lang="fr-CH" b="0" i="0" u="none" strike="noStrike" dirty="0">
                <a:solidFill>
                  <a:srgbClr val="000000"/>
                </a:solidFill>
                <a:effectLst/>
              </a:rPr>
              <a:t> e </a:t>
            </a:r>
            <a:r>
              <a:rPr lang="fr-CH" b="0" i="0" u="none" strike="noStrike" dirty="0" err="1">
                <a:solidFill>
                  <a:srgbClr val="000000"/>
                </a:solidFill>
                <a:effectLst/>
              </a:rPr>
              <a:t>quindi</a:t>
            </a:r>
            <a:r>
              <a:rPr lang="fr-CH" b="0" i="0" u="none" strike="noStrike" dirty="0">
                <a:solidFill>
                  <a:srgbClr val="000000"/>
                </a:solidFill>
                <a:effectLst/>
              </a:rPr>
              <a:t> la </a:t>
            </a:r>
            <a:r>
              <a:rPr lang="fr-CH" b="0" i="0" u="none" strike="noStrike" dirty="0" err="1">
                <a:solidFill>
                  <a:srgbClr val="000000"/>
                </a:solidFill>
                <a:effectLst/>
              </a:rPr>
              <a:t>resistenza</a:t>
            </a:r>
            <a:r>
              <a:rPr lang="fr-CH" b="0" i="0" u="none" strike="noStrike" dirty="0">
                <a:solidFill>
                  <a:srgbClr val="000000"/>
                </a:solidFill>
                <a:effectLst/>
              </a:rPr>
              <a:t> alla </a:t>
            </a:r>
            <a:r>
              <a:rPr lang="fr-CH" b="0" i="0" u="none" strike="noStrike" dirty="0" err="1">
                <a:solidFill>
                  <a:srgbClr val="000000"/>
                </a:solidFill>
                <a:effectLst/>
              </a:rPr>
              <a:t>fatica</a:t>
            </a:r>
            <a:r>
              <a:rPr lang="fr-CH" b="0" i="0" u="none" strike="noStrike" dirty="0">
                <a:solidFill>
                  <a:srgbClr val="000000"/>
                </a:solidFill>
                <a:effectLst/>
              </a:rPr>
              <a:t> </a:t>
            </a:r>
            <a:r>
              <a:rPr lang="fr-CH" b="0" i="0" u="none" strike="noStrike" dirty="0" err="1">
                <a:solidFill>
                  <a:srgbClr val="000000"/>
                </a:solidFill>
                <a:effectLst/>
              </a:rPr>
              <a:t>dell'intero</a:t>
            </a:r>
            <a:r>
              <a:rPr lang="fr-CH" b="0" i="0" u="none" strike="noStrike" dirty="0">
                <a:solidFill>
                  <a:srgbClr val="000000"/>
                </a:solidFill>
                <a:effectLst/>
              </a:rPr>
              <a:t> corpo e dei </a:t>
            </a:r>
            <a:r>
              <a:rPr lang="fr-CH" b="0" i="0" u="none" strike="noStrike" dirty="0" err="1">
                <a:solidFill>
                  <a:srgbClr val="000000"/>
                </a:solidFill>
                <a:effectLst/>
              </a:rPr>
              <a:t>suoi</a:t>
            </a:r>
            <a:r>
              <a:rPr lang="fr-CH" b="0" i="0" u="none" strike="noStrike" dirty="0">
                <a:solidFill>
                  <a:srgbClr val="000000"/>
                </a:solidFill>
                <a:effectLst/>
              </a:rPr>
              <a:t> </a:t>
            </a:r>
            <a:r>
              <a:rPr lang="fr-CH" b="0" i="0" u="none" strike="noStrike" dirty="0" err="1">
                <a:solidFill>
                  <a:srgbClr val="000000"/>
                </a:solidFill>
                <a:effectLst/>
              </a:rPr>
              <a:t>sistemi</a:t>
            </a:r>
            <a:r>
              <a:rPr lang="fr-CH" b="0" i="0" u="none" strike="noStrike" dirty="0">
                <a:solidFill>
                  <a:srgbClr val="000000"/>
                </a:solidFill>
                <a:effectLst/>
              </a:rPr>
              <a:t> sono </a:t>
            </a:r>
            <a:r>
              <a:rPr lang="fr-CH" b="0" i="0" u="none" strike="noStrike" dirty="0" err="1">
                <a:solidFill>
                  <a:srgbClr val="000000"/>
                </a:solidFill>
                <a:effectLst/>
              </a:rPr>
              <a:t>fondamentali</a:t>
            </a:r>
            <a:r>
              <a:rPr lang="fr-CH" b="0" i="0" u="none" strike="noStrike" dirty="0">
                <a:solidFill>
                  <a:srgbClr val="000000"/>
                </a:solidFill>
                <a:effectLst/>
              </a:rPr>
              <a:t>.</a:t>
            </a:r>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31</a:t>
            </a:fld>
            <a:endParaRPr lang="de-CH"/>
          </a:p>
        </p:txBody>
      </p:sp>
    </p:spTree>
    <p:extLst>
      <p:ext uri="{BB962C8B-B14F-4D97-AF65-F5344CB8AC3E}">
        <p14:creationId xmlns:p14="http://schemas.microsoft.com/office/powerpoint/2010/main" val="26322535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CH" b="0" i="0" u="none" strike="noStrike" dirty="0">
              <a:solidFill>
                <a:srgbClr val="000000"/>
              </a:solidFill>
              <a:effectLst/>
            </a:endParaRPr>
          </a:p>
          <a:p>
            <a:pPr algn="l"/>
            <a:r>
              <a:rPr lang="fr-CH" b="0" i="0" u="none" strike="noStrike" dirty="0">
                <a:solidFill>
                  <a:srgbClr val="000000"/>
                </a:solidFill>
                <a:effectLst/>
              </a:rPr>
              <a:t>Pour la planification de l'entraînement d'un athlète de haut niveau, les distinctions détaillées entre les différentes formes d'endurance sont très importantes. Pour les pratiquants de sport amateur, l'endurance générale et donc la résistance à la fatigue de l'ensemble du corps et de tous ses systèmes sont essentielles.</a:t>
            </a:r>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32</a:t>
            </a:fld>
            <a:endParaRPr lang="de-CH"/>
          </a:p>
        </p:txBody>
      </p:sp>
    </p:spTree>
    <p:extLst>
      <p:ext uri="{BB962C8B-B14F-4D97-AF65-F5344CB8AC3E}">
        <p14:creationId xmlns:p14="http://schemas.microsoft.com/office/powerpoint/2010/main" val="30301906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CH" b="0" i="0" u="none" strike="noStrike" dirty="0">
              <a:solidFill>
                <a:srgbClr val="000000"/>
              </a:solidFill>
              <a:effectLst/>
            </a:endParaRPr>
          </a:p>
          <a:p>
            <a:pPr algn="l"/>
            <a:r>
              <a:rPr lang="fr-CH" b="0" i="0" u="none" strike="noStrike" dirty="0">
                <a:solidFill>
                  <a:srgbClr val="000000"/>
                </a:solidFill>
                <a:effectLst/>
              </a:rPr>
              <a:t>Pour la planification de l'entraînement d'un athlète de haut niveau, les distinctions détaillées entre les différentes formes d'endurance sont très importantes. Pour les pratiquants de sport amateur, l'endurance générale et donc la résistance à la fatigue de l'ensemble du corps et de tous ses systèmes sont essentielles.</a:t>
            </a:r>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33</a:t>
            </a:fld>
            <a:endParaRPr lang="de-CH"/>
          </a:p>
        </p:txBody>
      </p:sp>
    </p:spTree>
    <p:extLst>
      <p:ext uri="{BB962C8B-B14F-4D97-AF65-F5344CB8AC3E}">
        <p14:creationId xmlns:p14="http://schemas.microsoft.com/office/powerpoint/2010/main" val="20152593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CH" b="0" i="0" u="none" strike="noStrike" dirty="0">
              <a:solidFill>
                <a:srgbClr val="000000"/>
              </a:solidFill>
              <a:effectLst/>
            </a:endParaRPr>
          </a:p>
          <a:p>
            <a:pPr algn="l"/>
            <a:r>
              <a:rPr lang="fr-CH" b="0" i="0" u="none" strike="noStrike" dirty="0">
                <a:solidFill>
                  <a:srgbClr val="000000"/>
                </a:solidFill>
                <a:effectLst/>
              </a:rPr>
              <a:t>Pour la planification de l'entraînement d'un athlète de haut niveau, les distinctions détaillées entre les différentes formes d'endurance sont très importantes. Pour les pratiquants de sport amateur, l'endurance générale et donc la résistance à la fatigue de l'ensemble du corps et de tous ses systèmes sont essentielles.</a:t>
            </a:r>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34</a:t>
            </a:fld>
            <a:endParaRPr lang="de-CH"/>
          </a:p>
        </p:txBody>
      </p:sp>
    </p:spTree>
    <p:extLst>
      <p:ext uri="{BB962C8B-B14F-4D97-AF65-F5344CB8AC3E}">
        <p14:creationId xmlns:p14="http://schemas.microsoft.com/office/powerpoint/2010/main" val="36973721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a:buFont typeface="Arial" panose="020B0604020202020204" pitchFamily="34" charset="0"/>
              <a:buNone/>
              <a:defRPr/>
            </a:pPr>
            <a:r>
              <a:rPr lang="en-GB" sz="1200" b="0" i="0" u="none" strike="noStrike" kern="1200" dirty="0" err="1">
                <a:solidFill>
                  <a:schemeClr val="tx1"/>
                </a:solidFill>
                <a:effectLst/>
                <a:latin typeface="Arial" pitchFamily="34" charset="0"/>
                <a:ea typeface="+mn-ea"/>
                <a:cs typeface="+mn-cs"/>
              </a:rPr>
              <a:t>Belastungen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haben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bestimmte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Intensität</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einen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bestimmten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zeitlichen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Umfang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Wenn</a:t>
            </a:r>
            <a:r>
              <a:rPr lang="en-GB" sz="1200" b="0" i="0" u="none" strike="noStrike" kern="1200" dirty="0">
                <a:solidFill>
                  <a:schemeClr val="tx1"/>
                </a:solidFill>
                <a:effectLst/>
                <a:latin typeface="Arial" pitchFamily="34" charset="0"/>
                <a:ea typeface="+mn-ea"/>
                <a:cs typeface="+mn-cs"/>
              </a:rPr>
              <a:t> an die </a:t>
            </a:r>
            <a:r>
              <a:rPr lang="en-GB" sz="1200" b="0" i="0" u="none" strike="noStrike" kern="1200" dirty="0" err="1">
                <a:solidFill>
                  <a:schemeClr val="tx1"/>
                </a:solidFill>
                <a:effectLst/>
                <a:latin typeface="Arial" pitchFamily="34" charset="0"/>
                <a:ea typeface="+mn-ea"/>
                <a:cs typeface="+mn-cs"/>
              </a:rPr>
              <a:t>Intensität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gedacht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von (</a:t>
            </a:r>
            <a:r>
              <a:rPr lang="en-GB" sz="1200" b="0" i="0" u="none" strike="noStrike" kern="1200" dirty="0" err="1">
                <a:solidFill>
                  <a:schemeClr val="tx1"/>
                </a:solidFill>
                <a:effectLst/>
                <a:latin typeface="Arial" pitchFamily="34" charset="0"/>
                <a:ea typeface="+mn-ea"/>
                <a:cs typeface="+mn-cs"/>
              </a:rPr>
              <a:t>aerober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anaerober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Leistungsfähigkeit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gesprochen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wenn</a:t>
            </a:r>
            <a:r>
              <a:rPr lang="en-GB" sz="1200" b="0" i="0" u="none" strike="noStrike" kern="1200" dirty="0">
                <a:solidFill>
                  <a:schemeClr val="tx1"/>
                </a:solidFill>
                <a:effectLst/>
                <a:latin typeface="Arial" pitchFamily="34" charset="0"/>
                <a:ea typeface="+mn-ea"/>
                <a:cs typeface="+mn-cs"/>
              </a:rPr>
              <a:t> von </a:t>
            </a:r>
            <a:r>
              <a:rPr lang="en-GB" sz="1200" b="0" i="0" u="none" strike="noStrike" kern="1200" dirty="0" err="1">
                <a:solidFill>
                  <a:schemeClr val="tx1"/>
                </a:solidFill>
                <a:effectLst/>
                <a:latin typeface="Arial" pitchFamily="34" charset="0"/>
                <a:ea typeface="+mn-ea"/>
                <a:cs typeface="+mn-cs"/>
              </a:rPr>
              <a:t>Umfang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gesprochen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an die (aerobe und anaerobe) </a:t>
            </a:r>
            <a:r>
              <a:rPr lang="en-GB" sz="1200" b="0" i="0" u="none" strike="noStrike" kern="1200" dirty="0" err="1">
                <a:solidFill>
                  <a:schemeClr val="tx1"/>
                </a:solidFill>
                <a:effectLst/>
                <a:latin typeface="Arial" pitchFamily="34" charset="0"/>
                <a:ea typeface="+mn-ea"/>
                <a:cs typeface="+mn-cs"/>
              </a:rPr>
              <a:t>Kapazität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gedacht</a:t>
            </a:r>
            <a:r>
              <a:rPr lang="en-GB" sz="1200" b="0" i="0" u="none" strike="noStrike" kern="1200" dirty="0">
                <a:solidFill>
                  <a:schemeClr val="tx1"/>
                </a:solidFill>
                <a:effectLst/>
                <a:latin typeface="Arial" pitchFamily="34" charset="0"/>
                <a:ea typeface="+mn-ea"/>
                <a:cs typeface="+mn-cs"/>
              </a:rPr>
              <a:t>.</a:t>
            </a: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35</a:t>
            </a:fld>
            <a:endParaRPr lang="de-CH" altLang="de-DE" sz="1300"/>
          </a:p>
        </p:txBody>
      </p:sp>
    </p:spTree>
    <p:extLst>
      <p:ext uri="{BB962C8B-B14F-4D97-AF65-F5344CB8AC3E}">
        <p14:creationId xmlns:p14="http://schemas.microsoft.com/office/powerpoint/2010/main" val="42733881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4B941-267E-BA57-5BE1-6C289DAB5577}"/>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2C2AD100-2A8B-4987-27EA-1ADD4C569D0E}"/>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05F7A0A1-9160-1386-3223-4E43C9D9F314}"/>
              </a:ext>
            </a:extLst>
          </p:cNvPr>
          <p:cNvSpPr>
            <a:spLocks noGrp="1"/>
          </p:cNvSpPr>
          <p:nvPr>
            <p:ph type="body" idx="1"/>
          </p:nvPr>
        </p:nvSpPr>
        <p:spPr/>
        <p:txBody>
          <a:bodyPr/>
          <a:lstStyle/>
          <a:p>
            <a:pPr>
              <a:buFont typeface="Arial" panose="020B0604020202020204" pitchFamily="34" charset="0"/>
              <a:buNone/>
              <a:defRPr/>
            </a:pPr>
            <a:r>
              <a:rPr lang="de-CH" dirty="0" err="1"/>
              <a:t>Les</a:t>
            </a:r>
            <a:r>
              <a:rPr lang="de-CH" dirty="0"/>
              <a:t> </a:t>
            </a:r>
            <a:r>
              <a:rPr lang="de-CH" dirty="0" err="1"/>
              <a:t>efforts</a:t>
            </a:r>
            <a:r>
              <a:rPr lang="de-CH" dirty="0"/>
              <a:t> </a:t>
            </a:r>
            <a:r>
              <a:rPr lang="de-CH" dirty="0" err="1"/>
              <a:t>ont</a:t>
            </a:r>
            <a:r>
              <a:rPr lang="de-CH" dirty="0"/>
              <a:t> </a:t>
            </a:r>
            <a:r>
              <a:rPr lang="de-CH" dirty="0" err="1"/>
              <a:t>une</a:t>
            </a:r>
            <a:r>
              <a:rPr lang="de-CH" dirty="0"/>
              <a:t> </a:t>
            </a:r>
            <a:r>
              <a:rPr lang="de-CH" dirty="0" err="1"/>
              <a:t>certaine</a:t>
            </a:r>
            <a:r>
              <a:rPr lang="de-CH" dirty="0"/>
              <a:t> </a:t>
            </a:r>
            <a:r>
              <a:rPr lang="de-CH" dirty="0" err="1"/>
              <a:t>intensité</a:t>
            </a:r>
            <a:r>
              <a:rPr lang="de-CH" dirty="0"/>
              <a:t> et </a:t>
            </a:r>
            <a:r>
              <a:rPr lang="de-CH" dirty="0" err="1"/>
              <a:t>un</a:t>
            </a:r>
            <a:r>
              <a:rPr lang="de-CH" dirty="0"/>
              <a:t> </a:t>
            </a:r>
            <a:r>
              <a:rPr lang="de-CH" dirty="0" err="1"/>
              <a:t>certain</a:t>
            </a:r>
            <a:r>
              <a:rPr lang="de-CH" dirty="0"/>
              <a:t> </a:t>
            </a:r>
            <a:r>
              <a:rPr lang="de-CH" dirty="0" err="1"/>
              <a:t>volume</a:t>
            </a:r>
            <a:r>
              <a:rPr lang="de-CH" dirty="0"/>
              <a:t> (</a:t>
            </a:r>
            <a:r>
              <a:rPr lang="de-CH" dirty="0" err="1"/>
              <a:t>dans</a:t>
            </a:r>
            <a:r>
              <a:rPr lang="de-CH" dirty="0"/>
              <a:t> le </a:t>
            </a:r>
            <a:r>
              <a:rPr lang="de-CH" dirty="0" err="1"/>
              <a:t>temps</a:t>
            </a:r>
            <a:r>
              <a:rPr lang="de-CH" dirty="0"/>
              <a:t>). </a:t>
            </a:r>
            <a:r>
              <a:rPr lang="de-CH" dirty="0" err="1"/>
              <a:t>Lorsque</a:t>
            </a:r>
            <a:r>
              <a:rPr lang="de-CH" dirty="0"/>
              <a:t> </a:t>
            </a:r>
            <a:r>
              <a:rPr lang="de-CH" dirty="0" err="1"/>
              <a:t>l'on</a:t>
            </a:r>
            <a:r>
              <a:rPr lang="de-CH" dirty="0"/>
              <a:t> pense à </a:t>
            </a:r>
            <a:r>
              <a:rPr lang="de-CH" dirty="0" err="1"/>
              <a:t>l'intensité</a:t>
            </a:r>
            <a:r>
              <a:rPr lang="de-CH" dirty="0"/>
              <a:t>, on </a:t>
            </a:r>
            <a:r>
              <a:rPr lang="de-CH" dirty="0" err="1"/>
              <a:t>parle</a:t>
            </a:r>
            <a:r>
              <a:rPr lang="de-CH" dirty="0"/>
              <a:t> de </a:t>
            </a:r>
            <a:r>
              <a:rPr lang="de-CH" dirty="0" err="1"/>
              <a:t>capacité</a:t>
            </a:r>
            <a:r>
              <a:rPr lang="de-CH" dirty="0"/>
              <a:t> (</a:t>
            </a:r>
            <a:r>
              <a:rPr lang="de-CH" dirty="0" err="1"/>
              <a:t>aérobie</a:t>
            </a:r>
            <a:r>
              <a:rPr lang="de-CH" dirty="0"/>
              <a:t> </a:t>
            </a:r>
            <a:r>
              <a:rPr lang="de-CH" dirty="0" err="1"/>
              <a:t>ou</a:t>
            </a:r>
            <a:r>
              <a:rPr lang="de-CH" dirty="0"/>
              <a:t> </a:t>
            </a:r>
            <a:r>
              <a:rPr lang="de-CH" dirty="0" err="1"/>
              <a:t>anaérobie</a:t>
            </a:r>
            <a:r>
              <a:rPr lang="de-CH" dirty="0"/>
              <a:t>), </a:t>
            </a:r>
            <a:r>
              <a:rPr lang="de-CH" dirty="0" err="1"/>
              <a:t>lorsque</a:t>
            </a:r>
            <a:r>
              <a:rPr lang="de-CH" dirty="0"/>
              <a:t> </a:t>
            </a:r>
            <a:r>
              <a:rPr lang="de-CH" dirty="0" err="1"/>
              <a:t>l'on</a:t>
            </a:r>
            <a:r>
              <a:rPr lang="de-CH" dirty="0"/>
              <a:t> </a:t>
            </a:r>
            <a:r>
              <a:rPr lang="de-CH" dirty="0" err="1"/>
              <a:t>parle</a:t>
            </a:r>
            <a:r>
              <a:rPr lang="de-CH" dirty="0"/>
              <a:t> </a:t>
            </a:r>
            <a:r>
              <a:rPr lang="de-CH" dirty="0" err="1"/>
              <a:t>d'amplitude</a:t>
            </a:r>
            <a:r>
              <a:rPr lang="de-CH" dirty="0"/>
              <a:t>, on pense à la </a:t>
            </a:r>
            <a:r>
              <a:rPr lang="de-CH" dirty="0" err="1"/>
              <a:t>capacité</a:t>
            </a:r>
            <a:r>
              <a:rPr lang="de-CH" dirty="0"/>
              <a:t> (</a:t>
            </a:r>
            <a:r>
              <a:rPr lang="de-CH" dirty="0" err="1"/>
              <a:t>aérobie</a:t>
            </a:r>
            <a:r>
              <a:rPr lang="de-CH" dirty="0"/>
              <a:t> et </a:t>
            </a:r>
            <a:r>
              <a:rPr lang="de-CH" dirty="0" err="1"/>
              <a:t>anaérobie</a:t>
            </a:r>
            <a:r>
              <a:rPr lang="de-CH" dirty="0"/>
              <a:t>).</a:t>
            </a:r>
          </a:p>
        </p:txBody>
      </p:sp>
      <p:sp>
        <p:nvSpPr>
          <p:cNvPr id="239620" name="Foliennummernplatzhalter 3">
            <a:extLst>
              <a:ext uri="{FF2B5EF4-FFF2-40B4-BE49-F238E27FC236}">
                <a16:creationId xmlns:a16="http://schemas.microsoft.com/office/drawing/2014/main" id="{BE0EE4D0-D580-08C3-7D10-A9A79681514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36</a:t>
            </a:fld>
            <a:endParaRPr lang="de-CH" altLang="de-DE" sz="1300"/>
          </a:p>
        </p:txBody>
      </p:sp>
    </p:spTree>
    <p:extLst>
      <p:ext uri="{BB962C8B-B14F-4D97-AF65-F5344CB8AC3E}">
        <p14:creationId xmlns:p14="http://schemas.microsoft.com/office/powerpoint/2010/main" val="35089511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b="0" i="0" u="none" strike="noStrike" dirty="0" err="1">
                <a:solidFill>
                  <a:srgbClr val="000000"/>
                </a:solidFill>
                <a:effectLst/>
                <a:latin typeface="-webkit-standard"/>
              </a:rPr>
              <a:t>Gli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sforzi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hanno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una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certa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intensità</a:t>
            </a:r>
            <a:r>
              <a:rPr lang="fr-CH" b="0" i="0" u="none" strike="noStrike" dirty="0">
                <a:solidFill>
                  <a:srgbClr val="000000"/>
                </a:solidFill>
                <a:effectLst/>
                <a:latin typeface="-webkit-standard"/>
              </a:rPr>
              <a:t> e un </a:t>
            </a:r>
            <a:r>
              <a:rPr lang="fr-CH" b="0" i="0" u="none" strike="noStrike" dirty="0" err="1">
                <a:solidFill>
                  <a:srgbClr val="000000"/>
                </a:solidFill>
                <a:effectLst/>
                <a:latin typeface="-webkit-standard"/>
              </a:rPr>
              <a:t>certo</a:t>
            </a:r>
            <a:r>
              <a:rPr lang="fr-CH" b="0" i="0" u="none" strike="noStrike" dirty="0">
                <a:solidFill>
                  <a:srgbClr val="000000"/>
                </a:solidFill>
                <a:effectLst/>
                <a:latin typeface="-webkit-standard"/>
              </a:rPr>
              <a:t> volume (</a:t>
            </a:r>
            <a:r>
              <a:rPr lang="fr-CH" b="0" i="0" u="none" strike="noStrike" dirty="0" err="1">
                <a:solidFill>
                  <a:srgbClr val="000000"/>
                </a:solidFill>
                <a:effectLst/>
                <a:latin typeface="-webkit-standard"/>
              </a:rPr>
              <a:t>nel</a:t>
            </a:r>
            <a:r>
              <a:rPr lang="fr-CH" b="0" i="0" u="none" strike="noStrike" dirty="0">
                <a:solidFill>
                  <a:srgbClr val="000000"/>
                </a:solidFill>
                <a:effectLst/>
                <a:latin typeface="-webkit-standard"/>
              </a:rPr>
              <a:t> tempo). </a:t>
            </a:r>
            <a:r>
              <a:rPr lang="fr-CH" b="0" i="0" u="none" strike="noStrike" dirty="0" err="1">
                <a:solidFill>
                  <a:srgbClr val="000000"/>
                </a:solidFill>
                <a:effectLst/>
                <a:latin typeface="-webkit-standard"/>
              </a:rPr>
              <a:t>Quando</a:t>
            </a:r>
            <a:r>
              <a:rPr lang="fr-CH" b="0" i="0" u="none" strike="noStrike" dirty="0">
                <a:solidFill>
                  <a:srgbClr val="000000"/>
                </a:solidFill>
                <a:effectLst/>
                <a:latin typeface="-webkit-standard"/>
              </a:rPr>
              <a:t> si parla di </a:t>
            </a:r>
            <a:r>
              <a:rPr lang="fr-CH" b="0" i="0" u="none" strike="noStrike" dirty="0" err="1">
                <a:solidFill>
                  <a:srgbClr val="000000"/>
                </a:solidFill>
                <a:effectLst/>
                <a:latin typeface="-webkit-standard"/>
              </a:rPr>
              <a:t>intensità</a:t>
            </a:r>
            <a:r>
              <a:rPr lang="fr-CH" b="0" i="0" u="none" strike="noStrike" dirty="0">
                <a:solidFill>
                  <a:srgbClr val="000000"/>
                </a:solidFill>
                <a:effectLst/>
                <a:latin typeface="-webkit-standard"/>
              </a:rPr>
              <a:t>, si fa </a:t>
            </a:r>
            <a:r>
              <a:rPr lang="fr-CH" b="0" i="0" u="none" strike="noStrike" dirty="0" err="1">
                <a:solidFill>
                  <a:srgbClr val="000000"/>
                </a:solidFill>
                <a:effectLst/>
                <a:latin typeface="-webkit-standard"/>
              </a:rPr>
              <a:t>riferimento</a:t>
            </a:r>
            <a:r>
              <a:rPr lang="fr-CH" b="0" i="0" u="none" strike="noStrike" dirty="0">
                <a:solidFill>
                  <a:srgbClr val="000000"/>
                </a:solidFill>
                <a:effectLst/>
                <a:latin typeface="-webkit-standard"/>
              </a:rPr>
              <a:t> alla </a:t>
            </a:r>
            <a:r>
              <a:rPr lang="fr-CH" b="0" i="0" u="none" strike="noStrike" dirty="0" err="1">
                <a:solidFill>
                  <a:srgbClr val="000000"/>
                </a:solidFill>
                <a:effectLst/>
                <a:latin typeface="-webkit-standard"/>
              </a:rPr>
              <a:t>capacità</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aerobica</a:t>
            </a:r>
            <a:r>
              <a:rPr lang="fr-CH" b="0" i="0" u="none" strike="noStrike" dirty="0">
                <a:solidFill>
                  <a:srgbClr val="000000"/>
                </a:solidFill>
                <a:effectLst/>
                <a:latin typeface="-webkit-standard"/>
              </a:rPr>
              <a:t> o </a:t>
            </a:r>
            <a:r>
              <a:rPr lang="fr-CH" b="0" i="0" u="none" strike="noStrike" dirty="0" err="1">
                <a:solidFill>
                  <a:srgbClr val="000000"/>
                </a:solidFill>
                <a:effectLst/>
                <a:latin typeface="-webkit-standard"/>
              </a:rPr>
              <a:t>anaerobica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mentre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quando</a:t>
            </a:r>
            <a:r>
              <a:rPr lang="fr-CH" b="0" i="0" u="none" strike="noStrike" dirty="0">
                <a:solidFill>
                  <a:srgbClr val="000000"/>
                </a:solidFill>
                <a:effectLst/>
                <a:latin typeface="-webkit-standard"/>
              </a:rPr>
              <a:t> si parla di </a:t>
            </a:r>
            <a:r>
              <a:rPr lang="fr-CH" b="0" i="0" u="none" strike="noStrike" dirty="0" err="1">
                <a:solidFill>
                  <a:srgbClr val="000000"/>
                </a:solidFill>
                <a:effectLst/>
                <a:latin typeface="-webkit-standard"/>
              </a:rPr>
              <a:t>ampiezza</a:t>
            </a:r>
            <a:r>
              <a:rPr lang="fr-CH" b="0" i="0" u="none" strike="noStrike" dirty="0">
                <a:solidFill>
                  <a:srgbClr val="000000"/>
                </a:solidFill>
                <a:effectLst/>
                <a:latin typeface="-webkit-standard"/>
              </a:rPr>
              <a:t>, si </a:t>
            </a:r>
            <a:r>
              <a:rPr lang="fr-CH" b="0" i="0" u="none" strike="noStrike" dirty="0" err="1">
                <a:solidFill>
                  <a:srgbClr val="000000"/>
                </a:solidFill>
                <a:effectLst/>
                <a:latin typeface="-webkit-standard"/>
              </a:rPr>
              <a:t>intende</a:t>
            </a:r>
            <a:r>
              <a:rPr lang="fr-CH" b="0" i="0" u="none" strike="noStrike" dirty="0">
                <a:solidFill>
                  <a:srgbClr val="000000"/>
                </a:solidFill>
                <a:effectLst/>
                <a:latin typeface="-webkit-standard"/>
              </a:rPr>
              <a:t> la </a:t>
            </a:r>
            <a:r>
              <a:rPr lang="fr-CH" b="0" i="0" u="none" strike="noStrike" dirty="0" err="1">
                <a:solidFill>
                  <a:srgbClr val="000000"/>
                </a:solidFill>
                <a:effectLst/>
                <a:latin typeface="-webkit-standard"/>
              </a:rPr>
              <a:t>capacità</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aerobica</a:t>
            </a:r>
            <a:r>
              <a:rPr lang="fr-CH" b="0" i="0" u="none" strike="noStrike" dirty="0">
                <a:solidFill>
                  <a:srgbClr val="000000"/>
                </a:solidFill>
                <a:effectLst/>
                <a:latin typeface="-webkit-standard"/>
              </a:rPr>
              <a:t> e </a:t>
            </a:r>
            <a:r>
              <a:rPr lang="fr-CH" b="0" i="0" u="none" strike="noStrike" dirty="0" err="1">
                <a:solidFill>
                  <a:srgbClr val="000000"/>
                </a:solidFill>
                <a:effectLst/>
                <a:latin typeface="-webkit-standard"/>
              </a:rPr>
              <a:t>anaerobica</a:t>
            </a:r>
            <a:r>
              <a:rPr lang="fr-CH" b="0" i="0" u="none" strike="noStrike" dirty="0">
                <a:solidFill>
                  <a:srgbClr val="000000"/>
                </a:solidFill>
                <a:effectLst/>
                <a:latin typeface="-webkit-standard"/>
              </a:rPr>
              <a:t>).</a:t>
            </a:r>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37</a:t>
            </a:fld>
            <a:endParaRPr lang="de-CH"/>
          </a:p>
        </p:txBody>
      </p:sp>
    </p:spTree>
    <p:extLst>
      <p:ext uri="{BB962C8B-B14F-4D97-AF65-F5344CB8AC3E}">
        <p14:creationId xmlns:p14="http://schemas.microsoft.com/office/powerpoint/2010/main" val="27130960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a:buFont typeface="Arial" panose="020B0604020202020204" pitchFamily="34" charset="0"/>
              <a:buNone/>
              <a:defRPr/>
            </a:pP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38</a:t>
            </a:fld>
            <a:endParaRPr lang="de-CH" altLang="de-DE" sz="1300"/>
          </a:p>
        </p:txBody>
      </p:sp>
    </p:spTree>
    <p:extLst>
      <p:ext uri="{BB962C8B-B14F-4D97-AF65-F5344CB8AC3E}">
        <p14:creationId xmlns:p14="http://schemas.microsoft.com/office/powerpoint/2010/main" val="23472768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24DA0-C0A0-D6AE-35CC-7067BB5AC27A}"/>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A9A5AEA8-EFDA-732B-F065-F7A78355D751}"/>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AB9EA567-84FB-CF69-E4BE-E4740D71BE1C}"/>
              </a:ext>
            </a:extLst>
          </p:cNvPr>
          <p:cNvSpPr>
            <a:spLocks noGrp="1"/>
          </p:cNvSpPr>
          <p:nvPr>
            <p:ph type="body" idx="1"/>
          </p:nvPr>
        </p:nvSpPr>
        <p:spPr/>
        <p:txBody>
          <a:bodyPr/>
          <a:lstStyle/>
          <a:p>
            <a:pPr>
              <a:buFont typeface="Arial" panose="020B0604020202020204" pitchFamily="34" charset="0"/>
              <a:buNone/>
              <a:defRPr/>
            </a:pPr>
            <a:endParaRPr lang="de-CH" dirty="0"/>
          </a:p>
        </p:txBody>
      </p:sp>
      <p:sp>
        <p:nvSpPr>
          <p:cNvPr id="239620" name="Foliennummernplatzhalter 3">
            <a:extLst>
              <a:ext uri="{FF2B5EF4-FFF2-40B4-BE49-F238E27FC236}">
                <a16:creationId xmlns:a16="http://schemas.microsoft.com/office/drawing/2014/main" id="{3786C472-73BD-4723-93D4-ED546F1466A6}"/>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39</a:t>
            </a:fld>
            <a:endParaRPr lang="de-CH" altLang="de-DE" sz="1300"/>
          </a:p>
        </p:txBody>
      </p:sp>
    </p:spTree>
    <p:extLst>
      <p:ext uri="{BB962C8B-B14F-4D97-AF65-F5344CB8AC3E}">
        <p14:creationId xmlns:p14="http://schemas.microsoft.com/office/powerpoint/2010/main" val="3598073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4</a:t>
            </a:fld>
            <a:endParaRPr lang="de-CH"/>
          </a:p>
        </p:txBody>
      </p:sp>
    </p:spTree>
    <p:extLst>
      <p:ext uri="{BB962C8B-B14F-4D97-AF65-F5344CB8AC3E}">
        <p14:creationId xmlns:p14="http://schemas.microsoft.com/office/powerpoint/2010/main" val="24063395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r>
              <a:rPr lang="en-GB" sz="1200" b="0" i="0" u="none" strike="noStrike" kern="1200" dirty="0" err="1">
                <a:solidFill>
                  <a:schemeClr val="tx1"/>
                </a:solidFill>
                <a:effectLst/>
                <a:latin typeface="Arial" pitchFamily="34" charset="0"/>
                <a:ea typeface="+mn-ea"/>
                <a:cs typeface="+mn-cs"/>
              </a:rPr>
              <a:t>Ausdauertraining</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err="1">
                <a:solidFill>
                  <a:schemeClr val="tx1"/>
                </a:solidFill>
                <a:effectLst/>
                <a:latin typeface="Arial" pitchFamily="34" charset="0"/>
                <a:ea typeface="+mn-ea"/>
                <a:cs typeface="+mn-cs"/>
              </a:rPr>
              <a:t>Wer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regelmassig</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Ausdauerleistungsfähigkeit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trainiert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bleibt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leistungsfähig</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länger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jung</a:t>
            </a:r>
            <a:r>
              <a:rPr lang="en-GB" sz="1200" b="0" i="0" u="none" strike="noStrike" kern="1200" dirty="0">
                <a:solidFill>
                  <a:schemeClr val="tx1"/>
                </a:solidFill>
                <a:effectLst/>
                <a:latin typeface="Arial" pitchFamily="34" charset="0"/>
                <a:ea typeface="+mn-ea"/>
                <a:cs typeface="+mn-cs"/>
              </a:rPr>
              <a:t>. Weil die aerobe </a:t>
            </a:r>
            <a:r>
              <a:rPr lang="en-GB" sz="1200" b="0" i="0" u="none" strike="noStrike" kern="1200" dirty="0" err="1">
                <a:solidFill>
                  <a:schemeClr val="tx1"/>
                </a:solidFill>
                <a:effectLst/>
                <a:latin typeface="Arial" pitchFamily="34" charset="0"/>
                <a:ea typeface="+mn-ea"/>
                <a:cs typeface="+mn-cs"/>
              </a:rPr>
              <a:t>Leistungsfähigkeit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mit</a:t>
            </a:r>
            <a:r>
              <a:rPr lang="en-GB" sz="1200" b="0" i="0" u="none" strike="noStrike" kern="1200" dirty="0">
                <a:solidFill>
                  <a:schemeClr val="tx1"/>
                </a:solidFill>
                <a:effectLst/>
                <a:latin typeface="Arial" pitchFamily="34" charset="0"/>
                <a:ea typeface="+mn-ea"/>
                <a:cs typeface="+mn-cs"/>
              </a:rPr>
              <a:t> der Regenerations- und </a:t>
            </a:r>
            <a:r>
              <a:rPr lang="en-GB" sz="1200" b="0" i="0" u="none" strike="noStrike" kern="1200" dirty="0" err="1">
                <a:solidFill>
                  <a:schemeClr val="tx1"/>
                </a:solidFill>
                <a:effectLst/>
                <a:latin typeface="Arial" pitchFamily="34" charset="0"/>
                <a:ea typeface="+mn-ea"/>
                <a:cs typeface="+mn-cs"/>
              </a:rPr>
              <a:t>Adaptationsfähigkeit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verbunden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bildet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wichtige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Grundlage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für</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Leistungsoptimierung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Alltag</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im</a:t>
            </a:r>
            <a:r>
              <a:rPr lang="en-GB" sz="1200" b="0" i="0" u="none" strike="noStrike" kern="1200" dirty="0">
                <a:solidFill>
                  <a:schemeClr val="tx1"/>
                </a:solidFill>
                <a:effectLst/>
                <a:latin typeface="Arial" pitchFamily="34" charset="0"/>
                <a:ea typeface="+mn-ea"/>
                <a:cs typeface="+mn-cs"/>
              </a:rPr>
              <a:t> Sport.</a:t>
            </a:r>
          </a:p>
          <a:p>
            <a:r>
              <a:rPr lang="en-GB" sz="1200" b="0" i="0" u="none" strike="noStrike" kern="1200" dirty="0" err="1">
                <a:solidFill>
                  <a:schemeClr val="tx1"/>
                </a:solidFill>
                <a:effectLst/>
                <a:latin typeface="Arial" pitchFamily="34" charset="0"/>
                <a:ea typeface="+mn-ea"/>
                <a:cs typeface="+mn-cs"/>
              </a:rPr>
              <a:t>Für</a:t>
            </a:r>
            <a:r>
              <a:rPr lang="en-GB" sz="1200" b="0" i="0" u="none" strike="noStrike" kern="1200" dirty="0">
                <a:solidFill>
                  <a:schemeClr val="tx1"/>
                </a:solidFill>
                <a:effectLst/>
                <a:latin typeface="Arial" pitchFamily="34" charset="0"/>
                <a:ea typeface="+mn-ea"/>
                <a:cs typeface="+mn-cs"/>
              </a:rPr>
              <a:t> das </a:t>
            </a:r>
            <a:r>
              <a:rPr lang="en-GB" sz="1200" b="0" i="0" u="none" strike="noStrike" kern="1200" dirty="0" err="1">
                <a:solidFill>
                  <a:schemeClr val="tx1"/>
                </a:solidFill>
                <a:effectLst/>
                <a:latin typeface="Arial" pitchFamily="34" charset="0"/>
                <a:ea typeface="+mn-ea"/>
                <a:cs typeface="+mn-cs"/>
              </a:rPr>
              <a:t>klassische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Ausdauertraining</a:t>
            </a:r>
            <a:r>
              <a:rPr lang="en-GB" sz="1200" b="0" i="0" u="none" strike="noStrike" kern="1200" dirty="0">
                <a:solidFill>
                  <a:schemeClr val="tx1"/>
                </a:solidFill>
                <a:effectLst/>
                <a:latin typeface="Arial" pitchFamily="34" charset="0"/>
                <a:ea typeface="+mn-ea"/>
                <a:cs typeface="+mn-cs"/>
              </a:rPr>
              <a:t>, welches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in der </a:t>
            </a:r>
            <a:r>
              <a:rPr lang="en-GB" sz="1200" b="0" i="0" u="none" strike="noStrike" kern="1200" dirty="0" err="1">
                <a:solidFill>
                  <a:schemeClr val="tx1"/>
                </a:solidFill>
                <a:effectLst/>
                <a:latin typeface="Arial" pitchFamily="34" charset="0"/>
                <a:ea typeface="+mn-ea"/>
                <a:cs typeface="+mn-cs"/>
              </a:rPr>
              <a:t>breiten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Bevölkerung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Einsatz</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gelangt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allgemeine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Grundlagenausdauer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wichtig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Diese</a:t>
            </a:r>
            <a:r>
              <a:rPr lang="en-GB" sz="1200" b="0" i="0" u="none" strike="noStrike" kern="1200" dirty="0">
                <a:solidFill>
                  <a:schemeClr val="tx1"/>
                </a:solidFill>
                <a:effectLst/>
                <a:latin typeface="Arial" pitchFamily="34" charset="0"/>
                <a:ea typeface="+mn-ea"/>
                <a:cs typeface="+mn-cs"/>
              </a:rPr>
              <a:t> Form des </a:t>
            </a:r>
            <a:r>
              <a:rPr lang="en-GB" sz="1200" b="0" i="0" u="none" strike="noStrike" kern="1200" dirty="0" err="1">
                <a:solidFill>
                  <a:schemeClr val="tx1"/>
                </a:solidFill>
                <a:effectLst/>
                <a:latin typeface="Arial" pitchFamily="34" charset="0"/>
                <a:ea typeface="+mn-ea"/>
                <a:cs typeface="+mn-cs"/>
              </a:rPr>
              <a:t>Ausdauertrainings</a:t>
            </a:r>
            <a:r>
              <a:rPr lang="en-GB" sz="1200" b="0" i="0" u="none" strike="noStrike" kern="1200" dirty="0">
                <a:solidFill>
                  <a:schemeClr val="tx1"/>
                </a:solidFill>
                <a:effectLst/>
                <a:latin typeface="Arial" pitchFamily="34" charset="0"/>
                <a:ea typeface="+mn-ea"/>
                <a:cs typeface="+mn-cs"/>
              </a:rPr>
              <a:t> hat </a:t>
            </a:r>
            <a:r>
              <a:rPr lang="en-GB" sz="1200" b="0" i="0" u="none" strike="noStrike" kern="1200" dirty="0" err="1">
                <a:solidFill>
                  <a:schemeClr val="tx1"/>
                </a:solidFill>
                <a:effectLst/>
                <a:latin typeface="Arial" pitchFamily="34" charset="0"/>
                <a:ea typeface="+mn-ea"/>
                <a:cs typeface="+mn-cs"/>
              </a:rPr>
              <a:t>neben</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verbesserten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Leistungsfähigkeit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für</a:t>
            </a:r>
            <a:r>
              <a:rPr lang="en-GB" sz="1200" b="0" i="0" u="none" strike="noStrike" kern="1200" dirty="0">
                <a:solidFill>
                  <a:schemeClr val="tx1"/>
                </a:solidFill>
                <a:effectLst/>
                <a:latin typeface="Arial" pitchFamily="34" charset="0"/>
                <a:ea typeface="+mn-ea"/>
                <a:cs typeface="+mn-cs"/>
              </a:rPr>
              <a:t> die Gesundheit positive </a:t>
            </a:r>
            <a:r>
              <a:rPr lang="en-GB" sz="1200" b="0" i="0" u="none" strike="noStrike" kern="1200" dirty="0" err="1">
                <a:solidFill>
                  <a:schemeClr val="tx1"/>
                </a:solidFill>
                <a:effectLst/>
                <a:latin typeface="Arial" pitchFamily="34" charset="0"/>
                <a:ea typeface="+mn-ea"/>
                <a:cs typeface="+mn-cs"/>
              </a:rPr>
              <a:t>Effekte</a:t>
            </a:r>
            <a:r>
              <a:rPr lang="en-GB" sz="1200" b="0" i="0" u="none" strike="noStrike" kern="1200" dirty="0">
                <a:solidFill>
                  <a:schemeClr val="tx1"/>
                </a:solidFill>
                <a:effectLst/>
                <a:latin typeface="Arial" pitchFamily="34" charset="0"/>
                <a:ea typeface="+mn-ea"/>
                <a:cs typeface="+mn-cs"/>
              </a:rPr>
              <a:t>.</a:t>
            </a:r>
          </a:p>
          <a:p>
            <a:endParaRPr lang="en-GB" sz="1200" b="0" i="0" u="none" strike="noStrike" kern="1200" dirty="0">
              <a:solidFill>
                <a:schemeClr val="tx1"/>
              </a:solidFill>
              <a:effectLst/>
              <a:latin typeface="Arial" pitchFamily="34" charset="0"/>
              <a:ea typeface="+mn-ea"/>
              <a:cs typeface="+mn-cs"/>
            </a:endParaRPr>
          </a:p>
          <a:p>
            <a:r>
              <a:rPr lang="en-GB" sz="1200" b="1" i="0" u="none" strike="noStrike" kern="1200" dirty="0" err="1">
                <a:solidFill>
                  <a:schemeClr val="tx1"/>
                </a:solidFill>
                <a:effectLst/>
                <a:latin typeface="Arial" pitchFamily="34" charset="0"/>
                <a:ea typeface="+mn-ea"/>
                <a:cs typeface="+mn-cs"/>
              </a:rPr>
              <a:t>Herz</a:t>
            </a:r>
            <a:r>
              <a:rPr lang="en-GB" sz="1200" b="1" i="0" u="none" strike="noStrike" kern="1200" dirty="0">
                <a:solidFill>
                  <a:schemeClr val="tx1"/>
                </a:solidFill>
                <a:effectLst/>
                <a:latin typeface="Arial" pitchFamily="34" charset="0"/>
                <a:ea typeface="+mn-ea"/>
                <a:cs typeface="+mn-cs"/>
              </a:rPr>
              <a:t>-</a:t>
            </a:r>
            <a:r>
              <a:rPr lang="en-GB" sz="1200" b="1" i="0" u="none" strike="noStrike" kern="1200" dirty="0" err="1">
                <a:solidFill>
                  <a:schemeClr val="tx1"/>
                </a:solidFill>
                <a:effectLst/>
                <a:latin typeface="Arial" pitchFamily="34" charset="0"/>
                <a:ea typeface="+mn-ea"/>
                <a:cs typeface="+mn-cs"/>
              </a:rPr>
              <a:t>Kreislauf</a:t>
            </a:r>
            <a:r>
              <a:rPr lang="en-GB" sz="1200" b="1" i="0" u="none" strike="noStrike" kern="1200" dirty="0">
                <a:solidFill>
                  <a:schemeClr val="tx1"/>
                </a:solidFill>
                <a:effectLst/>
                <a:latin typeface="Arial" pitchFamily="34" charset="0"/>
                <a:ea typeface="+mn-ea"/>
                <a:cs typeface="+mn-cs"/>
              </a:rPr>
              <a:t>-System</a:t>
            </a:r>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err="1">
                <a:solidFill>
                  <a:schemeClr val="tx1"/>
                </a:solidFill>
                <a:effectLst/>
                <a:latin typeface="Arial" pitchFamily="34" charset="0"/>
                <a:ea typeface="+mn-ea"/>
                <a:cs typeface="+mn-cs"/>
              </a:rPr>
              <a:t>Niedriger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Ruhepuls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weniger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Herzrhythmusstörungen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bessere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Sauerstoffversorgung</a:t>
            </a:r>
            <a:endParaRPr lang="en-GB" sz="1200" b="0" i="0" u="none" strike="noStrike" kern="1200" dirty="0">
              <a:solidFill>
                <a:schemeClr val="tx1"/>
              </a:solidFill>
              <a:effectLst/>
              <a:latin typeface="Arial" pitchFamily="34" charset="0"/>
              <a:ea typeface="+mn-ea"/>
              <a:cs typeface="+mn-cs"/>
            </a:endParaRPr>
          </a:p>
          <a:p>
            <a:r>
              <a:rPr lang="en-GB" sz="1200" b="1" i="0" u="none" strike="noStrike" kern="1200" dirty="0">
                <a:solidFill>
                  <a:schemeClr val="tx1"/>
                </a:solidFill>
                <a:effectLst/>
                <a:latin typeface="Arial" pitchFamily="34" charset="0"/>
                <a:ea typeface="+mn-ea"/>
                <a:cs typeface="+mn-cs"/>
              </a:rPr>
              <a:t>Psyche</a:t>
            </a:r>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err="1">
                <a:solidFill>
                  <a:schemeClr val="tx1"/>
                </a:solidFill>
                <a:effectLst/>
                <a:latin typeface="Arial" pitchFamily="34" charset="0"/>
                <a:ea typeface="+mn-ea"/>
                <a:cs typeface="+mn-cs"/>
              </a:rPr>
              <a:t>Verbesserung</a:t>
            </a:r>
            <a:r>
              <a:rPr lang="en-GB" sz="1200" b="0" i="0" u="none" strike="noStrike" kern="1200" dirty="0">
                <a:solidFill>
                  <a:schemeClr val="tx1"/>
                </a:solidFill>
                <a:effectLst/>
                <a:latin typeface="Arial" pitchFamily="34" charset="0"/>
                <a:ea typeface="+mn-ea"/>
                <a:cs typeface="+mn-cs"/>
              </a:rPr>
              <a:t> von </a:t>
            </a:r>
            <a:r>
              <a:rPr lang="en-GB" sz="1200" b="0" i="0" u="none" strike="noStrike" kern="1200" dirty="0" err="1">
                <a:solidFill>
                  <a:schemeClr val="tx1"/>
                </a:solidFill>
                <a:effectLst/>
                <a:latin typeface="Arial" pitchFamily="34" charset="0"/>
                <a:ea typeface="+mn-ea"/>
                <a:cs typeface="+mn-cs"/>
              </a:rPr>
              <a:t>Stimmung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Wohlbefinden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antidepressive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Wirkung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Stressabbau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Angstabbau</a:t>
            </a:r>
            <a:endParaRPr lang="en-GB" sz="1200" b="0" i="0" u="none" strike="noStrike" kern="1200" dirty="0">
              <a:solidFill>
                <a:schemeClr val="tx1"/>
              </a:solidFill>
              <a:effectLst/>
              <a:latin typeface="Arial" pitchFamily="34" charset="0"/>
              <a:ea typeface="+mn-ea"/>
              <a:cs typeface="+mn-cs"/>
            </a:endParaRPr>
          </a:p>
          <a:p>
            <a:r>
              <a:rPr lang="en-GB" sz="1200" b="1" i="0" u="none" strike="noStrike" kern="1200" dirty="0" err="1">
                <a:solidFill>
                  <a:schemeClr val="tx1"/>
                </a:solidFill>
                <a:effectLst/>
                <a:latin typeface="Arial" pitchFamily="34" charset="0"/>
                <a:ea typeface="+mn-ea"/>
                <a:cs typeface="+mn-cs"/>
              </a:rPr>
              <a:t>Hormonsystem</a:t>
            </a:r>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err="1">
                <a:solidFill>
                  <a:schemeClr val="tx1"/>
                </a:solidFill>
                <a:effectLst/>
                <a:latin typeface="Arial" pitchFamily="34" charset="0"/>
                <a:ea typeface="+mn-ea"/>
                <a:cs typeface="+mn-cs"/>
              </a:rPr>
              <a:t>Blutdrucksenkung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weniger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Stresshormonausschüttung</a:t>
            </a:r>
            <a:endParaRPr lang="en-GB" sz="1200" b="0" i="0" u="none" strike="noStrike" kern="1200" dirty="0">
              <a:solidFill>
                <a:schemeClr val="tx1"/>
              </a:solidFill>
              <a:effectLst/>
              <a:latin typeface="Arial" pitchFamily="34" charset="0"/>
              <a:ea typeface="+mn-ea"/>
              <a:cs typeface="+mn-cs"/>
            </a:endParaRPr>
          </a:p>
          <a:p>
            <a:r>
              <a:rPr lang="en-GB" sz="1200" b="1" i="0" u="none" strike="noStrike" kern="1200" dirty="0" err="1">
                <a:solidFill>
                  <a:schemeClr val="tx1"/>
                </a:solidFill>
                <a:effectLst/>
                <a:latin typeface="Arial" pitchFamily="34" charset="0"/>
                <a:ea typeface="+mn-ea"/>
                <a:cs typeface="+mn-cs"/>
              </a:rPr>
              <a:t>Stoffwechsel</a:t>
            </a:r>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err="1">
                <a:solidFill>
                  <a:schemeClr val="tx1"/>
                </a:solidFill>
                <a:effectLst/>
                <a:latin typeface="Arial" pitchFamily="34" charset="0"/>
                <a:ea typeface="+mn-ea"/>
                <a:cs typeface="+mn-cs"/>
              </a:rPr>
              <a:t>Bessere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Insulinsensitivität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Vorbeugung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gegen</a:t>
            </a:r>
            <a:r>
              <a:rPr lang="en-GB" sz="1200" b="0" i="0" u="none" strike="noStrike" kern="1200" dirty="0">
                <a:solidFill>
                  <a:schemeClr val="tx1"/>
                </a:solidFill>
                <a:effectLst/>
                <a:latin typeface="Arial" pitchFamily="34" charset="0"/>
                <a:ea typeface="+mn-ea"/>
                <a:cs typeface="+mn-cs"/>
              </a:rPr>
              <a:t> Diabetes </a:t>
            </a:r>
            <a:r>
              <a:rPr lang="en-GB" sz="1200" b="0" i="0" u="none" strike="noStrike" kern="1200" dirty="0" err="1">
                <a:solidFill>
                  <a:schemeClr val="tx1"/>
                </a:solidFill>
                <a:effectLst/>
                <a:latin typeface="Arial" pitchFamily="34" charset="0"/>
                <a:ea typeface="+mn-ea"/>
                <a:cs typeface="+mn-cs"/>
              </a:rPr>
              <a:t>Typ</a:t>
            </a:r>
            <a:r>
              <a:rPr lang="en-GB" sz="1200" b="0" i="0" u="none" strike="noStrike" kern="1200" dirty="0">
                <a:solidFill>
                  <a:schemeClr val="tx1"/>
                </a:solidFill>
                <a:effectLst/>
                <a:latin typeface="Arial" pitchFamily="34" charset="0"/>
                <a:ea typeface="+mn-ea"/>
                <a:cs typeface="+mn-cs"/>
              </a:rPr>
              <a:t> II, </a:t>
            </a:r>
            <a:r>
              <a:rPr lang="en-GB" sz="1200" b="0" i="0" u="none" strike="noStrike" kern="1200" dirty="0" err="1">
                <a:solidFill>
                  <a:schemeClr val="tx1"/>
                </a:solidFill>
                <a:effectLst/>
                <a:latin typeface="Arial" pitchFamily="34" charset="0"/>
                <a:ea typeface="+mn-ea"/>
                <a:cs typeface="+mn-cs"/>
              </a:rPr>
              <a:t>verbesserte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Fettverbrennung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Cholesterinsenkung</a:t>
            </a:r>
            <a:endParaRPr lang="en-GB" sz="1200" b="0" i="0" u="none" strike="noStrike" kern="1200" dirty="0">
              <a:solidFill>
                <a:schemeClr val="tx1"/>
              </a:solidFill>
              <a:effectLst/>
              <a:latin typeface="Arial" pitchFamily="34" charset="0"/>
              <a:ea typeface="+mn-ea"/>
              <a:cs typeface="+mn-cs"/>
            </a:endParaRPr>
          </a:p>
          <a:p>
            <a:r>
              <a:rPr lang="en-GB" sz="1200" b="1" i="0" u="none" strike="noStrike" kern="1200" dirty="0" err="1">
                <a:solidFill>
                  <a:schemeClr val="tx1"/>
                </a:solidFill>
                <a:effectLst/>
                <a:latin typeface="Arial" pitchFamily="34" charset="0"/>
                <a:ea typeface="+mn-ea"/>
                <a:cs typeface="+mn-cs"/>
              </a:rPr>
              <a:t>Immunsystem</a:t>
            </a:r>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err="1">
                <a:solidFill>
                  <a:schemeClr val="tx1"/>
                </a:solidFill>
                <a:effectLst/>
                <a:latin typeface="Arial" pitchFamily="34" charset="0"/>
                <a:ea typeface="+mn-ea"/>
                <a:cs typeface="+mn-cs"/>
              </a:rPr>
              <a:t>Verringerte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Infektanfälligkeit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Vorbeugung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gegen</a:t>
            </a:r>
            <a:r>
              <a:rPr lang="en-GB" sz="1200" b="0" i="0" u="none" strike="noStrike" kern="1200" dirty="0">
                <a:solidFill>
                  <a:schemeClr val="tx1"/>
                </a:solidFill>
                <a:effectLst/>
                <a:latin typeface="Arial" pitchFamily="34" charset="0"/>
                <a:ea typeface="+mn-ea"/>
                <a:cs typeface="+mn-cs"/>
              </a:rPr>
              <a:t> Krebs und </a:t>
            </a:r>
            <a:r>
              <a:rPr lang="en-GB" sz="1200" b="0" i="0" u="none" strike="noStrike" kern="1200" dirty="0" err="1">
                <a:solidFill>
                  <a:schemeClr val="tx1"/>
                </a:solidFill>
                <a:effectLst/>
                <a:latin typeface="Arial" pitchFamily="34" charset="0"/>
                <a:ea typeface="+mn-ea"/>
                <a:cs typeface="+mn-cs"/>
              </a:rPr>
              <a:t>Tumore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Stärkung</a:t>
            </a:r>
            <a:r>
              <a:rPr lang="en-GB" sz="1200" b="0" i="0" u="none" strike="noStrike" kern="1200" dirty="0">
                <a:solidFill>
                  <a:schemeClr val="tx1"/>
                </a:solidFill>
                <a:effectLst/>
                <a:latin typeface="Arial" pitchFamily="34" charset="0"/>
                <a:ea typeface="+mn-ea"/>
                <a:cs typeface="+mn-cs"/>
              </a:rPr>
              <a:t> des </a:t>
            </a:r>
            <a:r>
              <a:rPr lang="en-GB" sz="1200" b="0" i="0" u="none" strike="noStrike" kern="1200" dirty="0" err="1">
                <a:solidFill>
                  <a:schemeClr val="tx1"/>
                </a:solidFill>
                <a:effectLst/>
                <a:latin typeface="Arial" pitchFamily="34" charset="0"/>
                <a:ea typeface="+mn-ea"/>
                <a:cs typeface="+mn-cs"/>
              </a:rPr>
              <a:t>Immunsystems</a:t>
            </a:r>
            <a:endParaRPr lang="en-GB" sz="1200" b="0" i="0" u="none" strike="noStrike" kern="1200" dirty="0">
              <a:solidFill>
                <a:schemeClr val="tx1"/>
              </a:solidFill>
              <a:effectLst/>
              <a:latin typeface="Arial" pitchFamily="34" charset="0"/>
              <a:ea typeface="+mn-ea"/>
              <a:cs typeface="+mn-cs"/>
            </a:endParaRPr>
          </a:p>
          <a:p>
            <a:r>
              <a:rPr lang="en-GB" sz="1200" b="1" i="0" u="none" strike="noStrike" kern="1200" dirty="0" err="1">
                <a:solidFill>
                  <a:schemeClr val="tx1"/>
                </a:solidFill>
                <a:effectLst/>
                <a:latin typeface="Arial" pitchFamily="34" charset="0"/>
                <a:ea typeface="+mn-ea"/>
                <a:cs typeface="+mn-cs"/>
              </a:rPr>
              <a:t>Bewegungsapparat</a:t>
            </a:r>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err="1">
                <a:solidFill>
                  <a:schemeClr val="tx1"/>
                </a:solidFill>
                <a:effectLst/>
                <a:latin typeface="Arial" pitchFamily="34" charset="0"/>
                <a:ea typeface="+mn-ea"/>
                <a:cs typeface="+mn-cs"/>
              </a:rPr>
              <a:t>Stärkung</a:t>
            </a:r>
            <a:r>
              <a:rPr lang="en-GB" sz="1200" b="0" i="0" u="none" strike="noStrike" kern="1200" dirty="0">
                <a:solidFill>
                  <a:schemeClr val="tx1"/>
                </a:solidFill>
                <a:effectLst/>
                <a:latin typeface="Arial" pitchFamily="34" charset="0"/>
                <a:ea typeface="+mn-ea"/>
                <a:cs typeface="+mn-cs"/>
              </a:rPr>
              <a:t> von </a:t>
            </a:r>
            <a:r>
              <a:rPr lang="en-GB" sz="1200" b="0" i="0" u="none" strike="noStrike" kern="1200" dirty="0" err="1">
                <a:solidFill>
                  <a:schemeClr val="tx1"/>
                </a:solidFill>
                <a:effectLst/>
                <a:latin typeface="Arial" pitchFamily="34" charset="0"/>
                <a:ea typeface="+mn-ea"/>
                <a:cs typeface="+mn-cs"/>
              </a:rPr>
              <a:t>Knochen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Knorpeln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Sehnen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Bänder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Kräftigung</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Muskulatur</a:t>
            </a:r>
            <a:endParaRPr lang="en-GB" sz="1200" b="0" i="0" u="none" strike="noStrike" kern="1200" dirty="0">
              <a:solidFill>
                <a:schemeClr val="tx1"/>
              </a:solidFill>
              <a:effectLst/>
              <a:latin typeface="Arial" pitchFamily="34" charset="0"/>
              <a:ea typeface="+mn-ea"/>
              <a:cs typeface="+mn-cs"/>
            </a:endParaRPr>
          </a:p>
          <a:p>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a:solidFill>
                  <a:schemeClr val="tx1"/>
                </a:solidFill>
                <a:effectLst/>
                <a:latin typeface="Arial" pitchFamily="34" charset="0"/>
                <a:ea typeface="+mn-ea"/>
                <a:cs typeface="+mn-cs"/>
              </a:rPr>
              <a:t>Das </a:t>
            </a:r>
            <a:r>
              <a:rPr lang="en-GB" sz="1200" b="0" i="0" u="none" strike="noStrike" kern="1200" dirty="0" err="1">
                <a:solidFill>
                  <a:schemeClr val="tx1"/>
                </a:solidFill>
                <a:effectLst/>
                <a:latin typeface="Arial" pitchFamily="34" charset="0"/>
                <a:ea typeface="+mn-ea"/>
                <a:cs typeface="+mn-cs"/>
              </a:rPr>
              <a:t>Ausdauertraining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kann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jedoch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für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bestimmte</a:t>
            </a:r>
            <a:r>
              <a:rPr lang="en-GB" sz="1200" b="0" i="0" u="none" strike="noStrike" kern="1200" dirty="0">
                <a:solidFill>
                  <a:schemeClr val="tx1"/>
                </a:solidFill>
                <a:effectLst/>
                <a:latin typeface="Arial" pitchFamily="34" charset="0"/>
                <a:ea typeface="+mn-ea"/>
                <a:cs typeface="+mn-cs"/>
              </a:rPr>
              <a:t> Menschen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Risiko</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beinhalten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Todesfälle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hohen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Belastungen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zwar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enorm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selten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Personen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erhöhtem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Risiko</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für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Herz-Kreislauf-Versagen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sollten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sehr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hohen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Belastungen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aber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vorgängig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Arzt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konsultieren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Zudem</a:t>
            </a:r>
            <a:r>
              <a:rPr lang="en-GB" sz="1200" b="0" i="0" u="none" strike="noStrike" kern="1200" dirty="0">
                <a:solidFill>
                  <a:schemeClr val="tx1"/>
                </a:solidFill>
                <a:effectLst/>
                <a:latin typeface="Arial" pitchFamily="34" charset="0"/>
                <a:ea typeface="+mn-ea"/>
                <a:cs typeface="+mn-cs"/>
              </a:rPr>
              <a:t> gilt es, </a:t>
            </a:r>
            <a:r>
              <a:rPr lang="en-GB" sz="1200" b="0" i="0" u="none" strike="noStrike" kern="1200" dirty="0" err="1">
                <a:solidFill>
                  <a:schemeClr val="tx1"/>
                </a:solidFill>
                <a:effectLst/>
                <a:latin typeface="Arial" pitchFamily="34" charset="0"/>
                <a:ea typeface="+mn-ea"/>
                <a:cs typeface="+mn-cs"/>
              </a:rPr>
              <a:t>sich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gezielt</a:t>
            </a:r>
            <a:r>
              <a:rPr lang="en-GB" sz="1200" b="0" i="0" u="none" strike="noStrike" kern="1200" dirty="0">
                <a:solidFill>
                  <a:schemeClr val="tx1"/>
                </a:solidFill>
                <a:effectLst/>
                <a:latin typeface="Arial" pitchFamily="34" charset="0"/>
                <a:ea typeface="+mn-ea"/>
                <a:cs typeface="+mn-cs"/>
              </a:rPr>
              <a:t> auf die </a:t>
            </a:r>
            <a:r>
              <a:rPr lang="en-GB" sz="1200" b="0" i="0" u="none" strike="noStrike" kern="1200" dirty="0" err="1">
                <a:solidFill>
                  <a:schemeClr val="tx1"/>
                </a:solidFill>
                <a:effectLst/>
                <a:latin typeface="Arial" pitchFamily="34" charset="0"/>
                <a:ea typeface="+mn-ea"/>
                <a:cs typeface="+mn-cs"/>
              </a:rPr>
              <a:t>Belastung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vorzubereiten</a:t>
            </a:r>
            <a:r>
              <a:rPr lang="en-GB" sz="1200" b="0" i="0" u="none" strike="noStrike" kern="1200" dirty="0">
                <a:solidFill>
                  <a:schemeClr val="tx1"/>
                </a:solidFill>
                <a:effectLst/>
                <a:latin typeface="Arial" pitchFamily="34" charset="0"/>
                <a:ea typeface="+mn-ea"/>
                <a:cs typeface="+mn-cs"/>
              </a:rPr>
              <a:t>, um </a:t>
            </a:r>
            <a:r>
              <a:rPr lang="en-GB" sz="1200" b="0" i="0" u="none" strike="noStrike" kern="1200" dirty="0" err="1">
                <a:solidFill>
                  <a:schemeClr val="tx1"/>
                </a:solidFill>
                <a:effectLst/>
                <a:latin typeface="Arial" pitchFamily="34" charset="0"/>
                <a:ea typeface="+mn-ea"/>
                <a:cs typeface="+mn-cs"/>
              </a:rPr>
              <a:t>Belastungsschäden</a:t>
            </a:r>
            <a:r>
              <a:rPr lang="en-GB" sz="1200" b="0" i="0" u="none" strike="noStrike" kern="1200" dirty="0">
                <a:solidFill>
                  <a:schemeClr val="tx1"/>
                </a:solidFill>
                <a:effectLst/>
                <a:latin typeface="Arial" pitchFamily="34" charset="0"/>
                <a:ea typeface="+mn-ea"/>
                <a:cs typeface="+mn-cs"/>
              </a:rPr>
              <a:t> in </a:t>
            </a:r>
            <a:r>
              <a:rPr lang="en-GB" sz="1200" b="0" i="0" u="none" strike="noStrike" kern="1200" dirty="0" err="1">
                <a:solidFill>
                  <a:schemeClr val="tx1"/>
                </a:solidFill>
                <a:effectLst/>
                <a:latin typeface="Arial" pitchFamily="34" charset="0"/>
                <a:ea typeface="+mn-ea"/>
                <a:cs typeface="+mn-cs"/>
              </a:rPr>
              <a:t>Folge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ungenügender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beziehungsweise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mangelnder</a:t>
            </a:r>
            <a:r>
              <a:rPr lang="en-GB" sz="1200" b="0" i="0" u="none" strike="noStrike" kern="1200" dirty="0">
                <a:solidFill>
                  <a:schemeClr val="tx1"/>
                </a:solidFill>
                <a:effectLst/>
                <a:latin typeface="Arial" pitchFamily="34" charset="0"/>
                <a:ea typeface="+mn-ea"/>
                <a:cs typeface="+mn-cs"/>
              </a:rPr>
              <a:t> Kraft </a:t>
            </a:r>
            <a:r>
              <a:rPr lang="en-GB" sz="1200" b="0" i="0" u="none" strike="noStrike" kern="1200" dirty="0" err="1">
                <a:solidFill>
                  <a:schemeClr val="tx1"/>
                </a:solidFill>
                <a:effectLst/>
                <a:latin typeface="Arial" pitchFamily="34" charset="0"/>
                <a:ea typeface="+mn-ea"/>
                <a:cs typeface="+mn-cs"/>
              </a:rPr>
              <a:t>vorzubeugen</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err="1">
                <a:solidFill>
                  <a:schemeClr val="tx1"/>
                </a:solidFill>
                <a:effectLst/>
                <a:latin typeface="Arial" pitchFamily="34" charset="0"/>
                <a:ea typeface="+mn-ea"/>
                <a:cs typeface="+mn-cs"/>
              </a:rPr>
              <a:t>Durch</a:t>
            </a:r>
            <a:r>
              <a:rPr lang="en-GB" sz="1200" b="0" i="0" u="none" strike="noStrike" kern="1200" dirty="0">
                <a:solidFill>
                  <a:schemeClr val="tx1"/>
                </a:solidFill>
                <a:effectLst/>
                <a:latin typeface="Arial" pitchFamily="34" charset="0"/>
                <a:ea typeface="+mn-ea"/>
                <a:cs typeface="+mn-cs"/>
              </a:rPr>
              <a:t> Training </a:t>
            </a:r>
            <a:r>
              <a:rPr lang="en-GB" sz="1200" b="0" i="0" u="none" strike="noStrike" kern="1200" dirty="0" err="1">
                <a:solidFill>
                  <a:schemeClr val="tx1"/>
                </a:solidFill>
                <a:effectLst/>
                <a:latin typeface="Arial" pitchFamily="34" charset="0"/>
                <a:ea typeface="+mn-ea"/>
                <a:cs typeface="+mn-cs"/>
              </a:rPr>
              <a:t>kann</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maximale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Kapazität</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Sauerstoffverarbeitung</a:t>
            </a:r>
            <a:r>
              <a:rPr lang="en-GB" sz="1200" b="0" i="0" u="none" strike="noStrike" kern="1200" dirty="0">
                <a:solidFill>
                  <a:schemeClr val="tx1"/>
                </a:solidFill>
                <a:effectLst/>
                <a:latin typeface="Arial" pitchFamily="34" charset="0"/>
                <a:ea typeface="+mn-ea"/>
                <a:cs typeface="+mn-cs"/>
              </a:rPr>
              <a:t> (VO</a:t>
            </a:r>
            <a:r>
              <a:rPr lang="en-GB" sz="1200" b="0" i="0" u="none" strike="noStrike" kern="1200" baseline="-25000" dirty="0">
                <a:solidFill>
                  <a:schemeClr val="tx1"/>
                </a:solidFill>
                <a:effectLst/>
                <a:latin typeface="Arial" pitchFamily="34" charset="0"/>
                <a:ea typeface="+mn-ea"/>
                <a:cs typeface="+mn-cs"/>
              </a:rPr>
              <a:t>2</a:t>
            </a:r>
            <a:r>
              <a:rPr lang="en-GB" sz="1200" b="0" i="0" u="none" strike="noStrike" kern="1200" dirty="0">
                <a:solidFill>
                  <a:schemeClr val="tx1"/>
                </a:solidFill>
                <a:effectLst/>
                <a:latin typeface="Arial" pitchFamily="34" charset="0"/>
                <a:ea typeface="+mn-ea"/>
                <a:cs typeface="+mn-cs"/>
              </a:rPr>
              <a:t>Max) </a:t>
            </a:r>
            <a:r>
              <a:rPr lang="en-GB" sz="1200" b="0" i="0" u="none" strike="noStrike" kern="1200" dirty="0" err="1">
                <a:solidFill>
                  <a:schemeClr val="tx1"/>
                </a:solidFill>
                <a:effectLst/>
                <a:latin typeface="Arial" pitchFamily="34" charset="0"/>
                <a:ea typeface="+mn-ea"/>
                <a:cs typeface="+mn-cs"/>
              </a:rPr>
              <a:t>zwar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gesteigert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aber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grossen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Teil</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genetisch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vorgegeben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Durch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Verbesserung</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Leistungsfähigkeit</a:t>
            </a:r>
            <a:r>
              <a:rPr lang="en-GB" sz="1200" b="0" i="0" u="none" strike="noStrike" kern="1200" dirty="0">
                <a:solidFill>
                  <a:schemeClr val="tx1"/>
                </a:solidFill>
                <a:effectLst/>
                <a:latin typeface="Arial" pitchFamily="34" charset="0"/>
                <a:ea typeface="+mn-ea"/>
                <a:cs typeface="+mn-cs"/>
              </a:rPr>
              <a:t> an der </a:t>
            </a:r>
            <a:r>
              <a:rPr lang="en-GB" sz="1200" b="0" i="0" u="none" strike="noStrike" kern="1200" dirty="0" err="1">
                <a:solidFill>
                  <a:schemeClr val="tx1"/>
                </a:solidFill>
                <a:effectLst/>
                <a:latin typeface="Arial" pitchFamily="34" charset="0"/>
                <a:ea typeface="+mn-ea"/>
                <a:cs typeface="+mn-cs"/>
              </a:rPr>
              <a:t>anaeroben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Schwelle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kann</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Ausdauerleistung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wesentlich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stärker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gesteigert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Untrainierte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Personen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fähig</a:t>
            </a:r>
            <a:r>
              <a:rPr lang="en-GB" sz="1200" b="0" i="0" u="none" strike="noStrike" kern="1200" dirty="0">
                <a:solidFill>
                  <a:schemeClr val="tx1"/>
                </a:solidFill>
                <a:effectLst/>
                <a:latin typeface="Arial" pitchFamily="34" charset="0"/>
                <a:ea typeface="+mn-ea"/>
                <a:cs typeface="+mn-cs"/>
              </a:rPr>
              <a:t> 50-60% </a:t>
            </a:r>
            <a:r>
              <a:rPr lang="en-GB" sz="1200" b="0" i="0" u="none" strike="noStrike" kern="1200" dirty="0" err="1">
                <a:solidFill>
                  <a:schemeClr val="tx1"/>
                </a:solidFill>
                <a:effectLst/>
                <a:latin typeface="Arial" pitchFamily="34" charset="0"/>
                <a:ea typeface="+mn-ea"/>
                <a:cs typeface="+mn-cs"/>
              </a:rPr>
              <a:t>ihrer</a:t>
            </a:r>
            <a:r>
              <a:rPr lang="en-GB" sz="1200" b="0" i="0" u="none" strike="noStrike" kern="1200" dirty="0">
                <a:solidFill>
                  <a:schemeClr val="tx1"/>
                </a:solidFill>
                <a:effectLst/>
                <a:latin typeface="Arial" pitchFamily="34" charset="0"/>
                <a:ea typeface="+mn-ea"/>
                <a:cs typeface="+mn-cs"/>
              </a:rPr>
              <a:t> VO</a:t>
            </a:r>
            <a:r>
              <a:rPr lang="en-GB" sz="1200" b="0" i="0" u="none" strike="noStrike" kern="1200" baseline="-25000" dirty="0">
                <a:solidFill>
                  <a:schemeClr val="tx1"/>
                </a:solidFill>
                <a:effectLst/>
                <a:latin typeface="Arial" pitchFamily="34" charset="0"/>
                <a:ea typeface="+mn-ea"/>
                <a:cs typeface="+mn-cs"/>
              </a:rPr>
              <a:t>2</a:t>
            </a:r>
            <a:r>
              <a:rPr lang="en-GB" sz="1200" b="0" i="0" u="none" strike="noStrike" kern="1200" dirty="0">
                <a:solidFill>
                  <a:schemeClr val="tx1"/>
                </a:solidFill>
                <a:effectLst/>
                <a:latin typeface="Arial" pitchFamily="34" charset="0"/>
                <a:ea typeface="+mn-ea"/>
                <a:cs typeface="+mn-cs"/>
              </a:rPr>
              <a:t>Max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nützen</a:t>
            </a:r>
            <a:r>
              <a:rPr lang="en-GB" sz="1200" b="0" i="0" u="none" strike="noStrike" kern="1200" dirty="0">
                <a:solidFill>
                  <a:schemeClr val="tx1"/>
                </a:solidFill>
                <a:effectLst/>
                <a:latin typeface="Arial" pitchFamily="34" charset="0"/>
                <a:ea typeface="+mn-ea"/>
                <a:cs typeface="+mn-cs"/>
              </a:rPr>
              <a:t>, bis </a:t>
            </a:r>
            <a:r>
              <a:rPr lang="en-GB" sz="1200" b="0" i="0" u="none" strike="noStrike" kern="1200" dirty="0" err="1">
                <a:solidFill>
                  <a:schemeClr val="tx1"/>
                </a:solidFill>
                <a:effectLst/>
                <a:latin typeface="Arial" pitchFamily="34" charset="0"/>
                <a:ea typeface="+mn-ea"/>
                <a:cs typeface="+mn-cs"/>
              </a:rPr>
              <a:t>sie</a:t>
            </a:r>
            <a:r>
              <a:rPr lang="en-GB" sz="1200" b="0" i="0" u="none" strike="noStrike" kern="1200" dirty="0">
                <a:solidFill>
                  <a:schemeClr val="tx1"/>
                </a:solidFill>
                <a:effectLst/>
                <a:latin typeface="Arial" pitchFamily="34" charset="0"/>
                <a:ea typeface="+mn-ea"/>
                <a:cs typeface="+mn-cs"/>
              </a:rPr>
              <a:t> in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Übersäuerung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geraten</a:t>
            </a:r>
            <a:r>
              <a:rPr lang="en-GB" sz="1200" b="0" i="0" u="none" strike="noStrike" kern="1200" dirty="0">
                <a:solidFill>
                  <a:schemeClr val="tx1"/>
                </a:solidFill>
                <a:effectLst/>
                <a:latin typeface="Arial" pitchFamily="34" charset="0"/>
                <a:ea typeface="+mn-ea"/>
                <a:cs typeface="+mn-cs"/>
              </a:rPr>
              <a:t>. Ein gut </a:t>
            </a:r>
            <a:r>
              <a:rPr lang="en-GB" sz="1200" b="0" i="0" u="none" strike="noStrike" kern="1200" dirty="0" err="1">
                <a:solidFill>
                  <a:schemeClr val="tx1"/>
                </a:solidFill>
                <a:effectLst/>
                <a:latin typeface="Arial" pitchFamily="34" charset="0"/>
                <a:ea typeface="+mn-ea"/>
                <a:cs typeface="+mn-cs"/>
              </a:rPr>
              <a:t>trainierter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Sportler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kann</a:t>
            </a:r>
            <a:r>
              <a:rPr lang="en-GB" sz="1200" b="0" i="0" u="none" strike="noStrike" kern="1200" dirty="0">
                <a:solidFill>
                  <a:schemeClr val="tx1"/>
                </a:solidFill>
                <a:effectLst/>
                <a:latin typeface="Arial" pitchFamily="34" charset="0"/>
                <a:ea typeface="+mn-ea"/>
                <a:cs typeface="+mn-cs"/>
              </a:rPr>
              <a:t> bis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90% seiner VO</a:t>
            </a:r>
            <a:r>
              <a:rPr lang="en-GB" sz="1200" b="0" i="0" u="none" strike="noStrike" kern="1200" baseline="-25000" dirty="0">
                <a:solidFill>
                  <a:schemeClr val="tx1"/>
                </a:solidFill>
                <a:effectLst/>
                <a:latin typeface="Arial" pitchFamily="34" charset="0"/>
                <a:ea typeface="+mn-ea"/>
                <a:cs typeface="+mn-cs"/>
              </a:rPr>
              <a:t>2</a:t>
            </a:r>
            <a:r>
              <a:rPr lang="en-GB" sz="1200" b="0" i="0" u="none" strike="noStrike" kern="1200" dirty="0">
                <a:solidFill>
                  <a:schemeClr val="tx1"/>
                </a:solidFill>
                <a:effectLst/>
                <a:latin typeface="Arial" pitchFamily="34" charset="0"/>
                <a:ea typeface="+mn-ea"/>
                <a:cs typeface="+mn-cs"/>
              </a:rPr>
              <a:t>Max </a:t>
            </a:r>
            <a:r>
              <a:rPr lang="en-GB" sz="1200" b="0" i="0" u="none" strike="noStrike" kern="1200" dirty="0" err="1">
                <a:solidFill>
                  <a:schemeClr val="tx1"/>
                </a:solidFill>
                <a:effectLst/>
                <a:latin typeface="Arial" pitchFamily="34" charset="0"/>
                <a:ea typeface="+mn-ea"/>
                <a:cs typeface="+mn-cs"/>
              </a:rPr>
              <a:t>ausschöpfen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ohne</a:t>
            </a:r>
            <a:r>
              <a:rPr lang="en-GB" sz="1200" b="0" i="0" u="none" strike="noStrike" kern="1200" dirty="0">
                <a:solidFill>
                  <a:schemeClr val="tx1"/>
                </a:solidFill>
                <a:effectLst/>
                <a:latin typeface="Arial" pitchFamily="34" charset="0"/>
                <a:ea typeface="+mn-ea"/>
                <a:cs typeface="+mn-cs"/>
              </a:rPr>
              <a:t> in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Übersäuerung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Azidose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fallen. Dies </a:t>
            </a:r>
            <a:r>
              <a:rPr lang="en-GB" sz="1200" b="0" i="0" u="none" strike="noStrike" kern="1200" dirty="0" err="1">
                <a:solidFill>
                  <a:schemeClr val="tx1"/>
                </a:solidFill>
                <a:effectLst/>
                <a:latin typeface="Arial" pitchFamily="34" charset="0"/>
                <a:ea typeface="+mn-ea"/>
                <a:cs typeface="+mn-cs"/>
              </a:rPr>
              <a:t>bedeutet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a:t>
            </a:r>
            <a:r>
              <a:rPr lang="en-GB" sz="1200" b="0" i="0" u="none" strike="noStrike" kern="1200" dirty="0">
                <a:solidFill>
                  <a:schemeClr val="tx1"/>
                </a:solidFill>
                <a:effectLst/>
                <a:latin typeface="Arial" pitchFamily="34" charset="0"/>
                <a:ea typeface="+mn-ea"/>
                <a:cs typeface="+mn-cs"/>
              </a:rPr>
              <a:t> gut </a:t>
            </a:r>
            <a:r>
              <a:rPr lang="en-GB" sz="1200" b="0" i="0" u="none" strike="noStrike" kern="1200" dirty="0" err="1">
                <a:solidFill>
                  <a:schemeClr val="tx1"/>
                </a:solidFill>
                <a:effectLst/>
                <a:latin typeface="Arial" pitchFamily="34" charset="0"/>
                <a:ea typeface="+mn-ea"/>
                <a:cs typeface="+mn-cs"/>
              </a:rPr>
              <a:t>trainierter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Sportler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kann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seinen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Körper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länger</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hoher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Intensität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über</a:t>
            </a:r>
            <a:r>
              <a:rPr lang="en-GB" sz="1200" b="0" i="0" u="none" strike="noStrike" kern="1200" dirty="0">
                <a:solidFill>
                  <a:schemeClr val="tx1"/>
                </a:solidFill>
                <a:effectLst/>
                <a:latin typeface="Arial" pitchFamily="34" charset="0"/>
                <a:ea typeface="+mn-ea"/>
                <a:cs typeface="+mn-cs"/>
              </a:rPr>
              <a:t> den </a:t>
            </a:r>
            <a:r>
              <a:rPr lang="en-GB" sz="1200" b="0" i="0" u="none" strike="noStrike" kern="1200" dirty="0" err="1">
                <a:solidFill>
                  <a:schemeClr val="tx1"/>
                </a:solidFill>
                <a:effectLst/>
                <a:latin typeface="Arial" pitchFamily="34" charset="0"/>
                <a:ea typeface="+mn-ea"/>
                <a:cs typeface="+mn-cs"/>
              </a:rPr>
              <a:t>aeroben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Stoffwechsel</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Energie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versorgen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als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schlechter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trainierter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Sportler</a:t>
            </a:r>
            <a:r>
              <a:rPr lang="en-GB" sz="1200" b="0" i="0" u="none" strike="noStrike" kern="1200" dirty="0">
                <a:solidFill>
                  <a:schemeClr val="tx1"/>
                </a:solidFill>
                <a:effectLst/>
                <a:latin typeface="Arial" pitchFamily="34" charset="0"/>
                <a:ea typeface="+mn-ea"/>
                <a:cs typeface="+mn-cs"/>
              </a:rPr>
              <a:t>.</a:t>
            </a:r>
          </a:p>
          <a:p>
            <a:br>
              <a:rPr lang="en-GB" dirty="0"/>
            </a:br>
            <a:endParaRPr lang="en-GB" sz="1200" b="0" i="0" u="none" strike="noStrike" kern="1200" dirty="0">
              <a:solidFill>
                <a:schemeClr val="tx1"/>
              </a:solidFill>
              <a:effectLst/>
              <a:latin typeface="Arial" pitchFamily="34" charset="0"/>
              <a:ea typeface="+mn-ea"/>
              <a:cs typeface="+mn-cs"/>
            </a:endParaRPr>
          </a:p>
          <a:p>
            <a:pPr>
              <a:buFont typeface="Arial" panose="020B0604020202020204" pitchFamily="34" charset="0"/>
              <a:buNone/>
              <a:defRPr/>
            </a:pP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41</a:t>
            </a:fld>
            <a:endParaRPr lang="de-CH" altLang="de-DE" sz="1300"/>
          </a:p>
        </p:txBody>
      </p:sp>
    </p:spTree>
    <p:extLst>
      <p:ext uri="{BB962C8B-B14F-4D97-AF65-F5344CB8AC3E}">
        <p14:creationId xmlns:p14="http://schemas.microsoft.com/office/powerpoint/2010/main" val="40684420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algn="l"/>
            <a:r>
              <a:rPr lang="fr-CH" b="0" i="0" u="none" strike="noStrike" dirty="0">
                <a:solidFill>
                  <a:srgbClr val="000000"/>
                </a:solidFill>
                <a:effectLst/>
              </a:rPr>
              <a:t>L’entraînement de l’endurance:</a:t>
            </a:r>
            <a:br>
              <a:rPr lang="fr-CH" b="0" i="0" u="none" strike="noStrike" dirty="0">
                <a:solidFill>
                  <a:srgbClr val="000000"/>
                </a:solidFill>
                <a:effectLst/>
              </a:rPr>
            </a:br>
            <a:r>
              <a:rPr lang="fr-CH" b="0" i="0" u="none" strike="noStrike" dirty="0">
                <a:solidFill>
                  <a:srgbClr val="000000"/>
                </a:solidFill>
                <a:effectLst/>
              </a:rPr>
              <a:t>Les personnes qui entraînent régulièrement leur capacité d’endurance restent performantes et plus jeunes plus longtemps. En effet, la capacité aérobie est liée à la capacité de régénération et d’adaptation, et elle constitue une base importante pour l’optimisation des performances au quotidien et dans le sport.</a:t>
            </a:r>
            <a:br>
              <a:rPr lang="fr-CH" b="0" i="0" u="none" strike="noStrike" dirty="0">
                <a:solidFill>
                  <a:srgbClr val="000000"/>
                </a:solidFill>
                <a:effectLst/>
              </a:rPr>
            </a:br>
            <a:r>
              <a:rPr lang="fr-CH" b="0" i="0" u="none" strike="noStrike" dirty="0">
                <a:solidFill>
                  <a:srgbClr val="000000"/>
                </a:solidFill>
                <a:effectLst/>
              </a:rPr>
              <a:t>Pour l’entraînement classique de l’endurance, qui est également utilisé par la population générale, l’endurance de base générale est essentielle. Cette forme d’entraînement d’endurance a des effets positifs sur la santé en plus d'améliorer la performance.</a:t>
            </a:r>
          </a:p>
          <a:p>
            <a:pPr algn="l"/>
            <a:endParaRPr lang="fr-CH" b="1" i="0" u="none" strike="noStrike" dirty="0">
              <a:solidFill>
                <a:srgbClr val="000000"/>
              </a:solidFill>
              <a:effectLst/>
            </a:endParaRPr>
          </a:p>
          <a:p>
            <a:pPr algn="l"/>
            <a:r>
              <a:rPr lang="fr-CH" b="1" i="0" u="none" strike="noStrike" dirty="0">
                <a:solidFill>
                  <a:srgbClr val="000000"/>
                </a:solidFill>
                <a:effectLst/>
              </a:rPr>
              <a:t>Système cardiovasculaire</a:t>
            </a:r>
            <a:br>
              <a:rPr lang="fr-CH" b="0" i="0" u="none" strike="noStrike" dirty="0">
                <a:solidFill>
                  <a:srgbClr val="000000"/>
                </a:solidFill>
                <a:effectLst/>
              </a:rPr>
            </a:br>
            <a:r>
              <a:rPr lang="fr-CH" b="0" i="0" u="none" strike="noStrike" dirty="0">
                <a:solidFill>
                  <a:srgbClr val="000000"/>
                </a:solidFill>
                <a:effectLst/>
              </a:rPr>
              <a:t>Fréquence cardiaque au repos plus basse, moins de troubles du rythme cardiaque, meilleure oxygénation.</a:t>
            </a:r>
          </a:p>
          <a:p>
            <a:pPr algn="l"/>
            <a:r>
              <a:rPr lang="fr-CH" b="1" i="0" u="none" strike="noStrike" dirty="0">
                <a:solidFill>
                  <a:srgbClr val="000000"/>
                </a:solidFill>
                <a:effectLst/>
              </a:rPr>
              <a:t>Psyché</a:t>
            </a:r>
            <a:br>
              <a:rPr lang="fr-CH" b="0" i="0" u="none" strike="noStrike" dirty="0">
                <a:solidFill>
                  <a:srgbClr val="000000"/>
                </a:solidFill>
                <a:effectLst/>
              </a:rPr>
            </a:br>
            <a:r>
              <a:rPr lang="fr-CH" b="0" i="0" u="none" strike="noStrike" dirty="0">
                <a:solidFill>
                  <a:srgbClr val="000000"/>
                </a:solidFill>
                <a:effectLst/>
              </a:rPr>
              <a:t>Amélioration de l’humeur, bien-être, effet antidépresseur, réduction du stress, réduction de l’anxiété.</a:t>
            </a:r>
          </a:p>
          <a:p>
            <a:pPr algn="l"/>
            <a:r>
              <a:rPr lang="fr-CH" b="1" i="0" u="none" strike="noStrike" dirty="0">
                <a:solidFill>
                  <a:srgbClr val="000000"/>
                </a:solidFill>
                <a:effectLst/>
              </a:rPr>
              <a:t>Système hormonal</a:t>
            </a:r>
            <a:br>
              <a:rPr lang="fr-CH" b="0" i="0" u="none" strike="noStrike" dirty="0">
                <a:solidFill>
                  <a:srgbClr val="000000"/>
                </a:solidFill>
                <a:effectLst/>
              </a:rPr>
            </a:br>
            <a:r>
              <a:rPr lang="fr-CH" b="0" i="0" u="none" strike="noStrike" dirty="0">
                <a:solidFill>
                  <a:srgbClr val="000000"/>
                </a:solidFill>
                <a:effectLst/>
              </a:rPr>
              <a:t>Réduction de la pression artérielle, moins de sécrétion d’hormones de stress.</a:t>
            </a:r>
          </a:p>
          <a:p>
            <a:pPr algn="l"/>
            <a:r>
              <a:rPr lang="fr-CH" b="1" i="0" u="none" strike="noStrike" dirty="0">
                <a:solidFill>
                  <a:srgbClr val="000000"/>
                </a:solidFill>
                <a:effectLst/>
              </a:rPr>
              <a:t>Métabolisme</a:t>
            </a:r>
            <a:br>
              <a:rPr lang="fr-CH" b="0" i="0" u="none" strike="noStrike" dirty="0">
                <a:solidFill>
                  <a:srgbClr val="000000"/>
                </a:solidFill>
                <a:effectLst/>
              </a:rPr>
            </a:br>
            <a:r>
              <a:rPr lang="fr-CH" b="0" i="0" u="none" strike="noStrike" dirty="0">
                <a:solidFill>
                  <a:srgbClr val="000000"/>
                </a:solidFill>
                <a:effectLst/>
              </a:rPr>
              <a:t>Meilleure sensibilité à l’insuline, prévention du diabète de type II, amélioration de la combustion des graisses, réduction du cholestérol.</a:t>
            </a:r>
          </a:p>
          <a:p>
            <a:pPr algn="l"/>
            <a:r>
              <a:rPr lang="fr-CH" b="1" i="0" u="none" strike="noStrike" dirty="0">
                <a:solidFill>
                  <a:srgbClr val="000000"/>
                </a:solidFill>
                <a:effectLst/>
              </a:rPr>
              <a:t>Système immunitaire</a:t>
            </a:r>
            <a:br>
              <a:rPr lang="fr-CH" b="0" i="0" u="none" strike="noStrike" dirty="0">
                <a:solidFill>
                  <a:srgbClr val="000000"/>
                </a:solidFill>
                <a:effectLst/>
              </a:rPr>
            </a:br>
            <a:r>
              <a:rPr lang="fr-CH" b="0" i="0" u="none" strike="noStrike" dirty="0">
                <a:solidFill>
                  <a:srgbClr val="000000"/>
                </a:solidFill>
                <a:effectLst/>
              </a:rPr>
              <a:t>Réduction de la susceptibilité aux infections, prévention du cancer et des tumeurs, renforcement du système immunitaire.</a:t>
            </a:r>
          </a:p>
          <a:p>
            <a:pPr algn="l"/>
            <a:r>
              <a:rPr lang="fr-CH" b="1" i="0" u="none" strike="noStrike" dirty="0">
                <a:solidFill>
                  <a:srgbClr val="000000"/>
                </a:solidFill>
                <a:effectLst/>
              </a:rPr>
              <a:t>Appareil locomoteur</a:t>
            </a:r>
            <a:br>
              <a:rPr lang="fr-CH" b="0" i="0" u="none" strike="noStrike" dirty="0">
                <a:solidFill>
                  <a:srgbClr val="000000"/>
                </a:solidFill>
                <a:effectLst/>
              </a:rPr>
            </a:br>
            <a:r>
              <a:rPr lang="fr-CH" b="0" i="0" u="none" strike="noStrike" dirty="0">
                <a:solidFill>
                  <a:srgbClr val="000000"/>
                </a:solidFill>
                <a:effectLst/>
              </a:rPr>
              <a:t>Renforcement des os, des cartilages, des tendons et des ligaments, tonification musculaire.</a:t>
            </a:r>
          </a:p>
          <a:p>
            <a:pPr algn="l"/>
            <a:endParaRPr lang="fr-CH" b="0" i="0" u="none" strike="noStrike" dirty="0">
              <a:solidFill>
                <a:srgbClr val="000000"/>
              </a:solidFill>
              <a:effectLst/>
            </a:endParaRPr>
          </a:p>
          <a:p>
            <a:pPr algn="l"/>
            <a:r>
              <a:rPr lang="fr-CH" b="0" i="0" u="none" strike="noStrike" dirty="0">
                <a:solidFill>
                  <a:srgbClr val="000000"/>
                </a:solidFill>
                <a:effectLst/>
              </a:rPr>
              <a:t>L’entraînement d’endurance peut cependant présenter un risque pour certaines personnes. Bien que les décès dus à des charges excessives soient extrêmement rares, les personnes présentant un risque accru de défaillance cardiovasculaire doivent consulter un médecin avant de s'engager dans des efforts de très haute intensité. Il est également important de se préparer spécifiquement à la charge d’entraînement pour éviter les blessures dues à une insuffisance de force.</a:t>
            </a:r>
            <a:br>
              <a:rPr lang="fr-CH" b="0" i="0" u="none" strike="noStrike" dirty="0">
                <a:solidFill>
                  <a:srgbClr val="000000"/>
                </a:solidFill>
                <a:effectLst/>
              </a:rPr>
            </a:br>
            <a:r>
              <a:rPr lang="fr-CH" b="0" i="0" u="none" strike="noStrike" dirty="0">
                <a:solidFill>
                  <a:srgbClr val="000000"/>
                </a:solidFill>
                <a:effectLst/>
              </a:rPr>
              <a:t>L’entraînement peut améliorer la capacité maximale de traitement de l'oxygène (VO2Max), mais cette dernière est largement déterminée par la génétique. Toutefois, l'amélioration des performances à la limite anaérobie permet de considérablement augmenter la capacité d’endurance. Les personnes non entraînées sont capables d'utiliser 50 à 60 % de leur VO2Max avant d’atteindre l’acidose. Un athlète bien entraîné peut utiliser jusqu’à 90 % de sa VO2Max sans tomber dans l’acidose. Cela signifie qu’un athlète bien entraîné peut fournir de l’énergie à son corps pendant une période plus longue et à une intensité plus élevée en utilisant le métabolisme aérobie que ne le peut un athlète moins entraîné.</a:t>
            </a:r>
          </a:p>
          <a:p>
            <a:endParaRPr lang="fr-FR" dirty="0"/>
          </a:p>
          <a:p>
            <a:pPr>
              <a:buFont typeface="Arial" panose="020B0604020202020204" pitchFamily="34" charset="0"/>
              <a:buNone/>
              <a:defRPr/>
            </a:pP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42</a:t>
            </a:fld>
            <a:endParaRPr lang="de-CH" altLang="de-DE" sz="1300"/>
          </a:p>
        </p:txBody>
      </p:sp>
    </p:spTree>
    <p:extLst>
      <p:ext uri="{BB962C8B-B14F-4D97-AF65-F5344CB8AC3E}">
        <p14:creationId xmlns:p14="http://schemas.microsoft.com/office/powerpoint/2010/main" val="31356372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algn="l"/>
            <a:r>
              <a:rPr lang="fr-CH" b="0" i="0" u="none" strike="noStrike" dirty="0">
                <a:solidFill>
                  <a:srgbClr val="000000"/>
                </a:solidFill>
                <a:effectLst/>
              </a:rPr>
              <a:t>L’</a:t>
            </a:r>
            <a:r>
              <a:rPr lang="fr-CH" b="0" i="0" u="none" strike="noStrike" dirty="0" err="1">
                <a:solidFill>
                  <a:srgbClr val="000000"/>
                </a:solidFill>
                <a:effectLst/>
              </a:rPr>
              <a:t>allenamento</a:t>
            </a:r>
            <a:r>
              <a:rPr lang="fr-CH" b="0" i="0" u="none" strike="noStrike" dirty="0">
                <a:solidFill>
                  <a:srgbClr val="000000"/>
                </a:solidFill>
                <a:effectLst/>
              </a:rPr>
              <a:t> </a:t>
            </a:r>
            <a:r>
              <a:rPr lang="fr-CH" b="0" i="0" u="none" strike="noStrike" dirty="0" err="1">
                <a:solidFill>
                  <a:srgbClr val="000000"/>
                </a:solidFill>
                <a:effectLst/>
              </a:rPr>
              <a:t>della</a:t>
            </a:r>
            <a:r>
              <a:rPr lang="fr-CH" b="0" i="0" u="none" strike="noStrike" dirty="0">
                <a:solidFill>
                  <a:srgbClr val="000000"/>
                </a:solidFill>
                <a:effectLst/>
              </a:rPr>
              <a:t> </a:t>
            </a:r>
            <a:r>
              <a:rPr lang="fr-CH" b="0" i="0" u="none" strike="noStrike" dirty="0" err="1">
                <a:solidFill>
                  <a:srgbClr val="000000"/>
                </a:solidFill>
                <a:effectLst/>
              </a:rPr>
              <a:t>resistenza</a:t>
            </a:r>
            <a:r>
              <a:rPr lang="fr-CH" b="0" i="0" u="none" strike="noStrike" dirty="0">
                <a:solidFill>
                  <a:srgbClr val="000000"/>
                </a:solidFill>
                <a:effectLst/>
              </a:rPr>
              <a:t>:</a:t>
            </a:r>
            <a:br>
              <a:rPr lang="fr-CH" b="0" i="0" u="none" strike="noStrike" dirty="0">
                <a:solidFill>
                  <a:srgbClr val="000000"/>
                </a:solidFill>
                <a:effectLst/>
              </a:rPr>
            </a:br>
            <a:r>
              <a:rPr lang="fr-CH" b="0" i="0" u="none" strike="noStrike" dirty="0">
                <a:solidFill>
                  <a:srgbClr val="000000"/>
                </a:solidFill>
                <a:effectLst/>
              </a:rPr>
              <a:t>Chi </a:t>
            </a:r>
            <a:r>
              <a:rPr lang="fr-CH" b="0" i="0" u="none" strike="noStrike" dirty="0" err="1">
                <a:solidFill>
                  <a:srgbClr val="000000"/>
                </a:solidFill>
                <a:effectLst/>
              </a:rPr>
              <a:t>allena</a:t>
            </a:r>
            <a:r>
              <a:rPr lang="fr-CH" b="0" i="0" u="none" strike="noStrike" dirty="0">
                <a:solidFill>
                  <a:srgbClr val="000000"/>
                </a:solidFill>
                <a:effectLst/>
              </a:rPr>
              <a:t> </a:t>
            </a:r>
            <a:r>
              <a:rPr lang="fr-CH" b="0" i="0" u="none" strike="noStrike" dirty="0" err="1">
                <a:solidFill>
                  <a:srgbClr val="000000"/>
                </a:solidFill>
                <a:effectLst/>
              </a:rPr>
              <a:t>regolarmente</a:t>
            </a:r>
            <a:r>
              <a:rPr lang="fr-CH" b="0" i="0" u="none" strike="noStrike" dirty="0">
                <a:solidFill>
                  <a:srgbClr val="000000"/>
                </a:solidFill>
                <a:effectLst/>
              </a:rPr>
              <a:t> la propria </a:t>
            </a:r>
            <a:r>
              <a:rPr lang="fr-CH" b="0" i="0" u="none" strike="noStrike" dirty="0" err="1">
                <a:solidFill>
                  <a:srgbClr val="000000"/>
                </a:solidFill>
                <a:effectLst/>
              </a:rPr>
              <a:t>capacità</a:t>
            </a:r>
            <a:r>
              <a:rPr lang="fr-CH" b="0" i="0" u="none" strike="noStrike" dirty="0">
                <a:solidFill>
                  <a:srgbClr val="000000"/>
                </a:solidFill>
                <a:effectLst/>
              </a:rPr>
              <a:t> di </a:t>
            </a:r>
            <a:r>
              <a:rPr lang="fr-CH" b="0" i="0" u="none" strike="noStrike" dirty="0" err="1">
                <a:solidFill>
                  <a:srgbClr val="000000"/>
                </a:solidFill>
                <a:effectLst/>
              </a:rPr>
              <a:t>resistenza</a:t>
            </a:r>
            <a:r>
              <a:rPr lang="fr-CH" b="0" i="0" u="none" strike="noStrike" dirty="0">
                <a:solidFill>
                  <a:srgbClr val="000000"/>
                </a:solidFill>
                <a:effectLst/>
              </a:rPr>
              <a:t> </a:t>
            </a:r>
            <a:r>
              <a:rPr lang="fr-CH" b="0" i="0" u="none" strike="noStrike" dirty="0" err="1">
                <a:solidFill>
                  <a:srgbClr val="000000"/>
                </a:solidFill>
                <a:effectLst/>
              </a:rPr>
              <a:t>rimane</a:t>
            </a:r>
            <a:r>
              <a:rPr lang="fr-CH" b="0" i="0" u="none" strike="noStrike" dirty="0">
                <a:solidFill>
                  <a:srgbClr val="000000"/>
                </a:solidFill>
                <a:effectLst/>
              </a:rPr>
              <a:t> in forma e più </a:t>
            </a:r>
            <a:r>
              <a:rPr lang="fr-CH" b="0" i="0" u="none" strike="noStrike" dirty="0" err="1">
                <a:solidFill>
                  <a:srgbClr val="000000"/>
                </a:solidFill>
                <a:effectLst/>
              </a:rPr>
              <a:t>giovane</a:t>
            </a:r>
            <a:r>
              <a:rPr lang="fr-CH" b="0" i="0" u="none" strike="noStrike" dirty="0">
                <a:solidFill>
                  <a:srgbClr val="000000"/>
                </a:solidFill>
                <a:effectLst/>
              </a:rPr>
              <a:t> più a </a:t>
            </a:r>
            <a:r>
              <a:rPr lang="fr-CH" b="0" i="0" u="none" strike="noStrike" dirty="0" err="1">
                <a:solidFill>
                  <a:srgbClr val="000000"/>
                </a:solidFill>
                <a:effectLst/>
              </a:rPr>
              <a:t>lungo</a:t>
            </a:r>
            <a:r>
              <a:rPr lang="fr-CH" b="0" i="0" u="none" strike="noStrike" dirty="0">
                <a:solidFill>
                  <a:srgbClr val="000000"/>
                </a:solidFill>
                <a:effectLst/>
              </a:rPr>
              <a:t>. </a:t>
            </a:r>
            <a:r>
              <a:rPr lang="fr-CH" b="0" i="0" u="none" strike="noStrike" dirty="0" err="1">
                <a:solidFill>
                  <a:srgbClr val="000000"/>
                </a:solidFill>
                <a:effectLst/>
              </a:rPr>
              <a:t>Poiché</a:t>
            </a:r>
            <a:r>
              <a:rPr lang="fr-CH" b="0" i="0" u="none" strike="noStrike" dirty="0">
                <a:solidFill>
                  <a:srgbClr val="000000"/>
                </a:solidFill>
                <a:effectLst/>
              </a:rPr>
              <a:t> la </a:t>
            </a:r>
            <a:r>
              <a:rPr lang="fr-CH" b="0" i="0" u="none" strike="noStrike" dirty="0" err="1">
                <a:solidFill>
                  <a:srgbClr val="000000"/>
                </a:solidFill>
                <a:effectLst/>
              </a:rPr>
              <a:t>capacità</a:t>
            </a:r>
            <a:r>
              <a:rPr lang="fr-CH" b="0" i="0" u="none" strike="noStrike" dirty="0">
                <a:solidFill>
                  <a:srgbClr val="000000"/>
                </a:solidFill>
                <a:effectLst/>
              </a:rPr>
              <a:t> </a:t>
            </a:r>
            <a:r>
              <a:rPr lang="fr-CH" b="0" i="0" u="none" strike="noStrike" dirty="0" err="1">
                <a:solidFill>
                  <a:srgbClr val="000000"/>
                </a:solidFill>
                <a:effectLst/>
              </a:rPr>
              <a:t>aerobica</a:t>
            </a:r>
            <a:r>
              <a:rPr lang="fr-CH" b="0" i="0" u="none" strike="noStrike" dirty="0">
                <a:solidFill>
                  <a:srgbClr val="000000"/>
                </a:solidFill>
                <a:effectLst/>
              </a:rPr>
              <a:t> è </a:t>
            </a:r>
            <a:r>
              <a:rPr lang="fr-CH" b="0" i="0" u="none" strike="noStrike" dirty="0" err="1">
                <a:solidFill>
                  <a:srgbClr val="000000"/>
                </a:solidFill>
                <a:effectLst/>
              </a:rPr>
              <a:t>legata</a:t>
            </a:r>
            <a:r>
              <a:rPr lang="fr-CH" b="0" i="0" u="none" strike="noStrike" dirty="0">
                <a:solidFill>
                  <a:srgbClr val="000000"/>
                </a:solidFill>
                <a:effectLst/>
              </a:rPr>
              <a:t> alla </a:t>
            </a:r>
            <a:r>
              <a:rPr lang="fr-CH" b="0" i="0" u="none" strike="noStrike" dirty="0" err="1">
                <a:solidFill>
                  <a:srgbClr val="000000"/>
                </a:solidFill>
                <a:effectLst/>
              </a:rPr>
              <a:t>capacità</a:t>
            </a:r>
            <a:r>
              <a:rPr lang="fr-CH" b="0" i="0" u="none" strike="noStrike" dirty="0">
                <a:solidFill>
                  <a:srgbClr val="000000"/>
                </a:solidFill>
                <a:effectLst/>
              </a:rPr>
              <a:t> di </a:t>
            </a:r>
            <a:r>
              <a:rPr lang="fr-CH" b="0" i="0" u="none" strike="noStrike" dirty="0" err="1">
                <a:solidFill>
                  <a:srgbClr val="000000"/>
                </a:solidFill>
                <a:effectLst/>
              </a:rPr>
              <a:t>rigenerazione</a:t>
            </a:r>
            <a:r>
              <a:rPr lang="fr-CH" b="0" i="0" u="none" strike="noStrike" dirty="0">
                <a:solidFill>
                  <a:srgbClr val="000000"/>
                </a:solidFill>
                <a:effectLst/>
              </a:rPr>
              <a:t> e </a:t>
            </a:r>
            <a:r>
              <a:rPr lang="fr-CH" b="0" i="0" u="none" strike="noStrike" dirty="0" err="1">
                <a:solidFill>
                  <a:srgbClr val="000000"/>
                </a:solidFill>
                <a:effectLst/>
              </a:rPr>
              <a:t>adattamento</a:t>
            </a:r>
            <a:r>
              <a:rPr lang="fr-CH" b="0" i="0" u="none" strike="noStrike" dirty="0">
                <a:solidFill>
                  <a:srgbClr val="000000"/>
                </a:solidFill>
                <a:effectLst/>
              </a:rPr>
              <a:t>, </a:t>
            </a:r>
            <a:r>
              <a:rPr lang="fr-CH" b="0" i="0" u="none" strike="noStrike" dirty="0" err="1">
                <a:solidFill>
                  <a:srgbClr val="000000"/>
                </a:solidFill>
                <a:effectLst/>
              </a:rPr>
              <a:t>essa</a:t>
            </a:r>
            <a:r>
              <a:rPr lang="fr-CH" b="0" i="0" u="none" strike="noStrike" dirty="0">
                <a:solidFill>
                  <a:srgbClr val="000000"/>
                </a:solidFill>
                <a:effectLst/>
              </a:rPr>
              <a:t> </a:t>
            </a:r>
            <a:r>
              <a:rPr lang="fr-CH" b="0" i="0" u="none" strike="noStrike" dirty="0" err="1">
                <a:solidFill>
                  <a:srgbClr val="000000"/>
                </a:solidFill>
                <a:effectLst/>
              </a:rPr>
              <a:t>rappresenta</a:t>
            </a:r>
            <a:r>
              <a:rPr lang="fr-CH" b="0" i="0" u="none" strike="noStrike" dirty="0">
                <a:solidFill>
                  <a:srgbClr val="000000"/>
                </a:solidFill>
                <a:effectLst/>
              </a:rPr>
              <a:t> </a:t>
            </a:r>
            <a:r>
              <a:rPr lang="fr-CH" b="0" i="0" u="none" strike="noStrike" dirty="0" err="1">
                <a:solidFill>
                  <a:srgbClr val="000000"/>
                </a:solidFill>
                <a:effectLst/>
              </a:rPr>
              <a:t>una</a:t>
            </a:r>
            <a:r>
              <a:rPr lang="fr-CH" b="0" i="0" u="none" strike="noStrike" dirty="0">
                <a:solidFill>
                  <a:srgbClr val="000000"/>
                </a:solidFill>
                <a:effectLst/>
              </a:rPr>
              <a:t> base importante per l’</a:t>
            </a:r>
            <a:r>
              <a:rPr lang="fr-CH" b="0" i="0" u="none" strike="noStrike" dirty="0" err="1">
                <a:solidFill>
                  <a:srgbClr val="000000"/>
                </a:solidFill>
                <a:effectLst/>
              </a:rPr>
              <a:t>ottimizzazione</a:t>
            </a:r>
            <a:r>
              <a:rPr lang="fr-CH" b="0" i="0" u="none" strike="noStrike" dirty="0">
                <a:solidFill>
                  <a:srgbClr val="000000"/>
                </a:solidFill>
                <a:effectLst/>
              </a:rPr>
              <a:t> delle </a:t>
            </a:r>
            <a:r>
              <a:rPr lang="fr-CH" b="0" i="0" u="none" strike="noStrike" dirty="0" err="1">
                <a:solidFill>
                  <a:srgbClr val="000000"/>
                </a:solidFill>
                <a:effectLst/>
              </a:rPr>
              <a:t>prestazioni</a:t>
            </a:r>
            <a:r>
              <a:rPr lang="fr-CH" b="0" i="0" u="none" strike="noStrike" dirty="0">
                <a:solidFill>
                  <a:srgbClr val="000000"/>
                </a:solidFill>
                <a:effectLst/>
              </a:rPr>
              <a:t> </a:t>
            </a:r>
            <a:r>
              <a:rPr lang="fr-CH" b="0" i="0" u="none" strike="noStrike" dirty="0" err="1">
                <a:solidFill>
                  <a:srgbClr val="000000"/>
                </a:solidFill>
                <a:effectLst/>
              </a:rPr>
              <a:t>nella</a:t>
            </a:r>
            <a:r>
              <a:rPr lang="fr-CH" b="0" i="0" u="none" strike="noStrike" dirty="0">
                <a:solidFill>
                  <a:srgbClr val="000000"/>
                </a:solidFill>
                <a:effectLst/>
              </a:rPr>
              <a:t> </a:t>
            </a:r>
            <a:r>
              <a:rPr lang="fr-CH" b="0" i="0" u="none" strike="noStrike" dirty="0" err="1">
                <a:solidFill>
                  <a:srgbClr val="000000"/>
                </a:solidFill>
                <a:effectLst/>
              </a:rPr>
              <a:t>vita</a:t>
            </a:r>
            <a:r>
              <a:rPr lang="fr-CH" b="0" i="0" u="none" strike="noStrike" dirty="0">
                <a:solidFill>
                  <a:srgbClr val="000000"/>
                </a:solidFill>
                <a:effectLst/>
              </a:rPr>
              <a:t> </a:t>
            </a:r>
            <a:r>
              <a:rPr lang="fr-CH" b="0" i="0" u="none" strike="noStrike" dirty="0" err="1">
                <a:solidFill>
                  <a:srgbClr val="000000"/>
                </a:solidFill>
                <a:effectLst/>
              </a:rPr>
              <a:t>quotidiana</a:t>
            </a:r>
            <a:r>
              <a:rPr lang="fr-CH" b="0" i="0" u="none" strike="noStrike" dirty="0">
                <a:solidFill>
                  <a:srgbClr val="000000"/>
                </a:solidFill>
                <a:effectLst/>
              </a:rPr>
              <a:t> e </a:t>
            </a:r>
            <a:r>
              <a:rPr lang="fr-CH" b="0" i="0" u="none" strike="noStrike" dirty="0" err="1">
                <a:solidFill>
                  <a:srgbClr val="000000"/>
                </a:solidFill>
                <a:effectLst/>
              </a:rPr>
              <a:t>nello</a:t>
            </a:r>
            <a:r>
              <a:rPr lang="fr-CH" b="0" i="0" u="none" strike="noStrike" dirty="0">
                <a:solidFill>
                  <a:srgbClr val="000000"/>
                </a:solidFill>
                <a:effectLst/>
              </a:rPr>
              <a:t> sport.</a:t>
            </a:r>
            <a:br>
              <a:rPr lang="fr-CH" b="0" i="0" u="none" strike="noStrike" dirty="0">
                <a:solidFill>
                  <a:srgbClr val="000000"/>
                </a:solidFill>
                <a:effectLst/>
              </a:rPr>
            </a:br>
            <a:r>
              <a:rPr lang="fr-CH" b="0" i="0" u="none" strike="noStrike" dirty="0">
                <a:solidFill>
                  <a:srgbClr val="000000"/>
                </a:solidFill>
                <a:effectLst/>
              </a:rPr>
              <a:t>Per l'</a:t>
            </a:r>
            <a:r>
              <a:rPr lang="fr-CH" b="0" i="0" u="none" strike="noStrike" dirty="0" err="1">
                <a:solidFill>
                  <a:srgbClr val="000000"/>
                </a:solidFill>
                <a:effectLst/>
              </a:rPr>
              <a:t>allenamento</a:t>
            </a:r>
            <a:r>
              <a:rPr lang="fr-CH" b="0" i="0" u="none" strike="noStrike" dirty="0">
                <a:solidFill>
                  <a:srgbClr val="000000"/>
                </a:solidFill>
                <a:effectLst/>
              </a:rPr>
              <a:t> classico </a:t>
            </a:r>
            <a:r>
              <a:rPr lang="fr-CH" b="0" i="0" u="none" strike="noStrike" dirty="0" err="1">
                <a:solidFill>
                  <a:srgbClr val="000000"/>
                </a:solidFill>
                <a:effectLst/>
              </a:rPr>
              <a:t>della</a:t>
            </a:r>
            <a:r>
              <a:rPr lang="fr-CH" b="0" i="0" u="none" strike="noStrike" dirty="0">
                <a:solidFill>
                  <a:srgbClr val="000000"/>
                </a:solidFill>
                <a:effectLst/>
              </a:rPr>
              <a:t> </a:t>
            </a:r>
            <a:r>
              <a:rPr lang="fr-CH" b="0" i="0" u="none" strike="noStrike" dirty="0" err="1">
                <a:solidFill>
                  <a:srgbClr val="000000"/>
                </a:solidFill>
                <a:effectLst/>
              </a:rPr>
              <a:t>resistenza</a:t>
            </a:r>
            <a:r>
              <a:rPr lang="fr-CH" b="0" i="0" u="none" strike="noStrike" dirty="0">
                <a:solidFill>
                  <a:srgbClr val="000000"/>
                </a:solidFill>
                <a:effectLst/>
              </a:rPr>
              <a:t>, </a:t>
            </a:r>
            <a:r>
              <a:rPr lang="fr-CH" b="0" i="0" u="none" strike="noStrike" dirty="0" err="1">
                <a:solidFill>
                  <a:srgbClr val="000000"/>
                </a:solidFill>
                <a:effectLst/>
              </a:rPr>
              <a:t>che</a:t>
            </a:r>
            <a:r>
              <a:rPr lang="fr-CH" b="0" i="0" u="none" strike="noStrike" dirty="0">
                <a:solidFill>
                  <a:srgbClr val="000000"/>
                </a:solidFill>
                <a:effectLst/>
              </a:rPr>
              <a:t> </a:t>
            </a:r>
            <a:r>
              <a:rPr lang="fr-CH" b="0" i="0" u="none" strike="noStrike" dirty="0" err="1">
                <a:solidFill>
                  <a:srgbClr val="000000"/>
                </a:solidFill>
                <a:effectLst/>
              </a:rPr>
              <a:t>viene</a:t>
            </a:r>
            <a:r>
              <a:rPr lang="fr-CH" b="0" i="0" u="none" strike="noStrike" dirty="0">
                <a:solidFill>
                  <a:srgbClr val="000000"/>
                </a:solidFill>
                <a:effectLst/>
              </a:rPr>
              <a:t> </a:t>
            </a:r>
            <a:r>
              <a:rPr lang="fr-CH" b="0" i="0" u="none" strike="noStrike" dirty="0" err="1">
                <a:solidFill>
                  <a:srgbClr val="000000"/>
                </a:solidFill>
                <a:effectLst/>
              </a:rPr>
              <a:t>utilizzato</a:t>
            </a:r>
            <a:r>
              <a:rPr lang="fr-CH" b="0" i="0" u="none" strike="noStrike" dirty="0">
                <a:solidFill>
                  <a:srgbClr val="000000"/>
                </a:solidFill>
                <a:effectLst/>
              </a:rPr>
              <a:t> anche dalla </a:t>
            </a:r>
            <a:r>
              <a:rPr lang="fr-CH" b="0" i="0" u="none" strike="noStrike" dirty="0" err="1">
                <a:solidFill>
                  <a:srgbClr val="000000"/>
                </a:solidFill>
                <a:effectLst/>
              </a:rPr>
              <a:t>popolazione</a:t>
            </a:r>
            <a:r>
              <a:rPr lang="fr-CH" b="0" i="0" u="none" strike="noStrike" dirty="0">
                <a:solidFill>
                  <a:srgbClr val="000000"/>
                </a:solidFill>
                <a:effectLst/>
              </a:rPr>
              <a:t> </a:t>
            </a:r>
            <a:r>
              <a:rPr lang="fr-CH" b="0" i="0" u="none" strike="noStrike" dirty="0" err="1">
                <a:solidFill>
                  <a:srgbClr val="000000"/>
                </a:solidFill>
                <a:effectLst/>
              </a:rPr>
              <a:t>generale</a:t>
            </a:r>
            <a:r>
              <a:rPr lang="fr-CH" b="0" i="0" u="none" strike="noStrike" dirty="0">
                <a:solidFill>
                  <a:srgbClr val="000000"/>
                </a:solidFill>
                <a:effectLst/>
              </a:rPr>
              <a:t>, è importante la </a:t>
            </a:r>
            <a:r>
              <a:rPr lang="fr-CH" b="0" i="0" u="none" strike="noStrike" dirty="0" err="1">
                <a:solidFill>
                  <a:srgbClr val="000000"/>
                </a:solidFill>
                <a:effectLst/>
              </a:rPr>
              <a:t>resistenza</a:t>
            </a:r>
            <a:r>
              <a:rPr lang="fr-CH" b="0" i="0" u="none" strike="noStrike" dirty="0">
                <a:solidFill>
                  <a:srgbClr val="000000"/>
                </a:solidFill>
                <a:effectLst/>
              </a:rPr>
              <a:t> di base </a:t>
            </a:r>
            <a:r>
              <a:rPr lang="fr-CH" b="0" i="0" u="none" strike="noStrike" dirty="0" err="1">
                <a:solidFill>
                  <a:srgbClr val="000000"/>
                </a:solidFill>
                <a:effectLst/>
              </a:rPr>
              <a:t>generale</a:t>
            </a:r>
            <a:r>
              <a:rPr lang="fr-CH" b="0" i="0" u="none" strike="noStrike" dirty="0">
                <a:solidFill>
                  <a:srgbClr val="000000"/>
                </a:solidFill>
                <a:effectLst/>
              </a:rPr>
              <a:t>. </a:t>
            </a:r>
            <a:r>
              <a:rPr lang="fr-CH" b="0" i="0" u="none" strike="noStrike" dirty="0" err="1">
                <a:solidFill>
                  <a:srgbClr val="000000"/>
                </a:solidFill>
                <a:effectLst/>
              </a:rPr>
              <a:t>Questo</a:t>
            </a:r>
            <a:r>
              <a:rPr lang="fr-CH" b="0" i="0" u="none" strike="noStrike" dirty="0">
                <a:solidFill>
                  <a:srgbClr val="000000"/>
                </a:solidFill>
                <a:effectLst/>
              </a:rPr>
              <a:t> </a:t>
            </a:r>
            <a:r>
              <a:rPr lang="fr-CH" b="0" i="0" u="none" strike="noStrike" dirty="0" err="1">
                <a:solidFill>
                  <a:srgbClr val="000000"/>
                </a:solidFill>
                <a:effectLst/>
              </a:rPr>
              <a:t>tipo</a:t>
            </a:r>
            <a:r>
              <a:rPr lang="fr-CH" b="0" i="0" u="none" strike="noStrike" dirty="0">
                <a:solidFill>
                  <a:srgbClr val="000000"/>
                </a:solidFill>
                <a:effectLst/>
              </a:rPr>
              <a:t> di </a:t>
            </a:r>
            <a:r>
              <a:rPr lang="fr-CH" b="0" i="0" u="none" strike="noStrike" dirty="0" err="1">
                <a:solidFill>
                  <a:srgbClr val="000000"/>
                </a:solidFill>
                <a:effectLst/>
              </a:rPr>
              <a:t>allenamento</a:t>
            </a:r>
            <a:r>
              <a:rPr lang="fr-CH" b="0" i="0" u="none" strike="noStrike" dirty="0">
                <a:solidFill>
                  <a:srgbClr val="000000"/>
                </a:solidFill>
                <a:effectLst/>
              </a:rPr>
              <a:t> ha </a:t>
            </a:r>
            <a:r>
              <a:rPr lang="fr-CH" b="0" i="0" u="none" strike="noStrike" dirty="0" err="1">
                <a:solidFill>
                  <a:srgbClr val="000000"/>
                </a:solidFill>
                <a:effectLst/>
              </a:rPr>
              <a:t>effetti</a:t>
            </a:r>
            <a:r>
              <a:rPr lang="fr-CH" b="0" i="0" u="none" strike="noStrike" dirty="0">
                <a:solidFill>
                  <a:srgbClr val="000000"/>
                </a:solidFill>
                <a:effectLst/>
              </a:rPr>
              <a:t> </a:t>
            </a:r>
            <a:r>
              <a:rPr lang="fr-CH" b="0" i="0" u="none" strike="noStrike" dirty="0" err="1">
                <a:solidFill>
                  <a:srgbClr val="000000"/>
                </a:solidFill>
                <a:effectLst/>
              </a:rPr>
              <a:t>positivi</a:t>
            </a:r>
            <a:r>
              <a:rPr lang="fr-CH" b="0" i="0" u="none" strike="noStrike" dirty="0">
                <a:solidFill>
                  <a:srgbClr val="000000"/>
                </a:solidFill>
                <a:effectLst/>
              </a:rPr>
              <a:t> </a:t>
            </a:r>
            <a:r>
              <a:rPr lang="fr-CH" b="0" i="0" u="none" strike="noStrike" dirty="0" err="1">
                <a:solidFill>
                  <a:srgbClr val="000000"/>
                </a:solidFill>
                <a:effectLst/>
              </a:rPr>
              <a:t>sulla</a:t>
            </a:r>
            <a:r>
              <a:rPr lang="fr-CH" b="0" i="0" u="none" strike="noStrike" dirty="0">
                <a:solidFill>
                  <a:srgbClr val="000000"/>
                </a:solidFill>
                <a:effectLst/>
              </a:rPr>
              <a:t> </a:t>
            </a:r>
            <a:r>
              <a:rPr lang="fr-CH" b="0" i="0" u="none" strike="noStrike" dirty="0" err="1">
                <a:solidFill>
                  <a:srgbClr val="000000"/>
                </a:solidFill>
                <a:effectLst/>
              </a:rPr>
              <a:t>salute</a:t>
            </a:r>
            <a:r>
              <a:rPr lang="fr-CH" b="0" i="0" u="none" strike="noStrike" dirty="0">
                <a:solidFill>
                  <a:srgbClr val="000000"/>
                </a:solidFill>
                <a:effectLst/>
              </a:rPr>
              <a:t> </a:t>
            </a:r>
            <a:r>
              <a:rPr lang="fr-CH" b="0" i="0" u="none" strike="noStrike" dirty="0" err="1">
                <a:solidFill>
                  <a:srgbClr val="000000"/>
                </a:solidFill>
                <a:effectLst/>
              </a:rPr>
              <a:t>oltre</a:t>
            </a:r>
            <a:r>
              <a:rPr lang="fr-CH" b="0" i="0" u="none" strike="noStrike" dirty="0">
                <a:solidFill>
                  <a:srgbClr val="000000"/>
                </a:solidFill>
                <a:effectLst/>
              </a:rPr>
              <a:t> a </a:t>
            </a:r>
            <a:r>
              <a:rPr lang="fr-CH" b="0" i="0" u="none" strike="noStrike" dirty="0" err="1">
                <a:solidFill>
                  <a:srgbClr val="000000"/>
                </a:solidFill>
                <a:effectLst/>
              </a:rPr>
              <a:t>migliorare</a:t>
            </a:r>
            <a:r>
              <a:rPr lang="fr-CH" b="0" i="0" u="none" strike="noStrike" dirty="0">
                <a:solidFill>
                  <a:srgbClr val="000000"/>
                </a:solidFill>
                <a:effectLst/>
              </a:rPr>
              <a:t> le </a:t>
            </a:r>
            <a:r>
              <a:rPr lang="fr-CH" b="0" i="0" u="none" strike="noStrike" dirty="0" err="1">
                <a:solidFill>
                  <a:srgbClr val="000000"/>
                </a:solidFill>
                <a:effectLst/>
              </a:rPr>
              <a:t>prestazioni</a:t>
            </a:r>
            <a:r>
              <a:rPr lang="fr-CH" b="0" i="0" u="none" strike="noStrike" dirty="0">
                <a:solidFill>
                  <a:srgbClr val="000000"/>
                </a:solidFill>
                <a:effectLst/>
              </a:rPr>
              <a:t>.</a:t>
            </a:r>
          </a:p>
          <a:p>
            <a:pPr algn="l"/>
            <a:endParaRPr lang="fr-CH" b="1" i="0" u="none" strike="noStrike" dirty="0">
              <a:solidFill>
                <a:srgbClr val="000000"/>
              </a:solidFill>
              <a:effectLst/>
            </a:endParaRPr>
          </a:p>
          <a:p>
            <a:pPr algn="l"/>
            <a:r>
              <a:rPr lang="fr-CH" b="1" i="0" u="none" strike="noStrike" dirty="0" err="1">
                <a:solidFill>
                  <a:srgbClr val="000000"/>
                </a:solidFill>
                <a:effectLst/>
              </a:rPr>
              <a:t>Sistema</a:t>
            </a:r>
            <a:r>
              <a:rPr lang="fr-CH" b="1" i="0" u="none" strike="noStrike" dirty="0">
                <a:solidFill>
                  <a:srgbClr val="000000"/>
                </a:solidFill>
                <a:effectLst/>
              </a:rPr>
              <a:t> </a:t>
            </a:r>
            <a:r>
              <a:rPr lang="fr-CH" b="1" i="0" u="none" strike="noStrike" dirty="0" err="1">
                <a:solidFill>
                  <a:srgbClr val="000000"/>
                </a:solidFill>
                <a:effectLst/>
              </a:rPr>
              <a:t>cardiovascolare</a:t>
            </a:r>
            <a:br>
              <a:rPr lang="fr-CH" b="0" i="0" u="none" strike="noStrike" dirty="0">
                <a:solidFill>
                  <a:srgbClr val="000000"/>
                </a:solidFill>
                <a:effectLst/>
              </a:rPr>
            </a:br>
            <a:r>
              <a:rPr lang="fr-CH" b="0" i="0" u="none" strike="noStrike" dirty="0">
                <a:solidFill>
                  <a:srgbClr val="000000"/>
                </a:solidFill>
                <a:effectLst/>
              </a:rPr>
              <a:t>Bassa </a:t>
            </a:r>
            <a:r>
              <a:rPr lang="fr-CH" b="0" i="0" u="none" strike="noStrike" dirty="0" err="1">
                <a:solidFill>
                  <a:srgbClr val="000000"/>
                </a:solidFill>
                <a:effectLst/>
              </a:rPr>
              <a:t>frequenza</a:t>
            </a:r>
            <a:r>
              <a:rPr lang="fr-CH" b="0" i="0" u="none" strike="noStrike" dirty="0">
                <a:solidFill>
                  <a:srgbClr val="000000"/>
                </a:solidFill>
                <a:effectLst/>
              </a:rPr>
              <a:t> </a:t>
            </a:r>
            <a:r>
              <a:rPr lang="fr-CH" b="0" i="0" u="none" strike="noStrike" dirty="0" err="1">
                <a:solidFill>
                  <a:srgbClr val="000000"/>
                </a:solidFill>
                <a:effectLst/>
              </a:rPr>
              <a:t>cardiaca</a:t>
            </a:r>
            <a:r>
              <a:rPr lang="fr-CH" b="0" i="0" u="none" strike="noStrike" dirty="0">
                <a:solidFill>
                  <a:srgbClr val="000000"/>
                </a:solidFill>
                <a:effectLst/>
              </a:rPr>
              <a:t> a </a:t>
            </a:r>
            <a:r>
              <a:rPr lang="fr-CH" b="0" i="0" u="none" strike="noStrike" dirty="0" err="1">
                <a:solidFill>
                  <a:srgbClr val="000000"/>
                </a:solidFill>
                <a:effectLst/>
              </a:rPr>
              <a:t>riposo</a:t>
            </a:r>
            <a:r>
              <a:rPr lang="fr-CH" b="0" i="0" u="none" strike="noStrike" dirty="0">
                <a:solidFill>
                  <a:srgbClr val="000000"/>
                </a:solidFill>
                <a:effectLst/>
              </a:rPr>
              <a:t>, </a:t>
            </a:r>
            <a:r>
              <a:rPr lang="fr-CH" b="0" i="0" u="none" strike="noStrike" dirty="0" err="1">
                <a:solidFill>
                  <a:srgbClr val="000000"/>
                </a:solidFill>
                <a:effectLst/>
              </a:rPr>
              <a:t>minori</a:t>
            </a:r>
            <a:r>
              <a:rPr lang="fr-CH" b="0" i="0" u="none" strike="noStrike" dirty="0">
                <a:solidFill>
                  <a:srgbClr val="000000"/>
                </a:solidFill>
                <a:effectLst/>
              </a:rPr>
              <a:t> </a:t>
            </a:r>
            <a:r>
              <a:rPr lang="fr-CH" b="0" i="0" u="none" strike="noStrike" dirty="0" err="1">
                <a:solidFill>
                  <a:srgbClr val="000000"/>
                </a:solidFill>
                <a:effectLst/>
              </a:rPr>
              <a:t>disturbi</a:t>
            </a:r>
            <a:r>
              <a:rPr lang="fr-CH" b="0" i="0" u="none" strike="noStrike" dirty="0">
                <a:solidFill>
                  <a:srgbClr val="000000"/>
                </a:solidFill>
                <a:effectLst/>
              </a:rPr>
              <a:t> </a:t>
            </a:r>
            <a:r>
              <a:rPr lang="fr-CH" b="0" i="0" u="none" strike="noStrike" dirty="0" err="1">
                <a:solidFill>
                  <a:srgbClr val="000000"/>
                </a:solidFill>
                <a:effectLst/>
              </a:rPr>
              <a:t>del</a:t>
            </a:r>
            <a:r>
              <a:rPr lang="fr-CH" b="0" i="0" u="none" strike="noStrike" dirty="0">
                <a:solidFill>
                  <a:srgbClr val="000000"/>
                </a:solidFill>
                <a:effectLst/>
              </a:rPr>
              <a:t> </a:t>
            </a:r>
            <a:r>
              <a:rPr lang="fr-CH" b="0" i="0" u="none" strike="noStrike" dirty="0" err="1">
                <a:solidFill>
                  <a:srgbClr val="000000"/>
                </a:solidFill>
                <a:effectLst/>
              </a:rPr>
              <a:t>ritmo</a:t>
            </a:r>
            <a:r>
              <a:rPr lang="fr-CH" b="0" i="0" u="none" strike="noStrike" dirty="0">
                <a:solidFill>
                  <a:srgbClr val="000000"/>
                </a:solidFill>
                <a:effectLst/>
              </a:rPr>
              <a:t> </a:t>
            </a:r>
            <a:r>
              <a:rPr lang="fr-CH" b="0" i="0" u="none" strike="noStrike" dirty="0" err="1">
                <a:solidFill>
                  <a:srgbClr val="000000"/>
                </a:solidFill>
                <a:effectLst/>
              </a:rPr>
              <a:t>cardiaco</a:t>
            </a:r>
            <a:r>
              <a:rPr lang="fr-CH" b="0" i="0" u="none" strike="noStrike" dirty="0">
                <a:solidFill>
                  <a:srgbClr val="000000"/>
                </a:solidFill>
                <a:effectLst/>
              </a:rPr>
              <a:t>, </a:t>
            </a:r>
            <a:r>
              <a:rPr lang="fr-CH" b="0" i="0" u="none" strike="noStrike" dirty="0" err="1">
                <a:solidFill>
                  <a:srgbClr val="000000"/>
                </a:solidFill>
                <a:effectLst/>
              </a:rPr>
              <a:t>migliore</a:t>
            </a:r>
            <a:r>
              <a:rPr lang="fr-CH" b="0" i="0" u="none" strike="noStrike" dirty="0">
                <a:solidFill>
                  <a:srgbClr val="000000"/>
                </a:solidFill>
                <a:effectLst/>
              </a:rPr>
              <a:t> </a:t>
            </a:r>
            <a:r>
              <a:rPr lang="fr-CH" b="0" i="0" u="none" strike="noStrike" dirty="0" err="1">
                <a:solidFill>
                  <a:srgbClr val="000000"/>
                </a:solidFill>
                <a:effectLst/>
              </a:rPr>
              <a:t>ossigenazione</a:t>
            </a:r>
            <a:r>
              <a:rPr lang="fr-CH" b="0" i="0" u="none" strike="noStrike" dirty="0">
                <a:solidFill>
                  <a:srgbClr val="000000"/>
                </a:solidFill>
                <a:effectLst/>
              </a:rPr>
              <a:t>.</a:t>
            </a:r>
          </a:p>
          <a:p>
            <a:pPr algn="l"/>
            <a:r>
              <a:rPr lang="fr-CH" b="1" i="0" u="none" strike="noStrike" dirty="0" err="1">
                <a:solidFill>
                  <a:srgbClr val="000000"/>
                </a:solidFill>
                <a:effectLst/>
              </a:rPr>
              <a:t>Psiche</a:t>
            </a:r>
            <a:br>
              <a:rPr lang="fr-CH" b="0" i="0" u="none" strike="noStrike" dirty="0">
                <a:solidFill>
                  <a:srgbClr val="000000"/>
                </a:solidFill>
                <a:effectLst/>
              </a:rPr>
            </a:br>
            <a:r>
              <a:rPr lang="fr-CH" b="0" i="0" u="none" strike="noStrike" dirty="0" err="1">
                <a:solidFill>
                  <a:srgbClr val="000000"/>
                </a:solidFill>
                <a:effectLst/>
              </a:rPr>
              <a:t>Miglioramento</a:t>
            </a:r>
            <a:r>
              <a:rPr lang="fr-CH" b="0" i="0" u="none" strike="noStrike" dirty="0">
                <a:solidFill>
                  <a:srgbClr val="000000"/>
                </a:solidFill>
                <a:effectLst/>
              </a:rPr>
              <a:t> </a:t>
            </a:r>
            <a:r>
              <a:rPr lang="fr-CH" b="0" i="0" u="none" strike="noStrike" dirty="0" err="1">
                <a:solidFill>
                  <a:srgbClr val="000000"/>
                </a:solidFill>
                <a:effectLst/>
              </a:rPr>
              <a:t>dell'umore</a:t>
            </a:r>
            <a:r>
              <a:rPr lang="fr-CH" b="0" i="0" u="none" strike="noStrike" dirty="0">
                <a:solidFill>
                  <a:srgbClr val="000000"/>
                </a:solidFill>
                <a:effectLst/>
              </a:rPr>
              <a:t>, </a:t>
            </a:r>
            <a:r>
              <a:rPr lang="fr-CH" b="0" i="0" u="none" strike="noStrike" dirty="0" err="1">
                <a:solidFill>
                  <a:srgbClr val="000000"/>
                </a:solidFill>
                <a:effectLst/>
              </a:rPr>
              <a:t>benessere</a:t>
            </a:r>
            <a:r>
              <a:rPr lang="fr-CH" b="0" i="0" u="none" strike="noStrike" dirty="0">
                <a:solidFill>
                  <a:srgbClr val="000000"/>
                </a:solidFill>
                <a:effectLst/>
              </a:rPr>
              <a:t>, </a:t>
            </a:r>
            <a:r>
              <a:rPr lang="fr-CH" b="0" i="0" u="none" strike="noStrike" dirty="0" err="1">
                <a:solidFill>
                  <a:srgbClr val="000000"/>
                </a:solidFill>
                <a:effectLst/>
              </a:rPr>
              <a:t>effetto</a:t>
            </a:r>
            <a:r>
              <a:rPr lang="fr-CH" b="0" i="0" u="none" strike="noStrike" dirty="0">
                <a:solidFill>
                  <a:srgbClr val="000000"/>
                </a:solidFill>
                <a:effectLst/>
              </a:rPr>
              <a:t> </a:t>
            </a:r>
            <a:r>
              <a:rPr lang="fr-CH" b="0" i="0" u="none" strike="noStrike" dirty="0" err="1">
                <a:solidFill>
                  <a:srgbClr val="000000"/>
                </a:solidFill>
                <a:effectLst/>
              </a:rPr>
              <a:t>antidepressivo</a:t>
            </a:r>
            <a:r>
              <a:rPr lang="fr-CH" b="0" i="0" u="none" strike="noStrike" dirty="0">
                <a:solidFill>
                  <a:srgbClr val="000000"/>
                </a:solidFill>
                <a:effectLst/>
              </a:rPr>
              <a:t>, </a:t>
            </a:r>
            <a:r>
              <a:rPr lang="fr-CH" b="0" i="0" u="none" strike="noStrike" dirty="0" err="1">
                <a:solidFill>
                  <a:srgbClr val="000000"/>
                </a:solidFill>
                <a:effectLst/>
              </a:rPr>
              <a:t>riduzione</a:t>
            </a:r>
            <a:r>
              <a:rPr lang="fr-CH" b="0" i="0" u="none" strike="noStrike" dirty="0">
                <a:solidFill>
                  <a:srgbClr val="000000"/>
                </a:solidFill>
                <a:effectLst/>
              </a:rPr>
              <a:t> </a:t>
            </a:r>
            <a:r>
              <a:rPr lang="fr-CH" b="0" i="0" u="none" strike="noStrike" dirty="0" err="1">
                <a:solidFill>
                  <a:srgbClr val="000000"/>
                </a:solidFill>
                <a:effectLst/>
              </a:rPr>
              <a:t>dello</a:t>
            </a:r>
            <a:r>
              <a:rPr lang="fr-CH" b="0" i="0" u="none" strike="noStrike" dirty="0">
                <a:solidFill>
                  <a:srgbClr val="000000"/>
                </a:solidFill>
                <a:effectLst/>
              </a:rPr>
              <a:t> stress, </a:t>
            </a:r>
            <a:r>
              <a:rPr lang="fr-CH" b="0" i="0" u="none" strike="noStrike" dirty="0" err="1">
                <a:solidFill>
                  <a:srgbClr val="000000"/>
                </a:solidFill>
                <a:effectLst/>
              </a:rPr>
              <a:t>riduzione</a:t>
            </a:r>
            <a:r>
              <a:rPr lang="fr-CH" b="0" i="0" u="none" strike="noStrike" dirty="0">
                <a:solidFill>
                  <a:srgbClr val="000000"/>
                </a:solidFill>
                <a:effectLst/>
              </a:rPr>
              <a:t> </a:t>
            </a:r>
            <a:r>
              <a:rPr lang="fr-CH" b="0" i="0" u="none" strike="noStrike" dirty="0" err="1">
                <a:solidFill>
                  <a:srgbClr val="000000"/>
                </a:solidFill>
                <a:effectLst/>
              </a:rPr>
              <a:t>dell'ansia</a:t>
            </a:r>
            <a:r>
              <a:rPr lang="fr-CH" b="0" i="0" u="none" strike="noStrike" dirty="0">
                <a:solidFill>
                  <a:srgbClr val="000000"/>
                </a:solidFill>
                <a:effectLst/>
              </a:rPr>
              <a:t>.</a:t>
            </a:r>
          </a:p>
          <a:p>
            <a:pPr algn="l"/>
            <a:r>
              <a:rPr lang="fr-CH" b="1" i="0" u="none" strike="noStrike" dirty="0" err="1">
                <a:solidFill>
                  <a:srgbClr val="000000"/>
                </a:solidFill>
                <a:effectLst/>
              </a:rPr>
              <a:t>Sistema</a:t>
            </a:r>
            <a:r>
              <a:rPr lang="fr-CH" b="1" i="0" u="none" strike="noStrike" dirty="0">
                <a:solidFill>
                  <a:srgbClr val="000000"/>
                </a:solidFill>
                <a:effectLst/>
              </a:rPr>
              <a:t> </a:t>
            </a:r>
            <a:r>
              <a:rPr lang="fr-CH" b="1" i="0" u="none" strike="noStrike" dirty="0" err="1">
                <a:solidFill>
                  <a:srgbClr val="000000"/>
                </a:solidFill>
                <a:effectLst/>
              </a:rPr>
              <a:t>ormonale</a:t>
            </a:r>
            <a:br>
              <a:rPr lang="fr-CH" b="0" i="0" u="none" strike="noStrike" dirty="0">
                <a:solidFill>
                  <a:srgbClr val="000000"/>
                </a:solidFill>
                <a:effectLst/>
              </a:rPr>
            </a:br>
            <a:r>
              <a:rPr lang="fr-CH" b="0" i="0" u="none" strike="noStrike" dirty="0" err="1">
                <a:solidFill>
                  <a:srgbClr val="000000"/>
                </a:solidFill>
                <a:effectLst/>
              </a:rPr>
              <a:t>Abbassamento</a:t>
            </a:r>
            <a:r>
              <a:rPr lang="fr-CH" b="0" i="0" u="none" strike="noStrike" dirty="0">
                <a:solidFill>
                  <a:srgbClr val="000000"/>
                </a:solidFill>
                <a:effectLst/>
              </a:rPr>
              <a:t> </a:t>
            </a:r>
            <a:r>
              <a:rPr lang="fr-CH" b="0" i="0" u="none" strike="noStrike" dirty="0" err="1">
                <a:solidFill>
                  <a:srgbClr val="000000"/>
                </a:solidFill>
                <a:effectLst/>
              </a:rPr>
              <a:t>della</a:t>
            </a:r>
            <a:r>
              <a:rPr lang="fr-CH" b="0" i="0" u="none" strike="noStrike" dirty="0">
                <a:solidFill>
                  <a:srgbClr val="000000"/>
                </a:solidFill>
                <a:effectLst/>
              </a:rPr>
              <a:t> </a:t>
            </a:r>
            <a:r>
              <a:rPr lang="fr-CH" b="0" i="0" u="none" strike="noStrike" dirty="0" err="1">
                <a:solidFill>
                  <a:srgbClr val="000000"/>
                </a:solidFill>
                <a:effectLst/>
              </a:rPr>
              <a:t>pressione</a:t>
            </a:r>
            <a:r>
              <a:rPr lang="fr-CH" b="0" i="0" u="none" strike="noStrike" dirty="0">
                <a:solidFill>
                  <a:srgbClr val="000000"/>
                </a:solidFill>
                <a:effectLst/>
              </a:rPr>
              <a:t> </a:t>
            </a:r>
            <a:r>
              <a:rPr lang="fr-CH" b="0" i="0" u="none" strike="noStrike" dirty="0" err="1">
                <a:solidFill>
                  <a:srgbClr val="000000"/>
                </a:solidFill>
                <a:effectLst/>
              </a:rPr>
              <a:t>sanguigna</a:t>
            </a:r>
            <a:r>
              <a:rPr lang="fr-CH" b="0" i="0" u="none" strike="noStrike" dirty="0">
                <a:solidFill>
                  <a:srgbClr val="000000"/>
                </a:solidFill>
                <a:effectLst/>
              </a:rPr>
              <a:t>, minore </a:t>
            </a:r>
            <a:r>
              <a:rPr lang="fr-CH" b="0" i="0" u="none" strike="noStrike" dirty="0" err="1">
                <a:solidFill>
                  <a:srgbClr val="000000"/>
                </a:solidFill>
                <a:effectLst/>
              </a:rPr>
              <a:t>secrezione</a:t>
            </a:r>
            <a:r>
              <a:rPr lang="fr-CH" b="0" i="0" u="none" strike="noStrike" dirty="0">
                <a:solidFill>
                  <a:srgbClr val="000000"/>
                </a:solidFill>
                <a:effectLst/>
              </a:rPr>
              <a:t> di </a:t>
            </a:r>
            <a:r>
              <a:rPr lang="fr-CH" b="0" i="0" u="none" strike="noStrike" dirty="0" err="1">
                <a:solidFill>
                  <a:srgbClr val="000000"/>
                </a:solidFill>
                <a:effectLst/>
              </a:rPr>
              <a:t>ormoni</a:t>
            </a:r>
            <a:r>
              <a:rPr lang="fr-CH" b="0" i="0" u="none" strike="noStrike" dirty="0">
                <a:solidFill>
                  <a:srgbClr val="000000"/>
                </a:solidFill>
                <a:effectLst/>
              </a:rPr>
              <a:t> </a:t>
            </a:r>
            <a:r>
              <a:rPr lang="fr-CH" b="0" i="0" u="none" strike="noStrike" dirty="0" err="1">
                <a:solidFill>
                  <a:srgbClr val="000000"/>
                </a:solidFill>
                <a:effectLst/>
              </a:rPr>
              <a:t>dello</a:t>
            </a:r>
            <a:r>
              <a:rPr lang="fr-CH" b="0" i="0" u="none" strike="noStrike" dirty="0">
                <a:solidFill>
                  <a:srgbClr val="000000"/>
                </a:solidFill>
                <a:effectLst/>
              </a:rPr>
              <a:t> stress.</a:t>
            </a:r>
          </a:p>
          <a:p>
            <a:pPr algn="l"/>
            <a:r>
              <a:rPr lang="fr-CH" b="1" i="0" u="none" strike="noStrike" dirty="0" err="1">
                <a:solidFill>
                  <a:srgbClr val="000000"/>
                </a:solidFill>
                <a:effectLst/>
              </a:rPr>
              <a:t>Metabolismo</a:t>
            </a:r>
            <a:br>
              <a:rPr lang="fr-CH" b="0" i="0" u="none" strike="noStrike" dirty="0">
                <a:solidFill>
                  <a:srgbClr val="000000"/>
                </a:solidFill>
                <a:effectLst/>
              </a:rPr>
            </a:br>
            <a:r>
              <a:rPr lang="fr-CH" b="0" i="0" u="none" strike="noStrike" dirty="0" err="1">
                <a:solidFill>
                  <a:srgbClr val="000000"/>
                </a:solidFill>
                <a:effectLst/>
              </a:rPr>
              <a:t>Migliore</a:t>
            </a:r>
            <a:r>
              <a:rPr lang="fr-CH" b="0" i="0" u="none" strike="noStrike" dirty="0">
                <a:solidFill>
                  <a:srgbClr val="000000"/>
                </a:solidFill>
                <a:effectLst/>
              </a:rPr>
              <a:t> </a:t>
            </a:r>
            <a:r>
              <a:rPr lang="fr-CH" b="0" i="0" u="none" strike="noStrike" dirty="0" err="1">
                <a:solidFill>
                  <a:srgbClr val="000000"/>
                </a:solidFill>
                <a:effectLst/>
              </a:rPr>
              <a:t>sensibilità</a:t>
            </a:r>
            <a:r>
              <a:rPr lang="fr-CH" b="0" i="0" u="none" strike="noStrike" dirty="0">
                <a:solidFill>
                  <a:srgbClr val="000000"/>
                </a:solidFill>
                <a:effectLst/>
              </a:rPr>
              <a:t> </a:t>
            </a:r>
            <a:r>
              <a:rPr lang="fr-CH" b="0" i="0" u="none" strike="noStrike" dirty="0" err="1">
                <a:solidFill>
                  <a:srgbClr val="000000"/>
                </a:solidFill>
                <a:effectLst/>
              </a:rPr>
              <a:t>all'insulina</a:t>
            </a:r>
            <a:r>
              <a:rPr lang="fr-CH" b="0" i="0" u="none" strike="noStrike" dirty="0">
                <a:solidFill>
                  <a:srgbClr val="000000"/>
                </a:solidFill>
                <a:effectLst/>
              </a:rPr>
              <a:t>, </a:t>
            </a:r>
            <a:r>
              <a:rPr lang="fr-CH" b="0" i="0" u="none" strike="noStrike" dirty="0" err="1">
                <a:solidFill>
                  <a:srgbClr val="000000"/>
                </a:solidFill>
                <a:effectLst/>
              </a:rPr>
              <a:t>prevenzione</a:t>
            </a:r>
            <a:r>
              <a:rPr lang="fr-CH" b="0" i="0" u="none" strike="noStrike" dirty="0">
                <a:solidFill>
                  <a:srgbClr val="000000"/>
                </a:solidFill>
                <a:effectLst/>
              </a:rPr>
              <a:t> </a:t>
            </a:r>
            <a:r>
              <a:rPr lang="fr-CH" b="0" i="0" u="none" strike="noStrike" dirty="0" err="1">
                <a:solidFill>
                  <a:srgbClr val="000000"/>
                </a:solidFill>
                <a:effectLst/>
              </a:rPr>
              <a:t>del</a:t>
            </a:r>
            <a:r>
              <a:rPr lang="fr-CH" b="0" i="0" u="none" strike="noStrike" dirty="0">
                <a:solidFill>
                  <a:srgbClr val="000000"/>
                </a:solidFill>
                <a:effectLst/>
              </a:rPr>
              <a:t> </a:t>
            </a:r>
            <a:r>
              <a:rPr lang="fr-CH" b="0" i="0" u="none" strike="noStrike" dirty="0" err="1">
                <a:solidFill>
                  <a:srgbClr val="000000"/>
                </a:solidFill>
                <a:effectLst/>
              </a:rPr>
              <a:t>diabete</a:t>
            </a:r>
            <a:r>
              <a:rPr lang="fr-CH" b="0" i="0" u="none" strike="noStrike" dirty="0">
                <a:solidFill>
                  <a:srgbClr val="000000"/>
                </a:solidFill>
                <a:effectLst/>
              </a:rPr>
              <a:t> di </a:t>
            </a:r>
            <a:r>
              <a:rPr lang="fr-CH" b="0" i="0" u="none" strike="noStrike" dirty="0" err="1">
                <a:solidFill>
                  <a:srgbClr val="000000"/>
                </a:solidFill>
                <a:effectLst/>
              </a:rPr>
              <a:t>tipo</a:t>
            </a:r>
            <a:r>
              <a:rPr lang="fr-CH" b="0" i="0" u="none" strike="noStrike" dirty="0">
                <a:solidFill>
                  <a:srgbClr val="000000"/>
                </a:solidFill>
                <a:effectLst/>
              </a:rPr>
              <a:t> II, </a:t>
            </a:r>
            <a:r>
              <a:rPr lang="fr-CH" b="0" i="0" u="none" strike="noStrike" dirty="0" err="1">
                <a:solidFill>
                  <a:srgbClr val="000000"/>
                </a:solidFill>
                <a:effectLst/>
              </a:rPr>
              <a:t>miglioramento</a:t>
            </a:r>
            <a:r>
              <a:rPr lang="fr-CH" b="0" i="0" u="none" strike="noStrike" dirty="0">
                <a:solidFill>
                  <a:srgbClr val="000000"/>
                </a:solidFill>
                <a:effectLst/>
              </a:rPr>
              <a:t> </a:t>
            </a:r>
            <a:r>
              <a:rPr lang="fr-CH" b="0" i="0" u="none" strike="noStrike" dirty="0" err="1">
                <a:solidFill>
                  <a:srgbClr val="000000"/>
                </a:solidFill>
                <a:effectLst/>
              </a:rPr>
              <a:t>della</a:t>
            </a:r>
            <a:r>
              <a:rPr lang="fr-CH" b="0" i="0" u="none" strike="noStrike" dirty="0">
                <a:solidFill>
                  <a:srgbClr val="000000"/>
                </a:solidFill>
                <a:effectLst/>
              </a:rPr>
              <a:t> </a:t>
            </a:r>
            <a:r>
              <a:rPr lang="fr-CH" b="0" i="0" u="none" strike="noStrike" dirty="0" err="1">
                <a:solidFill>
                  <a:srgbClr val="000000"/>
                </a:solidFill>
                <a:effectLst/>
              </a:rPr>
              <a:t>combustione</a:t>
            </a:r>
            <a:r>
              <a:rPr lang="fr-CH" b="0" i="0" u="none" strike="noStrike" dirty="0">
                <a:solidFill>
                  <a:srgbClr val="000000"/>
                </a:solidFill>
                <a:effectLst/>
              </a:rPr>
              <a:t> dei </a:t>
            </a:r>
            <a:r>
              <a:rPr lang="fr-CH" b="0" i="0" u="none" strike="noStrike" dirty="0" err="1">
                <a:solidFill>
                  <a:srgbClr val="000000"/>
                </a:solidFill>
                <a:effectLst/>
              </a:rPr>
              <a:t>grassi</a:t>
            </a:r>
            <a:r>
              <a:rPr lang="fr-CH" b="0" i="0" u="none" strike="noStrike" dirty="0">
                <a:solidFill>
                  <a:srgbClr val="000000"/>
                </a:solidFill>
                <a:effectLst/>
              </a:rPr>
              <a:t>, </a:t>
            </a:r>
            <a:r>
              <a:rPr lang="fr-CH" b="0" i="0" u="none" strike="noStrike" dirty="0" err="1">
                <a:solidFill>
                  <a:srgbClr val="000000"/>
                </a:solidFill>
                <a:effectLst/>
              </a:rPr>
              <a:t>abbassamento</a:t>
            </a:r>
            <a:r>
              <a:rPr lang="fr-CH" b="0" i="0" u="none" strike="noStrike" dirty="0">
                <a:solidFill>
                  <a:srgbClr val="000000"/>
                </a:solidFill>
                <a:effectLst/>
              </a:rPr>
              <a:t> </a:t>
            </a:r>
            <a:r>
              <a:rPr lang="fr-CH" b="0" i="0" u="none" strike="noStrike" dirty="0" err="1">
                <a:solidFill>
                  <a:srgbClr val="000000"/>
                </a:solidFill>
                <a:effectLst/>
              </a:rPr>
              <a:t>del</a:t>
            </a:r>
            <a:r>
              <a:rPr lang="fr-CH" b="0" i="0" u="none" strike="noStrike" dirty="0">
                <a:solidFill>
                  <a:srgbClr val="000000"/>
                </a:solidFill>
                <a:effectLst/>
              </a:rPr>
              <a:t> </a:t>
            </a:r>
            <a:r>
              <a:rPr lang="fr-CH" b="0" i="0" u="none" strike="noStrike" dirty="0" err="1">
                <a:solidFill>
                  <a:srgbClr val="000000"/>
                </a:solidFill>
                <a:effectLst/>
              </a:rPr>
              <a:t>colesterolo</a:t>
            </a:r>
            <a:r>
              <a:rPr lang="fr-CH" b="0" i="0" u="none" strike="noStrike" dirty="0">
                <a:solidFill>
                  <a:srgbClr val="000000"/>
                </a:solidFill>
                <a:effectLst/>
              </a:rPr>
              <a:t>.</a:t>
            </a:r>
          </a:p>
          <a:p>
            <a:pPr algn="l"/>
            <a:r>
              <a:rPr lang="fr-CH" b="1" i="0" u="none" strike="noStrike" dirty="0" err="1">
                <a:solidFill>
                  <a:srgbClr val="000000"/>
                </a:solidFill>
                <a:effectLst/>
              </a:rPr>
              <a:t>Sistema</a:t>
            </a:r>
            <a:r>
              <a:rPr lang="fr-CH" b="1" i="0" u="none" strike="noStrike" dirty="0">
                <a:solidFill>
                  <a:srgbClr val="000000"/>
                </a:solidFill>
                <a:effectLst/>
              </a:rPr>
              <a:t> </a:t>
            </a:r>
            <a:r>
              <a:rPr lang="fr-CH" b="1" i="0" u="none" strike="noStrike" dirty="0" err="1">
                <a:solidFill>
                  <a:srgbClr val="000000"/>
                </a:solidFill>
                <a:effectLst/>
              </a:rPr>
              <a:t>immunitario</a:t>
            </a:r>
            <a:br>
              <a:rPr lang="fr-CH" b="0" i="0" u="none" strike="noStrike" dirty="0">
                <a:solidFill>
                  <a:srgbClr val="000000"/>
                </a:solidFill>
                <a:effectLst/>
              </a:rPr>
            </a:br>
            <a:r>
              <a:rPr lang="fr-CH" b="0" i="0" u="none" strike="noStrike" dirty="0" err="1">
                <a:solidFill>
                  <a:srgbClr val="000000"/>
                </a:solidFill>
                <a:effectLst/>
              </a:rPr>
              <a:t>Riduzione</a:t>
            </a:r>
            <a:r>
              <a:rPr lang="fr-CH" b="0" i="0" u="none" strike="noStrike" dirty="0">
                <a:solidFill>
                  <a:srgbClr val="000000"/>
                </a:solidFill>
                <a:effectLst/>
              </a:rPr>
              <a:t> </a:t>
            </a:r>
            <a:r>
              <a:rPr lang="fr-CH" b="0" i="0" u="none" strike="noStrike" dirty="0" err="1">
                <a:solidFill>
                  <a:srgbClr val="000000"/>
                </a:solidFill>
                <a:effectLst/>
              </a:rPr>
              <a:t>della</a:t>
            </a:r>
            <a:r>
              <a:rPr lang="fr-CH" b="0" i="0" u="none" strike="noStrike" dirty="0">
                <a:solidFill>
                  <a:srgbClr val="000000"/>
                </a:solidFill>
                <a:effectLst/>
              </a:rPr>
              <a:t> </a:t>
            </a:r>
            <a:r>
              <a:rPr lang="fr-CH" b="0" i="0" u="none" strike="noStrike" dirty="0" err="1">
                <a:solidFill>
                  <a:srgbClr val="000000"/>
                </a:solidFill>
                <a:effectLst/>
              </a:rPr>
              <a:t>suscettibilità</a:t>
            </a:r>
            <a:r>
              <a:rPr lang="fr-CH" b="0" i="0" u="none" strike="noStrike" dirty="0">
                <a:solidFill>
                  <a:srgbClr val="000000"/>
                </a:solidFill>
                <a:effectLst/>
              </a:rPr>
              <a:t> </a:t>
            </a:r>
            <a:r>
              <a:rPr lang="fr-CH" b="0" i="0" u="none" strike="noStrike" dirty="0" err="1">
                <a:solidFill>
                  <a:srgbClr val="000000"/>
                </a:solidFill>
                <a:effectLst/>
              </a:rPr>
              <a:t>alle</a:t>
            </a:r>
            <a:r>
              <a:rPr lang="fr-CH" b="0" i="0" u="none" strike="noStrike" dirty="0">
                <a:solidFill>
                  <a:srgbClr val="000000"/>
                </a:solidFill>
                <a:effectLst/>
              </a:rPr>
              <a:t> </a:t>
            </a:r>
            <a:r>
              <a:rPr lang="fr-CH" b="0" i="0" u="none" strike="noStrike" dirty="0" err="1">
                <a:solidFill>
                  <a:srgbClr val="000000"/>
                </a:solidFill>
                <a:effectLst/>
              </a:rPr>
              <a:t>infezioni</a:t>
            </a:r>
            <a:r>
              <a:rPr lang="fr-CH" b="0" i="0" u="none" strike="noStrike" dirty="0">
                <a:solidFill>
                  <a:srgbClr val="000000"/>
                </a:solidFill>
                <a:effectLst/>
              </a:rPr>
              <a:t>, </a:t>
            </a:r>
            <a:r>
              <a:rPr lang="fr-CH" b="0" i="0" u="none" strike="noStrike" dirty="0" err="1">
                <a:solidFill>
                  <a:srgbClr val="000000"/>
                </a:solidFill>
                <a:effectLst/>
              </a:rPr>
              <a:t>prevenzione</a:t>
            </a:r>
            <a:r>
              <a:rPr lang="fr-CH" b="0" i="0" u="none" strike="noStrike" dirty="0">
                <a:solidFill>
                  <a:srgbClr val="000000"/>
                </a:solidFill>
                <a:effectLst/>
              </a:rPr>
              <a:t> di </a:t>
            </a:r>
            <a:r>
              <a:rPr lang="fr-CH" b="0" i="0" u="none" strike="noStrike" dirty="0" err="1">
                <a:solidFill>
                  <a:srgbClr val="000000"/>
                </a:solidFill>
                <a:effectLst/>
              </a:rPr>
              <a:t>cancro</a:t>
            </a:r>
            <a:r>
              <a:rPr lang="fr-CH" b="0" i="0" u="none" strike="noStrike" dirty="0">
                <a:solidFill>
                  <a:srgbClr val="000000"/>
                </a:solidFill>
                <a:effectLst/>
              </a:rPr>
              <a:t> e </a:t>
            </a:r>
            <a:r>
              <a:rPr lang="fr-CH" b="0" i="0" u="none" strike="noStrike" dirty="0" err="1">
                <a:solidFill>
                  <a:srgbClr val="000000"/>
                </a:solidFill>
                <a:effectLst/>
              </a:rPr>
              <a:t>tumori</a:t>
            </a:r>
            <a:r>
              <a:rPr lang="fr-CH" b="0" i="0" u="none" strike="noStrike" dirty="0">
                <a:solidFill>
                  <a:srgbClr val="000000"/>
                </a:solidFill>
                <a:effectLst/>
              </a:rPr>
              <a:t>, </a:t>
            </a:r>
            <a:r>
              <a:rPr lang="fr-CH" b="0" i="0" u="none" strike="noStrike" dirty="0" err="1">
                <a:solidFill>
                  <a:srgbClr val="000000"/>
                </a:solidFill>
                <a:effectLst/>
              </a:rPr>
              <a:t>rafforzamento</a:t>
            </a:r>
            <a:r>
              <a:rPr lang="fr-CH" b="0" i="0" u="none" strike="noStrike" dirty="0">
                <a:solidFill>
                  <a:srgbClr val="000000"/>
                </a:solidFill>
                <a:effectLst/>
              </a:rPr>
              <a:t> </a:t>
            </a:r>
            <a:r>
              <a:rPr lang="fr-CH" b="0" i="0" u="none" strike="noStrike" dirty="0" err="1">
                <a:solidFill>
                  <a:srgbClr val="000000"/>
                </a:solidFill>
                <a:effectLst/>
              </a:rPr>
              <a:t>del</a:t>
            </a:r>
            <a:r>
              <a:rPr lang="fr-CH" b="0" i="0" u="none" strike="noStrike" dirty="0">
                <a:solidFill>
                  <a:srgbClr val="000000"/>
                </a:solidFill>
                <a:effectLst/>
              </a:rPr>
              <a:t> </a:t>
            </a:r>
            <a:r>
              <a:rPr lang="fr-CH" b="0" i="0" u="none" strike="noStrike" dirty="0" err="1">
                <a:solidFill>
                  <a:srgbClr val="000000"/>
                </a:solidFill>
                <a:effectLst/>
              </a:rPr>
              <a:t>sistema</a:t>
            </a:r>
            <a:r>
              <a:rPr lang="fr-CH" b="0" i="0" u="none" strike="noStrike" dirty="0">
                <a:solidFill>
                  <a:srgbClr val="000000"/>
                </a:solidFill>
                <a:effectLst/>
              </a:rPr>
              <a:t> </a:t>
            </a:r>
            <a:r>
              <a:rPr lang="fr-CH" b="0" i="0" u="none" strike="noStrike" dirty="0" err="1">
                <a:solidFill>
                  <a:srgbClr val="000000"/>
                </a:solidFill>
                <a:effectLst/>
              </a:rPr>
              <a:t>immunitario</a:t>
            </a:r>
            <a:r>
              <a:rPr lang="fr-CH" b="0" i="0" u="none" strike="noStrike" dirty="0">
                <a:solidFill>
                  <a:srgbClr val="000000"/>
                </a:solidFill>
                <a:effectLst/>
              </a:rPr>
              <a:t>.</a:t>
            </a:r>
          </a:p>
          <a:p>
            <a:pPr algn="l"/>
            <a:r>
              <a:rPr lang="fr-CH" b="1" i="0" u="none" strike="noStrike" dirty="0" err="1">
                <a:solidFill>
                  <a:srgbClr val="000000"/>
                </a:solidFill>
                <a:effectLst/>
              </a:rPr>
              <a:t>Apparato</a:t>
            </a:r>
            <a:r>
              <a:rPr lang="fr-CH" b="1" i="0" u="none" strike="noStrike" dirty="0">
                <a:solidFill>
                  <a:srgbClr val="000000"/>
                </a:solidFill>
                <a:effectLst/>
              </a:rPr>
              <a:t> </a:t>
            </a:r>
            <a:r>
              <a:rPr lang="fr-CH" b="1" i="0" u="none" strike="noStrike" dirty="0" err="1">
                <a:solidFill>
                  <a:srgbClr val="000000"/>
                </a:solidFill>
                <a:effectLst/>
              </a:rPr>
              <a:t>muscoloscheletrico</a:t>
            </a:r>
            <a:br>
              <a:rPr lang="fr-CH" b="0" i="0" u="none" strike="noStrike" dirty="0">
                <a:solidFill>
                  <a:srgbClr val="000000"/>
                </a:solidFill>
                <a:effectLst/>
              </a:rPr>
            </a:br>
            <a:r>
              <a:rPr lang="fr-CH" b="0" i="0" u="none" strike="noStrike" dirty="0" err="1">
                <a:solidFill>
                  <a:srgbClr val="000000"/>
                </a:solidFill>
                <a:effectLst/>
              </a:rPr>
              <a:t>Rinforzo</a:t>
            </a:r>
            <a:r>
              <a:rPr lang="fr-CH" b="0" i="0" u="none" strike="noStrike" dirty="0">
                <a:solidFill>
                  <a:srgbClr val="000000"/>
                </a:solidFill>
                <a:effectLst/>
              </a:rPr>
              <a:t> di </a:t>
            </a:r>
            <a:r>
              <a:rPr lang="fr-CH" b="0" i="0" u="none" strike="noStrike" dirty="0" err="1">
                <a:solidFill>
                  <a:srgbClr val="000000"/>
                </a:solidFill>
                <a:effectLst/>
              </a:rPr>
              <a:t>ossa</a:t>
            </a:r>
            <a:r>
              <a:rPr lang="fr-CH" b="0" i="0" u="none" strike="noStrike" dirty="0">
                <a:solidFill>
                  <a:srgbClr val="000000"/>
                </a:solidFill>
                <a:effectLst/>
              </a:rPr>
              <a:t>, </a:t>
            </a:r>
            <a:r>
              <a:rPr lang="fr-CH" b="0" i="0" u="none" strike="noStrike" dirty="0" err="1">
                <a:solidFill>
                  <a:srgbClr val="000000"/>
                </a:solidFill>
                <a:effectLst/>
              </a:rPr>
              <a:t>cartilagini</a:t>
            </a:r>
            <a:r>
              <a:rPr lang="fr-CH" b="0" i="0" u="none" strike="noStrike" dirty="0">
                <a:solidFill>
                  <a:srgbClr val="000000"/>
                </a:solidFill>
                <a:effectLst/>
              </a:rPr>
              <a:t>, </a:t>
            </a:r>
            <a:r>
              <a:rPr lang="fr-CH" b="0" i="0" u="none" strike="noStrike" dirty="0" err="1">
                <a:solidFill>
                  <a:srgbClr val="000000"/>
                </a:solidFill>
                <a:effectLst/>
              </a:rPr>
              <a:t>tendini</a:t>
            </a:r>
            <a:r>
              <a:rPr lang="fr-CH" b="0" i="0" u="none" strike="noStrike" dirty="0">
                <a:solidFill>
                  <a:srgbClr val="000000"/>
                </a:solidFill>
                <a:effectLst/>
              </a:rPr>
              <a:t> e </a:t>
            </a:r>
            <a:r>
              <a:rPr lang="fr-CH" b="0" i="0" u="none" strike="noStrike" dirty="0" err="1">
                <a:solidFill>
                  <a:srgbClr val="000000"/>
                </a:solidFill>
                <a:effectLst/>
              </a:rPr>
              <a:t>legamenti</a:t>
            </a:r>
            <a:r>
              <a:rPr lang="fr-CH" b="0" i="0" u="none" strike="noStrike" dirty="0">
                <a:solidFill>
                  <a:srgbClr val="000000"/>
                </a:solidFill>
                <a:effectLst/>
              </a:rPr>
              <a:t>, </a:t>
            </a:r>
            <a:r>
              <a:rPr lang="fr-CH" b="0" i="0" u="none" strike="noStrike" dirty="0" err="1">
                <a:solidFill>
                  <a:srgbClr val="000000"/>
                </a:solidFill>
                <a:effectLst/>
              </a:rPr>
              <a:t>tonificazione</a:t>
            </a:r>
            <a:r>
              <a:rPr lang="fr-CH" b="0" i="0" u="none" strike="noStrike" dirty="0">
                <a:solidFill>
                  <a:srgbClr val="000000"/>
                </a:solidFill>
                <a:effectLst/>
              </a:rPr>
              <a:t> </a:t>
            </a:r>
            <a:r>
              <a:rPr lang="fr-CH" b="0" i="0" u="none" strike="noStrike" dirty="0" err="1">
                <a:solidFill>
                  <a:srgbClr val="000000"/>
                </a:solidFill>
                <a:effectLst/>
              </a:rPr>
              <a:t>muscolare</a:t>
            </a:r>
            <a:r>
              <a:rPr lang="fr-CH" b="0" i="0" u="none" strike="noStrike" dirty="0">
                <a:solidFill>
                  <a:srgbClr val="000000"/>
                </a:solidFill>
                <a:effectLst/>
              </a:rPr>
              <a:t>.</a:t>
            </a:r>
          </a:p>
          <a:p>
            <a:pPr algn="l"/>
            <a:endParaRPr lang="fr-CH" b="0" i="0" u="none" strike="noStrike" dirty="0">
              <a:solidFill>
                <a:srgbClr val="000000"/>
              </a:solidFill>
              <a:effectLst/>
            </a:endParaRPr>
          </a:p>
          <a:p>
            <a:pPr algn="l"/>
            <a:r>
              <a:rPr lang="fr-CH" b="0" i="0" u="none" strike="noStrike" dirty="0">
                <a:solidFill>
                  <a:srgbClr val="000000"/>
                </a:solidFill>
                <a:effectLst/>
              </a:rPr>
              <a:t>L'</a:t>
            </a:r>
            <a:r>
              <a:rPr lang="fr-CH" b="0" i="0" u="none" strike="noStrike" dirty="0" err="1">
                <a:solidFill>
                  <a:srgbClr val="000000"/>
                </a:solidFill>
                <a:effectLst/>
              </a:rPr>
              <a:t>allenamento</a:t>
            </a:r>
            <a:r>
              <a:rPr lang="fr-CH" b="0" i="0" u="none" strike="noStrike" dirty="0">
                <a:solidFill>
                  <a:srgbClr val="000000"/>
                </a:solidFill>
                <a:effectLst/>
              </a:rPr>
              <a:t> </a:t>
            </a:r>
            <a:r>
              <a:rPr lang="fr-CH" b="0" i="0" u="none" strike="noStrike" dirty="0" err="1">
                <a:solidFill>
                  <a:srgbClr val="000000"/>
                </a:solidFill>
                <a:effectLst/>
              </a:rPr>
              <a:t>della</a:t>
            </a:r>
            <a:r>
              <a:rPr lang="fr-CH" b="0" i="0" u="none" strike="noStrike" dirty="0">
                <a:solidFill>
                  <a:srgbClr val="000000"/>
                </a:solidFill>
                <a:effectLst/>
              </a:rPr>
              <a:t> </a:t>
            </a:r>
            <a:r>
              <a:rPr lang="fr-CH" b="0" i="0" u="none" strike="noStrike" dirty="0" err="1">
                <a:solidFill>
                  <a:srgbClr val="000000"/>
                </a:solidFill>
                <a:effectLst/>
              </a:rPr>
              <a:t>resistenza</a:t>
            </a:r>
            <a:r>
              <a:rPr lang="fr-CH" b="0" i="0" u="none" strike="noStrike" dirty="0">
                <a:solidFill>
                  <a:srgbClr val="000000"/>
                </a:solidFill>
                <a:effectLst/>
              </a:rPr>
              <a:t> </a:t>
            </a:r>
            <a:r>
              <a:rPr lang="fr-CH" b="0" i="0" u="none" strike="noStrike" dirty="0" err="1">
                <a:solidFill>
                  <a:srgbClr val="000000"/>
                </a:solidFill>
                <a:effectLst/>
              </a:rPr>
              <a:t>può</a:t>
            </a:r>
            <a:r>
              <a:rPr lang="fr-CH" b="0" i="0" u="none" strike="noStrike" dirty="0">
                <a:solidFill>
                  <a:srgbClr val="000000"/>
                </a:solidFill>
                <a:effectLst/>
              </a:rPr>
              <a:t> </a:t>
            </a:r>
            <a:r>
              <a:rPr lang="fr-CH" b="0" i="0" u="none" strike="noStrike" dirty="0" err="1">
                <a:solidFill>
                  <a:srgbClr val="000000"/>
                </a:solidFill>
                <a:effectLst/>
              </a:rPr>
              <a:t>comunque</a:t>
            </a:r>
            <a:r>
              <a:rPr lang="fr-CH" b="0" i="0" u="none" strike="noStrike" dirty="0">
                <a:solidFill>
                  <a:srgbClr val="000000"/>
                </a:solidFill>
                <a:effectLst/>
              </a:rPr>
              <a:t> </a:t>
            </a:r>
            <a:r>
              <a:rPr lang="fr-CH" b="0" i="0" u="none" strike="noStrike" dirty="0" err="1">
                <a:solidFill>
                  <a:srgbClr val="000000"/>
                </a:solidFill>
                <a:effectLst/>
              </a:rPr>
              <a:t>comportare</a:t>
            </a:r>
            <a:r>
              <a:rPr lang="fr-CH" b="0" i="0" u="none" strike="noStrike" dirty="0">
                <a:solidFill>
                  <a:srgbClr val="000000"/>
                </a:solidFill>
                <a:effectLst/>
              </a:rPr>
              <a:t> dei </a:t>
            </a:r>
            <a:r>
              <a:rPr lang="fr-CH" b="0" i="0" u="none" strike="noStrike" dirty="0" err="1">
                <a:solidFill>
                  <a:srgbClr val="000000"/>
                </a:solidFill>
                <a:effectLst/>
              </a:rPr>
              <a:t>rischi</a:t>
            </a:r>
            <a:r>
              <a:rPr lang="fr-CH" b="0" i="0" u="none" strike="noStrike" dirty="0">
                <a:solidFill>
                  <a:srgbClr val="000000"/>
                </a:solidFill>
                <a:effectLst/>
              </a:rPr>
              <a:t> per </a:t>
            </a:r>
            <a:r>
              <a:rPr lang="fr-CH" b="0" i="0" u="none" strike="noStrike" dirty="0" err="1">
                <a:solidFill>
                  <a:srgbClr val="000000"/>
                </a:solidFill>
                <a:effectLst/>
              </a:rPr>
              <a:t>alcune</a:t>
            </a:r>
            <a:r>
              <a:rPr lang="fr-CH" b="0" i="0" u="none" strike="noStrike" dirty="0">
                <a:solidFill>
                  <a:srgbClr val="000000"/>
                </a:solidFill>
                <a:effectLst/>
              </a:rPr>
              <a:t> </a:t>
            </a:r>
            <a:r>
              <a:rPr lang="fr-CH" b="0" i="0" u="none" strike="noStrike" dirty="0" err="1">
                <a:solidFill>
                  <a:srgbClr val="000000"/>
                </a:solidFill>
                <a:effectLst/>
              </a:rPr>
              <a:t>persone</a:t>
            </a:r>
            <a:r>
              <a:rPr lang="fr-CH" b="0" i="0" u="none" strike="noStrike" dirty="0">
                <a:solidFill>
                  <a:srgbClr val="000000"/>
                </a:solidFill>
                <a:effectLst/>
              </a:rPr>
              <a:t>. </a:t>
            </a:r>
            <a:r>
              <a:rPr lang="fr-CH" b="0" i="0" u="none" strike="noStrike" dirty="0" err="1">
                <a:solidFill>
                  <a:srgbClr val="000000"/>
                </a:solidFill>
                <a:effectLst/>
              </a:rPr>
              <a:t>Sebbene</a:t>
            </a:r>
            <a:r>
              <a:rPr lang="fr-CH" b="0" i="0" u="none" strike="noStrike" dirty="0">
                <a:solidFill>
                  <a:srgbClr val="000000"/>
                </a:solidFill>
                <a:effectLst/>
              </a:rPr>
              <a:t> i </a:t>
            </a:r>
            <a:r>
              <a:rPr lang="fr-CH" b="0" i="0" u="none" strike="noStrike" dirty="0" err="1">
                <a:solidFill>
                  <a:srgbClr val="000000"/>
                </a:solidFill>
                <a:effectLst/>
              </a:rPr>
              <a:t>decessi</a:t>
            </a:r>
            <a:r>
              <a:rPr lang="fr-CH" b="0" i="0" u="none" strike="noStrike" dirty="0">
                <a:solidFill>
                  <a:srgbClr val="000000"/>
                </a:solidFill>
                <a:effectLst/>
              </a:rPr>
              <a:t> a causa di </a:t>
            </a:r>
            <a:r>
              <a:rPr lang="fr-CH" b="0" i="0" u="none" strike="noStrike" dirty="0" err="1">
                <a:solidFill>
                  <a:srgbClr val="000000"/>
                </a:solidFill>
                <a:effectLst/>
              </a:rPr>
              <a:t>carichi</a:t>
            </a:r>
            <a:r>
              <a:rPr lang="fr-CH" b="0" i="0" u="none" strike="noStrike" dirty="0">
                <a:solidFill>
                  <a:srgbClr val="000000"/>
                </a:solidFill>
                <a:effectLst/>
              </a:rPr>
              <a:t> </a:t>
            </a:r>
            <a:r>
              <a:rPr lang="fr-CH" b="0" i="0" u="none" strike="noStrike" dirty="0" err="1">
                <a:solidFill>
                  <a:srgbClr val="000000"/>
                </a:solidFill>
                <a:effectLst/>
              </a:rPr>
              <a:t>troppo</a:t>
            </a:r>
            <a:r>
              <a:rPr lang="fr-CH" b="0" i="0" u="none" strike="noStrike" dirty="0">
                <a:solidFill>
                  <a:srgbClr val="000000"/>
                </a:solidFill>
                <a:effectLst/>
              </a:rPr>
              <a:t> </a:t>
            </a:r>
            <a:r>
              <a:rPr lang="fr-CH" b="0" i="0" u="none" strike="noStrike" dirty="0" err="1">
                <a:solidFill>
                  <a:srgbClr val="000000"/>
                </a:solidFill>
                <a:effectLst/>
              </a:rPr>
              <a:t>elevati</a:t>
            </a:r>
            <a:r>
              <a:rPr lang="fr-CH" b="0" i="0" u="none" strike="noStrike" dirty="0">
                <a:solidFill>
                  <a:srgbClr val="000000"/>
                </a:solidFill>
                <a:effectLst/>
              </a:rPr>
              <a:t> </a:t>
            </a:r>
            <a:r>
              <a:rPr lang="fr-CH" b="0" i="0" u="none" strike="noStrike" dirty="0" err="1">
                <a:solidFill>
                  <a:srgbClr val="000000"/>
                </a:solidFill>
                <a:effectLst/>
              </a:rPr>
              <a:t>siano</a:t>
            </a:r>
            <a:r>
              <a:rPr lang="fr-CH" b="0" i="0" u="none" strike="noStrike" dirty="0">
                <a:solidFill>
                  <a:srgbClr val="000000"/>
                </a:solidFill>
                <a:effectLst/>
              </a:rPr>
              <a:t> </a:t>
            </a:r>
            <a:r>
              <a:rPr lang="fr-CH" b="0" i="0" u="none" strike="noStrike" dirty="0" err="1">
                <a:solidFill>
                  <a:srgbClr val="000000"/>
                </a:solidFill>
                <a:effectLst/>
              </a:rPr>
              <a:t>estremamente</a:t>
            </a:r>
            <a:r>
              <a:rPr lang="fr-CH" b="0" i="0" u="none" strike="noStrike" dirty="0">
                <a:solidFill>
                  <a:srgbClr val="000000"/>
                </a:solidFill>
                <a:effectLst/>
              </a:rPr>
              <a:t> </a:t>
            </a:r>
            <a:r>
              <a:rPr lang="fr-CH" b="0" i="0" u="none" strike="noStrike" dirty="0" err="1">
                <a:solidFill>
                  <a:srgbClr val="000000"/>
                </a:solidFill>
                <a:effectLst/>
              </a:rPr>
              <a:t>rari</a:t>
            </a:r>
            <a:r>
              <a:rPr lang="fr-CH" b="0" i="0" u="none" strike="noStrike" dirty="0">
                <a:solidFill>
                  <a:srgbClr val="000000"/>
                </a:solidFill>
                <a:effectLst/>
              </a:rPr>
              <a:t>, le </a:t>
            </a:r>
            <a:r>
              <a:rPr lang="fr-CH" b="0" i="0" u="none" strike="noStrike" dirty="0" err="1">
                <a:solidFill>
                  <a:srgbClr val="000000"/>
                </a:solidFill>
                <a:effectLst/>
              </a:rPr>
              <a:t>persone</a:t>
            </a:r>
            <a:r>
              <a:rPr lang="fr-CH" b="0" i="0" u="none" strike="noStrike" dirty="0">
                <a:solidFill>
                  <a:srgbClr val="000000"/>
                </a:solidFill>
                <a:effectLst/>
              </a:rPr>
              <a:t> con un </a:t>
            </a:r>
            <a:r>
              <a:rPr lang="fr-CH" b="0" i="0" u="none" strike="noStrike" dirty="0" err="1">
                <a:solidFill>
                  <a:srgbClr val="000000"/>
                </a:solidFill>
                <a:effectLst/>
              </a:rPr>
              <a:t>rischio</a:t>
            </a:r>
            <a:r>
              <a:rPr lang="fr-CH" b="0" i="0" u="none" strike="noStrike" dirty="0">
                <a:solidFill>
                  <a:srgbClr val="000000"/>
                </a:solidFill>
                <a:effectLst/>
              </a:rPr>
              <a:t> </a:t>
            </a:r>
            <a:r>
              <a:rPr lang="fr-CH" b="0" i="0" u="none" strike="noStrike" dirty="0" err="1">
                <a:solidFill>
                  <a:srgbClr val="000000"/>
                </a:solidFill>
                <a:effectLst/>
              </a:rPr>
              <a:t>maggiore</a:t>
            </a:r>
            <a:r>
              <a:rPr lang="fr-CH" b="0" i="0" u="none" strike="noStrike" dirty="0">
                <a:solidFill>
                  <a:srgbClr val="000000"/>
                </a:solidFill>
                <a:effectLst/>
              </a:rPr>
              <a:t> di </a:t>
            </a:r>
            <a:r>
              <a:rPr lang="fr-CH" b="0" i="0" u="none" strike="noStrike" dirty="0" err="1">
                <a:solidFill>
                  <a:srgbClr val="000000"/>
                </a:solidFill>
                <a:effectLst/>
              </a:rPr>
              <a:t>insufficienza</a:t>
            </a:r>
            <a:r>
              <a:rPr lang="fr-CH" b="0" i="0" u="none" strike="noStrike" dirty="0">
                <a:solidFill>
                  <a:srgbClr val="000000"/>
                </a:solidFill>
                <a:effectLst/>
              </a:rPr>
              <a:t> </a:t>
            </a:r>
            <a:r>
              <a:rPr lang="fr-CH" b="0" i="0" u="none" strike="noStrike" dirty="0" err="1">
                <a:solidFill>
                  <a:srgbClr val="000000"/>
                </a:solidFill>
                <a:effectLst/>
              </a:rPr>
              <a:t>cardiovascolare</a:t>
            </a:r>
            <a:r>
              <a:rPr lang="fr-CH" b="0" i="0" u="none" strike="noStrike" dirty="0">
                <a:solidFill>
                  <a:srgbClr val="000000"/>
                </a:solidFill>
                <a:effectLst/>
              </a:rPr>
              <a:t> </a:t>
            </a:r>
            <a:r>
              <a:rPr lang="fr-CH" b="0" i="0" u="none" strike="noStrike" dirty="0" err="1">
                <a:solidFill>
                  <a:srgbClr val="000000"/>
                </a:solidFill>
                <a:effectLst/>
              </a:rPr>
              <a:t>dovrebbero</a:t>
            </a:r>
            <a:r>
              <a:rPr lang="fr-CH" b="0" i="0" u="none" strike="noStrike" dirty="0">
                <a:solidFill>
                  <a:srgbClr val="000000"/>
                </a:solidFill>
                <a:effectLst/>
              </a:rPr>
              <a:t> </a:t>
            </a:r>
            <a:r>
              <a:rPr lang="fr-CH" b="0" i="0" u="none" strike="noStrike" dirty="0" err="1">
                <a:solidFill>
                  <a:srgbClr val="000000"/>
                </a:solidFill>
                <a:effectLst/>
              </a:rPr>
              <a:t>consultare</a:t>
            </a:r>
            <a:r>
              <a:rPr lang="fr-CH" b="0" i="0" u="none" strike="noStrike" dirty="0">
                <a:solidFill>
                  <a:srgbClr val="000000"/>
                </a:solidFill>
                <a:effectLst/>
              </a:rPr>
              <a:t> un </a:t>
            </a:r>
            <a:r>
              <a:rPr lang="fr-CH" b="0" i="0" u="none" strike="noStrike" dirty="0" err="1">
                <a:solidFill>
                  <a:srgbClr val="000000"/>
                </a:solidFill>
                <a:effectLst/>
              </a:rPr>
              <a:t>medico</a:t>
            </a:r>
            <a:r>
              <a:rPr lang="fr-CH" b="0" i="0" u="none" strike="noStrike" dirty="0">
                <a:solidFill>
                  <a:srgbClr val="000000"/>
                </a:solidFill>
                <a:effectLst/>
              </a:rPr>
              <a:t> prima di </a:t>
            </a:r>
            <a:r>
              <a:rPr lang="fr-CH" b="0" i="0" u="none" strike="noStrike" dirty="0" err="1">
                <a:solidFill>
                  <a:srgbClr val="000000"/>
                </a:solidFill>
                <a:effectLst/>
              </a:rPr>
              <a:t>intraprendere</a:t>
            </a:r>
            <a:r>
              <a:rPr lang="fr-CH" b="0" i="0" u="none" strike="noStrike" dirty="0">
                <a:solidFill>
                  <a:srgbClr val="000000"/>
                </a:solidFill>
                <a:effectLst/>
              </a:rPr>
              <a:t> </a:t>
            </a:r>
            <a:r>
              <a:rPr lang="fr-CH" b="0" i="0" u="none" strike="noStrike" dirty="0" err="1">
                <a:solidFill>
                  <a:srgbClr val="000000"/>
                </a:solidFill>
                <a:effectLst/>
              </a:rPr>
              <a:t>carichi</a:t>
            </a:r>
            <a:r>
              <a:rPr lang="fr-CH" b="0" i="0" u="none" strike="noStrike" dirty="0">
                <a:solidFill>
                  <a:srgbClr val="000000"/>
                </a:solidFill>
                <a:effectLst/>
              </a:rPr>
              <a:t> di </a:t>
            </a:r>
            <a:r>
              <a:rPr lang="fr-CH" b="0" i="0" u="none" strike="noStrike" dirty="0" err="1">
                <a:solidFill>
                  <a:srgbClr val="000000"/>
                </a:solidFill>
                <a:effectLst/>
              </a:rPr>
              <a:t>lavoro</a:t>
            </a:r>
            <a:r>
              <a:rPr lang="fr-CH" b="0" i="0" u="none" strike="noStrike" dirty="0">
                <a:solidFill>
                  <a:srgbClr val="000000"/>
                </a:solidFill>
                <a:effectLst/>
              </a:rPr>
              <a:t> molto </a:t>
            </a:r>
            <a:r>
              <a:rPr lang="fr-CH" b="0" i="0" u="none" strike="noStrike" dirty="0" err="1">
                <a:solidFill>
                  <a:srgbClr val="000000"/>
                </a:solidFill>
                <a:effectLst/>
              </a:rPr>
              <a:t>elevati</a:t>
            </a:r>
            <a:r>
              <a:rPr lang="fr-CH" b="0" i="0" u="none" strike="noStrike" dirty="0">
                <a:solidFill>
                  <a:srgbClr val="000000"/>
                </a:solidFill>
                <a:effectLst/>
              </a:rPr>
              <a:t>. </a:t>
            </a:r>
            <a:r>
              <a:rPr lang="fr-CH" b="0" i="0" u="none" strike="noStrike" dirty="0" err="1">
                <a:solidFill>
                  <a:srgbClr val="000000"/>
                </a:solidFill>
                <a:effectLst/>
              </a:rPr>
              <a:t>Inoltre</a:t>
            </a:r>
            <a:r>
              <a:rPr lang="fr-CH" b="0" i="0" u="none" strike="noStrike" dirty="0">
                <a:solidFill>
                  <a:srgbClr val="000000"/>
                </a:solidFill>
                <a:effectLst/>
              </a:rPr>
              <a:t>, è importante </a:t>
            </a:r>
            <a:r>
              <a:rPr lang="fr-CH" b="0" i="0" u="none" strike="noStrike" dirty="0" err="1">
                <a:solidFill>
                  <a:srgbClr val="000000"/>
                </a:solidFill>
                <a:effectLst/>
              </a:rPr>
              <a:t>prepararsi</a:t>
            </a:r>
            <a:r>
              <a:rPr lang="fr-CH" b="0" i="0" u="none" strike="noStrike" dirty="0">
                <a:solidFill>
                  <a:srgbClr val="000000"/>
                </a:solidFill>
                <a:effectLst/>
              </a:rPr>
              <a:t> </a:t>
            </a:r>
            <a:r>
              <a:rPr lang="fr-CH" b="0" i="0" u="none" strike="noStrike" dirty="0" err="1">
                <a:solidFill>
                  <a:srgbClr val="000000"/>
                </a:solidFill>
                <a:effectLst/>
              </a:rPr>
              <a:t>adeguatamente</a:t>
            </a:r>
            <a:r>
              <a:rPr lang="fr-CH" b="0" i="0" u="none" strike="noStrike" dirty="0">
                <a:solidFill>
                  <a:srgbClr val="000000"/>
                </a:solidFill>
                <a:effectLst/>
              </a:rPr>
              <a:t> per l’</a:t>
            </a:r>
            <a:r>
              <a:rPr lang="fr-CH" b="0" i="0" u="none" strike="noStrike" dirty="0" err="1">
                <a:solidFill>
                  <a:srgbClr val="000000"/>
                </a:solidFill>
                <a:effectLst/>
              </a:rPr>
              <a:t>allenamento</a:t>
            </a:r>
            <a:r>
              <a:rPr lang="fr-CH" b="0" i="0" u="none" strike="noStrike" dirty="0">
                <a:solidFill>
                  <a:srgbClr val="000000"/>
                </a:solidFill>
                <a:effectLst/>
              </a:rPr>
              <a:t> in modo da </a:t>
            </a:r>
            <a:r>
              <a:rPr lang="fr-CH" b="0" i="0" u="none" strike="noStrike" dirty="0" err="1">
                <a:solidFill>
                  <a:srgbClr val="000000"/>
                </a:solidFill>
                <a:effectLst/>
              </a:rPr>
              <a:t>prevenire</a:t>
            </a:r>
            <a:r>
              <a:rPr lang="fr-CH" b="0" i="0" u="none" strike="noStrike" dirty="0">
                <a:solidFill>
                  <a:srgbClr val="000000"/>
                </a:solidFill>
                <a:effectLst/>
              </a:rPr>
              <a:t> </a:t>
            </a:r>
            <a:r>
              <a:rPr lang="fr-CH" b="0" i="0" u="none" strike="noStrike" dirty="0" err="1">
                <a:solidFill>
                  <a:srgbClr val="000000"/>
                </a:solidFill>
                <a:effectLst/>
              </a:rPr>
              <a:t>danni</a:t>
            </a:r>
            <a:r>
              <a:rPr lang="fr-CH" b="0" i="0" u="none" strike="noStrike" dirty="0">
                <a:solidFill>
                  <a:srgbClr val="000000"/>
                </a:solidFill>
                <a:effectLst/>
              </a:rPr>
              <a:t> da </a:t>
            </a:r>
            <a:r>
              <a:rPr lang="fr-CH" b="0" i="0" u="none" strike="noStrike" dirty="0" err="1">
                <a:solidFill>
                  <a:srgbClr val="000000"/>
                </a:solidFill>
                <a:effectLst/>
              </a:rPr>
              <a:t>carico</a:t>
            </a:r>
            <a:r>
              <a:rPr lang="fr-CH" b="0" i="0" u="none" strike="noStrike" dirty="0">
                <a:solidFill>
                  <a:srgbClr val="000000"/>
                </a:solidFill>
                <a:effectLst/>
              </a:rPr>
              <a:t> </a:t>
            </a:r>
            <a:r>
              <a:rPr lang="fr-CH" b="0" i="0" u="none" strike="noStrike" dirty="0" err="1">
                <a:solidFill>
                  <a:srgbClr val="000000"/>
                </a:solidFill>
                <a:effectLst/>
              </a:rPr>
              <a:t>dovuti</a:t>
            </a:r>
            <a:r>
              <a:rPr lang="fr-CH" b="0" i="0" u="none" strike="noStrike" dirty="0">
                <a:solidFill>
                  <a:srgbClr val="000000"/>
                </a:solidFill>
                <a:effectLst/>
              </a:rPr>
              <a:t> a </a:t>
            </a:r>
            <a:r>
              <a:rPr lang="fr-CH" b="0" i="0" u="none" strike="noStrike" dirty="0" err="1">
                <a:solidFill>
                  <a:srgbClr val="000000"/>
                </a:solidFill>
                <a:effectLst/>
              </a:rPr>
              <a:t>insufficiente</a:t>
            </a:r>
            <a:r>
              <a:rPr lang="fr-CH" b="0" i="0" u="none" strike="noStrike" dirty="0">
                <a:solidFill>
                  <a:srgbClr val="000000"/>
                </a:solidFill>
                <a:effectLst/>
              </a:rPr>
              <a:t> </a:t>
            </a:r>
            <a:r>
              <a:rPr lang="fr-CH" b="0" i="0" u="none" strike="noStrike" dirty="0" err="1">
                <a:solidFill>
                  <a:srgbClr val="000000"/>
                </a:solidFill>
                <a:effectLst/>
              </a:rPr>
              <a:t>forza</a:t>
            </a:r>
            <a:r>
              <a:rPr lang="fr-CH" b="0" i="0" u="none" strike="noStrike" dirty="0">
                <a:solidFill>
                  <a:srgbClr val="000000"/>
                </a:solidFill>
                <a:effectLst/>
              </a:rPr>
              <a:t>.</a:t>
            </a:r>
            <a:br>
              <a:rPr lang="fr-CH" b="0" i="0" u="none" strike="noStrike" dirty="0">
                <a:solidFill>
                  <a:srgbClr val="000000"/>
                </a:solidFill>
                <a:effectLst/>
              </a:rPr>
            </a:br>
            <a:r>
              <a:rPr lang="fr-CH" b="0" i="0" u="none" strike="noStrike" dirty="0">
                <a:solidFill>
                  <a:srgbClr val="000000"/>
                </a:solidFill>
                <a:effectLst/>
              </a:rPr>
              <a:t>L'</a:t>
            </a:r>
            <a:r>
              <a:rPr lang="fr-CH" b="0" i="0" u="none" strike="noStrike" dirty="0" err="1">
                <a:solidFill>
                  <a:srgbClr val="000000"/>
                </a:solidFill>
                <a:effectLst/>
              </a:rPr>
              <a:t>allenamento</a:t>
            </a:r>
            <a:r>
              <a:rPr lang="fr-CH" b="0" i="0" u="none" strike="noStrike" dirty="0">
                <a:solidFill>
                  <a:srgbClr val="000000"/>
                </a:solidFill>
                <a:effectLst/>
              </a:rPr>
              <a:t> </a:t>
            </a:r>
            <a:r>
              <a:rPr lang="fr-CH" b="0" i="0" u="none" strike="noStrike" dirty="0" err="1">
                <a:solidFill>
                  <a:srgbClr val="000000"/>
                </a:solidFill>
                <a:effectLst/>
              </a:rPr>
              <a:t>può</a:t>
            </a:r>
            <a:r>
              <a:rPr lang="fr-CH" b="0" i="0" u="none" strike="noStrike" dirty="0">
                <a:solidFill>
                  <a:srgbClr val="000000"/>
                </a:solidFill>
                <a:effectLst/>
              </a:rPr>
              <a:t> </a:t>
            </a:r>
            <a:r>
              <a:rPr lang="fr-CH" b="0" i="0" u="none" strike="noStrike" dirty="0" err="1">
                <a:solidFill>
                  <a:srgbClr val="000000"/>
                </a:solidFill>
                <a:effectLst/>
              </a:rPr>
              <a:t>aumentare</a:t>
            </a:r>
            <a:r>
              <a:rPr lang="fr-CH" b="0" i="0" u="none" strike="noStrike" dirty="0">
                <a:solidFill>
                  <a:srgbClr val="000000"/>
                </a:solidFill>
                <a:effectLst/>
              </a:rPr>
              <a:t> la </a:t>
            </a:r>
            <a:r>
              <a:rPr lang="fr-CH" b="0" i="0" u="none" strike="noStrike" dirty="0" err="1">
                <a:solidFill>
                  <a:srgbClr val="000000"/>
                </a:solidFill>
                <a:effectLst/>
              </a:rPr>
              <a:t>capacità</a:t>
            </a:r>
            <a:r>
              <a:rPr lang="fr-CH" b="0" i="0" u="none" strike="noStrike" dirty="0">
                <a:solidFill>
                  <a:srgbClr val="000000"/>
                </a:solidFill>
                <a:effectLst/>
              </a:rPr>
              <a:t> </a:t>
            </a:r>
            <a:r>
              <a:rPr lang="fr-CH" b="0" i="0" u="none" strike="noStrike" dirty="0" err="1">
                <a:solidFill>
                  <a:srgbClr val="000000"/>
                </a:solidFill>
                <a:effectLst/>
              </a:rPr>
              <a:t>massima</a:t>
            </a:r>
            <a:r>
              <a:rPr lang="fr-CH" b="0" i="0" u="none" strike="noStrike" dirty="0">
                <a:solidFill>
                  <a:srgbClr val="000000"/>
                </a:solidFill>
                <a:effectLst/>
              </a:rPr>
              <a:t> di </a:t>
            </a:r>
            <a:r>
              <a:rPr lang="fr-CH" b="0" i="0" u="none" strike="noStrike" dirty="0" err="1">
                <a:solidFill>
                  <a:srgbClr val="000000"/>
                </a:solidFill>
                <a:effectLst/>
              </a:rPr>
              <a:t>elaborazione</a:t>
            </a:r>
            <a:r>
              <a:rPr lang="fr-CH" b="0" i="0" u="none" strike="noStrike" dirty="0">
                <a:solidFill>
                  <a:srgbClr val="000000"/>
                </a:solidFill>
                <a:effectLst/>
              </a:rPr>
              <a:t> </a:t>
            </a:r>
            <a:r>
              <a:rPr lang="fr-CH" b="0" i="0" u="none" strike="noStrike" dirty="0" err="1">
                <a:solidFill>
                  <a:srgbClr val="000000"/>
                </a:solidFill>
                <a:effectLst/>
              </a:rPr>
              <a:t>dell'ossigeno</a:t>
            </a:r>
            <a:r>
              <a:rPr lang="fr-CH" b="0" i="0" u="none" strike="noStrike" dirty="0">
                <a:solidFill>
                  <a:srgbClr val="000000"/>
                </a:solidFill>
                <a:effectLst/>
              </a:rPr>
              <a:t> (VO2Max), ma </a:t>
            </a:r>
            <a:r>
              <a:rPr lang="fr-CH" b="0" i="0" u="none" strike="noStrike" dirty="0" err="1">
                <a:solidFill>
                  <a:srgbClr val="000000"/>
                </a:solidFill>
                <a:effectLst/>
              </a:rPr>
              <a:t>questa</a:t>
            </a:r>
            <a:r>
              <a:rPr lang="fr-CH" b="0" i="0" u="none" strike="noStrike" dirty="0">
                <a:solidFill>
                  <a:srgbClr val="000000"/>
                </a:solidFill>
                <a:effectLst/>
              </a:rPr>
              <a:t> è in </a:t>
            </a:r>
            <a:r>
              <a:rPr lang="fr-CH" b="0" i="0" u="none" strike="noStrike" dirty="0" err="1">
                <a:solidFill>
                  <a:srgbClr val="000000"/>
                </a:solidFill>
                <a:effectLst/>
              </a:rPr>
              <a:t>gran</a:t>
            </a:r>
            <a:r>
              <a:rPr lang="fr-CH" b="0" i="0" u="none" strike="noStrike" dirty="0">
                <a:solidFill>
                  <a:srgbClr val="000000"/>
                </a:solidFill>
                <a:effectLst/>
              </a:rPr>
              <a:t> parte </a:t>
            </a:r>
            <a:r>
              <a:rPr lang="fr-CH" b="0" i="0" u="none" strike="noStrike" dirty="0" err="1">
                <a:solidFill>
                  <a:srgbClr val="000000"/>
                </a:solidFill>
                <a:effectLst/>
              </a:rPr>
              <a:t>determinata</a:t>
            </a:r>
            <a:r>
              <a:rPr lang="fr-CH" b="0" i="0" u="none" strike="noStrike" dirty="0">
                <a:solidFill>
                  <a:srgbClr val="000000"/>
                </a:solidFill>
                <a:effectLst/>
              </a:rPr>
              <a:t> dalla </a:t>
            </a:r>
            <a:r>
              <a:rPr lang="fr-CH" b="0" i="0" u="none" strike="noStrike" dirty="0" err="1">
                <a:solidFill>
                  <a:srgbClr val="000000"/>
                </a:solidFill>
                <a:effectLst/>
              </a:rPr>
              <a:t>genetica</a:t>
            </a:r>
            <a:r>
              <a:rPr lang="fr-CH" b="0" i="0" u="none" strike="noStrike" dirty="0">
                <a:solidFill>
                  <a:srgbClr val="000000"/>
                </a:solidFill>
                <a:effectLst/>
              </a:rPr>
              <a:t>. </a:t>
            </a:r>
            <a:r>
              <a:rPr lang="fr-CH" b="0" i="0" u="none" strike="noStrike" dirty="0" err="1">
                <a:solidFill>
                  <a:srgbClr val="000000"/>
                </a:solidFill>
                <a:effectLst/>
              </a:rPr>
              <a:t>Tuttavia</a:t>
            </a:r>
            <a:r>
              <a:rPr lang="fr-CH" b="0" i="0" u="none" strike="noStrike" dirty="0">
                <a:solidFill>
                  <a:srgbClr val="000000"/>
                </a:solidFill>
                <a:effectLst/>
              </a:rPr>
              <a:t>, </a:t>
            </a:r>
            <a:r>
              <a:rPr lang="fr-CH" b="0" i="0" u="none" strike="noStrike" dirty="0" err="1">
                <a:solidFill>
                  <a:srgbClr val="000000"/>
                </a:solidFill>
                <a:effectLst/>
              </a:rPr>
              <a:t>migliorando</a:t>
            </a:r>
            <a:r>
              <a:rPr lang="fr-CH" b="0" i="0" u="none" strike="noStrike" dirty="0">
                <a:solidFill>
                  <a:srgbClr val="000000"/>
                </a:solidFill>
                <a:effectLst/>
              </a:rPr>
              <a:t> le </a:t>
            </a:r>
            <a:r>
              <a:rPr lang="fr-CH" b="0" i="0" u="none" strike="noStrike" dirty="0" err="1">
                <a:solidFill>
                  <a:srgbClr val="000000"/>
                </a:solidFill>
                <a:effectLst/>
              </a:rPr>
              <a:t>prestazioni</a:t>
            </a:r>
            <a:r>
              <a:rPr lang="fr-CH" b="0" i="0" u="none" strike="noStrike" dirty="0">
                <a:solidFill>
                  <a:srgbClr val="000000"/>
                </a:solidFill>
                <a:effectLst/>
              </a:rPr>
              <a:t> alla </a:t>
            </a:r>
            <a:r>
              <a:rPr lang="fr-CH" b="0" i="0" u="none" strike="noStrike" dirty="0" err="1">
                <a:solidFill>
                  <a:srgbClr val="000000"/>
                </a:solidFill>
                <a:effectLst/>
              </a:rPr>
              <a:t>soglia</a:t>
            </a:r>
            <a:r>
              <a:rPr lang="fr-CH" b="0" i="0" u="none" strike="noStrike" dirty="0">
                <a:solidFill>
                  <a:srgbClr val="000000"/>
                </a:solidFill>
                <a:effectLst/>
              </a:rPr>
              <a:t> </a:t>
            </a:r>
            <a:r>
              <a:rPr lang="fr-CH" b="0" i="0" u="none" strike="noStrike" dirty="0" err="1">
                <a:solidFill>
                  <a:srgbClr val="000000"/>
                </a:solidFill>
                <a:effectLst/>
              </a:rPr>
              <a:t>anaerobica</a:t>
            </a:r>
            <a:r>
              <a:rPr lang="fr-CH" b="0" i="0" u="none" strike="noStrike" dirty="0">
                <a:solidFill>
                  <a:srgbClr val="000000"/>
                </a:solidFill>
                <a:effectLst/>
              </a:rPr>
              <a:t>, la </a:t>
            </a:r>
            <a:r>
              <a:rPr lang="fr-CH" b="0" i="0" u="none" strike="noStrike" dirty="0" err="1">
                <a:solidFill>
                  <a:srgbClr val="000000"/>
                </a:solidFill>
                <a:effectLst/>
              </a:rPr>
              <a:t>capacità</a:t>
            </a:r>
            <a:r>
              <a:rPr lang="fr-CH" b="0" i="0" u="none" strike="noStrike" dirty="0">
                <a:solidFill>
                  <a:srgbClr val="000000"/>
                </a:solidFill>
                <a:effectLst/>
              </a:rPr>
              <a:t> di </a:t>
            </a:r>
            <a:r>
              <a:rPr lang="fr-CH" b="0" i="0" u="none" strike="noStrike" dirty="0" err="1">
                <a:solidFill>
                  <a:srgbClr val="000000"/>
                </a:solidFill>
                <a:effectLst/>
              </a:rPr>
              <a:t>resistenza</a:t>
            </a:r>
            <a:r>
              <a:rPr lang="fr-CH" b="0" i="0" u="none" strike="noStrike" dirty="0">
                <a:solidFill>
                  <a:srgbClr val="000000"/>
                </a:solidFill>
                <a:effectLst/>
              </a:rPr>
              <a:t> </a:t>
            </a:r>
            <a:r>
              <a:rPr lang="fr-CH" b="0" i="0" u="none" strike="noStrike" dirty="0" err="1">
                <a:solidFill>
                  <a:srgbClr val="000000"/>
                </a:solidFill>
                <a:effectLst/>
              </a:rPr>
              <a:t>può</a:t>
            </a:r>
            <a:r>
              <a:rPr lang="fr-CH" b="0" i="0" u="none" strike="noStrike" dirty="0">
                <a:solidFill>
                  <a:srgbClr val="000000"/>
                </a:solidFill>
                <a:effectLst/>
              </a:rPr>
              <a:t> </a:t>
            </a:r>
            <a:r>
              <a:rPr lang="fr-CH" b="0" i="0" u="none" strike="noStrike" dirty="0" err="1">
                <a:solidFill>
                  <a:srgbClr val="000000"/>
                </a:solidFill>
                <a:effectLst/>
              </a:rPr>
              <a:t>aumentare</a:t>
            </a:r>
            <a:r>
              <a:rPr lang="fr-CH" b="0" i="0" u="none" strike="noStrike" dirty="0">
                <a:solidFill>
                  <a:srgbClr val="000000"/>
                </a:solidFill>
                <a:effectLst/>
              </a:rPr>
              <a:t> </a:t>
            </a:r>
            <a:r>
              <a:rPr lang="fr-CH" b="0" i="0" u="none" strike="noStrike" dirty="0" err="1">
                <a:solidFill>
                  <a:srgbClr val="000000"/>
                </a:solidFill>
                <a:effectLst/>
              </a:rPr>
              <a:t>significativamente</a:t>
            </a:r>
            <a:r>
              <a:rPr lang="fr-CH" b="0" i="0" u="none" strike="noStrike" dirty="0">
                <a:solidFill>
                  <a:srgbClr val="000000"/>
                </a:solidFill>
                <a:effectLst/>
              </a:rPr>
              <a:t>. Le </a:t>
            </a:r>
            <a:r>
              <a:rPr lang="fr-CH" b="0" i="0" u="none" strike="noStrike" dirty="0" err="1">
                <a:solidFill>
                  <a:srgbClr val="000000"/>
                </a:solidFill>
                <a:effectLst/>
              </a:rPr>
              <a:t>persone</a:t>
            </a:r>
            <a:r>
              <a:rPr lang="fr-CH" b="0" i="0" u="none" strike="noStrike" dirty="0">
                <a:solidFill>
                  <a:srgbClr val="000000"/>
                </a:solidFill>
                <a:effectLst/>
              </a:rPr>
              <a:t> non </a:t>
            </a:r>
            <a:r>
              <a:rPr lang="fr-CH" b="0" i="0" u="none" strike="noStrike" dirty="0" err="1">
                <a:solidFill>
                  <a:srgbClr val="000000"/>
                </a:solidFill>
                <a:effectLst/>
              </a:rPr>
              <a:t>allenate</a:t>
            </a:r>
            <a:r>
              <a:rPr lang="fr-CH" b="0" i="0" u="none" strike="noStrike" dirty="0">
                <a:solidFill>
                  <a:srgbClr val="000000"/>
                </a:solidFill>
                <a:effectLst/>
              </a:rPr>
              <a:t> sono in </a:t>
            </a:r>
            <a:r>
              <a:rPr lang="fr-CH" b="0" i="0" u="none" strike="noStrike" dirty="0" err="1">
                <a:solidFill>
                  <a:srgbClr val="000000"/>
                </a:solidFill>
                <a:effectLst/>
              </a:rPr>
              <a:t>grado</a:t>
            </a:r>
            <a:r>
              <a:rPr lang="fr-CH" b="0" i="0" u="none" strike="noStrike" dirty="0">
                <a:solidFill>
                  <a:srgbClr val="000000"/>
                </a:solidFill>
                <a:effectLst/>
              </a:rPr>
              <a:t> di </a:t>
            </a:r>
            <a:r>
              <a:rPr lang="fr-CH" b="0" i="0" u="none" strike="noStrike" dirty="0" err="1">
                <a:solidFill>
                  <a:srgbClr val="000000"/>
                </a:solidFill>
                <a:effectLst/>
              </a:rPr>
              <a:t>utilizzare</a:t>
            </a:r>
            <a:r>
              <a:rPr lang="fr-CH" b="0" i="0" u="none" strike="noStrike" dirty="0">
                <a:solidFill>
                  <a:srgbClr val="000000"/>
                </a:solidFill>
                <a:effectLst/>
              </a:rPr>
              <a:t> il 50-60% </a:t>
            </a:r>
            <a:r>
              <a:rPr lang="fr-CH" b="0" i="0" u="none" strike="noStrike" dirty="0" err="1">
                <a:solidFill>
                  <a:srgbClr val="000000"/>
                </a:solidFill>
                <a:effectLst/>
              </a:rPr>
              <a:t>della</a:t>
            </a:r>
            <a:r>
              <a:rPr lang="fr-CH" b="0" i="0" u="none" strike="noStrike" dirty="0">
                <a:solidFill>
                  <a:srgbClr val="000000"/>
                </a:solidFill>
                <a:effectLst/>
              </a:rPr>
              <a:t> </a:t>
            </a:r>
            <a:r>
              <a:rPr lang="fr-CH" b="0" i="0" u="none" strike="noStrike" dirty="0" err="1">
                <a:solidFill>
                  <a:srgbClr val="000000"/>
                </a:solidFill>
                <a:effectLst/>
              </a:rPr>
              <a:t>loro</a:t>
            </a:r>
            <a:r>
              <a:rPr lang="fr-CH" b="0" i="0" u="none" strike="noStrike" dirty="0">
                <a:solidFill>
                  <a:srgbClr val="000000"/>
                </a:solidFill>
                <a:effectLst/>
              </a:rPr>
              <a:t> VO2Max prima di </a:t>
            </a:r>
            <a:r>
              <a:rPr lang="fr-CH" b="0" i="0" u="none" strike="noStrike" dirty="0" err="1">
                <a:solidFill>
                  <a:srgbClr val="000000"/>
                </a:solidFill>
                <a:effectLst/>
              </a:rPr>
              <a:t>entrare</a:t>
            </a:r>
            <a:r>
              <a:rPr lang="fr-CH" b="0" i="0" u="none" strike="noStrike" dirty="0">
                <a:solidFill>
                  <a:srgbClr val="000000"/>
                </a:solidFill>
                <a:effectLst/>
              </a:rPr>
              <a:t> in </a:t>
            </a:r>
            <a:r>
              <a:rPr lang="fr-CH" b="0" i="0" u="none" strike="noStrike" dirty="0" err="1">
                <a:solidFill>
                  <a:srgbClr val="000000"/>
                </a:solidFill>
                <a:effectLst/>
              </a:rPr>
              <a:t>acidosi</a:t>
            </a:r>
            <a:r>
              <a:rPr lang="fr-CH" b="0" i="0" u="none" strike="noStrike" dirty="0">
                <a:solidFill>
                  <a:srgbClr val="000000"/>
                </a:solidFill>
                <a:effectLst/>
              </a:rPr>
              <a:t>. Un </a:t>
            </a:r>
            <a:r>
              <a:rPr lang="fr-CH" b="0" i="0" u="none" strike="noStrike" dirty="0" err="1">
                <a:solidFill>
                  <a:srgbClr val="000000"/>
                </a:solidFill>
                <a:effectLst/>
              </a:rPr>
              <a:t>atleta</a:t>
            </a:r>
            <a:r>
              <a:rPr lang="fr-CH" b="0" i="0" u="none" strike="noStrike" dirty="0">
                <a:solidFill>
                  <a:srgbClr val="000000"/>
                </a:solidFill>
                <a:effectLst/>
              </a:rPr>
              <a:t> ben </a:t>
            </a:r>
            <a:r>
              <a:rPr lang="fr-CH" b="0" i="0" u="none" strike="noStrike" dirty="0" err="1">
                <a:solidFill>
                  <a:srgbClr val="000000"/>
                </a:solidFill>
                <a:effectLst/>
              </a:rPr>
              <a:t>allenato</a:t>
            </a:r>
            <a:r>
              <a:rPr lang="fr-CH" b="0" i="0" u="none" strike="noStrike" dirty="0">
                <a:solidFill>
                  <a:srgbClr val="000000"/>
                </a:solidFill>
                <a:effectLst/>
              </a:rPr>
              <a:t> </a:t>
            </a:r>
            <a:r>
              <a:rPr lang="fr-CH" b="0" i="0" u="none" strike="noStrike" dirty="0" err="1">
                <a:solidFill>
                  <a:srgbClr val="000000"/>
                </a:solidFill>
                <a:effectLst/>
              </a:rPr>
              <a:t>può</a:t>
            </a:r>
            <a:r>
              <a:rPr lang="fr-CH" b="0" i="0" u="none" strike="noStrike" dirty="0">
                <a:solidFill>
                  <a:srgbClr val="000000"/>
                </a:solidFill>
                <a:effectLst/>
              </a:rPr>
              <a:t> </a:t>
            </a:r>
            <a:r>
              <a:rPr lang="fr-CH" b="0" i="0" u="none" strike="noStrike" dirty="0" err="1">
                <a:solidFill>
                  <a:srgbClr val="000000"/>
                </a:solidFill>
                <a:effectLst/>
              </a:rPr>
              <a:t>sfruttare</a:t>
            </a:r>
            <a:r>
              <a:rPr lang="fr-CH" b="0" i="0" u="none" strike="noStrike" dirty="0">
                <a:solidFill>
                  <a:srgbClr val="000000"/>
                </a:solidFill>
                <a:effectLst/>
              </a:rPr>
              <a:t> </a:t>
            </a:r>
            <a:r>
              <a:rPr lang="fr-CH" b="0" i="0" u="none" strike="noStrike" dirty="0" err="1">
                <a:solidFill>
                  <a:srgbClr val="000000"/>
                </a:solidFill>
                <a:effectLst/>
              </a:rPr>
              <a:t>fino</a:t>
            </a:r>
            <a:r>
              <a:rPr lang="fr-CH" b="0" i="0" u="none" strike="noStrike" dirty="0">
                <a:solidFill>
                  <a:srgbClr val="000000"/>
                </a:solidFill>
                <a:effectLst/>
              </a:rPr>
              <a:t> al 90% </a:t>
            </a:r>
            <a:r>
              <a:rPr lang="fr-CH" b="0" i="0" u="none" strike="noStrike" dirty="0" err="1">
                <a:solidFill>
                  <a:srgbClr val="000000"/>
                </a:solidFill>
                <a:effectLst/>
              </a:rPr>
              <a:t>della</a:t>
            </a:r>
            <a:r>
              <a:rPr lang="fr-CH" b="0" i="0" u="none" strike="noStrike" dirty="0">
                <a:solidFill>
                  <a:srgbClr val="000000"/>
                </a:solidFill>
                <a:effectLst/>
              </a:rPr>
              <a:t> sua VO2Max senza </a:t>
            </a:r>
            <a:r>
              <a:rPr lang="fr-CH" b="0" i="0" u="none" strike="noStrike" dirty="0" err="1">
                <a:solidFill>
                  <a:srgbClr val="000000"/>
                </a:solidFill>
                <a:effectLst/>
              </a:rPr>
              <a:t>entrare</a:t>
            </a:r>
            <a:r>
              <a:rPr lang="fr-CH" b="0" i="0" u="none" strike="noStrike" dirty="0">
                <a:solidFill>
                  <a:srgbClr val="000000"/>
                </a:solidFill>
                <a:effectLst/>
              </a:rPr>
              <a:t> in </a:t>
            </a:r>
            <a:r>
              <a:rPr lang="fr-CH" b="0" i="0" u="none" strike="noStrike" dirty="0" err="1">
                <a:solidFill>
                  <a:srgbClr val="000000"/>
                </a:solidFill>
                <a:effectLst/>
              </a:rPr>
              <a:t>acidosi</a:t>
            </a:r>
            <a:r>
              <a:rPr lang="fr-CH" b="0" i="0" u="none" strike="noStrike" dirty="0">
                <a:solidFill>
                  <a:srgbClr val="000000"/>
                </a:solidFill>
                <a:effectLst/>
              </a:rPr>
              <a:t>. </a:t>
            </a:r>
            <a:r>
              <a:rPr lang="fr-CH" b="0" i="0" u="none" strike="noStrike" dirty="0" err="1">
                <a:solidFill>
                  <a:srgbClr val="000000"/>
                </a:solidFill>
                <a:effectLst/>
              </a:rPr>
              <a:t>Ciò</a:t>
            </a:r>
            <a:r>
              <a:rPr lang="fr-CH" b="0" i="0" u="none" strike="noStrike" dirty="0">
                <a:solidFill>
                  <a:srgbClr val="000000"/>
                </a:solidFill>
                <a:effectLst/>
              </a:rPr>
              <a:t> </a:t>
            </a:r>
            <a:r>
              <a:rPr lang="fr-CH" b="0" i="0" u="none" strike="noStrike" dirty="0" err="1">
                <a:solidFill>
                  <a:srgbClr val="000000"/>
                </a:solidFill>
                <a:effectLst/>
              </a:rPr>
              <a:t>significa</a:t>
            </a:r>
            <a:r>
              <a:rPr lang="fr-CH" b="0" i="0" u="none" strike="noStrike" dirty="0">
                <a:solidFill>
                  <a:srgbClr val="000000"/>
                </a:solidFill>
                <a:effectLst/>
              </a:rPr>
              <a:t> </a:t>
            </a:r>
            <a:r>
              <a:rPr lang="fr-CH" b="0" i="0" u="none" strike="noStrike" dirty="0" err="1">
                <a:solidFill>
                  <a:srgbClr val="000000"/>
                </a:solidFill>
                <a:effectLst/>
              </a:rPr>
              <a:t>che</a:t>
            </a:r>
            <a:r>
              <a:rPr lang="fr-CH" b="0" i="0" u="none" strike="noStrike" dirty="0">
                <a:solidFill>
                  <a:srgbClr val="000000"/>
                </a:solidFill>
                <a:effectLst/>
              </a:rPr>
              <a:t> un </a:t>
            </a:r>
            <a:r>
              <a:rPr lang="fr-CH" b="0" i="0" u="none" strike="noStrike" dirty="0" err="1">
                <a:solidFill>
                  <a:srgbClr val="000000"/>
                </a:solidFill>
                <a:effectLst/>
              </a:rPr>
              <a:t>atleta</a:t>
            </a:r>
            <a:r>
              <a:rPr lang="fr-CH" b="0" i="0" u="none" strike="noStrike" dirty="0">
                <a:solidFill>
                  <a:srgbClr val="000000"/>
                </a:solidFill>
                <a:effectLst/>
              </a:rPr>
              <a:t> ben </a:t>
            </a:r>
            <a:r>
              <a:rPr lang="fr-CH" b="0" i="0" u="none" strike="noStrike" dirty="0" err="1">
                <a:solidFill>
                  <a:srgbClr val="000000"/>
                </a:solidFill>
                <a:effectLst/>
              </a:rPr>
              <a:t>allenato</a:t>
            </a:r>
            <a:r>
              <a:rPr lang="fr-CH" b="0" i="0" u="none" strike="noStrike" dirty="0">
                <a:solidFill>
                  <a:srgbClr val="000000"/>
                </a:solidFill>
                <a:effectLst/>
              </a:rPr>
              <a:t> </a:t>
            </a:r>
            <a:r>
              <a:rPr lang="fr-CH" b="0" i="0" u="none" strike="noStrike" dirty="0" err="1">
                <a:solidFill>
                  <a:srgbClr val="000000"/>
                </a:solidFill>
                <a:effectLst/>
              </a:rPr>
              <a:t>può</a:t>
            </a:r>
            <a:r>
              <a:rPr lang="fr-CH" b="0" i="0" u="none" strike="noStrike" dirty="0">
                <a:solidFill>
                  <a:srgbClr val="000000"/>
                </a:solidFill>
                <a:effectLst/>
              </a:rPr>
              <a:t> </a:t>
            </a:r>
            <a:r>
              <a:rPr lang="fr-CH" b="0" i="0" u="none" strike="noStrike" dirty="0" err="1">
                <a:solidFill>
                  <a:srgbClr val="000000"/>
                </a:solidFill>
                <a:effectLst/>
              </a:rPr>
              <a:t>fornire</a:t>
            </a:r>
            <a:r>
              <a:rPr lang="fr-CH" b="0" i="0" u="none" strike="noStrike" dirty="0">
                <a:solidFill>
                  <a:srgbClr val="000000"/>
                </a:solidFill>
                <a:effectLst/>
              </a:rPr>
              <a:t> </a:t>
            </a:r>
            <a:r>
              <a:rPr lang="fr-CH" b="0" i="0" u="none" strike="noStrike" dirty="0" err="1">
                <a:solidFill>
                  <a:srgbClr val="000000"/>
                </a:solidFill>
                <a:effectLst/>
              </a:rPr>
              <a:t>energia</a:t>
            </a:r>
            <a:r>
              <a:rPr lang="fr-CH" b="0" i="0" u="none" strike="noStrike" dirty="0">
                <a:solidFill>
                  <a:srgbClr val="000000"/>
                </a:solidFill>
                <a:effectLst/>
              </a:rPr>
              <a:t> al proprio corpo per un </a:t>
            </a:r>
            <a:r>
              <a:rPr lang="fr-CH" b="0" i="0" u="none" strike="noStrike" dirty="0" err="1">
                <a:solidFill>
                  <a:srgbClr val="000000"/>
                </a:solidFill>
                <a:effectLst/>
              </a:rPr>
              <a:t>periodo</a:t>
            </a:r>
            <a:r>
              <a:rPr lang="fr-CH" b="0" i="0" u="none" strike="noStrike" dirty="0">
                <a:solidFill>
                  <a:srgbClr val="000000"/>
                </a:solidFill>
                <a:effectLst/>
              </a:rPr>
              <a:t> di tempo più </a:t>
            </a:r>
            <a:r>
              <a:rPr lang="fr-CH" b="0" i="0" u="none" strike="noStrike" dirty="0" err="1">
                <a:solidFill>
                  <a:srgbClr val="000000"/>
                </a:solidFill>
                <a:effectLst/>
              </a:rPr>
              <a:t>lungo</a:t>
            </a:r>
            <a:r>
              <a:rPr lang="fr-CH" b="0" i="0" u="none" strike="noStrike" dirty="0">
                <a:solidFill>
                  <a:srgbClr val="000000"/>
                </a:solidFill>
                <a:effectLst/>
              </a:rPr>
              <a:t> e con </a:t>
            </a:r>
            <a:r>
              <a:rPr lang="fr-CH" b="0" i="0" u="none" strike="noStrike" dirty="0" err="1">
                <a:solidFill>
                  <a:srgbClr val="000000"/>
                </a:solidFill>
                <a:effectLst/>
              </a:rPr>
              <a:t>intensità</a:t>
            </a:r>
            <a:r>
              <a:rPr lang="fr-CH" b="0" i="0" u="none" strike="noStrike" dirty="0">
                <a:solidFill>
                  <a:srgbClr val="000000"/>
                </a:solidFill>
                <a:effectLst/>
              </a:rPr>
              <a:t> </a:t>
            </a:r>
            <a:r>
              <a:rPr lang="fr-CH" b="0" i="0" u="none" strike="noStrike" dirty="0" err="1">
                <a:solidFill>
                  <a:srgbClr val="000000"/>
                </a:solidFill>
                <a:effectLst/>
              </a:rPr>
              <a:t>maggiore</a:t>
            </a:r>
            <a:r>
              <a:rPr lang="fr-CH" b="0" i="0" u="none" strike="noStrike" dirty="0">
                <a:solidFill>
                  <a:srgbClr val="000000"/>
                </a:solidFill>
                <a:effectLst/>
              </a:rPr>
              <a:t> </a:t>
            </a:r>
            <a:r>
              <a:rPr lang="fr-CH" b="0" i="0" u="none" strike="noStrike" dirty="0" err="1">
                <a:solidFill>
                  <a:srgbClr val="000000"/>
                </a:solidFill>
                <a:effectLst/>
              </a:rPr>
              <a:t>utilizzando</a:t>
            </a:r>
            <a:r>
              <a:rPr lang="fr-CH" b="0" i="0" u="none" strike="noStrike" dirty="0">
                <a:solidFill>
                  <a:srgbClr val="000000"/>
                </a:solidFill>
                <a:effectLst/>
              </a:rPr>
              <a:t> il </a:t>
            </a:r>
            <a:r>
              <a:rPr lang="fr-CH" b="0" i="0" u="none" strike="noStrike" dirty="0" err="1">
                <a:solidFill>
                  <a:srgbClr val="000000"/>
                </a:solidFill>
                <a:effectLst/>
              </a:rPr>
              <a:t>metabolismo</a:t>
            </a:r>
            <a:r>
              <a:rPr lang="fr-CH" b="0" i="0" u="none" strike="noStrike" dirty="0">
                <a:solidFill>
                  <a:srgbClr val="000000"/>
                </a:solidFill>
                <a:effectLst/>
              </a:rPr>
              <a:t> </a:t>
            </a:r>
            <a:r>
              <a:rPr lang="fr-CH" b="0" i="0" u="none" strike="noStrike" dirty="0" err="1">
                <a:solidFill>
                  <a:srgbClr val="000000"/>
                </a:solidFill>
                <a:effectLst/>
              </a:rPr>
              <a:t>aerobico</a:t>
            </a:r>
            <a:r>
              <a:rPr lang="fr-CH" b="0" i="0" u="none" strike="noStrike" dirty="0">
                <a:solidFill>
                  <a:srgbClr val="000000"/>
                </a:solidFill>
                <a:effectLst/>
              </a:rPr>
              <a:t> </a:t>
            </a:r>
            <a:r>
              <a:rPr lang="fr-CH" b="0" i="0" u="none" strike="noStrike" dirty="0" err="1">
                <a:solidFill>
                  <a:srgbClr val="000000"/>
                </a:solidFill>
                <a:effectLst/>
              </a:rPr>
              <a:t>rispetto</a:t>
            </a:r>
            <a:r>
              <a:rPr lang="fr-CH" b="0" i="0" u="none" strike="noStrike" dirty="0">
                <a:solidFill>
                  <a:srgbClr val="000000"/>
                </a:solidFill>
                <a:effectLst/>
              </a:rPr>
              <a:t> a un </a:t>
            </a:r>
            <a:r>
              <a:rPr lang="fr-CH" b="0" i="0" u="none" strike="noStrike" dirty="0" err="1">
                <a:solidFill>
                  <a:srgbClr val="000000"/>
                </a:solidFill>
                <a:effectLst/>
              </a:rPr>
              <a:t>atleta</a:t>
            </a:r>
            <a:r>
              <a:rPr lang="fr-CH" b="0" i="0" u="none" strike="noStrike" dirty="0">
                <a:solidFill>
                  <a:srgbClr val="000000"/>
                </a:solidFill>
                <a:effectLst/>
              </a:rPr>
              <a:t> </a:t>
            </a:r>
            <a:r>
              <a:rPr lang="fr-CH" b="0" i="0" u="none" strike="noStrike" dirty="0" err="1">
                <a:solidFill>
                  <a:srgbClr val="000000"/>
                </a:solidFill>
                <a:effectLst/>
              </a:rPr>
              <a:t>meno</a:t>
            </a:r>
            <a:r>
              <a:rPr lang="fr-CH" b="0" i="0" u="none" strike="noStrike" dirty="0">
                <a:solidFill>
                  <a:srgbClr val="000000"/>
                </a:solidFill>
                <a:effectLst/>
              </a:rPr>
              <a:t> </a:t>
            </a:r>
            <a:r>
              <a:rPr lang="fr-CH" b="0" i="0" u="none" strike="noStrike" dirty="0" err="1">
                <a:solidFill>
                  <a:srgbClr val="000000"/>
                </a:solidFill>
                <a:effectLst/>
              </a:rPr>
              <a:t>allenato</a:t>
            </a:r>
            <a:r>
              <a:rPr lang="fr-CH" b="0" i="0" u="none" strike="noStrike" dirty="0">
                <a:solidFill>
                  <a:srgbClr val="000000"/>
                </a:solidFill>
                <a:effectLst/>
              </a:rPr>
              <a:t>.</a:t>
            </a:r>
          </a:p>
          <a:p>
            <a:endParaRPr lang="fr-FR" dirty="0"/>
          </a:p>
          <a:p>
            <a:pPr>
              <a:buFont typeface="Arial" panose="020B0604020202020204" pitchFamily="34" charset="0"/>
              <a:buNone/>
              <a:defRPr/>
            </a:pP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43</a:t>
            </a:fld>
            <a:endParaRPr lang="de-CH" altLang="de-DE" sz="1300"/>
          </a:p>
        </p:txBody>
      </p:sp>
    </p:spTree>
    <p:extLst>
      <p:ext uri="{BB962C8B-B14F-4D97-AF65-F5344CB8AC3E}">
        <p14:creationId xmlns:p14="http://schemas.microsoft.com/office/powerpoint/2010/main" val="38534978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a:buFont typeface="Arial" panose="020B0604020202020204" pitchFamily="34" charset="0"/>
              <a:buNone/>
              <a:defRPr/>
            </a:pP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44</a:t>
            </a:fld>
            <a:endParaRPr lang="de-CH" altLang="de-DE" sz="1300"/>
          </a:p>
        </p:txBody>
      </p:sp>
    </p:spTree>
    <p:extLst>
      <p:ext uri="{BB962C8B-B14F-4D97-AF65-F5344CB8AC3E}">
        <p14:creationId xmlns:p14="http://schemas.microsoft.com/office/powerpoint/2010/main" val="5821324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A90FC-50F4-751F-2C87-C80889CF5981}"/>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780FC100-46A3-50C7-F101-C54CDC188151}"/>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0E74CC41-4B25-6071-8E45-5310D04DCED5}"/>
              </a:ext>
            </a:extLst>
          </p:cNvPr>
          <p:cNvSpPr>
            <a:spLocks noGrp="1"/>
          </p:cNvSpPr>
          <p:nvPr>
            <p:ph type="body" idx="1"/>
          </p:nvPr>
        </p:nvSpPr>
        <p:spPr/>
        <p:txBody>
          <a:bodyPr/>
          <a:lstStyle/>
          <a:p>
            <a:pPr>
              <a:buFont typeface="Arial" panose="020B0604020202020204" pitchFamily="34" charset="0"/>
              <a:buNone/>
              <a:defRPr/>
            </a:pPr>
            <a:endParaRPr lang="de-CH" dirty="0"/>
          </a:p>
        </p:txBody>
      </p:sp>
      <p:sp>
        <p:nvSpPr>
          <p:cNvPr id="239620" name="Foliennummernplatzhalter 3">
            <a:extLst>
              <a:ext uri="{FF2B5EF4-FFF2-40B4-BE49-F238E27FC236}">
                <a16:creationId xmlns:a16="http://schemas.microsoft.com/office/drawing/2014/main" id="{DCA750D8-01A5-90C9-407D-42FAF88878DE}"/>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45</a:t>
            </a:fld>
            <a:endParaRPr lang="de-CH" altLang="de-DE" sz="1300"/>
          </a:p>
        </p:txBody>
      </p:sp>
    </p:spTree>
    <p:extLst>
      <p:ext uri="{BB962C8B-B14F-4D97-AF65-F5344CB8AC3E}">
        <p14:creationId xmlns:p14="http://schemas.microsoft.com/office/powerpoint/2010/main" val="23100038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r>
              <a:rPr lang="en-GB" sz="1200" b="0" i="0" u="none" strike="noStrike" kern="1200" dirty="0">
                <a:solidFill>
                  <a:schemeClr val="tx1"/>
                </a:solidFill>
                <a:effectLst/>
                <a:latin typeface="Arial" pitchFamily="34" charset="0"/>
                <a:ea typeface="+mn-ea"/>
                <a:cs typeface="+mn-cs"/>
              </a:rPr>
              <a:t>Die </a:t>
            </a:r>
            <a:r>
              <a:rPr lang="en-GB" sz="1200" b="0" i="0" u="none" strike="noStrike" kern="1200" dirty="0" err="1">
                <a:solidFill>
                  <a:schemeClr val="tx1"/>
                </a:solidFill>
                <a:effectLst/>
                <a:latin typeface="Arial" pitchFamily="34" charset="0"/>
                <a:ea typeface="+mn-ea"/>
                <a:cs typeface="+mn-cs"/>
              </a:rPr>
              <a:t>Entwicklung</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aeroben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Leistungsfähigkeit</a:t>
            </a:r>
            <a:r>
              <a:rPr lang="en-GB" sz="1200" b="0" i="0" u="none" strike="noStrike" kern="1200" dirty="0">
                <a:solidFill>
                  <a:schemeClr val="tx1"/>
                </a:solidFill>
                <a:effectLst/>
                <a:latin typeface="Arial" pitchFamily="34" charset="0"/>
                <a:ea typeface="+mn-ea"/>
                <a:cs typeface="+mn-cs"/>
              </a:rPr>
              <a:t> und der </a:t>
            </a:r>
            <a:r>
              <a:rPr lang="en-GB" sz="1200" b="0" i="0" u="none" strike="noStrike" kern="1200" dirty="0" err="1">
                <a:solidFill>
                  <a:schemeClr val="tx1"/>
                </a:solidFill>
                <a:effectLst/>
                <a:latin typeface="Arial" pitchFamily="34" charset="0"/>
                <a:ea typeface="+mn-ea"/>
                <a:cs typeface="+mn-cs"/>
              </a:rPr>
              <a:t>aeroben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Kapazität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verlangt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Organismus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zahlreiche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aufwändige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Anpassungen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Vordergrund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stehen</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Vermehrung</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Mitochondrienmasse</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Verdichtung</a:t>
            </a:r>
            <a:r>
              <a:rPr lang="en-GB" sz="1200" b="0" i="0" u="none" strike="noStrike" kern="1200" dirty="0">
                <a:solidFill>
                  <a:schemeClr val="tx1"/>
                </a:solidFill>
                <a:effectLst/>
                <a:latin typeface="Arial" pitchFamily="34" charset="0"/>
                <a:ea typeface="+mn-ea"/>
                <a:cs typeface="+mn-cs"/>
              </a:rPr>
              <a:t> des </a:t>
            </a:r>
            <a:r>
              <a:rPr lang="en-GB" sz="1200" b="0" i="0" u="none" strike="noStrike" kern="1200" dirty="0" err="1">
                <a:solidFill>
                  <a:schemeClr val="tx1"/>
                </a:solidFill>
                <a:effectLst/>
                <a:latin typeface="Arial" pitchFamily="34" charset="0"/>
                <a:ea typeface="+mn-ea"/>
                <a:cs typeface="+mn-cs"/>
              </a:rPr>
              <a:t>Kapillarnetzes</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Vergrösserung</a:t>
            </a:r>
            <a:r>
              <a:rPr lang="en-GB" sz="1200" b="0" i="0" u="none" strike="noStrike" kern="1200" dirty="0">
                <a:solidFill>
                  <a:schemeClr val="tx1"/>
                </a:solidFill>
                <a:effectLst/>
                <a:latin typeface="Arial" pitchFamily="34" charset="0"/>
                <a:ea typeface="+mn-ea"/>
                <a:cs typeface="+mn-cs"/>
              </a:rPr>
              <a:t> des </a:t>
            </a:r>
            <a:r>
              <a:rPr lang="en-GB" sz="1200" b="0" i="0" u="none" strike="noStrike" kern="1200" dirty="0" err="1">
                <a:solidFill>
                  <a:schemeClr val="tx1"/>
                </a:solidFill>
                <a:effectLst/>
                <a:latin typeface="Arial" pitchFamily="34" charset="0"/>
                <a:ea typeface="+mn-ea"/>
                <a:cs typeface="+mn-cs"/>
              </a:rPr>
              <a:t>Blutvolumens</a:t>
            </a:r>
            <a:r>
              <a:rPr lang="en-GB" sz="1200" b="0" i="0" u="none" strike="noStrike" kern="1200" dirty="0">
                <a:solidFill>
                  <a:schemeClr val="tx1"/>
                </a:solidFill>
                <a:effectLst/>
                <a:latin typeface="Arial" pitchFamily="34" charset="0"/>
                <a:ea typeface="+mn-ea"/>
                <a:cs typeface="+mn-cs"/>
              </a:rPr>
              <a:t> und der </a:t>
            </a:r>
            <a:r>
              <a:rPr lang="en-GB" sz="1200" b="0" i="0" u="none" strike="noStrike" kern="1200" dirty="0" err="1">
                <a:solidFill>
                  <a:schemeClr val="tx1"/>
                </a:solidFill>
                <a:effectLst/>
                <a:latin typeface="Arial" pitchFamily="34" charset="0"/>
                <a:ea typeface="+mn-ea"/>
                <a:cs typeface="+mn-cs"/>
              </a:rPr>
              <a:t>Hämoglobinmenge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sowie</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Erhöhung</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Leistungsfähigkeit</a:t>
            </a:r>
            <a:r>
              <a:rPr lang="en-GB" sz="1200" b="0" i="0" u="none" strike="noStrike" kern="1200" dirty="0">
                <a:solidFill>
                  <a:schemeClr val="tx1"/>
                </a:solidFill>
                <a:effectLst/>
                <a:latin typeface="Arial" pitchFamily="34" charset="0"/>
                <a:ea typeface="+mn-ea"/>
                <a:cs typeface="+mn-cs"/>
              </a:rPr>
              <a:t> des </a:t>
            </a:r>
            <a:r>
              <a:rPr lang="en-GB" sz="1200" b="0" i="0" u="none" strike="noStrike" kern="1200" dirty="0" err="1">
                <a:solidFill>
                  <a:schemeClr val="tx1"/>
                </a:solidFill>
                <a:effectLst/>
                <a:latin typeface="Arial" pitchFamily="34" charset="0"/>
                <a:ea typeface="+mn-ea"/>
                <a:cs typeface="+mn-cs"/>
              </a:rPr>
              <a:t>Herzens</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damit</a:t>
            </a:r>
            <a:r>
              <a:rPr lang="en-GB" sz="1200" b="0" i="0" u="none" strike="noStrike" kern="1200" dirty="0">
                <a:solidFill>
                  <a:schemeClr val="tx1"/>
                </a:solidFill>
                <a:effectLst/>
                <a:latin typeface="Arial" pitchFamily="34" charset="0"/>
                <a:ea typeface="+mn-ea"/>
                <a:cs typeface="+mn-cs"/>
              </a:rPr>
              <a:t> des Herz-</a:t>
            </a:r>
            <a:r>
              <a:rPr lang="en-GB" sz="1200" b="0" i="0" u="none" strike="noStrike" kern="1200" dirty="0" err="1">
                <a:solidFill>
                  <a:schemeClr val="tx1"/>
                </a:solidFill>
                <a:effectLst/>
                <a:latin typeface="Arial" pitchFamily="34" charset="0"/>
                <a:ea typeface="+mn-ea"/>
                <a:cs typeface="+mn-cs"/>
              </a:rPr>
              <a:t>Minuten</a:t>
            </a:r>
            <a:r>
              <a:rPr lang="en-GB" sz="1200" b="0" i="0" u="none" strike="noStrike" kern="1200" dirty="0">
                <a:solidFill>
                  <a:schemeClr val="tx1"/>
                </a:solidFill>
                <a:effectLst/>
                <a:latin typeface="Arial" pitchFamily="34" charset="0"/>
                <a:ea typeface="+mn-ea"/>
                <a:cs typeface="+mn-cs"/>
              </a:rPr>
              <a:t>-</a:t>
            </a:r>
            <a:r>
              <a:rPr lang="en-GB" sz="1200" b="0" i="0" u="none" strike="noStrike" kern="1200" dirty="0" err="1">
                <a:solidFill>
                  <a:schemeClr val="tx1"/>
                </a:solidFill>
                <a:effectLst/>
                <a:latin typeface="Arial" pitchFamily="34" charset="0"/>
                <a:ea typeface="+mn-ea"/>
                <a:cs typeface="+mn-cs"/>
              </a:rPr>
              <a:t>Volumens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Deshalb</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erfordert</a:t>
            </a:r>
            <a:r>
              <a:rPr lang="en-GB" sz="1200" b="0" i="0" u="none" strike="noStrike" kern="1200" dirty="0">
                <a:solidFill>
                  <a:schemeClr val="tx1"/>
                </a:solidFill>
                <a:effectLst/>
                <a:latin typeface="Arial" pitchFamily="34" charset="0"/>
                <a:ea typeface="+mn-ea"/>
                <a:cs typeface="+mn-cs"/>
              </a:rPr>
              <a:t> das </a:t>
            </a:r>
            <a:r>
              <a:rPr lang="en-GB" sz="1200" b="0" i="0" u="none" strike="noStrike" kern="1200" dirty="0" err="1">
                <a:solidFill>
                  <a:schemeClr val="tx1"/>
                </a:solidFill>
                <a:effectLst/>
                <a:latin typeface="Arial" pitchFamily="34" charset="0"/>
                <a:ea typeface="+mn-ea"/>
                <a:cs typeface="+mn-cs"/>
              </a:rPr>
              <a:t>Ausdauertraining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sorgfältigen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langfristigen</a:t>
            </a:r>
            <a:r>
              <a:rPr lang="en-GB" sz="1200" b="0" i="0" u="none" strike="noStrike" kern="1200" dirty="0">
                <a:solidFill>
                  <a:schemeClr val="tx1"/>
                </a:solidFill>
                <a:effectLst/>
                <a:latin typeface="Arial" pitchFamily="34" charset="0"/>
                <a:ea typeface="+mn-ea"/>
                <a:cs typeface="+mn-cs"/>
              </a:rPr>
              <a:t> Aufbau.</a:t>
            </a:r>
          </a:p>
          <a:p>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a:solidFill>
                  <a:schemeClr val="tx1"/>
                </a:solidFill>
                <a:effectLst/>
                <a:latin typeface="Arial" pitchFamily="34" charset="0"/>
                <a:ea typeface="+mn-ea"/>
                <a:cs typeface="+mn-cs"/>
              </a:rPr>
              <a:t>Das Training der </a:t>
            </a:r>
            <a:r>
              <a:rPr lang="en-GB" sz="1200" b="0" i="0" u="none" strike="noStrike" kern="1200" dirty="0" err="1">
                <a:solidFill>
                  <a:schemeClr val="tx1"/>
                </a:solidFill>
                <a:effectLst/>
                <a:latin typeface="Arial" pitchFamily="34" charset="0"/>
                <a:ea typeface="+mn-ea"/>
                <a:cs typeface="+mn-cs"/>
              </a:rPr>
              <a:t>Grundlagenausdauer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regelmässiges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stressfreies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abwechslungsreiches</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umfangbetontes</a:t>
            </a:r>
            <a:r>
              <a:rPr lang="en-GB" sz="1200" b="0" i="0" u="none" strike="noStrike" kern="1200" dirty="0">
                <a:solidFill>
                  <a:schemeClr val="tx1"/>
                </a:solidFill>
                <a:effectLst/>
                <a:latin typeface="Arial" pitchFamily="34" charset="0"/>
                <a:ea typeface="+mn-ea"/>
                <a:cs typeface="+mn-cs"/>
              </a:rPr>
              <a:t> Training von </a:t>
            </a:r>
            <a:r>
              <a:rPr lang="en-GB" sz="1200" b="0" i="0" u="none" strike="noStrike" kern="1200" dirty="0" err="1">
                <a:solidFill>
                  <a:schemeClr val="tx1"/>
                </a:solidFill>
                <a:effectLst/>
                <a:latin typeface="Arial" pitchFamily="34" charset="0"/>
                <a:ea typeface="+mn-ea"/>
                <a:cs typeface="+mn-cs"/>
              </a:rPr>
              <a:t>geringer</a:t>
            </a:r>
            <a:r>
              <a:rPr lang="en-GB" sz="1200" b="0" i="0" u="none" strike="noStrike" kern="1200" dirty="0">
                <a:solidFill>
                  <a:schemeClr val="tx1"/>
                </a:solidFill>
                <a:effectLst/>
                <a:latin typeface="Arial" pitchFamily="34" charset="0"/>
                <a:ea typeface="+mn-ea"/>
                <a:cs typeface="+mn-cs"/>
              </a:rPr>
              <a:t> bis </a:t>
            </a:r>
            <a:r>
              <a:rPr lang="en-GB" sz="1200" b="0" i="0" u="none" strike="noStrike" kern="1200" dirty="0" err="1">
                <a:solidFill>
                  <a:schemeClr val="tx1"/>
                </a:solidFill>
                <a:effectLst/>
                <a:latin typeface="Arial" pitchFamily="34" charset="0"/>
                <a:ea typeface="+mn-ea"/>
                <a:cs typeface="+mn-cs"/>
              </a:rPr>
              <a:t>mittlerer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Intensität</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Belastung</a:t>
            </a:r>
            <a:r>
              <a:rPr lang="en-GB" sz="1200" b="0" i="0" u="none" strike="noStrike" kern="1200" dirty="0">
                <a:solidFill>
                  <a:schemeClr val="tx1"/>
                </a:solidFill>
                <a:effectLst/>
                <a:latin typeface="Arial" pitchFamily="34" charset="0"/>
                <a:ea typeface="+mn-ea"/>
                <a:cs typeface="+mn-cs"/>
              </a:rPr>
              <a:t> muss </a:t>
            </a:r>
            <a:r>
              <a:rPr lang="en-GB" sz="1200" b="0" i="0" u="none" strike="noStrike" kern="1200" dirty="0" err="1">
                <a:solidFill>
                  <a:schemeClr val="tx1"/>
                </a:solidFill>
                <a:effectLst/>
                <a:latin typeface="Arial" pitchFamily="34" charset="0"/>
                <a:ea typeface="+mn-ea"/>
                <a:cs typeface="+mn-cs"/>
              </a:rPr>
              <a:t>sorgfältig</a:t>
            </a:r>
            <a:r>
              <a:rPr lang="en-GB" sz="1200" b="0" i="0" u="none" strike="noStrike" kern="1200" dirty="0">
                <a:solidFill>
                  <a:schemeClr val="tx1"/>
                </a:solidFill>
                <a:effectLst/>
                <a:latin typeface="Arial" pitchFamily="34" charset="0"/>
                <a:ea typeface="+mn-ea"/>
                <a:cs typeface="+mn-cs"/>
              </a:rPr>
              <a:t> auf die </a:t>
            </a:r>
            <a:r>
              <a:rPr lang="en-GB" sz="1200" b="0" i="0" u="none" strike="noStrike" kern="1200" dirty="0" err="1">
                <a:solidFill>
                  <a:schemeClr val="tx1"/>
                </a:solidFill>
                <a:effectLst/>
                <a:latin typeface="Arial" pitchFamily="34" charset="0"/>
                <a:ea typeface="+mn-ea"/>
                <a:cs typeface="+mn-cs"/>
              </a:rPr>
              <a:t>individuellen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Voraussetzungen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Bedürfnisse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abgestimmt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Allenfalls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kann</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Herzfrequenz</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Pulsmessgerät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kontrolliert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a:t>
            </a:r>
          </a:p>
          <a:p>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a:solidFill>
                  <a:schemeClr val="tx1"/>
                </a:solidFill>
                <a:effectLst/>
                <a:latin typeface="Arial" pitchFamily="34" charset="0"/>
                <a:ea typeface="+mn-ea"/>
                <a:cs typeface="+mn-cs"/>
              </a:rPr>
              <a:t>Die Basis der </a:t>
            </a:r>
            <a:r>
              <a:rPr lang="en-GB" sz="1200" b="0" i="0" u="none" strike="noStrike" kern="1200" dirty="0" err="1">
                <a:solidFill>
                  <a:schemeClr val="tx1"/>
                </a:solidFill>
                <a:effectLst/>
                <a:latin typeface="Arial" pitchFamily="34" charset="0"/>
                <a:ea typeface="+mn-ea"/>
                <a:cs typeface="+mn-cs"/>
              </a:rPr>
              <a:t>speziellen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die aerobe </a:t>
            </a:r>
            <a:r>
              <a:rPr lang="en-GB" sz="1200" b="0" i="0" u="none" strike="noStrike" kern="1200" dirty="0" err="1">
                <a:solidFill>
                  <a:schemeClr val="tx1"/>
                </a:solidFill>
                <a:effectLst/>
                <a:latin typeface="Arial" pitchFamily="34" charset="0"/>
                <a:ea typeface="+mn-ea"/>
                <a:cs typeface="+mn-cs"/>
              </a:rPr>
              <a:t>Grundlagenausdauer</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a:solidFill>
                  <a:schemeClr val="tx1"/>
                </a:solidFill>
                <a:effectLst/>
                <a:latin typeface="Arial" pitchFamily="34" charset="0"/>
                <a:ea typeface="+mn-ea"/>
                <a:cs typeface="+mn-cs"/>
              </a:rPr>
              <a:t>Das Training der </a:t>
            </a:r>
            <a:r>
              <a:rPr lang="en-GB" sz="1200" b="0" i="0" u="none" strike="noStrike" kern="1200" dirty="0" err="1">
                <a:solidFill>
                  <a:schemeClr val="tx1"/>
                </a:solidFill>
                <a:effectLst/>
                <a:latin typeface="Arial" pitchFamily="34" charset="0"/>
                <a:ea typeface="+mn-ea"/>
                <a:cs typeface="+mn-cs"/>
              </a:rPr>
              <a:t>speziellen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setzt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seriöse</a:t>
            </a:r>
            <a:r>
              <a:rPr lang="en-GB" sz="1200" b="0" i="0" u="none" strike="noStrike" kern="1200" dirty="0">
                <a:solidFill>
                  <a:schemeClr val="tx1"/>
                </a:solidFill>
                <a:effectLst/>
                <a:latin typeface="Arial" pitchFamily="34" charset="0"/>
                <a:ea typeface="+mn-ea"/>
                <a:cs typeface="+mn-cs"/>
              </a:rPr>
              <a:t> Analyse des </a:t>
            </a:r>
            <a:r>
              <a:rPr lang="en-GB" sz="1200" b="0" i="0" u="none" strike="noStrike" kern="1200" dirty="0" err="1">
                <a:solidFill>
                  <a:schemeClr val="tx1"/>
                </a:solidFill>
                <a:effectLst/>
                <a:latin typeface="Arial" pitchFamily="34" charset="0"/>
                <a:ea typeface="+mn-ea"/>
                <a:cs typeface="+mn-cs"/>
              </a:rPr>
              <a:t>Anforderungsprofils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voraus</a:t>
            </a:r>
            <a:r>
              <a:rPr lang="en-GB" sz="1200" b="0" i="0" u="none" strike="noStrike" kern="1200" dirty="0">
                <a:solidFill>
                  <a:schemeClr val="tx1"/>
                </a:solidFill>
                <a:effectLst/>
                <a:latin typeface="Arial" pitchFamily="34" charset="0"/>
                <a:ea typeface="+mn-ea"/>
                <a:cs typeface="+mn-cs"/>
              </a:rPr>
              <a:t>. Durch </a:t>
            </a:r>
            <a:r>
              <a:rPr lang="en-GB" sz="1200" b="0" i="0" u="none" strike="noStrike" kern="1200" dirty="0" err="1">
                <a:solidFill>
                  <a:schemeClr val="tx1"/>
                </a:solidFill>
                <a:effectLst/>
                <a:latin typeface="Arial" pitchFamily="34" charset="0"/>
                <a:ea typeface="+mn-ea"/>
                <a:cs typeface="+mn-cs"/>
              </a:rPr>
              <a:t>Überforderungen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im</a:t>
            </a:r>
            <a:r>
              <a:rPr lang="en-GB" sz="1200" b="0" i="0" u="none" strike="noStrike" kern="1200" dirty="0">
                <a:solidFill>
                  <a:schemeClr val="tx1"/>
                </a:solidFill>
                <a:effectLst/>
                <a:latin typeface="Arial" pitchFamily="34" charset="0"/>
                <a:ea typeface="+mn-ea"/>
                <a:cs typeface="+mn-cs"/>
              </a:rPr>
              <a:t> Training </a:t>
            </a:r>
            <a:r>
              <a:rPr lang="en-GB" sz="1200" b="0" i="0" u="none" strike="noStrike" kern="1200" dirty="0" err="1">
                <a:solidFill>
                  <a:schemeClr val="tx1"/>
                </a:solidFill>
                <a:effectLst/>
                <a:latin typeface="Arial" pitchFamily="34" charset="0"/>
                <a:ea typeface="+mn-ea"/>
                <a:cs typeface="+mn-cs"/>
              </a:rPr>
              <a:t>oder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durch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Vernachlässigung</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regenerativen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Massnahmen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kommt</a:t>
            </a:r>
            <a:r>
              <a:rPr lang="en-GB" sz="1200" b="0" i="0" u="none" strike="noStrike" kern="1200" dirty="0">
                <a:solidFill>
                  <a:schemeClr val="tx1"/>
                </a:solidFill>
                <a:effectLst/>
                <a:latin typeface="Arial" pitchFamily="34" charset="0"/>
                <a:ea typeface="+mn-ea"/>
                <a:cs typeface="+mn-cs"/>
              </a:rPr>
              <a:t> es </a:t>
            </a:r>
            <a:r>
              <a:rPr lang="en-GB" sz="1200" b="0" i="0" u="none" strike="noStrike" kern="1200" dirty="0" err="1">
                <a:solidFill>
                  <a:schemeClr val="tx1"/>
                </a:solidFill>
                <a:effectLst/>
                <a:latin typeface="Arial" pitchFamily="34" charset="0"/>
                <a:ea typeface="+mn-ea"/>
                <a:cs typeface="+mn-cs"/>
              </a:rPr>
              <a:t>häufig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Verlust</a:t>
            </a:r>
            <a:r>
              <a:rPr lang="en-GB" sz="1200" b="0" i="0" u="none" strike="noStrike" kern="1200" dirty="0">
                <a:solidFill>
                  <a:schemeClr val="tx1"/>
                </a:solidFill>
                <a:effectLst/>
                <a:latin typeface="Arial" pitchFamily="34" charset="0"/>
                <a:ea typeface="+mn-ea"/>
                <a:cs typeface="+mn-cs"/>
              </a:rPr>
              <a:t> an </a:t>
            </a:r>
            <a:r>
              <a:rPr lang="en-GB" sz="1200" b="0" i="0" u="none" strike="noStrike" kern="1200" dirty="0" err="1">
                <a:solidFill>
                  <a:schemeClr val="tx1"/>
                </a:solidFill>
                <a:effectLst/>
                <a:latin typeface="Arial" pitchFamily="34" charset="0"/>
                <a:ea typeface="+mn-ea"/>
                <a:cs typeface="+mn-cs"/>
              </a:rPr>
              <a:t>Leistungsfähigkeit</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a:solidFill>
                  <a:schemeClr val="tx1"/>
                </a:solidFill>
                <a:effectLst/>
                <a:latin typeface="Arial" pitchFamily="34" charset="0"/>
                <a:ea typeface="+mn-ea"/>
                <a:cs typeface="+mn-cs"/>
              </a:rPr>
              <a:t>Das </a:t>
            </a:r>
            <a:r>
              <a:rPr lang="en-GB" sz="1200" b="0" i="0" u="none" strike="noStrike" kern="1200" dirty="0" err="1">
                <a:solidFill>
                  <a:schemeClr val="tx1"/>
                </a:solidFill>
                <a:effectLst/>
                <a:latin typeface="Arial" pitchFamily="34" charset="0"/>
                <a:ea typeface="+mn-ea"/>
                <a:cs typeface="+mn-cs"/>
              </a:rPr>
              <a:t>Ausdauertraining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besteht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grössten</a:t>
            </a:r>
            <a:r>
              <a:rPr lang="en-GB" sz="1200" b="0" i="0" u="none" strike="noStrike" kern="1200" dirty="0">
                <a:solidFill>
                  <a:schemeClr val="tx1"/>
                </a:solidFill>
                <a:effectLst/>
                <a:latin typeface="Arial" pitchFamily="34" charset="0"/>
                <a:ea typeface="+mn-ea"/>
                <a:cs typeface="+mn-cs"/>
              </a:rPr>
              <a:t> Teil (70-80%) </a:t>
            </a:r>
            <a:r>
              <a:rPr lang="en-GB" sz="1200" b="0" i="0" u="none" strike="noStrike" kern="1200" dirty="0" err="1">
                <a:solidFill>
                  <a:schemeClr val="tx1"/>
                </a:solidFill>
                <a:effectLst/>
                <a:latin typeface="Arial" pitchFamily="34" charset="0"/>
                <a:ea typeface="+mn-ea"/>
                <a:cs typeface="+mn-cs"/>
              </a:rPr>
              <a:t>aus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Einheiten</a:t>
            </a:r>
            <a:r>
              <a:rPr lang="en-GB" sz="1200" b="0" i="0" u="none" strike="noStrike" kern="1200" dirty="0">
                <a:solidFill>
                  <a:schemeClr val="tx1"/>
                </a:solidFill>
                <a:effectLst/>
                <a:latin typeface="Arial" pitchFamily="34" charset="0"/>
                <a:ea typeface="+mn-ea"/>
                <a:cs typeface="+mn-cs"/>
              </a:rPr>
              <a:t> die der </a:t>
            </a:r>
            <a:r>
              <a:rPr lang="en-GB" sz="1200" b="0" i="0" u="none" strike="noStrike" kern="1200" dirty="0" err="1">
                <a:solidFill>
                  <a:schemeClr val="tx1"/>
                </a:solidFill>
                <a:effectLst/>
                <a:latin typeface="Arial" pitchFamily="34" charset="0"/>
                <a:ea typeface="+mn-ea"/>
                <a:cs typeface="+mn-cs"/>
              </a:rPr>
              <a:t>Grundlagenausdauer</a:t>
            </a:r>
            <a:r>
              <a:rPr lang="en-GB" sz="1200" b="0" i="0" u="none" strike="noStrike" kern="1200" dirty="0">
                <a:solidFill>
                  <a:schemeClr val="tx1"/>
                </a:solidFill>
                <a:effectLst/>
                <a:latin typeface="Arial" pitchFamily="34" charset="0"/>
                <a:ea typeface="+mn-ea"/>
                <a:cs typeface="+mn-cs"/>
              </a:rPr>
              <a:t> I &amp; II </a:t>
            </a:r>
            <a:r>
              <a:rPr lang="en-GB" sz="1200" b="0" i="0" u="none" strike="noStrike" kern="1200" dirty="0" err="1">
                <a:solidFill>
                  <a:schemeClr val="tx1"/>
                </a:solidFill>
                <a:effectLst/>
                <a:latin typeface="Arial" pitchFamily="34" charset="0"/>
                <a:ea typeface="+mn-ea"/>
                <a:cs typeface="+mn-cs"/>
              </a:rPr>
              <a:t>zuzuordnen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Disziplinspezifisches</a:t>
            </a:r>
            <a:r>
              <a:rPr lang="en-GB" sz="1200" b="0" i="0" u="none" strike="noStrike" kern="1200" dirty="0">
                <a:solidFill>
                  <a:schemeClr val="tx1"/>
                </a:solidFill>
                <a:effectLst/>
                <a:latin typeface="Arial" pitchFamily="34" charset="0"/>
                <a:ea typeface="+mn-ea"/>
                <a:cs typeface="+mn-cs"/>
              </a:rPr>
              <a:t> Training </a:t>
            </a:r>
            <a:r>
              <a:rPr lang="en-GB" sz="1200" b="0" i="0" u="none" strike="noStrike" kern="1200" dirty="0" err="1">
                <a:solidFill>
                  <a:schemeClr val="tx1"/>
                </a:solidFill>
                <a:effectLst/>
                <a:latin typeface="Arial" pitchFamily="34" charset="0"/>
                <a:ea typeface="+mn-ea"/>
                <a:cs typeface="+mn-cs"/>
              </a:rPr>
              <a:t>macht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nur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kleinen</a:t>
            </a:r>
            <a:r>
              <a:rPr lang="en-GB" sz="1200" b="0" i="0" u="none" strike="noStrike" kern="1200" dirty="0">
                <a:solidFill>
                  <a:schemeClr val="tx1"/>
                </a:solidFill>
                <a:effectLst/>
                <a:latin typeface="Arial" pitchFamily="34" charset="0"/>
                <a:ea typeface="+mn-ea"/>
                <a:cs typeface="+mn-cs"/>
              </a:rPr>
              <a:t> Teil des </a:t>
            </a:r>
            <a:r>
              <a:rPr lang="en-GB" sz="1200" b="0" i="0" u="none" strike="noStrike" kern="1200" dirty="0" err="1">
                <a:solidFill>
                  <a:schemeClr val="tx1"/>
                </a:solidFill>
                <a:effectLst/>
                <a:latin typeface="Arial" pitchFamily="34" charset="0"/>
                <a:ea typeface="+mn-ea"/>
                <a:cs typeface="+mn-cs"/>
              </a:rPr>
              <a:t>Gesamtvolumens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a:t>
            </a:r>
            <a:endParaRPr lang="en-GB" sz="1200" b="0" i="0" u="none" strike="noStrike" kern="1200" dirty="0">
              <a:solidFill>
                <a:schemeClr val="tx1"/>
              </a:solidFill>
              <a:effectLst/>
              <a:latin typeface="Arial" pitchFamily="34" charset="0"/>
              <a:ea typeface="+mn-ea"/>
              <a:cs typeface="+mn-cs"/>
            </a:endParaRPr>
          </a:p>
          <a:p>
            <a:pPr>
              <a:buFont typeface="Arial" panose="020B0604020202020204" pitchFamily="34" charset="0"/>
              <a:buNone/>
              <a:defRPr/>
            </a:pPr>
            <a:endParaRPr lang="de-CH" dirty="0"/>
          </a:p>
          <a:p>
            <a:pPr>
              <a:buFont typeface="Arial" panose="020B0604020202020204" pitchFamily="34" charset="0"/>
              <a:buNone/>
              <a:defRPr/>
            </a:pPr>
            <a:r>
              <a:rPr lang="en-GB" sz="1200" b="0" i="0" u="none" strike="noStrike" kern="1200" dirty="0" err="1">
                <a:solidFill>
                  <a:schemeClr val="tx1"/>
                </a:solidFill>
                <a:effectLst/>
                <a:latin typeface="Arial" pitchFamily="34" charset="0"/>
                <a:ea typeface="+mn-ea"/>
                <a:cs typeface="+mn-cs"/>
              </a:rPr>
              <a:t>Im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Leistungssport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es </a:t>
            </a:r>
            <a:r>
              <a:rPr lang="en-GB" sz="1200" b="0" i="0" u="none" strike="noStrike" kern="1200" dirty="0" err="1">
                <a:solidFill>
                  <a:schemeClr val="tx1"/>
                </a:solidFill>
                <a:effectLst/>
                <a:latin typeface="Arial" pitchFamily="34" charset="0"/>
                <a:ea typeface="+mn-ea"/>
                <a:cs typeface="+mn-cs"/>
              </a:rPr>
              <a:t>wichtig</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Entwicklung</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aeroben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Leistungsfähigkeit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regelmässig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durch</a:t>
            </a:r>
            <a:r>
              <a:rPr lang="en-GB" sz="1200" b="0" i="0" u="none" strike="noStrike" kern="1200" dirty="0">
                <a:solidFill>
                  <a:schemeClr val="tx1"/>
                </a:solidFill>
                <a:effectLst/>
                <a:latin typeface="Arial" pitchFamily="34" charset="0"/>
                <a:ea typeface="+mn-ea"/>
                <a:cs typeface="+mn-cs"/>
              </a:rPr>
              <a:t> Tests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evaluieren</a:t>
            </a:r>
            <a:r>
              <a:rPr lang="en-GB" sz="1200" b="0" i="0" u="none" strike="noStrike" kern="1200" dirty="0">
                <a:solidFill>
                  <a:schemeClr val="tx1"/>
                </a:solidFill>
                <a:effectLst/>
                <a:latin typeface="Arial" pitchFamily="34" charset="0"/>
                <a:ea typeface="+mn-ea"/>
                <a:cs typeface="+mn-cs"/>
              </a:rPr>
              <a:t> und die </a:t>
            </a:r>
            <a:r>
              <a:rPr lang="en-GB" sz="1200" b="0" i="0" u="none" strike="noStrike" kern="1200" dirty="0" err="1">
                <a:solidFill>
                  <a:schemeClr val="tx1"/>
                </a:solidFill>
                <a:effectLst/>
                <a:latin typeface="Arial" pitchFamily="34" charset="0"/>
                <a:ea typeface="+mn-ea"/>
                <a:cs typeface="+mn-cs"/>
              </a:rPr>
              <a:t>Belastungen</a:t>
            </a:r>
            <a:r>
              <a:rPr lang="en-GB" sz="1200" b="0" i="0" u="none" strike="noStrike" kern="1200" dirty="0">
                <a:solidFill>
                  <a:schemeClr val="tx1"/>
                </a:solidFill>
                <a:effectLst/>
                <a:latin typeface="Arial" pitchFamily="34" charset="0"/>
                <a:ea typeface="+mn-ea"/>
                <a:cs typeface="+mn-cs"/>
              </a:rPr>
              <a:t> in </a:t>
            </a:r>
            <a:r>
              <a:rPr lang="en-GB" sz="1200" b="0" i="0" u="none" strike="noStrike" kern="1200" dirty="0" err="1">
                <a:solidFill>
                  <a:schemeClr val="tx1"/>
                </a:solidFill>
                <a:effectLst/>
                <a:latin typeface="Arial" pitchFamily="34" charset="0"/>
                <a:ea typeface="+mn-ea"/>
                <a:cs typeface="+mn-cs"/>
              </a:rPr>
              <a:t>Bezug</a:t>
            </a:r>
            <a:r>
              <a:rPr lang="en-GB" sz="1200" b="0" i="0" u="none" strike="noStrike" kern="1200" dirty="0">
                <a:solidFill>
                  <a:schemeClr val="tx1"/>
                </a:solidFill>
                <a:effectLst/>
                <a:latin typeface="Arial" pitchFamily="34" charset="0"/>
                <a:ea typeface="+mn-ea"/>
                <a:cs typeface="+mn-cs"/>
              </a:rPr>
              <a:t> auf </a:t>
            </a:r>
            <a:r>
              <a:rPr lang="en-GB" sz="1200" b="0" i="0" u="none" strike="noStrike" kern="1200" dirty="0" err="1">
                <a:solidFill>
                  <a:schemeClr val="tx1"/>
                </a:solidFill>
                <a:effectLst/>
                <a:latin typeface="Arial" pitchFamily="34" charset="0"/>
                <a:ea typeface="+mn-ea"/>
                <a:cs typeface="+mn-cs"/>
              </a:rPr>
              <a:t>Umfang</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Intensität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sorgfältig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planen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sukzessiv</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steigern</a:t>
            </a:r>
            <a:r>
              <a:rPr lang="en-GB" sz="1200" b="0" i="0" u="none" strike="noStrike" kern="1200" dirty="0">
                <a:solidFill>
                  <a:schemeClr val="tx1"/>
                </a:solidFill>
                <a:effectLst/>
                <a:latin typeface="Arial" pitchFamily="34" charset="0"/>
                <a:ea typeface="+mn-ea"/>
                <a:cs typeface="+mn-cs"/>
              </a:rPr>
              <a:t>.</a:t>
            </a: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47</a:t>
            </a:fld>
            <a:endParaRPr lang="de-CH" altLang="de-DE" sz="1300"/>
          </a:p>
        </p:txBody>
      </p:sp>
    </p:spTree>
    <p:extLst>
      <p:ext uri="{BB962C8B-B14F-4D97-AF65-F5344CB8AC3E}">
        <p14:creationId xmlns:p14="http://schemas.microsoft.com/office/powerpoint/2010/main" val="9739055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D93D4-56D7-8C60-4649-0F8E1805A615}"/>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B37EFB03-3537-D116-37A1-4AA2D81533F8}"/>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870FD47E-FF32-C738-7FBD-B7B6CC3EEBF4}"/>
              </a:ext>
            </a:extLst>
          </p:cNvPr>
          <p:cNvSpPr>
            <a:spLocks noGrp="1"/>
          </p:cNvSpPr>
          <p:nvPr>
            <p:ph type="body" idx="1"/>
          </p:nvPr>
        </p:nvSpPr>
        <p:spPr/>
        <p:txBody>
          <a:bodyPr/>
          <a:lstStyle/>
          <a:p>
            <a:r>
              <a:rPr lang="de-CH" dirty="0"/>
              <a:t>Le </a:t>
            </a:r>
            <a:r>
              <a:rPr lang="de-CH" dirty="0" err="1"/>
              <a:t>développement</a:t>
            </a:r>
            <a:r>
              <a:rPr lang="de-CH" dirty="0"/>
              <a:t> de la </a:t>
            </a:r>
            <a:r>
              <a:rPr lang="de-CH" dirty="0" err="1"/>
              <a:t>capacité</a:t>
            </a:r>
            <a:r>
              <a:rPr lang="de-CH" dirty="0"/>
              <a:t> </a:t>
            </a:r>
            <a:r>
              <a:rPr lang="de-CH" dirty="0" err="1"/>
              <a:t>aérobie</a:t>
            </a:r>
            <a:r>
              <a:rPr lang="de-CH" dirty="0"/>
              <a:t> et de la </a:t>
            </a:r>
            <a:r>
              <a:rPr lang="de-CH" dirty="0" err="1"/>
              <a:t>puissance</a:t>
            </a:r>
            <a:r>
              <a:rPr lang="de-CH" dirty="0"/>
              <a:t> </a:t>
            </a:r>
            <a:r>
              <a:rPr lang="de-CH" dirty="0" err="1"/>
              <a:t>aérobie</a:t>
            </a:r>
            <a:r>
              <a:rPr lang="de-CH" dirty="0"/>
              <a:t> </a:t>
            </a:r>
            <a:r>
              <a:rPr lang="de-CH" dirty="0" err="1"/>
              <a:t>exige</a:t>
            </a:r>
            <a:r>
              <a:rPr lang="de-CH" dirty="0"/>
              <a:t> de </a:t>
            </a:r>
            <a:r>
              <a:rPr lang="de-CH" dirty="0" err="1"/>
              <a:t>l'organisme</a:t>
            </a:r>
            <a:r>
              <a:rPr lang="de-CH" dirty="0"/>
              <a:t> de </a:t>
            </a:r>
            <a:r>
              <a:rPr lang="de-CH" dirty="0" err="1"/>
              <a:t>nombreuses</a:t>
            </a:r>
            <a:r>
              <a:rPr lang="de-CH" dirty="0"/>
              <a:t> </a:t>
            </a:r>
            <a:r>
              <a:rPr lang="de-CH" dirty="0" err="1"/>
              <a:t>adaptations</a:t>
            </a:r>
            <a:r>
              <a:rPr lang="de-CH" dirty="0"/>
              <a:t> </a:t>
            </a:r>
            <a:r>
              <a:rPr lang="de-CH" dirty="0" err="1"/>
              <a:t>coûteuses</a:t>
            </a:r>
            <a:r>
              <a:rPr lang="de-CH" dirty="0"/>
              <a:t>. Au </a:t>
            </a:r>
            <a:r>
              <a:rPr lang="de-CH" dirty="0" err="1"/>
              <a:t>premier</a:t>
            </a:r>
            <a:r>
              <a:rPr lang="de-CH" dirty="0"/>
              <a:t> plan </a:t>
            </a:r>
            <a:r>
              <a:rPr lang="de-CH" dirty="0" err="1"/>
              <a:t>figurent</a:t>
            </a:r>
            <a:r>
              <a:rPr lang="de-CH" dirty="0"/>
              <a:t> </a:t>
            </a:r>
            <a:r>
              <a:rPr lang="de-CH" dirty="0" err="1"/>
              <a:t>l'augmentation</a:t>
            </a:r>
            <a:r>
              <a:rPr lang="de-CH" dirty="0"/>
              <a:t> de la </a:t>
            </a:r>
            <a:r>
              <a:rPr lang="de-CH" dirty="0" err="1"/>
              <a:t>masse</a:t>
            </a:r>
            <a:r>
              <a:rPr lang="de-CH" dirty="0"/>
              <a:t> mitochondriale, la </a:t>
            </a:r>
            <a:r>
              <a:rPr lang="de-CH" dirty="0" err="1"/>
              <a:t>densification</a:t>
            </a:r>
            <a:r>
              <a:rPr lang="de-CH" dirty="0"/>
              <a:t> du </a:t>
            </a:r>
            <a:r>
              <a:rPr lang="de-CH" dirty="0" err="1"/>
              <a:t>réseau</a:t>
            </a:r>
            <a:r>
              <a:rPr lang="de-CH" dirty="0"/>
              <a:t> </a:t>
            </a:r>
            <a:r>
              <a:rPr lang="de-CH" dirty="0" err="1"/>
              <a:t>capillaire</a:t>
            </a:r>
            <a:r>
              <a:rPr lang="de-CH" dirty="0"/>
              <a:t>, </a:t>
            </a:r>
            <a:r>
              <a:rPr lang="de-CH" dirty="0" err="1"/>
              <a:t>l'augmentation</a:t>
            </a:r>
            <a:r>
              <a:rPr lang="de-CH" dirty="0"/>
              <a:t> du </a:t>
            </a:r>
            <a:r>
              <a:rPr lang="de-CH" dirty="0" err="1"/>
              <a:t>volume</a:t>
            </a:r>
            <a:r>
              <a:rPr lang="de-CH" dirty="0"/>
              <a:t> </a:t>
            </a:r>
            <a:r>
              <a:rPr lang="de-CH" dirty="0" err="1"/>
              <a:t>sanguin</a:t>
            </a:r>
            <a:r>
              <a:rPr lang="de-CH" dirty="0"/>
              <a:t> et de la </a:t>
            </a:r>
            <a:r>
              <a:rPr lang="de-CH" dirty="0" err="1"/>
              <a:t>quantité</a:t>
            </a:r>
            <a:r>
              <a:rPr lang="de-CH" dirty="0"/>
              <a:t> </a:t>
            </a:r>
            <a:r>
              <a:rPr lang="de-CH" dirty="0" err="1"/>
              <a:t>d'hémoglobine</a:t>
            </a:r>
            <a:r>
              <a:rPr lang="de-CH" dirty="0"/>
              <a:t> </a:t>
            </a:r>
            <a:r>
              <a:rPr lang="de-CH" dirty="0" err="1"/>
              <a:t>ainsi</a:t>
            </a:r>
            <a:r>
              <a:rPr lang="de-CH" dirty="0"/>
              <a:t> </a:t>
            </a:r>
            <a:r>
              <a:rPr lang="de-CH" dirty="0" err="1"/>
              <a:t>que</a:t>
            </a:r>
            <a:r>
              <a:rPr lang="de-CH" dirty="0"/>
              <a:t> </a:t>
            </a:r>
            <a:r>
              <a:rPr lang="de-CH" dirty="0" err="1"/>
              <a:t>l'augmentation</a:t>
            </a:r>
            <a:r>
              <a:rPr lang="de-CH" dirty="0"/>
              <a:t> de la </a:t>
            </a:r>
            <a:r>
              <a:rPr lang="de-CH" dirty="0" err="1"/>
              <a:t>capacité</a:t>
            </a:r>
            <a:r>
              <a:rPr lang="de-CH" dirty="0"/>
              <a:t> de </a:t>
            </a:r>
            <a:r>
              <a:rPr lang="de-CH" dirty="0" err="1"/>
              <a:t>performance</a:t>
            </a:r>
            <a:r>
              <a:rPr lang="de-CH" dirty="0"/>
              <a:t> du </a:t>
            </a:r>
            <a:r>
              <a:rPr lang="de-CH" dirty="0" err="1"/>
              <a:t>cœur</a:t>
            </a:r>
            <a:r>
              <a:rPr lang="de-CH" dirty="0"/>
              <a:t> et </a:t>
            </a:r>
            <a:r>
              <a:rPr lang="de-CH" dirty="0" err="1"/>
              <a:t>donc</a:t>
            </a:r>
            <a:r>
              <a:rPr lang="de-CH" dirty="0"/>
              <a:t> du </a:t>
            </a:r>
            <a:r>
              <a:rPr lang="de-CH" dirty="0" err="1"/>
              <a:t>volume</a:t>
            </a:r>
            <a:r>
              <a:rPr lang="de-CH" dirty="0"/>
              <a:t> </a:t>
            </a:r>
            <a:r>
              <a:rPr lang="de-CH" dirty="0" err="1"/>
              <a:t>cardiaque</a:t>
            </a:r>
            <a:r>
              <a:rPr lang="de-CH" dirty="0"/>
              <a:t> par </a:t>
            </a:r>
            <a:r>
              <a:rPr lang="de-CH" dirty="0" err="1"/>
              <a:t>minute</a:t>
            </a:r>
            <a:r>
              <a:rPr lang="de-CH" dirty="0"/>
              <a:t>. C'est </a:t>
            </a:r>
            <a:r>
              <a:rPr lang="de-CH" dirty="0" err="1"/>
              <a:t>pourquoi</a:t>
            </a:r>
            <a:r>
              <a:rPr lang="de-CH" dirty="0"/>
              <a:t> </a:t>
            </a:r>
            <a:r>
              <a:rPr lang="de-CH" dirty="0" err="1"/>
              <a:t>l'entraînement</a:t>
            </a:r>
            <a:r>
              <a:rPr lang="de-CH" dirty="0"/>
              <a:t> de </a:t>
            </a:r>
            <a:r>
              <a:rPr lang="de-CH" dirty="0" err="1"/>
              <a:t>l'endurance</a:t>
            </a:r>
            <a:r>
              <a:rPr lang="de-CH" dirty="0"/>
              <a:t> </a:t>
            </a:r>
            <a:r>
              <a:rPr lang="de-CH" dirty="0" err="1"/>
              <a:t>nécessite</a:t>
            </a:r>
            <a:r>
              <a:rPr lang="de-CH" dirty="0"/>
              <a:t> </a:t>
            </a:r>
            <a:r>
              <a:rPr lang="de-CH" dirty="0" err="1"/>
              <a:t>une</a:t>
            </a:r>
            <a:r>
              <a:rPr lang="de-CH" dirty="0"/>
              <a:t> </a:t>
            </a:r>
            <a:r>
              <a:rPr lang="de-CH" dirty="0" err="1"/>
              <a:t>mise</a:t>
            </a:r>
            <a:r>
              <a:rPr lang="de-CH" dirty="0"/>
              <a:t> en </a:t>
            </a:r>
            <a:r>
              <a:rPr lang="de-CH" dirty="0" err="1"/>
              <a:t>place</a:t>
            </a:r>
            <a:r>
              <a:rPr lang="de-CH" dirty="0"/>
              <a:t> </a:t>
            </a:r>
            <a:r>
              <a:rPr lang="de-CH" dirty="0" err="1"/>
              <a:t>minutieuse</a:t>
            </a:r>
            <a:r>
              <a:rPr lang="de-CH" dirty="0"/>
              <a:t> et à </a:t>
            </a:r>
            <a:r>
              <a:rPr lang="de-CH" dirty="0" err="1"/>
              <a:t>long</a:t>
            </a:r>
            <a:r>
              <a:rPr lang="de-CH" dirty="0"/>
              <a:t> </a:t>
            </a:r>
            <a:r>
              <a:rPr lang="de-CH" dirty="0" err="1"/>
              <a:t>terme</a:t>
            </a:r>
            <a:r>
              <a:rPr lang="de-CH" dirty="0"/>
              <a:t>.</a:t>
            </a:r>
          </a:p>
          <a:p>
            <a:endParaRPr lang="de-CH" dirty="0"/>
          </a:p>
          <a:p>
            <a:r>
              <a:rPr lang="de-CH" dirty="0" err="1"/>
              <a:t>L'entraînement</a:t>
            </a:r>
            <a:r>
              <a:rPr lang="de-CH" dirty="0"/>
              <a:t> de </a:t>
            </a:r>
            <a:r>
              <a:rPr lang="de-CH" dirty="0" err="1"/>
              <a:t>l'endurance</a:t>
            </a:r>
            <a:r>
              <a:rPr lang="de-CH" dirty="0"/>
              <a:t> de </a:t>
            </a:r>
            <a:r>
              <a:rPr lang="de-CH" dirty="0" err="1"/>
              <a:t>base</a:t>
            </a:r>
            <a:r>
              <a:rPr lang="de-CH" dirty="0"/>
              <a:t> </a:t>
            </a:r>
            <a:r>
              <a:rPr lang="de-CH" dirty="0" err="1"/>
              <a:t>est</a:t>
            </a:r>
            <a:r>
              <a:rPr lang="de-CH" dirty="0"/>
              <a:t> </a:t>
            </a:r>
            <a:r>
              <a:rPr lang="de-CH" dirty="0" err="1"/>
              <a:t>un</a:t>
            </a:r>
            <a:r>
              <a:rPr lang="de-CH" dirty="0"/>
              <a:t> </a:t>
            </a:r>
            <a:r>
              <a:rPr lang="de-CH" dirty="0" err="1"/>
              <a:t>entraînement</a:t>
            </a:r>
            <a:r>
              <a:rPr lang="de-CH" dirty="0"/>
              <a:t> </a:t>
            </a:r>
            <a:r>
              <a:rPr lang="de-CH" dirty="0" err="1"/>
              <a:t>régulier</a:t>
            </a:r>
            <a:r>
              <a:rPr lang="de-CH" dirty="0"/>
              <a:t>, </a:t>
            </a:r>
            <a:r>
              <a:rPr lang="de-CH" dirty="0" err="1"/>
              <a:t>sans</a:t>
            </a:r>
            <a:r>
              <a:rPr lang="de-CH" dirty="0"/>
              <a:t> stress, </a:t>
            </a:r>
            <a:r>
              <a:rPr lang="de-CH" dirty="0" err="1"/>
              <a:t>varié</a:t>
            </a:r>
            <a:r>
              <a:rPr lang="de-CH" dirty="0"/>
              <a:t> et de </a:t>
            </a:r>
            <a:r>
              <a:rPr lang="de-CH" dirty="0" err="1"/>
              <a:t>grande</a:t>
            </a:r>
            <a:r>
              <a:rPr lang="de-CH" dirty="0"/>
              <a:t> </a:t>
            </a:r>
            <a:r>
              <a:rPr lang="de-CH" dirty="0" err="1"/>
              <a:t>ampleur</a:t>
            </a:r>
            <a:r>
              <a:rPr lang="de-CH" dirty="0"/>
              <a:t>, </a:t>
            </a:r>
            <a:r>
              <a:rPr lang="de-CH" dirty="0" err="1"/>
              <a:t>d'intensité</a:t>
            </a:r>
            <a:r>
              <a:rPr lang="de-CH" dirty="0"/>
              <a:t> </a:t>
            </a:r>
            <a:r>
              <a:rPr lang="de-CH" dirty="0" err="1"/>
              <a:t>faible</a:t>
            </a:r>
            <a:r>
              <a:rPr lang="de-CH" dirty="0"/>
              <a:t> à </a:t>
            </a:r>
            <a:r>
              <a:rPr lang="de-CH" dirty="0" err="1"/>
              <a:t>moyenne</a:t>
            </a:r>
            <a:r>
              <a:rPr lang="de-CH" dirty="0"/>
              <a:t>. </a:t>
            </a:r>
            <a:r>
              <a:rPr lang="de-CH" dirty="0" err="1"/>
              <a:t>L'effort</a:t>
            </a:r>
            <a:r>
              <a:rPr lang="de-CH" dirty="0"/>
              <a:t> </a:t>
            </a:r>
            <a:r>
              <a:rPr lang="de-CH" dirty="0" err="1"/>
              <a:t>doit</a:t>
            </a:r>
            <a:r>
              <a:rPr lang="de-CH" dirty="0"/>
              <a:t> </a:t>
            </a:r>
            <a:r>
              <a:rPr lang="de-CH" dirty="0" err="1"/>
              <a:t>être</a:t>
            </a:r>
            <a:r>
              <a:rPr lang="de-CH" dirty="0"/>
              <a:t> </a:t>
            </a:r>
            <a:r>
              <a:rPr lang="de-CH" dirty="0" err="1"/>
              <a:t>soigneusement</a:t>
            </a:r>
            <a:r>
              <a:rPr lang="de-CH" dirty="0"/>
              <a:t> </a:t>
            </a:r>
            <a:r>
              <a:rPr lang="de-CH" dirty="0" err="1"/>
              <a:t>adapté</a:t>
            </a:r>
            <a:r>
              <a:rPr lang="de-CH" dirty="0"/>
              <a:t> </a:t>
            </a:r>
            <a:r>
              <a:rPr lang="de-CH" dirty="0" err="1"/>
              <a:t>aux</a:t>
            </a:r>
            <a:r>
              <a:rPr lang="de-CH" dirty="0"/>
              <a:t> </a:t>
            </a:r>
            <a:r>
              <a:rPr lang="de-CH" dirty="0" err="1"/>
              <a:t>conditions</a:t>
            </a:r>
            <a:r>
              <a:rPr lang="de-CH" dirty="0"/>
              <a:t> et </a:t>
            </a:r>
            <a:r>
              <a:rPr lang="de-CH" dirty="0" err="1"/>
              <a:t>aux</a:t>
            </a:r>
            <a:r>
              <a:rPr lang="de-CH" dirty="0"/>
              <a:t> </a:t>
            </a:r>
            <a:r>
              <a:rPr lang="de-CH" dirty="0" err="1"/>
              <a:t>besoins</a:t>
            </a:r>
            <a:r>
              <a:rPr lang="de-CH" dirty="0"/>
              <a:t> </a:t>
            </a:r>
            <a:r>
              <a:rPr lang="de-CH" dirty="0" err="1"/>
              <a:t>individuels</a:t>
            </a:r>
            <a:r>
              <a:rPr lang="de-CH" dirty="0"/>
              <a:t>. Le </a:t>
            </a:r>
            <a:r>
              <a:rPr lang="de-CH" dirty="0" err="1"/>
              <a:t>cas</a:t>
            </a:r>
            <a:r>
              <a:rPr lang="de-CH" dirty="0"/>
              <a:t> </a:t>
            </a:r>
            <a:r>
              <a:rPr lang="de-CH" dirty="0" err="1"/>
              <a:t>échéant</a:t>
            </a:r>
            <a:r>
              <a:rPr lang="de-CH" dirty="0"/>
              <a:t>, la </a:t>
            </a:r>
            <a:r>
              <a:rPr lang="de-CH" dirty="0" err="1"/>
              <a:t>fréquence</a:t>
            </a:r>
            <a:r>
              <a:rPr lang="de-CH" dirty="0"/>
              <a:t> </a:t>
            </a:r>
            <a:r>
              <a:rPr lang="de-CH" dirty="0" err="1"/>
              <a:t>cardiaque</a:t>
            </a:r>
            <a:r>
              <a:rPr lang="de-CH" dirty="0"/>
              <a:t> </a:t>
            </a:r>
            <a:r>
              <a:rPr lang="de-CH" dirty="0" err="1"/>
              <a:t>peut</a:t>
            </a:r>
            <a:r>
              <a:rPr lang="de-CH" dirty="0"/>
              <a:t> </a:t>
            </a:r>
            <a:r>
              <a:rPr lang="de-CH" dirty="0" err="1"/>
              <a:t>être</a:t>
            </a:r>
            <a:r>
              <a:rPr lang="de-CH" dirty="0"/>
              <a:t> </a:t>
            </a:r>
            <a:r>
              <a:rPr lang="de-CH" dirty="0" err="1"/>
              <a:t>contrôlée</a:t>
            </a:r>
            <a:r>
              <a:rPr lang="de-CH" dirty="0"/>
              <a:t> à </a:t>
            </a:r>
            <a:r>
              <a:rPr lang="de-CH" dirty="0" err="1"/>
              <a:t>l'aide</a:t>
            </a:r>
            <a:r>
              <a:rPr lang="de-CH" dirty="0"/>
              <a:t> </a:t>
            </a:r>
            <a:r>
              <a:rPr lang="de-CH" dirty="0" err="1"/>
              <a:t>d'un</a:t>
            </a:r>
            <a:r>
              <a:rPr lang="de-CH" dirty="0"/>
              <a:t> </a:t>
            </a:r>
            <a:r>
              <a:rPr lang="de-CH" dirty="0" err="1"/>
              <a:t>cardiofréquencemètre</a:t>
            </a:r>
            <a:r>
              <a:rPr lang="de-CH" dirty="0"/>
              <a:t>.</a:t>
            </a:r>
          </a:p>
          <a:p>
            <a:endParaRPr lang="de-CH" dirty="0"/>
          </a:p>
          <a:p>
            <a:r>
              <a:rPr lang="de-CH" dirty="0"/>
              <a:t>La </a:t>
            </a:r>
            <a:r>
              <a:rPr lang="de-CH" dirty="0" err="1"/>
              <a:t>base</a:t>
            </a:r>
            <a:r>
              <a:rPr lang="de-CH" dirty="0"/>
              <a:t> de </a:t>
            </a:r>
            <a:r>
              <a:rPr lang="de-CH" dirty="0" err="1"/>
              <a:t>l'endurance</a:t>
            </a:r>
            <a:r>
              <a:rPr lang="de-CH" dirty="0"/>
              <a:t> </a:t>
            </a:r>
            <a:r>
              <a:rPr lang="de-CH" dirty="0" err="1"/>
              <a:t>spécifique</a:t>
            </a:r>
            <a:r>
              <a:rPr lang="de-CH" dirty="0"/>
              <a:t> </a:t>
            </a:r>
            <a:r>
              <a:rPr lang="de-CH" dirty="0" err="1"/>
              <a:t>est</a:t>
            </a:r>
            <a:r>
              <a:rPr lang="de-CH" dirty="0"/>
              <a:t> </a:t>
            </a:r>
            <a:r>
              <a:rPr lang="de-CH" dirty="0" err="1"/>
              <a:t>l'endurance</a:t>
            </a:r>
            <a:r>
              <a:rPr lang="de-CH" dirty="0"/>
              <a:t> </a:t>
            </a:r>
            <a:r>
              <a:rPr lang="de-CH" dirty="0" err="1"/>
              <a:t>aérobie</a:t>
            </a:r>
            <a:r>
              <a:rPr lang="de-CH" dirty="0"/>
              <a:t> </a:t>
            </a:r>
            <a:r>
              <a:rPr lang="de-CH" dirty="0" err="1"/>
              <a:t>fondamentale</a:t>
            </a:r>
            <a:r>
              <a:rPr lang="de-CH" dirty="0"/>
              <a:t>.</a:t>
            </a:r>
          </a:p>
          <a:p>
            <a:r>
              <a:rPr lang="de-CH" dirty="0" err="1"/>
              <a:t>L'entraînement</a:t>
            </a:r>
            <a:r>
              <a:rPr lang="de-CH" dirty="0"/>
              <a:t> de </a:t>
            </a:r>
            <a:r>
              <a:rPr lang="de-CH" dirty="0" err="1"/>
              <a:t>l'endurance</a:t>
            </a:r>
            <a:r>
              <a:rPr lang="de-CH" dirty="0"/>
              <a:t> </a:t>
            </a:r>
            <a:r>
              <a:rPr lang="de-CH" dirty="0" err="1"/>
              <a:t>spécifique</a:t>
            </a:r>
            <a:r>
              <a:rPr lang="de-CH" dirty="0"/>
              <a:t> </a:t>
            </a:r>
            <a:r>
              <a:rPr lang="de-CH" dirty="0" err="1"/>
              <a:t>présuppose</a:t>
            </a:r>
            <a:r>
              <a:rPr lang="de-CH" dirty="0"/>
              <a:t> </a:t>
            </a:r>
            <a:r>
              <a:rPr lang="de-CH" dirty="0" err="1"/>
              <a:t>une</a:t>
            </a:r>
            <a:r>
              <a:rPr lang="de-CH" dirty="0"/>
              <a:t> </a:t>
            </a:r>
            <a:r>
              <a:rPr lang="de-CH" dirty="0" err="1"/>
              <a:t>analyse</a:t>
            </a:r>
            <a:r>
              <a:rPr lang="de-CH" dirty="0"/>
              <a:t> </a:t>
            </a:r>
            <a:r>
              <a:rPr lang="de-CH" dirty="0" err="1"/>
              <a:t>sérieuse</a:t>
            </a:r>
            <a:r>
              <a:rPr lang="de-CH" dirty="0"/>
              <a:t> du </a:t>
            </a:r>
            <a:r>
              <a:rPr lang="de-CH" dirty="0" err="1"/>
              <a:t>profil</a:t>
            </a:r>
            <a:r>
              <a:rPr lang="de-CH" dirty="0"/>
              <a:t> </a:t>
            </a:r>
            <a:r>
              <a:rPr lang="de-CH" dirty="0" err="1"/>
              <a:t>d'exigences</a:t>
            </a:r>
            <a:r>
              <a:rPr lang="de-CH" dirty="0"/>
              <a:t>. Des </a:t>
            </a:r>
            <a:r>
              <a:rPr lang="de-CH" dirty="0" err="1"/>
              <a:t>exigences</a:t>
            </a:r>
            <a:r>
              <a:rPr lang="de-CH" dirty="0"/>
              <a:t> </a:t>
            </a:r>
            <a:r>
              <a:rPr lang="de-CH" dirty="0" err="1"/>
              <a:t>excessives</a:t>
            </a:r>
            <a:r>
              <a:rPr lang="de-CH" dirty="0"/>
              <a:t> </a:t>
            </a:r>
            <a:r>
              <a:rPr lang="de-CH" dirty="0" err="1"/>
              <a:t>lors</a:t>
            </a:r>
            <a:r>
              <a:rPr lang="de-CH" dirty="0"/>
              <a:t> de </a:t>
            </a:r>
            <a:r>
              <a:rPr lang="de-CH" dirty="0" err="1"/>
              <a:t>l'entraînement</a:t>
            </a:r>
            <a:r>
              <a:rPr lang="de-CH" dirty="0"/>
              <a:t> </a:t>
            </a:r>
            <a:r>
              <a:rPr lang="de-CH" dirty="0" err="1"/>
              <a:t>ou</a:t>
            </a:r>
            <a:r>
              <a:rPr lang="de-CH" dirty="0"/>
              <a:t> la </a:t>
            </a:r>
            <a:r>
              <a:rPr lang="de-CH" dirty="0" err="1"/>
              <a:t>négligence</a:t>
            </a:r>
            <a:r>
              <a:rPr lang="de-CH" dirty="0"/>
              <a:t> des </a:t>
            </a:r>
            <a:r>
              <a:rPr lang="de-CH" dirty="0" err="1"/>
              <a:t>mesures</a:t>
            </a:r>
            <a:r>
              <a:rPr lang="de-CH" dirty="0"/>
              <a:t> de </a:t>
            </a:r>
            <a:r>
              <a:rPr lang="de-CH" dirty="0" err="1"/>
              <a:t>régénération</a:t>
            </a:r>
            <a:r>
              <a:rPr lang="de-CH" dirty="0"/>
              <a:t> </a:t>
            </a:r>
            <a:r>
              <a:rPr lang="de-CH" dirty="0" err="1"/>
              <a:t>entraînent</a:t>
            </a:r>
            <a:r>
              <a:rPr lang="de-CH" dirty="0"/>
              <a:t> </a:t>
            </a:r>
            <a:r>
              <a:rPr lang="de-CH" dirty="0" err="1"/>
              <a:t>souvent</a:t>
            </a:r>
            <a:r>
              <a:rPr lang="de-CH" dirty="0"/>
              <a:t> </a:t>
            </a:r>
            <a:r>
              <a:rPr lang="de-CH" dirty="0" err="1"/>
              <a:t>une</a:t>
            </a:r>
            <a:r>
              <a:rPr lang="de-CH" dirty="0"/>
              <a:t> </a:t>
            </a:r>
            <a:r>
              <a:rPr lang="de-CH" dirty="0" err="1"/>
              <a:t>perte</a:t>
            </a:r>
            <a:r>
              <a:rPr lang="de-CH" dirty="0"/>
              <a:t> de </a:t>
            </a:r>
            <a:r>
              <a:rPr lang="de-CH" dirty="0" err="1"/>
              <a:t>performance</a:t>
            </a:r>
            <a:r>
              <a:rPr lang="de-CH" dirty="0"/>
              <a:t>.</a:t>
            </a:r>
          </a:p>
          <a:p>
            <a:r>
              <a:rPr lang="de-CH" dirty="0" err="1"/>
              <a:t>L'entraînement</a:t>
            </a:r>
            <a:r>
              <a:rPr lang="de-CH" dirty="0"/>
              <a:t> de </a:t>
            </a:r>
            <a:r>
              <a:rPr lang="de-CH" dirty="0" err="1"/>
              <a:t>l'endurance</a:t>
            </a:r>
            <a:r>
              <a:rPr lang="de-CH" dirty="0"/>
              <a:t> se </a:t>
            </a:r>
            <a:r>
              <a:rPr lang="de-CH" dirty="0" err="1"/>
              <a:t>compose</a:t>
            </a:r>
            <a:r>
              <a:rPr lang="de-CH" dirty="0"/>
              <a:t> en </a:t>
            </a:r>
            <a:r>
              <a:rPr lang="de-CH" dirty="0" err="1"/>
              <a:t>grande</a:t>
            </a:r>
            <a:r>
              <a:rPr lang="de-CH" dirty="0"/>
              <a:t> </a:t>
            </a:r>
            <a:r>
              <a:rPr lang="de-CH" dirty="0" err="1"/>
              <a:t>partie</a:t>
            </a:r>
            <a:r>
              <a:rPr lang="de-CH" dirty="0"/>
              <a:t> (70-80%) </a:t>
            </a:r>
            <a:r>
              <a:rPr lang="de-CH" dirty="0" err="1"/>
              <a:t>d'unités</a:t>
            </a:r>
            <a:r>
              <a:rPr lang="de-CH" dirty="0"/>
              <a:t> </a:t>
            </a:r>
            <a:r>
              <a:rPr lang="de-CH" dirty="0" err="1"/>
              <a:t>qui</a:t>
            </a:r>
            <a:r>
              <a:rPr lang="de-CH" dirty="0"/>
              <a:t> </a:t>
            </a:r>
            <a:r>
              <a:rPr lang="de-CH" dirty="0" err="1"/>
              <a:t>relèvent</a:t>
            </a:r>
            <a:r>
              <a:rPr lang="de-CH" dirty="0"/>
              <a:t> de </a:t>
            </a:r>
            <a:r>
              <a:rPr lang="de-CH" dirty="0" err="1"/>
              <a:t>l'endurance</a:t>
            </a:r>
            <a:r>
              <a:rPr lang="de-CH" dirty="0"/>
              <a:t> de </a:t>
            </a:r>
            <a:r>
              <a:rPr lang="de-CH" dirty="0" err="1"/>
              <a:t>base</a:t>
            </a:r>
            <a:r>
              <a:rPr lang="de-CH" dirty="0"/>
              <a:t> I &amp; II. </a:t>
            </a:r>
            <a:r>
              <a:rPr lang="de-CH" dirty="0" err="1"/>
              <a:t>L'entraînement</a:t>
            </a:r>
            <a:r>
              <a:rPr lang="de-CH" dirty="0"/>
              <a:t> </a:t>
            </a:r>
            <a:r>
              <a:rPr lang="de-CH" dirty="0" err="1"/>
              <a:t>spécifique</a:t>
            </a:r>
            <a:r>
              <a:rPr lang="de-CH" dirty="0"/>
              <a:t> à la </a:t>
            </a:r>
            <a:r>
              <a:rPr lang="de-CH" dirty="0" err="1"/>
              <a:t>discipline</a:t>
            </a:r>
            <a:r>
              <a:rPr lang="de-CH" dirty="0"/>
              <a:t> ne </a:t>
            </a:r>
            <a:r>
              <a:rPr lang="de-CH" dirty="0" err="1"/>
              <a:t>représente</a:t>
            </a:r>
            <a:r>
              <a:rPr lang="de-CH" dirty="0"/>
              <a:t> </a:t>
            </a:r>
            <a:r>
              <a:rPr lang="de-CH" dirty="0" err="1"/>
              <a:t>qu'une</a:t>
            </a:r>
            <a:r>
              <a:rPr lang="de-CH" dirty="0"/>
              <a:t> </a:t>
            </a:r>
            <a:r>
              <a:rPr lang="de-CH" dirty="0" err="1"/>
              <a:t>petite</a:t>
            </a:r>
            <a:r>
              <a:rPr lang="de-CH" dirty="0"/>
              <a:t> </a:t>
            </a:r>
            <a:r>
              <a:rPr lang="de-CH" dirty="0" err="1"/>
              <a:t>partie</a:t>
            </a:r>
            <a:r>
              <a:rPr lang="de-CH" dirty="0"/>
              <a:t> du </a:t>
            </a:r>
            <a:r>
              <a:rPr lang="de-CH" dirty="0" err="1"/>
              <a:t>volume</a:t>
            </a:r>
            <a:r>
              <a:rPr lang="de-CH" dirty="0"/>
              <a:t> total.</a:t>
            </a:r>
          </a:p>
          <a:p>
            <a:endParaRPr lang="de-CH" dirty="0"/>
          </a:p>
          <a:p>
            <a:r>
              <a:rPr lang="de-CH" dirty="0"/>
              <a:t>Dans le </a:t>
            </a:r>
            <a:r>
              <a:rPr lang="de-CH" dirty="0" err="1"/>
              <a:t>sport</a:t>
            </a:r>
            <a:r>
              <a:rPr lang="de-CH" dirty="0"/>
              <a:t> de </a:t>
            </a:r>
            <a:r>
              <a:rPr lang="de-CH" dirty="0" err="1"/>
              <a:t>compétition</a:t>
            </a:r>
            <a:r>
              <a:rPr lang="de-CH" dirty="0"/>
              <a:t>, </a:t>
            </a:r>
            <a:r>
              <a:rPr lang="de-CH" dirty="0" err="1"/>
              <a:t>il</a:t>
            </a:r>
            <a:r>
              <a:rPr lang="de-CH" dirty="0"/>
              <a:t> </a:t>
            </a:r>
            <a:r>
              <a:rPr lang="de-CH" dirty="0" err="1"/>
              <a:t>est</a:t>
            </a:r>
            <a:r>
              <a:rPr lang="de-CH" dirty="0"/>
              <a:t> </a:t>
            </a:r>
            <a:r>
              <a:rPr lang="de-CH" dirty="0" err="1"/>
              <a:t>important</a:t>
            </a:r>
            <a:r>
              <a:rPr lang="de-CH" dirty="0"/>
              <a:t> </a:t>
            </a:r>
            <a:r>
              <a:rPr lang="de-CH" dirty="0" err="1"/>
              <a:t>d'évaluer</a:t>
            </a:r>
            <a:r>
              <a:rPr lang="de-CH" dirty="0"/>
              <a:t> </a:t>
            </a:r>
            <a:r>
              <a:rPr lang="de-CH" dirty="0" err="1"/>
              <a:t>régulièrement</a:t>
            </a:r>
            <a:r>
              <a:rPr lang="de-CH" dirty="0"/>
              <a:t> </a:t>
            </a:r>
            <a:r>
              <a:rPr lang="de-CH" dirty="0" err="1"/>
              <a:t>l'évolution</a:t>
            </a:r>
            <a:r>
              <a:rPr lang="de-CH" dirty="0"/>
              <a:t> de la </a:t>
            </a:r>
            <a:r>
              <a:rPr lang="de-CH" dirty="0" err="1"/>
              <a:t>capacité</a:t>
            </a:r>
            <a:r>
              <a:rPr lang="de-CH" dirty="0"/>
              <a:t> </a:t>
            </a:r>
            <a:r>
              <a:rPr lang="de-CH" dirty="0" err="1"/>
              <a:t>aérobie</a:t>
            </a:r>
            <a:r>
              <a:rPr lang="de-CH" dirty="0"/>
              <a:t> à </a:t>
            </a:r>
            <a:r>
              <a:rPr lang="de-CH" dirty="0" err="1"/>
              <a:t>l'aide</a:t>
            </a:r>
            <a:r>
              <a:rPr lang="de-CH" dirty="0"/>
              <a:t> de </a:t>
            </a:r>
            <a:r>
              <a:rPr lang="de-CH" dirty="0" err="1"/>
              <a:t>tests</a:t>
            </a:r>
            <a:r>
              <a:rPr lang="de-CH" dirty="0"/>
              <a:t> et de </a:t>
            </a:r>
            <a:r>
              <a:rPr lang="de-CH" dirty="0" err="1"/>
              <a:t>planifier</a:t>
            </a:r>
            <a:r>
              <a:rPr lang="de-CH" dirty="0"/>
              <a:t> </a:t>
            </a:r>
            <a:r>
              <a:rPr lang="de-CH" dirty="0" err="1"/>
              <a:t>soigneusement</a:t>
            </a:r>
            <a:r>
              <a:rPr lang="de-CH" dirty="0"/>
              <a:t> </a:t>
            </a:r>
            <a:r>
              <a:rPr lang="de-CH" dirty="0" err="1"/>
              <a:t>les</a:t>
            </a:r>
            <a:r>
              <a:rPr lang="de-CH" dirty="0"/>
              <a:t> </a:t>
            </a:r>
            <a:r>
              <a:rPr lang="de-CH" dirty="0" err="1"/>
              <a:t>efforts</a:t>
            </a:r>
            <a:r>
              <a:rPr lang="de-CH" dirty="0"/>
              <a:t> en </a:t>
            </a:r>
            <a:r>
              <a:rPr lang="de-CH" dirty="0" err="1"/>
              <a:t>termes</a:t>
            </a:r>
            <a:r>
              <a:rPr lang="de-CH" dirty="0"/>
              <a:t> de </a:t>
            </a:r>
            <a:r>
              <a:rPr lang="de-CH" dirty="0" err="1"/>
              <a:t>volume</a:t>
            </a:r>
            <a:r>
              <a:rPr lang="de-CH" dirty="0"/>
              <a:t> et </a:t>
            </a:r>
            <a:r>
              <a:rPr lang="de-CH" dirty="0" err="1"/>
              <a:t>d'intensité</a:t>
            </a:r>
            <a:r>
              <a:rPr lang="de-CH" dirty="0"/>
              <a:t> et de </a:t>
            </a:r>
            <a:r>
              <a:rPr lang="de-CH" dirty="0" err="1"/>
              <a:t>les</a:t>
            </a:r>
            <a:r>
              <a:rPr lang="de-CH" dirty="0"/>
              <a:t> </a:t>
            </a:r>
            <a:r>
              <a:rPr lang="de-CH" dirty="0" err="1"/>
              <a:t>augmenter</a:t>
            </a:r>
            <a:r>
              <a:rPr lang="de-CH" dirty="0"/>
              <a:t> </a:t>
            </a:r>
            <a:r>
              <a:rPr lang="de-CH" dirty="0" err="1"/>
              <a:t>successivement</a:t>
            </a:r>
            <a:r>
              <a:rPr lang="de-CH" dirty="0"/>
              <a:t>.</a:t>
            </a:r>
          </a:p>
        </p:txBody>
      </p:sp>
      <p:sp>
        <p:nvSpPr>
          <p:cNvPr id="239620" name="Foliennummernplatzhalter 3">
            <a:extLst>
              <a:ext uri="{FF2B5EF4-FFF2-40B4-BE49-F238E27FC236}">
                <a16:creationId xmlns:a16="http://schemas.microsoft.com/office/drawing/2014/main" id="{97A9474F-2BD7-E27B-2F07-5519B792A9B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48</a:t>
            </a:fld>
            <a:endParaRPr lang="de-CH" altLang="de-DE" sz="1300"/>
          </a:p>
        </p:txBody>
      </p:sp>
    </p:spTree>
    <p:extLst>
      <p:ext uri="{BB962C8B-B14F-4D97-AF65-F5344CB8AC3E}">
        <p14:creationId xmlns:p14="http://schemas.microsoft.com/office/powerpoint/2010/main" val="13160988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86247-B19A-E4EE-2CD8-35449D0A6934}"/>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EEB59329-6737-FFD2-CFD6-C403A6861BE1}"/>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FEA73108-7932-B866-6571-04E74AB66141}"/>
              </a:ext>
            </a:extLst>
          </p:cNvPr>
          <p:cNvSpPr>
            <a:spLocks noGrp="1"/>
          </p:cNvSpPr>
          <p:nvPr>
            <p:ph type="body" idx="1"/>
          </p:nvPr>
        </p:nvSpPr>
        <p:spPr/>
        <p:txBody>
          <a:bodyPr/>
          <a:lstStyle/>
          <a:p>
            <a:r>
              <a:rPr lang="de-CH" dirty="0"/>
              <a:t>Lo </a:t>
            </a:r>
            <a:r>
              <a:rPr lang="de-CH" dirty="0" err="1"/>
              <a:t>sviluppo</a:t>
            </a:r>
            <a:r>
              <a:rPr lang="de-CH" dirty="0"/>
              <a:t> delle </a:t>
            </a:r>
            <a:r>
              <a:rPr lang="de-CH" dirty="0" err="1"/>
              <a:t>prestazioni</a:t>
            </a:r>
            <a:r>
              <a:rPr lang="de-CH" dirty="0"/>
              <a:t> </a:t>
            </a:r>
            <a:r>
              <a:rPr lang="de-CH" dirty="0" err="1"/>
              <a:t>e</a:t>
            </a:r>
            <a:r>
              <a:rPr lang="de-CH" dirty="0"/>
              <a:t> della </a:t>
            </a:r>
            <a:r>
              <a:rPr lang="de-CH" dirty="0" err="1"/>
              <a:t>capacità</a:t>
            </a:r>
            <a:r>
              <a:rPr lang="de-CH" dirty="0"/>
              <a:t> </a:t>
            </a:r>
            <a:r>
              <a:rPr lang="de-CH" dirty="0" err="1"/>
              <a:t>aerobica</a:t>
            </a:r>
            <a:r>
              <a:rPr lang="de-CH" dirty="0"/>
              <a:t> </a:t>
            </a:r>
            <a:r>
              <a:rPr lang="de-CH" dirty="0" err="1"/>
              <a:t>richiede</a:t>
            </a:r>
            <a:r>
              <a:rPr lang="de-CH" dirty="0"/>
              <a:t> </a:t>
            </a:r>
            <a:r>
              <a:rPr lang="de-CH" dirty="0" err="1"/>
              <a:t>all'organismo</a:t>
            </a:r>
            <a:r>
              <a:rPr lang="de-CH" dirty="0"/>
              <a:t> </a:t>
            </a:r>
            <a:r>
              <a:rPr lang="de-CH" dirty="0" err="1"/>
              <a:t>numerosi</a:t>
            </a:r>
            <a:r>
              <a:rPr lang="de-CH" dirty="0"/>
              <a:t> </a:t>
            </a:r>
            <a:r>
              <a:rPr lang="de-CH" dirty="0" err="1"/>
              <a:t>e</a:t>
            </a:r>
            <a:r>
              <a:rPr lang="de-CH" dirty="0"/>
              <a:t> </a:t>
            </a:r>
            <a:r>
              <a:rPr lang="de-CH" dirty="0" err="1"/>
              <a:t>complessi</a:t>
            </a:r>
            <a:r>
              <a:rPr lang="de-CH" dirty="0"/>
              <a:t> </a:t>
            </a:r>
            <a:r>
              <a:rPr lang="de-CH" dirty="0" err="1"/>
              <a:t>adattamenti</a:t>
            </a:r>
            <a:r>
              <a:rPr lang="de-CH" dirty="0"/>
              <a:t>. </a:t>
            </a:r>
            <a:r>
              <a:rPr lang="de-CH" dirty="0" err="1"/>
              <a:t>L'attenzione</a:t>
            </a:r>
            <a:r>
              <a:rPr lang="de-CH" dirty="0"/>
              <a:t> si </a:t>
            </a:r>
            <a:r>
              <a:rPr lang="de-CH" dirty="0" err="1"/>
              <a:t>concentra</a:t>
            </a:r>
            <a:r>
              <a:rPr lang="de-CH" dirty="0"/>
              <a:t> </a:t>
            </a:r>
            <a:r>
              <a:rPr lang="de-CH" dirty="0" err="1"/>
              <a:t>sull'aumento</a:t>
            </a:r>
            <a:r>
              <a:rPr lang="de-CH" dirty="0"/>
              <a:t> della </a:t>
            </a:r>
            <a:r>
              <a:rPr lang="de-CH" dirty="0" err="1"/>
              <a:t>massa</a:t>
            </a:r>
            <a:r>
              <a:rPr lang="de-CH" dirty="0"/>
              <a:t> </a:t>
            </a:r>
            <a:r>
              <a:rPr lang="de-CH" dirty="0" err="1"/>
              <a:t>mitocondriale</a:t>
            </a:r>
            <a:r>
              <a:rPr lang="de-CH" dirty="0"/>
              <a:t>, </a:t>
            </a:r>
            <a:r>
              <a:rPr lang="de-CH" dirty="0" err="1"/>
              <a:t>sulla</a:t>
            </a:r>
            <a:r>
              <a:rPr lang="de-CH" dirty="0"/>
              <a:t> </a:t>
            </a:r>
            <a:r>
              <a:rPr lang="de-CH" dirty="0" err="1"/>
              <a:t>densificazione</a:t>
            </a:r>
            <a:r>
              <a:rPr lang="de-CH" dirty="0"/>
              <a:t> della </a:t>
            </a:r>
            <a:r>
              <a:rPr lang="de-CH" dirty="0" err="1"/>
              <a:t>rete</a:t>
            </a:r>
            <a:r>
              <a:rPr lang="de-CH" dirty="0"/>
              <a:t> </a:t>
            </a:r>
            <a:r>
              <a:rPr lang="de-CH" dirty="0" err="1"/>
              <a:t>capillare</a:t>
            </a:r>
            <a:r>
              <a:rPr lang="de-CH" dirty="0"/>
              <a:t>, </a:t>
            </a:r>
            <a:r>
              <a:rPr lang="de-CH" dirty="0" err="1"/>
              <a:t>sull'aumento</a:t>
            </a:r>
            <a:r>
              <a:rPr lang="de-CH" dirty="0"/>
              <a:t> del </a:t>
            </a:r>
            <a:r>
              <a:rPr lang="de-CH" dirty="0" err="1"/>
              <a:t>volume</a:t>
            </a:r>
            <a:r>
              <a:rPr lang="de-CH" dirty="0"/>
              <a:t> </a:t>
            </a:r>
            <a:r>
              <a:rPr lang="de-CH" dirty="0" err="1"/>
              <a:t>sanguigno</a:t>
            </a:r>
            <a:r>
              <a:rPr lang="de-CH" dirty="0"/>
              <a:t> </a:t>
            </a:r>
            <a:r>
              <a:rPr lang="de-CH" dirty="0" err="1"/>
              <a:t>e</a:t>
            </a:r>
            <a:r>
              <a:rPr lang="de-CH" dirty="0"/>
              <a:t> della </a:t>
            </a:r>
            <a:r>
              <a:rPr lang="de-CH" dirty="0" err="1"/>
              <a:t>quantità</a:t>
            </a:r>
            <a:r>
              <a:rPr lang="de-CH" dirty="0"/>
              <a:t> di </a:t>
            </a:r>
            <a:r>
              <a:rPr lang="de-CH" dirty="0" err="1"/>
              <a:t>emoglobina</a:t>
            </a:r>
            <a:r>
              <a:rPr lang="de-CH" dirty="0"/>
              <a:t>, </a:t>
            </a:r>
            <a:r>
              <a:rPr lang="de-CH" dirty="0" err="1"/>
              <a:t>nonché</a:t>
            </a:r>
            <a:r>
              <a:rPr lang="de-CH" dirty="0"/>
              <a:t> </a:t>
            </a:r>
            <a:r>
              <a:rPr lang="de-CH" dirty="0" err="1"/>
              <a:t>sull'aumento</a:t>
            </a:r>
            <a:r>
              <a:rPr lang="de-CH" dirty="0"/>
              <a:t> delle </a:t>
            </a:r>
            <a:r>
              <a:rPr lang="de-CH" dirty="0" err="1"/>
              <a:t>prestazioni</a:t>
            </a:r>
            <a:r>
              <a:rPr lang="de-CH" dirty="0"/>
              <a:t> del </a:t>
            </a:r>
            <a:r>
              <a:rPr lang="de-CH" dirty="0" err="1"/>
              <a:t>cuore</a:t>
            </a:r>
            <a:r>
              <a:rPr lang="de-CH" dirty="0"/>
              <a:t> </a:t>
            </a:r>
            <a:r>
              <a:rPr lang="de-CH" dirty="0" err="1"/>
              <a:t>e</a:t>
            </a:r>
            <a:r>
              <a:rPr lang="de-CH" dirty="0"/>
              <a:t> </a:t>
            </a:r>
            <a:r>
              <a:rPr lang="de-CH" dirty="0" err="1"/>
              <a:t>quindi</a:t>
            </a:r>
            <a:r>
              <a:rPr lang="de-CH" dirty="0"/>
              <a:t> della </a:t>
            </a:r>
            <a:r>
              <a:rPr lang="de-CH" dirty="0" err="1"/>
              <a:t>gittata</a:t>
            </a:r>
            <a:r>
              <a:rPr lang="de-CH" dirty="0"/>
              <a:t> </a:t>
            </a:r>
            <a:r>
              <a:rPr lang="de-CH" dirty="0" err="1"/>
              <a:t>cardiaca</a:t>
            </a:r>
            <a:r>
              <a:rPr lang="de-CH" dirty="0"/>
              <a:t> al </a:t>
            </a:r>
            <a:r>
              <a:rPr lang="de-CH" dirty="0" err="1"/>
              <a:t>minuto</a:t>
            </a:r>
            <a:r>
              <a:rPr lang="de-CH" dirty="0"/>
              <a:t>. </a:t>
            </a:r>
            <a:r>
              <a:rPr lang="de-CH" dirty="0" err="1"/>
              <a:t>L'allenamento</a:t>
            </a:r>
            <a:r>
              <a:rPr lang="de-CH" dirty="0"/>
              <a:t> della </a:t>
            </a:r>
            <a:r>
              <a:rPr lang="de-CH" dirty="0" err="1"/>
              <a:t>resistenza</a:t>
            </a:r>
            <a:r>
              <a:rPr lang="de-CH" dirty="0"/>
              <a:t> </a:t>
            </a:r>
            <a:r>
              <a:rPr lang="de-CH" dirty="0" err="1"/>
              <a:t>richiede</a:t>
            </a:r>
            <a:r>
              <a:rPr lang="de-CH" dirty="0"/>
              <a:t> </a:t>
            </a:r>
            <a:r>
              <a:rPr lang="de-CH" dirty="0" err="1"/>
              <a:t>quindi</a:t>
            </a:r>
            <a:r>
              <a:rPr lang="de-CH" dirty="0"/>
              <a:t> uno </a:t>
            </a:r>
            <a:r>
              <a:rPr lang="de-CH" dirty="0" err="1"/>
              <a:t>sviluppo</a:t>
            </a:r>
            <a:r>
              <a:rPr lang="de-CH" dirty="0"/>
              <a:t> </a:t>
            </a:r>
            <a:r>
              <a:rPr lang="de-CH" dirty="0" err="1"/>
              <a:t>attento</a:t>
            </a:r>
            <a:r>
              <a:rPr lang="de-CH" dirty="0"/>
              <a:t> </a:t>
            </a:r>
            <a:r>
              <a:rPr lang="de-CH" dirty="0" err="1"/>
              <a:t>e</a:t>
            </a:r>
            <a:r>
              <a:rPr lang="de-CH" dirty="0"/>
              <a:t> a lungo </a:t>
            </a:r>
            <a:r>
              <a:rPr lang="de-CH" dirty="0" err="1"/>
              <a:t>termine</a:t>
            </a:r>
            <a:r>
              <a:rPr lang="de-CH" dirty="0"/>
              <a:t>.</a:t>
            </a:r>
          </a:p>
          <a:p>
            <a:endParaRPr lang="de-CH" dirty="0"/>
          </a:p>
          <a:p>
            <a:r>
              <a:rPr lang="de-CH" dirty="0" err="1"/>
              <a:t>L'allenamento</a:t>
            </a:r>
            <a:r>
              <a:rPr lang="de-CH" dirty="0"/>
              <a:t> di </a:t>
            </a:r>
            <a:r>
              <a:rPr lang="de-CH" dirty="0" err="1"/>
              <a:t>base</a:t>
            </a:r>
            <a:r>
              <a:rPr lang="de-CH" dirty="0"/>
              <a:t> per la </a:t>
            </a:r>
            <a:r>
              <a:rPr lang="de-CH" dirty="0" err="1"/>
              <a:t>resistenza</a:t>
            </a:r>
            <a:r>
              <a:rPr lang="de-CH" dirty="0"/>
              <a:t> </a:t>
            </a:r>
            <a:r>
              <a:rPr lang="de-CH" dirty="0" err="1"/>
              <a:t>è</a:t>
            </a:r>
            <a:r>
              <a:rPr lang="de-CH" dirty="0"/>
              <a:t> </a:t>
            </a:r>
            <a:r>
              <a:rPr lang="de-CH" dirty="0" err="1"/>
              <a:t>un</a:t>
            </a:r>
            <a:r>
              <a:rPr lang="de-CH" dirty="0"/>
              <a:t> </a:t>
            </a:r>
            <a:r>
              <a:rPr lang="de-CH" dirty="0" err="1"/>
              <a:t>programma</a:t>
            </a:r>
            <a:r>
              <a:rPr lang="de-CH" dirty="0"/>
              <a:t> di </a:t>
            </a:r>
            <a:r>
              <a:rPr lang="de-CH" dirty="0" err="1"/>
              <a:t>allenamento</a:t>
            </a:r>
            <a:r>
              <a:rPr lang="de-CH" dirty="0"/>
              <a:t> </a:t>
            </a:r>
            <a:r>
              <a:rPr lang="de-CH" dirty="0" err="1"/>
              <a:t>regolare</a:t>
            </a:r>
            <a:r>
              <a:rPr lang="de-CH" dirty="0"/>
              <a:t>, senza stress, </a:t>
            </a:r>
            <a:r>
              <a:rPr lang="de-CH" dirty="0" err="1"/>
              <a:t>vario</a:t>
            </a:r>
            <a:r>
              <a:rPr lang="de-CH" dirty="0"/>
              <a:t> </a:t>
            </a:r>
            <a:r>
              <a:rPr lang="de-CH" dirty="0" err="1"/>
              <a:t>e</a:t>
            </a:r>
            <a:r>
              <a:rPr lang="de-CH" dirty="0"/>
              <a:t> </a:t>
            </a:r>
            <a:r>
              <a:rPr lang="de-CH" dirty="0" err="1"/>
              <a:t>completo</a:t>
            </a:r>
            <a:r>
              <a:rPr lang="de-CH" dirty="0"/>
              <a:t>, di </a:t>
            </a:r>
            <a:r>
              <a:rPr lang="de-CH" dirty="0" err="1"/>
              <a:t>intensità</a:t>
            </a:r>
            <a:r>
              <a:rPr lang="de-CH" dirty="0"/>
              <a:t> medio-bassa. Il </a:t>
            </a:r>
            <a:r>
              <a:rPr lang="de-CH" dirty="0" err="1"/>
              <a:t>carico</a:t>
            </a:r>
            <a:r>
              <a:rPr lang="de-CH" dirty="0"/>
              <a:t> di </a:t>
            </a:r>
            <a:r>
              <a:rPr lang="de-CH" dirty="0" err="1"/>
              <a:t>lavoro</a:t>
            </a:r>
            <a:r>
              <a:rPr lang="de-CH" dirty="0"/>
              <a:t> </a:t>
            </a:r>
            <a:r>
              <a:rPr lang="de-CH" dirty="0" err="1"/>
              <a:t>deve</a:t>
            </a:r>
            <a:r>
              <a:rPr lang="de-CH" dirty="0"/>
              <a:t> </a:t>
            </a:r>
            <a:r>
              <a:rPr lang="de-CH" dirty="0" err="1"/>
              <a:t>essere</a:t>
            </a:r>
            <a:r>
              <a:rPr lang="de-CH" dirty="0"/>
              <a:t> </a:t>
            </a:r>
            <a:r>
              <a:rPr lang="de-CH" dirty="0" err="1"/>
              <a:t>attentamente</a:t>
            </a:r>
            <a:r>
              <a:rPr lang="de-CH" dirty="0"/>
              <a:t> </a:t>
            </a:r>
            <a:r>
              <a:rPr lang="de-CH" dirty="0" err="1"/>
              <a:t>adattato</a:t>
            </a:r>
            <a:r>
              <a:rPr lang="de-CH" dirty="0"/>
              <a:t> alle </a:t>
            </a:r>
            <a:r>
              <a:rPr lang="de-CH" dirty="0" err="1"/>
              <a:t>esigenze</a:t>
            </a:r>
            <a:r>
              <a:rPr lang="de-CH" dirty="0"/>
              <a:t> </a:t>
            </a:r>
            <a:r>
              <a:rPr lang="de-CH" dirty="0" err="1"/>
              <a:t>e</a:t>
            </a:r>
            <a:r>
              <a:rPr lang="de-CH" dirty="0"/>
              <a:t> ai </a:t>
            </a:r>
            <a:r>
              <a:rPr lang="de-CH" dirty="0" err="1"/>
              <a:t>bisogni</a:t>
            </a:r>
            <a:r>
              <a:rPr lang="de-CH" dirty="0"/>
              <a:t> </a:t>
            </a:r>
            <a:r>
              <a:rPr lang="de-CH" dirty="0" err="1"/>
              <a:t>individuali</a:t>
            </a:r>
            <a:r>
              <a:rPr lang="de-CH" dirty="0"/>
              <a:t>. Se </a:t>
            </a:r>
            <a:r>
              <a:rPr lang="de-CH" dirty="0" err="1"/>
              <a:t>necessario</a:t>
            </a:r>
            <a:r>
              <a:rPr lang="de-CH" dirty="0"/>
              <a:t>, la </a:t>
            </a:r>
            <a:r>
              <a:rPr lang="de-CH" dirty="0" err="1"/>
              <a:t>frequenza</a:t>
            </a:r>
            <a:r>
              <a:rPr lang="de-CH" dirty="0"/>
              <a:t> </a:t>
            </a:r>
            <a:r>
              <a:rPr lang="de-CH" dirty="0" err="1"/>
              <a:t>cardiaca</a:t>
            </a:r>
            <a:r>
              <a:rPr lang="de-CH" dirty="0"/>
              <a:t> </a:t>
            </a:r>
            <a:r>
              <a:rPr lang="de-CH" dirty="0" err="1"/>
              <a:t>può</a:t>
            </a:r>
            <a:r>
              <a:rPr lang="de-CH" dirty="0"/>
              <a:t> </a:t>
            </a:r>
            <a:r>
              <a:rPr lang="de-CH" dirty="0" err="1"/>
              <a:t>essere</a:t>
            </a:r>
            <a:r>
              <a:rPr lang="de-CH" dirty="0"/>
              <a:t> </a:t>
            </a:r>
            <a:r>
              <a:rPr lang="de-CH" dirty="0" err="1"/>
              <a:t>monitorata</a:t>
            </a:r>
            <a:r>
              <a:rPr lang="de-CH" dirty="0"/>
              <a:t> </a:t>
            </a:r>
            <a:r>
              <a:rPr lang="de-CH" dirty="0" err="1"/>
              <a:t>con</a:t>
            </a:r>
            <a:r>
              <a:rPr lang="de-CH" dirty="0"/>
              <a:t> </a:t>
            </a:r>
            <a:r>
              <a:rPr lang="de-CH" dirty="0" err="1"/>
              <a:t>un</a:t>
            </a:r>
            <a:r>
              <a:rPr lang="de-CH" dirty="0"/>
              <a:t> </a:t>
            </a:r>
            <a:r>
              <a:rPr lang="de-CH" dirty="0" err="1"/>
              <a:t>cardiofrequenzimetro</a:t>
            </a:r>
            <a:r>
              <a:rPr lang="de-CH" dirty="0"/>
              <a:t>.</a:t>
            </a:r>
          </a:p>
          <a:p>
            <a:endParaRPr lang="de-CH" dirty="0"/>
          </a:p>
          <a:p>
            <a:r>
              <a:rPr lang="de-CH" dirty="0"/>
              <a:t>La </a:t>
            </a:r>
            <a:r>
              <a:rPr lang="de-CH" dirty="0" err="1"/>
              <a:t>base</a:t>
            </a:r>
            <a:r>
              <a:rPr lang="de-CH" dirty="0"/>
              <a:t> della </a:t>
            </a:r>
            <a:r>
              <a:rPr lang="de-CH" dirty="0" err="1"/>
              <a:t>resistenza</a:t>
            </a:r>
            <a:r>
              <a:rPr lang="de-CH" dirty="0"/>
              <a:t> </a:t>
            </a:r>
            <a:r>
              <a:rPr lang="de-CH" dirty="0" err="1"/>
              <a:t>specializzata</a:t>
            </a:r>
            <a:r>
              <a:rPr lang="de-CH" dirty="0"/>
              <a:t> </a:t>
            </a:r>
            <a:r>
              <a:rPr lang="de-CH" dirty="0" err="1"/>
              <a:t>è</a:t>
            </a:r>
            <a:r>
              <a:rPr lang="de-CH" dirty="0"/>
              <a:t> la </a:t>
            </a:r>
            <a:r>
              <a:rPr lang="de-CH" dirty="0" err="1"/>
              <a:t>resistenza</a:t>
            </a:r>
            <a:r>
              <a:rPr lang="de-CH" dirty="0"/>
              <a:t> </a:t>
            </a:r>
            <a:r>
              <a:rPr lang="de-CH" dirty="0" err="1"/>
              <a:t>aerobica</a:t>
            </a:r>
            <a:r>
              <a:rPr lang="de-CH" dirty="0"/>
              <a:t> di </a:t>
            </a:r>
            <a:r>
              <a:rPr lang="de-CH" dirty="0" err="1"/>
              <a:t>base</a:t>
            </a:r>
            <a:r>
              <a:rPr lang="de-CH" dirty="0"/>
              <a:t>.</a:t>
            </a:r>
          </a:p>
          <a:p>
            <a:r>
              <a:rPr lang="de-CH" dirty="0" err="1"/>
              <a:t>L'allenamento</a:t>
            </a:r>
            <a:r>
              <a:rPr lang="de-CH" dirty="0"/>
              <a:t> di </a:t>
            </a:r>
            <a:r>
              <a:rPr lang="de-CH" dirty="0" err="1"/>
              <a:t>resistenza</a:t>
            </a:r>
            <a:r>
              <a:rPr lang="de-CH" dirty="0"/>
              <a:t> </a:t>
            </a:r>
            <a:r>
              <a:rPr lang="de-CH" dirty="0" err="1"/>
              <a:t>specializzato</a:t>
            </a:r>
            <a:r>
              <a:rPr lang="de-CH" dirty="0"/>
              <a:t> </a:t>
            </a:r>
            <a:r>
              <a:rPr lang="de-CH" dirty="0" err="1"/>
              <a:t>richiede</a:t>
            </a:r>
            <a:r>
              <a:rPr lang="de-CH" dirty="0"/>
              <a:t> </a:t>
            </a:r>
            <a:r>
              <a:rPr lang="de-CH" dirty="0" err="1"/>
              <a:t>una</a:t>
            </a:r>
            <a:r>
              <a:rPr lang="de-CH" dirty="0"/>
              <a:t> </a:t>
            </a:r>
            <a:r>
              <a:rPr lang="de-CH" dirty="0" err="1"/>
              <a:t>seria</a:t>
            </a:r>
            <a:r>
              <a:rPr lang="de-CH" dirty="0"/>
              <a:t> </a:t>
            </a:r>
            <a:r>
              <a:rPr lang="de-CH" dirty="0" err="1"/>
              <a:t>analisi</a:t>
            </a:r>
            <a:r>
              <a:rPr lang="de-CH" dirty="0"/>
              <a:t> del </a:t>
            </a:r>
            <a:r>
              <a:rPr lang="de-CH" dirty="0" err="1"/>
              <a:t>profilo</a:t>
            </a:r>
            <a:r>
              <a:rPr lang="de-CH" dirty="0"/>
              <a:t> </a:t>
            </a:r>
            <a:r>
              <a:rPr lang="de-CH" dirty="0" err="1"/>
              <a:t>dei</a:t>
            </a:r>
            <a:r>
              <a:rPr lang="de-CH" dirty="0"/>
              <a:t> </a:t>
            </a:r>
            <a:r>
              <a:rPr lang="de-CH" dirty="0" err="1"/>
              <a:t>requisiti</a:t>
            </a:r>
            <a:r>
              <a:rPr lang="de-CH" dirty="0"/>
              <a:t>. </a:t>
            </a:r>
            <a:r>
              <a:rPr lang="de-CH" dirty="0" err="1"/>
              <a:t>Richieste</a:t>
            </a:r>
            <a:r>
              <a:rPr lang="de-CH" dirty="0"/>
              <a:t> </a:t>
            </a:r>
            <a:r>
              <a:rPr lang="de-CH" dirty="0" err="1"/>
              <a:t>eccessive</a:t>
            </a:r>
            <a:r>
              <a:rPr lang="de-CH" dirty="0"/>
              <a:t> </a:t>
            </a:r>
            <a:r>
              <a:rPr lang="de-CH" dirty="0" err="1"/>
              <a:t>durante</a:t>
            </a:r>
            <a:r>
              <a:rPr lang="de-CH" dirty="0"/>
              <a:t> </a:t>
            </a:r>
            <a:r>
              <a:rPr lang="de-CH" dirty="0" err="1"/>
              <a:t>l'allenamento</a:t>
            </a:r>
            <a:r>
              <a:rPr lang="de-CH" dirty="0"/>
              <a:t> o la </a:t>
            </a:r>
            <a:r>
              <a:rPr lang="de-CH" dirty="0" err="1"/>
              <a:t>trascuratezza</a:t>
            </a:r>
            <a:r>
              <a:rPr lang="de-CH" dirty="0"/>
              <a:t> delle </a:t>
            </a:r>
            <a:r>
              <a:rPr lang="de-CH" dirty="0" err="1"/>
              <a:t>misure</a:t>
            </a:r>
            <a:r>
              <a:rPr lang="de-CH" dirty="0"/>
              <a:t> di </a:t>
            </a:r>
            <a:r>
              <a:rPr lang="de-CH" dirty="0" err="1"/>
              <a:t>rigenerazione</a:t>
            </a:r>
            <a:r>
              <a:rPr lang="de-CH" dirty="0"/>
              <a:t> </a:t>
            </a:r>
            <a:r>
              <a:rPr lang="de-CH" dirty="0" err="1"/>
              <a:t>spesso</a:t>
            </a:r>
            <a:r>
              <a:rPr lang="de-CH" dirty="0"/>
              <a:t> </a:t>
            </a:r>
            <a:r>
              <a:rPr lang="de-CH" dirty="0" err="1"/>
              <a:t>causano</a:t>
            </a:r>
            <a:r>
              <a:rPr lang="de-CH" dirty="0"/>
              <a:t> </a:t>
            </a:r>
            <a:r>
              <a:rPr lang="de-CH" dirty="0" err="1"/>
              <a:t>una</a:t>
            </a:r>
            <a:r>
              <a:rPr lang="de-CH" dirty="0"/>
              <a:t> </a:t>
            </a:r>
            <a:r>
              <a:rPr lang="de-CH" dirty="0" err="1"/>
              <a:t>perdita</a:t>
            </a:r>
            <a:r>
              <a:rPr lang="de-CH" dirty="0"/>
              <a:t> di </a:t>
            </a:r>
            <a:r>
              <a:rPr lang="de-CH" dirty="0" err="1"/>
              <a:t>prestazioni</a:t>
            </a:r>
            <a:r>
              <a:rPr lang="de-CH" dirty="0"/>
              <a:t>.</a:t>
            </a:r>
          </a:p>
          <a:p>
            <a:r>
              <a:rPr lang="de-CH" dirty="0"/>
              <a:t>La </a:t>
            </a:r>
            <a:r>
              <a:rPr lang="de-CH" dirty="0" err="1"/>
              <a:t>maggior</a:t>
            </a:r>
            <a:r>
              <a:rPr lang="de-CH" dirty="0"/>
              <a:t> </a:t>
            </a:r>
            <a:r>
              <a:rPr lang="de-CH" dirty="0" err="1"/>
              <a:t>parte</a:t>
            </a:r>
            <a:r>
              <a:rPr lang="de-CH" dirty="0"/>
              <a:t> (70-80%) </a:t>
            </a:r>
            <a:r>
              <a:rPr lang="de-CH" dirty="0" err="1"/>
              <a:t>dell'allenamento</a:t>
            </a:r>
            <a:r>
              <a:rPr lang="de-CH" dirty="0"/>
              <a:t> di </a:t>
            </a:r>
            <a:r>
              <a:rPr lang="de-CH" dirty="0" err="1"/>
              <a:t>resistenza</a:t>
            </a:r>
            <a:r>
              <a:rPr lang="de-CH" dirty="0"/>
              <a:t> </a:t>
            </a:r>
            <a:r>
              <a:rPr lang="de-CH" dirty="0" err="1"/>
              <a:t>consiste</a:t>
            </a:r>
            <a:r>
              <a:rPr lang="de-CH" dirty="0"/>
              <a:t> in </a:t>
            </a:r>
            <a:r>
              <a:rPr lang="de-CH" dirty="0" err="1"/>
              <a:t>unità</a:t>
            </a:r>
            <a:r>
              <a:rPr lang="de-CH" dirty="0"/>
              <a:t> </a:t>
            </a:r>
            <a:r>
              <a:rPr lang="de-CH" dirty="0" err="1"/>
              <a:t>che</a:t>
            </a:r>
            <a:r>
              <a:rPr lang="de-CH" dirty="0"/>
              <a:t> </a:t>
            </a:r>
            <a:r>
              <a:rPr lang="de-CH" dirty="0" err="1"/>
              <a:t>possono</a:t>
            </a:r>
            <a:r>
              <a:rPr lang="de-CH" dirty="0"/>
              <a:t> </a:t>
            </a:r>
            <a:r>
              <a:rPr lang="de-CH" dirty="0" err="1"/>
              <a:t>essere</a:t>
            </a:r>
            <a:r>
              <a:rPr lang="de-CH" dirty="0"/>
              <a:t> </a:t>
            </a:r>
            <a:r>
              <a:rPr lang="de-CH" dirty="0" err="1"/>
              <a:t>assegnate</a:t>
            </a:r>
            <a:r>
              <a:rPr lang="de-CH" dirty="0"/>
              <a:t> alla </a:t>
            </a:r>
            <a:r>
              <a:rPr lang="de-CH" dirty="0" err="1"/>
              <a:t>resistenza</a:t>
            </a:r>
            <a:r>
              <a:rPr lang="de-CH" dirty="0"/>
              <a:t> di </a:t>
            </a:r>
            <a:r>
              <a:rPr lang="de-CH" dirty="0" err="1"/>
              <a:t>base</a:t>
            </a:r>
            <a:r>
              <a:rPr lang="de-CH" dirty="0"/>
              <a:t> I </a:t>
            </a:r>
            <a:r>
              <a:rPr lang="de-CH" dirty="0" err="1"/>
              <a:t>e</a:t>
            </a:r>
            <a:r>
              <a:rPr lang="de-CH" dirty="0"/>
              <a:t> II. </a:t>
            </a:r>
            <a:r>
              <a:rPr lang="de-CH" dirty="0" err="1"/>
              <a:t>L'allenamento</a:t>
            </a:r>
            <a:r>
              <a:rPr lang="de-CH" dirty="0"/>
              <a:t> </a:t>
            </a:r>
            <a:r>
              <a:rPr lang="de-CH" dirty="0" err="1"/>
              <a:t>specifico</a:t>
            </a:r>
            <a:r>
              <a:rPr lang="de-CH" dirty="0"/>
              <a:t> per la </a:t>
            </a:r>
            <a:r>
              <a:rPr lang="de-CH" dirty="0" err="1"/>
              <a:t>disciplina</a:t>
            </a:r>
            <a:r>
              <a:rPr lang="de-CH" dirty="0"/>
              <a:t> </a:t>
            </a:r>
            <a:r>
              <a:rPr lang="de-CH" dirty="0" err="1"/>
              <a:t>costituisce</a:t>
            </a:r>
            <a:r>
              <a:rPr lang="de-CH" dirty="0"/>
              <a:t> solo </a:t>
            </a:r>
            <a:r>
              <a:rPr lang="de-CH" dirty="0" err="1"/>
              <a:t>una</a:t>
            </a:r>
            <a:r>
              <a:rPr lang="de-CH" dirty="0"/>
              <a:t> </a:t>
            </a:r>
            <a:r>
              <a:rPr lang="de-CH" dirty="0" err="1"/>
              <a:t>piccola</a:t>
            </a:r>
            <a:r>
              <a:rPr lang="de-CH" dirty="0"/>
              <a:t> </a:t>
            </a:r>
            <a:r>
              <a:rPr lang="de-CH" dirty="0" err="1"/>
              <a:t>parte</a:t>
            </a:r>
            <a:r>
              <a:rPr lang="de-CH" dirty="0"/>
              <a:t> del </a:t>
            </a:r>
            <a:r>
              <a:rPr lang="de-CH" dirty="0" err="1"/>
              <a:t>volume</a:t>
            </a:r>
            <a:r>
              <a:rPr lang="de-CH" dirty="0"/>
              <a:t> totale.</a:t>
            </a:r>
          </a:p>
          <a:p>
            <a:r>
              <a:rPr lang="de-CH" dirty="0"/>
              <a:t>Nello </a:t>
            </a:r>
            <a:r>
              <a:rPr lang="de-CH" dirty="0" err="1"/>
              <a:t>sport</a:t>
            </a:r>
            <a:r>
              <a:rPr lang="de-CH" dirty="0"/>
              <a:t> </a:t>
            </a:r>
            <a:r>
              <a:rPr lang="de-CH" dirty="0" err="1"/>
              <a:t>agonistico</a:t>
            </a:r>
            <a:r>
              <a:rPr lang="de-CH" dirty="0"/>
              <a:t>, </a:t>
            </a:r>
            <a:r>
              <a:rPr lang="de-CH" dirty="0" err="1"/>
              <a:t>è</a:t>
            </a:r>
            <a:r>
              <a:rPr lang="de-CH" dirty="0"/>
              <a:t> </a:t>
            </a:r>
            <a:r>
              <a:rPr lang="de-CH" dirty="0" err="1"/>
              <a:t>importante</a:t>
            </a:r>
            <a:r>
              <a:rPr lang="de-CH" dirty="0"/>
              <a:t> </a:t>
            </a:r>
            <a:r>
              <a:rPr lang="de-CH" dirty="0" err="1"/>
              <a:t>valutare</a:t>
            </a:r>
            <a:r>
              <a:rPr lang="de-CH" dirty="0"/>
              <a:t> </a:t>
            </a:r>
            <a:r>
              <a:rPr lang="de-CH" dirty="0" err="1"/>
              <a:t>regolarmente</a:t>
            </a:r>
            <a:r>
              <a:rPr lang="de-CH" dirty="0"/>
              <a:t> </a:t>
            </a:r>
            <a:r>
              <a:rPr lang="de-CH" dirty="0" err="1"/>
              <a:t>lo</a:t>
            </a:r>
            <a:r>
              <a:rPr lang="de-CH" dirty="0"/>
              <a:t> </a:t>
            </a:r>
            <a:r>
              <a:rPr lang="de-CH" dirty="0" err="1"/>
              <a:t>sviluppo</a:t>
            </a:r>
            <a:r>
              <a:rPr lang="de-CH" dirty="0"/>
              <a:t> delle </a:t>
            </a:r>
            <a:r>
              <a:rPr lang="de-CH" dirty="0" err="1"/>
              <a:t>prestazioni</a:t>
            </a:r>
            <a:r>
              <a:rPr lang="de-CH" dirty="0"/>
              <a:t> </a:t>
            </a:r>
            <a:r>
              <a:rPr lang="de-CH" dirty="0" err="1"/>
              <a:t>aerobiche</a:t>
            </a:r>
            <a:r>
              <a:rPr lang="de-CH" dirty="0"/>
              <a:t> </a:t>
            </a:r>
            <a:r>
              <a:rPr lang="de-CH" dirty="0" err="1"/>
              <a:t>attraverso</a:t>
            </a:r>
            <a:r>
              <a:rPr lang="de-CH" dirty="0"/>
              <a:t> </a:t>
            </a:r>
            <a:r>
              <a:rPr lang="de-CH" dirty="0" err="1"/>
              <a:t>dei</a:t>
            </a:r>
            <a:r>
              <a:rPr lang="de-CH" dirty="0"/>
              <a:t> </a:t>
            </a:r>
            <a:r>
              <a:rPr lang="de-CH" dirty="0" err="1"/>
              <a:t>test</a:t>
            </a:r>
            <a:r>
              <a:rPr lang="de-CH" dirty="0"/>
              <a:t> </a:t>
            </a:r>
            <a:r>
              <a:rPr lang="de-CH" dirty="0" err="1"/>
              <a:t>e</a:t>
            </a:r>
            <a:r>
              <a:rPr lang="de-CH" dirty="0"/>
              <a:t> </a:t>
            </a:r>
            <a:r>
              <a:rPr lang="de-CH" dirty="0" err="1"/>
              <a:t>pianificare</a:t>
            </a:r>
            <a:r>
              <a:rPr lang="de-CH" dirty="0"/>
              <a:t> </a:t>
            </a:r>
            <a:r>
              <a:rPr lang="de-CH" dirty="0" err="1"/>
              <a:t>attentamente</a:t>
            </a:r>
            <a:r>
              <a:rPr lang="de-CH" dirty="0"/>
              <a:t> </a:t>
            </a:r>
            <a:r>
              <a:rPr lang="de-CH" dirty="0" err="1"/>
              <a:t>e</a:t>
            </a:r>
            <a:r>
              <a:rPr lang="de-CH" dirty="0"/>
              <a:t> </a:t>
            </a:r>
            <a:r>
              <a:rPr lang="de-CH" dirty="0" err="1"/>
              <a:t>aumentare</a:t>
            </a:r>
            <a:r>
              <a:rPr lang="de-CH" dirty="0"/>
              <a:t> </a:t>
            </a:r>
            <a:r>
              <a:rPr lang="de-CH" dirty="0" err="1"/>
              <a:t>gradualmente</a:t>
            </a:r>
            <a:r>
              <a:rPr lang="de-CH" dirty="0"/>
              <a:t> la </a:t>
            </a:r>
            <a:r>
              <a:rPr lang="de-CH" dirty="0" err="1"/>
              <a:t>quantità</a:t>
            </a:r>
            <a:r>
              <a:rPr lang="de-CH" dirty="0"/>
              <a:t> </a:t>
            </a:r>
            <a:r>
              <a:rPr lang="de-CH" dirty="0" err="1"/>
              <a:t>e</a:t>
            </a:r>
            <a:r>
              <a:rPr lang="de-CH" dirty="0"/>
              <a:t> </a:t>
            </a:r>
            <a:r>
              <a:rPr lang="de-CH" dirty="0" err="1"/>
              <a:t>l'intensità</a:t>
            </a:r>
            <a:r>
              <a:rPr lang="de-CH" dirty="0"/>
              <a:t> </a:t>
            </a:r>
            <a:r>
              <a:rPr lang="de-CH" dirty="0" err="1"/>
              <a:t>dell'esercizio</a:t>
            </a:r>
            <a:r>
              <a:rPr lang="de-CH" dirty="0"/>
              <a:t>.</a:t>
            </a:r>
          </a:p>
        </p:txBody>
      </p:sp>
      <p:sp>
        <p:nvSpPr>
          <p:cNvPr id="239620" name="Foliennummernplatzhalter 3">
            <a:extLst>
              <a:ext uri="{FF2B5EF4-FFF2-40B4-BE49-F238E27FC236}">
                <a16:creationId xmlns:a16="http://schemas.microsoft.com/office/drawing/2014/main" id="{BBAA1D54-767B-A5A1-30CE-6A7F23C52806}"/>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49</a:t>
            </a:fld>
            <a:endParaRPr lang="de-CH" altLang="de-DE" sz="1300"/>
          </a:p>
        </p:txBody>
      </p:sp>
    </p:spTree>
    <p:extLst>
      <p:ext uri="{BB962C8B-B14F-4D97-AF65-F5344CB8AC3E}">
        <p14:creationId xmlns:p14="http://schemas.microsoft.com/office/powerpoint/2010/main" val="39802093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a:buFont typeface="Arial" panose="020B0604020202020204" pitchFamily="34" charset="0"/>
              <a:buNone/>
              <a:defRPr/>
            </a:pP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50</a:t>
            </a:fld>
            <a:endParaRPr lang="de-CH" altLang="de-DE" sz="1300"/>
          </a:p>
        </p:txBody>
      </p:sp>
    </p:spTree>
    <p:extLst>
      <p:ext uri="{BB962C8B-B14F-4D97-AF65-F5344CB8AC3E}">
        <p14:creationId xmlns:p14="http://schemas.microsoft.com/office/powerpoint/2010/main" val="5776080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9778D-2CAF-E246-52CE-1A6246C35B58}"/>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E77CB997-0206-EB8A-41A1-7B03FCF4B4D9}"/>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A8E67002-9AB3-3FCE-76C8-299519163486}"/>
              </a:ext>
            </a:extLst>
          </p:cNvPr>
          <p:cNvSpPr>
            <a:spLocks noGrp="1"/>
          </p:cNvSpPr>
          <p:nvPr>
            <p:ph type="body" idx="1"/>
          </p:nvPr>
        </p:nvSpPr>
        <p:spPr/>
        <p:txBody>
          <a:bodyPr/>
          <a:lstStyle/>
          <a:p>
            <a:pPr>
              <a:buFont typeface="Arial" panose="020B0604020202020204" pitchFamily="34" charset="0"/>
              <a:buNone/>
              <a:defRPr/>
            </a:pPr>
            <a:endParaRPr lang="de-CH" dirty="0"/>
          </a:p>
        </p:txBody>
      </p:sp>
      <p:sp>
        <p:nvSpPr>
          <p:cNvPr id="239620" name="Foliennummernplatzhalter 3">
            <a:extLst>
              <a:ext uri="{FF2B5EF4-FFF2-40B4-BE49-F238E27FC236}">
                <a16:creationId xmlns:a16="http://schemas.microsoft.com/office/drawing/2014/main" id="{73D2B9D2-4FC1-5AC2-604D-B5CB46CB60CC}"/>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51</a:t>
            </a:fld>
            <a:endParaRPr lang="de-CH" altLang="de-DE" sz="1300"/>
          </a:p>
        </p:txBody>
      </p:sp>
    </p:spTree>
    <p:extLst>
      <p:ext uri="{BB962C8B-B14F-4D97-AF65-F5344CB8AC3E}">
        <p14:creationId xmlns:p14="http://schemas.microsoft.com/office/powerpoint/2010/main" val="1387381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5</a:t>
            </a:fld>
            <a:endParaRPr lang="de-CH" dirty="0"/>
          </a:p>
        </p:txBody>
      </p:sp>
    </p:spTree>
    <p:extLst>
      <p:ext uri="{BB962C8B-B14F-4D97-AF65-F5344CB8AC3E}">
        <p14:creationId xmlns:p14="http://schemas.microsoft.com/office/powerpoint/2010/main" val="21477301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11A74-F599-65C9-367A-5C3339F5A9BA}"/>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968B5B2E-C5DB-EA88-B5DE-AAF0E898C0E4}"/>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6D021E4E-5B3A-F893-EF3E-BBABC0E8B7FA}"/>
              </a:ext>
            </a:extLst>
          </p:cNvPr>
          <p:cNvSpPr>
            <a:spLocks noGrp="1"/>
          </p:cNvSpPr>
          <p:nvPr>
            <p:ph type="body" idx="1"/>
          </p:nvPr>
        </p:nvSpPr>
        <p:spPr/>
        <p:txBody>
          <a:bodyPr/>
          <a:lstStyle/>
          <a:p>
            <a:pPr>
              <a:buFont typeface="Arial" panose="020B0604020202020204" pitchFamily="34" charset="0"/>
              <a:buNone/>
              <a:defRPr/>
            </a:pPr>
            <a:endParaRPr lang="de-CH" dirty="0"/>
          </a:p>
        </p:txBody>
      </p:sp>
      <p:sp>
        <p:nvSpPr>
          <p:cNvPr id="239620" name="Foliennummernplatzhalter 3">
            <a:extLst>
              <a:ext uri="{FF2B5EF4-FFF2-40B4-BE49-F238E27FC236}">
                <a16:creationId xmlns:a16="http://schemas.microsoft.com/office/drawing/2014/main" id="{AC8B3E5E-65A8-556F-4F55-F24C660987F0}"/>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52</a:t>
            </a:fld>
            <a:endParaRPr lang="de-CH" altLang="de-DE" sz="1300"/>
          </a:p>
        </p:txBody>
      </p:sp>
    </p:spTree>
    <p:extLst>
      <p:ext uri="{BB962C8B-B14F-4D97-AF65-F5344CB8AC3E}">
        <p14:creationId xmlns:p14="http://schemas.microsoft.com/office/powerpoint/2010/main" val="21171445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15C8B-2CDC-4071-A8EE-D4EE0DEE0ADB}"/>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80218989-3DF5-AC95-5EC6-61AEB9318C9E}"/>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A7A0CF95-4BE5-2F71-22B2-72894E352C79}"/>
              </a:ext>
            </a:extLst>
          </p:cNvPr>
          <p:cNvSpPr>
            <a:spLocks noGrp="1"/>
          </p:cNvSpPr>
          <p:nvPr>
            <p:ph type="body" idx="1"/>
          </p:nvPr>
        </p:nvSpPr>
        <p:spPr/>
        <p:txBody>
          <a:bodyPr/>
          <a:lstStyle/>
          <a:p>
            <a:pPr>
              <a:buFont typeface="Arial" panose="020B0604020202020204" pitchFamily="34" charset="0"/>
              <a:buNone/>
              <a:defRPr/>
            </a:pPr>
            <a:endParaRPr lang="de-CH" dirty="0"/>
          </a:p>
        </p:txBody>
      </p:sp>
      <p:sp>
        <p:nvSpPr>
          <p:cNvPr id="239620" name="Foliennummernplatzhalter 3">
            <a:extLst>
              <a:ext uri="{FF2B5EF4-FFF2-40B4-BE49-F238E27FC236}">
                <a16:creationId xmlns:a16="http://schemas.microsoft.com/office/drawing/2014/main" id="{9C19E942-C0DF-EE99-DCE4-6C9D321759EF}"/>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53</a:t>
            </a:fld>
            <a:endParaRPr lang="de-CH" altLang="de-DE" sz="1300"/>
          </a:p>
        </p:txBody>
      </p:sp>
    </p:spTree>
    <p:extLst>
      <p:ext uri="{BB962C8B-B14F-4D97-AF65-F5344CB8AC3E}">
        <p14:creationId xmlns:p14="http://schemas.microsoft.com/office/powerpoint/2010/main" val="35223333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a:buFont typeface="Arial" panose="020B0604020202020204" pitchFamily="34" charset="0"/>
              <a:buNone/>
              <a:defRPr/>
            </a:pP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Leistungsfähigkeit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einzelner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Personen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unterscheiden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sich</a:t>
            </a:r>
            <a:r>
              <a:rPr lang="en-GB" sz="1200" b="0" i="0" u="none" strike="noStrike" kern="1200" dirty="0">
                <a:solidFill>
                  <a:schemeClr val="tx1"/>
                </a:solidFill>
                <a:effectLst/>
                <a:latin typeface="Arial" pitchFamily="34" charset="0"/>
                <a:ea typeface="+mn-ea"/>
                <a:cs typeface="+mn-cs"/>
              </a:rPr>
              <a:t> stark. </a:t>
            </a:r>
            <a:r>
              <a:rPr lang="en-GB" sz="1200" b="0" i="0" u="none" strike="noStrike" kern="1200" dirty="0" err="1">
                <a:solidFill>
                  <a:schemeClr val="tx1"/>
                </a:solidFill>
                <a:effectLst/>
                <a:latin typeface="Arial" pitchFamily="34" charset="0"/>
                <a:ea typeface="+mn-ea"/>
                <a:cs typeface="+mn-cs"/>
              </a:rPr>
              <a:t>Demzufolge</a:t>
            </a:r>
            <a:r>
              <a:rPr lang="en-GB" sz="1200" b="0" i="0" u="none" strike="noStrike" kern="1200" dirty="0">
                <a:solidFill>
                  <a:schemeClr val="tx1"/>
                </a:solidFill>
                <a:effectLst/>
                <a:latin typeface="Arial" pitchFamily="34" charset="0"/>
                <a:ea typeface="+mn-ea"/>
                <a:cs typeface="+mn-cs"/>
              </a:rPr>
              <a:t> muss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Trainingsintensität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dem</a:t>
            </a:r>
            <a:r>
              <a:rPr lang="en-GB" sz="1200" b="0" i="0" u="none" strike="noStrike" kern="1200" dirty="0">
                <a:solidFill>
                  <a:schemeClr val="tx1"/>
                </a:solidFill>
                <a:effectLst/>
                <a:latin typeface="Arial" pitchFamily="34" charset="0"/>
                <a:ea typeface="+mn-ea"/>
                <a:cs typeface="+mn-cs"/>
              </a:rPr>
              <a:t> Individuum </a:t>
            </a:r>
            <a:r>
              <a:rPr lang="en-GB" sz="1200" b="0" i="0" u="none" strike="noStrike" kern="1200" dirty="0" err="1">
                <a:solidFill>
                  <a:schemeClr val="tx1"/>
                </a:solidFill>
                <a:effectLst/>
                <a:latin typeface="Arial" pitchFamily="34" charset="0"/>
                <a:ea typeface="+mn-ea"/>
                <a:cs typeface="+mn-cs"/>
              </a:rPr>
              <a:t>angepasst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a:t>
            </a:r>
          </a:p>
          <a:p>
            <a:pPr marL="171450" indent="-171450">
              <a:buFontTx/>
              <a:buChar char="-"/>
              <a:defRPr/>
            </a:pPr>
            <a:r>
              <a:rPr lang="en-GB" sz="1200" b="0" i="1" u="none" strike="noStrike" kern="1200" dirty="0" err="1">
                <a:solidFill>
                  <a:schemeClr val="tx1"/>
                </a:solidFill>
                <a:effectLst/>
                <a:latin typeface="Arial" pitchFamily="34" charset="0"/>
                <a:ea typeface="+mn-ea"/>
                <a:cs typeface="+mn-cs"/>
              </a:rPr>
              <a:t>Mittels</a:t>
            </a:r>
            <a:r>
              <a:rPr lang="en-GB" sz="1200" b="0" i="1" u="none" strike="noStrike" kern="1200" dirty="0">
                <a:solidFill>
                  <a:schemeClr val="tx1"/>
                </a:solidFill>
                <a:effectLst/>
                <a:latin typeface="Arial" pitchFamily="34" charset="0"/>
                <a:ea typeface="+mn-ea"/>
                <a:cs typeface="+mn-cs"/>
              </a:rPr>
              <a:t> </a:t>
            </a:r>
            <a:r>
              <a:rPr lang="en-GB" sz="1200" b="0" i="1" u="none" strike="noStrike" kern="1200" dirty="0" err="1">
                <a:solidFill>
                  <a:schemeClr val="tx1"/>
                </a:solidFill>
                <a:effectLst/>
                <a:latin typeface="Arial" pitchFamily="34" charset="0"/>
                <a:ea typeface="+mn-ea"/>
                <a:cs typeface="+mn-cs"/>
              </a:rPr>
              <a:t>Herzfrequenz</a:t>
            </a:r>
            <a:r>
              <a:rPr lang="en-GB" sz="1200" b="0" i="1" u="none" strike="noStrike" kern="1200" dirty="0">
                <a:solidFill>
                  <a:schemeClr val="tx1"/>
                </a:solidFill>
                <a:effectLst/>
                <a:latin typeface="Arial" pitchFamily="34" charset="0"/>
                <a:ea typeface="+mn-ea"/>
                <a:cs typeface="+mn-cs"/>
              </a:rPr>
              <a:t>, </a:t>
            </a:r>
            <a:r>
              <a:rPr lang="en-GB" sz="1200" b="0" i="1" u="none" strike="noStrike" kern="1200" dirty="0" err="1">
                <a:solidFill>
                  <a:schemeClr val="tx1"/>
                </a:solidFill>
                <a:effectLst/>
                <a:latin typeface="Arial" pitchFamily="34" charset="0"/>
                <a:ea typeface="+mn-ea"/>
                <a:cs typeface="+mn-cs"/>
              </a:rPr>
              <a:t>dem</a:t>
            </a:r>
            <a:r>
              <a:rPr lang="en-GB" sz="1200" b="0" i="1" u="none" strike="noStrike" kern="1200" dirty="0">
                <a:solidFill>
                  <a:schemeClr val="tx1"/>
                </a:solidFill>
                <a:effectLst/>
                <a:latin typeface="Arial" pitchFamily="34" charset="0"/>
                <a:ea typeface="+mn-ea"/>
                <a:cs typeface="+mn-cs"/>
              </a:rPr>
              <a:t> </a:t>
            </a:r>
            <a:r>
              <a:rPr lang="en-GB" sz="1200" b="0" i="1" u="none" strike="noStrike" kern="1200" dirty="0" err="1">
                <a:solidFill>
                  <a:schemeClr val="tx1"/>
                </a:solidFill>
                <a:effectLst/>
                <a:latin typeface="Arial" pitchFamily="34" charset="0"/>
                <a:ea typeface="+mn-ea"/>
                <a:cs typeface="+mn-cs"/>
              </a:rPr>
              <a:t>subjektiven</a:t>
            </a:r>
            <a:r>
              <a:rPr lang="en-GB" sz="1200" b="0" i="1" u="none" strike="noStrike" kern="1200" dirty="0">
                <a:solidFill>
                  <a:schemeClr val="tx1"/>
                </a:solidFill>
                <a:effectLst/>
                <a:latin typeface="Arial" pitchFamily="34" charset="0"/>
                <a:ea typeface="+mn-ea"/>
                <a:cs typeface="+mn-cs"/>
              </a:rPr>
              <a:t> </a:t>
            </a:r>
            <a:r>
              <a:rPr lang="en-GB" sz="1200" b="0" i="1" u="none" strike="noStrike" kern="1200" dirty="0" err="1">
                <a:solidFill>
                  <a:schemeClr val="tx1"/>
                </a:solidFill>
                <a:effectLst/>
                <a:latin typeface="Arial" pitchFamily="34" charset="0"/>
                <a:ea typeface="+mn-ea"/>
                <a:cs typeface="+mn-cs"/>
              </a:rPr>
              <a:t>Anstrengungsempfinden</a:t>
            </a:r>
            <a:r>
              <a:rPr lang="en-GB" sz="1200" b="0" i="1" u="none" strike="noStrike" kern="1200" dirty="0">
                <a:solidFill>
                  <a:schemeClr val="tx1"/>
                </a:solidFill>
                <a:effectLst/>
                <a:latin typeface="Arial" pitchFamily="34" charset="0"/>
                <a:ea typeface="+mn-ea"/>
                <a:cs typeface="+mn-cs"/>
              </a:rPr>
              <a:t> </a:t>
            </a:r>
            <a:r>
              <a:rPr lang="en-GB" sz="1200" b="0" i="1" u="none" strike="noStrike" kern="1200" dirty="0" err="1">
                <a:solidFill>
                  <a:schemeClr val="tx1"/>
                </a:solidFill>
                <a:effectLst/>
                <a:latin typeface="Arial" pitchFamily="34" charset="0"/>
                <a:ea typeface="+mn-ea"/>
                <a:cs typeface="+mn-cs"/>
              </a:rPr>
              <a:t>oder</a:t>
            </a:r>
            <a:r>
              <a:rPr lang="en-GB" sz="1200" b="0" i="1" u="none" strike="noStrike" kern="1200" dirty="0">
                <a:solidFill>
                  <a:schemeClr val="tx1"/>
                </a:solidFill>
                <a:effectLst/>
                <a:latin typeface="Arial" pitchFamily="34" charset="0"/>
                <a:ea typeface="+mn-ea"/>
                <a:cs typeface="+mn-cs"/>
              </a:rPr>
              <a:t> der </a:t>
            </a:r>
            <a:r>
              <a:rPr lang="en-GB" sz="1200" b="0" i="1" u="none" strike="noStrike" kern="1200" dirty="0" err="1">
                <a:solidFill>
                  <a:schemeClr val="tx1"/>
                </a:solidFill>
                <a:effectLst/>
                <a:latin typeface="Arial" pitchFamily="34" charset="0"/>
                <a:ea typeface="+mn-ea"/>
                <a:cs typeface="+mn-cs"/>
              </a:rPr>
              <a:t>Sprechregel</a:t>
            </a:r>
            <a:r>
              <a:rPr lang="en-GB" sz="1200" b="0" i="1" u="none" strike="noStrike" kern="1200" dirty="0">
                <a:solidFill>
                  <a:schemeClr val="tx1"/>
                </a:solidFill>
                <a:effectLst/>
                <a:latin typeface="Arial" pitchFamily="34" charset="0"/>
                <a:ea typeface="+mn-ea"/>
                <a:cs typeface="+mn-cs"/>
              </a:rPr>
              <a:t>, </a:t>
            </a:r>
            <a:r>
              <a:rPr lang="en-GB" sz="1200" b="0" i="1" u="none" strike="noStrike" kern="1200" dirty="0" err="1">
                <a:solidFill>
                  <a:schemeClr val="tx1"/>
                </a:solidFill>
                <a:effectLst/>
                <a:latin typeface="Arial" pitchFamily="34" charset="0"/>
                <a:ea typeface="+mn-ea"/>
                <a:cs typeface="+mn-cs"/>
              </a:rPr>
              <a:t>kann</a:t>
            </a:r>
            <a:r>
              <a:rPr lang="en-GB" sz="1200" b="0" i="1" u="none" strike="noStrike" kern="1200" dirty="0">
                <a:solidFill>
                  <a:schemeClr val="tx1"/>
                </a:solidFill>
                <a:effectLst/>
                <a:latin typeface="Arial" pitchFamily="34" charset="0"/>
                <a:ea typeface="+mn-ea"/>
                <a:cs typeface="+mn-cs"/>
              </a:rPr>
              <a:t> </a:t>
            </a:r>
            <a:r>
              <a:rPr lang="en-GB" sz="1200" b="0" i="1" u="none" strike="noStrike" kern="1200" dirty="0" err="1">
                <a:solidFill>
                  <a:schemeClr val="tx1"/>
                </a:solidFill>
                <a:effectLst/>
                <a:latin typeface="Arial" pitchFamily="34" charset="0"/>
                <a:ea typeface="+mn-ea"/>
                <a:cs typeface="+mn-cs"/>
              </a:rPr>
              <a:t>jeder</a:t>
            </a:r>
            <a:r>
              <a:rPr lang="en-GB" sz="1200" b="0" i="1" u="none" strike="noStrike" kern="1200" dirty="0">
                <a:solidFill>
                  <a:schemeClr val="tx1"/>
                </a:solidFill>
                <a:effectLst/>
                <a:latin typeface="Arial" pitchFamily="34" charset="0"/>
                <a:ea typeface="+mn-ea"/>
                <a:cs typeface="+mn-cs"/>
              </a:rPr>
              <a:t> </a:t>
            </a:r>
            <a:r>
              <a:rPr lang="en-GB" sz="1200" b="0" i="1" u="none" strike="noStrike" kern="1200" dirty="0" err="1">
                <a:solidFill>
                  <a:schemeClr val="tx1"/>
                </a:solidFill>
                <a:effectLst/>
                <a:latin typeface="Arial" pitchFamily="34" charset="0"/>
                <a:ea typeface="+mn-ea"/>
                <a:cs typeface="+mn-cs"/>
              </a:rPr>
              <a:t>Sportler</a:t>
            </a:r>
            <a:r>
              <a:rPr lang="en-GB" sz="1200" b="0" i="1" u="none" strike="noStrike" kern="1200" dirty="0">
                <a:solidFill>
                  <a:schemeClr val="tx1"/>
                </a:solidFill>
                <a:effectLst/>
                <a:latin typeface="Arial" pitchFamily="34" charset="0"/>
                <a:ea typeface="+mn-ea"/>
                <a:cs typeface="+mn-cs"/>
              </a:rPr>
              <a:t> seine </a:t>
            </a:r>
            <a:r>
              <a:rPr lang="en-GB" sz="1200" b="0" i="1" u="none" strike="noStrike" kern="1200" dirty="0" err="1">
                <a:solidFill>
                  <a:schemeClr val="tx1"/>
                </a:solidFill>
                <a:effectLst/>
                <a:latin typeface="Arial" pitchFamily="34" charset="0"/>
                <a:ea typeface="+mn-ea"/>
                <a:cs typeface="+mn-cs"/>
              </a:rPr>
              <a:t>individuell</a:t>
            </a:r>
            <a:r>
              <a:rPr lang="en-GB" sz="1200" b="0" i="1" u="none" strike="noStrike" kern="1200" dirty="0">
                <a:solidFill>
                  <a:schemeClr val="tx1"/>
                </a:solidFill>
                <a:effectLst/>
                <a:latin typeface="Arial" pitchFamily="34" charset="0"/>
                <a:ea typeface="+mn-ea"/>
                <a:cs typeface="+mn-cs"/>
              </a:rPr>
              <a:t> </a:t>
            </a:r>
            <a:r>
              <a:rPr lang="en-GB" sz="1200" b="0" i="1" u="none" strike="noStrike" kern="1200" dirty="0" err="1">
                <a:solidFill>
                  <a:schemeClr val="tx1"/>
                </a:solidFill>
                <a:effectLst/>
                <a:latin typeface="Arial" pitchFamily="34" charset="0"/>
                <a:ea typeface="+mn-ea"/>
                <a:cs typeface="+mn-cs"/>
              </a:rPr>
              <a:t>optimale</a:t>
            </a:r>
            <a:r>
              <a:rPr lang="en-GB" sz="1200" b="0" i="1" u="none" strike="noStrike" kern="1200" dirty="0">
                <a:solidFill>
                  <a:schemeClr val="tx1"/>
                </a:solidFill>
                <a:effectLst/>
                <a:latin typeface="Arial" pitchFamily="34" charset="0"/>
                <a:ea typeface="+mn-ea"/>
                <a:cs typeface="+mn-cs"/>
              </a:rPr>
              <a:t> </a:t>
            </a:r>
            <a:r>
              <a:rPr lang="en-GB" sz="1200" b="0" i="1" u="none" strike="noStrike" kern="1200" dirty="0" err="1">
                <a:solidFill>
                  <a:schemeClr val="tx1"/>
                </a:solidFill>
                <a:effectLst/>
                <a:latin typeface="Arial" pitchFamily="34" charset="0"/>
                <a:ea typeface="+mn-ea"/>
                <a:cs typeface="+mn-cs"/>
              </a:rPr>
              <a:t>Trainingsintensität</a:t>
            </a:r>
            <a:r>
              <a:rPr lang="en-GB" sz="1200" b="0" i="1" u="none" strike="noStrike" kern="1200" dirty="0">
                <a:solidFill>
                  <a:schemeClr val="tx1"/>
                </a:solidFill>
                <a:effectLst/>
                <a:latin typeface="Arial" pitchFamily="34" charset="0"/>
                <a:ea typeface="+mn-ea"/>
                <a:cs typeface="+mn-cs"/>
              </a:rPr>
              <a:t> </a:t>
            </a:r>
            <a:r>
              <a:rPr lang="en-GB" sz="1200" b="0" i="1" u="none" strike="noStrike" kern="1200" dirty="0" err="1">
                <a:solidFill>
                  <a:schemeClr val="tx1"/>
                </a:solidFill>
                <a:effectLst/>
                <a:latin typeface="Arial" pitchFamily="34" charset="0"/>
                <a:ea typeface="+mn-ea"/>
                <a:cs typeface="+mn-cs"/>
              </a:rPr>
              <a:t>bestimmen</a:t>
            </a:r>
            <a:r>
              <a:rPr lang="en-GB" sz="1200" b="0" i="1" u="none" strike="noStrike" kern="1200" dirty="0">
                <a:solidFill>
                  <a:schemeClr val="tx1"/>
                </a:solidFill>
                <a:effectLst/>
                <a:latin typeface="Arial" pitchFamily="34" charset="0"/>
                <a:ea typeface="+mn-ea"/>
                <a:cs typeface="+mn-cs"/>
              </a:rPr>
              <a:t>.</a:t>
            </a:r>
          </a:p>
          <a:p>
            <a:pPr marL="171450" indent="-171450">
              <a:buFontTx/>
              <a:buChar char="-"/>
              <a:defRPr/>
            </a:pPr>
            <a:r>
              <a:rPr lang="en-GB" sz="1200" b="0" i="0" u="none" strike="noStrike" kern="1200" dirty="0">
                <a:solidFill>
                  <a:schemeClr val="tx1"/>
                </a:solidFill>
                <a:effectLst/>
                <a:latin typeface="Arial" pitchFamily="34" charset="0"/>
                <a:ea typeface="+mn-ea"/>
                <a:cs typeface="+mn-cs"/>
              </a:rPr>
              <a:t>Die </a:t>
            </a:r>
            <a:r>
              <a:rPr lang="en-GB" sz="1200" b="0" i="0" u="none" strike="noStrike" kern="1200" dirty="0" err="1">
                <a:solidFill>
                  <a:schemeClr val="tx1"/>
                </a:solidFill>
                <a:effectLst/>
                <a:latin typeface="Arial" pitchFamily="34" charset="0"/>
                <a:ea typeface="+mn-ea"/>
                <a:cs typeface="+mn-cs"/>
              </a:rPr>
              <a:t>einfachste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aber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ungenauste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Methode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sind</a:t>
            </a:r>
            <a:r>
              <a:rPr lang="en-GB" sz="1200" b="0" i="0" u="none" strike="noStrike" kern="1200" dirty="0">
                <a:solidFill>
                  <a:schemeClr val="tx1"/>
                </a:solidFill>
                <a:effectLst/>
                <a:latin typeface="Arial" pitchFamily="34" charset="0"/>
                <a:ea typeface="+mn-ea"/>
                <a:cs typeface="+mn-cs"/>
              </a:rPr>
              <a:t> die </a:t>
            </a:r>
            <a:r>
              <a:rPr lang="en-GB" sz="1200" b="1" i="0" u="none" strike="noStrike" kern="1200" dirty="0" err="1">
                <a:solidFill>
                  <a:schemeClr val="tx1"/>
                </a:solidFill>
                <a:effectLst/>
                <a:latin typeface="Arial" pitchFamily="34" charset="0"/>
                <a:ea typeface="+mn-ea"/>
                <a:cs typeface="+mn-cs"/>
              </a:rPr>
              <a:t>subjektiven</a:t>
            </a:r>
            <a:r>
              <a:rPr lang="en-GB" sz="1200" b="1" i="0" u="none" strike="noStrike" kern="1200" dirty="0">
                <a:solidFill>
                  <a:schemeClr val="tx1"/>
                </a:solidFill>
                <a:effectLst/>
                <a:latin typeface="Arial" pitchFamily="34" charset="0"/>
                <a:ea typeface="+mn-ea"/>
                <a:cs typeface="+mn-cs"/>
              </a:rPr>
              <a:t> </a:t>
            </a:r>
            <a:r>
              <a:rPr lang="en-GB" sz="1200" b="1" i="0" u="none" strike="noStrike" kern="1200" dirty="0" err="1">
                <a:solidFill>
                  <a:schemeClr val="tx1"/>
                </a:solidFill>
                <a:effectLst/>
                <a:latin typeface="Arial" pitchFamily="34" charset="0"/>
                <a:ea typeface="+mn-ea"/>
                <a:cs typeface="+mn-cs"/>
              </a:rPr>
              <a:t>Intensitätsangaben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Für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a:t>
            </a:r>
            <a:r>
              <a:rPr lang="en-GB" sz="1200" b="0" i="0" u="none" strike="noStrike" kern="1200" dirty="0">
                <a:solidFill>
                  <a:schemeClr val="tx1"/>
                </a:solidFill>
                <a:effectLst/>
                <a:latin typeface="Arial" pitchFamily="34" charset="0"/>
                <a:ea typeface="+mn-ea"/>
                <a:cs typeface="+mn-cs"/>
              </a:rPr>
              <a:t> Training </a:t>
            </a:r>
            <a:r>
              <a:rPr lang="en-GB" sz="1200" b="0" i="0" u="none" strike="noStrike" kern="1200" dirty="0" err="1">
                <a:solidFill>
                  <a:schemeClr val="tx1"/>
                </a:solidFill>
                <a:effectLst/>
                <a:latin typeface="Arial" pitchFamily="34" charset="0"/>
                <a:ea typeface="+mn-ea"/>
                <a:cs typeface="+mn-cs"/>
              </a:rPr>
              <a:t>im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Breitensportbereich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diese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aber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ausreichend</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entsprechend</a:t>
            </a:r>
            <a:r>
              <a:rPr lang="en-GB" sz="1200" b="0" i="0" u="none" strike="noStrike" kern="1200" dirty="0">
                <a:solidFill>
                  <a:schemeClr val="tx1"/>
                </a:solidFill>
                <a:effectLst/>
                <a:latin typeface="Arial" pitchFamily="34" charset="0"/>
                <a:ea typeface="+mn-ea"/>
                <a:cs typeface="+mn-cs"/>
              </a:rPr>
              <a:t> oft </a:t>
            </a:r>
            <a:r>
              <a:rPr lang="en-GB" sz="1200" b="0" i="0" u="none" strike="noStrike" kern="1200" dirty="0" err="1">
                <a:solidFill>
                  <a:schemeClr val="tx1"/>
                </a:solidFill>
                <a:effectLst/>
                <a:latin typeface="Arial" pitchFamily="34" charset="0"/>
                <a:ea typeface="+mn-ea"/>
                <a:cs typeface="+mn-cs"/>
              </a:rPr>
              <a:t>verwendet</a:t>
            </a:r>
            <a:r>
              <a:rPr lang="en-GB" sz="1200" b="0" i="0" u="none" strike="noStrike" kern="1200" dirty="0">
                <a:solidFill>
                  <a:schemeClr val="tx1"/>
                </a:solidFill>
                <a:effectLst/>
                <a:latin typeface="Arial" pitchFamily="34" charset="0"/>
                <a:ea typeface="+mn-ea"/>
                <a:cs typeface="+mn-cs"/>
              </a:rPr>
              <a:t>.</a:t>
            </a:r>
          </a:p>
          <a:p>
            <a:pPr marL="171450" indent="-171450">
              <a:buFontTx/>
              <a:buChar char="-"/>
              <a:defRPr/>
            </a:pPr>
            <a:r>
              <a:rPr lang="en-GB" sz="1200" b="0" i="0" u="none" strike="noStrike" kern="1200" dirty="0">
                <a:solidFill>
                  <a:schemeClr val="tx1"/>
                </a:solidFill>
                <a:effectLst/>
                <a:latin typeface="Arial" pitchFamily="34" charset="0"/>
                <a:ea typeface="+mn-ea"/>
                <a:cs typeface="+mn-cs"/>
              </a:rPr>
              <a:t>Eine </a:t>
            </a:r>
            <a:r>
              <a:rPr lang="en-GB" sz="1200" b="0" i="0" u="none" strike="noStrike" kern="1200" dirty="0" err="1">
                <a:solidFill>
                  <a:schemeClr val="tx1"/>
                </a:solidFill>
                <a:effectLst/>
                <a:latin typeface="Arial" pitchFamily="34" charset="0"/>
                <a:ea typeface="+mn-ea"/>
                <a:cs typeface="+mn-cs"/>
              </a:rPr>
              <a:t>sehr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häufig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verwendete</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anerkannte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Methode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1" i="0" u="none" strike="noStrike" kern="1200" dirty="0">
                <a:solidFill>
                  <a:schemeClr val="tx1"/>
                </a:solidFill>
                <a:effectLst/>
                <a:latin typeface="Arial" pitchFamily="34" charset="0"/>
                <a:ea typeface="+mn-ea"/>
                <a:cs typeface="+mn-cs"/>
              </a:rPr>
              <a:t>die Borg-Skala </a:t>
            </a:r>
            <a:r>
              <a:rPr lang="en-GB" sz="1200" b="0" i="0" u="none" strike="noStrike" kern="1200" dirty="0">
                <a:solidFill>
                  <a:schemeClr val="tx1"/>
                </a:solidFill>
                <a:effectLst/>
                <a:latin typeface="Arial" pitchFamily="34" charset="0"/>
                <a:ea typeface="+mn-ea"/>
                <a:cs typeface="+mn-cs"/>
              </a:rPr>
              <a:t>(</a:t>
            </a:r>
            <a:r>
              <a:rPr lang="en-GB" sz="1200" b="0" i="0" u="none" strike="noStrike" kern="1200" dirty="0" err="1">
                <a:solidFill>
                  <a:schemeClr val="tx1"/>
                </a:solidFill>
                <a:effectLst/>
                <a:latin typeface="Arial" pitchFamily="34" charset="0"/>
                <a:ea typeface="+mn-ea"/>
                <a:cs typeface="+mn-cs"/>
              </a:rPr>
              <a:t>Stufe</a:t>
            </a:r>
            <a:r>
              <a:rPr lang="en-GB" sz="1200" b="0" i="0" u="none" strike="noStrike" kern="1200" dirty="0">
                <a:solidFill>
                  <a:schemeClr val="tx1"/>
                </a:solidFill>
                <a:effectLst/>
                <a:latin typeface="Arial" pitchFamily="34" charset="0"/>
                <a:ea typeface="+mn-ea"/>
                <a:cs typeface="+mn-cs"/>
              </a:rPr>
              <a:t> 6-20 von </a:t>
            </a:r>
            <a:r>
              <a:rPr lang="en-GB" sz="1200" b="0" i="0" u="none" strike="noStrike" kern="1200" dirty="0" err="1">
                <a:solidFill>
                  <a:schemeClr val="tx1"/>
                </a:solidFill>
                <a:effectLst/>
                <a:latin typeface="Arial" pitchFamily="34" charset="0"/>
                <a:ea typeface="+mn-ea"/>
                <a:cs typeface="+mn-cs"/>
              </a:rPr>
              <a:t>sehr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sehr</a:t>
            </a:r>
            <a:r>
              <a:rPr lang="en-GB" sz="1200" b="0" i="0" u="none" strike="noStrike" kern="1200" dirty="0">
                <a:solidFill>
                  <a:schemeClr val="tx1"/>
                </a:solidFill>
                <a:effectLst/>
                <a:latin typeface="Arial" pitchFamily="34" charset="0"/>
                <a:ea typeface="+mn-ea"/>
                <a:cs typeface="+mn-cs"/>
              </a:rPr>
              <a:t> locker bis </a:t>
            </a:r>
            <a:r>
              <a:rPr lang="en-GB" sz="1200" b="0" i="0" u="none" strike="noStrike" kern="1200" dirty="0" err="1">
                <a:solidFill>
                  <a:schemeClr val="tx1"/>
                </a:solidFill>
                <a:effectLst/>
                <a:latin typeface="Arial" pitchFamily="34" charset="0"/>
                <a:ea typeface="+mn-ea"/>
                <a:cs typeface="+mn-cs"/>
              </a:rPr>
              <a:t>sehr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sehr</a:t>
            </a:r>
            <a:r>
              <a:rPr lang="en-GB" sz="1200" b="0" i="0" u="none" strike="noStrike" kern="1200" dirty="0">
                <a:solidFill>
                  <a:schemeClr val="tx1"/>
                </a:solidFill>
                <a:effectLst/>
                <a:latin typeface="Arial" pitchFamily="34" charset="0"/>
                <a:ea typeface="+mn-ea"/>
                <a:cs typeface="+mn-cs"/>
              </a:rPr>
              <a:t> hart).</a:t>
            </a:r>
          </a:p>
          <a:p>
            <a:pPr marL="171450" indent="-171450">
              <a:buFontTx/>
              <a:buChar char="-"/>
              <a:defRPr/>
            </a:pPr>
            <a:r>
              <a:rPr lang="en-GB" sz="1200" b="0" i="0" u="none" strike="noStrike" kern="1200" dirty="0">
                <a:solidFill>
                  <a:schemeClr val="tx1"/>
                </a:solidFill>
                <a:effectLst/>
                <a:latin typeface="Arial" pitchFamily="34" charset="0"/>
                <a:ea typeface="+mn-ea"/>
                <a:cs typeface="+mn-cs"/>
              </a:rPr>
              <a:t>Je </a:t>
            </a:r>
            <a:r>
              <a:rPr lang="en-GB" sz="1200" b="0" i="0" u="none" strike="noStrike" kern="1200" dirty="0" err="1">
                <a:solidFill>
                  <a:schemeClr val="tx1"/>
                </a:solidFill>
                <a:effectLst/>
                <a:latin typeface="Arial" pitchFamily="34" charset="0"/>
                <a:ea typeface="+mn-ea"/>
                <a:cs typeface="+mn-cs"/>
              </a:rPr>
              <a:t>nach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Ziel</a:t>
            </a:r>
            <a:r>
              <a:rPr lang="en-GB" sz="1200" b="0" i="0" u="none" strike="noStrike" kern="1200" dirty="0">
                <a:solidFill>
                  <a:schemeClr val="tx1"/>
                </a:solidFill>
                <a:effectLst/>
                <a:latin typeface="Arial" pitchFamily="34" charset="0"/>
                <a:ea typeface="+mn-ea"/>
                <a:cs typeface="+mn-cs"/>
              </a:rPr>
              <a:t> des </a:t>
            </a:r>
            <a:r>
              <a:rPr lang="en-GB" sz="1200" b="0" i="0" u="none" strike="noStrike" kern="1200" dirty="0" err="1">
                <a:solidFill>
                  <a:schemeClr val="tx1"/>
                </a:solidFill>
                <a:effectLst/>
                <a:latin typeface="Arial" pitchFamily="34" charset="0"/>
                <a:ea typeface="+mn-ea"/>
                <a:cs typeface="+mn-cs"/>
              </a:rPr>
              <a:t>Ausdauertrainings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unterscheiden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sich</a:t>
            </a:r>
            <a:r>
              <a:rPr lang="en-GB" sz="1200" b="0" i="0" u="none" strike="noStrike" kern="1200" dirty="0">
                <a:solidFill>
                  <a:schemeClr val="tx1"/>
                </a:solidFill>
                <a:effectLst/>
                <a:latin typeface="Arial" pitchFamily="34" charset="0"/>
                <a:ea typeface="+mn-ea"/>
                <a:cs typeface="+mn-cs"/>
              </a:rPr>
              <a:t> die Trainings.</a:t>
            </a: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56</a:t>
            </a:fld>
            <a:endParaRPr lang="de-CH" altLang="de-DE" sz="1300"/>
          </a:p>
        </p:txBody>
      </p:sp>
    </p:spTree>
    <p:extLst>
      <p:ext uri="{BB962C8B-B14F-4D97-AF65-F5344CB8AC3E}">
        <p14:creationId xmlns:p14="http://schemas.microsoft.com/office/powerpoint/2010/main" val="14561193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A1F42-FB3E-378B-D3E5-B7DC44502078}"/>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C9E2B0F6-6762-38A7-4F46-AAD4232B7C45}"/>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1DB66499-BBCA-6F98-5F6F-D190F64CC0AE}"/>
              </a:ext>
            </a:extLst>
          </p:cNvPr>
          <p:cNvSpPr>
            <a:spLocks noGrp="1"/>
          </p:cNvSpPr>
          <p:nvPr>
            <p:ph type="body" idx="1"/>
          </p:nvPr>
        </p:nvSpPr>
        <p:spPr/>
        <p:txBody>
          <a:bodyPr/>
          <a:lstStyle/>
          <a:p>
            <a:pPr>
              <a:buFont typeface="Arial" panose="020B0604020202020204" pitchFamily="34" charset="0"/>
              <a:buNone/>
              <a:defRPr/>
            </a:pPr>
            <a:r>
              <a:rPr lang="de-CH" dirty="0"/>
              <a:t>- </a:t>
            </a:r>
            <a:r>
              <a:rPr lang="de-CH" dirty="0" err="1"/>
              <a:t>Les</a:t>
            </a:r>
            <a:r>
              <a:rPr lang="de-CH" dirty="0"/>
              <a:t> </a:t>
            </a:r>
            <a:r>
              <a:rPr lang="de-CH" dirty="0" err="1"/>
              <a:t>performances</a:t>
            </a:r>
            <a:r>
              <a:rPr lang="de-CH" dirty="0"/>
              <a:t> </a:t>
            </a:r>
            <a:r>
              <a:rPr lang="de-CH" dirty="0" err="1"/>
              <a:t>varient</a:t>
            </a:r>
            <a:r>
              <a:rPr lang="de-CH" dirty="0"/>
              <a:t> </a:t>
            </a:r>
            <a:r>
              <a:rPr lang="de-CH" dirty="0" err="1"/>
              <a:t>considérablement</a:t>
            </a:r>
            <a:r>
              <a:rPr lang="de-CH" dirty="0"/>
              <a:t> </a:t>
            </a:r>
            <a:r>
              <a:rPr lang="de-CH" dirty="0" err="1"/>
              <a:t>d'une</a:t>
            </a:r>
            <a:r>
              <a:rPr lang="de-CH" dirty="0"/>
              <a:t> </a:t>
            </a:r>
            <a:r>
              <a:rPr lang="de-CH" dirty="0" err="1"/>
              <a:t>personne</a:t>
            </a:r>
            <a:r>
              <a:rPr lang="de-CH" dirty="0"/>
              <a:t> à </a:t>
            </a:r>
            <a:r>
              <a:rPr lang="de-CH" dirty="0" err="1"/>
              <a:t>l'autre</a:t>
            </a:r>
            <a:r>
              <a:rPr lang="de-CH" dirty="0"/>
              <a:t>. Par </a:t>
            </a:r>
            <a:r>
              <a:rPr lang="de-CH" dirty="0" err="1"/>
              <a:t>conséquent</a:t>
            </a:r>
            <a:r>
              <a:rPr lang="de-CH" dirty="0"/>
              <a:t>, </a:t>
            </a:r>
            <a:r>
              <a:rPr lang="de-CH" dirty="0" err="1"/>
              <a:t>l'intensité</a:t>
            </a:r>
            <a:r>
              <a:rPr lang="de-CH" dirty="0"/>
              <a:t> de </a:t>
            </a:r>
            <a:r>
              <a:rPr lang="de-CH" dirty="0" err="1"/>
              <a:t>l'entraînement</a:t>
            </a:r>
            <a:r>
              <a:rPr lang="de-CH" dirty="0"/>
              <a:t> </a:t>
            </a:r>
            <a:r>
              <a:rPr lang="de-CH" dirty="0" err="1"/>
              <a:t>doit</a:t>
            </a:r>
            <a:r>
              <a:rPr lang="de-CH" dirty="0"/>
              <a:t> </a:t>
            </a:r>
            <a:r>
              <a:rPr lang="de-CH" dirty="0" err="1"/>
              <a:t>également</a:t>
            </a:r>
            <a:r>
              <a:rPr lang="de-CH" dirty="0"/>
              <a:t> </a:t>
            </a:r>
            <a:r>
              <a:rPr lang="de-CH" dirty="0" err="1"/>
              <a:t>être</a:t>
            </a:r>
            <a:r>
              <a:rPr lang="de-CH" dirty="0"/>
              <a:t> </a:t>
            </a:r>
            <a:r>
              <a:rPr lang="de-CH" dirty="0" err="1"/>
              <a:t>adaptée</a:t>
            </a:r>
            <a:r>
              <a:rPr lang="de-CH" dirty="0"/>
              <a:t> à </a:t>
            </a:r>
            <a:r>
              <a:rPr lang="de-CH" dirty="0" err="1"/>
              <a:t>chaque</a:t>
            </a:r>
            <a:r>
              <a:rPr lang="de-CH" dirty="0"/>
              <a:t> </a:t>
            </a:r>
            <a:r>
              <a:rPr lang="de-CH" dirty="0" err="1"/>
              <a:t>individu</a:t>
            </a:r>
            <a:r>
              <a:rPr lang="de-CH" dirty="0"/>
              <a:t>.</a:t>
            </a:r>
          </a:p>
          <a:p>
            <a:pPr>
              <a:buFont typeface="Arial" panose="020B0604020202020204" pitchFamily="34" charset="0"/>
              <a:buNone/>
              <a:defRPr/>
            </a:pPr>
            <a:r>
              <a:rPr lang="de-CH" dirty="0"/>
              <a:t>La </a:t>
            </a:r>
            <a:r>
              <a:rPr lang="de-CH" dirty="0" err="1"/>
              <a:t>fréquence</a:t>
            </a:r>
            <a:r>
              <a:rPr lang="de-CH" dirty="0"/>
              <a:t> </a:t>
            </a:r>
            <a:r>
              <a:rPr lang="de-CH" dirty="0" err="1"/>
              <a:t>cardiaque</a:t>
            </a:r>
            <a:r>
              <a:rPr lang="de-CH" dirty="0"/>
              <a:t>, la </a:t>
            </a:r>
            <a:r>
              <a:rPr lang="de-CH" dirty="0" err="1"/>
              <a:t>perception</a:t>
            </a:r>
            <a:r>
              <a:rPr lang="de-CH" dirty="0"/>
              <a:t> </a:t>
            </a:r>
            <a:r>
              <a:rPr lang="de-CH" dirty="0" err="1"/>
              <a:t>subjective</a:t>
            </a:r>
            <a:r>
              <a:rPr lang="de-CH" dirty="0"/>
              <a:t> de </a:t>
            </a:r>
            <a:r>
              <a:rPr lang="de-CH" dirty="0" err="1"/>
              <a:t>l'effort</a:t>
            </a:r>
            <a:r>
              <a:rPr lang="de-CH" dirty="0"/>
              <a:t> </a:t>
            </a:r>
            <a:r>
              <a:rPr lang="de-CH" dirty="0" err="1"/>
              <a:t>ou</a:t>
            </a:r>
            <a:r>
              <a:rPr lang="de-CH" dirty="0"/>
              <a:t> la </a:t>
            </a:r>
            <a:r>
              <a:rPr lang="de-CH" dirty="0" err="1"/>
              <a:t>règle</a:t>
            </a:r>
            <a:r>
              <a:rPr lang="de-CH" dirty="0"/>
              <a:t> de </a:t>
            </a:r>
            <a:r>
              <a:rPr lang="de-CH" dirty="0" err="1"/>
              <a:t>l'élocution</a:t>
            </a:r>
            <a:r>
              <a:rPr lang="de-CH" dirty="0"/>
              <a:t> </a:t>
            </a:r>
            <a:r>
              <a:rPr lang="de-CH" dirty="0" err="1"/>
              <a:t>permettent</a:t>
            </a:r>
            <a:r>
              <a:rPr lang="de-CH" dirty="0"/>
              <a:t> à </a:t>
            </a:r>
            <a:r>
              <a:rPr lang="de-CH" dirty="0" err="1"/>
              <a:t>chaque</a:t>
            </a:r>
            <a:r>
              <a:rPr lang="de-CH" dirty="0"/>
              <a:t> </a:t>
            </a:r>
            <a:r>
              <a:rPr lang="de-CH" dirty="0" err="1"/>
              <a:t>sportif</a:t>
            </a:r>
            <a:r>
              <a:rPr lang="de-CH" dirty="0"/>
              <a:t> de </a:t>
            </a:r>
            <a:r>
              <a:rPr lang="de-CH" dirty="0" err="1"/>
              <a:t>déterminer</a:t>
            </a:r>
            <a:r>
              <a:rPr lang="de-CH" dirty="0"/>
              <a:t> </a:t>
            </a:r>
            <a:r>
              <a:rPr lang="de-CH" dirty="0" err="1"/>
              <a:t>l'intensité</a:t>
            </a:r>
            <a:r>
              <a:rPr lang="de-CH" dirty="0"/>
              <a:t> optimale de </a:t>
            </a:r>
            <a:r>
              <a:rPr lang="de-CH" dirty="0" err="1"/>
              <a:t>son</a:t>
            </a:r>
            <a:r>
              <a:rPr lang="de-CH" dirty="0"/>
              <a:t> </a:t>
            </a:r>
            <a:r>
              <a:rPr lang="de-CH" dirty="0" err="1"/>
              <a:t>entraînement</a:t>
            </a:r>
            <a:r>
              <a:rPr lang="de-CH" dirty="0"/>
              <a:t>.</a:t>
            </a:r>
          </a:p>
          <a:p>
            <a:pPr>
              <a:buFont typeface="Arial" panose="020B0604020202020204" pitchFamily="34" charset="0"/>
              <a:buNone/>
              <a:defRPr/>
            </a:pPr>
            <a:r>
              <a:rPr lang="de-CH" dirty="0" err="1"/>
              <a:t>Les</a:t>
            </a:r>
            <a:r>
              <a:rPr lang="de-CH" dirty="0"/>
              <a:t> </a:t>
            </a:r>
            <a:r>
              <a:rPr lang="de-CH" dirty="0" err="1"/>
              <a:t>indications</a:t>
            </a:r>
            <a:r>
              <a:rPr lang="de-CH" dirty="0"/>
              <a:t> </a:t>
            </a:r>
            <a:r>
              <a:rPr lang="de-CH" dirty="0" err="1"/>
              <a:t>subjectives</a:t>
            </a:r>
            <a:r>
              <a:rPr lang="de-CH" dirty="0"/>
              <a:t> de </a:t>
            </a:r>
            <a:r>
              <a:rPr lang="de-CH" dirty="0" err="1"/>
              <a:t>l'intensité</a:t>
            </a:r>
            <a:r>
              <a:rPr lang="de-CH" dirty="0"/>
              <a:t> </a:t>
            </a:r>
            <a:r>
              <a:rPr lang="de-CH" dirty="0" err="1"/>
              <a:t>constituent</a:t>
            </a:r>
            <a:r>
              <a:rPr lang="de-CH" dirty="0"/>
              <a:t> la </a:t>
            </a:r>
            <a:r>
              <a:rPr lang="de-CH" dirty="0" err="1"/>
              <a:t>méthode</a:t>
            </a:r>
            <a:r>
              <a:rPr lang="de-CH" dirty="0"/>
              <a:t> la plus simple, </a:t>
            </a:r>
            <a:r>
              <a:rPr lang="de-CH" dirty="0" err="1"/>
              <a:t>mais</a:t>
            </a:r>
            <a:r>
              <a:rPr lang="de-CH" dirty="0"/>
              <a:t> </a:t>
            </a:r>
            <a:r>
              <a:rPr lang="de-CH" dirty="0" err="1"/>
              <a:t>aussi</a:t>
            </a:r>
            <a:r>
              <a:rPr lang="de-CH" dirty="0"/>
              <a:t> la </a:t>
            </a:r>
            <a:r>
              <a:rPr lang="de-CH" dirty="0" err="1"/>
              <a:t>moins</a:t>
            </a:r>
            <a:r>
              <a:rPr lang="de-CH" dirty="0"/>
              <a:t> </a:t>
            </a:r>
            <a:r>
              <a:rPr lang="de-CH" dirty="0" err="1"/>
              <a:t>précise</a:t>
            </a:r>
            <a:r>
              <a:rPr lang="de-CH" dirty="0"/>
              <a:t>. </a:t>
            </a:r>
            <a:r>
              <a:rPr lang="de-CH" dirty="0" err="1"/>
              <a:t>Elles</a:t>
            </a:r>
            <a:r>
              <a:rPr lang="de-CH" dirty="0"/>
              <a:t> </a:t>
            </a:r>
            <a:r>
              <a:rPr lang="de-CH" dirty="0" err="1"/>
              <a:t>sont</a:t>
            </a:r>
            <a:r>
              <a:rPr lang="de-CH" dirty="0"/>
              <a:t> </a:t>
            </a:r>
            <a:r>
              <a:rPr lang="de-CH" dirty="0" err="1"/>
              <a:t>toutefois</a:t>
            </a:r>
            <a:r>
              <a:rPr lang="de-CH" dirty="0"/>
              <a:t> </a:t>
            </a:r>
            <a:r>
              <a:rPr lang="de-CH" dirty="0" err="1"/>
              <a:t>suffisantes</a:t>
            </a:r>
            <a:r>
              <a:rPr lang="de-CH" dirty="0"/>
              <a:t> </a:t>
            </a:r>
            <a:r>
              <a:rPr lang="de-CH" dirty="0" err="1"/>
              <a:t>pour</a:t>
            </a:r>
            <a:r>
              <a:rPr lang="de-CH" dirty="0"/>
              <a:t> </a:t>
            </a:r>
            <a:r>
              <a:rPr lang="de-CH" dirty="0" err="1"/>
              <a:t>un</a:t>
            </a:r>
            <a:r>
              <a:rPr lang="de-CH" dirty="0"/>
              <a:t> </a:t>
            </a:r>
            <a:r>
              <a:rPr lang="de-CH" dirty="0" err="1"/>
              <a:t>entraînement</a:t>
            </a:r>
            <a:r>
              <a:rPr lang="de-CH" dirty="0"/>
              <a:t> </a:t>
            </a:r>
            <a:r>
              <a:rPr lang="de-CH" dirty="0" err="1"/>
              <a:t>dans</a:t>
            </a:r>
            <a:r>
              <a:rPr lang="de-CH" dirty="0"/>
              <a:t> le </a:t>
            </a:r>
            <a:r>
              <a:rPr lang="de-CH" dirty="0" err="1"/>
              <a:t>domaine</a:t>
            </a:r>
            <a:r>
              <a:rPr lang="de-CH" dirty="0"/>
              <a:t> du </a:t>
            </a:r>
            <a:r>
              <a:rPr lang="de-CH" dirty="0" err="1"/>
              <a:t>sport</a:t>
            </a:r>
            <a:r>
              <a:rPr lang="de-CH" dirty="0"/>
              <a:t> de </a:t>
            </a:r>
            <a:r>
              <a:rPr lang="de-CH" dirty="0" err="1"/>
              <a:t>masse</a:t>
            </a:r>
            <a:r>
              <a:rPr lang="de-CH" dirty="0"/>
              <a:t> et </a:t>
            </a:r>
            <a:r>
              <a:rPr lang="de-CH" dirty="0" err="1"/>
              <a:t>sont</a:t>
            </a:r>
            <a:r>
              <a:rPr lang="de-CH" dirty="0"/>
              <a:t> </a:t>
            </a:r>
            <a:r>
              <a:rPr lang="de-CH" dirty="0" err="1"/>
              <a:t>donc</a:t>
            </a:r>
            <a:r>
              <a:rPr lang="de-CH" dirty="0"/>
              <a:t> </a:t>
            </a:r>
            <a:r>
              <a:rPr lang="de-CH" dirty="0" err="1"/>
              <a:t>souvent</a:t>
            </a:r>
            <a:r>
              <a:rPr lang="de-CH" dirty="0"/>
              <a:t> </a:t>
            </a:r>
            <a:r>
              <a:rPr lang="de-CH" dirty="0" err="1"/>
              <a:t>utilisées</a:t>
            </a:r>
            <a:r>
              <a:rPr lang="de-CH" dirty="0"/>
              <a:t>.</a:t>
            </a:r>
          </a:p>
          <a:p>
            <a:pPr>
              <a:buFont typeface="Arial" panose="020B0604020202020204" pitchFamily="34" charset="0"/>
              <a:buNone/>
              <a:defRPr/>
            </a:pPr>
            <a:r>
              <a:rPr lang="de-CH" dirty="0" err="1"/>
              <a:t>Une</a:t>
            </a:r>
            <a:r>
              <a:rPr lang="de-CH" dirty="0"/>
              <a:t> </a:t>
            </a:r>
            <a:r>
              <a:rPr lang="de-CH" dirty="0" err="1"/>
              <a:t>méthode</a:t>
            </a:r>
            <a:r>
              <a:rPr lang="de-CH" dirty="0"/>
              <a:t> très </a:t>
            </a:r>
            <a:r>
              <a:rPr lang="de-CH" dirty="0" err="1"/>
              <a:t>utilisée</a:t>
            </a:r>
            <a:r>
              <a:rPr lang="de-CH" dirty="0"/>
              <a:t> et </a:t>
            </a:r>
            <a:r>
              <a:rPr lang="de-CH" dirty="0" err="1"/>
              <a:t>reconnue</a:t>
            </a:r>
            <a:r>
              <a:rPr lang="de-CH" dirty="0"/>
              <a:t> </a:t>
            </a:r>
            <a:r>
              <a:rPr lang="de-CH" dirty="0" err="1"/>
              <a:t>est</a:t>
            </a:r>
            <a:r>
              <a:rPr lang="de-CH" dirty="0"/>
              <a:t> </a:t>
            </a:r>
            <a:r>
              <a:rPr lang="de-CH" dirty="0" err="1"/>
              <a:t>l'échelle</a:t>
            </a:r>
            <a:r>
              <a:rPr lang="de-CH" dirty="0"/>
              <a:t> de Borg (</a:t>
            </a:r>
            <a:r>
              <a:rPr lang="de-CH" dirty="0" err="1"/>
              <a:t>niveau</a:t>
            </a:r>
            <a:r>
              <a:rPr lang="de-CH" dirty="0"/>
              <a:t> 6-20 de très, très </a:t>
            </a:r>
            <a:r>
              <a:rPr lang="de-CH" dirty="0" err="1"/>
              <a:t>relâché</a:t>
            </a:r>
            <a:r>
              <a:rPr lang="de-CH" dirty="0"/>
              <a:t> à très, très </a:t>
            </a:r>
            <a:r>
              <a:rPr lang="de-CH" dirty="0" err="1"/>
              <a:t>dur</a:t>
            </a:r>
            <a:r>
              <a:rPr lang="de-CH" dirty="0"/>
              <a:t>).</a:t>
            </a:r>
          </a:p>
          <a:p>
            <a:pPr>
              <a:buFont typeface="Arial" panose="020B0604020202020204" pitchFamily="34" charset="0"/>
              <a:buNone/>
              <a:defRPr/>
            </a:pPr>
            <a:r>
              <a:rPr lang="de-CH" dirty="0" err="1"/>
              <a:t>Les</a:t>
            </a:r>
            <a:r>
              <a:rPr lang="de-CH" dirty="0"/>
              <a:t> </a:t>
            </a:r>
            <a:r>
              <a:rPr lang="de-CH" dirty="0" err="1"/>
              <a:t>entraînements</a:t>
            </a:r>
            <a:r>
              <a:rPr lang="de-CH" dirty="0"/>
              <a:t> </a:t>
            </a:r>
            <a:r>
              <a:rPr lang="de-CH" dirty="0" err="1"/>
              <a:t>diffèrent</a:t>
            </a:r>
            <a:r>
              <a:rPr lang="de-CH" dirty="0"/>
              <a:t> </a:t>
            </a:r>
            <a:r>
              <a:rPr lang="de-CH" dirty="0" err="1"/>
              <a:t>selon</a:t>
            </a:r>
            <a:r>
              <a:rPr lang="de-CH" dirty="0"/>
              <a:t> </a:t>
            </a:r>
            <a:r>
              <a:rPr lang="de-CH" dirty="0" err="1"/>
              <a:t>l'objectif</a:t>
            </a:r>
            <a:r>
              <a:rPr lang="de-CH" dirty="0"/>
              <a:t> de </a:t>
            </a:r>
            <a:r>
              <a:rPr lang="de-CH" dirty="0" err="1"/>
              <a:t>l'entraînement</a:t>
            </a:r>
            <a:r>
              <a:rPr lang="de-CH" dirty="0"/>
              <a:t> </a:t>
            </a:r>
            <a:r>
              <a:rPr lang="de-CH" dirty="0" err="1"/>
              <a:t>d'endurance</a:t>
            </a:r>
            <a:r>
              <a:rPr lang="de-CH" dirty="0"/>
              <a:t>.</a:t>
            </a:r>
          </a:p>
        </p:txBody>
      </p:sp>
      <p:sp>
        <p:nvSpPr>
          <p:cNvPr id="239620" name="Foliennummernplatzhalter 3">
            <a:extLst>
              <a:ext uri="{FF2B5EF4-FFF2-40B4-BE49-F238E27FC236}">
                <a16:creationId xmlns:a16="http://schemas.microsoft.com/office/drawing/2014/main" id="{1B8EDAFE-7079-E679-C8B3-300207D95306}"/>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57</a:t>
            </a:fld>
            <a:endParaRPr lang="de-CH" altLang="de-DE" sz="1300"/>
          </a:p>
        </p:txBody>
      </p:sp>
    </p:spTree>
    <p:extLst>
      <p:ext uri="{BB962C8B-B14F-4D97-AF65-F5344CB8AC3E}">
        <p14:creationId xmlns:p14="http://schemas.microsoft.com/office/powerpoint/2010/main" val="11969013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4F277-8FE0-7C6D-0ACC-2EA1D5130816}"/>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84C75F4A-235B-FC06-9F59-32A6BA0465EF}"/>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2FC6D599-D6EF-DF2D-0610-E8FB519DDF8A}"/>
              </a:ext>
            </a:extLst>
          </p:cNvPr>
          <p:cNvSpPr>
            <a:spLocks noGrp="1"/>
          </p:cNvSpPr>
          <p:nvPr>
            <p:ph type="body" idx="1"/>
          </p:nvPr>
        </p:nvSpPr>
        <p:spPr/>
        <p:txBody>
          <a:bodyPr/>
          <a:lstStyle/>
          <a:p>
            <a:pPr>
              <a:buFont typeface="Arial" panose="020B0604020202020204" pitchFamily="34" charset="0"/>
              <a:buNone/>
              <a:defRPr/>
            </a:pPr>
            <a:r>
              <a:rPr lang="de-CH" dirty="0"/>
              <a:t>- Le </a:t>
            </a:r>
            <a:r>
              <a:rPr lang="de-CH" dirty="0" err="1"/>
              <a:t>prestazioni</a:t>
            </a:r>
            <a:r>
              <a:rPr lang="de-CH" dirty="0"/>
              <a:t> delle </a:t>
            </a:r>
            <a:r>
              <a:rPr lang="de-CH" dirty="0" err="1"/>
              <a:t>singole</a:t>
            </a:r>
            <a:r>
              <a:rPr lang="de-CH" dirty="0"/>
              <a:t> </a:t>
            </a:r>
            <a:r>
              <a:rPr lang="de-CH" dirty="0" err="1"/>
              <a:t>persone</a:t>
            </a:r>
            <a:r>
              <a:rPr lang="de-CH" dirty="0"/>
              <a:t> </a:t>
            </a:r>
            <a:r>
              <a:rPr lang="de-CH" dirty="0" err="1"/>
              <a:t>variano</a:t>
            </a:r>
            <a:r>
              <a:rPr lang="de-CH" dirty="0"/>
              <a:t> </a:t>
            </a:r>
            <a:r>
              <a:rPr lang="de-CH" dirty="0" err="1"/>
              <a:t>notevolmente</a:t>
            </a:r>
            <a:r>
              <a:rPr lang="de-CH" dirty="0"/>
              <a:t>. Di </a:t>
            </a:r>
            <a:r>
              <a:rPr lang="de-CH" dirty="0" err="1"/>
              <a:t>conseguenza</a:t>
            </a:r>
            <a:r>
              <a:rPr lang="de-CH" dirty="0"/>
              <a:t>, </a:t>
            </a:r>
            <a:r>
              <a:rPr lang="de-CH" dirty="0" err="1"/>
              <a:t>anche</a:t>
            </a:r>
            <a:r>
              <a:rPr lang="de-CH" dirty="0"/>
              <a:t> </a:t>
            </a:r>
            <a:r>
              <a:rPr lang="de-CH" dirty="0" err="1"/>
              <a:t>l'intensità</a:t>
            </a:r>
            <a:r>
              <a:rPr lang="de-CH" dirty="0"/>
              <a:t> </a:t>
            </a:r>
            <a:r>
              <a:rPr lang="de-CH" dirty="0" err="1"/>
              <a:t>dell'allenamento</a:t>
            </a:r>
            <a:r>
              <a:rPr lang="de-CH" dirty="0"/>
              <a:t> </a:t>
            </a:r>
            <a:r>
              <a:rPr lang="de-CH" dirty="0" err="1"/>
              <a:t>deve</a:t>
            </a:r>
            <a:r>
              <a:rPr lang="de-CH" dirty="0"/>
              <a:t> </a:t>
            </a:r>
            <a:r>
              <a:rPr lang="de-CH" dirty="0" err="1"/>
              <a:t>essere</a:t>
            </a:r>
            <a:r>
              <a:rPr lang="de-CH" dirty="0"/>
              <a:t> </a:t>
            </a:r>
            <a:r>
              <a:rPr lang="de-CH" dirty="0" err="1"/>
              <a:t>adattata</a:t>
            </a:r>
            <a:r>
              <a:rPr lang="de-CH" dirty="0"/>
              <a:t> al </a:t>
            </a:r>
            <a:r>
              <a:rPr lang="de-CH" dirty="0" err="1"/>
              <a:t>singolo</a:t>
            </a:r>
            <a:r>
              <a:rPr lang="de-CH" dirty="0"/>
              <a:t> </a:t>
            </a:r>
            <a:r>
              <a:rPr lang="de-CH" dirty="0" err="1"/>
              <a:t>individuo</a:t>
            </a:r>
            <a:r>
              <a:rPr lang="de-CH" dirty="0"/>
              <a:t>.</a:t>
            </a:r>
          </a:p>
          <a:p>
            <a:pPr>
              <a:buFont typeface="Arial" panose="020B0604020202020204" pitchFamily="34" charset="0"/>
              <a:buNone/>
              <a:defRPr/>
            </a:pPr>
            <a:r>
              <a:rPr lang="de-CH" dirty="0" err="1"/>
              <a:t>Utilizzando</a:t>
            </a:r>
            <a:r>
              <a:rPr lang="de-CH" dirty="0"/>
              <a:t> la </a:t>
            </a:r>
            <a:r>
              <a:rPr lang="de-CH" dirty="0" err="1"/>
              <a:t>frequenza</a:t>
            </a:r>
            <a:r>
              <a:rPr lang="de-CH" dirty="0"/>
              <a:t> </a:t>
            </a:r>
            <a:r>
              <a:rPr lang="de-CH" dirty="0" err="1"/>
              <a:t>cardiaca</a:t>
            </a:r>
            <a:r>
              <a:rPr lang="de-CH" dirty="0"/>
              <a:t>, la </a:t>
            </a:r>
            <a:r>
              <a:rPr lang="de-CH" dirty="0" err="1"/>
              <a:t>sensazione</a:t>
            </a:r>
            <a:r>
              <a:rPr lang="de-CH" dirty="0"/>
              <a:t> </a:t>
            </a:r>
            <a:r>
              <a:rPr lang="de-CH" dirty="0" err="1"/>
              <a:t>soggettiva</a:t>
            </a:r>
            <a:r>
              <a:rPr lang="de-CH" dirty="0"/>
              <a:t> di </a:t>
            </a:r>
            <a:r>
              <a:rPr lang="de-CH" dirty="0" err="1"/>
              <a:t>sforzo</a:t>
            </a:r>
            <a:r>
              <a:rPr lang="de-CH" dirty="0"/>
              <a:t> o la </a:t>
            </a:r>
            <a:r>
              <a:rPr lang="de-CH" dirty="0" err="1"/>
              <a:t>regola</a:t>
            </a:r>
            <a:r>
              <a:rPr lang="de-CH" dirty="0"/>
              <a:t> del </a:t>
            </a:r>
            <a:r>
              <a:rPr lang="de-CH" dirty="0" err="1"/>
              <a:t>linguaggio</a:t>
            </a:r>
            <a:r>
              <a:rPr lang="de-CH" dirty="0"/>
              <a:t>, </a:t>
            </a:r>
            <a:r>
              <a:rPr lang="de-CH" dirty="0" err="1"/>
              <a:t>ogni</a:t>
            </a:r>
            <a:r>
              <a:rPr lang="de-CH" dirty="0"/>
              <a:t> </a:t>
            </a:r>
            <a:r>
              <a:rPr lang="de-CH" dirty="0" err="1"/>
              <a:t>atleta</a:t>
            </a:r>
            <a:r>
              <a:rPr lang="de-CH" dirty="0"/>
              <a:t> </a:t>
            </a:r>
            <a:r>
              <a:rPr lang="de-CH" dirty="0" err="1"/>
              <a:t>può</a:t>
            </a:r>
            <a:r>
              <a:rPr lang="de-CH" dirty="0"/>
              <a:t> </a:t>
            </a:r>
            <a:r>
              <a:rPr lang="de-CH" dirty="0" err="1"/>
              <a:t>determinare</a:t>
            </a:r>
            <a:r>
              <a:rPr lang="de-CH" dirty="0"/>
              <a:t> la propria </a:t>
            </a:r>
            <a:r>
              <a:rPr lang="de-CH" dirty="0" err="1"/>
              <a:t>intensità</a:t>
            </a:r>
            <a:r>
              <a:rPr lang="de-CH" dirty="0"/>
              <a:t> di </a:t>
            </a:r>
            <a:r>
              <a:rPr lang="de-CH" dirty="0" err="1"/>
              <a:t>allenamento</a:t>
            </a:r>
            <a:r>
              <a:rPr lang="de-CH" dirty="0"/>
              <a:t> </a:t>
            </a:r>
            <a:r>
              <a:rPr lang="de-CH" dirty="0" err="1"/>
              <a:t>ottimale</a:t>
            </a:r>
            <a:r>
              <a:rPr lang="de-CH" dirty="0"/>
              <a:t>.</a:t>
            </a:r>
          </a:p>
          <a:p>
            <a:pPr>
              <a:buFont typeface="Arial" panose="020B0604020202020204" pitchFamily="34" charset="0"/>
              <a:buNone/>
              <a:defRPr/>
            </a:pPr>
            <a:r>
              <a:rPr lang="de-CH" dirty="0"/>
              <a:t>Il </a:t>
            </a:r>
            <a:r>
              <a:rPr lang="de-CH" dirty="0" err="1"/>
              <a:t>metodo</a:t>
            </a:r>
            <a:r>
              <a:rPr lang="de-CH" dirty="0"/>
              <a:t> più semplice, </a:t>
            </a:r>
            <a:r>
              <a:rPr lang="de-CH" dirty="0" err="1"/>
              <a:t>ma</a:t>
            </a:r>
            <a:r>
              <a:rPr lang="de-CH" dirty="0"/>
              <a:t> </a:t>
            </a:r>
            <a:r>
              <a:rPr lang="de-CH" dirty="0" err="1"/>
              <a:t>anche</a:t>
            </a:r>
            <a:r>
              <a:rPr lang="de-CH" dirty="0"/>
              <a:t> </a:t>
            </a:r>
            <a:r>
              <a:rPr lang="de-CH" dirty="0" err="1"/>
              <a:t>meno</a:t>
            </a:r>
            <a:r>
              <a:rPr lang="de-CH" dirty="0"/>
              <a:t> </a:t>
            </a:r>
            <a:r>
              <a:rPr lang="de-CH" dirty="0" err="1"/>
              <a:t>accurato</a:t>
            </a:r>
            <a:r>
              <a:rPr lang="de-CH" dirty="0"/>
              <a:t>, </a:t>
            </a:r>
            <a:r>
              <a:rPr lang="de-CH" dirty="0" err="1"/>
              <a:t>è</a:t>
            </a:r>
            <a:r>
              <a:rPr lang="de-CH" dirty="0"/>
              <a:t> </a:t>
            </a:r>
            <a:r>
              <a:rPr lang="de-CH" dirty="0" err="1"/>
              <a:t>quello</a:t>
            </a:r>
            <a:r>
              <a:rPr lang="de-CH" dirty="0"/>
              <a:t> </a:t>
            </a:r>
            <a:r>
              <a:rPr lang="de-CH" dirty="0" err="1"/>
              <a:t>dei</a:t>
            </a:r>
            <a:r>
              <a:rPr lang="de-CH" dirty="0"/>
              <a:t> </a:t>
            </a:r>
            <a:r>
              <a:rPr lang="de-CH" dirty="0" err="1"/>
              <a:t>dati</a:t>
            </a:r>
            <a:r>
              <a:rPr lang="de-CH" dirty="0"/>
              <a:t> </a:t>
            </a:r>
            <a:r>
              <a:rPr lang="de-CH" dirty="0" err="1"/>
              <a:t>soggettivi</a:t>
            </a:r>
            <a:r>
              <a:rPr lang="de-CH" dirty="0"/>
              <a:t> </a:t>
            </a:r>
            <a:r>
              <a:rPr lang="de-CH" dirty="0" err="1"/>
              <a:t>sull'intensità</a:t>
            </a:r>
            <a:r>
              <a:rPr lang="de-CH" dirty="0"/>
              <a:t>. </a:t>
            </a:r>
            <a:r>
              <a:rPr lang="de-CH" dirty="0" err="1"/>
              <a:t>Tuttavia</a:t>
            </a:r>
            <a:r>
              <a:rPr lang="de-CH" dirty="0"/>
              <a:t>, </a:t>
            </a:r>
            <a:r>
              <a:rPr lang="de-CH" dirty="0" err="1"/>
              <a:t>questi</a:t>
            </a:r>
            <a:r>
              <a:rPr lang="de-CH" dirty="0"/>
              <a:t> </a:t>
            </a:r>
            <a:r>
              <a:rPr lang="de-CH" dirty="0" err="1"/>
              <a:t>sono</a:t>
            </a:r>
            <a:r>
              <a:rPr lang="de-CH" dirty="0"/>
              <a:t> </a:t>
            </a:r>
            <a:r>
              <a:rPr lang="de-CH" dirty="0" err="1"/>
              <a:t>sufficienti</a:t>
            </a:r>
            <a:r>
              <a:rPr lang="de-CH" dirty="0"/>
              <a:t> per </a:t>
            </a:r>
            <a:r>
              <a:rPr lang="de-CH" dirty="0" err="1"/>
              <a:t>l'allenamento</a:t>
            </a:r>
            <a:r>
              <a:rPr lang="de-CH" dirty="0"/>
              <a:t> </a:t>
            </a:r>
            <a:r>
              <a:rPr lang="de-CH" dirty="0" err="1"/>
              <a:t>negli</a:t>
            </a:r>
            <a:r>
              <a:rPr lang="de-CH" dirty="0"/>
              <a:t> </a:t>
            </a:r>
            <a:r>
              <a:rPr lang="de-CH" dirty="0" err="1"/>
              <a:t>sport</a:t>
            </a:r>
            <a:r>
              <a:rPr lang="de-CH" dirty="0"/>
              <a:t> più </a:t>
            </a:r>
            <a:r>
              <a:rPr lang="de-CH" dirty="0" err="1"/>
              <a:t>diffusi</a:t>
            </a:r>
            <a:r>
              <a:rPr lang="de-CH" dirty="0"/>
              <a:t> </a:t>
            </a:r>
            <a:r>
              <a:rPr lang="de-CH" dirty="0" err="1"/>
              <a:t>e</a:t>
            </a:r>
            <a:r>
              <a:rPr lang="de-CH" dirty="0"/>
              <a:t> </a:t>
            </a:r>
            <a:r>
              <a:rPr lang="de-CH" dirty="0" err="1"/>
              <a:t>sono</a:t>
            </a:r>
            <a:r>
              <a:rPr lang="de-CH" dirty="0"/>
              <a:t> </a:t>
            </a:r>
            <a:r>
              <a:rPr lang="de-CH" dirty="0" err="1"/>
              <a:t>quindi</a:t>
            </a:r>
            <a:r>
              <a:rPr lang="de-CH" dirty="0"/>
              <a:t> </a:t>
            </a:r>
            <a:r>
              <a:rPr lang="de-CH" dirty="0" err="1"/>
              <a:t>spesso</a:t>
            </a:r>
            <a:r>
              <a:rPr lang="de-CH" dirty="0"/>
              <a:t> </a:t>
            </a:r>
            <a:r>
              <a:rPr lang="de-CH" dirty="0" err="1"/>
              <a:t>utilizzati</a:t>
            </a:r>
            <a:r>
              <a:rPr lang="de-CH" dirty="0"/>
              <a:t>.</a:t>
            </a:r>
          </a:p>
          <a:p>
            <a:pPr>
              <a:buFont typeface="Arial" panose="020B0604020202020204" pitchFamily="34" charset="0"/>
              <a:buNone/>
              <a:defRPr/>
            </a:pPr>
            <a:r>
              <a:rPr lang="de-CH" dirty="0" err="1"/>
              <a:t>Un</a:t>
            </a:r>
            <a:r>
              <a:rPr lang="de-CH" dirty="0"/>
              <a:t> </a:t>
            </a:r>
            <a:r>
              <a:rPr lang="de-CH" dirty="0" err="1"/>
              <a:t>metodo</a:t>
            </a:r>
            <a:r>
              <a:rPr lang="de-CH" dirty="0"/>
              <a:t> molto </a:t>
            </a:r>
            <a:r>
              <a:rPr lang="de-CH" dirty="0" err="1"/>
              <a:t>utilizzato</a:t>
            </a:r>
            <a:r>
              <a:rPr lang="de-CH" dirty="0"/>
              <a:t> </a:t>
            </a:r>
            <a:r>
              <a:rPr lang="de-CH" dirty="0" err="1"/>
              <a:t>e</a:t>
            </a:r>
            <a:r>
              <a:rPr lang="de-CH" dirty="0"/>
              <a:t> </a:t>
            </a:r>
            <a:r>
              <a:rPr lang="de-CH" dirty="0" err="1"/>
              <a:t>riconosciuto</a:t>
            </a:r>
            <a:r>
              <a:rPr lang="de-CH" dirty="0"/>
              <a:t> </a:t>
            </a:r>
            <a:r>
              <a:rPr lang="de-CH" dirty="0" err="1"/>
              <a:t>è</a:t>
            </a:r>
            <a:r>
              <a:rPr lang="de-CH" dirty="0"/>
              <a:t> la </a:t>
            </a:r>
            <a:r>
              <a:rPr lang="de-CH" dirty="0" err="1"/>
              <a:t>scala</a:t>
            </a:r>
            <a:r>
              <a:rPr lang="de-CH" dirty="0"/>
              <a:t> di Borg (</a:t>
            </a:r>
            <a:r>
              <a:rPr lang="de-CH" dirty="0" err="1"/>
              <a:t>livelli</a:t>
            </a:r>
            <a:r>
              <a:rPr lang="de-CH" dirty="0"/>
              <a:t> 6-20 da molto, molto </a:t>
            </a:r>
            <a:r>
              <a:rPr lang="de-CH" dirty="0" err="1"/>
              <a:t>facile</a:t>
            </a:r>
            <a:r>
              <a:rPr lang="de-CH" dirty="0"/>
              <a:t> a molto, molto </a:t>
            </a:r>
            <a:r>
              <a:rPr lang="de-CH" dirty="0" err="1"/>
              <a:t>duro</a:t>
            </a:r>
            <a:r>
              <a:rPr lang="de-CH" dirty="0"/>
              <a:t>).</a:t>
            </a:r>
          </a:p>
          <a:p>
            <a:pPr>
              <a:buFont typeface="Arial" panose="020B0604020202020204" pitchFamily="34" charset="0"/>
              <a:buNone/>
              <a:defRPr/>
            </a:pPr>
            <a:r>
              <a:rPr lang="de-CH" dirty="0"/>
              <a:t>I </a:t>
            </a:r>
            <a:r>
              <a:rPr lang="de-CH" dirty="0" err="1"/>
              <a:t>programmi</a:t>
            </a:r>
            <a:r>
              <a:rPr lang="de-CH" dirty="0"/>
              <a:t> di </a:t>
            </a:r>
            <a:r>
              <a:rPr lang="de-CH" dirty="0" err="1"/>
              <a:t>allenamento</a:t>
            </a:r>
            <a:r>
              <a:rPr lang="de-CH" dirty="0"/>
              <a:t> </a:t>
            </a:r>
            <a:r>
              <a:rPr lang="de-CH" dirty="0" err="1"/>
              <a:t>variano</a:t>
            </a:r>
            <a:r>
              <a:rPr lang="de-CH" dirty="0"/>
              <a:t> a </a:t>
            </a:r>
            <a:r>
              <a:rPr lang="de-CH" dirty="0" err="1"/>
              <a:t>seconda</a:t>
            </a:r>
            <a:r>
              <a:rPr lang="de-CH" dirty="0"/>
              <a:t> </a:t>
            </a:r>
            <a:r>
              <a:rPr lang="de-CH" dirty="0" err="1"/>
              <a:t>dell'obiettivo</a:t>
            </a:r>
            <a:r>
              <a:rPr lang="de-CH" dirty="0"/>
              <a:t> </a:t>
            </a:r>
            <a:r>
              <a:rPr lang="de-CH" dirty="0" err="1"/>
              <a:t>dell'allenamento</a:t>
            </a:r>
            <a:r>
              <a:rPr lang="de-CH" dirty="0"/>
              <a:t> di </a:t>
            </a:r>
            <a:r>
              <a:rPr lang="de-CH" dirty="0" err="1"/>
              <a:t>resistenza</a:t>
            </a:r>
            <a:r>
              <a:rPr lang="de-CH" dirty="0"/>
              <a:t>.</a:t>
            </a:r>
          </a:p>
        </p:txBody>
      </p:sp>
      <p:sp>
        <p:nvSpPr>
          <p:cNvPr id="239620" name="Foliennummernplatzhalter 3">
            <a:extLst>
              <a:ext uri="{FF2B5EF4-FFF2-40B4-BE49-F238E27FC236}">
                <a16:creationId xmlns:a16="http://schemas.microsoft.com/office/drawing/2014/main" id="{537F9D9C-6D29-BC63-3F64-0C0A8D455B9F}"/>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58</a:t>
            </a:fld>
            <a:endParaRPr lang="de-CH" altLang="de-DE" sz="1300"/>
          </a:p>
        </p:txBody>
      </p:sp>
    </p:spTree>
    <p:extLst>
      <p:ext uri="{BB962C8B-B14F-4D97-AF65-F5344CB8AC3E}">
        <p14:creationId xmlns:p14="http://schemas.microsoft.com/office/powerpoint/2010/main" val="18484884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r>
              <a:rPr lang="en-GB" sz="1200" b="0" i="0" u="none" strike="noStrike" kern="1200" dirty="0">
                <a:solidFill>
                  <a:schemeClr val="tx1"/>
                </a:solidFill>
                <a:effectLst/>
                <a:latin typeface="Arial" pitchFamily="34" charset="0"/>
                <a:ea typeface="+mn-ea"/>
                <a:cs typeface="+mn-cs"/>
              </a:rPr>
              <a:t>Der </a:t>
            </a:r>
            <a:r>
              <a:rPr lang="en-GB" sz="1200" b="0" i="0" u="none" strike="noStrike" kern="1200" dirty="0" err="1">
                <a:solidFill>
                  <a:schemeClr val="tx1"/>
                </a:solidFill>
                <a:effectLst/>
                <a:latin typeface="Arial" pitchFamily="34" charset="0"/>
                <a:ea typeface="+mn-ea"/>
                <a:cs typeface="+mn-cs"/>
              </a:rPr>
              <a:t>Maximalpuls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kann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einfachen</a:t>
            </a:r>
            <a:r>
              <a:rPr lang="en-GB" sz="1200" b="0" i="0" u="none" strike="noStrike" kern="1200" dirty="0">
                <a:solidFill>
                  <a:schemeClr val="tx1"/>
                </a:solidFill>
                <a:effectLst/>
                <a:latin typeface="Arial" pitchFamily="34" charset="0"/>
                <a:ea typeface="+mn-ea"/>
                <a:cs typeface="+mn-cs"/>
              </a:rPr>
              <a:t> Formel </a:t>
            </a:r>
            <a:r>
              <a:rPr lang="en-GB" sz="1200" b="0" i="0" u="none" strike="noStrike" kern="1200" dirty="0" err="1">
                <a:solidFill>
                  <a:schemeClr val="tx1"/>
                </a:solidFill>
                <a:effectLst/>
                <a:latin typeface="Arial" pitchFamily="34" charset="0"/>
                <a:ea typeface="+mn-ea"/>
                <a:cs typeface="+mn-cs"/>
              </a:rPr>
              <a:t>bestimmt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err="1">
                <a:solidFill>
                  <a:schemeClr val="tx1"/>
                </a:solidFill>
                <a:effectLst/>
                <a:latin typeface="Arial" pitchFamily="34" charset="0"/>
                <a:ea typeface="+mn-ea"/>
                <a:cs typeface="+mn-cs"/>
              </a:rPr>
              <a:t>Dabei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subtrahieren</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Männer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Ausgangswert</a:t>
            </a:r>
            <a:r>
              <a:rPr lang="en-GB" sz="1200" b="0" i="0" u="none" strike="noStrike" kern="1200" dirty="0">
                <a:solidFill>
                  <a:schemeClr val="tx1"/>
                </a:solidFill>
                <a:effectLst/>
                <a:latin typeface="Arial" pitchFamily="34" charset="0"/>
                <a:ea typeface="+mn-ea"/>
                <a:cs typeface="+mn-cs"/>
              </a:rPr>
              <a:t> 220 (Frauen 226) </a:t>
            </a:r>
            <a:r>
              <a:rPr lang="en-GB" sz="1200" b="0" i="0" u="none" strike="noStrike" kern="1200" dirty="0" err="1">
                <a:solidFill>
                  <a:schemeClr val="tx1"/>
                </a:solidFill>
                <a:effectLst/>
                <a:latin typeface="Arial" pitchFamily="34" charset="0"/>
                <a:ea typeface="+mn-ea"/>
                <a:cs typeface="+mn-cs"/>
              </a:rPr>
              <a:t>ihr</a:t>
            </a:r>
            <a:r>
              <a:rPr lang="en-GB" sz="1200" b="0" i="0" u="none" strike="noStrike" kern="1200" dirty="0">
                <a:solidFill>
                  <a:schemeClr val="tx1"/>
                </a:solidFill>
                <a:effectLst/>
                <a:latin typeface="Arial" pitchFamily="34" charset="0"/>
                <a:ea typeface="+mn-ea"/>
                <a:cs typeface="+mn-cs"/>
              </a:rPr>
              <a:t> Alter, um den </a:t>
            </a:r>
            <a:r>
              <a:rPr lang="en-GB" sz="1200" b="0" i="0" u="none" strike="noStrike" kern="1200" dirty="0" err="1">
                <a:solidFill>
                  <a:schemeClr val="tx1"/>
                </a:solidFill>
                <a:effectLst/>
                <a:latin typeface="Arial" pitchFamily="34" charset="0"/>
                <a:ea typeface="+mn-ea"/>
                <a:cs typeface="+mn-cs"/>
              </a:rPr>
              <a:t>Maximalpuls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definieren</a:t>
            </a:r>
            <a:r>
              <a:rPr lang="en-GB" sz="1200" b="0" i="0" u="none" strike="noStrike" kern="1200" dirty="0">
                <a:solidFill>
                  <a:schemeClr val="tx1"/>
                </a:solidFill>
                <a:effectLst/>
                <a:latin typeface="Arial" pitchFamily="34" charset="0"/>
                <a:ea typeface="+mn-ea"/>
                <a:cs typeface="+mn-cs"/>
              </a:rPr>
              <a:t>. </a:t>
            </a:r>
          </a:p>
          <a:p>
            <a:endParaRPr lang="en-GB" altLang="de-DE" sz="1200" b="0" i="0" u="none" strike="noStrike" kern="1200" dirty="0">
              <a:solidFill>
                <a:schemeClr val="tx1"/>
              </a:solidFill>
              <a:effectLst/>
              <a:latin typeface="Arial" pitchFamily="34" charset="0"/>
              <a:ea typeface="+mn-ea"/>
              <a:cs typeface="+mn-cs"/>
            </a:endParaRPr>
          </a:p>
          <a:p>
            <a:r>
              <a:rPr lang="de-CH" altLang="de-DE" dirty="0"/>
              <a:t>30 jähriger Mann </a:t>
            </a:r>
            <a:r>
              <a:rPr lang="de-CH" altLang="de-DE" dirty="0">
                <a:sym typeface="Wingdings" pitchFamily="2" charset="2"/>
              </a:rPr>
              <a:t> Maximalpuls = 190</a:t>
            </a:r>
          </a:p>
          <a:p>
            <a:r>
              <a:rPr lang="de-CH" altLang="de-DE" dirty="0">
                <a:sym typeface="Wingdings" pitchFamily="2" charset="2"/>
              </a:rPr>
              <a:t>46 jährige Frau  Maximalpuls = 180</a:t>
            </a:r>
            <a:endParaRPr lang="de-CH" altLang="de-DE" dirty="0"/>
          </a:p>
          <a:p>
            <a:endParaRPr lang="fr-CH" altLang="de-DE" dirty="0"/>
          </a:p>
          <a:p>
            <a:r>
              <a:rPr lang="fr-CH" altLang="de-DE" dirty="0" err="1"/>
              <a:t>Achtung</a:t>
            </a:r>
            <a:r>
              <a:rPr lang="fr-CH" altLang="de-DE" dirty="0"/>
              <a:t>: </a:t>
            </a:r>
            <a:r>
              <a:rPr lang="fr-CH" altLang="de-DE" dirty="0" err="1"/>
              <a:t>bei</a:t>
            </a:r>
            <a:r>
              <a:rPr lang="fr-CH" altLang="de-DE" dirty="0"/>
              <a:t> </a:t>
            </a:r>
            <a:r>
              <a:rPr lang="fr-CH" altLang="de-DE" dirty="0" err="1"/>
              <a:t>dieser</a:t>
            </a:r>
            <a:r>
              <a:rPr lang="fr-CH" altLang="de-DE" dirty="0"/>
              <a:t> Formel </a:t>
            </a:r>
            <a:r>
              <a:rPr lang="fr-CH" altLang="de-DE" dirty="0" err="1"/>
              <a:t>handelt</a:t>
            </a:r>
            <a:r>
              <a:rPr lang="fr-CH" altLang="de-DE" dirty="0"/>
              <a:t> es </a:t>
            </a:r>
            <a:r>
              <a:rPr lang="fr-CH" altLang="de-DE" dirty="0" err="1"/>
              <a:t>sich</a:t>
            </a:r>
            <a:r>
              <a:rPr lang="fr-CH" altLang="de-DE" dirty="0"/>
              <a:t> </a:t>
            </a:r>
            <a:r>
              <a:rPr lang="fr-CH" altLang="de-DE" dirty="0" err="1"/>
              <a:t>um</a:t>
            </a:r>
            <a:r>
              <a:rPr lang="fr-CH" altLang="de-DE" dirty="0"/>
              <a:t> </a:t>
            </a:r>
            <a:r>
              <a:rPr lang="fr-CH" altLang="de-DE" dirty="0" err="1"/>
              <a:t>eine</a:t>
            </a:r>
            <a:r>
              <a:rPr lang="fr-CH" altLang="de-DE" dirty="0"/>
              <a:t> </a:t>
            </a:r>
            <a:r>
              <a:rPr lang="fr-CH" altLang="de-DE" dirty="0" err="1"/>
              <a:t>Faustregel</a:t>
            </a:r>
            <a:r>
              <a:rPr lang="fr-CH" altLang="de-DE" dirty="0"/>
              <a:t>, welche </a:t>
            </a:r>
            <a:r>
              <a:rPr lang="fr-CH" altLang="de-DE" dirty="0" err="1"/>
              <a:t>nicht</a:t>
            </a:r>
            <a:r>
              <a:rPr lang="fr-CH" altLang="de-DE" dirty="0"/>
              <a:t> </a:t>
            </a:r>
            <a:r>
              <a:rPr lang="fr-CH" altLang="de-DE" dirty="0" err="1"/>
              <a:t>auf</a:t>
            </a:r>
            <a:r>
              <a:rPr lang="fr-CH" altLang="de-DE" dirty="0"/>
              <a:t> </a:t>
            </a:r>
            <a:r>
              <a:rPr lang="fr-CH" altLang="de-DE" dirty="0" err="1"/>
              <a:t>jedermann</a:t>
            </a:r>
            <a:r>
              <a:rPr lang="fr-CH" altLang="de-DE" dirty="0"/>
              <a:t> </a:t>
            </a:r>
            <a:r>
              <a:rPr lang="fr-CH" altLang="de-DE" dirty="0" err="1"/>
              <a:t>zutrifft</a:t>
            </a:r>
            <a:r>
              <a:rPr lang="fr-CH" altLang="de-DE" dirty="0"/>
              <a:t>.</a:t>
            </a:r>
            <a:endParaRPr lang="de-CH" altLang="de-DE" dirty="0"/>
          </a:p>
          <a:p>
            <a:pPr marL="171450" indent="-171450">
              <a:buFontTx/>
              <a:buChar char="-"/>
              <a:defRPr/>
            </a:pP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59</a:t>
            </a:fld>
            <a:endParaRPr lang="de-CH" altLang="de-DE" sz="1300"/>
          </a:p>
        </p:txBody>
      </p:sp>
    </p:spTree>
    <p:extLst>
      <p:ext uri="{BB962C8B-B14F-4D97-AF65-F5344CB8AC3E}">
        <p14:creationId xmlns:p14="http://schemas.microsoft.com/office/powerpoint/2010/main" val="12023996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altLang="de-DE" noProof="0" dirty="0"/>
              <a:t>La pulsation maximale</a:t>
            </a:r>
            <a:r>
              <a:rPr lang="fr-CH" altLang="de-DE" baseline="0" noProof="0" dirty="0"/>
              <a:t> indiquée sur la dia précédente peut approximativement être calculé au moyen de cette formule</a:t>
            </a:r>
            <a:r>
              <a:rPr lang="de-CH" altLang="de-DE" baseline="0" dirty="0"/>
              <a:t>.</a:t>
            </a:r>
          </a:p>
          <a:p>
            <a:endParaRPr lang="de-CH" altLang="de-DE" dirty="0"/>
          </a:p>
          <a:p>
            <a:r>
              <a:rPr lang="de-CH" altLang="de-DE" dirty="0"/>
              <a:t>Homme de 30 ans</a:t>
            </a:r>
            <a:r>
              <a:rPr lang="de-CH" altLang="de-DE" dirty="0">
                <a:sym typeface="Wingdings" pitchFamily="2" charset="2"/>
              </a:rPr>
              <a:t> </a:t>
            </a:r>
            <a:r>
              <a:rPr lang="fr-CH" altLang="de-DE" noProof="0" dirty="0">
                <a:sym typeface="Wingdings" pitchFamily="2" charset="2"/>
              </a:rPr>
              <a:t>pouls</a:t>
            </a:r>
            <a:r>
              <a:rPr lang="de-CH" altLang="de-DE" baseline="0" dirty="0">
                <a:sym typeface="Wingdings" pitchFamily="2" charset="2"/>
              </a:rPr>
              <a:t> maximal</a:t>
            </a:r>
            <a:r>
              <a:rPr lang="de-CH" altLang="de-DE" dirty="0">
                <a:sym typeface="Wingdings" pitchFamily="2" charset="2"/>
              </a:rPr>
              <a:t> = 190</a:t>
            </a:r>
          </a:p>
          <a:p>
            <a:r>
              <a:rPr lang="de-CH" altLang="de-DE" dirty="0">
                <a:sym typeface="Wingdings" pitchFamily="2" charset="2"/>
              </a:rPr>
              <a:t>Femme de 46 ans </a:t>
            </a:r>
            <a:r>
              <a:rPr lang="fr-CH" altLang="de-DE" noProof="0" dirty="0">
                <a:sym typeface="Wingdings" pitchFamily="2" charset="2"/>
              </a:rPr>
              <a:t>pouls</a:t>
            </a:r>
            <a:r>
              <a:rPr lang="de-CH" altLang="de-DE" baseline="0" dirty="0">
                <a:sym typeface="Wingdings" pitchFamily="2" charset="2"/>
              </a:rPr>
              <a:t> maximal</a:t>
            </a:r>
            <a:r>
              <a:rPr lang="de-CH" altLang="de-DE" dirty="0">
                <a:sym typeface="Wingdings" pitchFamily="2" charset="2"/>
              </a:rPr>
              <a:t>  = 180</a:t>
            </a:r>
          </a:p>
          <a:p>
            <a:endParaRPr lang="fr-CH" altLang="de-DE" dirty="0">
              <a:sym typeface="Wingdings" pitchFamily="2" charset="2"/>
            </a:endParaRPr>
          </a:p>
          <a:p>
            <a:r>
              <a:rPr lang="fr-CH" altLang="de-DE" dirty="0">
                <a:sym typeface="Wingdings" pitchFamily="2" charset="2"/>
              </a:rPr>
              <a:t>Attention!</a:t>
            </a:r>
            <a:r>
              <a:rPr lang="fr-CH" altLang="de-DE" baseline="0" dirty="0">
                <a:sym typeface="Wingdings" pitchFamily="2" charset="2"/>
              </a:rPr>
              <a:t> Cette formule ne fonctionne pas chez tout le monde.</a:t>
            </a:r>
            <a:endParaRPr lang="de-CH" altLang="de-DE" dirty="0"/>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60</a:t>
            </a:fld>
            <a:endParaRPr lang="de-CH"/>
          </a:p>
        </p:txBody>
      </p:sp>
    </p:spTree>
    <p:extLst>
      <p:ext uri="{BB962C8B-B14F-4D97-AF65-F5344CB8AC3E}">
        <p14:creationId xmlns:p14="http://schemas.microsoft.com/office/powerpoint/2010/main" val="3119047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it-IT" altLang="de-DE" noProof="0" dirty="0"/>
              <a:t>La pulsazione massima mostrata nella diapositiva precedente può essere calcolata approssimativamente con questa formula</a:t>
            </a:r>
          </a:p>
          <a:p>
            <a:endParaRPr lang="it-IT" altLang="de-DE" noProof="0" dirty="0"/>
          </a:p>
          <a:p>
            <a:r>
              <a:rPr lang="it-IT" altLang="de-DE" noProof="0" dirty="0"/>
              <a:t>30 anni, maschio, polso massimo = 190</a:t>
            </a:r>
          </a:p>
          <a:p>
            <a:r>
              <a:rPr lang="it-IT" altLang="de-DE" noProof="0" dirty="0"/>
              <a:t>Donna di 46 anni polso massimo = 180</a:t>
            </a:r>
          </a:p>
          <a:p>
            <a:endParaRPr lang="it-IT" altLang="de-DE" noProof="0" dirty="0"/>
          </a:p>
          <a:p>
            <a:r>
              <a:rPr lang="it-IT" altLang="de-DE" noProof="0" dirty="0"/>
              <a:t>Attenzione! Questa formula non funziona per tutti.</a:t>
            </a:r>
            <a:endParaRPr lang="de-CH" dirty="0"/>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61</a:t>
            </a:fld>
            <a:endParaRPr lang="de-CH"/>
          </a:p>
        </p:txBody>
      </p:sp>
    </p:spTree>
    <p:extLst>
      <p:ext uri="{BB962C8B-B14F-4D97-AF65-F5344CB8AC3E}">
        <p14:creationId xmlns:p14="http://schemas.microsoft.com/office/powerpoint/2010/main" val="34060080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marL="0" indent="0">
              <a:buFontTx/>
              <a:buNone/>
              <a:defRPr/>
            </a:pPr>
            <a:r>
              <a:rPr lang="en-GB" sz="1200" b="0" i="0" u="none" strike="noStrike" kern="1200" dirty="0" err="1">
                <a:solidFill>
                  <a:schemeClr val="tx1"/>
                </a:solidFill>
                <a:effectLst/>
                <a:latin typeface="Arial" pitchFamily="34" charset="0"/>
                <a:ea typeface="+mn-ea"/>
                <a:cs typeface="+mn-cs"/>
              </a:rPr>
              <a:t>Oftmals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es </a:t>
            </a:r>
            <a:r>
              <a:rPr lang="en-GB" sz="1200" b="0" i="0" u="none" strike="noStrike" kern="1200" dirty="0" err="1">
                <a:solidFill>
                  <a:schemeClr val="tx1"/>
                </a:solidFill>
                <a:effectLst/>
                <a:latin typeface="Arial" pitchFamily="34" charset="0"/>
                <a:ea typeface="+mn-ea"/>
                <a:cs typeface="+mn-cs"/>
              </a:rPr>
              <a:t>nicht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einfach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Trainingseinheit</a:t>
            </a:r>
            <a:r>
              <a:rPr lang="en-GB" sz="1200" b="0" i="0" u="none" strike="noStrike" kern="1200" dirty="0">
                <a:solidFill>
                  <a:schemeClr val="tx1"/>
                </a:solidFill>
                <a:effectLst/>
                <a:latin typeface="Arial" pitchFamily="34" charset="0"/>
                <a:ea typeface="+mn-ea"/>
                <a:cs typeface="+mn-cs"/>
              </a:rPr>
              <a:t>/</a:t>
            </a:r>
            <a:r>
              <a:rPr lang="en-GB" sz="1200" b="0" i="0" u="none" strike="noStrike" kern="1200" dirty="0" err="1">
                <a:solidFill>
                  <a:schemeClr val="tx1"/>
                </a:solidFill>
                <a:effectLst/>
                <a:latin typeface="Arial" pitchFamily="34" charset="0"/>
                <a:ea typeface="+mn-ea"/>
                <a:cs typeface="+mn-cs"/>
              </a:rPr>
              <a:t>Trainingswoche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bewerten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weshalb</a:t>
            </a:r>
            <a:r>
              <a:rPr lang="en-GB" sz="1200" b="0" i="0" u="none" strike="noStrike" kern="1200" dirty="0">
                <a:solidFill>
                  <a:schemeClr val="tx1"/>
                </a:solidFill>
                <a:effectLst/>
                <a:latin typeface="Arial" pitchFamily="34" charset="0"/>
                <a:ea typeface="+mn-ea"/>
                <a:cs typeface="+mn-cs"/>
              </a:rPr>
              <a:t> man </a:t>
            </a:r>
            <a:r>
              <a:rPr lang="en-GB" sz="1200" b="0" i="0" u="none" strike="noStrike" kern="1200" dirty="0" err="1">
                <a:solidFill>
                  <a:schemeClr val="tx1"/>
                </a:solidFill>
                <a:effectLst/>
                <a:latin typeface="Arial" pitchFamily="34" charset="0"/>
                <a:ea typeface="+mn-ea"/>
                <a:cs typeface="+mn-cs"/>
              </a:rPr>
              <a:t>mittels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Methode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versucht</a:t>
            </a:r>
            <a:r>
              <a:rPr lang="en-GB" sz="1200" b="0" i="0" u="none" strike="noStrike" kern="1200" dirty="0">
                <a:solidFill>
                  <a:schemeClr val="tx1"/>
                </a:solidFill>
                <a:effectLst/>
                <a:latin typeface="Arial" pitchFamily="34" charset="0"/>
                <a:ea typeface="+mn-ea"/>
                <a:cs typeface="+mn-cs"/>
              </a:rPr>
              <a:t> das Training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gewichten</a:t>
            </a:r>
            <a:r>
              <a:rPr lang="en-GB" sz="1200" b="0" i="0" u="none" strike="noStrike" kern="1200" dirty="0">
                <a:solidFill>
                  <a:schemeClr val="tx1"/>
                </a:solidFill>
                <a:effectLst/>
                <a:latin typeface="Arial" pitchFamily="34" charset="0"/>
                <a:ea typeface="+mn-ea"/>
                <a:cs typeface="+mn-cs"/>
              </a:rPr>
              <a:t>. Man </a:t>
            </a:r>
            <a:r>
              <a:rPr lang="en-GB" sz="1200" b="0" i="0" u="none" strike="noStrike" kern="1200" dirty="0" err="1">
                <a:solidFill>
                  <a:schemeClr val="tx1"/>
                </a:solidFill>
                <a:effectLst/>
                <a:latin typeface="Arial" pitchFamily="34" charset="0"/>
                <a:ea typeface="+mn-ea"/>
                <a:cs typeface="+mn-cs"/>
              </a:rPr>
              <a:t>kann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dabei</a:t>
            </a:r>
            <a:r>
              <a:rPr lang="en-GB" sz="1200" b="0" i="0" u="none" strike="noStrike" kern="1200" dirty="0">
                <a:solidFill>
                  <a:schemeClr val="tx1"/>
                </a:solidFill>
                <a:effectLst/>
                <a:latin typeface="Arial" pitchFamily="34" charset="0"/>
                <a:ea typeface="+mn-ea"/>
                <a:cs typeface="+mn-cs"/>
              </a:rPr>
              <a:t> auf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objektive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subjektive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Methode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zurückgreifen</a:t>
            </a:r>
            <a:r>
              <a:rPr lang="en-GB" sz="1200" b="0" i="0" u="none" strike="noStrike" kern="1200" dirty="0">
                <a:solidFill>
                  <a:schemeClr val="tx1"/>
                </a:solidFill>
                <a:effectLst/>
                <a:latin typeface="Arial" pitchFamily="34" charset="0"/>
                <a:ea typeface="+mn-ea"/>
                <a:cs typeface="+mn-cs"/>
              </a:rPr>
              <a:t>, um die </a:t>
            </a:r>
            <a:r>
              <a:rPr lang="en-GB" sz="1200" b="0" i="0" u="none" strike="noStrike" kern="1200" dirty="0" err="1">
                <a:solidFill>
                  <a:schemeClr val="tx1"/>
                </a:solidFill>
                <a:effectLst/>
                <a:latin typeface="Arial" pitchFamily="34" charset="0"/>
                <a:ea typeface="+mn-ea"/>
                <a:cs typeface="+mn-cs"/>
              </a:rPr>
              <a:t>verschiedenen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Trainingseinheiten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einzuordnen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miteinander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vergleichen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Wichtig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einfach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dass</a:t>
            </a:r>
            <a:r>
              <a:rPr lang="en-GB" sz="1200" b="0" i="0" u="none" strike="noStrike" kern="1200" dirty="0">
                <a:solidFill>
                  <a:schemeClr val="tx1"/>
                </a:solidFill>
                <a:effectLst/>
                <a:latin typeface="Arial" pitchFamily="34" charset="0"/>
                <a:ea typeface="+mn-ea"/>
                <a:cs typeface="+mn-cs"/>
              </a:rPr>
              <a:t> man </a:t>
            </a:r>
            <a:r>
              <a:rPr lang="en-GB" sz="1200" b="0" i="0" u="none" strike="noStrike" kern="1200" dirty="0" err="1">
                <a:solidFill>
                  <a:schemeClr val="tx1"/>
                </a:solidFill>
                <a:effectLst/>
                <a:latin typeface="Arial" pitchFamily="34" charset="0"/>
                <a:ea typeface="+mn-ea"/>
                <a:cs typeface="+mn-cs"/>
              </a:rPr>
              <a:t>bei</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Beurteilung</a:t>
            </a:r>
            <a:r>
              <a:rPr lang="en-GB" sz="1200" b="0" i="0" u="none" strike="noStrike" kern="1200" dirty="0">
                <a:solidFill>
                  <a:schemeClr val="tx1"/>
                </a:solidFill>
                <a:effectLst/>
                <a:latin typeface="Arial" pitchFamily="34" charset="0"/>
                <a:ea typeface="+mn-ea"/>
                <a:cs typeface="+mn-cs"/>
              </a:rPr>
              <a:t> stets </a:t>
            </a:r>
            <a:r>
              <a:rPr lang="en-GB" sz="1200" b="0" i="0" u="none" strike="noStrike" kern="1200" dirty="0" err="1">
                <a:solidFill>
                  <a:schemeClr val="tx1"/>
                </a:solidFill>
                <a:effectLst/>
                <a:latin typeface="Arial" pitchFamily="34" charset="0"/>
                <a:ea typeface="+mn-ea"/>
                <a:cs typeface="+mn-cs"/>
              </a:rPr>
              <a:t>dieselbe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Methode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wählt</a:t>
            </a:r>
            <a:r>
              <a:rPr lang="en-GB" sz="1200" b="0" i="0" u="none" strike="noStrike" kern="1200" dirty="0">
                <a:solidFill>
                  <a:schemeClr val="tx1"/>
                </a:solidFill>
                <a:effectLst/>
                <a:latin typeface="Arial" pitchFamily="34" charset="0"/>
                <a:ea typeface="+mn-ea"/>
                <a:cs typeface="+mn-cs"/>
              </a:rPr>
              <a:t>.</a:t>
            </a: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62</a:t>
            </a:fld>
            <a:endParaRPr lang="de-CH" altLang="de-DE" sz="1300"/>
          </a:p>
        </p:txBody>
      </p:sp>
    </p:spTree>
    <p:extLst>
      <p:ext uri="{BB962C8B-B14F-4D97-AF65-F5344CB8AC3E}">
        <p14:creationId xmlns:p14="http://schemas.microsoft.com/office/powerpoint/2010/main" val="20739035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kern="1200" dirty="0">
                <a:solidFill>
                  <a:schemeClr val="tx1"/>
                </a:solidFill>
                <a:effectLst/>
                <a:latin typeface="Arial" pitchFamily="34" charset="0"/>
                <a:ea typeface="+mn-ea"/>
                <a:cs typeface="+mn-cs"/>
              </a:rPr>
              <a:t>Il n'est souvent pas facile d'évaluer une séance d'entraînement ou une semaine d'entraînement, c'est pourquoi on utilise une méthode pour pondérer l'entraînement. On peut recourir à une méthode objective ou subjective pour classer les différentes séances d'entraînement et les comparer entre elles. L'important est simplement de toujours utiliser la même méthode pour l'évaluation.</a:t>
            </a:r>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63</a:t>
            </a:fld>
            <a:endParaRPr lang="de-CH"/>
          </a:p>
        </p:txBody>
      </p:sp>
    </p:spTree>
    <p:extLst>
      <p:ext uri="{BB962C8B-B14F-4D97-AF65-F5344CB8AC3E}">
        <p14:creationId xmlns:p14="http://schemas.microsoft.com/office/powerpoint/2010/main" val="3807805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185B9-0C11-988E-727D-49BD1305A93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E9A5789-4CE5-4D63-31B0-D5FE0265216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6FC8B34-E5C4-42A1-A9CA-13FA22F82D7E}"/>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B8F75FE3-39DB-A96A-B2ED-B37DAF4B4235}"/>
              </a:ext>
            </a:extLst>
          </p:cNvPr>
          <p:cNvSpPr>
            <a:spLocks noGrp="1"/>
          </p:cNvSpPr>
          <p:nvPr>
            <p:ph type="sldNum" sz="quarter" idx="5"/>
          </p:nvPr>
        </p:nvSpPr>
        <p:spPr/>
        <p:txBody>
          <a:bodyPr/>
          <a:lstStyle/>
          <a:p>
            <a:fld id="{83C81C81-E364-4366-A610-2DB15FF98538}" type="slidenum">
              <a:rPr lang="de-CH" smtClean="0"/>
              <a:pPr/>
              <a:t>6</a:t>
            </a:fld>
            <a:endParaRPr lang="de-CH" dirty="0"/>
          </a:p>
        </p:txBody>
      </p:sp>
    </p:spTree>
    <p:extLst>
      <p:ext uri="{BB962C8B-B14F-4D97-AF65-F5344CB8AC3E}">
        <p14:creationId xmlns:p14="http://schemas.microsoft.com/office/powerpoint/2010/main" val="25614191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defRPr/>
            </a:pPr>
            <a:r>
              <a:rPr lang="it-IT" dirty="0"/>
              <a:t>Spesso non è facile valutare una sessione di allenamento o una settimana di allenamento, motivo per cui si ricorre a un metodo per ponderare l'allenamento. È possibile utilizzare un metodo oggettivo o soggettivo per classificare e confrontare le diverse sessioni di allenamento. È importante semplicemente utilizzare sempre lo stesso metodo di valutazione.</a:t>
            </a:r>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64</a:t>
            </a:fld>
            <a:endParaRPr lang="de-CH"/>
          </a:p>
        </p:txBody>
      </p:sp>
    </p:spTree>
    <p:extLst>
      <p:ext uri="{BB962C8B-B14F-4D97-AF65-F5344CB8AC3E}">
        <p14:creationId xmlns:p14="http://schemas.microsoft.com/office/powerpoint/2010/main" val="39861930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endParaRPr lang="de-DE" altLang="de-DE" b="0" baseline="0"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65</a:t>
            </a:fld>
            <a:endParaRPr lang="de-CH" altLang="de-DE" sz="1300"/>
          </a:p>
        </p:txBody>
      </p:sp>
    </p:spTree>
    <p:extLst>
      <p:ext uri="{BB962C8B-B14F-4D97-AF65-F5344CB8AC3E}">
        <p14:creationId xmlns:p14="http://schemas.microsoft.com/office/powerpoint/2010/main" val="41773948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C684E-C625-5193-B4C1-E1876E897185}"/>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8101F116-365B-F945-888A-EBD31207044A}"/>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42FD2B99-03CE-4185-A361-5CEEFBA6B364}"/>
              </a:ext>
            </a:extLst>
          </p:cNvPr>
          <p:cNvSpPr>
            <a:spLocks noGrp="1"/>
          </p:cNvSpPr>
          <p:nvPr>
            <p:ph type="body" idx="1"/>
          </p:nvPr>
        </p:nvSpPr>
        <p:spPr/>
        <p:txBody>
          <a:bodyPr/>
          <a:lstStyle/>
          <a:p>
            <a:endParaRPr lang="de-DE" altLang="de-DE" b="0" baseline="0" dirty="0"/>
          </a:p>
        </p:txBody>
      </p:sp>
      <p:sp>
        <p:nvSpPr>
          <p:cNvPr id="239620" name="Foliennummernplatzhalter 3">
            <a:extLst>
              <a:ext uri="{FF2B5EF4-FFF2-40B4-BE49-F238E27FC236}">
                <a16:creationId xmlns:a16="http://schemas.microsoft.com/office/drawing/2014/main" id="{FB80CA57-49F5-11A5-B8E4-A78718FC8925}"/>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66</a:t>
            </a:fld>
            <a:endParaRPr lang="de-CH" altLang="de-DE" sz="1300"/>
          </a:p>
        </p:txBody>
      </p:sp>
    </p:spTree>
    <p:extLst>
      <p:ext uri="{BB962C8B-B14F-4D97-AF65-F5344CB8AC3E}">
        <p14:creationId xmlns:p14="http://schemas.microsoft.com/office/powerpoint/2010/main" val="15510147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F0F76-2AE9-B2BB-9875-AAA733F9AD36}"/>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ACA95A45-ED32-5F1F-A73E-80FEB81E5008}"/>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4045CB89-9B31-D6C8-82F7-97E3BB091F03}"/>
              </a:ext>
            </a:extLst>
          </p:cNvPr>
          <p:cNvSpPr>
            <a:spLocks noGrp="1"/>
          </p:cNvSpPr>
          <p:nvPr>
            <p:ph type="body" idx="1"/>
          </p:nvPr>
        </p:nvSpPr>
        <p:spPr/>
        <p:txBody>
          <a:bodyPr/>
          <a:lstStyle/>
          <a:p>
            <a:endParaRPr lang="de-DE" altLang="de-DE" b="0" baseline="0" dirty="0"/>
          </a:p>
        </p:txBody>
      </p:sp>
      <p:sp>
        <p:nvSpPr>
          <p:cNvPr id="239620" name="Foliennummernplatzhalter 3">
            <a:extLst>
              <a:ext uri="{FF2B5EF4-FFF2-40B4-BE49-F238E27FC236}">
                <a16:creationId xmlns:a16="http://schemas.microsoft.com/office/drawing/2014/main" id="{2C298250-23AC-6FE4-DEBB-7392BC7DF951}"/>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67</a:t>
            </a:fld>
            <a:endParaRPr lang="de-CH" altLang="de-DE" sz="1300"/>
          </a:p>
        </p:txBody>
      </p:sp>
    </p:spTree>
    <p:extLst>
      <p:ext uri="{BB962C8B-B14F-4D97-AF65-F5344CB8AC3E}">
        <p14:creationId xmlns:p14="http://schemas.microsoft.com/office/powerpoint/2010/main" val="35844653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endParaRPr lang="de-DE" altLang="de-DE" b="0" baseline="0"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68</a:t>
            </a:fld>
            <a:endParaRPr lang="de-CH" altLang="de-DE" sz="1300"/>
          </a:p>
        </p:txBody>
      </p:sp>
    </p:spTree>
    <p:extLst>
      <p:ext uri="{BB962C8B-B14F-4D97-AF65-F5344CB8AC3E}">
        <p14:creationId xmlns:p14="http://schemas.microsoft.com/office/powerpoint/2010/main" val="22914033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7C4C7-691D-A75D-5D55-385C657B4C20}"/>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B65ABD3B-DEA1-876F-F9F0-EC0E33E509EC}"/>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A853D0CC-F50A-8BED-7357-A7D5A88F6648}"/>
              </a:ext>
            </a:extLst>
          </p:cNvPr>
          <p:cNvSpPr>
            <a:spLocks noGrp="1"/>
          </p:cNvSpPr>
          <p:nvPr>
            <p:ph type="body" idx="1"/>
          </p:nvPr>
        </p:nvSpPr>
        <p:spPr/>
        <p:txBody>
          <a:bodyPr/>
          <a:lstStyle/>
          <a:p>
            <a:endParaRPr lang="de-DE" altLang="de-DE" b="0" baseline="0" dirty="0"/>
          </a:p>
        </p:txBody>
      </p:sp>
      <p:sp>
        <p:nvSpPr>
          <p:cNvPr id="239620" name="Foliennummernplatzhalter 3">
            <a:extLst>
              <a:ext uri="{FF2B5EF4-FFF2-40B4-BE49-F238E27FC236}">
                <a16:creationId xmlns:a16="http://schemas.microsoft.com/office/drawing/2014/main" id="{EA73852C-F183-8F79-5ABB-7FC0F167097F}"/>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69</a:t>
            </a:fld>
            <a:endParaRPr lang="de-CH" altLang="de-DE" sz="1300"/>
          </a:p>
        </p:txBody>
      </p:sp>
    </p:spTree>
    <p:extLst>
      <p:ext uri="{BB962C8B-B14F-4D97-AF65-F5344CB8AC3E}">
        <p14:creationId xmlns:p14="http://schemas.microsoft.com/office/powerpoint/2010/main" val="33976883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4D9FA-91ED-3871-DD24-6ACFF9A11156}"/>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F85E89F1-E4A0-BD67-31B9-61EF5B8353BF}"/>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3E52D6E2-C4B1-4B20-3CA3-A2DB41EA7259}"/>
              </a:ext>
            </a:extLst>
          </p:cNvPr>
          <p:cNvSpPr>
            <a:spLocks noGrp="1"/>
          </p:cNvSpPr>
          <p:nvPr>
            <p:ph type="body" idx="1"/>
          </p:nvPr>
        </p:nvSpPr>
        <p:spPr/>
        <p:txBody>
          <a:bodyPr/>
          <a:lstStyle/>
          <a:p>
            <a:endParaRPr lang="de-DE" altLang="de-DE" b="0" baseline="0" dirty="0"/>
          </a:p>
        </p:txBody>
      </p:sp>
      <p:sp>
        <p:nvSpPr>
          <p:cNvPr id="239620" name="Foliennummernplatzhalter 3">
            <a:extLst>
              <a:ext uri="{FF2B5EF4-FFF2-40B4-BE49-F238E27FC236}">
                <a16:creationId xmlns:a16="http://schemas.microsoft.com/office/drawing/2014/main" id="{F35E11CA-9076-6D0E-66F4-DBDBAE769515}"/>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70</a:t>
            </a:fld>
            <a:endParaRPr lang="de-CH" altLang="de-DE" sz="1300"/>
          </a:p>
        </p:txBody>
      </p:sp>
    </p:spTree>
    <p:extLst>
      <p:ext uri="{BB962C8B-B14F-4D97-AF65-F5344CB8AC3E}">
        <p14:creationId xmlns:p14="http://schemas.microsoft.com/office/powerpoint/2010/main" val="42086357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Folienbildplatzhalter 1"/>
          <p:cNvSpPr>
            <a:spLocks noGrp="1" noRot="1" noChangeAspect="1" noTextEdit="1"/>
          </p:cNvSpPr>
          <p:nvPr>
            <p:ph type="sldImg"/>
          </p:nvPr>
        </p:nvSpPr>
        <p:spPr>
          <a:xfrm>
            <a:off x="77788" y="733425"/>
            <a:ext cx="6513512" cy="3665538"/>
          </a:xfrm>
          <a:ln/>
        </p:spPr>
      </p:sp>
      <p:sp>
        <p:nvSpPr>
          <p:cNvPr id="29593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0" i="0" u="none" strike="noStrike" kern="1200" dirty="0" err="1">
                <a:solidFill>
                  <a:schemeClr val="tx1"/>
                </a:solidFill>
                <a:effectLst/>
                <a:latin typeface="Arial" pitchFamily="34" charset="0"/>
                <a:ea typeface="+mn-ea"/>
                <a:cs typeface="+mn-cs"/>
              </a:rPr>
              <a:t>Beweglichkeit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Fähigkeit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Bewegungen</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volle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Schwungweite</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beteiligten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Gelenke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willkürlich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ausnutzen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können</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Begriff</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von der </a:t>
            </a:r>
            <a:r>
              <a:rPr lang="en-GB" sz="1200" b="0" i="0" u="none" strike="noStrike" kern="1200" dirty="0" err="1">
                <a:solidFill>
                  <a:schemeClr val="tx1"/>
                </a:solidFill>
                <a:effectLst/>
                <a:latin typeface="Arial" pitchFamily="34" charset="0"/>
                <a:ea typeface="+mn-ea"/>
                <a:cs typeface="+mn-cs"/>
              </a:rPr>
              <a:t>Gelenkigkeit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abzugrenzen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welche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nur</a:t>
            </a:r>
            <a:r>
              <a:rPr lang="en-GB" sz="1200" b="0" i="0" u="none" strike="noStrike" kern="1200" dirty="0">
                <a:solidFill>
                  <a:schemeClr val="tx1"/>
                </a:solidFill>
                <a:effectLst/>
                <a:latin typeface="Arial" pitchFamily="34" charset="0"/>
                <a:ea typeface="+mn-ea"/>
                <a:cs typeface="+mn-cs"/>
              </a:rPr>
              <a:t> den </a:t>
            </a:r>
            <a:r>
              <a:rPr lang="en-GB" sz="1200" b="0" i="0" u="none" strike="noStrike" kern="1200" dirty="0" err="1">
                <a:solidFill>
                  <a:schemeClr val="tx1"/>
                </a:solidFill>
                <a:effectLst/>
                <a:latin typeface="Arial" pitchFamily="34" charset="0"/>
                <a:ea typeface="+mn-ea"/>
                <a:cs typeface="+mn-cs"/>
              </a:rPr>
              <a:t>Bewegungsumfang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beschreibt</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durch</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Anatomie</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Gelenke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beschränkt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err="1">
                <a:solidFill>
                  <a:schemeClr val="tx1"/>
                </a:solidFill>
                <a:effectLst/>
                <a:latin typeface="Arial" pitchFamily="34" charset="0"/>
                <a:ea typeface="+mn-ea"/>
                <a:cs typeface="+mn-cs"/>
              </a:rPr>
              <a:t>Beweglichkeit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Grundlage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für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qualitativ</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quantitativ</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optimale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Bewegungsausführung</a:t>
            </a:r>
            <a:r>
              <a:rPr lang="en-GB" sz="1200" b="0" i="0" u="none" strike="noStrike" kern="1200" dirty="0">
                <a:solidFill>
                  <a:schemeClr val="tx1"/>
                </a:solidFill>
                <a:effectLst/>
                <a:latin typeface="Arial" pitchFamily="34" charset="0"/>
                <a:ea typeface="+mn-ea"/>
                <a:cs typeface="+mn-cs"/>
              </a:rPr>
              <a:t>.</a:t>
            </a:r>
          </a:p>
        </p:txBody>
      </p:sp>
      <p:sp>
        <p:nvSpPr>
          <p:cNvPr id="240644"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71</a:t>
            </a:fld>
            <a:endParaRPr lang="de-CH" altLang="de-DE" sz="1300"/>
          </a:p>
        </p:txBody>
      </p:sp>
    </p:spTree>
    <p:extLst>
      <p:ext uri="{BB962C8B-B14F-4D97-AF65-F5344CB8AC3E}">
        <p14:creationId xmlns:p14="http://schemas.microsoft.com/office/powerpoint/2010/main" val="28120644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7FE5F-34A6-3586-113C-E0B8D2DEBD06}"/>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13CCA1BE-6545-4537-74FF-1C02586FB3DD}"/>
              </a:ext>
            </a:extLst>
          </p:cNvPr>
          <p:cNvSpPr>
            <a:spLocks noGrp="1" noRot="1" noChangeAspect="1" noTextEdit="1"/>
          </p:cNvSpPr>
          <p:nvPr>
            <p:ph type="sldImg"/>
          </p:nvPr>
        </p:nvSpPr>
        <p:spPr>
          <a:xfrm>
            <a:off x="77788" y="733425"/>
            <a:ext cx="6513512" cy="3665538"/>
          </a:xfrm>
          <a:ln/>
        </p:spPr>
      </p:sp>
      <p:sp>
        <p:nvSpPr>
          <p:cNvPr id="295939" name="Notizenplatzhalter 2">
            <a:extLst>
              <a:ext uri="{FF2B5EF4-FFF2-40B4-BE49-F238E27FC236}">
                <a16:creationId xmlns:a16="http://schemas.microsoft.com/office/drawing/2014/main" id="{DCBE52E4-75FB-A83A-E3C1-4B1BFDADE4D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b="0" i="0" u="none" strike="noStrike" dirty="0">
                <a:solidFill>
                  <a:srgbClr val="000000"/>
                </a:solidFill>
                <a:effectLst/>
                <a:latin typeface="-webkit-standard"/>
              </a:rPr>
              <a:t>La mobilité est la capacité à utiliser pleinement l'amplitude des mouvements des articulations impliquées de manière volontaire. Ce terme doit être distingué de la souplesse, qui décrit uniquement l'étendue du mouvement limitée par l'anatomie des articulations.</a:t>
            </a:r>
            <a:br>
              <a:rPr lang="fr-CH" dirty="0"/>
            </a:br>
            <a:r>
              <a:rPr lang="fr-CH" b="0" i="0" u="none" strike="noStrike" dirty="0">
                <a:solidFill>
                  <a:srgbClr val="000000"/>
                </a:solidFill>
                <a:effectLst/>
                <a:latin typeface="-webkit-standard"/>
              </a:rPr>
              <a:t>La mobilité est la base d'une exécution des mouvements optimale, tant sur le plan qualitatif que quantitatif.</a:t>
            </a:r>
            <a:endParaRPr lang="en-GB" sz="1200" b="0" i="0" u="none" strike="noStrike" kern="1200" dirty="0">
              <a:solidFill>
                <a:schemeClr val="tx1"/>
              </a:solidFill>
              <a:effectLst/>
              <a:latin typeface="Arial" pitchFamily="34" charset="0"/>
              <a:ea typeface="+mn-ea"/>
              <a:cs typeface="+mn-cs"/>
            </a:endParaRPr>
          </a:p>
        </p:txBody>
      </p:sp>
      <p:sp>
        <p:nvSpPr>
          <p:cNvPr id="240644" name="Foliennummernplatzhalter 3">
            <a:extLst>
              <a:ext uri="{FF2B5EF4-FFF2-40B4-BE49-F238E27FC236}">
                <a16:creationId xmlns:a16="http://schemas.microsoft.com/office/drawing/2014/main" id="{9EAA3B13-B906-66FC-C9B2-9AD776D3CE81}"/>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72</a:t>
            </a:fld>
            <a:endParaRPr lang="de-CH" altLang="de-DE" sz="1300"/>
          </a:p>
        </p:txBody>
      </p:sp>
    </p:spTree>
    <p:extLst>
      <p:ext uri="{BB962C8B-B14F-4D97-AF65-F5344CB8AC3E}">
        <p14:creationId xmlns:p14="http://schemas.microsoft.com/office/powerpoint/2010/main" val="130873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E12F6-8431-2067-32AF-84D02BEABECA}"/>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96264444-7AB6-C6DA-498F-F0CC26A5D6F7}"/>
              </a:ext>
            </a:extLst>
          </p:cNvPr>
          <p:cNvSpPr>
            <a:spLocks noGrp="1" noRot="1" noChangeAspect="1" noTextEdit="1"/>
          </p:cNvSpPr>
          <p:nvPr>
            <p:ph type="sldImg"/>
          </p:nvPr>
        </p:nvSpPr>
        <p:spPr>
          <a:xfrm>
            <a:off x="77788" y="733425"/>
            <a:ext cx="6513512" cy="3665538"/>
          </a:xfrm>
          <a:ln/>
        </p:spPr>
      </p:sp>
      <p:sp>
        <p:nvSpPr>
          <p:cNvPr id="295939" name="Notizenplatzhalter 2">
            <a:extLst>
              <a:ext uri="{FF2B5EF4-FFF2-40B4-BE49-F238E27FC236}">
                <a16:creationId xmlns:a16="http://schemas.microsoft.com/office/drawing/2014/main" id="{7DF0396E-B54D-07CB-CD6A-A88594A52E7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b="0" i="0" u="none" strike="noStrike" dirty="0">
                <a:solidFill>
                  <a:srgbClr val="000000"/>
                </a:solidFill>
                <a:effectLst/>
                <a:latin typeface="-webkit-standard"/>
              </a:rPr>
              <a:t>La </a:t>
            </a:r>
            <a:r>
              <a:rPr lang="fr-CH" b="0" i="0" u="none" strike="noStrike" dirty="0" err="1">
                <a:solidFill>
                  <a:srgbClr val="000000"/>
                </a:solidFill>
                <a:effectLst/>
                <a:latin typeface="-webkit-standard"/>
              </a:rPr>
              <a:t>mobilità</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è</a:t>
            </a:r>
            <a:r>
              <a:rPr lang="fr-CH" b="0" i="0" u="none" strike="noStrike" dirty="0">
                <a:solidFill>
                  <a:srgbClr val="000000"/>
                </a:solidFill>
                <a:effectLst/>
                <a:latin typeface="-webkit-standard"/>
              </a:rPr>
              <a:t> la </a:t>
            </a:r>
            <a:r>
              <a:rPr lang="fr-CH" b="0" i="0" u="none" strike="noStrike" dirty="0" err="1">
                <a:solidFill>
                  <a:srgbClr val="000000"/>
                </a:solidFill>
                <a:effectLst/>
                <a:latin typeface="-webkit-standard"/>
              </a:rPr>
              <a:t>capacità</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sfruttare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volontariamente</a:t>
            </a:r>
            <a:r>
              <a:rPr lang="fr-CH" b="0" i="0" u="none" strike="noStrike" dirty="0">
                <a:solidFill>
                  <a:srgbClr val="000000"/>
                </a:solidFill>
                <a:effectLst/>
                <a:latin typeface="-webkit-standard"/>
              </a:rPr>
              <a:t> l'</a:t>
            </a:r>
            <a:r>
              <a:rPr lang="fr-CH" b="0" i="0" u="none" strike="noStrike" dirty="0" err="1">
                <a:solidFill>
                  <a:srgbClr val="000000"/>
                </a:solidFill>
                <a:effectLst/>
                <a:latin typeface="-webkit-standard"/>
              </a:rPr>
              <a:t>intera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ampiezza</a:t>
            </a:r>
            <a:r>
              <a:rPr lang="fr-CH" b="0" i="0" u="none" strike="noStrike" dirty="0">
                <a:solidFill>
                  <a:srgbClr val="000000"/>
                </a:solidFill>
                <a:effectLst/>
                <a:latin typeface="-webkit-standard"/>
              </a:rPr>
              <a:t> dei </a:t>
            </a:r>
            <a:r>
              <a:rPr lang="fr-CH" b="0" i="0" u="none" strike="noStrike" dirty="0" err="1">
                <a:solidFill>
                  <a:srgbClr val="000000"/>
                </a:solidFill>
                <a:effectLst/>
                <a:latin typeface="-webkit-standard"/>
              </a:rPr>
              <a:t>movimenti</a:t>
            </a:r>
            <a:r>
              <a:rPr lang="fr-CH" b="0" i="0" u="none" strike="noStrike" dirty="0">
                <a:solidFill>
                  <a:srgbClr val="000000"/>
                </a:solidFill>
                <a:effectLst/>
                <a:latin typeface="-webkit-standard"/>
              </a:rPr>
              <a:t> delle </a:t>
            </a:r>
            <a:r>
              <a:rPr lang="fr-CH" b="0" i="0" u="none" strike="noStrike" dirty="0" err="1">
                <a:solidFill>
                  <a:srgbClr val="000000"/>
                </a:solidFill>
                <a:effectLst/>
                <a:latin typeface="-webkit-standard"/>
              </a:rPr>
              <a:t>articolazioni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coinvolte</a:t>
            </a:r>
            <a:r>
              <a:rPr lang="fr-CH" b="0" i="0" u="none" strike="noStrike" dirty="0">
                <a:solidFill>
                  <a:srgbClr val="000000"/>
                </a:solidFill>
                <a:effectLst/>
                <a:latin typeface="-webkit-standard"/>
              </a:rPr>
              <a:t>. Il termine </a:t>
            </a:r>
            <a:r>
              <a:rPr lang="fr-CH" b="0" i="0" u="none" strike="noStrike" dirty="0" err="1">
                <a:solidFill>
                  <a:srgbClr val="000000"/>
                </a:solidFill>
                <a:effectLst/>
                <a:latin typeface="-webkit-standard"/>
              </a:rPr>
              <a:t>deve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essere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distinto</a:t>
            </a:r>
            <a:r>
              <a:rPr lang="fr-CH" b="0" i="0" u="none" strike="noStrike" dirty="0">
                <a:solidFill>
                  <a:srgbClr val="000000"/>
                </a:solidFill>
                <a:effectLst/>
                <a:latin typeface="-webkit-standard"/>
              </a:rPr>
              <a:t> dalla </a:t>
            </a:r>
            <a:r>
              <a:rPr lang="fr-CH" b="0" i="0" u="none" strike="noStrike" dirty="0" err="1">
                <a:solidFill>
                  <a:srgbClr val="000000"/>
                </a:solidFill>
                <a:effectLst/>
                <a:latin typeface="-webkit-standard"/>
              </a:rPr>
              <a:t>flessibilità</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che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descrive</a:t>
            </a:r>
            <a:r>
              <a:rPr lang="fr-CH" b="0" i="0" u="none" strike="noStrike" dirty="0">
                <a:solidFill>
                  <a:srgbClr val="000000"/>
                </a:solidFill>
                <a:effectLst/>
                <a:latin typeface="-webkit-standard"/>
              </a:rPr>
              <a:t> solo l'</a:t>
            </a:r>
            <a:r>
              <a:rPr lang="fr-CH" b="0" i="0" u="none" strike="noStrike" dirty="0" err="1">
                <a:solidFill>
                  <a:srgbClr val="000000"/>
                </a:solidFill>
                <a:effectLst/>
                <a:latin typeface="-webkit-standard"/>
              </a:rPr>
              <a:t>estensione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del</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movimento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limitata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dall'anatomia</a:t>
            </a:r>
            <a:r>
              <a:rPr lang="fr-CH" b="0" i="0" u="none" strike="noStrike" dirty="0">
                <a:solidFill>
                  <a:srgbClr val="000000"/>
                </a:solidFill>
                <a:effectLst/>
                <a:latin typeface="-webkit-standard"/>
              </a:rPr>
              <a:t> delle </a:t>
            </a:r>
            <a:r>
              <a:rPr lang="fr-CH" b="0" i="0" u="none" strike="noStrike" dirty="0" err="1">
                <a:solidFill>
                  <a:srgbClr val="000000"/>
                </a:solidFill>
                <a:effectLst/>
                <a:latin typeface="-webkit-standard"/>
              </a:rPr>
              <a:t>articolazioni</a:t>
            </a:r>
            <a:r>
              <a:rPr lang="fr-CH" b="0" i="0" u="none" strike="noStrike" dirty="0">
                <a:solidFill>
                  <a:srgbClr val="000000"/>
                </a:solidFill>
                <a:effectLst/>
                <a:latin typeface="-webkit-standard"/>
              </a:rPr>
              <a:t>.</a:t>
            </a:r>
            <a:br>
              <a:rPr lang="fr-CH" dirty="0"/>
            </a:br>
            <a:r>
              <a:rPr lang="fr-CH" b="0" i="0" u="none" strike="noStrike" dirty="0">
                <a:solidFill>
                  <a:srgbClr val="000000"/>
                </a:solidFill>
                <a:effectLst/>
                <a:latin typeface="-webkit-standard"/>
              </a:rPr>
              <a:t>La </a:t>
            </a:r>
            <a:r>
              <a:rPr lang="fr-CH" b="0" i="0" u="none" strike="noStrike" dirty="0" err="1">
                <a:solidFill>
                  <a:srgbClr val="000000"/>
                </a:solidFill>
                <a:effectLst/>
                <a:latin typeface="-webkit-standard"/>
              </a:rPr>
              <a:t>mobilità</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è</a:t>
            </a:r>
            <a:r>
              <a:rPr lang="fr-CH" b="0" i="0" u="none" strike="noStrike" dirty="0">
                <a:solidFill>
                  <a:srgbClr val="000000"/>
                </a:solidFill>
                <a:effectLst/>
                <a:latin typeface="-webkit-standard"/>
              </a:rPr>
              <a:t> la base per </a:t>
            </a:r>
            <a:r>
              <a:rPr lang="fr-CH" b="0" i="0" u="none" strike="noStrike" dirty="0" err="1">
                <a:solidFill>
                  <a:srgbClr val="000000"/>
                </a:solidFill>
                <a:effectLst/>
                <a:latin typeface="-webkit-standard"/>
              </a:rPr>
              <a:t>un'esecuzione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del</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movimento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ottimale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sia</a:t>
            </a:r>
            <a:r>
              <a:rPr lang="fr-CH" b="0" i="0" u="none" strike="noStrike" dirty="0">
                <a:solidFill>
                  <a:srgbClr val="000000"/>
                </a:solidFill>
                <a:effectLst/>
                <a:latin typeface="-webkit-standard"/>
              </a:rPr>
              <a:t> dal </a:t>
            </a:r>
            <a:r>
              <a:rPr lang="fr-CH" b="0" i="0" u="none" strike="noStrike" dirty="0" err="1">
                <a:solidFill>
                  <a:srgbClr val="000000"/>
                </a:solidFill>
                <a:effectLst/>
                <a:latin typeface="-webkit-standard"/>
              </a:rPr>
              <a:t>punto</a:t>
            </a:r>
            <a:r>
              <a:rPr lang="fr-CH" b="0" i="0" u="none" strike="noStrike" dirty="0">
                <a:solidFill>
                  <a:srgbClr val="000000"/>
                </a:solidFill>
                <a:effectLst/>
                <a:latin typeface="-webkit-standard"/>
              </a:rPr>
              <a:t> di vista </a:t>
            </a:r>
            <a:r>
              <a:rPr lang="fr-CH" b="0" i="0" u="none" strike="noStrike" dirty="0" err="1">
                <a:solidFill>
                  <a:srgbClr val="000000"/>
                </a:solidFill>
                <a:effectLst/>
                <a:latin typeface="-webkit-standard"/>
              </a:rPr>
              <a:t>qualitativo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che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quantitativo</a:t>
            </a:r>
            <a:r>
              <a:rPr lang="fr-CH" b="0" i="0" u="none" strike="noStrike" dirty="0">
                <a:solidFill>
                  <a:srgbClr val="000000"/>
                </a:solidFill>
                <a:effectLst/>
                <a:latin typeface="-webkit-standard"/>
              </a:rPr>
              <a:t>.</a:t>
            </a:r>
            <a:endParaRPr lang="en-GB" sz="1200" b="0" i="0" u="none" strike="noStrike" kern="1200" dirty="0">
              <a:solidFill>
                <a:schemeClr val="tx1"/>
              </a:solidFill>
              <a:effectLst/>
              <a:latin typeface="Arial" pitchFamily="34" charset="0"/>
              <a:ea typeface="+mn-ea"/>
              <a:cs typeface="+mn-cs"/>
            </a:endParaRPr>
          </a:p>
        </p:txBody>
      </p:sp>
      <p:sp>
        <p:nvSpPr>
          <p:cNvPr id="240644" name="Foliennummernplatzhalter 3">
            <a:extLst>
              <a:ext uri="{FF2B5EF4-FFF2-40B4-BE49-F238E27FC236}">
                <a16:creationId xmlns:a16="http://schemas.microsoft.com/office/drawing/2014/main" id="{586823A8-6F94-C565-B45D-9DC47A569D01}"/>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73</a:t>
            </a:fld>
            <a:endParaRPr lang="de-CH" altLang="de-DE" sz="1300"/>
          </a:p>
        </p:txBody>
      </p:sp>
    </p:spTree>
    <p:extLst>
      <p:ext uri="{BB962C8B-B14F-4D97-AF65-F5344CB8AC3E}">
        <p14:creationId xmlns:p14="http://schemas.microsoft.com/office/powerpoint/2010/main" val="3617151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DAF14-C9FD-897D-E89D-74299A4AC74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729FCFD-C13E-756E-8D78-16012F2609F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099E55F-C6FC-480E-E4ED-73BBF1A55977}"/>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ABDF060C-0226-DBA6-6098-4C133E280CAD}"/>
              </a:ext>
            </a:extLst>
          </p:cNvPr>
          <p:cNvSpPr>
            <a:spLocks noGrp="1"/>
          </p:cNvSpPr>
          <p:nvPr>
            <p:ph type="sldNum" sz="quarter" idx="5"/>
          </p:nvPr>
        </p:nvSpPr>
        <p:spPr/>
        <p:txBody>
          <a:bodyPr/>
          <a:lstStyle/>
          <a:p>
            <a:fld id="{83C81C81-E364-4366-A610-2DB15FF98538}" type="slidenum">
              <a:rPr lang="de-CH" smtClean="0"/>
              <a:pPr/>
              <a:t>7</a:t>
            </a:fld>
            <a:endParaRPr lang="de-CH" dirty="0"/>
          </a:p>
        </p:txBody>
      </p:sp>
    </p:spTree>
    <p:extLst>
      <p:ext uri="{BB962C8B-B14F-4D97-AF65-F5344CB8AC3E}">
        <p14:creationId xmlns:p14="http://schemas.microsoft.com/office/powerpoint/2010/main" val="42755118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4327C-2A57-1F23-1717-6402D81B4986}"/>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3EE40E80-5021-8634-4950-C3295FFE2A9D}"/>
              </a:ext>
            </a:extLst>
          </p:cNvPr>
          <p:cNvSpPr>
            <a:spLocks noGrp="1" noRot="1" noChangeAspect="1" noTextEdit="1"/>
          </p:cNvSpPr>
          <p:nvPr>
            <p:ph type="sldImg"/>
          </p:nvPr>
        </p:nvSpPr>
        <p:spPr>
          <a:xfrm>
            <a:off x="77788" y="733425"/>
            <a:ext cx="6513512" cy="3665538"/>
          </a:xfrm>
          <a:ln/>
        </p:spPr>
      </p:sp>
      <p:sp>
        <p:nvSpPr>
          <p:cNvPr id="295939" name="Notizenplatzhalter 2">
            <a:extLst>
              <a:ext uri="{FF2B5EF4-FFF2-40B4-BE49-F238E27FC236}">
                <a16:creationId xmlns:a16="http://schemas.microsoft.com/office/drawing/2014/main" id="{56FF3D82-B114-C3C0-0896-FE33A526FD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CH" dirty="0"/>
              <a:t>Stabilität und Mobilität sind keine Gegensätze, sondern ergänzen sich. Ein Athlet mit guter Mobilität, aber mangelnder Stabilität, wird ineffizient und verletzungsanfällig sein – genauso wie jemand mit hoher Stabilität, aber eingeschränkter Mobilität.</a:t>
            </a:r>
          </a:p>
          <a:p>
            <a:endParaRPr lang="de-CH" dirty="0"/>
          </a:p>
          <a:p>
            <a:r>
              <a:rPr lang="de-CH" b="1" dirty="0"/>
              <a:t>Optimal: Mobilität dort, wo sie gebraucht wird, und Stabilität dort, wo sie notwendig ist.</a:t>
            </a:r>
          </a:p>
          <a:p>
            <a:endParaRPr lang="de-CH" b="1" dirty="0"/>
          </a:p>
          <a:p>
            <a:r>
              <a:rPr lang="de-CH" b="0" i="0" dirty="0">
                <a:solidFill>
                  <a:srgbClr val="2D2D2D"/>
                </a:solidFill>
                <a:effectLst/>
                <a:latin typeface="Barlow" pitchFamily="2" charset="77"/>
              </a:rPr>
              <a:t>Mobilitätsübungen dienen zur Vorbereitung der Gelenke auf die grössere Belastung im Hauptteil und dem langfristigen Erhalt der Beweglichkeit. Wichtig ist, dass jedes Gelenk mobilisiert wird: Fuss, Knie, Hüfte, Schultern und Rücken.</a:t>
            </a:r>
            <a:endParaRPr lang="de-CH" dirty="0"/>
          </a:p>
          <a:p>
            <a:endParaRPr lang="en-GB" sz="1200" b="0" i="0" u="none" strike="noStrike" kern="1200" dirty="0">
              <a:solidFill>
                <a:schemeClr val="tx1"/>
              </a:solidFill>
              <a:effectLst/>
              <a:latin typeface="Arial" pitchFamily="34" charset="0"/>
              <a:ea typeface="+mn-ea"/>
              <a:cs typeface="+mn-cs"/>
            </a:endParaRPr>
          </a:p>
        </p:txBody>
      </p:sp>
      <p:sp>
        <p:nvSpPr>
          <p:cNvPr id="240644" name="Foliennummernplatzhalter 3">
            <a:extLst>
              <a:ext uri="{FF2B5EF4-FFF2-40B4-BE49-F238E27FC236}">
                <a16:creationId xmlns:a16="http://schemas.microsoft.com/office/drawing/2014/main" id="{090A0F3A-5384-69DA-D5FF-E729B7E35345}"/>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74</a:t>
            </a:fld>
            <a:endParaRPr lang="de-CH" altLang="de-DE" sz="1300"/>
          </a:p>
        </p:txBody>
      </p:sp>
    </p:spTree>
    <p:extLst>
      <p:ext uri="{BB962C8B-B14F-4D97-AF65-F5344CB8AC3E}">
        <p14:creationId xmlns:p14="http://schemas.microsoft.com/office/powerpoint/2010/main" val="7313798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La stabilité et la mobilité ne sont pas opposées, mais complémentaires. Un athlète qui a une bonne mobilité mais qui manque de stabilité sera inefficace et sujet aux blessures, tout comme quelqu'un qui a une grande stabilité mais une mobilité réduite.</a:t>
            </a:r>
          </a:p>
          <a:p>
            <a:endParaRPr lang="fr-FR" dirty="0"/>
          </a:p>
          <a:p>
            <a:r>
              <a:rPr lang="fr-FR" b="1" dirty="0"/>
              <a:t>L'idéal : de la mobilité là où elle est nécessaire et de la stabilité là où elle est indispensable.</a:t>
            </a:r>
          </a:p>
          <a:p>
            <a:endParaRPr lang="fr-FR" dirty="0"/>
          </a:p>
          <a:p>
            <a:r>
              <a:rPr lang="fr-FR" dirty="0"/>
              <a:t>Les exercices de mobilité servent à préparer les articulations à l'effort plus important de la partie principale et à maintenir la mobilité à long terme. Il est important de mobiliser toutes les articulations : pieds, genoux, hanches, épaules et dos.</a:t>
            </a:r>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75</a:t>
            </a:fld>
            <a:endParaRPr lang="de-CH"/>
          </a:p>
        </p:txBody>
      </p:sp>
    </p:spTree>
    <p:extLst>
      <p:ext uri="{BB962C8B-B14F-4D97-AF65-F5344CB8AC3E}">
        <p14:creationId xmlns:p14="http://schemas.microsoft.com/office/powerpoint/2010/main" val="420454231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dirty="0"/>
              <a:t>Stabilità e mobilità non sono concetti opposti, ma complementari. Un atleta con una buona mobilità ma scarsa stabilità sarà inefficiente e soggetto a infortuni, proprio come chi ha un'elevata stabilità ma una mobilità limitata.</a:t>
            </a:r>
          </a:p>
          <a:p>
            <a:endParaRPr lang="it-IT" dirty="0"/>
          </a:p>
          <a:p>
            <a:r>
              <a:rPr lang="it-IT" b="1" dirty="0"/>
              <a:t>L'ideale è avere mobilità dove serve e stabilità dove è necessaria.</a:t>
            </a:r>
          </a:p>
          <a:p>
            <a:endParaRPr lang="it-IT" dirty="0"/>
          </a:p>
          <a:p>
            <a:r>
              <a:rPr lang="it-IT" dirty="0"/>
              <a:t>Gli esercizi di mobilità servono a preparare le articolazioni al carico maggiore nella parte principale dell'allenamento e a mantenere la mobilità a lungo termine. È importante mobilizzare tutte le articolazioni: piedi, ginocchia, anche, spalle e schiena.</a:t>
            </a:r>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76</a:t>
            </a:fld>
            <a:endParaRPr lang="de-CH"/>
          </a:p>
        </p:txBody>
      </p:sp>
    </p:spTree>
    <p:extLst>
      <p:ext uri="{BB962C8B-B14F-4D97-AF65-F5344CB8AC3E}">
        <p14:creationId xmlns:p14="http://schemas.microsoft.com/office/powerpoint/2010/main" val="59602026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7CBAB-7166-4ECB-BEA2-606DA8F20C47}"/>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237A474C-2746-3EEC-633F-9E0F22ABCACA}"/>
              </a:ext>
            </a:extLst>
          </p:cNvPr>
          <p:cNvSpPr>
            <a:spLocks noGrp="1" noRot="1" noChangeAspect="1" noTextEdit="1"/>
          </p:cNvSpPr>
          <p:nvPr>
            <p:ph type="sldImg"/>
          </p:nvPr>
        </p:nvSpPr>
        <p:spPr>
          <a:xfrm>
            <a:off x="77788" y="733425"/>
            <a:ext cx="6513512" cy="3665538"/>
          </a:xfrm>
          <a:ln/>
        </p:spPr>
      </p:sp>
      <p:sp>
        <p:nvSpPr>
          <p:cNvPr id="295939" name="Notizenplatzhalter 2">
            <a:extLst>
              <a:ext uri="{FF2B5EF4-FFF2-40B4-BE49-F238E27FC236}">
                <a16:creationId xmlns:a16="http://schemas.microsoft.com/office/drawing/2014/main" id="{EF25484C-353D-9B93-C91E-247122613DC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z="1200" b="0" i="0" u="none" strike="noStrike" kern="1200" dirty="0">
              <a:solidFill>
                <a:schemeClr val="tx1"/>
              </a:solidFill>
              <a:effectLst/>
              <a:latin typeface="Arial" pitchFamily="34" charset="0"/>
              <a:ea typeface="+mn-ea"/>
              <a:cs typeface="+mn-cs"/>
            </a:endParaRPr>
          </a:p>
        </p:txBody>
      </p:sp>
      <p:sp>
        <p:nvSpPr>
          <p:cNvPr id="240644" name="Foliennummernplatzhalter 3">
            <a:extLst>
              <a:ext uri="{FF2B5EF4-FFF2-40B4-BE49-F238E27FC236}">
                <a16:creationId xmlns:a16="http://schemas.microsoft.com/office/drawing/2014/main" id="{ED55B9B1-2C90-69CD-C097-E1765A88E990}"/>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77</a:t>
            </a:fld>
            <a:endParaRPr lang="de-CH" altLang="de-DE" sz="1300"/>
          </a:p>
        </p:txBody>
      </p:sp>
    </p:spTree>
    <p:extLst>
      <p:ext uri="{BB962C8B-B14F-4D97-AF65-F5344CB8AC3E}">
        <p14:creationId xmlns:p14="http://schemas.microsoft.com/office/powerpoint/2010/main" val="506170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A2B62-DE62-EABB-1FC9-D930F179E960}"/>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A77F8008-5B4E-CB3A-26EC-8CC02AC7C016}"/>
              </a:ext>
            </a:extLst>
          </p:cNvPr>
          <p:cNvSpPr>
            <a:spLocks noGrp="1" noRot="1" noChangeAspect="1" noTextEdit="1"/>
          </p:cNvSpPr>
          <p:nvPr>
            <p:ph type="sldImg"/>
          </p:nvPr>
        </p:nvSpPr>
        <p:spPr>
          <a:xfrm>
            <a:off x="77788" y="733425"/>
            <a:ext cx="6513512" cy="3665538"/>
          </a:xfrm>
          <a:ln/>
        </p:spPr>
      </p:sp>
      <p:sp>
        <p:nvSpPr>
          <p:cNvPr id="295939" name="Notizenplatzhalter 2">
            <a:extLst>
              <a:ext uri="{FF2B5EF4-FFF2-40B4-BE49-F238E27FC236}">
                <a16:creationId xmlns:a16="http://schemas.microsoft.com/office/drawing/2014/main" id="{8A9A967A-D875-7DEA-D41C-0C9DF5CF81E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ts val="1200"/>
              </a:spcAft>
              <a:buClr>
                <a:schemeClr val="accent1"/>
              </a:buClr>
              <a:buSzTx/>
              <a:buFontTx/>
              <a:buNone/>
              <a:tabLst/>
              <a:defRPr/>
            </a:pPr>
            <a:r>
              <a:rPr lang="de-CH" sz="1200" kern="0" dirty="0">
                <a:latin typeface="Arial" panose="020B0604020202020204" pitchFamily="34" charset="0"/>
                <a:cs typeface="Arial" panose="020B0604020202020204" pitchFamily="34" charset="0"/>
              </a:rPr>
              <a:t>Grundsätze der Entwicklungsfaktoren Mobilität/Stabilität</a:t>
            </a:r>
          </a:p>
          <a:p>
            <a:pPr>
              <a:spcBef>
                <a:spcPct val="0"/>
              </a:spcBef>
              <a:spcAft>
                <a:spcPts val="1200"/>
              </a:spcAft>
              <a:buClr>
                <a:schemeClr val="accent1"/>
              </a:buClr>
              <a:buNone/>
            </a:pPr>
            <a:endParaRPr lang="de-CH" altLang="de-DE" sz="1200" dirty="0">
              <a:latin typeface="Arial" panose="020B0604020202020204" pitchFamily="34" charset="0"/>
            </a:endParaRPr>
          </a:p>
          <a:p>
            <a:pPr marL="342900" indent="-342900">
              <a:spcBef>
                <a:spcPct val="0"/>
              </a:spcBef>
              <a:spcAft>
                <a:spcPts val="1200"/>
              </a:spcAft>
              <a:buClr>
                <a:schemeClr val="accent1"/>
              </a:buClr>
              <a:buFont typeface="Wingdings" pitchFamily="2" charset="2"/>
              <a:buChar char="§"/>
            </a:pPr>
            <a:r>
              <a:rPr lang="de-CH" altLang="de-DE" sz="1200" dirty="0">
                <a:latin typeface="Arial" panose="020B0604020202020204" pitchFamily="34" charset="0"/>
              </a:rPr>
              <a:t>Ganzheitlichkeit: Kombination von Mobilitäts- und Stabilitätstraining</a:t>
            </a:r>
          </a:p>
          <a:p>
            <a:pPr marL="342900" indent="-342900">
              <a:spcBef>
                <a:spcPct val="0"/>
              </a:spcBef>
              <a:spcAft>
                <a:spcPts val="1200"/>
              </a:spcAft>
              <a:buClr>
                <a:schemeClr val="accent1"/>
              </a:buClr>
              <a:buFont typeface="Wingdings" pitchFamily="2" charset="2"/>
              <a:buChar char="§"/>
            </a:pPr>
            <a:r>
              <a:rPr lang="de-CH" altLang="de-DE" sz="1200" dirty="0">
                <a:latin typeface="Arial" panose="020B0604020202020204" pitchFamily="34" charset="0"/>
              </a:rPr>
              <a:t>Qualität vor Quantität: Saubere Technik steht im Vordergrund</a:t>
            </a:r>
          </a:p>
          <a:p>
            <a:pPr marL="342900" indent="-342900">
              <a:spcBef>
                <a:spcPct val="0"/>
              </a:spcBef>
              <a:spcAft>
                <a:spcPts val="1200"/>
              </a:spcAft>
              <a:buClr>
                <a:schemeClr val="accent1"/>
              </a:buClr>
              <a:buFont typeface="Wingdings" pitchFamily="2" charset="2"/>
              <a:buChar char="§"/>
            </a:pPr>
            <a:r>
              <a:rPr lang="de-CH" altLang="de-DE" sz="1200" dirty="0" err="1">
                <a:latin typeface="Arial" panose="020B0604020202020204" pitchFamily="34" charset="0"/>
              </a:rPr>
              <a:t>Regelmässgkeit</a:t>
            </a:r>
            <a:r>
              <a:rPr lang="de-CH" altLang="de-DE" sz="1200" dirty="0">
                <a:latin typeface="Arial" panose="020B0604020202020204" pitchFamily="34" charset="0"/>
              </a:rPr>
              <a:t>: Kontinuierliches Training für nachhaltige Effekte</a:t>
            </a:r>
          </a:p>
          <a:p>
            <a:pPr marL="342900" indent="-342900">
              <a:spcBef>
                <a:spcPct val="0"/>
              </a:spcBef>
              <a:spcAft>
                <a:spcPts val="1200"/>
              </a:spcAft>
              <a:buClr>
                <a:schemeClr val="accent1"/>
              </a:buClr>
              <a:buFont typeface="Wingdings" pitchFamily="2" charset="2"/>
              <a:buChar char="§"/>
            </a:pPr>
            <a:r>
              <a:rPr lang="de-CH" altLang="de-DE" sz="1200" dirty="0">
                <a:latin typeface="Arial" panose="020B0604020202020204" pitchFamily="34" charset="0"/>
              </a:rPr>
              <a:t>Individuelle Anpassung: Berücksichtigung von Asymmetrien und Dysbalancen</a:t>
            </a:r>
          </a:p>
          <a:p>
            <a:endParaRPr lang="en-GB" sz="1200" b="0" i="0" u="none" strike="noStrike" kern="1200" dirty="0">
              <a:solidFill>
                <a:schemeClr val="tx1"/>
              </a:solidFill>
              <a:effectLst/>
              <a:latin typeface="Arial" pitchFamily="34" charset="0"/>
              <a:ea typeface="+mn-ea"/>
              <a:cs typeface="+mn-cs"/>
            </a:endParaRPr>
          </a:p>
        </p:txBody>
      </p:sp>
      <p:sp>
        <p:nvSpPr>
          <p:cNvPr id="240644" name="Foliennummernplatzhalter 3">
            <a:extLst>
              <a:ext uri="{FF2B5EF4-FFF2-40B4-BE49-F238E27FC236}">
                <a16:creationId xmlns:a16="http://schemas.microsoft.com/office/drawing/2014/main" id="{9EA17308-345D-4EE7-3BFF-8BCA1EB753C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80</a:t>
            </a:fld>
            <a:endParaRPr lang="de-CH" altLang="de-DE" sz="1300"/>
          </a:p>
        </p:txBody>
      </p:sp>
    </p:spTree>
    <p:extLst>
      <p:ext uri="{BB962C8B-B14F-4D97-AF65-F5344CB8AC3E}">
        <p14:creationId xmlns:p14="http://schemas.microsoft.com/office/powerpoint/2010/main" val="15469268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86</a:t>
            </a:fld>
            <a:endParaRPr lang="de-CH"/>
          </a:p>
        </p:txBody>
      </p:sp>
    </p:spTree>
    <p:extLst>
      <p:ext uri="{BB962C8B-B14F-4D97-AF65-F5344CB8AC3E}">
        <p14:creationId xmlns:p14="http://schemas.microsoft.com/office/powerpoint/2010/main" val="352460755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87</a:t>
            </a:fld>
            <a:endParaRPr lang="de-CH"/>
          </a:p>
        </p:txBody>
      </p:sp>
    </p:spTree>
    <p:extLst>
      <p:ext uri="{BB962C8B-B14F-4D97-AF65-F5344CB8AC3E}">
        <p14:creationId xmlns:p14="http://schemas.microsoft.com/office/powerpoint/2010/main" val="16004750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88</a:t>
            </a:fld>
            <a:endParaRPr lang="de-CH"/>
          </a:p>
        </p:txBody>
      </p:sp>
    </p:spTree>
    <p:extLst>
      <p:ext uri="{BB962C8B-B14F-4D97-AF65-F5344CB8AC3E}">
        <p14:creationId xmlns:p14="http://schemas.microsoft.com/office/powerpoint/2010/main" val="23374679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 typeface="Arial" panose="020B0604020202020204" pitchFamily="34" charset="0"/>
              <a:buNone/>
              <a:defRPr/>
            </a:pPr>
            <a:r>
              <a:rPr lang="en-GB" sz="1200" b="0" i="0" u="none" strike="noStrike" kern="1200" dirty="0" err="1">
                <a:solidFill>
                  <a:schemeClr val="tx1"/>
                </a:solidFill>
                <a:effectLst/>
                <a:latin typeface="Arial" pitchFamily="34" charset="0"/>
                <a:ea typeface="+mn-ea"/>
                <a:cs typeface="+mn-cs"/>
              </a:rPr>
              <a:t>Dehnen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soll</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angeblich</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Leistungsbereitschaft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verbessern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Verletzungen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Muskelkater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vorbeugen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schnellere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Erholung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ermöglichen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Diese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positiven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Effekte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bisher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leider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nicht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nachgewiesen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geworden</a:t>
            </a:r>
            <a:r>
              <a:rPr lang="en-GB" sz="1200" b="0" i="0" u="none" strike="noStrike" kern="1200" dirty="0">
                <a:solidFill>
                  <a:schemeClr val="tx1"/>
                </a:solidFill>
                <a:effectLst/>
                <a:latin typeface="Arial" pitchFamily="34" charset="0"/>
                <a:ea typeface="+mn-ea"/>
                <a:cs typeface="+mn-cs"/>
              </a:rPr>
              <a:t>. Was </a:t>
            </a:r>
            <a:r>
              <a:rPr lang="en-GB" sz="1200" b="0" i="0" u="none" strike="noStrike" kern="1200" dirty="0" err="1">
                <a:solidFill>
                  <a:schemeClr val="tx1"/>
                </a:solidFill>
                <a:effectLst/>
                <a:latin typeface="Arial" pitchFamily="34" charset="0"/>
                <a:ea typeface="+mn-ea"/>
                <a:cs typeface="+mn-cs"/>
              </a:rPr>
              <a:t>durch</a:t>
            </a:r>
            <a:r>
              <a:rPr lang="en-GB" sz="1200" b="0" i="0" u="none" strike="noStrike" kern="1200" dirty="0">
                <a:solidFill>
                  <a:schemeClr val="tx1"/>
                </a:solidFill>
                <a:effectLst/>
                <a:latin typeface="Arial" pitchFamily="34" charset="0"/>
                <a:ea typeface="+mn-ea"/>
                <a:cs typeface="+mn-cs"/>
              </a:rPr>
              <a:t> Forschung </a:t>
            </a:r>
            <a:r>
              <a:rPr lang="en-GB" sz="1200" b="0" i="0" u="none" strike="noStrike" kern="1200" dirty="0" err="1">
                <a:solidFill>
                  <a:schemeClr val="tx1"/>
                </a:solidFill>
                <a:effectLst/>
                <a:latin typeface="Arial" pitchFamily="34" charset="0"/>
                <a:ea typeface="+mn-ea"/>
                <a:cs typeface="+mn-cs"/>
              </a:rPr>
              <a:t>gezeigt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konnte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dass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Muskeln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unmittelbar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nach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Dehnen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beweglicher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sind</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dass</a:t>
            </a:r>
            <a:r>
              <a:rPr lang="en-GB" sz="1200" b="0" i="0" u="none" strike="noStrike" kern="1200" dirty="0">
                <a:solidFill>
                  <a:schemeClr val="tx1"/>
                </a:solidFill>
                <a:effectLst/>
                <a:latin typeface="Arial" pitchFamily="34" charset="0"/>
                <a:ea typeface="+mn-ea"/>
                <a:cs typeface="+mn-cs"/>
              </a:rPr>
              <a:t> es </a:t>
            </a:r>
            <a:r>
              <a:rPr lang="en-GB" sz="1200" b="0" i="0" u="none" strike="noStrike" kern="1200" dirty="0" err="1">
                <a:solidFill>
                  <a:schemeClr val="tx1"/>
                </a:solidFill>
                <a:effectLst/>
                <a:latin typeface="Arial" pitchFamily="34" charset="0"/>
                <a:ea typeface="+mn-ea"/>
                <a:cs typeface="+mn-cs"/>
              </a:rPr>
              <a:t>durch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Dehnen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Zunahme</a:t>
            </a:r>
            <a:r>
              <a:rPr lang="en-GB" sz="1200" b="0" i="0" u="none" strike="noStrike" kern="1200" dirty="0">
                <a:solidFill>
                  <a:schemeClr val="tx1"/>
                </a:solidFill>
                <a:effectLst/>
                <a:latin typeface="Arial" pitchFamily="34" charset="0"/>
                <a:ea typeface="+mn-ea"/>
                <a:cs typeface="+mn-cs"/>
              </a:rPr>
              <a:t> der Kraft </a:t>
            </a:r>
            <a:r>
              <a:rPr lang="en-GB" sz="1200" b="0" i="0" u="none" strike="noStrike" kern="1200" dirty="0" err="1">
                <a:solidFill>
                  <a:schemeClr val="tx1"/>
                </a:solidFill>
                <a:effectLst/>
                <a:latin typeface="Arial" pitchFamily="34" charset="0"/>
                <a:ea typeface="+mn-ea"/>
                <a:cs typeface="+mn-cs"/>
              </a:rPr>
              <a:t>kommt</a:t>
            </a:r>
            <a:r>
              <a:rPr lang="en-GB" sz="1200" b="0" i="0" u="none" strike="noStrike" kern="1200" dirty="0">
                <a:solidFill>
                  <a:schemeClr val="tx1"/>
                </a:solidFill>
                <a:effectLst/>
                <a:latin typeface="Arial" pitchFamily="34" charset="0"/>
                <a:ea typeface="+mn-ea"/>
                <a:cs typeface="+mn-cs"/>
              </a:rPr>
              <a:t>.</a:t>
            </a:r>
          </a:p>
          <a:p>
            <a:pPr>
              <a:buFont typeface="Arial" panose="020B0604020202020204" pitchFamily="34" charset="0"/>
              <a:buNone/>
              <a:defRPr/>
            </a:pPr>
            <a:r>
              <a:rPr lang="en-GB" sz="1200" b="0" i="0" u="none" strike="noStrike" kern="1200" dirty="0">
                <a:solidFill>
                  <a:schemeClr val="tx1"/>
                </a:solidFill>
                <a:effectLst/>
                <a:latin typeface="Arial" pitchFamily="34" charset="0"/>
                <a:ea typeface="+mn-ea"/>
                <a:cs typeface="+mn-cs"/>
              </a:rPr>
              <a:t>Ein </a:t>
            </a:r>
            <a:r>
              <a:rPr lang="en-GB" sz="1200" b="0" i="0" u="none" strike="noStrike" kern="1200" dirty="0" err="1">
                <a:solidFill>
                  <a:schemeClr val="tx1"/>
                </a:solidFill>
                <a:effectLst/>
                <a:latin typeface="Arial" pitchFamily="34" charset="0"/>
                <a:ea typeface="+mn-ea"/>
                <a:cs typeface="+mn-cs"/>
              </a:rPr>
              <a:t>weiterer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Befund</a:t>
            </a:r>
            <a:r>
              <a:rPr lang="en-GB" sz="1200" b="0" i="0" u="none" strike="noStrike" kern="1200" dirty="0">
                <a:solidFill>
                  <a:schemeClr val="tx1"/>
                </a:solidFill>
                <a:effectLst/>
                <a:latin typeface="Arial" pitchFamily="34" charset="0"/>
                <a:ea typeface="+mn-ea"/>
                <a:cs typeface="+mn-cs"/>
              </a:rPr>
              <a:t> war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dass</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Muskeln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nach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statischem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Dehnen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weniger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Kontraktions</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Reflexbereitschaft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aufweisen</a:t>
            </a:r>
            <a:r>
              <a:rPr lang="en-GB" sz="1200" b="0" i="0" u="none" strike="noStrike" kern="1200" dirty="0">
                <a:solidFill>
                  <a:schemeClr val="tx1"/>
                </a:solidFill>
                <a:effectLst/>
                <a:latin typeface="Arial" pitchFamily="34" charset="0"/>
                <a:ea typeface="+mn-ea"/>
                <a:cs typeface="+mn-cs"/>
              </a:rPr>
              <a:t>. </a:t>
            </a:r>
            <a:r>
              <a:rPr lang="en-GB" sz="1200" b="0" i="1" u="none" strike="noStrike" kern="1200" dirty="0">
                <a:solidFill>
                  <a:schemeClr val="tx1"/>
                </a:solidFill>
                <a:effectLst/>
                <a:latin typeface="Arial" pitchFamily="34" charset="0"/>
                <a:ea typeface="+mn-ea"/>
                <a:cs typeface="+mn-cs"/>
              </a:rPr>
              <a:t>Daher </a:t>
            </a:r>
            <a:r>
              <a:rPr lang="en-GB" sz="1200" b="0" i="1" u="none" strike="noStrike" kern="1200" dirty="0" err="1">
                <a:solidFill>
                  <a:schemeClr val="tx1"/>
                </a:solidFill>
                <a:effectLst/>
                <a:latin typeface="Arial" pitchFamily="34" charset="0"/>
                <a:ea typeface="+mn-ea"/>
                <a:cs typeface="+mn-cs"/>
              </a:rPr>
              <a:t>sollte</a:t>
            </a:r>
            <a:r>
              <a:rPr lang="en-GB" sz="1200" b="0" i="1" u="none" strike="noStrike" kern="1200" dirty="0">
                <a:solidFill>
                  <a:schemeClr val="tx1"/>
                </a:solidFill>
                <a:effectLst/>
                <a:latin typeface="Arial" pitchFamily="34" charset="0"/>
                <a:ea typeface="+mn-ea"/>
                <a:cs typeface="+mn-cs"/>
              </a:rPr>
              <a:t> </a:t>
            </a:r>
            <a:r>
              <a:rPr lang="en-GB" sz="1200" b="0" i="1" u="none" strike="noStrike" kern="1200" dirty="0" err="1">
                <a:solidFill>
                  <a:schemeClr val="tx1"/>
                </a:solidFill>
                <a:effectLst/>
                <a:latin typeface="Arial" pitchFamily="34" charset="0"/>
                <a:ea typeface="+mn-ea"/>
                <a:cs typeface="+mn-cs"/>
              </a:rPr>
              <a:t>z.B.</a:t>
            </a:r>
            <a:r>
              <a:rPr lang="en-GB" sz="1200" b="0" i="1" u="none" strike="noStrike" kern="1200" dirty="0">
                <a:solidFill>
                  <a:schemeClr val="tx1"/>
                </a:solidFill>
                <a:effectLst/>
                <a:latin typeface="Arial" pitchFamily="34" charset="0"/>
                <a:ea typeface="+mn-ea"/>
                <a:cs typeface="+mn-cs"/>
              </a:rPr>
              <a:t> </a:t>
            </a:r>
            <a:r>
              <a:rPr lang="en-GB" sz="1200" b="0" i="1" u="none" strike="noStrike" kern="1200" dirty="0" err="1">
                <a:solidFill>
                  <a:schemeClr val="tx1"/>
                </a:solidFill>
                <a:effectLst/>
                <a:latin typeface="Arial" pitchFamily="34" charset="0"/>
                <a:ea typeface="+mn-ea"/>
                <a:cs typeface="+mn-cs"/>
              </a:rPr>
              <a:t>vor</a:t>
            </a:r>
            <a:r>
              <a:rPr lang="en-GB" sz="1200" b="0" i="1" u="none" strike="noStrike" kern="1200" dirty="0">
                <a:solidFill>
                  <a:schemeClr val="tx1"/>
                </a:solidFill>
                <a:effectLst/>
                <a:latin typeface="Arial" pitchFamily="34" charset="0"/>
                <a:ea typeface="+mn-ea"/>
                <a:cs typeface="+mn-cs"/>
              </a:rPr>
              <a:t> </a:t>
            </a:r>
            <a:r>
              <a:rPr lang="en-GB" sz="1200" b="0" i="1" u="none" strike="noStrike" kern="1200" dirty="0" err="1">
                <a:solidFill>
                  <a:schemeClr val="tx1"/>
                </a:solidFill>
                <a:effectLst/>
                <a:latin typeface="Arial" pitchFamily="34" charset="0"/>
                <a:ea typeface="+mn-ea"/>
                <a:cs typeface="+mn-cs"/>
              </a:rPr>
              <a:t>einem</a:t>
            </a:r>
            <a:r>
              <a:rPr lang="en-GB" sz="1200" b="0" i="1" u="none" strike="noStrike" kern="1200" dirty="0">
                <a:solidFill>
                  <a:schemeClr val="tx1"/>
                </a:solidFill>
                <a:effectLst/>
                <a:latin typeface="Arial" pitchFamily="34" charset="0"/>
                <a:ea typeface="+mn-ea"/>
                <a:cs typeface="+mn-cs"/>
              </a:rPr>
              <a:t> 100m Sprint </a:t>
            </a:r>
            <a:r>
              <a:rPr lang="en-GB" sz="1200" b="0" i="1" u="none" strike="noStrike" kern="1200" dirty="0" err="1">
                <a:solidFill>
                  <a:schemeClr val="tx1"/>
                </a:solidFill>
                <a:effectLst/>
                <a:latin typeface="Arial" pitchFamily="34" charset="0"/>
                <a:ea typeface="+mn-ea"/>
                <a:cs typeface="+mn-cs"/>
              </a:rPr>
              <a:t>nicht</a:t>
            </a:r>
            <a:r>
              <a:rPr lang="en-GB" sz="1200" b="0" i="1" u="none" strike="noStrike" kern="1200" dirty="0">
                <a:solidFill>
                  <a:schemeClr val="tx1"/>
                </a:solidFill>
                <a:effectLst/>
                <a:latin typeface="Arial" pitchFamily="34" charset="0"/>
                <a:ea typeface="+mn-ea"/>
                <a:cs typeface="+mn-cs"/>
              </a:rPr>
              <a:t> </a:t>
            </a:r>
            <a:r>
              <a:rPr lang="en-GB" sz="1200" b="0" i="1" u="none" strike="noStrike" kern="1200" dirty="0" err="1">
                <a:solidFill>
                  <a:schemeClr val="tx1"/>
                </a:solidFill>
                <a:effectLst/>
                <a:latin typeface="Arial" pitchFamily="34" charset="0"/>
                <a:ea typeface="+mn-ea"/>
                <a:cs typeface="+mn-cs"/>
              </a:rPr>
              <a:t>statisch</a:t>
            </a:r>
            <a:r>
              <a:rPr lang="en-GB" sz="1200" b="0" i="1" u="none" strike="noStrike" kern="1200" dirty="0">
                <a:solidFill>
                  <a:schemeClr val="tx1"/>
                </a:solidFill>
                <a:effectLst/>
                <a:latin typeface="Arial" pitchFamily="34" charset="0"/>
                <a:ea typeface="+mn-ea"/>
                <a:cs typeface="+mn-cs"/>
              </a:rPr>
              <a:t> </a:t>
            </a:r>
            <a:r>
              <a:rPr lang="en-GB" sz="1200" b="0" i="1" u="none" strike="noStrike" kern="1200" dirty="0" err="1">
                <a:solidFill>
                  <a:schemeClr val="tx1"/>
                </a:solidFill>
                <a:effectLst/>
                <a:latin typeface="Arial" pitchFamily="34" charset="0"/>
                <a:ea typeface="+mn-ea"/>
                <a:cs typeface="+mn-cs"/>
              </a:rPr>
              <a:t>gedehnt</a:t>
            </a:r>
            <a:r>
              <a:rPr lang="en-GB" sz="1200" b="0" i="1" u="none" strike="noStrike" kern="1200" dirty="0">
                <a:solidFill>
                  <a:schemeClr val="tx1"/>
                </a:solidFill>
                <a:effectLst/>
                <a:latin typeface="Arial" pitchFamily="34" charset="0"/>
                <a:ea typeface="+mn-ea"/>
                <a:cs typeface="+mn-cs"/>
              </a:rPr>
              <a:t> </a:t>
            </a:r>
            <a:r>
              <a:rPr lang="en-GB" sz="1200" b="0" i="1" u="none" strike="noStrike" kern="1200" dirty="0" err="1">
                <a:solidFill>
                  <a:schemeClr val="tx1"/>
                </a:solidFill>
                <a:effectLst/>
                <a:latin typeface="Arial" pitchFamily="34" charset="0"/>
                <a:ea typeface="+mn-ea"/>
                <a:cs typeface="+mn-cs"/>
              </a:rPr>
              <a:t>werden</a:t>
            </a:r>
            <a:r>
              <a:rPr lang="en-GB" sz="1200" b="0" i="1" u="none" strike="noStrike" kern="1200" dirty="0">
                <a:solidFill>
                  <a:schemeClr val="tx1"/>
                </a:solidFill>
                <a:effectLst/>
                <a:latin typeface="Arial" pitchFamily="34" charset="0"/>
                <a:ea typeface="+mn-ea"/>
                <a:cs typeface="+mn-cs"/>
              </a:rPr>
              <a:t>.</a:t>
            </a:r>
          </a:p>
          <a:p>
            <a:pPr>
              <a:buFont typeface="Arial" panose="020B0604020202020204" pitchFamily="34" charset="0"/>
              <a:buNone/>
              <a:defRPr/>
            </a:pPr>
            <a:r>
              <a:rPr lang="en-GB" sz="1200" b="0" i="0" u="none" strike="noStrike" kern="1200" dirty="0">
                <a:solidFill>
                  <a:schemeClr val="tx1"/>
                </a:solidFill>
                <a:effectLst/>
                <a:latin typeface="Arial" pitchFamily="34" charset="0"/>
                <a:ea typeface="+mn-ea"/>
                <a:cs typeface="+mn-cs"/>
              </a:rPr>
              <a:t>Die </a:t>
            </a:r>
            <a:r>
              <a:rPr lang="en-GB" sz="1200" b="0" i="0" u="none" strike="noStrike" kern="1200" dirty="0" err="1">
                <a:solidFill>
                  <a:schemeClr val="tx1"/>
                </a:solidFill>
                <a:effectLst/>
                <a:latin typeface="Arial" pitchFamily="34" charset="0"/>
                <a:ea typeface="+mn-ea"/>
                <a:cs typeface="+mn-cs"/>
              </a:rPr>
              <a:t>Praxiserfahrungen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zeigten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bisher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dass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systematisches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Dehnen</a:t>
            </a:r>
            <a:r>
              <a:rPr lang="en-GB" sz="1200" b="0" i="0" u="none" strike="noStrike" kern="1200" dirty="0">
                <a:solidFill>
                  <a:schemeClr val="tx1"/>
                </a:solidFill>
                <a:effectLst/>
                <a:latin typeface="Arial" pitchFamily="34" charset="0"/>
                <a:ea typeface="+mn-ea"/>
                <a:cs typeface="+mn-cs"/>
              </a:rPr>
              <a:t> positive </a:t>
            </a:r>
            <a:r>
              <a:rPr lang="en-GB" sz="1200" b="0" i="0" u="none" strike="noStrike" kern="1200" dirty="0" err="1">
                <a:solidFill>
                  <a:schemeClr val="tx1"/>
                </a:solidFill>
                <a:effectLst/>
                <a:latin typeface="Arial" pitchFamily="34" charset="0"/>
                <a:ea typeface="+mn-ea"/>
                <a:cs typeface="+mn-cs"/>
              </a:rPr>
              <a:t>Effekt</a:t>
            </a:r>
            <a:r>
              <a:rPr lang="en-GB" sz="1200" b="0" i="0" u="none" strike="noStrike" kern="1200" dirty="0">
                <a:solidFill>
                  <a:schemeClr val="tx1"/>
                </a:solidFill>
                <a:effectLst/>
                <a:latin typeface="Arial" pitchFamily="34" charset="0"/>
                <a:ea typeface="+mn-ea"/>
                <a:cs typeface="+mn-cs"/>
              </a:rPr>
              <a:t> hat, und </a:t>
            </a:r>
            <a:r>
              <a:rPr lang="en-GB" sz="1200" b="0" i="0" u="none" strike="noStrike" kern="1200" dirty="0" err="1">
                <a:solidFill>
                  <a:schemeClr val="tx1"/>
                </a:solidFill>
                <a:effectLst/>
                <a:latin typeface="Arial" pitchFamily="34" charset="0"/>
                <a:ea typeface="+mn-ea"/>
                <a:cs typeface="+mn-cs"/>
              </a:rPr>
              <a:t>daher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täglich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gedehnt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sollte</a:t>
            </a:r>
            <a:r>
              <a:rPr lang="en-GB" sz="1200" b="0" i="0" u="none" strike="noStrike" kern="1200" dirty="0">
                <a:solidFill>
                  <a:schemeClr val="tx1"/>
                </a:solidFill>
                <a:effectLst/>
                <a:latin typeface="Arial" pitchFamily="34" charset="0"/>
                <a:ea typeface="+mn-ea"/>
                <a:cs typeface="+mn-cs"/>
              </a:rPr>
              <a:t>.</a:t>
            </a:r>
            <a:endParaRPr lang="de-CH" dirty="0"/>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89</a:t>
            </a:fld>
            <a:endParaRPr lang="de-CH"/>
          </a:p>
        </p:txBody>
      </p:sp>
    </p:spTree>
    <p:extLst>
      <p:ext uri="{BB962C8B-B14F-4D97-AF65-F5344CB8AC3E}">
        <p14:creationId xmlns:p14="http://schemas.microsoft.com/office/powerpoint/2010/main" val="5980864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On prétend que les étirements amélioreraient la disponibilité à la performance, préviendraient les blessures et les courbatures et permettraient une récupération plus rapide. Malheureusement, ces effets positifs n’ont pas encore été scientifiquement démontrés.</a:t>
            </a:r>
            <a:br>
              <a:rPr lang="fr-FR" dirty="0"/>
            </a:br>
            <a:r>
              <a:rPr lang="fr-FR" dirty="0"/>
              <a:t>Ce que la recherche a pu montrer, c’est que les muscles sont plus mobiles immédiatement après les étirements et que les étirements entraînent une augmentation de la force.</a:t>
            </a:r>
            <a:br>
              <a:rPr lang="fr-FR" dirty="0"/>
            </a:br>
            <a:r>
              <a:rPr lang="fr-FR" dirty="0"/>
              <a:t>Un autre constat a également été que les muscles présentent moins de capacité de contraction et de réflexe après un étirement statique. C’est pourquoi, par exemple, il ne faut pas s’étirer de façon statique avant un sprint de 100 m.</a:t>
            </a:r>
            <a:br>
              <a:rPr lang="fr-FR" dirty="0"/>
            </a:br>
            <a:r>
              <a:rPr lang="fr-FR" dirty="0"/>
              <a:t>Les expériences pratiques ont jusqu’à présent montré que les étirements systématiques ont un effet positif, et qu’il faudrait donc s’étirer quotidiennement.</a:t>
            </a:r>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90</a:t>
            </a:fld>
            <a:endParaRPr lang="de-CH"/>
          </a:p>
        </p:txBody>
      </p:sp>
    </p:spTree>
    <p:extLst>
      <p:ext uri="{BB962C8B-B14F-4D97-AF65-F5344CB8AC3E}">
        <p14:creationId xmlns:p14="http://schemas.microsoft.com/office/powerpoint/2010/main" val="2246516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Folienbildplatzhalter 1"/>
          <p:cNvSpPr>
            <a:spLocks noGrp="1" noRot="1" noChangeAspect="1" noTextEdit="1"/>
          </p:cNvSpPr>
          <p:nvPr>
            <p:ph type="sldImg"/>
          </p:nvPr>
        </p:nvSpPr>
        <p:spPr>
          <a:xfrm>
            <a:off x="77788" y="733425"/>
            <a:ext cx="6513512" cy="3665538"/>
          </a:xfrm>
          <a:ln/>
        </p:spPr>
      </p:sp>
      <p:sp>
        <p:nvSpPr>
          <p:cNvPr id="29593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fr-CH" b="1" i="0" u="none" strike="noStrike" dirty="0" err="1">
                <a:solidFill>
                  <a:srgbClr val="000000"/>
                </a:solidFill>
                <a:effectLst/>
                <a:latin typeface="Arial" panose="020B0604020202020204" pitchFamily="34" charset="0"/>
                <a:cs typeface="Arial" panose="020B0604020202020204" pitchFamily="34" charset="0"/>
              </a:rPr>
              <a:t>Charakteristische</a:t>
            </a:r>
            <a:r>
              <a:rPr lang="fr-CH" b="1" i="0" u="none" strike="noStrike" dirty="0">
                <a:solidFill>
                  <a:srgbClr val="000000"/>
                </a:solidFill>
                <a:effectLst/>
                <a:latin typeface="Arial" panose="020B0604020202020204" pitchFamily="34" charset="0"/>
                <a:cs typeface="Arial" panose="020B0604020202020204" pitchFamily="34" charset="0"/>
              </a:rPr>
              <a:t> Formen:</a:t>
            </a:r>
            <a:br>
              <a:rPr lang="fr-CH" b="0" i="0" u="none" strike="noStrike" dirty="0">
                <a:solidFill>
                  <a:srgbClr val="000000"/>
                </a:solidFill>
                <a:effectLst/>
                <a:latin typeface="Arial" panose="020B0604020202020204" pitchFamily="34" charset="0"/>
                <a:cs typeface="Arial" panose="020B0604020202020204" pitchFamily="34" charset="0"/>
              </a:rPr>
            </a:br>
            <a:r>
              <a:rPr lang="fr-CH" b="0" i="0" u="none" strike="noStrike" dirty="0" err="1">
                <a:solidFill>
                  <a:srgbClr val="000000"/>
                </a:solidFill>
                <a:effectLst/>
                <a:latin typeface="Arial" panose="020B0604020202020204" pitchFamily="34" charset="0"/>
                <a:cs typeface="Arial" panose="020B0604020202020204" pitchFamily="34" charset="0"/>
              </a:rPr>
              <a:t>Sie</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definieren</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meine</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Sportart</a:t>
            </a:r>
            <a:r>
              <a:rPr lang="fr-CH" b="0" i="0" u="none" strike="noStrike" dirty="0">
                <a:solidFill>
                  <a:srgbClr val="000000"/>
                </a:solidFill>
                <a:effectLst/>
                <a:latin typeface="Arial" panose="020B0604020202020204" pitchFamily="34" charset="0"/>
                <a:cs typeface="Arial" panose="020B0604020202020204" pitchFamily="34" charset="0"/>
              </a:rPr>
              <a:t> – </a:t>
            </a:r>
            <a:r>
              <a:rPr lang="fr-CH" b="0" i="0" u="none" strike="noStrike" dirty="0" err="1">
                <a:solidFill>
                  <a:srgbClr val="000000"/>
                </a:solidFill>
                <a:effectLst/>
                <a:latin typeface="Arial" panose="020B0604020202020204" pitchFamily="34" charset="0"/>
                <a:cs typeface="Arial" panose="020B0604020202020204" pitchFamily="34" charset="0"/>
              </a:rPr>
              <a:t>das</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ist</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das</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angestrebte</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Ziel</a:t>
            </a:r>
            <a:r>
              <a:rPr lang="fr-CH" b="0" i="0" u="none" strike="noStrike" dirty="0">
                <a:solidFill>
                  <a:srgbClr val="000000"/>
                </a:solidFill>
                <a:effectLst/>
                <a:latin typeface="Arial" panose="020B0604020202020204" pitchFamily="34" charset="0"/>
                <a:cs typeface="Arial" panose="020B0604020202020204" pitchFamily="34" charset="0"/>
              </a:rPr>
              <a:t>. Es </a:t>
            </a:r>
            <a:r>
              <a:rPr lang="fr-CH" b="0" i="0" u="none" strike="noStrike" dirty="0" err="1">
                <a:solidFill>
                  <a:srgbClr val="000000"/>
                </a:solidFill>
                <a:effectLst/>
                <a:latin typeface="Arial" panose="020B0604020202020204" pitchFamily="34" charset="0"/>
                <a:cs typeface="Arial" panose="020B0604020202020204" pitchFamily="34" charset="0"/>
              </a:rPr>
              <a:t>handelt</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sich</a:t>
            </a:r>
            <a:r>
              <a:rPr lang="fr-CH" b="0" i="0" u="none" strike="noStrike" dirty="0">
                <a:solidFill>
                  <a:srgbClr val="000000"/>
                </a:solidFill>
                <a:effectLst/>
                <a:latin typeface="Arial" panose="020B0604020202020204" pitchFamily="34" charset="0"/>
                <a:cs typeface="Arial" panose="020B0604020202020204" pitchFamily="34" charset="0"/>
              </a:rPr>
              <a:t> um </a:t>
            </a:r>
            <a:r>
              <a:rPr lang="fr-CH" b="0" i="0" u="none" strike="noStrike" dirty="0" err="1">
                <a:solidFill>
                  <a:srgbClr val="000000"/>
                </a:solidFill>
                <a:effectLst/>
                <a:latin typeface="Arial" panose="020B0604020202020204" pitchFamily="34" charset="0"/>
                <a:cs typeface="Arial" panose="020B0604020202020204" pitchFamily="34" charset="0"/>
              </a:rPr>
              <a:t>typische</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Bewegungsmodelle</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Verhaltensweisen</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oder</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Spielmuster</a:t>
            </a:r>
            <a:r>
              <a:rPr lang="fr-CH" b="0" i="0" u="none" strike="noStrike" dirty="0">
                <a:solidFill>
                  <a:srgbClr val="000000"/>
                </a:solidFill>
                <a:effectLst/>
                <a:latin typeface="Arial" panose="020B0604020202020204" pitchFamily="34" charset="0"/>
                <a:cs typeface="Arial" panose="020B0604020202020204" pitchFamily="34" charset="0"/>
              </a:rPr>
              <a:t>, die in </a:t>
            </a:r>
            <a:r>
              <a:rPr lang="fr-CH" b="0" i="0" u="none" strike="noStrike" dirty="0" err="1">
                <a:solidFill>
                  <a:srgbClr val="000000"/>
                </a:solidFill>
                <a:effectLst/>
                <a:latin typeface="Arial" panose="020B0604020202020204" pitchFamily="34" charset="0"/>
                <a:cs typeface="Arial" panose="020B0604020202020204" pitchFamily="34" charset="0"/>
              </a:rPr>
              <a:t>konkreten</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Situationen</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beobachtet</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werden</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können</a:t>
            </a:r>
            <a:r>
              <a:rPr lang="fr-CH" b="0" i="0" u="none" strike="noStrike" dirty="0">
                <a:solidFill>
                  <a:srgbClr val="000000"/>
                </a:solidFill>
                <a:effectLst/>
                <a:latin typeface="Arial" panose="020B0604020202020204" pitchFamily="34" charset="0"/>
                <a:cs typeface="Arial" panose="020B0604020202020204" pitchFamily="34" charset="0"/>
              </a:rPr>
              <a:t>.</a:t>
            </a:r>
            <a:br>
              <a:rPr lang="fr-CH" b="0" i="0" u="none" strike="noStrike" dirty="0">
                <a:solidFill>
                  <a:srgbClr val="000000"/>
                </a:solidFill>
                <a:effectLst/>
                <a:latin typeface="Arial" panose="020B0604020202020204" pitchFamily="34" charset="0"/>
                <a:cs typeface="Arial" panose="020B0604020202020204" pitchFamily="34" charset="0"/>
              </a:rPr>
            </a:br>
            <a:r>
              <a:rPr lang="fr-CH" b="0" i="0" u="none" strike="noStrike" dirty="0" err="1">
                <a:solidFill>
                  <a:srgbClr val="000000"/>
                </a:solidFill>
                <a:effectLst/>
                <a:latin typeface="Arial" panose="020B0604020202020204" pitchFamily="34" charset="0"/>
                <a:cs typeface="Arial" panose="020B0604020202020204" pitchFamily="34" charset="0"/>
              </a:rPr>
              <a:t>Beispiel</a:t>
            </a:r>
            <a:r>
              <a:rPr lang="fr-CH" b="0" i="0" u="none" strike="noStrike" dirty="0">
                <a:solidFill>
                  <a:srgbClr val="000000"/>
                </a:solidFill>
                <a:effectLst/>
                <a:latin typeface="Arial" panose="020B0604020202020204" pitchFamily="34" charset="0"/>
                <a:cs typeface="Arial" panose="020B0604020202020204" pitchFamily="34" charset="0"/>
              </a:rPr>
              <a:t>: Snowboard → Der </a:t>
            </a:r>
            <a:r>
              <a:rPr lang="fr-CH" b="0" i="0" u="none" strike="noStrike" dirty="0" err="1">
                <a:solidFill>
                  <a:srgbClr val="000000"/>
                </a:solidFill>
                <a:effectLst/>
                <a:latin typeface="Arial" panose="020B0604020202020204" pitchFamily="34" charset="0"/>
                <a:cs typeface="Arial" panose="020B0604020202020204" pitchFamily="34" charset="0"/>
              </a:rPr>
              <a:t>Snowboarder</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fährt</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dynamisch</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eine</a:t>
            </a:r>
            <a:r>
              <a:rPr lang="fr-CH" b="0" i="0" u="none" strike="noStrike" dirty="0">
                <a:solidFill>
                  <a:srgbClr val="000000"/>
                </a:solidFill>
                <a:effectLst/>
                <a:latin typeface="Arial" panose="020B0604020202020204" pitchFamily="34" charset="0"/>
                <a:cs typeface="Arial" panose="020B0604020202020204" pitchFamily="34" charset="0"/>
              </a:rPr>
              <a:t> Piste </a:t>
            </a:r>
            <a:r>
              <a:rPr lang="fr-CH" b="0" i="0" u="none" strike="noStrike" dirty="0" err="1">
                <a:solidFill>
                  <a:srgbClr val="000000"/>
                </a:solidFill>
                <a:effectLst/>
                <a:latin typeface="Arial" panose="020B0604020202020204" pitchFamily="34" charset="0"/>
                <a:cs typeface="Arial" panose="020B0604020202020204" pitchFamily="34" charset="0"/>
              </a:rPr>
              <a:t>hinunter</a:t>
            </a:r>
            <a:r>
              <a:rPr lang="fr-CH" b="0" i="0" u="none" strike="noStrike" dirty="0">
                <a:solidFill>
                  <a:srgbClr val="000000"/>
                </a:solidFill>
                <a:effectLst/>
                <a:latin typeface="Arial" panose="020B0604020202020204" pitchFamily="34" charset="0"/>
                <a:cs typeface="Arial" panose="020B0604020202020204" pitchFamily="34" charset="0"/>
              </a:rPr>
              <a:t>.</a:t>
            </a:r>
          </a:p>
          <a:p>
            <a:pPr algn="l"/>
            <a:endParaRPr lang="fr-CH" b="0" i="0" u="none" strike="noStrike" dirty="0">
              <a:solidFill>
                <a:srgbClr val="000000"/>
              </a:solidFill>
              <a:effectLst/>
              <a:latin typeface="Arial" panose="020B0604020202020204" pitchFamily="34" charset="0"/>
              <a:cs typeface="Arial" panose="020B0604020202020204" pitchFamily="34" charset="0"/>
            </a:endParaRPr>
          </a:p>
          <a:p>
            <a:pPr algn="l"/>
            <a:r>
              <a:rPr lang="fr-CH" b="1" i="0" u="none" strike="noStrike" dirty="0" err="1">
                <a:solidFill>
                  <a:srgbClr val="000000"/>
                </a:solidFill>
                <a:effectLst/>
                <a:latin typeface="Arial" panose="020B0604020202020204" pitchFamily="34" charset="0"/>
                <a:cs typeface="Arial" panose="020B0604020202020204" pitchFamily="34" charset="0"/>
              </a:rPr>
              <a:t>Trainingsformen</a:t>
            </a:r>
            <a:r>
              <a:rPr lang="fr-CH" b="1" i="0" u="none" strike="noStrike" dirty="0">
                <a:solidFill>
                  <a:srgbClr val="000000"/>
                </a:solidFill>
                <a:effectLst/>
                <a:latin typeface="Arial" panose="020B0604020202020204" pitchFamily="34" charset="0"/>
                <a:cs typeface="Arial" panose="020B0604020202020204" pitchFamily="34" charset="0"/>
              </a:rPr>
              <a:t>:</a:t>
            </a:r>
            <a:br>
              <a:rPr lang="fr-CH" b="0" i="0" u="none" strike="noStrike" dirty="0">
                <a:solidFill>
                  <a:srgbClr val="000000"/>
                </a:solidFill>
                <a:effectLst/>
                <a:latin typeface="Arial" panose="020B0604020202020204" pitchFamily="34" charset="0"/>
                <a:cs typeface="Arial" panose="020B0604020202020204" pitchFamily="34" charset="0"/>
              </a:rPr>
            </a:br>
            <a:r>
              <a:rPr lang="fr-CH" b="0" i="0" u="none" strike="noStrike" dirty="0" err="1">
                <a:solidFill>
                  <a:srgbClr val="000000"/>
                </a:solidFill>
                <a:effectLst/>
                <a:latin typeface="Arial" panose="020B0604020202020204" pitchFamily="34" charset="0"/>
                <a:cs typeface="Arial" panose="020B0604020202020204" pitchFamily="34" charset="0"/>
              </a:rPr>
              <a:t>Sie</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beschreiben</a:t>
            </a:r>
            <a:r>
              <a:rPr lang="fr-CH" b="0" i="0" u="none" strike="noStrike" dirty="0">
                <a:solidFill>
                  <a:srgbClr val="000000"/>
                </a:solidFill>
                <a:effectLst/>
                <a:latin typeface="Arial" panose="020B0604020202020204" pitchFamily="34" charset="0"/>
                <a:cs typeface="Arial" panose="020B0604020202020204" pitchFamily="34" charset="0"/>
              </a:rPr>
              <a:t> den </a:t>
            </a:r>
            <a:r>
              <a:rPr lang="fr-CH" b="0" i="0" u="none" strike="noStrike" dirty="0" err="1">
                <a:solidFill>
                  <a:srgbClr val="000000"/>
                </a:solidFill>
                <a:effectLst/>
                <a:latin typeface="Arial" panose="020B0604020202020204" pitchFamily="34" charset="0"/>
                <a:cs typeface="Arial" panose="020B0604020202020204" pitchFamily="34" charset="0"/>
              </a:rPr>
              <a:t>Prozess</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also</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das</a:t>
            </a:r>
            <a:r>
              <a:rPr lang="fr-CH" b="0" i="0" u="none" strike="noStrike" dirty="0">
                <a:solidFill>
                  <a:srgbClr val="000000"/>
                </a:solidFill>
                <a:effectLst/>
                <a:latin typeface="Arial" panose="020B0604020202020204" pitchFamily="34" charset="0"/>
                <a:cs typeface="Arial" panose="020B0604020202020204" pitchFamily="34" charset="0"/>
              </a:rPr>
              <a:t> Training, </a:t>
            </a:r>
            <a:r>
              <a:rPr lang="fr-CH" b="0" i="0" u="none" strike="noStrike" dirty="0" err="1">
                <a:solidFill>
                  <a:srgbClr val="000000"/>
                </a:solidFill>
                <a:effectLst/>
                <a:latin typeface="Arial" panose="020B0604020202020204" pitchFamily="34" charset="0"/>
                <a:cs typeface="Arial" panose="020B0604020202020204" pitchFamily="34" charset="0"/>
              </a:rPr>
              <a:t>das</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eingesetzt</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wird</a:t>
            </a:r>
            <a:r>
              <a:rPr lang="fr-CH" b="0" i="0" u="none" strike="noStrike" dirty="0">
                <a:solidFill>
                  <a:srgbClr val="000000"/>
                </a:solidFill>
                <a:effectLst/>
                <a:latin typeface="Arial" panose="020B0604020202020204" pitchFamily="34" charset="0"/>
                <a:cs typeface="Arial" panose="020B0604020202020204" pitchFamily="34" charset="0"/>
              </a:rPr>
              <a:t>, um </a:t>
            </a:r>
            <a:r>
              <a:rPr lang="fr-CH" b="0" i="0" u="none" strike="noStrike" dirty="0" err="1">
                <a:solidFill>
                  <a:srgbClr val="000000"/>
                </a:solidFill>
                <a:effectLst/>
                <a:latin typeface="Arial" panose="020B0604020202020204" pitchFamily="34" charset="0"/>
                <a:cs typeface="Arial" panose="020B0604020202020204" pitchFamily="34" charset="0"/>
              </a:rPr>
              <a:t>unsere</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Fähigkeiten</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zu</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entwickeln</a:t>
            </a:r>
            <a:r>
              <a:rPr lang="fr-CH" b="0" i="0" u="none" strike="noStrike" dirty="0">
                <a:solidFill>
                  <a:srgbClr val="000000"/>
                </a:solidFill>
                <a:effectLst/>
                <a:latin typeface="Arial" panose="020B0604020202020204" pitchFamily="34" charset="0"/>
                <a:cs typeface="Arial" panose="020B0604020202020204" pitchFamily="34" charset="0"/>
              </a:rPr>
              <a:t>.</a:t>
            </a:r>
            <a:br>
              <a:rPr lang="fr-CH" b="0" i="0" u="none" strike="noStrike" dirty="0">
                <a:solidFill>
                  <a:srgbClr val="000000"/>
                </a:solidFill>
                <a:effectLst/>
                <a:latin typeface="Arial" panose="020B0604020202020204" pitchFamily="34" charset="0"/>
                <a:cs typeface="Arial" panose="020B0604020202020204" pitchFamily="34" charset="0"/>
              </a:rPr>
            </a:br>
            <a:r>
              <a:rPr lang="fr-CH" b="0" i="0" u="none" strike="noStrike" dirty="0" err="1">
                <a:solidFill>
                  <a:srgbClr val="000000"/>
                </a:solidFill>
                <a:effectLst/>
                <a:latin typeface="Arial" panose="020B0604020202020204" pitchFamily="34" charset="0"/>
                <a:cs typeface="Arial" panose="020B0604020202020204" pitchFamily="34" charset="0"/>
              </a:rPr>
              <a:t>Dazu</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gehören</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interdisziplinäre</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Trainingsformen</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sportspezifische</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Trainingsformen</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und</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massgeschneiderte</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Ansätze</a:t>
            </a:r>
            <a:r>
              <a:rPr lang="fr-CH" b="0" i="0" u="none" strike="noStrike" dirty="0">
                <a:solidFill>
                  <a:srgbClr val="000000"/>
                </a:solidFill>
                <a:effectLst/>
                <a:latin typeface="Arial" panose="020B0604020202020204" pitchFamily="34" charset="0"/>
                <a:cs typeface="Arial" panose="020B0604020202020204" pitchFamily="34" charset="0"/>
              </a:rPr>
              <a:t>.</a:t>
            </a:r>
          </a:p>
          <a:p>
            <a:pPr algn="l"/>
            <a:endParaRPr lang="fr-CH" b="0" i="0" u="none" strike="noStrike" dirty="0">
              <a:solidFill>
                <a:srgbClr val="000000"/>
              </a:solidFill>
              <a:effectLst/>
              <a:latin typeface="Arial" panose="020B0604020202020204" pitchFamily="34" charset="0"/>
              <a:cs typeface="Arial" panose="020B0604020202020204" pitchFamily="34" charset="0"/>
            </a:endParaRPr>
          </a:p>
          <a:p>
            <a:pPr algn="l"/>
            <a:r>
              <a:rPr lang="fr-CH" b="1" i="0" u="none" strike="noStrike" dirty="0" err="1">
                <a:solidFill>
                  <a:srgbClr val="000000"/>
                </a:solidFill>
                <a:effectLst/>
                <a:latin typeface="Arial" panose="020B0604020202020204" pitchFamily="34" charset="0"/>
                <a:cs typeface="Arial" panose="020B0604020202020204" pitchFamily="34" charset="0"/>
              </a:rPr>
              <a:t>Entwicklungsfaktoren</a:t>
            </a:r>
            <a:r>
              <a:rPr lang="fr-CH" b="1" i="0" u="none" strike="noStrike" dirty="0">
                <a:solidFill>
                  <a:srgbClr val="000000"/>
                </a:solidFill>
                <a:effectLst/>
                <a:latin typeface="Arial" panose="020B0604020202020204" pitchFamily="34" charset="0"/>
                <a:cs typeface="Arial" panose="020B0604020202020204" pitchFamily="34" charset="0"/>
              </a:rPr>
              <a:t>:</a:t>
            </a:r>
            <a:br>
              <a:rPr lang="fr-CH" b="0" i="0" u="none" strike="noStrike" dirty="0">
                <a:solidFill>
                  <a:srgbClr val="000000"/>
                </a:solidFill>
                <a:effectLst/>
                <a:latin typeface="Arial" panose="020B0604020202020204" pitchFamily="34" charset="0"/>
                <a:cs typeface="Arial" panose="020B0604020202020204" pitchFamily="34" charset="0"/>
              </a:rPr>
            </a:br>
            <a:r>
              <a:rPr lang="fr-CH" b="0" i="0" u="none" strike="noStrike" dirty="0" err="1">
                <a:solidFill>
                  <a:srgbClr val="000000"/>
                </a:solidFill>
                <a:effectLst/>
                <a:latin typeface="Arial" panose="020B0604020202020204" pitchFamily="34" charset="0"/>
                <a:cs typeface="Arial" panose="020B0604020202020204" pitchFamily="34" charset="0"/>
              </a:rPr>
              <a:t>Das</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sind</a:t>
            </a:r>
            <a:r>
              <a:rPr lang="fr-CH" b="0" i="0" u="none" strike="noStrike" dirty="0">
                <a:solidFill>
                  <a:srgbClr val="000000"/>
                </a:solidFill>
                <a:effectLst/>
                <a:latin typeface="Arial" panose="020B0604020202020204" pitchFamily="34" charset="0"/>
                <a:cs typeface="Arial" panose="020B0604020202020204" pitchFamily="34" charset="0"/>
              </a:rPr>
              <a:t> die </a:t>
            </a:r>
            <a:r>
              <a:rPr lang="fr-CH" b="0" i="0" u="none" strike="noStrike" dirty="0" err="1">
                <a:solidFill>
                  <a:srgbClr val="000000"/>
                </a:solidFill>
                <a:effectLst/>
                <a:latin typeface="Arial" panose="020B0604020202020204" pitchFamily="34" charset="0"/>
                <a:cs typeface="Arial" panose="020B0604020202020204" pitchFamily="34" charset="0"/>
              </a:rPr>
              <a:t>Fähigkeiten</a:t>
            </a:r>
            <a:r>
              <a:rPr lang="fr-CH" b="0" i="0" u="none" strike="noStrike" dirty="0">
                <a:solidFill>
                  <a:srgbClr val="000000"/>
                </a:solidFill>
                <a:effectLst/>
                <a:latin typeface="Arial" panose="020B0604020202020204" pitchFamily="34" charset="0"/>
                <a:cs typeface="Arial" panose="020B0604020202020204" pitchFamily="34" charset="0"/>
              </a:rPr>
              <a:t>, die </a:t>
            </a:r>
            <a:r>
              <a:rPr lang="fr-CH" b="0" i="0" u="none" strike="noStrike" dirty="0" err="1">
                <a:solidFill>
                  <a:srgbClr val="000000"/>
                </a:solidFill>
                <a:effectLst/>
                <a:latin typeface="Arial" panose="020B0604020202020204" pitchFamily="34" charset="0"/>
                <a:cs typeface="Arial" panose="020B0604020202020204" pitchFamily="34" charset="0"/>
              </a:rPr>
              <a:t>entwickelt</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werden</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müssen</a:t>
            </a:r>
            <a:r>
              <a:rPr lang="fr-CH" b="0" i="0" u="none" strike="noStrike" dirty="0">
                <a:solidFill>
                  <a:srgbClr val="000000"/>
                </a:solidFill>
                <a:effectLst/>
                <a:latin typeface="Arial" panose="020B0604020202020204" pitchFamily="34" charset="0"/>
                <a:cs typeface="Arial" panose="020B0604020202020204" pitchFamily="34" charset="0"/>
              </a:rPr>
              <a:t>, um die </a:t>
            </a:r>
            <a:r>
              <a:rPr lang="fr-CH" b="0" i="0" u="none" strike="noStrike" dirty="0" err="1">
                <a:solidFill>
                  <a:srgbClr val="000000"/>
                </a:solidFill>
                <a:effectLst/>
                <a:latin typeface="Arial" panose="020B0604020202020204" pitchFamily="34" charset="0"/>
                <a:cs typeface="Arial" panose="020B0604020202020204" pitchFamily="34" charset="0"/>
              </a:rPr>
              <a:t>Trainingsformen</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erfolgreich</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umzusetzen</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und</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somit</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das</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Ziel</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unserer</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Sportart</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zu</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erreichen</a:t>
            </a:r>
            <a:r>
              <a:rPr lang="fr-CH" b="0" i="0" u="none" strike="noStrike" dirty="0">
                <a:solidFill>
                  <a:srgbClr val="000000"/>
                </a:solidFill>
                <a:effectLst/>
                <a:latin typeface="Arial" panose="020B0604020202020204" pitchFamily="34" charset="0"/>
                <a:cs typeface="Arial" panose="020B0604020202020204" pitchFamily="34" charset="0"/>
              </a:rPr>
              <a:t>.</a:t>
            </a:r>
            <a:br>
              <a:rPr lang="fr-CH" b="0" i="0" u="none" strike="noStrike" dirty="0">
                <a:solidFill>
                  <a:srgbClr val="000000"/>
                </a:solidFill>
                <a:effectLst/>
                <a:latin typeface="Arial" panose="020B0604020202020204" pitchFamily="34" charset="0"/>
                <a:cs typeface="Arial" panose="020B0604020202020204" pitchFamily="34" charset="0"/>
              </a:rPr>
            </a:br>
            <a:r>
              <a:rPr lang="fr-CH" b="0" i="0" u="none" strike="noStrike" dirty="0">
                <a:solidFill>
                  <a:srgbClr val="000000"/>
                </a:solidFill>
                <a:effectLst/>
                <a:latin typeface="Arial" panose="020B0604020202020204" pitchFamily="34" charset="0"/>
                <a:cs typeface="Arial" panose="020B0604020202020204" pitchFamily="34" charset="0"/>
              </a:rPr>
              <a:t>Es </a:t>
            </a:r>
            <a:r>
              <a:rPr lang="fr-CH" b="0" i="0" u="none" strike="noStrike" dirty="0" err="1">
                <a:solidFill>
                  <a:srgbClr val="000000"/>
                </a:solidFill>
                <a:effectLst/>
                <a:latin typeface="Arial" panose="020B0604020202020204" pitchFamily="34" charset="0"/>
                <a:cs typeface="Arial" panose="020B0604020202020204" pitchFamily="34" charset="0"/>
              </a:rPr>
              <a:t>gibt</a:t>
            </a:r>
            <a:r>
              <a:rPr lang="fr-CH" b="0" i="0" u="none" strike="noStrike" dirty="0">
                <a:solidFill>
                  <a:srgbClr val="000000"/>
                </a:solidFill>
                <a:effectLst/>
                <a:latin typeface="Arial" panose="020B0604020202020204" pitchFamily="34" charset="0"/>
                <a:cs typeface="Arial" panose="020B0604020202020204" pitchFamily="34" charset="0"/>
              </a:rPr>
              <a:t> 5 </a:t>
            </a:r>
            <a:r>
              <a:rPr lang="fr-CH" b="0" i="0" u="none" strike="noStrike" dirty="0" err="1">
                <a:solidFill>
                  <a:srgbClr val="000000"/>
                </a:solidFill>
                <a:effectLst/>
                <a:latin typeface="Arial" panose="020B0604020202020204" pitchFamily="34" charset="0"/>
                <a:cs typeface="Arial" panose="020B0604020202020204" pitchFamily="34" charset="0"/>
              </a:rPr>
              <a:t>Entwicklungsachsen</a:t>
            </a:r>
            <a:r>
              <a:rPr lang="fr-CH" b="0" i="0" u="none" strike="noStrike" dirty="0">
                <a:solidFill>
                  <a:srgbClr val="000000"/>
                </a:solidFill>
                <a:effectLst/>
                <a:latin typeface="Arial" panose="020B0604020202020204" pitchFamily="34" charset="0"/>
                <a:cs typeface="Arial" panose="020B0604020202020204" pitchFamily="34" charset="0"/>
              </a:rPr>
              <a:t> → </a:t>
            </a:r>
            <a:r>
              <a:rPr lang="fr-CH" b="0" i="0" u="none" strike="noStrike" dirty="0" err="1">
                <a:solidFill>
                  <a:srgbClr val="000000"/>
                </a:solidFill>
                <a:effectLst/>
                <a:latin typeface="Arial" panose="020B0604020202020204" pitchFamily="34" charset="0"/>
                <a:cs typeface="Arial" panose="020B0604020202020204" pitchFamily="34" charset="0"/>
              </a:rPr>
              <a:t>athletische</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Qualität</a:t>
            </a:r>
            <a:r>
              <a:rPr lang="fr-CH" b="0" i="0" u="none" strike="noStrike" dirty="0">
                <a:solidFill>
                  <a:srgbClr val="000000"/>
                </a:solidFill>
                <a:effectLst/>
                <a:latin typeface="Arial" panose="020B0604020202020204" pitchFamily="34" charset="0"/>
                <a:cs typeface="Arial" panose="020B0604020202020204" pitchFamily="34" charset="0"/>
              </a:rPr>
              <a:t>, mental, </a:t>
            </a:r>
            <a:r>
              <a:rPr lang="fr-CH" b="0" i="0" u="none" strike="noStrike" dirty="0" err="1">
                <a:solidFill>
                  <a:srgbClr val="000000"/>
                </a:solidFill>
                <a:effectLst/>
                <a:latin typeface="Arial" panose="020B0604020202020204" pitchFamily="34" charset="0"/>
                <a:cs typeface="Arial" panose="020B0604020202020204" pitchFamily="34" charset="0"/>
              </a:rPr>
              <a:t>taktisch</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Kooperation</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Technik</a:t>
            </a:r>
            <a:r>
              <a:rPr lang="fr-CH" b="0" i="0" u="none" strike="noStrike" dirty="0">
                <a:solidFill>
                  <a:srgbClr val="000000"/>
                </a:solidFill>
                <a:effectLst/>
                <a:latin typeface="Arial" panose="020B0604020202020204" pitchFamily="34" charset="0"/>
                <a:cs typeface="Arial" panose="020B0604020202020204" pitchFamily="34" charset="0"/>
              </a:rPr>
              <a:t>.</a:t>
            </a:r>
          </a:p>
          <a:p>
            <a:endParaRPr lang="de-DE" altLang="de-DE" dirty="0"/>
          </a:p>
        </p:txBody>
      </p:sp>
      <p:sp>
        <p:nvSpPr>
          <p:cNvPr id="240644"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8</a:t>
            </a:fld>
            <a:endParaRPr lang="de-CH" altLang="de-DE" sz="130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dirty="0"/>
              <a:t>Si sostiene che lo stretching migliori la disponibilità alla prestazione, prevenga gli infortuni e i dolori muscolari e permetta un recupero più rapido. Purtroppo, questi effetti positivi non sono ancora stati scientificamente dimostrati.</a:t>
            </a:r>
            <a:br>
              <a:rPr lang="it-IT" dirty="0"/>
            </a:br>
            <a:r>
              <a:rPr lang="it-IT" dirty="0"/>
              <a:t>Quello che la ricerca ha potuto mostrare è che i muscoli sono più mobili immediatamente dopo lo stretching e che lo stretching porta a un aumento della forza.</a:t>
            </a:r>
            <a:br>
              <a:rPr lang="it-IT" dirty="0"/>
            </a:br>
            <a:r>
              <a:rPr lang="it-IT" dirty="0"/>
              <a:t>Un altro risultato è stato che i muscoli mostrano una minore capacità di contrazione e di riflesso dopo uno stretching statico. Per questo motivo, ad esempio, non ci si dovrebbe allungare in modo statico prima di una corsa di 100 metri.</a:t>
            </a:r>
            <a:br>
              <a:rPr lang="it-IT" dirty="0"/>
            </a:br>
            <a:r>
              <a:rPr lang="it-IT" dirty="0"/>
              <a:t>Le esperienze pratiche hanno finora dimostrato che lo stretching sistematico ha un effetto positivo e che quindi dovrebbe essere praticato quotidianamente.</a:t>
            </a:r>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91</a:t>
            </a:fld>
            <a:endParaRPr lang="de-CH"/>
          </a:p>
        </p:txBody>
      </p:sp>
    </p:spTree>
    <p:extLst>
      <p:ext uri="{BB962C8B-B14F-4D97-AF65-F5344CB8AC3E}">
        <p14:creationId xmlns:p14="http://schemas.microsoft.com/office/powerpoint/2010/main" val="322332619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a:buFont typeface="Arial" panose="020B0604020202020204" pitchFamily="34" charset="0"/>
              <a:buNone/>
              <a:defRPr/>
            </a:pPr>
            <a:r>
              <a:rPr lang="en-GB" sz="1200" b="0" i="0" u="none" strike="noStrike" kern="1200" dirty="0">
                <a:solidFill>
                  <a:schemeClr val="tx1"/>
                </a:solidFill>
                <a:effectLst/>
                <a:latin typeface="Arial" pitchFamily="34" charset="0"/>
                <a:ea typeface="+mn-ea"/>
                <a:cs typeface="+mn-cs"/>
              </a:rPr>
              <a:t>Um die </a:t>
            </a:r>
            <a:r>
              <a:rPr lang="en-GB" sz="1200" b="0" i="0" u="none" strike="noStrike" kern="1200" dirty="0" err="1">
                <a:solidFill>
                  <a:schemeClr val="tx1"/>
                </a:solidFill>
                <a:effectLst/>
                <a:latin typeface="Arial" pitchFamily="34" charset="0"/>
                <a:ea typeface="+mn-ea"/>
                <a:cs typeface="+mn-cs"/>
              </a:rPr>
              <a:t>Beweglichkeit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langfristig</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nachhaltig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verbessern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in der Regel </a:t>
            </a:r>
            <a:r>
              <a:rPr lang="en-GB" sz="1200" b="0" i="0" u="none" strike="noStrike" kern="1200" dirty="0" err="1">
                <a:solidFill>
                  <a:schemeClr val="tx1"/>
                </a:solidFill>
                <a:effectLst/>
                <a:latin typeface="Arial" pitchFamily="34" charset="0"/>
                <a:ea typeface="+mn-ea"/>
                <a:cs typeface="+mn-cs"/>
              </a:rPr>
              <a:t>statisch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gedehnt</a:t>
            </a:r>
            <a:r>
              <a:rPr lang="en-GB" sz="1200" b="0" i="0" u="none" strike="noStrike" kern="1200" dirty="0">
                <a:solidFill>
                  <a:schemeClr val="tx1"/>
                </a:solidFill>
                <a:effectLst/>
                <a:latin typeface="Arial" pitchFamily="34" charset="0"/>
                <a:ea typeface="+mn-ea"/>
                <a:cs typeface="+mn-cs"/>
              </a:rPr>
              <a:t>. Um </a:t>
            </a:r>
            <a:r>
              <a:rPr lang="en-GB" sz="1200" b="0" i="0" u="none" strike="noStrike" kern="1200" dirty="0" err="1">
                <a:solidFill>
                  <a:schemeClr val="tx1"/>
                </a:solidFill>
                <a:effectLst/>
                <a:latin typeface="Arial" pitchFamily="34" charset="0"/>
                <a:ea typeface="+mn-ea"/>
                <a:cs typeface="+mn-cs"/>
              </a:rPr>
              <a:t>jedoch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Rahmen</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unmittelbaren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Vorbereitung</a:t>
            </a:r>
            <a:r>
              <a:rPr lang="en-GB" sz="1200" b="0" i="0" u="none" strike="noStrike" kern="1200" dirty="0">
                <a:solidFill>
                  <a:schemeClr val="tx1"/>
                </a:solidFill>
                <a:effectLst/>
                <a:latin typeface="Arial" pitchFamily="34" charset="0"/>
                <a:ea typeface="+mn-ea"/>
                <a:cs typeface="+mn-cs"/>
              </a:rPr>
              <a:t> auf </a:t>
            </a:r>
            <a:r>
              <a:rPr lang="en-GB" sz="1200" b="0" i="0" u="none" strike="noStrike" kern="1200" dirty="0" err="1">
                <a:solidFill>
                  <a:schemeClr val="tx1"/>
                </a:solidFill>
                <a:effectLst/>
                <a:latin typeface="Arial" pitchFamily="34" charset="0"/>
                <a:ea typeface="+mn-ea"/>
                <a:cs typeface="+mn-cs"/>
              </a:rPr>
              <a:t>sportliche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Aktivitäten</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Dehnungstoleranz</a:t>
            </a:r>
            <a:r>
              <a:rPr lang="en-GB" sz="1200" b="0" i="0" u="none" strike="noStrike" kern="1200" dirty="0">
                <a:solidFill>
                  <a:schemeClr val="tx1"/>
                </a:solidFill>
                <a:effectLst/>
                <a:latin typeface="Arial" pitchFamily="34" charset="0"/>
                <a:ea typeface="+mn-ea"/>
                <a:cs typeface="+mn-cs"/>
              </a:rPr>
              <a:t> und die Reflex- und </a:t>
            </a:r>
            <a:r>
              <a:rPr lang="en-GB" sz="1200" b="0" i="0" u="none" strike="noStrike" kern="1200" dirty="0" err="1">
                <a:solidFill>
                  <a:schemeClr val="tx1"/>
                </a:solidFill>
                <a:effectLst/>
                <a:latin typeface="Arial" pitchFamily="34" charset="0"/>
                <a:ea typeface="+mn-ea"/>
                <a:cs typeface="+mn-cs"/>
              </a:rPr>
              <a:t>Kontraktionsbereitschaft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erhöhen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sowie</a:t>
            </a:r>
            <a:r>
              <a:rPr lang="en-GB" sz="1200" b="0" i="0" u="none" strike="noStrike" kern="1200" dirty="0">
                <a:solidFill>
                  <a:schemeClr val="tx1"/>
                </a:solidFill>
                <a:effectLst/>
                <a:latin typeface="Arial" pitchFamily="34" charset="0"/>
                <a:ea typeface="+mn-ea"/>
                <a:cs typeface="+mn-cs"/>
              </a:rPr>
              <a:t> die Stiffness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verbessern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es </a:t>
            </a:r>
            <a:r>
              <a:rPr lang="en-GB" sz="1200" b="0" i="0" u="none" strike="noStrike" kern="1200" dirty="0" err="1">
                <a:solidFill>
                  <a:schemeClr val="tx1"/>
                </a:solidFill>
                <a:effectLst/>
                <a:latin typeface="Arial" pitchFamily="34" charset="0"/>
                <a:ea typeface="+mn-ea"/>
                <a:cs typeface="+mn-cs"/>
              </a:rPr>
              <a:t>nötig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dynamisch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dehnen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Anschliessend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Muskeln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durch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hohe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statische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reaktive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Krafteinsätze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tonisiert</a:t>
            </a: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92</a:t>
            </a:fld>
            <a:endParaRPr lang="de-CH" altLang="de-DE" sz="1300"/>
          </a:p>
        </p:txBody>
      </p:sp>
    </p:spTree>
    <p:extLst>
      <p:ext uri="{BB962C8B-B14F-4D97-AF65-F5344CB8AC3E}">
        <p14:creationId xmlns:p14="http://schemas.microsoft.com/office/powerpoint/2010/main" val="29752386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a:buFont typeface="Arial" panose="020B0604020202020204" pitchFamily="34" charset="0"/>
              <a:buNone/>
              <a:defRPr/>
            </a:pPr>
            <a:r>
              <a:rPr lang="fr-FR" dirty="0"/>
              <a:t>Pour améliorer la mobilité de manière durable et à long terme, on pratique généralement des étirements statiques. Cependant, dans le cadre de la préparation immédiate à une activité sportive, afin d’augmenter la tolérance à l’étirement, la capacité de contraction et de réflexe ainsi que d’améliorer la raideur musculaire (</a:t>
            </a:r>
            <a:r>
              <a:rPr lang="fr-FR" i="1" dirty="0" err="1"/>
              <a:t>stiffness</a:t>
            </a:r>
            <a:r>
              <a:rPr lang="fr-FR" dirty="0"/>
              <a:t>), il est nécessaire de s’étirer de manière dynamique. Ensuite, les muscles sont tonifiés par des efforts de force élevés (statiques ou réactifs).</a:t>
            </a: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93</a:t>
            </a:fld>
            <a:endParaRPr lang="de-CH" altLang="de-DE" sz="1300"/>
          </a:p>
        </p:txBody>
      </p:sp>
    </p:spTree>
    <p:extLst>
      <p:ext uri="{BB962C8B-B14F-4D97-AF65-F5344CB8AC3E}">
        <p14:creationId xmlns:p14="http://schemas.microsoft.com/office/powerpoint/2010/main" val="246503617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a:buFont typeface="Arial" panose="020B0604020202020204" pitchFamily="34" charset="0"/>
              <a:buNone/>
              <a:defRPr/>
            </a:pPr>
            <a:r>
              <a:rPr lang="it-IT" dirty="0"/>
              <a:t>Per migliorare la mobilità in modo duraturo e a lungo termine, si pratica generalmente lo stretching statico. Tuttavia, nell’ambito della preparazione immediata ad attività sportive, al fine di aumentare la tolleranza all’allungamento, la capacità di contrazione e di riflesso, nonché migliorare la rigidità muscolare (</a:t>
            </a:r>
            <a:r>
              <a:rPr lang="it-IT" i="1" dirty="0" err="1"/>
              <a:t>stiffness</a:t>
            </a:r>
            <a:r>
              <a:rPr lang="it-IT" dirty="0"/>
              <a:t>), è necessario eseguire lo stretching dinamico. Successivamente, i muscoli vengono tonificati tramite elevati impegni di forza (statici o reattivi).</a:t>
            </a: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94</a:t>
            </a:fld>
            <a:endParaRPr lang="de-CH" altLang="de-DE" sz="1300"/>
          </a:p>
        </p:txBody>
      </p:sp>
    </p:spTree>
    <p:extLst>
      <p:ext uri="{BB962C8B-B14F-4D97-AF65-F5344CB8AC3E}">
        <p14:creationId xmlns:p14="http://schemas.microsoft.com/office/powerpoint/2010/main" val="375682883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8BA79-4E3F-29A9-633B-636573334B19}"/>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382BAE72-DEEF-1942-31C1-912F2DAEA7F9}"/>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A5A0E9AF-1C64-E79D-C853-430F0E576628}"/>
              </a:ext>
            </a:extLst>
          </p:cNvPr>
          <p:cNvSpPr>
            <a:spLocks noGrp="1"/>
          </p:cNvSpPr>
          <p:nvPr>
            <p:ph type="body" idx="1"/>
          </p:nvPr>
        </p:nvSpPr>
        <p:spPr/>
        <p:txBody>
          <a:bodyPr/>
          <a:lstStyle/>
          <a:p>
            <a:pPr>
              <a:buFont typeface="Arial" panose="020B0604020202020204" pitchFamily="34" charset="0"/>
              <a:buNone/>
              <a:defRPr/>
            </a:pPr>
            <a:r>
              <a:rPr lang="en-GB" sz="1200" b="0" i="0" u="none" strike="noStrike" kern="1200" dirty="0">
                <a:solidFill>
                  <a:schemeClr val="tx1"/>
                </a:solidFill>
                <a:effectLst/>
                <a:latin typeface="Arial" pitchFamily="34" charset="0"/>
                <a:ea typeface="+mn-ea"/>
                <a:cs typeface="+mn-cs"/>
              </a:rPr>
              <a:t>Um die </a:t>
            </a:r>
            <a:r>
              <a:rPr lang="en-GB" sz="1200" b="0" i="0" u="none" strike="noStrike" kern="1200" dirty="0" err="1">
                <a:solidFill>
                  <a:schemeClr val="tx1"/>
                </a:solidFill>
                <a:effectLst/>
                <a:latin typeface="Arial" pitchFamily="34" charset="0"/>
                <a:ea typeface="+mn-ea"/>
                <a:cs typeface="+mn-cs"/>
              </a:rPr>
              <a:t>Beweglichkeit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langfristig</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nachhaltig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verbessern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in der Regel </a:t>
            </a:r>
            <a:r>
              <a:rPr lang="en-GB" sz="1200" b="0" i="0" u="none" strike="noStrike" kern="1200" dirty="0" err="1">
                <a:solidFill>
                  <a:schemeClr val="tx1"/>
                </a:solidFill>
                <a:effectLst/>
                <a:latin typeface="Arial" pitchFamily="34" charset="0"/>
                <a:ea typeface="+mn-ea"/>
                <a:cs typeface="+mn-cs"/>
              </a:rPr>
              <a:t>statisch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gedehnt</a:t>
            </a:r>
            <a:r>
              <a:rPr lang="en-GB" sz="1200" b="0" i="0" u="none" strike="noStrike" kern="1200" dirty="0">
                <a:solidFill>
                  <a:schemeClr val="tx1"/>
                </a:solidFill>
                <a:effectLst/>
                <a:latin typeface="Arial" pitchFamily="34" charset="0"/>
                <a:ea typeface="+mn-ea"/>
                <a:cs typeface="+mn-cs"/>
              </a:rPr>
              <a:t>. Um </a:t>
            </a:r>
            <a:r>
              <a:rPr lang="en-GB" sz="1200" b="0" i="0" u="none" strike="noStrike" kern="1200" dirty="0" err="1">
                <a:solidFill>
                  <a:schemeClr val="tx1"/>
                </a:solidFill>
                <a:effectLst/>
                <a:latin typeface="Arial" pitchFamily="34" charset="0"/>
                <a:ea typeface="+mn-ea"/>
                <a:cs typeface="+mn-cs"/>
              </a:rPr>
              <a:t>jedoch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Rahmen</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unmittelbaren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Vorbereitung</a:t>
            </a:r>
            <a:r>
              <a:rPr lang="en-GB" sz="1200" b="0" i="0" u="none" strike="noStrike" kern="1200" dirty="0">
                <a:solidFill>
                  <a:schemeClr val="tx1"/>
                </a:solidFill>
                <a:effectLst/>
                <a:latin typeface="Arial" pitchFamily="34" charset="0"/>
                <a:ea typeface="+mn-ea"/>
                <a:cs typeface="+mn-cs"/>
              </a:rPr>
              <a:t> auf </a:t>
            </a:r>
            <a:r>
              <a:rPr lang="en-GB" sz="1200" b="0" i="0" u="none" strike="noStrike" kern="1200" dirty="0" err="1">
                <a:solidFill>
                  <a:schemeClr val="tx1"/>
                </a:solidFill>
                <a:effectLst/>
                <a:latin typeface="Arial" pitchFamily="34" charset="0"/>
                <a:ea typeface="+mn-ea"/>
                <a:cs typeface="+mn-cs"/>
              </a:rPr>
              <a:t>sportliche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Aktivitäten</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Dehnungstoleranz</a:t>
            </a:r>
            <a:r>
              <a:rPr lang="en-GB" sz="1200" b="0" i="0" u="none" strike="noStrike" kern="1200" dirty="0">
                <a:solidFill>
                  <a:schemeClr val="tx1"/>
                </a:solidFill>
                <a:effectLst/>
                <a:latin typeface="Arial" pitchFamily="34" charset="0"/>
                <a:ea typeface="+mn-ea"/>
                <a:cs typeface="+mn-cs"/>
              </a:rPr>
              <a:t> und die Reflex- und </a:t>
            </a:r>
            <a:r>
              <a:rPr lang="en-GB" sz="1200" b="0" i="0" u="none" strike="noStrike" kern="1200" dirty="0" err="1">
                <a:solidFill>
                  <a:schemeClr val="tx1"/>
                </a:solidFill>
                <a:effectLst/>
                <a:latin typeface="Arial" pitchFamily="34" charset="0"/>
                <a:ea typeface="+mn-ea"/>
                <a:cs typeface="+mn-cs"/>
              </a:rPr>
              <a:t>Kontraktionsbereitschaft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erhöhen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sowie</a:t>
            </a:r>
            <a:r>
              <a:rPr lang="en-GB" sz="1200" b="0" i="0" u="none" strike="noStrike" kern="1200" dirty="0">
                <a:solidFill>
                  <a:schemeClr val="tx1"/>
                </a:solidFill>
                <a:effectLst/>
                <a:latin typeface="Arial" pitchFamily="34" charset="0"/>
                <a:ea typeface="+mn-ea"/>
                <a:cs typeface="+mn-cs"/>
              </a:rPr>
              <a:t> die Stiffness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verbessern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es </a:t>
            </a:r>
            <a:r>
              <a:rPr lang="en-GB" sz="1200" b="0" i="0" u="none" strike="noStrike" kern="1200" dirty="0" err="1">
                <a:solidFill>
                  <a:schemeClr val="tx1"/>
                </a:solidFill>
                <a:effectLst/>
                <a:latin typeface="Arial" pitchFamily="34" charset="0"/>
                <a:ea typeface="+mn-ea"/>
                <a:cs typeface="+mn-cs"/>
              </a:rPr>
              <a:t>nötig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dynamisch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dehnen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Anschliessend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Muskeln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durch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hohe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statische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reaktive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Krafteinsätze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tonisiert</a:t>
            </a:r>
            <a:endParaRPr lang="de-CH" dirty="0"/>
          </a:p>
        </p:txBody>
      </p:sp>
      <p:sp>
        <p:nvSpPr>
          <p:cNvPr id="239620" name="Foliennummernplatzhalter 3">
            <a:extLst>
              <a:ext uri="{FF2B5EF4-FFF2-40B4-BE49-F238E27FC236}">
                <a16:creationId xmlns:a16="http://schemas.microsoft.com/office/drawing/2014/main" id="{526F3F95-12F3-BF34-3EB2-A37DB65CF1E8}"/>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95</a:t>
            </a:fld>
            <a:endParaRPr lang="de-CH" altLang="de-DE" sz="1300"/>
          </a:p>
        </p:txBody>
      </p:sp>
    </p:spTree>
    <p:extLst>
      <p:ext uri="{BB962C8B-B14F-4D97-AF65-F5344CB8AC3E}">
        <p14:creationId xmlns:p14="http://schemas.microsoft.com/office/powerpoint/2010/main" val="8906469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8BA79-4E3F-29A9-633B-636573334B19}"/>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382BAE72-DEEF-1942-31C1-912F2DAEA7F9}"/>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A5A0E9AF-1C64-E79D-C853-430F0E576628}"/>
              </a:ext>
            </a:extLst>
          </p:cNvPr>
          <p:cNvSpPr>
            <a:spLocks noGrp="1"/>
          </p:cNvSpPr>
          <p:nvPr>
            <p:ph type="body" idx="1"/>
          </p:nvPr>
        </p:nvSpPr>
        <p:spPr/>
        <p:txBody>
          <a:bodyPr/>
          <a:lstStyle/>
          <a:p>
            <a:pPr>
              <a:buFont typeface="Arial" panose="020B0604020202020204" pitchFamily="34" charset="0"/>
              <a:buNone/>
              <a:defRPr/>
            </a:pPr>
            <a:r>
              <a:rPr lang="fr-FR" dirty="0"/>
              <a:t>Pour améliorer la mobilité de manière durable et à long terme, on pratique généralement des étirements statiques. Cependant, dans le cadre de la préparation immédiate à une activité sportive, afin d’augmenter la tolérance à l’étirement, la capacité de contraction et de réflexe ainsi que d’améliorer la raideur musculaire (</a:t>
            </a:r>
            <a:r>
              <a:rPr lang="fr-FR" i="1" dirty="0" err="1"/>
              <a:t>stiffness</a:t>
            </a:r>
            <a:r>
              <a:rPr lang="fr-FR" dirty="0"/>
              <a:t>), il est nécessaire de s’étirer de manière dynamique. Ensuite, les muscles sont tonifiés par des efforts de force importants (statiques ou réactifs).</a:t>
            </a:r>
            <a:endParaRPr lang="de-CH" dirty="0"/>
          </a:p>
        </p:txBody>
      </p:sp>
      <p:sp>
        <p:nvSpPr>
          <p:cNvPr id="239620" name="Foliennummernplatzhalter 3">
            <a:extLst>
              <a:ext uri="{FF2B5EF4-FFF2-40B4-BE49-F238E27FC236}">
                <a16:creationId xmlns:a16="http://schemas.microsoft.com/office/drawing/2014/main" id="{526F3F95-12F3-BF34-3EB2-A37DB65CF1E8}"/>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96</a:t>
            </a:fld>
            <a:endParaRPr lang="de-CH" altLang="de-DE" sz="1300"/>
          </a:p>
        </p:txBody>
      </p:sp>
    </p:spTree>
    <p:extLst>
      <p:ext uri="{BB962C8B-B14F-4D97-AF65-F5344CB8AC3E}">
        <p14:creationId xmlns:p14="http://schemas.microsoft.com/office/powerpoint/2010/main" val="856950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8BA79-4E3F-29A9-633B-636573334B19}"/>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382BAE72-DEEF-1942-31C1-912F2DAEA7F9}"/>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A5A0E9AF-1C64-E79D-C853-430F0E576628}"/>
              </a:ext>
            </a:extLst>
          </p:cNvPr>
          <p:cNvSpPr>
            <a:spLocks noGrp="1"/>
          </p:cNvSpPr>
          <p:nvPr>
            <p:ph type="body" idx="1"/>
          </p:nvPr>
        </p:nvSpPr>
        <p:spPr/>
        <p:txBody>
          <a:bodyPr/>
          <a:lstStyle/>
          <a:p>
            <a:pPr>
              <a:buFont typeface="Arial" panose="020B0604020202020204" pitchFamily="34" charset="0"/>
              <a:buNone/>
              <a:defRPr/>
            </a:pPr>
            <a:r>
              <a:rPr lang="it-IT" dirty="0"/>
              <a:t>Per migliorare la mobilità in modo duraturo e a lungo termine, si pratica generalmente lo stretching statico. Tuttavia, nell’ambito della preparazione immediata ad attività sportive, al fine di aumentare la tolleranza all’allungamento, la capacità di contrazione e di riflesso, nonché migliorare la rigidità muscolare (</a:t>
            </a:r>
            <a:r>
              <a:rPr lang="it-IT" i="1" dirty="0" err="1"/>
              <a:t>stiffness</a:t>
            </a:r>
            <a:r>
              <a:rPr lang="it-IT" dirty="0"/>
              <a:t>), è necessario eseguire lo stretching dinamico. Successivamente, i muscoli vengono tonificati tramite elevati impegni di forza (statici o reattivi).</a:t>
            </a:r>
            <a:endParaRPr lang="de-CH" dirty="0"/>
          </a:p>
        </p:txBody>
      </p:sp>
      <p:sp>
        <p:nvSpPr>
          <p:cNvPr id="239620" name="Foliennummernplatzhalter 3">
            <a:extLst>
              <a:ext uri="{FF2B5EF4-FFF2-40B4-BE49-F238E27FC236}">
                <a16:creationId xmlns:a16="http://schemas.microsoft.com/office/drawing/2014/main" id="{526F3F95-12F3-BF34-3EB2-A37DB65CF1E8}"/>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97</a:t>
            </a:fld>
            <a:endParaRPr lang="de-CH" altLang="de-DE" sz="1300"/>
          </a:p>
        </p:txBody>
      </p:sp>
    </p:spTree>
    <p:extLst>
      <p:ext uri="{BB962C8B-B14F-4D97-AF65-F5344CB8AC3E}">
        <p14:creationId xmlns:p14="http://schemas.microsoft.com/office/powerpoint/2010/main" val="285737833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r>
              <a:rPr lang="en-GB" sz="1200" b="1" i="0" u="none" strike="noStrike" kern="1200" dirty="0" err="1">
                <a:solidFill>
                  <a:schemeClr val="tx1"/>
                </a:solidFill>
                <a:effectLst/>
                <a:latin typeface="Arial" pitchFamily="34" charset="0"/>
                <a:ea typeface="+mn-ea"/>
                <a:cs typeface="+mn-cs"/>
              </a:rPr>
              <a:t>Vor</a:t>
            </a:r>
            <a:r>
              <a:rPr lang="en-GB" sz="1200" b="1" i="0" u="none" strike="noStrike" kern="1200" dirty="0">
                <a:solidFill>
                  <a:schemeClr val="tx1"/>
                </a:solidFill>
                <a:effectLst/>
                <a:latin typeface="Arial" pitchFamily="34" charset="0"/>
                <a:ea typeface="+mn-ea"/>
                <a:cs typeface="+mn-cs"/>
              </a:rPr>
              <a:t> der </a:t>
            </a:r>
            <a:r>
              <a:rPr lang="en-GB" sz="1200" b="1" i="0" u="none" strike="noStrike" kern="1200" dirty="0" err="1">
                <a:solidFill>
                  <a:schemeClr val="tx1"/>
                </a:solidFill>
                <a:effectLst/>
                <a:latin typeface="Arial" pitchFamily="34" charset="0"/>
                <a:ea typeface="+mn-ea"/>
                <a:cs typeface="+mn-cs"/>
              </a:rPr>
              <a:t>Belastung</a:t>
            </a:r>
            <a:endParaRPr lang="en-GB" sz="1200" b="1" i="0" u="none" strike="noStrike" kern="1200" dirty="0">
              <a:solidFill>
                <a:schemeClr val="tx1"/>
              </a:solidFill>
              <a:effectLst/>
              <a:latin typeface="Arial" pitchFamily="34" charset="0"/>
              <a:ea typeface="+mn-ea"/>
              <a:cs typeface="+mn-cs"/>
            </a:endParaRPr>
          </a:p>
          <a:p>
            <a:r>
              <a:rPr lang="en-GB" sz="1200" b="0" i="0" u="none" strike="noStrike" kern="1200" dirty="0">
                <a:solidFill>
                  <a:schemeClr val="tx1"/>
                </a:solidFill>
                <a:effectLst/>
                <a:latin typeface="Arial" pitchFamily="34" charset="0"/>
                <a:ea typeface="+mn-ea"/>
                <a:cs typeface="+mn-cs"/>
              </a:rPr>
              <a:t>Das </a:t>
            </a:r>
            <a:r>
              <a:rPr lang="en-GB" sz="1200" b="0" i="0" u="none" strike="noStrike" kern="1200" dirty="0" err="1">
                <a:solidFill>
                  <a:schemeClr val="tx1"/>
                </a:solidFill>
                <a:effectLst/>
                <a:latin typeface="Arial" pitchFamily="34" charset="0"/>
                <a:ea typeface="+mn-ea"/>
                <a:cs typeface="+mn-cs"/>
              </a:rPr>
              <a:t>Einlaufen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Mobilisieren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in der </a:t>
            </a:r>
            <a:r>
              <a:rPr lang="en-GB" sz="1200" b="0" i="0" u="none" strike="noStrike" kern="1200" dirty="0" err="1">
                <a:solidFill>
                  <a:schemeClr val="tx1"/>
                </a:solidFill>
                <a:effectLst/>
                <a:latin typeface="Arial" pitchFamily="34" charset="0"/>
                <a:ea typeface="+mn-ea"/>
                <a:cs typeface="+mn-cs"/>
              </a:rPr>
              <a:t>unmittelbaren</a:t>
            </a:r>
            <a:r>
              <a:rPr lang="en-GB" sz="1200" b="0" i="0" u="none" strike="noStrike" kern="1200" dirty="0">
                <a:solidFill>
                  <a:schemeClr val="tx1"/>
                </a:solidFill>
                <a:effectLst/>
                <a:latin typeface="Arial" pitchFamily="34" charset="0"/>
                <a:ea typeface="+mn-ea"/>
                <a:cs typeface="+mn-cs"/>
              </a:rPr>
              <a:t> Trainings-, Spiel- und </a:t>
            </a:r>
            <a:r>
              <a:rPr lang="en-GB" sz="1200" b="0" i="0" u="none" strike="noStrike" kern="1200" dirty="0" err="1">
                <a:solidFill>
                  <a:schemeClr val="tx1"/>
                </a:solidFill>
                <a:effectLst/>
                <a:latin typeface="Arial" pitchFamily="34" charset="0"/>
                <a:ea typeface="+mn-ea"/>
                <a:cs typeface="+mn-cs"/>
              </a:rPr>
              <a:t>Wettkampfvorbereitung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durch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aktiv-dynamisches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Dehnen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ergänzt</a:t>
            </a:r>
            <a:r>
              <a:rPr lang="en-GB" sz="1200" b="0" i="0" u="none" strike="noStrike" kern="1200" dirty="0">
                <a:solidFill>
                  <a:schemeClr val="tx1"/>
                </a:solidFill>
                <a:effectLst/>
                <a:latin typeface="Arial" pitchFamily="34" charset="0"/>
                <a:ea typeface="+mn-ea"/>
                <a:cs typeface="+mn-cs"/>
              </a:rPr>
              <a:t> und das </a:t>
            </a:r>
            <a:r>
              <a:rPr lang="en-GB" sz="1200" b="0" i="0" u="none" strike="noStrike" kern="1200" dirty="0" err="1">
                <a:solidFill>
                  <a:schemeClr val="tx1"/>
                </a:solidFill>
                <a:effectLst/>
                <a:latin typeface="Arial" pitchFamily="34" charset="0"/>
                <a:ea typeface="+mn-ea"/>
                <a:cs typeface="+mn-cs"/>
              </a:rPr>
              <a:t>Aufwärmen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durch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tonisierende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Massnahmen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abgeschlossen</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err="1">
                <a:solidFill>
                  <a:schemeClr val="tx1"/>
                </a:solidFill>
                <a:effectLst/>
                <a:latin typeface="Arial" pitchFamily="34" charset="0"/>
                <a:ea typeface="+mn-ea"/>
                <a:cs typeface="+mn-cs"/>
              </a:rPr>
              <a:t>Sorgfältiges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Einlaufen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Mobilisieren</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Gelenke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vollen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Umfang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sodass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ausreichend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Synovialflüssigkeit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versorgt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 Dann </a:t>
            </a:r>
            <a:r>
              <a:rPr lang="en-GB" sz="1200" b="0" i="0" u="none" strike="noStrike" kern="1200" dirty="0" err="1">
                <a:solidFill>
                  <a:schemeClr val="tx1"/>
                </a:solidFill>
                <a:effectLst/>
                <a:latin typeface="Arial" pitchFamily="34" charset="0"/>
                <a:ea typeface="+mn-ea"/>
                <a:cs typeface="+mn-cs"/>
              </a:rPr>
              <a:t>aktiv-dynamisch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dehnen</a:t>
            </a:r>
            <a:r>
              <a:rPr lang="en-GB" sz="1200" b="0" i="0" u="none" strike="noStrike" kern="1200" dirty="0">
                <a:solidFill>
                  <a:schemeClr val="tx1"/>
                </a:solidFill>
                <a:effectLst/>
                <a:latin typeface="Arial" pitchFamily="34" charset="0"/>
                <a:ea typeface="+mn-ea"/>
                <a:cs typeface="+mn-cs"/>
              </a:rPr>
              <a:t> (Leicht und </a:t>
            </a:r>
            <a:r>
              <a:rPr lang="en-GB" sz="1200" b="0" i="0" u="none" strike="noStrike" kern="1200" dirty="0" err="1">
                <a:solidFill>
                  <a:schemeClr val="tx1"/>
                </a:solidFill>
                <a:effectLst/>
                <a:latin typeface="Arial" pitchFamily="34" charset="0"/>
                <a:ea typeface="+mn-ea"/>
                <a:cs typeface="+mn-cs"/>
              </a:rPr>
              <a:t>kontrolliert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wippen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anschliessend</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Muskeln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tonisieren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spannen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disziplinspezifisch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aktivieren</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a:solidFill>
                  <a:schemeClr val="tx1"/>
                </a:solidFill>
                <a:effectLst/>
                <a:latin typeface="Arial" pitchFamily="34" charset="0"/>
                <a:ea typeface="+mn-ea"/>
                <a:cs typeface="+mn-cs"/>
              </a:rPr>
              <a:t> </a:t>
            </a:r>
          </a:p>
          <a:p>
            <a:r>
              <a:rPr lang="en-GB" sz="1200" b="1" i="0" u="none" strike="noStrike" kern="1200" dirty="0" err="1">
                <a:solidFill>
                  <a:schemeClr val="tx1"/>
                </a:solidFill>
                <a:effectLst/>
                <a:latin typeface="Arial" pitchFamily="34" charset="0"/>
                <a:ea typeface="+mn-ea"/>
                <a:cs typeface="+mn-cs"/>
              </a:rPr>
              <a:t>Nach</a:t>
            </a:r>
            <a:r>
              <a:rPr lang="en-GB" sz="1200" b="1" i="0" u="none" strike="noStrike" kern="1200" dirty="0">
                <a:solidFill>
                  <a:schemeClr val="tx1"/>
                </a:solidFill>
                <a:effectLst/>
                <a:latin typeface="Arial" pitchFamily="34" charset="0"/>
                <a:ea typeface="+mn-ea"/>
                <a:cs typeface="+mn-cs"/>
              </a:rPr>
              <a:t> der </a:t>
            </a:r>
            <a:r>
              <a:rPr lang="en-GB" sz="1200" b="1" i="0" u="none" strike="noStrike" kern="1200" dirty="0" err="1">
                <a:solidFill>
                  <a:schemeClr val="tx1"/>
                </a:solidFill>
                <a:effectLst/>
                <a:latin typeface="Arial" pitchFamily="34" charset="0"/>
                <a:ea typeface="+mn-ea"/>
                <a:cs typeface="+mn-cs"/>
              </a:rPr>
              <a:t>Belastung</a:t>
            </a:r>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a:solidFill>
                  <a:schemeClr val="tx1"/>
                </a:solidFill>
                <a:effectLst/>
                <a:latin typeface="Arial" pitchFamily="34" charset="0"/>
                <a:ea typeface="+mn-ea"/>
                <a:cs typeface="+mn-cs"/>
              </a:rPr>
              <a:t>Die Regeneration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aktiv</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durch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Auslaufen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leichte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gymnastische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Übungen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eingeleitet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Diese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Massnahme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durch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Dehnungsübungen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ergänzt</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Auslaufen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gefolgt</a:t>
            </a:r>
            <a:r>
              <a:rPr lang="en-GB" sz="1200" b="0" i="0" u="none" strike="noStrike" kern="1200" dirty="0">
                <a:solidFill>
                  <a:schemeClr val="tx1"/>
                </a:solidFill>
                <a:effectLst/>
                <a:latin typeface="Arial" pitchFamily="34" charset="0"/>
                <a:ea typeface="+mn-ea"/>
                <a:cs typeface="+mn-cs"/>
              </a:rPr>
              <a:t> von </a:t>
            </a:r>
            <a:r>
              <a:rPr lang="en-GB" sz="1200" b="0" i="0" u="none" strike="noStrike" kern="1200" dirty="0" err="1">
                <a:solidFill>
                  <a:schemeClr val="tx1"/>
                </a:solidFill>
                <a:effectLst/>
                <a:latin typeface="Arial" pitchFamily="34" charset="0"/>
                <a:ea typeface="+mn-ea"/>
                <a:cs typeface="+mn-cs"/>
              </a:rPr>
              <a:t>intermittierendem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Dehnen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behutsam</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Dehnstellung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einnehmen</a:t>
            </a:r>
            <a:r>
              <a:rPr lang="en-GB" sz="1200" b="0" i="0" u="none" strike="noStrike" kern="1200" dirty="0">
                <a:solidFill>
                  <a:schemeClr val="tx1"/>
                </a:solidFill>
                <a:effectLst/>
                <a:latin typeface="Arial" pitchFamily="34" charset="0"/>
                <a:ea typeface="+mn-ea"/>
                <a:cs typeface="+mn-cs"/>
              </a:rPr>
              <a:t>, 3-5 </a:t>
            </a:r>
            <a:r>
              <a:rPr lang="en-GB" sz="1200" b="0" i="0" u="none" strike="noStrike" kern="1200" dirty="0" err="1">
                <a:solidFill>
                  <a:schemeClr val="tx1"/>
                </a:solidFill>
                <a:effectLst/>
                <a:latin typeface="Arial" pitchFamily="34" charset="0"/>
                <a:ea typeface="+mn-ea"/>
                <a:cs typeface="+mn-cs"/>
              </a:rPr>
              <a:t>Sekunden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dehnen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wieder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langsam</a:t>
            </a:r>
            <a:r>
              <a:rPr lang="en-GB" sz="1200" b="0" i="0" u="none" strike="noStrike" kern="1200" dirty="0">
                <a:solidFill>
                  <a:schemeClr val="tx1"/>
                </a:solidFill>
                <a:effectLst/>
                <a:latin typeface="Arial" pitchFamily="34" charset="0"/>
                <a:ea typeface="+mn-ea"/>
                <a:cs typeface="+mn-cs"/>
              </a:rPr>
              <a:t> in die </a:t>
            </a:r>
            <a:r>
              <a:rPr lang="en-GB" sz="1200" b="0" i="0" u="none" strike="noStrike" kern="1200" dirty="0" err="1">
                <a:solidFill>
                  <a:schemeClr val="tx1"/>
                </a:solidFill>
                <a:effectLst/>
                <a:latin typeface="Arial" pitchFamily="34" charset="0"/>
                <a:ea typeface="+mn-ea"/>
                <a:cs typeface="+mn-cs"/>
              </a:rPr>
              <a:t>Ausgangsstellung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zurückgehen</a:t>
            </a:r>
            <a:r>
              <a:rPr lang="en-GB" sz="1200" b="0" i="0" u="none" strike="noStrike" kern="1200" dirty="0">
                <a:solidFill>
                  <a:schemeClr val="tx1"/>
                </a:solidFill>
                <a:effectLst/>
                <a:latin typeface="Arial" pitchFamily="34" charset="0"/>
                <a:ea typeface="+mn-ea"/>
                <a:cs typeface="+mn-cs"/>
              </a:rPr>
              <a:t>, den </a:t>
            </a:r>
            <a:r>
              <a:rPr lang="en-GB" sz="1200" b="0" i="0" u="none" strike="noStrike" kern="1200" dirty="0" err="1">
                <a:solidFill>
                  <a:schemeClr val="tx1"/>
                </a:solidFill>
                <a:effectLst/>
                <a:latin typeface="Arial" pitchFamily="34" charset="0"/>
                <a:ea typeface="+mn-ea"/>
                <a:cs typeface="+mn-cs"/>
              </a:rPr>
              <a:t>Vorgang</a:t>
            </a:r>
            <a:r>
              <a:rPr lang="en-GB" sz="1200" b="0" i="0" u="none" strike="noStrike" kern="1200" dirty="0">
                <a:solidFill>
                  <a:schemeClr val="tx1"/>
                </a:solidFill>
                <a:effectLst/>
                <a:latin typeface="Arial" pitchFamily="34" charset="0"/>
                <a:ea typeface="+mn-ea"/>
                <a:cs typeface="+mn-cs"/>
              </a:rPr>
              <a:t> 2-5mal </a:t>
            </a:r>
            <a:r>
              <a:rPr lang="en-GB" sz="1200" b="0" i="0" u="none" strike="noStrike" kern="1200" dirty="0" err="1">
                <a:solidFill>
                  <a:schemeClr val="tx1"/>
                </a:solidFill>
                <a:effectLst/>
                <a:latin typeface="Arial" pitchFamily="34" charset="0"/>
                <a:ea typeface="+mn-ea"/>
                <a:cs typeface="+mn-cs"/>
              </a:rPr>
              <a:t>wiederholen</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Anschliessend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Gelenke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mobilisieren</a:t>
            </a:r>
            <a:r>
              <a:rPr lang="en-GB" sz="1200" b="0" i="0" u="none" strike="noStrike" kern="1200" dirty="0">
                <a:solidFill>
                  <a:schemeClr val="tx1"/>
                </a:solidFill>
                <a:effectLst/>
                <a:latin typeface="Arial" pitchFamily="34" charset="0"/>
                <a:ea typeface="+mn-ea"/>
                <a:cs typeface="+mn-cs"/>
              </a:rPr>
              <a:t> (um </a:t>
            </a:r>
            <a:r>
              <a:rPr lang="en-GB" sz="1200" b="0" i="0" u="none" strike="noStrike" kern="1200" dirty="0" err="1">
                <a:solidFill>
                  <a:schemeClr val="tx1"/>
                </a:solidFill>
                <a:effectLst/>
                <a:latin typeface="Arial" pitchFamily="34" charset="0"/>
                <a:ea typeface="+mn-ea"/>
                <a:cs typeface="+mn-cs"/>
              </a:rPr>
              <a:t>diese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Beginn</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Regenerationsphase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nochmals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Synovialflüssigkeit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versorgen</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a:solidFill>
                  <a:schemeClr val="tx1"/>
                </a:solidFill>
                <a:effectLst/>
                <a:latin typeface="Arial" pitchFamily="34" charset="0"/>
                <a:ea typeface="+mn-ea"/>
                <a:cs typeface="+mn-cs"/>
              </a:rPr>
              <a:t> </a:t>
            </a:r>
          </a:p>
          <a:p>
            <a:r>
              <a:rPr lang="en-GB" sz="1200" b="1" i="0" u="none" strike="noStrike" kern="1200" dirty="0" err="1">
                <a:solidFill>
                  <a:schemeClr val="tx1"/>
                </a:solidFill>
                <a:effectLst/>
                <a:latin typeface="Arial" pitchFamily="34" charset="0"/>
                <a:ea typeface="+mn-ea"/>
                <a:cs typeface="+mn-cs"/>
              </a:rPr>
              <a:t>Beweglichkeitstraining</a:t>
            </a:r>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a:solidFill>
                  <a:schemeClr val="tx1"/>
                </a:solidFill>
                <a:effectLst/>
                <a:latin typeface="Arial" pitchFamily="34" charset="0"/>
                <a:ea typeface="+mn-ea"/>
                <a:cs typeface="+mn-cs"/>
              </a:rPr>
              <a:t>Die </a:t>
            </a:r>
            <a:r>
              <a:rPr lang="en-GB" sz="1200" b="0" i="0" u="none" strike="noStrike" kern="1200" dirty="0" err="1">
                <a:solidFill>
                  <a:schemeClr val="tx1"/>
                </a:solidFill>
                <a:effectLst/>
                <a:latin typeface="Arial" pitchFamily="34" charset="0"/>
                <a:ea typeface="+mn-ea"/>
                <a:cs typeface="+mn-cs"/>
              </a:rPr>
              <a:t>Muskulatur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sorgfältig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aufgewärmt</a:t>
            </a:r>
            <a:r>
              <a:rPr lang="en-GB" sz="1200" b="0" i="0" u="none" strike="noStrike" kern="1200" dirty="0">
                <a:solidFill>
                  <a:schemeClr val="tx1"/>
                </a:solidFill>
                <a:effectLst/>
                <a:latin typeface="Arial" pitchFamily="34" charset="0"/>
                <a:ea typeface="+mn-ea"/>
                <a:cs typeface="+mn-cs"/>
              </a:rPr>
              <a:t> und die </a:t>
            </a:r>
            <a:r>
              <a:rPr lang="en-GB" sz="1200" b="0" i="0" u="none" strike="noStrike" kern="1200" dirty="0" err="1">
                <a:solidFill>
                  <a:schemeClr val="tx1"/>
                </a:solidFill>
                <a:effectLst/>
                <a:latin typeface="Arial" pitchFamily="34" charset="0"/>
                <a:ea typeface="+mn-ea"/>
                <a:cs typeface="+mn-cs"/>
              </a:rPr>
              <a:t>Gelenke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vollen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physiologische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Umfang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mobilisiert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Dabei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bereitet</a:t>
            </a:r>
            <a:r>
              <a:rPr lang="en-GB" sz="1200" b="0" i="0" u="none" strike="noStrike" kern="1200" dirty="0">
                <a:solidFill>
                  <a:schemeClr val="tx1"/>
                </a:solidFill>
                <a:effectLst/>
                <a:latin typeface="Arial" pitchFamily="34" charset="0"/>
                <a:ea typeface="+mn-ea"/>
                <a:cs typeface="+mn-cs"/>
              </a:rPr>
              <a:t> man </a:t>
            </a:r>
            <a:r>
              <a:rPr lang="en-GB" sz="1200" b="0" i="0" u="none" strike="noStrike" kern="1200" dirty="0" err="1">
                <a:solidFill>
                  <a:schemeClr val="tx1"/>
                </a:solidFill>
                <a:effectLst/>
                <a:latin typeface="Arial" pitchFamily="34" charset="0"/>
                <a:ea typeface="+mn-ea"/>
                <a:cs typeface="+mn-cs"/>
              </a:rPr>
              <a:t>sich</a:t>
            </a:r>
            <a:r>
              <a:rPr lang="en-GB" sz="1200" b="0" i="0" u="none" strike="noStrike" kern="1200" dirty="0">
                <a:solidFill>
                  <a:schemeClr val="tx1"/>
                </a:solidFill>
                <a:effectLst/>
                <a:latin typeface="Arial" pitchFamily="34" charset="0"/>
                <a:ea typeface="+mn-ea"/>
                <a:cs typeface="+mn-cs"/>
              </a:rPr>
              <a:t> mental </a:t>
            </a:r>
            <a:r>
              <a:rPr lang="en-GB" sz="1200" b="0" i="0" u="none" strike="noStrike" kern="1200" dirty="0" err="1">
                <a:solidFill>
                  <a:schemeClr val="tx1"/>
                </a:solidFill>
                <a:effectLst/>
                <a:latin typeface="Arial" pitchFamily="34" charset="0"/>
                <a:ea typeface="+mn-ea"/>
                <a:cs typeface="+mn-cs"/>
              </a:rPr>
              <a:t>aufs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bevorstehende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Dehnen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vor</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entspannt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bewusst</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err="1">
                <a:solidFill>
                  <a:schemeClr val="tx1"/>
                </a:solidFill>
                <a:effectLst/>
                <a:latin typeface="Arial" pitchFamily="34" charset="0"/>
                <a:ea typeface="+mn-ea"/>
                <a:cs typeface="+mn-cs"/>
              </a:rPr>
              <a:t>Zuerst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statisch-passiv</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gedehnt</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Effekt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erhöht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indem</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Muskeln</a:t>
            </a:r>
            <a:r>
              <a:rPr lang="en-GB" sz="1200" b="0" i="0" u="none" strike="noStrike" kern="1200" dirty="0">
                <a:solidFill>
                  <a:schemeClr val="tx1"/>
                </a:solidFill>
                <a:effectLst/>
                <a:latin typeface="Arial" pitchFamily="34" charset="0"/>
                <a:ea typeface="+mn-ea"/>
                <a:cs typeface="+mn-cs"/>
              </a:rPr>
              <a:t> in der </a:t>
            </a:r>
            <a:r>
              <a:rPr lang="en-GB" sz="1200" b="0" i="0" u="none" strike="noStrike" kern="1200" dirty="0" err="1">
                <a:solidFill>
                  <a:schemeClr val="tx1"/>
                </a:solidFill>
                <a:effectLst/>
                <a:latin typeface="Arial" pitchFamily="34" charset="0"/>
                <a:ea typeface="+mn-ea"/>
                <a:cs typeface="+mn-cs"/>
              </a:rPr>
              <a:t>Dehnstellung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während</a:t>
            </a:r>
            <a:r>
              <a:rPr lang="en-GB" sz="1200" b="0" i="0" u="none" strike="noStrike" kern="1200" dirty="0">
                <a:solidFill>
                  <a:schemeClr val="tx1"/>
                </a:solidFill>
                <a:effectLst/>
                <a:latin typeface="Arial" pitchFamily="34" charset="0"/>
                <a:ea typeface="+mn-ea"/>
                <a:cs typeface="+mn-cs"/>
              </a:rPr>
              <a:t> 5-8 </a:t>
            </a:r>
            <a:r>
              <a:rPr lang="en-GB" sz="1200" b="0" i="0" u="none" strike="noStrike" kern="1200" dirty="0" err="1">
                <a:solidFill>
                  <a:schemeClr val="tx1"/>
                </a:solidFill>
                <a:effectLst/>
                <a:latin typeface="Arial" pitchFamily="34" charset="0"/>
                <a:ea typeface="+mn-ea"/>
                <a:cs typeface="+mn-cs"/>
              </a:rPr>
              <a:t>Sekunden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isometrisch</a:t>
            </a:r>
            <a:r>
              <a:rPr lang="en-GB" sz="1200" b="0" i="0" u="none" strike="noStrike" kern="1200" dirty="0">
                <a:solidFill>
                  <a:schemeClr val="tx1"/>
                </a:solidFill>
                <a:effectLst/>
                <a:latin typeface="Arial" pitchFamily="34" charset="0"/>
                <a:ea typeface="+mn-ea"/>
                <a:cs typeface="+mn-cs"/>
              </a:rPr>
              <a:t> maximal </a:t>
            </a:r>
            <a:r>
              <a:rPr lang="en-GB" sz="1200" b="0" i="0" u="none" strike="noStrike" kern="1200" dirty="0" err="1">
                <a:solidFill>
                  <a:schemeClr val="tx1"/>
                </a:solidFill>
                <a:effectLst/>
                <a:latin typeface="Arial" pitchFamily="34" charset="0"/>
                <a:ea typeface="+mn-ea"/>
                <a:cs typeface="+mn-cs"/>
              </a:rPr>
              <a:t>kontrahiert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danach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kurz</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entspannt</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anschliessend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statisch-passiv</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gedehnt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Diese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Prozedur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wiederholt</a:t>
            </a:r>
            <a:r>
              <a:rPr lang="en-GB" sz="1200" b="0" i="0" u="none" strike="noStrike" kern="1200" dirty="0">
                <a:solidFill>
                  <a:schemeClr val="tx1"/>
                </a:solidFill>
                <a:effectLst/>
                <a:latin typeface="Arial" pitchFamily="34" charset="0"/>
                <a:ea typeface="+mn-ea"/>
                <a:cs typeface="+mn-cs"/>
              </a:rPr>
              <a:t>, bis die </a:t>
            </a:r>
            <a:r>
              <a:rPr lang="en-GB" sz="1200" b="0" i="0" u="none" strike="noStrike" kern="1200" dirty="0" err="1">
                <a:solidFill>
                  <a:schemeClr val="tx1"/>
                </a:solidFill>
                <a:effectLst/>
                <a:latin typeface="Arial" pitchFamily="34" charset="0"/>
                <a:ea typeface="+mn-ea"/>
                <a:cs typeface="+mn-cs"/>
              </a:rPr>
              <a:t>optimale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Dehnstellung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erreicht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Selbstverständlich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gibt</a:t>
            </a:r>
            <a:r>
              <a:rPr lang="en-GB" sz="1200" b="0" i="0" u="none" strike="noStrike" kern="1200" dirty="0">
                <a:solidFill>
                  <a:schemeClr val="tx1"/>
                </a:solidFill>
                <a:effectLst/>
                <a:latin typeface="Arial" pitchFamily="34" charset="0"/>
                <a:ea typeface="+mn-ea"/>
                <a:cs typeface="+mn-cs"/>
              </a:rPr>
              <a:t> es </a:t>
            </a:r>
            <a:r>
              <a:rPr lang="en-GB" sz="1200" b="0" i="0" u="none" strike="noStrike" kern="1200" dirty="0" err="1">
                <a:solidFill>
                  <a:schemeClr val="tx1"/>
                </a:solidFill>
                <a:effectLst/>
                <a:latin typeface="Arial" pitchFamily="34" charset="0"/>
                <a:ea typeface="+mn-ea"/>
                <a:cs typeface="+mn-cs"/>
              </a:rPr>
              <a:t>noch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weitere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Formen</a:t>
            </a:r>
            <a:r>
              <a:rPr lang="en-GB" sz="1200" b="0" i="0" u="none" strike="noStrike" kern="1200" dirty="0">
                <a:solidFill>
                  <a:schemeClr val="tx1"/>
                </a:solidFill>
                <a:effectLst/>
                <a:latin typeface="Arial" pitchFamily="34" charset="0"/>
                <a:ea typeface="+mn-ea"/>
                <a:cs typeface="+mn-cs"/>
              </a:rPr>
              <a:t> des </a:t>
            </a:r>
            <a:r>
              <a:rPr lang="en-GB" sz="1200" b="0" i="0" u="none" strike="noStrike" kern="1200" dirty="0" err="1">
                <a:solidFill>
                  <a:schemeClr val="tx1"/>
                </a:solidFill>
                <a:effectLst/>
                <a:latin typeface="Arial" pitchFamily="34" charset="0"/>
                <a:ea typeface="+mn-ea"/>
                <a:cs typeface="+mn-cs"/>
              </a:rPr>
              <a:t>Beweglichkeitstrainings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welche</a:t>
            </a:r>
            <a:r>
              <a:rPr lang="en-GB" sz="1200" b="0" i="0" u="none" strike="noStrike" kern="1200" dirty="0">
                <a:solidFill>
                  <a:schemeClr val="tx1"/>
                </a:solidFill>
                <a:effectLst/>
                <a:latin typeface="Arial" pitchFamily="34" charset="0"/>
                <a:ea typeface="+mn-ea"/>
                <a:cs typeface="+mn-cs"/>
              </a:rPr>
              <a:t> in der Praxis </a:t>
            </a:r>
            <a:r>
              <a:rPr lang="en-GB" sz="1200" b="0" i="0" u="none" strike="noStrike" kern="1200" dirty="0" err="1">
                <a:solidFill>
                  <a:schemeClr val="tx1"/>
                </a:solidFill>
                <a:effectLst/>
                <a:latin typeface="Arial" pitchFamily="34" charset="0"/>
                <a:ea typeface="+mn-ea"/>
                <a:cs typeface="+mn-cs"/>
              </a:rPr>
              <a:t>zur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Anwendung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gelangen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wie</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dynamisch</a:t>
            </a:r>
            <a:r>
              <a:rPr lang="en-GB" sz="1200" b="0" i="0" u="none" strike="noStrike" kern="1200" dirty="0">
                <a:solidFill>
                  <a:schemeClr val="tx1"/>
                </a:solidFill>
                <a:effectLst/>
                <a:latin typeface="Arial" pitchFamily="34" charset="0"/>
                <a:ea typeface="+mn-ea"/>
                <a:cs typeface="+mn-cs"/>
              </a:rPr>
              <a:t>-passive Form des </a:t>
            </a:r>
            <a:r>
              <a:rPr lang="en-GB" sz="1200" b="0" i="0" u="none" strike="noStrike" kern="1200" dirty="0" err="1">
                <a:solidFill>
                  <a:schemeClr val="tx1"/>
                </a:solidFill>
                <a:effectLst/>
                <a:latin typeface="Arial" pitchFamily="34" charset="0"/>
                <a:ea typeface="+mn-ea"/>
                <a:cs typeface="+mn-cs"/>
              </a:rPr>
              <a:t>Dehnens</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a:solidFill>
                  <a:schemeClr val="tx1"/>
                </a:solidFill>
                <a:effectLst/>
                <a:latin typeface="Arial" pitchFamily="34" charset="0"/>
                <a:ea typeface="+mn-ea"/>
                <a:cs typeface="+mn-cs"/>
              </a:rPr>
              <a:t> </a:t>
            </a:r>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98</a:t>
            </a:fld>
            <a:endParaRPr lang="de-CH" altLang="de-DE" sz="1300"/>
          </a:p>
        </p:txBody>
      </p:sp>
    </p:spTree>
    <p:extLst>
      <p:ext uri="{BB962C8B-B14F-4D97-AF65-F5344CB8AC3E}">
        <p14:creationId xmlns:p14="http://schemas.microsoft.com/office/powerpoint/2010/main" val="256321664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r>
              <a:rPr lang="fr-FR" b="1" dirty="0"/>
              <a:t>Avant l’effort</a:t>
            </a:r>
            <a:br>
              <a:rPr lang="fr-FR" dirty="0"/>
            </a:br>
            <a:r>
              <a:rPr lang="fr-FR" dirty="0"/>
              <a:t>L’échauffement et la mobilisation sont complétés, dans la préparation immédiate à l’entraînement, au jeu ou à la compétition, par des étirements actifs-dynamiques, et l’échauffement se termine par des mesures de tonification.</a:t>
            </a:r>
            <a:br>
              <a:rPr lang="fr-FR" dirty="0"/>
            </a:br>
            <a:r>
              <a:rPr lang="fr-FR" dirty="0"/>
              <a:t>Un échauffement soigneux et une mobilisation complète des articulations permettent de les alimenter suffisamment en liquide synovial. Ensuite, effectuer des étirements actifs-dynamiques (oscillations légères et contrôlées) et, par la suite, tonifier les muscles (contraction et activation spécifique à la discipline).</a:t>
            </a:r>
          </a:p>
          <a:p>
            <a:endParaRPr lang="fr-FR" dirty="0"/>
          </a:p>
          <a:p>
            <a:r>
              <a:rPr lang="fr-FR" b="1" dirty="0"/>
              <a:t>Après l’effort</a:t>
            </a:r>
            <a:br>
              <a:rPr lang="fr-FR" dirty="0"/>
            </a:br>
            <a:r>
              <a:rPr lang="fr-FR" dirty="0"/>
              <a:t>La régénération est initiée activement par un retour au calme et des exercices de gymnastique légère. Cette mesure est complétée par des exercices d’étirement.</a:t>
            </a:r>
          </a:p>
          <a:p>
            <a:pPr marL="171450" indent="-171450">
              <a:buFont typeface="Arial" panose="020B0604020202020204" pitchFamily="34" charset="0"/>
              <a:buChar char="•"/>
            </a:pPr>
            <a:r>
              <a:rPr lang="fr-FR" dirty="0"/>
              <a:t>Retour au calme suivi d’étirements intermittents (prendre délicatement la position d’étirement, maintenir 3 à 5 secondes puis revenir lentement à la position initiale, répéter 2 à 5 fois).</a:t>
            </a:r>
          </a:p>
          <a:p>
            <a:pPr marL="171450" indent="-171450">
              <a:buFont typeface="Arial" panose="020B0604020202020204" pitchFamily="34" charset="0"/>
              <a:buChar char="•"/>
            </a:pPr>
            <a:r>
              <a:rPr lang="fr-FR" dirty="0"/>
              <a:t>Ensuite mobiliser les articulations (pour les alimenter à nouveau en liquide synovial au début de la phase de régénération).</a:t>
            </a:r>
          </a:p>
          <a:p>
            <a:endParaRPr lang="fr-FR" b="1" dirty="0"/>
          </a:p>
          <a:p>
            <a:r>
              <a:rPr lang="fr-FR" b="1" dirty="0"/>
              <a:t>Entraînement de la mobilité</a:t>
            </a:r>
            <a:br>
              <a:rPr lang="fr-FR" dirty="0"/>
            </a:br>
            <a:r>
              <a:rPr lang="fr-FR" dirty="0"/>
              <a:t>La musculature est soigneusement échauffée et les articulations mobilisées dans toute leur amplitude physiologique. En même temps, on se prépare mentalement à l’étirement à venir et on se détend consciemment.</a:t>
            </a:r>
            <a:br>
              <a:rPr lang="fr-FR" dirty="0"/>
            </a:br>
            <a:r>
              <a:rPr lang="fr-FR" dirty="0"/>
              <a:t>On commence par des étirements statiques-passifs ; l’effet est renforcé en contractant </a:t>
            </a:r>
            <a:r>
              <a:rPr lang="fr-FR" dirty="0" err="1"/>
              <a:t>isométriquement</a:t>
            </a:r>
            <a:r>
              <a:rPr lang="fr-FR" dirty="0"/>
              <a:t> les muscles au maximum pendant 5 à 8 secondes dans la position d’étirement, puis en relâchant brièvement et en reprenant ensuite l’étirement statique-passif. Cette procédure est répétée jusqu’à atteindre la position d’étirement optimale.</a:t>
            </a:r>
            <a:br>
              <a:rPr lang="fr-FR" dirty="0"/>
            </a:br>
            <a:r>
              <a:rPr lang="fr-FR" dirty="0"/>
              <a:t>Bien entendu, il existe d’autres formes d’entraînement de la mobilité, qui sont également utilisées en pratique, comme la forme dynamique-passive d’étirement.</a:t>
            </a:r>
          </a:p>
          <a:p>
            <a:r>
              <a:rPr lang="en-GB" sz="1200" b="0" i="0" u="none" strike="noStrike" kern="1200" dirty="0">
                <a:solidFill>
                  <a:schemeClr val="tx1"/>
                </a:solidFill>
                <a:effectLst/>
                <a:latin typeface="Arial" pitchFamily="34" charset="0"/>
                <a:ea typeface="+mn-ea"/>
                <a:cs typeface="+mn-cs"/>
              </a:rPr>
              <a:t> </a:t>
            </a:r>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99</a:t>
            </a:fld>
            <a:endParaRPr lang="de-CH" altLang="de-DE" sz="1300"/>
          </a:p>
        </p:txBody>
      </p:sp>
    </p:spTree>
    <p:extLst>
      <p:ext uri="{BB962C8B-B14F-4D97-AF65-F5344CB8AC3E}">
        <p14:creationId xmlns:p14="http://schemas.microsoft.com/office/powerpoint/2010/main" val="21760075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r>
              <a:rPr lang="it-IT" b="1" dirty="0"/>
              <a:t>Prima del carico</a:t>
            </a:r>
            <a:br>
              <a:rPr lang="it-IT" dirty="0"/>
            </a:br>
            <a:r>
              <a:rPr lang="it-IT" dirty="0"/>
              <a:t>Il riscaldamento e la mobilizzazione, nella preparazione immediata all’allenamento, al gioco o alla competizione, sono completati dallo stretching attivo-dinamico, e il riscaldamento si conclude con misure tonificanti.</a:t>
            </a:r>
            <a:br>
              <a:rPr lang="it-IT" dirty="0"/>
            </a:br>
            <a:r>
              <a:rPr lang="it-IT" dirty="0"/>
              <a:t>Un riscaldamento accurato e una mobilizzazione completa delle articolazioni garantiscono un’adeguata alimentazione di liquido sinoviale. Successivamente si esegue lo stretching attivo-dinamico (oscillazioni leggere e controllate) e poi si tonificano i muscoli (contrazione e attivazione specifica alla disciplina).</a:t>
            </a:r>
          </a:p>
          <a:p>
            <a:endParaRPr lang="it-IT" dirty="0"/>
          </a:p>
          <a:p>
            <a:r>
              <a:rPr lang="it-IT" b="1" dirty="0"/>
              <a:t>Dopo il carico</a:t>
            </a:r>
            <a:br>
              <a:rPr lang="it-IT" dirty="0"/>
            </a:br>
            <a:r>
              <a:rPr lang="it-IT" dirty="0"/>
              <a:t>La rigenerazione viene avviata attivamente con il defaticamento e con esercizi ginnici leggeri. Questa misura è completata da esercizi di stretching.</a:t>
            </a:r>
          </a:p>
          <a:p>
            <a:pPr marL="171450" indent="-171450">
              <a:buFont typeface="Arial" panose="020B0604020202020204" pitchFamily="34" charset="0"/>
              <a:buChar char="•"/>
            </a:pPr>
            <a:r>
              <a:rPr lang="it-IT" dirty="0"/>
              <a:t>Defaticamento seguito da stretching intermittente (assumere delicatamente la posizione di allungamento, mantenerla 3–5 secondi e ritornare lentamente alla posizione iniziale, ripetere 2–5 volte).</a:t>
            </a:r>
          </a:p>
          <a:p>
            <a:pPr marL="171450" indent="-171450">
              <a:buFont typeface="Arial" panose="020B0604020202020204" pitchFamily="34" charset="0"/>
              <a:buChar char="•"/>
            </a:pPr>
            <a:r>
              <a:rPr lang="it-IT" dirty="0"/>
              <a:t>Successivamente mobilizzare le articolazioni (per fornire nuovamente liquido sinoviale all’inizio della fase di rigenerazione).</a:t>
            </a:r>
          </a:p>
          <a:p>
            <a:endParaRPr lang="it-IT" b="1" dirty="0"/>
          </a:p>
          <a:p>
            <a:r>
              <a:rPr lang="it-IT" b="1" dirty="0"/>
              <a:t>Allenamento della mobilità</a:t>
            </a:r>
            <a:br>
              <a:rPr lang="it-IT" dirty="0"/>
            </a:br>
            <a:r>
              <a:rPr lang="it-IT" dirty="0"/>
              <a:t>La muscolatura viene accuratamente riscaldata e le articolazioni mobilizzate nella loro completa ampiezza fisiologica. Allo stesso tempo ci si prepara mentalmente allo stretching e ci si rilassa consapevolmente.</a:t>
            </a:r>
            <a:br>
              <a:rPr lang="it-IT" dirty="0"/>
            </a:br>
            <a:r>
              <a:rPr lang="it-IT" dirty="0"/>
              <a:t>Si inizia con lo stretching statico-passivo; l’effetto viene aumentato contraendo i muscoli </a:t>
            </a:r>
            <a:r>
              <a:rPr lang="it-IT" dirty="0" err="1"/>
              <a:t>isometricamente</a:t>
            </a:r>
            <a:r>
              <a:rPr lang="it-IT" dirty="0"/>
              <a:t> al massimo per 5–8 secondi nella posizione di allungamento, poi rilassandoli brevemente e successivamente ripetendo lo stretching statico-passivo. Questa procedura viene ripetuta fino a raggiungere la posizione di allungamento ottimale.</a:t>
            </a:r>
            <a:br>
              <a:rPr lang="it-IT" dirty="0"/>
            </a:br>
            <a:r>
              <a:rPr lang="it-IT" dirty="0"/>
              <a:t>Naturalmente esistono anche altre forme di allenamento della mobilità, che vengono applicate nella pratica, come la forma dinamico-passiva dello stretching.</a:t>
            </a:r>
          </a:p>
          <a:p>
            <a:r>
              <a:rPr lang="en-GB" sz="1200" b="0" i="0" u="none" strike="noStrike" kern="1200" dirty="0">
                <a:solidFill>
                  <a:schemeClr val="tx1"/>
                </a:solidFill>
                <a:effectLst/>
                <a:latin typeface="Arial" pitchFamily="34" charset="0"/>
                <a:ea typeface="+mn-ea"/>
                <a:cs typeface="+mn-cs"/>
              </a:rPr>
              <a:t> </a:t>
            </a:r>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100</a:t>
            </a:fld>
            <a:endParaRPr lang="de-CH" altLang="de-DE" sz="1300"/>
          </a:p>
        </p:txBody>
      </p:sp>
    </p:spTree>
    <p:extLst>
      <p:ext uri="{BB962C8B-B14F-4D97-AF65-F5344CB8AC3E}">
        <p14:creationId xmlns:p14="http://schemas.microsoft.com/office/powerpoint/2010/main" val="1609358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FAEAC-B8A8-2C3F-AFFD-E89BA0A0510B}"/>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1ABC4F41-FB45-5353-B8C9-487AACAD7792}"/>
              </a:ext>
            </a:extLst>
          </p:cNvPr>
          <p:cNvSpPr>
            <a:spLocks noGrp="1" noRot="1" noChangeAspect="1" noTextEdit="1"/>
          </p:cNvSpPr>
          <p:nvPr>
            <p:ph type="sldImg"/>
          </p:nvPr>
        </p:nvSpPr>
        <p:spPr>
          <a:xfrm>
            <a:off x="77788" y="733425"/>
            <a:ext cx="6513512" cy="3665538"/>
          </a:xfrm>
          <a:ln/>
        </p:spPr>
      </p:sp>
      <p:sp>
        <p:nvSpPr>
          <p:cNvPr id="295939" name="Notizenplatzhalter 2">
            <a:extLst>
              <a:ext uri="{FF2B5EF4-FFF2-40B4-BE49-F238E27FC236}">
                <a16:creationId xmlns:a16="http://schemas.microsoft.com/office/drawing/2014/main" id="{008AC85E-DC73-5244-6497-AD8503DAD2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b="1" dirty="0" err="1"/>
              <a:t>Formes</a:t>
            </a:r>
            <a:r>
              <a:rPr lang="de-DE" altLang="de-DE" b="1" dirty="0"/>
              <a:t> </a:t>
            </a:r>
            <a:r>
              <a:rPr lang="de-DE" altLang="de-DE" b="1" dirty="0" err="1"/>
              <a:t>caractéristiques</a:t>
            </a:r>
            <a:r>
              <a:rPr lang="de-DE" altLang="de-DE" b="1" dirty="0"/>
              <a:t>:</a:t>
            </a:r>
          </a:p>
          <a:p>
            <a:r>
              <a:rPr lang="de-DE" altLang="de-DE" dirty="0"/>
              <a:t>c‘est </a:t>
            </a:r>
            <a:r>
              <a:rPr lang="de-DE" altLang="de-DE" dirty="0" err="1"/>
              <a:t>ce</a:t>
            </a:r>
            <a:r>
              <a:rPr lang="de-DE" altLang="de-DE" dirty="0"/>
              <a:t> </a:t>
            </a:r>
            <a:r>
              <a:rPr lang="de-DE" altLang="de-DE" dirty="0" err="1"/>
              <a:t>qui</a:t>
            </a:r>
            <a:r>
              <a:rPr lang="de-DE" altLang="de-DE" dirty="0"/>
              <a:t> </a:t>
            </a:r>
            <a:r>
              <a:rPr lang="de-DE" altLang="de-DE" dirty="0" err="1"/>
              <a:t>va</a:t>
            </a:r>
            <a:r>
              <a:rPr lang="de-DE" altLang="de-DE" dirty="0"/>
              <a:t> </a:t>
            </a:r>
            <a:r>
              <a:rPr lang="de-DE" altLang="de-DE" dirty="0" err="1"/>
              <a:t>définir</a:t>
            </a:r>
            <a:r>
              <a:rPr lang="de-DE" altLang="de-DE" dirty="0"/>
              <a:t> </a:t>
            </a:r>
            <a:r>
              <a:rPr lang="de-DE" altLang="de-DE" dirty="0" err="1"/>
              <a:t>mon</a:t>
            </a:r>
            <a:r>
              <a:rPr lang="de-DE" altLang="de-DE" dirty="0"/>
              <a:t> </a:t>
            </a:r>
            <a:r>
              <a:rPr lang="de-DE" altLang="de-DE" dirty="0" err="1"/>
              <a:t>sport</a:t>
            </a:r>
            <a:r>
              <a:rPr lang="de-DE" altLang="de-DE" dirty="0"/>
              <a:t>, c‘est </a:t>
            </a:r>
            <a:r>
              <a:rPr lang="de-DE" altLang="de-DE" dirty="0" err="1"/>
              <a:t>l‘objectif</a:t>
            </a:r>
            <a:r>
              <a:rPr lang="de-DE" altLang="de-DE" dirty="0"/>
              <a:t> </a:t>
            </a:r>
            <a:r>
              <a:rPr lang="de-DE" altLang="de-DE" dirty="0" err="1"/>
              <a:t>visé</a:t>
            </a:r>
            <a:r>
              <a:rPr lang="de-DE" altLang="de-DE" dirty="0"/>
              <a:t>. C‘est </a:t>
            </a:r>
            <a:r>
              <a:rPr lang="de-DE" altLang="de-DE" dirty="0" err="1"/>
              <a:t>un</a:t>
            </a:r>
            <a:r>
              <a:rPr lang="de-DE" altLang="de-DE" dirty="0"/>
              <a:t> </a:t>
            </a:r>
            <a:r>
              <a:rPr lang="de-DE" altLang="de-DE" dirty="0" err="1"/>
              <a:t>modèle</a:t>
            </a:r>
            <a:r>
              <a:rPr lang="de-DE" altLang="de-DE" dirty="0"/>
              <a:t> de </a:t>
            </a:r>
            <a:r>
              <a:rPr lang="de-DE" altLang="de-DE" dirty="0" err="1"/>
              <a:t>mouvement</a:t>
            </a:r>
            <a:r>
              <a:rPr lang="de-DE" altLang="de-DE" dirty="0"/>
              <a:t>, </a:t>
            </a:r>
            <a:r>
              <a:rPr lang="de-DE" altLang="de-DE" dirty="0" err="1"/>
              <a:t>comportements</a:t>
            </a:r>
            <a:r>
              <a:rPr lang="de-DE" altLang="de-DE" dirty="0"/>
              <a:t> </a:t>
            </a:r>
            <a:r>
              <a:rPr lang="de-DE" altLang="de-DE" dirty="0" err="1"/>
              <a:t>ou</a:t>
            </a:r>
            <a:r>
              <a:rPr lang="de-DE" altLang="de-DE" dirty="0"/>
              <a:t> </a:t>
            </a:r>
            <a:r>
              <a:rPr lang="de-DE" altLang="de-DE" dirty="0" err="1"/>
              <a:t>schémas</a:t>
            </a:r>
            <a:r>
              <a:rPr lang="de-DE" altLang="de-DE" dirty="0"/>
              <a:t> de </a:t>
            </a:r>
            <a:r>
              <a:rPr lang="de-DE" altLang="de-DE" dirty="0" err="1"/>
              <a:t>jeu</a:t>
            </a:r>
            <a:r>
              <a:rPr lang="de-DE" altLang="de-DE" dirty="0"/>
              <a:t> </a:t>
            </a:r>
            <a:r>
              <a:rPr lang="de-DE" altLang="de-DE" dirty="0" err="1"/>
              <a:t>types</a:t>
            </a:r>
            <a:r>
              <a:rPr lang="de-DE" altLang="de-DE" dirty="0"/>
              <a:t> </a:t>
            </a:r>
            <a:r>
              <a:rPr lang="de-DE" altLang="de-DE" dirty="0" err="1"/>
              <a:t>que</a:t>
            </a:r>
            <a:r>
              <a:rPr lang="de-DE" altLang="de-DE" dirty="0"/>
              <a:t> </a:t>
            </a:r>
            <a:r>
              <a:rPr lang="de-DE" altLang="de-DE" dirty="0" err="1"/>
              <a:t>l‘on</a:t>
            </a:r>
            <a:r>
              <a:rPr lang="de-DE" altLang="de-DE" dirty="0"/>
              <a:t> </a:t>
            </a:r>
            <a:r>
              <a:rPr lang="de-DE" altLang="de-DE" dirty="0" err="1"/>
              <a:t>peut</a:t>
            </a:r>
            <a:r>
              <a:rPr lang="de-DE" altLang="de-DE" dirty="0"/>
              <a:t> </a:t>
            </a:r>
            <a:r>
              <a:rPr lang="de-DE" altLang="de-DE" dirty="0" err="1"/>
              <a:t>observer</a:t>
            </a:r>
            <a:r>
              <a:rPr lang="de-DE" altLang="de-DE" dirty="0"/>
              <a:t> </a:t>
            </a:r>
            <a:r>
              <a:rPr lang="de-DE" altLang="de-DE" dirty="0" err="1"/>
              <a:t>dans</a:t>
            </a:r>
            <a:r>
              <a:rPr lang="de-DE" altLang="de-DE" dirty="0"/>
              <a:t> des </a:t>
            </a:r>
            <a:r>
              <a:rPr lang="de-DE" altLang="de-DE" dirty="0" err="1"/>
              <a:t>situations</a:t>
            </a:r>
            <a:r>
              <a:rPr lang="de-DE" altLang="de-DE" dirty="0"/>
              <a:t> </a:t>
            </a:r>
            <a:r>
              <a:rPr lang="de-DE" altLang="de-DE" dirty="0" err="1"/>
              <a:t>concrètes</a:t>
            </a:r>
            <a:r>
              <a:rPr lang="de-DE" altLang="de-DE" dirty="0"/>
              <a:t>.</a:t>
            </a:r>
          </a:p>
          <a:p>
            <a:r>
              <a:rPr lang="de-DE" altLang="de-DE" dirty="0"/>
              <a:t>Ex: </a:t>
            </a:r>
            <a:r>
              <a:rPr lang="de-DE" altLang="de-DE" dirty="0" err="1"/>
              <a:t>snowboard</a:t>
            </a:r>
            <a:r>
              <a:rPr lang="de-DE" altLang="de-DE" dirty="0"/>
              <a:t> -&gt; le </a:t>
            </a:r>
            <a:r>
              <a:rPr lang="de-DE" altLang="de-DE" dirty="0" err="1"/>
              <a:t>snowboardeur</a:t>
            </a:r>
            <a:r>
              <a:rPr lang="de-DE" altLang="de-DE" dirty="0"/>
              <a:t> </a:t>
            </a:r>
            <a:r>
              <a:rPr lang="de-DE" altLang="de-DE" dirty="0" err="1"/>
              <a:t>descend</a:t>
            </a:r>
            <a:r>
              <a:rPr lang="de-DE" altLang="de-DE" dirty="0"/>
              <a:t> </a:t>
            </a:r>
            <a:r>
              <a:rPr lang="de-DE" altLang="de-DE" dirty="0" err="1"/>
              <a:t>une</a:t>
            </a:r>
            <a:r>
              <a:rPr lang="de-DE" altLang="de-DE" dirty="0"/>
              <a:t> </a:t>
            </a:r>
            <a:r>
              <a:rPr lang="de-DE" altLang="de-DE" dirty="0" err="1"/>
              <a:t>pente</a:t>
            </a:r>
            <a:r>
              <a:rPr lang="de-DE" altLang="de-DE" dirty="0"/>
              <a:t> de </a:t>
            </a:r>
            <a:r>
              <a:rPr lang="de-DE" altLang="de-DE" dirty="0" err="1"/>
              <a:t>manière</a:t>
            </a:r>
            <a:r>
              <a:rPr lang="de-DE" altLang="de-DE" dirty="0"/>
              <a:t> </a:t>
            </a:r>
            <a:r>
              <a:rPr lang="de-DE" altLang="de-DE" dirty="0" err="1"/>
              <a:t>dynamique</a:t>
            </a:r>
            <a:r>
              <a:rPr lang="de-DE" altLang="de-DE" dirty="0"/>
              <a:t>.</a:t>
            </a:r>
          </a:p>
          <a:p>
            <a:endParaRPr lang="de-DE" altLang="de-DE" dirty="0"/>
          </a:p>
          <a:p>
            <a:r>
              <a:rPr lang="de-DE" altLang="de-DE" b="1" dirty="0" err="1"/>
              <a:t>Formes</a:t>
            </a:r>
            <a:r>
              <a:rPr lang="de-DE" altLang="de-DE" b="1" dirty="0"/>
              <a:t> </a:t>
            </a:r>
            <a:r>
              <a:rPr lang="de-DE" altLang="de-DE" b="1" dirty="0" err="1"/>
              <a:t>d‘entrainement</a:t>
            </a:r>
            <a:r>
              <a:rPr lang="de-DE" altLang="de-DE" b="1" dirty="0"/>
              <a:t>:</a:t>
            </a:r>
          </a:p>
          <a:p>
            <a:r>
              <a:rPr lang="de-DE" altLang="de-DE" dirty="0" err="1"/>
              <a:t>cela</a:t>
            </a:r>
            <a:r>
              <a:rPr lang="de-DE" altLang="de-DE" dirty="0"/>
              <a:t> </a:t>
            </a:r>
            <a:r>
              <a:rPr lang="de-DE" altLang="de-DE" dirty="0" err="1"/>
              <a:t>défini</a:t>
            </a:r>
            <a:r>
              <a:rPr lang="de-DE" altLang="de-DE" dirty="0"/>
              <a:t> le </a:t>
            </a:r>
            <a:r>
              <a:rPr lang="de-DE" altLang="de-DE" dirty="0" err="1"/>
              <a:t>processus</a:t>
            </a:r>
            <a:r>
              <a:rPr lang="de-DE" altLang="de-DE" dirty="0"/>
              <a:t>, </a:t>
            </a:r>
            <a:r>
              <a:rPr lang="de-DE" altLang="de-DE" dirty="0" err="1"/>
              <a:t>l‘entrainement</a:t>
            </a:r>
            <a:r>
              <a:rPr lang="de-DE" altLang="de-DE" dirty="0"/>
              <a:t> </a:t>
            </a:r>
            <a:r>
              <a:rPr lang="de-DE" altLang="de-DE" dirty="0" err="1"/>
              <a:t>que</a:t>
            </a:r>
            <a:r>
              <a:rPr lang="de-DE" altLang="de-DE" dirty="0"/>
              <a:t> </a:t>
            </a:r>
            <a:r>
              <a:rPr lang="de-DE" altLang="de-DE" dirty="0" err="1"/>
              <a:t>l‘on</a:t>
            </a:r>
            <a:r>
              <a:rPr lang="de-DE" altLang="de-DE" dirty="0"/>
              <a:t> </a:t>
            </a:r>
            <a:r>
              <a:rPr lang="de-DE" altLang="de-DE" dirty="0" err="1"/>
              <a:t>va</a:t>
            </a:r>
            <a:r>
              <a:rPr lang="de-DE" altLang="de-DE" dirty="0"/>
              <a:t> </a:t>
            </a:r>
            <a:r>
              <a:rPr lang="de-DE" altLang="de-DE" dirty="0" err="1"/>
              <a:t>mettre</a:t>
            </a:r>
            <a:r>
              <a:rPr lang="de-DE" altLang="de-DE" dirty="0"/>
              <a:t> en </a:t>
            </a:r>
            <a:r>
              <a:rPr lang="de-DE" altLang="de-DE" dirty="0" err="1"/>
              <a:t>place</a:t>
            </a:r>
            <a:r>
              <a:rPr lang="de-DE" altLang="de-DE" dirty="0"/>
              <a:t> </a:t>
            </a:r>
            <a:r>
              <a:rPr lang="de-DE" altLang="de-DE" dirty="0" err="1"/>
              <a:t>pour</a:t>
            </a:r>
            <a:r>
              <a:rPr lang="de-DE" altLang="de-DE" dirty="0"/>
              <a:t> </a:t>
            </a:r>
            <a:r>
              <a:rPr lang="de-DE" altLang="de-DE" dirty="0" err="1"/>
              <a:t>développer</a:t>
            </a:r>
            <a:r>
              <a:rPr lang="de-DE" altLang="de-DE" dirty="0"/>
              <a:t> nos </a:t>
            </a:r>
            <a:r>
              <a:rPr lang="de-DE" altLang="de-DE" dirty="0" err="1"/>
              <a:t>capacités</a:t>
            </a:r>
            <a:r>
              <a:rPr lang="de-DE" altLang="de-DE" dirty="0"/>
              <a:t>.</a:t>
            </a:r>
          </a:p>
          <a:p>
            <a:r>
              <a:rPr lang="de-DE" altLang="de-DE" dirty="0"/>
              <a:t>On </a:t>
            </a:r>
            <a:r>
              <a:rPr lang="de-DE" altLang="de-DE" dirty="0" err="1"/>
              <a:t>retrouve</a:t>
            </a:r>
            <a:r>
              <a:rPr lang="de-DE" altLang="de-DE" dirty="0"/>
              <a:t> </a:t>
            </a:r>
            <a:r>
              <a:rPr lang="de-DE" altLang="de-DE" dirty="0" err="1"/>
              <a:t>les</a:t>
            </a:r>
            <a:r>
              <a:rPr lang="de-DE" altLang="de-DE" dirty="0"/>
              <a:t> </a:t>
            </a:r>
            <a:r>
              <a:rPr lang="de-DE" altLang="de-DE" dirty="0" err="1"/>
              <a:t>entrainements</a:t>
            </a:r>
            <a:r>
              <a:rPr lang="de-DE" altLang="de-DE" dirty="0"/>
              <a:t> </a:t>
            </a:r>
            <a:r>
              <a:rPr lang="de-DE" altLang="de-DE" dirty="0" err="1"/>
              <a:t>interdisciplinaires</a:t>
            </a:r>
            <a:r>
              <a:rPr lang="de-DE" altLang="de-DE" dirty="0"/>
              <a:t>, propre à la </a:t>
            </a:r>
            <a:r>
              <a:rPr lang="de-DE" altLang="de-DE" dirty="0" err="1"/>
              <a:t>discipline</a:t>
            </a:r>
            <a:r>
              <a:rPr lang="de-DE" altLang="de-DE" dirty="0"/>
              <a:t> et </a:t>
            </a:r>
            <a:r>
              <a:rPr lang="de-DE" altLang="de-DE" dirty="0" err="1"/>
              <a:t>sur</a:t>
            </a:r>
            <a:r>
              <a:rPr lang="de-DE" altLang="de-DE" dirty="0"/>
              <a:t> </a:t>
            </a:r>
            <a:r>
              <a:rPr lang="de-DE" altLang="de-DE" dirty="0" err="1"/>
              <a:t>mesure</a:t>
            </a:r>
            <a:r>
              <a:rPr lang="de-DE" altLang="de-DE" dirty="0"/>
              <a:t>.</a:t>
            </a:r>
          </a:p>
          <a:p>
            <a:endParaRPr lang="de-DE" altLang="de-DE" dirty="0"/>
          </a:p>
          <a:p>
            <a:r>
              <a:rPr lang="de-DE" altLang="de-DE" b="1" dirty="0" err="1"/>
              <a:t>Facteurs</a:t>
            </a:r>
            <a:r>
              <a:rPr lang="de-DE" altLang="de-DE" b="1" dirty="0"/>
              <a:t> de </a:t>
            </a:r>
            <a:r>
              <a:rPr lang="de-DE" altLang="de-DE" b="1" dirty="0" err="1"/>
              <a:t>développement</a:t>
            </a:r>
            <a:r>
              <a:rPr lang="de-DE" altLang="de-DE" b="1" dirty="0"/>
              <a:t>:</a:t>
            </a:r>
          </a:p>
          <a:p>
            <a:r>
              <a:rPr lang="de-DE" altLang="de-DE" dirty="0" err="1"/>
              <a:t>ce</a:t>
            </a:r>
            <a:r>
              <a:rPr lang="de-DE" altLang="de-DE" dirty="0"/>
              <a:t> </a:t>
            </a:r>
            <a:r>
              <a:rPr lang="de-DE" altLang="de-DE" dirty="0" err="1"/>
              <a:t>sont</a:t>
            </a:r>
            <a:r>
              <a:rPr lang="de-DE" altLang="de-DE" dirty="0"/>
              <a:t> </a:t>
            </a:r>
            <a:r>
              <a:rPr lang="de-DE" altLang="de-DE" dirty="0" err="1"/>
              <a:t>les</a:t>
            </a:r>
            <a:r>
              <a:rPr lang="de-DE" altLang="de-DE" dirty="0"/>
              <a:t> </a:t>
            </a:r>
            <a:r>
              <a:rPr lang="de-DE" altLang="de-DE" dirty="0" err="1"/>
              <a:t>capactiés</a:t>
            </a:r>
            <a:r>
              <a:rPr lang="de-DE" altLang="de-DE" dirty="0"/>
              <a:t> </a:t>
            </a:r>
            <a:r>
              <a:rPr lang="de-DE" altLang="de-DE" dirty="0" err="1"/>
              <a:t>que</a:t>
            </a:r>
            <a:r>
              <a:rPr lang="de-DE" altLang="de-DE" dirty="0"/>
              <a:t> </a:t>
            </a:r>
            <a:r>
              <a:rPr lang="de-DE" altLang="de-DE" dirty="0" err="1"/>
              <a:t>l‘on</a:t>
            </a:r>
            <a:r>
              <a:rPr lang="de-DE" altLang="de-DE" dirty="0"/>
              <a:t> </a:t>
            </a:r>
            <a:r>
              <a:rPr lang="de-DE" altLang="de-DE" dirty="0" err="1"/>
              <a:t>doit</a:t>
            </a:r>
            <a:r>
              <a:rPr lang="de-DE" altLang="de-DE" dirty="0"/>
              <a:t> </a:t>
            </a:r>
            <a:r>
              <a:rPr lang="de-DE" altLang="de-DE" dirty="0" err="1"/>
              <a:t>développer</a:t>
            </a:r>
            <a:r>
              <a:rPr lang="de-DE" altLang="de-DE" dirty="0"/>
              <a:t> </a:t>
            </a:r>
            <a:r>
              <a:rPr lang="de-DE" altLang="de-DE" dirty="0" err="1"/>
              <a:t>pour</a:t>
            </a:r>
            <a:r>
              <a:rPr lang="de-DE" altLang="de-DE" dirty="0"/>
              <a:t> </a:t>
            </a:r>
            <a:r>
              <a:rPr lang="de-DE" altLang="de-DE" dirty="0" err="1"/>
              <a:t>réussir</a:t>
            </a:r>
            <a:r>
              <a:rPr lang="de-DE" altLang="de-DE" dirty="0"/>
              <a:t> </a:t>
            </a:r>
            <a:r>
              <a:rPr lang="de-DE" altLang="de-DE" dirty="0" err="1"/>
              <a:t>les</a:t>
            </a:r>
            <a:r>
              <a:rPr lang="de-DE" altLang="de-DE" dirty="0"/>
              <a:t> </a:t>
            </a:r>
            <a:r>
              <a:rPr lang="de-DE" altLang="de-DE" dirty="0" err="1"/>
              <a:t>formes</a:t>
            </a:r>
            <a:r>
              <a:rPr lang="de-DE" altLang="de-DE" dirty="0"/>
              <a:t> </a:t>
            </a:r>
            <a:r>
              <a:rPr lang="de-DE" altLang="de-DE" dirty="0" err="1"/>
              <a:t>d‘entrainenement</a:t>
            </a:r>
            <a:r>
              <a:rPr lang="de-DE" altLang="de-DE" dirty="0"/>
              <a:t> et </a:t>
            </a:r>
            <a:r>
              <a:rPr lang="de-DE" altLang="de-DE" dirty="0" err="1"/>
              <a:t>ainsi</a:t>
            </a:r>
            <a:r>
              <a:rPr lang="de-DE" altLang="de-DE" dirty="0"/>
              <a:t> </a:t>
            </a:r>
            <a:r>
              <a:rPr lang="de-DE" altLang="de-DE" dirty="0" err="1"/>
              <a:t>réussir</a:t>
            </a:r>
            <a:r>
              <a:rPr lang="de-DE" altLang="de-DE" dirty="0"/>
              <a:t> </a:t>
            </a:r>
            <a:r>
              <a:rPr lang="de-DE" altLang="de-DE" dirty="0" err="1"/>
              <a:t>l‘objectif</a:t>
            </a:r>
            <a:r>
              <a:rPr lang="de-DE" altLang="de-DE" dirty="0"/>
              <a:t> </a:t>
            </a:r>
            <a:r>
              <a:rPr lang="de-DE" altLang="de-DE" dirty="0" err="1"/>
              <a:t>visé</a:t>
            </a:r>
            <a:r>
              <a:rPr lang="de-DE" altLang="de-DE" dirty="0"/>
              <a:t> de </a:t>
            </a:r>
            <a:r>
              <a:rPr lang="de-DE" altLang="de-DE" dirty="0" err="1"/>
              <a:t>notre</a:t>
            </a:r>
            <a:r>
              <a:rPr lang="de-DE" altLang="de-DE" dirty="0"/>
              <a:t> </a:t>
            </a:r>
            <a:r>
              <a:rPr lang="de-DE" altLang="de-DE" dirty="0" err="1"/>
              <a:t>sport</a:t>
            </a:r>
            <a:r>
              <a:rPr lang="de-DE" altLang="de-DE" dirty="0"/>
              <a:t>.</a:t>
            </a:r>
          </a:p>
          <a:p>
            <a:r>
              <a:rPr lang="de-DE" altLang="de-DE" dirty="0"/>
              <a:t>On </a:t>
            </a:r>
            <a:r>
              <a:rPr lang="de-DE" altLang="de-DE" dirty="0" err="1"/>
              <a:t>retrouve</a:t>
            </a:r>
            <a:r>
              <a:rPr lang="de-DE" altLang="de-DE" dirty="0"/>
              <a:t> 5 </a:t>
            </a:r>
            <a:r>
              <a:rPr lang="de-DE" altLang="de-DE" dirty="0" err="1"/>
              <a:t>axes</a:t>
            </a:r>
            <a:r>
              <a:rPr lang="de-DE" altLang="de-DE" dirty="0"/>
              <a:t> de </a:t>
            </a:r>
            <a:r>
              <a:rPr lang="de-DE" altLang="de-DE" dirty="0" err="1"/>
              <a:t>développement</a:t>
            </a:r>
            <a:r>
              <a:rPr lang="de-DE" altLang="de-DE" dirty="0"/>
              <a:t> -&gt; </a:t>
            </a:r>
            <a:r>
              <a:rPr lang="de-DE" altLang="de-DE" dirty="0" err="1"/>
              <a:t>qualité</a:t>
            </a:r>
            <a:r>
              <a:rPr lang="de-DE" altLang="de-DE" dirty="0"/>
              <a:t> </a:t>
            </a:r>
            <a:r>
              <a:rPr lang="de-DE" altLang="de-DE" dirty="0" err="1"/>
              <a:t>athlétique</a:t>
            </a:r>
            <a:r>
              <a:rPr lang="de-DE" altLang="de-DE" dirty="0"/>
              <a:t>, mental, </a:t>
            </a:r>
            <a:r>
              <a:rPr lang="de-DE" altLang="de-DE" dirty="0" err="1"/>
              <a:t>tactique</a:t>
            </a:r>
            <a:r>
              <a:rPr lang="de-DE" altLang="de-DE" dirty="0"/>
              <a:t>, </a:t>
            </a:r>
            <a:r>
              <a:rPr lang="de-DE" altLang="de-DE" dirty="0" err="1"/>
              <a:t>coopération</a:t>
            </a:r>
            <a:r>
              <a:rPr lang="de-DE" altLang="de-DE" dirty="0"/>
              <a:t>, </a:t>
            </a:r>
            <a:r>
              <a:rPr lang="de-DE" altLang="de-DE" dirty="0" err="1"/>
              <a:t>technique</a:t>
            </a:r>
            <a:r>
              <a:rPr lang="de-DE" altLang="de-DE" dirty="0"/>
              <a:t>.</a:t>
            </a:r>
          </a:p>
        </p:txBody>
      </p:sp>
      <p:sp>
        <p:nvSpPr>
          <p:cNvPr id="240644" name="Foliennummernplatzhalter 3">
            <a:extLst>
              <a:ext uri="{FF2B5EF4-FFF2-40B4-BE49-F238E27FC236}">
                <a16:creationId xmlns:a16="http://schemas.microsoft.com/office/drawing/2014/main" id="{AF59558A-A786-7474-A436-4F2E908E16B2}"/>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9</a:t>
            </a:fld>
            <a:endParaRPr lang="de-CH" altLang="de-DE" sz="1300"/>
          </a:p>
        </p:txBody>
      </p:sp>
    </p:spTree>
    <p:extLst>
      <p:ext uri="{BB962C8B-B14F-4D97-AF65-F5344CB8AC3E}">
        <p14:creationId xmlns:p14="http://schemas.microsoft.com/office/powerpoint/2010/main" val="162546698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a:buFont typeface="Arial" panose="020B0604020202020204" pitchFamily="34" charset="0"/>
              <a:buNone/>
              <a:defRPr/>
            </a:pPr>
            <a:r>
              <a:rPr lang="de-CH" dirty="0"/>
              <a:t>Um die Beweglichkeit langfristig und nachhaltig zu verbessern, wird in der Regel statisch gedehnt. Um jedoch im Rahmen der unmittelbaren Vorbereitung auf sportliche Aktivitäten die Dehntoleranz und die Reflex und Kontraktionsbereitschaft zu erhöhen und die Stoffness zu verbessern, ist es sinnvoll, dynamisch zu dehnen und anschliessen die Muskeln durch hohe (statische oder reaktive) Krafteinsätze zu tonisieren. Aufgrund praktischer Erfahrungen lassen sich folgende Thesen und Grundsätze formulieren:</a:t>
            </a:r>
          </a:p>
          <a:p>
            <a:pPr marL="171450" indent="-171450">
              <a:buFont typeface="Arial" panose="020B0604020202020204" pitchFamily="34" charset="0"/>
              <a:buChar char="•"/>
              <a:defRPr/>
            </a:pPr>
            <a:r>
              <a:rPr lang="de-CH" dirty="0"/>
              <a:t>Mobilisieren, Spannen und Entspannen, Dehnen und Lockern sich wichtige funktionserhaltende Massnahmen. Sie fördern das Körpergefühl und das Wohlbefinden, dienen der Regulierung des Muskeltonus und gehören zur täglichen Pflege der Gelenke und des neuromuskulären Systems.</a:t>
            </a:r>
          </a:p>
          <a:p>
            <a:pPr marL="171450" indent="-171450">
              <a:buFont typeface="Arial" panose="020B0604020202020204" pitchFamily="34" charset="0"/>
              <a:buChar char="•"/>
              <a:defRPr/>
            </a:pPr>
            <a:r>
              <a:rPr lang="de-CH" dirty="0"/>
              <a:t>Dehnen, kombiniert mit Kräftigen, kann die Beweglichkeit verbessern und die Gelenkstabilität erhalten.</a:t>
            </a:r>
          </a:p>
          <a:p>
            <a:pPr marL="171450" indent="-171450">
              <a:buFont typeface="Arial" panose="020B0604020202020204" pitchFamily="34" charset="0"/>
              <a:buChar char="•"/>
              <a:defRPr/>
            </a:pPr>
            <a:r>
              <a:rPr lang="de-CH" dirty="0"/>
              <a:t>Aufwärmen reduziert die Viskosität der Muskulatur und setzt den Wiederstand gegen das Dehnen herab. Dynamisches Dehnen soll das Aufwärmen als vorbereitende Massnahme auf sportliche Aktivitäten und das Auslaufen ergänzen. Kann allerdings weder das eine noch das andere ersetzen.</a:t>
            </a:r>
          </a:p>
          <a:p>
            <a:pPr marL="171450" indent="-171450">
              <a:buFont typeface="Arial" panose="020B0604020202020204" pitchFamily="34" charset="0"/>
              <a:buChar char="•"/>
              <a:defRPr/>
            </a:pPr>
            <a:r>
              <a:rPr lang="de-CH" dirty="0"/>
              <a:t>Krafttraining beeinflusst die Beweglichkeit nicht negativ. Im Gegenteil: um einen möglichst grossen Teil der Bewegungsreserve aktiv auszuschöpfen, braucht es Kraft.</a:t>
            </a:r>
          </a:p>
          <a:p>
            <a:pPr marL="171450" indent="-171450">
              <a:buFont typeface="Arial" panose="020B0604020202020204" pitchFamily="34" charset="0"/>
              <a:buChar char="•"/>
              <a:defRPr/>
            </a:pPr>
            <a:r>
              <a:rPr lang="de-CH" dirty="0"/>
              <a:t>Sowohl statische wie dynamisches Dehnen kann zur Erhöhung der Dehnungstoleranz der Muskulatur und zur Optimierung der Beweglichkeit beitragen. Das statische Dehnen scheint nicht wirksamer zu sein als das dynamische. Ob Statisch oder dynamisch, passiv oder aktiv gedehnt werden soll, ist deshalb eine Frage der individuellen Vorlieben und Bedürfnisse in der gegebenen Situation.</a:t>
            </a:r>
          </a:p>
          <a:p>
            <a:pPr marL="171450" indent="-171450">
              <a:buFont typeface="Arial" panose="020B0604020202020204" pitchFamily="34" charset="0"/>
              <a:buChar char="•"/>
              <a:defRPr/>
            </a:pPr>
            <a:r>
              <a:rPr lang="de-CH" dirty="0" err="1"/>
              <a:t>Unkonntroliertes</a:t>
            </a:r>
            <a:r>
              <a:rPr lang="de-CH" dirty="0"/>
              <a:t>, zu starkes Wippen kann zu Schäden am Bewegung und Stützsystem führen.</a:t>
            </a:r>
          </a:p>
          <a:p>
            <a:pPr marL="171450" indent="-171450">
              <a:buFont typeface="Arial" panose="020B0604020202020204" pitchFamily="34" charset="0"/>
              <a:buChar char="•"/>
              <a:defRPr/>
            </a:pPr>
            <a:r>
              <a:rPr lang="de-CH" dirty="0"/>
              <a:t>Ob Dehnen eine wirksame Massnahme zur Verletzungsprophylaxe ist, bleibt umstritten. Sicher ist, dass sich nach ungewohnterer exzentrischer Beanspruchung eines Muskels der Schaden (Mikroläsion/Muskelkater) durch dehnen nicht rückgängig machen lässt.</a:t>
            </a:r>
          </a:p>
          <a:p>
            <a:pPr marL="171450" indent="-171450">
              <a:buFont typeface="Arial" panose="020B0604020202020204" pitchFamily="34" charset="0"/>
              <a:buChar char="•"/>
              <a:defRPr/>
            </a:pPr>
            <a:r>
              <a:rPr lang="de-CH" dirty="0"/>
              <a:t>Unmittelbar nach einer intensiven körperlichen Tätigkeit soll entspannt, gelockert, mobilisiert und ausgelaufen, aber nicht statisch gedehnt werden. </a:t>
            </a:r>
          </a:p>
          <a:p>
            <a:pPr marL="171450" indent="-171450">
              <a:buFont typeface="Arial" panose="020B0604020202020204" pitchFamily="34" charset="0"/>
              <a:buChar char="•"/>
              <a:defRPr/>
            </a:pPr>
            <a:r>
              <a:rPr lang="de-CH" dirty="0"/>
              <a:t>Verspannungen haben häufig emotionale Ursachen. So können in Stresssituationen gewisse Muskeln zu einem übermässig hohen Tonus und zur Verkürzung neigen. In solchen Situationen sind Entspannungsübungen, kombiniert mit statischem Dehnen hilfreich. </a:t>
            </a:r>
          </a:p>
          <a:p>
            <a:pPr>
              <a:buFont typeface="Arial" panose="020B0604020202020204" pitchFamily="34" charset="0"/>
              <a:buNone/>
              <a:defRPr/>
            </a:pP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101</a:t>
            </a:fld>
            <a:endParaRPr lang="de-CH" altLang="de-DE" sz="1300"/>
          </a:p>
        </p:txBody>
      </p:sp>
    </p:spTree>
    <p:extLst>
      <p:ext uri="{BB962C8B-B14F-4D97-AF65-F5344CB8AC3E}">
        <p14:creationId xmlns:p14="http://schemas.microsoft.com/office/powerpoint/2010/main" val="355275068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a:buFont typeface="Arial" panose="020B0604020202020204" pitchFamily="34" charset="0"/>
              <a:buNone/>
              <a:defRPr/>
            </a:pPr>
            <a:r>
              <a:rPr lang="fr-FR" dirty="0"/>
              <a:t>Pour améliorer la mobilité de manière durable et à long terme, on utilise généralement les étirements statiques. Cependant, dans le cadre de la préparation immédiate à une activité sportive, il est utile de pratiquer des étirements dynamiques afin d’augmenter la tolérance à l’étirement, la réactivité réflexe et contractile, ainsi que la souplesse. Ensuite, il est recommandé de tonifier les muscles par des efforts de force importants (statiques ou réactifs). Sur la base de l’expérience pratique, les thèses et principes suivants peuvent être formulés:</a:t>
            </a:r>
          </a:p>
          <a:p>
            <a:pPr marL="171450" indent="-171450">
              <a:buFont typeface="Arial" panose="020B0604020202020204" pitchFamily="34" charset="0"/>
              <a:buChar char="•"/>
            </a:pPr>
            <a:r>
              <a:rPr lang="fr-FR" b="0" dirty="0"/>
              <a:t>Mobiliser, contracter et relâcher, étirer et détendre sont des mesures essentielles pour maintenir la fonction. Elles favorisent la conscience corporelle et le bien-être, régulent le tonus musculaire et appartiennent à l’entretien quotidien des articulations et du système neuromusculaire.</a:t>
            </a:r>
          </a:p>
          <a:p>
            <a:pPr marL="171450" indent="-171450">
              <a:buFont typeface="Arial" panose="020B0604020202020204" pitchFamily="34" charset="0"/>
              <a:buChar char="•"/>
            </a:pPr>
            <a:r>
              <a:rPr lang="fr-FR" b="0" dirty="0"/>
              <a:t>Étirements combinés au renforcement peuvent améliorer la mobilité et préserver la stabilité articulaire.</a:t>
            </a:r>
          </a:p>
          <a:p>
            <a:pPr marL="171450" indent="-171450">
              <a:buFont typeface="Arial" panose="020B0604020202020204" pitchFamily="34" charset="0"/>
              <a:buChar char="•"/>
            </a:pPr>
            <a:r>
              <a:rPr lang="fr-FR" b="0" dirty="0"/>
              <a:t>L’échauffement réduit la viscosité musculaire et diminue la résistance à l’étirement. Les étirements dynamiques doivent compléter l’échauffement en préparation à l’activité sportive et le retour au calme, sans toutefois les remplacer.</a:t>
            </a:r>
          </a:p>
          <a:p>
            <a:pPr marL="171450" indent="-171450">
              <a:buFont typeface="Arial" panose="020B0604020202020204" pitchFamily="34" charset="0"/>
              <a:buChar char="•"/>
            </a:pPr>
            <a:r>
              <a:rPr lang="fr-FR" b="0" dirty="0"/>
              <a:t>L’entraînement de force n’a pas d’effet négatif sur la mobilité. Au contraire, pour exploiter une grande partie des réserves de mouvement, la force est indispensable.</a:t>
            </a:r>
          </a:p>
          <a:p>
            <a:pPr marL="171450" indent="-171450">
              <a:buFont typeface="Arial" panose="020B0604020202020204" pitchFamily="34" charset="0"/>
              <a:buChar char="•"/>
            </a:pPr>
            <a:r>
              <a:rPr lang="fr-FR" b="0" dirty="0"/>
              <a:t>Étirements statiques et dynamiques augmentent la tolérance musculaire et optimisent la mobilité. Les deux semblent également efficaces ; le choix dépend donc des préférences individuelles et de la situation.</a:t>
            </a:r>
          </a:p>
          <a:p>
            <a:pPr marL="171450" indent="-171450">
              <a:buFont typeface="Arial" panose="020B0604020202020204" pitchFamily="34" charset="0"/>
              <a:buChar char="•"/>
            </a:pPr>
            <a:r>
              <a:rPr lang="fr-FR" b="0" dirty="0"/>
              <a:t>Des balancements incontrôlés et trop forts peuvent entraîner des lésions de l’appareil locomoteur.</a:t>
            </a:r>
          </a:p>
          <a:p>
            <a:pPr marL="171450" indent="-171450">
              <a:buFont typeface="Arial" panose="020B0604020202020204" pitchFamily="34" charset="0"/>
              <a:buChar char="•"/>
            </a:pPr>
            <a:r>
              <a:rPr lang="fr-FR" b="0" dirty="0"/>
              <a:t>L’efficacité des étirements comme prévention des blessures reste controversée. Il est certain qu’après un effort excentrique inhabituel, les lésions (microlésions / courbatures) ne peuvent pas être annulées par les étirements.</a:t>
            </a:r>
          </a:p>
          <a:p>
            <a:pPr marL="171450" indent="-171450">
              <a:buFont typeface="Arial" panose="020B0604020202020204" pitchFamily="34" charset="0"/>
              <a:buChar char="•"/>
            </a:pPr>
            <a:r>
              <a:rPr lang="fr-FR" b="0" dirty="0"/>
              <a:t>Immédiatement après un effort intense, il convient de se détendre, de se relâcher, de mobiliser et de récupérer, mais d’éviter les étirements statiques.</a:t>
            </a:r>
          </a:p>
          <a:p>
            <a:pPr marL="171450" indent="-171450">
              <a:buFont typeface="Arial" panose="020B0604020202020204" pitchFamily="34" charset="0"/>
              <a:buChar char="•"/>
            </a:pPr>
            <a:r>
              <a:rPr lang="fr-FR" b="0" dirty="0"/>
              <a:t>Les tensions musculaires ont souvent des causes émotionnelles : en situation de stress, certains muscles tendent à présenter un tonus excessif et un raccourcissement. Dans ces cas, des exercices de relaxation combinés à des étirements statiques sont utiles.</a:t>
            </a:r>
          </a:p>
          <a:p>
            <a:pPr>
              <a:buFont typeface="Arial" panose="020B0604020202020204" pitchFamily="34" charset="0"/>
              <a:buNone/>
              <a:defRPr/>
            </a:pP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102</a:t>
            </a:fld>
            <a:endParaRPr lang="de-CH" altLang="de-DE" sz="1300"/>
          </a:p>
        </p:txBody>
      </p:sp>
    </p:spTree>
    <p:extLst>
      <p:ext uri="{BB962C8B-B14F-4D97-AF65-F5344CB8AC3E}">
        <p14:creationId xmlns:p14="http://schemas.microsoft.com/office/powerpoint/2010/main" val="318731945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a:buFont typeface="Arial" panose="020B0604020202020204" pitchFamily="34" charset="0"/>
              <a:buNone/>
              <a:defRPr/>
            </a:pPr>
            <a:r>
              <a:rPr lang="it-IT" dirty="0"/>
              <a:t>Per migliorare la mobilità in modo duraturo e a lungo termine, si utilizzano generalmente gli allungamenti statici. Tuttavia, nella preparazione immediata all’attività sportiva è utile praticare allungamenti dinamici per aumentare la tolleranza allo stiramento, la prontezza riflessa e contrattile, nonché la fluidità del movimento. Successivamente è consigliabile tonificare i muscoli con sforzi di forza elevati (statici o reattivi). Sulla base dell’esperienza pratica si possono formulare le seguenti tesi e principi:</a:t>
            </a:r>
          </a:p>
          <a:p>
            <a:pPr>
              <a:buFont typeface="Arial" panose="020B0604020202020204" pitchFamily="34" charset="0"/>
              <a:buNone/>
              <a:defRPr/>
            </a:pPr>
            <a:endParaRPr lang="it-IT" dirty="0"/>
          </a:p>
          <a:p>
            <a:pPr marL="171450" indent="-171450">
              <a:buFont typeface="Arial" panose="020B0604020202020204" pitchFamily="34" charset="0"/>
              <a:buChar char="•"/>
            </a:pPr>
            <a:r>
              <a:rPr lang="it-IT" b="0" dirty="0"/>
              <a:t>Mobilizzare, contrarre e rilassare, allungare e sciogliere sono misure fondamentali per mantenere la funzionalità. Favoriscono la percezione corporea e il benessere, regolano il tono muscolare e fanno parte della cura quotidiana delle articolazioni e del sistema neuromuscolare.</a:t>
            </a:r>
          </a:p>
          <a:p>
            <a:pPr marL="171450" indent="-171450">
              <a:buFont typeface="Arial" panose="020B0604020202020204" pitchFamily="34" charset="0"/>
              <a:buChar char="•"/>
            </a:pPr>
            <a:r>
              <a:rPr lang="it-IT" b="0" dirty="0"/>
              <a:t>Allungamento combinato con il rinforzo può migliorare la mobilità e mantenere la stabilità articolare.</a:t>
            </a:r>
          </a:p>
          <a:p>
            <a:pPr marL="171450" indent="-171450">
              <a:buFont typeface="Arial" panose="020B0604020202020204" pitchFamily="34" charset="0"/>
              <a:buChar char="•"/>
            </a:pPr>
            <a:r>
              <a:rPr lang="it-IT" b="0" dirty="0"/>
              <a:t>l riscaldamento riduce la viscosità muscolare e abbassa la resistenza allo stiramento. Gli allungamenti dinamici dovrebbero integrare il riscaldamento come preparazione all’attività sportiva e al defaticamento, ma non sostituirli</a:t>
            </a:r>
          </a:p>
          <a:p>
            <a:pPr marL="171450" indent="-171450">
              <a:buFont typeface="Arial" panose="020B0604020202020204" pitchFamily="34" charset="0"/>
              <a:buChar char="•"/>
            </a:pPr>
            <a:r>
              <a:rPr lang="it-IT" b="0" dirty="0"/>
              <a:t>L’allenamento della forza non influisce negativamente sulla mobilità. Al contrario, per sfruttare al meglio le riserve di movimento è necessaria la forza.</a:t>
            </a:r>
          </a:p>
          <a:p>
            <a:pPr marL="171450" indent="-171450">
              <a:buFont typeface="Arial" panose="020B0604020202020204" pitchFamily="34" charset="0"/>
              <a:buChar char="•"/>
            </a:pPr>
            <a:r>
              <a:rPr lang="it-IT" b="0" dirty="0"/>
              <a:t>Allungamenti statici e dinamici aumentano la tolleranza allo stiramento e ottimizzano la mobilità. Entrambi sembrano ugualmente efficaci; la scelta dipende dalle preferenze individuali e dalla situazione.</a:t>
            </a:r>
          </a:p>
          <a:p>
            <a:pPr marL="171450" indent="-171450">
              <a:buFont typeface="Arial" panose="020B0604020202020204" pitchFamily="34" charset="0"/>
              <a:buChar char="•"/>
            </a:pPr>
            <a:r>
              <a:rPr lang="it-IT" b="0" dirty="0"/>
              <a:t>Slanci incontrollati e troppo forti possono danneggiare l’apparato locomotore.</a:t>
            </a:r>
          </a:p>
          <a:p>
            <a:pPr marL="171450" indent="-171450">
              <a:buFont typeface="Arial" panose="020B0604020202020204" pitchFamily="34" charset="0"/>
              <a:buChar char="•"/>
            </a:pPr>
            <a:r>
              <a:rPr lang="it-IT" b="0" dirty="0"/>
              <a:t>L’efficacia dell’allungamento nella prevenzione degli infortuni rimane controversa. È certo che dopo uno sforzo eccentrico inconsueto, le </a:t>
            </a:r>
            <a:r>
              <a:rPr lang="it-IT" b="0" dirty="0" err="1"/>
              <a:t>microlacerazioni</a:t>
            </a:r>
            <a:r>
              <a:rPr lang="it-IT" b="0" dirty="0"/>
              <a:t> o i dolori muscolari non possono essere eliminati con lo stretching.</a:t>
            </a:r>
          </a:p>
          <a:p>
            <a:pPr marL="171450" indent="-171450">
              <a:buFont typeface="Arial" panose="020B0604020202020204" pitchFamily="34" charset="0"/>
              <a:buChar char="•"/>
            </a:pPr>
            <a:r>
              <a:rPr lang="it-IT" b="0" dirty="0"/>
              <a:t>Subito dopo un’attività intensa è opportuno rilassarsi, sciogliere, mobilizzare e defaticare, ma evitare l’allungamento statico.</a:t>
            </a:r>
          </a:p>
          <a:p>
            <a:pPr marL="171450" indent="-171450">
              <a:buFont typeface="Arial" panose="020B0604020202020204" pitchFamily="34" charset="0"/>
              <a:buChar char="•"/>
            </a:pPr>
            <a:r>
              <a:rPr lang="it-IT" b="0" dirty="0"/>
              <a:t>Le tensioni muscolari hanno spesso cause emotive: in situazioni di stress, alcuni muscoli tendono ad avere un tono eccessivo e ad accorciarsi. In tali casi sono utili esercizi di rilassamento combinati con allungamenti statici.</a:t>
            </a:r>
          </a:p>
          <a:p>
            <a:pPr>
              <a:buFont typeface="Arial" panose="020B0604020202020204" pitchFamily="34" charset="0"/>
              <a:buNone/>
              <a:defRPr/>
            </a:pP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103</a:t>
            </a:fld>
            <a:endParaRPr lang="de-CH" altLang="de-DE" sz="1300"/>
          </a:p>
        </p:txBody>
      </p:sp>
    </p:spTree>
    <p:extLst>
      <p:ext uri="{BB962C8B-B14F-4D97-AF65-F5344CB8AC3E}">
        <p14:creationId xmlns:p14="http://schemas.microsoft.com/office/powerpoint/2010/main" val="407784824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BF072-426B-927A-565B-C4A5144DDF2C}"/>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502E0BFA-07C6-D933-5CE8-DB4598DFA749}"/>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5D4A91C6-56F5-C316-E5B7-9BFBC246B5E2}"/>
              </a:ext>
            </a:extLst>
          </p:cNvPr>
          <p:cNvSpPr>
            <a:spLocks noGrp="1"/>
          </p:cNvSpPr>
          <p:nvPr>
            <p:ph type="body" idx="1"/>
          </p:nvPr>
        </p:nvSpPr>
        <p:spPr/>
        <p:txBody>
          <a:bodyPr/>
          <a:lstStyle/>
          <a:p>
            <a:pPr>
              <a:buFont typeface="Arial" panose="020B0604020202020204" pitchFamily="34" charset="0"/>
              <a:buNone/>
              <a:defRPr/>
            </a:pPr>
            <a:endParaRPr lang="de-CH" dirty="0"/>
          </a:p>
        </p:txBody>
      </p:sp>
      <p:sp>
        <p:nvSpPr>
          <p:cNvPr id="239620" name="Foliennummernplatzhalter 3">
            <a:extLst>
              <a:ext uri="{FF2B5EF4-FFF2-40B4-BE49-F238E27FC236}">
                <a16:creationId xmlns:a16="http://schemas.microsoft.com/office/drawing/2014/main" id="{72ED4FD3-DAA5-77D2-31EE-8DA9EF1A64F8}"/>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104</a:t>
            </a:fld>
            <a:endParaRPr lang="de-CH" altLang="de-DE" sz="1300"/>
          </a:p>
        </p:txBody>
      </p:sp>
    </p:spTree>
    <p:extLst>
      <p:ext uri="{BB962C8B-B14F-4D97-AF65-F5344CB8AC3E}">
        <p14:creationId xmlns:p14="http://schemas.microsoft.com/office/powerpoint/2010/main" val="239109901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58D94-FD6C-46E5-E759-4DD0241FE01B}"/>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FBB7B7B9-A9B7-6E16-B3A8-1E4CC345E473}"/>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EC281933-47B5-8A76-71F1-E0D62451DBAC}"/>
              </a:ext>
            </a:extLst>
          </p:cNvPr>
          <p:cNvSpPr>
            <a:spLocks noGrp="1"/>
          </p:cNvSpPr>
          <p:nvPr>
            <p:ph type="body" idx="1"/>
          </p:nvPr>
        </p:nvSpPr>
        <p:spPr/>
        <p:txBody>
          <a:bodyPr/>
          <a:lstStyle/>
          <a:p>
            <a:pPr>
              <a:buFont typeface="Arial" panose="020B0604020202020204" pitchFamily="34" charset="0"/>
              <a:buNone/>
              <a:defRPr/>
            </a:pPr>
            <a:endParaRPr lang="de-CH" dirty="0"/>
          </a:p>
        </p:txBody>
      </p:sp>
      <p:sp>
        <p:nvSpPr>
          <p:cNvPr id="239620" name="Foliennummernplatzhalter 3">
            <a:extLst>
              <a:ext uri="{FF2B5EF4-FFF2-40B4-BE49-F238E27FC236}">
                <a16:creationId xmlns:a16="http://schemas.microsoft.com/office/drawing/2014/main" id="{7FCB5708-F259-34E4-5465-25FB969017A2}"/>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105</a:t>
            </a:fld>
            <a:endParaRPr lang="de-CH" altLang="de-DE" sz="1300"/>
          </a:p>
        </p:txBody>
      </p:sp>
    </p:spTree>
    <p:extLst>
      <p:ext uri="{BB962C8B-B14F-4D97-AF65-F5344CB8AC3E}">
        <p14:creationId xmlns:p14="http://schemas.microsoft.com/office/powerpoint/2010/main" val="307602679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16825-472F-7CAC-5379-D5379511670D}"/>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F5C8CF65-5794-855A-DEB0-827C6683902C}"/>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E7126A98-8F64-F926-A40F-9D58BCEFCEB5}"/>
              </a:ext>
            </a:extLst>
          </p:cNvPr>
          <p:cNvSpPr>
            <a:spLocks noGrp="1"/>
          </p:cNvSpPr>
          <p:nvPr>
            <p:ph type="body" idx="1"/>
          </p:nvPr>
        </p:nvSpPr>
        <p:spPr/>
        <p:txBody>
          <a:bodyPr/>
          <a:lstStyle/>
          <a:p>
            <a:pPr>
              <a:buFont typeface="Arial" panose="020B0604020202020204" pitchFamily="34" charset="0"/>
              <a:buNone/>
              <a:defRPr/>
            </a:pPr>
            <a:endParaRPr lang="de-CH" dirty="0"/>
          </a:p>
        </p:txBody>
      </p:sp>
      <p:sp>
        <p:nvSpPr>
          <p:cNvPr id="239620" name="Foliennummernplatzhalter 3">
            <a:extLst>
              <a:ext uri="{FF2B5EF4-FFF2-40B4-BE49-F238E27FC236}">
                <a16:creationId xmlns:a16="http://schemas.microsoft.com/office/drawing/2014/main" id="{FF046897-9D27-B7B5-E86E-5344E9891CA5}"/>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106</a:t>
            </a:fld>
            <a:endParaRPr lang="de-CH" altLang="de-DE" sz="1300"/>
          </a:p>
        </p:txBody>
      </p:sp>
    </p:spTree>
    <p:extLst>
      <p:ext uri="{BB962C8B-B14F-4D97-AF65-F5344CB8AC3E}">
        <p14:creationId xmlns:p14="http://schemas.microsoft.com/office/powerpoint/2010/main" val="53256288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58D94-FD6C-46E5-E759-4DD0241FE01B}"/>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FBB7B7B9-A9B7-6E16-B3A8-1E4CC345E473}"/>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EC281933-47B5-8A76-71F1-E0D62451DBAC}"/>
              </a:ext>
            </a:extLst>
          </p:cNvPr>
          <p:cNvSpPr>
            <a:spLocks noGrp="1"/>
          </p:cNvSpPr>
          <p:nvPr>
            <p:ph type="body" idx="1"/>
          </p:nvPr>
        </p:nvSpPr>
        <p:spPr/>
        <p:txBody>
          <a:bodyPr/>
          <a:lstStyle/>
          <a:p>
            <a:pPr>
              <a:buFont typeface="Arial" panose="020B0604020202020204" pitchFamily="34" charset="0"/>
              <a:buNone/>
              <a:defRPr/>
            </a:pPr>
            <a:endParaRPr lang="de-CH" dirty="0"/>
          </a:p>
        </p:txBody>
      </p:sp>
      <p:sp>
        <p:nvSpPr>
          <p:cNvPr id="239620" name="Foliennummernplatzhalter 3">
            <a:extLst>
              <a:ext uri="{FF2B5EF4-FFF2-40B4-BE49-F238E27FC236}">
                <a16:creationId xmlns:a16="http://schemas.microsoft.com/office/drawing/2014/main" id="{7FCB5708-F259-34E4-5465-25FB969017A2}"/>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107</a:t>
            </a:fld>
            <a:endParaRPr lang="de-CH" altLang="de-DE" sz="1300"/>
          </a:p>
        </p:txBody>
      </p:sp>
    </p:spTree>
    <p:extLst>
      <p:ext uri="{BB962C8B-B14F-4D97-AF65-F5344CB8AC3E}">
        <p14:creationId xmlns:p14="http://schemas.microsoft.com/office/powerpoint/2010/main" val="258178221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Folienbildplatzhalter 1"/>
          <p:cNvSpPr>
            <a:spLocks noGrp="1" noRot="1" noChangeAspect="1" noTextEdit="1"/>
          </p:cNvSpPr>
          <p:nvPr>
            <p:ph type="sldImg"/>
          </p:nvPr>
        </p:nvSpPr>
        <p:spPr>
          <a:xfrm>
            <a:off x="77788" y="733425"/>
            <a:ext cx="6513512" cy="3665538"/>
          </a:xfrm>
          <a:ln/>
        </p:spPr>
      </p:sp>
      <p:sp>
        <p:nvSpPr>
          <p:cNvPr id="29593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b="0" i="0" u="none" strike="noStrike" dirty="0">
                <a:solidFill>
                  <a:srgbClr val="000000"/>
                </a:solidFill>
                <a:effectLst/>
                <a:latin typeface="-webkit-standard"/>
              </a:rPr>
              <a:t>In den </a:t>
            </a:r>
            <a:r>
              <a:rPr lang="fr-CH" b="0" i="0" u="none" strike="noStrike" dirty="0" err="1">
                <a:solidFill>
                  <a:srgbClr val="000000"/>
                </a:solidFill>
                <a:effectLst/>
                <a:latin typeface="-webkit-standard"/>
              </a:rPr>
              <a:t>meisten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Sportarten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stellt</a:t>
            </a:r>
            <a:r>
              <a:rPr lang="fr-CH" b="0" i="0" u="none" strike="noStrike" dirty="0">
                <a:solidFill>
                  <a:srgbClr val="000000"/>
                </a:solidFill>
                <a:effectLst/>
                <a:latin typeface="-webkit-standard"/>
              </a:rPr>
              <a:t> die Kraft </a:t>
            </a:r>
            <a:r>
              <a:rPr lang="fr-CH" b="0" i="0" u="none" strike="noStrike" dirty="0" err="1">
                <a:solidFill>
                  <a:srgbClr val="000000"/>
                </a:solidFill>
                <a:effectLst/>
                <a:latin typeface="-webkit-standard"/>
              </a:rPr>
              <a:t>einen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wichtigen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athletischen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Entwicklungsfaktor</a:t>
            </a:r>
            <a:r>
              <a:rPr lang="fr-CH" b="0" i="0" u="none" strike="noStrike" dirty="0">
                <a:solidFill>
                  <a:srgbClr val="000000"/>
                </a:solidFill>
                <a:effectLst/>
                <a:latin typeface="-webkit-standard"/>
              </a:rPr>
              <a:t> dar. </a:t>
            </a:r>
            <a:r>
              <a:rPr lang="fr-CH" b="0" i="0" u="none" strike="noStrike" dirty="0" err="1">
                <a:solidFill>
                  <a:srgbClr val="000000"/>
                </a:solidFill>
                <a:effectLst/>
                <a:latin typeface="-webkit-standard"/>
              </a:rPr>
              <a:t>Sie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ist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notwendig</a:t>
            </a:r>
            <a:r>
              <a:rPr lang="fr-CH" b="0" i="0" u="none" strike="noStrike" dirty="0">
                <a:solidFill>
                  <a:srgbClr val="000000"/>
                </a:solidFill>
                <a:effectLst/>
                <a:latin typeface="-webkit-standard"/>
              </a:rPr>
              <a:t>, um </a:t>
            </a:r>
            <a:r>
              <a:rPr lang="fr-CH" b="0" i="0" u="none" strike="noStrike" dirty="0" err="1">
                <a:solidFill>
                  <a:srgbClr val="000000"/>
                </a:solidFill>
                <a:effectLst/>
                <a:latin typeface="-webkit-standard"/>
              </a:rPr>
              <a:t>große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Widerstände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zu</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überwinden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abzubremsen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oder</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zu</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blockieren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und</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ebenso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unerlässlich</a:t>
            </a:r>
            <a:r>
              <a:rPr lang="fr-CH" b="0" i="0" u="none" strike="noStrike" dirty="0">
                <a:solidFill>
                  <a:srgbClr val="000000"/>
                </a:solidFill>
                <a:effectLst/>
                <a:latin typeface="-webkit-standard"/>
              </a:rPr>
              <a:t>, um den </a:t>
            </a:r>
            <a:r>
              <a:rPr lang="fr-CH" b="0" i="0" u="none" strike="noStrike" dirty="0" err="1">
                <a:solidFill>
                  <a:srgbClr val="000000"/>
                </a:solidFill>
                <a:effectLst/>
                <a:latin typeface="-webkit-standard"/>
              </a:rPr>
              <a:t>eigenen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Körper</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oder</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einen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Gegenstand</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zu</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beschleunigen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sowie</a:t>
            </a:r>
            <a:r>
              <a:rPr lang="fr-CH" b="0" i="0" u="none" strike="noStrike" dirty="0">
                <a:solidFill>
                  <a:srgbClr val="000000"/>
                </a:solidFill>
                <a:effectLst/>
                <a:latin typeface="-webkit-standard"/>
              </a:rPr>
              <a:t> um </a:t>
            </a:r>
            <a:r>
              <a:rPr lang="fr-CH" b="0" i="0" u="none" strike="noStrike" dirty="0" err="1">
                <a:solidFill>
                  <a:srgbClr val="000000"/>
                </a:solidFill>
                <a:effectLst/>
                <a:latin typeface="-webkit-standard"/>
              </a:rPr>
              <a:t>eine</a:t>
            </a:r>
            <a:r>
              <a:rPr lang="fr-CH" b="0" i="0" u="none" strike="noStrike" dirty="0">
                <a:solidFill>
                  <a:srgbClr val="000000"/>
                </a:solidFill>
                <a:effectLst/>
                <a:latin typeface="-webkit-standard"/>
              </a:rPr>
              <a:t> explosive </a:t>
            </a:r>
            <a:r>
              <a:rPr lang="fr-CH" b="0" i="0" u="none" strike="noStrike" dirty="0" err="1">
                <a:solidFill>
                  <a:srgbClr val="000000"/>
                </a:solidFill>
                <a:effectLst/>
                <a:latin typeface="-webkit-standard"/>
              </a:rPr>
              <a:t>Bewegung</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auszuführen</a:t>
            </a:r>
            <a:r>
              <a:rPr lang="fr-CH" b="0" i="0" u="none" strike="noStrike" dirty="0">
                <a:solidFill>
                  <a:srgbClr val="000000"/>
                </a:solidFill>
                <a:effectLst/>
                <a:latin typeface="-webkit-standard"/>
              </a:rPr>
              <a:t>.</a:t>
            </a:r>
            <a:endParaRPr lang="de-DE" altLang="de-DE" dirty="0"/>
          </a:p>
        </p:txBody>
      </p:sp>
      <p:sp>
        <p:nvSpPr>
          <p:cNvPr id="240644"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110</a:t>
            </a:fld>
            <a:endParaRPr lang="de-CH" altLang="de-DE" sz="1300"/>
          </a:p>
        </p:txBody>
      </p:sp>
    </p:spTree>
    <p:extLst>
      <p:ext uri="{BB962C8B-B14F-4D97-AF65-F5344CB8AC3E}">
        <p14:creationId xmlns:p14="http://schemas.microsoft.com/office/powerpoint/2010/main" val="202643380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7E6AD-3D4F-08C0-D50B-FA72ECF55F90}"/>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F70BE138-039E-51AB-FB8D-3A0873244F5C}"/>
              </a:ext>
            </a:extLst>
          </p:cNvPr>
          <p:cNvSpPr>
            <a:spLocks noGrp="1" noRot="1" noChangeAspect="1" noTextEdit="1"/>
          </p:cNvSpPr>
          <p:nvPr>
            <p:ph type="sldImg"/>
          </p:nvPr>
        </p:nvSpPr>
        <p:spPr>
          <a:xfrm>
            <a:off x="77788" y="733425"/>
            <a:ext cx="6513512" cy="3665538"/>
          </a:xfrm>
          <a:ln/>
        </p:spPr>
      </p:sp>
      <p:sp>
        <p:nvSpPr>
          <p:cNvPr id="295939" name="Notizenplatzhalter 2">
            <a:extLst>
              <a:ext uri="{FF2B5EF4-FFF2-40B4-BE49-F238E27FC236}">
                <a16:creationId xmlns:a16="http://schemas.microsoft.com/office/drawing/2014/main" id="{A03CBFDD-2005-D9B3-19EB-205FBAC3D56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b="0" i="0" u="none" strike="noStrike" dirty="0">
                <a:solidFill>
                  <a:srgbClr val="000000"/>
                </a:solidFill>
                <a:effectLst/>
                <a:latin typeface="-webkit-standard"/>
              </a:rPr>
              <a:t>Dans la majorité des sports, la force </a:t>
            </a:r>
            <a:r>
              <a:rPr lang="fr-CH" b="0" i="0" u="none" strike="noStrike" dirty="0" err="1">
                <a:solidFill>
                  <a:srgbClr val="000000"/>
                </a:solidFill>
                <a:effectLst/>
                <a:latin typeface="-webkit-standard"/>
              </a:rPr>
              <a:t>consti</a:t>
            </a:r>
            <a:r>
              <a:rPr lang="fr-CH" b="0" i="0" u="none" strike="noStrike" dirty="0">
                <a:solidFill>
                  <a:srgbClr val="000000"/>
                </a:solidFill>
                <a:effectLst/>
                <a:latin typeface="-webkit-standard"/>
              </a:rPr>
              <a:t>- tue un facteur de développement «athlétique» important. Nécessaire pour vaincre, freiner ou bloquer de grosses résistances, elle est également indispensable pour accélérer son propre corps ou un objet ainsi que pour </a:t>
            </a:r>
            <a:r>
              <a:rPr lang="fr-CH" b="0" i="0" u="none" strike="noStrike" dirty="0" err="1">
                <a:solidFill>
                  <a:srgbClr val="000000"/>
                </a:solidFill>
                <a:effectLst/>
                <a:latin typeface="-webkit-standard"/>
              </a:rPr>
              <a:t>ac</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complir</a:t>
            </a:r>
            <a:r>
              <a:rPr lang="fr-CH" b="0" i="0" u="none" strike="noStrike" dirty="0">
                <a:solidFill>
                  <a:srgbClr val="000000"/>
                </a:solidFill>
                <a:effectLst/>
                <a:latin typeface="-webkit-standard"/>
              </a:rPr>
              <a:t> un geste de manière explosive</a:t>
            </a:r>
            <a:endParaRPr lang="de-DE" altLang="de-DE" dirty="0"/>
          </a:p>
        </p:txBody>
      </p:sp>
      <p:sp>
        <p:nvSpPr>
          <p:cNvPr id="240644" name="Foliennummernplatzhalter 3">
            <a:extLst>
              <a:ext uri="{FF2B5EF4-FFF2-40B4-BE49-F238E27FC236}">
                <a16:creationId xmlns:a16="http://schemas.microsoft.com/office/drawing/2014/main" id="{6362E6C7-0C4D-C89E-594A-5D85AE173A6F}"/>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111</a:t>
            </a:fld>
            <a:endParaRPr lang="de-CH" altLang="de-DE" sz="1300"/>
          </a:p>
        </p:txBody>
      </p:sp>
    </p:spTree>
    <p:extLst>
      <p:ext uri="{BB962C8B-B14F-4D97-AF65-F5344CB8AC3E}">
        <p14:creationId xmlns:p14="http://schemas.microsoft.com/office/powerpoint/2010/main" val="313764568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ED57C-DB11-D893-0B42-E5D7751E88B4}"/>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FE48ADB3-7431-9174-71F8-8DAE0C1A6723}"/>
              </a:ext>
            </a:extLst>
          </p:cNvPr>
          <p:cNvSpPr>
            <a:spLocks noGrp="1" noRot="1" noChangeAspect="1" noTextEdit="1"/>
          </p:cNvSpPr>
          <p:nvPr>
            <p:ph type="sldImg"/>
          </p:nvPr>
        </p:nvSpPr>
        <p:spPr>
          <a:xfrm>
            <a:off x="77788" y="733425"/>
            <a:ext cx="6513512" cy="3665538"/>
          </a:xfrm>
          <a:ln/>
        </p:spPr>
      </p:sp>
      <p:sp>
        <p:nvSpPr>
          <p:cNvPr id="295939" name="Notizenplatzhalter 2">
            <a:extLst>
              <a:ext uri="{FF2B5EF4-FFF2-40B4-BE49-F238E27FC236}">
                <a16:creationId xmlns:a16="http://schemas.microsoft.com/office/drawing/2014/main" id="{5B505657-B18E-5428-209B-4D3C56885E4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b="0" i="0" u="none" strike="noStrike" dirty="0" err="1">
                <a:solidFill>
                  <a:srgbClr val="000000"/>
                </a:solidFill>
                <a:effectLst/>
                <a:latin typeface="-webkit-standard"/>
              </a:rPr>
              <a:t>Nella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maggior</a:t>
            </a:r>
            <a:r>
              <a:rPr lang="fr-CH" b="0" i="0" u="none" strike="noStrike" dirty="0">
                <a:solidFill>
                  <a:srgbClr val="000000"/>
                </a:solidFill>
                <a:effectLst/>
                <a:latin typeface="-webkit-standard"/>
              </a:rPr>
              <a:t> parte </a:t>
            </a:r>
            <a:r>
              <a:rPr lang="fr-CH" b="0" i="0" u="none" strike="noStrike" dirty="0" err="1">
                <a:solidFill>
                  <a:srgbClr val="000000"/>
                </a:solidFill>
                <a:effectLst/>
                <a:latin typeface="-webkit-standard"/>
              </a:rPr>
              <a:t>degli</a:t>
            </a:r>
            <a:r>
              <a:rPr lang="fr-CH" b="0" i="0" u="none" strike="noStrike" dirty="0">
                <a:solidFill>
                  <a:srgbClr val="000000"/>
                </a:solidFill>
                <a:effectLst/>
                <a:latin typeface="-webkit-standard"/>
              </a:rPr>
              <a:t> sport, la </a:t>
            </a:r>
            <a:r>
              <a:rPr lang="fr-CH" b="0" i="0" u="none" strike="noStrike" dirty="0" err="1">
                <a:solidFill>
                  <a:srgbClr val="000000"/>
                </a:solidFill>
                <a:effectLst/>
                <a:latin typeface="-webkit-standard"/>
              </a:rPr>
              <a:t>forza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rappresenta</a:t>
            </a:r>
            <a:r>
              <a:rPr lang="fr-CH" b="0" i="0" u="none" strike="noStrike" dirty="0">
                <a:solidFill>
                  <a:srgbClr val="000000"/>
                </a:solidFill>
                <a:effectLst/>
                <a:latin typeface="-webkit-standard"/>
              </a:rPr>
              <a:t> un importante </a:t>
            </a:r>
            <a:r>
              <a:rPr lang="fr-CH" b="0" i="0" u="none" strike="noStrike" dirty="0" err="1">
                <a:solidFill>
                  <a:srgbClr val="000000"/>
                </a:solidFill>
                <a:effectLst/>
                <a:latin typeface="-webkit-standard"/>
              </a:rPr>
              <a:t>fattore</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sviluppo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atletico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È</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necessaria</a:t>
            </a:r>
            <a:r>
              <a:rPr lang="fr-CH" b="0" i="0" u="none" strike="noStrike" dirty="0">
                <a:solidFill>
                  <a:srgbClr val="000000"/>
                </a:solidFill>
                <a:effectLst/>
                <a:latin typeface="-webkit-standard"/>
              </a:rPr>
              <a:t> per </a:t>
            </a:r>
            <a:r>
              <a:rPr lang="fr-CH" b="0" i="0" u="none" strike="noStrike" dirty="0" err="1">
                <a:solidFill>
                  <a:srgbClr val="000000"/>
                </a:solidFill>
                <a:effectLst/>
                <a:latin typeface="-webkit-standard"/>
              </a:rPr>
              <a:t>superare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frenare</a:t>
            </a:r>
            <a:r>
              <a:rPr lang="fr-CH" b="0" i="0" u="none" strike="noStrike" dirty="0">
                <a:solidFill>
                  <a:srgbClr val="000000"/>
                </a:solidFill>
                <a:effectLst/>
                <a:latin typeface="-webkit-standard"/>
              </a:rPr>
              <a:t> o </a:t>
            </a:r>
            <a:r>
              <a:rPr lang="fr-CH" b="0" i="0" u="none" strike="noStrike" dirty="0" err="1">
                <a:solidFill>
                  <a:srgbClr val="000000"/>
                </a:solidFill>
                <a:effectLst/>
                <a:latin typeface="-webkit-standard"/>
              </a:rPr>
              <a:t>bloccare</a:t>
            </a:r>
            <a:r>
              <a:rPr lang="fr-CH" b="0" i="0" u="none" strike="noStrike" dirty="0">
                <a:solidFill>
                  <a:srgbClr val="000000"/>
                </a:solidFill>
                <a:effectLst/>
                <a:latin typeface="-webkit-standard"/>
              </a:rPr>
              <a:t> grosse </a:t>
            </a:r>
            <a:r>
              <a:rPr lang="fr-CH" b="0" i="0" u="none" strike="noStrike" dirty="0" err="1">
                <a:solidFill>
                  <a:srgbClr val="000000"/>
                </a:solidFill>
                <a:effectLst/>
                <a:latin typeface="-webkit-standard"/>
              </a:rPr>
              <a:t>resistenze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ed</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è</a:t>
            </a:r>
            <a:r>
              <a:rPr lang="fr-CH" b="0" i="0" u="none" strike="noStrike" dirty="0">
                <a:solidFill>
                  <a:srgbClr val="000000"/>
                </a:solidFill>
                <a:effectLst/>
                <a:latin typeface="-webkit-standard"/>
              </a:rPr>
              <a:t> anche </a:t>
            </a:r>
            <a:r>
              <a:rPr lang="fr-CH" b="0" i="0" u="none" strike="noStrike" dirty="0" err="1">
                <a:solidFill>
                  <a:srgbClr val="000000"/>
                </a:solidFill>
                <a:effectLst/>
                <a:latin typeface="-webkit-standard"/>
              </a:rPr>
              <a:t>indispensabile</a:t>
            </a:r>
            <a:r>
              <a:rPr lang="fr-CH" b="0" i="0" u="none" strike="noStrike" dirty="0">
                <a:solidFill>
                  <a:srgbClr val="000000"/>
                </a:solidFill>
                <a:effectLst/>
                <a:latin typeface="-webkit-standard"/>
              </a:rPr>
              <a:t> per </a:t>
            </a:r>
            <a:r>
              <a:rPr lang="fr-CH" b="0" i="0" u="none" strike="noStrike" dirty="0" err="1">
                <a:solidFill>
                  <a:srgbClr val="000000"/>
                </a:solidFill>
                <a:effectLst/>
                <a:latin typeface="-webkit-standard"/>
              </a:rPr>
              <a:t>accelerare</a:t>
            </a:r>
            <a:r>
              <a:rPr lang="fr-CH" b="0" i="0" u="none" strike="noStrike" dirty="0">
                <a:solidFill>
                  <a:srgbClr val="000000"/>
                </a:solidFill>
                <a:effectLst/>
                <a:latin typeface="-webkit-standard"/>
              </a:rPr>
              <a:t> il proprio corpo o un </a:t>
            </a:r>
            <a:r>
              <a:rPr lang="fr-CH" b="0" i="0" u="none" strike="noStrike" dirty="0" err="1">
                <a:solidFill>
                  <a:srgbClr val="000000"/>
                </a:solidFill>
                <a:effectLst/>
                <a:latin typeface="-webkit-standard"/>
              </a:rPr>
              <a:t>oggetto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nonché</a:t>
            </a:r>
            <a:r>
              <a:rPr lang="fr-CH" b="0" i="0" u="none" strike="noStrike" dirty="0">
                <a:solidFill>
                  <a:srgbClr val="000000"/>
                </a:solidFill>
                <a:effectLst/>
                <a:latin typeface="-webkit-standard"/>
              </a:rPr>
              <a:t> per </a:t>
            </a:r>
            <a:r>
              <a:rPr lang="fr-CH" b="0" i="0" u="none" strike="noStrike" dirty="0" err="1">
                <a:solidFill>
                  <a:srgbClr val="000000"/>
                </a:solidFill>
                <a:effectLst/>
                <a:latin typeface="-webkit-standard"/>
              </a:rPr>
              <a:t>eseguire</a:t>
            </a:r>
            <a:r>
              <a:rPr lang="fr-CH" b="0" i="0" u="none" strike="noStrike" dirty="0">
                <a:solidFill>
                  <a:srgbClr val="000000"/>
                </a:solidFill>
                <a:effectLst/>
                <a:latin typeface="-webkit-standard"/>
              </a:rPr>
              <a:t> un </a:t>
            </a:r>
            <a:r>
              <a:rPr lang="fr-CH" b="0" i="0" u="none" strike="noStrike" dirty="0" err="1">
                <a:solidFill>
                  <a:srgbClr val="000000"/>
                </a:solidFill>
                <a:effectLst/>
                <a:latin typeface="-webkit-standard"/>
              </a:rPr>
              <a:t>movimento</a:t>
            </a:r>
            <a:r>
              <a:rPr lang="fr-CH" b="0" i="0" u="none" strike="noStrike" dirty="0">
                <a:solidFill>
                  <a:srgbClr val="000000"/>
                </a:solidFill>
                <a:effectLst/>
                <a:latin typeface="-webkit-standard"/>
              </a:rPr>
              <a:t> in modo </a:t>
            </a:r>
            <a:r>
              <a:rPr lang="fr-CH" b="0" i="0" u="none" strike="noStrike" dirty="0" err="1">
                <a:solidFill>
                  <a:srgbClr val="000000"/>
                </a:solidFill>
                <a:effectLst/>
                <a:latin typeface="-webkit-standard"/>
              </a:rPr>
              <a:t>esplosivo</a:t>
            </a:r>
            <a:r>
              <a:rPr lang="fr-CH" b="0" i="0" u="none" strike="noStrike" dirty="0">
                <a:solidFill>
                  <a:srgbClr val="000000"/>
                </a:solidFill>
                <a:effectLst/>
                <a:latin typeface="-webkit-standard"/>
              </a:rPr>
              <a:t>.</a:t>
            </a:r>
            <a:endParaRPr lang="de-DE" altLang="de-DE" dirty="0"/>
          </a:p>
        </p:txBody>
      </p:sp>
      <p:sp>
        <p:nvSpPr>
          <p:cNvPr id="240644" name="Foliennummernplatzhalter 3">
            <a:extLst>
              <a:ext uri="{FF2B5EF4-FFF2-40B4-BE49-F238E27FC236}">
                <a16:creationId xmlns:a16="http://schemas.microsoft.com/office/drawing/2014/main" id="{2DF8D054-1E8E-AEB2-CF1F-0117998E158B}"/>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112</a:t>
            </a:fld>
            <a:endParaRPr lang="de-CH" altLang="de-DE" sz="1300"/>
          </a:p>
        </p:txBody>
      </p:sp>
    </p:spTree>
    <p:extLst>
      <p:ext uri="{BB962C8B-B14F-4D97-AF65-F5344CB8AC3E}">
        <p14:creationId xmlns:p14="http://schemas.microsoft.com/office/powerpoint/2010/main" val="2431741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CH"/>
          </a:p>
        </p:txBody>
      </p:sp>
      <p:sp>
        <p:nvSpPr>
          <p:cNvPr id="4" name="Datumsplatzhalter 3"/>
          <p:cNvSpPr>
            <a:spLocks noGrp="1"/>
          </p:cNvSpPr>
          <p:nvPr>
            <p:ph type="dt" sz="half" idx="10"/>
          </p:nvPr>
        </p:nvSpPr>
        <p:spPr/>
        <p:txBody>
          <a:bodyPr/>
          <a:lstStyle>
            <a:lvl1pPr>
              <a:defRPr/>
            </a:lvl1pPr>
          </a:lstStyle>
          <a:p>
            <a:pPr>
              <a:defRPr/>
            </a:pPr>
            <a:fld id="{903486F9-D56C-DD40-9763-B4A8317EA6BE}" type="datetime1">
              <a:rPr lang="de-CH" smtClean="0"/>
              <a:t>11.02.2026</a:t>
            </a:fld>
            <a:endParaRPr lang="de-CH" dirty="0"/>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640582B4-EF4E-40C8-B7EB-1AF219BD253B}" type="slidenum">
              <a:rPr lang="de-CH"/>
              <a:pPr>
                <a:defRPr/>
              </a:pPr>
              <a:t>‹Nr.›</a:t>
            </a:fld>
            <a:endParaRPr lang="de-CH" dirty="0"/>
          </a:p>
        </p:txBody>
      </p:sp>
    </p:spTree>
    <p:extLst>
      <p:ext uri="{BB962C8B-B14F-4D97-AF65-F5344CB8AC3E}">
        <p14:creationId xmlns:p14="http://schemas.microsoft.com/office/powerpoint/2010/main" val="696908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pPr>
              <a:defRPr/>
            </a:pPr>
            <a:fld id="{CC817E54-D0C8-E742-99E8-1E14A09FA66D}" type="datetime1">
              <a:rPr lang="de-CH" smtClean="0"/>
              <a:t>11.02.2026</a:t>
            </a:fld>
            <a:endParaRPr lang="de-CH" dirty="0"/>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F9237F86-1FFB-419A-AC1F-C445F5A96809}" type="slidenum">
              <a:rPr lang="de-CH"/>
              <a:pPr>
                <a:defRPr/>
              </a:pPr>
              <a:t>‹Nr.›</a:t>
            </a:fld>
            <a:endParaRPr lang="de-CH" dirty="0"/>
          </a:p>
        </p:txBody>
      </p:sp>
    </p:spTree>
    <p:extLst>
      <p:ext uri="{BB962C8B-B14F-4D97-AF65-F5344CB8AC3E}">
        <p14:creationId xmlns:p14="http://schemas.microsoft.com/office/powerpoint/2010/main" val="16266297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el und Inhalt dunkel">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bg1"/>
                </a:solidFill>
              </a:defRPr>
            </a:lvl1pPr>
          </a:lstStyle>
          <a:p>
            <a:r>
              <a:rPr lang="de-CH" dirty="0"/>
              <a:t>Titel hinzufügen</a:t>
            </a:r>
          </a:p>
        </p:txBody>
      </p:sp>
      <p:sp>
        <p:nvSpPr>
          <p:cNvPr id="3" name="Inhaltsplatzhalt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cxnSp>
        <p:nvCxnSpPr>
          <p:cNvPr id="4" name="Gerader Verbinder 3">
            <a:extLst>
              <a:ext uri="{FF2B5EF4-FFF2-40B4-BE49-F238E27FC236}">
                <a16:creationId xmlns:a16="http://schemas.microsoft.com/office/drawing/2014/main" id="{EA6D4231-0E36-41F8-EE23-88F7DF492D67}"/>
              </a:ext>
            </a:extLst>
          </p:cNvPr>
          <p:cNvCxnSpPr/>
          <p:nvPr/>
        </p:nvCxnSpPr>
        <p:spPr>
          <a:xfrm>
            <a:off x="378000" y="1404000"/>
            <a:ext cx="114372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9686FA46-060D-DFB2-187E-B699A2C5621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sp>
        <p:nvSpPr>
          <p:cNvPr id="11" name="Foliennummernplatzhalter 10">
            <a:extLst>
              <a:ext uri="{FF2B5EF4-FFF2-40B4-BE49-F238E27FC236}">
                <a16:creationId xmlns:a16="http://schemas.microsoft.com/office/drawing/2014/main" id="{2BEC9FF1-25D8-D3DB-CAA5-000B8826DA35}"/>
              </a:ext>
            </a:extLst>
          </p:cNvPr>
          <p:cNvSpPr>
            <a:spLocks noGrp="1"/>
          </p:cNvSpPr>
          <p:nvPr>
            <p:ph type="sldNum" sz="quarter" idx="12"/>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361517842"/>
      </p:ext>
    </p:extLst>
  </p:cSld>
  <p:clrMapOvr>
    <a:masterClrMapping/>
  </p:clrMapOvr>
  <p:hf hdr="0"/>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Zwei Inhalte hel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CH" dirty="0"/>
              <a:t>Titel hinzufügen</a:t>
            </a:r>
          </a:p>
        </p:txBody>
      </p:sp>
      <p:sp>
        <p:nvSpPr>
          <p:cNvPr id="3" name="Inhaltsplatzhalter 2"/>
          <p:cNvSpPr>
            <a:spLocks noGrp="1"/>
          </p:cNvSpPr>
          <p:nvPr>
            <p:ph idx="1" hasCustomPrompt="1"/>
          </p:nvPr>
        </p:nvSpPr>
        <p:spPr>
          <a:xfrm>
            <a:off x="1333500" y="1864800"/>
            <a:ext cx="4644000" cy="4132523"/>
          </a:xfrm>
        </p:spPr>
        <p:txBody>
          <a:bodyPr/>
          <a:lstStyle>
            <a:lvl1pPr>
              <a:lnSpc>
                <a:spcPct val="105000"/>
              </a:lnSpc>
              <a:defRPr sz="2000"/>
            </a:lvl1pPr>
            <a:lvl2pPr marL="268288" indent="-268288">
              <a:lnSpc>
                <a:spcPct val="105000"/>
              </a:lnSpc>
              <a:defRPr sz="2000"/>
            </a:lvl2pPr>
            <a:lvl3pPr marL="446088" indent="-177800">
              <a:lnSpc>
                <a:spcPct val="105000"/>
              </a:lnSpc>
              <a:defRPr sz="2000"/>
            </a:lvl3pPr>
            <a:lvl4pPr marL="628650" indent="-182563">
              <a:lnSpc>
                <a:spcPct val="105000"/>
              </a:lnSpc>
              <a:defRPr sz="2000"/>
            </a:lvl4pPr>
            <a:lvl5pPr marL="806450" indent="-177800">
              <a:lnSpc>
                <a:spcPct val="105000"/>
              </a:lnSpc>
              <a:defRPr sz="2000"/>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6" name="Inhaltsplatzhalter 2">
            <a:extLst>
              <a:ext uri="{FF2B5EF4-FFF2-40B4-BE49-F238E27FC236}">
                <a16:creationId xmlns:a16="http://schemas.microsoft.com/office/drawing/2014/main" id="{122BC095-A876-9474-1A77-71C97220C35A}"/>
              </a:ext>
            </a:extLst>
          </p:cNvPr>
          <p:cNvSpPr>
            <a:spLocks noGrp="1"/>
          </p:cNvSpPr>
          <p:nvPr>
            <p:ph idx="13" hasCustomPrompt="1"/>
          </p:nvPr>
        </p:nvSpPr>
        <p:spPr>
          <a:xfrm>
            <a:off x="6130290" y="1864800"/>
            <a:ext cx="4729798" cy="4132523"/>
          </a:xfrm>
        </p:spPr>
        <p:txBody>
          <a:bodyPr/>
          <a:lstStyle>
            <a:lvl1pPr>
              <a:lnSpc>
                <a:spcPct val="105000"/>
              </a:lnSpc>
              <a:defRPr sz="2000"/>
            </a:lvl1pPr>
            <a:lvl2pPr marL="268288" indent="-268288">
              <a:lnSpc>
                <a:spcPct val="105000"/>
              </a:lnSpc>
              <a:defRPr sz="2000"/>
            </a:lvl2pPr>
            <a:lvl3pPr marL="446088" indent="-177800">
              <a:lnSpc>
                <a:spcPct val="105000"/>
              </a:lnSpc>
              <a:defRPr sz="2000"/>
            </a:lvl3pPr>
            <a:lvl4pPr marL="628650" indent="-182563">
              <a:lnSpc>
                <a:spcPct val="105000"/>
              </a:lnSpc>
              <a:defRPr sz="2000"/>
            </a:lvl4pPr>
            <a:lvl5pPr marL="806450" indent="-177800">
              <a:lnSpc>
                <a:spcPct val="105000"/>
              </a:lnSpc>
              <a:defRPr sz="2000"/>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10" name="Foliennummernplatzhalter 9">
            <a:extLst>
              <a:ext uri="{FF2B5EF4-FFF2-40B4-BE49-F238E27FC236}">
                <a16:creationId xmlns:a16="http://schemas.microsoft.com/office/drawing/2014/main" id="{7CFCDB68-758A-E5FD-A87C-EAB3D674AB2F}"/>
              </a:ext>
            </a:extLst>
          </p:cNvPr>
          <p:cNvSpPr>
            <a:spLocks noGrp="1"/>
          </p:cNvSpPr>
          <p:nvPr>
            <p:ph type="sldNum" sz="quarter" idx="16"/>
          </p:nvPr>
        </p:nvSpPr>
        <p:spPr/>
        <p:txBody>
          <a:body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270406106"/>
      </p:ext>
    </p:extLst>
  </p:cSld>
  <p:clrMapOvr>
    <a:masterClrMapping/>
  </p:clrMapOvr>
  <p:hf hdr="0"/>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Zwei Inhalte dunkel">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bg1"/>
                </a:solidFill>
              </a:defRPr>
            </a:lvl1pPr>
          </a:lstStyle>
          <a:p>
            <a:r>
              <a:rPr lang="de-CH" dirty="0"/>
              <a:t>Titel hinzufügen</a:t>
            </a:r>
          </a:p>
        </p:txBody>
      </p:sp>
      <p:sp>
        <p:nvSpPr>
          <p:cNvPr id="3" name="Inhaltsplatzhalter 2"/>
          <p:cNvSpPr>
            <a:spLocks noGrp="1"/>
          </p:cNvSpPr>
          <p:nvPr>
            <p:ph idx="1" hasCustomPrompt="1"/>
          </p:nvPr>
        </p:nvSpPr>
        <p:spPr>
          <a:xfrm>
            <a:off x="1333500" y="1864800"/>
            <a:ext cx="4644000" cy="4132523"/>
          </a:xfrm>
        </p:spPr>
        <p:txBody>
          <a:bodyPr/>
          <a:lstStyle>
            <a:lvl1pPr>
              <a:lnSpc>
                <a:spcPct val="105000"/>
              </a:lnSpc>
              <a:defRPr sz="2000">
                <a:solidFill>
                  <a:schemeClr val="bg1"/>
                </a:solidFill>
              </a:defRPr>
            </a:lvl1pPr>
            <a:lvl2pPr marL="268288" indent="-268288">
              <a:lnSpc>
                <a:spcPct val="105000"/>
              </a:lnSpc>
              <a:defRPr sz="2000">
                <a:solidFill>
                  <a:schemeClr val="bg1"/>
                </a:solidFill>
              </a:defRPr>
            </a:lvl2pPr>
            <a:lvl3pPr marL="446088" indent="-177800">
              <a:lnSpc>
                <a:spcPct val="105000"/>
              </a:lnSpc>
              <a:defRPr sz="2000">
                <a:solidFill>
                  <a:schemeClr val="bg1"/>
                </a:solidFill>
              </a:defRPr>
            </a:lvl3pPr>
            <a:lvl4pPr marL="628650" indent="-182563">
              <a:lnSpc>
                <a:spcPct val="105000"/>
              </a:lnSpc>
              <a:defRPr sz="2000">
                <a:solidFill>
                  <a:schemeClr val="bg1"/>
                </a:solidFill>
              </a:defRPr>
            </a:lvl4pPr>
            <a:lvl5pPr marL="806450" indent="-177800">
              <a:lnSpc>
                <a:spcPct val="105000"/>
              </a:lnSpc>
              <a:defRPr sz="2000">
                <a:solidFill>
                  <a:schemeClr val="bg1"/>
                </a:solidFill>
              </a:defRPr>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6" name="Inhaltsplatzhalter 2">
            <a:extLst>
              <a:ext uri="{FF2B5EF4-FFF2-40B4-BE49-F238E27FC236}">
                <a16:creationId xmlns:a16="http://schemas.microsoft.com/office/drawing/2014/main" id="{122BC095-A876-9474-1A77-71C97220C35A}"/>
              </a:ext>
            </a:extLst>
          </p:cNvPr>
          <p:cNvSpPr>
            <a:spLocks noGrp="1"/>
          </p:cNvSpPr>
          <p:nvPr>
            <p:ph idx="13" hasCustomPrompt="1"/>
          </p:nvPr>
        </p:nvSpPr>
        <p:spPr>
          <a:xfrm>
            <a:off x="6130290" y="1864800"/>
            <a:ext cx="4729798" cy="4132523"/>
          </a:xfrm>
        </p:spPr>
        <p:txBody>
          <a:bodyPr/>
          <a:lstStyle>
            <a:lvl1pPr>
              <a:lnSpc>
                <a:spcPct val="105000"/>
              </a:lnSpc>
              <a:defRPr sz="2000">
                <a:solidFill>
                  <a:schemeClr val="bg1"/>
                </a:solidFill>
              </a:defRPr>
            </a:lvl1pPr>
            <a:lvl2pPr marL="268288" indent="-268288">
              <a:lnSpc>
                <a:spcPct val="105000"/>
              </a:lnSpc>
              <a:defRPr sz="2000">
                <a:solidFill>
                  <a:schemeClr val="bg1"/>
                </a:solidFill>
              </a:defRPr>
            </a:lvl2pPr>
            <a:lvl3pPr marL="446088" indent="-177800">
              <a:lnSpc>
                <a:spcPct val="105000"/>
              </a:lnSpc>
              <a:defRPr sz="2000">
                <a:solidFill>
                  <a:schemeClr val="bg1"/>
                </a:solidFill>
              </a:defRPr>
            </a:lvl3pPr>
            <a:lvl4pPr marL="628650" indent="-182563">
              <a:lnSpc>
                <a:spcPct val="105000"/>
              </a:lnSpc>
              <a:defRPr sz="2000">
                <a:solidFill>
                  <a:schemeClr val="bg1"/>
                </a:solidFill>
              </a:defRPr>
            </a:lvl4pPr>
            <a:lvl5pPr marL="806450" indent="-177800">
              <a:lnSpc>
                <a:spcPct val="105000"/>
              </a:lnSpc>
              <a:defRPr sz="2000">
                <a:solidFill>
                  <a:schemeClr val="bg1"/>
                </a:solidFill>
              </a:defRPr>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cxnSp>
        <p:nvCxnSpPr>
          <p:cNvPr id="4" name="Gerader Verbinder 3">
            <a:extLst>
              <a:ext uri="{FF2B5EF4-FFF2-40B4-BE49-F238E27FC236}">
                <a16:creationId xmlns:a16="http://schemas.microsoft.com/office/drawing/2014/main" id="{17F477E6-8C13-C278-9533-7CA2598E62CF}"/>
              </a:ext>
            </a:extLst>
          </p:cNvPr>
          <p:cNvCxnSpPr/>
          <p:nvPr/>
        </p:nvCxnSpPr>
        <p:spPr>
          <a:xfrm>
            <a:off x="378000" y="1404000"/>
            <a:ext cx="114372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5590D3DE-6BD4-EF51-1D87-B27ECDE5E36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sp>
        <p:nvSpPr>
          <p:cNvPr id="12" name="Foliennummernplatzhalter 11">
            <a:extLst>
              <a:ext uri="{FF2B5EF4-FFF2-40B4-BE49-F238E27FC236}">
                <a16:creationId xmlns:a16="http://schemas.microsoft.com/office/drawing/2014/main" id="{B095F84A-F1D5-C753-8A09-0EDE69A07777}"/>
              </a:ext>
            </a:extLst>
          </p:cNvPr>
          <p:cNvSpPr>
            <a:spLocks noGrp="1"/>
          </p:cNvSpPr>
          <p:nvPr>
            <p:ph type="sldNum" sz="quarter" idx="16"/>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2466782831"/>
      </p:ext>
    </p:extLst>
  </p:cSld>
  <p:clrMapOvr>
    <a:masterClrMapping/>
  </p:clrMapOvr>
  <p:hf hdr="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Inhalt und Bild hel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78984" y="336318"/>
            <a:ext cx="10481104" cy="946253"/>
          </a:xfrm>
        </p:spPr>
        <p:txBody>
          <a:bodyPr/>
          <a:lstStyle/>
          <a:p>
            <a:r>
              <a:rPr lang="de-CH" dirty="0"/>
              <a:t>Titel hinzufügen</a:t>
            </a:r>
          </a:p>
        </p:txBody>
      </p:sp>
      <p:sp>
        <p:nvSpPr>
          <p:cNvPr id="3" name="Inhaltsplatzhalter 2"/>
          <p:cNvSpPr>
            <a:spLocks noGrp="1"/>
          </p:cNvSpPr>
          <p:nvPr>
            <p:ph idx="1" hasCustomPrompt="1"/>
          </p:nvPr>
        </p:nvSpPr>
        <p:spPr>
          <a:xfrm>
            <a:off x="378984" y="2269067"/>
            <a:ext cx="4068000" cy="3735591"/>
          </a:xfrm>
        </p:spPr>
        <p:txBody>
          <a:bodyPr/>
          <a:lstStyle>
            <a:lvl1pPr>
              <a:lnSpc>
                <a:spcPct val="112000"/>
              </a:lnSpc>
              <a:defRPr sz="1500"/>
            </a:lvl1pPr>
            <a:lvl2pPr>
              <a:lnSpc>
                <a:spcPct val="112000"/>
              </a:lnSpc>
              <a:defRPr sz="1500"/>
            </a:lvl2pPr>
            <a:lvl3pPr>
              <a:lnSpc>
                <a:spcPct val="112000"/>
              </a:lnSpc>
              <a:defRPr sz="1500"/>
            </a:lvl3pPr>
            <a:lvl4pPr>
              <a:lnSpc>
                <a:spcPct val="112000"/>
              </a:lnSpc>
              <a:defRPr sz="1500"/>
            </a:lvl4pPr>
            <a:lvl5pPr>
              <a:lnSpc>
                <a:spcPct val="112000"/>
              </a:lnSpc>
              <a:defRPr sz="1500"/>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6" name="Bildplatzhalter 4">
            <a:extLst>
              <a:ext uri="{FF2B5EF4-FFF2-40B4-BE49-F238E27FC236}">
                <a16:creationId xmlns:a16="http://schemas.microsoft.com/office/drawing/2014/main" id="{5A6F6BAF-A504-A2C7-689F-8AF5E082578B}"/>
              </a:ext>
            </a:extLst>
          </p:cNvPr>
          <p:cNvSpPr>
            <a:spLocks noGrp="1"/>
          </p:cNvSpPr>
          <p:nvPr>
            <p:ph type="pic" sz="quarter" idx="13" hasCustomPrompt="1"/>
          </p:nvPr>
        </p:nvSpPr>
        <p:spPr>
          <a:xfrm>
            <a:off x="6146316" y="2061296"/>
            <a:ext cx="5670000" cy="4032000"/>
          </a:xfrm>
          <a:pattFill prst="lgCheck">
            <a:fgClr>
              <a:schemeClr val="bg1">
                <a:lumMod val="85000"/>
              </a:schemeClr>
            </a:fgClr>
            <a:bgClr>
              <a:schemeClr val="bg1"/>
            </a:bgClr>
          </a:pattFill>
        </p:spPr>
        <p:txBody>
          <a:bodyPr tIns="720000" anchor="ctr"/>
          <a:lstStyle>
            <a:lvl1pPr algn="ctr">
              <a:defRPr sz="1200"/>
            </a:lvl1pPr>
          </a:lstStyle>
          <a:p>
            <a:r>
              <a:rPr lang="de-CH" dirty="0"/>
              <a:t>Bild mit Klick auf Symbol hinzufügen</a:t>
            </a:r>
          </a:p>
        </p:txBody>
      </p:sp>
      <p:sp>
        <p:nvSpPr>
          <p:cNvPr id="10" name="Foliennummernplatzhalter 9">
            <a:extLst>
              <a:ext uri="{FF2B5EF4-FFF2-40B4-BE49-F238E27FC236}">
                <a16:creationId xmlns:a16="http://schemas.microsoft.com/office/drawing/2014/main" id="{3E1F2289-E8A9-CD8B-2ABC-8759684ECF83}"/>
              </a:ext>
            </a:extLst>
          </p:cNvPr>
          <p:cNvSpPr>
            <a:spLocks noGrp="1"/>
          </p:cNvSpPr>
          <p:nvPr>
            <p:ph type="sldNum" sz="quarter" idx="16"/>
          </p:nvPr>
        </p:nvSpPr>
        <p:spPr/>
        <p:txBody>
          <a:body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864760494"/>
      </p:ext>
    </p:extLst>
  </p:cSld>
  <p:clrMapOvr>
    <a:masterClrMapping/>
  </p:clrMapOvr>
  <p:hf hdr="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Inhalt und Bild dunkel">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78984" y="336318"/>
            <a:ext cx="10481104" cy="946253"/>
          </a:xfrm>
        </p:spPr>
        <p:txBody>
          <a:bodyPr/>
          <a:lstStyle>
            <a:lvl1pPr>
              <a:defRPr>
                <a:solidFill>
                  <a:schemeClr val="bg1"/>
                </a:solidFill>
              </a:defRPr>
            </a:lvl1pPr>
          </a:lstStyle>
          <a:p>
            <a:r>
              <a:rPr lang="de-CH" dirty="0"/>
              <a:t>Titel hinzufügen</a:t>
            </a:r>
          </a:p>
        </p:txBody>
      </p:sp>
      <p:sp>
        <p:nvSpPr>
          <p:cNvPr id="3" name="Inhaltsplatzhalter 2"/>
          <p:cNvSpPr>
            <a:spLocks noGrp="1"/>
          </p:cNvSpPr>
          <p:nvPr>
            <p:ph idx="1" hasCustomPrompt="1"/>
          </p:nvPr>
        </p:nvSpPr>
        <p:spPr>
          <a:xfrm>
            <a:off x="378984" y="2269067"/>
            <a:ext cx="4068000" cy="3735591"/>
          </a:xfrm>
        </p:spPr>
        <p:txBody>
          <a:bodyPr/>
          <a:lstStyle>
            <a:lvl1pPr>
              <a:lnSpc>
                <a:spcPct val="112000"/>
              </a:lnSpc>
              <a:defRPr sz="1500">
                <a:solidFill>
                  <a:schemeClr val="bg1"/>
                </a:solidFill>
              </a:defRPr>
            </a:lvl1pPr>
            <a:lvl2pPr>
              <a:lnSpc>
                <a:spcPct val="112000"/>
              </a:lnSpc>
              <a:defRPr sz="1500">
                <a:solidFill>
                  <a:schemeClr val="bg1"/>
                </a:solidFill>
              </a:defRPr>
            </a:lvl2pPr>
            <a:lvl3pPr>
              <a:lnSpc>
                <a:spcPct val="112000"/>
              </a:lnSpc>
              <a:defRPr sz="1500">
                <a:solidFill>
                  <a:schemeClr val="bg1"/>
                </a:solidFill>
              </a:defRPr>
            </a:lvl3pPr>
            <a:lvl4pPr>
              <a:lnSpc>
                <a:spcPct val="112000"/>
              </a:lnSpc>
              <a:defRPr sz="1500">
                <a:solidFill>
                  <a:schemeClr val="bg1"/>
                </a:solidFill>
              </a:defRPr>
            </a:lvl4pPr>
            <a:lvl5pPr>
              <a:lnSpc>
                <a:spcPct val="112000"/>
              </a:lnSpc>
              <a:defRPr sz="1500">
                <a:solidFill>
                  <a:schemeClr val="bg1"/>
                </a:solidFill>
              </a:defRPr>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6" name="Bildplatzhalter 4">
            <a:extLst>
              <a:ext uri="{FF2B5EF4-FFF2-40B4-BE49-F238E27FC236}">
                <a16:creationId xmlns:a16="http://schemas.microsoft.com/office/drawing/2014/main" id="{5A6F6BAF-A504-A2C7-689F-8AF5E082578B}"/>
              </a:ext>
            </a:extLst>
          </p:cNvPr>
          <p:cNvSpPr>
            <a:spLocks noGrp="1"/>
          </p:cNvSpPr>
          <p:nvPr>
            <p:ph type="pic" sz="quarter" idx="13" hasCustomPrompt="1"/>
          </p:nvPr>
        </p:nvSpPr>
        <p:spPr>
          <a:xfrm>
            <a:off x="6146316" y="2061296"/>
            <a:ext cx="5670000" cy="4032000"/>
          </a:xfrm>
          <a:pattFill prst="lgCheck">
            <a:fgClr>
              <a:schemeClr val="bg1">
                <a:lumMod val="85000"/>
              </a:schemeClr>
            </a:fgClr>
            <a:bgClr>
              <a:schemeClr val="bg1"/>
            </a:bgClr>
          </a:pattFill>
        </p:spPr>
        <p:txBody>
          <a:bodyPr tIns="720000" anchor="ctr"/>
          <a:lstStyle>
            <a:lvl1pPr algn="ctr">
              <a:defRPr sz="1200"/>
            </a:lvl1pPr>
          </a:lstStyle>
          <a:p>
            <a:r>
              <a:rPr lang="de-CH" dirty="0"/>
              <a:t>Bild mit Klick auf Symbol hinzufügen</a:t>
            </a:r>
          </a:p>
        </p:txBody>
      </p:sp>
      <p:cxnSp>
        <p:nvCxnSpPr>
          <p:cNvPr id="4" name="Gerader Verbinder 3">
            <a:extLst>
              <a:ext uri="{FF2B5EF4-FFF2-40B4-BE49-F238E27FC236}">
                <a16:creationId xmlns:a16="http://schemas.microsoft.com/office/drawing/2014/main" id="{E319D3BA-1A59-7CCA-7627-D432C4A0EF4A}"/>
              </a:ext>
            </a:extLst>
          </p:cNvPr>
          <p:cNvCxnSpPr/>
          <p:nvPr/>
        </p:nvCxnSpPr>
        <p:spPr>
          <a:xfrm>
            <a:off x="378000" y="1404000"/>
            <a:ext cx="114372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253A82E8-C2EE-9506-FEA9-56535FE4139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sp>
        <p:nvSpPr>
          <p:cNvPr id="12" name="Foliennummernplatzhalter 11">
            <a:extLst>
              <a:ext uri="{FF2B5EF4-FFF2-40B4-BE49-F238E27FC236}">
                <a16:creationId xmlns:a16="http://schemas.microsoft.com/office/drawing/2014/main" id="{9897A316-55B5-0AF9-892E-BBB19F171755}"/>
              </a:ext>
            </a:extLst>
          </p:cNvPr>
          <p:cNvSpPr>
            <a:spLocks noGrp="1"/>
          </p:cNvSpPr>
          <p:nvPr>
            <p:ph type="sldNum" sz="quarter" idx="16"/>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3839558255"/>
      </p:ext>
    </p:extLst>
  </p:cSld>
  <p:clrMapOvr>
    <a:masterClrMapping/>
  </p:clrMapOvr>
  <p:hf hdr="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Bildergalerie hel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CH" dirty="0"/>
              <a:t>Titel hinzufügen</a:t>
            </a:r>
          </a:p>
        </p:txBody>
      </p:sp>
      <p:sp>
        <p:nvSpPr>
          <p:cNvPr id="5" name="Bildplatzhalter 4">
            <a:extLst>
              <a:ext uri="{FF2B5EF4-FFF2-40B4-BE49-F238E27FC236}">
                <a16:creationId xmlns:a16="http://schemas.microsoft.com/office/drawing/2014/main" id="{4EBC4B36-3149-E85E-7A53-3225876023B6}"/>
              </a:ext>
            </a:extLst>
          </p:cNvPr>
          <p:cNvSpPr>
            <a:spLocks noGrp="1"/>
          </p:cNvSpPr>
          <p:nvPr>
            <p:ph type="pic" sz="quarter" idx="13" hasCustomPrompt="1"/>
          </p:nvPr>
        </p:nvSpPr>
        <p:spPr>
          <a:xfrm>
            <a:off x="378000" y="1916832"/>
            <a:ext cx="2800800" cy="198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9" name="Bildplatzhalter 4">
            <a:extLst>
              <a:ext uri="{FF2B5EF4-FFF2-40B4-BE49-F238E27FC236}">
                <a16:creationId xmlns:a16="http://schemas.microsoft.com/office/drawing/2014/main" id="{C95C49C1-CD0C-4086-AC1F-D7F5F0B1C178}"/>
              </a:ext>
            </a:extLst>
          </p:cNvPr>
          <p:cNvSpPr>
            <a:spLocks noGrp="1"/>
          </p:cNvSpPr>
          <p:nvPr>
            <p:ph type="pic" sz="quarter" idx="14" hasCustomPrompt="1"/>
          </p:nvPr>
        </p:nvSpPr>
        <p:spPr>
          <a:xfrm>
            <a:off x="378000" y="3986832"/>
            <a:ext cx="2800800" cy="198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0" name="Bildplatzhalter 4">
            <a:extLst>
              <a:ext uri="{FF2B5EF4-FFF2-40B4-BE49-F238E27FC236}">
                <a16:creationId xmlns:a16="http://schemas.microsoft.com/office/drawing/2014/main" id="{02D0EB85-8C1C-BC8D-6826-B3ECE5B745EE}"/>
              </a:ext>
            </a:extLst>
          </p:cNvPr>
          <p:cNvSpPr>
            <a:spLocks noGrp="1"/>
          </p:cNvSpPr>
          <p:nvPr>
            <p:ph type="pic" sz="quarter" idx="15" hasCustomPrompt="1"/>
          </p:nvPr>
        </p:nvSpPr>
        <p:spPr>
          <a:xfrm>
            <a:off x="3258558" y="1916832"/>
            <a:ext cx="2800800" cy="405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1" name="Bildplatzhalter 4">
            <a:extLst>
              <a:ext uri="{FF2B5EF4-FFF2-40B4-BE49-F238E27FC236}">
                <a16:creationId xmlns:a16="http://schemas.microsoft.com/office/drawing/2014/main" id="{C540EFE1-FB74-0AB8-FAFF-D8B26E5F81B7}"/>
              </a:ext>
            </a:extLst>
          </p:cNvPr>
          <p:cNvSpPr>
            <a:spLocks noGrp="1"/>
          </p:cNvSpPr>
          <p:nvPr>
            <p:ph type="pic" sz="quarter" idx="16" hasCustomPrompt="1"/>
          </p:nvPr>
        </p:nvSpPr>
        <p:spPr>
          <a:xfrm>
            <a:off x="6139116" y="1916832"/>
            <a:ext cx="5677200" cy="4046400"/>
          </a:xfrm>
          <a:pattFill prst="lgCheck">
            <a:fgClr>
              <a:schemeClr val="bg1">
                <a:lumMod val="85000"/>
              </a:schemeClr>
            </a:fgClr>
            <a:bgClr>
              <a:schemeClr val="bg1"/>
            </a:bgClr>
          </a:pattFill>
        </p:spPr>
        <p:txBody>
          <a:bodyPr tIns="720000" anchor="ctr"/>
          <a:lstStyle>
            <a:lvl1pPr algn="ctr">
              <a:defRPr sz="1200"/>
            </a:lvl1pPr>
          </a:lstStyle>
          <a:p>
            <a:r>
              <a:rPr lang="de-CH" dirty="0"/>
              <a:t>Bild mit Klick auf Symbol hinzufügen</a:t>
            </a:r>
          </a:p>
        </p:txBody>
      </p:sp>
      <p:sp>
        <p:nvSpPr>
          <p:cNvPr id="12" name="Foliennummernplatzhalter 11">
            <a:extLst>
              <a:ext uri="{FF2B5EF4-FFF2-40B4-BE49-F238E27FC236}">
                <a16:creationId xmlns:a16="http://schemas.microsoft.com/office/drawing/2014/main" id="{B92F83C8-7D78-2C88-84FD-0943BD167091}"/>
              </a:ext>
            </a:extLst>
          </p:cNvPr>
          <p:cNvSpPr>
            <a:spLocks noGrp="1"/>
          </p:cNvSpPr>
          <p:nvPr>
            <p:ph type="sldNum" sz="quarter" idx="19"/>
          </p:nvPr>
        </p:nvSpPr>
        <p:spPr/>
        <p:txBody>
          <a:body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2043665959"/>
      </p:ext>
    </p:extLst>
  </p:cSld>
  <p:clrMapOvr>
    <a:masterClrMapping/>
  </p:clrMapOvr>
  <p:hf hdr="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Bildergalerie dunkel">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bg1"/>
                </a:solidFill>
              </a:defRPr>
            </a:lvl1pPr>
          </a:lstStyle>
          <a:p>
            <a:r>
              <a:rPr lang="de-CH" dirty="0"/>
              <a:t>Titel hinzufügen</a:t>
            </a:r>
          </a:p>
        </p:txBody>
      </p:sp>
      <p:sp>
        <p:nvSpPr>
          <p:cNvPr id="5" name="Bildplatzhalter 4">
            <a:extLst>
              <a:ext uri="{FF2B5EF4-FFF2-40B4-BE49-F238E27FC236}">
                <a16:creationId xmlns:a16="http://schemas.microsoft.com/office/drawing/2014/main" id="{4EBC4B36-3149-E85E-7A53-3225876023B6}"/>
              </a:ext>
            </a:extLst>
          </p:cNvPr>
          <p:cNvSpPr>
            <a:spLocks noGrp="1"/>
          </p:cNvSpPr>
          <p:nvPr>
            <p:ph type="pic" sz="quarter" idx="13" hasCustomPrompt="1"/>
          </p:nvPr>
        </p:nvSpPr>
        <p:spPr>
          <a:xfrm>
            <a:off x="378000" y="1916832"/>
            <a:ext cx="2800800" cy="198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9" name="Bildplatzhalter 4">
            <a:extLst>
              <a:ext uri="{FF2B5EF4-FFF2-40B4-BE49-F238E27FC236}">
                <a16:creationId xmlns:a16="http://schemas.microsoft.com/office/drawing/2014/main" id="{C95C49C1-CD0C-4086-AC1F-D7F5F0B1C178}"/>
              </a:ext>
            </a:extLst>
          </p:cNvPr>
          <p:cNvSpPr>
            <a:spLocks noGrp="1"/>
          </p:cNvSpPr>
          <p:nvPr>
            <p:ph type="pic" sz="quarter" idx="14" hasCustomPrompt="1"/>
          </p:nvPr>
        </p:nvSpPr>
        <p:spPr>
          <a:xfrm>
            <a:off x="378000" y="3986832"/>
            <a:ext cx="2800800" cy="198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0" name="Bildplatzhalter 4">
            <a:extLst>
              <a:ext uri="{FF2B5EF4-FFF2-40B4-BE49-F238E27FC236}">
                <a16:creationId xmlns:a16="http://schemas.microsoft.com/office/drawing/2014/main" id="{02D0EB85-8C1C-BC8D-6826-B3ECE5B745EE}"/>
              </a:ext>
            </a:extLst>
          </p:cNvPr>
          <p:cNvSpPr>
            <a:spLocks noGrp="1"/>
          </p:cNvSpPr>
          <p:nvPr>
            <p:ph type="pic" sz="quarter" idx="15" hasCustomPrompt="1"/>
          </p:nvPr>
        </p:nvSpPr>
        <p:spPr>
          <a:xfrm>
            <a:off x="3258558" y="1916832"/>
            <a:ext cx="2800800" cy="405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1" name="Bildplatzhalter 4">
            <a:extLst>
              <a:ext uri="{FF2B5EF4-FFF2-40B4-BE49-F238E27FC236}">
                <a16:creationId xmlns:a16="http://schemas.microsoft.com/office/drawing/2014/main" id="{C540EFE1-FB74-0AB8-FAFF-D8B26E5F81B7}"/>
              </a:ext>
            </a:extLst>
          </p:cNvPr>
          <p:cNvSpPr>
            <a:spLocks noGrp="1"/>
          </p:cNvSpPr>
          <p:nvPr>
            <p:ph type="pic" sz="quarter" idx="16" hasCustomPrompt="1"/>
          </p:nvPr>
        </p:nvSpPr>
        <p:spPr>
          <a:xfrm>
            <a:off x="6139116" y="1916832"/>
            <a:ext cx="5677200" cy="4046400"/>
          </a:xfrm>
          <a:pattFill prst="lgCheck">
            <a:fgClr>
              <a:schemeClr val="bg1">
                <a:lumMod val="85000"/>
              </a:schemeClr>
            </a:fgClr>
            <a:bgClr>
              <a:schemeClr val="bg1"/>
            </a:bgClr>
          </a:pattFill>
        </p:spPr>
        <p:txBody>
          <a:bodyPr tIns="720000" anchor="ctr"/>
          <a:lstStyle>
            <a:lvl1pPr algn="ctr">
              <a:defRPr sz="1200"/>
            </a:lvl1pPr>
          </a:lstStyle>
          <a:p>
            <a:r>
              <a:rPr lang="de-CH" dirty="0"/>
              <a:t>Bild mit Klick auf Symbol hinzufügen</a:t>
            </a:r>
          </a:p>
        </p:txBody>
      </p:sp>
      <p:cxnSp>
        <p:nvCxnSpPr>
          <p:cNvPr id="3" name="Gerader Verbinder 2">
            <a:extLst>
              <a:ext uri="{FF2B5EF4-FFF2-40B4-BE49-F238E27FC236}">
                <a16:creationId xmlns:a16="http://schemas.microsoft.com/office/drawing/2014/main" id="{F65CAD77-E3CB-C9B5-3B7F-E1B5AB83F258}"/>
              </a:ext>
            </a:extLst>
          </p:cNvPr>
          <p:cNvCxnSpPr/>
          <p:nvPr/>
        </p:nvCxnSpPr>
        <p:spPr>
          <a:xfrm>
            <a:off x="378000" y="1404000"/>
            <a:ext cx="114372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A78EE7B3-760E-9921-FE0F-F6DFAEF7247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sp>
        <p:nvSpPr>
          <p:cNvPr id="14" name="Foliennummernplatzhalter 13">
            <a:extLst>
              <a:ext uri="{FF2B5EF4-FFF2-40B4-BE49-F238E27FC236}">
                <a16:creationId xmlns:a16="http://schemas.microsoft.com/office/drawing/2014/main" id="{BCD424AD-105C-BE6C-F580-36CD7A17EA9E}"/>
              </a:ext>
            </a:extLst>
          </p:cNvPr>
          <p:cNvSpPr>
            <a:spLocks noGrp="1"/>
          </p:cNvSpPr>
          <p:nvPr>
            <p:ph type="sldNum" sz="quarter" idx="19"/>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2610349506"/>
      </p:ext>
    </p:extLst>
  </p:cSld>
  <p:clrMapOvr>
    <a:masterClrMapping/>
  </p:clrMapOvr>
  <p:hf hdr="0"/>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Bild vollflächig (Logo schwarz)">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hasCustomPrompt="1"/>
          </p:nvPr>
        </p:nvSpPr>
        <p:spPr>
          <a:xfrm>
            <a:off x="0" y="0"/>
            <a:ext cx="12193200" cy="6858000"/>
          </a:xfrm>
          <a:pattFill prst="lgCheck">
            <a:fgClr>
              <a:schemeClr val="bg1">
                <a:lumMod val="85000"/>
              </a:schemeClr>
            </a:fgClr>
            <a:bgClr>
              <a:schemeClr val="bg1"/>
            </a:bgClr>
          </a:pattFill>
        </p:spPr>
        <p:txBody>
          <a:bodyPr tIns="720000" anchor="ctr"/>
          <a:lstStyle>
            <a:lvl1pPr algn="ctr">
              <a:defRPr sz="1200"/>
            </a:lvl1pPr>
          </a:lstStyle>
          <a:p>
            <a:r>
              <a:rPr lang="de-CH" dirty="0"/>
              <a:t>Bild mit Klick auf Symbol hinzufügen</a:t>
            </a:r>
          </a:p>
        </p:txBody>
      </p:sp>
      <p:sp>
        <p:nvSpPr>
          <p:cNvPr id="2" name="Textplatzhalter 8">
            <a:extLst>
              <a:ext uri="{FF2B5EF4-FFF2-40B4-BE49-F238E27FC236}">
                <a16:creationId xmlns:a16="http://schemas.microsoft.com/office/drawing/2014/main" id="{DDE3CB31-12D5-9392-CA0E-8E84D43C0D43}"/>
              </a:ext>
            </a:extLst>
          </p:cNvPr>
          <p:cNvSpPr>
            <a:spLocks noGrp="1"/>
          </p:cNvSpPr>
          <p:nvPr>
            <p:ph type="body" sz="quarter" idx="16" hasCustomPrompt="1"/>
          </p:nvPr>
        </p:nvSpPr>
        <p:spPr>
          <a:xfrm>
            <a:off x="-204700" y="0"/>
            <a:ext cx="2047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r">
              <a:buNone/>
              <a:defRPr sz="1000">
                <a:solidFill>
                  <a:schemeClr val="tx1"/>
                </a:solidFill>
              </a:defRPr>
            </a:lvl2pPr>
            <a:lvl3pPr>
              <a:defRPr sz="1000"/>
            </a:lvl3pPr>
            <a:lvl4pPr>
              <a:defRPr sz="1000"/>
            </a:lvl4pPr>
            <a:lvl5pPr>
              <a:defRPr sz="1000"/>
            </a:lvl5pPr>
          </a:lstStyle>
          <a:p>
            <a:pPr lvl="0"/>
            <a:r>
              <a:rPr lang="de-DE" dirty="0"/>
              <a:t>Verlaufs-Rollo bei Bedarf nach rechts über das Bild ziehen.</a:t>
            </a:r>
          </a:p>
          <a:p>
            <a:pPr lvl="1"/>
            <a:endParaRPr lang="de-CH" dirty="0"/>
          </a:p>
        </p:txBody>
      </p:sp>
      <p:sp>
        <p:nvSpPr>
          <p:cNvPr id="8" name="Textplatzhalter 18">
            <a:extLst>
              <a:ext uri="{FF2B5EF4-FFF2-40B4-BE49-F238E27FC236}">
                <a16:creationId xmlns:a16="http://schemas.microsoft.com/office/drawing/2014/main" id="{7879452D-5A81-6339-1530-93C25A5A523E}"/>
              </a:ext>
            </a:extLst>
          </p:cNvPr>
          <p:cNvSpPr>
            <a:spLocks noGrp="1" noChangeAspect="1"/>
          </p:cNvSpPr>
          <p:nvPr>
            <p:ph type="body" sz="quarter" idx="15" hasCustomPrompt="1"/>
          </p:nvPr>
        </p:nvSpPr>
        <p:spPr>
          <a:xfrm>
            <a:off x="11332800" y="378000"/>
            <a:ext cx="478800" cy="54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Tree>
    <p:extLst>
      <p:ext uri="{BB962C8B-B14F-4D97-AF65-F5344CB8AC3E}">
        <p14:creationId xmlns:p14="http://schemas.microsoft.com/office/powerpoint/2010/main" val="2399619627"/>
      </p:ext>
    </p:extLst>
  </p:cSld>
  <p:clrMapOvr>
    <a:masterClrMapping/>
  </p:clrMapOvr>
  <p:hf hdr="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Bild vollflächig (Logo weis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hasCustomPrompt="1"/>
          </p:nvPr>
        </p:nvSpPr>
        <p:spPr>
          <a:xfrm>
            <a:off x="0" y="0"/>
            <a:ext cx="12193200" cy="6858000"/>
          </a:xfrm>
          <a:pattFill prst="lgCheck">
            <a:fgClr>
              <a:schemeClr val="bg1">
                <a:lumMod val="65000"/>
              </a:schemeClr>
            </a:fgClr>
            <a:bgClr>
              <a:schemeClr val="bg1"/>
            </a:bgClr>
          </a:pattFill>
        </p:spPr>
        <p:txBody>
          <a:bodyPr tIns="720000" anchor="ctr"/>
          <a:lstStyle>
            <a:lvl1pPr algn="ctr">
              <a:defRPr sz="1200"/>
            </a:lvl1pPr>
          </a:lstStyle>
          <a:p>
            <a:r>
              <a:rPr lang="de-CH" dirty="0"/>
              <a:t>Bild mit Klick auf Symbol hinzufügen</a:t>
            </a:r>
          </a:p>
        </p:txBody>
      </p:sp>
      <p:sp>
        <p:nvSpPr>
          <p:cNvPr id="2" name="Textplatzhalter 8">
            <a:extLst>
              <a:ext uri="{FF2B5EF4-FFF2-40B4-BE49-F238E27FC236}">
                <a16:creationId xmlns:a16="http://schemas.microsoft.com/office/drawing/2014/main" id="{0C0273A4-D576-75BC-AA23-A538B8C4DC33}"/>
              </a:ext>
            </a:extLst>
          </p:cNvPr>
          <p:cNvSpPr>
            <a:spLocks noGrp="1"/>
          </p:cNvSpPr>
          <p:nvPr>
            <p:ph type="body" sz="quarter" idx="16" hasCustomPrompt="1"/>
          </p:nvPr>
        </p:nvSpPr>
        <p:spPr>
          <a:xfrm>
            <a:off x="-204700" y="0"/>
            <a:ext cx="2047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r">
              <a:buNone/>
              <a:defRPr sz="1000">
                <a:solidFill>
                  <a:schemeClr val="tx1"/>
                </a:solidFill>
              </a:defRPr>
            </a:lvl2pPr>
            <a:lvl3pPr>
              <a:defRPr sz="1000"/>
            </a:lvl3pPr>
            <a:lvl4pPr>
              <a:defRPr sz="1000"/>
            </a:lvl4pPr>
            <a:lvl5pPr>
              <a:defRPr sz="1000"/>
            </a:lvl5pPr>
          </a:lstStyle>
          <a:p>
            <a:pPr lvl="0"/>
            <a:r>
              <a:rPr lang="de-DE" dirty="0"/>
              <a:t>Verlaufs-Rollo bei Bedarf nach rechts über das Bild ziehen.</a:t>
            </a:r>
          </a:p>
          <a:p>
            <a:pPr lvl="1"/>
            <a:endParaRPr lang="de-CH" dirty="0"/>
          </a:p>
        </p:txBody>
      </p:sp>
      <p:sp>
        <p:nvSpPr>
          <p:cNvPr id="8" name="Textplatzhalter 18">
            <a:extLst>
              <a:ext uri="{FF2B5EF4-FFF2-40B4-BE49-F238E27FC236}">
                <a16:creationId xmlns:a16="http://schemas.microsoft.com/office/drawing/2014/main" id="{7879452D-5A81-6339-1530-93C25A5A523E}"/>
              </a:ext>
            </a:extLst>
          </p:cNvPr>
          <p:cNvSpPr>
            <a:spLocks noGrp="1" noChangeAspect="1"/>
          </p:cNvSpPr>
          <p:nvPr>
            <p:ph type="body" sz="quarter" idx="15" hasCustomPrompt="1"/>
          </p:nvPr>
        </p:nvSpPr>
        <p:spPr>
          <a:xfrm>
            <a:off x="11332800" y="378000"/>
            <a:ext cx="478800" cy="54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Tree>
    <p:extLst>
      <p:ext uri="{BB962C8B-B14F-4D97-AF65-F5344CB8AC3E}">
        <p14:creationId xmlns:p14="http://schemas.microsoft.com/office/powerpoint/2010/main" val="4039656517"/>
      </p:ext>
    </p:extLst>
  </p:cSld>
  <p:clrMapOvr>
    <a:masterClrMapping/>
  </p:clrMapOvr>
  <p:hf hdr="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Sechs Portraitbilder hel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CH" dirty="0"/>
              <a:t>Titel hinzufügen</a:t>
            </a:r>
          </a:p>
        </p:txBody>
      </p:sp>
      <p:sp>
        <p:nvSpPr>
          <p:cNvPr id="8" name="Bildplatzhalter 4">
            <a:extLst>
              <a:ext uri="{FF2B5EF4-FFF2-40B4-BE49-F238E27FC236}">
                <a16:creationId xmlns:a16="http://schemas.microsoft.com/office/drawing/2014/main" id="{0F66F4C6-B36A-9AF4-0D66-3EC46F3038E7}"/>
              </a:ext>
            </a:extLst>
          </p:cNvPr>
          <p:cNvSpPr>
            <a:spLocks noGrp="1"/>
          </p:cNvSpPr>
          <p:nvPr>
            <p:ph type="pic" sz="quarter" idx="13" hasCustomPrompt="1"/>
          </p:nvPr>
        </p:nvSpPr>
        <p:spPr>
          <a:xfrm>
            <a:off x="378000" y="17172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9" name="Bildplatzhalter 4">
            <a:extLst>
              <a:ext uri="{FF2B5EF4-FFF2-40B4-BE49-F238E27FC236}">
                <a16:creationId xmlns:a16="http://schemas.microsoft.com/office/drawing/2014/main" id="{AA597946-1FA9-6352-B995-011635640E23}"/>
              </a:ext>
            </a:extLst>
          </p:cNvPr>
          <p:cNvSpPr>
            <a:spLocks noGrp="1"/>
          </p:cNvSpPr>
          <p:nvPr>
            <p:ph type="pic" sz="quarter" idx="14" hasCustomPrompt="1"/>
          </p:nvPr>
        </p:nvSpPr>
        <p:spPr>
          <a:xfrm>
            <a:off x="6156000" y="1717200"/>
            <a:ext cx="2538000" cy="1620000"/>
          </a:xfrm>
          <a:pattFill prst="lgCheck">
            <a:fgClr>
              <a:schemeClr val="bg1">
                <a:lumMod val="85000"/>
              </a:schemeClr>
            </a:fgClr>
            <a:bgClr>
              <a:schemeClr val="bg1"/>
            </a:bgClr>
          </a:pattFill>
        </p:spPr>
        <p:txBody>
          <a:bodyPr tIns="540000" anchor="ctr"/>
          <a:lstStyle>
            <a:lvl1pPr algn="ctr">
              <a:defRPr sz="1000"/>
            </a:lvl1pPr>
          </a:lstStyle>
          <a:p>
            <a:r>
              <a:rPr lang="de-CH" dirty="0"/>
              <a:t>Bild mit Klick auf Symbol hinzufügen</a:t>
            </a:r>
          </a:p>
        </p:txBody>
      </p:sp>
      <p:sp>
        <p:nvSpPr>
          <p:cNvPr id="10" name="Bildplatzhalter 4">
            <a:extLst>
              <a:ext uri="{FF2B5EF4-FFF2-40B4-BE49-F238E27FC236}">
                <a16:creationId xmlns:a16="http://schemas.microsoft.com/office/drawing/2014/main" id="{ABC75154-C919-DB74-E890-C928B3705748}"/>
              </a:ext>
            </a:extLst>
          </p:cNvPr>
          <p:cNvSpPr>
            <a:spLocks noGrp="1"/>
          </p:cNvSpPr>
          <p:nvPr>
            <p:ph type="pic" sz="quarter" idx="15" hasCustomPrompt="1"/>
          </p:nvPr>
        </p:nvSpPr>
        <p:spPr>
          <a:xfrm>
            <a:off x="6156000" y="4125600"/>
            <a:ext cx="2538000" cy="1620000"/>
          </a:xfrm>
          <a:pattFill prst="lgCheck">
            <a:fgClr>
              <a:schemeClr val="bg1">
                <a:lumMod val="85000"/>
              </a:schemeClr>
            </a:fgClr>
            <a:bgClr>
              <a:schemeClr val="bg1"/>
            </a:bgClr>
          </a:pattFill>
        </p:spPr>
        <p:txBody>
          <a:bodyPr tIns="540000" anchor="ctr"/>
          <a:lstStyle>
            <a:lvl1pPr algn="ctr">
              <a:defRPr sz="1000"/>
            </a:lvl1pPr>
          </a:lstStyle>
          <a:p>
            <a:r>
              <a:rPr lang="de-CH" dirty="0"/>
              <a:t>Bild mit Klick auf Symbol hinzufügen</a:t>
            </a:r>
          </a:p>
        </p:txBody>
      </p:sp>
      <p:sp>
        <p:nvSpPr>
          <p:cNvPr id="11" name="Bildplatzhalter 4">
            <a:extLst>
              <a:ext uri="{FF2B5EF4-FFF2-40B4-BE49-F238E27FC236}">
                <a16:creationId xmlns:a16="http://schemas.microsoft.com/office/drawing/2014/main" id="{3EA4A28E-0286-F8A2-0993-6E4C26028335}"/>
              </a:ext>
            </a:extLst>
          </p:cNvPr>
          <p:cNvSpPr>
            <a:spLocks noGrp="1"/>
          </p:cNvSpPr>
          <p:nvPr>
            <p:ph type="pic" sz="quarter" idx="16" hasCustomPrompt="1"/>
          </p:nvPr>
        </p:nvSpPr>
        <p:spPr>
          <a:xfrm>
            <a:off x="3267000" y="17172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2" name="Bildplatzhalter 4">
            <a:extLst>
              <a:ext uri="{FF2B5EF4-FFF2-40B4-BE49-F238E27FC236}">
                <a16:creationId xmlns:a16="http://schemas.microsoft.com/office/drawing/2014/main" id="{5C2EF16D-847E-CDCF-3F6E-E16FB7394813}"/>
              </a:ext>
            </a:extLst>
          </p:cNvPr>
          <p:cNvSpPr>
            <a:spLocks noGrp="1"/>
          </p:cNvSpPr>
          <p:nvPr>
            <p:ph type="pic" sz="quarter" idx="17" hasCustomPrompt="1"/>
          </p:nvPr>
        </p:nvSpPr>
        <p:spPr>
          <a:xfrm>
            <a:off x="3267000" y="41256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3" name="Bildplatzhalter 4">
            <a:extLst>
              <a:ext uri="{FF2B5EF4-FFF2-40B4-BE49-F238E27FC236}">
                <a16:creationId xmlns:a16="http://schemas.microsoft.com/office/drawing/2014/main" id="{4249C9FA-80C7-F101-D801-25F5D1AF1F1B}"/>
              </a:ext>
            </a:extLst>
          </p:cNvPr>
          <p:cNvSpPr>
            <a:spLocks noGrp="1"/>
          </p:cNvSpPr>
          <p:nvPr>
            <p:ph type="pic" sz="quarter" idx="18" hasCustomPrompt="1"/>
          </p:nvPr>
        </p:nvSpPr>
        <p:spPr>
          <a:xfrm>
            <a:off x="378000" y="41256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5" name="Textplatzhalter 14">
            <a:extLst>
              <a:ext uri="{FF2B5EF4-FFF2-40B4-BE49-F238E27FC236}">
                <a16:creationId xmlns:a16="http://schemas.microsoft.com/office/drawing/2014/main" id="{B53A4741-F43C-7C74-26BB-AEA908C6526E}"/>
              </a:ext>
            </a:extLst>
          </p:cNvPr>
          <p:cNvSpPr>
            <a:spLocks noGrp="1"/>
          </p:cNvSpPr>
          <p:nvPr>
            <p:ph type="body" sz="quarter" idx="19" hasCustomPrompt="1"/>
          </p:nvPr>
        </p:nvSpPr>
        <p:spPr>
          <a:xfrm>
            <a:off x="378000" y="3472544"/>
            <a:ext cx="2538413" cy="162000"/>
          </a:xfrm>
        </p:spPr>
        <p:txBody>
          <a:bodyPr/>
          <a:lstStyle>
            <a:lvl1pPr>
              <a:lnSpc>
                <a:spcPct val="110000"/>
              </a:lnSpc>
              <a:defRPr sz="1000" b="1">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16" name="Textplatzhalter 14">
            <a:extLst>
              <a:ext uri="{FF2B5EF4-FFF2-40B4-BE49-F238E27FC236}">
                <a16:creationId xmlns:a16="http://schemas.microsoft.com/office/drawing/2014/main" id="{6621D712-05B5-4B2E-3113-C4D7778F0FD2}"/>
              </a:ext>
            </a:extLst>
          </p:cNvPr>
          <p:cNvSpPr>
            <a:spLocks noGrp="1"/>
          </p:cNvSpPr>
          <p:nvPr>
            <p:ph type="body" sz="quarter" idx="20" hasCustomPrompt="1"/>
          </p:nvPr>
        </p:nvSpPr>
        <p:spPr>
          <a:xfrm>
            <a:off x="378000" y="3639600"/>
            <a:ext cx="2538413" cy="162000"/>
          </a:xfrm>
        </p:spPr>
        <p:txBody>
          <a:bodyPr/>
          <a:lstStyle>
            <a:lvl1pPr>
              <a:lnSpc>
                <a:spcPct val="110000"/>
              </a:lnSpc>
              <a:defRPr sz="1000">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17" name="Textplatzhalter 14">
            <a:extLst>
              <a:ext uri="{FF2B5EF4-FFF2-40B4-BE49-F238E27FC236}">
                <a16:creationId xmlns:a16="http://schemas.microsoft.com/office/drawing/2014/main" id="{E6F8A781-4F44-E37A-F5E6-B0CA08C7AC10}"/>
              </a:ext>
            </a:extLst>
          </p:cNvPr>
          <p:cNvSpPr>
            <a:spLocks noGrp="1"/>
          </p:cNvSpPr>
          <p:nvPr>
            <p:ph type="body" sz="quarter" idx="21" hasCustomPrompt="1"/>
          </p:nvPr>
        </p:nvSpPr>
        <p:spPr>
          <a:xfrm>
            <a:off x="6156000" y="3472544"/>
            <a:ext cx="2538413" cy="162000"/>
          </a:xfrm>
        </p:spPr>
        <p:txBody>
          <a:bodyPr/>
          <a:lstStyle>
            <a:lvl1pPr>
              <a:lnSpc>
                <a:spcPct val="110000"/>
              </a:lnSpc>
              <a:defRPr sz="1000" b="1">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18" name="Textplatzhalter 14">
            <a:extLst>
              <a:ext uri="{FF2B5EF4-FFF2-40B4-BE49-F238E27FC236}">
                <a16:creationId xmlns:a16="http://schemas.microsoft.com/office/drawing/2014/main" id="{BD5681B0-38F1-38FA-39B2-9B9481B26029}"/>
              </a:ext>
            </a:extLst>
          </p:cNvPr>
          <p:cNvSpPr>
            <a:spLocks noGrp="1"/>
          </p:cNvSpPr>
          <p:nvPr>
            <p:ph type="body" sz="quarter" idx="22" hasCustomPrompt="1"/>
          </p:nvPr>
        </p:nvSpPr>
        <p:spPr>
          <a:xfrm>
            <a:off x="6156000" y="3639600"/>
            <a:ext cx="2538413" cy="162000"/>
          </a:xfrm>
        </p:spPr>
        <p:txBody>
          <a:bodyPr/>
          <a:lstStyle>
            <a:lvl1pPr>
              <a:lnSpc>
                <a:spcPct val="110000"/>
              </a:lnSpc>
              <a:defRPr sz="1000">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19" name="Textplatzhalter 14">
            <a:extLst>
              <a:ext uri="{FF2B5EF4-FFF2-40B4-BE49-F238E27FC236}">
                <a16:creationId xmlns:a16="http://schemas.microsoft.com/office/drawing/2014/main" id="{FAC2CE3B-0EC5-F675-FFD3-FCC69AD80658}"/>
              </a:ext>
            </a:extLst>
          </p:cNvPr>
          <p:cNvSpPr>
            <a:spLocks noGrp="1"/>
          </p:cNvSpPr>
          <p:nvPr>
            <p:ph type="body" sz="quarter" idx="23" hasCustomPrompt="1"/>
          </p:nvPr>
        </p:nvSpPr>
        <p:spPr>
          <a:xfrm>
            <a:off x="3267000" y="3472544"/>
            <a:ext cx="2538413" cy="162000"/>
          </a:xfrm>
        </p:spPr>
        <p:txBody>
          <a:bodyPr/>
          <a:lstStyle>
            <a:lvl1pPr>
              <a:lnSpc>
                <a:spcPct val="110000"/>
              </a:lnSpc>
              <a:defRPr sz="1000" b="1">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0" name="Textplatzhalter 14">
            <a:extLst>
              <a:ext uri="{FF2B5EF4-FFF2-40B4-BE49-F238E27FC236}">
                <a16:creationId xmlns:a16="http://schemas.microsoft.com/office/drawing/2014/main" id="{19A7007D-5CBE-7BA6-B71D-BDC086AD45B7}"/>
              </a:ext>
            </a:extLst>
          </p:cNvPr>
          <p:cNvSpPr>
            <a:spLocks noGrp="1"/>
          </p:cNvSpPr>
          <p:nvPr>
            <p:ph type="body" sz="quarter" idx="24" hasCustomPrompt="1"/>
          </p:nvPr>
        </p:nvSpPr>
        <p:spPr>
          <a:xfrm>
            <a:off x="3267000" y="3639600"/>
            <a:ext cx="2538413" cy="162000"/>
          </a:xfrm>
        </p:spPr>
        <p:txBody>
          <a:bodyPr/>
          <a:lstStyle>
            <a:lvl1pPr>
              <a:lnSpc>
                <a:spcPct val="110000"/>
              </a:lnSpc>
              <a:defRPr sz="1000">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21" name="Textplatzhalter 14">
            <a:extLst>
              <a:ext uri="{FF2B5EF4-FFF2-40B4-BE49-F238E27FC236}">
                <a16:creationId xmlns:a16="http://schemas.microsoft.com/office/drawing/2014/main" id="{FD5F9806-C75D-C4DE-51BA-574FA34985DE}"/>
              </a:ext>
            </a:extLst>
          </p:cNvPr>
          <p:cNvSpPr>
            <a:spLocks noGrp="1"/>
          </p:cNvSpPr>
          <p:nvPr>
            <p:ph type="body" sz="quarter" idx="25" hasCustomPrompt="1"/>
          </p:nvPr>
        </p:nvSpPr>
        <p:spPr>
          <a:xfrm>
            <a:off x="378000" y="5877272"/>
            <a:ext cx="2538413" cy="162000"/>
          </a:xfrm>
        </p:spPr>
        <p:txBody>
          <a:bodyPr/>
          <a:lstStyle>
            <a:lvl1pPr>
              <a:lnSpc>
                <a:spcPct val="110000"/>
              </a:lnSpc>
              <a:defRPr sz="1000" b="1">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2" name="Textplatzhalter 14">
            <a:extLst>
              <a:ext uri="{FF2B5EF4-FFF2-40B4-BE49-F238E27FC236}">
                <a16:creationId xmlns:a16="http://schemas.microsoft.com/office/drawing/2014/main" id="{272FED74-6B0F-BCC4-0F24-E00F7CE8CF9F}"/>
              </a:ext>
            </a:extLst>
          </p:cNvPr>
          <p:cNvSpPr>
            <a:spLocks noGrp="1"/>
          </p:cNvSpPr>
          <p:nvPr>
            <p:ph type="body" sz="quarter" idx="26" hasCustomPrompt="1"/>
          </p:nvPr>
        </p:nvSpPr>
        <p:spPr>
          <a:xfrm>
            <a:off x="378000" y="6044328"/>
            <a:ext cx="2538413" cy="162000"/>
          </a:xfrm>
        </p:spPr>
        <p:txBody>
          <a:bodyPr/>
          <a:lstStyle>
            <a:lvl1pPr>
              <a:lnSpc>
                <a:spcPct val="110000"/>
              </a:lnSpc>
              <a:defRPr sz="1000">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23" name="Textplatzhalter 14">
            <a:extLst>
              <a:ext uri="{FF2B5EF4-FFF2-40B4-BE49-F238E27FC236}">
                <a16:creationId xmlns:a16="http://schemas.microsoft.com/office/drawing/2014/main" id="{E3714249-6AEC-223D-E2FA-1FB1C82F4F2D}"/>
              </a:ext>
            </a:extLst>
          </p:cNvPr>
          <p:cNvSpPr>
            <a:spLocks noGrp="1"/>
          </p:cNvSpPr>
          <p:nvPr>
            <p:ph type="body" sz="quarter" idx="27" hasCustomPrompt="1"/>
          </p:nvPr>
        </p:nvSpPr>
        <p:spPr>
          <a:xfrm>
            <a:off x="6156000" y="5877272"/>
            <a:ext cx="2538413" cy="162000"/>
          </a:xfrm>
        </p:spPr>
        <p:txBody>
          <a:bodyPr/>
          <a:lstStyle>
            <a:lvl1pPr>
              <a:lnSpc>
                <a:spcPct val="110000"/>
              </a:lnSpc>
              <a:defRPr sz="1000" b="1">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4" name="Textplatzhalter 14">
            <a:extLst>
              <a:ext uri="{FF2B5EF4-FFF2-40B4-BE49-F238E27FC236}">
                <a16:creationId xmlns:a16="http://schemas.microsoft.com/office/drawing/2014/main" id="{36AA8DFA-8E5F-B9E7-3188-D7445CA4A045}"/>
              </a:ext>
            </a:extLst>
          </p:cNvPr>
          <p:cNvSpPr>
            <a:spLocks noGrp="1"/>
          </p:cNvSpPr>
          <p:nvPr>
            <p:ph type="body" sz="quarter" idx="28" hasCustomPrompt="1"/>
          </p:nvPr>
        </p:nvSpPr>
        <p:spPr>
          <a:xfrm>
            <a:off x="6156000" y="6044328"/>
            <a:ext cx="2538413" cy="162000"/>
          </a:xfrm>
        </p:spPr>
        <p:txBody>
          <a:bodyPr/>
          <a:lstStyle>
            <a:lvl1pPr>
              <a:lnSpc>
                <a:spcPct val="110000"/>
              </a:lnSpc>
              <a:defRPr sz="1000">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25" name="Textplatzhalter 14">
            <a:extLst>
              <a:ext uri="{FF2B5EF4-FFF2-40B4-BE49-F238E27FC236}">
                <a16:creationId xmlns:a16="http://schemas.microsoft.com/office/drawing/2014/main" id="{2EB00DD7-CFED-CA99-622B-3A4E282354F1}"/>
              </a:ext>
            </a:extLst>
          </p:cNvPr>
          <p:cNvSpPr>
            <a:spLocks noGrp="1"/>
          </p:cNvSpPr>
          <p:nvPr>
            <p:ph type="body" sz="quarter" idx="29" hasCustomPrompt="1"/>
          </p:nvPr>
        </p:nvSpPr>
        <p:spPr>
          <a:xfrm>
            <a:off x="3267000" y="5877272"/>
            <a:ext cx="2538413" cy="162000"/>
          </a:xfrm>
        </p:spPr>
        <p:txBody>
          <a:bodyPr/>
          <a:lstStyle>
            <a:lvl1pPr>
              <a:lnSpc>
                <a:spcPct val="110000"/>
              </a:lnSpc>
              <a:defRPr sz="1000" b="1">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6" name="Textplatzhalter 14">
            <a:extLst>
              <a:ext uri="{FF2B5EF4-FFF2-40B4-BE49-F238E27FC236}">
                <a16:creationId xmlns:a16="http://schemas.microsoft.com/office/drawing/2014/main" id="{E477B744-0B12-D3B4-E96F-1EF91E682515}"/>
              </a:ext>
            </a:extLst>
          </p:cNvPr>
          <p:cNvSpPr>
            <a:spLocks noGrp="1"/>
          </p:cNvSpPr>
          <p:nvPr>
            <p:ph type="body" sz="quarter" idx="30" hasCustomPrompt="1"/>
          </p:nvPr>
        </p:nvSpPr>
        <p:spPr>
          <a:xfrm>
            <a:off x="3267000" y="6044328"/>
            <a:ext cx="2538413" cy="162000"/>
          </a:xfrm>
        </p:spPr>
        <p:txBody>
          <a:bodyPr/>
          <a:lstStyle>
            <a:lvl1pPr>
              <a:lnSpc>
                <a:spcPct val="110000"/>
              </a:lnSpc>
              <a:defRPr sz="1000">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5" name="Foliennummernplatzhalter 4">
            <a:extLst>
              <a:ext uri="{FF2B5EF4-FFF2-40B4-BE49-F238E27FC236}">
                <a16:creationId xmlns:a16="http://schemas.microsoft.com/office/drawing/2014/main" id="{4F05F0DD-6C09-27EC-2BC5-54EBB93400F8}"/>
              </a:ext>
            </a:extLst>
          </p:cNvPr>
          <p:cNvSpPr>
            <a:spLocks noGrp="1"/>
          </p:cNvSpPr>
          <p:nvPr>
            <p:ph type="sldNum" sz="quarter" idx="33"/>
          </p:nvPr>
        </p:nvSpPr>
        <p:spPr/>
        <p:txBody>
          <a:body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1246460491"/>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pPr>
              <a:defRPr/>
            </a:pPr>
            <a:fld id="{8B3773F5-D5DB-C04D-8EF6-8CF2EA5279D9}" type="datetime1">
              <a:rPr lang="de-CH" smtClean="0"/>
              <a:t>11.02.2026</a:t>
            </a:fld>
            <a:endParaRPr lang="de-CH" dirty="0"/>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D31F035C-AAA6-4028-96C3-C00B678E28D8}" type="slidenum">
              <a:rPr lang="de-CH"/>
              <a:pPr>
                <a:defRPr/>
              </a:pPr>
              <a:t>‹Nr.›</a:t>
            </a:fld>
            <a:endParaRPr lang="de-CH" dirty="0"/>
          </a:p>
        </p:txBody>
      </p:sp>
    </p:spTree>
    <p:extLst>
      <p:ext uri="{BB962C8B-B14F-4D97-AF65-F5344CB8AC3E}">
        <p14:creationId xmlns:p14="http://schemas.microsoft.com/office/powerpoint/2010/main" val="20291982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Sechs Portraitbilder dunkel">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bg1"/>
                </a:solidFill>
              </a:defRPr>
            </a:lvl1pPr>
          </a:lstStyle>
          <a:p>
            <a:r>
              <a:rPr lang="de-CH" dirty="0"/>
              <a:t>Titel hinzufügen</a:t>
            </a:r>
          </a:p>
        </p:txBody>
      </p:sp>
      <p:sp>
        <p:nvSpPr>
          <p:cNvPr id="8" name="Bildplatzhalter 4">
            <a:extLst>
              <a:ext uri="{FF2B5EF4-FFF2-40B4-BE49-F238E27FC236}">
                <a16:creationId xmlns:a16="http://schemas.microsoft.com/office/drawing/2014/main" id="{0F66F4C6-B36A-9AF4-0D66-3EC46F3038E7}"/>
              </a:ext>
            </a:extLst>
          </p:cNvPr>
          <p:cNvSpPr>
            <a:spLocks noGrp="1"/>
          </p:cNvSpPr>
          <p:nvPr>
            <p:ph type="pic" sz="quarter" idx="13" hasCustomPrompt="1"/>
          </p:nvPr>
        </p:nvSpPr>
        <p:spPr>
          <a:xfrm>
            <a:off x="378000" y="17172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9" name="Bildplatzhalter 4">
            <a:extLst>
              <a:ext uri="{FF2B5EF4-FFF2-40B4-BE49-F238E27FC236}">
                <a16:creationId xmlns:a16="http://schemas.microsoft.com/office/drawing/2014/main" id="{AA597946-1FA9-6352-B995-011635640E23}"/>
              </a:ext>
            </a:extLst>
          </p:cNvPr>
          <p:cNvSpPr>
            <a:spLocks noGrp="1"/>
          </p:cNvSpPr>
          <p:nvPr>
            <p:ph type="pic" sz="quarter" idx="14" hasCustomPrompt="1"/>
          </p:nvPr>
        </p:nvSpPr>
        <p:spPr>
          <a:xfrm>
            <a:off x="6156000" y="1717200"/>
            <a:ext cx="2538000" cy="1620000"/>
          </a:xfrm>
          <a:pattFill prst="lgCheck">
            <a:fgClr>
              <a:schemeClr val="bg1">
                <a:lumMod val="85000"/>
              </a:schemeClr>
            </a:fgClr>
            <a:bgClr>
              <a:schemeClr val="bg1"/>
            </a:bgClr>
          </a:pattFill>
        </p:spPr>
        <p:txBody>
          <a:bodyPr tIns="540000" anchor="ctr"/>
          <a:lstStyle>
            <a:lvl1pPr algn="ctr">
              <a:defRPr sz="1000"/>
            </a:lvl1pPr>
          </a:lstStyle>
          <a:p>
            <a:r>
              <a:rPr lang="de-CH" dirty="0"/>
              <a:t>Bild mit Klick auf Symbol hinzufügen</a:t>
            </a:r>
          </a:p>
        </p:txBody>
      </p:sp>
      <p:sp>
        <p:nvSpPr>
          <p:cNvPr id="10" name="Bildplatzhalter 4">
            <a:extLst>
              <a:ext uri="{FF2B5EF4-FFF2-40B4-BE49-F238E27FC236}">
                <a16:creationId xmlns:a16="http://schemas.microsoft.com/office/drawing/2014/main" id="{ABC75154-C919-DB74-E890-C928B3705748}"/>
              </a:ext>
            </a:extLst>
          </p:cNvPr>
          <p:cNvSpPr>
            <a:spLocks noGrp="1"/>
          </p:cNvSpPr>
          <p:nvPr>
            <p:ph type="pic" sz="quarter" idx="15" hasCustomPrompt="1"/>
          </p:nvPr>
        </p:nvSpPr>
        <p:spPr>
          <a:xfrm>
            <a:off x="6156000" y="4125600"/>
            <a:ext cx="2538000" cy="1620000"/>
          </a:xfrm>
          <a:pattFill prst="lgCheck">
            <a:fgClr>
              <a:schemeClr val="bg1">
                <a:lumMod val="85000"/>
              </a:schemeClr>
            </a:fgClr>
            <a:bgClr>
              <a:schemeClr val="bg1"/>
            </a:bgClr>
          </a:pattFill>
        </p:spPr>
        <p:txBody>
          <a:bodyPr tIns="540000" anchor="ctr"/>
          <a:lstStyle>
            <a:lvl1pPr algn="ctr">
              <a:defRPr sz="1000"/>
            </a:lvl1pPr>
          </a:lstStyle>
          <a:p>
            <a:r>
              <a:rPr lang="de-CH" dirty="0"/>
              <a:t>Bild mit Klick auf Symbol hinzufügen</a:t>
            </a:r>
          </a:p>
        </p:txBody>
      </p:sp>
      <p:sp>
        <p:nvSpPr>
          <p:cNvPr id="11" name="Bildplatzhalter 4">
            <a:extLst>
              <a:ext uri="{FF2B5EF4-FFF2-40B4-BE49-F238E27FC236}">
                <a16:creationId xmlns:a16="http://schemas.microsoft.com/office/drawing/2014/main" id="{3EA4A28E-0286-F8A2-0993-6E4C26028335}"/>
              </a:ext>
            </a:extLst>
          </p:cNvPr>
          <p:cNvSpPr>
            <a:spLocks noGrp="1"/>
          </p:cNvSpPr>
          <p:nvPr>
            <p:ph type="pic" sz="quarter" idx="16" hasCustomPrompt="1"/>
          </p:nvPr>
        </p:nvSpPr>
        <p:spPr>
          <a:xfrm>
            <a:off x="3267000" y="17172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2" name="Bildplatzhalter 4">
            <a:extLst>
              <a:ext uri="{FF2B5EF4-FFF2-40B4-BE49-F238E27FC236}">
                <a16:creationId xmlns:a16="http://schemas.microsoft.com/office/drawing/2014/main" id="{5C2EF16D-847E-CDCF-3F6E-E16FB7394813}"/>
              </a:ext>
            </a:extLst>
          </p:cNvPr>
          <p:cNvSpPr>
            <a:spLocks noGrp="1"/>
          </p:cNvSpPr>
          <p:nvPr>
            <p:ph type="pic" sz="quarter" idx="17" hasCustomPrompt="1"/>
          </p:nvPr>
        </p:nvSpPr>
        <p:spPr>
          <a:xfrm>
            <a:off x="3267000" y="41256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3" name="Bildplatzhalter 4">
            <a:extLst>
              <a:ext uri="{FF2B5EF4-FFF2-40B4-BE49-F238E27FC236}">
                <a16:creationId xmlns:a16="http://schemas.microsoft.com/office/drawing/2014/main" id="{4249C9FA-80C7-F101-D801-25F5D1AF1F1B}"/>
              </a:ext>
            </a:extLst>
          </p:cNvPr>
          <p:cNvSpPr>
            <a:spLocks noGrp="1"/>
          </p:cNvSpPr>
          <p:nvPr>
            <p:ph type="pic" sz="quarter" idx="18" hasCustomPrompt="1"/>
          </p:nvPr>
        </p:nvSpPr>
        <p:spPr>
          <a:xfrm>
            <a:off x="378000" y="41256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5" name="Textplatzhalter 14">
            <a:extLst>
              <a:ext uri="{FF2B5EF4-FFF2-40B4-BE49-F238E27FC236}">
                <a16:creationId xmlns:a16="http://schemas.microsoft.com/office/drawing/2014/main" id="{B53A4741-F43C-7C74-26BB-AEA908C6526E}"/>
              </a:ext>
            </a:extLst>
          </p:cNvPr>
          <p:cNvSpPr>
            <a:spLocks noGrp="1"/>
          </p:cNvSpPr>
          <p:nvPr>
            <p:ph type="body" sz="quarter" idx="19" hasCustomPrompt="1"/>
          </p:nvPr>
        </p:nvSpPr>
        <p:spPr>
          <a:xfrm>
            <a:off x="378000" y="3472544"/>
            <a:ext cx="2538413" cy="162000"/>
          </a:xfrm>
        </p:spPr>
        <p:txBody>
          <a:bodyPr/>
          <a:lstStyle>
            <a:lvl1pPr>
              <a:lnSpc>
                <a:spcPct val="110000"/>
              </a:lnSpc>
              <a:defRPr sz="1000" b="1">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16" name="Textplatzhalter 14">
            <a:extLst>
              <a:ext uri="{FF2B5EF4-FFF2-40B4-BE49-F238E27FC236}">
                <a16:creationId xmlns:a16="http://schemas.microsoft.com/office/drawing/2014/main" id="{6621D712-05B5-4B2E-3113-C4D7778F0FD2}"/>
              </a:ext>
            </a:extLst>
          </p:cNvPr>
          <p:cNvSpPr>
            <a:spLocks noGrp="1"/>
          </p:cNvSpPr>
          <p:nvPr>
            <p:ph type="body" sz="quarter" idx="20" hasCustomPrompt="1"/>
          </p:nvPr>
        </p:nvSpPr>
        <p:spPr>
          <a:xfrm>
            <a:off x="378000" y="3639600"/>
            <a:ext cx="2538413" cy="162000"/>
          </a:xfrm>
        </p:spPr>
        <p:txBody>
          <a:bodyPr/>
          <a:lstStyle>
            <a:lvl1pPr>
              <a:lnSpc>
                <a:spcPct val="110000"/>
              </a:lnSpc>
              <a:defRPr sz="1000">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17" name="Textplatzhalter 14">
            <a:extLst>
              <a:ext uri="{FF2B5EF4-FFF2-40B4-BE49-F238E27FC236}">
                <a16:creationId xmlns:a16="http://schemas.microsoft.com/office/drawing/2014/main" id="{E6F8A781-4F44-E37A-F5E6-B0CA08C7AC10}"/>
              </a:ext>
            </a:extLst>
          </p:cNvPr>
          <p:cNvSpPr>
            <a:spLocks noGrp="1"/>
          </p:cNvSpPr>
          <p:nvPr>
            <p:ph type="body" sz="quarter" idx="21" hasCustomPrompt="1"/>
          </p:nvPr>
        </p:nvSpPr>
        <p:spPr>
          <a:xfrm>
            <a:off x="6156000" y="3472544"/>
            <a:ext cx="2538413" cy="162000"/>
          </a:xfrm>
        </p:spPr>
        <p:txBody>
          <a:bodyPr/>
          <a:lstStyle>
            <a:lvl1pPr>
              <a:lnSpc>
                <a:spcPct val="110000"/>
              </a:lnSpc>
              <a:defRPr sz="1000" b="1">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18" name="Textplatzhalter 14">
            <a:extLst>
              <a:ext uri="{FF2B5EF4-FFF2-40B4-BE49-F238E27FC236}">
                <a16:creationId xmlns:a16="http://schemas.microsoft.com/office/drawing/2014/main" id="{BD5681B0-38F1-38FA-39B2-9B9481B26029}"/>
              </a:ext>
            </a:extLst>
          </p:cNvPr>
          <p:cNvSpPr>
            <a:spLocks noGrp="1"/>
          </p:cNvSpPr>
          <p:nvPr>
            <p:ph type="body" sz="quarter" idx="22" hasCustomPrompt="1"/>
          </p:nvPr>
        </p:nvSpPr>
        <p:spPr>
          <a:xfrm>
            <a:off x="6156000" y="3639600"/>
            <a:ext cx="2538413" cy="162000"/>
          </a:xfrm>
        </p:spPr>
        <p:txBody>
          <a:bodyPr/>
          <a:lstStyle>
            <a:lvl1pPr>
              <a:lnSpc>
                <a:spcPct val="110000"/>
              </a:lnSpc>
              <a:defRPr sz="1000">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19" name="Textplatzhalter 14">
            <a:extLst>
              <a:ext uri="{FF2B5EF4-FFF2-40B4-BE49-F238E27FC236}">
                <a16:creationId xmlns:a16="http://schemas.microsoft.com/office/drawing/2014/main" id="{FAC2CE3B-0EC5-F675-FFD3-FCC69AD80658}"/>
              </a:ext>
            </a:extLst>
          </p:cNvPr>
          <p:cNvSpPr>
            <a:spLocks noGrp="1"/>
          </p:cNvSpPr>
          <p:nvPr>
            <p:ph type="body" sz="quarter" idx="23" hasCustomPrompt="1"/>
          </p:nvPr>
        </p:nvSpPr>
        <p:spPr>
          <a:xfrm>
            <a:off x="3267000" y="3472544"/>
            <a:ext cx="2538413" cy="162000"/>
          </a:xfrm>
        </p:spPr>
        <p:txBody>
          <a:bodyPr/>
          <a:lstStyle>
            <a:lvl1pPr>
              <a:lnSpc>
                <a:spcPct val="110000"/>
              </a:lnSpc>
              <a:defRPr sz="1000" b="1">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0" name="Textplatzhalter 14">
            <a:extLst>
              <a:ext uri="{FF2B5EF4-FFF2-40B4-BE49-F238E27FC236}">
                <a16:creationId xmlns:a16="http://schemas.microsoft.com/office/drawing/2014/main" id="{19A7007D-5CBE-7BA6-B71D-BDC086AD45B7}"/>
              </a:ext>
            </a:extLst>
          </p:cNvPr>
          <p:cNvSpPr>
            <a:spLocks noGrp="1"/>
          </p:cNvSpPr>
          <p:nvPr>
            <p:ph type="body" sz="quarter" idx="24" hasCustomPrompt="1"/>
          </p:nvPr>
        </p:nvSpPr>
        <p:spPr>
          <a:xfrm>
            <a:off x="3267000" y="3639600"/>
            <a:ext cx="2538413" cy="162000"/>
          </a:xfrm>
        </p:spPr>
        <p:txBody>
          <a:bodyPr/>
          <a:lstStyle>
            <a:lvl1pPr>
              <a:lnSpc>
                <a:spcPct val="110000"/>
              </a:lnSpc>
              <a:defRPr sz="1000">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21" name="Textplatzhalter 14">
            <a:extLst>
              <a:ext uri="{FF2B5EF4-FFF2-40B4-BE49-F238E27FC236}">
                <a16:creationId xmlns:a16="http://schemas.microsoft.com/office/drawing/2014/main" id="{FD5F9806-C75D-C4DE-51BA-574FA34985DE}"/>
              </a:ext>
            </a:extLst>
          </p:cNvPr>
          <p:cNvSpPr>
            <a:spLocks noGrp="1"/>
          </p:cNvSpPr>
          <p:nvPr>
            <p:ph type="body" sz="quarter" idx="25" hasCustomPrompt="1"/>
          </p:nvPr>
        </p:nvSpPr>
        <p:spPr>
          <a:xfrm>
            <a:off x="378000" y="5877272"/>
            <a:ext cx="2538413" cy="162000"/>
          </a:xfrm>
        </p:spPr>
        <p:txBody>
          <a:bodyPr/>
          <a:lstStyle>
            <a:lvl1pPr>
              <a:lnSpc>
                <a:spcPct val="110000"/>
              </a:lnSpc>
              <a:defRPr sz="1000" b="1">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2" name="Textplatzhalter 14">
            <a:extLst>
              <a:ext uri="{FF2B5EF4-FFF2-40B4-BE49-F238E27FC236}">
                <a16:creationId xmlns:a16="http://schemas.microsoft.com/office/drawing/2014/main" id="{272FED74-6B0F-BCC4-0F24-E00F7CE8CF9F}"/>
              </a:ext>
            </a:extLst>
          </p:cNvPr>
          <p:cNvSpPr>
            <a:spLocks noGrp="1"/>
          </p:cNvSpPr>
          <p:nvPr>
            <p:ph type="body" sz="quarter" idx="26" hasCustomPrompt="1"/>
          </p:nvPr>
        </p:nvSpPr>
        <p:spPr>
          <a:xfrm>
            <a:off x="378000" y="6044328"/>
            <a:ext cx="2538413" cy="162000"/>
          </a:xfrm>
        </p:spPr>
        <p:txBody>
          <a:bodyPr/>
          <a:lstStyle>
            <a:lvl1pPr>
              <a:lnSpc>
                <a:spcPct val="110000"/>
              </a:lnSpc>
              <a:defRPr sz="1000">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23" name="Textplatzhalter 14">
            <a:extLst>
              <a:ext uri="{FF2B5EF4-FFF2-40B4-BE49-F238E27FC236}">
                <a16:creationId xmlns:a16="http://schemas.microsoft.com/office/drawing/2014/main" id="{E3714249-6AEC-223D-E2FA-1FB1C82F4F2D}"/>
              </a:ext>
            </a:extLst>
          </p:cNvPr>
          <p:cNvSpPr>
            <a:spLocks noGrp="1"/>
          </p:cNvSpPr>
          <p:nvPr>
            <p:ph type="body" sz="quarter" idx="27" hasCustomPrompt="1"/>
          </p:nvPr>
        </p:nvSpPr>
        <p:spPr>
          <a:xfrm>
            <a:off x="6156000" y="5877272"/>
            <a:ext cx="2538413" cy="162000"/>
          </a:xfrm>
        </p:spPr>
        <p:txBody>
          <a:bodyPr/>
          <a:lstStyle>
            <a:lvl1pPr>
              <a:lnSpc>
                <a:spcPct val="110000"/>
              </a:lnSpc>
              <a:defRPr sz="1000" b="1">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4" name="Textplatzhalter 14">
            <a:extLst>
              <a:ext uri="{FF2B5EF4-FFF2-40B4-BE49-F238E27FC236}">
                <a16:creationId xmlns:a16="http://schemas.microsoft.com/office/drawing/2014/main" id="{36AA8DFA-8E5F-B9E7-3188-D7445CA4A045}"/>
              </a:ext>
            </a:extLst>
          </p:cNvPr>
          <p:cNvSpPr>
            <a:spLocks noGrp="1"/>
          </p:cNvSpPr>
          <p:nvPr>
            <p:ph type="body" sz="quarter" idx="28" hasCustomPrompt="1"/>
          </p:nvPr>
        </p:nvSpPr>
        <p:spPr>
          <a:xfrm>
            <a:off x="6156000" y="6044328"/>
            <a:ext cx="2538413" cy="162000"/>
          </a:xfrm>
        </p:spPr>
        <p:txBody>
          <a:bodyPr/>
          <a:lstStyle>
            <a:lvl1pPr>
              <a:lnSpc>
                <a:spcPct val="110000"/>
              </a:lnSpc>
              <a:defRPr sz="1000">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25" name="Textplatzhalter 14">
            <a:extLst>
              <a:ext uri="{FF2B5EF4-FFF2-40B4-BE49-F238E27FC236}">
                <a16:creationId xmlns:a16="http://schemas.microsoft.com/office/drawing/2014/main" id="{2EB00DD7-CFED-CA99-622B-3A4E282354F1}"/>
              </a:ext>
            </a:extLst>
          </p:cNvPr>
          <p:cNvSpPr>
            <a:spLocks noGrp="1"/>
          </p:cNvSpPr>
          <p:nvPr>
            <p:ph type="body" sz="quarter" idx="29" hasCustomPrompt="1"/>
          </p:nvPr>
        </p:nvSpPr>
        <p:spPr>
          <a:xfrm>
            <a:off x="3267000" y="5877272"/>
            <a:ext cx="2538413" cy="162000"/>
          </a:xfrm>
        </p:spPr>
        <p:txBody>
          <a:bodyPr/>
          <a:lstStyle>
            <a:lvl1pPr>
              <a:lnSpc>
                <a:spcPct val="110000"/>
              </a:lnSpc>
              <a:defRPr sz="1000" b="1">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6" name="Textplatzhalter 14">
            <a:extLst>
              <a:ext uri="{FF2B5EF4-FFF2-40B4-BE49-F238E27FC236}">
                <a16:creationId xmlns:a16="http://schemas.microsoft.com/office/drawing/2014/main" id="{E477B744-0B12-D3B4-E96F-1EF91E682515}"/>
              </a:ext>
            </a:extLst>
          </p:cNvPr>
          <p:cNvSpPr>
            <a:spLocks noGrp="1"/>
          </p:cNvSpPr>
          <p:nvPr>
            <p:ph type="body" sz="quarter" idx="30" hasCustomPrompt="1"/>
          </p:nvPr>
        </p:nvSpPr>
        <p:spPr>
          <a:xfrm>
            <a:off x="3267000" y="6044328"/>
            <a:ext cx="2538413" cy="162000"/>
          </a:xfrm>
        </p:spPr>
        <p:txBody>
          <a:bodyPr/>
          <a:lstStyle>
            <a:lvl1pPr>
              <a:lnSpc>
                <a:spcPct val="110000"/>
              </a:lnSpc>
              <a:defRPr sz="1000">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cxnSp>
        <p:nvCxnSpPr>
          <p:cNvPr id="3" name="Gerader Verbinder 2">
            <a:extLst>
              <a:ext uri="{FF2B5EF4-FFF2-40B4-BE49-F238E27FC236}">
                <a16:creationId xmlns:a16="http://schemas.microsoft.com/office/drawing/2014/main" id="{91E2F9E9-3215-E42C-6CA1-7C75AAD1AC2D}"/>
              </a:ext>
            </a:extLst>
          </p:cNvPr>
          <p:cNvCxnSpPr/>
          <p:nvPr/>
        </p:nvCxnSpPr>
        <p:spPr>
          <a:xfrm>
            <a:off x="378000" y="1404000"/>
            <a:ext cx="114372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69516E70-F176-C8F3-CCE4-59B1D442FFF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sp>
        <p:nvSpPr>
          <p:cNvPr id="7" name="Foliennummernplatzhalter 6">
            <a:extLst>
              <a:ext uri="{FF2B5EF4-FFF2-40B4-BE49-F238E27FC236}">
                <a16:creationId xmlns:a16="http://schemas.microsoft.com/office/drawing/2014/main" id="{05A7D06F-6EE9-280B-02A2-85E4B805A003}"/>
              </a:ext>
            </a:extLst>
          </p:cNvPr>
          <p:cNvSpPr>
            <a:spLocks noGrp="1"/>
          </p:cNvSpPr>
          <p:nvPr>
            <p:ph type="sldNum" sz="quarter" idx="33"/>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2958328020"/>
      </p:ext>
    </p:extLst>
  </p:cSld>
  <p:clrMapOvr>
    <a:masterClrMapping/>
  </p:clrMapOvr>
  <p:hf hdr="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Schlussfolie (Logo schwarz)">
    <p:spTree>
      <p:nvGrpSpPr>
        <p:cNvPr id="1" name=""/>
        <p:cNvGrpSpPr/>
        <p:nvPr/>
      </p:nvGrpSpPr>
      <p:grpSpPr>
        <a:xfrm>
          <a:off x="0" y="0"/>
          <a:ext cx="0" cy="0"/>
          <a:chOff x="0" y="0"/>
          <a:chExt cx="0" cy="0"/>
        </a:xfrm>
      </p:grpSpPr>
      <p:sp>
        <p:nvSpPr>
          <p:cNvPr id="2" name="Bildplatzhalter 4">
            <a:extLst>
              <a:ext uri="{FF2B5EF4-FFF2-40B4-BE49-F238E27FC236}">
                <a16:creationId xmlns:a16="http://schemas.microsoft.com/office/drawing/2014/main" id="{BB2E34C1-8356-F672-95BA-DC542FB8DAA3}"/>
              </a:ext>
            </a:extLst>
          </p:cNvPr>
          <p:cNvSpPr>
            <a:spLocks noGrp="1"/>
          </p:cNvSpPr>
          <p:nvPr>
            <p:ph type="pic" sz="quarter" idx="13" hasCustomPrompt="1"/>
          </p:nvPr>
        </p:nvSpPr>
        <p:spPr>
          <a:xfrm>
            <a:off x="0" y="0"/>
            <a:ext cx="12193200" cy="5436000"/>
          </a:xfrm>
          <a:pattFill prst="lgCheck">
            <a:fgClr>
              <a:schemeClr val="bg1">
                <a:lumMod val="85000"/>
              </a:schemeClr>
            </a:fgClr>
            <a:bgClr>
              <a:schemeClr val="bg1"/>
            </a:bgClr>
          </a:pattFill>
        </p:spPr>
        <p:txBody>
          <a:bodyPr tIns="720000" anchor="ctr"/>
          <a:lstStyle>
            <a:lvl1pPr algn="ctr">
              <a:defRPr sz="1200"/>
            </a:lvl1pPr>
          </a:lstStyle>
          <a:p>
            <a:r>
              <a:rPr lang="de-CH" dirty="0"/>
              <a:t>Bild mit Klick auf Symbol hinzufügen</a:t>
            </a:r>
          </a:p>
        </p:txBody>
      </p:sp>
      <p:pic>
        <p:nvPicPr>
          <p:cNvPr id="11" name="Grafik 10">
            <a:extLst>
              <a:ext uri="{FF2B5EF4-FFF2-40B4-BE49-F238E27FC236}">
                <a16:creationId xmlns:a16="http://schemas.microsoft.com/office/drawing/2014/main" id="{0401112E-FD79-8C2B-0B3C-F21174479B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6492" y="5734489"/>
            <a:ext cx="2800800" cy="590808"/>
          </a:xfrm>
          <a:prstGeom prst="rect">
            <a:avLst/>
          </a:prstGeom>
        </p:spPr>
      </p:pic>
      <p:sp>
        <p:nvSpPr>
          <p:cNvPr id="4" name="Textplatzhalter 18">
            <a:extLst>
              <a:ext uri="{FF2B5EF4-FFF2-40B4-BE49-F238E27FC236}">
                <a16:creationId xmlns:a16="http://schemas.microsoft.com/office/drawing/2014/main" id="{D7E43976-207F-65EE-7912-997C42A499A6}"/>
              </a:ext>
            </a:extLst>
          </p:cNvPr>
          <p:cNvSpPr>
            <a:spLocks noGrp="1" noChangeAspect="1"/>
          </p:cNvSpPr>
          <p:nvPr>
            <p:ph type="body" sz="quarter" idx="15" hasCustomPrompt="1"/>
          </p:nvPr>
        </p:nvSpPr>
        <p:spPr>
          <a:xfrm>
            <a:off x="11332800" y="378000"/>
            <a:ext cx="478800" cy="540000"/>
          </a:xfrm>
          <a:blipFill>
            <a:blip r:embed="rId3"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3" name="Textplatzhalter 12">
            <a:extLst>
              <a:ext uri="{FF2B5EF4-FFF2-40B4-BE49-F238E27FC236}">
                <a16:creationId xmlns:a16="http://schemas.microsoft.com/office/drawing/2014/main" id="{4C202BFC-41C5-9476-3D5F-10929728AA94}"/>
              </a:ext>
            </a:extLst>
          </p:cNvPr>
          <p:cNvSpPr>
            <a:spLocks noGrp="1"/>
          </p:cNvSpPr>
          <p:nvPr>
            <p:ph type="body" sz="quarter" idx="16" hasCustomPrompt="1"/>
          </p:nvPr>
        </p:nvSpPr>
        <p:spPr>
          <a:xfrm>
            <a:off x="7299745" y="5724000"/>
            <a:ext cx="3560343" cy="943200"/>
          </a:xfrm>
        </p:spPr>
        <p:txBody>
          <a:bodyPr>
            <a:noAutofit/>
          </a:bodyPr>
          <a:lstStyle>
            <a:lvl1pPr>
              <a:lnSpc>
                <a:spcPct val="100000"/>
              </a:lnSpc>
              <a:defRPr sz="1000" spc="20" baseline="0"/>
            </a:lvl1pPr>
            <a:lvl2pPr>
              <a:defRPr sz="1000"/>
            </a:lvl2pPr>
            <a:lvl3pPr>
              <a:defRPr sz="1000"/>
            </a:lvl3pPr>
            <a:lvl4pPr>
              <a:defRPr sz="1000"/>
            </a:lvl4pPr>
            <a:lvl5pPr>
              <a:defRPr sz="1000"/>
            </a:lvl5pPr>
          </a:lstStyle>
          <a:p>
            <a:pPr lvl="0"/>
            <a:r>
              <a:rPr lang="de-DE" dirty="0"/>
              <a:t>Vorname Name</a:t>
            </a:r>
            <a:br>
              <a:rPr lang="de-DE" dirty="0"/>
            </a:br>
            <a:r>
              <a:rPr lang="de-DE" dirty="0"/>
              <a:t>Organisation</a:t>
            </a:r>
            <a:br>
              <a:rPr lang="de-DE" dirty="0"/>
            </a:br>
            <a:r>
              <a:rPr lang="de-DE" dirty="0"/>
              <a:t>Adresse</a:t>
            </a:r>
            <a:br>
              <a:rPr lang="de-DE" dirty="0"/>
            </a:br>
            <a:r>
              <a:rPr lang="de-DE" dirty="0"/>
              <a:t>+00 000 00 00 00</a:t>
            </a:r>
            <a:br>
              <a:rPr lang="de-DE" dirty="0"/>
            </a:br>
            <a:r>
              <a:rPr lang="de-DE" dirty="0"/>
              <a:t>+00 000 00 00 00</a:t>
            </a:r>
            <a:br>
              <a:rPr lang="de-DE" dirty="0"/>
            </a:br>
            <a:r>
              <a:rPr lang="de-DE" dirty="0"/>
              <a:t>E-Mail</a:t>
            </a:r>
          </a:p>
        </p:txBody>
      </p:sp>
    </p:spTree>
    <p:extLst>
      <p:ext uri="{BB962C8B-B14F-4D97-AF65-F5344CB8AC3E}">
        <p14:creationId xmlns:p14="http://schemas.microsoft.com/office/powerpoint/2010/main" val="2005156872"/>
      </p:ext>
    </p:extLst>
  </p:cSld>
  <p:clrMapOvr>
    <a:masterClrMapping/>
  </p:clrMapOvr>
  <p:hf hdr="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Schlussfolie (Logo weiss)">
    <p:spTree>
      <p:nvGrpSpPr>
        <p:cNvPr id="1" name=""/>
        <p:cNvGrpSpPr/>
        <p:nvPr/>
      </p:nvGrpSpPr>
      <p:grpSpPr>
        <a:xfrm>
          <a:off x="0" y="0"/>
          <a:ext cx="0" cy="0"/>
          <a:chOff x="0" y="0"/>
          <a:chExt cx="0" cy="0"/>
        </a:xfrm>
      </p:grpSpPr>
      <p:sp>
        <p:nvSpPr>
          <p:cNvPr id="2" name="Bildplatzhalter 4">
            <a:extLst>
              <a:ext uri="{FF2B5EF4-FFF2-40B4-BE49-F238E27FC236}">
                <a16:creationId xmlns:a16="http://schemas.microsoft.com/office/drawing/2014/main" id="{BB2E34C1-8356-F672-95BA-DC542FB8DAA3}"/>
              </a:ext>
            </a:extLst>
          </p:cNvPr>
          <p:cNvSpPr>
            <a:spLocks noGrp="1"/>
          </p:cNvSpPr>
          <p:nvPr>
            <p:ph type="pic" sz="quarter" idx="13" hasCustomPrompt="1"/>
          </p:nvPr>
        </p:nvSpPr>
        <p:spPr>
          <a:xfrm>
            <a:off x="0" y="0"/>
            <a:ext cx="12193200" cy="5436000"/>
          </a:xfrm>
          <a:pattFill prst="lgCheck">
            <a:fgClr>
              <a:schemeClr val="bg1">
                <a:lumMod val="65000"/>
              </a:schemeClr>
            </a:fgClr>
            <a:bgClr>
              <a:schemeClr val="bg1"/>
            </a:bgClr>
          </a:pattFill>
        </p:spPr>
        <p:txBody>
          <a:bodyPr tIns="720000" anchor="ctr"/>
          <a:lstStyle>
            <a:lvl1pPr algn="ctr">
              <a:defRPr sz="1200"/>
            </a:lvl1pPr>
          </a:lstStyle>
          <a:p>
            <a:r>
              <a:rPr lang="de-CH" dirty="0"/>
              <a:t>Bild mit Klick auf Symbol hinzufügen</a:t>
            </a:r>
          </a:p>
        </p:txBody>
      </p:sp>
      <p:sp>
        <p:nvSpPr>
          <p:cNvPr id="3" name="Textplatzhalter 18">
            <a:extLst>
              <a:ext uri="{FF2B5EF4-FFF2-40B4-BE49-F238E27FC236}">
                <a16:creationId xmlns:a16="http://schemas.microsoft.com/office/drawing/2014/main" id="{FE65CCC8-79B9-7FA3-D88C-298E0383530F}"/>
              </a:ext>
            </a:extLst>
          </p:cNvPr>
          <p:cNvSpPr>
            <a:spLocks noGrp="1" noChangeAspect="1"/>
          </p:cNvSpPr>
          <p:nvPr>
            <p:ph type="body" sz="quarter" idx="15" hasCustomPrompt="1"/>
          </p:nvPr>
        </p:nvSpPr>
        <p:spPr>
          <a:xfrm>
            <a:off x="11332800" y="378000"/>
            <a:ext cx="478800" cy="54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pic>
        <p:nvPicPr>
          <p:cNvPr id="11" name="Grafik 10">
            <a:extLst>
              <a:ext uri="{FF2B5EF4-FFF2-40B4-BE49-F238E27FC236}">
                <a16:creationId xmlns:a16="http://schemas.microsoft.com/office/drawing/2014/main" id="{0401112E-FD79-8C2B-0B3C-F21174479B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492" y="5734489"/>
            <a:ext cx="2800800" cy="590808"/>
          </a:xfrm>
          <a:prstGeom prst="rect">
            <a:avLst/>
          </a:prstGeom>
        </p:spPr>
      </p:pic>
      <p:sp>
        <p:nvSpPr>
          <p:cNvPr id="13" name="Textplatzhalter 12">
            <a:extLst>
              <a:ext uri="{FF2B5EF4-FFF2-40B4-BE49-F238E27FC236}">
                <a16:creationId xmlns:a16="http://schemas.microsoft.com/office/drawing/2014/main" id="{C5598D09-8E40-1321-0E9C-C819808A5929}"/>
              </a:ext>
            </a:extLst>
          </p:cNvPr>
          <p:cNvSpPr>
            <a:spLocks noGrp="1"/>
          </p:cNvSpPr>
          <p:nvPr>
            <p:ph type="body" sz="quarter" idx="16" hasCustomPrompt="1"/>
          </p:nvPr>
        </p:nvSpPr>
        <p:spPr>
          <a:xfrm>
            <a:off x="7299745" y="5724000"/>
            <a:ext cx="3560343" cy="943200"/>
          </a:xfrm>
        </p:spPr>
        <p:txBody>
          <a:bodyPr>
            <a:noAutofit/>
          </a:bodyPr>
          <a:lstStyle>
            <a:lvl1pPr>
              <a:lnSpc>
                <a:spcPct val="100000"/>
              </a:lnSpc>
              <a:defRPr sz="1000" spc="20" baseline="0"/>
            </a:lvl1pPr>
            <a:lvl2pPr>
              <a:defRPr sz="1000"/>
            </a:lvl2pPr>
            <a:lvl3pPr>
              <a:defRPr sz="1000"/>
            </a:lvl3pPr>
            <a:lvl4pPr>
              <a:defRPr sz="1000"/>
            </a:lvl4pPr>
            <a:lvl5pPr>
              <a:defRPr sz="1000"/>
            </a:lvl5pPr>
          </a:lstStyle>
          <a:p>
            <a:pPr lvl="0"/>
            <a:r>
              <a:rPr lang="de-DE" dirty="0"/>
              <a:t>Vorname Name</a:t>
            </a:r>
            <a:br>
              <a:rPr lang="de-DE" dirty="0"/>
            </a:br>
            <a:r>
              <a:rPr lang="de-DE" dirty="0"/>
              <a:t>Organisation</a:t>
            </a:r>
            <a:br>
              <a:rPr lang="de-DE" dirty="0"/>
            </a:br>
            <a:r>
              <a:rPr lang="de-DE" dirty="0"/>
              <a:t>Adresse</a:t>
            </a:r>
            <a:br>
              <a:rPr lang="de-DE" dirty="0"/>
            </a:br>
            <a:r>
              <a:rPr lang="de-DE" dirty="0"/>
              <a:t>+00 000 00 00 00</a:t>
            </a:r>
            <a:br>
              <a:rPr lang="de-DE" dirty="0"/>
            </a:br>
            <a:r>
              <a:rPr lang="de-DE" dirty="0"/>
              <a:t>+00 000 00 00 00</a:t>
            </a:r>
            <a:br>
              <a:rPr lang="de-DE" dirty="0"/>
            </a:br>
            <a:r>
              <a:rPr lang="de-DE" dirty="0"/>
              <a:t>E-Mail</a:t>
            </a:r>
          </a:p>
        </p:txBody>
      </p:sp>
    </p:spTree>
    <p:extLst>
      <p:ext uri="{BB962C8B-B14F-4D97-AF65-F5344CB8AC3E}">
        <p14:creationId xmlns:p14="http://schemas.microsoft.com/office/powerpoint/2010/main" val="3939460127"/>
      </p:ext>
    </p:extLst>
  </p:cSld>
  <p:clrMapOvr>
    <a:masterClrMapping/>
  </p:clrMapOvr>
  <p:hf hdr="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Schlussfolie dunkel">
    <p:bg>
      <p:bgPr>
        <a:solidFill>
          <a:schemeClr val="tx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E7B644E3-9F9E-7511-2041-115A4441B3D7}"/>
              </a:ext>
            </a:extLst>
          </p:cNvPr>
          <p:cNvSpPr/>
          <p:nvPr/>
        </p:nvSpPr>
        <p:spPr>
          <a:xfrm>
            <a:off x="0" y="5436000"/>
            <a:ext cx="12193200" cy="142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err="1">
              <a:solidFill>
                <a:schemeClr val="tx1"/>
              </a:solidFill>
            </a:endParaRPr>
          </a:p>
        </p:txBody>
      </p:sp>
      <p:pic>
        <p:nvPicPr>
          <p:cNvPr id="20" name="Grafik 19">
            <a:extLst>
              <a:ext uri="{FF2B5EF4-FFF2-40B4-BE49-F238E27FC236}">
                <a16:creationId xmlns:a16="http://schemas.microsoft.com/office/drawing/2014/main" id="{11A8974A-63EC-BEA3-2039-095A8C2BBE0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40800" y="532800"/>
            <a:ext cx="4140000" cy="1288970"/>
          </a:xfrm>
          <a:prstGeom prst="rect">
            <a:avLst/>
          </a:prstGeom>
        </p:spPr>
      </p:pic>
      <p:sp>
        <p:nvSpPr>
          <p:cNvPr id="2" name="Textplatzhalter 12">
            <a:extLst>
              <a:ext uri="{FF2B5EF4-FFF2-40B4-BE49-F238E27FC236}">
                <a16:creationId xmlns:a16="http://schemas.microsoft.com/office/drawing/2014/main" id="{5DB51A2D-DEB5-75D6-2CA4-F704B435EA79}"/>
              </a:ext>
            </a:extLst>
          </p:cNvPr>
          <p:cNvSpPr>
            <a:spLocks noGrp="1"/>
          </p:cNvSpPr>
          <p:nvPr>
            <p:ph type="body" sz="quarter" idx="22" hasCustomPrompt="1"/>
          </p:nvPr>
        </p:nvSpPr>
        <p:spPr>
          <a:xfrm>
            <a:off x="1677600" y="5724000"/>
            <a:ext cx="3560343" cy="943200"/>
          </a:xfrm>
        </p:spPr>
        <p:txBody>
          <a:bodyPr>
            <a:noAutofit/>
          </a:bodyPr>
          <a:lstStyle>
            <a:lvl1pPr>
              <a:lnSpc>
                <a:spcPct val="100000"/>
              </a:lnSpc>
              <a:defRPr sz="1000" spc="20" baseline="0"/>
            </a:lvl1pPr>
            <a:lvl2pPr>
              <a:defRPr sz="1000"/>
            </a:lvl2pPr>
            <a:lvl3pPr>
              <a:defRPr sz="1000"/>
            </a:lvl3pPr>
            <a:lvl4pPr>
              <a:defRPr sz="1000"/>
            </a:lvl4pPr>
            <a:lvl5pPr>
              <a:defRPr sz="1000"/>
            </a:lvl5pPr>
          </a:lstStyle>
          <a:p>
            <a:pPr lvl="0"/>
            <a:r>
              <a:rPr lang="de-DE" dirty="0"/>
              <a:t>Vorname Name</a:t>
            </a:r>
            <a:br>
              <a:rPr lang="de-DE" dirty="0"/>
            </a:br>
            <a:r>
              <a:rPr lang="de-DE" dirty="0"/>
              <a:t>Organisation</a:t>
            </a:r>
            <a:br>
              <a:rPr lang="de-DE" dirty="0"/>
            </a:br>
            <a:r>
              <a:rPr lang="de-DE" dirty="0"/>
              <a:t>Adresse</a:t>
            </a:r>
            <a:br>
              <a:rPr lang="de-DE" dirty="0"/>
            </a:br>
            <a:r>
              <a:rPr lang="de-DE" dirty="0"/>
              <a:t>+00 000 00 00 00</a:t>
            </a:r>
            <a:br>
              <a:rPr lang="de-DE" dirty="0"/>
            </a:br>
            <a:r>
              <a:rPr lang="de-DE" dirty="0"/>
              <a:t>+00 000 00 00 00</a:t>
            </a:r>
            <a:br>
              <a:rPr lang="de-DE" dirty="0"/>
            </a:br>
            <a:r>
              <a:rPr lang="de-DE" dirty="0"/>
              <a:t>E-Mail</a:t>
            </a:r>
          </a:p>
        </p:txBody>
      </p:sp>
    </p:spTree>
    <p:extLst>
      <p:ext uri="{BB962C8B-B14F-4D97-AF65-F5344CB8AC3E}">
        <p14:creationId xmlns:p14="http://schemas.microsoft.com/office/powerpoint/2010/main" val="2978706422"/>
      </p:ext>
    </p:extLst>
  </p:cSld>
  <p:clrMapOvr>
    <a:masterClrMapping/>
  </p:clrMapOvr>
  <p:hf hdr="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Feuille de clôture (logo noir)">
    <p:spTree>
      <p:nvGrpSpPr>
        <p:cNvPr id="1" name=""/>
        <p:cNvGrpSpPr/>
        <p:nvPr/>
      </p:nvGrpSpPr>
      <p:grpSpPr>
        <a:xfrm>
          <a:off x="0" y="0"/>
          <a:ext cx="0" cy="0"/>
          <a:chOff x="0" y="0"/>
          <a:chExt cx="0" cy="0"/>
        </a:xfrm>
      </p:grpSpPr>
      <p:sp>
        <p:nvSpPr>
          <p:cNvPr id="2" name="Bildplatzhalter 4">
            <a:extLst>
              <a:ext uri="{FF2B5EF4-FFF2-40B4-BE49-F238E27FC236}">
                <a16:creationId xmlns:a16="http://schemas.microsoft.com/office/drawing/2014/main" id="{BB2E34C1-8356-F672-95BA-DC542FB8DAA3}"/>
              </a:ext>
            </a:extLst>
          </p:cNvPr>
          <p:cNvSpPr>
            <a:spLocks noGrp="1"/>
          </p:cNvSpPr>
          <p:nvPr>
            <p:ph type="pic" sz="quarter" idx="13" hasCustomPrompt="1"/>
          </p:nvPr>
        </p:nvSpPr>
        <p:spPr>
          <a:xfrm>
            <a:off x="0" y="0"/>
            <a:ext cx="12193200" cy="5436000"/>
          </a:xfrm>
          <a:pattFill prst="lgCheck">
            <a:fgClr>
              <a:schemeClr val="bg1">
                <a:lumMod val="85000"/>
              </a:schemeClr>
            </a:fgClr>
            <a:bgClr>
              <a:schemeClr val="bg1"/>
            </a:bgClr>
          </a:pattFill>
        </p:spPr>
        <p:txBody>
          <a:bodyPr tIns="720000" anchor="ctr"/>
          <a:lstStyle>
            <a:lvl1pPr algn="ctr">
              <a:defRPr sz="1200"/>
            </a:lvl1pPr>
          </a:lstStyle>
          <a:p>
            <a:r>
              <a:rPr lang="fr-FR" dirty="0"/>
              <a:t>Appuyer sur l’icône pour ajouter une image</a:t>
            </a:r>
            <a:endParaRPr lang="de-CH" dirty="0"/>
          </a:p>
        </p:txBody>
      </p:sp>
      <p:sp>
        <p:nvSpPr>
          <p:cNvPr id="4" name="Textplatzhalter 18">
            <a:extLst>
              <a:ext uri="{FF2B5EF4-FFF2-40B4-BE49-F238E27FC236}">
                <a16:creationId xmlns:a16="http://schemas.microsoft.com/office/drawing/2014/main" id="{D7E43976-207F-65EE-7912-997C42A499A6}"/>
              </a:ext>
            </a:extLst>
          </p:cNvPr>
          <p:cNvSpPr>
            <a:spLocks noGrp="1" noChangeAspect="1"/>
          </p:cNvSpPr>
          <p:nvPr>
            <p:ph type="body" sz="quarter" idx="15" hasCustomPrompt="1"/>
          </p:nvPr>
        </p:nvSpPr>
        <p:spPr>
          <a:xfrm>
            <a:off x="11332800" y="378000"/>
            <a:ext cx="478800" cy="54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3" name="Textplatzhalter 12">
            <a:extLst>
              <a:ext uri="{FF2B5EF4-FFF2-40B4-BE49-F238E27FC236}">
                <a16:creationId xmlns:a16="http://schemas.microsoft.com/office/drawing/2014/main" id="{4C202BFC-41C5-9476-3D5F-10929728AA94}"/>
              </a:ext>
            </a:extLst>
          </p:cNvPr>
          <p:cNvSpPr>
            <a:spLocks noGrp="1"/>
          </p:cNvSpPr>
          <p:nvPr>
            <p:ph type="body" sz="quarter" idx="16" hasCustomPrompt="1"/>
          </p:nvPr>
        </p:nvSpPr>
        <p:spPr>
          <a:xfrm>
            <a:off x="7299745" y="5724000"/>
            <a:ext cx="3560343" cy="943200"/>
          </a:xfrm>
        </p:spPr>
        <p:txBody>
          <a:bodyPr>
            <a:noAutofit/>
          </a:bodyPr>
          <a:lstStyle>
            <a:lvl1pPr>
              <a:lnSpc>
                <a:spcPct val="100000"/>
              </a:lnSpc>
              <a:defRPr sz="1000" spc="20" baseline="0"/>
            </a:lvl1pPr>
            <a:lvl2pPr>
              <a:defRPr sz="1000"/>
            </a:lvl2pPr>
            <a:lvl3pPr>
              <a:defRPr sz="1000"/>
            </a:lvl3pPr>
            <a:lvl4pPr>
              <a:defRPr sz="1000"/>
            </a:lvl4pPr>
            <a:lvl5pPr>
              <a:defRPr sz="1000"/>
            </a:lvl5pPr>
          </a:lstStyle>
          <a:p>
            <a:pPr lvl="0"/>
            <a:r>
              <a:rPr lang="de-DE" dirty="0" err="1"/>
              <a:t>Prénom</a:t>
            </a:r>
            <a:r>
              <a:rPr lang="de-DE" dirty="0"/>
              <a:t> </a:t>
            </a:r>
            <a:r>
              <a:rPr lang="de-DE" dirty="0" err="1"/>
              <a:t>Nom</a:t>
            </a:r>
            <a:br>
              <a:rPr lang="de-DE" dirty="0"/>
            </a:br>
            <a:r>
              <a:rPr lang="de-DE" dirty="0"/>
              <a:t>Organisation</a:t>
            </a:r>
            <a:br>
              <a:rPr lang="de-DE" dirty="0"/>
            </a:br>
            <a:r>
              <a:rPr lang="de-DE" dirty="0"/>
              <a:t>Adresse</a:t>
            </a:r>
            <a:br>
              <a:rPr lang="de-DE" dirty="0"/>
            </a:br>
            <a:r>
              <a:rPr lang="de-DE" dirty="0"/>
              <a:t>+00 000 00 00 00</a:t>
            </a:r>
            <a:br>
              <a:rPr lang="de-DE" dirty="0"/>
            </a:br>
            <a:r>
              <a:rPr lang="de-DE" dirty="0"/>
              <a:t>+00 000 00 00 00</a:t>
            </a:r>
            <a:br>
              <a:rPr lang="de-DE" dirty="0"/>
            </a:br>
            <a:r>
              <a:rPr lang="de-DE" dirty="0" err="1"/>
              <a:t>E-mail</a:t>
            </a:r>
            <a:endParaRPr lang="de-DE" dirty="0"/>
          </a:p>
        </p:txBody>
      </p:sp>
      <p:pic>
        <p:nvPicPr>
          <p:cNvPr id="8" name="Image 7">
            <a:extLst>
              <a:ext uri="{FF2B5EF4-FFF2-40B4-BE49-F238E27FC236}">
                <a16:creationId xmlns:a16="http://schemas.microsoft.com/office/drawing/2014/main" id="{704B6549-DB91-7633-A074-184931E8DA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492" y="5692726"/>
            <a:ext cx="1943656" cy="631873"/>
          </a:xfrm>
          <a:prstGeom prst="rect">
            <a:avLst/>
          </a:prstGeom>
        </p:spPr>
      </p:pic>
    </p:spTree>
    <p:extLst>
      <p:ext uri="{BB962C8B-B14F-4D97-AF65-F5344CB8AC3E}">
        <p14:creationId xmlns:p14="http://schemas.microsoft.com/office/powerpoint/2010/main" val="150684188"/>
      </p:ext>
    </p:extLst>
  </p:cSld>
  <p:clrMapOvr>
    <a:masterClrMapping/>
  </p:clrMapOvr>
  <p:hf hdr="0"/>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Feuille de clôture (logo blanc)">
    <p:spTree>
      <p:nvGrpSpPr>
        <p:cNvPr id="1" name=""/>
        <p:cNvGrpSpPr/>
        <p:nvPr/>
      </p:nvGrpSpPr>
      <p:grpSpPr>
        <a:xfrm>
          <a:off x="0" y="0"/>
          <a:ext cx="0" cy="0"/>
          <a:chOff x="0" y="0"/>
          <a:chExt cx="0" cy="0"/>
        </a:xfrm>
      </p:grpSpPr>
      <p:sp>
        <p:nvSpPr>
          <p:cNvPr id="2" name="Bildplatzhalter 4">
            <a:extLst>
              <a:ext uri="{FF2B5EF4-FFF2-40B4-BE49-F238E27FC236}">
                <a16:creationId xmlns:a16="http://schemas.microsoft.com/office/drawing/2014/main" id="{BB2E34C1-8356-F672-95BA-DC542FB8DAA3}"/>
              </a:ext>
            </a:extLst>
          </p:cNvPr>
          <p:cNvSpPr>
            <a:spLocks noGrp="1"/>
          </p:cNvSpPr>
          <p:nvPr>
            <p:ph type="pic" sz="quarter" idx="13" hasCustomPrompt="1"/>
          </p:nvPr>
        </p:nvSpPr>
        <p:spPr>
          <a:xfrm>
            <a:off x="0" y="0"/>
            <a:ext cx="12193200" cy="5436000"/>
          </a:xfrm>
          <a:pattFill prst="lgCheck">
            <a:fgClr>
              <a:schemeClr val="bg1">
                <a:lumMod val="65000"/>
              </a:schemeClr>
            </a:fgClr>
            <a:bgClr>
              <a:schemeClr val="bg1"/>
            </a:bgClr>
          </a:pattFill>
        </p:spPr>
        <p:txBody>
          <a:bodyPr tIns="720000" anchor="ctr"/>
          <a:lstStyle>
            <a:lvl1pPr algn="ctr">
              <a:defRPr sz="1200"/>
            </a:lvl1pPr>
          </a:lstStyle>
          <a:p>
            <a:r>
              <a:rPr lang="fr-FR" dirty="0"/>
              <a:t>Appuyer sur l’icône pour ajouter une image</a:t>
            </a:r>
            <a:endParaRPr lang="de-CH" dirty="0"/>
          </a:p>
        </p:txBody>
      </p:sp>
      <p:sp>
        <p:nvSpPr>
          <p:cNvPr id="3" name="Textplatzhalter 18">
            <a:extLst>
              <a:ext uri="{FF2B5EF4-FFF2-40B4-BE49-F238E27FC236}">
                <a16:creationId xmlns:a16="http://schemas.microsoft.com/office/drawing/2014/main" id="{FE65CCC8-79B9-7FA3-D88C-298E0383530F}"/>
              </a:ext>
            </a:extLst>
          </p:cNvPr>
          <p:cNvSpPr>
            <a:spLocks noGrp="1" noChangeAspect="1"/>
          </p:cNvSpPr>
          <p:nvPr>
            <p:ph type="body" sz="quarter" idx="15" hasCustomPrompt="1"/>
          </p:nvPr>
        </p:nvSpPr>
        <p:spPr>
          <a:xfrm>
            <a:off x="11332800" y="378000"/>
            <a:ext cx="478800" cy="54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13" name="Textplatzhalter 12">
            <a:extLst>
              <a:ext uri="{FF2B5EF4-FFF2-40B4-BE49-F238E27FC236}">
                <a16:creationId xmlns:a16="http://schemas.microsoft.com/office/drawing/2014/main" id="{C5598D09-8E40-1321-0E9C-C819808A5929}"/>
              </a:ext>
            </a:extLst>
          </p:cNvPr>
          <p:cNvSpPr>
            <a:spLocks noGrp="1"/>
          </p:cNvSpPr>
          <p:nvPr>
            <p:ph type="body" sz="quarter" idx="16" hasCustomPrompt="1"/>
          </p:nvPr>
        </p:nvSpPr>
        <p:spPr>
          <a:xfrm>
            <a:off x="7299745" y="5724000"/>
            <a:ext cx="3560343" cy="943200"/>
          </a:xfrm>
        </p:spPr>
        <p:txBody>
          <a:bodyPr>
            <a:noAutofit/>
          </a:bodyPr>
          <a:lstStyle>
            <a:lvl1pPr>
              <a:lnSpc>
                <a:spcPct val="100000"/>
              </a:lnSpc>
              <a:defRPr sz="1000" spc="20" baseline="0"/>
            </a:lvl1pPr>
            <a:lvl2pPr>
              <a:defRPr sz="1000"/>
            </a:lvl2pPr>
            <a:lvl3pPr>
              <a:defRPr sz="1000"/>
            </a:lvl3pPr>
            <a:lvl4pPr>
              <a:defRPr sz="1000"/>
            </a:lvl4pPr>
            <a:lvl5pPr>
              <a:defRPr sz="1000"/>
            </a:lvl5pPr>
          </a:lstStyle>
          <a:p>
            <a:pPr lvl="0"/>
            <a:r>
              <a:rPr lang="de-DE" dirty="0" err="1"/>
              <a:t>Prénom</a:t>
            </a:r>
            <a:r>
              <a:rPr lang="de-DE" dirty="0"/>
              <a:t> </a:t>
            </a:r>
            <a:r>
              <a:rPr lang="de-DE" dirty="0" err="1"/>
              <a:t>Nom</a:t>
            </a:r>
            <a:br>
              <a:rPr lang="de-DE" dirty="0"/>
            </a:br>
            <a:r>
              <a:rPr lang="de-DE" dirty="0"/>
              <a:t>Organisation</a:t>
            </a:r>
            <a:br>
              <a:rPr lang="de-DE" dirty="0"/>
            </a:br>
            <a:r>
              <a:rPr lang="de-DE" dirty="0"/>
              <a:t>Adresse</a:t>
            </a:r>
            <a:br>
              <a:rPr lang="de-DE" dirty="0"/>
            </a:br>
            <a:r>
              <a:rPr lang="de-DE" dirty="0"/>
              <a:t>+00 000 00 00 00</a:t>
            </a:r>
            <a:br>
              <a:rPr lang="de-DE" dirty="0"/>
            </a:br>
            <a:r>
              <a:rPr lang="de-DE" dirty="0"/>
              <a:t>+00 000 00 00 00</a:t>
            </a:r>
            <a:br>
              <a:rPr lang="de-DE" dirty="0"/>
            </a:br>
            <a:r>
              <a:rPr lang="de-DE" dirty="0" err="1"/>
              <a:t>E-mail</a:t>
            </a:r>
            <a:endParaRPr lang="de-DE" dirty="0"/>
          </a:p>
        </p:txBody>
      </p:sp>
      <p:pic>
        <p:nvPicPr>
          <p:cNvPr id="4" name="Image 3">
            <a:extLst>
              <a:ext uri="{FF2B5EF4-FFF2-40B4-BE49-F238E27FC236}">
                <a16:creationId xmlns:a16="http://schemas.microsoft.com/office/drawing/2014/main" id="{8387F6D0-66D9-7632-4957-A9245918CE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492" y="5692726"/>
            <a:ext cx="1943656" cy="631873"/>
          </a:xfrm>
          <a:prstGeom prst="rect">
            <a:avLst/>
          </a:prstGeom>
        </p:spPr>
      </p:pic>
    </p:spTree>
    <p:extLst>
      <p:ext uri="{BB962C8B-B14F-4D97-AF65-F5344CB8AC3E}">
        <p14:creationId xmlns:p14="http://schemas.microsoft.com/office/powerpoint/2010/main" val="3446539340"/>
      </p:ext>
    </p:extLst>
  </p:cSld>
  <p:clrMapOvr>
    <a:masterClrMapping/>
  </p:clrMapOvr>
  <p:hf hdr="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Feuille de clôture (foncé)">
    <p:bg>
      <p:bgPr>
        <a:solidFill>
          <a:schemeClr val="tx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E7B644E3-9F9E-7511-2041-115A4441B3D7}"/>
              </a:ext>
            </a:extLst>
          </p:cNvPr>
          <p:cNvSpPr/>
          <p:nvPr/>
        </p:nvSpPr>
        <p:spPr>
          <a:xfrm>
            <a:off x="0" y="5436000"/>
            <a:ext cx="12193200" cy="142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err="1">
              <a:solidFill>
                <a:schemeClr val="tx1"/>
              </a:solidFill>
            </a:endParaRPr>
          </a:p>
        </p:txBody>
      </p:sp>
      <p:sp>
        <p:nvSpPr>
          <p:cNvPr id="2" name="Textplatzhalter 12">
            <a:extLst>
              <a:ext uri="{FF2B5EF4-FFF2-40B4-BE49-F238E27FC236}">
                <a16:creationId xmlns:a16="http://schemas.microsoft.com/office/drawing/2014/main" id="{5DB51A2D-DEB5-75D6-2CA4-F704B435EA79}"/>
              </a:ext>
            </a:extLst>
          </p:cNvPr>
          <p:cNvSpPr>
            <a:spLocks noGrp="1"/>
          </p:cNvSpPr>
          <p:nvPr>
            <p:ph type="body" sz="quarter" idx="22" hasCustomPrompt="1"/>
          </p:nvPr>
        </p:nvSpPr>
        <p:spPr>
          <a:xfrm>
            <a:off x="1677600" y="5724000"/>
            <a:ext cx="3560343" cy="943200"/>
          </a:xfrm>
        </p:spPr>
        <p:txBody>
          <a:bodyPr>
            <a:noAutofit/>
          </a:bodyPr>
          <a:lstStyle>
            <a:lvl1pPr>
              <a:lnSpc>
                <a:spcPct val="100000"/>
              </a:lnSpc>
              <a:defRPr sz="1000" spc="20" baseline="0"/>
            </a:lvl1pPr>
            <a:lvl2pPr>
              <a:defRPr sz="1000"/>
            </a:lvl2pPr>
            <a:lvl3pPr>
              <a:defRPr sz="1000"/>
            </a:lvl3pPr>
            <a:lvl4pPr>
              <a:defRPr sz="1000"/>
            </a:lvl4pPr>
            <a:lvl5pPr>
              <a:defRPr sz="1000"/>
            </a:lvl5pPr>
          </a:lstStyle>
          <a:p>
            <a:pPr lvl="0"/>
            <a:r>
              <a:rPr lang="de-DE" dirty="0" err="1"/>
              <a:t>Prénom</a:t>
            </a:r>
            <a:r>
              <a:rPr lang="de-DE" dirty="0"/>
              <a:t> </a:t>
            </a:r>
            <a:r>
              <a:rPr lang="de-DE" dirty="0" err="1"/>
              <a:t>Nom</a:t>
            </a:r>
            <a:br>
              <a:rPr lang="de-DE" dirty="0"/>
            </a:br>
            <a:r>
              <a:rPr lang="de-DE" dirty="0"/>
              <a:t>Organisation</a:t>
            </a:r>
            <a:br>
              <a:rPr lang="de-DE" dirty="0"/>
            </a:br>
            <a:r>
              <a:rPr lang="de-DE" dirty="0"/>
              <a:t>Adresse</a:t>
            </a:r>
            <a:br>
              <a:rPr lang="de-DE" dirty="0"/>
            </a:br>
            <a:r>
              <a:rPr lang="de-DE" dirty="0"/>
              <a:t>+00 000 00 00 00</a:t>
            </a:r>
            <a:br>
              <a:rPr lang="de-DE" dirty="0"/>
            </a:br>
            <a:r>
              <a:rPr lang="de-DE" dirty="0"/>
              <a:t>+00 000 00 00 00</a:t>
            </a:r>
            <a:br>
              <a:rPr lang="de-DE" dirty="0"/>
            </a:br>
            <a:r>
              <a:rPr lang="de-DE" dirty="0" err="1"/>
              <a:t>E-mail</a:t>
            </a:r>
            <a:endParaRPr lang="de-DE" dirty="0"/>
          </a:p>
        </p:txBody>
      </p:sp>
      <p:pic>
        <p:nvPicPr>
          <p:cNvPr id="4" name="Grafik 3">
            <a:extLst>
              <a:ext uri="{FF2B5EF4-FFF2-40B4-BE49-F238E27FC236}">
                <a16:creationId xmlns:a16="http://schemas.microsoft.com/office/drawing/2014/main" id="{102717BE-75C2-16A5-D6E8-FF9F92DFA1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0799" y="472647"/>
            <a:ext cx="2886586" cy="1350000"/>
          </a:xfrm>
          <a:prstGeom prst="rect">
            <a:avLst/>
          </a:prstGeom>
        </p:spPr>
      </p:pic>
    </p:spTree>
    <p:extLst>
      <p:ext uri="{BB962C8B-B14F-4D97-AF65-F5344CB8AC3E}">
        <p14:creationId xmlns:p14="http://schemas.microsoft.com/office/powerpoint/2010/main" val="703251464"/>
      </p:ext>
    </p:extLst>
  </p:cSld>
  <p:clrMapOvr>
    <a:masterClrMapping/>
  </p:clrMapOvr>
  <p:hf hdr="0"/>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Nur Titel hel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CH" dirty="0"/>
              <a:t>Titel hinzufügen</a:t>
            </a:r>
          </a:p>
        </p:txBody>
      </p:sp>
      <p:sp>
        <p:nvSpPr>
          <p:cNvPr id="5" name="Foliennummernplatzhalter 4">
            <a:extLst>
              <a:ext uri="{FF2B5EF4-FFF2-40B4-BE49-F238E27FC236}">
                <a16:creationId xmlns:a16="http://schemas.microsoft.com/office/drawing/2014/main" id="{429E5FA7-CCF2-A207-E06E-CF8A89AA7170}"/>
              </a:ext>
            </a:extLst>
          </p:cNvPr>
          <p:cNvSpPr>
            <a:spLocks noGrp="1"/>
          </p:cNvSpPr>
          <p:nvPr>
            <p:ph type="sldNum" sz="quarter" idx="12"/>
          </p:nvPr>
        </p:nvSpPr>
        <p:spPr/>
        <p:txBody>
          <a:body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1935189435"/>
      </p:ext>
    </p:extLst>
  </p:cSld>
  <p:clrMapOvr>
    <a:masterClrMapping/>
  </p:clrMapOvr>
  <p:hf hdr="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Nur Titel dunkel">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bg1"/>
                </a:solidFill>
              </a:defRPr>
            </a:lvl1pPr>
          </a:lstStyle>
          <a:p>
            <a:r>
              <a:rPr lang="de-CH" dirty="0"/>
              <a:t>Titel hinzufügen</a:t>
            </a:r>
          </a:p>
        </p:txBody>
      </p:sp>
      <p:pic>
        <p:nvPicPr>
          <p:cNvPr id="6" name="Grafik 5">
            <a:extLst>
              <a:ext uri="{FF2B5EF4-FFF2-40B4-BE49-F238E27FC236}">
                <a16:creationId xmlns:a16="http://schemas.microsoft.com/office/drawing/2014/main" id="{05865F1B-0D94-9C38-F0E6-887F7979C6A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cxnSp>
        <p:nvCxnSpPr>
          <p:cNvPr id="7" name="Gerader Verbinder 6">
            <a:extLst>
              <a:ext uri="{FF2B5EF4-FFF2-40B4-BE49-F238E27FC236}">
                <a16:creationId xmlns:a16="http://schemas.microsoft.com/office/drawing/2014/main" id="{3F779B70-7D81-C9DC-7FF7-E08C9082C309}"/>
              </a:ext>
            </a:extLst>
          </p:cNvPr>
          <p:cNvCxnSpPr/>
          <p:nvPr/>
        </p:nvCxnSpPr>
        <p:spPr>
          <a:xfrm>
            <a:off x="378000" y="1404000"/>
            <a:ext cx="114372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oliennummernplatzhalter 4">
            <a:extLst>
              <a:ext uri="{FF2B5EF4-FFF2-40B4-BE49-F238E27FC236}">
                <a16:creationId xmlns:a16="http://schemas.microsoft.com/office/drawing/2014/main" id="{55A34424-F827-6FDB-84FF-D74684FC2C17}"/>
              </a:ext>
            </a:extLst>
          </p:cNvPr>
          <p:cNvSpPr>
            <a:spLocks noGrp="1"/>
          </p:cNvSpPr>
          <p:nvPr>
            <p:ph type="sldNum" sz="quarter" idx="12"/>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2154218440"/>
      </p:ext>
    </p:extLst>
  </p:cSld>
  <p:clrMapOvr>
    <a:masterClrMapping/>
  </p:clrMapOvr>
  <p:hf hdr="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Leer hell">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13938044-DB5F-9BB2-B924-670CF7FE0CBB}"/>
              </a:ext>
            </a:extLst>
          </p:cNvPr>
          <p:cNvSpPr/>
          <p:nvPr/>
        </p:nvSpPr>
        <p:spPr>
          <a:xfrm>
            <a:off x="0" y="1370803"/>
            <a:ext cx="121932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err="1">
              <a:solidFill>
                <a:schemeClr val="tx1"/>
              </a:solidFill>
            </a:endParaRPr>
          </a:p>
        </p:txBody>
      </p:sp>
      <p:sp>
        <p:nvSpPr>
          <p:cNvPr id="4" name="Foliennummernplatzhalter 3">
            <a:extLst>
              <a:ext uri="{FF2B5EF4-FFF2-40B4-BE49-F238E27FC236}">
                <a16:creationId xmlns:a16="http://schemas.microsoft.com/office/drawing/2014/main" id="{3D3CB16C-9AED-9297-3D04-1A055E8C0C5B}"/>
              </a:ext>
            </a:extLst>
          </p:cNvPr>
          <p:cNvSpPr>
            <a:spLocks noGrp="1"/>
          </p:cNvSpPr>
          <p:nvPr>
            <p:ph type="sldNum" sz="quarter" idx="12"/>
          </p:nvPr>
        </p:nvSpPr>
        <p:spPr/>
        <p:txBody>
          <a:body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3022691452"/>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endParaRPr lang="de-CH" dirty="0"/>
          </a:p>
        </p:txBody>
      </p:sp>
      <p:sp>
        <p:nvSpPr>
          <p:cNvPr id="3" name="Datumsplatzhalter 3"/>
          <p:cNvSpPr>
            <a:spLocks noGrp="1"/>
          </p:cNvSpPr>
          <p:nvPr>
            <p:ph type="dt" sz="half" idx="10"/>
          </p:nvPr>
        </p:nvSpPr>
        <p:spPr/>
        <p:txBody>
          <a:bodyPr/>
          <a:lstStyle>
            <a:lvl1pPr>
              <a:defRPr/>
            </a:lvl1pPr>
          </a:lstStyle>
          <a:p>
            <a:pPr>
              <a:defRPr/>
            </a:pPr>
            <a:fld id="{1913DFBF-313C-1346-9149-ADEF1130EF10}" type="datetime1">
              <a:rPr lang="de-CH" smtClean="0"/>
              <a:t>11.02.2026</a:t>
            </a:fld>
            <a:endParaRPr lang="de-CH" dirty="0"/>
          </a:p>
        </p:txBody>
      </p:sp>
      <p:sp>
        <p:nvSpPr>
          <p:cNvPr id="4" name="Fußzeilenplatzhalter 4"/>
          <p:cNvSpPr>
            <a:spLocks noGrp="1"/>
          </p:cNvSpPr>
          <p:nvPr>
            <p:ph type="ftr" sz="quarter" idx="11"/>
          </p:nvPr>
        </p:nvSpPr>
        <p:spPr/>
        <p:txBody>
          <a:bodyPr/>
          <a:lstStyle>
            <a:lvl1pPr>
              <a:defRPr/>
            </a:lvl1pPr>
          </a:lstStyle>
          <a:p>
            <a:pPr>
              <a:defRPr/>
            </a:pPr>
            <a:endParaRPr lang="de-CH"/>
          </a:p>
        </p:txBody>
      </p:sp>
      <p:sp>
        <p:nvSpPr>
          <p:cNvPr id="5" name="Foliennummernplatzhalter 5"/>
          <p:cNvSpPr>
            <a:spLocks noGrp="1"/>
          </p:cNvSpPr>
          <p:nvPr>
            <p:ph type="sldNum" sz="quarter" idx="12"/>
          </p:nvPr>
        </p:nvSpPr>
        <p:spPr/>
        <p:txBody>
          <a:bodyPr/>
          <a:lstStyle>
            <a:lvl1pPr>
              <a:defRPr/>
            </a:lvl1pPr>
          </a:lstStyle>
          <a:p>
            <a:pPr>
              <a:defRPr/>
            </a:pPr>
            <a:fld id="{B8883DC9-296F-4214-B6C6-6757439F228E}" type="slidenum">
              <a:rPr lang="de-CH"/>
              <a:pPr>
                <a:defRPr/>
              </a:pPr>
              <a:t>‹Nr.›</a:t>
            </a:fld>
            <a:endParaRPr lang="de-CH" dirty="0"/>
          </a:p>
        </p:txBody>
      </p:sp>
    </p:spTree>
    <p:extLst>
      <p:ext uri="{BB962C8B-B14F-4D97-AF65-F5344CB8AC3E}">
        <p14:creationId xmlns:p14="http://schemas.microsoft.com/office/powerpoint/2010/main" val="28903826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Leer dunkel">
    <p:bg>
      <p:bgPr>
        <a:solidFill>
          <a:schemeClr val="tx1"/>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FF472CDE-AFA7-4A6B-AC6B-F8CFD4B28B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sp>
        <p:nvSpPr>
          <p:cNvPr id="4" name="Foliennummernplatzhalter 3">
            <a:extLst>
              <a:ext uri="{FF2B5EF4-FFF2-40B4-BE49-F238E27FC236}">
                <a16:creationId xmlns:a16="http://schemas.microsoft.com/office/drawing/2014/main" id="{73B1C7BD-5F47-4A23-BDED-98EFF87122B6}"/>
              </a:ext>
            </a:extLst>
          </p:cNvPr>
          <p:cNvSpPr>
            <a:spLocks noGrp="1"/>
          </p:cNvSpPr>
          <p:nvPr>
            <p:ph type="sldNum" sz="quarter" idx="12"/>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1580012810"/>
      </p:ext>
    </p:extLst>
  </p:cSld>
  <p:clrMapOvr>
    <a:masterClrMapping/>
  </p:clrMapOvr>
  <p:hf hdr="0"/>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1C9C05B-2144-44AB-9682-CDD81CA94946}"/>
              </a:ext>
            </a:extLst>
          </p:cNvPr>
          <p:cNvSpPr>
            <a:spLocks noGrp="1"/>
          </p:cNvSpPr>
          <p:nvPr>
            <p:ph type="title"/>
          </p:nvPr>
        </p:nvSpPr>
        <p:spPr>
          <a:xfrm>
            <a:off x="378984" y="336318"/>
            <a:ext cx="10481104" cy="946253"/>
          </a:xfrm>
        </p:spPr>
        <p:txBody>
          <a:bodyPr/>
          <a:lstStyle/>
          <a:p>
            <a:endParaRPr lang="de-CH" dirty="0"/>
          </a:p>
        </p:txBody>
      </p:sp>
    </p:spTree>
    <p:extLst>
      <p:ext uri="{BB962C8B-B14F-4D97-AF65-F5344CB8AC3E}">
        <p14:creationId xmlns:p14="http://schemas.microsoft.com/office/powerpoint/2010/main" val="38367092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Standar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28488-36DF-B377-668F-0BC22D1BDD7C}"/>
              </a:ext>
            </a:extLst>
          </p:cNvPr>
          <p:cNvSpPr>
            <a:spLocks noGrp="1"/>
          </p:cNvSpPr>
          <p:nvPr>
            <p:ph type="title"/>
          </p:nvPr>
        </p:nvSpPr>
        <p:spPr>
          <a:xfrm>
            <a:off x="936413" y="270933"/>
            <a:ext cx="10211990" cy="1325563"/>
          </a:xfrm>
          <a:prstGeom prst="rect">
            <a:avLst/>
          </a:prstGeom>
        </p:spPr>
        <p:txBody>
          <a:bodyPr/>
          <a:lstStyle>
            <a:lvl1pPr>
              <a:defRPr b="1"/>
            </a:lvl1pPr>
          </a:lstStyle>
          <a:p>
            <a:r>
              <a:rPr lang="de-DE"/>
              <a:t>Mastertitelformat bearbeiten</a:t>
            </a:r>
            <a:endParaRPr lang="de-DE" dirty="0"/>
          </a:p>
        </p:txBody>
      </p:sp>
      <p:sp>
        <p:nvSpPr>
          <p:cNvPr id="3" name="Foliennummernplatzhalter 2">
            <a:extLst>
              <a:ext uri="{FF2B5EF4-FFF2-40B4-BE49-F238E27FC236}">
                <a16:creationId xmlns:a16="http://schemas.microsoft.com/office/drawing/2014/main" id="{BBF439DC-4FBA-F03B-A003-774D08E78501}"/>
              </a:ext>
            </a:extLst>
          </p:cNvPr>
          <p:cNvSpPr>
            <a:spLocks noGrp="1"/>
          </p:cNvSpPr>
          <p:nvPr>
            <p:ph type="sldNum" sz="quarter" idx="10"/>
          </p:nvPr>
        </p:nvSpPr>
        <p:spPr/>
        <p:txBody>
          <a:bodyPr/>
          <a:lstStyle/>
          <a:p>
            <a:fld id="{FDE02FBE-8046-9246-877B-FA463FB3AD7E}" type="slidenum">
              <a:rPr lang="de-DE" smtClean="0"/>
              <a:pPr/>
              <a:t>‹Nr.›</a:t>
            </a:fld>
            <a:endParaRPr lang="de-DE" dirty="0"/>
          </a:p>
        </p:txBody>
      </p:sp>
      <p:sp>
        <p:nvSpPr>
          <p:cNvPr id="9" name="Textplatzhalter 11">
            <a:extLst>
              <a:ext uri="{FF2B5EF4-FFF2-40B4-BE49-F238E27FC236}">
                <a16:creationId xmlns:a16="http://schemas.microsoft.com/office/drawing/2014/main" id="{61E656A8-16DE-DF74-F99B-7825B598ED87}"/>
              </a:ext>
            </a:extLst>
          </p:cNvPr>
          <p:cNvSpPr>
            <a:spLocks noGrp="1"/>
          </p:cNvSpPr>
          <p:nvPr>
            <p:ph idx="1"/>
          </p:nvPr>
        </p:nvSpPr>
        <p:spPr>
          <a:xfrm>
            <a:off x="339213" y="1830034"/>
            <a:ext cx="10809190" cy="4480455"/>
          </a:xfrm>
          <a:prstGeom prst="rect">
            <a:avLst/>
          </a:prstGeom>
        </p:spPr>
        <p:txBody>
          <a:bodyPr vert="horz" lIns="91440" tIns="45720" rIns="91440" bIns="45720" rtlCol="0">
            <a:normAutofit/>
          </a:bodyPr>
          <a:lstStyle>
            <a:lvl1pPr marL="363538" indent="-349250">
              <a:spcBef>
                <a:spcPts val="0"/>
              </a:spcBef>
              <a:spcAft>
                <a:spcPts val="1000"/>
              </a:spcAft>
              <a:buSzPct val="90000"/>
              <a:buFont typeface="Wingdings" pitchFamily="2" charset="2"/>
              <a:buChar char="Ø"/>
              <a:tabLst/>
              <a:defRPr sz="3000" b="1"/>
            </a:lvl1pPr>
            <a:lvl2pPr marL="801688" indent="-393700">
              <a:spcBef>
                <a:spcPts val="0"/>
              </a:spcBef>
              <a:spcAft>
                <a:spcPts val="1000"/>
              </a:spcAft>
              <a:buSzPct val="115000"/>
              <a:buFont typeface="Arial" panose="020B0604020202020204" pitchFamily="34" charset="0"/>
              <a:buChar char="•"/>
              <a:tabLst/>
              <a:defRPr sz="2700" b="1"/>
            </a:lvl2pPr>
            <a:lvl3pPr marL="1143000" indent="-341313">
              <a:spcBef>
                <a:spcPts val="0"/>
              </a:spcBef>
              <a:spcAft>
                <a:spcPts val="1000"/>
              </a:spcAft>
              <a:buSzPct val="80000"/>
              <a:buFont typeface="Courier New" panose="02070309020205020404" pitchFamily="49" charset="0"/>
              <a:buChar char="o"/>
              <a:tabLst/>
              <a:defRPr sz="2400"/>
            </a:lvl3pPr>
            <a:lvl4pPr marL="1560513" indent="-393700">
              <a:spcBef>
                <a:spcPts val="0"/>
              </a:spcBef>
              <a:spcAft>
                <a:spcPts val="1000"/>
              </a:spcAft>
              <a:buFont typeface="Wingdings" pitchFamily="2" charset="2"/>
              <a:buChar char="§"/>
              <a:tabLst/>
              <a:defRPr sz="2200"/>
            </a:lvl4pPr>
            <a:lvl5pPr marL="1911350" indent="-350838">
              <a:spcBef>
                <a:spcPts val="0"/>
              </a:spcBef>
              <a:spcAft>
                <a:spcPts val="1000"/>
              </a:spcAft>
              <a:buFont typeface="Symbol" pitchFamily="2" charset="2"/>
              <a:buChar char="-"/>
              <a:tabLst/>
              <a:defRPr sz="2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8457743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ext mit Bild">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9182DE48-0427-431F-7139-661BF27A2B51}"/>
              </a:ext>
            </a:extLst>
          </p:cNvPr>
          <p:cNvSpPr>
            <a:spLocks noGrp="1"/>
          </p:cNvSpPr>
          <p:nvPr>
            <p:ph type="pic" sz="quarter" idx="15"/>
          </p:nvPr>
        </p:nvSpPr>
        <p:spPr>
          <a:xfrm>
            <a:off x="6096000" y="0"/>
            <a:ext cx="5879690" cy="6858000"/>
          </a:xfrm>
          <a:prstGeom prst="rect">
            <a:avLst/>
          </a:prstGeom>
        </p:spPr>
        <p:txBody>
          <a:bodyPr/>
          <a:lstStyle/>
          <a:p>
            <a:r>
              <a:rPr lang="de-DE"/>
              <a:t>Bild durch Klicken auf Symbol hinzufügen</a:t>
            </a:r>
            <a:endParaRPr lang="de-DE" dirty="0"/>
          </a:p>
        </p:txBody>
      </p:sp>
      <p:sp>
        <p:nvSpPr>
          <p:cNvPr id="2" name="Textplatzhalter 11">
            <a:extLst>
              <a:ext uri="{FF2B5EF4-FFF2-40B4-BE49-F238E27FC236}">
                <a16:creationId xmlns:a16="http://schemas.microsoft.com/office/drawing/2014/main" id="{B3A45272-8083-BA63-7286-49D7603AFF24}"/>
              </a:ext>
            </a:extLst>
          </p:cNvPr>
          <p:cNvSpPr>
            <a:spLocks noGrp="1"/>
          </p:cNvSpPr>
          <p:nvPr>
            <p:ph idx="1"/>
          </p:nvPr>
        </p:nvSpPr>
        <p:spPr>
          <a:xfrm>
            <a:off x="339213" y="1830034"/>
            <a:ext cx="5034298" cy="4480455"/>
          </a:xfrm>
          <a:prstGeom prst="rect">
            <a:avLst/>
          </a:prstGeom>
        </p:spPr>
        <p:txBody>
          <a:bodyPr vert="horz" lIns="91440" tIns="45720" rIns="91440" bIns="45720" rtlCol="0">
            <a:normAutofit/>
          </a:bodyPr>
          <a:lstStyle>
            <a:lvl1pPr marL="363538" indent="-349250">
              <a:spcBef>
                <a:spcPts val="0"/>
              </a:spcBef>
              <a:spcAft>
                <a:spcPts val="1000"/>
              </a:spcAft>
              <a:buSzPct val="90000"/>
              <a:buFont typeface="Wingdings" pitchFamily="2" charset="2"/>
              <a:buChar char="Ø"/>
              <a:tabLst/>
              <a:defRPr sz="3000" b="1"/>
            </a:lvl1pPr>
            <a:lvl2pPr marL="801688" indent="-393700">
              <a:spcBef>
                <a:spcPts val="0"/>
              </a:spcBef>
              <a:spcAft>
                <a:spcPts val="1000"/>
              </a:spcAft>
              <a:buSzPct val="115000"/>
              <a:buFont typeface="Arial" panose="020B0604020202020204" pitchFamily="34" charset="0"/>
              <a:buChar char="•"/>
              <a:tabLst/>
              <a:defRPr sz="2700" b="1"/>
            </a:lvl2pPr>
            <a:lvl3pPr marL="1143000" indent="-341313">
              <a:spcBef>
                <a:spcPts val="0"/>
              </a:spcBef>
              <a:spcAft>
                <a:spcPts val="1000"/>
              </a:spcAft>
              <a:buSzPct val="80000"/>
              <a:buFont typeface="Courier New" panose="02070309020205020404" pitchFamily="49" charset="0"/>
              <a:buChar char="o"/>
              <a:tabLst/>
              <a:defRPr sz="2400"/>
            </a:lvl3pPr>
            <a:lvl4pPr marL="1560513" indent="-393700">
              <a:spcBef>
                <a:spcPts val="0"/>
              </a:spcBef>
              <a:spcAft>
                <a:spcPts val="1000"/>
              </a:spcAft>
              <a:buFont typeface="Wingdings" pitchFamily="2" charset="2"/>
              <a:buChar char="§"/>
              <a:tabLst/>
              <a:defRPr sz="2200"/>
            </a:lvl4pPr>
            <a:lvl5pPr marL="1911350" indent="-350838">
              <a:spcBef>
                <a:spcPts val="0"/>
              </a:spcBef>
              <a:spcAft>
                <a:spcPts val="1000"/>
              </a:spcAft>
              <a:buFont typeface="Symbol" pitchFamily="2" charset="2"/>
              <a:buChar char="-"/>
              <a:tabLst/>
              <a:defRPr sz="2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Titel 1">
            <a:extLst>
              <a:ext uri="{FF2B5EF4-FFF2-40B4-BE49-F238E27FC236}">
                <a16:creationId xmlns:a16="http://schemas.microsoft.com/office/drawing/2014/main" id="{13E181A2-6817-8CBF-00F8-8121A5181848}"/>
              </a:ext>
            </a:extLst>
          </p:cNvPr>
          <p:cNvSpPr>
            <a:spLocks noGrp="1"/>
          </p:cNvSpPr>
          <p:nvPr>
            <p:ph type="title"/>
          </p:nvPr>
        </p:nvSpPr>
        <p:spPr>
          <a:xfrm>
            <a:off x="936413" y="270933"/>
            <a:ext cx="4437098" cy="1325563"/>
          </a:xfrm>
          <a:prstGeom prst="rect">
            <a:avLst/>
          </a:prstGeom>
        </p:spPr>
        <p:txBody>
          <a:bodyPr/>
          <a:lstStyle>
            <a:lvl1pPr>
              <a:defRPr b="1"/>
            </a:lvl1pPr>
          </a:lstStyle>
          <a:p>
            <a:r>
              <a:rPr lang="de-DE"/>
              <a:t>Mastertitelformat bearbeiten</a:t>
            </a:r>
            <a:endParaRPr lang="de-DE" dirty="0"/>
          </a:p>
        </p:txBody>
      </p:sp>
      <p:sp>
        <p:nvSpPr>
          <p:cNvPr id="6" name="Foliennummernplatzhalter 2">
            <a:extLst>
              <a:ext uri="{FF2B5EF4-FFF2-40B4-BE49-F238E27FC236}">
                <a16:creationId xmlns:a16="http://schemas.microsoft.com/office/drawing/2014/main" id="{E4F43B4E-A89E-1568-AFA2-3B8B2DDD4700}"/>
              </a:ext>
            </a:extLst>
          </p:cNvPr>
          <p:cNvSpPr>
            <a:spLocks noGrp="1"/>
          </p:cNvSpPr>
          <p:nvPr>
            <p:ph type="sldNum" sz="quarter" idx="10"/>
          </p:nvPr>
        </p:nvSpPr>
        <p:spPr>
          <a:xfrm>
            <a:off x="9100667" y="6416325"/>
            <a:ext cx="2743200" cy="365125"/>
          </a:xfrm>
        </p:spPr>
        <p:txBody>
          <a:bodyPr/>
          <a:lstStyle/>
          <a:p>
            <a:fld id="{FDE02FBE-8046-9246-877B-FA463FB3AD7E}" type="slidenum">
              <a:rPr lang="de-DE" smtClean="0"/>
              <a:pPr/>
              <a:t>‹Nr.›</a:t>
            </a:fld>
            <a:endParaRPr lang="de-DE" dirty="0"/>
          </a:p>
        </p:txBody>
      </p:sp>
    </p:spTree>
    <p:extLst>
      <p:ext uri="{BB962C8B-B14F-4D97-AF65-F5344CB8AC3E}">
        <p14:creationId xmlns:p14="http://schemas.microsoft.com/office/powerpoint/2010/main" val="1507370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Bild vollflächig">
    <p:spTree>
      <p:nvGrpSpPr>
        <p:cNvPr id="1" name=""/>
        <p:cNvGrpSpPr/>
        <p:nvPr/>
      </p:nvGrpSpPr>
      <p:grpSpPr>
        <a:xfrm>
          <a:off x="0" y="0"/>
          <a:ext cx="0" cy="0"/>
          <a:chOff x="0" y="0"/>
          <a:chExt cx="0" cy="0"/>
        </a:xfrm>
      </p:grpSpPr>
      <p:sp>
        <p:nvSpPr>
          <p:cNvPr id="2" name="Foliennummernplatzhalter 2">
            <a:extLst>
              <a:ext uri="{FF2B5EF4-FFF2-40B4-BE49-F238E27FC236}">
                <a16:creationId xmlns:a16="http://schemas.microsoft.com/office/drawing/2014/main" id="{0294092B-22BD-5420-703C-5A871913DA08}"/>
              </a:ext>
            </a:extLst>
          </p:cNvPr>
          <p:cNvSpPr>
            <a:spLocks noGrp="1"/>
          </p:cNvSpPr>
          <p:nvPr>
            <p:ph type="sldNum" sz="quarter" idx="10"/>
          </p:nvPr>
        </p:nvSpPr>
        <p:spPr>
          <a:xfrm>
            <a:off x="9100667" y="6416325"/>
            <a:ext cx="2743200" cy="365125"/>
          </a:xfrm>
        </p:spPr>
        <p:txBody>
          <a:bodyPr/>
          <a:lstStyle/>
          <a:p>
            <a:fld id="{FDE02FBE-8046-9246-877B-FA463FB3AD7E}" type="slidenum">
              <a:rPr lang="de-DE" smtClean="0"/>
              <a:pPr/>
              <a:t>‹Nr.›</a:t>
            </a:fld>
            <a:endParaRPr lang="de-DE" dirty="0"/>
          </a:p>
        </p:txBody>
      </p:sp>
      <p:sp>
        <p:nvSpPr>
          <p:cNvPr id="4" name="Bildplatzhalter 3">
            <a:extLst>
              <a:ext uri="{FF2B5EF4-FFF2-40B4-BE49-F238E27FC236}">
                <a16:creationId xmlns:a16="http://schemas.microsoft.com/office/drawing/2014/main" id="{9182DE48-0427-431F-7139-661BF27A2B51}"/>
              </a:ext>
            </a:extLst>
          </p:cNvPr>
          <p:cNvSpPr>
            <a:spLocks noGrp="1"/>
          </p:cNvSpPr>
          <p:nvPr>
            <p:ph type="pic" sz="quarter" idx="15"/>
          </p:nvPr>
        </p:nvSpPr>
        <p:spPr>
          <a:xfrm>
            <a:off x="0" y="0"/>
            <a:ext cx="12192000" cy="6858000"/>
          </a:xfrm>
          <a:prstGeom prst="rect">
            <a:avLst/>
          </a:prstGeom>
        </p:spPr>
        <p:txBody>
          <a:bodyPr/>
          <a:lstStyle/>
          <a:p>
            <a:r>
              <a:rPr lang="de-DE"/>
              <a:t>Bild durch Klicken auf Symbol hinzufügen</a:t>
            </a:r>
            <a:endParaRPr lang="de-DE" dirty="0"/>
          </a:p>
        </p:txBody>
      </p:sp>
    </p:spTree>
    <p:extLst>
      <p:ext uri="{BB962C8B-B14F-4D97-AF65-F5344CB8AC3E}">
        <p14:creationId xmlns:p14="http://schemas.microsoft.com/office/powerpoint/2010/main" val="878134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Vertikal getrennt">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3CA3514B-3B90-FA5A-D44C-D7263CA32B1A}"/>
              </a:ext>
            </a:extLst>
          </p:cNvPr>
          <p:cNvSpPr/>
          <p:nvPr/>
        </p:nvSpPr>
        <p:spPr>
          <a:xfrm>
            <a:off x="6095999" y="2"/>
            <a:ext cx="5839543" cy="6857998"/>
          </a:xfrm>
          <a:prstGeom prst="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3FE7C30B-3947-5806-896D-CC7DB0D40D8C}"/>
              </a:ext>
            </a:extLst>
          </p:cNvPr>
          <p:cNvSpPr>
            <a:spLocks noGrp="1"/>
          </p:cNvSpPr>
          <p:nvPr>
            <p:ph type="title"/>
          </p:nvPr>
        </p:nvSpPr>
        <p:spPr>
          <a:xfrm>
            <a:off x="936413" y="270933"/>
            <a:ext cx="4437098" cy="1325563"/>
          </a:xfrm>
          <a:prstGeom prst="rect">
            <a:avLst/>
          </a:prstGeom>
        </p:spPr>
        <p:txBody>
          <a:bodyPr/>
          <a:lstStyle>
            <a:lvl1pPr>
              <a:defRPr b="1"/>
            </a:lvl1pPr>
          </a:lstStyle>
          <a:p>
            <a:r>
              <a:rPr lang="de-DE"/>
              <a:t>Mastertitelformat bearbeiten</a:t>
            </a:r>
            <a:endParaRPr lang="de-DE" dirty="0"/>
          </a:p>
        </p:txBody>
      </p:sp>
      <p:sp>
        <p:nvSpPr>
          <p:cNvPr id="4" name="Textplatzhalter 11">
            <a:extLst>
              <a:ext uri="{FF2B5EF4-FFF2-40B4-BE49-F238E27FC236}">
                <a16:creationId xmlns:a16="http://schemas.microsoft.com/office/drawing/2014/main" id="{E55F21F1-C76A-F268-72FA-FC35F57C9D45}"/>
              </a:ext>
            </a:extLst>
          </p:cNvPr>
          <p:cNvSpPr>
            <a:spLocks noGrp="1"/>
          </p:cNvSpPr>
          <p:nvPr>
            <p:ph idx="1"/>
          </p:nvPr>
        </p:nvSpPr>
        <p:spPr>
          <a:xfrm>
            <a:off x="339213" y="1830034"/>
            <a:ext cx="5034298" cy="4480455"/>
          </a:xfrm>
          <a:prstGeom prst="rect">
            <a:avLst/>
          </a:prstGeom>
        </p:spPr>
        <p:txBody>
          <a:bodyPr vert="horz" lIns="91440" tIns="45720" rIns="91440" bIns="45720" rtlCol="0">
            <a:normAutofit/>
          </a:bodyPr>
          <a:lstStyle>
            <a:lvl1pPr marL="363538" indent="-349250">
              <a:spcBef>
                <a:spcPts val="0"/>
              </a:spcBef>
              <a:spcAft>
                <a:spcPts val="1000"/>
              </a:spcAft>
              <a:buSzPct val="90000"/>
              <a:buFont typeface="Wingdings" pitchFamily="2" charset="2"/>
              <a:buChar char="Ø"/>
              <a:tabLst/>
              <a:defRPr sz="3000" b="1"/>
            </a:lvl1pPr>
            <a:lvl2pPr marL="801688" indent="-393700">
              <a:spcBef>
                <a:spcPts val="0"/>
              </a:spcBef>
              <a:spcAft>
                <a:spcPts val="1000"/>
              </a:spcAft>
              <a:buSzPct val="115000"/>
              <a:buFont typeface="Arial" panose="020B0604020202020204" pitchFamily="34" charset="0"/>
              <a:buChar char="•"/>
              <a:tabLst/>
              <a:defRPr sz="2700" b="1"/>
            </a:lvl2pPr>
            <a:lvl3pPr marL="1143000" indent="-341313">
              <a:spcBef>
                <a:spcPts val="0"/>
              </a:spcBef>
              <a:spcAft>
                <a:spcPts val="1000"/>
              </a:spcAft>
              <a:buSzPct val="80000"/>
              <a:buFont typeface="Courier New" panose="02070309020205020404" pitchFamily="49" charset="0"/>
              <a:buChar char="o"/>
              <a:tabLst/>
              <a:defRPr sz="2400"/>
            </a:lvl3pPr>
            <a:lvl4pPr marL="1560513" indent="-393700">
              <a:spcBef>
                <a:spcPts val="0"/>
              </a:spcBef>
              <a:spcAft>
                <a:spcPts val="1000"/>
              </a:spcAft>
              <a:buFont typeface="Wingdings" pitchFamily="2" charset="2"/>
              <a:buChar char="§"/>
              <a:tabLst/>
              <a:defRPr sz="2200"/>
            </a:lvl4pPr>
            <a:lvl5pPr marL="1911350" indent="-350838">
              <a:spcBef>
                <a:spcPts val="0"/>
              </a:spcBef>
              <a:spcAft>
                <a:spcPts val="1000"/>
              </a:spcAft>
              <a:buFont typeface="Symbol" pitchFamily="2" charset="2"/>
              <a:buChar char="-"/>
              <a:tabLst/>
              <a:defRPr sz="2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11">
            <a:extLst>
              <a:ext uri="{FF2B5EF4-FFF2-40B4-BE49-F238E27FC236}">
                <a16:creationId xmlns:a16="http://schemas.microsoft.com/office/drawing/2014/main" id="{7C8C7E88-57DF-CAD9-C4DC-6EBAE76D8201}"/>
              </a:ext>
            </a:extLst>
          </p:cNvPr>
          <p:cNvSpPr>
            <a:spLocks noGrp="1"/>
          </p:cNvSpPr>
          <p:nvPr>
            <p:ph idx="11"/>
          </p:nvPr>
        </p:nvSpPr>
        <p:spPr>
          <a:xfrm>
            <a:off x="6862916" y="1859320"/>
            <a:ext cx="4272116" cy="4480455"/>
          </a:xfrm>
          <a:prstGeom prst="rect">
            <a:avLst/>
          </a:prstGeom>
        </p:spPr>
        <p:txBody>
          <a:bodyPr vert="horz" lIns="91440" tIns="45720" rIns="91440" bIns="45720" rtlCol="0">
            <a:normAutofit/>
          </a:bodyPr>
          <a:lstStyle>
            <a:lvl1pPr marL="363538" indent="-349250">
              <a:spcBef>
                <a:spcPts val="0"/>
              </a:spcBef>
              <a:spcAft>
                <a:spcPts val="1000"/>
              </a:spcAft>
              <a:buSzPct val="90000"/>
              <a:buFont typeface="Wingdings" pitchFamily="2" charset="2"/>
              <a:buChar char="Ø"/>
              <a:tabLst/>
              <a:defRPr sz="3000" b="1">
                <a:solidFill>
                  <a:schemeClr val="bg1"/>
                </a:solidFill>
              </a:defRPr>
            </a:lvl1pPr>
            <a:lvl2pPr marL="801688" indent="-393700">
              <a:spcBef>
                <a:spcPts val="0"/>
              </a:spcBef>
              <a:spcAft>
                <a:spcPts val="1000"/>
              </a:spcAft>
              <a:buSzPct val="115000"/>
              <a:buFont typeface="Arial" panose="020B0604020202020204" pitchFamily="34" charset="0"/>
              <a:buChar char="•"/>
              <a:tabLst/>
              <a:defRPr sz="2700" b="1">
                <a:solidFill>
                  <a:schemeClr val="bg1"/>
                </a:solidFill>
              </a:defRPr>
            </a:lvl2pPr>
            <a:lvl3pPr marL="1143000" indent="-341313">
              <a:spcBef>
                <a:spcPts val="0"/>
              </a:spcBef>
              <a:spcAft>
                <a:spcPts val="1000"/>
              </a:spcAft>
              <a:buSzPct val="80000"/>
              <a:buFont typeface="Courier New" panose="02070309020205020404" pitchFamily="49" charset="0"/>
              <a:buChar char="o"/>
              <a:tabLst/>
              <a:defRPr sz="2400">
                <a:solidFill>
                  <a:schemeClr val="bg1"/>
                </a:solidFill>
              </a:defRPr>
            </a:lvl3pPr>
            <a:lvl4pPr marL="1560513" indent="-393700">
              <a:spcBef>
                <a:spcPts val="0"/>
              </a:spcBef>
              <a:spcAft>
                <a:spcPts val="1000"/>
              </a:spcAft>
              <a:buFont typeface="Wingdings" pitchFamily="2" charset="2"/>
              <a:buChar char="§"/>
              <a:tabLst/>
              <a:defRPr sz="2200">
                <a:solidFill>
                  <a:schemeClr val="bg1"/>
                </a:solidFill>
              </a:defRPr>
            </a:lvl4pPr>
            <a:lvl5pPr marL="1911350" indent="-350838">
              <a:spcBef>
                <a:spcPts val="0"/>
              </a:spcBef>
              <a:spcAft>
                <a:spcPts val="1000"/>
              </a:spcAft>
              <a:buFont typeface="Symbol" pitchFamily="2" charset="2"/>
              <a:buChar char="-"/>
              <a:tabLst/>
              <a:defRPr sz="2000">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oliennummernplatzhalter 2">
            <a:extLst>
              <a:ext uri="{FF2B5EF4-FFF2-40B4-BE49-F238E27FC236}">
                <a16:creationId xmlns:a16="http://schemas.microsoft.com/office/drawing/2014/main" id="{A59A851C-5AB3-4B04-B6B3-A0C16DA5CF6E}"/>
              </a:ext>
            </a:extLst>
          </p:cNvPr>
          <p:cNvSpPr>
            <a:spLocks noGrp="1"/>
          </p:cNvSpPr>
          <p:nvPr>
            <p:ph type="sldNum" sz="quarter" idx="10"/>
          </p:nvPr>
        </p:nvSpPr>
        <p:spPr>
          <a:xfrm>
            <a:off x="9100667" y="6416325"/>
            <a:ext cx="2743200" cy="365125"/>
          </a:xfrm>
        </p:spPr>
        <p:txBody>
          <a:bodyPr/>
          <a:lstStyle>
            <a:lvl1pPr>
              <a:defRPr>
                <a:solidFill>
                  <a:schemeClr val="bg1"/>
                </a:solidFill>
              </a:defRPr>
            </a:lvl1pPr>
          </a:lstStyle>
          <a:p>
            <a:fld id="{FDE02FBE-8046-9246-877B-FA463FB3AD7E}" type="slidenum">
              <a:rPr lang="de-DE" smtClean="0"/>
              <a:pPr/>
              <a:t>‹Nr.›</a:t>
            </a:fld>
            <a:endParaRPr lang="de-DE" dirty="0"/>
          </a:p>
        </p:txBody>
      </p:sp>
    </p:spTree>
    <p:extLst>
      <p:ext uri="{BB962C8B-B14F-4D97-AF65-F5344CB8AC3E}">
        <p14:creationId xmlns:p14="http://schemas.microsoft.com/office/powerpoint/2010/main" val="19911546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532075" y="6547945"/>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C1DC7D84-715A-4433-AB98-9BDC4A302042}" type="slidenum">
              <a:rPr lang="de-CH" altLang="de-DE" sz="900" smtClean="0">
                <a:cs typeface="+mn-cs"/>
              </a:rPr>
              <a:pPr algn="r" eaLnBrk="0" hangingPunct="0">
                <a:defRPr/>
              </a:pPr>
              <a:t>‹Nr.›</a:t>
            </a:fld>
            <a:endParaRPr lang="de-CH" altLang="de-DE" sz="900" dirty="0">
              <a:cs typeface="+mn-cs"/>
            </a:endParaRPr>
          </a:p>
        </p:txBody>
      </p:sp>
      <p:sp>
        <p:nvSpPr>
          <p:cNvPr id="3" name="Line 15"/>
          <p:cNvSpPr>
            <a:spLocks noChangeShapeType="1"/>
          </p:cNvSpPr>
          <p:nvPr/>
        </p:nvSpPr>
        <p:spPr bwMode="auto">
          <a:xfrm flipH="1">
            <a:off x="431799" y="6410323"/>
            <a:ext cx="11424840" cy="558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6"/>
          <p:cNvSpPr>
            <a:spLocks noChangeArrowheads="1"/>
          </p:cNvSpPr>
          <p:nvPr userDrawn="1"/>
        </p:nvSpPr>
        <p:spPr bwMode="auto">
          <a:xfrm>
            <a:off x="5212854" y="6415911"/>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ctr" eaLnBrk="0" hangingPunct="0">
              <a:defRPr/>
            </a:pPr>
            <a:r>
              <a:rPr lang="de-CH" altLang="de-DE" sz="900" b="1" dirty="0">
                <a:cs typeface="+mn-cs"/>
              </a:rPr>
              <a:t>Sportausbildung in der Armee</a:t>
            </a:r>
          </a:p>
          <a:p>
            <a:pPr algn="ctr" eaLnBrk="0" hangingPunct="0">
              <a:defRPr/>
            </a:pPr>
            <a:r>
              <a:rPr lang="de-CH" altLang="de-DE" sz="900" dirty="0">
                <a:cs typeface="+mn-cs"/>
              </a:rPr>
              <a:t>Biologische Grundlagen</a:t>
            </a:r>
          </a:p>
        </p:txBody>
      </p:sp>
      <p:sp>
        <p:nvSpPr>
          <p:cNvPr id="7" name="Titel 1">
            <a:extLst>
              <a:ext uri="{FF2B5EF4-FFF2-40B4-BE49-F238E27FC236}">
                <a16:creationId xmlns:a16="http://schemas.microsoft.com/office/drawing/2014/main" id="{28B3A2D2-9862-6C48-A825-87F8F8BF707A}"/>
              </a:ext>
            </a:extLst>
          </p:cNvPr>
          <p:cNvSpPr>
            <a:spLocks noGrp="1"/>
          </p:cNvSpPr>
          <p:nvPr>
            <p:ph type="title"/>
          </p:nvPr>
        </p:nvSpPr>
        <p:spPr>
          <a:xfrm>
            <a:off x="787401" y="404813"/>
            <a:ext cx="10632017" cy="1143000"/>
          </a:xfrm>
        </p:spPr>
        <p:txBody>
          <a:bodyPr/>
          <a:lstStyle>
            <a:lvl1pPr>
              <a:defRPr>
                <a:latin typeface="Arial" panose="020B0604020202020204" pitchFamily="34" charset="0"/>
                <a:cs typeface="Arial" panose="020B0604020202020204" pitchFamily="34" charset="0"/>
              </a:defRPr>
            </a:lvl1pPr>
          </a:lstStyle>
          <a:p>
            <a:r>
              <a:rPr lang="de-DE" dirty="0"/>
              <a:t>Titelmasterformat durch Klicken bearbeiten</a:t>
            </a:r>
            <a:endParaRPr lang="de-CH" dirty="0"/>
          </a:p>
        </p:txBody>
      </p:sp>
      <p:sp>
        <p:nvSpPr>
          <p:cNvPr id="8" name="Datumsplatzhalter 3">
            <a:extLst>
              <a:ext uri="{FF2B5EF4-FFF2-40B4-BE49-F238E27FC236}">
                <a16:creationId xmlns:a16="http://schemas.microsoft.com/office/drawing/2014/main" id="{86B71B30-8CFA-A94B-837D-50C4DB5B5C3C}"/>
              </a:ext>
            </a:extLst>
          </p:cNvPr>
          <p:cNvSpPr>
            <a:spLocks noGrp="1"/>
          </p:cNvSpPr>
          <p:nvPr>
            <p:ph type="dt" sz="half" idx="10"/>
          </p:nvPr>
        </p:nvSpPr>
        <p:spPr>
          <a:xfrm>
            <a:off x="431799" y="6427818"/>
            <a:ext cx="1032783" cy="365125"/>
          </a:xfrm>
        </p:spPr>
        <p:txBody>
          <a:bodyPr/>
          <a:lstStyle>
            <a:lvl1pPr>
              <a:defRPr sz="900"/>
            </a:lvl1pPr>
          </a:lstStyle>
          <a:p>
            <a:pPr>
              <a:defRPr/>
            </a:pPr>
            <a:fld id="{4925A6CA-43C0-5B45-A96D-DF91D716765F}" type="datetime1">
              <a:rPr lang="de-CH" smtClean="0"/>
              <a:t>11.02.2026</a:t>
            </a:fld>
            <a:endParaRPr lang="de-CH" dirty="0"/>
          </a:p>
        </p:txBody>
      </p:sp>
    </p:spTree>
    <p:extLst>
      <p:ext uri="{BB962C8B-B14F-4D97-AF65-F5344CB8AC3E}">
        <p14:creationId xmlns:p14="http://schemas.microsoft.com/office/powerpoint/2010/main" val="497570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EE354F19-4229-4966-820F-CA7379F1DE39}"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55917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D0DBA47D-6B1A-4AC4-BBFA-BCB71B0BC236}"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4202834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5A5678BC-16AB-4116-B255-E535A8BFBAF0}"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15282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C439CBBD-29A7-41E5-A063-8516B3B9399C}"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3744909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C40B4107-6AF6-43A1-A7B2-77F1646DE110}"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7289033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01ED78B8-77DD-4933-8D8C-571190A81C6E}"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36265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pPr>
              <a:defRPr/>
            </a:pPr>
            <a:fld id="{39481D2B-1259-AC4D-B412-7F9E0BE569E8}" type="datetime1">
              <a:rPr lang="de-CH" smtClean="0"/>
              <a:t>11.02.2026</a:t>
            </a:fld>
            <a:endParaRPr lang="de-CH" dirty="0"/>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AB00BBE0-3EFF-46BC-BD38-C55E065F0A39}" type="slidenum">
              <a:rPr lang="de-CH"/>
              <a:pPr>
                <a:defRPr/>
              </a:pPr>
              <a:t>‹Nr.›</a:t>
            </a:fld>
            <a:endParaRPr lang="de-CH" dirty="0"/>
          </a:p>
        </p:txBody>
      </p:sp>
    </p:spTree>
    <p:extLst>
      <p:ext uri="{BB962C8B-B14F-4D97-AF65-F5344CB8AC3E}">
        <p14:creationId xmlns:p14="http://schemas.microsoft.com/office/powerpoint/2010/main" val="13999854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82F876FD-FE4A-49BB-9B19-A9602F850664}"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165403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7EAF4BDA-9148-44C3-865A-243BF38883B2}"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4047987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333E2446-B4B5-49F5-910F-F0CD85660C2E}"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43576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76C7D5EB-F834-4C10-9B8D-6B49889CD6D0}"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7319955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37AD0248-B9F3-4968-905F-B97EE090F77A}"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3674155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B1014393-CEB9-4C10-B943-73B67DFE273A}"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1038985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9F8A2689-1B5E-4F09-A79A-C41AFC471148}"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9727553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B887BE51-5944-4986-8401-25875B9C0B9B}"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9861479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F00D3083-DC2C-4CF2-ACAD-C777BE1602E9}"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273190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7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24B5F14A-C501-4CD4-9B09-A4C87A43F608}"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512944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fld id="{07DD7C27-51FC-C248-9897-7AC369069DA0}" type="datetime1">
              <a:rPr lang="de-CH" smtClean="0"/>
              <a:t>11.02.2026</a:t>
            </a:fld>
            <a:endParaRPr lang="de-CH" dirty="0"/>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1A5FEE0B-A5C0-4995-91AD-B9A544712488}" type="slidenum">
              <a:rPr lang="de-CH"/>
              <a:pPr>
                <a:defRPr/>
              </a:pPr>
              <a:t>‹Nr.›</a:t>
            </a:fld>
            <a:endParaRPr lang="de-CH" dirty="0"/>
          </a:p>
        </p:txBody>
      </p:sp>
    </p:spTree>
    <p:extLst>
      <p:ext uri="{BB962C8B-B14F-4D97-AF65-F5344CB8AC3E}">
        <p14:creationId xmlns:p14="http://schemas.microsoft.com/office/powerpoint/2010/main" val="30246386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8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41DED8E7-8DD9-4282-958D-DCED72DB2AE3}"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4854754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9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29B57744-4092-4019-B997-5FB52ED34BCC}"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9128396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0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A1D5B5AD-CE93-4D85-8F65-183C21311AAD}"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5987552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1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DB2D3624-A0F9-4C99-BECA-6DAF39A911D8}"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7679715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2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20DEE5DC-02C1-4D6C-B363-22099D034C75}"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6388288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D1C507ED-4425-459E-9D4F-880A25E22646}"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4399315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4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C0B70FE9-B5EF-4E29-8613-71E3D5F041CC}"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7696033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5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03418631-ED4B-4769-A83A-F047A66E45DF}"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0570648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6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BE6E297F-F312-4D0B-AD0B-C909F794F3B0}"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42799275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7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1B0C2972-2714-48FF-9550-D94637DDC627}"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642828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3"/>
          <p:cNvSpPr>
            <a:spLocks noGrp="1"/>
          </p:cNvSpPr>
          <p:nvPr>
            <p:ph type="dt" sz="half" idx="10"/>
          </p:nvPr>
        </p:nvSpPr>
        <p:spPr/>
        <p:txBody>
          <a:bodyPr/>
          <a:lstStyle>
            <a:lvl1pPr>
              <a:defRPr/>
            </a:lvl1pPr>
          </a:lstStyle>
          <a:p>
            <a:pPr>
              <a:defRPr/>
            </a:pPr>
            <a:fld id="{EF1C074E-B282-584C-8F8D-AA3069B08441}" type="datetime1">
              <a:rPr lang="de-CH" smtClean="0"/>
              <a:t>11.02.2026</a:t>
            </a:fld>
            <a:endParaRPr lang="de-CH" dirty="0"/>
          </a:p>
        </p:txBody>
      </p:sp>
      <p:sp>
        <p:nvSpPr>
          <p:cNvPr id="6" name="Fußzeilenplatzhalter 4"/>
          <p:cNvSpPr>
            <a:spLocks noGrp="1"/>
          </p:cNvSpPr>
          <p:nvPr>
            <p:ph type="ftr" sz="quarter" idx="11"/>
          </p:nvPr>
        </p:nvSpPr>
        <p:spPr/>
        <p:txBody>
          <a:bodyPr/>
          <a:lstStyle>
            <a:lvl1pPr>
              <a:defRPr/>
            </a:lvl1pPr>
          </a:lstStyle>
          <a:p>
            <a:pPr>
              <a:defRPr/>
            </a:pPr>
            <a:endParaRPr lang="de-CH"/>
          </a:p>
        </p:txBody>
      </p:sp>
      <p:sp>
        <p:nvSpPr>
          <p:cNvPr id="7" name="Foliennummernplatzhalter 5"/>
          <p:cNvSpPr>
            <a:spLocks noGrp="1"/>
          </p:cNvSpPr>
          <p:nvPr>
            <p:ph type="sldNum" sz="quarter" idx="12"/>
          </p:nvPr>
        </p:nvSpPr>
        <p:spPr/>
        <p:txBody>
          <a:bodyPr/>
          <a:lstStyle>
            <a:lvl1pPr>
              <a:defRPr/>
            </a:lvl1pPr>
          </a:lstStyle>
          <a:p>
            <a:pPr>
              <a:defRPr/>
            </a:pPr>
            <a:fld id="{748F05E6-1660-4862-81B3-F3B9C06ED3A6}" type="slidenum">
              <a:rPr lang="de-CH"/>
              <a:pPr>
                <a:defRPr/>
              </a:pPr>
              <a:t>‹Nr.›</a:t>
            </a:fld>
            <a:endParaRPr lang="de-CH" dirty="0"/>
          </a:p>
        </p:txBody>
      </p:sp>
    </p:spTree>
    <p:extLst>
      <p:ext uri="{BB962C8B-B14F-4D97-AF65-F5344CB8AC3E}">
        <p14:creationId xmlns:p14="http://schemas.microsoft.com/office/powerpoint/2010/main" val="27943295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8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6EBA591D-6D0B-497C-A6FA-935DBDDE2252}"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4976495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9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F187E4D3-B68A-4D9F-A3EE-86354284A2D7}"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8268255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0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62A94E6B-13E9-4ACA-AAF1-DA7E612A79F8}"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9736484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1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6540D392-ECF6-484C-BB0D-97B29E91A2D2}"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761736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2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21B8BC14-1984-4927-9066-B51972E2425D}"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5848476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3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9311DA93-D249-4836-82D4-D58DCD861783}"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4158834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4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10028285-C7C0-42AC-9844-CCEE7B2AABC7}"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8897109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5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9FA9534C-B1F1-4D71-B475-D9E374BCB046}"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5945172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6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1E460E65-D958-4A40-BF53-AE3A6B0B131C}"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7446717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7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4702503F-81D0-45AB-A4A2-AFC261C1307A}"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345806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3"/>
          <p:cNvSpPr>
            <a:spLocks noGrp="1"/>
          </p:cNvSpPr>
          <p:nvPr>
            <p:ph type="dt" sz="half" idx="10"/>
          </p:nvPr>
        </p:nvSpPr>
        <p:spPr/>
        <p:txBody>
          <a:bodyPr/>
          <a:lstStyle>
            <a:lvl1pPr>
              <a:defRPr/>
            </a:lvl1pPr>
          </a:lstStyle>
          <a:p>
            <a:pPr>
              <a:defRPr/>
            </a:pPr>
            <a:fld id="{035A39BF-78F0-B844-8DAA-4C9527399A27}" type="datetime1">
              <a:rPr lang="de-CH" smtClean="0"/>
              <a:t>11.02.2026</a:t>
            </a:fld>
            <a:endParaRPr lang="de-CH" dirty="0"/>
          </a:p>
        </p:txBody>
      </p:sp>
      <p:sp>
        <p:nvSpPr>
          <p:cNvPr id="8" name="Fußzeilenplatzhalter 4"/>
          <p:cNvSpPr>
            <a:spLocks noGrp="1"/>
          </p:cNvSpPr>
          <p:nvPr>
            <p:ph type="ftr" sz="quarter" idx="11"/>
          </p:nvPr>
        </p:nvSpPr>
        <p:spPr/>
        <p:txBody>
          <a:bodyPr/>
          <a:lstStyle>
            <a:lvl1pPr>
              <a:defRPr/>
            </a:lvl1pPr>
          </a:lstStyle>
          <a:p>
            <a:pPr>
              <a:defRPr/>
            </a:pPr>
            <a:endParaRPr lang="de-CH"/>
          </a:p>
        </p:txBody>
      </p:sp>
      <p:sp>
        <p:nvSpPr>
          <p:cNvPr id="9" name="Foliennummernplatzhalter 5"/>
          <p:cNvSpPr>
            <a:spLocks noGrp="1"/>
          </p:cNvSpPr>
          <p:nvPr>
            <p:ph type="sldNum" sz="quarter" idx="12"/>
          </p:nvPr>
        </p:nvSpPr>
        <p:spPr/>
        <p:txBody>
          <a:bodyPr/>
          <a:lstStyle>
            <a:lvl1pPr>
              <a:defRPr/>
            </a:lvl1pPr>
          </a:lstStyle>
          <a:p>
            <a:pPr>
              <a:defRPr/>
            </a:pPr>
            <a:fld id="{011F48DE-982A-4582-B551-D0D4618B7D53}" type="slidenum">
              <a:rPr lang="de-CH"/>
              <a:pPr>
                <a:defRPr/>
              </a:pPr>
              <a:t>‹Nr.›</a:t>
            </a:fld>
            <a:endParaRPr lang="de-CH" dirty="0"/>
          </a:p>
        </p:txBody>
      </p:sp>
    </p:spTree>
    <p:extLst>
      <p:ext uri="{BB962C8B-B14F-4D97-AF65-F5344CB8AC3E}">
        <p14:creationId xmlns:p14="http://schemas.microsoft.com/office/powerpoint/2010/main" val="17362597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8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F29E54E8-FD1C-47DA-BB6B-DD504243F24B}"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3274442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9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4806A255-52B8-4BDF-AD4F-31F260FCE1F0}"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2554185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0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48CE40F1-B008-4BCF-8E26-432186BE00D9}"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4063509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1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811277B3-867B-48FD-8469-28B560EA4386}"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6947930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2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6C4497BD-A6CC-4A1F-815C-F98FA678EB5D}"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40650935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3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3A9D9417-4EAB-430B-B821-DB254BCC9E13}"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7306022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4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CCDD4A64-0C21-4EBF-9FED-B52E3196E5F0}"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0500606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5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2C8DD8F3-AED6-4CB8-9BC7-81C020163A41}"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0199229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6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00C63FA4-CEC9-4FD9-974D-4A4F0E5AE20F}"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1518830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7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A2808330-1641-4B75-8C18-EA6DE31F6B06}"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97869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3"/>
          <p:cNvSpPr>
            <a:spLocks noGrp="1"/>
          </p:cNvSpPr>
          <p:nvPr>
            <p:ph type="dt" sz="half" idx="10"/>
          </p:nvPr>
        </p:nvSpPr>
        <p:spPr/>
        <p:txBody>
          <a:bodyPr/>
          <a:lstStyle>
            <a:lvl1pPr>
              <a:defRPr/>
            </a:lvl1pPr>
          </a:lstStyle>
          <a:p>
            <a:pPr>
              <a:defRPr/>
            </a:pPr>
            <a:fld id="{F63296D5-30AB-E84D-A815-0E097D5DBBD3}" type="datetime1">
              <a:rPr lang="de-CH" smtClean="0"/>
              <a:t>11.02.2026</a:t>
            </a:fld>
            <a:endParaRPr lang="de-CH" dirty="0"/>
          </a:p>
        </p:txBody>
      </p:sp>
      <p:sp>
        <p:nvSpPr>
          <p:cNvPr id="4" name="Fußzeilenplatzhalter 4"/>
          <p:cNvSpPr>
            <a:spLocks noGrp="1"/>
          </p:cNvSpPr>
          <p:nvPr>
            <p:ph type="ftr" sz="quarter" idx="11"/>
          </p:nvPr>
        </p:nvSpPr>
        <p:spPr/>
        <p:txBody>
          <a:bodyPr/>
          <a:lstStyle>
            <a:lvl1pPr>
              <a:defRPr/>
            </a:lvl1pPr>
          </a:lstStyle>
          <a:p>
            <a:pPr>
              <a:defRPr/>
            </a:pPr>
            <a:endParaRPr lang="de-CH"/>
          </a:p>
        </p:txBody>
      </p:sp>
      <p:sp>
        <p:nvSpPr>
          <p:cNvPr id="5" name="Foliennummernplatzhalter 5"/>
          <p:cNvSpPr>
            <a:spLocks noGrp="1"/>
          </p:cNvSpPr>
          <p:nvPr>
            <p:ph type="sldNum" sz="quarter" idx="12"/>
          </p:nvPr>
        </p:nvSpPr>
        <p:spPr/>
        <p:txBody>
          <a:bodyPr/>
          <a:lstStyle>
            <a:lvl1pPr>
              <a:defRPr/>
            </a:lvl1pPr>
          </a:lstStyle>
          <a:p>
            <a:pPr>
              <a:defRPr/>
            </a:pPr>
            <a:fld id="{2734A45B-4516-4AAE-98AC-2C60DCFD8AEA}" type="slidenum">
              <a:rPr lang="de-CH"/>
              <a:pPr>
                <a:defRPr/>
              </a:pPr>
              <a:t>‹Nr.›</a:t>
            </a:fld>
            <a:endParaRPr lang="de-CH" dirty="0"/>
          </a:p>
        </p:txBody>
      </p:sp>
    </p:spTree>
    <p:extLst>
      <p:ext uri="{BB962C8B-B14F-4D97-AF65-F5344CB8AC3E}">
        <p14:creationId xmlns:p14="http://schemas.microsoft.com/office/powerpoint/2010/main" val="40021311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8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348E604C-021E-4501-92DC-8CABB7484361}"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627735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9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4E39B810-2EA5-40B4-ADC4-E2D85F054FEF}"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8897454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0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C6DE405A-5DF4-44E2-9ED9-AB1B7660039B}"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4752075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1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3EF7E804-98AB-4ACE-973A-44ECCAC0FDAB}"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8633302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2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00FE189D-B918-4535-9393-405153F8A933}"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0649335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3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71B924F2-28CF-4C77-908D-147904ED85C3}"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1612811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4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8E078D0D-343D-43D9-B2AE-E58E2F65D883}"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7127010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55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169BAE3C-D182-4B63-87DE-39BB632D1580}"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9517462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6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5C35D0D0-7D90-4BE5-BD9B-70C32E9441E2}"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7923650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7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05AFB719-5E7F-4AB0-B51F-BCCB68E9E54A}"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774796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8F90D6C7-25D3-7846-8633-B0F766D455BF}" type="datetime1">
              <a:rPr lang="de-CH" smtClean="0"/>
              <a:t>11.02.2026</a:t>
            </a:fld>
            <a:endParaRPr lang="de-CH" dirty="0"/>
          </a:p>
        </p:txBody>
      </p:sp>
      <p:sp>
        <p:nvSpPr>
          <p:cNvPr id="3" name="Fußzeilenplatzhalter 4"/>
          <p:cNvSpPr>
            <a:spLocks noGrp="1"/>
          </p:cNvSpPr>
          <p:nvPr>
            <p:ph type="ftr" sz="quarter" idx="11"/>
          </p:nvPr>
        </p:nvSpPr>
        <p:spPr/>
        <p:txBody>
          <a:bodyPr/>
          <a:lstStyle>
            <a:lvl1pPr>
              <a:defRPr/>
            </a:lvl1pPr>
          </a:lstStyle>
          <a:p>
            <a:pPr>
              <a:defRPr/>
            </a:pPr>
            <a:endParaRPr lang="de-CH"/>
          </a:p>
        </p:txBody>
      </p:sp>
      <p:sp>
        <p:nvSpPr>
          <p:cNvPr id="4" name="Foliennummernplatzhalter 5"/>
          <p:cNvSpPr>
            <a:spLocks noGrp="1"/>
          </p:cNvSpPr>
          <p:nvPr>
            <p:ph type="sldNum" sz="quarter" idx="12"/>
          </p:nvPr>
        </p:nvSpPr>
        <p:spPr/>
        <p:txBody>
          <a:bodyPr/>
          <a:lstStyle>
            <a:lvl1pPr>
              <a:defRPr/>
            </a:lvl1pPr>
          </a:lstStyle>
          <a:p>
            <a:pPr>
              <a:defRPr/>
            </a:pPr>
            <a:fld id="{4BA429A4-5A98-4B94-BA0E-1F1C3F8906B1}" type="slidenum">
              <a:rPr lang="de-CH"/>
              <a:pPr>
                <a:defRPr/>
              </a:pPr>
              <a:t>‹Nr.›</a:t>
            </a:fld>
            <a:endParaRPr lang="de-CH" dirty="0"/>
          </a:p>
        </p:txBody>
      </p:sp>
    </p:spTree>
    <p:extLst>
      <p:ext uri="{BB962C8B-B14F-4D97-AF65-F5344CB8AC3E}">
        <p14:creationId xmlns:p14="http://schemas.microsoft.com/office/powerpoint/2010/main" val="1993457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8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4F644AC5-9EB2-4C0A-90E0-A61A9C858726}"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4623984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9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BDB10273-AA20-4A64-9B51-EB9F2B4BF91B}"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3860017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0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E8374656-CBD7-4233-8D2E-99655F86F9E5}"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2429126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61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9C8DB771-8A4B-4853-A586-669216C17F86}"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5654633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62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BF7DBD87-FB66-487B-BAB5-00D278E6C2BC}"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1444446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de-DE"/>
              <a:t>Titelmasterformat durch Klicken bearbeiten</a:t>
            </a:r>
            <a:endParaRPr lang="de-CH"/>
          </a:p>
        </p:txBody>
      </p:sp>
    </p:spTree>
    <p:extLst>
      <p:ext uri="{BB962C8B-B14F-4D97-AF65-F5344CB8AC3E}">
        <p14:creationId xmlns:p14="http://schemas.microsoft.com/office/powerpoint/2010/main" val="21117631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609600" y="1600201"/>
            <a:ext cx="10972800" cy="4525963"/>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itel 4"/>
          <p:cNvSpPr>
            <a:spLocks noGrp="1"/>
          </p:cNvSpPr>
          <p:nvPr>
            <p:ph type="title"/>
          </p:nvPr>
        </p:nvSpPr>
        <p:spPr>
          <a:xfrm>
            <a:off x="1007435" y="332656"/>
            <a:ext cx="10972800" cy="1143000"/>
          </a:xfrm>
          <a:prstGeom prst="rect">
            <a:avLst/>
          </a:prstGeom>
        </p:spPr>
        <p:txBody>
          <a:bodyPr/>
          <a:lstStyle/>
          <a:p>
            <a:r>
              <a:rPr lang="de-DE" dirty="0"/>
              <a:t>Titelmasterformat durch Klicken bearbeiten</a:t>
            </a:r>
            <a:endParaRPr lang="de-CH" dirty="0"/>
          </a:p>
        </p:txBody>
      </p:sp>
    </p:spTree>
    <p:extLst>
      <p:ext uri="{BB962C8B-B14F-4D97-AF65-F5344CB8AC3E}">
        <p14:creationId xmlns:p14="http://schemas.microsoft.com/office/powerpoint/2010/main" val="23912423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63_Titelfolie">
    <p:spTree>
      <p:nvGrpSpPr>
        <p:cNvPr id="1" name=""/>
        <p:cNvGrpSpPr/>
        <p:nvPr/>
      </p:nvGrpSpPr>
      <p:grpSpPr>
        <a:xfrm>
          <a:off x="0" y="0"/>
          <a:ext cx="0" cy="0"/>
          <a:chOff x="0" y="0"/>
          <a:chExt cx="0" cy="0"/>
        </a:xfrm>
      </p:grpSpPr>
      <p:sp>
        <p:nvSpPr>
          <p:cNvPr id="2" name="Text Box 32"/>
          <p:cNvSpPr txBox="1">
            <a:spLocks noChangeArrowheads="1"/>
          </p:cNvSpPr>
          <p:nvPr/>
        </p:nvSpPr>
        <p:spPr bwMode="auto">
          <a:xfrm>
            <a:off x="6081184" y="354013"/>
            <a:ext cx="1327286" cy="280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eaLnBrk="0" hangingPunct="0">
              <a:spcBef>
                <a:spcPct val="100000"/>
              </a:spcBef>
              <a:defRPr/>
            </a:pPr>
            <a:r>
              <a:rPr lang="de-CH" altLang="de-DE" sz="900" b="1" dirty="0">
                <a:cs typeface="+mn-cs"/>
              </a:rPr>
              <a:t>Schweizer Armee</a:t>
            </a:r>
          </a:p>
          <a:p>
            <a:pPr eaLnBrk="0" hangingPunct="0">
              <a:lnSpc>
                <a:spcPct val="45000"/>
              </a:lnSpc>
              <a:spcBef>
                <a:spcPct val="50000"/>
              </a:spcBef>
              <a:defRPr/>
            </a:pPr>
            <a:r>
              <a:rPr lang="de-CH" altLang="de-DE" sz="900" dirty="0">
                <a:cs typeface="+mn-cs"/>
              </a:rPr>
              <a:t>Heer – </a:t>
            </a:r>
            <a:r>
              <a:rPr lang="de-CH" altLang="de-DE" sz="900" dirty="0" err="1">
                <a:cs typeface="+mn-cs"/>
              </a:rPr>
              <a:t>Komp</a:t>
            </a:r>
            <a:r>
              <a:rPr lang="de-CH" altLang="de-DE" sz="900" dirty="0">
                <a:cs typeface="+mn-cs"/>
              </a:rPr>
              <a:t> Zen Sport A</a:t>
            </a:r>
          </a:p>
        </p:txBody>
      </p:sp>
      <p:pic>
        <p:nvPicPr>
          <p:cNvPr id="3" name="Picture 37" descr="Logo_CMYK_p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6134" y="387350"/>
            <a:ext cx="266276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79559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CH"/>
          </a:p>
        </p:txBody>
      </p:sp>
      <p:sp>
        <p:nvSpPr>
          <p:cNvPr id="4" name="Datumsplatzhalter 3"/>
          <p:cNvSpPr>
            <a:spLocks noGrp="1"/>
          </p:cNvSpPr>
          <p:nvPr>
            <p:ph type="dt" sz="half" idx="10"/>
          </p:nvPr>
        </p:nvSpPr>
        <p:spPr/>
        <p:txBody>
          <a:bodyPr/>
          <a:lstStyle>
            <a:lvl1pPr>
              <a:defRPr/>
            </a:lvl1pPr>
          </a:lstStyle>
          <a:p>
            <a:pPr>
              <a:defRPr/>
            </a:pPr>
            <a:fld id="{871D26FD-9E59-A74F-9BCB-6A888613CBFF}" type="datetime1">
              <a:rPr lang="de-CH" smtClean="0"/>
              <a:t>11.02.2026</a:t>
            </a:fld>
            <a:endParaRPr lang="de-CH"/>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71AE1AFE-7803-47A9-B7A2-2C13495916E1}" type="slidenum">
              <a:rPr lang="de-CH"/>
              <a:pPr>
                <a:defRPr/>
              </a:pPr>
              <a:t>‹Nr.›</a:t>
            </a:fld>
            <a:endParaRPr lang="de-CH"/>
          </a:p>
        </p:txBody>
      </p:sp>
    </p:spTree>
    <p:extLst>
      <p:ext uri="{BB962C8B-B14F-4D97-AF65-F5344CB8AC3E}">
        <p14:creationId xmlns:p14="http://schemas.microsoft.com/office/powerpoint/2010/main" val="12126980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pPr>
              <a:defRPr/>
            </a:pPr>
            <a:fld id="{E814430A-D91D-FE40-9F3B-BF1AB72E86FA}" type="datetime1">
              <a:rPr lang="de-CH" smtClean="0"/>
              <a:t>11.02.2026</a:t>
            </a:fld>
            <a:endParaRPr lang="de-CH"/>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5BC60BDD-E54E-4355-8CDB-E4FC173AA7F5}" type="slidenum">
              <a:rPr lang="de-CH"/>
              <a:pPr>
                <a:defRPr/>
              </a:pPr>
              <a:t>‹Nr.›</a:t>
            </a:fld>
            <a:endParaRPr lang="de-CH"/>
          </a:p>
        </p:txBody>
      </p:sp>
    </p:spTree>
    <p:extLst>
      <p:ext uri="{BB962C8B-B14F-4D97-AF65-F5344CB8AC3E}">
        <p14:creationId xmlns:p14="http://schemas.microsoft.com/office/powerpoint/2010/main" val="3322014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16ACB229-51CC-A04D-87FC-7FE6F912CA43}" type="datetime1">
              <a:rPr lang="de-CH" smtClean="0"/>
              <a:t>11.02.2026</a:t>
            </a:fld>
            <a:endParaRPr lang="de-CH" dirty="0"/>
          </a:p>
        </p:txBody>
      </p:sp>
      <p:sp>
        <p:nvSpPr>
          <p:cNvPr id="6" name="Fußzeilenplatzhalter 4"/>
          <p:cNvSpPr>
            <a:spLocks noGrp="1"/>
          </p:cNvSpPr>
          <p:nvPr>
            <p:ph type="ftr" sz="quarter" idx="11"/>
          </p:nvPr>
        </p:nvSpPr>
        <p:spPr/>
        <p:txBody>
          <a:bodyPr/>
          <a:lstStyle>
            <a:lvl1pPr>
              <a:defRPr/>
            </a:lvl1pPr>
          </a:lstStyle>
          <a:p>
            <a:pPr>
              <a:defRPr/>
            </a:pPr>
            <a:endParaRPr lang="de-CH"/>
          </a:p>
        </p:txBody>
      </p:sp>
      <p:sp>
        <p:nvSpPr>
          <p:cNvPr id="7" name="Foliennummernplatzhalter 5"/>
          <p:cNvSpPr>
            <a:spLocks noGrp="1"/>
          </p:cNvSpPr>
          <p:nvPr>
            <p:ph type="sldNum" sz="quarter" idx="12"/>
          </p:nvPr>
        </p:nvSpPr>
        <p:spPr/>
        <p:txBody>
          <a:bodyPr/>
          <a:lstStyle>
            <a:lvl1pPr>
              <a:defRPr/>
            </a:lvl1pPr>
          </a:lstStyle>
          <a:p>
            <a:pPr>
              <a:defRPr/>
            </a:pPr>
            <a:fld id="{1813C590-76C4-4EE2-B039-E945875B2431}" type="slidenum">
              <a:rPr lang="de-CH"/>
              <a:pPr>
                <a:defRPr/>
              </a:pPr>
              <a:t>‹Nr.›</a:t>
            </a:fld>
            <a:endParaRPr lang="de-CH" dirty="0"/>
          </a:p>
        </p:txBody>
      </p:sp>
    </p:spTree>
    <p:extLst>
      <p:ext uri="{BB962C8B-B14F-4D97-AF65-F5344CB8AC3E}">
        <p14:creationId xmlns:p14="http://schemas.microsoft.com/office/powerpoint/2010/main" val="9017492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fld id="{550D244B-5CD4-BB47-8AED-70DC98F4309A}" type="datetime1">
              <a:rPr lang="de-CH" smtClean="0"/>
              <a:t>11.02.2026</a:t>
            </a:fld>
            <a:endParaRPr lang="de-CH"/>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2F82F57D-16D5-4509-85F7-228FF2200520}" type="slidenum">
              <a:rPr lang="de-CH"/>
              <a:pPr>
                <a:defRPr/>
              </a:pPr>
              <a:t>‹Nr.›</a:t>
            </a:fld>
            <a:endParaRPr lang="de-CH"/>
          </a:p>
        </p:txBody>
      </p:sp>
    </p:spTree>
    <p:extLst>
      <p:ext uri="{BB962C8B-B14F-4D97-AF65-F5344CB8AC3E}">
        <p14:creationId xmlns:p14="http://schemas.microsoft.com/office/powerpoint/2010/main" val="29255227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3"/>
          <p:cNvSpPr>
            <a:spLocks noGrp="1"/>
          </p:cNvSpPr>
          <p:nvPr>
            <p:ph type="dt" sz="half" idx="10"/>
          </p:nvPr>
        </p:nvSpPr>
        <p:spPr/>
        <p:txBody>
          <a:bodyPr/>
          <a:lstStyle>
            <a:lvl1pPr>
              <a:defRPr/>
            </a:lvl1pPr>
          </a:lstStyle>
          <a:p>
            <a:pPr>
              <a:defRPr/>
            </a:pPr>
            <a:fld id="{295E9F28-91F4-6A43-81FD-7512E74CD38F}" type="datetime1">
              <a:rPr lang="de-CH" smtClean="0"/>
              <a:t>11.02.2026</a:t>
            </a:fld>
            <a:endParaRPr lang="de-CH"/>
          </a:p>
        </p:txBody>
      </p:sp>
      <p:sp>
        <p:nvSpPr>
          <p:cNvPr id="6" name="Fußzeilenplatzhalter 4"/>
          <p:cNvSpPr>
            <a:spLocks noGrp="1"/>
          </p:cNvSpPr>
          <p:nvPr>
            <p:ph type="ftr" sz="quarter" idx="11"/>
          </p:nvPr>
        </p:nvSpPr>
        <p:spPr/>
        <p:txBody>
          <a:bodyPr/>
          <a:lstStyle>
            <a:lvl1pPr>
              <a:defRPr/>
            </a:lvl1pPr>
          </a:lstStyle>
          <a:p>
            <a:pPr>
              <a:defRPr/>
            </a:pPr>
            <a:endParaRPr lang="de-CH"/>
          </a:p>
        </p:txBody>
      </p:sp>
      <p:sp>
        <p:nvSpPr>
          <p:cNvPr id="7" name="Foliennummernplatzhalter 5"/>
          <p:cNvSpPr>
            <a:spLocks noGrp="1"/>
          </p:cNvSpPr>
          <p:nvPr>
            <p:ph type="sldNum" sz="quarter" idx="12"/>
          </p:nvPr>
        </p:nvSpPr>
        <p:spPr/>
        <p:txBody>
          <a:bodyPr/>
          <a:lstStyle>
            <a:lvl1pPr>
              <a:defRPr/>
            </a:lvl1pPr>
          </a:lstStyle>
          <a:p>
            <a:pPr>
              <a:defRPr/>
            </a:pPr>
            <a:fld id="{454E1DB3-4542-4D81-B7F7-2D170664C52F}" type="slidenum">
              <a:rPr lang="de-CH"/>
              <a:pPr>
                <a:defRPr/>
              </a:pPr>
              <a:t>‹Nr.›</a:t>
            </a:fld>
            <a:endParaRPr lang="de-CH"/>
          </a:p>
        </p:txBody>
      </p:sp>
    </p:spTree>
    <p:extLst>
      <p:ext uri="{BB962C8B-B14F-4D97-AF65-F5344CB8AC3E}">
        <p14:creationId xmlns:p14="http://schemas.microsoft.com/office/powerpoint/2010/main" val="19266558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3"/>
          <p:cNvSpPr>
            <a:spLocks noGrp="1"/>
          </p:cNvSpPr>
          <p:nvPr>
            <p:ph type="dt" sz="half" idx="10"/>
          </p:nvPr>
        </p:nvSpPr>
        <p:spPr/>
        <p:txBody>
          <a:bodyPr/>
          <a:lstStyle>
            <a:lvl1pPr>
              <a:defRPr/>
            </a:lvl1pPr>
          </a:lstStyle>
          <a:p>
            <a:pPr>
              <a:defRPr/>
            </a:pPr>
            <a:fld id="{687E44F4-385F-9646-9211-E54F047D421D}" type="datetime1">
              <a:rPr lang="de-CH" smtClean="0"/>
              <a:t>11.02.2026</a:t>
            </a:fld>
            <a:endParaRPr lang="de-CH"/>
          </a:p>
        </p:txBody>
      </p:sp>
      <p:sp>
        <p:nvSpPr>
          <p:cNvPr id="8" name="Fußzeilenplatzhalter 4"/>
          <p:cNvSpPr>
            <a:spLocks noGrp="1"/>
          </p:cNvSpPr>
          <p:nvPr>
            <p:ph type="ftr" sz="quarter" idx="11"/>
          </p:nvPr>
        </p:nvSpPr>
        <p:spPr/>
        <p:txBody>
          <a:bodyPr/>
          <a:lstStyle>
            <a:lvl1pPr>
              <a:defRPr/>
            </a:lvl1pPr>
          </a:lstStyle>
          <a:p>
            <a:pPr>
              <a:defRPr/>
            </a:pPr>
            <a:endParaRPr lang="de-CH"/>
          </a:p>
        </p:txBody>
      </p:sp>
      <p:sp>
        <p:nvSpPr>
          <p:cNvPr id="9" name="Foliennummernplatzhalter 5"/>
          <p:cNvSpPr>
            <a:spLocks noGrp="1"/>
          </p:cNvSpPr>
          <p:nvPr>
            <p:ph type="sldNum" sz="quarter" idx="12"/>
          </p:nvPr>
        </p:nvSpPr>
        <p:spPr/>
        <p:txBody>
          <a:bodyPr/>
          <a:lstStyle>
            <a:lvl1pPr>
              <a:defRPr/>
            </a:lvl1pPr>
          </a:lstStyle>
          <a:p>
            <a:pPr>
              <a:defRPr/>
            </a:pPr>
            <a:fld id="{DEDDCE23-3985-4D61-83D7-9BDB1E7C7930}" type="slidenum">
              <a:rPr lang="de-CH"/>
              <a:pPr>
                <a:defRPr/>
              </a:pPr>
              <a:t>‹Nr.›</a:t>
            </a:fld>
            <a:endParaRPr lang="de-CH"/>
          </a:p>
        </p:txBody>
      </p:sp>
    </p:spTree>
    <p:extLst>
      <p:ext uri="{BB962C8B-B14F-4D97-AF65-F5344CB8AC3E}">
        <p14:creationId xmlns:p14="http://schemas.microsoft.com/office/powerpoint/2010/main" val="24090490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3"/>
          <p:cNvSpPr>
            <a:spLocks noGrp="1"/>
          </p:cNvSpPr>
          <p:nvPr>
            <p:ph type="dt" sz="half" idx="10"/>
          </p:nvPr>
        </p:nvSpPr>
        <p:spPr/>
        <p:txBody>
          <a:bodyPr/>
          <a:lstStyle>
            <a:lvl1pPr>
              <a:defRPr/>
            </a:lvl1pPr>
          </a:lstStyle>
          <a:p>
            <a:pPr>
              <a:defRPr/>
            </a:pPr>
            <a:fld id="{D671E9B6-2A5B-B24E-B8E5-5CDC421ED0A3}" type="datetime1">
              <a:rPr lang="de-CH" smtClean="0"/>
              <a:t>11.02.2026</a:t>
            </a:fld>
            <a:endParaRPr lang="de-CH"/>
          </a:p>
        </p:txBody>
      </p:sp>
      <p:sp>
        <p:nvSpPr>
          <p:cNvPr id="4" name="Fußzeilenplatzhalter 4"/>
          <p:cNvSpPr>
            <a:spLocks noGrp="1"/>
          </p:cNvSpPr>
          <p:nvPr>
            <p:ph type="ftr" sz="quarter" idx="11"/>
          </p:nvPr>
        </p:nvSpPr>
        <p:spPr/>
        <p:txBody>
          <a:bodyPr/>
          <a:lstStyle>
            <a:lvl1pPr>
              <a:defRPr/>
            </a:lvl1pPr>
          </a:lstStyle>
          <a:p>
            <a:pPr>
              <a:defRPr/>
            </a:pPr>
            <a:endParaRPr lang="de-CH"/>
          </a:p>
        </p:txBody>
      </p:sp>
      <p:sp>
        <p:nvSpPr>
          <p:cNvPr id="5" name="Foliennummernplatzhalter 5"/>
          <p:cNvSpPr>
            <a:spLocks noGrp="1"/>
          </p:cNvSpPr>
          <p:nvPr>
            <p:ph type="sldNum" sz="quarter" idx="12"/>
          </p:nvPr>
        </p:nvSpPr>
        <p:spPr/>
        <p:txBody>
          <a:bodyPr/>
          <a:lstStyle>
            <a:lvl1pPr>
              <a:defRPr/>
            </a:lvl1pPr>
          </a:lstStyle>
          <a:p>
            <a:pPr>
              <a:defRPr/>
            </a:pPr>
            <a:fld id="{6D4DBB3F-0F43-4928-9DBB-C7A798A38545}" type="slidenum">
              <a:rPr lang="de-CH"/>
              <a:pPr>
                <a:defRPr/>
              </a:pPr>
              <a:t>‹Nr.›</a:t>
            </a:fld>
            <a:endParaRPr lang="de-CH"/>
          </a:p>
        </p:txBody>
      </p:sp>
    </p:spTree>
    <p:extLst>
      <p:ext uri="{BB962C8B-B14F-4D97-AF65-F5344CB8AC3E}">
        <p14:creationId xmlns:p14="http://schemas.microsoft.com/office/powerpoint/2010/main" val="21120997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1C24CD1C-52C5-9545-9A31-BE3BB1E15AFC}" type="datetime1">
              <a:rPr lang="de-CH" smtClean="0"/>
              <a:t>11.02.2026</a:t>
            </a:fld>
            <a:endParaRPr lang="de-CH"/>
          </a:p>
        </p:txBody>
      </p:sp>
      <p:sp>
        <p:nvSpPr>
          <p:cNvPr id="3" name="Fußzeilenplatzhalter 4"/>
          <p:cNvSpPr>
            <a:spLocks noGrp="1"/>
          </p:cNvSpPr>
          <p:nvPr>
            <p:ph type="ftr" sz="quarter" idx="11"/>
          </p:nvPr>
        </p:nvSpPr>
        <p:spPr/>
        <p:txBody>
          <a:bodyPr/>
          <a:lstStyle>
            <a:lvl1pPr>
              <a:defRPr/>
            </a:lvl1pPr>
          </a:lstStyle>
          <a:p>
            <a:pPr>
              <a:defRPr/>
            </a:pPr>
            <a:endParaRPr lang="de-CH"/>
          </a:p>
        </p:txBody>
      </p:sp>
      <p:sp>
        <p:nvSpPr>
          <p:cNvPr id="4" name="Foliennummernplatzhalter 5"/>
          <p:cNvSpPr>
            <a:spLocks noGrp="1"/>
          </p:cNvSpPr>
          <p:nvPr>
            <p:ph type="sldNum" sz="quarter" idx="12"/>
          </p:nvPr>
        </p:nvSpPr>
        <p:spPr/>
        <p:txBody>
          <a:bodyPr/>
          <a:lstStyle>
            <a:lvl1pPr>
              <a:defRPr/>
            </a:lvl1pPr>
          </a:lstStyle>
          <a:p>
            <a:pPr>
              <a:defRPr/>
            </a:pPr>
            <a:fld id="{FD97B70B-14D8-4A17-A4B8-972E1BABC8F4}" type="slidenum">
              <a:rPr lang="de-CH"/>
              <a:pPr>
                <a:defRPr/>
              </a:pPr>
              <a:t>‹Nr.›</a:t>
            </a:fld>
            <a:endParaRPr lang="de-CH"/>
          </a:p>
        </p:txBody>
      </p:sp>
    </p:spTree>
    <p:extLst>
      <p:ext uri="{BB962C8B-B14F-4D97-AF65-F5344CB8AC3E}">
        <p14:creationId xmlns:p14="http://schemas.microsoft.com/office/powerpoint/2010/main" val="18055129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2178BA86-1A8B-B847-9B4E-4AACE93CDBAF}" type="datetime1">
              <a:rPr lang="de-CH" smtClean="0"/>
              <a:t>11.02.2026</a:t>
            </a:fld>
            <a:endParaRPr lang="de-CH"/>
          </a:p>
        </p:txBody>
      </p:sp>
      <p:sp>
        <p:nvSpPr>
          <p:cNvPr id="6" name="Fußzeilenplatzhalter 4"/>
          <p:cNvSpPr>
            <a:spLocks noGrp="1"/>
          </p:cNvSpPr>
          <p:nvPr>
            <p:ph type="ftr" sz="quarter" idx="11"/>
          </p:nvPr>
        </p:nvSpPr>
        <p:spPr/>
        <p:txBody>
          <a:bodyPr/>
          <a:lstStyle>
            <a:lvl1pPr>
              <a:defRPr/>
            </a:lvl1pPr>
          </a:lstStyle>
          <a:p>
            <a:pPr>
              <a:defRPr/>
            </a:pPr>
            <a:endParaRPr lang="de-CH"/>
          </a:p>
        </p:txBody>
      </p:sp>
      <p:sp>
        <p:nvSpPr>
          <p:cNvPr id="7" name="Foliennummernplatzhalter 5"/>
          <p:cNvSpPr>
            <a:spLocks noGrp="1"/>
          </p:cNvSpPr>
          <p:nvPr>
            <p:ph type="sldNum" sz="quarter" idx="12"/>
          </p:nvPr>
        </p:nvSpPr>
        <p:spPr/>
        <p:txBody>
          <a:bodyPr/>
          <a:lstStyle>
            <a:lvl1pPr>
              <a:defRPr/>
            </a:lvl1pPr>
          </a:lstStyle>
          <a:p>
            <a:pPr>
              <a:defRPr/>
            </a:pPr>
            <a:fld id="{8538EDB3-5823-4540-83B6-41FAB7C8391C}" type="slidenum">
              <a:rPr lang="de-CH"/>
              <a:pPr>
                <a:defRPr/>
              </a:pPr>
              <a:t>‹Nr.›</a:t>
            </a:fld>
            <a:endParaRPr lang="de-CH"/>
          </a:p>
        </p:txBody>
      </p:sp>
    </p:spTree>
    <p:extLst>
      <p:ext uri="{BB962C8B-B14F-4D97-AF65-F5344CB8AC3E}">
        <p14:creationId xmlns:p14="http://schemas.microsoft.com/office/powerpoint/2010/main" val="40634956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A192271B-7185-8B49-B2B3-FFB10E4418C6}" type="datetime1">
              <a:rPr lang="de-CH" smtClean="0"/>
              <a:t>11.02.2026</a:t>
            </a:fld>
            <a:endParaRPr lang="de-CH"/>
          </a:p>
        </p:txBody>
      </p:sp>
      <p:sp>
        <p:nvSpPr>
          <p:cNvPr id="6" name="Fußzeilenplatzhalter 4"/>
          <p:cNvSpPr>
            <a:spLocks noGrp="1"/>
          </p:cNvSpPr>
          <p:nvPr>
            <p:ph type="ftr" sz="quarter" idx="11"/>
          </p:nvPr>
        </p:nvSpPr>
        <p:spPr/>
        <p:txBody>
          <a:bodyPr/>
          <a:lstStyle>
            <a:lvl1pPr>
              <a:defRPr/>
            </a:lvl1pPr>
          </a:lstStyle>
          <a:p>
            <a:pPr>
              <a:defRPr/>
            </a:pPr>
            <a:endParaRPr lang="de-CH"/>
          </a:p>
        </p:txBody>
      </p:sp>
      <p:sp>
        <p:nvSpPr>
          <p:cNvPr id="7" name="Foliennummernplatzhalter 5"/>
          <p:cNvSpPr>
            <a:spLocks noGrp="1"/>
          </p:cNvSpPr>
          <p:nvPr>
            <p:ph type="sldNum" sz="quarter" idx="12"/>
          </p:nvPr>
        </p:nvSpPr>
        <p:spPr/>
        <p:txBody>
          <a:bodyPr/>
          <a:lstStyle>
            <a:lvl1pPr>
              <a:defRPr/>
            </a:lvl1pPr>
          </a:lstStyle>
          <a:p>
            <a:pPr>
              <a:defRPr/>
            </a:pPr>
            <a:fld id="{418EB4A8-E49E-4E7A-8F9D-1849F4805B1C}" type="slidenum">
              <a:rPr lang="de-CH"/>
              <a:pPr>
                <a:defRPr/>
              </a:pPr>
              <a:t>‹Nr.›</a:t>
            </a:fld>
            <a:endParaRPr lang="de-CH"/>
          </a:p>
        </p:txBody>
      </p:sp>
    </p:spTree>
    <p:extLst>
      <p:ext uri="{BB962C8B-B14F-4D97-AF65-F5344CB8AC3E}">
        <p14:creationId xmlns:p14="http://schemas.microsoft.com/office/powerpoint/2010/main" val="34584766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pPr>
              <a:defRPr/>
            </a:pPr>
            <a:fld id="{BB025DF4-B6EC-F34B-888B-6D612CBB7914}" type="datetime1">
              <a:rPr lang="de-CH" smtClean="0"/>
              <a:t>11.02.2026</a:t>
            </a:fld>
            <a:endParaRPr lang="de-CH"/>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16D26436-924F-4607-81A7-88F07E828904}" type="slidenum">
              <a:rPr lang="de-CH"/>
              <a:pPr>
                <a:defRPr/>
              </a:pPr>
              <a:t>‹Nr.›</a:t>
            </a:fld>
            <a:endParaRPr lang="de-CH"/>
          </a:p>
        </p:txBody>
      </p:sp>
    </p:spTree>
    <p:extLst>
      <p:ext uri="{BB962C8B-B14F-4D97-AF65-F5344CB8AC3E}">
        <p14:creationId xmlns:p14="http://schemas.microsoft.com/office/powerpoint/2010/main" val="11319515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pPr>
              <a:defRPr/>
            </a:pPr>
            <a:fld id="{237D6090-F453-D24F-99F6-24831243237A}" type="datetime1">
              <a:rPr lang="de-CH" smtClean="0"/>
              <a:t>11.02.2026</a:t>
            </a:fld>
            <a:endParaRPr lang="de-CH"/>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2372543D-CCC0-4618-9034-2F30727383C6}" type="slidenum">
              <a:rPr lang="de-CH"/>
              <a:pPr>
                <a:defRPr/>
              </a:pPr>
              <a:t>‹Nr.›</a:t>
            </a:fld>
            <a:endParaRPr lang="de-CH"/>
          </a:p>
        </p:txBody>
      </p:sp>
    </p:spTree>
    <p:extLst>
      <p:ext uri="{BB962C8B-B14F-4D97-AF65-F5344CB8AC3E}">
        <p14:creationId xmlns:p14="http://schemas.microsoft.com/office/powerpoint/2010/main" val="22635344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elfolie (Logo schwarz)">
    <p:spTree>
      <p:nvGrpSpPr>
        <p:cNvPr id="1" name=""/>
        <p:cNvGrpSpPr/>
        <p:nvPr/>
      </p:nvGrpSpPr>
      <p:grpSpPr>
        <a:xfrm>
          <a:off x="0" y="0"/>
          <a:ext cx="0" cy="0"/>
          <a:chOff x="0" y="0"/>
          <a:chExt cx="0" cy="0"/>
        </a:xfrm>
      </p:grpSpPr>
      <p:sp>
        <p:nvSpPr>
          <p:cNvPr id="6" name="Fußzeilenplatzhalter 5">
            <a:extLst>
              <a:ext uri="{FF2B5EF4-FFF2-40B4-BE49-F238E27FC236}">
                <a16:creationId xmlns:a16="http://schemas.microsoft.com/office/drawing/2014/main" id="{DDCE5043-6516-6177-71AC-FC939A38A714}"/>
              </a:ext>
            </a:extLst>
          </p:cNvPr>
          <p:cNvSpPr>
            <a:spLocks noGrp="1"/>
          </p:cNvSpPr>
          <p:nvPr>
            <p:ph type="ftr" sz="quarter" idx="19"/>
          </p:nvPr>
        </p:nvSpPr>
        <p:spPr>
          <a:xfrm>
            <a:off x="5656969" y="6378907"/>
            <a:ext cx="5203032" cy="144000"/>
          </a:xfrm>
          <a:prstGeom prst="rect">
            <a:avLst/>
          </a:prstGeom>
        </p:spPr>
        <p:txBody>
          <a:bodyPr/>
          <a:lstStyle>
            <a:lvl1pPr>
              <a:defRPr>
                <a:solidFill>
                  <a:schemeClr val="bg1"/>
                </a:solidFill>
              </a:defRPr>
            </a:lvl1pPr>
          </a:lstStyle>
          <a:p>
            <a:pPr>
              <a:defRPr/>
            </a:pPr>
            <a:endParaRPr lang="de-CH"/>
          </a:p>
        </p:txBody>
      </p:sp>
      <p:sp>
        <p:nvSpPr>
          <p:cNvPr id="7" name="Foliennummernplatzhalter 6">
            <a:extLst>
              <a:ext uri="{FF2B5EF4-FFF2-40B4-BE49-F238E27FC236}">
                <a16:creationId xmlns:a16="http://schemas.microsoft.com/office/drawing/2014/main" id="{922D598E-376B-42A1-DF76-375B9C488CDD}"/>
              </a:ext>
            </a:extLst>
          </p:cNvPr>
          <p:cNvSpPr>
            <a:spLocks noGrp="1"/>
          </p:cNvSpPr>
          <p:nvPr>
            <p:ph type="sldNum" sz="quarter" idx="20"/>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
        <p:nvSpPr>
          <p:cNvPr id="17" name="Bildplatzhalter 4">
            <a:extLst>
              <a:ext uri="{FF2B5EF4-FFF2-40B4-BE49-F238E27FC236}">
                <a16:creationId xmlns:a16="http://schemas.microsoft.com/office/drawing/2014/main" id="{DC119FFA-6EB1-0B5C-FA71-825FD02E321B}"/>
              </a:ext>
            </a:extLst>
          </p:cNvPr>
          <p:cNvSpPr>
            <a:spLocks noGrp="1"/>
          </p:cNvSpPr>
          <p:nvPr>
            <p:ph type="pic" sz="quarter" idx="14" hasCustomPrompt="1"/>
          </p:nvPr>
        </p:nvSpPr>
        <p:spPr>
          <a:xfrm>
            <a:off x="0" y="0"/>
            <a:ext cx="12193200" cy="6858000"/>
          </a:xfrm>
          <a:pattFill prst="lgCheck">
            <a:fgClr>
              <a:schemeClr val="bg1">
                <a:lumMod val="85000"/>
              </a:schemeClr>
            </a:fgClr>
            <a:bgClr>
              <a:schemeClr val="bg1"/>
            </a:bgClr>
          </a:pattFill>
        </p:spPr>
        <p:txBody>
          <a:bodyPr tIns="720000" anchor="ctr"/>
          <a:lstStyle>
            <a:lvl1pPr algn="ctr">
              <a:defRPr sz="1200"/>
            </a:lvl1pPr>
          </a:lstStyle>
          <a:p>
            <a:r>
              <a:rPr lang="de-CH" dirty="0"/>
              <a:t>Bild mit Klick auf Symbol hinzufügen</a:t>
            </a:r>
          </a:p>
        </p:txBody>
      </p:sp>
      <p:sp>
        <p:nvSpPr>
          <p:cNvPr id="20" name="Textplatzhalter 8">
            <a:extLst>
              <a:ext uri="{FF2B5EF4-FFF2-40B4-BE49-F238E27FC236}">
                <a16:creationId xmlns:a16="http://schemas.microsoft.com/office/drawing/2014/main" id="{F1188E91-2777-2C0A-D3C2-E3E312DC567B}"/>
              </a:ext>
            </a:extLst>
          </p:cNvPr>
          <p:cNvSpPr>
            <a:spLocks noGrp="1"/>
          </p:cNvSpPr>
          <p:nvPr>
            <p:ph type="body" sz="quarter" idx="16" hasCustomPrompt="1"/>
          </p:nvPr>
        </p:nvSpPr>
        <p:spPr>
          <a:xfrm>
            <a:off x="-205200" y="0"/>
            <a:ext cx="2052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ctr">
              <a:buNone/>
              <a:defRPr sz="1000">
                <a:solidFill>
                  <a:schemeClr val="tx1"/>
                </a:solidFill>
              </a:defRPr>
            </a:lvl2pPr>
            <a:lvl3pPr>
              <a:defRPr sz="1000"/>
            </a:lvl3pPr>
            <a:lvl4pPr>
              <a:defRPr sz="1000"/>
            </a:lvl4pPr>
            <a:lvl5pPr>
              <a:defRPr sz="1000"/>
            </a:lvl5pPr>
          </a:lstStyle>
          <a:p>
            <a:pPr lvl="0"/>
            <a:r>
              <a:rPr lang="de-DE" dirty="0"/>
              <a:t>Verlaufs-Rollo bei Bedarf nach rechts über das Bild ziehen.</a:t>
            </a:r>
          </a:p>
          <a:p>
            <a:pPr lvl="1"/>
            <a:endParaRPr lang="de-CH" dirty="0"/>
          </a:p>
        </p:txBody>
      </p:sp>
      <p:sp>
        <p:nvSpPr>
          <p:cNvPr id="2" name="Titel 1"/>
          <p:cNvSpPr>
            <a:spLocks noGrp="1"/>
          </p:cNvSpPr>
          <p:nvPr>
            <p:ph type="ctrTitle" hasCustomPrompt="1"/>
          </p:nvPr>
        </p:nvSpPr>
        <p:spPr>
          <a:xfrm>
            <a:off x="377999" y="4690800"/>
            <a:ext cx="11436175" cy="1080000"/>
          </a:xfrm>
        </p:spPr>
        <p:txBody>
          <a:bodyPr anchor="t" anchorCtr="0"/>
          <a:lstStyle>
            <a:lvl1pPr algn="l">
              <a:lnSpc>
                <a:spcPct val="102000"/>
              </a:lnSpc>
              <a:defRPr sz="3400">
                <a:solidFill>
                  <a:schemeClr val="bg1"/>
                </a:solidFill>
              </a:defRPr>
            </a:lvl1pPr>
          </a:lstStyle>
          <a:p>
            <a:r>
              <a:rPr lang="de-CH" dirty="0"/>
              <a:t>Titel hinzufügen</a:t>
            </a:r>
          </a:p>
        </p:txBody>
      </p:sp>
      <p:sp>
        <p:nvSpPr>
          <p:cNvPr id="3" name="Untertitel 2"/>
          <p:cNvSpPr>
            <a:spLocks noGrp="1"/>
          </p:cNvSpPr>
          <p:nvPr>
            <p:ph type="subTitle" idx="1" hasCustomPrompt="1"/>
          </p:nvPr>
        </p:nvSpPr>
        <p:spPr>
          <a:xfrm>
            <a:off x="378000" y="4312800"/>
            <a:ext cx="11437200" cy="234000"/>
          </a:xfrm>
        </p:spPr>
        <p:txBody>
          <a:bodyPr/>
          <a:lstStyle>
            <a:lvl1pPr marL="0" indent="0" algn="l">
              <a:buNone/>
              <a:defRPr sz="15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Optionale Klassifizierung hinzufügen: Intern / Vertraulich / Geheim</a:t>
            </a:r>
            <a:endParaRPr lang="de-CH" dirty="0"/>
          </a:p>
        </p:txBody>
      </p:sp>
      <p:sp>
        <p:nvSpPr>
          <p:cNvPr id="14" name="Textplatzhalter 13">
            <a:extLst>
              <a:ext uri="{FF2B5EF4-FFF2-40B4-BE49-F238E27FC236}">
                <a16:creationId xmlns:a16="http://schemas.microsoft.com/office/drawing/2014/main" id="{6CD9BD68-945B-33BA-4D60-82C7185F154B}"/>
              </a:ext>
            </a:extLst>
          </p:cNvPr>
          <p:cNvSpPr>
            <a:spLocks noGrp="1"/>
          </p:cNvSpPr>
          <p:nvPr>
            <p:ph type="body" sz="quarter" idx="13" hasCustomPrompt="1"/>
          </p:nvPr>
        </p:nvSpPr>
        <p:spPr>
          <a:xfrm>
            <a:off x="378000" y="6022799"/>
            <a:ext cx="11437200" cy="234000"/>
          </a:xfrm>
        </p:spPr>
        <p:txBody>
          <a:bodyPr/>
          <a:lstStyle>
            <a:lvl1pPr>
              <a:defRPr sz="1500">
                <a:solidFill>
                  <a:schemeClr val="bg1"/>
                </a:solidFill>
              </a:defRPr>
            </a:lvl1pPr>
            <a:lvl2pPr>
              <a:defRPr sz="1500"/>
            </a:lvl2pPr>
            <a:lvl3pPr>
              <a:defRPr sz="1500"/>
            </a:lvl3pPr>
            <a:lvl4pPr>
              <a:defRPr sz="1500"/>
            </a:lvl4pPr>
            <a:lvl5pPr>
              <a:defRPr sz="1500"/>
            </a:lvl5pPr>
          </a:lstStyle>
          <a:p>
            <a:pPr lvl="0"/>
            <a:r>
              <a:rPr lang="de-DE" dirty="0"/>
              <a:t>Vorname Name — Ort, 0. Monat 0000</a:t>
            </a:r>
          </a:p>
        </p:txBody>
      </p:sp>
      <p:sp>
        <p:nvSpPr>
          <p:cNvPr id="19" name="Textplatzhalter 18">
            <a:extLst>
              <a:ext uri="{FF2B5EF4-FFF2-40B4-BE49-F238E27FC236}">
                <a16:creationId xmlns:a16="http://schemas.microsoft.com/office/drawing/2014/main" id="{51CB241E-9A7E-BCFB-779C-ABCB042CB25E}"/>
              </a:ext>
            </a:extLst>
          </p:cNvPr>
          <p:cNvSpPr>
            <a:spLocks noGrp="1" noChangeAspect="1"/>
          </p:cNvSpPr>
          <p:nvPr>
            <p:ph type="body" sz="quarter" idx="15" hasCustomPrompt="1"/>
          </p:nvPr>
        </p:nvSpPr>
        <p:spPr>
          <a:xfrm>
            <a:off x="378000" y="381600"/>
            <a:ext cx="2800800" cy="5904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4" name="Inhaltsplatzhalter 5">
            <a:extLst>
              <a:ext uri="{FF2B5EF4-FFF2-40B4-BE49-F238E27FC236}">
                <a16:creationId xmlns:a16="http://schemas.microsoft.com/office/drawing/2014/main" id="{F2ED5D55-3F64-371B-0A46-C788B80B2D3C}"/>
              </a:ext>
            </a:extLst>
          </p:cNvPr>
          <p:cNvSpPr>
            <a:spLocks noGrp="1"/>
          </p:cNvSpPr>
          <p:nvPr>
            <p:ph sz="quarter" idx="17" hasCustomPrompt="1"/>
          </p:nvPr>
        </p:nvSpPr>
        <p:spPr>
          <a:xfrm>
            <a:off x="10440000" y="381600"/>
            <a:ext cx="896400" cy="1188000"/>
          </a:xfrm>
        </p:spPr>
        <p:txBody>
          <a:bodyPr tIns="36000"/>
          <a:lstStyle>
            <a:lvl1pPr algn="ctr">
              <a:defRPr sz="850" b="1"/>
            </a:lvl1pPr>
            <a:lvl2pPr>
              <a:defRPr sz="1200"/>
            </a:lvl2pPr>
            <a:lvl3pPr>
              <a:defRPr sz="1200"/>
            </a:lvl3pPr>
            <a:lvl4pPr>
              <a:defRPr sz="1200"/>
            </a:lvl4pPr>
            <a:lvl5pPr>
              <a:defRPr sz="1200"/>
            </a:lvl5pPr>
          </a:lstStyle>
          <a:p>
            <a:pPr lvl="0"/>
            <a:r>
              <a:rPr lang="de-DE" dirty="0"/>
              <a:t>Badge hinzufügen</a:t>
            </a:r>
          </a:p>
        </p:txBody>
      </p:sp>
    </p:spTree>
    <p:extLst>
      <p:ext uri="{BB962C8B-B14F-4D97-AF65-F5344CB8AC3E}">
        <p14:creationId xmlns:p14="http://schemas.microsoft.com/office/powerpoint/2010/main" val="2000756936"/>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61460E7B-2E3E-2B48-8ED5-F6D89A07378D}" type="datetime1">
              <a:rPr lang="de-CH" smtClean="0"/>
              <a:t>11.02.2026</a:t>
            </a:fld>
            <a:endParaRPr lang="de-CH" dirty="0"/>
          </a:p>
        </p:txBody>
      </p:sp>
      <p:sp>
        <p:nvSpPr>
          <p:cNvPr id="6" name="Fußzeilenplatzhalter 4"/>
          <p:cNvSpPr>
            <a:spLocks noGrp="1"/>
          </p:cNvSpPr>
          <p:nvPr>
            <p:ph type="ftr" sz="quarter" idx="11"/>
          </p:nvPr>
        </p:nvSpPr>
        <p:spPr/>
        <p:txBody>
          <a:bodyPr/>
          <a:lstStyle>
            <a:lvl1pPr>
              <a:defRPr/>
            </a:lvl1pPr>
          </a:lstStyle>
          <a:p>
            <a:pPr>
              <a:defRPr/>
            </a:pPr>
            <a:endParaRPr lang="de-CH"/>
          </a:p>
        </p:txBody>
      </p:sp>
      <p:sp>
        <p:nvSpPr>
          <p:cNvPr id="7" name="Foliennummernplatzhalter 5"/>
          <p:cNvSpPr>
            <a:spLocks noGrp="1"/>
          </p:cNvSpPr>
          <p:nvPr>
            <p:ph type="sldNum" sz="quarter" idx="12"/>
          </p:nvPr>
        </p:nvSpPr>
        <p:spPr/>
        <p:txBody>
          <a:bodyPr/>
          <a:lstStyle>
            <a:lvl1pPr>
              <a:defRPr/>
            </a:lvl1pPr>
          </a:lstStyle>
          <a:p>
            <a:pPr>
              <a:defRPr/>
            </a:pPr>
            <a:fld id="{57424FEF-BBC4-4734-9937-3AE95C777ACB}" type="slidenum">
              <a:rPr lang="de-CH"/>
              <a:pPr>
                <a:defRPr/>
              </a:pPr>
              <a:t>‹Nr.›</a:t>
            </a:fld>
            <a:endParaRPr lang="de-CH" dirty="0"/>
          </a:p>
        </p:txBody>
      </p:sp>
    </p:spTree>
    <p:extLst>
      <p:ext uri="{BB962C8B-B14F-4D97-AF65-F5344CB8AC3E}">
        <p14:creationId xmlns:p14="http://schemas.microsoft.com/office/powerpoint/2010/main" val="23333374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elfolie (Logo weiss)">
    <p:spTree>
      <p:nvGrpSpPr>
        <p:cNvPr id="1" name=""/>
        <p:cNvGrpSpPr/>
        <p:nvPr/>
      </p:nvGrpSpPr>
      <p:grpSpPr>
        <a:xfrm>
          <a:off x="0" y="0"/>
          <a:ext cx="0" cy="0"/>
          <a:chOff x="0" y="0"/>
          <a:chExt cx="0" cy="0"/>
        </a:xfrm>
      </p:grpSpPr>
      <p:sp>
        <p:nvSpPr>
          <p:cNvPr id="7" name="Fußzeilenplatzhalter 6">
            <a:extLst>
              <a:ext uri="{FF2B5EF4-FFF2-40B4-BE49-F238E27FC236}">
                <a16:creationId xmlns:a16="http://schemas.microsoft.com/office/drawing/2014/main" id="{11676FD8-E0CC-3A4B-93EA-688AF5FB54E9}"/>
              </a:ext>
            </a:extLst>
          </p:cNvPr>
          <p:cNvSpPr>
            <a:spLocks noGrp="1"/>
          </p:cNvSpPr>
          <p:nvPr>
            <p:ph type="ftr" sz="quarter" idx="19"/>
          </p:nvPr>
        </p:nvSpPr>
        <p:spPr>
          <a:xfrm>
            <a:off x="5656969" y="6378907"/>
            <a:ext cx="5203032" cy="144000"/>
          </a:xfrm>
          <a:prstGeom prst="rect">
            <a:avLst/>
          </a:prstGeom>
        </p:spPr>
        <p:txBody>
          <a:bodyPr/>
          <a:lstStyle>
            <a:lvl1pPr>
              <a:defRPr>
                <a:solidFill>
                  <a:schemeClr val="bg1"/>
                </a:solidFill>
              </a:defRPr>
            </a:lvl1pPr>
          </a:lstStyle>
          <a:p>
            <a:pPr>
              <a:defRPr/>
            </a:pPr>
            <a:endParaRPr lang="de-CH"/>
          </a:p>
        </p:txBody>
      </p:sp>
      <p:sp>
        <p:nvSpPr>
          <p:cNvPr id="8" name="Foliennummernplatzhalter 7">
            <a:extLst>
              <a:ext uri="{FF2B5EF4-FFF2-40B4-BE49-F238E27FC236}">
                <a16:creationId xmlns:a16="http://schemas.microsoft.com/office/drawing/2014/main" id="{CA44D6FD-68EC-4E16-265D-2A09E7DD4691}"/>
              </a:ext>
            </a:extLst>
          </p:cNvPr>
          <p:cNvSpPr>
            <a:spLocks noGrp="1"/>
          </p:cNvSpPr>
          <p:nvPr>
            <p:ph type="sldNum" sz="quarter" idx="20"/>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
        <p:nvSpPr>
          <p:cNvPr id="17" name="Bildplatzhalter 4">
            <a:extLst>
              <a:ext uri="{FF2B5EF4-FFF2-40B4-BE49-F238E27FC236}">
                <a16:creationId xmlns:a16="http://schemas.microsoft.com/office/drawing/2014/main" id="{DC119FFA-6EB1-0B5C-FA71-825FD02E321B}"/>
              </a:ext>
            </a:extLst>
          </p:cNvPr>
          <p:cNvSpPr>
            <a:spLocks noGrp="1"/>
          </p:cNvSpPr>
          <p:nvPr>
            <p:ph type="pic" sz="quarter" idx="14" hasCustomPrompt="1"/>
          </p:nvPr>
        </p:nvSpPr>
        <p:spPr>
          <a:xfrm>
            <a:off x="0" y="0"/>
            <a:ext cx="12193200" cy="6858000"/>
          </a:xfrm>
          <a:pattFill prst="lgCheck">
            <a:fgClr>
              <a:schemeClr val="bg1">
                <a:lumMod val="65000"/>
              </a:schemeClr>
            </a:fgClr>
            <a:bgClr>
              <a:schemeClr val="bg1"/>
            </a:bgClr>
          </a:pattFill>
        </p:spPr>
        <p:txBody>
          <a:bodyPr tIns="720000" anchor="ctr"/>
          <a:lstStyle>
            <a:lvl1pPr algn="ctr">
              <a:defRPr sz="1200"/>
            </a:lvl1pPr>
          </a:lstStyle>
          <a:p>
            <a:r>
              <a:rPr lang="de-CH" dirty="0"/>
              <a:t>Bild mit Klick auf Symbol hinzufügen</a:t>
            </a:r>
          </a:p>
        </p:txBody>
      </p:sp>
      <p:sp>
        <p:nvSpPr>
          <p:cNvPr id="4" name="Textplatzhalter 8">
            <a:extLst>
              <a:ext uri="{FF2B5EF4-FFF2-40B4-BE49-F238E27FC236}">
                <a16:creationId xmlns:a16="http://schemas.microsoft.com/office/drawing/2014/main" id="{D3DE3100-FAE4-347E-B264-A6AFC35D5823}"/>
              </a:ext>
            </a:extLst>
          </p:cNvPr>
          <p:cNvSpPr>
            <a:spLocks noGrp="1"/>
          </p:cNvSpPr>
          <p:nvPr>
            <p:ph type="body" sz="quarter" idx="16" hasCustomPrompt="1"/>
          </p:nvPr>
        </p:nvSpPr>
        <p:spPr>
          <a:xfrm>
            <a:off x="-204700" y="0"/>
            <a:ext cx="2047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r">
              <a:buNone/>
              <a:defRPr sz="1000">
                <a:solidFill>
                  <a:schemeClr val="tx1"/>
                </a:solidFill>
              </a:defRPr>
            </a:lvl2pPr>
            <a:lvl3pPr>
              <a:defRPr sz="1000"/>
            </a:lvl3pPr>
            <a:lvl4pPr>
              <a:defRPr sz="1000"/>
            </a:lvl4pPr>
            <a:lvl5pPr>
              <a:defRPr sz="1000"/>
            </a:lvl5pPr>
          </a:lstStyle>
          <a:p>
            <a:pPr lvl="0"/>
            <a:r>
              <a:rPr lang="de-DE" dirty="0"/>
              <a:t>Verlaufs-Rollo bei Bedarf nach rechts über das Bild ziehen.</a:t>
            </a:r>
          </a:p>
          <a:p>
            <a:pPr lvl="1"/>
            <a:endParaRPr lang="de-CH" dirty="0"/>
          </a:p>
        </p:txBody>
      </p:sp>
      <p:sp>
        <p:nvSpPr>
          <p:cNvPr id="2" name="Titel 1"/>
          <p:cNvSpPr>
            <a:spLocks noGrp="1"/>
          </p:cNvSpPr>
          <p:nvPr>
            <p:ph type="ctrTitle" hasCustomPrompt="1"/>
          </p:nvPr>
        </p:nvSpPr>
        <p:spPr>
          <a:xfrm>
            <a:off x="377999" y="4690800"/>
            <a:ext cx="11436175" cy="1080000"/>
          </a:xfrm>
        </p:spPr>
        <p:txBody>
          <a:bodyPr anchor="t" anchorCtr="0"/>
          <a:lstStyle>
            <a:lvl1pPr algn="l">
              <a:lnSpc>
                <a:spcPct val="102000"/>
              </a:lnSpc>
              <a:defRPr sz="3400">
                <a:solidFill>
                  <a:schemeClr val="bg1"/>
                </a:solidFill>
              </a:defRPr>
            </a:lvl1pPr>
          </a:lstStyle>
          <a:p>
            <a:r>
              <a:rPr lang="de-CH" dirty="0"/>
              <a:t>Titel hinzufügen</a:t>
            </a:r>
          </a:p>
        </p:txBody>
      </p:sp>
      <p:sp>
        <p:nvSpPr>
          <p:cNvPr id="3" name="Untertitel 2"/>
          <p:cNvSpPr>
            <a:spLocks noGrp="1"/>
          </p:cNvSpPr>
          <p:nvPr>
            <p:ph type="subTitle" idx="1" hasCustomPrompt="1"/>
          </p:nvPr>
        </p:nvSpPr>
        <p:spPr>
          <a:xfrm>
            <a:off x="378000" y="4312800"/>
            <a:ext cx="11437200" cy="234000"/>
          </a:xfrm>
        </p:spPr>
        <p:txBody>
          <a:bodyPr/>
          <a:lstStyle>
            <a:lvl1pPr marL="0" indent="0" algn="l">
              <a:buNone/>
              <a:defRPr sz="15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Optionale Klassifizierung hinzufügen: Intern / Vertraulich / Geheim</a:t>
            </a:r>
            <a:endParaRPr lang="de-CH" dirty="0"/>
          </a:p>
        </p:txBody>
      </p:sp>
      <p:sp>
        <p:nvSpPr>
          <p:cNvPr id="19" name="Textplatzhalter 18">
            <a:extLst>
              <a:ext uri="{FF2B5EF4-FFF2-40B4-BE49-F238E27FC236}">
                <a16:creationId xmlns:a16="http://schemas.microsoft.com/office/drawing/2014/main" id="{51CB241E-9A7E-BCFB-779C-ABCB042CB25E}"/>
              </a:ext>
            </a:extLst>
          </p:cNvPr>
          <p:cNvSpPr>
            <a:spLocks noGrp="1" noChangeAspect="1"/>
          </p:cNvSpPr>
          <p:nvPr>
            <p:ph type="body" sz="quarter" idx="15" hasCustomPrompt="1"/>
          </p:nvPr>
        </p:nvSpPr>
        <p:spPr>
          <a:xfrm>
            <a:off x="378000" y="381600"/>
            <a:ext cx="2800800" cy="5904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14" name="Textplatzhalter 13">
            <a:extLst>
              <a:ext uri="{FF2B5EF4-FFF2-40B4-BE49-F238E27FC236}">
                <a16:creationId xmlns:a16="http://schemas.microsoft.com/office/drawing/2014/main" id="{6CD9BD68-945B-33BA-4D60-82C7185F154B}"/>
              </a:ext>
            </a:extLst>
          </p:cNvPr>
          <p:cNvSpPr>
            <a:spLocks noGrp="1"/>
          </p:cNvSpPr>
          <p:nvPr>
            <p:ph type="body" sz="quarter" idx="13" hasCustomPrompt="1"/>
          </p:nvPr>
        </p:nvSpPr>
        <p:spPr>
          <a:xfrm>
            <a:off x="378000" y="6022799"/>
            <a:ext cx="11437200" cy="234000"/>
          </a:xfrm>
        </p:spPr>
        <p:txBody>
          <a:bodyPr/>
          <a:lstStyle>
            <a:lvl1pPr>
              <a:defRPr sz="1500">
                <a:solidFill>
                  <a:schemeClr val="bg1"/>
                </a:solidFill>
              </a:defRPr>
            </a:lvl1pPr>
            <a:lvl2pPr>
              <a:defRPr sz="1500"/>
            </a:lvl2pPr>
            <a:lvl3pPr>
              <a:defRPr sz="1500"/>
            </a:lvl3pPr>
            <a:lvl4pPr>
              <a:defRPr sz="1500"/>
            </a:lvl4pPr>
            <a:lvl5pPr>
              <a:defRPr sz="1500"/>
            </a:lvl5pPr>
          </a:lstStyle>
          <a:p>
            <a:pPr lvl="0"/>
            <a:r>
              <a:rPr lang="de-DE" dirty="0"/>
              <a:t>Vorname Name — Ort, 0. Monat 0000</a:t>
            </a:r>
          </a:p>
        </p:txBody>
      </p:sp>
      <p:sp>
        <p:nvSpPr>
          <p:cNvPr id="6" name="Inhaltsplatzhalter 5">
            <a:extLst>
              <a:ext uri="{FF2B5EF4-FFF2-40B4-BE49-F238E27FC236}">
                <a16:creationId xmlns:a16="http://schemas.microsoft.com/office/drawing/2014/main" id="{B99D453E-AAD5-DDDA-0792-19FCE58D45D9}"/>
              </a:ext>
            </a:extLst>
          </p:cNvPr>
          <p:cNvSpPr>
            <a:spLocks noGrp="1"/>
          </p:cNvSpPr>
          <p:nvPr>
            <p:ph sz="quarter" idx="17" hasCustomPrompt="1"/>
          </p:nvPr>
        </p:nvSpPr>
        <p:spPr>
          <a:xfrm>
            <a:off x="10440000" y="381600"/>
            <a:ext cx="896400" cy="1188000"/>
          </a:xfrm>
        </p:spPr>
        <p:txBody>
          <a:bodyPr tIns="36000"/>
          <a:lstStyle>
            <a:lvl1pPr algn="ctr">
              <a:defRPr sz="850" b="1"/>
            </a:lvl1pPr>
            <a:lvl2pPr>
              <a:defRPr sz="1200"/>
            </a:lvl2pPr>
            <a:lvl3pPr>
              <a:defRPr sz="1200"/>
            </a:lvl3pPr>
            <a:lvl4pPr>
              <a:defRPr sz="1200"/>
            </a:lvl4pPr>
            <a:lvl5pPr>
              <a:defRPr sz="1200"/>
            </a:lvl5pPr>
          </a:lstStyle>
          <a:p>
            <a:pPr lvl="0"/>
            <a:r>
              <a:rPr lang="de-DE" dirty="0"/>
              <a:t>Badge hinzufügen</a:t>
            </a:r>
          </a:p>
        </p:txBody>
      </p:sp>
    </p:spTree>
    <p:extLst>
      <p:ext uri="{BB962C8B-B14F-4D97-AF65-F5344CB8AC3E}">
        <p14:creationId xmlns:p14="http://schemas.microsoft.com/office/powerpoint/2010/main" val="1208294964"/>
      </p:ext>
    </p:extLst>
  </p:cSld>
  <p:clrMapOvr>
    <a:masterClrMapping/>
  </p:clrMapOvr>
  <p:hf hdr="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re d'acceuil (logo noir) ">
    <p:spTree>
      <p:nvGrpSpPr>
        <p:cNvPr id="1" name=""/>
        <p:cNvGrpSpPr/>
        <p:nvPr/>
      </p:nvGrpSpPr>
      <p:grpSpPr>
        <a:xfrm>
          <a:off x="0" y="0"/>
          <a:ext cx="0" cy="0"/>
          <a:chOff x="0" y="0"/>
          <a:chExt cx="0" cy="0"/>
        </a:xfrm>
      </p:grpSpPr>
      <p:sp>
        <p:nvSpPr>
          <p:cNvPr id="12" name="Foliennummernplatzhalter 11">
            <a:extLst>
              <a:ext uri="{FF2B5EF4-FFF2-40B4-BE49-F238E27FC236}">
                <a16:creationId xmlns:a16="http://schemas.microsoft.com/office/drawing/2014/main" id="{C65CE800-330C-4055-E08C-59EBA9F40EF0}"/>
              </a:ext>
            </a:extLst>
          </p:cNvPr>
          <p:cNvSpPr>
            <a:spLocks noGrp="1"/>
          </p:cNvSpPr>
          <p:nvPr>
            <p:ph type="sldNum" sz="quarter" idx="12"/>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
        <p:nvSpPr>
          <p:cNvPr id="17" name="Bildplatzhalter 4">
            <a:extLst>
              <a:ext uri="{FF2B5EF4-FFF2-40B4-BE49-F238E27FC236}">
                <a16:creationId xmlns:a16="http://schemas.microsoft.com/office/drawing/2014/main" id="{DC119FFA-6EB1-0B5C-FA71-825FD02E321B}"/>
              </a:ext>
            </a:extLst>
          </p:cNvPr>
          <p:cNvSpPr>
            <a:spLocks noGrp="1"/>
          </p:cNvSpPr>
          <p:nvPr>
            <p:ph type="pic" sz="quarter" idx="14" hasCustomPrompt="1"/>
          </p:nvPr>
        </p:nvSpPr>
        <p:spPr>
          <a:xfrm>
            <a:off x="0" y="0"/>
            <a:ext cx="12193200" cy="6858000"/>
          </a:xfrm>
          <a:pattFill prst="lgCheck">
            <a:fgClr>
              <a:schemeClr val="bg1">
                <a:lumMod val="85000"/>
              </a:schemeClr>
            </a:fgClr>
            <a:bgClr>
              <a:schemeClr val="bg1"/>
            </a:bgClr>
          </a:pattFill>
        </p:spPr>
        <p:txBody>
          <a:bodyPr tIns="720000" anchor="ctr"/>
          <a:lstStyle>
            <a:lvl1pPr algn="ctr">
              <a:defRPr sz="1200"/>
            </a:lvl1pPr>
          </a:lstStyle>
          <a:p>
            <a:r>
              <a:rPr lang="de-CH" dirty="0" err="1"/>
              <a:t>Appuyer</a:t>
            </a:r>
            <a:r>
              <a:rPr lang="de-CH" dirty="0"/>
              <a:t> </a:t>
            </a:r>
            <a:r>
              <a:rPr lang="de-CH" dirty="0" err="1"/>
              <a:t>sur</a:t>
            </a:r>
            <a:r>
              <a:rPr lang="de-CH" dirty="0"/>
              <a:t> </a:t>
            </a:r>
            <a:r>
              <a:rPr lang="de-CH" dirty="0" err="1"/>
              <a:t>l’icône</a:t>
            </a:r>
            <a:r>
              <a:rPr lang="de-CH" dirty="0"/>
              <a:t> </a:t>
            </a:r>
            <a:r>
              <a:rPr lang="de-CH" dirty="0" err="1"/>
              <a:t>pour</a:t>
            </a:r>
            <a:r>
              <a:rPr lang="de-CH" dirty="0"/>
              <a:t> </a:t>
            </a:r>
            <a:r>
              <a:rPr lang="de-CH" dirty="0" err="1"/>
              <a:t>ajouter</a:t>
            </a:r>
            <a:r>
              <a:rPr lang="de-CH" dirty="0"/>
              <a:t> </a:t>
            </a:r>
            <a:r>
              <a:rPr lang="de-CH" dirty="0" err="1"/>
              <a:t>une</a:t>
            </a:r>
            <a:r>
              <a:rPr lang="de-CH" dirty="0"/>
              <a:t> </a:t>
            </a:r>
            <a:r>
              <a:rPr lang="de-CH" dirty="0" err="1"/>
              <a:t>image</a:t>
            </a:r>
            <a:endParaRPr lang="de-CH" dirty="0"/>
          </a:p>
        </p:txBody>
      </p:sp>
      <p:sp>
        <p:nvSpPr>
          <p:cNvPr id="20" name="Textplatzhalter 8">
            <a:extLst>
              <a:ext uri="{FF2B5EF4-FFF2-40B4-BE49-F238E27FC236}">
                <a16:creationId xmlns:a16="http://schemas.microsoft.com/office/drawing/2014/main" id="{F1188E91-2777-2C0A-D3C2-E3E312DC567B}"/>
              </a:ext>
            </a:extLst>
          </p:cNvPr>
          <p:cNvSpPr>
            <a:spLocks noGrp="1"/>
          </p:cNvSpPr>
          <p:nvPr>
            <p:ph type="body" sz="quarter" idx="16" hasCustomPrompt="1"/>
          </p:nvPr>
        </p:nvSpPr>
        <p:spPr>
          <a:xfrm>
            <a:off x="-205200" y="0"/>
            <a:ext cx="2052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ctr">
              <a:buNone/>
              <a:defRPr sz="1000">
                <a:solidFill>
                  <a:schemeClr val="tx1"/>
                </a:solidFill>
              </a:defRPr>
            </a:lvl2pPr>
            <a:lvl3pPr>
              <a:defRPr sz="1000"/>
            </a:lvl3pPr>
            <a:lvl4pPr>
              <a:defRPr sz="1000"/>
            </a:lvl4pPr>
            <a:lvl5pPr>
              <a:defRPr sz="1000"/>
            </a:lvl5pPr>
          </a:lstStyle>
          <a:p>
            <a:pPr lvl="0"/>
            <a:r>
              <a:rPr lang="fr-FR" dirty="0"/>
              <a:t>Facultatif : Faire glisser le bord droit du rideau de couleur jusqu’au bord droit de la diapositive.</a:t>
            </a:r>
            <a:endParaRPr lang="de-CH" dirty="0"/>
          </a:p>
        </p:txBody>
      </p:sp>
      <p:sp>
        <p:nvSpPr>
          <p:cNvPr id="2" name="Titel 1"/>
          <p:cNvSpPr>
            <a:spLocks noGrp="1"/>
          </p:cNvSpPr>
          <p:nvPr>
            <p:ph type="ctrTitle" hasCustomPrompt="1"/>
          </p:nvPr>
        </p:nvSpPr>
        <p:spPr>
          <a:xfrm>
            <a:off x="377999" y="4690800"/>
            <a:ext cx="11436175" cy="1080000"/>
          </a:xfrm>
        </p:spPr>
        <p:txBody>
          <a:bodyPr anchor="t" anchorCtr="0"/>
          <a:lstStyle>
            <a:lvl1pPr algn="l">
              <a:lnSpc>
                <a:spcPct val="102000"/>
              </a:lnSpc>
              <a:defRPr sz="3400">
                <a:solidFill>
                  <a:schemeClr val="bg1"/>
                </a:solidFill>
              </a:defRPr>
            </a:lvl1pPr>
          </a:lstStyle>
          <a:p>
            <a:r>
              <a:rPr lang="de-CH" dirty="0" err="1"/>
              <a:t>Ajouter</a:t>
            </a:r>
            <a:r>
              <a:rPr lang="de-CH" dirty="0"/>
              <a:t> </a:t>
            </a:r>
            <a:r>
              <a:rPr lang="de-CH" dirty="0" err="1"/>
              <a:t>un</a:t>
            </a:r>
            <a:r>
              <a:rPr lang="de-CH" dirty="0"/>
              <a:t> </a:t>
            </a:r>
            <a:r>
              <a:rPr lang="de-CH" dirty="0" err="1"/>
              <a:t>titre</a:t>
            </a:r>
            <a:endParaRPr lang="de-CH" dirty="0"/>
          </a:p>
        </p:txBody>
      </p:sp>
      <p:sp>
        <p:nvSpPr>
          <p:cNvPr id="3" name="Untertitel 2"/>
          <p:cNvSpPr>
            <a:spLocks noGrp="1"/>
          </p:cNvSpPr>
          <p:nvPr>
            <p:ph type="subTitle" idx="1" hasCustomPrompt="1"/>
          </p:nvPr>
        </p:nvSpPr>
        <p:spPr>
          <a:xfrm>
            <a:off x="378000" y="4312800"/>
            <a:ext cx="11437200" cy="234000"/>
          </a:xfrm>
        </p:spPr>
        <p:txBody>
          <a:bodyPr/>
          <a:lstStyle>
            <a:lvl1pPr marL="0" indent="0" algn="l">
              <a:buNone/>
              <a:defRPr sz="15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Classification optionnelle : Interne / Confidentiel / Secret</a:t>
            </a:r>
            <a:endParaRPr lang="de-CH" dirty="0"/>
          </a:p>
        </p:txBody>
      </p:sp>
      <p:sp>
        <p:nvSpPr>
          <p:cNvPr id="14" name="Textplatzhalter 13">
            <a:extLst>
              <a:ext uri="{FF2B5EF4-FFF2-40B4-BE49-F238E27FC236}">
                <a16:creationId xmlns:a16="http://schemas.microsoft.com/office/drawing/2014/main" id="{6CD9BD68-945B-33BA-4D60-82C7185F154B}"/>
              </a:ext>
            </a:extLst>
          </p:cNvPr>
          <p:cNvSpPr>
            <a:spLocks noGrp="1"/>
          </p:cNvSpPr>
          <p:nvPr>
            <p:ph type="body" sz="quarter" idx="13" hasCustomPrompt="1"/>
          </p:nvPr>
        </p:nvSpPr>
        <p:spPr>
          <a:xfrm>
            <a:off x="378000" y="6022799"/>
            <a:ext cx="11437200" cy="234000"/>
          </a:xfrm>
        </p:spPr>
        <p:txBody>
          <a:bodyPr/>
          <a:lstStyle>
            <a:lvl1pPr>
              <a:defRPr sz="1500">
                <a:solidFill>
                  <a:schemeClr val="bg1"/>
                </a:solidFill>
              </a:defRPr>
            </a:lvl1pPr>
            <a:lvl2pPr>
              <a:defRPr sz="1500"/>
            </a:lvl2pPr>
            <a:lvl3pPr>
              <a:defRPr sz="1500"/>
            </a:lvl3pPr>
            <a:lvl4pPr>
              <a:defRPr sz="1500"/>
            </a:lvl4pPr>
            <a:lvl5pPr>
              <a:defRPr sz="1500"/>
            </a:lvl5pPr>
          </a:lstStyle>
          <a:p>
            <a:pPr lvl="0"/>
            <a:r>
              <a:rPr lang="de-DE" dirty="0" err="1"/>
              <a:t>Prénom</a:t>
            </a:r>
            <a:r>
              <a:rPr lang="de-DE" dirty="0"/>
              <a:t> </a:t>
            </a:r>
            <a:r>
              <a:rPr lang="de-DE" dirty="0" err="1"/>
              <a:t>Nom</a:t>
            </a:r>
            <a:r>
              <a:rPr lang="de-DE" dirty="0"/>
              <a:t> — Lieu, 0 </a:t>
            </a:r>
            <a:r>
              <a:rPr lang="de-DE" dirty="0" err="1"/>
              <a:t>mois</a:t>
            </a:r>
            <a:r>
              <a:rPr lang="de-DE" dirty="0"/>
              <a:t> 0000</a:t>
            </a:r>
          </a:p>
        </p:txBody>
      </p:sp>
      <p:sp>
        <p:nvSpPr>
          <p:cNvPr id="19" name="Textplatzhalter 18">
            <a:extLst>
              <a:ext uri="{FF2B5EF4-FFF2-40B4-BE49-F238E27FC236}">
                <a16:creationId xmlns:a16="http://schemas.microsoft.com/office/drawing/2014/main" id="{51CB241E-9A7E-BCFB-779C-ABCB042CB25E}"/>
              </a:ext>
            </a:extLst>
          </p:cNvPr>
          <p:cNvSpPr>
            <a:spLocks noGrp="1" noChangeAspect="1"/>
          </p:cNvSpPr>
          <p:nvPr>
            <p:ph type="body" sz="quarter" idx="15" hasCustomPrompt="1"/>
          </p:nvPr>
        </p:nvSpPr>
        <p:spPr>
          <a:xfrm>
            <a:off x="378000" y="338400"/>
            <a:ext cx="1947600" cy="6336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4" name="Inhaltsplatzhalter 5">
            <a:extLst>
              <a:ext uri="{FF2B5EF4-FFF2-40B4-BE49-F238E27FC236}">
                <a16:creationId xmlns:a16="http://schemas.microsoft.com/office/drawing/2014/main" id="{F2ED5D55-3F64-371B-0A46-C788B80B2D3C}"/>
              </a:ext>
            </a:extLst>
          </p:cNvPr>
          <p:cNvSpPr>
            <a:spLocks noGrp="1"/>
          </p:cNvSpPr>
          <p:nvPr>
            <p:ph sz="quarter" idx="17" hasCustomPrompt="1"/>
          </p:nvPr>
        </p:nvSpPr>
        <p:spPr>
          <a:xfrm>
            <a:off x="10440000" y="381600"/>
            <a:ext cx="896400" cy="1188000"/>
          </a:xfrm>
        </p:spPr>
        <p:txBody>
          <a:bodyPr tIns="36000"/>
          <a:lstStyle>
            <a:lvl1pPr algn="ctr">
              <a:defRPr sz="850" b="1"/>
            </a:lvl1pPr>
            <a:lvl2pPr>
              <a:defRPr sz="1200"/>
            </a:lvl2pPr>
            <a:lvl3pPr>
              <a:defRPr sz="1200"/>
            </a:lvl3pPr>
            <a:lvl4pPr>
              <a:defRPr sz="1200"/>
            </a:lvl4pPr>
            <a:lvl5pPr>
              <a:defRPr sz="1200"/>
            </a:lvl5pPr>
          </a:lstStyle>
          <a:p>
            <a:pPr lvl="0"/>
            <a:r>
              <a:rPr lang="de-DE" dirty="0" err="1"/>
              <a:t>Ajouter</a:t>
            </a:r>
            <a:r>
              <a:rPr lang="de-DE" dirty="0"/>
              <a:t> </a:t>
            </a:r>
            <a:br>
              <a:rPr lang="de-DE" dirty="0"/>
            </a:br>
            <a:r>
              <a:rPr lang="de-DE" dirty="0" err="1"/>
              <a:t>un</a:t>
            </a:r>
            <a:r>
              <a:rPr lang="de-DE" dirty="0"/>
              <a:t> </a:t>
            </a:r>
            <a:r>
              <a:rPr lang="de-DE" dirty="0" err="1"/>
              <a:t>badge</a:t>
            </a:r>
            <a:endParaRPr lang="de-DE" dirty="0"/>
          </a:p>
        </p:txBody>
      </p:sp>
    </p:spTree>
    <p:extLst>
      <p:ext uri="{BB962C8B-B14F-4D97-AF65-F5344CB8AC3E}">
        <p14:creationId xmlns:p14="http://schemas.microsoft.com/office/powerpoint/2010/main" val="4186706427"/>
      </p:ext>
    </p:extLst>
  </p:cSld>
  <p:clrMapOvr>
    <a:masterClrMapping/>
  </p:clrMapOvr>
  <p:hf hdr="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re d'acceuil (logo blanc) ">
    <p:spTree>
      <p:nvGrpSpPr>
        <p:cNvPr id="1" name=""/>
        <p:cNvGrpSpPr/>
        <p:nvPr/>
      </p:nvGrpSpPr>
      <p:grpSpPr>
        <a:xfrm>
          <a:off x="0" y="0"/>
          <a:ext cx="0" cy="0"/>
          <a:chOff x="0" y="0"/>
          <a:chExt cx="0" cy="0"/>
        </a:xfrm>
      </p:grpSpPr>
      <p:sp>
        <p:nvSpPr>
          <p:cNvPr id="12" name="Foliennummernplatzhalter 11">
            <a:extLst>
              <a:ext uri="{FF2B5EF4-FFF2-40B4-BE49-F238E27FC236}">
                <a16:creationId xmlns:a16="http://schemas.microsoft.com/office/drawing/2014/main" id="{C65CE800-330C-4055-E08C-59EBA9F40EF0}"/>
              </a:ext>
            </a:extLst>
          </p:cNvPr>
          <p:cNvSpPr>
            <a:spLocks noGrp="1"/>
          </p:cNvSpPr>
          <p:nvPr>
            <p:ph type="sldNum" sz="quarter" idx="12"/>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
        <p:nvSpPr>
          <p:cNvPr id="17" name="Bildplatzhalter 4">
            <a:extLst>
              <a:ext uri="{FF2B5EF4-FFF2-40B4-BE49-F238E27FC236}">
                <a16:creationId xmlns:a16="http://schemas.microsoft.com/office/drawing/2014/main" id="{DC119FFA-6EB1-0B5C-FA71-825FD02E321B}"/>
              </a:ext>
            </a:extLst>
          </p:cNvPr>
          <p:cNvSpPr>
            <a:spLocks noGrp="1"/>
          </p:cNvSpPr>
          <p:nvPr>
            <p:ph type="pic" sz="quarter" idx="14" hasCustomPrompt="1"/>
          </p:nvPr>
        </p:nvSpPr>
        <p:spPr>
          <a:xfrm>
            <a:off x="0" y="0"/>
            <a:ext cx="12193200" cy="6858000"/>
          </a:xfrm>
          <a:pattFill prst="lgCheck">
            <a:fgClr>
              <a:schemeClr val="bg1">
                <a:lumMod val="65000"/>
              </a:schemeClr>
            </a:fgClr>
            <a:bgClr>
              <a:schemeClr val="bg1"/>
            </a:bgClr>
          </a:pattFill>
        </p:spPr>
        <p:txBody>
          <a:bodyPr tIns="720000" anchor="ctr"/>
          <a:lstStyle>
            <a:lvl1pPr algn="ctr">
              <a:defRPr sz="1200"/>
            </a:lvl1pPr>
          </a:lstStyle>
          <a:p>
            <a:r>
              <a:rPr lang="de-CH" dirty="0" err="1"/>
              <a:t>Appuyer</a:t>
            </a:r>
            <a:r>
              <a:rPr lang="de-CH" dirty="0"/>
              <a:t> </a:t>
            </a:r>
            <a:r>
              <a:rPr lang="de-CH" dirty="0" err="1"/>
              <a:t>sur</a:t>
            </a:r>
            <a:r>
              <a:rPr lang="de-CH" dirty="0"/>
              <a:t> </a:t>
            </a:r>
            <a:r>
              <a:rPr lang="de-CH" dirty="0" err="1"/>
              <a:t>l’icône</a:t>
            </a:r>
            <a:r>
              <a:rPr lang="de-CH" dirty="0"/>
              <a:t> </a:t>
            </a:r>
            <a:r>
              <a:rPr lang="de-CH" dirty="0" err="1"/>
              <a:t>pour</a:t>
            </a:r>
            <a:r>
              <a:rPr lang="de-CH" dirty="0"/>
              <a:t> </a:t>
            </a:r>
            <a:r>
              <a:rPr lang="de-CH" dirty="0" err="1"/>
              <a:t>ajouter</a:t>
            </a:r>
            <a:r>
              <a:rPr lang="de-CH" dirty="0"/>
              <a:t> </a:t>
            </a:r>
            <a:r>
              <a:rPr lang="de-CH" dirty="0" err="1"/>
              <a:t>une</a:t>
            </a:r>
            <a:r>
              <a:rPr lang="de-CH" dirty="0"/>
              <a:t> </a:t>
            </a:r>
            <a:r>
              <a:rPr lang="de-CH" dirty="0" err="1"/>
              <a:t>image</a:t>
            </a:r>
            <a:endParaRPr lang="de-CH" dirty="0"/>
          </a:p>
        </p:txBody>
      </p:sp>
      <p:sp>
        <p:nvSpPr>
          <p:cNvPr id="4" name="Textplatzhalter 8">
            <a:extLst>
              <a:ext uri="{FF2B5EF4-FFF2-40B4-BE49-F238E27FC236}">
                <a16:creationId xmlns:a16="http://schemas.microsoft.com/office/drawing/2014/main" id="{D3DE3100-FAE4-347E-B264-A6AFC35D5823}"/>
              </a:ext>
            </a:extLst>
          </p:cNvPr>
          <p:cNvSpPr>
            <a:spLocks noGrp="1"/>
          </p:cNvSpPr>
          <p:nvPr>
            <p:ph type="body" sz="quarter" idx="16" hasCustomPrompt="1"/>
          </p:nvPr>
        </p:nvSpPr>
        <p:spPr>
          <a:xfrm>
            <a:off x="-204700" y="0"/>
            <a:ext cx="2047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r">
              <a:buNone/>
              <a:defRPr sz="1000">
                <a:solidFill>
                  <a:schemeClr val="tx1"/>
                </a:solidFill>
              </a:defRPr>
            </a:lvl2pPr>
            <a:lvl3pPr>
              <a:defRPr sz="1000"/>
            </a:lvl3pPr>
            <a:lvl4pPr>
              <a:defRPr sz="1000"/>
            </a:lvl4pPr>
            <a:lvl5pPr>
              <a:defRPr sz="1000"/>
            </a:lvl5pPr>
          </a:lstStyle>
          <a:p>
            <a:pPr lvl="0"/>
            <a:r>
              <a:rPr lang="fr-FR" dirty="0"/>
              <a:t>Facultatif : Faire glisser le bord droit du rideau de couleur jusqu’au bord droit de la diapositive.</a:t>
            </a:r>
            <a:endParaRPr lang="de-CH" dirty="0"/>
          </a:p>
          <a:p>
            <a:pPr lvl="1"/>
            <a:endParaRPr lang="de-CH" dirty="0"/>
          </a:p>
        </p:txBody>
      </p:sp>
      <p:sp>
        <p:nvSpPr>
          <p:cNvPr id="2" name="Titel 1"/>
          <p:cNvSpPr>
            <a:spLocks noGrp="1"/>
          </p:cNvSpPr>
          <p:nvPr>
            <p:ph type="ctrTitle" hasCustomPrompt="1"/>
          </p:nvPr>
        </p:nvSpPr>
        <p:spPr>
          <a:xfrm>
            <a:off x="377999" y="4690800"/>
            <a:ext cx="11436175" cy="1080000"/>
          </a:xfrm>
        </p:spPr>
        <p:txBody>
          <a:bodyPr anchor="t" anchorCtr="0"/>
          <a:lstStyle>
            <a:lvl1pPr algn="l">
              <a:lnSpc>
                <a:spcPct val="102000"/>
              </a:lnSpc>
              <a:defRPr sz="3400">
                <a:solidFill>
                  <a:schemeClr val="bg1"/>
                </a:solidFill>
              </a:defRPr>
            </a:lvl1pPr>
          </a:lstStyle>
          <a:p>
            <a:r>
              <a:rPr lang="de-CH" dirty="0" err="1"/>
              <a:t>Ajouter</a:t>
            </a:r>
            <a:r>
              <a:rPr lang="de-CH" dirty="0"/>
              <a:t> </a:t>
            </a:r>
            <a:r>
              <a:rPr lang="de-CH" dirty="0" err="1"/>
              <a:t>un</a:t>
            </a:r>
            <a:r>
              <a:rPr lang="de-CH" dirty="0"/>
              <a:t> </a:t>
            </a:r>
            <a:r>
              <a:rPr lang="de-CH" dirty="0" err="1"/>
              <a:t>titre</a:t>
            </a:r>
            <a:endParaRPr lang="de-CH" dirty="0"/>
          </a:p>
        </p:txBody>
      </p:sp>
      <p:sp>
        <p:nvSpPr>
          <p:cNvPr id="3" name="Untertitel 2"/>
          <p:cNvSpPr>
            <a:spLocks noGrp="1"/>
          </p:cNvSpPr>
          <p:nvPr>
            <p:ph type="subTitle" idx="1" hasCustomPrompt="1"/>
          </p:nvPr>
        </p:nvSpPr>
        <p:spPr>
          <a:xfrm>
            <a:off x="378000" y="4312800"/>
            <a:ext cx="11437200" cy="234000"/>
          </a:xfrm>
        </p:spPr>
        <p:txBody>
          <a:bodyPr/>
          <a:lstStyle>
            <a:lvl1pPr marL="0" indent="0" algn="l">
              <a:buNone/>
              <a:defRPr sz="15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Classification optionnelle : Interne / Confidentiel / Secret</a:t>
            </a:r>
            <a:endParaRPr lang="de-CH" dirty="0"/>
          </a:p>
        </p:txBody>
      </p:sp>
      <p:sp>
        <p:nvSpPr>
          <p:cNvPr id="19" name="Textplatzhalter 18">
            <a:extLst>
              <a:ext uri="{FF2B5EF4-FFF2-40B4-BE49-F238E27FC236}">
                <a16:creationId xmlns:a16="http://schemas.microsoft.com/office/drawing/2014/main" id="{51CB241E-9A7E-BCFB-779C-ABCB042CB25E}"/>
              </a:ext>
            </a:extLst>
          </p:cNvPr>
          <p:cNvSpPr>
            <a:spLocks noGrp="1"/>
          </p:cNvSpPr>
          <p:nvPr>
            <p:ph type="body" sz="quarter" idx="15" hasCustomPrompt="1"/>
          </p:nvPr>
        </p:nvSpPr>
        <p:spPr>
          <a:xfrm>
            <a:off x="378000" y="338400"/>
            <a:ext cx="1947600" cy="6336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14" name="Textplatzhalter 13">
            <a:extLst>
              <a:ext uri="{FF2B5EF4-FFF2-40B4-BE49-F238E27FC236}">
                <a16:creationId xmlns:a16="http://schemas.microsoft.com/office/drawing/2014/main" id="{6CD9BD68-945B-33BA-4D60-82C7185F154B}"/>
              </a:ext>
            </a:extLst>
          </p:cNvPr>
          <p:cNvSpPr>
            <a:spLocks noGrp="1"/>
          </p:cNvSpPr>
          <p:nvPr>
            <p:ph type="body" sz="quarter" idx="13" hasCustomPrompt="1"/>
          </p:nvPr>
        </p:nvSpPr>
        <p:spPr>
          <a:xfrm>
            <a:off x="378000" y="6022799"/>
            <a:ext cx="11437200" cy="234000"/>
          </a:xfrm>
        </p:spPr>
        <p:txBody>
          <a:bodyPr/>
          <a:lstStyle>
            <a:lvl1pPr>
              <a:defRPr sz="1500">
                <a:solidFill>
                  <a:schemeClr val="bg1"/>
                </a:solidFill>
              </a:defRPr>
            </a:lvl1pPr>
            <a:lvl2pPr>
              <a:defRPr sz="1500"/>
            </a:lvl2pPr>
            <a:lvl3pPr>
              <a:defRPr sz="1500"/>
            </a:lvl3pPr>
            <a:lvl4pPr>
              <a:defRPr sz="1500"/>
            </a:lvl4pPr>
            <a:lvl5pPr>
              <a:defRPr sz="1500"/>
            </a:lvl5pPr>
          </a:lstStyle>
          <a:p>
            <a:pPr lvl="0"/>
            <a:r>
              <a:rPr lang="de-DE" dirty="0" err="1"/>
              <a:t>Prénom</a:t>
            </a:r>
            <a:r>
              <a:rPr lang="de-DE" dirty="0"/>
              <a:t> </a:t>
            </a:r>
            <a:r>
              <a:rPr lang="de-DE" dirty="0" err="1"/>
              <a:t>Nom</a:t>
            </a:r>
            <a:r>
              <a:rPr lang="de-DE" dirty="0"/>
              <a:t> — Lieu, 0 </a:t>
            </a:r>
            <a:r>
              <a:rPr lang="de-DE" dirty="0" err="1"/>
              <a:t>mois</a:t>
            </a:r>
            <a:r>
              <a:rPr lang="de-DE" dirty="0"/>
              <a:t> 0000</a:t>
            </a:r>
          </a:p>
        </p:txBody>
      </p:sp>
      <p:sp>
        <p:nvSpPr>
          <p:cNvPr id="6" name="Inhaltsplatzhalter 5">
            <a:extLst>
              <a:ext uri="{FF2B5EF4-FFF2-40B4-BE49-F238E27FC236}">
                <a16:creationId xmlns:a16="http://schemas.microsoft.com/office/drawing/2014/main" id="{B99D453E-AAD5-DDDA-0792-19FCE58D45D9}"/>
              </a:ext>
            </a:extLst>
          </p:cNvPr>
          <p:cNvSpPr>
            <a:spLocks noGrp="1"/>
          </p:cNvSpPr>
          <p:nvPr>
            <p:ph sz="quarter" idx="17" hasCustomPrompt="1"/>
          </p:nvPr>
        </p:nvSpPr>
        <p:spPr>
          <a:xfrm>
            <a:off x="10440000" y="381600"/>
            <a:ext cx="896400" cy="1188000"/>
          </a:xfrm>
        </p:spPr>
        <p:txBody>
          <a:bodyPr tIns="36000"/>
          <a:lstStyle>
            <a:lvl1pPr algn="ctr">
              <a:defRPr sz="850" b="1"/>
            </a:lvl1pPr>
            <a:lvl2pPr>
              <a:defRPr sz="1200"/>
            </a:lvl2pPr>
            <a:lvl3pPr>
              <a:defRPr sz="1200"/>
            </a:lvl3pPr>
            <a:lvl4pPr>
              <a:defRPr sz="1200"/>
            </a:lvl4pPr>
            <a:lvl5pPr>
              <a:defRPr sz="1200"/>
            </a:lvl5pPr>
          </a:lstStyle>
          <a:p>
            <a:pPr lvl="0"/>
            <a:r>
              <a:rPr lang="de-DE" dirty="0" err="1"/>
              <a:t>Ajouter</a:t>
            </a:r>
            <a:r>
              <a:rPr lang="de-DE" dirty="0"/>
              <a:t> </a:t>
            </a:r>
            <a:br>
              <a:rPr lang="de-DE" dirty="0"/>
            </a:br>
            <a:r>
              <a:rPr lang="de-DE" dirty="0" err="1"/>
              <a:t>un</a:t>
            </a:r>
            <a:r>
              <a:rPr lang="de-DE" dirty="0"/>
              <a:t> </a:t>
            </a:r>
            <a:r>
              <a:rPr lang="de-DE" dirty="0" err="1"/>
              <a:t>badge</a:t>
            </a:r>
            <a:endParaRPr lang="de-DE" dirty="0"/>
          </a:p>
        </p:txBody>
      </p:sp>
    </p:spTree>
    <p:extLst>
      <p:ext uri="{BB962C8B-B14F-4D97-AF65-F5344CB8AC3E}">
        <p14:creationId xmlns:p14="http://schemas.microsoft.com/office/powerpoint/2010/main" val="3895860452"/>
      </p:ext>
    </p:extLst>
  </p:cSld>
  <p:clrMapOvr>
    <a:masterClrMapping/>
  </p:clrMapOvr>
  <p:hf hdr="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Kapiteltitel hell">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50F7B571-59D4-4D69-AE85-AE9C07585436}"/>
              </a:ext>
            </a:extLst>
          </p:cNvPr>
          <p:cNvSpPr/>
          <p:nvPr/>
        </p:nvSpPr>
        <p:spPr>
          <a:xfrm>
            <a:off x="0" y="1370803"/>
            <a:ext cx="121932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err="1">
              <a:solidFill>
                <a:schemeClr val="tx1"/>
              </a:solidFill>
            </a:endParaRPr>
          </a:p>
        </p:txBody>
      </p:sp>
      <p:sp>
        <p:nvSpPr>
          <p:cNvPr id="2" name="Titel 1"/>
          <p:cNvSpPr>
            <a:spLocks noGrp="1"/>
          </p:cNvSpPr>
          <p:nvPr>
            <p:ph type="ctrTitle" hasCustomPrompt="1"/>
          </p:nvPr>
        </p:nvSpPr>
        <p:spPr>
          <a:xfrm>
            <a:off x="386783" y="2761200"/>
            <a:ext cx="11436175" cy="1224000"/>
          </a:xfrm>
        </p:spPr>
        <p:txBody>
          <a:bodyPr anchor="t" anchorCtr="0"/>
          <a:lstStyle>
            <a:lvl1pPr algn="l">
              <a:lnSpc>
                <a:spcPct val="94000"/>
              </a:lnSpc>
              <a:defRPr sz="4000" spc="20" baseline="0">
                <a:solidFill>
                  <a:schemeClr val="tx1"/>
                </a:solidFill>
              </a:defRPr>
            </a:lvl1pPr>
          </a:lstStyle>
          <a:p>
            <a:r>
              <a:rPr lang="de-CH" dirty="0"/>
              <a:t>Titel hinzufügen</a:t>
            </a:r>
          </a:p>
        </p:txBody>
      </p:sp>
      <p:sp>
        <p:nvSpPr>
          <p:cNvPr id="7" name="Foliennummernplatzhalter 6">
            <a:extLst>
              <a:ext uri="{FF2B5EF4-FFF2-40B4-BE49-F238E27FC236}">
                <a16:creationId xmlns:a16="http://schemas.microsoft.com/office/drawing/2014/main" id="{0987078F-B804-75C9-F70A-2FC494369F8D}"/>
              </a:ext>
            </a:extLst>
          </p:cNvPr>
          <p:cNvSpPr>
            <a:spLocks noGrp="1"/>
          </p:cNvSpPr>
          <p:nvPr>
            <p:ph type="sldNum" sz="quarter" idx="12"/>
          </p:nvPr>
        </p:nvSpPr>
        <p:spPr>
          <a:xfrm>
            <a:off x="11244572" y="6378907"/>
            <a:ext cx="571744" cy="144000"/>
          </a:xfrm>
        </p:spPr>
        <p:txBody>
          <a:bodyPr/>
          <a:lstStyle>
            <a:lvl1pPr>
              <a:defRPr>
                <a:solidFill>
                  <a:schemeClr val="tx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149310878"/>
      </p:ext>
    </p:extLst>
  </p:cSld>
  <p:clrMapOvr>
    <a:masterClrMapping/>
  </p:clrMapOvr>
  <p:hf hdr="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Kapiteltitel dunkel">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86783" y="2761200"/>
            <a:ext cx="11436175" cy="1224000"/>
          </a:xfrm>
        </p:spPr>
        <p:txBody>
          <a:bodyPr anchor="t" anchorCtr="0"/>
          <a:lstStyle>
            <a:lvl1pPr algn="l">
              <a:lnSpc>
                <a:spcPct val="94000"/>
              </a:lnSpc>
              <a:defRPr sz="4000" spc="20" baseline="0">
                <a:solidFill>
                  <a:schemeClr val="bg1"/>
                </a:solidFill>
              </a:defRPr>
            </a:lvl1pPr>
          </a:lstStyle>
          <a:p>
            <a:r>
              <a:rPr lang="de-CH" dirty="0"/>
              <a:t>Titel hinzufügen</a:t>
            </a:r>
          </a:p>
        </p:txBody>
      </p:sp>
      <p:sp>
        <p:nvSpPr>
          <p:cNvPr id="6" name="Foliennummernplatzhalter 5">
            <a:extLst>
              <a:ext uri="{FF2B5EF4-FFF2-40B4-BE49-F238E27FC236}">
                <a16:creationId xmlns:a16="http://schemas.microsoft.com/office/drawing/2014/main" id="{4E75B1BE-4847-0231-BF33-1E9A81159BD6}"/>
              </a:ext>
            </a:extLst>
          </p:cNvPr>
          <p:cNvSpPr>
            <a:spLocks noGrp="1"/>
          </p:cNvSpPr>
          <p:nvPr>
            <p:ph type="sldNum" sz="quarter" idx="12"/>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pic>
        <p:nvPicPr>
          <p:cNvPr id="3" name="Grafik 2">
            <a:extLst>
              <a:ext uri="{FF2B5EF4-FFF2-40B4-BE49-F238E27FC236}">
                <a16:creationId xmlns:a16="http://schemas.microsoft.com/office/drawing/2014/main" id="{CD566398-E17F-7630-FAB4-6ADEC90A972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1"/>
            <a:ext cx="479249" cy="539998"/>
          </a:xfrm>
          <a:prstGeom prst="rect">
            <a:avLst/>
          </a:prstGeom>
        </p:spPr>
      </p:pic>
    </p:spTree>
    <p:extLst>
      <p:ext uri="{BB962C8B-B14F-4D97-AF65-F5344CB8AC3E}">
        <p14:creationId xmlns:p14="http://schemas.microsoft.com/office/powerpoint/2010/main" val="3567929326"/>
      </p:ext>
    </p:extLst>
  </p:cSld>
  <p:clrMapOvr>
    <a:masterClrMapping/>
  </p:clrMapOvr>
  <p:hf hdr="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Kapiteltitel + Bild (Logo schwarz)">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D1C2C9F5-717E-9F94-E733-F854D0B23834}"/>
              </a:ext>
            </a:extLst>
          </p:cNvPr>
          <p:cNvSpPr>
            <a:spLocks noGrp="1"/>
          </p:cNvSpPr>
          <p:nvPr>
            <p:ph type="pic" sz="quarter" idx="14" hasCustomPrompt="1"/>
          </p:nvPr>
        </p:nvSpPr>
        <p:spPr>
          <a:xfrm>
            <a:off x="0" y="0"/>
            <a:ext cx="12193200" cy="6858000"/>
          </a:xfrm>
          <a:pattFill prst="lgCheck">
            <a:fgClr>
              <a:schemeClr val="bg1">
                <a:lumMod val="85000"/>
              </a:schemeClr>
            </a:fgClr>
            <a:bgClr>
              <a:schemeClr val="bg1"/>
            </a:bgClr>
          </a:pattFill>
        </p:spPr>
        <p:txBody>
          <a:bodyPr tIns="1440000" anchor="t" anchorCtr="0"/>
          <a:lstStyle>
            <a:lvl1pPr algn="ctr">
              <a:defRPr sz="1200"/>
            </a:lvl1pPr>
          </a:lstStyle>
          <a:p>
            <a:r>
              <a:rPr lang="de-CH" dirty="0"/>
              <a:t>Bild mit Drag &amp; Drop hierhin in den Platzhalter ziehen</a:t>
            </a:r>
          </a:p>
        </p:txBody>
      </p:sp>
      <p:sp>
        <p:nvSpPr>
          <p:cNvPr id="7" name="Foliennummernplatzhalter 6">
            <a:extLst>
              <a:ext uri="{FF2B5EF4-FFF2-40B4-BE49-F238E27FC236}">
                <a16:creationId xmlns:a16="http://schemas.microsoft.com/office/drawing/2014/main" id="{0987078F-B804-75C9-F70A-2FC494369F8D}"/>
              </a:ext>
            </a:extLst>
          </p:cNvPr>
          <p:cNvSpPr>
            <a:spLocks noGrp="1"/>
          </p:cNvSpPr>
          <p:nvPr>
            <p:ph type="sldNum" sz="quarter" idx="12"/>
          </p:nvPr>
        </p:nvSpPr>
        <p:spPr/>
        <p:txBody>
          <a:bodyPr/>
          <a:lstStyle>
            <a:lvl1pPr>
              <a:defRPr>
                <a:solidFill>
                  <a:schemeClr val="tx1"/>
                </a:solidFill>
              </a:defRPr>
            </a:lvl1pPr>
          </a:lstStyle>
          <a:p>
            <a:pPr>
              <a:defRPr/>
            </a:pPr>
            <a:fld id="{B99F2807-602A-47D3-9714-670AD5065F2C}" type="slidenum">
              <a:rPr lang="de-CH" smtClean="0"/>
              <a:pPr>
                <a:defRPr/>
              </a:pPr>
              <a:t>‹Nr.›</a:t>
            </a:fld>
            <a:endParaRPr lang="de-CH" dirty="0"/>
          </a:p>
        </p:txBody>
      </p:sp>
      <p:sp>
        <p:nvSpPr>
          <p:cNvPr id="12" name="Textplatzhalter 8">
            <a:extLst>
              <a:ext uri="{FF2B5EF4-FFF2-40B4-BE49-F238E27FC236}">
                <a16:creationId xmlns:a16="http://schemas.microsoft.com/office/drawing/2014/main" id="{AF48BF69-2295-49BC-F2AA-85E253176FEC}"/>
              </a:ext>
            </a:extLst>
          </p:cNvPr>
          <p:cNvSpPr>
            <a:spLocks noGrp="1"/>
          </p:cNvSpPr>
          <p:nvPr>
            <p:ph type="body" sz="quarter" idx="16" hasCustomPrompt="1"/>
          </p:nvPr>
        </p:nvSpPr>
        <p:spPr>
          <a:xfrm>
            <a:off x="-205200" y="0"/>
            <a:ext cx="2052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ctr">
              <a:buNone/>
              <a:defRPr sz="1000">
                <a:solidFill>
                  <a:schemeClr val="tx1"/>
                </a:solidFill>
              </a:defRPr>
            </a:lvl2pPr>
            <a:lvl3pPr>
              <a:defRPr sz="1000"/>
            </a:lvl3pPr>
            <a:lvl4pPr>
              <a:defRPr sz="1000"/>
            </a:lvl4pPr>
            <a:lvl5pPr>
              <a:defRPr sz="1000"/>
            </a:lvl5pPr>
          </a:lstStyle>
          <a:p>
            <a:pPr lvl="0"/>
            <a:r>
              <a:rPr lang="de-DE" dirty="0"/>
              <a:t>Verlaufs-Rollo bei Bedarf nach rechts über das Bild ziehen.</a:t>
            </a:r>
          </a:p>
          <a:p>
            <a:pPr lvl="1"/>
            <a:endParaRPr lang="de-CH" dirty="0"/>
          </a:p>
        </p:txBody>
      </p:sp>
      <p:sp>
        <p:nvSpPr>
          <p:cNvPr id="13" name="Textplatzhalter 18">
            <a:extLst>
              <a:ext uri="{FF2B5EF4-FFF2-40B4-BE49-F238E27FC236}">
                <a16:creationId xmlns:a16="http://schemas.microsoft.com/office/drawing/2014/main" id="{75B28AA3-BAD7-7072-561B-9150970477F0}"/>
              </a:ext>
            </a:extLst>
          </p:cNvPr>
          <p:cNvSpPr>
            <a:spLocks noGrp="1" noChangeAspect="1"/>
          </p:cNvSpPr>
          <p:nvPr>
            <p:ph type="body" sz="quarter" idx="15" hasCustomPrompt="1"/>
          </p:nvPr>
        </p:nvSpPr>
        <p:spPr>
          <a:xfrm>
            <a:off x="11332800" y="378000"/>
            <a:ext cx="478800" cy="54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2" name="Titel 1"/>
          <p:cNvSpPr>
            <a:spLocks noGrp="1"/>
          </p:cNvSpPr>
          <p:nvPr>
            <p:ph type="ctrTitle" hasCustomPrompt="1"/>
          </p:nvPr>
        </p:nvSpPr>
        <p:spPr>
          <a:xfrm>
            <a:off x="386783" y="2761200"/>
            <a:ext cx="11436175" cy="1224000"/>
          </a:xfrm>
        </p:spPr>
        <p:txBody>
          <a:bodyPr anchor="t" anchorCtr="0"/>
          <a:lstStyle>
            <a:lvl1pPr algn="l">
              <a:lnSpc>
                <a:spcPct val="94000"/>
              </a:lnSpc>
              <a:defRPr sz="4000" spc="20" baseline="0">
                <a:solidFill>
                  <a:schemeClr val="tx1"/>
                </a:solidFill>
              </a:defRPr>
            </a:lvl1pPr>
          </a:lstStyle>
          <a:p>
            <a:r>
              <a:rPr lang="de-CH" dirty="0"/>
              <a:t>Titel hinzufügen</a:t>
            </a:r>
          </a:p>
        </p:txBody>
      </p:sp>
    </p:spTree>
    <p:extLst>
      <p:ext uri="{BB962C8B-B14F-4D97-AF65-F5344CB8AC3E}">
        <p14:creationId xmlns:p14="http://schemas.microsoft.com/office/powerpoint/2010/main" val="3095782952"/>
      </p:ext>
    </p:extLst>
  </p:cSld>
  <p:clrMapOvr>
    <a:masterClrMapping/>
  </p:clrMapOvr>
  <p:hf hdr="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Kapiteltitel + Bild (Logo weiss)">
    <p:bg>
      <p:bgPr>
        <a:solidFill>
          <a:schemeClr val="tx1"/>
        </a:solidFill>
        <a:effectLst/>
      </p:bgPr>
    </p:bg>
    <p:spTree>
      <p:nvGrpSpPr>
        <p:cNvPr id="1" name=""/>
        <p:cNvGrpSpPr/>
        <p:nvPr/>
      </p:nvGrpSpPr>
      <p:grpSpPr>
        <a:xfrm>
          <a:off x="0" y="0"/>
          <a:ext cx="0" cy="0"/>
          <a:chOff x="0" y="0"/>
          <a:chExt cx="0" cy="0"/>
        </a:xfrm>
      </p:grpSpPr>
      <p:sp>
        <p:nvSpPr>
          <p:cNvPr id="3" name="Bildplatzhalter 4">
            <a:extLst>
              <a:ext uri="{FF2B5EF4-FFF2-40B4-BE49-F238E27FC236}">
                <a16:creationId xmlns:a16="http://schemas.microsoft.com/office/drawing/2014/main" id="{DCAF18C3-9923-FB31-8A8E-2987E2322918}"/>
              </a:ext>
            </a:extLst>
          </p:cNvPr>
          <p:cNvSpPr>
            <a:spLocks noGrp="1"/>
          </p:cNvSpPr>
          <p:nvPr>
            <p:ph type="pic" sz="quarter" idx="13" hasCustomPrompt="1"/>
          </p:nvPr>
        </p:nvSpPr>
        <p:spPr>
          <a:xfrm>
            <a:off x="0" y="-1973"/>
            <a:ext cx="12193200" cy="6858000"/>
          </a:xfrm>
          <a:pattFill prst="lgCheck">
            <a:fgClr>
              <a:schemeClr val="bg1">
                <a:lumMod val="65000"/>
              </a:schemeClr>
            </a:fgClr>
            <a:bgClr>
              <a:schemeClr val="bg1"/>
            </a:bgClr>
          </a:pattFill>
        </p:spPr>
        <p:txBody>
          <a:bodyPr tIns="1440000" anchor="t" anchorCtr="0"/>
          <a:lstStyle>
            <a:lvl1pPr algn="ctr">
              <a:defRPr sz="1200"/>
            </a:lvl1pPr>
          </a:lstStyle>
          <a:p>
            <a:r>
              <a:rPr lang="de-DE" dirty="0"/>
              <a:t>Bild mit Drag &amp; Drop hierhin in den Platzhalter ziehen</a:t>
            </a:r>
            <a:endParaRPr lang="de-CH" dirty="0"/>
          </a:p>
        </p:txBody>
      </p:sp>
      <p:sp>
        <p:nvSpPr>
          <p:cNvPr id="6" name="Foliennummernplatzhalter 5">
            <a:extLst>
              <a:ext uri="{FF2B5EF4-FFF2-40B4-BE49-F238E27FC236}">
                <a16:creationId xmlns:a16="http://schemas.microsoft.com/office/drawing/2014/main" id="{4E75B1BE-4847-0231-BF33-1E9A81159BD6}"/>
              </a:ext>
            </a:extLst>
          </p:cNvPr>
          <p:cNvSpPr>
            <a:spLocks noGrp="1"/>
          </p:cNvSpPr>
          <p:nvPr>
            <p:ph type="sldNum" sz="quarter" idx="12"/>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
        <p:nvSpPr>
          <p:cNvPr id="7" name="Textplatzhalter 8">
            <a:extLst>
              <a:ext uri="{FF2B5EF4-FFF2-40B4-BE49-F238E27FC236}">
                <a16:creationId xmlns:a16="http://schemas.microsoft.com/office/drawing/2014/main" id="{479332A1-9C16-0F1C-D1C9-9E2016D9E184}"/>
              </a:ext>
            </a:extLst>
          </p:cNvPr>
          <p:cNvSpPr>
            <a:spLocks noGrp="1"/>
          </p:cNvSpPr>
          <p:nvPr>
            <p:ph type="body" sz="quarter" idx="16" hasCustomPrompt="1"/>
          </p:nvPr>
        </p:nvSpPr>
        <p:spPr>
          <a:xfrm>
            <a:off x="-204700" y="0"/>
            <a:ext cx="2047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r">
              <a:buNone/>
              <a:defRPr sz="1000">
                <a:solidFill>
                  <a:schemeClr val="tx1"/>
                </a:solidFill>
              </a:defRPr>
            </a:lvl2pPr>
            <a:lvl3pPr>
              <a:defRPr sz="1000"/>
            </a:lvl3pPr>
            <a:lvl4pPr>
              <a:defRPr sz="1000"/>
            </a:lvl4pPr>
            <a:lvl5pPr>
              <a:defRPr sz="1000"/>
            </a:lvl5pPr>
          </a:lstStyle>
          <a:p>
            <a:pPr lvl="0"/>
            <a:r>
              <a:rPr lang="de-DE" dirty="0"/>
              <a:t>Verlaufs-Rollo bei Bedarf nach rechts über das Bild ziehen.</a:t>
            </a:r>
          </a:p>
          <a:p>
            <a:pPr lvl="1"/>
            <a:endParaRPr lang="de-CH" dirty="0"/>
          </a:p>
        </p:txBody>
      </p:sp>
      <p:sp>
        <p:nvSpPr>
          <p:cNvPr id="9" name="Textplatzhalter 18">
            <a:extLst>
              <a:ext uri="{FF2B5EF4-FFF2-40B4-BE49-F238E27FC236}">
                <a16:creationId xmlns:a16="http://schemas.microsoft.com/office/drawing/2014/main" id="{446E9EC8-0303-70A3-59B8-1344A45066B1}"/>
              </a:ext>
            </a:extLst>
          </p:cNvPr>
          <p:cNvSpPr>
            <a:spLocks noGrp="1" noChangeAspect="1"/>
          </p:cNvSpPr>
          <p:nvPr>
            <p:ph type="body" sz="quarter" idx="15" hasCustomPrompt="1"/>
          </p:nvPr>
        </p:nvSpPr>
        <p:spPr>
          <a:xfrm>
            <a:off x="11332800" y="378000"/>
            <a:ext cx="478800" cy="54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2" name="Titel 1"/>
          <p:cNvSpPr>
            <a:spLocks noGrp="1"/>
          </p:cNvSpPr>
          <p:nvPr>
            <p:ph type="ctrTitle" hasCustomPrompt="1"/>
          </p:nvPr>
        </p:nvSpPr>
        <p:spPr>
          <a:xfrm>
            <a:off x="386783" y="2761200"/>
            <a:ext cx="11436175" cy="1224000"/>
          </a:xfrm>
        </p:spPr>
        <p:txBody>
          <a:bodyPr anchor="t" anchorCtr="0"/>
          <a:lstStyle>
            <a:lvl1pPr algn="l">
              <a:lnSpc>
                <a:spcPct val="94000"/>
              </a:lnSpc>
              <a:defRPr sz="4000" spc="20" baseline="0">
                <a:solidFill>
                  <a:schemeClr val="bg1"/>
                </a:solidFill>
              </a:defRPr>
            </a:lvl1pPr>
          </a:lstStyle>
          <a:p>
            <a:r>
              <a:rPr lang="de-CH" dirty="0"/>
              <a:t>Titel hinzufügen</a:t>
            </a:r>
          </a:p>
        </p:txBody>
      </p:sp>
    </p:spTree>
    <p:extLst>
      <p:ext uri="{BB962C8B-B14F-4D97-AF65-F5344CB8AC3E}">
        <p14:creationId xmlns:p14="http://schemas.microsoft.com/office/powerpoint/2010/main" val="2485623619"/>
      </p:ext>
    </p:extLst>
  </p:cSld>
  <p:clrMapOvr>
    <a:masterClrMapping/>
  </p:clrMapOvr>
  <p:hf hdr="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Zitat hell">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D982D407-B3CF-176E-538A-76B6F41628EB}"/>
              </a:ext>
            </a:extLst>
          </p:cNvPr>
          <p:cNvSpPr>
            <a:spLocks noGrp="1"/>
          </p:cNvSpPr>
          <p:nvPr>
            <p:ph type="body" sz="quarter" idx="13" hasCustomPrompt="1"/>
          </p:nvPr>
        </p:nvSpPr>
        <p:spPr>
          <a:xfrm>
            <a:off x="1333500" y="1865314"/>
            <a:ext cx="9526588" cy="3032612"/>
          </a:xfrm>
        </p:spPr>
        <p:txBody>
          <a:bodyPr anchor="ctr" anchorCtr="0">
            <a:noAutofit/>
          </a:bodyPr>
          <a:lstStyle>
            <a:lvl1pPr>
              <a:lnSpc>
                <a:spcPct val="92000"/>
              </a:lnSpc>
              <a:defRPr sz="4700" b="1" spc="-10" baseline="0">
                <a:solidFill>
                  <a:schemeClr val="accent1"/>
                </a:solidFill>
              </a:defRPr>
            </a:lvl1pPr>
            <a:lvl2pPr marL="285750" indent="-285750">
              <a:lnSpc>
                <a:spcPct val="92000"/>
              </a:lnSpc>
              <a:spcBef>
                <a:spcPts val="1800"/>
              </a:spcBef>
              <a:buSzPct val="100000"/>
              <a:buFont typeface="Arial" panose="020B0604020202020204" pitchFamily="34" charset="0"/>
              <a:buChar char="—"/>
              <a:defRPr sz="1700" b="0" spc="-10" baseline="0">
                <a:solidFill>
                  <a:schemeClr val="accent1"/>
                </a:solidFill>
              </a:defRPr>
            </a:lvl2pPr>
            <a:lvl3pPr marL="533400" indent="-271463">
              <a:lnSpc>
                <a:spcPct val="92000"/>
              </a:lnSpc>
              <a:buClr>
                <a:schemeClr val="accent1"/>
              </a:buClr>
              <a:buSzPct val="120000"/>
              <a:buFont typeface="Wingdings" panose="05000000000000000000" pitchFamily="2" charset="2"/>
              <a:buChar char=""/>
              <a:defRPr sz="1700" b="0" spc="-10" baseline="0">
                <a:solidFill>
                  <a:schemeClr val="accent1"/>
                </a:solidFill>
              </a:defRPr>
            </a:lvl3pPr>
            <a:lvl4pPr marL="806450" indent="-265113" defTabSz="896938">
              <a:lnSpc>
                <a:spcPct val="92000"/>
              </a:lnSpc>
              <a:defRPr sz="1700" b="0" spc="-10" baseline="0">
                <a:solidFill>
                  <a:schemeClr val="accent1"/>
                </a:solidFill>
              </a:defRPr>
            </a:lvl4pPr>
            <a:lvl5pPr marL="1077913" indent="-273050">
              <a:lnSpc>
                <a:spcPct val="92000"/>
              </a:lnSpc>
              <a:defRPr sz="1700" b="0" spc="-10" baseline="0">
                <a:solidFill>
                  <a:schemeClr val="accent1"/>
                </a:solidFill>
              </a:defRPr>
            </a:lvl5pPr>
          </a:lstStyle>
          <a:p>
            <a:pPr lvl="0"/>
            <a:r>
              <a:rPr lang="de-DE" dirty="0"/>
              <a:t>Zitat hinzufügen</a:t>
            </a:r>
          </a:p>
          <a:p>
            <a:pPr lvl="1"/>
            <a:r>
              <a:rPr lang="de-DE" dirty="0" err="1"/>
              <a:t>Autor:in</a:t>
            </a:r>
            <a:endParaRPr lang="de-DE" dirty="0"/>
          </a:p>
        </p:txBody>
      </p:sp>
      <p:sp>
        <p:nvSpPr>
          <p:cNvPr id="5" name="Rechteck 4">
            <a:extLst>
              <a:ext uri="{FF2B5EF4-FFF2-40B4-BE49-F238E27FC236}">
                <a16:creationId xmlns:a16="http://schemas.microsoft.com/office/drawing/2014/main" id="{50F7B571-59D4-4D69-AE85-AE9C07585436}"/>
              </a:ext>
            </a:extLst>
          </p:cNvPr>
          <p:cNvSpPr/>
          <p:nvPr/>
        </p:nvSpPr>
        <p:spPr>
          <a:xfrm>
            <a:off x="0" y="1370803"/>
            <a:ext cx="121932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err="1">
              <a:solidFill>
                <a:schemeClr val="tx1"/>
              </a:solidFill>
            </a:endParaRPr>
          </a:p>
        </p:txBody>
      </p:sp>
      <p:sp>
        <p:nvSpPr>
          <p:cNvPr id="4" name="Foliennummernplatzhalter 3">
            <a:extLst>
              <a:ext uri="{FF2B5EF4-FFF2-40B4-BE49-F238E27FC236}">
                <a16:creationId xmlns:a16="http://schemas.microsoft.com/office/drawing/2014/main" id="{B6BECDBD-6AC3-6849-2C20-D5AF2B1A391F}"/>
              </a:ext>
            </a:extLst>
          </p:cNvPr>
          <p:cNvSpPr>
            <a:spLocks noGrp="1"/>
          </p:cNvSpPr>
          <p:nvPr>
            <p:ph type="sldNum" sz="quarter" idx="16"/>
          </p:nvPr>
        </p:nvSpPr>
        <p:spPr/>
        <p:txBody>
          <a:bodyPr/>
          <a:lstStyle>
            <a:lvl1pPr>
              <a:defRPr>
                <a:solidFill>
                  <a:schemeClr val="tx1"/>
                </a:solidFill>
              </a:defRPr>
            </a:lvl1pPr>
          </a:lstStyle>
          <a:p>
            <a:pPr>
              <a:defRPr/>
            </a:pPr>
            <a:fld id="{B99F2807-602A-47D3-9714-670AD5065F2C}" type="slidenum">
              <a:rPr lang="de-CH" smtClean="0"/>
              <a:pPr>
                <a:defRPr/>
              </a:pPr>
              <a:t>‹Nr.›</a:t>
            </a:fld>
            <a:endParaRPr lang="de-CH" dirty="0"/>
          </a:p>
        </p:txBody>
      </p:sp>
      <p:sp>
        <p:nvSpPr>
          <p:cNvPr id="2" name="Titel 1">
            <a:extLst>
              <a:ext uri="{FF2B5EF4-FFF2-40B4-BE49-F238E27FC236}">
                <a16:creationId xmlns:a16="http://schemas.microsoft.com/office/drawing/2014/main" id="{01A806E8-807F-4DB8-8F3C-480C34F2C473}"/>
              </a:ext>
            </a:extLst>
          </p:cNvPr>
          <p:cNvSpPr>
            <a:spLocks noGrp="1"/>
          </p:cNvSpPr>
          <p:nvPr>
            <p:ph type="title"/>
          </p:nvPr>
        </p:nvSpPr>
        <p:spPr/>
        <p:txBody>
          <a:bodyPr/>
          <a:lstStyle/>
          <a:p>
            <a:r>
              <a:rPr lang="de-DE"/>
              <a:t>Mastertitelformat bearbeiten</a:t>
            </a:r>
            <a:endParaRPr lang="de-CH"/>
          </a:p>
        </p:txBody>
      </p:sp>
    </p:spTree>
    <p:extLst>
      <p:ext uri="{BB962C8B-B14F-4D97-AF65-F5344CB8AC3E}">
        <p14:creationId xmlns:p14="http://schemas.microsoft.com/office/powerpoint/2010/main" val="2192340499"/>
      </p:ext>
    </p:extLst>
  </p:cSld>
  <p:clrMapOvr>
    <a:masterClrMapping/>
  </p:clrMapOvr>
  <p:hf hdr="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Zitat dunkel">
    <p:bg>
      <p:bgPr>
        <a:solidFill>
          <a:schemeClr val="tx1"/>
        </a:solidFill>
        <a:effectLst/>
      </p:bgPr>
    </p:bg>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D982D407-B3CF-176E-538A-76B6F41628EB}"/>
              </a:ext>
            </a:extLst>
          </p:cNvPr>
          <p:cNvSpPr>
            <a:spLocks noGrp="1"/>
          </p:cNvSpPr>
          <p:nvPr>
            <p:ph type="body" sz="quarter" idx="13" hasCustomPrompt="1"/>
          </p:nvPr>
        </p:nvSpPr>
        <p:spPr>
          <a:xfrm>
            <a:off x="1333500" y="1865314"/>
            <a:ext cx="9526588" cy="3032612"/>
          </a:xfrm>
        </p:spPr>
        <p:txBody>
          <a:bodyPr anchor="ctr" anchorCtr="0">
            <a:noAutofit/>
          </a:bodyPr>
          <a:lstStyle>
            <a:lvl1pPr>
              <a:lnSpc>
                <a:spcPct val="92000"/>
              </a:lnSpc>
              <a:defRPr sz="4700" b="1" spc="-10" baseline="0">
                <a:solidFill>
                  <a:schemeClr val="accent1"/>
                </a:solidFill>
              </a:defRPr>
            </a:lvl1pPr>
            <a:lvl2pPr marL="285750" indent="-285750">
              <a:lnSpc>
                <a:spcPct val="92000"/>
              </a:lnSpc>
              <a:spcBef>
                <a:spcPts val="1800"/>
              </a:spcBef>
              <a:buSzPct val="100000"/>
              <a:buFont typeface="Arial" panose="020B0604020202020204" pitchFamily="34" charset="0"/>
              <a:buChar char="—"/>
              <a:defRPr sz="1700" b="0" spc="-10" baseline="0">
                <a:solidFill>
                  <a:schemeClr val="accent1"/>
                </a:solidFill>
              </a:defRPr>
            </a:lvl2pPr>
            <a:lvl3pPr marL="533400" indent="-271463">
              <a:lnSpc>
                <a:spcPct val="92000"/>
              </a:lnSpc>
              <a:buClr>
                <a:schemeClr val="accent1"/>
              </a:buClr>
              <a:buSzPct val="120000"/>
              <a:buFont typeface="Wingdings" panose="05000000000000000000" pitchFamily="2" charset="2"/>
              <a:buChar char=""/>
              <a:defRPr sz="1700" b="0" spc="-10" baseline="0">
                <a:solidFill>
                  <a:schemeClr val="accent1"/>
                </a:solidFill>
              </a:defRPr>
            </a:lvl3pPr>
            <a:lvl4pPr marL="806450" indent="-265113" defTabSz="896938">
              <a:lnSpc>
                <a:spcPct val="92000"/>
              </a:lnSpc>
              <a:defRPr sz="1700" b="0" spc="-10" baseline="0">
                <a:solidFill>
                  <a:schemeClr val="accent1"/>
                </a:solidFill>
              </a:defRPr>
            </a:lvl4pPr>
            <a:lvl5pPr marL="1077913" indent="-273050">
              <a:lnSpc>
                <a:spcPct val="92000"/>
              </a:lnSpc>
              <a:defRPr sz="1700" b="0" spc="-10" baseline="0">
                <a:solidFill>
                  <a:schemeClr val="accent1"/>
                </a:solidFill>
              </a:defRPr>
            </a:lvl5pPr>
          </a:lstStyle>
          <a:p>
            <a:pPr lvl="0"/>
            <a:r>
              <a:rPr lang="de-DE" dirty="0"/>
              <a:t>Zitat hinzufügen</a:t>
            </a:r>
          </a:p>
          <a:p>
            <a:pPr lvl="1"/>
            <a:r>
              <a:rPr lang="de-DE" dirty="0" err="1"/>
              <a:t>Autor:in</a:t>
            </a:r>
            <a:endParaRPr lang="de-DE" dirty="0"/>
          </a:p>
        </p:txBody>
      </p:sp>
      <p:pic>
        <p:nvPicPr>
          <p:cNvPr id="2" name="Grafik 1">
            <a:extLst>
              <a:ext uri="{FF2B5EF4-FFF2-40B4-BE49-F238E27FC236}">
                <a16:creationId xmlns:a16="http://schemas.microsoft.com/office/drawing/2014/main" id="{E8F176CB-98EE-9FA3-2320-BBA9C8A4636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sp>
        <p:nvSpPr>
          <p:cNvPr id="5" name="Foliennummernplatzhalter 4">
            <a:extLst>
              <a:ext uri="{FF2B5EF4-FFF2-40B4-BE49-F238E27FC236}">
                <a16:creationId xmlns:a16="http://schemas.microsoft.com/office/drawing/2014/main" id="{52F52750-051E-E632-B1A9-A8972D369B8E}"/>
              </a:ext>
            </a:extLst>
          </p:cNvPr>
          <p:cNvSpPr>
            <a:spLocks noGrp="1"/>
          </p:cNvSpPr>
          <p:nvPr>
            <p:ph type="sldNum" sz="quarter" idx="16"/>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1989428714"/>
      </p:ext>
    </p:extLst>
  </p:cSld>
  <p:clrMapOvr>
    <a:masterClrMapping/>
  </p:clrMapOvr>
  <p:hf hdr="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el und Inhalt hell">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p:txBody>
          <a:bodyPr/>
          <a:lstStyle>
            <a:lvl1pPr>
              <a:defRPr/>
            </a:lvl1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6" name="Foliennummernplatzhalter 5">
            <a:extLst>
              <a:ext uri="{FF2B5EF4-FFF2-40B4-BE49-F238E27FC236}">
                <a16:creationId xmlns:a16="http://schemas.microsoft.com/office/drawing/2014/main" id="{EAA07455-036B-5CAF-F0F5-F06DF9150D77}"/>
              </a:ext>
            </a:extLst>
          </p:cNvPr>
          <p:cNvSpPr>
            <a:spLocks noGrp="1"/>
          </p:cNvSpPr>
          <p:nvPr>
            <p:ph type="sldNum" sz="quarter" idx="12"/>
          </p:nvPr>
        </p:nvSpPr>
        <p:spPr/>
        <p:txBody>
          <a:bodyPr/>
          <a:lstStyle/>
          <a:p>
            <a:pPr>
              <a:defRPr/>
            </a:pPr>
            <a:fld id="{B99F2807-602A-47D3-9714-670AD5065F2C}" type="slidenum">
              <a:rPr lang="de-CH" smtClean="0"/>
              <a:pPr>
                <a:defRPr/>
              </a:pPr>
              <a:t>‹Nr.›</a:t>
            </a:fld>
            <a:endParaRPr lang="de-CH" dirty="0"/>
          </a:p>
        </p:txBody>
      </p:sp>
      <p:sp>
        <p:nvSpPr>
          <p:cNvPr id="4" name="Titel 3">
            <a:extLst>
              <a:ext uri="{FF2B5EF4-FFF2-40B4-BE49-F238E27FC236}">
                <a16:creationId xmlns:a16="http://schemas.microsoft.com/office/drawing/2014/main" id="{85915B55-D732-4C2F-B4C8-B3B7EA91DDF0}"/>
              </a:ext>
            </a:extLst>
          </p:cNvPr>
          <p:cNvSpPr>
            <a:spLocks noGrp="1"/>
          </p:cNvSpPr>
          <p:nvPr>
            <p:ph type="title"/>
          </p:nvPr>
        </p:nvSpPr>
        <p:spPr/>
        <p:txBody>
          <a:bodyPr/>
          <a:lstStyle/>
          <a:p>
            <a:r>
              <a:rPr lang="de-DE"/>
              <a:t>Mastertitelformat bearbeiten</a:t>
            </a:r>
            <a:endParaRPr lang="de-CH"/>
          </a:p>
        </p:txBody>
      </p:sp>
    </p:spTree>
    <p:extLst>
      <p:ext uri="{BB962C8B-B14F-4D97-AF65-F5344CB8AC3E}">
        <p14:creationId xmlns:p14="http://schemas.microsoft.com/office/powerpoint/2010/main" val="2624988218"/>
      </p:ext>
    </p:extLst>
  </p:cSld>
  <p:clrMapOvr>
    <a:masterClrMapping/>
  </p:clrMapOvr>
  <p:hf hdr="0"/>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2.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34" Type="http://schemas.openxmlformats.org/officeDocument/2006/relationships/theme" Target="../theme/theme3.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slideLayout" Target="../slideLayouts/slideLayout121.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slideLayout" Target="../slideLayouts/slideLayout120.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slideLayout" Target="../slideLayouts/slideLayout119.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 Id="rId35" Type="http://schemas.openxmlformats.org/officeDocument/2006/relationships/image" Target="../media/image4.emf"/><Relationship Id="rId8" Type="http://schemas.openxmlformats.org/officeDocument/2006/relationships/slideLayout" Target="../slideLayouts/slideLayout9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4.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image" Target="../media/image12.png"/><Relationship Id="rId5" Type="http://schemas.openxmlformats.org/officeDocument/2006/relationships/theme" Target="../theme/theme4.xml"/><Relationship Id="rId4"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endParaRPr lang="de-CH" altLang="de-DE"/>
          </a:p>
        </p:txBody>
      </p:sp>
      <p:sp>
        <p:nvSpPr>
          <p:cNvPr id="1027" name="Textplatzhalt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de-CH" altLang="de-DE"/>
          </a:p>
        </p:txBody>
      </p:sp>
      <p:sp>
        <p:nvSpPr>
          <p:cNvPr id="4" name="Datumsplatzhalt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Arial" pitchFamily="34" charset="0"/>
                <a:cs typeface="+mn-cs"/>
              </a:defRPr>
            </a:lvl1pPr>
          </a:lstStyle>
          <a:p>
            <a:pPr>
              <a:defRPr/>
            </a:pPr>
            <a:fld id="{EE546691-10FF-254B-A6FE-BFF46634D811}" type="datetime1">
              <a:rPr lang="de-CH" smtClean="0"/>
              <a:t>11.02.2026</a:t>
            </a:fld>
            <a:endParaRPr lang="de-CH" dirty="0"/>
          </a:p>
        </p:txBody>
      </p:sp>
      <p:sp>
        <p:nvSpPr>
          <p:cNvPr id="5" name="Fußzeilenplatzhalt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Arial" pitchFamily="34" charset="0"/>
                <a:cs typeface="+mn-cs"/>
              </a:defRPr>
            </a:lvl1pPr>
          </a:lstStyle>
          <a:p>
            <a:pPr>
              <a:defRPr/>
            </a:pPr>
            <a:endParaRPr lang="de-CH"/>
          </a:p>
        </p:txBody>
      </p:sp>
      <p:sp>
        <p:nvSpPr>
          <p:cNvPr id="6" name="Foliennummernplatzhalt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Arial" pitchFamily="34" charset="0"/>
                <a:cs typeface="+mn-cs"/>
              </a:defRPr>
            </a:lvl1pPr>
          </a:lstStyle>
          <a:p>
            <a:pPr>
              <a:defRPr/>
            </a:pPr>
            <a:fld id="{B99F2807-602A-47D3-9714-670AD5065F2C}" type="slidenum">
              <a:rPr lang="de-CH"/>
              <a:pPr>
                <a:defRPr/>
              </a:pPr>
              <a:t>‹Nr.›</a:t>
            </a:fld>
            <a:endParaRPr lang="de-CH" dirty="0"/>
          </a:p>
        </p:txBody>
      </p:sp>
    </p:spTree>
  </p:cSld>
  <p:clrMap bg1="lt1" tx1="dk1" bg2="lt2" tx2="dk2" accent1="accent1" accent2="accent2" accent3="accent3" accent4="accent4" accent5="accent5" accent6="accent6" hlink="hlink" folHlink="folHlink"/>
  <p:sldLayoutIdLst>
    <p:sldLayoutId id="2147490074" r:id="rId1"/>
    <p:sldLayoutId id="2147490075" r:id="rId2"/>
    <p:sldLayoutId id="2147490076" r:id="rId3"/>
    <p:sldLayoutId id="2147490077" r:id="rId4"/>
    <p:sldLayoutId id="2147490078" r:id="rId5"/>
    <p:sldLayoutId id="2147490079" r:id="rId6"/>
    <p:sldLayoutId id="2147490080" r:id="rId7"/>
    <p:sldLayoutId id="2147490081" r:id="rId8"/>
    <p:sldLayoutId id="2147490082" r:id="rId9"/>
    <p:sldLayoutId id="2147490083" r:id="rId10"/>
    <p:sldLayoutId id="2147490084" r:id="rId11"/>
    <p:sldLayoutId id="2147490085" r:id="rId12"/>
    <p:sldLayoutId id="2147490097" r:id="rId13"/>
    <p:sldLayoutId id="2147490098" r:id="rId14"/>
    <p:sldLayoutId id="2147490099" r:id="rId15"/>
    <p:sldLayoutId id="2147490100" r:id="rId16"/>
    <p:sldLayoutId id="2147490101" r:id="rId17"/>
    <p:sldLayoutId id="2147490102" r:id="rId18"/>
    <p:sldLayoutId id="2147490103" r:id="rId19"/>
    <p:sldLayoutId id="2147490104" r:id="rId20"/>
    <p:sldLayoutId id="2147490105" r:id="rId21"/>
    <p:sldLayoutId id="2147490106" r:id="rId22"/>
    <p:sldLayoutId id="2147490107" r:id="rId23"/>
    <p:sldLayoutId id="2147490108" r:id="rId24"/>
    <p:sldLayoutId id="2147490109" r:id="rId25"/>
    <p:sldLayoutId id="2147490110" r:id="rId26"/>
    <p:sldLayoutId id="2147490111" r:id="rId27"/>
    <p:sldLayoutId id="2147490112" r:id="rId28"/>
    <p:sldLayoutId id="2147490113" r:id="rId29"/>
    <p:sldLayoutId id="2147490114" r:id="rId30"/>
    <p:sldLayoutId id="2147490115" r:id="rId31"/>
    <p:sldLayoutId id="2147490116" r:id="rId32"/>
    <p:sldLayoutId id="2147490117" r:id="rId33"/>
    <p:sldLayoutId id="2147490118" r:id="rId34"/>
    <p:sldLayoutId id="2147490119" r:id="rId35"/>
    <p:sldLayoutId id="2147490120" r:id="rId36"/>
    <p:sldLayoutId id="2147490121" r:id="rId37"/>
    <p:sldLayoutId id="2147490122" r:id="rId38"/>
    <p:sldLayoutId id="2147490123" r:id="rId39"/>
    <p:sldLayoutId id="2147490124" r:id="rId40"/>
    <p:sldLayoutId id="2147490125" r:id="rId41"/>
    <p:sldLayoutId id="2147490126" r:id="rId42"/>
    <p:sldLayoutId id="2147490127" r:id="rId43"/>
    <p:sldLayoutId id="2147490128" r:id="rId44"/>
    <p:sldLayoutId id="2147490129" r:id="rId45"/>
    <p:sldLayoutId id="2147490130" r:id="rId46"/>
    <p:sldLayoutId id="2147490131" r:id="rId47"/>
    <p:sldLayoutId id="2147490132" r:id="rId48"/>
    <p:sldLayoutId id="2147490133" r:id="rId49"/>
    <p:sldLayoutId id="2147490134" r:id="rId50"/>
    <p:sldLayoutId id="2147490135" r:id="rId51"/>
    <p:sldLayoutId id="2147490136" r:id="rId52"/>
    <p:sldLayoutId id="2147490137" r:id="rId53"/>
    <p:sldLayoutId id="2147490138" r:id="rId54"/>
    <p:sldLayoutId id="2147490139" r:id="rId55"/>
    <p:sldLayoutId id="2147490140" r:id="rId56"/>
    <p:sldLayoutId id="2147490141" r:id="rId57"/>
    <p:sldLayoutId id="2147490142" r:id="rId58"/>
    <p:sldLayoutId id="2147490143" r:id="rId59"/>
    <p:sldLayoutId id="2147490144" r:id="rId60"/>
    <p:sldLayoutId id="2147490145" r:id="rId61"/>
    <p:sldLayoutId id="2147490146" r:id="rId62"/>
    <p:sldLayoutId id="2147490147" r:id="rId63"/>
    <p:sldLayoutId id="2147490148" r:id="rId64"/>
    <p:sldLayoutId id="2147490149" r:id="rId65"/>
    <p:sldLayoutId id="2147490150" r:id="rId66"/>
    <p:sldLayoutId id="2147490151" r:id="rId67"/>
    <p:sldLayoutId id="2147490152" r:id="rId68"/>
    <p:sldLayoutId id="2147490153" r:id="rId69"/>
    <p:sldLayoutId id="2147490154" r:id="rId70"/>
    <p:sldLayoutId id="2147490155" r:id="rId71"/>
    <p:sldLayoutId id="2147490156" r:id="rId72"/>
    <p:sldLayoutId id="2147490157" r:id="rId73"/>
    <p:sldLayoutId id="2147490158" r:id="rId74"/>
    <p:sldLayoutId id="2147490159" r:id="rId75"/>
    <p:sldLayoutId id="2147490160" r:id="rId76"/>
    <p:sldLayoutId id="2147490161" r:id="rId77"/>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elplatzhalt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endParaRPr lang="de-CH" altLang="de-DE"/>
          </a:p>
        </p:txBody>
      </p:sp>
      <p:sp>
        <p:nvSpPr>
          <p:cNvPr id="2051" name="Textplatzhalt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de-CH" altLang="de-DE"/>
          </a:p>
        </p:txBody>
      </p:sp>
      <p:sp>
        <p:nvSpPr>
          <p:cNvPr id="4" name="Datumsplatzhalt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Arial" pitchFamily="34" charset="0"/>
                <a:cs typeface="+mn-cs"/>
              </a:defRPr>
            </a:lvl1pPr>
          </a:lstStyle>
          <a:p>
            <a:pPr>
              <a:defRPr/>
            </a:pPr>
            <a:fld id="{AC784C73-8AE3-854F-B950-13C8885E8C56}" type="datetime1">
              <a:rPr lang="de-CH" smtClean="0"/>
              <a:t>11.02.2026</a:t>
            </a:fld>
            <a:endParaRPr lang="de-CH"/>
          </a:p>
        </p:txBody>
      </p:sp>
      <p:sp>
        <p:nvSpPr>
          <p:cNvPr id="5" name="Fußzeilenplatzhalt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Arial" pitchFamily="34" charset="0"/>
                <a:cs typeface="+mn-cs"/>
              </a:defRPr>
            </a:lvl1pPr>
          </a:lstStyle>
          <a:p>
            <a:pPr>
              <a:defRPr/>
            </a:pPr>
            <a:endParaRPr lang="de-CH"/>
          </a:p>
        </p:txBody>
      </p:sp>
      <p:sp>
        <p:nvSpPr>
          <p:cNvPr id="6" name="Foliennummernplatzhalt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Arial" pitchFamily="34" charset="0"/>
                <a:cs typeface="+mn-cs"/>
              </a:defRPr>
            </a:lvl1pPr>
          </a:lstStyle>
          <a:p>
            <a:pPr>
              <a:defRPr/>
            </a:pPr>
            <a:fld id="{CD558142-0FD4-422E-AACC-FEB46A409CC9}" type="slidenum">
              <a:rPr lang="de-CH"/>
              <a:pPr>
                <a:defRPr/>
              </a:pPr>
              <a:t>‹Nr.›</a:t>
            </a:fld>
            <a:endParaRPr lang="de-CH"/>
          </a:p>
        </p:txBody>
      </p:sp>
    </p:spTree>
  </p:cSld>
  <p:clrMap bg1="lt1" tx1="dk1" bg2="lt2" tx2="dk2" accent1="accent1" accent2="accent2" accent3="accent3" accent4="accent4" accent5="accent5" accent6="accent6" hlink="hlink" folHlink="folHlink"/>
  <p:sldLayoutIdLst>
    <p:sldLayoutId id="2147490086" r:id="rId1"/>
    <p:sldLayoutId id="2147490087" r:id="rId2"/>
    <p:sldLayoutId id="2147490088" r:id="rId3"/>
    <p:sldLayoutId id="2147490089" r:id="rId4"/>
    <p:sldLayoutId id="2147490090" r:id="rId5"/>
    <p:sldLayoutId id="2147490091" r:id="rId6"/>
    <p:sldLayoutId id="2147490092" r:id="rId7"/>
    <p:sldLayoutId id="2147490093" r:id="rId8"/>
    <p:sldLayoutId id="2147490094" r:id="rId9"/>
    <p:sldLayoutId id="2147490095" r:id="rId10"/>
    <p:sldLayoutId id="2147490096"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78984" y="336318"/>
            <a:ext cx="10481104" cy="946253"/>
          </a:xfrm>
          <a:prstGeom prst="rect">
            <a:avLst/>
          </a:prstGeom>
        </p:spPr>
        <p:txBody>
          <a:bodyPr vert="horz" lIns="0" tIns="0" rIns="0" bIns="0" rtlCol="0" anchor="t">
            <a:noAutofit/>
          </a:bodyPr>
          <a:lstStyle/>
          <a:p>
            <a:r>
              <a:rPr lang="de-CH" dirty="0"/>
              <a:t>Titel hinzufügen</a:t>
            </a:r>
          </a:p>
        </p:txBody>
      </p:sp>
      <p:sp>
        <p:nvSpPr>
          <p:cNvPr id="3" name="Textplatzhalter 2"/>
          <p:cNvSpPr>
            <a:spLocks noGrp="1"/>
          </p:cNvSpPr>
          <p:nvPr>
            <p:ph type="body" idx="1"/>
          </p:nvPr>
        </p:nvSpPr>
        <p:spPr>
          <a:xfrm>
            <a:off x="1332689" y="1864659"/>
            <a:ext cx="9527312" cy="4140000"/>
          </a:xfrm>
          <a:prstGeom prst="rect">
            <a:avLst/>
          </a:prstGeom>
        </p:spPr>
        <p:txBody>
          <a:bodyPr vert="horz" lIns="0" tIns="0" rIns="0" bIns="0" rtlCol="0">
            <a:noAutofit/>
          </a:bodyPr>
          <a:lstStyle/>
          <a:p>
            <a:pPr lvl="0"/>
            <a:r>
              <a:rPr lang="de-CH" noProof="0" dirty="0"/>
              <a:t>Inhalt hinzufügen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6" name="Foliennummernplatzhalter 5"/>
          <p:cNvSpPr>
            <a:spLocks noGrp="1"/>
          </p:cNvSpPr>
          <p:nvPr>
            <p:ph type="sldNum" sz="quarter" idx="4"/>
          </p:nvPr>
        </p:nvSpPr>
        <p:spPr>
          <a:xfrm>
            <a:off x="11244572" y="6378907"/>
            <a:ext cx="571744" cy="144000"/>
          </a:xfrm>
          <a:prstGeom prst="rect">
            <a:avLst/>
          </a:prstGeom>
        </p:spPr>
        <p:txBody>
          <a:bodyPr vert="horz" lIns="0" tIns="0" rIns="0" bIns="0" rtlCol="0" anchor="t" anchorCtr="0">
            <a:noAutofit/>
          </a:bodyPr>
          <a:lstStyle>
            <a:lvl1pPr algn="r">
              <a:defRPr sz="800">
                <a:solidFill>
                  <a:schemeClr val="tx1"/>
                </a:solidFill>
              </a:defRPr>
            </a:lvl1pPr>
          </a:lstStyle>
          <a:p>
            <a:pPr>
              <a:defRPr/>
            </a:pPr>
            <a:fld id="{B99F2807-602A-47D3-9714-670AD5065F2C}" type="slidenum">
              <a:rPr lang="de-CH" smtClean="0"/>
              <a:pPr>
                <a:defRPr/>
              </a:pPr>
              <a:t>‹Nr.›</a:t>
            </a:fld>
            <a:endParaRPr lang="de-CH" dirty="0"/>
          </a:p>
        </p:txBody>
      </p:sp>
      <p:sp>
        <p:nvSpPr>
          <p:cNvPr id="7" name="Textfeld 6">
            <a:extLst>
              <a:ext uri="{FF2B5EF4-FFF2-40B4-BE49-F238E27FC236}">
                <a16:creationId xmlns:a16="http://schemas.microsoft.com/office/drawing/2014/main" id="{1C703539-8E35-D069-DBD5-3A4DCC125A4D}"/>
              </a:ext>
            </a:extLst>
          </p:cNvPr>
          <p:cNvSpPr txBox="1"/>
          <p:nvPr/>
        </p:nvSpPr>
        <p:spPr>
          <a:xfrm rot="5400000">
            <a:off x="11394044" y="5941110"/>
            <a:ext cx="1753783" cy="61555"/>
          </a:xfrm>
          <a:prstGeom prst="rect">
            <a:avLst/>
          </a:prstGeom>
          <a:noFill/>
        </p:spPr>
        <p:txBody>
          <a:bodyPr wrap="square" lIns="0" tIns="0" rIns="0" bIns="0" rtlCol="0">
            <a:spAutoFit/>
          </a:bodyPr>
          <a:lstStyle/>
          <a:p>
            <a:pPr algn="r"/>
            <a:r>
              <a:rPr lang="de-CH" sz="400" spc="40" baseline="0" dirty="0">
                <a:solidFill>
                  <a:schemeClr val="bg1">
                    <a:lumMod val="85000"/>
                  </a:schemeClr>
                </a:solidFill>
              </a:rPr>
              <a:t>Erstellt durch Vorlagenbauer.ch</a:t>
            </a:r>
          </a:p>
        </p:txBody>
      </p:sp>
      <p:pic>
        <p:nvPicPr>
          <p:cNvPr id="13" name="Grafik 12">
            <a:extLst>
              <a:ext uri="{FF2B5EF4-FFF2-40B4-BE49-F238E27FC236}">
                <a16:creationId xmlns:a16="http://schemas.microsoft.com/office/drawing/2014/main" id="{6459A31B-E748-E24A-8AD7-0761BAA87B34}"/>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11332800" y="378000"/>
            <a:ext cx="479249" cy="540000"/>
          </a:xfrm>
          <a:prstGeom prst="rect">
            <a:avLst/>
          </a:prstGeom>
        </p:spPr>
      </p:pic>
      <p:cxnSp>
        <p:nvCxnSpPr>
          <p:cNvPr id="15" name="Gerader Verbinder 14">
            <a:extLst>
              <a:ext uri="{FF2B5EF4-FFF2-40B4-BE49-F238E27FC236}">
                <a16:creationId xmlns:a16="http://schemas.microsoft.com/office/drawing/2014/main" id="{C6D0B440-97A8-992F-BCDC-E20A8689854F}"/>
              </a:ext>
            </a:extLst>
          </p:cNvPr>
          <p:cNvCxnSpPr/>
          <p:nvPr/>
        </p:nvCxnSpPr>
        <p:spPr>
          <a:xfrm>
            <a:off x="378000" y="1404000"/>
            <a:ext cx="11437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7886412"/>
      </p:ext>
    </p:extLst>
  </p:cSld>
  <p:clrMap bg1="lt1" tx1="dk1" bg2="lt2" tx2="dk2" accent1="accent1" accent2="accent2" accent3="accent3" accent4="accent4" accent5="accent5" accent6="accent6" hlink="hlink" folHlink="folHlink"/>
  <p:sldLayoutIdLst>
    <p:sldLayoutId id="2147490163" r:id="rId1"/>
    <p:sldLayoutId id="2147490164" r:id="rId2"/>
    <p:sldLayoutId id="2147490165" r:id="rId3"/>
    <p:sldLayoutId id="2147490166" r:id="rId4"/>
    <p:sldLayoutId id="2147490167" r:id="rId5"/>
    <p:sldLayoutId id="2147490168" r:id="rId6"/>
    <p:sldLayoutId id="2147490169" r:id="rId7"/>
    <p:sldLayoutId id="2147490170" r:id="rId8"/>
    <p:sldLayoutId id="2147490171" r:id="rId9"/>
    <p:sldLayoutId id="2147490172" r:id="rId10"/>
    <p:sldLayoutId id="2147490173" r:id="rId11"/>
    <p:sldLayoutId id="2147490174" r:id="rId12"/>
    <p:sldLayoutId id="2147490175" r:id="rId13"/>
    <p:sldLayoutId id="2147490176" r:id="rId14"/>
    <p:sldLayoutId id="2147490177" r:id="rId15"/>
    <p:sldLayoutId id="2147490178" r:id="rId16"/>
    <p:sldLayoutId id="2147490179" r:id="rId17"/>
    <p:sldLayoutId id="2147490180" r:id="rId18"/>
    <p:sldLayoutId id="2147490181" r:id="rId19"/>
    <p:sldLayoutId id="2147490182" r:id="rId20"/>
    <p:sldLayoutId id="2147490183" r:id="rId21"/>
    <p:sldLayoutId id="2147490184" r:id="rId22"/>
    <p:sldLayoutId id="2147490185" r:id="rId23"/>
    <p:sldLayoutId id="2147490186" r:id="rId24"/>
    <p:sldLayoutId id="2147490187" r:id="rId25"/>
    <p:sldLayoutId id="2147490188" r:id="rId26"/>
    <p:sldLayoutId id="2147490189" r:id="rId27"/>
    <p:sldLayoutId id="2147490190" r:id="rId28"/>
    <p:sldLayoutId id="2147490191" r:id="rId29"/>
    <p:sldLayoutId id="2147490192" r:id="rId30"/>
    <p:sldLayoutId id="2147490193" r:id="rId31"/>
    <p:sldLayoutId id="2147490194" r:id="rId32"/>
    <p:sldLayoutId id="2147490201" r:id="rId33"/>
  </p:sldLayoutIdLst>
  <p:hf hdr="0"/>
  <p:txStyles>
    <p:title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p:titleStyle>
    <p:body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8">
          <p15:clr>
            <a:srgbClr val="A4A3A4"/>
          </p15:clr>
        </p15:guide>
        <p15:guide id="2" pos="7442">
          <p15:clr>
            <a:srgbClr val="A4A3A4"/>
          </p15:clr>
        </p15:guide>
        <p15:guide id="3" orient="horz" pos="3780">
          <p15:clr>
            <a:srgbClr val="A4A3A4"/>
          </p15:clr>
        </p15:guide>
        <p15:guide id="4" orient="horz" pos="1175">
          <p15:clr>
            <a:srgbClr val="A4A3A4"/>
          </p15:clr>
        </p15:guide>
        <p15:guide id="5" pos="840">
          <p15:clr>
            <a:srgbClr val="A4A3A4"/>
          </p15:clr>
        </p15:guide>
        <p15:guide id="6" pos="6841">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98F8F60-E817-0F2D-F699-A9E251A2CD3F}"/>
              </a:ext>
            </a:extLst>
          </p:cNvPr>
          <p:cNvSpPr/>
          <p:nvPr/>
        </p:nvSpPr>
        <p:spPr>
          <a:xfrm>
            <a:off x="11940001" y="0"/>
            <a:ext cx="251999"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Foliennummernplatzhalter 5">
            <a:extLst>
              <a:ext uri="{FF2B5EF4-FFF2-40B4-BE49-F238E27FC236}">
                <a16:creationId xmlns:a16="http://schemas.microsoft.com/office/drawing/2014/main" id="{8B017C8D-10DA-22A5-F1A6-D62CBEE9F2E5}"/>
              </a:ext>
            </a:extLst>
          </p:cNvPr>
          <p:cNvSpPr>
            <a:spLocks noGrp="1"/>
          </p:cNvSpPr>
          <p:nvPr>
            <p:ph type="sldNum" sz="quarter" idx="4"/>
          </p:nvPr>
        </p:nvSpPr>
        <p:spPr>
          <a:xfrm>
            <a:off x="9100667" y="6416325"/>
            <a:ext cx="2743200" cy="365125"/>
          </a:xfrm>
          <a:prstGeom prst="rect">
            <a:avLst/>
          </a:prstGeom>
        </p:spPr>
        <p:txBody>
          <a:bodyPr vert="horz" lIns="91440" tIns="45720" rIns="91440" bIns="45720" rtlCol="0" anchor="ctr"/>
          <a:lstStyle>
            <a:lvl1pPr algn="r">
              <a:defRPr sz="1000" b="0" i="0">
                <a:solidFill>
                  <a:schemeClr val="tx1">
                    <a:lumMod val="85000"/>
                    <a:lumOff val="15000"/>
                  </a:schemeClr>
                </a:solidFill>
                <a:latin typeface="Arial" panose="020B0604020202020204" pitchFamily="34" charset="0"/>
                <a:cs typeface="Arial" panose="020B0604020202020204" pitchFamily="34" charset="0"/>
              </a:defRPr>
            </a:lvl1pPr>
          </a:lstStyle>
          <a:p>
            <a:fld id="{FDE02FBE-8046-9246-877B-FA463FB3AD7E}" type="slidenum">
              <a:rPr lang="de-DE" smtClean="0"/>
              <a:pPr/>
              <a:t>‹Nr.›</a:t>
            </a:fld>
            <a:endParaRPr lang="de-DE" dirty="0"/>
          </a:p>
        </p:txBody>
      </p:sp>
      <p:pic>
        <p:nvPicPr>
          <p:cNvPr id="8" name="Grafik 7" descr="Ein Bild, das Text, Erste Hilfe-Kasten, ClipArt enthält.&#10;&#10;Automatisch generierte Beschreibung">
            <a:extLst>
              <a:ext uri="{FF2B5EF4-FFF2-40B4-BE49-F238E27FC236}">
                <a16:creationId xmlns:a16="http://schemas.microsoft.com/office/drawing/2014/main" id="{DBF8AA0F-8AB0-C032-7FFF-E243F608A4E2}"/>
              </a:ext>
            </a:extLst>
          </p:cNvPr>
          <p:cNvPicPr>
            <a:picLocks noChangeAspect="1"/>
          </p:cNvPicPr>
          <p:nvPr/>
        </p:nvPicPr>
        <p:blipFill>
          <a:blip r:embed="rId6"/>
          <a:stretch>
            <a:fillRect/>
          </a:stretch>
        </p:blipFill>
        <p:spPr>
          <a:xfrm>
            <a:off x="286677" y="295860"/>
            <a:ext cx="472500" cy="504000"/>
          </a:xfrm>
          <a:prstGeom prst="rect">
            <a:avLst/>
          </a:prstGeom>
        </p:spPr>
      </p:pic>
      <p:sp>
        <p:nvSpPr>
          <p:cNvPr id="14" name="Textfeld 13">
            <a:extLst>
              <a:ext uri="{FF2B5EF4-FFF2-40B4-BE49-F238E27FC236}">
                <a16:creationId xmlns:a16="http://schemas.microsoft.com/office/drawing/2014/main" id="{843769DA-A7CA-0FF9-444B-B7889F1952B8}"/>
              </a:ext>
            </a:extLst>
          </p:cNvPr>
          <p:cNvSpPr txBox="1"/>
          <p:nvPr/>
        </p:nvSpPr>
        <p:spPr>
          <a:xfrm rot="16200000">
            <a:off x="10833085" y="2288118"/>
            <a:ext cx="2460930" cy="246221"/>
          </a:xfrm>
          <a:prstGeom prst="rect">
            <a:avLst/>
          </a:prstGeom>
          <a:noFill/>
        </p:spPr>
        <p:txBody>
          <a:bodyPr wrap="none" rtlCol="0">
            <a:spAutoFit/>
          </a:bodyPr>
          <a:lstStyle/>
          <a:p>
            <a:pPr algn="r"/>
            <a:r>
              <a:rPr lang="de-DE" sz="1000" b="0" i="0" dirty="0">
                <a:solidFill>
                  <a:schemeClr val="bg1"/>
                </a:solidFill>
                <a:latin typeface="+mn-lt"/>
                <a:cs typeface="Arial Narrow" panose="020B0604020202020204" pitchFamily="34" charset="0"/>
              </a:rPr>
              <a:t>SPITZENSPORT SCHWEIZER ARMEE</a:t>
            </a:r>
          </a:p>
        </p:txBody>
      </p:sp>
      <p:sp>
        <p:nvSpPr>
          <p:cNvPr id="17" name="Foliennummernplatzhalter 5">
            <a:extLst>
              <a:ext uri="{FF2B5EF4-FFF2-40B4-BE49-F238E27FC236}">
                <a16:creationId xmlns:a16="http://schemas.microsoft.com/office/drawing/2014/main" id="{A3635780-A72C-C650-B887-EBA4B735F160}"/>
              </a:ext>
            </a:extLst>
          </p:cNvPr>
          <p:cNvSpPr txBox="1">
            <a:spLocks/>
          </p:cNvSpPr>
          <p:nvPr/>
        </p:nvSpPr>
        <p:spPr>
          <a:xfrm>
            <a:off x="259645" y="6397450"/>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sz="1000" b="0" i="0" dirty="0">
                <a:solidFill>
                  <a:schemeClr val="tx1">
                    <a:lumMod val="85000"/>
                    <a:lumOff val="15000"/>
                  </a:schemeClr>
                </a:solidFill>
                <a:latin typeface="Arial" panose="020B0604020202020204" pitchFamily="34" charset="0"/>
                <a:cs typeface="Arial" panose="020B0604020202020204" pitchFamily="34" charset="0"/>
              </a:rPr>
              <a:t>Komp Zen Sport A</a:t>
            </a:r>
          </a:p>
        </p:txBody>
      </p:sp>
    </p:spTree>
    <p:extLst>
      <p:ext uri="{BB962C8B-B14F-4D97-AF65-F5344CB8AC3E}">
        <p14:creationId xmlns:p14="http://schemas.microsoft.com/office/powerpoint/2010/main" val="3604920906"/>
      </p:ext>
    </p:extLst>
  </p:cSld>
  <p:clrMap bg1="lt1" tx1="dk1" bg2="lt2" tx2="dk2" accent1="accent1" accent2="accent2" accent3="accent3" accent4="accent4" accent5="accent5" accent6="accent6" hlink="hlink" folHlink="folHlink"/>
  <p:sldLayoutIdLst>
    <p:sldLayoutId id="2147490197" r:id="rId1"/>
    <p:sldLayoutId id="2147490198" r:id="rId2"/>
    <p:sldLayoutId id="2147490199" r:id="rId3"/>
    <p:sldLayoutId id="2147490200" r:id="rId4"/>
  </p:sldLayoutIdLst>
  <p:hf hdr="0" ftr="0" dt="0"/>
  <p:txStyles>
    <p:titleStyle>
      <a:lvl1pPr algn="l" defTabSz="914400" rtl="0" eaLnBrk="1" latinLnBrk="0" hangingPunct="1">
        <a:lnSpc>
          <a:spcPct val="90000"/>
        </a:lnSpc>
        <a:spcBef>
          <a:spcPct val="0"/>
        </a:spcBef>
        <a:buNone/>
        <a:defRPr sz="40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0.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1.xml"/></Relationships>
</file>

<file path=ppt/slides/_rels/slide10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9.xml"/><Relationship Id="rId1" Type="http://schemas.openxmlformats.org/officeDocument/2006/relationships/slideLayout" Target="../slideLayouts/slideLayout12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2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2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21.xml"/></Relationships>
</file>

<file path=ppt/slides/_rels/slide104.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jpeg"/><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notesSlide" Target="../notesSlides/notesSlide93.xml"/><Relationship Id="rId1" Type="http://schemas.openxmlformats.org/officeDocument/2006/relationships/slideLayout" Target="../slideLayouts/slideLayout121.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 Id="rId14" Type="http://schemas.openxmlformats.org/officeDocument/2006/relationships/image" Target="../media/image67.jpeg"/></Relationships>
</file>

<file path=ppt/slides/_rels/slide105.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jpeg"/><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notesSlide" Target="../notesSlides/notesSlide94.xml"/><Relationship Id="rId1" Type="http://schemas.openxmlformats.org/officeDocument/2006/relationships/slideLayout" Target="../slideLayouts/slideLayout121.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 Id="rId14" Type="http://schemas.openxmlformats.org/officeDocument/2006/relationships/image" Target="../media/image67.jpeg"/></Relationships>
</file>

<file path=ppt/slides/_rels/slide106.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jpeg"/><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notesSlide" Target="../notesSlides/notesSlide95.xml"/><Relationship Id="rId1" Type="http://schemas.openxmlformats.org/officeDocument/2006/relationships/slideLayout" Target="../slideLayouts/slideLayout121.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 Id="rId14" Type="http://schemas.openxmlformats.org/officeDocument/2006/relationships/image" Target="../media/image67.jpe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2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1.xml"/></Relationships>
</file>

<file path=ppt/slides/_rels/slide1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7.xml"/><Relationship Id="rId1" Type="http://schemas.openxmlformats.org/officeDocument/2006/relationships/slideLayout" Target="../slideLayouts/slideLayout121.xml"/></Relationships>
</file>

<file path=ppt/slides/_rels/slide1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8.xml"/><Relationship Id="rId1" Type="http://schemas.openxmlformats.org/officeDocument/2006/relationships/slideLayout" Target="../slideLayouts/slideLayout121.xml"/></Relationships>
</file>

<file path=ppt/slides/_rels/slide1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9.xml"/><Relationship Id="rId1" Type="http://schemas.openxmlformats.org/officeDocument/2006/relationships/slideLayout" Target="../slideLayouts/slideLayout121.xml"/></Relationships>
</file>

<file path=ppt/slides/_rels/slide113.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100.xml"/><Relationship Id="rId1" Type="http://schemas.openxmlformats.org/officeDocument/2006/relationships/slideLayout" Target="../slideLayouts/slideLayout121.xml"/><Relationship Id="rId4" Type="http://schemas.openxmlformats.org/officeDocument/2006/relationships/image" Target="../media/image39.png"/></Relationships>
</file>

<file path=ppt/slides/_rels/slide114.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101.xml"/><Relationship Id="rId1" Type="http://schemas.openxmlformats.org/officeDocument/2006/relationships/slideLayout" Target="../slideLayouts/slideLayout121.xml"/><Relationship Id="rId4" Type="http://schemas.openxmlformats.org/officeDocument/2006/relationships/image" Target="../media/image39.png"/></Relationships>
</file>

<file path=ppt/slides/_rels/slide115.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102.xml"/><Relationship Id="rId1" Type="http://schemas.openxmlformats.org/officeDocument/2006/relationships/slideLayout" Target="../slideLayouts/slideLayout121.xml"/><Relationship Id="rId4" Type="http://schemas.openxmlformats.org/officeDocument/2006/relationships/image" Target="../media/image39.png"/></Relationships>
</file>

<file path=ppt/slides/_rels/slide116.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103.xml"/><Relationship Id="rId1" Type="http://schemas.openxmlformats.org/officeDocument/2006/relationships/slideLayout" Target="../slideLayouts/slideLayout121.xml"/><Relationship Id="rId4" Type="http://schemas.openxmlformats.org/officeDocument/2006/relationships/image" Target="../media/image70.tiff"/></Relationships>
</file>

<file path=ppt/slides/_rels/slide1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4.xml"/><Relationship Id="rId1" Type="http://schemas.openxmlformats.org/officeDocument/2006/relationships/slideLayout" Target="../slideLayouts/slideLayout121.xml"/><Relationship Id="rId4" Type="http://schemas.openxmlformats.org/officeDocument/2006/relationships/image" Target="../media/image72.png"/></Relationships>
</file>

<file path=ppt/slides/_rels/slide1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21.xml"/></Relationships>
</file>

<file path=ppt/slides/_rels/slide1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5.xml"/><Relationship Id="rId1" Type="http://schemas.openxmlformats.org/officeDocument/2006/relationships/slideLayout" Target="../slideLayouts/slideLayout12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21.xml"/></Relationships>
</file>

<file path=ppt/slides/_rels/slide1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6.xml"/><Relationship Id="rId1" Type="http://schemas.openxmlformats.org/officeDocument/2006/relationships/slideLayout" Target="../slideLayouts/slideLayout121.xml"/></Relationships>
</file>

<file path=ppt/slides/_rels/slide1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7.xml"/><Relationship Id="rId1" Type="http://schemas.openxmlformats.org/officeDocument/2006/relationships/slideLayout" Target="../slideLayouts/slideLayout12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2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2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2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2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2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21.xml"/></Relationships>
</file>

<file path=ppt/slides/_rels/slide128.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114.xml"/><Relationship Id="rId1" Type="http://schemas.openxmlformats.org/officeDocument/2006/relationships/slideLayout" Target="../slideLayouts/slideLayout121.xml"/></Relationships>
</file>

<file path=ppt/slides/_rels/slide1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5.xml"/><Relationship Id="rId1" Type="http://schemas.openxmlformats.org/officeDocument/2006/relationships/slideLayout" Target="../slideLayouts/slideLayout12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21.xml"/></Relationships>
</file>

<file path=ppt/slides/_rels/slide1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6.xml"/><Relationship Id="rId1" Type="http://schemas.openxmlformats.org/officeDocument/2006/relationships/slideLayout" Target="../slideLayouts/slideLayout121.xml"/></Relationships>
</file>

<file path=ppt/slides/_rels/slide1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7.xml"/><Relationship Id="rId1" Type="http://schemas.openxmlformats.org/officeDocument/2006/relationships/slideLayout" Target="../slideLayouts/slideLayout121.xml"/></Relationships>
</file>

<file path=ppt/slides/_rels/slide1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8.xml"/><Relationship Id="rId1" Type="http://schemas.openxmlformats.org/officeDocument/2006/relationships/slideLayout" Target="../slideLayouts/slideLayout121.xml"/></Relationships>
</file>

<file path=ppt/slides/_rels/slide1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9.xml"/><Relationship Id="rId1" Type="http://schemas.openxmlformats.org/officeDocument/2006/relationships/slideLayout" Target="../slideLayouts/slideLayout121.xml"/></Relationships>
</file>

<file path=ppt/slides/_rels/slide1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0.xml"/><Relationship Id="rId1" Type="http://schemas.openxmlformats.org/officeDocument/2006/relationships/slideLayout" Target="../slideLayouts/slideLayout121.xml"/></Relationships>
</file>

<file path=ppt/slides/_rels/slide1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1.xml"/><Relationship Id="rId1" Type="http://schemas.openxmlformats.org/officeDocument/2006/relationships/slideLayout" Target="../slideLayouts/slideLayout121.xml"/></Relationships>
</file>

<file path=ppt/slides/_rels/slide1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2.xml"/><Relationship Id="rId1" Type="http://schemas.openxmlformats.org/officeDocument/2006/relationships/slideLayout" Target="../slideLayouts/slideLayout121.xml"/></Relationships>
</file>

<file path=ppt/slides/_rels/slide1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3.xml"/><Relationship Id="rId1" Type="http://schemas.openxmlformats.org/officeDocument/2006/relationships/slideLayout" Target="../slideLayouts/slideLayout121.xml"/><Relationship Id="rId4" Type="http://schemas.openxmlformats.org/officeDocument/2006/relationships/image" Target="../media/image80.png"/></Relationships>
</file>

<file path=ppt/slides/_rels/slide1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4.xml"/><Relationship Id="rId1" Type="http://schemas.openxmlformats.org/officeDocument/2006/relationships/slideLayout" Target="../slideLayouts/slideLayout121.xml"/><Relationship Id="rId5" Type="http://schemas.openxmlformats.org/officeDocument/2006/relationships/image" Target="../media/image82.png"/><Relationship Id="rId4" Type="http://schemas.openxmlformats.org/officeDocument/2006/relationships/image" Target="../media/image81.jpeg"/></Relationships>
</file>

<file path=ppt/slides/_rels/slide1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5.xml"/><Relationship Id="rId1" Type="http://schemas.openxmlformats.org/officeDocument/2006/relationships/slideLayout" Target="../slideLayouts/slideLayout121.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21.xml"/></Relationships>
</file>

<file path=ppt/slides/_rels/slide140.xml.rels><?xml version="1.0" encoding="UTF-8" standalone="yes"?>
<Relationships xmlns="http://schemas.openxmlformats.org/package/2006/relationships"><Relationship Id="rId3" Type="http://schemas.openxmlformats.org/officeDocument/2006/relationships/image" Target="../media/image85.tiff"/><Relationship Id="rId2" Type="http://schemas.openxmlformats.org/officeDocument/2006/relationships/notesSlide" Target="../notesSlides/notesSlide126.xml"/><Relationship Id="rId1" Type="http://schemas.openxmlformats.org/officeDocument/2006/relationships/slideLayout" Target="../slideLayouts/slideLayout12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4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21.xml"/></Relationships>
</file>

<file path=ppt/slides/_rels/slide1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7.xml"/><Relationship Id="rId1" Type="http://schemas.openxmlformats.org/officeDocument/2006/relationships/slideLayout" Target="../slideLayouts/slideLayout121.xml"/></Relationships>
</file>

<file path=ppt/slides/_rels/slide1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8.xml"/><Relationship Id="rId1" Type="http://schemas.openxmlformats.org/officeDocument/2006/relationships/slideLayout" Target="../slideLayouts/slideLayout121.xml"/></Relationships>
</file>

<file path=ppt/slides/_rels/slide1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9.xml"/><Relationship Id="rId1" Type="http://schemas.openxmlformats.org/officeDocument/2006/relationships/slideLayout" Target="../slideLayouts/slideLayout121.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21.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2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2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21.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21.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21.xml"/></Relationships>
</file>

<file path=ppt/slides/_rels/slide152.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notesSlide" Target="../notesSlides/notesSlide135.xml"/><Relationship Id="rId1" Type="http://schemas.openxmlformats.org/officeDocument/2006/relationships/slideLayout" Target="../slideLayouts/slideLayout121.xml"/></Relationships>
</file>

<file path=ppt/slides/_rels/slide153.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notesSlide" Target="../notesSlides/notesSlide136.xml"/><Relationship Id="rId1" Type="http://schemas.openxmlformats.org/officeDocument/2006/relationships/slideLayout" Target="../slideLayouts/slideLayout121.xml"/></Relationships>
</file>

<file path=ppt/slides/_rels/slide154.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notesSlide" Target="../notesSlides/notesSlide137.xml"/><Relationship Id="rId1" Type="http://schemas.openxmlformats.org/officeDocument/2006/relationships/slideLayout" Target="../slideLayouts/slideLayout121.xml"/></Relationships>
</file>

<file path=ppt/slides/_rels/slide1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8.xml"/><Relationship Id="rId1" Type="http://schemas.openxmlformats.org/officeDocument/2006/relationships/slideLayout" Target="../slideLayouts/slideLayout121.xml"/></Relationships>
</file>

<file path=ppt/slides/_rels/slide1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9.xml"/><Relationship Id="rId1" Type="http://schemas.openxmlformats.org/officeDocument/2006/relationships/slideLayout" Target="../slideLayouts/slideLayout121.xml"/><Relationship Id="rId4" Type="http://schemas.openxmlformats.org/officeDocument/2006/relationships/image" Target="../media/image21.png"/></Relationships>
</file>

<file path=ppt/slides/_rels/slide1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0.xml"/><Relationship Id="rId1" Type="http://schemas.openxmlformats.org/officeDocument/2006/relationships/slideLayout" Target="../slideLayouts/slideLayout121.xml"/></Relationships>
</file>

<file path=ppt/slides/_rels/slide1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9.png"/><Relationship Id="rId1" Type="http://schemas.openxmlformats.org/officeDocument/2006/relationships/slideLayout" Target="../slideLayouts/slideLayout121.xml"/></Relationships>
</file>

<file path=ppt/slides/_rels/slide1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1.xml"/><Relationship Id="rId1" Type="http://schemas.openxmlformats.org/officeDocument/2006/relationships/slideLayout" Target="../slideLayouts/slideLayout121.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21.xml"/></Relationships>
</file>

<file path=ppt/slides/_rels/slide1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2.xml"/><Relationship Id="rId1" Type="http://schemas.openxmlformats.org/officeDocument/2006/relationships/slideLayout" Target="../slideLayouts/slideLayout121.xml"/><Relationship Id="rId4" Type="http://schemas.openxmlformats.org/officeDocument/2006/relationships/image" Target="../media/image39.png"/></Relationships>
</file>

<file path=ppt/slides/_rels/slide161.xml.rels><?xml version="1.0" encoding="UTF-8" standalone="yes"?>
<Relationships xmlns="http://schemas.openxmlformats.org/package/2006/relationships"><Relationship Id="rId3" Type="http://schemas.openxmlformats.org/officeDocument/2006/relationships/slideLayout" Target="../slideLayouts/slideLayout12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0.png"/><Relationship Id="rId4" Type="http://schemas.openxmlformats.org/officeDocument/2006/relationships/notesSlide" Target="../notesSlides/notesSlide143.xml"/></Relationships>
</file>

<file path=ppt/slides/_rels/slide162.xml.rels><?xml version="1.0" encoding="UTF-8" standalone="yes"?>
<Relationships xmlns="http://schemas.openxmlformats.org/package/2006/relationships"><Relationship Id="rId3" Type="http://schemas.openxmlformats.org/officeDocument/2006/relationships/slideLayout" Target="../slideLayouts/slideLayout12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0.png"/><Relationship Id="rId4" Type="http://schemas.openxmlformats.org/officeDocument/2006/relationships/notesSlide" Target="../notesSlides/notesSlide144.xml"/></Relationships>
</file>

<file path=ppt/slides/_rels/slide163.xml.rels><?xml version="1.0" encoding="UTF-8" standalone="yes"?>
<Relationships xmlns="http://schemas.openxmlformats.org/package/2006/relationships"><Relationship Id="rId3" Type="http://schemas.openxmlformats.org/officeDocument/2006/relationships/slideLayout" Target="../slideLayouts/slideLayout12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0.png"/><Relationship Id="rId4" Type="http://schemas.openxmlformats.org/officeDocument/2006/relationships/notesSlide" Target="../notesSlides/notesSlide145.xml"/></Relationships>
</file>

<file path=ppt/slides/_rels/slide16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46.xml"/><Relationship Id="rId1" Type="http://schemas.openxmlformats.org/officeDocument/2006/relationships/slideLayout" Target="../slideLayouts/slideLayout121.xml"/></Relationships>
</file>

<file path=ppt/slides/_rels/slide16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47.xml"/><Relationship Id="rId1" Type="http://schemas.openxmlformats.org/officeDocument/2006/relationships/slideLayout" Target="../slideLayouts/slideLayout121.xml"/></Relationships>
</file>

<file path=ppt/slides/_rels/slide16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48.xml"/><Relationship Id="rId1" Type="http://schemas.openxmlformats.org/officeDocument/2006/relationships/slideLayout" Target="../slideLayouts/slideLayout121.xml"/></Relationships>
</file>

<file path=ppt/slides/_rels/slide16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49.xml"/><Relationship Id="rId1" Type="http://schemas.openxmlformats.org/officeDocument/2006/relationships/slideLayout" Target="../slideLayouts/slideLayout121.xml"/></Relationships>
</file>

<file path=ppt/slides/_rels/slide16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50.xml"/><Relationship Id="rId1" Type="http://schemas.openxmlformats.org/officeDocument/2006/relationships/slideLayout" Target="../slideLayouts/slideLayout121.xml"/></Relationships>
</file>

<file path=ppt/slides/_rels/slide16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51.xml"/><Relationship Id="rId1" Type="http://schemas.openxmlformats.org/officeDocument/2006/relationships/slideLayout" Target="../slideLayouts/slideLayout12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21.xml"/></Relationships>
</file>

<file path=ppt/slides/_rels/slide17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52.xml"/><Relationship Id="rId1" Type="http://schemas.openxmlformats.org/officeDocument/2006/relationships/slideLayout" Target="../slideLayouts/slideLayout121.xml"/><Relationship Id="rId4" Type="http://schemas.openxmlformats.org/officeDocument/2006/relationships/image" Target="../media/image98.png"/></Relationships>
</file>

<file path=ppt/slides/_rels/slide17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53.xml"/><Relationship Id="rId1" Type="http://schemas.openxmlformats.org/officeDocument/2006/relationships/slideLayout" Target="../slideLayouts/slideLayout121.xml"/><Relationship Id="rId4" Type="http://schemas.openxmlformats.org/officeDocument/2006/relationships/image" Target="../media/image99.png"/></Relationships>
</file>

<file path=ppt/slides/_rels/slide17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54.xml"/><Relationship Id="rId1" Type="http://schemas.openxmlformats.org/officeDocument/2006/relationships/slideLayout" Target="../slideLayouts/slideLayout121.xml"/><Relationship Id="rId4" Type="http://schemas.openxmlformats.org/officeDocument/2006/relationships/image" Target="../media/image100.png"/></Relationships>
</file>

<file path=ppt/slides/_rels/slide17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5.xml"/><Relationship Id="rId1" Type="http://schemas.openxmlformats.org/officeDocument/2006/relationships/slideLayout" Target="../slideLayouts/slideLayout121.xml"/></Relationships>
</file>

<file path=ppt/slides/_rels/slide17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6.xml"/><Relationship Id="rId1" Type="http://schemas.openxmlformats.org/officeDocument/2006/relationships/slideLayout" Target="../slideLayouts/slideLayout121.xml"/><Relationship Id="rId4" Type="http://schemas.openxmlformats.org/officeDocument/2006/relationships/image" Target="../media/image21.png"/></Relationships>
</file>

<file path=ppt/slides/_rels/slide17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7.xml"/><Relationship Id="rId1" Type="http://schemas.openxmlformats.org/officeDocument/2006/relationships/slideLayout" Target="../slideLayouts/slideLayout121.xml"/><Relationship Id="rId4" Type="http://schemas.openxmlformats.org/officeDocument/2006/relationships/image" Target="../media/image22.png"/></Relationships>
</file>

<file path=ppt/slides/_rels/slide176.xml.rels><?xml version="1.0" encoding="UTF-8" standalone="yes"?>
<Relationships xmlns="http://schemas.openxmlformats.org/package/2006/relationships"><Relationship Id="rId3" Type="http://schemas.openxmlformats.org/officeDocument/2006/relationships/slideLayout" Target="../slideLayouts/slideLayout12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1.png"/><Relationship Id="rId4" Type="http://schemas.openxmlformats.org/officeDocument/2006/relationships/notesSlide" Target="../notesSlides/notesSlide158.xml"/></Relationships>
</file>

<file path=ppt/slides/_rels/slide177.xml.rels><?xml version="1.0" encoding="UTF-8" standalone="yes"?>
<Relationships xmlns="http://schemas.openxmlformats.org/package/2006/relationships"><Relationship Id="rId3" Type="http://schemas.openxmlformats.org/officeDocument/2006/relationships/slideLayout" Target="../slideLayouts/slideLayout12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1.png"/><Relationship Id="rId4" Type="http://schemas.openxmlformats.org/officeDocument/2006/relationships/notesSlide" Target="../notesSlides/notesSlide159.xml"/></Relationships>
</file>

<file path=ppt/slides/_rels/slide178.xml.rels><?xml version="1.0" encoding="UTF-8" standalone="yes"?>
<Relationships xmlns="http://schemas.openxmlformats.org/package/2006/relationships"><Relationship Id="rId3" Type="http://schemas.openxmlformats.org/officeDocument/2006/relationships/slideLayout" Target="../slideLayouts/slideLayout12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1.png"/><Relationship Id="rId4" Type="http://schemas.openxmlformats.org/officeDocument/2006/relationships/notesSlide" Target="../notesSlides/notesSlide160.xml"/></Relationships>
</file>

<file path=ppt/slides/_rels/slide17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161.xml"/><Relationship Id="rId1" Type="http://schemas.openxmlformats.org/officeDocument/2006/relationships/slideLayout" Target="../slideLayouts/slideLayout121.xml"/><Relationship Id="rId6" Type="http://schemas.openxmlformats.org/officeDocument/2006/relationships/image" Target="../media/image105.png"/><Relationship Id="rId5" Type="http://schemas.openxmlformats.org/officeDocument/2006/relationships/image" Target="../media/image104.png"/><Relationship Id="rId10" Type="http://schemas.openxmlformats.org/officeDocument/2006/relationships/image" Target="../media/image109.jpeg"/><Relationship Id="rId4" Type="http://schemas.openxmlformats.org/officeDocument/2006/relationships/image" Target="../media/image103.png"/><Relationship Id="rId9" Type="http://schemas.openxmlformats.org/officeDocument/2006/relationships/image" Target="../media/image108.jpe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21.xml"/></Relationships>
</file>

<file path=ppt/slides/_rels/slide180.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162.xml"/><Relationship Id="rId1" Type="http://schemas.openxmlformats.org/officeDocument/2006/relationships/slideLayout" Target="../slideLayouts/slideLayout121.xml"/><Relationship Id="rId6" Type="http://schemas.openxmlformats.org/officeDocument/2006/relationships/image" Target="../media/image105.png"/><Relationship Id="rId5" Type="http://schemas.openxmlformats.org/officeDocument/2006/relationships/image" Target="../media/image104.png"/><Relationship Id="rId10" Type="http://schemas.openxmlformats.org/officeDocument/2006/relationships/image" Target="../media/image109.jpeg"/><Relationship Id="rId4" Type="http://schemas.openxmlformats.org/officeDocument/2006/relationships/image" Target="../media/image103.png"/><Relationship Id="rId9" Type="http://schemas.openxmlformats.org/officeDocument/2006/relationships/image" Target="../media/image108.jpeg"/></Relationships>
</file>

<file path=ppt/slides/_rels/slide181.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163.xml"/><Relationship Id="rId1" Type="http://schemas.openxmlformats.org/officeDocument/2006/relationships/slideLayout" Target="../slideLayouts/slideLayout121.xml"/><Relationship Id="rId6" Type="http://schemas.openxmlformats.org/officeDocument/2006/relationships/image" Target="../media/image105.png"/><Relationship Id="rId5" Type="http://schemas.openxmlformats.org/officeDocument/2006/relationships/image" Target="../media/image104.png"/><Relationship Id="rId10" Type="http://schemas.openxmlformats.org/officeDocument/2006/relationships/image" Target="../media/image109.jpeg"/><Relationship Id="rId4" Type="http://schemas.openxmlformats.org/officeDocument/2006/relationships/image" Target="../media/image103.png"/><Relationship Id="rId9" Type="http://schemas.openxmlformats.org/officeDocument/2006/relationships/image" Target="../media/image108.jpeg"/></Relationships>
</file>

<file path=ppt/slides/_rels/slide18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64.xml"/><Relationship Id="rId1" Type="http://schemas.openxmlformats.org/officeDocument/2006/relationships/slideLayout" Target="../slideLayouts/slideLayout121.xml"/><Relationship Id="rId4" Type="http://schemas.openxmlformats.org/officeDocument/2006/relationships/image" Target="../media/image111.wmf"/></Relationships>
</file>

<file path=ppt/slides/_rels/slide183.x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notesSlide" Target="../notesSlides/notesSlide165.xml"/><Relationship Id="rId1" Type="http://schemas.openxmlformats.org/officeDocument/2006/relationships/slideLayout" Target="../slideLayouts/slideLayout121.xml"/></Relationships>
</file>

<file path=ppt/slides/_rels/slide184.x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notesSlide" Target="../notesSlides/notesSlide166.xml"/><Relationship Id="rId1" Type="http://schemas.openxmlformats.org/officeDocument/2006/relationships/slideLayout" Target="../slideLayouts/slideLayout121.xml"/></Relationships>
</file>

<file path=ppt/slides/_rels/slide18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7.xml"/><Relationship Id="rId1" Type="http://schemas.openxmlformats.org/officeDocument/2006/relationships/slideLayout" Target="../slideLayouts/slideLayout121.xml"/></Relationships>
</file>

<file path=ppt/slides/_rels/slide18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8.xml"/><Relationship Id="rId1" Type="http://schemas.openxmlformats.org/officeDocument/2006/relationships/slideLayout" Target="../slideLayouts/slideLayout121.xml"/></Relationships>
</file>

<file path=ppt/slides/_rels/slide18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9.xml"/><Relationship Id="rId1" Type="http://schemas.openxmlformats.org/officeDocument/2006/relationships/slideLayout" Target="../slideLayouts/slideLayout121.xml"/></Relationships>
</file>

<file path=ppt/slides/_rels/slide18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70.xml"/><Relationship Id="rId1" Type="http://schemas.openxmlformats.org/officeDocument/2006/relationships/slideLayout" Target="../slideLayouts/slideLayout121.xml"/><Relationship Id="rId4" Type="http://schemas.openxmlformats.org/officeDocument/2006/relationships/image" Target="../media/image39.png"/></Relationships>
</file>

<file path=ppt/slides/_rels/slide18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1.xml"/><Relationship Id="rId1" Type="http://schemas.openxmlformats.org/officeDocument/2006/relationships/slideLayout" Target="../slideLayouts/slideLayout12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21.xml"/></Relationships>
</file>

<file path=ppt/slides/_rels/slide19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2.xml"/><Relationship Id="rId1" Type="http://schemas.openxmlformats.org/officeDocument/2006/relationships/slideLayout" Target="../slideLayouts/slideLayout121.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21.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21.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21.xml"/></Relationships>
</file>

<file path=ppt/slides/_rels/slide19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76.xml"/><Relationship Id="rId1" Type="http://schemas.openxmlformats.org/officeDocument/2006/relationships/slideLayout" Target="../slideLayouts/slideLayout121.xml"/></Relationships>
</file>

<file path=ppt/slides/_rels/slide19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77.xml"/><Relationship Id="rId1" Type="http://schemas.openxmlformats.org/officeDocument/2006/relationships/slideLayout" Target="../slideLayouts/slideLayout121.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21.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2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0.xml"/></Relationships>
</file>

<file path=ppt/slides/_rels/slide2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0.xml"/><Relationship Id="rId1" Type="http://schemas.openxmlformats.org/officeDocument/2006/relationships/slideLayout" Target="../slideLayouts/slideLayout121.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121.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0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1.xml"/><Relationship Id="rId1" Type="http://schemas.openxmlformats.org/officeDocument/2006/relationships/slideLayout" Target="../slideLayouts/slideLayout121.xml"/></Relationships>
</file>

<file path=ppt/slides/_rels/slide20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1.xml"/></Relationships>
</file>

<file path=ppt/slides/_rels/slide20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1.xml"/></Relationships>
</file>

<file path=ppt/slides/_rels/slide20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82.xml"/><Relationship Id="rId1" Type="http://schemas.openxmlformats.org/officeDocument/2006/relationships/slideLayout" Target="../slideLayouts/slideLayout121.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121.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21.xml"/></Relationships>
</file>

<file path=ppt/slides/_rels/slide209.xml.rels><?xml version="1.0" encoding="UTF-8" standalone="yes"?>
<Relationships xmlns="http://schemas.openxmlformats.org/package/2006/relationships"><Relationship Id="rId8" Type="http://schemas.openxmlformats.org/officeDocument/2006/relationships/hyperlink" Target="https://www.vtg.admin.ch/it/sportesercito" TargetMode="External"/><Relationship Id="rId3" Type="http://schemas.openxmlformats.org/officeDocument/2006/relationships/image" Target="../media/image116.png"/><Relationship Id="rId7" Type="http://schemas.openxmlformats.org/officeDocument/2006/relationships/hyperlink" Target="http://www.vtg.admin.ch/fr/sportarmee" TargetMode="External"/><Relationship Id="rId2" Type="http://schemas.openxmlformats.org/officeDocument/2006/relationships/notesSlide" Target="../notesSlides/notesSlide185.xml"/><Relationship Id="rId1" Type="http://schemas.openxmlformats.org/officeDocument/2006/relationships/slideLayout" Target="../slideLayouts/slideLayout120.xml"/><Relationship Id="rId6" Type="http://schemas.openxmlformats.org/officeDocument/2006/relationships/hyperlink" Target="http://www.vtg.admin.ch/de/sport" TargetMode="External"/><Relationship Id="rId5" Type="http://schemas.openxmlformats.org/officeDocument/2006/relationships/image" Target="../media/image118.png"/><Relationship Id="rId4" Type="http://schemas.openxmlformats.org/officeDocument/2006/relationships/image" Target="../media/image117.png"/></Relationships>
</file>

<file path=ppt/slides/_rels/slide2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1.xml"/><Relationship Id="rId1" Type="http://schemas.openxmlformats.org/officeDocument/2006/relationships/slideLayout" Target="../slideLayouts/slideLayout121.xml"/></Relationships>
</file>

<file path=ppt/slides/_rels/slide2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2.xml"/><Relationship Id="rId1" Type="http://schemas.openxmlformats.org/officeDocument/2006/relationships/slideLayout" Target="../slideLayouts/slideLayout1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1.xml"/></Relationships>
</file>

<file path=ppt/slides/_rels/slide2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6.xml"/><Relationship Id="rId1" Type="http://schemas.openxmlformats.org/officeDocument/2006/relationships/slideLayout" Target="../slideLayouts/slideLayout121.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21.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2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41.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1.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hyperlink" Target="https://www.google.ch/url?sa=i&amp;rct=j&amp;q=&amp;esrc=s&amp;source=images&amp;cd=&amp;ved=0ahUKEwjE4Le_oJTSAhVBoRQKHTVvBU4QjRwIBw&amp;url=https://www.youtube.com/watch?v%3DRoCan_a9o2U&amp;bvm=bv.147134024,d.d24&amp;psig=AFQjCNEmYq6VPBPi4lveVOlJ_II8v6lOGQ&amp;ust=1487321844172133" TargetMode="External"/><Relationship Id="rId2" Type="http://schemas.openxmlformats.org/officeDocument/2006/relationships/notesSlide" Target="../notesSlides/notesSlide40.xml"/><Relationship Id="rId16" Type="http://schemas.openxmlformats.org/officeDocument/2006/relationships/image" Target="../media/image34.jpeg"/><Relationship Id="rId1" Type="http://schemas.openxmlformats.org/officeDocument/2006/relationships/slideLayout" Target="../slideLayouts/slideLayout121.xml"/><Relationship Id="rId6" Type="http://schemas.openxmlformats.org/officeDocument/2006/relationships/diagramColors" Target="../diagrams/colors1.xml"/><Relationship Id="rId11" Type="http://schemas.openxmlformats.org/officeDocument/2006/relationships/image" Target="../media/image30.jpeg"/><Relationship Id="rId5" Type="http://schemas.openxmlformats.org/officeDocument/2006/relationships/diagramQuickStyle" Target="../diagrams/quickStyle1.xml"/><Relationship Id="rId15" Type="http://schemas.openxmlformats.org/officeDocument/2006/relationships/image" Target="../media/image33.jpeg"/><Relationship Id="rId10" Type="http://schemas.openxmlformats.org/officeDocument/2006/relationships/image" Target="../media/image29.jpeg"/><Relationship Id="rId4" Type="http://schemas.openxmlformats.org/officeDocument/2006/relationships/diagramLayout" Target="../diagrams/layout1.xml"/><Relationship Id="rId9" Type="http://schemas.openxmlformats.org/officeDocument/2006/relationships/hyperlink" Target="http://www.google.ch/url?sa=i&amp;rct=j&amp;q=&amp;esrc=s&amp;source=images&amp;cd=&amp;cad=rja&amp;uact=8&amp;ved=0ahUKEwifurLanpTSAhUG6RQKHf2qDVAQjRwIBw&amp;url=http://www.onmeda.de/selbsttests/immunsystem_check.html&amp;bvm=bv.147134024,d.d24&amp;psig=AFQjCNHU5F9iJfgeVdGns41wNdAYrNh5-g&amp;ust=1487321552265364" TargetMode="External"/><Relationship Id="rId14" Type="http://schemas.openxmlformats.org/officeDocument/2006/relationships/image" Target="../media/image32.jpeg"/></Relationships>
</file>

<file path=ppt/slides/_rels/slide42.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1.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hyperlink" Target="https://www.google.ch/url?sa=i&amp;rct=j&amp;q=&amp;esrc=s&amp;source=images&amp;cd=&amp;ved=0ahUKEwjE4Le_oJTSAhVBoRQKHTVvBU4QjRwIBw&amp;url=https://www.youtube.com/watch?v%3DRoCan_a9o2U&amp;bvm=bv.147134024,d.d24&amp;psig=AFQjCNEmYq6VPBPi4lveVOlJ_II8v6lOGQ&amp;ust=1487321844172133" TargetMode="External"/><Relationship Id="rId2" Type="http://schemas.openxmlformats.org/officeDocument/2006/relationships/notesSlide" Target="../notesSlides/notesSlide41.xml"/><Relationship Id="rId16" Type="http://schemas.openxmlformats.org/officeDocument/2006/relationships/image" Target="../media/image34.jpeg"/><Relationship Id="rId1" Type="http://schemas.openxmlformats.org/officeDocument/2006/relationships/slideLayout" Target="../slideLayouts/slideLayout121.xml"/><Relationship Id="rId6" Type="http://schemas.openxmlformats.org/officeDocument/2006/relationships/diagramColors" Target="../diagrams/colors2.xml"/><Relationship Id="rId11" Type="http://schemas.openxmlformats.org/officeDocument/2006/relationships/image" Target="../media/image30.jpeg"/><Relationship Id="rId5" Type="http://schemas.openxmlformats.org/officeDocument/2006/relationships/diagramQuickStyle" Target="../diagrams/quickStyle2.xml"/><Relationship Id="rId15" Type="http://schemas.openxmlformats.org/officeDocument/2006/relationships/image" Target="../media/image33.jpeg"/><Relationship Id="rId10" Type="http://schemas.openxmlformats.org/officeDocument/2006/relationships/image" Target="../media/image29.jpeg"/><Relationship Id="rId4" Type="http://schemas.openxmlformats.org/officeDocument/2006/relationships/diagramLayout" Target="../diagrams/layout2.xml"/><Relationship Id="rId9" Type="http://schemas.openxmlformats.org/officeDocument/2006/relationships/hyperlink" Target="http://www.google.ch/url?sa=i&amp;rct=j&amp;q=&amp;esrc=s&amp;source=images&amp;cd=&amp;cad=rja&amp;uact=8&amp;ved=0ahUKEwifurLanpTSAhUG6RQKHf2qDVAQjRwIBw&amp;url=http://www.onmeda.de/selbsttests/immunsystem_check.html&amp;bvm=bv.147134024,d.d24&amp;psig=AFQjCNHU5F9iJfgeVdGns41wNdAYrNh5-g&amp;ust=1487321552265364" TargetMode="External"/><Relationship Id="rId14" Type="http://schemas.openxmlformats.org/officeDocument/2006/relationships/image" Target="../media/image32.jpeg"/></Relationships>
</file>

<file path=ppt/slides/_rels/slide43.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1.jpe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hyperlink" Target="https://www.google.ch/url?sa=i&amp;rct=j&amp;q=&amp;esrc=s&amp;source=images&amp;cd=&amp;ved=0ahUKEwjE4Le_oJTSAhVBoRQKHTVvBU4QjRwIBw&amp;url=https://www.youtube.com/watch?v%3DRoCan_a9o2U&amp;bvm=bv.147134024,d.d24&amp;psig=AFQjCNEmYq6VPBPi4lveVOlJ_II8v6lOGQ&amp;ust=1487321844172133" TargetMode="External"/><Relationship Id="rId2" Type="http://schemas.openxmlformats.org/officeDocument/2006/relationships/notesSlide" Target="../notesSlides/notesSlide42.xml"/><Relationship Id="rId16" Type="http://schemas.openxmlformats.org/officeDocument/2006/relationships/image" Target="../media/image34.jpeg"/><Relationship Id="rId1" Type="http://schemas.openxmlformats.org/officeDocument/2006/relationships/slideLayout" Target="../slideLayouts/slideLayout121.xml"/><Relationship Id="rId6" Type="http://schemas.openxmlformats.org/officeDocument/2006/relationships/diagramColors" Target="../diagrams/colors3.xml"/><Relationship Id="rId11" Type="http://schemas.openxmlformats.org/officeDocument/2006/relationships/image" Target="../media/image30.jpeg"/><Relationship Id="rId5" Type="http://schemas.openxmlformats.org/officeDocument/2006/relationships/diagramQuickStyle" Target="../diagrams/quickStyle3.xml"/><Relationship Id="rId15" Type="http://schemas.openxmlformats.org/officeDocument/2006/relationships/image" Target="../media/image33.jpeg"/><Relationship Id="rId10" Type="http://schemas.openxmlformats.org/officeDocument/2006/relationships/image" Target="../media/image29.jpeg"/><Relationship Id="rId4" Type="http://schemas.openxmlformats.org/officeDocument/2006/relationships/diagramLayout" Target="../diagrams/layout3.xml"/><Relationship Id="rId9" Type="http://schemas.openxmlformats.org/officeDocument/2006/relationships/hyperlink" Target="http://www.google.ch/url?sa=i&amp;rct=j&amp;q=&amp;esrc=s&amp;source=images&amp;cd=&amp;cad=rja&amp;uact=8&amp;ved=0ahUKEwifurLanpTSAhUG6RQKHf2qDVAQjRwIBw&amp;url=http://www.onmeda.de/selbsttests/immunsystem_check.html&amp;bvm=bv.147134024,d.d24&amp;psig=AFQjCNHU5F9iJfgeVdGns41wNdAYrNh5-g&amp;ust=1487321552265364" TargetMode="External"/><Relationship Id="rId14" Type="http://schemas.openxmlformats.org/officeDocument/2006/relationships/image" Target="../media/image32.jpeg"/></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121.xml"/></Relationships>
</file>

<file path=ppt/slides/_rels/slide4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44.xml"/><Relationship Id="rId1" Type="http://schemas.openxmlformats.org/officeDocument/2006/relationships/slideLayout" Target="../slideLayouts/slideLayout121.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1.xml"/></Relationships>
</file>

<file path=ppt/slides/_rels/slide47.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45.xml"/><Relationship Id="rId1" Type="http://schemas.openxmlformats.org/officeDocument/2006/relationships/slideLayout" Target="../slideLayouts/slideLayout121.xml"/><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6.xml"/><Relationship Id="rId1" Type="http://schemas.openxmlformats.org/officeDocument/2006/relationships/slideLayout" Target="../slideLayouts/slideLayout121.x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7.xml"/><Relationship Id="rId1" Type="http://schemas.openxmlformats.org/officeDocument/2006/relationships/slideLayout" Target="../slideLayouts/slideLayout121.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92.xml"/><Relationship Id="rId5" Type="http://schemas.openxmlformats.org/officeDocument/2006/relationships/image" Target="../media/image15.png"/><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48.xml"/><Relationship Id="rId1" Type="http://schemas.openxmlformats.org/officeDocument/2006/relationships/slideLayout" Target="../slideLayouts/slideLayout121.xml"/><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9.xml"/><Relationship Id="rId1" Type="http://schemas.openxmlformats.org/officeDocument/2006/relationships/slideLayout" Target="../slideLayouts/slideLayout121.xml"/><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121.xml"/><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121.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1.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1.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121.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12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92.xml"/><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1.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121.xml"/><Relationship Id="rId4" Type="http://schemas.openxmlformats.org/officeDocument/2006/relationships/image" Target="../media/image39.png"/></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9.xml"/><Relationship Id="rId1" Type="http://schemas.openxmlformats.org/officeDocument/2006/relationships/slideLayout" Target="../slideLayouts/slideLayout121.xml"/><Relationship Id="rId4" Type="http://schemas.openxmlformats.org/officeDocument/2006/relationships/image" Target="../media/image39.png"/></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0.xml"/><Relationship Id="rId1" Type="http://schemas.openxmlformats.org/officeDocument/2006/relationships/slideLayout" Target="../slideLayouts/slideLayout121.xml"/><Relationship Id="rId4" Type="http://schemas.openxmlformats.org/officeDocument/2006/relationships/image" Target="../media/image39.png"/></Relationships>
</file>

<file path=ppt/slides/_rels/slide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1.xml"/><Relationship Id="rId1" Type="http://schemas.openxmlformats.org/officeDocument/2006/relationships/slideLayout" Target="../slideLayouts/slideLayout121.xml"/></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2.xml"/><Relationship Id="rId1" Type="http://schemas.openxmlformats.org/officeDocument/2006/relationships/slideLayout" Target="../slideLayouts/slideLayout121.xml"/></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3.xml"/><Relationship Id="rId1" Type="http://schemas.openxmlformats.org/officeDocument/2006/relationships/slideLayout" Target="../slideLayouts/slideLayout12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92.xml"/><Relationship Id="rId5" Type="http://schemas.openxmlformats.org/officeDocument/2006/relationships/image" Target="../media/image16.png"/><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1.xml"/></Relationships>
</file>

<file path=ppt/slides/_rels/slide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7.xml"/><Relationship Id="rId1" Type="http://schemas.openxmlformats.org/officeDocument/2006/relationships/slideLayout" Target="../slideLayouts/slideLayout121.xml"/></Relationships>
</file>

<file path=ppt/slides/_rels/slide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8.xml"/><Relationship Id="rId1" Type="http://schemas.openxmlformats.org/officeDocument/2006/relationships/slideLayout" Target="../slideLayouts/slideLayout121.xml"/></Relationships>
</file>

<file path=ppt/slides/_rels/slide7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9.xml"/><Relationship Id="rId1" Type="http://schemas.openxmlformats.org/officeDocument/2006/relationships/slideLayout" Target="../slideLayouts/slideLayout121.xml"/></Relationships>
</file>

<file path=ppt/slides/_rels/slide7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0.xml"/><Relationship Id="rId1" Type="http://schemas.openxmlformats.org/officeDocument/2006/relationships/slideLayout" Target="../slideLayouts/slideLayout121.xml"/></Relationships>
</file>

<file path=ppt/slides/_rels/slide7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1.xml"/><Relationship Id="rId1" Type="http://schemas.openxmlformats.org/officeDocument/2006/relationships/slideLayout" Target="../slideLayouts/slideLayout121.xml"/></Relationships>
</file>

<file path=ppt/slides/_rels/slide7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2.xml"/><Relationship Id="rId1" Type="http://schemas.openxmlformats.org/officeDocument/2006/relationships/slideLayout" Target="../slideLayouts/slideLayout121.xml"/></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3.xml"/><Relationship Id="rId1" Type="http://schemas.openxmlformats.org/officeDocument/2006/relationships/slideLayout" Target="../slideLayouts/slideLayout121.xml"/><Relationship Id="rId4" Type="http://schemas.openxmlformats.org/officeDocument/2006/relationships/image" Target="../media/image39.png"/></Relationships>
</file>

<file path=ppt/slides/_rels/slide7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3.png"/><Relationship Id="rId1" Type="http://schemas.openxmlformats.org/officeDocument/2006/relationships/slideLayout" Target="../slideLayouts/slideLayout121.xml"/></Relationships>
</file>

<file path=ppt/slides/_rels/slide7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4.png"/><Relationship Id="rId1" Type="http://schemas.openxmlformats.org/officeDocument/2006/relationships/slideLayout" Target="../slideLayouts/slideLayout12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1.xml"/></Relationships>
</file>

<file path=ppt/slides/_rels/slide8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4.xml"/><Relationship Id="rId1" Type="http://schemas.openxmlformats.org/officeDocument/2006/relationships/slideLayout" Target="../slideLayouts/slideLayout121.xml"/></Relationships>
</file>

<file path=ppt/slides/_rels/slide8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1.xml"/></Relationships>
</file>

<file path=ppt/slides/_rels/slide8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86.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75.xml"/><Relationship Id="rId1" Type="http://schemas.openxmlformats.org/officeDocument/2006/relationships/slideLayout" Target="../slideLayouts/slideLayout121.xml"/></Relationships>
</file>

<file path=ppt/slides/_rels/slide87.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76.xml"/><Relationship Id="rId1" Type="http://schemas.openxmlformats.org/officeDocument/2006/relationships/slideLayout" Target="../slideLayouts/slideLayout121.xml"/></Relationships>
</file>

<file path=ppt/slides/_rels/slide88.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77.xml"/><Relationship Id="rId1" Type="http://schemas.openxmlformats.org/officeDocument/2006/relationships/slideLayout" Target="../slideLayouts/slideLayout12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2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2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2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2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21.xml"/></Relationships>
</file>

<file path=ppt/slides/_rels/slide9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7.xml"/><Relationship Id="rId1" Type="http://schemas.openxmlformats.org/officeDocument/2006/relationships/slideLayout" Target="../slideLayouts/slideLayout121.xml"/></Relationships>
</file>

<file path=ppt/slides/_rels/slide9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8.xml"/><Relationship Id="rId1" Type="http://schemas.openxmlformats.org/officeDocument/2006/relationships/slideLayout" Target="../slideLayouts/slideLayout1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2F1AD377-DA91-4317-A930-2E9583F5E2EA}"/>
              </a:ext>
            </a:extLst>
          </p:cNvPr>
          <p:cNvSpPr>
            <a:spLocks noGrp="1"/>
          </p:cNvSpPr>
          <p:nvPr>
            <p:ph type="ctrTitle" idx="4294967295"/>
          </p:nvPr>
        </p:nvSpPr>
        <p:spPr>
          <a:xfrm>
            <a:off x="407368" y="5301828"/>
            <a:ext cx="11436350" cy="1079500"/>
          </a:xfrm>
        </p:spPr>
        <p:txBody>
          <a:bodyPr/>
          <a:lstStyle/>
          <a:p>
            <a:br>
              <a:rPr lang="de-CH" dirty="0">
                <a:solidFill>
                  <a:schemeClr val="bg1"/>
                </a:solidFill>
                <a:effectLst>
                  <a:outerShdw blurRad="38100" dist="38100" dir="2700000" algn="tl">
                    <a:srgbClr val="000000">
                      <a:alpha val="43137"/>
                    </a:srgbClr>
                  </a:outerShdw>
                </a:effectLst>
              </a:rPr>
            </a:br>
            <a:r>
              <a:rPr lang="it-IT" sz="2400" b="0" dirty="0">
                <a:solidFill>
                  <a:schemeClr val="bg1"/>
                </a:solidFill>
                <a:effectLst>
                  <a:outerShdw blurRad="38100" dist="38100" dir="2700000" algn="tl">
                    <a:srgbClr val="000000">
                      <a:alpha val="43137"/>
                    </a:srgbClr>
                  </a:outerShdw>
                </a:effectLst>
              </a:rPr>
              <a:t>Avviare la presentazione nella lingua desiderata:</a:t>
            </a:r>
            <a:br>
              <a:rPr lang="it-IT" sz="2400" b="0" dirty="0">
                <a:solidFill>
                  <a:schemeClr val="bg1"/>
                </a:solidFill>
                <a:effectLst>
                  <a:outerShdw blurRad="38100" dist="38100" dir="2700000" algn="tl">
                    <a:srgbClr val="000000">
                      <a:alpha val="43137"/>
                    </a:srgbClr>
                  </a:outerShdw>
                </a:effectLst>
              </a:rPr>
            </a:br>
            <a:r>
              <a:rPr lang="it-IT" sz="2400" b="0" dirty="0">
                <a:solidFill>
                  <a:schemeClr val="bg1"/>
                </a:solidFill>
                <a:effectLst>
                  <a:outerShdw blurRad="38100" dist="38100" dir="2700000" algn="tl">
                    <a:srgbClr val="000000">
                      <a:alpha val="43137"/>
                    </a:srgbClr>
                  </a:outerShdw>
                </a:effectLst>
              </a:rPr>
              <a:t>Premere il pulsante </a:t>
            </a:r>
            <a:r>
              <a:rPr lang="de-CH" sz="2400" b="0" dirty="0">
                <a:solidFill>
                  <a:schemeClr val="bg1"/>
                </a:solidFill>
                <a:effectLst>
                  <a:outerShdw blurRad="38100" dist="38100" dir="2700000" algn="tl">
                    <a:srgbClr val="000000">
                      <a:alpha val="43137"/>
                    </a:srgbClr>
                  </a:outerShdw>
                </a:effectLst>
                <a:sym typeface="Wingdings" panose="05000000000000000000" pitchFamily="2" charset="2"/>
              </a:rPr>
              <a:t></a:t>
            </a:r>
            <a:endParaRPr lang="de-CH" dirty="0">
              <a:solidFill>
                <a:schemeClr val="bg1"/>
              </a:solidFill>
              <a:effectLst>
                <a:outerShdw blurRad="38100" dist="38100" dir="2700000" algn="tl">
                  <a:srgbClr val="000000">
                    <a:alpha val="43137"/>
                  </a:srgbClr>
                </a:outerShdw>
              </a:effectLst>
            </a:endParaRPr>
          </a:p>
        </p:txBody>
      </p:sp>
      <p:sp>
        <p:nvSpPr>
          <p:cNvPr id="10" name="Titel 11">
            <a:extLst>
              <a:ext uri="{FF2B5EF4-FFF2-40B4-BE49-F238E27FC236}">
                <a16:creationId xmlns:a16="http://schemas.microsoft.com/office/drawing/2014/main" id="{D9935FBB-E689-4304-A36F-71FE5B045191}"/>
              </a:ext>
            </a:extLst>
          </p:cNvPr>
          <p:cNvSpPr txBox="1">
            <a:spLocks/>
          </p:cNvSpPr>
          <p:nvPr/>
        </p:nvSpPr>
        <p:spPr>
          <a:xfrm>
            <a:off x="377825" y="3141088"/>
            <a:ext cx="11436175" cy="1080000"/>
          </a:xfrm>
          <a:prstGeom prst="rect">
            <a:avLst/>
          </a:prstGeom>
        </p:spPr>
        <p:txBody>
          <a:bodyPr vert="horz" lIns="0" tIns="0" rIns="0" bIns="0" rtlCol="0" anchor="t" anchorCtr="0">
            <a:noAutofit/>
          </a:bodyPr>
          <a:lstStyle>
            <a:lvl1pPr algn="l" defTabSz="914400" rtl="0" eaLnBrk="1" latinLnBrk="0" hangingPunct="1">
              <a:lnSpc>
                <a:spcPct val="102000"/>
              </a:lnSpc>
              <a:spcBef>
                <a:spcPct val="0"/>
              </a:spcBef>
              <a:buNone/>
              <a:defRPr sz="3400" b="1" kern="1200" spc="-20" baseline="0">
                <a:solidFill>
                  <a:schemeClr val="bg1"/>
                </a:solidFill>
                <a:latin typeface="+mj-lt"/>
                <a:ea typeface="+mj-ea"/>
                <a:cs typeface="+mj-cs"/>
              </a:defRPr>
            </a:lvl1pPr>
          </a:lstStyle>
          <a:p>
            <a:pPr fontAlgn="auto">
              <a:spcAft>
                <a:spcPts val="0"/>
              </a:spcAft>
            </a:pPr>
            <a:endParaRPr lang="de-CH" dirty="0">
              <a:effectLst>
                <a:outerShdw blurRad="38100" dist="38100" dir="2700000" algn="tl">
                  <a:srgbClr val="000000">
                    <a:alpha val="43137"/>
                  </a:srgbClr>
                </a:outerShdw>
              </a:effectLst>
            </a:endParaRPr>
          </a:p>
          <a:p>
            <a:pPr fontAlgn="auto">
              <a:spcAft>
                <a:spcPts val="0"/>
              </a:spcAft>
            </a:pPr>
            <a:r>
              <a:rPr lang="fr-FR" sz="2400" b="0" dirty="0">
                <a:effectLst>
                  <a:outerShdw blurRad="38100" dist="38100" dir="2700000" algn="tl">
                    <a:srgbClr val="000000">
                      <a:alpha val="43137"/>
                    </a:srgbClr>
                  </a:outerShdw>
                </a:effectLst>
              </a:rPr>
              <a:t>Lancer la présentation dans la langue correspondante:</a:t>
            </a:r>
          </a:p>
          <a:p>
            <a:pPr fontAlgn="auto">
              <a:spcAft>
                <a:spcPts val="0"/>
              </a:spcAft>
            </a:pPr>
            <a:r>
              <a:rPr lang="fr-FR" sz="2400" b="0" dirty="0">
                <a:effectLst>
                  <a:outerShdw blurRad="38100" dist="38100" dir="2700000" algn="tl">
                    <a:srgbClr val="000000">
                      <a:alpha val="43137"/>
                    </a:srgbClr>
                  </a:outerShdw>
                </a:effectLst>
              </a:rPr>
              <a:t>Cliquer sur le bouton </a:t>
            </a:r>
            <a:r>
              <a:rPr lang="de-CH" sz="2400" b="0" dirty="0">
                <a:effectLst>
                  <a:outerShdw blurRad="38100" dist="38100" dir="2700000" algn="tl">
                    <a:srgbClr val="000000">
                      <a:alpha val="43137"/>
                    </a:srgbClr>
                  </a:outerShdw>
                </a:effectLst>
                <a:sym typeface="Wingdings" panose="05000000000000000000" pitchFamily="2" charset="2"/>
              </a:rPr>
              <a:t></a:t>
            </a:r>
            <a:endParaRPr lang="de-CH" sz="2400" b="0" dirty="0">
              <a:effectLst>
                <a:outerShdw blurRad="38100" dist="38100" dir="2700000" algn="tl">
                  <a:srgbClr val="000000">
                    <a:alpha val="43137"/>
                  </a:srgbClr>
                </a:outerShdw>
              </a:effectLst>
            </a:endParaRPr>
          </a:p>
        </p:txBody>
      </p:sp>
      <p:sp>
        <p:nvSpPr>
          <p:cNvPr id="14" name="Titel 11">
            <a:extLst>
              <a:ext uri="{FF2B5EF4-FFF2-40B4-BE49-F238E27FC236}">
                <a16:creationId xmlns:a16="http://schemas.microsoft.com/office/drawing/2014/main" id="{FBEEA8BA-ABB6-458E-BAEF-BC50692E95F8}"/>
              </a:ext>
            </a:extLst>
          </p:cNvPr>
          <p:cNvSpPr txBox="1">
            <a:spLocks/>
          </p:cNvSpPr>
          <p:nvPr/>
        </p:nvSpPr>
        <p:spPr>
          <a:xfrm>
            <a:off x="377825" y="1196872"/>
            <a:ext cx="11436175" cy="1080000"/>
          </a:xfrm>
          <a:prstGeom prst="rect">
            <a:avLst/>
          </a:prstGeom>
        </p:spPr>
        <p:txBody>
          <a:bodyPr vert="horz" lIns="0" tIns="0" rIns="0" bIns="0" rtlCol="0" anchor="t" anchorCtr="0">
            <a:noAutofit/>
          </a:bodyPr>
          <a:lstStyle>
            <a:lvl1pPr algn="l" defTabSz="914400" rtl="0" eaLnBrk="1" latinLnBrk="0" hangingPunct="1">
              <a:lnSpc>
                <a:spcPct val="102000"/>
              </a:lnSpc>
              <a:spcBef>
                <a:spcPct val="0"/>
              </a:spcBef>
              <a:buNone/>
              <a:defRPr sz="3400" b="1" kern="1200" spc="-20" baseline="0">
                <a:solidFill>
                  <a:schemeClr val="bg1"/>
                </a:solidFill>
                <a:latin typeface="+mj-lt"/>
                <a:ea typeface="+mj-ea"/>
                <a:cs typeface="+mj-cs"/>
              </a:defRPr>
            </a:lvl1pPr>
          </a:lstStyle>
          <a:p>
            <a:pPr fontAlgn="auto">
              <a:spcAft>
                <a:spcPts val="0"/>
              </a:spcAft>
            </a:pPr>
            <a:endParaRPr lang="de-CH" dirty="0">
              <a:effectLst>
                <a:outerShdw blurRad="38100" dist="38100" dir="2700000" algn="tl">
                  <a:srgbClr val="000000">
                    <a:alpha val="43137"/>
                  </a:srgbClr>
                </a:outerShdw>
              </a:effectLst>
            </a:endParaRPr>
          </a:p>
          <a:p>
            <a:pPr fontAlgn="auto">
              <a:spcAft>
                <a:spcPts val="0"/>
              </a:spcAft>
            </a:pPr>
            <a:r>
              <a:rPr lang="de-CH" sz="2400" b="0" dirty="0">
                <a:effectLst>
                  <a:outerShdw blurRad="38100" dist="38100" dir="2700000" algn="tl">
                    <a:srgbClr val="000000">
                      <a:alpha val="43137"/>
                    </a:srgbClr>
                  </a:outerShdw>
                </a:effectLst>
              </a:rPr>
              <a:t>Präsentation in der entsprechenden Sprache starten:</a:t>
            </a:r>
          </a:p>
          <a:p>
            <a:pPr fontAlgn="auto">
              <a:spcAft>
                <a:spcPts val="0"/>
              </a:spcAft>
            </a:pPr>
            <a:r>
              <a:rPr lang="de-CH" sz="2400" b="0" dirty="0">
                <a:effectLst>
                  <a:outerShdw blurRad="38100" dist="38100" dir="2700000" algn="tl">
                    <a:srgbClr val="000000">
                      <a:alpha val="43137"/>
                    </a:srgbClr>
                  </a:outerShdw>
                </a:effectLst>
              </a:rPr>
              <a:t>Button drücken </a:t>
            </a:r>
            <a:r>
              <a:rPr lang="de-CH" sz="2400" b="0" dirty="0">
                <a:effectLst>
                  <a:outerShdw blurRad="38100" dist="38100" dir="2700000" algn="tl">
                    <a:srgbClr val="000000">
                      <a:alpha val="43137"/>
                    </a:srgbClr>
                  </a:outerShdw>
                </a:effectLst>
                <a:sym typeface="Wingdings" panose="05000000000000000000" pitchFamily="2" charset="2"/>
              </a:rPr>
              <a:t></a:t>
            </a:r>
            <a:endParaRPr lang="de-CH" sz="2400" b="0" dirty="0">
              <a:effectLst>
                <a:outerShdw blurRad="38100" dist="38100" dir="2700000" algn="tl">
                  <a:srgbClr val="000000">
                    <a:alpha val="43137"/>
                  </a:srgbClr>
                </a:outerShdw>
              </a:effectLst>
            </a:endParaRPr>
          </a:p>
        </p:txBody>
      </p:sp>
      <p:sp>
        <p:nvSpPr>
          <p:cNvPr id="8" name="Rectangle 1">
            <a:hlinkClick r:id="" action="ppaction://customshow?id=0"/>
            <a:extLst>
              <a:ext uri="{FF2B5EF4-FFF2-40B4-BE49-F238E27FC236}">
                <a16:creationId xmlns:a16="http://schemas.microsoft.com/office/drawing/2014/main" id="{8135594A-7743-4519-BC38-EB5FD04A1E01}"/>
              </a:ext>
            </a:extLst>
          </p:cNvPr>
          <p:cNvSpPr/>
          <p:nvPr/>
        </p:nvSpPr>
        <p:spPr>
          <a:xfrm>
            <a:off x="8477924" y="1017169"/>
            <a:ext cx="3312000" cy="888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800" b="1" dirty="0">
                <a:solidFill>
                  <a:schemeClr val="tx1"/>
                </a:solidFill>
              </a:rPr>
              <a:t>DEUTSCH</a:t>
            </a:r>
          </a:p>
          <a:p>
            <a:pPr algn="ctr"/>
            <a:r>
              <a:rPr lang="fr-CH" sz="2800" b="1" dirty="0">
                <a:solidFill>
                  <a:schemeClr val="tx1"/>
                </a:solidFill>
              </a:rPr>
              <a:t>(MSL)</a:t>
            </a:r>
          </a:p>
        </p:txBody>
      </p:sp>
      <p:sp>
        <p:nvSpPr>
          <p:cNvPr id="9" name="Rectangle 1">
            <a:hlinkClick r:id="" action="ppaction://customshow?id=3"/>
            <a:extLst>
              <a:ext uri="{FF2B5EF4-FFF2-40B4-BE49-F238E27FC236}">
                <a16:creationId xmlns:a16="http://schemas.microsoft.com/office/drawing/2014/main" id="{A8A91040-1F0B-4BE4-B2F5-5C31EDA2F809}"/>
              </a:ext>
            </a:extLst>
          </p:cNvPr>
          <p:cNvSpPr/>
          <p:nvPr/>
        </p:nvSpPr>
        <p:spPr>
          <a:xfrm>
            <a:off x="8483415" y="1941928"/>
            <a:ext cx="3312000" cy="888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800" b="1" dirty="0">
                <a:solidFill>
                  <a:schemeClr val="tx1"/>
                </a:solidFill>
              </a:rPr>
              <a:t>DEUTSCH</a:t>
            </a:r>
          </a:p>
          <a:p>
            <a:pPr algn="ctr"/>
            <a:r>
              <a:rPr lang="fr-CH" sz="2800" b="1" dirty="0">
                <a:solidFill>
                  <a:schemeClr val="tx1"/>
                </a:solidFill>
              </a:rPr>
              <a:t>(MSL-I)</a:t>
            </a:r>
          </a:p>
        </p:txBody>
      </p:sp>
      <p:sp>
        <p:nvSpPr>
          <p:cNvPr id="11" name="Rectangle 1">
            <a:hlinkClick r:id="" action="ppaction://customshow?id=1"/>
            <a:extLst>
              <a:ext uri="{FF2B5EF4-FFF2-40B4-BE49-F238E27FC236}">
                <a16:creationId xmlns:a16="http://schemas.microsoft.com/office/drawing/2014/main" id="{AF13D95F-5E2E-4E43-A30F-A1FC6463402C}"/>
              </a:ext>
            </a:extLst>
          </p:cNvPr>
          <p:cNvSpPr/>
          <p:nvPr/>
        </p:nvSpPr>
        <p:spPr>
          <a:xfrm>
            <a:off x="8489899" y="2958784"/>
            <a:ext cx="3312000" cy="888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800" b="1" dirty="0">
                <a:solidFill>
                  <a:schemeClr val="tx1"/>
                </a:solidFill>
              </a:rPr>
              <a:t>FRANCAIS</a:t>
            </a:r>
          </a:p>
          <a:p>
            <a:pPr algn="ctr"/>
            <a:r>
              <a:rPr lang="fr-CH" sz="2800" b="1" dirty="0">
                <a:solidFill>
                  <a:schemeClr val="tx1"/>
                </a:solidFill>
              </a:rPr>
              <a:t>(MSM)</a:t>
            </a:r>
          </a:p>
        </p:txBody>
      </p:sp>
      <p:sp>
        <p:nvSpPr>
          <p:cNvPr id="13" name="Rectangle 1">
            <a:hlinkClick r:id="" action="ppaction://customshow?id=4"/>
            <a:extLst>
              <a:ext uri="{FF2B5EF4-FFF2-40B4-BE49-F238E27FC236}">
                <a16:creationId xmlns:a16="http://schemas.microsoft.com/office/drawing/2014/main" id="{E803F1F8-65C1-4456-BB0D-8B40E937DD8F}"/>
              </a:ext>
            </a:extLst>
          </p:cNvPr>
          <p:cNvSpPr/>
          <p:nvPr/>
        </p:nvSpPr>
        <p:spPr>
          <a:xfrm>
            <a:off x="8489487" y="3919597"/>
            <a:ext cx="3312000" cy="888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800" b="1" dirty="0">
                <a:solidFill>
                  <a:schemeClr val="tx1"/>
                </a:solidFill>
              </a:rPr>
              <a:t>FRANCAIS</a:t>
            </a:r>
          </a:p>
          <a:p>
            <a:pPr algn="ctr"/>
            <a:r>
              <a:rPr lang="fr-CH" sz="2800" b="1" dirty="0">
                <a:solidFill>
                  <a:schemeClr val="tx1"/>
                </a:solidFill>
              </a:rPr>
              <a:t>(MSL-I)</a:t>
            </a:r>
          </a:p>
        </p:txBody>
      </p:sp>
      <p:sp>
        <p:nvSpPr>
          <p:cNvPr id="17" name="Rectangle 1">
            <a:hlinkClick r:id="" action="ppaction://customshow?id=2"/>
            <a:extLst>
              <a:ext uri="{FF2B5EF4-FFF2-40B4-BE49-F238E27FC236}">
                <a16:creationId xmlns:a16="http://schemas.microsoft.com/office/drawing/2014/main" id="{B8365CC0-169C-401D-9988-0CCAD7DFE877}"/>
              </a:ext>
            </a:extLst>
          </p:cNvPr>
          <p:cNvSpPr/>
          <p:nvPr/>
        </p:nvSpPr>
        <p:spPr>
          <a:xfrm>
            <a:off x="8478336" y="4924915"/>
            <a:ext cx="3312000" cy="888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800" b="1" dirty="0">
                <a:solidFill>
                  <a:schemeClr val="tx1"/>
                </a:solidFill>
              </a:rPr>
              <a:t>ITALIEN</a:t>
            </a:r>
          </a:p>
          <a:p>
            <a:pPr algn="ctr"/>
            <a:r>
              <a:rPr lang="fr-CH" sz="2800" b="1" dirty="0">
                <a:solidFill>
                  <a:schemeClr val="tx1"/>
                </a:solidFill>
              </a:rPr>
              <a:t>(MSM)</a:t>
            </a:r>
          </a:p>
        </p:txBody>
      </p:sp>
      <p:sp>
        <p:nvSpPr>
          <p:cNvPr id="18" name="Rectangle 1">
            <a:hlinkClick r:id="" action="ppaction://customshow?id=5"/>
            <a:extLst>
              <a:ext uri="{FF2B5EF4-FFF2-40B4-BE49-F238E27FC236}">
                <a16:creationId xmlns:a16="http://schemas.microsoft.com/office/drawing/2014/main" id="{DD1CD98B-660A-4E29-A27D-B28866024A54}"/>
              </a:ext>
            </a:extLst>
          </p:cNvPr>
          <p:cNvSpPr/>
          <p:nvPr/>
        </p:nvSpPr>
        <p:spPr>
          <a:xfrm>
            <a:off x="8477924" y="5877272"/>
            <a:ext cx="3312000" cy="888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800" b="1" dirty="0">
                <a:solidFill>
                  <a:schemeClr val="tx1"/>
                </a:solidFill>
              </a:rPr>
              <a:t>ITALIEN</a:t>
            </a:r>
          </a:p>
          <a:p>
            <a:pPr algn="ctr"/>
            <a:r>
              <a:rPr lang="fr-CH" sz="2800" b="1" dirty="0">
                <a:solidFill>
                  <a:schemeClr val="tx1"/>
                </a:solidFill>
              </a:rPr>
              <a:t>(MSM-I)</a:t>
            </a:r>
          </a:p>
        </p:txBody>
      </p:sp>
    </p:spTree>
    <p:extLst>
      <p:ext uri="{BB962C8B-B14F-4D97-AF65-F5344CB8AC3E}">
        <p14:creationId xmlns:p14="http://schemas.microsoft.com/office/powerpoint/2010/main" val="1546840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E9B45-084C-B8A8-0568-389B5F80A7D3}"/>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27C6B870-C24C-C5AF-4F41-9D6D915647F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423592" y="1484784"/>
            <a:ext cx="7240319" cy="4828826"/>
          </a:xfrm>
          <a:prstGeom prst="rect">
            <a:avLst/>
          </a:prstGeom>
        </p:spPr>
      </p:pic>
      <p:sp>
        <p:nvSpPr>
          <p:cNvPr id="5" name="Titel 2">
            <a:extLst>
              <a:ext uri="{FF2B5EF4-FFF2-40B4-BE49-F238E27FC236}">
                <a16:creationId xmlns:a16="http://schemas.microsoft.com/office/drawing/2014/main" id="{DFCA024B-FE5D-4822-9F04-69FFF10544C5}"/>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Fattori</a:t>
            </a:r>
            <a:r>
              <a:rPr lang="de-CH" sz="2800" kern="0" dirty="0">
                <a:latin typeface="Arial" panose="020B0604020202020204" pitchFamily="34" charset="0"/>
                <a:cs typeface="Arial" panose="020B0604020202020204" pitchFamily="34" charset="0"/>
              </a:rPr>
              <a:t> di </a:t>
            </a:r>
            <a:r>
              <a:rPr lang="de-CH" sz="2800" kern="0" dirty="0" err="1">
                <a:latin typeface="Arial" panose="020B0604020202020204" pitchFamily="34" charset="0"/>
                <a:cs typeface="Arial" panose="020B0604020202020204" pitchFamily="34" charset="0"/>
              </a:rPr>
              <a:t>sviluppo</a:t>
            </a:r>
            <a:endParaRPr lang="de-CH" sz="280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71B15EF2-3D27-690F-51F7-AC64B96B8BD5}"/>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a:t>
            </a:r>
            <a:endParaRPr lang="de-CH" sz="900" dirty="0"/>
          </a:p>
        </p:txBody>
      </p:sp>
    </p:spTree>
    <p:extLst>
      <p:ext uri="{BB962C8B-B14F-4D97-AF65-F5344CB8AC3E}">
        <p14:creationId xmlns:p14="http://schemas.microsoft.com/office/powerpoint/2010/main" val="81176429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bgerundetes Rechteck 7">
            <a:extLst>
              <a:ext uri="{FF2B5EF4-FFF2-40B4-BE49-F238E27FC236}">
                <a16:creationId xmlns:a16="http://schemas.microsoft.com/office/drawing/2014/main" id="{E967F08C-B22E-014E-8A93-7E6DD6EA6E21}"/>
              </a:ext>
            </a:extLst>
          </p:cNvPr>
          <p:cNvSpPr/>
          <p:nvPr/>
        </p:nvSpPr>
        <p:spPr>
          <a:xfrm>
            <a:off x="407369" y="1530645"/>
            <a:ext cx="3052290" cy="12600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it-IT" sz="1800" b="1" dirty="0">
                <a:solidFill>
                  <a:schemeClr val="tx1"/>
                </a:solidFill>
                <a:latin typeface="Arial" panose="020B0604020202020204" pitchFamily="34" charset="0"/>
                <a:cs typeface="Arial" panose="020B0604020202020204" pitchFamily="34" charset="0"/>
              </a:rPr>
              <a:t>Stretching nel quadro del riscaldamento</a:t>
            </a:r>
            <a:endParaRPr lang="de-CH" sz="1800" b="1" dirty="0">
              <a:solidFill>
                <a:schemeClr val="tx1"/>
              </a:solidFill>
              <a:latin typeface="Arial" panose="020B0604020202020204" pitchFamily="34" charset="0"/>
              <a:cs typeface="Arial" panose="020B0604020202020204" pitchFamily="34" charset="0"/>
            </a:endParaRPr>
          </a:p>
        </p:txBody>
      </p:sp>
      <p:sp>
        <p:nvSpPr>
          <p:cNvPr id="20" name="Richtungspfeil 22">
            <a:extLst>
              <a:ext uri="{FF2B5EF4-FFF2-40B4-BE49-F238E27FC236}">
                <a16:creationId xmlns:a16="http://schemas.microsoft.com/office/drawing/2014/main" id="{FA28D8EB-8810-324B-9522-5FCDACF72470}"/>
              </a:ext>
            </a:extLst>
          </p:cNvPr>
          <p:cNvSpPr/>
          <p:nvPr/>
        </p:nvSpPr>
        <p:spPr>
          <a:xfrm flipH="1">
            <a:off x="3571219" y="1526495"/>
            <a:ext cx="8269319" cy="1260000"/>
          </a:xfrm>
          <a:prstGeom prst="homePlate">
            <a:avLst>
              <a:gd name="adj" fmla="val 79751"/>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742950" lvl="1" indent="-285750">
              <a:spcAft>
                <a:spcPts val="600"/>
              </a:spcAft>
              <a:buFont typeface="Wingdings" pitchFamily="2" charset="2"/>
              <a:buChar char="§"/>
            </a:pPr>
            <a:r>
              <a:rPr lang="it-IT" sz="1800" dirty="0">
                <a:solidFill>
                  <a:schemeClr val="tx1"/>
                </a:solidFill>
                <a:latin typeface="Arial" pitchFamily="34" charset="0"/>
              </a:rPr>
              <a:t>Stretching dinamico-attivo                                                               Aumento della tolleranza all’allungamento della muscolatura, senza che la capacità di contrazione e di riflesso venga compromessa</a:t>
            </a:r>
            <a:endParaRPr lang="en-GB" sz="1800" dirty="0">
              <a:solidFill>
                <a:schemeClr val="tx1"/>
              </a:solidFill>
              <a:latin typeface="Arial" pitchFamily="34" charset="0"/>
            </a:endParaRPr>
          </a:p>
        </p:txBody>
      </p:sp>
      <p:sp>
        <p:nvSpPr>
          <p:cNvPr id="6" name="Abgerundetes Rechteck 7">
            <a:extLst>
              <a:ext uri="{FF2B5EF4-FFF2-40B4-BE49-F238E27FC236}">
                <a16:creationId xmlns:a16="http://schemas.microsoft.com/office/drawing/2014/main" id="{2BA6BF96-C0AD-ED4A-8C5A-CAEC9415CF59}"/>
              </a:ext>
            </a:extLst>
          </p:cNvPr>
          <p:cNvSpPr/>
          <p:nvPr/>
        </p:nvSpPr>
        <p:spPr>
          <a:xfrm>
            <a:off x="407368" y="4392875"/>
            <a:ext cx="3052292" cy="22536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it-IT" sz="1800" b="1" dirty="0">
                <a:solidFill>
                  <a:schemeClr val="tx1"/>
                </a:solidFill>
                <a:latin typeface="Arial" panose="020B0604020202020204" pitchFamily="34" charset="0"/>
                <a:cs typeface="Arial" panose="020B0604020202020204" pitchFamily="34" charset="0"/>
              </a:rPr>
              <a:t>Stretching nel quadro dell’allenamento della mobilità</a:t>
            </a:r>
            <a:endParaRPr lang="de-CH" sz="1800" b="1" dirty="0">
              <a:solidFill>
                <a:schemeClr val="tx1"/>
              </a:solidFill>
              <a:latin typeface="Arial" panose="020B0604020202020204" pitchFamily="34" charset="0"/>
              <a:cs typeface="Arial" panose="020B0604020202020204" pitchFamily="34" charset="0"/>
            </a:endParaRPr>
          </a:p>
        </p:txBody>
      </p:sp>
      <p:sp>
        <p:nvSpPr>
          <p:cNvPr id="8" name="Abgerundetes Rechteck 7">
            <a:extLst>
              <a:ext uri="{FF2B5EF4-FFF2-40B4-BE49-F238E27FC236}">
                <a16:creationId xmlns:a16="http://schemas.microsoft.com/office/drawing/2014/main" id="{F3F88B10-6986-624F-9A36-5FC503D780C8}"/>
              </a:ext>
            </a:extLst>
          </p:cNvPr>
          <p:cNvSpPr/>
          <p:nvPr/>
        </p:nvSpPr>
        <p:spPr>
          <a:xfrm>
            <a:off x="407370" y="2889080"/>
            <a:ext cx="3052290" cy="12600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it-IT" sz="1800" b="1" dirty="0">
                <a:solidFill>
                  <a:schemeClr val="tx1"/>
                </a:solidFill>
                <a:latin typeface="Arial" panose="020B0604020202020204" pitchFamily="34" charset="0"/>
                <a:cs typeface="Arial" panose="020B0604020202020204" pitchFamily="34" charset="0"/>
              </a:rPr>
              <a:t>Stretching nel quadro del defaticamento</a:t>
            </a:r>
            <a:endParaRPr lang="de-CH" sz="1800" b="1" dirty="0">
              <a:solidFill>
                <a:schemeClr val="tx1"/>
              </a:solidFill>
              <a:latin typeface="Arial" panose="020B0604020202020204" pitchFamily="34" charset="0"/>
              <a:cs typeface="Arial" panose="020B0604020202020204" pitchFamily="34" charset="0"/>
            </a:endParaRPr>
          </a:p>
        </p:txBody>
      </p:sp>
      <p:sp>
        <p:nvSpPr>
          <p:cNvPr id="9" name="Richtungspfeil 22">
            <a:extLst>
              <a:ext uri="{FF2B5EF4-FFF2-40B4-BE49-F238E27FC236}">
                <a16:creationId xmlns:a16="http://schemas.microsoft.com/office/drawing/2014/main" id="{F06D37A4-8541-8647-9503-F2CDE8081271}"/>
              </a:ext>
            </a:extLst>
          </p:cNvPr>
          <p:cNvSpPr/>
          <p:nvPr/>
        </p:nvSpPr>
        <p:spPr>
          <a:xfrm flipH="1">
            <a:off x="3571217" y="2889080"/>
            <a:ext cx="8269322" cy="1260000"/>
          </a:xfrm>
          <a:prstGeom prst="homePlate">
            <a:avLst>
              <a:gd name="adj" fmla="val 78335"/>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742950" lvl="1" indent="-285750">
              <a:spcAft>
                <a:spcPts val="600"/>
              </a:spcAft>
              <a:buFont typeface="Wingdings" pitchFamily="2" charset="2"/>
              <a:buChar char="§"/>
            </a:pPr>
            <a:r>
              <a:rPr lang="en-GB" sz="1800" dirty="0">
                <a:solidFill>
                  <a:schemeClr val="tx1"/>
                </a:solidFill>
                <a:latin typeface="Arial" pitchFamily="34" charset="0"/>
              </a:rPr>
              <a:t>Stretching </a:t>
            </a:r>
            <a:r>
              <a:rPr lang="en-GB" sz="1800" dirty="0" err="1">
                <a:solidFill>
                  <a:schemeClr val="tx1"/>
                </a:solidFill>
                <a:latin typeface="Arial" pitchFamily="34" charset="0"/>
              </a:rPr>
              <a:t>intermittente</a:t>
            </a:r>
            <a:br>
              <a:rPr lang="en-GB" sz="1800" dirty="0">
                <a:solidFill>
                  <a:schemeClr val="tx1"/>
                </a:solidFill>
                <a:latin typeface="Arial" pitchFamily="34" charset="0"/>
              </a:rPr>
            </a:br>
            <a:r>
              <a:rPr lang="it-IT" sz="1800" dirty="0">
                <a:solidFill>
                  <a:schemeClr val="tx1"/>
                </a:solidFill>
                <a:latin typeface="Arial" pitchFamily="34" charset="0"/>
              </a:rPr>
              <a:t>Assumere la posizione di allungamento, mantenerla per 3–5 secondi, rilassare, modificare leggermente la posizione di allungamento e allungare nuovamente lo stesso gruppo muscolare</a:t>
            </a:r>
            <a:endParaRPr lang="en-GB" sz="1800" dirty="0">
              <a:solidFill>
                <a:schemeClr val="tx1"/>
              </a:solidFill>
              <a:latin typeface="Arial" pitchFamily="34" charset="0"/>
            </a:endParaRPr>
          </a:p>
        </p:txBody>
      </p:sp>
      <p:sp>
        <p:nvSpPr>
          <p:cNvPr id="10" name="Richtungspfeil 22">
            <a:extLst>
              <a:ext uri="{FF2B5EF4-FFF2-40B4-BE49-F238E27FC236}">
                <a16:creationId xmlns:a16="http://schemas.microsoft.com/office/drawing/2014/main" id="{249107BE-9A33-6341-8AA1-BAF1CFA3302F}"/>
              </a:ext>
            </a:extLst>
          </p:cNvPr>
          <p:cNvSpPr/>
          <p:nvPr/>
        </p:nvSpPr>
        <p:spPr>
          <a:xfrm flipH="1">
            <a:off x="3571217" y="4392875"/>
            <a:ext cx="8269327" cy="2252041"/>
          </a:xfrm>
          <a:prstGeom prst="homePlate">
            <a:avLst>
              <a:gd name="adj" fmla="val 4472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742950" lvl="1" indent="-285750">
              <a:spcAft>
                <a:spcPts val="600"/>
              </a:spcAft>
              <a:buFont typeface="Wingdings" pitchFamily="2" charset="2"/>
              <a:buChar char="§"/>
            </a:pPr>
            <a:r>
              <a:rPr lang="it-IT" sz="1800" dirty="0">
                <a:solidFill>
                  <a:schemeClr val="tx1"/>
                </a:solidFill>
                <a:latin typeface="Arial" pitchFamily="34" charset="0"/>
              </a:rPr>
              <a:t>Stretching statico                                                                            Per rafforzare l’effetto, i muscoli da allungare vengono contratti in modo isometrico per circa 3–8 secondi nella posizione di allungamento, poi brevemente rilassati e successivamente nuovamente allungati</a:t>
            </a:r>
          </a:p>
          <a:p>
            <a:pPr marL="742950" lvl="1" indent="-285750">
              <a:spcAft>
                <a:spcPts val="600"/>
              </a:spcAft>
              <a:buFont typeface="Wingdings" pitchFamily="2" charset="2"/>
              <a:buChar char="§"/>
            </a:pPr>
            <a:r>
              <a:rPr lang="it-IT" sz="1800" dirty="0">
                <a:solidFill>
                  <a:schemeClr val="tx1"/>
                </a:solidFill>
                <a:latin typeface="Arial" pitchFamily="34" charset="0"/>
              </a:rPr>
              <a:t>Stretching dinamico-passivo                                                       L’allungamento viene forzato più o meno intensamente da un partner</a:t>
            </a:r>
            <a:endParaRPr lang="en-GB" sz="1800" dirty="0">
              <a:solidFill>
                <a:schemeClr val="tx1"/>
              </a:solidFill>
              <a:latin typeface="Arial" pitchFamily="34" charset="0"/>
            </a:endParaRPr>
          </a:p>
        </p:txBody>
      </p:sp>
      <p:sp>
        <p:nvSpPr>
          <p:cNvPr id="12" name="Titel 2">
            <a:extLst>
              <a:ext uri="{FF2B5EF4-FFF2-40B4-BE49-F238E27FC236}">
                <a16:creationId xmlns:a16="http://schemas.microsoft.com/office/drawing/2014/main" id="{7A1E0D4D-367F-4C06-9CE4-AC2261DD322D}"/>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Mobilità</a:t>
            </a:r>
            <a:br>
              <a:rPr lang="de-CH" sz="2800" kern="0" dirty="0">
                <a:latin typeface="Arial" panose="020B0604020202020204" pitchFamily="34" charset="0"/>
                <a:cs typeface="Arial" panose="020B0604020202020204" pitchFamily="34" charset="0"/>
              </a:rPr>
            </a:br>
            <a:r>
              <a:rPr lang="it-IT" sz="2800" b="0" kern="0" dirty="0">
                <a:latin typeface="Arial" panose="020B0604020202020204" pitchFamily="34" charset="0"/>
                <a:cs typeface="Arial" panose="020B0604020202020204" pitchFamily="34" charset="0"/>
              </a:rPr>
              <a:t>Aspetti metodici dell’allenamento della mobilità</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1FC406EA-16FB-58C1-B42D-F04283FAA4E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33</a:t>
            </a:r>
            <a:endParaRPr lang="de-CH" sz="900" dirty="0"/>
          </a:p>
        </p:txBody>
      </p:sp>
      <p:pic>
        <p:nvPicPr>
          <p:cNvPr id="2" name="Grafik 1">
            <a:extLst>
              <a:ext uri="{FF2B5EF4-FFF2-40B4-BE49-F238E27FC236}">
                <a16:creationId xmlns:a16="http://schemas.microsoft.com/office/drawing/2014/main" id="{03B3A5FE-398C-965E-F245-8D386E4337D0}"/>
              </a:ext>
            </a:extLst>
          </p:cNvPr>
          <p:cNvPicPr>
            <a:picLocks noChangeAspect="1"/>
          </p:cNvPicPr>
          <p:nvPr/>
        </p:nvPicPr>
        <p:blipFill>
          <a:blip r:embed="rId3"/>
          <a:stretch>
            <a:fillRect/>
          </a:stretch>
        </p:blipFill>
        <p:spPr>
          <a:xfrm>
            <a:off x="378984" y="6059249"/>
            <a:ext cx="269382" cy="360000"/>
          </a:xfrm>
          <a:prstGeom prst="rect">
            <a:avLst/>
          </a:prstGeom>
        </p:spPr>
      </p:pic>
    </p:spTree>
    <p:extLst>
      <p:ext uri="{BB962C8B-B14F-4D97-AF65-F5344CB8AC3E}">
        <p14:creationId xmlns:p14="http://schemas.microsoft.com/office/powerpoint/2010/main" val="22069638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860A78-A6A2-8440-BC21-307F91FE40E4}"/>
              </a:ext>
            </a:extLst>
          </p:cNvPr>
          <p:cNvSpPr txBox="1"/>
          <p:nvPr/>
        </p:nvSpPr>
        <p:spPr>
          <a:xfrm>
            <a:off x="378000" y="1582452"/>
            <a:ext cx="11436000" cy="5509200"/>
          </a:xfrm>
          <a:prstGeom prst="rect">
            <a:avLst/>
          </a:prstGeom>
          <a:noFill/>
        </p:spPr>
        <p:txBody>
          <a:bodyPr wrap="square" rtlCol="0">
            <a:spAutoFit/>
          </a:bodyPr>
          <a:lstStyle/>
          <a:p>
            <a:pPr marL="285750" indent="-285750">
              <a:spcAft>
                <a:spcPts val="600"/>
              </a:spcAft>
              <a:buClr>
                <a:schemeClr val="accent1"/>
              </a:buClr>
              <a:buFont typeface="Wingdings" pitchFamily="2" charset="2"/>
              <a:buChar char="§"/>
            </a:pPr>
            <a:r>
              <a:rPr lang="de-CH" sz="1800" dirty="0"/>
              <a:t>Mobilisieren, Dehnen &amp; Lockern erhalten die Funktion, fördern Körpergefühl und Wohlbefinden und regulieren den Muskeltonus.</a:t>
            </a:r>
          </a:p>
          <a:p>
            <a:pPr marL="285750" indent="-285750">
              <a:spcAft>
                <a:spcPts val="600"/>
              </a:spcAft>
              <a:buClr>
                <a:schemeClr val="accent1"/>
              </a:buClr>
              <a:buFont typeface="Wingdings" pitchFamily="2" charset="2"/>
              <a:buChar char="§"/>
            </a:pPr>
            <a:r>
              <a:rPr lang="de-CH" sz="1800" dirty="0"/>
              <a:t>Dehnen in Kombination mit Kräftigen steigert die Beweglichkeit und unterstützt die Stabilität der Gelenke.</a:t>
            </a:r>
          </a:p>
          <a:p>
            <a:pPr marL="285750" indent="-285750">
              <a:spcAft>
                <a:spcPts val="600"/>
              </a:spcAft>
              <a:buClr>
                <a:schemeClr val="accent1"/>
              </a:buClr>
              <a:buFont typeface="Wingdings" pitchFamily="2" charset="2"/>
              <a:buChar char="§"/>
            </a:pPr>
            <a:r>
              <a:rPr lang="de-CH" sz="1800" dirty="0"/>
              <a:t>Aufwärmen und dynamisches Dehnen verringern Muskelwiderstand und bereiten optimal auf sportliche Belastungen vor, ersetzen aber kein Auslaufen.</a:t>
            </a:r>
          </a:p>
          <a:p>
            <a:pPr marL="285750" indent="-285750">
              <a:spcAft>
                <a:spcPts val="600"/>
              </a:spcAft>
              <a:buClr>
                <a:schemeClr val="accent1"/>
              </a:buClr>
              <a:buFont typeface="Wingdings" pitchFamily="2" charset="2"/>
              <a:buChar char="§"/>
            </a:pPr>
            <a:r>
              <a:rPr lang="de-CH" sz="1800" dirty="0"/>
              <a:t>Krafttraining wirkt Beweglichkeit nicht entgegen, sondern ist wichtig, um Bewegungsreserven aktiv nutzen zu können.</a:t>
            </a:r>
          </a:p>
          <a:p>
            <a:pPr marL="285750" indent="-285750">
              <a:spcAft>
                <a:spcPts val="600"/>
              </a:spcAft>
              <a:buClr>
                <a:schemeClr val="accent1"/>
              </a:buClr>
              <a:buFont typeface="Wingdings" pitchFamily="2" charset="2"/>
              <a:buChar char="§"/>
            </a:pPr>
            <a:r>
              <a:rPr lang="de-CH" sz="1800" dirty="0"/>
              <a:t>Statisches und dynamisches Dehnen erhöhen die Dehntoleranz, die Wahl hängt von Situation und persönlichen Vorlieben ab.</a:t>
            </a:r>
          </a:p>
          <a:p>
            <a:pPr marL="285750" indent="-285750">
              <a:spcAft>
                <a:spcPts val="600"/>
              </a:spcAft>
              <a:buClr>
                <a:schemeClr val="accent1"/>
              </a:buClr>
              <a:buFont typeface="Wingdings" pitchFamily="2" charset="2"/>
              <a:buChar char="§"/>
            </a:pPr>
            <a:r>
              <a:rPr lang="de-CH" sz="1800" dirty="0"/>
              <a:t>Unkontrolliertes Wippen kann Schäden am Bewegungsapparat verursachen.</a:t>
            </a:r>
          </a:p>
          <a:p>
            <a:pPr marL="285750" indent="-285750">
              <a:spcAft>
                <a:spcPts val="600"/>
              </a:spcAft>
              <a:buClr>
                <a:schemeClr val="accent1"/>
              </a:buClr>
              <a:buFont typeface="Wingdings" pitchFamily="2" charset="2"/>
              <a:buChar char="§"/>
            </a:pPr>
            <a:r>
              <a:rPr lang="de-CH" sz="1800" dirty="0"/>
              <a:t>Dehnen als Verletzungsprophylaxe ist umstritten; Muskelkater oder Mikroläsionen lassen sich dadurch nicht rückgängig machen.</a:t>
            </a:r>
          </a:p>
          <a:p>
            <a:pPr marL="285750" indent="-285750">
              <a:spcAft>
                <a:spcPts val="600"/>
              </a:spcAft>
              <a:buClr>
                <a:schemeClr val="accent1"/>
              </a:buClr>
              <a:buFont typeface="Wingdings" pitchFamily="2" charset="2"/>
              <a:buChar char="§"/>
            </a:pPr>
            <a:r>
              <a:rPr lang="de-CH" sz="1800" dirty="0"/>
              <a:t>Nach intensiver Belastung sollte mobilisiert, gelockert und ausgelaufen werden, statisches Dehnen ist hier nicht sinnvoll.</a:t>
            </a:r>
          </a:p>
          <a:p>
            <a:pPr marL="285750" indent="-285750">
              <a:spcAft>
                <a:spcPts val="600"/>
              </a:spcAft>
              <a:buClr>
                <a:schemeClr val="accent1"/>
              </a:buClr>
              <a:buFont typeface="Wingdings" pitchFamily="2" charset="2"/>
              <a:buChar char="§"/>
            </a:pPr>
            <a:r>
              <a:rPr lang="de-CH" sz="1800" dirty="0"/>
              <a:t>Verspannungen durch Stress lassen sich mit Entspannungsübungen und kombiniertem statischem Dehnen lösen.</a:t>
            </a:r>
          </a:p>
          <a:p>
            <a:pPr marL="285750" indent="-285750">
              <a:spcAft>
                <a:spcPts val="600"/>
              </a:spcAft>
              <a:buClr>
                <a:schemeClr val="accent1"/>
              </a:buClr>
              <a:buFont typeface="Wingdings" pitchFamily="2" charset="2"/>
              <a:buChar char="§"/>
            </a:pPr>
            <a:endParaRPr lang="de-CH" sz="1900" dirty="0"/>
          </a:p>
        </p:txBody>
      </p:sp>
      <p:sp>
        <p:nvSpPr>
          <p:cNvPr id="5" name="Titel 2">
            <a:extLst>
              <a:ext uri="{FF2B5EF4-FFF2-40B4-BE49-F238E27FC236}">
                <a16:creationId xmlns:a16="http://schemas.microsoft.com/office/drawing/2014/main" id="{69A72CC9-14FC-4348-9533-B0BB878030C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Beweglichkeit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Grundsätze des Beweglichkeitstrainings</a:t>
            </a:r>
          </a:p>
        </p:txBody>
      </p:sp>
      <p:sp>
        <p:nvSpPr>
          <p:cNvPr id="3" name="SeitenzahlBenutzerdefiniert">
            <a:extLst>
              <a:ext uri="{FF2B5EF4-FFF2-40B4-BE49-F238E27FC236}">
                <a16:creationId xmlns:a16="http://schemas.microsoft.com/office/drawing/2014/main" id="{8D7FD2F0-2B04-1E46-4DC2-E5908852277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34</a:t>
            </a:r>
            <a:endParaRPr lang="de-CH" sz="900" dirty="0"/>
          </a:p>
        </p:txBody>
      </p:sp>
    </p:spTree>
    <p:extLst>
      <p:ext uri="{BB962C8B-B14F-4D97-AF65-F5344CB8AC3E}">
        <p14:creationId xmlns:p14="http://schemas.microsoft.com/office/powerpoint/2010/main" val="10181290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860A78-A6A2-8440-BC21-307F91FE40E4}"/>
              </a:ext>
            </a:extLst>
          </p:cNvPr>
          <p:cNvSpPr txBox="1"/>
          <p:nvPr/>
        </p:nvSpPr>
        <p:spPr>
          <a:xfrm>
            <a:off x="378000" y="1582452"/>
            <a:ext cx="11436000" cy="4585871"/>
          </a:xfrm>
          <a:prstGeom prst="rect">
            <a:avLst/>
          </a:prstGeom>
          <a:noFill/>
        </p:spPr>
        <p:txBody>
          <a:bodyPr wrap="square" rtlCol="0">
            <a:spAutoFit/>
          </a:bodyPr>
          <a:lstStyle/>
          <a:p>
            <a:pPr marL="285750" indent="-285750">
              <a:spcAft>
                <a:spcPts val="600"/>
              </a:spcAft>
              <a:buClr>
                <a:schemeClr val="accent1"/>
              </a:buClr>
              <a:buFont typeface="Wingdings" pitchFamily="2" charset="2"/>
              <a:buChar char="§"/>
            </a:pPr>
            <a:r>
              <a:rPr lang="fr-FR" sz="1800" dirty="0"/>
              <a:t>Mobiliser, étirer &amp; relâcher maintiennent la fonction, favorisent la conscience corporelle et régulent le tonus musculaire.</a:t>
            </a:r>
          </a:p>
          <a:p>
            <a:pPr marL="285750" indent="-285750">
              <a:spcAft>
                <a:spcPts val="600"/>
              </a:spcAft>
              <a:buClr>
                <a:schemeClr val="accent1"/>
              </a:buClr>
              <a:buFont typeface="Wingdings" pitchFamily="2" charset="2"/>
              <a:buChar char="§"/>
            </a:pPr>
            <a:r>
              <a:rPr lang="fr-FR" sz="1800" dirty="0"/>
              <a:t>Étirements combinés au renforcement améliorent la mobilité et soutiennent la stabilité articulaire.</a:t>
            </a:r>
          </a:p>
          <a:p>
            <a:pPr marL="285750" indent="-285750">
              <a:spcAft>
                <a:spcPts val="600"/>
              </a:spcAft>
              <a:buClr>
                <a:schemeClr val="accent1"/>
              </a:buClr>
              <a:buFont typeface="Wingdings" pitchFamily="2" charset="2"/>
              <a:buChar char="§"/>
            </a:pPr>
            <a:r>
              <a:rPr lang="fr-FR" sz="1800" dirty="0"/>
              <a:t>Échauffement et étirements dynamiques réduisent la résistance musculaire et préparent à l’effort, mais ne remplacent pas le retour au calme.</a:t>
            </a:r>
          </a:p>
          <a:p>
            <a:pPr marL="285750" indent="-285750">
              <a:spcAft>
                <a:spcPts val="600"/>
              </a:spcAft>
              <a:buClr>
                <a:schemeClr val="accent1"/>
              </a:buClr>
              <a:buFont typeface="Wingdings" pitchFamily="2" charset="2"/>
              <a:buChar char="§"/>
            </a:pPr>
            <a:r>
              <a:rPr lang="fr-FR" sz="1800" dirty="0"/>
              <a:t>Musculation et mobilité ne s’opposent pas, la force est nécessaire pour exploiter les réserves de mouvement.</a:t>
            </a:r>
          </a:p>
          <a:p>
            <a:pPr marL="285750" indent="-285750">
              <a:spcAft>
                <a:spcPts val="600"/>
              </a:spcAft>
              <a:buClr>
                <a:schemeClr val="accent1"/>
              </a:buClr>
              <a:buFont typeface="Wingdings" pitchFamily="2" charset="2"/>
              <a:buChar char="§"/>
            </a:pPr>
            <a:r>
              <a:rPr lang="fr-FR" sz="1800" dirty="0"/>
              <a:t>Étirements statiques et dynamiques augmentent la tolérance à l’étirement, le choix dépend de la situation et des préférences.</a:t>
            </a:r>
          </a:p>
          <a:p>
            <a:pPr marL="285750" indent="-285750">
              <a:spcAft>
                <a:spcPts val="600"/>
              </a:spcAft>
              <a:buClr>
                <a:schemeClr val="accent1"/>
              </a:buClr>
              <a:buFont typeface="Wingdings" pitchFamily="2" charset="2"/>
              <a:buChar char="§"/>
            </a:pPr>
            <a:r>
              <a:rPr lang="fr-FR" sz="1800" dirty="0"/>
              <a:t>Balancements incontrôlés peuvent endommager l’appareil locomoteur.</a:t>
            </a:r>
          </a:p>
          <a:p>
            <a:pPr marL="285750" indent="-285750">
              <a:spcAft>
                <a:spcPts val="600"/>
              </a:spcAft>
              <a:buClr>
                <a:schemeClr val="accent1"/>
              </a:buClr>
              <a:buFont typeface="Wingdings" pitchFamily="2" charset="2"/>
              <a:buChar char="§"/>
            </a:pPr>
            <a:r>
              <a:rPr lang="fr-FR" sz="1800" dirty="0"/>
              <a:t>Étirements et prévention des blessures restent controversés, ils ne réparent pas les microlésions ou courbatures.</a:t>
            </a:r>
          </a:p>
          <a:p>
            <a:pPr marL="285750" indent="-285750">
              <a:spcAft>
                <a:spcPts val="600"/>
              </a:spcAft>
              <a:buClr>
                <a:schemeClr val="accent1"/>
              </a:buClr>
              <a:buFont typeface="Wingdings" pitchFamily="2" charset="2"/>
              <a:buChar char="§"/>
            </a:pPr>
            <a:r>
              <a:rPr lang="fr-FR" sz="1800" dirty="0"/>
              <a:t>Après un effort intense, privilégier mobilisation, relâchement et retour au calme, pas d’étirements statiques.</a:t>
            </a:r>
          </a:p>
          <a:p>
            <a:pPr marL="285750" indent="-285750">
              <a:spcAft>
                <a:spcPts val="600"/>
              </a:spcAft>
              <a:buClr>
                <a:schemeClr val="accent1"/>
              </a:buClr>
              <a:buFont typeface="Wingdings" pitchFamily="2" charset="2"/>
              <a:buChar char="§"/>
            </a:pPr>
            <a:r>
              <a:rPr lang="fr-FR" sz="1800" dirty="0"/>
              <a:t>Tensions liées au stress peuvent être soulagées par la relaxation et des étirements statiques adaptés.</a:t>
            </a:r>
            <a:endParaRPr lang="de-CH" sz="1900" dirty="0"/>
          </a:p>
        </p:txBody>
      </p:sp>
      <p:sp>
        <p:nvSpPr>
          <p:cNvPr id="5" name="Titel 2">
            <a:extLst>
              <a:ext uri="{FF2B5EF4-FFF2-40B4-BE49-F238E27FC236}">
                <a16:creationId xmlns:a16="http://schemas.microsoft.com/office/drawing/2014/main" id="{69A72CC9-14FC-4348-9533-B0BB878030C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Mobilité</a:t>
            </a:r>
            <a:br>
              <a:rPr lang="de-CH" sz="2800" kern="0" dirty="0">
                <a:latin typeface="Arial" panose="020B0604020202020204" pitchFamily="34" charset="0"/>
                <a:cs typeface="Arial" panose="020B0604020202020204" pitchFamily="34" charset="0"/>
              </a:rPr>
            </a:br>
            <a:r>
              <a:rPr lang="fr-FR" sz="2800" b="0" kern="0" dirty="0">
                <a:latin typeface="Arial" panose="020B0604020202020204" pitchFamily="34" charset="0"/>
                <a:cs typeface="Arial" panose="020B0604020202020204" pitchFamily="34" charset="0"/>
              </a:rPr>
              <a:t>Principes de l’entraînement à la mobilité</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4AC13A72-C340-2E22-82C3-5A279AEDA3D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34</a:t>
            </a:r>
            <a:endParaRPr lang="de-CH" sz="900" dirty="0"/>
          </a:p>
        </p:txBody>
      </p:sp>
    </p:spTree>
    <p:extLst>
      <p:ext uri="{BB962C8B-B14F-4D97-AF65-F5344CB8AC3E}">
        <p14:creationId xmlns:p14="http://schemas.microsoft.com/office/powerpoint/2010/main" val="42734617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860A78-A6A2-8440-BC21-307F91FE40E4}"/>
              </a:ext>
            </a:extLst>
          </p:cNvPr>
          <p:cNvSpPr txBox="1"/>
          <p:nvPr/>
        </p:nvSpPr>
        <p:spPr>
          <a:xfrm>
            <a:off x="378000" y="1582452"/>
            <a:ext cx="11436000" cy="4031873"/>
          </a:xfrm>
          <a:prstGeom prst="rect">
            <a:avLst/>
          </a:prstGeom>
          <a:noFill/>
        </p:spPr>
        <p:txBody>
          <a:bodyPr wrap="square" rtlCol="0">
            <a:spAutoFit/>
          </a:bodyPr>
          <a:lstStyle/>
          <a:p>
            <a:pPr marL="285750" indent="-285750">
              <a:spcAft>
                <a:spcPts val="600"/>
              </a:spcAft>
              <a:buClr>
                <a:schemeClr val="accent1"/>
              </a:buClr>
              <a:buFont typeface="Wingdings" pitchFamily="2" charset="2"/>
              <a:buChar char="§"/>
            </a:pPr>
            <a:r>
              <a:rPr lang="it-IT" sz="1800" dirty="0"/>
              <a:t>Mobilizzare, allungare &amp; rilassare mantengono la funzionalità, favoriscono la percezione corporea e regolano il tono muscolare.</a:t>
            </a:r>
          </a:p>
          <a:p>
            <a:pPr marL="285750" indent="-285750">
              <a:spcAft>
                <a:spcPts val="600"/>
              </a:spcAft>
              <a:buClr>
                <a:schemeClr val="accent1"/>
              </a:buClr>
              <a:buFont typeface="Wingdings" pitchFamily="2" charset="2"/>
              <a:buChar char="§"/>
            </a:pPr>
            <a:r>
              <a:rPr lang="it-IT" sz="1800" dirty="0"/>
              <a:t>Allungamento combinato al rinforzo migliora la mobilità e sostiene la stabilità articolare.</a:t>
            </a:r>
          </a:p>
          <a:p>
            <a:pPr marL="285750" indent="-285750">
              <a:spcAft>
                <a:spcPts val="600"/>
              </a:spcAft>
              <a:buClr>
                <a:schemeClr val="accent1"/>
              </a:buClr>
              <a:buFont typeface="Wingdings" pitchFamily="2" charset="2"/>
              <a:buChar char="§"/>
            </a:pPr>
            <a:r>
              <a:rPr lang="it-IT" sz="1800" dirty="0"/>
              <a:t>Riscaldamento ed esercizi dinamici riducono la resistenza muscolare e preparano allo sforzo, ma non sostituiscono il defaticamento.</a:t>
            </a:r>
          </a:p>
          <a:p>
            <a:pPr marL="285750" indent="-285750">
              <a:spcAft>
                <a:spcPts val="600"/>
              </a:spcAft>
              <a:buClr>
                <a:schemeClr val="accent1"/>
              </a:buClr>
              <a:buFont typeface="Wingdings" pitchFamily="2" charset="2"/>
              <a:buChar char="§"/>
            </a:pPr>
            <a:r>
              <a:rPr lang="it-IT" sz="1800" dirty="0"/>
              <a:t>Forza e mobilità non sono in contrasto; la forza è necessaria per sfruttare le riserve di movimento.</a:t>
            </a:r>
          </a:p>
          <a:p>
            <a:pPr marL="285750" indent="-285750">
              <a:spcAft>
                <a:spcPts val="600"/>
              </a:spcAft>
              <a:buClr>
                <a:schemeClr val="accent1"/>
              </a:buClr>
              <a:buFont typeface="Wingdings" pitchFamily="2" charset="2"/>
              <a:buChar char="§"/>
            </a:pPr>
            <a:r>
              <a:rPr lang="it-IT" sz="1800" dirty="0"/>
              <a:t>Allungamento statico e dinamico aumentano la tolleranza; la scelta dipende da situazione e preferenze.</a:t>
            </a:r>
          </a:p>
          <a:p>
            <a:pPr marL="285750" indent="-285750">
              <a:spcAft>
                <a:spcPts val="600"/>
              </a:spcAft>
              <a:buClr>
                <a:schemeClr val="accent1"/>
              </a:buClr>
              <a:buFont typeface="Wingdings" pitchFamily="2" charset="2"/>
              <a:buChar char="§"/>
            </a:pPr>
            <a:r>
              <a:rPr lang="it-IT" sz="1800" dirty="0"/>
              <a:t>Slanci incontrollati possono danneggiare l’apparato locomotore.</a:t>
            </a:r>
          </a:p>
          <a:p>
            <a:pPr marL="285750" indent="-285750">
              <a:spcAft>
                <a:spcPts val="600"/>
              </a:spcAft>
              <a:buClr>
                <a:schemeClr val="accent1"/>
              </a:buClr>
              <a:buFont typeface="Wingdings" pitchFamily="2" charset="2"/>
              <a:buChar char="§"/>
            </a:pPr>
            <a:r>
              <a:rPr lang="it-IT" sz="1800" dirty="0"/>
              <a:t>Allungamento e prevenzione degli infortuni restano controversi; non riparano </a:t>
            </a:r>
            <a:r>
              <a:rPr lang="it-IT" sz="1800" dirty="0" err="1"/>
              <a:t>microlacerazioni</a:t>
            </a:r>
            <a:r>
              <a:rPr lang="it-IT" sz="1800" dirty="0"/>
              <a:t> o indolenzimenti muscolari.</a:t>
            </a:r>
          </a:p>
          <a:p>
            <a:pPr marL="285750" indent="-285750">
              <a:spcAft>
                <a:spcPts val="600"/>
              </a:spcAft>
              <a:buClr>
                <a:schemeClr val="accent1"/>
              </a:buClr>
              <a:buFont typeface="Wingdings" pitchFamily="2" charset="2"/>
              <a:buChar char="§"/>
            </a:pPr>
            <a:r>
              <a:rPr lang="it-IT" sz="1800" dirty="0"/>
              <a:t>Dopo uno sforzo intenso, meglio mobilizzare, rilassare e defaticare – no allungamento statico.</a:t>
            </a:r>
          </a:p>
          <a:p>
            <a:pPr marL="285750" indent="-285750">
              <a:spcAft>
                <a:spcPts val="600"/>
              </a:spcAft>
              <a:buClr>
                <a:schemeClr val="accent1"/>
              </a:buClr>
              <a:buFont typeface="Wingdings" pitchFamily="2" charset="2"/>
              <a:buChar char="§"/>
            </a:pPr>
            <a:r>
              <a:rPr lang="it-IT" sz="1800" dirty="0"/>
              <a:t>Tensioni da stress possono essere alleviate con rilassamento ed esercizi di stretching statico.</a:t>
            </a:r>
            <a:endParaRPr lang="de-CH" sz="1900" dirty="0"/>
          </a:p>
        </p:txBody>
      </p:sp>
      <p:sp>
        <p:nvSpPr>
          <p:cNvPr id="5" name="Titel 2">
            <a:extLst>
              <a:ext uri="{FF2B5EF4-FFF2-40B4-BE49-F238E27FC236}">
                <a16:creationId xmlns:a16="http://schemas.microsoft.com/office/drawing/2014/main" id="{69A72CC9-14FC-4348-9533-B0BB878030C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Mobilità</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Principi</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dell’allenamento</a:t>
            </a:r>
            <a:r>
              <a:rPr lang="de-CH" sz="2800" b="0" kern="0" dirty="0">
                <a:latin typeface="Arial" panose="020B0604020202020204" pitchFamily="34" charset="0"/>
                <a:cs typeface="Arial" panose="020B0604020202020204" pitchFamily="34" charset="0"/>
              </a:rPr>
              <a:t> alla </a:t>
            </a:r>
            <a:r>
              <a:rPr lang="de-CH" sz="2800" b="0" kern="0" dirty="0" err="1">
                <a:latin typeface="Arial" panose="020B0604020202020204" pitchFamily="34" charset="0"/>
                <a:cs typeface="Arial" panose="020B0604020202020204" pitchFamily="34" charset="0"/>
              </a:rPr>
              <a:t>mobilità</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06EC0118-6DFE-E986-3610-82188A982E7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34</a:t>
            </a:r>
            <a:endParaRPr lang="de-CH" sz="900" dirty="0"/>
          </a:p>
        </p:txBody>
      </p:sp>
    </p:spTree>
    <p:extLst>
      <p:ext uri="{BB962C8B-B14F-4D97-AF65-F5344CB8AC3E}">
        <p14:creationId xmlns:p14="http://schemas.microsoft.com/office/powerpoint/2010/main" val="3291309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8CF0A-67D7-AAE0-427C-26D3F765C467}"/>
            </a:ext>
          </a:extLst>
        </p:cNvPr>
        <p:cNvGrpSpPr/>
        <p:nvPr/>
      </p:nvGrpSpPr>
      <p:grpSpPr>
        <a:xfrm>
          <a:off x="0" y="0"/>
          <a:ext cx="0" cy="0"/>
          <a:chOff x="0" y="0"/>
          <a:chExt cx="0" cy="0"/>
        </a:xfrm>
      </p:grpSpPr>
      <p:sp>
        <p:nvSpPr>
          <p:cNvPr id="5" name="Titel 2">
            <a:extLst>
              <a:ext uri="{FF2B5EF4-FFF2-40B4-BE49-F238E27FC236}">
                <a16:creationId xmlns:a16="http://schemas.microsoft.com/office/drawing/2014/main" id="{9DDAB4A0-FD12-A138-28F7-D73C8C28F615}"/>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Beweglichkeit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Beispiele für Dehnübungen</a:t>
            </a:r>
          </a:p>
        </p:txBody>
      </p:sp>
      <p:pic>
        <p:nvPicPr>
          <p:cNvPr id="2050" name="Picture 2">
            <a:extLst>
              <a:ext uri="{FF2B5EF4-FFF2-40B4-BE49-F238E27FC236}">
                <a16:creationId xmlns:a16="http://schemas.microsoft.com/office/drawing/2014/main" id="{22D660FD-A774-5F0E-15E3-65E80FB715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2904" y="3269619"/>
            <a:ext cx="2558477" cy="170565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45134168-79B4-514D-70ED-EAF8E2C18D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088" y="1491000"/>
            <a:ext cx="2559357" cy="170623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E9647E0C-0762-E881-DE04-7DCD4E5464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2903" y="5061185"/>
            <a:ext cx="2558478" cy="170565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190A5572-165B-516D-3C67-AD6F780F657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3392" y="1501087"/>
            <a:ext cx="2544227" cy="1696151"/>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a:extLst>
              <a:ext uri="{FF2B5EF4-FFF2-40B4-BE49-F238E27FC236}">
                <a16:creationId xmlns:a16="http://schemas.microsoft.com/office/drawing/2014/main" id="{3543089A-84F3-F0E5-D9CE-8B4C744CE18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1045" y="5061185"/>
            <a:ext cx="2569868" cy="1713246"/>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a:extLst>
              <a:ext uri="{FF2B5EF4-FFF2-40B4-BE49-F238E27FC236}">
                <a16:creationId xmlns:a16="http://schemas.microsoft.com/office/drawing/2014/main" id="{62A6D426-026A-AEC9-E262-6E2E50C2079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32435" y="3265475"/>
            <a:ext cx="2558478" cy="1705652"/>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a:extLst>
              <a:ext uri="{FF2B5EF4-FFF2-40B4-BE49-F238E27FC236}">
                <a16:creationId xmlns:a16="http://schemas.microsoft.com/office/drawing/2014/main" id="{C6FAB5B5-7299-716B-E9EC-C8C5D861AE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1556" y="1491000"/>
            <a:ext cx="2559357" cy="1706238"/>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a:extLst>
              <a:ext uri="{FF2B5EF4-FFF2-40B4-BE49-F238E27FC236}">
                <a16:creationId xmlns:a16="http://schemas.microsoft.com/office/drawing/2014/main" id="{0D6B8471-CED4-4467-B3D5-8F37DCD9633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4672" y="5061185"/>
            <a:ext cx="2542947" cy="16952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F19AFAC-AD91-E1B1-5F03-BDC4225D508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62024" y="1491000"/>
            <a:ext cx="2559357" cy="17062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06EBBAA-8572-A897-4B29-7E78506AAB5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4672" y="3270652"/>
            <a:ext cx="2542947" cy="169529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1FFAADE-39DF-F1DD-CA9C-64A928C4691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00648" y="5061185"/>
            <a:ext cx="2558918" cy="170594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9788221E-4F9F-5ACE-F521-47566B22155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01088" y="3265475"/>
            <a:ext cx="2558478" cy="1705652"/>
          </a:xfrm>
          <a:prstGeom prst="rect">
            <a:avLst/>
          </a:prstGeom>
          <a:noFill/>
          <a:extLst>
            <a:ext uri="{909E8E84-426E-40DD-AFC4-6F175D3DCCD1}">
              <a14:hiddenFill xmlns:a14="http://schemas.microsoft.com/office/drawing/2010/main">
                <a:solidFill>
                  <a:srgbClr val="FFFFFF"/>
                </a:solidFill>
              </a14:hiddenFill>
            </a:ext>
          </a:extLst>
        </p:spPr>
      </p:pic>
      <p:sp>
        <p:nvSpPr>
          <p:cNvPr id="3" name="SeitenzahlBenutzerdefiniert">
            <a:extLst>
              <a:ext uri="{FF2B5EF4-FFF2-40B4-BE49-F238E27FC236}">
                <a16:creationId xmlns:a16="http://schemas.microsoft.com/office/drawing/2014/main" id="{54E71D61-D0A3-01D3-ED4A-F2AB9628860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35</a:t>
            </a:r>
            <a:endParaRPr lang="de-CH" sz="900" dirty="0"/>
          </a:p>
        </p:txBody>
      </p:sp>
    </p:spTree>
    <p:extLst>
      <p:ext uri="{BB962C8B-B14F-4D97-AF65-F5344CB8AC3E}">
        <p14:creationId xmlns:p14="http://schemas.microsoft.com/office/powerpoint/2010/main" val="10327309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1C185-486D-AAEB-1C3F-545469DB04C5}"/>
            </a:ext>
          </a:extLst>
        </p:cNvPr>
        <p:cNvGrpSpPr/>
        <p:nvPr/>
      </p:nvGrpSpPr>
      <p:grpSpPr>
        <a:xfrm>
          <a:off x="0" y="0"/>
          <a:ext cx="0" cy="0"/>
          <a:chOff x="0" y="0"/>
          <a:chExt cx="0" cy="0"/>
        </a:xfrm>
      </p:grpSpPr>
      <p:sp>
        <p:nvSpPr>
          <p:cNvPr id="5" name="Titel 2">
            <a:extLst>
              <a:ext uri="{FF2B5EF4-FFF2-40B4-BE49-F238E27FC236}">
                <a16:creationId xmlns:a16="http://schemas.microsoft.com/office/drawing/2014/main" id="{C232B670-BA43-E1ED-88D4-78C317B243A8}"/>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Mobilité</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Exemples</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d’exercices</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d’étirement</a:t>
            </a:r>
            <a:endParaRPr lang="de-CH" sz="2800" b="0" kern="0" dirty="0">
              <a:latin typeface="Arial" panose="020B060402020202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08AA2218-0445-4473-BA5C-E30FF11A40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2904" y="3269619"/>
            <a:ext cx="2558477" cy="170565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F381F8EA-68EE-4B9F-8753-2F2E666FC2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088" y="1491000"/>
            <a:ext cx="2559357" cy="170623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91DEAFF4-7341-4758-99DA-4AB9BAB1FE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2903" y="5061185"/>
            <a:ext cx="2558478" cy="170565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E668A838-CE14-48BD-B8F8-6A6B61538DF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3392" y="1501087"/>
            <a:ext cx="2544227" cy="1696151"/>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a:extLst>
              <a:ext uri="{FF2B5EF4-FFF2-40B4-BE49-F238E27FC236}">
                <a16:creationId xmlns:a16="http://schemas.microsoft.com/office/drawing/2014/main" id="{E895BA98-1C30-4AC2-9049-5BEC4EA8DA6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1045" y="5061185"/>
            <a:ext cx="2569868" cy="1713246"/>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a:extLst>
              <a:ext uri="{FF2B5EF4-FFF2-40B4-BE49-F238E27FC236}">
                <a16:creationId xmlns:a16="http://schemas.microsoft.com/office/drawing/2014/main" id="{CDAE707D-07C8-45C1-99F8-29C91A8732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32435" y="3265475"/>
            <a:ext cx="2558478" cy="1705652"/>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a:extLst>
              <a:ext uri="{FF2B5EF4-FFF2-40B4-BE49-F238E27FC236}">
                <a16:creationId xmlns:a16="http://schemas.microsoft.com/office/drawing/2014/main" id="{FD481311-B99E-4269-AAF7-5E565A26DF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1556" y="1491000"/>
            <a:ext cx="2559357" cy="1706238"/>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a:extLst>
              <a:ext uri="{FF2B5EF4-FFF2-40B4-BE49-F238E27FC236}">
                <a16:creationId xmlns:a16="http://schemas.microsoft.com/office/drawing/2014/main" id="{09F5E969-5E3A-4115-8C6C-E68B43B7A0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4672" y="5061185"/>
            <a:ext cx="2542947" cy="16952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D9572D4-1BCA-9197-C4CB-4B8BF17DD83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62024" y="1491000"/>
            <a:ext cx="2559357" cy="17062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29354FA-A37D-8142-9D8A-15F2CFE116D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4672" y="3270652"/>
            <a:ext cx="2542947" cy="169529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1927BBC-4B09-997F-B75D-27F9A791673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00648" y="5061185"/>
            <a:ext cx="2558918" cy="170594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A342AF39-C3AC-18BD-D054-D2E879F87B2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01088" y="3265475"/>
            <a:ext cx="2558478" cy="1705652"/>
          </a:xfrm>
          <a:prstGeom prst="rect">
            <a:avLst/>
          </a:prstGeom>
          <a:noFill/>
          <a:extLst>
            <a:ext uri="{909E8E84-426E-40DD-AFC4-6F175D3DCCD1}">
              <a14:hiddenFill xmlns:a14="http://schemas.microsoft.com/office/drawing/2010/main">
                <a:solidFill>
                  <a:srgbClr val="FFFFFF"/>
                </a:solidFill>
              </a14:hiddenFill>
            </a:ext>
          </a:extLst>
        </p:spPr>
      </p:pic>
      <p:sp>
        <p:nvSpPr>
          <p:cNvPr id="3" name="SeitenzahlBenutzerdefiniert">
            <a:extLst>
              <a:ext uri="{FF2B5EF4-FFF2-40B4-BE49-F238E27FC236}">
                <a16:creationId xmlns:a16="http://schemas.microsoft.com/office/drawing/2014/main" id="{4B849185-58C3-4195-B222-DF3082B49A8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35</a:t>
            </a:r>
            <a:endParaRPr lang="de-CH" sz="900" dirty="0"/>
          </a:p>
        </p:txBody>
      </p:sp>
    </p:spTree>
    <p:extLst>
      <p:ext uri="{BB962C8B-B14F-4D97-AF65-F5344CB8AC3E}">
        <p14:creationId xmlns:p14="http://schemas.microsoft.com/office/powerpoint/2010/main" val="219282252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E814A-7C0F-BFA1-73FC-B2F30DB13DE3}"/>
            </a:ext>
          </a:extLst>
        </p:cNvPr>
        <p:cNvGrpSpPr/>
        <p:nvPr/>
      </p:nvGrpSpPr>
      <p:grpSpPr>
        <a:xfrm>
          <a:off x="0" y="0"/>
          <a:ext cx="0" cy="0"/>
          <a:chOff x="0" y="0"/>
          <a:chExt cx="0" cy="0"/>
        </a:xfrm>
      </p:grpSpPr>
      <p:sp>
        <p:nvSpPr>
          <p:cNvPr id="5" name="Titel 2">
            <a:extLst>
              <a:ext uri="{FF2B5EF4-FFF2-40B4-BE49-F238E27FC236}">
                <a16:creationId xmlns:a16="http://schemas.microsoft.com/office/drawing/2014/main" id="{94FB4DF0-5375-B563-3D24-6BBCFE49B597}"/>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Flessibilità</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Esempi</a:t>
            </a:r>
            <a:r>
              <a:rPr lang="de-CH" sz="2800" b="0" kern="0" dirty="0">
                <a:latin typeface="Arial" panose="020B0604020202020204" pitchFamily="34" charset="0"/>
                <a:cs typeface="Arial" panose="020B0604020202020204" pitchFamily="34" charset="0"/>
              </a:rPr>
              <a:t> di </a:t>
            </a:r>
            <a:r>
              <a:rPr lang="de-CH" sz="2800" b="0" kern="0" dirty="0" err="1">
                <a:latin typeface="Arial" panose="020B0604020202020204" pitchFamily="34" charset="0"/>
                <a:cs typeface="Arial" panose="020B0604020202020204" pitchFamily="34" charset="0"/>
              </a:rPr>
              <a:t>esercizi</a:t>
            </a:r>
            <a:r>
              <a:rPr lang="de-CH" sz="2800" b="0" kern="0" dirty="0">
                <a:latin typeface="Arial" panose="020B0604020202020204" pitchFamily="34" charset="0"/>
                <a:cs typeface="Arial" panose="020B0604020202020204" pitchFamily="34" charset="0"/>
              </a:rPr>
              <a:t> di </a:t>
            </a:r>
            <a:r>
              <a:rPr lang="de-CH" sz="2800" b="0" kern="0" dirty="0" err="1">
                <a:latin typeface="Arial" panose="020B0604020202020204" pitchFamily="34" charset="0"/>
                <a:cs typeface="Arial" panose="020B0604020202020204" pitchFamily="34" charset="0"/>
              </a:rPr>
              <a:t>stretching</a:t>
            </a:r>
            <a:endParaRPr lang="de-CH" sz="2800" b="0" kern="0" dirty="0">
              <a:latin typeface="Arial" panose="020B060402020202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F7505113-8B06-9C93-F472-A90D6E2B98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2904" y="3269619"/>
            <a:ext cx="2558477" cy="170565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C4A229F2-1182-7B06-0A98-81707507BB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088" y="1491000"/>
            <a:ext cx="2559357" cy="170623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B93061AE-C669-D540-A882-EC474119F3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2903" y="5061185"/>
            <a:ext cx="2558478" cy="170565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FB16CF62-B3C3-95CD-5675-47A570496A2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3392" y="1501087"/>
            <a:ext cx="2544227" cy="1696151"/>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a:extLst>
              <a:ext uri="{FF2B5EF4-FFF2-40B4-BE49-F238E27FC236}">
                <a16:creationId xmlns:a16="http://schemas.microsoft.com/office/drawing/2014/main" id="{44595D4D-C1A2-D5A3-47DF-2E688AA620B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1045" y="5061185"/>
            <a:ext cx="2569868" cy="1713246"/>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a:extLst>
              <a:ext uri="{FF2B5EF4-FFF2-40B4-BE49-F238E27FC236}">
                <a16:creationId xmlns:a16="http://schemas.microsoft.com/office/drawing/2014/main" id="{4DEA37BC-3104-B118-7D2E-1E2F5F2842D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32435" y="3265475"/>
            <a:ext cx="2558478" cy="1705652"/>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a:extLst>
              <a:ext uri="{FF2B5EF4-FFF2-40B4-BE49-F238E27FC236}">
                <a16:creationId xmlns:a16="http://schemas.microsoft.com/office/drawing/2014/main" id="{13223079-F356-9321-4F74-B54CC4598C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1556" y="1491000"/>
            <a:ext cx="2559357" cy="1706238"/>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a:extLst>
              <a:ext uri="{FF2B5EF4-FFF2-40B4-BE49-F238E27FC236}">
                <a16:creationId xmlns:a16="http://schemas.microsoft.com/office/drawing/2014/main" id="{A63208AD-E8A4-FEE5-9B56-3E06607195C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4672" y="5061185"/>
            <a:ext cx="2542947" cy="16952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7854CF2-3A81-73D7-A5AC-0973E4A035E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62024" y="1491000"/>
            <a:ext cx="2559357" cy="17062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939ECBE-4325-C711-3D26-CADB320609E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4672" y="3270652"/>
            <a:ext cx="2542947" cy="169529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596E41C-8400-6CF2-C02D-C70FD91C25D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00648" y="5061185"/>
            <a:ext cx="2558918" cy="170594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E7ACF0D-0B10-FABD-5333-54B67AE3FA0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01088" y="3265475"/>
            <a:ext cx="2558478" cy="1705652"/>
          </a:xfrm>
          <a:prstGeom prst="rect">
            <a:avLst/>
          </a:prstGeom>
          <a:noFill/>
          <a:extLst>
            <a:ext uri="{909E8E84-426E-40DD-AFC4-6F175D3DCCD1}">
              <a14:hiddenFill xmlns:a14="http://schemas.microsoft.com/office/drawing/2010/main">
                <a:solidFill>
                  <a:srgbClr val="FFFFFF"/>
                </a:solidFill>
              </a14:hiddenFill>
            </a:ext>
          </a:extLst>
        </p:spPr>
      </p:pic>
      <p:sp>
        <p:nvSpPr>
          <p:cNvPr id="3" name="SeitenzahlBenutzerdefiniert">
            <a:extLst>
              <a:ext uri="{FF2B5EF4-FFF2-40B4-BE49-F238E27FC236}">
                <a16:creationId xmlns:a16="http://schemas.microsoft.com/office/drawing/2014/main" id="{9D8E8A92-D97C-B060-FAB0-5021C155493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35</a:t>
            </a:r>
            <a:endParaRPr lang="de-CH" sz="900" dirty="0"/>
          </a:p>
        </p:txBody>
      </p:sp>
    </p:spTree>
    <p:extLst>
      <p:ext uri="{BB962C8B-B14F-4D97-AF65-F5344CB8AC3E}">
        <p14:creationId xmlns:p14="http://schemas.microsoft.com/office/powerpoint/2010/main" val="8443604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BD1C185-486D-AAEB-1C3F-545469DB04C5}"/>
            </a:ext>
          </a:extLst>
        </p:cNvPr>
        <p:cNvGrpSpPr/>
        <p:nvPr/>
      </p:nvGrpSpPr>
      <p:grpSpPr>
        <a:xfrm>
          <a:off x="0" y="0"/>
          <a:ext cx="0" cy="0"/>
          <a:chOff x="0" y="0"/>
          <a:chExt cx="0" cy="0"/>
        </a:xfrm>
      </p:grpSpPr>
      <p:sp>
        <p:nvSpPr>
          <p:cNvPr id="5" name="Titel 2">
            <a:extLst>
              <a:ext uri="{FF2B5EF4-FFF2-40B4-BE49-F238E27FC236}">
                <a16:creationId xmlns:a16="http://schemas.microsoft.com/office/drawing/2014/main" id="{C232B670-BA43-E1ED-88D4-78C317B243A8}"/>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Beweglichkeit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Janda-Test</a:t>
            </a:r>
          </a:p>
        </p:txBody>
      </p:sp>
      <p:sp>
        <p:nvSpPr>
          <p:cNvPr id="2" name="Textfeld 1">
            <a:extLst>
              <a:ext uri="{FF2B5EF4-FFF2-40B4-BE49-F238E27FC236}">
                <a16:creationId xmlns:a16="http://schemas.microsoft.com/office/drawing/2014/main" id="{BB56522C-963D-468D-9D41-D41750F6E722}"/>
              </a:ext>
            </a:extLst>
          </p:cNvPr>
          <p:cNvSpPr txBox="1"/>
          <p:nvPr/>
        </p:nvSpPr>
        <p:spPr>
          <a:xfrm>
            <a:off x="479376" y="1700808"/>
            <a:ext cx="5832648" cy="215444"/>
          </a:xfrm>
          <a:prstGeom prst="rect">
            <a:avLst/>
          </a:prstGeom>
          <a:noFill/>
        </p:spPr>
        <p:txBody>
          <a:bodyPr wrap="square" lIns="0" tIns="0" rIns="0" bIns="0" rtlCol="0">
            <a:spAutoFit/>
          </a:bodyPr>
          <a:lstStyle/>
          <a:p>
            <a:r>
              <a:rPr lang="de-CH" dirty="0"/>
              <a:t>Bilder folgen</a:t>
            </a:r>
          </a:p>
        </p:txBody>
      </p:sp>
      <p:sp>
        <p:nvSpPr>
          <p:cNvPr id="4" name="SeitenzahlBenutzerdefiniert">
            <a:extLst>
              <a:ext uri="{FF2B5EF4-FFF2-40B4-BE49-F238E27FC236}">
                <a16:creationId xmlns:a16="http://schemas.microsoft.com/office/drawing/2014/main" id="{5409CC1E-DD8A-BA50-7623-2E8C0B75B00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36</a:t>
            </a:r>
            <a:endParaRPr lang="de-CH" sz="900" dirty="0"/>
          </a:p>
        </p:txBody>
      </p:sp>
    </p:spTree>
    <p:extLst>
      <p:ext uri="{BB962C8B-B14F-4D97-AF65-F5344CB8AC3E}">
        <p14:creationId xmlns:p14="http://schemas.microsoft.com/office/powerpoint/2010/main" val="32167142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70B582C-2AFB-26A6-A44D-83C192E9654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986490B-1055-BFDD-D84C-3BA95CD18101}"/>
              </a:ext>
            </a:extLst>
          </p:cNvPr>
          <p:cNvSpPr>
            <a:spLocks noGrp="1"/>
          </p:cNvSpPr>
          <p:nvPr>
            <p:ph type="title"/>
          </p:nvPr>
        </p:nvSpPr>
        <p:spPr/>
        <p:txBody>
          <a:bodyPr/>
          <a:lstStyle/>
          <a:p>
            <a:endParaRPr lang="de-CH"/>
          </a:p>
        </p:txBody>
      </p:sp>
      <p:sp>
        <p:nvSpPr>
          <p:cNvPr id="4" name="SeitenzahlBenutzerdefiniert">
            <a:extLst>
              <a:ext uri="{FF2B5EF4-FFF2-40B4-BE49-F238E27FC236}">
                <a16:creationId xmlns:a16="http://schemas.microsoft.com/office/drawing/2014/main" id="{08D8AA98-2C32-EF1F-6BD2-E9C082E41E1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36</a:t>
            </a:r>
            <a:endParaRPr lang="de-CH" sz="900" dirty="0"/>
          </a:p>
        </p:txBody>
      </p:sp>
    </p:spTree>
    <p:extLst>
      <p:ext uri="{BB962C8B-B14F-4D97-AF65-F5344CB8AC3E}">
        <p14:creationId xmlns:p14="http://schemas.microsoft.com/office/powerpoint/2010/main" val="10914669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3788D29-AC9A-1F47-6F60-82338C464D6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776109F-814A-3DD9-FB36-ED40C94F0B93}"/>
              </a:ext>
            </a:extLst>
          </p:cNvPr>
          <p:cNvSpPr>
            <a:spLocks noGrp="1"/>
          </p:cNvSpPr>
          <p:nvPr>
            <p:ph type="title"/>
          </p:nvPr>
        </p:nvSpPr>
        <p:spPr/>
        <p:txBody>
          <a:bodyPr/>
          <a:lstStyle/>
          <a:p>
            <a:endParaRPr lang="de-CH"/>
          </a:p>
        </p:txBody>
      </p:sp>
      <p:sp>
        <p:nvSpPr>
          <p:cNvPr id="4" name="SeitenzahlBenutzerdefiniert">
            <a:extLst>
              <a:ext uri="{FF2B5EF4-FFF2-40B4-BE49-F238E27FC236}">
                <a16:creationId xmlns:a16="http://schemas.microsoft.com/office/drawing/2014/main" id="{A188B473-7323-F5A0-1EB2-07195659405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36</a:t>
            </a:r>
            <a:endParaRPr lang="de-CH" sz="900" dirty="0"/>
          </a:p>
        </p:txBody>
      </p:sp>
    </p:spTree>
    <p:extLst>
      <p:ext uri="{BB962C8B-B14F-4D97-AF65-F5344CB8AC3E}">
        <p14:creationId xmlns:p14="http://schemas.microsoft.com/office/powerpoint/2010/main" val="1926595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bgerundetes Rechteck 7"/>
          <p:cNvSpPr/>
          <p:nvPr/>
        </p:nvSpPr>
        <p:spPr>
          <a:xfrm>
            <a:off x="6096000" y="1463941"/>
            <a:ext cx="3864002" cy="4811664"/>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Aft>
                <a:spcPts val="600"/>
              </a:spcAft>
              <a:defRPr/>
            </a:pPr>
            <a:r>
              <a:rPr lang="fr-CH" sz="1800" i="0" u="none" strike="noStrike" dirty="0" err="1">
                <a:solidFill>
                  <a:srgbClr val="000000"/>
                </a:solidFill>
                <a:effectLst/>
              </a:rPr>
              <a:t>Unter</a:t>
            </a:r>
            <a:r>
              <a:rPr lang="fr-CH" sz="1800" i="0" u="none" strike="noStrike" dirty="0">
                <a:solidFill>
                  <a:srgbClr val="000000"/>
                </a:solidFill>
                <a:effectLst/>
              </a:rPr>
              <a:t> den </a:t>
            </a:r>
            <a:r>
              <a:rPr lang="fr-CH" sz="1800" i="0" u="none" strike="noStrike" dirty="0" err="1">
                <a:solidFill>
                  <a:srgbClr val="000000"/>
                </a:solidFill>
                <a:effectLst/>
              </a:rPr>
              <a:t>Entwicklungsfaktoren</a:t>
            </a:r>
            <a:r>
              <a:rPr lang="fr-CH" sz="1800" i="0" u="none" strike="noStrike" dirty="0">
                <a:solidFill>
                  <a:srgbClr val="000000"/>
                </a:solidFill>
                <a:effectLst/>
              </a:rPr>
              <a:t> </a:t>
            </a:r>
            <a:r>
              <a:rPr lang="fr-CH" sz="1800" i="0" u="none" strike="noStrike" dirty="0" err="1">
                <a:solidFill>
                  <a:srgbClr val="000000"/>
                </a:solidFill>
                <a:effectLst/>
              </a:rPr>
              <a:t>unterscheidet</a:t>
            </a:r>
            <a:r>
              <a:rPr lang="fr-CH" sz="1800" i="0" u="none" strike="noStrike" dirty="0">
                <a:solidFill>
                  <a:srgbClr val="000000"/>
                </a:solidFill>
                <a:effectLst/>
              </a:rPr>
              <a:t> man 5 </a:t>
            </a:r>
            <a:r>
              <a:rPr lang="fr-CH" sz="1800" i="0" u="none" strike="noStrike" dirty="0" err="1">
                <a:solidFill>
                  <a:srgbClr val="000000"/>
                </a:solidFill>
                <a:effectLst/>
              </a:rPr>
              <a:t>Achsen</a:t>
            </a:r>
            <a:r>
              <a:rPr lang="fr-CH" sz="1800" i="0" u="none" strike="noStrike" dirty="0">
                <a:solidFill>
                  <a:srgbClr val="000000"/>
                </a:solidFill>
                <a:effectLst/>
              </a:rPr>
              <a:t> </a:t>
            </a:r>
            <a:r>
              <a:rPr lang="fr-CH" sz="1800" i="0" u="none" strike="noStrike" dirty="0" err="1">
                <a:solidFill>
                  <a:srgbClr val="000000"/>
                </a:solidFill>
                <a:effectLst/>
              </a:rPr>
              <a:t>und</a:t>
            </a:r>
            <a:r>
              <a:rPr lang="fr-CH" sz="1800" i="0" u="none" strike="noStrike" dirty="0">
                <a:solidFill>
                  <a:srgbClr val="000000"/>
                </a:solidFill>
                <a:effectLst/>
              </a:rPr>
              <a:t> 16 </a:t>
            </a:r>
            <a:r>
              <a:rPr lang="fr-CH" sz="1800" i="0" u="none" strike="noStrike" dirty="0" err="1">
                <a:solidFill>
                  <a:srgbClr val="000000"/>
                </a:solidFill>
                <a:effectLst/>
              </a:rPr>
              <a:t>Faktoren</a:t>
            </a:r>
            <a:r>
              <a:rPr lang="fr-CH" sz="1800" i="0" u="none" strike="noStrike" dirty="0">
                <a:solidFill>
                  <a:srgbClr val="000000"/>
                </a:solidFill>
                <a:effectLst/>
              </a:rPr>
              <a:t>.</a:t>
            </a:r>
            <a:br>
              <a:rPr lang="fr-CH" sz="1800" dirty="0"/>
            </a:br>
            <a:r>
              <a:rPr lang="fr-CH" sz="1800" i="0" u="none" strike="noStrike" dirty="0" err="1">
                <a:solidFill>
                  <a:srgbClr val="000000"/>
                </a:solidFill>
                <a:effectLst/>
              </a:rPr>
              <a:t>Diese</a:t>
            </a:r>
            <a:r>
              <a:rPr lang="fr-CH" sz="1800" i="0" u="none" strike="noStrike" dirty="0">
                <a:solidFill>
                  <a:srgbClr val="000000"/>
                </a:solidFill>
                <a:effectLst/>
              </a:rPr>
              <a:t> </a:t>
            </a:r>
            <a:r>
              <a:rPr lang="fr-CH" sz="1800" i="0" u="none" strike="noStrike" dirty="0" err="1">
                <a:solidFill>
                  <a:srgbClr val="000000"/>
                </a:solidFill>
                <a:effectLst/>
              </a:rPr>
              <a:t>Faktoren</a:t>
            </a:r>
            <a:r>
              <a:rPr lang="fr-CH" sz="1800" i="0" u="none" strike="noStrike" dirty="0">
                <a:solidFill>
                  <a:srgbClr val="000000"/>
                </a:solidFill>
                <a:effectLst/>
              </a:rPr>
              <a:t> </a:t>
            </a:r>
            <a:r>
              <a:rPr lang="fr-CH" sz="1800" i="0" u="none" strike="noStrike" dirty="0" err="1">
                <a:solidFill>
                  <a:srgbClr val="000000"/>
                </a:solidFill>
                <a:effectLst/>
              </a:rPr>
              <a:t>beschreiben</a:t>
            </a:r>
            <a:r>
              <a:rPr lang="fr-CH" sz="1800" i="0" u="none" strike="noStrike" dirty="0">
                <a:solidFill>
                  <a:srgbClr val="000000"/>
                </a:solidFill>
                <a:effectLst/>
              </a:rPr>
              <a:t> die </a:t>
            </a:r>
            <a:r>
              <a:rPr lang="fr-CH" sz="1800" i="0" u="none" strike="noStrike" dirty="0" err="1">
                <a:solidFill>
                  <a:srgbClr val="000000"/>
                </a:solidFill>
                <a:effectLst/>
              </a:rPr>
              <a:t>physischen</a:t>
            </a:r>
            <a:r>
              <a:rPr lang="fr-CH" sz="1800" i="0" u="none" strike="noStrike" dirty="0">
                <a:solidFill>
                  <a:srgbClr val="000000"/>
                </a:solidFill>
                <a:effectLst/>
              </a:rPr>
              <a:t> </a:t>
            </a:r>
            <a:r>
              <a:rPr lang="fr-CH" sz="1800" i="0" u="none" strike="noStrike" dirty="0" err="1">
                <a:solidFill>
                  <a:srgbClr val="000000"/>
                </a:solidFill>
                <a:effectLst/>
              </a:rPr>
              <a:t>und</a:t>
            </a:r>
            <a:r>
              <a:rPr lang="fr-CH" sz="1800" i="0" u="none" strike="noStrike" dirty="0">
                <a:solidFill>
                  <a:srgbClr val="000000"/>
                </a:solidFill>
                <a:effectLst/>
              </a:rPr>
              <a:t> </a:t>
            </a:r>
            <a:r>
              <a:rPr lang="fr-CH" sz="1800" i="0" u="none" strike="noStrike" dirty="0" err="1">
                <a:solidFill>
                  <a:srgbClr val="000000"/>
                </a:solidFill>
                <a:effectLst/>
              </a:rPr>
              <a:t>psychischen</a:t>
            </a:r>
            <a:r>
              <a:rPr lang="fr-CH" sz="1800" i="0" u="none" strike="noStrike" dirty="0">
                <a:solidFill>
                  <a:srgbClr val="000000"/>
                </a:solidFill>
                <a:effectLst/>
              </a:rPr>
              <a:t> </a:t>
            </a:r>
            <a:r>
              <a:rPr lang="fr-CH" sz="1800" i="0" u="none" strike="noStrike" dirty="0" err="1">
                <a:solidFill>
                  <a:srgbClr val="000000"/>
                </a:solidFill>
                <a:effectLst/>
              </a:rPr>
              <a:t>Komponenten</a:t>
            </a:r>
            <a:r>
              <a:rPr lang="fr-CH" sz="1800" i="0" u="none" strike="noStrike" dirty="0">
                <a:solidFill>
                  <a:srgbClr val="000000"/>
                </a:solidFill>
                <a:effectLst/>
              </a:rPr>
              <a:t> der </a:t>
            </a:r>
            <a:r>
              <a:rPr lang="fr-CH" sz="1800" i="0" u="none" strike="noStrike" dirty="0" err="1">
                <a:solidFill>
                  <a:srgbClr val="000000"/>
                </a:solidFill>
                <a:effectLst/>
              </a:rPr>
              <a:t>Bewegung</a:t>
            </a:r>
            <a:r>
              <a:rPr lang="fr-CH" sz="1800" i="0" u="none" strike="noStrike" dirty="0">
                <a:solidFill>
                  <a:srgbClr val="000000"/>
                </a:solidFill>
                <a:effectLst/>
              </a:rPr>
              <a:t>.</a:t>
            </a:r>
            <a:endParaRPr lang="fr-CH" dirty="0">
              <a:solidFill>
                <a:schemeClr val="tx1"/>
              </a:solidFill>
              <a:cs typeface="Arial" panose="020B0604020202020204" pitchFamily="34" charset="0"/>
            </a:endParaRPr>
          </a:p>
        </p:txBody>
      </p:sp>
      <p:pic>
        <p:nvPicPr>
          <p:cNvPr id="4" name="Image 3">
            <a:extLst>
              <a:ext uri="{FF2B5EF4-FFF2-40B4-BE49-F238E27FC236}">
                <a16:creationId xmlns:a16="http://schemas.microsoft.com/office/drawing/2014/main" id="{DFCFCA7C-F1FC-4B6A-A3F4-EFD527662820}"/>
              </a:ext>
            </a:extLst>
          </p:cNvPr>
          <p:cNvPicPr>
            <a:picLocks noChangeAspect="1"/>
          </p:cNvPicPr>
          <p:nvPr/>
        </p:nvPicPr>
        <p:blipFill>
          <a:blip r:embed="rId3"/>
          <a:stretch>
            <a:fillRect/>
          </a:stretch>
        </p:blipFill>
        <p:spPr>
          <a:xfrm>
            <a:off x="1921806" y="1489594"/>
            <a:ext cx="3697944" cy="4895574"/>
          </a:xfrm>
          <a:prstGeom prst="rect">
            <a:avLst/>
          </a:prstGeom>
        </p:spPr>
      </p:pic>
      <p:sp>
        <p:nvSpPr>
          <p:cNvPr id="5" name="Titel 2">
            <a:extLst>
              <a:ext uri="{FF2B5EF4-FFF2-40B4-BE49-F238E27FC236}">
                <a16:creationId xmlns:a16="http://schemas.microsoft.com/office/drawing/2014/main" id="{2F1A86A7-0DBC-4DE2-8A64-474902E7DB98}"/>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Entwicklungsfaktoren</a:t>
            </a:r>
          </a:p>
        </p:txBody>
      </p:sp>
      <p:sp>
        <p:nvSpPr>
          <p:cNvPr id="3" name="SeitenzahlBenutzerdefiniert">
            <a:extLst>
              <a:ext uri="{FF2B5EF4-FFF2-40B4-BE49-F238E27FC236}">
                <a16:creationId xmlns:a16="http://schemas.microsoft.com/office/drawing/2014/main" id="{2A93D94A-A468-66B5-3481-BF196296ABE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a:t>
            </a:r>
            <a:endParaRPr lang="de-CH" sz="900" dirty="0"/>
          </a:p>
        </p:txBody>
      </p:sp>
    </p:spTree>
    <p:extLst>
      <p:ext uri="{BB962C8B-B14F-4D97-AF65-F5344CB8AC3E}">
        <p14:creationId xmlns:p14="http://schemas.microsoft.com/office/powerpoint/2010/main" val="151925679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Text, Screenshot, Design enthält.&#10;&#10;KI-generierte Inhalte können fehlerhaft sein.">
            <a:extLst>
              <a:ext uri="{FF2B5EF4-FFF2-40B4-BE49-F238E27FC236}">
                <a16:creationId xmlns:a16="http://schemas.microsoft.com/office/drawing/2014/main" id="{DDF1C20F-2F7E-07D2-3204-5488D27B4A4F}"/>
              </a:ext>
            </a:extLst>
          </p:cNvPr>
          <p:cNvPicPr>
            <a:picLocks noChangeAspect="1"/>
          </p:cNvPicPr>
          <p:nvPr/>
        </p:nvPicPr>
        <p:blipFill>
          <a:blip r:embed="rId3">
            <a:extLst>
              <a:ext uri="{28A0092B-C50C-407E-A947-70E740481C1C}">
                <a14:useLocalDpi xmlns:a14="http://schemas.microsoft.com/office/drawing/2010/main" val="0"/>
              </a:ext>
            </a:extLst>
          </a:blip>
          <a:srcRect l="8989" t="24172" b="54200"/>
          <a:stretch/>
        </p:blipFill>
        <p:spPr>
          <a:xfrm>
            <a:off x="1366047" y="1772816"/>
            <a:ext cx="9417638" cy="3642205"/>
          </a:xfrm>
          <a:prstGeom prst="rect">
            <a:avLst/>
          </a:prstGeom>
        </p:spPr>
      </p:pic>
      <p:sp>
        <p:nvSpPr>
          <p:cNvPr id="4" name="Rectangle 3">
            <a:extLst>
              <a:ext uri="{FF2B5EF4-FFF2-40B4-BE49-F238E27FC236}">
                <a16:creationId xmlns:a16="http://schemas.microsoft.com/office/drawing/2014/main" id="{44687DFC-DDF3-054E-B648-CA1C135D45AB}"/>
              </a:ext>
            </a:extLst>
          </p:cNvPr>
          <p:cNvSpPr/>
          <p:nvPr/>
        </p:nvSpPr>
        <p:spPr>
          <a:xfrm>
            <a:off x="2780165" y="3233878"/>
            <a:ext cx="8021187" cy="720080"/>
          </a:xfrm>
          <a:prstGeom prst="rect">
            <a:avLst/>
          </a:prstGeom>
          <a:solidFill>
            <a:srgbClr val="FFCC00">
              <a:alpha val="50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 name="Titel 2">
            <a:extLst>
              <a:ext uri="{FF2B5EF4-FFF2-40B4-BE49-F238E27FC236}">
                <a16:creationId xmlns:a16="http://schemas.microsoft.com/office/drawing/2014/main" id="{F5BB664B-9A0E-44CE-9520-F4BC70272F67}"/>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Entwicklungsfaktoren </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Athletik – Kraft</a:t>
            </a:r>
          </a:p>
        </p:txBody>
      </p:sp>
      <p:sp>
        <p:nvSpPr>
          <p:cNvPr id="3" name="SeitenzahlBenutzerdefiniert">
            <a:extLst>
              <a:ext uri="{FF2B5EF4-FFF2-40B4-BE49-F238E27FC236}">
                <a16:creationId xmlns:a16="http://schemas.microsoft.com/office/drawing/2014/main" id="{55048049-EB16-6638-4313-16219447FE1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37</a:t>
            </a:r>
            <a:endParaRPr lang="de-CH" sz="900" dirty="0"/>
          </a:p>
        </p:txBody>
      </p:sp>
    </p:spTree>
    <p:extLst>
      <p:ext uri="{BB962C8B-B14F-4D97-AF65-F5344CB8AC3E}">
        <p14:creationId xmlns:p14="http://schemas.microsoft.com/office/powerpoint/2010/main" val="7149197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3262B-F4C2-BF40-CBE3-B50F9F5A6C0A}"/>
            </a:ext>
          </a:extLst>
        </p:cNvPr>
        <p:cNvGrpSpPr/>
        <p:nvPr/>
      </p:nvGrpSpPr>
      <p:grpSpPr>
        <a:xfrm>
          <a:off x="0" y="0"/>
          <a:ext cx="0" cy="0"/>
          <a:chOff x="0" y="0"/>
          <a:chExt cx="0" cy="0"/>
        </a:xfrm>
      </p:grpSpPr>
      <p:pic>
        <p:nvPicPr>
          <p:cNvPr id="3" name="Grafik 2" descr="Ein Bild, das Text, Screenshot, Software, Design enthält.&#10;&#10;KI-generierte Inhalte können fehlerhaft sein.">
            <a:extLst>
              <a:ext uri="{FF2B5EF4-FFF2-40B4-BE49-F238E27FC236}">
                <a16:creationId xmlns:a16="http://schemas.microsoft.com/office/drawing/2014/main" id="{96989163-156D-6DB3-A6FE-64BC16EC0CC5}"/>
              </a:ext>
            </a:extLst>
          </p:cNvPr>
          <p:cNvPicPr>
            <a:picLocks noChangeAspect="1"/>
          </p:cNvPicPr>
          <p:nvPr/>
        </p:nvPicPr>
        <p:blipFill>
          <a:blip r:embed="rId3">
            <a:extLst>
              <a:ext uri="{28A0092B-C50C-407E-A947-70E740481C1C}">
                <a14:useLocalDpi xmlns:a14="http://schemas.microsoft.com/office/drawing/2010/main" val="0"/>
              </a:ext>
            </a:extLst>
          </a:blip>
          <a:srcRect l="8989" t="24172" b="54200"/>
          <a:stretch/>
        </p:blipFill>
        <p:spPr>
          <a:xfrm>
            <a:off x="1338606" y="1772816"/>
            <a:ext cx="9553998" cy="3694941"/>
          </a:xfrm>
          <a:prstGeom prst="rect">
            <a:avLst/>
          </a:prstGeom>
        </p:spPr>
      </p:pic>
      <p:sp>
        <p:nvSpPr>
          <p:cNvPr id="4" name="Rectangle 3">
            <a:extLst>
              <a:ext uri="{FF2B5EF4-FFF2-40B4-BE49-F238E27FC236}">
                <a16:creationId xmlns:a16="http://schemas.microsoft.com/office/drawing/2014/main" id="{53D79C0D-90BA-88B8-8346-FF92DE07F78C}"/>
              </a:ext>
            </a:extLst>
          </p:cNvPr>
          <p:cNvSpPr/>
          <p:nvPr/>
        </p:nvSpPr>
        <p:spPr>
          <a:xfrm>
            <a:off x="2764027" y="3260246"/>
            <a:ext cx="8089367" cy="720080"/>
          </a:xfrm>
          <a:prstGeom prst="rect">
            <a:avLst/>
          </a:prstGeom>
          <a:solidFill>
            <a:srgbClr val="FFCC00">
              <a:alpha val="50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 name="Titel 2">
            <a:extLst>
              <a:ext uri="{FF2B5EF4-FFF2-40B4-BE49-F238E27FC236}">
                <a16:creationId xmlns:a16="http://schemas.microsoft.com/office/drawing/2014/main" id="{3722B27B-AA52-474E-95D2-D6D8131CB2B2}"/>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Facteurs</a:t>
            </a:r>
            <a:r>
              <a:rPr lang="de-CH" sz="2800" kern="0" dirty="0">
                <a:latin typeface="Arial" panose="020B0604020202020204" pitchFamily="34" charset="0"/>
                <a:cs typeface="Arial" panose="020B0604020202020204" pitchFamily="34" charset="0"/>
              </a:rPr>
              <a:t> de </a:t>
            </a:r>
            <a:r>
              <a:rPr lang="de-CH" sz="2800" kern="0" dirty="0" err="1">
                <a:latin typeface="Arial" panose="020B0604020202020204" pitchFamily="34" charset="0"/>
                <a:cs typeface="Arial" panose="020B0604020202020204" pitchFamily="34" charset="0"/>
              </a:rPr>
              <a:t>développement</a:t>
            </a:r>
            <a:r>
              <a:rPr lang="de-CH" sz="2800" kern="0" dirty="0">
                <a:latin typeface="Arial" panose="020B0604020202020204" pitchFamily="34" charset="0"/>
                <a:cs typeface="Arial" panose="020B0604020202020204" pitchFamily="34" charset="0"/>
              </a:rPr>
              <a:t> </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Qualités</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athlétiques</a:t>
            </a:r>
            <a:r>
              <a:rPr lang="de-CH" sz="2800" b="0" kern="0" dirty="0">
                <a:latin typeface="Arial" panose="020B0604020202020204" pitchFamily="34" charset="0"/>
                <a:cs typeface="Arial" panose="020B0604020202020204" pitchFamily="34" charset="0"/>
              </a:rPr>
              <a:t> – Force</a:t>
            </a:r>
          </a:p>
        </p:txBody>
      </p:sp>
      <p:sp>
        <p:nvSpPr>
          <p:cNvPr id="6" name="SeitenzahlBenutzerdefiniert">
            <a:extLst>
              <a:ext uri="{FF2B5EF4-FFF2-40B4-BE49-F238E27FC236}">
                <a16:creationId xmlns:a16="http://schemas.microsoft.com/office/drawing/2014/main" id="{FF264D80-1D8A-6F79-FC03-2484066BD5E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37</a:t>
            </a:r>
            <a:endParaRPr lang="de-CH" sz="900" dirty="0"/>
          </a:p>
        </p:txBody>
      </p:sp>
    </p:spTree>
    <p:extLst>
      <p:ext uri="{BB962C8B-B14F-4D97-AF65-F5344CB8AC3E}">
        <p14:creationId xmlns:p14="http://schemas.microsoft.com/office/powerpoint/2010/main" val="187860252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BAD70-176E-86FA-EEB6-5E83D4357673}"/>
            </a:ext>
          </a:extLst>
        </p:cNvPr>
        <p:cNvGrpSpPr/>
        <p:nvPr/>
      </p:nvGrpSpPr>
      <p:grpSpPr>
        <a:xfrm>
          <a:off x="0" y="0"/>
          <a:ext cx="0" cy="0"/>
          <a:chOff x="0" y="0"/>
          <a:chExt cx="0" cy="0"/>
        </a:xfrm>
      </p:grpSpPr>
      <p:pic>
        <p:nvPicPr>
          <p:cNvPr id="5" name="Grafik 4" descr="Ein Bild, das Text, Screenshot, Design enthält.&#10;&#10;KI-generierte Inhalte können fehlerhaft sein.">
            <a:extLst>
              <a:ext uri="{FF2B5EF4-FFF2-40B4-BE49-F238E27FC236}">
                <a16:creationId xmlns:a16="http://schemas.microsoft.com/office/drawing/2014/main" id="{914F1A5D-33DA-D3D8-36E3-BB0025028482}"/>
              </a:ext>
            </a:extLst>
          </p:cNvPr>
          <p:cNvPicPr>
            <a:picLocks noChangeAspect="1"/>
          </p:cNvPicPr>
          <p:nvPr/>
        </p:nvPicPr>
        <p:blipFill>
          <a:blip r:embed="rId3">
            <a:extLst>
              <a:ext uri="{28A0092B-C50C-407E-A947-70E740481C1C}">
                <a14:useLocalDpi xmlns:a14="http://schemas.microsoft.com/office/drawing/2010/main" val="0"/>
              </a:ext>
            </a:extLst>
          </a:blip>
          <a:srcRect l="8864" t="24323" b="54466"/>
          <a:stretch/>
        </p:blipFill>
        <p:spPr>
          <a:xfrm>
            <a:off x="1044283" y="1860647"/>
            <a:ext cx="10103435" cy="3810518"/>
          </a:xfrm>
          <a:prstGeom prst="rect">
            <a:avLst/>
          </a:prstGeom>
        </p:spPr>
      </p:pic>
      <p:sp>
        <p:nvSpPr>
          <p:cNvPr id="4" name="Rectangle 3">
            <a:extLst>
              <a:ext uri="{FF2B5EF4-FFF2-40B4-BE49-F238E27FC236}">
                <a16:creationId xmlns:a16="http://schemas.microsoft.com/office/drawing/2014/main" id="{3943C0F9-CBE0-C75A-B0E6-F65FA0CC62D7}"/>
              </a:ext>
            </a:extLst>
          </p:cNvPr>
          <p:cNvSpPr/>
          <p:nvPr/>
        </p:nvSpPr>
        <p:spPr>
          <a:xfrm>
            <a:off x="2567608" y="3369862"/>
            <a:ext cx="8580109" cy="792088"/>
          </a:xfrm>
          <a:prstGeom prst="rect">
            <a:avLst/>
          </a:prstGeom>
          <a:solidFill>
            <a:srgbClr val="FFCC00">
              <a:alpha val="50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itel 2">
            <a:extLst>
              <a:ext uri="{FF2B5EF4-FFF2-40B4-BE49-F238E27FC236}">
                <a16:creationId xmlns:a16="http://schemas.microsoft.com/office/drawing/2014/main" id="{4E47626E-3219-4060-9533-09B8950B5EC2}"/>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Fattori</a:t>
            </a:r>
            <a:r>
              <a:rPr lang="de-CH" sz="2800" kern="0" dirty="0">
                <a:latin typeface="Arial" panose="020B0604020202020204" pitchFamily="34" charset="0"/>
                <a:cs typeface="Arial" panose="020B0604020202020204" pitchFamily="34" charset="0"/>
              </a:rPr>
              <a:t> di </a:t>
            </a:r>
            <a:r>
              <a:rPr lang="de-CH" sz="2800" kern="0" dirty="0" err="1">
                <a:latin typeface="Arial" panose="020B0604020202020204" pitchFamily="34" charset="0"/>
                <a:cs typeface="Arial" panose="020B0604020202020204" pitchFamily="34" charset="0"/>
              </a:rPr>
              <a:t>sviluppo</a:t>
            </a:r>
            <a:r>
              <a:rPr lang="de-CH" sz="2800" kern="0" dirty="0">
                <a:latin typeface="Arial" panose="020B0604020202020204" pitchFamily="34" charset="0"/>
                <a:cs typeface="Arial" panose="020B0604020202020204" pitchFamily="34" charset="0"/>
              </a:rPr>
              <a:t> </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Atletica</a:t>
            </a:r>
            <a:r>
              <a:rPr lang="de-CH" sz="2800" b="0" kern="0" dirty="0">
                <a:latin typeface="Arial" panose="020B0604020202020204" pitchFamily="34" charset="0"/>
                <a:cs typeface="Arial" panose="020B0604020202020204" pitchFamily="34" charset="0"/>
              </a:rPr>
              <a:t> - Forza</a:t>
            </a:r>
          </a:p>
        </p:txBody>
      </p:sp>
      <p:sp>
        <p:nvSpPr>
          <p:cNvPr id="3" name="SeitenzahlBenutzerdefiniert">
            <a:extLst>
              <a:ext uri="{FF2B5EF4-FFF2-40B4-BE49-F238E27FC236}">
                <a16:creationId xmlns:a16="http://schemas.microsoft.com/office/drawing/2014/main" id="{3A9C7B5D-E450-4FDD-8B23-2C626DF325B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37</a:t>
            </a:r>
            <a:endParaRPr lang="de-CH" sz="900" dirty="0"/>
          </a:p>
        </p:txBody>
      </p:sp>
    </p:spTree>
    <p:extLst>
      <p:ext uri="{BB962C8B-B14F-4D97-AF65-F5344CB8AC3E}">
        <p14:creationId xmlns:p14="http://schemas.microsoft.com/office/powerpoint/2010/main" val="32750524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2F3A7D-D4C1-C44A-AF76-EA85BDE0C51B}"/>
              </a:ext>
            </a:extLst>
          </p:cNvPr>
          <p:cNvSpPr txBox="1"/>
          <p:nvPr/>
        </p:nvSpPr>
        <p:spPr>
          <a:xfrm>
            <a:off x="551384" y="1508006"/>
            <a:ext cx="7344816" cy="4801314"/>
          </a:xfrm>
          <a:prstGeom prst="rect">
            <a:avLst/>
          </a:prstGeom>
          <a:noFill/>
        </p:spPr>
        <p:txBody>
          <a:bodyPr wrap="square" rtlCol="0">
            <a:spAutoFit/>
          </a:bodyPr>
          <a:lstStyle/>
          <a:p>
            <a:pPr>
              <a:lnSpc>
                <a:spcPct val="150000"/>
              </a:lnSpc>
              <a:buClr>
                <a:schemeClr val="accent1"/>
              </a:buClr>
            </a:pPr>
            <a:r>
              <a:rPr lang="en-CH" sz="2200" b="1" dirty="0"/>
              <a:t>KRAFT…</a:t>
            </a:r>
            <a:endParaRPr lang="de-CH" sz="2200" b="1" dirty="0"/>
          </a:p>
          <a:p>
            <a:pPr>
              <a:lnSpc>
                <a:spcPct val="150000"/>
              </a:lnSpc>
              <a:buClr>
                <a:schemeClr val="accent1"/>
              </a:buClr>
            </a:pPr>
            <a:endParaRPr lang="en-CH" sz="2200" b="1" dirty="0"/>
          </a:p>
          <a:p>
            <a:pPr marL="285750" indent="-285750">
              <a:spcAft>
                <a:spcPts val="600"/>
              </a:spcAft>
              <a:buClr>
                <a:schemeClr val="accent1"/>
              </a:buClr>
              <a:buFont typeface="Wingdings" pitchFamily="2" charset="2"/>
              <a:buChar char="§"/>
            </a:pPr>
            <a:r>
              <a:rPr lang="en-GB" sz="2000" dirty="0"/>
              <a:t>…</a:t>
            </a:r>
            <a:r>
              <a:rPr lang="en-GB" sz="2000" dirty="0" err="1"/>
              <a:t>ist</a:t>
            </a:r>
            <a:r>
              <a:rPr lang="en-GB" sz="2000" dirty="0"/>
              <a:t> die </a:t>
            </a:r>
            <a:r>
              <a:rPr lang="en-GB" sz="2000" dirty="0" err="1"/>
              <a:t>Fähigkeit</a:t>
            </a:r>
            <a:r>
              <a:rPr lang="en-GB" sz="2000" dirty="0"/>
              <a:t> des </a:t>
            </a:r>
            <a:r>
              <a:rPr lang="en-GB" sz="2000" dirty="0" err="1"/>
              <a:t>Nerv-Muskel</a:t>
            </a:r>
            <a:r>
              <a:rPr lang="en-GB" sz="2000" dirty="0"/>
              <a:t> Systems </a:t>
            </a:r>
            <a:r>
              <a:rPr lang="en-GB" sz="2000" dirty="0" err="1"/>
              <a:t>durch</a:t>
            </a:r>
            <a:r>
              <a:rPr lang="en-GB" sz="2000" dirty="0"/>
              <a:t> Innervations- und </a:t>
            </a:r>
            <a:r>
              <a:rPr lang="en-GB" sz="2000" dirty="0" err="1"/>
              <a:t>Stoffwechselprozesse</a:t>
            </a:r>
            <a:r>
              <a:rPr lang="en-GB" sz="2000" dirty="0"/>
              <a:t> </a:t>
            </a:r>
            <a:r>
              <a:rPr lang="en-GB" sz="2000" dirty="0" err="1"/>
              <a:t>mit</a:t>
            </a:r>
            <a:r>
              <a:rPr lang="en-GB" sz="2000" dirty="0"/>
              <a:t> </a:t>
            </a:r>
            <a:r>
              <a:rPr lang="en-GB" sz="2000" dirty="0" err="1"/>
              <a:t>Muskelkontraktion</a:t>
            </a:r>
            <a:r>
              <a:rPr lang="en-GB" sz="2000" dirty="0"/>
              <a:t> </a:t>
            </a:r>
            <a:r>
              <a:rPr lang="en-GB" sz="2000" dirty="0" err="1"/>
              <a:t>Wiederstände</a:t>
            </a:r>
            <a:r>
              <a:rPr lang="en-GB" sz="2000" dirty="0"/>
              <a:t> </a:t>
            </a:r>
            <a:r>
              <a:rPr lang="en-GB" sz="2000" dirty="0" err="1"/>
              <a:t>zu</a:t>
            </a:r>
            <a:r>
              <a:rPr lang="en-GB" sz="2000" dirty="0"/>
              <a:t> </a:t>
            </a:r>
            <a:r>
              <a:rPr lang="en-GB" sz="2000" dirty="0" err="1"/>
              <a:t>überwinden</a:t>
            </a:r>
            <a:r>
              <a:rPr lang="en-GB" sz="2000" dirty="0"/>
              <a:t> (</a:t>
            </a:r>
            <a:r>
              <a:rPr lang="en-GB" sz="2000" dirty="0" err="1"/>
              <a:t>konzentrische</a:t>
            </a:r>
            <a:r>
              <a:rPr lang="en-GB" sz="2000" dirty="0"/>
              <a:t> Arbeit), </a:t>
            </a:r>
            <a:r>
              <a:rPr lang="en-GB" sz="2000" dirty="0" err="1"/>
              <a:t>ihnen</a:t>
            </a:r>
            <a:r>
              <a:rPr lang="en-GB" sz="2000" dirty="0"/>
              <a:t> </a:t>
            </a:r>
            <a:r>
              <a:rPr lang="en-GB" sz="2000" dirty="0" err="1"/>
              <a:t>entgegenzuwirken</a:t>
            </a:r>
            <a:r>
              <a:rPr lang="en-GB" sz="2000" dirty="0"/>
              <a:t> (</a:t>
            </a:r>
            <a:r>
              <a:rPr lang="en-GB" sz="2000" dirty="0" err="1"/>
              <a:t>exzentrische</a:t>
            </a:r>
            <a:r>
              <a:rPr lang="en-GB" sz="2000" dirty="0"/>
              <a:t> Arbeit) </a:t>
            </a:r>
            <a:r>
              <a:rPr lang="en-GB" sz="2000" dirty="0" err="1"/>
              <a:t>oder</a:t>
            </a:r>
            <a:r>
              <a:rPr lang="en-GB" sz="2000" dirty="0"/>
              <a:t> </a:t>
            </a:r>
            <a:r>
              <a:rPr lang="en-GB" sz="2000" dirty="0" err="1"/>
              <a:t>sie</a:t>
            </a:r>
            <a:r>
              <a:rPr lang="en-GB" sz="2000" dirty="0"/>
              <a:t> </a:t>
            </a:r>
            <a:r>
              <a:rPr lang="en-GB" sz="2000" dirty="0" err="1"/>
              <a:t>zu</a:t>
            </a:r>
            <a:r>
              <a:rPr lang="en-GB" sz="2000" dirty="0"/>
              <a:t> </a:t>
            </a:r>
            <a:r>
              <a:rPr lang="en-GB" sz="2000" dirty="0" err="1"/>
              <a:t>halten</a:t>
            </a:r>
            <a:r>
              <a:rPr lang="en-GB" sz="2000" dirty="0"/>
              <a:t> (</a:t>
            </a:r>
            <a:r>
              <a:rPr lang="en-GB" sz="2000" dirty="0" err="1"/>
              <a:t>statische</a:t>
            </a:r>
            <a:r>
              <a:rPr lang="en-GB" sz="2000" dirty="0"/>
              <a:t> Arbeit).</a:t>
            </a:r>
          </a:p>
          <a:p>
            <a:pPr marL="285750" indent="-285750">
              <a:spcAft>
                <a:spcPts val="600"/>
              </a:spcAft>
              <a:buClr>
                <a:schemeClr val="accent1"/>
              </a:buClr>
              <a:buFont typeface="Wingdings" pitchFamily="2" charset="2"/>
              <a:buChar char="§"/>
            </a:pPr>
            <a:endParaRPr lang="en-GB" sz="2000" dirty="0"/>
          </a:p>
          <a:p>
            <a:pPr marL="285750" indent="-285750">
              <a:spcAft>
                <a:spcPts val="600"/>
              </a:spcAft>
              <a:buClr>
                <a:schemeClr val="accent1"/>
              </a:buClr>
              <a:buFont typeface="Wingdings" pitchFamily="2" charset="2"/>
              <a:buChar char="§"/>
            </a:pPr>
            <a:r>
              <a:rPr lang="en-GB" sz="2000" dirty="0"/>
              <a:t>…</a:t>
            </a:r>
            <a:r>
              <a:rPr lang="en-GB" sz="2000" dirty="0" err="1"/>
              <a:t>ist</a:t>
            </a:r>
            <a:r>
              <a:rPr lang="en-GB" sz="2000" dirty="0"/>
              <a:t> die </a:t>
            </a:r>
            <a:r>
              <a:rPr lang="en-GB" sz="2000" dirty="0" err="1"/>
              <a:t>wichtigste</a:t>
            </a:r>
            <a:r>
              <a:rPr lang="en-GB" sz="2000" dirty="0"/>
              <a:t> </a:t>
            </a:r>
            <a:r>
              <a:rPr lang="en-GB" sz="2000" dirty="0" err="1"/>
              <a:t>Voraussetzung</a:t>
            </a:r>
            <a:r>
              <a:rPr lang="en-GB" sz="2000" dirty="0"/>
              <a:t>, um </a:t>
            </a:r>
            <a:r>
              <a:rPr lang="en-GB" sz="2000" dirty="0" err="1"/>
              <a:t>sich</a:t>
            </a:r>
            <a:r>
              <a:rPr lang="en-GB" sz="2000" dirty="0"/>
              <a:t> </a:t>
            </a:r>
            <a:r>
              <a:rPr lang="en-GB" sz="2000" dirty="0" err="1"/>
              <a:t>im</a:t>
            </a:r>
            <a:r>
              <a:rPr lang="en-GB" sz="2000" dirty="0"/>
              <a:t> </a:t>
            </a:r>
            <a:r>
              <a:rPr lang="en-GB" sz="2000" dirty="0" err="1"/>
              <a:t>Gravitationsfeld</a:t>
            </a:r>
            <a:r>
              <a:rPr lang="en-GB" sz="2000" dirty="0"/>
              <a:t> der </a:t>
            </a:r>
            <a:r>
              <a:rPr lang="en-GB" sz="2000" dirty="0" err="1"/>
              <a:t>Erde</a:t>
            </a:r>
            <a:r>
              <a:rPr lang="en-GB" sz="2000" dirty="0"/>
              <a:t> </a:t>
            </a:r>
            <a:r>
              <a:rPr lang="en-GB" sz="2000" dirty="0" err="1"/>
              <a:t>zu</a:t>
            </a:r>
            <a:r>
              <a:rPr lang="en-GB" sz="2000" dirty="0"/>
              <a:t> </a:t>
            </a:r>
            <a:r>
              <a:rPr lang="en-GB" sz="2000" dirty="0" err="1"/>
              <a:t>behaupten</a:t>
            </a:r>
            <a:r>
              <a:rPr lang="en-GB" sz="2000" dirty="0"/>
              <a:t>.</a:t>
            </a:r>
          </a:p>
          <a:p>
            <a:pPr marL="285750" indent="-285750">
              <a:spcAft>
                <a:spcPts val="600"/>
              </a:spcAft>
              <a:buClr>
                <a:schemeClr val="accent1"/>
              </a:buClr>
              <a:buFont typeface="Wingdings" pitchFamily="2" charset="2"/>
              <a:buChar char="§"/>
            </a:pPr>
            <a:endParaRPr lang="en-GB" sz="2000" dirty="0"/>
          </a:p>
          <a:p>
            <a:pPr marL="285750" indent="-285750">
              <a:spcAft>
                <a:spcPts val="600"/>
              </a:spcAft>
              <a:buClr>
                <a:schemeClr val="accent1"/>
              </a:buClr>
              <a:buFont typeface="Wingdings" pitchFamily="2" charset="2"/>
              <a:buChar char="§"/>
            </a:pPr>
            <a:r>
              <a:rPr lang="en-GB" sz="2000" dirty="0"/>
              <a:t>…</a:t>
            </a:r>
            <a:r>
              <a:rPr lang="en-GB" sz="2000" dirty="0" err="1"/>
              <a:t>beeinflusst</a:t>
            </a:r>
            <a:r>
              <a:rPr lang="en-GB" sz="2000" dirty="0"/>
              <a:t> das </a:t>
            </a:r>
            <a:r>
              <a:rPr lang="en-GB" sz="2000" dirty="0" err="1"/>
              <a:t>Selbstvertrauen</a:t>
            </a:r>
            <a:r>
              <a:rPr lang="en-GB" sz="2000" dirty="0"/>
              <a:t> und </a:t>
            </a:r>
            <a:r>
              <a:rPr lang="en-GB" sz="2000" dirty="0" err="1"/>
              <a:t>Selbstwertgefühl</a:t>
            </a:r>
            <a:r>
              <a:rPr lang="en-GB" sz="2000" dirty="0"/>
              <a:t> </a:t>
            </a:r>
            <a:r>
              <a:rPr lang="en-GB" sz="2000" dirty="0" err="1"/>
              <a:t>sowie</a:t>
            </a:r>
            <a:r>
              <a:rPr lang="en-GB" sz="2000" dirty="0"/>
              <a:t> die </a:t>
            </a:r>
            <a:r>
              <a:rPr lang="en-GB" sz="2000" dirty="0" err="1"/>
              <a:t>Leistungsfähigkeit</a:t>
            </a:r>
            <a:r>
              <a:rPr lang="en-GB" sz="2000" dirty="0"/>
              <a:t> und die </a:t>
            </a:r>
            <a:r>
              <a:rPr lang="en-GB" sz="2000" dirty="0" err="1"/>
              <a:t>Belastbarkeit</a:t>
            </a:r>
            <a:r>
              <a:rPr lang="en-GB" sz="2000" dirty="0"/>
              <a:t>.</a:t>
            </a:r>
          </a:p>
        </p:txBody>
      </p:sp>
      <p:pic>
        <p:nvPicPr>
          <p:cNvPr id="4" name="Picture 3">
            <a:extLst>
              <a:ext uri="{FF2B5EF4-FFF2-40B4-BE49-F238E27FC236}">
                <a16:creationId xmlns:a16="http://schemas.microsoft.com/office/drawing/2014/main" id="{4AD93866-8C1D-0C40-BF0B-E73480FF02B0}"/>
              </a:ext>
            </a:extLst>
          </p:cNvPr>
          <p:cNvPicPr>
            <a:picLocks noChangeAspect="1"/>
          </p:cNvPicPr>
          <p:nvPr/>
        </p:nvPicPr>
        <p:blipFill>
          <a:blip r:embed="rId3"/>
          <a:stretch>
            <a:fillRect/>
          </a:stretch>
        </p:blipFill>
        <p:spPr>
          <a:xfrm>
            <a:off x="7907834" y="2940729"/>
            <a:ext cx="3816263" cy="1928431"/>
          </a:xfrm>
          <a:prstGeom prst="rect">
            <a:avLst/>
          </a:prstGeom>
        </p:spPr>
      </p:pic>
      <p:sp>
        <p:nvSpPr>
          <p:cNvPr id="7" name="Titel 2">
            <a:extLst>
              <a:ext uri="{FF2B5EF4-FFF2-40B4-BE49-F238E27FC236}">
                <a16:creationId xmlns:a16="http://schemas.microsoft.com/office/drawing/2014/main" id="{9CE048AB-49B5-4C70-83EF-AD180D3B08D0}"/>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Kraft</a:t>
            </a:r>
          </a:p>
        </p:txBody>
      </p:sp>
      <p:sp>
        <p:nvSpPr>
          <p:cNvPr id="3" name="SeitenzahlBenutzerdefiniert">
            <a:extLst>
              <a:ext uri="{FF2B5EF4-FFF2-40B4-BE49-F238E27FC236}">
                <a16:creationId xmlns:a16="http://schemas.microsoft.com/office/drawing/2014/main" id="{1BB7DFB3-FB18-1B19-27C7-97BD07EBFE1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38</a:t>
            </a:r>
            <a:endParaRPr lang="de-CH" sz="900" dirty="0"/>
          </a:p>
        </p:txBody>
      </p:sp>
      <p:pic>
        <p:nvPicPr>
          <p:cNvPr id="2" name="Grafik 1">
            <a:extLst>
              <a:ext uri="{FF2B5EF4-FFF2-40B4-BE49-F238E27FC236}">
                <a16:creationId xmlns:a16="http://schemas.microsoft.com/office/drawing/2014/main" id="{CB2A7CA3-7C85-99A3-4A59-00B3F9AA363D}"/>
              </a:ext>
            </a:extLst>
          </p:cNvPr>
          <p:cNvPicPr>
            <a:picLocks noChangeAspect="1"/>
          </p:cNvPicPr>
          <p:nvPr/>
        </p:nvPicPr>
        <p:blipFill>
          <a:blip r:embed="rId4"/>
          <a:stretch>
            <a:fillRect/>
          </a:stretch>
        </p:blipFill>
        <p:spPr>
          <a:xfrm>
            <a:off x="378984" y="6059249"/>
            <a:ext cx="269382" cy="360000"/>
          </a:xfrm>
          <a:prstGeom prst="rect">
            <a:avLst/>
          </a:prstGeom>
        </p:spPr>
      </p:pic>
    </p:spTree>
    <p:extLst>
      <p:ext uri="{BB962C8B-B14F-4D97-AF65-F5344CB8AC3E}">
        <p14:creationId xmlns:p14="http://schemas.microsoft.com/office/powerpoint/2010/main" val="272323475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16E63-7A4A-6CA8-C49F-B8A60E998C8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B05D7EF-21DD-0AB9-1511-1060056973E6}"/>
              </a:ext>
            </a:extLst>
          </p:cNvPr>
          <p:cNvSpPr txBox="1"/>
          <p:nvPr/>
        </p:nvSpPr>
        <p:spPr>
          <a:xfrm>
            <a:off x="623392" y="1580014"/>
            <a:ext cx="7344816" cy="4801314"/>
          </a:xfrm>
          <a:prstGeom prst="rect">
            <a:avLst/>
          </a:prstGeom>
          <a:noFill/>
        </p:spPr>
        <p:txBody>
          <a:bodyPr wrap="square" rtlCol="0">
            <a:spAutoFit/>
          </a:bodyPr>
          <a:lstStyle/>
          <a:p>
            <a:pPr>
              <a:lnSpc>
                <a:spcPct val="150000"/>
              </a:lnSpc>
              <a:buClr>
                <a:schemeClr val="accent1"/>
              </a:buClr>
            </a:pPr>
            <a:r>
              <a:rPr lang="de-CH" sz="2200" b="1" dirty="0"/>
              <a:t>Force</a:t>
            </a:r>
            <a:r>
              <a:rPr lang="en-CH" sz="2200" b="1" dirty="0"/>
              <a:t>…</a:t>
            </a:r>
            <a:endParaRPr lang="de-CH" sz="2200" b="1" dirty="0"/>
          </a:p>
          <a:p>
            <a:pPr>
              <a:lnSpc>
                <a:spcPct val="150000"/>
              </a:lnSpc>
              <a:buClr>
                <a:schemeClr val="accent1"/>
              </a:buClr>
            </a:pPr>
            <a:endParaRPr lang="de-CH" sz="2200" b="1" dirty="0"/>
          </a:p>
          <a:p>
            <a:pPr marL="285750" indent="-285750">
              <a:spcAft>
                <a:spcPts val="600"/>
              </a:spcAft>
              <a:buClr>
                <a:schemeClr val="accent1"/>
              </a:buClr>
              <a:buFont typeface="Wingdings" pitchFamily="2" charset="2"/>
              <a:buChar char="§"/>
            </a:pPr>
            <a:r>
              <a:rPr lang="en-GB" sz="2000" dirty="0"/>
              <a:t>...</a:t>
            </a:r>
            <a:r>
              <a:rPr lang="en-GB" sz="2000" dirty="0" err="1"/>
              <a:t>est</a:t>
            </a:r>
            <a:r>
              <a:rPr lang="en-GB" sz="2000" dirty="0"/>
              <a:t> la </a:t>
            </a:r>
            <a:r>
              <a:rPr lang="en-GB" sz="2000" dirty="0" err="1"/>
              <a:t>capacité</a:t>
            </a:r>
            <a:r>
              <a:rPr lang="en-GB" sz="2000" dirty="0"/>
              <a:t> du </a:t>
            </a:r>
            <a:r>
              <a:rPr lang="en-GB" sz="2000" dirty="0" err="1"/>
              <a:t>système</a:t>
            </a:r>
            <a:r>
              <a:rPr lang="en-GB" sz="2000" dirty="0"/>
              <a:t> nerf-muscle à </a:t>
            </a:r>
            <a:r>
              <a:rPr lang="en-GB" sz="2000" dirty="0" err="1"/>
              <a:t>surmonter</a:t>
            </a:r>
            <a:r>
              <a:rPr lang="en-GB" sz="2000" dirty="0"/>
              <a:t> les </a:t>
            </a:r>
            <a:r>
              <a:rPr lang="en-GB" sz="2000" dirty="0" err="1"/>
              <a:t>résistances</a:t>
            </a:r>
            <a:r>
              <a:rPr lang="en-GB" sz="2000" dirty="0"/>
              <a:t> (travail </a:t>
            </a:r>
            <a:r>
              <a:rPr lang="en-GB" sz="2000" dirty="0" err="1"/>
              <a:t>concentrique</a:t>
            </a:r>
            <a:r>
              <a:rPr lang="en-GB" sz="2000" dirty="0"/>
              <a:t>), à les </a:t>
            </a:r>
            <a:r>
              <a:rPr lang="en-GB" sz="2000" dirty="0" err="1"/>
              <a:t>contrer</a:t>
            </a:r>
            <a:r>
              <a:rPr lang="en-GB" sz="2000" dirty="0"/>
              <a:t> (travail </a:t>
            </a:r>
            <a:r>
              <a:rPr lang="en-GB" sz="2000" dirty="0" err="1"/>
              <a:t>excentrique</a:t>
            </a:r>
            <a:r>
              <a:rPr lang="en-GB" sz="2000" dirty="0"/>
              <a:t>) </a:t>
            </a:r>
            <a:r>
              <a:rPr lang="en-GB" sz="2000" dirty="0" err="1"/>
              <a:t>ou</a:t>
            </a:r>
            <a:r>
              <a:rPr lang="en-GB" sz="2000" dirty="0"/>
              <a:t> à les </a:t>
            </a:r>
            <a:r>
              <a:rPr lang="en-GB" sz="2000" dirty="0" err="1"/>
              <a:t>maintenir</a:t>
            </a:r>
            <a:r>
              <a:rPr lang="en-GB" sz="2000" dirty="0"/>
              <a:t> (travail </a:t>
            </a:r>
            <a:r>
              <a:rPr lang="en-GB" sz="2000" dirty="0" err="1"/>
              <a:t>statique</a:t>
            </a:r>
            <a:r>
              <a:rPr lang="en-GB" sz="2000" dirty="0"/>
              <a:t>) grâce à des processus </a:t>
            </a:r>
            <a:r>
              <a:rPr lang="en-GB" sz="2000" dirty="0" err="1"/>
              <a:t>d'innervation</a:t>
            </a:r>
            <a:r>
              <a:rPr lang="en-GB" sz="2000" dirty="0"/>
              <a:t> et de </a:t>
            </a:r>
            <a:r>
              <a:rPr lang="en-GB" sz="2000" dirty="0" err="1"/>
              <a:t>métabolisme</a:t>
            </a:r>
            <a:r>
              <a:rPr lang="en-GB" sz="2000" dirty="0"/>
              <a:t> avec contraction </a:t>
            </a:r>
            <a:r>
              <a:rPr lang="en-GB" sz="2000" dirty="0" err="1"/>
              <a:t>musculaire</a:t>
            </a:r>
            <a:r>
              <a:rPr lang="en-GB" sz="2000" dirty="0"/>
              <a:t>.</a:t>
            </a:r>
          </a:p>
          <a:p>
            <a:pPr marL="285750" indent="-285750">
              <a:spcAft>
                <a:spcPts val="600"/>
              </a:spcAft>
              <a:buClr>
                <a:schemeClr val="accent1"/>
              </a:buClr>
              <a:buFont typeface="Wingdings" pitchFamily="2" charset="2"/>
              <a:buChar char="§"/>
            </a:pPr>
            <a:endParaRPr lang="en-GB" sz="2000" dirty="0"/>
          </a:p>
          <a:p>
            <a:pPr marL="285750" indent="-285750">
              <a:spcAft>
                <a:spcPts val="600"/>
              </a:spcAft>
              <a:buClr>
                <a:schemeClr val="accent1"/>
              </a:buClr>
              <a:buFont typeface="Wingdings" pitchFamily="2" charset="2"/>
              <a:buChar char="§"/>
            </a:pPr>
            <a:r>
              <a:rPr lang="en-GB" sz="2000" dirty="0"/>
              <a:t>...</a:t>
            </a:r>
            <a:r>
              <a:rPr lang="en-GB" sz="2000" dirty="0" err="1"/>
              <a:t>est</a:t>
            </a:r>
            <a:r>
              <a:rPr lang="en-GB" sz="2000" dirty="0"/>
              <a:t> la condition la plus </a:t>
            </a:r>
            <a:r>
              <a:rPr lang="en-GB" sz="2000" dirty="0" err="1"/>
              <a:t>importante</a:t>
            </a:r>
            <a:r>
              <a:rPr lang="en-GB" sz="2000" dirty="0"/>
              <a:t> pour </a:t>
            </a:r>
            <a:r>
              <a:rPr lang="en-GB" sz="2000" dirty="0" err="1"/>
              <a:t>s'affirmer</a:t>
            </a:r>
            <a:r>
              <a:rPr lang="en-GB" sz="2000" dirty="0"/>
              <a:t> dans le champ </a:t>
            </a:r>
            <a:r>
              <a:rPr lang="en-GB" sz="2000" dirty="0" err="1"/>
              <a:t>gravitationnel</a:t>
            </a:r>
            <a:r>
              <a:rPr lang="en-GB" sz="2000" dirty="0"/>
              <a:t> de la </a:t>
            </a:r>
            <a:r>
              <a:rPr lang="en-GB" sz="2000" dirty="0" err="1"/>
              <a:t>terre</a:t>
            </a:r>
            <a:r>
              <a:rPr lang="en-GB" sz="2000" dirty="0"/>
              <a:t>.</a:t>
            </a:r>
          </a:p>
          <a:p>
            <a:pPr marL="285750" indent="-285750">
              <a:spcAft>
                <a:spcPts val="600"/>
              </a:spcAft>
              <a:buClr>
                <a:schemeClr val="accent1"/>
              </a:buClr>
              <a:buFont typeface="Wingdings" pitchFamily="2" charset="2"/>
              <a:buChar char="§"/>
            </a:pPr>
            <a:endParaRPr lang="en-GB" sz="2000" dirty="0"/>
          </a:p>
          <a:p>
            <a:pPr marL="285750" indent="-285750">
              <a:spcAft>
                <a:spcPts val="600"/>
              </a:spcAft>
              <a:buClr>
                <a:schemeClr val="accent1"/>
              </a:buClr>
              <a:buFont typeface="Wingdings" pitchFamily="2" charset="2"/>
              <a:buChar char="§"/>
            </a:pPr>
            <a:r>
              <a:rPr lang="en-GB" sz="2000" dirty="0"/>
              <a:t>...influence la </a:t>
            </a:r>
            <a:r>
              <a:rPr lang="en-GB" sz="2000" dirty="0" err="1"/>
              <a:t>confiance</a:t>
            </a:r>
            <a:r>
              <a:rPr lang="en-GB" sz="2000" dirty="0"/>
              <a:t> </a:t>
            </a:r>
            <a:r>
              <a:rPr lang="en-GB" sz="2000" dirty="0" err="1"/>
              <a:t>en</a:t>
            </a:r>
            <a:r>
              <a:rPr lang="en-GB" sz="2000" dirty="0"/>
              <a:t> soi et </a:t>
            </a:r>
            <a:r>
              <a:rPr lang="en-GB" sz="2000" dirty="0" err="1"/>
              <a:t>l'estime</a:t>
            </a:r>
            <a:r>
              <a:rPr lang="en-GB" sz="2000" dirty="0"/>
              <a:t> de soi </a:t>
            </a:r>
            <a:r>
              <a:rPr lang="en-GB" sz="2000" dirty="0" err="1"/>
              <a:t>ainsi</a:t>
            </a:r>
            <a:r>
              <a:rPr lang="en-GB" sz="2000" dirty="0"/>
              <a:t> que les performances et la </a:t>
            </a:r>
            <a:r>
              <a:rPr lang="en-GB" sz="2000" dirty="0" err="1"/>
              <a:t>résistance</a:t>
            </a:r>
            <a:r>
              <a:rPr lang="en-GB" sz="2000" dirty="0"/>
              <a:t> au stress.</a:t>
            </a:r>
          </a:p>
        </p:txBody>
      </p:sp>
      <p:pic>
        <p:nvPicPr>
          <p:cNvPr id="4" name="Picture 3">
            <a:extLst>
              <a:ext uri="{FF2B5EF4-FFF2-40B4-BE49-F238E27FC236}">
                <a16:creationId xmlns:a16="http://schemas.microsoft.com/office/drawing/2014/main" id="{525EC191-5542-F1AA-11C7-044E6DE7653E}"/>
              </a:ext>
            </a:extLst>
          </p:cNvPr>
          <p:cNvPicPr>
            <a:picLocks noChangeAspect="1"/>
          </p:cNvPicPr>
          <p:nvPr/>
        </p:nvPicPr>
        <p:blipFill>
          <a:blip r:embed="rId3"/>
          <a:stretch>
            <a:fillRect/>
          </a:stretch>
        </p:blipFill>
        <p:spPr>
          <a:xfrm>
            <a:off x="7953006" y="3012737"/>
            <a:ext cx="3816263" cy="1928431"/>
          </a:xfrm>
          <a:prstGeom prst="rect">
            <a:avLst/>
          </a:prstGeom>
        </p:spPr>
      </p:pic>
      <p:sp>
        <p:nvSpPr>
          <p:cNvPr id="7" name="Titel 2">
            <a:extLst>
              <a:ext uri="{FF2B5EF4-FFF2-40B4-BE49-F238E27FC236}">
                <a16:creationId xmlns:a16="http://schemas.microsoft.com/office/drawing/2014/main" id="{0C6C5888-F390-4446-985C-932A7838F1AE}"/>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Force</a:t>
            </a:r>
          </a:p>
        </p:txBody>
      </p:sp>
      <p:sp>
        <p:nvSpPr>
          <p:cNvPr id="3" name="SeitenzahlBenutzerdefiniert">
            <a:extLst>
              <a:ext uri="{FF2B5EF4-FFF2-40B4-BE49-F238E27FC236}">
                <a16:creationId xmlns:a16="http://schemas.microsoft.com/office/drawing/2014/main" id="{1509E71B-2A05-087A-8D3A-AFA946A9F29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38</a:t>
            </a:r>
            <a:endParaRPr lang="de-CH" sz="900" dirty="0"/>
          </a:p>
        </p:txBody>
      </p:sp>
      <p:pic>
        <p:nvPicPr>
          <p:cNvPr id="2" name="Grafik 1">
            <a:extLst>
              <a:ext uri="{FF2B5EF4-FFF2-40B4-BE49-F238E27FC236}">
                <a16:creationId xmlns:a16="http://schemas.microsoft.com/office/drawing/2014/main" id="{BAB3AE83-646F-3AB9-62A8-3C19D6628C03}"/>
              </a:ext>
            </a:extLst>
          </p:cNvPr>
          <p:cNvPicPr>
            <a:picLocks noChangeAspect="1"/>
          </p:cNvPicPr>
          <p:nvPr/>
        </p:nvPicPr>
        <p:blipFill>
          <a:blip r:embed="rId4"/>
          <a:stretch>
            <a:fillRect/>
          </a:stretch>
        </p:blipFill>
        <p:spPr>
          <a:xfrm>
            <a:off x="378984" y="6059249"/>
            <a:ext cx="269382" cy="360000"/>
          </a:xfrm>
          <a:prstGeom prst="rect">
            <a:avLst/>
          </a:prstGeom>
        </p:spPr>
      </p:pic>
    </p:spTree>
    <p:extLst>
      <p:ext uri="{BB962C8B-B14F-4D97-AF65-F5344CB8AC3E}">
        <p14:creationId xmlns:p14="http://schemas.microsoft.com/office/powerpoint/2010/main" val="273203483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9F360-2101-FBA9-1EEF-EDA2F63B16F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C759475-B6E5-AE6E-A6F2-A5DF9FAA8DF5}"/>
              </a:ext>
            </a:extLst>
          </p:cNvPr>
          <p:cNvPicPr>
            <a:picLocks noChangeAspect="1"/>
          </p:cNvPicPr>
          <p:nvPr/>
        </p:nvPicPr>
        <p:blipFill>
          <a:blip r:embed="rId3"/>
          <a:stretch>
            <a:fillRect/>
          </a:stretch>
        </p:blipFill>
        <p:spPr>
          <a:xfrm>
            <a:off x="7907834" y="3156753"/>
            <a:ext cx="3816263" cy="1928431"/>
          </a:xfrm>
          <a:prstGeom prst="rect">
            <a:avLst/>
          </a:prstGeom>
        </p:spPr>
      </p:pic>
      <p:sp>
        <p:nvSpPr>
          <p:cNvPr id="2" name="Rectangle 3">
            <a:extLst>
              <a:ext uri="{FF2B5EF4-FFF2-40B4-BE49-F238E27FC236}">
                <a16:creationId xmlns:a16="http://schemas.microsoft.com/office/drawing/2014/main" id="{101CE2CF-7B1D-6F57-BCB9-66537E724146}"/>
              </a:ext>
            </a:extLst>
          </p:cNvPr>
          <p:cNvSpPr txBox="1">
            <a:spLocks noChangeArrowheads="1"/>
          </p:cNvSpPr>
          <p:nvPr/>
        </p:nvSpPr>
        <p:spPr bwMode="auto">
          <a:xfrm>
            <a:off x="479376" y="1737146"/>
            <a:ext cx="7472363" cy="4786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tabLst>
                <a:tab pos="627063" algn="l"/>
                <a:tab pos="5743575" algn="r"/>
              </a:tabLst>
              <a:defRPr sz="3200">
                <a:solidFill>
                  <a:schemeClr val="tx1"/>
                </a:solidFill>
                <a:latin typeface="Calibri" pitchFamily="34" charset="0"/>
              </a:defRPr>
            </a:lvl1pPr>
            <a:lvl2pPr marL="742950" indent="-285750" eaLnBrk="0" hangingPunct="0">
              <a:spcBef>
                <a:spcPct val="20000"/>
              </a:spcBef>
              <a:buFont typeface="Arial" pitchFamily="34" charset="0"/>
              <a:buChar char="–"/>
              <a:tabLst>
                <a:tab pos="627063" algn="l"/>
                <a:tab pos="5743575" algn="r"/>
              </a:tabLst>
              <a:defRPr sz="2800">
                <a:solidFill>
                  <a:schemeClr val="tx1"/>
                </a:solidFill>
                <a:latin typeface="Calibri" pitchFamily="34" charset="0"/>
              </a:defRPr>
            </a:lvl2pPr>
            <a:lvl3pPr marL="1143000" indent="-228600" eaLnBrk="0" hangingPunct="0">
              <a:spcBef>
                <a:spcPct val="20000"/>
              </a:spcBef>
              <a:buFont typeface="Arial" pitchFamily="34" charset="0"/>
              <a:buChar char="•"/>
              <a:tabLst>
                <a:tab pos="627063" algn="l"/>
                <a:tab pos="5743575" algn="r"/>
              </a:tabLst>
              <a:defRPr sz="2400">
                <a:solidFill>
                  <a:schemeClr val="tx1"/>
                </a:solidFill>
                <a:latin typeface="Calibri" pitchFamily="34" charset="0"/>
              </a:defRPr>
            </a:lvl3pPr>
            <a:lvl4pPr marL="1600200" indent="-228600" eaLnBrk="0" hangingPunct="0">
              <a:spcBef>
                <a:spcPct val="20000"/>
              </a:spcBef>
              <a:buFont typeface="Arial" pitchFamily="34" charset="0"/>
              <a:buChar char="–"/>
              <a:tabLst>
                <a:tab pos="627063" algn="l"/>
                <a:tab pos="5743575" algn="r"/>
              </a:tabLst>
              <a:defRPr sz="2000">
                <a:solidFill>
                  <a:schemeClr val="tx1"/>
                </a:solidFill>
                <a:latin typeface="Calibri" pitchFamily="34" charset="0"/>
              </a:defRPr>
            </a:lvl4pPr>
            <a:lvl5pPr marL="2057400" indent="-228600" eaLnBrk="0" hangingPunct="0">
              <a:spcBef>
                <a:spcPct val="20000"/>
              </a:spcBef>
              <a:buFont typeface="Arial" pitchFamily="34" charset="0"/>
              <a:buChar char="»"/>
              <a:tabLst>
                <a:tab pos="627063" algn="l"/>
                <a:tab pos="5743575" algn="r"/>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627063" algn="l"/>
                <a:tab pos="5743575" algn="r"/>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627063" algn="l"/>
                <a:tab pos="5743575" algn="r"/>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627063" algn="l"/>
                <a:tab pos="5743575" algn="r"/>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627063" algn="l"/>
                <a:tab pos="5743575" algn="r"/>
              </a:tabLst>
              <a:defRPr sz="2000">
                <a:solidFill>
                  <a:schemeClr val="tx1"/>
                </a:solidFill>
                <a:latin typeface="Calibri" pitchFamily="34" charset="0"/>
              </a:defRPr>
            </a:lvl9pPr>
          </a:lstStyle>
          <a:p>
            <a:pPr marL="0" indent="0" algn="just">
              <a:lnSpc>
                <a:spcPct val="90000"/>
              </a:lnSpc>
              <a:buNone/>
            </a:pPr>
            <a:r>
              <a:rPr lang="it-IT" altLang="de-DE" sz="2000" b="1" dirty="0">
                <a:latin typeface="Arial" pitchFamily="34" charset="0"/>
              </a:rPr>
              <a:t>Forza…</a:t>
            </a:r>
          </a:p>
          <a:p>
            <a:pPr marL="0" indent="0" algn="just">
              <a:lnSpc>
                <a:spcPct val="90000"/>
              </a:lnSpc>
              <a:buNone/>
            </a:pPr>
            <a:endParaRPr lang="it-IT" altLang="de-DE" sz="2000" b="1" dirty="0">
              <a:latin typeface="Arial" pitchFamily="34" charset="0"/>
            </a:endParaRPr>
          </a:p>
          <a:p>
            <a:pPr marL="285750" indent="-285750">
              <a:lnSpc>
                <a:spcPct val="90000"/>
              </a:lnSpc>
              <a:spcBef>
                <a:spcPct val="0"/>
              </a:spcBef>
              <a:spcAft>
                <a:spcPts val="600"/>
              </a:spcAft>
              <a:buClr>
                <a:schemeClr val="accent1"/>
              </a:buClr>
              <a:buFont typeface="Wingdings" pitchFamily="2" charset="2"/>
              <a:buChar char="§"/>
            </a:pPr>
            <a:r>
              <a:rPr lang="it-IT" altLang="de-DE" sz="2000" dirty="0">
                <a:latin typeface="Arial" pitchFamily="34" charset="0"/>
              </a:rPr>
              <a:t>...è la capacità del sistema neuromuscolare di generare tensione e superare la resistenza con un lavoro concentrico, di resistere a forze esterne con un lavoro eccentrico o di mantenerla (lavoro statico)</a:t>
            </a:r>
          </a:p>
          <a:p>
            <a:pPr marL="285750" indent="-285750">
              <a:lnSpc>
                <a:spcPct val="90000"/>
              </a:lnSpc>
              <a:spcBef>
                <a:spcPct val="0"/>
              </a:spcBef>
              <a:spcAft>
                <a:spcPts val="600"/>
              </a:spcAft>
              <a:buClr>
                <a:schemeClr val="accent1"/>
              </a:buClr>
              <a:buFont typeface="Wingdings" pitchFamily="2" charset="2"/>
              <a:buChar char="§"/>
            </a:pPr>
            <a:endParaRPr lang="it-IT" altLang="de-DE" sz="2000" dirty="0">
              <a:latin typeface="Arial" pitchFamily="34" charset="0"/>
            </a:endParaRPr>
          </a:p>
          <a:p>
            <a:pPr marL="285750" indent="-285750">
              <a:lnSpc>
                <a:spcPct val="90000"/>
              </a:lnSpc>
              <a:spcBef>
                <a:spcPct val="0"/>
              </a:spcBef>
              <a:spcAft>
                <a:spcPts val="600"/>
              </a:spcAft>
              <a:buClr>
                <a:schemeClr val="accent1"/>
              </a:buClr>
              <a:buFont typeface="Wingdings" pitchFamily="2" charset="2"/>
              <a:buChar char="§"/>
            </a:pPr>
            <a:r>
              <a:rPr lang="it-IT" altLang="de-DE" sz="2000" dirty="0">
                <a:latin typeface="Arial" pitchFamily="34" charset="0"/>
              </a:rPr>
              <a:t>....è essenziale per poter resistere al campo gravitazionale della terra</a:t>
            </a:r>
          </a:p>
          <a:p>
            <a:pPr marL="285750" indent="-285750">
              <a:lnSpc>
                <a:spcPct val="90000"/>
              </a:lnSpc>
              <a:spcBef>
                <a:spcPct val="0"/>
              </a:spcBef>
              <a:spcAft>
                <a:spcPts val="600"/>
              </a:spcAft>
              <a:buClr>
                <a:schemeClr val="accent1"/>
              </a:buClr>
              <a:buFont typeface="Wingdings" pitchFamily="2" charset="2"/>
              <a:buChar char="§"/>
            </a:pPr>
            <a:endParaRPr lang="it-IT" altLang="de-DE" sz="2000" dirty="0">
              <a:latin typeface="Arial" pitchFamily="34" charset="0"/>
            </a:endParaRPr>
          </a:p>
          <a:p>
            <a:pPr marL="285750" indent="-285750">
              <a:lnSpc>
                <a:spcPct val="90000"/>
              </a:lnSpc>
              <a:spcBef>
                <a:spcPct val="0"/>
              </a:spcBef>
              <a:spcAft>
                <a:spcPts val="600"/>
              </a:spcAft>
              <a:buClr>
                <a:schemeClr val="accent1"/>
              </a:buClr>
              <a:buFont typeface="Wingdings" pitchFamily="2" charset="2"/>
              <a:buChar char="§"/>
            </a:pPr>
            <a:r>
              <a:rPr lang="it-IT" altLang="de-DE" sz="2000" dirty="0">
                <a:latin typeface="Arial" pitchFamily="34" charset="0"/>
              </a:rPr>
              <a:t>....influenza la fiducia in se stessi e l'autostima così come le prestazioni e la sopportazione del carico</a:t>
            </a:r>
            <a:endParaRPr lang="fr-CH" altLang="de-DE" sz="2000" dirty="0">
              <a:latin typeface="Arial" pitchFamily="34" charset="0"/>
            </a:endParaRPr>
          </a:p>
        </p:txBody>
      </p:sp>
      <p:sp>
        <p:nvSpPr>
          <p:cNvPr id="5" name="Titel 2">
            <a:extLst>
              <a:ext uri="{FF2B5EF4-FFF2-40B4-BE49-F238E27FC236}">
                <a16:creationId xmlns:a16="http://schemas.microsoft.com/office/drawing/2014/main" id="{9FA9A92F-61DC-4841-B1E8-501B7B842D68}"/>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Forza</a:t>
            </a:r>
          </a:p>
        </p:txBody>
      </p:sp>
      <p:sp>
        <p:nvSpPr>
          <p:cNvPr id="6" name="SeitenzahlBenutzerdefiniert">
            <a:extLst>
              <a:ext uri="{FF2B5EF4-FFF2-40B4-BE49-F238E27FC236}">
                <a16:creationId xmlns:a16="http://schemas.microsoft.com/office/drawing/2014/main" id="{339C0571-0C3C-D848-83E9-FFB4CB360F5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38</a:t>
            </a:r>
            <a:endParaRPr lang="de-CH" sz="900" dirty="0"/>
          </a:p>
        </p:txBody>
      </p:sp>
      <p:pic>
        <p:nvPicPr>
          <p:cNvPr id="3" name="Grafik 2">
            <a:extLst>
              <a:ext uri="{FF2B5EF4-FFF2-40B4-BE49-F238E27FC236}">
                <a16:creationId xmlns:a16="http://schemas.microsoft.com/office/drawing/2014/main" id="{A288E46C-775C-4503-EFE5-130B15204120}"/>
              </a:ext>
            </a:extLst>
          </p:cNvPr>
          <p:cNvPicPr>
            <a:picLocks noChangeAspect="1"/>
          </p:cNvPicPr>
          <p:nvPr/>
        </p:nvPicPr>
        <p:blipFill>
          <a:blip r:embed="rId4"/>
          <a:stretch>
            <a:fillRect/>
          </a:stretch>
        </p:blipFill>
        <p:spPr>
          <a:xfrm>
            <a:off x="378984" y="6059249"/>
            <a:ext cx="269382" cy="360000"/>
          </a:xfrm>
          <a:prstGeom prst="rect">
            <a:avLst/>
          </a:prstGeom>
        </p:spPr>
      </p:pic>
    </p:spTree>
    <p:extLst>
      <p:ext uri="{BB962C8B-B14F-4D97-AF65-F5344CB8AC3E}">
        <p14:creationId xmlns:p14="http://schemas.microsoft.com/office/powerpoint/2010/main" val="239417480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2F3A7D-D4C1-C44A-AF76-EA85BDE0C51B}"/>
              </a:ext>
            </a:extLst>
          </p:cNvPr>
          <p:cNvSpPr txBox="1"/>
          <p:nvPr/>
        </p:nvSpPr>
        <p:spPr>
          <a:xfrm>
            <a:off x="559825" y="1718244"/>
            <a:ext cx="7298855" cy="3939540"/>
          </a:xfrm>
          <a:prstGeom prst="rect">
            <a:avLst/>
          </a:prstGeom>
          <a:noFill/>
        </p:spPr>
        <p:txBody>
          <a:bodyPr wrap="square" rtlCol="0">
            <a:spAutoFit/>
          </a:bodyPr>
          <a:lstStyle/>
          <a:p>
            <a:pPr>
              <a:lnSpc>
                <a:spcPct val="150000"/>
              </a:lnSpc>
            </a:pPr>
            <a:r>
              <a:rPr lang="en-CH" sz="2200" b="1" dirty="0"/>
              <a:t>FAKTOREN, WELCHE DIE KRAFT BEEINFLUSSEN</a:t>
            </a:r>
            <a:endParaRPr lang="de-CH" sz="2200" b="1" dirty="0"/>
          </a:p>
          <a:p>
            <a:pPr>
              <a:lnSpc>
                <a:spcPct val="150000"/>
              </a:lnSpc>
            </a:pPr>
            <a:endParaRPr lang="en-CH" sz="2200" b="1" dirty="0"/>
          </a:p>
          <a:p>
            <a:pPr marL="285750" indent="-285750">
              <a:spcAft>
                <a:spcPts val="600"/>
              </a:spcAft>
              <a:buClr>
                <a:schemeClr val="accent1"/>
              </a:buClr>
              <a:buFont typeface="Wingdings" pitchFamily="2" charset="2"/>
              <a:buChar char="§"/>
            </a:pPr>
            <a:r>
              <a:rPr lang="en-GB" sz="2200" dirty="0" err="1"/>
              <a:t>Muskelfaserquerschnittsfläche</a:t>
            </a:r>
            <a:endParaRPr lang="en-GB" sz="2200" dirty="0"/>
          </a:p>
          <a:p>
            <a:pPr marL="285750" indent="-285750">
              <a:spcAft>
                <a:spcPts val="600"/>
              </a:spcAft>
              <a:buClr>
                <a:schemeClr val="accent1"/>
              </a:buClr>
              <a:buFont typeface="Wingdings" pitchFamily="2" charset="2"/>
              <a:buChar char="§"/>
            </a:pPr>
            <a:r>
              <a:rPr lang="en-GB" sz="2200" dirty="0" err="1"/>
              <a:t>Länge</a:t>
            </a:r>
            <a:r>
              <a:rPr lang="en-GB" sz="2200" dirty="0"/>
              <a:t> der </a:t>
            </a:r>
            <a:r>
              <a:rPr lang="en-GB" sz="2200" dirty="0" err="1"/>
              <a:t>Muskelfasern</a:t>
            </a:r>
            <a:endParaRPr lang="en-GB" sz="2200" dirty="0"/>
          </a:p>
          <a:p>
            <a:pPr marL="285750" indent="-285750">
              <a:spcAft>
                <a:spcPts val="600"/>
              </a:spcAft>
              <a:buClr>
                <a:schemeClr val="accent1"/>
              </a:buClr>
              <a:buFont typeface="Wingdings" pitchFamily="2" charset="2"/>
              <a:buChar char="§"/>
            </a:pPr>
            <a:r>
              <a:rPr lang="en-GB" sz="2200" dirty="0" err="1"/>
              <a:t>Muskelfaser</a:t>
            </a:r>
            <a:r>
              <a:rPr lang="en-GB" sz="2200" dirty="0"/>
              <a:t>-Spektrum</a:t>
            </a:r>
          </a:p>
          <a:p>
            <a:pPr marL="285750" indent="-285750">
              <a:spcAft>
                <a:spcPts val="600"/>
              </a:spcAft>
              <a:buClr>
                <a:schemeClr val="accent1"/>
              </a:buClr>
              <a:buFont typeface="Wingdings" pitchFamily="2" charset="2"/>
              <a:buChar char="§"/>
            </a:pPr>
            <a:r>
              <a:rPr lang="en-GB" sz="2200" dirty="0" err="1"/>
              <a:t>Intramuskuläre</a:t>
            </a:r>
            <a:r>
              <a:rPr lang="en-GB" sz="2200" dirty="0"/>
              <a:t> </a:t>
            </a:r>
            <a:r>
              <a:rPr lang="en-GB" sz="2200" dirty="0" err="1"/>
              <a:t>Koordination</a:t>
            </a:r>
            <a:endParaRPr lang="en-GB" sz="2200" dirty="0"/>
          </a:p>
          <a:p>
            <a:pPr marL="285750" indent="-285750">
              <a:spcAft>
                <a:spcPts val="600"/>
              </a:spcAft>
              <a:buClr>
                <a:schemeClr val="accent1"/>
              </a:buClr>
              <a:buFont typeface="Wingdings" pitchFamily="2" charset="2"/>
              <a:buChar char="§"/>
            </a:pPr>
            <a:r>
              <a:rPr lang="en-GB" sz="2200" dirty="0" err="1"/>
              <a:t>Intermuskuläre</a:t>
            </a:r>
            <a:r>
              <a:rPr lang="en-GB" sz="2200" dirty="0"/>
              <a:t> </a:t>
            </a:r>
            <a:r>
              <a:rPr lang="en-GB" sz="2200" dirty="0" err="1"/>
              <a:t>Koordination</a:t>
            </a:r>
            <a:endParaRPr lang="en-GB" sz="2200" dirty="0"/>
          </a:p>
          <a:p>
            <a:pPr marL="285750" indent="-285750">
              <a:spcAft>
                <a:spcPts val="600"/>
              </a:spcAft>
              <a:buClr>
                <a:schemeClr val="accent1"/>
              </a:buClr>
              <a:buFont typeface="Wingdings" pitchFamily="2" charset="2"/>
              <a:buChar char="§"/>
            </a:pPr>
            <a:r>
              <a:rPr lang="en-GB" sz="2200" dirty="0"/>
              <a:t>Wille und Motivation</a:t>
            </a:r>
          </a:p>
          <a:p>
            <a:pPr marL="285750" indent="-285750">
              <a:spcAft>
                <a:spcPts val="600"/>
              </a:spcAft>
              <a:buClr>
                <a:schemeClr val="accent1"/>
              </a:buClr>
              <a:buFont typeface="Wingdings" pitchFamily="2" charset="2"/>
              <a:buChar char="§"/>
            </a:pPr>
            <a:r>
              <a:rPr lang="en-GB" sz="2200" dirty="0" err="1"/>
              <a:t>Beherrschung</a:t>
            </a:r>
            <a:r>
              <a:rPr lang="en-GB" sz="2200" dirty="0"/>
              <a:t> der Technik</a:t>
            </a:r>
          </a:p>
        </p:txBody>
      </p:sp>
      <p:pic>
        <p:nvPicPr>
          <p:cNvPr id="6" name="Picture 5">
            <a:extLst>
              <a:ext uri="{FF2B5EF4-FFF2-40B4-BE49-F238E27FC236}">
                <a16:creationId xmlns:a16="http://schemas.microsoft.com/office/drawing/2014/main" id="{18C1DBD8-110E-8942-A9F7-A37A2F042DCA}"/>
              </a:ext>
            </a:extLst>
          </p:cNvPr>
          <p:cNvPicPr>
            <a:picLocks noChangeAspect="1"/>
          </p:cNvPicPr>
          <p:nvPr/>
        </p:nvPicPr>
        <p:blipFill>
          <a:blip r:embed="rId3"/>
          <a:stretch>
            <a:fillRect/>
          </a:stretch>
        </p:blipFill>
        <p:spPr>
          <a:xfrm>
            <a:off x="7938367" y="1556792"/>
            <a:ext cx="4062289" cy="2324532"/>
          </a:xfrm>
          <a:prstGeom prst="rect">
            <a:avLst/>
          </a:prstGeom>
        </p:spPr>
      </p:pic>
      <p:pic>
        <p:nvPicPr>
          <p:cNvPr id="7" name="Picture 6">
            <a:extLst>
              <a:ext uri="{FF2B5EF4-FFF2-40B4-BE49-F238E27FC236}">
                <a16:creationId xmlns:a16="http://schemas.microsoft.com/office/drawing/2014/main" id="{216756C3-3DBA-AF48-9283-B185F72DA2C3}"/>
              </a:ext>
            </a:extLst>
          </p:cNvPr>
          <p:cNvPicPr>
            <a:picLocks noChangeAspect="1"/>
          </p:cNvPicPr>
          <p:nvPr/>
        </p:nvPicPr>
        <p:blipFill>
          <a:blip r:embed="rId4"/>
          <a:stretch>
            <a:fillRect/>
          </a:stretch>
        </p:blipFill>
        <p:spPr>
          <a:xfrm>
            <a:off x="7938367" y="4015962"/>
            <a:ext cx="4062289" cy="2437374"/>
          </a:xfrm>
          <a:prstGeom prst="rect">
            <a:avLst/>
          </a:prstGeom>
        </p:spPr>
      </p:pic>
      <p:sp>
        <p:nvSpPr>
          <p:cNvPr id="8" name="Titel 2">
            <a:extLst>
              <a:ext uri="{FF2B5EF4-FFF2-40B4-BE49-F238E27FC236}">
                <a16:creationId xmlns:a16="http://schemas.microsoft.com/office/drawing/2014/main" id="{AB1ED7C5-12F2-4225-925D-8ABF246BEB41}"/>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Kraft</a:t>
            </a:r>
          </a:p>
        </p:txBody>
      </p:sp>
      <p:sp>
        <p:nvSpPr>
          <p:cNvPr id="3" name="SeitenzahlBenutzerdefiniert">
            <a:extLst>
              <a:ext uri="{FF2B5EF4-FFF2-40B4-BE49-F238E27FC236}">
                <a16:creationId xmlns:a16="http://schemas.microsoft.com/office/drawing/2014/main" id="{33F6850B-122C-8D03-37F1-C7BD48C7402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39</a:t>
            </a:r>
            <a:endParaRPr lang="de-CH" sz="900" dirty="0"/>
          </a:p>
        </p:txBody>
      </p:sp>
    </p:spTree>
    <p:extLst>
      <p:ext uri="{BB962C8B-B14F-4D97-AF65-F5344CB8AC3E}">
        <p14:creationId xmlns:p14="http://schemas.microsoft.com/office/powerpoint/2010/main" val="206545496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EB0B3-7DDF-9C3F-F51D-0257009A723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3670824-4AD1-17D5-4DB2-E89028248310}"/>
              </a:ext>
            </a:extLst>
          </p:cNvPr>
          <p:cNvSpPr txBox="1"/>
          <p:nvPr/>
        </p:nvSpPr>
        <p:spPr>
          <a:xfrm>
            <a:off x="378000" y="1581303"/>
            <a:ext cx="7298855" cy="4600042"/>
          </a:xfrm>
          <a:prstGeom prst="rect">
            <a:avLst/>
          </a:prstGeom>
          <a:noFill/>
        </p:spPr>
        <p:txBody>
          <a:bodyPr wrap="square" rtlCol="0">
            <a:spAutoFit/>
          </a:bodyPr>
          <a:lstStyle/>
          <a:p>
            <a:pPr>
              <a:lnSpc>
                <a:spcPct val="150000"/>
              </a:lnSpc>
            </a:pPr>
            <a:r>
              <a:rPr lang="de-CH" sz="2200" b="1" dirty="0"/>
              <a:t>FACTEURS INFLUENÇANT LA FORCE</a:t>
            </a:r>
          </a:p>
          <a:p>
            <a:pPr>
              <a:lnSpc>
                <a:spcPct val="150000"/>
              </a:lnSpc>
            </a:pPr>
            <a:endParaRPr lang="de-CH" sz="2200" b="1" dirty="0"/>
          </a:p>
          <a:p>
            <a:pPr marL="342900" indent="-342900">
              <a:lnSpc>
                <a:spcPct val="150000"/>
              </a:lnSpc>
              <a:buClr>
                <a:schemeClr val="accent1"/>
              </a:buClr>
              <a:buFont typeface="Wingdings" pitchFamily="2" charset="2"/>
              <a:buChar char="§"/>
            </a:pPr>
            <a:r>
              <a:rPr lang="de-CH" sz="2200" dirty="0"/>
              <a:t>Surface de la </a:t>
            </a:r>
            <a:r>
              <a:rPr lang="de-CH" sz="2200" dirty="0" err="1"/>
              <a:t>section</a:t>
            </a:r>
            <a:r>
              <a:rPr lang="de-CH" sz="2200" dirty="0"/>
              <a:t> des </a:t>
            </a:r>
            <a:r>
              <a:rPr lang="de-CH" sz="2200" dirty="0" err="1"/>
              <a:t>fibres</a:t>
            </a:r>
            <a:r>
              <a:rPr lang="de-CH" sz="2200" dirty="0"/>
              <a:t> </a:t>
            </a:r>
            <a:r>
              <a:rPr lang="de-CH" sz="2200" dirty="0" err="1"/>
              <a:t>musculaires</a:t>
            </a:r>
            <a:endParaRPr lang="de-CH" sz="2200" dirty="0"/>
          </a:p>
          <a:p>
            <a:pPr marL="342900" indent="-342900">
              <a:lnSpc>
                <a:spcPct val="150000"/>
              </a:lnSpc>
              <a:buClr>
                <a:schemeClr val="accent1"/>
              </a:buClr>
              <a:buFont typeface="Wingdings" pitchFamily="2" charset="2"/>
              <a:buChar char="§"/>
            </a:pPr>
            <a:r>
              <a:rPr lang="de-CH" sz="2200" dirty="0" err="1"/>
              <a:t>Longueur</a:t>
            </a:r>
            <a:r>
              <a:rPr lang="de-CH" sz="2200" dirty="0"/>
              <a:t> des </a:t>
            </a:r>
            <a:r>
              <a:rPr lang="de-CH" sz="2200" dirty="0" err="1"/>
              <a:t>fibres</a:t>
            </a:r>
            <a:r>
              <a:rPr lang="de-CH" sz="2200" dirty="0"/>
              <a:t> </a:t>
            </a:r>
            <a:r>
              <a:rPr lang="de-CH" sz="2200" dirty="0" err="1"/>
              <a:t>musculaires</a:t>
            </a:r>
            <a:endParaRPr lang="de-CH" sz="2200" dirty="0"/>
          </a:p>
          <a:p>
            <a:pPr marL="342900" indent="-342900">
              <a:lnSpc>
                <a:spcPct val="150000"/>
              </a:lnSpc>
              <a:buClr>
                <a:schemeClr val="accent1"/>
              </a:buClr>
              <a:buFont typeface="Wingdings" pitchFamily="2" charset="2"/>
              <a:buChar char="§"/>
            </a:pPr>
            <a:r>
              <a:rPr lang="de-CH" sz="2200" dirty="0"/>
              <a:t>Spectre des </a:t>
            </a:r>
            <a:r>
              <a:rPr lang="de-CH" sz="2200" dirty="0" err="1"/>
              <a:t>fibres</a:t>
            </a:r>
            <a:r>
              <a:rPr lang="de-CH" sz="2200" dirty="0"/>
              <a:t> </a:t>
            </a:r>
            <a:r>
              <a:rPr lang="de-CH" sz="2200" dirty="0" err="1"/>
              <a:t>musculaires</a:t>
            </a:r>
            <a:endParaRPr lang="de-CH" sz="2200" dirty="0"/>
          </a:p>
          <a:p>
            <a:pPr marL="342900" indent="-342900">
              <a:lnSpc>
                <a:spcPct val="150000"/>
              </a:lnSpc>
              <a:buClr>
                <a:schemeClr val="accent1"/>
              </a:buClr>
              <a:buFont typeface="Wingdings" pitchFamily="2" charset="2"/>
              <a:buChar char="§"/>
            </a:pPr>
            <a:r>
              <a:rPr lang="de-CH" sz="2200" dirty="0" err="1"/>
              <a:t>Coordination</a:t>
            </a:r>
            <a:r>
              <a:rPr lang="de-CH" sz="2200" dirty="0"/>
              <a:t> </a:t>
            </a:r>
            <a:r>
              <a:rPr lang="de-CH" sz="2200" dirty="0" err="1"/>
              <a:t>intramusculaire</a:t>
            </a:r>
            <a:endParaRPr lang="de-CH" sz="2200" dirty="0"/>
          </a:p>
          <a:p>
            <a:pPr marL="342900" indent="-342900">
              <a:lnSpc>
                <a:spcPct val="150000"/>
              </a:lnSpc>
              <a:buClr>
                <a:schemeClr val="accent1"/>
              </a:buClr>
              <a:buFont typeface="Wingdings" pitchFamily="2" charset="2"/>
              <a:buChar char="§"/>
            </a:pPr>
            <a:r>
              <a:rPr lang="de-CH" sz="2200" dirty="0" err="1"/>
              <a:t>Coordination</a:t>
            </a:r>
            <a:r>
              <a:rPr lang="de-CH" sz="2200" dirty="0"/>
              <a:t> </a:t>
            </a:r>
            <a:r>
              <a:rPr lang="de-CH" sz="2200" dirty="0" err="1"/>
              <a:t>intermusculaire</a:t>
            </a:r>
            <a:endParaRPr lang="de-CH" sz="2200" dirty="0"/>
          </a:p>
          <a:p>
            <a:pPr marL="342900" indent="-342900">
              <a:lnSpc>
                <a:spcPct val="150000"/>
              </a:lnSpc>
              <a:buClr>
                <a:schemeClr val="accent1"/>
              </a:buClr>
              <a:buFont typeface="Wingdings" pitchFamily="2" charset="2"/>
              <a:buChar char="§"/>
            </a:pPr>
            <a:r>
              <a:rPr lang="de-CH" sz="2200" dirty="0" err="1"/>
              <a:t>Volonté</a:t>
            </a:r>
            <a:r>
              <a:rPr lang="de-CH" sz="2200" dirty="0"/>
              <a:t> et </a:t>
            </a:r>
            <a:r>
              <a:rPr lang="de-CH" sz="2200" dirty="0" err="1"/>
              <a:t>motivation</a:t>
            </a:r>
            <a:endParaRPr lang="de-CH" sz="2200" dirty="0"/>
          </a:p>
          <a:p>
            <a:pPr marL="342900" indent="-342900">
              <a:lnSpc>
                <a:spcPct val="150000"/>
              </a:lnSpc>
              <a:buClr>
                <a:schemeClr val="accent1"/>
              </a:buClr>
              <a:buFont typeface="Wingdings" pitchFamily="2" charset="2"/>
              <a:buChar char="§"/>
            </a:pPr>
            <a:r>
              <a:rPr lang="de-CH" sz="2200" dirty="0" err="1"/>
              <a:t>Maîtrise</a:t>
            </a:r>
            <a:r>
              <a:rPr lang="de-CH" sz="2200" dirty="0"/>
              <a:t> de la </a:t>
            </a:r>
            <a:r>
              <a:rPr lang="de-CH" sz="2200" dirty="0" err="1"/>
              <a:t>technique</a:t>
            </a:r>
            <a:endParaRPr lang="en-GB" sz="2200" dirty="0"/>
          </a:p>
        </p:txBody>
      </p:sp>
      <p:pic>
        <p:nvPicPr>
          <p:cNvPr id="8" name="Picture 5">
            <a:extLst>
              <a:ext uri="{FF2B5EF4-FFF2-40B4-BE49-F238E27FC236}">
                <a16:creationId xmlns:a16="http://schemas.microsoft.com/office/drawing/2014/main" id="{7FDAEF64-C777-4E55-A2D7-5DEE6B87580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938367" y="1566967"/>
            <a:ext cx="4062289" cy="2196370"/>
          </a:xfrm>
          <a:prstGeom prst="rect">
            <a:avLst/>
          </a:prstGeom>
        </p:spPr>
      </p:pic>
      <p:pic>
        <p:nvPicPr>
          <p:cNvPr id="10" name="Picture 6">
            <a:extLst>
              <a:ext uri="{FF2B5EF4-FFF2-40B4-BE49-F238E27FC236}">
                <a16:creationId xmlns:a16="http://schemas.microsoft.com/office/drawing/2014/main" id="{95F8E721-A8E5-4CFD-A5E7-B5739099B55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938367" y="3953768"/>
            <a:ext cx="4062289" cy="2355552"/>
          </a:xfrm>
          <a:prstGeom prst="rect">
            <a:avLst/>
          </a:prstGeom>
        </p:spPr>
      </p:pic>
      <p:sp>
        <p:nvSpPr>
          <p:cNvPr id="6" name="Titel 2">
            <a:extLst>
              <a:ext uri="{FF2B5EF4-FFF2-40B4-BE49-F238E27FC236}">
                <a16:creationId xmlns:a16="http://schemas.microsoft.com/office/drawing/2014/main" id="{E9401E8E-4BEF-4323-AD31-9FE8BA61A439}"/>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Force</a:t>
            </a:r>
          </a:p>
        </p:txBody>
      </p:sp>
      <p:sp>
        <p:nvSpPr>
          <p:cNvPr id="3" name="SeitenzahlBenutzerdefiniert">
            <a:extLst>
              <a:ext uri="{FF2B5EF4-FFF2-40B4-BE49-F238E27FC236}">
                <a16:creationId xmlns:a16="http://schemas.microsoft.com/office/drawing/2014/main" id="{189BD1AB-FD2C-E15D-22AB-865DD17E503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39</a:t>
            </a:r>
            <a:endParaRPr lang="de-CH" sz="900" dirty="0"/>
          </a:p>
        </p:txBody>
      </p:sp>
    </p:spTree>
    <p:extLst>
      <p:ext uri="{BB962C8B-B14F-4D97-AF65-F5344CB8AC3E}">
        <p14:creationId xmlns:p14="http://schemas.microsoft.com/office/powerpoint/2010/main" val="147248495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EF9AA01C-6442-0647-06EE-2C673A7BDEC1}"/>
              </a:ext>
            </a:extLst>
          </p:cNvPr>
          <p:cNvSpPr txBox="1"/>
          <p:nvPr/>
        </p:nvSpPr>
        <p:spPr>
          <a:xfrm>
            <a:off x="614166" y="1818860"/>
            <a:ext cx="6921994" cy="4600042"/>
          </a:xfrm>
          <a:prstGeom prst="rect">
            <a:avLst/>
          </a:prstGeom>
          <a:noFill/>
        </p:spPr>
        <p:txBody>
          <a:bodyPr wrap="square">
            <a:spAutoFit/>
          </a:bodyPr>
          <a:lstStyle/>
          <a:p>
            <a:pPr>
              <a:lnSpc>
                <a:spcPct val="150000"/>
              </a:lnSpc>
              <a:buClr>
                <a:schemeClr val="accent1"/>
              </a:buClr>
            </a:pPr>
            <a:r>
              <a:rPr lang="en-GB" sz="2200" b="1" dirty="0"/>
              <a:t>FATTORI CHE INFLUENZANO LA FORZA</a:t>
            </a:r>
          </a:p>
          <a:p>
            <a:pPr>
              <a:lnSpc>
                <a:spcPct val="150000"/>
              </a:lnSpc>
              <a:buClr>
                <a:schemeClr val="accent1"/>
              </a:buClr>
            </a:pPr>
            <a:endParaRPr lang="en-GB" sz="2200" dirty="0"/>
          </a:p>
          <a:p>
            <a:pPr marL="342900" indent="-342900">
              <a:lnSpc>
                <a:spcPct val="150000"/>
              </a:lnSpc>
              <a:buClr>
                <a:schemeClr val="accent1"/>
              </a:buClr>
              <a:buFont typeface="Wingdings" pitchFamily="2" charset="2"/>
              <a:buChar char="§"/>
            </a:pPr>
            <a:r>
              <a:rPr lang="en-GB" sz="2200" dirty="0"/>
              <a:t>Area </a:t>
            </a:r>
            <a:r>
              <a:rPr lang="en-GB" sz="2200" dirty="0" err="1"/>
              <a:t>della</a:t>
            </a:r>
            <a:r>
              <a:rPr lang="en-GB" sz="2200" dirty="0"/>
              <a:t> </a:t>
            </a:r>
            <a:r>
              <a:rPr lang="en-GB" sz="2200" dirty="0" err="1"/>
              <a:t>sezione</a:t>
            </a:r>
            <a:r>
              <a:rPr lang="en-GB" sz="2200" dirty="0"/>
              <a:t> </a:t>
            </a:r>
            <a:r>
              <a:rPr lang="en-GB" sz="2200" dirty="0" err="1"/>
              <a:t>trasversale</a:t>
            </a:r>
            <a:r>
              <a:rPr lang="en-GB" sz="2200" dirty="0"/>
              <a:t> </a:t>
            </a:r>
            <a:r>
              <a:rPr lang="en-GB" sz="2200" dirty="0" err="1"/>
              <a:t>delle</a:t>
            </a:r>
            <a:r>
              <a:rPr lang="en-GB" sz="2200" dirty="0"/>
              <a:t> fibre </a:t>
            </a:r>
            <a:r>
              <a:rPr lang="en-GB" sz="2200" dirty="0" err="1"/>
              <a:t>muscolari</a:t>
            </a:r>
            <a:endParaRPr lang="en-GB" sz="2200" dirty="0"/>
          </a:p>
          <a:p>
            <a:pPr marL="342900" indent="-342900">
              <a:lnSpc>
                <a:spcPct val="150000"/>
              </a:lnSpc>
              <a:buClr>
                <a:schemeClr val="accent1"/>
              </a:buClr>
              <a:buFont typeface="Wingdings" pitchFamily="2" charset="2"/>
              <a:buChar char="§"/>
            </a:pPr>
            <a:r>
              <a:rPr lang="en-GB" sz="2200" dirty="0" err="1"/>
              <a:t>Lunghezza</a:t>
            </a:r>
            <a:r>
              <a:rPr lang="en-GB" sz="2200" dirty="0"/>
              <a:t> </a:t>
            </a:r>
            <a:r>
              <a:rPr lang="en-GB" sz="2200" dirty="0" err="1"/>
              <a:t>delle</a:t>
            </a:r>
            <a:r>
              <a:rPr lang="en-GB" sz="2200" dirty="0"/>
              <a:t> fibre </a:t>
            </a:r>
            <a:r>
              <a:rPr lang="en-GB" sz="2200" dirty="0" err="1"/>
              <a:t>muscolari</a:t>
            </a:r>
            <a:endParaRPr lang="en-GB" sz="2200" dirty="0"/>
          </a:p>
          <a:p>
            <a:pPr marL="342900" indent="-342900">
              <a:lnSpc>
                <a:spcPct val="150000"/>
              </a:lnSpc>
              <a:buClr>
                <a:schemeClr val="accent1"/>
              </a:buClr>
              <a:buFont typeface="Wingdings" pitchFamily="2" charset="2"/>
              <a:buChar char="§"/>
            </a:pPr>
            <a:r>
              <a:rPr lang="en-GB" sz="2200" dirty="0" err="1"/>
              <a:t>Spettro</a:t>
            </a:r>
            <a:r>
              <a:rPr lang="en-GB" sz="2200" dirty="0"/>
              <a:t> </a:t>
            </a:r>
            <a:r>
              <a:rPr lang="en-GB" sz="2200" dirty="0" err="1"/>
              <a:t>delle</a:t>
            </a:r>
            <a:r>
              <a:rPr lang="en-GB" sz="2200" dirty="0"/>
              <a:t> fibre </a:t>
            </a:r>
            <a:r>
              <a:rPr lang="en-GB" sz="2200" dirty="0" err="1"/>
              <a:t>muscolari</a:t>
            </a:r>
            <a:endParaRPr lang="en-GB" sz="2200" dirty="0"/>
          </a:p>
          <a:p>
            <a:pPr marL="342900" indent="-342900">
              <a:lnSpc>
                <a:spcPct val="150000"/>
              </a:lnSpc>
              <a:buClr>
                <a:schemeClr val="accent1"/>
              </a:buClr>
              <a:buFont typeface="Wingdings" pitchFamily="2" charset="2"/>
              <a:buChar char="§"/>
            </a:pPr>
            <a:r>
              <a:rPr lang="en-GB" sz="2200" dirty="0" err="1"/>
              <a:t>Coordinazione</a:t>
            </a:r>
            <a:r>
              <a:rPr lang="en-GB" sz="2200" dirty="0"/>
              <a:t> </a:t>
            </a:r>
            <a:r>
              <a:rPr lang="en-GB" sz="2200" dirty="0" err="1"/>
              <a:t>intramuscolare</a:t>
            </a:r>
            <a:endParaRPr lang="en-GB" sz="2200" dirty="0"/>
          </a:p>
          <a:p>
            <a:pPr marL="342900" indent="-342900">
              <a:lnSpc>
                <a:spcPct val="150000"/>
              </a:lnSpc>
              <a:buClr>
                <a:schemeClr val="accent1"/>
              </a:buClr>
              <a:buFont typeface="Wingdings" pitchFamily="2" charset="2"/>
              <a:buChar char="§"/>
            </a:pPr>
            <a:r>
              <a:rPr lang="en-GB" sz="2200" dirty="0" err="1"/>
              <a:t>Coordinazione</a:t>
            </a:r>
            <a:r>
              <a:rPr lang="en-GB" sz="2200" dirty="0"/>
              <a:t> </a:t>
            </a:r>
            <a:r>
              <a:rPr lang="en-GB" sz="2200" dirty="0" err="1"/>
              <a:t>intermuscolare</a:t>
            </a:r>
            <a:endParaRPr lang="en-GB" sz="2200" dirty="0"/>
          </a:p>
          <a:p>
            <a:pPr marL="342900" indent="-342900">
              <a:lnSpc>
                <a:spcPct val="150000"/>
              </a:lnSpc>
              <a:buClr>
                <a:schemeClr val="accent1"/>
              </a:buClr>
              <a:buFont typeface="Wingdings" pitchFamily="2" charset="2"/>
              <a:buChar char="§"/>
            </a:pPr>
            <a:r>
              <a:rPr lang="en-GB" sz="2200" dirty="0"/>
              <a:t>Forza di </a:t>
            </a:r>
            <a:r>
              <a:rPr lang="en-GB" sz="2200" dirty="0" err="1"/>
              <a:t>volontà</a:t>
            </a:r>
            <a:r>
              <a:rPr lang="en-GB" sz="2200" dirty="0"/>
              <a:t> e </a:t>
            </a:r>
            <a:r>
              <a:rPr lang="en-GB" sz="2200" dirty="0" err="1"/>
              <a:t>motivazione</a:t>
            </a:r>
            <a:endParaRPr lang="en-GB" sz="2200" dirty="0"/>
          </a:p>
          <a:p>
            <a:pPr marL="342900" indent="-342900">
              <a:lnSpc>
                <a:spcPct val="150000"/>
              </a:lnSpc>
              <a:buClr>
                <a:schemeClr val="accent1"/>
              </a:buClr>
              <a:buFont typeface="Wingdings" pitchFamily="2" charset="2"/>
              <a:buChar char="§"/>
            </a:pPr>
            <a:r>
              <a:rPr lang="en-GB" sz="2200" dirty="0" err="1"/>
              <a:t>Padronanza</a:t>
            </a:r>
            <a:r>
              <a:rPr lang="en-GB" sz="2200" dirty="0"/>
              <a:t> </a:t>
            </a:r>
            <a:r>
              <a:rPr lang="en-GB" sz="2200" dirty="0" err="1"/>
              <a:t>della</a:t>
            </a:r>
            <a:r>
              <a:rPr lang="en-GB" sz="2200" dirty="0"/>
              <a:t> </a:t>
            </a:r>
            <a:r>
              <a:rPr lang="en-GB" sz="2200" dirty="0" err="1"/>
              <a:t>tecnica</a:t>
            </a:r>
            <a:endParaRPr lang="en-GB" sz="2200" dirty="0"/>
          </a:p>
        </p:txBody>
      </p:sp>
      <p:pic>
        <p:nvPicPr>
          <p:cNvPr id="9" name="Picture 5">
            <a:extLst>
              <a:ext uri="{FF2B5EF4-FFF2-40B4-BE49-F238E27FC236}">
                <a16:creationId xmlns:a16="http://schemas.microsoft.com/office/drawing/2014/main" id="{48A0CA2D-FE25-421B-BBA0-9477E131367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968208" y="1553368"/>
            <a:ext cx="4062289" cy="2242721"/>
          </a:xfrm>
          <a:prstGeom prst="rect">
            <a:avLst/>
          </a:prstGeom>
        </p:spPr>
      </p:pic>
      <p:pic>
        <p:nvPicPr>
          <p:cNvPr id="10" name="Picture 6">
            <a:extLst>
              <a:ext uri="{FF2B5EF4-FFF2-40B4-BE49-F238E27FC236}">
                <a16:creationId xmlns:a16="http://schemas.microsoft.com/office/drawing/2014/main" id="{6B2C21A1-AAA0-4265-A702-2523648C29F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010375" y="4018863"/>
            <a:ext cx="4062289" cy="2362465"/>
          </a:xfrm>
          <a:prstGeom prst="rect">
            <a:avLst/>
          </a:prstGeom>
        </p:spPr>
      </p:pic>
      <p:sp>
        <p:nvSpPr>
          <p:cNvPr id="6" name="Titel 2">
            <a:extLst>
              <a:ext uri="{FF2B5EF4-FFF2-40B4-BE49-F238E27FC236}">
                <a16:creationId xmlns:a16="http://schemas.microsoft.com/office/drawing/2014/main" id="{E9D42641-19AE-430F-81C1-81D097CB325B}"/>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Forza</a:t>
            </a:r>
          </a:p>
        </p:txBody>
      </p:sp>
      <p:sp>
        <p:nvSpPr>
          <p:cNvPr id="3" name="SeitenzahlBenutzerdefiniert">
            <a:extLst>
              <a:ext uri="{FF2B5EF4-FFF2-40B4-BE49-F238E27FC236}">
                <a16:creationId xmlns:a16="http://schemas.microsoft.com/office/drawing/2014/main" id="{7FE9DF70-2486-9F5E-F54B-C5D2231088D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39</a:t>
            </a:r>
            <a:endParaRPr lang="de-CH" sz="900" dirty="0"/>
          </a:p>
        </p:txBody>
      </p:sp>
    </p:spTree>
    <p:extLst>
      <p:ext uri="{BB962C8B-B14F-4D97-AF65-F5344CB8AC3E}">
        <p14:creationId xmlns:p14="http://schemas.microsoft.com/office/powerpoint/2010/main" val="339061348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15">
            <a:extLst>
              <a:ext uri="{FF2B5EF4-FFF2-40B4-BE49-F238E27FC236}">
                <a16:creationId xmlns:a16="http://schemas.microsoft.com/office/drawing/2014/main" id="{CF5E3A79-690E-3744-9A1C-97285A04D334}"/>
              </a:ext>
            </a:extLst>
          </p:cNvPr>
          <p:cNvSpPr>
            <a:spLocks noChangeShapeType="1"/>
          </p:cNvSpPr>
          <p:nvPr/>
        </p:nvSpPr>
        <p:spPr bwMode="auto">
          <a:xfrm>
            <a:off x="6046787" y="2632274"/>
            <a:ext cx="0" cy="466725"/>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sz="1800"/>
          </a:p>
        </p:txBody>
      </p:sp>
      <p:sp>
        <p:nvSpPr>
          <p:cNvPr id="9" name="Line 16">
            <a:extLst>
              <a:ext uri="{FF2B5EF4-FFF2-40B4-BE49-F238E27FC236}">
                <a16:creationId xmlns:a16="http://schemas.microsoft.com/office/drawing/2014/main" id="{710D834E-2C44-5C47-8AF4-42445CD1B320}"/>
              </a:ext>
            </a:extLst>
          </p:cNvPr>
          <p:cNvSpPr>
            <a:spLocks noChangeShapeType="1"/>
          </p:cNvSpPr>
          <p:nvPr/>
        </p:nvSpPr>
        <p:spPr bwMode="auto">
          <a:xfrm flipH="1">
            <a:off x="3886200" y="2632274"/>
            <a:ext cx="647700" cy="466725"/>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sz="1800"/>
          </a:p>
        </p:txBody>
      </p:sp>
      <p:sp>
        <p:nvSpPr>
          <p:cNvPr id="10" name="Line 18">
            <a:extLst>
              <a:ext uri="{FF2B5EF4-FFF2-40B4-BE49-F238E27FC236}">
                <a16:creationId xmlns:a16="http://schemas.microsoft.com/office/drawing/2014/main" id="{A07993AB-CA33-1A46-9484-A67AFBADCD65}"/>
              </a:ext>
            </a:extLst>
          </p:cNvPr>
          <p:cNvSpPr>
            <a:spLocks noChangeShapeType="1"/>
          </p:cNvSpPr>
          <p:nvPr/>
        </p:nvSpPr>
        <p:spPr bwMode="auto">
          <a:xfrm rot="16200000" flipV="1">
            <a:off x="6408737" y="5061545"/>
            <a:ext cx="546100" cy="406400"/>
          </a:xfrm>
          <a:prstGeom prst="line">
            <a:avLst/>
          </a:prstGeom>
          <a:noFill/>
          <a:ln w="76200">
            <a:solidFill>
              <a:schemeClr val="accent6">
                <a:lumMod val="75000"/>
              </a:schemeClr>
            </a:solidFill>
            <a:round/>
            <a:headEnd type="triangle" w="med" len="med"/>
            <a:tailEnd/>
          </a:ln>
          <a:extLst>
            <a:ext uri="{909E8E84-426E-40DD-AFC4-6F175D3DCCD1}">
              <a14:hiddenFill xmlns:a14="http://schemas.microsoft.com/office/drawing/2010/main">
                <a:noFill/>
              </a14:hiddenFill>
            </a:ext>
          </a:extLst>
        </p:spPr>
        <p:txBody>
          <a:bodyPr/>
          <a:lstStyle/>
          <a:p>
            <a:endParaRPr lang="de-CH" sz="1800"/>
          </a:p>
        </p:txBody>
      </p:sp>
      <p:sp>
        <p:nvSpPr>
          <p:cNvPr id="11" name="Line 22">
            <a:extLst>
              <a:ext uri="{FF2B5EF4-FFF2-40B4-BE49-F238E27FC236}">
                <a16:creationId xmlns:a16="http://schemas.microsoft.com/office/drawing/2014/main" id="{06539AB6-85D6-F246-BE38-6452A447D863}"/>
              </a:ext>
            </a:extLst>
          </p:cNvPr>
          <p:cNvSpPr>
            <a:spLocks noChangeShapeType="1"/>
          </p:cNvSpPr>
          <p:nvPr/>
        </p:nvSpPr>
        <p:spPr bwMode="auto">
          <a:xfrm rot="-5400000">
            <a:off x="5126037" y="5048845"/>
            <a:ext cx="546100" cy="431800"/>
          </a:xfrm>
          <a:prstGeom prst="line">
            <a:avLst/>
          </a:prstGeom>
          <a:noFill/>
          <a:ln w="76200">
            <a:solidFill>
              <a:schemeClr val="accent6">
                <a:lumMod val="75000"/>
              </a:schemeClr>
            </a:solidFill>
            <a:round/>
            <a:headEnd type="triangle" w="med" len="med"/>
            <a:tailEnd/>
          </a:ln>
          <a:extLst>
            <a:ext uri="{909E8E84-426E-40DD-AFC4-6F175D3DCCD1}">
              <a14:hiddenFill xmlns:a14="http://schemas.microsoft.com/office/drawing/2010/main">
                <a:noFill/>
              </a14:hiddenFill>
            </a:ext>
          </a:extLst>
        </p:spPr>
        <p:txBody>
          <a:bodyPr/>
          <a:lstStyle/>
          <a:p>
            <a:endParaRPr lang="de-CH" sz="1800"/>
          </a:p>
        </p:txBody>
      </p:sp>
      <p:sp>
        <p:nvSpPr>
          <p:cNvPr id="12" name="Rechteck 3">
            <a:extLst>
              <a:ext uri="{FF2B5EF4-FFF2-40B4-BE49-F238E27FC236}">
                <a16:creationId xmlns:a16="http://schemas.microsoft.com/office/drawing/2014/main" id="{7088CBA0-59F5-EF4E-B667-DEBA1D29E403}"/>
              </a:ext>
            </a:extLst>
          </p:cNvPr>
          <p:cNvSpPr/>
          <p:nvPr/>
        </p:nvSpPr>
        <p:spPr>
          <a:xfrm>
            <a:off x="4533900" y="1535310"/>
            <a:ext cx="3124200" cy="91598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de-CH" sz="1800" b="1" dirty="0">
                <a:latin typeface="Arial" panose="020B0604020202020204" pitchFamily="34" charset="0"/>
                <a:cs typeface="Arial" panose="020B0604020202020204" pitchFamily="34" charset="0"/>
              </a:rPr>
              <a:t>Maximalkraft</a:t>
            </a:r>
          </a:p>
          <a:p>
            <a:pPr algn="ctr" eaLnBrk="0" hangingPunct="0">
              <a:defRPr/>
            </a:pPr>
            <a:r>
              <a:rPr lang="de-CH" sz="1800" dirty="0">
                <a:solidFill>
                  <a:schemeClr val="tx1"/>
                </a:solidFill>
                <a:latin typeface="Arial" panose="020B0604020202020204" pitchFamily="34" charset="0"/>
                <a:cs typeface="Arial" panose="020B0604020202020204" pitchFamily="34" charset="0"/>
              </a:rPr>
              <a:t>Die grösstmögliche Kraft aufbringen</a:t>
            </a:r>
          </a:p>
        </p:txBody>
      </p:sp>
      <p:sp>
        <p:nvSpPr>
          <p:cNvPr id="13" name="Rechteck 21">
            <a:extLst>
              <a:ext uri="{FF2B5EF4-FFF2-40B4-BE49-F238E27FC236}">
                <a16:creationId xmlns:a16="http://schemas.microsoft.com/office/drawing/2014/main" id="{440FD623-E17B-E04A-BC90-4CCB5E282B81}"/>
              </a:ext>
            </a:extLst>
          </p:cNvPr>
          <p:cNvSpPr/>
          <p:nvPr/>
        </p:nvSpPr>
        <p:spPr>
          <a:xfrm>
            <a:off x="1847849" y="3297435"/>
            <a:ext cx="2759076" cy="151764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de-CH" sz="1800" b="1" dirty="0">
                <a:latin typeface="Arial" panose="020B0604020202020204" pitchFamily="34" charset="0"/>
                <a:cs typeface="Arial" panose="020B0604020202020204" pitchFamily="34" charset="0"/>
              </a:rPr>
              <a:t>Kraftausdauer</a:t>
            </a:r>
          </a:p>
          <a:p>
            <a:pPr algn="ctr" eaLnBrk="0" hangingPunct="0">
              <a:defRPr/>
            </a:pPr>
            <a:r>
              <a:rPr lang="de-CH" sz="1800" dirty="0">
                <a:solidFill>
                  <a:schemeClr val="tx1"/>
                </a:solidFill>
                <a:latin typeface="Arial" panose="020B0604020202020204" pitchFamily="34" charset="0"/>
                <a:cs typeface="Arial" panose="020B0604020202020204" pitchFamily="34" charset="0"/>
              </a:rPr>
              <a:t>einen erhöhten Krafteinsatz lange beibehalten</a:t>
            </a:r>
          </a:p>
        </p:txBody>
      </p:sp>
      <p:sp>
        <p:nvSpPr>
          <p:cNvPr id="14" name="Rechteck 22">
            <a:extLst>
              <a:ext uri="{FF2B5EF4-FFF2-40B4-BE49-F238E27FC236}">
                <a16:creationId xmlns:a16="http://schemas.microsoft.com/office/drawing/2014/main" id="{5AA7F6A2-75D7-3B4F-9675-9002F857A5B7}"/>
              </a:ext>
            </a:extLst>
          </p:cNvPr>
          <p:cNvSpPr/>
          <p:nvPr/>
        </p:nvSpPr>
        <p:spPr>
          <a:xfrm>
            <a:off x="4789487" y="3297435"/>
            <a:ext cx="2552700" cy="151764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de-CH" sz="1800" b="1" dirty="0">
                <a:latin typeface="Arial" panose="020B0604020202020204" pitchFamily="34" charset="0"/>
                <a:cs typeface="Arial" panose="020B0604020202020204" pitchFamily="34" charset="0"/>
              </a:rPr>
              <a:t>Schnellkraft</a:t>
            </a:r>
          </a:p>
          <a:p>
            <a:pPr algn="ctr" eaLnBrk="0" hangingPunct="0">
              <a:defRPr/>
            </a:pPr>
            <a:r>
              <a:rPr lang="de-CH" sz="1800" dirty="0">
                <a:solidFill>
                  <a:schemeClr val="tx1"/>
                </a:solidFill>
                <a:latin typeface="Arial" panose="020B0604020202020204" pitchFamily="34" charset="0"/>
                <a:cs typeface="Arial" panose="020B0604020202020204" pitchFamily="34" charset="0"/>
              </a:rPr>
              <a:t>die Kraft schnell einsetzen können</a:t>
            </a:r>
          </a:p>
        </p:txBody>
      </p:sp>
      <p:sp>
        <p:nvSpPr>
          <p:cNvPr id="15" name="Rechteck 23">
            <a:extLst>
              <a:ext uri="{FF2B5EF4-FFF2-40B4-BE49-F238E27FC236}">
                <a16:creationId xmlns:a16="http://schemas.microsoft.com/office/drawing/2014/main" id="{77F8EC81-0CDC-C14C-BD2B-79328DA7BE6D}"/>
              </a:ext>
            </a:extLst>
          </p:cNvPr>
          <p:cNvSpPr/>
          <p:nvPr/>
        </p:nvSpPr>
        <p:spPr>
          <a:xfrm>
            <a:off x="7513638" y="3297435"/>
            <a:ext cx="2830514" cy="154781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de-CH" sz="1800" b="1" dirty="0">
                <a:latin typeface="Arial" panose="020B0604020202020204" pitchFamily="34" charset="0"/>
                <a:cs typeface="Arial" panose="020B0604020202020204" pitchFamily="34" charset="0"/>
              </a:rPr>
              <a:t>Reaktivkraft</a:t>
            </a:r>
          </a:p>
          <a:p>
            <a:pPr algn="ctr" eaLnBrk="0" hangingPunct="0">
              <a:defRPr/>
            </a:pPr>
            <a:r>
              <a:rPr lang="de-CH" sz="1800" dirty="0">
                <a:solidFill>
                  <a:schemeClr val="tx1"/>
                </a:solidFill>
                <a:latin typeface="Arial" panose="020B0604020202020204" pitchFamily="34" charset="0"/>
                <a:cs typeface="Arial" panose="020B0604020202020204" pitchFamily="34" charset="0"/>
              </a:rPr>
              <a:t>einen hohen Kraftimpuls in einem Dehnungs-Verkürzungs-Zyklus generieren</a:t>
            </a:r>
          </a:p>
        </p:txBody>
      </p:sp>
      <p:sp>
        <p:nvSpPr>
          <p:cNvPr id="16" name="Line 15">
            <a:extLst>
              <a:ext uri="{FF2B5EF4-FFF2-40B4-BE49-F238E27FC236}">
                <a16:creationId xmlns:a16="http://schemas.microsoft.com/office/drawing/2014/main" id="{96E876D5-0620-2144-8050-1867FEFD7EDF}"/>
              </a:ext>
            </a:extLst>
          </p:cNvPr>
          <p:cNvSpPr>
            <a:spLocks noChangeShapeType="1"/>
          </p:cNvSpPr>
          <p:nvPr/>
        </p:nvSpPr>
        <p:spPr bwMode="auto">
          <a:xfrm>
            <a:off x="7708901" y="2648148"/>
            <a:ext cx="427037" cy="450850"/>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sz="1800"/>
          </a:p>
        </p:txBody>
      </p:sp>
      <p:sp>
        <p:nvSpPr>
          <p:cNvPr id="17" name="Rechteck 25">
            <a:extLst>
              <a:ext uri="{FF2B5EF4-FFF2-40B4-BE49-F238E27FC236}">
                <a16:creationId xmlns:a16="http://schemas.microsoft.com/office/drawing/2014/main" id="{6EA39037-FF73-C543-A4AE-AFB3A9C912AD}"/>
              </a:ext>
            </a:extLst>
          </p:cNvPr>
          <p:cNvSpPr/>
          <p:nvPr/>
        </p:nvSpPr>
        <p:spPr>
          <a:xfrm>
            <a:off x="3752851" y="5669558"/>
            <a:ext cx="1862137" cy="63976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de-CH" sz="1800" b="1" dirty="0">
                <a:latin typeface="Arial" panose="020B0604020202020204" pitchFamily="34" charset="0"/>
                <a:cs typeface="Arial" panose="020B0604020202020204" pitchFamily="34" charset="0"/>
              </a:rPr>
              <a:t>Startkraft</a:t>
            </a:r>
          </a:p>
        </p:txBody>
      </p:sp>
      <p:sp>
        <p:nvSpPr>
          <p:cNvPr id="18" name="Rechteck 26">
            <a:extLst>
              <a:ext uri="{FF2B5EF4-FFF2-40B4-BE49-F238E27FC236}">
                <a16:creationId xmlns:a16="http://schemas.microsoft.com/office/drawing/2014/main" id="{937228B3-4435-624D-AC92-4BC88259C76C}"/>
              </a:ext>
            </a:extLst>
          </p:cNvPr>
          <p:cNvSpPr/>
          <p:nvPr/>
        </p:nvSpPr>
        <p:spPr>
          <a:xfrm>
            <a:off x="6413501" y="5669558"/>
            <a:ext cx="1862137" cy="63976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de-CH" sz="1800" b="1" dirty="0">
                <a:latin typeface="Arial" panose="020B0604020202020204" pitchFamily="34" charset="0"/>
                <a:cs typeface="Arial" panose="020B0604020202020204" pitchFamily="34" charset="0"/>
              </a:rPr>
              <a:t>Explosivkraft</a:t>
            </a:r>
          </a:p>
        </p:txBody>
      </p:sp>
      <p:sp>
        <p:nvSpPr>
          <p:cNvPr id="19" name="Titel 2">
            <a:extLst>
              <a:ext uri="{FF2B5EF4-FFF2-40B4-BE49-F238E27FC236}">
                <a16:creationId xmlns:a16="http://schemas.microsoft.com/office/drawing/2014/main" id="{6C5DEAD2-0718-4521-8D6E-62AAF6DD9734}"/>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Kraft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Erscheinungsformen</a:t>
            </a:r>
          </a:p>
        </p:txBody>
      </p:sp>
      <p:sp>
        <p:nvSpPr>
          <p:cNvPr id="3" name="SeitenzahlBenutzerdefiniert">
            <a:extLst>
              <a:ext uri="{FF2B5EF4-FFF2-40B4-BE49-F238E27FC236}">
                <a16:creationId xmlns:a16="http://schemas.microsoft.com/office/drawing/2014/main" id="{4B5593A1-EFE6-26D4-73FF-1697ED133F4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40</a:t>
            </a:r>
            <a:endParaRPr lang="de-CH" sz="900" dirty="0"/>
          </a:p>
        </p:txBody>
      </p:sp>
      <p:pic>
        <p:nvPicPr>
          <p:cNvPr id="2" name="Grafik 1">
            <a:extLst>
              <a:ext uri="{FF2B5EF4-FFF2-40B4-BE49-F238E27FC236}">
                <a16:creationId xmlns:a16="http://schemas.microsoft.com/office/drawing/2014/main" id="{7AC7350C-E041-3CBB-CCA5-F315FC34C95F}"/>
              </a:ext>
            </a:extLst>
          </p:cNvPr>
          <p:cNvPicPr>
            <a:picLocks noChangeAspect="1"/>
          </p:cNvPicPr>
          <p:nvPr/>
        </p:nvPicPr>
        <p:blipFill>
          <a:blip r:embed="rId3"/>
          <a:stretch>
            <a:fillRect/>
          </a:stretch>
        </p:blipFill>
        <p:spPr>
          <a:xfrm>
            <a:off x="378984" y="6059249"/>
            <a:ext cx="269382" cy="360000"/>
          </a:xfrm>
          <a:prstGeom prst="rect">
            <a:avLst/>
          </a:prstGeom>
        </p:spPr>
      </p:pic>
    </p:spTree>
    <p:extLst>
      <p:ext uri="{BB962C8B-B14F-4D97-AF65-F5344CB8AC3E}">
        <p14:creationId xmlns:p14="http://schemas.microsoft.com/office/powerpoint/2010/main" val="84801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5AB48-5165-7FBE-2522-0FC57532CD51}"/>
            </a:ext>
          </a:extLst>
        </p:cNvPr>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A8E05F85-C361-712A-5B49-CDE7F480AE7C}"/>
              </a:ext>
            </a:extLst>
          </p:cNvPr>
          <p:cNvSpPr/>
          <p:nvPr/>
        </p:nvSpPr>
        <p:spPr>
          <a:xfrm>
            <a:off x="6096000" y="1567057"/>
            <a:ext cx="3864002" cy="4811664"/>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sz="1800" dirty="0" err="1">
                <a:solidFill>
                  <a:schemeClr val="tx1"/>
                </a:solidFill>
              </a:rPr>
              <a:t>Parmis</a:t>
            </a:r>
            <a:r>
              <a:rPr lang="en-GB" sz="1800" dirty="0">
                <a:solidFill>
                  <a:schemeClr val="tx1"/>
                </a:solidFill>
              </a:rPr>
              <a:t> les </a:t>
            </a:r>
            <a:r>
              <a:rPr lang="en-GB" sz="1800" dirty="0" err="1">
                <a:solidFill>
                  <a:schemeClr val="tx1"/>
                </a:solidFill>
              </a:rPr>
              <a:t>facteurs</a:t>
            </a:r>
            <a:r>
              <a:rPr lang="en-GB" sz="1800" dirty="0">
                <a:solidFill>
                  <a:schemeClr val="tx1"/>
                </a:solidFill>
              </a:rPr>
              <a:t> de </a:t>
            </a:r>
            <a:r>
              <a:rPr lang="en-GB" sz="1800" dirty="0" err="1">
                <a:solidFill>
                  <a:schemeClr val="tx1"/>
                </a:solidFill>
              </a:rPr>
              <a:t>développement</a:t>
            </a:r>
            <a:r>
              <a:rPr lang="en-GB" sz="1800" dirty="0">
                <a:solidFill>
                  <a:schemeClr val="tx1"/>
                </a:solidFill>
              </a:rPr>
              <a:t>, on </a:t>
            </a:r>
            <a:r>
              <a:rPr lang="en-GB" sz="1800" dirty="0" err="1">
                <a:solidFill>
                  <a:schemeClr val="tx1"/>
                </a:solidFill>
              </a:rPr>
              <a:t>retrouve</a:t>
            </a:r>
            <a:r>
              <a:rPr lang="en-GB" sz="1800" dirty="0">
                <a:solidFill>
                  <a:schemeClr val="tx1"/>
                </a:solidFill>
              </a:rPr>
              <a:t> 5 axes et 16 </a:t>
            </a:r>
            <a:r>
              <a:rPr lang="en-GB" sz="1800" dirty="0" err="1">
                <a:solidFill>
                  <a:schemeClr val="tx1"/>
                </a:solidFill>
              </a:rPr>
              <a:t>facteurs</a:t>
            </a:r>
            <a:r>
              <a:rPr lang="en-GB" sz="1800" dirty="0">
                <a:solidFill>
                  <a:schemeClr val="tx1"/>
                </a:solidFill>
              </a:rPr>
              <a:t>.</a:t>
            </a:r>
          </a:p>
          <a:p>
            <a:pPr algn="ctr"/>
            <a:r>
              <a:rPr lang="en-GB" sz="1800" dirty="0" err="1">
                <a:solidFill>
                  <a:schemeClr val="tx1"/>
                </a:solidFill>
              </a:rPr>
              <a:t>Ces</a:t>
            </a:r>
            <a:r>
              <a:rPr lang="en-GB" sz="1800" dirty="0">
                <a:solidFill>
                  <a:schemeClr val="tx1"/>
                </a:solidFill>
              </a:rPr>
              <a:t> </a:t>
            </a:r>
            <a:r>
              <a:rPr lang="en-GB" sz="1800" dirty="0" err="1">
                <a:solidFill>
                  <a:schemeClr val="tx1"/>
                </a:solidFill>
              </a:rPr>
              <a:t>derniers</a:t>
            </a:r>
            <a:r>
              <a:rPr lang="en-GB" sz="1800" dirty="0">
                <a:solidFill>
                  <a:schemeClr val="tx1"/>
                </a:solidFill>
              </a:rPr>
              <a:t> </a:t>
            </a:r>
            <a:r>
              <a:rPr lang="en-GB" sz="1800" dirty="0" err="1">
                <a:solidFill>
                  <a:schemeClr val="tx1"/>
                </a:solidFill>
              </a:rPr>
              <a:t>définissent</a:t>
            </a:r>
            <a:r>
              <a:rPr lang="en-GB" sz="1800" dirty="0">
                <a:solidFill>
                  <a:schemeClr val="tx1"/>
                </a:solidFill>
              </a:rPr>
              <a:t> les </a:t>
            </a:r>
            <a:r>
              <a:rPr lang="en-GB" sz="1800" dirty="0" err="1">
                <a:solidFill>
                  <a:schemeClr val="tx1"/>
                </a:solidFill>
              </a:rPr>
              <a:t>composantes</a:t>
            </a:r>
            <a:r>
              <a:rPr lang="en-GB" sz="1800" dirty="0">
                <a:solidFill>
                  <a:schemeClr val="tx1"/>
                </a:solidFill>
              </a:rPr>
              <a:t> physique, </a:t>
            </a:r>
            <a:r>
              <a:rPr lang="en-GB" sz="1800" dirty="0" err="1">
                <a:solidFill>
                  <a:schemeClr val="tx1"/>
                </a:solidFill>
              </a:rPr>
              <a:t>psychique</a:t>
            </a:r>
            <a:r>
              <a:rPr lang="en-GB" sz="1800" dirty="0">
                <a:solidFill>
                  <a:schemeClr val="tx1"/>
                </a:solidFill>
              </a:rPr>
              <a:t> du movement.</a:t>
            </a:r>
            <a:endParaRPr lang="fr-CH" sz="2000" b="1" dirty="0">
              <a:solidFill>
                <a:schemeClr val="tx1"/>
              </a:solidFill>
              <a:latin typeface="Arial" panose="020B0604020202020204" pitchFamily="34" charset="0"/>
              <a:cs typeface="Arial" panose="020B0604020202020204" pitchFamily="34" charset="0"/>
            </a:endParaRPr>
          </a:p>
        </p:txBody>
      </p:sp>
      <p:pic>
        <p:nvPicPr>
          <p:cNvPr id="5" name="Grafik 4" descr="Ein Bild, das Text, Screenshot, Software, Design enthält.&#10;&#10;KI-generierte Inhalte können fehlerhaft sein.">
            <a:extLst>
              <a:ext uri="{FF2B5EF4-FFF2-40B4-BE49-F238E27FC236}">
                <a16:creationId xmlns:a16="http://schemas.microsoft.com/office/drawing/2014/main" id="{35E012D6-508A-93CE-A797-A91D29DFF5F7}"/>
              </a:ext>
            </a:extLst>
          </p:cNvPr>
          <p:cNvPicPr>
            <a:picLocks noChangeAspect="1"/>
          </p:cNvPicPr>
          <p:nvPr/>
        </p:nvPicPr>
        <p:blipFill>
          <a:blip r:embed="rId3" cstate="print">
            <a:extLst>
              <a:ext uri="{28A0092B-C50C-407E-A947-70E740481C1C}">
                <a14:useLocalDpi xmlns:a14="http://schemas.microsoft.com/office/drawing/2010/main" val="0"/>
              </a:ext>
            </a:extLst>
          </a:blip>
          <a:srcRect t="19640"/>
          <a:stretch/>
        </p:blipFill>
        <p:spPr>
          <a:xfrm>
            <a:off x="1483203" y="1550811"/>
            <a:ext cx="4136547" cy="5307189"/>
          </a:xfrm>
          <a:prstGeom prst="rect">
            <a:avLst/>
          </a:prstGeom>
        </p:spPr>
      </p:pic>
      <p:sp>
        <p:nvSpPr>
          <p:cNvPr id="7" name="Titel 2">
            <a:extLst>
              <a:ext uri="{FF2B5EF4-FFF2-40B4-BE49-F238E27FC236}">
                <a16:creationId xmlns:a16="http://schemas.microsoft.com/office/drawing/2014/main" id="{3DC21783-B789-4AF2-B7DA-089EBADD9DE3}"/>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Facteurs</a:t>
            </a:r>
            <a:r>
              <a:rPr lang="de-CH" sz="2800" kern="0" dirty="0">
                <a:latin typeface="Arial" panose="020B0604020202020204" pitchFamily="34" charset="0"/>
                <a:cs typeface="Arial" panose="020B0604020202020204" pitchFamily="34" charset="0"/>
              </a:rPr>
              <a:t> de </a:t>
            </a:r>
            <a:r>
              <a:rPr lang="de-CH" sz="2800" kern="0" dirty="0" err="1">
                <a:latin typeface="Arial" panose="020B0604020202020204" pitchFamily="34" charset="0"/>
                <a:cs typeface="Arial" panose="020B0604020202020204" pitchFamily="34" charset="0"/>
              </a:rPr>
              <a:t>développement</a:t>
            </a:r>
            <a:endParaRPr lang="de-CH" sz="280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EFAE35A2-5B51-2C6E-BCB8-B5F845A7E68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a:t>
            </a:r>
            <a:endParaRPr lang="de-CH" sz="900" dirty="0"/>
          </a:p>
        </p:txBody>
      </p:sp>
    </p:spTree>
    <p:extLst>
      <p:ext uri="{BB962C8B-B14F-4D97-AF65-F5344CB8AC3E}">
        <p14:creationId xmlns:p14="http://schemas.microsoft.com/office/powerpoint/2010/main" val="375283033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4B2F7-6F88-079E-6153-94256F322C22}"/>
            </a:ext>
          </a:extLst>
        </p:cNvPr>
        <p:cNvGrpSpPr/>
        <p:nvPr/>
      </p:nvGrpSpPr>
      <p:grpSpPr>
        <a:xfrm>
          <a:off x="0" y="0"/>
          <a:ext cx="0" cy="0"/>
          <a:chOff x="0" y="0"/>
          <a:chExt cx="0" cy="0"/>
        </a:xfrm>
      </p:grpSpPr>
      <p:sp>
        <p:nvSpPr>
          <p:cNvPr id="8" name="Line 15">
            <a:extLst>
              <a:ext uri="{FF2B5EF4-FFF2-40B4-BE49-F238E27FC236}">
                <a16:creationId xmlns:a16="http://schemas.microsoft.com/office/drawing/2014/main" id="{400C4A72-52B6-D21D-6E0B-4A8A20CEECD2}"/>
              </a:ext>
            </a:extLst>
          </p:cNvPr>
          <p:cNvSpPr>
            <a:spLocks noChangeShapeType="1"/>
          </p:cNvSpPr>
          <p:nvPr/>
        </p:nvSpPr>
        <p:spPr bwMode="auto">
          <a:xfrm>
            <a:off x="6046787" y="2632274"/>
            <a:ext cx="0" cy="466725"/>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sz="1800"/>
          </a:p>
        </p:txBody>
      </p:sp>
      <p:sp>
        <p:nvSpPr>
          <p:cNvPr id="9" name="Line 16">
            <a:extLst>
              <a:ext uri="{FF2B5EF4-FFF2-40B4-BE49-F238E27FC236}">
                <a16:creationId xmlns:a16="http://schemas.microsoft.com/office/drawing/2014/main" id="{552BB6F2-A203-FC02-83B0-9454338C3EEA}"/>
              </a:ext>
            </a:extLst>
          </p:cNvPr>
          <p:cNvSpPr>
            <a:spLocks noChangeShapeType="1"/>
          </p:cNvSpPr>
          <p:nvPr/>
        </p:nvSpPr>
        <p:spPr bwMode="auto">
          <a:xfrm flipH="1">
            <a:off x="3886200" y="2632274"/>
            <a:ext cx="647700" cy="466725"/>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sz="1800"/>
          </a:p>
        </p:txBody>
      </p:sp>
      <p:sp>
        <p:nvSpPr>
          <p:cNvPr id="10" name="Line 18">
            <a:extLst>
              <a:ext uri="{FF2B5EF4-FFF2-40B4-BE49-F238E27FC236}">
                <a16:creationId xmlns:a16="http://schemas.microsoft.com/office/drawing/2014/main" id="{E62FA852-2779-8849-F7B4-CEFF12BAC93B}"/>
              </a:ext>
            </a:extLst>
          </p:cNvPr>
          <p:cNvSpPr>
            <a:spLocks noChangeShapeType="1"/>
          </p:cNvSpPr>
          <p:nvPr/>
        </p:nvSpPr>
        <p:spPr bwMode="auto">
          <a:xfrm rot="16200000" flipV="1">
            <a:off x="6408737" y="5061545"/>
            <a:ext cx="546100" cy="406400"/>
          </a:xfrm>
          <a:prstGeom prst="line">
            <a:avLst/>
          </a:prstGeom>
          <a:noFill/>
          <a:ln w="76200">
            <a:solidFill>
              <a:schemeClr val="accent6">
                <a:lumMod val="75000"/>
              </a:schemeClr>
            </a:solidFill>
            <a:round/>
            <a:headEnd type="triangle" w="med" len="med"/>
            <a:tailEnd/>
          </a:ln>
          <a:extLst>
            <a:ext uri="{909E8E84-426E-40DD-AFC4-6F175D3DCCD1}">
              <a14:hiddenFill xmlns:a14="http://schemas.microsoft.com/office/drawing/2010/main">
                <a:noFill/>
              </a14:hiddenFill>
            </a:ext>
          </a:extLst>
        </p:spPr>
        <p:txBody>
          <a:bodyPr/>
          <a:lstStyle/>
          <a:p>
            <a:endParaRPr lang="de-CH" sz="1800"/>
          </a:p>
        </p:txBody>
      </p:sp>
      <p:sp>
        <p:nvSpPr>
          <p:cNvPr id="11" name="Line 22">
            <a:extLst>
              <a:ext uri="{FF2B5EF4-FFF2-40B4-BE49-F238E27FC236}">
                <a16:creationId xmlns:a16="http://schemas.microsoft.com/office/drawing/2014/main" id="{B81CD167-0F4B-8E26-816A-58CC355B9C61}"/>
              </a:ext>
            </a:extLst>
          </p:cNvPr>
          <p:cNvSpPr>
            <a:spLocks noChangeShapeType="1"/>
          </p:cNvSpPr>
          <p:nvPr/>
        </p:nvSpPr>
        <p:spPr bwMode="auto">
          <a:xfrm rot="-5400000">
            <a:off x="5126037" y="5048845"/>
            <a:ext cx="546100" cy="431800"/>
          </a:xfrm>
          <a:prstGeom prst="line">
            <a:avLst/>
          </a:prstGeom>
          <a:noFill/>
          <a:ln w="76200">
            <a:solidFill>
              <a:schemeClr val="accent6">
                <a:lumMod val="75000"/>
              </a:schemeClr>
            </a:solidFill>
            <a:round/>
            <a:headEnd type="triangle" w="med" len="med"/>
            <a:tailEnd/>
          </a:ln>
          <a:extLst>
            <a:ext uri="{909E8E84-426E-40DD-AFC4-6F175D3DCCD1}">
              <a14:hiddenFill xmlns:a14="http://schemas.microsoft.com/office/drawing/2010/main">
                <a:noFill/>
              </a14:hiddenFill>
            </a:ext>
          </a:extLst>
        </p:spPr>
        <p:txBody>
          <a:bodyPr/>
          <a:lstStyle/>
          <a:p>
            <a:endParaRPr lang="de-CH" sz="1800"/>
          </a:p>
        </p:txBody>
      </p:sp>
      <p:sp>
        <p:nvSpPr>
          <p:cNvPr id="12" name="Rechteck 3">
            <a:extLst>
              <a:ext uri="{FF2B5EF4-FFF2-40B4-BE49-F238E27FC236}">
                <a16:creationId xmlns:a16="http://schemas.microsoft.com/office/drawing/2014/main" id="{D61035D0-90CA-8782-A9D4-1404434EB909}"/>
              </a:ext>
            </a:extLst>
          </p:cNvPr>
          <p:cNvSpPr/>
          <p:nvPr/>
        </p:nvSpPr>
        <p:spPr>
          <a:xfrm>
            <a:off x="4533900" y="1535310"/>
            <a:ext cx="3124200" cy="91598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de-CH" sz="1800" b="1" dirty="0">
                <a:latin typeface="Arial" panose="020B0604020202020204" pitchFamily="34" charset="0"/>
                <a:cs typeface="Arial" panose="020B0604020202020204" pitchFamily="34" charset="0"/>
              </a:rPr>
              <a:t>Force Maximale</a:t>
            </a:r>
          </a:p>
          <a:p>
            <a:pPr algn="ctr" eaLnBrk="0" hangingPunct="0">
              <a:defRPr/>
            </a:pPr>
            <a:r>
              <a:rPr lang="de-CH" sz="1800" dirty="0" err="1">
                <a:solidFill>
                  <a:schemeClr val="tx1"/>
                </a:solidFill>
                <a:latin typeface="Arial" panose="020B0604020202020204" pitchFamily="34" charset="0"/>
                <a:cs typeface="Arial" panose="020B0604020202020204" pitchFamily="34" charset="0"/>
              </a:rPr>
              <a:t>Déployer</a:t>
            </a:r>
            <a:r>
              <a:rPr lang="de-CH" sz="1800" dirty="0">
                <a:solidFill>
                  <a:schemeClr val="tx1"/>
                </a:solidFill>
                <a:latin typeface="Arial" panose="020B0604020202020204" pitchFamily="34" charset="0"/>
                <a:cs typeface="Arial" panose="020B0604020202020204" pitchFamily="34" charset="0"/>
              </a:rPr>
              <a:t> la plus </a:t>
            </a:r>
            <a:r>
              <a:rPr lang="de-CH" sz="1800" dirty="0" err="1">
                <a:solidFill>
                  <a:schemeClr val="tx1"/>
                </a:solidFill>
                <a:latin typeface="Arial" panose="020B0604020202020204" pitchFamily="34" charset="0"/>
                <a:cs typeface="Arial" panose="020B0604020202020204" pitchFamily="34" charset="0"/>
              </a:rPr>
              <a:t>grande</a:t>
            </a:r>
            <a:r>
              <a:rPr lang="de-CH" sz="1800" dirty="0">
                <a:solidFill>
                  <a:schemeClr val="tx1"/>
                </a:solidFill>
                <a:latin typeface="Arial" panose="020B0604020202020204" pitchFamily="34" charset="0"/>
                <a:cs typeface="Arial" panose="020B0604020202020204" pitchFamily="34" charset="0"/>
              </a:rPr>
              <a:t> </a:t>
            </a:r>
            <a:r>
              <a:rPr lang="de-CH" sz="1800" dirty="0" err="1">
                <a:solidFill>
                  <a:schemeClr val="tx1"/>
                </a:solidFill>
                <a:latin typeface="Arial" panose="020B0604020202020204" pitchFamily="34" charset="0"/>
                <a:cs typeface="Arial" panose="020B0604020202020204" pitchFamily="34" charset="0"/>
              </a:rPr>
              <a:t>force</a:t>
            </a:r>
            <a:r>
              <a:rPr lang="de-CH" sz="1800" dirty="0">
                <a:solidFill>
                  <a:schemeClr val="tx1"/>
                </a:solidFill>
                <a:latin typeface="Arial" panose="020B0604020202020204" pitchFamily="34" charset="0"/>
                <a:cs typeface="Arial" panose="020B0604020202020204" pitchFamily="34" charset="0"/>
              </a:rPr>
              <a:t> possible</a:t>
            </a:r>
          </a:p>
        </p:txBody>
      </p:sp>
      <p:sp>
        <p:nvSpPr>
          <p:cNvPr id="13" name="Rechteck 21">
            <a:extLst>
              <a:ext uri="{FF2B5EF4-FFF2-40B4-BE49-F238E27FC236}">
                <a16:creationId xmlns:a16="http://schemas.microsoft.com/office/drawing/2014/main" id="{CAAC06B2-EFF2-62CB-8D28-F6DBB02C01B5}"/>
              </a:ext>
            </a:extLst>
          </p:cNvPr>
          <p:cNvSpPr/>
          <p:nvPr/>
        </p:nvSpPr>
        <p:spPr>
          <a:xfrm>
            <a:off x="1847849" y="3297435"/>
            <a:ext cx="2759076" cy="151764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de-CH" sz="1800" b="1" dirty="0">
                <a:latin typeface="Arial" panose="020B0604020202020204" pitchFamily="34" charset="0"/>
                <a:cs typeface="Arial" panose="020B0604020202020204" pitchFamily="34" charset="0"/>
              </a:rPr>
              <a:t>Endurance-</a:t>
            </a:r>
            <a:r>
              <a:rPr lang="de-CH" sz="1800" b="1" dirty="0" err="1">
                <a:latin typeface="Arial" panose="020B0604020202020204" pitchFamily="34" charset="0"/>
                <a:cs typeface="Arial" panose="020B0604020202020204" pitchFamily="34" charset="0"/>
              </a:rPr>
              <a:t>force</a:t>
            </a:r>
            <a:endParaRPr lang="de-CH" sz="1800" b="1" dirty="0">
              <a:latin typeface="Arial" panose="020B0604020202020204" pitchFamily="34" charset="0"/>
              <a:cs typeface="Arial" panose="020B0604020202020204" pitchFamily="34" charset="0"/>
            </a:endParaRPr>
          </a:p>
          <a:p>
            <a:pPr algn="ctr" eaLnBrk="0" hangingPunct="0">
              <a:defRPr/>
            </a:pPr>
            <a:r>
              <a:rPr lang="de-CH" sz="1800" dirty="0" err="1">
                <a:solidFill>
                  <a:schemeClr val="tx1"/>
                </a:solidFill>
                <a:latin typeface="Arial" panose="020B0604020202020204" pitchFamily="34" charset="0"/>
                <a:cs typeface="Arial" panose="020B0604020202020204" pitchFamily="34" charset="0"/>
              </a:rPr>
              <a:t>Maintenir</a:t>
            </a:r>
            <a:r>
              <a:rPr lang="de-CH" sz="1800" dirty="0">
                <a:solidFill>
                  <a:schemeClr val="tx1"/>
                </a:solidFill>
                <a:latin typeface="Arial" panose="020B0604020202020204" pitchFamily="34" charset="0"/>
                <a:cs typeface="Arial" panose="020B0604020202020204" pitchFamily="34" charset="0"/>
              </a:rPr>
              <a:t> </a:t>
            </a:r>
            <a:r>
              <a:rPr lang="de-CH" sz="1800" dirty="0" err="1">
                <a:solidFill>
                  <a:schemeClr val="tx1"/>
                </a:solidFill>
                <a:latin typeface="Arial" panose="020B0604020202020204" pitchFamily="34" charset="0"/>
                <a:cs typeface="Arial" panose="020B0604020202020204" pitchFamily="34" charset="0"/>
              </a:rPr>
              <a:t>un</a:t>
            </a:r>
            <a:r>
              <a:rPr lang="de-CH" sz="1800" dirty="0">
                <a:solidFill>
                  <a:schemeClr val="tx1"/>
                </a:solidFill>
                <a:latin typeface="Arial" panose="020B0604020202020204" pitchFamily="34" charset="0"/>
                <a:cs typeface="Arial" panose="020B0604020202020204" pitchFamily="34" charset="0"/>
              </a:rPr>
              <a:t> </a:t>
            </a:r>
            <a:r>
              <a:rPr lang="de-CH" sz="1800" dirty="0" err="1">
                <a:solidFill>
                  <a:schemeClr val="tx1"/>
                </a:solidFill>
                <a:latin typeface="Arial" panose="020B0604020202020204" pitchFamily="34" charset="0"/>
                <a:cs typeface="Arial" panose="020B0604020202020204" pitchFamily="34" charset="0"/>
              </a:rPr>
              <a:t>effort</a:t>
            </a:r>
            <a:r>
              <a:rPr lang="de-CH" sz="1800" dirty="0">
                <a:solidFill>
                  <a:schemeClr val="tx1"/>
                </a:solidFill>
                <a:latin typeface="Arial" panose="020B0604020202020204" pitchFamily="34" charset="0"/>
                <a:cs typeface="Arial" panose="020B0604020202020204" pitchFamily="34" charset="0"/>
              </a:rPr>
              <a:t> </a:t>
            </a:r>
            <a:r>
              <a:rPr lang="de-CH" sz="1800" dirty="0" err="1">
                <a:solidFill>
                  <a:schemeClr val="tx1"/>
                </a:solidFill>
                <a:latin typeface="Arial" panose="020B0604020202020204" pitchFamily="34" charset="0"/>
                <a:cs typeface="Arial" panose="020B0604020202020204" pitchFamily="34" charset="0"/>
              </a:rPr>
              <a:t>accru</a:t>
            </a:r>
            <a:r>
              <a:rPr lang="de-CH" sz="1800" dirty="0">
                <a:solidFill>
                  <a:schemeClr val="tx1"/>
                </a:solidFill>
                <a:latin typeface="Arial" panose="020B0604020202020204" pitchFamily="34" charset="0"/>
                <a:cs typeface="Arial" panose="020B0604020202020204" pitchFamily="34" charset="0"/>
              </a:rPr>
              <a:t> le plus </a:t>
            </a:r>
            <a:r>
              <a:rPr lang="de-CH" sz="1800" dirty="0" err="1">
                <a:solidFill>
                  <a:schemeClr val="tx1"/>
                </a:solidFill>
                <a:latin typeface="Arial" panose="020B0604020202020204" pitchFamily="34" charset="0"/>
                <a:cs typeface="Arial" panose="020B0604020202020204" pitchFamily="34" charset="0"/>
              </a:rPr>
              <a:t>longtemps</a:t>
            </a:r>
            <a:r>
              <a:rPr lang="de-CH" sz="1800" dirty="0">
                <a:solidFill>
                  <a:schemeClr val="tx1"/>
                </a:solidFill>
                <a:latin typeface="Arial" panose="020B0604020202020204" pitchFamily="34" charset="0"/>
                <a:cs typeface="Arial" panose="020B0604020202020204" pitchFamily="34" charset="0"/>
              </a:rPr>
              <a:t> possible</a:t>
            </a:r>
          </a:p>
        </p:txBody>
      </p:sp>
      <p:sp>
        <p:nvSpPr>
          <p:cNvPr id="14" name="Rechteck 22">
            <a:extLst>
              <a:ext uri="{FF2B5EF4-FFF2-40B4-BE49-F238E27FC236}">
                <a16:creationId xmlns:a16="http://schemas.microsoft.com/office/drawing/2014/main" id="{E5E9E7C2-54AC-5B6B-C955-7E3F6FAFCC7F}"/>
              </a:ext>
            </a:extLst>
          </p:cNvPr>
          <p:cNvSpPr/>
          <p:nvPr/>
        </p:nvSpPr>
        <p:spPr>
          <a:xfrm>
            <a:off x="4789487" y="3297435"/>
            <a:ext cx="2552700" cy="151764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de-CH" sz="1800" b="1" dirty="0">
                <a:latin typeface="Arial" panose="020B0604020202020204" pitchFamily="34" charset="0"/>
                <a:cs typeface="Arial" panose="020B0604020202020204" pitchFamily="34" charset="0"/>
              </a:rPr>
              <a:t>Force </a:t>
            </a:r>
            <a:r>
              <a:rPr lang="de-CH" sz="1800" b="1" dirty="0" err="1">
                <a:latin typeface="Arial" panose="020B0604020202020204" pitchFamily="34" charset="0"/>
                <a:cs typeface="Arial" panose="020B0604020202020204" pitchFamily="34" charset="0"/>
              </a:rPr>
              <a:t>vitesse</a:t>
            </a:r>
            <a:endParaRPr lang="de-CH" sz="1800" b="1" dirty="0">
              <a:latin typeface="Arial" panose="020B0604020202020204" pitchFamily="34" charset="0"/>
              <a:cs typeface="Arial" panose="020B0604020202020204" pitchFamily="34" charset="0"/>
            </a:endParaRPr>
          </a:p>
          <a:p>
            <a:pPr algn="ctr" eaLnBrk="0" hangingPunct="0">
              <a:defRPr/>
            </a:pPr>
            <a:r>
              <a:rPr lang="de-CH" sz="1800" dirty="0">
                <a:solidFill>
                  <a:schemeClr val="tx1"/>
                </a:solidFill>
                <a:latin typeface="Arial" panose="020B0604020202020204" pitchFamily="34" charset="0"/>
                <a:cs typeface="Arial" panose="020B0604020202020204" pitchFamily="34" charset="0"/>
              </a:rPr>
              <a:t>Pouvoir </a:t>
            </a:r>
            <a:r>
              <a:rPr lang="de-CH" sz="1800" dirty="0" err="1">
                <a:solidFill>
                  <a:schemeClr val="tx1"/>
                </a:solidFill>
                <a:latin typeface="Arial" panose="020B0604020202020204" pitchFamily="34" charset="0"/>
                <a:cs typeface="Arial" panose="020B0604020202020204" pitchFamily="34" charset="0"/>
              </a:rPr>
              <a:t>utiliser</a:t>
            </a:r>
            <a:r>
              <a:rPr lang="de-CH" sz="1800" dirty="0">
                <a:solidFill>
                  <a:schemeClr val="tx1"/>
                </a:solidFill>
                <a:latin typeface="Arial" panose="020B0604020202020204" pitchFamily="34" charset="0"/>
                <a:cs typeface="Arial" panose="020B0604020202020204" pitchFamily="34" charset="0"/>
              </a:rPr>
              <a:t> </a:t>
            </a:r>
            <a:r>
              <a:rPr lang="de-CH" sz="1800" dirty="0" err="1">
                <a:solidFill>
                  <a:schemeClr val="tx1"/>
                </a:solidFill>
                <a:latin typeface="Arial" panose="020B0604020202020204" pitchFamily="34" charset="0"/>
                <a:cs typeface="Arial" panose="020B0604020202020204" pitchFamily="34" charset="0"/>
              </a:rPr>
              <a:t>rapidement</a:t>
            </a:r>
            <a:r>
              <a:rPr lang="de-CH" sz="1800" dirty="0">
                <a:solidFill>
                  <a:schemeClr val="tx1"/>
                </a:solidFill>
                <a:latin typeface="Arial" panose="020B0604020202020204" pitchFamily="34" charset="0"/>
                <a:cs typeface="Arial" panose="020B0604020202020204" pitchFamily="34" charset="0"/>
              </a:rPr>
              <a:t> la </a:t>
            </a:r>
            <a:r>
              <a:rPr lang="de-CH" sz="1800" dirty="0" err="1">
                <a:solidFill>
                  <a:schemeClr val="tx1"/>
                </a:solidFill>
                <a:latin typeface="Arial" panose="020B0604020202020204" pitchFamily="34" charset="0"/>
                <a:cs typeface="Arial" panose="020B0604020202020204" pitchFamily="34" charset="0"/>
              </a:rPr>
              <a:t>force</a:t>
            </a:r>
            <a:endParaRPr lang="de-CH" sz="1800" dirty="0">
              <a:solidFill>
                <a:schemeClr val="tx1"/>
              </a:solidFill>
              <a:latin typeface="Arial" panose="020B0604020202020204" pitchFamily="34" charset="0"/>
              <a:cs typeface="Arial" panose="020B0604020202020204" pitchFamily="34" charset="0"/>
            </a:endParaRPr>
          </a:p>
        </p:txBody>
      </p:sp>
      <p:sp>
        <p:nvSpPr>
          <p:cNvPr id="15" name="Rechteck 23">
            <a:extLst>
              <a:ext uri="{FF2B5EF4-FFF2-40B4-BE49-F238E27FC236}">
                <a16:creationId xmlns:a16="http://schemas.microsoft.com/office/drawing/2014/main" id="{22D21042-A0CC-FC5E-111A-05D141940F5F}"/>
              </a:ext>
            </a:extLst>
          </p:cNvPr>
          <p:cNvSpPr/>
          <p:nvPr/>
        </p:nvSpPr>
        <p:spPr>
          <a:xfrm>
            <a:off x="7513638" y="3297435"/>
            <a:ext cx="2830514" cy="154781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de-CH" sz="1800" b="1" dirty="0">
                <a:latin typeface="Arial" panose="020B0604020202020204" pitchFamily="34" charset="0"/>
                <a:cs typeface="Arial" panose="020B0604020202020204" pitchFamily="34" charset="0"/>
              </a:rPr>
              <a:t>Force </a:t>
            </a:r>
            <a:r>
              <a:rPr lang="de-CH" sz="1800" b="1" dirty="0" err="1">
                <a:latin typeface="Arial" panose="020B0604020202020204" pitchFamily="34" charset="0"/>
                <a:cs typeface="Arial" panose="020B0604020202020204" pitchFamily="34" charset="0"/>
              </a:rPr>
              <a:t>réactive</a:t>
            </a:r>
            <a:endParaRPr lang="de-CH" sz="1800" b="1" dirty="0">
              <a:latin typeface="Arial" panose="020B0604020202020204" pitchFamily="34" charset="0"/>
              <a:cs typeface="Arial" panose="020B0604020202020204" pitchFamily="34" charset="0"/>
            </a:endParaRPr>
          </a:p>
          <a:p>
            <a:pPr algn="ctr" eaLnBrk="0" hangingPunct="0">
              <a:defRPr/>
            </a:pPr>
            <a:r>
              <a:rPr lang="de-CH" sz="1800" dirty="0" err="1">
                <a:solidFill>
                  <a:schemeClr val="tx1"/>
                </a:solidFill>
                <a:latin typeface="Arial" panose="020B0604020202020204" pitchFamily="34" charset="0"/>
                <a:cs typeface="Arial" panose="020B0604020202020204" pitchFamily="34" charset="0"/>
              </a:rPr>
              <a:t>Générer</a:t>
            </a:r>
            <a:r>
              <a:rPr lang="de-CH" sz="1800" dirty="0">
                <a:solidFill>
                  <a:schemeClr val="tx1"/>
                </a:solidFill>
                <a:latin typeface="Arial" panose="020B0604020202020204" pitchFamily="34" charset="0"/>
                <a:cs typeface="Arial" panose="020B0604020202020204" pitchFamily="34" charset="0"/>
              </a:rPr>
              <a:t> </a:t>
            </a:r>
            <a:r>
              <a:rPr lang="de-CH" sz="1800" dirty="0" err="1">
                <a:solidFill>
                  <a:schemeClr val="tx1"/>
                </a:solidFill>
                <a:latin typeface="Arial" panose="020B0604020202020204" pitchFamily="34" charset="0"/>
                <a:cs typeface="Arial" panose="020B0604020202020204" pitchFamily="34" charset="0"/>
              </a:rPr>
              <a:t>une</a:t>
            </a:r>
            <a:r>
              <a:rPr lang="de-CH" sz="1800" dirty="0">
                <a:solidFill>
                  <a:schemeClr val="tx1"/>
                </a:solidFill>
                <a:latin typeface="Arial" panose="020B0604020202020204" pitchFamily="34" charset="0"/>
                <a:cs typeface="Arial" panose="020B0604020202020204" pitchFamily="34" charset="0"/>
              </a:rPr>
              <a:t> </a:t>
            </a:r>
            <a:r>
              <a:rPr lang="de-CH" sz="1800" dirty="0" err="1">
                <a:solidFill>
                  <a:schemeClr val="tx1"/>
                </a:solidFill>
                <a:latin typeface="Arial" panose="020B0604020202020204" pitchFamily="34" charset="0"/>
                <a:cs typeface="Arial" panose="020B0604020202020204" pitchFamily="34" charset="0"/>
              </a:rPr>
              <a:t>puissante</a:t>
            </a:r>
            <a:r>
              <a:rPr lang="de-CH" sz="1800" dirty="0">
                <a:solidFill>
                  <a:schemeClr val="tx1"/>
                </a:solidFill>
                <a:latin typeface="Arial" panose="020B0604020202020204" pitchFamily="34" charset="0"/>
                <a:cs typeface="Arial" panose="020B0604020202020204" pitchFamily="34" charset="0"/>
              </a:rPr>
              <a:t> </a:t>
            </a:r>
            <a:r>
              <a:rPr lang="de-CH" sz="1800" dirty="0" err="1">
                <a:solidFill>
                  <a:schemeClr val="tx1"/>
                </a:solidFill>
                <a:latin typeface="Arial" panose="020B0604020202020204" pitchFamily="34" charset="0"/>
                <a:cs typeface="Arial" panose="020B0604020202020204" pitchFamily="34" charset="0"/>
              </a:rPr>
              <a:t>impulsion</a:t>
            </a:r>
            <a:r>
              <a:rPr lang="de-CH" sz="1800" dirty="0">
                <a:solidFill>
                  <a:schemeClr val="tx1"/>
                </a:solidFill>
                <a:latin typeface="Arial" panose="020B0604020202020204" pitchFamily="34" charset="0"/>
                <a:cs typeface="Arial" panose="020B0604020202020204" pitchFamily="34" charset="0"/>
              </a:rPr>
              <a:t> de </a:t>
            </a:r>
            <a:r>
              <a:rPr lang="de-CH" sz="1800" dirty="0" err="1">
                <a:solidFill>
                  <a:schemeClr val="tx1"/>
                </a:solidFill>
                <a:latin typeface="Arial" panose="020B0604020202020204" pitchFamily="34" charset="0"/>
                <a:cs typeface="Arial" panose="020B0604020202020204" pitchFamily="34" charset="0"/>
              </a:rPr>
              <a:t>force</a:t>
            </a:r>
            <a:r>
              <a:rPr lang="de-CH" sz="1800" dirty="0">
                <a:solidFill>
                  <a:schemeClr val="tx1"/>
                </a:solidFill>
                <a:latin typeface="Arial" panose="020B0604020202020204" pitchFamily="34" charset="0"/>
                <a:cs typeface="Arial" panose="020B0604020202020204" pitchFamily="34" charset="0"/>
              </a:rPr>
              <a:t> </a:t>
            </a:r>
            <a:r>
              <a:rPr lang="de-CH" sz="1800" dirty="0" err="1">
                <a:solidFill>
                  <a:schemeClr val="tx1"/>
                </a:solidFill>
                <a:latin typeface="Arial" panose="020B0604020202020204" pitchFamily="34" charset="0"/>
                <a:cs typeface="Arial" panose="020B0604020202020204" pitchFamily="34" charset="0"/>
              </a:rPr>
              <a:t>dans</a:t>
            </a:r>
            <a:r>
              <a:rPr lang="de-CH" sz="1800" dirty="0">
                <a:solidFill>
                  <a:schemeClr val="tx1"/>
                </a:solidFill>
                <a:latin typeface="Arial" panose="020B0604020202020204" pitchFamily="34" charset="0"/>
                <a:cs typeface="Arial" panose="020B0604020202020204" pitchFamily="34" charset="0"/>
              </a:rPr>
              <a:t> </a:t>
            </a:r>
            <a:r>
              <a:rPr lang="de-CH" sz="1800" dirty="0" err="1">
                <a:solidFill>
                  <a:schemeClr val="tx1"/>
                </a:solidFill>
                <a:latin typeface="Arial" panose="020B0604020202020204" pitchFamily="34" charset="0"/>
                <a:cs typeface="Arial" panose="020B0604020202020204" pitchFamily="34" charset="0"/>
              </a:rPr>
              <a:t>un</a:t>
            </a:r>
            <a:r>
              <a:rPr lang="de-CH" sz="1800" dirty="0">
                <a:solidFill>
                  <a:schemeClr val="tx1"/>
                </a:solidFill>
                <a:latin typeface="Arial" panose="020B0604020202020204" pitchFamily="34" charset="0"/>
                <a:cs typeface="Arial" panose="020B0604020202020204" pitchFamily="34" charset="0"/>
              </a:rPr>
              <a:t> </a:t>
            </a:r>
            <a:r>
              <a:rPr lang="de-CH" sz="1800" dirty="0" err="1">
                <a:solidFill>
                  <a:schemeClr val="tx1"/>
                </a:solidFill>
                <a:latin typeface="Arial" panose="020B0604020202020204" pitchFamily="34" charset="0"/>
                <a:cs typeface="Arial" panose="020B0604020202020204" pitchFamily="34" charset="0"/>
              </a:rPr>
              <a:t>cycle</a:t>
            </a:r>
            <a:r>
              <a:rPr lang="de-CH" sz="1800" dirty="0">
                <a:solidFill>
                  <a:schemeClr val="tx1"/>
                </a:solidFill>
                <a:latin typeface="Arial" panose="020B0604020202020204" pitchFamily="34" charset="0"/>
                <a:cs typeface="Arial" panose="020B0604020202020204" pitchFamily="34" charset="0"/>
              </a:rPr>
              <a:t> </a:t>
            </a:r>
            <a:r>
              <a:rPr lang="de-CH" sz="1800" dirty="0" err="1">
                <a:solidFill>
                  <a:schemeClr val="tx1"/>
                </a:solidFill>
                <a:latin typeface="Arial" panose="020B0604020202020204" pitchFamily="34" charset="0"/>
                <a:cs typeface="Arial" panose="020B0604020202020204" pitchFamily="34" charset="0"/>
              </a:rPr>
              <a:t>étirement-raccourissement</a:t>
            </a:r>
            <a:endParaRPr lang="de-CH" sz="1800" dirty="0">
              <a:solidFill>
                <a:schemeClr val="tx1"/>
              </a:solidFill>
              <a:latin typeface="Arial" panose="020B0604020202020204" pitchFamily="34" charset="0"/>
              <a:cs typeface="Arial" panose="020B0604020202020204" pitchFamily="34" charset="0"/>
            </a:endParaRPr>
          </a:p>
        </p:txBody>
      </p:sp>
      <p:sp>
        <p:nvSpPr>
          <p:cNvPr id="16" name="Line 15">
            <a:extLst>
              <a:ext uri="{FF2B5EF4-FFF2-40B4-BE49-F238E27FC236}">
                <a16:creationId xmlns:a16="http://schemas.microsoft.com/office/drawing/2014/main" id="{20D9CB08-43AA-A6EB-90CF-548E92BDAC20}"/>
              </a:ext>
            </a:extLst>
          </p:cNvPr>
          <p:cNvSpPr>
            <a:spLocks noChangeShapeType="1"/>
          </p:cNvSpPr>
          <p:nvPr/>
        </p:nvSpPr>
        <p:spPr bwMode="auto">
          <a:xfrm>
            <a:off x="7708901" y="2648148"/>
            <a:ext cx="427037" cy="450850"/>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sz="1800"/>
          </a:p>
        </p:txBody>
      </p:sp>
      <p:sp>
        <p:nvSpPr>
          <p:cNvPr id="17" name="Rechteck 25">
            <a:extLst>
              <a:ext uri="{FF2B5EF4-FFF2-40B4-BE49-F238E27FC236}">
                <a16:creationId xmlns:a16="http://schemas.microsoft.com/office/drawing/2014/main" id="{4629D3D2-66B0-3E1B-5807-F5BE2669B09C}"/>
              </a:ext>
            </a:extLst>
          </p:cNvPr>
          <p:cNvSpPr/>
          <p:nvPr/>
        </p:nvSpPr>
        <p:spPr>
          <a:xfrm>
            <a:off x="3752851" y="5669558"/>
            <a:ext cx="1862137" cy="63976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de-CH" sz="1800" b="1" dirty="0">
                <a:latin typeface="Arial" panose="020B0604020202020204" pitchFamily="34" charset="0"/>
                <a:cs typeface="Arial" panose="020B0604020202020204" pitchFamily="34" charset="0"/>
              </a:rPr>
              <a:t>Force de </a:t>
            </a:r>
            <a:r>
              <a:rPr lang="de-CH" sz="1800" b="1" dirty="0" err="1">
                <a:latin typeface="Arial" panose="020B0604020202020204" pitchFamily="34" charset="0"/>
                <a:cs typeface="Arial" panose="020B0604020202020204" pitchFamily="34" charset="0"/>
              </a:rPr>
              <a:t>démarrage</a:t>
            </a:r>
            <a:endParaRPr lang="de-CH" sz="1800" b="1" dirty="0">
              <a:latin typeface="Arial" panose="020B0604020202020204" pitchFamily="34" charset="0"/>
              <a:cs typeface="Arial" panose="020B0604020202020204" pitchFamily="34" charset="0"/>
            </a:endParaRPr>
          </a:p>
        </p:txBody>
      </p:sp>
      <p:sp>
        <p:nvSpPr>
          <p:cNvPr id="18" name="Rechteck 26">
            <a:extLst>
              <a:ext uri="{FF2B5EF4-FFF2-40B4-BE49-F238E27FC236}">
                <a16:creationId xmlns:a16="http://schemas.microsoft.com/office/drawing/2014/main" id="{9AE7496D-55F6-1FFF-67B7-AC7274F53D0E}"/>
              </a:ext>
            </a:extLst>
          </p:cNvPr>
          <p:cNvSpPr/>
          <p:nvPr/>
        </p:nvSpPr>
        <p:spPr>
          <a:xfrm>
            <a:off x="6413501" y="5669558"/>
            <a:ext cx="1862137" cy="63976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de-CH" sz="1800" b="1" dirty="0">
                <a:latin typeface="Arial" panose="020B0604020202020204" pitchFamily="34" charset="0"/>
                <a:cs typeface="Arial" panose="020B0604020202020204" pitchFamily="34" charset="0"/>
              </a:rPr>
              <a:t>Force explosive</a:t>
            </a:r>
          </a:p>
        </p:txBody>
      </p:sp>
      <p:sp>
        <p:nvSpPr>
          <p:cNvPr id="19" name="Titel 2">
            <a:extLst>
              <a:ext uri="{FF2B5EF4-FFF2-40B4-BE49-F238E27FC236}">
                <a16:creationId xmlns:a16="http://schemas.microsoft.com/office/drawing/2014/main" id="{E5E33793-622C-46F7-B8C7-A3BAD9856921}"/>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b="1" i="0" dirty="0">
                <a:solidFill>
                  <a:srgbClr val="1D1D1D"/>
                </a:solidFill>
                <a:effectLst/>
              </a:rPr>
              <a:t>Force</a:t>
            </a:r>
            <a:br>
              <a:rPr lang="de-CH" sz="2800" b="1" i="0" dirty="0">
                <a:solidFill>
                  <a:srgbClr val="1D1D1D"/>
                </a:solidFill>
                <a:effectLst/>
              </a:rPr>
            </a:br>
            <a:r>
              <a:rPr lang="de-CH" sz="2800" b="0" dirty="0" err="1">
                <a:solidFill>
                  <a:srgbClr val="1D1D1D"/>
                </a:solidFill>
              </a:rPr>
              <a:t>Formes</a:t>
            </a:r>
            <a:r>
              <a:rPr lang="de-CH" sz="2800" b="0" dirty="0">
                <a:solidFill>
                  <a:srgbClr val="1D1D1D"/>
                </a:solidFill>
              </a:rPr>
              <a:t> de </a:t>
            </a:r>
            <a:r>
              <a:rPr lang="de-CH" sz="2800" b="0" dirty="0" err="1">
                <a:solidFill>
                  <a:srgbClr val="1D1D1D"/>
                </a:solidFill>
              </a:rPr>
              <a:t>manifestation</a:t>
            </a:r>
            <a:endParaRPr lang="de-CH" sz="2800" b="0" i="0" dirty="0">
              <a:solidFill>
                <a:srgbClr val="1D1D1D"/>
              </a:solidFill>
              <a:effectLst/>
            </a:endParaRPr>
          </a:p>
        </p:txBody>
      </p:sp>
      <p:sp>
        <p:nvSpPr>
          <p:cNvPr id="3" name="SeitenzahlBenutzerdefiniert">
            <a:extLst>
              <a:ext uri="{FF2B5EF4-FFF2-40B4-BE49-F238E27FC236}">
                <a16:creationId xmlns:a16="http://schemas.microsoft.com/office/drawing/2014/main" id="{3C1295E3-7ACD-CD9A-1BD9-C633DC0D144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40</a:t>
            </a:r>
            <a:endParaRPr lang="de-CH" sz="900" dirty="0"/>
          </a:p>
        </p:txBody>
      </p:sp>
      <p:pic>
        <p:nvPicPr>
          <p:cNvPr id="2" name="Grafik 1">
            <a:extLst>
              <a:ext uri="{FF2B5EF4-FFF2-40B4-BE49-F238E27FC236}">
                <a16:creationId xmlns:a16="http://schemas.microsoft.com/office/drawing/2014/main" id="{832D1E8B-A27A-D087-BCEB-9AC97A020514}"/>
              </a:ext>
            </a:extLst>
          </p:cNvPr>
          <p:cNvPicPr>
            <a:picLocks noChangeAspect="1"/>
          </p:cNvPicPr>
          <p:nvPr/>
        </p:nvPicPr>
        <p:blipFill>
          <a:blip r:embed="rId3"/>
          <a:stretch>
            <a:fillRect/>
          </a:stretch>
        </p:blipFill>
        <p:spPr>
          <a:xfrm>
            <a:off x="378984" y="6059249"/>
            <a:ext cx="269382" cy="360000"/>
          </a:xfrm>
          <a:prstGeom prst="rect">
            <a:avLst/>
          </a:prstGeom>
        </p:spPr>
      </p:pic>
    </p:spTree>
    <p:extLst>
      <p:ext uri="{BB962C8B-B14F-4D97-AF65-F5344CB8AC3E}">
        <p14:creationId xmlns:p14="http://schemas.microsoft.com/office/powerpoint/2010/main" val="359017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24619-172B-0BE6-1CCD-B042F814F92C}"/>
            </a:ext>
          </a:extLst>
        </p:cNvPr>
        <p:cNvGrpSpPr/>
        <p:nvPr/>
      </p:nvGrpSpPr>
      <p:grpSpPr>
        <a:xfrm>
          <a:off x="0" y="0"/>
          <a:ext cx="0" cy="0"/>
          <a:chOff x="0" y="0"/>
          <a:chExt cx="0" cy="0"/>
        </a:xfrm>
      </p:grpSpPr>
      <p:sp>
        <p:nvSpPr>
          <p:cNvPr id="8" name="Line 15">
            <a:extLst>
              <a:ext uri="{FF2B5EF4-FFF2-40B4-BE49-F238E27FC236}">
                <a16:creationId xmlns:a16="http://schemas.microsoft.com/office/drawing/2014/main" id="{FBF57ABF-F8B7-0569-3D5E-BE869C380877}"/>
              </a:ext>
            </a:extLst>
          </p:cNvPr>
          <p:cNvSpPr>
            <a:spLocks noChangeShapeType="1"/>
          </p:cNvSpPr>
          <p:nvPr/>
        </p:nvSpPr>
        <p:spPr bwMode="auto">
          <a:xfrm>
            <a:off x="6046787" y="2632274"/>
            <a:ext cx="0" cy="466725"/>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sz="1800"/>
          </a:p>
        </p:txBody>
      </p:sp>
      <p:sp>
        <p:nvSpPr>
          <p:cNvPr id="9" name="Line 16">
            <a:extLst>
              <a:ext uri="{FF2B5EF4-FFF2-40B4-BE49-F238E27FC236}">
                <a16:creationId xmlns:a16="http://schemas.microsoft.com/office/drawing/2014/main" id="{1F617D3F-60E3-B620-CBBC-0C0B8A1183FC}"/>
              </a:ext>
            </a:extLst>
          </p:cNvPr>
          <p:cNvSpPr>
            <a:spLocks noChangeShapeType="1"/>
          </p:cNvSpPr>
          <p:nvPr/>
        </p:nvSpPr>
        <p:spPr bwMode="auto">
          <a:xfrm flipH="1">
            <a:off x="3886200" y="2632274"/>
            <a:ext cx="647700" cy="466725"/>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sz="1800"/>
          </a:p>
        </p:txBody>
      </p:sp>
      <p:sp>
        <p:nvSpPr>
          <p:cNvPr id="10" name="Line 18">
            <a:extLst>
              <a:ext uri="{FF2B5EF4-FFF2-40B4-BE49-F238E27FC236}">
                <a16:creationId xmlns:a16="http://schemas.microsoft.com/office/drawing/2014/main" id="{B95D56C1-3E2A-023F-D961-C7427C9B6D74}"/>
              </a:ext>
            </a:extLst>
          </p:cNvPr>
          <p:cNvSpPr>
            <a:spLocks noChangeShapeType="1"/>
          </p:cNvSpPr>
          <p:nvPr/>
        </p:nvSpPr>
        <p:spPr bwMode="auto">
          <a:xfrm rot="16200000" flipV="1">
            <a:off x="6408737" y="5061545"/>
            <a:ext cx="546100" cy="406400"/>
          </a:xfrm>
          <a:prstGeom prst="line">
            <a:avLst/>
          </a:prstGeom>
          <a:noFill/>
          <a:ln w="76200">
            <a:solidFill>
              <a:schemeClr val="accent6">
                <a:lumMod val="75000"/>
              </a:schemeClr>
            </a:solidFill>
            <a:round/>
            <a:headEnd type="triangle" w="med" len="med"/>
            <a:tailEnd/>
          </a:ln>
          <a:extLst>
            <a:ext uri="{909E8E84-426E-40DD-AFC4-6F175D3DCCD1}">
              <a14:hiddenFill xmlns:a14="http://schemas.microsoft.com/office/drawing/2010/main">
                <a:noFill/>
              </a14:hiddenFill>
            </a:ext>
          </a:extLst>
        </p:spPr>
        <p:txBody>
          <a:bodyPr/>
          <a:lstStyle/>
          <a:p>
            <a:endParaRPr lang="de-CH" sz="1800"/>
          </a:p>
        </p:txBody>
      </p:sp>
      <p:sp>
        <p:nvSpPr>
          <p:cNvPr id="11" name="Line 22">
            <a:extLst>
              <a:ext uri="{FF2B5EF4-FFF2-40B4-BE49-F238E27FC236}">
                <a16:creationId xmlns:a16="http://schemas.microsoft.com/office/drawing/2014/main" id="{D5080377-6991-77D2-4BE9-38A6392F338A}"/>
              </a:ext>
            </a:extLst>
          </p:cNvPr>
          <p:cNvSpPr>
            <a:spLocks noChangeShapeType="1"/>
          </p:cNvSpPr>
          <p:nvPr/>
        </p:nvSpPr>
        <p:spPr bwMode="auto">
          <a:xfrm rot="-5400000">
            <a:off x="5126037" y="5048845"/>
            <a:ext cx="546100" cy="431800"/>
          </a:xfrm>
          <a:prstGeom prst="line">
            <a:avLst/>
          </a:prstGeom>
          <a:noFill/>
          <a:ln w="76200">
            <a:solidFill>
              <a:schemeClr val="accent6">
                <a:lumMod val="75000"/>
              </a:schemeClr>
            </a:solidFill>
            <a:round/>
            <a:headEnd type="triangle" w="med" len="med"/>
            <a:tailEnd/>
          </a:ln>
          <a:extLst>
            <a:ext uri="{909E8E84-426E-40DD-AFC4-6F175D3DCCD1}">
              <a14:hiddenFill xmlns:a14="http://schemas.microsoft.com/office/drawing/2010/main">
                <a:noFill/>
              </a14:hiddenFill>
            </a:ext>
          </a:extLst>
        </p:spPr>
        <p:txBody>
          <a:bodyPr/>
          <a:lstStyle/>
          <a:p>
            <a:endParaRPr lang="de-CH" sz="1800"/>
          </a:p>
        </p:txBody>
      </p:sp>
      <p:sp>
        <p:nvSpPr>
          <p:cNvPr id="12" name="Rechteck 3">
            <a:extLst>
              <a:ext uri="{FF2B5EF4-FFF2-40B4-BE49-F238E27FC236}">
                <a16:creationId xmlns:a16="http://schemas.microsoft.com/office/drawing/2014/main" id="{B113BCD1-EC9E-AA05-1FF7-ABF8D35EE5FC}"/>
              </a:ext>
            </a:extLst>
          </p:cNvPr>
          <p:cNvSpPr/>
          <p:nvPr/>
        </p:nvSpPr>
        <p:spPr>
          <a:xfrm>
            <a:off x="4533900" y="1535310"/>
            <a:ext cx="3124200" cy="91598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de-CH" sz="1800" b="1" dirty="0">
                <a:latin typeface="Arial" panose="020B0604020202020204" pitchFamily="34" charset="0"/>
                <a:cs typeface="Arial" panose="020B0604020202020204" pitchFamily="34" charset="0"/>
              </a:rPr>
              <a:t>Forza </a:t>
            </a:r>
            <a:r>
              <a:rPr lang="de-CH" sz="1800" b="1" dirty="0" err="1">
                <a:latin typeface="Arial" panose="020B0604020202020204" pitchFamily="34" charset="0"/>
                <a:cs typeface="Arial" panose="020B0604020202020204" pitchFamily="34" charset="0"/>
              </a:rPr>
              <a:t>massimale</a:t>
            </a:r>
            <a:r>
              <a:rPr lang="de-CH" sz="1800" b="1" dirty="0">
                <a:latin typeface="Arial" panose="020B0604020202020204" pitchFamily="34" charset="0"/>
                <a:cs typeface="Arial" panose="020B0604020202020204" pitchFamily="34" charset="0"/>
              </a:rPr>
              <a:t> </a:t>
            </a:r>
          </a:p>
          <a:p>
            <a:pPr algn="ctr" eaLnBrk="0" hangingPunct="0">
              <a:defRPr/>
            </a:pPr>
            <a:r>
              <a:rPr lang="de-CH" sz="1800" dirty="0" err="1">
                <a:solidFill>
                  <a:schemeClr val="tx1"/>
                </a:solidFill>
                <a:latin typeface="Arial" panose="020B0604020202020204" pitchFamily="34" charset="0"/>
                <a:cs typeface="Arial" panose="020B0604020202020204" pitchFamily="34" charset="0"/>
              </a:rPr>
              <a:t>Dispiegare</a:t>
            </a:r>
            <a:r>
              <a:rPr lang="de-CH" sz="1800" dirty="0">
                <a:solidFill>
                  <a:schemeClr val="tx1"/>
                </a:solidFill>
                <a:latin typeface="Arial" panose="020B0604020202020204" pitchFamily="34" charset="0"/>
                <a:cs typeface="Arial" panose="020B0604020202020204" pitchFamily="34" charset="0"/>
              </a:rPr>
              <a:t> la </a:t>
            </a:r>
            <a:r>
              <a:rPr lang="de-CH" sz="1800" dirty="0" err="1">
                <a:solidFill>
                  <a:schemeClr val="tx1"/>
                </a:solidFill>
                <a:latin typeface="Arial" panose="020B0604020202020204" pitchFamily="34" charset="0"/>
                <a:cs typeface="Arial" panose="020B0604020202020204" pitchFamily="34" charset="0"/>
              </a:rPr>
              <a:t>piu</a:t>
            </a:r>
            <a:r>
              <a:rPr lang="de-CH" sz="1800" dirty="0">
                <a:solidFill>
                  <a:schemeClr val="tx1"/>
                </a:solidFill>
                <a:latin typeface="Arial" panose="020B0604020202020204" pitchFamily="34" charset="0"/>
                <a:cs typeface="Arial" panose="020B0604020202020204" pitchFamily="34" charset="0"/>
              </a:rPr>
              <a:t> </a:t>
            </a:r>
            <a:r>
              <a:rPr lang="de-CH" sz="1800" dirty="0" err="1">
                <a:solidFill>
                  <a:schemeClr val="tx1"/>
                </a:solidFill>
                <a:latin typeface="Arial" panose="020B0604020202020204" pitchFamily="34" charset="0"/>
                <a:cs typeface="Arial" panose="020B0604020202020204" pitchFamily="34" charset="0"/>
              </a:rPr>
              <a:t>grande</a:t>
            </a:r>
            <a:r>
              <a:rPr lang="de-CH" sz="1800" dirty="0">
                <a:solidFill>
                  <a:schemeClr val="tx1"/>
                </a:solidFill>
                <a:latin typeface="Arial" panose="020B0604020202020204" pitchFamily="34" charset="0"/>
                <a:cs typeface="Arial" panose="020B0604020202020204" pitchFamily="34" charset="0"/>
              </a:rPr>
              <a:t> forza possible</a:t>
            </a:r>
          </a:p>
        </p:txBody>
      </p:sp>
      <p:sp>
        <p:nvSpPr>
          <p:cNvPr id="13" name="Rechteck 21">
            <a:extLst>
              <a:ext uri="{FF2B5EF4-FFF2-40B4-BE49-F238E27FC236}">
                <a16:creationId xmlns:a16="http://schemas.microsoft.com/office/drawing/2014/main" id="{A55D7A6D-0250-CA21-F910-4F61CC21C6B1}"/>
              </a:ext>
            </a:extLst>
          </p:cNvPr>
          <p:cNvSpPr/>
          <p:nvPr/>
        </p:nvSpPr>
        <p:spPr>
          <a:xfrm>
            <a:off x="1847849" y="3297435"/>
            <a:ext cx="2759076" cy="151764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de-CH" sz="1800" b="1" dirty="0">
                <a:latin typeface="Arial" panose="020B0604020202020204" pitchFamily="34" charset="0"/>
                <a:cs typeface="Arial" panose="020B0604020202020204" pitchFamily="34" charset="0"/>
              </a:rPr>
              <a:t>Resistenza-forza</a:t>
            </a:r>
          </a:p>
          <a:p>
            <a:pPr algn="ctr" eaLnBrk="0" hangingPunct="0">
              <a:defRPr/>
            </a:pPr>
            <a:r>
              <a:rPr lang="de-CH" sz="1800" dirty="0" err="1">
                <a:solidFill>
                  <a:schemeClr val="tx1"/>
                </a:solidFill>
                <a:latin typeface="Arial" panose="020B0604020202020204" pitchFamily="34" charset="0"/>
                <a:cs typeface="Arial" panose="020B0604020202020204" pitchFamily="34" charset="0"/>
              </a:rPr>
              <a:t>Mantenere</a:t>
            </a:r>
            <a:r>
              <a:rPr lang="de-CH" sz="1800" dirty="0">
                <a:solidFill>
                  <a:schemeClr val="tx1"/>
                </a:solidFill>
                <a:latin typeface="Arial" panose="020B0604020202020204" pitchFamily="34" charset="0"/>
                <a:cs typeface="Arial" panose="020B0604020202020204" pitchFamily="34" charset="0"/>
              </a:rPr>
              <a:t> uno </a:t>
            </a:r>
            <a:r>
              <a:rPr lang="de-CH" sz="1800" dirty="0" err="1">
                <a:solidFill>
                  <a:schemeClr val="tx1"/>
                </a:solidFill>
                <a:latin typeface="Arial" panose="020B0604020202020204" pitchFamily="34" charset="0"/>
                <a:cs typeface="Arial" panose="020B0604020202020204" pitchFamily="34" charset="0"/>
              </a:rPr>
              <a:t>sforzo</a:t>
            </a:r>
            <a:r>
              <a:rPr lang="de-CH" sz="1800" dirty="0">
                <a:solidFill>
                  <a:schemeClr val="tx1"/>
                </a:solidFill>
                <a:latin typeface="Arial" panose="020B0604020202020204" pitchFamily="34" charset="0"/>
                <a:cs typeface="Arial" panose="020B0604020202020204" pitchFamily="34" charset="0"/>
              </a:rPr>
              <a:t> </a:t>
            </a:r>
            <a:r>
              <a:rPr lang="de-CH" sz="1800" dirty="0" err="1">
                <a:solidFill>
                  <a:schemeClr val="tx1"/>
                </a:solidFill>
                <a:latin typeface="Arial" panose="020B0604020202020204" pitchFamily="34" charset="0"/>
                <a:cs typeface="Arial" panose="020B0604020202020204" pitchFamily="34" charset="0"/>
              </a:rPr>
              <a:t>elevato</a:t>
            </a:r>
            <a:r>
              <a:rPr lang="de-CH" sz="1800" dirty="0">
                <a:solidFill>
                  <a:schemeClr val="tx1"/>
                </a:solidFill>
                <a:latin typeface="Arial" panose="020B0604020202020204" pitchFamily="34" charset="0"/>
                <a:cs typeface="Arial" panose="020B0604020202020204" pitchFamily="34" charset="0"/>
              </a:rPr>
              <a:t> </a:t>
            </a:r>
            <a:r>
              <a:rPr lang="de-CH" sz="1800" dirty="0" err="1">
                <a:solidFill>
                  <a:schemeClr val="tx1"/>
                </a:solidFill>
                <a:latin typeface="Arial" panose="020B0604020202020204" pitchFamily="34" charset="0"/>
                <a:cs typeface="Arial" panose="020B0604020202020204" pitchFamily="34" charset="0"/>
              </a:rPr>
              <a:t>il</a:t>
            </a:r>
            <a:r>
              <a:rPr lang="de-CH" sz="1800" dirty="0">
                <a:solidFill>
                  <a:schemeClr val="tx1"/>
                </a:solidFill>
                <a:latin typeface="Arial" panose="020B0604020202020204" pitchFamily="34" charset="0"/>
                <a:cs typeface="Arial" panose="020B0604020202020204" pitchFamily="34" charset="0"/>
              </a:rPr>
              <a:t> </a:t>
            </a:r>
            <a:r>
              <a:rPr lang="de-CH" sz="1800" dirty="0" err="1">
                <a:solidFill>
                  <a:schemeClr val="tx1"/>
                </a:solidFill>
                <a:latin typeface="Arial" panose="020B0604020202020204" pitchFamily="34" charset="0"/>
                <a:cs typeface="Arial" panose="020B0604020202020204" pitchFamily="34" charset="0"/>
              </a:rPr>
              <a:t>piu</a:t>
            </a:r>
            <a:r>
              <a:rPr lang="de-CH" sz="1800" dirty="0">
                <a:solidFill>
                  <a:schemeClr val="tx1"/>
                </a:solidFill>
                <a:latin typeface="Arial" panose="020B0604020202020204" pitchFamily="34" charset="0"/>
                <a:cs typeface="Arial" panose="020B0604020202020204" pitchFamily="34" charset="0"/>
              </a:rPr>
              <a:t> a lungo possibile</a:t>
            </a:r>
          </a:p>
        </p:txBody>
      </p:sp>
      <p:sp>
        <p:nvSpPr>
          <p:cNvPr id="14" name="Rechteck 22">
            <a:extLst>
              <a:ext uri="{FF2B5EF4-FFF2-40B4-BE49-F238E27FC236}">
                <a16:creationId xmlns:a16="http://schemas.microsoft.com/office/drawing/2014/main" id="{F4EE137D-B6C4-3289-F3A7-E30CBF891D60}"/>
              </a:ext>
            </a:extLst>
          </p:cNvPr>
          <p:cNvSpPr/>
          <p:nvPr/>
        </p:nvSpPr>
        <p:spPr>
          <a:xfrm>
            <a:off x="4789487" y="3297435"/>
            <a:ext cx="2552700" cy="151764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de-CH" sz="1800" b="1" dirty="0">
                <a:latin typeface="Arial" panose="020B0604020202020204" pitchFamily="34" charset="0"/>
                <a:cs typeface="Arial" panose="020B0604020202020204" pitchFamily="34" charset="0"/>
              </a:rPr>
              <a:t>Forza-</a:t>
            </a:r>
            <a:r>
              <a:rPr lang="de-CH" sz="1800" b="1" dirty="0" err="1">
                <a:latin typeface="Arial" panose="020B0604020202020204" pitchFamily="34" charset="0"/>
                <a:cs typeface="Arial" panose="020B0604020202020204" pitchFamily="34" charset="0"/>
              </a:rPr>
              <a:t>velocità</a:t>
            </a:r>
          </a:p>
          <a:p>
            <a:pPr algn="ctr" eaLnBrk="0" hangingPunct="0">
              <a:defRPr/>
            </a:pPr>
            <a:r>
              <a:rPr lang="de-CH" sz="1800" dirty="0" err="1">
                <a:solidFill>
                  <a:schemeClr val="tx1"/>
                </a:solidFill>
                <a:latin typeface="Arial" panose="020B0604020202020204" pitchFamily="34" charset="0"/>
                <a:cs typeface="Arial" panose="020B0604020202020204" pitchFamily="34" charset="0"/>
              </a:rPr>
              <a:t>Poter</a:t>
            </a:r>
            <a:r>
              <a:rPr lang="de-CH" sz="1800" dirty="0">
                <a:solidFill>
                  <a:schemeClr val="tx1"/>
                </a:solidFill>
                <a:latin typeface="Arial" panose="020B0604020202020204" pitchFamily="34" charset="0"/>
                <a:cs typeface="Arial" panose="020B0604020202020204" pitchFamily="34" charset="0"/>
              </a:rPr>
              <a:t> </a:t>
            </a:r>
            <a:r>
              <a:rPr lang="de-CH" sz="1800" dirty="0" err="1">
                <a:solidFill>
                  <a:schemeClr val="tx1"/>
                </a:solidFill>
                <a:latin typeface="Arial" panose="020B0604020202020204" pitchFamily="34" charset="0"/>
                <a:cs typeface="Arial" panose="020B0604020202020204" pitchFamily="34" charset="0"/>
              </a:rPr>
              <a:t>utilizzare</a:t>
            </a:r>
            <a:r>
              <a:rPr lang="de-CH" sz="1800" dirty="0">
                <a:solidFill>
                  <a:schemeClr val="tx1"/>
                </a:solidFill>
                <a:latin typeface="Arial" panose="020B0604020202020204" pitchFamily="34" charset="0"/>
                <a:cs typeface="Arial" panose="020B0604020202020204" pitchFamily="34" charset="0"/>
              </a:rPr>
              <a:t> </a:t>
            </a:r>
            <a:r>
              <a:rPr lang="de-CH" sz="1800" dirty="0" err="1">
                <a:solidFill>
                  <a:schemeClr val="tx1"/>
                </a:solidFill>
                <a:latin typeface="Arial" panose="020B0604020202020204" pitchFamily="34" charset="0"/>
                <a:cs typeface="Arial" panose="020B0604020202020204" pitchFamily="34" charset="0"/>
              </a:rPr>
              <a:t>rapidamente</a:t>
            </a:r>
            <a:r>
              <a:rPr lang="de-CH" sz="1800" dirty="0">
                <a:solidFill>
                  <a:schemeClr val="tx1"/>
                </a:solidFill>
                <a:latin typeface="Arial" panose="020B0604020202020204" pitchFamily="34" charset="0"/>
                <a:cs typeface="Arial" panose="020B0604020202020204" pitchFamily="34" charset="0"/>
              </a:rPr>
              <a:t> la forza</a:t>
            </a:r>
          </a:p>
        </p:txBody>
      </p:sp>
      <p:sp>
        <p:nvSpPr>
          <p:cNvPr id="15" name="Rechteck 23">
            <a:extLst>
              <a:ext uri="{FF2B5EF4-FFF2-40B4-BE49-F238E27FC236}">
                <a16:creationId xmlns:a16="http://schemas.microsoft.com/office/drawing/2014/main" id="{A59D3B85-F67B-BC36-4C84-140346844FDA}"/>
              </a:ext>
            </a:extLst>
          </p:cNvPr>
          <p:cNvSpPr/>
          <p:nvPr/>
        </p:nvSpPr>
        <p:spPr>
          <a:xfrm>
            <a:off x="7513638" y="3297435"/>
            <a:ext cx="2830514" cy="154781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de-CH" sz="1800" b="1" dirty="0">
                <a:latin typeface="Arial" panose="020B0604020202020204" pitchFamily="34" charset="0"/>
                <a:cs typeface="Arial" panose="020B0604020202020204" pitchFamily="34" charset="0"/>
              </a:rPr>
              <a:t>Forza </a:t>
            </a:r>
            <a:r>
              <a:rPr lang="de-CH" sz="1800" b="1" dirty="0" err="1">
                <a:latin typeface="Arial" panose="020B0604020202020204" pitchFamily="34" charset="0"/>
                <a:cs typeface="Arial" panose="020B0604020202020204" pitchFamily="34" charset="0"/>
              </a:rPr>
              <a:t>reattiva</a:t>
            </a:r>
            <a:endParaRPr lang="de-CH" sz="1800" b="1" dirty="0">
              <a:latin typeface="Arial" panose="020B0604020202020204" pitchFamily="34" charset="0"/>
              <a:cs typeface="Arial" panose="020B0604020202020204" pitchFamily="34" charset="0"/>
            </a:endParaRPr>
          </a:p>
          <a:p>
            <a:pPr algn="ctr" eaLnBrk="0" hangingPunct="0">
              <a:defRPr/>
            </a:pPr>
            <a:r>
              <a:rPr lang="de-CH" sz="1800" dirty="0" err="1">
                <a:solidFill>
                  <a:schemeClr val="tx1"/>
                </a:solidFill>
                <a:latin typeface="Arial" panose="020B0604020202020204" pitchFamily="34" charset="0"/>
                <a:cs typeface="Arial" panose="020B0604020202020204" pitchFamily="34" charset="0"/>
              </a:rPr>
              <a:t>Generare</a:t>
            </a:r>
            <a:r>
              <a:rPr lang="de-CH" sz="1800" dirty="0">
                <a:solidFill>
                  <a:schemeClr val="tx1"/>
                </a:solidFill>
                <a:latin typeface="Arial" panose="020B0604020202020204" pitchFamily="34" charset="0"/>
                <a:cs typeface="Arial" panose="020B0604020202020204" pitchFamily="34" charset="0"/>
              </a:rPr>
              <a:t> </a:t>
            </a:r>
            <a:r>
              <a:rPr lang="de-CH" sz="1800" dirty="0" err="1">
                <a:solidFill>
                  <a:schemeClr val="tx1"/>
                </a:solidFill>
                <a:latin typeface="Arial" panose="020B0604020202020204" pitchFamily="34" charset="0"/>
                <a:cs typeface="Arial" panose="020B0604020202020204" pitchFamily="34" charset="0"/>
              </a:rPr>
              <a:t>un</a:t>
            </a:r>
            <a:r>
              <a:rPr lang="de-CH" sz="1800" dirty="0">
                <a:solidFill>
                  <a:schemeClr val="tx1"/>
                </a:solidFill>
                <a:latin typeface="Arial" panose="020B0604020202020204" pitchFamily="34" charset="0"/>
                <a:cs typeface="Arial" panose="020B0604020202020204" pitchFamily="34" charset="0"/>
              </a:rPr>
              <a:t> potente </a:t>
            </a:r>
            <a:r>
              <a:rPr lang="de-CH" sz="1800" dirty="0" err="1">
                <a:solidFill>
                  <a:schemeClr val="tx1"/>
                </a:solidFill>
                <a:latin typeface="Arial" panose="020B0604020202020204" pitchFamily="34" charset="0"/>
                <a:cs typeface="Arial" panose="020B0604020202020204" pitchFamily="34" charset="0"/>
              </a:rPr>
              <a:t>impulso</a:t>
            </a:r>
            <a:r>
              <a:rPr lang="de-CH" sz="1800" dirty="0">
                <a:solidFill>
                  <a:schemeClr val="tx1"/>
                </a:solidFill>
                <a:latin typeface="Arial" panose="020B0604020202020204" pitchFamily="34" charset="0"/>
                <a:cs typeface="Arial" panose="020B0604020202020204" pitchFamily="34" charset="0"/>
              </a:rPr>
              <a:t> di forza in </a:t>
            </a:r>
            <a:r>
              <a:rPr lang="de-CH" sz="1800" dirty="0" err="1">
                <a:solidFill>
                  <a:schemeClr val="tx1"/>
                </a:solidFill>
                <a:latin typeface="Arial" panose="020B0604020202020204" pitchFamily="34" charset="0"/>
                <a:cs typeface="Arial" panose="020B0604020202020204" pitchFamily="34" charset="0"/>
              </a:rPr>
              <a:t>un</a:t>
            </a:r>
            <a:r>
              <a:rPr lang="de-CH" sz="1800" dirty="0">
                <a:solidFill>
                  <a:schemeClr val="tx1"/>
                </a:solidFill>
                <a:latin typeface="Arial" panose="020B0604020202020204" pitchFamily="34" charset="0"/>
                <a:cs typeface="Arial" panose="020B0604020202020204" pitchFamily="34" charset="0"/>
              </a:rPr>
              <a:t> </a:t>
            </a:r>
            <a:r>
              <a:rPr lang="de-CH" sz="1800" dirty="0" err="1">
                <a:solidFill>
                  <a:schemeClr val="tx1"/>
                </a:solidFill>
                <a:latin typeface="Arial" panose="020B0604020202020204" pitchFamily="34" charset="0"/>
                <a:cs typeface="Arial" panose="020B0604020202020204" pitchFamily="34" charset="0"/>
              </a:rPr>
              <a:t>ciclo</a:t>
            </a:r>
            <a:r>
              <a:rPr lang="de-CH" sz="1800" dirty="0">
                <a:solidFill>
                  <a:schemeClr val="tx1"/>
                </a:solidFill>
                <a:latin typeface="Arial" panose="020B0604020202020204" pitchFamily="34" charset="0"/>
                <a:cs typeface="Arial" panose="020B0604020202020204" pitchFamily="34" charset="0"/>
              </a:rPr>
              <a:t> di </a:t>
            </a:r>
            <a:r>
              <a:rPr lang="de-CH" sz="1800" dirty="0" err="1">
                <a:solidFill>
                  <a:schemeClr val="tx1"/>
                </a:solidFill>
                <a:latin typeface="Arial" panose="020B0604020202020204" pitchFamily="34" charset="0"/>
                <a:cs typeface="Arial" panose="020B0604020202020204" pitchFamily="34" charset="0"/>
              </a:rPr>
              <a:t>allungamento-accorciamento</a:t>
            </a:r>
            <a:endParaRPr lang="de-CH" sz="1800" dirty="0">
              <a:solidFill>
                <a:schemeClr val="tx1"/>
              </a:solidFill>
              <a:latin typeface="Arial" panose="020B0604020202020204" pitchFamily="34" charset="0"/>
              <a:cs typeface="Arial" panose="020B0604020202020204" pitchFamily="34" charset="0"/>
            </a:endParaRPr>
          </a:p>
        </p:txBody>
      </p:sp>
      <p:sp>
        <p:nvSpPr>
          <p:cNvPr id="16" name="Line 15">
            <a:extLst>
              <a:ext uri="{FF2B5EF4-FFF2-40B4-BE49-F238E27FC236}">
                <a16:creationId xmlns:a16="http://schemas.microsoft.com/office/drawing/2014/main" id="{E71685D5-9743-F518-D286-46D6F6B34727}"/>
              </a:ext>
            </a:extLst>
          </p:cNvPr>
          <p:cNvSpPr>
            <a:spLocks noChangeShapeType="1"/>
          </p:cNvSpPr>
          <p:nvPr/>
        </p:nvSpPr>
        <p:spPr bwMode="auto">
          <a:xfrm>
            <a:off x="7708901" y="2648148"/>
            <a:ext cx="427037" cy="450850"/>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sz="1800"/>
          </a:p>
        </p:txBody>
      </p:sp>
      <p:sp>
        <p:nvSpPr>
          <p:cNvPr id="17" name="Rechteck 25">
            <a:extLst>
              <a:ext uri="{FF2B5EF4-FFF2-40B4-BE49-F238E27FC236}">
                <a16:creationId xmlns:a16="http://schemas.microsoft.com/office/drawing/2014/main" id="{BFB7F79F-E669-F98D-ED61-262B6A68721E}"/>
              </a:ext>
            </a:extLst>
          </p:cNvPr>
          <p:cNvSpPr/>
          <p:nvPr/>
        </p:nvSpPr>
        <p:spPr>
          <a:xfrm>
            <a:off x="3752851" y="5669558"/>
            <a:ext cx="1862137" cy="63976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de-CH" sz="1800" b="1" dirty="0">
                <a:latin typeface="Arial" panose="020B0604020202020204" pitchFamily="34" charset="0"/>
                <a:cs typeface="Arial" panose="020B0604020202020204" pitchFamily="34" charset="0"/>
              </a:rPr>
              <a:t>Forza di </a:t>
            </a:r>
            <a:r>
              <a:rPr lang="de-CH" sz="1800" b="1" dirty="0" err="1">
                <a:latin typeface="Arial" panose="020B0604020202020204" pitchFamily="34" charset="0"/>
                <a:cs typeface="Arial" panose="020B0604020202020204" pitchFamily="34" charset="0"/>
              </a:rPr>
              <a:t>partenza</a:t>
            </a:r>
            <a:r>
              <a:rPr lang="de-CH" sz="1800" b="1" dirty="0">
                <a:latin typeface="Arial" panose="020B0604020202020204" pitchFamily="34" charset="0"/>
                <a:cs typeface="Arial" panose="020B0604020202020204" pitchFamily="34" charset="0"/>
              </a:rPr>
              <a:t> </a:t>
            </a:r>
          </a:p>
        </p:txBody>
      </p:sp>
      <p:sp>
        <p:nvSpPr>
          <p:cNvPr id="18" name="Rechteck 26">
            <a:extLst>
              <a:ext uri="{FF2B5EF4-FFF2-40B4-BE49-F238E27FC236}">
                <a16:creationId xmlns:a16="http://schemas.microsoft.com/office/drawing/2014/main" id="{3D3BD198-BC9B-2B53-DF14-7277E22C4519}"/>
              </a:ext>
            </a:extLst>
          </p:cNvPr>
          <p:cNvSpPr/>
          <p:nvPr/>
        </p:nvSpPr>
        <p:spPr>
          <a:xfrm>
            <a:off x="6413501" y="5669558"/>
            <a:ext cx="1862137" cy="63976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de-CH" sz="1800" b="1" dirty="0">
                <a:latin typeface="Arial" panose="020B0604020202020204" pitchFamily="34" charset="0"/>
                <a:cs typeface="Arial" panose="020B0604020202020204" pitchFamily="34" charset="0"/>
              </a:rPr>
              <a:t>Forza </a:t>
            </a:r>
            <a:r>
              <a:rPr lang="de-CH" sz="1800" b="1" dirty="0" err="1">
                <a:latin typeface="Arial" panose="020B0604020202020204" pitchFamily="34" charset="0"/>
                <a:cs typeface="Arial" panose="020B0604020202020204" pitchFamily="34" charset="0"/>
              </a:rPr>
              <a:t>esplosiva</a:t>
            </a:r>
            <a:endParaRPr lang="de-CH" sz="1800" b="1" dirty="0">
              <a:latin typeface="Arial" panose="020B0604020202020204" pitchFamily="34" charset="0"/>
              <a:cs typeface="Arial" panose="020B0604020202020204" pitchFamily="34" charset="0"/>
            </a:endParaRPr>
          </a:p>
        </p:txBody>
      </p:sp>
      <p:sp>
        <p:nvSpPr>
          <p:cNvPr id="19" name="Titel 2">
            <a:extLst>
              <a:ext uri="{FF2B5EF4-FFF2-40B4-BE49-F238E27FC236}">
                <a16:creationId xmlns:a16="http://schemas.microsoft.com/office/drawing/2014/main" id="{FB0D19CD-4311-40FA-916B-F4C8DDD39A78}"/>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kern="0" dirty="0" err="1">
                <a:cs typeface="Arial" panose="020B0604020202020204" pitchFamily="34" charset="0"/>
              </a:rPr>
              <a:t>Forza</a:t>
            </a:r>
            <a:br>
              <a:rPr lang="fr-CH" sz="2800" kern="0" dirty="0">
                <a:cs typeface="Arial" panose="020B0604020202020204" pitchFamily="34" charset="0"/>
              </a:rPr>
            </a:br>
            <a:r>
              <a:rPr lang="fr-CH" sz="2800" b="0" kern="0" dirty="0">
                <a:cs typeface="Arial" panose="020B0604020202020204" pitchFamily="34" charset="0"/>
              </a:rPr>
              <a:t>Forme di </a:t>
            </a:r>
            <a:r>
              <a:rPr lang="fr-CH" sz="2800" b="0" kern="0" dirty="0" err="1">
                <a:cs typeface="Arial" panose="020B0604020202020204" pitchFamily="34" charset="0"/>
              </a:rPr>
              <a:t>manifestazione</a:t>
            </a:r>
            <a:endParaRPr lang="fr-CH" sz="2800" b="0" kern="0" dirty="0">
              <a:cs typeface="Arial" panose="020B0604020202020204" pitchFamily="34" charset="0"/>
            </a:endParaRPr>
          </a:p>
        </p:txBody>
      </p:sp>
      <p:sp>
        <p:nvSpPr>
          <p:cNvPr id="3" name="SeitenzahlBenutzerdefiniert">
            <a:extLst>
              <a:ext uri="{FF2B5EF4-FFF2-40B4-BE49-F238E27FC236}">
                <a16:creationId xmlns:a16="http://schemas.microsoft.com/office/drawing/2014/main" id="{BCBDACA0-75DD-9697-9CC5-BCC5FBC5075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40</a:t>
            </a:r>
            <a:endParaRPr lang="de-CH" sz="900" dirty="0"/>
          </a:p>
        </p:txBody>
      </p:sp>
      <p:pic>
        <p:nvPicPr>
          <p:cNvPr id="2" name="Grafik 1">
            <a:extLst>
              <a:ext uri="{FF2B5EF4-FFF2-40B4-BE49-F238E27FC236}">
                <a16:creationId xmlns:a16="http://schemas.microsoft.com/office/drawing/2014/main" id="{E391B7A8-6659-43C3-54E4-20F79BEF6B93}"/>
              </a:ext>
            </a:extLst>
          </p:cNvPr>
          <p:cNvPicPr>
            <a:picLocks noChangeAspect="1"/>
          </p:cNvPicPr>
          <p:nvPr/>
        </p:nvPicPr>
        <p:blipFill>
          <a:blip r:embed="rId3"/>
          <a:stretch>
            <a:fillRect/>
          </a:stretch>
        </p:blipFill>
        <p:spPr>
          <a:xfrm>
            <a:off x="378984" y="6059249"/>
            <a:ext cx="269382" cy="360000"/>
          </a:xfrm>
          <a:prstGeom prst="rect">
            <a:avLst/>
          </a:prstGeom>
        </p:spPr>
      </p:pic>
    </p:spTree>
    <p:extLst>
      <p:ext uri="{BB962C8B-B14F-4D97-AF65-F5344CB8AC3E}">
        <p14:creationId xmlns:p14="http://schemas.microsoft.com/office/powerpoint/2010/main" val="270339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bgerundetes Rechteck 7">
            <a:extLst>
              <a:ext uri="{FF2B5EF4-FFF2-40B4-BE49-F238E27FC236}">
                <a16:creationId xmlns:a16="http://schemas.microsoft.com/office/drawing/2014/main" id="{E967F08C-B22E-014E-8A93-7E6DD6EA6E21}"/>
              </a:ext>
            </a:extLst>
          </p:cNvPr>
          <p:cNvSpPr/>
          <p:nvPr/>
        </p:nvSpPr>
        <p:spPr>
          <a:xfrm>
            <a:off x="6636247" y="2276698"/>
            <a:ext cx="3313112" cy="338455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355600" eaLnBrk="0" hangingPunct="0">
              <a:defRPr/>
            </a:pPr>
            <a:r>
              <a:rPr lang="de-CH" dirty="0">
                <a:latin typeface="Arial" panose="020B0604020202020204" pitchFamily="34" charset="0"/>
                <a:cs typeface="Arial" panose="020B0604020202020204" pitchFamily="34" charset="0"/>
              </a:rPr>
              <a:t>	</a:t>
            </a:r>
            <a:r>
              <a:rPr lang="de-CH" sz="2000" b="1" dirty="0">
                <a:solidFill>
                  <a:schemeClr val="tx1"/>
                </a:solidFill>
                <a:latin typeface="Arial" panose="020B0604020202020204" pitchFamily="34" charset="0"/>
                <a:cs typeface="Arial" panose="020B0604020202020204" pitchFamily="34" charset="0"/>
              </a:rPr>
              <a:t>Lebensqualität</a:t>
            </a:r>
          </a:p>
          <a:p>
            <a:pPr defTabSz="355600" eaLnBrk="0" hangingPunct="0">
              <a:spcBef>
                <a:spcPts val="1200"/>
              </a:spcBef>
              <a:defRPr/>
            </a:pPr>
            <a:r>
              <a:rPr lang="de-CH" dirty="0">
                <a:solidFill>
                  <a:schemeClr val="tx1"/>
                </a:solidFill>
                <a:latin typeface="Arial" panose="020B0604020202020204" pitchFamily="34" charset="0"/>
                <a:cs typeface="Arial" panose="020B0604020202020204" pitchFamily="34" charset="0"/>
              </a:rPr>
              <a:t>	</a:t>
            </a:r>
            <a:r>
              <a:rPr lang="de-CH" sz="1600" dirty="0">
                <a:solidFill>
                  <a:schemeClr val="tx1"/>
                </a:solidFill>
                <a:latin typeface="Arial" panose="020B0604020202020204" pitchFamily="34" charset="0"/>
                <a:cs typeface="Arial" panose="020B0604020202020204" pitchFamily="34" charset="0"/>
              </a:rPr>
              <a:t>Selbstsicherheit und 	mentale Stärke</a:t>
            </a:r>
          </a:p>
          <a:p>
            <a:pPr defTabSz="355600" eaLnBrk="0" hangingPunct="0">
              <a:spcBef>
                <a:spcPts val="1200"/>
              </a:spcBef>
              <a:defRPr/>
            </a:pPr>
            <a:r>
              <a:rPr lang="de-CH" sz="1600" dirty="0">
                <a:solidFill>
                  <a:schemeClr val="tx1"/>
                </a:solidFill>
                <a:latin typeface="Arial" panose="020B0604020202020204" pitchFamily="34" charset="0"/>
                <a:cs typeface="Arial" panose="020B0604020202020204" pitchFamily="34" charset="0"/>
              </a:rPr>
              <a:t>	Attraktivität und 	Alltagstauglichkeit</a:t>
            </a:r>
          </a:p>
          <a:p>
            <a:pPr eaLnBrk="0" hangingPunct="0">
              <a:defRPr/>
            </a:pPr>
            <a:endParaRPr lang="de-CH" dirty="0">
              <a:solidFill>
                <a:schemeClr val="tx1"/>
              </a:solidFill>
              <a:latin typeface="Arial" panose="020B0604020202020204" pitchFamily="34" charset="0"/>
              <a:cs typeface="Arial" panose="020B0604020202020204" pitchFamily="34" charset="0"/>
            </a:endParaRPr>
          </a:p>
        </p:txBody>
      </p:sp>
      <p:sp>
        <p:nvSpPr>
          <p:cNvPr id="20" name="Richtungspfeil 22">
            <a:extLst>
              <a:ext uri="{FF2B5EF4-FFF2-40B4-BE49-F238E27FC236}">
                <a16:creationId xmlns:a16="http://schemas.microsoft.com/office/drawing/2014/main" id="{FA28D8EB-8810-324B-9522-5FCDACF72470}"/>
              </a:ext>
            </a:extLst>
          </p:cNvPr>
          <p:cNvSpPr/>
          <p:nvPr/>
        </p:nvSpPr>
        <p:spPr>
          <a:xfrm>
            <a:off x="2351585" y="2276698"/>
            <a:ext cx="4284663" cy="3384550"/>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0" hangingPunct="0">
              <a:lnSpc>
                <a:spcPct val="90000"/>
              </a:lnSpc>
              <a:spcBef>
                <a:spcPts val="1200"/>
              </a:spcBef>
              <a:buFont typeface="Wingdings" pitchFamily="2" charset="2"/>
              <a:buChar char="§"/>
              <a:tabLst>
                <a:tab pos="5295900" algn="l"/>
                <a:tab pos="5743575" algn="r"/>
              </a:tabLst>
              <a:defRPr/>
            </a:pPr>
            <a:r>
              <a:rPr lang="de-CH" altLang="de-DE" sz="1600" dirty="0">
                <a:solidFill>
                  <a:schemeClr val="tx1"/>
                </a:solidFill>
                <a:latin typeface="Arial" panose="020B0604020202020204" pitchFamily="34" charset="0"/>
                <a:cs typeface="Arial" panose="020B0604020202020204" pitchFamily="34" charset="0"/>
              </a:rPr>
              <a:t>Spannungs- und Entspannungsfähigkeit</a:t>
            </a:r>
          </a:p>
          <a:p>
            <a:pPr marL="285750" indent="-285750" eaLnBrk="0" hangingPunct="0">
              <a:lnSpc>
                <a:spcPct val="90000"/>
              </a:lnSpc>
              <a:spcBef>
                <a:spcPts val="1200"/>
              </a:spcBef>
              <a:buFont typeface="Wingdings" pitchFamily="2" charset="2"/>
              <a:buChar char="§"/>
              <a:tabLst>
                <a:tab pos="5295900" algn="l"/>
                <a:tab pos="5743575" algn="r"/>
              </a:tabLst>
              <a:defRPr/>
            </a:pPr>
            <a:r>
              <a:rPr lang="de-CH" altLang="de-DE" sz="1600" dirty="0">
                <a:solidFill>
                  <a:schemeClr val="tx1"/>
                </a:solidFill>
                <a:latin typeface="Arial" panose="020B0604020202020204" pitchFamily="34" charset="0"/>
                <a:cs typeface="Arial" panose="020B0604020202020204" pitchFamily="34" charset="0"/>
              </a:rPr>
              <a:t>Erhöhung der aktiven Körpermasse              </a:t>
            </a:r>
            <a:r>
              <a:rPr lang="de-CH" altLang="de-DE" sz="1600" dirty="0">
                <a:solidFill>
                  <a:schemeClr val="tx1"/>
                </a:solidFill>
                <a:latin typeface="Arial" panose="020B0604020202020204" pitchFamily="34" charset="0"/>
                <a:cs typeface="Arial" panose="020B0604020202020204" pitchFamily="34" charset="0"/>
                <a:sym typeface="Wingdings" panose="05000000000000000000" pitchFamily="2" charset="2"/>
              </a:rPr>
              <a:t>grösserer Energieverbrauch</a:t>
            </a:r>
          </a:p>
          <a:p>
            <a:pPr marL="285750" indent="-285750" eaLnBrk="0" hangingPunct="0">
              <a:lnSpc>
                <a:spcPct val="90000"/>
              </a:lnSpc>
              <a:spcBef>
                <a:spcPts val="1200"/>
              </a:spcBef>
              <a:buFont typeface="Wingdings" pitchFamily="2" charset="2"/>
              <a:buChar char="§"/>
              <a:tabLst>
                <a:tab pos="5295900" algn="l"/>
                <a:tab pos="5743575" algn="r"/>
              </a:tabLst>
              <a:defRPr/>
            </a:pPr>
            <a:r>
              <a:rPr lang="de-CH" altLang="de-DE" sz="1600" dirty="0">
                <a:solidFill>
                  <a:schemeClr val="tx1"/>
                </a:solidFill>
                <a:latin typeface="Arial" panose="020B0604020202020204" pitchFamily="34" charset="0"/>
                <a:cs typeface="Arial" panose="020B0604020202020204" pitchFamily="34" charset="0"/>
              </a:rPr>
              <a:t>Belastungstoleranz und Verletzungsresistenz</a:t>
            </a:r>
          </a:p>
          <a:p>
            <a:pPr marL="285750" indent="-285750" eaLnBrk="0" hangingPunct="0">
              <a:lnSpc>
                <a:spcPct val="90000"/>
              </a:lnSpc>
              <a:spcBef>
                <a:spcPts val="1200"/>
              </a:spcBef>
              <a:buFont typeface="Wingdings" pitchFamily="2" charset="2"/>
              <a:buChar char="§"/>
              <a:tabLst>
                <a:tab pos="5295900" algn="l"/>
                <a:tab pos="5743575" algn="r"/>
              </a:tabLst>
              <a:defRPr/>
            </a:pPr>
            <a:r>
              <a:rPr lang="de-CH" altLang="de-DE" sz="1600" dirty="0">
                <a:solidFill>
                  <a:schemeClr val="tx1"/>
                </a:solidFill>
                <a:latin typeface="Arial" panose="020B0604020202020204" pitchFamily="34" charset="0"/>
                <a:cs typeface="Arial" panose="020B0604020202020204" pitchFamily="34" charset="0"/>
              </a:rPr>
              <a:t>Stabilität des Rumpfes und der Gelenke</a:t>
            </a:r>
          </a:p>
          <a:p>
            <a:pPr marL="285750" indent="-285750" eaLnBrk="0" hangingPunct="0">
              <a:lnSpc>
                <a:spcPct val="90000"/>
              </a:lnSpc>
              <a:spcBef>
                <a:spcPts val="1200"/>
              </a:spcBef>
              <a:buFont typeface="Wingdings" pitchFamily="2" charset="2"/>
              <a:buChar char="§"/>
              <a:tabLst>
                <a:tab pos="5295900" algn="l"/>
                <a:tab pos="5743575" algn="r"/>
              </a:tabLst>
              <a:defRPr/>
            </a:pPr>
            <a:r>
              <a:rPr lang="de-CH" altLang="de-DE" sz="1600" dirty="0">
                <a:solidFill>
                  <a:schemeClr val="tx1"/>
                </a:solidFill>
                <a:latin typeface="Arial" panose="020B0604020202020204" pitchFamily="34" charset="0"/>
                <a:cs typeface="Arial" panose="020B0604020202020204" pitchFamily="34" charset="0"/>
              </a:rPr>
              <a:t>Erhöhung der Knochendichte: </a:t>
            </a:r>
            <a:r>
              <a:rPr lang="de-CH" altLang="de-DE" sz="1600" dirty="0" err="1">
                <a:solidFill>
                  <a:schemeClr val="tx1"/>
                </a:solidFill>
                <a:latin typeface="Arial" panose="020B0604020202020204" pitchFamily="34" charset="0"/>
                <a:cs typeface="Arial" panose="020B0604020202020204" pitchFamily="34" charset="0"/>
              </a:rPr>
              <a:t>Osteoporoseprophylaxe</a:t>
            </a:r>
            <a:endParaRPr lang="de-CH" altLang="de-DE" sz="1600" dirty="0">
              <a:solidFill>
                <a:schemeClr val="tx1"/>
              </a:solidFill>
              <a:latin typeface="Arial" panose="020B0604020202020204" pitchFamily="34" charset="0"/>
              <a:cs typeface="Arial" panose="020B0604020202020204" pitchFamily="34" charset="0"/>
            </a:endParaRPr>
          </a:p>
        </p:txBody>
      </p:sp>
      <p:sp>
        <p:nvSpPr>
          <p:cNvPr id="5" name="Titel 2">
            <a:extLst>
              <a:ext uri="{FF2B5EF4-FFF2-40B4-BE49-F238E27FC236}">
                <a16:creationId xmlns:a16="http://schemas.microsoft.com/office/drawing/2014/main" id="{5745A765-9B3C-46BF-ABD7-FE01DAC41CDF}"/>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Kraft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Ziele und Effekte des Krafttrainings</a:t>
            </a:r>
          </a:p>
        </p:txBody>
      </p:sp>
      <p:sp>
        <p:nvSpPr>
          <p:cNvPr id="3" name="SeitenzahlBenutzerdefiniert">
            <a:extLst>
              <a:ext uri="{FF2B5EF4-FFF2-40B4-BE49-F238E27FC236}">
                <a16:creationId xmlns:a16="http://schemas.microsoft.com/office/drawing/2014/main" id="{C96B2907-9D0B-AAA0-E8A1-56E20CBFB90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41</a:t>
            </a:r>
            <a:endParaRPr lang="de-CH" sz="900" dirty="0"/>
          </a:p>
        </p:txBody>
      </p:sp>
    </p:spTree>
    <p:extLst>
      <p:ext uri="{BB962C8B-B14F-4D97-AF65-F5344CB8AC3E}">
        <p14:creationId xmlns:p14="http://schemas.microsoft.com/office/powerpoint/2010/main" val="30520992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F5E50-6DFD-998F-F117-3FADF8154A14}"/>
            </a:ext>
          </a:extLst>
        </p:cNvPr>
        <p:cNvGrpSpPr/>
        <p:nvPr/>
      </p:nvGrpSpPr>
      <p:grpSpPr>
        <a:xfrm>
          <a:off x="0" y="0"/>
          <a:ext cx="0" cy="0"/>
          <a:chOff x="0" y="0"/>
          <a:chExt cx="0" cy="0"/>
        </a:xfrm>
      </p:grpSpPr>
      <p:sp>
        <p:nvSpPr>
          <p:cNvPr id="19" name="Abgerundetes Rechteck 7">
            <a:extLst>
              <a:ext uri="{FF2B5EF4-FFF2-40B4-BE49-F238E27FC236}">
                <a16:creationId xmlns:a16="http://schemas.microsoft.com/office/drawing/2014/main" id="{D6FD327C-8EE4-E1DD-EF9B-55F379527229}"/>
              </a:ext>
            </a:extLst>
          </p:cNvPr>
          <p:cNvSpPr/>
          <p:nvPr/>
        </p:nvSpPr>
        <p:spPr>
          <a:xfrm>
            <a:off x="6636247" y="2276698"/>
            <a:ext cx="3313112" cy="338455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355600" eaLnBrk="0" hangingPunct="0">
              <a:defRPr/>
            </a:pPr>
            <a:r>
              <a:rPr lang="de-CH" dirty="0">
                <a:latin typeface="Arial" panose="020B0604020202020204" pitchFamily="34" charset="0"/>
                <a:cs typeface="Arial" panose="020B0604020202020204" pitchFamily="34" charset="0"/>
              </a:rPr>
              <a:t>	</a:t>
            </a:r>
            <a:r>
              <a:rPr lang="de-CH" sz="2000" b="1" dirty="0" err="1">
                <a:solidFill>
                  <a:schemeClr val="tx1"/>
                </a:solidFill>
                <a:latin typeface="Arial" panose="020B0604020202020204" pitchFamily="34" charset="0"/>
                <a:cs typeface="Arial" panose="020B0604020202020204" pitchFamily="34" charset="0"/>
              </a:rPr>
              <a:t>Qualité</a:t>
            </a:r>
            <a:r>
              <a:rPr lang="de-CH" sz="2000" b="1" dirty="0">
                <a:solidFill>
                  <a:schemeClr val="tx1"/>
                </a:solidFill>
                <a:latin typeface="Arial" panose="020B0604020202020204" pitchFamily="34" charset="0"/>
                <a:cs typeface="Arial" panose="020B0604020202020204" pitchFamily="34" charset="0"/>
              </a:rPr>
              <a:t> de </a:t>
            </a:r>
            <a:r>
              <a:rPr lang="de-CH" sz="2000" b="1" dirty="0" err="1">
                <a:solidFill>
                  <a:schemeClr val="tx1"/>
                </a:solidFill>
                <a:latin typeface="Arial" panose="020B0604020202020204" pitchFamily="34" charset="0"/>
                <a:cs typeface="Arial" panose="020B0604020202020204" pitchFamily="34" charset="0"/>
              </a:rPr>
              <a:t>vie</a:t>
            </a:r>
            <a:endParaRPr lang="de-CH" sz="2000" b="1" dirty="0">
              <a:solidFill>
                <a:schemeClr val="tx1"/>
              </a:solidFill>
              <a:latin typeface="Arial" panose="020B0604020202020204" pitchFamily="34" charset="0"/>
              <a:cs typeface="Arial" panose="020B0604020202020204" pitchFamily="34" charset="0"/>
            </a:endParaRPr>
          </a:p>
          <a:p>
            <a:pPr defTabSz="355600" eaLnBrk="0" hangingPunct="0">
              <a:defRPr/>
            </a:pPr>
            <a:r>
              <a:rPr lang="de-CH" sz="2000" dirty="0">
                <a:solidFill>
                  <a:schemeClr val="tx1"/>
                </a:solidFill>
                <a:latin typeface="Arial" panose="020B0604020202020204" pitchFamily="34" charset="0"/>
                <a:cs typeface="Arial" panose="020B0604020202020204" pitchFamily="34" charset="0"/>
              </a:rPr>
              <a:t>	</a:t>
            </a:r>
          </a:p>
          <a:p>
            <a:pPr defTabSz="355600" eaLnBrk="0" hangingPunct="0">
              <a:defRPr/>
            </a:pPr>
            <a:r>
              <a:rPr lang="de-CH" sz="2000" dirty="0">
                <a:solidFill>
                  <a:schemeClr val="tx1"/>
                </a:solidFill>
                <a:latin typeface="Arial" panose="020B0604020202020204" pitchFamily="34" charset="0"/>
                <a:cs typeface="Arial" panose="020B0604020202020204" pitchFamily="34" charset="0"/>
              </a:rPr>
              <a:t>	</a:t>
            </a:r>
            <a:r>
              <a:rPr lang="de-CH" sz="1600" dirty="0">
                <a:solidFill>
                  <a:schemeClr val="tx1"/>
                </a:solidFill>
                <a:latin typeface="Arial" panose="020B0604020202020204" pitchFamily="34" charset="0"/>
                <a:cs typeface="Arial" panose="020B0604020202020204" pitchFamily="34" charset="0"/>
              </a:rPr>
              <a:t>Assurance et </a:t>
            </a:r>
            <a:r>
              <a:rPr lang="de-CH" sz="1600" dirty="0" err="1">
                <a:solidFill>
                  <a:schemeClr val="tx1"/>
                </a:solidFill>
                <a:latin typeface="Arial" panose="020B0604020202020204" pitchFamily="34" charset="0"/>
                <a:cs typeface="Arial" panose="020B0604020202020204" pitchFamily="34" charset="0"/>
              </a:rPr>
              <a:t>force</a:t>
            </a:r>
            <a:r>
              <a:rPr lang="de-CH" sz="1600" dirty="0">
                <a:solidFill>
                  <a:schemeClr val="tx1"/>
                </a:solidFill>
                <a:latin typeface="Arial" panose="020B0604020202020204" pitchFamily="34" charset="0"/>
                <a:cs typeface="Arial" panose="020B0604020202020204" pitchFamily="34" charset="0"/>
              </a:rPr>
              <a:t> 	mentale</a:t>
            </a:r>
          </a:p>
          <a:p>
            <a:pPr defTabSz="355600" eaLnBrk="0" hangingPunct="0">
              <a:defRPr/>
            </a:pPr>
            <a:r>
              <a:rPr lang="de-CH" sz="1600" dirty="0">
                <a:solidFill>
                  <a:schemeClr val="tx1"/>
                </a:solidFill>
                <a:latin typeface="Arial" panose="020B0604020202020204" pitchFamily="34" charset="0"/>
                <a:cs typeface="Arial" panose="020B0604020202020204" pitchFamily="34" charset="0"/>
              </a:rPr>
              <a:t>	</a:t>
            </a:r>
          </a:p>
          <a:p>
            <a:pPr defTabSz="355600" eaLnBrk="0" hangingPunct="0">
              <a:defRPr/>
            </a:pPr>
            <a:r>
              <a:rPr lang="de-CH" sz="1600" dirty="0">
                <a:solidFill>
                  <a:schemeClr val="tx1"/>
                </a:solidFill>
                <a:latin typeface="Arial" panose="020B0604020202020204" pitchFamily="34" charset="0"/>
                <a:cs typeface="Arial" panose="020B0604020202020204" pitchFamily="34" charset="0"/>
              </a:rPr>
              <a:t>	</a:t>
            </a:r>
            <a:r>
              <a:rPr lang="de-CH" sz="1600" dirty="0" err="1">
                <a:solidFill>
                  <a:schemeClr val="tx1"/>
                </a:solidFill>
                <a:latin typeface="Arial" panose="020B0604020202020204" pitchFamily="34" charset="0"/>
                <a:cs typeface="Arial" panose="020B0604020202020204" pitchFamily="34" charset="0"/>
              </a:rPr>
              <a:t>Attractivité</a:t>
            </a:r>
            <a:r>
              <a:rPr lang="de-CH" sz="1600" dirty="0">
                <a:solidFill>
                  <a:schemeClr val="tx1"/>
                </a:solidFill>
                <a:latin typeface="Arial" panose="020B0604020202020204" pitchFamily="34" charset="0"/>
                <a:cs typeface="Arial" panose="020B0604020202020204" pitchFamily="34" charset="0"/>
              </a:rPr>
              <a:t> et </a:t>
            </a:r>
            <a:r>
              <a:rPr lang="de-CH" sz="1600" dirty="0" err="1">
                <a:solidFill>
                  <a:schemeClr val="tx1"/>
                </a:solidFill>
                <a:latin typeface="Arial" panose="020B0604020202020204" pitchFamily="34" charset="0"/>
                <a:cs typeface="Arial" panose="020B0604020202020204" pitchFamily="34" charset="0"/>
              </a:rPr>
              <a:t>aptitude</a:t>
            </a:r>
            <a:r>
              <a:rPr lang="de-CH" sz="1600" dirty="0">
                <a:solidFill>
                  <a:schemeClr val="tx1"/>
                </a:solidFill>
                <a:latin typeface="Arial" panose="020B0604020202020204" pitchFamily="34" charset="0"/>
                <a:cs typeface="Arial" panose="020B0604020202020204" pitchFamily="34" charset="0"/>
              </a:rPr>
              <a:t> à 	</a:t>
            </a:r>
            <a:r>
              <a:rPr lang="de-CH" sz="1600" dirty="0" err="1">
                <a:solidFill>
                  <a:schemeClr val="tx1"/>
                </a:solidFill>
                <a:latin typeface="Arial" panose="020B0604020202020204" pitchFamily="34" charset="0"/>
                <a:cs typeface="Arial" panose="020B0604020202020204" pitchFamily="34" charset="0"/>
              </a:rPr>
              <a:t>vivre</a:t>
            </a:r>
            <a:r>
              <a:rPr lang="de-CH" sz="1600" dirty="0">
                <a:solidFill>
                  <a:schemeClr val="tx1"/>
                </a:solidFill>
                <a:latin typeface="Arial" panose="020B0604020202020204" pitchFamily="34" charset="0"/>
                <a:cs typeface="Arial" panose="020B0604020202020204" pitchFamily="34" charset="0"/>
              </a:rPr>
              <a:t> au quotidien</a:t>
            </a:r>
          </a:p>
        </p:txBody>
      </p:sp>
      <p:sp>
        <p:nvSpPr>
          <p:cNvPr id="20" name="Richtungspfeil 22">
            <a:extLst>
              <a:ext uri="{FF2B5EF4-FFF2-40B4-BE49-F238E27FC236}">
                <a16:creationId xmlns:a16="http://schemas.microsoft.com/office/drawing/2014/main" id="{F4C1CDC6-7B83-5122-5025-6F35B0871A5B}"/>
              </a:ext>
            </a:extLst>
          </p:cNvPr>
          <p:cNvSpPr/>
          <p:nvPr/>
        </p:nvSpPr>
        <p:spPr>
          <a:xfrm>
            <a:off x="2351585" y="2276698"/>
            <a:ext cx="4284663" cy="3384550"/>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0" hangingPunct="0">
              <a:lnSpc>
                <a:spcPct val="90000"/>
              </a:lnSpc>
              <a:spcBef>
                <a:spcPts val="1200"/>
              </a:spcBef>
              <a:buFont typeface="Wingdings" pitchFamily="2" charset="2"/>
              <a:buChar char="§"/>
              <a:tabLst>
                <a:tab pos="5295900" algn="l"/>
                <a:tab pos="5743575" algn="r"/>
              </a:tabLst>
              <a:defRPr/>
            </a:pPr>
            <a:r>
              <a:rPr lang="de-CH" altLang="de-DE" sz="1600" dirty="0" err="1">
                <a:solidFill>
                  <a:schemeClr val="tx1"/>
                </a:solidFill>
                <a:latin typeface="Arial" panose="020B0604020202020204" pitchFamily="34" charset="0"/>
                <a:cs typeface="Arial" panose="020B0604020202020204" pitchFamily="34" charset="0"/>
              </a:rPr>
              <a:t>Capacité</a:t>
            </a:r>
            <a:r>
              <a:rPr lang="de-CH" altLang="de-DE" sz="1600" dirty="0">
                <a:solidFill>
                  <a:schemeClr val="tx1"/>
                </a:solidFill>
                <a:latin typeface="Arial" panose="020B0604020202020204" pitchFamily="34" charset="0"/>
                <a:cs typeface="Arial" panose="020B0604020202020204" pitchFamily="34" charset="0"/>
              </a:rPr>
              <a:t> de </a:t>
            </a:r>
            <a:r>
              <a:rPr lang="de-CH" altLang="de-DE" sz="1600" dirty="0" err="1">
                <a:solidFill>
                  <a:schemeClr val="tx1"/>
                </a:solidFill>
                <a:latin typeface="Arial" panose="020B0604020202020204" pitchFamily="34" charset="0"/>
                <a:cs typeface="Arial" panose="020B0604020202020204" pitchFamily="34" charset="0"/>
              </a:rPr>
              <a:t>tension</a:t>
            </a:r>
            <a:r>
              <a:rPr lang="de-CH" altLang="de-DE" sz="1600" dirty="0">
                <a:solidFill>
                  <a:schemeClr val="tx1"/>
                </a:solidFill>
                <a:latin typeface="Arial" panose="020B0604020202020204" pitchFamily="34" charset="0"/>
                <a:cs typeface="Arial" panose="020B0604020202020204" pitchFamily="34" charset="0"/>
              </a:rPr>
              <a:t> et de </a:t>
            </a:r>
            <a:r>
              <a:rPr lang="de-CH" altLang="de-DE" sz="1600" dirty="0" err="1">
                <a:solidFill>
                  <a:schemeClr val="tx1"/>
                </a:solidFill>
                <a:latin typeface="Arial" panose="020B0604020202020204" pitchFamily="34" charset="0"/>
                <a:cs typeface="Arial" panose="020B0604020202020204" pitchFamily="34" charset="0"/>
              </a:rPr>
              <a:t>détente</a:t>
            </a:r>
            <a:endParaRPr lang="de-CH" altLang="de-DE" sz="1600" dirty="0">
              <a:solidFill>
                <a:schemeClr val="tx1"/>
              </a:solidFill>
              <a:latin typeface="Arial" panose="020B0604020202020204" pitchFamily="34" charset="0"/>
              <a:cs typeface="Arial" panose="020B0604020202020204" pitchFamily="34" charset="0"/>
            </a:endParaRPr>
          </a:p>
          <a:p>
            <a:pPr marL="285750" indent="-285750" eaLnBrk="0" hangingPunct="0">
              <a:lnSpc>
                <a:spcPct val="90000"/>
              </a:lnSpc>
              <a:spcBef>
                <a:spcPts val="1200"/>
              </a:spcBef>
              <a:buFont typeface="Wingdings" pitchFamily="2" charset="2"/>
              <a:buChar char="§"/>
              <a:tabLst>
                <a:tab pos="5295900" algn="l"/>
                <a:tab pos="5743575" algn="r"/>
              </a:tabLst>
              <a:defRPr/>
            </a:pPr>
            <a:r>
              <a:rPr lang="de-CH" altLang="de-DE" sz="1600" dirty="0">
                <a:solidFill>
                  <a:schemeClr val="tx1"/>
                </a:solidFill>
                <a:latin typeface="Arial" panose="020B0604020202020204" pitchFamily="34" charset="0"/>
                <a:cs typeface="Arial" panose="020B0604020202020204" pitchFamily="34" charset="0"/>
              </a:rPr>
              <a:t>Augmentation de la </a:t>
            </a:r>
            <a:r>
              <a:rPr lang="de-CH" altLang="de-DE" sz="1600" dirty="0" err="1">
                <a:solidFill>
                  <a:schemeClr val="tx1"/>
                </a:solidFill>
                <a:latin typeface="Arial" panose="020B0604020202020204" pitchFamily="34" charset="0"/>
                <a:cs typeface="Arial" panose="020B0604020202020204" pitchFamily="34" charset="0"/>
              </a:rPr>
              <a:t>masse</a:t>
            </a:r>
            <a:r>
              <a:rPr lang="de-CH" altLang="de-DE" sz="1600" dirty="0">
                <a:solidFill>
                  <a:schemeClr val="tx1"/>
                </a:solidFill>
                <a:latin typeface="Arial" panose="020B0604020202020204" pitchFamily="34" charset="0"/>
                <a:cs typeface="Arial" panose="020B0604020202020204" pitchFamily="34" charset="0"/>
              </a:rPr>
              <a:t> </a:t>
            </a:r>
            <a:r>
              <a:rPr lang="de-CH" altLang="de-DE" sz="1600" dirty="0" err="1">
                <a:solidFill>
                  <a:schemeClr val="tx1"/>
                </a:solidFill>
                <a:latin typeface="Arial" panose="020B0604020202020204" pitchFamily="34" charset="0"/>
                <a:cs typeface="Arial" panose="020B0604020202020204" pitchFamily="34" charset="0"/>
              </a:rPr>
              <a:t>corporelle</a:t>
            </a:r>
            <a:r>
              <a:rPr lang="de-CH" altLang="de-DE" sz="1600" dirty="0">
                <a:solidFill>
                  <a:schemeClr val="tx1"/>
                </a:solidFill>
                <a:latin typeface="Arial" panose="020B0604020202020204" pitchFamily="34" charset="0"/>
                <a:cs typeface="Arial" panose="020B0604020202020204" pitchFamily="34" charset="0"/>
              </a:rPr>
              <a:t> </a:t>
            </a:r>
            <a:r>
              <a:rPr lang="de-CH" altLang="de-DE" sz="1600" dirty="0" err="1">
                <a:solidFill>
                  <a:schemeClr val="tx1"/>
                </a:solidFill>
                <a:latin typeface="Arial" panose="020B0604020202020204" pitchFamily="34" charset="0"/>
                <a:cs typeface="Arial" panose="020B0604020202020204" pitchFamily="34" charset="0"/>
              </a:rPr>
              <a:t>active</a:t>
            </a:r>
            <a:r>
              <a:rPr lang="de-CH" altLang="de-DE" sz="1600" dirty="0">
                <a:solidFill>
                  <a:schemeClr val="tx1"/>
                </a:solidFill>
                <a:latin typeface="Arial" panose="020B0604020202020204" pitchFamily="34" charset="0"/>
                <a:cs typeface="Arial" panose="020B0604020202020204" pitchFamily="34" charset="0"/>
              </a:rPr>
              <a:t> grösserer </a:t>
            </a:r>
            <a:r>
              <a:rPr lang="de-CH" altLang="de-DE" sz="1600" dirty="0" err="1">
                <a:solidFill>
                  <a:schemeClr val="tx1"/>
                </a:solidFill>
                <a:latin typeface="Arial" panose="020B0604020202020204" pitchFamily="34" charset="0"/>
                <a:cs typeface="Arial" panose="020B0604020202020204" pitchFamily="34" charset="0"/>
              </a:rPr>
              <a:t>Dépense</a:t>
            </a:r>
            <a:r>
              <a:rPr lang="de-CH" altLang="de-DE" sz="1600" dirty="0">
                <a:solidFill>
                  <a:schemeClr val="tx1"/>
                </a:solidFill>
                <a:latin typeface="Arial" panose="020B0604020202020204" pitchFamily="34" charset="0"/>
                <a:cs typeface="Arial" panose="020B0604020202020204" pitchFamily="34" charset="0"/>
              </a:rPr>
              <a:t> </a:t>
            </a:r>
            <a:r>
              <a:rPr lang="de-CH" altLang="de-DE" sz="1600" dirty="0" err="1">
                <a:solidFill>
                  <a:schemeClr val="tx1"/>
                </a:solidFill>
                <a:latin typeface="Arial" panose="020B0604020202020204" pitchFamily="34" charset="0"/>
                <a:cs typeface="Arial" panose="020B0604020202020204" pitchFamily="34" charset="0"/>
              </a:rPr>
              <a:t>énergétique</a:t>
            </a:r>
            <a:endParaRPr lang="de-CH" altLang="de-DE" sz="1600" dirty="0">
              <a:solidFill>
                <a:schemeClr val="tx1"/>
              </a:solidFill>
              <a:latin typeface="Arial" panose="020B0604020202020204" pitchFamily="34" charset="0"/>
              <a:cs typeface="Arial" panose="020B0604020202020204" pitchFamily="34" charset="0"/>
            </a:endParaRPr>
          </a:p>
          <a:p>
            <a:pPr marL="285750" indent="-285750" eaLnBrk="0" hangingPunct="0">
              <a:lnSpc>
                <a:spcPct val="90000"/>
              </a:lnSpc>
              <a:spcBef>
                <a:spcPts val="1200"/>
              </a:spcBef>
              <a:buFont typeface="Wingdings" pitchFamily="2" charset="2"/>
              <a:buChar char="§"/>
              <a:tabLst>
                <a:tab pos="5295900" algn="l"/>
                <a:tab pos="5743575" algn="r"/>
              </a:tabLst>
              <a:defRPr/>
            </a:pPr>
            <a:r>
              <a:rPr lang="de-CH" altLang="de-DE" sz="1600" dirty="0" err="1">
                <a:solidFill>
                  <a:schemeClr val="tx1"/>
                </a:solidFill>
                <a:latin typeface="Arial" panose="020B0604020202020204" pitchFamily="34" charset="0"/>
                <a:cs typeface="Arial" panose="020B0604020202020204" pitchFamily="34" charset="0"/>
              </a:rPr>
              <a:t>Tolérance</a:t>
            </a:r>
            <a:r>
              <a:rPr lang="de-CH" altLang="de-DE" sz="1600" dirty="0">
                <a:solidFill>
                  <a:schemeClr val="tx1"/>
                </a:solidFill>
                <a:latin typeface="Arial" panose="020B0604020202020204" pitchFamily="34" charset="0"/>
                <a:cs typeface="Arial" panose="020B0604020202020204" pitchFamily="34" charset="0"/>
              </a:rPr>
              <a:t> à </a:t>
            </a:r>
            <a:r>
              <a:rPr lang="de-CH" altLang="de-DE" sz="1600" dirty="0" err="1">
                <a:solidFill>
                  <a:schemeClr val="tx1"/>
                </a:solidFill>
                <a:latin typeface="Arial" panose="020B0604020202020204" pitchFamily="34" charset="0"/>
                <a:cs typeface="Arial" panose="020B0604020202020204" pitchFamily="34" charset="0"/>
              </a:rPr>
              <a:t>l'effort</a:t>
            </a:r>
            <a:r>
              <a:rPr lang="de-CH" altLang="de-DE" sz="1600" dirty="0">
                <a:solidFill>
                  <a:schemeClr val="tx1"/>
                </a:solidFill>
                <a:latin typeface="Arial" panose="020B0604020202020204" pitchFamily="34" charset="0"/>
                <a:cs typeface="Arial" panose="020B0604020202020204" pitchFamily="34" charset="0"/>
              </a:rPr>
              <a:t> et </a:t>
            </a:r>
            <a:r>
              <a:rPr lang="de-CH" altLang="de-DE" sz="1600" dirty="0" err="1">
                <a:solidFill>
                  <a:schemeClr val="tx1"/>
                </a:solidFill>
                <a:latin typeface="Arial" panose="020B0604020202020204" pitchFamily="34" charset="0"/>
                <a:cs typeface="Arial" panose="020B0604020202020204" pitchFamily="34" charset="0"/>
              </a:rPr>
              <a:t>résistance</a:t>
            </a:r>
            <a:r>
              <a:rPr lang="de-CH" altLang="de-DE" sz="1600" dirty="0">
                <a:solidFill>
                  <a:schemeClr val="tx1"/>
                </a:solidFill>
                <a:latin typeface="Arial" panose="020B0604020202020204" pitchFamily="34" charset="0"/>
                <a:cs typeface="Arial" panose="020B0604020202020204" pitchFamily="34" charset="0"/>
              </a:rPr>
              <a:t> </a:t>
            </a:r>
            <a:r>
              <a:rPr lang="de-CH" altLang="de-DE" sz="1600" dirty="0" err="1">
                <a:solidFill>
                  <a:schemeClr val="tx1"/>
                </a:solidFill>
                <a:latin typeface="Arial" panose="020B0604020202020204" pitchFamily="34" charset="0"/>
                <a:cs typeface="Arial" panose="020B0604020202020204" pitchFamily="34" charset="0"/>
              </a:rPr>
              <a:t>aux</a:t>
            </a:r>
            <a:r>
              <a:rPr lang="de-CH" altLang="de-DE" sz="1600" dirty="0">
                <a:solidFill>
                  <a:schemeClr val="tx1"/>
                </a:solidFill>
                <a:latin typeface="Arial" panose="020B0604020202020204" pitchFamily="34" charset="0"/>
                <a:cs typeface="Arial" panose="020B0604020202020204" pitchFamily="34" charset="0"/>
              </a:rPr>
              <a:t> </a:t>
            </a:r>
            <a:r>
              <a:rPr lang="de-CH" altLang="de-DE" sz="1600" dirty="0" err="1">
                <a:solidFill>
                  <a:schemeClr val="tx1"/>
                </a:solidFill>
                <a:latin typeface="Arial" panose="020B0604020202020204" pitchFamily="34" charset="0"/>
                <a:cs typeface="Arial" panose="020B0604020202020204" pitchFamily="34" charset="0"/>
              </a:rPr>
              <a:t>blessures</a:t>
            </a:r>
            <a:endParaRPr lang="de-CH" altLang="de-DE" sz="1600" dirty="0">
              <a:solidFill>
                <a:schemeClr val="tx1"/>
              </a:solidFill>
              <a:latin typeface="Arial" panose="020B0604020202020204" pitchFamily="34" charset="0"/>
              <a:cs typeface="Arial" panose="020B0604020202020204" pitchFamily="34" charset="0"/>
            </a:endParaRPr>
          </a:p>
          <a:p>
            <a:pPr marL="285750" indent="-285750" eaLnBrk="0" hangingPunct="0">
              <a:lnSpc>
                <a:spcPct val="90000"/>
              </a:lnSpc>
              <a:spcBef>
                <a:spcPts val="1200"/>
              </a:spcBef>
              <a:buFont typeface="Wingdings" pitchFamily="2" charset="2"/>
              <a:buChar char="§"/>
              <a:tabLst>
                <a:tab pos="5295900" algn="l"/>
                <a:tab pos="5743575" algn="r"/>
              </a:tabLst>
              <a:defRPr/>
            </a:pPr>
            <a:r>
              <a:rPr lang="de-CH" altLang="de-DE" sz="1600" dirty="0" err="1">
                <a:solidFill>
                  <a:schemeClr val="tx1"/>
                </a:solidFill>
                <a:latin typeface="Arial" panose="020B0604020202020204" pitchFamily="34" charset="0"/>
                <a:cs typeface="Arial" panose="020B0604020202020204" pitchFamily="34" charset="0"/>
              </a:rPr>
              <a:t>Stabilité</a:t>
            </a:r>
            <a:r>
              <a:rPr lang="de-CH" altLang="de-DE" sz="1600" dirty="0">
                <a:solidFill>
                  <a:schemeClr val="tx1"/>
                </a:solidFill>
                <a:latin typeface="Arial" panose="020B0604020202020204" pitchFamily="34" charset="0"/>
                <a:cs typeface="Arial" panose="020B0604020202020204" pitchFamily="34" charset="0"/>
              </a:rPr>
              <a:t> du </a:t>
            </a:r>
            <a:r>
              <a:rPr lang="de-CH" altLang="de-DE" sz="1600" dirty="0" err="1">
                <a:solidFill>
                  <a:schemeClr val="tx1"/>
                </a:solidFill>
                <a:latin typeface="Arial" panose="020B0604020202020204" pitchFamily="34" charset="0"/>
                <a:cs typeface="Arial" panose="020B0604020202020204" pitchFamily="34" charset="0"/>
              </a:rPr>
              <a:t>tronc</a:t>
            </a:r>
            <a:r>
              <a:rPr lang="de-CH" altLang="de-DE" sz="1600" dirty="0">
                <a:solidFill>
                  <a:schemeClr val="tx1"/>
                </a:solidFill>
                <a:latin typeface="Arial" panose="020B0604020202020204" pitchFamily="34" charset="0"/>
                <a:cs typeface="Arial" panose="020B0604020202020204" pitchFamily="34" charset="0"/>
              </a:rPr>
              <a:t> et des </a:t>
            </a:r>
            <a:r>
              <a:rPr lang="de-CH" altLang="de-DE" sz="1600" dirty="0" err="1">
                <a:solidFill>
                  <a:schemeClr val="tx1"/>
                </a:solidFill>
                <a:latin typeface="Arial" panose="020B0604020202020204" pitchFamily="34" charset="0"/>
                <a:cs typeface="Arial" panose="020B0604020202020204" pitchFamily="34" charset="0"/>
              </a:rPr>
              <a:t>articulations</a:t>
            </a:r>
            <a:endParaRPr lang="de-CH" altLang="de-DE" sz="1600" dirty="0">
              <a:solidFill>
                <a:schemeClr val="tx1"/>
              </a:solidFill>
              <a:latin typeface="Arial" panose="020B0604020202020204" pitchFamily="34" charset="0"/>
              <a:cs typeface="Arial" panose="020B0604020202020204" pitchFamily="34" charset="0"/>
            </a:endParaRPr>
          </a:p>
          <a:p>
            <a:pPr marL="285750" indent="-285750" eaLnBrk="0" hangingPunct="0">
              <a:lnSpc>
                <a:spcPct val="90000"/>
              </a:lnSpc>
              <a:spcBef>
                <a:spcPts val="1200"/>
              </a:spcBef>
              <a:buFont typeface="Wingdings" pitchFamily="2" charset="2"/>
              <a:buChar char="§"/>
              <a:tabLst>
                <a:tab pos="5295900" algn="l"/>
                <a:tab pos="5743575" algn="r"/>
              </a:tabLst>
              <a:defRPr/>
            </a:pPr>
            <a:r>
              <a:rPr lang="de-CH" altLang="de-DE" sz="1600" dirty="0">
                <a:solidFill>
                  <a:schemeClr val="tx1"/>
                </a:solidFill>
                <a:latin typeface="Arial" panose="020B0604020202020204" pitchFamily="34" charset="0"/>
                <a:cs typeface="Arial" panose="020B0604020202020204" pitchFamily="34" charset="0"/>
              </a:rPr>
              <a:t>Augmentation de la </a:t>
            </a:r>
            <a:r>
              <a:rPr lang="de-CH" altLang="de-DE" sz="1600" dirty="0" err="1">
                <a:solidFill>
                  <a:schemeClr val="tx1"/>
                </a:solidFill>
                <a:latin typeface="Arial" panose="020B0604020202020204" pitchFamily="34" charset="0"/>
                <a:cs typeface="Arial" panose="020B0604020202020204" pitchFamily="34" charset="0"/>
              </a:rPr>
              <a:t>densité</a:t>
            </a:r>
            <a:r>
              <a:rPr lang="de-CH" altLang="de-DE" sz="1600" dirty="0">
                <a:solidFill>
                  <a:schemeClr val="tx1"/>
                </a:solidFill>
                <a:latin typeface="Arial" panose="020B0604020202020204" pitchFamily="34" charset="0"/>
                <a:cs typeface="Arial" panose="020B0604020202020204" pitchFamily="34" charset="0"/>
              </a:rPr>
              <a:t> </a:t>
            </a:r>
            <a:r>
              <a:rPr lang="de-CH" altLang="de-DE" sz="1600" dirty="0" err="1">
                <a:solidFill>
                  <a:schemeClr val="tx1"/>
                </a:solidFill>
                <a:latin typeface="Arial" panose="020B0604020202020204" pitchFamily="34" charset="0"/>
                <a:cs typeface="Arial" panose="020B0604020202020204" pitchFamily="34" charset="0"/>
              </a:rPr>
              <a:t>osseuse</a:t>
            </a:r>
            <a:r>
              <a:rPr lang="de-CH" altLang="de-DE" sz="1600" dirty="0">
                <a:solidFill>
                  <a:schemeClr val="tx1"/>
                </a:solidFill>
                <a:latin typeface="Arial" panose="020B0604020202020204" pitchFamily="34" charset="0"/>
                <a:cs typeface="Arial" panose="020B0604020202020204" pitchFamily="34" charset="0"/>
              </a:rPr>
              <a:t> : </a:t>
            </a:r>
            <a:r>
              <a:rPr lang="de-CH" altLang="de-DE" sz="1600" dirty="0" err="1">
                <a:solidFill>
                  <a:schemeClr val="tx1"/>
                </a:solidFill>
                <a:latin typeface="Arial" panose="020B0604020202020204" pitchFamily="34" charset="0"/>
                <a:cs typeface="Arial" panose="020B0604020202020204" pitchFamily="34" charset="0"/>
              </a:rPr>
              <a:t>prophylaxie</a:t>
            </a:r>
            <a:r>
              <a:rPr lang="de-CH" altLang="de-DE" sz="1600" dirty="0">
                <a:solidFill>
                  <a:schemeClr val="tx1"/>
                </a:solidFill>
                <a:latin typeface="Arial" panose="020B0604020202020204" pitchFamily="34" charset="0"/>
                <a:cs typeface="Arial" panose="020B0604020202020204" pitchFamily="34" charset="0"/>
              </a:rPr>
              <a:t> de </a:t>
            </a:r>
            <a:r>
              <a:rPr lang="de-CH" altLang="de-DE" sz="1600" dirty="0" err="1">
                <a:solidFill>
                  <a:schemeClr val="tx1"/>
                </a:solidFill>
                <a:latin typeface="Arial" panose="020B0604020202020204" pitchFamily="34" charset="0"/>
                <a:cs typeface="Arial" panose="020B0604020202020204" pitchFamily="34" charset="0"/>
              </a:rPr>
              <a:t>l'ostéoporose</a:t>
            </a:r>
            <a:endParaRPr lang="de-CH" altLang="de-DE" sz="1600" dirty="0">
              <a:solidFill>
                <a:schemeClr val="tx1"/>
              </a:solidFill>
              <a:latin typeface="Arial" panose="020B0604020202020204" pitchFamily="34" charset="0"/>
              <a:cs typeface="Arial" panose="020B0604020202020204" pitchFamily="34" charset="0"/>
            </a:endParaRPr>
          </a:p>
        </p:txBody>
      </p:sp>
      <p:sp>
        <p:nvSpPr>
          <p:cNvPr id="5" name="Titel 2">
            <a:extLst>
              <a:ext uri="{FF2B5EF4-FFF2-40B4-BE49-F238E27FC236}">
                <a16:creationId xmlns:a16="http://schemas.microsoft.com/office/drawing/2014/main" id="{088880BA-5740-4BE0-BE62-F31EBBFEC0A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Force</a:t>
            </a:r>
            <a:br>
              <a:rPr lang="de-CH" sz="2800" kern="0" dirty="0">
                <a:latin typeface="Arial" panose="020B0604020202020204" pitchFamily="34" charset="0"/>
                <a:cs typeface="Arial" panose="020B0604020202020204" pitchFamily="34" charset="0"/>
              </a:rPr>
            </a:br>
            <a:r>
              <a:rPr lang="fr-FR" sz="2800" b="0" kern="0" dirty="0">
                <a:latin typeface="Arial" panose="020B0604020202020204" pitchFamily="34" charset="0"/>
                <a:cs typeface="Arial" panose="020B0604020202020204" pitchFamily="34" charset="0"/>
              </a:rPr>
              <a:t>Objectifs et effets de l'entraînement de la force</a:t>
            </a:r>
            <a:endParaRPr lang="de-CH" sz="280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DBDDD6CF-764F-B25A-8B87-8FE2EF2500A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41</a:t>
            </a:r>
            <a:endParaRPr lang="de-CH" sz="900" dirty="0"/>
          </a:p>
        </p:txBody>
      </p:sp>
    </p:spTree>
    <p:extLst>
      <p:ext uri="{BB962C8B-B14F-4D97-AF65-F5344CB8AC3E}">
        <p14:creationId xmlns:p14="http://schemas.microsoft.com/office/powerpoint/2010/main" val="15277541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chtungspfeil 6">
            <a:extLst>
              <a:ext uri="{FF2B5EF4-FFF2-40B4-BE49-F238E27FC236}">
                <a16:creationId xmlns:a16="http://schemas.microsoft.com/office/drawing/2014/main" id="{D8A0218C-268D-8E96-2ECE-A48074B1BD96}"/>
              </a:ext>
            </a:extLst>
          </p:cNvPr>
          <p:cNvSpPr/>
          <p:nvPr/>
        </p:nvSpPr>
        <p:spPr>
          <a:xfrm>
            <a:off x="2279576" y="2053462"/>
            <a:ext cx="4284662" cy="3690492"/>
          </a:xfrm>
          <a:prstGeom prst="homePlat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lgn="l" eaLnBrk="0" hangingPunct="0">
              <a:lnSpc>
                <a:spcPct val="90000"/>
              </a:lnSpc>
              <a:spcBef>
                <a:spcPts val="1200"/>
              </a:spcBef>
              <a:buFont typeface="Arial" panose="020B0604020202020204" pitchFamily="34" charset="0"/>
              <a:buChar char="•"/>
              <a:tabLst>
                <a:tab pos="5295900" algn="l"/>
                <a:tab pos="5743575" algn="r"/>
              </a:tabLst>
              <a:defRPr/>
            </a:pPr>
            <a:r>
              <a:rPr lang="fr-CH" altLang="de-DE" sz="1600" dirty="0" err="1">
                <a:solidFill>
                  <a:schemeClr val="tx1"/>
                </a:solidFill>
                <a:latin typeface="Arial" panose="020B0604020202020204" pitchFamily="34" charset="0"/>
                <a:cs typeface="Arial" panose="020B0604020202020204" pitchFamily="34" charset="0"/>
              </a:rPr>
              <a:t>Capacità</a:t>
            </a:r>
            <a:r>
              <a:rPr lang="fr-CH" altLang="de-DE" sz="1600" dirty="0">
                <a:solidFill>
                  <a:schemeClr val="tx1"/>
                </a:solidFill>
                <a:latin typeface="Arial" panose="020B0604020202020204" pitchFamily="34" charset="0"/>
                <a:cs typeface="Arial" panose="020B0604020202020204" pitchFamily="34" charset="0"/>
              </a:rPr>
              <a:t> di </a:t>
            </a:r>
            <a:r>
              <a:rPr lang="fr-CH" altLang="de-DE" sz="1600" dirty="0" err="1">
                <a:solidFill>
                  <a:schemeClr val="tx1"/>
                </a:solidFill>
                <a:latin typeface="Arial" panose="020B0604020202020204" pitchFamily="34" charset="0"/>
                <a:cs typeface="Arial" panose="020B0604020202020204" pitchFamily="34" charset="0"/>
              </a:rPr>
              <a:t>contrazione</a:t>
            </a:r>
            <a:r>
              <a:rPr lang="fr-CH" altLang="de-DE" sz="1600" dirty="0">
                <a:solidFill>
                  <a:schemeClr val="tx1"/>
                </a:solidFill>
                <a:latin typeface="Arial" panose="020B0604020202020204" pitchFamily="34" charset="0"/>
                <a:cs typeface="Arial" panose="020B0604020202020204" pitchFamily="34" charset="0"/>
              </a:rPr>
              <a:t> </a:t>
            </a:r>
            <a:r>
              <a:rPr lang="fr-CH" altLang="de-DE" sz="1600" dirty="0" err="1">
                <a:solidFill>
                  <a:schemeClr val="tx1"/>
                </a:solidFill>
                <a:latin typeface="Arial" panose="020B0604020202020204" pitchFamily="34" charset="0"/>
                <a:cs typeface="Arial" panose="020B0604020202020204" pitchFamily="34" charset="0"/>
              </a:rPr>
              <a:t>ed</a:t>
            </a:r>
            <a:r>
              <a:rPr lang="fr-CH" altLang="de-DE" sz="1600" dirty="0">
                <a:solidFill>
                  <a:schemeClr val="tx1"/>
                </a:solidFill>
                <a:latin typeface="Arial" panose="020B0604020202020204" pitchFamily="34" charset="0"/>
                <a:cs typeface="Arial" panose="020B0604020202020204" pitchFamily="34" charset="0"/>
              </a:rPr>
              <a:t> </a:t>
            </a:r>
            <a:r>
              <a:rPr lang="fr-CH" altLang="de-DE" sz="1600" dirty="0" err="1">
                <a:solidFill>
                  <a:schemeClr val="tx1"/>
                </a:solidFill>
                <a:latin typeface="Arial" panose="020B0604020202020204" pitchFamily="34" charset="0"/>
                <a:cs typeface="Arial" panose="020B0604020202020204" pitchFamily="34" charset="0"/>
              </a:rPr>
              <a:t>allungamento</a:t>
            </a:r>
            <a:endParaRPr lang="fr-CH" altLang="de-DE" sz="1600" dirty="0">
              <a:solidFill>
                <a:schemeClr val="tx1"/>
              </a:solidFill>
              <a:latin typeface="Arial" panose="020B0604020202020204" pitchFamily="34" charset="0"/>
              <a:cs typeface="Arial" panose="020B0604020202020204" pitchFamily="34" charset="0"/>
            </a:endParaRPr>
          </a:p>
          <a:p>
            <a:pPr marL="285750" indent="-285750" algn="l" eaLnBrk="0" hangingPunct="0">
              <a:lnSpc>
                <a:spcPct val="90000"/>
              </a:lnSpc>
              <a:spcBef>
                <a:spcPts val="1200"/>
              </a:spcBef>
              <a:buFont typeface="Arial" panose="020B0604020202020204" pitchFamily="34" charset="0"/>
              <a:buChar char="•"/>
              <a:tabLst>
                <a:tab pos="5295900" algn="l"/>
                <a:tab pos="5743575" algn="r"/>
              </a:tabLst>
              <a:defRPr/>
            </a:pPr>
            <a:r>
              <a:rPr lang="fr-CH" altLang="de-DE" sz="1600" dirty="0" err="1">
                <a:solidFill>
                  <a:schemeClr val="tx1"/>
                </a:solidFill>
                <a:latin typeface="Arial" panose="020B0604020202020204" pitchFamily="34" charset="0"/>
                <a:cs typeface="Arial" panose="020B0604020202020204" pitchFamily="34" charset="0"/>
              </a:rPr>
              <a:t>Aumento</a:t>
            </a:r>
            <a:r>
              <a:rPr lang="fr-CH" altLang="de-DE" sz="1600" dirty="0">
                <a:solidFill>
                  <a:schemeClr val="tx1"/>
                </a:solidFill>
                <a:latin typeface="Arial" panose="020B0604020202020204" pitchFamily="34" charset="0"/>
                <a:cs typeface="Arial" panose="020B0604020202020204" pitchFamily="34" charset="0"/>
              </a:rPr>
              <a:t> </a:t>
            </a:r>
            <a:r>
              <a:rPr lang="fr-CH" altLang="de-DE" sz="1600" dirty="0" err="1">
                <a:solidFill>
                  <a:schemeClr val="tx1"/>
                </a:solidFill>
                <a:latin typeface="Arial" panose="020B0604020202020204" pitchFamily="34" charset="0"/>
                <a:cs typeface="Arial" panose="020B0604020202020204" pitchFamily="34" charset="0"/>
              </a:rPr>
              <a:t>della</a:t>
            </a:r>
            <a:r>
              <a:rPr lang="fr-CH" altLang="de-DE" sz="1600" dirty="0">
                <a:solidFill>
                  <a:schemeClr val="tx1"/>
                </a:solidFill>
                <a:latin typeface="Arial" panose="020B0604020202020204" pitchFamily="34" charset="0"/>
                <a:cs typeface="Arial" panose="020B0604020202020204" pitchFamily="34" charset="0"/>
              </a:rPr>
              <a:t> massa </a:t>
            </a:r>
            <a:r>
              <a:rPr lang="fr-CH" altLang="de-DE" sz="1600" dirty="0" err="1">
                <a:solidFill>
                  <a:schemeClr val="tx1"/>
                </a:solidFill>
                <a:latin typeface="Arial" panose="020B0604020202020204" pitchFamily="34" charset="0"/>
                <a:cs typeface="Arial" panose="020B0604020202020204" pitchFamily="34" charset="0"/>
              </a:rPr>
              <a:t>corporea</a:t>
            </a:r>
            <a:r>
              <a:rPr lang="fr-CH" altLang="de-DE" sz="1600" dirty="0">
                <a:solidFill>
                  <a:schemeClr val="tx1"/>
                </a:solidFill>
                <a:latin typeface="Arial" panose="020B0604020202020204" pitchFamily="34" charset="0"/>
                <a:cs typeface="Arial" panose="020B0604020202020204" pitchFamily="34" charset="0"/>
              </a:rPr>
              <a:t> </a:t>
            </a:r>
            <a:r>
              <a:rPr lang="fr-CH" altLang="de-DE" sz="1600" dirty="0" err="1">
                <a:solidFill>
                  <a:schemeClr val="tx1"/>
                </a:solidFill>
                <a:latin typeface="Arial" panose="020B0604020202020204" pitchFamily="34" charset="0"/>
                <a:cs typeface="Arial" panose="020B0604020202020204" pitchFamily="34" charset="0"/>
              </a:rPr>
              <a:t>attiva</a:t>
            </a:r>
            <a:r>
              <a:rPr lang="fr-CH" altLang="de-DE" sz="1600" dirty="0">
                <a:solidFill>
                  <a:schemeClr val="tx1"/>
                </a:solidFill>
                <a:latin typeface="Arial" panose="020B0604020202020204" pitchFamily="34" charset="0"/>
                <a:cs typeface="Arial" panose="020B0604020202020204" pitchFamily="34" charset="0"/>
                <a:sym typeface="Wingdings" panose="05000000000000000000" pitchFamily="2" charset="2"/>
              </a:rPr>
              <a:t> </a:t>
            </a:r>
            <a:r>
              <a:rPr lang="fr-CH" altLang="de-DE" sz="1600" dirty="0" err="1">
                <a:solidFill>
                  <a:schemeClr val="tx1"/>
                </a:solidFill>
                <a:latin typeface="Arial" panose="020B0604020202020204" pitchFamily="34" charset="0"/>
                <a:cs typeface="Arial" panose="020B0604020202020204" pitchFamily="34" charset="0"/>
                <a:sym typeface="Wingdings" panose="05000000000000000000" pitchFamily="2" charset="2"/>
              </a:rPr>
              <a:t>maggior</a:t>
            </a:r>
            <a:r>
              <a:rPr lang="fr-CH" altLang="de-DE" sz="1600" dirty="0">
                <a:solidFill>
                  <a:schemeClr val="tx1"/>
                </a:solidFill>
                <a:latin typeface="Arial" panose="020B0604020202020204" pitchFamily="34" charset="0"/>
                <a:cs typeface="Arial" panose="020B0604020202020204" pitchFamily="34" charset="0"/>
                <a:sym typeface="Wingdings" panose="05000000000000000000" pitchFamily="2" charset="2"/>
              </a:rPr>
              <a:t> </a:t>
            </a:r>
            <a:r>
              <a:rPr lang="fr-CH" altLang="de-DE" sz="1600" dirty="0" err="1">
                <a:solidFill>
                  <a:schemeClr val="tx1"/>
                </a:solidFill>
                <a:latin typeface="Arial" panose="020B0604020202020204" pitchFamily="34" charset="0"/>
                <a:cs typeface="Arial" panose="020B0604020202020204" pitchFamily="34" charset="0"/>
                <a:sym typeface="Wingdings" panose="05000000000000000000" pitchFamily="2" charset="2"/>
              </a:rPr>
              <a:t>consumo</a:t>
            </a:r>
            <a:r>
              <a:rPr lang="fr-CH" altLang="de-DE" sz="1600" dirty="0">
                <a:solidFill>
                  <a:schemeClr val="tx1"/>
                </a:solidFill>
                <a:latin typeface="Arial" panose="020B0604020202020204" pitchFamily="34" charset="0"/>
                <a:cs typeface="Arial" panose="020B0604020202020204" pitchFamily="34" charset="0"/>
                <a:sym typeface="Wingdings" panose="05000000000000000000" pitchFamily="2" charset="2"/>
              </a:rPr>
              <a:t> </a:t>
            </a:r>
            <a:r>
              <a:rPr lang="fr-CH" altLang="de-DE" sz="1600" dirty="0" err="1">
                <a:solidFill>
                  <a:schemeClr val="tx1"/>
                </a:solidFill>
                <a:latin typeface="Arial" panose="020B0604020202020204" pitchFamily="34" charset="0"/>
                <a:cs typeface="Arial" panose="020B0604020202020204" pitchFamily="34" charset="0"/>
                <a:sym typeface="Wingdings" panose="05000000000000000000" pitchFamily="2" charset="2"/>
              </a:rPr>
              <a:t>d’energia</a:t>
            </a:r>
            <a:endParaRPr lang="fr-CH" altLang="de-DE" sz="1600" dirty="0">
              <a:solidFill>
                <a:schemeClr val="tx1"/>
              </a:solidFill>
              <a:latin typeface="Arial" panose="020B0604020202020204" pitchFamily="34" charset="0"/>
              <a:cs typeface="Arial" panose="020B0604020202020204" pitchFamily="34" charset="0"/>
            </a:endParaRPr>
          </a:p>
          <a:p>
            <a:pPr marL="285750" indent="-285750" algn="l" eaLnBrk="0" hangingPunct="0">
              <a:lnSpc>
                <a:spcPct val="90000"/>
              </a:lnSpc>
              <a:spcBef>
                <a:spcPts val="1200"/>
              </a:spcBef>
              <a:buFont typeface="Arial" panose="020B0604020202020204" pitchFamily="34" charset="0"/>
              <a:buChar char="•"/>
              <a:tabLst>
                <a:tab pos="5295900" algn="l"/>
                <a:tab pos="5743575" algn="r"/>
              </a:tabLst>
              <a:defRPr/>
            </a:pPr>
            <a:r>
              <a:rPr lang="fr-CH" altLang="de-DE" sz="1600" dirty="0" err="1">
                <a:solidFill>
                  <a:schemeClr val="tx1"/>
                </a:solidFill>
                <a:latin typeface="Arial" panose="020B0604020202020204" pitchFamily="34" charset="0"/>
                <a:cs typeface="Arial" panose="020B0604020202020204" pitchFamily="34" charset="0"/>
              </a:rPr>
              <a:t>Resistenza</a:t>
            </a:r>
            <a:r>
              <a:rPr lang="fr-CH" altLang="de-DE" sz="1600" dirty="0">
                <a:solidFill>
                  <a:schemeClr val="tx1"/>
                </a:solidFill>
                <a:latin typeface="Arial" panose="020B0604020202020204" pitchFamily="34" charset="0"/>
                <a:cs typeface="Arial" panose="020B0604020202020204" pitchFamily="34" charset="0"/>
              </a:rPr>
              <a:t> allo </a:t>
            </a:r>
            <a:r>
              <a:rPr lang="fr-CH" altLang="de-DE" sz="1600" dirty="0" err="1">
                <a:solidFill>
                  <a:schemeClr val="tx1"/>
                </a:solidFill>
                <a:latin typeface="Arial" panose="020B0604020202020204" pitchFamily="34" charset="0"/>
                <a:cs typeface="Arial" panose="020B0604020202020204" pitchFamily="34" charset="0"/>
              </a:rPr>
              <a:t>sforzo</a:t>
            </a:r>
            <a:r>
              <a:rPr lang="fr-CH" altLang="de-DE" sz="1600" dirty="0">
                <a:solidFill>
                  <a:schemeClr val="tx1"/>
                </a:solidFill>
                <a:latin typeface="Arial" panose="020B0604020202020204" pitchFamily="34" charset="0"/>
                <a:cs typeface="Arial" panose="020B0604020202020204" pitchFamily="34" charset="0"/>
              </a:rPr>
              <a:t> e </a:t>
            </a:r>
            <a:r>
              <a:rPr lang="fr-CH" altLang="de-DE" sz="1600" dirty="0" err="1">
                <a:solidFill>
                  <a:schemeClr val="tx1"/>
                </a:solidFill>
                <a:latin typeface="Arial" panose="020B0604020202020204" pitchFamily="34" charset="0"/>
                <a:cs typeface="Arial" panose="020B0604020202020204" pitchFamily="34" charset="0"/>
              </a:rPr>
              <a:t>resistenza</a:t>
            </a:r>
            <a:r>
              <a:rPr lang="fr-CH" altLang="de-DE" sz="1600" dirty="0">
                <a:solidFill>
                  <a:schemeClr val="tx1"/>
                </a:solidFill>
                <a:latin typeface="Arial" panose="020B0604020202020204" pitchFamily="34" charset="0"/>
                <a:cs typeface="Arial" panose="020B0604020202020204" pitchFamily="34" charset="0"/>
              </a:rPr>
              <a:t> </a:t>
            </a:r>
            <a:r>
              <a:rPr lang="fr-CH" altLang="de-DE" sz="1600" dirty="0" err="1">
                <a:solidFill>
                  <a:schemeClr val="tx1"/>
                </a:solidFill>
                <a:latin typeface="Arial" panose="020B0604020202020204" pitchFamily="34" charset="0"/>
                <a:cs typeface="Arial" panose="020B0604020202020204" pitchFamily="34" charset="0"/>
              </a:rPr>
              <a:t>agli</a:t>
            </a:r>
            <a:r>
              <a:rPr lang="fr-CH" altLang="de-DE" sz="1600" dirty="0">
                <a:solidFill>
                  <a:schemeClr val="tx1"/>
                </a:solidFill>
                <a:latin typeface="Arial" panose="020B0604020202020204" pitchFamily="34" charset="0"/>
                <a:cs typeface="Arial" panose="020B0604020202020204" pitchFamily="34" charset="0"/>
              </a:rPr>
              <a:t> </a:t>
            </a:r>
            <a:r>
              <a:rPr lang="fr-CH" altLang="de-DE" sz="1600" dirty="0" err="1">
                <a:solidFill>
                  <a:schemeClr val="tx1"/>
                </a:solidFill>
                <a:latin typeface="Arial" panose="020B0604020202020204" pitchFamily="34" charset="0"/>
                <a:cs typeface="Arial" panose="020B0604020202020204" pitchFamily="34" charset="0"/>
              </a:rPr>
              <a:t>infortuni</a:t>
            </a:r>
            <a:endParaRPr lang="fr-CH" altLang="de-DE" sz="1600" dirty="0">
              <a:solidFill>
                <a:schemeClr val="tx1"/>
              </a:solidFill>
              <a:latin typeface="Arial" panose="020B0604020202020204" pitchFamily="34" charset="0"/>
              <a:cs typeface="Arial" panose="020B0604020202020204" pitchFamily="34" charset="0"/>
            </a:endParaRPr>
          </a:p>
          <a:p>
            <a:pPr marL="285750" indent="-285750" algn="l" eaLnBrk="0" hangingPunct="0">
              <a:lnSpc>
                <a:spcPct val="90000"/>
              </a:lnSpc>
              <a:spcBef>
                <a:spcPts val="1200"/>
              </a:spcBef>
              <a:buFont typeface="Arial" panose="020B0604020202020204" pitchFamily="34" charset="0"/>
              <a:buChar char="•"/>
              <a:tabLst>
                <a:tab pos="5295900" algn="l"/>
                <a:tab pos="5743575" algn="r"/>
              </a:tabLst>
              <a:defRPr/>
            </a:pPr>
            <a:r>
              <a:rPr lang="fr-CH" altLang="de-DE" sz="1600" dirty="0" err="1">
                <a:solidFill>
                  <a:schemeClr val="tx1"/>
                </a:solidFill>
                <a:latin typeface="Arial" panose="020B0604020202020204" pitchFamily="34" charset="0"/>
                <a:cs typeface="Arial" panose="020B0604020202020204" pitchFamily="34" charset="0"/>
              </a:rPr>
              <a:t>Stabilità</a:t>
            </a:r>
            <a:r>
              <a:rPr lang="fr-CH" altLang="de-DE" sz="1600" dirty="0">
                <a:solidFill>
                  <a:schemeClr val="tx1"/>
                </a:solidFill>
                <a:latin typeface="Arial" panose="020B0604020202020204" pitchFamily="34" charset="0"/>
                <a:cs typeface="Arial" panose="020B0604020202020204" pitchFamily="34" charset="0"/>
              </a:rPr>
              <a:t> </a:t>
            </a:r>
            <a:r>
              <a:rPr lang="fr-CH" altLang="de-DE" sz="1600" dirty="0" err="1">
                <a:solidFill>
                  <a:schemeClr val="tx1"/>
                </a:solidFill>
                <a:latin typeface="Arial" panose="020B0604020202020204" pitchFamily="34" charset="0"/>
                <a:cs typeface="Arial" panose="020B0604020202020204" pitchFamily="34" charset="0"/>
              </a:rPr>
              <a:t>del</a:t>
            </a:r>
            <a:r>
              <a:rPr lang="fr-CH" altLang="de-DE" sz="1600" dirty="0">
                <a:solidFill>
                  <a:schemeClr val="tx1"/>
                </a:solidFill>
                <a:latin typeface="Arial" panose="020B0604020202020204" pitchFamily="34" charset="0"/>
                <a:cs typeface="Arial" panose="020B0604020202020204" pitchFamily="34" charset="0"/>
              </a:rPr>
              <a:t> </a:t>
            </a:r>
            <a:r>
              <a:rPr lang="fr-CH" altLang="de-DE" sz="1600" dirty="0" err="1">
                <a:solidFill>
                  <a:schemeClr val="tx1"/>
                </a:solidFill>
                <a:latin typeface="Arial" panose="020B0604020202020204" pitchFamily="34" charset="0"/>
                <a:cs typeface="Arial" panose="020B0604020202020204" pitchFamily="34" charset="0"/>
              </a:rPr>
              <a:t>tronco</a:t>
            </a:r>
            <a:r>
              <a:rPr lang="fr-CH" altLang="de-DE" sz="1600" dirty="0">
                <a:solidFill>
                  <a:schemeClr val="tx1"/>
                </a:solidFill>
                <a:latin typeface="Arial" panose="020B0604020202020204" pitchFamily="34" charset="0"/>
                <a:cs typeface="Arial" panose="020B0604020202020204" pitchFamily="34" charset="0"/>
              </a:rPr>
              <a:t> e delle </a:t>
            </a:r>
            <a:r>
              <a:rPr lang="fr-CH" altLang="de-DE" sz="1600" dirty="0" err="1">
                <a:solidFill>
                  <a:schemeClr val="tx1"/>
                </a:solidFill>
                <a:latin typeface="Arial" panose="020B0604020202020204" pitchFamily="34" charset="0"/>
                <a:cs typeface="Arial" panose="020B0604020202020204" pitchFamily="34" charset="0"/>
              </a:rPr>
              <a:t>articolazioni</a:t>
            </a:r>
            <a:endParaRPr lang="fr-CH" altLang="de-DE" sz="1600" dirty="0">
              <a:solidFill>
                <a:schemeClr val="tx1"/>
              </a:solidFill>
              <a:latin typeface="Arial" panose="020B0604020202020204" pitchFamily="34" charset="0"/>
              <a:cs typeface="Arial" panose="020B0604020202020204" pitchFamily="34" charset="0"/>
            </a:endParaRPr>
          </a:p>
          <a:p>
            <a:pPr marL="285750" indent="-285750" algn="l" eaLnBrk="0" hangingPunct="0">
              <a:lnSpc>
                <a:spcPct val="90000"/>
              </a:lnSpc>
              <a:spcBef>
                <a:spcPts val="1200"/>
              </a:spcBef>
              <a:buFont typeface="Arial" panose="020B0604020202020204" pitchFamily="34" charset="0"/>
              <a:buChar char="•"/>
              <a:tabLst>
                <a:tab pos="5295900" algn="l"/>
                <a:tab pos="5743575" algn="r"/>
              </a:tabLst>
              <a:defRPr/>
            </a:pPr>
            <a:r>
              <a:rPr lang="fr-CH" altLang="de-DE" sz="1600" dirty="0" err="1">
                <a:solidFill>
                  <a:schemeClr val="tx1"/>
                </a:solidFill>
                <a:latin typeface="Arial" panose="020B0604020202020204" pitchFamily="34" charset="0"/>
                <a:cs typeface="Arial" panose="020B0604020202020204" pitchFamily="34" charset="0"/>
              </a:rPr>
              <a:t>Aumento</a:t>
            </a:r>
            <a:r>
              <a:rPr lang="fr-CH" altLang="de-DE" sz="1600" dirty="0">
                <a:solidFill>
                  <a:schemeClr val="tx1"/>
                </a:solidFill>
                <a:latin typeface="Arial" panose="020B0604020202020204" pitchFamily="34" charset="0"/>
                <a:cs typeface="Arial" panose="020B0604020202020204" pitchFamily="34" charset="0"/>
              </a:rPr>
              <a:t> </a:t>
            </a:r>
            <a:r>
              <a:rPr lang="fr-CH" altLang="de-DE" sz="1600" dirty="0" err="1">
                <a:solidFill>
                  <a:schemeClr val="tx1"/>
                </a:solidFill>
                <a:latin typeface="Arial" panose="020B0604020202020204" pitchFamily="34" charset="0"/>
                <a:cs typeface="Arial" panose="020B0604020202020204" pitchFamily="34" charset="0"/>
              </a:rPr>
              <a:t>della</a:t>
            </a:r>
            <a:r>
              <a:rPr lang="fr-CH" altLang="de-DE" sz="1600" dirty="0">
                <a:solidFill>
                  <a:schemeClr val="tx1"/>
                </a:solidFill>
                <a:latin typeface="Arial" panose="020B0604020202020204" pitchFamily="34" charset="0"/>
                <a:cs typeface="Arial" panose="020B0604020202020204" pitchFamily="34" charset="0"/>
              </a:rPr>
              <a:t> </a:t>
            </a:r>
            <a:r>
              <a:rPr lang="fr-CH" altLang="de-DE" sz="1600" dirty="0" err="1">
                <a:solidFill>
                  <a:schemeClr val="tx1"/>
                </a:solidFill>
                <a:latin typeface="Arial" panose="020B0604020202020204" pitchFamily="34" charset="0"/>
                <a:cs typeface="Arial" panose="020B0604020202020204" pitchFamily="34" charset="0"/>
              </a:rPr>
              <a:t>densità</a:t>
            </a:r>
            <a:r>
              <a:rPr lang="fr-CH" altLang="de-DE" sz="1600" dirty="0">
                <a:solidFill>
                  <a:schemeClr val="tx1"/>
                </a:solidFill>
                <a:latin typeface="Arial" panose="020B0604020202020204" pitchFamily="34" charset="0"/>
                <a:cs typeface="Arial" panose="020B0604020202020204" pitchFamily="34" charset="0"/>
              </a:rPr>
              <a:t> </a:t>
            </a:r>
            <a:r>
              <a:rPr lang="fr-CH" altLang="de-DE" sz="1600" dirty="0" err="1">
                <a:solidFill>
                  <a:schemeClr val="tx1"/>
                </a:solidFill>
                <a:latin typeface="Arial" panose="020B0604020202020204" pitchFamily="34" charset="0"/>
                <a:cs typeface="Arial" panose="020B0604020202020204" pitchFamily="34" charset="0"/>
              </a:rPr>
              <a:t>ossea</a:t>
            </a:r>
            <a:r>
              <a:rPr lang="fr-CH" altLang="de-DE" sz="1600" dirty="0">
                <a:solidFill>
                  <a:schemeClr val="tx1"/>
                </a:solidFill>
                <a:latin typeface="Arial" panose="020B0604020202020204" pitchFamily="34" charset="0"/>
                <a:cs typeface="Arial" panose="020B0604020202020204" pitchFamily="34" charset="0"/>
              </a:rPr>
              <a:t>: </a:t>
            </a:r>
            <a:r>
              <a:rPr lang="fr-CH" altLang="de-DE" sz="1600" dirty="0" err="1">
                <a:solidFill>
                  <a:schemeClr val="tx1"/>
                </a:solidFill>
                <a:latin typeface="Arial" panose="020B0604020202020204" pitchFamily="34" charset="0"/>
                <a:cs typeface="Arial" panose="020B0604020202020204" pitchFamily="34" charset="0"/>
              </a:rPr>
              <a:t>profilassi</a:t>
            </a:r>
            <a:r>
              <a:rPr lang="fr-CH" altLang="de-DE" sz="1600" dirty="0">
                <a:solidFill>
                  <a:schemeClr val="tx1"/>
                </a:solidFill>
                <a:latin typeface="Arial" panose="020B0604020202020204" pitchFamily="34" charset="0"/>
                <a:cs typeface="Arial" panose="020B0604020202020204" pitchFamily="34" charset="0"/>
              </a:rPr>
              <a:t> </a:t>
            </a:r>
            <a:r>
              <a:rPr lang="fr-CH" altLang="de-DE" sz="1600" dirty="0" err="1">
                <a:solidFill>
                  <a:schemeClr val="tx1"/>
                </a:solidFill>
                <a:latin typeface="Arial" panose="020B0604020202020204" pitchFamily="34" charset="0"/>
                <a:cs typeface="Arial" panose="020B0604020202020204" pitchFamily="34" charset="0"/>
              </a:rPr>
              <a:t>dell’osteoporosi</a:t>
            </a:r>
            <a:endParaRPr lang="fr-CH" altLang="de-DE" sz="1600" dirty="0">
              <a:solidFill>
                <a:schemeClr val="tx1"/>
              </a:solidFill>
              <a:latin typeface="Arial" panose="020B0604020202020204" pitchFamily="34" charset="0"/>
              <a:cs typeface="Arial" panose="020B0604020202020204" pitchFamily="34" charset="0"/>
            </a:endParaRPr>
          </a:p>
        </p:txBody>
      </p:sp>
      <p:sp>
        <p:nvSpPr>
          <p:cNvPr id="5" name="Abgerundetes Rechteck 3">
            <a:extLst>
              <a:ext uri="{FF2B5EF4-FFF2-40B4-BE49-F238E27FC236}">
                <a16:creationId xmlns:a16="http://schemas.microsoft.com/office/drawing/2014/main" id="{AF1DD38D-EA93-B8C0-1539-A89150F458C7}"/>
              </a:ext>
            </a:extLst>
          </p:cNvPr>
          <p:cNvSpPr/>
          <p:nvPr/>
        </p:nvSpPr>
        <p:spPr>
          <a:xfrm>
            <a:off x="6564237" y="2233486"/>
            <a:ext cx="3132489" cy="318596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defTabSz="355600" eaLnBrk="0" hangingPunct="0">
              <a:defRPr/>
            </a:pPr>
            <a:r>
              <a:rPr lang="fr-CH" dirty="0">
                <a:latin typeface="Arial" panose="020B0604020202020204" pitchFamily="34" charset="0"/>
                <a:cs typeface="Arial" panose="020B0604020202020204" pitchFamily="34" charset="0"/>
              </a:rPr>
              <a:t>	</a:t>
            </a:r>
            <a:r>
              <a:rPr lang="fr-CH" sz="2000" b="1" dirty="0" err="1">
                <a:solidFill>
                  <a:schemeClr val="tx1"/>
                </a:solidFill>
                <a:latin typeface="Arial" panose="020B0604020202020204" pitchFamily="34" charset="0"/>
                <a:cs typeface="Arial" panose="020B0604020202020204" pitchFamily="34" charset="0"/>
              </a:rPr>
              <a:t>Qualità</a:t>
            </a:r>
            <a:r>
              <a:rPr lang="fr-CH" sz="2000" b="1" dirty="0">
                <a:solidFill>
                  <a:schemeClr val="tx1"/>
                </a:solidFill>
                <a:latin typeface="Arial" panose="020B0604020202020204" pitchFamily="34" charset="0"/>
                <a:cs typeface="Arial" panose="020B0604020202020204" pitchFamily="34" charset="0"/>
              </a:rPr>
              <a:t> di </a:t>
            </a:r>
            <a:r>
              <a:rPr lang="fr-CH" sz="2000" b="1" dirty="0" err="1">
                <a:solidFill>
                  <a:schemeClr val="tx1"/>
                </a:solidFill>
                <a:latin typeface="Arial" panose="020B0604020202020204" pitchFamily="34" charset="0"/>
                <a:cs typeface="Arial" panose="020B0604020202020204" pitchFamily="34" charset="0"/>
              </a:rPr>
              <a:t>vita</a:t>
            </a:r>
            <a:endParaRPr lang="fr-CH" sz="2000" b="1" dirty="0">
              <a:solidFill>
                <a:schemeClr val="tx1"/>
              </a:solidFill>
              <a:latin typeface="Arial" panose="020B0604020202020204" pitchFamily="34" charset="0"/>
              <a:cs typeface="Arial" panose="020B0604020202020204" pitchFamily="34" charset="0"/>
            </a:endParaRPr>
          </a:p>
          <a:p>
            <a:pPr algn="l" defTabSz="355600">
              <a:spcBef>
                <a:spcPts val="1200"/>
              </a:spcBef>
              <a:defRPr/>
            </a:pPr>
            <a:r>
              <a:rPr lang="fr-CH" dirty="0">
                <a:solidFill>
                  <a:schemeClr val="tx1"/>
                </a:solidFill>
                <a:latin typeface="Arial" panose="020B0604020202020204" pitchFamily="34" charset="0"/>
                <a:cs typeface="Arial" panose="020B0604020202020204" pitchFamily="34" charset="0"/>
              </a:rPr>
              <a:t>	</a:t>
            </a:r>
            <a:r>
              <a:rPr lang="fr-CH" sz="1600" dirty="0" err="1">
                <a:solidFill>
                  <a:schemeClr val="tx1"/>
                </a:solidFill>
                <a:latin typeface="Arial" panose="020B0604020202020204" pitchFamily="34" charset="0"/>
                <a:cs typeface="Arial" panose="020B0604020202020204" pitchFamily="34" charset="0"/>
              </a:rPr>
              <a:t>fiducia</a:t>
            </a:r>
            <a:r>
              <a:rPr lang="fr-CH" sz="1600" dirty="0">
                <a:solidFill>
                  <a:schemeClr val="tx1"/>
                </a:solidFill>
                <a:latin typeface="Arial" panose="020B0604020202020204" pitchFamily="34" charset="0"/>
                <a:cs typeface="Arial" panose="020B0604020202020204" pitchFamily="34" charset="0"/>
              </a:rPr>
              <a:t> in </a:t>
            </a:r>
            <a:r>
              <a:rPr lang="fr-CH" sz="1600" dirty="0" err="1">
                <a:solidFill>
                  <a:schemeClr val="tx1"/>
                </a:solidFill>
                <a:latin typeface="Arial" panose="020B0604020202020204" pitchFamily="34" charset="0"/>
                <a:cs typeface="Arial" panose="020B0604020202020204" pitchFamily="34" charset="0"/>
              </a:rPr>
              <a:t>sé</a:t>
            </a:r>
            <a:r>
              <a:rPr lang="fr-CH" sz="1600" dirty="0">
                <a:solidFill>
                  <a:schemeClr val="tx1"/>
                </a:solidFill>
                <a:latin typeface="Arial" panose="020B0604020202020204" pitchFamily="34" charset="0"/>
                <a:cs typeface="Arial" panose="020B0604020202020204" pitchFamily="34" charset="0"/>
              </a:rPr>
              <a:t> e </a:t>
            </a:r>
            <a:r>
              <a:rPr lang="fr-CH" sz="1600" dirty="0" err="1">
                <a:solidFill>
                  <a:schemeClr val="tx1"/>
                </a:solidFill>
                <a:latin typeface="Arial" panose="020B0604020202020204" pitchFamily="34" charset="0"/>
                <a:cs typeface="Arial" panose="020B0604020202020204" pitchFamily="34" charset="0"/>
              </a:rPr>
              <a:t>forza</a:t>
            </a:r>
            <a:r>
              <a:rPr lang="fr-CH" sz="1600" dirty="0">
                <a:solidFill>
                  <a:schemeClr val="tx1"/>
                </a:solidFill>
                <a:latin typeface="Arial" panose="020B0604020202020204" pitchFamily="34" charset="0"/>
                <a:cs typeface="Arial" panose="020B0604020202020204" pitchFamily="34" charset="0"/>
              </a:rPr>
              <a:t> 	mentale</a:t>
            </a:r>
          </a:p>
          <a:p>
            <a:pPr algn="l" defTabSz="355600" eaLnBrk="0" hangingPunct="0">
              <a:spcBef>
                <a:spcPts val="1200"/>
              </a:spcBef>
              <a:defRPr/>
            </a:pPr>
            <a:r>
              <a:rPr lang="fr-CH" sz="1600" dirty="0">
                <a:solidFill>
                  <a:schemeClr val="tx1"/>
                </a:solidFill>
                <a:latin typeface="Arial" panose="020B0604020202020204" pitchFamily="34" charset="0"/>
                <a:cs typeface="Arial" panose="020B0604020202020204" pitchFamily="34" charset="0"/>
              </a:rPr>
              <a:t>	</a:t>
            </a:r>
            <a:r>
              <a:rPr lang="fr-CH" sz="1600" dirty="0" err="1">
                <a:solidFill>
                  <a:schemeClr val="tx1"/>
                </a:solidFill>
                <a:latin typeface="Arial" panose="020B0604020202020204" pitchFamily="34" charset="0"/>
                <a:cs typeface="Arial" panose="020B0604020202020204" pitchFamily="34" charset="0"/>
              </a:rPr>
              <a:t>attrazione</a:t>
            </a:r>
            <a:r>
              <a:rPr lang="fr-CH" sz="1600" dirty="0">
                <a:solidFill>
                  <a:schemeClr val="tx1"/>
                </a:solidFill>
                <a:latin typeface="Arial" panose="020B0604020202020204" pitchFamily="34" charset="0"/>
                <a:cs typeface="Arial" panose="020B0604020202020204" pitchFamily="34" charset="0"/>
              </a:rPr>
              <a:t> e </a:t>
            </a:r>
            <a:r>
              <a:rPr lang="fr-CH" sz="1600" dirty="0" err="1">
                <a:solidFill>
                  <a:schemeClr val="tx1"/>
                </a:solidFill>
                <a:latin typeface="Arial" panose="020B0604020202020204" pitchFamily="34" charset="0"/>
                <a:cs typeface="Arial" panose="020B0604020202020204" pitchFamily="34" charset="0"/>
              </a:rPr>
              <a:t>attitudine</a:t>
            </a:r>
            <a:r>
              <a:rPr lang="fr-CH" sz="1600" dirty="0">
                <a:solidFill>
                  <a:schemeClr val="tx1"/>
                </a:solidFill>
                <a:latin typeface="Arial" panose="020B0604020202020204" pitchFamily="34" charset="0"/>
                <a:cs typeface="Arial" panose="020B0604020202020204" pitchFamily="34" charset="0"/>
              </a:rPr>
              <a:t> 	</a:t>
            </a:r>
            <a:r>
              <a:rPr lang="fr-CH" sz="1600" dirty="0" err="1">
                <a:solidFill>
                  <a:schemeClr val="tx1"/>
                </a:solidFill>
                <a:latin typeface="Arial" panose="020B0604020202020204" pitchFamily="34" charset="0"/>
                <a:cs typeface="Arial" panose="020B0604020202020204" pitchFamily="34" charset="0"/>
              </a:rPr>
              <a:t>quotidiana</a:t>
            </a:r>
            <a:r>
              <a:rPr lang="fr-CH" sz="1600" dirty="0">
                <a:solidFill>
                  <a:schemeClr val="tx1"/>
                </a:solidFill>
                <a:latin typeface="Arial" panose="020B0604020202020204" pitchFamily="34" charset="0"/>
                <a:cs typeface="Arial" panose="020B0604020202020204" pitchFamily="34" charset="0"/>
              </a:rPr>
              <a:t> 	</a:t>
            </a:r>
            <a:endParaRPr lang="fr-CH" dirty="0">
              <a:solidFill>
                <a:schemeClr val="tx1"/>
              </a:solidFill>
              <a:latin typeface="Arial" panose="020B0604020202020204" pitchFamily="34" charset="0"/>
              <a:cs typeface="Arial" panose="020B0604020202020204" pitchFamily="34" charset="0"/>
            </a:endParaRPr>
          </a:p>
        </p:txBody>
      </p:sp>
      <p:sp>
        <p:nvSpPr>
          <p:cNvPr id="6" name="Titel 2">
            <a:extLst>
              <a:ext uri="{FF2B5EF4-FFF2-40B4-BE49-F238E27FC236}">
                <a16:creationId xmlns:a16="http://schemas.microsoft.com/office/drawing/2014/main" id="{D324537D-64A1-4FCF-9401-F86E5901190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Forza</a:t>
            </a:r>
            <a:br>
              <a:rPr lang="de-CH" sz="2800" kern="0" dirty="0">
                <a:latin typeface="Arial" panose="020B0604020202020204" pitchFamily="34" charset="0"/>
                <a:cs typeface="Arial" panose="020B0604020202020204" pitchFamily="34" charset="0"/>
              </a:rPr>
            </a:br>
            <a:r>
              <a:rPr lang="it-IT" sz="2800" b="0" kern="0" dirty="0">
                <a:latin typeface="Arial" panose="020B0604020202020204" pitchFamily="34" charset="0"/>
                <a:cs typeface="Arial" panose="020B0604020202020204" pitchFamily="34" charset="0"/>
              </a:rPr>
              <a:t>Obiettivi ed effetti dell'allenamento della forza</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C34ACF17-0FAE-4FBE-BFB7-2FAD110669A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41</a:t>
            </a:r>
            <a:endParaRPr lang="de-CH" sz="900" dirty="0"/>
          </a:p>
        </p:txBody>
      </p:sp>
    </p:spTree>
    <p:extLst>
      <p:ext uri="{BB962C8B-B14F-4D97-AF65-F5344CB8AC3E}">
        <p14:creationId xmlns:p14="http://schemas.microsoft.com/office/powerpoint/2010/main" val="298994309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672E835-F599-374E-B111-27D208F2B648}"/>
              </a:ext>
            </a:extLst>
          </p:cNvPr>
          <p:cNvGraphicFramePr>
            <a:graphicFrameLocks noGrp="1"/>
          </p:cNvGraphicFramePr>
          <p:nvPr>
            <p:extLst>
              <p:ext uri="{D42A27DB-BD31-4B8C-83A1-F6EECF244321}">
                <p14:modId xmlns:p14="http://schemas.microsoft.com/office/powerpoint/2010/main" val="1170598176"/>
              </p:ext>
            </p:extLst>
          </p:nvPr>
        </p:nvGraphicFramePr>
        <p:xfrm>
          <a:off x="623392" y="1590074"/>
          <a:ext cx="10873208" cy="4863262"/>
        </p:xfrm>
        <a:graphic>
          <a:graphicData uri="http://schemas.openxmlformats.org/drawingml/2006/table">
            <a:tbl>
              <a:tblPr firstRow="1" bandRow="1">
                <a:tableStyleId>{5C22544A-7EE6-4342-B048-85BDC9FD1C3A}</a:tableStyleId>
              </a:tblPr>
              <a:tblGrid>
                <a:gridCol w="2004480">
                  <a:extLst>
                    <a:ext uri="{9D8B030D-6E8A-4147-A177-3AD203B41FA5}">
                      <a16:colId xmlns:a16="http://schemas.microsoft.com/office/drawing/2014/main" val="702158614"/>
                    </a:ext>
                  </a:extLst>
                </a:gridCol>
                <a:gridCol w="8868728">
                  <a:extLst>
                    <a:ext uri="{9D8B030D-6E8A-4147-A177-3AD203B41FA5}">
                      <a16:colId xmlns:a16="http://schemas.microsoft.com/office/drawing/2014/main" val="3944734293"/>
                    </a:ext>
                  </a:extLst>
                </a:gridCol>
              </a:tblGrid>
              <a:tr h="401669">
                <a:tc>
                  <a:txBody>
                    <a:bodyPr/>
                    <a:lstStyle/>
                    <a:p>
                      <a:r>
                        <a:rPr lang="en-CH" sz="1600" b="1" dirty="0">
                          <a:solidFill>
                            <a:schemeClr val="bg1"/>
                          </a:solidFill>
                          <a:latin typeface="Arial" panose="020B0604020202020204" pitchFamily="34" charset="0"/>
                          <a:cs typeface="Arial" panose="020B0604020202020204" pitchFamily="34" charset="0"/>
                        </a:rPr>
                        <a:t>System</a:t>
                      </a:r>
                    </a:p>
                  </a:txBody>
                  <a:tcPr anchor="ctr"/>
                </a:tc>
                <a:tc>
                  <a:txBody>
                    <a:bodyPr/>
                    <a:lstStyle/>
                    <a:p>
                      <a:r>
                        <a:rPr lang="en-CH" sz="1600" b="1" dirty="0">
                          <a:solidFill>
                            <a:schemeClr val="bg1"/>
                          </a:solidFill>
                          <a:latin typeface="Arial" panose="020B0604020202020204" pitchFamily="34" charset="0"/>
                          <a:cs typeface="Arial" panose="020B0604020202020204" pitchFamily="34" charset="0"/>
                        </a:rPr>
                        <a:t>Effekt</a:t>
                      </a:r>
                    </a:p>
                  </a:txBody>
                  <a:tcPr anchor="ctr"/>
                </a:tc>
                <a:extLst>
                  <a:ext uri="{0D108BD9-81ED-4DB2-BD59-A6C34878D82A}">
                    <a16:rowId xmlns:a16="http://schemas.microsoft.com/office/drawing/2014/main" val="1365595738"/>
                  </a:ext>
                </a:extLst>
              </a:tr>
              <a:tr h="544539">
                <a:tc>
                  <a:txBody>
                    <a:bodyPr/>
                    <a:lstStyle/>
                    <a:p>
                      <a:r>
                        <a:rPr lang="en-CH" sz="1600" b="1" dirty="0">
                          <a:solidFill>
                            <a:schemeClr val="tx1"/>
                          </a:solidFill>
                          <a:latin typeface="Arial" panose="020B0604020202020204" pitchFamily="34" charset="0"/>
                          <a:cs typeface="Arial" panose="020B0604020202020204" pitchFamily="34" charset="0"/>
                        </a:rPr>
                        <a:t>Strukturelle Anpassungen</a:t>
                      </a:r>
                    </a:p>
                  </a:txBody>
                  <a:tcPr anchor="ctr"/>
                </a:tc>
                <a:tc>
                  <a:txBody>
                    <a:bodyPr/>
                    <a:lstStyle/>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Muskelfaserquerschnitt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Sehnenquerschnitt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Knochenmasse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4090063"/>
                  </a:ext>
                </a:extLst>
              </a:tr>
              <a:tr h="535558">
                <a:tc>
                  <a:txBody>
                    <a:bodyPr/>
                    <a:lstStyle/>
                    <a:p>
                      <a:r>
                        <a:rPr lang="en-CH" sz="1600" b="1" dirty="0">
                          <a:solidFill>
                            <a:schemeClr val="tx1"/>
                          </a:solidFill>
                          <a:latin typeface="Arial" panose="020B0604020202020204" pitchFamily="34" charset="0"/>
                          <a:cs typeface="Arial" panose="020B0604020202020204" pitchFamily="34" charset="0"/>
                        </a:rPr>
                        <a:t>Psyche</a:t>
                      </a:r>
                    </a:p>
                  </a:txBody>
                  <a:tcPr anchor="ctr"/>
                </a:tc>
                <a:tc>
                  <a:txBody>
                    <a:bodyPr/>
                    <a:lstStyle/>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Erscheinungsbild</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Selbstsicherheit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Wohlbefinden</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224250110"/>
                  </a:ext>
                </a:extLst>
              </a:tr>
              <a:tr h="782568">
                <a:tc>
                  <a:txBody>
                    <a:bodyPr/>
                    <a:lstStyle/>
                    <a:p>
                      <a:r>
                        <a:rPr lang="en-CH" sz="1600" b="1" dirty="0">
                          <a:solidFill>
                            <a:schemeClr val="tx1"/>
                          </a:solidFill>
                          <a:latin typeface="Arial" panose="020B0604020202020204" pitchFamily="34" charset="0"/>
                          <a:cs typeface="Arial" panose="020B0604020202020204" pitchFamily="34" charset="0"/>
                        </a:rPr>
                        <a:t>Gesundheit</a:t>
                      </a:r>
                    </a:p>
                  </a:txBody>
                  <a:tcPr anchor="ctr"/>
                </a:tc>
                <a:tc>
                  <a:txBody>
                    <a:bodyPr/>
                    <a:lstStyle/>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Aktive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Körpermasse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Stoffwechselaktivität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Haltung</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Statik</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Stabilität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Verletzungsrisiko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Diabetes,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Blutdruck</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Herz-Kreislauf-Erkrankung</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Osteoporoserisiko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neuromuskuläre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Disbalancen</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4886856"/>
                  </a:ext>
                </a:extLst>
              </a:tr>
              <a:tr h="782568">
                <a:tc>
                  <a:txBody>
                    <a:bodyPr/>
                    <a:lstStyle/>
                    <a:p>
                      <a:r>
                        <a:rPr lang="en-CH" sz="1600" b="1" dirty="0">
                          <a:solidFill>
                            <a:schemeClr val="tx1"/>
                          </a:solidFill>
                          <a:latin typeface="Arial" panose="020B0604020202020204" pitchFamily="34" charset="0"/>
                          <a:cs typeface="Arial" panose="020B0604020202020204" pitchFamily="34" charset="0"/>
                        </a:rPr>
                        <a:t>Funktionelle Anpassungen</a:t>
                      </a:r>
                    </a:p>
                  </a:txBody>
                  <a:tcPr anchor="ctr"/>
                </a:tc>
                <a:tc>
                  <a:txBody>
                    <a:bodyPr/>
                    <a:lstStyle/>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Faserrekrutierung</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Synchronisation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intermuskuläre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Koordination</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mechanische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Muskelleistung</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Tonusregulation</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aktive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Beweglichkeit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Sensomotorik</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18249299"/>
                  </a:ext>
                </a:extLst>
              </a:tr>
              <a:tr h="544539">
                <a:tc>
                  <a:txBody>
                    <a:bodyPr/>
                    <a:lstStyle/>
                    <a:p>
                      <a:r>
                        <a:rPr lang="en-CH" sz="1600" b="1" dirty="0">
                          <a:solidFill>
                            <a:schemeClr val="tx1"/>
                          </a:solidFill>
                          <a:latin typeface="Arial" panose="020B0604020202020204" pitchFamily="34" charset="0"/>
                          <a:cs typeface="Arial" panose="020B0604020202020204" pitchFamily="34" charset="0"/>
                        </a:rPr>
                        <a:t>Motorik</a:t>
                      </a:r>
                    </a:p>
                  </a:txBody>
                  <a:tcPr anchor="ctr"/>
                </a:tc>
                <a:tc>
                  <a:txBody>
                    <a:bodyPr/>
                    <a:lstStyle/>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Zielmotorik</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Technik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Effizienz</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Ökonomie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p>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Stützmotorik</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Gelenkstabilität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Rumpfstabilität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988225214"/>
                  </a:ext>
                </a:extLst>
              </a:tr>
              <a:tr h="544539">
                <a:tc>
                  <a:txBody>
                    <a:bodyPr/>
                    <a:lstStyle/>
                    <a:p>
                      <a:r>
                        <a:rPr lang="en-CH" sz="1600" b="1" dirty="0">
                          <a:solidFill>
                            <a:schemeClr val="tx1"/>
                          </a:solidFill>
                          <a:latin typeface="Arial" panose="020B0604020202020204" pitchFamily="34" charset="0"/>
                          <a:cs typeface="Arial" panose="020B0604020202020204" pitchFamily="34" charset="0"/>
                        </a:rPr>
                        <a:t>Alltag</a:t>
                      </a:r>
                    </a:p>
                  </a:txBody>
                  <a:tcPr anchor="ctr"/>
                </a:tc>
                <a:tc>
                  <a:txBody>
                    <a:bodyPr/>
                    <a:lstStyle/>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Alltagstauglichkeit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Belastungstoleranz</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Freizeitsport-Tauglichkeit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Lebensqualität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46011174"/>
                  </a:ext>
                </a:extLst>
              </a:tr>
              <a:tr h="544539">
                <a:tc>
                  <a:txBody>
                    <a:bodyPr/>
                    <a:lstStyle/>
                    <a:p>
                      <a:r>
                        <a:rPr lang="en-CH" sz="1600" b="1" dirty="0">
                          <a:solidFill>
                            <a:schemeClr val="tx1"/>
                          </a:solidFill>
                          <a:latin typeface="Arial" panose="020B0604020202020204" pitchFamily="34" charset="0"/>
                          <a:cs typeface="Arial" panose="020B0604020202020204" pitchFamily="34" charset="0"/>
                        </a:rPr>
                        <a:t>Sport</a:t>
                      </a:r>
                    </a:p>
                  </a:txBody>
                  <a:tcPr anchor="ctr"/>
                </a:tc>
                <a:tc>
                  <a:txBody>
                    <a:bodyPr/>
                    <a:lstStyle/>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Maximalkraft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Schnellkraft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Explosivkraft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Reaktivkraft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Kraftausdauer</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Belastungstoleranz</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Verletzungsprophylaxe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59236186"/>
                  </a:ext>
                </a:extLst>
              </a:tr>
            </a:tbl>
          </a:graphicData>
        </a:graphic>
      </p:graphicFrame>
      <p:sp>
        <p:nvSpPr>
          <p:cNvPr id="6" name="Titel 2">
            <a:extLst>
              <a:ext uri="{FF2B5EF4-FFF2-40B4-BE49-F238E27FC236}">
                <a16:creationId xmlns:a16="http://schemas.microsoft.com/office/drawing/2014/main" id="{AAE05971-25D3-45A6-9F02-73708CC4C46C}"/>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Kraft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Ziele und Effekte des Krafttrainings</a:t>
            </a:r>
          </a:p>
        </p:txBody>
      </p:sp>
      <p:sp>
        <p:nvSpPr>
          <p:cNvPr id="3" name="SeitenzahlBenutzerdefiniert">
            <a:extLst>
              <a:ext uri="{FF2B5EF4-FFF2-40B4-BE49-F238E27FC236}">
                <a16:creationId xmlns:a16="http://schemas.microsoft.com/office/drawing/2014/main" id="{F85737B5-749C-6B49-94C7-AA582FA9CB05}"/>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42</a:t>
            </a:r>
            <a:endParaRPr lang="de-CH" sz="900" dirty="0"/>
          </a:p>
        </p:txBody>
      </p:sp>
    </p:spTree>
    <p:extLst>
      <p:ext uri="{BB962C8B-B14F-4D97-AF65-F5344CB8AC3E}">
        <p14:creationId xmlns:p14="http://schemas.microsoft.com/office/powerpoint/2010/main" val="212232820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3">
            <a:extLst>
              <a:ext uri="{FF2B5EF4-FFF2-40B4-BE49-F238E27FC236}">
                <a16:creationId xmlns:a16="http://schemas.microsoft.com/office/drawing/2014/main" id="{1C35048E-D18C-4F9B-BCDD-9A2CD5854148}"/>
              </a:ext>
            </a:extLst>
          </p:cNvPr>
          <p:cNvGraphicFramePr>
            <a:graphicFrameLocks noGrp="1"/>
          </p:cNvGraphicFramePr>
          <p:nvPr>
            <p:extLst>
              <p:ext uri="{D42A27DB-BD31-4B8C-83A1-F6EECF244321}">
                <p14:modId xmlns:p14="http://schemas.microsoft.com/office/powerpoint/2010/main" val="408637287"/>
              </p:ext>
            </p:extLst>
          </p:nvPr>
        </p:nvGraphicFramePr>
        <p:xfrm>
          <a:off x="623392" y="1620897"/>
          <a:ext cx="10873208" cy="4904447"/>
        </p:xfrm>
        <a:graphic>
          <a:graphicData uri="http://schemas.openxmlformats.org/drawingml/2006/table">
            <a:tbl>
              <a:tblPr firstRow="1" bandRow="1">
                <a:tableStyleId>{5C22544A-7EE6-4342-B048-85BDC9FD1C3A}</a:tableStyleId>
              </a:tblPr>
              <a:tblGrid>
                <a:gridCol w="2004480">
                  <a:extLst>
                    <a:ext uri="{9D8B030D-6E8A-4147-A177-3AD203B41FA5}">
                      <a16:colId xmlns:a16="http://schemas.microsoft.com/office/drawing/2014/main" val="702158614"/>
                    </a:ext>
                  </a:extLst>
                </a:gridCol>
                <a:gridCol w="8868728">
                  <a:extLst>
                    <a:ext uri="{9D8B030D-6E8A-4147-A177-3AD203B41FA5}">
                      <a16:colId xmlns:a16="http://schemas.microsoft.com/office/drawing/2014/main" val="3944734293"/>
                    </a:ext>
                  </a:extLst>
                </a:gridCol>
              </a:tblGrid>
              <a:tr h="401669">
                <a:tc>
                  <a:txBody>
                    <a:bodyPr/>
                    <a:lstStyle/>
                    <a:p>
                      <a:r>
                        <a:rPr lang="de-CH" sz="1600" b="1" dirty="0" err="1"/>
                        <a:t>Système</a:t>
                      </a:r>
                      <a:endParaRPr lang="de-CH" sz="1600" dirty="0"/>
                    </a:p>
                  </a:txBody>
                  <a:tcPr anchor="ctr"/>
                </a:tc>
                <a:tc>
                  <a:txBody>
                    <a:bodyPr/>
                    <a:lstStyle/>
                    <a:p>
                      <a:r>
                        <a:rPr lang="de-CH" sz="1600" b="1" dirty="0"/>
                        <a:t>Effet</a:t>
                      </a:r>
                      <a:endParaRPr lang="de-CH" sz="1600" dirty="0"/>
                    </a:p>
                  </a:txBody>
                  <a:tcPr anchor="ctr"/>
                </a:tc>
                <a:extLst>
                  <a:ext uri="{0D108BD9-81ED-4DB2-BD59-A6C34878D82A}">
                    <a16:rowId xmlns:a16="http://schemas.microsoft.com/office/drawing/2014/main" val="1365595738"/>
                  </a:ext>
                </a:extLst>
              </a:tr>
              <a:tr h="544539">
                <a:tc>
                  <a:txBody>
                    <a:bodyPr/>
                    <a:lstStyle/>
                    <a:p>
                      <a:r>
                        <a:rPr lang="de-CH" sz="1600" b="1" dirty="0" err="1"/>
                        <a:t>Adaptations</a:t>
                      </a:r>
                      <a:r>
                        <a:rPr lang="de-CH" sz="1600" b="1" dirty="0"/>
                        <a:t> </a:t>
                      </a:r>
                      <a:r>
                        <a:rPr lang="de-CH" sz="1600" b="1" dirty="0" err="1"/>
                        <a:t>structurelles</a:t>
                      </a:r>
                      <a:endParaRPr lang="de-CH" sz="1600" dirty="0"/>
                    </a:p>
                  </a:txBody>
                  <a:tcPr anchor="ctr"/>
                </a:tc>
                <a:tc>
                  <a:txBody>
                    <a:bodyPr/>
                    <a:lstStyle/>
                    <a:p>
                      <a:r>
                        <a:rPr lang="fr-FR" sz="1600" b="0" i="0" u="none" strike="noStrike" kern="1200" dirty="0">
                          <a:solidFill>
                            <a:schemeClr val="dk1"/>
                          </a:solidFill>
                          <a:effectLst/>
                          <a:latin typeface="Arial" panose="020B0604020202020204" pitchFamily="34" charset="0"/>
                          <a:ea typeface="+mn-ea"/>
                          <a:cs typeface="Arial" panose="020B0604020202020204" pitchFamily="34" charset="0"/>
                        </a:rPr>
                        <a:t>section transversale des fibres musculaires</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section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transversale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du tendon ↑, </a:t>
                      </a:r>
                    </a:p>
                    <a:p>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masse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osseuse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4090063"/>
                  </a:ext>
                </a:extLst>
              </a:tr>
              <a:tr h="535558">
                <a:tc>
                  <a:txBody>
                    <a:bodyPr/>
                    <a:lstStyle/>
                    <a:p>
                      <a:r>
                        <a:rPr lang="de-CH" sz="1600" b="1" dirty="0" err="1"/>
                        <a:t>Psyché</a:t>
                      </a:r>
                      <a:endParaRPr lang="de-CH" sz="1600" dirty="0"/>
                    </a:p>
                  </a:txBody>
                  <a:tcPr anchor="ctr"/>
                </a:tc>
                <a:tc>
                  <a:txBody>
                    <a:bodyPr/>
                    <a:lstStyle/>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apparence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assurance ↑, bien-</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être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224250110"/>
                  </a:ext>
                </a:extLst>
              </a:tr>
              <a:tr h="782568">
                <a:tc>
                  <a:txBody>
                    <a:bodyPr/>
                    <a:lstStyle/>
                    <a:p>
                      <a:r>
                        <a:rPr lang="de-CH" sz="1600" b="1" dirty="0"/>
                        <a:t>Santé</a:t>
                      </a:r>
                      <a:endParaRPr lang="de-CH" sz="1600" dirty="0"/>
                    </a:p>
                  </a:txBody>
                  <a:tcPr anchor="ctr"/>
                </a:tc>
                <a:tc>
                  <a:txBody>
                    <a:bodyPr/>
                    <a:lstStyle/>
                    <a:p>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masse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corporelle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active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activité</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métabolique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posture/</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statique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stabilité</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risque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de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blessure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diabète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pression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artérielle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maladie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cardiovasculaire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risque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d'ostéoporose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déséquilibres</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neuromusculaires</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4886856"/>
                  </a:ext>
                </a:extLst>
              </a:tr>
              <a:tr h="782568">
                <a:tc>
                  <a:txBody>
                    <a:bodyPr/>
                    <a:lstStyle/>
                    <a:p>
                      <a:r>
                        <a:rPr lang="de-CH" sz="1600" b="1" dirty="0" err="1"/>
                        <a:t>Adaptations</a:t>
                      </a:r>
                      <a:r>
                        <a:rPr lang="de-CH" sz="1600" b="1" dirty="0"/>
                        <a:t> </a:t>
                      </a:r>
                      <a:r>
                        <a:rPr lang="de-CH" sz="1600" b="1" dirty="0" err="1"/>
                        <a:t>fonctionnelles</a:t>
                      </a:r>
                      <a:endParaRPr lang="de-CH" sz="1600" dirty="0"/>
                    </a:p>
                  </a:txBody>
                  <a:tcPr anchor="ctr"/>
                </a:tc>
                <a:tc>
                  <a:txBody>
                    <a:bodyPr/>
                    <a:lstStyle/>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recrutement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des fibres ↑, synchronisation ↑, coordination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intermusculaire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performance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musculaire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mécanique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régulation</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du tonus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mobilité</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active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sensomotricité</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18249299"/>
                  </a:ext>
                </a:extLst>
              </a:tr>
              <a:tr h="544539">
                <a:tc>
                  <a:txBody>
                    <a:bodyPr/>
                    <a:lstStyle/>
                    <a:p>
                      <a:r>
                        <a:rPr lang="de-CH" sz="1600" b="1" dirty="0" err="1"/>
                        <a:t>Motricité</a:t>
                      </a:r>
                      <a:endParaRPr lang="de-CH" sz="1600" dirty="0"/>
                    </a:p>
                  </a:txBody>
                  <a:tcPr anchor="ctr"/>
                </a:tc>
                <a:tc>
                  <a:txBody>
                    <a:bodyPr/>
                    <a:lstStyle/>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motricité</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fine: Technique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efficacité</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économie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p>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motricité</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de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soutien</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stabilité</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articulaire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stabilité</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de la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coque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988225214"/>
                  </a:ext>
                </a:extLst>
              </a:tr>
              <a:tr h="544539">
                <a:tc>
                  <a:txBody>
                    <a:bodyPr/>
                    <a:lstStyle/>
                    <a:p>
                      <a:r>
                        <a:rPr lang="de-CH" sz="1600" b="1" dirty="0" err="1"/>
                        <a:t>Vie</a:t>
                      </a:r>
                      <a:r>
                        <a:rPr lang="de-CH" sz="1600" b="1" dirty="0"/>
                        <a:t> </a:t>
                      </a:r>
                      <a:r>
                        <a:rPr lang="de-CH" sz="1600" b="1" dirty="0" err="1"/>
                        <a:t>quotidienne</a:t>
                      </a:r>
                      <a:endParaRPr lang="de-CH" sz="1600" dirty="0"/>
                    </a:p>
                  </a:txBody>
                  <a:tcPr anchor="ctr"/>
                </a:tc>
                <a:tc>
                  <a:txBody>
                    <a:bodyPr/>
                    <a:lstStyle/>
                    <a:p>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aptitude à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l'usage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quotidien</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tolérance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aux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contraintes</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fr-FR" sz="1600" b="0" i="0" u="none" strike="noStrike" kern="1200" dirty="0">
                          <a:solidFill>
                            <a:schemeClr val="dk1"/>
                          </a:solidFill>
                          <a:effectLst/>
                          <a:latin typeface="Arial" panose="020B0604020202020204" pitchFamily="34" charset="0"/>
                          <a:ea typeface="+mn-ea"/>
                          <a:cs typeface="Arial" panose="020B0604020202020204" pitchFamily="34" charset="0"/>
                        </a:rPr>
                        <a:t>adapté aux sports de loisirs</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qualité</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de vie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46011174"/>
                  </a:ext>
                </a:extLst>
              </a:tr>
              <a:tr h="544539">
                <a:tc>
                  <a:txBody>
                    <a:bodyPr/>
                    <a:lstStyle/>
                    <a:p>
                      <a:r>
                        <a:rPr lang="en-CH" sz="1600" b="1" dirty="0">
                          <a:solidFill>
                            <a:schemeClr val="tx1"/>
                          </a:solidFill>
                          <a:latin typeface="Arial" panose="020B0604020202020204" pitchFamily="34" charset="0"/>
                          <a:cs typeface="Arial" panose="020B0604020202020204" pitchFamily="34" charset="0"/>
                        </a:rPr>
                        <a:t>Sport</a:t>
                      </a:r>
                    </a:p>
                  </a:txBody>
                  <a:tcPr anchor="ctr"/>
                </a:tc>
                <a:tc>
                  <a:txBody>
                    <a:bodyPr/>
                    <a:lstStyle/>
                    <a:p>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force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maximale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force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rapide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/force explosive ↑, force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réactive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endurance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tolérance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aux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contraintes</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prévention</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des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blessures</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59236186"/>
                  </a:ext>
                </a:extLst>
              </a:tr>
            </a:tbl>
          </a:graphicData>
        </a:graphic>
      </p:graphicFrame>
      <p:sp>
        <p:nvSpPr>
          <p:cNvPr id="4" name="Titel 2">
            <a:extLst>
              <a:ext uri="{FF2B5EF4-FFF2-40B4-BE49-F238E27FC236}">
                <a16:creationId xmlns:a16="http://schemas.microsoft.com/office/drawing/2014/main" id="{A2A879ED-F5D6-43C7-8AD6-C38D025C7C23}"/>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Force</a:t>
            </a:r>
            <a:br>
              <a:rPr lang="de-CH" sz="2800" kern="0" dirty="0">
                <a:latin typeface="Arial" panose="020B0604020202020204" pitchFamily="34" charset="0"/>
                <a:cs typeface="Arial" panose="020B0604020202020204" pitchFamily="34" charset="0"/>
              </a:rPr>
            </a:br>
            <a:r>
              <a:rPr lang="fr-FR" sz="2800" b="0" kern="0" dirty="0">
                <a:latin typeface="Arial" panose="020B0604020202020204" pitchFamily="34" charset="0"/>
                <a:cs typeface="Arial" panose="020B0604020202020204" pitchFamily="34" charset="0"/>
              </a:rPr>
              <a:t>Objectifs et effets de l'entraînement de la force</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F0A6CBB3-6E9D-711D-5ABF-1B8C649DB01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42</a:t>
            </a:r>
            <a:endParaRPr lang="de-CH" sz="900" dirty="0"/>
          </a:p>
        </p:txBody>
      </p:sp>
    </p:spTree>
    <p:extLst>
      <p:ext uri="{BB962C8B-B14F-4D97-AF65-F5344CB8AC3E}">
        <p14:creationId xmlns:p14="http://schemas.microsoft.com/office/powerpoint/2010/main" val="225196040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3">
            <a:extLst>
              <a:ext uri="{FF2B5EF4-FFF2-40B4-BE49-F238E27FC236}">
                <a16:creationId xmlns:a16="http://schemas.microsoft.com/office/drawing/2014/main" id="{7E01C067-89FB-4BA3-88F7-E69339E62FDB}"/>
              </a:ext>
            </a:extLst>
          </p:cNvPr>
          <p:cNvGraphicFramePr>
            <a:graphicFrameLocks noGrp="1"/>
          </p:cNvGraphicFramePr>
          <p:nvPr>
            <p:extLst>
              <p:ext uri="{D42A27DB-BD31-4B8C-83A1-F6EECF244321}">
                <p14:modId xmlns:p14="http://schemas.microsoft.com/office/powerpoint/2010/main" val="1751332670"/>
              </p:ext>
            </p:extLst>
          </p:nvPr>
        </p:nvGraphicFramePr>
        <p:xfrm>
          <a:off x="623392" y="1628800"/>
          <a:ext cx="10873208" cy="4904447"/>
        </p:xfrm>
        <a:graphic>
          <a:graphicData uri="http://schemas.openxmlformats.org/drawingml/2006/table">
            <a:tbl>
              <a:tblPr firstRow="1" bandRow="1">
                <a:tableStyleId>{5C22544A-7EE6-4342-B048-85BDC9FD1C3A}</a:tableStyleId>
              </a:tblPr>
              <a:tblGrid>
                <a:gridCol w="2004480">
                  <a:extLst>
                    <a:ext uri="{9D8B030D-6E8A-4147-A177-3AD203B41FA5}">
                      <a16:colId xmlns:a16="http://schemas.microsoft.com/office/drawing/2014/main" val="702158614"/>
                    </a:ext>
                  </a:extLst>
                </a:gridCol>
                <a:gridCol w="8868728">
                  <a:extLst>
                    <a:ext uri="{9D8B030D-6E8A-4147-A177-3AD203B41FA5}">
                      <a16:colId xmlns:a16="http://schemas.microsoft.com/office/drawing/2014/main" val="3944734293"/>
                    </a:ext>
                  </a:extLst>
                </a:gridCol>
              </a:tblGrid>
              <a:tr h="401669">
                <a:tc>
                  <a:txBody>
                    <a:bodyPr/>
                    <a:lstStyle/>
                    <a:p>
                      <a:r>
                        <a:rPr lang="de-CH" sz="1600" b="1" dirty="0" err="1"/>
                        <a:t>Sistema</a:t>
                      </a:r>
                      <a:endParaRPr lang="de-CH" sz="1600" dirty="0"/>
                    </a:p>
                  </a:txBody>
                  <a:tcPr anchor="ctr"/>
                </a:tc>
                <a:tc>
                  <a:txBody>
                    <a:bodyPr/>
                    <a:lstStyle/>
                    <a:p>
                      <a:r>
                        <a:rPr lang="de-CH" sz="1600" b="1" dirty="0" err="1"/>
                        <a:t>Effetto</a:t>
                      </a:r>
                      <a:endParaRPr lang="de-CH" sz="1600" dirty="0"/>
                    </a:p>
                  </a:txBody>
                  <a:tcPr anchor="ctr"/>
                </a:tc>
                <a:extLst>
                  <a:ext uri="{0D108BD9-81ED-4DB2-BD59-A6C34878D82A}">
                    <a16:rowId xmlns:a16="http://schemas.microsoft.com/office/drawing/2014/main" val="1365595738"/>
                  </a:ext>
                </a:extLst>
              </a:tr>
              <a:tr h="544539">
                <a:tc>
                  <a:txBody>
                    <a:bodyPr/>
                    <a:lstStyle/>
                    <a:p>
                      <a:r>
                        <a:rPr lang="de-CH" sz="1600" b="1" dirty="0" err="1"/>
                        <a:t>Adeguamenti</a:t>
                      </a:r>
                      <a:r>
                        <a:rPr lang="de-CH" sz="1600" b="1" dirty="0"/>
                        <a:t> </a:t>
                      </a:r>
                      <a:r>
                        <a:rPr lang="de-CH" sz="1600" b="1" dirty="0" err="1"/>
                        <a:t>strutturali</a:t>
                      </a:r>
                      <a:endParaRPr lang="de-CH" sz="1600" dirty="0"/>
                    </a:p>
                  </a:txBody>
                  <a:tcPr anchor="ctr"/>
                </a:tc>
                <a:tc>
                  <a:txBody>
                    <a:bodyPr/>
                    <a:lstStyle/>
                    <a:p>
                      <a:r>
                        <a:rPr lang="it-IT" sz="1600" b="0" i="0" u="none" strike="noStrike" kern="1200" dirty="0">
                          <a:solidFill>
                            <a:schemeClr val="dk1"/>
                          </a:solidFill>
                          <a:effectLst/>
                          <a:latin typeface="Arial" panose="020B0604020202020204" pitchFamily="34" charset="0"/>
                          <a:ea typeface="+mn-ea"/>
                          <a:cs typeface="Arial" panose="020B0604020202020204" pitchFamily="34" charset="0"/>
                        </a:rPr>
                        <a:t>sezione trasversale delle fibre muscolari</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sezione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trasversale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del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tendine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massa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ossea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4090063"/>
                  </a:ext>
                </a:extLst>
              </a:tr>
              <a:tr h="535558">
                <a:tc>
                  <a:txBody>
                    <a:bodyPr/>
                    <a:lstStyle/>
                    <a:p>
                      <a:r>
                        <a:rPr lang="de-CH" sz="1600" b="1" dirty="0" err="1"/>
                        <a:t>Psiche</a:t>
                      </a:r>
                      <a:endParaRPr lang="de-CH" sz="1600" dirty="0"/>
                    </a:p>
                  </a:txBody>
                  <a:tcPr anchor="ctr"/>
                </a:tc>
                <a:tc>
                  <a:txBody>
                    <a:bodyPr/>
                    <a:lstStyle/>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aspetto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sicurezza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di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sé</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benessere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224250110"/>
                  </a:ext>
                </a:extLst>
              </a:tr>
              <a:tr h="782568">
                <a:tc>
                  <a:txBody>
                    <a:bodyPr/>
                    <a:lstStyle/>
                    <a:p>
                      <a:r>
                        <a:rPr lang="de-CH" sz="1600" b="1" dirty="0"/>
                        <a:t>Salute</a:t>
                      </a:r>
                      <a:endParaRPr lang="de-CH" sz="1600" dirty="0"/>
                    </a:p>
                  </a:txBody>
                  <a:tcPr anchor="ctr"/>
                </a:tc>
                <a:tc>
                  <a:txBody>
                    <a:bodyPr/>
                    <a:lstStyle/>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massa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corporea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attiva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attività</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metabolica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tenuta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statica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stabilità</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rischio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di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lesioni</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diabete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pressione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sanguigna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malattia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cardiovascolare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rischio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di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osteoporosi</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squilibri</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neuromuscolari</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4886856"/>
                  </a:ext>
                </a:extLst>
              </a:tr>
              <a:tr h="782568">
                <a:tc>
                  <a:txBody>
                    <a:bodyPr/>
                    <a:lstStyle/>
                    <a:p>
                      <a:r>
                        <a:rPr lang="de-CH" sz="1600" b="1" dirty="0" err="1"/>
                        <a:t>Adattamenti</a:t>
                      </a:r>
                      <a:r>
                        <a:rPr lang="de-CH" sz="1600" b="1" dirty="0"/>
                        <a:t> </a:t>
                      </a:r>
                      <a:r>
                        <a:rPr lang="de-CH" sz="1600" b="1" dirty="0" err="1"/>
                        <a:t>funzionali</a:t>
                      </a:r>
                      <a:endParaRPr lang="de-CH" sz="1600" dirty="0"/>
                    </a:p>
                  </a:txBody>
                  <a:tcPr anchor="ctr"/>
                </a:tc>
                <a:tc>
                  <a:txBody>
                    <a:bodyPr/>
                    <a:lstStyle/>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reclutamento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delle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fibre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sincronizzazione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coordinazione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intermuscolare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prestazione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muscolare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meccanica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regolazione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del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tono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mobilità</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attiva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sensomotricità</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18249299"/>
                  </a:ext>
                </a:extLst>
              </a:tr>
              <a:tr h="544539">
                <a:tc>
                  <a:txBody>
                    <a:bodyPr/>
                    <a:lstStyle/>
                    <a:p>
                      <a:r>
                        <a:rPr lang="de-CH" sz="1600" b="1" dirty="0" err="1"/>
                        <a:t>Motricità</a:t>
                      </a:r>
                      <a:endParaRPr lang="de-CH" sz="1600" dirty="0"/>
                    </a:p>
                  </a:txBody>
                  <a:tcPr anchor="ctr"/>
                </a:tc>
                <a:tc>
                  <a:txBody>
                    <a:bodyPr/>
                    <a:lstStyle/>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motricità</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fine: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tecnica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efficienza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economia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p>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motricità</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di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sostegno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stabilità</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articolare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stabilità</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dello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scafo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988225214"/>
                  </a:ext>
                </a:extLst>
              </a:tr>
              <a:tr h="544539">
                <a:tc>
                  <a:txBody>
                    <a:bodyPr/>
                    <a:lstStyle/>
                    <a:p>
                      <a:r>
                        <a:rPr lang="de-CH" sz="1600" b="1" dirty="0"/>
                        <a:t>Vita </a:t>
                      </a:r>
                      <a:r>
                        <a:rPr lang="de-CH" sz="1600" b="1" dirty="0" err="1"/>
                        <a:t>quotidiana</a:t>
                      </a:r>
                      <a:endParaRPr lang="de-CH" sz="1600" dirty="0"/>
                    </a:p>
                  </a:txBody>
                  <a:tcPr anchor="ctr"/>
                </a:tc>
                <a:tc>
                  <a:txBody>
                    <a:bodyPr/>
                    <a:lstStyle/>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idoneità</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all'uso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quotidiano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tolleranza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al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carico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it-IT" sz="1600" b="0" i="0" u="none" strike="noStrike" kern="1200" dirty="0">
                          <a:solidFill>
                            <a:schemeClr val="dk1"/>
                          </a:solidFill>
                          <a:effectLst/>
                          <a:latin typeface="Arial" panose="020B0604020202020204" pitchFamily="34" charset="0"/>
                          <a:ea typeface="+mn-ea"/>
                          <a:cs typeface="Arial" panose="020B0604020202020204" pitchFamily="34" charset="0"/>
                        </a:rPr>
                        <a:t>idoneità per lo sport ricreativo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qualità</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della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vita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46011174"/>
                  </a:ext>
                </a:extLst>
              </a:tr>
              <a:tr h="544539">
                <a:tc>
                  <a:txBody>
                    <a:bodyPr/>
                    <a:lstStyle/>
                    <a:p>
                      <a:r>
                        <a:rPr lang="en-CH" sz="1600" b="1" dirty="0">
                          <a:solidFill>
                            <a:schemeClr val="tx1"/>
                          </a:solidFill>
                          <a:latin typeface="Arial" panose="020B0604020202020204" pitchFamily="34" charset="0"/>
                          <a:cs typeface="Arial" panose="020B0604020202020204" pitchFamily="34" charset="0"/>
                        </a:rPr>
                        <a:t>Sport</a:t>
                      </a:r>
                    </a:p>
                  </a:txBody>
                  <a:tcPr anchor="ctr"/>
                </a:tc>
                <a:tc>
                  <a:txBody>
                    <a:bodyPr/>
                    <a:lstStyle/>
                    <a:p>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forza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massima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potenza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veloce/</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potenza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esplosiva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forza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reattiva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resistenza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tolleranza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al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carico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prevenzione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degli</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infortuni</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59236186"/>
                  </a:ext>
                </a:extLst>
              </a:tr>
            </a:tbl>
          </a:graphicData>
        </a:graphic>
      </p:graphicFrame>
      <p:sp>
        <p:nvSpPr>
          <p:cNvPr id="4" name="Titel 2">
            <a:extLst>
              <a:ext uri="{FF2B5EF4-FFF2-40B4-BE49-F238E27FC236}">
                <a16:creationId xmlns:a16="http://schemas.microsoft.com/office/drawing/2014/main" id="{BC28D263-644A-41C0-9EB2-D9DDAA25488F}"/>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Forza</a:t>
            </a:r>
            <a:br>
              <a:rPr lang="de-CH" sz="2800" kern="0" dirty="0">
                <a:latin typeface="Arial" panose="020B0604020202020204" pitchFamily="34" charset="0"/>
                <a:cs typeface="Arial" panose="020B0604020202020204" pitchFamily="34" charset="0"/>
              </a:rPr>
            </a:br>
            <a:r>
              <a:rPr lang="it-IT" sz="2800" b="0" kern="0" dirty="0">
                <a:latin typeface="Arial" panose="020B0604020202020204" pitchFamily="34" charset="0"/>
                <a:cs typeface="Arial" panose="020B0604020202020204" pitchFamily="34" charset="0"/>
              </a:rPr>
              <a:t>Obiettivi ed effetti dell'allenamento della forza</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8CA92E5B-D4F8-62EB-6376-E1E6E14B231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42</a:t>
            </a:r>
            <a:endParaRPr lang="de-CH" sz="900" dirty="0"/>
          </a:p>
        </p:txBody>
      </p:sp>
    </p:spTree>
    <p:extLst>
      <p:ext uri="{BB962C8B-B14F-4D97-AF65-F5344CB8AC3E}">
        <p14:creationId xmlns:p14="http://schemas.microsoft.com/office/powerpoint/2010/main" val="393431813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FD72DC0-E455-B148-AE9D-4D94656F0B2D}"/>
              </a:ext>
            </a:extLst>
          </p:cNvPr>
          <p:cNvSpPr/>
          <p:nvPr/>
        </p:nvSpPr>
        <p:spPr>
          <a:xfrm>
            <a:off x="1847528" y="1598503"/>
            <a:ext cx="8496944" cy="118242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Aft>
                <a:spcPts val="600"/>
              </a:spcAft>
              <a:defRPr/>
            </a:pPr>
            <a:r>
              <a:rPr lang="en-GB" sz="1800" dirty="0">
                <a:solidFill>
                  <a:schemeClr val="tx1"/>
                </a:solidFill>
                <a:latin typeface="Arial" panose="020B0604020202020204" pitchFamily="34" charset="0"/>
                <a:cs typeface="Arial" panose="020B0604020202020204" pitchFamily="34" charset="0"/>
              </a:rPr>
              <a:t>Das </a:t>
            </a:r>
            <a:r>
              <a:rPr lang="en-GB" sz="1800" dirty="0" err="1">
                <a:solidFill>
                  <a:schemeClr val="tx1"/>
                </a:solidFill>
                <a:latin typeface="Arial" panose="020B0604020202020204" pitchFamily="34" charset="0"/>
                <a:cs typeface="Arial" panose="020B0604020202020204" pitchFamily="34" charset="0"/>
              </a:rPr>
              <a:t>Krafttraining</a:t>
            </a:r>
            <a:r>
              <a:rPr lang="en-GB" sz="1800" dirty="0">
                <a:solidFill>
                  <a:schemeClr val="tx1"/>
                </a:solidFill>
                <a:latin typeface="Arial" panose="020B0604020202020204" pitchFamily="34" charset="0"/>
                <a:cs typeface="Arial" panose="020B0604020202020204" pitchFamily="34" charset="0"/>
              </a:rPr>
              <a:t> muss </a:t>
            </a:r>
            <a:r>
              <a:rPr lang="en-GB" sz="1800" dirty="0" err="1">
                <a:solidFill>
                  <a:schemeClr val="tx1"/>
                </a:solidFill>
                <a:latin typeface="Arial" panose="020B0604020202020204" pitchFamily="34" charset="0"/>
                <a:cs typeface="Arial" panose="020B0604020202020204" pitchFamily="34" charset="0"/>
              </a:rPr>
              <a:t>systematisch</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aufgebaut</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werden</a:t>
            </a:r>
            <a:r>
              <a:rPr lang="en-GB" sz="1800" dirty="0">
                <a:solidFill>
                  <a:schemeClr val="tx1"/>
                </a:solidFill>
                <a:latin typeface="Arial" panose="020B0604020202020204" pitchFamily="34" charset="0"/>
                <a:cs typeface="Arial" panose="020B0604020202020204" pitchFamily="34" charset="0"/>
              </a:rPr>
              <a:t>. Die </a:t>
            </a:r>
            <a:r>
              <a:rPr lang="en-GB" sz="1800" dirty="0" err="1">
                <a:solidFill>
                  <a:schemeClr val="tx1"/>
                </a:solidFill>
                <a:latin typeface="Arial" panose="020B0604020202020204" pitchFamily="34" charset="0"/>
                <a:cs typeface="Arial" panose="020B0604020202020204" pitchFamily="34" charset="0"/>
              </a:rPr>
              <a:t>Rumpf</a:t>
            </a:r>
            <a:r>
              <a:rPr lang="en-GB" sz="1800" dirty="0">
                <a:solidFill>
                  <a:schemeClr val="tx1"/>
                </a:solidFill>
                <a:latin typeface="Arial" panose="020B0604020202020204" pitchFamily="34" charset="0"/>
                <a:cs typeface="Arial" panose="020B0604020202020204" pitchFamily="34" charset="0"/>
              </a:rPr>
              <a:t>- und </a:t>
            </a:r>
            <a:r>
              <a:rPr lang="en-GB" sz="1800" dirty="0" err="1">
                <a:solidFill>
                  <a:schemeClr val="tx1"/>
                </a:solidFill>
                <a:latin typeface="Arial" panose="020B0604020202020204" pitchFamily="34" charset="0"/>
                <a:cs typeface="Arial" panose="020B0604020202020204" pitchFamily="34" charset="0"/>
              </a:rPr>
              <a:t>Gelenkstabilität</a:t>
            </a:r>
            <a:r>
              <a:rPr lang="en-GB" sz="1800" dirty="0">
                <a:solidFill>
                  <a:schemeClr val="tx1"/>
                </a:solidFill>
                <a:latin typeface="Arial" panose="020B0604020202020204" pitchFamily="34" charset="0"/>
                <a:cs typeface="Arial" panose="020B0604020202020204" pitchFamily="34" charset="0"/>
              </a:rPr>
              <a:t>, die </a:t>
            </a:r>
            <a:r>
              <a:rPr lang="en-GB" sz="1800" dirty="0" err="1">
                <a:solidFill>
                  <a:schemeClr val="tx1"/>
                </a:solidFill>
                <a:latin typeface="Arial" panose="020B0604020202020204" pitchFamily="34" charset="0"/>
                <a:cs typeface="Arial" panose="020B0604020202020204" pitchFamily="34" charset="0"/>
              </a:rPr>
              <a:t>Belastungstoleranz</a:t>
            </a:r>
            <a:r>
              <a:rPr lang="en-GB" sz="1800" dirty="0">
                <a:solidFill>
                  <a:schemeClr val="tx1"/>
                </a:solidFill>
                <a:latin typeface="Arial" panose="020B0604020202020204" pitchFamily="34" charset="0"/>
                <a:cs typeface="Arial" panose="020B0604020202020204" pitchFamily="34" charset="0"/>
              </a:rPr>
              <a:t> der </a:t>
            </a:r>
            <a:r>
              <a:rPr lang="en-GB" sz="1800" dirty="0" err="1">
                <a:solidFill>
                  <a:schemeClr val="tx1"/>
                </a:solidFill>
                <a:latin typeface="Arial" panose="020B0604020202020204" pitchFamily="34" charset="0"/>
                <a:cs typeface="Arial" panose="020B0604020202020204" pitchFamily="34" charset="0"/>
              </a:rPr>
              <a:t>Knochen</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Muskeln</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Sehnen</a:t>
            </a:r>
            <a:r>
              <a:rPr lang="en-GB" sz="1800" dirty="0">
                <a:solidFill>
                  <a:schemeClr val="tx1"/>
                </a:solidFill>
                <a:latin typeface="Arial" panose="020B0604020202020204" pitchFamily="34" charset="0"/>
                <a:cs typeface="Arial" panose="020B0604020202020204" pitchFamily="34" charset="0"/>
              </a:rPr>
              <a:t> und </a:t>
            </a:r>
            <a:r>
              <a:rPr lang="en-GB" sz="1800" dirty="0" err="1">
                <a:solidFill>
                  <a:schemeClr val="tx1"/>
                </a:solidFill>
                <a:latin typeface="Arial" panose="020B0604020202020204" pitchFamily="34" charset="0"/>
                <a:cs typeface="Arial" panose="020B0604020202020204" pitchFamily="34" charset="0"/>
              </a:rPr>
              <a:t>Bänder</a:t>
            </a:r>
            <a:r>
              <a:rPr lang="en-GB" sz="1800" dirty="0">
                <a:solidFill>
                  <a:schemeClr val="tx1"/>
                </a:solidFill>
                <a:latin typeface="Arial" panose="020B0604020202020204" pitchFamily="34" charset="0"/>
                <a:cs typeface="Arial" panose="020B0604020202020204" pitchFamily="34" charset="0"/>
              </a:rPr>
              <a:t>, die intra- und </a:t>
            </a:r>
            <a:r>
              <a:rPr lang="en-GB" sz="1800" dirty="0" err="1">
                <a:solidFill>
                  <a:schemeClr val="tx1"/>
                </a:solidFill>
                <a:latin typeface="Arial" panose="020B0604020202020204" pitchFamily="34" charset="0"/>
                <a:cs typeface="Arial" panose="020B0604020202020204" pitchFamily="34" charset="0"/>
              </a:rPr>
              <a:t>intermuskuläre</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Koordination</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sind</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im</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Alltag</a:t>
            </a:r>
            <a:r>
              <a:rPr lang="en-GB" sz="1800" dirty="0">
                <a:solidFill>
                  <a:schemeClr val="tx1"/>
                </a:solidFill>
                <a:latin typeface="Arial" panose="020B0604020202020204" pitchFamily="34" charset="0"/>
                <a:cs typeface="Arial" panose="020B0604020202020204" pitchFamily="34" charset="0"/>
              </a:rPr>
              <a:t> und in den </a:t>
            </a:r>
            <a:r>
              <a:rPr lang="en-GB" sz="1800" dirty="0" err="1">
                <a:solidFill>
                  <a:schemeClr val="tx1"/>
                </a:solidFill>
                <a:latin typeface="Arial" panose="020B0604020202020204" pitchFamily="34" charset="0"/>
                <a:cs typeface="Arial" panose="020B0604020202020204" pitchFamily="34" charset="0"/>
              </a:rPr>
              <a:t>meisten</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Sportarten</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wichtiger</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als</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eine</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grosse</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Muskelmasse</a:t>
            </a:r>
            <a:r>
              <a:rPr lang="en-GB" sz="1800" dirty="0">
                <a:solidFill>
                  <a:schemeClr val="tx1"/>
                </a:solidFill>
                <a:latin typeface="Arial" panose="020B0604020202020204" pitchFamily="34" charset="0"/>
                <a:cs typeface="Arial" panose="020B0604020202020204" pitchFamily="34" charset="0"/>
              </a:rPr>
              <a:t>.</a:t>
            </a:r>
            <a:endParaRPr lang="en-GB" sz="1800" b="1"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51E15C7-A568-0842-B1D8-059F25DB5462}"/>
              </a:ext>
            </a:extLst>
          </p:cNvPr>
          <p:cNvPicPr>
            <a:picLocks noChangeAspect="1"/>
          </p:cNvPicPr>
          <p:nvPr/>
        </p:nvPicPr>
        <p:blipFill>
          <a:blip r:embed="rId3"/>
          <a:stretch>
            <a:fillRect/>
          </a:stretch>
        </p:blipFill>
        <p:spPr>
          <a:xfrm>
            <a:off x="623392" y="3212975"/>
            <a:ext cx="5100202" cy="3028245"/>
          </a:xfrm>
          <a:prstGeom prst="rect">
            <a:avLst/>
          </a:prstGeom>
        </p:spPr>
      </p:pic>
      <p:sp>
        <p:nvSpPr>
          <p:cNvPr id="5" name="Titel 2">
            <a:extLst>
              <a:ext uri="{FF2B5EF4-FFF2-40B4-BE49-F238E27FC236}">
                <a16:creationId xmlns:a16="http://schemas.microsoft.com/office/drawing/2014/main" id="{3EA55CCF-4102-4E83-B3CE-A3C960A2A0F0}"/>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Kraft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Methodische Aspekte des Krafttrainings</a:t>
            </a:r>
          </a:p>
        </p:txBody>
      </p:sp>
      <p:sp>
        <p:nvSpPr>
          <p:cNvPr id="6" name="TextBox 4">
            <a:extLst>
              <a:ext uri="{FF2B5EF4-FFF2-40B4-BE49-F238E27FC236}">
                <a16:creationId xmlns:a16="http://schemas.microsoft.com/office/drawing/2014/main" id="{8BE764BC-1DAF-49E3-A4A0-15A7A574E8FD}"/>
              </a:ext>
            </a:extLst>
          </p:cNvPr>
          <p:cNvSpPr txBox="1"/>
          <p:nvPr/>
        </p:nvSpPr>
        <p:spPr>
          <a:xfrm>
            <a:off x="5619750" y="3911490"/>
            <a:ext cx="6372737" cy="1631216"/>
          </a:xfrm>
          <a:prstGeom prst="rect">
            <a:avLst/>
          </a:prstGeom>
          <a:noFill/>
        </p:spPr>
        <p:txBody>
          <a:bodyPr wrap="square" rtlCol="0">
            <a:spAutoFit/>
          </a:bodyPr>
          <a:lstStyle/>
          <a:p>
            <a:pPr marL="284400" indent="-284400">
              <a:spcAft>
                <a:spcPts val="600"/>
              </a:spcAft>
              <a:buClr>
                <a:schemeClr val="accent1"/>
              </a:buClr>
              <a:buFont typeface="Wingdings" panose="05000000000000000000" pitchFamily="2" charset="2"/>
              <a:buChar char="§"/>
            </a:pPr>
            <a:r>
              <a:rPr lang="de-DE" altLang="de-DE" sz="1800" dirty="0">
                <a:latin typeface="Arial" pitchFamily="34" charset="0"/>
              </a:rPr>
              <a:t>15-16 Jahre: Belastungsfähigkeit via Umfang erhöhen, Bewegungsabläufe Hanteltraining erlerne</a:t>
            </a:r>
            <a:r>
              <a:rPr lang="en-GB" altLang="de-DE" sz="1800" dirty="0">
                <a:latin typeface="Arial" pitchFamily="34" charset="0"/>
              </a:rPr>
              <a:t>n</a:t>
            </a:r>
            <a:endParaRPr lang="en-GB" sz="1800" dirty="0"/>
          </a:p>
          <a:p>
            <a:pPr marL="285750" indent="-285750">
              <a:spcAft>
                <a:spcPts val="0"/>
              </a:spcAft>
              <a:buClr>
                <a:schemeClr val="accent1"/>
              </a:buClr>
              <a:buFont typeface="Wingdings" pitchFamily="2" charset="2"/>
              <a:buChar char="§"/>
            </a:pPr>
            <a:r>
              <a:rPr lang="de-DE" altLang="de-DE" sz="1800" dirty="0">
                <a:latin typeface="Arial" pitchFamily="34" charset="0"/>
              </a:rPr>
              <a:t>13-15 Jahre: Haltung und Belastungsfähigkeit erarbeiten </a:t>
            </a:r>
          </a:p>
          <a:p>
            <a:pPr marL="284400">
              <a:spcAft>
                <a:spcPts val="600"/>
              </a:spcAft>
              <a:buClr>
                <a:schemeClr val="accent1"/>
              </a:buClr>
            </a:pPr>
            <a:r>
              <a:rPr lang="de-DE" altLang="de-DE" sz="1800" dirty="0">
                <a:latin typeface="Arial" pitchFamily="34" charset="0"/>
              </a:rPr>
              <a:t>(Stabilität: </a:t>
            </a:r>
            <a:r>
              <a:rPr lang="de-DE" altLang="de-DE" sz="1800" dirty="0" err="1">
                <a:latin typeface="Arial" pitchFamily="34" charset="0"/>
              </a:rPr>
              <a:t>Fussgelenke</a:t>
            </a:r>
            <a:r>
              <a:rPr lang="de-DE" altLang="de-DE" sz="1800" dirty="0">
                <a:latin typeface="Arial" pitchFamily="34" charset="0"/>
              </a:rPr>
              <a:t>, Becken, Schultern)</a:t>
            </a:r>
            <a:endParaRPr lang="en-GB" sz="1800" dirty="0"/>
          </a:p>
          <a:p>
            <a:pPr marL="285750" indent="-285750">
              <a:spcAft>
                <a:spcPts val="600"/>
              </a:spcAft>
              <a:buClr>
                <a:schemeClr val="accent1"/>
              </a:buClr>
              <a:buFont typeface="Wingdings" pitchFamily="2" charset="2"/>
              <a:buChar char="§"/>
            </a:pPr>
            <a:r>
              <a:rPr lang="de-DE" altLang="de-DE" sz="1800" dirty="0">
                <a:latin typeface="Arial" pitchFamily="34" charset="0"/>
              </a:rPr>
              <a:t>08-13 Jahre: vielseitige Kräftigung, Haltung (Turnen)</a:t>
            </a:r>
            <a:endParaRPr lang="en-GB" sz="1800" dirty="0"/>
          </a:p>
        </p:txBody>
      </p:sp>
      <p:sp>
        <p:nvSpPr>
          <p:cNvPr id="3" name="SeitenzahlBenutzerdefiniert">
            <a:extLst>
              <a:ext uri="{FF2B5EF4-FFF2-40B4-BE49-F238E27FC236}">
                <a16:creationId xmlns:a16="http://schemas.microsoft.com/office/drawing/2014/main" id="{ABA4144E-D221-FB46-EFFC-C1EA4123A14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43</a:t>
            </a:r>
            <a:endParaRPr lang="de-CH" sz="900" dirty="0"/>
          </a:p>
        </p:txBody>
      </p:sp>
    </p:spTree>
    <p:extLst>
      <p:ext uri="{BB962C8B-B14F-4D97-AF65-F5344CB8AC3E}">
        <p14:creationId xmlns:p14="http://schemas.microsoft.com/office/powerpoint/2010/main" val="125798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0800E-25C4-774B-D6E2-7937B2615040}"/>
            </a:ext>
          </a:extLst>
        </p:cNvPr>
        <p:cNvGrpSpPr/>
        <p:nvPr/>
      </p:nvGrpSpPr>
      <p:grpSpPr>
        <a:xfrm>
          <a:off x="0" y="0"/>
          <a:ext cx="0" cy="0"/>
          <a:chOff x="0" y="0"/>
          <a:chExt cx="0" cy="0"/>
        </a:xfrm>
      </p:grpSpPr>
      <p:pic>
        <p:nvPicPr>
          <p:cNvPr id="6" name="Grafik 5" descr="Ein Bild, das Text, Screenshot, Schrift, Reihe enthält.&#10;&#10;KI-generierte Inhalte können fehlerhaft sein.">
            <a:extLst>
              <a:ext uri="{FF2B5EF4-FFF2-40B4-BE49-F238E27FC236}">
                <a16:creationId xmlns:a16="http://schemas.microsoft.com/office/drawing/2014/main" id="{C1B74FC0-98AA-D8EA-125C-F48404F6B562}"/>
              </a:ext>
            </a:extLst>
          </p:cNvPr>
          <p:cNvPicPr>
            <a:picLocks/>
          </p:cNvPicPr>
          <p:nvPr/>
        </p:nvPicPr>
        <p:blipFill>
          <a:blip r:embed="rId3">
            <a:alphaModFix/>
            <a:extLst>
              <a:ext uri="{28A0092B-C50C-407E-A947-70E740481C1C}">
                <a14:useLocalDpi xmlns:a14="http://schemas.microsoft.com/office/drawing/2010/main" val="0"/>
              </a:ext>
            </a:extLst>
          </a:blip>
          <a:stretch>
            <a:fillRect/>
          </a:stretch>
        </p:blipFill>
        <p:spPr>
          <a:xfrm>
            <a:off x="583200" y="3084798"/>
            <a:ext cx="6149302" cy="3284597"/>
          </a:xfrm>
          <a:prstGeom prst="rect">
            <a:avLst/>
          </a:prstGeom>
        </p:spPr>
      </p:pic>
      <p:sp>
        <p:nvSpPr>
          <p:cNvPr id="8" name="Abgerundetes Rechteck 7">
            <a:extLst>
              <a:ext uri="{FF2B5EF4-FFF2-40B4-BE49-F238E27FC236}">
                <a16:creationId xmlns:a16="http://schemas.microsoft.com/office/drawing/2014/main" id="{3199FED3-1D89-8BD6-1305-6BEAB6BE6987}"/>
              </a:ext>
            </a:extLst>
          </p:cNvPr>
          <p:cNvSpPr/>
          <p:nvPr/>
        </p:nvSpPr>
        <p:spPr>
          <a:xfrm>
            <a:off x="1847528" y="1598503"/>
            <a:ext cx="8496944" cy="118242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Aft>
                <a:spcPts val="600"/>
              </a:spcAft>
              <a:defRPr/>
            </a:pPr>
            <a:r>
              <a:rPr lang="de-CH" sz="1600" b="0" i="0" dirty="0" err="1">
                <a:solidFill>
                  <a:srgbClr val="1D1D1D"/>
                </a:solidFill>
                <a:effectLst/>
                <a:latin typeface="+mj-lt"/>
              </a:rPr>
              <a:t>L'entraînement</a:t>
            </a:r>
            <a:r>
              <a:rPr lang="de-CH" sz="1600" b="0" i="0" dirty="0">
                <a:solidFill>
                  <a:srgbClr val="1D1D1D"/>
                </a:solidFill>
                <a:effectLst/>
                <a:latin typeface="+mj-lt"/>
              </a:rPr>
              <a:t> de la </a:t>
            </a:r>
            <a:r>
              <a:rPr lang="de-CH" sz="1600" b="0" i="0" dirty="0" err="1">
                <a:solidFill>
                  <a:srgbClr val="1D1D1D"/>
                </a:solidFill>
                <a:effectLst/>
                <a:latin typeface="+mj-lt"/>
              </a:rPr>
              <a:t>force</a:t>
            </a:r>
            <a:r>
              <a:rPr lang="de-CH" sz="1600" b="0" i="0" dirty="0">
                <a:solidFill>
                  <a:srgbClr val="1D1D1D"/>
                </a:solidFill>
                <a:effectLst/>
                <a:latin typeface="+mj-lt"/>
              </a:rPr>
              <a:t> </a:t>
            </a:r>
            <a:r>
              <a:rPr lang="de-CH" sz="1600" b="0" i="0" dirty="0" err="1">
                <a:solidFill>
                  <a:srgbClr val="1D1D1D"/>
                </a:solidFill>
                <a:effectLst/>
                <a:latin typeface="+mj-lt"/>
              </a:rPr>
              <a:t>doit</a:t>
            </a:r>
            <a:r>
              <a:rPr lang="de-CH" sz="1600" b="0" i="0" dirty="0">
                <a:solidFill>
                  <a:srgbClr val="1D1D1D"/>
                </a:solidFill>
                <a:effectLst/>
                <a:latin typeface="+mj-lt"/>
              </a:rPr>
              <a:t> </a:t>
            </a:r>
            <a:r>
              <a:rPr lang="de-CH" sz="1600" b="0" i="0" dirty="0" err="1">
                <a:solidFill>
                  <a:srgbClr val="1D1D1D"/>
                </a:solidFill>
                <a:effectLst/>
                <a:latin typeface="+mj-lt"/>
              </a:rPr>
              <a:t>être</a:t>
            </a:r>
            <a:r>
              <a:rPr lang="de-CH" sz="1600" b="0" i="0" dirty="0">
                <a:solidFill>
                  <a:srgbClr val="1D1D1D"/>
                </a:solidFill>
                <a:effectLst/>
                <a:latin typeface="+mj-lt"/>
              </a:rPr>
              <a:t> </a:t>
            </a:r>
            <a:r>
              <a:rPr lang="de-CH" sz="1600" b="0" i="0" dirty="0" err="1">
                <a:solidFill>
                  <a:srgbClr val="1D1D1D"/>
                </a:solidFill>
                <a:effectLst/>
                <a:latin typeface="+mj-lt"/>
              </a:rPr>
              <a:t>systématiquement</a:t>
            </a:r>
            <a:r>
              <a:rPr lang="de-CH" sz="1600" b="0" i="0" dirty="0">
                <a:solidFill>
                  <a:srgbClr val="1D1D1D"/>
                </a:solidFill>
                <a:effectLst/>
                <a:latin typeface="+mj-lt"/>
              </a:rPr>
              <a:t> </a:t>
            </a:r>
            <a:r>
              <a:rPr lang="de-CH" sz="1600" b="0" i="0" dirty="0" err="1">
                <a:solidFill>
                  <a:srgbClr val="1D1D1D"/>
                </a:solidFill>
                <a:effectLst/>
                <a:latin typeface="+mj-lt"/>
              </a:rPr>
              <a:t>développée</a:t>
            </a:r>
            <a:r>
              <a:rPr lang="de-CH" sz="1600" b="0" i="0" dirty="0">
                <a:solidFill>
                  <a:srgbClr val="1D1D1D"/>
                </a:solidFill>
                <a:effectLst/>
                <a:latin typeface="+mj-lt"/>
              </a:rPr>
              <a:t>. La </a:t>
            </a:r>
            <a:r>
              <a:rPr lang="de-CH" sz="1600" b="0" i="0" dirty="0" err="1">
                <a:solidFill>
                  <a:srgbClr val="1D1D1D"/>
                </a:solidFill>
                <a:effectLst/>
                <a:latin typeface="+mj-lt"/>
              </a:rPr>
              <a:t>stabilité</a:t>
            </a:r>
            <a:r>
              <a:rPr lang="de-CH" sz="1600" b="0" i="0" dirty="0">
                <a:solidFill>
                  <a:srgbClr val="1D1D1D"/>
                </a:solidFill>
                <a:effectLst/>
                <a:latin typeface="+mj-lt"/>
              </a:rPr>
              <a:t> du </a:t>
            </a:r>
            <a:r>
              <a:rPr lang="de-CH" sz="1600" b="0" i="0" dirty="0" err="1">
                <a:solidFill>
                  <a:srgbClr val="1D1D1D"/>
                </a:solidFill>
                <a:effectLst/>
                <a:latin typeface="+mj-lt"/>
              </a:rPr>
              <a:t>tronc</a:t>
            </a:r>
            <a:r>
              <a:rPr lang="de-CH" sz="1600" b="0" i="0" dirty="0">
                <a:solidFill>
                  <a:srgbClr val="1D1D1D"/>
                </a:solidFill>
                <a:effectLst/>
                <a:latin typeface="+mj-lt"/>
              </a:rPr>
              <a:t> et des </a:t>
            </a:r>
            <a:r>
              <a:rPr lang="de-CH" sz="1600" b="0" i="0" dirty="0" err="1">
                <a:solidFill>
                  <a:srgbClr val="1D1D1D"/>
                </a:solidFill>
                <a:effectLst/>
                <a:latin typeface="+mj-lt"/>
              </a:rPr>
              <a:t>articulations</a:t>
            </a:r>
            <a:r>
              <a:rPr lang="de-CH" sz="1600" b="0" i="0" dirty="0">
                <a:solidFill>
                  <a:srgbClr val="1D1D1D"/>
                </a:solidFill>
                <a:effectLst/>
                <a:latin typeface="+mj-lt"/>
              </a:rPr>
              <a:t>, la </a:t>
            </a:r>
            <a:r>
              <a:rPr lang="de-CH" sz="1600" b="0" i="0" dirty="0" err="1">
                <a:solidFill>
                  <a:srgbClr val="1D1D1D"/>
                </a:solidFill>
                <a:effectLst/>
                <a:latin typeface="+mj-lt"/>
              </a:rPr>
              <a:t>tolérance</a:t>
            </a:r>
            <a:r>
              <a:rPr lang="de-CH" sz="1600" b="0" i="0" dirty="0">
                <a:solidFill>
                  <a:srgbClr val="1D1D1D"/>
                </a:solidFill>
                <a:effectLst/>
                <a:latin typeface="+mj-lt"/>
              </a:rPr>
              <a:t> à la </a:t>
            </a:r>
            <a:r>
              <a:rPr lang="de-CH" sz="1600" b="0" i="0" dirty="0" err="1">
                <a:solidFill>
                  <a:srgbClr val="1D1D1D"/>
                </a:solidFill>
                <a:effectLst/>
                <a:latin typeface="+mj-lt"/>
              </a:rPr>
              <a:t>charge</a:t>
            </a:r>
            <a:r>
              <a:rPr lang="de-CH" sz="1600" b="0" i="0" dirty="0">
                <a:solidFill>
                  <a:srgbClr val="1D1D1D"/>
                </a:solidFill>
                <a:effectLst/>
                <a:latin typeface="+mj-lt"/>
              </a:rPr>
              <a:t> des </a:t>
            </a:r>
            <a:r>
              <a:rPr lang="de-CH" sz="1600" b="0" i="0" dirty="0" err="1">
                <a:solidFill>
                  <a:srgbClr val="1D1D1D"/>
                </a:solidFill>
                <a:effectLst/>
                <a:latin typeface="+mj-lt"/>
              </a:rPr>
              <a:t>os</a:t>
            </a:r>
            <a:r>
              <a:rPr lang="de-CH" sz="1600" b="0" i="0" dirty="0">
                <a:solidFill>
                  <a:srgbClr val="1D1D1D"/>
                </a:solidFill>
                <a:effectLst/>
                <a:latin typeface="+mj-lt"/>
              </a:rPr>
              <a:t>, des </a:t>
            </a:r>
            <a:r>
              <a:rPr lang="de-CH" sz="1600" b="0" i="0" dirty="0" err="1">
                <a:solidFill>
                  <a:srgbClr val="1D1D1D"/>
                </a:solidFill>
                <a:effectLst/>
                <a:latin typeface="+mj-lt"/>
              </a:rPr>
              <a:t>muscles</a:t>
            </a:r>
            <a:r>
              <a:rPr lang="de-CH" sz="1600" b="0" i="0" dirty="0">
                <a:solidFill>
                  <a:srgbClr val="1D1D1D"/>
                </a:solidFill>
                <a:effectLst/>
                <a:latin typeface="+mj-lt"/>
              </a:rPr>
              <a:t>, des </a:t>
            </a:r>
            <a:r>
              <a:rPr lang="de-CH" sz="1600" b="0" i="0" dirty="0" err="1">
                <a:solidFill>
                  <a:srgbClr val="1D1D1D"/>
                </a:solidFill>
                <a:effectLst/>
                <a:latin typeface="+mj-lt"/>
              </a:rPr>
              <a:t>tendons</a:t>
            </a:r>
            <a:r>
              <a:rPr lang="de-CH" sz="1600" b="0" i="0" dirty="0">
                <a:solidFill>
                  <a:srgbClr val="1D1D1D"/>
                </a:solidFill>
                <a:effectLst/>
                <a:latin typeface="+mj-lt"/>
              </a:rPr>
              <a:t> et des </a:t>
            </a:r>
            <a:r>
              <a:rPr lang="de-CH" sz="1600" b="0" i="0" dirty="0" err="1">
                <a:solidFill>
                  <a:srgbClr val="1D1D1D"/>
                </a:solidFill>
                <a:effectLst/>
                <a:latin typeface="+mj-lt"/>
              </a:rPr>
              <a:t>ligaments</a:t>
            </a:r>
            <a:r>
              <a:rPr lang="de-CH" sz="1600" b="0" i="0" dirty="0">
                <a:solidFill>
                  <a:srgbClr val="1D1D1D"/>
                </a:solidFill>
                <a:effectLst/>
                <a:latin typeface="+mj-lt"/>
              </a:rPr>
              <a:t>, la </a:t>
            </a:r>
            <a:r>
              <a:rPr lang="de-CH" sz="1600" b="0" i="0" dirty="0" err="1">
                <a:solidFill>
                  <a:srgbClr val="1D1D1D"/>
                </a:solidFill>
                <a:effectLst/>
                <a:latin typeface="+mj-lt"/>
              </a:rPr>
              <a:t>coordination</a:t>
            </a:r>
            <a:r>
              <a:rPr lang="de-CH" sz="1600" b="0" i="0" dirty="0">
                <a:solidFill>
                  <a:srgbClr val="1D1D1D"/>
                </a:solidFill>
                <a:effectLst/>
                <a:latin typeface="+mj-lt"/>
              </a:rPr>
              <a:t> intra- et </a:t>
            </a:r>
            <a:r>
              <a:rPr lang="de-CH" sz="1600" b="0" i="0" dirty="0" err="1">
                <a:solidFill>
                  <a:srgbClr val="1D1D1D"/>
                </a:solidFill>
                <a:effectLst/>
                <a:latin typeface="+mj-lt"/>
              </a:rPr>
              <a:t>intermusculaire</a:t>
            </a:r>
            <a:r>
              <a:rPr lang="de-CH" sz="1600" b="0" i="0" dirty="0">
                <a:solidFill>
                  <a:srgbClr val="1D1D1D"/>
                </a:solidFill>
                <a:effectLst/>
                <a:latin typeface="+mj-lt"/>
              </a:rPr>
              <a:t> </a:t>
            </a:r>
            <a:r>
              <a:rPr lang="de-CH" sz="1600" b="0" i="0" dirty="0" err="1">
                <a:solidFill>
                  <a:srgbClr val="1D1D1D"/>
                </a:solidFill>
                <a:effectLst/>
                <a:latin typeface="+mj-lt"/>
              </a:rPr>
              <a:t>sont</a:t>
            </a:r>
            <a:r>
              <a:rPr lang="de-CH" sz="1600" b="0" i="0" dirty="0">
                <a:solidFill>
                  <a:srgbClr val="1D1D1D"/>
                </a:solidFill>
                <a:effectLst/>
                <a:latin typeface="+mj-lt"/>
              </a:rPr>
              <a:t> plus </a:t>
            </a:r>
            <a:r>
              <a:rPr lang="de-CH" sz="1600" b="0" i="0" dirty="0" err="1">
                <a:solidFill>
                  <a:srgbClr val="1D1D1D"/>
                </a:solidFill>
                <a:effectLst/>
                <a:latin typeface="+mj-lt"/>
              </a:rPr>
              <a:t>importantes</a:t>
            </a:r>
            <a:r>
              <a:rPr lang="de-CH" sz="1600" b="0" i="0" dirty="0">
                <a:solidFill>
                  <a:srgbClr val="1D1D1D"/>
                </a:solidFill>
                <a:effectLst/>
                <a:latin typeface="+mj-lt"/>
              </a:rPr>
              <a:t> </a:t>
            </a:r>
            <a:r>
              <a:rPr lang="de-CH" sz="1600" b="0" i="0" dirty="0" err="1">
                <a:solidFill>
                  <a:srgbClr val="1D1D1D"/>
                </a:solidFill>
                <a:effectLst/>
                <a:latin typeface="+mj-lt"/>
              </a:rPr>
              <a:t>dans</a:t>
            </a:r>
            <a:r>
              <a:rPr lang="de-CH" sz="1600" b="0" i="0" dirty="0">
                <a:solidFill>
                  <a:srgbClr val="1D1D1D"/>
                </a:solidFill>
                <a:effectLst/>
                <a:latin typeface="+mj-lt"/>
              </a:rPr>
              <a:t> la </a:t>
            </a:r>
            <a:r>
              <a:rPr lang="de-CH" sz="1600" b="0" i="0" dirty="0" err="1">
                <a:solidFill>
                  <a:srgbClr val="1D1D1D"/>
                </a:solidFill>
                <a:effectLst/>
                <a:latin typeface="+mj-lt"/>
              </a:rPr>
              <a:t>vie</a:t>
            </a:r>
            <a:r>
              <a:rPr lang="de-CH" sz="1600" b="0" i="0" dirty="0">
                <a:solidFill>
                  <a:srgbClr val="1D1D1D"/>
                </a:solidFill>
                <a:effectLst/>
                <a:latin typeface="+mj-lt"/>
              </a:rPr>
              <a:t> </a:t>
            </a:r>
            <a:r>
              <a:rPr lang="de-CH" sz="1600" b="0" i="0" dirty="0" err="1">
                <a:solidFill>
                  <a:srgbClr val="1D1D1D"/>
                </a:solidFill>
                <a:effectLst/>
                <a:latin typeface="+mj-lt"/>
              </a:rPr>
              <a:t>quotidienne</a:t>
            </a:r>
            <a:r>
              <a:rPr lang="de-CH" sz="1600" b="0" i="0" dirty="0">
                <a:solidFill>
                  <a:srgbClr val="1D1D1D"/>
                </a:solidFill>
                <a:effectLst/>
                <a:latin typeface="+mj-lt"/>
              </a:rPr>
              <a:t> et </a:t>
            </a:r>
            <a:r>
              <a:rPr lang="de-CH" sz="1600" b="0" i="0" dirty="0" err="1">
                <a:solidFill>
                  <a:srgbClr val="1D1D1D"/>
                </a:solidFill>
                <a:effectLst/>
                <a:latin typeface="+mj-lt"/>
              </a:rPr>
              <a:t>dans</a:t>
            </a:r>
            <a:r>
              <a:rPr lang="de-CH" sz="1600" b="0" i="0" dirty="0">
                <a:solidFill>
                  <a:srgbClr val="1D1D1D"/>
                </a:solidFill>
                <a:effectLst/>
                <a:latin typeface="+mj-lt"/>
              </a:rPr>
              <a:t> la </a:t>
            </a:r>
            <a:r>
              <a:rPr lang="de-CH" sz="1600" b="0" i="0" dirty="0" err="1">
                <a:solidFill>
                  <a:srgbClr val="1D1D1D"/>
                </a:solidFill>
                <a:effectLst/>
                <a:latin typeface="+mj-lt"/>
              </a:rPr>
              <a:t>plupart</a:t>
            </a:r>
            <a:r>
              <a:rPr lang="de-CH" sz="1600" b="0" i="0" dirty="0">
                <a:solidFill>
                  <a:srgbClr val="1D1D1D"/>
                </a:solidFill>
                <a:effectLst/>
                <a:latin typeface="+mj-lt"/>
              </a:rPr>
              <a:t> des </a:t>
            </a:r>
            <a:r>
              <a:rPr lang="de-CH" sz="1600" b="0" i="0" dirty="0" err="1">
                <a:solidFill>
                  <a:srgbClr val="1D1D1D"/>
                </a:solidFill>
                <a:effectLst/>
                <a:latin typeface="+mj-lt"/>
              </a:rPr>
              <a:t>sports</a:t>
            </a:r>
            <a:r>
              <a:rPr lang="de-CH" sz="1600" b="0" i="0" dirty="0">
                <a:solidFill>
                  <a:srgbClr val="1D1D1D"/>
                </a:solidFill>
                <a:effectLst/>
                <a:latin typeface="+mj-lt"/>
              </a:rPr>
              <a:t> </a:t>
            </a:r>
            <a:r>
              <a:rPr lang="de-CH" sz="1600" b="0" i="0" dirty="0" err="1">
                <a:solidFill>
                  <a:srgbClr val="1D1D1D"/>
                </a:solidFill>
                <a:effectLst/>
                <a:latin typeface="+mj-lt"/>
              </a:rPr>
              <a:t>qu'une</a:t>
            </a:r>
            <a:r>
              <a:rPr lang="de-CH" sz="1600" b="0" i="0" dirty="0">
                <a:solidFill>
                  <a:srgbClr val="1D1D1D"/>
                </a:solidFill>
                <a:effectLst/>
                <a:latin typeface="+mj-lt"/>
              </a:rPr>
              <a:t> </a:t>
            </a:r>
            <a:r>
              <a:rPr lang="de-CH" sz="1600" b="0" i="0" dirty="0" err="1">
                <a:solidFill>
                  <a:srgbClr val="1D1D1D"/>
                </a:solidFill>
                <a:effectLst/>
                <a:latin typeface="+mj-lt"/>
              </a:rPr>
              <a:t>masse</a:t>
            </a:r>
            <a:r>
              <a:rPr lang="de-CH" sz="1600" b="0" i="0" dirty="0">
                <a:solidFill>
                  <a:srgbClr val="1D1D1D"/>
                </a:solidFill>
                <a:effectLst/>
                <a:latin typeface="+mj-lt"/>
              </a:rPr>
              <a:t> musculaire </a:t>
            </a:r>
            <a:r>
              <a:rPr lang="de-CH" sz="1600" b="0" i="0" dirty="0" err="1">
                <a:solidFill>
                  <a:srgbClr val="1D1D1D"/>
                </a:solidFill>
                <a:effectLst/>
                <a:latin typeface="+mj-lt"/>
              </a:rPr>
              <a:t>importante</a:t>
            </a:r>
            <a:r>
              <a:rPr lang="de-CH" sz="1600" b="0" i="0" dirty="0">
                <a:solidFill>
                  <a:srgbClr val="1D1D1D"/>
                </a:solidFill>
                <a:effectLst/>
                <a:latin typeface="+mj-lt"/>
              </a:rPr>
              <a:t>.</a:t>
            </a:r>
            <a:endParaRPr lang="en-GB" sz="1800" b="1" dirty="0">
              <a:solidFill>
                <a:schemeClr val="tx1"/>
              </a:solidFill>
              <a:latin typeface="+mj-lt"/>
              <a:cs typeface="Arial" panose="020B0604020202020204" pitchFamily="34" charset="0"/>
            </a:endParaRPr>
          </a:p>
        </p:txBody>
      </p:sp>
      <p:sp>
        <p:nvSpPr>
          <p:cNvPr id="7" name="Titel 2">
            <a:extLst>
              <a:ext uri="{FF2B5EF4-FFF2-40B4-BE49-F238E27FC236}">
                <a16:creationId xmlns:a16="http://schemas.microsoft.com/office/drawing/2014/main" id="{3AC7D3D5-3027-4631-A236-4950ECBB9253}"/>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FR" sz="2800" dirty="0"/>
              <a:t>Force</a:t>
            </a:r>
            <a:br>
              <a:rPr lang="fr-FR" sz="2800" dirty="0"/>
            </a:br>
            <a:r>
              <a:rPr lang="fr-FR" sz="2800" b="0" dirty="0"/>
              <a:t>Aspect méthodologique de l’entrainement de la force</a:t>
            </a:r>
            <a:endParaRPr lang="de-CH" sz="2800" b="0" kern="0" dirty="0">
              <a:latin typeface="Arial" panose="020B0604020202020204" pitchFamily="34" charset="0"/>
              <a:cs typeface="Arial" panose="020B0604020202020204" pitchFamily="34" charset="0"/>
            </a:endParaRPr>
          </a:p>
        </p:txBody>
      </p:sp>
      <p:sp>
        <p:nvSpPr>
          <p:cNvPr id="9" name="TextBox 4">
            <a:extLst>
              <a:ext uri="{FF2B5EF4-FFF2-40B4-BE49-F238E27FC236}">
                <a16:creationId xmlns:a16="http://schemas.microsoft.com/office/drawing/2014/main" id="{EC36DF1C-01C8-4EC5-930D-1C0C28054529}"/>
              </a:ext>
            </a:extLst>
          </p:cNvPr>
          <p:cNvSpPr txBox="1"/>
          <p:nvPr/>
        </p:nvSpPr>
        <p:spPr>
          <a:xfrm>
            <a:off x="5619600" y="3911490"/>
            <a:ext cx="6372737" cy="1631216"/>
          </a:xfrm>
          <a:prstGeom prst="rect">
            <a:avLst/>
          </a:prstGeom>
          <a:noFill/>
        </p:spPr>
        <p:txBody>
          <a:bodyPr wrap="square" rtlCol="0">
            <a:spAutoFit/>
          </a:bodyPr>
          <a:lstStyle/>
          <a:p>
            <a:pPr marL="284400" indent="-284400">
              <a:spcAft>
                <a:spcPts val="600"/>
              </a:spcAft>
              <a:buClr>
                <a:schemeClr val="accent1"/>
              </a:buClr>
              <a:buFont typeface="Wingdings" panose="05000000000000000000" pitchFamily="2" charset="2"/>
              <a:buChar char="§"/>
            </a:pPr>
            <a:r>
              <a:rPr lang="de-DE" altLang="de-DE" sz="1800" dirty="0">
                <a:latin typeface="Arial" pitchFamily="34" charset="0"/>
              </a:rPr>
              <a:t>15-16 ans: </a:t>
            </a:r>
            <a:r>
              <a:rPr lang="de-DE" altLang="de-DE" sz="1800" dirty="0" err="1">
                <a:latin typeface="Arial" pitchFamily="34" charset="0"/>
              </a:rPr>
              <a:t>augmenter</a:t>
            </a:r>
            <a:r>
              <a:rPr lang="de-DE" altLang="de-DE" sz="1800" dirty="0">
                <a:latin typeface="Arial" pitchFamily="34" charset="0"/>
              </a:rPr>
              <a:t> la </a:t>
            </a:r>
            <a:r>
              <a:rPr lang="de-DE" altLang="de-DE" sz="1800" dirty="0" err="1">
                <a:latin typeface="Arial" pitchFamily="34" charset="0"/>
              </a:rPr>
              <a:t>capacité</a:t>
            </a:r>
            <a:r>
              <a:rPr lang="de-DE" altLang="de-DE" sz="1800" dirty="0">
                <a:latin typeface="Arial" pitchFamily="34" charset="0"/>
              </a:rPr>
              <a:t> de </a:t>
            </a:r>
            <a:r>
              <a:rPr lang="de-DE" altLang="de-DE" sz="1800" dirty="0" err="1">
                <a:latin typeface="Arial" pitchFamily="34" charset="0"/>
              </a:rPr>
              <a:t>charge</a:t>
            </a:r>
            <a:r>
              <a:rPr lang="de-DE" altLang="de-DE" sz="1800" dirty="0">
                <a:latin typeface="Arial" pitchFamily="34" charset="0"/>
              </a:rPr>
              <a:t> </a:t>
            </a:r>
            <a:r>
              <a:rPr lang="de-DE" altLang="de-DE" sz="1800" dirty="0" err="1">
                <a:latin typeface="Arial" pitchFamily="34" charset="0"/>
              </a:rPr>
              <a:t>admise</a:t>
            </a:r>
            <a:r>
              <a:rPr lang="de-DE" altLang="de-DE" sz="1800" dirty="0">
                <a:latin typeface="Arial" pitchFamily="34" charset="0"/>
              </a:rPr>
              <a:t>, apprendre </a:t>
            </a:r>
            <a:r>
              <a:rPr lang="de-DE" altLang="de-DE" sz="1800" dirty="0" err="1">
                <a:latin typeface="Arial" pitchFamily="34" charset="0"/>
              </a:rPr>
              <a:t>les</a:t>
            </a:r>
            <a:r>
              <a:rPr lang="de-DE" altLang="de-DE" sz="1800" dirty="0"/>
              <a:t> </a:t>
            </a:r>
            <a:r>
              <a:rPr lang="de-DE" altLang="de-DE" sz="1800" dirty="0" err="1">
                <a:latin typeface="Arial" pitchFamily="34" charset="0"/>
              </a:rPr>
              <a:t>mouvements</a:t>
            </a:r>
            <a:r>
              <a:rPr lang="de-DE" altLang="de-DE" sz="1800" dirty="0">
                <a:latin typeface="Arial" pitchFamily="34" charset="0"/>
              </a:rPr>
              <a:t> </a:t>
            </a:r>
            <a:r>
              <a:rPr lang="de-DE" altLang="de-DE" sz="1800" dirty="0" err="1">
                <a:latin typeface="Arial" pitchFamily="34" charset="0"/>
              </a:rPr>
              <a:t>avec</a:t>
            </a:r>
            <a:r>
              <a:rPr lang="de-DE" altLang="de-DE" sz="1800" dirty="0">
                <a:latin typeface="Arial" pitchFamily="34" charset="0"/>
              </a:rPr>
              <a:t> </a:t>
            </a:r>
            <a:r>
              <a:rPr lang="de-DE" altLang="de-DE" sz="1800" dirty="0" err="1">
                <a:latin typeface="Arial" pitchFamily="34" charset="0"/>
              </a:rPr>
              <a:t>haltère</a:t>
            </a:r>
            <a:r>
              <a:rPr lang="en-GB" altLang="de-DE" sz="1800" dirty="0"/>
              <a:t>s</a:t>
            </a:r>
            <a:endParaRPr lang="en-GB" sz="1800" dirty="0"/>
          </a:p>
          <a:p>
            <a:pPr marL="285750" indent="-285750">
              <a:spcAft>
                <a:spcPts val="600"/>
              </a:spcAft>
              <a:buClr>
                <a:schemeClr val="accent1"/>
              </a:buClr>
              <a:buFont typeface="Wingdings" pitchFamily="2" charset="2"/>
              <a:buChar char="§"/>
            </a:pPr>
            <a:r>
              <a:rPr lang="de-DE" altLang="de-DE" sz="1800" dirty="0">
                <a:latin typeface="Arial" pitchFamily="34" charset="0"/>
              </a:rPr>
              <a:t>13-15 ans: </a:t>
            </a:r>
            <a:r>
              <a:rPr lang="de-DE" altLang="de-DE" sz="1800" dirty="0" err="1">
                <a:latin typeface="Arial" pitchFamily="34" charset="0"/>
              </a:rPr>
              <a:t>développer</a:t>
            </a:r>
            <a:r>
              <a:rPr lang="de-DE" altLang="de-DE" sz="1800" dirty="0">
                <a:latin typeface="Arial" pitchFamily="34" charset="0"/>
              </a:rPr>
              <a:t> le </a:t>
            </a:r>
            <a:r>
              <a:rPr lang="de-DE" altLang="de-DE" sz="1800" dirty="0" err="1">
                <a:latin typeface="Arial" pitchFamily="34" charset="0"/>
              </a:rPr>
              <a:t>maintien</a:t>
            </a:r>
            <a:r>
              <a:rPr lang="de-DE" altLang="de-DE" sz="1800" dirty="0">
                <a:latin typeface="Arial" pitchFamily="34" charset="0"/>
              </a:rPr>
              <a:t> et la </a:t>
            </a:r>
            <a:r>
              <a:rPr lang="de-DE" altLang="de-DE" sz="1800" dirty="0" err="1">
                <a:latin typeface="Arial" pitchFamily="34" charset="0"/>
              </a:rPr>
              <a:t>capacité</a:t>
            </a:r>
            <a:r>
              <a:rPr lang="de-DE" altLang="de-DE" sz="1800" dirty="0">
                <a:latin typeface="Arial" pitchFamily="34" charset="0"/>
              </a:rPr>
              <a:t> de </a:t>
            </a:r>
            <a:r>
              <a:rPr lang="de-DE" altLang="de-DE" sz="1800" dirty="0" err="1">
                <a:latin typeface="Arial" pitchFamily="34" charset="0"/>
              </a:rPr>
              <a:t>charge</a:t>
            </a:r>
            <a:r>
              <a:rPr lang="de-DE" altLang="de-DE" sz="1800" dirty="0">
                <a:latin typeface="Arial" pitchFamily="34" charset="0"/>
              </a:rPr>
              <a:t> </a:t>
            </a:r>
            <a:r>
              <a:rPr lang="de-DE" altLang="de-DE" sz="1800" dirty="0" err="1">
                <a:latin typeface="Arial" pitchFamily="34" charset="0"/>
              </a:rPr>
              <a:t>admise</a:t>
            </a:r>
            <a:r>
              <a:rPr lang="de-DE" altLang="de-DE" sz="1800" dirty="0"/>
              <a:t> </a:t>
            </a:r>
            <a:r>
              <a:rPr lang="de-DE" altLang="de-DE" sz="1800" dirty="0">
                <a:latin typeface="Arial" pitchFamily="34" charset="0"/>
              </a:rPr>
              <a:t>(</a:t>
            </a:r>
            <a:r>
              <a:rPr lang="de-DE" altLang="de-DE" sz="1800" dirty="0" err="1">
                <a:latin typeface="Arial" pitchFamily="34" charset="0"/>
              </a:rPr>
              <a:t>Stabilité</a:t>
            </a:r>
            <a:r>
              <a:rPr lang="de-DE" altLang="de-DE" sz="1800" dirty="0">
                <a:latin typeface="Arial" pitchFamily="34" charset="0"/>
              </a:rPr>
              <a:t>: </a:t>
            </a:r>
            <a:r>
              <a:rPr lang="de-DE" altLang="de-DE" sz="1800" dirty="0" err="1">
                <a:latin typeface="Arial" pitchFamily="34" charset="0"/>
              </a:rPr>
              <a:t>pieds</a:t>
            </a:r>
            <a:r>
              <a:rPr lang="de-DE" altLang="de-DE" sz="1800" dirty="0">
                <a:latin typeface="Arial" pitchFamily="34" charset="0"/>
              </a:rPr>
              <a:t> </a:t>
            </a:r>
            <a:r>
              <a:rPr lang="de-DE" altLang="de-DE" sz="1800" dirty="0" err="1">
                <a:latin typeface="Arial" pitchFamily="34" charset="0"/>
              </a:rPr>
              <a:t>joint</a:t>
            </a:r>
            <a:r>
              <a:rPr lang="de-DE" altLang="de-DE" sz="1800" dirty="0">
                <a:latin typeface="Arial" pitchFamily="34" charset="0"/>
              </a:rPr>
              <a:t>, </a:t>
            </a:r>
            <a:r>
              <a:rPr lang="de-DE" altLang="de-DE" sz="1800" dirty="0" err="1">
                <a:latin typeface="Arial" pitchFamily="34" charset="0"/>
              </a:rPr>
              <a:t>bassin</a:t>
            </a:r>
            <a:r>
              <a:rPr lang="de-DE" altLang="de-DE" sz="1800" dirty="0">
                <a:latin typeface="Arial" pitchFamily="34" charset="0"/>
              </a:rPr>
              <a:t>, </a:t>
            </a:r>
            <a:r>
              <a:rPr lang="de-DE" altLang="de-DE" sz="1800" dirty="0" err="1">
                <a:latin typeface="Arial" pitchFamily="34" charset="0"/>
              </a:rPr>
              <a:t>épaules</a:t>
            </a:r>
            <a:r>
              <a:rPr lang="de-DE" altLang="de-DE" sz="1800" dirty="0">
                <a:latin typeface="Arial" pitchFamily="34" charset="0"/>
              </a:rPr>
              <a:t>)</a:t>
            </a:r>
            <a:endParaRPr lang="en-GB" sz="1800" dirty="0"/>
          </a:p>
          <a:p>
            <a:pPr marL="285750" indent="-285750">
              <a:spcAft>
                <a:spcPts val="600"/>
              </a:spcAft>
              <a:buClr>
                <a:schemeClr val="accent1"/>
              </a:buClr>
              <a:buFont typeface="Wingdings" pitchFamily="2" charset="2"/>
              <a:buChar char="§"/>
            </a:pPr>
            <a:r>
              <a:rPr lang="de-DE" altLang="de-DE" sz="1800" dirty="0">
                <a:latin typeface="Arial" pitchFamily="34" charset="0"/>
              </a:rPr>
              <a:t>08-13 ans: </a:t>
            </a:r>
            <a:r>
              <a:rPr lang="de-DE" altLang="de-DE" sz="1800" dirty="0" err="1">
                <a:latin typeface="Arial" pitchFamily="34" charset="0"/>
              </a:rPr>
              <a:t>renforcement</a:t>
            </a:r>
            <a:r>
              <a:rPr lang="de-DE" altLang="de-DE" sz="1800" dirty="0">
                <a:latin typeface="Arial" pitchFamily="34" charset="0"/>
              </a:rPr>
              <a:t> </a:t>
            </a:r>
            <a:r>
              <a:rPr lang="de-DE" altLang="de-DE" sz="1800" dirty="0" err="1">
                <a:latin typeface="Arial" pitchFamily="34" charset="0"/>
              </a:rPr>
              <a:t>varié</a:t>
            </a:r>
            <a:r>
              <a:rPr lang="de-DE" altLang="de-DE" sz="1800" dirty="0">
                <a:latin typeface="Arial" pitchFamily="34" charset="0"/>
              </a:rPr>
              <a:t>, </a:t>
            </a:r>
            <a:r>
              <a:rPr lang="de-DE" altLang="de-DE" sz="1800" dirty="0" err="1">
                <a:latin typeface="Arial" pitchFamily="34" charset="0"/>
              </a:rPr>
              <a:t>maintien</a:t>
            </a:r>
            <a:r>
              <a:rPr lang="de-DE" altLang="de-DE" sz="1800" dirty="0">
                <a:latin typeface="Arial" pitchFamily="34" charset="0"/>
              </a:rPr>
              <a:t> (</a:t>
            </a:r>
            <a:r>
              <a:rPr lang="de-DE" altLang="de-DE" sz="1800" dirty="0" err="1">
                <a:latin typeface="Arial" pitchFamily="34" charset="0"/>
              </a:rPr>
              <a:t>gymnastique</a:t>
            </a:r>
            <a:r>
              <a:rPr lang="de-DE" altLang="de-DE" sz="1800" dirty="0">
                <a:latin typeface="Arial" pitchFamily="34" charset="0"/>
              </a:rPr>
              <a:t>)</a:t>
            </a:r>
            <a:endParaRPr lang="en-GB" sz="1800" dirty="0"/>
          </a:p>
        </p:txBody>
      </p:sp>
      <p:sp>
        <p:nvSpPr>
          <p:cNvPr id="3" name="SeitenzahlBenutzerdefiniert">
            <a:extLst>
              <a:ext uri="{FF2B5EF4-FFF2-40B4-BE49-F238E27FC236}">
                <a16:creationId xmlns:a16="http://schemas.microsoft.com/office/drawing/2014/main" id="{0E8D824A-28B5-AA9C-391D-F287F795FAC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43</a:t>
            </a:r>
            <a:endParaRPr lang="de-CH" sz="900" dirty="0"/>
          </a:p>
        </p:txBody>
      </p:sp>
    </p:spTree>
    <p:extLst>
      <p:ext uri="{BB962C8B-B14F-4D97-AF65-F5344CB8AC3E}">
        <p14:creationId xmlns:p14="http://schemas.microsoft.com/office/powerpoint/2010/main" val="66046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13136-846E-CAE5-7205-8EEDA83CA9A6}"/>
            </a:ext>
          </a:extLst>
        </p:cNvPr>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F5C0FD1A-8164-6101-10BD-E8D5644DC63D}"/>
              </a:ext>
            </a:extLst>
          </p:cNvPr>
          <p:cNvSpPr/>
          <p:nvPr/>
        </p:nvSpPr>
        <p:spPr>
          <a:xfrm>
            <a:off x="6125664" y="1547590"/>
            <a:ext cx="3864002" cy="4811664"/>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Aft>
                <a:spcPts val="600"/>
              </a:spcAft>
              <a:defRPr/>
            </a:pPr>
            <a:r>
              <a:rPr lang="fr-CH" sz="1800" i="0" u="none" strike="noStrike" dirty="0">
                <a:solidFill>
                  <a:srgbClr val="000000"/>
                </a:solidFill>
                <a:effectLst/>
              </a:rPr>
              <a:t>Tra i </a:t>
            </a:r>
            <a:r>
              <a:rPr lang="fr-CH" sz="1800" i="0" u="none" strike="noStrike" dirty="0" err="1">
                <a:solidFill>
                  <a:srgbClr val="000000"/>
                </a:solidFill>
                <a:effectLst/>
              </a:rPr>
              <a:t>fattori</a:t>
            </a:r>
            <a:r>
              <a:rPr lang="fr-CH" sz="1800" i="0" u="none" strike="noStrike" dirty="0">
                <a:solidFill>
                  <a:srgbClr val="000000"/>
                </a:solidFill>
                <a:effectLst/>
              </a:rPr>
              <a:t> di </a:t>
            </a:r>
            <a:r>
              <a:rPr lang="fr-CH" sz="1800" i="0" u="none" strike="noStrike" dirty="0" err="1">
                <a:solidFill>
                  <a:srgbClr val="000000"/>
                </a:solidFill>
                <a:effectLst/>
              </a:rPr>
              <a:t>sviluppo</a:t>
            </a:r>
            <a:r>
              <a:rPr lang="fr-CH" sz="1800" i="0" u="none" strike="noStrike" dirty="0">
                <a:solidFill>
                  <a:srgbClr val="000000"/>
                </a:solidFill>
                <a:effectLst/>
              </a:rPr>
              <a:t> si </a:t>
            </a:r>
            <a:r>
              <a:rPr lang="fr-CH" sz="1800" i="0" u="none" strike="noStrike" dirty="0" err="1">
                <a:solidFill>
                  <a:srgbClr val="000000"/>
                </a:solidFill>
                <a:effectLst/>
              </a:rPr>
              <a:t>distinguono</a:t>
            </a:r>
            <a:r>
              <a:rPr lang="fr-CH" sz="1800" i="0" u="none" strike="noStrike" dirty="0">
                <a:solidFill>
                  <a:srgbClr val="000000"/>
                </a:solidFill>
                <a:effectLst/>
              </a:rPr>
              <a:t> 5 </a:t>
            </a:r>
            <a:r>
              <a:rPr lang="fr-CH" sz="1800" i="0" u="none" strike="noStrike" dirty="0" err="1">
                <a:solidFill>
                  <a:srgbClr val="000000"/>
                </a:solidFill>
                <a:effectLst/>
              </a:rPr>
              <a:t>assi</a:t>
            </a:r>
            <a:r>
              <a:rPr lang="fr-CH" sz="1800" i="0" u="none" strike="noStrike" dirty="0">
                <a:solidFill>
                  <a:srgbClr val="000000"/>
                </a:solidFill>
                <a:effectLst/>
              </a:rPr>
              <a:t> e 16 </a:t>
            </a:r>
            <a:r>
              <a:rPr lang="fr-CH" sz="1800" i="0" u="none" strike="noStrike" dirty="0" err="1">
                <a:solidFill>
                  <a:srgbClr val="000000"/>
                </a:solidFill>
                <a:effectLst/>
              </a:rPr>
              <a:t>fattori</a:t>
            </a:r>
            <a:r>
              <a:rPr lang="fr-CH" sz="1800" i="0" u="none" strike="noStrike" dirty="0">
                <a:solidFill>
                  <a:srgbClr val="000000"/>
                </a:solidFill>
                <a:effectLst/>
              </a:rPr>
              <a:t>.</a:t>
            </a:r>
            <a:br>
              <a:rPr lang="fr-CH" sz="1800" dirty="0"/>
            </a:br>
            <a:r>
              <a:rPr lang="fr-CH" sz="1800" i="0" u="none" strike="noStrike" dirty="0" err="1">
                <a:solidFill>
                  <a:srgbClr val="000000"/>
                </a:solidFill>
                <a:effectLst/>
              </a:rPr>
              <a:t>Questi</a:t>
            </a:r>
            <a:r>
              <a:rPr lang="fr-CH" sz="1800" i="0" u="none" strike="noStrike" dirty="0">
                <a:solidFill>
                  <a:srgbClr val="000000"/>
                </a:solidFill>
                <a:effectLst/>
              </a:rPr>
              <a:t> </a:t>
            </a:r>
            <a:r>
              <a:rPr lang="fr-CH" sz="1800" i="0" u="none" strike="noStrike" dirty="0" err="1">
                <a:solidFill>
                  <a:srgbClr val="000000"/>
                </a:solidFill>
                <a:effectLst/>
              </a:rPr>
              <a:t>fattori</a:t>
            </a:r>
            <a:r>
              <a:rPr lang="fr-CH" sz="1800" i="0" u="none" strike="noStrike" dirty="0">
                <a:solidFill>
                  <a:srgbClr val="000000"/>
                </a:solidFill>
                <a:effectLst/>
              </a:rPr>
              <a:t> </a:t>
            </a:r>
            <a:r>
              <a:rPr lang="fr-CH" sz="1800" i="0" u="none" strike="noStrike" dirty="0" err="1">
                <a:solidFill>
                  <a:srgbClr val="000000"/>
                </a:solidFill>
                <a:effectLst/>
              </a:rPr>
              <a:t>definiscono</a:t>
            </a:r>
            <a:r>
              <a:rPr lang="fr-CH" sz="1800" i="0" u="none" strike="noStrike" dirty="0">
                <a:solidFill>
                  <a:srgbClr val="000000"/>
                </a:solidFill>
                <a:effectLst/>
              </a:rPr>
              <a:t> le </a:t>
            </a:r>
            <a:r>
              <a:rPr lang="fr-CH" sz="1800" i="0" u="none" strike="noStrike" dirty="0" err="1">
                <a:solidFill>
                  <a:srgbClr val="000000"/>
                </a:solidFill>
                <a:effectLst/>
              </a:rPr>
              <a:t>componenti</a:t>
            </a:r>
            <a:r>
              <a:rPr lang="fr-CH" sz="1800" i="0" u="none" strike="noStrike" dirty="0">
                <a:solidFill>
                  <a:srgbClr val="000000"/>
                </a:solidFill>
                <a:effectLst/>
              </a:rPr>
              <a:t> </a:t>
            </a:r>
            <a:r>
              <a:rPr lang="fr-CH" sz="1800" i="0" u="none" strike="noStrike" dirty="0" err="1">
                <a:solidFill>
                  <a:srgbClr val="000000"/>
                </a:solidFill>
                <a:effectLst/>
              </a:rPr>
              <a:t>fisiche</a:t>
            </a:r>
            <a:r>
              <a:rPr lang="fr-CH" sz="1800" i="0" u="none" strike="noStrike" dirty="0">
                <a:solidFill>
                  <a:srgbClr val="000000"/>
                </a:solidFill>
                <a:effectLst/>
              </a:rPr>
              <a:t> e </a:t>
            </a:r>
            <a:r>
              <a:rPr lang="fr-CH" sz="1800" i="0" u="none" strike="noStrike" dirty="0" err="1">
                <a:solidFill>
                  <a:srgbClr val="000000"/>
                </a:solidFill>
                <a:effectLst/>
              </a:rPr>
              <a:t>psichiche</a:t>
            </a:r>
            <a:r>
              <a:rPr lang="fr-CH" sz="1800" i="0" u="none" strike="noStrike" dirty="0">
                <a:solidFill>
                  <a:srgbClr val="000000"/>
                </a:solidFill>
                <a:effectLst/>
              </a:rPr>
              <a:t> </a:t>
            </a:r>
            <a:r>
              <a:rPr lang="fr-CH" sz="1800" i="0" u="none" strike="noStrike" dirty="0" err="1">
                <a:solidFill>
                  <a:srgbClr val="000000"/>
                </a:solidFill>
                <a:effectLst/>
              </a:rPr>
              <a:t>del</a:t>
            </a:r>
            <a:r>
              <a:rPr lang="fr-CH" sz="1800" i="0" u="none" strike="noStrike" dirty="0">
                <a:solidFill>
                  <a:srgbClr val="000000"/>
                </a:solidFill>
                <a:effectLst/>
              </a:rPr>
              <a:t> </a:t>
            </a:r>
            <a:r>
              <a:rPr lang="fr-CH" sz="1800" i="0" u="none" strike="noStrike" dirty="0" err="1">
                <a:solidFill>
                  <a:srgbClr val="000000"/>
                </a:solidFill>
                <a:effectLst/>
              </a:rPr>
              <a:t>movimento</a:t>
            </a:r>
            <a:r>
              <a:rPr lang="fr-CH" sz="1800" i="0" u="none" strike="noStrike" dirty="0">
                <a:solidFill>
                  <a:srgbClr val="000000"/>
                </a:solidFill>
                <a:effectLst/>
              </a:rPr>
              <a:t>.</a:t>
            </a:r>
            <a:endParaRPr lang="fr-CH" dirty="0">
              <a:solidFill>
                <a:schemeClr val="tx1"/>
              </a:solidFill>
              <a:cs typeface="Arial" panose="020B0604020202020204" pitchFamily="34" charset="0"/>
            </a:endParaRPr>
          </a:p>
        </p:txBody>
      </p:sp>
      <p:pic>
        <p:nvPicPr>
          <p:cNvPr id="5" name="Grafik 4" descr="Ein Bild, das Text, Screenshot, Design enthält.&#10;&#10;KI-generierte Inhalte können fehlerhaft sein.">
            <a:extLst>
              <a:ext uri="{FF2B5EF4-FFF2-40B4-BE49-F238E27FC236}">
                <a16:creationId xmlns:a16="http://schemas.microsoft.com/office/drawing/2014/main" id="{AD698EA4-BA1D-7582-B320-4871E9AE8EF6}"/>
              </a:ext>
            </a:extLst>
          </p:cNvPr>
          <p:cNvPicPr>
            <a:picLocks noChangeAspect="1"/>
          </p:cNvPicPr>
          <p:nvPr/>
        </p:nvPicPr>
        <p:blipFill>
          <a:blip r:embed="rId3" cstate="print">
            <a:extLst>
              <a:ext uri="{28A0092B-C50C-407E-A947-70E740481C1C}">
                <a14:useLocalDpi xmlns:a14="http://schemas.microsoft.com/office/drawing/2010/main" val="0"/>
              </a:ext>
            </a:extLst>
          </a:blip>
          <a:srcRect t="20193"/>
          <a:stretch/>
        </p:blipFill>
        <p:spPr>
          <a:xfrm>
            <a:off x="1557934" y="1547590"/>
            <a:ext cx="4061816" cy="5275556"/>
          </a:xfrm>
          <a:prstGeom prst="rect">
            <a:avLst/>
          </a:prstGeom>
        </p:spPr>
      </p:pic>
      <p:sp>
        <p:nvSpPr>
          <p:cNvPr id="7" name="Titel 2">
            <a:extLst>
              <a:ext uri="{FF2B5EF4-FFF2-40B4-BE49-F238E27FC236}">
                <a16:creationId xmlns:a16="http://schemas.microsoft.com/office/drawing/2014/main" id="{EC1A4125-720C-4670-91DE-DB1F4DA6EDB7}"/>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Fattori</a:t>
            </a:r>
            <a:r>
              <a:rPr lang="de-CH" sz="2800" kern="0" dirty="0">
                <a:latin typeface="Arial" panose="020B0604020202020204" pitchFamily="34" charset="0"/>
                <a:cs typeface="Arial" panose="020B0604020202020204" pitchFamily="34" charset="0"/>
              </a:rPr>
              <a:t> di </a:t>
            </a:r>
            <a:r>
              <a:rPr lang="de-CH" sz="2800" kern="0" dirty="0" err="1">
                <a:latin typeface="Arial" panose="020B0604020202020204" pitchFamily="34" charset="0"/>
                <a:cs typeface="Arial" panose="020B0604020202020204" pitchFamily="34" charset="0"/>
              </a:rPr>
              <a:t>sviluppo</a:t>
            </a:r>
            <a:endParaRPr lang="de-CH" sz="280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A53DDEB4-8493-FA96-C01E-3A95D77D9D3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a:t>
            </a:r>
            <a:endParaRPr lang="de-CH" sz="900" dirty="0"/>
          </a:p>
        </p:txBody>
      </p:sp>
    </p:spTree>
    <p:extLst>
      <p:ext uri="{BB962C8B-B14F-4D97-AF65-F5344CB8AC3E}">
        <p14:creationId xmlns:p14="http://schemas.microsoft.com/office/powerpoint/2010/main" val="39556180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B4909-AF4E-F65F-2D5E-BB56559A4923}"/>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07BBF7AE-DA86-46F0-A4C5-C099286E98C8}"/>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623393" y="3211200"/>
            <a:ext cx="5119250" cy="3027600"/>
          </a:xfrm>
          <a:prstGeom prst="rect">
            <a:avLst/>
          </a:prstGeom>
        </p:spPr>
      </p:pic>
      <p:sp>
        <p:nvSpPr>
          <p:cNvPr id="8" name="Abgerundetes Rechteck 7">
            <a:extLst>
              <a:ext uri="{FF2B5EF4-FFF2-40B4-BE49-F238E27FC236}">
                <a16:creationId xmlns:a16="http://schemas.microsoft.com/office/drawing/2014/main" id="{1AE520CB-113E-3706-E793-9BC1256E992D}"/>
              </a:ext>
            </a:extLst>
          </p:cNvPr>
          <p:cNvSpPr/>
          <p:nvPr/>
        </p:nvSpPr>
        <p:spPr>
          <a:xfrm>
            <a:off x="1847528" y="1598503"/>
            <a:ext cx="8496944" cy="118242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Aft>
                <a:spcPts val="600"/>
              </a:spcAft>
              <a:defRPr/>
            </a:pPr>
            <a:r>
              <a:rPr lang="de-CH" sz="1600" dirty="0" err="1">
                <a:solidFill>
                  <a:srgbClr val="1D1D1D"/>
                </a:solidFill>
                <a:latin typeface="+mj-lt"/>
              </a:rPr>
              <a:t>Dell</a:t>
            </a:r>
            <a:r>
              <a:rPr lang="de-CH" sz="1600" b="0" i="0" dirty="0" err="1">
                <a:solidFill>
                  <a:srgbClr val="1D1D1D"/>
                </a:solidFill>
                <a:effectLst/>
                <a:latin typeface="+mj-lt"/>
              </a:rPr>
              <a:t>'allenamento</a:t>
            </a:r>
            <a:r>
              <a:rPr lang="de-CH" sz="1600" b="0" i="0" dirty="0">
                <a:solidFill>
                  <a:srgbClr val="1D1D1D"/>
                </a:solidFill>
                <a:effectLst/>
                <a:latin typeface="+mj-lt"/>
              </a:rPr>
              <a:t> della forza </a:t>
            </a:r>
            <a:r>
              <a:rPr lang="de-CH" sz="1600" b="0" i="0" dirty="0" err="1">
                <a:solidFill>
                  <a:srgbClr val="1D1D1D"/>
                </a:solidFill>
                <a:effectLst/>
                <a:latin typeface="+mj-lt"/>
              </a:rPr>
              <a:t>deve</a:t>
            </a:r>
            <a:r>
              <a:rPr lang="de-CH" sz="1600" b="0" i="0" dirty="0">
                <a:solidFill>
                  <a:srgbClr val="1D1D1D"/>
                </a:solidFill>
                <a:effectLst/>
                <a:latin typeface="+mj-lt"/>
              </a:rPr>
              <a:t> </a:t>
            </a:r>
            <a:r>
              <a:rPr lang="de-CH" sz="1600" b="0" i="0" dirty="0" err="1">
                <a:solidFill>
                  <a:srgbClr val="1D1D1D"/>
                </a:solidFill>
                <a:effectLst/>
                <a:latin typeface="+mj-lt"/>
              </a:rPr>
              <a:t>essere</a:t>
            </a:r>
            <a:r>
              <a:rPr lang="de-CH" sz="1600" b="0" i="0" dirty="0">
                <a:solidFill>
                  <a:srgbClr val="1D1D1D"/>
                </a:solidFill>
                <a:effectLst/>
                <a:latin typeface="+mj-lt"/>
              </a:rPr>
              <a:t> </a:t>
            </a:r>
            <a:r>
              <a:rPr lang="de-CH" sz="1600" b="0" i="0" dirty="0" err="1">
                <a:solidFill>
                  <a:srgbClr val="1D1D1D"/>
                </a:solidFill>
                <a:effectLst/>
                <a:latin typeface="+mj-lt"/>
              </a:rPr>
              <a:t>costruito</a:t>
            </a:r>
            <a:r>
              <a:rPr lang="de-CH" sz="1600" b="0" i="0" dirty="0">
                <a:solidFill>
                  <a:srgbClr val="1D1D1D"/>
                </a:solidFill>
                <a:effectLst/>
                <a:latin typeface="+mj-lt"/>
              </a:rPr>
              <a:t> </a:t>
            </a:r>
            <a:r>
              <a:rPr lang="de-CH" sz="1600" b="0" i="0" dirty="0" err="1">
                <a:solidFill>
                  <a:srgbClr val="1D1D1D"/>
                </a:solidFill>
                <a:effectLst/>
                <a:latin typeface="+mj-lt"/>
              </a:rPr>
              <a:t>sistematicamente</a:t>
            </a:r>
            <a:r>
              <a:rPr lang="de-CH" sz="1600" b="0" i="0" dirty="0">
                <a:solidFill>
                  <a:srgbClr val="1D1D1D"/>
                </a:solidFill>
                <a:effectLst/>
                <a:latin typeface="+mj-lt"/>
              </a:rPr>
              <a:t>. La </a:t>
            </a:r>
            <a:r>
              <a:rPr lang="de-CH" sz="1600" b="0" i="0" dirty="0" err="1">
                <a:solidFill>
                  <a:srgbClr val="1D1D1D"/>
                </a:solidFill>
                <a:effectLst/>
                <a:latin typeface="+mj-lt"/>
              </a:rPr>
              <a:t>stabilità</a:t>
            </a:r>
            <a:r>
              <a:rPr lang="de-CH" sz="1600" b="0" i="0" dirty="0">
                <a:solidFill>
                  <a:srgbClr val="1D1D1D"/>
                </a:solidFill>
                <a:effectLst/>
                <a:latin typeface="+mj-lt"/>
              </a:rPr>
              <a:t> del </a:t>
            </a:r>
            <a:r>
              <a:rPr lang="de-CH" sz="1600" b="0" i="0" dirty="0" err="1">
                <a:solidFill>
                  <a:srgbClr val="1D1D1D"/>
                </a:solidFill>
                <a:effectLst/>
                <a:latin typeface="+mj-lt"/>
              </a:rPr>
              <a:t>core</a:t>
            </a:r>
            <a:r>
              <a:rPr lang="de-CH" sz="1600" b="0" i="0" dirty="0">
                <a:solidFill>
                  <a:srgbClr val="1D1D1D"/>
                </a:solidFill>
                <a:effectLst/>
                <a:latin typeface="+mj-lt"/>
              </a:rPr>
              <a:t> </a:t>
            </a:r>
            <a:r>
              <a:rPr lang="de-CH" sz="1600" b="0" i="0" dirty="0" err="1">
                <a:solidFill>
                  <a:srgbClr val="1D1D1D"/>
                </a:solidFill>
                <a:effectLst/>
                <a:latin typeface="+mj-lt"/>
              </a:rPr>
              <a:t>e</a:t>
            </a:r>
            <a:r>
              <a:rPr lang="de-CH" sz="1600" b="0" i="0" dirty="0">
                <a:solidFill>
                  <a:srgbClr val="1D1D1D"/>
                </a:solidFill>
                <a:effectLst/>
                <a:latin typeface="+mj-lt"/>
              </a:rPr>
              <a:t> delle </a:t>
            </a:r>
            <a:r>
              <a:rPr lang="de-CH" sz="1600" b="0" i="0" dirty="0" err="1">
                <a:solidFill>
                  <a:srgbClr val="1D1D1D"/>
                </a:solidFill>
                <a:effectLst/>
                <a:latin typeface="+mj-lt"/>
              </a:rPr>
              <a:t>articolazioni</a:t>
            </a:r>
            <a:r>
              <a:rPr lang="de-CH" sz="1600" b="0" i="0" dirty="0">
                <a:solidFill>
                  <a:srgbClr val="1D1D1D"/>
                </a:solidFill>
                <a:effectLst/>
                <a:latin typeface="+mj-lt"/>
              </a:rPr>
              <a:t>, la </a:t>
            </a:r>
            <a:r>
              <a:rPr lang="de-CH" sz="1600" b="0" i="0" dirty="0" err="1">
                <a:solidFill>
                  <a:srgbClr val="1D1D1D"/>
                </a:solidFill>
                <a:effectLst/>
                <a:latin typeface="+mj-lt"/>
              </a:rPr>
              <a:t>tolleranza</a:t>
            </a:r>
            <a:r>
              <a:rPr lang="de-CH" sz="1600" b="0" i="0" dirty="0">
                <a:solidFill>
                  <a:srgbClr val="1D1D1D"/>
                </a:solidFill>
                <a:effectLst/>
                <a:latin typeface="+mj-lt"/>
              </a:rPr>
              <a:t> al </a:t>
            </a:r>
            <a:r>
              <a:rPr lang="de-CH" sz="1600" b="0" i="0" dirty="0" err="1">
                <a:solidFill>
                  <a:srgbClr val="1D1D1D"/>
                </a:solidFill>
                <a:effectLst/>
                <a:latin typeface="+mj-lt"/>
              </a:rPr>
              <a:t>carico</a:t>
            </a:r>
            <a:r>
              <a:rPr lang="de-CH" sz="1600" b="0" i="0" dirty="0">
                <a:solidFill>
                  <a:srgbClr val="1D1D1D"/>
                </a:solidFill>
                <a:effectLst/>
                <a:latin typeface="+mj-lt"/>
              </a:rPr>
              <a:t> di </a:t>
            </a:r>
            <a:r>
              <a:rPr lang="de-CH" sz="1600" b="0" i="0" dirty="0" err="1">
                <a:solidFill>
                  <a:srgbClr val="1D1D1D"/>
                </a:solidFill>
                <a:effectLst/>
                <a:latin typeface="+mj-lt"/>
              </a:rPr>
              <a:t>ossa</a:t>
            </a:r>
            <a:r>
              <a:rPr lang="de-CH" sz="1600" b="0" i="0" dirty="0">
                <a:solidFill>
                  <a:srgbClr val="1D1D1D"/>
                </a:solidFill>
                <a:effectLst/>
                <a:latin typeface="+mj-lt"/>
              </a:rPr>
              <a:t>, </a:t>
            </a:r>
            <a:r>
              <a:rPr lang="de-CH" sz="1600" b="0" i="0" dirty="0" err="1">
                <a:solidFill>
                  <a:srgbClr val="1D1D1D"/>
                </a:solidFill>
                <a:effectLst/>
                <a:latin typeface="+mj-lt"/>
              </a:rPr>
              <a:t>muscoli</a:t>
            </a:r>
            <a:r>
              <a:rPr lang="de-CH" sz="1600" b="0" i="0" dirty="0">
                <a:solidFill>
                  <a:srgbClr val="1D1D1D"/>
                </a:solidFill>
                <a:effectLst/>
                <a:latin typeface="+mj-lt"/>
              </a:rPr>
              <a:t>, </a:t>
            </a:r>
            <a:r>
              <a:rPr lang="de-CH" sz="1600" b="0" i="0" dirty="0" err="1">
                <a:solidFill>
                  <a:srgbClr val="1D1D1D"/>
                </a:solidFill>
                <a:effectLst/>
                <a:latin typeface="+mj-lt"/>
              </a:rPr>
              <a:t>tendini</a:t>
            </a:r>
            <a:r>
              <a:rPr lang="de-CH" sz="1600" b="0" i="0" dirty="0">
                <a:solidFill>
                  <a:srgbClr val="1D1D1D"/>
                </a:solidFill>
                <a:effectLst/>
                <a:latin typeface="+mj-lt"/>
              </a:rPr>
              <a:t> </a:t>
            </a:r>
            <a:r>
              <a:rPr lang="de-CH" sz="1600" b="0" i="0" dirty="0" err="1">
                <a:solidFill>
                  <a:srgbClr val="1D1D1D"/>
                </a:solidFill>
                <a:effectLst/>
                <a:latin typeface="+mj-lt"/>
              </a:rPr>
              <a:t>e</a:t>
            </a:r>
            <a:r>
              <a:rPr lang="de-CH" sz="1600" b="0" i="0" dirty="0">
                <a:solidFill>
                  <a:srgbClr val="1D1D1D"/>
                </a:solidFill>
                <a:effectLst/>
                <a:latin typeface="+mj-lt"/>
              </a:rPr>
              <a:t> </a:t>
            </a:r>
            <a:r>
              <a:rPr lang="de-CH" sz="1600" b="0" i="0" dirty="0" err="1">
                <a:solidFill>
                  <a:srgbClr val="1D1D1D"/>
                </a:solidFill>
                <a:effectLst/>
                <a:latin typeface="+mj-lt"/>
              </a:rPr>
              <a:t>legamenti</a:t>
            </a:r>
            <a:r>
              <a:rPr lang="de-CH" sz="1600" b="0" i="0" dirty="0">
                <a:solidFill>
                  <a:srgbClr val="1D1D1D"/>
                </a:solidFill>
                <a:effectLst/>
                <a:latin typeface="+mj-lt"/>
              </a:rPr>
              <a:t>, la </a:t>
            </a:r>
            <a:r>
              <a:rPr lang="de-CH" sz="1600" b="0" i="0" dirty="0" err="1">
                <a:solidFill>
                  <a:srgbClr val="1D1D1D"/>
                </a:solidFill>
                <a:effectLst/>
                <a:latin typeface="+mj-lt"/>
              </a:rPr>
              <a:t>coordinazione</a:t>
            </a:r>
            <a:r>
              <a:rPr lang="de-CH" sz="1600" b="0" i="0" dirty="0">
                <a:solidFill>
                  <a:srgbClr val="1D1D1D"/>
                </a:solidFill>
                <a:effectLst/>
                <a:latin typeface="+mj-lt"/>
              </a:rPr>
              <a:t> </a:t>
            </a:r>
            <a:r>
              <a:rPr lang="de-CH" sz="1600" b="0" i="0" dirty="0" err="1">
                <a:solidFill>
                  <a:srgbClr val="1D1D1D"/>
                </a:solidFill>
                <a:effectLst/>
                <a:latin typeface="+mj-lt"/>
              </a:rPr>
              <a:t>intramuscolare</a:t>
            </a:r>
            <a:r>
              <a:rPr lang="de-CH" sz="1600" b="0" i="0" dirty="0">
                <a:solidFill>
                  <a:srgbClr val="1D1D1D"/>
                </a:solidFill>
                <a:effectLst/>
                <a:latin typeface="+mj-lt"/>
              </a:rPr>
              <a:t> </a:t>
            </a:r>
            <a:r>
              <a:rPr lang="de-CH" sz="1600" b="0" i="0" dirty="0" err="1">
                <a:solidFill>
                  <a:srgbClr val="1D1D1D"/>
                </a:solidFill>
                <a:effectLst/>
                <a:latin typeface="+mj-lt"/>
              </a:rPr>
              <a:t>e</a:t>
            </a:r>
            <a:r>
              <a:rPr lang="de-CH" sz="1600" b="0" i="0" dirty="0">
                <a:solidFill>
                  <a:srgbClr val="1D1D1D"/>
                </a:solidFill>
                <a:effectLst/>
                <a:latin typeface="+mj-lt"/>
              </a:rPr>
              <a:t> </a:t>
            </a:r>
            <a:r>
              <a:rPr lang="de-CH" sz="1600" b="0" i="0" dirty="0" err="1">
                <a:solidFill>
                  <a:srgbClr val="1D1D1D"/>
                </a:solidFill>
                <a:effectLst/>
                <a:latin typeface="+mj-lt"/>
              </a:rPr>
              <a:t>intermuscolare</a:t>
            </a:r>
            <a:r>
              <a:rPr lang="de-CH" sz="1600" b="0" i="0" dirty="0">
                <a:solidFill>
                  <a:srgbClr val="1D1D1D"/>
                </a:solidFill>
                <a:effectLst/>
                <a:latin typeface="+mj-lt"/>
              </a:rPr>
              <a:t> </a:t>
            </a:r>
            <a:r>
              <a:rPr lang="de-CH" sz="1600" b="0" i="0" dirty="0" err="1">
                <a:solidFill>
                  <a:srgbClr val="1D1D1D"/>
                </a:solidFill>
                <a:effectLst/>
                <a:latin typeface="+mj-lt"/>
              </a:rPr>
              <a:t>sono</a:t>
            </a:r>
            <a:r>
              <a:rPr lang="de-CH" sz="1600" b="0" i="0" dirty="0">
                <a:solidFill>
                  <a:srgbClr val="1D1D1D"/>
                </a:solidFill>
                <a:effectLst/>
                <a:latin typeface="+mj-lt"/>
              </a:rPr>
              <a:t> più </a:t>
            </a:r>
            <a:r>
              <a:rPr lang="de-CH" sz="1600" b="0" i="0" dirty="0" err="1">
                <a:solidFill>
                  <a:srgbClr val="1D1D1D"/>
                </a:solidFill>
                <a:effectLst/>
                <a:latin typeface="+mj-lt"/>
              </a:rPr>
              <a:t>importanti</a:t>
            </a:r>
            <a:r>
              <a:rPr lang="de-CH" sz="1600" b="0" i="0" dirty="0">
                <a:solidFill>
                  <a:srgbClr val="1D1D1D"/>
                </a:solidFill>
                <a:effectLst/>
                <a:latin typeface="+mj-lt"/>
              </a:rPr>
              <a:t> </a:t>
            </a:r>
            <a:r>
              <a:rPr lang="de-CH" sz="1600" b="0" i="0" dirty="0" err="1">
                <a:solidFill>
                  <a:srgbClr val="1D1D1D"/>
                </a:solidFill>
                <a:effectLst/>
                <a:latin typeface="+mj-lt"/>
              </a:rPr>
              <a:t>nella</a:t>
            </a:r>
            <a:r>
              <a:rPr lang="de-CH" sz="1600" b="0" i="0" dirty="0">
                <a:solidFill>
                  <a:srgbClr val="1D1D1D"/>
                </a:solidFill>
                <a:effectLst/>
                <a:latin typeface="+mj-lt"/>
              </a:rPr>
              <a:t> </a:t>
            </a:r>
            <a:r>
              <a:rPr lang="de-CH" sz="1600" b="0" i="0" dirty="0" err="1">
                <a:solidFill>
                  <a:srgbClr val="1D1D1D"/>
                </a:solidFill>
                <a:effectLst/>
                <a:latin typeface="+mj-lt"/>
              </a:rPr>
              <a:t>vita</a:t>
            </a:r>
            <a:r>
              <a:rPr lang="de-CH" sz="1600" b="0" i="0" dirty="0">
                <a:solidFill>
                  <a:srgbClr val="1D1D1D"/>
                </a:solidFill>
                <a:effectLst/>
                <a:latin typeface="+mj-lt"/>
              </a:rPr>
              <a:t> </a:t>
            </a:r>
            <a:r>
              <a:rPr lang="de-CH" sz="1600" b="0" i="0" dirty="0" err="1">
                <a:solidFill>
                  <a:srgbClr val="1D1D1D"/>
                </a:solidFill>
                <a:effectLst/>
                <a:latin typeface="+mj-lt"/>
              </a:rPr>
              <a:t>quotidiana</a:t>
            </a:r>
            <a:r>
              <a:rPr lang="de-CH" sz="1600" b="0" i="0" dirty="0">
                <a:solidFill>
                  <a:srgbClr val="1D1D1D"/>
                </a:solidFill>
                <a:effectLst/>
                <a:latin typeface="+mj-lt"/>
              </a:rPr>
              <a:t> </a:t>
            </a:r>
            <a:r>
              <a:rPr lang="de-CH" sz="1600" b="0" i="0" dirty="0" err="1">
                <a:solidFill>
                  <a:srgbClr val="1D1D1D"/>
                </a:solidFill>
                <a:effectLst/>
                <a:latin typeface="+mj-lt"/>
              </a:rPr>
              <a:t>e</a:t>
            </a:r>
            <a:r>
              <a:rPr lang="de-CH" sz="1600" b="0" i="0" dirty="0">
                <a:solidFill>
                  <a:srgbClr val="1D1D1D"/>
                </a:solidFill>
                <a:effectLst/>
                <a:latin typeface="+mj-lt"/>
              </a:rPr>
              <a:t> </a:t>
            </a:r>
            <a:r>
              <a:rPr lang="de-CH" sz="1600" b="0" i="0" dirty="0" err="1">
                <a:solidFill>
                  <a:srgbClr val="1D1D1D"/>
                </a:solidFill>
                <a:effectLst/>
                <a:latin typeface="+mj-lt"/>
              </a:rPr>
              <a:t>nella</a:t>
            </a:r>
            <a:r>
              <a:rPr lang="de-CH" sz="1600" b="0" i="0" dirty="0">
                <a:solidFill>
                  <a:srgbClr val="1D1D1D"/>
                </a:solidFill>
                <a:effectLst/>
                <a:latin typeface="+mj-lt"/>
              </a:rPr>
              <a:t> </a:t>
            </a:r>
            <a:r>
              <a:rPr lang="de-CH" sz="1600" b="0" i="0" dirty="0" err="1">
                <a:solidFill>
                  <a:srgbClr val="1D1D1D"/>
                </a:solidFill>
                <a:effectLst/>
                <a:latin typeface="+mj-lt"/>
              </a:rPr>
              <a:t>maggior</a:t>
            </a:r>
            <a:r>
              <a:rPr lang="de-CH" sz="1600" b="0" i="0" dirty="0">
                <a:solidFill>
                  <a:srgbClr val="1D1D1D"/>
                </a:solidFill>
                <a:effectLst/>
                <a:latin typeface="+mj-lt"/>
              </a:rPr>
              <a:t> </a:t>
            </a:r>
            <a:r>
              <a:rPr lang="de-CH" sz="1600" b="0" i="0" dirty="0" err="1">
                <a:solidFill>
                  <a:srgbClr val="1D1D1D"/>
                </a:solidFill>
                <a:effectLst/>
                <a:latin typeface="+mj-lt"/>
              </a:rPr>
              <a:t>parte</a:t>
            </a:r>
            <a:r>
              <a:rPr lang="de-CH" sz="1600" b="0" i="0" dirty="0">
                <a:solidFill>
                  <a:srgbClr val="1D1D1D"/>
                </a:solidFill>
                <a:effectLst/>
                <a:latin typeface="+mj-lt"/>
              </a:rPr>
              <a:t> </a:t>
            </a:r>
            <a:r>
              <a:rPr lang="de-CH" sz="1600" b="0" i="0" dirty="0" err="1">
                <a:solidFill>
                  <a:srgbClr val="1D1D1D"/>
                </a:solidFill>
                <a:effectLst/>
                <a:latin typeface="+mj-lt"/>
              </a:rPr>
              <a:t>degli</a:t>
            </a:r>
            <a:r>
              <a:rPr lang="de-CH" sz="1600" b="0" i="0" dirty="0">
                <a:solidFill>
                  <a:srgbClr val="1D1D1D"/>
                </a:solidFill>
                <a:effectLst/>
                <a:latin typeface="+mj-lt"/>
              </a:rPr>
              <a:t> </a:t>
            </a:r>
            <a:r>
              <a:rPr lang="de-CH" sz="1600" b="0" i="0" dirty="0" err="1">
                <a:solidFill>
                  <a:srgbClr val="1D1D1D"/>
                </a:solidFill>
                <a:effectLst/>
                <a:latin typeface="+mj-lt"/>
              </a:rPr>
              <a:t>sport</a:t>
            </a:r>
            <a:r>
              <a:rPr lang="de-CH" sz="1600" b="0" i="0" dirty="0">
                <a:solidFill>
                  <a:srgbClr val="1D1D1D"/>
                </a:solidFill>
                <a:effectLst/>
                <a:latin typeface="+mj-lt"/>
              </a:rPr>
              <a:t> di </a:t>
            </a:r>
            <a:r>
              <a:rPr lang="de-CH" sz="1600" b="0" i="0" dirty="0" err="1">
                <a:solidFill>
                  <a:srgbClr val="1D1D1D"/>
                </a:solidFill>
                <a:effectLst/>
                <a:latin typeface="+mj-lt"/>
              </a:rPr>
              <a:t>una</a:t>
            </a:r>
            <a:r>
              <a:rPr lang="de-CH" sz="1600" b="0" i="0" dirty="0">
                <a:solidFill>
                  <a:srgbClr val="1D1D1D"/>
                </a:solidFill>
                <a:effectLst/>
                <a:latin typeface="+mj-lt"/>
              </a:rPr>
              <a:t> </a:t>
            </a:r>
            <a:r>
              <a:rPr lang="de-CH" sz="1600" b="0" i="0" dirty="0" err="1">
                <a:solidFill>
                  <a:srgbClr val="1D1D1D"/>
                </a:solidFill>
                <a:effectLst/>
                <a:latin typeface="+mj-lt"/>
              </a:rPr>
              <a:t>grande</a:t>
            </a:r>
            <a:r>
              <a:rPr lang="de-CH" sz="1600" b="0" i="0" dirty="0">
                <a:solidFill>
                  <a:srgbClr val="1D1D1D"/>
                </a:solidFill>
                <a:effectLst/>
                <a:latin typeface="+mj-lt"/>
              </a:rPr>
              <a:t> </a:t>
            </a:r>
            <a:r>
              <a:rPr lang="de-CH" sz="1600" b="0" i="0" dirty="0" err="1">
                <a:solidFill>
                  <a:srgbClr val="1D1D1D"/>
                </a:solidFill>
                <a:effectLst/>
                <a:latin typeface="+mj-lt"/>
              </a:rPr>
              <a:t>massa</a:t>
            </a:r>
            <a:r>
              <a:rPr lang="de-CH" sz="1600" b="0" i="0" dirty="0">
                <a:solidFill>
                  <a:srgbClr val="1D1D1D"/>
                </a:solidFill>
                <a:effectLst/>
                <a:latin typeface="+mj-lt"/>
              </a:rPr>
              <a:t> </a:t>
            </a:r>
            <a:r>
              <a:rPr lang="de-CH" sz="1600" b="0" i="0" dirty="0" err="1">
                <a:solidFill>
                  <a:srgbClr val="1D1D1D"/>
                </a:solidFill>
                <a:effectLst/>
                <a:latin typeface="+mj-lt"/>
              </a:rPr>
              <a:t>muscolare</a:t>
            </a:r>
            <a:r>
              <a:rPr lang="de-CH" sz="1600" b="0" i="0" dirty="0">
                <a:solidFill>
                  <a:srgbClr val="1D1D1D"/>
                </a:solidFill>
                <a:effectLst/>
                <a:latin typeface="+mj-lt"/>
              </a:rPr>
              <a:t>. </a:t>
            </a:r>
            <a:endParaRPr lang="en-GB" sz="1800" b="1" dirty="0">
              <a:solidFill>
                <a:schemeClr val="tx1"/>
              </a:solidFill>
              <a:latin typeface="+mj-lt"/>
              <a:cs typeface="Arial" panose="020B0604020202020204" pitchFamily="34" charset="0"/>
            </a:endParaRPr>
          </a:p>
        </p:txBody>
      </p:sp>
      <p:sp>
        <p:nvSpPr>
          <p:cNvPr id="9" name="Titel 2">
            <a:extLst>
              <a:ext uri="{FF2B5EF4-FFF2-40B4-BE49-F238E27FC236}">
                <a16:creationId xmlns:a16="http://schemas.microsoft.com/office/drawing/2014/main" id="{A974386C-CFE4-4538-83E9-B4380776D69D}"/>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it-IT" sz="2800" kern="0" dirty="0">
                <a:latin typeface="Arial" panose="020B0604020202020204" pitchFamily="34" charset="0"/>
                <a:cs typeface="Arial" panose="020B0604020202020204" pitchFamily="34" charset="0"/>
              </a:rPr>
              <a:t>Forza</a:t>
            </a:r>
            <a:br>
              <a:rPr lang="it-IT" sz="2800" kern="0" dirty="0">
                <a:latin typeface="Arial" panose="020B0604020202020204" pitchFamily="34" charset="0"/>
                <a:cs typeface="Arial" panose="020B0604020202020204" pitchFamily="34" charset="0"/>
              </a:rPr>
            </a:br>
            <a:r>
              <a:rPr lang="it-IT" sz="2800" b="0" kern="0" dirty="0">
                <a:latin typeface="Arial" panose="020B0604020202020204" pitchFamily="34" charset="0"/>
                <a:cs typeface="Arial" panose="020B0604020202020204" pitchFamily="34" charset="0"/>
              </a:rPr>
              <a:t>Aspetti metodologici dell'allenamento della forza</a:t>
            </a:r>
            <a:endParaRPr lang="de-CH" sz="2800" b="0" kern="0" dirty="0">
              <a:latin typeface="Arial" panose="020B0604020202020204" pitchFamily="34" charset="0"/>
              <a:cs typeface="Arial" panose="020B0604020202020204" pitchFamily="34" charset="0"/>
            </a:endParaRPr>
          </a:p>
        </p:txBody>
      </p:sp>
      <p:sp>
        <p:nvSpPr>
          <p:cNvPr id="10" name="TextBox 4">
            <a:extLst>
              <a:ext uri="{FF2B5EF4-FFF2-40B4-BE49-F238E27FC236}">
                <a16:creationId xmlns:a16="http://schemas.microsoft.com/office/drawing/2014/main" id="{4D261B79-C1B3-46C3-80D0-F47CB54908CF}"/>
              </a:ext>
            </a:extLst>
          </p:cNvPr>
          <p:cNvSpPr txBox="1"/>
          <p:nvPr/>
        </p:nvSpPr>
        <p:spPr>
          <a:xfrm>
            <a:off x="5619750" y="3911490"/>
            <a:ext cx="6372737" cy="1908215"/>
          </a:xfrm>
          <a:prstGeom prst="rect">
            <a:avLst/>
          </a:prstGeom>
          <a:noFill/>
        </p:spPr>
        <p:txBody>
          <a:bodyPr wrap="square" rtlCol="0">
            <a:spAutoFit/>
          </a:bodyPr>
          <a:lstStyle/>
          <a:p>
            <a:pPr marL="284400" indent="-284400">
              <a:spcAft>
                <a:spcPts val="600"/>
              </a:spcAft>
              <a:buClr>
                <a:schemeClr val="accent1"/>
              </a:buClr>
              <a:buFont typeface="Wingdings" panose="05000000000000000000" pitchFamily="2" charset="2"/>
              <a:buChar char="§"/>
            </a:pPr>
            <a:r>
              <a:rPr lang="it-IT" altLang="de-DE" sz="1800" dirty="0">
                <a:latin typeface="Arial" pitchFamily="34" charset="0"/>
              </a:rPr>
              <a:t>15-16 anni: aumentare la capacità di carico, imparare i movimenti con i </a:t>
            </a:r>
            <a:r>
              <a:rPr lang="it-IT" altLang="de-DE" sz="1800" dirty="0" err="1">
                <a:latin typeface="Arial" pitchFamily="34" charset="0"/>
              </a:rPr>
              <a:t>manubr</a:t>
            </a:r>
            <a:r>
              <a:rPr lang="en-GB" altLang="de-DE" sz="1800" dirty="0" err="1"/>
              <a:t>i</a:t>
            </a:r>
            <a:endParaRPr lang="en-GB" sz="1800" dirty="0"/>
          </a:p>
          <a:p>
            <a:pPr marL="285750" indent="-285750">
              <a:spcAft>
                <a:spcPts val="600"/>
              </a:spcAft>
              <a:buClr>
                <a:schemeClr val="accent1"/>
              </a:buClr>
              <a:buFont typeface="Wingdings" pitchFamily="2" charset="2"/>
              <a:buChar char="§"/>
            </a:pPr>
            <a:r>
              <a:rPr lang="it-IT" altLang="de-DE" sz="1800" dirty="0">
                <a:latin typeface="Arial" pitchFamily="34" charset="0"/>
              </a:rPr>
              <a:t>13-15 anni: sviluppare la postura e la capacità di carico (stabilità: piedi uniti, bacino, spalle</a:t>
            </a:r>
            <a:r>
              <a:rPr lang="de-DE" altLang="de-DE" sz="1800" dirty="0">
                <a:latin typeface="Arial" pitchFamily="34" charset="0"/>
              </a:rPr>
              <a:t>)</a:t>
            </a:r>
            <a:endParaRPr lang="en-GB" sz="1800" dirty="0"/>
          </a:p>
          <a:p>
            <a:pPr marL="285750" indent="-285750">
              <a:spcAft>
                <a:spcPts val="600"/>
              </a:spcAft>
              <a:buClr>
                <a:schemeClr val="accent1"/>
              </a:buClr>
              <a:buFont typeface="Wingdings" pitchFamily="2" charset="2"/>
              <a:buChar char="§"/>
            </a:pPr>
            <a:r>
              <a:rPr lang="it-IT" altLang="de-DE" sz="1800" dirty="0">
                <a:latin typeface="Arial" pitchFamily="34" charset="0"/>
              </a:rPr>
              <a:t>08-13 anni: potenziamento vario, mantenimento (ginnastica</a:t>
            </a:r>
            <a:r>
              <a:rPr lang="de-DE" altLang="de-DE" sz="1800" dirty="0">
                <a:latin typeface="Arial" pitchFamily="34" charset="0"/>
              </a:rPr>
              <a:t>)</a:t>
            </a:r>
            <a:endParaRPr lang="en-GB" sz="1800" dirty="0"/>
          </a:p>
        </p:txBody>
      </p:sp>
      <p:sp>
        <p:nvSpPr>
          <p:cNvPr id="3" name="SeitenzahlBenutzerdefiniert">
            <a:extLst>
              <a:ext uri="{FF2B5EF4-FFF2-40B4-BE49-F238E27FC236}">
                <a16:creationId xmlns:a16="http://schemas.microsoft.com/office/drawing/2014/main" id="{21A4B48D-0C99-8394-0D64-3B3007482A6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43</a:t>
            </a:r>
            <a:endParaRPr lang="de-CH" sz="900" dirty="0"/>
          </a:p>
        </p:txBody>
      </p:sp>
    </p:spTree>
    <p:extLst>
      <p:ext uri="{BB962C8B-B14F-4D97-AF65-F5344CB8AC3E}">
        <p14:creationId xmlns:p14="http://schemas.microsoft.com/office/powerpoint/2010/main" val="155604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672E835-F599-374E-B111-27D208F2B648}"/>
              </a:ext>
            </a:extLst>
          </p:cNvPr>
          <p:cNvGraphicFramePr>
            <a:graphicFrameLocks noGrp="1"/>
          </p:cNvGraphicFramePr>
          <p:nvPr>
            <p:extLst>
              <p:ext uri="{D42A27DB-BD31-4B8C-83A1-F6EECF244321}">
                <p14:modId xmlns:p14="http://schemas.microsoft.com/office/powerpoint/2010/main" val="2152324531"/>
              </p:ext>
            </p:extLst>
          </p:nvPr>
        </p:nvGraphicFramePr>
        <p:xfrm>
          <a:off x="719831" y="1631794"/>
          <a:ext cx="11136809" cy="4893550"/>
        </p:xfrm>
        <a:graphic>
          <a:graphicData uri="http://schemas.openxmlformats.org/drawingml/2006/table">
            <a:tbl>
              <a:tblPr firstRow="1" bandRow="1">
                <a:tableStyleId>{5C22544A-7EE6-4342-B048-85BDC9FD1C3A}</a:tableStyleId>
              </a:tblPr>
              <a:tblGrid>
                <a:gridCol w="2239756">
                  <a:extLst>
                    <a:ext uri="{9D8B030D-6E8A-4147-A177-3AD203B41FA5}">
                      <a16:colId xmlns:a16="http://schemas.microsoft.com/office/drawing/2014/main" val="702158614"/>
                    </a:ext>
                  </a:extLst>
                </a:gridCol>
                <a:gridCol w="8897053">
                  <a:extLst>
                    <a:ext uri="{9D8B030D-6E8A-4147-A177-3AD203B41FA5}">
                      <a16:colId xmlns:a16="http://schemas.microsoft.com/office/drawing/2014/main" val="3944734293"/>
                    </a:ext>
                  </a:extLst>
                </a:gridCol>
              </a:tblGrid>
              <a:tr h="432048">
                <a:tc>
                  <a:txBody>
                    <a:bodyPr/>
                    <a:lstStyle/>
                    <a:p>
                      <a:r>
                        <a:rPr lang="en-CH" sz="1800" b="1" dirty="0">
                          <a:solidFill>
                            <a:schemeClr val="bg1"/>
                          </a:solidFill>
                          <a:latin typeface="Arial" panose="020B0604020202020204" pitchFamily="34" charset="0"/>
                          <a:cs typeface="Arial" panose="020B0604020202020204" pitchFamily="34" charset="0"/>
                        </a:rPr>
                        <a:t>Parameter</a:t>
                      </a:r>
                    </a:p>
                  </a:txBody>
                  <a:tcPr anchor="ctr"/>
                </a:tc>
                <a:tc>
                  <a:txBody>
                    <a:bodyPr/>
                    <a:lstStyle/>
                    <a:p>
                      <a:r>
                        <a:rPr lang="en-CH" sz="1800" b="1" dirty="0">
                          <a:solidFill>
                            <a:schemeClr val="bg1"/>
                          </a:solidFill>
                          <a:latin typeface="Arial" panose="020B0604020202020204" pitchFamily="34" charset="0"/>
                          <a:cs typeface="Arial" panose="020B0604020202020204" pitchFamily="34" charset="0"/>
                        </a:rPr>
                        <a:t>Varianten/Beschreibung</a:t>
                      </a:r>
                    </a:p>
                  </a:txBody>
                  <a:tcPr anchor="ctr"/>
                </a:tc>
                <a:extLst>
                  <a:ext uri="{0D108BD9-81ED-4DB2-BD59-A6C34878D82A}">
                    <a16:rowId xmlns:a16="http://schemas.microsoft.com/office/drawing/2014/main" val="1365595738"/>
                  </a:ext>
                </a:extLst>
              </a:tr>
              <a:tr h="576064">
                <a:tc>
                  <a:txBody>
                    <a:bodyPr/>
                    <a:lstStyle/>
                    <a:p>
                      <a:r>
                        <a:rPr lang="en-CH" sz="1800" b="1" dirty="0">
                          <a:solidFill>
                            <a:schemeClr val="tx1"/>
                          </a:solidFill>
                          <a:latin typeface="Arial" panose="020B0604020202020204" pitchFamily="34" charset="0"/>
                          <a:cs typeface="Arial" panose="020B0604020202020204" pitchFamily="34" charset="0"/>
                        </a:rPr>
                        <a:t>Art des Kraftrainings</a:t>
                      </a:r>
                    </a:p>
                  </a:txBody>
                  <a:tcPr anchor="ctr"/>
                </a:tc>
                <a:tc>
                  <a:txBody>
                    <a:bodyPr/>
                    <a:lstStyle/>
                    <a:p>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Maximalkraft</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Explosivkraft</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oder</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Reaktivkrafttraining</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4090063"/>
                  </a:ext>
                </a:extLst>
              </a:tr>
              <a:tr h="576064">
                <a:tc>
                  <a:txBody>
                    <a:bodyPr/>
                    <a:lstStyle/>
                    <a:p>
                      <a:r>
                        <a:rPr lang="en-CH" sz="1800" b="1" dirty="0">
                          <a:solidFill>
                            <a:schemeClr val="tx1"/>
                          </a:solidFill>
                          <a:latin typeface="Arial" panose="020B0604020202020204" pitchFamily="34" charset="0"/>
                          <a:cs typeface="Arial" panose="020B0604020202020204" pitchFamily="34" charset="0"/>
                        </a:rPr>
                        <a:t>Reizart</a:t>
                      </a:r>
                    </a:p>
                  </a:txBody>
                  <a:tcPr anchor="ctr"/>
                </a:tc>
                <a:tc>
                  <a:txBody>
                    <a:bodyPr/>
                    <a:lstStyle/>
                    <a:p>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Statisch</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isometrisch</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oder</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dynamisch</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konzentrisch</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exzentrisch</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reaktiv</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224250110"/>
                  </a:ext>
                </a:extLst>
              </a:tr>
              <a:tr h="576064">
                <a:tc>
                  <a:txBody>
                    <a:bodyPr/>
                    <a:lstStyle/>
                    <a:p>
                      <a:r>
                        <a:rPr lang="en-CH" sz="1800" b="1" dirty="0">
                          <a:solidFill>
                            <a:schemeClr val="tx1"/>
                          </a:solidFill>
                          <a:latin typeface="Arial" panose="020B0604020202020204" pitchFamily="34" charset="0"/>
                          <a:cs typeface="Arial" panose="020B0604020202020204" pitchFamily="34" charset="0"/>
                        </a:rPr>
                        <a:t>Reizintensität</a:t>
                      </a:r>
                    </a:p>
                  </a:txBody>
                  <a:tcPr anchor="ctr"/>
                </a:tc>
                <a:tc>
                  <a:txBody>
                    <a:bodyPr/>
                    <a:lstStyle/>
                    <a:p>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Angabe</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zu</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Prozentanteil</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an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Maximalkraft</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 von 1 RM) und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Ausführungsart</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langsam</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explosiv</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o.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ä</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4886856"/>
                  </a:ext>
                </a:extLst>
              </a:tr>
              <a:tr h="576064">
                <a:tc>
                  <a:txBody>
                    <a:bodyPr/>
                    <a:lstStyle/>
                    <a:p>
                      <a:r>
                        <a:rPr lang="en-CH" sz="1800" b="1" dirty="0">
                          <a:solidFill>
                            <a:schemeClr val="tx1"/>
                          </a:solidFill>
                          <a:latin typeface="Arial" panose="020B0604020202020204" pitchFamily="34" charset="0"/>
                          <a:cs typeface="Arial" panose="020B0604020202020204" pitchFamily="34" charset="0"/>
                        </a:rPr>
                        <a:t>Reizdauer</a:t>
                      </a:r>
                    </a:p>
                  </a:txBody>
                  <a:tcPr anchor="ctr"/>
                </a:tc>
                <a:tc>
                  <a:txBody>
                    <a:bodyPr/>
                    <a:lstStyle/>
                    <a:p>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Belastungsdauer</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(in sec),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Anzahl</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Wiederholungen</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(pro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Satz</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/Serie),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Anzahl</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Sätze</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Serien</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pro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Trainingseinheit</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18249299"/>
                  </a:ext>
                </a:extLst>
              </a:tr>
              <a:tr h="576064">
                <a:tc>
                  <a:txBody>
                    <a:bodyPr/>
                    <a:lstStyle/>
                    <a:p>
                      <a:r>
                        <a:rPr lang="en-CH" sz="1800" b="1" dirty="0">
                          <a:solidFill>
                            <a:schemeClr val="tx1"/>
                          </a:solidFill>
                          <a:latin typeface="Arial" panose="020B0604020202020204" pitchFamily="34" charset="0"/>
                          <a:cs typeface="Arial" panose="020B0604020202020204" pitchFamily="34" charset="0"/>
                        </a:rPr>
                        <a:t>Reizdichte</a:t>
                      </a:r>
                    </a:p>
                  </a:txBody>
                  <a:tcPr anchor="ctr"/>
                </a:tc>
                <a:tc>
                  <a:txBody>
                    <a:bodyPr/>
                    <a:lstStyle/>
                    <a:p>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Verhältnis</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von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Belastungs</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und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Erholungszeit</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Angaben</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zu</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Pausenlängen</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zwischen</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den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Sätzen</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Serien</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988225214"/>
                  </a:ext>
                </a:extLst>
              </a:tr>
              <a:tr h="576064">
                <a:tc>
                  <a:txBody>
                    <a:bodyPr/>
                    <a:lstStyle/>
                    <a:p>
                      <a:r>
                        <a:rPr lang="en-CH" sz="1800" b="1" dirty="0">
                          <a:solidFill>
                            <a:schemeClr val="tx1"/>
                          </a:solidFill>
                          <a:latin typeface="Arial" panose="020B0604020202020204" pitchFamily="34" charset="0"/>
                          <a:cs typeface="Arial" panose="020B0604020202020204" pitchFamily="34" charset="0"/>
                        </a:rPr>
                        <a:t>Trainings-häufigkeit</a:t>
                      </a:r>
                    </a:p>
                  </a:txBody>
                  <a:tcPr anchor="ctr"/>
                </a:tc>
                <a:tc>
                  <a:txBody>
                    <a:bodyPr/>
                    <a:lstStyle/>
                    <a:p>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Anzahl</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Einheiten</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pro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Woche</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46011174"/>
                  </a:ext>
                </a:extLst>
              </a:tr>
              <a:tr h="576064">
                <a:tc>
                  <a:txBody>
                    <a:bodyPr/>
                    <a:lstStyle/>
                    <a:p>
                      <a:r>
                        <a:rPr lang="en-CH" sz="1800" b="1" dirty="0">
                          <a:solidFill>
                            <a:schemeClr val="tx1"/>
                          </a:solidFill>
                          <a:latin typeface="Arial" panose="020B0604020202020204" pitchFamily="34" charset="0"/>
                          <a:cs typeface="Arial" panose="020B0604020202020204" pitchFamily="34" charset="0"/>
                        </a:rPr>
                        <a:t>Trainingsmittel</a:t>
                      </a:r>
                    </a:p>
                  </a:txBody>
                  <a:tcPr anchor="ctr"/>
                </a:tc>
                <a:tc>
                  <a:txBody>
                    <a:bodyPr/>
                    <a:lstStyle/>
                    <a:p>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Training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mit</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eigenen</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Körpergewicht</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trainiert</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oder</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mit</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Hilfsmittel</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Kraftmaschinen</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Medizinbälle</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Gummizüge</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usw</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59236186"/>
                  </a:ext>
                </a:extLst>
              </a:tr>
            </a:tbl>
          </a:graphicData>
        </a:graphic>
      </p:graphicFrame>
      <p:sp>
        <p:nvSpPr>
          <p:cNvPr id="6" name="Titel 2">
            <a:extLst>
              <a:ext uri="{FF2B5EF4-FFF2-40B4-BE49-F238E27FC236}">
                <a16:creationId xmlns:a16="http://schemas.microsoft.com/office/drawing/2014/main" id="{CDC5DCF3-5B68-4EC2-A81E-7B60D8DAF75F}"/>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Kraft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Methodische Aspekte des Krafttrainings</a:t>
            </a:r>
          </a:p>
        </p:txBody>
      </p:sp>
      <p:sp>
        <p:nvSpPr>
          <p:cNvPr id="3" name="SeitenzahlBenutzerdefiniert">
            <a:extLst>
              <a:ext uri="{FF2B5EF4-FFF2-40B4-BE49-F238E27FC236}">
                <a16:creationId xmlns:a16="http://schemas.microsoft.com/office/drawing/2014/main" id="{50530AE8-4ECB-139B-623E-8411FC683BC5}"/>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44</a:t>
            </a:r>
            <a:endParaRPr lang="de-CH" sz="900" dirty="0"/>
          </a:p>
        </p:txBody>
      </p:sp>
      <p:pic>
        <p:nvPicPr>
          <p:cNvPr id="2" name="Grafik 1">
            <a:extLst>
              <a:ext uri="{FF2B5EF4-FFF2-40B4-BE49-F238E27FC236}">
                <a16:creationId xmlns:a16="http://schemas.microsoft.com/office/drawing/2014/main" id="{C36661C0-71A6-A1D5-365F-20C70184B601}"/>
              </a:ext>
            </a:extLst>
          </p:cNvPr>
          <p:cNvPicPr>
            <a:picLocks noChangeAspect="1"/>
          </p:cNvPicPr>
          <p:nvPr/>
        </p:nvPicPr>
        <p:blipFill>
          <a:blip r:embed="rId3"/>
          <a:stretch>
            <a:fillRect/>
          </a:stretch>
        </p:blipFill>
        <p:spPr>
          <a:xfrm>
            <a:off x="378984" y="6059249"/>
            <a:ext cx="269382" cy="360000"/>
          </a:xfrm>
          <a:prstGeom prst="rect">
            <a:avLst/>
          </a:prstGeom>
        </p:spPr>
      </p:pic>
    </p:spTree>
    <p:extLst>
      <p:ext uri="{BB962C8B-B14F-4D97-AF65-F5344CB8AC3E}">
        <p14:creationId xmlns:p14="http://schemas.microsoft.com/office/powerpoint/2010/main" val="29156525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3">
            <a:extLst>
              <a:ext uri="{FF2B5EF4-FFF2-40B4-BE49-F238E27FC236}">
                <a16:creationId xmlns:a16="http://schemas.microsoft.com/office/drawing/2014/main" id="{53119D18-BD2A-4F1A-8383-EC173EFF1AB8}"/>
              </a:ext>
            </a:extLst>
          </p:cNvPr>
          <p:cNvGraphicFramePr>
            <a:graphicFrameLocks noGrp="1"/>
          </p:cNvGraphicFramePr>
          <p:nvPr>
            <p:extLst>
              <p:ext uri="{D42A27DB-BD31-4B8C-83A1-F6EECF244321}">
                <p14:modId xmlns:p14="http://schemas.microsoft.com/office/powerpoint/2010/main" val="4015461702"/>
              </p:ext>
            </p:extLst>
          </p:nvPr>
        </p:nvGraphicFramePr>
        <p:xfrm>
          <a:off x="719831" y="1487774"/>
          <a:ext cx="11136809" cy="5181586"/>
        </p:xfrm>
        <a:graphic>
          <a:graphicData uri="http://schemas.openxmlformats.org/drawingml/2006/table">
            <a:tbl>
              <a:tblPr firstRow="1" bandRow="1">
                <a:tableStyleId>{5C22544A-7EE6-4342-B048-85BDC9FD1C3A}</a:tableStyleId>
              </a:tblPr>
              <a:tblGrid>
                <a:gridCol w="2239756">
                  <a:extLst>
                    <a:ext uri="{9D8B030D-6E8A-4147-A177-3AD203B41FA5}">
                      <a16:colId xmlns:a16="http://schemas.microsoft.com/office/drawing/2014/main" val="702158614"/>
                    </a:ext>
                  </a:extLst>
                </a:gridCol>
                <a:gridCol w="8897053">
                  <a:extLst>
                    <a:ext uri="{9D8B030D-6E8A-4147-A177-3AD203B41FA5}">
                      <a16:colId xmlns:a16="http://schemas.microsoft.com/office/drawing/2014/main" val="3944734293"/>
                    </a:ext>
                  </a:extLst>
                </a:gridCol>
              </a:tblGrid>
              <a:tr h="432048">
                <a:tc>
                  <a:txBody>
                    <a:bodyPr/>
                    <a:lstStyle/>
                    <a:p>
                      <a:r>
                        <a:rPr lang="de-CH" sz="1800" b="1" dirty="0" err="1"/>
                        <a:t>Paramètres</a:t>
                      </a:r>
                      <a:endParaRPr lang="de-CH" sz="1800" dirty="0"/>
                    </a:p>
                  </a:txBody>
                  <a:tcPr anchor="ctr"/>
                </a:tc>
                <a:tc>
                  <a:txBody>
                    <a:bodyPr/>
                    <a:lstStyle/>
                    <a:p>
                      <a:r>
                        <a:rPr lang="de-CH" sz="1800" b="1" dirty="0"/>
                        <a:t>Variantes/Description</a:t>
                      </a:r>
                      <a:endParaRPr lang="de-CH" sz="1800" dirty="0"/>
                    </a:p>
                  </a:txBody>
                  <a:tcPr anchor="ctr"/>
                </a:tc>
                <a:extLst>
                  <a:ext uri="{0D108BD9-81ED-4DB2-BD59-A6C34878D82A}">
                    <a16:rowId xmlns:a16="http://schemas.microsoft.com/office/drawing/2014/main" val="1365595738"/>
                  </a:ext>
                </a:extLst>
              </a:tr>
              <a:tr h="576064">
                <a:tc>
                  <a:txBody>
                    <a:bodyPr/>
                    <a:lstStyle/>
                    <a:p>
                      <a:r>
                        <a:rPr lang="de-CH" sz="1800" b="1" dirty="0"/>
                        <a:t>Type </a:t>
                      </a:r>
                      <a:r>
                        <a:rPr lang="de-CH" sz="1800" b="1" dirty="0" err="1"/>
                        <a:t>d'entraînement</a:t>
                      </a:r>
                      <a:r>
                        <a:rPr lang="de-CH" sz="1800" b="1" dirty="0"/>
                        <a:t> musculaire</a:t>
                      </a:r>
                      <a:endParaRPr lang="de-CH" sz="1800" dirty="0"/>
                    </a:p>
                  </a:txBody>
                  <a:tcPr anchor="ctr"/>
                </a:tc>
                <a:tc>
                  <a:txBody>
                    <a:bodyPr/>
                    <a:lstStyle/>
                    <a:p>
                      <a:r>
                        <a:rPr lang="fr-FR" sz="1800" b="0" i="0" u="none" strike="noStrike" kern="1200" dirty="0">
                          <a:solidFill>
                            <a:schemeClr val="dk1"/>
                          </a:solidFill>
                          <a:effectLst/>
                          <a:latin typeface="Arial" panose="020B0604020202020204" pitchFamily="34" charset="0"/>
                          <a:ea typeface="+mn-ea"/>
                          <a:cs typeface="Arial" panose="020B0604020202020204" pitchFamily="34" charset="0"/>
                        </a:rPr>
                        <a:t>entraînement de la force maximale, de la force explosive ou de la force réactive</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4090063"/>
                  </a:ext>
                </a:extLst>
              </a:tr>
              <a:tr h="576064">
                <a:tc>
                  <a:txBody>
                    <a:bodyPr/>
                    <a:lstStyle/>
                    <a:p>
                      <a:r>
                        <a:rPr lang="de-CH" sz="1800" b="1" dirty="0"/>
                        <a:t>Type de </a:t>
                      </a:r>
                      <a:r>
                        <a:rPr lang="de-CH" sz="1800" b="1" dirty="0" err="1"/>
                        <a:t>stimulus</a:t>
                      </a:r>
                      <a:endParaRPr lang="de-CH" sz="1800" dirty="0"/>
                    </a:p>
                  </a:txBody>
                  <a:tcPr anchor="ctr"/>
                </a:tc>
                <a:tc>
                  <a:txBody>
                    <a:bodyPr/>
                    <a:lstStyle/>
                    <a:p>
                      <a:r>
                        <a:rPr lang="fr-FR" sz="1800" b="0" i="0" u="none" strike="noStrike" kern="1200" dirty="0">
                          <a:solidFill>
                            <a:schemeClr val="dk1"/>
                          </a:solidFill>
                          <a:effectLst/>
                          <a:latin typeface="Arial" panose="020B0604020202020204" pitchFamily="34" charset="0"/>
                          <a:ea typeface="+mn-ea"/>
                          <a:cs typeface="Arial" panose="020B0604020202020204" pitchFamily="34" charset="0"/>
                        </a:rPr>
                        <a:t>statique (isométrique) ou dynamique (concentrique, excentrique, réactive)</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224250110"/>
                  </a:ext>
                </a:extLst>
              </a:tr>
              <a:tr h="576064">
                <a:tc>
                  <a:txBody>
                    <a:bodyPr/>
                    <a:lstStyle/>
                    <a:p>
                      <a:r>
                        <a:rPr lang="de-CH" sz="1800" b="1" dirty="0" err="1"/>
                        <a:t>Intensité</a:t>
                      </a:r>
                      <a:r>
                        <a:rPr lang="de-CH" sz="1800" b="1" dirty="0"/>
                        <a:t> du </a:t>
                      </a:r>
                      <a:r>
                        <a:rPr lang="de-CH" sz="1800" b="1" dirty="0" err="1"/>
                        <a:t>stimulus</a:t>
                      </a:r>
                      <a:endParaRPr lang="de-CH" sz="1800" dirty="0"/>
                    </a:p>
                  </a:txBody>
                  <a:tcPr anchor="ctr"/>
                </a:tc>
                <a:tc>
                  <a:txBody>
                    <a:bodyPr/>
                    <a:lstStyle/>
                    <a:p>
                      <a:r>
                        <a:rPr lang="fr-FR" sz="1800" b="0" i="0" u="none" strike="noStrike" kern="1200" dirty="0">
                          <a:solidFill>
                            <a:schemeClr val="dk1"/>
                          </a:solidFill>
                          <a:effectLst/>
                          <a:latin typeface="Arial" panose="020B0604020202020204" pitchFamily="34" charset="0"/>
                          <a:ea typeface="+mn-ea"/>
                          <a:cs typeface="Arial" panose="020B0604020202020204" pitchFamily="34" charset="0"/>
                        </a:rPr>
                        <a:t>indication du pourcentage de la force maximale (% de 1 RM) et du type d'exécution (lent, explosif, etc.)</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4886856"/>
                  </a:ext>
                </a:extLst>
              </a:tr>
              <a:tr h="576064">
                <a:tc>
                  <a:txBody>
                    <a:bodyPr/>
                    <a:lstStyle/>
                    <a:p>
                      <a:r>
                        <a:rPr lang="de-CH" sz="1800" b="1" dirty="0" err="1"/>
                        <a:t>Durée</a:t>
                      </a:r>
                      <a:r>
                        <a:rPr lang="de-CH" sz="1800" b="1" dirty="0"/>
                        <a:t> de </a:t>
                      </a:r>
                      <a:r>
                        <a:rPr lang="de-CH" sz="1800" b="1" dirty="0" err="1"/>
                        <a:t>stimulation</a:t>
                      </a:r>
                      <a:endParaRPr lang="de-CH" sz="1800" dirty="0"/>
                    </a:p>
                  </a:txBody>
                  <a:tcPr anchor="ctr"/>
                </a:tc>
                <a:tc>
                  <a:txBody>
                    <a:bodyPr/>
                    <a:lstStyle/>
                    <a:p>
                      <a:r>
                        <a:rPr lang="fr-FR" sz="1800" b="0" i="0" u="none" strike="noStrike" kern="1200" dirty="0">
                          <a:solidFill>
                            <a:schemeClr val="dk1"/>
                          </a:solidFill>
                          <a:effectLst/>
                          <a:latin typeface="Arial" panose="020B0604020202020204" pitchFamily="34" charset="0"/>
                          <a:ea typeface="+mn-ea"/>
                          <a:cs typeface="Arial" panose="020B0604020202020204" pitchFamily="34" charset="0"/>
                        </a:rPr>
                        <a:t>durée de l'effort (en secondes), nombre de répétitions (par série), nombre de séries par séance d'entraînement</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18249299"/>
                  </a:ext>
                </a:extLst>
              </a:tr>
              <a:tr h="576064">
                <a:tc>
                  <a:txBody>
                    <a:bodyPr/>
                    <a:lstStyle/>
                    <a:p>
                      <a:r>
                        <a:rPr lang="de-CH" sz="1800" b="1" dirty="0" err="1"/>
                        <a:t>Densité</a:t>
                      </a:r>
                      <a:r>
                        <a:rPr lang="de-CH" sz="1800" b="1" dirty="0"/>
                        <a:t> de </a:t>
                      </a:r>
                      <a:r>
                        <a:rPr lang="de-CH" sz="1800" b="1" dirty="0" err="1"/>
                        <a:t>stimulation</a:t>
                      </a:r>
                      <a:endParaRPr lang="de-CH" sz="1800" dirty="0"/>
                    </a:p>
                  </a:txBody>
                  <a:tcPr anchor="ctr"/>
                </a:tc>
                <a:tc>
                  <a:txBody>
                    <a:bodyPr/>
                    <a:lstStyle/>
                    <a:p>
                      <a:r>
                        <a:rPr lang="fr-FR" sz="1800" b="0" i="0" u="none" strike="noStrike" kern="1200" dirty="0">
                          <a:solidFill>
                            <a:schemeClr val="dk1"/>
                          </a:solidFill>
                          <a:effectLst/>
                          <a:latin typeface="Arial" panose="020B0604020202020204" pitchFamily="34" charset="0"/>
                          <a:ea typeface="+mn-ea"/>
                          <a:cs typeface="Arial" panose="020B0604020202020204" pitchFamily="34" charset="0"/>
                        </a:rPr>
                        <a:t>rapport entre temps d'effort et temps de récupération, indications sur la durée des pauses entre les séries/sets</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988225214"/>
                  </a:ext>
                </a:extLst>
              </a:tr>
              <a:tr h="576064">
                <a:tc>
                  <a:txBody>
                    <a:bodyPr/>
                    <a:lstStyle/>
                    <a:p>
                      <a:r>
                        <a:rPr lang="de-CH" sz="1800" b="1" dirty="0" err="1"/>
                        <a:t>Fréquence</a:t>
                      </a:r>
                      <a:r>
                        <a:rPr lang="de-CH" sz="1800" b="1" dirty="0"/>
                        <a:t> des </a:t>
                      </a:r>
                      <a:r>
                        <a:rPr lang="de-CH" sz="1800" b="1" dirty="0" err="1"/>
                        <a:t>entraînements</a:t>
                      </a:r>
                      <a:endParaRPr lang="de-CH" sz="1800" dirty="0"/>
                    </a:p>
                  </a:txBody>
                  <a:tcPr anchor="ctr"/>
                </a:tc>
                <a:tc>
                  <a:txBody>
                    <a:bodyPr/>
                    <a:lstStyle/>
                    <a:p>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nombre</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d'unités</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par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semaine</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46011174"/>
                  </a:ext>
                </a:extLst>
              </a:tr>
              <a:tr h="576064">
                <a:tc>
                  <a:txBody>
                    <a:bodyPr/>
                    <a:lstStyle/>
                    <a:p>
                      <a:r>
                        <a:rPr lang="de-CH" sz="1800" b="1" dirty="0" err="1"/>
                        <a:t>Moyens</a:t>
                      </a:r>
                      <a:r>
                        <a:rPr lang="de-CH" sz="1800" b="1" dirty="0"/>
                        <a:t> </a:t>
                      </a:r>
                      <a:r>
                        <a:rPr lang="de-CH" sz="1800" b="1" dirty="0" err="1"/>
                        <a:t>d'entraînement</a:t>
                      </a:r>
                      <a:endParaRPr lang="de-CH" sz="1800" dirty="0"/>
                    </a:p>
                  </a:txBody>
                  <a:tcPr anchor="ctr"/>
                </a:tc>
                <a:tc>
                  <a:txBody>
                    <a:bodyPr/>
                    <a:lstStyle/>
                    <a:p>
                      <a:r>
                        <a:rPr lang="fr-FR" sz="1800" b="0" i="0" u="none" strike="noStrike" kern="1200" dirty="0">
                          <a:solidFill>
                            <a:schemeClr val="dk1"/>
                          </a:solidFill>
                          <a:effectLst/>
                          <a:latin typeface="Arial" panose="020B0604020202020204" pitchFamily="34" charset="0"/>
                          <a:ea typeface="+mn-ea"/>
                          <a:cs typeface="Arial" panose="020B0604020202020204" pitchFamily="34" charset="0"/>
                        </a:rPr>
                        <a:t>entraînement avec le poids du corps ou avec des accessoires (appareils de musculation, ballons médicinaux, élastiques, etc.)</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59236186"/>
                  </a:ext>
                </a:extLst>
              </a:tr>
            </a:tbl>
          </a:graphicData>
        </a:graphic>
      </p:graphicFrame>
      <p:sp>
        <p:nvSpPr>
          <p:cNvPr id="4" name="Titel 2">
            <a:extLst>
              <a:ext uri="{FF2B5EF4-FFF2-40B4-BE49-F238E27FC236}">
                <a16:creationId xmlns:a16="http://schemas.microsoft.com/office/drawing/2014/main" id="{A7B69BFA-02DF-476D-B517-F1629BBAE1AB}"/>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FR" sz="2800" dirty="0"/>
              <a:t>Force</a:t>
            </a:r>
            <a:br>
              <a:rPr lang="fr-FR" sz="2800" dirty="0"/>
            </a:br>
            <a:r>
              <a:rPr lang="fr-FR" sz="2800" b="0" dirty="0"/>
              <a:t>Aspect méthodologique de l’entrainement de la force</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198BDAFF-1034-730E-EB0F-7E3B1FA900D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44</a:t>
            </a:r>
            <a:endParaRPr lang="de-CH" sz="900" dirty="0"/>
          </a:p>
        </p:txBody>
      </p:sp>
      <p:pic>
        <p:nvPicPr>
          <p:cNvPr id="2" name="Grafik 1">
            <a:extLst>
              <a:ext uri="{FF2B5EF4-FFF2-40B4-BE49-F238E27FC236}">
                <a16:creationId xmlns:a16="http://schemas.microsoft.com/office/drawing/2014/main" id="{DAB00699-153E-8390-4A40-2C8CC6AED818}"/>
              </a:ext>
            </a:extLst>
          </p:cNvPr>
          <p:cNvPicPr>
            <a:picLocks noChangeAspect="1"/>
          </p:cNvPicPr>
          <p:nvPr/>
        </p:nvPicPr>
        <p:blipFill>
          <a:blip r:embed="rId3"/>
          <a:stretch>
            <a:fillRect/>
          </a:stretch>
        </p:blipFill>
        <p:spPr>
          <a:xfrm>
            <a:off x="378984" y="6059249"/>
            <a:ext cx="269382" cy="360000"/>
          </a:xfrm>
          <a:prstGeom prst="rect">
            <a:avLst/>
          </a:prstGeom>
        </p:spPr>
      </p:pic>
    </p:spTree>
    <p:extLst>
      <p:ext uri="{BB962C8B-B14F-4D97-AF65-F5344CB8AC3E}">
        <p14:creationId xmlns:p14="http://schemas.microsoft.com/office/powerpoint/2010/main" val="29173556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3">
            <a:extLst>
              <a:ext uri="{FF2B5EF4-FFF2-40B4-BE49-F238E27FC236}">
                <a16:creationId xmlns:a16="http://schemas.microsoft.com/office/drawing/2014/main" id="{DC8B066D-CD50-4297-9D12-94B4859550D0}"/>
              </a:ext>
            </a:extLst>
          </p:cNvPr>
          <p:cNvGraphicFramePr>
            <a:graphicFrameLocks noGrp="1"/>
          </p:cNvGraphicFramePr>
          <p:nvPr>
            <p:extLst>
              <p:ext uri="{D42A27DB-BD31-4B8C-83A1-F6EECF244321}">
                <p14:modId xmlns:p14="http://schemas.microsoft.com/office/powerpoint/2010/main" val="497073413"/>
              </p:ext>
            </p:extLst>
          </p:nvPr>
        </p:nvGraphicFramePr>
        <p:xfrm>
          <a:off x="719831" y="1631794"/>
          <a:ext cx="11136809" cy="4893550"/>
        </p:xfrm>
        <a:graphic>
          <a:graphicData uri="http://schemas.openxmlformats.org/drawingml/2006/table">
            <a:tbl>
              <a:tblPr firstRow="1" bandRow="1">
                <a:tableStyleId>{5C22544A-7EE6-4342-B048-85BDC9FD1C3A}</a:tableStyleId>
              </a:tblPr>
              <a:tblGrid>
                <a:gridCol w="2400052">
                  <a:extLst>
                    <a:ext uri="{9D8B030D-6E8A-4147-A177-3AD203B41FA5}">
                      <a16:colId xmlns:a16="http://schemas.microsoft.com/office/drawing/2014/main" val="702158614"/>
                    </a:ext>
                  </a:extLst>
                </a:gridCol>
                <a:gridCol w="8736757">
                  <a:extLst>
                    <a:ext uri="{9D8B030D-6E8A-4147-A177-3AD203B41FA5}">
                      <a16:colId xmlns:a16="http://schemas.microsoft.com/office/drawing/2014/main" val="3944734293"/>
                    </a:ext>
                  </a:extLst>
                </a:gridCol>
              </a:tblGrid>
              <a:tr h="432048">
                <a:tc>
                  <a:txBody>
                    <a:bodyPr/>
                    <a:lstStyle/>
                    <a:p>
                      <a:r>
                        <a:rPr lang="de-CH" sz="1800" b="1" dirty="0" err="1"/>
                        <a:t>Parametri</a:t>
                      </a:r>
                      <a:endParaRPr lang="de-CH" sz="1800" dirty="0"/>
                    </a:p>
                  </a:txBody>
                  <a:tcPr anchor="ctr"/>
                </a:tc>
                <a:tc>
                  <a:txBody>
                    <a:bodyPr/>
                    <a:lstStyle/>
                    <a:p>
                      <a:r>
                        <a:rPr lang="de-CH" sz="1800" b="1" dirty="0" err="1"/>
                        <a:t>Varianti</a:t>
                      </a:r>
                      <a:r>
                        <a:rPr lang="de-CH" sz="1800" b="1" dirty="0"/>
                        <a:t>/</a:t>
                      </a:r>
                      <a:r>
                        <a:rPr lang="de-CH" sz="1800" b="1" dirty="0" err="1"/>
                        <a:t>Descrizione</a:t>
                      </a:r>
                      <a:endParaRPr lang="de-CH" sz="1800" dirty="0"/>
                    </a:p>
                  </a:txBody>
                  <a:tcPr anchor="ctr"/>
                </a:tc>
                <a:extLst>
                  <a:ext uri="{0D108BD9-81ED-4DB2-BD59-A6C34878D82A}">
                    <a16:rowId xmlns:a16="http://schemas.microsoft.com/office/drawing/2014/main" val="1365595738"/>
                  </a:ext>
                </a:extLst>
              </a:tr>
              <a:tr h="576064">
                <a:tc>
                  <a:txBody>
                    <a:bodyPr/>
                    <a:lstStyle/>
                    <a:p>
                      <a:r>
                        <a:rPr lang="it-IT" sz="1800" b="1" dirty="0"/>
                        <a:t>Tipo di allenamento della forza</a:t>
                      </a:r>
                      <a:endParaRPr lang="it-IT" sz="1800" dirty="0"/>
                    </a:p>
                  </a:txBody>
                  <a:tcPr anchor="ctr"/>
                </a:tc>
                <a:tc>
                  <a:txBody>
                    <a:bodyPr/>
                    <a:lstStyle/>
                    <a:p>
                      <a:r>
                        <a:rPr lang="it-IT" sz="1800" b="0" i="0" u="none" strike="noStrike" kern="1200" dirty="0">
                          <a:solidFill>
                            <a:schemeClr val="dk1"/>
                          </a:solidFill>
                          <a:effectLst/>
                          <a:latin typeface="Arial" panose="020B0604020202020204" pitchFamily="34" charset="0"/>
                          <a:ea typeface="+mn-ea"/>
                          <a:cs typeface="Arial" panose="020B0604020202020204" pitchFamily="34" charset="0"/>
                        </a:rPr>
                        <a:t>allenamento della forza massima, della forza esplosiva o della forza reattiva</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4090063"/>
                  </a:ext>
                </a:extLst>
              </a:tr>
              <a:tr h="576064">
                <a:tc>
                  <a:txBody>
                    <a:bodyPr/>
                    <a:lstStyle/>
                    <a:p>
                      <a:r>
                        <a:rPr lang="de-CH" sz="1800" b="1" dirty="0" err="1"/>
                        <a:t>Tipo</a:t>
                      </a:r>
                      <a:r>
                        <a:rPr lang="de-CH" sz="1800" b="1" dirty="0"/>
                        <a:t> di </a:t>
                      </a:r>
                      <a:r>
                        <a:rPr lang="de-CH" sz="1800" b="1" dirty="0" err="1"/>
                        <a:t>stimolo</a:t>
                      </a:r>
                      <a:endParaRPr lang="de-CH" sz="1800" dirty="0"/>
                    </a:p>
                  </a:txBody>
                  <a:tcPr anchor="ctr"/>
                </a:tc>
                <a:tc>
                  <a:txBody>
                    <a:bodyPr/>
                    <a:lstStyle/>
                    <a:p>
                      <a:r>
                        <a:rPr lang="it-IT" sz="1800" b="0" i="0" u="none" strike="noStrike" kern="1200" dirty="0">
                          <a:solidFill>
                            <a:schemeClr val="dk1"/>
                          </a:solidFill>
                          <a:effectLst/>
                          <a:latin typeface="Arial" panose="020B0604020202020204" pitchFamily="34" charset="0"/>
                          <a:ea typeface="+mn-ea"/>
                          <a:cs typeface="Arial" panose="020B0604020202020204" pitchFamily="34" charset="0"/>
                        </a:rPr>
                        <a:t>statico (isometrico) o dinamico (concentrico, eccentrico, reattivo)</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224250110"/>
                  </a:ext>
                </a:extLst>
              </a:tr>
              <a:tr h="576064">
                <a:tc>
                  <a:txBody>
                    <a:bodyPr/>
                    <a:lstStyle/>
                    <a:p>
                      <a:r>
                        <a:rPr lang="de-CH" sz="1800" b="1" dirty="0" err="1"/>
                        <a:t>Intensità</a:t>
                      </a:r>
                      <a:r>
                        <a:rPr lang="de-CH" sz="1800" b="1" dirty="0"/>
                        <a:t> </a:t>
                      </a:r>
                      <a:r>
                        <a:rPr lang="de-CH" sz="1800" b="1" dirty="0" err="1"/>
                        <a:t>dello</a:t>
                      </a:r>
                      <a:r>
                        <a:rPr lang="de-CH" sz="1800" b="1" dirty="0"/>
                        <a:t> </a:t>
                      </a:r>
                      <a:r>
                        <a:rPr lang="de-CH" sz="1800" b="1" dirty="0" err="1"/>
                        <a:t>stimolo</a:t>
                      </a:r>
                      <a:endParaRPr lang="de-CH" sz="1800" dirty="0"/>
                    </a:p>
                  </a:txBody>
                  <a:tcPr anchor="ctr"/>
                </a:tc>
                <a:tc>
                  <a:txBody>
                    <a:bodyPr/>
                    <a:lstStyle/>
                    <a:p>
                      <a:r>
                        <a:rPr lang="it-IT" sz="1800" b="0" i="0" u="none" strike="noStrike" kern="1200" dirty="0">
                          <a:solidFill>
                            <a:schemeClr val="dk1"/>
                          </a:solidFill>
                          <a:effectLst/>
                          <a:latin typeface="Arial" panose="020B0604020202020204" pitchFamily="34" charset="0"/>
                          <a:ea typeface="+mn-ea"/>
                          <a:cs typeface="Arial" panose="020B0604020202020204" pitchFamily="34" charset="0"/>
                        </a:rPr>
                        <a:t>indicazione della percentuale della forza massima (% di 1 RM) e del tipo di esecuzione (lenta, esplosiva o simile)</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4886856"/>
                  </a:ext>
                </a:extLst>
              </a:tr>
              <a:tr h="576064">
                <a:tc>
                  <a:txBody>
                    <a:bodyPr/>
                    <a:lstStyle/>
                    <a:p>
                      <a:r>
                        <a:rPr lang="de-CH" sz="1800" b="1" dirty="0" err="1"/>
                        <a:t>Durata</a:t>
                      </a:r>
                      <a:r>
                        <a:rPr lang="de-CH" sz="1800" b="1" dirty="0"/>
                        <a:t> </a:t>
                      </a:r>
                      <a:r>
                        <a:rPr lang="de-CH" sz="1800" b="1" dirty="0" err="1"/>
                        <a:t>dello</a:t>
                      </a:r>
                      <a:r>
                        <a:rPr lang="de-CH" sz="1800" b="1" dirty="0"/>
                        <a:t> </a:t>
                      </a:r>
                      <a:r>
                        <a:rPr lang="de-CH" sz="1800" b="1" dirty="0" err="1"/>
                        <a:t>stimolo</a:t>
                      </a:r>
                      <a:endParaRPr lang="de-CH" sz="1800" dirty="0"/>
                    </a:p>
                  </a:txBody>
                  <a:tcPr anchor="ctr"/>
                </a:tc>
                <a:tc>
                  <a:txBody>
                    <a:bodyPr/>
                    <a:lstStyle/>
                    <a:p>
                      <a:r>
                        <a:rPr lang="it-IT" sz="1800" b="0" i="0" u="none" strike="noStrike" kern="1200" dirty="0">
                          <a:solidFill>
                            <a:schemeClr val="dk1"/>
                          </a:solidFill>
                          <a:effectLst/>
                          <a:latin typeface="Arial" panose="020B0604020202020204" pitchFamily="34" charset="0"/>
                          <a:ea typeface="+mn-ea"/>
                          <a:cs typeface="Arial" panose="020B0604020202020204" pitchFamily="34" charset="0"/>
                        </a:rPr>
                        <a:t>durata dello sforzo (in sec), numero di ripetizioni (per serie), numero di serie per sessione di allenamento</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18249299"/>
                  </a:ext>
                </a:extLst>
              </a:tr>
              <a:tr h="576064">
                <a:tc>
                  <a:txBody>
                    <a:bodyPr/>
                    <a:lstStyle/>
                    <a:p>
                      <a:r>
                        <a:rPr lang="de-CH" sz="1800" b="1" dirty="0" err="1"/>
                        <a:t>Densità</a:t>
                      </a:r>
                      <a:r>
                        <a:rPr lang="de-CH" sz="1800" b="1" dirty="0"/>
                        <a:t> di </a:t>
                      </a:r>
                      <a:r>
                        <a:rPr lang="de-CH" sz="1800" b="1" dirty="0" err="1"/>
                        <a:t>stimoli</a:t>
                      </a:r>
                      <a:endParaRPr lang="de-CH" sz="1800" dirty="0"/>
                    </a:p>
                  </a:txBody>
                  <a:tcPr anchor="ctr"/>
                </a:tc>
                <a:tc>
                  <a:txBody>
                    <a:bodyPr/>
                    <a:lstStyle/>
                    <a:p>
                      <a:r>
                        <a:rPr lang="it-IT" sz="1800" b="0" i="0" u="none" strike="noStrike" kern="1200" dirty="0">
                          <a:solidFill>
                            <a:schemeClr val="dk1"/>
                          </a:solidFill>
                          <a:effectLst/>
                          <a:latin typeface="Arial" panose="020B0604020202020204" pitchFamily="34" charset="0"/>
                          <a:ea typeface="+mn-ea"/>
                          <a:cs typeface="Arial" panose="020B0604020202020204" pitchFamily="34" charset="0"/>
                        </a:rPr>
                        <a:t>rapporto tra tempo di carico e tempo di recupero, indicazioni sulla durata delle pause tra le serie/i set</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988225214"/>
                  </a:ext>
                </a:extLst>
              </a:tr>
              <a:tr h="576064">
                <a:tc>
                  <a:txBody>
                    <a:bodyPr/>
                    <a:lstStyle/>
                    <a:p>
                      <a:r>
                        <a:rPr lang="de-CH" sz="1800" b="1" dirty="0" err="1"/>
                        <a:t>Frequenza</a:t>
                      </a:r>
                      <a:r>
                        <a:rPr lang="de-CH" sz="1800" b="1" dirty="0"/>
                        <a:t> </a:t>
                      </a:r>
                      <a:r>
                        <a:rPr lang="de-CH" sz="1800" b="1" dirty="0" err="1"/>
                        <a:t>degli</a:t>
                      </a:r>
                      <a:r>
                        <a:rPr lang="de-CH" sz="1800" b="1" dirty="0"/>
                        <a:t> </a:t>
                      </a:r>
                      <a:r>
                        <a:rPr lang="de-CH" sz="1800" b="1" dirty="0" err="1"/>
                        <a:t>allenamenti</a:t>
                      </a:r>
                      <a:endParaRPr lang="de-CH" sz="1800" dirty="0"/>
                    </a:p>
                  </a:txBody>
                  <a:tcPr anchor="ctr"/>
                </a:tc>
                <a:tc>
                  <a:txBody>
                    <a:bodyPr/>
                    <a:lstStyle/>
                    <a:p>
                      <a:r>
                        <a:rPr lang="it-IT" sz="1800" b="0" i="0" u="none" strike="noStrike" kern="1200" dirty="0">
                          <a:solidFill>
                            <a:schemeClr val="dk1"/>
                          </a:solidFill>
                          <a:effectLst/>
                          <a:latin typeface="Arial" panose="020B0604020202020204" pitchFamily="34" charset="0"/>
                          <a:ea typeface="+mn-ea"/>
                          <a:cs typeface="Arial" panose="020B0604020202020204" pitchFamily="34" charset="0"/>
                        </a:rPr>
                        <a:t>numero di unità alla settimana</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46011174"/>
                  </a:ext>
                </a:extLst>
              </a:tr>
              <a:tr h="576064">
                <a:tc>
                  <a:txBody>
                    <a:bodyPr/>
                    <a:lstStyle/>
                    <a:p>
                      <a:r>
                        <a:rPr lang="de-CH" sz="1800" b="1" dirty="0" err="1"/>
                        <a:t>Mezzi</a:t>
                      </a:r>
                      <a:r>
                        <a:rPr lang="de-CH" sz="1800" b="1" dirty="0"/>
                        <a:t> di </a:t>
                      </a:r>
                      <a:r>
                        <a:rPr lang="de-CH" sz="1800" b="1" dirty="0" err="1"/>
                        <a:t>allenamento</a:t>
                      </a:r>
                      <a:endParaRPr lang="de-CH" sz="1800" dirty="0"/>
                    </a:p>
                  </a:txBody>
                  <a:tcPr anchor="ctr"/>
                </a:tc>
                <a:tc>
                  <a:txBody>
                    <a:bodyPr/>
                    <a:lstStyle/>
                    <a:p>
                      <a:r>
                        <a:rPr lang="it-IT" sz="1800" b="0" i="0" u="none" strike="noStrike" kern="1200" dirty="0">
                          <a:solidFill>
                            <a:schemeClr val="dk1"/>
                          </a:solidFill>
                          <a:effectLst/>
                          <a:latin typeface="Arial" panose="020B0604020202020204" pitchFamily="34" charset="0"/>
                          <a:ea typeface="+mn-ea"/>
                          <a:cs typeface="Arial" panose="020B0604020202020204" pitchFamily="34" charset="0"/>
                        </a:rPr>
                        <a:t>allenamento con il proprio peso corporeo o con attrezzi ausiliari (macchine per il potenziamento muscolare, palle mediche, elastici ecc.)</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59236186"/>
                  </a:ext>
                </a:extLst>
              </a:tr>
            </a:tbl>
          </a:graphicData>
        </a:graphic>
      </p:graphicFrame>
      <p:sp>
        <p:nvSpPr>
          <p:cNvPr id="4" name="Titel 2">
            <a:extLst>
              <a:ext uri="{FF2B5EF4-FFF2-40B4-BE49-F238E27FC236}">
                <a16:creationId xmlns:a16="http://schemas.microsoft.com/office/drawing/2014/main" id="{A737AB7D-CCD6-4BA0-90E9-1D78279B1350}"/>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it-IT" sz="2800" kern="0" dirty="0">
                <a:latin typeface="Arial" panose="020B0604020202020204" pitchFamily="34" charset="0"/>
                <a:cs typeface="Arial" panose="020B0604020202020204" pitchFamily="34" charset="0"/>
              </a:rPr>
              <a:t>Forza</a:t>
            </a:r>
            <a:br>
              <a:rPr lang="it-IT" sz="2800" kern="0" dirty="0">
                <a:latin typeface="Arial" panose="020B0604020202020204" pitchFamily="34" charset="0"/>
                <a:cs typeface="Arial" panose="020B0604020202020204" pitchFamily="34" charset="0"/>
              </a:rPr>
            </a:br>
            <a:r>
              <a:rPr lang="it-IT" sz="2800" b="0" kern="0" dirty="0">
                <a:latin typeface="Arial" panose="020B0604020202020204" pitchFamily="34" charset="0"/>
                <a:cs typeface="Arial" panose="020B0604020202020204" pitchFamily="34" charset="0"/>
              </a:rPr>
              <a:t>Aspetti metodologici dell'allenamento della forza</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054D9A8E-ED7E-3906-E8F6-BB77A7CB6EB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44</a:t>
            </a:r>
            <a:endParaRPr lang="de-CH" sz="900" dirty="0"/>
          </a:p>
        </p:txBody>
      </p:sp>
      <p:pic>
        <p:nvPicPr>
          <p:cNvPr id="2" name="Grafik 1">
            <a:extLst>
              <a:ext uri="{FF2B5EF4-FFF2-40B4-BE49-F238E27FC236}">
                <a16:creationId xmlns:a16="http://schemas.microsoft.com/office/drawing/2014/main" id="{3F197B9B-C9CD-182F-FD51-780BBF995901}"/>
              </a:ext>
            </a:extLst>
          </p:cNvPr>
          <p:cNvPicPr>
            <a:picLocks noChangeAspect="1"/>
          </p:cNvPicPr>
          <p:nvPr/>
        </p:nvPicPr>
        <p:blipFill>
          <a:blip r:embed="rId3"/>
          <a:stretch>
            <a:fillRect/>
          </a:stretch>
        </p:blipFill>
        <p:spPr>
          <a:xfrm>
            <a:off x="378984" y="6059249"/>
            <a:ext cx="269382" cy="360000"/>
          </a:xfrm>
          <a:prstGeom prst="rect">
            <a:avLst/>
          </a:prstGeom>
        </p:spPr>
      </p:pic>
    </p:spTree>
    <p:extLst>
      <p:ext uri="{BB962C8B-B14F-4D97-AF65-F5344CB8AC3E}">
        <p14:creationId xmlns:p14="http://schemas.microsoft.com/office/powerpoint/2010/main" val="51551338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a:extLst>
              <a:ext uri="{FF2B5EF4-FFF2-40B4-BE49-F238E27FC236}">
                <a16:creationId xmlns:a16="http://schemas.microsoft.com/office/drawing/2014/main" id="{F5799A1D-BEB1-854D-A853-2DAFCB63DF6E}"/>
              </a:ext>
            </a:extLst>
          </p:cNvPr>
          <p:cNvSpPr txBox="1">
            <a:spLocks noChangeArrowheads="1"/>
          </p:cNvSpPr>
          <p:nvPr/>
        </p:nvSpPr>
        <p:spPr bwMode="auto">
          <a:xfrm>
            <a:off x="2279576" y="1700970"/>
            <a:ext cx="1776103" cy="1015663"/>
          </a:xfrm>
          <a:prstGeom prst="rect">
            <a:avLst/>
          </a:prstGeom>
          <a:solidFill>
            <a:schemeClr val="bg1"/>
          </a:solidFill>
          <a:ln>
            <a:noFill/>
          </a:ln>
        </p:spPr>
        <p:txBody>
          <a:bodyPr wrap="square">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a:spcBef>
                <a:spcPct val="0"/>
              </a:spcBef>
              <a:spcAft>
                <a:spcPts val="600"/>
              </a:spcAft>
              <a:buNone/>
            </a:pPr>
            <a:r>
              <a:rPr lang="de-DE" altLang="de-DE" sz="2000" dirty="0">
                <a:latin typeface="Arial" pitchFamily="34" charset="0"/>
              </a:rPr>
              <a:t>Untrainierter Muskel im Querschnitt</a:t>
            </a:r>
          </a:p>
        </p:txBody>
      </p:sp>
      <p:sp>
        <p:nvSpPr>
          <p:cNvPr id="9" name="Text Box 2">
            <a:extLst>
              <a:ext uri="{FF2B5EF4-FFF2-40B4-BE49-F238E27FC236}">
                <a16:creationId xmlns:a16="http://schemas.microsoft.com/office/drawing/2014/main" id="{1CB99C8C-E30B-D844-BE42-A1E23453541C}"/>
              </a:ext>
            </a:extLst>
          </p:cNvPr>
          <p:cNvSpPr txBox="1">
            <a:spLocks noChangeArrowheads="1"/>
          </p:cNvSpPr>
          <p:nvPr/>
        </p:nvSpPr>
        <p:spPr bwMode="auto">
          <a:xfrm>
            <a:off x="4367808" y="1700970"/>
            <a:ext cx="2410828" cy="1015663"/>
          </a:xfrm>
          <a:prstGeom prst="rect">
            <a:avLst/>
          </a:prstGeom>
          <a:solidFill>
            <a:schemeClr val="bg1"/>
          </a:solidFill>
          <a:ln>
            <a:noFill/>
          </a:ln>
        </p:spPr>
        <p:txBody>
          <a:bodyPr wrap="square">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a:spcBef>
                <a:spcPct val="0"/>
              </a:spcBef>
              <a:spcAft>
                <a:spcPts val="600"/>
              </a:spcAft>
              <a:buNone/>
            </a:pPr>
            <a:r>
              <a:rPr lang="de-DE" altLang="de-DE" sz="2000" dirty="0">
                <a:latin typeface="Arial" pitchFamily="34" charset="0"/>
              </a:rPr>
              <a:t>Auf intramuskuläre Koordination hin trainiert</a:t>
            </a:r>
          </a:p>
        </p:txBody>
      </p:sp>
      <p:sp>
        <p:nvSpPr>
          <p:cNvPr id="10" name="Text Box 2">
            <a:extLst>
              <a:ext uri="{FF2B5EF4-FFF2-40B4-BE49-F238E27FC236}">
                <a16:creationId xmlns:a16="http://schemas.microsoft.com/office/drawing/2014/main" id="{5E97798C-D31F-CF45-B565-419EA25523E7}"/>
              </a:ext>
            </a:extLst>
          </p:cNvPr>
          <p:cNvSpPr txBox="1">
            <a:spLocks noChangeArrowheads="1"/>
          </p:cNvSpPr>
          <p:nvPr/>
        </p:nvSpPr>
        <p:spPr bwMode="auto">
          <a:xfrm>
            <a:off x="7421159" y="1695156"/>
            <a:ext cx="2851305" cy="1015663"/>
          </a:xfrm>
          <a:prstGeom prst="rect">
            <a:avLst/>
          </a:prstGeom>
          <a:solidFill>
            <a:schemeClr val="bg1"/>
          </a:solidFill>
          <a:ln>
            <a:noFill/>
          </a:ln>
        </p:spPr>
        <p:txBody>
          <a:bodyPr wrap="square">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a:spcBef>
                <a:spcPct val="0"/>
              </a:spcBef>
              <a:spcAft>
                <a:spcPts val="600"/>
              </a:spcAft>
              <a:buNone/>
            </a:pPr>
            <a:r>
              <a:rPr lang="de-DE" altLang="de-DE" sz="2000" dirty="0">
                <a:latin typeface="Arial" pitchFamily="34" charset="0"/>
              </a:rPr>
              <a:t>Auf Hypertrophie (Muskelwachstum) hin trainierte Muskelfaser</a:t>
            </a:r>
          </a:p>
        </p:txBody>
      </p:sp>
      <p:pic>
        <p:nvPicPr>
          <p:cNvPr id="11" name="Picture 2">
            <a:extLst>
              <a:ext uri="{FF2B5EF4-FFF2-40B4-BE49-F238E27FC236}">
                <a16:creationId xmlns:a16="http://schemas.microsoft.com/office/drawing/2014/main" id="{C25422D1-03B7-E040-BDC0-3D807B6F8D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837" b="1889"/>
          <a:stretch/>
        </p:blipFill>
        <p:spPr bwMode="auto">
          <a:xfrm>
            <a:off x="1712311" y="2341108"/>
            <a:ext cx="8767378" cy="3824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el 2">
            <a:extLst>
              <a:ext uri="{FF2B5EF4-FFF2-40B4-BE49-F238E27FC236}">
                <a16:creationId xmlns:a16="http://schemas.microsoft.com/office/drawing/2014/main" id="{2882E307-B6D7-4857-A72B-1B7C8B557204}"/>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Kraft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Intermuskuläre Koordination und Hypertrophie</a:t>
            </a:r>
          </a:p>
        </p:txBody>
      </p:sp>
      <p:sp>
        <p:nvSpPr>
          <p:cNvPr id="3" name="SeitenzahlBenutzerdefiniert">
            <a:extLst>
              <a:ext uri="{FF2B5EF4-FFF2-40B4-BE49-F238E27FC236}">
                <a16:creationId xmlns:a16="http://schemas.microsoft.com/office/drawing/2014/main" id="{EA2EA8F3-2B6E-831F-EC53-447ED2F8BFC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45</a:t>
            </a:r>
            <a:endParaRPr lang="de-CH" sz="900" dirty="0"/>
          </a:p>
        </p:txBody>
      </p:sp>
    </p:spTree>
    <p:extLst>
      <p:ext uri="{BB962C8B-B14F-4D97-AF65-F5344CB8AC3E}">
        <p14:creationId xmlns:p14="http://schemas.microsoft.com/office/powerpoint/2010/main" val="14603951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AF644B7-84AD-7E67-6153-9F679E750C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616" y="2022618"/>
            <a:ext cx="6692722" cy="3930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2">
            <a:extLst>
              <a:ext uri="{FF2B5EF4-FFF2-40B4-BE49-F238E27FC236}">
                <a16:creationId xmlns:a16="http://schemas.microsoft.com/office/drawing/2014/main" id="{754DCE34-A8E6-F50C-EB4F-0B9567939EED}"/>
              </a:ext>
            </a:extLst>
          </p:cNvPr>
          <p:cNvSpPr txBox="1">
            <a:spLocks noChangeArrowheads="1"/>
          </p:cNvSpPr>
          <p:nvPr/>
        </p:nvSpPr>
        <p:spPr bwMode="auto">
          <a:xfrm>
            <a:off x="2495600" y="2132283"/>
            <a:ext cx="1644540" cy="1077218"/>
          </a:xfrm>
          <a:prstGeom prst="rect">
            <a:avLst/>
          </a:prstGeom>
          <a:solidFill>
            <a:schemeClr val="bg1"/>
          </a:solidFill>
          <a:ln>
            <a:noFill/>
          </a:ln>
        </p:spPr>
        <p:txBody>
          <a:bodyPr wrap="square">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a:spcBef>
                <a:spcPct val="0"/>
              </a:spcBef>
              <a:spcAft>
                <a:spcPts val="600"/>
              </a:spcAft>
              <a:buNone/>
            </a:pPr>
            <a:r>
              <a:rPr lang="de-DE" altLang="de-DE" sz="1600" dirty="0" err="1">
                <a:latin typeface="Arial" pitchFamily="34" charset="0"/>
              </a:rPr>
              <a:t>Section</a:t>
            </a:r>
            <a:r>
              <a:rPr lang="de-DE" altLang="de-DE" sz="1600" dirty="0">
                <a:latin typeface="Arial" pitchFamily="34" charset="0"/>
              </a:rPr>
              <a:t> transversale </a:t>
            </a:r>
            <a:r>
              <a:rPr lang="de-DE" altLang="de-DE" sz="1600" dirty="0" err="1">
                <a:latin typeface="Arial" pitchFamily="34" charset="0"/>
              </a:rPr>
              <a:t>d‘un</a:t>
            </a:r>
            <a:r>
              <a:rPr lang="de-DE" altLang="de-DE" sz="1600" dirty="0">
                <a:latin typeface="Arial" pitchFamily="34" charset="0"/>
              </a:rPr>
              <a:t> </a:t>
            </a:r>
            <a:r>
              <a:rPr lang="de-DE" altLang="de-DE" sz="1600" dirty="0" err="1">
                <a:latin typeface="Arial" pitchFamily="34" charset="0"/>
              </a:rPr>
              <a:t>muscle</a:t>
            </a:r>
            <a:r>
              <a:rPr lang="de-DE" altLang="de-DE" sz="1600" dirty="0">
                <a:latin typeface="Arial" pitchFamily="34" charset="0"/>
              </a:rPr>
              <a:t> non </a:t>
            </a:r>
            <a:r>
              <a:rPr lang="de-DE" altLang="de-DE" sz="1600" dirty="0" err="1">
                <a:latin typeface="Arial" pitchFamily="34" charset="0"/>
              </a:rPr>
              <a:t>entraîné</a:t>
            </a:r>
            <a:r>
              <a:rPr lang="de-DE" altLang="de-DE" sz="1600" dirty="0">
                <a:latin typeface="Arial" pitchFamily="34" charset="0"/>
              </a:rPr>
              <a:t> </a:t>
            </a:r>
          </a:p>
        </p:txBody>
      </p:sp>
      <p:sp>
        <p:nvSpPr>
          <p:cNvPr id="6" name="Text Box 2">
            <a:extLst>
              <a:ext uri="{FF2B5EF4-FFF2-40B4-BE49-F238E27FC236}">
                <a16:creationId xmlns:a16="http://schemas.microsoft.com/office/drawing/2014/main" id="{1B70D049-37CD-77D2-7265-F9E60AC7F156}"/>
              </a:ext>
            </a:extLst>
          </p:cNvPr>
          <p:cNvSpPr txBox="1">
            <a:spLocks noChangeArrowheads="1"/>
          </p:cNvSpPr>
          <p:nvPr/>
        </p:nvSpPr>
        <p:spPr bwMode="auto">
          <a:xfrm>
            <a:off x="4583832" y="2132856"/>
            <a:ext cx="1872208" cy="830997"/>
          </a:xfrm>
          <a:prstGeom prst="rect">
            <a:avLst/>
          </a:prstGeom>
          <a:solidFill>
            <a:schemeClr val="bg1"/>
          </a:solidFill>
          <a:ln>
            <a:noFill/>
          </a:ln>
        </p:spPr>
        <p:txBody>
          <a:bodyPr wrap="square">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a:spcBef>
                <a:spcPct val="0"/>
              </a:spcBef>
              <a:spcAft>
                <a:spcPts val="600"/>
              </a:spcAft>
              <a:buNone/>
            </a:pPr>
            <a:r>
              <a:rPr lang="de-DE" altLang="de-DE" sz="1600" dirty="0" err="1">
                <a:latin typeface="Arial" pitchFamily="34" charset="0"/>
              </a:rPr>
              <a:t>Entraîner</a:t>
            </a:r>
            <a:r>
              <a:rPr lang="de-DE" altLang="de-DE" sz="1600" dirty="0">
                <a:latin typeface="Arial" pitchFamily="34" charset="0"/>
              </a:rPr>
              <a:t> la </a:t>
            </a:r>
            <a:r>
              <a:rPr lang="de-DE" altLang="de-DE" sz="1600" dirty="0" err="1">
                <a:latin typeface="Arial" pitchFamily="34" charset="0"/>
              </a:rPr>
              <a:t>coordination</a:t>
            </a:r>
            <a:r>
              <a:rPr lang="de-DE" altLang="de-DE" sz="1600" dirty="0">
                <a:latin typeface="Arial" pitchFamily="34" charset="0"/>
              </a:rPr>
              <a:t> </a:t>
            </a:r>
            <a:r>
              <a:rPr lang="de-DE" altLang="de-DE" sz="1600" dirty="0" err="1">
                <a:latin typeface="Arial" pitchFamily="34" charset="0"/>
              </a:rPr>
              <a:t>intramusculaire</a:t>
            </a:r>
            <a:r>
              <a:rPr lang="de-DE" altLang="de-DE" sz="1600" dirty="0">
                <a:latin typeface="Arial" pitchFamily="34" charset="0"/>
              </a:rPr>
              <a:t> </a:t>
            </a:r>
          </a:p>
        </p:txBody>
      </p:sp>
      <p:sp>
        <p:nvSpPr>
          <p:cNvPr id="7" name="Text Box 2">
            <a:extLst>
              <a:ext uri="{FF2B5EF4-FFF2-40B4-BE49-F238E27FC236}">
                <a16:creationId xmlns:a16="http://schemas.microsoft.com/office/drawing/2014/main" id="{6875C571-E6F9-BCE0-D704-4B062CE16536}"/>
              </a:ext>
            </a:extLst>
          </p:cNvPr>
          <p:cNvSpPr txBox="1">
            <a:spLocks noChangeArrowheads="1"/>
          </p:cNvSpPr>
          <p:nvPr/>
        </p:nvSpPr>
        <p:spPr bwMode="auto">
          <a:xfrm>
            <a:off x="6669074" y="1886635"/>
            <a:ext cx="3106956" cy="1077218"/>
          </a:xfrm>
          <a:prstGeom prst="rect">
            <a:avLst/>
          </a:prstGeom>
          <a:solidFill>
            <a:schemeClr val="bg1"/>
          </a:solidFill>
          <a:ln>
            <a:noFill/>
          </a:ln>
        </p:spPr>
        <p:txBody>
          <a:bodyPr wrap="square">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a:spcBef>
                <a:spcPct val="0"/>
              </a:spcBef>
              <a:spcAft>
                <a:spcPts val="600"/>
              </a:spcAft>
              <a:buNone/>
            </a:pPr>
            <a:r>
              <a:rPr lang="de-DE" altLang="de-DE" sz="1600" dirty="0" err="1">
                <a:latin typeface="Arial" pitchFamily="34" charset="0"/>
              </a:rPr>
              <a:t>Entraîner</a:t>
            </a:r>
            <a:r>
              <a:rPr lang="de-DE" altLang="de-DE" sz="1600" dirty="0">
                <a:latin typeface="Arial" pitchFamily="34" charset="0"/>
              </a:rPr>
              <a:t> les </a:t>
            </a:r>
            <a:r>
              <a:rPr lang="de-DE" altLang="de-DE" sz="1600" dirty="0" err="1">
                <a:latin typeface="Arial" pitchFamily="34" charset="0"/>
              </a:rPr>
              <a:t>fibres</a:t>
            </a:r>
            <a:r>
              <a:rPr lang="de-DE" altLang="de-DE" sz="1600" dirty="0">
                <a:latin typeface="Arial" pitchFamily="34" charset="0"/>
              </a:rPr>
              <a:t> </a:t>
            </a:r>
            <a:r>
              <a:rPr lang="de-DE" altLang="de-DE" sz="1600" dirty="0" err="1">
                <a:latin typeface="Arial" pitchFamily="34" charset="0"/>
              </a:rPr>
              <a:t>musculaires</a:t>
            </a:r>
            <a:r>
              <a:rPr lang="de-DE" altLang="de-DE" sz="1600" dirty="0">
                <a:latin typeface="Arial" pitchFamily="34" charset="0"/>
              </a:rPr>
              <a:t> de </a:t>
            </a:r>
            <a:r>
              <a:rPr lang="de-DE" altLang="de-DE" sz="1600" dirty="0" err="1">
                <a:latin typeface="Arial" pitchFamily="34" charset="0"/>
              </a:rPr>
              <a:t>manière</a:t>
            </a:r>
            <a:r>
              <a:rPr lang="de-DE" altLang="de-DE" sz="1600" dirty="0">
                <a:latin typeface="Arial" pitchFamily="34" charset="0"/>
              </a:rPr>
              <a:t> </a:t>
            </a:r>
            <a:r>
              <a:rPr lang="de-DE" altLang="de-DE" sz="1600" dirty="0" err="1">
                <a:latin typeface="Arial" pitchFamily="34" charset="0"/>
              </a:rPr>
              <a:t>hypertrofique</a:t>
            </a:r>
            <a:r>
              <a:rPr lang="de-DE" altLang="de-DE" sz="1600" dirty="0">
                <a:latin typeface="Arial" pitchFamily="34" charset="0"/>
              </a:rPr>
              <a:t>  (</a:t>
            </a:r>
            <a:r>
              <a:rPr lang="de-DE" altLang="de-DE" sz="1600" dirty="0" err="1">
                <a:latin typeface="Arial" pitchFamily="34" charset="0"/>
              </a:rPr>
              <a:t>augmentation</a:t>
            </a:r>
            <a:r>
              <a:rPr lang="de-DE" altLang="de-DE" sz="1600" dirty="0">
                <a:latin typeface="Arial" pitchFamily="34" charset="0"/>
              </a:rPr>
              <a:t> de la </a:t>
            </a:r>
            <a:r>
              <a:rPr lang="de-DE" altLang="de-DE" sz="1600" dirty="0" err="1">
                <a:latin typeface="Arial" pitchFamily="34" charset="0"/>
              </a:rPr>
              <a:t>masse</a:t>
            </a:r>
            <a:r>
              <a:rPr lang="de-DE" altLang="de-DE" sz="1600" dirty="0">
                <a:latin typeface="Arial" pitchFamily="34" charset="0"/>
              </a:rPr>
              <a:t> </a:t>
            </a:r>
            <a:r>
              <a:rPr lang="de-DE" altLang="de-DE" sz="1600" dirty="0" err="1">
                <a:latin typeface="Arial" pitchFamily="34" charset="0"/>
              </a:rPr>
              <a:t>musculaire</a:t>
            </a:r>
            <a:r>
              <a:rPr lang="de-DE" altLang="de-DE" sz="1600" dirty="0">
                <a:latin typeface="Arial" pitchFamily="34" charset="0"/>
              </a:rPr>
              <a:t>) </a:t>
            </a:r>
          </a:p>
        </p:txBody>
      </p:sp>
      <p:sp>
        <p:nvSpPr>
          <p:cNvPr id="9" name="Titel 2">
            <a:extLst>
              <a:ext uri="{FF2B5EF4-FFF2-40B4-BE49-F238E27FC236}">
                <a16:creationId xmlns:a16="http://schemas.microsoft.com/office/drawing/2014/main" id="{86582BA8-B2E3-496A-98F9-C93EFF9A25CF}"/>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Force</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Hypertrophie et </a:t>
            </a:r>
            <a:r>
              <a:rPr lang="de-CH" sz="2800" b="0" kern="0" dirty="0" err="1">
                <a:latin typeface="Arial" panose="020B0604020202020204" pitchFamily="34" charset="0"/>
                <a:cs typeface="Arial" panose="020B0604020202020204" pitchFamily="34" charset="0"/>
              </a:rPr>
              <a:t>coordination</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intramusculaire</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C1D818E6-3E40-9991-9F58-63D1F51508A4}"/>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45</a:t>
            </a:r>
            <a:endParaRPr lang="de-CH" sz="900" dirty="0"/>
          </a:p>
        </p:txBody>
      </p:sp>
    </p:spTree>
    <p:extLst>
      <p:ext uri="{BB962C8B-B14F-4D97-AF65-F5344CB8AC3E}">
        <p14:creationId xmlns:p14="http://schemas.microsoft.com/office/powerpoint/2010/main" val="78791431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B70E6C7F-2D03-BD6B-0167-0D935C42AE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616" y="1887747"/>
            <a:ext cx="7268786" cy="4268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7">
            <a:extLst>
              <a:ext uri="{FF2B5EF4-FFF2-40B4-BE49-F238E27FC236}">
                <a16:creationId xmlns:a16="http://schemas.microsoft.com/office/drawing/2014/main" id="{A6106919-FB34-E740-EE26-7396AD6200D2}"/>
              </a:ext>
            </a:extLst>
          </p:cNvPr>
          <p:cNvSpPr txBox="1"/>
          <p:nvPr/>
        </p:nvSpPr>
        <p:spPr>
          <a:xfrm>
            <a:off x="2671237" y="2037993"/>
            <a:ext cx="1738676" cy="954107"/>
          </a:xfrm>
          <a:prstGeom prst="rect">
            <a:avLst/>
          </a:prstGeom>
          <a:solidFill>
            <a:schemeClr val="bg1"/>
          </a:solidFill>
        </p:spPr>
        <p:txBody>
          <a:bodyPr wrap="square" rtlCol="0">
            <a:spAutoFit/>
          </a:bodyPr>
          <a:lstStyle/>
          <a:p>
            <a:r>
              <a:rPr lang="de-CH" dirty="0" err="1"/>
              <a:t>Sezione</a:t>
            </a:r>
            <a:r>
              <a:rPr lang="de-CH" dirty="0"/>
              <a:t> </a:t>
            </a:r>
            <a:r>
              <a:rPr lang="de-CH" dirty="0" err="1"/>
              <a:t>trasversale</a:t>
            </a:r>
            <a:r>
              <a:rPr lang="de-CH" dirty="0"/>
              <a:t> di </a:t>
            </a:r>
            <a:r>
              <a:rPr lang="de-CH" dirty="0" err="1"/>
              <a:t>un</a:t>
            </a:r>
            <a:r>
              <a:rPr lang="de-CH" dirty="0"/>
              <a:t> </a:t>
            </a:r>
            <a:r>
              <a:rPr lang="de-CH" dirty="0" err="1"/>
              <a:t>muscolo</a:t>
            </a:r>
            <a:r>
              <a:rPr lang="de-CH" dirty="0"/>
              <a:t> non </a:t>
            </a:r>
            <a:r>
              <a:rPr lang="de-CH" dirty="0" err="1"/>
              <a:t>allenato</a:t>
            </a:r>
            <a:endParaRPr lang="de-CH" dirty="0"/>
          </a:p>
        </p:txBody>
      </p:sp>
      <p:sp>
        <p:nvSpPr>
          <p:cNvPr id="5" name="CasellaDiTesto 8">
            <a:extLst>
              <a:ext uri="{FF2B5EF4-FFF2-40B4-BE49-F238E27FC236}">
                <a16:creationId xmlns:a16="http://schemas.microsoft.com/office/drawing/2014/main" id="{DF37029E-2AE2-840C-5F02-741F54103EF3}"/>
              </a:ext>
            </a:extLst>
          </p:cNvPr>
          <p:cNvSpPr txBox="1"/>
          <p:nvPr/>
        </p:nvSpPr>
        <p:spPr>
          <a:xfrm>
            <a:off x="4799856" y="2075933"/>
            <a:ext cx="1872208" cy="738664"/>
          </a:xfrm>
          <a:prstGeom prst="rect">
            <a:avLst/>
          </a:prstGeom>
          <a:solidFill>
            <a:schemeClr val="bg1"/>
          </a:solidFill>
        </p:spPr>
        <p:txBody>
          <a:bodyPr wrap="square" rtlCol="0">
            <a:spAutoFit/>
          </a:bodyPr>
          <a:lstStyle/>
          <a:p>
            <a:r>
              <a:rPr lang="de-CH" dirty="0" err="1"/>
              <a:t>Allenare</a:t>
            </a:r>
            <a:r>
              <a:rPr lang="de-CH" dirty="0"/>
              <a:t> la </a:t>
            </a:r>
            <a:r>
              <a:rPr lang="de-CH" dirty="0" err="1"/>
              <a:t>coordinazione</a:t>
            </a:r>
            <a:r>
              <a:rPr lang="de-CH" dirty="0"/>
              <a:t> </a:t>
            </a:r>
            <a:r>
              <a:rPr lang="de-CH" dirty="0" err="1"/>
              <a:t>intramuscolare</a:t>
            </a:r>
            <a:endParaRPr lang="de-CH" dirty="0"/>
          </a:p>
        </p:txBody>
      </p:sp>
      <p:sp>
        <p:nvSpPr>
          <p:cNvPr id="6" name="ZoneTexte 5">
            <a:extLst>
              <a:ext uri="{FF2B5EF4-FFF2-40B4-BE49-F238E27FC236}">
                <a16:creationId xmlns:a16="http://schemas.microsoft.com/office/drawing/2014/main" id="{FC129002-2CA1-EA7B-175A-E68743045F6D}"/>
              </a:ext>
            </a:extLst>
          </p:cNvPr>
          <p:cNvSpPr txBox="1"/>
          <p:nvPr/>
        </p:nvSpPr>
        <p:spPr>
          <a:xfrm>
            <a:off x="7074795" y="2109912"/>
            <a:ext cx="2509531" cy="738664"/>
          </a:xfrm>
          <a:prstGeom prst="rect">
            <a:avLst/>
          </a:prstGeom>
          <a:solidFill>
            <a:schemeClr val="bg1"/>
          </a:solidFill>
        </p:spPr>
        <p:txBody>
          <a:bodyPr wrap="square">
            <a:spAutoFit/>
          </a:bodyPr>
          <a:lstStyle/>
          <a:p>
            <a:r>
              <a:rPr lang="de-CH" sz="1400" dirty="0" err="1"/>
              <a:t>Allenamento</a:t>
            </a:r>
            <a:r>
              <a:rPr lang="de-CH" sz="1400" dirty="0"/>
              <a:t> </a:t>
            </a:r>
            <a:r>
              <a:rPr lang="de-CH" sz="1400" dirty="0" err="1"/>
              <a:t>ipertrofico</a:t>
            </a:r>
            <a:r>
              <a:rPr lang="de-CH" sz="1400" dirty="0"/>
              <a:t> delle </a:t>
            </a:r>
            <a:r>
              <a:rPr lang="de-CH" sz="1400" dirty="0" err="1"/>
              <a:t>fibre</a:t>
            </a:r>
            <a:r>
              <a:rPr lang="de-CH" sz="1400" dirty="0"/>
              <a:t> </a:t>
            </a:r>
            <a:r>
              <a:rPr lang="de-CH" sz="1400" dirty="0" err="1"/>
              <a:t>muscolari</a:t>
            </a:r>
            <a:r>
              <a:rPr lang="de-CH" sz="1400" dirty="0"/>
              <a:t> (</a:t>
            </a:r>
            <a:r>
              <a:rPr lang="de-CH" sz="1400" dirty="0" err="1"/>
              <a:t>aumento</a:t>
            </a:r>
            <a:r>
              <a:rPr lang="de-CH" sz="1400" dirty="0"/>
              <a:t> della </a:t>
            </a:r>
            <a:r>
              <a:rPr lang="de-CH" sz="1400" dirty="0" err="1"/>
              <a:t>massa</a:t>
            </a:r>
            <a:r>
              <a:rPr lang="de-CH" sz="1400" dirty="0"/>
              <a:t> </a:t>
            </a:r>
            <a:r>
              <a:rPr lang="de-CH" sz="1400" dirty="0" err="1"/>
              <a:t>muscolare</a:t>
            </a:r>
            <a:r>
              <a:rPr lang="de-CH" sz="1400" dirty="0"/>
              <a:t>)</a:t>
            </a:r>
          </a:p>
        </p:txBody>
      </p:sp>
      <p:sp>
        <p:nvSpPr>
          <p:cNvPr id="9" name="Titel 2">
            <a:extLst>
              <a:ext uri="{FF2B5EF4-FFF2-40B4-BE49-F238E27FC236}">
                <a16:creationId xmlns:a16="http://schemas.microsoft.com/office/drawing/2014/main" id="{08D131CE-33F5-483E-8788-0C299A09884F}"/>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Forza</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Ipertrofia</a:t>
            </a:r>
            <a:r>
              <a:rPr lang="de-CH" sz="2800" b="0" kern="0" dirty="0">
                <a:latin typeface="Arial" panose="020B0604020202020204" pitchFamily="34" charset="0"/>
                <a:cs typeface="Arial" panose="020B0604020202020204" pitchFamily="34" charset="0"/>
              </a:rPr>
              <a:t> e </a:t>
            </a:r>
            <a:r>
              <a:rPr lang="de-CH" sz="2800" b="0" kern="0" dirty="0" err="1">
                <a:latin typeface="Arial" panose="020B0604020202020204" pitchFamily="34" charset="0"/>
                <a:cs typeface="Arial" panose="020B0604020202020204" pitchFamily="34" charset="0"/>
              </a:rPr>
              <a:t>coordinazione</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intramuscolare</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23BDD725-CC71-9F03-516D-76088AE3EC6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45</a:t>
            </a:r>
            <a:endParaRPr lang="de-CH" sz="900" dirty="0"/>
          </a:p>
        </p:txBody>
      </p:sp>
    </p:spTree>
    <p:extLst>
      <p:ext uri="{BB962C8B-B14F-4D97-AF65-F5344CB8AC3E}">
        <p14:creationId xmlns:p14="http://schemas.microsoft.com/office/powerpoint/2010/main" val="123056446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50741F77-EE5F-AE45-A68D-F75252688B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580"/>
          <a:stretch>
            <a:fillRect/>
          </a:stretch>
        </p:blipFill>
        <p:spPr bwMode="auto">
          <a:xfrm>
            <a:off x="1847850" y="1501505"/>
            <a:ext cx="8496301" cy="2287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776998E6-8BB0-4401-8200-FA65CE1291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4285295" y="3982698"/>
            <a:ext cx="3621410" cy="2332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el 2">
            <a:extLst>
              <a:ext uri="{FF2B5EF4-FFF2-40B4-BE49-F238E27FC236}">
                <a16:creationId xmlns:a16="http://schemas.microsoft.com/office/drawing/2014/main" id="{0B0B8162-8B54-4B19-A274-E08389E33947}"/>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Kraft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Krafttraining: Umfang und Intensität</a:t>
            </a:r>
          </a:p>
        </p:txBody>
      </p:sp>
      <p:sp>
        <p:nvSpPr>
          <p:cNvPr id="3" name="SeitenzahlBenutzerdefiniert">
            <a:extLst>
              <a:ext uri="{FF2B5EF4-FFF2-40B4-BE49-F238E27FC236}">
                <a16:creationId xmlns:a16="http://schemas.microsoft.com/office/drawing/2014/main" id="{B65F1E3B-A912-4F99-8662-19EA42B9AB4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46</a:t>
            </a:r>
            <a:endParaRPr lang="de-CH" sz="900" dirty="0"/>
          </a:p>
        </p:txBody>
      </p:sp>
    </p:spTree>
    <p:extLst>
      <p:ext uri="{BB962C8B-B14F-4D97-AF65-F5344CB8AC3E}">
        <p14:creationId xmlns:p14="http://schemas.microsoft.com/office/powerpoint/2010/main" val="366422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20137-0024-46CE-0D5D-426CC5309C08}"/>
            </a:ext>
          </a:extLst>
        </p:cNvPr>
        <p:cNvGrpSpPr/>
        <p:nvPr/>
      </p:nvGrpSpPr>
      <p:grpSpPr>
        <a:xfrm>
          <a:off x="0" y="0"/>
          <a:ext cx="0" cy="0"/>
          <a:chOff x="0" y="0"/>
          <a:chExt cx="0" cy="0"/>
        </a:xfrm>
      </p:grpSpPr>
      <p:pic>
        <p:nvPicPr>
          <p:cNvPr id="8" name="Picture 2">
            <a:extLst>
              <a:ext uri="{FF2B5EF4-FFF2-40B4-BE49-F238E27FC236}">
                <a16:creationId xmlns:a16="http://schemas.microsoft.com/office/drawing/2014/main" id="{0E6459C0-2591-F670-BC48-DF59EEC26B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580"/>
          <a:stretch>
            <a:fillRect/>
          </a:stretch>
        </p:blipFill>
        <p:spPr bwMode="auto">
          <a:xfrm>
            <a:off x="1847850" y="1501505"/>
            <a:ext cx="8496301" cy="2287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descr="Ein Bild, das Text, Screenshot, Zahl, Schrift enthält.&#10;&#10;KI-generierte Inhalte können fehlerhaft sein.">
            <a:extLst>
              <a:ext uri="{FF2B5EF4-FFF2-40B4-BE49-F238E27FC236}">
                <a16:creationId xmlns:a16="http://schemas.microsoft.com/office/drawing/2014/main" id="{C1C137DF-22DD-77B1-CB3D-2F3DFDD032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6765" y="1446218"/>
            <a:ext cx="8653868" cy="2342822"/>
          </a:xfrm>
          <a:prstGeom prst="rect">
            <a:avLst/>
          </a:prstGeom>
        </p:spPr>
      </p:pic>
      <p:pic>
        <p:nvPicPr>
          <p:cNvPr id="6" name="Picture 2">
            <a:extLst>
              <a:ext uri="{FF2B5EF4-FFF2-40B4-BE49-F238E27FC236}">
                <a16:creationId xmlns:a16="http://schemas.microsoft.com/office/drawing/2014/main" id="{5611E288-704F-4FC2-969C-21B316DFF06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4285295" y="3982698"/>
            <a:ext cx="3621410" cy="2332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el 2">
            <a:extLst>
              <a:ext uri="{FF2B5EF4-FFF2-40B4-BE49-F238E27FC236}">
                <a16:creationId xmlns:a16="http://schemas.microsoft.com/office/drawing/2014/main" id="{C7F6C697-127F-4B79-A238-2D1874CFE331}"/>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Force</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Entraînement</a:t>
            </a:r>
            <a:r>
              <a:rPr lang="de-CH" sz="2800" b="0" kern="0" dirty="0">
                <a:latin typeface="Arial" panose="020B0604020202020204" pitchFamily="34" charset="0"/>
                <a:cs typeface="Arial" panose="020B0604020202020204" pitchFamily="34" charset="0"/>
              </a:rPr>
              <a:t> de la </a:t>
            </a:r>
            <a:r>
              <a:rPr lang="de-CH" sz="2800" b="0" kern="0" dirty="0" err="1">
                <a:latin typeface="Arial" panose="020B0604020202020204" pitchFamily="34" charset="0"/>
                <a:cs typeface="Arial" panose="020B0604020202020204" pitchFamily="34" charset="0"/>
              </a:rPr>
              <a:t>force</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volume</a:t>
            </a:r>
            <a:r>
              <a:rPr lang="de-CH" sz="2800" b="0" kern="0" dirty="0">
                <a:latin typeface="Arial" panose="020B0604020202020204" pitchFamily="34" charset="0"/>
                <a:cs typeface="Arial" panose="020B0604020202020204" pitchFamily="34" charset="0"/>
              </a:rPr>
              <a:t> et </a:t>
            </a:r>
            <a:r>
              <a:rPr lang="de-CH" sz="2800" b="0" kern="0" dirty="0" err="1">
                <a:latin typeface="Arial" panose="020B0604020202020204" pitchFamily="34" charset="0"/>
                <a:cs typeface="Arial" panose="020B0604020202020204" pitchFamily="34" charset="0"/>
              </a:rPr>
              <a:t>intensité</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CF0224B1-BB29-4F01-24E3-A3838974C03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46</a:t>
            </a:r>
            <a:endParaRPr lang="de-CH" sz="900" dirty="0"/>
          </a:p>
        </p:txBody>
      </p:sp>
    </p:spTree>
    <p:extLst>
      <p:ext uri="{BB962C8B-B14F-4D97-AF65-F5344CB8AC3E}">
        <p14:creationId xmlns:p14="http://schemas.microsoft.com/office/powerpoint/2010/main" val="104437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17B39-A301-34CC-2242-C1550CA7D94D}"/>
            </a:ext>
          </a:extLst>
        </p:cNvPr>
        <p:cNvGrpSpPr/>
        <p:nvPr/>
      </p:nvGrpSpPr>
      <p:grpSpPr>
        <a:xfrm>
          <a:off x="0" y="0"/>
          <a:ext cx="0" cy="0"/>
          <a:chOff x="0" y="0"/>
          <a:chExt cx="0" cy="0"/>
        </a:xfrm>
      </p:grpSpPr>
      <p:pic>
        <p:nvPicPr>
          <p:cNvPr id="8" name="Picture 2">
            <a:extLst>
              <a:ext uri="{FF2B5EF4-FFF2-40B4-BE49-F238E27FC236}">
                <a16:creationId xmlns:a16="http://schemas.microsoft.com/office/drawing/2014/main" id="{1D53938B-07FA-3388-A341-715D813972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580"/>
          <a:stretch>
            <a:fillRect/>
          </a:stretch>
        </p:blipFill>
        <p:spPr bwMode="auto">
          <a:xfrm>
            <a:off x="1847850" y="1501505"/>
            <a:ext cx="8496301" cy="2287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descr="Ein Bild, das Text, Screenshot, Zahl, Schrift enthält.&#10;&#10;KI-generierte Inhalte können fehlerhaft sein.">
            <a:extLst>
              <a:ext uri="{FF2B5EF4-FFF2-40B4-BE49-F238E27FC236}">
                <a16:creationId xmlns:a16="http://schemas.microsoft.com/office/drawing/2014/main" id="{868E7316-5436-5950-47D5-0B70088BBD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6765" y="1446218"/>
            <a:ext cx="8653868" cy="2342822"/>
          </a:xfrm>
          <a:prstGeom prst="rect">
            <a:avLst/>
          </a:prstGeom>
        </p:spPr>
      </p:pic>
      <p:pic>
        <p:nvPicPr>
          <p:cNvPr id="6" name="Grafik 5" descr="Ein Bild, das Text, Screenshot, Schrift, Zahl enthält.&#10;&#10;KI-generierte Inhalte können fehlerhaft sein.">
            <a:extLst>
              <a:ext uri="{FF2B5EF4-FFF2-40B4-BE49-F238E27FC236}">
                <a16:creationId xmlns:a16="http://schemas.microsoft.com/office/drawing/2014/main" id="{535294CF-F24A-8CF6-CC50-5F48EDD89E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4582" y="1452949"/>
            <a:ext cx="9710384" cy="2342822"/>
          </a:xfrm>
          <a:prstGeom prst="rect">
            <a:avLst/>
          </a:prstGeom>
        </p:spPr>
      </p:pic>
      <p:pic>
        <p:nvPicPr>
          <p:cNvPr id="9" name="Picture 2">
            <a:extLst>
              <a:ext uri="{FF2B5EF4-FFF2-40B4-BE49-F238E27FC236}">
                <a16:creationId xmlns:a16="http://schemas.microsoft.com/office/drawing/2014/main" id="{99A22C54-0E98-4073-A257-41904336B2B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4285295" y="3982698"/>
            <a:ext cx="3621410" cy="2332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el 2">
            <a:extLst>
              <a:ext uri="{FF2B5EF4-FFF2-40B4-BE49-F238E27FC236}">
                <a16:creationId xmlns:a16="http://schemas.microsoft.com/office/drawing/2014/main" id="{0762F7CA-C749-47CA-BF7B-DB1CD684BF61}"/>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Forza</a:t>
            </a:r>
            <a:br>
              <a:rPr lang="de-CH" sz="2800" kern="0" dirty="0">
                <a:latin typeface="Arial" panose="020B0604020202020204" pitchFamily="34" charset="0"/>
                <a:cs typeface="Arial" panose="020B0604020202020204" pitchFamily="34" charset="0"/>
              </a:rPr>
            </a:br>
            <a:r>
              <a:rPr lang="it-IT" sz="2800" b="0" kern="0" dirty="0">
                <a:latin typeface="Arial" panose="020B0604020202020204" pitchFamily="34" charset="0"/>
                <a:cs typeface="Arial" panose="020B0604020202020204" pitchFamily="34" charset="0"/>
              </a:rPr>
              <a:t>Allenamento della forza: volume e intensità</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C75C4F34-77B1-D212-D16C-B85C63973C1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46</a:t>
            </a:r>
            <a:endParaRPr lang="de-CH" sz="900" dirty="0"/>
          </a:p>
        </p:txBody>
      </p:sp>
    </p:spTree>
    <p:extLst>
      <p:ext uri="{BB962C8B-B14F-4D97-AF65-F5344CB8AC3E}">
        <p14:creationId xmlns:p14="http://schemas.microsoft.com/office/powerpoint/2010/main" val="377573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Text, Screenshot, Design enthält.&#10;&#10;KI-generierte Inhalte können fehlerhaft sein.">
            <a:extLst>
              <a:ext uri="{FF2B5EF4-FFF2-40B4-BE49-F238E27FC236}">
                <a16:creationId xmlns:a16="http://schemas.microsoft.com/office/drawing/2014/main" id="{165578E5-F6A5-28AB-21CE-1B5C6D76F8CA}"/>
              </a:ext>
            </a:extLst>
          </p:cNvPr>
          <p:cNvPicPr>
            <a:picLocks noChangeAspect="1"/>
          </p:cNvPicPr>
          <p:nvPr/>
        </p:nvPicPr>
        <p:blipFill>
          <a:blip r:embed="rId3">
            <a:extLst>
              <a:ext uri="{28A0092B-C50C-407E-A947-70E740481C1C}">
                <a14:useLocalDpi xmlns:a14="http://schemas.microsoft.com/office/drawing/2010/main" val="0"/>
              </a:ext>
            </a:extLst>
          </a:blip>
          <a:srcRect l="8989" t="24172" b="54200"/>
          <a:stretch/>
        </p:blipFill>
        <p:spPr>
          <a:xfrm>
            <a:off x="1325399" y="2132856"/>
            <a:ext cx="9541202" cy="3689992"/>
          </a:xfrm>
          <a:prstGeom prst="rect">
            <a:avLst/>
          </a:prstGeom>
        </p:spPr>
      </p:pic>
      <p:sp>
        <p:nvSpPr>
          <p:cNvPr id="4" name="Titel 2">
            <a:extLst>
              <a:ext uri="{FF2B5EF4-FFF2-40B4-BE49-F238E27FC236}">
                <a16:creationId xmlns:a16="http://schemas.microsoft.com/office/drawing/2014/main" id="{9282AACC-E1B4-40E4-A862-2C5F5D5D069E}"/>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Entwicklungsfaktoren  </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Athletik</a:t>
            </a:r>
          </a:p>
        </p:txBody>
      </p:sp>
      <p:sp>
        <p:nvSpPr>
          <p:cNvPr id="3" name="SeitenzahlBenutzerdefiniert">
            <a:extLst>
              <a:ext uri="{FF2B5EF4-FFF2-40B4-BE49-F238E27FC236}">
                <a16:creationId xmlns:a16="http://schemas.microsoft.com/office/drawing/2014/main" id="{FBDF9F6E-7E94-03B5-2B9D-A3C189D70D2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a:t>
            </a:r>
            <a:endParaRPr lang="de-CH" sz="900" dirty="0"/>
          </a:p>
        </p:txBody>
      </p:sp>
    </p:spTree>
    <p:extLst>
      <p:ext uri="{BB962C8B-B14F-4D97-AF65-F5344CB8AC3E}">
        <p14:creationId xmlns:p14="http://schemas.microsoft.com/office/powerpoint/2010/main" val="362549291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5DA70F-63BF-E742-BA10-4CCB0081CC2B}"/>
              </a:ext>
            </a:extLst>
          </p:cNvPr>
          <p:cNvPicPr>
            <a:picLocks noChangeAspect="1"/>
          </p:cNvPicPr>
          <p:nvPr/>
        </p:nvPicPr>
        <p:blipFill>
          <a:blip r:embed="rId3"/>
          <a:stretch>
            <a:fillRect/>
          </a:stretch>
        </p:blipFill>
        <p:spPr>
          <a:xfrm>
            <a:off x="7174728" y="1415844"/>
            <a:ext cx="4177856" cy="4918476"/>
          </a:xfrm>
          <a:prstGeom prst="rect">
            <a:avLst/>
          </a:prstGeom>
        </p:spPr>
      </p:pic>
      <p:sp>
        <p:nvSpPr>
          <p:cNvPr id="7" name="Text Box 58">
            <a:extLst>
              <a:ext uri="{FF2B5EF4-FFF2-40B4-BE49-F238E27FC236}">
                <a16:creationId xmlns:a16="http://schemas.microsoft.com/office/drawing/2014/main" id="{9C724BD5-8E91-6142-A42D-4DD343ADA86C}"/>
              </a:ext>
            </a:extLst>
          </p:cNvPr>
          <p:cNvSpPr txBox="1">
            <a:spLocks noChangeArrowheads="1"/>
          </p:cNvSpPr>
          <p:nvPr/>
        </p:nvSpPr>
        <p:spPr bwMode="auto">
          <a:xfrm>
            <a:off x="863846" y="1700808"/>
            <a:ext cx="6168258"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de-CH" altLang="de-DE" sz="2000" b="1" dirty="0">
                <a:latin typeface="Arial" panose="020B0604020202020204" pitchFamily="34" charset="0"/>
              </a:rPr>
              <a:t>h1RM</a:t>
            </a:r>
          </a:p>
          <a:p>
            <a:pPr marL="285750" indent="-285750">
              <a:spcBef>
                <a:spcPct val="0"/>
              </a:spcBef>
              <a:buFont typeface="Wingdings" pitchFamily="2" charset="2"/>
              <a:buChar char="Ø"/>
            </a:pPr>
            <a:r>
              <a:rPr lang="de-CH" altLang="de-DE" sz="2000" dirty="0">
                <a:latin typeface="Arial" panose="020B0604020202020204" pitchFamily="34" charset="0"/>
              </a:rPr>
              <a:t>Konzept des individuellen hypothetischen Maximalgewicht</a:t>
            </a:r>
          </a:p>
          <a:p>
            <a:pPr marL="285750" indent="-285750">
              <a:spcBef>
                <a:spcPct val="0"/>
              </a:spcBef>
              <a:buFont typeface="Wingdings" pitchFamily="2" charset="2"/>
              <a:buChar char="Ø"/>
            </a:pPr>
            <a:endParaRPr lang="de-CH" altLang="de-DE" sz="2000" dirty="0">
              <a:latin typeface="Arial" panose="020B0604020202020204" pitchFamily="34" charset="0"/>
            </a:endParaRPr>
          </a:p>
          <a:p>
            <a:pPr>
              <a:spcBef>
                <a:spcPct val="0"/>
              </a:spcBef>
              <a:buFontTx/>
              <a:buNone/>
            </a:pPr>
            <a:r>
              <a:rPr lang="de-CH" altLang="de-DE" sz="2000" b="1" dirty="0">
                <a:latin typeface="Arial" panose="020B0604020202020204" pitchFamily="34" charset="0"/>
              </a:rPr>
              <a:t>1RM = 1 </a:t>
            </a:r>
            <a:r>
              <a:rPr lang="de-CH" altLang="de-DE" sz="2000" b="1" dirty="0" err="1">
                <a:latin typeface="Arial" panose="020B0604020202020204" pitchFamily="34" charset="0"/>
              </a:rPr>
              <a:t>repetition</a:t>
            </a:r>
            <a:r>
              <a:rPr lang="de-CH" altLang="de-DE" sz="2000" b="1" dirty="0">
                <a:latin typeface="Arial" panose="020B0604020202020204" pitchFamily="34" charset="0"/>
              </a:rPr>
              <a:t> </a:t>
            </a:r>
            <a:r>
              <a:rPr lang="de-CH" altLang="de-DE" sz="2000" b="1" dirty="0" err="1">
                <a:latin typeface="Arial" panose="020B0604020202020204" pitchFamily="34" charset="0"/>
              </a:rPr>
              <a:t>maximum</a:t>
            </a:r>
            <a:endParaRPr lang="de-CH" altLang="de-DE" sz="2000" b="1" dirty="0">
              <a:latin typeface="Arial" panose="020B0604020202020204" pitchFamily="34" charset="0"/>
            </a:endParaRPr>
          </a:p>
          <a:p>
            <a:pPr>
              <a:spcBef>
                <a:spcPct val="0"/>
              </a:spcBef>
              <a:buFontTx/>
              <a:buNone/>
            </a:pPr>
            <a:endParaRPr lang="de-CH" altLang="de-DE" sz="2000" b="1" dirty="0">
              <a:latin typeface="Arial" panose="020B0604020202020204" pitchFamily="34" charset="0"/>
            </a:endParaRPr>
          </a:p>
          <a:p>
            <a:pPr>
              <a:spcBef>
                <a:spcPct val="0"/>
              </a:spcBef>
              <a:buFontTx/>
              <a:buNone/>
            </a:pPr>
            <a:r>
              <a:rPr lang="de-CH" altLang="de-DE" sz="2000" dirty="0">
                <a:latin typeface="Arial" panose="020B0604020202020204" pitchFamily="34" charset="0"/>
              </a:rPr>
              <a:t>Die Maximalbelastung ist oft problematisch zu bestimmen (zu schwere Last, Unsicherheit, Unterstützung usw.).</a:t>
            </a:r>
          </a:p>
          <a:p>
            <a:pPr>
              <a:spcBef>
                <a:spcPct val="0"/>
              </a:spcBef>
              <a:buFontTx/>
              <a:buNone/>
            </a:pPr>
            <a:endParaRPr lang="de-CH" altLang="de-DE" sz="2000" dirty="0">
              <a:latin typeface="Arial" panose="020B0604020202020204" pitchFamily="34" charset="0"/>
            </a:endParaRPr>
          </a:p>
          <a:p>
            <a:pPr>
              <a:spcBef>
                <a:spcPct val="0"/>
              </a:spcBef>
              <a:buFontTx/>
              <a:buNone/>
            </a:pPr>
            <a:r>
              <a:rPr lang="de-CH" altLang="de-DE" sz="2000" dirty="0">
                <a:latin typeface="Arial" panose="020B0604020202020204" pitchFamily="34" charset="0"/>
              </a:rPr>
              <a:t>Die Tabelle des h1RM ist für Basisübungen wie Kniebeugen, Bankdrücken, usw. relativ genau und einfach anzuwenden, für komplexe und spezielle Übungen dagegen nicht geeignet.</a:t>
            </a:r>
          </a:p>
        </p:txBody>
      </p:sp>
      <p:sp>
        <p:nvSpPr>
          <p:cNvPr id="5" name="Titel 2">
            <a:extLst>
              <a:ext uri="{FF2B5EF4-FFF2-40B4-BE49-F238E27FC236}">
                <a16:creationId xmlns:a16="http://schemas.microsoft.com/office/drawing/2014/main" id="{8D502613-5214-4D13-9E7A-356637D57D0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Kraft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Krafttraining: Maximalbelastung</a:t>
            </a:r>
          </a:p>
        </p:txBody>
      </p:sp>
      <p:sp>
        <p:nvSpPr>
          <p:cNvPr id="3" name="SeitenzahlBenutzerdefiniert">
            <a:extLst>
              <a:ext uri="{FF2B5EF4-FFF2-40B4-BE49-F238E27FC236}">
                <a16:creationId xmlns:a16="http://schemas.microsoft.com/office/drawing/2014/main" id="{0BB03ECF-06F6-F623-A1C0-F873EEB9CDF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47</a:t>
            </a:r>
            <a:endParaRPr lang="de-CH" sz="900" dirty="0"/>
          </a:p>
        </p:txBody>
      </p:sp>
    </p:spTree>
    <p:extLst>
      <p:ext uri="{BB962C8B-B14F-4D97-AF65-F5344CB8AC3E}">
        <p14:creationId xmlns:p14="http://schemas.microsoft.com/office/powerpoint/2010/main" val="116296445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
            <a:extLst>
              <a:ext uri="{FF2B5EF4-FFF2-40B4-BE49-F238E27FC236}">
                <a16:creationId xmlns:a16="http://schemas.microsoft.com/office/drawing/2014/main" id="{848D2486-8FFE-B1E3-555A-202E57FB4562}"/>
              </a:ext>
            </a:extLst>
          </p:cNvPr>
          <p:cNvGraphicFramePr>
            <a:graphicFrameLocks noGrp="1"/>
          </p:cNvGraphicFramePr>
          <p:nvPr/>
        </p:nvGraphicFramePr>
        <p:xfrm>
          <a:off x="7320136" y="1547813"/>
          <a:ext cx="3960812" cy="4697409"/>
        </p:xfrm>
        <a:graphic>
          <a:graphicData uri="http://schemas.openxmlformats.org/drawingml/2006/table">
            <a:tbl>
              <a:tblPr>
                <a:tableStyleId>{306799F8-075E-4A3A-A7F6-7FBC6576F1A4}</a:tableStyleId>
              </a:tblPr>
              <a:tblGrid>
                <a:gridCol w="1800225">
                  <a:extLst>
                    <a:ext uri="{9D8B030D-6E8A-4147-A177-3AD203B41FA5}">
                      <a16:colId xmlns:a16="http://schemas.microsoft.com/office/drawing/2014/main" val="20000"/>
                    </a:ext>
                  </a:extLst>
                </a:gridCol>
                <a:gridCol w="2160587">
                  <a:extLst>
                    <a:ext uri="{9D8B030D-6E8A-4147-A177-3AD203B41FA5}">
                      <a16:colId xmlns:a16="http://schemas.microsoft.com/office/drawing/2014/main" val="20001"/>
                    </a:ext>
                  </a:extLst>
                </a:gridCol>
              </a:tblGrid>
              <a:tr h="5791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altLang="fr-FR" sz="1600" b="0" u="none" strike="noStrike" cap="none" normalizeH="0" baseline="0" dirty="0">
                          <a:ln>
                            <a:noFill/>
                          </a:ln>
                          <a:solidFill>
                            <a:schemeClr val="tx1"/>
                          </a:solidFill>
                          <a:effectLst/>
                        </a:rPr>
                        <a:t>Performance maximale %</a:t>
                      </a:r>
                      <a:endParaRPr kumimoji="0" lang="fr-CH" altLang="fr-FR" sz="1600" b="0" i="0" u="none" strike="noStrike" cap="none" normalizeH="0" baseline="0" dirty="0">
                        <a:ln>
                          <a:noFill/>
                        </a:ln>
                        <a:solidFill>
                          <a:schemeClr val="tx1"/>
                        </a:solidFill>
                        <a:effectLst/>
                        <a:latin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D1E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600" b="0" u="none" strike="noStrike" cap="none" normalizeH="0" baseline="0" dirty="0" err="1">
                          <a:ln>
                            <a:noFill/>
                          </a:ln>
                          <a:solidFill>
                            <a:schemeClr val="tx1"/>
                          </a:solidFill>
                          <a:effectLst/>
                        </a:rPr>
                        <a:t>Nombre</a:t>
                      </a:r>
                      <a:r>
                        <a:rPr kumimoji="0" lang="de-CH" sz="1600" b="0" u="none" strike="noStrike" cap="none" normalizeH="0" baseline="0" dirty="0">
                          <a:ln>
                            <a:noFill/>
                          </a:ln>
                          <a:solidFill>
                            <a:schemeClr val="tx1"/>
                          </a:solidFill>
                          <a:effectLst/>
                        </a:rPr>
                        <a:t> de </a:t>
                      </a:r>
                      <a:r>
                        <a:rPr kumimoji="0" lang="de-CH" sz="1600" b="0" u="none" strike="noStrike" cap="none" normalizeH="0" baseline="0" dirty="0" err="1">
                          <a:ln>
                            <a:noFill/>
                          </a:ln>
                          <a:solidFill>
                            <a:schemeClr val="tx1"/>
                          </a:solidFill>
                          <a:effectLst/>
                        </a:rPr>
                        <a:t>répétition</a:t>
                      </a:r>
                      <a:r>
                        <a:rPr kumimoji="0" lang="de-CH" sz="1600" b="0" u="none" strike="noStrike" cap="none" normalizeH="0" baseline="0" dirty="0">
                          <a:ln>
                            <a:noFill/>
                          </a:ln>
                          <a:solidFill>
                            <a:schemeClr val="tx1"/>
                          </a:solidFill>
                          <a:effectLst/>
                        </a:rPr>
                        <a:t> </a:t>
                      </a:r>
                      <a:r>
                        <a:rPr kumimoji="0" lang="de-CH" sz="1600" b="0" u="none" strike="noStrike" cap="none" normalizeH="0" baseline="0" dirty="0" err="1">
                          <a:ln>
                            <a:noFill/>
                          </a:ln>
                          <a:solidFill>
                            <a:schemeClr val="tx1"/>
                          </a:solidFill>
                          <a:effectLst/>
                        </a:rPr>
                        <a:t>possible</a:t>
                      </a:r>
                      <a:endParaRPr kumimoji="0" lang="de-CH"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D1EE"/>
                    </a:solidFill>
                  </a:tcPr>
                </a:tc>
                <a:extLst>
                  <a:ext uri="{0D108BD9-81ED-4DB2-BD59-A6C34878D82A}">
                    <a16:rowId xmlns:a16="http://schemas.microsoft.com/office/drawing/2014/main" val="10000"/>
                  </a:ext>
                </a:extLst>
              </a:tr>
              <a:tr h="2587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47%</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20</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01"/>
                  </a:ext>
                </a:extLst>
              </a:tr>
              <a:tr h="25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61%</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15</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02"/>
                  </a:ext>
                </a:extLst>
              </a:tr>
              <a:tr h="25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64%</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14</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03"/>
                  </a:ext>
                </a:extLst>
              </a:tr>
              <a:tr h="25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67%</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13</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04"/>
                  </a:ext>
                </a:extLst>
              </a:tr>
              <a:tr h="25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70%</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12</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05"/>
                  </a:ext>
                </a:extLst>
              </a:tr>
              <a:tr h="25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72%</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11</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06"/>
                  </a:ext>
                </a:extLst>
              </a:tr>
              <a:tr h="25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75%</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10</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07"/>
                  </a:ext>
                </a:extLst>
              </a:tr>
              <a:tr h="25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77%</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9</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08"/>
                  </a:ext>
                </a:extLst>
              </a:tr>
              <a:tr h="25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80%</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8</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09"/>
                  </a:ext>
                </a:extLst>
              </a:tr>
              <a:tr h="25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83%</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7</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10"/>
                  </a:ext>
                </a:extLst>
              </a:tr>
              <a:tr h="2587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86%</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6</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11"/>
                  </a:ext>
                </a:extLst>
              </a:tr>
              <a:tr h="25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88%</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5</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12"/>
                  </a:ext>
                </a:extLst>
              </a:tr>
              <a:tr h="25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92%</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4</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13"/>
                  </a:ext>
                </a:extLst>
              </a:tr>
              <a:tr h="25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95%</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3</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14"/>
                  </a:ext>
                </a:extLst>
              </a:tr>
              <a:tr h="25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97%</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2</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15"/>
                  </a:ext>
                </a:extLst>
              </a:tr>
              <a:tr h="25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100%</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1</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16"/>
                  </a:ext>
                </a:extLst>
              </a:tr>
            </a:tbl>
          </a:graphicData>
        </a:graphic>
      </p:graphicFrame>
      <p:sp>
        <p:nvSpPr>
          <p:cNvPr id="6" name="Text Box 59">
            <a:extLst>
              <a:ext uri="{FF2B5EF4-FFF2-40B4-BE49-F238E27FC236}">
                <a16:creationId xmlns:a16="http://schemas.microsoft.com/office/drawing/2014/main" id="{8609BC85-6424-ABB2-C6A3-5B81E45B2DF3}"/>
              </a:ext>
            </a:extLst>
          </p:cNvPr>
          <p:cNvSpPr txBox="1">
            <a:spLocks noChangeArrowheads="1"/>
          </p:cNvSpPr>
          <p:nvPr/>
        </p:nvSpPr>
        <p:spPr bwMode="auto">
          <a:xfrm>
            <a:off x="731094" y="1844824"/>
            <a:ext cx="6012978"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CH" altLang="fr-FR" sz="2000" b="1" dirty="0"/>
              <a:t>h1RM</a:t>
            </a:r>
          </a:p>
          <a:p>
            <a:pPr marL="285750" indent="-285750" eaLnBrk="0" hangingPunct="0">
              <a:buFont typeface="Wingdings" pitchFamily="2" charset="2"/>
              <a:buChar char="Ø"/>
            </a:pPr>
            <a:r>
              <a:rPr lang="fr-CH" altLang="fr-FR" sz="2000" dirty="0"/>
              <a:t>Conception de la charge maximale individuelle </a:t>
            </a:r>
            <a:br>
              <a:rPr lang="fr-CH" altLang="fr-FR" sz="2000" dirty="0"/>
            </a:br>
            <a:r>
              <a:rPr lang="fr-CH" altLang="fr-FR" sz="2000" dirty="0"/>
              <a:t>hypothétique</a:t>
            </a:r>
            <a:endParaRPr lang="de-CH" altLang="de-DE" sz="2000" dirty="0"/>
          </a:p>
          <a:p>
            <a:endParaRPr lang="fr-CH" altLang="fr-FR" sz="2000" b="1" dirty="0"/>
          </a:p>
          <a:p>
            <a:r>
              <a:rPr lang="fr-CH" altLang="fr-FR" sz="2000" b="1" dirty="0"/>
              <a:t>1RM = 1 répétition maximale</a:t>
            </a:r>
          </a:p>
          <a:p>
            <a:endParaRPr lang="fr-CH" altLang="fr-FR" sz="2000" b="1" dirty="0">
              <a:solidFill>
                <a:schemeClr val="bg2"/>
              </a:solidFill>
            </a:endParaRPr>
          </a:p>
          <a:p>
            <a:r>
              <a:rPr lang="fr-CH" altLang="fr-FR" sz="2000" dirty="0"/>
              <a:t>La charge maximale est souvent problématique à définir à cause des grandes charges, d’instabilité, etc.</a:t>
            </a:r>
          </a:p>
          <a:p>
            <a:endParaRPr lang="fr-CH" altLang="fr-FR" sz="2000" dirty="0"/>
          </a:p>
          <a:p>
            <a:r>
              <a:rPr lang="fr-CH" altLang="fr-FR" sz="2000" dirty="0"/>
              <a:t>Le tableau h1RM  pour les exercices de base comme la flexion des genoux, les appuis faciaux, etc. est relativement précis et simple, mais pas adapté pour des exercices spéciaux et complexes.</a:t>
            </a:r>
          </a:p>
        </p:txBody>
      </p:sp>
      <p:sp>
        <p:nvSpPr>
          <p:cNvPr id="5" name="Titel 2">
            <a:extLst>
              <a:ext uri="{FF2B5EF4-FFF2-40B4-BE49-F238E27FC236}">
                <a16:creationId xmlns:a16="http://schemas.microsoft.com/office/drawing/2014/main" id="{E301D626-D5BE-4B50-84DC-F52668A6D42F}"/>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Force</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Entraînement</a:t>
            </a:r>
            <a:r>
              <a:rPr lang="de-CH" sz="2800" b="0" kern="0" dirty="0">
                <a:latin typeface="Arial" panose="020B0604020202020204" pitchFamily="34" charset="0"/>
                <a:cs typeface="Arial" panose="020B0604020202020204" pitchFamily="34" charset="0"/>
              </a:rPr>
              <a:t> de la </a:t>
            </a:r>
            <a:r>
              <a:rPr lang="de-CH" sz="2800" b="0" kern="0" dirty="0" err="1">
                <a:latin typeface="Arial" panose="020B0604020202020204" pitchFamily="34" charset="0"/>
                <a:cs typeface="Arial" panose="020B0604020202020204" pitchFamily="34" charset="0"/>
              </a:rPr>
              <a:t>force</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charge</a:t>
            </a:r>
            <a:r>
              <a:rPr lang="de-CH" sz="2800" b="0" kern="0" dirty="0">
                <a:latin typeface="Arial" panose="020B0604020202020204" pitchFamily="34" charset="0"/>
                <a:cs typeface="Arial" panose="020B0604020202020204" pitchFamily="34" charset="0"/>
              </a:rPr>
              <a:t> maximale</a:t>
            </a:r>
          </a:p>
        </p:txBody>
      </p:sp>
      <p:sp>
        <p:nvSpPr>
          <p:cNvPr id="3" name="SeitenzahlBenutzerdefiniert">
            <a:extLst>
              <a:ext uri="{FF2B5EF4-FFF2-40B4-BE49-F238E27FC236}">
                <a16:creationId xmlns:a16="http://schemas.microsoft.com/office/drawing/2014/main" id="{8DE3A8F0-9279-F1AD-F536-B9B428167B55}"/>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47</a:t>
            </a:r>
            <a:endParaRPr lang="de-CH" sz="900" dirty="0"/>
          </a:p>
        </p:txBody>
      </p:sp>
    </p:spTree>
    <p:extLst>
      <p:ext uri="{BB962C8B-B14F-4D97-AF65-F5344CB8AC3E}">
        <p14:creationId xmlns:p14="http://schemas.microsoft.com/office/powerpoint/2010/main" val="108846216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2DF74C4-31FD-68D8-15A3-BACD4D62A273}"/>
              </a:ext>
            </a:extLst>
          </p:cNvPr>
          <p:cNvPicPr>
            <a:picLocks noChangeAspect="1"/>
          </p:cNvPicPr>
          <p:nvPr/>
        </p:nvPicPr>
        <p:blipFill rotWithShape="1">
          <a:blip r:embed="rId2"/>
          <a:srcRect r="46255"/>
          <a:stretch/>
        </p:blipFill>
        <p:spPr>
          <a:xfrm>
            <a:off x="7176120" y="1537240"/>
            <a:ext cx="4392488" cy="4957445"/>
          </a:xfrm>
          <a:prstGeom prst="rect">
            <a:avLst/>
          </a:prstGeom>
        </p:spPr>
      </p:pic>
      <p:sp>
        <p:nvSpPr>
          <p:cNvPr id="4" name="CasellaDiTesto 3">
            <a:extLst>
              <a:ext uri="{FF2B5EF4-FFF2-40B4-BE49-F238E27FC236}">
                <a16:creationId xmlns:a16="http://schemas.microsoft.com/office/drawing/2014/main" id="{41C573C3-0528-D4FD-869A-2612BD5889DD}"/>
              </a:ext>
            </a:extLst>
          </p:cNvPr>
          <p:cNvSpPr txBox="1"/>
          <p:nvPr/>
        </p:nvSpPr>
        <p:spPr>
          <a:xfrm>
            <a:off x="7391063" y="1558295"/>
            <a:ext cx="1584176" cy="523220"/>
          </a:xfrm>
          <a:prstGeom prst="rect">
            <a:avLst/>
          </a:prstGeom>
          <a:solidFill>
            <a:schemeClr val="tx2">
              <a:lumMod val="20000"/>
              <a:lumOff val="80000"/>
            </a:schemeClr>
          </a:solidFill>
        </p:spPr>
        <p:txBody>
          <a:bodyPr wrap="square" rtlCol="0">
            <a:spAutoFit/>
          </a:bodyPr>
          <a:lstStyle/>
          <a:p>
            <a:pPr algn="ctr"/>
            <a:r>
              <a:rPr lang="de-CH" dirty="0" err="1"/>
              <a:t>Prestazione</a:t>
            </a:r>
            <a:r>
              <a:rPr lang="de-CH" dirty="0"/>
              <a:t> </a:t>
            </a:r>
            <a:r>
              <a:rPr lang="de-CH" dirty="0" err="1"/>
              <a:t>massimale</a:t>
            </a:r>
            <a:r>
              <a:rPr lang="de-CH" dirty="0"/>
              <a:t> %</a:t>
            </a:r>
          </a:p>
        </p:txBody>
      </p:sp>
      <p:sp>
        <p:nvSpPr>
          <p:cNvPr id="5" name="CasellaDiTesto 5">
            <a:extLst>
              <a:ext uri="{FF2B5EF4-FFF2-40B4-BE49-F238E27FC236}">
                <a16:creationId xmlns:a16="http://schemas.microsoft.com/office/drawing/2014/main" id="{486D734F-A875-DB0B-EE7E-AF58F31CF10B}"/>
              </a:ext>
            </a:extLst>
          </p:cNvPr>
          <p:cNvSpPr txBox="1"/>
          <p:nvPr/>
        </p:nvSpPr>
        <p:spPr>
          <a:xfrm>
            <a:off x="9190181" y="1561147"/>
            <a:ext cx="2232248" cy="523220"/>
          </a:xfrm>
          <a:prstGeom prst="rect">
            <a:avLst/>
          </a:prstGeom>
          <a:solidFill>
            <a:schemeClr val="tx2">
              <a:lumMod val="20000"/>
              <a:lumOff val="80000"/>
            </a:schemeClr>
          </a:solidFill>
        </p:spPr>
        <p:txBody>
          <a:bodyPr wrap="square" rtlCol="0">
            <a:spAutoFit/>
          </a:bodyPr>
          <a:lstStyle/>
          <a:p>
            <a:pPr algn="ctr"/>
            <a:r>
              <a:rPr lang="de-CH" dirty="0"/>
              <a:t>Numero di </a:t>
            </a:r>
            <a:r>
              <a:rPr lang="de-CH" dirty="0" err="1"/>
              <a:t>ripetizioni</a:t>
            </a:r>
            <a:r>
              <a:rPr lang="de-CH" dirty="0"/>
              <a:t> </a:t>
            </a:r>
            <a:r>
              <a:rPr lang="de-CH" dirty="0" err="1"/>
              <a:t>possibili</a:t>
            </a:r>
            <a:endParaRPr lang="de-CH" dirty="0"/>
          </a:p>
        </p:txBody>
      </p:sp>
      <p:sp>
        <p:nvSpPr>
          <p:cNvPr id="6" name="CasellaDiTesto 6">
            <a:extLst>
              <a:ext uri="{FF2B5EF4-FFF2-40B4-BE49-F238E27FC236}">
                <a16:creationId xmlns:a16="http://schemas.microsoft.com/office/drawing/2014/main" id="{28508941-709B-500D-A37C-2501D332BCB7}"/>
              </a:ext>
            </a:extLst>
          </p:cNvPr>
          <p:cNvSpPr txBox="1"/>
          <p:nvPr/>
        </p:nvSpPr>
        <p:spPr>
          <a:xfrm>
            <a:off x="623392" y="1700808"/>
            <a:ext cx="5904656" cy="4616648"/>
          </a:xfrm>
          <a:prstGeom prst="rect">
            <a:avLst/>
          </a:prstGeom>
          <a:solidFill>
            <a:schemeClr val="bg1"/>
          </a:solidFill>
        </p:spPr>
        <p:txBody>
          <a:bodyPr wrap="square" rtlCol="0">
            <a:spAutoFit/>
          </a:bodyPr>
          <a:lstStyle/>
          <a:p>
            <a:r>
              <a:rPr lang="it-IT" sz="2000" b="1" dirty="0"/>
              <a:t>h1RM</a:t>
            </a:r>
          </a:p>
          <a:p>
            <a:pPr marL="285750" indent="-285750">
              <a:buFont typeface="Wingdings" panose="05000000000000000000" pitchFamily="2" charset="2"/>
              <a:buChar char="Ø"/>
            </a:pPr>
            <a:r>
              <a:rPr lang="it-IT" sz="2000" dirty="0"/>
              <a:t>Concetto di peso massimo ipotetico individuale</a:t>
            </a:r>
          </a:p>
          <a:p>
            <a:endParaRPr lang="it-IT" sz="2000" dirty="0"/>
          </a:p>
          <a:p>
            <a:endParaRPr lang="it-IT" sz="2000" dirty="0"/>
          </a:p>
          <a:p>
            <a:r>
              <a:rPr lang="it-IT" sz="2000" b="1" dirty="0"/>
              <a:t>1RM = 1 ripetizione </a:t>
            </a:r>
            <a:r>
              <a:rPr lang="it-IT" sz="2000" b="1" dirty="0" err="1"/>
              <a:t>massimaIe</a:t>
            </a:r>
            <a:endParaRPr lang="it-IT" sz="2000" b="1" dirty="0"/>
          </a:p>
          <a:p>
            <a:endParaRPr lang="it-IT" sz="2000" b="1" dirty="0"/>
          </a:p>
          <a:p>
            <a:r>
              <a:rPr lang="it-IT" sz="2000" dirty="0"/>
              <a:t>Il peso massimo è spesso problematico da determinare (carico troppo pesante, incertezza, supporto, ecc.).</a:t>
            </a:r>
          </a:p>
          <a:p>
            <a:endParaRPr lang="it-IT" sz="2000" dirty="0"/>
          </a:p>
          <a:p>
            <a:r>
              <a:rPr lang="it-IT" sz="2000" dirty="0"/>
              <a:t>La tabella h1RM è relativamente accurata e facile da usare per esercizi di base come squat, </a:t>
            </a:r>
            <a:r>
              <a:rPr lang="it-IT" sz="2000" dirty="0" err="1"/>
              <a:t>bench</a:t>
            </a:r>
            <a:r>
              <a:rPr lang="it-IT" sz="2000" dirty="0"/>
              <a:t> press, </a:t>
            </a:r>
            <a:r>
              <a:rPr lang="it-IT" sz="2000" dirty="0" err="1"/>
              <a:t>ecc</a:t>
            </a:r>
            <a:r>
              <a:rPr lang="it-IT" sz="2000" dirty="0"/>
              <a:t>, ma non è adatta per esercizi complessi e specifici.</a:t>
            </a:r>
          </a:p>
          <a:p>
            <a:endParaRPr lang="it-IT" dirty="0"/>
          </a:p>
        </p:txBody>
      </p:sp>
      <p:sp>
        <p:nvSpPr>
          <p:cNvPr id="9" name="Titel 2">
            <a:extLst>
              <a:ext uri="{FF2B5EF4-FFF2-40B4-BE49-F238E27FC236}">
                <a16:creationId xmlns:a16="http://schemas.microsoft.com/office/drawing/2014/main" id="{3C3907D0-4591-4513-AC59-53C121C6CBA8}"/>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Forza</a:t>
            </a:r>
            <a:br>
              <a:rPr lang="de-CH" sz="2800" kern="0" dirty="0">
                <a:latin typeface="Arial" panose="020B0604020202020204" pitchFamily="34" charset="0"/>
                <a:cs typeface="Arial" panose="020B0604020202020204" pitchFamily="34" charset="0"/>
              </a:rPr>
            </a:br>
            <a:r>
              <a:rPr lang="it-IT" sz="2800" b="0" kern="0" dirty="0">
                <a:latin typeface="Arial" panose="020B0604020202020204" pitchFamily="34" charset="0"/>
                <a:cs typeface="Arial" panose="020B0604020202020204" pitchFamily="34" charset="0"/>
              </a:rPr>
              <a:t>Allenamento della forza: carico </a:t>
            </a:r>
            <a:r>
              <a:rPr lang="it-IT" sz="2800" b="0" kern="0" dirty="0" err="1">
                <a:latin typeface="Arial" panose="020B0604020202020204" pitchFamily="34" charset="0"/>
                <a:cs typeface="Arial" panose="020B0604020202020204" pitchFamily="34" charset="0"/>
              </a:rPr>
              <a:t>massimal</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6E602977-AA84-A1BF-51B4-8818505848F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47</a:t>
            </a:r>
            <a:endParaRPr lang="de-CH" sz="900" dirty="0"/>
          </a:p>
        </p:txBody>
      </p:sp>
    </p:spTree>
    <p:extLst>
      <p:ext uri="{BB962C8B-B14F-4D97-AF65-F5344CB8AC3E}">
        <p14:creationId xmlns:p14="http://schemas.microsoft.com/office/powerpoint/2010/main" val="92548307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75ED4D96-585F-4885-85D7-8AE4C5C4779F}"/>
              </a:ext>
            </a:extLst>
          </p:cNvPr>
          <p:cNvSpPr txBox="1">
            <a:spLocks noChangeArrowheads="1"/>
          </p:cNvSpPr>
          <p:nvPr/>
        </p:nvSpPr>
        <p:spPr bwMode="auto">
          <a:xfrm>
            <a:off x="4112631" y="2204864"/>
            <a:ext cx="3888111" cy="4547354"/>
          </a:xfrm>
          <a:prstGeom prst="rect">
            <a:avLst/>
          </a:prstGeom>
          <a:noFill/>
          <a:ln w="9525">
            <a:solidFill>
              <a:schemeClr val="bg2"/>
            </a:solidFill>
            <a:miter lim="800000"/>
            <a:headEnd/>
            <a:tailEnd/>
          </a:ln>
        </p:spPr>
        <p:txBody>
          <a:bodyPr wrap="square">
            <a:spAutoFit/>
          </a:bodyPr>
          <a:lstStyle/>
          <a:p>
            <a:pPr algn="ctr" eaLnBrk="0" hangingPunct="0">
              <a:defRPr/>
            </a:pPr>
            <a:endParaRPr lang="de-CH" sz="400" dirty="0">
              <a:solidFill>
                <a:schemeClr val="bg2"/>
              </a:solidFill>
              <a:cs typeface="+mn-cs"/>
            </a:endParaRPr>
          </a:p>
          <a:p>
            <a:pPr algn="ctr" eaLnBrk="0" hangingPunct="0">
              <a:defRPr/>
            </a:pPr>
            <a:r>
              <a:rPr lang="de-CH" sz="2400" dirty="0">
                <a:solidFill>
                  <a:schemeClr val="tx1">
                    <a:lumMod val="50000"/>
                    <a:lumOff val="50000"/>
                  </a:schemeClr>
                </a:solidFill>
                <a:cs typeface="+mn-cs"/>
              </a:rPr>
              <a:t>Einstimmen/Einlaufen</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1600" dirty="0">
                <a:solidFill>
                  <a:schemeClr val="tx1">
                    <a:lumMod val="50000"/>
                    <a:lumOff val="50000"/>
                  </a:schemeClr>
                </a:solidFill>
                <a:cs typeface="+mn-cs"/>
              </a:rPr>
              <a:t>vor</a:t>
            </a:r>
            <a:endParaRPr lang="de-CH" dirty="0">
              <a:solidFill>
                <a:schemeClr val="tx1">
                  <a:lumMod val="50000"/>
                  <a:lumOff val="50000"/>
                </a:schemeClr>
              </a:solidFill>
              <a:cs typeface="+mn-cs"/>
            </a:endParaRPr>
          </a:p>
          <a:p>
            <a:pPr algn="ctr" eaLnBrk="0" hangingPunct="0">
              <a:defRPr/>
            </a:pPr>
            <a:endParaRPr lang="de-CH" sz="1000" dirty="0">
              <a:solidFill>
                <a:schemeClr val="bg2"/>
              </a:solidFill>
              <a:cs typeface="+mn-cs"/>
            </a:endParaRPr>
          </a:p>
          <a:p>
            <a:pPr algn="ctr" eaLnBrk="0" hangingPunct="0">
              <a:defRPr/>
            </a:pPr>
            <a:r>
              <a:rPr lang="de-CH" sz="2400" dirty="0">
                <a:solidFill>
                  <a:schemeClr val="tx1">
                    <a:lumMod val="50000"/>
                    <a:lumOff val="50000"/>
                  </a:schemeClr>
                </a:solidFill>
                <a:cs typeface="+mn-cs"/>
              </a:rPr>
              <a:t>Schnelligkeit</a:t>
            </a:r>
            <a:r>
              <a:rPr lang="de-CH" sz="2400" b="1" dirty="0">
                <a:solidFill>
                  <a:schemeClr val="bg2"/>
                </a:solidFill>
                <a:cs typeface="+mn-cs"/>
              </a:rPr>
              <a:t>  </a:t>
            </a:r>
            <a:r>
              <a:rPr lang="de-CH" sz="3200" b="1" dirty="0">
                <a:solidFill>
                  <a:schemeClr val="bg2"/>
                </a:solidFill>
                <a:cs typeface="+mn-cs"/>
              </a:rPr>
              <a:t>    </a:t>
            </a:r>
          </a:p>
          <a:p>
            <a:pPr algn="ctr" eaLnBrk="0" hangingPunct="0">
              <a:defRPr/>
            </a:pPr>
            <a:endParaRPr lang="de-CH" sz="1000" dirty="0">
              <a:solidFill>
                <a:schemeClr val="bg2"/>
              </a:solidFill>
              <a:cs typeface="+mn-cs"/>
            </a:endParaRPr>
          </a:p>
          <a:p>
            <a:pPr algn="ctr" eaLnBrk="0" hangingPunct="0">
              <a:defRPr/>
            </a:pPr>
            <a:r>
              <a:rPr lang="de-CH" sz="1600" dirty="0">
                <a:solidFill>
                  <a:schemeClr val="tx1">
                    <a:lumMod val="50000"/>
                    <a:lumOff val="50000"/>
                  </a:schemeClr>
                </a:solidFill>
                <a:cs typeface="+mn-cs"/>
              </a:rPr>
              <a:t>vor</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2400" b="1" dirty="0">
                <a:cs typeface="+mn-cs"/>
              </a:rPr>
              <a:t>Kraft</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1600" dirty="0">
                <a:solidFill>
                  <a:schemeClr val="tx1">
                    <a:lumMod val="50000"/>
                    <a:lumOff val="50000"/>
                  </a:schemeClr>
                </a:solidFill>
                <a:cs typeface="+mn-cs"/>
              </a:rPr>
              <a:t>vor</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2400" dirty="0">
                <a:solidFill>
                  <a:schemeClr val="tx1">
                    <a:lumMod val="50000"/>
                    <a:lumOff val="50000"/>
                  </a:schemeClr>
                </a:solidFill>
                <a:cs typeface="+mn-cs"/>
              </a:rPr>
              <a:t>Ausdauer</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1600" dirty="0">
                <a:solidFill>
                  <a:schemeClr val="tx1">
                    <a:lumMod val="50000"/>
                    <a:lumOff val="50000"/>
                  </a:schemeClr>
                </a:solidFill>
                <a:cs typeface="+mn-cs"/>
              </a:rPr>
              <a:t>vor</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2400" dirty="0">
                <a:solidFill>
                  <a:schemeClr val="tx1">
                    <a:lumMod val="50000"/>
                    <a:lumOff val="50000"/>
                  </a:schemeClr>
                </a:solidFill>
                <a:cs typeface="+mn-cs"/>
              </a:rPr>
              <a:t>Auslaufen/Ausklingen</a:t>
            </a:r>
          </a:p>
          <a:p>
            <a:pPr algn="ctr" eaLnBrk="0" hangingPunct="0">
              <a:defRPr/>
            </a:pPr>
            <a:endParaRPr lang="en-GB" sz="400" dirty="0">
              <a:solidFill>
                <a:schemeClr val="bg2"/>
              </a:solidFill>
              <a:cs typeface="+mn-cs"/>
            </a:endParaRPr>
          </a:p>
        </p:txBody>
      </p:sp>
      <p:sp>
        <p:nvSpPr>
          <p:cNvPr id="5" name="Textfeld 4">
            <a:extLst>
              <a:ext uri="{FF2B5EF4-FFF2-40B4-BE49-F238E27FC236}">
                <a16:creationId xmlns:a16="http://schemas.microsoft.com/office/drawing/2014/main" id="{3C06513F-656C-4CE7-88CB-57C6BD0740E5}"/>
              </a:ext>
            </a:extLst>
          </p:cNvPr>
          <p:cNvSpPr txBox="1"/>
          <p:nvPr/>
        </p:nvSpPr>
        <p:spPr>
          <a:xfrm>
            <a:off x="4112631" y="1700808"/>
            <a:ext cx="3891581" cy="369332"/>
          </a:xfrm>
          <a:prstGeom prst="rect">
            <a:avLst/>
          </a:prstGeom>
          <a:noFill/>
        </p:spPr>
        <p:txBody>
          <a:bodyPr wrap="square" lIns="0" tIns="0" rIns="0" bIns="0" rtlCol="0">
            <a:spAutoFit/>
          </a:bodyPr>
          <a:lstStyle/>
          <a:p>
            <a:pPr algn="ctr"/>
            <a:r>
              <a:rPr lang="de-CH" sz="2400" dirty="0"/>
              <a:t>Reihenfolge des Trainings</a:t>
            </a:r>
          </a:p>
        </p:txBody>
      </p:sp>
      <p:sp>
        <p:nvSpPr>
          <p:cNvPr id="6" name="Titel 2">
            <a:extLst>
              <a:ext uri="{FF2B5EF4-FFF2-40B4-BE49-F238E27FC236}">
                <a16:creationId xmlns:a16="http://schemas.microsoft.com/office/drawing/2014/main" id="{0F369CFE-6A3E-41C5-84F9-00E88193043A}"/>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Kraft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Grundsätze für das Krafttrainings</a:t>
            </a:r>
          </a:p>
        </p:txBody>
      </p:sp>
      <p:sp>
        <p:nvSpPr>
          <p:cNvPr id="3" name="SeitenzahlBenutzerdefiniert">
            <a:extLst>
              <a:ext uri="{FF2B5EF4-FFF2-40B4-BE49-F238E27FC236}">
                <a16:creationId xmlns:a16="http://schemas.microsoft.com/office/drawing/2014/main" id="{3D70BA36-44A4-0BAC-835B-97B693B3F175}"/>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48</a:t>
            </a:r>
            <a:endParaRPr lang="de-CH" sz="900" dirty="0"/>
          </a:p>
        </p:txBody>
      </p:sp>
      <p:pic>
        <p:nvPicPr>
          <p:cNvPr id="2" name="Grafik 1">
            <a:extLst>
              <a:ext uri="{FF2B5EF4-FFF2-40B4-BE49-F238E27FC236}">
                <a16:creationId xmlns:a16="http://schemas.microsoft.com/office/drawing/2014/main" id="{10374F0F-0B4F-9038-E7C5-C8F69601DFE4}"/>
              </a:ext>
            </a:extLst>
          </p:cNvPr>
          <p:cNvPicPr>
            <a:picLocks noChangeAspect="1"/>
          </p:cNvPicPr>
          <p:nvPr/>
        </p:nvPicPr>
        <p:blipFill>
          <a:blip r:embed="rId3"/>
          <a:stretch>
            <a:fillRect/>
          </a:stretch>
        </p:blipFill>
        <p:spPr>
          <a:xfrm>
            <a:off x="378984" y="6059249"/>
            <a:ext cx="269382" cy="360000"/>
          </a:xfrm>
          <a:prstGeom prst="rect">
            <a:avLst/>
          </a:prstGeom>
        </p:spPr>
      </p:pic>
    </p:spTree>
    <p:extLst>
      <p:ext uri="{BB962C8B-B14F-4D97-AF65-F5344CB8AC3E}">
        <p14:creationId xmlns:p14="http://schemas.microsoft.com/office/powerpoint/2010/main" val="296705158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54937-F693-1B7A-2F5F-5C984178327C}"/>
            </a:ext>
          </a:extLst>
        </p:cNvPr>
        <p:cNvGrpSpPr/>
        <p:nvPr/>
      </p:nvGrpSpPr>
      <p:grpSpPr>
        <a:xfrm>
          <a:off x="0" y="0"/>
          <a:ext cx="0" cy="0"/>
          <a:chOff x="0" y="0"/>
          <a:chExt cx="0" cy="0"/>
        </a:xfrm>
      </p:grpSpPr>
      <p:sp>
        <p:nvSpPr>
          <p:cNvPr id="7" name="Text Box 4">
            <a:extLst>
              <a:ext uri="{FF2B5EF4-FFF2-40B4-BE49-F238E27FC236}">
                <a16:creationId xmlns:a16="http://schemas.microsoft.com/office/drawing/2014/main" id="{17B01C72-1636-4F17-965E-10A7C2BF6615}"/>
              </a:ext>
            </a:extLst>
          </p:cNvPr>
          <p:cNvSpPr txBox="1">
            <a:spLocks noChangeArrowheads="1"/>
          </p:cNvSpPr>
          <p:nvPr/>
        </p:nvSpPr>
        <p:spPr bwMode="auto">
          <a:xfrm>
            <a:off x="4008449" y="2196147"/>
            <a:ext cx="4176464" cy="4401205"/>
          </a:xfrm>
          <a:prstGeom prst="rect">
            <a:avLst/>
          </a:prstGeom>
          <a:noFill/>
          <a:ln w="9525">
            <a:solidFill>
              <a:schemeClr val="bg2"/>
            </a:solidFill>
            <a:miter lim="800000"/>
            <a:headEnd/>
            <a:tailEnd/>
          </a:ln>
        </p:spPr>
        <p:txBody>
          <a:bodyPr wrap="square">
            <a:spAutoFit/>
          </a:bodyPr>
          <a:lstStyle/>
          <a:p>
            <a:pPr algn="ctr" eaLnBrk="0" hangingPunct="0">
              <a:defRPr/>
            </a:pPr>
            <a:endParaRPr lang="de-CH" sz="400" dirty="0">
              <a:solidFill>
                <a:schemeClr val="bg2"/>
              </a:solidFill>
              <a:cs typeface="+mn-cs"/>
            </a:endParaRPr>
          </a:p>
          <a:p>
            <a:pPr algn="ctr" eaLnBrk="0" hangingPunct="0">
              <a:defRPr/>
            </a:pPr>
            <a:r>
              <a:rPr lang="de-CH" sz="2400" dirty="0" err="1">
                <a:solidFill>
                  <a:schemeClr val="tx1">
                    <a:lumMod val="50000"/>
                    <a:lumOff val="50000"/>
                  </a:schemeClr>
                </a:solidFill>
                <a:cs typeface="+mn-cs"/>
              </a:rPr>
              <a:t>Echauffement</a:t>
            </a:r>
            <a:endParaRPr lang="de-CH" sz="2400" dirty="0">
              <a:solidFill>
                <a:schemeClr val="tx1">
                  <a:lumMod val="50000"/>
                  <a:lumOff val="50000"/>
                </a:schemeClr>
              </a:solidFill>
              <a:cs typeface="+mn-cs"/>
            </a:endParaRP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1600" dirty="0">
                <a:solidFill>
                  <a:schemeClr val="tx1">
                    <a:lumMod val="50000"/>
                    <a:lumOff val="50000"/>
                  </a:schemeClr>
                </a:solidFill>
                <a:cs typeface="+mn-cs"/>
              </a:rPr>
              <a:t>avant </a:t>
            </a:r>
            <a:endParaRPr lang="de-CH" dirty="0">
              <a:solidFill>
                <a:schemeClr val="tx1">
                  <a:lumMod val="50000"/>
                  <a:lumOff val="50000"/>
                </a:schemeClr>
              </a:solidFill>
              <a:cs typeface="+mn-cs"/>
            </a:endParaRPr>
          </a:p>
          <a:p>
            <a:pPr algn="ctr" eaLnBrk="0" hangingPunct="0">
              <a:defRPr/>
            </a:pPr>
            <a:endParaRPr lang="de-CH" sz="1000" dirty="0">
              <a:solidFill>
                <a:schemeClr val="bg2"/>
              </a:solidFill>
              <a:cs typeface="+mn-cs"/>
            </a:endParaRPr>
          </a:p>
          <a:p>
            <a:pPr algn="ctr" eaLnBrk="0" hangingPunct="0">
              <a:defRPr/>
            </a:pPr>
            <a:r>
              <a:rPr lang="de-CH" sz="2400" dirty="0">
                <a:solidFill>
                  <a:schemeClr val="tx1">
                    <a:lumMod val="50000"/>
                    <a:lumOff val="50000"/>
                  </a:schemeClr>
                </a:solidFill>
                <a:cs typeface="+mn-cs"/>
              </a:rPr>
              <a:t>Vitesse</a:t>
            </a:r>
            <a:r>
              <a:rPr lang="de-CH" sz="2400" b="1" dirty="0">
                <a:solidFill>
                  <a:schemeClr val="bg2"/>
                </a:solidFill>
                <a:cs typeface="+mn-cs"/>
              </a:rPr>
              <a:t> </a:t>
            </a:r>
            <a:r>
              <a:rPr lang="de-CH" sz="3200" b="1" dirty="0">
                <a:solidFill>
                  <a:schemeClr val="bg2"/>
                </a:solidFill>
                <a:cs typeface="+mn-cs"/>
              </a:rPr>
              <a:t>    </a:t>
            </a:r>
          </a:p>
          <a:p>
            <a:pPr algn="ctr" eaLnBrk="0" hangingPunct="0">
              <a:defRPr/>
            </a:pPr>
            <a:endParaRPr lang="de-CH" sz="1000" dirty="0">
              <a:solidFill>
                <a:schemeClr val="bg2"/>
              </a:solidFill>
              <a:cs typeface="+mn-cs"/>
            </a:endParaRPr>
          </a:p>
          <a:p>
            <a:pPr algn="ctr" eaLnBrk="0" hangingPunct="0">
              <a:defRPr/>
            </a:pPr>
            <a:r>
              <a:rPr lang="de-CH" sz="1600" dirty="0">
                <a:solidFill>
                  <a:schemeClr val="tx1">
                    <a:lumMod val="50000"/>
                    <a:lumOff val="50000"/>
                  </a:schemeClr>
                </a:solidFill>
                <a:cs typeface="+mn-cs"/>
              </a:rPr>
              <a:t>avant</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2400" b="1" dirty="0">
                <a:cs typeface="+mn-cs"/>
              </a:rPr>
              <a:t>Force</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1600" dirty="0">
                <a:solidFill>
                  <a:schemeClr val="tx1">
                    <a:lumMod val="50000"/>
                    <a:lumOff val="50000"/>
                  </a:schemeClr>
                </a:solidFill>
                <a:cs typeface="+mn-cs"/>
              </a:rPr>
              <a:t>avant</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2400" dirty="0">
                <a:solidFill>
                  <a:schemeClr val="tx1">
                    <a:lumMod val="50000"/>
                    <a:lumOff val="50000"/>
                  </a:schemeClr>
                </a:solidFill>
                <a:cs typeface="+mn-cs"/>
              </a:rPr>
              <a:t>Endurance</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1600" dirty="0">
                <a:solidFill>
                  <a:schemeClr val="tx1">
                    <a:lumMod val="50000"/>
                    <a:lumOff val="50000"/>
                  </a:schemeClr>
                </a:solidFill>
                <a:cs typeface="+mn-cs"/>
              </a:rPr>
              <a:t>avant</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2400" dirty="0">
                <a:solidFill>
                  <a:schemeClr val="tx1">
                    <a:lumMod val="50000"/>
                    <a:lumOff val="50000"/>
                  </a:schemeClr>
                </a:solidFill>
                <a:cs typeface="+mn-cs"/>
              </a:rPr>
              <a:t>Retour au </a:t>
            </a:r>
            <a:r>
              <a:rPr lang="de-CH" sz="2400" dirty="0" err="1">
                <a:solidFill>
                  <a:schemeClr val="tx1">
                    <a:lumMod val="50000"/>
                    <a:lumOff val="50000"/>
                  </a:schemeClr>
                </a:solidFill>
                <a:cs typeface="+mn-cs"/>
              </a:rPr>
              <a:t>calme</a:t>
            </a:r>
            <a:endParaRPr lang="de-CH" sz="2400" dirty="0">
              <a:solidFill>
                <a:schemeClr val="tx1">
                  <a:lumMod val="50000"/>
                  <a:lumOff val="50000"/>
                </a:schemeClr>
              </a:solidFill>
              <a:cs typeface="+mn-cs"/>
            </a:endParaRPr>
          </a:p>
          <a:p>
            <a:pPr algn="ctr" eaLnBrk="0" hangingPunct="0">
              <a:defRPr/>
            </a:pPr>
            <a:endParaRPr lang="en-GB" sz="400" dirty="0">
              <a:solidFill>
                <a:schemeClr val="bg2"/>
              </a:solidFill>
              <a:cs typeface="+mn-cs"/>
            </a:endParaRPr>
          </a:p>
        </p:txBody>
      </p:sp>
      <p:sp>
        <p:nvSpPr>
          <p:cNvPr id="8" name="Textfeld 7">
            <a:extLst>
              <a:ext uri="{FF2B5EF4-FFF2-40B4-BE49-F238E27FC236}">
                <a16:creationId xmlns:a16="http://schemas.microsoft.com/office/drawing/2014/main" id="{4BDC958D-2AFC-4478-9D2C-453D7F9D20F7}"/>
              </a:ext>
            </a:extLst>
          </p:cNvPr>
          <p:cNvSpPr txBox="1"/>
          <p:nvPr/>
        </p:nvSpPr>
        <p:spPr>
          <a:xfrm>
            <a:off x="4007768" y="1700808"/>
            <a:ext cx="4176464" cy="369332"/>
          </a:xfrm>
          <a:prstGeom prst="rect">
            <a:avLst/>
          </a:prstGeom>
          <a:noFill/>
        </p:spPr>
        <p:txBody>
          <a:bodyPr wrap="square" lIns="0" tIns="0" rIns="0" bIns="0" rtlCol="0">
            <a:spAutoFit/>
          </a:bodyPr>
          <a:lstStyle/>
          <a:p>
            <a:pPr algn="ctr"/>
            <a:r>
              <a:rPr lang="de-CH" sz="2400" b="0" kern="0" dirty="0">
                <a:latin typeface="Arial" panose="020B0604020202020204" pitchFamily="34" charset="0"/>
                <a:cs typeface="Arial" panose="020B0604020202020204" pitchFamily="34" charset="0"/>
              </a:rPr>
              <a:t>Chronologie de </a:t>
            </a:r>
            <a:r>
              <a:rPr lang="de-CH" sz="2400" b="0" kern="0" dirty="0" err="1">
                <a:latin typeface="Arial" panose="020B0604020202020204" pitchFamily="34" charset="0"/>
                <a:cs typeface="Arial" panose="020B0604020202020204" pitchFamily="34" charset="0"/>
              </a:rPr>
              <a:t>l’entraînement</a:t>
            </a:r>
            <a:endParaRPr lang="de-CH" sz="2400" dirty="0"/>
          </a:p>
        </p:txBody>
      </p:sp>
      <p:sp>
        <p:nvSpPr>
          <p:cNvPr id="6" name="Titel 2">
            <a:extLst>
              <a:ext uri="{FF2B5EF4-FFF2-40B4-BE49-F238E27FC236}">
                <a16:creationId xmlns:a16="http://schemas.microsoft.com/office/drawing/2014/main" id="{87AF05B0-EA77-4B87-8060-ED27F9838A33}"/>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i="0" u="none" strike="noStrike" dirty="0">
                <a:solidFill>
                  <a:srgbClr val="000000"/>
                </a:solidFill>
                <a:effectLst/>
                <a:latin typeface="+mj-lt"/>
              </a:rPr>
              <a:t>Force</a:t>
            </a:r>
            <a:br>
              <a:rPr lang="fr-CH" sz="2800" i="0" u="none" strike="noStrike" dirty="0">
                <a:solidFill>
                  <a:srgbClr val="000000"/>
                </a:solidFill>
                <a:effectLst/>
                <a:latin typeface="+mj-lt"/>
              </a:rPr>
            </a:br>
            <a:r>
              <a:rPr lang="fr-CH" sz="2800" b="0" i="0" u="none" strike="noStrike" dirty="0">
                <a:solidFill>
                  <a:srgbClr val="000000"/>
                </a:solidFill>
                <a:effectLst/>
                <a:latin typeface="+mj-lt"/>
              </a:rPr>
              <a:t>Principes de l'entraînement de la force</a:t>
            </a:r>
            <a:endParaRPr lang="de-CH" altLang="de-DE" sz="2800" b="0" dirty="0">
              <a:latin typeface="Arial" panose="020B0604020202020204" pitchFamily="34" charset="0"/>
            </a:endParaRPr>
          </a:p>
        </p:txBody>
      </p:sp>
      <p:sp>
        <p:nvSpPr>
          <p:cNvPr id="3" name="SeitenzahlBenutzerdefiniert">
            <a:extLst>
              <a:ext uri="{FF2B5EF4-FFF2-40B4-BE49-F238E27FC236}">
                <a16:creationId xmlns:a16="http://schemas.microsoft.com/office/drawing/2014/main" id="{8B8DD2DC-C107-98D0-37B4-9CA250583335}"/>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48</a:t>
            </a:r>
            <a:endParaRPr lang="de-CH" sz="900" dirty="0"/>
          </a:p>
        </p:txBody>
      </p:sp>
      <p:pic>
        <p:nvPicPr>
          <p:cNvPr id="2" name="Grafik 1">
            <a:extLst>
              <a:ext uri="{FF2B5EF4-FFF2-40B4-BE49-F238E27FC236}">
                <a16:creationId xmlns:a16="http://schemas.microsoft.com/office/drawing/2014/main" id="{590CAA4C-39FD-D668-99E5-E8B44D198A90}"/>
              </a:ext>
            </a:extLst>
          </p:cNvPr>
          <p:cNvPicPr>
            <a:picLocks noChangeAspect="1"/>
          </p:cNvPicPr>
          <p:nvPr/>
        </p:nvPicPr>
        <p:blipFill>
          <a:blip r:embed="rId3"/>
          <a:stretch>
            <a:fillRect/>
          </a:stretch>
        </p:blipFill>
        <p:spPr>
          <a:xfrm>
            <a:off x="378984" y="6059249"/>
            <a:ext cx="269382" cy="360000"/>
          </a:xfrm>
          <a:prstGeom prst="rect">
            <a:avLst/>
          </a:prstGeom>
        </p:spPr>
      </p:pic>
    </p:spTree>
    <p:extLst>
      <p:ext uri="{BB962C8B-B14F-4D97-AF65-F5344CB8AC3E}">
        <p14:creationId xmlns:p14="http://schemas.microsoft.com/office/powerpoint/2010/main" val="174833347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5AECF-6337-961E-DE6D-0195740C77B0}"/>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2153C5B9-210E-49C3-9D15-6FB0E3A8015F}"/>
              </a:ext>
            </a:extLst>
          </p:cNvPr>
          <p:cNvSpPr txBox="1"/>
          <p:nvPr/>
        </p:nvSpPr>
        <p:spPr>
          <a:xfrm>
            <a:off x="4007768" y="2254175"/>
            <a:ext cx="4176464" cy="4271169"/>
          </a:xfrm>
          <a:prstGeom prst="rect">
            <a:avLst/>
          </a:prstGeom>
          <a:noFill/>
          <a:ln>
            <a:solidFill>
              <a:schemeClr val="tx1"/>
            </a:solidFill>
          </a:ln>
        </p:spPr>
        <p:txBody>
          <a:bodyPr wrap="square" rtlCol="0">
            <a:spAutoFit/>
          </a:bodyPr>
          <a:lstStyle/>
          <a:p>
            <a:pPr algn="ctr">
              <a:lnSpc>
                <a:spcPct val="150000"/>
              </a:lnSpc>
            </a:pPr>
            <a:r>
              <a:rPr lang="de-CH" sz="2400" dirty="0" err="1">
                <a:solidFill>
                  <a:schemeClr val="bg1">
                    <a:lumMod val="65000"/>
                  </a:schemeClr>
                </a:solidFill>
              </a:rPr>
              <a:t>Riscaldamento</a:t>
            </a:r>
            <a:endParaRPr lang="de-CH" sz="2400" dirty="0">
              <a:solidFill>
                <a:schemeClr val="bg1">
                  <a:lumMod val="65000"/>
                </a:schemeClr>
              </a:solidFill>
            </a:endParaRPr>
          </a:p>
          <a:p>
            <a:pPr algn="ctr">
              <a:lnSpc>
                <a:spcPct val="150000"/>
              </a:lnSpc>
            </a:pPr>
            <a:r>
              <a:rPr lang="de-CH" sz="1600" dirty="0">
                <a:solidFill>
                  <a:schemeClr val="bg1">
                    <a:lumMod val="65000"/>
                  </a:schemeClr>
                </a:solidFill>
              </a:rPr>
              <a:t>prima</a:t>
            </a:r>
          </a:p>
          <a:p>
            <a:pPr algn="ctr">
              <a:lnSpc>
                <a:spcPct val="150000"/>
              </a:lnSpc>
            </a:pPr>
            <a:r>
              <a:rPr lang="de-CH" sz="2400" dirty="0" err="1">
                <a:solidFill>
                  <a:schemeClr val="bg1">
                    <a:lumMod val="65000"/>
                  </a:schemeClr>
                </a:solidFill>
              </a:rPr>
              <a:t>Velocità</a:t>
            </a:r>
            <a:endParaRPr lang="de-CH" sz="2400" dirty="0">
              <a:solidFill>
                <a:schemeClr val="bg1">
                  <a:lumMod val="65000"/>
                </a:schemeClr>
              </a:solidFill>
            </a:endParaRPr>
          </a:p>
          <a:p>
            <a:pPr algn="ctr">
              <a:lnSpc>
                <a:spcPct val="150000"/>
              </a:lnSpc>
            </a:pPr>
            <a:r>
              <a:rPr lang="de-CH" sz="1600" dirty="0">
                <a:solidFill>
                  <a:schemeClr val="bg1">
                    <a:lumMod val="65000"/>
                  </a:schemeClr>
                </a:solidFill>
              </a:rPr>
              <a:t>prima</a:t>
            </a:r>
          </a:p>
          <a:p>
            <a:pPr algn="ctr">
              <a:lnSpc>
                <a:spcPct val="150000"/>
              </a:lnSpc>
            </a:pPr>
            <a:r>
              <a:rPr lang="de-CH" sz="2400" b="1" dirty="0"/>
              <a:t>Forza</a:t>
            </a:r>
          </a:p>
          <a:p>
            <a:pPr algn="ctr">
              <a:lnSpc>
                <a:spcPct val="150000"/>
              </a:lnSpc>
            </a:pPr>
            <a:r>
              <a:rPr lang="de-CH" sz="1600" dirty="0">
                <a:solidFill>
                  <a:schemeClr val="bg1">
                    <a:lumMod val="65000"/>
                  </a:schemeClr>
                </a:solidFill>
              </a:rPr>
              <a:t>prima</a:t>
            </a:r>
          </a:p>
          <a:p>
            <a:pPr algn="ctr">
              <a:lnSpc>
                <a:spcPct val="150000"/>
              </a:lnSpc>
            </a:pPr>
            <a:r>
              <a:rPr lang="de-CH" sz="2400" dirty="0">
                <a:solidFill>
                  <a:schemeClr val="bg1">
                    <a:lumMod val="65000"/>
                  </a:schemeClr>
                </a:solidFill>
              </a:rPr>
              <a:t>Resistenza</a:t>
            </a:r>
          </a:p>
          <a:p>
            <a:pPr algn="ctr">
              <a:lnSpc>
                <a:spcPct val="150000"/>
              </a:lnSpc>
            </a:pPr>
            <a:r>
              <a:rPr lang="de-CH" sz="1600" dirty="0">
                <a:solidFill>
                  <a:schemeClr val="bg1">
                    <a:lumMod val="65000"/>
                  </a:schemeClr>
                </a:solidFill>
              </a:rPr>
              <a:t>prima</a:t>
            </a:r>
          </a:p>
          <a:p>
            <a:pPr algn="ctr">
              <a:lnSpc>
                <a:spcPct val="150000"/>
              </a:lnSpc>
            </a:pPr>
            <a:r>
              <a:rPr lang="de-CH" sz="2400" dirty="0" err="1">
                <a:solidFill>
                  <a:schemeClr val="bg1">
                    <a:lumMod val="65000"/>
                  </a:schemeClr>
                </a:solidFill>
              </a:rPr>
              <a:t>Ritorno</a:t>
            </a:r>
            <a:r>
              <a:rPr lang="de-CH" sz="2400" dirty="0">
                <a:solidFill>
                  <a:schemeClr val="bg1">
                    <a:lumMod val="65000"/>
                  </a:schemeClr>
                </a:solidFill>
              </a:rPr>
              <a:t> alla </a:t>
            </a:r>
            <a:r>
              <a:rPr lang="de-CH" sz="2400" dirty="0" err="1">
                <a:solidFill>
                  <a:schemeClr val="bg1">
                    <a:lumMod val="65000"/>
                  </a:schemeClr>
                </a:solidFill>
              </a:rPr>
              <a:t>calma</a:t>
            </a:r>
            <a:endParaRPr lang="de-CH" sz="2400" dirty="0">
              <a:solidFill>
                <a:schemeClr val="bg1">
                  <a:lumMod val="65000"/>
                </a:schemeClr>
              </a:solidFill>
            </a:endParaRPr>
          </a:p>
        </p:txBody>
      </p:sp>
      <p:sp>
        <p:nvSpPr>
          <p:cNvPr id="5" name="Textfeld 4">
            <a:extLst>
              <a:ext uri="{FF2B5EF4-FFF2-40B4-BE49-F238E27FC236}">
                <a16:creationId xmlns:a16="http://schemas.microsoft.com/office/drawing/2014/main" id="{11170D71-4F80-4379-AB9F-D59BAB66E763}"/>
              </a:ext>
            </a:extLst>
          </p:cNvPr>
          <p:cNvSpPr txBox="1"/>
          <p:nvPr/>
        </p:nvSpPr>
        <p:spPr>
          <a:xfrm>
            <a:off x="4007768" y="1700808"/>
            <a:ext cx="4176464" cy="369332"/>
          </a:xfrm>
          <a:prstGeom prst="rect">
            <a:avLst/>
          </a:prstGeom>
          <a:noFill/>
        </p:spPr>
        <p:txBody>
          <a:bodyPr wrap="square" lIns="0" tIns="0" rIns="0" bIns="0" rtlCol="0">
            <a:spAutoFit/>
          </a:bodyPr>
          <a:lstStyle/>
          <a:p>
            <a:pPr algn="ctr"/>
            <a:r>
              <a:rPr lang="de-CH" sz="2400" b="0" kern="0" dirty="0" err="1">
                <a:latin typeface="Arial" panose="020B0604020202020204" pitchFamily="34" charset="0"/>
                <a:cs typeface="Arial" panose="020B0604020202020204" pitchFamily="34" charset="0"/>
              </a:rPr>
              <a:t>Cronologia</a:t>
            </a:r>
            <a:r>
              <a:rPr lang="de-CH" sz="2400" b="0" kern="0" dirty="0">
                <a:latin typeface="Arial" panose="020B0604020202020204" pitchFamily="34" charset="0"/>
                <a:cs typeface="Arial" panose="020B0604020202020204" pitchFamily="34" charset="0"/>
              </a:rPr>
              <a:t> </a:t>
            </a:r>
            <a:r>
              <a:rPr lang="de-CH" sz="2400" b="0" kern="0" dirty="0" err="1">
                <a:latin typeface="Arial" panose="020B0604020202020204" pitchFamily="34" charset="0"/>
                <a:cs typeface="Arial" panose="020B0604020202020204" pitchFamily="34" charset="0"/>
              </a:rPr>
              <a:t>dell’allenamento</a:t>
            </a:r>
            <a:endParaRPr lang="de-CH" sz="2400" dirty="0"/>
          </a:p>
        </p:txBody>
      </p:sp>
      <p:sp>
        <p:nvSpPr>
          <p:cNvPr id="6" name="Titel 2">
            <a:extLst>
              <a:ext uri="{FF2B5EF4-FFF2-40B4-BE49-F238E27FC236}">
                <a16:creationId xmlns:a16="http://schemas.microsoft.com/office/drawing/2014/main" id="{3E7F2D2C-FDCE-46AD-8BFA-FFCC7DD882CF}"/>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dirty="0" err="1">
                <a:solidFill>
                  <a:srgbClr val="000000"/>
                </a:solidFill>
              </a:rPr>
              <a:t>Forza</a:t>
            </a:r>
            <a:br>
              <a:rPr lang="fr-CH" sz="2800" i="0" u="none" strike="noStrike" dirty="0">
                <a:solidFill>
                  <a:srgbClr val="000000"/>
                </a:solidFill>
                <a:effectLst/>
                <a:latin typeface="+mj-lt"/>
              </a:rPr>
            </a:br>
            <a:r>
              <a:rPr lang="fr-CH" sz="2800" b="0" i="0" u="none" strike="noStrike" dirty="0" err="1">
                <a:solidFill>
                  <a:srgbClr val="000000"/>
                </a:solidFill>
                <a:effectLst/>
                <a:latin typeface="+mj-lt"/>
              </a:rPr>
              <a:t>Principi</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dell’allenamento</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della</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forza</a:t>
            </a:r>
            <a:endParaRPr lang="de-CH" altLang="de-DE" sz="2800" b="0" dirty="0">
              <a:latin typeface="Arial" panose="020B0604020202020204" pitchFamily="34" charset="0"/>
            </a:endParaRPr>
          </a:p>
        </p:txBody>
      </p:sp>
      <p:sp>
        <p:nvSpPr>
          <p:cNvPr id="3" name="SeitenzahlBenutzerdefiniert">
            <a:extLst>
              <a:ext uri="{FF2B5EF4-FFF2-40B4-BE49-F238E27FC236}">
                <a16:creationId xmlns:a16="http://schemas.microsoft.com/office/drawing/2014/main" id="{784709D7-5E69-8A04-E257-CCF43639B3F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48</a:t>
            </a:r>
            <a:endParaRPr lang="de-CH" sz="900" dirty="0"/>
          </a:p>
        </p:txBody>
      </p:sp>
      <p:pic>
        <p:nvPicPr>
          <p:cNvPr id="2" name="Grafik 1">
            <a:extLst>
              <a:ext uri="{FF2B5EF4-FFF2-40B4-BE49-F238E27FC236}">
                <a16:creationId xmlns:a16="http://schemas.microsoft.com/office/drawing/2014/main" id="{1A963971-8EED-00D6-3619-8D8C0B7F37C3}"/>
              </a:ext>
            </a:extLst>
          </p:cNvPr>
          <p:cNvPicPr>
            <a:picLocks noChangeAspect="1"/>
          </p:cNvPicPr>
          <p:nvPr/>
        </p:nvPicPr>
        <p:blipFill>
          <a:blip r:embed="rId3"/>
          <a:stretch>
            <a:fillRect/>
          </a:stretch>
        </p:blipFill>
        <p:spPr>
          <a:xfrm>
            <a:off x="378984" y="6059249"/>
            <a:ext cx="269382" cy="360000"/>
          </a:xfrm>
          <a:prstGeom prst="rect">
            <a:avLst/>
          </a:prstGeom>
        </p:spPr>
      </p:pic>
    </p:spTree>
    <p:extLst>
      <p:ext uri="{BB962C8B-B14F-4D97-AF65-F5344CB8AC3E}">
        <p14:creationId xmlns:p14="http://schemas.microsoft.com/office/powerpoint/2010/main" val="249583725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a:extLst>
              <a:ext uri="{FF2B5EF4-FFF2-40B4-BE49-F238E27FC236}">
                <a16:creationId xmlns:a16="http://schemas.microsoft.com/office/drawing/2014/main" id="{082BDF1D-7F91-CD45-9993-DB995C70BE2F}"/>
              </a:ext>
            </a:extLst>
          </p:cNvPr>
          <p:cNvSpPr txBox="1">
            <a:spLocks noChangeArrowheads="1"/>
          </p:cNvSpPr>
          <p:nvPr/>
        </p:nvSpPr>
        <p:spPr bwMode="auto">
          <a:xfrm>
            <a:off x="2639616" y="2295450"/>
            <a:ext cx="6912768" cy="3077766"/>
          </a:xfrm>
          <a:prstGeom prst="rect">
            <a:avLst/>
          </a:prstGeom>
          <a:solidFill>
            <a:schemeClr val="accent6">
              <a:lumMod val="60000"/>
              <a:lumOff val="40000"/>
            </a:schemeClr>
          </a:solidFill>
          <a:ln>
            <a:solidFill>
              <a:schemeClr val="bg1"/>
            </a:solid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eaLnBrk="0" hangingPunct="0">
              <a:defRPr/>
            </a:pPr>
            <a:endParaRPr lang="de-CH" sz="400" dirty="0">
              <a:solidFill>
                <a:schemeClr val="tx1"/>
              </a:solidFill>
              <a:latin typeface="Arial" charset="0"/>
            </a:endParaRPr>
          </a:p>
          <a:p>
            <a:pPr eaLnBrk="0" hangingPunct="0">
              <a:tabLst>
                <a:tab pos="2600325" algn="l"/>
              </a:tabLst>
              <a:defRPr/>
            </a:pPr>
            <a:r>
              <a:rPr lang="de-CH" sz="2400" dirty="0">
                <a:solidFill>
                  <a:schemeClr val="tx1"/>
                </a:solidFill>
                <a:latin typeface="Arial" charset="0"/>
              </a:rPr>
              <a:t>grosse Muskeln 	 	     </a:t>
            </a:r>
            <a:r>
              <a:rPr lang="de-CH" sz="1600" dirty="0">
                <a:solidFill>
                  <a:schemeClr val="tx1"/>
                </a:solidFill>
                <a:latin typeface="Arial" charset="0"/>
              </a:rPr>
              <a:t>vor 	               </a:t>
            </a:r>
            <a:r>
              <a:rPr lang="de-CH" sz="2400" dirty="0">
                <a:solidFill>
                  <a:schemeClr val="tx1"/>
                </a:solidFill>
                <a:latin typeface="Arial" charset="0"/>
              </a:rPr>
              <a:t>kleinen</a:t>
            </a:r>
            <a:r>
              <a:rPr lang="de-CH" sz="1600" dirty="0">
                <a:solidFill>
                  <a:schemeClr val="tx1"/>
                </a:solidFill>
                <a:latin typeface="Arial" charset="0"/>
              </a:rPr>
              <a:t> </a:t>
            </a:r>
            <a:r>
              <a:rPr lang="de-CH" sz="2400" dirty="0">
                <a:solidFill>
                  <a:schemeClr val="tx1"/>
                </a:solidFill>
                <a:latin typeface="Arial" charset="0"/>
              </a:rPr>
              <a:t>Muskeln </a:t>
            </a:r>
          </a:p>
          <a:p>
            <a:pPr eaLnBrk="0" hangingPunct="0">
              <a:defRPr/>
            </a:pPr>
            <a:endParaRPr lang="de-CH" sz="1000" dirty="0">
              <a:solidFill>
                <a:schemeClr val="tx1"/>
              </a:solidFill>
              <a:latin typeface="Arial" charset="0"/>
            </a:endParaRPr>
          </a:p>
          <a:p>
            <a:pPr eaLnBrk="0" hangingPunct="0">
              <a:defRPr/>
            </a:pPr>
            <a:endParaRPr lang="de-CH" sz="1000" dirty="0">
              <a:solidFill>
                <a:schemeClr val="tx1"/>
              </a:solidFill>
              <a:latin typeface="Arial" charset="0"/>
            </a:endParaRPr>
          </a:p>
          <a:p>
            <a:pPr eaLnBrk="0" hangingPunct="0">
              <a:defRPr/>
            </a:pPr>
            <a:endParaRPr lang="de-CH" sz="1000" dirty="0">
              <a:solidFill>
                <a:schemeClr val="tx1"/>
              </a:solidFill>
              <a:latin typeface="Arial" charset="0"/>
            </a:endParaRPr>
          </a:p>
          <a:p>
            <a:pPr eaLnBrk="0" hangingPunct="0">
              <a:defRPr/>
            </a:pPr>
            <a:r>
              <a:rPr lang="de-CH" sz="2400" dirty="0">
                <a:solidFill>
                  <a:schemeClr val="tx1"/>
                </a:solidFill>
                <a:latin typeface="Arial" charset="0"/>
              </a:rPr>
              <a:t>mehrgelenkig 	     </a:t>
            </a:r>
            <a:r>
              <a:rPr lang="de-CH" sz="1600" dirty="0">
                <a:solidFill>
                  <a:schemeClr val="tx1"/>
                </a:solidFill>
                <a:latin typeface="Arial" charset="0"/>
              </a:rPr>
              <a:t>vor</a:t>
            </a:r>
            <a:r>
              <a:rPr lang="de-CH" sz="2400" dirty="0">
                <a:solidFill>
                  <a:schemeClr val="tx1"/>
                </a:solidFill>
                <a:latin typeface="Arial" charset="0"/>
              </a:rPr>
              <a:t> 	                  eingelenkig</a:t>
            </a:r>
            <a:endParaRPr lang="de-CH" sz="1600" dirty="0">
              <a:solidFill>
                <a:schemeClr val="tx1"/>
              </a:solidFill>
              <a:latin typeface="Arial" charset="0"/>
            </a:endParaRPr>
          </a:p>
          <a:p>
            <a:pPr eaLnBrk="0" hangingPunct="0">
              <a:defRPr/>
            </a:pPr>
            <a:endParaRPr lang="de-CH" sz="1000" dirty="0">
              <a:solidFill>
                <a:schemeClr val="tx1"/>
              </a:solidFill>
              <a:latin typeface="Arial" charset="0"/>
            </a:endParaRPr>
          </a:p>
          <a:p>
            <a:pPr eaLnBrk="0" hangingPunct="0">
              <a:defRPr/>
            </a:pPr>
            <a:endParaRPr lang="de-CH" sz="1000" dirty="0">
              <a:solidFill>
                <a:schemeClr val="tx1"/>
              </a:solidFill>
              <a:latin typeface="Arial" charset="0"/>
            </a:endParaRPr>
          </a:p>
          <a:p>
            <a:pPr eaLnBrk="0" hangingPunct="0">
              <a:defRPr/>
            </a:pPr>
            <a:endParaRPr lang="de-CH" sz="1000" dirty="0">
              <a:solidFill>
                <a:schemeClr val="tx1"/>
              </a:solidFill>
              <a:latin typeface="Arial" charset="0"/>
            </a:endParaRPr>
          </a:p>
          <a:p>
            <a:pPr eaLnBrk="0" hangingPunct="0">
              <a:defRPr/>
            </a:pPr>
            <a:r>
              <a:rPr lang="de-CH" sz="2400" dirty="0">
                <a:solidFill>
                  <a:schemeClr val="tx1"/>
                </a:solidFill>
                <a:latin typeface="Arial" charset="0"/>
              </a:rPr>
              <a:t>komplexe 		     </a:t>
            </a:r>
            <a:r>
              <a:rPr lang="de-CH" sz="1600" dirty="0">
                <a:solidFill>
                  <a:schemeClr val="tx1"/>
                </a:solidFill>
                <a:latin typeface="Arial" charset="0"/>
              </a:rPr>
              <a:t>vor</a:t>
            </a:r>
            <a:r>
              <a:rPr lang="de-CH" sz="2400" dirty="0">
                <a:solidFill>
                  <a:schemeClr val="tx1"/>
                </a:solidFill>
                <a:latin typeface="Arial" charset="0"/>
              </a:rPr>
              <a:t> 	     einfachen Übungen</a:t>
            </a:r>
          </a:p>
          <a:p>
            <a:pPr eaLnBrk="0" hangingPunct="0">
              <a:defRPr/>
            </a:pPr>
            <a:endParaRPr lang="de-CH" sz="1000" dirty="0">
              <a:solidFill>
                <a:schemeClr val="tx1"/>
              </a:solidFill>
              <a:latin typeface="Arial" charset="0"/>
            </a:endParaRPr>
          </a:p>
          <a:p>
            <a:pPr eaLnBrk="0" hangingPunct="0">
              <a:defRPr/>
            </a:pPr>
            <a:endParaRPr lang="de-CH" sz="1000" dirty="0">
              <a:solidFill>
                <a:schemeClr val="tx1"/>
              </a:solidFill>
              <a:latin typeface="Arial" charset="0"/>
            </a:endParaRPr>
          </a:p>
          <a:p>
            <a:pPr eaLnBrk="0" hangingPunct="0">
              <a:defRPr/>
            </a:pPr>
            <a:endParaRPr lang="de-CH" sz="1000" dirty="0">
              <a:solidFill>
                <a:schemeClr val="tx1"/>
              </a:solidFill>
              <a:latin typeface="Arial" charset="0"/>
            </a:endParaRPr>
          </a:p>
          <a:p>
            <a:pPr algn="ctr" eaLnBrk="0" hangingPunct="0">
              <a:defRPr/>
            </a:pPr>
            <a:r>
              <a:rPr lang="de-CH" sz="2400" dirty="0">
                <a:solidFill>
                  <a:schemeClr val="tx1"/>
                </a:solidFill>
                <a:latin typeface="Arial" charset="0"/>
              </a:rPr>
              <a:t>Rumpf gegen Ende des Trainings</a:t>
            </a:r>
          </a:p>
          <a:p>
            <a:pPr eaLnBrk="0" hangingPunct="0">
              <a:defRPr/>
            </a:pPr>
            <a:endParaRPr lang="en-GB" sz="400" dirty="0">
              <a:solidFill>
                <a:schemeClr val="tx1"/>
              </a:solidFill>
              <a:latin typeface="Arial" charset="0"/>
            </a:endParaRPr>
          </a:p>
        </p:txBody>
      </p:sp>
      <p:sp>
        <p:nvSpPr>
          <p:cNvPr id="5" name="Textfeld 4">
            <a:extLst>
              <a:ext uri="{FF2B5EF4-FFF2-40B4-BE49-F238E27FC236}">
                <a16:creationId xmlns:a16="http://schemas.microsoft.com/office/drawing/2014/main" id="{FADEC452-E4CB-4989-A56F-87F1FFB9B3B8}"/>
              </a:ext>
            </a:extLst>
          </p:cNvPr>
          <p:cNvSpPr txBox="1"/>
          <p:nvPr/>
        </p:nvSpPr>
        <p:spPr>
          <a:xfrm>
            <a:off x="4112631" y="1700808"/>
            <a:ext cx="3891581" cy="369332"/>
          </a:xfrm>
          <a:prstGeom prst="rect">
            <a:avLst/>
          </a:prstGeom>
          <a:noFill/>
        </p:spPr>
        <p:txBody>
          <a:bodyPr wrap="square" lIns="0" tIns="0" rIns="0" bIns="0" rtlCol="0">
            <a:spAutoFit/>
          </a:bodyPr>
          <a:lstStyle/>
          <a:p>
            <a:pPr algn="ctr"/>
            <a:r>
              <a:rPr lang="de-CH" sz="2400" dirty="0"/>
              <a:t>Aufbau des Trainings</a:t>
            </a:r>
          </a:p>
        </p:txBody>
      </p:sp>
      <p:sp>
        <p:nvSpPr>
          <p:cNvPr id="6" name="Titel 2">
            <a:extLst>
              <a:ext uri="{FF2B5EF4-FFF2-40B4-BE49-F238E27FC236}">
                <a16:creationId xmlns:a16="http://schemas.microsoft.com/office/drawing/2014/main" id="{EED39BC6-0D3C-43C1-8F3C-5B7879396C5B}"/>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Kraft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Grundsätze für das Krafttrainings</a:t>
            </a:r>
            <a:endParaRPr lang="de-CH" altLang="de-DE" sz="2800" b="0" dirty="0">
              <a:latin typeface="Arial" panose="020B0604020202020204" pitchFamily="34" charset="0"/>
            </a:endParaRPr>
          </a:p>
        </p:txBody>
      </p:sp>
      <p:sp>
        <p:nvSpPr>
          <p:cNvPr id="3" name="SeitenzahlBenutzerdefiniert">
            <a:extLst>
              <a:ext uri="{FF2B5EF4-FFF2-40B4-BE49-F238E27FC236}">
                <a16:creationId xmlns:a16="http://schemas.microsoft.com/office/drawing/2014/main" id="{CB920614-C923-5D92-8998-328820601F7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49</a:t>
            </a:r>
            <a:endParaRPr lang="de-CH" sz="900" dirty="0"/>
          </a:p>
        </p:txBody>
      </p:sp>
    </p:spTree>
    <p:extLst>
      <p:ext uri="{BB962C8B-B14F-4D97-AF65-F5344CB8AC3E}">
        <p14:creationId xmlns:p14="http://schemas.microsoft.com/office/powerpoint/2010/main" val="23639812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608B5-F81D-FB2C-6D1D-6196CB08B04C}"/>
            </a:ext>
          </a:extLst>
        </p:cNvPr>
        <p:cNvGrpSpPr/>
        <p:nvPr/>
      </p:nvGrpSpPr>
      <p:grpSpPr>
        <a:xfrm>
          <a:off x="0" y="0"/>
          <a:ext cx="0" cy="0"/>
          <a:chOff x="0" y="0"/>
          <a:chExt cx="0" cy="0"/>
        </a:xfrm>
      </p:grpSpPr>
      <p:sp>
        <p:nvSpPr>
          <p:cNvPr id="9" name="Text Box 4">
            <a:extLst>
              <a:ext uri="{FF2B5EF4-FFF2-40B4-BE49-F238E27FC236}">
                <a16:creationId xmlns:a16="http://schemas.microsoft.com/office/drawing/2014/main" id="{A4135ED0-0E35-EFDE-90C8-F831BF8BE281}"/>
              </a:ext>
            </a:extLst>
          </p:cNvPr>
          <p:cNvSpPr txBox="1">
            <a:spLocks noChangeArrowheads="1"/>
          </p:cNvSpPr>
          <p:nvPr/>
        </p:nvSpPr>
        <p:spPr bwMode="auto">
          <a:xfrm>
            <a:off x="2639616" y="2295450"/>
            <a:ext cx="7056784" cy="2862322"/>
          </a:xfrm>
          <a:prstGeom prst="rect">
            <a:avLst/>
          </a:prstGeom>
          <a:solidFill>
            <a:schemeClr val="accent6">
              <a:lumMod val="60000"/>
              <a:lumOff val="40000"/>
            </a:schemeClr>
          </a:solidFill>
          <a:ln>
            <a:solidFill>
              <a:schemeClr val="bg1"/>
            </a:solid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eaLnBrk="0" hangingPunct="0">
              <a:defRPr/>
            </a:pPr>
            <a:endParaRPr lang="de-CH" sz="400" dirty="0">
              <a:solidFill>
                <a:schemeClr val="tx1"/>
              </a:solidFill>
              <a:latin typeface="Arial" charset="0"/>
            </a:endParaRPr>
          </a:p>
          <a:p>
            <a:pPr eaLnBrk="0" hangingPunct="0">
              <a:tabLst>
                <a:tab pos="2600325" algn="l"/>
              </a:tabLst>
              <a:defRPr/>
            </a:pPr>
            <a:r>
              <a:rPr lang="de-CH" sz="2400" dirty="0" err="1">
                <a:solidFill>
                  <a:schemeClr val="tx1"/>
                </a:solidFill>
                <a:latin typeface="Arial" charset="0"/>
              </a:rPr>
              <a:t>les</a:t>
            </a:r>
            <a:r>
              <a:rPr lang="de-CH" sz="2400" dirty="0">
                <a:solidFill>
                  <a:schemeClr val="tx1"/>
                </a:solidFill>
                <a:latin typeface="Arial" charset="0"/>
              </a:rPr>
              <a:t> gros </a:t>
            </a:r>
            <a:r>
              <a:rPr lang="de-CH" sz="2400" dirty="0" err="1">
                <a:solidFill>
                  <a:schemeClr val="tx1"/>
                </a:solidFill>
                <a:latin typeface="Arial" charset="0"/>
              </a:rPr>
              <a:t>muscles</a:t>
            </a:r>
            <a:r>
              <a:rPr lang="de-CH" sz="2400" dirty="0">
                <a:solidFill>
                  <a:schemeClr val="tx1"/>
                </a:solidFill>
                <a:latin typeface="Arial" charset="0"/>
              </a:rPr>
              <a:t> 	 	     </a:t>
            </a:r>
            <a:r>
              <a:rPr lang="de-CH" sz="1600" dirty="0">
                <a:solidFill>
                  <a:schemeClr val="tx1"/>
                </a:solidFill>
                <a:latin typeface="Arial" charset="0"/>
              </a:rPr>
              <a:t>avant 	</a:t>
            </a:r>
            <a:r>
              <a:rPr lang="de-CH" sz="2400" dirty="0">
                <a:solidFill>
                  <a:schemeClr val="tx1"/>
                </a:solidFill>
                <a:latin typeface="Arial" charset="0"/>
              </a:rPr>
              <a:t>      </a:t>
            </a:r>
            <a:r>
              <a:rPr lang="de-CH" sz="2400" dirty="0" err="1">
                <a:solidFill>
                  <a:schemeClr val="tx1"/>
                </a:solidFill>
                <a:latin typeface="Arial" charset="0"/>
              </a:rPr>
              <a:t>les</a:t>
            </a:r>
            <a:r>
              <a:rPr lang="de-CH" sz="2400" dirty="0">
                <a:solidFill>
                  <a:schemeClr val="tx1"/>
                </a:solidFill>
                <a:latin typeface="Arial" charset="0"/>
              </a:rPr>
              <a:t> </a:t>
            </a:r>
            <a:r>
              <a:rPr lang="de-CH" sz="2400" dirty="0" err="1">
                <a:solidFill>
                  <a:schemeClr val="tx1"/>
                </a:solidFill>
                <a:latin typeface="Arial" charset="0"/>
              </a:rPr>
              <a:t>petits</a:t>
            </a:r>
            <a:r>
              <a:rPr lang="de-CH" sz="2400" dirty="0">
                <a:solidFill>
                  <a:schemeClr val="tx1"/>
                </a:solidFill>
                <a:latin typeface="Arial" charset="0"/>
              </a:rPr>
              <a:t> </a:t>
            </a:r>
          </a:p>
          <a:p>
            <a:pPr eaLnBrk="0" hangingPunct="0">
              <a:defRPr/>
            </a:pPr>
            <a:endParaRPr lang="de-CH" sz="1000" dirty="0">
              <a:solidFill>
                <a:schemeClr val="tx1"/>
              </a:solidFill>
              <a:latin typeface="Arial" charset="0"/>
            </a:endParaRPr>
          </a:p>
          <a:p>
            <a:pPr eaLnBrk="0" hangingPunct="0">
              <a:defRPr/>
            </a:pPr>
            <a:endParaRPr lang="de-CH" sz="1000" dirty="0">
              <a:solidFill>
                <a:schemeClr val="tx1"/>
              </a:solidFill>
              <a:latin typeface="Arial" charset="0"/>
            </a:endParaRPr>
          </a:p>
          <a:p>
            <a:pPr eaLnBrk="0" hangingPunct="0">
              <a:defRPr/>
            </a:pPr>
            <a:endParaRPr lang="de-CH" sz="1000" dirty="0">
              <a:solidFill>
                <a:schemeClr val="tx1"/>
              </a:solidFill>
              <a:latin typeface="Arial" charset="0"/>
            </a:endParaRPr>
          </a:p>
          <a:p>
            <a:pPr eaLnBrk="0" hangingPunct="0">
              <a:defRPr/>
            </a:pPr>
            <a:r>
              <a:rPr lang="de-CH" sz="2400" dirty="0">
                <a:solidFill>
                  <a:schemeClr val="tx1"/>
                </a:solidFill>
                <a:latin typeface="Arial" charset="0"/>
              </a:rPr>
              <a:t>multi-</a:t>
            </a:r>
            <a:r>
              <a:rPr lang="de-CH" sz="2400" dirty="0" err="1">
                <a:solidFill>
                  <a:schemeClr val="tx1"/>
                </a:solidFill>
                <a:latin typeface="Arial" charset="0"/>
              </a:rPr>
              <a:t>articulations</a:t>
            </a:r>
            <a:r>
              <a:rPr lang="de-CH" sz="2400" dirty="0">
                <a:solidFill>
                  <a:schemeClr val="tx1"/>
                </a:solidFill>
                <a:latin typeface="Arial" charset="0"/>
              </a:rPr>
              <a:t> 	     </a:t>
            </a:r>
            <a:r>
              <a:rPr lang="de-CH" sz="1600" dirty="0">
                <a:solidFill>
                  <a:schemeClr val="tx1"/>
                </a:solidFill>
                <a:latin typeface="Arial" charset="0"/>
              </a:rPr>
              <a:t>avant</a:t>
            </a:r>
            <a:r>
              <a:rPr lang="de-CH" sz="2400" dirty="0">
                <a:solidFill>
                  <a:schemeClr val="tx1"/>
                </a:solidFill>
                <a:latin typeface="Arial" charset="0"/>
              </a:rPr>
              <a:t>   </a:t>
            </a:r>
            <a:r>
              <a:rPr lang="de-CH" sz="2400" dirty="0" err="1">
                <a:solidFill>
                  <a:schemeClr val="tx1"/>
                </a:solidFill>
                <a:latin typeface="Arial" charset="0"/>
              </a:rPr>
              <a:t>une</a:t>
            </a:r>
            <a:r>
              <a:rPr lang="de-CH" sz="2400" dirty="0">
                <a:solidFill>
                  <a:schemeClr val="tx1"/>
                </a:solidFill>
                <a:latin typeface="Arial" charset="0"/>
              </a:rPr>
              <a:t> </a:t>
            </a:r>
            <a:r>
              <a:rPr lang="de-CH" sz="2400" dirty="0" err="1">
                <a:solidFill>
                  <a:schemeClr val="tx1"/>
                </a:solidFill>
                <a:latin typeface="Arial" charset="0"/>
              </a:rPr>
              <a:t>seule</a:t>
            </a:r>
            <a:r>
              <a:rPr lang="de-CH" sz="2400" dirty="0">
                <a:solidFill>
                  <a:schemeClr val="tx1"/>
                </a:solidFill>
                <a:latin typeface="Arial" charset="0"/>
              </a:rPr>
              <a:t> </a:t>
            </a:r>
            <a:r>
              <a:rPr lang="de-CH" sz="2400" dirty="0" err="1">
                <a:solidFill>
                  <a:schemeClr val="tx1"/>
                </a:solidFill>
                <a:latin typeface="Arial" charset="0"/>
              </a:rPr>
              <a:t>articulation</a:t>
            </a:r>
            <a:endParaRPr lang="de-CH" sz="1000" dirty="0">
              <a:solidFill>
                <a:schemeClr val="tx1"/>
              </a:solidFill>
              <a:latin typeface="Arial" charset="0"/>
            </a:endParaRPr>
          </a:p>
          <a:p>
            <a:pPr eaLnBrk="0" hangingPunct="0">
              <a:defRPr/>
            </a:pPr>
            <a:endParaRPr lang="de-CH" sz="1000" dirty="0">
              <a:solidFill>
                <a:schemeClr val="tx1"/>
              </a:solidFill>
              <a:latin typeface="Arial" charset="0"/>
            </a:endParaRPr>
          </a:p>
          <a:p>
            <a:pPr eaLnBrk="0" hangingPunct="0">
              <a:defRPr/>
            </a:pPr>
            <a:endParaRPr lang="de-CH" sz="1000" dirty="0">
              <a:solidFill>
                <a:schemeClr val="tx1"/>
              </a:solidFill>
              <a:latin typeface="Arial" charset="0"/>
            </a:endParaRPr>
          </a:p>
          <a:p>
            <a:pPr eaLnBrk="0" hangingPunct="0">
              <a:defRPr/>
            </a:pPr>
            <a:r>
              <a:rPr lang="de-CH" sz="2400" dirty="0" err="1">
                <a:solidFill>
                  <a:schemeClr val="tx1"/>
                </a:solidFill>
                <a:latin typeface="Arial" charset="0"/>
              </a:rPr>
              <a:t>exercices</a:t>
            </a:r>
            <a:r>
              <a:rPr lang="de-CH" sz="2400" dirty="0">
                <a:solidFill>
                  <a:schemeClr val="tx1"/>
                </a:solidFill>
                <a:latin typeface="Arial" charset="0"/>
              </a:rPr>
              <a:t> </a:t>
            </a:r>
            <a:r>
              <a:rPr lang="de-CH" sz="2400" dirty="0" err="1">
                <a:solidFill>
                  <a:schemeClr val="tx1"/>
                </a:solidFill>
                <a:latin typeface="Arial" charset="0"/>
              </a:rPr>
              <a:t>complexes</a:t>
            </a:r>
            <a:r>
              <a:rPr lang="de-CH" sz="2400" dirty="0">
                <a:solidFill>
                  <a:schemeClr val="tx1"/>
                </a:solidFill>
                <a:latin typeface="Arial" charset="0"/>
              </a:rPr>
              <a:t>    </a:t>
            </a:r>
            <a:r>
              <a:rPr lang="de-CH" sz="1600" dirty="0">
                <a:solidFill>
                  <a:schemeClr val="tx1"/>
                </a:solidFill>
                <a:latin typeface="Arial" charset="0"/>
              </a:rPr>
              <a:t>avant</a:t>
            </a:r>
            <a:r>
              <a:rPr lang="de-CH" sz="2400" dirty="0">
                <a:solidFill>
                  <a:schemeClr val="tx1"/>
                </a:solidFill>
                <a:latin typeface="Arial" charset="0"/>
              </a:rPr>
              <a:t>  </a:t>
            </a:r>
            <a:r>
              <a:rPr lang="de-CH" sz="2400" dirty="0" err="1">
                <a:solidFill>
                  <a:schemeClr val="tx1"/>
                </a:solidFill>
                <a:latin typeface="Arial" charset="0"/>
              </a:rPr>
              <a:t>les</a:t>
            </a:r>
            <a:r>
              <a:rPr lang="de-CH" sz="2400" dirty="0">
                <a:solidFill>
                  <a:schemeClr val="tx1"/>
                </a:solidFill>
                <a:latin typeface="Arial" charset="0"/>
              </a:rPr>
              <a:t> </a:t>
            </a:r>
            <a:r>
              <a:rPr lang="de-CH" sz="2400" dirty="0" err="1">
                <a:solidFill>
                  <a:schemeClr val="tx1"/>
                </a:solidFill>
                <a:latin typeface="Arial" charset="0"/>
              </a:rPr>
              <a:t>exercices</a:t>
            </a:r>
            <a:r>
              <a:rPr lang="de-CH" sz="2400" dirty="0">
                <a:solidFill>
                  <a:schemeClr val="tx1"/>
                </a:solidFill>
                <a:latin typeface="Arial" charset="0"/>
              </a:rPr>
              <a:t> simples</a:t>
            </a:r>
          </a:p>
          <a:p>
            <a:pPr eaLnBrk="0" hangingPunct="0">
              <a:defRPr/>
            </a:pPr>
            <a:endParaRPr lang="de-CH" sz="1000" dirty="0">
              <a:solidFill>
                <a:schemeClr val="tx1"/>
              </a:solidFill>
              <a:latin typeface="Arial" charset="0"/>
            </a:endParaRPr>
          </a:p>
          <a:p>
            <a:pPr eaLnBrk="0" hangingPunct="0">
              <a:defRPr/>
            </a:pPr>
            <a:endParaRPr lang="de-CH" sz="1000" dirty="0">
              <a:solidFill>
                <a:schemeClr val="tx1"/>
              </a:solidFill>
              <a:latin typeface="Arial" charset="0"/>
            </a:endParaRPr>
          </a:p>
          <a:p>
            <a:pPr eaLnBrk="0" hangingPunct="0">
              <a:defRPr/>
            </a:pPr>
            <a:endParaRPr lang="de-CH" sz="1000" dirty="0">
              <a:solidFill>
                <a:schemeClr val="tx1"/>
              </a:solidFill>
              <a:latin typeface="Arial" charset="0"/>
            </a:endParaRPr>
          </a:p>
          <a:p>
            <a:pPr algn="ctr" eaLnBrk="0" hangingPunct="0">
              <a:defRPr/>
            </a:pPr>
            <a:r>
              <a:rPr lang="de-CH" sz="2400" dirty="0" err="1">
                <a:solidFill>
                  <a:schemeClr val="tx1"/>
                </a:solidFill>
                <a:latin typeface="Arial" charset="0"/>
              </a:rPr>
              <a:t>Tronc</a:t>
            </a:r>
            <a:r>
              <a:rPr lang="de-CH" sz="2400" dirty="0">
                <a:solidFill>
                  <a:schemeClr val="tx1"/>
                </a:solidFill>
                <a:latin typeface="Arial" charset="0"/>
              </a:rPr>
              <a:t> </a:t>
            </a:r>
            <a:r>
              <a:rPr lang="de-CH" sz="2400" dirty="0" err="1">
                <a:solidFill>
                  <a:schemeClr val="tx1"/>
                </a:solidFill>
                <a:latin typeface="Arial" charset="0"/>
              </a:rPr>
              <a:t>vers</a:t>
            </a:r>
            <a:r>
              <a:rPr lang="de-CH" sz="2400" dirty="0">
                <a:solidFill>
                  <a:schemeClr val="tx1"/>
                </a:solidFill>
                <a:latin typeface="Arial" charset="0"/>
              </a:rPr>
              <a:t> la fin de </a:t>
            </a:r>
            <a:r>
              <a:rPr lang="de-CH" sz="2400" dirty="0" err="1">
                <a:solidFill>
                  <a:schemeClr val="tx1"/>
                </a:solidFill>
                <a:latin typeface="Arial" charset="0"/>
              </a:rPr>
              <a:t>l'entraînement</a:t>
            </a:r>
            <a:endParaRPr lang="en-GB" sz="400" dirty="0">
              <a:solidFill>
                <a:schemeClr val="tx1"/>
              </a:solidFill>
              <a:latin typeface="Arial" charset="0"/>
            </a:endParaRPr>
          </a:p>
        </p:txBody>
      </p:sp>
      <p:sp>
        <p:nvSpPr>
          <p:cNvPr id="5" name="Textfeld 4">
            <a:extLst>
              <a:ext uri="{FF2B5EF4-FFF2-40B4-BE49-F238E27FC236}">
                <a16:creationId xmlns:a16="http://schemas.microsoft.com/office/drawing/2014/main" id="{E5F73E99-D352-41FA-9A29-F5B463127468}"/>
              </a:ext>
            </a:extLst>
          </p:cNvPr>
          <p:cNvSpPr txBox="1"/>
          <p:nvPr/>
        </p:nvSpPr>
        <p:spPr>
          <a:xfrm>
            <a:off x="4007768" y="1700808"/>
            <a:ext cx="4176464" cy="369332"/>
          </a:xfrm>
          <a:prstGeom prst="rect">
            <a:avLst/>
          </a:prstGeom>
          <a:noFill/>
        </p:spPr>
        <p:txBody>
          <a:bodyPr wrap="square" lIns="0" tIns="0" rIns="0" bIns="0" rtlCol="0">
            <a:spAutoFit/>
          </a:bodyPr>
          <a:lstStyle/>
          <a:p>
            <a:pPr algn="ctr"/>
            <a:r>
              <a:rPr lang="de-CH" sz="2400" b="0" kern="0" dirty="0" err="1">
                <a:latin typeface="Arial" panose="020B0604020202020204" pitchFamily="34" charset="0"/>
                <a:cs typeface="Arial" panose="020B0604020202020204" pitchFamily="34" charset="0"/>
              </a:rPr>
              <a:t>Structure</a:t>
            </a:r>
            <a:r>
              <a:rPr lang="de-CH" sz="2400" b="0" kern="0" dirty="0">
                <a:latin typeface="Arial" panose="020B0604020202020204" pitchFamily="34" charset="0"/>
                <a:cs typeface="Arial" panose="020B0604020202020204" pitchFamily="34" charset="0"/>
              </a:rPr>
              <a:t> de </a:t>
            </a:r>
            <a:r>
              <a:rPr lang="de-CH" sz="2400" b="0" kern="0" dirty="0" err="1">
                <a:latin typeface="Arial" panose="020B0604020202020204" pitchFamily="34" charset="0"/>
                <a:cs typeface="Arial" panose="020B0604020202020204" pitchFamily="34" charset="0"/>
              </a:rPr>
              <a:t>l’entraînement</a:t>
            </a:r>
            <a:endParaRPr lang="de-CH" sz="2400" dirty="0"/>
          </a:p>
        </p:txBody>
      </p:sp>
      <p:sp>
        <p:nvSpPr>
          <p:cNvPr id="7" name="Titel 2">
            <a:extLst>
              <a:ext uri="{FF2B5EF4-FFF2-40B4-BE49-F238E27FC236}">
                <a16:creationId xmlns:a16="http://schemas.microsoft.com/office/drawing/2014/main" id="{9FDEE052-1070-4073-8AFC-D85CD4E72277}"/>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i="0" u="none" strike="noStrike" dirty="0">
                <a:solidFill>
                  <a:srgbClr val="000000"/>
                </a:solidFill>
                <a:effectLst/>
                <a:latin typeface="+mj-lt"/>
              </a:rPr>
              <a:t>Force</a:t>
            </a:r>
            <a:br>
              <a:rPr lang="fr-CH" sz="2800" i="0" u="none" strike="noStrike" dirty="0">
                <a:solidFill>
                  <a:srgbClr val="000000"/>
                </a:solidFill>
                <a:effectLst/>
                <a:latin typeface="+mj-lt"/>
              </a:rPr>
            </a:br>
            <a:r>
              <a:rPr lang="fr-CH" sz="2800" b="0" i="0" u="none" strike="noStrike" dirty="0">
                <a:solidFill>
                  <a:srgbClr val="000000"/>
                </a:solidFill>
                <a:effectLst/>
                <a:latin typeface="+mj-lt"/>
              </a:rPr>
              <a:t>Principes de l'entraînement de la force</a:t>
            </a:r>
            <a:endParaRPr lang="de-CH" altLang="de-DE" sz="2800" b="0" dirty="0">
              <a:latin typeface="Arial" panose="020B0604020202020204" pitchFamily="34" charset="0"/>
            </a:endParaRPr>
          </a:p>
        </p:txBody>
      </p:sp>
      <p:sp>
        <p:nvSpPr>
          <p:cNvPr id="3" name="SeitenzahlBenutzerdefiniert">
            <a:extLst>
              <a:ext uri="{FF2B5EF4-FFF2-40B4-BE49-F238E27FC236}">
                <a16:creationId xmlns:a16="http://schemas.microsoft.com/office/drawing/2014/main" id="{B3605AB6-21D5-E90A-87F8-C31A83D8DA8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49</a:t>
            </a:r>
            <a:endParaRPr lang="de-CH" sz="900" dirty="0"/>
          </a:p>
        </p:txBody>
      </p:sp>
    </p:spTree>
    <p:extLst>
      <p:ext uri="{BB962C8B-B14F-4D97-AF65-F5344CB8AC3E}">
        <p14:creationId xmlns:p14="http://schemas.microsoft.com/office/powerpoint/2010/main" val="285670522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a:extLst>
              <a:ext uri="{FF2B5EF4-FFF2-40B4-BE49-F238E27FC236}">
                <a16:creationId xmlns:a16="http://schemas.microsoft.com/office/drawing/2014/main" id="{6E2C946A-1888-8A2C-3433-1E8A94F43F77}"/>
              </a:ext>
            </a:extLst>
          </p:cNvPr>
          <p:cNvSpPr txBox="1">
            <a:spLocks noChangeArrowheads="1"/>
          </p:cNvSpPr>
          <p:nvPr/>
        </p:nvSpPr>
        <p:spPr bwMode="auto">
          <a:xfrm>
            <a:off x="2207568" y="2204864"/>
            <a:ext cx="8136583" cy="3077766"/>
          </a:xfrm>
          <a:prstGeom prst="rect">
            <a:avLst/>
          </a:prstGeom>
          <a:solidFill>
            <a:schemeClr val="accent6">
              <a:lumMod val="60000"/>
              <a:lumOff val="40000"/>
            </a:schemeClr>
          </a:solidFill>
          <a:ln>
            <a:solidFill>
              <a:schemeClr val="bg1"/>
            </a:solid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eaLnBrk="0" hangingPunct="0">
              <a:defRPr/>
            </a:pPr>
            <a:endParaRPr lang="de-CH" sz="400" dirty="0">
              <a:solidFill>
                <a:schemeClr val="tx1"/>
              </a:solidFill>
              <a:latin typeface="Arial" charset="0"/>
              <a:cs typeface="+mn-cs"/>
            </a:endParaRPr>
          </a:p>
          <a:p>
            <a:pPr eaLnBrk="0" hangingPunct="0">
              <a:tabLst>
                <a:tab pos="2600325" algn="l"/>
              </a:tabLst>
              <a:defRPr/>
            </a:pPr>
            <a:r>
              <a:rPr lang="de-CH" sz="2400" dirty="0" err="1">
                <a:solidFill>
                  <a:schemeClr val="tx1"/>
                </a:solidFill>
                <a:latin typeface="Arial" charset="0"/>
              </a:rPr>
              <a:t>g</a:t>
            </a:r>
            <a:r>
              <a:rPr lang="de-CH" sz="2400" dirty="0" err="1">
                <a:solidFill>
                  <a:schemeClr val="tx1"/>
                </a:solidFill>
                <a:latin typeface="Arial" charset="0"/>
                <a:cs typeface="+mn-cs"/>
              </a:rPr>
              <a:t>randi</a:t>
            </a:r>
            <a:r>
              <a:rPr lang="de-CH" sz="2400" dirty="0">
                <a:solidFill>
                  <a:schemeClr val="tx1"/>
                </a:solidFill>
                <a:latin typeface="Arial" charset="0"/>
                <a:cs typeface="+mn-cs"/>
              </a:rPr>
              <a:t> </a:t>
            </a:r>
            <a:r>
              <a:rPr lang="de-CH" sz="2400" dirty="0" err="1">
                <a:solidFill>
                  <a:schemeClr val="tx1"/>
                </a:solidFill>
                <a:latin typeface="Arial" charset="0"/>
                <a:cs typeface="+mn-cs"/>
              </a:rPr>
              <a:t>muscoli</a:t>
            </a:r>
            <a:r>
              <a:rPr lang="de-CH" sz="2400" dirty="0">
                <a:solidFill>
                  <a:schemeClr val="tx1"/>
                </a:solidFill>
                <a:latin typeface="Arial" charset="0"/>
              </a:rPr>
              <a:t>			</a:t>
            </a:r>
            <a:r>
              <a:rPr lang="de-CH" sz="1600" dirty="0">
                <a:solidFill>
                  <a:schemeClr val="tx1"/>
                </a:solidFill>
                <a:latin typeface="Arial" charset="0"/>
              </a:rPr>
              <a:t>prima		</a:t>
            </a:r>
            <a:r>
              <a:rPr lang="de-CH" sz="2400" dirty="0" err="1">
                <a:solidFill>
                  <a:schemeClr val="tx1"/>
                </a:solidFill>
                <a:latin typeface="Arial" charset="0"/>
              </a:rPr>
              <a:t>piccoli</a:t>
            </a:r>
            <a:r>
              <a:rPr lang="de-CH" sz="2400" dirty="0">
                <a:solidFill>
                  <a:schemeClr val="tx1"/>
                </a:solidFill>
                <a:latin typeface="Arial" charset="0"/>
              </a:rPr>
              <a:t> </a:t>
            </a:r>
            <a:r>
              <a:rPr lang="de-CH" sz="2400" dirty="0" err="1">
                <a:solidFill>
                  <a:schemeClr val="tx1"/>
                </a:solidFill>
                <a:latin typeface="Arial" charset="0"/>
              </a:rPr>
              <a:t>muscoli</a:t>
            </a:r>
            <a:r>
              <a:rPr lang="de-CH" sz="2400" dirty="0">
                <a:solidFill>
                  <a:schemeClr val="tx1"/>
                </a:solidFill>
                <a:latin typeface="Arial" charset="0"/>
              </a:rPr>
              <a:t> </a:t>
            </a:r>
          </a:p>
          <a:p>
            <a:pPr eaLnBrk="0" hangingPunct="0">
              <a:defRPr/>
            </a:pPr>
            <a:endParaRPr lang="de-CH" sz="1000" dirty="0">
              <a:solidFill>
                <a:schemeClr val="tx1"/>
              </a:solidFill>
              <a:latin typeface="Arial" charset="0"/>
              <a:cs typeface="+mn-cs"/>
            </a:endParaRPr>
          </a:p>
          <a:p>
            <a:pPr eaLnBrk="0" hangingPunct="0">
              <a:defRPr/>
            </a:pPr>
            <a:endParaRPr lang="de-CH" sz="1000" dirty="0">
              <a:solidFill>
                <a:schemeClr val="tx1"/>
              </a:solidFill>
              <a:latin typeface="Arial" charset="0"/>
              <a:cs typeface="+mn-cs"/>
            </a:endParaRPr>
          </a:p>
          <a:p>
            <a:pPr eaLnBrk="0" hangingPunct="0">
              <a:defRPr/>
            </a:pPr>
            <a:endParaRPr lang="de-CH" sz="1000" dirty="0">
              <a:solidFill>
                <a:schemeClr val="tx1"/>
              </a:solidFill>
              <a:latin typeface="Arial" charset="0"/>
              <a:cs typeface="+mn-cs"/>
            </a:endParaRPr>
          </a:p>
          <a:p>
            <a:pPr eaLnBrk="0" hangingPunct="0">
              <a:defRPr/>
            </a:pPr>
            <a:r>
              <a:rPr lang="de-CH" sz="2400" dirty="0" err="1">
                <a:solidFill>
                  <a:schemeClr val="tx1"/>
                </a:solidFill>
                <a:latin typeface="Arial" charset="0"/>
              </a:rPr>
              <a:t>pluriarticolare</a:t>
            </a:r>
            <a:r>
              <a:rPr lang="de-CH" sz="2400" dirty="0">
                <a:solidFill>
                  <a:schemeClr val="tx1"/>
                </a:solidFill>
                <a:latin typeface="Arial" charset="0"/>
              </a:rPr>
              <a:t>		</a:t>
            </a:r>
            <a:r>
              <a:rPr lang="de-CH" sz="1600" dirty="0">
                <a:solidFill>
                  <a:schemeClr val="tx1"/>
                </a:solidFill>
                <a:latin typeface="Arial" charset="0"/>
              </a:rPr>
              <a:t>prima</a:t>
            </a:r>
            <a:r>
              <a:rPr lang="de-CH" sz="2400" dirty="0">
                <a:solidFill>
                  <a:schemeClr val="tx1"/>
                </a:solidFill>
                <a:latin typeface="Arial" charset="0"/>
              </a:rPr>
              <a:t>		</a:t>
            </a:r>
            <a:r>
              <a:rPr lang="de-CH" sz="2400" dirty="0" err="1">
                <a:solidFill>
                  <a:schemeClr val="tx1"/>
                </a:solidFill>
                <a:latin typeface="Arial" charset="0"/>
                <a:cs typeface="+mn-cs"/>
              </a:rPr>
              <a:t>monoarticolare</a:t>
            </a:r>
            <a:endParaRPr lang="de-CH" sz="1600" dirty="0">
              <a:solidFill>
                <a:schemeClr val="tx1"/>
              </a:solidFill>
              <a:latin typeface="Arial" charset="0"/>
              <a:cs typeface="+mn-cs"/>
            </a:endParaRPr>
          </a:p>
          <a:p>
            <a:pPr eaLnBrk="0" hangingPunct="0">
              <a:defRPr/>
            </a:pPr>
            <a:endParaRPr lang="de-CH" sz="1000" dirty="0">
              <a:solidFill>
                <a:schemeClr val="tx1"/>
              </a:solidFill>
              <a:latin typeface="Arial" charset="0"/>
              <a:cs typeface="+mn-cs"/>
            </a:endParaRPr>
          </a:p>
          <a:p>
            <a:pPr eaLnBrk="0" hangingPunct="0">
              <a:defRPr/>
            </a:pPr>
            <a:endParaRPr lang="de-CH" sz="1000" dirty="0">
              <a:solidFill>
                <a:schemeClr val="tx1"/>
              </a:solidFill>
              <a:latin typeface="Arial" charset="0"/>
              <a:cs typeface="+mn-cs"/>
            </a:endParaRPr>
          </a:p>
          <a:p>
            <a:pPr eaLnBrk="0" hangingPunct="0">
              <a:defRPr/>
            </a:pPr>
            <a:endParaRPr lang="de-CH" sz="1000" dirty="0">
              <a:solidFill>
                <a:schemeClr val="tx1"/>
              </a:solidFill>
              <a:latin typeface="Arial" charset="0"/>
              <a:cs typeface="+mn-cs"/>
            </a:endParaRPr>
          </a:p>
          <a:p>
            <a:pPr eaLnBrk="0" hangingPunct="0">
              <a:defRPr/>
            </a:pPr>
            <a:r>
              <a:rPr lang="de-CH" sz="2400" dirty="0" err="1">
                <a:solidFill>
                  <a:schemeClr val="tx1"/>
                </a:solidFill>
                <a:latin typeface="Arial" charset="0"/>
              </a:rPr>
              <a:t>esercizi</a:t>
            </a:r>
            <a:r>
              <a:rPr lang="de-CH" sz="2400" dirty="0">
                <a:solidFill>
                  <a:schemeClr val="tx1"/>
                </a:solidFill>
                <a:latin typeface="Arial" charset="0"/>
              </a:rPr>
              <a:t> </a:t>
            </a:r>
            <a:r>
              <a:rPr lang="de-CH" sz="2400" dirty="0" err="1">
                <a:solidFill>
                  <a:schemeClr val="tx1"/>
                </a:solidFill>
                <a:latin typeface="Arial" charset="0"/>
              </a:rPr>
              <a:t>complessi</a:t>
            </a:r>
            <a:r>
              <a:rPr lang="de-CH" sz="2400" dirty="0">
                <a:solidFill>
                  <a:schemeClr val="tx1"/>
                </a:solidFill>
                <a:latin typeface="Arial" charset="0"/>
              </a:rPr>
              <a:t>		</a:t>
            </a:r>
            <a:r>
              <a:rPr lang="de-CH" sz="1600" dirty="0">
                <a:solidFill>
                  <a:schemeClr val="tx1"/>
                </a:solidFill>
                <a:latin typeface="Arial" charset="0"/>
              </a:rPr>
              <a:t>prima</a:t>
            </a:r>
            <a:r>
              <a:rPr lang="de-CH" sz="2400" dirty="0">
                <a:solidFill>
                  <a:schemeClr val="tx1"/>
                </a:solidFill>
                <a:latin typeface="Arial" charset="0"/>
              </a:rPr>
              <a:t>		</a:t>
            </a:r>
            <a:r>
              <a:rPr lang="de-CH" sz="2400" dirty="0" err="1">
                <a:solidFill>
                  <a:schemeClr val="tx1"/>
                </a:solidFill>
                <a:latin typeface="Arial" charset="0"/>
                <a:cs typeface="+mn-cs"/>
              </a:rPr>
              <a:t>esercizi</a:t>
            </a:r>
            <a:r>
              <a:rPr lang="de-CH" sz="2400" dirty="0">
                <a:solidFill>
                  <a:schemeClr val="tx1"/>
                </a:solidFill>
                <a:latin typeface="Arial" charset="0"/>
                <a:cs typeface="+mn-cs"/>
              </a:rPr>
              <a:t> </a:t>
            </a:r>
            <a:r>
              <a:rPr lang="de-CH" sz="2400" dirty="0" err="1">
                <a:solidFill>
                  <a:schemeClr val="tx1"/>
                </a:solidFill>
                <a:latin typeface="Arial" charset="0"/>
                <a:cs typeface="+mn-cs"/>
              </a:rPr>
              <a:t>semplici</a:t>
            </a:r>
            <a:endParaRPr lang="de-CH" sz="2400" dirty="0">
              <a:solidFill>
                <a:schemeClr val="tx1"/>
              </a:solidFill>
              <a:latin typeface="Arial" charset="0"/>
              <a:cs typeface="+mn-cs"/>
            </a:endParaRPr>
          </a:p>
          <a:p>
            <a:pPr eaLnBrk="0" hangingPunct="0">
              <a:defRPr/>
            </a:pPr>
            <a:endParaRPr lang="de-CH" sz="1000" dirty="0">
              <a:solidFill>
                <a:schemeClr val="tx1"/>
              </a:solidFill>
              <a:latin typeface="Arial" charset="0"/>
              <a:cs typeface="+mn-cs"/>
            </a:endParaRPr>
          </a:p>
          <a:p>
            <a:pPr eaLnBrk="0" hangingPunct="0">
              <a:defRPr/>
            </a:pPr>
            <a:endParaRPr lang="de-CH" sz="1000" dirty="0">
              <a:solidFill>
                <a:schemeClr val="tx1"/>
              </a:solidFill>
              <a:latin typeface="Arial" charset="0"/>
              <a:cs typeface="+mn-cs"/>
            </a:endParaRPr>
          </a:p>
          <a:p>
            <a:pPr eaLnBrk="0" hangingPunct="0">
              <a:defRPr/>
            </a:pPr>
            <a:endParaRPr lang="de-CH" sz="1000" dirty="0">
              <a:solidFill>
                <a:schemeClr val="tx1"/>
              </a:solidFill>
              <a:latin typeface="Arial" charset="0"/>
              <a:cs typeface="+mn-cs"/>
            </a:endParaRPr>
          </a:p>
          <a:p>
            <a:pPr algn="ctr" eaLnBrk="0" hangingPunct="0">
              <a:defRPr/>
            </a:pPr>
            <a:r>
              <a:rPr lang="de-CH" sz="2400" dirty="0" err="1">
                <a:solidFill>
                  <a:schemeClr val="tx1"/>
                </a:solidFill>
                <a:latin typeface="Arial" charset="0"/>
              </a:rPr>
              <a:t>Tronco</a:t>
            </a:r>
            <a:r>
              <a:rPr lang="de-CH" sz="2400" dirty="0">
                <a:solidFill>
                  <a:schemeClr val="tx1"/>
                </a:solidFill>
                <a:latin typeface="Arial" charset="0"/>
              </a:rPr>
              <a:t> </a:t>
            </a:r>
            <a:r>
              <a:rPr lang="de-CH" sz="2400" dirty="0" err="1">
                <a:solidFill>
                  <a:schemeClr val="tx1"/>
                </a:solidFill>
                <a:latin typeface="Arial" charset="0"/>
              </a:rPr>
              <a:t>verso</a:t>
            </a:r>
            <a:r>
              <a:rPr lang="de-CH" sz="2400" dirty="0">
                <a:solidFill>
                  <a:schemeClr val="tx1"/>
                </a:solidFill>
                <a:latin typeface="Arial" charset="0"/>
              </a:rPr>
              <a:t> la </a:t>
            </a:r>
            <a:r>
              <a:rPr lang="de-CH" sz="2400" dirty="0" err="1">
                <a:solidFill>
                  <a:schemeClr val="tx1"/>
                </a:solidFill>
                <a:latin typeface="Arial" charset="0"/>
              </a:rPr>
              <a:t>fine</a:t>
            </a:r>
            <a:r>
              <a:rPr lang="de-CH" sz="2400" dirty="0">
                <a:solidFill>
                  <a:schemeClr val="tx1"/>
                </a:solidFill>
                <a:latin typeface="Arial" charset="0"/>
              </a:rPr>
              <a:t> </a:t>
            </a:r>
            <a:r>
              <a:rPr lang="de-CH" sz="2400" dirty="0" err="1">
                <a:solidFill>
                  <a:schemeClr val="tx1"/>
                </a:solidFill>
                <a:latin typeface="Arial" charset="0"/>
              </a:rPr>
              <a:t>dell’allenamento</a:t>
            </a:r>
            <a:endParaRPr lang="de-CH" sz="2400" dirty="0">
              <a:solidFill>
                <a:schemeClr val="tx1"/>
              </a:solidFill>
              <a:latin typeface="Arial" charset="0"/>
              <a:cs typeface="+mn-cs"/>
            </a:endParaRPr>
          </a:p>
          <a:p>
            <a:pPr eaLnBrk="0" hangingPunct="0">
              <a:defRPr/>
            </a:pPr>
            <a:endParaRPr lang="en-GB" sz="400" dirty="0">
              <a:solidFill>
                <a:schemeClr val="tx1"/>
              </a:solidFill>
              <a:latin typeface="Arial" charset="0"/>
              <a:cs typeface="+mn-cs"/>
            </a:endParaRPr>
          </a:p>
        </p:txBody>
      </p:sp>
      <p:sp>
        <p:nvSpPr>
          <p:cNvPr id="4" name="Textfeld 3">
            <a:extLst>
              <a:ext uri="{FF2B5EF4-FFF2-40B4-BE49-F238E27FC236}">
                <a16:creationId xmlns:a16="http://schemas.microsoft.com/office/drawing/2014/main" id="{7910EEAA-60F1-43F8-A170-175FF8DE77D5}"/>
              </a:ext>
            </a:extLst>
          </p:cNvPr>
          <p:cNvSpPr txBox="1"/>
          <p:nvPr/>
        </p:nvSpPr>
        <p:spPr>
          <a:xfrm>
            <a:off x="4007768" y="1700808"/>
            <a:ext cx="4176464" cy="369332"/>
          </a:xfrm>
          <a:prstGeom prst="rect">
            <a:avLst/>
          </a:prstGeom>
          <a:noFill/>
        </p:spPr>
        <p:txBody>
          <a:bodyPr wrap="square" lIns="0" tIns="0" rIns="0" bIns="0" rtlCol="0">
            <a:spAutoFit/>
          </a:bodyPr>
          <a:lstStyle/>
          <a:p>
            <a:pPr algn="ctr"/>
            <a:r>
              <a:rPr lang="de-CH" sz="2400" b="0" kern="0" dirty="0" err="1">
                <a:latin typeface="Arial" panose="020B0604020202020204" pitchFamily="34" charset="0"/>
                <a:cs typeface="Arial" panose="020B0604020202020204" pitchFamily="34" charset="0"/>
              </a:rPr>
              <a:t>Struttura</a:t>
            </a:r>
            <a:r>
              <a:rPr lang="de-CH" sz="2400" b="0" kern="0" dirty="0">
                <a:latin typeface="Arial" panose="020B0604020202020204" pitchFamily="34" charset="0"/>
                <a:cs typeface="Arial" panose="020B0604020202020204" pitchFamily="34" charset="0"/>
              </a:rPr>
              <a:t> </a:t>
            </a:r>
            <a:r>
              <a:rPr lang="de-CH" sz="2400" b="0" kern="0" dirty="0" err="1">
                <a:latin typeface="Arial" panose="020B0604020202020204" pitchFamily="34" charset="0"/>
                <a:cs typeface="Arial" panose="020B0604020202020204" pitchFamily="34" charset="0"/>
              </a:rPr>
              <a:t>dell’allenamento</a:t>
            </a:r>
            <a:endParaRPr lang="de-CH" sz="2400" dirty="0"/>
          </a:p>
        </p:txBody>
      </p:sp>
      <p:sp>
        <p:nvSpPr>
          <p:cNvPr id="5" name="Titel 2">
            <a:extLst>
              <a:ext uri="{FF2B5EF4-FFF2-40B4-BE49-F238E27FC236}">
                <a16:creationId xmlns:a16="http://schemas.microsoft.com/office/drawing/2014/main" id="{2BBC7CE0-8255-48F5-B270-DCB7AFDF88CA}"/>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dirty="0" err="1">
                <a:solidFill>
                  <a:srgbClr val="000000"/>
                </a:solidFill>
              </a:rPr>
              <a:t>Forza</a:t>
            </a:r>
            <a:br>
              <a:rPr lang="fr-CH" sz="2800" i="0" u="none" strike="noStrike" dirty="0">
                <a:solidFill>
                  <a:srgbClr val="000000"/>
                </a:solidFill>
                <a:effectLst/>
                <a:latin typeface="+mj-lt"/>
              </a:rPr>
            </a:br>
            <a:r>
              <a:rPr lang="fr-CH" sz="2800" b="0" i="0" u="none" strike="noStrike" dirty="0" err="1">
                <a:solidFill>
                  <a:srgbClr val="000000"/>
                </a:solidFill>
                <a:effectLst/>
                <a:latin typeface="+mj-lt"/>
              </a:rPr>
              <a:t>Principi</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dell’allenamento</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della</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forza</a:t>
            </a:r>
            <a:endParaRPr lang="de-CH" altLang="de-DE" sz="2800" b="0" dirty="0">
              <a:latin typeface="Arial" panose="020B0604020202020204" pitchFamily="34" charset="0"/>
            </a:endParaRPr>
          </a:p>
        </p:txBody>
      </p:sp>
      <p:sp>
        <p:nvSpPr>
          <p:cNvPr id="3" name="SeitenzahlBenutzerdefiniert">
            <a:extLst>
              <a:ext uri="{FF2B5EF4-FFF2-40B4-BE49-F238E27FC236}">
                <a16:creationId xmlns:a16="http://schemas.microsoft.com/office/drawing/2014/main" id="{0E6CD762-57D5-1338-CB67-BBC11B9697E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49</a:t>
            </a:r>
            <a:endParaRPr lang="de-CH" sz="900" dirty="0"/>
          </a:p>
        </p:txBody>
      </p:sp>
    </p:spTree>
    <p:extLst>
      <p:ext uri="{BB962C8B-B14F-4D97-AF65-F5344CB8AC3E}">
        <p14:creationId xmlns:p14="http://schemas.microsoft.com/office/powerpoint/2010/main" val="404929986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8">
            <a:extLst>
              <a:ext uri="{FF2B5EF4-FFF2-40B4-BE49-F238E27FC236}">
                <a16:creationId xmlns:a16="http://schemas.microsoft.com/office/drawing/2014/main" id="{9C724BD5-8E91-6142-A42D-4DD343ADA86C}"/>
              </a:ext>
            </a:extLst>
          </p:cNvPr>
          <p:cNvSpPr txBox="1">
            <a:spLocks noChangeArrowheads="1"/>
          </p:cNvSpPr>
          <p:nvPr/>
        </p:nvSpPr>
        <p:spPr bwMode="auto">
          <a:xfrm>
            <a:off x="1037518" y="1844824"/>
            <a:ext cx="10116964"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de-CH" altLang="de-DE" sz="2000" b="1" dirty="0">
                <a:latin typeface="Arial" panose="020B0604020202020204" pitchFamily="34" charset="0"/>
              </a:rPr>
              <a:t>METHODISCHE HINWEISE</a:t>
            </a:r>
          </a:p>
          <a:p>
            <a:pPr>
              <a:spcBef>
                <a:spcPct val="0"/>
              </a:spcBef>
              <a:spcAft>
                <a:spcPts val="600"/>
              </a:spcAft>
              <a:buNone/>
            </a:pPr>
            <a:endParaRPr lang="de-CH" altLang="de-DE" sz="2000" b="1" dirty="0">
              <a:latin typeface="Arial" panose="020B0604020202020204" pitchFamily="34" charset="0"/>
            </a:endParaRPr>
          </a:p>
          <a:p>
            <a:pPr marL="285750" indent="-285750">
              <a:spcBef>
                <a:spcPct val="0"/>
              </a:spcBef>
              <a:spcAft>
                <a:spcPts val="600"/>
              </a:spcAft>
              <a:buClr>
                <a:schemeClr val="accent1"/>
              </a:buClr>
              <a:buFont typeface="Wingdings" pitchFamily="2" charset="2"/>
              <a:buChar char="§"/>
            </a:pPr>
            <a:r>
              <a:rPr lang="de-CH" altLang="de-DE" sz="2000" dirty="0">
                <a:latin typeface="Arial" pitchFamily="34" charset="0"/>
              </a:rPr>
              <a:t>Wärme dich gut auf</a:t>
            </a:r>
          </a:p>
          <a:p>
            <a:pPr marL="285750" indent="-285750">
              <a:spcBef>
                <a:spcPct val="0"/>
              </a:spcBef>
              <a:spcAft>
                <a:spcPts val="600"/>
              </a:spcAft>
              <a:buClr>
                <a:schemeClr val="accent1"/>
              </a:buClr>
              <a:buFont typeface="Wingdings" pitchFamily="2" charset="2"/>
              <a:buChar char="§"/>
            </a:pPr>
            <a:r>
              <a:rPr lang="de-CH" altLang="de-DE" sz="2000" dirty="0">
                <a:latin typeface="Arial" pitchFamily="34" charset="0"/>
              </a:rPr>
              <a:t>Gehe konzentriert an die Gewichte, bereite dich mit leichten </a:t>
            </a:r>
            <a:br>
              <a:rPr lang="de-CH" altLang="de-DE" sz="2000" dirty="0">
                <a:latin typeface="Arial" pitchFamily="34" charset="0"/>
              </a:rPr>
            </a:br>
            <a:r>
              <a:rPr lang="de-CH" altLang="de-DE" sz="2000" dirty="0">
                <a:latin typeface="Arial" pitchFamily="34" charset="0"/>
              </a:rPr>
              <a:t>Lasten vor</a:t>
            </a:r>
          </a:p>
          <a:p>
            <a:pPr marL="285750" indent="-285750">
              <a:spcBef>
                <a:spcPct val="0"/>
              </a:spcBef>
              <a:spcAft>
                <a:spcPts val="600"/>
              </a:spcAft>
              <a:buClr>
                <a:schemeClr val="accent1"/>
              </a:buClr>
              <a:buFont typeface="Wingdings" pitchFamily="2" charset="2"/>
              <a:buChar char="§"/>
            </a:pPr>
            <a:r>
              <a:rPr lang="de-CH" altLang="de-DE" sz="2000" dirty="0">
                <a:latin typeface="Arial" pitchFamily="34" charset="0"/>
              </a:rPr>
              <a:t>N</a:t>
            </a:r>
            <a:r>
              <a:rPr lang="de-DE" altLang="de-DE" sz="2000" dirty="0" err="1">
                <a:latin typeface="Arial" pitchFamily="34" charset="0"/>
              </a:rPr>
              <a:t>iveaugerechte</a:t>
            </a:r>
            <a:r>
              <a:rPr lang="de-DE" altLang="de-DE" sz="2000" dirty="0">
                <a:latin typeface="Arial" pitchFamily="34" charset="0"/>
              </a:rPr>
              <a:t> Belastung</a:t>
            </a:r>
          </a:p>
          <a:p>
            <a:pPr marL="285750" indent="-285750">
              <a:spcBef>
                <a:spcPct val="0"/>
              </a:spcBef>
              <a:spcAft>
                <a:spcPts val="600"/>
              </a:spcAft>
              <a:buClr>
                <a:schemeClr val="accent1"/>
              </a:buClr>
              <a:buFont typeface="Wingdings" pitchFamily="2" charset="2"/>
              <a:buChar char="§"/>
            </a:pPr>
            <a:r>
              <a:rPr lang="de-DE" altLang="de-DE" sz="2000" dirty="0">
                <a:latin typeface="Arial" pitchFamily="34" charset="0"/>
              </a:rPr>
              <a:t>Eine langfristige und harmonische Entwicklung anstreben (</a:t>
            </a:r>
            <a:r>
              <a:rPr lang="de-DE" altLang="de-DE" sz="2000" dirty="0" err="1">
                <a:latin typeface="Arial" pitchFamily="34" charset="0"/>
              </a:rPr>
              <a:t>Dysbalancen</a:t>
            </a:r>
            <a:r>
              <a:rPr lang="de-DE" altLang="de-DE" sz="2000" dirty="0">
                <a:latin typeface="Arial" pitchFamily="34" charset="0"/>
              </a:rPr>
              <a:t> vermeiden)</a:t>
            </a:r>
          </a:p>
          <a:p>
            <a:pPr marL="285750" indent="-285750">
              <a:spcBef>
                <a:spcPct val="0"/>
              </a:spcBef>
              <a:spcAft>
                <a:spcPts val="600"/>
              </a:spcAft>
              <a:buClr>
                <a:schemeClr val="accent1"/>
              </a:buClr>
              <a:buFont typeface="Wingdings" pitchFamily="2" charset="2"/>
              <a:buChar char="§"/>
            </a:pPr>
            <a:r>
              <a:rPr lang="de-DE" altLang="de-DE" sz="2000" dirty="0">
                <a:latin typeface="Arial" pitchFamily="34" charset="0"/>
              </a:rPr>
              <a:t>Dynamische, technikorientierte Übungen bevorzugen</a:t>
            </a:r>
          </a:p>
          <a:p>
            <a:pPr marL="285750" indent="-285750">
              <a:spcBef>
                <a:spcPct val="0"/>
              </a:spcBef>
              <a:spcAft>
                <a:spcPts val="600"/>
              </a:spcAft>
              <a:buClr>
                <a:schemeClr val="accent1"/>
              </a:buClr>
              <a:buFont typeface="Wingdings" pitchFamily="2" charset="2"/>
              <a:buChar char="§"/>
            </a:pPr>
            <a:r>
              <a:rPr lang="de-DE" altLang="de-DE" sz="2000" dirty="0">
                <a:latin typeface="Arial" pitchFamily="34" charset="0"/>
              </a:rPr>
              <a:t>Mit den </a:t>
            </a:r>
            <a:r>
              <a:rPr lang="de-DE" altLang="de-DE" sz="2000" dirty="0" err="1">
                <a:latin typeface="Arial" pitchFamily="34" charset="0"/>
              </a:rPr>
              <a:t>grösseren</a:t>
            </a:r>
            <a:r>
              <a:rPr lang="de-DE" altLang="de-DE" sz="2000" dirty="0">
                <a:latin typeface="Arial" pitchFamily="34" charset="0"/>
              </a:rPr>
              <a:t> Muskelgruppen beginnen</a:t>
            </a:r>
          </a:p>
          <a:p>
            <a:pPr marL="285750" indent="-285750">
              <a:spcBef>
                <a:spcPct val="0"/>
              </a:spcBef>
              <a:spcAft>
                <a:spcPts val="600"/>
              </a:spcAft>
              <a:buClr>
                <a:schemeClr val="accent1"/>
              </a:buClr>
              <a:buFont typeface="Wingdings" pitchFamily="2" charset="2"/>
              <a:buChar char="§"/>
            </a:pPr>
            <a:r>
              <a:rPr lang="de-DE" altLang="de-DE" sz="2000" dirty="0">
                <a:latin typeface="Arial" pitchFamily="34" charset="0"/>
              </a:rPr>
              <a:t>G</a:t>
            </a:r>
            <a:r>
              <a:rPr lang="de-CH" altLang="de-DE" sz="2000" dirty="0" err="1">
                <a:latin typeface="Arial" pitchFamily="34" charset="0"/>
              </a:rPr>
              <a:t>ute</a:t>
            </a:r>
            <a:r>
              <a:rPr lang="de-CH" altLang="de-DE" sz="2000" dirty="0">
                <a:latin typeface="Arial" pitchFamily="34" charset="0"/>
              </a:rPr>
              <a:t> Technik und korrekte Ausführung sind wichtiger als dein Rekord!</a:t>
            </a:r>
          </a:p>
          <a:p>
            <a:pPr marL="285750" indent="-285750">
              <a:spcBef>
                <a:spcPct val="0"/>
              </a:spcBef>
              <a:spcAft>
                <a:spcPts val="600"/>
              </a:spcAft>
              <a:buClr>
                <a:schemeClr val="accent1"/>
              </a:buClr>
              <a:buFont typeface="Wingdings" pitchFamily="2" charset="2"/>
              <a:buChar char="§"/>
            </a:pPr>
            <a:r>
              <a:rPr lang="de-CH" altLang="de-DE" sz="2000" dirty="0">
                <a:latin typeface="Arial" pitchFamily="34" charset="0"/>
              </a:rPr>
              <a:t>M</a:t>
            </a:r>
            <a:r>
              <a:rPr lang="de-DE" altLang="de-DE" sz="2000" dirty="0" err="1">
                <a:latin typeface="Arial" pitchFamily="34" charset="0"/>
              </a:rPr>
              <a:t>usik</a:t>
            </a:r>
            <a:r>
              <a:rPr lang="de-DE" altLang="de-DE" sz="2000" dirty="0">
                <a:latin typeface="Arial" pitchFamily="34" charset="0"/>
              </a:rPr>
              <a:t> wirkt motivierend</a:t>
            </a:r>
          </a:p>
        </p:txBody>
      </p:sp>
      <p:sp>
        <p:nvSpPr>
          <p:cNvPr id="4" name="Titel 2">
            <a:extLst>
              <a:ext uri="{FF2B5EF4-FFF2-40B4-BE49-F238E27FC236}">
                <a16:creationId xmlns:a16="http://schemas.microsoft.com/office/drawing/2014/main" id="{90288724-8FDF-471E-A18A-6B9054EC471B}"/>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Kraft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Grundsätze für das Krafttrainings</a:t>
            </a:r>
            <a:endParaRPr lang="de-CH" altLang="de-DE" sz="2800" b="0" dirty="0">
              <a:latin typeface="Arial" panose="020B0604020202020204" pitchFamily="34" charset="0"/>
            </a:endParaRPr>
          </a:p>
        </p:txBody>
      </p:sp>
      <p:sp>
        <p:nvSpPr>
          <p:cNvPr id="3" name="SeitenzahlBenutzerdefiniert">
            <a:extLst>
              <a:ext uri="{FF2B5EF4-FFF2-40B4-BE49-F238E27FC236}">
                <a16:creationId xmlns:a16="http://schemas.microsoft.com/office/drawing/2014/main" id="{3EBE2028-2E61-E043-4CA5-ACE84C5D69E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50</a:t>
            </a:r>
            <a:endParaRPr lang="de-CH" sz="900" dirty="0"/>
          </a:p>
        </p:txBody>
      </p:sp>
    </p:spTree>
    <p:extLst>
      <p:ext uri="{BB962C8B-B14F-4D97-AF65-F5344CB8AC3E}">
        <p14:creationId xmlns:p14="http://schemas.microsoft.com/office/powerpoint/2010/main" val="1091772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A7323-ADA4-74D0-B6FD-D5E7669AE0D9}"/>
            </a:ext>
          </a:extLst>
        </p:cNvPr>
        <p:cNvGrpSpPr/>
        <p:nvPr/>
      </p:nvGrpSpPr>
      <p:grpSpPr>
        <a:xfrm>
          <a:off x="0" y="0"/>
          <a:ext cx="0" cy="0"/>
          <a:chOff x="0" y="0"/>
          <a:chExt cx="0" cy="0"/>
        </a:xfrm>
      </p:grpSpPr>
      <p:pic>
        <p:nvPicPr>
          <p:cNvPr id="5" name="Grafik 4" descr="Ein Bild, das Text, Screenshot, Software, Design enthält.&#10;&#10;KI-generierte Inhalte können fehlerhaft sein.">
            <a:extLst>
              <a:ext uri="{FF2B5EF4-FFF2-40B4-BE49-F238E27FC236}">
                <a16:creationId xmlns:a16="http://schemas.microsoft.com/office/drawing/2014/main" id="{624BF246-3B06-D04E-0118-9D14C422DC38}"/>
              </a:ext>
            </a:extLst>
          </p:cNvPr>
          <p:cNvPicPr>
            <a:picLocks noChangeAspect="1"/>
          </p:cNvPicPr>
          <p:nvPr/>
        </p:nvPicPr>
        <p:blipFill>
          <a:blip r:embed="rId3">
            <a:extLst>
              <a:ext uri="{28A0092B-C50C-407E-A947-70E740481C1C}">
                <a14:useLocalDpi xmlns:a14="http://schemas.microsoft.com/office/drawing/2010/main" val="0"/>
              </a:ext>
            </a:extLst>
          </a:blip>
          <a:srcRect l="8989" t="24172" b="54200"/>
          <a:stretch/>
        </p:blipFill>
        <p:spPr>
          <a:xfrm>
            <a:off x="1325399" y="2204864"/>
            <a:ext cx="9541201" cy="3689992"/>
          </a:xfrm>
          <a:prstGeom prst="rect">
            <a:avLst/>
          </a:prstGeom>
        </p:spPr>
      </p:pic>
      <p:sp>
        <p:nvSpPr>
          <p:cNvPr id="4" name="Titel 2">
            <a:extLst>
              <a:ext uri="{FF2B5EF4-FFF2-40B4-BE49-F238E27FC236}">
                <a16:creationId xmlns:a16="http://schemas.microsoft.com/office/drawing/2014/main" id="{29A47E4D-E2D2-436A-8CC3-25BA589399DF}"/>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Facteurs</a:t>
            </a:r>
            <a:r>
              <a:rPr lang="de-CH" sz="2800" kern="0" dirty="0">
                <a:latin typeface="Arial" panose="020B0604020202020204" pitchFamily="34" charset="0"/>
                <a:cs typeface="Arial" panose="020B0604020202020204" pitchFamily="34" charset="0"/>
              </a:rPr>
              <a:t> de </a:t>
            </a:r>
            <a:r>
              <a:rPr lang="de-CH" sz="2800" kern="0" dirty="0" err="1">
                <a:latin typeface="Arial" panose="020B0604020202020204" pitchFamily="34" charset="0"/>
                <a:cs typeface="Arial" panose="020B0604020202020204" pitchFamily="34" charset="0"/>
              </a:rPr>
              <a:t>développement</a:t>
            </a:r>
            <a:r>
              <a:rPr lang="de-CH" sz="2800" kern="0" dirty="0">
                <a:latin typeface="Arial" panose="020B0604020202020204" pitchFamily="34" charset="0"/>
                <a:cs typeface="Arial" panose="020B0604020202020204" pitchFamily="34" charset="0"/>
              </a:rPr>
              <a:t> </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Qualités</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athlétiques</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426F6212-9733-8FD0-B30A-86AB1EB62E5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a:t>
            </a:r>
            <a:endParaRPr lang="de-CH" sz="900" dirty="0"/>
          </a:p>
        </p:txBody>
      </p:sp>
    </p:spTree>
    <p:extLst>
      <p:ext uri="{BB962C8B-B14F-4D97-AF65-F5344CB8AC3E}">
        <p14:creationId xmlns:p14="http://schemas.microsoft.com/office/powerpoint/2010/main" val="202464233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6EB96-0BF1-7270-6810-D4B88A110908}"/>
            </a:ext>
          </a:extLst>
        </p:cNvPr>
        <p:cNvGrpSpPr/>
        <p:nvPr/>
      </p:nvGrpSpPr>
      <p:grpSpPr>
        <a:xfrm>
          <a:off x="0" y="0"/>
          <a:ext cx="0" cy="0"/>
          <a:chOff x="0" y="0"/>
          <a:chExt cx="0" cy="0"/>
        </a:xfrm>
      </p:grpSpPr>
      <p:sp>
        <p:nvSpPr>
          <p:cNvPr id="7" name="Text Box 58">
            <a:extLst>
              <a:ext uri="{FF2B5EF4-FFF2-40B4-BE49-F238E27FC236}">
                <a16:creationId xmlns:a16="http://schemas.microsoft.com/office/drawing/2014/main" id="{F336F178-3E42-05F3-932C-332BB03B9696}"/>
              </a:ext>
            </a:extLst>
          </p:cNvPr>
          <p:cNvSpPr txBox="1">
            <a:spLocks noChangeArrowheads="1"/>
          </p:cNvSpPr>
          <p:nvPr/>
        </p:nvSpPr>
        <p:spPr bwMode="auto">
          <a:xfrm>
            <a:off x="1037518" y="1844824"/>
            <a:ext cx="10315066" cy="370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de-CH" altLang="de-DE" sz="2000" b="1" dirty="0">
                <a:latin typeface="Arial" panose="020B0604020202020204" pitchFamily="34" charset="0"/>
              </a:rPr>
              <a:t>CONSEILS MÉTHODOLOGIQUES</a:t>
            </a:r>
          </a:p>
          <a:p>
            <a:pPr>
              <a:spcBef>
                <a:spcPct val="0"/>
              </a:spcBef>
              <a:buFontTx/>
              <a:buNone/>
            </a:pPr>
            <a:endParaRPr lang="de-CH" altLang="de-DE" sz="2000" b="1" dirty="0">
              <a:latin typeface="Arial" panose="020B0604020202020204" pitchFamily="34" charset="0"/>
            </a:endParaRPr>
          </a:p>
          <a:p>
            <a:pPr marL="285750" indent="-285750">
              <a:spcBef>
                <a:spcPct val="0"/>
              </a:spcBef>
              <a:spcAft>
                <a:spcPts val="600"/>
              </a:spcAft>
              <a:buClr>
                <a:schemeClr val="accent1"/>
              </a:buClr>
              <a:buFont typeface="Wingdings" pitchFamily="2" charset="2"/>
              <a:buChar char="§"/>
            </a:pPr>
            <a:r>
              <a:rPr lang="de-CH" altLang="de-DE" sz="2000" dirty="0" err="1">
                <a:latin typeface="Arial" pitchFamily="34" charset="0"/>
              </a:rPr>
              <a:t>Echauffe-toi</a:t>
            </a:r>
            <a:r>
              <a:rPr lang="de-CH" altLang="de-DE" sz="2000" dirty="0">
                <a:latin typeface="Arial" pitchFamily="34" charset="0"/>
              </a:rPr>
              <a:t> </a:t>
            </a:r>
            <a:r>
              <a:rPr lang="de-CH" altLang="de-DE" sz="2000" dirty="0" err="1">
                <a:latin typeface="Arial" pitchFamily="34" charset="0"/>
              </a:rPr>
              <a:t>bien</a:t>
            </a:r>
            <a:endParaRPr lang="de-CH" altLang="de-DE" sz="2000" dirty="0">
              <a:latin typeface="Arial" pitchFamily="34" charset="0"/>
            </a:endParaRPr>
          </a:p>
          <a:p>
            <a:pPr marL="285750" indent="-285750">
              <a:spcBef>
                <a:spcPct val="0"/>
              </a:spcBef>
              <a:spcAft>
                <a:spcPts val="600"/>
              </a:spcAft>
              <a:buClr>
                <a:schemeClr val="accent1"/>
              </a:buClr>
              <a:buFont typeface="Wingdings" pitchFamily="2" charset="2"/>
              <a:buChar char="§"/>
            </a:pPr>
            <a:r>
              <a:rPr lang="de-CH" altLang="de-DE" sz="2000" dirty="0" err="1">
                <a:latin typeface="Arial" pitchFamily="34" charset="0"/>
              </a:rPr>
              <a:t>Aborde</a:t>
            </a:r>
            <a:r>
              <a:rPr lang="de-CH" altLang="de-DE" sz="2000" dirty="0">
                <a:latin typeface="Arial" pitchFamily="34" charset="0"/>
              </a:rPr>
              <a:t> </a:t>
            </a:r>
            <a:r>
              <a:rPr lang="de-CH" altLang="de-DE" sz="2000" dirty="0" err="1">
                <a:latin typeface="Arial" pitchFamily="34" charset="0"/>
              </a:rPr>
              <a:t>les</a:t>
            </a:r>
            <a:r>
              <a:rPr lang="de-CH" altLang="de-DE" sz="2000" dirty="0">
                <a:latin typeface="Arial" pitchFamily="34" charset="0"/>
              </a:rPr>
              <a:t> </a:t>
            </a:r>
            <a:r>
              <a:rPr lang="de-CH" altLang="de-DE" sz="2000" dirty="0" err="1">
                <a:latin typeface="Arial" pitchFamily="34" charset="0"/>
              </a:rPr>
              <a:t>poids</a:t>
            </a:r>
            <a:r>
              <a:rPr lang="de-CH" altLang="de-DE" sz="2000" dirty="0">
                <a:latin typeface="Arial" pitchFamily="34" charset="0"/>
              </a:rPr>
              <a:t> en </a:t>
            </a:r>
            <a:r>
              <a:rPr lang="de-CH" altLang="de-DE" sz="2000" dirty="0" err="1">
                <a:latin typeface="Arial" pitchFamily="34" charset="0"/>
              </a:rPr>
              <a:t>te</a:t>
            </a:r>
            <a:r>
              <a:rPr lang="de-CH" altLang="de-DE" sz="2000" dirty="0">
                <a:latin typeface="Arial" pitchFamily="34" charset="0"/>
              </a:rPr>
              <a:t> </a:t>
            </a:r>
            <a:r>
              <a:rPr lang="de-CH" altLang="de-DE" sz="2000" dirty="0" err="1">
                <a:latin typeface="Arial" pitchFamily="34" charset="0"/>
              </a:rPr>
              <a:t>concentrant</a:t>
            </a:r>
            <a:r>
              <a:rPr lang="de-CH" altLang="de-DE" sz="2000" dirty="0">
                <a:latin typeface="Arial" pitchFamily="34" charset="0"/>
              </a:rPr>
              <a:t>, </a:t>
            </a:r>
            <a:r>
              <a:rPr lang="de-CH" altLang="de-DE" sz="2000" dirty="0" err="1">
                <a:latin typeface="Arial" pitchFamily="34" charset="0"/>
              </a:rPr>
              <a:t>prépare-toi</a:t>
            </a:r>
            <a:r>
              <a:rPr lang="de-CH" altLang="de-DE" sz="2000" dirty="0">
                <a:latin typeface="Arial" pitchFamily="34" charset="0"/>
              </a:rPr>
              <a:t> </a:t>
            </a:r>
            <a:r>
              <a:rPr lang="de-CH" altLang="de-DE" sz="2000" dirty="0" err="1">
                <a:latin typeface="Arial" pitchFamily="34" charset="0"/>
              </a:rPr>
              <a:t>avec</a:t>
            </a:r>
            <a:r>
              <a:rPr lang="de-CH" altLang="de-DE" sz="2000" dirty="0">
                <a:latin typeface="Arial" pitchFamily="34" charset="0"/>
              </a:rPr>
              <a:t> des </a:t>
            </a:r>
            <a:r>
              <a:rPr lang="de-CH" altLang="de-DE" sz="2000" dirty="0" err="1">
                <a:latin typeface="Arial" pitchFamily="34" charset="0"/>
              </a:rPr>
              <a:t>charges</a:t>
            </a:r>
            <a:r>
              <a:rPr lang="de-CH" altLang="de-DE" sz="2000" dirty="0">
                <a:latin typeface="Arial" pitchFamily="34" charset="0"/>
              </a:rPr>
              <a:t> </a:t>
            </a:r>
            <a:r>
              <a:rPr lang="de-CH" altLang="de-DE" sz="2000" dirty="0" err="1">
                <a:latin typeface="Arial" pitchFamily="34" charset="0"/>
              </a:rPr>
              <a:t>légères</a:t>
            </a:r>
            <a:endParaRPr lang="de-CH" altLang="de-DE" sz="2000" dirty="0">
              <a:latin typeface="Arial" pitchFamily="34" charset="0"/>
            </a:endParaRPr>
          </a:p>
          <a:p>
            <a:pPr marL="285750" indent="-285750">
              <a:spcBef>
                <a:spcPct val="0"/>
              </a:spcBef>
              <a:spcAft>
                <a:spcPts val="600"/>
              </a:spcAft>
              <a:buClr>
                <a:schemeClr val="accent1"/>
              </a:buClr>
              <a:buFont typeface="Wingdings" pitchFamily="2" charset="2"/>
              <a:buChar char="§"/>
            </a:pPr>
            <a:r>
              <a:rPr lang="de-CH" altLang="de-DE" sz="2000" dirty="0">
                <a:latin typeface="Arial" pitchFamily="34" charset="0"/>
              </a:rPr>
              <a:t>Charge </a:t>
            </a:r>
            <a:r>
              <a:rPr lang="de-CH" altLang="de-DE" sz="2000" dirty="0" err="1">
                <a:latin typeface="Arial" pitchFamily="34" charset="0"/>
              </a:rPr>
              <a:t>adaptée</a:t>
            </a:r>
            <a:r>
              <a:rPr lang="de-CH" altLang="de-DE" sz="2000" dirty="0">
                <a:latin typeface="Arial" pitchFamily="34" charset="0"/>
              </a:rPr>
              <a:t> au </a:t>
            </a:r>
            <a:r>
              <a:rPr lang="de-CH" altLang="de-DE" sz="2000" dirty="0" err="1">
                <a:latin typeface="Arial" pitchFamily="34" charset="0"/>
              </a:rPr>
              <a:t>niveau</a:t>
            </a:r>
            <a:endParaRPr lang="de-CH" altLang="de-DE" sz="2000" dirty="0">
              <a:latin typeface="Arial" pitchFamily="34" charset="0"/>
            </a:endParaRPr>
          </a:p>
          <a:p>
            <a:pPr marL="285750" indent="-285750">
              <a:spcBef>
                <a:spcPct val="0"/>
              </a:spcBef>
              <a:spcAft>
                <a:spcPts val="600"/>
              </a:spcAft>
              <a:buClr>
                <a:schemeClr val="accent1"/>
              </a:buClr>
              <a:buFont typeface="Wingdings" pitchFamily="2" charset="2"/>
              <a:buChar char="§"/>
            </a:pPr>
            <a:r>
              <a:rPr lang="de-CH" altLang="de-DE" sz="2000" dirty="0" err="1">
                <a:latin typeface="Arial" pitchFamily="34" charset="0"/>
              </a:rPr>
              <a:t>Viser</a:t>
            </a:r>
            <a:r>
              <a:rPr lang="de-CH" altLang="de-DE" sz="2000" dirty="0">
                <a:latin typeface="Arial" pitchFamily="34" charset="0"/>
              </a:rPr>
              <a:t> </a:t>
            </a:r>
            <a:r>
              <a:rPr lang="de-CH" altLang="de-DE" sz="2000" dirty="0" err="1">
                <a:latin typeface="Arial" pitchFamily="34" charset="0"/>
              </a:rPr>
              <a:t>un</a:t>
            </a:r>
            <a:r>
              <a:rPr lang="de-CH" altLang="de-DE" sz="2000" dirty="0">
                <a:latin typeface="Arial" pitchFamily="34" charset="0"/>
              </a:rPr>
              <a:t> </a:t>
            </a:r>
            <a:r>
              <a:rPr lang="de-CH" altLang="de-DE" sz="2000" dirty="0" err="1">
                <a:latin typeface="Arial" pitchFamily="34" charset="0"/>
              </a:rPr>
              <a:t>développement</a:t>
            </a:r>
            <a:r>
              <a:rPr lang="de-CH" altLang="de-DE" sz="2000" dirty="0">
                <a:latin typeface="Arial" pitchFamily="34" charset="0"/>
              </a:rPr>
              <a:t> </a:t>
            </a:r>
            <a:r>
              <a:rPr lang="de-CH" altLang="de-DE" sz="2000" dirty="0" err="1">
                <a:latin typeface="Arial" pitchFamily="34" charset="0"/>
              </a:rPr>
              <a:t>harmonieux</a:t>
            </a:r>
            <a:r>
              <a:rPr lang="de-CH" altLang="de-DE" sz="2000" dirty="0">
                <a:latin typeface="Arial" pitchFamily="34" charset="0"/>
              </a:rPr>
              <a:t> à </a:t>
            </a:r>
            <a:r>
              <a:rPr lang="de-CH" altLang="de-DE" sz="2000" dirty="0" err="1">
                <a:latin typeface="Arial" pitchFamily="34" charset="0"/>
              </a:rPr>
              <a:t>long</a:t>
            </a:r>
            <a:r>
              <a:rPr lang="de-CH" altLang="de-DE" sz="2000" dirty="0">
                <a:latin typeface="Arial" pitchFamily="34" charset="0"/>
              </a:rPr>
              <a:t> </a:t>
            </a:r>
            <a:r>
              <a:rPr lang="de-CH" altLang="de-DE" sz="2000" dirty="0" err="1">
                <a:latin typeface="Arial" pitchFamily="34" charset="0"/>
              </a:rPr>
              <a:t>terme</a:t>
            </a:r>
            <a:r>
              <a:rPr lang="de-CH" altLang="de-DE" sz="2000" dirty="0">
                <a:latin typeface="Arial" pitchFamily="34" charset="0"/>
              </a:rPr>
              <a:t> (</a:t>
            </a:r>
            <a:r>
              <a:rPr lang="de-CH" altLang="de-DE" sz="2000" dirty="0" err="1">
                <a:latin typeface="Arial" pitchFamily="34" charset="0"/>
              </a:rPr>
              <a:t>éviter</a:t>
            </a:r>
            <a:r>
              <a:rPr lang="de-CH" altLang="de-DE" sz="2000" dirty="0">
                <a:latin typeface="Arial" pitchFamily="34" charset="0"/>
              </a:rPr>
              <a:t> </a:t>
            </a:r>
            <a:r>
              <a:rPr lang="de-CH" altLang="de-DE" sz="2000" dirty="0" err="1">
                <a:latin typeface="Arial" pitchFamily="34" charset="0"/>
              </a:rPr>
              <a:t>les</a:t>
            </a:r>
            <a:r>
              <a:rPr lang="de-CH" altLang="de-DE" sz="2000" dirty="0">
                <a:latin typeface="Arial" pitchFamily="34" charset="0"/>
              </a:rPr>
              <a:t> </a:t>
            </a:r>
            <a:r>
              <a:rPr lang="de-CH" altLang="de-DE" sz="2000" dirty="0" err="1">
                <a:latin typeface="Arial" pitchFamily="34" charset="0"/>
              </a:rPr>
              <a:t>déséquilibres</a:t>
            </a:r>
            <a:r>
              <a:rPr lang="de-CH" altLang="de-DE" sz="2000" dirty="0">
                <a:latin typeface="Arial" pitchFamily="34" charset="0"/>
              </a:rPr>
              <a:t>).</a:t>
            </a:r>
          </a:p>
          <a:p>
            <a:pPr marL="285750" indent="-285750">
              <a:spcBef>
                <a:spcPct val="0"/>
              </a:spcBef>
              <a:spcAft>
                <a:spcPts val="600"/>
              </a:spcAft>
              <a:buClr>
                <a:schemeClr val="accent1"/>
              </a:buClr>
              <a:buFont typeface="Wingdings" pitchFamily="2" charset="2"/>
              <a:buChar char="§"/>
            </a:pPr>
            <a:r>
              <a:rPr lang="de-CH" altLang="de-DE" sz="2000" dirty="0" err="1">
                <a:latin typeface="Arial" pitchFamily="34" charset="0"/>
              </a:rPr>
              <a:t>Privilégier</a:t>
            </a:r>
            <a:r>
              <a:rPr lang="de-CH" altLang="de-DE" sz="2000" dirty="0">
                <a:latin typeface="Arial" pitchFamily="34" charset="0"/>
              </a:rPr>
              <a:t> </a:t>
            </a:r>
            <a:r>
              <a:rPr lang="de-CH" altLang="de-DE" sz="2000" dirty="0" err="1">
                <a:latin typeface="Arial" pitchFamily="34" charset="0"/>
              </a:rPr>
              <a:t>les</a:t>
            </a:r>
            <a:r>
              <a:rPr lang="de-CH" altLang="de-DE" sz="2000" dirty="0">
                <a:latin typeface="Arial" pitchFamily="34" charset="0"/>
              </a:rPr>
              <a:t> </a:t>
            </a:r>
            <a:r>
              <a:rPr lang="de-CH" altLang="de-DE" sz="2000" dirty="0" err="1">
                <a:latin typeface="Arial" pitchFamily="34" charset="0"/>
              </a:rPr>
              <a:t>exercices</a:t>
            </a:r>
            <a:r>
              <a:rPr lang="de-CH" altLang="de-DE" sz="2000" dirty="0">
                <a:latin typeface="Arial" pitchFamily="34" charset="0"/>
              </a:rPr>
              <a:t> </a:t>
            </a:r>
            <a:r>
              <a:rPr lang="de-CH" altLang="de-DE" sz="2000" dirty="0" err="1">
                <a:latin typeface="Arial" pitchFamily="34" charset="0"/>
              </a:rPr>
              <a:t>dynamiques</a:t>
            </a:r>
            <a:r>
              <a:rPr lang="de-CH" altLang="de-DE" sz="2000" dirty="0">
                <a:latin typeface="Arial" pitchFamily="34" charset="0"/>
              </a:rPr>
              <a:t>, </a:t>
            </a:r>
            <a:r>
              <a:rPr lang="de-CH" altLang="de-DE" sz="2000" dirty="0" err="1">
                <a:latin typeface="Arial" pitchFamily="34" charset="0"/>
              </a:rPr>
              <a:t>axés</a:t>
            </a:r>
            <a:r>
              <a:rPr lang="de-CH" altLang="de-DE" sz="2000" dirty="0">
                <a:latin typeface="Arial" pitchFamily="34" charset="0"/>
              </a:rPr>
              <a:t> </a:t>
            </a:r>
            <a:r>
              <a:rPr lang="de-CH" altLang="de-DE" sz="2000" dirty="0" err="1">
                <a:latin typeface="Arial" pitchFamily="34" charset="0"/>
              </a:rPr>
              <a:t>sur</a:t>
            </a:r>
            <a:r>
              <a:rPr lang="de-CH" altLang="de-DE" sz="2000" dirty="0">
                <a:latin typeface="Arial" pitchFamily="34" charset="0"/>
              </a:rPr>
              <a:t> la </a:t>
            </a:r>
            <a:r>
              <a:rPr lang="de-CH" altLang="de-DE" sz="2000" dirty="0" err="1">
                <a:latin typeface="Arial" pitchFamily="34" charset="0"/>
              </a:rPr>
              <a:t>technique</a:t>
            </a:r>
            <a:endParaRPr lang="de-CH" altLang="de-DE" sz="2000" dirty="0">
              <a:latin typeface="Arial" pitchFamily="34" charset="0"/>
            </a:endParaRPr>
          </a:p>
          <a:p>
            <a:pPr marL="285750" indent="-285750">
              <a:spcBef>
                <a:spcPct val="0"/>
              </a:spcBef>
              <a:spcAft>
                <a:spcPts val="600"/>
              </a:spcAft>
              <a:buClr>
                <a:schemeClr val="accent1"/>
              </a:buClr>
              <a:buFont typeface="Wingdings" pitchFamily="2" charset="2"/>
              <a:buChar char="§"/>
            </a:pPr>
            <a:r>
              <a:rPr lang="de-CH" altLang="de-DE" sz="2000" dirty="0" err="1">
                <a:latin typeface="Arial" pitchFamily="34" charset="0"/>
              </a:rPr>
              <a:t>Commencer</a:t>
            </a:r>
            <a:r>
              <a:rPr lang="de-CH" altLang="de-DE" sz="2000" dirty="0">
                <a:latin typeface="Arial" pitchFamily="34" charset="0"/>
              </a:rPr>
              <a:t> par </a:t>
            </a:r>
            <a:r>
              <a:rPr lang="de-CH" altLang="de-DE" sz="2000" dirty="0" err="1">
                <a:latin typeface="Arial" pitchFamily="34" charset="0"/>
              </a:rPr>
              <a:t>les</a:t>
            </a:r>
            <a:r>
              <a:rPr lang="de-CH" altLang="de-DE" sz="2000" dirty="0">
                <a:latin typeface="Arial" pitchFamily="34" charset="0"/>
              </a:rPr>
              <a:t> </a:t>
            </a:r>
            <a:r>
              <a:rPr lang="de-CH" altLang="de-DE" sz="2000" dirty="0" err="1">
                <a:latin typeface="Arial" pitchFamily="34" charset="0"/>
              </a:rPr>
              <a:t>groupes</a:t>
            </a:r>
            <a:r>
              <a:rPr lang="de-CH" altLang="de-DE" sz="2000" dirty="0">
                <a:latin typeface="Arial" pitchFamily="34" charset="0"/>
              </a:rPr>
              <a:t> </a:t>
            </a:r>
            <a:r>
              <a:rPr lang="de-CH" altLang="de-DE" sz="2000" dirty="0" err="1">
                <a:latin typeface="Arial" pitchFamily="34" charset="0"/>
              </a:rPr>
              <a:t>musculaires</a:t>
            </a:r>
            <a:r>
              <a:rPr lang="de-CH" altLang="de-DE" sz="2000" dirty="0">
                <a:latin typeface="Arial" pitchFamily="34" charset="0"/>
              </a:rPr>
              <a:t> </a:t>
            </a:r>
            <a:r>
              <a:rPr lang="de-CH" altLang="de-DE" sz="2000" dirty="0" err="1">
                <a:latin typeface="Arial" pitchFamily="34" charset="0"/>
              </a:rPr>
              <a:t>les</a:t>
            </a:r>
            <a:r>
              <a:rPr lang="de-CH" altLang="de-DE" sz="2000" dirty="0">
                <a:latin typeface="Arial" pitchFamily="34" charset="0"/>
              </a:rPr>
              <a:t> plus </a:t>
            </a:r>
            <a:r>
              <a:rPr lang="de-CH" altLang="de-DE" sz="2000" dirty="0" err="1">
                <a:latin typeface="Arial" pitchFamily="34" charset="0"/>
              </a:rPr>
              <a:t>importants</a:t>
            </a:r>
            <a:endParaRPr lang="de-CH" altLang="de-DE" sz="2000" dirty="0">
              <a:latin typeface="Arial" pitchFamily="34" charset="0"/>
            </a:endParaRPr>
          </a:p>
          <a:p>
            <a:pPr marL="285750" indent="-285750">
              <a:spcBef>
                <a:spcPct val="0"/>
              </a:spcBef>
              <a:spcAft>
                <a:spcPts val="600"/>
              </a:spcAft>
              <a:buClr>
                <a:schemeClr val="accent1"/>
              </a:buClr>
              <a:buFont typeface="Wingdings" pitchFamily="2" charset="2"/>
              <a:buChar char="§"/>
            </a:pPr>
            <a:r>
              <a:rPr lang="de-CH" altLang="de-DE" sz="2000" dirty="0" err="1">
                <a:latin typeface="Arial" pitchFamily="34" charset="0"/>
              </a:rPr>
              <a:t>Une</a:t>
            </a:r>
            <a:r>
              <a:rPr lang="de-CH" altLang="de-DE" sz="2000" dirty="0">
                <a:latin typeface="Arial" pitchFamily="34" charset="0"/>
              </a:rPr>
              <a:t> </a:t>
            </a:r>
            <a:r>
              <a:rPr lang="de-CH" altLang="de-DE" sz="2000" dirty="0" err="1">
                <a:latin typeface="Arial" pitchFamily="34" charset="0"/>
              </a:rPr>
              <a:t>bonne</a:t>
            </a:r>
            <a:r>
              <a:rPr lang="de-CH" altLang="de-DE" sz="2000" dirty="0">
                <a:latin typeface="Arial" pitchFamily="34" charset="0"/>
              </a:rPr>
              <a:t> </a:t>
            </a:r>
            <a:r>
              <a:rPr lang="de-CH" altLang="de-DE" sz="2000" dirty="0" err="1">
                <a:latin typeface="Arial" pitchFamily="34" charset="0"/>
              </a:rPr>
              <a:t>technique</a:t>
            </a:r>
            <a:r>
              <a:rPr lang="de-CH" altLang="de-DE" sz="2000" dirty="0">
                <a:latin typeface="Arial" pitchFamily="34" charset="0"/>
              </a:rPr>
              <a:t> et </a:t>
            </a:r>
            <a:r>
              <a:rPr lang="de-CH" altLang="de-DE" sz="2000" dirty="0" err="1">
                <a:latin typeface="Arial" pitchFamily="34" charset="0"/>
              </a:rPr>
              <a:t>une</a:t>
            </a:r>
            <a:r>
              <a:rPr lang="de-CH" altLang="de-DE" sz="2000" dirty="0">
                <a:latin typeface="Arial" pitchFamily="34" charset="0"/>
              </a:rPr>
              <a:t> </a:t>
            </a:r>
            <a:r>
              <a:rPr lang="de-CH" altLang="de-DE" sz="2000" dirty="0" err="1">
                <a:latin typeface="Arial" pitchFamily="34" charset="0"/>
              </a:rPr>
              <a:t>exécution</a:t>
            </a:r>
            <a:r>
              <a:rPr lang="de-CH" altLang="de-DE" sz="2000" dirty="0">
                <a:latin typeface="Arial" pitchFamily="34" charset="0"/>
              </a:rPr>
              <a:t> </a:t>
            </a:r>
            <a:r>
              <a:rPr lang="de-CH" altLang="de-DE" sz="2000" dirty="0" err="1">
                <a:latin typeface="Arial" pitchFamily="34" charset="0"/>
              </a:rPr>
              <a:t>correcte</a:t>
            </a:r>
            <a:r>
              <a:rPr lang="de-CH" altLang="de-DE" sz="2000" dirty="0">
                <a:latin typeface="Arial" pitchFamily="34" charset="0"/>
              </a:rPr>
              <a:t> </a:t>
            </a:r>
            <a:r>
              <a:rPr lang="de-CH" altLang="de-DE" sz="2000" dirty="0" err="1">
                <a:latin typeface="Arial" pitchFamily="34" charset="0"/>
              </a:rPr>
              <a:t>sont</a:t>
            </a:r>
            <a:r>
              <a:rPr lang="de-CH" altLang="de-DE" sz="2000" dirty="0">
                <a:latin typeface="Arial" pitchFamily="34" charset="0"/>
              </a:rPr>
              <a:t> plus </a:t>
            </a:r>
            <a:r>
              <a:rPr lang="de-CH" altLang="de-DE" sz="2000" dirty="0" err="1">
                <a:latin typeface="Arial" pitchFamily="34" charset="0"/>
              </a:rPr>
              <a:t>importantes</a:t>
            </a:r>
            <a:r>
              <a:rPr lang="de-CH" altLang="de-DE" sz="2000" dirty="0">
                <a:latin typeface="Arial" pitchFamily="34" charset="0"/>
              </a:rPr>
              <a:t> </a:t>
            </a:r>
            <a:r>
              <a:rPr lang="de-CH" altLang="de-DE" sz="2000" dirty="0" err="1">
                <a:latin typeface="Arial" pitchFamily="34" charset="0"/>
              </a:rPr>
              <a:t>que</a:t>
            </a:r>
            <a:r>
              <a:rPr lang="de-CH" altLang="de-DE" sz="2000" dirty="0">
                <a:latin typeface="Arial" pitchFamily="34" charset="0"/>
              </a:rPr>
              <a:t> ton </a:t>
            </a:r>
            <a:r>
              <a:rPr lang="de-CH" altLang="de-DE" sz="2000" dirty="0" err="1">
                <a:latin typeface="Arial" pitchFamily="34" charset="0"/>
              </a:rPr>
              <a:t>record</a:t>
            </a:r>
            <a:r>
              <a:rPr lang="de-CH" altLang="de-DE" sz="2000" dirty="0">
                <a:latin typeface="Arial" pitchFamily="34" charset="0"/>
              </a:rPr>
              <a:t> !</a:t>
            </a:r>
          </a:p>
          <a:p>
            <a:pPr marL="285750" indent="-285750">
              <a:spcBef>
                <a:spcPct val="0"/>
              </a:spcBef>
              <a:spcAft>
                <a:spcPts val="600"/>
              </a:spcAft>
              <a:buClr>
                <a:schemeClr val="accent1"/>
              </a:buClr>
              <a:buFont typeface="Wingdings" pitchFamily="2" charset="2"/>
              <a:buChar char="§"/>
            </a:pPr>
            <a:r>
              <a:rPr lang="de-CH" altLang="de-DE" sz="2000" dirty="0">
                <a:latin typeface="Arial" pitchFamily="34" charset="0"/>
              </a:rPr>
              <a:t>La </a:t>
            </a:r>
            <a:r>
              <a:rPr lang="de-CH" altLang="de-DE" sz="2000" dirty="0" err="1">
                <a:latin typeface="Arial" pitchFamily="34" charset="0"/>
              </a:rPr>
              <a:t>musique</a:t>
            </a:r>
            <a:r>
              <a:rPr lang="de-CH" altLang="de-DE" sz="2000" dirty="0">
                <a:latin typeface="Arial" pitchFamily="34" charset="0"/>
              </a:rPr>
              <a:t> a </a:t>
            </a:r>
            <a:r>
              <a:rPr lang="de-CH" altLang="de-DE" sz="2000" dirty="0" err="1">
                <a:latin typeface="Arial" pitchFamily="34" charset="0"/>
              </a:rPr>
              <a:t>un</a:t>
            </a:r>
            <a:r>
              <a:rPr lang="de-CH" altLang="de-DE" sz="2000" dirty="0">
                <a:latin typeface="Arial" pitchFamily="34" charset="0"/>
              </a:rPr>
              <a:t> </a:t>
            </a:r>
            <a:r>
              <a:rPr lang="de-CH" altLang="de-DE" sz="2000" dirty="0" err="1">
                <a:latin typeface="Arial" pitchFamily="34" charset="0"/>
              </a:rPr>
              <a:t>effet</a:t>
            </a:r>
            <a:r>
              <a:rPr lang="de-CH" altLang="de-DE" sz="2000" dirty="0">
                <a:latin typeface="Arial" pitchFamily="34" charset="0"/>
              </a:rPr>
              <a:t> </a:t>
            </a:r>
            <a:r>
              <a:rPr lang="de-CH" altLang="de-DE" sz="2000" dirty="0" err="1">
                <a:latin typeface="Arial" pitchFamily="34" charset="0"/>
              </a:rPr>
              <a:t>motivant</a:t>
            </a:r>
            <a:endParaRPr lang="de-DE" altLang="de-DE" sz="2000" dirty="0">
              <a:latin typeface="Arial" pitchFamily="34" charset="0"/>
            </a:endParaRPr>
          </a:p>
        </p:txBody>
      </p:sp>
      <p:sp>
        <p:nvSpPr>
          <p:cNvPr id="4" name="Titel 2">
            <a:extLst>
              <a:ext uri="{FF2B5EF4-FFF2-40B4-BE49-F238E27FC236}">
                <a16:creationId xmlns:a16="http://schemas.microsoft.com/office/drawing/2014/main" id="{17F267F8-E071-4CA0-BAB0-40B300201389}"/>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i="0" u="none" strike="noStrike" dirty="0">
                <a:solidFill>
                  <a:srgbClr val="000000"/>
                </a:solidFill>
                <a:effectLst/>
                <a:latin typeface="+mj-lt"/>
              </a:rPr>
              <a:t>Force</a:t>
            </a:r>
            <a:br>
              <a:rPr lang="fr-CH" sz="2800" i="0" u="none" strike="noStrike" dirty="0">
                <a:solidFill>
                  <a:srgbClr val="000000"/>
                </a:solidFill>
                <a:effectLst/>
                <a:latin typeface="+mj-lt"/>
              </a:rPr>
            </a:br>
            <a:r>
              <a:rPr lang="fr-CH" sz="2800" b="0" i="0" u="none" strike="noStrike" dirty="0">
                <a:solidFill>
                  <a:srgbClr val="000000"/>
                </a:solidFill>
                <a:effectLst/>
                <a:latin typeface="+mj-lt"/>
              </a:rPr>
              <a:t>Principes de l'entraînement de la force</a:t>
            </a:r>
            <a:endParaRPr lang="de-CH" altLang="de-DE" sz="2800" b="0" dirty="0">
              <a:latin typeface="Arial" panose="020B0604020202020204" pitchFamily="34" charset="0"/>
            </a:endParaRPr>
          </a:p>
        </p:txBody>
      </p:sp>
      <p:sp>
        <p:nvSpPr>
          <p:cNvPr id="3" name="SeitenzahlBenutzerdefiniert">
            <a:extLst>
              <a:ext uri="{FF2B5EF4-FFF2-40B4-BE49-F238E27FC236}">
                <a16:creationId xmlns:a16="http://schemas.microsoft.com/office/drawing/2014/main" id="{1B20FCC8-A5AB-58DD-BA2A-207206EF227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50</a:t>
            </a:r>
            <a:endParaRPr lang="de-CH" sz="900" dirty="0"/>
          </a:p>
        </p:txBody>
      </p:sp>
    </p:spTree>
    <p:extLst>
      <p:ext uri="{BB962C8B-B14F-4D97-AF65-F5344CB8AC3E}">
        <p14:creationId xmlns:p14="http://schemas.microsoft.com/office/powerpoint/2010/main" val="70534842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25F89-240D-9D76-3581-62C991731F04}"/>
            </a:ext>
          </a:extLst>
        </p:cNvPr>
        <p:cNvGrpSpPr/>
        <p:nvPr/>
      </p:nvGrpSpPr>
      <p:grpSpPr>
        <a:xfrm>
          <a:off x="0" y="0"/>
          <a:ext cx="0" cy="0"/>
          <a:chOff x="0" y="0"/>
          <a:chExt cx="0" cy="0"/>
        </a:xfrm>
      </p:grpSpPr>
      <p:sp>
        <p:nvSpPr>
          <p:cNvPr id="7" name="Text Box 58">
            <a:extLst>
              <a:ext uri="{FF2B5EF4-FFF2-40B4-BE49-F238E27FC236}">
                <a16:creationId xmlns:a16="http://schemas.microsoft.com/office/drawing/2014/main" id="{295936D9-A5AF-0B41-9660-A55343BA82A5}"/>
              </a:ext>
            </a:extLst>
          </p:cNvPr>
          <p:cNvSpPr txBox="1">
            <a:spLocks noChangeArrowheads="1"/>
          </p:cNvSpPr>
          <p:nvPr/>
        </p:nvSpPr>
        <p:spPr bwMode="auto">
          <a:xfrm>
            <a:off x="1037518" y="1844824"/>
            <a:ext cx="10116964" cy="370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de-CH" altLang="de-DE" sz="2000" b="1" dirty="0">
                <a:latin typeface="Arial" panose="020B0604020202020204" pitchFamily="34" charset="0"/>
              </a:rPr>
              <a:t>NOTE METODOLOGICHE</a:t>
            </a:r>
          </a:p>
          <a:p>
            <a:pPr>
              <a:spcBef>
                <a:spcPct val="0"/>
              </a:spcBef>
              <a:buFontTx/>
              <a:buNone/>
            </a:pPr>
            <a:endParaRPr lang="de-CH" altLang="de-DE" sz="2000" b="1" dirty="0">
              <a:latin typeface="Arial" panose="020B0604020202020204" pitchFamily="34" charset="0"/>
            </a:endParaRPr>
          </a:p>
          <a:p>
            <a:pPr marL="285750" indent="-285750">
              <a:spcBef>
                <a:spcPct val="0"/>
              </a:spcBef>
              <a:spcAft>
                <a:spcPts val="600"/>
              </a:spcAft>
              <a:buClr>
                <a:schemeClr val="accent1"/>
              </a:buClr>
              <a:buFont typeface="Wingdings" pitchFamily="2" charset="2"/>
              <a:buChar char="§"/>
            </a:pPr>
            <a:r>
              <a:rPr lang="de-CH" altLang="de-DE" sz="2000" dirty="0" err="1">
                <a:latin typeface="Arial" pitchFamily="34" charset="0"/>
              </a:rPr>
              <a:t>Riscaldarsi</a:t>
            </a:r>
            <a:r>
              <a:rPr lang="de-CH" altLang="de-DE" sz="2000" dirty="0">
                <a:latin typeface="Arial" pitchFamily="34" charset="0"/>
              </a:rPr>
              <a:t> </a:t>
            </a:r>
            <a:r>
              <a:rPr lang="de-CH" altLang="de-DE" sz="2000" dirty="0" err="1">
                <a:latin typeface="Arial" pitchFamily="34" charset="0"/>
              </a:rPr>
              <a:t>bene</a:t>
            </a:r>
            <a:endParaRPr lang="de-CH" altLang="de-DE" sz="2000" dirty="0">
              <a:latin typeface="Arial" pitchFamily="34" charset="0"/>
            </a:endParaRPr>
          </a:p>
          <a:p>
            <a:pPr marL="285750" indent="-285750">
              <a:spcBef>
                <a:spcPct val="0"/>
              </a:spcBef>
              <a:spcAft>
                <a:spcPts val="600"/>
              </a:spcAft>
              <a:buClr>
                <a:schemeClr val="accent1"/>
              </a:buClr>
              <a:buFont typeface="Wingdings" pitchFamily="2" charset="2"/>
              <a:buChar char="§"/>
            </a:pPr>
            <a:r>
              <a:rPr lang="de-CH" altLang="de-DE" sz="2000" dirty="0" err="1">
                <a:latin typeface="Arial" pitchFamily="34" charset="0"/>
              </a:rPr>
              <a:t>Concentrarsi</a:t>
            </a:r>
            <a:r>
              <a:rPr lang="de-CH" altLang="de-DE" sz="2000" dirty="0">
                <a:latin typeface="Arial" pitchFamily="34" charset="0"/>
              </a:rPr>
              <a:t> sui </a:t>
            </a:r>
            <a:r>
              <a:rPr lang="de-CH" altLang="de-DE" sz="2000" dirty="0" err="1">
                <a:latin typeface="Arial" pitchFamily="34" charset="0"/>
              </a:rPr>
              <a:t>pesi</a:t>
            </a:r>
            <a:r>
              <a:rPr lang="de-CH" altLang="de-DE" sz="2000" dirty="0">
                <a:latin typeface="Arial" pitchFamily="34" charset="0"/>
              </a:rPr>
              <a:t>, </a:t>
            </a:r>
            <a:r>
              <a:rPr lang="de-CH" altLang="de-DE" sz="2000" dirty="0" err="1">
                <a:latin typeface="Arial" pitchFamily="34" charset="0"/>
              </a:rPr>
              <a:t>prepararsi</a:t>
            </a:r>
            <a:r>
              <a:rPr lang="de-CH" altLang="de-DE" sz="2000" dirty="0">
                <a:latin typeface="Arial" pitchFamily="34" charset="0"/>
              </a:rPr>
              <a:t> </a:t>
            </a:r>
            <a:r>
              <a:rPr lang="de-CH" altLang="de-DE" sz="2000" dirty="0" err="1">
                <a:latin typeface="Arial" pitchFamily="34" charset="0"/>
              </a:rPr>
              <a:t>con</a:t>
            </a:r>
            <a:r>
              <a:rPr lang="de-CH" altLang="de-DE" sz="2000" dirty="0">
                <a:latin typeface="Arial" pitchFamily="34" charset="0"/>
              </a:rPr>
              <a:t> </a:t>
            </a:r>
            <a:r>
              <a:rPr lang="de-CH" altLang="de-DE" sz="2000" dirty="0" err="1">
                <a:latin typeface="Arial" pitchFamily="34" charset="0"/>
              </a:rPr>
              <a:t>carichi</a:t>
            </a:r>
            <a:r>
              <a:rPr lang="de-CH" altLang="de-DE" sz="2000" dirty="0">
                <a:latin typeface="Arial" pitchFamily="34" charset="0"/>
              </a:rPr>
              <a:t> </a:t>
            </a:r>
            <a:r>
              <a:rPr lang="de-CH" altLang="de-DE" sz="2000" dirty="0" err="1">
                <a:latin typeface="Arial" pitchFamily="34" charset="0"/>
              </a:rPr>
              <a:t>leggeri</a:t>
            </a:r>
            <a:endParaRPr lang="de-CH" altLang="de-DE" sz="2000" dirty="0">
              <a:latin typeface="Arial" pitchFamily="34" charset="0"/>
            </a:endParaRPr>
          </a:p>
          <a:p>
            <a:pPr marL="285750" indent="-285750">
              <a:spcBef>
                <a:spcPct val="0"/>
              </a:spcBef>
              <a:spcAft>
                <a:spcPts val="600"/>
              </a:spcAft>
              <a:buClr>
                <a:schemeClr val="accent1"/>
              </a:buClr>
              <a:buFont typeface="Wingdings" pitchFamily="2" charset="2"/>
              <a:buChar char="§"/>
            </a:pPr>
            <a:r>
              <a:rPr lang="de-CH" altLang="de-DE" sz="2000" dirty="0" err="1">
                <a:latin typeface="Arial" pitchFamily="34" charset="0"/>
              </a:rPr>
              <a:t>Caricare</a:t>
            </a:r>
            <a:r>
              <a:rPr lang="de-CH" altLang="de-DE" sz="2000" dirty="0">
                <a:latin typeface="Arial" pitchFamily="34" charset="0"/>
              </a:rPr>
              <a:t> in </a:t>
            </a:r>
            <a:r>
              <a:rPr lang="de-CH" altLang="de-DE" sz="2000" dirty="0" err="1">
                <a:latin typeface="Arial" pitchFamily="34" charset="0"/>
              </a:rPr>
              <a:t>base</a:t>
            </a:r>
            <a:r>
              <a:rPr lang="de-CH" altLang="de-DE" sz="2000" dirty="0">
                <a:latin typeface="Arial" pitchFamily="34" charset="0"/>
              </a:rPr>
              <a:t> al </a:t>
            </a:r>
            <a:r>
              <a:rPr lang="de-CH" altLang="de-DE" sz="2000" dirty="0" err="1">
                <a:latin typeface="Arial" pitchFamily="34" charset="0"/>
              </a:rPr>
              <a:t>livello</a:t>
            </a:r>
            <a:endParaRPr lang="de-CH" altLang="de-DE" sz="2000" dirty="0">
              <a:latin typeface="Arial" pitchFamily="34" charset="0"/>
            </a:endParaRPr>
          </a:p>
          <a:p>
            <a:pPr marL="285750" indent="-285750">
              <a:spcBef>
                <a:spcPct val="0"/>
              </a:spcBef>
              <a:spcAft>
                <a:spcPts val="600"/>
              </a:spcAft>
              <a:buClr>
                <a:schemeClr val="accent1"/>
              </a:buClr>
              <a:buFont typeface="Wingdings" pitchFamily="2" charset="2"/>
              <a:buChar char="§"/>
            </a:pPr>
            <a:r>
              <a:rPr lang="de-CH" altLang="de-DE" sz="2000" dirty="0" err="1">
                <a:latin typeface="Arial" pitchFamily="34" charset="0"/>
              </a:rPr>
              <a:t>Puntare</a:t>
            </a:r>
            <a:r>
              <a:rPr lang="de-CH" altLang="de-DE" sz="2000" dirty="0">
                <a:latin typeface="Arial" pitchFamily="34" charset="0"/>
              </a:rPr>
              <a:t> a uno </a:t>
            </a:r>
            <a:r>
              <a:rPr lang="de-CH" altLang="de-DE" sz="2000" dirty="0" err="1">
                <a:latin typeface="Arial" pitchFamily="34" charset="0"/>
              </a:rPr>
              <a:t>sviluppo</a:t>
            </a:r>
            <a:r>
              <a:rPr lang="de-CH" altLang="de-DE" sz="2000" dirty="0">
                <a:latin typeface="Arial" pitchFamily="34" charset="0"/>
              </a:rPr>
              <a:t> </a:t>
            </a:r>
            <a:r>
              <a:rPr lang="de-CH" altLang="de-DE" sz="2000" dirty="0" err="1">
                <a:latin typeface="Arial" pitchFamily="34" charset="0"/>
              </a:rPr>
              <a:t>duraturo</a:t>
            </a:r>
            <a:r>
              <a:rPr lang="de-CH" altLang="de-DE" sz="2000" dirty="0">
                <a:latin typeface="Arial" pitchFamily="34" charset="0"/>
              </a:rPr>
              <a:t> </a:t>
            </a:r>
            <a:r>
              <a:rPr lang="de-CH" altLang="de-DE" sz="2000" dirty="0" err="1">
                <a:latin typeface="Arial" pitchFamily="34" charset="0"/>
              </a:rPr>
              <a:t>e</a:t>
            </a:r>
            <a:r>
              <a:rPr lang="de-CH" altLang="de-DE" sz="2000" dirty="0">
                <a:latin typeface="Arial" pitchFamily="34" charset="0"/>
              </a:rPr>
              <a:t> </a:t>
            </a:r>
            <a:r>
              <a:rPr lang="de-CH" altLang="de-DE" sz="2000" dirty="0" err="1">
                <a:latin typeface="Arial" pitchFamily="34" charset="0"/>
              </a:rPr>
              <a:t>armonioso</a:t>
            </a:r>
            <a:r>
              <a:rPr lang="de-CH" altLang="de-DE" sz="2000" dirty="0">
                <a:latin typeface="Arial" pitchFamily="34" charset="0"/>
              </a:rPr>
              <a:t> (</a:t>
            </a:r>
            <a:r>
              <a:rPr lang="de-CH" altLang="de-DE" sz="2000" dirty="0" err="1">
                <a:latin typeface="Arial" pitchFamily="34" charset="0"/>
              </a:rPr>
              <a:t>evitare</a:t>
            </a:r>
            <a:r>
              <a:rPr lang="de-CH" altLang="de-DE" sz="2000" dirty="0">
                <a:latin typeface="Arial" pitchFamily="34" charset="0"/>
              </a:rPr>
              <a:t> </a:t>
            </a:r>
            <a:r>
              <a:rPr lang="de-CH" altLang="de-DE" sz="2000" dirty="0" err="1">
                <a:latin typeface="Arial" pitchFamily="34" charset="0"/>
              </a:rPr>
              <a:t>gli</a:t>
            </a:r>
            <a:r>
              <a:rPr lang="de-CH" altLang="de-DE" sz="2000" dirty="0">
                <a:latin typeface="Arial" pitchFamily="34" charset="0"/>
              </a:rPr>
              <a:t> </a:t>
            </a:r>
            <a:r>
              <a:rPr lang="de-CH" altLang="de-DE" sz="2000" dirty="0" err="1">
                <a:latin typeface="Arial" pitchFamily="34" charset="0"/>
              </a:rPr>
              <a:t>squilibri</a:t>
            </a:r>
            <a:r>
              <a:rPr lang="de-CH" altLang="de-DE" sz="2000" dirty="0">
                <a:latin typeface="Arial" pitchFamily="34" charset="0"/>
              </a:rPr>
              <a:t>)</a:t>
            </a:r>
          </a:p>
          <a:p>
            <a:pPr marL="285750" indent="-285750">
              <a:spcBef>
                <a:spcPct val="0"/>
              </a:spcBef>
              <a:spcAft>
                <a:spcPts val="600"/>
              </a:spcAft>
              <a:buClr>
                <a:schemeClr val="accent1"/>
              </a:buClr>
              <a:buFont typeface="Wingdings" pitchFamily="2" charset="2"/>
              <a:buChar char="§"/>
            </a:pPr>
            <a:r>
              <a:rPr lang="de-CH" altLang="de-DE" sz="2000" dirty="0" err="1">
                <a:latin typeface="Arial" pitchFamily="34" charset="0"/>
              </a:rPr>
              <a:t>Privilegiare</a:t>
            </a:r>
            <a:r>
              <a:rPr lang="de-CH" altLang="de-DE" sz="2000" dirty="0">
                <a:latin typeface="Arial" pitchFamily="34" charset="0"/>
              </a:rPr>
              <a:t> </a:t>
            </a:r>
            <a:r>
              <a:rPr lang="de-CH" altLang="de-DE" sz="2000" dirty="0" err="1">
                <a:latin typeface="Arial" pitchFamily="34" charset="0"/>
              </a:rPr>
              <a:t>esercizi</a:t>
            </a:r>
            <a:r>
              <a:rPr lang="de-CH" altLang="de-DE" sz="2000" dirty="0">
                <a:latin typeface="Arial" pitchFamily="34" charset="0"/>
              </a:rPr>
              <a:t> </a:t>
            </a:r>
            <a:r>
              <a:rPr lang="de-CH" altLang="de-DE" sz="2000" dirty="0" err="1">
                <a:latin typeface="Arial" pitchFamily="34" charset="0"/>
              </a:rPr>
              <a:t>dinamici</a:t>
            </a:r>
            <a:r>
              <a:rPr lang="de-CH" altLang="de-DE" sz="2000" dirty="0">
                <a:latin typeface="Arial" pitchFamily="34" charset="0"/>
              </a:rPr>
              <a:t> </a:t>
            </a:r>
            <a:r>
              <a:rPr lang="de-CH" altLang="de-DE" sz="2000" dirty="0" err="1">
                <a:latin typeface="Arial" pitchFamily="34" charset="0"/>
              </a:rPr>
              <a:t>e</a:t>
            </a:r>
            <a:r>
              <a:rPr lang="de-CH" altLang="de-DE" sz="2000" dirty="0">
                <a:latin typeface="Arial" pitchFamily="34" charset="0"/>
              </a:rPr>
              <a:t> </a:t>
            </a:r>
            <a:r>
              <a:rPr lang="de-CH" altLang="de-DE" sz="2000" dirty="0" err="1">
                <a:latin typeface="Arial" pitchFamily="34" charset="0"/>
              </a:rPr>
              <a:t>orientati</a:t>
            </a:r>
            <a:r>
              <a:rPr lang="de-CH" altLang="de-DE" sz="2000" dirty="0">
                <a:latin typeface="Arial" pitchFamily="34" charset="0"/>
              </a:rPr>
              <a:t> alla </a:t>
            </a:r>
            <a:r>
              <a:rPr lang="de-CH" altLang="de-DE" sz="2000" dirty="0" err="1">
                <a:latin typeface="Arial" pitchFamily="34" charset="0"/>
              </a:rPr>
              <a:t>tecnica</a:t>
            </a:r>
            <a:endParaRPr lang="de-CH" altLang="de-DE" sz="2000" dirty="0">
              <a:latin typeface="Arial" pitchFamily="34" charset="0"/>
            </a:endParaRPr>
          </a:p>
          <a:p>
            <a:pPr marL="285750" indent="-285750">
              <a:spcBef>
                <a:spcPct val="0"/>
              </a:spcBef>
              <a:spcAft>
                <a:spcPts val="600"/>
              </a:spcAft>
              <a:buClr>
                <a:schemeClr val="accent1"/>
              </a:buClr>
              <a:buFont typeface="Wingdings" pitchFamily="2" charset="2"/>
              <a:buChar char="§"/>
            </a:pPr>
            <a:r>
              <a:rPr lang="de-CH" altLang="de-DE" sz="2000" dirty="0" err="1">
                <a:latin typeface="Arial" pitchFamily="34" charset="0"/>
              </a:rPr>
              <a:t>Iniziare</a:t>
            </a:r>
            <a:r>
              <a:rPr lang="de-CH" altLang="de-DE" sz="2000" dirty="0">
                <a:latin typeface="Arial" pitchFamily="34" charset="0"/>
              </a:rPr>
              <a:t> </a:t>
            </a:r>
            <a:r>
              <a:rPr lang="de-CH" altLang="de-DE" sz="2000" dirty="0" err="1">
                <a:latin typeface="Arial" pitchFamily="34" charset="0"/>
              </a:rPr>
              <a:t>con</a:t>
            </a:r>
            <a:r>
              <a:rPr lang="de-CH" altLang="de-DE" sz="2000" dirty="0">
                <a:latin typeface="Arial" pitchFamily="34" charset="0"/>
              </a:rPr>
              <a:t> i </a:t>
            </a:r>
            <a:r>
              <a:rPr lang="de-CH" altLang="de-DE" sz="2000" dirty="0" err="1">
                <a:latin typeface="Arial" pitchFamily="34" charset="0"/>
              </a:rPr>
              <a:t>gruppi</a:t>
            </a:r>
            <a:r>
              <a:rPr lang="de-CH" altLang="de-DE" sz="2000" dirty="0">
                <a:latin typeface="Arial" pitchFamily="34" charset="0"/>
              </a:rPr>
              <a:t> </a:t>
            </a:r>
            <a:r>
              <a:rPr lang="de-CH" altLang="de-DE" sz="2000" dirty="0" err="1">
                <a:latin typeface="Arial" pitchFamily="34" charset="0"/>
              </a:rPr>
              <a:t>muscolari</a:t>
            </a:r>
            <a:r>
              <a:rPr lang="de-CH" altLang="de-DE" sz="2000" dirty="0">
                <a:latin typeface="Arial" pitchFamily="34" charset="0"/>
              </a:rPr>
              <a:t> più </a:t>
            </a:r>
            <a:r>
              <a:rPr lang="de-CH" altLang="de-DE" sz="2000" dirty="0" err="1">
                <a:latin typeface="Arial" pitchFamily="34" charset="0"/>
              </a:rPr>
              <a:t>grandi</a:t>
            </a:r>
            <a:endParaRPr lang="de-CH" altLang="de-DE" sz="2000" dirty="0">
              <a:latin typeface="Arial" pitchFamily="34" charset="0"/>
            </a:endParaRPr>
          </a:p>
          <a:p>
            <a:pPr marL="285750" indent="-285750">
              <a:spcBef>
                <a:spcPct val="0"/>
              </a:spcBef>
              <a:spcAft>
                <a:spcPts val="600"/>
              </a:spcAft>
              <a:buClr>
                <a:schemeClr val="accent1"/>
              </a:buClr>
              <a:buFont typeface="Wingdings" pitchFamily="2" charset="2"/>
              <a:buChar char="§"/>
            </a:pPr>
            <a:r>
              <a:rPr lang="de-CH" altLang="de-DE" sz="2000" dirty="0">
                <a:latin typeface="Arial" pitchFamily="34" charset="0"/>
              </a:rPr>
              <a:t>Una </a:t>
            </a:r>
            <a:r>
              <a:rPr lang="de-CH" altLang="de-DE" sz="2000" dirty="0" err="1">
                <a:latin typeface="Arial" pitchFamily="34" charset="0"/>
              </a:rPr>
              <a:t>buona</a:t>
            </a:r>
            <a:r>
              <a:rPr lang="de-CH" altLang="de-DE" sz="2000" dirty="0">
                <a:latin typeface="Arial" pitchFamily="34" charset="0"/>
              </a:rPr>
              <a:t> </a:t>
            </a:r>
            <a:r>
              <a:rPr lang="de-CH" altLang="de-DE" sz="2000" dirty="0" err="1">
                <a:latin typeface="Arial" pitchFamily="34" charset="0"/>
              </a:rPr>
              <a:t>tecnica</a:t>
            </a:r>
            <a:r>
              <a:rPr lang="de-CH" altLang="de-DE" sz="2000" dirty="0">
                <a:latin typeface="Arial" pitchFamily="34" charset="0"/>
              </a:rPr>
              <a:t> </a:t>
            </a:r>
            <a:r>
              <a:rPr lang="de-CH" altLang="de-DE" sz="2000" dirty="0" err="1">
                <a:latin typeface="Arial" pitchFamily="34" charset="0"/>
              </a:rPr>
              <a:t>e</a:t>
            </a:r>
            <a:r>
              <a:rPr lang="de-CH" altLang="de-DE" sz="2000" dirty="0">
                <a:latin typeface="Arial" pitchFamily="34" charset="0"/>
              </a:rPr>
              <a:t> </a:t>
            </a:r>
            <a:r>
              <a:rPr lang="de-CH" altLang="de-DE" sz="2000" dirty="0" err="1">
                <a:latin typeface="Arial" pitchFamily="34" charset="0"/>
              </a:rPr>
              <a:t>una</a:t>
            </a:r>
            <a:r>
              <a:rPr lang="de-CH" altLang="de-DE" sz="2000" dirty="0">
                <a:latin typeface="Arial" pitchFamily="34" charset="0"/>
              </a:rPr>
              <a:t> </a:t>
            </a:r>
            <a:r>
              <a:rPr lang="de-CH" altLang="de-DE" sz="2000" dirty="0" err="1">
                <a:latin typeface="Arial" pitchFamily="34" charset="0"/>
              </a:rPr>
              <a:t>corretta</a:t>
            </a:r>
            <a:r>
              <a:rPr lang="de-CH" altLang="de-DE" sz="2000" dirty="0">
                <a:latin typeface="Arial" pitchFamily="34" charset="0"/>
              </a:rPr>
              <a:t> </a:t>
            </a:r>
            <a:r>
              <a:rPr lang="de-CH" altLang="de-DE" sz="2000" dirty="0" err="1">
                <a:latin typeface="Arial" pitchFamily="34" charset="0"/>
              </a:rPr>
              <a:t>esecuzione</a:t>
            </a:r>
            <a:r>
              <a:rPr lang="de-CH" altLang="de-DE" sz="2000" dirty="0">
                <a:latin typeface="Arial" pitchFamily="34" charset="0"/>
              </a:rPr>
              <a:t> </a:t>
            </a:r>
            <a:r>
              <a:rPr lang="de-CH" altLang="de-DE" sz="2000" dirty="0" err="1">
                <a:latin typeface="Arial" pitchFamily="34" charset="0"/>
              </a:rPr>
              <a:t>sono</a:t>
            </a:r>
            <a:r>
              <a:rPr lang="de-CH" altLang="de-DE" sz="2000" dirty="0">
                <a:latin typeface="Arial" pitchFamily="34" charset="0"/>
              </a:rPr>
              <a:t> più </a:t>
            </a:r>
            <a:r>
              <a:rPr lang="de-CH" altLang="de-DE" sz="2000" dirty="0" err="1">
                <a:latin typeface="Arial" pitchFamily="34" charset="0"/>
              </a:rPr>
              <a:t>importanti</a:t>
            </a:r>
            <a:r>
              <a:rPr lang="de-CH" altLang="de-DE" sz="2000" dirty="0">
                <a:latin typeface="Arial" pitchFamily="34" charset="0"/>
              </a:rPr>
              <a:t> del </a:t>
            </a:r>
            <a:r>
              <a:rPr lang="de-CH" altLang="de-DE" sz="2000" dirty="0" err="1">
                <a:latin typeface="Arial" pitchFamily="34" charset="0"/>
              </a:rPr>
              <a:t>vostro</a:t>
            </a:r>
            <a:r>
              <a:rPr lang="de-CH" altLang="de-DE" sz="2000" dirty="0">
                <a:latin typeface="Arial" pitchFamily="34" charset="0"/>
              </a:rPr>
              <a:t> </a:t>
            </a:r>
            <a:r>
              <a:rPr lang="de-CH" altLang="de-DE" sz="2000" dirty="0" err="1">
                <a:latin typeface="Arial" pitchFamily="34" charset="0"/>
              </a:rPr>
              <a:t>record</a:t>
            </a:r>
            <a:r>
              <a:rPr lang="de-CH" altLang="de-DE" sz="2000" dirty="0">
                <a:latin typeface="Arial" pitchFamily="34" charset="0"/>
              </a:rPr>
              <a:t>!</a:t>
            </a:r>
          </a:p>
          <a:p>
            <a:pPr marL="285750" indent="-285750">
              <a:spcBef>
                <a:spcPct val="0"/>
              </a:spcBef>
              <a:spcAft>
                <a:spcPts val="600"/>
              </a:spcAft>
              <a:buClr>
                <a:schemeClr val="accent1"/>
              </a:buClr>
              <a:buFont typeface="Wingdings" pitchFamily="2" charset="2"/>
              <a:buChar char="§"/>
            </a:pPr>
            <a:r>
              <a:rPr lang="de-CH" altLang="de-DE" sz="2000" dirty="0">
                <a:latin typeface="Arial" pitchFamily="34" charset="0"/>
              </a:rPr>
              <a:t>La </a:t>
            </a:r>
            <a:r>
              <a:rPr lang="de-CH" altLang="de-DE" sz="2000" dirty="0" err="1">
                <a:latin typeface="Arial" pitchFamily="34" charset="0"/>
              </a:rPr>
              <a:t>musica</a:t>
            </a:r>
            <a:r>
              <a:rPr lang="de-CH" altLang="de-DE" sz="2000" dirty="0">
                <a:latin typeface="Arial" pitchFamily="34" charset="0"/>
              </a:rPr>
              <a:t> ha </a:t>
            </a:r>
            <a:r>
              <a:rPr lang="de-CH" altLang="de-DE" sz="2000" dirty="0" err="1">
                <a:latin typeface="Arial" pitchFamily="34" charset="0"/>
              </a:rPr>
              <a:t>un</a:t>
            </a:r>
            <a:r>
              <a:rPr lang="de-CH" altLang="de-DE" sz="2000" dirty="0">
                <a:latin typeface="Arial" pitchFamily="34" charset="0"/>
              </a:rPr>
              <a:t> </a:t>
            </a:r>
            <a:r>
              <a:rPr lang="de-CH" altLang="de-DE" sz="2000" dirty="0" err="1">
                <a:latin typeface="Arial" pitchFamily="34" charset="0"/>
              </a:rPr>
              <a:t>effetto</a:t>
            </a:r>
            <a:r>
              <a:rPr lang="de-CH" altLang="de-DE" sz="2000" dirty="0">
                <a:latin typeface="Arial" pitchFamily="34" charset="0"/>
              </a:rPr>
              <a:t> </a:t>
            </a:r>
            <a:r>
              <a:rPr lang="de-CH" altLang="de-DE" sz="2000" dirty="0" err="1">
                <a:latin typeface="Arial" pitchFamily="34" charset="0"/>
              </a:rPr>
              <a:t>motivante</a:t>
            </a:r>
            <a:endParaRPr lang="de-DE" altLang="de-DE" sz="2000" dirty="0">
              <a:latin typeface="Arial" pitchFamily="34" charset="0"/>
            </a:endParaRPr>
          </a:p>
        </p:txBody>
      </p:sp>
      <p:sp>
        <p:nvSpPr>
          <p:cNvPr id="4" name="Titel 2">
            <a:extLst>
              <a:ext uri="{FF2B5EF4-FFF2-40B4-BE49-F238E27FC236}">
                <a16:creationId xmlns:a16="http://schemas.microsoft.com/office/drawing/2014/main" id="{6DDB6A5C-708D-4ACA-85D7-7921C642728F}"/>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dirty="0" err="1">
                <a:solidFill>
                  <a:srgbClr val="000000"/>
                </a:solidFill>
              </a:rPr>
              <a:t>Forza</a:t>
            </a:r>
            <a:br>
              <a:rPr lang="fr-CH" sz="2800" i="0" u="none" strike="noStrike" dirty="0">
                <a:solidFill>
                  <a:srgbClr val="000000"/>
                </a:solidFill>
                <a:effectLst/>
                <a:latin typeface="+mj-lt"/>
              </a:rPr>
            </a:br>
            <a:r>
              <a:rPr lang="fr-CH" sz="2800" b="0" i="0" u="none" strike="noStrike" dirty="0" err="1">
                <a:solidFill>
                  <a:srgbClr val="000000"/>
                </a:solidFill>
                <a:effectLst/>
                <a:latin typeface="+mj-lt"/>
              </a:rPr>
              <a:t>Principi</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dell’allenamento</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della</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forza</a:t>
            </a:r>
            <a:endParaRPr lang="de-CH" altLang="de-DE" sz="2800" b="0" dirty="0">
              <a:latin typeface="Arial" panose="020B0604020202020204" pitchFamily="34" charset="0"/>
            </a:endParaRPr>
          </a:p>
        </p:txBody>
      </p:sp>
      <p:sp>
        <p:nvSpPr>
          <p:cNvPr id="3" name="SeitenzahlBenutzerdefiniert">
            <a:extLst>
              <a:ext uri="{FF2B5EF4-FFF2-40B4-BE49-F238E27FC236}">
                <a16:creationId xmlns:a16="http://schemas.microsoft.com/office/drawing/2014/main" id="{FEFFC6F7-E2EB-B262-09A8-77A6A5EBCC1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50</a:t>
            </a:r>
            <a:endParaRPr lang="de-CH" sz="900" dirty="0"/>
          </a:p>
        </p:txBody>
      </p:sp>
    </p:spTree>
    <p:extLst>
      <p:ext uri="{BB962C8B-B14F-4D97-AF65-F5344CB8AC3E}">
        <p14:creationId xmlns:p14="http://schemas.microsoft.com/office/powerpoint/2010/main" val="183483251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8">
            <a:extLst>
              <a:ext uri="{FF2B5EF4-FFF2-40B4-BE49-F238E27FC236}">
                <a16:creationId xmlns:a16="http://schemas.microsoft.com/office/drawing/2014/main" id="{9C724BD5-8E91-6142-A42D-4DD343ADA86C}"/>
              </a:ext>
            </a:extLst>
          </p:cNvPr>
          <p:cNvSpPr txBox="1">
            <a:spLocks noChangeArrowheads="1"/>
          </p:cNvSpPr>
          <p:nvPr/>
        </p:nvSpPr>
        <p:spPr bwMode="auto">
          <a:xfrm>
            <a:off x="431799" y="1736311"/>
            <a:ext cx="6883178" cy="417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spcAft>
                <a:spcPts val="600"/>
              </a:spcAft>
              <a:buNone/>
            </a:pPr>
            <a:r>
              <a:rPr lang="de-CH" altLang="de-DE" sz="2000" b="1" dirty="0">
                <a:latin typeface="Arial" panose="020B0604020202020204" pitchFamily="34" charset="0"/>
              </a:rPr>
              <a:t>VERHALTEN IM KRAFTRAUM</a:t>
            </a:r>
          </a:p>
          <a:p>
            <a:pPr>
              <a:spcBef>
                <a:spcPct val="0"/>
              </a:spcBef>
              <a:spcAft>
                <a:spcPts val="600"/>
              </a:spcAft>
              <a:buNone/>
            </a:pPr>
            <a:endParaRPr lang="de-CH" altLang="de-DE" sz="2000" b="1" dirty="0">
              <a:latin typeface="Arial" panose="020B0604020202020204" pitchFamily="34" charset="0"/>
            </a:endParaRPr>
          </a:p>
          <a:p>
            <a:pPr marL="342900" indent="-342900">
              <a:spcBef>
                <a:spcPct val="0"/>
              </a:spcBef>
              <a:spcAft>
                <a:spcPts val="600"/>
              </a:spcAft>
              <a:buClr>
                <a:schemeClr val="accent1"/>
              </a:buClr>
              <a:buFont typeface="Wingdings" pitchFamily="2" charset="2"/>
              <a:buChar char="ü"/>
            </a:pPr>
            <a:r>
              <a:rPr lang="de-CH" altLang="de-DE" sz="2000" dirty="0">
                <a:latin typeface="Arial" pitchFamily="34" charset="0"/>
              </a:rPr>
              <a:t>Ordnung halten (Gewichte wegräumen)</a:t>
            </a:r>
          </a:p>
          <a:p>
            <a:pPr marL="342900" indent="-342900">
              <a:spcBef>
                <a:spcPct val="0"/>
              </a:spcBef>
              <a:spcAft>
                <a:spcPts val="600"/>
              </a:spcAft>
              <a:buClr>
                <a:schemeClr val="accent1"/>
              </a:buClr>
              <a:buFont typeface="Wingdings" pitchFamily="2" charset="2"/>
              <a:buChar char="ü"/>
            </a:pPr>
            <a:r>
              <a:rPr lang="de-CH" altLang="de-DE" sz="2000" dirty="0">
                <a:latin typeface="Arial" pitchFamily="34" charset="0"/>
              </a:rPr>
              <a:t>Schweisstuch verwenden</a:t>
            </a:r>
          </a:p>
          <a:p>
            <a:pPr marL="342900" indent="-342900">
              <a:spcBef>
                <a:spcPct val="0"/>
              </a:spcBef>
              <a:spcAft>
                <a:spcPts val="600"/>
              </a:spcAft>
              <a:buClr>
                <a:schemeClr val="accent1"/>
              </a:buClr>
              <a:buFont typeface="Wingdings" pitchFamily="2" charset="2"/>
              <a:buChar char="ü"/>
            </a:pPr>
            <a:r>
              <a:rPr lang="de-CH" altLang="de-DE" sz="2000" dirty="0">
                <a:latin typeface="Arial" pitchFamily="34" charset="0"/>
              </a:rPr>
              <a:t>Keine nackten Oberkörper</a:t>
            </a:r>
          </a:p>
          <a:p>
            <a:pPr marL="342900" indent="-342900">
              <a:spcBef>
                <a:spcPct val="0"/>
              </a:spcBef>
              <a:spcAft>
                <a:spcPts val="600"/>
              </a:spcAft>
              <a:buClr>
                <a:schemeClr val="accent1"/>
              </a:buClr>
              <a:buFont typeface="Wingdings" pitchFamily="2" charset="2"/>
              <a:buChar char="ü"/>
            </a:pPr>
            <a:r>
              <a:rPr lang="de-CH" altLang="de-DE" sz="2000" dirty="0">
                <a:latin typeface="Arial" pitchFamily="34" charset="0"/>
              </a:rPr>
              <a:t>Geräte nach Gebrauch reinigen</a:t>
            </a:r>
          </a:p>
          <a:p>
            <a:pPr marL="342900" indent="-342900">
              <a:spcBef>
                <a:spcPct val="0"/>
              </a:spcBef>
              <a:spcAft>
                <a:spcPts val="600"/>
              </a:spcAft>
              <a:buClr>
                <a:schemeClr val="accent1"/>
              </a:buClr>
              <a:buFont typeface="Wingdings" pitchFamily="2" charset="2"/>
              <a:buChar char="ü"/>
            </a:pPr>
            <a:r>
              <a:rPr lang="de-CH" altLang="de-DE" sz="2000" dirty="0">
                <a:latin typeface="Arial" pitchFamily="34" charset="0"/>
              </a:rPr>
              <a:t>Kein unnötiges Besetzen von Geräten</a:t>
            </a:r>
          </a:p>
          <a:p>
            <a:pPr marL="342900" indent="-342900">
              <a:spcBef>
                <a:spcPct val="0"/>
              </a:spcBef>
              <a:spcAft>
                <a:spcPts val="600"/>
              </a:spcAft>
              <a:buClr>
                <a:schemeClr val="accent1"/>
              </a:buClr>
              <a:buFont typeface="Wingdings" pitchFamily="2" charset="2"/>
              <a:buChar char="ü"/>
            </a:pPr>
            <a:r>
              <a:rPr lang="de-CH" altLang="de-DE" sz="2000" dirty="0">
                <a:latin typeface="Arial" pitchFamily="34" charset="0"/>
              </a:rPr>
              <a:t>Gutes Schuhwerk für Langhanteltraining</a:t>
            </a:r>
          </a:p>
          <a:p>
            <a:pPr marL="342900" indent="-342900">
              <a:spcBef>
                <a:spcPct val="0"/>
              </a:spcBef>
              <a:spcAft>
                <a:spcPts val="600"/>
              </a:spcAft>
              <a:buClr>
                <a:schemeClr val="accent1"/>
              </a:buClr>
              <a:buFont typeface="Wingdings" pitchFamily="2" charset="2"/>
              <a:buChar char="ü"/>
            </a:pPr>
            <a:r>
              <a:rPr lang="de-CH" altLang="de-DE" sz="2000" dirty="0">
                <a:latin typeface="Arial" pitchFamily="34" charset="0"/>
              </a:rPr>
              <a:t>Verwende die Verschlüsse zur Sicherung der Gewichte an den Hanteln</a:t>
            </a:r>
          </a:p>
          <a:p>
            <a:pPr marL="342900" indent="-342900">
              <a:spcBef>
                <a:spcPct val="0"/>
              </a:spcBef>
              <a:spcAft>
                <a:spcPts val="600"/>
              </a:spcAft>
              <a:buClr>
                <a:schemeClr val="accent1"/>
              </a:buClr>
              <a:buFont typeface="Wingdings" pitchFamily="2" charset="2"/>
              <a:buChar char="ü"/>
            </a:pPr>
            <a:r>
              <a:rPr lang="de-CH" altLang="de-DE" sz="2000" dirty="0">
                <a:latin typeface="Arial" pitchFamily="34" charset="0"/>
              </a:rPr>
              <a:t>Bitte Kollegen um Hilfestellung bei maximalen Lasten</a:t>
            </a:r>
          </a:p>
        </p:txBody>
      </p:sp>
      <p:pic>
        <p:nvPicPr>
          <p:cNvPr id="4" name="Picture 3">
            <a:extLst>
              <a:ext uri="{FF2B5EF4-FFF2-40B4-BE49-F238E27FC236}">
                <a16:creationId xmlns:a16="http://schemas.microsoft.com/office/drawing/2014/main" id="{3E2F8257-A7EF-3044-B40C-9DA0FBD49BAF}"/>
              </a:ext>
            </a:extLst>
          </p:cNvPr>
          <p:cNvPicPr>
            <a:picLocks noChangeAspect="1"/>
          </p:cNvPicPr>
          <p:nvPr/>
        </p:nvPicPr>
        <p:blipFill>
          <a:blip r:embed="rId3"/>
          <a:stretch>
            <a:fillRect/>
          </a:stretch>
        </p:blipFill>
        <p:spPr>
          <a:xfrm>
            <a:off x="7314977" y="2271645"/>
            <a:ext cx="4423460" cy="3317595"/>
          </a:xfrm>
          <a:prstGeom prst="rect">
            <a:avLst/>
          </a:prstGeom>
        </p:spPr>
      </p:pic>
      <p:sp>
        <p:nvSpPr>
          <p:cNvPr id="5" name="Titel 2">
            <a:extLst>
              <a:ext uri="{FF2B5EF4-FFF2-40B4-BE49-F238E27FC236}">
                <a16:creationId xmlns:a16="http://schemas.microsoft.com/office/drawing/2014/main" id="{C82D8768-BA14-46F0-9CC0-478F21980AD7}"/>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Kraft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Grundsätze für das Krafttrainings</a:t>
            </a:r>
            <a:endParaRPr lang="de-CH" altLang="de-DE" sz="2800" b="0" dirty="0">
              <a:latin typeface="Arial" panose="020B0604020202020204" pitchFamily="34" charset="0"/>
            </a:endParaRPr>
          </a:p>
        </p:txBody>
      </p:sp>
      <p:sp>
        <p:nvSpPr>
          <p:cNvPr id="3" name="SeitenzahlBenutzerdefiniert">
            <a:extLst>
              <a:ext uri="{FF2B5EF4-FFF2-40B4-BE49-F238E27FC236}">
                <a16:creationId xmlns:a16="http://schemas.microsoft.com/office/drawing/2014/main" id="{ADD6B079-94B3-9BDD-2978-7581A2F76E6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51</a:t>
            </a:r>
            <a:endParaRPr lang="de-CH" sz="900" dirty="0"/>
          </a:p>
        </p:txBody>
      </p:sp>
    </p:spTree>
    <p:extLst>
      <p:ext uri="{BB962C8B-B14F-4D97-AF65-F5344CB8AC3E}">
        <p14:creationId xmlns:p14="http://schemas.microsoft.com/office/powerpoint/2010/main" val="128852847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8">
            <a:extLst>
              <a:ext uri="{FF2B5EF4-FFF2-40B4-BE49-F238E27FC236}">
                <a16:creationId xmlns:a16="http://schemas.microsoft.com/office/drawing/2014/main" id="{9C724BD5-8E91-6142-A42D-4DD343ADA86C}"/>
              </a:ext>
            </a:extLst>
          </p:cNvPr>
          <p:cNvSpPr txBox="1">
            <a:spLocks noChangeArrowheads="1"/>
          </p:cNvSpPr>
          <p:nvPr/>
        </p:nvSpPr>
        <p:spPr bwMode="auto">
          <a:xfrm>
            <a:off x="431799" y="1736311"/>
            <a:ext cx="6883178" cy="5093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buNone/>
            </a:pPr>
            <a:r>
              <a:rPr lang="fr-FR" sz="2000" b="1" dirty="0">
                <a:latin typeface="Arial" panose="020B0604020202020204" pitchFamily="34" charset="0"/>
              </a:rPr>
              <a:t>COMPORTEMENT DANS LA SALLE DE MUSCULATION</a:t>
            </a:r>
          </a:p>
          <a:p>
            <a:pPr>
              <a:spcBef>
                <a:spcPct val="0"/>
              </a:spcBef>
              <a:spcAft>
                <a:spcPts val="600"/>
              </a:spcAft>
              <a:buNone/>
            </a:pPr>
            <a:endParaRPr lang="de-CH" altLang="de-DE" sz="2000" b="1" dirty="0">
              <a:latin typeface="Arial" panose="020B0604020202020204" pitchFamily="34" charset="0"/>
            </a:endParaRPr>
          </a:p>
          <a:p>
            <a:pPr marL="342900" indent="-342900">
              <a:spcBef>
                <a:spcPct val="0"/>
              </a:spcBef>
              <a:spcAft>
                <a:spcPts val="600"/>
              </a:spcAft>
              <a:buClr>
                <a:schemeClr val="accent1"/>
              </a:buClr>
              <a:buFont typeface="Wingdings" pitchFamily="2" charset="2"/>
              <a:buChar char="ü"/>
            </a:pPr>
            <a:r>
              <a:rPr lang="fr-FR" sz="2000" dirty="0">
                <a:latin typeface="Arial" pitchFamily="34" charset="0"/>
              </a:rPr>
              <a:t>Maintenir l'ordre (ranger les poids)</a:t>
            </a:r>
          </a:p>
          <a:p>
            <a:pPr marL="342900" indent="-342900">
              <a:spcBef>
                <a:spcPct val="0"/>
              </a:spcBef>
              <a:spcAft>
                <a:spcPts val="600"/>
              </a:spcAft>
              <a:buClr>
                <a:schemeClr val="accent1"/>
              </a:buClr>
              <a:buFont typeface="Wingdings" pitchFamily="2" charset="2"/>
              <a:buChar char="ü"/>
            </a:pPr>
            <a:r>
              <a:rPr lang="fr-FR" sz="2000" dirty="0">
                <a:latin typeface="Arial" pitchFamily="34" charset="0"/>
              </a:rPr>
              <a:t>Utiliser un jupon</a:t>
            </a:r>
          </a:p>
          <a:p>
            <a:pPr marL="342900" indent="-342900">
              <a:spcBef>
                <a:spcPct val="0"/>
              </a:spcBef>
              <a:spcAft>
                <a:spcPts val="600"/>
              </a:spcAft>
              <a:buClr>
                <a:schemeClr val="accent1"/>
              </a:buClr>
              <a:buFont typeface="Wingdings" pitchFamily="2" charset="2"/>
              <a:buChar char="ü"/>
            </a:pPr>
            <a:r>
              <a:rPr lang="fr-FR" sz="2000" dirty="0">
                <a:latin typeface="Arial" pitchFamily="34" charset="0"/>
              </a:rPr>
              <a:t>Ne pas se mettre torse nu</a:t>
            </a:r>
          </a:p>
          <a:p>
            <a:pPr marL="342900" indent="-342900">
              <a:spcBef>
                <a:spcPct val="0"/>
              </a:spcBef>
              <a:spcAft>
                <a:spcPts val="600"/>
              </a:spcAft>
              <a:buClr>
                <a:schemeClr val="accent1"/>
              </a:buClr>
              <a:buFont typeface="Wingdings" pitchFamily="2" charset="2"/>
              <a:buChar char="ü"/>
            </a:pPr>
            <a:r>
              <a:rPr lang="fr-FR" sz="2000" dirty="0">
                <a:latin typeface="Arial" pitchFamily="34" charset="0"/>
              </a:rPr>
              <a:t>Nettoyer les appareils après utilisation</a:t>
            </a:r>
          </a:p>
          <a:p>
            <a:pPr marL="342900" indent="-342900">
              <a:spcBef>
                <a:spcPct val="0"/>
              </a:spcBef>
              <a:spcAft>
                <a:spcPts val="600"/>
              </a:spcAft>
              <a:buClr>
                <a:schemeClr val="accent1"/>
              </a:buClr>
              <a:buFont typeface="Wingdings" pitchFamily="2" charset="2"/>
              <a:buChar char="ü"/>
            </a:pPr>
            <a:r>
              <a:rPr lang="fr-FR" sz="2000" dirty="0">
                <a:latin typeface="Arial" pitchFamily="34" charset="0"/>
              </a:rPr>
              <a:t>Ne pas occuper inutilement les appareils</a:t>
            </a:r>
          </a:p>
          <a:p>
            <a:pPr marL="342900" indent="-342900">
              <a:spcBef>
                <a:spcPct val="0"/>
              </a:spcBef>
              <a:spcAft>
                <a:spcPts val="600"/>
              </a:spcAft>
              <a:buClr>
                <a:schemeClr val="accent1"/>
              </a:buClr>
              <a:buFont typeface="Wingdings" pitchFamily="2" charset="2"/>
              <a:buChar char="ü"/>
            </a:pPr>
            <a:r>
              <a:rPr lang="fr-FR" sz="2000" dirty="0">
                <a:latin typeface="Arial" pitchFamily="34" charset="0"/>
              </a:rPr>
              <a:t>Porter de bonnes chaussures pour l'entraînement avec des haltères</a:t>
            </a:r>
          </a:p>
          <a:p>
            <a:pPr marL="342900" indent="-342900">
              <a:spcBef>
                <a:spcPct val="0"/>
              </a:spcBef>
              <a:spcAft>
                <a:spcPts val="600"/>
              </a:spcAft>
              <a:buClr>
                <a:schemeClr val="accent1"/>
              </a:buClr>
              <a:buFont typeface="Wingdings" pitchFamily="2" charset="2"/>
              <a:buChar char="ü"/>
            </a:pPr>
            <a:r>
              <a:rPr lang="fr-FR" sz="2000" dirty="0">
                <a:latin typeface="Arial" pitchFamily="34" charset="0"/>
              </a:rPr>
              <a:t>Utiliser les fermoirs pour sécuriser les poids sur les haltères</a:t>
            </a:r>
          </a:p>
          <a:p>
            <a:pPr marL="342900" indent="-342900">
              <a:spcBef>
                <a:spcPct val="0"/>
              </a:spcBef>
              <a:spcAft>
                <a:spcPts val="600"/>
              </a:spcAft>
              <a:buClr>
                <a:schemeClr val="accent1"/>
              </a:buClr>
              <a:buFont typeface="Wingdings" pitchFamily="2" charset="2"/>
              <a:buChar char="ü"/>
            </a:pPr>
            <a:r>
              <a:rPr lang="fr-FR" sz="2000" dirty="0">
                <a:latin typeface="Arial" pitchFamily="34" charset="0"/>
              </a:rPr>
              <a:t>Demander l'aide d'un collègue pour les charges maximales</a:t>
            </a:r>
          </a:p>
          <a:p>
            <a:pPr marL="342900" indent="-342900">
              <a:spcBef>
                <a:spcPct val="0"/>
              </a:spcBef>
              <a:spcAft>
                <a:spcPts val="600"/>
              </a:spcAft>
              <a:buClr>
                <a:schemeClr val="accent1"/>
              </a:buClr>
              <a:buFont typeface="Wingdings" pitchFamily="2" charset="2"/>
              <a:buChar char="ü"/>
            </a:pPr>
            <a:endParaRPr lang="de-CH" altLang="de-DE" sz="2000" dirty="0">
              <a:latin typeface="Arial" pitchFamily="34" charset="0"/>
            </a:endParaRPr>
          </a:p>
        </p:txBody>
      </p:sp>
      <p:pic>
        <p:nvPicPr>
          <p:cNvPr id="4" name="Picture 3">
            <a:extLst>
              <a:ext uri="{FF2B5EF4-FFF2-40B4-BE49-F238E27FC236}">
                <a16:creationId xmlns:a16="http://schemas.microsoft.com/office/drawing/2014/main" id="{3E2F8257-A7EF-3044-B40C-9DA0FBD49BAF}"/>
              </a:ext>
            </a:extLst>
          </p:cNvPr>
          <p:cNvPicPr>
            <a:picLocks noChangeAspect="1"/>
          </p:cNvPicPr>
          <p:nvPr/>
        </p:nvPicPr>
        <p:blipFill>
          <a:blip r:embed="rId3"/>
          <a:stretch>
            <a:fillRect/>
          </a:stretch>
        </p:blipFill>
        <p:spPr>
          <a:xfrm>
            <a:off x="7314977" y="2271645"/>
            <a:ext cx="4423460" cy="3317595"/>
          </a:xfrm>
          <a:prstGeom prst="rect">
            <a:avLst/>
          </a:prstGeom>
        </p:spPr>
      </p:pic>
      <p:sp>
        <p:nvSpPr>
          <p:cNvPr id="6" name="Titel 2">
            <a:extLst>
              <a:ext uri="{FF2B5EF4-FFF2-40B4-BE49-F238E27FC236}">
                <a16:creationId xmlns:a16="http://schemas.microsoft.com/office/drawing/2014/main" id="{79C52359-E47F-4D47-BFB2-FC85383F5C6F}"/>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i="0" u="none" strike="noStrike" dirty="0">
                <a:solidFill>
                  <a:srgbClr val="000000"/>
                </a:solidFill>
                <a:effectLst/>
                <a:latin typeface="+mj-lt"/>
              </a:rPr>
              <a:t>Force</a:t>
            </a:r>
            <a:br>
              <a:rPr lang="fr-CH" sz="2800" i="0" u="none" strike="noStrike" dirty="0">
                <a:solidFill>
                  <a:srgbClr val="000000"/>
                </a:solidFill>
                <a:effectLst/>
                <a:latin typeface="+mj-lt"/>
              </a:rPr>
            </a:br>
            <a:r>
              <a:rPr lang="fr-CH" sz="2800" b="0" i="0" u="none" strike="noStrike" dirty="0">
                <a:solidFill>
                  <a:srgbClr val="000000"/>
                </a:solidFill>
                <a:effectLst/>
                <a:latin typeface="+mj-lt"/>
              </a:rPr>
              <a:t>Principes de l'entraînement de la force</a:t>
            </a:r>
            <a:endParaRPr lang="de-CH" altLang="de-DE" sz="2800" b="0" dirty="0">
              <a:latin typeface="Arial" panose="020B0604020202020204" pitchFamily="34" charset="0"/>
            </a:endParaRPr>
          </a:p>
        </p:txBody>
      </p:sp>
      <p:sp>
        <p:nvSpPr>
          <p:cNvPr id="3" name="SeitenzahlBenutzerdefiniert">
            <a:extLst>
              <a:ext uri="{FF2B5EF4-FFF2-40B4-BE49-F238E27FC236}">
                <a16:creationId xmlns:a16="http://schemas.microsoft.com/office/drawing/2014/main" id="{C5ABE10D-979F-38D8-BAB8-B4AFDF0B451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51</a:t>
            </a:r>
            <a:endParaRPr lang="de-CH" sz="900" dirty="0"/>
          </a:p>
        </p:txBody>
      </p:sp>
    </p:spTree>
    <p:extLst>
      <p:ext uri="{BB962C8B-B14F-4D97-AF65-F5344CB8AC3E}">
        <p14:creationId xmlns:p14="http://schemas.microsoft.com/office/powerpoint/2010/main" val="52206328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CFC9A-71B9-2DFD-05D8-2C1022E4279E}"/>
            </a:ext>
          </a:extLst>
        </p:cNvPr>
        <p:cNvGrpSpPr/>
        <p:nvPr/>
      </p:nvGrpSpPr>
      <p:grpSpPr>
        <a:xfrm>
          <a:off x="0" y="0"/>
          <a:ext cx="0" cy="0"/>
          <a:chOff x="0" y="0"/>
          <a:chExt cx="0" cy="0"/>
        </a:xfrm>
      </p:grpSpPr>
      <p:sp>
        <p:nvSpPr>
          <p:cNvPr id="7" name="Text Box 58">
            <a:extLst>
              <a:ext uri="{FF2B5EF4-FFF2-40B4-BE49-F238E27FC236}">
                <a16:creationId xmlns:a16="http://schemas.microsoft.com/office/drawing/2014/main" id="{9B116086-100A-12CE-A1F7-C2E760BE334E}"/>
              </a:ext>
            </a:extLst>
          </p:cNvPr>
          <p:cNvSpPr txBox="1">
            <a:spLocks noChangeArrowheads="1"/>
          </p:cNvSpPr>
          <p:nvPr/>
        </p:nvSpPr>
        <p:spPr bwMode="auto">
          <a:xfrm>
            <a:off x="431799" y="1736311"/>
            <a:ext cx="6883178"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spcAft>
                <a:spcPts val="600"/>
              </a:spcAft>
              <a:buNone/>
            </a:pPr>
            <a:r>
              <a:rPr lang="de-CH" altLang="de-DE" sz="2000" b="1" dirty="0">
                <a:latin typeface="Arial" panose="020B0604020202020204" pitchFamily="34" charset="0"/>
              </a:rPr>
              <a:t>COMPORTAMENTO IN SALA PESI</a:t>
            </a:r>
          </a:p>
          <a:p>
            <a:pPr marL="342900" indent="-342900">
              <a:spcBef>
                <a:spcPct val="0"/>
              </a:spcBef>
              <a:spcAft>
                <a:spcPts val="600"/>
              </a:spcAft>
              <a:buFont typeface="Wingdings" pitchFamily="2" charset="2"/>
              <a:buChar char="ü"/>
            </a:pPr>
            <a:endParaRPr lang="de-CH" altLang="de-DE" sz="2000" dirty="0">
              <a:latin typeface="Arial" panose="020B0604020202020204" pitchFamily="34" charset="0"/>
            </a:endParaRPr>
          </a:p>
          <a:p>
            <a:pPr marL="342900" indent="-342900">
              <a:spcBef>
                <a:spcPct val="0"/>
              </a:spcBef>
              <a:spcAft>
                <a:spcPts val="600"/>
              </a:spcAft>
              <a:buClr>
                <a:schemeClr val="accent1"/>
              </a:buClr>
              <a:buFont typeface="Wingdings" pitchFamily="2" charset="2"/>
              <a:buChar char="ü"/>
            </a:pPr>
            <a:r>
              <a:rPr lang="de-CH" altLang="de-DE" sz="2000" dirty="0" err="1">
                <a:latin typeface="Arial" pitchFamily="34" charset="0"/>
              </a:rPr>
              <a:t>Mantenere</a:t>
            </a:r>
            <a:r>
              <a:rPr lang="de-CH" altLang="de-DE" sz="2000" dirty="0">
                <a:latin typeface="Arial" pitchFamily="34" charset="0"/>
              </a:rPr>
              <a:t> </a:t>
            </a:r>
            <a:r>
              <a:rPr lang="de-CH" altLang="de-DE" sz="2000" dirty="0" err="1">
                <a:latin typeface="Arial" pitchFamily="34" charset="0"/>
              </a:rPr>
              <a:t>l'ordine</a:t>
            </a:r>
            <a:r>
              <a:rPr lang="de-CH" altLang="de-DE" sz="2000" dirty="0">
                <a:latin typeface="Arial" pitchFamily="34" charset="0"/>
              </a:rPr>
              <a:t> (</a:t>
            </a:r>
            <a:r>
              <a:rPr lang="de-CH" altLang="de-DE" sz="2000" dirty="0" err="1">
                <a:latin typeface="Arial" pitchFamily="34" charset="0"/>
              </a:rPr>
              <a:t>riporre</a:t>
            </a:r>
            <a:r>
              <a:rPr lang="de-CH" altLang="de-DE" sz="2000" dirty="0">
                <a:latin typeface="Arial" pitchFamily="34" charset="0"/>
              </a:rPr>
              <a:t> i </a:t>
            </a:r>
            <a:r>
              <a:rPr lang="de-CH" altLang="de-DE" sz="2000" dirty="0" err="1">
                <a:latin typeface="Arial" pitchFamily="34" charset="0"/>
              </a:rPr>
              <a:t>pesi</a:t>
            </a:r>
            <a:r>
              <a:rPr lang="de-CH" altLang="de-DE" sz="2000" dirty="0">
                <a:latin typeface="Arial" pitchFamily="34" charset="0"/>
              </a:rPr>
              <a:t>)</a:t>
            </a:r>
          </a:p>
          <a:p>
            <a:pPr marL="342900" indent="-342900">
              <a:spcBef>
                <a:spcPct val="0"/>
              </a:spcBef>
              <a:spcAft>
                <a:spcPts val="600"/>
              </a:spcAft>
              <a:buClr>
                <a:schemeClr val="accent1"/>
              </a:buClr>
              <a:buFont typeface="Wingdings" pitchFamily="2" charset="2"/>
              <a:buChar char="ü"/>
            </a:pPr>
            <a:r>
              <a:rPr lang="de-CH" altLang="de-DE" sz="2000" dirty="0" err="1">
                <a:latin typeface="Arial" pitchFamily="34" charset="0"/>
              </a:rPr>
              <a:t>Usare</a:t>
            </a:r>
            <a:r>
              <a:rPr lang="de-CH" altLang="de-DE" sz="2000" dirty="0">
                <a:latin typeface="Arial" pitchFamily="34" charset="0"/>
              </a:rPr>
              <a:t> </a:t>
            </a:r>
            <a:r>
              <a:rPr lang="de-CH" altLang="de-DE" sz="2000" dirty="0" err="1">
                <a:latin typeface="Arial" pitchFamily="34" charset="0"/>
              </a:rPr>
              <a:t>un</a:t>
            </a:r>
            <a:r>
              <a:rPr lang="de-CH" altLang="de-DE" sz="2000" dirty="0">
                <a:latin typeface="Arial" pitchFamily="34" charset="0"/>
              </a:rPr>
              <a:t> </a:t>
            </a:r>
            <a:r>
              <a:rPr lang="de-CH" altLang="de-DE" sz="2000" dirty="0" err="1">
                <a:latin typeface="Arial" pitchFamily="34" charset="0"/>
              </a:rPr>
              <a:t>asciugamano</a:t>
            </a:r>
            <a:r>
              <a:rPr lang="de-CH" altLang="de-DE" sz="2000" dirty="0">
                <a:latin typeface="Arial" pitchFamily="34" charset="0"/>
              </a:rPr>
              <a:t> per </a:t>
            </a:r>
            <a:r>
              <a:rPr lang="de-CH" altLang="de-DE" sz="2000" dirty="0" err="1">
                <a:latin typeface="Arial" pitchFamily="34" charset="0"/>
              </a:rPr>
              <a:t>il</a:t>
            </a:r>
            <a:r>
              <a:rPr lang="de-CH" altLang="de-DE" sz="2000" dirty="0">
                <a:latin typeface="Arial" pitchFamily="34" charset="0"/>
              </a:rPr>
              <a:t> </a:t>
            </a:r>
            <a:r>
              <a:rPr lang="de-CH" altLang="de-DE" sz="2000" dirty="0" err="1">
                <a:latin typeface="Arial" pitchFamily="34" charset="0"/>
              </a:rPr>
              <a:t>sudore</a:t>
            </a:r>
            <a:endParaRPr lang="de-CH" altLang="de-DE" sz="2000" dirty="0">
              <a:latin typeface="Arial" pitchFamily="34" charset="0"/>
            </a:endParaRPr>
          </a:p>
          <a:p>
            <a:pPr marL="342900" indent="-342900">
              <a:spcBef>
                <a:spcPct val="0"/>
              </a:spcBef>
              <a:spcAft>
                <a:spcPts val="600"/>
              </a:spcAft>
              <a:buClr>
                <a:schemeClr val="accent1"/>
              </a:buClr>
              <a:buFont typeface="Wingdings" pitchFamily="2" charset="2"/>
              <a:buChar char="ü"/>
            </a:pPr>
            <a:r>
              <a:rPr lang="de-CH" altLang="de-DE" sz="2000" dirty="0">
                <a:latin typeface="Arial" pitchFamily="34" charset="0"/>
              </a:rPr>
              <a:t>Non </a:t>
            </a:r>
            <a:r>
              <a:rPr lang="de-CH" altLang="de-DE" sz="2000" dirty="0" err="1">
                <a:latin typeface="Arial" pitchFamily="34" charset="0"/>
              </a:rPr>
              <a:t>indossare</a:t>
            </a:r>
            <a:r>
              <a:rPr lang="de-CH" altLang="de-DE" sz="2000" dirty="0">
                <a:latin typeface="Arial" pitchFamily="34" charset="0"/>
              </a:rPr>
              <a:t> la </a:t>
            </a:r>
            <a:r>
              <a:rPr lang="de-CH" altLang="de-DE" sz="2000" dirty="0" err="1">
                <a:latin typeface="Arial" pitchFamily="34" charset="0"/>
              </a:rPr>
              <a:t>parte</a:t>
            </a:r>
            <a:r>
              <a:rPr lang="de-CH" altLang="de-DE" sz="2000" dirty="0">
                <a:latin typeface="Arial" pitchFamily="34" charset="0"/>
              </a:rPr>
              <a:t> superiore del </a:t>
            </a:r>
            <a:r>
              <a:rPr lang="de-CH" altLang="de-DE" sz="2000" dirty="0" err="1">
                <a:latin typeface="Arial" pitchFamily="34" charset="0"/>
              </a:rPr>
              <a:t>corpo</a:t>
            </a:r>
            <a:r>
              <a:rPr lang="de-CH" altLang="de-DE" sz="2000" dirty="0">
                <a:latin typeface="Arial" pitchFamily="34" charset="0"/>
              </a:rPr>
              <a:t> </a:t>
            </a:r>
            <a:r>
              <a:rPr lang="de-CH" altLang="de-DE" sz="2000" dirty="0" err="1">
                <a:latin typeface="Arial" pitchFamily="34" charset="0"/>
              </a:rPr>
              <a:t>nuda</a:t>
            </a:r>
            <a:endParaRPr lang="de-CH" altLang="de-DE" sz="2000" dirty="0">
              <a:latin typeface="Arial" pitchFamily="34" charset="0"/>
            </a:endParaRPr>
          </a:p>
          <a:p>
            <a:pPr marL="342900" indent="-342900">
              <a:spcBef>
                <a:spcPct val="0"/>
              </a:spcBef>
              <a:spcAft>
                <a:spcPts val="600"/>
              </a:spcAft>
              <a:buClr>
                <a:schemeClr val="accent1"/>
              </a:buClr>
              <a:buFont typeface="Wingdings" pitchFamily="2" charset="2"/>
              <a:buChar char="ü"/>
            </a:pPr>
            <a:r>
              <a:rPr lang="de-CH" altLang="de-DE" sz="2000" dirty="0" err="1">
                <a:latin typeface="Arial" pitchFamily="34" charset="0"/>
              </a:rPr>
              <a:t>Pulire</a:t>
            </a:r>
            <a:r>
              <a:rPr lang="de-CH" altLang="de-DE" sz="2000" dirty="0">
                <a:latin typeface="Arial" pitchFamily="34" charset="0"/>
              </a:rPr>
              <a:t> </a:t>
            </a:r>
            <a:r>
              <a:rPr lang="de-CH" altLang="de-DE" sz="2000" dirty="0" err="1">
                <a:latin typeface="Arial" pitchFamily="34" charset="0"/>
              </a:rPr>
              <a:t>l'attrezzatura</a:t>
            </a:r>
            <a:r>
              <a:rPr lang="de-CH" altLang="de-DE" sz="2000" dirty="0">
                <a:latin typeface="Arial" pitchFamily="34" charset="0"/>
              </a:rPr>
              <a:t> </a:t>
            </a:r>
            <a:r>
              <a:rPr lang="de-CH" altLang="de-DE" sz="2000" dirty="0" err="1">
                <a:latin typeface="Arial" pitchFamily="34" charset="0"/>
              </a:rPr>
              <a:t>dopo</a:t>
            </a:r>
            <a:r>
              <a:rPr lang="de-CH" altLang="de-DE" sz="2000" dirty="0">
                <a:latin typeface="Arial" pitchFamily="34" charset="0"/>
              </a:rPr>
              <a:t> </a:t>
            </a:r>
            <a:r>
              <a:rPr lang="de-CH" altLang="de-DE" sz="2000" dirty="0" err="1">
                <a:latin typeface="Arial" pitchFamily="34" charset="0"/>
              </a:rPr>
              <a:t>l'uso</a:t>
            </a:r>
            <a:endParaRPr lang="de-CH" altLang="de-DE" sz="2000" dirty="0">
              <a:latin typeface="Arial" pitchFamily="34" charset="0"/>
            </a:endParaRPr>
          </a:p>
          <a:p>
            <a:pPr marL="342900" indent="-342900">
              <a:spcBef>
                <a:spcPct val="0"/>
              </a:spcBef>
              <a:spcAft>
                <a:spcPts val="600"/>
              </a:spcAft>
              <a:buClr>
                <a:schemeClr val="accent1"/>
              </a:buClr>
              <a:buFont typeface="Wingdings" pitchFamily="2" charset="2"/>
              <a:buChar char="ü"/>
            </a:pPr>
            <a:r>
              <a:rPr lang="de-CH" altLang="de-DE" sz="2000" dirty="0">
                <a:latin typeface="Arial" pitchFamily="34" charset="0"/>
              </a:rPr>
              <a:t>Non </a:t>
            </a:r>
            <a:r>
              <a:rPr lang="de-CH" altLang="de-DE" sz="2000" dirty="0" err="1">
                <a:latin typeface="Arial" pitchFamily="34" charset="0"/>
              </a:rPr>
              <a:t>occupare</a:t>
            </a:r>
            <a:r>
              <a:rPr lang="de-CH" altLang="de-DE" sz="2000" dirty="0">
                <a:latin typeface="Arial" pitchFamily="34" charset="0"/>
              </a:rPr>
              <a:t> </a:t>
            </a:r>
            <a:r>
              <a:rPr lang="de-CH" altLang="de-DE" sz="2000" dirty="0" err="1">
                <a:latin typeface="Arial" pitchFamily="34" charset="0"/>
              </a:rPr>
              <a:t>inutilmente</a:t>
            </a:r>
            <a:r>
              <a:rPr lang="de-CH" altLang="de-DE" sz="2000" dirty="0">
                <a:latin typeface="Arial" pitchFamily="34" charset="0"/>
              </a:rPr>
              <a:t> le </a:t>
            </a:r>
            <a:r>
              <a:rPr lang="de-CH" altLang="de-DE" sz="2000" dirty="0" err="1">
                <a:latin typeface="Arial" pitchFamily="34" charset="0"/>
              </a:rPr>
              <a:t>attrezzature</a:t>
            </a:r>
            <a:endParaRPr lang="de-CH" altLang="de-DE" sz="2000" dirty="0">
              <a:latin typeface="Arial" pitchFamily="34" charset="0"/>
            </a:endParaRPr>
          </a:p>
          <a:p>
            <a:pPr marL="342900" indent="-342900">
              <a:spcBef>
                <a:spcPct val="0"/>
              </a:spcBef>
              <a:spcAft>
                <a:spcPts val="600"/>
              </a:spcAft>
              <a:buClr>
                <a:schemeClr val="accent1"/>
              </a:buClr>
              <a:buFont typeface="Wingdings" pitchFamily="2" charset="2"/>
              <a:buChar char="ü"/>
            </a:pPr>
            <a:r>
              <a:rPr lang="de-CH" altLang="de-DE" sz="2000" dirty="0" err="1">
                <a:latin typeface="Arial" pitchFamily="34" charset="0"/>
              </a:rPr>
              <a:t>Calzature</a:t>
            </a:r>
            <a:r>
              <a:rPr lang="de-CH" altLang="de-DE" sz="2000" dirty="0">
                <a:latin typeface="Arial" pitchFamily="34" charset="0"/>
              </a:rPr>
              <a:t> </a:t>
            </a:r>
            <a:r>
              <a:rPr lang="de-CH" altLang="de-DE" sz="2000" dirty="0" err="1">
                <a:latin typeface="Arial" pitchFamily="34" charset="0"/>
              </a:rPr>
              <a:t>adatte</a:t>
            </a:r>
            <a:r>
              <a:rPr lang="de-CH" altLang="de-DE" sz="2000" dirty="0">
                <a:latin typeface="Arial" pitchFamily="34" charset="0"/>
              </a:rPr>
              <a:t> </a:t>
            </a:r>
            <a:r>
              <a:rPr lang="de-CH" altLang="de-DE" sz="2000" dirty="0" err="1">
                <a:latin typeface="Arial" pitchFamily="34" charset="0"/>
              </a:rPr>
              <a:t>all'allenamento</a:t>
            </a:r>
            <a:r>
              <a:rPr lang="de-CH" altLang="de-DE" sz="2000" dirty="0">
                <a:latin typeface="Arial" pitchFamily="34" charset="0"/>
              </a:rPr>
              <a:t> </a:t>
            </a:r>
            <a:r>
              <a:rPr lang="de-CH" altLang="de-DE" sz="2000" dirty="0" err="1">
                <a:latin typeface="Arial" pitchFamily="34" charset="0"/>
              </a:rPr>
              <a:t>con</a:t>
            </a:r>
            <a:r>
              <a:rPr lang="de-CH" altLang="de-DE" sz="2000" dirty="0">
                <a:latin typeface="Arial" pitchFamily="34" charset="0"/>
              </a:rPr>
              <a:t> </a:t>
            </a:r>
            <a:r>
              <a:rPr lang="de-CH" altLang="de-DE" sz="2000" dirty="0" err="1">
                <a:latin typeface="Arial" pitchFamily="34" charset="0"/>
              </a:rPr>
              <a:t>il</a:t>
            </a:r>
            <a:r>
              <a:rPr lang="de-CH" altLang="de-DE" sz="2000" dirty="0">
                <a:latin typeface="Arial" pitchFamily="34" charset="0"/>
              </a:rPr>
              <a:t> </a:t>
            </a:r>
            <a:r>
              <a:rPr lang="de-CH" altLang="de-DE" sz="2000" dirty="0" err="1">
                <a:latin typeface="Arial" pitchFamily="34" charset="0"/>
              </a:rPr>
              <a:t>bilanciere</a:t>
            </a:r>
            <a:endParaRPr lang="de-CH" altLang="de-DE" sz="2000" dirty="0">
              <a:latin typeface="Arial" pitchFamily="34" charset="0"/>
            </a:endParaRPr>
          </a:p>
          <a:p>
            <a:pPr marL="342900" indent="-342900">
              <a:spcBef>
                <a:spcPct val="0"/>
              </a:spcBef>
              <a:spcAft>
                <a:spcPts val="600"/>
              </a:spcAft>
              <a:buClr>
                <a:schemeClr val="accent1"/>
              </a:buClr>
              <a:buFont typeface="Wingdings" pitchFamily="2" charset="2"/>
              <a:buChar char="ü"/>
            </a:pPr>
            <a:r>
              <a:rPr lang="de-CH" altLang="de-DE" sz="2000" dirty="0" err="1">
                <a:latin typeface="Arial" pitchFamily="34" charset="0"/>
              </a:rPr>
              <a:t>Utilizzare</a:t>
            </a:r>
            <a:r>
              <a:rPr lang="de-CH" altLang="de-DE" sz="2000" dirty="0">
                <a:latin typeface="Arial" pitchFamily="34" charset="0"/>
              </a:rPr>
              <a:t> i </a:t>
            </a:r>
            <a:r>
              <a:rPr lang="de-CH" altLang="de-DE" sz="2000" dirty="0" err="1">
                <a:latin typeface="Arial" pitchFamily="34" charset="0"/>
              </a:rPr>
              <a:t>lucchetti</a:t>
            </a:r>
            <a:r>
              <a:rPr lang="de-CH" altLang="de-DE" sz="2000" dirty="0">
                <a:latin typeface="Arial" pitchFamily="34" charset="0"/>
              </a:rPr>
              <a:t> per </a:t>
            </a:r>
            <a:r>
              <a:rPr lang="de-CH" altLang="de-DE" sz="2000" dirty="0" err="1">
                <a:latin typeface="Arial" pitchFamily="34" charset="0"/>
              </a:rPr>
              <a:t>fissare</a:t>
            </a:r>
            <a:r>
              <a:rPr lang="de-CH" altLang="de-DE" sz="2000" dirty="0">
                <a:latin typeface="Arial" pitchFamily="34" charset="0"/>
              </a:rPr>
              <a:t> i </a:t>
            </a:r>
            <a:r>
              <a:rPr lang="de-CH" altLang="de-DE" sz="2000" dirty="0" err="1">
                <a:latin typeface="Arial" pitchFamily="34" charset="0"/>
              </a:rPr>
              <a:t>pesi</a:t>
            </a:r>
            <a:r>
              <a:rPr lang="de-CH" altLang="de-DE" sz="2000" dirty="0">
                <a:latin typeface="Arial" pitchFamily="34" charset="0"/>
              </a:rPr>
              <a:t> sui </a:t>
            </a:r>
            <a:r>
              <a:rPr lang="de-CH" altLang="de-DE" sz="2000" dirty="0" err="1">
                <a:latin typeface="Arial" pitchFamily="34" charset="0"/>
              </a:rPr>
              <a:t>manubri</a:t>
            </a:r>
            <a:endParaRPr lang="de-CH" altLang="de-DE" sz="2000" dirty="0">
              <a:latin typeface="Arial" pitchFamily="34" charset="0"/>
            </a:endParaRPr>
          </a:p>
          <a:p>
            <a:pPr marL="342900" indent="-342900">
              <a:spcBef>
                <a:spcPct val="0"/>
              </a:spcBef>
              <a:spcAft>
                <a:spcPts val="600"/>
              </a:spcAft>
              <a:buClr>
                <a:schemeClr val="accent1"/>
              </a:buClr>
              <a:buFont typeface="Wingdings" pitchFamily="2" charset="2"/>
              <a:buChar char="ü"/>
            </a:pPr>
            <a:r>
              <a:rPr lang="de-CH" altLang="de-DE" sz="2000" dirty="0" err="1">
                <a:latin typeface="Arial" pitchFamily="34" charset="0"/>
              </a:rPr>
              <a:t>Chiedere</a:t>
            </a:r>
            <a:r>
              <a:rPr lang="de-CH" altLang="de-DE" sz="2000" dirty="0">
                <a:latin typeface="Arial" pitchFamily="34" charset="0"/>
              </a:rPr>
              <a:t> </a:t>
            </a:r>
            <a:r>
              <a:rPr lang="de-CH" altLang="de-DE" sz="2000" dirty="0" err="1">
                <a:latin typeface="Arial" pitchFamily="34" charset="0"/>
              </a:rPr>
              <a:t>aiuto</a:t>
            </a:r>
            <a:r>
              <a:rPr lang="de-CH" altLang="de-DE" sz="2000" dirty="0">
                <a:latin typeface="Arial" pitchFamily="34" charset="0"/>
              </a:rPr>
              <a:t> ai </a:t>
            </a:r>
            <a:r>
              <a:rPr lang="de-CH" altLang="de-DE" sz="2000" dirty="0" err="1">
                <a:latin typeface="Arial" pitchFamily="34" charset="0"/>
              </a:rPr>
              <a:t>colleghi</a:t>
            </a:r>
            <a:r>
              <a:rPr lang="de-CH" altLang="de-DE" sz="2000" dirty="0">
                <a:latin typeface="Arial" pitchFamily="34" charset="0"/>
              </a:rPr>
              <a:t> per i </a:t>
            </a:r>
            <a:r>
              <a:rPr lang="de-CH" altLang="de-DE" sz="2000" dirty="0" err="1">
                <a:latin typeface="Arial" pitchFamily="34" charset="0"/>
              </a:rPr>
              <a:t>carichi</a:t>
            </a:r>
            <a:r>
              <a:rPr lang="de-CH" altLang="de-DE" sz="2000" dirty="0">
                <a:latin typeface="Arial" pitchFamily="34" charset="0"/>
              </a:rPr>
              <a:t> </a:t>
            </a:r>
            <a:r>
              <a:rPr lang="de-CH" altLang="de-DE" sz="2000" dirty="0" err="1">
                <a:latin typeface="Arial" pitchFamily="34" charset="0"/>
              </a:rPr>
              <a:t>massimi</a:t>
            </a:r>
            <a:endParaRPr lang="de-CH" altLang="de-DE" sz="2000" dirty="0">
              <a:latin typeface="Arial" pitchFamily="34" charset="0"/>
            </a:endParaRPr>
          </a:p>
        </p:txBody>
      </p:sp>
      <p:pic>
        <p:nvPicPr>
          <p:cNvPr id="4" name="Picture 3">
            <a:extLst>
              <a:ext uri="{FF2B5EF4-FFF2-40B4-BE49-F238E27FC236}">
                <a16:creationId xmlns:a16="http://schemas.microsoft.com/office/drawing/2014/main" id="{AEE86977-B8AA-0AA4-FB45-3B1CB6F8838D}"/>
              </a:ext>
            </a:extLst>
          </p:cNvPr>
          <p:cNvPicPr>
            <a:picLocks noChangeAspect="1"/>
          </p:cNvPicPr>
          <p:nvPr/>
        </p:nvPicPr>
        <p:blipFill>
          <a:blip r:embed="rId3"/>
          <a:stretch>
            <a:fillRect/>
          </a:stretch>
        </p:blipFill>
        <p:spPr>
          <a:xfrm>
            <a:off x="7314977" y="2271645"/>
            <a:ext cx="4423460" cy="3317595"/>
          </a:xfrm>
          <a:prstGeom prst="rect">
            <a:avLst/>
          </a:prstGeom>
        </p:spPr>
      </p:pic>
      <p:sp>
        <p:nvSpPr>
          <p:cNvPr id="5" name="Titel 2">
            <a:extLst>
              <a:ext uri="{FF2B5EF4-FFF2-40B4-BE49-F238E27FC236}">
                <a16:creationId xmlns:a16="http://schemas.microsoft.com/office/drawing/2014/main" id="{7EB5B6F8-B9FC-4C98-A87D-FB946762C5F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dirty="0" err="1">
                <a:solidFill>
                  <a:srgbClr val="000000"/>
                </a:solidFill>
              </a:rPr>
              <a:t>Forza</a:t>
            </a:r>
            <a:br>
              <a:rPr lang="fr-CH" sz="2800" i="0" u="none" strike="noStrike" dirty="0">
                <a:solidFill>
                  <a:srgbClr val="000000"/>
                </a:solidFill>
                <a:effectLst/>
                <a:latin typeface="+mj-lt"/>
              </a:rPr>
            </a:br>
            <a:r>
              <a:rPr lang="fr-CH" sz="2800" b="0" i="0" u="none" strike="noStrike" dirty="0" err="1">
                <a:solidFill>
                  <a:srgbClr val="000000"/>
                </a:solidFill>
                <a:effectLst/>
                <a:latin typeface="+mj-lt"/>
              </a:rPr>
              <a:t>Principi</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dell’allenamento</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della</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forza</a:t>
            </a:r>
            <a:endParaRPr lang="de-CH" altLang="de-DE" sz="2800" b="0" dirty="0">
              <a:latin typeface="Arial" panose="020B0604020202020204" pitchFamily="34" charset="0"/>
            </a:endParaRPr>
          </a:p>
        </p:txBody>
      </p:sp>
      <p:sp>
        <p:nvSpPr>
          <p:cNvPr id="3" name="SeitenzahlBenutzerdefiniert">
            <a:extLst>
              <a:ext uri="{FF2B5EF4-FFF2-40B4-BE49-F238E27FC236}">
                <a16:creationId xmlns:a16="http://schemas.microsoft.com/office/drawing/2014/main" id="{01BEB69F-9994-0990-1676-1719064D3EB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51</a:t>
            </a:r>
            <a:endParaRPr lang="de-CH" sz="900" dirty="0"/>
          </a:p>
        </p:txBody>
      </p:sp>
    </p:spTree>
    <p:extLst>
      <p:ext uri="{BB962C8B-B14F-4D97-AF65-F5344CB8AC3E}">
        <p14:creationId xmlns:p14="http://schemas.microsoft.com/office/powerpoint/2010/main" val="48827036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90AFA-B157-EF49-93DE-4DFE04F4FA62}"/>
            </a:ext>
          </a:extLst>
        </p:cNvPr>
        <p:cNvGrpSpPr/>
        <p:nvPr/>
      </p:nvGrpSpPr>
      <p:grpSpPr>
        <a:xfrm>
          <a:off x="0" y="0"/>
          <a:ext cx="0" cy="0"/>
          <a:chOff x="0" y="0"/>
          <a:chExt cx="0" cy="0"/>
        </a:xfrm>
      </p:grpSpPr>
      <p:pic>
        <p:nvPicPr>
          <p:cNvPr id="3" name="Grafik 2" descr="Ein Bild, das Text, Screenshot, Design enthält.&#10;&#10;KI-generierte Inhalte können fehlerhaft sein.">
            <a:extLst>
              <a:ext uri="{FF2B5EF4-FFF2-40B4-BE49-F238E27FC236}">
                <a16:creationId xmlns:a16="http://schemas.microsoft.com/office/drawing/2014/main" id="{4A78D3E8-D569-E26A-3299-8DD31E43F1CE}"/>
              </a:ext>
            </a:extLst>
          </p:cNvPr>
          <p:cNvPicPr>
            <a:picLocks noChangeAspect="1"/>
          </p:cNvPicPr>
          <p:nvPr/>
        </p:nvPicPr>
        <p:blipFill>
          <a:blip r:embed="rId3">
            <a:extLst>
              <a:ext uri="{28A0092B-C50C-407E-A947-70E740481C1C}">
                <a14:useLocalDpi xmlns:a14="http://schemas.microsoft.com/office/drawing/2010/main" val="0"/>
              </a:ext>
            </a:extLst>
          </a:blip>
          <a:srcRect l="8989" t="24172" b="54200"/>
          <a:stretch/>
        </p:blipFill>
        <p:spPr>
          <a:xfrm>
            <a:off x="451682" y="1525315"/>
            <a:ext cx="11317539" cy="4376978"/>
          </a:xfrm>
          <a:prstGeom prst="rect">
            <a:avLst/>
          </a:prstGeom>
        </p:spPr>
      </p:pic>
      <p:sp>
        <p:nvSpPr>
          <p:cNvPr id="5" name="Rectangle 4">
            <a:extLst>
              <a:ext uri="{FF2B5EF4-FFF2-40B4-BE49-F238E27FC236}">
                <a16:creationId xmlns:a16="http://schemas.microsoft.com/office/drawing/2014/main" id="{62323FE7-EF10-BF7D-0D3F-3D437C15D1C6}"/>
              </a:ext>
            </a:extLst>
          </p:cNvPr>
          <p:cNvSpPr/>
          <p:nvPr/>
        </p:nvSpPr>
        <p:spPr>
          <a:xfrm>
            <a:off x="2142626" y="4149080"/>
            <a:ext cx="9626595" cy="832935"/>
          </a:xfrm>
          <a:prstGeom prst="rect">
            <a:avLst/>
          </a:prstGeom>
          <a:solidFill>
            <a:srgbClr val="FFCC00">
              <a:alpha val="50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Titel 2">
            <a:extLst>
              <a:ext uri="{FF2B5EF4-FFF2-40B4-BE49-F238E27FC236}">
                <a16:creationId xmlns:a16="http://schemas.microsoft.com/office/drawing/2014/main" id="{E99A0DA5-E421-4DD8-B63E-18C25B16C18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Entwicklungsfaktoren </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Athletik – Explosivität</a:t>
            </a:r>
          </a:p>
        </p:txBody>
      </p:sp>
      <p:sp>
        <p:nvSpPr>
          <p:cNvPr id="4" name="SeitenzahlBenutzerdefiniert">
            <a:extLst>
              <a:ext uri="{FF2B5EF4-FFF2-40B4-BE49-F238E27FC236}">
                <a16:creationId xmlns:a16="http://schemas.microsoft.com/office/drawing/2014/main" id="{D967BFD7-6442-D901-EF55-0D8EE57B33A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52</a:t>
            </a:r>
            <a:endParaRPr lang="de-CH" sz="900" dirty="0"/>
          </a:p>
        </p:txBody>
      </p:sp>
    </p:spTree>
    <p:extLst>
      <p:ext uri="{BB962C8B-B14F-4D97-AF65-F5344CB8AC3E}">
        <p14:creationId xmlns:p14="http://schemas.microsoft.com/office/powerpoint/2010/main" val="158429024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5029943-B190-4872-9B84-22FF7CC549D2}"/>
              </a:ext>
            </a:extLst>
          </p:cNvPr>
          <p:cNvPicPr>
            <a:picLocks noChangeAspect="1"/>
          </p:cNvPicPr>
          <p:nvPr/>
        </p:nvPicPr>
        <p:blipFill>
          <a:blip r:embed="rId3"/>
          <a:stretch>
            <a:fillRect/>
          </a:stretch>
        </p:blipFill>
        <p:spPr>
          <a:xfrm>
            <a:off x="378000" y="1700808"/>
            <a:ext cx="11505746" cy="4482446"/>
          </a:xfrm>
          <a:prstGeom prst="rect">
            <a:avLst/>
          </a:prstGeom>
        </p:spPr>
      </p:pic>
      <p:pic>
        <p:nvPicPr>
          <p:cNvPr id="3" name="Grafik 2" descr="Ein Bild, das Text, Screenshot, Software, Design enthält.&#10;&#10;KI-generierte Inhalte können fehlerhaft sein.">
            <a:extLst>
              <a:ext uri="{FF2B5EF4-FFF2-40B4-BE49-F238E27FC236}">
                <a16:creationId xmlns:a16="http://schemas.microsoft.com/office/drawing/2014/main" id="{FD6C8285-58D0-0A51-3DDF-10703F4B9CB3}"/>
              </a:ext>
            </a:extLst>
          </p:cNvPr>
          <p:cNvPicPr>
            <a:picLocks noChangeAspect="1"/>
          </p:cNvPicPr>
          <p:nvPr/>
        </p:nvPicPr>
        <p:blipFill>
          <a:blip r:embed="rId4">
            <a:extLst>
              <a:ext uri="{28A0092B-C50C-407E-A947-70E740481C1C}">
                <a14:useLocalDpi xmlns:a14="http://schemas.microsoft.com/office/drawing/2010/main" val="0"/>
              </a:ext>
            </a:extLst>
          </a:blip>
          <a:srcRect l="8989" t="24172" b="54200"/>
          <a:stretch/>
        </p:blipFill>
        <p:spPr>
          <a:xfrm>
            <a:off x="399437" y="1733334"/>
            <a:ext cx="11506145" cy="4449920"/>
          </a:xfrm>
          <a:prstGeom prst="rect">
            <a:avLst/>
          </a:prstGeom>
        </p:spPr>
      </p:pic>
      <p:sp>
        <p:nvSpPr>
          <p:cNvPr id="5" name="Rectangle 4">
            <a:extLst>
              <a:ext uri="{FF2B5EF4-FFF2-40B4-BE49-F238E27FC236}">
                <a16:creationId xmlns:a16="http://schemas.microsoft.com/office/drawing/2014/main" id="{F4EA161E-4FC8-4E04-AF6C-0B4DE1FF6FEE}"/>
              </a:ext>
            </a:extLst>
          </p:cNvPr>
          <p:cNvSpPr/>
          <p:nvPr/>
        </p:nvSpPr>
        <p:spPr>
          <a:xfrm>
            <a:off x="2086618" y="4365104"/>
            <a:ext cx="9770022" cy="936104"/>
          </a:xfrm>
          <a:prstGeom prst="rect">
            <a:avLst/>
          </a:prstGeom>
          <a:solidFill>
            <a:srgbClr val="FFCC00">
              <a:alpha val="50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itel 2">
            <a:extLst>
              <a:ext uri="{FF2B5EF4-FFF2-40B4-BE49-F238E27FC236}">
                <a16:creationId xmlns:a16="http://schemas.microsoft.com/office/drawing/2014/main" id="{77D76194-C3BD-4999-8C2B-CBC5351E3A12}"/>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Facteurs</a:t>
            </a:r>
            <a:r>
              <a:rPr lang="de-CH" sz="2800" kern="0" dirty="0">
                <a:latin typeface="Arial" panose="020B0604020202020204" pitchFamily="34" charset="0"/>
                <a:cs typeface="Arial" panose="020B0604020202020204" pitchFamily="34" charset="0"/>
              </a:rPr>
              <a:t> de </a:t>
            </a:r>
            <a:r>
              <a:rPr lang="de-CH" sz="2800" kern="0" dirty="0" err="1">
                <a:latin typeface="Arial" panose="020B0604020202020204" pitchFamily="34" charset="0"/>
                <a:cs typeface="Arial" panose="020B0604020202020204" pitchFamily="34" charset="0"/>
              </a:rPr>
              <a:t>développement</a:t>
            </a:r>
            <a:r>
              <a:rPr lang="de-CH" sz="2800" kern="0" dirty="0">
                <a:latin typeface="Arial" panose="020B0604020202020204" pitchFamily="34" charset="0"/>
                <a:cs typeface="Arial" panose="020B0604020202020204" pitchFamily="34" charset="0"/>
              </a:rPr>
              <a:t> </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Athlétique</a:t>
            </a:r>
            <a:r>
              <a:rPr lang="de-CH" sz="2800" b="0" kern="0" dirty="0">
                <a:latin typeface="Arial" panose="020B0604020202020204" pitchFamily="34" charset="0"/>
                <a:cs typeface="Arial" panose="020B0604020202020204" pitchFamily="34" charset="0"/>
              </a:rPr>
              <a:t> – </a:t>
            </a:r>
            <a:r>
              <a:rPr lang="de-CH" sz="2800" b="0" kern="0" dirty="0" err="1">
                <a:latin typeface="Arial" panose="020B0604020202020204" pitchFamily="34" charset="0"/>
                <a:cs typeface="Arial" panose="020B0604020202020204" pitchFamily="34" charset="0"/>
              </a:rPr>
              <a:t>L’explosivité</a:t>
            </a:r>
            <a:endParaRPr lang="de-CH" sz="2800" b="0" kern="0" dirty="0">
              <a:latin typeface="Arial" panose="020B0604020202020204" pitchFamily="34" charset="0"/>
              <a:cs typeface="Arial" panose="020B0604020202020204" pitchFamily="34" charset="0"/>
            </a:endParaRPr>
          </a:p>
        </p:txBody>
      </p:sp>
      <p:sp>
        <p:nvSpPr>
          <p:cNvPr id="6" name="SeitenzahlBenutzerdefiniert">
            <a:extLst>
              <a:ext uri="{FF2B5EF4-FFF2-40B4-BE49-F238E27FC236}">
                <a16:creationId xmlns:a16="http://schemas.microsoft.com/office/drawing/2014/main" id="{66A96B20-8880-2CF0-DCFF-CD7A4C0F865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52</a:t>
            </a:r>
            <a:endParaRPr lang="de-CH" sz="900" dirty="0"/>
          </a:p>
        </p:txBody>
      </p:sp>
    </p:spTree>
    <p:extLst>
      <p:ext uri="{BB962C8B-B14F-4D97-AF65-F5344CB8AC3E}">
        <p14:creationId xmlns:p14="http://schemas.microsoft.com/office/powerpoint/2010/main" val="390102942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CA5A8-07C7-BB48-39C1-C691EB3B9574}"/>
            </a:ext>
          </a:extLst>
        </p:cNvPr>
        <p:cNvGrpSpPr/>
        <p:nvPr/>
      </p:nvGrpSpPr>
      <p:grpSpPr>
        <a:xfrm>
          <a:off x="0" y="0"/>
          <a:ext cx="0" cy="0"/>
          <a:chOff x="0" y="0"/>
          <a:chExt cx="0" cy="0"/>
        </a:xfrm>
      </p:grpSpPr>
      <p:pic>
        <p:nvPicPr>
          <p:cNvPr id="7" name="Grafik 6" descr="Ein Bild, das Text, Screenshot, Design enthält.&#10;&#10;KI-generierte Inhalte können fehlerhaft sein.">
            <a:extLst>
              <a:ext uri="{FF2B5EF4-FFF2-40B4-BE49-F238E27FC236}">
                <a16:creationId xmlns:a16="http://schemas.microsoft.com/office/drawing/2014/main" id="{149D440A-430B-209F-584A-9FA557B2C3B7}"/>
              </a:ext>
            </a:extLst>
          </p:cNvPr>
          <p:cNvPicPr>
            <a:picLocks noChangeAspect="1"/>
          </p:cNvPicPr>
          <p:nvPr/>
        </p:nvPicPr>
        <p:blipFill>
          <a:blip r:embed="rId3">
            <a:extLst>
              <a:ext uri="{28A0092B-C50C-407E-A947-70E740481C1C}">
                <a14:useLocalDpi xmlns:a14="http://schemas.microsoft.com/office/drawing/2010/main" val="0"/>
              </a:ext>
            </a:extLst>
          </a:blip>
          <a:srcRect l="8864" t="24323" b="54466"/>
          <a:stretch/>
        </p:blipFill>
        <p:spPr>
          <a:xfrm>
            <a:off x="280226" y="1520381"/>
            <a:ext cx="11631547" cy="4386847"/>
          </a:xfrm>
          <a:prstGeom prst="rect">
            <a:avLst/>
          </a:prstGeom>
        </p:spPr>
      </p:pic>
      <p:sp>
        <p:nvSpPr>
          <p:cNvPr id="5" name="Rectangle 4">
            <a:extLst>
              <a:ext uri="{FF2B5EF4-FFF2-40B4-BE49-F238E27FC236}">
                <a16:creationId xmlns:a16="http://schemas.microsoft.com/office/drawing/2014/main" id="{C78DEA58-28FF-546E-CF3A-0F5BC495997E}"/>
              </a:ext>
            </a:extLst>
          </p:cNvPr>
          <p:cNvSpPr/>
          <p:nvPr/>
        </p:nvSpPr>
        <p:spPr>
          <a:xfrm>
            <a:off x="1991543" y="4149080"/>
            <a:ext cx="9920229" cy="936104"/>
          </a:xfrm>
          <a:prstGeom prst="rect">
            <a:avLst/>
          </a:prstGeom>
          <a:solidFill>
            <a:srgbClr val="FFCC00">
              <a:alpha val="50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Titel 2">
            <a:extLst>
              <a:ext uri="{FF2B5EF4-FFF2-40B4-BE49-F238E27FC236}">
                <a16:creationId xmlns:a16="http://schemas.microsoft.com/office/drawing/2014/main" id="{2075A5C5-DB8D-413B-8559-B5785C220B5E}"/>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Fattori</a:t>
            </a:r>
            <a:r>
              <a:rPr lang="de-CH" sz="2800" kern="0" dirty="0">
                <a:latin typeface="Arial" panose="020B0604020202020204" pitchFamily="34" charset="0"/>
                <a:cs typeface="Arial" panose="020B0604020202020204" pitchFamily="34" charset="0"/>
              </a:rPr>
              <a:t> di </a:t>
            </a:r>
            <a:r>
              <a:rPr lang="de-CH" sz="2800" kern="0" dirty="0" err="1">
                <a:latin typeface="Arial" panose="020B0604020202020204" pitchFamily="34" charset="0"/>
                <a:cs typeface="Arial" panose="020B0604020202020204" pitchFamily="34" charset="0"/>
              </a:rPr>
              <a:t>sviluppo</a:t>
            </a:r>
            <a:r>
              <a:rPr lang="de-CH" sz="2800" kern="0" dirty="0">
                <a:latin typeface="Arial" panose="020B0604020202020204" pitchFamily="34" charset="0"/>
                <a:cs typeface="Arial" panose="020B0604020202020204" pitchFamily="34" charset="0"/>
              </a:rPr>
              <a:t> </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Atletica</a:t>
            </a:r>
            <a:r>
              <a:rPr lang="de-CH" sz="2800" b="0" kern="0" dirty="0">
                <a:latin typeface="Arial" panose="020B0604020202020204" pitchFamily="34" charset="0"/>
                <a:cs typeface="Arial" panose="020B0604020202020204" pitchFamily="34" charset="0"/>
              </a:rPr>
              <a:t> - </a:t>
            </a:r>
            <a:r>
              <a:rPr lang="de-CH" sz="2800" b="0" kern="0" dirty="0" err="1">
                <a:latin typeface="Arial" panose="020B0604020202020204" pitchFamily="34" charset="0"/>
                <a:cs typeface="Arial" panose="020B0604020202020204" pitchFamily="34" charset="0"/>
              </a:rPr>
              <a:t>Esplosività</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77BFEB13-BC0A-92E5-0C60-4946240D0A3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52</a:t>
            </a:r>
            <a:endParaRPr lang="de-CH" sz="900" dirty="0"/>
          </a:p>
        </p:txBody>
      </p:sp>
    </p:spTree>
    <p:extLst>
      <p:ext uri="{BB962C8B-B14F-4D97-AF65-F5344CB8AC3E}">
        <p14:creationId xmlns:p14="http://schemas.microsoft.com/office/powerpoint/2010/main" val="17948213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A04A0E4-F17C-8DCB-CDE1-AAD31C0CB805}"/>
              </a:ext>
            </a:extLst>
          </p:cNvPr>
          <p:cNvPicPr>
            <a:picLocks noChangeAspect="1"/>
          </p:cNvPicPr>
          <p:nvPr/>
        </p:nvPicPr>
        <p:blipFill>
          <a:blip r:embed="rId2"/>
          <a:stretch>
            <a:fillRect/>
          </a:stretch>
        </p:blipFill>
        <p:spPr>
          <a:xfrm>
            <a:off x="1866496" y="2688450"/>
            <a:ext cx="8496622" cy="3836894"/>
          </a:xfrm>
          <a:prstGeom prst="rect">
            <a:avLst/>
          </a:prstGeom>
        </p:spPr>
      </p:pic>
      <p:sp>
        <p:nvSpPr>
          <p:cNvPr id="5" name="Abgerundetes Rechteck 7">
            <a:extLst>
              <a:ext uri="{FF2B5EF4-FFF2-40B4-BE49-F238E27FC236}">
                <a16:creationId xmlns:a16="http://schemas.microsoft.com/office/drawing/2014/main" id="{832D0280-97DA-0E62-7EB7-A1D5EF5846B2}"/>
              </a:ext>
            </a:extLst>
          </p:cNvPr>
          <p:cNvSpPr/>
          <p:nvPr/>
        </p:nvSpPr>
        <p:spPr>
          <a:xfrm>
            <a:off x="1847367" y="1600945"/>
            <a:ext cx="8496944" cy="158956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Aft>
                <a:spcPts val="600"/>
              </a:spcAft>
              <a:defRPr/>
            </a:pPr>
            <a:r>
              <a:rPr lang="fr-CH" sz="1800" i="0" u="none" strike="noStrike" dirty="0" err="1">
                <a:solidFill>
                  <a:srgbClr val="000000"/>
                </a:solidFill>
                <a:effectLst/>
              </a:rPr>
              <a:t>Explosivität</a:t>
            </a:r>
            <a:r>
              <a:rPr lang="fr-CH" sz="1800" i="0" u="none" strike="noStrike" dirty="0">
                <a:solidFill>
                  <a:srgbClr val="000000"/>
                </a:solidFill>
                <a:effectLst/>
              </a:rPr>
              <a:t> </a:t>
            </a:r>
            <a:r>
              <a:rPr lang="fr-CH" sz="1800" i="0" u="none" strike="noStrike" dirty="0" err="1">
                <a:solidFill>
                  <a:srgbClr val="000000"/>
                </a:solidFill>
                <a:effectLst/>
              </a:rPr>
              <a:t>ist</a:t>
            </a:r>
            <a:r>
              <a:rPr lang="fr-CH" sz="1800" i="0" u="none" strike="noStrike" dirty="0">
                <a:solidFill>
                  <a:srgbClr val="000000"/>
                </a:solidFill>
                <a:effectLst/>
              </a:rPr>
              <a:t> die </a:t>
            </a:r>
            <a:r>
              <a:rPr lang="fr-CH" sz="1800" i="0" u="none" strike="noStrike" dirty="0" err="1">
                <a:solidFill>
                  <a:srgbClr val="000000"/>
                </a:solidFill>
                <a:effectLst/>
              </a:rPr>
              <a:t>Fähigkeit</a:t>
            </a:r>
            <a:r>
              <a:rPr lang="fr-CH" sz="1800" i="0" u="none" strike="noStrike" dirty="0">
                <a:solidFill>
                  <a:srgbClr val="000000"/>
                </a:solidFill>
                <a:effectLst/>
              </a:rPr>
              <a:t> des </a:t>
            </a:r>
            <a:r>
              <a:rPr lang="fr-CH" sz="1800" i="0" u="none" strike="noStrike" dirty="0" err="1">
                <a:solidFill>
                  <a:srgbClr val="000000"/>
                </a:solidFill>
                <a:effectLst/>
              </a:rPr>
              <a:t>neuromuskulären</a:t>
            </a:r>
            <a:r>
              <a:rPr lang="fr-CH" sz="1800" i="0" u="none" strike="noStrike" dirty="0">
                <a:solidFill>
                  <a:srgbClr val="000000"/>
                </a:solidFill>
                <a:effectLst/>
              </a:rPr>
              <a:t> </a:t>
            </a:r>
            <a:r>
              <a:rPr lang="fr-CH" sz="1800" i="0" u="none" strike="noStrike" dirty="0" err="1">
                <a:solidFill>
                  <a:srgbClr val="000000"/>
                </a:solidFill>
                <a:effectLst/>
              </a:rPr>
              <a:t>Systems</a:t>
            </a:r>
            <a:r>
              <a:rPr lang="fr-CH" sz="1800" i="0" u="none" strike="noStrike" dirty="0">
                <a:solidFill>
                  <a:srgbClr val="000000"/>
                </a:solidFill>
                <a:effectLst/>
              </a:rPr>
              <a:t>, </a:t>
            </a:r>
            <a:r>
              <a:rPr lang="fr-CH" sz="1800" i="0" u="none" strike="noStrike" dirty="0" err="1">
                <a:solidFill>
                  <a:srgbClr val="000000"/>
                </a:solidFill>
                <a:effectLst/>
              </a:rPr>
              <a:t>das</a:t>
            </a:r>
            <a:r>
              <a:rPr lang="fr-CH" sz="1800" i="0" u="none" strike="noStrike" dirty="0">
                <a:solidFill>
                  <a:srgbClr val="000000"/>
                </a:solidFill>
                <a:effectLst/>
              </a:rPr>
              <a:t> </a:t>
            </a:r>
            <a:r>
              <a:rPr lang="fr-CH" sz="1800" i="0" u="none" strike="noStrike" dirty="0" err="1">
                <a:solidFill>
                  <a:srgbClr val="000000"/>
                </a:solidFill>
                <a:effectLst/>
              </a:rPr>
              <a:t>Kraftniveau</a:t>
            </a:r>
            <a:r>
              <a:rPr lang="fr-CH" sz="1800" i="0" u="none" strike="noStrike" dirty="0">
                <a:solidFill>
                  <a:srgbClr val="000000"/>
                </a:solidFill>
                <a:effectLst/>
              </a:rPr>
              <a:t> </a:t>
            </a:r>
            <a:r>
              <a:rPr lang="fr-CH" sz="1800" i="0" u="none" strike="noStrike" dirty="0" err="1">
                <a:solidFill>
                  <a:srgbClr val="000000"/>
                </a:solidFill>
                <a:effectLst/>
              </a:rPr>
              <a:t>plötzlich</a:t>
            </a:r>
            <a:r>
              <a:rPr lang="fr-CH" sz="1800" i="0" u="none" strike="noStrike" dirty="0">
                <a:solidFill>
                  <a:srgbClr val="000000"/>
                </a:solidFill>
                <a:effectLst/>
              </a:rPr>
              <a:t> </a:t>
            </a:r>
            <a:r>
              <a:rPr lang="fr-CH" sz="1800" i="0" u="none" strike="noStrike" dirty="0" err="1">
                <a:solidFill>
                  <a:srgbClr val="000000"/>
                </a:solidFill>
                <a:effectLst/>
              </a:rPr>
              <a:t>zu</a:t>
            </a:r>
            <a:r>
              <a:rPr lang="fr-CH" sz="1800" i="0" u="none" strike="noStrike" dirty="0">
                <a:solidFill>
                  <a:srgbClr val="000000"/>
                </a:solidFill>
                <a:effectLst/>
              </a:rPr>
              <a:t> </a:t>
            </a:r>
            <a:r>
              <a:rPr lang="fr-CH" sz="1800" i="0" u="none" strike="noStrike" dirty="0" err="1">
                <a:solidFill>
                  <a:srgbClr val="000000"/>
                </a:solidFill>
                <a:effectLst/>
              </a:rPr>
              <a:t>erhöhen</a:t>
            </a:r>
            <a:r>
              <a:rPr lang="fr-CH" sz="1800" i="0" u="none" strike="noStrike" dirty="0">
                <a:solidFill>
                  <a:srgbClr val="000000"/>
                </a:solidFill>
                <a:effectLst/>
              </a:rPr>
              <a:t>, </a:t>
            </a:r>
            <a:r>
              <a:rPr lang="fr-CH" sz="1800" i="0" u="none" strike="noStrike" dirty="0" err="1">
                <a:solidFill>
                  <a:srgbClr val="000000"/>
                </a:solidFill>
                <a:effectLst/>
              </a:rPr>
              <a:t>indem</a:t>
            </a:r>
            <a:r>
              <a:rPr lang="fr-CH" sz="1800" i="0" u="none" strike="noStrike" dirty="0">
                <a:solidFill>
                  <a:srgbClr val="000000"/>
                </a:solidFill>
                <a:effectLst/>
              </a:rPr>
              <a:t> es in </a:t>
            </a:r>
            <a:r>
              <a:rPr lang="fr-CH" sz="1800" i="0" u="none" strike="noStrike" dirty="0" err="1">
                <a:solidFill>
                  <a:srgbClr val="000000"/>
                </a:solidFill>
                <a:effectLst/>
              </a:rPr>
              <a:t>kürzester</a:t>
            </a:r>
            <a:r>
              <a:rPr lang="fr-CH" sz="1800" i="0" u="none" strike="noStrike" dirty="0">
                <a:solidFill>
                  <a:srgbClr val="000000"/>
                </a:solidFill>
                <a:effectLst/>
              </a:rPr>
              <a:t> Zeit </a:t>
            </a:r>
            <a:r>
              <a:rPr lang="fr-CH" sz="1800" i="0" u="none" strike="noStrike" dirty="0" err="1">
                <a:solidFill>
                  <a:srgbClr val="000000"/>
                </a:solidFill>
                <a:effectLst/>
              </a:rPr>
              <a:t>ein</a:t>
            </a:r>
            <a:r>
              <a:rPr lang="fr-CH" sz="1800" i="0" u="none" strike="noStrike" dirty="0">
                <a:solidFill>
                  <a:srgbClr val="000000"/>
                </a:solidFill>
                <a:effectLst/>
              </a:rPr>
              <a:t> Maximum an </a:t>
            </a:r>
            <a:r>
              <a:rPr lang="fr-CH" sz="1800" i="0" u="none" strike="noStrike" dirty="0" err="1">
                <a:solidFill>
                  <a:srgbClr val="000000"/>
                </a:solidFill>
                <a:effectLst/>
              </a:rPr>
              <a:t>Nervenimpulsen</a:t>
            </a:r>
            <a:r>
              <a:rPr lang="fr-CH" sz="1800" i="0" u="none" strike="noStrike" dirty="0">
                <a:solidFill>
                  <a:srgbClr val="000000"/>
                </a:solidFill>
                <a:effectLst/>
              </a:rPr>
              <a:t> </a:t>
            </a:r>
            <a:r>
              <a:rPr lang="fr-CH" sz="1800" i="0" u="none" strike="noStrike" dirty="0" err="1">
                <a:solidFill>
                  <a:srgbClr val="000000"/>
                </a:solidFill>
                <a:effectLst/>
              </a:rPr>
              <a:t>mobilisiert</a:t>
            </a:r>
            <a:r>
              <a:rPr lang="fr-CH" sz="1800" i="0" u="none" strike="noStrike" dirty="0">
                <a:solidFill>
                  <a:srgbClr val="000000"/>
                </a:solidFill>
                <a:effectLst/>
              </a:rPr>
              <a:t> (Miller, 1997).</a:t>
            </a:r>
            <a:br>
              <a:rPr lang="fr-CH" sz="1800" dirty="0"/>
            </a:br>
            <a:r>
              <a:rPr lang="fr-CH" sz="1800" i="0" u="none" strike="noStrike" dirty="0" err="1">
                <a:solidFill>
                  <a:srgbClr val="000000"/>
                </a:solidFill>
                <a:effectLst/>
              </a:rPr>
              <a:t>Explosivität</a:t>
            </a:r>
            <a:r>
              <a:rPr lang="fr-CH" sz="1800" i="0" u="none" strike="noStrike" dirty="0">
                <a:solidFill>
                  <a:srgbClr val="000000"/>
                </a:solidFill>
                <a:effectLst/>
              </a:rPr>
              <a:t> </a:t>
            </a:r>
            <a:r>
              <a:rPr lang="fr-CH" sz="1800" i="0" u="none" strike="noStrike" dirty="0" err="1">
                <a:solidFill>
                  <a:srgbClr val="000000"/>
                </a:solidFill>
                <a:effectLst/>
              </a:rPr>
              <a:t>bedeutet</a:t>
            </a:r>
            <a:r>
              <a:rPr lang="fr-CH" sz="1800" i="0" u="none" strike="noStrike" dirty="0">
                <a:solidFill>
                  <a:srgbClr val="000000"/>
                </a:solidFill>
                <a:effectLst/>
              </a:rPr>
              <a:t>, den </a:t>
            </a:r>
            <a:r>
              <a:rPr lang="fr-CH" sz="1800" i="0" u="none" strike="noStrike" dirty="0" err="1">
                <a:solidFill>
                  <a:srgbClr val="000000"/>
                </a:solidFill>
                <a:effectLst/>
              </a:rPr>
              <a:t>größtmöglichen</a:t>
            </a:r>
            <a:r>
              <a:rPr lang="fr-CH" sz="1800" i="0" u="none" strike="noStrike" dirty="0">
                <a:solidFill>
                  <a:srgbClr val="000000"/>
                </a:solidFill>
                <a:effectLst/>
              </a:rPr>
              <a:t> </a:t>
            </a:r>
            <a:r>
              <a:rPr lang="fr-CH" sz="1800" i="0" u="none" strike="noStrike" dirty="0" err="1">
                <a:solidFill>
                  <a:srgbClr val="000000"/>
                </a:solidFill>
                <a:effectLst/>
              </a:rPr>
              <a:t>Kraftzuwachs</a:t>
            </a:r>
            <a:r>
              <a:rPr lang="fr-CH" sz="1800" i="0" u="none" strike="noStrike" dirty="0">
                <a:solidFill>
                  <a:srgbClr val="000000"/>
                </a:solidFill>
                <a:effectLst/>
              </a:rPr>
              <a:t> in </a:t>
            </a:r>
            <a:r>
              <a:rPr lang="fr-CH" sz="1800" i="0" u="none" strike="noStrike" dirty="0" err="1">
                <a:solidFill>
                  <a:srgbClr val="000000"/>
                </a:solidFill>
                <a:effectLst/>
              </a:rPr>
              <a:t>möglichst</a:t>
            </a:r>
            <a:r>
              <a:rPr lang="fr-CH" sz="1800" i="0" u="none" strike="noStrike" dirty="0">
                <a:solidFill>
                  <a:srgbClr val="000000"/>
                </a:solidFill>
                <a:effectLst/>
              </a:rPr>
              <a:t> </a:t>
            </a:r>
            <a:r>
              <a:rPr lang="fr-CH" sz="1800" i="0" u="none" strike="noStrike" dirty="0" err="1">
                <a:solidFill>
                  <a:srgbClr val="000000"/>
                </a:solidFill>
                <a:effectLst/>
              </a:rPr>
              <a:t>kurzer</a:t>
            </a:r>
            <a:r>
              <a:rPr lang="fr-CH" sz="1800" i="0" u="none" strike="noStrike" dirty="0">
                <a:solidFill>
                  <a:srgbClr val="000000"/>
                </a:solidFill>
                <a:effectLst/>
              </a:rPr>
              <a:t> Zeit </a:t>
            </a:r>
            <a:r>
              <a:rPr lang="fr-CH" sz="1800" i="0" u="none" strike="noStrike" dirty="0" err="1">
                <a:solidFill>
                  <a:srgbClr val="000000"/>
                </a:solidFill>
                <a:effectLst/>
              </a:rPr>
              <a:t>zu</a:t>
            </a:r>
            <a:r>
              <a:rPr lang="fr-CH" sz="1800" i="0" u="none" strike="noStrike" dirty="0">
                <a:solidFill>
                  <a:srgbClr val="000000"/>
                </a:solidFill>
                <a:effectLst/>
              </a:rPr>
              <a:t> </a:t>
            </a:r>
            <a:r>
              <a:rPr lang="fr-CH" sz="1800" i="0" u="none" strike="noStrike" dirty="0" err="1">
                <a:solidFill>
                  <a:srgbClr val="000000"/>
                </a:solidFill>
                <a:effectLst/>
              </a:rPr>
              <a:t>erzeugen</a:t>
            </a:r>
            <a:r>
              <a:rPr lang="fr-CH" sz="1800" i="0" u="none" strike="noStrike" dirty="0">
                <a:solidFill>
                  <a:srgbClr val="000000"/>
                </a:solidFill>
                <a:effectLst/>
              </a:rPr>
              <a:t>.</a:t>
            </a:r>
            <a:endParaRPr lang="en-GB" dirty="0">
              <a:solidFill>
                <a:schemeClr val="tx1"/>
              </a:solidFill>
              <a:cs typeface="Arial" panose="020B0604020202020204" pitchFamily="34" charset="0"/>
            </a:endParaRPr>
          </a:p>
        </p:txBody>
      </p:sp>
      <p:sp>
        <p:nvSpPr>
          <p:cNvPr id="6" name="Titel 2">
            <a:extLst>
              <a:ext uri="{FF2B5EF4-FFF2-40B4-BE49-F238E27FC236}">
                <a16:creationId xmlns:a16="http://schemas.microsoft.com/office/drawing/2014/main" id="{4724BAF0-68F0-4054-9639-6B5F4D1FB2B9}"/>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Explosivität</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CBB2830E-899A-E79F-FAB9-BC33EF98C54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53</a:t>
            </a:r>
            <a:endParaRPr lang="de-CH" sz="900" dirty="0"/>
          </a:p>
        </p:txBody>
      </p:sp>
      <p:pic>
        <p:nvPicPr>
          <p:cNvPr id="2" name="Grafik 1">
            <a:extLst>
              <a:ext uri="{FF2B5EF4-FFF2-40B4-BE49-F238E27FC236}">
                <a16:creationId xmlns:a16="http://schemas.microsoft.com/office/drawing/2014/main" id="{3E555B46-40DE-DE7A-D3C7-B5C10A236562}"/>
              </a:ext>
            </a:extLst>
          </p:cNvPr>
          <p:cNvPicPr>
            <a:picLocks noChangeAspect="1"/>
          </p:cNvPicPr>
          <p:nvPr/>
        </p:nvPicPr>
        <p:blipFill>
          <a:blip r:embed="rId3"/>
          <a:stretch>
            <a:fillRect/>
          </a:stretch>
        </p:blipFill>
        <p:spPr>
          <a:xfrm>
            <a:off x="378984" y="6059249"/>
            <a:ext cx="269382" cy="360000"/>
          </a:xfrm>
          <a:prstGeom prst="rect">
            <a:avLst/>
          </a:prstGeom>
        </p:spPr>
      </p:pic>
    </p:spTree>
    <p:extLst>
      <p:ext uri="{BB962C8B-B14F-4D97-AF65-F5344CB8AC3E}">
        <p14:creationId xmlns:p14="http://schemas.microsoft.com/office/powerpoint/2010/main" val="77305783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1866496" y="2688450"/>
            <a:ext cx="8496622" cy="3836894"/>
          </a:xfrm>
          <a:prstGeom prst="rect">
            <a:avLst/>
          </a:prstGeom>
        </p:spPr>
      </p:pic>
      <p:sp>
        <p:nvSpPr>
          <p:cNvPr id="9" name="Abgerundetes Rechteck 7">
            <a:extLst>
              <a:ext uri="{FF2B5EF4-FFF2-40B4-BE49-F238E27FC236}">
                <a16:creationId xmlns:a16="http://schemas.microsoft.com/office/drawing/2014/main" id="{92DA940D-18E6-2943-80E4-469980CB198C}"/>
              </a:ext>
            </a:extLst>
          </p:cNvPr>
          <p:cNvSpPr/>
          <p:nvPr/>
        </p:nvSpPr>
        <p:spPr>
          <a:xfrm>
            <a:off x="1847367" y="1600945"/>
            <a:ext cx="8496944" cy="158956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Aft>
                <a:spcPts val="600"/>
              </a:spcAft>
              <a:defRPr/>
            </a:pPr>
            <a:r>
              <a:rPr lang="en-GB" sz="1800" dirty="0" err="1">
                <a:solidFill>
                  <a:schemeClr val="tx1"/>
                </a:solidFill>
                <a:latin typeface="Arial" pitchFamily="34" charset="0"/>
              </a:rPr>
              <a:t>L'explosivité</a:t>
            </a:r>
            <a:r>
              <a:rPr lang="en-GB" sz="1800" dirty="0">
                <a:solidFill>
                  <a:schemeClr val="tx1"/>
                </a:solidFill>
                <a:latin typeface="Arial" pitchFamily="34" charset="0"/>
              </a:rPr>
              <a:t> </a:t>
            </a:r>
            <a:r>
              <a:rPr lang="en-GB" sz="1800" dirty="0" err="1">
                <a:solidFill>
                  <a:schemeClr val="tx1"/>
                </a:solidFill>
                <a:latin typeface="Arial" pitchFamily="34" charset="0"/>
              </a:rPr>
              <a:t>est</a:t>
            </a:r>
            <a:r>
              <a:rPr lang="en-GB" sz="1800" dirty="0">
                <a:solidFill>
                  <a:schemeClr val="tx1"/>
                </a:solidFill>
                <a:latin typeface="Arial" pitchFamily="34" charset="0"/>
              </a:rPr>
              <a:t> la </a:t>
            </a:r>
            <a:r>
              <a:rPr lang="en-GB" sz="1800" dirty="0" err="1">
                <a:solidFill>
                  <a:schemeClr val="tx1"/>
                </a:solidFill>
                <a:latin typeface="Arial" pitchFamily="34" charset="0"/>
              </a:rPr>
              <a:t>capacité</a:t>
            </a:r>
            <a:r>
              <a:rPr lang="en-GB" sz="1800" dirty="0">
                <a:solidFill>
                  <a:schemeClr val="tx1"/>
                </a:solidFill>
                <a:latin typeface="Arial" pitchFamily="34" charset="0"/>
              </a:rPr>
              <a:t> du </a:t>
            </a:r>
            <a:r>
              <a:rPr lang="en-GB" sz="1800" dirty="0" err="1">
                <a:solidFill>
                  <a:schemeClr val="tx1"/>
                </a:solidFill>
                <a:latin typeface="Arial" pitchFamily="34" charset="0"/>
              </a:rPr>
              <a:t>système</a:t>
            </a:r>
            <a:r>
              <a:rPr lang="en-GB" sz="1800" dirty="0">
                <a:solidFill>
                  <a:schemeClr val="tx1"/>
                </a:solidFill>
                <a:latin typeface="Arial" pitchFamily="34" charset="0"/>
              </a:rPr>
              <a:t> </a:t>
            </a:r>
            <a:r>
              <a:rPr lang="en-GB" sz="1800" dirty="0" err="1">
                <a:solidFill>
                  <a:schemeClr val="tx1"/>
                </a:solidFill>
                <a:latin typeface="Arial" pitchFamily="34" charset="0"/>
              </a:rPr>
              <a:t>neuromusculaire</a:t>
            </a:r>
            <a:r>
              <a:rPr lang="en-GB" sz="1800" dirty="0">
                <a:solidFill>
                  <a:schemeClr val="tx1"/>
                </a:solidFill>
                <a:latin typeface="Arial" pitchFamily="34" charset="0"/>
              </a:rPr>
              <a:t> à augmenter </a:t>
            </a:r>
            <a:r>
              <a:rPr lang="en-GB" sz="1800" dirty="0" err="1">
                <a:solidFill>
                  <a:schemeClr val="tx1"/>
                </a:solidFill>
                <a:latin typeface="Arial" pitchFamily="34" charset="0"/>
              </a:rPr>
              <a:t>brusquement</a:t>
            </a:r>
            <a:r>
              <a:rPr lang="en-GB" sz="1800" dirty="0">
                <a:solidFill>
                  <a:schemeClr val="tx1"/>
                </a:solidFill>
                <a:latin typeface="Arial" pitchFamily="34" charset="0"/>
              </a:rPr>
              <a:t> le </a:t>
            </a:r>
            <a:r>
              <a:rPr lang="en-GB" sz="1800" dirty="0" err="1">
                <a:solidFill>
                  <a:schemeClr val="tx1"/>
                </a:solidFill>
                <a:latin typeface="Arial" pitchFamily="34" charset="0"/>
              </a:rPr>
              <a:t>niveau</a:t>
            </a:r>
            <a:r>
              <a:rPr lang="en-GB" sz="1800" dirty="0">
                <a:solidFill>
                  <a:schemeClr val="tx1"/>
                </a:solidFill>
                <a:latin typeface="Arial" pitchFamily="34" charset="0"/>
              </a:rPr>
              <a:t> de force, à mobiliser le maximum </a:t>
            </a:r>
            <a:r>
              <a:rPr lang="en-GB" sz="1800" dirty="0" err="1">
                <a:solidFill>
                  <a:schemeClr val="tx1"/>
                </a:solidFill>
                <a:latin typeface="Arial" pitchFamily="34" charset="0"/>
              </a:rPr>
              <a:t>d'influx</a:t>
            </a:r>
            <a:r>
              <a:rPr lang="en-GB" sz="1800" dirty="0">
                <a:solidFill>
                  <a:schemeClr val="tx1"/>
                </a:solidFill>
                <a:latin typeface="Arial" pitchFamily="34" charset="0"/>
              </a:rPr>
              <a:t> </a:t>
            </a:r>
            <a:r>
              <a:rPr lang="en-GB" sz="1800" dirty="0" err="1">
                <a:solidFill>
                  <a:schemeClr val="tx1"/>
                </a:solidFill>
                <a:latin typeface="Arial" pitchFamily="34" charset="0"/>
              </a:rPr>
              <a:t>nerveux</a:t>
            </a:r>
            <a:r>
              <a:rPr lang="en-GB" sz="1800" dirty="0">
                <a:solidFill>
                  <a:schemeClr val="tx1"/>
                </a:solidFill>
                <a:latin typeface="Arial" pitchFamily="34" charset="0"/>
              </a:rPr>
              <a:t> </a:t>
            </a:r>
            <a:r>
              <a:rPr lang="en-GB" sz="1800" dirty="0" err="1">
                <a:solidFill>
                  <a:schemeClr val="tx1"/>
                </a:solidFill>
                <a:latin typeface="Arial" pitchFamily="34" charset="0"/>
              </a:rPr>
              <a:t>en</a:t>
            </a:r>
            <a:r>
              <a:rPr lang="en-GB" sz="1800" dirty="0">
                <a:solidFill>
                  <a:schemeClr val="tx1"/>
                </a:solidFill>
                <a:latin typeface="Arial" pitchFamily="34" charset="0"/>
              </a:rPr>
              <a:t> un minimum de temps (Miller, 1997)</a:t>
            </a:r>
          </a:p>
          <a:p>
            <a:pPr algn="ctr" eaLnBrk="0" hangingPunct="0">
              <a:spcAft>
                <a:spcPts val="600"/>
              </a:spcAft>
              <a:defRPr/>
            </a:pPr>
            <a:r>
              <a:rPr lang="en-GB" sz="1800" dirty="0" err="1">
                <a:solidFill>
                  <a:schemeClr val="tx1"/>
                </a:solidFill>
                <a:latin typeface="Arial" pitchFamily="34" charset="0"/>
                <a:cs typeface="Arial" panose="020B0604020202020204" pitchFamily="34" charset="0"/>
              </a:rPr>
              <a:t>L'explosivité</a:t>
            </a:r>
            <a:r>
              <a:rPr lang="en-GB" sz="1800" dirty="0">
                <a:solidFill>
                  <a:schemeClr val="tx1"/>
                </a:solidFill>
                <a:latin typeface="Arial" pitchFamily="34" charset="0"/>
                <a:cs typeface="Arial" panose="020B0604020202020204" pitchFamily="34" charset="0"/>
              </a:rPr>
              <a:t> </a:t>
            </a:r>
            <a:r>
              <a:rPr lang="en-GB" sz="1800" dirty="0" err="1">
                <a:solidFill>
                  <a:schemeClr val="tx1"/>
                </a:solidFill>
                <a:latin typeface="Arial" pitchFamily="34" charset="0"/>
                <a:cs typeface="Arial" panose="020B0604020202020204" pitchFamily="34" charset="0"/>
              </a:rPr>
              <a:t>c'est</a:t>
            </a:r>
            <a:r>
              <a:rPr lang="en-GB" sz="1800" dirty="0">
                <a:solidFill>
                  <a:schemeClr val="tx1"/>
                </a:solidFill>
                <a:latin typeface="Arial" pitchFamily="34" charset="0"/>
                <a:cs typeface="Arial" panose="020B0604020202020204" pitchFamily="34" charset="0"/>
              </a:rPr>
              <a:t> comment </a:t>
            </a:r>
            <a:r>
              <a:rPr lang="en-GB" sz="1800" dirty="0" err="1">
                <a:solidFill>
                  <a:schemeClr val="tx1"/>
                </a:solidFill>
                <a:latin typeface="Arial" pitchFamily="34" charset="0"/>
                <a:cs typeface="Arial" panose="020B0604020202020204" pitchFamily="34" charset="0"/>
              </a:rPr>
              <a:t>générer</a:t>
            </a:r>
            <a:r>
              <a:rPr lang="en-GB" sz="1800" dirty="0">
                <a:solidFill>
                  <a:schemeClr val="tx1"/>
                </a:solidFill>
                <a:latin typeface="Arial" pitchFamily="34" charset="0"/>
                <a:cs typeface="Arial" panose="020B0604020202020204" pitchFamily="34" charset="0"/>
              </a:rPr>
              <a:t> la plus </a:t>
            </a:r>
            <a:r>
              <a:rPr lang="en-GB" sz="1800" dirty="0" err="1">
                <a:solidFill>
                  <a:schemeClr val="tx1"/>
                </a:solidFill>
                <a:latin typeface="Arial" pitchFamily="34" charset="0"/>
                <a:cs typeface="Arial" panose="020B0604020202020204" pitchFamily="34" charset="0"/>
              </a:rPr>
              <a:t>grande</a:t>
            </a:r>
            <a:r>
              <a:rPr lang="en-GB" sz="1800" dirty="0">
                <a:solidFill>
                  <a:schemeClr val="tx1"/>
                </a:solidFill>
                <a:latin typeface="Arial" pitchFamily="34" charset="0"/>
                <a:cs typeface="Arial" panose="020B0604020202020204" pitchFamily="34" charset="0"/>
              </a:rPr>
              <a:t> augmentation de force possible </a:t>
            </a:r>
            <a:r>
              <a:rPr lang="en-GB" sz="1800" dirty="0" err="1">
                <a:solidFill>
                  <a:schemeClr val="tx1"/>
                </a:solidFill>
                <a:latin typeface="Arial" pitchFamily="34" charset="0"/>
                <a:cs typeface="Arial" panose="020B0604020202020204" pitchFamily="34" charset="0"/>
              </a:rPr>
              <a:t>dans</a:t>
            </a:r>
            <a:r>
              <a:rPr lang="en-GB" sz="1800" dirty="0">
                <a:solidFill>
                  <a:schemeClr val="tx1"/>
                </a:solidFill>
                <a:latin typeface="Arial" pitchFamily="34" charset="0"/>
                <a:cs typeface="Arial" panose="020B0604020202020204" pitchFamily="34" charset="0"/>
              </a:rPr>
              <a:t> les plus </a:t>
            </a:r>
            <a:r>
              <a:rPr lang="en-GB" sz="1800" dirty="0" err="1">
                <a:solidFill>
                  <a:schemeClr val="tx1"/>
                </a:solidFill>
                <a:latin typeface="Arial" pitchFamily="34" charset="0"/>
                <a:cs typeface="Arial" panose="020B0604020202020204" pitchFamily="34" charset="0"/>
              </a:rPr>
              <a:t>brefs</a:t>
            </a:r>
            <a:r>
              <a:rPr lang="en-GB" sz="1800" dirty="0">
                <a:solidFill>
                  <a:schemeClr val="tx1"/>
                </a:solidFill>
                <a:latin typeface="Arial" pitchFamily="34" charset="0"/>
                <a:cs typeface="Arial" panose="020B0604020202020204" pitchFamily="34" charset="0"/>
              </a:rPr>
              <a:t> </a:t>
            </a:r>
            <a:r>
              <a:rPr lang="en-GB" sz="1800" dirty="0" err="1">
                <a:solidFill>
                  <a:schemeClr val="tx1"/>
                </a:solidFill>
                <a:latin typeface="Arial" pitchFamily="34" charset="0"/>
                <a:cs typeface="Arial" panose="020B0604020202020204" pitchFamily="34" charset="0"/>
              </a:rPr>
              <a:t>délais</a:t>
            </a:r>
            <a:r>
              <a:rPr lang="en-GB" sz="1800" dirty="0">
                <a:solidFill>
                  <a:schemeClr val="tx1"/>
                </a:solidFill>
                <a:latin typeface="Arial" pitchFamily="34" charset="0"/>
                <a:cs typeface="Arial" panose="020B0604020202020204" pitchFamily="34" charset="0"/>
              </a:rPr>
              <a:t>.</a:t>
            </a:r>
          </a:p>
        </p:txBody>
      </p:sp>
      <p:sp>
        <p:nvSpPr>
          <p:cNvPr id="6" name="Titel 2">
            <a:extLst>
              <a:ext uri="{FF2B5EF4-FFF2-40B4-BE49-F238E27FC236}">
                <a16:creationId xmlns:a16="http://schemas.microsoft.com/office/drawing/2014/main" id="{4F894BC0-7966-44DB-A887-C32D9F9FE29C}"/>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L’explosivité</a:t>
            </a:r>
            <a:endParaRPr lang="de-CH" sz="280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8146B061-84F6-D9BC-FD73-B44599E5D684}"/>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53</a:t>
            </a:r>
            <a:endParaRPr lang="de-CH" sz="900" dirty="0"/>
          </a:p>
        </p:txBody>
      </p:sp>
      <p:pic>
        <p:nvPicPr>
          <p:cNvPr id="2" name="Grafik 1">
            <a:extLst>
              <a:ext uri="{FF2B5EF4-FFF2-40B4-BE49-F238E27FC236}">
                <a16:creationId xmlns:a16="http://schemas.microsoft.com/office/drawing/2014/main" id="{9E212F1F-F1D6-5939-5116-5084135843F9}"/>
              </a:ext>
            </a:extLst>
          </p:cNvPr>
          <p:cNvPicPr>
            <a:picLocks noChangeAspect="1"/>
          </p:cNvPicPr>
          <p:nvPr/>
        </p:nvPicPr>
        <p:blipFill>
          <a:blip r:embed="rId4"/>
          <a:stretch>
            <a:fillRect/>
          </a:stretch>
        </p:blipFill>
        <p:spPr>
          <a:xfrm>
            <a:off x="378984" y="6059249"/>
            <a:ext cx="269382" cy="360000"/>
          </a:xfrm>
          <a:prstGeom prst="rect">
            <a:avLst/>
          </a:prstGeom>
        </p:spPr>
      </p:pic>
    </p:spTree>
    <p:extLst>
      <p:ext uri="{BB962C8B-B14F-4D97-AF65-F5344CB8AC3E}">
        <p14:creationId xmlns:p14="http://schemas.microsoft.com/office/powerpoint/2010/main" val="546235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EDF37-AF8C-B049-AE9E-9183948773A7}"/>
            </a:ext>
          </a:extLst>
        </p:cNvPr>
        <p:cNvGrpSpPr/>
        <p:nvPr/>
      </p:nvGrpSpPr>
      <p:grpSpPr>
        <a:xfrm>
          <a:off x="0" y="0"/>
          <a:ext cx="0" cy="0"/>
          <a:chOff x="0" y="0"/>
          <a:chExt cx="0" cy="0"/>
        </a:xfrm>
      </p:grpSpPr>
      <p:pic>
        <p:nvPicPr>
          <p:cNvPr id="4" name="Grafik 3" descr="Ein Bild, das Text, Screenshot, Design enthält.&#10;&#10;KI-generierte Inhalte können fehlerhaft sein.">
            <a:extLst>
              <a:ext uri="{FF2B5EF4-FFF2-40B4-BE49-F238E27FC236}">
                <a16:creationId xmlns:a16="http://schemas.microsoft.com/office/drawing/2014/main" id="{13B314DC-3050-9AE4-33E4-CB5E9D922562}"/>
              </a:ext>
            </a:extLst>
          </p:cNvPr>
          <p:cNvPicPr>
            <a:picLocks noChangeAspect="1"/>
          </p:cNvPicPr>
          <p:nvPr/>
        </p:nvPicPr>
        <p:blipFill>
          <a:blip r:embed="rId3">
            <a:extLst>
              <a:ext uri="{28A0092B-C50C-407E-A947-70E740481C1C}">
                <a14:useLocalDpi xmlns:a14="http://schemas.microsoft.com/office/drawing/2010/main" val="0"/>
              </a:ext>
            </a:extLst>
          </a:blip>
          <a:srcRect l="8864" t="24323" b="54466"/>
          <a:stretch/>
        </p:blipFill>
        <p:spPr>
          <a:xfrm>
            <a:off x="1302171" y="2009242"/>
            <a:ext cx="9587658" cy="3631604"/>
          </a:xfrm>
          <a:prstGeom prst="rect">
            <a:avLst/>
          </a:prstGeom>
        </p:spPr>
      </p:pic>
      <p:sp>
        <p:nvSpPr>
          <p:cNvPr id="5" name="Titel 2">
            <a:extLst>
              <a:ext uri="{FF2B5EF4-FFF2-40B4-BE49-F238E27FC236}">
                <a16:creationId xmlns:a16="http://schemas.microsoft.com/office/drawing/2014/main" id="{85FEE52D-7273-4F4B-9362-99EBA18D1EBA}"/>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Fattori</a:t>
            </a:r>
            <a:r>
              <a:rPr lang="de-CH" sz="2800" kern="0" dirty="0">
                <a:latin typeface="Arial" panose="020B0604020202020204" pitchFamily="34" charset="0"/>
                <a:cs typeface="Arial" panose="020B0604020202020204" pitchFamily="34" charset="0"/>
              </a:rPr>
              <a:t> di </a:t>
            </a:r>
            <a:r>
              <a:rPr lang="de-CH" sz="2800" kern="0" dirty="0" err="1">
                <a:latin typeface="Arial" panose="020B0604020202020204" pitchFamily="34" charset="0"/>
                <a:cs typeface="Arial" panose="020B0604020202020204" pitchFamily="34" charset="0"/>
              </a:rPr>
              <a:t>sviluppo</a:t>
            </a:r>
            <a:r>
              <a:rPr lang="de-CH" sz="2800" kern="0" dirty="0">
                <a:latin typeface="Arial" panose="020B0604020202020204" pitchFamily="34" charset="0"/>
                <a:cs typeface="Arial" panose="020B0604020202020204" pitchFamily="34" charset="0"/>
              </a:rPr>
              <a:t> </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Atletica</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645BACA6-7441-309E-DB06-D01608CF694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a:t>
            </a:r>
            <a:endParaRPr lang="de-CH" sz="900" dirty="0"/>
          </a:p>
        </p:txBody>
      </p:sp>
    </p:spTree>
    <p:extLst>
      <p:ext uri="{BB962C8B-B14F-4D97-AF65-F5344CB8AC3E}">
        <p14:creationId xmlns:p14="http://schemas.microsoft.com/office/powerpoint/2010/main" val="188996656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A2119E1-FD02-FC48-3891-77CC18BA7FEC}"/>
              </a:ext>
            </a:extLst>
          </p:cNvPr>
          <p:cNvPicPr>
            <a:picLocks noChangeAspect="1"/>
          </p:cNvPicPr>
          <p:nvPr/>
        </p:nvPicPr>
        <p:blipFill>
          <a:blip r:embed="rId3"/>
          <a:stretch>
            <a:fillRect/>
          </a:stretch>
        </p:blipFill>
        <p:spPr>
          <a:xfrm>
            <a:off x="1866496" y="2688450"/>
            <a:ext cx="8496622" cy="3836894"/>
          </a:xfrm>
          <a:prstGeom prst="rect">
            <a:avLst/>
          </a:prstGeom>
        </p:spPr>
      </p:pic>
      <p:sp>
        <p:nvSpPr>
          <p:cNvPr id="4" name="Abgerundetes Rechteck 7">
            <a:extLst>
              <a:ext uri="{FF2B5EF4-FFF2-40B4-BE49-F238E27FC236}">
                <a16:creationId xmlns:a16="http://schemas.microsoft.com/office/drawing/2014/main" id="{DD165639-B389-2DE6-E5CC-72EF87976B1C}"/>
              </a:ext>
            </a:extLst>
          </p:cNvPr>
          <p:cNvSpPr/>
          <p:nvPr/>
        </p:nvSpPr>
        <p:spPr>
          <a:xfrm>
            <a:off x="1847528" y="1663974"/>
            <a:ext cx="8496944" cy="158956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fr-CH" sz="1800" i="0" u="none" strike="noStrike" dirty="0">
                <a:solidFill>
                  <a:srgbClr val="000000"/>
                </a:solidFill>
                <a:effectLst/>
                <a:latin typeface="-webkit-standard"/>
              </a:rPr>
              <a:t>L’</a:t>
            </a:r>
            <a:r>
              <a:rPr lang="fr-CH" sz="1800" i="0" u="none" strike="noStrike" dirty="0" err="1">
                <a:solidFill>
                  <a:srgbClr val="000000"/>
                </a:solidFill>
                <a:effectLst/>
              </a:rPr>
              <a:t>esplosività</a:t>
            </a:r>
            <a:r>
              <a:rPr lang="fr-CH" sz="1800" i="0" u="none" strike="noStrike" dirty="0">
                <a:solidFill>
                  <a:srgbClr val="000000"/>
                </a:solidFill>
                <a:effectLst/>
                <a:latin typeface="-webkit-standard"/>
              </a:rPr>
              <a:t> è la </a:t>
            </a:r>
            <a:r>
              <a:rPr lang="fr-CH" sz="1800" i="0" u="none" strike="noStrike" dirty="0" err="1">
                <a:solidFill>
                  <a:srgbClr val="000000"/>
                </a:solidFill>
                <a:effectLst/>
                <a:latin typeface="-webkit-standard"/>
              </a:rPr>
              <a:t>capacità</a:t>
            </a:r>
            <a:r>
              <a:rPr lang="fr-CH" sz="1800" i="0" u="none" strike="noStrike" dirty="0">
                <a:solidFill>
                  <a:srgbClr val="000000"/>
                </a:solidFill>
                <a:effectLst/>
                <a:latin typeface="-webkit-standard"/>
              </a:rPr>
              <a:t> </a:t>
            </a:r>
            <a:r>
              <a:rPr lang="fr-CH" sz="1800" i="0" u="none" strike="noStrike" dirty="0" err="1">
                <a:solidFill>
                  <a:srgbClr val="000000"/>
                </a:solidFill>
                <a:effectLst/>
                <a:latin typeface="-webkit-standard"/>
              </a:rPr>
              <a:t>del</a:t>
            </a:r>
            <a:r>
              <a:rPr lang="fr-CH" sz="1800" i="0" u="none" strike="noStrike" dirty="0">
                <a:solidFill>
                  <a:srgbClr val="000000"/>
                </a:solidFill>
                <a:effectLst/>
                <a:latin typeface="-webkit-standard"/>
              </a:rPr>
              <a:t> </a:t>
            </a:r>
            <a:r>
              <a:rPr lang="fr-CH" sz="1800" i="0" u="none" strike="noStrike" dirty="0" err="1">
                <a:solidFill>
                  <a:srgbClr val="000000"/>
                </a:solidFill>
                <a:effectLst/>
                <a:latin typeface="-webkit-standard"/>
              </a:rPr>
              <a:t>sistema</a:t>
            </a:r>
            <a:r>
              <a:rPr lang="fr-CH" sz="1800" i="0" u="none" strike="noStrike" dirty="0">
                <a:solidFill>
                  <a:srgbClr val="000000"/>
                </a:solidFill>
                <a:effectLst/>
                <a:latin typeface="-webkit-standard"/>
              </a:rPr>
              <a:t> </a:t>
            </a:r>
            <a:r>
              <a:rPr lang="fr-CH" sz="1800" i="0" u="none" strike="noStrike" dirty="0" err="1">
                <a:solidFill>
                  <a:srgbClr val="000000"/>
                </a:solidFill>
                <a:effectLst/>
                <a:latin typeface="-webkit-standard"/>
              </a:rPr>
              <a:t>neuromuscolare</a:t>
            </a:r>
            <a:r>
              <a:rPr lang="fr-CH" sz="1800" i="0" u="none" strike="noStrike" dirty="0">
                <a:solidFill>
                  <a:srgbClr val="000000"/>
                </a:solidFill>
                <a:effectLst/>
                <a:latin typeface="-webkit-standard"/>
              </a:rPr>
              <a:t> di </a:t>
            </a:r>
            <a:r>
              <a:rPr lang="fr-CH" sz="1800" i="0" u="none" strike="noStrike" dirty="0" err="1">
                <a:solidFill>
                  <a:srgbClr val="000000"/>
                </a:solidFill>
                <a:effectLst/>
                <a:latin typeface="-webkit-standard"/>
              </a:rPr>
              <a:t>aumentare</a:t>
            </a:r>
            <a:r>
              <a:rPr lang="fr-CH" sz="1800" i="0" u="none" strike="noStrike" dirty="0">
                <a:solidFill>
                  <a:srgbClr val="000000"/>
                </a:solidFill>
                <a:effectLst/>
                <a:latin typeface="-webkit-standard"/>
              </a:rPr>
              <a:t> </a:t>
            </a:r>
            <a:r>
              <a:rPr lang="fr-CH" sz="1800" i="0" u="none" strike="noStrike" dirty="0" err="1">
                <a:solidFill>
                  <a:srgbClr val="000000"/>
                </a:solidFill>
                <a:effectLst/>
                <a:latin typeface="-webkit-standard"/>
              </a:rPr>
              <a:t>bruscamente</a:t>
            </a:r>
            <a:r>
              <a:rPr lang="fr-CH" sz="1800" i="0" u="none" strike="noStrike" dirty="0">
                <a:solidFill>
                  <a:srgbClr val="000000"/>
                </a:solidFill>
                <a:effectLst/>
                <a:latin typeface="-webkit-standard"/>
              </a:rPr>
              <a:t> il </a:t>
            </a:r>
            <a:r>
              <a:rPr lang="fr-CH" sz="1800" i="0" u="none" strike="noStrike" dirty="0" err="1">
                <a:solidFill>
                  <a:srgbClr val="000000"/>
                </a:solidFill>
                <a:effectLst/>
                <a:latin typeface="-webkit-standard"/>
              </a:rPr>
              <a:t>livello</a:t>
            </a:r>
            <a:r>
              <a:rPr lang="fr-CH" sz="1800" i="0" u="none" strike="noStrike" dirty="0">
                <a:solidFill>
                  <a:srgbClr val="000000"/>
                </a:solidFill>
                <a:effectLst/>
                <a:latin typeface="-webkit-standard"/>
              </a:rPr>
              <a:t> di </a:t>
            </a:r>
            <a:r>
              <a:rPr lang="fr-CH" sz="1800" i="0" u="none" strike="noStrike" dirty="0" err="1">
                <a:solidFill>
                  <a:srgbClr val="000000"/>
                </a:solidFill>
                <a:effectLst/>
                <a:latin typeface="-webkit-standard"/>
              </a:rPr>
              <a:t>forza</a:t>
            </a:r>
            <a:r>
              <a:rPr lang="fr-CH" sz="1800" i="0" u="none" strike="noStrike" dirty="0">
                <a:solidFill>
                  <a:srgbClr val="000000"/>
                </a:solidFill>
                <a:effectLst/>
                <a:latin typeface="-webkit-standard"/>
              </a:rPr>
              <a:t>, </a:t>
            </a:r>
            <a:r>
              <a:rPr lang="fr-CH" sz="1800" i="0" u="none" strike="noStrike" dirty="0" err="1">
                <a:solidFill>
                  <a:srgbClr val="000000"/>
                </a:solidFill>
                <a:effectLst/>
                <a:latin typeface="-webkit-standard"/>
              </a:rPr>
              <a:t>mobilitando</a:t>
            </a:r>
            <a:r>
              <a:rPr lang="fr-CH" sz="1800" i="0" u="none" strike="noStrike" dirty="0">
                <a:solidFill>
                  <a:srgbClr val="000000"/>
                </a:solidFill>
                <a:effectLst/>
                <a:latin typeface="-webkit-standard"/>
              </a:rPr>
              <a:t> il </a:t>
            </a:r>
            <a:r>
              <a:rPr lang="fr-CH" sz="1800" i="0" u="none" strike="noStrike" dirty="0" err="1">
                <a:solidFill>
                  <a:srgbClr val="000000"/>
                </a:solidFill>
                <a:effectLst/>
                <a:latin typeface="-webkit-standard"/>
              </a:rPr>
              <a:t>massimo</a:t>
            </a:r>
            <a:r>
              <a:rPr lang="fr-CH" sz="1800" i="0" u="none" strike="noStrike" dirty="0">
                <a:solidFill>
                  <a:srgbClr val="000000"/>
                </a:solidFill>
                <a:effectLst/>
                <a:latin typeface="-webkit-standard"/>
              </a:rPr>
              <a:t> </a:t>
            </a:r>
            <a:r>
              <a:rPr lang="fr-CH" sz="1800" i="0" u="none" strike="noStrike" dirty="0" err="1">
                <a:solidFill>
                  <a:srgbClr val="000000"/>
                </a:solidFill>
                <a:effectLst/>
                <a:latin typeface="-webkit-standard"/>
              </a:rPr>
              <a:t>degli</a:t>
            </a:r>
            <a:r>
              <a:rPr lang="fr-CH" sz="1800" i="0" u="none" strike="noStrike" dirty="0">
                <a:solidFill>
                  <a:srgbClr val="000000"/>
                </a:solidFill>
                <a:effectLst/>
                <a:latin typeface="-webkit-standard"/>
              </a:rPr>
              <a:t> </a:t>
            </a:r>
            <a:r>
              <a:rPr lang="fr-CH" sz="1800" i="0" u="none" strike="noStrike" dirty="0" err="1">
                <a:solidFill>
                  <a:srgbClr val="000000"/>
                </a:solidFill>
                <a:effectLst/>
                <a:latin typeface="-webkit-standard"/>
              </a:rPr>
              <a:t>impulsi</a:t>
            </a:r>
            <a:r>
              <a:rPr lang="fr-CH" sz="1800" i="0" u="none" strike="noStrike" dirty="0">
                <a:solidFill>
                  <a:srgbClr val="000000"/>
                </a:solidFill>
                <a:effectLst/>
                <a:latin typeface="-webkit-standard"/>
              </a:rPr>
              <a:t> </a:t>
            </a:r>
            <a:r>
              <a:rPr lang="fr-CH" sz="1800" i="0" u="none" strike="noStrike" dirty="0" err="1">
                <a:solidFill>
                  <a:srgbClr val="000000"/>
                </a:solidFill>
                <a:effectLst/>
                <a:latin typeface="-webkit-standard"/>
              </a:rPr>
              <a:t>nervosi</a:t>
            </a:r>
            <a:r>
              <a:rPr lang="fr-CH" sz="1800" i="0" u="none" strike="noStrike" dirty="0">
                <a:solidFill>
                  <a:srgbClr val="000000"/>
                </a:solidFill>
                <a:effectLst/>
                <a:latin typeface="-webkit-standard"/>
              </a:rPr>
              <a:t> </a:t>
            </a:r>
            <a:r>
              <a:rPr lang="fr-CH" sz="1800" i="0" u="none" strike="noStrike" dirty="0" err="1">
                <a:solidFill>
                  <a:srgbClr val="000000"/>
                </a:solidFill>
                <a:effectLst/>
                <a:latin typeface="-webkit-standard"/>
              </a:rPr>
              <a:t>nel</a:t>
            </a:r>
            <a:r>
              <a:rPr lang="fr-CH" sz="1800" i="0" u="none" strike="noStrike" dirty="0">
                <a:solidFill>
                  <a:srgbClr val="000000"/>
                </a:solidFill>
                <a:effectLst/>
                <a:latin typeface="-webkit-standard"/>
              </a:rPr>
              <a:t> minor tempo </a:t>
            </a:r>
            <a:r>
              <a:rPr lang="fr-CH" sz="1800" i="0" u="none" strike="noStrike" dirty="0" err="1">
                <a:solidFill>
                  <a:srgbClr val="000000"/>
                </a:solidFill>
                <a:effectLst/>
                <a:latin typeface="-webkit-standard"/>
              </a:rPr>
              <a:t>possibile</a:t>
            </a:r>
            <a:r>
              <a:rPr lang="fr-CH" sz="1800" i="0" u="none" strike="noStrike" dirty="0">
                <a:solidFill>
                  <a:srgbClr val="000000"/>
                </a:solidFill>
                <a:effectLst/>
                <a:latin typeface="-webkit-standard"/>
              </a:rPr>
              <a:t> (Miller, 1997).</a:t>
            </a:r>
          </a:p>
          <a:p>
            <a:pPr algn="ctr"/>
            <a:r>
              <a:rPr lang="fr-CH" sz="1800" i="0" u="none" strike="noStrike" dirty="0">
                <a:solidFill>
                  <a:srgbClr val="000000"/>
                </a:solidFill>
                <a:effectLst/>
                <a:latin typeface="-webkit-standard"/>
              </a:rPr>
              <a:t>L’</a:t>
            </a:r>
            <a:r>
              <a:rPr lang="fr-CH" sz="1800" i="0" u="none" strike="noStrike" dirty="0" err="1">
                <a:solidFill>
                  <a:srgbClr val="000000"/>
                </a:solidFill>
                <a:effectLst/>
                <a:latin typeface="-webkit-standard"/>
              </a:rPr>
              <a:t>esplosività</a:t>
            </a:r>
            <a:r>
              <a:rPr lang="fr-CH" sz="1800" i="0" u="none" strike="noStrike" dirty="0">
                <a:solidFill>
                  <a:srgbClr val="000000"/>
                </a:solidFill>
                <a:effectLst/>
                <a:latin typeface="-webkit-standard"/>
              </a:rPr>
              <a:t> è la </a:t>
            </a:r>
            <a:r>
              <a:rPr lang="fr-CH" sz="1800" i="0" u="none" strike="noStrike" dirty="0" err="1">
                <a:solidFill>
                  <a:srgbClr val="000000"/>
                </a:solidFill>
                <a:effectLst/>
                <a:latin typeface="-webkit-standard"/>
              </a:rPr>
              <a:t>capacità</a:t>
            </a:r>
            <a:r>
              <a:rPr lang="fr-CH" sz="1800" i="0" u="none" strike="noStrike" dirty="0">
                <a:solidFill>
                  <a:srgbClr val="000000"/>
                </a:solidFill>
                <a:effectLst/>
                <a:latin typeface="-webkit-standard"/>
              </a:rPr>
              <a:t> di </a:t>
            </a:r>
            <a:r>
              <a:rPr lang="fr-CH" sz="1800" i="0" u="none" strike="noStrike" dirty="0" err="1">
                <a:solidFill>
                  <a:srgbClr val="000000"/>
                </a:solidFill>
                <a:effectLst/>
              </a:rPr>
              <a:t>generare</a:t>
            </a:r>
            <a:r>
              <a:rPr lang="fr-CH" sz="1800" i="0" u="none" strike="noStrike" dirty="0">
                <a:solidFill>
                  <a:srgbClr val="000000"/>
                </a:solidFill>
                <a:effectLst/>
              </a:rPr>
              <a:t> il più grande </a:t>
            </a:r>
            <a:r>
              <a:rPr lang="fr-CH" sz="1800" i="0" u="none" strike="noStrike" dirty="0" err="1">
                <a:solidFill>
                  <a:srgbClr val="000000"/>
                </a:solidFill>
                <a:effectLst/>
              </a:rPr>
              <a:t>incremento</a:t>
            </a:r>
            <a:r>
              <a:rPr lang="fr-CH" sz="1800" i="0" u="none" strike="noStrike" dirty="0">
                <a:solidFill>
                  <a:srgbClr val="000000"/>
                </a:solidFill>
                <a:effectLst/>
              </a:rPr>
              <a:t> di </a:t>
            </a:r>
            <a:r>
              <a:rPr lang="fr-CH" sz="1800" i="0" u="none" strike="noStrike" dirty="0" err="1">
                <a:solidFill>
                  <a:srgbClr val="000000"/>
                </a:solidFill>
                <a:effectLst/>
              </a:rPr>
              <a:t>forza</a:t>
            </a:r>
            <a:r>
              <a:rPr lang="fr-CH" sz="1800" i="0" u="none" strike="noStrike" dirty="0">
                <a:solidFill>
                  <a:srgbClr val="000000"/>
                </a:solidFill>
                <a:effectLst/>
              </a:rPr>
              <a:t> </a:t>
            </a:r>
            <a:r>
              <a:rPr lang="fr-CH" sz="1800" i="0" u="none" strike="noStrike" dirty="0" err="1">
                <a:solidFill>
                  <a:srgbClr val="000000"/>
                </a:solidFill>
                <a:effectLst/>
              </a:rPr>
              <a:t>possibile</a:t>
            </a:r>
            <a:r>
              <a:rPr lang="fr-CH" sz="1800" i="0" u="none" strike="noStrike" dirty="0">
                <a:solidFill>
                  <a:srgbClr val="000000"/>
                </a:solidFill>
                <a:effectLst/>
              </a:rPr>
              <a:t> </a:t>
            </a:r>
            <a:r>
              <a:rPr lang="fr-CH" sz="1800" i="0" u="none" strike="noStrike" dirty="0" err="1">
                <a:solidFill>
                  <a:srgbClr val="000000"/>
                </a:solidFill>
                <a:effectLst/>
              </a:rPr>
              <a:t>nel</a:t>
            </a:r>
            <a:r>
              <a:rPr lang="fr-CH" sz="1800" i="0" u="none" strike="noStrike" dirty="0">
                <a:solidFill>
                  <a:srgbClr val="000000"/>
                </a:solidFill>
                <a:effectLst/>
              </a:rPr>
              <a:t> più </a:t>
            </a:r>
            <a:r>
              <a:rPr lang="fr-CH" sz="1800" i="0" u="none" strike="noStrike" dirty="0" err="1">
                <a:solidFill>
                  <a:srgbClr val="000000"/>
                </a:solidFill>
                <a:effectLst/>
              </a:rPr>
              <a:t>breve</a:t>
            </a:r>
            <a:r>
              <a:rPr lang="fr-CH" sz="1800" i="0" u="none" strike="noStrike" dirty="0">
                <a:solidFill>
                  <a:srgbClr val="000000"/>
                </a:solidFill>
                <a:effectLst/>
              </a:rPr>
              <a:t> tempo </a:t>
            </a:r>
            <a:r>
              <a:rPr lang="fr-CH" sz="1800" i="0" u="none" strike="noStrike" dirty="0" err="1">
                <a:solidFill>
                  <a:srgbClr val="000000"/>
                </a:solidFill>
                <a:effectLst/>
              </a:rPr>
              <a:t>possibile</a:t>
            </a:r>
            <a:r>
              <a:rPr lang="fr-CH" sz="1800" i="0" u="none" strike="noStrike" dirty="0">
                <a:solidFill>
                  <a:srgbClr val="000000"/>
                </a:solidFill>
                <a:effectLst/>
                <a:latin typeface="-webkit-standard"/>
              </a:rPr>
              <a:t>.</a:t>
            </a:r>
            <a:endParaRPr lang="fr-FR" sz="1800" dirty="0"/>
          </a:p>
        </p:txBody>
      </p:sp>
      <p:sp>
        <p:nvSpPr>
          <p:cNvPr id="6" name="Titel 2">
            <a:extLst>
              <a:ext uri="{FF2B5EF4-FFF2-40B4-BE49-F238E27FC236}">
                <a16:creationId xmlns:a16="http://schemas.microsoft.com/office/drawing/2014/main" id="{EBD396BC-E111-4B41-8DC4-0EF32159193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i="0" u="none" strike="noStrike" dirty="0">
                <a:solidFill>
                  <a:srgbClr val="000000"/>
                </a:solidFill>
                <a:effectLst/>
                <a:latin typeface="+mj-lt"/>
              </a:rPr>
              <a:t>L’</a:t>
            </a:r>
            <a:r>
              <a:rPr lang="fr-CH" sz="2800" i="0" u="none" strike="noStrike" dirty="0" err="1">
                <a:solidFill>
                  <a:srgbClr val="000000"/>
                </a:solidFill>
                <a:effectLst/>
                <a:latin typeface="+mj-lt"/>
              </a:rPr>
              <a:t>esplosività</a:t>
            </a:r>
            <a:endParaRPr lang="de-CH" sz="280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6A019BAD-9EF6-BD09-7993-AEF5B8CD99B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53</a:t>
            </a:r>
            <a:endParaRPr lang="de-CH" sz="900" dirty="0"/>
          </a:p>
        </p:txBody>
      </p:sp>
      <p:pic>
        <p:nvPicPr>
          <p:cNvPr id="2" name="Grafik 1">
            <a:extLst>
              <a:ext uri="{FF2B5EF4-FFF2-40B4-BE49-F238E27FC236}">
                <a16:creationId xmlns:a16="http://schemas.microsoft.com/office/drawing/2014/main" id="{84A417DA-4372-BB71-AC2B-3D28DFFF25D4}"/>
              </a:ext>
            </a:extLst>
          </p:cNvPr>
          <p:cNvPicPr>
            <a:picLocks noChangeAspect="1"/>
          </p:cNvPicPr>
          <p:nvPr/>
        </p:nvPicPr>
        <p:blipFill>
          <a:blip r:embed="rId4"/>
          <a:stretch>
            <a:fillRect/>
          </a:stretch>
        </p:blipFill>
        <p:spPr>
          <a:xfrm>
            <a:off x="378984" y="6059249"/>
            <a:ext cx="269382" cy="360000"/>
          </a:xfrm>
          <a:prstGeom prst="rect">
            <a:avLst/>
          </a:prstGeom>
        </p:spPr>
      </p:pic>
    </p:spTree>
    <p:extLst>
      <p:ext uri="{BB962C8B-B14F-4D97-AF65-F5344CB8AC3E}">
        <p14:creationId xmlns:p14="http://schemas.microsoft.com/office/powerpoint/2010/main" val="179591275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8">
            <a:extLst>
              <a:ext uri="{FF2B5EF4-FFF2-40B4-BE49-F238E27FC236}">
                <a16:creationId xmlns:a16="http://schemas.microsoft.com/office/drawing/2014/main" id="{9C724BD5-8E91-6142-A42D-4DD343ADA86C}"/>
              </a:ext>
            </a:extLst>
          </p:cNvPr>
          <p:cNvSpPr txBox="1">
            <a:spLocks noChangeArrowheads="1"/>
          </p:cNvSpPr>
          <p:nvPr/>
        </p:nvSpPr>
        <p:spPr bwMode="auto">
          <a:xfrm>
            <a:off x="7800251" y="1918387"/>
            <a:ext cx="395995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ts val="0"/>
              </a:spcBef>
              <a:spcAft>
                <a:spcPts val="600"/>
              </a:spcAft>
              <a:buFont typeface="Wingdings" pitchFamily="2" charset="2"/>
              <a:buChar char="§"/>
            </a:pPr>
            <a:r>
              <a:rPr lang="de-CH" sz="1800" dirty="0">
                <a:latin typeface="Arial" pitchFamily="34" charset="0"/>
              </a:rPr>
              <a:t>Kraft und Explosivität sind laut Dufour (2009) die Schlüsselqualitäten für die Leistungsentwicklung zu Beginn des 21. Jahrhunderts.</a:t>
            </a:r>
            <a:endParaRPr lang="en-GB" sz="1800" dirty="0">
              <a:latin typeface="Arial" pitchFamily="34" charset="0"/>
            </a:endParaRPr>
          </a:p>
        </p:txBody>
      </p:sp>
      <p:pic>
        <p:nvPicPr>
          <p:cNvPr id="6" name="52FB61F3-C70A-416A-9B52-F81A8EDBD6B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3266" y="2089941"/>
            <a:ext cx="7396984" cy="3907817"/>
          </a:xfrm>
          <a:prstGeom prst="rect">
            <a:avLst/>
          </a:prstGeom>
        </p:spPr>
      </p:pic>
      <p:sp>
        <p:nvSpPr>
          <p:cNvPr id="11" name="Text Box 58">
            <a:extLst>
              <a:ext uri="{FF2B5EF4-FFF2-40B4-BE49-F238E27FC236}">
                <a16:creationId xmlns:a16="http://schemas.microsoft.com/office/drawing/2014/main" id="{9C724BD5-8E91-6142-A42D-4DD343ADA86C}"/>
              </a:ext>
            </a:extLst>
          </p:cNvPr>
          <p:cNvSpPr txBox="1">
            <a:spLocks noChangeArrowheads="1"/>
          </p:cNvSpPr>
          <p:nvPr/>
        </p:nvSpPr>
        <p:spPr bwMode="auto">
          <a:xfrm>
            <a:off x="7800250" y="3913019"/>
            <a:ext cx="4204034" cy="2108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ts val="0"/>
              </a:spcBef>
              <a:spcAft>
                <a:spcPts val="600"/>
              </a:spcAft>
              <a:buFont typeface="Wingdings" pitchFamily="2" charset="2"/>
              <a:buChar char="§"/>
            </a:pPr>
            <a:r>
              <a:rPr lang="de-CH" sz="1800" dirty="0">
                <a:latin typeface="Arial" pitchFamily="34" charset="0"/>
              </a:rPr>
              <a:t>Kraft ist das Produkt aus Masse und Beschleunigung.</a:t>
            </a:r>
          </a:p>
          <a:p>
            <a:pPr marL="285750" indent="-285750">
              <a:spcBef>
                <a:spcPts val="0"/>
              </a:spcBef>
              <a:spcAft>
                <a:spcPts val="600"/>
              </a:spcAft>
              <a:buFont typeface="Wingdings" pitchFamily="2" charset="2"/>
              <a:buChar char="§"/>
            </a:pPr>
            <a:r>
              <a:rPr lang="de-CH" sz="1800" dirty="0">
                <a:latin typeface="Arial" pitchFamily="34" charset="0"/>
              </a:rPr>
              <a:t>Die Muskelkraft zu steigern bedeutet, eine grössere Last zu heben oder mit einer gegebenen Last eine grössere Beschleunigung zu erzeugen.</a:t>
            </a:r>
            <a:endParaRPr lang="en-GB" sz="1800" dirty="0">
              <a:latin typeface="Arial" pitchFamily="34" charset="0"/>
            </a:endParaRPr>
          </a:p>
        </p:txBody>
      </p:sp>
      <p:sp>
        <p:nvSpPr>
          <p:cNvPr id="8" name="Titel 2">
            <a:extLst>
              <a:ext uri="{FF2B5EF4-FFF2-40B4-BE49-F238E27FC236}">
                <a16:creationId xmlns:a16="http://schemas.microsoft.com/office/drawing/2014/main" id="{88492930-1683-41E5-8FC5-36D70F52D8B4}"/>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Explosivität</a:t>
            </a:r>
          </a:p>
        </p:txBody>
      </p:sp>
      <p:sp>
        <p:nvSpPr>
          <p:cNvPr id="3" name="SeitenzahlBenutzerdefiniert">
            <a:extLst>
              <a:ext uri="{FF2B5EF4-FFF2-40B4-BE49-F238E27FC236}">
                <a16:creationId xmlns:a16="http://schemas.microsoft.com/office/drawing/2014/main" id="{3653A589-632B-86C8-B2EA-45BDD46F727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54</a:t>
            </a:r>
            <a:endParaRPr lang="de-CH" sz="900" dirty="0"/>
          </a:p>
        </p:txBody>
      </p:sp>
    </p:spTree>
    <p:extLst>
      <p:ext uri="{BB962C8B-B14F-4D97-AF65-F5344CB8AC3E}">
        <p14:creationId xmlns:p14="http://schemas.microsoft.com/office/powerpoint/2010/main" val="32763631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8">
            <a:extLst>
              <a:ext uri="{FF2B5EF4-FFF2-40B4-BE49-F238E27FC236}">
                <a16:creationId xmlns:a16="http://schemas.microsoft.com/office/drawing/2014/main" id="{9C724BD5-8E91-6142-A42D-4DD343ADA86C}"/>
              </a:ext>
            </a:extLst>
          </p:cNvPr>
          <p:cNvSpPr txBox="1">
            <a:spLocks noChangeArrowheads="1"/>
          </p:cNvSpPr>
          <p:nvPr/>
        </p:nvSpPr>
        <p:spPr bwMode="auto">
          <a:xfrm>
            <a:off x="7800251" y="1918387"/>
            <a:ext cx="395995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ts val="0"/>
              </a:spcBef>
              <a:spcAft>
                <a:spcPts val="600"/>
              </a:spcAft>
              <a:buFont typeface="Wingdings" pitchFamily="2" charset="2"/>
              <a:buChar char="§"/>
            </a:pPr>
            <a:r>
              <a:rPr lang="en-GB" sz="1800" dirty="0">
                <a:latin typeface="Arial" pitchFamily="34" charset="0"/>
              </a:rPr>
              <a:t>Puissance et </a:t>
            </a:r>
            <a:r>
              <a:rPr lang="en-GB" sz="1800" dirty="0" err="1">
                <a:latin typeface="Arial" pitchFamily="34" charset="0"/>
              </a:rPr>
              <a:t>explosivité</a:t>
            </a:r>
            <a:r>
              <a:rPr lang="en-GB" sz="1800" dirty="0">
                <a:latin typeface="Arial" pitchFamily="34" charset="0"/>
              </a:rPr>
              <a:t> </a:t>
            </a:r>
            <a:r>
              <a:rPr lang="en-GB" sz="1800" dirty="0" err="1">
                <a:latin typeface="Arial" pitchFamily="34" charset="0"/>
              </a:rPr>
              <a:t>seraient</a:t>
            </a:r>
            <a:r>
              <a:rPr lang="en-GB" sz="1800" dirty="0">
                <a:latin typeface="Arial" pitchFamily="34" charset="0"/>
              </a:rPr>
              <a:t> les </a:t>
            </a:r>
            <a:r>
              <a:rPr lang="en-GB" sz="1800" dirty="0" err="1">
                <a:latin typeface="Arial" pitchFamily="34" charset="0"/>
              </a:rPr>
              <a:t>qualités</a:t>
            </a:r>
            <a:r>
              <a:rPr lang="en-GB" sz="1800" dirty="0">
                <a:latin typeface="Arial" pitchFamily="34" charset="0"/>
              </a:rPr>
              <a:t> </a:t>
            </a:r>
            <a:r>
              <a:rPr lang="en-GB" sz="1800" dirty="0" err="1">
                <a:latin typeface="Arial" pitchFamily="34" charset="0"/>
              </a:rPr>
              <a:t>clés</a:t>
            </a:r>
            <a:r>
              <a:rPr lang="en-GB" sz="1800" dirty="0">
                <a:latin typeface="Arial" pitchFamily="34" charset="0"/>
              </a:rPr>
              <a:t> du </a:t>
            </a:r>
            <a:r>
              <a:rPr lang="en-GB" sz="1800" dirty="0" err="1">
                <a:latin typeface="Arial" pitchFamily="34" charset="0"/>
              </a:rPr>
              <a:t>développement</a:t>
            </a:r>
            <a:r>
              <a:rPr lang="en-GB" sz="1800" dirty="0">
                <a:latin typeface="Arial" pitchFamily="34" charset="0"/>
              </a:rPr>
              <a:t> de la performance </a:t>
            </a:r>
            <a:r>
              <a:rPr lang="en-GB" sz="1800" dirty="0" err="1">
                <a:latin typeface="Arial" pitchFamily="34" charset="0"/>
              </a:rPr>
              <a:t>en</a:t>
            </a:r>
            <a:r>
              <a:rPr lang="en-GB" sz="1800" dirty="0">
                <a:latin typeface="Arial" pitchFamily="34" charset="0"/>
              </a:rPr>
              <a:t> </a:t>
            </a:r>
            <a:r>
              <a:rPr lang="en-GB" sz="1800" dirty="0" err="1">
                <a:latin typeface="Arial" pitchFamily="34" charset="0"/>
              </a:rPr>
              <a:t>ce</a:t>
            </a:r>
            <a:r>
              <a:rPr lang="en-GB" sz="1800" dirty="0">
                <a:latin typeface="Arial" pitchFamily="34" charset="0"/>
              </a:rPr>
              <a:t> début de </a:t>
            </a:r>
            <a:r>
              <a:rPr lang="en-GB" sz="1800" dirty="0" err="1">
                <a:latin typeface="Arial" pitchFamily="34" charset="0"/>
              </a:rPr>
              <a:t>XXIème</a:t>
            </a:r>
            <a:r>
              <a:rPr lang="en-GB" sz="1800" dirty="0">
                <a:latin typeface="Arial" pitchFamily="34" charset="0"/>
              </a:rPr>
              <a:t> siècle (Dufour, 2009)</a:t>
            </a:r>
          </a:p>
        </p:txBody>
      </p:sp>
      <p:pic>
        <p:nvPicPr>
          <p:cNvPr id="6" name="52FB61F3-C70A-416A-9B52-F81A8EDBD6B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3266" y="2089941"/>
            <a:ext cx="7396984" cy="3907817"/>
          </a:xfrm>
          <a:prstGeom prst="rect">
            <a:avLst/>
          </a:prstGeom>
        </p:spPr>
      </p:pic>
      <p:sp>
        <p:nvSpPr>
          <p:cNvPr id="11" name="Text Box 58">
            <a:extLst>
              <a:ext uri="{FF2B5EF4-FFF2-40B4-BE49-F238E27FC236}">
                <a16:creationId xmlns:a16="http://schemas.microsoft.com/office/drawing/2014/main" id="{9C724BD5-8E91-6142-A42D-4DD343ADA86C}"/>
              </a:ext>
            </a:extLst>
          </p:cNvPr>
          <p:cNvSpPr txBox="1">
            <a:spLocks noChangeArrowheads="1"/>
          </p:cNvSpPr>
          <p:nvPr/>
        </p:nvSpPr>
        <p:spPr bwMode="auto">
          <a:xfrm>
            <a:off x="7800250" y="3913019"/>
            <a:ext cx="4204034" cy="2108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ts val="0"/>
              </a:spcBef>
              <a:spcAft>
                <a:spcPts val="600"/>
              </a:spcAft>
              <a:buFont typeface="Wingdings" pitchFamily="2" charset="2"/>
              <a:buChar char="§"/>
            </a:pPr>
            <a:r>
              <a:rPr lang="en-GB" sz="1800" dirty="0">
                <a:latin typeface="Arial" pitchFamily="34" charset="0"/>
              </a:rPr>
              <a:t>La force </a:t>
            </a:r>
            <a:r>
              <a:rPr lang="en-GB" sz="1800" dirty="0" err="1">
                <a:latin typeface="Arial" pitchFamily="34" charset="0"/>
              </a:rPr>
              <a:t>est</a:t>
            </a:r>
            <a:r>
              <a:rPr lang="en-GB" sz="1800" dirty="0">
                <a:latin typeface="Arial" pitchFamily="34" charset="0"/>
              </a:rPr>
              <a:t> le </a:t>
            </a:r>
            <a:r>
              <a:rPr lang="en-GB" sz="1800" dirty="0" err="1">
                <a:latin typeface="Arial" pitchFamily="34" charset="0"/>
              </a:rPr>
              <a:t>produit</a:t>
            </a:r>
            <a:r>
              <a:rPr lang="en-GB" sz="1800" dirty="0">
                <a:latin typeface="Arial" pitchFamily="34" charset="0"/>
              </a:rPr>
              <a:t> de la masse par </a:t>
            </a:r>
            <a:r>
              <a:rPr lang="en-GB" sz="1800" dirty="0" err="1">
                <a:latin typeface="Arial" pitchFamily="34" charset="0"/>
              </a:rPr>
              <a:t>l’accélération</a:t>
            </a:r>
            <a:r>
              <a:rPr lang="en-GB" sz="1800" dirty="0">
                <a:latin typeface="Arial" pitchFamily="34" charset="0"/>
              </a:rPr>
              <a:t>.</a:t>
            </a:r>
          </a:p>
          <a:p>
            <a:pPr marL="285750" indent="-285750">
              <a:spcBef>
                <a:spcPts val="0"/>
              </a:spcBef>
              <a:spcAft>
                <a:spcPts val="600"/>
              </a:spcAft>
              <a:buFont typeface="Wingdings" pitchFamily="2" charset="2"/>
              <a:buChar char="§"/>
            </a:pPr>
            <a:r>
              <a:rPr lang="en-GB" sz="1800" dirty="0">
                <a:latin typeface="Arial" pitchFamily="34" charset="0"/>
              </a:rPr>
              <a:t>Augmenter la force </a:t>
            </a:r>
            <a:r>
              <a:rPr lang="en-GB" sz="1800" dirty="0" err="1">
                <a:latin typeface="Arial" pitchFamily="34" charset="0"/>
              </a:rPr>
              <a:t>musculaire</a:t>
            </a:r>
            <a:r>
              <a:rPr lang="en-GB" sz="1800" dirty="0">
                <a:latin typeface="Arial" pitchFamily="34" charset="0"/>
              </a:rPr>
              <a:t> </a:t>
            </a:r>
            <a:r>
              <a:rPr lang="en-GB" sz="1800" dirty="0" err="1">
                <a:latin typeface="Arial" pitchFamily="34" charset="0"/>
              </a:rPr>
              <a:t>consiste</a:t>
            </a:r>
            <a:r>
              <a:rPr lang="en-GB" sz="1800" dirty="0">
                <a:latin typeface="Arial" pitchFamily="34" charset="0"/>
              </a:rPr>
              <a:t> à </a:t>
            </a:r>
            <a:r>
              <a:rPr lang="en-GB" sz="1800" dirty="0" err="1">
                <a:latin typeface="Arial" pitchFamily="34" charset="0"/>
              </a:rPr>
              <a:t>soulever</a:t>
            </a:r>
            <a:r>
              <a:rPr lang="en-GB" sz="1800" dirty="0">
                <a:latin typeface="Arial" pitchFamily="34" charset="0"/>
              </a:rPr>
              <a:t> </a:t>
            </a:r>
            <a:r>
              <a:rPr lang="en-GB" sz="1800" dirty="0" err="1">
                <a:latin typeface="Arial" pitchFamily="34" charset="0"/>
              </a:rPr>
              <a:t>une</a:t>
            </a:r>
            <a:r>
              <a:rPr lang="en-GB" sz="1800" dirty="0">
                <a:latin typeface="Arial" pitchFamily="34" charset="0"/>
              </a:rPr>
              <a:t> charge plus </a:t>
            </a:r>
            <a:r>
              <a:rPr lang="en-GB" sz="1800" dirty="0" err="1">
                <a:latin typeface="Arial" pitchFamily="34" charset="0"/>
              </a:rPr>
              <a:t>importante</a:t>
            </a:r>
            <a:r>
              <a:rPr lang="en-GB" sz="1800" dirty="0">
                <a:latin typeface="Arial" pitchFamily="34" charset="0"/>
              </a:rPr>
              <a:t> </a:t>
            </a:r>
            <a:r>
              <a:rPr lang="en-GB" sz="1800" dirty="0" err="1">
                <a:latin typeface="Arial" pitchFamily="34" charset="0"/>
              </a:rPr>
              <a:t>ou</a:t>
            </a:r>
            <a:r>
              <a:rPr lang="en-GB" sz="1800" dirty="0">
                <a:latin typeface="Arial" pitchFamily="34" charset="0"/>
              </a:rPr>
              <a:t> </a:t>
            </a:r>
            <a:r>
              <a:rPr lang="en-GB" sz="1800" dirty="0" err="1">
                <a:latin typeface="Arial" pitchFamily="34" charset="0"/>
              </a:rPr>
              <a:t>produire</a:t>
            </a:r>
            <a:r>
              <a:rPr lang="en-GB" sz="1800" dirty="0">
                <a:latin typeface="Arial" pitchFamily="34" charset="0"/>
              </a:rPr>
              <a:t> advantage </a:t>
            </a:r>
            <a:r>
              <a:rPr lang="en-GB" sz="1800" dirty="0" err="1">
                <a:latin typeface="Arial" pitchFamily="34" charset="0"/>
              </a:rPr>
              <a:t>d'acceleration</a:t>
            </a:r>
            <a:r>
              <a:rPr lang="en-GB" sz="1800" dirty="0">
                <a:latin typeface="Arial" pitchFamily="34" charset="0"/>
              </a:rPr>
              <a:t> avec </a:t>
            </a:r>
            <a:r>
              <a:rPr lang="en-GB" sz="1800" dirty="0" err="1">
                <a:latin typeface="Arial" pitchFamily="34" charset="0"/>
              </a:rPr>
              <a:t>une</a:t>
            </a:r>
            <a:r>
              <a:rPr lang="en-GB" sz="1800" dirty="0">
                <a:latin typeface="Arial" pitchFamily="34" charset="0"/>
              </a:rPr>
              <a:t> charge </a:t>
            </a:r>
            <a:r>
              <a:rPr lang="en-GB" sz="1800" dirty="0" err="1">
                <a:latin typeface="Arial" pitchFamily="34" charset="0"/>
              </a:rPr>
              <a:t>donnée</a:t>
            </a:r>
            <a:r>
              <a:rPr lang="en-GB" sz="1800" dirty="0">
                <a:latin typeface="Arial" pitchFamily="34" charset="0"/>
              </a:rPr>
              <a:t>.</a:t>
            </a:r>
          </a:p>
        </p:txBody>
      </p:sp>
      <p:sp>
        <p:nvSpPr>
          <p:cNvPr id="8" name="Titel 2">
            <a:extLst>
              <a:ext uri="{FF2B5EF4-FFF2-40B4-BE49-F238E27FC236}">
                <a16:creationId xmlns:a16="http://schemas.microsoft.com/office/drawing/2014/main" id="{82980BBD-8FD1-4626-9758-70BDEEBD3C43}"/>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L’explosivité</a:t>
            </a:r>
            <a:endParaRPr lang="de-CH" sz="280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D92BC77C-874C-574C-5E41-7C3EE337146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54</a:t>
            </a:r>
            <a:endParaRPr lang="de-CH" sz="900" dirty="0"/>
          </a:p>
        </p:txBody>
      </p:sp>
    </p:spTree>
    <p:extLst>
      <p:ext uri="{BB962C8B-B14F-4D97-AF65-F5344CB8AC3E}">
        <p14:creationId xmlns:p14="http://schemas.microsoft.com/office/powerpoint/2010/main" val="31995903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8">
            <a:extLst>
              <a:ext uri="{FF2B5EF4-FFF2-40B4-BE49-F238E27FC236}">
                <a16:creationId xmlns:a16="http://schemas.microsoft.com/office/drawing/2014/main" id="{9C724BD5-8E91-6142-A42D-4DD343ADA86C}"/>
              </a:ext>
            </a:extLst>
          </p:cNvPr>
          <p:cNvSpPr txBox="1">
            <a:spLocks noChangeArrowheads="1"/>
          </p:cNvSpPr>
          <p:nvPr/>
        </p:nvSpPr>
        <p:spPr bwMode="auto">
          <a:xfrm>
            <a:off x="7800251" y="1918387"/>
            <a:ext cx="39599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ts val="0"/>
              </a:spcBef>
              <a:spcAft>
                <a:spcPts val="600"/>
              </a:spcAft>
              <a:buFont typeface="Wingdings" pitchFamily="2" charset="2"/>
              <a:buChar char="§"/>
            </a:pPr>
            <a:r>
              <a:rPr lang="it-IT" sz="1800" dirty="0">
                <a:latin typeface="Arial" pitchFamily="34" charset="0"/>
              </a:rPr>
              <a:t>Potenza ed esplosività sarebbero le qualità chiave dello sviluppo delle prestazioni in questo inizio del XXI secolo (Dufour, 2009)</a:t>
            </a:r>
            <a:endParaRPr lang="en-GB" sz="1800" dirty="0">
              <a:latin typeface="Arial" pitchFamily="34" charset="0"/>
            </a:endParaRPr>
          </a:p>
        </p:txBody>
      </p:sp>
      <p:pic>
        <p:nvPicPr>
          <p:cNvPr id="6" name="52FB61F3-C70A-416A-9B52-F81A8EDBD6B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3266" y="2089941"/>
            <a:ext cx="7396984" cy="3907817"/>
          </a:xfrm>
          <a:prstGeom prst="rect">
            <a:avLst/>
          </a:prstGeom>
        </p:spPr>
      </p:pic>
      <p:sp>
        <p:nvSpPr>
          <p:cNvPr id="11" name="Text Box 58">
            <a:extLst>
              <a:ext uri="{FF2B5EF4-FFF2-40B4-BE49-F238E27FC236}">
                <a16:creationId xmlns:a16="http://schemas.microsoft.com/office/drawing/2014/main" id="{9C724BD5-8E91-6142-A42D-4DD343ADA86C}"/>
              </a:ext>
            </a:extLst>
          </p:cNvPr>
          <p:cNvSpPr txBox="1">
            <a:spLocks noChangeArrowheads="1"/>
          </p:cNvSpPr>
          <p:nvPr/>
        </p:nvSpPr>
        <p:spPr bwMode="auto">
          <a:xfrm>
            <a:off x="7800250" y="3913019"/>
            <a:ext cx="4204034" cy="18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ts val="0"/>
              </a:spcBef>
              <a:spcAft>
                <a:spcPts val="600"/>
              </a:spcAft>
              <a:buFont typeface="Wingdings" pitchFamily="2" charset="2"/>
              <a:buChar char="§"/>
            </a:pPr>
            <a:r>
              <a:rPr lang="it-IT" sz="1800" dirty="0">
                <a:latin typeface="Arial" pitchFamily="34" charset="0"/>
              </a:rPr>
              <a:t>La forza è il prodotto della massa per l'accelerazione.</a:t>
            </a:r>
          </a:p>
          <a:p>
            <a:pPr marL="285750" indent="-285750">
              <a:spcBef>
                <a:spcPts val="0"/>
              </a:spcBef>
              <a:spcAft>
                <a:spcPts val="600"/>
              </a:spcAft>
              <a:buFont typeface="Wingdings" pitchFamily="2" charset="2"/>
              <a:buChar char="§"/>
            </a:pPr>
            <a:r>
              <a:rPr lang="it-IT" sz="1800" dirty="0">
                <a:latin typeface="Arial" pitchFamily="34" charset="0"/>
              </a:rPr>
              <a:t>Aumentare la forza muscolare significa sollevare un carico maggiore o produrre una maggiore accelerazione con un carico dato.</a:t>
            </a:r>
            <a:endParaRPr lang="en-GB" sz="1800" dirty="0">
              <a:latin typeface="Arial" pitchFamily="34" charset="0"/>
            </a:endParaRPr>
          </a:p>
        </p:txBody>
      </p:sp>
      <p:sp>
        <p:nvSpPr>
          <p:cNvPr id="8" name="Titel 2">
            <a:extLst>
              <a:ext uri="{FF2B5EF4-FFF2-40B4-BE49-F238E27FC236}">
                <a16:creationId xmlns:a16="http://schemas.microsoft.com/office/drawing/2014/main" id="{866DF7BD-6E24-4BED-8453-B2D366E6A3B0}"/>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i="0" u="none" strike="noStrike" dirty="0">
                <a:solidFill>
                  <a:srgbClr val="000000"/>
                </a:solidFill>
                <a:effectLst/>
                <a:latin typeface="+mj-lt"/>
              </a:rPr>
              <a:t>L’</a:t>
            </a:r>
            <a:r>
              <a:rPr lang="fr-CH" sz="2800" i="0" u="none" strike="noStrike" dirty="0" err="1">
                <a:solidFill>
                  <a:srgbClr val="000000"/>
                </a:solidFill>
                <a:effectLst/>
                <a:latin typeface="+mj-lt"/>
              </a:rPr>
              <a:t>esplosività</a:t>
            </a:r>
            <a:endParaRPr lang="de-CH" sz="280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25144C16-6BF5-B834-311D-9BA5C62BD68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54</a:t>
            </a:r>
            <a:endParaRPr lang="de-CH" sz="900" dirty="0"/>
          </a:p>
        </p:txBody>
      </p:sp>
    </p:spTree>
    <p:extLst>
      <p:ext uri="{BB962C8B-B14F-4D97-AF65-F5344CB8AC3E}">
        <p14:creationId xmlns:p14="http://schemas.microsoft.com/office/powerpoint/2010/main" val="35916739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23D995B-837C-4AE3-9D38-ED5CE1E102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718" y="1610125"/>
            <a:ext cx="5345907" cy="4320000"/>
          </a:xfrm>
          <a:prstGeom prst="rect">
            <a:avLst/>
          </a:prstGeom>
        </p:spPr>
      </p:pic>
      <p:cxnSp>
        <p:nvCxnSpPr>
          <p:cNvPr id="16" name="Connecteur droit 15"/>
          <p:cNvCxnSpPr>
            <a:cxnSpLocks/>
          </p:cNvCxnSpPr>
          <p:nvPr/>
        </p:nvCxnSpPr>
        <p:spPr>
          <a:xfrm flipH="1">
            <a:off x="2567608" y="3212976"/>
            <a:ext cx="792088" cy="1230841"/>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2" name="Text Box 58">
            <a:extLst>
              <a:ext uri="{FF2B5EF4-FFF2-40B4-BE49-F238E27FC236}">
                <a16:creationId xmlns:a16="http://schemas.microsoft.com/office/drawing/2014/main" id="{B551B4C7-7F6C-8336-24C6-04FD2D69D220}"/>
              </a:ext>
            </a:extLst>
          </p:cNvPr>
          <p:cNvSpPr txBox="1">
            <a:spLocks noChangeArrowheads="1"/>
          </p:cNvSpPr>
          <p:nvPr/>
        </p:nvSpPr>
        <p:spPr bwMode="auto">
          <a:xfrm>
            <a:off x="6375377" y="2291272"/>
            <a:ext cx="4032448"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ts val="0"/>
              </a:spcBef>
              <a:spcAft>
                <a:spcPts val="600"/>
              </a:spcAft>
              <a:buFont typeface="Wingdings" pitchFamily="2" charset="2"/>
              <a:buChar char="§"/>
            </a:pPr>
            <a:r>
              <a:rPr lang="de-CH" sz="1800" dirty="0">
                <a:latin typeface="Arial" pitchFamily="34" charset="0"/>
              </a:rPr>
              <a:t>Kraft-Geschwindigkeit: In wie viel Zeit erreiche ich die maximale Kraft?</a:t>
            </a:r>
          </a:p>
          <a:p>
            <a:pPr marL="285750" indent="-285750">
              <a:spcBef>
                <a:spcPts val="0"/>
              </a:spcBef>
              <a:spcAft>
                <a:spcPts val="600"/>
              </a:spcAft>
              <a:buFont typeface="Wingdings" pitchFamily="2" charset="2"/>
              <a:buChar char="§"/>
            </a:pPr>
            <a:endParaRPr lang="de-CH" sz="1800" dirty="0">
              <a:latin typeface="Arial" pitchFamily="34" charset="0"/>
            </a:endParaRPr>
          </a:p>
          <a:p>
            <a:pPr marL="285750" indent="-285750">
              <a:spcBef>
                <a:spcPts val="0"/>
              </a:spcBef>
              <a:spcAft>
                <a:spcPts val="600"/>
              </a:spcAft>
              <a:buFont typeface="Wingdings" pitchFamily="2" charset="2"/>
              <a:buChar char="§"/>
            </a:pPr>
            <a:r>
              <a:rPr lang="de-CH" sz="1800" dirty="0">
                <a:latin typeface="Arial" pitchFamily="34" charset="0"/>
              </a:rPr>
              <a:t>Explosivität: Je steiler die Steigung, desto mehr Explosivkraft wird entwickelt.</a:t>
            </a:r>
          </a:p>
          <a:p>
            <a:pPr marL="285750" indent="-285750">
              <a:spcBef>
                <a:spcPts val="0"/>
              </a:spcBef>
              <a:spcAft>
                <a:spcPts val="600"/>
              </a:spcAft>
              <a:buFont typeface="Wingdings" pitchFamily="2" charset="2"/>
              <a:buChar char="§"/>
            </a:pPr>
            <a:endParaRPr lang="de-CH" sz="1800" dirty="0">
              <a:latin typeface="Arial" pitchFamily="34" charset="0"/>
            </a:endParaRPr>
          </a:p>
          <a:p>
            <a:pPr marL="285750" indent="-285750">
              <a:spcBef>
                <a:spcPts val="0"/>
              </a:spcBef>
              <a:spcAft>
                <a:spcPts val="600"/>
              </a:spcAft>
              <a:buFont typeface="Wingdings" pitchFamily="2" charset="2"/>
              <a:buChar char="§"/>
            </a:pPr>
            <a:r>
              <a:rPr lang="de-CH" sz="1800" dirty="0">
                <a:latin typeface="Arial" pitchFamily="34" charset="0"/>
              </a:rPr>
              <a:t>F</a:t>
            </a:r>
            <a:r>
              <a:rPr lang="de-CH" sz="1800" baseline="-25000" dirty="0">
                <a:latin typeface="Arial" pitchFamily="34" charset="0"/>
              </a:rPr>
              <a:t>30</a:t>
            </a:r>
            <a:r>
              <a:rPr lang="de-CH" sz="1800" dirty="0">
                <a:latin typeface="Arial" pitchFamily="34" charset="0"/>
              </a:rPr>
              <a:t> Wichtig, um einen Gegner zu überraschen, wie beim Boxen, Fechten oder bei Finten...</a:t>
            </a:r>
            <a:endParaRPr lang="en-GB" sz="1800" dirty="0">
              <a:latin typeface="Arial" pitchFamily="34" charset="0"/>
            </a:endParaRPr>
          </a:p>
          <a:p>
            <a:pPr marL="285750" indent="-285750">
              <a:spcBef>
                <a:spcPts val="0"/>
              </a:spcBef>
              <a:spcAft>
                <a:spcPts val="600"/>
              </a:spcAft>
              <a:buFont typeface="Wingdings" pitchFamily="2" charset="2"/>
              <a:buChar char="§"/>
            </a:pPr>
            <a:endParaRPr lang="en-GB" sz="1800" dirty="0">
              <a:latin typeface="Arial" pitchFamily="34" charset="0"/>
            </a:endParaRPr>
          </a:p>
          <a:p>
            <a:pPr>
              <a:spcBef>
                <a:spcPts val="0"/>
              </a:spcBef>
              <a:spcAft>
                <a:spcPts val="600"/>
              </a:spcAft>
              <a:buNone/>
            </a:pPr>
            <a:endParaRPr lang="en-GB" sz="1800" dirty="0">
              <a:latin typeface="Arial" pitchFamily="34" charset="0"/>
            </a:endParaRPr>
          </a:p>
        </p:txBody>
      </p:sp>
      <p:sp>
        <p:nvSpPr>
          <p:cNvPr id="6" name="Titel 2">
            <a:extLst>
              <a:ext uri="{FF2B5EF4-FFF2-40B4-BE49-F238E27FC236}">
                <a16:creationId xmlns:a16="http://schemas.microsoft.com/office/drawing/2014/main" id="{74AFE578-B8CB-4D6A-ADBE-2699EE852128}"/>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Explosivität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Kraft-Zeit-Kurve</a:t>
            </a:r>
          </a:p>
        </p:txBody>
      </p:sp>
      <p:sp>
        <p:nvSpPr>
          <p:cNvPr id="5" name="SeitenzahlBenutzerdefiniert">
            <a:extLst>
              <a:ext uri="{FF2B5EF4-FFF2-40B4-BE49-F238E27FC236}">
                <a16:creationId xmlns:a16="http://schemas.microsoft.com/office/drawing/2014/main" id="{C18F8D70-5283-2AB0-4092-992AF3C4911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55</a:t>
            </a:r>
            <a:endParaRPr lang="de-CH" sz="900" dirty="0"/>
          </a:p>
        </p:txBody>
      </p:sp>
    </p:spTree>
    <p:extLst>
      <p:ext uri="{BB962C8B-B14F-4D97-AF65-F5344CB8AC3E}">
        <p14:creationId xmlns:p14="http://schemas.microsoft.com/office/powerpoint/2010/main" val="5883418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061" y="1628800"/>
            <a:ext cx="5345907" cy="4320000"/>
          </a:xfrm>
          <a:prstGeom prst="rect">
            <a:avLst/>
          </a:prstGeom>
        </p:spPr>
      </p:pic>
      <p:cxnSp>
        <p:nvCxnSpPr>
          <p:cNvPr id="16" name="Connecteur droit 15"/>
          <p:cNvCxnSpPr>
            <a:cxnSpLocks/>
          </p:cNvCxnSpPr>
          <p:nvPr/>
        </p:nvCxnSpPr>
        <p:spPr>
          <a:xfrm flipH="1">
            <a:off x="2567608" y="3176732"/>
            <a:ext cx="792088" cy="126038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8" name="Text Box 58">
            <a:extLst>
              <a:ext uri="{FF2B5EF4-FFF2-40B4-BE49-F238E27FC236}">
                <a16:creationId xmlns:a16="http://schemas.microsoft.com/office/drawing/2014/main" id="{C368E6F7-E810-475B-B859-B6BBB675F5B5}"/>
              </a:ext>
            </a:extLst>
          </p:cNvPr>
          <p:cNvSpPr txBox="1">
            <a:spLocks noChangeArrowheads="1"/>
          </p:cNvSpPr>
          <p:nvPr/>
        </p:nvSpPr>
        <p:spPr bwMode="auto">
          <a:xfrm>
            <a:off x="6375377" y="2291272"/>
            <a:ext cx="4032448" cy="352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ts val="0"/>
              </a:spcBef>
              <a:spcAft>
                <a:spcPts val="600"/>
              </a:spcAft>
              <a:buFont typeface="Wingdings" pitchFamily="2" charset="2"/>
              <a:buChar char="§"/>
            </a:pPr>
            <a:r>
              <a:rPr lang="en-GB" sz="1800" dirty="0">
                <a:latin typeface="Arial" pitchFamily="34" charset="0"/>
              </a:rPr>
              <a:t>Force-</a:t>
            </a:r>
            <a:r>
              <a:rPr lang="en-GB" sz="1800" dirty="0" err="1">
                <a:latin typeface="Arial" pitchFamily="34" charset="0"/>
              </a:rPr>
              <a:t>vitesse</a:t>
            </a:r>
            <a:r>
              <a:rPr lang="en-GB" sz="1800" dirty="0">
                <a:latin typeface="Arial" pitchFamily="34" charset="0"/>
              </a:rPr>
              <a:t>: </a:t>
            </a:r>
            <a:r>
              <a:rPr lang="en-GB" sz="1800" dirty="0" err="1">
                <a:latin typeface="Arial" pitchFamily="34" charset="0"/>
              </a:rPr>
              <a:t>en</a:t>
            </a:r>
            <a:r>
              <a:rPr lang="en-GB" sz="1800" dirty="0">
                <a:latin typeface="Arial" pitchFamily="34" charset="0"/>
              </a:rPr>
              <a:t> </a:t>
            </a:r>
            <a:r>
              <a:rPr lang="en-GB" sz="1800" dirty="0" err="1">
                <a:latin typeface="Arial" pitchFamily="34" charset="0"/>
              </a:rPr>
              <a:t>combien</a:t>
            </a:r>
            <a:r>
              <a:rPr lang="en-GB" sz="1800" dirty="0">
                <a:latin typeface="Arial" pitchFamily="34" charset="0"/>
              </a:rPr>
              <a:t> de temps </a:t>
            </a:r>
            <a:r>
              <a:rPr lang="en-GB" sz="1800" dirty="0" err="1">
                <a:latin typeface="Arial" pitchFamily="34" charset="0"/>
              </a:rPr>
              <a:t>j'atteinds</a:t>
            </a:r>
            <a:r>
              <a:rPr lang="en-GB" sz="1800" dirty="0">
                <a:latin typeface="Arial" pitchFamily="34" charset="0"/>
              </a:rPr>
              <a:t> la force </a:t>
            </a:r>
            <a:r>
              <a:rPr lang="en-GB" sz="1800" dirty="0" err="1">
                <a:latin typeface="Arial" pitchFamily="34" charset="0"/>
              </a:rPr>
              <a:t>maximale</a:t>
            </a:r>
            <a:endParaRPr lang="en-GB" sz="1800" dirty="0">
              <a:latin typeface="Arial" pitchFamily="34" charset="0"/>
            </a:endParaRPr>
          </a:p>
          <a:p>
            <a:pPr marL="285750" indent="-285750">
              <a:spcBef>
                <a:spcPts val="0"/>
              </a:spcBef>
              <a:spcAft>
                <a:spcPts val="600"/>
              </a:spcAft>
              <a:buFont typeface="Wingdings" pitchFamily="2" charset="2"/>
              <a:buChar char="§"/>
            </a:pPr>
            <a:endParaRPr lang="en-GB" sz="1800" dirty="0">
              <a:latin typeface="Arial" pitchFamily="34" charset="0"/>
            </a:endParaRPr>
          </a:p>
          <a:p>
            <a:pPr marL="285750" indent="-285750">
              <a:spcBef>
                <a:spcPts val="0"/>
              </a:spcBef>
              <a:spcAft>
                <a:spcPts val="600"/>
              </a:spcAft>
              <a:buFont typeface="Wingdings" pitchFamily="2" charset="2"/>
              <a:buChar char="§"/>
            </a:pPr>
            <a:r>
              <a:rPr lang="en-GB" sz="1800" dirty="0" err="1">
                <a:latin typeface="Arial" pitchFamily="34" charset="0"/>
              </a:rPr>
              <a:t>Explosivité</a:t>
            </a:r>
            <a:r>
              <a:rPr lang="en-GB" sz="1800" dirty="0">
                <a:latin typeface="Arial" pitchFamily="34" charset="0"/>
              </a:rPr>
              <a:t>: plus la </a:t>
            </a:r>
            <a:r>
              <a:rPr lang="en-GB" sz="1800" dirty="0" err="1">
                <a:latin typeface="Arial" pitchFamily="34" charset="0"/>
              </a:rPr>
              <a:t>pente</a:t>
            </a:r>
            <a:r>
              <a:rPr lang="en-GB" sz="1800" dirty="0">
                <a:latin typeface="Arial" pitchFamily="34" charset="0"/>
              </a:rPr>
              <a:t> </a:t>
            </a:r>
            <a:r>
              <a:rPr lang="en-GB" sz="1800" dirty="0" err="1">
                <a:latin typeface="Arial" pitchFamily="34" charset="0"/>
              </a:rPr>
              <a:t>est</a:t>
            </a:r>
            <a:r>
              <a:rPr lang="en-GB" sz="1800" dirty="0">
                <a:latin typeface="Arial" pitchFamily="34" charset="0"/>
              </a:rPr>
              <a:t> </a:t>
            </a:r>
            <a:r>
              <a:rPr lang="en-GB" sz="1800" dirty="0" err="1">
                <a:latin typeface="Arial" pitchFamily="34" charset="0"/>
              </a:rPr>
              <a:t>raide</a:t>
            </a:r>
            <a:r>
              <a:rPr lang="en-GB" sz="1800" dirty="0">
                <a:latin typeface="Arial" pitchFamily="34" charset="0"/>
              </a:rPr>
              <a:t>, plus la force-explosive se </a:t>
            </a:r>
            <a:r>
              <a:rPr lang="en-GB" sz="1800" dirty="0" err="1">
                <a:latin typeface="Arial" pitchFamily="34" charset="0"/>
              </a:rPr>
              <a:t>développe</a:t>
            </a:r>
            <a:endParaRPr lang="en-GB" sz="1800" dirty="0">
              <a:latin typeface="Arial" pitchFamily="34" charset="0"/>
            </a:endParaRPr>
          </a:p>
          <a:p>
            <a:pPr marL="285750" indent="-285750">
              <a:spcBef>
                <a:spcPts val="0"/>
              </a:spcBef>
              <a:spcAft>
                <a:spcPts val="600"/>
              </a:spcAft>
              <a:buFont typeface="Wingdings" pitchFamily="2" charset="2"/>
              <a:buChar char="§"/>
            </a:pPr>
            <a:endParaRPr lang="en-GB" sz="1800" dirty="0">
              <a:latin typeface="Arial" pitchFamily="34" charset="0"/>
            </a:endParaRPr>
          </a:p>
          <a:p>
            <a:pPr marL="285750" indent="-285750">
              <a:spcBef>
                <a:spcPts val="0"/>
              </a:spcBef>
              <a:spcAft>
                <a:spcPts val="600"/>
              </a:spcAft>
              <a:buFont typeface="Wingdings" pitchFamily="2" charset="2"/>
              <a:buChar char="§"/>
            </a:pPr>
            <a:r>
              <a:rPr lang="en-GB" sz="1800" dirty="0">
                <a:latin typeface="Arial" pitchFamily="34" charset="0"/>
              </a:rPr>
              <a:t>F</a:t>
            </a:r>
            <a:r>
              <a:rPr lang="en-GB" sz="1050" dirty="0">
                <a:latin typeface="Arial" pitchFamily="34" charset="0"/>
              </a:rPr>
              <a:t>30</a:t>
            </a:r>
            <a:r>
              <a:rPr lang="en-GB" sz="1800" dirty="0">
                <a:latin typeface="Arial" pitchFamily="34" charset="0"/>
              </a:rPr>
              <a:t> Important pour </a:t>
            </a:r>
            <a:r>
              <a:rPr lang="en-GB" sz="1800" dirty="0" err="1">
                <a:latin typeface="Arial" pitchFamily="34" charset="0"/>
              </a:rPr>
              <a:t>surprendre</a:t>
            </a:r>
            <a:r>
              <a:rPr lang="en-GB" sz="1800" dirty="0">
                <a:latin typeface="Arial" pitchFamily="34" charset="0"/>
              </a:rPr>
              <a:t> un </a:t>
            </a:r>
            <a:r>
              <a:rPr lang="en-GB" sz="1800" dirty="0" err="1">
                <a:latin typeface="Arial" pitchFamily="34" charset="0"/>
              </a:rPr>
              <a:t>adversaire</a:t>
            </a:r>
            <a:r>
              <a:rPr lang="en-GB" sz="1800" dirty="0">
                <a:latin typeface="Arial" pitchFamily="34" charset="0"/>
              </a:rPr>
              <a:t> </a:t>
            </a:r>
            <a:r>
              <a:rPr lang="en-GB" sz="1800" dirty="0" err="1">
                <a:latin typeface="Arial" pitchFamily="34" charset="0"/>
              </a:rPr>
              <a:t>comme</a:t>
            </a:r>
            <a:r>
              <a:rPr lang="en-GB" sz="1800" dirty="0">
                <a:latin typeface="Arial" pitchFamily="34" charset="0"/>
              </a:rPr>
              <a:t> à la </a:t>
            </a:r>
            <a:r>
              <a:rPr lang="en-GB" sz="1800" dirty="0" err="1">
                <a:latin typeface="Arial" pitchFamily="34" charset="0"/>
              </a:rPr>
              <a:t>boxe</a:t>
            </a:r>
            <a:r>
              <a:rPr lang="en-GB" sz="1800" dirty="0">
                <a:latin typeface="Arial" pitchFamily="34" charset="0"/>
              </a:rPr>
              <a:t>, à </a:t>
            </a:r>
            <a:r>
              <a:rPr lang="en-GB" sz="1800" dirty="0" err="1">
                <a:latin typeface="Arial" pitchFamily="34" charset="0"/>
              </a:rPr>
              <a:t>l'escrime</a:t>
            </a:r>
            <a:r>
              <a:rPr lang="en-GB" sz="1800" dirty="0">
                <a:latin typeface="Arial" pitchFamily="34" charset="0"/>
              </a:rPr>
              <a:t> </a:t>
            </a:r>
            <a:r>
              <a:rPr lang="en-GB" sz="1800" dirty="0" err="1">
                <a:latin typeface="Arial" pitchFamily="34" charset="0"/>
              </a:rPr>
              <a:t>ou</a:t>
            </a:r>
            <a:r>
              <a:rPr lang="en-GB" sz="1800" dirty="0">
                <a:latin typeface="Arial" pitchFamily="34" charset="0"/>
              </a:rPr>
              <a:t> </a:t>
            </a:r>
            <a:r>
              <a:rPr lang="en-GB" sz="1800" dirty="0" err="1">
                <a:latin typeface="Arial" pitchFamily="34" charset="0"/>
              </a:rPr>
              <a:t>lors</a:t>
            </a:r>
            <a:r>
              <a:rPr lang="en-GB" sz="1800" dirty="0">
                <a:latin typeface="Arial" pitchFamily="34" charset="0"/>
              </a:rPr>
              <a:t> de </a:t>
            </a:r>
            <a:r>
              <a:rPr lang="en-GB" sz="1800" dirty="0" err="1">
                <a:latin typeface="Arial" pitchFamily="34" charset="0"/>
              </a:rPr>
              <a:t>feintes</a:t>
            </a:r>
            <a:r>
              <a:rPr lang="en-GB" sz="1800" dirty="0">
                <a:latin typeface="Arial" pitchFamily="34" charset="0"/>
              </a:rPr>
              <a:t>…</a:t>
            </a:r>
          </a:p>
          <a:p>
            <a:pPr>
              <a:spcBef>
                <a:spcPts val="0"/>
              </a:spcBef>
              <a:spcAft>
                <a:spcPts val="600"/>
              </a:spcAft>
              <a:buNone/>
            </a:pPr>
            <a:endParaRPr lang="en-GB" sz="1800" dirty="0">
              <a:latin typeface="Arial" pitchFamily="34" charset="0"/>
            </a:endParaRPr>
          </a:p>
        </p:txBody>
      </p:sp>
      <p:sp>
        <p:nvSpPr>
          <p:cNvPr id="6" name="Titel 2">
            <a:extLst>
              <a:ext uri="{FF2B5EF4-FFF2-40B4-BE49-F238E27FC236}">
                <a16:creationId xmlns:a16="http://schemas.microsoft.com/office/drawing/2014/main" id="{BCCE7B48-C20E-446C-90F0-E275408E4AA5}"/>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L’explosivité</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Courbe</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force-temps</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975602CF-A0A9-378B-1AFE-DE7CD04D197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55</a:t>
            </a:r>
            <a:endParaRPr lang="de-CH" sz="900" dirty="0"/>
          </a:p>
        </p:txBody>
      </p:sp>
    </p:spTree>
    <p:extLst>
      <p:ext uri="{BB962C8B-B14F-4D97-AF65-F5344CB8AC3E}">
        <p14:creationId xmlns:p14="http://schemas.microsoft.com/office/powerpoint/2010/main" val="140142731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1ECF222-D4D4-464E-8EEF-C4F3DF08BD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376" y="1628800"/>
            <a:ext cx="5342375" cy="4320000"/>
          </a:xfrm>
          <a:prstGeom prst="rect">
            <a:avLst/>
          </a:prstGeom>
        </p:spPr>
      </p:pic>
      <p:cxnSp>
        <p:nvCxnSpPr>
          <p:cNvPr id="16" name="Connecteur droit 15"/>
          <p:cNvCxnSpPr>
            <a:cxnSpLocks/>
          </p:cNvCxnSpPr>
          <p:nvPr/>
        </p:nvCxnSpPr>
        <p:spPr>
          <a:xfrm flipH="1">
            <a:off x="2567608" y="3212976"/>
            <a:ext cx="792088" cy="1249516"/>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6" name="Text Box 58">
            <a:extLst>
              <a:ext uri="{FF2B5EF4-FFF2-40B4-BE49-F238E27FC236}">
                <a16:creationId xmlns:a16="http://schemas.microsoft.com/office/drawing/2014/main" id="{B774C089-3FAF-4C76-A981-F8CCDB487CED}"/>
              </a:ext>
            </a:extLst>
          </p:cNvPr>
          <p:cNvSpPr txBox="1">
            <a:spLocks noChangeArrowheads="1"/>
          </p:cNvSpPr>
          <p:nvPr/>
        </p:nvSpPr>
        <p:spPr bwMode="auto">
          <a:xfrm>
            <a:off x="6375377" y="2291272"/>
            <a:ext cx="4032448" cy="352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ts val="0"/>
              </a:spcBef>
              <a:spcAft>
                <a:spcPts val="600"/>
              </a:spcAft>
              <a:buFont typeface="Wingdings" pitchFamily="2" charset="2"/>
              <a:buChar char="§"/>
            </a:pPr>
            <a:r>
              <a:rPr lang="it-IT" sz="1800" dirty="0">
                <a:latin typeface="Arial" pitchFamily="34" charset="0"/>
              </a:rPr>
              <a:t>Forza-velocità: in quanto tempo raggiungo la forza massima</a:t>
            </a:r>
          </a:p>
          <a:p>
            <a:pPr marL="285750" indent="-285750">
              <a:spcBef>
                <a:spcPts val="0"/>
              </a:spcBef>
              <a:spcAft>
                <a:spcPts val="600"/>
              </a:spcAft>
              <a:buFont typeface="Wingdings" pitchFamily="2" charset="2"/>
              <a:buChar char="§"/>
            </a:pPr>
            <a:endParaRPr lang="it-IT" sz="1800" dirty="0">
              <a:latin typeface="Arial" pitchFamily="34" charset="0"/>
            </a:endParaRPr>
          </a:p>
          <a:p>
            <a:pPr marL="285750" indent="-285750">
              <a:spcBef>
                <a:spcPts val="0"/>
              </a:spcBef>
              <a:spcAft>
                <a:spcPts val="600"/>
              </a:spcAft>
              <a:buFont typeface="Wingdings" pitchFamily="2" charset="2"/>
              <a:buChar char="§"/>
            </a:pPr>
            <a:r>
              <a:rPr lang="it-IT" sz="1800" dirty="0">
                <a:latin typeface="Arial" pitchFamily="34" charset="0"/>
              </a:rPr>
              <a:t>Esplosività: più ripida è la pendenza, maggiore è la forza esplosiva sviluppata</a:t>
            </a:r>
          </a:p>
          <a:p>
            <a:pPr marL="285750" indent="-285750">
              <a:spcBef>
                <a:spcPts val="0"/>
              </a:spcBef>
              <a:spcAft>
                <a:spcPts val="600"/>
              </a:spcAft>
              <a:buFont typeface="Wingdings" pitchFamily="2" charset="2"/>
              <a:buChar char="§"/>
            </a:pPr>
            <a:endParaRPr lang="it-IT" sz="1800" dirty="0">
              <a:latin typeface="Arial" pitchFamily="34" charset="0"/>
            </a:endParaRPr>
          </a:p>
          <a:p>
            <a:pPr marL="285750" indent="-285750">
              <a:spcBef>
                <a:spcPts val="0"/>
              </a:spcBef>
              <a:spcAft>
                <a:spcPts val="600"/>
              </a:spcAft>
              <a:buFont typeface="Wingdings" pitchFamily="2" charset="2"/>
              <a:buChar char="§"/>
            </a:pPr>
            <a:r>
              <a:rPr lang="it-IT" sz="1800" dirty="0">
                <a:latin typeface="Arial" pitchFamily="34" charset="0"/>
              </a:rPr>
              <a:t>F</a:t>
            </a:r>
            <a:r>
              <a:rPr lang="it-IT" sz="1800" baseline="-25000" dirty="0">
                <a:latin typeface="Arial" pitchFamily="34" charset="0"/>
              </a:rPr>
              <a:t>30</a:t>
            </a:r>
            <a:r>
              <a:rPr lang="it-IT" sz="1800" dirty="0">
                <a:latin typeface="Arial" pitchFamily="34" charset="0"/>
              </a:rPr>
              <a:t> Importante per sorprendere un avversario come nella boxe, nella scherma o durante le finte...</a:t>
            </a:r>
            <a:endParaRPr lang="en-GB" sz="1800" dirty="0">
              <a:latin typeface="Arial" pitchFamily="34" charset="0"/>
            </a:endParaRPr>
          </a:p>
          <a:p>
            <a:pPr>
              <a:spcBef>
                <a:spcPts val="0"/>
              </a:spcBef>
              <a:spcAft>
                <a:spcPts val="600"/>
              </a:spcAft>
              <a:buNone/>
            </a:pPr>
            <a:endParaRPr lang="en-GB" sz="1800" dirty="0">
              <a:latin typeface="Arial" pitchFamily="34" charset="0"/>
            </a:endParaRPr>
          </a:p>
        </p:txBody>
      </p:sp>
      <p:sp>
        <p:nvSpPr>
          <p:cNvPr id="8" name="Titel 2">
            <a:extLst>
              <a:ext uri="{FF2B5EF4-FFF2-40B4-BE49-F238E27FC236}">
                <a16:creationId xmlns:a16="http://schemas.microsoft.com/office/drawing/2014/main" id="{D8A30DFC-3938-411C-8C06-AFEFE12AB14C}"/>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i="0" u="none" strike="noStrike" dirty="0">
                <a:solidFill>
                  <a:srgbClr val="000000"/>
                </a:solidFill>
                <a:effectLst/>
                <a:latin typeface="+mj-lt"/>
              </a:rPr>
              <a:t>L’</a:t>
            </a:r>
            <a:r>
              <a:rPr lang="fr-CH" sz="2800" i="0" u="none" strike="noStrike" dirty="0" err="1">
                <a:solidFill>
                  <a:srgbClr val="000000"/>
                </a:solidFill>
                <a:effectLst/>
                <a:latin typeface="+mj-lt"/>
              </a:rPr>
              <a:t>esplosività</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Curva</a:t>
            </a:r>
            <a:r>
              <a:rPr lang="de-CH" sz="2800" b="0" kern="0" dirty="0">
                <a:latin typeface="Arial" panose="020B0604020202020204" pitchFamily="34" charset="0"/>
                <a:cs typeface="Arial" panose="020B0604020202020204" pitchFamily="34" charset="0"/>
              </a:rPr>
              <a:t> forza-tempo</a:t>
            </a:r>
          </a:p>
        </p:txBody>
      </p:sp>
      <p:sp>
        <p:nvSpPr>
          <p:cNvPr id="3" name="SeitenzahlBenutzerdefiniert">
            <a:extLst>
              <a:ext uri="{FF2B5EF4-FFF2-40B4-BE49-F238E27FC236}">
                <a16:creationId xmlns:a16="http://schemas.microsoft.com/office/drawing/2014/main" id="{2CC7C3F8-2AF6-48F5-7936-1BAADEA7AC7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55</a:t>
            </a:r>
            <a:endParaRPr lang="de-CH" sz="900" dirty="0"/>
          </a:p>
        </p:txBody>
      </p:sp>
    </p:spTree>
    <p:extLst>
      <p:ext uri="{BB962C8B-B14F-4D97-AF65-F5344CB8AC3E}">
        <p14:creationId xmlns:p14="http://schemas.microsoft.com/office/powerpoint/2010/main" val="134473054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E02AC9C-CBE4-4D69-930F-4E863602C1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0131" y="1772816"/>
            <a:ext cx="5031738" cy="4320000"/>
          </a:xfrm>
          <a:prstGeom prst="rect">
            <a:avLst/>
          </a:prstGeom>
        </p:spPr>
      </p:pic>
      <p:sp>
        <p:nvSpPr>
          <p:cNvPr id="4" name="Titel 2">
            <a:extLst>
              <a:ext uri="{FF2B5EF4-FFF2-40B4-BE49-F238E27FC236}">
                <a16:creationId xmlns:a16="http://schemas.microsoft.com/office/drawing/2014/main" id="{BD5A9609-8848-49BE-B3E0-9B4CD80B9F29}"/>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Explosivität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Kraft-Zeit-Kurve</a:t>
            </a:r>
          </a:p>
        </p:txBody>
      </p:sp>
      <p:sp>
        <p:nvSpPr>
          <p:cNvPr id="5" name="SeitenzahlBenutzerdefiniert">
            <a:extLst>
              <a:ext uri="{FF2B5EF4-FFF2-40B4-BE49-F238E27FC236}">
                <a16:creationId xmlns:a16="http://schemas.microsoft.com/office/drawing/2014/main" id="{A7300DB8-2405-F9B9-7254-DE8C7071195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56</a:t>
            </a:r>
            <a:endParaRPr lang="de-CH" sz="900" dirty="0"/>
          </a:p>
        </p:txBody>
      </p:sp>
    </p:spTree>
    <p:extLst>
      <p:ext uri="{BB962C8B-B14F-4D97-AF65-F5344CB8AC3E}">
        <p14:creationId xmlns:p14="http://schemas.microsoft.com/office/powerpoint/2010/main" val="5179776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0196" y="1772816"/>
            <a:ext cx="5711607" cy="4320000"/>
          </a:xfrm>
          <a:prstGeom prst="rect">
            <a:avLst/>
          </a:prstGeom>
        </p:spPr>
      </p:pic>
      <p:sp>
        <p:nvSpPr>
          <p:cNvPr id="6" name="Titel 2">
            <a:extLst>
              <a:ext uri="{FF2B5EF4-FFF2-40B4-BE49-F238E27FC236}">
                <a16:creationId xmlns:a16="http://schemas.microsoft.com/office/drawing/2014/main" id="{E9DB8F61-010D-4448-83FF-D092AB899E0D}"/>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L’explosivité</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Courbe</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force-temps</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64776D16-1921-40A8-FDB2-8C0E42BA2E6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56</a:t>
            </a:r>
            <a:endParaRPr lang="de-CH" sz="900" dirty="0"/>
          </a:p>
        </p:txBody>
      </p:sp>
    </p:spTree>
    <p:extLst>
      <p:ext uri="{BB962C8B-B14F-4D97-AF65-F5344CB8AC3E}">
        <p14:creationId xmlns:p14="http://schemas.microsoft.com/office/powerpoint/2010/main" val="61457765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A7CE482-FD29-4D5B-BF26-F5F50F99A2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2470" y="1772816"/>
            <a:ext cx="5707059" cy="4320000"/>
          </a:xfrm>
          <a:prstGeom prst="rect">
            <a:avLst/>
          </a:prstGeom>
        </p:spPr>
      </p:pic>
      <p:sp>
        <p:nvSpPr>
          <p:cNvPr id="4" name="Titel 2">
            <a:extLst>
              <a:ext uri="{FF2B5EF4-FFF2-40B4-BE49-F238E27FC236}">
                <a16:creationId xmlns:a16="http://schemas.microsoft.com/office/drawing/2014/main" id="{B091C6A3-6EB0-461A-A984-C11FD84390A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i="0" u="none" strike="noStrike" dirty="0">
                <a:solidFill>
                  <a:srgbClr val="000000"/>
                </a:solidFill>
                <a:effectLst/>
                <a:latin typeface="+mj-lt"/>
              </a:rPr>
              <a:t>L’</a:t>
            </a:r>
            <a:r>
              <a:rPr lang="fr-CH" sz="2800" i="0" u="none" strike="noStrike" dirty="0" err="1">
                <a:solidFill>
                  <a:srgbClr val="000000"/>
                </a:solidFill>
                <a:effectLst/>
                <a:latin typeface="+mj-lt"/>
              </a:rPr>
              <a:t>esplosività</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Curva</a:t>
            </a:r>
            <a:r>
              <a:rPr lang="de-CH" sz="2800" b="0" kern="0" dirty="0">
                <a:latin typeface="Arial" panose="020B0604020202020204" pitchFamily="34" charset="0"/>
                <a:cs typeface="Arial" panose="020B0604020202020204" pitchFamily="34" charset="0"/>
              </a:rPr>
              <a:t> forza-tempo</a:t>
            </a:r>
          </a:p>
        </p:txBody>
      </p:sp>
      <p:sp>
        <p:nvSpPr>
          <p:cNvPr id="5" name="SeitenzahlBenutzerdefiniert">
            <a:extLst>
              <a:ext uri="{FF2B5EF4-FFF2-40B4-BE49-F238E27FC236}">
                <a16:creationId xmlns:a16="http://schemas.microsoft.com/office/drawing/2014/main" id="{89CE11A0-53E0-51E4-8E51-A67DA8E8080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56</a:t>
            </a:r>
            <a:endParaRPr lang="de-CH" sz="900" dirty="0"/>
          </a:p>
        </p:txBody>
      </p:sp>
    </p:spTree>
    <p:extLst>
      <p:ext uri="{BB962C8B-B14F-4D97-AF65-F5344CB8AC3E}">
        <p14:creationId xmlns:p14="http://schemas.microsoft.com/office/powerpoint/2010/main" val="2883927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Screenshot, Design enthält.&#10;&#10;KI-generierte Inhalte können fehlerhaft sein.">
            <a:extLst>
              <a:ext uri="{FF2B5EF4-FFF2-40B4-BE49-F238E27FC236}">
                <a16:creationId xmlns:a16="http://schemas.microsoft.com/office/drawing/2014/main" id="{24EE73AB-28FB-B41A-437B-3B8FC6B599DE}"/>
              </a:ext>
            </a:extLst>
          </p:cNvPr>
          <p:cNvPicPr>
            <a:picLocks noChangeAspect="1"/>
          </p:cNvPicPr>
          <p:nvPr/>
        </p:nvPicPr>
        <p:blipFill>
          <a:blip r:embed="rId3">
            <a:extLst>
              <a:ext uri="{28A0092B-C50C-407E-A947-70E740481C1C}">
                <a14:useLocalDpi xmlns:a14="http://schemas.microsoft.com/office/drawing/2010/main" val="0"/>
              </a:ext>
            </a:extLst>
          </a:blip>
          <a:srcRect l="8989" t="24172" b="54200"/>
          <a:stretch/>
        </p:blipFill>
        <p:spPr>
          <a:xfrm>
            <a:off x="1164057" y="1804467"/>
            <a:ext cx="9863885" cy="3814787"/>
          </a:xfrm>
          <a:prstGeom prst="rect">
            <a:avLst/>
          </a:prstGeom>
        </p:spPr>
      </p:pic>
      <p:sp>
        <p:nvSpPr>
          <p:cNvPr id="4" name="Rectangle 3">
            <a:extLst>
              <a:ext uri="{FF2B5EF4-FFF2-40B4-BE49-F238E27FC236}">
                <a16:creationId xmlns:a16="http://schemas.microsoft.com/office/drawing/2014/main" id="{44687DFC-DDF3-054E-B648-CA1C135D45AB}"/>
              </a:ext>
            </a:extLst>
          </p:cNvPr>
          <p:cNvSpPr/>
          <p:nvPr/>
        </p:nvSpPr>
        <p:spPr>
          <a:xfrm>
            <a:off x="2639616" y="1786393"/>
            <a:ext cx="8388326" cy="759958"/>
          </a:xfrm>
          <a:prstGeom prst="rect">
            <a:avLst/>
          </a:prstGeom>
          <a:solidFill>
            <a:srgbClr val="FFCC00">
              <a:alpha val="50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Titel 2">
            <a:extLst>
              <a:ext uri="{FF2B5EF4-FFF2-40B4-BE49-F238E27FC236}">
                <a16:creationId xmlns:a16="http://schemas.microsoft.com/office/drawing/2014/main" id="{2CDE89C6-E36B-49DC-9776-AFF5D18F7888}"/>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Entwicklungsfaktoren </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Athletik - Ausdauer</a:t>
            </a:r>
          </a:p>
        </p:txBody>
      </p:sp>
      <p:sp>
        <p:nvSpPr>
          <p:cNvPr id="3" name="SeitenzahlBenutzerdefiniert">
            <a:extLst>
              <a:ext uri="{FF2B5EF4-FFF2-40B4-BE49-F238E27FC236}">
                <a16:creationId xmlns:a16="http://schemas.microsoft.com/office/drawing/2014/main" id="{EB9BEE8E-72D0-FC81-1D50-02A7E2EC13A5}"/>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a:t>
            </a:r>
            <a:endParaRPr lang="de-CH" sz="900" dirty="0"/>
          </a:p>
        </p:txBody>
      </p:sp>
    </p:spTree>
    <p:extLst>
      <p:ext uri="{BB962C8B-B14F-4D97-AF65-F5344CB8AC3E}">
        <p14:creationId xmlns:p14="http://schemas.microsoft.com/office/powerpoint/2010/main" val="163311477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a:srcRect l="6272" b="16809"/>
          <a:stretch/>
        </p:blipFill>
        <p:spPr>
          <a:xfrm>
            <a:off x="1055440" y="2029267"/>
            <a:ext cx="3945116" cy="3920013"/>
          </a:xfrm>
          <a:prstGeom prst="rect">
            <a:avLst/>
          </a:prstGeom>
        </p:spPr>
      </p:pic>
      <p:pic>
        <p:nvPicPr>
          <p:cNvPr id="7" name="Image 1">
            <a:extLst>
              <a:ext uri="{FF2B5EF4-FFF2-40B4-BE49-F238E27FC236}">
                <a16:creationId xmlns:a16="http://schemas.microsoft.com/office/drawing/2014/main" id="{3F91F888-062B-4167-858B-A2F8CBD21AB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69646" y="1625250"/>
            <a:ext cx="4765195" cy="4746960"/>
          </a:xfrm>
          <a:prstGeom prst="rect">
            <a:avLst/>
          </a:prstGeom>
        </p:spPr>
      </p:pic>
      <p:sp>
        <p:nvSpPr>
          <p:cNvPr id="8" name="Titel 2">
            <a:extLst>
              <a:ext uri="{FF2B5EF4-FFF2-40B4-BE49-F238E27FC236}">
                <a16:creationId xmlns:a16="http://schemas.microsoft.com/office/drawing/2014/main" id="{C75AB67D-069D-4CD2-83E8-C992595D078B}"/>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Explosivität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Kraft-Schnelligkeit-Kurve</a:t>
            </a:r>
          </a:p>
        </p:txBody>
      </p:sp>
      <p:sp>
        <p:nvSpPr>
          <p:cNvPr id="3" name="SeitenzahlBenutzerdefiniert">
            <a:extLst>
              <a:ext uri="{FF2B5EF4-FFF2-40B4-BE49-F238E27FC236}">
                <a16:creationId xmlns:a16="http://schemas.microsoft.com/office/drawing/2014/main" id="{7C2FD017-88E1-1246-E1DA-6D5A26ED232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57</a:t>
            </a:r>
            <a:endParaRPr lang="de-CH" sz="900" dirty="0"/>
          </a:p>
        </p:txBody>
      </p:sp>
    </p:spTree>
    <p:extLst>
      <p:ext uri="{BB962C8B-B14F-4D97-AF65-F5344CB8AC3E}">
        <p14:creationId xmlns:p14="http://schemas.microsoft.com/office/powerpoint/2010/main" val="1608449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5">
            <a:extLst>
              <a:ext uri="{FF2B5EF4-FFF2-40B4-BE49-F238E27FC236}">
                <a16:creationId xmlns:a16="http://schemas.microsoft.com/office/drawing/2014/main" id="{80F6AD4C-3C49-4A56-8917-F70499E059EB}"/>
              </a:ext>
            </a:extLst>
          </p:cNvPr>
          <p:cNvPicPr>
            <a:picLocks noChangeAspect="1"/>
          </p:cNvPicPr>
          <p:nvPr/>
        </p:nvPicPr>
        <p:blipFill rotWithShape="1">
          <a:blip r:embed="rId3"/>
          <a:srcRect l="6272" b="16809"/>
          <a:stretch/>
        </p:blipFill>
        <p:spPr>
          <a:xfrm>
            <a:off x="1055440" y="2029267"/>
            <a:ext cx="3945116" cy="3920013"/>
          </a:xfrm>
          <a:prstGeom prst="rect">
            <a:avLst/>
          </a:prstGeom>
        </p:spPr>
      </p:pic>
      <p:pic>
        <p:nvPicPr>
          <p:cNvPr id="9" name="Image 1">
            <a:extLst>
              <a:ext uri="{FF2B5EF4-FFF2-40B4-BE49-F238E27FC236}">
                <a16:creationId xmlns:a16="http://schemas.microsoft.com/office/drawing/2014/main" id="{D49909CB-809E-4B95-909D-62E7D19295D0}"/>
              </a:ext>
            </a:extLst>
          </p:cNvPr>
          <p:cNvPicPr>
            <a:picLocks noChangeAspect="1"/>
          </p:cNvPicPr>
          <p:nvPr/>
        </p:nvPicPr>
        <p:blipFill>
          <a:blip r:embed="rId4"/>
          <a:stretch>
            <a:fillRect/>
          </a:stretch>
        </p:blipFill>
        <p:spPr>
          <a:xfrm>
            <a:off x="6069646" y="1616133"/>
            <a:ext cx="4765195" cy="4765195"/>
          </a:xfrm>
          <a:prstGeom prst="rect">
            <a:avLst/>
          </a:prstGeom>
        </p:spPr>
      </p:pic>
      <p:sp>
        <p:nvSpPr>
          <p:cNvPr id="6" name="Titel 2">
            <a:extLst>
              <a:ext uri="{FF2B5EF4-FFF2-40B4-BE49-F238E27FC236}">
                <a16:creationId xmlns:a16="http://schemas.microsoft.com/office/drawing/2014/main" id="{E444A410-319D-44D2-A2E1-B5B2290165C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L’explosivité</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Courbe</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force-vitesse</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F3C98198-CD5C-0076-71C9-100B5E7CE88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57</a:t>
            </a:r>
            <a:endParaRPr lang="de-CH" sz="900" dirty="0"/>
          </a:p>
        </p:txBody>
      </p:sp>
    </p:spTree>
    <p:extLst>
      <p:ext uri="{BB962C8B-B14F-4D97-AF65-F5344CB8AC3E}">
        <p14:creationId xmlns:p14="http://schemas.microsoft.com/office/powerpoint/2010/main" val="292797180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5">
            <a:extLst>
              <a:ext uri="{FF2B5EF4-FFF2-40B4-BE49-F238E27FC236}">
                <a16:creationId xmlns:a16="http://schemas.microsoft.com/office/drawing/2014/main" id="{709EE8F4-2086-4EB3-956C-34CF66064454}"/>
              </a:ext>
            </a:extLst>
          </p:cNvPr>
          <p:cNvPicPr>
            <a:picLocks noChangeAspect="1"/>
          </p:cNvPicPr>
          <p:nvPr/>
        </p:nvPicPr>
        <p:blipFill rotWithShape="1">
          <a:blip r:embed="rId3"/>
          <a:srcRect l="6272" b="16809"/>
          <a:stretch/>
        </p:blipFill>
        <p:spPr>
          <a:xfrm>
            <a:off x="1055440" y="2029267"/>
            <a:ext cx="3945116" cy="3920013"/>
          </a:xfrm>
          <a:prstGeom prst="rect">
            <a:avLst/>
          </a:prstGeom>
        </p:spPr>
      </p:pic>
      <p:pic>
        <p:nvPicPr>
          <p:cNvPr id="9" name="Image 1">
            <a:extLst>
              <a:ext uri="{FF2B5EF4-FFF2-40B4-BE49-F238E27FC236}">
                <a16:creationId xmlns:a16="http://schemas.microsoft.com/office/drawing/2014/main" id="{CF99C927-E1C3-4489-9CA0-BFE7E8AF1FA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69646" y="1625262"/>
            <a:ext cx="4765195" cy="4746937"/>
          </a:xfrm>
          <a:prstGeom prst="rect">
            <a:avLst/>
          </a:prstGeom>
        </p:spPr>
      </p:pic>
      <p:sp>
        <p:nvSpPr>
          <p:cNvPr id="6" name="Titel 2">
            <a:extLst>
              <a:ext uri="{FF2B5EF4-FFF2-40B4-BE49-F238E27FC236}">
                <a16:creationId xmlns:a16="http://schemas.microsoft.com/office/drawing/2014/main" id="{C5B8E4EE-49B6-4DD5-AF19-608E121732B3}"/>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i="0" u="none" strike="noStrike" dirty="0">
                <a:solidFill>
                  <a:srgbClr val="000000"/>
                </a:solidFill>
                <a:effectLst/>
                <a:latin typeface="+mj-lt"/>
              </a:rPr>
              <a:t>L’</a:t>
            </a:r>
            <a:r>
              <a:rPr lang="fr-CH" sz="2800" i="0" u="none" strike="noStrike" dirty="0" err="1">
                <a:solidFill>
                  <a:srgbClr val="000000"/>
                </a:solidFill>
                <a:effectLst/>
                <a:latin typeface="+mj-lt"/>
              </a:rPr>
              <a:t>esplosività</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Curva</a:t>
            </a:r>
            <a:r>
              <a:rPr lang="de-CH" sz="2800" b="0" kern="0" dirty="0">
                <a:latin typeface="Arial" panose="020B0604020202020204" pitchFamily="34" charset="0"/>
                <a:cs typeface="Arial" panose="020B0604020202020204" pitchFamily="34" charset="0"/>
              </a:rPr>
              <a:t> forza-</a:t>
            </a:r>
            <a:r>
              <a:rPr lang="de-CH" sz="2800" b="0" kern="0" dirty="0" err="1">
                <a:latin typeface="Arial" panose="020B0604020202020204" pitchFamily="34" charset="0"/>
                <a:cs typeface="Arial" panose="020B0604020202020204" pitchFamily="34" charset="0"/>
              </a:rPr>
              <a:t>velocità</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0B0E2FAA-63D7-E96A-1739-75207A37E06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57</a:t>
            </a:r>
            <a:endParaRPr lang="de-CH" sz="900" dirty="0"/>
          </a:p>
        </p:txBody>
      </p:sp>
    </p:spTree>
    <p:extLst>
      <p:ext uri="{BB962C8B-B14F-4D97-AF65-F5344CB8AC3E}">
        <p14:creationId xmlns:p14="http://schemas.microsoft.com/office/powerpoint/2010/main" val="24356137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Screenshot, Design enthält.&#10;&#10;KI-generierte Inhalte können fehlerhaft sein.">
            <a:extLst>
              <a:ext uri="{FF2B5EF4-FFF2-40B4-BE49-F238E27FC236}">
                <a16:creationId xmlns:a16="http://schemas.microsoft.com/office/drawing/2014/main" id="{C5D7CC81-AE2C-EA95-58B2-78211F54E7F3}"/>
              </a:ext>
            </a:extLst>
          </p:cNvPr>
          <p:cNvPicPr>
            <a:picLocks noChangeAspect="1"/>
          </p:cNvPicPr>
          <p:nvPr/>
        </p:nvPicPr>
        <p:blipFill>
          <a:blip r:embed="rId3">
            <a:extLst>
              <a:ext uri="{28A0092B-C50C-407E-A947-70E740481C1C}">
                <a14:useLocalDpi xmlns:a14="http://schemas.microsoft.com/office/drawing/2010/main" val="0"/>
              </a:ext>
            </a:extLst>
          </a:blip>
          <a:srcRect l="8989" t="24172" b="54200"/>
          <a:stretch/>
        </p:blipFill>
        <p:spPr>
          <a:xfrm>
            <a:off x="422778" y="1736631"/>
            <a:ext cx="11317539" cy="4376978"/>
          </a:xfrm>
          <a:prstGeom prst="rect">
            <a:avLst/>
          </a:prstGeom>
        </p:spPr>
      </p:pic>
      <p:sp>
        <p:nvSpPr>
          <p:cNvPr id="5" name="Rectangle 4">
            <a:extLst>
              <a:ext uri="{FF2B5EF4-FFF2-40B4-BE49-F238E27FC236}">
                <a16:creationId xmlns:a16="http://schemas.microsoft.com/office/drawing/2014/main" id="{F4EA161E-4FC8-4E04-AF6C-0B4DE1FF6FEE}"/>
              </a:ext>
            </a:extLst>
          </p:cNvPr>
          <p:cNvSpPr/>
          <p:nvPr/>
        </p:nvSpPr>
        <p:spPr>
          <a:xfrm>
            <a:off x="2113722" y="5229200"/>
            <a:ext cx="9626595" cy="832935"/>
          </a:xfrm>
          <a:prstGeom prst="rect">
            <a:avLst/>
          </a:prstGeom>
          <a:solidFill>
            <a:srgbClr val="FFCC00">
              <a:alpha val="50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itel 2">
            <a:extLst>
              <a:ext uri="{FF2B5EF4-FFF2-40B4-BE49-F238E27FC236}">
                <a16:creationId xmlns:a16="http://schemas.microsoft.com/office/drawing/2014/main" id="{F2EF17CF-C0AE-4B20-9CDB-484AEDA8FF98}"/>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Entwicklungsfaktoren </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Athletik – Schnelligkeit</a:t>
            </a:r>
          </a:p>
        </p:txBody>
      </p:sp>
      <p:sp>
        <p:nvSpPr>
          <p:cNvPr id="4" name="SeitenzahlBenutzerdefiniert">
            <a:extLst>
              <a:ext uri="{FF2B5EF4-FFF2-40B4-BE49-F238E27FC236}">
                <a16:creationId xmlns:a16="http://schemas.microsoft.com/office/drawing/2014/main" id="{070DCE99-9903-573E-D533-A4A1462C8E0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58</a:t>
            </a:r>
            <a:endParaRPr lang="de-CH" sz="900" dirty="0"/>
          </a:p>
        </p:txBody>
      </p:sp>
    </p:spTree>
    <p:extLst>
      <p:ext uri="{BB962C8B-B14F-4D97-AF65-F5344CB8AC3E}">
        <p14:creationId xmlns:p14="http://schemas.microsoft.com/office/powerpoint/2010/main" val="44395902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087AB-6A81-26B9-4CF5-046641BBCC75}"/>
            </a:ext>
          </a:extLst>
        </p:cNvPr>
        <p:cNvGrpSpPr/>
        <p:nvPr/>
      </p:nvGrpSpPr>
      <p:grpSpPr>
        <a:xfrm>
          <a:off x="0" y="0"/>
          <a:ext cx="0" cy="0"/>
          <a:chOff x="0" y="0"/>
          <a:chExt cx="0" cy="0"/>
        </a:xfrm>
      </p:grpSpPr>
      <p:pic>
        <p:nvPicPr>
          <p:cNvPr id="3" name="Grafik 2" descr="Ein Bild, das Text, Screenshot, Design enthält.&#10;&#10;KI-generierte Inhalte können fehlerhaft sein.">
            <a:extLst>
              <a:ext uri="{FF2B5EF4-FFF2-40B4-BE49-F238E27FC236}">
                <a16:creationId xmlns:a16="http://schemas.microsoft.com/office/drawing/2014/main" id="{DBEBE988-DAB5-8DAD-74EA-75E022C4F8F9}"/>
              </a:ext>
            </a:extLst>
          </p:cNvPr>
          <p:cNvPicPr>
            <a:picLocks noChangeAspect="1"/>
          </p:cNvPicPr>
          <p:nvPr/>
        </p:nvPicPr>
        <p:blipFill>
          <a:blip r:embed="rId3">
            <a:extLst>
              <a:ext uri="{28A0092B-C50C-407E-A947-70E740481C1C}">
                <a14:useLocalDpi xmlns:a14="http://schemas.microsoft.com/office/drawing/2010/main" val="0"/>
              </a:ext>
            </a:extLst>
          </a:blip>
          <a:srcRect l="8989" t="24172" b="54200"/>
          <a:stretch/>
        </p:blipFill>
        <p:spPr>
          <a:xfrm>
            <a:off x="422778" y="1736631"/>
            <a:ext cx="11317539" cy="4376978"/>
          </a:xfrm>
          <a:prstGeom prst="rect">
            <a:avLst/>
          </a:prstGeom>
        </p:spPr>
      </p:pic>
      <p:pic>
        <p:nvPicPr>
          <p:cNvPr id="4" name="Grafik 3" descr="Ein Bild, das Text, Screenshot, Software, Design enthält.&#10;&#10;KI-generierte Inhalte können fehlerhaft sein.">
            <a:extLst>
              <a:ext uri="{FF2B5EF4-FFF2-40B4-BE49-F238E27FC236}">
                <a16:creationId xmlns:a16="http://schemas.microsoft.com/office/drawing/2014/main" id="{EA2EF15B-D27C-2F4E-AA93-97320262264F}"/>
              </a:ext>
            </a:extLst>
          </p:cNvPr>
          <p:cNvPicPr>
            <a:picLocks noChangeAspect="1"/>
          </p:cNvPicPr>
          <p:nvPr/>
        </p:nvPicPr>
        <p:blipFill>
          <a:blip r:embed="rId4">
            <a:extLst>
              <a:ext uri="{28A0092B-C50C-407E-A947-70E740481C1C}">
                <a14:useLocalDpi xmlns:a14="http://schemas.microsoft.com/office/drawing/2010/main" val="0"/>
              </a:ext>
            </a:extLst>
          </a:blip>
          <a:srcRect l="8989" t="24172" b="54200"/>
          <a:stretch/>
        </p:blipFill>
        <p:spPr>
          <a:xfrm>
            <a:off x="695400" y="1765557"/>
            <a:ext cx="11109646" cy="4296577"/>
          </a:xfrm>
          <a:prstGeom prst="rect">
            <a:avLst/>
          </a:prstGeom>
        </p:spPr>
      </p:pic>
      <p:sp>
        <p:nvSpPr>
          <p:cNvPr id="5" name="Rectangle 4">
            <a:extLst>
              <a:ext uri="{FF2B5EF4-FFF2-40B4-BE49-F238E27FC236}">
                <a16:creationId xmlns:a16="http://schemas.microsoft.com/office/drawing/2014/main" id="{596C7DAA-068A-E15C-B9A8-CDC6BB8284A9}"/>
              </a:ext>
            </a:extLst>
          </p:cNvPr>
          <p:cNvSpPr/>
          <p:nvPr/>
        </p:nvSpPr>
        <p:spPr>
          <a:xfrm>
            <a:off x="2360545" y="5229199"/>
            <a:ext cx="9444501" cy="832935"/>
          </a:xfrm>
          <a:prstGeom prst="rect">
            <a:avLst/>
          </a:prstGeom>
          <a:solidFill>
            <a:srgbClr val="FFCC00">
              <a:alpha val="50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itel 2">
            <a:extLst>
              <a:ext uri="{FF2B5EF4-FFF2-40B4-BE49-F238E27FC236}">
                <a16:creationId xmlns:a16="http://schemas.microsoft.com/office/drawing/2014/main" id="{97776500-FF53-4EC3-BD01-90438A6D60FE}"/>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Facteurs</a:t>
            </a:r>
            <a:r>
              <a:rPr lang="de-CH" sz="2800" kern="0" dirty="0">
                <a:latin typeface="Arial" panose="020B0604020202020204" pitchFamily="34" charset="0"/>
                <a:cs typeface="Arial" panose="020B0604020202020204" pitchFamily="34" charset="0"/>
              </a:rPr>
              <a:t> de </a:t>
            </a:r>
            <a:r>
              <a:rPr lang="de-CH" sz="2800" kern="0" dirty="0" err="1">
                <a:latin typeface="Arial" panose="020B0604020202020204" pitchFamily="34" charset="0"/>
                <a:cs typeface="Arial" panose="020B0604020202020204" pitchFamily="34" charset="0"/>
              </a:rPr>
              <a:t>développement</a:t>
            </a:r>
            <a:r>
              <a:rPr lang="de-CH" sz="2800" kern="0" dirty="0">
                <a:latin typeface="Arial" panose="020B0604020202020204" pitchFamily="34" charset="0"/>
                <a:cs typeface="Arial" panose="020B0604020202020204" pitchFamily="34" charset="0"/>
              </a:rPr>
              <a:t> </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Qualités</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athlétiques</a:t>
            </a:r>
            <a:r>
              <a:rPr lang="de-CH" sz="2800" b="0" kern="0" dirty="0">
                <a:latin typeface="Arial" panose="020B0604020202020204" pitchFamily="34" charset="0"/>
                <a:cs typeface="Arial" panose="020B0604020202020204" pitchFamily="34" charset="0"/>
              </a:rPr>
              <a:t> - Vitesse</a:t>
            </a:r>
          </a:p>
        </p:txBody>
      </p:sp>
      <p:sp>
        <p:nvSpPr>
          <p:cNvPr id="6" name="SeitenzahlBenutzerdefiniert">
            <a:extLst>
              <a:ext uri="{FF2B5EF4-FFF2-40B4-BE49-F238E27FC236}">
                <a16:creationId xmlns:a16="http://schemas.microsoft.com/office/drawing/2014/main" id="{F04E236B-36E2-60EB-63F5-111A41826F0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58</a:t>
            </a:r>
            <a:endParaRPr lang="de-CH" sz="900" dirty="0"/>
          </a:p>
        </p:txBody>
      </p:sp>
    </p:spTree>
    <p:extLst>
      <p:ext uri="{BB962C8B-B14F-4D97-AF65-F5344CB8AC3E}">
        <p14:creationId xmlns:p14="http://schemas.microsoft.com/office/powerpoint/2010/main" val="426944310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C3BC7-85B8-9DFF-FEB4-42A5352B0093}"/>
            </a:ext>
          </a:extLst>
        </p:cNvPr>
        <p:cNvGrpSpPr/>
        <p:nvPr/>
      </p:nvGrpSpPr>
      <p:grpSpPr>
        <a:xfrm>
          <a:off x="0" y="0"/>
          <a:ext cx="0" cy="0"/>
          <a:chOff x="0" y="0"/>
          <a:chExt cx="0" cy="0"/>
        </a:xfrm>
      </p:grpSpPr>
      <p:pic>
        <p:nvPicPr>
          <p:cNvPr id="3" name="Grafik 2" descr="Ein Bild, das Text, Screenshot, Design enthält.&#10;&#10;KI-generierte Inhalte können fehlerhaft sein.">
            <a:extLst>
              <a:ext uri="{FF2B5EF4-FFF2-40B4-BE49-F238E27FC236}">
                <a16:creationId xmlns:a16="http://schemas.microsoft.com/office/drawing/2014/main" id="{2F460662-CBFE-FF6F-8150-9D5142B00CEE}"/>
              </a:ext>
            </a:extLst>
          </p:cNvPr>
          <p:cNvPicPr>
            <a:picLocks noChangeAspect="1"/>
          </p:cNvPicPr>
          <p:nvPr/>
        </p:nvPicPr>
        <p:blipFill>
          <a:blip r:embed="rId3">
            <a:extLst>
              <a:ext uri="{28A0092B-C50C-407E-A947-70E740481C1C}">
                <a14:useLocalDpi xmlns:a14="http://schemas.microsoft.com/office/drawing/2010/main" val="0"/>
              </a:ext>
            </a:extLst>
          </a:blip>
          <a:srcRect l="8989" t="24172" b="54200"/>
          <a:stretch/>
        </p:blipFill>
        <p:spPr>
          <a:xfrm>
            <a:off x="422778" y="1736631"/>
            <a:ext cx="11317539" cy="4376978"/>
          </a:xfrm>
          <a:prstGeom prst="rect">
            <a:avLst/>
          </a:prstGeom>
        </p:spPr>
      </p:pic>
      <p:pic>
        <p:nvPicPr>
          <p:cNvPr id="4" name="Grafik 3" descr="Ein Bild, das Text, Screenshot, Design enthält.&#10;&#10;KI-generierte Inhalte können fehlerhaft sein.">
            <a:extLst>
              <a:ext uri="{FF2B5EF4-FFF2-40B4-BE49-F238E27FC236}">
                <a16:creationId xmlns:a16="http://schemas.microsoft.com/office/drawing/2014/main" id="{4198A43C-1441-F6F9-A8AD-BC3BA1A368E9}"/>
              </a:ext>
            </a:extLst>
          </p:cNvPr>
          <p:cNvPicPr>
            <a:picLocks noChangeAspect="1"/>
          </p:cNvPicPr>
          <p:nvPr/>
        </p:nvPicPr>
        <p:blipFill>
          <a:blip r:embed="rId4">
            <a:extLst>
              <a:ext uri="{28A0092B-C50C-407E-A947-70E740481C1C}">
                <a14:useLocalDpi xmlns:a14="http://schemas.microsoft.com/office/drawing/2010/main" val="0"/>
              </a:ext>
            </a:extLst>
          </a:blip>
          <a:srcRect l="8864" t="24323" b="54466"/>
          <a:stretch/>
        </p:blipFill>
        <p:spPr>
          <a:xfrm>
            <a:off x="490619" y="1844824"/>
            <a:ext cx="11249697" cy="4261150"/>
          </a:xfrm>
          <a:prstGeom prst="rect">
            <a:avLst/>
          </a:prstGeom>
        </p:spPr>
      </p:pic>
      <p:sp>
        <p:nvSpPr>
          <p:cNvPr id="5" name="Rectangle 4">
            <a:extLst>
              <a:ext uri="{FF2B5EF4-FFF2-40B4-BE49-F238E27FC236}">
                <a16:creationId xmlns:a16="http://schemas.microsoft.com/office/drawing/2014/main" id="{0BB06E07-2AF5-C0B3-F400-87977AB57EFA}"/>
              </a:ext>
            </a:extLst>
          </p:cNvPr>
          <p:cNvSpPr/>
          <p:nvPr/>
        </p:nvSpPr>
        <p:spPr>
          <a:xfrm>
            <a:off x="2169280" y="5301208"/>
            <a:ext cx="9543344" cy="832935"/>
          </a:xfrm>
          <a:prstGeom prst="rect">
            <a:avLst/>
          </a:prstGeom>
          <a:solidFill>
            <a:srgbClr val="FFCC00">
              <a:alpha val="50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itel 2">
            <a:extLst>
              <a:ext uri="{FF2B5EF4-FFF2-40B4-BE49-F238E27FC236}">
                <a16:creationId xmlns:a16="http://schemas.microsoft.com/office/drawing/2014/main" id="{D112F730-EC5D-44C5-95BD-66DF66AADBE8}"/>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Fattori</a:t>
            </a:r>
            <a:r>
              <a:rPr lang="de-CH" sz="2800" kern="0" dirty="0">
                <a:latin typeface="Arial" panose="020B0604020202020204" pitchFamily="34" charset="0"/>
                <a:cs typeface="Arial" panose="020B0604020202020204" pitchFamily="34" charset="0"/>
              </a:rPr>
              <a:t> di </a:t>
            </a:r>
            <a:r>
              <a:rPr lang="de-CH" sz="2800" kern="0" dirty="0" err="1">
                <a:latin typeface="Arial" panose="020B0604020202020204" pitchFamily="34" charset="0"/>
                <a:cs typeface="Arial" panose="020B0604020202020204" pitchFamily="34" charset="0"/>
              </a:rPr>
              <a:t>sviluppo</a:t>
            </a:r>
            <a:r>
              <a:rPr lang="de-CH" sz="2800" kern="0" dirty="0">
                <a:latin typeface="Arial" panose="020B0604020202020204" pitchFamily="34" charset="0"/>
                <a:cs typeface="Arial" panose="020B0604020202020204" pitchFamily="34" charset="0"/>
              </a:rPr>
              <a:t> </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Atletica</a:t>
            </a:r>
            <a:r>
              <a:rPr lang="de-CH" sz="2800" b="0" kern="0" dirty="0">
                <a:latin typeface="Arial" panose="020B0604020202020204" pitchFamily="34" charset="0"/>
                <a:cs typeface="Arial" panose="020B0604020202020204" pitchFamily="34" charset="0"/>
              </a:rPr>
              <a:t> - </a:t>
            </a:r>
            <a:r>
              <a:rPr lang="de-CH" sz="2800" b="0" kern="0" dirty="0" err="1">
                <a:latin typeface="Arial" panose="020B0604020202020204" pitchFamily="34" charset="0"/>
                <a:cs typeface="Arial" panose="020B0604020202020204" pitchFamily="34" charset="0"/>
              </a:rPr>
              <a:t>Velocità</a:t>
            </a:r>
            <a:endParaRPr lang="de-CH" sz="2800" b="0" kern="0" dirty="0">
              <a:latin typeface="Arial" panose="020B0604020202020204" pitchFamily="34" charset="0"/>
              <a:cs typeface="Arial" panose="020B0604020202020204" pitchFamily="34" charset="0"/>
            </a:endParaRPr>
          </a:p>
        </p:txBody>
      </p:sp>
      <p:sp>
        <p:nvSpPr>
          <p:cNvPr id="6" name="SeitenzahlBenutzerdefiniert">
            <a:extLst>
              <a:ext uri="{FF2B5EF4-FFF2-40B4-BE49-F238E27FC236}">
                <a16:creationId xmlns:a16="http://schemas.microsoft.com/office/drawing/2014/main" id="{4267D2CC-663E-1287-EA32-9EDB211BECA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58</a:t>
            </a:r>
            <a:endParaRPr lang="de-CH" sz="900" dirty="0"/>
          </a:p>
        </p:txBody>
      </p:sp>
    </p:spTree>
    <p:extLst>
      <p:ext uri="{BB962C8B-B14F-4D97-AF65-F5344CB8AC3E}">
        <p14:creationId xmlns:p14="http://schemas.microsoft.com/office/powerpoint/2010/main" val="381249881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Usain Bolt 9.58 100m New World Record Berlin [HQ].mp4">
            <a:hlinkClick r:id="" action="ppaction://media"/>
            <a:extLst>
              <a:ext uri="{FF2B5EF4-FFF2-40B4-BE49-F238E27FC236}">
                <a16:creationId xmlns:a16="http://schemas.microsoft.com/office/drawing/2014/main" id="{64C264E0-8642-3F49-B84A-B98C1E8133C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29767" y="1509807"/>
            <a:ext cx="8532466" cy="4799513"/>
          </a:xfrm>
          <a:prstGeom prst="rect">
            <a:avLst/>
          </a:prstGeom>
        </p:spPr>
      </p:pic>
      <p:sp>
        <p:nvSpPr>
          <p:cNvPr id="4" name="Titel 2">
            <a:extLst>
              <a:ext uri="{FF2B5EF4-FFF2-40B4-BE49-F238E27FC236}">
                <a16:creationId xmlns:a16="http://schemas.microsoft.com/office/drawing/2014/main" id="{2BB2523A-BC09-4289-94FA-4F1BF9CECBC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Schnelligkeit</a:t>
            </a:r>
          </a:p>
        </p:txBody>
      </p:sp>
      <p:sp>
        <p:nvSpPr>
          <p:cNvPr id="3" name="SeitenzahlBenutzerdefiniert">
            <a:extLst>
              <a:ext uri="{FF2B5EF4-FFF2-40B4-BE49-F238E27FC236}">
                <a16:creationId xmlns:a16="http://schemas.microsoft.com/office/drawing/2014/main" id="{3F8EB2EE-ED50-3C98-C891-3C4C310B4BC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59</a:t>
            </a:r>
            <a:endParaRPr lang="de-CH" sz="900" dirty="0"/>
          </a:p>
        </p:txBody>
      </p:sp>
    </p:spTree>
    <p:extLst>
      <p:ext uri="{BB962C8B-B14F-4D97-AF65-F5344CB8AC3E}">
        <p14:creationId xmlns:p14="http://schemas.microsoft.com/office/powerpoint/2010/main" val="23887017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Usain Bolt 9.58 100m New World Record Berlin [HQ].mp4">
            <a:hlinkClick r:id="" action="ppaction://media"/>
            <a:extLst>
              <a:ext uri="{FF2B5EF4-FFF2-40B4-BE49-F238E27FC236}">
                <a16:creationId xmlns:a16="http://schemas.microsoft.com/office/drawing/2014/main" id="{64C264E0-8642-3F49-B84A-B98C1E8133C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29767" y="1509807"/>
            <a:ext cx="8532466" cy="4799513"/>
          </a:xfrm>
          <a:prstGeom prst="rect">
            <a:avLst/>
          </a:prstGeom>
        </p:spPr>
      </p:pic>
      <p:sp>
        <p:nvSpPr>
          <p:cNvPr id="4" name="Titel 2">
            <a:extLst>
              <a:ext uri="{FF2B5EF4-FFF2-40B4-BE49-F238E27FC236}">
                <a16:creationId xmlns:a16="http://schemas.microsoft.com/office/drawing/2014/main" id="{312C773A-7DBA-488C-AA6C-C4F75B10C483}"/>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Vitesse</a:t>
            </a:r>
          </a:p>
        </p:txBody>
      </p:sp>
      <p:sp>
        <p:nvSpPr>
          <p:cNvPr id="3" name="SeitenzahlBenutzerdefiniert">
            <a:extLst>
              <a:ext uri="{FF2B5EF4-FFF2-40B4-BE49-F238E27FC236}">
                <a16:creationId xmlns:a16="http://schemas.microsoft.com/office/drawing/2014/main" id="{F052E2C5-DD68-46D1-E6F8-66CF6973B47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59</a:t>
            </a:r>
            <a:endParaRPr lang="de-CH" sz="900" dirty="0"/>
          </a:p>
        </p:txBody>
      </p:sp>
    </p:spTree>
    <p:extLst>
      <p:ext uri="{BB962C8B-B14F-4D97-AF65-F5344CB8AC3E}">
        <p14:creationId xmlns:p14="http://schemas.microsoft.com/office/powerpoint/2010/main" val="1214742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Usain Bolt 9.58 100m New World Record Berlin [HQ].mp4">
            <a:hlinkClick r:id="" action="ppaction://media"/>
            <a:extLst>
              <a:ext uri="{FF2B5EF4-FFF2-40B4-BE49-F238E27FC236}">
                <a16:creationId xmlns:a16="http://schemas.microsoft.com/office/drawing/2014/main" id="{64C264E0-8642-3F49-B84A-B98C1E8133C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29767" y="1509807"/>
            <a:ext cx="8532466" cy="4799513"/>
          </a:xfrm>
          <a:prstGeom prst="rect">
            <a:avLst/>
          </a:prstGeom>
        </p:spPr>
      </p:pic>
      <p:sp>
        <p:nvSpPr>
          <p:cNvPr id="4" name="Titel 2">
            <a:extLst>
              <a:ext uri="{FF2B5EF4-FFF2-40B4-BE49-F238E27FC236}">
                <a16:creationId xmlns:a16="http://schemas.microsoft.com/office/drawing/2014/main" id="{DE4C98DE-3FAC-4CF3-9712-0E150FF06F34}"/>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Velocità</a:t>
            </a:r>
            <a:endParaRPr lang="de-CH" sz="280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F2876894-8DB7-DAB6-F234-29CE972F4ED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59</a:t>
            </a:r>
            <a:endParaRPr lang="de-CH" sz="900" dirty="0"/>
          </a:p>
        </p:txBody>
      </p:sp>
    </p:spTree>
    <p:extLst>
      <p:ext uri="{BB962C8B-B14F-4D97-AF65-F5344CB8AC3E}">
        <p14:creationId xmlns:p14="http://schemas.microsoft.com/office/powerpoint/2010/main" val="35563195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7407C7E0-054F-214D-91DB-FEDD45F5B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295" y="1849123"/>
            <a:ext cx="2659006" cy="239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 name="Picture 6">
            <a:extLst>
              <a:ext uri="{FF2B5EF4-FFF2-40B4-BE49-F238E27FC236}">
                <a16:creationId xmlns:a16="http://schemas.microsoft.com/office/drawing/2014/main" id="{1D1863A6-26C9-2F45-80A1-5ECCCA17B2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9907" y="1807195"/>
            <a:ext cx="2659005" cy="206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 name="Picture 7">
            <a:extLst>
              <a:ext uri="{FF2B5EF4-FFF2-40B4-BE49-F238E27FC236}">
                <a16:creationId xmlns:a16="http://schemas.microsoft.com/office/drawing/2014/main" id="{754033F3-2631-D94C-836D-2777C2EED6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7271" y="3384986"/>
            <a:ext cx="1644032" cy="256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 name="Picture 8">
            <a:extLst>
              <a:ext uri="{FF2B5EF4-FFF2-40B4-BE49-F238E27FC236}">
                <a16:creationId xmlns:a16="http://schemas.microsoft.com/office/drawing/2014/main" id="{63C67A32-EFED-F545-8152-72B0903CAF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2631" y="3381811"/>
            <a:ext cx="2253299" cy="256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 name="Picture 9">
            <a:extLst>
              <a:ext uri="{FF2B5EF4-FFF2-40B4-BE49-F238E27FC236}">
                <a16:creationId xmlns:a16="http://schemas.microsoft.com/office/drawing/2014/main" id="{753BBB78-AD1A-4B42-ABFB-44BEC7E65F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1432" y="1839690"/>
            <a:ext cx="2659005" cy="233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 name="Picture 10">
            <a:extLst>
              <a:ext uri="{FF2B5EF4-FFF2-40B4-BE49-F238E27FC236}">
                <a16:creationId xmlns:a16="http://schemas.microsoft.com/office/drawing/2014/main" id="{EAEFFE3C-5D76-B54E-9BFC-278E910B52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12354" y="3365936"/>
            <a:ext cx="2215131" cy="256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 name="Bild 10" descr="thumb_889__galleryItemLarge.jpeg">
            <a:extLst>
              <a:ext uri="{FF2B5EF4-FFF2-40B4-BE49-F238E27FC236}">
                <a16:creationId xmlns:a16="http://schemas.microsoft.com/office/drawing/2014/main" id="{AC417089-9C72-254E-9577-93E579F6953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81370" y="3738458"/>
            <a:ext cx="2114765" cy="2172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d 11" descr="Unknown.jpeg">
            <a:extLst>
              <a:ext uri="{FF2B5EF4-FFF2-40B4-BE49-F238E27FC236}">
                <a16:creationId xmlns:a16="http://schemas.microsoft.com/office/drawing/2014/main" id="{22AB9539-9339-ED43-AD4E-007315D3D1B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461852" y="3425332"/>
            <a:ext cx="1791046" cy="2492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el 2">
            <a:extLst>
              <a:ext uri="{FF2B5EF4-FFF2-40B4-BE49-F238E27FC236}">
                <a16:creationId xmlns:a16="http://schemas.microsoft.com/office/drawing/2014/main" id="{61D17CC3-E0C1-40CB-BD02-A986F0748529}"/>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Schnelligkeit</a:t>
            </a:r>
          </a:p>
        </p:txBody>
      </p:sp>
      <p:sp>
        <p:nvSpPr>
          <p:cNvPr id="3" name="SeitenzahlBenutzerdefiniert">
            <a:extLst>
              <a:ext uri="{FF2B5EF4-FFF2-40B4-BE49-F238E27FC236}">
                <a16:creationId xmlns:a16="http://schemas.microsoft.com/office/drawing/2014/main" id="{4DFB620B-540D-B1C3-6E2E-A74A0A9096E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60</a:t>
            </a:r>
            <a:endParaRPr lang="de-CH" sz="900" dirty="0"/>
          </a:p>
        </p:txBody>
      </p:sp>
    </p:spTree>
    <p:extLst>
      <p:ext uri="{BB962C8B-B14F-4D97-AF65-F5344CB8AC3E}">
        <p14:creationId xmlns:p14="http://schemas.microsoft.com/office/powerpoint/2010/main" val="376454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8"/>
                                        </p:tgtEl>
                                        <p:attrNameLst>
                                          <p:attrName>style.visibility</p:attrName>
                                        </p:attrNameLst>
                                      </p:cBhvr>
                                      <p:to>
                                        <p:strVal val="visible"/>
                                      </p:to>
                                    </p:set>
                                    <p:anim calcmode="lin" valueType="num">
                                      <p:cBhvr additive="repl">
                                        <p:cTn id="7" dur="500" fill="hold"/>
                                        <p:tgtEl>
                                          <p:spTgt spid="8"/>
                                        </p:tgtEl>
                                        <p:attrNameLst>
                                          <p:attrName>ppt_x</p:attrName>
                                        </p:attrNameLst>
                                      </p:cBhvr>
                                      <p:tavLst>
                                        <p:tav tm="100000">
                                          <p:val>
                                            <p:strVal val="0-#ppt_w/2"/>
                                          </p:val>
                                        </p:tav>
                                        <p:tav>
                                          <p:val>
                                            <p:strVal val="#ppt_x"/>
                                          </p:val>
                                        </p:tav>
                                      </p:tavLst>
                                    </p:anim>
                                    <p:anim calcmode="lin" valueType="num">
                                      <p:cBhvr additive="repl">
                                        <p:cTn id="8" dur="500" fill="hold"/>
                                        <p:tgtEl>
                                          <p:spTgt spid="8"/>
                                        </p:tgtEl>
                                        <p:attrNameLst>
                                          <p:attrName>ppt_y</p:attrName>
                                        </p:attrNameLst>
                                      </p:cBhvr>
                                      <p:tavLst>
                                        <p:tav tm="100000">
                                          <p:val>
                                            <p:strVal val="#ppt_y"/>
                                          </p:val>
                                        </p:tav>
                                        <p:tav>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5"/>
                                        </p:tgtEl>
                                        <p:attrNameLst>
                                          <p:attrName>style.visibility</p:attrName>
                                        </p:attrNameLst>
                                      </p:cBhvr>
                                      <p:to>
                                        <p:strVal val="visible"/>
                                      </p:to>
                                    </p:set>
                                    <p:anim calcmode="lin" valueType="num">
                                      <p:cBhvr additive="repl">
                                        <p:cTn id="13" dur="500" fill="hold"/>
                                        <p:tgtEl>
                                          <p:spTgt spid="5"/>
                                        </p:tgtEl>
                                        <p:attrNameLst>
                                          <p:attrName>ppt_x</p:attrName>
                                        </p:attrNameLst>
                                      </p:cBhvr>
                                      <p:tavLst>
                                        <p:tav tm="100000">
                                          <p:val>
                                            <p:strVal val="0-#ppt_w/2"/>
                                          </p:val>
                                        </p:tav>
                                        <p:tav>
                                          <p:val>
                                            <p:strVal val="#ppt_x"/>
                                          </p:val>
                                        </p:tav>
                                      </p:tavLst>
                                    </p:anim>
                                    <p:anim calcmode="lin" valueType="num">
                                      <p:cBhvr additive="repl">
                                        <p:cTn id="14" dur="500" fill="hold"/>
                                        <p:tgtEl>
                                          <p:spTgt spid="5"/>
                                        </p:tgtEl>
                                        <p:attrNameLst>
                                          <p:attrName>ppt_y</p:attrName>
                                        </p:attrNameLst>
                                      </p:cBhvr>
                                      <p:tavLst>
                                        <p:tav tm="100000">
                                          <p:val>
                                            <p:strVal val="#ppt_y"/>
                                          </p:val>
                                        </p:tav>
                                        <p:tav>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32" fill="hold" nodeType="clickEffect">
                                  <p:stCondLst>
                                    <p:cond delay="0"/>
                                  </p:stCondLst>
                                  <p:childTnLst>
                                    <p:set>
                                      <p:cBhvr additive="repl">
                                        <p:cTn id="18" dur="1" fill="hold">
                                          <p:stCondLst>
                                            <p:cond delay="0"/>
                                          </p:stCondLst>
                                        </p:cTn>
                                        <p:tgtEl>
                                          <p:spTgt spid="10"/>
                                        </p:tgtEl>
                                        <p:attrNameLst>
                                          <p:attrName>style.visibility</p:attrName>
                                        </p:attrNameLst>
                                      </p:cBhvr>
                                      <p:to>
                                        <p:strVal val="visible"/>
                                      </p:to>
                                    </p:set>
                                    <p:animEffect transition="in" filter="box(out)">
                                      <p:cBhvr additive="repl">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nodeType="clickEffect">
                                  <p:stCondLst>
                                    <p:cond delay="0"/>
                                  </p:stCondLst>
                                  <p:childTnLst>
                                    <p:set>
                                      <p:cBhvr additive="repl">
                                        <p:cTn id="23" dur="1" fill="hold">
                                          <p:stCondLst>
                                            <p:cond delay="0"/>
                                          </p:stCondLst>
                                        </p:cTn>
                                        <p:tgtEl>
                                          <p:spTgt spid="11"/>
                                        </p:tgtEl>
                                        <p:attrNameLst>
                                          <p:attrName>style.visibility</p:attrName>
                                        </p:attrNameLst>
                                      </p:cBhvr>
                                      <p:to>
                                        <p:strVal val="visible"/>
                                      </p:to>
                                    </p:set>
                                    <p:animEffect transition="in" filter="box(out)">
                                      <p:cBhvr additive="repl">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additive="repl">
                                        <p:cTn id="28" dur="1" fill="hold">
                                          <p:stCondLst>
                                            <p:cond delay="0"/>
                                          </p:stCondLst>
                                        </p:cTn>
                                        <p:tgtEl>
                                          <p:spTgt spid="12"/>
                                        </p:tgtEl>
                                        <p:attrNameLst>
                                          <p:attrName>style.visibility</p:attrName>
                                        </p:attrNameLst>
                                      </p:cBhvr>
                                      <p:to>
                                        <p:strVal val="visible"/>
                                      </p:to>
                                    </p:set>
                                    <p:anim calcmode="lin" valueType="num">
                                      <p:cBhvr additive="repl">
                                        <p:cTn id="29" dur="500" fill="hold"/>
                                        <p:tgtEl>
                                          <p:spTgt spid="12"/>
                                        </p:tgtEl>
                                        <p:attrNameLst>
                                          <p:attrName>ppt_x</p:attrName>
                                        </p:attrNameLst>
                                      </p:cBhvr>
                                      <p:tavLst>
                                        <p:tav tm="100000">
                                          <p:val>
                                            <p:strVal val="0-#ppt_w/2"/>
                                          </p:val>
                                        </p:tav>
                                        <p:tav>
                                          <p:val>
                                            <p:strVal val="#ppt_x"/>
                                          </p:val>
                                        </p:tav>
                                      </p:tavLst>
                                    </p:anim>
                                    <p:anim calcmode="lin" valueType="num">
                                      <p:cBhvr additive="repl">
                                        <p:cTn id="30" dur="500" fill="hold"/>
                                        <p:tgtEl>
                                          <p:spTgt spid="12"/>
                                        </p:tgtEl>
                                        <p:attrNameLst>
                                          <p:attrName>ppt_y</p:attrName>
                                        </p:attrNameLst>
                                      </p:cBhvr>
                                      <p:tavLst>
                                        <p:tav tm="100000">
                                          <p:val>
                                            <p:strVal val="#ppt_y"/>
                                          </p:val>
                                        </p:tav>
                                        <p:tav>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47994-867B-3538-FA19-624896E69F68}"/>
            </a:ext>
          </a:extLst>
        </p:cNvPr>
        <p:cNvGrpSpPr/>
        <p:nvPr/>
      </p:nvGrpSpPr>
      <p:grpSpPr>
        <a:xfrm>
          <a:off x="0" y="0"/>
          <a:ext cx="0" cy="0"/>
          <a:chOff x="0" y="0"/>
          <a:chExt cx="0" cy="0"/>
        </a:xfrm>
      </p:grpSpPr>
      <p:pic>
        <p:nvPicPr>
          <p:cNvPr id="3" name="Grafik 2" descr="Ein Bild, das Text, Screenshot, Software, Design enthält.&#10;&#10;KI-generierte Inhalte können fehlerhaft sein.">
            <a:extLst>
              <a:ext uri="{FF2B5EF4-FFF2-40B4-BE49-F238E27FC236}">
                <a16:creationId xmlns:a16="http://schemas.microsoft.com/office/drawing/2014/main" id="{D3461614-899B-855B-7FCF-7FBA3608BD9E}"/>
              </a:ext>
            </a:extLst>
          </p:cNvPr>
          <p:cNvPicPr>
            <a:picLocks noChangeAspect="1"/>
          </p:cNvPicPr>
          <p:nvPr/>
        </p:nvPicPr>
        <p:blipFill>
          <a:blip r:embed="rId3">
            <a:extLst>
              <a:ext uri="{28A0092B-C50C-407E-A947-70E740481C1C}">
                <a14:useLocalDpi xmlns:a14="http://schemas.microsoft.com/office/drawing/2010/main" val="0"/>
              </a:ext>
            </a:extLst>
          </a:blip>
          <a:srcRect l="8989" t="24172" b="54200"/>
          <a:stretch/>
        </p:blipFill>
        <p:spPr>
          <a:xfrm>
            <a:off x="1272070" y="1848183"/>
            <a:ext cx="9647861" cy="3731242"/>
          </a:xfrm>
          <a:prstGeom prst="rect">
            <a:avLst/>
          </a:prstGeom>
        </p:spPr>
      </p:pic>
      <p:sp>
        <p:nvSpPr>
          <p:cNvPr id="4" name="Rectangle 3">
            <a:extLst>
              <a:ext uri="{FF2B5EF4-FFF2-40B4-BE49-F238E27FC236}">
                <a16:creationId xmlns:a16="http://schemas.microsoft.com/office/drawing/2014/main" id="{A6C66E19-BBB3-D3A8-0D4F-4DD298626B00}"/>
              </a:ext>
            </a:extLst>
          </p:cNvPr>
          <p:cNvSpPr/>
          <p:nvPr/>
        </p:nvSpPr>
        <p:spPr>
          <a:xfrm>
            <a:off x="2711624" y="1848183"/>
            <a:ext cx="8208306" cy="711117"/>
          </a:xfrm>
          <a:prstGeom prst="rect">
            <a:avLst/>
          </a:prstGeom>
          <a:solidFill>
            <a:srgbClr val="FFCC00">
              <a:alpha val="50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Titel 2">
            <a:extLst>
              <a:ext uri="{FF2B5EF4-FFF2-40B4-BE49-F238E27FC236}">
                <a16:creationId xmlns:a16="http://schemas.microsoft.com/office/drawing/2014/main" id="{37622D8B-1B46-45AB-B803-70C808F595ED}"/>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Facteurs</a:t>
            </a:r>
            <a:r>
              <a:rPr lang="de-CH" sz="2800" kern="0" dirty="0">
                <a:latin typeface="Arial" panose="020B0604020202020204" pitchFamily="34" charset="0"/>
                <a:cs typeface="Arial" panose="020B0604020202020204" pitchFamily="34" charset="0"/>
              </a:rPr>
              <a:t> de </a:t>
            </a:r>
            <a:r>
              <a:rPr lang="de-CH" sz="2800" kern="0" dirty="0" err="1">
                <a:latin typeface="Arial" panose="020B0604020202020204" pitchFamily="34" charset="0"/>
                <a:cs typeface="Arial" panose="020B0604020202020204" pitchFamily="34" charset="0"/>
              </a:rPr>
              <a:t>développement</a:t>
            </a:r>
            <a:r>
              <a:rPr lang="de-CH" sz="2800" kern="0" dirty="0">
                <a:latin typeface="Arial" panose="020B0604020202020204" pitchFamily="34" charset="0"/>
                <a:cs typeface="Arial" panose="020B0604020202020204" pitchFamily="34" charset="0"/>
              </a:rPr>
              <a:t> </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Athlétique</a:t>
            </a:r>
            <a:r>
              <a:rPr lang="de-CH" sz="2800" b="0" kern="0" dirty="0">
                <a:latin typeface="Arial" panose="020B0604020202020204" pitchFamily="34" charset="0"/>
                <a:cs typeface="Arial" panose="020B0604020202020204" pitchFamily="34" charset="0"/>
              </a:rPr>
              <a:t> – Endurance</a:t>
            </a:r>
          </a:p>
        </p:txBody>
      </p:sp>
      <p:sp>
        <p:nvSpPr>
          <p:cNvPr id="5" name="SeitenzahlBenutzerdefiniert">
            <a:extLst>
              <a:ext uri="{FF2B5EF4-FFF2-40B4-BE49-F238E27FC236}">
                <a16:creationId xmlns:a16="http://schemas.microsoft.com/office/drawing/2014/main" id="{0F69E4BB-C840-2C4A-4B5C-4E1C9007EEE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a:t>
            </a:r>
            <a:endParaRPr lang="de-CH" sz="900" dirty="0"/>
          </a:p>
        </p:txBody>
      </p:sp>
    </p:spTree>
    <p:extLst>
      <p:ext uri="{BB962C8B-B14F-4D97-AF65-F5344CB8AC3E}">
        <p14:creationId xmlns:p14="http://schemas.microsoft.com/office/powerpoint/2010/main" val="273881253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7407C7E0-054F-214D-91DB-FEDD45F5B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295" y="1849123"/>
            <a:ext cx="2659006" cy="239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 name="Picture 6">
            <a:extLst>
              <a:ext uri="{FF2B5EF4-FFF2-40B4-BE49-F238E27FC236}">
                <a16:creationId xmlns:a16="http://schemas.microsoft.com/office/drawing/2014/main" id="{1D1863A6-26C9-2F45-80A1-5ECCCA17B2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9907" y="1807195"/>
            <a:ext cx="2659005" cy="206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 name="Picture 7">
            <a:extLst>
              <a:ext uri="{FF2B5EF4-FFF2-40B4-BE49-F238E27FC236}">
                <a16:creationId xmlns:a16="http://schemas.microsoft.com/office/drawing/2014/main" id="{754033F3-2631-D94C-836D-2777C2EED6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7271" y="3384986"/>
            <a:ext cx="1644032" cy="256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 name="Picture 8">
            <a:extLst>
              <a:ext uri="{FF2B5EF4-FFF2-40B4-BE49-F238E27FC236}">
                <a16:creationId xmlns:a16="http://schemas.microsoft.com/office/drawing/2014/main" id="{63C67A32-EFED-F545-8152-72B0903CAF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2631" y="3381811"/>
            <a:ext cx="2253299" cy="256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 name="Picture 9">
            <a:extLst>
              <a:ext uri="{FF2B5EF4-FFF2-40B4-BE49-F238E27FC236}">
                <a16:creationId xmlns:a16="http://schemas.microsoft.com/office/drawing/2014/main" id="{753BBB78-AD1A-4B42-ABFB-44BEC7E65F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1432" y="1839690"/>
            <a:ext cx="2659005" cy="233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 name="Picture 10">
            <a:extLst>
              <a:ext uri="{FF2B5EF4-FFF2-40B4-BE49-F238E27FC236}">
                <a16:creationId xmlns:a16="http://schemas.microsoft.com/office/drawing/2014/main" id="{EAEFFE3C-5D76-B54E-9BFC-278E910B52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12354" y="3365936"/>
            <a:ext cx="2215131" cy="256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 name="Bild 10" descr="thumb_889__galleryItemLarge.jpeg">
            <a:extLst>
              <a:ext uri="{FF2B5EF4-FFF2-40B4-BE49-F238E27FC236}">
                <a16:creationId xmlns:a16="http://schemas.microsoft.com/office/drawing/2014/main" id="{AC417089-9C72-254E-9577-93E579F6953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81370" y="3738458"/>
            <a:ext cx="2114765" cy="2172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d 11" descr="Unknown.jpeg">
            <a:extLst>
              <a:ext uri="{FF2B5EF4-FFF2-40B4-BE49-F238E27FC236}">
                <a16:creationId xmlns:a16="http://schemas.microsoft.com/office/drawing/2014/main" id="{22AB9539-9339-ED43-AD4E-007315D3D1B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461852" y="3425332"/>
            <a:ext cx="1791046" cy="2492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el 2">
            <a:extLst>
              <a:ext uri="{FF2B5EF4-FFF2-40B4-BE49-F238E27FC236}">
                <a16:creationId xmlns:a16="http://schemas.microsoft.com/office/drawing/2014/main" id="{D1F09567-4F87-45EA-A1EC-0DA52A9BC309}"/>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Vitesse</a:t>
            </a:r>
          </a:p>
        </p:txBody>
      </p:sp>
      <p:sp>
        <p:nvSpPr>
          <p:cNvPr id="3" name="SeitenzahlBenutzerdefiniert">
            <a:extLst>
              <a:ext uri="{FF2B5EF4-FFF2-40B4-BE49-F238E27FC236}">
                <a16:creationId xmlns:a16="http://schemas.microsoft.com/office/drawing/2014/main" id="{F2CE4FA7-39D0-4C51-DCAC-29DBD5A2DDB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60</a:t>
            </a:r>
            <a:endParaRPr lang="de-CH" sz="900" dirty="0"/>
          </a:p>
        </p:txBody>
      </p:sp>
    </p:spTree>
    <p:extLst>
      <p:ext uri="{BB962C8B-B14F-4D97-AF65-F5344CB8AC3E}">
        <p14:creationId xmlns:p14="http://schemas.microsoft.com/office/powerpoint/2010/main" val="350820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8"/>
                                        </p:tgtEl>
                                        <p:attrNameLst>
                                          <p:attrName>style.visibility</p:attrName>
                                        </p:attrNameLst>
                                      </p:cBhvr>
                                      <p:to>
                                        <p:strVal val="visible"/>
                                      </p:to>
                                    </p:set>
                                    <p:anim calcmode="lin" valueType="num">
                                      <p:cBhvr additive="repl">
                                        <p:cTn id="7" dur="500" fill="hold"/>
                                        <p:tgtEl>
                                          <p:spTgt spid="8"/>
                                        </p:tgtEl>
                                        <p:attrNameLst>
                                          <p:attrName>ppt_x</p:attrName>
                                        </p:attrNameLst>
                                      </p:cBhvr>
                                      <p:tavLst>
                                        <p:tav tm="100000">
                                          <p:val>
                                            <p:strVal val="0-#ppt_w/2"/>
                                          </p:val>
                                        </p:tav>
                                        <p:tav>
                                          <p:val>
                                            <p:strVal val="#ppt_x"/>
                                          </p:val>
                                        </p:tav>
                                      </p:tavLst>
                                    </p:anim>
                                    <p:anim calcmode="lin" valueType="num">
                                      <p:cBhvr additive="repl">
                                        <p:cTn id="8" dur="500" fill="hold"/>
                                        <p:tgtEl>
                                          <p:spTgt spid="8"/>
                                        </p:tgtEl>
                                        <p:attrNameLst>
                                          <p:attrName>ppt_y</p:attrName>
                                        </p:attrNameLst>
                                      </p:cBhvr>
                                      <p:tavLst>
                                        <p:tav tm="100000">
                                          <p:val>
                                            <p:strVal val="#ppt_y"/>
                                          </p:val>
                                        </p:tav>
                                        <p:tav>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5"/>
                                        </p:tgtEl>
                                        <p:attrNameLst>
                                          <p:attrName>style.visibility</p:attrName>
                                        </p:attrNameLst>
                                      </p:cBhvr>
                                      <p:to>
                                        <p:strVal val="visible"/>
                                      </p:to>
                                    </p:set>
                                    <p:anim calcmode="lin" valueType="num">
                                      <p:cBhvr additive="repl">
                                        <p:cTn id="13" dur="500" fill="hold"/>
                                        <p:tgtEl>
                                          <p:spTgt spid="5"/>
                                        </p:tgtEl>
                                        <p:attrNameLst>
                                          <p:attrName>ppt_x</p:attrName>
                                        </p:attrNameLst>
                                      </p:cBhvr>
                                      <p:tavLst>
                                        <p:tav tm="100000">
                                          <p:val>
                                            <p:strVal val="0-#ppt_w/2"/>
                                          </p:val>
                                        </p:tav>
                                        <p:tav>
                                          <p:val>
                                            <p:strVal val="#ppt_x"/>
                                          </p:val>
                                        </p:tav>
                                      </p:tavLst>
                                    </p:anim>
                                    <p:anim calcmode="lin" valueType="num">
                                      <p:cBhvr additive="repl">
                                        <p:cTn id="14" dur="500" fill="hold"/>
                                        <p:tgtEl>
                                          <p:spTgt spid="5"/>
                                        </p:tgtEl>
                                        <p:attrNameLst>
                                          <p:attrName>ppt_y</p:attrName>
                                        </p:attrNameLst>
                                      </p:cBhvr>
                                      <p:tavLst>
                                        <p:tav tm="100000">
                                          <p:val>
                                            <p:strVal val="#ppt_y"/>
                                          </p:val>
                                        </p:tav>
                                        <p:tav>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32" fill="hold" nodeType="clickEffect">
                                  <p:stCondLst>
                                    <p:cond delay="0"/>
                                  </p:stCondLst>
                                  <p:childTnLst>
                                    <p:set>
                                      <p:cBhvr additive="repl">
                                        <p:cTn id="18" dur="1" fill="hold">
                                          <p:stCondLst>
                                            <p:cond delay="0"/>
                                          </p:stCondLst>
                                        </p:cTn>
                                        <p:tgtEl>
                                          <p:spTgt spid="10"/>
                                        </p:tgtEl>
                                        <p:attrNameLst>
                                          <p:attrName>style.visibility</p:attrName>
                                        </p:attrNameLst>
                                      </p:cBhvr>
                                      <p:to>
                                        <p:strVal val="visible"/>
                                      </p:to>
                                    </p:set>
                                    <p:animEffect transition="in" filter="box(out)">
                                      <p:cBhvr additive="repl">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nodeType="clickEffect">
                                  <p:stCondLst>
                                    <p:cond delay="0"/>
                                  </p:stCondLst>
                                  <p:childTnLst>
                                    <p:set>
                                      <p:cBhvr additive="repl">
                                        <p:cTn id="23" dur="1" fill="hold">
                                          <p:stCondLst>
                                            <p:cond delay="0"/>
                                          </p:stCondLst>
                                        </p:cTn>
                                        <p:tgtEl>
                                          <p:spTgt spid="11"/>
                                        </p:tgtEl>
                                        <p:attrNameLst>
                                          <p:attrName>style.visibility</p:attrName>
                                        </p:attrNameLst>
                                      </p:cBhvr>
                                      <p:to>
                                        <p:strVal val="visible"/>
                                      </p:to>
                                    </p:set>
                                    <p:animEffect transition="in" filter="box(out)">
                                      <p:cBhvr additive="repl">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additive="repl">
                                        <p:cTn id="28" dur="1" fill="hold">
                                          <p:stCondLst>
                                            <p:cond delay="0"/>
                                          </p:stCondLst>
                                        </p:cTn>
                                        <p:tgtEl>
                                          <p:spTgt spid="12"/>
                                        </p:tgtEl>
                                        <p:attrNameLst>
                                          <p:attrName>style.visibility</p:attrName>
                                        </p:attrNameLst>
                                      </p:cBhvr>
                                      <p:to>
                                        <p:strVal val="visible"/>
                                      </p:to>
                                    </p:set>
                                    <p:anim calcmode="lin" valueType="num">
                                      <p:cBhvr additive="repl">
                                        <p:cTn id="29" dur="500" fill="hold"/>
                                        <p:tgtEl>
                                          <p:spTgt spid="12"/>
                                        </p:tgtEl>
                                        <p:attrNameLst>
                                          <p:attrName>ppt_x</p:attrName>
                                        </p:attrNameLst>
                                      </p:cBhvr>
                                      <p:tavLst>
                                        <p:tav tm="100000">
                                          <p:val>
                                            <p:strVal val="0-#ppt_w/2"/>
                                          </p:val>
                                        </p:tav>
                                        <p:tav>
                                          <p:val>
                                            <p:strVal val="#ppt_x"/>
                                          </p:val>
                                        </p:tav>
                                      </p:tavLst>
                                    </p:anim>
                                    <p:anim calcmode="lin" valueType="num">
                                      <p:cBhvr additive="repl">
                                        <p:cTn id="30" dur="500" fill="hold"/>
                                        <p:tgtEl>
                                          <p:spTgt spid="12"/>
                                        </p:tgtEl>
                                        <p:attrNameLst>
                                          <p:attrName>ppt_y</p:attrName>
                                        </p:attrNameLst>
                                      </p:cBhvr>
                                      <p:tavLst>
                                        <p:tav tm="100000">
                                          <p:val>
                                            <p:strVal val="#ppt_y"/>
                                          </p:val>
                                        </p:tav>
                                        <p:tav>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7407C7E0-054F-214D-91DB-FEDD45F5B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295" y="1849123"/>
            <a:ext cx="2659006" cy="239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 name="Picture 6">
            <a:extLst>
              <a:ext uri="{FF2B5EF4-FFF2-40B4-BE49-F238E27FC236}">
                <a16:creationId xmlns:a16="http://schemas.microsoft.com/office/drawing/2014/main" id="{1D1863A6-26C9-2F45-80A1-5ECCCA17B2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9907" y="1807195"/>
            <a:ext cx="2659005" cy="206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 name="Picture 7">
            <a:extLst>
              <a:ext uri="{FF2B5EF4-FFF2-40B4-BE49-F238E27FC236}">
                <a16:creationId xmlns:a16="http://schemas.microsoft.com/office/drawing/2014/main" id="{754033F3-2631-D94C-836D-2777C2EED6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7271" y="3384986"/>
            <a:ext cx="1644032" cy="256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 name="Picture 8">
            <a:extLst>
              <a:ext uri="{FF2B5EF4-FFF2-40B4-BE49-F238E27FC236}">
                <a16:creationId xmlns:a16="http://schemas.microsoft.com/office/drawing/2014/main" id="{63C67A32-EFED-F545-8152-72B0903CAF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2631" y="3381811"/>
            <a:ext cx="2253299" cy="256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 name="Picture 9">
            <a:extLst>
              <a:ext uri="{FF2B5EF4-FFF2-40B4-BE49-F238E27FC236}">
                <a16:creationId xmlns:a16="http://schemas.microsoft.com/office/drawing/2014/main" id="{753BBB78-AD1A-4B42-ABFB-44BEC7E65F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1432" y="1839690"/>
            <a:ext cx="2659005" cy="233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 name="Picture 10">
            <a:extLst>
              <a:ext uri="{FF2B5EF4-FFF2-40B4-BE49-F238E27FC236}">
                <a16:creationId xmlns:a16="http://schemas.microsoft.com/office/drawing/2014/main" id="{EAEFFE3C-5D76-B54E-9BFC-278E910B52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12354" y="3365936"/>
            <a:ext cx="2215131" cy="256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 name="Bild 10" descr="thumb_889__galleryItemLarge.jpeg">
            <a:extLst>
              <a:ext uri="{FF2B5EF4-FFF2-40B4-BE49-F238E27FC236}">
                <a16:creationId xmlns:a16="http://schemas.microsoft.com/office/drawing/2014/main" id="{AC417089-9C72-254E-9577-93E579F6953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81370" y="3738458"/>
            <a:ext cx="2114765" cy="2172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d 11" descr="Unknown.jpeg">
            <a:extLst>
              <a:ext uri="{FF2B5EF4-FFF2-40B4-BE49-F238E27FC236}">
                <a16:creationId xmlns:a16="http://schemas.microsoft.com/office/drawing/2014/main" id="{22AB9539-9339-ED43-AD4E-007315D3D1B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461852" y="3425332"/>
            <a:ext cx="1791046" cy="2492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el 2">
            <a:extLst>
              <a:ext uri="{FF2B5EF4-FFF2-40B4-BE49-F238E27FC236}">
                <a16:creationId xmlns:a16="http://schemas.microsoft.com/office/drawing/2014/main" id="{0A0ABE03-B587-4D84-90DE-181500B5040F}"/>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Velocità</a:t>
            </a:r>
            <a:endParaRPr lang="de-CH" sz="280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DAFD2B01-73AB-3479-2004-DD31FFE128C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60</a:t>
            </a:r>
            <a:endParaRPr lang="de-CH" sz="900" dirty="0"/>
          </a:p>
        </p:txBody>
      </p:sp>
    </p:spTree>
    <p:extLst>
      <p:ext uri="{BB962C8B-B14F-4D97-AF65-F5344CB8AC3E}">
        <p14:creationId xmlns:p14="http://schemas.microsoft.com/office/powerpoint/2010/main" val="17459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8"/>
                                        </p:tgtEl>
                                        <p:attrNameLst>
                                          <p:attrName>style.visibility</p:attrName>
                                        </p:attrNameLst>
                                      </p:cBhvr>
                                      <p:to>
                                        <p:strVal val="visible"/>
                                      </p:to>
                                    </p:set>
                                    <p:anim calcmode="lin" valueType="num">
                                      <p:cBhvr additive="repl">
                                        <p:cTn id="7" dur="500" fill="hold"/>
                                        <p:tgtEl>
                                          <p:spTgt spid="8"/>
                                        </p:tgtEl>
                                        <p:attrNameLst>
                                          <p:attrName>ppt_x</p:attrName>
                                        </p:attrNameLst>
                                      </p:cBhvr>
                                      <p:tavLst>
                                        <p:tav tm="100000">
                                          <p:val>
                                            <p:strVal val="0-#ppt_w/2"/>
                                          </p:val>
                                        </p:tav>
                                        <p:tav>
                                          <p:val>
                                            <p:strVal val="#ppt_x"/>
                                          </p:val>
                                        </p:tav>
                                      </p:tavLst>
                                    </p:anim>
                                    <p:anim calcmode="lin" valueType="num">
                                      <p:cBhvr additive="repl">
                                        <p:cTn id="8" dur="500" fill="hold"/>
                                        <p:tgtEl>
                                          <p:spTgt spid="8"/>
                                        </p:tgtEl>
                                        <p:attrNameLst>
                                          <p:attrName>ppt_y</p:attrName>
                                        </p:attrNameLst>
                                      </p:cBhvr>
                                      <p:tavLst>
                                        <p:tav tm="100000">
                                          <p:val>
                                            <p:strVal val="#ppt_y"/>
                                          </p:val>
                                        </p:tav>
                                        <p:tav>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5"/>
                                        </p:tgtEl>
                                        <p:attrNameLst>
                                          <p:attrName>style.visibility</p:attrName>
                                        </p:attrNameLst>
                                      </p:cBhvr>
                                      <p:to>
                                        <p:strVal val="visible"/>
                                      </p:to>
                                    </p:set>
                                    <p:anim calcmode="lin" valueType="num">
                                      <p:cBhvr additive="repl">
                                        <p:cTn id="13" dur="500" fill="hold"/>
                                        <p:tgtEl>
                                          <p:spTgt spid="5"/>
                                        </p:tgtEl>
                                        <p:attrNameLst>
                                          <p:attrName>ppt_x</p:attrName>
                                        </p:attrNameLst>
                                      </p:cBhvr>
                                      <p:tavLst>
                                        <p:tav tm="100000">
                                          <p:val>
                                            <p:strVal val="0-#ppt_w/2"/>
                                          </p:val>
                                        </p:tav>
                                        <p:tav>
                                          <p:val>
                                            <p:strVal val="#ppt_x"/>
                                          </p:val>
                                        </p:tav>
                                      </p:tavLst>
                                    </p:anim>
                                    <p:anim calcmode="lin" valueType="num">
                                      <p:cBhvr additive="repl">
                                        <p:cTn id="14" dur="500" fill="hold"/>
                                        <p:tgtEl>
                                          <p:spTgt spid="5"/>
                                        </p:tgtEl>
                                        <p:attrNameLst>
                                          <p:attrName>ppt_y</p:attrName>
                                        </p:attrNameLst>
                                      </p:cBhvr>
                                      <p:tavLst>
                                        <p:tav tm="100000">
                                          <p:val>
                                            <p:strVal val="#ppt_y"/>
                                          </p:val>
                                        </p:tav>
                                        <p:tav>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32" fill="hold" nodeType="clickEffect">
                                  <p:stCondLst>
                                    <p:cond delay="0"/>
                                  </p:stCondLst>
                                  <p:childTnLst>
                                    <p:set>
                                      <p:cBhvr additive="repl">
                                        <p:cTn id="18" dur="1" fill="hold">
                                          <p:stCondLst>
                                            <p:cond delay="0"/>
                                          </p:stCondLst>
                                        </p:cTn>
                                        <p:tgtEl>
                                          <p:spTgt spid="10"/>
                                        </p:tgtEl>
                                        <p:attrNameLst>
                                          <p:attrName>style.visibility</p:attrName>
                                        </p:attrNameLst>
                                      </p:cBhvr>
                                      <p:to>
                                        <p:strVal val="visible"/>
                                      </p:to>
                                    </p:set>
                                    <p:animEffect transition="in" filter="box(out)">
                                      <p:cBhvr additive="repl">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nodeType="clickEffect">
                                  <p:stCondLst>
                                    <p:cond delay="0"/>
                                  </p:stCondLst>
                                  <p:childTnLst>
                                    <p:set>
                                      <p:cBhvr additive="repl">
                                        <p:cTn id="23" dur="1" fill="hold">
                                          <p:stCondLst>
                                            <p:cond delay="0"/>
                                          </p:stCondLst>
                                        </p:cTn>
                                        <p:tgtEl>
                                          <p:spTgt spid="11"/>
                                        </p:tgtEl>
                                        <p:attrNameLst>
                                          <p:attrName>style.visibility</p:attrName>
                                        </p:attrNameLst>
                                      </p:cBhvr>
                                      <p:to>
                                        <p:strVal val="visible"/>
                                      </p:to>
                                    </p:set>
                                    <p:animEffect transition="in" filter="box(out)">
                                      <p:cBhvr additive="repl">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additive="repl">
                                        <p:cTn id="28" dur="1" fill="hold">
                                          <p:stCondLst>
                                            <p:cond delay="0"/>
                                          </p:stCondLst>
                                        </p:cTn>
                                        <p:tgtEl>
                                          <p:spTgt spid="12"/>
                                        </p:tgtEl>
                                        <p:attrNameLst>
                                          <p:attrName>style.visibility</p:attrName>
                                        </p:attrNameLst>
                                      </p:cBhvr>
                                      <p:to>
                                        <p:strVal val="visible"/>
                                      </p:to>
                                    </p:set>
                                    <p:anim calcmode="lin" valueType="num">
                                      <p:cBhvr additive="repl">
                                        <p:cTn id="29" dur="500" fill="hold"/>
                                        <p:tgtEl>
                                          <p:spTgt spid="12"/>
                                        </p:tgtEl>
                                        <p:attrNameLst>
                                          <p:attrName>ppt_x</p:attrName>
                                        </p:attrNameLst>
                                      </p:cBhvr>
                                      <p:tavLst>
                                        <p:tav tm="100000">
                                          <p:val>
                                            <p:strVal val="0-#ppt_w/2"/>
                                          </p:val>
                                        </p:tav>
                                        <p:tav>
                                          <p:val>
                                            <p:strVal val="#ppt_x"/>
                                          </p:val>
                                        </p:tav>
                                      </p:tavLst>
                                    </p:anim>
                                    <p:anim calcmode="lin" valueType="num">
                                      <p:cBhvr additive="repl">
                                        <p:cTn id="30" dur="500" fill="hold"/>
                                        <p:tgtEl>
                                          <p:spTgt spid="12"/>
                                        </p:tgtEl>
                                        <p:attrNameLst>
                                          <p:attrName>ppt_y</p:attrName>
                                        </p:attrNameLst>
                                      </p:cBhvr>
                                      <p:tavLst>
                                        <p:tav tm="100000">
                                          <p:val>
                                            <p:strVal val="#ppt_y"/>
                                          </p:val>
                                        </p:tav>
                                        <p:tav>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A41CBEF2-0AC6-4341-9B03-95D5B8103B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882" y="1556792"/>
            <a:ext cx="7488237" cy="28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uppierung 12">
            <a:extLst>
              <a:ext uri="{FF2B5EF4-FFF2-40B4-BE49-F238E27FC236}">
                <a16:creationId xmlns:a16="http://schemas.microsoft.com/office/drawing/2014/main" id="{64F1D26F-46AE-C047-AD70-4B1325D8E66B}"/>
              </a:ext>
            </a:extLst>
          </p:cNvPr>
          <p:cNvGrpSpPr>
            <a:grpSpLocks/>
          </p:cNvGrpSpPr>
          <p:nvPr/>
        </p:nvGrpSpPr>
        <p:grpSpPr bwMode="auto">
          <a:xfrm>
            <a:off x="2743200" y="2788197"/>
            <a:ext cx="5105400" cy="3326309"/>
            <a:chOff x="1219200" y="2564924"/>
            <a:chExt cx="5105400" cy="3326050"/>
          </a:xfrm>
        </p:grpSpPr>
        <p:sp>
          <p:nvSpPr>
            <p:cNvPr id="9" name="Textfeld 15">
              <a:extLst>
                <a:ext uri="{FF2B5EF4-FFF2-40B4-BE49-F238E27FC236}">
                  <a16:creationId xmlns:a16="http://schemas.microsoft.com/office/drawing/2014/main" id="{95EE02CE-DBCD-1D49-AE74-4656BB2B7808}"/>
                </a:ext>
              </a:extLst>
            </p:cNvPr>
            <p:cNvSpPr txBox="1">
              <a:spLocks noChangeArrowheads="1"/>
            </p:cNvSpPr>
            <p:nvPr/>
          </p:nvSpPr>
          <p:spPr bwMode="auto">
            <a:xfrm>
              <a:off x="1219200" y="5029028"/>
              <a:ext cx="5105400" cy="861946"/>
            </a:xfrm>
            <a:prstGeom prst="rect">
              <a:avLst/>
            </a:prstGeom>
            <a:noFill/>
            <a:ln w="19050" algn="ctr">
              <a:solidFill>
                <a:srgbClr val="00CC66"/>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de-DE" altLang="de-DE" sz="2500" dirty="0">
                  <a:latin typeface="Arial" pitchFamily="34" charset="0"/>
                </a:rPr>
                <a:t>Zum Sprinter wird man geboren! </a:t>
              </a:r>
              <a:r>
                <a:rPr lang="de-DE" altLang="de-DE" sz="2500" dirty="0">
                  <a:highlight>
                    <a:srgbClr val="00FF00"/>
                  </a:highlight>
                  <a:latin typeface="Arial" pitchFamily="34" charset="0"/>
                </a:rPr>
                <a:t>Schneller werden können alle!!!</a:t>
              </a:r>
            </a:p>
          </p:txBody>
        </p:sp>
        <p:cxnSp>
          <p:nvCxnSpPr>
            <p:cNvPr id="10" name="Gerade Verbindung mit Pfeil 24">
              <a:extLst>
                <a:ext uri="{FF2B5EF4-FFF2-40B4-BE49-F238E27FC236}">
                  <a16:creationId xmlns:a16="http://schemas.microsoft.com/office/drawing/2014/main" id="{20F2861A-4DFC-1F4A-88D7-B8BEC3180A01}"/>
                </a:ext>
              </a:extLst>
            </p:cNvPr>
            <p:cNvCxnSpPr>
              <a:cxnSpLocks/>
            </p:cNvCxnSpPr>
            <p:nvPr/>
          </p:nvCxnSpPr>
          <p:spPr>
            <a:xfrm flipV="1">
              <a:off x="5105400" y="2564924"/>
              <a:ext cx="1219200" cy="2464104"/>
            </a:xfrm>
            <a:prstGeom prst="straightConnector1">
              <a:avLst/>
            </a:prstGeom>
            <a:ln w="57150">
              <a:solidFill>
                <a:srgbClr val="00CC66"/>
              </a:solidFill>
              <a:tailEnd type="arrow"/>
            </a:ln>
          </p:spPr>
          <p:style>
            <a:lnRef idx="2">
              <a:schemeClr val="accent1"/>
            </a:lnRef>
            <a:fillRef idx="0">
              <a:schemeClr val="accent1"/>
            </a:fillRef>
            <a:effectRef idx="1">
              <a:schemeClr val="accent1"/>
            </a:effectRef>
            <a:fontRef idx="minor">
              <a:schemeClr val="tx1"/>
            </a:fontRef>
          </p:style>
        </p:cxnSp>
      </p:grpSp>
      <p:pic>
        <p:nvPicPr>
          <p:cNvPr id="11" name="Picture 4">
            <a:extLst>
              <a:ext uri="{FF2B5EF4-FFF2-40B4-BE49-F238E27FC236}">
                <a16:creationId xmlns:a16="http://schemas.microsoft.com/office/drawing/2014/main" id="{DF380B41-D92C-F64E-96A6-10C146F414CF}"/>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0685" y="4147591"/>
            <a:ext cx="170497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 name="Titel 2">
            <a:extLst>
              <a:ext uri="{FF2B5EF4-FFF2-40B4-BE49-F238E27FC236}">
                <a16:creationId xmlns:a16="http://schemas.microsoft.com/office/drawing/2014/main" id="{5D4C998F-24A0-4956-B253-C43C4EC7127C}"/>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Schnelligkeit </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Zum Sprinter geboren?</a:t>
            </a:r>
          </a:p>
        </p:txBody>
      </p:sp>
      <p:sp>
        <p:nvSpPr>
          <p:cNvPr id="3" name="SeitenzahlBenutzerdefiniert">
            <a:extLst>
              <a:ext uri="{FF2B5EF4-FFF2-40B4-BE49-F238E27FC236}">
                <a16:creationId xmlns:a16="http://schemas.microsoft.com/office/drawing/2014/main" id="{F805C002-D5F3-C7B8-1AEA-2B89D95C09C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61</a:t>
            </a:r>
            <a:endParaRPr lang="de-CH" sz="900" dirty="0"/>
          </a:p>
        </p:txBody>
      </p:sp>
    </p:spTree>
    <p:extLst>
      <p:ext uri="{BB962C8B-B14F-4D97-AF65-F5344CB8AC3E}">
        <p14:creationId xmlns:p14="http://schemas.microsoft.com/office/powerpoint/2010/main" val="139299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A9321-D997-1C37-88FB-068FF61586A9}"/>
            </a:ext>
          </a:extLst>
        </p:cNvPr>
        <p:cNvGrpSpPr/>
        <p:nvPr/>
      </p:nvGrpSpPr>
      <p:grpSpPr>
        <a:xfrm>
          <a:off x="0" y="0"/>
          <a:ext cx="0" cy="0"/>
          <a:chOff x="0" y="0"/>
          <a:chExt cx="0" cy="0"/>
        </a:xfrm>
      </p:grpSpPr>
      <p:sp>
        <p:nvSpPr>
          <p:cNvPr id="9" name="Textfeld 15">
            <a:extLst>
              <a:ext uri="{FF2B5EF4-FFF2-40B4-BE49-F238E27FC236}">
                <a16:creationId xmlns:a16="http://schemas.microsoft.com/office/drawing/2014/main" id="{13B178D4-08BC-6123-DDE3-FAE125B605E8}"/>
              </a:ext>
            </a:extLst>
          </p:cNvPr>
          <p:cNvSpPr txBox="1">
            <a:spLocks noChangeArrowheads="1"/>
          </p:cNvSpPr>
          <p:nvPr/>
        </p:nvSpPr>
        <p:spPr bwMode="auto">
          <a:xfrm>
            <a:off x="2101150" y="5130170"/>
            <a:ext cx="6073080" cy="861774"/>
          </a:xfrm>
          <a:prstGeom prst="rect">
            <a:avLst/>
          </a:prstGeom>
          <a:noFill/>
          <a:ln w="19050" algn="ctr">
            <a:solidFill>
              <a:srgbClr val="00CC66"/>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de-DE" altLang="de-DE" sz="2500" dirty="0">
                <a:latin typeface="Arial" pitchFamily="34" charset="0"/>
              </a:rPr>
              <a:t>On </a:t>
            </a:r>
            <a:r>
              <a:rPr lang="de-DE" altLang="de-DE" sz="2500" dirty="0" err="1">
                <a:latin typeface="Arial" pitchFamily="34" charset="0"/>
              </a:rPr>
              <a:t>naît</a:t>
            </a:r>
            <a:r>
              <a:rPr lang="de-DE" altLang="de-DE" sz="2500" dirty="0">
                <a:latin typeface="Arial" pitchFamily="34" charset="0"/>
              </a:rPr>
              <a:t> </a:t>
            </a:r>
            <a:r>
              <a:rPr lang="de-DE" altLang="de-DE" sz="2500" dirty="0" err="1">
                <a:latin typeface="Arial" pitchFamily="34" charset="0"/>
              </a:rPr>
              <a:t>sprinter</a:t>
            </a:r>
            <a:r>
              <a:rPr lang="de-DE" altLang="de-DE" sz="2500" dirty="0">
                <a:latin typeface="Arial" pitchFamily="34" charset="0"/>
              </a:rPr>
              <a:t>!</a:t>
            </a:r>
          </a:p>
          <a:p>
            <a:pPr algn="ctr">
              <a:spcBef>
                <a:spcPct val="0"/>
              </a:spcBef>
              <a:buFontTx/>
              <a:buNone/>
            </a:pPr>
            <a:r>
              <a:rPr lang="fr-FR" altLang="de-DE" sz="2500" dirty="0">
                <a:highlight>
                  <a:srgbClr val="00FF00"/>
                </a:highlight>
                <a:latin typeface="Arial" pitchFamily="34" charset="0"/>
              </a:rPr>
              <a:t>Tout le monde peut devenir plus rapide!!!</a:t>
            </a:r>
            <a:endParaRPr lang="de-DE" altLang="de-DE" sz="2500" dirty="0">
              <a:highlight>
                <a:srgbClr val="00FF00"/>
              </a:highlight>
              <a:latin typeface="Arial" pitchFamily="34" charset="0"/>
            </a:endParaRPr>
          </a:p>
        </p:txBody>
      </p:sp>
      <p:sp>
        <p:nvSpPr>
          <p:cNvPr id="4" name="Textfeld 3">
            <a:extLst>
              <a:ext uri="{FF2B5EF4-FFF2-40B4-BE49-F238E27FC236}">
                <a16:creationId xmlns:a16="http://schemas.microsoft.com/office/drawing/2014/main" id="{FE1E8EF1-7A61-9B17-1193-96AC986986EA}"/>
              </a:ext>
            </a:extLst>
          </p:cNvPr>
          <p:cNvSpPr txBox="1"/>
          <p:nvPr/>
        </p:nvSpPr>
        <p:spPr>
          <a:xfrm>
            <a:off x="2246340" y="1484784"/>
            <a:ext cx="7594076" cy="2893100"/>
          </a:xfrm>
          <a:prstGeom prst="rect">
            <a:avLst/>
          </a:prstGeom>
          <a:solidFill>
            <a:schemeClr val="accent2">
              <a:lumMod val="40000"/>
              <a:lumOff val="60000"/>
              <a:alpha val="88000"/>
            </a:schemeClr>
          </a:solidFill>
        </p:spPr>
        <p:txBody>
          <a:bodyPr wrap="square" numCol="1" spcCol="144000" rtlCol="0">
            <a:spAutoFit/>
          </a:bodyPr>
          <a:lstStyle/>
          <a:p>
            <a:r>
              <a:rPr lang="fr-FR" b="1" i="0" dirty="0">
                <a:solidFill>
                  <a:srgbClr val="1D1D1D"/>
                </a:solidFill>
                <a:effectLst/>
                <a:latin typeface="Helvetica Now Display" pitchFamily="2" charset="0"/>
              </a:rPr>
              <a:t>«Né pour être sprinter?»</a:t>
            </a:r>
            <a:endParaRPr lang="fr-FR" b="1" dirty="0">
              <a:solidFill>
                <a:srgbClr val="1D1D1D"/>
              </a:solidFill>
              <a:latin typeface="Helvetica Now Display" pitchFamily="2" charset="0"/>
            </a:endParaRPr>
          </a:p>
          <a:p>
            <a:pPr algn="just"/>
            <a:endParaRPr lang="fr-FR" i="0" dirty="0">
              <a:solidFill>
                <a:srgbClr val="1D1D1D"/>
              </a:solidFill>
              <a:effectLst/>
              <a:latin typeface="Helvetica Now Display" pitchFamily="2" charset="0"/>
            </a:endParaRPr>
          </a:p>
          <a:p>
            <a:pPr algn="just"/>
            <a:r>
              <a:rPr lang="fr-FR" i="0" dirty="0">
                <a:solidFill>
                  <a:srgbClr val="1D1D1D"/>
                </a:solidFill>
                <a:effectLst/>
                <a:latin typeface="Helvetica Now Display" pitchFamily="2" charset="0"/>
              </a:rPr>
              <a:t>Cette affirmation souvent entendue contient une part de vérité. En effet, chaque être humain possède génétiquement une proportion variable de fibres musculaires rapides, également appelées fibres de type II / FT (fast </a:t>
            </a:r>
            <a:r>
              <a:rPr lang="fr-FR" i="0" dirty="0" err="1">
                <a:solidFill>
                  <a:srgbClr val="1D1D1D"/>
                </a:solidFill>
                <a:effectLst/>
                <a:latin typeface="Helvetica Now Display" pitchFamily="2" charset="0"/>
              </a:rPr>
              <a:t>twitch</a:t>
            </a:r>
            <a:r>
              <a:rPr lang="fr-FR" i="0" dirty="0">
                <a:solidFill>
                  <a:srgbClr val="1D1D1D"/>
                </a:solidFill>
                <a:effectLst/>
                <a:latin typeface="Helvetica Now Display" pitchFamily="2" charset="0"/>
              </a:rPr>
              <a:t>). Une proportion élevée de ces fibres rapides favorise la capacité à atteindre une vitesse élevée. </a:t>
            </a:r>
          </a:p>
          <a:p>
            <a:pPr algn="just"/>
            <a:r>
              <a:rPr lang="fr-FR" i="0" dirty="0">
                <a:solidFill>
                  <a:srgbClr val="1D1D1D"/>
                </a:solidFill>
                <a:effectLst/>
                <a:latin typeface="Helvetica Now Display" pitchFamily="2" charset="0"/>
              </a:rPr>
              <a:t>Cependant, ces avantages génétiques ne suffisent pas à eux seuls pour être rapide. En effet, la capacité à solliciter et à utiliser ces fibres rapides lors d'une activité sportive est une question d'entraînement, tout comme les facteurs déterminants pour la vitesse, à savoir la coordination intramusculaire, la puissance explosive et la technique. </a:t>
            </a:r>
          </a:p>
          <a:p>
            <a:pPr algn="just"/>
            <a:r>
              <a:rPr lang="fr-FR" i="0" dirty="0">
                <a:solidFill>
                  <a:srgbClr val="1D1D1D"/>
                </a:solidFill>
                <a:effectLst/>
                <a:latin typeface="Helvetica Now Display" pitchFamily="2" charset="0"/>
              </a:rPr>
              <a:t>L'âge idéal pour «activer» les fibres rapides et apprendre la coordination des mouvements se situe entre 8 et 13 ans. Il convient donc de compléter l'affirmation souvent entendue par: «On naît sprinter. Tout le monde peut devenir plus rapide.»</a:t>
            </a:r>
            <a:endParaRPr lang="de-CH" i="0" dirty="0">
              <a:solidFill>
                <a:srgbClr val="1D1D1D"/>
              </a:solidFill>
              <a:effectLst/>
              <a:latin typeface="Helvetica Now Display" pitchFamily="2" charset="0"/>
            </a:endParaRPr>
          </a:p>
        </p:txBody>
      </p:sp>
      <p:pic>
        <p:nvPicPr>
          <p:cNvPr id="11" name="Picture 4">
            <a:extLst>
              <a:ext uri="{FF2B5EF4-FFF2-40B4-BE49-F238E27FC236}">
                <a16:creationId xmlns:a16="http://schemas.microsoft.com/office/drawing/2014/main" id="{E2F832FB-D943-0C7C-71C7-2B6A96584208}"/>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07449" y="4631022"/>
            <a:ext cx="1704975" cy="1750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cxnSp>
        <p:nvCxnSpPr>
          <p:cNvPr id="7" name="Gerade Verbindung mit Pfeil 24">
            <a:extLst>
              <a:ext uri="{FF2B5EF4-FFF2-40B4-BE49-F238E27FC236}">
                <a16:creationId xmlns:a16="http://schemas.microsoft.com/office/drawing/2014/main" id="{42E939D6-511B-43C5-B719-77F19E6384B8}"/>
              </a:ext>
            </a:extLst>
          </p:cNvPr>
          <p:cNvCxnSpPr>
            <a:cxnSpLocks/>
          </p:cNvCxnSpPr>
          <p:nvPr/>
        </p:nvCxnSpPr>
        <p:spPr bwMode="auto">
          <a:xfrm flipV="1">
            <a:off x="3732524" y="4296362"/>
            <a:ext cx="504056" cy="837074"/>
          </a:xfrm>
          <a:prstGeom prst="straightConnector1">
            <a:avLst/>
          </a:prstGeom>
          <a:ln w="57150">
            <a:solidFill>
              <a:srgbClr val="00CC66"/>
            </a:solidFill>
            <a:tailEnd type="arrow"/>
          </a:ln>
        </p:spPr>
        <p:style>
          <a:lnRef idx="2">
            <a:schemeClr val="accent1"/>
          </a:lnRef>
          <a:fillRef idx="0">
            <a:schemeClr val="accent1"/>
          </a:fillRef>
          <a:effectRef idx="1">
            <a:schemeClr val="accent1"/>
          </a:effectRef>
          <a:fontRef idx="minor">
            <a:schemeClr val="tx1"/>
          </a:fontRef>
        </p:style>
      </p:cxnSp>
      <p:sp>
        <p:nvSpPr>
          <p:cNvPr id="8" name="Titel 2">
            <a:extLst>
              <a:ext uri="{FF2B5EF4-FFF2-40B4-BE49-F238E27FC236}">
                <a16:creationId xmlns:a16="http://schemas.microsoft.com/office/drawing/2014/main" id="{681DFE37-CC50-4047-BC73-58DDF7F9B0DC}"/>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r>
              <a:rPr lang="de-CH" sz="2800" kern="0" dirty="0">
                <a:latin typeface="Arial" panose="020B0604020202020204" pitchFamily="34" charset="0"/>
                <a:cs typeface="Arial" panose="020B0604020202020204" pitchFamily="34" charset="0"/>
              </a:rPr>
              <a:t>Vitesse</a:t>
            </a:r>
            <a:br>
              <a:rPr lang="de-CH" sz="2800" kern="0" dirty="0">
                <a:latin typeface="Arial" panose="020B0604020202020204" pitchFamily="34" charset="0"/>
                <a:cs typeface="Arial" panose="020B0604020202020204" pitchFamily="34" charset="0"/>
              </a:rPr>
            </a:br>
            <a:r>
              <a:rPr lang="de-CH" sz="2800" b="0" i="0" dirty="0" err="1">
                <a:solidFill>
                  <a:srgbClr val="1D1D1D"/>
                </a:solidFill>
                <a:effectLst/>
              </a:rPr>
              <a:t>Né</a:t>
            </a:r>
            <a:r>
              <a:rPr lang="de-CH" sz="2800" b="0" i="0" dirty="0">
                <a:solidFill>
                  <a:srgbClr val="1D1D1D"/>
                </a:solidFill>
                <a:effectLst/>
              </a:rPr>
              <a:t> </a:t>
            </a:r>
            <a:r>
              <a:rPr lang="de-CH" sz="2800" b="0" i="0" dirty="0" err="1">
                <a:solidFill>
                  <a:srgbClr val="1D1D1D"/>
                </a:solidFill>
                <a:effectLst/>
              </a:rPr>
              <a:t>pour</a:t>
            </a:r>
            <a:r>
              <a:rPr lang="de-CH" sz="2800" b="0" i="0" dirty="0">
                <a:solidFill>
                  <a:srgbClr val="1D1D1D"/>
                </a:solidFill>
                <a:effectLst/>
              </a:rPr>
              <a:t> </a:t>
            </a:r>
            <a:r>
              <a:rPr lang="de-CH" sz="2800" b="0" i="0" dirty="0" err="1">
                <a:solidFill>
                  <a:srgbClr val="1D1D1D"/>
                </a:solidFill>
                <a:effectLst/>
              </a:rPr>
              <a:t>être</a:t>
            </a:r>
            <a:r>
              <a:rPr lang="de-CH" sz="2800" b="0" i="0" dirty="0">
                <a:solidFill>
                  <a:srgbClr val="1D1D1D"/>
                </a:solidFill>
                <a:effectLst/>
              </a:rPr>
              <a:t> </a:t>
            </a:r>
            <a:r>
              <a:rPr lang="de-CH" sz="2800" b="0" i="0" dirty="0" err="1">
                <a:solidFill>
                  <a:srgbClr val="1D1D1D"/>
                </a:solidFill>
                <a:effectLst/>
              </a:rPr>
              <a:t>sprinter</a:t>
            </a:r>
            <a:r>
              <a:rPr lang="de-CH" sz="2800" b="0" i="0" dirty="0">
                <a:solidFill>
                  <a:srgbClr val="1D1D1D"/>
                </a:solidFill>
                <a:effectLst/>
              </a:rPr>
              <a:t>?</a:t>
            </a:r>
            <a:endParaRPr lang="de-CH" sz="280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1F7F4B23-B4CF-C8CB-C424-CA41E94A3A2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61</a:t>
            </a:r>
            <a:endParaRPr lang="de-CH" sz="900" dirty="0"/>
          </a:p>
        </p:txBody>
      </p:sp>
    </p:spTree>
    <p:extLst>
      <p:ext uri="{BB962C8B-B14F-4D97-AF65-F5344CB8AC3E}">
        <p14:creationId xmlns:p14="http://schemas.microsoft.com/office/powerpoint/2010/main" val="38079389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A9321-D997-1C37-88FB-068FF61586A9}"/>
            </a:ext>
          </a:extLst>
        </p:cNvPr>
        <p:cNvGrpSpPr/>
        <p:nvPr/>
      </p:nvGrpSpPr>
      <p:grpSpPr>
        <a:xfrm>
          <a:off x="0" y="0"/>
          <a:ext cx="0" cy="0"/>
          <a:chOff x="0" y="0"/>
          <a:chExt cx="0" cy="0"/>
        </a:xfrm>
      </p:grpSpPr>
      <p:sp>
        <p:nvSpPr>
          <p:cNvPr id="9" name="Textfeld 15">
            <a:extLst>
              <a:ext uri="{FF2B5EF4-FFF2-40B4-BE49-F238E27FC236}">
                <a16:creationId xmlns:a16="http://schemas.microsoft.com/office/drawing/2014/main" id="{13B178D4-08BC-6123-DDE3-FAE125B605E8}"/>
              </a:ext>
            </a:extLst>
          </p:cNvPr>
          <p:cNvSpPr txBox="1">
            <a:spLocks noChangeArrowheads="1"/>
          </p:cNvSpPr>
          <p:nvPr/>
        </p:nvSpPr>
        <p:spPr bwMode="auto">
          <a:xfrm>
            <a:off x="2101150" y="5130170"/>
            <a:ext cx="6073080" cy="861774"/>
          </a:xfrm>
          <a:prstGeom prst="rect">
            <a:avLst/>
          </a:prstGeom>
          <a:noFill/>
          <a:ln w="19050" algn="ctr">
            <a:solidFill>
              <a:srgbClr val="00CC66"/>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de-DE" altLang="de-DE" sz="2500" dirty="0">
                <a:latin typeface="Arial" pitchFamily="34" charset="0"/>
              </a:rPr>
              <a:t>Si </a:t>
            </a:r>
            <a:r>
              <a:rPr lang="de-DE" altLang="de-DE" sz="2500" dirty="0" err="1">
                <a:latin typeface="Arial" pitchFamily="34" charset="0"/>
              </a:rPr>
              <a:t>nasce</a:t>
            </a:r>
            <a:r>
              <a:rPr lang="de-DE" altLang="de-DE" sz="2500" dirty="0">
                <a:latin typeface="Arial" pitchFamily="34" charset="0"/>
              </a:rPr>
              <a:t> </a:t>
            </a:r>
            <a:r>
              <a:rPr lang="de-DE" altLang="de-DE" sz="2500" dirty="0" err="1">
                <a:latin typeface="Arial" pitchFamily="34" charset="0"/>
              </a:rPr>
              <a:t>velocisti</a:t>
            </a:r>
            <a:r>
              <a:rPr lang="de-DE" altLang="de-DE" sz="2500" dirty="0">
                <a:latin typeface="Arial" pitchFamily="34" charset="0"/>
              </a:rPr>
              <a:t>! </a:t>
            </a:r>
          </a:p>
          <a:p>
            <a:pPr algn="ctr">
              <a:spcBef>
                <a:spcPct val="0"/>
              </a:spcBef>
              <a:buFontTx/>
              <a:buNone/>
            </a:pPr>
            <a:r>
              <a:rPr lang="de-DE" altLang="de-DE" sz="2500" dirty="0" err="1">
                <a:highlight>
                  <a:srgbClr val="00FF00"/>
                </a:highlight>
                <a:latin typeface="Arial" pitchFamily="34" charset="0"/>
              </a:rPr>
              <a:t>Chiunque</a:t>
            </a:r>
            <a:r>
              <a:rPr lang="de-DE" altLang="de-DE" sz="2500" dirty="0">
                <a:highlight>
                  <a:srgbClr val="00FF00"/>
                </a:highlight>
                <a:latin typeface="Arial" pitchFamily="34" charset="0"/>
              </a:rPr>
              <a:t> </a:t>
            </a:r>
            <a:r>
              <a:rPr lang="de-DE" altLang="de-DE" sz="2500" dirty="0" err="1">
                <a:highlight>
                  <a:srgbClr val="00FF00"/>
                </a:highlight>
                <a:latin typeface="Arial" pitchFamily="34" charset="0"/>
              </a:rPr>
              <a:t>può</a:t>
            </a:r>
            <a:r>
              <a:rPr lang="de-DE" altLang="de-DE" sz="2500" dirty="0">
                <a:highlight>
                  <a:srgbClr val="00FF00"/>
                </a:highlight>
                <a:latin typeface="Arial" pitchFamily="34" charset="0"/>
              </a:rPr>
              <a:t> </a:t>
            </a:r>
            <a:r>
              <a:rPr lang="de-DE" altLang="de-DE" sz="2500" dirty="0" err="1">
                <a:highlight>
                  <a:srgbClr val="00FF00"/>
                </a:highlight>
                <a:latin typeface="Arial" pitchFamily="34" charset="0"/>
              </a:rPr>
              <a:t>diventare</a:t>
            </a:r>
            <a:r>
              <a:rPr lang="de-DE" altLang="de-DE" sz="2500" dirty="0">
                <a:highlight>
                  <a:srgbClr val="00FF00"/>
                </a:highlight>
                <a:latin typeface="Arial" pitchFamily="34" charset="0"/>
              </a:rPr>
              <a:t> più veloce!!!</a:t>
            </a:r>
          </a:p>
        </p:txBody>
      </p:sp>
      <p:sp>
        <p:nvSpPr>
          <p:cNvPr id="4" name="Textfeld 3">
            <a:extLst>
              <a:ext uri="{FF2B5EF4-FFF2-40B4-BE49-F238E27FC236}">
                <a16:creationId xmlns:a16="http://schemas.microsoft.com/office/drawing/2014/main" id="{FE1E8EF1-7A61-9B17-1193-96AC986986EA}"/>
              </a:ext>
            </a:extLst>
          </p:cNvPr>
          <p:cNvSpPr txBox="1"/>
          <p:nvPr/>
        </p:nvSpPr>
        <p:spPr>
          <a:xfrm>
            <a:off x="2246340" y="1484784"/>
            <a:ext cx="7594076" cy="3323987"/>
          </a:xfrm>
          <a:prstGeom prst="rect">
            <a:avLst/>
          </a:prstGeom>
          <a:solidFill>
            <a:schemeClr val="accent2">
              <a:lumMod val="40000"/>
              <a:lumOff val="60000"/>
              <a:alpha val="88000"/>
            </a:schemeClr>
          </a:solidFill>
        </p:spPr>
        <p:txBody>
          <a:bodyPr wrap="square" rtlCol="0">
            <a:spAutoFit/>
          </a:bodyPr>
          <a:lstStyle/>
          <a:p>
            <a:r>
              <a:rPr lang="de-CH" b="1" i="0" dirty="0">
                <a:solidFill>
                  <a:srgbClr val="1D1D1D"/>
                </a:solidFill>
                <a:effectLst/>
                <a:latin typeface="Helvetica Now Display" pitchFamily="2" charset="0"/>
              </a:rPr>
              <a:t>Sprinter si </a:t>
            </a:r>
            <a:r>
              <a:rPr lang="de-CH" b="1" i="0" dirty="0" err="1">
                <a:solidFill>
                  <a:srgbClr val="1D1D1D"/>
                </a:solidFill>
                <a:effectLst/>
                <a:latin typeface="Helvetica Now Display" pitchFamily="2" charset="0"/>
              </a:rPr>
              <a:t>nasce</a:t>
            </a:r>
            <a:r>
              <a:rPr lang="de-CH" b="1" i="0" dirty="0">
                <a:solidFill>
                  <a:srgbClr val="1D1D1D"/>
                </a:solidFill>
                <a:effectLst/>
                <a:latin typeface="Helvetica Now Display" pitchFamily="2" charset="0"/>
              </a:rPr>
              <a:t> o si </a:t>
            </a:r>
            <a:r>
              <a:rPr lang="de-CH" b="1" i="0" dirty="0" err="1">
                <a:solidFill>
                  <a:srgbClr val="1D1D1D"/>
                </a:solidFill>
                <a:effectLst/>
                <a:latin typeface="Helvetica Now Display" pitchFamily="2" charset="0"/>
              </a:rPr>
              <a:t>diventa</a:t>
            </a:r>
            <a:r>
              <a:rPr lang="de-CH" b="1" i="0" dirty="0">
                <a:solidFill>
                  <a:srgbClr val="1D1D1D"/>
                </a:solidFill>
                <a:effectLst/>
                <a:latin typeface="Helvetica Now Display" pitchFamily="2" charset="0"/>
              </a:rPr>
              <a:t>?</a:t>
            </a:r>
          </a:p>
          <a:p>
            <a:pPr algn="just"/>
            <a:endParaRPr lang="de-CH" i="0" dirty="0">
              <a:solidFill>
                <a:srgbClr val="1D1D1D"/>
              </a:solidFill>
              <a:effectLst/>
              <a:latin typeface="Helvetica Now Display" pitchFamily="2" charset="0"/>
            </a:endParaRPr>
          </a:p>
          <a:p>
            <a:pPr algn="just"/>
            <a:r>
              <a:rPr lang="de-CH" i="0" dirty="0">
                <a:solidFill>
                  <a:srgbClr val="1D1D1D"/>
                </a:solidFill>
                <a:effectLst/>
                <a:latin typeface="Helvetica Now Display" pitchFamily="2" charset="0"/>
              </a:rPr>
              <a:t>La </a:t>
            </a:r>
            <a:r>
              <a:rPr lang="de-CH" i="0" dirty="0" err="1">
                <a:solidFill>
                  <a:srgbClr val="1D1D1D"/>
                </a:solidFill>
                <a:effectLst/>
                <a:latin typeface="Helvetica Now Display" pitchFamily="2" charset="0"/>
              </a:rPr>
              <a:t>rapidità</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con</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cui</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viene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svolto</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un</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gesto</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motorio</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dipende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dal</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numero</a:t>
            </a:r>
            <a:r>
              <a:rPr lang="de-CH" i="0" dirty="0">
                <a:solidFill>
                  <a:srgbClr val="1D1D1D"/>
                </a:solidFill>
                <a:effectLst/>
                <a:latin typeface="Helvetica Now Display" pitchFamily="2" charset="0"/>
              </a:rPr>
              <a:t> delle </a:t>
            </a:r>
            <a:r>
              <a:rPr lang="de-CH" i="0" dirty="0" err="1">
                <a:solidFill>
                  <a:srgbClr val="1D1D1D"/>
                </a:solidFill>
                <a:effectLst/>
                <a:latin typeface="Helvetica Now Display" pitchFamily="2" charset="0"/>
              </a:rPr>
              <a:t>fibre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veloci</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tipo</a:t>
            </a:r>
            <a:r>
              <a:rPr lang="de-CH" i="0" dirty="0">
                <a:solidFill>
                  <a:srgbClr val="1D1D1D"/>
                </a:solidFill>
                <a:effectLst/>
                <a:latin typeface="Helvetica Now Display" pitchFamily="2" charset="0"/>
              </a:rPr>
              <a:t> II) </a:t>
            </a:r>
            <a:r>
              <a:rPr lang="de-CH" i="0" dirty="0" err="1">
                <a:solidFill>
                  <a:srgbClr val="1D1D1D"/>
                </a:solidFill>
                <a:effectLst/>
                <a:latin typeface="Helvetica Now Display" pitchFamily="2" charset="0"/>
              </a:rPr>
              <a:t>presente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nei</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muscoli</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È</a:t>
            </a:r>
            <a:r>
              <a:rPr lang="de-CH" i="0" dirty="0">
                <a:solidFill>
                  <a:srgbClr val="1D1D1D"/>
                </a:solidFill>
                <a:effectLst/>
                <a:latin typeface="Helvetica Now Display" pitchFamily="2" charset="0"/>
              </a:rPr>
              <a:t> la </a:t>
            </a:r>
            <a:r>
              <a:rPr lang="de-CH" i="0" dirty="0" err="1">
                <a:solidFill>
                  <a:srgbClr val="1D1D1D"/>
                </a:solidFill>
                <a:effectLst/>
                <a:latin typeface="Helvetica Now Display" pitchFamily="2" charset="0"/>
              </a:rPr>
              <a:t>genetica</a:t>
            </a:r>
            <a:r>
              <a:rPr lang="de-CH" i="0" dirty="0">
                <a:solidFill>
                  <a:srgbClr val="1D1D1D"/>
                </a:solidFill>
                <a:effectLst/>
                <a:latin typeface="Helvetica Now Display" pitchFamily="2" charset="0"/>
              </a:rPr>
              <a:t> a </a:t>
            </a:r>
            <a:r>
              <a:rPr lang="de-CH" i="0" dirty="0" err="1">
                <a:solidFill>
                  <a:srgbClr val="1D1D1D"/>
                </a:solidFill>
                <a:effectLst/>
                <a:latin typeface="Helvetica Now Display" pitchFamily="2" charset="0"/>
              </a:rPr>
              <a:t>stabilire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il</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tetto</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massimo</a:t>
            </a:r>
            <a:r>
              <a:rPr lang="de-CH" i="0" dirty="0">
                <a:solidFill>
                  <a:srgbClr val="1D1D1D"/>
                </a:solidFill>
                <a:effectLst/>
                <a:latin typeface="Helvetica Now Display" pitchFamily="2" charset="0"/>
              </a:rPr>
              <a:t> di </a:t>
            </a:r>
            <a:r>
              <a:rPr lang="de-CH" i="0" dirty="0" err="1">
                <a:solidFill>
                  <a:srgbClr val="1D1D1D"/>
                </a:solidFill>
                <a:effectLst/>
                <a:latin typeface="Helvetica Now Display" pitchFamily="2" charset="0"/>
              </a:rPr>
              <a:t>percentuale</a:t>
            </a:r>
            <a:r>
              <a:rPr lang="de-CH" i="0" dirty="0">
                <a:solidFill>
                  <a:srgbClr val="1D1D1D"/>
                </a:solidFill>
                <a:effectLst/>
                <a:latin typeface="Helvetica Now Display" pitchFamily="2" charset="0"/>
              </a:rPr>
              <a:t> in </a:t>
            </a:r>
            <a:r>
              <a:rPr lang="de-CH" i="0" dirty="0" err="1">
                <a:solidFill>
                  <a:srgbClr val="1D1D1D"/>
                </a:solidFill>
                <a:effectLst/>
                <a:latin typeface="Helvetica Now Display" pitchFamily="2" charset="0"/>
              </a:rPr>
              <a:t>cui</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sono</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presenti</a:t>
            </a:r>
            <a:r>
              <a:rPr lang="de-CH" i="0" dirty="0">
                <a:solidFill>
                  <a:srgbClr val="1D1D1D"/>
                </a:solidFill>
                <a:effectLst/>
                <a:latin typeface="Helvetica Now Display" pitchFamily="2" charset="0"/>
              </a:rPr>
              <a:t> le </a:t>
            </a:r>
            <a:r>
              <a:rPr lang="de-CH" i="0" dirty="0" err="1">
                <a:solidFill>
                  <a:srgbClr val="1D1D1D"/>
                </a:solidFill>
                <a:effectLst/>
                <a:latin typeface="Helvetica Now Display" pitchFamily="2" charset="0"/>
              </a:rPr>
              <a:t>fibre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veloci</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nella</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muscolatura</a:t>
            </a:r>
            <a:r>
              <a:rPr lang="de-CH" i="0" dirty="0">
                <a:solidFill>
                  <a:srgbClr val="1D1D1D"/>
                </a:solidFill>
                <a:effectLst/>
                <a:latin typeface="Helvetica Now Display" pitchFamily="2" charset="0"/>
              </a:rPr>
              <a:t>. Solo </a:t>
            </a:r>
            <a:r>
              <a:rPr lang="de-CH" i="0" dirty="0" err="1">
                <a:solidFill>
                  <a:srgbClr val="1D1D1D"/>
                </a:solidFill>
                <a:effectLst/>
                <a:latin typeface="Helvetica Now Display" pitchFamily="2" charset="0"/>
              </a:rPr>
              <a:t>grazie</a:t>
            </a:r>
            <a:r>
              <a:rPr lang="de-CH" i="0" dirty="0">
                <a:solidFill>
                  <a:srgbClr val="1D1D1D"/>
                </a:solidFill>
                <a:effectLst/>
                <a:latin typeface="Helvetica Now Display" pitchFamily="2" charset="0"/>
              </a:rPr>
              <a:t> ad </a:t>
            </a:r>
            <a:r>
              <a:rPr lang="de-CH" i="0" dirty="0" err="1">
                <a:solidFill>
                  <a:srgbClr val="1D1D1D"/>
                </a:solidFill>
                <a:effectLst/>
                <a:latin typeface="Helvetica Now Display" pitchFamily="2" charset="0"/>
              </a:rPr>
              <a:t>un</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allenamento</a:t>
            </a:r>
            <a:r>
              <a:rPr lang="de-CH" i="0" dirty="0">
                <a:solidFill>
                  <a:srgbClr val="1D1D1D"/>
                </a:solidFill>
                <a:effectLst/>
                <a:latin typeface="Helvetica Now Display" pitchFamily="2" charset="0"/>
              </a:rPr>
              <a:t> della forza </a:t>
            </a:r>
            <a:r>
              <a:rPr lang="de-CH" i="0" dirty="0" err="1">
                <a:solidFill>
                  <a:srgbClr val="1D1D1D"/>
                </a:solidFill>
                <a:effectLst/>
                <a:latin typeface="Helvetica Now Display" pitchFamily="2" charset="0"/>
              </a:rPr>
              <a:t>esplosiva</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è</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poi</a:t>
            </a:r>
            <a:r>
              <a:rPr lang="de-CH" i="0" dirty="0">
                <a:solidFill>
                  <a:srgbClr val="1D1D1D"/>
                </a:solidFill>
                <a:effectLst/>
                <a:latin typeface="Helvetica Now Display" pitchFamily="2" charset="0"/>
              </a:rPr>
              <a:t> possibile </a:t>
            </a:r>
            <a:r>
              <a:rPr lang="de-CH" i="0" dirty="0" err="1">
                <a:solidFill>
                  <a:srgbClr val="1D1D1D"/>
                </a:solidFill>
                <a:effectLst/>
                <a:latin typeface="Helvetica Now Display" pitchFamily="2" charset="0"/>
              </a:rPr>
              <a:t>impedire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che</a:t>
            </a:r>
            <a:r>
              <a:rPr lang="de-CH" i="0" dirty="0">
                <a:solidFill>
                  <a:srgbClr val="1D1D1D"/>
                </a:solidFill>
                <a:effectLst/>
                <a:latin typeface="Helvetica Now Display" pitchFamily="2" charset="0"/>
              </a:rPr>
              <a:t> le </a:t>
            </a:r>
            <a:r>
              <a:rPr lang="de-CH" i="0" dirty="0" err="1">
                <a:solidFill>
                  <a:srgbClr val="1D1D1D"/>
                </a:solidFill>
                <a:effectLst/>
                <a:latin typeface="Helvetica Now Display" pitchFamily="2" charset="0"/>
              </a:rPr>
              <a:t>fibre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veloci</a:t>
            </a:r>
            <a:r>
              <a:rPr lang="de-CH" i="0" dirty="0">
                <a:solidFill>
                  <a:srgbClr val="1D1D1D"/>
                </a:solidFill>
                <a:effectLst/>
                <a:latin typeface="Helvetica Now Display" pitchFamily="2" charset="0"/>
              </a:rPr>
              <a:t> si </a:t>
            </a:r>
            <a:r>
              <a:rPr lang="de-CH" i="0" dirty="0" err="1">
                <a:solidFill>
                  <a:srgbClr val="1D1D1D"/>
                </a:solidFill>
                <a:effectLst/>
                <a:latin typeface="Helvetica Now Display" pitchFamily="2" charset="0"/>
              </a:rPr>
              <a:t>trasformino</a:t>
            </a:r>
            <a:r>
              <a:rPr lang="de-CH" i="0" dirty="0">
                <a:solidFill>
                  <a:srgbClr val="1D1D1D"/>
                </a:solidFill>
                <a:effectLst/>
                <a:latin typeface="Helvetica Now Display" pitchFamily="2" charset="0"/>
              </a:rPr>
              <a:t> in </a:t>
            </a:r>
            <a:r>
              <a:rPr lang="de-CH" i="0" dirty="0" err="1">
                <a:solidFill>
                  <a:srgbClr val="1D1D1D"/>
                </a:solidFill>
                <a:effectLst/>
                <a:latin typeface="Helvetica Now Display" pitchFamily="2" charset="0"/>
              </a:rPr>
              <a:t>fibre</a:t>
            </a:r>
            <a:r>
              <a:rPr lang="de-CH" i="0" dirty="0">
                <a:solidFill>
                  <a:srgbClr val="1D1D1D"/>
                </a:solidFill>
                <a:effectLst/>
                <a:latin typeface="Helvetica Now Display" pitchFamily="2" charset="0"/>
              </a:rPr>
              <a:t> lente.</a:t>
            </a:r>
          </a:p>
          <a:p>
            <a:pPr algn="just"/>
            <a:r>
              <a:rPr lang="de-CH" i="0" dirty="0">
                <a:solidFill>
                  <a:srgbClr val="1D1D1D"/>
                </a:solidFill>
                <a:effectLst/>
                <a:latin typeface="Helvetica Now Display" pitchFamily="2" charset="0"/>
              </a:rPr>
              <a:t>La </a:t>
            </a:r>
            <a:r>
              <a:rPr lang="de-CH" i="0" dirty="0" err="1">
                <a:solidFill>
                  <a:srgbClr val="1D1D1D"/>
                </a:solidFill>
                <a:effectLst/>
                <a:latin typeface="Helvetica Now Display" pitchFamily="2" charset="0"/>
              </a:rPr>
              <a:t>rapidità</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con</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cui</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viene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svolto</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un</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gesto</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motorio</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dipende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dal</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numero</a:t>
            </a:r>
            <a:r>
              <a:rPr lang="de-CH" i="0" dirty="0">
                <a:solidFill>
                  <a:srgbClr val="1D1D1D"/>
                </a:solidFill>
                <a:effectLst/>
                <a:latin typeface="Helvetica Now Display" pitchFamily="2" charset="0"/>
              </a:rPr>
              <a:t> delle </a:t>
            </a:r>
            <a:r>
              <a:rPr lang="de-CH" i="0" dirty="0" err="1">
                <a:solidFill>
                  <a:srgbClr val="1D1D1D"/>
                </a:solidFill>
                <a:effectLst/>
                <a:latin typeface="Helvetica Now Display" pitchFamily="2" charset="0"/>
              </a:rPr>
              <a:t>fibre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veloci</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tipo</a:t>
            </a:r>
            <a:r>
              <a:rPr lang="de-CH" i="0" dirty="0">
                <a:solidFill>
                  <a:srgbClr val="1D1D1D"/>
                </a:solidFill>
                <a:effectLst/>
                <a:latin typeface="Helvetica Now Display" pitchFamily="2" charset="0"/>
              </a:rPr>
              <a:t> II) </a:t>
            </a:r>
            <a:r>
              <a:rPr lang="de-CH" i="0" dirty="0" err="1">
                <a:solidFill>
                  <a:srgbClr val="1D1D1D"/>
                </a:solidFill>
                <a:effectLst/>
                <a:latin typeface="Helvetica Now Display" pitchFamily="2" charset="0"/>
              </a:rPr>
              <a:t>presente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nei</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muscoli</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È</a:t>
            </a:r>
            <a:r>
              <a:rPr lang="de-CH" i="0" dirty="0">
                <a:solidFill>
                  <a:srgbClr val="1D1D1D"/>
                </a:solidFill>
                <a:effectLst/>
                <a:latin typeface="Helvetica Now Display" pitchFamily="2" charset="0"/>
              </a:rPr>
              <a:t> la </a:t>
            </a:r>
            <a:r>
              <a:rPr lang="de-CH" i="0" dirty="0" err="1">
                <a:solidFill>
                  <a:srgbClr val="1D1D1D"/>
                </a:solidFill>
                <a:effectLst/>
                <a:latin typeface="Helvetica Now Display" pitchFamily="2" charset="0"/>
              </a:rPr>
              <a:t>genetica</a:t>
            </a:r>
            <a:r>
              <a:rPr lang="de-CH" i="0" dirty="0">
                <a:solidFill>
                  <a:srgbClr val="1D1D1D"/>
                </a:solidFill>
                <a:effectLst/>
                <a:latin typeface="Helvetica Now Display" pitchFamily="2" charset="0"/>
              </a:rPr>
              <a:t> a </a:t>
            </a:r>
            <a:r>
              <a:rPr lang="de-CH" i="0" dirty="0" err="1">
                <a:solidFill>
                  <a:srgbClr val="1D1D1D"/>
                </a:solidFill>
                <a:effectLst/>
                <a:latin typeface="Helvetica Now Display" pitchFamily="2" charset="0"/>
              </a:rPr>
              <a:t>stabilire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il</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tetto</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massimo</a:t>
            </a:r>
            <a:r>
              <a:rPr lang="de-CH" i="0" dirty="0">
                <a:solidFill>
                  <a:srgbClr val="1D1D1D"/>
                </a:solidFill>
                <a:effectLst/>
                <a:latin typeface="Helvetica Now Display" pitchFamily="2" charset="0"/>
              </a:rPr>
              <a:t> di </a:t>
            </a:r>
            <a:r>
              <a:rPr lang="de-CH" i="0" dirty="0" err="1">
                <a:solidFill>
                  <a:srgbClr val="1D1D1D"/>
                </a:solidFill>
                <a:effectLst/>
                <a:latin typeface="Helvetica Now Display" pitchFamily="2" charset="0"/>
              </a:rPr>
              <a:t>percentuale</a:t>
            </a:r>
            <a:r>
              <a:rPr lang="de-CH" i="0" dirty="0">
                <a:solidFill>
                  <a:srgbClr val="1D1D1D"/>
                </a:solidFill>
                <a:effectLst/>
                <a:latin typeface="Helvetica Now Display" pitchFamily="2" charset="0"/>
              </a:rPr>
              <a:t> in </a:t>
            </a:r>
            <a:r>
              <a:rPr lang="de-CH" i="0" dirty="0" err="1">
                <a:solidFill>
                  <a:srgbClr val="1D1D1D"/>
                </a:solidFill>
                <a:effectLst/>
                <a:latin typeface="Helvetica Now Display" pitchFamily="2" charset="0"/>
              </a:rPr>
              <a:t>cui</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sono</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presenti</a:t>
            </a:r>
            <a:r>
              <a:rPr lang="de-CH" i="0" dirty="0">
                <a:solidFill>
                  <a:srgbClr val="1D1D1D"/>
                </a:solidFill>
                <a:effectLst/>
                <a:latin typeface="Helvetica Now Display" pitchFamily="2" charset="0"/>
              </a:rPr>
              <a:t> le </a:t>
            </a:r>
            <a:r>
              <a:rPr lang="de-CH" i="0" dirty="0" err="1">
                <a:solidFill>
                  <a:srgbClr val="1D1D1D"/>
                </a:solidFill>
                <a:effectLst/>
                <a:latin typeface="Helvetica Now Display" pitchFamily="2" charset="0"/>
              </a:rPr>
              <a:t>fibre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veloci</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nella</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muscolatura</a:t>
            </a:r>
            <a:r>
              <a:rPr lang="de-CH" i="0" dirty="0">
                <a:solidFill>
                  <a:srgbClr val="1D1D1D"/>
                </a:solidFill>
                <a:effectLst/>
                <a:latin typeface="Helvetica Now Display" pitchFamily="2" charset="0"/>
              </a:rPr>
              <a:t>. Solo </a:t>
            </a:r>
            <a:r>
              <a:rPr lang="de-CH" i="0" dirty="0" err="1">
                <a:solidFill>
                  <a:srgbClr val="1D1D1D"/>
                </a:solidFill>
                <a:effectLst/>
                <a:latin typeface="Helvetica Now Display" pitchFamily="2" charset="0"/>
              </a:rPr>
              <a:t>grazie</a:t>
            </a:r>
            <a:r>
              <a:rPr lang="de-CH" i="0" dirty="0">
                <a:solidFill>
                  <a:srgbClr val="1D1D1D"/>
                </a:solidFill>
                <a:effectLst/>
                <a:latin typeface="Helvetica Now Display" pitchFamily="2" charset="0"/>
              </a:rPr>
              <a:t> ad </a:t>
            </a:r>
            <a:r>
              <a:rPr lang="de-CH" i="0" dirty="0" err="1">
                <a:solidFill>
                  <a:srgbClr val="1D1D1D"/>
                </a:solidFill>
                <a:effectLst/>
                <a:latin typeface="Helvetica Now Display" pitchFamily="2" charset="0"/>
              </a:rPr>
              <a:t>un</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allenamento</a:t>
            </a:r>
            <a:r>
              <a:rPr lang="de-CH" i="0" dirty="0">
                <a:solidFill>
                  <a:srgbClr val="1D1D1D"/>
                </a:solidFill>
                <a:effectLst/>
                <a:latin typeface="Helvetica Now Display" pitchFamily="2" charset="0"/>
              </a:rPr>
              <a:t> della forza </a:t>
            </a:r>
            <a:r>
              <a:rPr lang="de-CH" i="0" dirty="0" err="1">
                <a:solidFill>
                  <a:srgbClr val="1D1D1D"/>
                </a:solidFill>
                <a:effectLst/>
                <a:latin typeface="Helvetica Now Display" pitchFamily="2" charset="0"/>
              </a:rPr>
              <a:t>esplosiva</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è</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poi</a:t>
            </a:r>
            <a:r>
              <a:rPr lang="de-CH" i="0" dirty="0">
                <a:solidFill>
                  <a:srgbClr val="1D1D1D"/>
                </a:solidFill>
                <a:effectLst/>
                <a:latin typeface="Helvetica Now Display" pitchFamily="2" charset="0"/>
              </a:rPr>
              <a:t> possibile </a:t>
            </a:r>
            <a:r>
              <a:rPr lang="de-CH" i="0" dirty="0" err="1">
                <a:solidFill>
                  <a:srgbClr val="1D1D1D"/>
                </a:solidFill>
                <a:effectLst/>
                <a:latin typeface="Helvetica Now Display" pitchFamily="2" charset="0"/>
              </a:rPr>
              <a:t>impedire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che</a:t>
            </a:r>
            <a:r>
              <a:rPr lang="de-CH" i="0" dirty="0">
                <a:solidFill>
                  <a:srgbClr val="1D1D1D"/>
                </a:solidFill>
                <a:effectLst/>
                <a:latin typeface="Helvetica Now Display" pitchFamily="2" charset="0"/>
              </a:rPr>
              <a:t> le </a:t>
            </a:r>
            <a:r>
              <a:rPr lang="de-CH" i="0" dirty="0" err="1">
                <a:solidFill>
                  <a:srgbClr val="1D1D1D"/>
                </a:solidFill>
                <a:effectLst/>
                <a:latin typeface="Helvetica Now Display" pitchFamily="2" charset="0"/>
              </a:rPr>
              <a:t>fibre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veloci</a:t>
            </a:r>
            <a:r>
              <a:rPr lang="de-CH" i="0" dirty="0">
                <a:solidFill>
                  <a:srgbClr val="1D1D1D"/>
                </a:solidFill>
                <a:effectLst/>
                <a:latin typeface="Helvetica Now Display" pitchFamily="2" charset="0"/>
              </a:rPr>
              <a:t> si </a:t>
            </a:r>
            <a:r>
              <a:rPr lang="de-CH" i="0" dirty="0" err="1">
                <a:solidFill>
                  <a:srgbClr val="1D1D1D"/>
                </a:solidFill>
                <a:effectLst/>
                <a:latin typeface="Helvetica Now Display" pitchFamily="2" charset="0"/>
              </a:rPr>
              <a:t>trasformino</a:t>
            </a:r>
            <a:r>
              <a:rPr lang="de-CH" i="0" dirty="0">
                <a:solidFill>
                  <a:srgbClr val="1D1D1D"/>
                </a:solidFill>
                <a:effectLst/>
                <a:latin typeface="Helvetica Now Display" pitchFamily="2" charset="0"/>
              </a:rPr>
              <a:t> in </a:t>
            </a:r>
            <a:r>
              <a:rPr lang="de-CH" i="0" dirty="0" err="1">
                <a:solidFill>
                  <a:srgbClr val="1D1D1D"/>
                </a:solidFill>
                <a:effectLst/>
                <a:latin typeface="Helvetica Now Display" pitchFamily="2" charset="0"/>
              </a:rPr>
              <a:t>fibre</a:t>
            </a:r>
            <a:r>
              <a:rPr lang="de-CH" i="0" dirty="0">
                <a:solidFill>
                  <a:srgbClr val="1D1D1D"/>
                </a:solidFill>
                <a:effectLst/>
                <a:latin typeface="Helvetica Now Display" pitchFamily="2" charset="0"/>
              </a:rPr>
              <a:t> lente.</a:t>
            </a:r>
          </a:p>
          <a:p>
            <a:pPr algn="just"/>
            <a:r>
              <a:rPr lang="de-CH" i="0" dirty="0">
                <a:solidFill>
                  <a:srgbClr val="1D1D1D"/>
                </a:solidFill>
                <a:effectLst/>
                <a:latin typeface="Helvetica Now Display" pitchFamily="2" charset="0"/>
              </a:rPr>
              <a:t>La </a:t>
            </a:r>
            <a:r>
              <a:rPr lang="de-CH" i="0" dirty="0" err="1">
                <a:solidFill>
                  <a:srgbClr val="1D1D1D"/>
                </a:solidFill>
                <a:effectLst/>
                <a:latin typeface="Helvetica Now Display" pitchFamily="2" charset="0"/>
              </a:rPr>
              <a:t>rapidità</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con</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cui</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vengono</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eseguiti</a:t>
            </a:r>
            <a:r>
              <a:rPr lang="de-CH" i="0" dirty="0">
                <a:solidFill>
                  <a:srgbClr val="1D1D1D"/>
                </a:solidFill>
                <a:effectLst/>
                <a:latin typeface="Helvetica Now Display" pitchFamily="2" charset="0"/>
              </a:rPr>
              <a:t> i </a:t>
            </a:r>
            <a:r>
              <a:rPr lang="de-CH" i="0" dirty="0" err="1">
                <a:solidFill>
                  <a:srgbClr val="1D1D1D"/>
                </a:solidFill>
                <a:effectLst/>
                <a:latin typeface="Helvetica Now Display" pitchFamily="2" charset="0"/>
              </a:rPr>
              <a:t>movimenti</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dipende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inoltre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anche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dalla</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coordinazione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all’interno</a:t>
            </a:r>
            <a:r>
              <a:rPr lang="de-CH" i="0" dirty="0">
                <a:solidFill>
                  <a:srgbClr val="1D1D1D"/>
                </a:solidFill>
                <a:effectLst/>
                <a:latin typeface="Helvetica Now Display" pitchFamily="2" charset="0"/>
              </a:rPr>
              <a:t> del </a:t>
            </a:r>
            <a:r>
              <a:rPr lang="de-CH" i="0" dirty="0" err="1">
                <a:solidFill>
                  <a:srgbClr val="1D1D1D"/>
                </a:solidFill>
                <a:effectLst/>
                <a:latin typeface="Helvetica Now Display" pitchFamily="2" charset="0"/>
              </a:rPr>
              <a:t>muscolo</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fra</a:t>
            </a:r>
            <a:r>
              <a:rPr lang="de-CH" i="0" dirty="0">
                <a:solidFill>
                  <a:srgbClr val="1D1D1D"/>
                </a:solidFill>
                <a:effectLst/>
                <a:latin typeface="Helvetica Now Display" pitchFamily="2" charset="0"/>
              </a:rPr>
              <a:t> i </a:t>
            </a:r>
            <a:r>
              <a:rPr lang="de-CH" i="0" dirty="0" err="1">
                <a:solidFill>
                  <a:srgbClr val="1D1D1D"/>
                </a:solidFill>
                <a:effectLst/>
                <a:latin typeface="Helvetica Now Display" pitchFamily="2" charset="0"/>
              </a:rPr>
              <a:t>vari</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fasci</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muscolari</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nonché</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dalla</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tecnica</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con</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cui</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viene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svolto</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il</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gesto</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motorio</a:t>
            </a:r>
            <a:r>
              <a:rPr lang="de-CH" i="0" dirty="0">
                <a:solidFill>
                  <a:srgbClr val="1D1D1D"/>
                </a:solidFill>
                <a:effectLst/>
                <a:latin typeface="Helvetica Now Display" pitchFamily="2" charset="0"/>
              </a:rPr>
              <a:t>. La </a:t>
            </a:r>
            <a:r>
              <a:rPr lang="de-CH" i="0" dirty="0" err="1">
                <a:solidFill>
                  <a:srgbClr val="1D1D1D"/>
                </a:solidFill>
                <a:effectLst/>
                <a:latin typeface="Helvetica Now Display" pitchFamily="2" charset="0"/>
              </a:rPr>
              <a:t>fascia</a:t>
            </a:r>
            <a:r>
              <a:rPr lang="de-CH" i="0" dirty="0">
                <a:solidFill>
                  <a:srgbClr val="1D1D1D"/>
                </a:solidFill>
                <a:effectLst/>
                <a:latin typeface="Helvetica Now Display" pitchFamily="2" charset="0"/>
              </a:rPr>
              <a:t> di </a:t>
            </a:r>
            <a:r>
              <a:rPr lang="de-CH" i="0" dirty="0" err="1">
                <a:solidFill>
                  <a:srgbClr val="1D1D1D"/>
                </a:solidFill>
                <a:effectLst/>
                <a:latin typeface="Helvetica Now Display" pitchFamily="2" charset="0"/>
              </a:rPr>
              <a:t>età</a:t>
            </a:r>
            <a:r>
              <a:rPr lang="de-CH" i="0" dirty="0">
                <a:solidFill>
                  <a:srgbClr val="1D1D1D"/>
                </a:solidFill>
                <a:effectLst/>
                <a:latin typeface="Helvetica Now Display" pitchFamily="2" charset="0"/>
              </a:rPr>
              <a:t> più </a:t>
            </a:r>
            <a:r>
              <a:rPr lang="de-CH" i="0" dirty="0" err="1">
                <a:solidFill>
                  <a:srgbClr val="1D1D1D"/>
                </a:solidFill>
                <a:effectLst/>
                <a:latin typeface="Helvetica Now Display" pitchFamily="2" charset="0"/>
              </a:rPr>
              <a:t>indicata</a:t>
            </a:r>
            <a:r>
              <a:rPr lang="de-CH" i="0" dirty="0">
                <a:solidFill>
                  <a:srgbClr val="1D1D1D"/>
                </a:solidFill>
                <a:effectLst/>
                <a:latin typeface="Helvetica Now Display" pitchFamily="2" charset="0"/>
              </a:rPr>
              <a:t> per </a:t>
            </a:r>
            <a:r>
              <a:rPr lang="de-CH" i="0" dirty="0" err="1">
                <a:solidFill>
                  <a:srgbClr val="1D1D1D"/>
                </a:solidFill>
                <a:effectLst/>
                <a:latin typeface="Helvetica Now Display" pitchFamily="2" charset="0"/>
              </a:rPr>
              <a:t>migliorare</a:t>
            </a:r>
            <a:r>
              <a:rPr lang="de-CH" i="0" dirty="0">
                <a:solidFill>
                  <a:srgbClr val="1D1D1D"/>
                </a:solidFill>
                <a:effectLst/>
                <a:latin typeface="Helvetica Now Display" pitchFamily="2" charset="0"/>
              </a:rPr>
              <a:t> le </a:t>
            </a:r>
            <a:r>
              <a:rPr lang="de-CH" i="0" dirty="0" err="1">
                <a:solidFill>
                  <a:srgbClr val="1D1D1D"/>
                </a:solidFill>
                <a:effectLst/>
                <a:latin typeface="Helvetica Now Display" pitchFamily="2" charset="0"/>
              </a:rPr>
              <a:t>capacità</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coordinative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utili</a:t>
            </a:r>
            <a:r>
              <a:rPr lang="de-CH" i="0" dirty="0">
                <a:solidFill>
                  <a:srgbClr val="1D1D1D"/>
                </a:solidFill>
                <a:effectLst/>
                <a:latin typeface="Helvetica Now Display" pitchFamily="2" charset="0"/>
              </a:rPr>
              <a:t> per </a:t>
            </a:r>
            <a:r>
              <a:rPr lang="de-CH" i="0" dirty="0" err="1">
                <a:solidFill>
                  <a:srgbClr val="1D1D1D"/>
                </a:solidFill>
                <a:effectLst/>
                <a:latin typeface="Helvetica Now Display" pitchFamily="2" charset="0"/>
              </a:rPr>
              <a:t>affinare</a:t>
            </a:r>
            <a:r>
              <a:rPr lang="de-CH" i="0" dirty="0">
                <a:solidFill>
                  <a:srgbClr val="1D1D1D"/>
                </a:solidFill>
                <a:effectLst/>
                <a:latin typeface="Helvetica Now Display" pitchFamily="2" charset="0"/>
              </a:rPr>
              <a:t> la </a:t>
            </a:r>
            <a:r>
              <a:rPr lang="de-CH" i="0" dirty="0" err="1">
                <a:solidFill>
                  <a:srgbClr val="1D1D1D"/>
                </a:solidFill>
                <a:effectLst/>
                <a:latin typeface="Helvetica Now Display" pitchFamily="2" charset="0"/>
              </a:rPr>
              <a:t>tecnica</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è</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compresa</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tra</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gli</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otto</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e</a:t>
            </a:r>
            <a:r>
              <a:rPr lang="de-CH" i="0" dirty="0">
                <a:solidFill>
                  <a:srgbClr val="1D1D1D"/>
                </a:solidFill>
                <a:effectLst/>
                <a:latin typeface="Helvetica Now Display" pitchFamily="2" charset="0"/>
              </a:rPr>
              <a:t> i </a:t>
            </a:r>
            <a:r>
              <a:rPr lang="de-CH" i="0" dirty="0" err="1">
                <a:solidFill>
                  <a:srgbClr val="1D1D1D"/>
                </a:solidFill>
                <a:effectLst/>
                <a:latin typeface="Helvetica Now Display" pitchFamily="2" charset="0"/>
              </a:rPr>
              <a:t>tredici</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anni</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Centometrista</a:t>
            </a:r>
            <a:r>
              <a:rPr lang="de-CH" i="0" dirty="0">
                <a:solidFill>
                  <a:srgbClr val="1D1D1D"/>
                </a:solidFill>
                <a:effectLst/>
                <a:latin typeface="Helvetica Now Display" pitchFamily="2" charset="0"/>
              </a:rPr>
              <a:t> si </a:t>
            </a:r>
            <a:r>
              <a:rPr lang="de-CH" i="0" dirty="0" err="1">
                <a:solidFill>
                  <a:srgbClr val="1D1D1D"/>
                </a:solidFill>
                <a:effectLst/>
                <a:latin typeface="Helvetica Now Display" pitchFamily="2" charset="0"/>
              </a:rPr>
              <a:t>nasce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veloci</a:t>
            </a:r>
            <a:r>
              <a:rPr lang="de-CH" i="0" dirty="0">
                <a:solidFill>
                  <a:srgbClr val="1D1D1D"/>
                </a:solidFill>
                <a:effectLst/>
                <a:latin typeface="Helvetica Now Display" pitchFamily="2" charset="0"/>
              </a:rPr>
              <a:t> si </a:t>
            </a:r>
            <a:r>
              <a:rPr lang="de-CH" i="0" dirty="0" err="1">
                <a:solidFill>
                  <a:srgbClr val="1D1D1D"/>
                </a:solidFill>
                <a:effectLst/>
                <a:latin typeface="Helvetica Now Display" pitchFamily="2" charset="0"/>
              </a:rPr>
              <a:t>diventa</a:t>
            </a:r>
            <a:r>
              <a:rPr lang="de-CH" i="0" dirty="0">
                <a:solidFill>
                  <a:srgbClr val="1D1D1D"/>
                </a:solidFill>
                <a:effectLst/>
                <a:latin typeface="Helvetica Now Display" pitchFamily="2" charset="0"/>
              </a:rPr>
              <a:t>»</a:t>
            </a:r>
          </a:p>
        </p:txBody>
      </p:sp>
      <p:pic>
        <p:nvPicPr>
          <p:cNvPr id="11" name="Picture 4">
            <a:extLst>
              <a:ext uri="{FF2B5EF4-FFF2-40B4-BE49-F238E27FC236}">
                <a16:creationId xmlns:a16="http://schemas.microsoft.com/office/drawing/2014/main" id="{E2F832FB-D943-0C7C-71C7-2B6A96584208}"/>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07449" y="4631022"/>
            <a:ext cx="1704975" cy="1750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 name="Titel 2">
            <a:extLst>
              <a:ext uri="{FF2B5EF4-FFF2-40B4-BE49-F238E27FC236}">
                <a16:creationId xmlns:a16="http://schemas.microsoft.com/office/drawing/2014/main" id="{A379C5A3-5848-490F-9A73-0C0D3319988D}"/>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r>
              <a:rPr lang="de-CH" sz="2800" kern="0" dirty="0" err="1">
                <a:latin typeface="Arial" panose="020B0604020202020204" pitchFamily="34" charset="0"/>
                <a:cs typeface="Arial" panose="020B0604020202020204" pitchFamily="34" charset="0"/>
              </a:rPr>
              <a:t>Velocità</a:t>
            </a:r>
            <a:br>
              <a:rPr lang="de-CH" sz="2800" i="0" dirty="0">
                <a:solidFill>
                  <a:srgbClr val="1D1D1D"/>
                </a:solidFill>
                <a:effectLst/>
              </a:rPr>
            </a:br>
            <a:r>
              <a:rPr lang="de-CH" sz="2800" b="0" i="0" dirty="0">
                <a:solidFill>
                  <a:srgbClr val="1D1D1D"/>
                </a:solidFill>
                <a:effectLst/>
              </a:rPr>
              <a:t>Sprinter si </a:t>
            </a:r>
            <a:r>
              <a:rPr lang="de-CH" sz="2800" b="0" i="0" dirty="0" err="1">
                <a:solidFill>
                  <a:srgbClr val="1D1D1D"/>
                </a:solidFill>
                <a:effectLst/>
              </a:rPr>
              <a:t>nasce</a:t>
            </a:r>
            <a:r>
              <a:rPr lang="de-CH" sz="2800" b="0" i="0" dirty="0">
                <a:solidFill>
                  <a:srgbClr val="1D1D1D"/>
                </a:solidFill>
                <a:effectLst/>
              </a:rPr>
              <a:t> o si </a:t>
            </a:r>
            <a:r>
              <a:rPr lang="de-CH" sz="2800" b="0" i="0" dirty="0" err="1">
                <a:solidFill>
                  <a:srgbClr val="1D1D1D"/>
                </a:solidFill>
                <a:effectLst/>
              </a:rPr>
              <a:t>diventa</a:t>
            </a:r>
            <a:r>
              <a:rPr lang="de-CH" sz="2800" b="0" i="0" dirty="0">
                <a:solidFill>
                  <a:srgbClr val="1D1D1D"/>
                </a:solidFill>
                <a:effectLst/>
              </a:rPr>
              <a:t>?</a:t>
            </a:r>
          </a:p>
        </p:txBody>
      </p:sp>
      <p:sp>
        <p:nvSpPr>
          <p:cNvPr id="3" name="SeitenzahlBenutzerdefiniert">
            <a:extLst>
              <a:ext uri="{FF2B5EF4-FFF2-40B4-BE49-F238E27FC236}">
                <a16:creationId xmlns:a16="http://schemas.microsoft.com/office/drawing/2014/main" id="{A9C6C96D-E427-A183-EE33-B15AEFA04CB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61</a:t>
            </a:r>
            <a:endParaRPr lang="de-CH" sz="900" dirty="0"/>
          </a:p>
        </p:txBody>
      </p:sp>
    </p:spTree>
    <p:extLst>
      <p:ext uri="{BB962C8B-B14F-4D97-AF65-F5344CB8AC3E}">
        <p14:creationId xmlns:p14="http://schemas.microsoft.com/office/powerpoint/2010/main" val="387241822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6">
            <a:extLst>
              <a:ext uri="{FF2B5EF4-FFF2-40B4-BE49-F238E27FC236}">
                <a16:creationId xmlns:a16="http://schemas.microsoft.com/office/drawing/2014/main" id="{11D8AC44-2BDF-6B41-BFAC-C3F822410851}"/>
              </a:ext>
            </a:extLst>
          </p:cNvPr>
          <p:cNvSpPr txBox="1">
            <a:spLocks noChangeArrowheads="1"/>
          </p:cNvSpPr>
          <p:nvPr/>
        </p:nvSpPr>
        <p:spPr bwMode="auto">
          <a:xfrm>
            <a:off x="2423593" y="1488473"/>
            <a:ext cx="3455987" cy="641350"/>
          </a:xfrm>
          <a:prstGeom prst="rect">
            <a:avLst/>
          </a:prstGeom>
          <a:solidFill>
            <a:schemeClr val="accent6">
              <a:lumMod val="60000"/>
              <a:lumOff val="40000"/>
            </a:schemeClr>
          </a:solid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de-CH" altLang="de-DE" sz="1800" b="1" dirty="0">
                <a:solidFill>
                  <a:schemeClr val="bg1"/>
                </a:solidFill>
                <a:latin typeface="Arial" pitchFamily="34" charset="0"/>
              </a:rPr>
              <a:t>Antizipationsfähigkeit</a:t>
            </a:r>
          </a:p>
          <a:p>
            <a:pPr algn="ctr">
              <a:spcBef>
                <a:spcPct val="0"/>
              </a:spcBef>
              <a:buFontTx/>
              <a:buNone/>
              <a:defRPr/>
            </a:pPr>
            <a:r>
              <a:rPr lang="de-CH" altLang="de-DE" sz="1800" dirty="0">
                <a:latin typeface="Arial" pitchFamily="34" charset="0"/>
                <a:sym typeface="Wingdings" pitchFamily="2" charset="2"/>
              </a:rPr>
              <a:t>was kommt auf mich zu?</a:t>
            </a:r>
            <a:endParaRPr lang="de-CH" altLang="de-DE" sz="1800" dirty="0">
              <a:latin typeface="Arial" pitchFamily="34" charset="0"/>
            </a:endParaRPr>
          </a:p>
        </p:txBody>
      </p:sp>
      <p:sp>
        <p:nvSpPr>
          <p:cNvPr id="20" name="Text Box 7">
            <a:extLst>
              <a:ext uri="{FF2B5EF4-FFF2-40B4-BE49-F238E27FC236}">
                <a16:creationId xmlns:a16="http://schemas.microsoft.com/office/drawing/2014/main" id="{BDFB031A-42C8-DC4F-A139-BA881B5A7D04}"/>
              </a:ext>
            </a:extLst>
          </p:cNvPr>
          <p:cNvSpPr txBox="1">
            <a:spLocks noChangeArrowheads="1"/>
          </p:cNvSpPr>
          <p:nvPr/>
        </p:nvSpPr>
        <p:spPr bwMode="auto">
          <a:xfrm>
            <a:off x="2423593" y="2640998"/>
            <a:ext cx="3455987" cy="914400"/>
          </a:xfrm>
          <a:prstGeom prst="rect">
            <a:avLst/>
          </a:prstGeom>
          <a:solidFill>
            <a:schemeClr val="accent6">
              <a:lumMod val="60000"/>
              <a:lumOff val="40000"/>
            </a:schemeClr>
          </a:solid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de-CH" altLang="de-DE" sz="1800" b="1" dirty="0">
                <a:solidFill>
                  <a:schemeClr val="bg1"/>
                </a:solidFill>
                <a:latin typeface="Arial" pitchFamily="34" charset="0"/>
              </a:rPr>
              <a:t>Reaktionsschnelligkeit</a:t>
            </a:r>
          </a:p>
          <a:p>
            <a:pPr algn="ctr">
              <a:spcBef>
                <a:spcPct val="0"/>
              </a:spcBef>
              <a:buFont typeface="Wingdings" pitchFamily="2" charset="2"/>
              <a:buNone/>
              <a:defRPr/>
            </a:pPr>
            <a:r>
              <a:rPr lang="de-CH" altLang="de-DE" sz="1800" dirty="0">
                <a:solidFill>
                  <a:schemeClr val="bg2"/>
                </a:solidFill>
                <a:latin typeface="Arial" pitchFamily="34" charset="0"/>
                <a:sym typeface="Wingdings" pitchFamily="2" charset="2"/>
              </a:rPr>
              <a:t> </a:t>
            </a:r>
            <a:r>
              <a:rPr lang="de-CH" altLang="de-DE" sz="1800" dirty="0">
                <a:latin typeface="Arial" pitchFamily="34" charset="0"/>
                <a:sym typeface="Wingdings" pitchFamily="2" charset="2"/>
              </a:rPr>
              <a:t>wie schnell kann ich reagieren?</a:t>
            </a:r>
          </a:p>
          <a:p>
            <a:pPr algn="ctr">
              <a:spcBef>
                <a:spcPct val="0"/>
              </a:spcBef>
              <a:buFont typeface="Wingdings" pitchFamily="2" charset="2"/>
              <a:buNone/>
              <a:defRPr/>
            </a:pPr>
            <a:r>
              <a:rPr lang="de-CH" altLang="de-DE" sz="1800" dirty="0">
                <a:latin typeface="Arial" pitchFamily="34" charset="0"/>
              </a:rPr>
              <a:t>akustisch/ visuell/ taktil</a:t>
            </a:r>
          </a:p>
        </p:txBody>
      </p:sp>
      <p:sp>
        <p:nvSpPr>
          <p:cNvPr id="21" name="Text Box 8">
            <a:extLst>
              <a:ext uri="{FF2B5EF4-FFF2-40B4-BE49-F238E27FC236}">
                <a16:creationId xmlns:a16="http://schemas.microsoft.com/office/drawing/2014/main" id="{EB0EF212-4D07-C54C-B486-1CF0AA99E8C2}"/>
              </a:ext>
            </a:extLst>
          </p:cNvPr>
          <p:cNvSpPr txBox="1">
            <a:spLocks noChangeArrowheads="1"/>
          </p:cNvSpPr>
          <p:nvPr/>
        </p:nvSpPr>
        <p:spPr bwMode="auto">
          <a:xfrm>
            <a:off x="5951017" y="2637824"/>
            <a:ext cx="3960812" cy="917575"/>
          </a:xfrm>
          <a:prstGeom prst="rect">
            <a:avLst/>
          </a:prstGeom>
          <a:solidFill>
            <a:schemeClr val="accent6">
              <a:lumMod val="60000"/>
              <a:lumOff val="40000"/>
            </a:schemeClr>
          </a:solid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de-CH" altLang="de-DE" sz="1800" b="1" dirty="0">
                <a:solidFill>
                  <a:schemeClr val="bg1"/>
                </a:solidFill>
                <a:latin typeface="Arial" pitchFamily="34" charset="0"/>
              </a:rPr>
              <a:t>Beschleunigungsfähigkeit</a:t>
            </a:r>
          </a:p>
          <a:p>
            <a:pPr algn="ctr">
              <a:spcBef>
                <a:spcPct val="0"/>
              </a:spcBef>
              <a:buFont typeface="Wingdings" pitchFamily="2" charset="2"/>
              <a:buNone/>
              <a:defRPr/>
            </a:pPr>
            <a:r>
              <a:rPr lang="de-CH" altLang="de-DE" sz="1800" dirty="0">
                <a:solidFill>
                  <a:schemeClr val="bg2"/>
                </a:solidFill>
                <a:latin typeface="Arial" pitchFamily="34" charset="0"/>
                <a:sym typeface="Wingdings" pitchFamily="2" charset="2"/>
              </a:rPr>
              <a:t> </a:t>
            </a:r>
            <a:r>
              <a:rPr lang="de-CH" altLang="de-DE" sz="1800" dirty="0">
                <a:latin typeface="Arial" pitchFamily="34" charset="0"/>
                <a:sym typeface="Wingdings" pitchFamily="2" charset="2"/>
              </a:rPr>
              <a:t>wie schnell kann ich beschleunigen?</a:t>
            </a:r>
          </a:p>
          <a:p>
            <a:pPr algn="ctr">
              <a:spcBef>
                <a:spcPct val="0"/>
              </a:spcBef>
              <a:buFont typeface="Wingdings" pitchFamily="2" charset="2"/>
              <a:buNone/>
              <a:defRPr/>
            </a:pPr>
            <a:r>
              <a:rPr lang="de-CH" altLang="de-DE" sz="1800" dirty="0">
                <a:latin typeface="Arial" pitchFamily="34" charset="0"/>
              </a:rPr>
              <a:t>(abhängig von Kraftfähigkeiten!)</a:t>
            </a:r>
          </a:p>
        </p:txBody>
      </p:sp>
      <p:sp>
        <p:nvSpPr>
          <p:cNvPr id="22" name="Text Box 9">
            <a:extLst>
              <a:ext uri="{FF2B5EF4-FFF2-40B4-BE49-F238E27FC236}">
                <a16:creationId xmlns:a16="http://schemas.microsoft.com/office/drawing/2014/main" id="{3378C864-EC52-E041-8007-4DEC72632AE7}"/>
              </a:ext>
            </a:extLst>
          </p:cNvPr>
          <p:cNvSpPr txBox="1">
            <a:spLocks noChangeArrowheads="1"/>
          </p:cNvSpPr>
          <p:nvPr/>
        </p:nvSpPr>
        <p:spPr bwMode="auto">
          <a:xfrm>
            <a:off x="4071417" y="4050698"/>
            <a:ext cx="3930650" cy="646112"/>
          </a:xfrm>
          <a:prstGeom prst="rect">
            <a:avLst/>
          </a:prstGeom>
          <a:solidFill>
            <a:schemeClr val="accent6">
              <a:lumMod val="60000"/>
              <a:lumOff val="40000"/>
            </a:schemeClr>
          </a:solidFill>
          <a:ln>
            <a:noFill/>
          </a:ln>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de-CH" altLang="de-DE" sz="1800" b="1" dirty="0">
                <a:solidFill>
                  <a:schemeClr val="bg1"/>
                </a:solidFill>
                <a:latin typeface="Arial" pitchFamily="34" charset="0"/>
              </a:rPr>
              <a:t>Bewegungs-/ Aktionsschnelligkeit</a:t>
            </a:r>
          </a:p>
          <a:p>
            <a:pPr algn="ctr">
              <a:spcBef>
                <a:spcPct val="0"/>
              </a:spcBef>
              <a:buFontTx/>
              <a:buNone/>
              <a:defRPr/>
            </a:pPr>
            <a:r>
              <a:rPr lang="de-CH" altLang="de-DE" sz="1800" dirty="0">
                <a:latin typeface="Arial" pitchFamily="34" charset="0"/>
                <a:sym typeface="Wingdings" pitchFamily="2" charset="2"/>
              </a:rPr>
              <a:t>wie schnell kann ich mich bewegen?</a:t>
            </a:r>
            <a:endParaRPr lang="de-CH" altLang="de-DE" sz="1800" dirty="0">
              <a:latin typeface="Arial" pitchFamily="34" charset="0"/>
            </a:endParaRPr>
          </a:p>
        </p:txBody>
      </p:sp>
      <p:sp>
        <p:nvSpPr>
          <p:cNvPr id="23" name="Text Box 10">
            <a:extLst>
              <a:ext uri="{FF2B5EF4-FFF2-40B4-BE49-F238E27FC236}">
                <a16:creationId xmlns:a16="http://schemas.microsoft.com/office/drawing/2014/main" id="{90497F4C-9259-3A42-BFE8-943CDE5D9583}"/>
              </a:ext>
            </a:extLst>
          </p:cNvPr>
          <p:cNvSpPr txBox="1">
            <a:spLocks noChangeArrowheads="1"/>
          </p:cNvSpPr>
          <p:nvPr/>
        </p:nvSpPr>
        <p:spPr bwMode="auto">
          <a:xfrm>
            <a:off x="4439717" y="5317524"/>
            <a:ext cx="1096962" cy="346075"/>
          </a:xfrm>
          <a:prstGeom prst="rect">
            <a:avLst/>
          </a:prstGeom>
          <a:noFill/>
          <a:ln w="9525">
            <a:solidFill>
              <a:srgbClr val="FFB343"/>
            </a:solidFill>
            <a:miter lim="800000"/>
            <a:headEnd/>
            <a:tailEnd/>
          </a:ln>
          <a:effectLst/>
        </p:spPr>
        <p:txBody>
          <a:bodyPr wrap="none">
            <a:spAutoFit/>
          </a:bodyPr>
          <a:lstStyle/>
          <a:p>
            <a:pPr algn="ctr" eaLnBrk="0" hangingPunct="0">
              <a:defRPr/>
            </a:pPr>
            <a:r>
              <a:rPr lang="de-CH" sz="1600" b="1" dirty="0">
                <a:solidFill>
                  <a:schemeClr val="tx1">
                    <a:lumMod val="50000"/>
                    <a:lumOff val="50000"/>
                  </a:schemeClr>
                </a:solidFill>
                <a:cs typeface="+mn-cs"/>
              </a:rPr>
              <a:t>azyklisch</a:t>
            </a:r>
            <a:endParaRPr lang="de-CH" sz="1600" dirty="0">
              <a:solidFill>
                <a:schemeClr val="tx1">
                  <a:lumMod val="50000"/>
                  <a:lumOff val="50000"/>
                </a:schemeClr>
              </a:solidFill>
              <a:cs typeface="+mn-cs"/>
            </a:endParaRPr>
          </a:p>
        </p:txBody>
      </p:sp>
      <p:sp>
        <p:nvSpPr>
          <p:cNvPr id="24" name="Text Box 11">
            <a:extLst>
              <a:ext uri="{FF2B5EF4-FFF2-40B4-BE49-F238E27FC236}">
                <a16:creationId xmlns:a16="http://schemas.microsoft.com/office/drawing/2014/main" id="{569A964A-98EA-C74B-945A-1AB809BD028A}"/>
              </a:ext>
            </a:extLst>
          </p:cNvPr>
          <p:cNvSpPr txBox="1">
            <a:spLocks noChangeArrowheads="1"/>
          </p:cNvSpPr>
          <p:nvPr/>
        </p:nvSpPr>
        <p:spPr bwMode="auto">
          <a:xfrm>
            <a:off x="6392343" y="5317524"/>
            <a:ext cx="1017587" cy="346075"/>
          </a:xfrm>
          <a:prstGeom prst="rect">
            <a:avLst/>
          </a:prstGeom>
          <a:noFill/>
          <a:ln w="9525">
            <a:solidFill>
              <a:srgbClr val="FFB343"/>
            </a:solidFill>
            <a:miter lim="800000"/>
            <a:headEnd/>
            <a:tailEnd/>
          </a:ln>
          <a:effectLst/>
        </p:spPr>
        <p:txBody>
          <a:bodyPr>
            <a:spAutoFit/>
          </a:bodyPr>
          <a:lstStyle/>
          <a:p>
            <a:pPr algn="ctr" eaLnBrk="0" hangingPunct="0">
              <a:defRPr/>
            </a:pPr>
            <a:r>
              <a:rPr lang="de-CH" sz="1600" b="1" dirty="0">
                <a:solidFill>
                  <a:schemeClr val="tx1">
                    <a:lumMod val="50000"/>
                    <a:lumOff val="50000"/>
                  </a:schemeClr>
                </a:solidFill>
                <a:cs typeface="+mn-cs"/>
              </a:rPr>
              <a:t>zyklisch</a:t>
            </a:r>
            <a:endParaRPr lang="de-CH" sz="1600" dirty="0">
              <a:solidFill>
                <a:schemeClr val="tx1">
                  <a:lumMod val="50000"/>
                  <a:lumOff val="50000"/>
                </a:schemeClr>
              </a:solidFill>
              <a:cs typeface="+mn-cs"/>
            </a:endParaRPr>
          </a:p>
        </p:txBody>
      </p:sp>
      <p:sp>
        <p:nvSpPr>
          <p:cNvPr id="25" name="Line 13">
            <a:extLst>
              <a:ext uri="{FF2B5EF4-FFF2-40B4-BE49-F238E27FC236}">
                <a16:creationId xmlns:a16="http://schemas.microsoft.com/office/drawing/2014/main" id="{2702580B-3709-A74C-8A9E-5F4CBDAF9A80}"/>
              </a:ext>
            </a:extLst>
          </p:cNvPr>
          <p:cNvSpPr>
            <a:spLocks noChangeShapeType="1"/>
          </p:cNvSpPr>
          <p:nvPr/>
        </p:nvSpPr>
        <p:spPr bwMode="auto">
          <a:xfrm>
            <a:off x="4176192" y="3647474"/>
            <a:ext cx="882650" cy="288925"/>
          </a:xfrm>
          <a:prstGeom prst="line">
            <a:avLst/>
          </a:prstGeom>
          <a:noFill/>
          <a:ln w="38100">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de-CH">
              <a:highlight>
                <a:srgbClr val="FF0000"/>
              </a:highlight>
            </a:endParaRPr>
          </a:p>
        </p:txBody>
      </p:sp>
      <p:sp>
        <p:nvSpPr>
          <p:cNvPr id="26" name="Line 14">
            <a:extLst>
              <a:ext uri="{FF2B5EF4-FFF2-40B4-BE49-F238E27FC236}">
                <a16:creationId xmlns:a16="http://schemas.microsoft.com/office/drawing/2014/main" id="{2F402669-0215-1044-AA2D-60D0D9506888}"/>
              </a:ext>
            </a:extLst>
          </p:cNvPr>
          <p:cNvSpPr>
            <a:spLocks noChangeShapeType="1"/>
          </p:cNvSpPr>
          <p:nvPr/>
        </p:nvSpPr>
        <p:spPr bwMode="auto">
          <a:xfrm flipH="1">
            <a:off x="4960417" y="4799998"/>
            <a:ext cx="838200" cy="381000"/>
          </a:xfrm>
          <a:prstGeom prst="line">
            <a:avLst/>
          </a:prstGeom>
          <a:noFill/>
          <a:ln w="38100">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de-CH">
              <a:highlight>
                <a:srgbClr val="FF0000"/>
              </a:highlight>
            </a:endParaRPr>
          </a:p>
        </p:txBody>
      </p:sp>
      <p:sp>
        <p:nvSpPr>
          <p:cNvPr id="27" name="Line 16">
            <a:extLst>
              <a:ext uri="{FF2B5EF4-FFF2-40B4-BE49-F238E27FC236}">
                <a16:creationId xmlns:a16="http://schemas.microsoft.com/office/drawing/2014/main" id="{31CE478D-7478-154B-831C-734533170383}"/>
              </a:ext>
            </a:extLst>
          </p:cNvPr>
          <p:cNvSpPr>
            <a:spLocks noChangeShapeType="1"/>
          </p:cNvSpPr>
          <p:nvPr/>
        </p:nvSpPr>
        <p:spPr bwMode="auto">
          <a:xfrm>
            <a:off x="6049442" y="4799998"/>
            <a:ext cx="838200" cy="381000"/>
          </a:xfrm>
          <a:prstGeom prst="line">
            <a:avLst/>
          </a:prstGeom>
          <a:noFill/>
          <a:ln w="38100">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de-CH">
              <a:highlight>
                <a:srgbClr val="FF0000"/>
              </a:highlight>
            </a:endParaRPr>
          </a:p>
        </p:txBody>
      </p:sp>
      <p:sp>
        <p:nvSpPr>
          <p:cNvPr id="28" name="Text Box 17">
            <a:extLst>
              <a:ext uri="{FF2B5EF4-FFF2-40B4-BE49-F238E27FC236}">
                <a16:creationId xmlns:a16="http://schemas.microsoft.com/office/drawing/2014/main" id="{D836C021-CEF5-C348-9C15-019CDF1ADC8C}"/>
              </a:ext>
            </a:extLst>
          </p:cNvPr>
          <p:cNvSpPr txBox="1">
            <a:spLocks noChangeArrowheads="1"/>
          </p:cNvSpPr>
          <p:nvPr/>
        </p:nvSpPr>
        <p:spPr bwMode="auto">
          <a:xfrm>
            <a:off x="5951017" y="1488473"/>
            <a:ext cx="3960812" cy="641350"/>
          </a:xfrm>
          <a:prstGeom prst="rect">
            <a:avLst/>
          </a:prstGeom>
          <a:solidFill>
            <a:schemeClr val="accent6">
              <a:lumMod val="60000"/>
              <a:lumOff val="40000"/>
            </a:schemeClr>
          </a:solid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de-CH" altLang="de-DE" sz="1800" b="1" dirty="0">
                <a:solidFill>
                  <a:schemeClr val="bg1"/>
                </a:solidFill>
                <a:latin typeface="Arial" pitchFamily="34" charset="0"/>
              </a:rPr>
              <a:t>Handlungsschnelligkeit</a:t>
            </a:r>
          </a:p>
          <a:p>
            <a:pPr algn="ctr">
              <a:spcBef>
                <a:spcPct val="0"/>
              </a:spcBef>
              <a:buFontTx/>
              <a:buNone/>
              <a:defRPr/>
            </a:pPr>
            <a:r>
              <a:rPr lang="de-CH" altLang="de-DE" sz="1800" dirty="0">
                <a:latin typeface="Arial" pitchFamily="34" charset="0"/>
                <a:sym typeface="Wingdings" pitchFamily="2" charset="2"/>
              </a:rPr>
              <a:t>Was mache ich aus der Situation?</a:t>
            </a:r>
            <a:endParaRPr lang="de-CH" altLang="de-DE" sz="1800" dirty="0">
              <a:latin typeface="Arial" pitchFamily="34" charset="0"/>
            </a:endParaRPr>
          </a:p>
        </p:txBody>
      </p:sp>
      <p:sp>
        <p:nvSpPr>
          <p:cNvPr id="29" name="Line 18">
            <a:extLst>
              <a:ext uri="{FF2B5EF4-FFF2-40B4-BE49-F238E27FC236}">
                <a16:creationId xmlns:a16="http://schemas.microsoft.com/office/drawing/2014/main" id="{1FB83738-6975-FD46-8676-E932C30091D0}"/>
              </a:ext>
            </a:extLst>
          </p:cNvPr>
          <p:cNvSpPr>
            <a:spLocks noChangeShapeType="1"/>
          </p:cNvSpPr>
          <p:nvPr/>
        </p:nvSpPr>
        <p:spPr bwMode="auto">
          <a:xfrm flipH="1">
            <a:off x="7201967" y="3647474"/>
            <a:ext cx="881062" cy="288925"/>
          </a:xfrm>
          <a:prstGeom prst="line">
            <a:avLst/>
          </a:prstGeom>
          <a:noFill/>
          <a:ln w="38100">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de-CH">
              <a:highlight>
                <a:srgbClr val="FF0000"/>
              </a:highlight>
            </a:endParaRPr>
          </a:p>
        </p:txBody>
      </p:sp>
      <p:sp>
        <p:nvSpPr>
          <p:cNvPr id="30" name="Text Box 8">
            <a:extLst>
              <a:ext uri="{FF2B5EF4-FFF2-40B4-BE49-F238E27FC236}">
                <a16:creationId xmlns:a16="http://schemas.microsoft.com/office/drawing/2014/main" id="{8429F51E-4198-A84E-B056-7A07031B2F91}"/>
              </a:ext>
            </a:extLst>
          </p:cNvPr>
          <p:cNvSpPr txBox="1">
            <a:spLocks noChangeArrowheads="1"/>
          </p:cNvSpPr>
          <p:nvPr/>
        </p:nvSpPr>
        <p:spPr bwMode="auto">
          <a:xfrm>
            <a:off x="7679186" y="5013176"/>
            <a:ext cx="2738730" cy="1200329"/>
          </a:xfrm>
          <a:prstGeom prst="rect">
            <a:avLst/>
          </a:prstGeom>
          <a:solidFill>
            <a:schemeClr val="accent6">
              <a:lumMod val="60000"/>
              <a:lumOff val="40000"/>
            </a:schemeClr>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de-CH" altLang="de-DE" sz="1800" b="1" dirty="0">
                <a:solidFill>
                  <a:schemeClr val="bg1"/>
                </a:solidFill>
                <a:latin typeface="Arial" pitchFamily="34" charset="0"/>
              </a:rPr>
              <a:t>Schnelligkeitsausdauer</a:t>
            </a:r>
          </a:p>
          <a:p>
            <a:pPr algn="ctr">
              <a:spcBef>
                <a:spcPct val="0"/>
              </a:spcBef>
              <a:buFont typeface="Wingdings" pitchFamily="2" charset="2"/>
              <a:buNone/>
              <a:defRPr/>
            </a:pPr>
            <a:r>
              <a:rPr lang="de-CH" altLang="de-DE" sz="1800" dirty="0">
                <a:solidFill>
                  <a:schemeClr val="bg2"/>
                </a:solidFill>
                <a:latin typeface="Arial" pitchFamily="34" charset="0"/>
                <a:sym typeface="Wingdings" pitchFamily="2" charset="2"/>
              </a:rPr>
              <a:t> </a:t>
            </a:r>
            <a:r>
              <a:rPr lang="de-CH" altLang="de-DE" sz="1800" dirty="0">
                <a:latin typeface="Arial" pitchFamily="34" charset="0"/>
                <a:sym typeface="Wingdings" pitchFamily="2" charset="2"/>
              </a:rPr>
              <a:t>wie lange kann ich maximale Schnelligkeit aufrecht erhalten? </a:t>
            </a:r>
            <a:endParaRPr lang="de-CH" altLang="de-DE" sz="1800" dirty="0">
              <a:latin typeface="Arial" pitchFamily="34" charset="0"/>
            </a:endParaRPr>
          </a:p>
        </p:txBody>
      </p:sp>
      <p:sp>
        <p:nvSpPr>
          <p:cNvPr id="15" name="Titel 2">
            <a:extLst>
              <a:ext uri="{FF2B5EF4-FFF2-40B4-BE49-F238E27FC236}">
                <a16:creationId xmlns:a16="http://schemas.microsoft.com/office/drawing/2014/main" id="{566F8288-3E20-43F5-AA6D-09FB2FD224AD}"/>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Schnelligkeit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Erscheinungsformen</a:t>
            </a:r>
          </a:p>
        </p:txBody>
      </p:sp>
      <p:sp>
        <p:nvSpPr>
          <p:cNvPr id="3" name="SeitenzahlBenutzerdefiniert">
            <a:extLst>
              <a:ext uri="{FF2B5EF4-FFF2-40B4-BE49-F238E27FC236}">
                <a16:creationId xmlns:a16="http://schemas.microsoft.com/office/drawing/2014/main" id="{095210FD-7DE6-AFC1-78AB-CB4F75361F5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62</a:t>
            </a:r>
            <a:endParaRPr lang="de-CH" sz="900" dirty="0"/>
          </a:p>
        </p:txBody>
      </p:sp>
      <p:pic>
        <p:nvPicPr>
          <p:cNvPr id="2" name="Grafik 1">
            <a:extLst>
              <a:ext uri="{FF2B5EF4-FFF2-40B4-BE49-F238E27FC236}">
                <a16:creationId xmlns:a16="http://schemas.microsoft.com/office/drawing/2014/main" id="{9DAFFD42-D1A8-3684-10EF-1BC1F4CB4B8B}"/>
              </a:ext>
            </a:extLst>
          </p:cNvPr>
          <p:cNvPicPr>
            <a:picLocks noChangeAspect="1"/>
          </p:cNvPicPr>
          <p:nvPr/>
        </p:nvPicPr>
        <p:blipFill>
          <a:blip r:embed="rId3"/>
          <a:stretch>
            <a:fillRect/>
          </a:stretch>
        </p:blipFill>
        <p:spPr>
          <a:xfrm>
            <a:off x="378984" y="6059249"/>
            <a:ext cx="269382" cy="360000"/>
          </a:xfrm>
          <a:prstGeom prst="rect">
            <a:avLst/>
          </a:prstGeom>
        </p:spPr>
      </p:pic>
    </p:spTree>
    <p:extLst>
      <p:ext uri="{BB962C8B-B14F-4D97-AF65-F5344CB8AC3E}">
        <p14:creationId xmlns:p14="http://schemas.microsoft.com/office/powerpoint/2010/main" val="107094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9E044-76F7-F1BF-6559-B857CE510EEF}"/>
            </a:ext>
          </a:extLst>
        </p:cNvPr>
        <p:cNvGrpSpPr/>
        <p:nvPr/>
      </p:nvGrpSpPr>
      <p:grpSpPr>
        <a:xfrm>
          <a:off x="0" y="0"/>
          <a:ext cx="0" cy="0"/>
          <a:chOff x="0" y="0"/>
          <a:chExt cx="0" cy="0"/>
        </a:xfrm>
      </p:grpSpPr>
      <p:sp>
        <p:nvSpPr>
          <p:cNvPr id="19" name="Text Box 6">
            <a:extLst>
              <a:ext uri="{FF2B5EF4-FFF2-40B4-BE49-F238E27FC236}">
                <a16:creationId xmlns:a16="http://schemas.microsoft.com/office/drawing/2014/main" id="{D678019C-B1C3-2F40-01C5-39727DA415C3}"/>
              </a:ext>
            </a:extLst>
          </p:cNvPr>
          <p:cNvSpPr txBox="1">
            <a:spLocks noChangeArrowheads="1"/>
          </p:cNvSpPr>
          <p:nvPr/>
        </p:nvSpPr>
        <p:spPr bwMode="auto">
          <a:xfrm>
            <a:off x="2423593" y="1488473"/>
            <a:ext cx="3455987" cy="641350"/>
          </a:xfrm>
          <a:prstGeom prst="rect">
            <a:avLst/>
          </a:prstGeom>
          <a:solidFill>
            <a:schemeClr val="accent6">
              <a:lumMod val="60000"/>
              <a:lumOff val="40000"/>
            </a:schemeClr>
          </a:solid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de-CH" altLang="de-DE" sz="1800" b="1" dirty="0">
                <a:solidFill>
                  <a:schemeClr val="bg1"/>
                </a:solidFill>
                <a:latin typeface="Arial" pitchFamily="34" charset="0"/>
              </a:rPr>
              <a:t>Vitesse </a:t>
            </a:r>
            <a:r>
              <a:rPr lang="de-CH" altLang="de-DE" sz="1800" b="1" dirty="0" err="1">
                <a:solidFill>
                  <a:schemeClr val="bg1"/>
                </a:solidFill>
                <a:latin typeface="Arial" pitchFamily="34" charset="0"/>
              </a:rPr>
              <a:t>d’intervention</a:t>
            </a:r>
            <a:endParaRPr lang="de-CH" altLang="de-DE" sz="1800" b="1" dirty="0">
              <a:solidFill>
                <a:schemeClr val="bg1"/>
              </a:solidFill>
              <a:latin typeface="Arial" pitchFamily="34" charset="0"/>
            </a:endParaRPr>
          </a:p>
          <a:p>
            <a:pPr algn="ctr">
              <a:spcBef>
                <a:spcPct val="0"/>
              </a:spcBef>
              <a:buFontTx/>
              <a:buNone/>
              <a:defRPr/>
            </a:pPr>
            <a:r>
              <a:rPr lang="de-CH" altLang="de-DE" sz="1800" dirty="0" err="1">
                <a:latin typeface="Arial" pitchFamily="34" charset="0"/>
                <a:sym typeface="Wingdings" pitchFamily="2" charset="2"/>
              </a:rPr>
              <a:t>Qu’est-ce</a:t>
            </a:r>
            <a:r>
              <a:rPr lang="de-CH" altLang="de-DE" sz="1800" dirty="0">
                <a:latin typeface="Arial" pitchFamily="34" charset="0"/>
                <a:sym typeface="Wingdings" pitchFamily="2" charset="2"/>
              </a:rPr>
              <a:t> </a:t>
            </a:r>
            <a:r>
              <a:rPr lang="de-CH" altLang="de-DE" sz="1800" dirty="0" err="1">
                <a:latin typeface="Arial" pitchFamily="34" charset="0"/>
                <a:sym typeface="Wingdings" pitchFamily="2" charset="2"/>
              </a:rPr>
              <a:t>qui</a:t>
            </a:r>
            <a:r>
              <a:rPr lang="de-CH" altLang="de-DE" sz="1800" dirty="0">
                <a:latin typeface="Arial" pitchFamily="34" charset="0"/>
                <a:sym typeface="Wingdings" pitchFamily="2" charset="2"/>
              </a:rPr>
              <a:t> </a:t>
            </a:r>
            <a:r>
              <a:rPr lang="de-CH" altLang="de-DE" sz="1800" dirty="0" err="1">
                <a:latin typeface="Arial" pitchFamily="34" charset="0"/>
                <a:sym typeface="Wingdings" pitchFamily="2" charset="2"/>
              </a:rPr>
              <a:t>va</a:t>
            </a:r>
            <a:r>
              <a:rPr lang="de-CH" altLang="de-DE" sz="1800" dirty="0">
                <a:latin typeface="Arial" pitchFamily="34" charset="0"/>
                <a:sym typeface="Wingdings" pitchFamily="2" charset="2"/>
              </a:rPr>
              <a:t> se </a:t>
            </a:r>
            <a:r>
              <a:rPr lang="de-CH" altLang="de-DE" sz="1800" dirty="0" err="1">
                <a:latin typeface="Arial" pitchFamily="34" charset="0"/>
                <a:sym typeface="Wingdings" pitchFamily="2" charset="2"/>
              </a:rPr>
              <a:t>passer</a:t>
            </a:r>
            <a:r>
              <a:rPr lang="de-CH" altLang="de-DE" sz="1800" dirty="0">
                <a:latin typeface="Arial" pitchFamily="34" charset="0"/>
                <a:sym typeface="Wingdings" pitchFamily="2" charset="2"/>
              </a:rPr>
              <a:t>?</a:t>
            </a:r>
            <a:endParaRPr lang="de-CH" altLang="de-DE" sz="1800" dirty="0">
              <a:latin typeface="Arial" pitchFamily="34" charset="0"/>
            </a:endParaRPr>
          </a:p>
        </p:txBody>
      </p:sp>
      <p:sp>
        <p:nvSpPr>
          <p:cNvPr id="20" name="Text Box 7">
            <a:extLst>
              <a:ext uri="{FF2B5EF4-FFF2-40B4-BE49-F238E27FC236}">
                <a16:creationId xmlns:a16="http://schemas.microsoft.com/office/drawing/2014/main" id="{945840B7-3DDD-B9A5-A204-DCADB9E05028}"/>
              </a:ext>
            </a:extLst>
          </p:cNvPr>
          <p:cNvSpPr txBox="1">
            <a:spLocks noChangeArrowheads="1"/>
          </p:cNvSpPr>
          <p:nvPr/>
        </p:nvSpPr>
        <p:spPr bwMode="auto">
          <a:xfrm>
            <a:off x="2423593" y="2640998"/>
            <a:ext cx="3455987" cy="914400"/>
          </a:xfrm>
          <a:prstGeom prst="rect">
            <a:avLst/>
          </a:prstGeom>
          <a:solidFill>
            <a:schemeClr val="accent6">
              <a:lumMod val="60000"/>
              <a:lumOff val="40000"/>
            </a:schemeClr>
          </a:solid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de-CH" altLang="de-DE" sz="1800" b="1" dirty="0">
                <a:solidFill>
                  <a:schemeClr val="bg1"/>
                </a:solidFill>
                <a:latin typeface="Arial" pitchFamily="34" charset="0"/>
              </a:rPr>
              <a:t>Vitesse de </a:t>
            </a:r>
            <a:r>
              <a:rPr lang="de-CH" altLang="de-DE" sz="1800" b="1" dirty="0" err="1">
                <a:solidFill>
                  <a:schemeClr val="bg1"/>
                </a:solidFill>
                <a:latin typeface="Arial" pitchFamily="34" charset="0"/>
              </a:rPr>
              <a:t>réaction</a:t>
            </a:r>
            <a:endParaRPr lang="de-CH" altLang="de-DE" sz="1800" b="1" dirty="0">
              <a:solidFill>
                <a:schemeClr val="bg1"/>
              </a:solidFill>
              <a:latin typeface="Arial" pitchFamily="34" charset="0"/>
            </a:endParaRPr>
          </a:p>
          <a:p>
            <a:pPr algn="ctr">
              <a:spcBef>
                <a:spcPct val="0"/>
              </a:spcBef>
              <a:buFont typeface="Wingdings" pitchFamily="2" charset="2"/>
              <a:buNone/>
              <a:defRPr/>
            </a:pPr>
            <a:r>
              <a:rPr lang="de-CH" altLang="de-DE" sz="1800" dirty="0">
                <a:solidFill>
                  <a:schemeClr val="bg2"/>
                </a:solidFill>
                <a:latin typeface="Arial" pitchFamily="34" charset="0"/>
                <a:sym typeface="Wingdings" pitchFamily="2" charset="2"/>
              </a:rPr>
              <a:t> </a:t>
            </a:r>
            <a:r>
              <a:rPr lang="de-CH" altLang="de-DE" sz="1800" dirty="0">
                <a:latin typeface="Arial" pitchFamily="34" charset="0"/>
                <a:sym typeface="Wingdings" pitchFamily="2" charset="2"/>
              </a:rPr>
              <a:t>A quelle </a:t>
            </a:r>
            <a:r>
              <a:rPr lang="de-CH" altLang="de-DE" sz="1800" dirty="0" err="1">
                <a:latin typeface="Arial" pitchFamily="34" charset="0"/>
                <a:sym typeface="Wingdings" pitchFamily="2" charset="2"/>
              </a:rPr>
              <a:t>vitesse</a:t>
            </a:r>
            <a:r>
              <a:rPr lang="de-CH" altLang="de-DE" sz="1800" dirty="0">
                <a:latin typeface="Arial" pitchFamily="34" charset="0"/>
                <a:sym typeface="Wingdings" pitchFamily="2" charset="2"/>
              </a:rPr>
              <a:t> </a:t>
            </a:r>
            <a:r>
              <a:rPr lang="de-CH" altLang="de-DE" sz="1800" dirty="0" err="1">
                <a:latin typeface="Arial" pitchFamily="34" charset="0"/>
                <a:sym typeface="Wingdings" pitchFamily="2" charset="2"/>
              </a:rPr>
              <a:t>puis</a:t>
            </a:r>
            <a:r>
              <a:rPr lang="de-CH" altLang="de-DE" sz="1800" dirty="0">
                <a:latin typeface="Arial" pitchFamily="34" charset="0"/>
                <a:sym typeface="Wingdings" pitchFamily="2" charset="2"/>
              </a:rPr>
              <a:t>-je </a:t>
            </a:r>
            <a:r>
              <a:rPr lang="de-CH" altLang="de-DE" sz="1800" dirty="0" err="1">
                <a:latin typeface="Arial" pitchFamily="34" charset="0"/>
                <a:sym typeface="Wingdings" pitchFamily="2" charset="2"/>
              </a:rPr>
              <a:t>réagir</a:t>
            </a:r>
            <a:r>
              <a:rPr lang="de-CH" altLang="de-DE" sz="1800" dirty="0">
                <a:latin typeface="Arial" pitchFamily="34" charset="0"/>
                <a:sym typeface="Wingdings" pitchFamily="2" charset="2"/>
              </a:rPr>
              <a:t>?</a:t>
            </a:r>
          </a:p>
          <a:p>
            <a:pPr algn="ctr">
              <a:spcBef>
                <a:spcPct val="0"/>
              </a:spcBef>
              <a:buFont typeface="Wingdings" pitchFamily="2" charset="2"/>
              <a:buNone/>
              <a:defRPr/>
            </a:pPr>
            <a:r>
              <a:rPr lang="de-CH" altLang="de-DE" sz="1800" dirty="0">
                <a:latin typeface="Arial" pitchFamily="34" charset="0"/>
              </a:rPr>
              <a:t>(</a:t>
            </a:r>
            <a:r>
              <a:rPr lang="de-CH" altLang="de-DE" sz="1800" dirty="0" err="1">
                <a:latin typeface="Arial" pitchFamily="34" charset="0"/>
              </a:rPr>
              <a:t>acoustique</a:t>
            </a:r>
            <a:r>
              <a:rPr lang="de-CH" altLang="de-DE" sz="1800" dirty="0">
                <a:latin typeface="Arial" pitchFamily="34" charset="0"/>
              </a:rPr>
              <a:t>/ visuelle/ </a:t>
            </a:r>
            <a:r>
              <a:rPr lang="de-CH" altLang="de-DE" sz="1800" dirty="0" err="1">
                <a:latin typeface="Arial" pitchFamily="34" charset="0"/>
              </a:rPr>
              <a:t>tactile</a:t>
            </a:r>
            <a:r>
              <a:rPr lang="de-CH" altLang="de-DE" sz="1800" dirty="0">
                <a:latin typeface="Arial" pitchFamily="34" charset="0"/>
              </a:rPr>
              <a:t>)</a:t>
            </a:r>
          </a:p>
        </p:txBody>
      </p:sp>
      <p:sp>
        <p:nvSpPr>
          <p:cNvPr id="21" name="Text Box 8">
            <a:extLst>
              <a:ext uri="{FF2B5EF4-FFF2-40B4-BE49-F238E27FC236}">
                <a16:creationId xmlns:a16="http://schemas.microsoft.com/office/drawing/2014/main" id="{F6E71E64-6C33-BF51-4007-A9361735921B}"/>
              </a:ext>
            </a:extLst>
          </p:cNvPr>
          <p:cNvSpPr txBox="1">
            <a:spLocks noChangeArrowheads="1"/>
          </p:cNvSpPr>
          <p:nvPr/>
        </p:nvSpPr>
        <p:spPr bwMode="auto">
          <a:xfrm>
            <a:off x="5951017" y="2637824"/>
            <a:ext cx="3960812" cy="917575"/>
          </a:xfrm>
          <a:prstGeom prst="rect">
            <a:avLst/>
          </a:prstGeom>
          <a:solidFill>
            <a:schemeClr val="accent6">
              <a:lumMod val="60000"/>
              <a:lumOff val="40000"/>
            </a:schemeClr>
          </a:solid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de-CH" altLang="de-DE" sz="1800" b="1" dirty="0" err="1">
                <a:solidFill>
                  <a:schemeClr val="bg1"/>
                </a:solidFill>
                <a:latin typeface="Arial" pitchFamily="34" charset="0"/>
              </a:rPr>
              <a:t>Capacité</a:t>
            </a:r>
            <a:r>
              <a:rPr lang="de-CH" altLang="de-DE" sz="1800" b="1" dirty="0">
                <a:solidFill>
                  <a:schemeClr val="bg1"/>
                </a:solidFill>
                <a:latin typeface="Arial" pitchFamily="34" charset="0"/>
              </a:rPr>
              <a:t> </a:t>
            </a:r>
            <a:r>
              <a:rPr lang="de-CH" altLang="de-DE" sz="1800" b="1" dirty="0" err="1">
                <a:solidFill>
                  <a:schemeClr val="bg1"/>
                </a:solidFill>
                <a:latin typeface="Arial" pitchFamily="34" charset="0"/>
              </a:rPr>
              <a:t>d’accélération</a:t>
            </a:r>
            <a:endParaRPr lang="de-CH" altLang="de-DE" sz="1800" b="1" dirty="0">
              <a:solidFill>
                <a:schemeClr val="bg1"/>
              </a:solidFill>
              <a:latin typeface="Arial" pitchFamily="34" charset="0"/>
            </a:endParaRPr>
          </a:p>
          <a:p>
            <a:pPr algn="ctr">
              <a:spcBef>
                <a:spcPct val="0"/>
              </a:spcBef>
              <a:buFont typeface="Wingdings" pitchFamily="2" charset="2"/>
              <a:buNone/>
              <a:defRPr/>
            </a:pPr>
            <a:r>
              <a:rPr lang="de-CH" altLang="de-DE" sz="1800" dirty="0">
                <a:solidFill>
                  <a:schemeClr val="bg2"/>
                </a:solidFill>
                <a:latin typeface="Arial" pitchFamily="34" charset="0"/>
                <a:sym typeface="Wingdings" pitchFamily="2" charset="2"/>
              </a:rPr>
              <a:t> </a:t>
            </a:r>
            <a:r>
              <a:rPr lang="de-CH" altLang="de-DE" sz="1800" dirty="0">
                <a:latin typeface="Arial" pitchFamily="34" charset="0"/>
                <a:sym typeface="Wingdings" pitchFamily="2" charset="2"/>
              </a:rPr>
              <a:t>A quelle </a:t>
            </a:r>
            <a:r>
              <a:rPr lang="de-CH" altLang="de-DE" sz="1800" dirty="0" err="1">
                <a:latin typeface="Arial" pitchFamily="34" charset="0"/>
                <a:sym typeface="Wingdings" pitchFamily="2" charset="2"/>
              </a:rPr>
              <a:t>vitesse</a:t>
            </a:r>
            <a:r>
              <a:rPr lang="de-CH" altLang="de-DE" sz="1800" dirty="0">
                <a:latin typeface="Arial" pitchFamily="34" charset="0"/>
                <a:sym typeface="Wingdings" pitchFamily="2" charset="2"/>
              </a:rPr>
              <a:t> </a:t>
            </a:r>
            <a:r>
              <a:rPr lang="de-CH" altLang="de-DE" sz="1800" dirty="0" err="1">
                <a:latin typeface="Arial" pitchFamily="34" charset="0"/>
                <a:sym typeface="Wingdings" pitchFamily="2" charset="2"/>
              </a:rPr>
              <a:t>puis</a:t>
            </a:r>
            <a:r>
              <a:rPr lang="de-CH" altLang="de-DE" sz="1800" dirty="0">
                <a:latin typeface="Arial" pitchFamily="34" charset="0"/>
                <a:sym typeface="Wingdings" pitchFamily="2" charset="2"/>
              </a:rPr>
              <a:t>-je </a:t>
            </a:r>
            <a:r>
              <a:rPr lang="de-CH" altLang="de-DE" sz="1800" dirty="0" err="1">
                <a:latin typeface="Arial" pitchFamily="34" charset="0"/>
                <a:sym typeface="Wingdings" pitchFamily="2" charset="2"/>
              </a:rPr>
              <a:t>accélérer</a:t>
            </a:r>
            <a:r>
              <a:rPr lang="de-CH" altLang="de-DE" sz="1800" dirty="0">
                <a:latin typeface="Arial" pitchFamily="34" charset="0"/>
                <a:sym typeface="Wingdings" pitchFamily="2" charset="2"/>
              </a:rPr>
              <a:t>?</a:t>
            </a:r>
          </a:p>
          <a:p>
            <a:pPr algn="ctr">
              <a:spcBef>
                <a:spcPct val="0"/>
              </a:spcBef>
              <a:buFont typeface="Wingdings" pitchFamily="2" charset="2"/>
              <a:buNone/>
              <a:defRPr/>
            </a:pPr>
            <a:r>
              <a:rPr lang="de-CH" altLang="de-DE" sz="1800" dirty="0">
                <a:latin typeface="Arial" pitchFamily="34" charset="0"/>
              </a:rPr>
              <a:t>(</a:t>
            </a:r>
            <a:r>
              <a:rPr lang="de-CH" altLang="de-DE" sz="1800" dirty="0" err="1">
                <a:latin typeface="Arial" pitchFamily="34" charset="0"/>
              </a:rPr>
              <a:t>dépends</a:t>
            </a:r>
            <a:r>
              <a:rPr lang="de-CH" altLang="de-DE" sz="1800" dirty="0">
                <a:latin typeface="Arial" pitchFamily="34" charset="0"/>
              </a:rPr>
              <a:t> des </a:t>
            </a:r>
            <a:r>
              <a:rPr lang="de-CH" altLang="de-DE" sz="1800" dirty="0" err="1">
                <a:latin typeface="Arial" pitchFamily="34" charset="0"/>
              </a:rPr>
              <a:t>capacités</a:t>
            </a:r>
            <a:r>
              <a:rPr lang="de-CH" altLang="de-DE" sz="1800" dirty="0">
                <a:latin typeface="Arial" pitchFamily="34" charset="0"/>
              </a:rPr>
              <a:t> de </a:t>
            </a:r>
            <a:r>
              <a:rPr lang="de-CH" altLang="de-DE" sz="1800" dirty="0" err="1">
                <a:latin typeface="Arial" pitchFamily="34" charset="0"/>
              </a:rPr>
              <a:t>force</a:t>
            </a:r>
            <a:r>
              <a:rPr lang="de-CH" altLang="de-DE" sz="1800" dirty="0">
                <a:latin typeface="Arial" pitchFamily="34" charset="0"/>
              </a:rPr>
              <a:t>!)</a:t>
            </a:r>
          </a:p>
        </p:txBody>
      </p:sp>
      <p:sp>
        <p:nvSpPr>
          <p:cNvPr id="22" name="Text Box 9">
            <a:extLst>
              <a:ext uri="{FF2B5EF4-FFF2-40B4-BE49-F238E27FC236}">
                <a16:creationId xmlns:a16="http://schemas.microsoft.com/office/drawing/2014/main" id="{035286D3-01CD-3DB0-37B9-64FD918DE5DE}"/>
              </a:ext>
            </a:extLst>
          </p:cNvPr>
          <p:cNvSpPr txBox="1">
            <a:spLocks noChangeArrowheads="1"/>
          </p:cNvSpPr>
          <p:nvPr/>
        </p:nvSpPr>
        <p:spPr bwMode="auto">
          <a:xfrm>
            <a:off x="4072070" y="4050698"/>
            <a:ext cx="3929345" cy="646331"/>
          </a:xfrm>
          <a:prstGeom prst="rect">
            <a:avLst/>
          </a:prstGeom>
          <a:solidFill>
            <a:schemeClr val="accent6">
              <a:lumMod val="60000"/>
              <a:lumOff val="40000"/>
            </a:schemeClr>
          </a:solidFill>
          <a:ln>
            <a:noFill/>
          </a:ln>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de-CH" altLang="de-DE" sz="1800" b="1" dirty="0">
                <a:solidFill>
                  <a:schemeClr val="bg1"/>
                </a:solidFill>
                <a:latin typeface="Arial" pitchFamily="34" charset="0"/>
              </a:rPr>
              <a:t>Vitesse </a:t>
            </a:r>
            <a:r>
              <a:rPr lang="de-CH" altLang="de-DE" sz="1800" b="1" dirty="0" err="1">
                <a:solidFill>
                  <a:schemeClr val="bg1"/>
                </a:solidFill>
                <a:latin typeface="Arial" pitchFamily="34" charset="0"/>
              </a:rPr>
              <a:t>d’action</a:t>
            </a:r>
            <a:endParaRPr lang="de-CH" altLang="de-DE" sz="1800" b="1" dirty="0">
              <a:solidFill>
                <a:schemeClr val="bg1"/>
              </a:solidFill>
              <a:latin typeface="Arial" pitchFamily="34" charset="0"/>
            </a:endParaRPr>
          </a:p>
          <a:p>
            <a:pPr algn="ctr">
              <a:spcBef>
                <a:spcPct val="0"/>
              </a:spcBef>
              <a:buFontTx/>
              <a:buNone/>
              <a:defRPr/>
            </a:pPr>
            <a:r>
              <a:rPr lang="de-CH" altLang="de-DE" sz="1800" dirty="0">
                <a:latin typeface="Arial" pitchFamily="34" charset="0"/>
                <a:sym typeface="Wingdings" pitchFamily="2" charset="2"/>
              </a:rPr>
              <a:t>A quelle </a:t>
            </a:r>
            <a:r>
              <a:rPr lang="de-CH" altLang="de-DE" sz="1800" dirty="0" err="1">
                <a:latin typeface="Arial" pitchFamily="34" charset="0"/>
                <a:sym typeface="Wingdings" pitchFamily="2" charset="2"/>
              </a:rPr>
              <a:t>vitesse</a:t>
            </a:r>
            <a:r>
              <a:rPr lang="de-CH" altLang="de-DE" sz="1800" dirty="0">
                <a:latin typeface="Arial" pitchFamily="34" charset="0"/>
                <a:sym typeface="Wingdings" pitchFamily="2" charset="2"/>
              </a:rPr>
              <a:t> </a:t>
            </a:r>
            <a:r>
              <a:rPr lang="de-CH" altLang="de-DE" sz="1800" dirty="0" err="1">
                <a:latin typeface="Arial" pitchFamily="34" charset="0"/>
                <a:sym typeface="Wingdings" pitchFamily="2" charset="2"/>
              </a:rPr>
              <a:t>puis</a:t>
            </a:r>
            <a:r>
              <a:rPr lang="de-CH" altLang="de-DE" sz="1800" dirty="0">
                <a:latin typeface="Arial" pitchFamily="34" charset="0"/>
                <a:sym typeface="Wingdings" pitchFamily="2" charset="2"/>
              </a:rPr>
              <a:t>-je </a:t>
            </a:r>
            <a:r>
              <a:rPr lang="de-CH" altLang="de-DE" sz="1800" dirty="0" err="1">
                <a:latin typeface="Arial" pitchFamily="34" charset="0"/>
                <a:sym typeface="Wingdings" pitchFamily="2" charset="2"/>
              </a:rPr>
              <a:t>me</a:t>
            </a:r>
            <a:r>
              <a:rPr lang="de-CH" altLang="de-DE" sz="1800" dirty="0">
                <a:latin typeface="Arial" pitchFamily="34" charset="0"/>
                <a:sym typeface="Wingdings" pitchFamily="2" charset="2"/>
              </a:rPr>
              <a:t> </a:t>
            </a:r>
            <a:r>
              <a:rPr lang="de-CH" altLang="de-DE" sz="1800" dirty="0" err="1">
                <a:latin typeface="Arial" pitchFamily="34" charset="0"/>
                <a:sym typeface="Wingdings" pitchFamily="2" charset="2"/>
              </a:rPr>
              <a:t>mouvoir</a:t>
            </a:r>
            <a:r>
              <a:rPr lang="de-CH" altLang="de-DE" sz="1800" dirty="0">
                <a:latin typeface="Arial" pitchFamily="34" charset="0"/>
                <a:sym typeface="Wingdings" pitchFamily="2" charset="2"/>
              </a:rPr>
              <a:t>?</a:t>
            </a:r>
            <a:endParaRPr lang="de-CH" altLang="de-DE" sz="1800" dirty="0">
              <a:latin typeface="Arial" pitchFamily="34" charset="0"/>
            </a:endParaRPr>
          </a:p>
        </p:txBody>
      </p:sp>
      <p:sp>
        <p:nvSpPr>
          <p:cNvPr id="23" name="Text Box 10">
            <a:extLst>
              <a:ext uri="{FF2B5EF4-FFF2-40B4-BE49-F238E27FC236}">
                <a16:creationId xmlns:a16="http://schemas.microsoft.com/office/drawing/2014/main" id="{46CEE4E3-393C-C028-E311-7B9E4EF4283C}"/>
              </a:ext>
            </a:extLst>
          </p:cNvPr>
          <p:cNvSpPr txBox="1">
            <a:spLocks noChangeArrowheads="1"/>
          </p:cNvSpPr>
          <p:nvPr/>
        </p:nvSpPr>
        <p:spPr bwMode="auto">
          <a:xfrm>
            <a:off x="4428590" y="5317524"/>
            <a:ext cx="1119217" cy="338554"/>
          </a:xfrm>
          <a:prstGeom prst="rect">
            <a:avLst/>
          </a:prstGeom>
          <a:noFill/>
          <a:ln w="9525">
            <a:solidFill>
              <a:srgbClr val="FFB343"/>
            </a:solidFill>
            <a:miter lim="800000"/>
            <a:headEnd/>
            <a:tailEnd/>
          </a:ln>
          <a:effectLst/>
        </p:spPr>
        <p:txBody>
          <a:bodyPr wrap="none">
            <a:spAutoFit/>
          </a:bodyPr>
          <a:lstStyle/>
          <a:p>
            <a:pPr algn="ctr" eaLnBrk="0" hangingPunct="0">
              <a:defRPr/>
            </a:pPr>
            <a:r>
              <a:rPr lang="de-CH" sz="1600" b="1" dirty="0" err="1">
                <a:solidFill>
                  <a:schemeClr val="tx1">
                    <a:lumMod val="50000"/>
                    <a:lumOff val="50000"/>
                  </a:schemeClr>
                </a:solidFill>
                <a:cs typeface="+mn-cs"/>
              </a:rPr>
              <a:t>acyclique</a:t>
            </a:r>
            <a:endParaRPr lang="de-CH" sz="1600" dirty="0">
              <a:solidFill>
                <a:schemeClr val="tx1">
                  <a:lumMod val="50000"/>
                  <a:lumOff val="50000"/>
                </a:schemeClr>
              </a:solidFill>
              <a:cs typeface="+mn-cs"/>
            </a:endParaRPr>
          </a:p>
        </p:txBody>
      </p:sp>
      <p:sp>
        <p:nvSpPr>
          <p:cNvPr id="24" name="Text Box 11">
            <a:extLst>
              <a:ext uri="{FF2B5EF4-FFF2-40B4-BE49-F238E27FC236}">
                <a16:creationId xmlns:a16="http://schemas.microsoft.com/office/drawing/2014/main" id="{68882C9D-7D5C-2841-1134-BB0BE6B14DB5}"/>
              </a:ext>
            </a:extLst>
          </p:cNvPr>
          <p:cNvSpPr txBox="1">
            <a:spLocks noChangeArrowheads="1"/>
          </p:cNvSpPr>
          <p:nvPr/>
        </p:nvSpPr>
        <p:spPr bwMode="auto">
          <a:xfrm>
            <a:off x="6392343" y="5317524"/>
            <a:ext cx="1017587" cy="346075"/>
          </a:xfrm>
          <a:prstGeom prst="rect">
            <a:avLst/>
          </a:prstGeom>
          <a:noFill/>
          <a:ln w="9525">
            <a:solidFill>
              <a:srgbClr val="FFB343"/>
            </a:solidFill>
            <a:miter lim="800000"/>
            <a:headEnd/>
            <a:tailEnd/>
          </a:ln>
          <a:effectLst/>
        </p:spPr>
        <p:txBody>
          <a:bodyPr>
            <a:spAutoFit/>
          </a:bodyPr>
          <a:lstStyle/>
          <a:p>
            <a:pPr algn="ctr" eaLnBrk="0" hangingPunct="0">
              <a:defRPr/>
            </a:pPr>
            <a:r>
              <a:rPr lang="de-CH" sz="1600" b="1" dirty="0" err="1">
                <a:solidFill>
                  <a:schemeClr val="tx1">
                    <a:lumMod val="50000"/>
                    <a:lumOff val="50000"/>
                  </a:schemeClr>
                </a:solidFill>
                <a:cs typeface="+mn-cs"/>
              </a:rPr>
              <a:t>cyclique</a:t>
            </a:r>
            <a:endParaRPr lang="de-CH" sz="1600" dirty="0">
              <a:solidFill>
                <a:schemeClr val="tx1">
                  <a:lumMod val="50000"/>
                  <a:lumOff val="50000"/>
                </a:schemeClr>
              </a:solidFill>
              <a:cs typeface="+mn-cs"/>
            </a:endParaRPr>
          </a:p>
        </p:txBody>
      </p:sp>
      <p:sp>
        <p:nvSpPr>
          <p:cNvPr id="25" name="Line 13">
            <a:extLst>
              <a:ext uri="{FF2B5EF4-FFF2-40B4-BE49-F238E27FC236}">
                <a16:creationId xmlns:a16="http://schemas.microsoft.com/office/drawing/2014/main" id="{7C1AAFA7-EC63-B69F-9D23-352D9704A0C2}"/>
              </a:ext>
            </a:extLst>
          </p:cNvPr>
          <p:cNvSpPr>
            <a:spLocks noChangeShapeType="1"/>
          </p:cNvSpPr>
          <p:nvPr/>
        </p:nvSpPr>
        <p:spPr bwMode="auto">
          <a:xfrm>
            <a:off x="4176192" y="3647474"/>
            <a:ext cx="882650" cy="288925"/>
          </a:xfrm>
          <a:prstGeom prst="line">
            <a:avLst/>
          </a:prstGeom>
          <a:noFill/>
          <a:ln w="38100">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de-CH">
              <a:highlight>
                <a:srgbClr val="FF0000"/>
              </a:highlight>
            </a:endParaRPr>
          </a:p>
        </p:txBody>
      </p:sp>
      <p:sp>
        <p:nvSpPr>
          <p:cNvPr id="26" name="Line 14">
            <a:extLst>
              <a:ext uri="{FF2B5EF4-FFF2-40B4-BE49-F238E27FC236}">
                <a16:creationId xmlns:a16="http://schemas.microsoft.com/office/drawing/2014/main" id="{222115E0-7F69-8883-F22E-AD787EFEF4CA}"/>
              </a:ext>
            </a:extLst>
          </p:cNvPr>
          <p:cNvSpPr>
            <a:spLocks noChangeShapeType="1"/>
          </p:cNvSpPr>
          <p:nvPr/>
        </p:nvSpPr>
        <p:spPr bwMode="auto">
          <a:xfrm flipH="1">
            <a:off x="4960417" y="4799998"/>
            <a:ext cx="838200" cy="381000"/>
          </a:xfrm>
          <a:prstGeom prst="line">
            <a:avLst/>
          </a:prstGeom>
          <a:noFill/>
          <a:ln w="38100">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de-CH">
              <a:highlight>
                <a:srgbClr val="FF0000"/>
              </a:highlight>
            </a:endParaRPr>
          </a:p>
        </p:txBody>
      </p:sp>
      <p:sp>
        <p:nvSpPr>
          <p:cNvPr id="27" name="Line 16">
            <a:extLst>
              <a:ext uri="{FF2B5EF4-FFF2-40B4-BE49-F238E27FC236}">
                <a16:creationId xmlns:a16="http://schemas.microsoft.com/office/drawing/2014/main" id="{A0E9D343-73B0-32E7-5BBC-6AA8806575E0}"/>
              </a:ext>
            </a:extLst>
          </p:cNvPr>
          <p:cNvSpPr>
            <a:spLocks noChangeShapeType="1"/>
          </p:cNvSpPr>
          <p:nvPr/>
        </p:nvSpPr>
        <p:spPr bwMode="auto">
          <a:xfrm>
            <a:off x="6049442" y="4799998"/>
            <a:ext cx="838200" cy="381000"/>
          </a:xfrm>
          <a:prstGeom prst="line">
            <a:avLst/>
          </a:prstGeom>
          <a:noFill/>
          <a:ln w="38100">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de-CH">
              <a:highlight>
                <a:srgbClr val="FF0000"/>
              </a:highlight>
            </a:endParaRPr>
          </a:p>
        </p:txBody>
      </p:sp>
      <p:sp>
        <p:nvSpPr>
          <p:cNvPr id="28" name="Text Box 17">
            <a:extLst>
              <a:ext uri="{FF2B5EF4-FFF2-40B4-BE49-F238E27FC236}">
                <a16:creationId xmlns:a16="http://schemas.microsoft.com/office/drawing/2014/main" id="{1F50530A-C37F-9253-1C8E-034ED0581FF9}"/>
              </a:ext>
            </a:extLst>
          </p:cNvPr>
          <p:cNvSpPr txBox="1">
            <a:spLocks noChangeArrowheads="1"/>
          </p:cNvSpPr>
          <p:nvPr/>
        </p:nvSpPr>
        <p:spPr bwMode="auto">
          <a:xfrm>
            <a:off x="5951017" y="1488473"/>
            <a:ext cx="3960812" cy="641350"/>
          </a:xfrm>
          <a:prstGeom prst="rect">
            <a:avLst/>
          </a:prstGeom>
          <a:solidFill>
            <a:schemeClr val="accent6">
              <a:lumMod val="60000"/>
              <a:lumOff val="40000"/>
            </a:schemeClr>
          </a:solid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de-CH" altLang="de-DE" sz="1800" b="1" dirty="0">
                <a:solidFill>
                  <a:schemeClr val="bg1"/>
                </a:solidFill>
                <a:latin typeface="Arial" pitchFamily="34" charset="0"/>
              </a:rPr>
              <a:t>Vitesse </a:t>
            </a:r>
            <a:r>
              <a:rPr lang="de-CH" altLang="de-DE" sz="1800" b="1" dirty="0" err="1">
                <a:solidFill>
                  <a:schemeClr val="bg1"/>
                </a:solidFill>
                <a:latin typeface="Arial" pitchFamily="34" charset="0"/>
              </a:rPr>
              <a:t>d’éxecution</a:t>
            </a:r>
            <a:endParaRPr lang="de-CH" altLang="de-DE" sz="1800" b="1" dirty="0">
              <a:solidFill>
                <a:schemeClr val="bg1"/>
              </a:solidFill>
              <a:latin typeface="Arial" pitchFamily="34" charset="0"/>
            </a:endParaRPr>
          </a:p>
          <a:p>
            <a:pPr algn="ctr">
              <a:spcBef>
                <a:spcPct val="0"/>
              </a:spcBef>
              <a:buFontTx/>
              <a:buNone/>
              <a:defRPr/>
            </a:pPr>
            <a:r>
              <a:rPr lang="de-CH" altLang="de-DE" sz="1800" dirty="0" err="1">
                <a:latin typeface="Arial" pitchFamily="34" charset="0"/>
                <a:sym typeface="Wingdings" pitchFamily="2" charset="2"/>
              </a:rPr>
              <a:t>Qu’est-ce</a:t>
            </a:r>
            <a:r>
              <a:rPr lang="de-CH" altLang="de-DE" sz="1800" dirty="0">
                <a:latin typeface="Arial" pitchFamily="34" charset="0"/>
                <a:sym typeface="Wingdings" pitchFamily="2" charset="2"/>
              </a:rPr>
              <a:t> </a:t>
            </a:r>
            <a:r>
              <a:rPr lang="de-CH" altLang="de-DE" sz="1800" dirty="0" err="1">
                <a:latin typeface="Arial" pitchFamily="34" charset="0"/>
                <a:sym typeface="Wingdings" pitchFamily="2" charset="2"/>
              </a:rPr>
              <a:t>que</a:t>
            </a:r>
            <a:r>
              <a:rPr lang="de-CH" altLang="de-DE" sz="1800" dirty="0">
                <a:latin typeface="Arial" pitchFamily="34" charset="0"/>
                <a:sym typeface="Wingdings" pitchFamily="2" charset="2"/>
              </a:rPr>
              <a:t> je </a:t>
            </a:r>
            <a:r>
              <a:rPr lang="de-CH" altLang="de-DE" sz="1800" dirty="0" err="1">
                <a:latin typeface="Arial" pitchFamily="34" charset="0"/>
                <a:sym typeface="Wingdings" pitchFamily="2" charset="2"/>
              </a:rPr>
              <a:t>fais</a:t>
            </a:r>
            <a:r>
              <a:rPr lang="de-CH" altLang="de-DE" sz="1800" dirty="0">
                <a:latin typeface="Arial" pitchFamily="34" charset="0"/>
                <a:sym typeface="Wingdings" pitchFamily="2" charset="2"/>
              </a:rPr>
              <a:t> de la </a:t>
            </a:r>
            <a:r>
              <a:rPr lang="de-CH" altLang="de-DE" sz="1800" dirty="0" err="1">
                <a:latin typeface="Arial" pitchFamily="34" charset="0"/>
                <a:sym typeface="Wingdings" pitchFamily="2" charset="2"/>
              </a:rPr>
              <a:t>situation</a:t>
            </a:r>
            <a:r>
              <a:rPr lang="de-CH" altLang="de-DE" sz="1800" dirty="0">
                <a:latin typeface="Arial" pitchFamily="34" charset="0"/>
                <a:sym typeface="Wingdings" pitchFamily="2" charset="2"/>
              </a:rPr>
              <a:t>?</a:t>
            </a:r>
            <a:endParaRPr lang="de-CH" altLang="de-DE" sz="1800" dirty="0">
              <a:latin typeface="Arial" pitchFamily="34" charset="0"/>
            </a:endParaRPr>
          </a:p>
        </p:txBody>
      </p:sp>
      <p:sp>
        <p:nvSpPr>
          <p:cNvPr id="29" name="Line 18">
            <a:extLst>
              <a:ext uri="{FF2B5EF4-FFF2-40B4-BE49-F238E27FC236}">
                <a16:creationId xmlns:a16="http://schemas.microsoft.com/office/drawing/2014/main" id="{DC4E6B80-C6FD-8CE1-AD51-0E97B84F8924}"/>
              </a:ext>
            </a:extLst>
          </p:cNvPr>
          <p:cNvSpPr>
            <a:spLocks noChangeShapeType="1"/>
          </p:cNvSpPr>
          <p:nvPr/>
        </p:nvSpPr>
        <p:spPr bwMode="auto">
          <a:xfrm flipH="1">
            <a:off x="7201967" y="3647474"/>
            <a:ext cx="881062" cy="288925"/>
          </a:xfrm>
          <a:prstGeom prst="line">
            <a:avLst/>
          </a:prstGeom>
          <a:noFill/>
          <a:ln w="38100">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de-CH">
              <a:highlight>
                <a:srgbClr val="FF0000"/>
              </a:highlight>
            </a:endParaRPr>
          </a:p>
        </p:txBody>
      </p:sp>
      <p:sp>
        <p:nvSpPr>
          <p:cNvPr id="30" name="Text Box 8">
            <a:extLst>
              <a:ext uri="{FF2B5EF4-FFF2-40B4-BE49-F238E27FC236}">
                <a16:creationId xmlns:a16="http://schemas.microsoft.com/office/drawing/2014/main" id="{96D788BD-81B5-0FE8-38F8-DED1CDF19D92}"/>
              </a:ext>
            </a:extLst>
          </p:cNvPr>
          <p:cNvSpPr txBox="1">
            <a:spLocks noChangeArrowheads="1"/>
          </p:cNvSpPr>
          <p:nvPr/>
        </p:nvSpPr>
        <p:spPr bwMode="auto">
          <a:xfrm>
            <a:off x="7679186" y="5013176"/>
            <a:ext cx="2738730" cy="1200329"/>
          </a:xfrm>
          <a:prstGeom prst="rect">
            <a:avLst/>
          </a:prstGeom>
          <a:solidFill>
            <a:schemeClr val="accent6">
              <a:lumMod val="60000"/>
              <a:lumOff val="40000"/>
            </a:schemeClr>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de-CH" altLang="de-DE" sz="1800" b="1" dirty="0">
                <a:solidFill>
                  <a:schemeClr val="bg1"/>
                </a:solidFill>
                <a:latin typeface="Arial" pitchFamily="34" charset="0"/>
              </a:rPr>
              <a:t>Endurance à la </a:t>
            </a:r>
            <a:r>
              <a:rPr lang="de-CH" altLang="de-DE" sz="1800" b="1" dirty="0" err="1">
                <a:solidFill>
                  <a:schemeClr val="bg1"/>
                </a:solidFill>
                <a:latin typeface="Arial" pitchFamily="34" charset="0"/>
              </a:rPr>
              <a:t>vitesse</a:t>
            </a:r>
            <a:endParaRPr lang="de-CH" altLang="de-DE" sz="1800" b="1" dirty="0">
              <a:solidFill>
                <a:schemeClr val="bg1"/>
              </a:solidFill>
              <a:latin typeface="Arial" pitchFamily="34" charset="0"/>
            </a:endParaRPr>
          </a:p>
          <a:p>
            <a:pPr algn="ctr">
              <a:spcBef>
                <a:spcPct val="0"/>
              </a:spcBef>
              <a:buFont typeface="Wingdings" pitchFamily="2" charset="2"/>
              <a:buNone/>
              <a:defRPr/>
            </a:pPr>
            <a:r>
              <a:rPr lang="de-CH" altLang="de-DE" sz="1800" dirty="0">
                <a:solidFill>
                  <a:schemeClr val="bg2"/>
                </a:solidFill>
                <a:latin typeface="Arial" pitchFamily="34" charset="0"/>
                <a:sym typeface="Wingdings" pitchFamily="2" charset="2"/>
              </a:rPr>
              <a:t>  </a:t>
            </a:r>
            <a:r>
              <a:rPr lang="de-CH" altLang="de-DE" sz="1800" dirty="0" err="1">
                <a:latin typeface="Arial" pitchFamily="34" charset="0"/>
                <a:sym typeface="Wingdings" pitchFamily="2" charset="2"/>
              </a:rPr>
              <a:t>Combien</a:t>
            </a:r>
            <a:r>
              <a:rPr lang="de-CH" altLang="de-DE" sz="1800" dirty="0">
                <a:latin typeface="Arial" pitchFamily="34" charset="0"/>
                <a:sym typeface="Wingdings" pitchFamily="2" charset="2"/>
              </a:rPr>
              <a:t> de </a:t>
            </a:r>
            <a:r>
              <a:rPr lang="de-CH" altLang="de-DE" sz="1800" dirty="0" err="1">
                <a:latin typeface="Arial" pitchFamily="34" charset="0"/>
                <a:sym typeface="Wingdings" pitchFamily="2" charset="2"/>
              </a:rPr>
              <a:t>temps</a:t>
            </a:r>
            <a:r>
              <a:rPr lang="de-CH" altLang="de-DE" sz="1800" dirty="0">
                <a:latin typeface="Arial" pitchFamily="34" charset="0"/>
                <a:sym typeface="Wingdings" pitchFamily="2" charset="2"/>
              </a:rPr>
              <a:t> </a:t>
            </a:r>
            <a:r>
              <a:rPr lang="de-CH" altLang="de-DE" sz="1800" dirty="0" err="1">
                <a:latin typeface="Arial" pitchFamily="34" charset="0"/>
                <a:sym typeface="Wingdings" pitchFamily="2" charset="2"/>
              </a:rPr>
              <a:t>puis</a:t>
            </a:r>
            <a:r>
              <a:rPr lang="de-CH" altLang="de-DE" sz="1800" dirty="0">
                <a:latin typeface="Arial" pitchFamily="34" charset="0"/>
                <a:sym typeface="Wingdings" pitchFamily="2" charset="2"/>
              </a:rPr>
              <a:t>-je </a:t>
            </a:r>
            <a:r>
              <a:rPr lang="de-CH" altLang="de-DE" sz="1800" dirty="0" err="1">
                <a:latin typeface="Arial" pitchFamily="34" charset="0"/>
                <a:sym typeface="Wingdings" pitchFamily="2" charset="2"/>
              </a:rPr>
              <a:t>maintenir</a:t>
            </a:r>
            <a:r>
              <a:rPr lang="de-CH" altLang="de-DE" sz="1800" dirty="0">
                <a:latin typeface="Arial" pitchFamily="34" charset="0"/>
                <a:sym typeface="Wingdings" pitchFamily="2" charset="2"/>
              </a:rPr>
              <a:t> </a:t>
            </a:r>
            <a:r>
              <a:rPr lang="de-CH" altLang="de-DE" sz="1800" dirty="0" err="1">
                <a:latin typeface="Arial" pitchFamily="34" charset="0"/>
                <a:sym typeface="Wingdings" pitchFamily="2" charset="2"/>
              </a:rPr>
              <a:t>une</a:t>
            </a:r>
            <a:r>
              <a:rPr lang="de-CH" altLang="de-DE" sz="1800" dirty="0">
                <a:latin typeface="Arial" pitchFamily="34" charset="0"/>
                <a:sym typeface="Wingdings" pitchFamily="2" charset="2"/>
              </a:rPr>
              <a:t> </a:t>
            </a:r>
            <a:r>
              <a:rPr lang="de-CH" altLang="de-DE" sz="1800" dirty="0" err="1">
                <a:latin typeface="Arial" pitchFamily="34" charset="0"/>
                <a:sym typeface="Wingdings" pitchFamily="2" charset="2"/>
              </a:rPr>
              <a:t>vitesse</a:t>
            </a:r>
            <a:r>
              <a:rPr lang="de-CH" altLang="de-DE" sz="1800" dirty="0">
                <a:latin typeface="Arial" pitchFamily="34" charset="0"/>
                <a:sym typeface="Wingdings" pitchFamily="2" charset="2"/>
              </a:rPr>
              <a:t> maximale ?  </a:t>
            </a:r>
            <a:endParaRPr lang="de-CH" altLang="de-DE" sz="1800" dirty="0">
              <a:latin typeface="Arial" pitchFamily="34" charset="0"/>
            </a:endParaRPr>
          </a:p>
        </p:txBody>
      </p:sp>
      <p:sp>
        <p:nvSpPr>
          <p:cNvPr id="15" name="Titel 2">
            <a:extLst>
              <a:ext uri="{FF2B5EF4-FFF2-40B4-BE49-F238E27FC236}">
                <a16:creationId xmlns:a16="http://schemas.microsoft.com/office/drawing/2014/main" id="{45D4A998-4626-4DE1-8B9E-26BCE9309993}"/>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b="1" i="0" dirty="0">
                <a:solidFill>
                  <a:srgbClr val="1D1D1D"/>
                </a:solidFill>
                <a:effectLst/>
              </a:rPr>
              <a:t>Vitesse</a:t>
            </a:r>
            <a:br>
              <a:rPr lang="de-CH" sz="2800" b="1" i="0" dirty="0">
                <a:solidFill>
                  <a:srgbClr val="1D1D1D"/>
                </a:solidFill>
                <a:effectLst/>
              </a:rPr>
            </a:br>
            <a:r>
              <a:rPr lang="de-CH" sz="2800" b="0" dirty="0" err="1">
                <a:solidFill>
                  <a:srgbClr val="1D1D1D"/>
                </a:solidFill>
              </a:rPr>
              <a:t>Formes</a:t>
            </a:r>
            <a:r>
              <a:rPr lang="de-CH" sz="2800" b="0" dirty="0">
                <a:solidFill>
                  <a:srgbClr val="1D1D1D"/>
                </a:solidFill>
              </a:rPr>
              <a:t> de </a:t>
            </a:r>
            <a:r>
              <a:rPr lang="de-CH" sz="2800" b="0" dirty="0" err="1">
                <a:solidFill>
                  <a:srgbClr val="1D1D1D"/>
                </a:solidFill>
              </a:rPr>
              <a:t>manifestation</a:t>
            </a:r>
            <a:endParaRPr lang="de-CH" sz="2800" b="0" i="0" dirty="0">
              <a:solidFill>
                <a:srgbClr val="1D1D1D"/>
              </a:solidFill>
              <a:effectLst/>
            </a:endParaRPr>
          </a:p>
        </p:txBody>
      </p:sp>
      <p:sp>
        <p:nvSpPr>
          <p:cNvPr id="3" name="SeitenzahlBenutzerdefiniert">
            <a:extLst>
              <a:ext uri="{FF2B5EF4-FFF2-40B4-BE49-F238E27FC236}">
                <a16:creationId xmlns:a16="http://schemas.microsoft.com/office/drawing/2014/main" id="{8FD6E007-0F56-9A4C-F8EA-933A3264CB2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62</a:t>
            </a:r>
            <a:endParaRPr lang="de-CH" sz="900" dirty="0"/>
          </a:p>
        </p:txBody>
      </p:sp>
      <p:pic>
        <p:nvPicPr>
          <p:cNvPr id="2" name="Grafik 1">
            <a:extLst>
              <a:ext uri="{FF2B5EF4-FFF2-40B4-BE49-F238E27FC236}">
                <a16:creationId xmlns:a16="http://schemas.microsoft.com/office/drawing/2014/main" id="{64652A37-F8AE-D104-3EB4-CC6420F4E430}"/>
              </a:ext>
            </a:extLst>
          </p:cNvPr>
          <p:cNvPicPr>
            <a:picLocks noChangeAspect="1"/>
          </p:cNvPicPr>
          <p:nvPr/>
        </p:nvPicPr>
        <p:blipFill>
          <a:blip r:embed="rId3"/>
          <a:stretch>
            <a:fillRect/>
          </a:stretch>
        </p:blipFill>
        <p:spPr>
          <a:xfrm>
            <a:off x="378984" y="6059249"/>
            <a:ext cx="269382" cy="360000"/>
          </a:xfrm>
          <a:prstGeom prst="rect">
            <a:avLst/>
          </a:prstGeom>
        </p:spPr>
      </p:pic>
    </p:spTree>
    <p:extLst>
      <p:ext uri="{BB962C8B-B14F-4D97-AF65-F5344CB8AC3E}">
        <p14:creationId xmlns:p14="http://schemas.microsoft.com/office/powerpoint/2010/main" val="312810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25D80-8D1F-1174-6FEF-C69867D3D411}"/>
            </a:ext>
          </a:extLst>
        </p:cNvPr>
        <p:cNvGrpSpPr/>
        <p:nvPr/>
      </p:nvGrpSpPr>
      <p:grpSpPr>
        <a:xfrm>
          <a:off x="0" y="0"/>
          <a:ext cx="0" cy="0"/>
          <a:chOff x="0" y="0"/>
          <a:chExt cx="0" cy="0"/>
        </a:xfrm>
      </p:grpSpPr>
      <p:sp>
        <p:nvSpPr>
          <p:cNvPr id="30" name="Text Box 8">
            <a:extLst>
              <a:ext uri="{FF2B5EF4-FFF2-40B4-BE49-F238E27FC236}">
                <a16:creationId xmlns:a16="http://schemas.microsoft.com/office/drawing/2014/main" id="{B052511E-30EC-2241-45C8-F37E7CACA2BB}"/>
              </a:ext>
            </a:extLst>
          </p:cNvPr>
          <p:cNvSpPr txBox="1">
            <a:spLocks noChangeArrowheads="1"/>
          </p:cNvSpPr>
          <p:nvPr/>
        </p:nvSpPr>
        <p:spPr bwMode="auto">
          <a:xfrm>
            <a:off x="7679186" y="5013176"/>
            <a:ext cx="3385366" cy="978729"/>
          </a:xfrm>
          <a:prstGeom prst="rect">
            <a:avLst/>
          </a:prstGeom>
          <a:solidFill>
            <a:schemeClr val="accent6">
              <a:lumMod val="60000"/>
              <a:lumOff val="40000"/>
            </a:schemeClr>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buNone/>
            </a:pPr>
            <a:r>
              <a:rPr lang="fr-CH" sz="1800" b="1" dirty="0" err="1">
                <a:solidFill>
                  <a:schemeClr val="bg1"/>
                </a:solidFill>
              </a:rPr>
              <a:t>Resistenza</a:t>
            </a:r>
            <a:r>
              <a:rPr lang="fr-CH" sz="1800" b="1" dirty="0">
                <a:solidFill>
                  <a:schemeClr val="bg1"/>
                </a:solidFill>
              </a:rPr>
              <a:t> alla </a:t>
            </a:r>
            <a:r>
              <a:rPr lang="fr-CH" sz="1800" b="1" dirty="0" err="1">
                <a:solidFill>
                  <a:schemeClr val="bg1"/>
                </a:solidFill>
              </a:rPr>
              <a:t>velocità</a:t>
            </a:r>
            <a:endParaRPr lang="fr-CH" sz="1800" b="1" dirty="0">
              <a:solidFill>
                <a:schemeClr val="bg1"/>
              </a:solidFill>
            </a:endParaRPr>
          </a:p>
          <a:p>
            <a:r>
              <a:rPr lang="fr-CH" sz="1800" b="1" dirty="0"/>
              <a:t>Quanto tempo </a:t>
            </a:r>
            <a:r>
              <a:rPr lang="fr-CH" sz="1800" b="1" dirty="0" err="1"/>
              <a:t>posso</a:t>
            </a:r>
            <a:r>
              <a:rPr lang="fr-CH" sz="1800" b="1" dirty="0"/>
              <a:t> </a:t>
            </a:r>
            <a:r>
              <a:rPr lang="fr-CH" sz="1800" b="1" dirty="0" err="1"/>
              <a:t>mantenere</a:t>
            </a:r>
            <a:r>
              <a:rPr lang="fr-CH" sz="1800" b="1" dirty="0"/>
              <a:t> </a:t>
            </a:r>
            <a:r>
              <a:rPr lang="fr-CH" sz="1800" b="1" dirty="0" err="1"/>
              <a:t>una</a:t>
            </a:r>
            <a:r>
              <a:rPr lang="fr-CH" sz="1800" b="1" dirty="0"/>
              <a:t> </a:t>
            </a:r>
            <a:r>
              <a:rPr lang="fr-CH" sz="1800" b="1" dirty="0" err="1"/>
              <a:t>velocità</a:t>
            </a:r>
            <a:r>
              <a:rPr lang="fr-CH" sz="1800" b="1" dirty="0"/>
              <a:t> </a:t>
            </a:r>
            <a:r>
              <a:rPr lang="fr-CH" sz="1800" b="1" dirty="0" err="1"/>
              <a:t>massima</a:t>
            </a:r>
            <a:r>
              <a:rPr lang="fr-CH" sz="1800" b="1" dirty="0"/>
              <a:t>?</a:t>
            </a:r>
            <a:endParaRPr lang="fr-CH" sz="1800" dirty="0"/>
          </a:p>
        </p:txBody>
      </p:sp>
      <p:sp>
        <p:nvSpPr>
          <p:cNvPr id="4" name="Text Box 6">
            <a:extLst>
              <a:ext uri="{FF2B5EF4-FFF2-40B4-BE49-F238E27FC236}">
                <a16:creationId xmlns:a16="http://schemas.microsoft.com/office/drawing/2014/main" id="{906ACA7B-E77A-3FD4-993C-A60D2B59633F}"/>
              </a:ext>
            </a:extLst>
          </p:cNvPr>
          <p:cNvSpPr txBox="1">
            <a:spLocks noChangeArrowheads="1"/>
          </p:cNvSpPr>
          <p:nvPr/>
        </p:nvSpPr>
        <p:spPr bwMode="auto">
          <a:xfrm>
            <a:off x="2280171" y="1630139"/>
            <a:ext cx="3455987" cy="641350"/>
          </a:xfrm>
          <a:prstGeom prst="rect">
            <a:avLst/>
          </a:prstGeom>
          <a:solidFill>
            <a:schemeClr val="accent6">
              <a:lumMod val="60000"/>
              <a:lumOff val="40000"/>
            </a:schemeClr>
          </a:solid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de-CH" altLang="de-DE" sz="1800" b="1" dirty="0" err="1">
                <a:solidFill>
                  <a:schemeClr val="bg1"/>
                </a:solidFill>
                <a:latin typeface="Arial" pitchFamily="34" charset="0"/>
              </a:rPr>
              <a:t>Capacità</a:t>
            </a:r>
            <a:r>
              <a:rPr lang="de-CH" altLang="de-DE" sz="1800" b="1" dirty="0">
                <a:solidFill>
                  <a:schemeClr val="bg1"/>
                </a:solidFill>
                <a:latin typeface="Arial" pitchFamily="34" charset="0"/>
              </a:rPr>
              <a:t> </a:t>
            </a:r>
            <a:r>
              <a:rPr lang="de-CH" altLang="de-DE" sz="1800" b="1" dirty="0" err="1">
                <a:solidFill>
                  <a:schemeClr val="bg1"/>
                </a:solidFill>
                <a:latin typeface="Arial" pitchFamily="34" charset="0"/>
              </a:rPr>
              <a:t>d’anticipazione</a:t>
            </a:r>
            <a:endParaRPr lang="de-CH" altLang="de-DE" sz="1800" b="1" dirty="0">
              <a:solidFill>
                <a:schemeClr val="bg1"/>
              </a:solidFill>
              <a:latin typeface="Arial" pitchFamily="34" charset="0"/>
            </a:endParaRPr>
          </a:p>
          <a:p>
            <a:pPr algn="ctr">
              <a:spcBef>
                <a:spcPct val="0"/>
              </a:spcBef>
              <a:buFontTx/>
              <a:buNone/>
              <a:defRPr/>
            </a:pPr>
            <a:r>
              <a:rPr lang="de-CH" altLang="de-DE" sz="1800" dirty="0" err="1">
                <a:latin typeface="Arial" pitchFamily="34" charset="0"/>
                <a:sym typeface="Wingdings" pitchFamily="2" charset="2"/>
              </a:rPr>
              <a:t>Che</a:t>
            </a:r>
            <a:r>
              <a:rPr lang="de-CH" altLang="de-DE" sz="1800" dirty="0">
                <a:latin typeface="Arial" pitchFamily="34" charset="0"/>
                <a:sym typeface="Wingdings" pitchFamily="2" charset="2"/>
              </a:rPr>
              <a:t> </a:t>
            </a:r>
            <a:r>
              <a:rPr lang="de-CH" altLang="de-DE" sz="1800" dirty="0" err="1">
                <a:latin typeface="Arial" pitchFamily="34" charset="0"/>
                <a:sym typeface="Wingdings" pitchFamily="2" charset="2"/>
              </a:rPr>
              <a:t>cosa</a:t>
            </a:r>
            <a:r>
              <a:rPr lang="de-CH" altLang="de-DE" sz="1800" dirty="0">
                <a:latin typeface="Arial" pitchFamily="34" charset="0"/>
                <a:sym typeface="Wingdings" pitchFamily="2" charset="2"/>
              </a:rPr>
              <a:t> mi </a:t>
            </a:r>
            <a:r>
              <a:rPr lang="de-CH" altLang="de-DE" sz="1800" dirty="0" err="1">
                <a:latin typeface="Arial" pitchFamily="34" charset="0"/>
                <a:sym typeface="Wingdings" pitchFamily="2" charset="2"/>
              </a:rPr>
              <a:t>aspetta</a:t>
            </a:r>
            <a:r>
              <a:rPr lang="de-CH" altLang="de-DE" sz="1800" dirty="0">
                <a:latin typeface="Arial" pitchFamily="34" charset="0"/>
                <a:sym typeface="Wingdings" pitchFamily="2" charset="2"/>
              </a:rPr>
              <a:t>?</a:t>
            </a:r>
            <a:endParaRPr lang="de-CH" altLang="de-DE" sz="1800" dirty="0">
              <a:latin typeface="Arial" pitchFamily="34" charset="0"/>
            </a:endParaRPr>
          </a:p>
        </p:txBody>
      </p:sp>
      <p:sp>
        <p:nvSpPr>
          <p:cNvPr id="5" name="Text Box 7">
            <a:extLst>
              <a:ext uri="{FF2B5EF4-FFF2-40B4-BE49-F238E27FC236}">
                <a16:creationId xmlns:a16="http://schemas.microsoft.com/office/drawing/2014/main" id="{4DB10D20-E354-1F1E-6BA3-2C10628BA9A4}"/>
              </a:ext>
            </a:extLst>
          </p:cNvPr>
          <p:cNvSpPr txBox="1">
            <a:spLocks noChangeArrowheads="1"/>
          </p:cNvSpPr>
          <p:nvPr/>
        </p:nvSpPr>
        <p:spPr bwMode="auto">
          <a:xfrm>
            <a:off x="2280171" y="2782664"/>
            <a:ext cx="3455987" cy="914400"/>
          </a:xfrm>
          <a:prstGeom prst="rect">
            <a:avLst/>
          </a:prstGeom>
          <a:solidFill>
            <a:schemeClr val="accent6">
              <a:lumMod val="60000"/>
              <a:lumOff val="40000"/>
            </a:schemeClr>
          </a:solid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de-CH" altLang="de-DE" sz="1800" b="1" dirty="0" err="1">
                <a:solidFill>
                  <a:schemeClr val="bg1"/>
                </a:solidFill>
                <a:latin typeface="Arial" pitchFamily="34" charset="0"/>
              </a:rPr>
              <a:t>Velocità</a:t>
            </a:r>
            <a:r>
              <a:rPr lang="de-CH" altLang="de-DE" sz="1800" b="1" dirty="0">
                <a:solidFill>
                  <a:schemeClr val="bg1"/>
                </a:solidFill>
                <a:latin typeface="Arial" pitchFamily="34" charset="0"/>
              </a:rPr>
              <a:t> di </a:t>
            </a:r>
            <a:r>
              <a:rPr lang="de-CH" altLang="de-DE" sz="1800" b="1" dirty="0" err="1">
                <a:solidFill>
                  <a:schemeClr val="bg1"/>
                </a:solidFill>
                <a:latin typeface="Arial" pitchFamily="34" charset="0"/>
              </a:rPr>
              <a:t>reazione</a:t>
            </a:r>
            <a:endParaRPr lang="de-CH" altLang="de-DE" sz="1800" b="1" dirty="0">
              <a:solidFill>
                <a:schemeClr val="bg1"/>
              </a:solidFill>
              <a:latin typeface="Arial" pitchFamily="34" charset="0"/>
            </a:endParaRPr>
          </a:p>
          <a:p>
            <a:pPr algn="ctr">
              <a:spcBef>
                <a:spcPct val="0"/>
              </a:spcBef>
              <a:buFont typeface="Wingdings" pitchFamily="2" charset="2"/>
              <a:buNone/>
              <a:defRPr/>
            </a:pPr>
            <a:r>
              <a:rPr lang="de-CH" altLang="de-DE" sz="1800" dirty="0">
                <a:solidFill>
                  <a:schemeClr val="bg2"/>
                </a:solidFill>
                <a:latin typeface="Arial" pitchFamily="34" charset="0"/>
                <a:sym typeface="Wingdings" pitchFamily="2" charset="2"/>
              </a:rPr>
              <a:t> </a:t>
            </a:r>
            <a:r>
              <a:rPr lang="de-CH" altLang="de-DE" sz="1800" dirty="0">
                <a:latin typeface="Arial" pitchFamily="34" charset="0"/>
                <a:sym typeface="Wingdings" pitchFamily="2" charset="2"/>
              </a:rPr>
              <a:t>Quanto veloce </a:t>
            </a:r>
            <a:r>
              <a:rPr lang="de-CH" altLang="de-DE" sz="1800" dirty="0" err="1">
                <a:latin typeface="Arial" pitchFamily="34" charset="0"/>
                <a:sym typeface="Wingdings" pitchFamily="2" charset="2"/>
              </a:rPr>
              <a:t>reagisco</a:t>
            </a:r>
            <a:r>
              <a:rPr lang="de-CH" altLang="de-DE" sz="1800" dirty="0">
                <a:latin typeface="Arial" pitchFamily="34" charset="0"/>
                <a:sym typeface="Wingdings" pitchFamily="2" charset="2"/>
              </a:rPr>
              <a:t>?</a:t>
            </a:r>
          </a:p>
          <a:p>
            <a:pPr algn="ctr">
              <a:spcBef>
                <a:spcPct val="0"/>
              </a:spcBef>
              <a:buFont typeface="Wingdings" pitchFamily="2" charset="2"/>
              <a:buNone/>
              <a:defRPr/>
            </a:pPr>
            <a:r>
              <a:rPr lang="de-CH" altLang="de-DE" sz="1800" dirty="0" err="1">
                <a:latin typeface="Arial" pitchFamily="34" charset="0"/>
              </a:rPr>
              <a:t>Acustico</a:t>
            </a:r>
            <a:r>
              <a:rPr lang="de-CH" altLang="de-DE" sz="1800" dirty="0">
                <a:latin typeface="Arial" pitchFamily="34" charset="0"/>
              </a:rPr>
              <a:t> / </a:t>
            </a:r>
            <a:r>
              <a:rPr lang="de-CH" altLang="de-DE" sz="1800" dirty="0" err="1">
                <a:latin typeface="Arial" pitchFamily="34" charset="0"/>
              </a:rPr>
              <a:t>visuale</a:t>
            </a:r>
            <a:r>
              <a:rPr lang="de-CH" altLang="de-DE" sz="1800" dirty="0">
                <a:latin typeface="Arial" pitchFamily="34" charset="0"/>
              </a:rPr>
              <a:t> / </a:t>
            </a:r>
            <a:r>
              <a:rPr lang="de-CH" altLang="de-DE" sz="1800" dirty="0" err="1">
                <a:latin typeface="Arial" pitchFamily="34" charset="0"/>
              </a:rPr>
              <a:t>tattile</a:t>
            </a:r>
            <a:endParaRPr lang="de-CH" altLang="de-DE" sz="1800" dirty="0">
              <a:latin typeface="Arial" pitchFamily="34" charset="0"/>
            </a:endParaRPr>
          </a:p>
        </p:txBody>
      </p:sp>
      <p:sp>
        <p:nvSpPr>
          <p:cNvPr id="6" name="Text Box 8">
            <a:extLst>
              <a:ext uri="{FF2B5EF4-FFF2-40B4-BE49-F238E27FC236}">
                <a16:creationId xmlns:a16="http://schemas.microsoft.com/office/drawing/2014/main" id="{917DF94D-2BAD-2A2B-9ED6-6C6D92070D8F}"/>
              </a:ext>
            </a:extLst>
          </p:cNvPr>
          <p:cNvSpPr txBox="1">
            <a:spLocks noChangeArrowheads="1"/>
          </p:cNvSpPr>
          <p:nvPr/>
        </p:nvSpPr>
        <p:spPr bwMode="auto">
          <a:xfrm>
            <a:off x="5807596" y="2779489"/>
            <a:ext cx="3960812" cy="917575"/>
          </a:xfrm>
          <a:prstGeom prst="rect">
            <a:avLst/>
          </a:prstGeom>
          <a:solidFill>
            <a:schemeClr val="accent6">
              <a:lumMod val="60000"/>
              <a:lumOff val="40000"/>
            </a:schemeClr>
          </a:solid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de-CH" altLang="de-DE" sz="1800" b="1" dirty="0" err="1">
                <a:solidFill>
                  <a:schemeClr val="bg1"/>
                </a:solidFill>
                <a:latin typeface="Arial" pitchFamily="34" charset="0"/>
              </a:rPr>
              <a:t>Capacità</a:t>
            </a:r>
            <a:r>
              <a:rPr lang="de-CH" altLang="de-DE" sz="1800" b="1" dirty="0">
                <a:solidFill>
                  <a:schemeClr val="bg1"/>
                </a:solidFill>
                <a:latin typeface="Arial" pitchFamily="34" charset="0"/>
              </a:rPr>
              <a:t> </a:t>
            </a:r>
            <a:r>
              <a:rPr lang="de-CH" altLang="de-DE" sz="1800" b="1" dirty="0" err="1">
                <a:solidFill>
                  <a:schemeClr val="bg1"/>
                </a:solidFill>
                <a:latin typeface="Arial" pitchFamily="34" charset="0"/>
              </a:rPr>
              <a:t>d’accelerazione</a:t>
            </a:r>
            <a:endParaRPr lang="de-CH" altLang="de-DE" sz="1800" b="1" dirty="0">
              <a:solidFill>
                <a:schemeClr val="bg1"/>
              </a:solidFill>
              <a:latin typeface="Arial" pitchFamily="34" charset="0"/>
            </a:endParaRPr>
          </a:p>
          <a:p>
            <a:pPr algn="ctr">
              <a:spcBef>
                <a:spcPct val="0"/>
              </a:spcBef>
              <a:buFont typeface="Wingdings" pitchFamily="2" charset="2"/>
              <a:buNone/>
              <a:defRPr/>
            </a:pPr>
            <a:r>
              <a:rPr lang="de-CH" altLang="de-DE" sz="1800" dirty="0">
                <a:solidFill>
                  <a:schemeClr val="bg2"/>
                </a:solidFill>
                <a:latin typeface="Arial" pitchFamily="34" charset="0"/>
                <a:sym typeface="Wingdings" pitchFamily="2" charset="2"/>
              </a:rPr>
              <a:t> </a:t>
            </a:r>
            <a:r>
              <a:rPr lang="de-CH" altLang="de-DE" sz="1800" dirty="0">
                <a:latin typeface="Arial" pitchFamily="34" charset="0"/>
                <a:sym typeface="Wingdings" pitchFamily="2" charset="2"/>
              </a:rPr>
              <a:t>Quanto veloce </a:t>
            </a:r>
            <a:r>
              <a:rPr lang="de-CH" altLang="de-DE" sz="1800" dirty="0" err="1">
                <a:latin typeface="Arial" pitchFamily="34" charset="0"/>
                <a:sym typeface="Wingdings" pitchFamily="2" charset="2"/>
              </a:rPr>
              <a:t>accelero</a:t>
            </a:r>
            <a:r>
              <a:rPr lang="de-CH" altLang="de-DE" sz="1800" dirty="0">
                <a:latin typeface="Arial" pitchFamily="34" charset="0"/>
                <a:sym typeface="Wingdings" pitchFamily="2" charset="2"/>
              </a:rPr>
              <a:t>?</a:t>
            </a:r>
          </a:p>
          <a:p>
            <a:pPr algn="ctr">
              <a:spcBef>
                <a:spcPct val="0"/>
              </a:spcBef>
              <a:buFont typeface="Wingdings" pitchFamily="2" charset="2"/>
              <a:buNone/>
              <a:defRPr/>
            </a:pPr>
            <a:r>
              <a:rPr lang="de-CH" altLang="de-DE" sz="1800" dirty="0">
                <a:latin typeface="Arial" pitchFamily="34" charset="0"/>
              </a:rPr>
              <a:t>(dipendente </a:t>
            </a:r>
            <a:r>
              <a:rPr lang="de-CH" altLang="de-DE" sz="1800" dirty="0" err="1">
                <a:latin typeface="Arial" pitchFamily="34" charset="0"/>
              </a:rPr>
              <a:t>dalle</a:t>
            </a:r>
            <a:r>
              <a:rPr lang="de-CH" altLang="de-DE" sz="1800" dirty="0">
                <a:latin typeface="Arial" pitchFamily="34" charset="0"/>
              </a:rPr>
              <a:t> </a:t>
            </a:r>
            <a:r>
              <a:rPr lang="de-CH" altLang="de-DE" sz="1800" dirty="0" err="1">
                <a:latin typeface="Arial" pitchFamily="34" charset="0"/>
              </a:rPr>
              <a:t>capacità</a:t>
            </a:r>
            <a:r>
              <a:rPr lang="de-CH" altLang="de-DE" sz="1800" dirty="0">
                <a:latin typeface="Arial" pitchFamily="34" charset="0"/>
              </a:rPr>
              <a:t> di forza!)</a:t>
            </a:r>
          </a:p>
        </p:txBody>
      </p:sp>
      <p:sp>
        <p:nvSpPr>
          <p:cNvPr id="7" name="Text Box 9">
            <a:extLst>
              <a:ext uri="{FF2B5EF4-FFF2-40B4-BE49-F238E27FC236}">
                <a16:creationId xmlns:a16="http://schemas.microsoft.com/office/drawing/2014/main" id="{CE162782-28F9-31E9-A3DA-5D5E66CE2B6F}"/>
              </a:ext>
            </a:extLst>
          </p:cNvPr>
          <p:cNvSpPr txBox="1">
            <a:spLocks noChangeArrowheads="1"/>
          </p:cNvSpPr>
          <p:nvPr/>
        </p:nvSpPr>
        <p:spPr bwMode="auto">
          <a:xfrm>
            <a:off x="3954330" y="4192364"/>
            <a:ext cx="3877985" cy="646331"/>
          </a:xfrm>
          <a:prstGeom prst="rect">
            <a:avLst/>
          </a:prstGeom>
          <a:solidFill>
            <a:schemeClr val="accent6">
              <a:lumMod val="60000"/>
              <a:lumOff val="40000"/>
            </a:schemeClr>
          </a:solidFill>
          <a:ln>
            <a:noFill/>
          </a:ln>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de-CH" altLang="de-DE" sz="1800" b="1" dirty="0" err="1">
                <a:solidFill>
                  <a:schemeClr val="bg1"/>
                </a:solidFill>
                <a:latin typeface="Arial" pitchFamily="34" charset="0"/>
              </a:rPr>
              <a:t>Velocità</a:t>
            </a:r>
            <a:r>
              <a:rPr lang="de-CH" altLang="de-DE" sz="1800" b="1" dirty="0">
                <a:solidFill>
                  <a:schemeClr val="bg1"/>
                </a:solidFill>
                <a:latin typeface="Arial" pitchFamily="34" charset="0"/>
              </a:rPr>
              <a:t> </a:t>
            </a:r>
            <a:r>
              <a:rPr lang="de-CH" altLang="de-DE" sz="1800" b="1" dirty="0" err="1">
                <a:solidFill>
                  <a:schemeClr val="bg1"/>
                </a:solidFill>
                <a:latin typeface="Arial" pitchFamily="34" charset="0"/>
              </a:rPr>
              <a:t>d’azione</a:t>
            </a:r>
            <a:r>
              <a:rPr lang="de-CH" altLang="de-DE" sz="1800" b="1" dirty="0">
                <a:solidFill>
                  <a:schemeClr val="bg1"/>
                </a:solidFill>
                <a:latin typeface="Arial" pitchFamily="34" charset="0"/>
              </a:rPr>
              <a:t> e </a:t>
            </a:r>
            <a:r>
              <a:rPr lang="de-CH" altLang="de-DE" sz="1800" b="1" dirty="0" err="1">
                <a:solidFill>
                  <a:schemeClr val="bg1"/>
                </a:solidFill>
                <a:latin typeface="Arial" pitchFamily="34" charset="0"/>
              </a:rPr>
              <a:t>movimento</a:t>
            </a:r>
            <a:endParaRPr lang="de-CH" altLang="de-DE" sz="1800" b="1" dirty="0">
              <a:solidFill>
                <a:schemeClr val="bg1"/>
              </a:solidFill>
              <a:latin typeface="Arial" pitchFamily="34" charset="0"/>
            </a:endParaRPr>
          </a:p>
          <a:p>
            <a:pPr algn="ctr">
              <a:spcBef>
                <a:spcPct val="0"/>
              </a:spcBef>
              <a:buFontTx/>
              <a:buNone/>
              <a:defRPr/>
            </a:pPr>
            <a:r>
              <a:rPr lang="de-CH" altLang="de-DE" sz="1800" dirty="0">
                <a:latin typeface="Arial" pitchFamily="34" charset="0"/>
                <a:sym typeface="Wingdings" pitchFamily="2" charset="2"/>
              </a:rPr>
              <a:t>Quanto veloce </a:t>
            </a:r>
            <a:r>
              <a:rPr lang="de-CH" altLang="de-DE" sz="1800" dirty="0" err="1">
                <a:latin typeface="Arial" pitchFamily="34" charset="0"/>
                <a:sym typeface="Wingdings" pitchFamily="2" charset="2"/>
              </a:rPr>
              <a:t>riesco</a:t>
            </a:r>
            <a:r>
              <a:rPr lang="de-CH" altLang="de-DE" sz="1800" dirty="0">
                <a:latin typeface="Arial" pitchFamily="34" charset="0"/>
                <a:sym typeface="Wingdings" pitchFamily="2" charset="2"/>
              </a:rPr>
              <a:t> a </a:t>
            </a:r>
            <a:r>
              <a:rPr lang="de-CH" altLang="de-DE" sz="1800" dirty="0" err="1">
                <a:latin typeface="Arial" pitchFamily="34" charset="0"/>
                <a:sym typeface="Wingdings" pitchFamily="2" charset="2"/>
              </a:rPr>
              <a:t>muovermi</a:t>
            </a:r>
            <a:r>
              <a:rPr lang="de-CH" altLang="de-DE" sz="1800" dirty="0">
                <a:latin typeface="Arial" pitchFamily="34" charset="0"/>
                <a:sym typeface="Wingdings" pitchFamily="2" charset="2"/>
              </a:rPr>
              <a:t>?</a:t>
            </a:r>
            <a:endParaRPr lang="de-CH" altLang="de-DE" sz="1800" dirty="0">
              <a:latin typeface="Arial" pitchFamily="34" charset="0"/>
            </a:endParaRPr>
          </a:p>
        </p:txBody>
      </p:sp>
      <p:sp>
        <p:nvSpPr>
          <p:cNvPr id="8" name="Text Box 10">
            <a:extLst>
              <a:ext uri="{FF2B5EF4-FFF2-40B4-BE49-F238E27FC236}">
                <a16:creationId xmlns:a16="http://schemas.microsoft.com/office/drawing/2014/main" id="{173FD726-E961-0856-4C73-6ABA5EE8BF93}"/>
              </a:ext>
            </a:extLst>
          </p:cNvPr>
          <p:cNvSpPr txBox="1">
            <a:spLocks noChangeArrowheads="1"/>
          </p:cNvSpPr>
          <p:nvPr/>
        </p:nvSpPr>
        <p:spPr bwMode="auto">
          <a:xfrm>
            <a:off x="4375737" y="5459189"/>
            <a:ext cx="938078" cy="338554"/>
          </a:xfrm>
          <a:prstGeom prst="rect">
            <a:avLst/>
          </a:prstGeom>
          <a:noFill/>
          <a:ln w="9525">
            <a:solidFill>
              <a:srgbClr val="FFB343"/>
            </a:solidFill>
            <a:miter lim="800000"/>
            <a:headEnd/>
            <a:tailEnd/>
          </a:ln>
          <a:effectLst/>
        </p:spPr>
        <p:txBody>
          <a:bodyPr wrap="none">
            <a:spAutoFit/>
          </a:bodyPr>
          <a:lstStyle/>
          <a:p>
            <a:pPr algn="ctr" eaLnBrk="0" hangingPunct="0">
              <a:defRPr/>
            </a:pPr>
            <a:r>
              <a:rPr lang="de-CH" sz="1600" b="1" dirty="0" err="1">
                <a:solidFill>
                  <a:schemeClr val="tx1">
                    <a:lumMod val="50000"/>
                    <a:lumOff val="50000"/>
                  </a:schemeClr>
                </a:solidFill>
                <a:cs typeface="+mn-cs"/>
              </a:rPr>
              <a:t>aciclico</a:t>
            </a:r>
            <a:endParaRPr lang="de-CH" sz="1600" dirty="0">
              <a:solidFill>
                <a:schemeClr val="tx1">
                  <a:lumMod val="50000"/>
                  <a:lumOff val="50000"/>
                </a:schemeClr>
              </a:solidFill>
              <a:cs typeface="+mn-cs"/>
            </a:endParaRPr>
          </a:p>
        </p:txBody>
      </p:sp>
      <p:sp>
        <p:nvSpPr>
          <p:cNvPr id="9" name="Text Box 11">
            <a:extLst>
              <a:ext uri="{FF2B5EF4-FFF2-40B4-BE49-F238E27FC236}">
                <a16:creationId xmlns:a16="http://schemas.microsoft.com/office/drawing/2014/main" id="{C87F7DC2-B82D-6F1B-2C9C-6C59E2919DE9}"/>
              </a:ext>
            </a:extLst>
          </p:cNvPr>
          <p:cNvSpPr txBox="1">
            <a:spLocks noChangeArrowheads="1"/>
          </p:cNvSpPr>
          <p:nvPr/>
        </p:nvSpPr>
        <p:spPr bwMode="auto">
          <a:xfrm>
            <a:off x="6248921" y="5459189"/>
            <a:ext cx="1017587" cy="346075"/>
          </a:xfrm>
          <a:prstGeom prst="rect">
            <a:avLst/>
          </a:prstGeom>
          <a:noFill/>
          <a:ln w="9525">
            <a:solidFill>
              <a:srgbClr val="FFB343"/>
            </a:solidFill>
            <a:miter lim="800000"/>
            <a:headEnd/>
            <a:tailEnd/>
          </a:ln>
          <a:effectLst/>
        </p:spPr>
        <p:txBody>
          <a:bodyPr>
            <a:spAutoFit/>
          </a:bodyPr>
          <a:lstStyle/>
          <a:p>
            <a:pPr algn="ctr" eaLnBrk="0" hangingPunct="0">
              <a:defRPr/>
            </a:pPr>
            <a:r>
              <a:rPr lang="de-CH" sz="1600" b="1" dirty="0" err="1">
                <a:solidFill>
                  <a:schemeClr val="tx1">
                    <a:lumMod val="50000"/>
                    <a:lumOff val="50000"/>
                  </a:schemeClr>
                </a:solidFill>
                <a:cs typeface="+mn-cs"/>
              </a:rPr>
              <a:t>ciclico</a:t>
            </a:r>
            <a:endParaRPr lang="de-CH" sz="1600" dirty="0">
              <a:solidFill>
                <a:schemeClr val="tx1">
                  <a:lumMod val="50000"/>
                  <a:lumOff val="50000"/>
                </a:schemeClr>
              </a:solidFill>
              <a:cs typeface="+mn-cs"/>
            </a:endParaRPr>
          </a:p>
        </p:txBody>
      </p:sp>
      <p:sp>
        <p:nvSpPr>
          <p:cNvPr id="10" name="Line 13">
            <a:extLst>
              <a:ext uri="{FF2B5EF4-FFF2-40B4-BE49-F238E27FC236}">
                <a16:creationId xmlns:a16="http://schemas.microsoft.com/office/drawing/2014/main" id="{4D64ADB6-BC48-7039-4A9F-FF4E2AD9748A}"/>
              </a:ext>
            </a:extLst>
          </p:cNvPr>
          <p:cNvSpPr>
            <a:spLocks noChangeShapeType="1"/>
          </p:cNvSpPr>
          <p:nvPr/>
        </p:nvSpPr>
        <p:spPr bwMode="auto">
          <a:xfrm>
            <a:off x="4032771" y="3789139"/>
            <a:ext cx="882650" cy="288925"/>
          </a:xfrm>
          <a:prstGeom prst="line">
            <a:avLst/>
          </a:prstGeom>
          <a:noFill/>
          <a:ln w="38100">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de-CH">
              <a:highlight>
                <a:srgbClr val="FF0000"/>
              </a:highlight>
            </a:endParaRPr>
          </a:p>
        </p:txBody>
      </p:sp>
      <p:sp>
        <p:nvSpPr>
          <p:cNvPr id="11" name="Line 14">
            <a:extLst>
              <a:ext uri="{FF2B5EF4-FFF2-40B4-BE49-F238E27FC236}">
                <a16:creationId xmlns:a16="http://schemas.microsoft.com/office/drawing/2014/main" id="{48BC7A15-003C-8E4A-D0DF-9CEB33BE1A51}"/>
              </a:ext>
            </a:extLst>
          </p:cNvPr>
          <p:cNvSpPr>
            <a:spLocks noChangeShapeType="1"/>
          </p:cNvSpPr>
          <p:nvPr/>
        </p:nvSpPr>
        <p:spPr bwMode="auto">
          <a:xfrm flipH="1">
            <a:off x="4816996" y="4941664"/>
            <a:ext cx="838200" cy="381000"/>
          </a:xfrm>
          <a:prstGeom prst="line">
            <a:avLst/>
          </a:prstGeom>
          <a:noFill/>
          <a:ln w="38100">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de-CH">
              <a:highlight>
                <a:srgbClr val="FF0000"/>
              </a:highlight>
            </a:endParaRPr>
          </a:p>
        </p:txBody>
      </p:sp>
      <p:sp>
        <p:nvSpPr>
          <p:cNvPr id="12" name="Line 16">
            <a:extLst>
              <a:ext uri="{FF2B5EF4-FFF2-40B4-BE49-F238E27FC236}">
                <a16:creationId xmlns:a16="http://schemas.microsoft.com/office/drawing/2014/main" id="{DE1B7819-4514-AA26-4803-96054C7AE2FB}"/>
              </a:ext>
            </a:extLst>
          </p:cNvPr>
          <p:cNvSpPr>
            <a:spLocks noChangeShapeType="1"/>
          </p:cNvSpPr>
          <p:nvPr/>
        </p:nvSpPr>
        <p:spPr bwMode="auto">
          <a:xfrm>
            <a:off x="5906021" y="4941664"/>
            <a:ext cx="838200" cy="381000"/>
          </a:xfrm>
          <a:prstGeom prst="line">
            <a:avLst/>
          </a:prstGeom>
          <a:noFill/>
          <a:ln w="38100">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de-CH">
              <a:highlight>
                <a:srgbClr val="FF0000"/>
              </a:highlight>
            </a:endParaRPr>
          </a:p>
        </p:txBody>
      </p:sp>
      <p:sp>
        <p:nvSpPr>
          <p:cNvPr id="13" name="Text Box 17">
            <a:extLst>
              <a:ext uri="{FF2B5EF4-FFF2-40B4-BE49-F238E27FC236}">
                <a16:creationId xmlns:a16="http://schemas.microsoft.com/office/drawing/2014/main" id="{61231582-DCD3-BEF9-1917-EC95ADC3501B}"/>
              </a:ext>
            </a:extLst>
          </p:cNvPr>
          <p:cNvSpPr txBox="1">
            <a:spLocks noChangeArrowheads="1"/>
          </p:cNvSpPr>
          <p:nvPr/>
        </p:nvSpPr>
        <p:spPr bwMode="auto">
          <a:xfrm>
            <a:off x="5807596" y="1630139"/>
            <a:ext cx="3960812" cy="641350"/>
          </a:xfrm>
          <a:prstGeom prst="rect">
            <a:avLst/>
          </a:prstGeom>
          <a:solidFill>
            <a:schemeClr val="accent6">
              <a:lumMod val="60000"/>
              <a:lumOff val="40000"/>
            </a:schemeClr>
          </a:solid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de-CH" altLang="de-DE" sz="1800" b="1" dirty="0" err="1">
                <a:solidFill>
                  <a:schemeClr val="bg1"/>
                </a:solidFill>
                <a:latin typeface="Arial" pitchFamily="34" charset="0"/>
              </a:rPr>
              <a:t>Velocità</a:t>
            </a:r>
            <a:r>
              <a:rPr lang="de-CH" altLang="de-DE" sz="1800" b="1" dirty="0">
                <a:solidFill>
                  <a:schemeClr val="bg1"/>
                </a:solidFill>
                <a:latin typeface="Arial" pitchFamily="34" charset="0"/>
              </a:rPr>
              <a:t> </a:t>
            </a:r>
            <a:r>
              <a:rPr lang="de-CH" altLang="de-DE" sz="1800" b="1" dirty="0" err="1">
                <a:solidFill>
                  <a:schemeClr val="bg1"/>
                </a:solidFill>
                <a:latin typeface="Arial" pitchFamily="34" charset="0"/>
              </a:rPr>
              <a:t>d’esecuzione</a:t>
            </a:r>
            <a:endParaRPr lang="de-CH" altLang="de-DE" sz="1800" b="1" dirty="0">
              <a:solidFill>
                <a:schemeClr val="bg1"/>
              </a:solidFill>
              <a:latin typeface="Arial" pitchFamily="34" charset="0"/>
            </a:endParaRPr>
          </a:p>
          <a:p>
            <a:pPr algn="ctr">
              <a:spcBef>
                <a:spcPct val="0"/>
              </a:spcBef>
              <a:buFontTx/>
              <a:buNone/>
              <a:defRPr/>
            </a:pPr>
            <a:r>
              <a:rPr lang="de-CH" altLang="de-DE" sz="1800" dirty="0">
                <a:latin typeface="Arial" pitchFamily="34" charset="0"/>
                <a:sym typeface="Wingdings" pitchFamily="2" charset="2"/>
              </a:rPr>
              <a:t>Cosa </a:t>
            </a:r>
            <a:r>
              <a:rPr lang="de-CH" altLang="de-DE" sz="1800" dirty="0" err="1">
                <a:latin typeface="Arial" pitchFamily="34" charset="0"/>
                <a:sym typeface="Wingdings" pitchFamily="2" charset="2"/>
              </a:rPr>
              <a:t>faccio</a:t>
            </a:r>
            <a:r>
              <a:rPr lang="de-CH" altLang="de-DE" sz="1800" dirty="0">
                <a:latin typeface="Arial" pitchFamily="34" charset="0"/>
                <a:sym typeface="Wingdings" pitchFamily="2" charset="2"/>
              </a:rPr>
              <a:t> in </a:t>
            </a:r>
            <a:r>
              <a:rPr lang="de-CH" altLang="de-DE" sz="1800" dirty="0" err="1">
                <a:latin typeface="Arial" pitchFamily="34" charset="0"/>
                <a:sym typeface="Wingdings" pitchFamily="2" charset="2"/>
              </a:rPr>
              <a:t>questa</a:t>
            </a:r>
            <a:r>
              <a:rPr lang="de-CH" altLang="de-DE" sz="1800" dirty="0">
                <a:latin typeface="Arial" pitchFamily="34" charset="0"/>
                <a:sym typeface="Wingdings" pitchFamily="2" charset="2"/>
              </a:rPr>
              <a:t> </a:t>
            </a:r>
            <a:r>
              <a:rPr lang="de-CH" altLang="de-DE" sz="1800" dirty="0" err="1">
                <a:latin typeface="Arial" pitchFamily="34" charset="0"/>
                <a:sym typeface="Wingdings" pitchFamily="2" charset="2"/>
              </a:rPr>
              <a:t>situazione</a:t>
            </a:r>
            <a:r>
              <a:rPr lang="de-CH" altLang="de-DE" sz="1800" dirty="0">
                <a:latin typeface="Arial" pitchFamily="34" charset="0"/>
                <a:sym typeface="Wingdings" pitchFamily="2" charset="2"/>
              </a:rPr>
              <a:t>?</a:t>
            </a:r>
            <a:endParaRPr lang="de-CH" altLang="de-DE" sz="1800" dirty="0">
              <a:latin typeface="Arial" pitchFamily="34" charset="0"/>
            </a:endParaRPr>
          </a:p>
        </p:txBody>
      </p:sp>
      <p:sp>
        <p:nvSpPr>
          <p:cNvPr id="14" name="Line 18">
            <a:extLst>
              <a:ext uri="{FF2B5EF4-FFF2-40B4-BE49-F238E27FC236}">
                <a16:creationId xmlns:a16="http://schemas.microsoft.com/office/drawing/2014/main" id="{9995FE61-2DEA-D96B-C2CF-569D0BA99147}"/>
              </a:ext>
            </a:extLst>
          </p:cNvPr>
          <p:cNvSpPr>
            <a:spLocks noChangeShapeType="1"/>
          </p:cNvSpPr>
          <p:nvPr/>
        </p:nvSpPr>
        <p:spPr bwMode="auto">
          <a:xfrm flipH="1">
            <a:off x="7058546" y="3789139"/>
            <a:ext cx="881062" cy="288925"/>
          </a:xfrm>
          <a:prstGeom prst="line">
            <a:avLst/>
          </a:prstGeom>
          <a:noFill/>
          <a:ln w="38100">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de-CH">
              <a:highlight>
                <a:srgbClr val="FF0000"/>
              </a:highlight>
            </a:endParaRPr>
          </a:p>
        </p:txBody>
      </p:sp>
      <p:sp>
        <p:nvSpPr>
          <p:cNvPr id="15" name="Titel 2">
            <a:extLst>
              <a:ext uri="{FF2B5EF4-FFF2-40B4-BE49-F238E27FC236}">
                <a16:creationId xmlns:a16="http://schemas.microsoft.com/office/drawing/2014/main" id="{7A349E49-1BD3-4504-98CD-CFF94F0DD18C}"/>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kern="0" dirty="0" err="1">
                <a:cs typeface="Arial" panose="020B0604020202020204" pitchFamily="34" charset="0"/>
              </a:rPr>
              <a:t>Velocità</a:t>
            </a:r>
            <a:br>
              <a:rPr lang="fr-CH" sz="2800" kern="0" dirty="0">
                <a:cs typeface="Arial" panose="020B0604020202020204" pitchFamily="34" charset="0"/>
              </a:rPr>
            </a:br>
            <a:r>
              <a:rPr lang="fr-CH" sz="2800" b="0" kern="0" dirty="0">
                <a:cs typeface="Arial" panose="020B0604020202020204" pitchFamily="34" charset="0"/>
              </a:rPr>
              <a:t>Forme di </a:t>
            </a:r>
            <a:r>
              <a:rPr lang="fr-CH" sz="2800" b="0" kern="0" dirty="0" err="1">
                <a:cs typeface="Arial" panose="020B0604020202020204" pitchFamily="34" charset="0"/>
              </a:rPr>
              <a:t>manifestazione</a:t>
            </a:r>
            <a:endParaRPr lang="fr-CH" sz="2800" b="0" kern="0" dirty="0">
              <a:cs typeface="Arial" panose="020B0604020202020204" pitchFamily="34" charset="0"/>
            </a:endParaRPr>
          </a:p>
        </p:txBody>
      </p:sp>
      <p:sp>
        <p:nvSpPr>
          <p:cNvPr id="3" name="SeitenzahlBenutzerdefiniert">
            <a:extLst>
              <a:ext uri="{FF2B5EF4-FFF2-40B4-BE49-F238E27FC236}">
                <a16:creationId xmlns:a16="http://schemas.microsoft.com/office/drawing/2014/main" id="{1B7D16D6-0C0E-4ADB-465D-0F057FFB42E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62</a:t>
            </a:r>
            <a:endParaRPr lang="de-CH" sz="900" dirty="0"/>
          </a:p>
        </p:txBody>
      </p:sp>
      <p:pic>
        <p:nvPicPr>
          <p:cNvPr id="2" name="Grafik 1">
            <a:extLst>
              <a:ext uri="{FF2B5EF4-FFF2-40B4-BE49-F238E27FC236}">
                <a16:creationId xmlns:a16="http://schemas.microsoft.com/office/drawing/2014/main" id="{2C07B13C-98D7-9869-78EF-AABED7A127B0}"/>
              </a:ext>
            </a:extLst>
          </p:cNvPr>
          <p:cNvPicPr>
            <a:picLocks noChangeAspect="1"/>
          </p:cNvPicPr>
          <p:nvPr/>
        </p:nvPicPr>
        <p:blipFill>
          <a:blip r:embed="rId3"/>
          <a:stretch>
            <a:fillRect/>
          </a:stretch>
        </p:blipFill>
        <p:spPr>
          <a:xfrm>
            <a:off x="378984" y="6059249"/>
            <a:ext cx="269382" cy="360000"/>
          </a:xfrm>
          <a:prstGeom prst="rect">
            <a:avLst/>
          </a:prstGeom>
        </p:spPr>
      </p:pic>
    </p:spTree>
    <p:extLst>
      <p:ext uri="{BB962C8B-B14F-4D97-AF65-F5344CB8AC3E}">
        <p14:creationId xmlns:p14="http://schemas.microsoft.com/office/powerpoint/2010/main" val="27730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 4">
            <a:extLst>
              <a:ext uri="{FF2B5EF4-FFF2-40B4-BE49-F238E27FC236}">
                <a16:creationId xmlns:a16="http://schemas.microsoft.com/office/drawing/2014/main" id="{FD8DA726-775A-214E-893E-7E70270F66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9656" y="1433875"/>
            <a:ext cx="7632688" cy="494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el 2">
            <a:extLst>
              <a:ext uri="{FF2B5EF4-FFF2-40B4-BE49-F238E27FC236}">
                <a16:creationId xmlns:a16="http://schemas.microsoft.com/office/drawing/2014/main" id="{149124CD-8A3F-4AC4-B0C0-589C7B4015B4}"/>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Schnelligkeit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Erscheinungsformen</a:t>
            </a:r>
          </a:p>
        </p:txBody>
      </p:sp>
      <p:sp>
        <p:nvSpPr>
          <p:cNvPr id="3" name="SeitenzahlBenutzerdefiniert">
            <a:extLst>
              <a:ext uri="{FF2B5EF4-FFF2-40B4-BE49-F238E27FC236}">
                <a16:creationId xmlns:a16="http://schemas.microsoft.com/office/drawing/2014/main" id="{DCEA672C-67B5-E827-3FB0-89CA8E1A8BC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63</a:t>
            </a:r>
            <a:endParaRPr lang="de-CH" sz="900" dirty="0"/>
          </a:p>
        </p:txBody>
      </p:sp>
      <p:pic>
        <p:nvPicPr>
          <p:cNvPr id="2" name="Grafik 1">
            <a:extLst>
              <a:ext uri="{FF2B5EF4-FFF2-40B4-BE49-F238E27FC236}">
                <a16:creationId xmlns:a16="http://schemas.microsoft.com/office/drawing/2014/main" id="{CABEFCA2-8456-0642-3AEC-FF7E9575409E}"/>
              </a:ext>
            </a:extLst>
          </p:cNvPr>
          <p:cNvPicPr>
            <a:picLocks noChangeAspect="1"/>
          </p:cNvPicPr>
          <p:nvPr/>
        </p:nvPicPr>
        <p:blipFill>
          <a:blip r:embed="rId4"/>
          <a:stretch>
            <a:fillRect/>
          </a:stretch>
        </p:blipFill>
        <p:spPr>
          <a:xfrm>
            <a:off x="378984" y="6059249"/>
            <a:ext cx="269382" cy="360000"/>
          </a:xfrm>
          <a:prstGeom prst="rect">
            <a:avLst/>
          </a:prstGeom>
        </p:spPr>
      </p:pic>
    </p:spTree>
    <p:extLst>
      <p:ext uri="{BB962C8B-B14F-4D97-AF65-F5344CB8AC3E}">
        <p14:creationId xmlns:p14="http://schemas.microsoft.com/office/powerpoint/2010/main" val="162334894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6E79AEB9-9FBF-AC34-673F-4C8829574FF0}"/>
              </a:ext>
            </a:extLst>
          </p:cNvPr>
          <p:cNvSpPr/>
          <p:nvPr/>
        </p:nvSpPr>
        <p:spPr>
          <a:xfrm>
            <a:off x="4007768" y="4506065"/>
            <a:ext cx="1591200" cy="706973"/>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H" sz="1100" dirty="0">
                <a:solidFill>
                  <a:schemeClr val="tx1"/>
                </a:solidFill>
              </a:rPr>
              <a:t>Vitesse de démarrage Max. Vitesse de déplacement</a:t>
            </a:r>
          </a:p>
        </p:txBody>
      </p:sp>
      <p:cxnSp>
        <p:nvCxnSpPr>
          <p:cNvPr id="5" name="Connecteur droit 4">
            <a:extLst>
              <a:ext uri="{FF2B5EF4-FFF2-40B4-BE49-F238E27FC236}">
                <a16:creationId xmlns:a16="http://schemas.microsoft.com/office/drawing/2014/main" id="{0EF1E77D-65AF-0571-2A54-B88B666560C7}"/>
              </a:ext>
            </a:extLst>
          </p:cNvPr>
          <p:cNvCxnSpPr>
            <a:cxnSpLocks/>
          </p:cNvCxnSpPr>
          <p:nvPr/>
        </p:nvCxnSpPr>
        <p:spPr>
          <a:xfrm flipH="1" flipV="1">
            <a:off x="5394665" y="3784873"/>
            <a:ext cx="0" cy="776190"/>
          </a:xfrm>
          <a:prstGeom prst="line">
            <a:avLst/>
          </a:prstGeom>
          <a:ln w="28575"/>
        </p:spPr>
        <p:style>
          <a:lnRef idx="1">
            <a:schemeClr val="dk1"/>
          </a:lnRef>
          <a:fillRef idx="0">
            <a:schemeClr val="dk1"/>
          </a:fillRef>
          <a:effectRef idx="0">
            <a:schemeClr val="dk1"/>
          </a:effectRef>
          <a:fontRef idx="minor">
            <a:schemeClr val="tx1"/>
          </a:fontRef>
        </p:style>
      </p:cxnSp>
      <p:cxnSp>
        <p:nvCxnSpPr>
          <p:cNvPr id="6" name="Connecteur en angle 5">
            <a:extLst>
              <a:ext uri="{FF2B5EF4-FFF2-40B4-BE49-F238E27FC236}">
                <a16:creationId xmlns:a16="http://schemas.microsoft.com/office/drawing/2014/main" id="{C3D0BEA1-45AA-0BB1-37B7-C90050E29733}"/>
              </a:ext>
            </a:extLst>
          </p:cNvPr>
          <p:cNvCxnSpPr>
            <a:cxnSpLocks/>
            <a:stCxn id="17" idx="2"/>
            <a:endCxn id="32" idx="3"/>
          </p:cNvCxnSpPr>
          <p:nvPr/>
        </p:nvCxnSpPr>
        <p:spPr>
          <a:xfrm rot="5400000">
            <a:off x="9036805" y="4117170"/>
            <a:ext cx="1870109" cy="59448"/>
          </a:xfrm>
          <a:prstGeom prst="bentConnector2">
            <a:avLst/>
          </a:prstGeom>
          <a:ln w="28575">
            <a:tailEnd type="triangle"/>
          </a:ln>
        </p:spPr>
        <p:style>
          <a:lnRef idx="1">
            <a:schemeClr val="dk1"/>
          </a:lnRef>
          <a:fillRef idx="0">
            <a:schemeClr val="dk1"/>
          </a:fillRef>
          <a:effectRef idx="0">
            <a:schemeClr val="dk1"/>
          </a:effectRef>
          <a:fontRef idx="minor">
            <a:schemeClr val="tx1"/>
          </a:fontRef>
        </p:style>
      </p:cxnSp>
      <p:cxnSp>
        <p:nvCxnSpPr>
          <p:cNvPr id="7" name="Connecteur droit avec flèche 6">
            <a:extLst>
              <a:ext uri="{FF2B5EF4-FFF2-40B4-BE49-F238E27FC236}">
                <a16:creationId xmlns:a16="http://schemas.microsoft.com/office/drawing/2014/main" id="{3AC1A6F6-DB0A-4EF2-8A6C-8BE04DA74A4C}"/>
              </a:ext>
            </a:extLst>
          </p:cNvPr>
          <p:cNvCxnSpPr>
            <a:endCxn id="22" idx="2"/>
          </p:cNvCxnSpPr>
          <p:nvPr/>
        </p:nvCxnSpPr>
        <p:spPr>
          <a:xfrm flipV="1">
            <a:off x="7554664" y="3969549"/>
            <a:ext cx="1823734" cy="149886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FB834B22-6190-0EC7-6733-5E7336747D02}"/>
              </a:ext>
            </a:extLst>
          </p:cNvPr>
          <p:cNvSpPr/>
          <p:nvPr/>
        </p:nvSpPr>
        <p:spPr>
          <a:xfrm>
            <a:off x="4595902" y="1484784"/>
            <a:ext cx="2736304" cy="28803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000" dirty="0">
                <a:solidFill>
                  <a:schemeClr val="tx1"/>
                </a:solidFill>
              </a:rPr>
              <a:t>Vitesse motrice</a:t>
            </a:r>
          </a:p>
        </p:txBody>
      </p:sp>
      <p:sp>
        <p:nvSpPr>
          <p:cNvPr id="11" name="Rectangle 10">
            <a:extLst>
              <a:ext uri="{FF2B5EF4-FFF2-40B4-BE49-F238E27FC236}">
                <a16:creationId xmlns:a16="http://schemas.microsoft.com/office/drawing/2014/main" id="{1448EEA4-666B-8294-C240-2CB77410B9B4}"/>
              </a:ext>
            </a:extLst>
          </p:cNvPr>
          <p:cNvSpPr/>
          <p:nvPr/>
        </p:nvSpPr>
        <p:spPr>
          <a:xfrm>
            <a:off x="1812882" y="2060848"/>
            <a:ext cx="2246640" cy="28803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solidFill>
                  <a:schemeClr val="tx1"/>
                </a:solidFill>
              </a:rPr>
              <a:t>Vitesse de réaction</a:t>
            </a:r>
          </a:p>
        </p:txBody>
      </p:sp>
      <p:sp>
        <p:nvSpPr>
          <p:cNvPr id="12" name="Rectangle 11">
            <a:extLst>
              <a:ext uri="{FF2B5EF4-FFF2-40B4-BE49-F238E27FC236}">
                <a16:creationId xmlns:a16="http://schemas.microsoft.com/office/drawing/2014/main" id="{459724E0-5B98-D8C9-4420-A169E30786E2}"/>
              </a:ext>
            </a:extLst>
          </p:cNvPr>
          <p:cNvSpPr/>
          <p:nvPr/>
        </p:nvSpPr>
        <p:spPr>
          <a:xfrm>
            <a:off x="4282288" y="2054607"/>
            <a:ext cx="3608047" cy="288032"/>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solidFill>
                  <a:schemeClr val="tx1"/>
                </a:solidFill>
              </a:rPr>
              <a:t>Vitesse de déplacement</a:t>
            </a:r>
          </a:p>
        </p:txBody>
      </p:sp>
      <p:sp>
        <p:nvSpPr>
          <p:cNvPr id="13" name="Rectangle 12">
            <a:extLst>
              <a:ext uri="{FF2B5EF4-FFF2-40B4-BE49-F238E27FC236}">
                <a16:creationId xmlns:a16="http://schemas.microsoft.com/office/drawing/2014/main" id="{9D51F505-1FE7-72A5-C3CB-C06DC27FE855}"/>
              </a:ext>
            </a:extLst>
          </p:cNvPr>
          <p:cNvSpPr/>
          <p:nvPr/>
        </p:nvSpPr>
        <p:spPr>
          <a:xfrm>
            <a:off x="8379249" y="2060848"/>
            <a:ext cx="2090497" cy="288032"/>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solidFill>
                  <a:schemeClr val="tx1"/>
                </a:solidFill>
              </a:rPr>
              <a:t>Vitesse endurance</a:t>
            </a:r>
          </a:p>
        </p:txBody>
      </p:sp>
      <p:sp>
        <p:nvSpPr>
          <p:cNvPr id="14" name="Rectangle 13">
            <a:extLst>
              <a:ext uri="{FF2B5EF4-FFF2-40B4-BE49-F238E27FC236}">
                <a16:creationId xmlns:a16="http://schemas.microsoft.com/office/drawing/2014/main" id="{DF797AC2-567B-32B6-3BBB-62F3E48D0B97}"/>
              </a:ext>
            </a:extLst>
          </p:cNvPr>
          <p:cNvSpPr/>
          <p:nvPr/>
        </p:nvSpPr>
        <p:spPr>
          <a:xfrm>
            <a:off x="4282289" y="2745236"/>
            <a:ext cx="1813711" cy="4677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solidFill>
                  <a:schemeClr val="tx1"/>
                </a:solidFill>
              </a:rPr>
              <a:t>Vitesse de déplacement complexe</a:t>
            </a:r>
          </a:p>
        </p:txBody>
      </p:sp>
      <p:sp>
        <p:nvSpPr>
          <p:cNvPr id="15" name="Rectangle 14">
            <a:extLst>
              <a:ext uri="{FF2B5EF4-FFF2-40B4-BE49-F238E27FC236}">
                <a16:creationId xmlns:a16="http://schemas.microsoft.com/office/drawing/2014/main" id="{08F5912C-D769-D401-A78E-10EFA060A4FA}"/>
              </a:ext>
            </a:extLst>
          </p:cNvPr>
          <p:cNvSpPr/>
          <p:nvPr/>
        </p:nvSpPr>
        <p:spPr>
          <a:xfrm>
            <a:off x="6143040" y="2731409"/>
            <a:ext cx="1806009" cy="46774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solidFill>
                  <a:schemeClr val="tx1"/>
                </a:solidFill>
              </a:rPr>
              <a:t>Vitesse de déplacement élémentaire</a:t>
            </a:r>
          </a:p>
        </p:txBody>
      </p:sp>
      <p:sp>
        <p:nvSpPr>
          <p:cNvPr id="16" name="Rectangle 15">
            <a:extLst>
              <a:ext uri="{FF2B5EF4-FFF2-40B4-BE49-F238E27FC236}">
                <a16:creationId xmlns:a16="http://schemas.microsoft.com/office/drawing/2014/main" id="{13AA5720-D0D0-41B8-3B03-AAED01D813E0}"/>
              </a:ext>
            </a:extLst>
          </p:cNvPr>
          <p:cNvSpPr/>
          <p:nvPr/>
        </p:nvSpPr>
        <p:spPr>
          <a:xfrm>
            <a:off x="8379982" y="2924944"/>
            <a:ext cx="1040456" cy="288032"/>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solidFill>
                  <a:schemeClr val="tx1"/>
                </a:solidFill>
              </a:rPr>
              <a:t>Cyclique</a:t>
            </a:r>
          </a:p>
        </p:txBody>
      </p:sp>
      <p:sp>
        <p:nvSpPr>
          <p:cNvPr id="17" name="Rectangle 16">
            <a:extLst>
              <a:ext uri="{FF2B5EF4-FFF2-40B4-BE49-F238E27FC236}">
                <a16:creationId xmlns:a16="http://schemas.microsoft.com/office/drawing/2014/main" id="{6393857A-07D7-FB67-9E16-1B8E2B03EE87}"/>
              </a:ext>
            </a:extLst>
          </p:cNvPr>
          <p:cNvSpPr/>
          <p:nvPr/>
        </p:nvSpPr>
        <p:spPr>
          <a:xfrm>
            <a:off x="9514677" y="2924944"/>
            <a:ext cx="973811" cy="286896"/>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solidFill>
                  <a:schemeClr val="tx1"/>
                </a:solidFill>
              </a:rPr>
              <a:t>Acyclique</a:t>
            </a:r>
          </a:p>
        </p:txBody>
      </p:sp>
      <p:sp>
        <p:nvSpPr>
          <p:cNvPr id="18" name="Rectangle 17">
            <a:extLst>
              <a:ext uri="{FF2B5EF4-FFF2-40B4-BE49-F238E27FC236}">
                <a16:creationId xmlns:a16="http://schemas.microsoft.com/office/drawing/2014/main" id="{133B171F-417A-A0ED-1B95-4FA75445DF3E}"/>
              </a:ext>
            </a:extLst>
          </p:cNvPr>
          <p:cNvSpPr/>
          <p:nvPr/>
        </p:nvSpPr>
        <p:spPr>
          <a:xfrm>
            <a:off x="4282288" y="3509362"/>
            <a:ext cx="793392" cy="25171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solidFill>
                  <a:schemeClr val="tx1"/>
                </a:solidFill>
              </a:rPr>
              <a:t>Cyclique</a:t>
            </a:r>
          </a:p>
        </p:txBody>
      </p:sp>
      <p:sp>
        <p:nvSpPr>
          <p:cNvPr id="19" name="Rectangle 18">
            <a:extLst>
              <a:ext uri="{FF2B5EF4-FFF2-40B4-BE49-F238E27FC236}">
                <a16:creationId xmlns:a16="http://schemas.microsoft.com/office/drawing/2014/main" id="{584E01AE-7DF3-1893-577E-A13CF83A7E9D}"/>
              </a:ext>
            </a:extLst>
          </p:cNvPr>
          <p:cNvSpPr/>
          <p:nvPr/>
        </p:nvSpPr>
        <p:spPr>
          <a:xfrm>
            <a:off x="5210729" y="3510705"/>
            <a:ext cx="840214" cy="250372"/>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solidFill>
                  <a:schemeClr val="tx1"/>
                </a:solidFill>
              </a:rPr>
              <a:t>Acyclique</a:t>
            </a:r>
          </a:p>
        </p:txBody>
      </p:sp>
      <p:sp>
        <p:nvSpPr>
          <p:cNvPr id="20" name="Rectangle 19">
            <a:extLst>
              <a:ext uri="{FF2B5EF4-FFF2-40B4-BE49-F238E27FC236}">
                <a16:creationId xmlns:a16="http://schemas.microsoft.com/office/drawing/2014/main" id="{BB7E3E0F-FD9D-1D55-0BFD-78DD39373708}"/>
              </a:ext>
            </a:extLst>
          </p:cNvPr>
          <p:cNvSpPr/>
          <p:nvPr/>
        </p:nvSpPr>
        <p:spPr>
          <a:xfrm>
            <a:off x="7133218" y="3503820"/>
            <a:ext cx="766075" cy="25725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solidFill>
                  <a:schemeClr val="tx1"/>
                </a:solidFill>
              </a:rPr>
              <a:t>Cyclique</a:t>
            </a:r>
          </a:p>
        </p:txBody>
      </p:sp>
      <p:sp>
        <p:nvSpPr>
          <p:cNvPr id="21" name="Rectangle 20">
            <a:extLst>
              <a:ext uri="{FF2B5EF4-FFF2-40B4-BE49-F238E27FC236}">
                <a16:creationId xmlns:a16="http://schemas.microsoft.com/office/drawing/2014/main" id="{6CD2FA16-20B9-0022-199E-A573538D2B50}"/>
              </a:ext>
            </a:extLst>
          </p:cNvPr>
          <p:cNvSpPr/>
          <p:nvPr/>
        </p:nvSpPr>
        <p:spPr>
          <a:xfrm>
            <a:off x="6143041" y="3511163"/>
            <a:ext cx="876084" cy="24991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solidFill>
                  <a:schemeClr val="tx1"/>
                </a:solidFill>
              </a:rPr>
              <a:t>Acyclique</a:t>
            </a:r>
          </a:p>
        </p:txBody>
      </p:sp>
      <p:sp>
        <p:nvSpPr>
          <p:cNvPr id="22" name="Rectangle 21">
            <a:extLst>
              <a:ext uri="{FF2B5EF4-FFF2-40B4-BE49-F238E27FC236}">
                <a16:creationId xmlns:a16="http://schemas.microsoft.com/office/drawing/2014/main" id="{D4158342-CD1B-BF9F-D19B-A8AAB54892C5}"/>
              </a:ext>
            </a:extLst>
          </p:cNvPr>
          <p:cNvSpPr/>
          <p:nvPr/>
        </p:nvSpPr>
        <p:spPr>
          <a:xfrm>
            <a:off x="8569772" y="3501809"/>
            <a:ext cx="1617252" cy="46774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H" sz="1200" dirty="0">
                <a:solidFill>
                  <a:schemeClr val="tx1"/>
                </a:solidFill>
              </a:rPr>
              <a:t>Endurance</a:t>
            </a:r>
          </a:p>
          <a:p>
            <a:r>
              <a:rPr lang="fr-CH" sz="1200" dirty="0">
                <a:solidFill>
                  <a:schemeClr val="tx1"/>
                </a:solidFill>
              </a:rPr>
              <a:t>Vitesse endurance</a:t>
            </a:r>
          </a:p>
        </p:txBody>
      </p:sp>
      <p:sp>
        <p:nvSpPr>
          <p:cNvPr id="23" name="Rectangle 22">
            <a:extLst>
              <a:ext uri="{FF2B5EF4-FFF2-40B4-BE49-F238E27FC236}">
                <a16:creationId xmlns:a16="http://schemas.microsoft.com/office/drawing/2014/main" id="{0FB58EB5-9B51-D8FB-6233-A958D6E2CB06}"/>
              </a:ext>
            </a:extLst>
          </p:cNvPr>
          <p:cNvSpPr/>
          <p:nvPr/>
        </p:nvSpPr>
        <p:spPr>
          <a:xfrm>
            <a:off x="5475933" y="3965567"/>
            <a:ext cx="1303374" cy="75984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H" sz="1000" dirty="0">
                <a:solidFill>
                  <a:schemeClr val="tx1"/>
                </a:solidFill>
              </a:rPr>
              <a:t>Force de saut</a:t>
            </a:r>
          </a:p>
          <a:p>
            <a:r>
              <a:rPr lang="fr-CH" sz="1000" dirty="0">
                <a:solidFill>
                  <a:schemeClr val="tx1"/>
                </a:solidFill>
              </a:rPr>
              <a:t>Force balistique</a:t>
            </a:r>
          </a:p>
          <a:p>
            <a:r>
              <a:rPr lang="fr-CH" sz="1000" dirty="0">
                <a:solidFill>
                  <a:schemeClr val="tx1"/>
                </a:solidFill>
              </a:rPr>
              <a:t>Force de lancement</a:t>
            </a:r>
          </a:p>
          <a:p>
            <a:r>
              <a:rPr lang="fr-CH" sz="1000" dirty="0">
                <a:solidFill>
                  <a:schemeClr val="tx1"/>
                </a:solidFill>
              </a:rPr>
              <a:t>Force de choc</a:t>
            </a:r>
          </a:p>
        </p:txBody>
      </p:sp>
      <p:sp>
        <p:nvSpPr>
          <p:cNvPr id="24" name="Rectangle 23">
            <a:extLst>
              <a:ext uri="{FF2B5EF4-FFF2-40B4-BE49-F238E27FC236}">
                <a16:creationId xmlns:a16="http://schemas.microsoft.com/office/drawing/2014/main" id="{8D6552BF-3B39-8C33-3DF5-A081CC2DAE6C}"/>
              </a:ext>
            </a:extLst>
          </p:cNvPr>
          <p:cNvSpPr/>
          <p:nvPr/>
        </p:nvSpPr>
        <p:spPr>
          <a:xfrm>
            <a:off x="6802390" y="3780183"/>
            <a:ext cx="188537" cy="153116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fr-CH" sz="1200" dirty="0">
                <a:solidFill>
                  <a:schemeClr val="tx1"/>
                </a:solidFill>
              </a:rPr>
              <a:t>Vitesse séquentielle</a:t>
            </a:r>
          </a:p>
        </p:txBody>
      </p:sp>
      <p:sp>
        <p:nvSpPr>
          <p:cNvPr id="25" name="Rectangle 24">
            <a:extLst>
              <a:ext uri="{FF2B5EF4-FFF2-40B4-BE49-F238E27FC236}">
                <a16:creationId xmlns:a16="http://schemas.microsoft.com/office/drawing/2014/main" id="{A5E59720-48CA-0D11-7D55-88A1647359DE}"/>
              </a:ext>
            </a:extLst>
          </p:cNvPr>
          <p:cNvSpPr/>
          <p:nvPr/>
        </p:nvSpPr>
        <p:spPr>
          <a:xfrm>
            <a:off x="1855498" y="2924944"/>
            <a:ext cx="810596" cy="27420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solidFill>
                  <a:schemeClr val="tx1"/>
                </a:solidFill>
              </a:rPr>
              <a:t>Simple</a:t>
            </a:r>
          </a:p>
        </p:txBody>
      </p:sp>
      <p:sp>
        <p:nvSpPr>
          <p:cNvPr id="26" name="Rectangle 25">
            <a:extLst>
              <a:ext uri="{FF2B5EF4-FFF2-40B4-BE49-F238E27FC236}">
                <a16:creationId xmlns:a16="http://schemas.microsoft.com/office/drawing/2014/main" id="{EDC0CE94-31D6-CB6B-FA30-68F1CD5AAB2C}"/>
              </a:ext>
            </a:extLst>
          </p:cNvPr>
          <p:cNvSpPr/>
          <p:nvPr/>
        </p:nvSpPr>
        <p:spPr>
          <a:xfrm>
            <a:off x="3155741" y="2924944"/>
            <a:ext cx="972681" cy="28689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solidFill>
                  <a:schemeClr val="tx1"/>
                </a:solidFill>
              </a:rPr>
              <a:t>complexe</a:t>
            </a:r>
          </a:p>
        </p:txBody>
      </p:sp>
      <p:sp>
        <p:nvSpPr>
          <p:cNvPr id="27" name="Rectangle 26">
            <a:extLst>
              <a:ext uri="{FF2B5EF4-FFF2-40B4-BE49-F238E27FC236}">
                <a16:creationId xmlns:a16="http://schemas.microsoft.com/office/drawing/2014/main" id="{E5D31E95-877E-EB85-E085-B7AC8FEAAB7C}"/>
              </a:ext>
            </a:extLst>
          </p:cNvPr>
          <p:cNvSpPr/>
          <p:nvPr/>
        </p:nvSpPr>
        <p:spPr>
          <a:xfrm>
            <a:off x="1855498" y="3625174"/>
            <a:ext cx="2204024" cy="131599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H" sz="1200" dirty="0">
                <a:solidFill>
                  <a:schemeClr val="tx1"/>
                </a:solidFill>
              </a:rPr>
              <a:t>Traitement du signal:</a:t>
            </a:r>
          </a:p>
          <a:p>
            <a:pPr marL="285750" indent="-285750">
              <a:buFont typeface="Arial" panose="020B0604020202020204" pitchFamily="34" charset="0"/>
              <a:buChar char="•"/>
            </a:pPr>
            <a:r>
              <a:rPr lang="fr-CH" sz="1200" dirty="0">
                <a:solidFill>
                  <a:schemeClr val="tx1"/>
                </a:solidFill>
              </a:rPr>
              <a:t>vestibulaire</a:t>
            </a:r>
          </a:p>
          <a:p>
            <a:pPr marL="285750" indent="-285750">
              <a:buFont typeface="Arial" panose="020B0604020202020204" pitchFamily="34" charset="0"/>
              <a:buChar char="•"/>
            </a:pPr>
            <a:r>
              <a:rPr lang="fr-CH" sz="1200" dirty="0">
                <a:solidFill>
                  <a:schemeClr val="tx1"/>
                </a:solidFill>
              </a:rPr>
              <a:t>kinesthésique</a:t>
            </a:r>
          </a:p>
          <a:p>
            <a:pPr marL="285750" indent="-285750">
              <a:buFont typeface="Arial" panose="020B0604020202020204" pitchFamily="34" charset="0"/>
              <a:buChar char="•"/>
            </a:pPr>
            <a:r>
              <a:rPr lang="fr-CH" sz="1200" dirty="0">
                <a:solidFill>
                  <a:schemeClr val="tx1"/>
                </a:solidFill>
              </a:rPr>
              <a:t>acoustique</a:t>
            </a:r>
          </a:p>
          <a:p>
            <a:pPr marL="285750" indent="-285750">
              <a:buFont typeface="Arial" panose="020B0604020202020204" pitchFamily="34" charset="0"/>
              <a:buChar char="•"/>
            </a:pPr>
            <a:r>
              <a:rPr lang="fr-CH" sz="1200" dirty="0">
                <a:solidFill>
                  <a:schemeClr val="tx1"/>
                </a:solidFill>
              </a:rPr>
              <a:t>visuel</a:t>
            </a:r>
          </a:p>
          <a:p>
            <a:pPr marL="285750" indent="-285750">
              <a:buFont typeface="Arial" panose="020B0604020202020204" pitchFamily="34" charset="0"/>
              <a:buChar char="•"/>
            </a:pPr>
            <a:r>
              <a:rPr lang="fr-CH" sz="1200" dirty="0">
                <a:solidFill>
                  <a:schemeClr val="tx1"/>
                </a:solidFill>
              </a:rPr>
              <a:t>tactile</a:t>
            </a:r>
          </a:p>
        </p:txBody>
      </p:sp>
      <p:sp>
        <p:nvSpPr>
          <p:cNvPr id="28" name="Rectangle 27">
            <a:extLst>
              <a:ext uri="{FF2B5EF4-FFF2-40B4-BE49-F238E27FC236}">
                <a16:creationId xmlns:a16="http://schemas.microsoft.com/office/drawing/2014/main" id="{36B7AA79-13FD-151F-7932-87AEA4E40FBE}"/>
              </a:ext>
            </a:extLst>
          </p:cNvPr>
          <p:cNvSpPr/>
          <p:nvPr/>
        </p:nvSpPr>
        <p:spPr>
          <a:xfrm>
            <a:off x="1637423" y="5493149"/>
            <a:ext cx="1518319" cy="70697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H" sz="1200" dirty="0">
                <a:solidFill>
                  <a:schemeClr val="tx1"/>
                </a:solidFill>
              </a:rPr>
              <a:t>Perception</a:t>
            </a:r>
          </a:p>
          <a:p>
            <a:r>
              <a:rPr lang="fr-CH" sz="1200" dirty="0">
                <a:solidFill>
                  <a:schemeClr val="tx1"/>
                </a:solidFill>
              </a:rPr>
              <a:t>Anticipation</a:t>
            </a:r>
          </a:p>
          <a:p>
            <a:r>
              <a:rPr lang="fr-CH" sz="1200" dirty="0">
                <a:solidFill>
                  <a:schemeClr val="tx1"/>
                </a:solidFill>
              </a:rPr>
              <a:t>Décision</a:t>
            </a:r>
          </a:p>
        </p:txBody>
      </p:sp>
      <p:sp>
        <p:nvSpPr>
          <p:cNvPr id="29" name="Rectangle 28">
            <a:extLst>
              <a:ext uri="{FF2B5EF4-FFF2-40B4-BE49-F238E27FC236}">
                <a16:creationId xmlns:a16="http://schemas.microsoft.com/office/drawing/2014/main" id="{9AAD28FD-D02F-8E6F-3638-F86679C0B485}"/>
              </a:ext>
            </a:extLst>
          </p:cNvPr>
          <p:cNvSpPr/>
          <p:nvPr/>
        </p:nvSpPr>
        <p:spPr>
          <a:xfrm>
            <a:off x="3814114" y="5477413"/>
            <a:ext cx="1598581" cy="70697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solidFill>
                  <a:schemeClr val="tx1"/>
                </a:solidFill>
              </a:rPr>
              <a:t>Force maximale</a:t>
            </a:r>
          </a:p>
          <a:p>
            <a:pPr algn="ctr"/>
            <a:r>
              <a:rPr lang="fr-CH" sz="1200" dirty="0">
                <a:solidFill>
                  <a:schemeClr val="tx1"/>
                </a:solidFill>
              </a:rPr>
              <a:t>Force rapide</a:t>
            </a:r>
          </a:p>
          <a:p>
            <a:pPr algn="ctr"/>
            <a:r>
              <a:rPr lang="fr-CH" sz="1200" dirty="0">
                <a:solidFill>
                  <a:schemeClr val="tx1"/>
                </a:solidFill>
              </a:rPr>
              <a:t>Force réactive</a:t>
            </a:r>
          </a:p>
        </p:txBody>
      </p:sp>
      <p:sp>
        <p:nvSpPr>
          <p:cNvPr id="30" name="Rectangle 29">
            <a:extLst>
              <a:ext uri="{FF2B5EF4-FFF2-40B4-BE49-F238E27FC236}">
                <a16:creationId xmlns:a16="http://schemas.microsoft.com/office/drawing/2014/main" id="{589B6869-3F9A-186E-2F9A-C3326B266E35}"/>
              </a:ext>
            </a:extLst>
          </p:cNvPr>
          <p:cNvSpPr/>
          <p:nvPr/>
        </p:nvSpPr>
        <p:spPr>
          <a:xfrm>
            <a:off x="7094169" y="4163267"/>
            <a:ext cx="924241" cy="46774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solidFill>
                  <a:schemeClr val="tx1"/>
                </a:solidFill>
              </a:rPr>
              <a:t>Fréquence Vitesse</a:t>
            </a:r>
          </a:p>
        </p:txBody>
      </p:sp>
      <p:sp>
        <p:nvSpPr>
          <p:cNvPr id="31" name="Rectangle 30">
            <a:extLst>
              <a:ext uri="{FF2B5EF4-FFF2-40B4-BE49-F238E27FC236}">
                <a16:creationId xmlns:a16="http://schemas.microsoft.com/office/drawing/2014/main" id="{E7B8E896-64B4-7D2A-B96D-EC132CA9F9F9}"/>
              </a:ext>
            </a:extLst>
          </p:cNvPr>
          <p:cNvSpPr/>
          <p:nvPr/>
        </p:nvSpPr>
        <p:spPr>
          <a:xfrm>
            <a:off x="8578970" y="5646700"/>
            <a:ext cx="1617249" cy="539749"/>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solidFill>
                  <a:schemeClr val="tx1"/>
                </a:solidFill>
              </a:rPr>
              <a:t>Force rapide</a:t>
            </a:r>
          </a:p>
          <a:p>
            <a:pPr algn="ctr"/>
            <a:r>
              <a:rPr lang="fr-CH" sz="1200" dirty="0">
                <a:solidFill>
                  <a:schemeClr val="tx1"/>
                </a:solidFill>
              </a:rPr>
              <a:t>Force de réaction</a:t>
            </a:r>
          </a:p>
          <a:p>
            <a:pPr algn="ctr"/>
            <a:r>
              <a:rPr lang="fr-CH" sz="1200" dirty="0">
                <a:solidFill>
                  <a:schemeClr val="tx1"/>
                </a:solidFill>
              </a:rPr>
              <a:t>Résistance à la force</a:t>
            </a:r>
          </a:p>
        </p:txBody>
      </p:sp>
      <p:sp>
        <p:nvSpPr>
          <p:cNvPr id="32" name="Rectangle 31">
            <a:extLst>
              <a:ext uri="{FF2B5EF4-FFF2-40B4-BE49-F238E27FC236}">
                <a16:creationId xmlns:a16="http://schemas.microsoft.com/office/drawing/2014/main" id="{A5AD1421-F02C-46DC-199A-96225BE61E64}"/>
              </a:ext>
            </a:extLst>
          </p:cNvPr>
          <p:cNvSpPr/>
          <p:nvPr/>
        </p:nvSpPr>
        <p:spPr>
          <a:xfrm>
            <a:off x="8018410" y="4795837"/>
            <a:ext cx="1923725" cy="572223"/>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dirty="0">
                <a:solidFill>
                  <a:schemeClr val="tx1"/>
                </a:solidFill>
              </a:rPr>
              <a:t>Résistance à la vitesse</a:t>
            </a:r>
          </a:p>
          <a:p>
            <a:r>
              <a:rPr lang="fr-FR" sz="1200" dirty="0">
                <a:solidFill>
                  <a:schemeClr val="tx1"/>
                </a:solidFill>
              </a:rPr>
              <a:t>Force-vitesse résistance</a:t>
            </a:r>
            <a:endParaRPr lang="fr-CH" sz="1200" dirty="0">
              <a:solidFill>
                <a:schemeClr val="tx1"/>
              </a:solidFill>
            </a:endParaRPr>
          </a:p>
        </p:txBody>
      </p:sp>
      <p:sp>
        <p:nvSpPr>
          <p:cNvPr id="33" name="Rectangle 32">
            <a:extLst>
              <a:ext uri="{FF2B5EF4-FFF2-40B4-BE49-F238E27FC236}">
                <a16:creationId xmlns:a16="http://schemas.microsoft.com/office/drawing/2014/main" id="{05C243B2-E60E-E5CF-4843-1D883B0F4D52}"/>
              </a:ext>
            </a:extLst>
          </p:cNvPr>
          <p:cNvSpPr/>
          <p:nvPr/>
        </p:nvSpPr>
        <p:spPr>
          <a:xfrm>
            <a:off x="1787590" y="6453336"/>
            <a:ext cx="734545" cy="3097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solidFill>
                  <a:schemeClr val="tx1"/>
                </a:solidFill>
              </a:rPr>
              <a:t>SNC</a:t>
            </a:r>
          </a:p>
        </p:txBody>
      </p:sp>
      <p:sp>
        <p:nvSpPr>
          <p:cNvPr id="34" name="Rectangle 33">
            <a:extLst>
              <a:ext uri="{FF2B5EF4-FFF2-40B4-BE49-F238E27FC236}">
                <a16:creationId xmlns:a16="http://schemas.microsoft.com/office/drawing/2014/main" id="{E8590795-8A2B-A9E6-918D-6B44652348E5}"/>
              </a:ext>
            </a:extLst>
          </p:cNvPr>
          <p:cNvSpPr/>
          <p:nvPr/>
        </p:nvSpPr>
        <p:spPr>
          <a:xfrm>
            <a:off x="2518264" y="6453336"/>
            <a:ext cx="1409095" cy="3097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solidFill>
                  <a:schemeClr val="tx1"/>
                </a:solidFill>
              </a:rPr>
              <a:t>Irritation nerveuse</a:t>
            </a:r>
          </a:p>
        </p:txBody>
      </p:sp>
      <p:sp>
        <p:nvSpPr>
          <p:cNvPr id="35" name="Rectangle 34">
            <a:extLst>
              <a:ext uri="{FF2B5EF4-FFF2-40B4-BE49-F238E27FC236}">
                <a16:creationId xmlns:a16="http://schemas.microsoft.com/office/drawing/2014/main" id="{ACF14ADF-A74B-C0D8-0B16-8C4BEEE8F5FC}"/>
              </a:ext>
            </a:extLst>
          </p:cNvPr>
          <p:cNvSpPr/>
          <p:nvPr/>
        </p:nvSpPr>
        <p:spPr>
          <a:xfrm>
            <a:off x="3917562" y="6453334"/>
            <a:ext cx="1750495" cy="3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solidFill>
                  <a:schemeClr val="tx1"/>
                </a:solidFill>
              </a:rPr>
              <a:t>Coordination cérébrale</a:t>
            </a:r>
          </a:p>
        </p:txBody>
      </p:sp>
      <p:sp>
        <p:nvSpPr>
          <p:cNvPr id="36" name="Rectangle 35">
            <a:extLst>
              <a:ext uri="{FF2B5EF4-FFF2-40B4-BE49-F238E27FC236}">
                <a16:creationId xmlns:a16="http://schemas.microsoft.com/office/drawing/2014/main" id="{C4455F3E-61AE-944B-012B-18D97B6345BD}"/>
              </a:ext>
            </a:extLst>
          </p:cNvPr>
          <p:cNvSpPr/>
          <p:nvPr/>
        </p:nvSpPr>
        <p:spPr>
          <a:xfrm>
            <a:off x="5610473" y="6453336"/>
            <a:ext cx="1657691" cy="3097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solidFill>
                  <a:schemeClr val="tx1"/>
                </a:solidFill>
              </a:rPr>
              <a:t>Retour nerveux</a:t>
            </a:r>
          </a:p>
        </p:txBody>
      </p:sp>
      <p:sp>
        <p:nvSpPr>
          <p:cNvPr id="37" name="Rectangle 36">
            <a:extLst>
              <a:ext uri="{FF2B5EF4-FFF2-40B4-BE49-F238E27FC236}">
                <a16:creationId xmlns:a16="http://schemas.microsoft.com/office/drawing/2014/main" id="{DB271C64-65D5-8C8E-C671-3A7EFFE0EDC3}"/>
              </a:ext>
            </a:extLst>
          </p:cNvPr>
          <p:cNvSpPr/>
          <p:nvPr/>
        </p:nvSpPr>
        <p:spPr>
          <a:xfrm>
            <a:off x="7176120" y="6453335"/>
            <a:ext cx="1071389" cy="30898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solidFill>
                  <a:schemeClr val="tx1"/>
                </a:solidFill>
              </a:rPr>
              <a:t>Musculature</a:t>
            </a:r>
          </a:p>
        </p:txBody>
      </p:sp>
      <p:sp>
        <p:nvSpPr>
          <p:cNvPr id="38" name="Rectangle 37">
            <a:extLst>
              <a:ext uri="{FF2B5EF4-FFF2-40B4-BE49-F238E27FC236}">
                <a16:creationId xmlns:a16="http://schemas.microsoft.com/office/drawing/2014/main" id="{865D33BA-4A6F-40CB-1579-BE8E081AAE03}"/>
              </a:ext>
            </a:extLst>
          </p:cNvPr>
          <p:cNvSpPr/>
          <p:nvPr/>
        </p:nvSpPr>
        <p:spPr>
          <a:xfrm>
            <a:off x="8247692" y="6452541"/>
            <a:ext cx="2220179" cy="3097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solidFill>
                  <a:schemeClr val="tx1"/>
                </a:solidFill>
              </a:rPr>
              <a:t>Fourniture d'énergie</a:t>
            </a:r>
          </a:p>
        </p:txBody>
      </p:sp>
      <p:sp>
        <p:nvSpPr>
          <p:cNvPr id="39" name="Rectangle 38">
            <a:extLst>
              <a:ext uri="{FF2B5EF4-FFF2-40B4-BE49-F238E27FC236}">
                <a16:creationId xmlns:a16="http://schemas.microsoft.com/office/drawing/2014/main" id="{CFCD066A-29AE-C423-380C-0C70238DD2A9}"/>
              </a:ext>
            </a:extLst>
          </p:cNvPr>
          <p:cNvSpPr/>
          <p:nvPr/>
        </p:nvSpPr>
        <p:spPr>
          <a:xfrm>
            <a:off x="5614184" y="5487517"/>
            <a:ext cx="2150070" cy="686767"/>
          </a:xfrm>
          <a:prstGeom prst="rect">
            <a:avLst/>
          </a:prstGeom>
          <a:gradFill flip="none" rotWithShape="1">
            <a:gsLst>
              <a:gs pos="0">
                <a:schemeClr val="accent3">
                  <a:lumMod val="60000"/>
                  <a:lumOff val="40000"/>
                </a:schemeClr>
              </a:gs>
              <a:gs pos="58000">
                <a:schemeClr val="accent1">
                  <a:tint val="44500"/>
                  <a:satMod val="160000"/>
                </a:schemeClr>
              </a:gs>
              <a:gs pos="100000">
                <a:schemeClr val="accent1">
                  <a:lumMod val="60000"/>
                  <a:lumOff val="4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H" sz="1200" dirty="0">
                <a:solidFill>
                  <a:schemeClr val="tx1"/>
                </a:solidFill>
              </a:rPr>
              <a:t>Coordination neuromusculaire</a:t>
            </a:r>
          </a:p>
          <a:p>
            <a:r>
              <a:rPr lang="fr-FR" sz="1200" dirty="0">
                <a:solidFill>
                  <a:schemeClr val="tx1"/>
                </a:solidFill>
              </a:rPr>
              <a:t>Programmes temporels (fréquence et amplitude)</a:t>
            </a:r>
            <a:endParaRPr lang="fr-CH" sz="1200" dirty="0">
              <a:solidFill>
                <a:schemeClr val="tx1"/>
              </a:solidFill>
            </a:endParaRPr>
          </a:p>
        </p:txBody>
      </p:sp>
      <p:cxnSp>
        <p:nvCxnSpPr>
          <p:cNvPr id="41" name="Connecteur droit avec flèche 40">
            <a:extLst>
              <a:ext uri="{FF2B5EF4-FFF2-40B4-BE49-F238E27FC236}">
                <a16:creationId xmlns:a16="http://schemas.microsoft.com/office/drawing/2014/main" id="{6E0A43FC-08E3-2CBD-2E3C-7332733C8B74}"/>
              </a:ext>
            </a:extLst>
          </p:cNvPr>
          <p:cNvCxnSpPr>
            <a:stCxn id="18" idx="2"/>
          </p:cNvCxnSpPr>
          <p:nvPr/>
        </p:nvCxnSpPr>
        <p:spPr>
          <a:xfrm>
            <a:off x="4678984" y="3761077"/>
            <a:ext cx="0" cy="72268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2" name="Connecteur droit avec flèche 41">
            <a:extLst>
              <a:ext uri="{FF2B5EF4-FFF2-40B4-BE49-F238E27FC236}">
                <a16:creationId xmlns:a16="http://schemas.microsoft.com/office/drawing/2014/main" id="{41B6F688-9B0E-834E-BB48-707DA8374AF2}"/>
              </a:ext>
            </a:extLst>
          </p:cNvPr>
          <p:cNvCxnSpPr>
            <a:endCxn id="18" idx="0"/>
          </p:cNvCxnSpPr>
          <p:nvPr/>
        </p:nvCxnSpPr>
        <p:spPr>
          <a:xfrm>
            <a:off x="4678984" y="3211840"/>
            <a:ext cx="0" cy="2975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3" name="Connecteur droit avec flèche 42">
            <a:extLst>
              <a:ext uri="{FF2B5EF4-FFF2-40B4-BE49-F238E27FC236}">
                <a16:creationId xmlns:a16="http://schemas.microsoft.com/office/drawing/2014/main" id="{B753F51A-61D5-8361-B81B-A06573F1050B}"/>
              </a:ext>
            </a:extLst>
          </p:cNvPr>
          <p:cNvCxnSpPr/>
          <p:nvPr/>
        </p:nvCxnSpPr>
        <p:spPr>
          <a:xfrm>
            <a:off x="5603038" y="3211840"/>
            <a:ext cx="0" cy="2975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4" name="Connecteur droit avec flèche 43">
            <a:extLst>
              <a:ext uri="{FF2B5EF4-FFF2-40B4-BE49-F238E27FC236}">
                <a16:creationId xmlns:a16="http://schemas.microsoft.com/office/drawing/2014/main" id="{9868AAFB-D172-AD55-73ED-43CCB5B5A3CC}"/>
              </a:ext>
            </a:extLst>
          </p:cNvPr>
          <p:cNvCxnSpPr/>
          <p:nvPr/>
        </p:nvCxnSpPr>
        <p:spPr>
          <a:xfrm>
            <a:off x="6526929" y="3211840"/>
            <a:ext cx="0" cy="2975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5" name="Connecteur droit avec flèche 44">
            <a:extLst>
              <a:ext uri="{FF2B5EF4-FFF2-40B4-BE49-F238E27FC236}">
                <a16:creationId xmlns:a16="http://schemas.microsoft.com/office/drawing/2014/main" id="{A7C41670-CD31-BB3E-28EA-C97D92B41488}"/>
              </a:ext>
            </a:extLst>
          </p:cNvPr>
          <p:cNvCxnSpPr/>
          <p:nvPr/>
        </p:nvCxnSpPr>
        <p:spPr>
          <a:xfrm>
            <a:off x="7511776" y="3212709"/>
            <a:ext cx="0" cy="2975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6" name="Connecteur droit avec flèche 45">
            <a:extLst>
              <a:ext uri="{FF2B5EF4-FFF2-40B4-BE49-F238E27FC236}">
                <a16:creationId xmlns:a16="http://schemas.microsoft.com/office/drawing/2014/main" id="{C7C3B0D8-B538-123A-AB4C-B8FE6F7F44A5}"/>
              </a:ext>
            </a:extLst>
          </p:cNvPr>
          <p:cNvCxnSpPr/>
          <p:nvPr/>
        </p:nvCxnSpPr>
        <p:spPr>
          <a:xfrm>
            <a:off x="7510256" y="3761077"/>
            <a:ext cx="0" cy="2975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7" name="Connecteur droit avec flèche 46">
            <a:extLst>
              <a:ext uri="{FF2B5EF4-FFF2-40B4-BE49-F238E27FC236}">
                <a16:creationId xmlns:a16="http://schemas.microsoft.com/office/drawing/2014/main" id="{25BB8165-E1B9-EFBC-8FA2-1DDA3A6E5DB8}"/>
              </a:ext>
            </a:extLst>
          </p:cNvPr>
          <p:cNvCxnSpPr/>
          <p:nvPr/>
        </p:nvCxnSpPr>
        <p:spPr>
          <a:xfrm>
            <a:off x="8888681" y="2342639"/>
            <a:ext cx="11529" cy="51029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8" name="Connecteur droit avec flèche 47">
            <a:extLst>
              <a:ext uri="{FF2B5EF4-FFF2-40B4-BE49-F238E27FC236}">
                <a16:creationId xmlns:a16="http://schemas.microsoft.com/office/drawing/2014/main" id="{4FABC473-E4F3-4108-602C-497DBD5ED558}"/>
              </a:ext>
            </a:extLst>
          </p:cNvPr>
          <p:cNvCxnSpPr/>
          <p:nvPr/>
        </p:nvCxnSpPr>
        <p:spPr>
          <a:xfrm>
            <a:off x="9990053" y="2370781"/>
            <a:ext cx="11529" cy="51029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9" name="Connecteur droit avec flèche 48">
            <a:extLst>
              <a:ext uri="{FF2B5EF4-FFF2-40B4-BE49-F238E27FC236}">
                <a16:creationId xmlns:a16="http://schemas.microsoft.com/office/drawing/2014/main" id="{B7365D7C-B309-3C1E-698A-E4CE61BA0A17}"/>
              </a:ext>
            </a:extLst>
          </p:cNvPr>
          <p:cNvCxnSpPr/>
          <p:nvPr/>
        </p:nvCxnSpPr>
        <p:spPr>
          <a:xfrm flipV="1">
            <a:off x="2939718" y="6209299"/>
            <a:ext cx="0" cy="24403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0" name="Connecteur droit avec flèche 49">
            <a:extLst>
              <a:ext uri="{FF2B5EF4-FFF2-40B4-BE49-F238E27FC236}">
                <a16:creationId xmlns:a16="http://schemas.microsoft.com/office/drawing/2014/main" id="{35A9337C-F7C5-46E1-B4EA-19D524104555}"/>
              </a:ext>
            </a:extLst>
          </p:cNvPr>
          <p:cNvCxnSpPr/>
          <p:nvPr/>
        </p:nvCxnSpPr>
        <p:spPr>
          <a:xfrm flipV="1">
            <a:off x="4678984" y="6221058"/>
            <a:ext cx="0" cy="24403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1" name="Connecteur droit avec flèche 50">
            <a:extLst>
              <a:ext uri="{FF2B5EF4-FFF2-40B4-BE49-F238E27FC236}">
                <a16:creationId xmlns:a16="http://schemas.microsoft.com/office/drawing/2014/main" id="{D1B721EB-7C45-3EA7-D548-0B38C841AAE6}"/>
              </a:ext>
            </a:extLst>
          </p:cNvPr>
          <p:cNvCxnSpPr/>
          <p:nvPr/>
        </p:nvCxnSpPr>
        <p:spPr>
          <a:xfrm flipV="1">
            <a:off x="6468110" y="6221058"/>
            <a:ext cx="0" cy="24403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2" name="Connecteur droit avec flèche 51">
            <a:extLst>
              <a:ext uri="{FF2B5EF4-FFF2-40B4-BE49-F238E27FC236}">
                <a16:creationId xmlns:a16="http://schemas.microsoft.com/office/drawing/2014/main" id="{5BEB2D6C-9005-28DC-9971-9306835373E1}"/>
              </a:ext>
            </a:extLst>
          </p:cNvPr>
          <p:cNvCxnSpPr/>
          <p:nvPr/>
        </p:nvCxnSpPr>
        <p:spPr>
          <a:xfrm flipV="1">
            <a:off x="9420438" y="6221058"/>
            <a:ext cx="0" cy="24403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3" name="Connecteur droit avec flèche 52">
            <a:extLst>
              <a:ext uri="{FF2B5EF4-FFF2-40B4-BE49-F238E27FC236}">
                <a16:creationId xmlns:a16="http://schemas.microsoft.com/office/drawing/2014/main" id="{1B01966B-91DD-0ECA-A613-F9709376B6D5}"/>
              </a:ext>
            </a:extLst>
          </p:cNvPr>
          <p:cNvCxnSpPr/>
          <p:nvPr/>
        </p:nvCxnSpPr>
        <p:spPr>
          <a:xfrm flipV="1">
            <a:off x="4698409" y="5217633"/>
            <a:ext cx="0" cy="24403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4" name="Connecteur droit avec flèche 53">
            <a:extLst>
              <a:ext uri="{FF2B5EF4-FFF2-40B4-BE49-F238E27FC236}">
                <a16:creationId xmlns:a16="http://schemas.microsoft.com/office/drawing/2014/main" id="{28EE95F2-A4F9-24D9-2BD6-B91E1FAB8E99}"/>
              </a:ext>
            </a:extLst>
          </p:cNvPr>
          <p:cNvCxnSpPr>
            <a:cxnSpLocks/>
            <a:endCxn id="23" idx="2"/>
          </p:cNvCxnSpPr>
          <p:nvPr/>
        </p:nvCxnSpPr>
        <p:spPr>
          <a:xfrm flipV="1">
            <a:off x="5280760" y="4725416"/>
            <a:ext cx="846860" cy="74414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5" name="Connecteur droit avec flèche 54">
            <a:extLst>
              <a:ext uri="{FF2B5EF4-FFF2-40B4-BE49-F238E27FC236}">
                <a16:creationId xmlns:a16="http://schemas.microsoft.com/office/drawing/2014/main" id="{F0547B04-4565-023F-2CE2-427A00F4EF18}"/>
              </a:ext>
            </a:extLst>
          </p:cNvPr>
          <p:cNvCxnSpPr/>
          <p:nvPr/>
        </p:nvCxnSpPr>
        <p:spPr>
          <a:xfrm flipV="1">
            <a:off x="7351374" y="4631007"/>
            <a:ext cx="0" cy="83740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6" name="Connecteur droit avec flèche 55">
            <a:extLst>
              <a:ext uri="{FF2B5EF4-FFF2-40B4-BE49-F238E27FC236}">
                <a16:creationId xmlns:a16="http://schemas.microsoft.com/office/drawing/2014/main" id="{B67F8677-F98C-F1A6-7169-81AFD9B03855}"/>
              </a:ext>
            </a:extLst>
          </p:cNvPr>
          <p:cNvCxnSpPr/>
          <p:nvPr/>
        </p:nvCxnSpPr>
        <p:spPr>
          <a:xfrm flipH="1" flipV="1">
            <a:off x="6680086" y="4123441"/>
            <a:ext cx="73842" cy="24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7" name="Connecteur droit avec flèche 56">
            <a:extLst>
              <a:ext uri="{FF2B5EF4-FFF2-40B4-BE49-F238E27FC236}">
                <a16:creationId xmlns:a16="http://schemas.microsoft.com/office/drawing/2014/main" id="{4A6D76AC-4854-76F7-857F-CCE1D4F3FA7C}"/>
              </a:ext>
            </a:extLst>
          </p:cNvPr>
          <p:cNvCxnSpPr/>
          <p:nvPr/>
        </p:nvCxnSpPr>
        <p:spPr>
          <a:xfrm flipH="1" flipV="1">
            <a:off x="6684134" y="4281562"/>
            <a:ext cx="73842" cy="24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8" name="Connecteur droit avec flèche 57">
            <a:extLst>
              <a:ext uri="{FF2B5EF4-FFF2-40B4-BE49-F238E27FC236}">
                <a16:creationId xmlns:a16="http://schemas.microsoft.com/office/drawing/2014/main" id="{2EAF987C-421F-512B-1C55-148C430B21B1}"/>
              </a:ext>
            </a:extLst>
          </p:cNvPr>
          <p:cNvCxnSpPr/>
          <p:nvPr/>
        </p:nvCxnSpPr>
        <p:spPr>
          <a:xfrm flipH="1" flipV="1">
            <a:off x="6684134" y="4432249"/>
            <a:ext cx="73842" cy="24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9" name="Connecteur droit avec flèche 58">
            <a:extLst>
              <a:ext uri="{FF2B5EF4-FFF2-40B4-BE49-F238E27FC236}">
                <a16:creationId xmlns:a16="http://schemas.microsoft.com/office/drawing/2014/main" id="{E8D7AD7F-D71F-4F84-8398-5754659BCC58}"/>
              </a:ext>
            </a:extLst>
          </p:cNvPr>
          <p:cNvCxnSpPr/>
          <p:nvPr/>
        </p:nvCxnSpPr>
        <p:spPr>
          <a:xfrm flipH="1" flipV="1">
            <a:off x="6684134" y="4579094"/>
            <a:ext cx="73842" cy="24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0" name="Connecteur en angle 59">
            <a:extLst>
              <a:ext uri="{FF2B5EF4-FFF2-40B4-BE49-F238E27FC236}">
                <a16:creationId xmlns:a16="http://schemas.microsoft.com/office/drawing/2014/main" id="{C5349D84-C5ED-DB52-CA64-F6DBBE1D8995}"/>
              </a:ext>
            </a:extLst>
          </p:cNvPr>
          <p:cNvCxnSpPr>
            <a:cxnSpLocks/>
            <a:stCxn id="11" idx="2"/>
            <a:endCxn id="25" idx="0"/>
          </p:cNvCxnSpPr>
          <p:nvPr/>
        </p:nvCxnSpPr>
        <p:spPr>
          <a:xfrm rot="5400000">
            <a:off x="2310467" y="2299209"/>
            <a:ext cx="576064" cy="675406"/>
          </a:xfrm>
          <a:prstGeom prst="bentConnector3">
            <a:avLst/>
          </a:prstGeom>
          <a:ln w="28575">
            <a:tailEnd type="triangle"/>
          </a:ln>
        </p:spPr>
        <p:style>
          <a:lnRef idx="1">
            <a:schemeClr val="dk1"/>
          </a:lnRef>
          <a:fillRef idx="0">
            <a:schemeClr val="dk1"/>
          </a:fillRef>
          <a:effectRef idx="0">
            <a:schemeClr val="dk1"/>
          </a:effectRef>
          <a:fontRef idx="minor">
            <a:schemeClr val="tx1"/>
          </a:fontRef>
        </p:style>
      </p:cxnSp>
      <p:cxnSp>
        <p:nvCxnSpPr>
          <p:cNvPr id="61" name="Connecteur en angle 60">
            <a:extLst>
              <a:ext uri="{FF2B5EF4-FFF2-40B4-BE49-F238E27FC236}">
                <a16:creationId xmlns:a16="http://schemas.microsoft.com/office/drawing/2014/main" id="{70F09DAD-D8B3-89BB-0617-24E678A2712D}"/>
              </a:ext>
            </a:extLst>
          </p:cNvPr>
          <p:cNvCxnSpPr>
            <a:cxnSpLocks/>
            <a:stCxn id="11" idx="2"/>
            <a:endCxn id="26" idx="0"/>
          </p:cNvCxnSpPr>
          <p:nvPr/>
        </p:nvCxnSpPr>
        <p:spPr>
          <a:xfrm rot="16200000" flipH="1">
            <a:off x="3001110" y="2283972"/>
            <a:ext cx="576064" cy="705880"/>
          </a:xfrm>
          <a:prstGeom prst="bentConnector3">
            <a:avLst/>
          </a:prstGeom>
          <a:ln w="28575">
            <a:tailEnd type="triangle"/>
          </a:ln>
        </p:spPr>
        <p:style>
          <a:lnRef idx="1">
            <a:schemeClr val="dk1"/>
          </a:lnRef>
          <a:fillRef idx="0">
            <a:schemeClr val="dk1"/>
          </a:fillRef>
          <a:effectRef idx="0">
            <a:schemeClr val="dk1"/>
          </a:effectRef>
          <a:fontRef idx="minor">
            <a:schemeClr val="tx1"/>
          </a:fontRef>
        </p:style>
      </p:cxnSp>
      <p:cxnSp>
        <p:nvCxnSpPr>
          <p:cNvPr id="62" name="Connecteur en angle 61">
            <a:extLst>
              <a:ext uri="{FF2B5EF4-FFF2-40B4-BE49-F238E27FC236}">
                <a16:creationId xmlns:a16="http://schemas.microsoft.com/office/drawing/2014/main" id="{AE7C863D-CEB8-AD17-3CC9-FAD4C5908D92}"/>
              </a:ext>
            </a:extLst>
          </p:cNvPr>
          <p:cNvCxnSpPr>
            <a:stCxn id="10" idx="1"/>
            <a:endCxn id="11" idx="0"/>
          </p:cNvCxnSpPr>
          <p:nvPr/>
        </p:nvCxnSpPr>
        <p:spPr>
          <a:xfrm rot="10800000" flipV="1">
            <a:off x="2936202" y="1628800"/>
            <a:ext cx="1659700" cy="432048"/>
          </a:xfrm>
          <a:prstGeom prst="bentConnector2">
            <a:avLst/>
          </a:prstGeom>
          <a:ln w="28575">
            <a:tailEnd type="triangle"/>
          </a:ln>
        </p:spPr>
        <p:style>
          <a:lnRef idx="1">
            <a:schemeClr val="dk1"/>
          </a:lnRef>
          <a:fillRef idx="0">
            <a:schemeClr val="dk1"/>
          </a:fillRef>
          <a:effectRef idx="0">
            <a:schemeClr val="dk1"/>
          </a:effectRef>
          <a:fontRef idx="minor">
            <a:schemeClr val="tx1"/>
          </a:fontRef>
        </p:style>
      </p:cxnSp>
      <p:cxnSp>
        <p:nvCxnSpPr>
          <p:cNvPr id="63" name="Connecteur en angle 62">
            <a:extLst>
              <a:ext uri="{FF2B5EF4-FFF2-40B4-BE49-F238E27FC236}">
                <a16:creationId xmlns:a16="http://schemas.microsoft.com/office/drawing/2014/main" id="{58785758-524C-EA04-1153-8550EA46BFCD}"/>
              </a:ext>
            </a:extLst>
          </p:cNvPr>
          <p:cNvCxnSpPr>
            <a:stCxn id="10" idx="3"/>
            <a:endCxn id="13" idx="0"/>
          </p:cNvCxnSpPr>
          <p:nvPr/>
        </p:nvCxnSpPr>
        <p:spPr>
          <a:xfrm>
            <a:off x="7332206" y="1628800"/>
            <a:ext cx="2092292" cy="432048"/>
          </a:xfrm>
          <a:prstGeom prst="bentConnector2">
            <a:avLst/>
          </a:prstGeom>
          <a:ln w="28575">
            <a:tailEnd type="triangle"/>
          </a:ln>
        </p:spPr>
        <p:style>
          <a:lnRef idx="1">
            <a:schemeClr val="dk1"/>
          </a:lnRef>
          <a:fillRef idx="0">
            <a:schemeClr val="dk1"/>
          </a:fillRef>
          <a:effectRef idx="0">
            <a:schemeClr val="dk1"/>
          </a:effectRef>
          <a:fontRef idx="minor">
            <a:schemeClr val="tx1"/>
          </a:fontRef>
        </p:style>
      </p:cxnSp>
      <p:cxnSp>
        <p:nvCxnSpPr>
          <p:cNvPr id="64" name="Connecteur droit avec flèche 63">
            <a:extLst>
              <a:ext uri="{FF2B5EF4-FFF2-40B4-BE49-F238E27FC236}">
                <a16:creationId xmlns:a16="http://schemas.microsoft.com/office/drawing/2014/main" id="{E09F5465-423F-4F4D-08EF-8E291234A585}"/>
              </a:ext>
            </a:extLst>
          </p:cNvPr>
          <p:cNvCxnSpPr>
            <a:stCxn id="10" idx="2"/>
          </p:cNvCxnSpPr>
          <p:nvPr/>
        </p:nvCxnSpPr>
        <p:spPr>
          <a:xfrm>
            <a:off x="5964054" y="1772816"/>
            <a:ext cx="0" cy="28179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5" name="Connecteur droit avec flèche 64">
            <a:extLst>
              <a:ext uri="{FF2B5EF4-FFF2-40B4-BE49-F238E27FC236}">
                <a16:creationId xmlns:a16="http://schemas.microsoft.com/office/drawing/2014/main" id="{DA2D5958-7E2E-6FE9-7A9C-3BC7ABFD5683}"/>
              </a:ext>
            </a:extLst>
          </p:cNvPr>
          <p:cNvCxnSpPr>
            <a:cxnSpLocks/>
            <a:endCxn id="14" idx="0"/>
          </p:cNvCxnSpPr>
          <p:nvPr/>
        </p:nvCxnSpPr>
        <p:spPr>
          <a:xfrm>
            <a:off x="5144695" y="2335726"/>
            <a:ext cx="44450" cy="40951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6" name="Connecteur droit avec flèche 65">
            <a:extLst>
              <a:ext uri="{FF2B5EF4-FFF2-40B4-BE49-F238E27FC236}">
                <a16:creationId xmlns:a16="http://schemas.microsoft.com/office/drawing/2014/main" id="{9A6B9590-D9E2-0F67-E88B-F9CE6E981E9B}"/>
              </a:ext>
            </a:extLst>
          </p:cNvPr>
          <p:cNvCxnSpPr>
            <a:cxnSpLocks/>
            <a:endCxn id="15" idx="0"/>
          </p:cNvCxnSpPr>
          <p:nvPr/>
        </p:nvCxnSpPr>
        <p:spPr>
          <a:xfrm>
            <a:off x="7019126" y="2370781"/>
            <a:ext cx="26919" cy="36062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8" name="Connecteur droit avec flèche 67">
            <a:extLst>
              <a:ext uri="{FF2B5EF4-FFF2-40B4-BE49-F238E27FC236}">
                <a16:creationId xmlns:a16="http://schemas.microsoft.com/office/drawing/2014/main" id="{E64CFAC3-6C65-47DE-CAAC-A32258F396F7}"/>
              </a:ext>
            </a:extLst>
          </p:cNvPr>
          <p:cNvCxnSpPr/>
          <p:nvPr/>
        </p:nvCxnSpPr>
        <p:spPr>
          <a:xfrm flipH="1" flipV="1">
            <a:off x="10097923" y="5061800"/>
            <a:ext cx="327260" cy="962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9" name="Connecteur droit avec flèche 68">
            <a:extLst>
              <a:ext uri="{FF2B5EF4-FFF2-40B4-BE49-F238E27FC236}">
                <a16:creationId xmlns:a16="http://schemas.microsoft.com/office/drawing/2014/main" id="{E425CA72-3EA2-71CE-A950-C5C689F107E8}"/>
              </a:ext>
            </a:extLst>
          </p:cNvPr>
          <p:cNvCxnSpPr/>
          <p:nvPr/>
        </p:nvCxnSpPr>
        <p:spPr>
          <a:xfrm flipH="1" flipV="1">
            <a:off x="9741788" y="4946296"/>
            <a:ext cx="248265" cy="35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0" name="Connecteur en angle 69">
            <a:extLst>
              <a:ext uri="{FF2B5EF4-FFF2-40B4-BE49-F238E27FC236}">
                <a16:creationId xmlns:a16="http://schemas.microsoft.com/office/drawing/2014/main" id="{287C43C6-6809-AC8A-C43B-28B1F1E8E1B9}"/>
              </a:ext>
            </a:extLst>
          </p:cNvPr>
          <p:cNvCxnSpPr>
            <a:stCxn id="16" idx="1"/>
            <a:endCxn id="22" idx="1"/>
          </p:cNvCxnSpPr>
          <p:nvPr/>
        </p:nvCxnSpPr>
        <p:spPr>
          <a:xfrm rot="10800000" flipH="1" flipV="1">
            <a:off x="8379982" y="3068959"/>
            <a:ext cx="189790" cy="666719"/>
          </a:xfrm>
          <a:prstGeom prst="bentConnector3">
            <a:avLst>
              <a:gd name="adj1" fmla="val -120449"/>
            </a:avLst>
          </a:prstGeom>
          <a:ln w="28575">
            <a:tailEnd type="triangle"/>
          </a:ln>
        </p:spPr>
        <p:style>
          <a:lnRef idx="1">
            <a:schemeClr val="dk1"/>
          </a:lnRef>
          <a:fillRef idx="0">
            <a:schemeClr val="dk1"/>
          </a:fillRef>
          <a:effectRef idx="0">
            <a:schemeClr val="dk1"/>
          </a:effectRef>
          <a:fontRef idx="minor">
            <a:schemeClr val="tx1"/>
          </a:fontRef>
        </p:style>
      </p:cxnSp>
      <p:cxnSp>
        <p:nvCxnSpPr>
          <p:cNvPr id="71" name="Connecteur droit avec flèche 70">
            <a:extLst>
              <a:ext uri="{FF2B5EF4-FFF2-40B4-BE49-F238E27FC236}">
                <a16:creationId xmlns:a16="http://schemas.microsoft.com/office/drawing/2014/main" id="{189B06C6-A296-3597-7804-6AAAA965BC1F}"/>
              </a:ext>
            </a:extLst>
          </p:cNvPr>
          <p:cNvCxnSpPr/>
          <p:nvPr/>
        </p:nvCxnSpPr>
        <p:spPr>
          <a:xfrm>
            <a:off x="8173618" y="3600870"/>
            <a:ext cx="403513" cy="751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2" name="Connecteur droit avec flèche 71">
            <a:extLst>
              <a:ext uri="{FF2B5EF4-FFF2-40B4-BE49-F238E27FC236}">
                <a16:creationId xmlns:a16="http://schemas.microsoft.com/office/drawing/2014/main" id="{7AC18A3E-AEC8-C6EA-2064-2BA0FEBCBB2C}"/>
              </a:ext>
            </a:extLst>
          </p:cNvPr>
          <p:cNvCxnSpPr/>
          <p:nvPr/>
        </p:nvCxnSpPr>
        <p:spPr>
          <a:xfrm flipV="1">
            <a:off x="1723944" y="4001416"/>
            <a:ext cx="142774" cy="16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3" name="Connecteur droit avec flèche 72">
            <a:extLst>
              <a:ext uri="{FF2B5EF4-FFF2-40B4-BE49-F238E27FC236}">
                <a16:creationId xmlns:a16="http://schemas.microsoft.com/office/drawing/2014/main" id="{70D2CB83-CE4A-1ED5-E500-CDC61A6EF8A7}"/>
              </a:ext>
            </a:extLst>
          </p:cNvPr>
          <p:cNvCxnSpPr/>
          <p:nvPr/>
        </p:nvCxnSpPr>
        <p:spPr>
          <a:xfrm flipV="1">
            <a:off x="1723686" y="4172387"/>
            <a:ext cx="142774" cy="16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4" name="Connecteur droit avec flèche 73">
            <a:extLst>
              <a:ext uri="{FF2B5EF4-FFF2-40B4-BE49-F238E27FC236}">
                <a16:creationId xmlns:a16="http://schemas.microsoft.com/office/drawing/2014/main" id="{9FEF9E0C-0A98-6276-0F96-C7475450D7EE}"/>
              </a:ext>
            </a:extLst>
          </p:cNvPr>
          <p:cNvCxnSpPr/>
          <p:nvPr/>
        </p:nvCxnSpPr>
        <p:spPr>
          <a:xfrm flipV="1">
            <a:off x="1723686" y="4374275"/>
            <a:ext cx="142774" cy="16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5" name="Connecteur droit avec flèche 74">
            <a:extLst>
              <a:ext uri="{FF2B5EF4-FFF2-40B4-BE49-F238E27FC236}">
                <a16:creationId xmlns:a16="http://schemas.microsoft.com/office/drawing/2014/main" id="{27A749CE-FE21-723B-BCC9-6CA16751A60E}"/>
              </a:ext>
            </a:extLst>
          </p:cNvPr>
          <p:cNvCxnSpPr/>
          <p:nvPr/>
        </p:nvCxnSpPr>
        <p:spPr>
          <a:xfrm flipV="1">
            <a:off x="1712724" y="4550014"/>
            <a:ext cx="142774" cy="16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6" name="Connecteur droit avec flèche 75">
            <a:extLst>
              <a:ext uri="{FF2B5EF4-FFF2-40B4-BE49-F238E27FC236}">
                <a16:creationId xmlns:a16="http://schemas.microsoft.com/office/drawing/2014/main" id="{74E0E4CD-8433-356A-3E97-5F37A781BF1B}"/>
              </a:ext>
            </a:extLst>
          </p:cNvPr>
          <p:cNvCxnSpPr/>
          <p:nvPr/>
        </p:nvCxnSpPr>
        <p:spPr>
          <a:xfrm flipV="1">
            <a:off x="1712724" y="4758302"/>
            <a:ext cx="142774" cy="16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7" name="Connecteur droit 76">
            <a:extLst>
              <a:ext uri="{FF2B5EF4-FFF2-40B4-BE49-F238E27FC236}">
                <a16:creationId xmlns:a16="http://schemas.microsoft.com/office/drawing/2014/main" id="{CB88AD80-BFA4-076A-27C1-835D530190FA}"/>
              </a:ext>
            </a:extLst>
          </p:cNvPr>
          <p:cNvCxnSpPr/>
          <p:nvPr/>
        </p:nvCxnSpPr>
        <p:spPr>
          <a:xfrm>
            <a:off x="1723686" y="4001416"/>
            <a:ext cx="0" cy="1486101"/>
          </a:xfrm>
          <a:prstGeom prst="line">
            <a:avLst/>
          </a:prstGeom>
          <a:ln w="28575"/>
        </p:spPr>
        <p:style>
          <a:lnRef idx="1">
            <a:schemeClr val="dk1"/>
          </a:lnRef>
          <a:fillRef idx="0">
            <a:schemeClr val="dk1"/>
          </a:fillRef>
          <a:effectRef idx="0">
            <a:schemeClr val="dk1"/>
          </a:effectRef>
          <a:fontRef idx="minor">
            <a:schemeClr val="tx1"/>
          </a:fontRef>
        </p:style>
      </p:cxnSp>
      <p:cxnSp>
        <p:nvCxnSpPr>
          <p:cNvPr id="78" name="Connecteur droit avec flèche 77">
            <a:extLst>
              <a:ext uri="{FF2B5EF4-FFF2-40B4-BE49-F238E27FC236}">
                <a16:creationId xmlns:a16="http://schemas.microsoft.com/office/drawing/2014/main" id="{74B2A702-E16F-C7A5-1DC8-9E3620601B51}"/>
              </a:ext>
            </a:extLst>
          </p:cNvPr>
          <p:cNvCxnSpPr/>
          <p:nvPr/>
        </p:nvCxnSpPr>
        <p:spPr>
          <a:xfrm flipV="1">
            <a:off x="5398557" y="4116448"/>
            <a:ext cx="142774" cy="16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9" name="Connecteur droit avec flèche 78">
            <a:extLst>
              <a:ext uri="{FF2B5EF4-FFF2-40B4-BE49-F238E27FC236}">
                <a16:creationId xmlns:a16="http://schemas.microsoft.com/office/drawing/2014/main" id="{8A0493FF-F03C-049F-837A-53ADE91C6515}"/>
              </a:ext>
            </a:extLst>
          </p:cNvPr>
          <p:cNvCxnSpPr/>
          <p:nvPr/>
        </p:nvCxnSpPr>
        <p:spPr>
          <a:xfrm flipV="1">
            <a:off x="5398557" y="4271886"/>
            <a:ext cx="142774" cy="16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80" name="Connecteur droit avec flèche 79">
            <a:extLst>
              <a:ext uri="{FF2B5EF4-FFF2-40B4-BE49-F238E27FC236}">
                <a16:creationId xmlns:a16="http://schemas.microsoft.com/office/drawing/2014/main" id="{520EED53-F22F-8579-3A67-3D3F10C6FD1F}"/>
              </a:ext>
            </a:extLst>
          </p:cNvPr>
          <p:cNvCxnSpPr/>
          <p:nvPr/>
        </p:nvCxnSpPr>
        <p:spPr>
          <a:xfrm flipV="1">
            <a:off x="5398557" y="4436061"/>
            <a:ext cx="142774" cy="16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 name="Connecteur droit avec flèche 3">
            <a:extLst>
              <a:ext uri="{FF2B5EF4-FFF2-40B4-BE49-F238E27FC236}">
                <a16:creationId xmlns:a16="http://schemas.microsoft.com/office/drawing/2014/main" id="{C8DB6626-DCAC-48CC-9AE8-A0A2E3DFD592}"/>
              </a:ext>
            </a:extLst>
          </p:cNvPr>
          <p:cNvCxnSpPr/>
          <p:nvPr/>
        </p:nvCxnSpPr>
        <p:spPr>
          <a:xfrm flipV="1">
            <a:off x="5389520" y="4561063"/>
            <a:ext cx="142774" cy="16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7" name="Connecteur en angle 66">
            <a:extLst>
              <a:ext uri="{FF2B5EF4-FFF2-40B4-BE49-F238E27FC236}">
                <a16:creationId xmlns:a16="http://schemas.microsoft.com/office/drawing/2014/main" id="{8393D3B5-FB37-1EE8-5E6D-84B4F19AE6BB}"/>
              </a:ext>
            </a:extLst>
          </p:cNvPr>
          <p:cNvCxnSpPr>
            <a:cxnSpLocks/>
            <a:stCxn id="31" idx="3"/>
            <a:endCxn id="22" idx="3"/>
          </p:cNvCxnSpPr>
          <p:nvPr/>
        </p:nvCxnSpPr>
        <p:spPr>
          <a:xfrm flipH="1" flipV="1">
            <a:off x="10187024" y="3735679"/>
            <a:ext cx="9195" cy="2180896"/>
          </a:xfrm>
          <a:prstGeom prst="bentConnector3">
            <a:avLst>
              <a:gd name="adj1" fmla="val -2486134"/>
            </a:avLst>
          </a:prstGeom>
          <a:ln w="28575">
            <a:tailEnd type="triangle"/>
          </a:ln>
        </p:spPr>
        <p:style>
          <a:lnRef idx="1">
            <a:schemeClr val="dk1"/>
          </a:lnRef>
          <a:fillRef idx="0">
            <a:schemeClr val="dk1"/>
          </a:fillRef>
          <a:effectRef idx="0">
            <a:schemeClr val="dk1"/>
          </a:effectRef>
          <a:fontRef idx="minor">
            <a:schemeClr val="tx1"/>
          </a:fontRef>
        </p:style>
      </p:cxnSp>
      <p:sp>
        <p:nvSpPr>
          <p:cNvPr id="81" name="Titel 2">
            <a:extLst>
              <a:ext uri="{FF2B5EF4-FFF2-40B4-BE49-F238E27FC236}">
                <a16:creationId xmlns:a16="http://schemas.microsoft.com/office/drawing/2014/main" id="{9B9F61EC-F132-4D76-928B-538863F0310E}"/>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b="1" i="0" dirty="0">
                <a:solidFill>
                  <a:srgbClr val="1D1D1D"/>
                </a:solidFill>
                <a:effectLst/>
              </a:rPr>
              <a:t>Vitesse</a:t>
            </a:r>
            <a:br>
              <a:rPr lang="de-CH" sz="2800" b="1" i="0" dirty="0">
                <a:solidFill>
                  <a:srgbClr val="1D1D1D"/>
                </a:solidFill>
                <a:effectLst/>
              </a:rPr>
            </a:br>
            <a:r>
              <a:rPr lang="de-CH" sz="2800" b="0" dirty="0" err="1">
                <a:solidFill>
                  <a:srgbClr val="1D1D1D"/>
                </a:solidFill>
              </a:rPr>
              <a:t>Formes</a:t>
            </a:r>
            <a:r>
              <a:rPr lang="de-CH" sz="2800" b="0" dirty="0">
                <a:solidFill>
                  <a:srgbClr val="1D1D1D"/>
                </a:solidFill>
              </a:rPr>
              <a:t> de </a:t>
            </a:r>
            <a:r>
              <a:rPr lang="de-CH" sz="2800" b="0" dirty="0" err="1">
                <a:solidFill>
                  <a:srgbClr val="1D1D1D"/>
                </a:solidFill>
              </a:rPr>
              <a:t>manifestation</a:t>
            </a:r>
            <a:endParaRPr lang="de-CH" sz="2800" b="0" i="0" dirty="0">
              <a:solidFill>
                <a:srgbClr val="1D1D1D"/>
              </a:solidFill>
              <a:effectLst/>
            </a:endParaRPr>
          </a:p>
        </p:txBody>
      </p:sp>
      <p:sp>
        <p:nvSpPr>
          <p:cNvPr id="3" name="SeitenzahlBenutzerdefiniert">
            <a:extLst>
              <a:ext uri="{FF2B5EF4-FFF2-40B4-BE49-F238E27FC236}">
                <a16:creationId xmlns:a16="http://schemas.microsoft.com/office/drawing/2014/main" id="{2FB5520C-5B40-C18F-7FFA-556198A5050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63</a:t>
            </a:r>
            <a:endParaRPr lang="de-CH" sz="900" dirty="0"/>
          </a:p>
        </p:txBody>
      </p:sp>
      <p:pic>
        <p:nvPicPr>
          <p:cNvPr id="2" name="Grafik 1">
            <a:extLst>
              <a:ext uri="{FF2B5EF4-FFF2-40B4-BE49-F238E27FC236}">
                <a16:creationId xmlns:a16="http://schemas.microsoft.com/office/drawing/2014/main" id="{869867BA-72F7-013F-0039-84527963FA42}"/>
              </a:ext>
            </a:extLst>
          </p:cNvPr>
          <p:cNvPicPr>
            <a:picLocks noChangeAspect="1"/>
          </p:cNvPicPr>
          <p:nvPr/>
        </p:nvPicPr>
        <p:blipFill>
          <a:blip r:embed="rId3"/>
          <a:stretch>
            <a:fillRect/>
          </a:stretch>
        </p:blipFill>
        <p:spPr>
          <a:xfrm>
            <a:off x="378984" y="6059249"/>
            <a:ext cx="269382" cy="360000"/>
          </a:xfrm>
          <a:prstGeom prst="rect">
            <a:avLst/>
          </a:prstGeom>
        </p:spPr>
      </p:pic>
    </p:spTree>
    <p:extLst>
      <p:ext uri="{BB962C8B-B14F-4D97-AF65-F5344CB8AC3E}">
        <p14:creationId xmlns:p14="http://schemas.microsoft.com/office/powerpoint/2010/main" val="1714098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946A9-A191-8FCA-E386-B6872E9EFE60}"/>
            </a:ext>
          </a:extLst>
        </p:cNvPr>
        <p:cNvGrpSpPr/>
        <p:nvPr/>
      </p:nvGrpSpPr>
      <p:grpSpPr>
        <a:xfrm>
          <a:off x="0" y="0"/>
          <a:ext cx="0" cy="0"/>
          <a:chOff x="0" y="0"/>
          <a:chExt cx="0" cy="0"/>
        </a:xfrm>
      </p:grpSpPr>
      <p:pic>
        <p:nvPicPr>
          <p:cNvPr id="8" name="Grafik 7" descr="Ein Bild, das Text, Screenshot, Design enthält.&#10;&#10;KI-generierte Inhalte können fehlerhaft sein.">
            <a:extLst>
              <a:ext uri="{FF2B5EF4-FFF2-40B4-BE49-F238E27FC236}">
                <a16:creationId xmlns:a16="http://schemas.microsoft.com/office/drawing/2014/main" id="{FA3E48D3-7DE3-4836-B014-24433DB1A8C0}"/>
              </a:ext>
            </a:extLst>
          </p:cNvPr>
          <p:cNvPicPr>
            <a:picLocks noChangeAspect="1"/>
          </p:cNvPicPr>
          <p:nvPr/>
        </p:nvPicPr>
        <p:blipFill>
          <a:blip r:embed="rId3">
            <a:extLst>
              <a:ext uri="{28A0092B-C50C-407E-A947-70E740481C1C}">
                <a14:useLocalDpi xmlns:a14="http://schemas.microsoft.com/office/drawing/2010/main" val="0"/>
              </a:ext>
            </a:extLst>
          </a:blip>
          <a:srcRect l="8864" t="24323" b="54466"/>
          <a:stretch/>
        </p:blipFill>
        <p:spPr>
          <a:xfrm>
            <a:off x="1209325" y="2229533"/>
            <a:ext cx="9776211" cy="3687106"/>
          </a:xfrm>
          <a:prstGeom prst="rect">
            <a:avLst/>
          </a:prstGeom>
        </p:spPr>
      </p:pic>
      <p:sp>
        <p:nvSpPr>
          <p:cNvPr id="4" name="Rectangle 3">
            <a:extLst>
              <a:ext uri="{FF2B5EF4-FFF2-40B4-BE49-F238E27FC236}">
                <a16:creationId xmlns:a16="http://schemas.microsoft.com/office/drawing/2014/main" id="{2C06394B-1967-0D13-B3B2-C4E4623A24A9}"/>
              </a:ext>
            </a:extLst>
          </p:cNvPr>
          <p:cNvSpPr/>
          <p:nvPr/>
        </p:nvSpPr>
        <p:spPr>
          <a:xfrm>
            <a:off x="2621603" y="2204864"/>
            <a:ext cx="8388326" cy="759958"/>
          </a:xfrm>
          <a:prstGeom prst="rect">
            <a:avLst/>
          </a:prstGeom>
          <a:solidFill>
            <a:srgbClr val="FFCC00">
              <a:alpha val="50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 name="Titel 2">
            <a:extLst>
              <a:ext uri="{FF2B5EF4-FFF2-40B4-BE49-F238E27FC236}">
                <a16:creationId xmlns:a16="http://schemas.microsoft.com/office/drawing/2014/main" id="{71ABE87C-8032-4C5F-8A3E-5B31205480D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Fattori</a:t>
            </a:r>
            <a:r>
              <a:rPr lang="de-CH" sz="2800" kern="0" dirty="0">
                <a:latin typeface="Arial" panose="020B0604020202020204" pitchFamily="34" charset="0"/>
                <a:cs typeface="Arial" panose="020B0604020202020204" pitchFamily="34" charset="0"/>
              </a:rPr>
              <a:t> di </a:t>
            </a:r>
            <a:r>
              <a:rPr lang="de-CH" sz="2800" kern="0" dirty="0" err="1">
                <a:latin typeface="Arial" panose="020B0604020202020204" pitchFamily="34" charset="0"/>
                <a:cs typeface="Arial" panose="020B0604020202020204" pitchFamily="34" charset="0"/>
              </a:rPr>
              <a:t>sviluppo</a:t>
            </a:r>
            <a:r>
              <a:rPr lang="de-CH" sz="2800" kern="0" dirty="0">
                <a:latin typeface="Arial" panose="020B0604020202020204" pitchFamily="34" charset="0"/>
                <a:cs typeface="Arial" panose="020B0604020202020204" pitchFamily="34" charset="0"/>
              </a:rPr>
              <a:t> </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Atletica</a:t>
            </a:r>
            <a:r>
              <a:rPr lang="de-CH" sz="2800" b="0" kern="0" dirty="0">
                <a:latin typeface="Arial" panose="020B0604020202020204" pitchFamily="34" charset="0"/>
                <a:cs typeface="Arial" panose="020B0604020202020204" pitchFamily="34" charset="0"/>
              </a:rPr>
              <a:t> – Resistenza</a:t>
            </a:r>
          </a:p>
        </p:txBody>
      </p:sp>
      <p:sp>
        <p:nvSpPr>
          <p:cNvPr id="3" name="SeitenzahlBenutzerdefiniert">
            <a:extLst>
              <a:ext uri="{FF2B5EF4-FFF2-40B4-BE49-F238E27FC236}">
                <a16:creationId xmlns:a16="http://schemas.microsoft.com/office/drawing/2014/main" id="{33B89480-5491-6769-9CB9-7DDD2CAA89F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a:t>
            </a:r>
            <a:endParaRPr lang="de-CH" sz="900" dirty="0"/>
          </a:p>
        </p:txBody>
      </p:sp>
    </p:spTree>
    <p:extLst>
      <p:ext uri="{BB962C8B-B14F-4D97-AF65-F5344CB8AC3E}">
        <p14:creationId xmlns:p14="http://schemas.microsoft.com/office/powerpoint/2010/main" val="216113158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C4455F3E-61AE-944B-012B-18D97B6345BD}"/>
              </a:ext>
            </a:extLst>
          </p:cNvPr>
          <p:cNvSpPr/>
          <p:nvPr/>
        </p:nvSpPr>
        <p:spPr>
          <a:xfrm>
            <a:off x="5447928" y="6453336"/>
            <a:ext cx="1657691" cy="3097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err="1">
                <a:solidFill>
                  <a:schemeClr val="tx1"/>
                </a:solidFill>
              </a:rPr>
              <a:t>Ritorno</a:t>
            </a:r>
            <a:r>
              <a:rPr lang="fr-CH" sz="1200" dirty="0">
                <a:solidFill>
                  <a:schemeClr val="tx1"/>
                </a:solidFill>
              </a:rPr>
              <a:t> </a:t>
            </a:r>
            <a:r>
              <a:rPr lang="fr-CH" sz="1200" dirty="0" err="1">
                <a:solidFill>
                  <a:schemeClr val="tx1"/>
                </a:solidFill>
              </a:rPr>
              <a:t>nervoso</a:t>
            </a:r>
            <a:endParaRPr lang="fr-CH" sz="1200" dirty="0">
              <a:solidFill>
                <a:schemeClr val="tx1"/>
              </a:solidFill>
            </a:endParaRPr>
          </a:p>
        </p:txBody>
      </p:sp>
      <p:sp>
        <p:nvSpPr>
          <p:cNvPr id="40" name="Rectangle 39">
            <a:extLst>
              <a:ext uri="{FF2B5EF4-FFF2-40B4-BE49-F238E27FC236}">
                <a16:creationId xmlns:a16="http://schemas.microsoft.com/office/drawing/2014/main" id="{6E79AEB9-9FBF-AC34-673F-4C8829574FF0}"/>
              </a:ext>
            </a:extLst>
          </p:cNvPr>
          <p:cNvSpPr/>
          <p:nvPr/>
        </p:nvSpPr>
        <p:spPr>
          <a:xfrm>
            <a:off x="4007768" y="4506065"/>
            <a:ext cx="1591200" cy="706973"/>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100" dirty="0">
                <a:solidFill>
                  <a:schemeClr val="tx1"/>
                </a:solidFill>
              </a:rPr>
              <a:t>Velocità di avvio Velocità massima di spostamento</a:t>
            </a:r>
            <a:endParaRPr lang="fr-CH" sz="1100" dirty="0">
              <a:solidFill>
                <a:schemeClr val="tx1"/>
              </a:solidFill>
            </a:endParaRPr>
          </a:p>
        </p:txBody>
      </p:sp>
      <p:cxnSp>
        <p:nvCxnSpPr>
          <p:cNvPr id="4" name="Connecteur droit avec flèche 3">
            <a:extLst>
              <a:ext uri="{FF2B5EF4-FFF2-40B4-BE49-F238E27FC236}">
                <a16:creationId xmlns:a16="http://schemas.microsoft.com/office/drawing/2014/main" id="{C8DB6626-DCAC-48CC-9AE8-A0A2E3DFD592}"/>
              </a:ext>
            </a:extLst>
          </p:cNvPr>
          <p:cNvCxnSpPr/>
          <p:nvPr/>
        </p:nvCxnSpPr>
        <p:spPr>
          <a:xfrm flipV="1">
            <a:off x="5387285" y="4623428"/>
            <a:ext cx="142774" cy="16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 name="Connecteur droit 4">
            <a:extLst>
              <a:ext uri="{FF2B5EF4-FFF2-40B4-BE49-F238E27FC236}">
                <a16:creationId xmlns:a16="http://schemas.microsoft.com/office/drawing/2014/main" id="{0EF1E77D-65AF-0571-2A54-B88B666560C7}"/>
              </a:ext>
            </a:extLst>
          </p:cNvPr>
          <p:cNvCxnSpPr/>
          <p:nvPr/>
        </p:nvCxnSpPr>
        <p:spPr>
          <a:xfrm flipV="1">
            <a:off x="5387285" y="3784871"/>
            <a:ext cx="7380" cy="846136"/>
          </a:xfrm>
          <a:prstGeom prst="line">
            <a:avLst/>
          </a:prstGeom>
          <a:ln w="28575"/>
        </p:spPr>
        <p:style>
          <a:lnRef idx="1">
            <a:schemeClr val="dk1"/>
          </a:lnRef>
          <a:fillRef idx="0">
            <a:schemeClr val="dk1"/>
          </a:fillRef>
          <a:effectRef idx="0">
            <a:schemeClr val="dk1"/>
          </a:effectRef>
          <a:fontRef idx="minor">
            <a:schemeClr val="tx1"/>
          </a:fontRef>
        </p:style>
      </p:cxnSp>
      <p:cxnSp>
        <p:nvCxnSpPr>
          <p:cNvPr id="6" name="Connecteur en angle 5">
            <a:extLst>
              <a:ext uri="{FF2B5EF4-FFF2-40B4-BE49-F238E27FC236}">
                <a16:creationId xmlns:a16="http://schemas.microsoft.com/office/drawing/2014/main" id="{C3D0BEA1-45AA-0BB1-37B7-C90050E29733}"/>
              </a:ext>
            </a:extLst>
          </p:cNvPr>
          <p:cNvCxnSpPr>
            <a:cxnSpLocks/>
            <a:stCxn id="17" idx="2"/>
            <a:endCxn id="32" idx="3"/>
          </p:cNvCxnSpPr>
          <p:nvPr/>
        </p:nvCxnSpPr>
        <p:spPr>
          <a:xfrm rot="5400000">
            <a:off x="9036805" y="4117170"/>
            <a:ext cx="1870109" cy="59448"/>
          </a:xfrm>
          <a:prstGeom prst="bentConnector2">
            <a:avLst/>
          </a:prstGeom>
          <a:ln w="28575">
            <a:tailEnd type="triangle"/>
          </a:ln>
        </p:spPr>
        <p:style>
          <a:lnRef idx="1">
            <a:schemeClr val="dk1"/>
          </a:lnRef>
          <a:fillRef idx="0">
            <a:schemeClr val="dk1"/>
          </a:fillRef>
          <a:effectRef idx="0">
            <a:schemeClr val="dk1"/>
          </a:effectRef>
          <a:fontRef idx="minor">
            <a:schemeClr val="tx1"/>
          </a:fontRef>
        </p:style>
      </p:cxnSp>
      <p:cxnSp>
        <p:nvCxnSpPr>
          <p:cNvPr id="7" name="Connecteur droit avec flèche 6">
            <a:extLst>
              <a:ext uri="{FF2B5EF4-FFF2-40B4-BE49-F238E27FC236}">
                <a16:creationId xmlns:a16="http://schemas.microsoft.com/office/drawing/2014/main" id="{3AC1A6F6-DB0A-4EF2-8A6C-8BE04DA74A4C}"/>
              </a:ext>
            </a:extLst>
          </p:cNvPr>
          <p:cNvCxnSpPr>
            <a:endCxn id="22" idx="2"/>
          </p:cNvCxnSpPr>
          <p:nvPr/>
        </p:nvCxnSpPr>
        <p:spPr>
          <a:xfrm flipV="1">
            <a:off x="7554664" y="3969549"/>
            <a:ext cx="1823734" cy="149886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FB834B22-6190-0EC7-6733-5E7336747D02}"/>
              </a:ext>
            </a:extLst>
          </p:cNvPr>
          <p:cNvSpPr/>
          <p:nvPr/>
        </p:nvSpPr>
        <p:spPr>
          <a:xfrm>
            <a:off x="4595902" y="1484784"/>
            <a:ext cx="2736304" cy="28803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000" dirty="0" err="1">
                <a:solidFill>
                  <a:schemeClr val="tx1"/>
                </a:solidFill>
              </a:rPr>
              <a:t>Velocità</a:t>
            </a:r>
            <a:r>
              <a:rPr lang="fr-CH" sz="2000" dirty="0">
                <a:solidFill>
                  <a:schemeClr val="tx1"/>
                </a:solidFill>
              </a:rPr>
              <a:t> </a:t>
            </a:r>
            <a:r>
              <a:rPr lang="fr-CH" sz="2000" dirty="0" err="1">
                <a:solidFill>
                  <a:schemeClr val="tx1"/>
                </a:solidFill>
              </a:rPr>
              <a:t>motoria</a:t>
            </a:r>
            <a:endParaRPr lang="fr-CH" sz="2000" dirty="0">
              <a:solidFill>
                <a:schemeClr val="tx1"/>
              </a:solidFill>
            </a:endParaRPr>
          </a:p>
        </p:txBody>
      </p:sp>
      <p:sp>
        <p:nvSpPr>
          <p:cNvPr id="11" name="Rectangle 10">
            <a:extLst>
              <a:ext uri="{FF2B5EF4-FFF2-40B4-BE49-F238E27FC236}">
                <a16:creationId xmlns:a16="http://schemas.microsoft.com/office/drawing/2014/main" id="{1448EEA4-666B-8294-C240-2CB77410B9B4}"/>
              </a:ext>
            </a:extLst>
          </p:cNvPr>
          <p:cNvSpPr/>
          <p:nvPr/>
        </p:nvSpPr>
        <p:spPr>
          <a:xfrm>
            <a:off x="1812882" y="2060848"/>
            <a:ext cx="2246640" cy="28803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err="1">
                <a:solidFill>
                  <a:schemeClr val="tx1"/>
                </a:solidFill>
              </a:rPr>
              <a:t>Velocità</a:t>
            </a:r>
            <a:r>
              <a:rPr lang="fr-CH" dirty="0">
                <a:solidFill>
                  <a:schemeClr val="tx1"/>
                </a:solidFill>
              </a:rPr>
              <a:t> di </a:t>
            </a:r>
            <a:r>
              <a:rPr lang="fr-CH" dirty="0" err="1">
                <a:solidFill>
                  <a:schemeClr val="tx1"/>
                </a:solidFill>
              </a:rPr>
              <a:t>reazione</a:t>
            </a:r>
            <a:endParaRPr lang="fr-CH" dirty="0">
              <a:solidFill>
                <a:schemeClr val="tx1"/>
              </a:solidFill>
            </a:endParaRPr>
          </a:p>
        </p:txBody>
      </p:sp>
      <p:sp>
        <p:nvSpPr>
          <p:cNvPr id="12" name="Rectangle 11">
            <a:extLst>
              <a:ext uri="{FF2B5EF4-FFF2-40B4-BE49-F238E27FC236}">
                <a16:creationId xmlns:a16="http://schemas.microsoft.com/office/drawing/2014/main" id="{459724E0-5B98-D8C9-4420-A169E30786E2}"/>
              </a:ext>
            </a:extLst>
          </p:cNvPr>
          <p:cNvSpPr/>
          <p:nvPr/>
        </p:nvSpPr>
        <p:spPr>
          <a:xfrm>
            <a:off x="4282288" y="2054607"/>
            <a:ext cx="3608047" cy="288032"/>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err="1">
                <a:solidFill>
                  <a:schemeClr val="tx1"/>
                </a:solidFill>
              </a:rPr>
              <a:t>Velocità</a:t>
            </a:r>
            <a:r>
              <a:rPr lang="fr-CH" dirty="0">
                <a:solidFill>
                  <a:schemeClr val="tx1"/>
                </a:solidFill>
              </a:rPr>
              <a:t> di </a:t>
            </a:r>
            <a:r>
              <a:rPr lang="fr-CH" dirty="0" err="1">
                <a:solidFill>
                  <a:schemeClr val="tx1"/>
                </a:solidFill>
              </a:rPr>
              <a:t>spostamento</a:t>
            </a:r>
            <a:endParaRPr lang="fr-CH" dirty="0">
              <a:solidFill>
                <a:schemeClr val="tx1"/>
              </a:solidFill>
            </a:endParaRPr>
          </a:p>
        </p:txBody>
      </p:sp>
      <p:sp>
        <p:nvSpPr>
          <p:cNvPr id="13" name="Rectangle 12">
            <a:extLst>
              <a:ext uri="{FF2B5EF4-FFF2-40B4-BE49-F238E27FC236}">
                <a16:creationId xmlns:a16="http://schemas.microsoft.com/office/drawing/2014/main" id="{9D51F505-1FE7-72A5-C3CB-C06DC27FE855}"/>
              </a:ext>
            </a:extLst>
          </p:cNvPr>
          <p:cNvSpPr/>
          <p:nvPr/>
        </p:nvSpPr>
        <p:spPr>
          <a:xfrm>
            <a:off x="8379249" y="2060848"/>
            <a:ext cx="2090497" cy="288032"/>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err="1">
                <a:solidFill>
                  <a:schemeClr val="tx1"/>
                </a:solidFill>
              </a:rPr>
              <a:t>Velocità</a:t>
            </a:r>
            <a:r>
              <a:rPr lang="fr-CH" dirty="0">
                <a:solidFill>
                  <a:schemeClr val="tx1"/>
                </a:solidFill>
              </a:rPr>
              <a:t> </a:t>
            </a:r>
            <a:r>
              <a:rPr lang="fr-CH" dirty="0" err="1">
                <a:solidFill>
                  <a:schemeClr val="tx1"/>
                </a:solidFill>
              </a:rPr>
              <a:t>resistenza</a:t>
            </a:r>
            <a:endParaRPr lang="fr-CH" dirty="0">
              <a:solidFill>
                <a:schemeClr val="tx1"/>
              </a:solidFill>
            </a:endParaRPr>
          </a:p>
        </p:txBody>
      </p:sp>
      <p:sp>
        <p:nvSpPr>
          <p:cNvPr id="14" name="Rectangle 13">
            <a:extLst>
              <a:ext uri="{FF2B5EF4-FFF2-40B4-BE49-F238E27FC236}">
                <a16:creationId xmlns:a16="http://schemas.microsoft.com/office/drawing/2014/main" id="{DF797AC2-567B-32B6-3BBB-62F3E48D0B97}"/>
              </a:ext>
            </a:extLst>
          </p:cNvPr>
          <p:cNvSpPr/>
          <p:nvPr/>
        </p:nvSpPr>
        <p:spPr>
          <a:xfrm>
            <a:off x="4282289" y="2745236"/>
            <a:ext cx="1813711" cy="4677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err="1">
                <a:solidFill>
                  <a:schemeClr val="tx1"/>
                </a:solidFill>
              </a:rPr>
              <a:t>Velocità</a:t>
            </a:r>
            <a:r>
              <a:rPr lang="fr-CH" sz="1200" dirty="0">
                <a:solidFill>
                  <a:schemeClr val="tx1"/>
                </a:solidFill>
              </a:rPr>
              <a:t> di </a:t>
            </a:r>
            <a:r>
              <a:rPr lang="fr-CH" sz="1200" dirty="0" err="1">
                <a:solidFill>
                  <a:schemeClr val="tx1"/>
                </a:solidFill>
              </a:rPr>
              <a:t>spostamento</a:t>
            </a:r>
            <a:r>
              <a:rPr lang="fr-CH" sz="1200" dirty="0">
                <a:solidFill>
                  <a:schemeClr val="tx1"/>
                </a:solidFill>
              </a:rPr>
              <a:t> </a:t>
            </a:r>
            <a:r>
              <a:rPr lang="fr-CH" sz="1200" dirty="0" err="1">
                <a:solidFill>
                  <a:schemeClr val="tx1"/>
                </a:solidFill>
              </a:rPr>
              <a:t>complessa</a:t>
            </a:r>
            <a:endParaRPr lang="fr-CH" sz="1200" dirty="0">
              <a:solidFill>
                <a:schemeClr val="tx1"/>
              </a:solidFill>
            </a:endParaRPr>
          </a:p>
        </p:txBody>
      </p:sp>
      <p:sp>
        <p:nvSpPr>
          <p:cNvPr id="15" name="Rectangle 14">
            <a:extLst>
              <a:ext uri="{FF2B5EF4-FFF2-40B4-BE49-F238E27FC236}">
                <a16:creationId xmlns:a16="http://schemas.microsoft.com/office/drawing/2014/main" id="{08F5912C-D769-D401-A78E-10EFA060A4FA}"/>
              </a:ext>
            </a:extLst>
          </p:cNvPr>
          <p:cNvSpPr/>
          <p:nvPr/>
        </p:nvSpPr>
        <p:spPr>
          <a:xfrm>
            <a:off x="6143040" y="2731409"/>
            <a:ext cx="1806009" cy="46774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err="1">
                <a:solidFill>
                  <a:schemeClr val="tx1"/>
                </a:solidFill>
              </a:rPr>
              <a:t>Velocità</a:t>
            </a:r>
            <a:r>
              <a:rPr lang="fr-CH" sz="1200" dirty="0">
                <a:solidFill>
                  <a:schemeClr val="tx1"/>
                </a:solidFill>
              </a:rPr>
              <a:t> di </a:t>
            </a:r>
            <a:r>
              <a:rPr lang="fr-CH" sz="1200" dirty="0" err="1">
                <a:solidFill>
                  <a:schemeClr val="tx1"/>
                </a:solidFill>
              </a:rPr>
              <a:t>spostamento</a:t>
            </a:r>
            <a:r>
              <a:rPr lang="fr-CH" sz="1200" dirty="0">
                <a:solidFill>
                  <a:schemeClr val="tx1"/>
                </a:solidFill>
              </a:rPr>
              <a:t> </a:t>
            </a:r>
            <a:r>
              <a:rPr lang="fr-CH" sz="1200" dirty="0" err="1">
                <a:solidFill>
                  <a:schemeClr val="tx1"/>
                </a:solidFill>
              </a:rPr>
              <a:t>elementare</a:t>
            </a:r>
            <a:endParaRPr lang="fr-CH" sz="1200" dirty="0">
              <a:solidFill>
                <a:schemeClr val="tx1"/>
              </a:solidFill>
            </a:endParaRPr>
          </a:p>
        </p:txBody>
      </p:sp>
      <p:sp>
        <p:nvSpPr>
          <p:cNvPr id="16" name="Rectangle 15">
            <a:extLst>
              <a:ext uri="{FF2B5EF4-FFF2-40B4-BE49-F238E27FC236}">
                <a16:creationId xmlns:a16="http://schemas.microsoft.com/office/drawing/2014/main" id="{13AA5720-D0D0-41B8-3B03-AAED01D813E0}"/>
              </a:ext>
            </a:extLst>
          </p:cNvPr>
          <p:cNvSpPr/>
          <p:nvPr/>
        </p:nvSpPr>
        <p:spPr>
          <a:xfrm>
            <a:off x="8379982" y="2924944"/>
            <a:ext cx="1040456" cy="288032"/>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err="1">
                <a:solidFill>
                  <a:schemeClr val="tx1"/>
                </a:solidFill>
              </a:rPr>
              <a:t>Ciclica</a:t>
            </a:r>
            <a:endParaRPr lang="fr-CH" sz="1200" dirty="0">
              <a:solidFill>
                <a:schemeClr val="tx1"/>
              </a:solidFill>
            </a:endParaRPr>
          </a:p>
        </p:txBody>
      </p:sp>
      <p:sp>
        <p:nvSpPr>
          <p:cNvPr id="17" name="Rectangle 16">
            <a:extLst>
              <a:ext uri="{FF2B5EF4-FFF2-40B4-BE49-F238E27FC236}">
                <a16:creationId xmlns:a16="http://schemas.microsoft.com/office/drawing/2014/main" id="{6393857A-07D7-FB67-9E16-1B8E2B03EE87}"/>
              </a:ext>
            </a:extLst>
          </p:cNvPr>
          <p:cNvSpPr/>
          <p:nvPr/>
        </p:nvSpPr>
        <p:spPr>
          <a:xfrm>
            <a:off x="9514677" y="2924944"/>
            <a:ext cx="973811" cy="286896"/>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err="1">
                <a:solidFill>
                  <a:schemeClr val="tx1"/>
                </a:solidFill>
              </a:rPr>
              <a:t>Aciclica</a:t>
            </a:r>
            <a:endParaRPr lang="fr-CH" sz="1200" dirty="0">
              <a:solidFill>
                <a:schemeClr val="tx1"/>
              </a:solidFill>
            </a:endParaRPr>
          </a:p>
        </p:txBody>
      </p:sp>
      <p:sp>
        <p:nvSpPr>
          <p:cNvPr id="18" name="Rectangle 17">
            <a:extLst>
              <a:ext uri="{FF2B5EF4-FFF2-40B4-BE49-F238E27FC236}">
                <a16:creationId xmlns:a16="http://schemas.microsoft.com/office/drawing/2014/main" id="{133B171F-417A-A0ED-1B95-4FA75445DF3E}"/>
              </a:ext>
            </a:extLst>
          </p:cNvPr>
          <p:cNvSpPr/>
          <p:nvPr/>
        </p:nvSpPr>
        <p:spPr>
          <a:xfrm>
            <a:off x="4282288" y="3509362"/>
            <a:ext cx="793392" cy="25171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err="1">
                <a:solidFill>
                  <a:schemeClr val="tx1"/>
                </a:solidFill>
              </a:rPr>
              <a:t>Ciclica</a:t>
            </a:r>
            <a:endParaRPr lang="fr-CH" sz="1200" dirty="0">
              <a:solidFill>
                <a:schemeClr val="tx1"/>
              </a:solidFill>
            </a:endParaRPr>
          </a:p>
        </p:txBody>
      </p:sp>
      <p:sp>
        <p:nvSpPr>
          <p:cNvPr id="19" name="Rectangle 18">
            <a:extLst>
              <a:ext uri="{FF2B5EF4-FFF2-40B4-BE49-F238E27FC236}">
                <a16:creationId xmlns:a16="http://schemas.microsoft.com/office/drawing/2014/main" id="{584E01AE-7DF3-1893-577E-A13CF83A7E9D}"/>
              </a:ext>
            </a:extLst>
          </p:cNvPr>
          <p:cNvSpPr/>
          <p:nvPr/>
        </p:nvSpPr>
        <p:spPr>
          <a:xfrm>
            <a:off x="5210729" y="3510705"/>
            <a:ext cx="825502" cy="250372"/>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err="1">
                <a:solidFill>
                  <a:schemeClr val="tx1"/>
                </a:solidFill>
              </a:rPr>
              <a:t>Aciclica</a:t>
            </a:r>
            <a:endParaRPr lang="fr-CH" sz="1200" dirty="0">
              <a:solidFill>
                <a:schemeClr val="tx1"/>
              </a:solidFill>
            </a:endParaRPr>
          </a:p>
        </p:txBody>
      </p:sp>
      <p:sp>
        <p:nvSpPr>
          <p:cNvPr id="20" name="Rectangle 19">
            <a:extLst>
              <a:ext uri="{FF2B5EF4-FFF2-40B4-BE49-F238E27FC236}">
                <a16:creationId xmlns:a16="http://schemas.microsoft.com/office/drawing/2014/main" id="{BB7E3E0F-FD9D-1D55-0BFD-78DD39373708}"/>
              </a:ext>
            </a:extLst>
          </p:cNvPr>
          <p:cNvSpPr/>
          <p:nvPr/>
        </p:nvSpPr>
        <p:spPr>
          <a:xfrm>
            <a:off x="7133218" y="3503820"/>
            <a:ext cx="757117" cy="25725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err="1">
                <a:solidFill>
                  <a:schemeClr val="tx1"/>
                </a:solidFill>
              </a:rPr>
              <a:t>Ciclica</a:t>
            </a:r>
            <a:endParaRPr lang="fr-CH" sz="1200" dirty="0">
              <a:solidFill>
                <a:schemeClr val="tx1"/>
              </a:solidFill>
            </a:endParaRPr>
          </a:p>
        </p:txBody>
      </p:sp>
      <p:sp>
        <p:nvSpPr>
          <p:cNvPr id="21" name="Rectangle 20">
            <a:extLst>
              <a:ext uri="{FF2B5EF4-FFF2-40B4-BE49-F238E27FC236}">
                <a16:creationId xmlns:a16="http://schemas.microsoft.com/office/drawing/2014/main" id="{6CD2FA16-20B9-0022-199E-A573538D2B50}"/>
              </a:ext>
            </a:extLst>
          </p:cNvPr>
          <p:cNvSpPr/>
          <p:nvPr/>
        </p:nvSpPr>
        <p:spPr>
          <a:xfrm>
            <a:off x="6143041" y="3511163"/>
            <a:ext cx="876084" cy="24991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err="1">
                <a:solidFill>
                  <a:schemeClr val="tx1"/>
                </a:solidFill>
              </a:rPr>
              <a:t>Aciclica</a:t>
            </a:r>
            <a:endParaRPr lang="fr-CH" sz="1200" dirty="0">
              <a:solidFill>
                <a:schemeClr val="tx1"/>
              </a:solidFill>
            </a:endParaRPr>
          </a:p>
        </p:txBody>
      </p:sp>
      <p:sp>
        <p:nvSpPr>
          <p:cNvPr id="22" name="Rectangle 21">
            <a:extLst>
              <a:ext uri="{FF2B5EF4-FFF2-40B4-BE49-F238E27FC236}">
                <a16:creationId xmlns:a16="http://schemas.microsoft.com/office/drawing/2014/main" id="{D4158342-CD1B-BF9F-D19B-A8AAB54892C5}"/>
              </a:ext>
            </a:extLst>
          </p:cNvPr>
          <p:cNvSpPr/>
          <p:nvPr/>
        </p:nvSpPr>
        <p:spPr>
          <a:xfrm>
            <a:off x="8569772" y="3501809"/>
            <a:ext cx="1617252" cy="46774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H" sz="1200" dirty="0" err="1">
                <a:solidFill>
                  <a:schemeClr val="tx1"/>
                </a:solidFill>
              </a:rPr>
              <a:t>Stamina</a:t>
            </a:r>
            <a:endParaRPr lang="fr-CH" sz="1200" dirty="0">
              <a:solidFill>
                <a:schemeClr val="tx1"/>
              </a:solidFill>
            </a:endParaRPr>
          </a:p>
          <a:p>
            <a:r>
              <a:rPr lang="fr-CH" sz="1200" dirty="0" err="1">
                <a:solidFill>
                  <a:schemeClr val="tx1"/>
                </a:solidFill>
              </a:rPr>
              <a:t>Velocità</a:t>
            </a:r>
            <a:r>
              <a:rPr lang="fr-CH" sz="1200" dirty="0">
                <a:solidFill>
                  <a:schemeClr val="tx1"/>
                </a:solidFill>
              </a:rPr>
              <a:t> </a:t>
            </a:r>
            <a:r>
              <a:rPr lang="fr-CH" sz="1200" dirty="0" err="1">
                <a:solidFill>
                  <a:schemeClr val="tx1"/>
                </a:solidFill>
              </a:rPr>
              <a:t>resistenza</a:t>
            </a:r>
            <a:endParaRPr lang="fr-CH" sz="1200" dirty="0">
              <a:solidFill>
                <a:schemeClr val="tx1"/>
              </a:solidFill>
            </a:endParaRPr>
          </a:p>
        </p:txBody>
      </p:sp>
      <p:sp>
        <p:nvSpPr>
          <p:cNvPr id="23" name="Rectangle 22">
            <a:extLst>
              <a:ext uri="{FF2B5EF4-FFF2-40B4-BE49-F238E27FC236}">
                <a16:creationId xmlns:a16="http://schemas.microsoft.com/office/drawing/2014/main" id="{0FB58EB5-9B51-D8FB-6233-A958D6E2CB06}"/>
              </a:ext>
            </a:extLst>
          </p:cNvPr>
          <p:cNvSpPr/>
          <p:nvPr/>
        </p:nvSpPr>
        <p:spPr>
          <a:xfrm>
            <a:off x="5533547" y="3975285"/>
            <a:ext cx="1127474" cy="75984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H" sz="1100" dirty="0" err="1">
                <a:solidFill>
                  <a:schemeClr val="tx1"/>
                </a:solidFill>
              </a:rPr>
              <a:t>Forza</a:t>
            </a:r>
            <a:r>
              <a:rPr lang="fr-CH" sz="1100" dirty="0">
                <a:solidFill>
                  <a:schemeClr val="tx1"/>
                </a:solidFill>
              </a:rPr>
              <a:t> di salto</a:t>
            </a:r>
          </a:p>
          <a:p>
            <a:r>
              <a:rPr lang="fr-CH" sz="1100" dirty="0" err="1">
                <a:solidFill>
                  <a:schemeClr val="tx1"/>
                </a:solidFill>
              </a:rPr>
              <a:t>Forza</a:t>
            </a:r>
            <a:r>
              <a:rPr lang="fr-CH" sz="1100" dirty="0">
                <a:solidFill>
                  <a:schemeClr val="tx1"/>
                </a:solidFill>
              </a:rPr>
              <a:t> </a:t>
            </a:r>
            <a:r>
              <a:rPr lang="fr-CH" sz="1100" dirty="0" err="1">
                <a:solidFill>
                  <a:schemeClr val="tx1"/>
                </a:solidFill>
              </a:rPr>
              <a:t>balistica</a:t>
            </a:r>
            <a:endParaRPr lang="fr-CH" sz="1100" dirty="0">
              <a:solidFill>
                <a:schemeClr val="tx1"/>
              </a:solidFill>
            </a:endParaRPr>
          </a:p>
          <a:p>
            <a:r>
              <a:rPr lang="fr-CH" sz="1100" dirty="0" err="1">
                <a:solidFill>
                  <a:schemeClr val="tx1"/>
                </a:solidFill>
              </a:rPr>
              <a:t>Forza</a:t>
            </a:r>
            <a:r>
              <a:rPr lang="fr-CH" sz="1100" dirty="0">
                <a:solidFill>
                  <a:schemeClr val="tx1"/>
                </a:solidFill>
              </a:rPr>
              <a:t> di </a:t>
            </a:r>
            <a:r>
              <a:rPr lang="fr-CH" sz="1100" dirty="0" err="1">
                <a:solidFill>
                  <a:schemeClr val="tx1"/>
                </a:solidFill>
              </a:rPr>
              <a:t>lancio</a:t>
            </a:r>
            <a:endParaRPr lang="fr-CH" sz="1100" dirty="0">
              <a:solidFill>
                <a:schemeClr val="tx1"/>
              </a:solidFill>
            </a:endParaRPr>
          </a:p>
          <a:p>
            <a:r>
              <a:rPr lang="fr-CH" sz="1100" dirty="0" err="1">
                <a:solidFill>
                  <a:schemeClr val="tx1"/>
                </a:solidFill>
              </a:rPr>
              <a:t>Forza</a:t>
            </a:r>
            <a:r>
              <a:rPr lang="fr-CH" sz="1100" dirty="0">
                <a:solidFill>
                  <a:schemeClr val="tx1"/>
                </a:solidFill>
              </a:rPr>
              <a:t> d’</a:t>
            </a:r>
            <a:r>
              <a:rPr lang="fr-CH" sz="1100" dirty="0" err="1">
                <a:solidFill>
                  <a:schemeClr val="tx1"/>
                </a:solidFill>
              </a:rPr>
              <a:t>urto</a:t>
            </a:r>
            <a:endParaRPr lang="fr-CH" sz="1100" dirty="0">
              <a:solidFill>
                <a:schemeClr val="tx1"/>
              </a:solidFill>
            </a:endParaRPr>
          </a:p>
        </p:txBody>
      </p:sp>
      <p:sp>
        <p:nvSpPr>
          <p:cNvPr id="24" name="Rectangle 23">
            <a:extLst>
              <a:ext uri="{FF2B5EF4-FFF2-40B4-BE49-F238E27FC236}">
                <a16:creationId xmlns:a16="http://schemas.microsoft.com/office/drawing/2014/main" id="{8D6552BF-3B39-8C33-3DF5-A081CC2DAE6C}"/>
              </a:ext>
            </a:extLst>
          </p:cNvPr>
          <p:cNvSpPr/>
          <p:nvPr/>
        </p:nvSpPr>
        <p:spPr>
          <a:xfrm>
            <a:off x="6802390" y="3780183"/>
            <a:ext cx="188537" cy="153116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fr-CH" sz="1200" dirty="0" err="1">
                <a:solidFill>
                  <a:schemeClr val="tx1"/>
                </a:solidFill>
              </a:rPr>
              <a:t>Velocità</a:t>
            </a:r>
            <a:r>
              <a:rPr lang="fr-CH" sz="1200" dirty="0">
                <a:solidFill>
                  <a:schemeClr val="tx1"/>
                </a:solidFill>
              </a:rPr>
              <a:t> </a:t>
            </a:r>
            <a:r>
              <a:rPr lang="fr-CH" sz="1200" dirty="0" err="1">
                <a:solidFill>
                  <a:schemeClr val="tx1"/>
                </a:solidFill>
              </a:rPr>
              <a:t>sequenziale</a:t>
            </a:r>
            <a:endParaRPr lang="fr-CH" sz="1200" dirty="0">
              <a:solidFill>
                <a:schemeClr val="tx1"/>
              </a:solidFill>
            </a:endParaRPr>
          </a:p>
        </p:txBody>
      </p:sp>
      <p:sp>
        <p:nvSpPr>
          <p:cNvPr id="25" name="Rectangle 24">
            <a:extLst>
              <a:ext uri="{FF2B5EF4-FFF2-40B4-BE49-F238E27FC236}">
                <a16:creationId xmlns:a16="http://schemas.microsoft.com/office/drawing/2014/main" id="{A5E59720-48CA-0D11-7D55-88A1647359DE}"/>
              </a:ext>
            </a:extLst>
          </p:cNvPr>
          <p:cNvSpPr/>
          <p:nvPr/>
        </p:nvSpPr>
        <p:spPr>
          <a:xfrm>
            <a:off x="1855498" y="2924944"/>
            <a:ext cx="810596" cy="27420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solidFill>
                  <a:schemeClr val="tx1"/>
                </a:solidFill>
              </a:rPr>
              <a:t>Semplice</a:t>
            </a:r>
          </a:p>
        </p:txBody>
      </p:sp>
      <p:sp>
        <p:nvSpPr>
          <p:cNvPr id="26" name="Rectangle 25">
            <a:extLst>
              <a:ext uri="{FF2B5EF4-FFF2-40B4-BE49-F238E27FC236}">
                <a16:creationId xmlns:a16="http://schemas.microsoft.com/office/drawing/2014/main" id="{EDC0CE94-31D6-CB6B-FA30-68F1CD5AAB2C}"/>
              </a:ext>
            </a:extLst>
          </p:cNvPr>
          <p:cNvSpPr/>
          <p:nvPr/>
        </p:nvSpPr>
        <p:spPr>
          <a:xfrm>
            <a:off x="3155741" y="2924944"/>
            <a:ext cx="972681" cy="28689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err="1">
                <a:solidFill>
                  <a:schemeClr val="tx1"/>
                </a:solidFill>
              </a:rPr>
              <a:t>Complessa</a:t>
            </a:r>
            <a:endParaRPr lang="fr-CH" sz="1200" dirty="0">
              <a:solidFill>
                <a:schemeClr val="tx1"/>
              </a:solidFill>
            </a:endParaRPr>
          </a:p>
        </p:txBody>
      </p:sp>
      <p:sp>
        <p:nvSpPr>
          <p:cNvPr id="27" name="Rectangle 26">
            <a:extLst>
              <a:ext uri="{FF2B5EF4-FFF2-40B4-BE49-F238E27FC236}">
                <a16:creationId xmlns:a16="http://schemas.microsoft.com/office/drawing/2014/main" id="{E5D31E95-877E-EB85-E085-B7AC8FEAAB7C}"/>
              </a:ext>
            </a:extLst>
          </p:cNvPr>
          <p:cNvSpPr/>
          <p:nvPr/>
        </p:nvSpPr>
        <p:spPr>
          <a:xfrm>
            <a:off x="1855498" y="3625174"/>
            <a:ext cx="2204024" cy="131599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H" sz="1200" dirty="0" err="1">
                <a:solidFill>
                  <a:schemeClr val="tx1"/>
                </a:solidFill>
              </a:rPr>
              <a:t>Elaborazione</a:t>
            </a:r>
            <a:r>
              <a:rPr lang="fr-CH" sz="1200" dirty="0">
                <a:solidFill>
                  <a:schemeClr val="tx1"/>
                </a:solidFill>
              </a:rPr>
              <a:t> </a:t>
            </a:r>
            <a:r>
              <a:rPr lang="fr-CH" sz="1200" dirty="0" err="1">
                <a:solidFill>
                  <a:schemeClr val="tx1"/>
                </a:solidFill>
              </a:rPr>
              <a:t>del</a:t>
            </a:r>
            <a:r>
              <a:rPr lang="fr-CH" sz="1200" dirty="0">
                <a:solidFill>
                  <a:schemeClr val="tx1"/>
                </a:solidFill>
              </a:rPr>
              <a:t> </a:t>
            </a:r>
            <a:r>
              <a:rPr lang="fr-CH" sz="1200" dirty="0" err="1">
                <a:solidFill>
                  <a:schemeClr val="tx1"/>
                </a:solidFill>
              </a:rPr>
              <a:t>segnale</a:t>
            </a:r>
            <a:r>
              <a:rPr lang="fr-CH" sz="1200" dirty="0">
                <a:solidFill>
                  <a:schemeClr val="tx1"/>
                </a:solidFill>
              </a:rPr>
              <a:t>:</a:t>
            </a:r>
          </a:p>
          <a:p>
            <a:pPr marL="285750" indent="-285750">
              <a:buFont typeface="Arial" panose="020B0604020202020204" pitchFamily="34" charset="0"/>
              <a:buChar char="•"/>
            </a:pPr>
            <a:r>
              <a:rPr lang="fr-CH" sz="1200" dirty="0" err="1">
                <a:solidFill>
                  <a:schemeClr val="tx1"/>
                </a:solidFill>
              </a:rPr>
              <a:t>vestibolare</a:t>
            </a:r>
            <a:endParaRPr lang="fr-CH" sz="1200" dirty="0">
              <a:solidFill>
                <a:schemeClr val="tx1"/>
              </a:solidFill>
            </a:endParaRPr>
          </a:p>
          <a:p>
            <a:pPr marL="285750" indent="-285750">
              <a:buFont typeface="Arial" panose="020B0604020202020204" pitchFamily="34" charset="0"/>
              <a:buChar char="•"/>
            </a:pPr>
            <a:r>
              <a:rPr lang="fr-CH" sz="1200" dirty="0" err="1">
                <a:solidFill>
                  <a:schemeClr val="tx1"/>
                </a:solidFill>
              </a:rPr>
              <a:t>cinestetico</a:t>
            </a:r>
            <a:endParaRPr lang="fr-CH" sz="1200" dirty="0">
              <a:solidFill>
                <a:schemeClr val="tx1"/>
              </a:solidFill>
            </a:endParaRPr>
          </a:p>
          <a:p>
            <a:pPr marL="285750" indent="-285750">
              <a:buFont typeface="Arial" panose="020B0604020202020204" pitchFamily="34" charset="0"/>
              <a:buChar char="•"/>
            </a:pPr>
            <a:r>
              <a:rPr lang="fr-CH" sz="1200" dirty="0" err="1">
                <a:solidFill>
                  <a:schemeClr val="tx1"/>
                </a:solidFill>
              </a:rPr>
              <a:t>acustico</a:t>
            </a:r>
            <a:endParaRPr lang="fr-CH" sz="1200" dirty="0">
              <a:solidFill>
                <a:schemeClr val="tx1"/>
              </a:solidFill>
            </a:endParaRPr>
          </a:p>
          <a:p>
            <a:pPr marL="285750" indent="-285750">
              <a:buFont typeface="Arial" panose="020B0604020202020204" pitchFamily="34" charset="0"/>
              <a:buChar char="•"/>
            </a:pPr>
            <a:r>
              <a:rPr lang="fr-CH" sz="1200" dirty="0" err="1">
                <a:solidFill>
                  <a:schemeClr val="tx1"/>
                </a:solidFill>
              </a:rPr>
              <a:t>visuale</a:t>
            </a:r>
            <a:endParaRPr lang="fr-CH" sz="1200" dirty="0">
              <a:solidFill>
                <a:schemeClr val="tx1"/>
              </a:solidFill>
            </a:endParaRPr>
          </a:p>
          <a:p>
            <a:pPr marL="285750" indent="-285750">
              <a:buFont typeface="Arial" panose="020B0604020202020204" pitchFamily="34" charset="0"/>
              <a:buChar char="•"/>
            </a:pPr>
            <a:r>
              <a:rPr lang="fr-CH" sz="1200" dirty="0" err="1">
                <a:solidFill>
                  <a:schemeClr val="tx1"/>
                </a:solidFill>
              </a:rPr>
              <a:t>tattile</a:t>
            </a:r>
            <a:endParaRPr lang="fr-CH" sz="1200" dirty="0">
              <a:solidFill>
                <a:schemeClr val="tx1"/>
              </a:solidFill>
            </a:endParaRPr>
          </a:p>
        </p:txBody>
      </p:sp>
      <p:sp>
        <p:nvSpPr>
          <p:cNvPr id="28" name="Rectangle 27">
            <a:extLst>
              <a:ext uri="{FF2B5EF4-FFF2-40B4-BE49-F238E27FC236}">
                <a16:creationId xmlns:a16="http://schemas.microsoft.com/office/drawing/2014/main" id="{36B7AA79-13FD-151F-7932-87AEA4E40FBE}"/>
              </a:ext>
            </a:extLst>
          </p:cNvPr>
          <p:cNvSpPr/>
          <p:nvPr/>
        </p:nvSpPr>
        <p:spPr>
          <a:xfrm>
            <a:off x="1637423" y="5493149"/>
            <a:ext cx="1518319" cy="70697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H" sz="1200" dirty="0" err="1">
                <a:solidFill>
                  <a:schemeClr val="tx1"/>
                </a:solidFill>
              </a:rPr>
              <a:t>Percezione</a:t>
            </a:r>
            <a:endParaRPr lang="fr-CH" sz="1200" dirty="0">
              <a:solidFill>
                <a:schemeClr val="tx1"/>
              </a:solidFill>
            </a:endParaRPr>
          </a:p>
          <a:p>
            <a:r>
              <a:rPr lang="fr-CH" sz="1200" dirty="0" err="1">
                <a:solidFill>
                  <a:schemeClr val="tx1"/>
                </a:solidFill>
              </a:rPr>
              <a:t>Anticipazione</a:t>
            </a:r>
            <a:endParaRPr lang="fr-CH" sz="1200" dirty="0">
              <a:solidFill>
                <a:schemeClr val="tx1"/>
              </a:solidFill>
            </a:endParaRPr>
          </a:p>
          <a:p>
            <a:r>
              <a:rPr lang="fr-CH" sz="1200" dirty="0" err="1">
                <a:solidFill>
                  <a:schemeClr val="tx1"/>
                </a:solidFill>
              </a:rPr>
              <a:t>Decisione</a:t>
            </a:r>
            <a:endParaRPr lang="fr-CH" sz="1200" dirty="0">
              <a:solidFill>
                <a:schemeClr val="tx1"/>
              </a:solidFill>
            </a:endParaRPr>
          </a:p>
        </p:txBody>
      </p:sp>
      <p:sp>
        <p:nvSpPr>
          <p:cNvPr id="29" name="Rectangle 28">
            <a:extLst>
              <a:ext uri="{FF2B5EF4-FFF2-40B4-BE49-F238E27FC236}">
                <a16:creationId xmlns:a16="http://schemas.microsoft.com/office/drawing/2014/main" id="{9AAD28FD-D02F-8E6F-3638-F86679C0B485}"/>
              </a:ext>
            </a:extLst>
          </p:cNvPr>
          <p:cNvSpPr/>
          <p:nvPr/>
        </p:nvSpPr>
        <p:spPr>
          <a:xfrm>
            <a:off x="3814114" y="5477413"/>
            <a:ext cx="1598581" cy="70697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err="1">
                <a:solidFill>
                  <a:schemeClr val="tx1"/>
                </a:solidFill>
              </a:rPr>
              <a:t>Forza</a:t>
            </a:r>
            <a:r>
              <a:rPr lang="fr-CH" sz="1200" dirty="0">
                <a:solidFill>
                  <a:schemeClr val="tx1"/>
                </a:solidFill>
              </a:rPr>
              <a:t> </a:t>
            </a:r>
            <a:r>
              <a:rPr lang="fr-CH" sz="1200" dirty="0" err="1">
                <a:solidFill>
                  <a:schemeClr val="tx1"/>
                </a:solidFill>
              </a:rPr>
              <a:t>massimale</a:t>
            </a:r>
            <a:endParaRPr lang="fr-CH" sz="1200" dirty="0">
              <a:solidFill>
                <a:schemeClr val="tx1"/>
              </a:solidFill>
            </a:endParaRPr>
          </a:p>
          <a:p>
            <a:pPr algn="ctr"/>
            <a:r>
              <a:rPr lang="fr-CH" sz="1200" dirty="0" err="1">
                <a:solidFill>
                  <a:schemeClr val="tx1"/>
                </a:solidFill>
              </a:rPr>
              <a:t>Forza</a:t>
            </a:r>
            <a:r>
              <a:rPr lang="fr-CH" sz="1200" dirty="0">
                <a:solidFill>
                  <a:schemeClr val="tx1"/>
                </a:solidFill>
              </a:rPr>
              <a:t> </a:t>
            </a:r>
            <a:r>
              <a:rPr lang="fr-CH" sz="1200" dirty="0" err="1">
                <a:solidFill>
                  <a:schemeClr val="tx1"/>
                </a:solidFill>
              </a:rPr>
              <a:t>veloce</a:t>
            </a:r>
            <a:endParaRPr lang="fr-CH" sz="1200" dirty="0">
              <a:solidFill>
                <a:schemeClr val="tx1"/>
              </a:solidFill>
            </a:endParaRPr>
          </a:p>
          <a:p>
            <a:pPr algn="ctr"/>
            <a:r>
              <a:rPr lang="fr-CH" sz="1200" dirty="0" err="1">
                <a:solidFill>
                  <a:schemeClr val="tx1"/>
                </a:solidFill>
              </a:rPr>
              <a:t>Forza</a:t>
            </a:r>
            <a:r>
              <a:rPr lang="fr-CH" sz="1200" dirty="0">
                <a:solidFill>
                  <a:schemeClr val="tx1"/>
                </a:solidFill>
              </a:rPr>
              <a:t> </a:t>
            </a:r>
            <a:r>
              <a:rPr lang="fr-CH" sz="1200" dirty="0" err="1">
                <a:solidFill>
                  <a:schemeClr val="tx1"/>
                </a:solidFill>
              </a:rPr>
              <a:t>reattiva</a:t>
            </a:r>
            <a:endParaRPr lang="fr-CH" sz="1200" dirty="0">
              <a:solidFill>
                <a:schemeClr val="tx1"/>
              </a:solidFill>
            </a:endParaRPr>
          </a:p>
        </p:txBody>
      </p:sp>
      <p:sp>
        <p:nvSpPr>
          <p:cNvPr id="30" name="Rectangle 29">
            <a:extLst>
              <a:ext uri="{FF2B5EF4-FFF2-40B4-BE49-F238E27FC236}">
                <a16:creationId xmlns:a16="http://schemas.microsoft.com/office/drawing/2014/main" id="{589B6869-3F9A-186E-2F9A-C3326B266E35}"/>
              </a:ext>
            </a:extLst>
          </p:cNvPr>
          <p:cNvSpPr/>
          <p:nvPr/>
        </p:nvSpPr>
        <p:spPr>
          <a:xfrm>
            <a:off x="7094169" y="4163267"/>
            <a:ext cx="935406" cy="46774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err="1">
                <a:solidFill>
                  <a:schemeClr val="tx1"/>
                </a:solidFill>
              </a:rPr>
              <a:t>Frequenza</a:t>
            </a:r>
            <a:r>
              <a:rPr lang="fr-CH" sz="1200" dirty="0">
                <a:solidFill>
                  <a:schemeClr val="tx1"/>
                </a:solidFill>
              </a:rPr>
              <a:t> </a:t>
            </a:r>
            <a:r>
              <a:rPr lang="fr-CH" sz="1200" dirty="0" err="1">
                <a:solidFill>
                  <a:schemeClr val="tx1"/>
                </a:solidFill>
              </a:rPr>
              <a:t>Velocità</a:t>
            </a:r>
            <a:endParaRPr lang="fr-CH" sz="1200" dirty="0">
              <a:solidFill>
                <a:schemeClr val="tx1"/>
              </a:solidFill>
            </a:endParaRPr>
          </a:p>
        </p:txBody>
      </p:sp>
      <p:sp>
        <p:nvSpPr>
          <p:cNvPr id="31" name="Rectangle 30">
            <a:extLst>
              <a:ext uri="{FF2B5EF4-FFF2-40B4-BE49-F238E27FC236}">
                <a16:creationId xmlns:a16="http://schemas.microsoft.com/office/drawing/2014/main" id="{E7B8E896-64B4-7D2A-B96D-EC132CA9F9F9}"/>
              </a:ext>
            </a:extLst>
          </p:cNvPr>
          <p:cNvSpPr/>
          <p:nvPr/>
        </p:nvSpPr>
        <p:spPr>
          <a:xfrm>
            <a:off x="8598111" y="5648296"/>
            <a:ext cx="1495424" cy="539749"/>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err="1">
                <a:solidFill>
                  <a:schemeClr val="tx1"/>
                </a:solidFill>
              </a:rPr>
              <a:t>Forza</a:t>
            </a:r>
            <a:r>
              <a:rPr lang="fr-CH" sz="1200" dirty="0">
                <a:solidFill>
                  <a:schemeClr val="tx1"/>
                </a:solidFill>
              </a:rPr>
              <a:t> </a:t>
            </a:r>
            <a:r>
              <a:rPr lang="fr-CH" sz="1200" dirty="0" err="1">
                <a:solidFill>
                  <a:schemeClr val="tx1"/>
                </a:solidFill>
              </a:rPr>
              <a:t>veloce</a:t>
            </a:r>
            <a:endParaRPr lang="fr-CH" sz="1200" dirty="0">
              <a:solidFill>
                <a:schemeClr val="tx1"/>
              </a:solidFill>
            </a:endParaRPr>
          </a:p>
          <a:p>
            <a:pPr algn="ctr"/>
            <a:r>
              <a:rPr lang="fr-CH" sz="1200" dirty="0" err="1">
                <a:solidFill>
                  <a:schemeClr val="tx1"/>
                </a:solidFill>
              </a:rPr>
              <a:t>Forza</a:t>
            </a:r>
            <a:r>
              <a:rPr lang="fr-CH" sz="1200" dirty="0">
                <a:solidFill>
                  <a:schemeClr val="tx1"/>
                </a:solidFill>
              </a:rPr>
              <a:t> di </a:t>
            </a:r>
            <a:r>
              <a:rPr lang="fr-CH" sz="1200" dirty="0" err="1">
                <a:solidFill>
                  <a:schemeClr val="tx1"/>
                </a:solidFill>
              </a:rPr>
              <a:t>reazione</a:t>
            </a:r>
            <a:endParaRPr lang="fr-CH" sz="1200" dirty="0">
              <a:solidFill>
                <a:schemeClr val="tx1"/>
              </a:solidFill>
            </a:endParaRPr>
          </a:p>
          <a:p>
            <a:pPr algn="ctr"/>
            <a:r>
              <a:rPr lang="fr-CH" sz="1200" dirty="0" err="1">
                <a:solidFill>
                  <a:schemeClr val="tx1"/>
                </a:solidFill>
              </a:rPr>
              <a:t>Resistenza</a:t>
            </a:r>
            <a:r>
              <a:rPr lang="fr-CH" sz="1200" dirty="0">
                <a:solidFill>
                  <a:schemeClr val="tx1"/>
                </a:solidFill>
              </a:rPr>
              <a:t> di </a:t>
            </a:r>
            <a:r>
              <a:rPr lang="fr-CH" sz="1200" dirty="0" err="1">
                <a:solidFill>
                  <a:schemeClr val="tx1"/>
                </a:solidFill>
              </a:rPr>
              <a:t>forza</a:t>
            </a:r>
            <a:endParaRPr lang="fr-CH" sz="1200" dirty="0">
              <a:solidFill>
                <a:schemeClr val="tx1"/>
              </a:solidFill>
            </a:endParaRPr>
          </a:p>
        </p:txBody>
      </p:sp>
      <p:sp>
        <p:nvSpPr>
          <p:cNvPr id="32" name="Rectangle 31">
            <a:extLst>
              <a:ext uri="{FF2B5EF4-FFF2-40B4-BE49-F238E27FC236}">
                <a16:creationId xmlns:a16="http://schemas.microsoft.com/office/drawing/2014/main" id="{A5AD1421-F02C-46DC-199A-96225BE61E64}"/>
              </a:ext>
            </a:extLst>
          </p:cNvPr>
          <p:cNvSpPr/>
          <p:nvPr/>
        </p:nvSpPr>
        <p:spPr>
          <a:xfrm>
            <a:off x="8018410" y="4795837"/>
            <a:ext cx="1923725" cy="572223"/>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H" sz="1200" dirty="0" err="1">
                <a:solidFill>
                  <a:schemeClr val="tx1"/>
                </a:solidFill>
              </a:rPr>
              <a:t>Resistenza</a:t>
            </a:r>
            <a:r>
              <a:rPr lang="fr-CH" sz="1200" dirty="0">
                <a:solidFill>
                  <a:schemeClr val="tx1"/>
                </a:solidFill>
              </a:rPr>
              <a:t> alla </a:t>
            </a:r>
            <a:r>
              <a:rPr lang="fr-CH" sz="1200" dirty="0" err="1">
                <a:solidFill>
                  <a:schemeClr val="tx1"/>
                </a:solidFill>
              </a:rPr>
              <a:t>velocità</a:t>
            </a:r>
            <a:endParaRPr lang="fr-CH" sz="1200" dirty="0">
              <a:solidFill>
                <a:schemeClr val="tx1"/>
              </a:solidFill>
            </a:endParaRPr>
          </a:p>
          <a:p>
            <a:r>
              <a:rPr lang="fr-CH" sz="1200" dirty="0" err="1">
                <a:solidFill>
                  <a:schemeClr val="tx1"/>
                </a:solidFill>
              </a:rPr>
              <a:t>Forza-velocità</a:t>
            </a:r>
            <a:r>
              <a:rPr lang="fr-CH" sz="1200" dirty="0">
                <a:solidFill>
                  <a:schemeClr val="tx1"/>
                </a:solidFill>
              </a:rPr>
              <a:t> </a:t>
            </a:r>
            <a:r>
              <a:rPr lang="fr-CH" sz="1200" dirty="0" err="1">
                <a:solidFill>
                  <a:schemeClr val="tx1"/>
                </a:solidFill>
              </a:rPr>
              <a:t>resistenza</a:t>
            </a:r>
            <a:endParaRPr lang="fr-CH" sz="1200" dirty="0">
              <a:solidFill>
                <a:schemeClr val="tx1"/>
              </a:solidFill>
            </a:endParaRPr>
          </a:p>
        </p:txBody>
      </p:sp>
      <p:sp>
        <p:nvSpPr>
          <p:cNvPr id="33" name="Rectangle 32">
            <a:extLst>
              <a:ext uri="{FF2B5EF4-FFF2-40B4-BE49-F238E27FC236}">
                <a16:creationId xmlns:a16="http://schemas.microsoft.com/office/drawing/2014/main" id="{05C243B2-E60E-E5CF-4843-1D883B0F4D52}"/>
              </a:ext>
            </a:extLst>
          </p:cNvPr>
          <p:cNvSpPr/>
          <p:nvPr/>
        </p:nvSpPr>
        <p:spPr>
          <a:xfrm>
            <a:off x="1631504" y="6453336"/>
            <a:ext cx="734545" cy="3097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solidFill>
                  <a:schemeClr val="tx1"/>
                </a:solidFill>
              </a:rPr>
              <a:t>SNC</a:t>
            </a:r>
          </a:p>
        </p:txBody>
      </p:sp>
      <p:sp>
        <p:nvSpPr>
          <p:cNvPr id="34" name="Rectangle 33">
            <a:extLst>
              <a:ext uri="{FF2B5EF4-FFF2-40B4-BE49-F238E27FC236}">
                <a16:creationId xmlns:a16="http://schemas.microsoft.com/office/drawing/2014/main" id="{E8590795-8A2B-A9E6-918D-6B44652348E5}"/>
              </a:ext>
            </a:extLst>
          </p:cNvPr>
          <p:cNvSpPr/>
          <p:nvPr/>
        </p:nvSpPr>
        <p:spPr>
          <a:xfrm>
            <a:off x="2351584" y="6453336"/>
            <a:ext cx="1452711" cy="3097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err="1">
                <a:solidFill>
                  <a:schemeClr val="tx1"/>
                </a:solidFill>
              </a:rPr>
              <a:t>Irritazione</a:t>
            </a:r>
            <a:r>
              <a:rPr lang="fr-CH" sz="1200" dirty="0">
                <a:solidFill>
                  <a:schemeClr val="tx1"/>
                </a:solidFill>
              </a:rPr>
              <a:t> </a:t>
            </a:r>
            <a:r>
              <a:rPr lang="fr-CH" sz="1200" dirty="0" err="1">
                <a:solidFill>
                  <a:schemeClr val="tx1"/>
                </a:solidFill>
              </a:rPr>
              <a:t>nervosa</a:t>
            </a:r>
            <a:endParaRPr lang="fr-CH" sz="1200" dirty="0">
              <a:solidFill>
                <a:schemeClr val="tx1"/>
              </a:solidFill>
            </a:endParaRPr>
          </a:p>
        </p:txBody>
      </p:sp>
      <p:sp>
        <p:nvSpPr>
          <p:cNvPr id="35" name="Rectangle 34">
            <a:extLst>
              <a:ext uri="{FF2B5EF4-FFF2-40B4-BE49-F238E27FC236}">
                <a16:creationId xmlns:a16="http://schemas.microsoft.com/office/drawing/2014/main" id="{ACF14ADF-A74B-C0D8-0B16-8C4BEEE8F5FC}"/>
              </a:ext>
            </a:extLst>
          </p:cNvPr>
          <p:cNvSpPr/>
          <p:nvPr/>
        </p:nvSpPr>
        <p:spPr>
          <a:xfrm>
            <a:off x="3791744" y="6453334"/>
            <a:ext cx="1842536" cy="3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err="1">
                <a:solidFill>
                  <a:schemeClr val="tx1"/>
                </a:solidFill>
              </a:rPr>
              <a:t>Coordinazione</a:t>
            </a:r>
            <a:r>
              <a:rPr lang="fr-CH" sz="1200" dirty="0">
                <a:solidFill>
                  <a:schemeClr val="tx1"/>
                </a:solidFill>
              </a:rPr>
              <a:t> </a:t>
            </a:r>
            <a:r>
              <a:rPr lang="fr-CH" sz="1200" dirty="0" err="1">
                <a:solidFill>
                  <a:schemeClr val="tx1"/>
                </a:solidFill>
              </a:rPr>
              <a:t>cerebrale</a:t>
            </a:r>
            <a:endParaRPr lang="fr-CH" sz="1200" dirty="0">
              <a:solidFill>
                <a:schemeClr val="tx1"/>
              </a:solidFill>
            </a:endParaRPr>
          </a:p>
        </p:txBody>
      </p:sp>
      <p:sp>
        <p:nvSpPr>
          <p:cNvPr id="37" name="Rectangle 36">
            <a:extLst>
              <a:ext uri="{FF2B5EF4-FFF2-40B4-BE49-F238E27FC236}">
                <a16:creationId xmlns:a16="http://schemas.microsoft.com/office/drawing/2014/main" id="{DB271C64-65D5-8C8E-C671-3A7EFFE0EDC3}"/>
              </a:ext>
            </a:extLst>
          </p:cNvPr>
          <p:cNvSpPr/>
          <p:nvPr/>
        </p:nvSpPr>
        <p:spPr>
          <a:xfrm>
            <a:off x="7032104" y="6458992"/>
            <a:ext cx="1071389" cy="2986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err="1">
                <a:solidFill>
                  <a:schemeClr val="tx1"/>
                </a:solidFill>
              </a:rPr>
              <a:t>Muscolatura</a:t>
            </a:r>
            <a:endParaRPr lang="fr-CH" sz="1200" dirty="0">
              <a:solidFill>
                <a:schemeClr val="tx1"/>
              </a:solidFill>
            </a:endParaRPr>
          </a:p>
        </p:txBody>
      </p:sp>
      <p:sp>
        <p:nvSpPr>
          <p:cNvPr id="38" name="Rectangle 37">
            <a:extLst>
              <a:ext uri="{FF2B5EF4-FFF2-40B4-BE49-F238E27FC236}">
                <a16:creationId xmlns:a16="http://schemas.microsoft.com/office/drawing/2014/main" id="{865D33BA-4A6F-40CB-1579-BE8E081AAE03}"/>
              </a:ext>
            </a:extLst>
          </p:cNvPr>
          <p:cNvSpPr/>
          <p:nvPr/>
        </p:nvSpPr>
        <p:spPr>
          <a:xfrm>
            <a:off x="8040216" y="6452541"/>
            <a:ext cx="2220179" cy="3097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err="1">
                <a:solidFill>
                  <a:schemeClr val="tx1"/>
                </a:solidFill>
              </a:rPr>
              <a:t>Fornitura</a:t>
            </a:r>
            <a:r>
              <a:rPr lang="fr-CH" sz="1200" dirty="0">
                <a:solidFill>
                  <a:schemeClr val="tx1"/>
                </a:solidFill>
              </a:rPr>
              <a:t> di </a:t>
            </a:r>
            <a:r>
              <a:rPr lang="fr-CH" sz="1200" dirty="0" err="1">
                <a:solidFill>
                  <a:schemeClr val="tx1"/>
                </a:solidFill>
              </a:rPr>
              <a:t>energia</a:t>
            </a:r>
            <a:endParaRPr lang="fr-CH" sz="1200" dirty="0">
              <a:solidFill>
                <a:schemeClr val="tx1"/>
              </a:solidFill>
            </a:endParaRPr>
          </a:p>
        </p:txBody>
      </p:sp>
      <p:sp>
        <p:nvSpPr>
          <p:cNvPr id="39" name="Rectangle 38">
            <a:extLst>
              <a:ext uri="{FF2B5EF4-FFF2-40B4-BE49-F238E27FC236}">
                <a16:creationId xmlns:a16="http://schemas.microsoft.com/office/drawing/2014/main" id="{CFCD066A-29AE-C423-380C-0C70238DD2A9}"/>
              </a:ext>
            </a:extLst>
          </p:cNvPr>
          <p:cNvSpPr/>
          <p:nvPr/>
        </p:nvSpPr>
        <p:spPr>
          <a:xfrm>
            <a:off x="5614184" y="5487517"/>
            <a:ext cx="2150070" cy="686767"/>
          </a:xfrm>
          <a:prstGeom prst="rect">
            <a:avLst/>
          </a:prstGeom>
          <a:gradFill flip="none" rotWithShape="1">
            <a:gsLst>
              <a:gs pos="0">
                <a:schemeClr val="accent3">
                  <a:lumMod val="60000"/>
                  <a:lumOff val="40000"/>
                </a:schemeClr>
              </a:gs>
              <a:gs pos="58000">
                <a:schemeClr val="accent1">
                  <a:tint val="44500"/>
                  <a:satMod val="160000"/>
                </a:schemeClr>
              </a:gs>
              <a:gs pos="100000">
                <a:schemeClr val="accent1">
                  <a:lumMod val="60000"/>
                  <a:lumOff val="4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H" sz="1200" dirty="0" err="1">
                <a:solidFill>
                  <a:schemeClr val="tx1"/>
                </a:solidFill>
              </a:rPr>
              <a:t>Coordinazione</a:t>
            </a:r>
            <a:r>
              <a:rPr lang="fr-CH" sz="1200" dirty="0">
                <a:solidFill>
                  <a:schemeClr val="tx1"/>
                </a:solidFill>
              </a:rPr>
              <a:t> </a:t>
            </a:r>
            <a:r>
              <a:rPr lang="fr-CH" sz="1200" dirty="0" err="1">
                <a:solidFill>
                  <a:schemeClr val="tx1"/>
                </a:solidFill>
              </a:rPr>
              <a:t>neuromuscolare</a:t>
            </a:r>
            <a:endParaRPr lang="fr-CH" sz="1200" dirty="0">
              <a:solidFill>
                <a:schemeClr val="tx1"/>
              </a:solidFill>
            </a:endParaRPr>
          </a:p>
          <a:p>
            <a:r>
              <a:rPr lang="fr-CH" sz="1200" dirty="0" err="1">
                <a:solidFill>
                  <a:schemeClr val="tx1"/>
                </a:solidFill>
              </a:rPr>
              <a:t>Programmi</a:t>
            </a:r>
            <a:r>
              <a:rPr lang="fr-CH" sz="1200" dirty="0">
                <a:solidFill>
                  <a:schemeClr val="tx1"/>
                </a:solidFill>
              </a:rPr>
              <a:t> </a:t>
            </a:r>
            <a:r>
              <a:rPr lang="fr-CH" sz="1200" dirty="0" err="1">
                <a:solidFill>
                  <a:schemeClr val="tx1"/>
                </a:solidFill>
              </a:rPr>
              <a:t>temporali</a:t>
            </a:r>
            <a:r>
              <a:rPr lang="fr-CH" sz="1200" dirty="0">
                <a:solidFill>
                  <a:schemeClr val="tx1"/>
                </a:solidFill>
              </a:rPr>
              <a:t> (</a:t>
            </a:r>
            <a:r>
              <a:rPr lang="fr-CH" sz="1200" dirty="0" err="1">
                <a:solidFill>
                  <a:schemeClr val="tx1"/>
                </a:solidFill>
              </a:rPr>
              <a:t>frequenza</a:t>
            </a:r>
            <a:r>
              <a:rPr lang="fr-CH" sz="1200" dirty="0">
                <a:solidFill>
                  <a:schemeClr val="tx1"/>
                </a:solidFill>
              </a:rPr>
              <a:t> e </a:t>
            </a:r>
            <a:r>
              <a:rPr lang="fr-CH" sz="1200" dirty="0" err="1">
                <a:solidFill>
                  <a:schemeClr val="tx1"/>
                </a:solidFill>
              </a:rPr>
              <a:t>ampiezza</a:t>
            </a:r>
            <a:r>
              <a:rPr lang="fr-CH" sz="1200" dirty="0">
                <a:solidFill>
                  <a:schemeClr val="tx1"/>
                </a:solidFill>
              </a:rPr>
              <a:t>)</a:t>
            </a:r>
          </a:p>
        </p:txBody>
      </p:sp>
      <p:cxnSp>
        <p:nvCxnSpPr>
          <p:cNvPr id="41" name="Connecteur droit avec flèche 40">
            <a:extLst>
              <a:ext uri="{FF2B5EF4-FFF2-40B4-BE49-F238E27FC236}">
                <a16:creationId xmlns:a16="http://schemas.microsoft.com/office/drawing/2014/main" id="{6E0A43FC-08E3-2CBD-2E3C-7332733C8B74}"/>
              </a:ext>
            </a:extLst>
          </p:cNvPr>
          <p:cNvCxnSpPr>
            <a:stCxn id="18" idx="2"/>
          </p:cNvCxnSpPr>
          <p:nvPr/>
        </p:nvCxnSpPr>
        <p:spPr>
          <a:xfrm>
            <a:off x="4678984" y="3761077"/>
            <a:ext cx="0" cy="72268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2" name="Connecteur droit avec flèche 41">
            <a:extLst>
              <a:ext uri="{FF2B5EF4-FFF2-40B4-BE49-F238E27FC236}">
                <a16:creationId xmlns:a16="http://schemas.microsoft.com/office/drawing/2014/main" id="{41B6F688-9B0E-834E-BB48-707DA8374AF2}"/>
              </a:ext>
            </a:extLst>
          </p:cNvPr>
          <p:cNvCxnSpPr>
            <a:endCxn id="18" idx="0"/>
          </p:cNvCxnSpPr>
          <p:nvPr/>
        </p:nvCxnSpPr>
        <p:spPr>
          <a:xfrm>
            <a:off x="4678984" y="3211840"/>
            <a:ext cx="0" cy="2975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3" name="Connecteur droit avec flèche 42">
            <a:extLst>
              <a:ext uri="{FF2B5EF4-FFF2-40B4-BE49-F238E27FC236}">
                <a16:creationId xmlns:a16="http://schemas.microsoft.com/office/drawing/2014/main" id="{B753F51A-61D5-8361-B81B-A06573F1050B}"/>
              </a:ext>
            </a:extLst>
          </p:cNvPr>
          <p:cNvCxnSpPr/>
          <p:nvPr/>
        </p:nvCxnSpPr>
        <p:spPr>
          <a:xfrm>
            <a:off x="5603038" y="3211840"/>
            <a:ext cx="0" cy="2975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4" name="Connecteur droit avec flèche 43">
            <a:extLst>
              <a:ext uri="{FF2B5EF4-FFF2-40B4-BE49-F238E27FC236}">
                <a16:creationId xmlns:a16="http://schemas.microsoft.com/office/drawing/2014/main" id="{9868AAFB-D172-AD55-73ED-43CCB5B5A3CC}"/>
              </a:ext>
            </a:extLst>
          </p:cNvPr>
          <p:cNvCxnSpPr/>
          <p:nvPr/>
        </p:nvCxnSpPr>
        <p:spPr>
          <a:xfrm>
            <a:off x="6526929" y="3211840"/>
            <a:ext cx="0" cy="2975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5" name="Connecteur droit avec flèche 44">
            <a:extLst>
              <a:ext uri="{FF2B5EF4-FFF2-40B4-BE49-F238E27FC236}">
                <a16:creationId xmlns:a16="http://schemas.microsoft.com/office/drawing/2014/main" id="{A7C41670-CD31-BB3E-28EA-C97D92B41488}"/>
              </a:ext>
            </a:extLst>
          </p:cNvPr>
          <p:cNvCxnSpPr/>
          <p:nvPr/>
        </p:nvCxnSpPr>
        <p:spPr>
          <a:xfrm>
            <a:off x="7511776" y="3212709"/>
            <a:ext cx="0" cy="2975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6" name="Connecteur droit avec flèche 45">
            <a:extLst>
              <a:ext uri="{FF2B5EF4-FFF2-40B4-BE49-F238E27FC236}">
                <a16:creationId xmlns:a16="http://schemas.microsoft.com/office/drawing/2014/main" id="{C7C3B0D8-B538-123A-AB4C-B8FE6F7F44A5}"/>
              </a:ext>
            </a:extLst>
          </p:cNvPr>
          <p:cNvCxnSpPr/>
          <p:nvPr/>
        </p:nvCxnSpPr>
        <p:spPr>
          <a:xfrm>
            <a:off x="7510256" y="3761077"/>
            <a:ext cx="0" cy="2975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7" name="Connecteur droit avec flèche 46">
            <a:extLst>
              <a:ext uri="{FF2B5EF4-FFF2-40B4-BE49-F238E27FC236}">
                <a16:creationId xmlns:a16="http://schemas.microsoft.com/office/drawing/2014/main" id="{25BB8165-E1B9-EFBC-8FA2-1DDA3A6E5DB8}"/>
              </a:ext>
            </a:extLst>
          </p:cNvPr>
          <p:cNvCxnSpPr/>
          <p:nvPr/>
        </p:nvCxnSpPr>
        <p:spPr>
          <a:xfrm>
            <a:off x="8888681" y="2342639"/>
            <a:ext cx="11529" cy="51029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8" name="Connecteur droit avec flèche 47">
            <a:extLst>
              <a:ext uri="{FF2B5EF4-FFF2-40B4-BE49-F238E27FC236}">
                <a16:creationId xmlns:a16="http://schemas.microsoft.com/office/drawing/2014/main" id="{4FABC473-E4F3-4108-602C-497DBD5ED558}"/>
              </a:ext>
            </a:extLst>
          </p:cNvPr>
          <p:cNvCxnSpPr/>
          <p:nvPr/>
        </p:nvCxnSpPr>
        <p:spPr>
          <a:xfrm>
            <a:off x="9990053" y="2370781"/>
            <a:ext cx="11529" cy="51029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9" name="Connecteur droit avec flèche 48">
            <a:extLst>
              <a:ext uri="{FF2B5EF4-FFF2-40B4-BE49-F238E27FC236}">
                <a16:creationId xmlns:a16="http://schemas.microsoft.com/office/drawing/2014/main" id="{B7365D7C-B309-3C1E-698A-E4CE61BA0A17}"/>
              </a:ext>
            </a:extLst>
          </p:cNvPr>
          <p:cNvCxnSpPr/>
          <p:nvPr/>
        </p:nvCxnSpPr>
        <p:spPr>
          <a:xfrm flipV="1">
            <a:off x="2939718" y="6209299"/>
            <a:ext cx="0" cy="24403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0" name="Connecteur droit avec flèche 49">
            <a:extLst>
              <a:ext uri="{FF2B5EF4-FFF2-40B4-BE49-F238E27FC236}">
                <a16:creationId xmlns:a16="http://schemas.microsoft.com/office/drawing/2014/main" id="{35A9337C-F7C5-46E1-B4EA-19D524104555}"/>
              </a:ext>
            </a:extLst>
          </p:cNvPr>
          <p:cNvCxnSpPr/>
          <p:nvPr/>
        </p:nvCxnSpPr>
        <p:spPr>
          <a:xfrm flipV="1">
            <a:off x="4678984" y="6221058"/>
            <a:ext cx="0" cy="24403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1" name="Connecteur droit avec flèche 50">
            <a:extLst>
              <a:ext uri="{FF2B5EF4-FFF2-40B4-BE49-F238E27FC236}">
                <a16:creationId xmlns:a16="http://schemas.microsoft.com/office/drawing/2014/main" id="{D1B721EB-7C45-3EA7-D548-0B38C841AAE6}"/>
              </a:ext>
            </a:extLst>
          </p:cNvPr>
          <p:cNvCxnSpPr/>
          <p:nvPr/>
        </p:nvCxnSpPr>
        <p:spPr>
          <a:xfrm flipV="1">
            <a:off x="6468110" y="6221058"/>
            <a:ext cx="0" cy="24403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2" name="Connecteur droit avec flèche 51">
            <a:extLst>
              <a:ext uri="{FF2B5EF4-FFF2-40B4-BE49-F238E27FC236}">
                <a16:creationId xmlns:a16="http://schemas.microsoft.com/office/drawing/2014/main" id="{5BEB2D6C-9005-28DC-9971-9306835373E1}"/>
              </a:ext>
            </a:extLst>
          </p:cNvPr>
          <p:cNvCxnSpPr/>
          <p:nvPr/>
        </p:nvCxnSpPr>
        <p:spPr>
          <a:xfrm flipV="1">
            <a:off x="9420438" y="6221058"/>
            <a:ext cx="0" cy="24403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3" name="Connecteur droit avec flèche 52">
            <a:extLst>
              <a:ext uri="{FF2B5EF4-FFF2-40B4-BE49-F238E27FC236}">
                <a16:creationId xmlns:a16="http://schemas.microsoft.com/office/drawing/2014/main" id="{1B01966B-91DD-0ECA-A613-F9709376B6D5}"/>
              </a:ext>
            </a:extLst>
          </p:cNvPr>
          <p:cNvCxnSpPr/>
          <p:nvPr/>
        </p:nvCxnSpPr>
        <p:spPr>
          <a:xfrm flipV="1">
            <a:off x="4698409" y="5217633"/>
            <a:ext cx="0" cy="24403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4" name="Connecteur droit avec flèche 53">
            <a:extLst>
              <a:ext uri="{FF2B5EF4-FFF2-40B4-BE49-F238E27FC236}">
                <a16:creationId xmlns:a16="http://schemas.microsoft.com/office/drawing/2014/main" id="{28EE95F2-A4F9-24D9-2BD6-B91E1FAB8E99}"/>
              </a:ext>
            </a:extLst>
          </p:cNvPr>
          <p:cNvCxnSpPr>
            <a:endCxn id="23" idx="2"/>
          </p:cNvCxnSpPr>
          <p:nvPr/>
        </p:nvCxnSpPr>
        <p:spPr>
          <a:xfrm flipV="1">
            <a:off x="5125408" y="4735134"/>
            <a:ext cx="971876" cy="74414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5" name="Connecteur droit avec flèche 54">
            <a:extLst>
              <a:ext uri="{FF2B5EF4-FFF2-40B4-BE49-F238E27FC236}">
                <a16:creationId xmlns:a16="http://schemas.microsoft.com/office/drawing/2014/main" id="{F0547B04-4565-023F-2CE2-427A00F4EF18}"/>
              </a:ext>
            </a:extLst>
          </p:cNvPr>
          <p:cNvCxnSpPr/>
          <p:nvPr/>
        </p:nvCxnSpPr>
        <p:spPr>
          <a:xfrm flipV="1">
            <a:off x="7351374" y="4631007"/>
            <a:ext cx="0" cy="83740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6" name="Connecteur droit avec flèche 55">
            <a:extLst>
              <a:ext uri="{FF2B5EF4-FFF2-40B4-BE49-F238E27FC236}">
                <a16:creationId xmlns:a16="http://schemas.microsoft.com/office/drawing/2014/main" id="{B67F8677-F98C-F1A6-7169-81AFD9B03855}"/>
              </a:ext>
            </a:extLst>
          </p:cNvPr>
          <p:cNvCxnSpPr/>
          <p:nvPr/>
        </p:nvCxnSpPr>
        <p:spPr>
          <a:xfrm flipH="1" flipV="1">
            <a:off x="6690580" y="4077072"/>
            <a:ext cx="73842" cy="24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7" name="Connecteur droit avec flèche 56">
            <a:extLst>
              <a:ext uri="{FF2B5EF4-FFF2-40B4-BE49-F238E27FC236}">
                <a16:creationId xmlns:a16="http://schemas.microsoft.com/office/drawing/2014/main" id="{4A6D76AC-4854-76F7-857F-CCE1D4F3FA7C}"/>
              </a:ext>
            </a:extLst>
          </p:cNvPr>
          <p:cNvCxnSpPr/>
          <p:nvPr/>
        </p:nvCxnSpPr>
        <p:spPr>
          <a:xfrm flipH="1" flipV="1">
            <a:off x="6684134" y="4292848"/>
            <a:ext cx="73842" cy="24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8" name="Connecteur droit avec flèche 57">
            <a:extLst>
              <a:ext uri="{FF2B5EF4-FFF2-40B4-BE49-F238E27FC236}">
                <a16:creationId xmlns:a16="http://schemas.microsoft.com/office/drawing/2014/main" id="{2EAF987C-421F-512B-1C55-148C430B21B1}"/>
              </a:ext>
            </a:extLst>
          </p:cNvPr>
          <p:cNvCxnSpPr/>
          <p:nvPr/>
        </p:nvCxnSpPr>
        <p:spPr>
          <a:xfrm flipH="1" flipV="1">
            <a:off x="6684134" y="4436864"/>
            <a:ext cx="73842" cy="24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9" name="Connecteur droit avec flèche 58">
            <a:extLst>
              <a:ext uri="{FF2B5EF4-FFF2-40B4-BE49-F238E27FC236}">
                <a16:creationId xmlns:a16="http://schemas.microsoft.com/office/drawing/2014/main" id="{E8D7AD7F-D71F-4F84-8398-5754659BCC58}"/>
              </a:ext>
            </a:extLst>
          </p:cNvPr>
          <p:cNvCxnSpPr/>
          <p:nvPr/>
        </p:nvCxnSpPr>
        <p:spPr>
          <a:xfrm flipH="1" flipV="1">
            <a:off x="6684134" y="4652888"/>
            <a:ext cx="73842" cy="24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0" name="Connecteur en angle 59">
            <a:extLst>
              <a:ext uri="{FF2B5EF4-FFF2-40B4-BE49-F238E27FC236}">
                <a16:creationId xmlns:a16="http://schemas.microsoft.com/office/drawing/2014/main" id="{C5349D84-C5ED-DB52-CA64-F6DBBE1D8995}"/>
              </a:ext>
            </a:extLst>
          </p:cNvPr>
          <p:cNvCxnSpPr>
            <a:cxnSpLocks/>
            <a:stCxn id="11" idx="2"/>
            <a:endCxn id="25" idx="0"/>
          </p:cNvCxnSpPr>
          <p:nvPr/>
        </p:nvCxnSpPr>
        <p:spPr>
          <a:xfrm rot="5400000">
            <a:off x="2310467" y="2299209"/>
            <a:ext cx="576064" cy="675406"/>
          </a:xfrm>
          <a:prstGeom prst="bentConnector3">
            <a:avLst/>
          </a:prstGeom>
          <a:ln w="28575">
            <a:tailEnd type="triangle"/>
          </a:ln>
        </p:spPr>
        <p:style>
          <a:lnRef idx="1">
            <a:schemeClr val="dk1"/>
          </a:lnRef>
          <a:fillRef idx="0">
            <a:schemeClr val="dk1"/>
          </a:fillRef>
          <a:effectRef idx="0">
            <a:schemeClr val="dk1"/>
          </a:effectRef>
          <a:fontRef idx="minor">
            <a:schemeClr val="tx1"/>
          </a:fontRef>
        </p:style>
      </p:cxnSp>
      <p:cxnSp>
        <p:nvCxnSpPr>
          <p:cNvPr id="61" name="Connecteur en angle 60">
            <a:extLst>
              <a:ext uri="{FF2B5EF4-FFF2-40B4-BE49-F238E27FC236}">
                <a16:creationId xmlns:a16="http://schemas.microsoft.com/office/drawing/2014/main" id="{70F09DAD-D8B3-89BB-0617-24E678A2712D}"/>
              </a:ext>
            </a:extLst>
          </p:cNvPr>
          <p:cNvCxnSpPr>
            <a:cxnSpLocks/>
            <a:stCxn id="11" idx="2"/>
            <a:endCxn id="26" idx="0"/>
          </p:cNvCxnSpPr>
          <p:nvPr/>
        </p:nvCxnSpPr>
        <p:spPr>
          <a:xfrm rot="16200000" flipH="1">
            <a:off x="3001110" y="2283972"/>
            <a:ext cx="576064" cy="705880"/>
          </a:xfrm>
          <a:prstGeom prst="bentConnector3">
            <a:avLst/>
          </a:prstGeom>
          <a:ln w="28575">
            <a:tailEnd type="triangle"/>
          </a:ln>
        </p:spPr>
        <p:style>
          <a:lnRef idx="1">
            <a:schemeClr val="dk1"/>
          </a:lnRef>
          <a:fillRef idx="0">
            <a:schemeClr val="dk1"/>
          </a:fillRef>
          <a:effectRef idx="0">
            <a:schemeClr val="dk1"/>
          </a:effectRef>
          <a:fontRef idx="minor">
            <a:schemeClr val="tx1"/>
          </a:fontRef>
        </p:style>
      </p:cxnSp>
      <p:cxnSp>
        <p:nvCxnSpPr>
          <p:cNvPr id="62" name="Connecteur en angle 61">
            <a:extLst>
              <a:ext uri="{FF2B5EF4-FFF2-40B4-BE49-F238E27FC236}">
                <a16:creationId xmlns:a16="http://schemas.microsoft.com/office/drawing/2014/main" id="{AE7C863D-CEB8-AD17-3CC9-FAD4C5908D92}"/>
              </a:ext>
            </a:extLst>
          </p:cNvPr>
          <p:cNvCxnSpPr>
            <a:stCxn id="10" idx="1"/>
            <a:endCxn id="11" idx="0"/>
          </p:cNvCxnSpPr>
          <p:nvPr/>
        </p:nvCxnSpPr>
        <p:spPr>
          <a:xfrm rot="10800000" flipV="1">
            <a:off x="2936202" y="1628800"/>
            <a:ext cx="1659700" cy="432048"/>
          </a:xfrm>
          <a:prstGeom prst="bentConnector2">
            <a:avLst/>
          </a:prstGeom>
          <a:ln w="28575">
            <a:tailEnd type="triangle"/>
          </a:ln>
        </p:spPr>
        <p:style>
          <a:lnRef idx="1">
            <a:schemeClr val="dk1"/>
          </a:lnRef>
          <a:fillRef idx="0">
            <a:schemeClr val="dk1"/>
          </a:fillRef>
          <a:effectRef idx="0">
            <a:schemeClr val="dk1"/>
          </a:effectRef>
          <a:fontRef idx="minor">
            <a:schemeClr val="tx1"/>
          </a:fontRef>
        </p:style>
      </p:cxnSp>
      <p:cxnSp>
        <p:nvCxnSpPr>
          <p:cNvPr id="63" name="Connecteur en angle 62">
            <a:extLst>
              <a:ext uri="{FF2B5EF4-FFF2-40B4-BE49-F238E27FC236}">
                <a16:creationId xmlns:a16="http://schemas.microsoft.com/office/drawing/2014/main" id="{58785758-524C-EA04-1153-8550EA46BFCD}"/>
              </a:ext>
            </a:extLst>
          </p:cNvPr>
          <p:cNvCxnSpPr>
            <a:stCxn id="10" idx="3"/>
            <a:endCxn id="13" idx="0"/>
          </p:cNvCxnSpPr>
          <p:nvPr/>
        </p:nvCxnSpPr>
        <p:spPr>
          <a:xfrm>
            <a:off x="7332206" y="1628800"/>
            <a:ext cx="2092292" cy="432048"/>
          </a:xfrm>
          <a:prstGeom prst="bentConnector2">
            <a:avLst/>
          </a:prstGeom>
          <a:ln w="28575">
            <a:tailEnd type="triangle"/>
          </a:ln>
        </p:spPr>
        <p:style>
          <a:lnRef idx="1">
            <a:schemeClr val="dk1"/>
          </a:lnRef>
          <a:fillRef idx="0">
            <a:schemeClr val="dk1"/>
          </a:fillRef>
          <a:effectRef idx="0">
            <a:schemeClr val="dk1"/>
          </a:effectRef>
          <a:fontRef idx="minor">
            <a:schemeClr val="tx1"/>
          </a:fontRef>
        </p:style>
      </p:cxnSp>
      <p:cxnSp>
        <p:nvCxnSpPr>
          <p:cNvPr id="64" name="Connecteur droit avec flèche 63">
            <a:extLst>
              <a:ext uri="{FF2B5EF4-FFF2-40B4-BE49-F238E27FC236}">
                <a16:creationId xmlns:a16="http://schemas.microsoft.com/office/drawing/2014/main" id="{E09F5465-423F-4F4D-08EF-8E291234A585}"/>
              </a:ext>
            </a:extLst>
          </p:cNvPr>
          <p:cNvCxnSpPr>
            <a:stCxn id="10" idx="2"/>
          </p:cNvCxnSpPr>
          <p:nvPr/>
        </p:nvCxnSpPr>
        <p:spPr>
          <a:xfrm>
            <a:off x="5964054" y="1772816"/>
            <a:ext cx="0" cy="28179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5" name="Connecteur droit avec flèche 64">
            <a:extLst>
              <a:ext uri="{FF2B5EF4-FFF2-40B4-BE49-F238E27FC236}">
                <a16:creationId xmlns:a16="http://schemas.microsoft.com/office/drawing/2014/main" id="{DA2D5958-7E2E-6FE9-7A9C-3BC7ABFD5683}"/>
              </a:ext>
            </a:extLst>
          </p:cNvPr>
          <p:cNvCxnSpPr>
            <a:cxnSpLocks/>
            <a:endCxn id="14" idx="0"/>
          </p:cNvCxnSpPr>
          <p:nvPr/>
        </p:nvCxnSpPr>
        <p:spPr>
          <a:xfrm>
            <a:off x="5144695" y="2335726"/>
            <a:ext cx="44450" cy="40951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6" name="Connecteur droit avec flèche 65">
            <a:extLst>
              <a:ext uri="{FF2B5EF4-FFF2-40B4-BE49-F238E27FC236}">
                <a16:creationId xmlns:a16="http://schemas.microsoft.com/office/drawing/2014/main" id="{9A6B9590-D9E2-0F67-E88B-F9CE6E981E9B}"/>
              </a:ext>
            </a:extLst>
          </p:cNvPr>
          <p:cNvCxnSpPr>
            <a:cxnSpLocks/>
            <a:endCxn id="15" idx="0"/>
          </p:cNvCxnSpPr>
          <p:nvPr/>
        </p:nvCxnSpPr>
        <p:spPr>
          <a:xfrm>
            <a:off x="7019126" y="2370781"/>
            <a:ext cx="26919" cy="36062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7" name="Connecteur en angle 66">
            <a:extLst>
              <a:ext uri="{FF2B5EF4-FFF2-40B4-BE49-F238E27FC236}">
                <a16:creationId xmlns:a16="http://schemas.microsoft.com/office/drawing/2014/main" id="{8393D3B5-FB37-1EE8-5E6D-84B4F19AE6BB}"/>
              </a:ext>
            </a:extLst>
          </p:cNvPr>
          <p:cNvCxnSpPr>
            <a:stCxn id="31" idx="3"/>
            <a:endCxn id="22" idx="3"/>
          </p:cNvCxnSpPr>
          <p:nvPr/>
        </p:nvCxnSpPr>
        <p:spPr>
          <a:xfrm flipV="1">
            <a:off x="10093535" y="3735679"/>
            <a:ext cx="93489" cy="2182492"/>
          </a:xfrm>
          <a:prstGeom prst="bentConnector3">
            <a:avLst>
              <a:gd name="adj1" fmla="val 344521"/>
            </a:avLst>
          </a:prstGeom>
          <a:ln w="28575">
            <a:tailEnd type="triangle"/>
          </a:ln>
        </p:spPr>
        <p:style>
          <a:lnRef idx="1">
            <a:schemeClr val="dk1"/>
          </a:lnRef>
          <a:fillRef idx="0">
            <a:schemeClr val="dk1"/>
          </a:fillRef>
          <a:effectRef idx="0">
            <a:schemeClr val="dk1"/>
          </a:effectRef>
          <a:fontRef idx="minor">
            <a:schemeClr val="tx1"/>
          </a:fontRef>
        </p:style>
      </p:cxnSp>
      <p:cxnSp>
        <p:nvCxnSpPr>
          <p:cNvPr id="68" name="Connecteur droit avec flèche 67">
            <a:extLst>
              <a:ext uri="{FF2B5EF4-FFF2-40B4-BE49-F238E27FC236}">
                <a16:creationId xmlns:a16="http://schemas.microsoft.com/office/drawing/2014/main" id="{E64CFAC3-6C65-47DE-CAAC-A32258F396F7}"/>
              </a:ext>
            </a:extLst>
          </p:cNvPr>
          <p:cNvCxnSpPr/>
          <p:nvPr/>
        </p:nvCxnSpPr>
        <p:spPr>
          <a:xfrm flipH="1" flipV="1">
            <a:off x="10097923" y="5061800"/>
            <a:ext cx="327260" cy="962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9" name="Connecteur droit avec flèche 68">
            <a:extLst>
              <a:ext uri="{FF2B5EF4-FFF2-40B4-BE49-F238E27FC236}">
                <a16:creationId xmlns:a16="http://schemas.microsoft.com/office/drawing/2014/main" id="{E425CA72-3EA2-71CE-A950-C5C689F107E8}"/>
              </a:ext>
            </a:extLst>
          </p:cNvPr>
          <p:cNvCxnSpPr/>
          <p:nvPr/>
        </p:nvCxnSpPr>
        <p:spPr>
          <a:xfrm flipH="1" flipV="1">
            <a:off x="9741788" y="4946296"/>
            <a:ext cx="248265" cy="35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0" name="Connecteur en angle 69">
            <a:extLst>
              <a:ext uri="{FF2B5EF4-FFF2-40B4-BE49-F238E27FC236}">
                <a16:creationId xmlns:a16="http://schemas.microsoft.com/office/drawing/2014/main" id="{287C43C6-6809-AC8A-C43B-28B1F1E8E1B9}"/>
              </a:ext>
            </a:extLst>
          </p:cNvPr>
          <p:cNvCxnSpPr>
            <a:stCxn id="16" idx="1"/>
            <a:endCxn id="22" idx="1"/>
          </p:cNvCxnSpPr>
          <p:nvPr/>
        </p:nvCxnSpPr>
        <p:spPr>
          <a:xfrm rot="10800000" flipH="1" flipV="1">
            <a:off x="8379982" y="3068959"/>
            <a:ext cx="189790" cy="666719"/>
          </a:xfrm>
          <a:prstGeom prst="bentConnector3">
            <a:avLst>
              <a:gd name="adj1" fmla="val -120449"/>
            </a:avLst>
          </a:prstGeom>
          <a:ln w="28575">
            <a:tailEnd type="triangle"/>
          </a:ln>
        </p:spPr>
        <p:style>
          <a:lnRef idx="1">
            <a:schemeClr val="dk1"/>
          </a:lnRef>
          <a:fillRef idx="0">
            <a:schemeClr val="dk1"/>
          </a:fillRef>
          <a:effectRef idx="0">
            <a:schemeClr val="dk1"/>
          </a:effectRef>
          <a:fontRef idx="minor">
            <a:schemeClr val="tx1"/>
          </a:fontRef>
        </p:style>
      </p:cxnSp>
      <p:cxnSp>
        <p:nvCxnSpPr>
          <p:cNvPr id="71" name="Connecteur droit avec flèche 70">
            <a:extLst>
              <a:ext uri="{FF2B5EF4-FFF2-40B4-BE49-F238E27FC236}">
                <a16:creationId xmlns:a16="http://schemas.microsoft.com/office/drawing/2014/main" id="{189B06C6-A296-3597-7804-6AAAA965BC1F}"/>
              </a:ext>
            </a:extLst>
          </p:cNvPr>
          <p:cNvCxnSpPr/>
          <p:nvPr/>
        </p:nvCxnSpPr>
        <p:spPr>
          <a:xfrm>
            <a:off x="8173618" y="3600870"/>
            <a:ext cx="403513" cy="751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2" name="Connecteur droit avec flèche 71">
            <a:extLst>
              <a:ext uri="{FF2B5EF4-FFF2-40B4-BE49-F238E27FC236}">
                <a16:creationId xmlns:a16="http://schemas.microsoft.com/office/drawing/2014/main" id="{7AC18A3E-AEC8-C6EA-2064-2BA0FEBCBB2C}"/>
              </a:ext>
            </a:extLst>
          </p:cNvPr>
          <p:cNvCxnSpPr/>
          <p:nvPr/>
        </p:nvCxnSpPr>
        <p:spPr>
          <a:xfrm flipV="1">
            <a:off x="1723944" y="4001416"/>
            <a:ext cx="142774" cy="16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3" name="Connecteur droit avec flèche 72">
            <a:extLst>
              <a:ext uri="{FF2B5EF4-FFF2-40B4-BE49-F238E27FC236}">
                <a16:creationId xmlns:a16="http://schemas.microsoft.com/office/drawing/2014/main" id="{70D2CB83-CE4A-1ED5-E500-CDC61A6EF8A7}"/>
              </a:ext>
            </a:extLst>
          </p:cNvPr>
          <p:cNvCxnSpPr/>
          <p:nvPr/>
        </p:nvCxnSpPr>
        <p:spPr>
          <a:xfrm flipV="1">
            <a:off x="1723686" y="4172387"/>
            <a:ext cx="142774" cy="16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4" name="Connecteur droit avec flèche 73">
            <a:extLst>
              <a:ext uri="{FF2B5EF4-FFF2-40B4-BE49-F238E27FC236}">
                <a16:creationId xmlns:a16="http://schemas.microsoft.com/office/drawing/2014/main" id="{9FEF9E0C-0A98-6276-0F96-C7475450D7EE}"/>
              </a:ext>
            </a:extLst>
          </p:cNvPr>
          <p:cNvCxnSpPr/>
          <p:nvPr/>
        </p:nvCxnSpPr>
        <p:spPr>
          <a:xfrm flipV="1">
            <a:off x="1723686" y="4374275"/>
            <a:ext cx="142774" cy="16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5" name="Connecteur droit avec flèche 74">
            <a:extLst>
              <a:ext uri="{FF2B5EF4-FFF2-40B4-BE49-F238E27FC236}">
                <a16:creationId xmlns:a16="http://schemas.microsoft.com/office/drawing/2014/main" id="{27A749CE-FE21-723B-BCC9-6CA16751A60E}"/>
              </a:ext>
            </a:extLst>
          </p:cNvPr>
          <p:cNvCxnSpPr/>
          <p:nvPr/>
        </p:nvCxnSpPr>
        <p:spPr>
          <a:xfrm flipV="1">
            <a:off x="1712724" y="4550014"/>
            <a:ext cx="142774" cy="16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6" name="Connecteur droit avec flèche 75">
            <a:extLst>
              <a:ext uri="{FF2B5EF4-FFF2-40B4-BE49-F238E27FC236}">
                <a16:creationId xmlns:a16="http://schemas.microsoft.com/office/drawing/2014/main" id="{74E0E4CD-8433-356A-3E97-5F37A781BF1B}"/>
              </a:ext>
            </a:extLst>
          </p:cNvPr>
          <p:cNvCxnSpPr/>
          <p:nvPr/>
        </p:nvCxnSpPr>
        <p:spPr>
          <a:xfrm flipV="1">
            <a:off x="1712724" y="4758302"/>
            <a:ext cx="142774" cy="16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7" name="Connecteur droit 76">
            <a:extLst>
              <a:ext uri="{FF2B5EF4-FFF2-40B4-BE49-F238E27FC236}">
                <a16:creationId xmlns:a16="http://schemas.microsoft.com/office/drawing/2014/main" id="{CB88AD80-BFA4-076A-27C1-835D530190FA}"/>
              </a:ext>
            </a:extLst>
          </p:cNvPr>
          <p:cNvCxnSpPr/>
          <p:nvPr/>
        </p:nvCxnSpPr>
        <p:spPr>
          <a:xfrm>
            <a:off x="1723686" y="4001416"/>
            <a:ext cx="0" cy="1486101"/>
          </a:xfrm>
          <a:prstGeom prst="line">
            <a:avLst/>
          </a:prstGeom>
          <a:ln w="28575"/>
        </p:spPr>
        <p:style>
          <a:lnRef idx="1">
            <a:schemeClr val="dk1"/>
          </a:lnRef>
          <a:fillRef idx="0">
            <a:schemeClr val="dk1"/>
          </a:fillRef>
          <a:effectRef idx="0">
            <a:schemeClr val="dk1"/>
          </a:effectRef>
          <a:fontRef idx="minor">
            <a:schemeClr val="tx1"/>
          </a:fontRef>
        </p:style>
      </p:cxnSp>
      <p:cxnSp>
        <p:nvCxnSpPr>
          <p:cNvPr id="78" name="Connecteur droit avec flèche 77">
            <a:extLst>
              <a:ext uri="{FF2B5EF4-FFF2-40B4-BE49-F238E27FC236}">
                <a16:creationId xmlns:a16="http://schemas.microsoft.com/office/drawing/2014/main" id="{74B2A702-E16F-C7A5-1DC8-9E3620601B51}"/>
              </a:ext>
            </a:extLst>
          </p:cNvPr>
          <p:cNvCxnSpPr/>
          <p:nvPr/>
        </p:nvCxnSpPr>
        <p:spPr>
          <a:xfrm flipV="1">
            <a:off x="5398557" y="4102935"/>
            <a:ext cx="142774" cy="16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9" name="Connecteur droit avec flèche 78">
            <a:extLst>
              <a:ext uri="{FF2B5EF4-FFF2-40B4-BE49-F238E27FC236}">
                <a16:creationId xmlns:a16="http://schemas.microsoft.com/office/drawing/2014/main" id="{8A0493FF-F03C-049F-837A-53ADE91C6515}"/>
              </a:ext>
            </a:extLst>
          </p:cNvPr>
          <p:cNvCxnSpPr/>
          <p:nvPr/>
        </p:nvCxnSpPr>
        <p:spPr>
          <a:xfrm flipV="1">
            <a:off x="5398557" y="4280408"/>
            <a:ext cx="142774" cy="16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80" name="Connecteur droit avec flèche 79">
            <a:extLst>
              <a:ext uri="{FF2B5EF4-FFF2-40B4-BE49-F238E27FC236}">
                <a16:creationId xmlns:a16="http://schemas.microsoft.com/office/drawing/2014/main" id="{520EED53-F22F-8579-3A67-3D3F10C6FD1F}"/>
              </a:ext>
            </a:extLst>
          </p:cNvPr>
          <p:cNvCxnSpPr/>
          <p:nvPr/>
        </p:nvCxnSpPr>
        <p:spPr>
          <a:xfrm flipV="1">
            <a:off x="5398557" y="4456291"/>
            <a:ext cx="142774" cy="16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81" name="Titel 2">
            <a:extLst>
              <a:ext uri="{FF2B5EF4-FFF2-40B4-BE49-F238E27FC236}">
                <a16:creationId xmlns:a16="http://schemas.microsoft.com/office/drawing/2014/main" id="{EEC47750-C029-42B0-8793-680E351ADAD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kern="0" dirty="0" err="1">
                <a:cs typeface="Arial" panose="020B0604020202020204" pitchFamily="34" charset="0"/>
              </a:rPr>
              <a:t>Velocità</a:t>
            </a:r>
            <a:br>
              <a:rPr lang="fr-CH" sz="2800" kern="0" dirty="0">
                <a:cs typeface="Arial" panose="020B0604020202020204" pitchFamily="34" charset="0"/>
              </a:rPr>
            </a:br>
            <a:r>
              <a:rPr lang="fr-CH" sz="2800" b="0" kern="0" dirty="0">
                <a:cs typeface="Arial" panose="020B0604020202020204" pitchFamily="34" charset="0"/>
              </a:rPr>
              <a:t>Forme di </a:t>
            </a:r>
            <a:r>
              <a:rPr lang="fr-CH" sz="2800" b="0" kern="0" dirty="0" err="1">
                <a:cs typeface="Arial" panose="020B0604020202020204" pitchFamily="34" charset="0"/>
              </a:rPr>
              <a:t>manifestazione</a:t>
            </a:r>
            <a:endParaRPr lang="fr-CH" sz="2800" b="0" kern="0" dirty="0">
              <a:cs typeface="Arial" panose="020B0604020202020204" pitchFamily="34" charset="0"/>
            </a:endParaRPr>
          </a:p>
        </p:txBody>
      </p:sp>
      <p:sp>
        <p:nvSpPr>
          <p:cNvPr id="3" name="SeitenzahlBenutzerdefiniert">
            <a:extLst>
              <a:ext uri="{FF2B5EF4-FFF2-40B4-BE49-F238E27FC236}">
                <a16:creationId xmlns:a16="http://schemas.microsoft.com/office/drawing/2014/main" id="{473B90CA-27F5-E3EC-2AA7-A2F8F4682DB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63</a:t>
            </a:r>
            <a:endParaRPr lang="de-CH" sz="900" dirty="0"/>
          </a:p>
        </p:txBody>
      </p:sp>
      <p:pic>
        <p:nvPicPr>
          <p:cNvPr id="2" name="Grafik 1">
            <a:extLst>
              <a:ext uri="{FF2B5EF4-FFF2-40B4-BE49-F238E27FC236}">
                <a16:creationId xmlns:a16="http://schemas.microsoft.com/office/drawing/2014/main" id="{5CCAB27B-B446-6CDE-9F35-39075B82C3DF}"/>
              </a:ext>
            </a:extLst>
          </p:cNvPr>
          <p:cNvPicPr>
            <a:picLocks noChangeAspect="1"/>
          </p:cNvPicPr>
          <p:nvPr/>
        </p:nvPicPr>
        <p:blipFill>
          <a:blip r:embed="rId3"/>
          <a:stretch>
            <a:fillRect/>
          </a:stretch>
        </p:blipFill>
        <p:spPr>
          <a:xfrm>
            <a:off x="378984" y="6059249"/>
            <a:ext cx="269382" cy="360000"/>
          </a:xfrm>
          <a:prstGeom prst="rect">
            <a:avLst/>
          </a:prstGeom>
        </p:spPr>
      </p:pic>
    </p:spTree>
    <p:extLst>
      <p:ext uri="{BB962C8B-B14F-4D97-AF65-F5344CB8AC3E}">
        <p14:creationId xmlns:p14="http://schemas.microsoft.com/office/powerpoint/2010/main" val="125426961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bgerundetes Rechteck 7">
            <a:extLst>
              <a:ext uri="{FF2B5EF4-FFF2-40B4-BE49-F238E27FC236}">
                <a16:creationId xmlns:a16="http://schemas.microsoft.com/office/drawing/2014/main" id="{E967F08C-B22E-014E-8A93-7E6DD6EA6E21}"/>
              </a:ext>
            </a:extLst>
          </p:cNvPr>
          <p:cNvSpPr/>
          <p:nvPr/>
        </p:nvSpPr>
        <p:spPr>
          <a:xfrm>
            <a:off x="1847849" y="2556119"/>
            <a:ext cx="2819772" cy="79208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355600" eaLnBrk="0" hangingPunct="0">
              <a:defRPr/>
            </a:pPr>
            <a:r>
              <a:rPr lang="de-CH" dirty="0">
                <a:latin typeface="Arial" panose="020B0604020202020204" pitchFamily="34" charset="0"/>
                <a:cs typeface="Arial" panose="020B0604020202020204" pitchFamily="34" charset="0"/>
              </a:rPr>
              <a:t>	</a:t>
            </a:r>
            <a:r>
              <a:rPr lang="de-CH" sz="2000" b="1" dirty="0">
                <a:solidFill>
                  <a:schemeClr val="tx1"/>
                </a:solidFill>
                <a:latin typeface="Arial" panose="020B0604020202020204" pitchFamily="34" charset="0"/>
                <a:cs typeface="Arial" panose="020B0604020202020204" pitchFamily="34" charset="0"/>
              </a:rPr>
              <a:t>Leistungssport</a:t>
            </a:r>
          </a:p>
        </p:txBody>
      </p:sp>
      <p:sp>
        <p:nvSpPr>
          <p:cNvPr id="20" name="Richtungspfeil 22">
            <a:extLst>
              <a:ext uri="{FF2B5EF4-FFF2-40B4-BE49-F238E27FC236}">
                <a16:creationId xmlns:a16="http://schemas.microsoft.com/office/drawing/2014/main" id="{FA28D8EB-8810-324B-9522-5FCDACF72470}"/>
              </a:ext>
            </a:extLst>
          </p:cNvPr>
          <p:cNvSpPr/>
          <p:nvPr/>
        </p:nvSpPr>
        <p:spPr>
          <a:xfrm flipH="1">
            <a:off x="4678423" y="1484784"/>
            <a:ext cx="5469213" cy="1440160"/>
          </a:xfrm>
          <a:prstGeom prst="homePlate">
            <a:avLst>
              <a:gd name="adj" fmla="val 3451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0" hangingPunct="0">
              <a:lnSpc>
                <a:spcPct val="90000"/>
              </a:lnSpc>
              <a:spcBef>
                <a:spcPts val="1200"/>
              </a:spcBef>
              <a:buFont typeface="Wingdings" pitchFamily="2" charset="2"/>
              <a:buChar char="§"/>
              <a:tabLst>
                <a:tab pos="5295900" algn="l"/>
                <a:tab pos="5743575" algn="r"/>
              </a:tabLst>
              <a:defRPr/>
            </a:pPr>
            <a:r>
              <a:rPr lang="en-GB" sz="1600" dirty="0" err="1">
                <a:solidFill>
                  <a:schemeClr val="tx1"/>
                </a:solidFill>
                <a:latin typeface="Arial" panose="020B0604020202020204" pitchFamily="34" charset="0"/>
                <a:cs typeface="Arial" panose="020B0604020202020204" pitchFamily="34" charset="0"/>
              </a:rPr>
              <a:t>Verkürzung</a:t>
            </a:r>
            <a:r>
              <a:rPr lang="en-GB" sz="1600" dirty="0">
                <a:solidFill>
                  <a:schemeClr val="tx1"/>
                </a:solidFill>
                <a:latin typeface="Arial" panose="020B0604020202020204" pitchFamily="34" charset="0"/>
                <a:cs typeface="Arial" panose="020B0604020202020204" pitchFamily="34" charset="0"/>
              </a:rPr>
              <a:t> von </a:t>
            </a:r>
            <a:r>
              <a:rPr lang="en-GB" sz="1600" dirty="0" err="1">
                <a:solidFill>
                  <a:schemeClr val="tx1"/>
                </a:solidFill>
                <a:latin typeface="Arial" panose="020B0604020202020204" pitchFamily="34" charset="0"/>
                <a:cs typeface="Arial" panose="020B0604020202020204" pitchFamily="34" charset="0"/>
              </a:rPr>
              <a:t>Reaktionszeiten</a:t>
            </a:r>
            <a:endParaRPr lang="en-GB" sz="1600" dirty="0">
              <a:solidFill>
                <a:schemeClr val="tx1"/>
              </a:solidFill>
              <a:latin typeface="Arial" panose="020B0604020202020204" pitchFamily="34" charset="0"/>
              <a:cs typeface="Arial" panose="020B0604020202020204" pitchFamily="34" charset="0"/>
            </a:endParaRPr>
          </a:p>
          <a:p>
            <a:pPr marL="285750" indent="-285750" eaLnBrk="0" hangingPunct="0">
              <a:lnSpc>
                <a:spcPct val="90000"/>
              </a:lnSpc>
              <a:spcBef>
                <a:spcPts val="1200"/>
              </a:spcBef>
              <a:buFont typeface="Wingdings" pitchFamily="2" charset="2"/>
              <a:buChar char="§"/>
              <a:tabLst>
                <a:tab pos="5295900" algn="l"/>
                <a:tab pos="5743575" algn="r"/>
              </a:tabLst>
              <a:defRPr/>
            </a:pPr>
            <a:r>
              <a:rPr lang="en-GB" sz="1600" dirty="0" err="1">
                <a:solidFill>
                  <a:schemeClr val="tx1"/>
                </a:solidFill>
                <a:latin typeface="Arial" panose="020B0604020202020204" pitchFamily="34" charset="0"/>
                <a:cs typeface="Arial" panose="020B0604020202020204" pitchFamily="34" charset="0"/>
              </a:rPr>
              <a:t>Schnellere</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Signalverarbeitung</a:t>
            </a:r>
            <a:endParaRPr lang="en-GB" sz="1600" dirty="0">
              <a:solidFill>
                <a:schemeClr val="tx1"/>
              </a:solidFill>
              <a:latin typeface="Arial" panose="020B0604020202020204" pitchFamily="34" charset="0"/>
              <a:cs typeface="Arial" panose="020B0604020202020204" pitchFamily="34" charset="0"/>
            </a:endParaRPr>
          </a:p>
          <a:p>
            <a:pPr marL="285750" indent="-285750" eaLnBrk="0" hangingPunct="0">
              <a:lnSpc>
                <a:spcPct val="90000"/>
              </a:lnSpc>
              <a:spcBef>
                <a:spcPts val="1200"/>
              </a:spcBef>
              <a:buFont typeface="Wingdings" pitchFamily="2" charset="2"/>
              <a:buChar char="§"/>
              <a:tabLst>
                <a:tab pos="5295900" algn="l"/>
                <a:tab pos="5743575" algn="r"/>
              </a:tabLst>
              <a:defRPr/>
            </a:pPr>
            <a:r>
              <a:rPr lang="en-GB" sz="1600" dirty="0" err="1">
                <a:solidFill>
                  <a:schemeClr val="tx1"/>
                </a:solidFill>
                <a:latin typeface="Arial" panose="020B0604020202020204" pitchFamily="34" charset="0"/>
                <a:cs typeface="Arial" panose="020B0604020202020204" pitchFamily="34" charset="0"/>
              </a:rPr>
              <a:t>Maximierung</a:t>
            </a:r>
            <a:r>
              <a:rPr lang="en-GB" sz="1600" dirty="0">
                <a:solidFill>
                  <a:schemeClr val="tx1"/>
                </a:solidFill>
                <a:latin typeface="Arial" panose="020B0604020202020204" pitchFamily="34" charset="0"/>
                <a:cs typeface="Arial" panose="020B0604020202020204" pitchFamily="34" charset="0"/>
              </a:rPr>
              <a:t> der </a:t>
            </a:r>
            <a:r>
              <a:rPr lang="en-GB" sz="1600" dirty="0" err="1">
                <a:solidFill>
                  <a:schemeClr val="tx1"/>
                </a:solidFill>
                <a:latin typeface="Arial" panose="020B0604020202020204" pitchFamily="34" charset="0"/>
                <a:cs typeface="Arial" panose="020B0604020202020204" pitchFamily="34" charset="0"/>
              </a:rPr>
              <a:t>Beschleunigungsfähigkeit</a:t>
            </a:r>
            <a:endParaRPr lang="de-CH" altLang="de-DE" sz="1600" dirty="0">
              <a:solidFill>
                <a:schemeClr val="tx1"/>
              </a:solidFill>
              <a:latin typeface="Arial" panose="020B0604020202020204" pitchFamily="34" charset="0"/>
              <a:cs typeface="Arial" panose="020B0604020202020204" pitchFamily="34" charset="0"/>
            </a:endParaRPr>
          </a:p>
        </p:txBody>
      </p:sp>
      <p:sp>
        <p:nvSpPr>
          <p:cNvPr id="6" name="Abgerundetes Rechteck 7">
            <a:extLst>
              <a:ext uri="{FF2B5EF4-FFF2-40B4-BE49-F238E27FC236}">
                <a16:creationId xmlns:a16="http://schemas.microsoft.com/office/drawing/2014/main" id="{38952540-4EC0-7548-938E-A57CF70BA8A7}"/>
              </a:ext>
            </a:extLst>
          </p:cNvPr>
          <p:cNvSpPr/>
          <p:nvPr/>
        </p:nvSpPr>
        <p:spPr>
          <a:xfrm>
            <a:off x="1847849" y="4923598"/>
            <a:ext cx="2819772" cy="79208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2000" b="1" dirty="0">
                <a:solidFill>
                  <a:schemeClr val="tx1"/>
                </a:solidFill>
                <a:latin typeface="Arial" panose="020B0604020202020204" pitchFamily="34" charset="0"/>
                <a:cs typeface="Arial" panose="020B0604020202020204" pitchFamily="34" charset="0"/>
              </a:rPr>
              <a:t>Gesundheits- und Freizeitsport</a:t>
            </a:r>
          </a:p>
        </p:txBody>
      </p:sp>
      <p:sp>
        <p:nvSpPr>
          <p:cNvPr id="7" name="Richtungspfeil 22">
            <a:extLst>
              <a:ext uri="{FF2B5EF4-FFF2-40B4-BE49-F238E27FC236}">
                <a16:creationId xmlns:a16="http://schemas.microsoft.com/office/drawing/2014/main" id="{03AFE556-9DD5-1C4C-9E9F-4FEAEF2DBEB5}"/>
              </a:ext>
            </a:extLst>
          </p:cNvPr>
          <p:cNvSpPr/>
          <p:nvPr/>
        </p:nvSpPr>
        <p:spPr>
          <a:xfrm flipH="1">
            <a:off x="4667621" y="3055937"/>
            <a:ext cx="5469214" cy="1021137"/>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0" hangingPunct="0">
              <a:lnSpc>
                <a:spcPct val="90000"/>
              </a:lnSpc>
              <a:spcBef>
                <a:spcPts val="1200"/>
              </a:spcBef>
              <a:buFont typeface="Wingdings" pitchFamily="2" charset="2"/>
              <a:buChar char="Ø"/>
              <a:tabLst>
                <a:tab pos="5295900" algn="l"/>
                <a:tab pos="5743575" algn="r"/>
              </a:tabLst>
              <a:defRPr/>
            </a:pPr>
            <a:r>
              <a:rPr lang="en-GB" sz="1600" dirty="0">
                <a:solidFill>
                  <a:schemeClr val="tx1"/>
                </a:solidFill>
                <a:latin typeface="Arial" panose="020B0604020202020204" pitchFamily="34" charset="0"/>
                <a:cs typeface="Arial" panose="020B0604020202020204" pitchFamily="34" charset="0"/>
              </a:rPr>
              <a:t>Je </a:t>
            </a:r>
            <a:r>
              <a:rPr lang="en-GB" sz="1600" dirty="0" err="1">
                <a:solidFill>
                  <a:schemeClr val="tx1"/>
                </a:solidFill>
                <a:latin typeface="Arial" panose="020B0604020202020204" pitchFamily="34" charset="0"/>
                <a:cs typeface="Arial" panose="020B0604020202020204" pitchFamily="34" charset="0"/>
              </a:rPr>
              <a:t>grösser</a:t>
            </a:r>
            <a:r>
              <a:rPr lang="en-GB" sz="1600" dirty="0">
                <a:solidFill>
                  <a:schemeClr val="tx1"/>
                </a:solidFill>
                <a:latin typeface="Arial" panose="020B0604020202020204" pitchFamily="34" charset="0"/>
                <a:cs typeface="Arial" panose="020B0604020202020204" pitchFamily="34" charset="0"/>
              </a:rPr>
              <a:t> die </a:t>
            </a:r>
            <a:r>
              <a:rPr lang="en-GB" sz="1600" dirty="0" err="1">
                <a:solidFill>
                  <a:schemeClr val="tx1"/>
                </a:solidFill>
                <a:latin typeface="Arial" panose="020B0604020202020204" pitchFamily="34" charset="0"/>
                <a:cs typeface="Arial" panose="020B0604020202020204" pitchFamily="34" charset="0"/>
              </a:rPr>
              <a:t>Widerstände</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beim</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Schnelligkeitstraining</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sind</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desto</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mehr</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wird</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auch</a:t>
            </a:r>
            <a:r>
              <a:rPr lang="en-GB" sz="1600" dirty="0">
                <a:solidFill>
                  <a:schemeClr val="tx1"/>
                </a:solidFill>
                <a:latin typeface="Arial" panose="020B0604020202020204" pitchFamily="34" charset="0"/>
                <a:cs typeface="Arial" panose="020B0604020202020204" pitchFamily="34" charset="0"/>
              </a:rPr>
              <a:t> die Kraft </a:t>
            </a:r>
            <a:r>
              <a:rPr lang="en-GB" sz="1600" dirty="0" err="1">
                <a:solidFill>
                  <a:schemeClr val="tx1"/>
                </a:solidFill>
                <a:latin typeface="Arial" panose="020B0604020202020204" pitchFamily="34" charset="0"/>
                <a:cs typeface="Arial" panose="020B0604020202020204" pitchFamily="34" charset="0"/>
              </a:rPr>
              <a:t>trainiert</a:t>
            </a:r>
            <a:endParaRPr lang="en-GB" sz="1600" dirty="0">
              <a:solidFill>
                <a:schemeClr val="tx1"/>
              </a:solidFill>
              <a:latin typeface="Arial" panose="020B0604020202020204" pitchFamily="34" charset="0"/>
              <a:cs typeface="Arial" panose="020B0604020202020204" pitchFamily="34" charset="0"/>
            </a:endParaRPr>
          </a:p>
        </p:txBody>
      </p:sp>
      <p:sp>
        <p:nvSpPr>
          <p:cNvPr id="8" name="Richtungspfeil 22">
            <a:extLst>
              <a:ext uri="{FF2B5EF4-FFF2-40B4-BE49-F238E27FC236}">
                <a16:creationId xmlns:a16="http://schemas.microsoft.com/office/drawing/2014/main" id="{5AE304DA-8814-6C4A-9369-3BFA5E66E084}"/>
              </a:ext>
            </a:extLst>
          </p:cNvPr>
          <p:cNvSpPr/>
          <p:nvPr/>
        </p:nvSpPr>
        <p:spPr>
          <a:xfrm flipH="1">
            <a:off x="4667621" y="4293097"/>
            <a:ext cx="5469214" cy="2016223"/>
          </a:xfrm>
          <a:prstGeom prst="homePlate">
            <a:avLst>
              <a:gd name="adj" fmla="val 2715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0" hangingPunct="0">
              <a:lnSpc>
                <a:spcPct val="90000"/>
              </a:lnSpc>
              <a:spcBef>
                <a:spcPts val="1200"/>
              </a:spcBef>
              <a:buFont typeface="Wingdings" pitchFamily="2" charset="2"/>
              <a:buChar char="§"/>
              <a:tabLst>
                <a:tab pos="5295900" algn="l"/>
                <a:tab pos="5743575" algn="r"/>
              </a:tabLst>
              <a:defRPr/>
            </a:pPr>
            <a:r>
              <a:rPr lang="en-GB" sz="1600" dirty="0" err="1">
                <a:solidFill>
                  <a:schemeClr val="tx1"/>
                </a:solidFill>
                <a:latin typeface="Arial" panose="020B0604020202020204" pitchFamily="34" charset="0"/>
                <a:cs typeface="Arial" panose="020B0604020202020204" pitchFamily="34" charset="0"/>
              </a:rPr>
              <a:t>Erhaltung</a:t>
            </a:r>
            <a:r>
              <a:rPr lang="en-GB" sz="1600" dirty="0">
                <a:solidFill>
                  <a:schemeClr val="tx1"/>
                </a:solidFill>
                <a:latin typeface="Arial" panose="020B0604020202020204" pitchFamily="34" charset="0"/>
                <a:cs typeface="Arial" panose="020B0604020202020204" pitchFamily="34" charset="0"/>
              </a:rPr>
              <a:t> der </a:t>
            </a:r>
            <a:r>
              <a:rPr lang="en-GB" sz="1600" dirty="0" err="1">
                <a:solidFill>
                  <a:schemeClr val="tx1"/>
                </a:solidFill>
                <a:latin typeface="Arial" panose="020B0604020202020204" pitchFamily="34" charset="0"/>
                <a:cs typeface="Arial" panose="020B0604020202020204" pitchFamily="34" charset="0"/>
              </a:rPr>
              <a:t>schnellen</a:t>
            </a:r>
            <a:r>
              <a:rPr lang="en-GB" sz="1600" dirty="0">
                <a:solidFill>
                  <a:schemeClr val="tx1"/>
                </a:solidFill>
                <a:latin typeface="Arial" panose="020B0604020202020204" pitchFamily="34" charset="0"/>
                <a:cs typeface="Arial" panose="020B0604020202020204" pitchFamily="34" charset="0"/>
              </a:rPr>
              <a:t> FT-</a:t>
            </a:r>
            <a:r>
              <a:rPr lang="en-GB" sz="1600" dirty="0" err="1">
                <a:solidFill>
                  <a:schemeClr val="tx1"/>
                </a:solidFill>
                <a:latin typeface="Arial" panose="020B0604020202020204" pitchFamily="34" charset="0"/>
                <a:cs typeface="Arial" panose="020B0604020202020204" pitchFamily="34" charset="0"/>
              </a:rPr>
              <a:t>Fasern</a:t>
            </a:r>
            <a:r>
              <a:rPr lang="en-GB" sz="1600" dirty="0">
                <a:solidFill>
                  <a:schemeClr val="tx1"/>
                </a:solidFill>
                <a:latin typeface="Arial" panose="020B0604020202020204" pitchFamily="34" charset="0"/>
                <a:cs typeface="Arial" panose="020B0604020202020204" pitchFamily="34" charset="0"/>
              </a:rPr>
              <a:t> in den </a:t>
            </a:r>
            <a:r>
              <a:rPr lang="en-GB" sz="1600" dirty="0" err="1">
                <a:solidFill>
                  <a:schemeClr val="tx1"/>
                </a:solidFill>
                <a:latin typeface="Arial" panose="020B0604020202020204" pitchFamily="34" charset="0"/>
                <a:cs typeface="Arial" panose="020B0604020202020204" pitchFamily="34" charset="0"/>
              </a:rPr>
              <a:t>Muskeln</a:t>
            </a:r>
            <a:endParaRPr lang="en-GB" sz="1600" dirty="0">
              <a:solidFill>
                <a:schemeClr val="tx1"/>
              </a:solidFill>
              <a:latin typeface="Arial" panose="020B0604020202020204" pitchFamily="34" charset="0"/>
              <a:cs typeface="Arial" panose="020B0604020202020204" pitchFamily="34" charset="0"/>
            </a:endParaRPr>
          </a:p>
          <a:p>
            <a:pPr marL="285750" indent="-285750" eaLnBrk="0" hangingPunct="0">
              <a:lnSpc>
                <a:spcPct val="90000"/>
              </a:lnSpc>
              <a:spcBef>
                <a:spcPts val="1200"/>
              </a:spcBef>
              <a:buFont typeface="Wingdings" pitchFamily="2" charset="2"/>
              <a:buChar char="Ø"/>
              <a:tabLst>
                <a:tab pos="5295900" algn="l"/>
                <a:tab pos="5743575" algn="r"/>
              </a:tabLst>
              <a:defRPr/>
            </a:pPr>
            <a:r>
              <a:rPr lang="en-GB" sz="1600" dirty="0" err="1">
                <a:solidFill>
                  <a:schemeClr val="tx1"/>
                </a:solidFill>
                <a:latin typeface="Arial" panose="020B0604020202020204" pitchFamily="34" charset="0"/>
                <a:cs typeface="Arial" panose="020B0604020202020204" pitchFamily="34" charset="0"/>
              </a:rPr>
              <a:t>Unfall</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Sturz</a:t>
            </a:r>
            <a:r>
              <a:rPr lang="en-GB" sz="1600" dirty="0">
                <a:solidFill>
                  <a:schemeClr val="tx1"/>
                </a:solidFill>
                <a:latin typeface="Arial" panose="020B0604020202020204" pitchFamily="34" charset="0"/>
                <a:cs typeface="Arial" panose="020B0604020202020204" pitchFamily="34" charset="0"/>
              </a:rPr>
              <a:t>- und </a:t>
            </a:r>
            <a:r>
              <a:rPr lang="en-GB" sz="1600" dirty="0" err="1">
                <a:solidFill>
                  <a:schemeClr val="tx1"/>
                </a:solidFill>
                <a:latin typeface="Arial" panose="020B0604020202020204" pitchFamily="34" charset="0"/>
                <a:cs typeface="Arial" panose="020B0604020202020204" pitchFamily="34" charset="0"/>
              </a:rPr>
              <a:t>Verletzungsprophylaxe</a:t>
            </a:r>
            <a:endParaRPr lang="en-GB" sz="1600" dirty="0">
              <a:solidFill>
                <a:schemeClr val="tx1"/>
              </a:solidFill>
              <a:latin typeface="Arial" panose="020B0604020202020204" pitchFamily="34" charset="0"/>
              <a:cs typeface="Arial" panose="020B0604020202020204" pitchFamily="34" charset="0"/>
            </a:endParaRPr>
          </a:p>
          <a:p>
            <a:pPr marL="285750" indent="-285750" eaLnBrk="0" hangingPunct="0">
              <a:lnSpc>
                <a:spcPct val="90000"/>
              </a:lnSpc>
              <a:spcBef>
                <a:spcPts val="1200"/>
              </a:spcBef>
              <a:buFont typeface="Wingdings" pitchFamily="2" charset="2"/>
              <a:buChar char="Ø"/>
              <a:tabLst>
                <a:tab pos="5295900" algn="l"/>
                <a:tab pos="5743575" algn="r"/>
              </a:tabLst>
              <a:defRPr/>
            </a:pPr>
            <a:r>
              <a:rPr lang="en-GB" sz="1600" dirty="0" err="1">
                <a:solidFill>
                  <a:schemeClr val="tx1"/>
                </a:solidFill>
                <a:latin typeface="Arial" panose="020B0604020202020204" pitchFamily="34" charset="0"/>
                <a:cs typeface="Arial" panose="020B0604020202020204" pitchFamily="34" charset="0"/>
              </a:rPr>
              <a:t>z.B</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erfordert</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ein</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Stolpern</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häufig</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eine</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schnelle</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Reaktion</a:t>
            </a:r>
            <a:r>
              <a:rPr lang="en-GB" sz="1600" dirty="0">
                <a:solidFill>
                  <a:schemeClr val="tx1"/>
                </a:solidFill>
                <a:latin typeface="Arial" panose="020B0604020202020204" pitchFamily="34" charset="0"/>
                <a:cs typeface="Arial" panose="020B0604020202020204" pitchFamily="34" charset="0"/>
              </a:rPr>
              <a:t>, um </a:t>
            </a:r>
            <a:r>
              <a:rPr lang="en-GB" sz="1600" dirty="0" err="1">
                <a:solidFill>
                  <a:schemeClr val="tx1"/>
                </a:solidFill>
                <a:latin typeface="Arial" panose="020B0604020202020204" pitchFamily="34" charset="0"/>
                <a:cs typeface="Arial" panose="020B0604020202020204" pitchFamily="34" charset="0"/>
              </a:rPr>
              <a:t>bspw</a:t>
            </a:r>
            <a:r>
              <a:rPr lang="en-GB" sz="1600" dirty="0">
                <a:solidFill>
                  <a:schemeClr val="tx1"/>
                </a:solidFill>
                <a:latin typeface="Arial" panose="020B0604020202020204" pitchFamily="34" charset="0"/>
                <a:cs typeface="Arial" panose="020B0604020202020204" pitchFamily="34" charset="0"/>
              </a:rPr>
              <a:t>. das </a:t>
            </a:r>
            <a:r>
              <a:rPr lang="en-GB" sz="1600" dirty="0" err="1">
                <a:solidFill>
                  <a:schemeClr val="tx1"/>
                </a:solidFill>
                <a:latin typeface="Arial" panose="020B0604020202020204" pitchFamily="34" charset="0"/>
                <a:cs typeface="Arial" panose="020B0604020202020204" pitchFamily="34" charset="0"/>
              </a:rPr>
              <a:t>Hinfallen</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abzufedern</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oder</a:t>
            </a:r>
            <a:r>
              <a:rPr lang="en-GB" sz="1600" dirty="0">
                <a:solidFill>
                  <a:schemeClr val="tx1"/>
                </a:solidFill>
                <a:latin typeface="Arial" panose="020B0604020202020204" pitchFamily="34" charset="0"/>
                <a:cs typeface="Arial" panose="020B0604020202020204" pitchFamily="34" charset="0"/>
              </a:rPr>
              <a:t> gar </a:t>
            </a:r>
            <a:r>
              <a:rPr lang="en-GB" sz="1600" dirty="0" err="1">
                <a:solidFill>
                  <a:schemeClr val="tx1"/>
                </a:solidFill>
                <a:latin typeface="Arial" panose="020B0604020202020204" pitchFamily="34" charset="0"/>
                <a:cs typeface="Arial" panose="020B0604020202020204" pitchFamily="34" charset="0"/>
              </a:rPr>
              <a:t>zu</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verhindern</a:t>
            </a:r>
            <a:endParaRPr lang="de-CH" altLang="de-DE" sz="1600" dirty="0">
              <a:solidFill>
                <a:schemeClr val="tx1"/>
              </a:solidFill>
              <a:latin typeface="Arial" panose="020B0604020202020204" pitchFamily="34" charset="0"/>
              <a:cs typeface="Arial" panose="020B0604020202020204" pitchFamily="34" charset="0"/>
            </a:endParaRPr>
          </a:p>
        </p:txBody>
      </p:sp>
      <p:sp>
        <p:nvSpPr>
          <p:cNvPr id="9" name="Titel 2">
            <a:extLst>
              <a:ext uri="{FF2B5EF4-FFF2-40B4-BE49-F238E27FC236}">
                <a16:creationId xmlns:a16="http://schemas.microsoft.com/office/drawing/2014/main" id="{70F3E6D4-82C9-4066-BBFB-6CD73028901C}"/>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Schnelligkeit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Ziele und Effekte des Schnelligkeitstrainings</a:t>
            </a:r>
          </a:p>
        </p:txBody>
      </p:sp>
      <p:sp>
        <p:nvSpPr>
          <p:cNvPr id="3" name="SeitenzahlBenutzerdefiniert">
            <a:extLst>
              <a:ext uri="{FF2B5EF4-FFF2-40B4-BE49-F238E27FC236}">
                <a16:creationId xmlns:a16="http://schemas.microsoft.com/office/drawing/2014/main" id="{67DFBD78-8B81-030C-20CB-AD5D530C7D8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64</a:t>
            </a:r>
            <a:endParaRPr lang="de-CH" sz="900" dirty="0"/>
          </a:p>
        </p:txBody>
      </p:sp>
    </p:spTree>
    <p:extLst>
      <p:ext uri="{BB962C8B-B14F-4D97-AF65-F5344CB8AC3E}">
        <p14:creationId xmlns:p14="http://schemas.microsoft.com/office/powerpoint/2010/main" val="24364762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047E5-B51C-C304-DC40-9C0429CB2985}"/>
            </a:ext>
          </a:extLst>
        </p:cNvPr>
        <p:cNvGrpSpPr/>
        <p:nvPr/>
      </p:nvGrpSpPr>
      <p:grpSpPr>
        <a:xfrm>
          <a:off x="0" y="0"/>
          <a:ext cx="0" cy="0"/>
          <a:chOff x="0" y="0"/>
          <a:chExt cx="0" cy="0"/>
        </a:xfrm>
      </p:grpSpPr>
      <p:sp>
        <p:nvSpPr>
          <p:cNvPr id="19" name="Abgerundetes Rechteck 7">
            <a:extLst>
              <a:ext uri="{FF2B5EF4-FFF2-40B4-BE49-F238E27FC236}">
                <a16:creationId xmlns:a16="http://schemas.microsoft.com/office/drawing/2014/main" id="{BDC3D109-0C75-9712-4889-D250E5891E3E}"/>
              </a:ext>
            </a:extLst>
          </p:cNvPr>
          <p:cNvSpPr/>
          <p:nvPr/>
        </p:nvSpPr>
        <p:spPr>
          <a:xfrm>
            <a:off x="1271464" y="2556119"/>
            <a:ext cx="3396157" cy="79208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355600" eaLnBrk="0" hangingPunct="0">
              <a:defRPr/>
            </a:pPr>
            <a:r>
              <a:rPr lang="de-CH" dirty="0">
                <a:latin typeface="Arial" panose="020B0604020202020204" pitchFamily="34" charset="0"/>
                <a:cs typeface="Arial" panose="020B0604020202020204" pitchFamily="34" charset="0"/>
              </a:rPr>
              <a:t>	</a:t>
            </a:r>
            <a:r>
              <a:rPr lang="de-CH" sz="2000" b="1" dirty="0">
                <a:solidFill>
                  <a:schemeClr val="tx1"/>
                </a:solidFill>
                <a:latin typeface="Arial" panose="020B0604020202020204" pitchFamily="34" charset="0"/>
                <a:cs typeface="Arial" panose="020B0604020202020204" pitchFamily="34" charset="0"/>
              </a:rPr>
              <a:t> Sport de </a:t>
            </a:r>
            <a:r>
              <a:rPr lang="de-CH" sz="2000" b="1" dirty="0" err="1">
                <a:solidFill>
                  <a:schemeClr val="tx1"/>
                </a:solidFill>
                <a:latin typeface="Arial" panose="020B0604020202020204" pitchFamily="34" charset="0"/>
                <a:cs typeface="Arial" panose="020B0604020202020204" pitchFamily="34" charset="0"/>
              </a:rPr>
              <a:t>compétition</a:t>
            </a:r>
            <a:endParaRPr lang="de-CH" sz="2000" b="1" dirty="0">
              <a:solidFill>
                <a:schemeClr val="tx1"/>
              </a:solidFill>
              <a:latin typeface="Arial" panose="020B0604020202020204" pitchFamily="34" charset="0"/>
              <a:cs typeface="Arial" panose="020B0604020202020204" pitchFamily="34" charset="0"/>
            </a:endParaRPr>
          </a:p>
        </p:txBody>
      </p:sp>
      <p:sp>
        <p:nvSpPr>
          <p:cNvPr id="20" name="Richtungspfeil 22">
            <a:extLst>
              <a:ext uri="{FF2B5EF4-FFF2-40B4-BE49-F238E27FC236}">
                <a16:creationId xmlns:a16="http://schemas.microsoft.com/office/drawing/2014/main" id="{3477A8F7-C252-1A9D-FC44-A212BDE4B0B3}"/>
              </a:ext>
            </a:extLst>
          </p:cNvPr>
          <p:cNvSpPr/>
          <p:nvPr/>
        </p:nvSpPr>
        <p:spPr>
          <a:xfrm flipH="1">
            <a:off x="4678423" y="1484784"/>
            <a:ext cx="5469213" cy="1440160"/>
          </a:xfrm>
          <a:prstGeom prst="homePlate">
            <a:avLst>
              <a:gd name="adj" fmla="val 3451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0" hangingPunct="0">
              <a:lnSpc>
                <a:spcPct val="90000"/>
              </a:lnSpc>
              <a:spcBef>
                <a:spcPts val="1200"/>
              </a:spcBef>
              <a:buFont typeface="Wingdings" pitchFamily="2" charset="2"/>
              <a:buChar char="§"/>
              <a:tabLst>
                <a:tab pos="5295900" algn="l"/>
                <a:tab pos="5743575" algn="r"/>
              </a:tabLst>
              <a:defRPr/>
            </a:pPr>
            <a:r>
              <a:rPr lang="en-GB" sz="1600" dirty="0" err="1">
                <a:solidFill>
                  <a:schemeClr val="tx1"/>
                </a:solidFill>
                <a:latin typeface="Arial" panose="020B0604020202020204" pitchFamily="34" charset="0"/>
                <a:cs typeface="Arial" panose="020B0604020202020204" pitchFamily="34" charset="0"/>
              </a:rPr>
              <a:t>Réduction</a:t>
            </a:r>
            <a:r>
              <a:rPr lang="en-GB" sz="1600" dirty="0">
                <a:solidFill>
                  <a:schemeClr val="tx1"/>
                </a:solidFill>
                <a:latin typeface="Arial" panose="020B0604020202020204" pitchFamily="34" charset="0"/>
                <a:cs typeface="Arial" panose="020B0604020202020204" pitchFamily="34" charset="0"/>
              </a:rPr>
              <a:t> des temps de </a:t>
            </a:r>
            <a:r>
              <a:rPr lang="en-GB" sz="1600" dirty="0" err="1">
                <a:solidFill>
                  <a:schemeClr val="tx1"/>
                </a:solidFill>
                <a:latin typeface="Arial" panose="020B0604020202020204" pitchFamily="34" charset="0"/>
                <a:cs typeface="Arial" panose="020B0604020202020204" pitchFamily="34" charset="0"/>
              </a:rPr>
              <a:t>réaction</a:t>
            </a:r>
            <a:endParaRPr lang="en-GB" sz="1600" dirty="0">
              <a:solidFill>
                <a:schemeClr val="tx1"/>
              </a:solidFill>
              <a:latin typeface="Arial" panose="020B0604020202020204" pitchFamily="34" charset="0"/>
              <a:cs typeface="Arial" panose="020B0604020202020204" pitchFamily="34" charset="0"/>
            </a:endParaRPr>
          </a:p>
          <a:p>
            <a:pPr marL="285750" indent="-285750" eaLnBrk="0" hangingPunct="0">
              <a:lnSpc>
                <a:spcPct val="90000"/>
              </a:lnSpc>
              <a:spcBef>
                <a:spcPts val="1200"/>
              </a:spcBef>
              <a:buFont typeface="Wingdings" pitchFamily="2" charset="2"/>
              <a:buChar char="§"/>
              <a:tabLst>
                <a:tab pos="5295900" algn="l"/>
                <a:tab pos="5743575" algn="r"/>
              </a:tabLst>
              <a:defRPr/>
            </a:pPr>
            <a:r>
              <a:rPr lang="en-GB" sz="1600" dirty="0" err="1">
                <a:solidFill>
                  <a:schemeClr val="tx1"/>
                </a:solidFill>
                <a:latin typeface="Arial" panose="020B0604020202020204" pitchFamily="34" charset="0"/>
                <a:cs typeface="Arial" panose="020B0604020202020204" pitchFamily="34" charset="0"/>
              </a:rPr>
              <a:t>Traitement</a:t>
            </a:r>
            <a:r>
              <a:rPr lang="en-GB" sz="1600" dirty="0">
                <a:solidFill>
                  <a:schemeClr val="tx1"/>
                </a:solidFill>
                <a:latin typeface="Arial" panose="020B0604020202020204" pitchFamily="34" charset="0"/>
                <a:cs typeface="Arial" panose="020B0604020202020204" pitchFamily="34" charset="0"/>
              </a:rPr>
              <a:t> plus </a:t>
            </a:r>
            <a:r>
              <a:rPr lang="en-GB" sz="1600" dirty="0" err="1">
                <a:solidFill>
                  <a:schemeClr val="tx1"/>
                </a:solidFill>
                <a:latin typeface="Arial" panose="020B0604020202020204" pitchFamily="34" charset="0"/>
                <a:cs typeface="Arial" panose="020B0604020202020204" pitchFamily="34" charset="0"/>
              </a:rPr>
              <a:t>rapide</a:t>
            </a:r>
            <a:r>
              <a:rPr lang="en-GB" sz="1600" dirty="0">
                <a:solidFill>
                  <a:schemeClr val="tx1"/>
                </a:solidFill>
                <a:latin typeface="Arial" panose="020B0604020202020204" pitchFamily="34" charset="0"/>
                <a:cs typeface="Arial" panose="020B0604020202020204" pitchFamily="34" charset="0"/>
              </a:rPr>
              <a:t> des </a:t>
            </a:r>
            <a:r>
              <a:rPr lang="en-GB" sz="1600" dirty="0" err="1">
                <a:solidFill>
                  <a:schemeClr val="tx1"/>
                </a:solidFill>
                <a:latin typeface="Arial" panose="020B0604020202020204" pitchFamily="34" charset="0"/>
                <a:cs typeface="Arial" panose="020B0604020202020204" pitchFamily="34" charset="0"/>
              </a:rPr>
              <a:t>signaux</a:t>
            </a:r>
            <a:endParaRPr lang="en-GB" sz="1600" dirty="0">
              <a:solidFill>
                <a:schemeClr val="tx1"/>
              </a:solidFill>
              <a:latin typeface="Arial" panose="020B0604020202020204" pitchFamily="34" charset="0"/>
              <a:cs typeface="Arial" panose="020B0604020202020204" pitchFamily="34" charset="0"/>
            </a:endParaRPr>
          </a:p>
          <a:p>
            <a:pPr marL="285750" indent="-285750" eaLnBrk="0" hangingPunct="0">
              <a:lnSpc>
                <a:spcPct val="90000"/>
              </a:lnSpc>
              <a:spcBef>
                <a:spcPts val="1200"/>
              </a:spcBef>
              <a:buFont typeface="Wingdings" pitchFamily="2" charset="2"/>
              <a:buChar char="§"/>
              <a:tabLst>
                <a:tab pos="5295900" algn="l"/>
                <a:tab pos="5743575" algn="r"/>
              </a:tabLst>
              <a:defRPr/>
            </a:pPr>
            <a:r>
              <a:rPr lang="en-GB" sz="1600" dirty="0">
                <a:solidFill>
                  <a:schemeClr val="tx1"/>
                </a:solidFill>
                <a:latin typeface="Arial" panose="020B0604020202020204" pitchFamily="34" charset="0"/>
                <a:cs typeface="Arial" panose="020B0604020202020204" pitchFamily="34" charset="0"/>
              </a:rPr>
              <a:t>Maximisation de la </a:t>
            </a:r>
            <a:r>
              <a:rPr lang="en-GB" sz="1600" dirty="0" err="1">
                <a:solidFill>
                  <a:schemeClr val="tx1"/>
                </a:solidFill>
                <a:latin typeface="Arial" panose="020B0604020202020204" pitchFamily="34" charset="0"/>
                <a:cs typeface="Arial" panose="020B0604020202020204" pitchFamily="34" charset="0"/>
              </a:rPr>
              <a:t>capacité</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d'accélération</a:t>
            </a:r>
            <a:endParaRPr lang="de-CH" altLang="de-DE" sz="1600" dirty="0">
              <a:solidFill>
                <a:schemeClr val="tx1"/>
              </a:solidFill>
              <a:latin typeface="Arial" panose="020B0604020202020204" pitchFamily="34" charset="0"/>
              <a:cs typeface="Arial" panose="020B0604020202020204" pitchFamily="34" charset="0"/>
            </a:endParaRPr>
          </a:p>
        </p:txBody>
      </p:sp>
      <p:sp>
        <p:nvSpPr>
          <p:cNvPr id="6" name="Abgerundetes Rechteck 7">
            <a:extLst>
              <a:ext uri="{FF2B5EF4-FFF2-40B4-BE49-F238E27FC236}">
                <a16:creationId xmlns:a16="http://schemas.microsoft.com/office/drawing/2014/main" id="{F68E42AD-EB95-8648-0938-A10A465E10E2}"/>
              </a:ext>
            </a:extLst>
          </p:cNvPr>
          <p:cNvSpPr/>
          <p:nvPr/>
        </p:nvSpPr>
        <p:spPr>
          <a:xfrm>
            <a:off x="1271464" y="4923598"/>
            <a:ext cx="3396157" cy="79208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2000" b="1" dirty="0">
                <a:solidFill>
                  <a:schemeClr val="tx1"/>
                </a:solidFill>
                <a:latin typeface="Arial" panose="020B0604020202020204" pitchFamily="34" charset="0"/>
                <a:cs typeface="Arial" panose="020B0604020202020204" pitchFamily="34" charset="0"/>
              </a:rPr>
              <a:t>Sport de </a:t>
            </a:r>
            <a:r>
              <a:rPr lang="de-CH" sz="2000" b="1" dirty="0" err="1">
                <a:solidFill>
                  <a:schemeClr val="tx1"/>
                </a:solidFill>
                <a:latin typeface="Arial" panose="020B0604020202020204" pitchFamily="34" charset="0"/>
                <a:cs typeface="Arial" panose="020B0604020202020204" pitchFamily="34" charset="0"/>
              </a:rPr>
              <a:t>santé</a:t>
            </a:r>
            <a:r>
              <a:rPr lang="de-CH" sz="2000" b="1" dirty="0">
                <a:solidFill>
                  <a:schemeClr val="tx1"/>
                </a:solidFill>
                <a:latin typeface="Arial" panose="020B0604020202020204" pitchFamily="34" charset="0"/>
                <a:cs typeface="Arial" panose="020B0604020202020204" pitchFamily="34" charset="0"/>
              </a:rPr>
              <a:t> et de </a:t>
            </a:r>
            <a:r>
              <a:rPr lang="de-CH" sz="2000" b="1" dirty="0" err="1">
                <a:solidFill>
                  <a:schemeClr val="tx1"/>
                </a:solidFill>
                <a:latin typeface="Arial" panose="020B0604020202020204" pitchFamily="34" charset="0"/>
                <a:cs typeface="Arial" panose="020B0604020202020204" pitchFamily="34" charset="0"/>
              </a:rPr>
              <a:t>loisirs</a:t>
            </a:r>
            <a:endParaRPr lang="de-CH" sz="2000" b="1" dirty="0">
              <a:solidFill>
                <a:schemeClr val="tx1"/>
              </a:solidFill>
              <a:latin typeface="Arial" panose="020B0604020202020204" pitchFamily="34" charset="0"/>
              <a:cs typeface="Arial" panose="020B0604020202020204" pitchFamily="34" charset="0"/>
            </a:endParaRPr>
          </a:p>
        </p:txBody>
      </p:sp>
      <p:sp>
        <p:nvSpPr>
          <p:cNvPr id="7" name="Richtungspfeil 22">
            <a:extLst>
              <a:ext uri="{FF2B5EF4-FFF2-40B4-BE49-F238E27FC236}">
                <a16:creationId xmlns:a16="http://schemas.microsoft.com/office/drawing/2014/main" id="{8BD8880A-9581-BA50-76B6-04C916883CAC}"/>
              </a:ext>
            </a:extLst>
          </p:cNvPr>
          <p:cNvSpPr/>
          <p:nvPr/>
        </p:nvSpPr>
        <p:spPr>
          <a:xfrm flipH="1">
            <a:off x="4667621" y="3055937"/>
            <a:ext cx="5469214" cy="1021137"/>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0" hangingPunct="0">
              <a:lnSpc>
                <a:spcPct val="90000"/>
              </a:lnSpc>
              <a:spcBef>
                <a:spcPts val="1200"/>
              </a:spcBef>
              <a:buFont typeface="Wingdings" pitchFamily="2" charset="2"/>
              <a:buChar char="Ø"/>
              <a:tabLst>
                <a:tab pos="5295900" algn="l"/>
                <a:tab pos="5743575" algn="r"/>
              </a:tabLst>
              <a:defRPr/>
            </a:pPr>
            <a:r>
              <a:rPr lang="en-GB" sz="1600" dirty="0">
                <a:solidFill>
                  <a:schemeClr val="tx1"/>
                </a:solidFill>
                <a:latin typeface="Arial" panose="020B0604020202020204" pitchFamily="34" charset="0"/>
                <a:cs typeface="Arial" panose="020B0604020202020204" pitchFamily="34" charset="0"/>
              </a:rPr>
              <a:t>Plus les </a:t>
            </a:r>
            <a:r>
              <a:rPr lang="en-GB" sz="1600" dirty="0" err="1">
                <a:solidFill>
                  <a:schemeClr val="tx1"/>
                </a:solidFill>
                <a:latin typeface="Arial" panose="020B0604020202020204" pitchFamily="34" charset="0"/>
                <a:cs typeface="Arial" panose="020B0604020202020204" pitchFamily="34" charset="0"/>
              </a:rPr>
              <a:t>résistances</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sont</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importantes</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lors</a:t>
            </a:r>
            <a:r>
              <a:rPr lang="en-GB" sz="1600" dirty="0">
                <a:solidFill>
                  <a:schemeClr val="tx1"/>
                </a:solidFill>
                <a:latin typeface="Arial" panose="020B0604020202020204" pitchFamily="34" charset="0"/>
                <a:cs typeface="Arial" panose="020B0604020202020204" pitchFamily="34" charset="0"/>
              </a:rPr>
              <a:t> de </a:t>
            </a:r>
            <a:r>
              <a:rPr lang="en-GB" sz="1600" dirty="0" err="1">
                <a:solidFill>
                  <a:schemeClr val="tx1"/>
                </a:solidFill>
                <a:latin typeface="Arial" panose="020B0604020202020204" pitchFamily="34" charset="0"/>
                <a:cs typeface="Arial" panose="020B0604020202020204" pitchFamily="34" charset="0"/>
              </a:rPr>
              <a:t>l'entraînement</a:t>
            </a:r>
            <a:r>
              <a:rPr lang="en-GB" sz="1600" dirty="0">
                <a:solidFill>
                  <a:schemeClr val="tx1"/>
                </a:solidFill>
                <a:latin typeface="Arial" panose="020B0604020202020204" pitchFamily="34" charset="0"/>
                <a:cs typeface="Arial" panose="020B0604020202020204" pitchFamily="34" charset="0"/>
              </a:rPr>
              <a:t> de la </a:t>
            </a:r>
            <a:r>
              <a:rPr lang="en-GB" sz="1600" dirty="0" err="1">
                <a:solidFill>
                  <a:schemeClr val="tx1"/>
                </a:solidFill>
                <a:latin typeface="Arial" panose="020B0604020202020204" pitchFamily="34" charset="0"/>
                <a:cs typeface="Arial" panose="020B0604020202020204" pitchFamily="34" charset="0"/>
              </a:rPr>
              <a:t>vitesse</a:t>
            </a:r>
            <a:r>
              <a:rPr lang="en-GB" sz="1600" dirty="0">
                <a:solidFill>
                  <a:schemeClr val="tx1"/>
                </a:solidFill>
                <a:latin typeface="Arial" panose="020B0604020202020204" pitchFamily="34" charset="0"/>
                <a:cs typeface="Arial" panose="020B0604020202020204" pitchFamily="34" charset="0"/>
              </a:rPr>
              <a:t>, plus la force </a:t>
            </a:r>
            <a:r>
              <a:rPr lang="en-GB" sz="1600" dirty="0" err="1">
                <a:solidFill>
                  <a:schemeClr val="tx1"/>
                </a:solidFill>
                <a:latin typeface="Arial" panose="020B0604020202020204" pitchFamily="34" charset="0"/>
                <a:cs typeface="Arial" panose="020B0604020202020204" pitchFamily="34" charset="0"/>
              </a:rPr>
              <a:t>est</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entraînée</a:t>
            </a:r>
            <a:r>
              <a:rPr lang="en-GB" sz="1600" dirty="0">
                <a:solidFill>
                  <a:schemeClr val="tx1"/>
                </a:solidFill>
                <a:latin typeface="Arial" panose="020B0604020202020204" pitchFamily="34" charset="0"/>
                <a:cs typeface="Arial" panose="020B0604020202020204" pitchFamily="34" charset="0"/>
              </a:rPr>
              <a:t>.</a:t>
            </a:r>
          </a:p>
        </p:txBody>
      </p:sp>
      <p:sp>
        <p:nvSpPr>
          <p:cNvPr id="8" name="Richtungspfeil 22">
            <a:extLst>
              <a:ext uri="{FF2B5EF4-FFF2-40B4-BE49-F238E27FC236}">
                <a16:creationId xmlns:a16="http://schemas.microsoft.com/office/drawing/2014/main" id="{8980FC9C-685D-9492-3713-DA05EA80C7BD}"/>
              </a:ext>
            </a:extLst>
          </p:cNvPr>
          <p:cNvSpPr/>
          <p:nvPr/>
        </p:nvSpPr>
        <p:spPr>
          <a:xfrm flipH="1">
            <a:off x="4667621" y="4293097"/>
            <a:ext cx="5469214" cy="2016223"/>
          </a:xfrm>
          <a:prstGeom prst="homePlate">
            <a:avLst>
              <a:gd name="adj" fmla="val 2715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0" hangingPunct="0">
              <a:lnSpc>
                <a:spcPct val="90000"/>
              </a:lnSpc>
              <a:spcBef>
                <a:spcPts val="1200"/>
              </a:spcBef>
              <a:buFont typeface="Wingdings" pitchFamily="2" charset="2"/>
              <a:buChar char="§"/>
              <a:tabLst>
                <a:tab pos="5295900" algn="l"/>
                <a:tab pos="5743575" algn="r"/>
              </a:tabLst>
              <a:defRPr/>
            </a:pPr>
            <a:r>
              <a:rPr lang="en-GB" sz="1600" dirty="0" err="1">
                <a:solidFill>
                  <a:schemeClr val="tx1"/>
                </a:solidFill>
                <a:latin typeface="Arial" panose="020B0604020202020204" pitchFamily="34" charset="0"/>
                <a:cs typeface="Arial" panose="020B0604020202020204" pitchFamily="34" charset="0"/>
              </a:rPr>
              <a:t>Maintien</a:t>
            </a:r>
            <a:r>
              <a:rPr lang="en-GB" sz="1600" dirty="0">
                <a:solidFill>
                  <a:schemeClr val="tx1"/>
                </a:solidFill>
                <a:latin typeface="Arial" panose="020B0604020202020204" pitchFamily="34" charset="0"/>
                <a:cs typeface="Arial" panose="020B0604020202020204" pitchFamily="34" charset="0"/>
              </a:rPr>
              <a:t> des fibres FT </a:t>
            </a:r>
            <a:r>
              <a:rPr lang="en-GB" sz="1600" dirty="0" err="1">
                <a:solidFill>
                  <a:schemeClr val="tx1"/>
                </a:solidFill>
                <a:latin typeface="Arial" panose="020B0604020202020204" pitchFamily="34" charset="0"/>
                <a:cs typeface="Arial" panose="020B0604020202020204" pitchFamily="34" charset="0"/>
              </a:rPr>
              <a:t>rapides</a:t>
            </a:r>
            <a:r>
              <a:rPr lang="en-GB" sz="1600" dirty="0">
                <a:solidFill>
                  <a:schemeClr val="tx1"/>
                </a:solidFill>
                <a:latin typeface="Arial" panose="020B0604020202020204" pitchFamily="34" charset="0"/>
                <a:cs typeface="Arial" panose="020B0604020202020204" pitchFamily="34" charset="0"/>
              </a:rPr>
              <a:t> dans les muscles</a:t>
            </a:r>
          </a:p>
          <a:p>
            <a:pPr marL="285750" indent="-285750" eaLnBrk="0" hangingPunct="0">
              <a:lnSpc>
                <a:spcPct val="90000"/>
              </a:lnSpc>
              <a:spcBef>
                <a:spcPts val="1200"/>
              </a:spcBef>
              <a:buFont typeface="Wingdings" pitchFamily="2" charset="2"/>
              <a:buChar char="§"/>
              <a:tabLst>
                <a:tab pos="5295900" algn="l"/>
                <a:tab pos="5743575" algn="r"/>
              </a:tabLst>
              <a:defRPr/>
            </a:pPr>
            <a:r>
              <a:rPr lang="en-GB" sz="1600" dirty="0" err="1">
                <a:solidFill>
                  <a:schemeClr val="tx1"/>
                </a:solidFill>
                <a:latin typeface="Arial" panose="020B0604020202020204" pitchFamily="34" charset="0"/>
                <a:cs typeface="Arial" panose="020B0604020202020204" pitchFamily="34" charset="0"/>
              </a:rPr>
              <a:t>Prévention</a:t>
            </a:r>
            <a:r>
              <a:rPr lang="en-GB" sz="1600" dirty="0">
                <a:solidFill>
                  <a:schemeClr val="tx1"/>
                </a:solidFill>
                <a:latin typeface="Arial" panose="020B0604020202020204" pitchFamily="34" charset="0"/>
                <a:cs typeface="Arial" panose="020B0604020202020204" pitchFamily="34" charset="0"/>
              </a:rPr>
              <a:t> des accidents, des chutes et des </a:t>
            </a:r>
            <a:r>
              <a:rPr lang="en-GB" sz="1600" dirty="0" err="1">
                <a:solidFill>
                  <a:schemeClr val="tx1"/>
                </a:solidFill>
                <a:latin typeface="Arial" panose="020B0604020202020204" pitchFamily="34" charset="0"/>
                <a:cs typeface="Arial" panose="020B0604020202020204" pitchFamily="34" charset="0"/>
              </a:rPr>
              <a:t>blessures</a:t>
            </a:r>
            <a:endParaRPr lang="en-GB" sz="1600" dirty="0">
              <a:solidFill>
                <a:schemeClr val="tx1"/>
              </a:solidFill>
              <a:latin typeface="Arial" panose="020B0604020202020204" pitchFamily="34" charset="0"/>
              <a:cs typeface="Arial" panose="020B0604020202020204" pitchFamily="34" charset="0"/>
            </a:endParaRPr>
          </a:p>
          <a:p>
            <a:pPr marL="285750" indent="-285750" eaLnBrk="0" hangingPunct="0">
              <a:lnSpc>
                <a:spcPct val="90000"/>
              </a:lnSpc>
              <a:spcBef>
                <a:spcPts val="1200"/>
              </a:spcBef>
              <a:buFont typeface="Wingdings" pitchFamily="2" charset="2"/>
              <a:buChar char="§"/>
              <a:tabLst>
                <a:tab pos="5295900" algn="l"/>
                <a:tab pos="5743575" algn="r"/>
              </a:tabLst>
              <a:defRPr/>
            </a:pPr>
            <a:r>
              <a:rPr lang="en-GB" sz="1600" dirty="0">
                <a:solidFill>
                  <a:schemeClr val="tx1"/>
                </a:solidFill>
                <a:latin typeface="Arial" panose="020B0604020202020204" pitchFamily="34" charset="0"/>
                <a:cs typeface="Arial" panose="020B0604020202020204" pitchFamily="34" charset="0"/>
              </a:rPr>
              <a:t>par </a:t>
            </a:r>
            <a:r>
              <a:rPr lang="en-GB" sz="1600" dirty="0" err="1">
                <a:solidFill>
                  <a:schemeClr val="tx1"/>
                </a:solidFill>
                <a:latin typeface="Arial" panose="020B0604020202020204" pitchFamily="34" charset="0"/>
                <a:cs typeface="Arial" panose="020B0604020202020204" pitchFamily="34" charset="0"/>
              </a:rPr>
              <a:t>exemple</a:t>
            </a:r>
            <a:r>
              <a:rPr lang="en-GB" sz="1600" dirty="0">
                <a:solidFill>
                  <a:schemeClr val="tx1"/>
                </a:solidFill>
                <a:latin typeface="Arial" panose="020B0604020202020204" pitchFamily="34" charset="0"/>
                <a:cs typeface="Arial" panose="020B0604020202020204" pitchFamily="34" charset="0"/>
              </a:rPr>
              <a:t>, un </a:t>
            </a:r>
            <a:r>
              <a:rPr lang="en-GB" sz="1600" dirty="0" err="1">
                <a:solidFill>
                  <a:schemeClr val="tx1"/>
                </a:solidFill>
                <a:latin typeface="Arial" panose="020B0604020202020204" pitchFamily="34" charset="0"/>
                <a:cs typeface="Arial" panose="020B0604020202020204" pitchFamily="34" charset="0"/>
              </a:rPr>
              <a:t>trébuchement</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nécessite</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souvent</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une</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réaction</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rapide</a:t>
            </a:r>
            <a:r>
              <a:rPr lang="en-GB" sz="1600" dirty="0">
                <a:solidFill>
                  <a:schemeClr val="tx1"/>
                </a:solidFill>
                <a:latin typeface="Arial" panose="020B0604020202020204" pitchFamily="34" charset="0"/>
                <a:cs typeface="Arial" panose="020B0604020202020204" pitchFamily="34" charset="0"/>
              </a:rPr>
              <a:t>, par </a:t>
            </a:r>
            <a:r>
              <a:rPr lang="en-GB" sz="1600" dirty="0" err="1">
                <a:solidFill>
                  <a:schemeClr val="tx1"/>
                </a:solidFill>
                <a:latin typeface="Arial" panose="020B0604020202020204" pitchFamily="34" charset="0"/>
                <a:cs typeface="Arial" panose="020B0604020202020204" pitchFamily="34" charset="0"/>
              </a:rPr>
              <a:t>exemple</a:t>
            </a:r>
            <a:r>
              <a:rPr lang="en-GB" sz="1600" dirty="0">
                <a:solidFill>
                  <a:schemeClr val="tx1"/>
                </a:solidFill>
                <a:latin typeface="Arial" panose="020B0604020202020204" pitchFamily="34" charset="0"/>
                <a:cs typeface="Arial" panose="020B0604020202020204" pitchFamily="34" charset="0"/>
              </a:rPr>
              <a:t> pour </a:t>
            </a:r>
            <a:r>
              <a:rPr lang="en-GB" sz="1600" dirty="0" err="1">
                <a:solidFill>
                  <a:schemeClr val="tx1"/>
                </a:solidFill>
                <a:latin typeface="Arial" panose="020B0604020202020204" pitchFamily="34" charset="0"/>
                <a:cs typeface="Arial" panose="020B0604020202020204" pitchFamily="34" charset="0"/>
              </a:rPr>
              <a:t>amortir</a:t>
            </a:r>
            <a:r>
              <a:rPr lang="en-GB" sz="1600" dirty="0">
                <a:solidFill>
                  <a:schemeClr val="tx1"/>
                </a:solidFill>
                <a:latin typeface="Arial" panose="020B0604020202020204" pitchFamily="34" charset="0"/>
                <a:cs typeface="Arial" panose="020B0604020202020204" pitchFamily="34" charset="0"/>
              </a:rPr>
              <a:t> la chute </a:t>
            </a:r>
            <a:r>
              <a:rPr lang="en-GB" sz="1600" dirty="0" err="1">
                <a:solidFill>
                  <a:schemeClr val="tx1"/>
                </a:solidFill>
                <a:latin typeface="Arial" panose="020B0604020202020204" pitchFamily="34" charset="0"/>
                <a:cs typeface="Arial" panose="020B0604020202020204" pitchFamily="34" charset="0"/>
              </a:rPr>
              <a:t>ou</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même</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l'empêcher</a:t>
            </a:r>
            <a:r>
              <a:rPr lang="en-GB" sz="1600" dirty="0">
                <a:solidFill>
                  <a:schemeClr val="tx1"/>
                </a:solidFill>
                <a:latin typeface="Arial" panose="020B0604020202020204" pitchFamily="34" charset="0"/>
                <a:cs typeface="Arial" panose="020B0604020202020204" pitchFamily="34" charset="0"/>
              </a:rPr>
              <a:t>.</a:t>
            </a:r>
            <a:endParaRPr lang="de-CH" altLang="de-DE" sz="1600" dirty="0">
              <a:solidFill>
                <a:schemeClr val="tx1"/>
              </a:solidFill>
              <a:latin typeface="Arial" panose="020B0604020202020204" pitchFamily="34" charset="0"/>
              <a:cs typeface="Arial" panose="020B0604020202020204" pitchFamily="34" charset="0"/>
            </a:endParaRPr>
          </a:p>
        </p:txBody>
      </p:sp>
      <p:sp>
        <p:nvSpPr>
          <p:cNvPr id="10" name="Titel 2">
            <a:extLst>
              <a:ext uri="{FF2B5EF4-FFF2-40B4-BE49-F238E27FC236}">
                <a16:creationId xmlns:a16="http://schemas.microsoft.com/office/drawing/2014/main" id="{4CD7F235-BA78-4C35-A282-313606C8FB59}"/>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Vitesse</a:t>
            </a:r>
            <a:br>
              <a:rPr lang="de-CH" sz="2800" kern="0" dirty="0">
                <a:latin typeface="Arial" panose="020B0604020202020204" pitchFamily="34" charset="0"/>
                <a:cs typeface="Arial" panose="020B0604020202020204" pitchFamily="34" charset="0"/>
              </a:rPr>
            </a:br>
            <a:r>
              <a:rPr lang="fr-FR" sz="2800" b="0" kern="0" dirty="0">
                <a:latin typeface="Arial" panose="020B0604020202020204" pitchFamily="34" charset="0"/>
                <a:cs typeface="Arial" panose="020B0604020202020204" pitchFamily="34" charset="0"/>
              </a:rPr>
              <a:t>Objectifs et effets de l'entraînement à la vitesse</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E24F738E-5320-22A6-F1C5-D8B276C7ECC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64</a:t>
            </a:r>
            <a:endParaRPr lang="de-CH" sz="900" dirty="0"/>
          </a:p>
        </p:txBody>
      </p:sp>
    </p:spTree>
    <p:extLst>
      <p:ext uri="{BB962C8B-B14F-4D97-AF65-F5344CB8AC3E}">
        <p14:creationId xmlns:p14="http://schemas.microsoft.com/office/powerpoint/2010/main" val="409961091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E4A5B-E5EF-0580-C99E-8FE7E94A8C12}"/>
            </a:ext>
          </a:extLst>
        </p:cNvPr>
        <p:cNvGrpSpPr/>
        <p:nvPr/>
      </p:nvGrpSpPr>
      <p:grpSpPr>
        <a:xfrm>
          <a:off x="0" y="0"/>
          <a:ext cx="0" cy="0"/>
          <a:chOff x="0" y="0"/>
          <a:chExt cx="0" cy="0"/>
        </a:xfrm>
      </p:grpSpPr>
      <p:sp>
        <p:nvSpPr>
          <p:cNvPr id="19" name="Abgerundetes Rechteck 7">
            <a:extLst>
              <a:ext uri="{FF2B5EF4-FFF2-40B4-BE49-F238E27FC236}">
                <a16:creationId xmlns:a16="http://schemas.microsoft.com/office/drawing/2014/main" id="{DC9499D7-BF40-A925-4EDF-DE8C6DEC5C9F}"/>
              </a:ext>
            </a:extLst>
          </p:cNvPr>
          <p:cNvSpPr/>
          <p:nvPr/>
        </p:nvSpPr>
        <p:spPr>
          <a:xfrm>
            <a:off x="1847849" y="2556119"/>
            <a:ext cx="2819772" cy="79208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355600" eaLnBrk="0" hangingPunct="0">
              <a:defRPr/>
            </a:pPr>
            <a:r>
              <a:rPr lang="de-CH" dirty="0">
                <a:latin typeface="Arial" panose="020B0604020202020204" pitchFamily="34" charset="0"/>
                <a:cs typeface="Arial" panose="020B0604020202020204" pitchFamily="34" charset="0"/>
              </a:rPr>
              <a:t>	</a:t>
            </a:r>
            <a:r>
              <a:rPr lang="de-CH" sz="2000" b="1" dirty="0">
                <a:solidFill>
                  <a:schemeClr val="tx1"/>
                </a:solidFill>
                <a:latin typeface="Arial" panose="020B0604020202020204" pitchFamily="34" charset="0"/>
                <a:cs typeface="Arial" panose="020B0604020202020204" pitchFamily="34" charset="0"/>
              </a:rPr>
              <a:t>Sport </a:t>
            </a:r>
            <a:r>
              <a:rPr lang="de-CH" sz="2000" b="1" dirty="0" err="1">
                <a:solidFill>
                  <a:schemeClr val="tx1"/>
                </a:solidFill>
                <a:latin typeface="Arial" panose="020B0604020202020204" pitchFamily="34" charset="0"/>
                <a:cs typeface="Arial" panose="020B0604020202020204" pitchFamily="34" charset="0"/>
              </a:rPr>
              <a:t>agonistico</a:t>
            </a:r>
            <a:endParaRPr lang="de-CH" sz="2000" b="1" dirty="0">
              <a:solidFill>
                <a:schemeClr val="tx1"/>
              </a:solidFill>
              <a:latin typeface="Arial" panose="020B0604020202020204" pitchFamily="34" charset="0"/>
              <a:cs typeface="Arial" panose="020B0604020202020204" pitchFamily="34" charset="0"/>
            </a:endParaRPr>
          </a:p>
        </p:txBody>
      </p:sp>
      <p:sp>
        <p:nvSpPr>
          <p:cNvPr id="20" name="Richtungspfeil 22">
            <a:extLst>
              <a:ext uri="{FF2B5EF4-FFF2-40B4-BE49-F238E27FC236}">
                <a16:creationId xmlns:a16="http://schemas.microsoft.com/office/drawing/2014/main" id="{071B17A2-84FC-973B-81EC-0F1C48E84B5F}"/>
              </a:ext>
            </a:extLst>
          </p:cNvPr>
          <p:cNvSpPr/>
          <p:nvPr/>
        </p:nvSpPr>
        <p:spPr>
          <a:xfrm flipH="1">
            <a:off x="4678423" y="1484784"/>
            <a:ext cx="5469213" cy="1440160"/>
          </a:xfrm>
          <a:prstGeom prst="homePlate">
            <a:avLst>
              <a:gd name="adj" fmla="val 3451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0" hangingPunct="0">
              <a:lnSpc>
                <a:spcPct val="90000"/>
              </a:lnSpc>
              <a:spcBef>
                <a:spcPts val="1200"/>
              </a:spcBef>
              <a:buFont typeface="Wingdings" pitchFamily="2" charset="2"/>
              <a:buChar char="§"/>
              <a:tabLst>
                <a:tab pos="5295900" algn="l"/>
                <a:tab pos="5743575" algn="r"/>
              </a:tabLst>
              <a:defRPr/>
            </a:pPr>
            <a:r>
              <a:rPr lang="it-IT" sz="1600" dirty="0">
                <a:solidFill>
                  <a:schemeClr val="tx1"/>
                </a:solidFill>
                <a:latin typeface="Arial" panose="020B0604020202020204" pitchFamily="34" charset="0"/>
                <a:cs typeface="Arial" panose="020B0604020202020204" pitchFamily="34" charset="0"/>
              </a:rPr>
              <a:t>Riduzione dei tempi di reazione</a:t>
            </a:r>
          </a:p>
          <a:p>
            <a:pPr marL="285750" indent="-285750" eaLnBrk="0" hangingPunct="0">
              <a:lnSpc>
                <a:spcPct val="90000"/>
              </a:lnSpc>
              <a:spcBef>
                <a:spcPts val="1200"/>
              </a:spcBef>
              <a:buFont typeface="Wingdings" pitchFamily="2" charset="2"/>
              <a:buChar char="§"/>
              <a:tabLst>
                <a:tab pos="5295900" algn="l"/>
                <a:tab pos="5743575" algn="r"/>
              </a:tabLst>
              <a:defRPr/>
            </a:pPr>
            <a:r>
              <a:rPr lang="it-IT" sz="1600" dirty="0">
                <a:solidFill>
                  <a:schemeClr val="tx1"/>
                </a:solidFill>
                <a:latin typeface="Arial" panose="020B0604020202020204" pitchFamily="34" charset="0"/>
                <a:cs typeface="Arial" panose="020B0604020202020204" pitchFamily="34" charset="0"/>
              </a:rPr>
              <a:t>Elaborazione più rapida dei segnali</a:t>
            </a:r>
          </a:p>
          <a:p>
            <a:pPr marL="285750" indent="-285750" eaLnBrk="0" hangingPunct="0">
              <a:lnSpc>
                <a:spcPct val="90000"/>
              </a:lnSpc>
              <a:spcBef>
                <a:spcPts val="1200"/>
              </a:spcBef>
              <a:buFont typeface="Wingdings" pitchFamily="2" charset="2"/>
              <a:buChar char="§"/>
              <a:tabLst>
                <a:tab pos="5295900" algn="l"/>
                <a:tab pos="5743575" algn="r"/>
              </a:tabLst>
              <a:defRPr/>
            </a:pPr>
            <a:r>
              <a:rPr lang="it-IT" sz="1600" dirty="0">
                <a:solidFill>
                  <a:schemeClr val="tx1"/>
                </a:solidFill>
                <a:latin typeface="Arial" panose="020B0604020202020204" pitchFamily="34" charset="0"/>
                <a:cs typeface="Arial" panose="020B0604020202020204" pitchFamily="34" charset="0"/>
              </a:rPr>
              <a:t>Massimizzazione della capacità di accelerazione</a:t>
            </a:r>
            <a:endParaRPr lang="de-CH" altLang="de-DE" sz="1600" dirty="0">
              <a:solidFill>
                <a:schemeClr val="tx1"/>
              </a:solidFill>
              <a:latin typeface="Arial" panose="020B0604020202020204" pitchFamily="34" charset="0"/>
              <a:cs typeface="Arial" panose="020B0604020202020204" pitchFamily="34" charset="0"/>
            </a:endParaRPr>
          </a:p>
        </p:txBody>
      </p:sp>
      <p:sp>
        <p:nvSpPr>
          <p:cNvPr id="6" name="Abgerundetes Rechteck 7">
            <a:extLst>
              <a:ext uri="{FF2B5EF4-FFF2-40B4-BE49-F238E27FC236}">
                <a16:creationId xmlns:a16="http://schemas.microsoft.com/office/drawing/2014/main" id="{C7B9336A-3E60-DE1F-8B2C-CDD906106CCA}"/>
              </a:ext>
            </a:extLst>
          </p:cNvPr>
          <p:cNvSpPr/>
          <p:nvPr/>
        </p:nvSpPr>
        <p:spPr>
          <a:xfrm>
            <a:off x="1847849" y="4923598"/>
            <a:ext cx="2819772" cy="79208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2000" b="1" dirty="0">
                <a:solidFill>
                  <a:schemeClr val="tx1"/>
                </a:solidFill>
                <a:latin typeface="Arial" panose="020B0604020202020204" pitchFamily="34" charset="0"/>
                <a:cs typeface="Arial" panose="020B0604020202020204" pitchFamily="34" charset="0"/>
              </a:rPr>
              <a:t>Sport </a:t>
            </a:r>
            <a:r>
              <a:rPr lang="de-CH" sz="2000" b="1" dirty="0" err="1">
                <a:solidFill>
                  <a:schemeClr val="tx1"/>
                </a:solidFill>
                <a:latin typeface="Arial" panose="020B0604020202020204" pitchFamily="34" charset="0"/>
                <a:cs typeface="Arial" panose="020B0604020202020204" pitchFamily="34" charset="0"/>
              </a:rPr>
              <a:t>salutari</a:t>
            </a:r>
            <a:r>
              <a:rPr lang="de-CH" sz="2000" b="1" dirty="0">
                <a:solidFill>
                  <a:schemeClr val="tx1"/>
                </a:solidFill>
                <a:latin typeface="Arial" panose="020B0604020202020204" pitchFamily="34" charset="0"/>
                <a:cs typeface="Arial" panose="020B0604020202020204" pitchFamily="34" charset="0"/>
              </a:rPr>
              <a:t> e </a:t>
            </a:r>
            <a:r>
              <a:rPr lang="de-CH" sz="2000" b="1" dirty="0" err="1">
                <a:solidFill>
                  <a:schemeClr val="tx1"/>
                </a:solidFill>
                <a:latin typeface="Arial" panose="020B0604020202020204" pitchFamily="34" charset="0"/>
                <a:cs typeface="Arial" panose="020B0604020202020204" pitchFamily="34" charset="0"/>
              </a:rPr>
              <a:t>ricreativi</a:t>
            </a:r>
            <a:endParaRPr lang="de-CH" sz="2000" b="1" dirty="0">
              <a:solidFill>
                <a:schemeClr val="tx1"/>
              </a:solidFill>
              <a:latin typeface="Arial" panose="020B0604020202020204" pitchFamily="34" charset="0"/>
              <a:cs typeface="Arial" panose="020B0604020202020204" pitchFamily="34" charset="0"/>
            </a:endParaRPr>
          </a:p>
        </p:txBody>
      </p:sp>
      <p:sp>
        <p:nvSpPr>
          <p:cNvPr id="7" name="Richtungspfeil 22">
            <a:extLst>
              <a:ext uri="{FF2B5EF4-FFF2-40B4-BE49-F238E27FC236}">
                <a16:creationId xmlns:a16="http://schemas.microsoft.com/office/drawing/2014/main" id="{E8099536-702E-F787-ADEC-823C86D3E725}"/>
              </a:ext>
            </a:extLst>
          </p:cNvPr>
          <p:cNvSpPr/>
          <p:nvPr/>
        </p:nvSpPr>
        <p:spPr>
          <a:xfrm flipH="1">
            <a:off x="4667621" y="3055937"/>
            <a:ext cx="5469214" cy="1021137"/>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0" hangingPunct="0">
              <a:lnSpc>
                <a:spcPct val="90000"/>
              </a:lnSpc>
              <a:spcBef>
                <a:spcPts val="1200"/>
              </a:spcBef>
              <a:buFont typeface="Wingdings" pitchFamily="2" charset="2"/>
              <a:buChar char="Ø"/>
              <a:tabLst>
                <a:tab pos="5295900" algn="l"/>
                <a:tab pos="5743575" algn="r"/>
              </a:tabLst>
              <a:defRPr/>
            </a:pPr>
            <a:r>
              <a:rPr lang="it-IT" sz="1600" dirty="0">
                <a:solidFill>
                  <a:schemeClr val="tx1"/>
                </a:solidFill>
                <a:latin typeface="Arial" panose="020B0604020202020204" pitchFamily="34" charset="0"/>
                <a:cs typeface="Arial" panose="020B0604020202020204" pitchFamily="34" charset="0"/>
              </a:rPr>
              <a:t>Maggiore è la resistenza durante l'allenamento della velocità, maggiore è l'allenamento della forza.</a:t>
            </a:r>
            <a:endParaRPr lang="en-GB" sz="1600" dirty="0">
              <a:solidFill>
                <a:schemeClr val="tx1"/>
              </a:solidFill>
              <a:latin typeface="Arial" panose="020B0604020202020204" pitchFamily="34" charset="0"/>
              <a:cs typeface="Arial" panose="020B0604020202020204" pitchFamily="34" charset="0"/>
            </a:endParaRPr>
          </a:p>
        </p:txBody>
      </p:sp>
      <p:sp>
        <p:nvSpPr>
          <p:cNvPr id="8" name="Richtungspfeil 22">
            <a:extLst>
              <a:ext uri="{FF2B5EF4-FFF2-40B4-BE49-F238E27FC236}">
                <a16:creationId xmlns:a16="http://schemas.microsoft.com/office/drawing/2014/main" id="{923F0359-EEA4-5920-305D-43135CE1C557}"/>
              </a:ext>
            </a:extLst>
          </p:cNvPr>
          <p:cNvSpPr/>
          <p:nvPr/>
        </p:nvSpPr>
        <p:spPr>
          <a:xfrm flipH="1">
            <a:off x="4667621" y="4293097"/>
            <a:ext cx="5469214" cy="2016223"/>
          </a:xfrm>
          <a:prstGeom prst="homePlate">
            <a:avLst>
              <a:gd name="adj" fmla="val 2715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0" hangingPunct="0">
              <a:lnSpc>
                <a:spcPct val="90000"/>
              </a:lnSpc>
              <a:spcBef>
                <a:spcPts val="1200"/>
              </a:spcBef>
              <a:buFont typeface="Wingdings" pitchFamily="2" charset="2"/>
              <a:buChar char="§"/>
              <a:tabLst>
                <a:tab pos="5295900" algn="l"/>
                <a:tab pos="5743575" algn="r"/>
              </a:tabLst>
              <a:defRPr/>
            </a:pPr>
            <a:r>
              <a:rPr lang="it-IT" sz="1600" dirty="0">
                <a:solidFill>
                  <a:schemeClr val="tx1"/>
                </a:solidFill>
                <a:latin typeface="Arial" panose="020B0604020202020204" pitchFamily="34" charset="0"/>
                <a:cs typeface="Arial" panose="020B0604020202020204" pitchFamily="34" charset="0"/>
              </a:rPr>
              <a:t>Mantenimento delle fibre FT veloci nei muscoli</a:t>
            </a:r>
            <a:endParaRPr lang="en-GB" sz="1600" dirty="0">
              <a:solidFill>
                <a:schemeClr val="tx1"/>
              </a:solidFill>
              <a:latin typeface="Arial" panose="020B0604020202020204" pitchFamily="34" charset="0"/>
              <a:cs typeface="Arial" panose="020B0604020202020204" pitchFamily="34" charset="0"/>
            </a:endParaRPr>
          </a:p>
          <a:p>
            <a:pPr marL="285750" indent="-285750" eaLnBrk="0" hangingPunct="0">
              <a:lnSpc>
                <a:spcPct val="90000"/>
              </a:lnSpc>
              <a:spcBef>
                <a:spcPts val="1200"/>
              </a:spcBef>
              <a:buFont typeface="Wingdings" pitchFamily="2" charset="2"/>
              <a:buChar char="Ø"/>
              <a:tabLst>
                <a:tab pos="5295900" algn="l"/>
                <a:tab pos="5743575" algn="r"/>
              </a:tabLst>
              <a:defRPr/>
            </a:pPr>
            <a:r>
              <a:rPr lang="en-GB" sz="1600" dirty="0" err="1">
                <a:solidFill>
                  <a:schemeClr val="tx1"/>
                </a:solidFill>
                <a:latin typeface="Arial" panose="020B0604020202020204" pitchFamily="34" charset="0"/>
                <a:cs typeface="Arial" panose="020B0604020202020204" pitchFamily="34" charset="0"/>
              </a:rPr>
              <a:t>Prevenzione</a:t>
            </a:r>
            <a:r>
              <a:rPr lang="en-GB" sz="1600" dirty="0">
                <a:solidFill>
                  <a:schemeClr val="tx1"/>
                </a:solidFill>
                <a:latin typeface="Arial" panose="020B0604020202020204" pitchFamily="34" charset="0"/>
                <a:cs typeface="Arial" panose="020B0604020202020204" pitchFamily="34" charset="0"/>
              </a:rPr>
              <a:t> di </a:t>
            </a:r>
            <a:r>
              <a:rPr lang="en-GB" sz="1600" dirty="0" err="1">
                <a:solidFill>
                  <a:schemeClr val="tx1"/>
                </a:solidFill>
                <a:latin typeface="Arial" panose="020B0604020202020204" pitchFamily="34" charset="0"/>
                <a:cs typeface="Arial" panose="020B0604020202020204" pitchFamily="34" charset="0"/>
              </a:rPr>
              <a:t>incidenti</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cadute</a:t>
            </a:r>
            <a:r>
              <a:rPr lang="en-GB" sz="1600" dirty="0">
                <a:solidFill>
                  <a:schemeClr val="tx1"/>
                </a:solidFill>
                <a:latin typeface="Arial" panose="020B0604020202020204" pitchFamily="34" charset="0"/>
                <a:cs typeface="Arial" panose="020B0604020202020204" pitchFamily="34" charset="0"/>
              </a:rPr>
              <a:t> e </a:t>
            </a:r>
            <a:r>
              <a:rPr lang="en-GB" sz="1600" dirty="0" err="1">
                <a:solidFill>
                  <a:schemeClr val="tx1"/>
                </a:solidFill>
                <a:latin typeface="Arial" panose="020B0604020202020204" pitchFamily="34" charset="0"/>
                <a:cs typeface="Arial" panose="020B0604020202020204" pitchFamily="34" charset="0"/>
              </a:rPr>
              <a:t>infortuni</a:t>
            </a:r>
            <a:endParaRPr lang="en-GB" sz="1600" dirty="0">
              <a:solidFill>
                <a:schemeClr val="tx1"/>
              </a:solidFill>
              <a:latin typeface="Arial" panose="020B0604020202020204" pitchFamily="34" charset="0"/>
              <a:cs typeface="Arial" panose="020B0604020202020204" pitchFamily="34" charset="0"/>
            </a:endParaRPr>
          </a:p>
          <a:p>
            <a:pPr marL="285750" indent="-285750" eaLnBrk="0" hangingPunct="0">
              <a:lnSpc>
                <a:spcPct val="90000"/>
              </a:lnSpc>
              <a:spcBef>
                <a:spcPts val="1200"/>
              </a:spcBef>
              <a:buFont typeface="Wingdings" pitchFamily="2" charset="2"/>
              <a:buChar char="Ø"/>
              <a:tabLst>
                <a:tab pos="5295900" algn="l"/>
                <a:tab pos="5743575" algn="r"/>
              </a:tabLst>
              <a:defRPr/>
            </a:pPr>
            <a:r>
              <a:rPr lang="it-IT" sz="1600" dirty="0">
                <a:solidFill>
                  <a:schemeClr val="tx1"/>
                </a:solidFill>
                <a:latin typeface="Arial" panose="020B0604020202020204" pitchFamily="34" charset="0"/>
                <a:cs typeface="Arial" panose="020B0604020202020204" pitchFamily="34" charset="0"/>
              </a:rPr>
              <a:t>Ad esempio, inciampare richiede spesso una reazione rapida per attutire la caduta o addirittura impedirla.</a:t>
            </a:r>
            <a:endParaRPr lang="de-CH" altLang="de-DE" sz="1600" dirty="0">
              <a:solidFill>
                <a:schemeClr val="tx1"/>
              </a:solidFill>
              <a:latin typeface="Arial" panose="020B0604020202020204" pitchFamily="34" charset="0"/>
              <a:cs typeface="Arial" panose="020B0604020202020204" pitchFamily="34" charset="0"/>
            </a:endParaRPr>
          </a:p>
        </p:txBody>
      </p:sp>
      <p:sp>
        <p:nvSpPr>
          <p:cNvPr id="9" name="Titel 2">
            <a:extLst>
              <a:ext uri="{FF2B5EF4-FFF2-40B4-BE49-F238E27FC236}">
                <a16:creationId xmlns:a16="http://schemas.microsoft.com/office/drawing/2014/main" id="{6C9B3C80-6FB5-40E9-857F-105334E7DBFC}"/>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Velocità</a:t>
            </a:r>
            <a:br>
              <a:rPr lang="de-CH" sz="2800" kern="0" dirty="0">
                <a:latin typeface="Arial" panose="020B0604020202020204" pitchFamily="34" charset="0"/>
                <a:cs typeface="Arial" panose="020B0604020202020204" pitchFamily="34" charset="0"/>
              </a:rPr>
            </a:br>
            <a:r>
              <a:rPr lang="it-IT" sz="2800" b="0" kern="0" dirty="0">
                <a:latin typeface="Arial" panose="020B0604020202020204" pitchFamily="34" charset="0"/>
                <a:cs typeface="Arial" panose="020B0604020202020204" pitchFamily="34" charset="0"/>
              </a:rPr>
              <a:t>Obiettivi ed effetti dell'allenamento della velocità</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74259AB3-1017-86E9-CFAD-C45F471D9DF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64</a:t>
            </a:r>
            <a:endParaRPr lang="de-CH" sz="900" dirty="0"/>
          </a:p>
        </p:txBody>
      </p:sp>
    </p:spTree>
    <p:extLst>
      <p:ext uri="{BB962C8B-B14F-4D97-AF65-F5344CB8AC3E}">
        <p14:creationId xmlns:p14="http://schemas.microsoft.com/office/powerpoint/2010/main" val="47697530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 5">
            <a:extLst>
              <a:ext uri="{FF2B5EF4-FFF2-40B4-BE49-F238E27FC236}">
                <a16:creationId xmlns:a16="http://schemas.microsoft.com/office/drawing/2014/main" id="{FBDEF009-F3FE-9547-B6B8-70876C3DE6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47849" y="1950346"/>
            <a:ext cx="2879998" cy="3755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Tabelle 3">
            <a:extLst>
              <a:ext uri="{FF2B5EF4-FFF2-40B4-BE49-F238E27FC236}">
                <a16:creationId xmlns:a16="http://schemas.microsoft.com/office/drawing/2014/main" id="{80C7A3E2-521D-1147-86F6-0B693E27D586}"/>
              </a:ext>
            </a:extLst>
          </p:cNvPr>
          <p:cNvGraphicFramePr>
            <a:graphicFrameLocks noGrp="1"/>
          </p:cNvGraphicFramePr>
          <p:nvPr/>
        </p:nvGraphicFramePr>
        <p:xfrm>
          <a:off x="5114580" y="1778422"/>
          <a:ext cx="5324821" cy="4098850"/>
        </p:xfrm>
        <a:graphic>
          <a:graphicData uri="http://schemas.openxmlformats.org/drawingml/2006/table">
            <a:tbl>
              <a:tblPr firstRow="1" bandRow="1">
                <a:tableStyleId>{5C22544A-7EE6-4342-B048-85BDC9FD1C3A}</a:tableStyleId>
              </a:tblPr>
              <a:tblGrid>
                <a:gridCol w="1512168">
                  <a:extLst>
                    <a:ext uri="{9D8B030D-6E8A-4147-A177-3AD203B41FA5}">
                      <a16:colId xmlns:a16="http://schemas.microsoft.com/office/drawing/2014/main" val="20000"/>
                    </a:ext>
                  </a:extLst>
                </a:gridCol>
                <a:gridCol w="2016224">
                  <a:extLst>
                    <a:ext uri="{9D8B030D-6E8A-4147-A177-3AD203B41FA5}">
                      <a16:colId xmlns:a16="http://schemas.microsoft.com/office/drawing/2014/main" val="20001"/>
                    </a:ext>
                  </a:extLst>
                </a:gridCol>
                <a:gridCol w="1796429">
                  <a:extLst>
                    <a:ext uri="{9D8B030D-6E8A-4147-A177-3AD203B41FA5}">
                      <a16:colId xmlns:a16="http://schemas.microsoft.com/office/drawing/2014/main" val="20002"/>
                    </a:ext>
                  </a:extLst>
                </a:gridCol>
              </a:tblGrid>
              <a:tr h="398965">
                <a:tc>
                  <a:txBody>
                    <a:bodyPr/>
                    <a:lstStyle/>
                    <a:p>
                      <a:r>
                        <a:rPr lang="de-CH" sz="1600" dirty="0" err="1">
                          <a:latin typeface="Arial" panose="020B0604020202020204" pitchFamily="34" charset="0"/>
                          <a:cs typeface="Arial" panose="020B0604020202020204" pitchFamily="34" charset="0"/>
                        </a:rPr>
                        <a:t>Reizart</a:t>
                      </a:r>
                      <a:endParaRPr lang="de-CH" sz="1600" dirty="0">
                        <a:latin typeface="Arial" panose="020B0604020202020204" pitchFamily="34" charset="0"/>
                        <a:cs typeface="Arial" panose="020B0604020202020204" pitchFamily="34" charset="0"/>
                      </a:endParaRPr>
                    </a:p>
                  </a:txBody>
                  <a:tcPr marL="91449" marR="91449" marT="45713" marB="45713"/>
                </a:tc>
                <a:tc>
                  <a:txBody>
                    <a:bodyPr/>
                    <a:lstStyle/>
                    <a:p>
                      <a:r>
                        <a:rPr lang="de-CH" sz="1600" dirty="0">
                          <a:latin typeface="Arial" panose="020B0604020202020204" pitchFamily="34" charset="0"/>
                          <a:cs typeface="Arial" panose="020B0604020202020204" pitchFamily="34" charset="0"/>
                        </a:rPr>
                        <a:t>Versuchspersonen</a:t>
                      </a:r>
                    </a:p>
                  </a:txBody>
                  <a:tcPr marL="91449" marR="91449" marT="45713" marB="45713"/>
                </a:tc>
                <a:tc>
                  <a:txBody>
                    <a:bodyPr/>
                    <a:lstStyle/>
                    <a:p>
                      <a:r>
                        <a:rPr lang="de-CH" sz="1600" dirty="0">
                          <a:latin typeface="Arial" panose="020B0604020202020204" pitchFamily="34" charset="0"/>
                          <a:cs typeface="Arial" panose="020B0604020202020204" pitchFamily="34" charset="0"/>
                        </a:rPr>
                        <a:t>Reaktionszeiten</a:t>
                      </a:r>
                    </a:p>
                  </a:txBody>
                  <a:tcPr marL="91449" marR="91449" marT="45713" marB="45713"/>
                </a:tc>
                <a:extLst>
                  <a:ext uri="{0D108BD9-81ED-4DB2-BD59-A6C34878D82A}">
                    <a16:rowId xmlns:a16="http://schemas.microsoft.com/office/drawing/2014/main" val="10000"/>
                  </a:ext>
                </a:extLst>
              </a:tr>
              <a:tr h="588447">
                <a:tc>
                  <a:txBody>
                    <a:bodyPr/>
                    <a:lstStyle/>
                    <a:p>
                      <a:r>
                        <a:rPr lang="de-CH" sz="1600" b="1" dirty="0">
                          <a:latin typeface="Arial" panose="020B0604020202020204" pitchFamily="34" charset="0"/>
                          <a:cs typeface="Arial" panose="020B0604020202020204" pitchFamily="34" charset="0"/>
                        </a:rPr>
                        <a:t>Taktiles Signal (Berührung)</a:t>
                      </a:r>
                    </a:p>
                  </a:txBody>
                  <a:tcPr marL="91449" marR="91449" marT="45713" marB="45713"/>
                </a:tc>
                <a:tc>
                  <a:txBody>
                    <a:bodyPr/>
                    <a:lstStyle/>
                    <a:p>
                      <a:r>
                        <a:rPr lang="de-CH" sz="1600" dirty="0">
                          <a:latin typeface="Arial" panose="020B0604020202020204" pitchFamily="34" charset="0"/>
                          <a:cs typeface="Arial" panose="020B0604020202020204" pitchFamily="34" charset="0"/>
                        </a:rPr>
                        <a:t>Nichtsportler</a:t>
                      </a:r>
                    </a:p>
                  </a:txBody>
                  <a:tcPr marL="91449" marR="91449" marT="45713" marB="45713"/>
                </a:tc>
                <a:tc>
                  <a:txBody>
                    <a:bodyPr/>
                    <a:lstStyle/>
                    <a:p>
                      <a:r>
                        <a:rPr lang="de-CH" sz="1600" dirty="0">
                          <a:latin typeface="Arial" panose="020B0604020202020204" pitchFamily="34" charset="0"/>
                          <a:cs typeface="Arial" panose="020B0604020202020204" pitchFamily="34" charset="0"/>
                        </a:rPr>
                        <a:t>0,10</a:t>
                      </a:r>
                      <a:r>
                        <a:rPr lang="de-CH" sz="1600" baseline="0" dirty="0">
                          <a:latin typeface="Arial" panose="020B0604020202020204" pitchFamily="34" charset="0"/>
                          <a:cs typeface="Arial" panose="020B0604020202020204" pitchFamily="34" charset="0"/>
                        </a:rPr>
                        <a:t> -</a:t>
                      </a:r>
                      <a:r>
                        <a:rPr lang="de-CH" sz="1600" dirty="0">
                          <a:latin typeface="Arial" panose="020B0604020202020204" pitchFamily="34" charset="0"/>
                          <a:cs typeface="Arial" panose="020B0604020202020204" pitchFamily="34" charset="0"/>
                        </a:rPr>
                        <a:t> 0,18s</a:t>
                      </a:r>
                    </a:p>
                  </a:txBody>
                  <a:tcPr marL="91449" marR="91449" marT="45713" marB="45713"/>
                </a:tc>
                <a:extLst>
                  <a:ext uri="{0D108BD9-81ED-4DB2-BD59-A6C34878D82A}">
                    <a16:rowId xmlns:a16="http://schemas.microsoft.com/office/drawing/2014/main" val="10001"/>
                  </a:ext>
                </a:extLst>
              </a:tr>
              <a:tr h="369937">
                <a:tc rowSpan="4">
                  <a:txBody>
                    <a:bodyPr/>
                    <a:lstStyle/>
                    <a:p>
                      <a:r>
                        <a:rPr lang="de-CH" sz="1600" b="1" dirty="0">
                          <a:latin typeface="Arial" panose="020B0604020202020204" pitchFamily="34" charset="0"/>
                          <a:cs typeface="Arial" panose="020B0604020202020204" pitchFamily="34" charset="0"/>
                        </a:rPr>
                        <a:t>Akustisches Signal</a:t>
                      </a:r>
                      <a:r>
                        <a:rPr lang="de-CH" sz="1600" b="1" baseline="0" dirty="0">
                          <a:latin typeface="Arial" panose="020B0604020202020204" pitchFamily="34" charset="0"/>
                          <a:cs typeface="Arial" panose="020B0604020202020204" pitchFamily="34" charset="0"/>
                        </a:rPr>
                        <a:t> (Startschuss)</a:t>
                      </a:r>
                      <a:endParaRPr lang="de-CH" sz="1600" b="1" dirty="0">
                        <a:latin typeface="Arial" panose="020B0604020202020204" pitchFamily="34" charset="0"/>
                        <a:cs typeface="Arial" panose="020B0604020202020204" pitchFamily="34" charset="0"/>
                      </a:endParaRPr>
                    </a:p>
                  </a:txBody>
                  <a:tcPr marL="91449" marR="91449" marT="45713" marB="45713"/>
                </a:tc>
                <a:tc>
                  <a:txBody>
                    <a:bodyPr/>
                    <a:lstStyle/>
                    <a:p>
                      <a:r>
                        <a:rPr lang="de-CH" sz="1600" dirty="0">
                          <a:latin typeface="Arial" panose="020B0604020202020204" pitchFamily="34" charset="0"/>
                          <a:cs typeface="Arial" panose="020B0604020202020204" pitchFamily="34" charset="0"/>
                        </a:rPr>
                        <a:t>Nichtsportler</a:t>
                      </a:r>
                    </a:p>
                  </a:txBody>
                  <a:tcPr marL="91449" marR="91449" marT="45713" marB="45713"/>
                </a:tc>
                <a:tc>
                  <a:txBody>
                    <a:bodyPr/>
                    <a:lstStyle/>
                    <a:p>
                      <a:r>
                        <a:rPr lang="de-CH" sz="1600" dirty="0">
                          <a:latin typeface="Arial" panose="020B0604020202020204" pitchFamily="34" charset="0"/>
                          <a:cs typeface="Arial" panose="020B0604020202020204" pitchFamily="34" charset="0"/>
                        </a:rPr>
                        <a:t>0,14 - 0,31s</a:t>
                      </a:r>
                    </a:p>
                  </a:txBody>
                  <a:tcPr marL="91449" marR="91449" marT="45713" marB="45713"/>
                </a:tc>
                <a:extLst>
                  <a:ext uri="{0D108BD9-81ED-4DB2-BD59-A6C34878D82A}">
                    <a16:rowId xmlns:a16="http://schemas.microsoft.com/office/drawing/2014/main" val="10002"/>
                  </a:ext>
                </a:extLst>
              </a:tr>
              <a:tr h="369937">
                <a:tc vMerge="1">
                  <a:txBody>
                    <a:bodyPr/>
                    <a:lstStyle/>
                    <a:p>
                      <a:endParaRPr lang="de-CH"/>
                    </a:p>
                  </a:txBody>
                  <a:tcPr/>
                </a:tc>
                <a:tc>
                  <a:txBody>
                    <a:bodyPr/>
                    <a:lstStyle/>
                    <a:p>
                      <a:r>
                        <a:rPr lang="de-CH" sz="1600" dirty="0">
                          <a:latin typeface="Arial" panose="020B0604020202020204" pitchFamily="34" charset="0"/>
                          <a:cs typeface="Arial" panose="020B0604020202020204" pitchFamily="34" charset="0"/>
                        </a:rPr>
                        <a:t>Allround-Sportler</a:t>
                      </a:r>
                    </a:p>
                  </a:txBody>
                  <a:tcPr marL="91449" marR="91449" marT="45713" marB="45713"/>
                </a:tc>
                <a:tc>
                  <a:txBody>
                    <a:bodyPr/>
                    <a:lstStyle/>
                    <a:p>
                      <a:r>
                        <a:rPr lang="de-CH" sz="1600" dirty="0">
                          <a:latin typeface="Arial" panose="020B0604020202020204" pitchFamily="34" charset="0"/>
                          <a:cs typeface="Arial" panose="020B0604020202020204" pitchFamily="34" charset="0"/>
                        </a:rPr>
                        <a:t>0,11 - 0,24s</a:t>
                      </a:r>
                    </a:p>
                  </a:txBody>
                  <a:tcPr marL="91449" marR="91449" marT="45713" marB="45713"/>
                </a:tc>
                <a:extLst>
                  <a:ext uri="{0D108BD9-81ED-4DB2-BD59-A6C34878D82A}">
                    <a16:rowId xmlns:a16="http://schemas.microsoft.com/office/drawing/2014/main" val="10003"/>
                  </a:ext>
                </a:extLst>
              </a:tr>
              <a:tr h="638521">
                <a:tc vMerge="1">
                  <a:txBody>
                    <a:bodyPr/>
                    <a:lstStyle/>
                    <a:p>
                      <a:endParaRPr lang="de-CH"/>
                    </a:p>
                  </a:txBody>
                  <a:tcPr/>
                </a:tc>
                <a:tc>
                  <a:txBody>
                    <a:bodyPr/>
                    <a:lstStyle/>
                    <a:p>
                      <a:r>
                        <a:rPr lang="de-CH" sz="1600" dirty="0">
                          <a:latin typeface="Arial" panose="020B0604020202020204" pitchFamily="34" charset="0"/>
                          <a:cs typeface="Arial" panose="020B0604020202020204" pitchFamily="34" charset="0"/>
                        </a:rPr>
                        <a:t>Leistungssportler (Sprinter)</a:t>
                      </a:r>
                    </a:p>
                  </a:txBody>
                  <a:tcPr marL="91449" marR="91449" marT="45713" marB="45713"/>
                </a:tc>
                <a:tc>
                  <a:txBody>
                    <a:bodyPr/>
                    <a:lstStyle/>
                    <a:p>
                      <a:r>
                        <a:rPr lang="de-CH" sz="1600" dirty="0">
                          <a:latin typeface="Arial" panose="020B0604020202020204" pitchFamily="34" charset="0"/>
                          <a:cs typeface="Arial" panose="020B0604020202020204" pitchFamily="34" charset="0"/>
                        </a:rPr>
                        <a:t>0,07 - 0,17s</a:t>
                      </a:r>
                    </a:p>
                  </a:txBody>
                  <a:tcPr marL="91449" marR="91449" marT="45713" marB="45713"/>
                </a:tc>
                <a:extLst>
                  <a:ext uri="{0D108BD9-81ED-4DB2-BD59-A6C34878D82A}">
                    <a16:rowId xmlns:a16="http://schemas.microsoft.com/office/drawing/2014/main" val="10004"/>
                  </a:ext>
                </a:extLst>
              </a:tr>
              <a:tr h="369937">
                <a:tc vMerge="1">
                  <a:txBody>
                    <a:bodyPr/>
                    <a:lstStyle/>
                    <a:p>
                      <a:endParaRPr lang="de-CH" dirty="0"/>
                    </a:p>
                  </a:txBody>
                  <a:tcPr/>
                </a:tc>
                <a:tc>
                  <a:txBody>
                    <a:bodyPr/>
                    <a:lstStyle/>
                    <a:p>
                      <a:r>
                        <a:rPr lang="de-CH" sz="1600" dirty="0">
                          <a:latin typeface="Arial" panose="020B0604020202020204" pitchFamily="34" charset="0"/>
                          <a:cs typeface="Arial" panose="020B0604020202020204" pitchFamily="34" charset="0"/>
                        </a:rPr>
                        <a:t>Weltklasse-Sprinter</a:t>
                      </a:r>
                    </a:p>
                  </a:txBody>
                  <a:tcPr marL="91449" marR="91449" marT="45713" marB="45713"/>
                </a:tc>
                <a:tc>
                  <a:txBody>
                    <a:bodyPr/>
                    <a:lstStyle/>
                    <a:p>
                      <a:r>
                        <a:rPr lang="de-CH" sz="1600" dirty="0">
                          <a:latin typeface="Arial" panose="020B0604020202020204" pitchFamily="34" charset="0"/>
                          <a:cs typeface="Arial" panose="020B0604020202020204" pitchFamily="34" charset="0"/>
                        </a:rPr>
                        <a:t>0,05 - 0,15s</a:t>
                      </a:r>
                    </a:p>
                  </a:txBody>
                  <a:tcPr marL="91449" marR="91449" marT="45713" marB="45713"/>
                </a:tc>
                <a:extLst>
                  <a:ext uri="{0D108BD9-81ED-4DB2-BD59-A6C34878D82A}">
                    <a16:rowId xmlns:a16="http://schemas.microsoft.com/office/drawing/2014/main" val="10005"/>
                  </a:ext>
                </a:extLst>
              </a:tr>
              <a:tr h="369937">
                <a:tc rowSpan="3">
                  <a:txBody>
                    <a:bodyPr/>
                    <a:lstStyle/>
                    <a:p>
                      <a:r>
                        <a:rPr lang="de-CH" sz="1600" b="1" dirty="0">
                          <a:latin typeface="Arial" panose="020B0604020202020204" pitchFamily="34" charset="0"/>
                          <a:cs typeface="Arial" panose="020B0604020202020204" pitchFamily="34" charset="0"/>
                        </a:rPr>
                        <a:t>Optisches Signal</a:t>
                      </a:r>
                    </a:p>
                    <a:p>
                      <a:r>
                        <a:rPr lang="de-CH" sz="1600" b="1" dirty="0">
                          <a:latin typeface="Arial" panose="020B0604020202020204" pitchFamily="34" charset="0"/>
                          <a:cs typeface="Arial" panose="020B0604020202020204" pitchFamily="34" charset="0"/>
                        </a:rPr>
                        <a:t>(Licht)</a:t>
                      </a:r>
                    </a:p>
                  </a:txBody>
                  <a:tcPr marL="91449" marR="91449" marT="45713" marB="45713"/>
                </a:tc>
                <a:tc>
                  <a:txBody>
                    <a:bodyPr/>
                    <a:lstStyle/>
                    <a:p>
                      <a:r>
                        <a:rPr lang="de-CH" sz="1600" dirty="0">
                          <a:latin typeface="Arial" panose="020B0604020202020204" pitchFamily="34" charset="0"/>
                          <a:cs typeface="Arial" panose="020B0604020202020204" pitchFamily="34" charset="0"/>
                        </a:rPr>
                        <a:t>Nichtsportler</a:t>
                      </a:r>
                    </a:p>
                  </a:txBody>
                  <a:tcPr marL="91449" marR="91449" marT="45713" marB="45713"/>
                </a:tc>
                <a:tc>
                  <a:txBody>
                    <a:bodyPr/>
                    <a:lstStyle/>
                    <a:p>
                      <a:r>
                        <a:rPr lang="de-CH" sz="1600" dirty="0">
                          <a:latin typeface="Arial" panose="020B0604020202020204" pitchFamily="34" charset="0"/>
                          <a:cs typeface="Arial" panose="020B0604020202020204" pitchFamily="34" charset="0"/>
                        </a:rPr>
                        <a:t>0,20 - 0,35s</a:t>
                      </a:r>
                    </a:p>
                  </a:txBody>
                  <a:tcPr marL="91449" marR="91449" marT="45713" marB="45713"/>
                </a:tc>
                <a:extLst>
                  <a:ext uri="{0D108BD9-81ED-4DB2-BD59-A6C34878D82A}">
                    <a16:rowId xmlns:a16="http://schemas.microsoft.com/office/drawing/2014/main" val="10006"/>
                  </a:ext>
                </a:extLst>
              </a:tr>
              <a:tr h="369937">
                <a:tc vMerge="1">
                  <a:txBody>
                    <a:bodyPr/>
                    <a:lstStyle/>
                    <a:p>
                      <a:endParaRPr lang="de-CH" dirty="0"/>
                    </a:p>
                  </a:txBody>
                  <a:tcPr/>
                </a:tc>
                <a:tc>
                  <a:txBody>
                    <a:bodyPr/>
                    <a:lstStyle/>
                    <a:p>
                      <a:r>
                        <a:rPr lang="de-CH" sz="1600" dirty="0">
                          <a:latin typeface="Arial" panose="020B0604020202020204" pitchFamily="34" charset="0"/>
                          <a:cs typeface="Arial" panose="020B0604020202020204" pitchFamily="34" charset="0"/>
                        </a:rPr>
                        <a:t>Allround-Sportler</a:t>
                      </a:r>
                    </a:p>
                  </a:txBody>
                  <a:tcPr marL="91449" marR="91449" marT="45713" marB="45713"/>
                </a:tc>
                <a:tc>
                  <a:txBody>
                    <a:bodyPr/>
                    <a:lstStyle/>
                    <a:p>
                      <a:r>
                        <a:rPr lang="de-CH" sz="1600" dirty="0">
                          <a:latin typeface="Arial" panose="020B0604020202020204" pitchFamily="34" charset="0"/>
                          <a:cs typeface="Arial" panose="020B0604020202020204" pitchFamily="34" charset="0"/>
                        </a:rPr>
                        <a:t>0,10 - 0,24s</a:t>
                      </a:r>
                    </a:p>
                  </a:txBody>
                  <a:tcPr marL="91449" marR="91449" marT="45713" marB="45713"/>
                </a:tc>
                <a:extLst>
                  <a:ext uri="{0D108BD9-81ED-4DB2-BD59-A6C34878D82A}">
                    <a16:rowId xmlns:a16="http://schemas.microsoft.com/office/drawing/2014/main" val="10007"/>
                  </a:ext>
                </a:extLst>
              </a:tr>
              <a:tr h="369937">
                <a:tc vMerge="1">
                  <a:txBody>
                    <a:bodyPr/>
                    <a:lstStyle/>
                    <a:p>
                      <a:endParaRPr lang="de-CH" dirty="0"/>
                    </a:p>
                  </a:txBody>
                  <a:tcPr/>
                </a:tc>
                <a:tc>
                  <a:txBody>
                    <a:bodyPr/>
                    <a:lstStyle/>
                    <a:p>
                      <a:r>
                        <a:rPr lang="de-CH" sz="1600" dirty="0">
                          <a:latin typeface="Arial" panose="020B0604020202020204" pitchFamily="34" charset="0"/>
                          <a:cs typeface="Arial" panose="020B0604020202020204" pitchFamily="34" charset="0"/>
                        </a:rPr>
                        <a:t>Leistungssportler</a:t>
                      </a:r>
                    </a:p>
                  </a:txBody>
                  <a:tcPr marL="91449" marR="91449" marT="45713" marB="45713"/>
                </a:tc>
                <a:tc>
                  <a:txBody>
                    <a:bodyPr/>
                    <a:lstStyle/>
                    <a:p>
                      <a:r>
                        <a:rPr lang="de-CH" sz="1600" dirty="0">
                          <a:latin typeface="Arial" panose="020B0604020202020204" pitchFamily="34" charset="0"/>
                          <a:cs typeface="Arial" panose="020B0604020202020204" pitchFamily="34" charset="0"/>
                        </a:rPr>
                        <a:t>0,05 -</a:t>
                      </a:r>
                      <a:r>
                        <a:rPr lang="de-CH" sz="1600" baseline="0" dirty="0">
                          <a:latin typeface="Arial" panose="020B0604020202020204" pitchFamily="34" charset="0"/>
                          <a:cs typeface="Arial" panose="020B0604020202020204" pitchFamily="34" charset="0"/>
                        </a:rPr>
                        <a:t> 0,10s</a:t>
                      </a:r>
                      <a:endParaRPr lang="de-CH" sz="1600" dirty="0">
                        <a:latin typeface="Arial" panose="020B0604020202020204" pitchFamily="34" charset="0"/>
                        <a:cs typeface="Arial" panose="020B0604020202020204" pitchFamily="34" charset="0"/>
                      </a:endParaRPr>
                    </a:p>
                  </a:txBody>
                  <a:tcPr marL="91449" marR="91449" marT="45713" marB="45713"/>
                </a:tc>
                <a:extLst>
                  <a:ext uri="{0D108BD9-81ED-4DB2-BD59-A6C34878D82A}">
                    <a16:rowId xmlns:a16="http://schemas.microsoft.com/office/drawing/2014/main" val="10008"/>
                  </a:ext>
                </a:extLst>
              </a:tr>
            </a:tbl>
          </a:graphicData>
        </a:graphic>
      </p:graphicFrame>
      <p:sp>
        <p:nvSpPr>
          <p:cNvPr id="5" name="Titel 2">
            <a:extLst>
              <a:ext uri="{FF2B5EF4-FFF2-40B4-BE49-F238E27FC236}">
                <a16:creationId xmlns:a16="http://schemas.microsoft.com/office/drawing/2014/main" id="{E3A4B525-BA40-4AEE-9B0A-B602B676B294}"/>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Schnelligkeit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Reaktionszeiten auf verschiedene Signale</a:t>
            </a:r>
          </a:p>
        </p:txBody>
      </p:sp>
      <p:sp>
        <p:nvSpPr>
          <p:cNvPr id="3" name="SeitenzahlBenutzerdefiniert">
            <a:extLst>
              <a:ext uri="{FF2B5EF4-FFF2-40B4-BE49-F238E27FC236}">
                <a16:creationId xmlns:a16="http://schemas.microsoft.com/office/drawing/2014/main" id="{02A05F9C-A194-BF35-8942-6BB319D6CB8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65</a:t>
            </a:r>
            <a:endParaRPr lang="de-CH" sz="900" dirty="0"/>
          </a:p>
        </p:txBody>
      </p:sp>
    </p:spTree>
    <p:extLst>
      <p:ext uri="{BB962C8B-B14F-4D97-AF65-F5344CB8AC3E}">
        <p14:creationId xmlns:p14="http://schemas.microsoft.com/office/powerpoint/2010/main" val="48738762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772D3-B7B0-B124-A907-E5DF50786E88}"/>
            </a:ext>
          </a:extLst>
        </p:cNvPr>
        <p:cNvGrpSpPr/>
        <p:nvPr/>
      </p:nvGrpSpPr>
      <p:grpSpPr>
        <a:xfrm>
          <a:off x="0" y="0"/>
          <a:ext cx="0" cy="0"/>
          <a:chOff x="0" y="0"/>
          <a:chExt cx="0" cy="0"/>
        </a:xfrm>
      </p:grpSpPr>
      <p:pic>
        <p:nvPicPr>
          <p:cNvPr id="5" name="Grafik 4" descr="Ein Bild, das Text, Screenshot, Schrift, Zahl enthält.&#10;&#10;KI-generierte Inhalte können fehlerhaft sein.">
            <a:extLst>
              <a:ext uri="{FF2B5EF4-FFF2-40B4-BE49-F238E27FC236}">
                <a16:creationId xmlns:a16="http://schemas.microsoft.com/office/drawing/2014/main" id="{F207EFED-52D0-E8C3-F066-530FE05849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6800" y="1951200"/>
            <a:ext cx="2967580" cy="3754800"/>
          </a:xfrm>
          <a:prstGeom prst="rect">
            <a:avLst/>
          </a:prstGeom>
        </p:spPr>
      </p:pic>
      <p:graphicFrame>
        <p:nvGraphicFramePr>
          <p:cNvPr id="6" name="Tabelle 3">
            <a:extLst>
              <a:ext uri="{FF2B5EF4-FFF2-40B4-BE49-F238E27FC236}">
                <a16:creationId xmlns:a16="http://schemas.microsoft.com/office/drawing/2014/main" id="{C500005D-CC31-2107-85B6-F8EF14570FE7}"/>
              </a:ext>
            </a:extLst>
          </p:cNvPr>
          <p:cNvGraphicFramePr>
            <a:graphicFrameLocks noGrp="1"/>
          </p:cNvGraphicFramePr>
          <p:nvPr>
            <p:extLst>
              <p:ext uri="{D42A27DB-BD31-4B8C-83A1-F6EECF244321}">
                <p14:modId xmlns:p14="http://schemas.microsoft.com/office/powerpoint/2010/main" val="1109470730"/>
              </p:ext>
            </p:extLst>
          </p:nvPr>
        </p:nvGraphicFramePr>
        <p:xfrm>
          <a:off x="5115600" y="1778400"/>
          <a:ext cx="5324821" cy="4463846"/>
        </p:xfrm>
        <a:graphic>
          <a:graphicData uri="http://schemas.openxmlformats.org/drawingml/2006/table">
            <a:tbl>
              <a:tblPr firstRow="1" bandRow="1">
                <a:tableStyleId>{5C22544A-7EE6-4342-B048-85BDC9FD1C3A}</a:tableStyleId>
              </a:tblPr>
              <a:tblGrid>
                <a:gridCol w="1512168">
                  <a:extLst>
                    <a:ext uri="{9D8B030D-6E8A-4147-A177-3AD203B41FA5}">
                      <a16:colId xmlns:a16="http://schemas.microsoft.com/office/drawing/2014/main" val="20000"/>
                    </a:ext>
                  </a:extLst>
                </a:gridCol>
                <a:gridCol w="2016224">
                  <a:extLst>
                    <a:ext uri="{9D8B030D-6E8A-4147-A177-3AD203B41FA5}">
                      <a16:colId xmlns:a16="http://schemas.microsoft.com/office/drawing/2014/main" val="20001"/>
                    </a:ext>
                  </a:extLst>
                </a:gridCol>
                <a:gridCol w="1796429">
                  <a:extLst>
                    <a:ext uri="{9D8B030D-6E8A-4147-A177-3AD203B41FA5}">
                      <a16:colId xmlns:a16="http://schemas.microsoft.com/office/drawing/2014/main" val="20002"/>
                    </a:ext>
                  </a:extLst>
                </a:gridCol>
              </a:tblGrid>
              <a:tr h="398965">
                <a:tc>
                  <a:txBody>
                    <a:bodyPr/>
                    <a:lstStyle/>
                    <a:p>
                      <a:r>
                        <a:rPr lang="de-CH" sz="1600" b="1" dirty="0"/>
                        <a:t>Type de </a:t>
                      </a:r>
                      <a:r>
                        <a:rPr lang="de-CH" sz="1600" b="1" dirty="0" err="1"/>
                        <a:t>stimulus</a:t>
                      </a:r>
                      <a:endParaRPr lang="de-CH" sz="1600" dirty="0"/>
                    </a:p>
                  </a:txBody>
                  <a:tcPr marL="91449" marR="91449" marT="45713" marB="45713"/>
                </a:tc>
                <a:tc>
                  <a:txBody>
                    <a:bodyPr/>
                    <a:lstStyle/>
                    <a:p>
                      <a:r>
                        <a:rPr lang="de-CH" sz="1600" b="1" dirty="0"/>
                        <a:t>Sujets</a:t>
                      </a:r>
                      <a:endParaRPr lang="de-CH" sz="1600" dirty="0"/>
                    </a:p>
                  </a:txBody>
                  <a:tcPr marL="91449" marR="91449" marT="45713" marB="45713"/>
                </a:tc>
                <a:tc>
                  <a:txBody>
                    <a:bodyPr/>
                    <a:lstStyle/>
                    <a:p>
                      <a:r>
                        <a:rPr lang="de-CH" sz="1600" b="1" dirty="0" err="1"/>
                        <a:t>Temps</a:t>
                      </a:r>
                      <a:r>
                        <a:rPr lang="de-CH" sz="1600" b="1" dirty="0"/>
                        <a:t> de </a:t>
                      </a:r>
                      <a:r>
                        <a:rPr lang="de-CH" sz="1600" b="1" dirty="0" err="1"/>
                        <a:t>réponse</a:t>
                      </a:r>
                      <a:endParaRPr lang="de-CH" sz="1600" dirty="0"/>
                    </a:p>
                  </a:txBody>
                  <a:tcPr marL="91449" marR="91449" marT="45713" marB="45713"/>
                </a:tc>
                <a:extLst>
                  <a:ext uri="{0D108BD9-81ED-4DB2-BD59-A6C34878D82A}">
                    <a16:rowId xmlns:a16="http://schemas.microsoft.com/office/drawing/2014/main" val="10000"/>
                  </a:ext>
                </a:extLst>
              </a:tr>
              <a:tr h="588447">
                <a:tc>
                  <a:txBody>
                    <a:bodyPr/>
                    <a:lstStyle/>
                    <a:p>
                      <a:r>
                        <a:rPr lang="de-CH" sz="1600" b="1" dirty="0"/>
                        <a:t>Signal </a:t>
                      </a:r>
                      <a:r>
                        <a:rPr lang="de-CH" sz="1600" b="1" dirty="0" err="1"/>
                        <a:t>tactile</a:t>
                      </a:r>
                      <a:r>
                        <a:rPr lang="de-CH" sz="1600" b="1" dirty="0"/>
                        <a:t> (au </a:t>
                      </a:r>
                      <a:r>
                        <a:rPr lang="de-CH" sz="1600" b="1" dirty="0" err="1"/>
                        <a:t>toucher</a:t>
                      </a:r>
                      <a:r>
                        <a:rPr lang="de-CH" sz="1600" b="1" dirty="0"/>
                        <a:t>)</a:t>
                      </a:r>
                      <a:endParaRPr lang="de-CH" sz="1600" dirty="0"/>
                    </a:p>
                  </a:txBody>
                  <a:tcPr marL="91449" marR="91449" marT="45713" marB="45713"/>
                </a:tc>
                <a:tc>
                  <a:txBody>
                    <a:bodyPr/>
                    <a:lstStyle/>
                    <a:p>
                      <a:r>
                        <a:rPr lang="de-CH" sz="1600" dirty="0">
                          <a:latin typeface="Arial" panose="020B0604020202020204" pitchFamily="34" charset="0"/>
                          <a:cs typeface="Arial" panose="020B0604020202020204" pitchFamily="34" charset="0"/>
                        </a:rPr>
                        <a:t>Non </a:t>
                      </a:r>
                      <a:r>
                        <a:rPr lang="de-CH" sz="1600" dirty="0" err="1">
                          <a:latin typeface="Arial" panose="020B0604020202020204" pitchFamily="34" charset="0"/>
                          <a:cs typeface="Arial" panose="020B0604020202020204" pitchFamily="34" charset="0"/>
                        </a:rPr>
                        <a:t>sportif</a:t>
                      </a:r>
                      <a:endParaRPr lang="de-CH" sz="1600" dirty="0">
                        <a:latin typeface="Arial" panose="020B0604020202020204" pitchFamily="34" charset="0"/>
                        <a:cs typeface="Arial" panose="020B0604020202020204" pitchFamily="34" charset="0"/>
                      </a:endParaRPr>
                    </a:p>
                  </a:txBody>
                  <a:tcPr marL="91449" marR="91449" marT="45713" marB="45713"/>
                </a:tc>
                <a:tc>
                  <a:txBody>
                    <a:bodyPr/>
                    <a:lstStyle/>
                    <a:p>
                      <a:r>
                        <a:rPr lang="de-CH" sz="1600" dirty="0">
                          <a:latin typeface="Arial" panose="020B0604020202020204" pitchFamily="34" charset="0"/>
                          <a:cs typeface="Arial" panose="020B0604020202020204" pitchFamily="34" charset="0"/>
                        </a:rPr>
                        <a:t>0,10</a:t>
                      </a:r>
                      <a:r>
                        <a:rPr lang="de-CH" sz="1600" baseline="0" dirty="0">
                          <a:latin typeface="Arial" panose="020B0604020202020204" pitchFamily="34" charset="0"/>
                          <a:cs typeface="Arial" panose="020B0604020202020204" pitchFamily="34" charset="0"/>
                        </a:rPr>
                        <a:t> -</a:t>
                      </a:r>
                      <a:r>
                        <a:rPr lang="de-CH" sz="1600" dirty="0">
                          <a:latin typeface="Arial" panose="020B0604020202020204" pitchFamily="34" charset="0"/>
                          <a:cs typeface="Arial" panose="020B0604020202020204" pitchFamily="34" charset="0"/>
                        </a:rPr>
                        <a:t> 0,18s</a:t>
                      </a:r>
                    </a:p>
                  </a:txBody>
                  <a:tcPr marL="91449" marR="91449" marT="45713" marB="45713"/>
                </a:tc>
                <a:extLst>
                  <a:ext uri="{0D108BD9-81ED-4DB2-BD59-A6C34878D82A}">
                    <a16:rowId xmlns:a16="http://schemas.microsoft.com/office/drawing/2014/main" val="10001"/>
                  </a:ext>
                </a:extLst>
              </a:tr>
              <a:tr h="369937">
                <a:tc rowSpan="4">
                  <a:txBody>
                    <a:bodyPr/>
                    <a:lstStyle/>
                    <a:p>
                      <a:r>
                        <a:rPr lang="de-CH" sz="1600" b="1" dirty="0"/>
                        <a:t>Signal sonore </a:t>
                      </a:r>
                    </a:p>
                    <a:p>
                      <a:r>
                        <a:rPr lang="de-CH" sz="1600" b="1" dirty="0"/>
                        <a:t>(</a:t>
                      </a:r>
                      <a:r>
                        <a:rPr lang="de-CH" sz="1600" b="1" dirty="0" err="1"/>
                        <a:t>coup</a:t>
                      </a:r>
                      <a:r>
                        <a:rPr lang="de-CH" sz="1600" b="1" dirty="0"/>
                        <a:t> </a:t>
                      </a:r>
                      <a:r>
                        <a:rPr lang="de-CH" sz="1600" b="1" dirty="0" err="1"/>
                        <a:t>d'envoi</a:t>
                      </a:r>
                      <a:r>
                        <a:rPr lang="de-CH" sz="1600" b="1" dirty="0"/>
                        <a:t>)</a:t>
                      </a:r>
                      <a:endParaRPr lang="de-CH" sz="1600" dirty="0"/>
                    </a:p>
                  </a:txBody>
                  <a:tcPr marL="91449" marR="91449" marT="45713" marB="45713"/>
                </a:tc>
                <a:tc>
                  <a:txBody>
                    <a:bodyPr/>
                    <a:lstStyle/>
                    <a:p>
                      <a:r>
                        <a:rPr lang="de-CH" sz="1600" dirty="0">
                          <a:latin typeface="Arial" panose="020B0604020202020204" pitchFamily="34" charset="0"/>
                          <a:cs typeface="Arial" panose="020B0604020202020204" pitchFamily="34" charset="0"/>
                        </a:rPr>
                        <a:t>Non </a:t>
                      </a:r>
                      <a:r>
                        <a:rPr lang="de-CH" sz="1600" dirty="0" err="1">
                          <a:latin typeface="Arial" panose="020B0604020202020204" pitchFamily="34" charset="0"/>
                          <a:cs typeface="Arial" panose="020B0604020202020204" pitchFamily="34" charset="0"/>
                        </a:rPr>
                        <a:t>sportif</a:t>
                      </a:r>
                      <a:endParaRPr lang="de-CH" sz="1600" dirty="0">
                        <a:latin typeface="Arial" panose="020B0604020202020204" pitchFamily="34" charset="0"/>
                        <a:cs typeface="Arial" panose="020B0604020202020204" pitchFamily="34" charset="0"/>
                      </a:endParaRPr>
                    </a:p>
                  </a:txBody>
                  <a:tcPr marL="91449" marR="91449" marT="45713" marB="45713"/>
                </a:tc>
                <a:tc>
                  <a:txBody>
                    <a:bodyPr/>
                    <a:lstStyle/>
                    <a:p>
                      <a:r>
                        <a:rPr lang="de-CH" sz="1600" dirty="0">
                          <a:latin typeface="Arial" panose="020B0604020202020204" pitchFamily="34" charset="0"/>
                          <a:cs typeface="Arial" panose="020B0604020202020204" pitchFamily="34" charset="0"/>
                        </a:rPr>
                        <a:t>0,14 - 0,31s</a:t>
                      </a:r>
                    </a:p>
                  </a:txBody>
                  <a:tcPr marL="91449" marR="91449" marT="45713" marB="45713"/>
                </a:tc>
                <a:extLst>
                  <a:ext uri="{0D108BD9-81ED-4DB2-BD59-A6C34878D82A}">
                    <a16:rowId xmlns:a16="http://schemas.microsoft.com/office/drawing/2014/main" val="10002"/>
                  </a:ext>
                </a:extLst>
              </a:tr>
              <a:tr h="369937">
                <a:tc vMerge="1">
                  <a:txBody>
                    <a:bodyPr/>
                    <a:lstStyle/>
                    <a:p>
                      <a:endParaRPr lang="de-CH"/>
                    </a:p>
                  </a:txBody>
                  <a:tcPr/>
                </a:tc>
                <a:tc>
                  <a:txBody>
                    <a:bodyPr/>
                    <a:lstStyle/>
                    <a:p>
                      <a:r>
                        <a:rPr lang="de-CH" sz="1600" dirty="0" err="1">
                          <a:latin typeface="Arial" panose="020B0604020202020204" pitchFamily="34" charset="0"/>
                          <a:cs typeface="Arial" panose="020B0604020202020204" pitchFamily="34" charset="0"/>
                        </a:rPr>
                        <a:t>Sportif</a:t>
                      </a:r>
                      <a:r>
                        <a:rPr lang="de-CH" sz="1600" dirty="0">
                          <a:latin typeface="Arial" panose="020B0604020202020204" pitchFamily="34" charset="0"/>
                          <a:cs typeface="Arial" panose="020B0604020202020204" pitchFamily="34" charset="0"/>
                        </a:rPr>
                        <a:t> polyvalent</a:t>
                      </a:r>
                    </a:p>
                  </a:txBody>
                  <a:tcPr marL="91449" marR="91449" marT="45713" marB="45713"/>
                </a:tc>
                <a:tc>
                  <a:txBody>
                    <a:bodyPr/>
                    <a:lstStyle/>
                    <a:p>
                      <a:r>
                        <a:rPr lang="de-CH" sz="1600" dirty="0">
                          <a:latin typeface="Arial" panose="020B0604020202020204" pitchFamily="34" charset="0"/>
                          <a:cs typeface="Arial" panose="020B0604020202020204" pitchFamily="34" charset="0"/>
                        </a:rPr>
                        <a:t>0,11 - 0,24s</a:t>
                      </a:r>
                    </a:p>
                  </a:txBody>
                  <a:tcPr marL="91449" marR="91449" marT="45713" marB="45713"/>
                </a:tc>
                <a:extLst>
                  <a:ext uri="{0D108BD9-81ED-4DB2-BD59-A6C34878D82A}">
                    <a16:rowId xmlns:a16="http://schemas.microsoft.com/office/drawing/2014/main" val="10003"/>
                  </a:ext>
                </a:extLst>
              </a:tr>
              <a:tr h="638521">
                <a:tc vMerge="1">
                  <a:txBody>
                    <a:bodyPr/>
                    <a:lstStyle/>
                    <a:p>
                      <a:endParaRPr lang="de-CH"/>
                    </a:p>
                  </a:txBody>
                  <a:tcPr/>
                </a:tc>
                <a:tc>
                  <a:txBody>
                    <a:bodyPr/>
                    <a:lstStyle/>
                    <a:p>
                      <a:r>
                        <a:rPr lang="fr-FR" sz="1600" dirty="0">
                          <a:latin typeface="Arial" panose="020B0604020202020204" pitchFamily="34" charset="0"/>
                          <a:cs typeface="Arial" panose="020B0604020202020204" pitchFamily="34" charset="0"/>
                        </a:rPr>
                        <a:t>Sportif de haut niveau (sprinter)</a:t>
                      </a:r>
                      <a:endParaRPr lang="de-CH" sz="1600" dirty="0">
                        <a:latin typeface="Arial" panose="020B0604020202020204" pitchFamily="34" charset="0"/>
                        <a:cs typeface="Arial" panose="020B0604020202020204" pitchFamily="34" charset="0"/>
                      </a:endParaRPr>
                    </a:p>
                  </a:txBody>
                  <a:tcPr marL="91449" marR="91449" marT="45713" marB="45713"/>
                </a:tc>
                <a:tc>
                  <a:txBody>
                    <a:bodyPr/>
                    <a:lstStyle/>
                    <a:p>
                      <a:r>
                        <a:rPr lang="de-CH" sz="1600" dirty="0">
                          <a:latin typeface="Arial" panose="020B0604020202020204" pitchFamily="34" charset="0"/>
                          <a:cs typeface="Arial" panose="020B0604020202020204" pitchFamily="34" charset="0"/>
                        </a:rPr>
                        <a:t>0,07 - 0,17s</a:t>
                      </a:r>
                    </a:p>
                  </a:txBody>
                  <a:tcPr marL="91449" marR="91449" marT="45713" marB="45713"/>
                </a:tc>
                <a:extLst>
                  <a:ext uri="{0D108BD9-81ED-4DB2-BD59-A6C34878D82A}">
                    <a16:rowId xmlns:a16="http://schemas.microsoft.com/office/drawing/2014/main" val="10004"/>
                  </a:ext>
                </a:extLst>
              </a:tr>
              <a:tr h="369937">
                <a:tc vMerge="1">
                  <a:txBody>
                    <a:bodyPr/>
                    <a:lstStyle/>
                    <a:p>
                      <a:endParaRPr lang="de-CH" dirty="0"/>
                    </a:p>
                  </a:txBody>
                  <a:tcPr/>
                </a:tc>
                <a:tc>
                  <a:txBody>
                    <a:bodyPr/>
                    <a:lstStyle/>
                    <a:p>
                      <a:r>
                        <a:rPr lang="de-CH" sz="1600" dirty="0">
                          <a:latin typeface="Arial" panose="020B0604020202020204" pitchFamily="34" charset="0"/>
                          <a:cs typeface="Arial" panose="020B0604020202020204" pitchFamily="34" charset="0"/>
                        </a:rPr>
                        <a:t>Sprinter de </a:t>
                      </a:r>
                      <a:r>
                        <a:rPr lang="de-CH" sz="1600" dirty="0" err="1">
                          <a:latin typeface="Arial" panose="020B0604020202020204" pitchFamily="34" charset="0"/>
                          <a:cs typeface="Arial" panose="020B0604020202020204" pitchFamily="34" charset="0"/>
                        </a:rPr>
                        <a:t>classe</a:t>
                      </a:r>
                      <a:r>
                        <a:rPr lang="de-CH" sz="1600" dirty="0">
                          <a:latin typeface="Arial" panose="020B0604020202020204" pitchFamily="34" charset="0"/>
                          <a:cs typeface="Arial" panose="020B0604020202020204" pitchFamily="34" charset="0"/>
                        </a:rPr>
                        <a:t> </a:t>
                      </a:r>
                      <a:r>
                        <a:rPr lang="de-CH" sz="1600" dirty="0" err="1">
                          <a:latin typeface="Arial" panose="020B0604020202020204" pitchFamily="34" charset="0"/>
                          <a:cs typeface="Arial" panose="020B0604020202020204" pitchFamily="34" charset="0"/>
                        </a:rPr>
                        <a:t>mondiale</a:t>
                      </a:r>
                      <a:endParaRPr lang="de-CH" sz="1600" dirty="0">
                        <a:latin typeface="Arial" panose="020B0604020202020204" pitchFamily="34" charset="0"/>
                        <a:cs typeface="Arial" panose="020B0604020202020204" pitchFamily="34" charset="0"/>
                      </a:endParaRPr>
                    </a:p>
                  </a:txBody>
                  <a:tcPr marL="91449" marR="91449" marT="45713" marB="45713"/>
                </a:tc>
                <a:tc>
                  <a:txBody>
                    <a:bodyPr/>
                    <a:lstStyle/>
                    <a:p>
                      <a:r>
                        <a:rPr lang="de-CH" sz="1600" dirty="0">
                          <a:latin typeface="Arial" panose="020B0604020202020204" pitchFamily="34" charset="0"/>
                          <a:cs typeface="Arial" panose="020B0604020202020204" pitchFamily="34" charset="0"/>
                        </a:rPr>
                        <a:t>0,05 - 0,15s</a:t>
                      </a:r>
                    </a:p>
                  </a:txBody>
                  <a:tcPr marL="91449" marR="91449" marT="45713" marB="45713"/>
                </a:tc>
                <a:extLst>
                  <a:ext uri="{0D108BD9-81ED-4DB2-BD59-A6C34878D82A}">
                    <a16:rowId xmlns:a16="http://schemas.microsoft.com/office/drawing/2014/main" val="10005"/>
                  </a:ext>
                </a:extLst>
              </a:tr>
              <a:tr h="369937">
                <a:tc rowSpan="3">
                  <a:txBody>
                    <a:bodyPr/>
                    <a:lstStyle/>
                    <a:p>
                      <a:r>
                        <a:rPr lang="de-CH" sz="1600" b="1" dirty="0"/>
                        <a:t>Signal </a:t>
                      </a:r>
                      <a:r>
                        <a:rPr lang="de-CH" sz="1600" b="1" dirty="0" err="1"/>
                        <a:t>optique</a:t>
                      </a:r>
                      <a:endParaRPr lang="de-CH" sz="1600" dirty="0"/>
                    </a:p>
                    <a:p>
                      <a:r>
                        <a:rPr lang="de-CH" sz="1600" b="1" dirty="0"/>
                        <a:t>(</a:t>
                      </a:r>
                      <a:r>
                        <a:rPr lang="de-CH" sz="1600" b="1" dirty="0" err="1"/>
                        <a:t>lumière</a:t>
                      </a:r>
                      <a:r>
                        <a:rPr lang="de-CH" sz="1600" b="1" dirty="0"/>
                        <a:t>)</a:t>
                      </a:r>
                      <a:endParaRPr lang="de-CH" sz="1600" dirty="0"/>
                    </a:p>
                  </a:txBody>
                  <a:tcPr marL="91449" marR="91449" marT="45713" marB="45713"/>
                </a:tc>
                <a:tc>
                  <a:txBody>
                    <a:bodyPr/>
                    <a:lstStyle/>
                    <a:p>
                      <a:r>
                        <a:rPr lang="de-CH" sz="1600" dirty="0">
                          <a:latin typeface="Arial" panose="020B0604020202020204" pitchFamily="34" charset="0"/>
                          <a:cs typeface="Arial" panose="020B0604020202020204" pitchFamily="34" charset="0"/>
                        </a:rPr>
                        <a:t>Non </a:t>
                      </a:r>
                      <a:r>
                        <a:rPr lang="de-CH" sz="1600" dirty="0" err="1">
                          <a:latin typeface="Arial" panose="020B0604020202020204" pitchFamily="34" charset="0"/>
                          <a:cs typeface="Arial" panose="020B0604020202020204" pitchFamily="34" charset="0"/>
                        </a:rPr>
                        <a:t>sportif</a:t>
                      </a:r>
                      <a:endParaRPr lang="de-CH" sz="1600" dirty="0">
                        <a:latin typeface="Arial" panose="020B0604020202020204" pitchFamily="34" charset="0"/>
                        <a:cs typeface="Arial" panose="020B0604020202020204" pitchFamily="34" charset="0"/>
                      </a:endParaRPr>
                    </a:p>
                  </a:txBody>
                  <a:tcPr marL="91449" marR="91449" marT="45713" marB="45713"/>
                </a:tc>
                <a:tc>
                  <a:txBody>
                    <a:bodyPr/>
                    <a:lstStyle/>
                    <a:p>
                      <a:r>
                        <a:rPr lang="de-CH" sz="1600" dirty="0">
                          <a:latin typeface="Arial" panose="020B0604020202020204" pitchFamily="34" charset="0"/>
                          <a:cs typeface="Arial" panose="020B0604020202020204" pitchFamily="34" charset="0"/>
                        </a:rPr>
                        <a:t>0,20 - 0,35s</a:t>
                      </a:r>
                    </a:p>
                  </a:txBody>
                  <a:tcPr marL="91449" marR="91449" marT="45713" marB="45713"/>
                </a:tc>
                <a:extLst>
                  <a:ext uri="{0D108BD9-81ED-4DB2-BD59-A6C34878D82A}">
                    <a16:rowId xmlns:a16="http://schemas.microsoft.com/office/drawing/2014/main" val="10006"/>
                  </a:ext>
                </a:extLst>
              </a:tr>
              <a:tr h="369937">
                <a:tc vMerge="1">
                  <a:txBody>
                    <a:bodyPr/>
                    <a:lstStyle/>
                    <a:p>
                      <a:endParaRPr lang="de-CH" dirty="0"/>
                    </a:p>
                  </a:txBody>
                  <a:tcPr/>
                </a:tc>
                <a:tc>
                  <a:txBody>
                    <a:bodyPr/>
                    <a:lstStyle/>
                    <a:p>
                      <a:r>
                        <a:rPr lang="de-CH" sz="1600" dirty="0" err="1">
                          <a:latin typeface="Arial" panose="020B0604020202020204" pitchFamily="34" charset="0"/>
                          <a:cs typeface="Arial" panose="020B0604020202020204" pitchFamily="34" charset="0"/>
                        </a:rPr>
                        <a:t>Sportif</a:t>
                      </a:r>
                      <a:r>
                        <a:rPr lang="de-CH" sz="1600" dirty="0">
                          <a:latin typeface="Arial" panose="020B0604020202020204" pitchFamily="34" charset="0"/>
                          <a:cs typeface="Arial" panose="020B0604020202020204" pitchFamily="34" charset="0"/>
                        </a:rPr>
                        <a:t> polyvalent</a:t>
                      </a:r>
                    </a:p>
                  </a:txBody>
                  <a:tcPr marL="91449" marR="91449" marT="45713" marB="45713"/>
                </a:tc>
                <a:tc>
                  <a:txBody>
                    <a:bodyPr/>
                    <a:lstStyle/>
                    <a:p>
                      <a:r>
                        <a:rPr lang="de-CH" sz="1600" dirty="0">
                          <a:latin typeface="Arial" panose="020B0604020202020204" pitchFamily="34" charset="0"/>
                          <a:cs typeface="Arial" panose="020B0604020202020204" pitchFamily="34" charset="0"/>
                        </a:rPr>
                        <a:t>0,10 - 0,24s</a:t>
                      </a:r>
                    </a:p>
                  </a:txBody>
                  <a:tcPr marL="91449" marR="91449" marT="45713" marB="45713"/>
                </a:tc>
                <a:extLst>
                  <a:ext uri="{0D108BD9-81ED-4DB2-BD59-A6C34878D82A}">
                    <a16:rowId xmlns:a16="http://schemas.microsoft.com/office/drawing/2014/main" val="10007"/>
                  </a:ext>
                </a:extLst>
              </a:tr>
              <a:tr h="369937">
                <a:tc vMerge="1">
                  <a:txBody>
                    <a:bodyPr/>
                    <a:lstStyle/>
                    <a:p>
                      <a:endParaRPr lang="de-CH" dirty="0"/>
                    </a:p>
                  </a:txBody>
                  <a:tcPr/>
                </a:tc>
                <a:tc>
                  <a:txBody>
                    <a:bodyPr/>
                    <a:lstStyle/>
                    <a:p>
                      <a:r>
                        <a:rPr lang="de-CH" sz="1600" dirty="0" err="1">
                          <a:latin typeface="Arial" panose="020B0604020202020204" pitchFamily="34" charset="0"/>
                          <a:cs typeface="Arial" panose="020B0604020202020204" pitchFamily="34" charset="0"/>
                        </a:rPr>
                        <a:t>Sportif</a:t>
                      </a:r>
                      <a:r>
                        <a:rPr lang="de-CH" sz="1600" dirty="0">
                          <a:latin typeface="Arial" panose="020B0604020202020204" pitchFamily="34" charset="0"/>
                          <a:cs typeface="Arial" panose="020B0604020202020204" pitchFamily="34" charset="0"/>
                        </a:rPr>
                        <a:t> de haut </a:t>
                      </a:r>
                      <a:r>
                        <a:rPr lang="de-CH" sz="1600" dirty="0" err="1">
                          <a:latin typeface="Arial" panose="020B0604020202020204" pitchFamily="34" charset="0"/>
                          <a:cs typeface="Arial" panose="020B0604020202020204" pitchFamily="34" charset="0"/>
                        </a:rPr>
                        <a:t>niveau</a:t>
                      </a:r>
                      <a:endParaRPr lang="de-CH" sz="1600" dirty="0">
                        <a:latin typeface="Arial" panose="020B0604020202020204" pitchFamily="34" charset="0"/>
                        <a:cs typeface="Arial" panose="020B0604020202020204" pitchFamily="34" charset="0"/>
                      </a:endParaRPr>
                    </a:p>
                  </a:txBody>
                  <a:tcPr marL="91449" marR="91449" marT="45713" marB="45713"/>
                </a:tc>
                <a:tc>
                  <a:txBody>
                    <a:bodyPr/>
                    <a:lstStyle/>
                    <a:p>
                      <a:r>
                        <a:rPr lang="de-CH" sz="1600" dirty="0">
                          <a:latin typeface="Arial" panose="020B0604020202020204" pitchFamily="34" charset="0"/>
                          <a:cs typeface="Arial" panose="020B0604020202020204" pitchFamily="34" charset="0"/>
                        </a:rPr>
                        <a:t>0,05 -</a:t>
                      </a:r>
                      <a:r>
                        <a:rPr lang="de-CH" sz="1600" baseline="0" dirty="0">
                          <a:latin typeface="Arial" panose="020B0604020202020204" pitchFamily="34" charset="0"/>
                          <a:cs typeface="Arial" panose="020B0604020202020204" pitchFamily="34" charset="0"/>
                        </a:rPr>
                        <a:t> 0,10s</a:t>
                      </a:r>
                      <a:endParaRPr lang="de-CH" sz="1600" dirty="0">
                        <a:latin typeface="Arial" panose="020B0604020202020204" pitchFamily="34" charset="0"/>
                        <a:cs typeface="Arial" panose="020B0604020202020204" pitchFamily="34" charset="0"/>
                      </a:endParaRPr>
                    </a:p>
                  </a:txBody>
                  <a:tcPr marL="91449" marR="91449" marT="45713" marB="45713"/>
                </a:tc>
                <a:extLst>
                  <a:ext uri="{0D108BD9-81ED-4DB2-BD59-A6C34878D82A}">
                    <a16:rowId xmlns:a16="http://schemas.microsoft.com/office/drawing/2014/main" val="10008"/>
                  </a:ext>
                </a:extLst>
              </a:tr>
            </a:tbl>
          </a:graphicData>
        </a:graphic>
      </p:graphicFrame>
      <p:sp>
        <p:nvSpPr>
          <p:cNvPr id="7" name="Titel 2">
            <a:extLst>
              <a:ext uri="{FF2B5EF4-FFF2-40B4-BE49-F238E27FC236}">
                <a16:creationId xmlns:a16="http://schemas.microsoft.com/office/drawing/2014/main" id="{FEEA49DE-305E-4DA6-9149-D2A648A96A0E}"/>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Vitesse</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Temps</a:t>
            </a:r>
            <a:r>
              <a:rPr lang="de-CH" sz="2800" b="0" kern="0" dirty="0">
                <a:latin typeface="Arial" panose="020B0604020202020204" pitchFamily="34" charset="0"/>
                <a:cs typeface="Arial" panose="020B0604020202020204" pitchFamily="34" charset="0"/>
              </a:rPr>
              <a:t> de </a:t>
            </a:r>
            <a:r>
              <a:rPr lang="de-CH" sz="2800" b="0" kern="0" dirty="0" err="1">
                <a:latin typeface="Arial" panose="020B0604020202020204" pitchFamily="34" charset="0"/>
                <a:cs typeface="Arial" panose="020B0604020202020204" pitchFamily="34" charset="0"/>
              </a:rPr>
              <a:t>réaction</a:t>
            </a:r>
            <a:r>
              <a:rPr lang="de-CH" sz="2800" b="0" kern="0" dirty="0">
                <a:latin typeface="Arial" panose="020B0604020202020204" pitchFamily="34" charset="0"/>
                <a:cs typeface="Arial" panose="020B0604020202020204" pitchFamily="34" charset="0"/>
              </a:rPr>
              <a:t> à </a:t>
            </a:r>
            <a:r>
              <a:rPr lang="de-CH" sz="2800" b="0" kern="0" dirty="0" err="1">
                <a:latin typeface="Arial" panose="020B0604020202020204" pitchFamily="34" charset="0"/>
                <a:cs typeface="Arial" panose="020B0604020202020204" pitchFamily="34" charset="0"/>
              </a:rPr>
              <a:t>différents</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signaux</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5B342116-F9B8-8966-6396-6E6821345FF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65</a:t>
            </a:r>
            <a:endParaRPr lang="de-CH" sz="900" dirty="0"/>
          </a:p>
        </p:txBody>
      </p:sp>
    </p:spTree>
    <p:extLst>
      <p:ext uri="{BB962C8B-B14F-4D97-AF65-F5344CB8AC3E}">
        <p14:creationId xmlns:p14="http://schemas.microsoft.com/office/powerpoint/2010/main" val="282990672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6">
            <a:extLst>
              <a:ext uri="{FF2B5EF4-FFF2-40B4-BE49-F238E27FC236}">
                <a16:creationId xmlns:a16="http://schemas.microsoft.com/office/drawing/2014/main" id="{835BA170-5CA7-76F7-ED11-49AFD855CC7C}"/>
              </a:ext>
            </a:extLst>
          </p:cNvPr>
          <p:cNvSpPr txBox="1"/>
          <p:nvPr/>
        </p:nvSpPr>
        <p:spPr>
          <a:xfrm>
            <a:off x="1055441" y="1763692"/>
            <a:ext cx="3738409" cy="400110"/>
          </a:xfrm>
          <a:prstGeom prst="rect">
            <a:avLst/>
          </a:prstGeom>
          <a:solidFill>
            <a:schemeClr val="accent6">
              <a:lumMod val="60000"/>
              <a:lumOff val="40000"/>
            </a:schemeClr>
          </a:solidFill>
          <a:ln w="12700">
            <a:solidFill>
              <a:srgbClr val="FF3300"/>
            </a:solidFill>
          </a:ln>
        </p:spPr>
        <p:txBody>
          <a:bodyPr wrap="square" rtlCol="0">
            <a:spAutoFit/>
          </a:bodyPr>
          <a:lstStyle/>
          <a:p>
            <a:pPr algn="ctr"/>
            <a:r>
              <a:rPr lang="de-CH" sz="2000" b="1" dirty="0" err="1"/>
              <a:t>Reazioni</a:t>
            </a:r>
            <a:r>
              <a:rPr lang="de-CH" sz="2000" b="1" dirty="0"/>
              <a:t> </a:t>
            </a:r>
            <a:r>
              <a:rPr lang="de-CH" sz="2000" b="1" dirty="0" err="1"/>
              <a:t>semplici</a:t>
            </a:r>
            <a:endParaRPr lang="de-CH" sz="2000" b="1" dirty="0"/>
          </a:p>
        </p:txBody>
      </p:sp>
      <p:sp>
        <p:nvSpPr>
          <p:cNvPr id="5" name="CasellaDiTesto 7">
            <a:extLst>
              <a:ext uri="{FF2B5EF4-FFF2-40B4-BE49-F238E27FC236}">
                <a16:creationId xmlns:a16="http://schemas.microsoft.com/office/drawing/2014/main" id="{E1390386-743E-D0B4-94A5-7C218151DC23}"/>
              </a:ext>
            </a:extLst>
          </p:cNvPr>
          <p:cNvSpPr txBox="1"/>
          <p:nvPr/>
        </p:nvSpPr>
        <p:spPr>
          <a:xfrm>
            <a:off x="1055440" y="4516328"/>
            <a:ext cx="3738409" cy="400110"/>
          </a:xfrm>
          <a:prstGeom prst="rect">
            <a:avLst/>
          </a:prstGeom>
          <a:solidFill>
            <a:schemeClr val="accent6">
              <a:lumMod val="60000"/>
              <a:lumOff val="40000"/>
            </a:schemeClr>
          </a:solidFill>
          <a:ln w="12700">
            <a:solidFill>
              <a:srgbClr val="FF3300"/>
            </a:solidFill>
          </a:ln>
        </p:spPr>
        <p:txBody>
          <a:bodyPr wrap="square" rtlCol="0">
            <a:spAutoFit/>
          </a:bodyPr>
          <a:lstStyle/>
          <a:p>
            <a:pPr algn="ctr"/>
            <a:r>
              <a:rPr lang="de-CH" sz="2000" b="1" dirty="0" err="1"/>
              <a:t>Reazioni</a:t>
            </a:r>
            <a:r>
              <a:rPr lang="de-CH" sz="2000" b="1" dirty="0"/>
              <a:t> </a:t>
            </a:r>
            <a:r>
              <a:rPr lang="de-CH" sz="2000" b="1" dirty="0" err="1"/>
              <a:t>complesse</a:t>
            </a:r>
            <a:endParaRPr lang="de-CH" sz="2000" b="1" dirty="0"/>
          </a:p>
        </p:txBody>
      </p:sp>
      <p:cxnSp>
        <p:nvCxnSpPr>
          <p:cNvPr id="6" name="Connettore diritto 9">
            <a:extLst>
              <a:ext uri="{FF2B5EF4-FFF2-40B4-BE49-F238E27FC236}">
                <a16:creationId xmlns:a16="http://schemas.microsoft.com/office/drawing/2014/main" id="{08921ACB-0A99-B6FB-4C9D-108A19D5B625}"/>
              </a:ext>
            </a:extLst>
          </p:cNvPr>
          <p:cNvCxnSpPr>
            <a:cxnSpLocks/>
          </p:cNvCxnSpPr>
          <p:nvPr/>
        </p:nvCxnSpPr>
        <p:spPr>
          <a:xfrm flipH="1">
            <a:off x="1537983" y="2157095"/>
            <a:ext cx="3" cy="23592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ttore 2 12">
            <a:extLst>
              <a:ext uri="{FF2B5EF4-FFF2-40B4-BE49-F238E27FC236}">
                <a16:creationId xmlns:a16="http://schemas.microsoft.com/office/drawing/2014/main" id="{F8F42227-D79D-D209-8FBE-C69F517A2C1E}"/>
              </a:ext>
            </a:extLst>
          </p:cNvPr>
          <p:cNvCxnSpPr>
            <a:cxnSpLocks/>
          </p:cNvCxnSpPr>
          <p:nvPr/>
        </p:nvCxnSpPr>
        <p:spPr>
          <a:xfrm>
            <a:off x="1537983" y="2632440"/>
            <a:ext cx="72160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ttore 2 15">
            <a:extLst>
              <a:ext uri="{FF2B5EF4-FFF2-40B4-BE49-F238E27FC236}">
                <a16:creationId xmlns:a16="http://schemas.microsoft.com/office/drawing/2014/main" id="{D417AB7E-1B02-0CC5-4737-B17BDC3C772C}"/>
              </a:ext>
            </a:extLst>
          </p:cNvPr>
          <p:cNvCxnSpPr>
            <a:cxnSpLocks/>
          </p:cNvCxnSpPr>
          <p:nvPr/>
        </p:nvCxnSpPr>
        <p:spPr>
          <a:xfrm>
            <a:off x="1542020" y="3245622"/>
            <a:ext cx="72160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16">
            <a:extLst>
              <a:ext uri="{FF2B5EF4-FFF2-40B4-BE49-F238E27FC236}">
                <a16:creationId xmlns:a16="http://schemas.microsoft.com/office/drawing/2014/main" id="{53008ADC-7CD3-F06D-BF34-C2C6DDC5B7D3}"/>
              </a:ext>
            </a:extLst>
          </p:cNvPr>
          <p:cNvCxnSpPr>
            <a:cxnSpLocks/>
          </p:cNvCxnSpPr>
          <p:nvPr/>
        </p:nvCxnSpPr>
        <p:spPr>
          <a:xfrm>
            <a:off x="1549498" y="3856576"/>
            <a:ext cx="70645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17">
            <a:extLst>
              <a:ext uri="{FF2B5EF4-FFF2-40B4-BE49-F238E27FC236}">
                <a16:creationId xmlns:a16="http://schemas.microsoft.com/office/drawing/2014/main" id="{491476A2-070A-3622-B410-419647724E24}"/>
              </a:ext>
            </a:extLst>
          </p:cNvPr>
          <p:cNvCxnSpPr>
            <a:cxnSpLocks/>
          </p:cNvCxnSpPr>
          <p:nvPr/>
        </p:nvCxnSpPr>
        <p:spPr>
          <a:xfrm>
            <a:off x="1537983" y="5576191"/>
            <a:ext cx="73030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ttore diritto 24">
            <a:extLst>
              <a:ext uri="{FF2B5EF4-FFF2-40B4-BE49-F238E27FC236}">
                <a16:creationId xmlns:a16="http://schemas.microsoft.com/office/drawing/2014/main" id="{82C43E59-D846-46FB-C43A-CBB1FAAD48E0}"/>
              </a:ext>
            </a:extLst>
          </p:cNvPr>
          <p:cNvCxnSpPr>
            <a:cxnSpLocks/>
          </p:cNvCxnSpPr>
          <p:nvPr/>
        </p:nvCxnSpPr>
        <p:spPr>
          <a:xfrm>
            <a:off x="1537983" y="4916438"/>
            <a:ext cx="0" cy="10328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asellaDiTesto 28">
            <a:extLst>
              <a:ext uri="{FF2B5EF4-FFF2-40B4-BE49-F238E27FC236}">
                <a16:creationId xmlns:a16="http://schemas.microsoft.com/office/drawing/2014/main" id="{55307689-FB5F-D2DC-8C16-CF27654C72BE}"/>
              </a:ext>
            </a:extLst>
          </p:cNvPr>
          <p:cNvSpPr txBox="1"/>
          <p:nvPr/>
        </p:nvSpPr>
        <p:spPr>
          <a:xfrm>
            <a:off x="2209850" y="2349831"/>
            <a:ext cx="2044933" cy="523220"/>
          </a:xfrm>
          <a:prstGeom prst="rect">
            <a:avLst/>
          </a:prstGeom>
          <a:noFill/>
        </p:spPr>
        <p:txBody>
          <a:bodyPr wrap="square" rtlCol="0">
            <a:spAutoFit/>
          </a:bodyPr>
          <a:lstStyle/>
          <a:p>
            <a:r>
              <a:rPr lang="de-CH" dirty="0" err="1"/>
              <a:t>Stimoli</a:t>
            </a:r>
            <a:r>
              <a:rPr lang="de-CH" dirty="0"/>
              <a:t> </a:t>
            </a:r>
            <a:r>
              <a:rPr lang="de-CH" dirty="0" err="1"/>
              <a:t>tattili</a:t>
            </a:r>
            <a:endParaRPr lang="de-CH" dirty="0"/>
          </a:p>
          <a:p>
            <a:r>
              <a:rPr lang="de-CH" b="1" dirty="0"/>
              <a:t>= 0,10s e più</a:t>
            </a:r>
          </a:p>
        </p:txBody>
      </p:sp>
      <p:sp>
        <p:nvSpPr>
          <p:cNvPr id="13" name="CasellaDiTesto 29">
            <a:extLst>
              <a:ext uri="{FF2B5EF4-FFF2-40B4-BE49-F238E27FC236}">
                <a16:creationId xmlns:a16="http://schemas.microsoft.com/office/drawing/2014/main" id="{6480427B-31B6-EBEC-60CB-66BAA4D1401E}"/>
              </a:ext>
            </a:extLst>
          </p:cNvPr>
          <p:cNvSpPr txBox="1"/>
          <p:nvPr/>
        </p:nvSpPr>
        <p:spPr>
          <a:xfrm>
            <a:off x="2250805" y="2985690"/>
            <a:ext cx="2044933" cy="523220"/>
          </a:xfrm>
          <a:prstGeom prst="rect">
            <a:avLst/>
          </a:prstGeom>
          <a:noFill/>
        </p:spPr>
        <p:txBody>
          <a:bodyPr wrap="square" rtlCol="0">
            <a:spAutoFit/>
          </a:bodyPr>
          <a:lstStyle/>
          <a:p>
            <a:r>
              <a:rPr lang="de-CH" dirty="0" err="1"/>
              <a:t>Stimoli</a:t>
            </a:r>
            <a:r>
              <a:rPr lang="de-CH" dirty="0"/>
              <a:t> </a:t>
            </a:r>
            <a:r>
              <a:rPr lang="de-CH" dirty="0" err="1"/>
              <a:t>acustici</a:t>
            </a:r>
            <a:endParaRPr lang="de-CH" dirty="0"/>
          </a:p>
          <a:p>
            <a:r>
              <a:rPr lang="de-CH" b="1" dirty="0"/>
              <a:t>= 0,12s e più</a:t>
            </a:r>
          </a:p>
        </p:txBody>
      </p:sp>
      <p:sp>
        <p:nvSpPr>
          <p:cNvPr id="14" name="CasellaDiTesto 30">
            <a:extLst>
              <a:ext uri="{FF2B5EF4-FFF2-40B4-BE49-F238E27FC236}">
                <a16:creationId xmlns:a16="http://schemas.microsoft.com/office/drawing/2014/main" id="{DED3D625-A101-1D0E-BEBF-468BF53940AF}"/>
              </a:ext>
            </a:extLst>
          </p:cNvPr>
          <p:cNvSpPr txBox="1"/>
          <p:nvPr/>
        </p:nvSpPr>
        <p:spPr>
          <a:xfrm>
            <a:off x="2246768" y="3594965"/>
            <a:ext cx="2044933" cy="523220"/>
          </a:xfrm>
          <a:prstGeom prst="rect">
            <a:avLst/>
          </a:prstGeom>
          <a:noFill/>
        </p:spPr>
        <p:txBody>
          <a:bodyPr wrap="square" rtlCol="0">
            <a:spAutoFit/>
          </a:bodyPr>
          <a:lstStyle/>
          <a:p>
            <a:r>
              <a:rPr lang="de-CH" dirty="0" err="1"/>
              <a:t>Stimoli</a:t>
            </a:r>
            <a:r>
              <a:rPr lang="de-CH" dirty="0"/>
              <a:t> </a:t>
            </a:r>
            <a:r>
              <a:rPr lang="de-CH" dirty="0" err="1"/>
              <a:t>ottici</a:t>
            </a:r>
            <a:endParaRPr lang="de-CH" dirty="0"/>
          </a:p>
          <a:p>
            <a:r>
              <a:rPr lang="de-CH" b="1" dirty="0"/>
              <a:t>= 0,15s e più</a:t>
            </a:r>
          </a:p>
        </p:txBody>
      </p:sp>
      <p:sp>
        <p:nvSpPr>
          <p:cNvPr id="15" name="CasellaDiTesto 31">
            <a:extLst>
              <a:ext uri="{FF2B5EF4-FFF2-40B4-BE49-F238E27FC236}">
                <a16:creationId xmlns:a16="http://schemas.microsoft.com/office/drawing/2014/main" id="{BFC6CE59-1E93-8021-4466-27A3DE5750F2}"/>
              </a:ext>
            </a:extLst>
          </p:cNvPr>
          <p:cNvSpPr txBox="1"/>
          <p:nvPr/>
        </p:nvSpPr>
        <p:spPr>
          <a:xfrm>
            <a:off x="2205813" y="5225577"/>
            <a:ext cx="2522036" cy="523220"/>
          </a:xfrm>
          <a:prstGeom prst="rect">
            <a:avLst/>
          </a:prstGeom>
          <a:noFill/>
        </p:spPr>
        <p:txBody>
          <a:bodyPr wrap="square" rtlCol="0">
            <a:spAutoFit/>
          </a:bodyPr>
          <a:lstStyle/>
          <a:p>
            <a:r>
              <a:rPr lang="de-CH" b="1" dirty="0"/>
              <a:t>= 0,20s </a:t>
            </a:r>
            <a:r>
              <a:rPr lang="de-CH" b="1" dirty="0" err="1"/>
              <a:t>fino</a:t>
            </a:r>
            <a:r>
              <a:rPr lang="de-CH" b="1" dirty="0"/>
              <a:t> a 0,40 s e più </a:t>
            </a:r>
            <a:r>
              <a:rPr lang="de-CH" b="1" dirty="0" err="1"/>
              <a:t>lunghi</a:t>
            </a:r>
            <a:endParaRPr lang="de-CH" b="1" dirty="0"/>
          </a:p>
        </p:txBody>
      </p:sp>
      <p:graphicFrame>
        <p:nvGraphicFramePr>
          <p:cNvPr id="16" name="Tabelle 3">
            <a:extLst>
              <a:ext uri="{FF2B5EF4-FFF2-40B4-BE49-F238E27FC236}">
                <a16:creationId xmlns:a16="http://schemas.microsoft.com/office/drawing/2014/main" id="{1D1D8D4C-0FAF-40FF-14B0-9FDB30E9AAB8}"/>
              </a:ext>
            </a:extLst>
          </p:cNvPr>
          <p:cNvGraphicFramePr>
            <a:graphicFrameLocks noGrp="1"/>
          </p:cNvGraphicFramePr>
          <p:nvPr>
            <p:extLst>
              <p:ext uri="{D42A27DB-BD31-4B8C-83A1-F6EECF244321}">
                <p14:modId xmlns:p14="http://schemas.microsoft.com/office/powerpoint/2010/main" val="3239343570"/>
              </p:ext>
            </p:extLst>
          </p:nvPr>
        </p:nvGraphicFramePr>
        <p:xfrm>
          <a:off x="5115600" y="1778400"/>
          <a:ext cx="5383762" cy="4469019"/>
        </p:xfrm>
        <a:graphic>
          <a:graphicData uri="http://schemas.openxmlformats.org/drawingml/2006/table">
            <a:tbl>
              <a:tblPr firstRow="1" bandRow="1">
                <a:tableStyleId>{5C22544A-7EE6-4342-B048-85BDC9FD1C3A}</a:tableStyleId>
              </a:tblPr>
              <a:tblGrid>
                <a:gridCol w="1567370">
                  <a:extLst>
                    <a:ext uri="{9D8B030D-6E8A-4147-A177-3AD203B41FA5}">
                      <a16:colId xmlns:a16="http://schemas.microsoft.com/office/drawing/2014/main" val="20000"/>
                    </a:ext>
                  </a:extLst>
                </a:gridCol>
                <a:gridCol w="2241896">
                  <a:extLst>
                    <a:ext uri="{9D8B030D-6E8A-4147-A177-3AD203B41FA5}">
                      <a16:colId xmlns:a16="http://schemas.microsoft.com/office/drawing/2014/main" val="20001"/>
                    </a:ext>
                  </a:extLst>
                </a:gridCol>
                <a:gridCol w="1574496">
                  <a:extLst>
                    <a:ext uri="{9D8B030D-6E8A-4147-A177-3AD203B41FA5}">
                      <a16:colId xmlns:a16="http://schemas.microsoft.com/office/drawing/2014/main" val="20002"/>
                    </a:ext>
                  </a:extLst>
                </a:gridCol>
              </a:tblGrid>
              <a:tr h="611151">
                <a:tc>
                  <a:txBody>
                    <a:bodyPr/>
                    <a:lstStyle/>
                    <a:p>
                      <a:pPr marL="0" marR="0" lvl="0" indent="0" algn="l" defTabSz="914400" rtl="0" eaLnBrk="1" fontAlgn="base" latinLnBrk="0" hangingPunct="1">
                        <a:lnSpc>
                          <a:spcPct val="100000"/>
                        </a:lnSpc>
                        <a:spcBef>
                          <a:spcPts val="1200"/>
                        </a:spcBef>
                        <a:spcAft>
                          <a:spcPts val="1200"/>
                        </a:spcAft>
                        <a:buClrTx/>
                        <a:buSzTx/>
                        <a:buFontTx/>
                        <a:buNone/>
                        <a:tabLst/>
                        <a:defRPr/>
                      </a:pPr>
                      <a:r>
                        <a:rPr kumimoji="0" lang="de-DE" sz="1600" u="none" strike="noStrike" cap="none" normalizeH="0" baseline="0" dirty="0">
                          <a:ln>
                            <a:noFill/>
                          </a:ln>
                          <a:effectLst/>
                        </a:rPr>
                        <a:t>Genere di </a:t>
                      </a:r>
                      <a:r>
                        <a:rPr kumimoji="0" lang="de-DE" sz="1600" u="none" strike="noStrike" cap="none" normalizeH="0" baseline="0" dirty="0" err="1">
                          <a:ln>
                            <a:noFill/>
                          </a:ln>
                          <a:effectLst/>
                        </a:rPr>
                        <a:t>segnale</a:t>
                      </a:r>
                      <a:endParaRPr kumimoji="0" lang="de-DE" sz="1600" b="0" i="0" u="none" strike="noStrike" cap="none" normalizeH="0" baseline="0" dirty="0">
                        <a:ln>
                          <a:noFill/>
                        </a:ln>
                        <a:solidFill>
                          <a:schemeClr val="bg1"/>
                        </a:solidFill>
                        <a:effectLst/>
                        <a:latin typeface="Arial" pitchFamily="34" charset="0"/>
                        <a:cs typeface="Arial" panose="020B0604020202020204" pitchFamily="34" charset="0"/>
                      </a:endParaRPr>
                    </a:p>
                  </a:txBody>
                  <a:tcPr marL="91449" marR="91449" marT="45713" marB="45713"/>
                </a:tc>
                <a:tc>
                  <a:txBody>
                    <a:body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de-DE" sz="1600" u="none" strike="noStrike" cap="none" normalizeH="0" baseline="0" dirty="0" err="1">
                          <a:ln>
                            <a:noFill/>
                          </a:ln>
                          <a:effectLst/>
                        </a:rPr>
                        <a:t>Persone</a:t>
                      </a:r>
                      <a:r>
                        <a:rPr kumimoji="0" lang="de-DE" sz="1600" u="none" strike="noStrike" cap="none" normalizeH="0" baseline="0" dirty="0">
                          <a:ln>
                            <a:noFill/>
                          </a:ln>
                          <a:effectLst/>
                        </a:rPr>
                        <a:t> </a:t>
                      </a:r>
                      <a:r>
                        <a:rPr kumimoji="0" lang="de-DE" sz="1600" u="none" strike="noStrike" cap="none" normalizeH="0" baseline="0" dirty="0" err="1">
                          <a:ln>
                            <a:noFill/>
                          </a:ln>
                          <a:effectLst/>
                        </a:rPr>
                        <a:t>testate</a:t>
                      </a:r>
                      <a:endParaRPr kumimoji="0" lang="de-DE" sz="1600" b="0" i="0" u="none" strike="noStrike" cap="none" normalizeH="0" baseline="0" dirty="0">
                        <a:ln>
                          <a:noFill/>
                        </a:ln>
                        <a:solidFill>
                          <a:schemeClr val="bg1"/>
                        </a:solidFill>
                        <a:effectLst/>
                        <a:latin typeface="Arial" pitchFamily="34" charset="0"/>
                        <a:cs typeface="Arial" panose="020B0604020202020204" pitchFamily="34" charset="0"/>
                      </a:endParaRPr>
                    </a:p>
                  </a:txBody>
                  <a:tcPr marL="91449" marR="91449" marT="45713" marB="45713"/>
                </a:tc>
                <a:tc>
                  <a:txBody>
                    <a:body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de-DE" sz="1600" u="none" strike="noStrike" cap="none" normalizeH="0" baseline="0" dirty="0">
                          <a:ln>
                            <a:noFill/>
                          </a:ln>
                          <a:effectLst/>
                        </a:rPr>
                        <a:t>Tempo di </a:t>
                      </a:r>
                      <a:r>
                        <a:rPr kumimoji="0" lang="de-DE" sz="1600" u="none" strike="noStrike" cap="none" normalizeH="0" baseline="0" dirty="0" err="1">
                          <a:ln>
                            <a:noFill/>
                          </a:ln>
                          <a:effectLst/>
                        </a:rPr>
                        <a:t>reazione</a:t>
                      </a:r>
                      <a:endParaRPr kumimoji="0" lang="de-DE" sz="1600" b="0" i="0" u="none" strike="noStrike" cap="none" normalizeH="0" baseline="0" dirty="0">
                        <a:ln>
                          <a:noFill/>
                        </a:ln>
                        <a:solidFill>
                          <a:schemeClr val="bg1"/>
                        </a:solidFill>
                        <a:effectLst/>
                        <a:latin typeface="Arial" pitchFamily="34" charset="0"/>
                        <a:cs typeface="Arial" panose="020B0604020202020204" pitchFamily="34" charset="0"/>
                      </a:endParaRPr>
                    </a:p>
                  </a:txBody>
                  <a:tcPr marL="91449" marR="91449" marT="45713" marB="45713"/>
                </a:tc>
                <a:extLst>
                  <a:ext uri="{0D108BD9-81ED-4DB2-BD59-A6C34878D82A}">
                    <a16:rowId xmlns:a16="http://schemas.microsoft.com/office/drawing/2014/main" val="10000"/>
                  </a:ext>
                </a:extLst>
              </a:tr>
              <a:tr h="618245">
                <a:tc>
                  <a:txBody>
                    <a:bodyPr/>
                    <a:lstStyle/>
                    <a:p>
                      <a:pPr algn="l"/>
                      <a:r>
                        <a:rPr lang="de-CH" sz="1600" b="1" dirty="0" err="1"/>
                        <a:t>Segnale</a:t>
                      </a:r>
                      <a:r>
                        <a:rPr lang="de-CH" sz="1600" b="1" dirty="0"/>
                        <a:t> </a:t>
                      </a:r>
                      <a:r>
                        <a:rPr lang="de-CH" sz="1600" b="1" dirty="0" err="1"/>
                        <a:t>tattile</a:t>
                      </a:r>
                      <a:r>
                        <a:rPr lang="de-CH" sz="1600" b="1" dirty="0"/>
                        <a:t> (</a:t>
                      </a:r>
                      <a:r>
                        <a:rPr lang="de-CH" sz="1600" b="1" dirty="0" err="1"/>
                        <a:t>toccando</a:t>
                      </a:r>
                      <a:r>
                        <a:rPr lang="de-CH" sz="1600" b="1" dirty="0"/>
                        <a:t>)</a:t>
                      </a:r>
                      <a:endParaRPr lang="de-CH" sz="1600" b="1" dirty="0">
                        <a:latin typeface="Arial" panose="020B0604020202020204" pitchFamily="34" charset="0"/>
                        <a:cs typeface="Arial" panose="020B0604020202020204" pitchFamily="34" charset="0"/>
                      </a:endParaRPr>
                    </a:p>
                  </a:txBody>
                  <a:tcPr marL="91449" marR="91449" marT="45713" marB="45713"/>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u="none" strike="noStrike" cap="none" normalizeH="0" baseline="0" dirty="0">
                          <a:ln>
                            <a:noFill/>
                          </a:ln>
                          <a:effectLst/>
                        </a:rPr>
                        <a:t>Non </a:t>
                      </a:r>
                      <a:r>
                        <a:rPr kumimoji="0" lang="de-DE" sz="1600" u="none" strike="noStrike" cap="none" normalizeH="0" baseline="0" dirty="0" err="1">
                          <a:ln>
                            <a:noFill/>
                          </a:ln>
                          <a:effectLst/>
                        </a:rPr>
                        <a:t>sportivi</a:t>
                      </a:r>
                      <a:endParaRPr kumimoji="0" lang="de-CH" sz="1600" b="0" i="0" u="none" strike="noStrike" cap="none" normalizeH="0" baseline="0" dirty="0">
                        <a:ln>
                          <a:noFill/>
                        </a:ln>
                        <a:solidFill>
                          <a:schemeClr val="tx1"/>
                        </a:solidFill>
                        <a:effectLst/>
                        <a:latin typeface="Times New Roman" pitchFamily="18" charset="0"/>
                        <a:cs typeface="Times New Roman" pitchFamily="18" charset="0"/>
                      </a:endParaRPr>
                    </a:p>
                  </a:txBody>
                  <a:tcPr marL="91449" marR="91449" marT="45713" marB="45713"/>
                </a:tc>
                <a:tc>
                  <a:txBody>
                    <a:bodyPr/>
                    <a:lstStyle/>
                    <a:p>
                      <a:pPr algn="ctr"/>
                      <a:r>
                        <a:rPr lang="de-CH" sz="1600" dirty="0"/>
                        <a:t>0,10</a:t>
                      </a:r>
                      <a:r>
                        <a:rPr lang="de-CH" sz="1600" baseline="0" dirty="0"/>
                        <a:t> -</a:t>
                      </a:r>
                      <a:r>
                        <a:rPr lang="de-CH" sz="1600" dirty="0"/>
                        <a:t> 0,18s</a:t>
                      </a:r>
                      <a:endParaRPr lang="de-CH" sz="1600" dirty="0">
                        <a:latin typeface="Arial" panose="020B0604020202020204" pitchFamily="34" charset="0"/>
                        <a:cs typeface="Arial" panose="020B0604020202020204" pitchFamily="34" charset="0"/>
                      </a:endParaRPr>
                    </a:p>
                  </a:txBody>
                  <a:tcPr marL="91449" marR="91449" marT="45713" marB="45713"/>
                </a:tc>
                <a:extLst>
                  <a:ext uri="{0D108BD9-81ED-4DB2-BD59-A6C34878D82A}">
                    <a16:rowId xmlns:a16="http://schemas.microsoft.com/office/drawing/2014/main" val="10001"/>
                  </a:ext>
                </a:extLst>
              </a:tr>
              <a:tr h="349223">
                <a:tc rowSpan="4">
                  <a:txBody>
                    <a:bodyPr/>
                    <a:lstStyle/>
                    <a:p>
                      <a:pPr algn="l"/>
                      <a:r>
                        <a:rPr lang="de-CH" sz="1600" b="1" dirty="0" err="1"/>
                        <a:t>Segnale</a:t>
                      </a:r>
                      <a:r>
                        <a:rPr lang="de-CH" sz="1600" b="1" dirty="0"/>
                        <a:t> </a:t>
                      </a:r>
                      <a:r>
                        <a:rPr lang="de-CH" sz="1600" b="1" dirty="0" err="1"/>
                        <a:t>acustico</a:t>
                      </a:r>
                      <a:r>
                        <a:rPr lang="de-CH" sz="1600" b="1" dirty="0"/>
                        <a:t> </a:t>
                      </a:r>
                    </a:p>
                    <a:p>
                      <a:pPr algn="l"/>
                      <a:r>
                        <a:rPr lang="de-CH" sz="1600" b="1" dirty="0"/>
                        <a:t>(</a:t>
                      </a:r>
                      <a:r>
                        <a:rPr lang="de-CH" sz="1600" b="1" dirty="0" err="1"/>
                        <a:t>colpo</a:t>
                      </a:r>
                      <a:r>
                        <a:rPr lang="de-CH" sz="1600" b="1" dirty="0"/>
                        <a:t> di </a:t>
                      </a:r>
                      <a:r>
                        <a:rPr lang="de-CH" sz="1600" b="1" dirty="0" err="1"/>
                        <a:t>pistola</a:t>
                      </a:r>
                      <a:r>
                        <a:rPr lang="de-CH" sz="1600" b="1" dirty="0"/>
                        <a:t>)</a:t>
                      </a:r>
                      <a:endParaRPr lang="de-CH" sz="1600" b="1" dirty="0">
                        <a:latin typeface="Arial" panose="020B0604020202020204" pitchFamily="34" charset="0"/>
                        <a:cs typeface="Arial" panose="020B0604020202020204" pitchFamily="34" charset="0"/>
                      </a:endParaRPr>
                    </a:p>
                  </a:txBody>
                  <a:tcPr marL="91449" marR="91449" marT="45713" marB="45713"/>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u="none" strike="noStrike" cap="none" normalizeH="0" baseline="0" dirty="0">
                          <a:ln>
                            <a:noFill/>
                          </a:ln>
                          <a:effectLst/>
                        </a:rPr>
                        <a:t>Non </a:t>
                      </a:r>
                      <a:r>
                        <a:rPr kumimoji="0" lang="de-DE" sz="1600" u="none" strike="noStrike" cap="none" normalizeH="0" baseline="0" dirty="0" err="1">
                          <a:ln>
                            <a:noFill/>
                          </a:ln>
                          <a:effectLst/>
                        </a:rPr>
                        <a:t>sportivi</a:t>
                      </a:r>
                      <a:endParaRPr kumimoji="0" lang="de-CH" sz="1600" b="0" i="0" u="none" strike="noStrike" cap="none" normalizeH="0" baseline="0" dirty="0">
                        <a:ln>
                          <a:noFill/>
                        </a:ln>
                        <a:solidFill>
                          <a:schemeClr val="tx1"/>
                        </a:solidFill>
                        <a:effectLst/>
                        <a:latin typeface="Times New Roman" pitchFamily="18" charset="0"/>
                        <a:cs typeface="Times New Roman" pitchFamily="18" charset="0"/>
                      </a:endParaRPr>
                    </a:p>
                  </a:txBody>
                  <a:tcPr marL="91449" marR="91449" marT="45713" marB="45713"/>
                </a:tc>
                <a:tc>
                  <a:txBody>
                    <a:bodyPr/>
                    <a:lstStyle/>
                    <a:p>
                      <a:pPr algn="ctr"/>
                      <a:r>
                        <a:rPr lang="de-CH" sz="1600" dirty="0"/>
                        <a:t>0,14 - 0,31s</a:t>
                      </a:r>
                      <a:endParaRPr lang="de-CH" sz="1600" dirty="0">
                        <a:latin typeface="Arial" panose="020B0604020202020204" pitchFamily="34" charset="0"/>
                        <a:cs typeface="Arial" panose="020B0604020202020204" pitchFamily="34" charset="0"/>
                      </a:endParaRPr>
                    </a:p>
                  </a:txBody>
                  <a:tcPr marL="91449" marR="91449" marT="45713" marB="45713"/>
                </a:tc>
                <a:extLst>
                  <a:ext uri="{0D108BD9-81ED-4DB2-BD59-A6C34878D82A}">
                    <a16:rowId xmlns:a16="http://schemas.microsoft.com/office/drawing/2014/main" val="10002"/>
                  </a:ext>
                </a:extLst>
              </a:tr>
              <a:tr h="343221">
                <a:tc vMerge="1">
                  <a:txBody>
                    <a:bodyPr/>
                    <a:lstStyle/>
                    <a:p>
                      <a:endParaRPr lang="de-CH"/>
                    </a:p>
                  </a:txBody>
                  <a:tcPr/>
                </a:tc>
                <a:tc>
                  <a:txBody>
                    <a:bodyPr/>
                    <a:lstStyle/>
                    <a:p>
                      <a:pPr algn="l"/>
                      <a:r>
                        <a:rPr lang="de-CH" sz="1600" dirty="0" err="1"/>
                        <a:t>Sportivi</a:t>
                      </a:r>
                      <a:r>
                        <a:rPr lang="de-CH" sz="1600" dirty="0"/>
                        <a:t> </a:t>
                      </a:r>
                      <a:r>
                        <a:rPr lang="de-CH" sz="1600" dirty="0" err="1"/>
                        <a:t>allround</a:t>
                      </a:r>
                      <a:endParaRPr lang="de-CH" sz="1600" dirty="0">
                        <a:latin typeface="Arial" panose="020B0604020202020204" pitchFamily="34" charset="0"/>
                        <a:cs typeface="Arial" panose="020B0604020202020204" pitchFamily="34" charset="0"/>
                      </a:endParaRPr>
                    </a:p>
                  </a:txBody>
                  <a:tcPr marL="91449" marR="91449" marT="45713" marB="45713"/>
                </a:tc>
                <a:tc>
                  <a:txBody>
                    <a:bodyPr/>
                    <a:lstStyle/>
                    <a:p>
                      <a:pPr algn="ctr"/>
                      <a:r>
                        <a:rPr lang="de-CH" sz="1600" dirty="0"/>
                        <a:t>0,11 - 0,24s</a:t>
                      </a:r>
                      <a:endParaRPr lang="de-CH" sz="1600" dirty="0">
                        <a:latin typeface="Arial" panose="020B0604020202020204" pitchFamily="34" charset="0"/>
                        <a:cs typeface="Arial" panose="020B0604020202020204" pitchFamily="34" charset="0"/>
                      </a:endParaRPr>
                    </a:p>
                  </a:txBody>
                  <a:tcPr marL="91449" marR="91449" marT="45713" marB="45713"/>
                </a:tc>
                <a:extLst>
                  <a:ext uri="{0D108BD9-81ED-4DB2-BD59-A6C34878D82A}">
                    <a16:rowId xmlns:a16="http://schemas.microsoft.com/office/drawing/2014/main" val="10003"/>
                  </a:ext>
                </a:extLst>
              </a:tr>
              <a:tr h="618245">
                <a:tc vMerge="1">
                  <a:txBody>
                    <a:bodyPr/>
                    <a:lstStyle/>
                    <a:p>
                      <a:endParaRPr lang="de-CH"/>
                    </a:p>
                  </a:txBody>
                  <a:tcPr/>
                </a:tc>
                <a:tc>
                  <a:txBody>
                    <a:bodyPr/>
                    <a:lstStyle/>
                    <a:p>
                      <a:pPr algn="l"/>
                      <a:r>
                        <a:rPr lang="de-CH" sz="1600" dirty="0" err="1"/>
                        <a:t>Sportivi</a:t>
                      </a:r>
                      <a:r>
                        <a:rPr lang="de-CH" sz="1600" dirty="0"/>
                        <a:t> di </a:t>
                      </a:r>
                      <a:r>
                        <a:rPr lang="de-CH" sz="1600" dirty="0" err="1"/>
                        <a:t>alto</a:t>
                      </a:r>
                      <a:r>
                        <a:rPr lang="de-CH" sz="1600" dirty="0"/>
                        <a:t> </a:t>
                      </a:r>
                      <a:r>
                        <a:rPr lang="de-CH" sz="1600" dirty="0" err="1"/>
                        <a:t>livello</a:t>
                      </a:r>
                      <a:r>
                        <a:rPr lang="de-CH" sz="1600" dirty="0"/>
                        <a:t> (</a:t>
                      </a:r>
                      <a:r>
                        <a:rPr lang="de-CH" sz="1600" dirty="0" err="1"/>
                        <a:t>sprinter</a:t>
                      </a:r>
                      <a:r>
                        <a:rPr lang="de-CH" sz="1600" dirty="0"/>
                        <a:t>)</a:t>
                      </a:r>
                      <a:endParaRPr lang="de-CH" sz="1600" dirty="0">
                        <a:latin typeface="Arial" panose="020B0604020202020204" pitchFamily="34" charset="0"/>
                        <a:cs typeface="Arial" panose="020B0604020202020204" pitchFamily="34" charset="0"/>
                      </a:endParaRPr>
                    </a:p>
                  </a:txBody>
                  <a:tcPr marL="91449" marR="91449" marT="45713" marB="45713"/>
                </a:tc>
                <a:tc>
                  <a:txBody>
                    <a:bodyPr/>
                    <a:lstStyle/>
                    <a:p>
                      <a:pPr algn="ctr"/>
                      <a:r>
                        <a:rPr lang="de-CH" sz="1600" dirty="0"/>
                        <a:t>0,07 - 0,17s</a:t>
                      </a:r>
                      <a:endParaRPr lang="de-CH" sz="1600" dirty="0">
                        <a:latin typeface="Arial" panose="020B0604020202020204" pitchFamily="34" charset="0"/>
                        <a:cs typeface="Arial" panose="020B0604020202020204" pitchFamily="34" charset="0"/>
                      </a:endParaRPr>
                    </a:p>
                  </a:txBody>
                  <a:tcPr marL="91449" marR="91449" marT="45713" marB="45713"/>
                </a:tc>
                <a:extLst>
                  <a:ext uri="{0D108BD9-81ED-4DB2-BD59-A6C34878D82A}">
                    <a16:rowId xmlns:a16="http://schemas.microsoft.com/office/drawing/2014/main" val="10004"/>
                  </a:ext>
                </a:extLst>
              </a:tr>
              <a:tr h="618245">
                <a:tc vMerge="1">
                  <a:txBody>
                    <a:bodyPr/>
                    <a:lstStyle/>
                    <a:p>
                      <a:endParaRPr lang="de-CH" dirty="0"/>
                    </a:p>
                  </a:txBody>
                  <a:tcPr/>
                </a:tc>
                <a:tc>
                  <a:txBody>
                    <a:bodyPr/>
                    <a:lstStyle/>
                    <a:p>
                      <a:pPr algn="l"/>
                      <a:r>
                        <a:rPr lang="de-CH" sz="1600" dirty="0"/>
                        <a:t>Sprinter di </a:t>
                      </a:r>
                      <a:r>
                        <a:rPr lang="de-CH" sz="1600" dirty="0" err="1"/>
                        <a:t>livello</a:t>
                      </a:r>
                      <a:r>
                        <a:rPr lang="de-CH" sz="1600" dirty="0"/>
                        <a:t> </a:t>
                      </a:r>
                      <a:r>
                        <a:rPr lang="de-CH" sz="1600" dirty="0" err="1"/>
                        <a:t>mondiale</a:t>
                      </a:r>
                      <a:endParaRPr lang="de-CH" sz="1600" dirty="0">
                        <a:latin typeface="Arial" panose="020B0604020202020204" pitchFamily="34" charset="0"/>
                        <a:cs typeface="Arial" panose="020B0604020202020204" pitchFamily="34" charset="0"/>
                      </a:endParaRPr>
                    </a:p>
                  </a:txBody>
                  <a:tcPr marL="91449" marR="91449" marT="45713" marB="45713"/>
                </a:tc>
                <a:tc>
                  <a:txBody>
                    <a:bodyPr/>
                    <a:lstStyle/>
                    <a:p>
                      <a:pPr algn="ctr"/>
                      <a:r>
                        <a:rPr lang="de-CH" sz="1600" dirty="0"/>
                        <a:t>0,05 - 0,15s</a:t>
                      </a:r>
                      <a:endParaRPr lang="de-CH" sz="1600" dirty="0">
                        <a:latin typeface="Arial" panose="020B0604020202020204" pitchFamily="34" charset="0"/>
                        <a:cs typeface="Arial" panose="020B0604020202020204" pitchFamily="34" charset="0"/>
                      </a:endParaRPr>
                    </a:p>
                  </a:txBody>
                  <a:tcPr marL="91449" marR="91449" marT="45713" marB="45713"/>
                </a:tc>
                <a:extLst>
                  <a:ext uri="{0D108BD9-81ED-4DB2-BD59-A6C34878D82A}">
                    <a16:rowId xmlns:a16="http://schemas.microsoft.com/office/drawing/2014/main" val="10005"/>
                  </a:ext>
                </a:extLst>
              </a:tr>
              <a:tr h="349223">
                <a:tc rowSpan="3">
                  <a:txBody>
                    <a:bodyPr/>
                    <a:lstStyle/>
                    <a:p>
                      <a:pPr algn="l"/>
                      <a:r>
                        <a:rPr lang="de-CH" sz="1600" b="1" dirty="0" err="1"/>
                        <a:t>Segnale</a:t>
                      </a:r>
                      <a:r>
                        <a:rPr lang="de-CH" sz="1600" b="1" dirty="0"/>
                        <a:t> </a:t>
                      </a:r>
                      <a:r>
                        <a:rPr lang="de-CH" sz="1600" b="1" dirty="0" err="1"/>
                        <a:t>ottico</a:t>
                      </a:r>
                      <a:r>
                        <a:rPr lang="de-CH" sz="1600" b="1" dirty="0"/>
                        <a:t> (</a:t>
                      </a:r>
                      <a:r>
                        <a:rPr lang="de-CH" sz="1600" b="1" dirty="0" err="1"/>
                        <a:t>luce</a:t>
                      </a:r>
                      <a:r>
                        <a:rPr lang="de-CH" sz="1600" b="1" dirty="0"/>
                        <a:t>)</a:t>
                      </a:r>
                      <a:endParaRPr lang="de-CH" sz="1600" b="1" dirty="0">
                        <a:latin typeface="Arial" panose="020B0604020202020204" pitchFamily="34" charset="0"/>
                        <a:cs typeface="Arial" panose="020B0604020202020204" pitchFamily="34" charset="0"/>
                      </a:endParaRPr>
                    </a:p>
                  </a:txBody>
                  <a:tcPr marL="91449" marR="91449" marT="45713" marB="45713"/>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u="none" strike="noStrike" cap="none" normalizeH="0" baseline="0" dirty="0">
                          <a:ln>
                            <a:noFill/>
                          </a:ln>
                          <a:effectLst/>
                        </a:rPr>
                        <a:t>Non </a:t>
                      </a:r>
                      <a:r>
                        <a:rPr kumimoji="0" lang="de-DE" sz="1600" u="none" strike="noStrike" cap="none" normalizeH="0" baseline="0" dirty="0" err="1">
                          <a:ln>
                            <a:noFill/>
                          </a:ln>
                          <a:effectLst/>
                        </a:rPr>
                        <a:t>sportivi</a:t>
                      </a:r>
                      <a:endParaRPr kumimoji="0" lang="de-CH" sz="1600" b="0" i="0" u="none" strike="noStrike" cap="none" normalizeH="0" baseline="0" dirty="0">
                        <a:ln>
                          <a:noFill/>
                        </a:ln>
                        <a:solidFill>
                          <a:schemeClr val="tx1"/>
                        </a:solidFill>
                        <a:effectLst/>
                        <a:latin typeface="Times New Roman" pitchFamily="18" charset="0"/>
                        <a:cs typeface="Times New Roman" pitchFamily="18" charset="0"/>
                      </a:endParaRPr>
                    </a:p>
                  </a:txBody>
                  <a:tcPr marL="91449" marR="91449" marT="45713" marB="45713"/>
                </a:tc>
                <a:tc>
                  <a:txBody>
                    <a:bodyPr/>
                    <a:lstStyle/>
                    <a:p>
                      <a:pPr algn="ctr"/>
                      <a:r>
                        <a:rPr lang="de-CH" sz="1600" dirty="0"/>
                        <a:t>0,20 - 0,35s</a:t>
                      </a:r>
                      <a:endParaRPr lang="de-CH" sz="1600" dirty="0">
                        <a:latin typeface="Arial" panose="020B0604020202020204" pitchFamily="34" charset="0"/>
                        <a:cs typeface="Arial" panose="020B0604020202020204" pitchFamily="34" charset="0"/>
                      </a:endParaRPr>
                    </a:p>
                  </a:txBody>
                  <a:tcPr marL="91449" marR="91449" marT="45713" marB="45713"/>
                </a:tc>
                <a:extLst>
                  <a:ext uri="{0D108BD9-81ED-4DB2-BD59-A6C34878D82A}">
                    <a16:rowId xmlns:a16="http://schemas.microsoft.com/office/drawing/2014/main" val="10006"/>
                  </a:ext>
                </a:extLst>
              </a:tr>
              <a:tr h="343221">
                <a:tc vMerge="1">
                  <a:txBody>
                    <a:bodyPr/>
                    <a:lstStyle/>
                    <a:p>
                      <a:endParaRPr lang="de-CH" dirty="0"/>
                    </a:p>
                  </a:txBody>
                  <a:tcPr/>
                </a:tc>
                <a:tc>
                  <a:txBody>
                    <a:bodyPr/>
                    <a:lstStyle/>
                    <a:p>
                      <a:pPr algn="l"/>
                      <a:r>
                        <a:rPr lang="de-CH" sz="1600" dirty="0" err="1"/>
                        <a:t>Sportivi</a:t>
                      </a:r>
                      <a:r>
                        <a:rPr lang="de-CH" sz="1600" dirty="0"/>
                        <a:t> </a:t>
                      </a:r>
                      <a:r>
                        <a:rPr lang="de-CH" sz="1600" dirty="0" err="1"/>
                        <a:t>allround</a:t>
                      </a:r>
                      <a:endParaRPr lang="de-CH" sz="1600" dirty="0">
                        <a:latin typeface="Arial" panose="020B0604020202020204" pitchFamily="34" charset="0"/>
                        <a:cs typeface="Arial" panose="020B0604020202020204" pitchFamily="34" charset="0"/>
                      </a:endParaRPr>
                    </a:p>
                  </a:txBody>
                  <a:tcPr marL="91449" marR="91449" marT="45713" marB="45713"/>
                </a:tc>
                <a:tc>
                  <a:txBody>
                    <a:bodyPr/>
                    <a:lstStyle/>
                    <a:p>
                      <a:pPr algn="ctr"/>
                      <a:r>
                        <a:rPr lang="de-CH" sz="1600" dirty="0"/>
                        <a:t>0,10 - 0,24s</a:t>
                      </a:r>
                      <a:endParaRPr lang="de-CH" sz="1600" dirty="0">
                        <a:latin typeface="Arial" panose="020B0604020202020204" pitchFamily="34" charset="0"/>
                        <a:cs typeface="Arial" panose="020B0604020202020204" pitchFamily="34" charset="0"/>
                      </a:endParaRPr>
                    </a:p>
                  </a:txBody>
                  <a:tcPr marL="91449" marR="91449" marT="45713" marB="45713"/>
                </a:tc>
                <a:extLst>
                  <a:ext uri="{0D108BD9-81ED-4DB2-BD59-A6C34878D82A}">
                    <a16:rowId xmlns:a16="http://schemas.microsoft.com/office/drawing/2014/main" val="10007"/>
                  </a:ext>
                </a:extLst>
              </a:tr>
              <a:tr h="618245">
                <a:tc vMerge="1">
                  <a:txBody>
                    <a:bodyPr/>
                    <a:lstStyle/>
                    <a:p>
                      <a:endParaRPr lang="de-CH" dirty="0"/>
                    </a:p>
                  </a:txBody>
                  <a:tcPr/>
                </a:tc>
                <a:tc>
                  <a:txBody>
                    <a:bodyPr/>
                    <a:lstStyle/>
                    <a:p>
                      <a:pPr algn="l"/>
                      <a:r>
                        <a:rPr lang="de-CH" sz="1600" dirty="0" err="1"/>
                        <a:t>Sportivi</a:t>
                      </a:r>
                      <a:r>
                        <a:rPr lang="de-CH" sz="1600" dirty="0"/>
                        <a:t> di </a:t>
                      </a:r>
                      <a:r>
                        <a:rPr lang="de-CH" sz="1600" dirty="0" err="1"/>
                        <a:t>alto</a:t>
                      </a:r>
                      <a:r>
                        <a:rPr lang="de-CH" sz="1600" dirty="0"/>
                        <a:t> </a:t>
                      </a:r>
                      <a:r>
                        <a:rPr lang="de-CH" sz="1600" dirty="0" err="1"/>
                        <a:t>livello</a:t>
                      </a:r>
                      <a:endParaRPr lang="de-CH" sz="1600" dirty="0">
                        <a:latin typeface="Arial" panose="020B0604020202020204" pitchFamily="34" charset="0"/>
                        <a:cs typeface="Arial" panose="020B0604020202020204" pitchFamily="34" charset="0"/>
                      </a:endParaRPr>
                    </a:p>
                  </a:txBody>
                  <a:tcPr marL="91449" marR="91449" marT="45713" marB="45713"/>
                </a:tc>
                <a:tc>
                  <a:txBody>
                    <a:bodyPr/>
                    <a:lstStyle/>
                    <a:p>
                      <a:pPr algn="ctr"/>
                      <a:r>
                        <a:rPr lang="de-CH" sz="1600" dirty="0"/>
                        <a:t>0,05 -</a:t>
                      </a:r>
                      <a:r>
                        <a:rPr lang="de-CH" sz="1600" baseline="0" dirty="0"/>
                        <a:t> 0,10s</a:t>
                      </a:r>
                      <a:endParaRPr lang="de-CH" sz="1600" dirty="0">
                        <a:latin typeface="Arial" panose="020B0604020202020204" pitchFamily="34" charset="0"/>
                        <a:cs typeface="Arial" panose="020B0604020202020204" pitchFamily="34" charset="0"/>
                      </a:endParaRPr>
                    </a:p>
                  </a:txBody>
                  <a:tcPr marL="91449" marR="91449" marT="45713" marB="45713"/>
                </a:tc>
                <a:extLst>
                  <a:ext uri="{0D108BD9-81ED-4DB2-BD59-A6C34878D82A}">
                    <a16:rowId xmlns:a16="http://schemas.microsoft.com/office/drawing/2014/main" val="10008"/>
                  </a:ext>
                </a:extLst>
              </a:tr>
            </a:tbl>
          </a:graphicData>
        </a:graphic>
      </p:graphicFrame>
      <p:sp>
        <p:nvSpPr>
          <p:cNvPr id="18" name="Titel 2">
            <a:extLst>
              <a:ext uri="{FF2B5EF4-FFF2-40B4-BE49-F238E27FC236}">
                <a16:creationId xmlns:a16="http://schemas.microsoft.com/office/drawing/2014/main" id="{B8A74320-72EA-4794-B683-E5BE4E79550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Velocità</a:t>
            </a:r>
            <a:br>
              <a:rPr lang="de-CH" sz="2800" kern="0" dirty="0">
                <a:latin typeface="Arial" panose="020B0604020202020204" pitchFamily="34" charset="0"/>
                <a:cs typeface="Arial" panose="020B0604020202020204" pitchFamily="34" charset="0"/>
              </a:rPr>
            </a:br>
            <a:r>
              <a:rPr lang="fr-CH" sz="2800" b="0" kern="0" dirty="0">
                <a:latin typeface="Arial" panose="020B0604020202020204" pitchFamily="34" charset="0"/>
                <a:cs typeface="Arial" panose="020B0604020202020204" pitchFamily="34" charset="0"/>
              </a:rPr>
              <a:t>Tempi di </a:t>
            </a:r>
            <a:r>
              <a:rPr lang="fr-CH" sz="2800" b="0" kern="0" dirty="0" err="1">
                <a:latin typeface="Arial" panose="020B0604020202020204" pitchFamily="34" charset="0"/>
                <a:cs typeface="Arial" panose="020B0604020202020204" pitchFamily="34" charset="0"/>
              </a:rPr>
              <a:t>reazione</a:t>
            </a:r>
            <a:r>
              <a:rPr lang="fr-CH" sz="2800" b="0" kern="0" dirty="0">
                <a:latin typeface="Arial" panose="020B0604020202020204" pitchFamily="34" charset="0"/>
                <a:cs typeface="Arial" panose="020B0604020202020204" pitchFamily="34" charset="0"/>
              </a:rPr>
              <a:t> a </a:t>
            </a:r>
            <a:r>
              <a:rPr lang="fr-CH" sz="2800" b="0" kern="0" dirty="0" err="1">
                <a:latin typeface="Arial" panose="020B0604020202020204" pitchFamily="34" charset="0"/>
                <a:cs typeface="Arial" panose="020B0604020202020204" pitchFamily="34" charset="0"/>
              </a:rPr>
              <a:t>differenti</a:t>
            </a:r>
            <a:r>
              <a:rPr lang="fr-CH" sz="2800" b="0" kern="0" dirty="0">
                <a:latin typeface="Arial" panose="020B0604020202020204" pitchFamily="34" charset="0"/>
                <a:cs typeface="Arial" panose="020B0604020202020204" pitchFamily="34" charset="0"/>
              </a:rPr>
              <a:t> </a:t>
            </a:r>
            <a:r>
              <a:rPr lang="fr-CH" sz="2800" b="0" kern="0" dirty="0" err="1">
                <a:latin typeface="Arial" panose="020B0604020202020204" pitchFamily="34" charset="0"/>
                <a:cs typeface="Arial" panose="020B0604020202020204" pitchFamily="34" charset="0"/>
              </a:rPr>
              <a:t>segnali</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AB446209-E8A9-FBA0-E7F2-DA1A5A00E434}"/>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65</a:t>
            </a:r>
            <a:endParaRPr lang="de-CH" sz="900" dirty="0"/>
          </a:p>
        </p:txBody>
      </p:sp>
    </p:spTree>
    <p:extLst>
      <p:ext uri="{BB962C8B-B14F-4D97-AF65-F5344CB8AC3E}">
        <p14:creationId xmlns:p14="http://schemas.microsoft.com/office/powerpoint/2010/main" val="270628244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e 3">
            <a:extLst>
              <a:ext uri="{FF2B5EF4-FFF2-40B4-BE49-F238E27FC236}">
                <a16:creationId xmlns:a16="http://schemas.microsoft.com/office/drawing/2014/main" id="{0C2B4962-E3AC-3740-9A1E-83F65F010249}"/>
              </a:ext>
            </a:extLst>
          </p:cNvPr>
          <p:cNvGraphicFramePr>
            <a:graphicFrameLocks noGrp="1"/>
          </p:cNvGraphicFramePr>
          <p:nvPr>
            <p:extLst>
              <p:ext uri="{D42A27DB-BD31-4B8C-83A1-F6EECF244321}">
                <p14:modId xmlns:p14="http://schemas.microsoft.com/office/powerpoint/2010/main" val="3599290742"/>
              </p:ext>
            </p:extLst>
          </p:nvPr>
        </p:nvGraphicFramePr>
        <p:xfrm>
          <a:off x="1851649" y="1628800"/>
          <a:ext cx="8496623" cy="4608512"/>
        </p:xfrm>
        <a:graphic>
          <a:graphicData uri="http://schemas.openxmlformats.org/drawingml/2006/table">
            <a:tbl>
              <a:tblPr firstRow="1" bandRow="1">
                <a:tableStyleId>{5C22544A-7EE6-4342-B048-85BDC9FD1C3A}</a:tableStyleId>
              </a:tblPr>
              <a:tblGrid>
                <a:gridCol w="2447951">
                  <a:extLst>
                    <a:ext uri="{9D8B030D-6E8A-4147-A177-3AD203B41FA5}">
                      <a16:colId xmlns:a16="http://schemas.microsoft.com/office/drawing/2014/main" val="20000"/>
                    </a:ext>
                  </a:extLst>
                </a:gridCol>
                <a:gridCol w="6048672">
                  <a:extLst>
                    <a:ext uri="{9D8B030D-6E8A-4147-A177-3AD203B41FA5}">
                      <a16:colId xmlns:a16="http://schemas.microsoft.com/office/drawing/2014/main" val="20001"/>
                    </a:ext>
                  </a:extLst>
                </a:gridCol>
              </a:tblGrid>
              <a:tr h="443499">
                <a:tc>
                  <a:txBody>
                    <a:bodyPr/>
                    <a:lstStyle/>
                    <a:p>
                      <a:pPr algn="l"/>
                      <a:r>
                        <a:rPr lang="de-CH" sz="1800" dirty="0">
                          <a:latin typeface="Arial" panose="020B0604020202020204" pitchFamily="34" charset="0"/>
                          <a:cs typeface="Arial" panose="020B0604020202020204" pitchFamily="34" charset="0"/>
                        </a:rPr>
                        <a:t>Modalität</a:t>
                      </a:r>
                      <a:endParaRPr lang="de-CH" sz="1800" b="1" dirty="0">
                        <a:latin typeface="Arial" panose="020B0604020202020204" pitchFamily="34" charset="0"/>
                        <a:cs typeface="Arial" panose="020B0604020202020204" pitchFamily="34" charset="0"/>
                      </a:endParaRPr>
                    </a:p>
                  </a:txBody>
                  <a:tcPr marL="91441" marR="91441" marT="45735" marB="45735" anchor="ctr"/>
                </a:tc>
                <a:tc>
                  <a:txBody>
                    <a:bodyPr/>
                    <a:lstStyle/>
                    <a:p>
                      <a:pPr algn="l"/>
                      <a:r>
                        <a:rPr lang="de-CH" sz="1800" dirty="0">
                          <a:latin typeface="Arial" panose="020B0604020202020204" pitchFamily="34" charset="0"/>
                          <a:cs typeface="Arial" panose="020B0604020202020204" pitchFamily="34" charset="0"/>
                        </a:rPr>
                        <a:t>Trainingsmethode</a:t>
                      </a:r>
                    </a:p>
                  </a:txBody>
                  <a:tcPr marL="91441" marR="91441" marT="45735" marB="45735" anchor="ctr"/>
                </a:tc>
                <a:extLst>
                  <a:ext uri="{0D108BD9-81ED-4DB2-BD59-A6C34878D82A}">
                    <a16:rowId xmlns:a16="http://schemas.microsoft.com/office/drawing/2014/main" val="10000"/>
                  </a:ext>
                </a:extLst>
              </a:tr>
              <a:tr h="851340">
                <a:tc>
                  <a:txBody>
                    <a:bodyPr/>
                    <a:lstStyle/>
                    <a:p>
                      <a:pPr algn="l"/>
                      <a:r>
                        <a:rPr lang="de-CH" sz="1800" b="1" dirty="0">
                          <a:latin typeface="Arial" panose="020B0604020202020204" pitchFamily="34" charset="0"/>
                          <a:cs typeface="Arial" panose="020B0604020202020204" pitchFamily="34" charset="0"/>
                        </a:rPr>
                        <a:t>Reaktions-</a:t>
                      </a:r>
                    </a:p>
                    <a:p>
                      <a:pPr algn="l"/>
                      <a:r>
                        <a:rPr lang="de-CH" sz="1800" b="1" dirty="0" err="1">
                          <a:latin typeface="Arial" panose="020B0604020202020204" pitchFamily="34" charset="0"/>
                          <a:cs typeface="Arial" panose="020B0604020202020204" pitchFamily="34" charset="0"/>
                        </a:rPr>
                        <a:t>schnelligkeit</a:t>
                      </a:r>
                      <a:endParaRPr lang="de-CH" sz="1800" b="1" dirty="0">
                        <a:latin typeface="Arial" panose="020B0604020202020204" pitchFamily="34" charset="0"/>
                        <a:cs typeface="Arial" panose="020B0604020202020204" pitchFamily="34" charset="0"/>
                      </a:endParaRPr>
                    </a:p>
                  </a:txBody>
                  <a:tcPr marL="91441" marR="91441" marT="45735" marB="45735" anchor="ctr"/>
                </a:tc>
                <a:tc>
                  <a:txBody>
                    <a:bodyPr/>
                    <a:lstStyle/>
                    <a:p>
                      <a:pPr algn="l"/>
                      <a:r>
                        <a:rPr lang="de-CH" sz="1800" dirty="0">
                          <a:latin typeface="Arial" panose="020B0604020202020204" pitchFamily="34" charset="0"/>
                          <a:cs typeface="Arial" panose="020B0604020202020204" pitchFamily="34" charset="0"/>
                        </a:rPr>
                        <a:t>Reaktionsübungen auf taktile, akustische und optische Signale.</a:t>
                      </a:r>
                    </a:p>
                  </a:txBody>
                  <a:tcPr marL="91441" marR="91441" marT="45735" marB="45735" anchor="ctr"/>
                </a:tc>
                <a:extLst>
                  <a:ext uri="{0D108BD9-81ED-4DB2-BD59-A6C34878D82A}">
                    <a16:rowId xmlns:a16="http://schemas.microsoft.com/office/drawing/2014/main" val="1391055306"/>
                  </a:ext>
                </a:extLst>
              </a:tr>
              <a:tr h="785851">
                <a:tc>
                  <a:txBody>
                    <a:bodyPr/>
                    <a:lstStyle/>
                    <a:p>
                      <a:pPr algn="l"/>
                      <a:r>
                        <a:rPr lang="de-CH" sz="1800" b="1" dirty="0">
                          <a:latin typeface="Arial" panose="020B0604020202020204" pitchFamily="34" charset="0"/>
                          <a:cs typeface="Arial" panose="020B0604020202020204" pitchFamily="34" charset="0"/>
                        </a:rPr>
                        <a:t>Beschleunigungs-fähigkeit</a:t>
                      </a:r>
                    </a:p>
                  </a:txBody>
                  <a:tcPr marL="91441" marR="91441" marT="45735" marB="45735" anchor="ctr"/>
                </a:tc>
                <a:tc>
                  <a:txBody>
                    <a:bodyPr/>
                    <a:lstStyle/>
                    <a:p>
                      <a:pPr algn="l"/>
                      <a:r>
                        <a:rPr lang="de-CH" sz="1800" dirty="0">
                          <a:latin typeface="Arial" panose="020B0604020202020204" pitchFamily="34" charset="0"/>
                          <a:cs typeface="Arial" panose="020B0604020202020204" pitchFamily="34" charset="0"/>
                        </a:rPr>
                        <a:t>Disziplinspezifisches Training durch Belastung von höchster Intensität.</a:t>
                      </a:r>
                      <a:endParaRPr lang="de-CH" sz="1800" dirty="0">
                        <a:highlight>
                          <a:srgbClr val="00FF00"/>
                        </a:highlight>
                        <a:latin typeface="Arial" panose="020B0604020202020204" pitchFamily="34" charset="0"/>
                        <a:cs typeface="Arial" panose="020B0604020202020204" pitchFamily="34" charset="0"/>
                      </a:endParaRPr>
                    </a:p>
                  </a:txBody>
                  <a:tcPr marL="91441" marR="91441" marT="45735" marB="45735" anchor="ctr"/>
                </a:tc>
                <a:extLst>
                  <a:ext uri="{0D108BD9-81ED-4DB2-BD59-A6C34878D82A}">
                    <a16:rowId xmlns:a16="http://schemas.microsoft.com/office/drawing/2014/main" val="10001"/>
                  </a:ext>
                </a:extLst>
              </a:tr>
              <a:tr h="916827">
                <a:tc>
                  <a:txBody>
                    <a:bodyPr/>
                    <a:lstStyle/>
                    <a:p>
                      <a:pPr algn="l"/>
                      <a:r>
                        <a:rPr lang="de-CH" sz="1800" b="1" dirty="0">
                          <a:latin typeface="Arial" panose="020B0604020202020204" pitchFamily="34" charset="0"/>
                          <a:cs typeface="Arial" panose="020B0604020202020204" pitchFamily="34" charset="0"/>
                        </a:rPr>
                        <a:t>Bewegungs- und Aktionsschnelligkeit</a:t>
                      </a:r>
                    </a:p>
                  </a:txBody>
                  <a:tcPr marL="91441" marR="91441" marT="45735" marB="45735" anchor="ctr"/>
                </a:tc>
                <a:tc>
                  <a:txBody>
                    <a:bodyPr/>
                    <a:lstStyle/>
                    <a:p>
                      <a:pPr algn="l"/>
                      <a:r>
                        <a:rPr lang="de-CH" sz="1800" dirty="0">
                          <a:latin typeface="Arial" panose="020B0604020202020204" pitchFamily="34" charset="0"/>
                          <a:cs typeface="Arial" panose="020B0604020202020204" pitchFamily="34" charset="0"/>
                        </a:rPr>
                        <a:t>Techniktraining zur</a:t>
                      </a:r>
                      <a:r>
                        <a:rPr lang="de-CH" sz="1800" baseline="0" dirty="0">
                          <a:latin typeface="Arial" panose="020B0604020202020204" pitchFamily="34" charset="0"/>
                          <a:cs typeface="Arial" panose="020B0604020202020204" pitchFamily="34" charset="0"/>
                        </a:rPr>
                        <a:t> Erlernung von Bewegungsabläufen.</a:t>
                      </a:r>
                      <a:endParaRPr lang="de-CH" sz="1800" dirty="0">
                        <a:latin typeface="Arial" panose="020B0604020202020204" pitchFamily="34" charset="0"/>
                        <a:cs typeface="Arial" panose="020B0604020202020204" pitchFamily="34" charset="0"/>
                      </a:endParaRPr>
                    </a:p>
                  </a:txBody>
                  <a:tcPr marL="91441" marR="91441" marT="45735" marB="45735" anchor="ctr"/>
                </a:tc>
                <a:extLst>
                  <a:ext uri="{0D108BD9-81ED-4DB2-BD59-A6C34878D82A}">
                    <a16:rowId xmlns:a16="http://schemas.microsoft.com/office/drawing/2014/main" val="10002"/>
                  </a:ext>
                </a:extLst>
              </a:tr>
              <a:tr h="1610995">
                <a:tc>
                  <a:txBody>
                    <a:bodyPr/>
                    <a:lstStyle/>
                    <a:p>
                      <a:pPr algn="l"/>
                      <a:r>
                        <a:rPr lang="de-CH" sz="1800" b="1" dirty="0">
                          <a:latin typeface="Arial" panose="020B0604020202020204" pitchFamily="34" charset="0"/>
                          <a:cs typeface="Arial" panose="020B0604020202020204" pitchFamily="34" charset="0"/>
                        </a:rPr>
                        <a:t>Handlungs-schnelligkeit</a:t>
                      </a:r>
                    </a:p>
                  </a:txBody>
                  <a:tcPr marL="91441" marR="91441" marT="45735" marB="45735" anchor="ctr"/>
                </a:tc>
                <a:tc>
                  <a:txBody>
                    <a:bodyPr/>
                    <a:lstStyle/>
                    <a:p>
                      <a:pPr algn="l"/>
                      <a:r>
                        <a:rPr lang="de-CH" sz="1800" dirty="0">
                          <a:latin typeface="Arial" panose="020B0604020202020204" pitchFamily="34" charset="0"/>
                          <a:cs typeface="Arial" panose="020B0604020202020204" pitchFamily="34" charset="0"/>
                        </a:rPr>
                        <a:t>Komplexe Übungen, die hohe Anforderungen an die Wahrnehmungs- und</a:t>
                      </a:r>
                      <a:r>
                        <a:rPr lang="de-CH" sz="1800" baseline="0" dirty="0">
                          <a:latin typeface="Arial" panose="020B0604020202020204" pitchFamily="34" charset="0"/>
                          <a:cs typeface="Arial" panose="020B0604020202020204" pitchFamily="34" charset="0"/>
                        </a:rPr>
                        <a:t> Antizipationsfähigkeit, an die Entscheidungsfähigkeit und Entschlusskraft sowie an die rechtzeitige und schnelle Ausführung einer Aktion stellen.</a:t>
                      </a:r>
                      <a:endParaRPr lang="de-CH" sz="1800" dirty="0">
                        <a:latin typeface="Arial" panose="020B0604020202020204" pitchFamily="34" charset="0"/>
                        <a:cs typeface="Arial" panose="020B0604020202020204" pitchFamily="34" charset="0"/>
                      </a:endParaRPr>
                    </a:p>
                  </a:txBody>
                  <a:tcPr marL="91441" marR="91441" marT="45735" marB="45735" anchor="ctr"/>
                </a:tc>
                <a:extLst>
                  <a:ext uri="{0D108BD9-81ED-4DB2-BD59-A6C34878D82A}">
                    <a16:rowId xmlns:a16="http://schemas.microsoft.com/office/drawing/2014/main" val="10003"/>
                  </a:ext>
                </a:extLst>
              </a:tr>
            </a:tbl>
          </a:graphicData>
        </a:graphic>
      </p:graphicFrame>
      <p:sp>
        <p:nvSpPr>
          <p:cNvPr id="4" name="Titel 2">
            <a:extLst>
              <a:ext uri="{FF2B5EF4-FFF2-40B4-BE49-F238E27FC236}">
                <a16:creationId xmlns:a16="http://schemas.microsoft.com/office/drawing/2014/main" id="{795733D8-9A7D-45C4-BABE-C70A890A8A73}"/>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Schnelligkeit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Methodische Aspekte des Schnelligkeitstrainings</a:t>
            </a:r>
          </a:p>
        </p:txBody>
      </p:sp>
      <p:sp>
        <p:nvSpPr>
          <p:cNvPr id="3" name="SeitenzahlBenutzerdefiniert">
            <a:extLst>
              <a:ext uri="{FF2B5EF4-FFF2-40B4-BE49-F238E27FC236}">
                <a16:creationId xmlns:a16="http://schemas.microsoft.com/office/drawing/2014/main" id="{E111D5AE-292A-D809-03F9-45E77F41071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66</a:t>
            </a:r>
            <a:endParaRPr lang="de-CH" sz="900" dirty="0"/>
          </a:p>
        </p:txBody>
      </p:sp>
    </p:spTree>
    <p:extLst>
      <p:ext uri="{BB962C8B-B14F-4D97-AF65-F5344CB8AC3E}">
        <p14:creationId xmlns:p14="http://schemas.microsoft.com/office/powerpoint/2010/main" val="90305003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2">
            <a:extLst>
              <a:ext uri="{FF2B5EF4-FFF2-40B4-BE49-F238E27FC236}">
                <a16:creationId xmlns:a16="http://schemas.microsoft.com/office/drawing/2014/main" id="{F221541D-DBAB-4BEB-9292-E61BE03AE9B9}"/>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FR" sz="2800" dirty="0"/>
              <a:t>Vitesse</a:t>
            </a:r>
            <a:br>
              <a:rPr lang="fr-FR" sz="2800" dirty="0"/>
            </a:br>
            <a:r>
              <a:rPr lang="fr-FR" sz="2800" b="0" dirty="0"/>
              <a:t>Aspect méthodologique de l’entrainement de vitesse</a:t>
            </a:r>
            <a:endParaRPr lang="de-CH" sz="2800" b="0" kern="0" dirty="0">
              <a:latin typeface="Arial" panose="020B0604020202020204" pitchFamily="34" charset="0"/>
              <a:cs typeface="Arial" panose="020B0604020202020204" pitchFamily="34" charset="0"/>
            </a:endParaRPr>
          </a:p>
        </p:txBody>
      </p:sp>
      <p:graphicFrame>
        <p:nvGraphicFramePr>
          <p:cNvPr id="5" name="Tabelle 3">
            <a:extLst>
              <a:ext uri="{FF2B5EF4-FFF2-40B4-BE49-F238E27FC236}">
                <a16:creationId xmlns:a16="http://schemas.microsoft.com/office/drawing/2014/main" id="{983D7126-1D7E-453F-9A72-FD5FF9FCF6A5}"/>
              </a:ext>
            </a:extLst>
          </p:cNvPr>
          <p:cNvGraphicFramePr>
            <a:graphicFrameLocks noGrp="1"/>
          </p:cNvGraphicFramePr>
          <p:nvPr>
            <p:extLst>
              <p:ext uri="{D42A27DB-BD31-4B8C-83A1-F6EECF244321}">
                <p14:modId xmlns:p14="http://schemas.microsoft.com/office/powerpoint/2010/main" val="3564585536"/>
              </p:ext>
            </p:extLst>
          </p:nvPr>
        </p:nvGraphicFramePr>
        <p:xfrm>
          <a:off x="1851649" y="1628800"/>
          <a:ext cx="8496623" cy="4608512"/>
        </p:xfrm>
        <a:graphic>
          <a:graphicData uri="http://schemas.openxmlformats.org/drawingml/2006/table">
            <a:tbl>
              <a:tblPr firstRow="1" bandRow="1">
                <a:tableStyleId>{5C22544A-7EE6-4342-B048-85BDC9FD1C3A}</a:tableStyleId>
              </a:tblPr>
              <a:tblGrid>
                <a:gridCol w="2444151">
                  <a:extLst>
                    <a:ext uri="{9D8B030D-6E8A-4147-A177-3AD203B41FA5}">
                      <a16:colId xmlns:a16="http://schemas.microsoft.com/office/drawing/2014/main" val="20000"/>
                    </a:ext>
                  </a:extLst>
                </a:gridCol>
                <a:gridCol w="6052472">
                  <a:extLst>
                    <a:ext uri="{9D8B030D-6E8A-4147-A177-3AD203B41FA5}">
                      <a16:colId xmlns:a16="http://schemas.microsoft.com/office/drawing/2014/main" val="20001"/>
                    </a:ext>
                  </a:extLst>
                </a:gridCol>
              </a:tblGrid>
              <a:tr h="443499">
                <a:tc>
                  <a:txBody>
                    <a:bodyPr/>
                    <a:lstStyle/>
                    <a:p>
                      <a:pPr algn="l"/>
                      <a:r>
                        <a:rPr lang="de-CH" sz="1800" dirty="0" err="1">
                          <a:latin typeface="Arial" panose="020B0604020202020204" pitchFamily="34" charset="0"/>
                          <a:cs typeface="Arial" panose="020B0604020202020204" pitchFamily="34" charset="0"/>
                        </a:rPr>
                        <a:t>Modalité</a:t>
                      </a:r>
                      <a:endParaRPr lang="de-CH" sz="1800" b="1" dirty="0">
                        <a:latin typeface="Arial" panose="020B0604020202020204" pitchFamily="34" charset="0"/>
                        <a:cs typeface="Arial" panose="020B0604020202020204" pitchFamily="34" charset="0"/>
                      </a:endParaRPr>
                    </a:p>
                  </a:txBody>
                  <a:tcPr marL="91441" marR="91441" marT="45735" marB="45735" anchor="ctr"/>
                </a:tc>
                <a:tc>
                  <a:txBody>
                    <a:bodyPr/>
                    <a:lstStyle/>
                    <a:p>
                      <a:pPr algn="l"/>
                      <a:r>
                        <a:rPr lang="de-CH" sz="1800" dirty="0" err="1">
                          <a:latin typeface="Arial" panose="020B0604020202020204" pitchFamily="34" charset="0"/>
                          <a:cs typeface="Arial" panose="020B0604020202020204" pitchFamily="34" charset="0"/>
                        </a:rPr>
                        <a:t>Méthode</a:t>
                      </a:r>
                      <a:r>
                        <a:rPr lang="de-CH" sz="1800" dirty="0">
                          <a:latin typeface="Arial" panose="020B0604020202020204" pitchFamily="34" charset="0"/>
                          <a:cs typeface="Arial" panose="020B0604020202020204" pitchFamily="34" charset="0"/>
                        </a:rPr>
                        <a:t> </a:t>
                      </a:r>
                      <a:r>
                        <a:rPr lang="de-CH" sz="1800" dirty="0" err="1">
                          <a:latin typeface="Arial" panose="020B0604020202020204" pitchFamily="34" charset="0"/>
                          <a:cs typeface="Arial" panose="020B0604020202020204" pitchFamily="34" charset="0"/>
                        </a:rPr>
                        <a:t>d’entraînement</a:t>
                      </a:r>
                      <a:endParaRPr lang="de-CH" sz="1800" dirty="0">
                        <a:latin typeface="Arial" panose="020B0604020202020204" pitchFamily="34" charset="0"/>
                        <a:cs typeface="Arial" panose="020B0604020202020204" pitchFamily="34" charset="0"/>
                      </a:endParaRPr>
                    </a:p>
                  </a:txBody>
                  <a:tcPr marL="91441" marR="91441" marT="45735" marB="45735" anchor="ctr"/>
                </a:tc>
                <a:extLst>
                  <a:ext uri="{0D108BD9-81ED-4DB2-BD59-A6C34878D82A}">
                    <a16:rowId xmlns:a16="http://schemas.microsoft.com/office/drawing/2014/main" val="10000"/>
                  </a:ext>
                </a:extLst>
              </a:tr>
              <a:tr h="851340">
                <a:tc>
                  <a:txBody>
                    <a:bodyPr/>
                    <a:lstStyle/>
                    <a:p>
                      <a:pPr algn="l"/>
                      <a:r>
                        <a:rPr lang="de-CH" sz="1800" b="1" dirty="0"/>
                        <a:t>Vitesse de </a:t>
                      </a:r>
                      <a:r>
                        <a:rPr lang="de-CH" sz="1800" b="1" dirty="0" err="1"/>
                        <a:t>réactio</a:t>
                      </a:r>
                      <a:r>
                        <a:rPr lang="de-CH" sz="1800" b="1" dirty="0" err="1">
                          <a:latin typeface="Arial" panose="020B0604020202020204" pitchFamily="34" charset="0"/>
                          <a:cs typeface="Arial" panose="020B0604020202020204" pitchFamily="34" charset="0"/>
                        </a:rPr>
                        <a:t>n</a:t>
                      </a:r>
                      <a:endParaRPr lang="de-CH" sz="1800" b="1" dirty="0">
                        <a:latin typeface="Arial" panose="020B0604020202020204" pitchFamily="34" charset="0"/>
                        <a:cs typeface="Arial" panose="020B0604020202020204" pitchFamily="34" charset="0"/>
                      </a:endParaRPr>
                    </a:p>
                  </a:txBody>
                  <a:tcPr marL="91441" marR="91441" marT="45735" marB="45735" anchor="ctr"/>
                </a:tc>
                <a:tc>
                  <a:txBody>
                    <a:bodyPr/>
                    <a:lstStyle/>
                    <a:p>
                      <a:pPr algn="l"/>
                      <a:r>
                        <a:rPr lang="fr-CH" sz="1800" dirty="0"/>
                        <a:t>Exercices de réaction, réagir aux signaux tactiles, acoustiques et optiques</a:t>
                      </a:r>
                      <a:r>
                        <a:rPr lang="de-CH" sz="1800" dirty="0">
                          <a:latin typeface="Arial" panose="020B0604020202020204" pitchFamily="34" charset="0"/>
                          <a:cs typeface="Arial" panose="020B0604020202020204" pitchFamily="34" charset="0"/>
                        </a:rPr>
                        <a:t>.</a:t>
                      </a:r>
                    </a:p>
                  </a:txBody>
                  <a:tcPr marL="91441" marR="91441" marT="45735" marB="45735" anchor="ctr"/>
                </a:tc>
                <a:extLst>
                  <a:ext uri="{0D108BD9-81ED-4DB2-BD59-A6C34878D82A}">
                    <a16:rowId xmlns:a16="http://schemas.microsoft.com/office/drawing/2014/main" val="1391055306"/>
                  </a:ext>
                </a:extLst>
              </a:tr>
              <a:tr h="785851">
                <a:tc>
                  <a:txBody>
                    <a:bodyPr/>
                    <a:lstStyle/>
                    <a:p>
                      <a:pPr algn="l"/>
                      <a:r>
                        <a:rPr lang="de-CH" sz="1800" b="1" dirty="0" err="1"/>
                        <a:t>Capacité</a:t>
                      </a:r>
                      <a:r>
                        <a:rPr lang="de-CH" sz="1800" b="1" dirty="0"/>
                        <a:t> </a:t>
                      </a:r>
                      <a:r>
                        <a:rPr lang="de-CH" sz="1800" b="1" dirty="0" err="1"/>
                        <a:t>d’accélératio</a:t>
                      </a:r>
                      <a:r>
                        <a:rPr lang="de-CH" sz="1800" b="1" dirty="0" err="1">
                          <a:latin typeface="Arial" panose="020B0604020202020204" pitchFamily="34" charset="0"/>
                          <a:cs typeface="Arial" panose="020B0604020202020204" pitchFamily="34" charset="0"/>
                        </a:rPr>
                        <a:t>n</a:t>
                      </a:r>
                      <a:endParaRPr lang="de-CH" sz="1800" b="1" dirty="0">
                        <a:latin typeface="Arial" panose="020B0604020202020204" pitchFamily="34" charset="0"/>
                        <a:cs typeface="Arial" panose="020B0604020202020204" pitchFamily="34" charset="0"/>
                      </a:endParaRPr>
                    </a:p>
                  </a:txBody>
                  <a:tcPr marL="91441" marR="91441" marT="45735" marB="45735" anchor="ctr"/>
                </a:tc>
                <a:tc>
                  <a:txBody>
                    <a:bodyPr/>
                    <a:lstStyle/>
                    <a:p>
                      <a:pPr algn="l"/>
                      <a:r>
                        <a:rPr lang="de-CH" sz="1800" dirty="0" err="1"/>
                        <a:t>Entraînement</a:t>
                      </a:r>
                      <a:r>
                        <a:rPr lang="de-CH" sz="1800" dirty="0"/>
                        <a:t> propre à la </a:t>
                      </a:r>
                      <a:r>
                        <a:rPr lang="de-CH" sz="1800" dirty="0" err="1"/>
                        <a:t>discipline</a:t>
                      </a:r>
                      <a:r>
                        <a:rPr lang="de-CH" sz="1800" dirty="0"/>
                        <a:t> </a:t>
                      </a:r>
                      <a:r>
                        <a:rPr lang="fr-CH" sz="1800" b="0" u="none" strike="noStrike" kern="1200" baseline="0" dirty="0">
                          <a:solidFill>
                            <a:schemeClr val="dk1"/>
                          </a:solidFill>
                        </a:rPr>
                        <a:t>concernée, par des efforts d’intensité élevée</a:t>
                      </a:r>
                      <a:r>
                        <a:rPr lang="de-CH" sz="1800" dirty="0">
                          <a:latin typeface="Arial" panose="020B0604020202020204" pitchFamily="34" charset="0"/>
                          <a:cs typeface="Arial" panose="020B0604020202020204" pitchFamily="34" charset="0"/>
                        </a:rPr>
                        <a:t>.</a:t>
                      </a:r>
                      <a:endParaRPr lang="de-CH" sz="1800" dirty="0">
                        <a:highlight>
                          <a:srgbClr val="00FF00"/>
                        </a:highlight>
                        <a:latin typeface="Arial" panose="020B0604020202020204" pitchFamily="34" charset="0"/>
                        <a:cs typeface="Arial" panose="020B0604020202020204" pitchFamily="34" charset="0"/>
                      </a:endParaRPr>
                    </a:p>
                  </a:txBody>
                  <a:tcPr marL="91441" marR="91441" marT="45735" marB="45735" anchor="ctr"/>
                </a:tc>
                <a:extLst>
                  <a:ext uri="{0D108BD9-81ED-4DB2-BD59-A6C34878D82A}">
                    <a16:rowId xmlns:a16="http://schemas.microsoft.com/office/drawing/2014/main" val="10001"/>
                  </a:ext>
                </a:extLst>
              </a:tr>
              <a:tr h="916827">
                <a:tc>
                  <a:txBody>
                    <a:bodyPr/>
                    <a:lstStyle/>
                    <a:p>
                      <a:pPr algn="l"/>
                      <a:r>
                        <a:rPr lang="de-CH" sz="1800" b="1" dirty="0"/>
                        <a:t>Vitesse </a:t>
                      </a:r>
                      <a:r>
                        <a:rPr lang="de-CH" sz="1800" b="1" dirty="0" err="1"/>
                        <a:t>d’action</a:t>
                      </a:r>
                      <a:r>
                        <a:rPr lang="de-CH" sz="1800" b="1" dirty="0"/>
                        <a:t> </a:t>
                      </a:r>
                      <a:r>
                        <a:rPr lang="de-CH" sz="1800" b="1" dirty="0" err="1"/>
                        <a:t>ou</a:t>
                      </a:r>
                      <a:r>
                        <a:rPr lang="de-CH" sz="1800" b="1" dirty="0"/>
                        <a:t> </a:t>
                      </a:r>
                      <a:r>
                        <a:rPr lang="de-CH" sz="1800" b="1" dirty="0" err="1"/>
                        <a:t>motric</a:t>
                      </a:r>
                      <a:r>
                        <a:rPr lang="de-CH" sz="1800" b="1" dirty="0" err="1">
                          <a:latin typeface="Arial" panose="020B0604020202020204" pitchFamily="34" charset="0"/>
                          <a:cs typeface="Arial" panose="020B0604020202020204" pitchFamily="34" charset="0"/>
                        </a:rPr>
                        <a:t>e</a:t>
                      </a:r>
                      <a:endParaRPr lang="de-CH" sz="1800" b="1" dirty="0">
                        <a:latin typeface="Arial" panose="020B0604020202020204" pitchFamily="34" charset="0"/>
                        <a:cs typeface="Arial" panose="020B0604020202020204" pitchFamily="34" charset="0"/>
                      </a:endParaRPr>
                    </a:p>
                  </a:txBody>
                  <a:tcPr marL="91441" marR="91441" marT="45735" marB="45735" anchor="ctr"/>
                </a:tc>
                <a:tc>
                  <a:txBody>
                    <a:bodyPr/>
                    <a:lstStyle/>
                    <a:p>
                      <a:pPr algn="l"/>
                      <a:r>
                        <a:rPr lang="de-CH" sz="1800" dirty="0" err="1"/>
                        <a:t>Entraînement</a:t>
                      </a:r>
                      <a:r>
                        <a:rPr lang="de-CH" sz="1800" dirty="0"/>
                        <a:t> </a:t>
                      </a:r>
                      <a:r>
                        <a:rPr lang="de-CH" sz="1800" dirty="0" err="1"/>
                        <a:t>technique</a:t>
                      </a:r>
                      <a:r>
                        <a:rPr lang="de-CH" sz="1800" dirty="0"/>
                        <a:t> </a:t>
                      </a:r>
                      <a:r>
                        <a:rPr lang="de-CH" sz="1800" dirty="0" err="1"/>
                        <a:t>pour</a:t>
                      </a:r>
                      <a:r>
                        <a:rPr lang="de-CH" sz="1800" dirty="0"/>
                        <a:t> </a:t>
                      </a:r>
                      <a:r>
                        <a:rPr lang="de-CH" sz="1800" dirty="0" err="1"/>
                        <a:t>acquérir</a:t>
                      </a:r>
                      <a:r>
                        <a:rPr lang="de-CH" sz="1800" dirty="0"/>
                        <a:t> et </a:t>
                      </a:r>
                      <a:r>
                        <a:rPr lang="de-CH" sz="1800" dirty="0" err="1"/>
                        <a:t>maîtriser</a:t>
                      </a:r>
                      <a:r>
                        <a:rPr lang="de-CH" sz="1800" baseline="0" dirty="0"/>
                        <a:t> </a:t>
                      </a:r>
                      <a:r>
                        <a:rPr lang="de-CH" sz="1800" dirty="0" err="1"/>
                        <a:t>les</a:t>
                      </a:r>
                      <a:r>
                        <a:rPr lang="de-CH" sz="1800" baseline="0" dirty="0"/>
                        <a:t> </a:t>
                      </a:r>
                      <a:r>
                        <a:rPr lang="de-CH" sz="1800" dirty="0"/>
                        <a:t> </a:t>
                      </a:r>
                      <a:r>
                        <a:rPr lang="de-CH" sz="1800" dirty="0" err="1"/>
                        <a:t>déroulements</a:t>
                      </a:r>
                      <a:r>
                        <a:rPr lang="de-CH" sz="1800" baseline="0" dirty="0"/>
                        <a:t> de </a:t>
                      </a:r>
                      <a:r>
                        <a:rPr lang="de-CH" sz="1800" baseline="0" dirty="0" err="1"/>
                        <a:t>mouvements</a:t>
                      </a:r>
                      <a:r>
                        <a:rPr lang="de-CH" sz="1800" baseline="0" dirty="0">
                          <a:latin typeface="Arial" panose="020B0604020202020204" pitchFamily="34" charset="0"/>
                          <a:cs typeface="Arial" panose="020B0604020202020204" pitchFamily="34" charset="0"/>
                        </a:rPr>
                        <a:t>.</a:t>
                      </a:r>
                      <a:endParaRPr lang="de-CH" sz="1800" dirty="0">
                        <a:latin typeface="Arial" panose="020B0604020202020204" pitchFamily="34" charset="0"/>
                        <a:cs typeface="Arial" panose="020B0604020202020204" pitchFamily="34" charset="0"/>
                      </a:endParaRPr>
                    </a:p>
                  </a:txBody>
                  <a:tcPr marL="91441" marR="91441" marT="45735" marB="45735" anchor="ctr"/>
                </a:tc>
                <a:extLst>
                  <a:ext uri="{0D108BD9-81ED-4DB2-BD59-A6C34878D82A}">
                    <a16:rowId xmlns:a16="http://schemas.microsoft.com/office/drawing/2014/main" val="10002"/>
                  </a:ext>
                </a:extLst>
              </a:tr>
              <a:tr h="1610995">
                <a:tc>
                  <a:txBody>
                    <a:bodyPr/>
                    <a:lstStyle/>
                    <a:p>
                      <a:pPr algn="l"/>
                      <a:r>
                        <a:rPr lang="de-CH" sz="1800" b="1" dirty="0"/>
                        <a:t>Vitesse </a:t>
                      </a:r>
                      <a:r>
                        <a:rPr lang="de-CH" sz="1800" b="1" dirty="0" err="1"/>
                        <a:t>d’interventio</a:t>
                      </a:r>
                      <a:r>
                        <a:rPr lang="de-CH" sz="1800" b="1" dirty="0" err="1">
                          <a:latin typeface="Arial" panose="020B0604020202020204" pitchFamily="34" charset="0"/>
                          <a:cs typeface="Arial" panose="020B0604020202020204" pitchFamily="34" charset="0"/>
                        </a:rPr>
                        <a:t>n</a:t>
                      </a:r>
                      <a:endParaRPr lang="de-CH" sz="1800" b="1" dirty="0">
                        <a:latin typeface="Arial" panose="020B0604020202020204" pitchFamily="34" charset="0"/>
                        <a:cs typeface="Arial" panose="020B0604020202020204" pitchFamily="34" charset="0"/>
                      </a:endParaRPr>
                    </a:p>
                  </a:txBody>
                  <a:tcPr marL="91441" marR="91441" marT="45735" marB="45735" anchor="ctr"/>
                </a:tc>
                <a:tc>
                  <a:txBody>
                    <a:bodyPr/>
                    <a:lstStyle/>
                    <a:p>
                      <a:pPr algn="l"/>
                      <a:r>
                        <a:rPr lang="fr-CH" sz="1800" dirty="0"/>
                        <a:t>Exercices complexes qui non seulement posent des exigences élevées aux capacités de perception et d’anticipation, à la capacité et à l’esprit de décision, mais</a:t>
                      </a:r>
                    </a:p>
                    <a:p>
                      <a:pPr algn="l"/>
                      <a:r>
                        <a:rPr lang="fr-CH" sz="1800" dirty="0"/>
                        <a:t>encore supposent l’exécution rapide en temps opportun d’une action</a:t>
                      </a:r>
                      <a:r>
                        <a:rPr lang="de-CH" sz="1800" baseline="0" dirty="0">
                          <a:latin typeface="Arial" panose="020B0604020202020204" pitchFamily="34" charset="0"/>
                          <a:cs typeface="Arial" panose="020B0604020202020204" pitchFamily="34" charset="0"/>
                        </a:rPr>
                        <a:t>.</a:t>
                      </a:r>
                      <a:endParaRPr lang="de-CH" sz="1800" dirty="0">
                        <a:latin typeface="Arial" panose="020B0604020202020204" pitchFamily="34" charset="0"/>
                        <a:cs typeface="Arial" panose="020B0604020202020204" pitchFamily="34" charset="0"/>
                      </a:endParaRPr>
                    </a:p>
                  </a:txBody>
                  <a:tcPr marL="91441" marR="91441" marT="45735" marB="45735" anchor="ctr"/>
                </a:tc>
                <a:extLst>
                  <a:ext uri="{0D108BD9-81ED-4DB2-BD59-A6C34878D82A}">
                    <a16:rowId xmlns:a16="http://schemas.microsoft.com/office/drawing/2014/main" val="10003"/>
                  </a:ext>
                </a:extLst>
              </a:tr>
            </a:tbl>
          </a:graphicData>
        </a:graphic>
      </p:graphicFrame>
      <p:sp>
        <p:nvSpPr>
          <p:cNvPr id="3" name="SeitenzahlBenutzerdefiniert">
            <a:extLst>
              <a:ext uri="{FF2B5EF4-FFF2-40B4-BE49-F238E27FC236}">
                <a16:creationId xmlns:a16="http://schemas.microsoft.com/office/drawing/2014/main" id="{0FC6EACB-9D5D-AF69-5C54-3FE4B611568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66</a:t>
            </a:r>
            <a:endParaRPr lang="de-CH" sz="900" dirty="0"/>
          </a:p>
        </p:txBody>
      </p:sp>
    </p:spTree>
    <p:extLst>
      <p:ext uri="{BB962C8B-B14F-4D97-AF65-F5344CB8AC3E}">
        <p14:creationId xmlns:p14="http://schemas.microsoft.com/office/powerpoint/2010/main" val="198310649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a:extLst>
              <a:ext uri="{FF2B5EF4-FFF2-40B4-BE49-F238E27FC236}">
                <a16:creationId xmlns:a16="http://schemas.microsoft.com/office/drawing/2014/main" id="{B7F3AD50-0D8F-5B22-7935-3677E2492E7F}"/>
              </a:ext>
            </a:extLst>
          </p:cNvPr>
          <p:cNvGraphicFramePr>
            <a:graphicFrameLocks noGrp="1"/>
          </p:cNvGraphicFramePr>
          <p:nvPr/>
        </p:nvGraphicFramePr>
        <p:xfrm>
          <a:off x="1631504" y="1547813"/>
          <a:ext cx="9505056" cy="4644470"/>
        </p:xfrm>
        <a:graphic>
          <a:graphicData uri="http://schemas.openxmlformats.org/drawingml/2006/table">
            <a:tbl>
              <a:tblPr firstRow="1" firstCol="1" bandRow="1">
                <a:tableStyleId>{B301B821-A1FF-4177-AEE7-76D212191A09}</a:tableStyleId>
              </a:tblPr>
              <a:tblGrid>
                <a:gridCol w="3121063">
                  <a:extLst>
                    <a:ext uri="{9D8B030D-6E8A-4147-A177-3AD203B41FA5}">
                      <a16:colId xmlns:a16="http://schemas.microsoft.com/office/drawing/2014/main" val="20000"/>
                    </a:ext>
                  </a:extLst>
                </a:gridCol>
                <a:gridCol w="6383993">
                  <a:extLst>
                    <a:ext uri="{9D8B030D-6E8A-4147-A177-3AD203B41FA5}">
                      <a16:colId xmlns:a16="http://schemas.microsoft.com/office/drawing/2014/main" val="20001"/>
                    </a:ext>
                  </a:extLst>
                </a:gridCol>
              </a:tblGrid>
              <a:tr h="585043">
                <a:tc>
                  <a:txBody>
                    <a:bodyPr/>
                    <a:lstStyle/>
                    <a:p>
                      <a:r>
                        <a:rPr lang="de-CH" sz="2000" dirty="0" err="1"/>
                        <a:t>Modalità</a:t>
                      </a:r>
                      <a:endParaRPr lang="de-CH" sz="2000" b="1" dirty="0">
                        <a:latin typeface="Arial" panose="020B0604020202020204" pitchFamily="34" charset="0"/>
                        <a:cs typeface="Arial" panose="020B0604020202020204" pitchFamily="34" charset="0"/>
                      </a:endParaRPr>
                    </a:p>
                  </a:txBody>
                  <a:tcPr marL="91441" marR="91441" marT="45735" marB="45735"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just"/>
                      <a:r>
                        <a:rPr lang="de-CH" sz="2000" dirty="0" err="1"/>
                        <a:t>Metodo</a:t>
                      </a:r>
                      <a:r>
                        <a:rPr lang="de-CH" sz="2000" dirty="0"/>
                        <a:t> </a:t>
                      </a:r>
                      <a:r>
                        <a:rPr lang="de-CH" sz="2000" dirty="0" err="1"/>
                        <a:t>d’allenamento</a:t>
                      </a:r>
                      <a:endParaRPr lang="de-CH" sz="2000" b="1" dirty="0">
                        <a:latin typeface="Arial" panose="020B0604020202020204" pitchFamily="34" charset="0"/>
                        <a:cs typeface="Arial" panose="020B0604020202020204" pitchFamily="34" charset="0"/>
                      </a:endParaRPr>
                    </a:p>
                  </a:txBody>
                  <a:tcPr marL="91441" marR="91441" marT="45735" marB="45735"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48707891"/>
                  </a:ext>
                </a:extLst>
              </a:tr>
              <a:tr h="820578">
                <a:tc>
                  <a:txBody>
                    <a:bodyPr/>
                    <a:lstStyle/>
                    <a:p>
                      <a:r>
                        <a:rPr lang="de-CH" sz="2000" dirty="0" err="1"/>
                        <a:t>Velocità</a:t>
                      </a:r>
                      <a:r>
                        <a:rPr lang="de-CH" sz="2000" dirty="0"/>
                        <a:t> di </a:t>
                      </a:r>
                      <a:r>
                        <a:rPr lang="de-CH" sz="2000" dirty="0" err="1"/>
                        <a:t>reazione</a:t>
                      </a:r>
                      <a:endParaRPr lang="de-CH" sz="2000" b="1" dirty="0">
                        <a:latin typeface="Arial" panose="020B0604020202020204" pitchFamily="34" charset="0"/>
                        <a:cs typeface="Arial" panose="020B0604020202020204" pitchFamily="34" charset="0"/>
                      </a:endParaRPr>
                    </a:p>
                  </a:txBody>
                  <a:tcPr marL="91441" marR="91441" marT="45735" marB="4573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fr-CH" sz="1800" dirty="0" err="1"/>
                        <a:t>Esercizi</a:t>
                      </a:r>
                      <a:r>
                        <a:rPr lang="fr-CH" sz="1800" dirty="0"/>
                        <a:t> di </a:t>
                      </a:r>
                      <a:r>
                        <a:rPr lang="fr-CH" sz="1800" dirty="0" err="1"/>
                        <a:t>reazione</a:t>
                      </a:r>
                      <a:r>
                        <a:rPr lang="fr-CH" sz="1800" dirty="0"/>
                        <a:t>, </a:t>
                      </a:r>
                      <a:r>
                        <a:rPr lang="fr-CH" sz="1800" dirty="0" err="1"/>
                        <a:t>reagire</a:t>
                      </a:r>
                      <a:r>
                        <a:rPr lang="fr-CH" sz="1800" dirty="0"/>
                        <a:t> ai </a:t>
                      </a:r>
                      <a:r>
                        <a:rPr lang="fr-CH" sz="1800" dirty="0" err="1"/>
                        <a:t>segnali</a:t>
                      </a:r>
                      <a:r>
                        <a:rPr lang="fr-CH" sz="1800" dirty="0"/>
                        <a:t> </a:t>
                      </a:r>
                      <a:r>
                        <a:rPr lang="fr-CH" sz="1800" dirty="0" err="1"/>
                        <a:t>tattici</a:t>
                      </a:r>
                      <a:r>
                        <a:rPr lang="fr-CH" sz="1800" dirty="0"/>
                        <a:t>, </a:t>
                      </a:r>
                      <a:r>
                        <a:rPr lang="fr-CH" sz="1800" dirty="0" err="1"/>
                        <a:t>acustici</a:t>
                      </a:r>
                      <a:r>
                        <a:rPr lang="fr-CH" sz="1800" dirty="0"/>
                        <a:t> e </a:t>
                      </a:r>
                      <a:r>
                        <a:rPr lang="fr-CH" sz="1800" dirty="0" err="1"/>
                        <a:t>ottici</a:t>
                      </a:r>
                      <a:r>
                        <a:rPr lang="fr-CH" sz="1800" dirty="0"/>
                        <a:t>.</a:t>
                      </a:r>
                      <a:endParaRPr lang="de-CH" sz="1800" dirty="0">
                        <a:latin typeface="Arial" panose="020B0604020202020204" pitchFamily="34" charset="0"/>
                        <a:cs typeface="Arial" panose="020B0604020202020204" pitchFamily="34" charset="0"/>
                      </a:endParaRPr>
                    </a:p>
                  </a:txBody>
                  <a:tcPr marL="91441" marR="91441" marT="45735" marB="45735"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802367">
                <a:tc>
                  <a:txBody>
                    <a:bodyPr/>
                    <a:lstStyle/>
                    <a:p>
                      <a:r>
                        <a:rPr lang="de-CH" sz="2000" dirty="0" err="1"/>
                        <a:t>Capacità</a:t>
                      </a:r>
                      <a:r>
                        <a:rPr lang="de-CH" sz="2000" dirty="0"/>
                        <a:t> di </a:t>
                      </a:r>
                      <a:r>
                        <a:rPr lang="de-CH" sz="2000" dirty="0" err="1"/>
                        <a:t>accelerazione</a:t>
                      </a:r>
                      <a:endParaRPr lang="de-CH" sz="2000" b="1" dirty="0">
                        <a:latin typeface="Arial" panose="020B0604020202020204" pitchFamily="34" charset="0"/>
                        <a:cs typeface="Arial" panose="020B0604020202020204" pitchFamily="34" charset="0"/>
                      </a:endParaRPr>
                    </a:p>
                  </a:txBody>
                  <a:tcPr marL="91441" marR="91441" marT="45735" marB="4573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800" dirty="0" err="1"/>
                        <a:t>Allenamenti</a:t>
                      </a:r>
                      <a:r>
                        <a:rPr lang="de-CH" sz="1800" dirty="0"/>
                        <a:t> </a:t>
                      </a:r>
                      <a:r>
                        <a:rPr lang="de-CH" sz="1800" dirty="0" err="1"/>
                        <a:t>specifici</a:t>
                      </a:r>
                      <a:r>
                        <a:rPr lang="de-CH" sz="1800" dirty="0"/>
                        <a:t> della </a:t>
                      </a:r>
                      <a:r>
                        <a:rPr lang="de-CH" sz="1800" dirty="0" err="1"/>
                        <a:t>disciplina</a:t>
                      </a:r>
                      <a:r>
                        <a:rPr lang="de-CH" sz="1800" dirty="0"/>
                        <a:t> </a:t>
                      </a:r>
                      <a:r>
                        <a:rPr lang="de-CH" sz="1800" dirty="0" err="1"/>
                        <a:t>con</a:t>
                      </a:r>
                      <a:r>
                        <a:rPr lang="de-CH" sz="1800" dirty="0"/>
                        <a:t> </a:t>
                      </a:r>
                      <a:r>
                        <a:rPr lang="de-CH" sz="1800" dirty="0" err="1"/>
                        <a:t>sforzi</a:t>
                      </a:r>
                      <a:r>
                        <a:rPr lang="de-CH" sz="1800" dirty="0"/>
                        <a:t> di </a:t>
                      </a:r>
                      <a:r>
                        <a:rPr lang="de-CH" sz="1800" dirty="0" err="1"/>
                        <a:t>elevata</a:t>
                      </a:r>
                      <a:r>
                        <a:rPr lang="de-CH" sz="1800" dirty="0"/>
                        <a:t> </a:t>
                      </a:r>
                      <a:r>
                        <a:rPr lang="de-CH" sz="1800" dirty="0" err="1"/>
                        <a:t>intensita</a:t>
                      </a:r>
                      <a:r>
                        <a:rPr lang="de-CH" sz="1800" dirty="0"/>
                        <a:t>.</a:t>
                      </a:r>
                      <a:endParaRPr lang="de-CH" sz="1800" dirty="0">
                        <a:latin typeface="Arial" panose="020B0604020202020204" pitchFamily="34" charset="0"/>
                        <a:cs typeface="Arial" panose="020B0604020202020204" pitchFamily="34" charset="0"/>
                      </a:endParaRPr>
                    </a:p>
                  </a:txBody>
                  <a:tcPr marL="91441" marR="91441" marT="45735" marB="45735"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883698">
                <a:tc>
                  <a:txBody>
                    <a:bodyPr/>
                    <a:lstStyle/>
                    <a:p>
                      <a:r>
                        <a:rPr lang="de-CH" sz="2000" dirty="0" err="1"/>
                        <a:t>Velocità</a:t>
                      </a:r>
                      <a:r>
                        <a:rPr lang="de-CH" sz="2000" dirty="0"/>
                        <a:t> </a:t>
                      </a:r>
                      <a:r>
                        <a:rPr lang="de-CH" sz="2000" dirty="0" err="1"/>
                        <a:t>d’azione</a:t>
                      </a:r>
                      <a:r>
                        <a:rPr lang="de-CH" sz="2000" dirty="0"/>
                        <a:t> o </a:t>
                      </a:r>
                      <a:r>
                        <a:rPr lang="de-CH" sz="2000" dirty="0" err="1"/>
                        <a:t>motoria</a:t>
                      </a:r>
                      <a:endParaRPr lang="de-CH" sz="2000" b="1" dirty="0">
                        <a:latin typeface="Arial" panose="020B0604020202020204" pitchFamily="34" charset="0"/>
                        <a:cs typeface="Arial" panose="020B0604020202020204" pitchFamily="34" charset="0"/>
                      </a:endParaRPr>
                    </a:p>
                  </a:txBody>
                  <a:tcPr marL="91441" marR="91441" marT="45735" marB="4573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de-CH" sz="1800" dirty="0" err="1"/>
                        <a:t>Allenamento</a:t>
                      </a:r>
                      <a:r>
                        <a:rPr lang="de-CH" sz="1800" dirty="0"/>
                        <a:t> </a:t>
                      </a:r>
                      <a:r>
                        <a:rPr lang="de-CH" sz="1800" dirty="0" err="1"/>
                        <a:t>tecnico</a:t>
                      </a:r>
                      <a:r>
                        <a:rPr lang="de-CH" sz="1800" dirty="0"/>
                        <a:t> per </a:t>
                      </a:r>
                      <a:r>
                        <a:rPr lang="de-CH" sz="1800" dirty="0" err="1"/>
                        <a:t>acquisire</a:t>
                      </a:r>
                      <a:r>
                        <a:rPr lang="de-CH" sz="1800" dirty="0"/>
                        <a:t> e </a:t>
                      </a:r>
                      <a:r>
                        <a:rPr lang="de-CH" sz="1800" dirty="0" err="1"/>
                        <a:t>gestire</a:t>
                      </a:r>
                      <a:r>
                        <a:rPr lang="de-CH" sz="1800" dirty="0"/>
                        <a:t> </a:t>
                      </a:r>
                      <a:r>
                        <a:rPr lang="de-CH" sz="1800" dirty="0" err="1"/>
                        <a:t>gli</a:t>
                      </a:r>
                      <a:r>
                        <a:rPr lang="de-CH" sz="1800" dirty="0"/>
                        <a:t> </a:t>
                      </a:r>
                      <a:r>
                        <a:rPr lang="de-CH" sz="1800" dirty="0" err="1"/>
                        <a:t>sviluppi</a:t>
                      </a:r>
                      <a:r>
                        <a:rPr lang="de-CH" sz="1800" dirty="0"/>
                        <a:t> </a:t>
                      </a:r>
                      <a:r>
                        <a:rPr lang="de-CH" sz="1800" dirty="0" err="1"/>
                        <a:t>dei</a:t>
                      </a:r>
                      <a:r>
                        <a:rPr lang="de-CH" sz="1800" dirty="0"/>
                        <a:t> </a:t>
                      </a:r>
                      <a:r>
                        <a:rPr lang="de-CH" sz="1800" dirty="0" err="1"/>
                        <a:t>movimenti</a:t>
                      </a:r>
                      <a:r>
                        <a:rPr lang="de-CH" sz="1800" dirty="0"/>
                        <a:t>.</a:t>
                      </a:r>
                      <a:endParaRPr lang="de-CH" sz="1800" dirty="0">
                        <a:latin typeface="Arial" panose="020B0604020202020204" pitchFamily="34" charset="0"/>
                        <a:cs typeface="Arial" panose="020B0604020202020204" pitchFamily="34" charset="0"/>
                      </a:endParaRPr>
                    </a:p>
                  </a:txBody>
                  <a:tcPr marL="91441" marR="91441" marT="45735" marB="45735"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1552784">
                <a:tc>
                  <a:txBody>
                    <a:bodyPr/>
                    <a:lstStyle/>
                    <a:p>
                      <a:r>
                        <a:rPr lang="de-CH" sz="2000" dirty="0" err="1"/>
                        <a:t>Velocità</a:t>
                      </a:r>
                      <a:r>
                        <a:rPr lang="de-CH" sz="2000" dirty="0"/>
                        <a:t> </a:t>
                      </a:r>
                      <a:r>
                        <a:rPr lang="de-CH" sz="2000" dirty="0" err="1"/>
                        <a:t>d’esecuzione</a:t>
                      </a:r>
                      <a:endParaRPr lang="de-CH" sz="2000" b="1" dirty="0">
                        <a:latin typeface="Arial" panose="020B0604020202020204" pitchFamily="34" charset="0"/>
                        <a:cs typeface="Arial" panose="020B0604020202020204" pitchFamily="34" charset="0"/>
                      </a:endParaRPr>
                    </a:p>
                  </a:txBody>
                  <a:tcPr marL="91441" marR="91441" marT="45735" marB="4573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l"/>
                      <a:r>
                        <a:rPr lang="it-IT" sz="1800" dirty="0"/>
                        <a:t>Esercizi complessi che non solo pongono elevate esigenze sulle capacità di percezione e anticipazione, sulla capacità  e sullo spirito decisionale, ma richiedono anche l'esecuzione tempestiva e rapida di un'azione.</a:t>
                      </a:r>
                      <a:endParaRPr lang="de-CH" sz="1800" dirty="0">
                        <a:latin typeface="Arial" panose="020B0604020202020204" pitchFamily="34" charset="0"/>
                        <a:cs typeface="Arial" panose="020B0604020202020204" pitchFamily="34" charset="0"/>
                      </a:endParaRPr>
                    </a:p>
                  </a:txBody>
                  <a:tcPr marL="91441" marR="91441" marT="45735" marB="45735"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3"/>
                  </a:ext>
                </a:extLst>
              </a:tr>
            </a:tbl>
          </a:graphicData>
        </a:graphic>
      </p:graphicFrame>
      <p:sp>
        <p:nvSpPr>
          <p:cNvPr id="6" name="Titel 2">
            <a:extLst>
              <a:ext uri="{FF2B5EF4-FFF2-40B4-BE49-F238E27FC236}">
                <a16:creationId xmlns:a16="http://schemas.microsoft.com/office/drawing/2014/main" id="{19E06412-E81A-4D9A-A645-81DE7DE6A5F7}"/>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it-IT" sz="2800" kern="0" dirty="0">
                <a:latin typeface="Arial" panose="020B0604020202020204" pitchFamily="34" charset="0"/>
                <a:cs typeface="Arial" panose="020B0604020202020204" pitchFamily="34" charset="0"/>
              </a:rPr>
              <a:t>Velocità</a:t>
            </a:r>
            <a:br>
              <a:rPr lang="it-IT" sz="2800" kern="0" dirty="0">
                <a:latin typeface="Arial" panose="020B0604020202020204" pitchFamily="34" charset="0"/>
                <a:cs typeface="Arial" panose="020B0604020202020204" pitchFamily="34" charset="0"/>
              </a:rPr>
            </a:br>
            <a:r>
              <a:rPr lang="it-IT" sz="2800" b="0" kern="0" dirty="0">
                <a:latin typeface="Arial" panose="020B0604020202020204" pitchFamily="34" charset="0"/>
                <a:cs typeface="Arial" panose="020B0604020202020204" pitchFamily="34" charset="0"/>
              </a:rPr>
              <a:t>Aspetti metodologici dell'allenamento della velocità</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68B56B5B-9B86-B560-9A29-224FC85E788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66</a:t>
            </a:r>
            <a:endParaRPr lang="de-CH" sz="900" dirty="0"/>
          </a:p>
        </p:txBody>
      </p:sp>
    </p:spTree>
    <p:extLst>
      <p:ext uri="{BB962C8B-B14F-4D97-AF65-F5344CB8AC3E}">
        <p14:creationId xmlns:p14="http://schemas.microsoft.com/office/powerpoint/2010/main" val="1217289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0C471237-A5D1-4E3A-B437-AB44488B1A47}"/>
              </a:ext>
            </a:extLst>
          </p:cNvPr>
          <p:cNvSpPr txBox="1">
            <a:spLocks/>
          </p:cNvSpPr>
          <p:nvPr/>
        </p:nvSpPr>
        <p:spPr>
          <a:xfrm>
            <a:off x="378984" y="336318"/>
            <a:ext cx="10481104" cy="946253"/>
          </a:xfrm>
          <a:prstGeom prst="rect">
            <a:avLst/>
          </a:prstGeom>
        </p:spPr>
        <p:txBody>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DE" dirty="0">
                <a:solidFill>
                  <a:schemeClr val="bg1"/>
                </a:solidFill>
              </a:rPr>
              <a:t>Inhaltsverzeichnis</a:t>
            </a:r>
          </a:p>
        </p:txBody>
      </p:sp>
      <p:sp>
        <p:nvSpPr>
          <p:cNvPr id="4" name="Inhaltsplatzhalter 2">
            <a:extLst>
              <a:ext uri="{FF2B5EF4-FFF2-40B4-BE49-F238E27FC236}">
                <a16:creationId xmlns:a16="http://schemas.microsoft.com/office/drawing/2014/main" id="{BEA252CA-5533-4CD1-9A13-803EA3FB5E25}"/>
              </a:ext>
            </a:extLst>
          </p:cNvPr>
          <p:cNvSpPr txBox="1">
            <a:spLocks/>
          </p:cNvSpPr>
          <p:nvPr/>
        </p:nvSpPr>
        <p:spPr>
          <a:xfrm>
            <a:off x="479376" y="1412776"/>
            <a:ext cx="12745416" cy="4896543"/>
          </a:xfrm>
          <a:prstGeom prst="rect">
            <a:avLst/>
          </a:prstGeom>
        </p:spPr>
        <p:txBody>
          <a:bodyPr numCol="1"/>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600"/>
              </a:spcAft>
            </a:pPr>
            <a:r>
              <a:rPr lang="de-DE" b="1" dirty="0">
                <a:solidFill>
                  <a:schemeClr val="bg1"/>
                </a:solidFill>
              </a:rPr>
              <a:t>Theorie 1:</a:t>
            </a:r>
          </a:p>
          <a:p>
            <a:pPr marL="450850" indent="-342900" fontAlgn="auto">
              <a:spcAft>
                <a:spcPts val="600"/>
              </a:spcAft>
              <a:buFont typeface="Arial" panose="020B0604020202020204" pitchFamily="34" charset="0"/>
              <a:buChar char="•"/>
            </a:pPr>
            <a:r>
              <a:rPr lang="de-DE" dirty="0">
                <a:solidFill>
                  <a:schemeClr val="bg1"/>
                </a:solidFill>
              </a:rPr>
              <a:t>Einleitung Ausbildung MSL			</a:t>
            </a:r>
          </a:p>
          <a:p>
            <a:pPr marL="450850" indent="-342900" fontAlgn="auto">
              <a:spcAft>
                <a:spcPts val="600"/>
              </a:spcAft>
              <a:buFont typeface="Arial" panose="020B0604020202020204" pitchFamily="34" charset="0"/>
              <a:buChar char="•"/>
            </a:pPr>
            <a:r>
              <a:rPr lang="de-DE" dirty="0">
                <a:solidFill>
                  <a:schemeClr val="bg1"/>
                </a:solidFill>
              </a:rPr>
              <a:t>Einleitung </a:t>
            </a:r>
            <a:r>
              <a:rPr lang="de-DE" dirty="0" err="1">
                <a:solidFill>
                  <a:schemeClr val="bg1"/>
                </a:solidFill>
              </a:rPr>
              <a:t>esa</a:t>
            </a:r>
            <a:r>
              <a:rPr lang="de-DE" dirty="0">
                <a:solidFill>
                  <a:schemeClr val="bg1"/>
                </a:solidFill>
              </a:rPr>
              <a:t> Manual</a:t>
            </a:r>
          </a:p>
          <a:p>
            <a:pPr marL="450850" indent="-342900" fontAlgn="auto">
              <a:spcAft>
                <a:spcPts val="600"/>
              </a:spcAft>
              <a:buFont typeface="Arial" panose="020B0604020202020204" pitchFamily="34" charset="0"/>
              <a:buChar char="•"/>
            </a:pPr>
            <a:r>
              <a:rPr lang="de-CH" dirty="0" err="1">
                <a:solidFill>
                  <a:schemeClr val="bg1"/>
                </a:solidFill>
                <a:effectLst>
                  <a:outerShdw blurRad="38100" dist="38100" dir="2700000" algn="tl">
                    <a:srgbClr val="000000">
                      <a:alpha val="43137"/>
                    </a:srgbClr>
                  </a:outerShdw>
                </a:effectLst>
              </a:rPr>
              <a:t>esa</a:t>
            </a:r>
            <a:r>
              <a:rPr lang="de-CH" dirty="0">
                <a:solidFill>
                  <a:schemeClr val="bg1"/>
                </a:solidFill>
                <a:effectLst>
                  <a:outerShdw blurRad="38100" dist="38100" dir="2700000" algn="tl">
                    <a:srgbClr val="000000">
                      <a:alpha val="43137"/>
                    </a:srgbClr>
                  </a:outerShdw>
                </a:effectLst>
              </a:rPr>
              <a:t> Manual - sich als Leiterin oder Leiter engagieren</a:t>
            </a:r>
          </a:p>
          <a:p>
            <a:pPr marL="450850" indent="-342900" fontAlgn="auto">
              <a:spcAft>
                <a:spcPts val="600"/>
              </a:spcAft>
              <a:buFont typeface="Arial" panose="020B0604020202020204" pitchFamily="34" charset="0"/>
              <a:buChar char="•"/>
            </a:pPr>
            <a:r>
              <a:rPr lang="de-CH" dirty="0" err="1">
                <a:solidFill>
                  <a:schemeClr val="bg1"/>
                </a:solidFill>
                <a:effectLst>
                  <a:outerShdw blurRad="38100" dist="38100" dir="2700000" algn="tl">
                    <a:srgbClr val="000000">
                      <a:alpha val="43137"/>
                    </a:srgbClr>
                  </a:outerShdw>
                </a:effectLst>
              </a:rPr>
              <a:t>esa</a:t>
            </a:r>
            <a:r>
              <a:rPr lang="de-CH" dirty="0">
                <a:solidFill>
                  <a:schemeClr val="bg1"/>
                </a:solidFill>
                <a:effectLst>
                  <a:outerShdw blurRad="38100" dist="38100" dir="2700000" algn="tl">
                    <a:srgbClr val="000000">
                      <a:alpha val="43137"/>
                    </a:srgbClr>
                  </a:outerShdw>
                </a:effectLst>
              </a:rPr>
              <a:t> Manual - Fachdisziplin verstehen</a:t>
            </a:r>
          </a:p>
          <a:p>
            <a:pPr fontAlgn="auto">
              <a:spcAft>
                <a:spcPts val="600"/>
              </a:spcAft>
              <a:tabLst>
                <a:tab pos="717550" algn="l"/>
              </a:tabLst>
            </a:pPr>
            <a:r>
              <a:rPr lang="de-CH" b="1" dirty="0">
                <a:solidFill>
                  <a:schemeClr val="bg1"/>
                </a:solidFill>
                <a:effectLst>
                  <a:outerShdw blurRad="38100" dist="38100" dir="2700000" algn="tl">
                    <a:srgbClr val="000000">
                      <a:alpha val="43137"/>
                    </a:srgbClr>
                  </a:outerShdw>
                </a:effectLst>
              </a:rPr>
              <a:t>Theorie 2:</a:t>
            </a:r>
          </a:p>
          <a:p>
            <a:pPr marL="450850" indent="-342900" fontAlgn="auto">
              <a:spcAft>
                <a:spcPts val="600"/>
              </a:spcAft>
              <a:buFont typeface="Arial" panose="020B0604020202020204" pitchFamily="34" charset="0"/>
              <a:buChar char="•"/>
            </a:pPr>
            <a:r>
              <a:rPr lang="de-CH" dirty="0">
                <a:solidFill>
                  <a:schemeClr val="bg1"/>
                </a:solidFill>
              </a:rPr>
              <a:t>Biologische Grundlagen</a:t>
            </a:r>
          </a:p>
          <a:p>
            <a:pPr marL="450850" indent="-342900" fontAlgn="auto">
              <a:spcAft>
                <a:spcPts val="600"/>
              </a:spcAft>
              <a:buFont typeface="Arial" panose="020B0604020202020204" pitchFamily="34" charset="0"/>
              <a:buChar char="•"/>
            </a:pPr>
            <a:r>
              <a:rPr lang="de-CH" dirty="0">
                <a:solidFill>
                  <a:schemeClr val="bg1"/>
                </a:solidFill>
              </a:rPr>
              <a:t>Ernährung</a:t>
            </a:r>
          </a:p>
          <a:p>
            <a:pPr fontAlgn="auto">
              <a:spcAft>
                <a:spcPts val="600"/>
              </a:spcAft>
            </a:pPr>
            <a:r>
              <a:rPr lang="de-CH" b="1" dirty="0">
                <a:solidFill>
                  <a:schemeClr val="bg1"/>
                </a:solidFill>
                <a:effectLst>
                  <a:outerShdw blurRad="38100" dist="38100" dir="2700000" algn="tl">
                    <a:srgbClr val="000000">
                      <a:alpha val="43137"/>
                    </a:srgbClr>
                  </a:outerShdw>
                </a:effectLst>
              </a:rPr>
              <a:t>Theorie 3:</a:t>
            </a:r>
          </a:p>
          <a:p>
            <a:pPr marL="450850" indent="-342900" fontAlgn="auto">
              <a:spcAft>
                <a:spcPts val="600"/>
              </a:spcAft>
              <a:buFont typeface="Arial" panose="020B0604020202020204" pitchFamily="34" charset="0"/>
              <a:buChar char="•"/>
            </a:pPr>
            <a:r>
              <a:rPr lang="de-CH" dirty="0">
                <a:solidFill>
                  <a:schemeClr val="bg1"/>
                </a:solidFill>
              </a:rPr>
              <a:t>Entwicklungsfaktor Athletik</a:t>
            </a:r>
          </a:p>
          <a:p>
            <a:pPr fontAlgn="auto">
              <a:spcAft>
                <a:spcPts val="600"/>
              </a:spcAft>
              <a:tabLst>
                <a:tab pos="358775" algn="l"/>
              </a:tabLst>
            </a:pPr>
            <a:r>
              <a:rPr lang="de-CH" b="1" dirty="0">
                <a:solidFill>
                  <a:schemeClr val="bg1"/>
                </a:solidFill>
              </a:rPr>
              <a:t>Theorie 4:</a:t>
            </a:r>
          </a:p>
          <a:p>
            <a:pPr marL="450850" indent="-342900" fontAlgn="auto">
              <a:spcAft>
                <a:spcPts val="600"/>
              </a:spcAft>
              <a:buFont typeface="Arial" panose="020B0604020202020204" pitchFamily="34" charset="0"/>
              <a:buChar char="•"/>
              <a:tabLst>
                <a:tab pos="809625" algn="l"/>
              </a:tabLst>
            </a:pPr>
            <a:r>
              <a:rPr lang="de-CH" dirty="0" err="1">
                <a:solidFill>
                  <a:schemeClr val="bg1"/>
                </a:solidFill>
              </a:rPr>
              <a:t>esa</a:t>
            </a:r>
            <a:r>
              <a:rPr lang="de-CH" dirty="0">
                <a:solidFill>
                  <a:schemeClr val="bg1"/>
                </a:solidFill>
              </a:rPr>
              <a:t> Manual - Fachdisziplin unterrichten</a:t>
            </a:r>
          </a:p>
        </p:txBody>
      </p:sp>
      <p:sp>
        <p:nvSpPr>
          <p:cNvPr id="5" name="SeitenzahlBenutzerdefiniert">
            <a:extLst>
              <a:ext uri="{FF2B5EF4-FFF2-40B4-BE49-F238E27FC236}">
                <a16:creationId xmlns:a16="http://schemas.microsoft.com/office/drawing/2014/main" id="{4C62157F-8DB5-F78E-2ACD-72B77F99507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dirty="0">
                <a:solidFill>
                  <a:schemeClr val="bg1"/>
                </a:solidFill>
              </a:rPr>
              <a:t>1</a:t>
            </a:r>
          </a:p>
        </p:txBody>
      </p:sp>
    </p:spTree>
    <p:extLst>
      <p:ext uri="{BB962C8B-B14F-4D97-AF65-F5344CB8AC3E}">
        <p14:creationId xmlns:p14="http://schemas.microsoft.com/office/powerpoint/2010/main" val="3380548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8">
            <a:extLst>
              <a:ext uri="{FF2B5EF4-FFF2-40B4-BE49-F238E27FC236}">
                <a16:creationId xmlns:a16="http://schemas.microsoft.com/office/drawing/2014/main" id="{9C724BD5-8E91-6142-A42D-4DD343ADA86C}"/>
              </a:ext>
            </a:extLst>
          </p:cNvPr>
          <p:cNvSpPr txBox="1">
            <a:spLocks noChangeArrowheads="1"/>
          </p:cNvSpPr>
          <p:nvPr/>
        </p:nvSpPr>
        <p:spPr bwMode="auto">
          <a:xfrm>
            <a:off x="378000" y="2636912"/>
            <a:ext cx="10470528" cy="370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ts val="0"/>
              </a:spcBef>
              <a:spcAft>
                <a:spcPts val="600"/>
              </a:spcAft>
              <a:buClr>
                <a:schemeClr val="accent1"/>
              </a:buClr>
              <a:buFont typeface="Wingdings" pitchFamily="2" charset="2"/>
              <a:buChar char="§"/>
            </a:pPr>
            <a:r>
              <a:rPr lang="en-GB" sz="2000" dirty="0" err="1">
                <a:latin typeface="Arial" pitchFamily="34" charset="0"/>
              </a:rPr>
              <a:t>Ebenfalls</a:t>
            </a:r>
            <a:r>
              <a:rPr lang="en-GB" sz="2000" dirty="0">
                <a:latin typeface="Arial" pitchFamily="34" charset="0"/>
              </a:rPr>
              <a:t>: </a:t>
            </a:r>
            <a:r>
              <a:rPr lang="en-GB" sz="2000" dirty="0" err="1">
                <a:latin typeface="Arial" pitchFamily="34" charset="0"/>
              </a:rPr>
              <a:t>Ermüdungswiderstandsfähigkeit</a:t>
            </a:r>
            <a:r>
              <a:rPr lang="en-GB" sz="2000" dirty="0">
                <a:latin typeface="Arial" pitchFamily="34" charset="0"/>
              </a:rPr>
              <a:t> und Basis </a:t>
            </a:r>
            <a:r>
              <a:rPr lang="en-GB" sz="2000" dirty="0" err="1">
                <a:latin typeface="Arial" pitchFamily="34" charset="0"/>
              </a:rPr>
              <a:t>für</a:t>
            </a:r>
            <a:r>
              <a:rPr lang="en-GB" sz="2000" dirty="0">
                <a:latin typeface="Arial" pitchFamily="34" charset="0"/>
              </a:rPr>
              <a:t> </a:t>
            </a:r>
            <a:r>
              <a:rPr lang="en-GB" sz="2000" dirty="0" err="1">
                <a:latin typeface="Arial" pitchFamily="34" charset="0"/>
              </a:rPr>
              <a:t>eine</a:t>
            </a:r>
            <a:r>
              <a:rPr lang="en-GB" sz="2000" dirty="0">
                <a:latin typeface="Arial" pitchFamily="34" charset="0"/>
              </a:rPr>
              <a:t> </a:t>
            </a:r>
            <a:r>
              <a:rPr lang="en-GB" sz="2000" dirty="0" err="1">
                <a:latin typeface="Arial" pitchFamily="34" charset="0"/>
              </a:rPr>
              <a:t>rasche</a:t>
            </a:r>
            <a:r>
              <a:rPr lang="en-GB" sz="2000" dirty="0">
                <a:latin typeface="Arial" pitchFamily="34" charset="0"/>
              </a:rPr>
              <a:t> </a:t>
            </a:r>
            <a:r>
              <a:rPr lang="en-GB" sz="2000" dirty="0" err="1">
                <a:latin typeface="Arial" pitchFamily="34" charset="0"/>
              </a:rPr>
              <a:t>Wiederherstellungsfähigkeit</a:t>
            </a:r>
            <a:endParaRPr lang="en-GB" sz="2000" dirty="0">
              <a:latin typeface="Arial" pitchFamily="34" charset="0"/>
            </a:endParaRPr>
          </a:p>
          <a:p>
            <a:pPr marL="285750" indent="-285750">
              <a:spcBef>
                <a:spcPts val="0"/>
              </a:spcBef>
              <a:spcAft>
                <a:spcPts val="600"/>
              </a:spcAft>
              <a:buClr>
                <a:schemeClr val="accent1"/>
              </a:buClr>
              <a:buFont typeface="Wingdings" pitchFamily="2" charset="2"/>
              <a:buChar char="§"/>
            </a:pPr>
            <a:r>
              <a:rPr lang="en-GB" sz="2000" dirty="0" err="1">
                <a:latin typeface="Arial" pitchFamily="34" charset="0"/>
              </a:rPr>
              <a:t>Komplex</a:t>
            </a:r>
            <a:r>
              <a:rPr lang="en-GB" sz="2000" dirty="0">
                <a:latin typeface="Arial" pitchFamily="34" charset="0"/>
              </a:rPr>
              <a:t> und </a:t>
            </a:r>
            <a:r>
              <a:rPr lang="en-GB" sz="2000" dirty="0" err="1">
                <a:latin typeface="Arial" pitchFamily="34" charset="0"/>
              </a:rPr>
              <a:t>kontrovers</a:t>
            </a:r>
            <a:r>
              <a:rPr lang="en-GB" sz="2000" dirty="0">
                <a:latin typeface="Arial" pitchFamily="34" charset="0"/>
              </a:rPr>
              <a:t> </a:t>
            </a:r>
            <a:r>
              <a:rPr lang="en-GB" sz="2000" dirty="0" err="1">
                <a:latin typeface="Arial" pitchFamily="34" charset="0"/>
              </a:rPr>
              <a:t>diskutiert</a:t>
            </a:r>
            <a:endParaRPr lang="en-GB" sz="2000" dirty="0">
              <a:latin typeface="Arial" pitchFamily="34" charset="0"/>
            </a:endParaRPr>
          </a:p>
          <a:p>
            <a:pPr marL="285750" indent="-285750">
              <a:spcBef>
                <a:spcPts val="0"/>
              </a:spcBef>
              <a:spcAft>
                <a:spcPts val="600"/>
              </a:spcAft>
              <a:buClr>
                <a:schemeClr val="accent1"/>
              </a:buClr>
              <a:buFont typeface="Wingdings" pitchFamily="2" charset="2"/>
              <a:buChar char="Ø"/>
            </a:pPr>
            <a:r>
              <a:rPr lang="en-GB" sz="2000" dirty="0" err="1">
                <a:latin typeface="Arial" pitchFamily="34" charset="0"/>
              </a:rPr>
              <a:t>Zum</a:t>
            </a:r>
            <a:r>
              <a:rPr lang="en-GB" sz="2000" dirty="0">
                <a:latin typeface="Arial" pitchFamily="34" charset="0"/>
              </a:rPr>
              <a:t> </a:t>
            </a:r>
            <a:r>
              <a:rPr lang="en-GB" sz="2000" dirty="0" err="1">
                <a:latin typeface="Arial" pitchFamily="34" charset="0"/>
              </a:rPr>
              <a:t>einen</a:t>
            </a:r>
            <a:r>
              <a:rPr lang="en-GB" sz="2000" dirty="0">
                <a:latin typeface="Arial" pitchFamily="34" charset="0"/>
              </a:rPr>
              <a:t> </a:t>
            </a:r>
            <a:r>
              <a:rPr lang="en-GB" sz="2000" dirty="0" err="1">
                <a:latin typeface="Arial" pitchFamily="34" charset="0"/>
              </a:rPr>
              <a:t>durch</a:t>
            </a:r>
            <a:r>
              <a:rPr lang="en-GB" sz="2000" dirty="0">
                <a:latin typeface="Arial" pitchFamily="34" charset="0"/>
              </a:rPr>
              <a:t> die </a:t>
            </a:r>
            <a:r>
              <a:rPr lang="en-GB" sz="2000" dirty="0" err="1">
                <a:latin typeface="Arial" pitchFamily="34" charset="0"/>
              </a:rPr>
              <a:t>Stoffwechselaktivität</a:t>
            </a:r>
            <a:r>
              <a:rPr lang="en-GB" sz="2000" dirty="0">
                <a:latin typeface="Arial" pitchFamily="34" charset="0"/>
              </a:rPr>
              <a:t> </a:t>
            </a:r>
            <a:r>
              <a:rPr lang="en-GB" sz="2000" dirty="0" err="1">
                <a:latin typeface="Arial" pitchFamily="34" charset="0"/>
              </a:rPr>
              <a:t>bestimmt</a:t>
            </a:r>
            <a:endParaRPr lang="en-GB" sz="2000" dirty="0">
              <a:latin typeface="Arial" pitchFamily="34" charset="0"/>
            </a:endParaRPr>
          </a:p>
          <a:p>
            <a:pPr marL="285750" indent="-285750">
              <a:spcBef>
                <a:spcPts val="0"/>
              </a:spcBef>
              <a:spcAft>
                <a:spcPts val="600"/>
              </a:spcAft>
              <a:buClr>
                <a:schemeClr val="accent1"/>
              </a:buClr>
              <a:buFont typeface="Wingdings" pitchFamily="2" charset="2"/>
              <a:buChar char="Ø"/>
            </a:pPr>
            <a:r>
              <a:rPr lang="en-GB" sz="2000" dirty="0" err="1">
                <a:latin typeface="Arial" pitchFamily="34" charset="0"/>
              </a:rPr>
              <a:t>Zum</a:t>
            </a:r>
            <a:r>
              <a:rPr lang="en-GB" sz="2000" dirty="0">
                <a:latin typeface="Arial" pitchFamily="34" charset="0"/>
              </a:rPr>
              <a:t> </a:t>
            </a:r>
            <a:r>
              <a:rPr lang="en-GB" sz="2000" dirty="0" err="1">
                <a:latin typeface="Arial" pitchFamily="34" charset="0"/>
              </a:rPr>
              <a:t>anderen</a:t>
            </a:r>
            <a:r>
              <a:rPr lang="en-GB" sz="2000" dirty="0">
                <a:latin typeface="Arial" pitchFamily="34" charset="0"/>
              </a:rPr>
              <a:t> </a:t>
            </a:r>
            <a:r>
              <a:rPr lang="en-GB" sz="2000" dirty="0" err="1">
                <a:latin typeface="Arial" pitchFamily="34" charset="0"/>
              </a:rPr>
              <a:t>sind</a:t>
            </a:r>
            <a:r>
              <a:rPr lang="en-GB" sz="2000" dirty="0">
                <a:latin typeface="Arial" pitchFamily="34" charset="0"/>
              </a:rPr>
              <a:t> </a:t>
            </a:r>
            <a:r>
              <a:rPr lang="en-GB" sz="2000" dirty="0" err="1">
                <a:latin typeface="Arial" pitchFamily="34" charset="0"/>
              </a:rPr>
              <a:t>auch</a:t>
            </a:r>
            <a:r>
              <a:rPr lang="en-GB" sz="2000" dirty="0">
                <a:latin typeface="Arial" pitchFamily="34" charset="0"/>
              </a:rPr>
              <a:t> </a:t>
            </a:r>
            <a:r>
              <a:rPr lang="en-GB" sz="2000" dirty="0" err="1">
                <a:latin typeface="Arial" pitchFamily="34" charset="0"/>
              </a:rPr>
              <a:t>psychische</a:t>
            </a:r>
            <a:r>
              <a:rPr lang="en-GB" sz="2000" dirty="0">
                <a:latin typeface="Arial" pitchFamily="34" charset="0"/>
              </a:rPr>
              <a:t> </a:t>
            </a:r>
            <a:r>
              <a:rPr lang="en-GB" sz="2000" dirty="0" err="1">
                <a:latin typeface="Arial" pitchFamily="34" charset="0"/>
              </a:rPr>
              <a:t>Aspekte</a:t>
            </a:r>
            <a:r>
              <a:rPr lang="en-GB" sz="2000" dirty="0">
                <a:latin typeface="Arial" pitchFamily="34" charset="0"/>
              </a:rPr>
              <a:t> relevant</a:t>
            </a:r>
          </a:p>
          <a:p>
            <a:pPr marL="285750" indent="-285750">
              <a:spcBef>
                <a:spcPts val="0"/>
              </a:spcBef>
              <a:spcAft>
                <a:spcPts val="600"/>
              </a:spcAft>
              <a:buClr>
                <a:schemeClr val="accent1"/>
              </a:buClr>
              <a:buFont typeface="Wingdings" pitchFamily="2" charset="2"/>
              <a:buChar char="Ø"/>
            </a:pPr>
            <a:r>
              <a:rPr lang="en-GB" sz="2000" dirty="0">
                <a:latin typeface="Arial" pitchFamily="34" charset="0"/>
              </a:rPr>
              <a:t>Psycho-</a:t>
            </a:r>
            <a:r>
              <a:rPr lang="en-GB" sz="2000" dirty="0" err="1">
                <a:latin typeface="Arial" pitchFamily="34" charset="0"/>
              </a:rPr>
              <a:t>physischen</a:t>
            </a:r>
            <a:r>
              <a:rPr lang="en-GB" sz="2000" dirty="0">
                <a:latin typeface="Arial" pitchFamily="34" charset="0"/>
              </a:rPr>
              <a:t> </a:t>
            </a:r>
            <a:r>
              <a:rPr lang="en-GB" sz="2000" dirty="0" err="1">
                <a:latin typeface="Arial" pitchFamily="34" charset="0"/>
              </a:rPr>
              <a:t>Ermüdungsresistenz</a:t>
            </a:r>
            <a:endParaRPr lang="en-GB" sz="2000" dirty="0">
              <a:latin typeface="Arial" pitchFamily="34" charset="0"/>
            </a:endParaRPr>
          </a:p>
          <a:p>
            <a:pPr>
              <a:spcBef>
                <a:spcPts val="0"/>
              </a:spcBef>
              <a:spcAft>
                <a:spcPts val="600"/>
              </a:spcAft>
              <a:buClr>
                <a:schemeClr val="accent1"/>
              </a:buClr>
            </a:pPr>
            <a:endParaRPr lang="en-GB" sz="2000" dirty="0">
              <a:latin typeface="Arial" pitchFamily="34" charset="0"/>
            </a:endParaRPr>
          </a:p>
          <a:p>
            <a:pPr marL="285750" indent="-285750">
              <a:spcBef>
                <a:spcPts val="0"/>
              </a:spcBef>
              <a:spcAft>
                <a:spcPts val="600"/>
              </a:spcAft>
              <a:buClr>
                <a:schemeClr val="accent1"/>
              </a:buClr>
              <a:buFont typeface="Wingdings" pitchFamily="2" charset="2"/>
              <a:buChar char="§"/>
            </a:pPr>
            <a:r>
              <a:rPr lang="en-GB" sz="2000" dirty="0">
                <a:latin typeface="Arial" pitchFamily="34" charset="0"/>
              </a:rPr>
              <a:t>In </a:t>
            </a:r>
            <a:r>
              <a:rPr lang="en-GB" sz="2000" dirty="0" err="1">
                <a:latin typeface="Arial" pitchFamily="34" charset="0"/>
              </a:rPr>
              <a:t>Ausdauersportarten</a:t>
            </a:r>
            <a:r>
              <a:rPr lang="en-GB" sz="2000" dirty="0">
                <a:latin typeface="Arial" pitchFamily="34" charset="0"/>
              </a:rPr>
              <a:t>: </a:t>
            </a:r>
            <a:r>
              <a:rPr lang="en-GB" sz="2000" dirty="0" err="1">
                <a:latin typeface="Arial" pitchFamily="34" charset="0"/>
              </a:rPr>
              <a:t>Ausdauer</a:t>
            </a:r>
            <a:r>
              <a:rPr lang="en-GB" sz="2000" dirty="0">
                <a:latin typeface="Arial" pitchFamily="34" charset="0"/>
              </a:rPr>
              <a:t> </a:t>
            </a:r>
            <a:r>
              <a:rPr lang="en-GB" sz="2000" dirty="0" err="1">
                <a:latin typeface="Arial" pitchFamily="34" charset="0"/>
              </a:rPr>
              <a:t>leistungsbestimmend</a:t>
            </a:r>
            <a:endParaRPr lang="en-GB" sz="2000" dirty="0">
              <a:latin typeface="Arial" pitchFamily="34" charset="0"/>
            </a:endParaRPr>
          </a:p>
          <a:p>
            <a:pPr marL="285750" indent="-285750">
              <a:spcBef>
                <a:spcPts val="0"/>
              </a:spcBef>
              <a:spcAft>
                <a:spcPts val="600"/>
              </a:spcAft>
              <a:buClr>
                <a:schemeClr val="accent1"/>
              </a:buClr>
              <a:buFont typeface="Wingdings" pitchFamily="2" charset="2"/>
              <a:buChar char="§"/>
            </a:pPr>
            <a:r>
              <a:rPr lang="en-GB" sz="2000" dirty="0" err="1">
                <a:latin typeface="Arial" pitchFamily="34" charset="0"/>
              </a:rPr>
              <a:t>Übrige</a:t>
            </a:r>
            <a:r>
              <a:rPr lang="en-GB" sz="2000" dirty="0">
                <a:latin typeface="Arial" pitchFamily="34" charset="0"/>
              </a:rPr>
              <a:t> </a:t>
            </a:r>
            <a:r>
              <a:rPr lang="en-GB" sz="2000" dirty="0" err="1">
                <a:latin typeface="Arial" pitchFamily="34" charset="0"/>
              </a:rPr>
              <a:t>Disziplinen</a:t>
            </a:r>
            <a:r>
              <a:rPr lang="en-GB" sz="2000" dirty="0">
                <a:latin typeface="Arial" pitchFamily="34" charset="0"/>
              </a:rPr>
              <a:t>: </a:t>
            </a:r>
            <a:r>
              <a:rPr lang="en-GB" sz="2000" dirty="0" err="1">
                <a:latin typeface="Arial" pitchFamily="34" charset="0"/>
              </a:rPr>
              <a:t>Ausdauer</a:t>
            </a:r>
            <a:r>
              <a:rPr lang="en-GB" sz="2000" dirty="0">
                <a:latin typeface="Arial" pitchFamily="34" charset="0"/>
              </a:rPr>
              <a:t> </a:t>
            </a:r>
            <a:r>
              <a:rPr lang="en-GB" sz="2000" dirty="0" err="1">
                <a:latin typeface="Arial" pitchFamily="34" charset="0"/>
              </a:rPr>
              <a:t>ist</a:t>
            </a:r>
            <a:r>
              <a:rPr lang="en-GB" sz="2000" dirty="0">
                <a:latin typeface="Arial" pitchFamily="34" charset="0"/>
              </a:rPr>
              <a:t> </a:t>
            </a:r>
            <a:r>
              <a:rPr lang="en-GB" sz="2000" dirty="0" err="1">
                <a:latin typeface="Arial" pitchFamily="34" charset="0"/>
              </a:rPr>
              <a:t>notwendig</a:t>
            </a:r>
            <a:r>
              <a:rPr lang="en-GB" sz="2000" dirty="0">
                <a:latin typeface="Arial" pitchFamily="34" charset="0"/>
              </a:rPr>
              <a:t>, um (</a:t>
            </a:r>
            <a:r>
              <a:rPr lang="en-GB" sz="2000" dirty="0" err="1">
                <a:latin typeface="Arial" pitchFamily="34" charset="0"/>
              </a:rPr>
              <a:t>ausdauernd</a:t>
            </a:r>
            <a:r>
              <a:rPr lang="en-GB" sz="2000" dirty="0">
                <a:latin typeface="Arial" pitchFamily="34" charset="0"/>
              </a:rPr>
              <a:t>) </a:t>
            </a:r>
            <a:r>
              <a:rPr lang="en-GB" sz="2000" dirty="0" err="1">
                <a:latin typeface="Arial" pitchFamily="34" charset="0"/>
              </a:rPr>
              <a:t>trainieren</a:t>
            </a:r>
            <a:r>
              <a:rPr lang="en-GB" sz="2000" dirty="0">
                <a:latin typeface="Arial" pitchFamily="34" charset="0"/>
              </a:rPr>
              <a:t> </a:t>
            </a:r>
            <a:r>
              <a:rPr lang="en-GB" sz="2000" dirty="0" err="1">
                <a:latin typeface="Arial" pitchFamily="34" charset="0"/>
              </a:rPr>
              <a:t>zu</a:t>
            </a:r>
            <a:r>
              <a:rPr lang="en-GB" sz="2000" dirty="0">
                <a:latin typeface="Arial" pitchFamily="34" charset="0"/>
              </a:rPr>
              <a:t> </a:t>
            </a:r>
            <a:r>
              <a:rPr lang="en-GB" sz="2000" dirty="0" err="1">
                <a:latin typeface="Arial" pitchFamily="34" charset="0"/>
              </a:rPr>
              <a:t>können</a:t>
            </a:r>
            <a:r>
              <a:rPr lang="en-GB" sz="2000" dirty="0">
                <a:latin typeface="Arial" pitchFamily="34" charset="0"/>
              </a:rPr>
              <a:t>, </a:t>
            </a:r>
            <a:r>
              <a:rPr lang="en-GB" sz="2000" dirty="0" err="1">
                <a:latin typeface="Arial" pitchFamily="34" charset="0"/>
              </a:rPr>
              <a:t>im</a:t>
            </a:r>
            <a:r>
              <a:rPr lang="en-GB" sz="2000" dirty="0">
                <a:latin typeface="Arial" pitchFamily="34" charset="0"/>
              </a:rPr>
              <a:t> </a:t>
            </a:r>
            <a:r>
              <a:rPr lang="en-GB" sz="2000" dirty="0" err="1">
                <a:latin typeface="Arial" pitchFamily="34" charset="0"/>
              </a:rPr>
              <a:t>Wettkampf</a:t>
            </a:r>
            <a:r>
              <a:rPr lang="en-GB" sz="2000" dirty="0">
                <a:latin typeface="Arial" pitchFamily="34" charset="0"/>
              </a:rPr>
              <a:t> </a:t>
            </a:r>
            <a:r>
              <a:rPr lang="en-GB" sz="2000" dirty="0" err="1">
                <a:latin typeface="Arial" pitchFamily="34" charset="0"/>
              </a:rPr>
              <a:t>erfolgreich</a:t>
            </a:r>
            <a:r>
              <a:rPr lang="en-GB" sz="2000" dirty="0">
                <a:latin typeface="Arial" pitchFamily="34" charset="0"/>
              </a:rPr>
              <a:t> </a:t>
            </a:r>
            <a:r>
              <a:rPr lang="en-GB" sz="2000" dirty="0" err="1">
                <a:latin typeface="Arial" pitchFamily="34" charset="0"/>
              </a:rPr>
              <a:t>zu</a:t>
            </a:r>
            <a:r>
              <a:rPr lang="en-GB" sz="2000" dirty="0">
                <a:latin typeface="Arial" pitchFamily="34" charset="0"/>
              </a:rPr>
              <a:t> sein und </a:t>
            </a:r>
            <a:r>
              <a:rPr lang="en-GB" sz="2000" dirty="0" err="1">
                <a:latin typeface="Arial" pitchFamily="34" charset="0"/>
              </a:rPr>
              <a:t>sich</a:t>
            </a:r>
            <a:r>
              <a:rPr lang="en-GB" sz="2000" dirty="0">
                <a:latin typeface="Arial" pitchFamily="34" charset="0"/>
              </a:rPr>
              <a:t> </a:t>
            </a:r>
            <a:r>
              <a:rPr lang="en-GB" sz="2000" dirty="0" err="1">
                <a:latin typeface="Arial" pitchFamily="34" charset="0"/>
              </a:rPr>
              <a:t>nach</a:t>
            </a:r>
            <a:r>
              <a:rPr lang="en-GB" sz="2000" dirty="0">
                <a:latin typeface="Arial" pitchFamily="34" charset="0"/>
              </a:rPr>
              <a:t> </a:t>
            </a:r>
            <a:r>
              <a:rPr lang="en-GB" sz="2000" dirty="0" err="1">
                <a:latin typeface="Arial" pitchFamily="34" charset="0"/>
              </a:rPr>
              <a:t>körperlichen</a:t>
            </a:r>
            <a:r>
              <a:rPr lang="en-GB" sz="2000" dirty="0">
                <a:latin typeface="Arial" pitchFamily="34" charset="0"/>
              </a:rPr>
              <a:t> </a:t>
            </a:r>
            <a:r>
              <a:rPr lang="en-GB" sz="2000" dirty="0" err="1">
                <a:latin typeface="Arial" pitchFamily="34" charset="0"/>
              </a:rPr>
              <a:t>Belastung</a:t>
            </a:r>
            <a:r>
              <a:rPr lang="en-GB" sz="2000" dirty="0">
                <a:latin typeface="Arial" pitchFamily="34" charset="0"/>
              </a:rPr>
              <a:t> </a:t>
            </a:r>
            <a:r>
              <a:rPr lang="en-GB" sz="2000" dirty="0" err="1">
                <a:latin typeface="Arial" pitchFamily="34" charset="0"/>
              </a:rPr>
              <a:t>rasch</a:t>
            </a:r>
            <a:r>
              <a:rPr lang="en-GB" sz="2000" dirty="0">
                <a:latin typeface="Arial" pitchFamily="34" charset="0"/>
              </a:rPr>
              <a:t> </a:t>
            </a:r>
            <a:r>
              <a:rPr lang="en-GB" sz="2000" dirty="0" err="1">
                <a:latin typeface="Arial" pitchFamily="34" charset="0"/>
              </a:rPr>
              <a:t>zu</a:t>
            </a:r>
            <a:r>
              <a:rPr lang="en-GB" sz="2000" dirty="0">
                <a:latin typeface="Arial" pitchFamily="34" charset="0"/>
              </a:rPr>
              <a:t> </a:t>
            </a:r>
            <a:r>
              <a:rPr lang="en-GB" sz="2000" dirty="0" err="1">
                <a:latin typeface="Arial" pitchFamily="34" charset="0"/>
              </a:rPr>
              <a:t>erholen</a:t>
            </a:r>
            <a:endParaRPr lang="en-GB" sz="2000" dirty="0">
              <a:latin typeface="Arial" pitchFamily="34" charset="0"/>
            </a:endParaRPr>
          </a:p>
        </p:txBody>
      </p:sp>
      <p:sp>
        <p:nvSpPr>
          <p:cNvPr id="9" name="Abgerundetes Rechteck 7">
            <a:extLst>
              <a:ext uri="{FF2B5EF4-FFF2-40B4-BE49-F238E27FC236}">
                <a16:creationId xmlns:a16="http://schemas.microsoft.com/office/drawing/2014/main" id="{92DA940D-18E6-2943-80E4-469980CB198C}"/>
              </a:ext>
            </a:extLst>
          </p:cNvPr>
          <p:cNvSpPr/>
          <p:nvPr/>
        </p:nvSpPr>
        <p:spPr>
          <a:xfrm>
            <a:off x="1847528" y="1556792"/>
            <a:ext cx="8496944" cy="89439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Aft>
                <a:spcPts val="600"/>
              </a:spcAft>
              <a:defRPr/>
            </a:pPr>
            <a:r>
              <a:rPr lang="en-GB" sz="1800" dirty="0">
                <a:solidFill>
                  <a:schemeClr val="tx1"/>
                </a:solidFill>
                <a:latin typeface="Arial" pitchFamily="34" charset="0"/>
              </a:rPr>
              <a:t>Die </a:t>
            </a:r>
            <a:r>
              <a:rPr lang="en-GB" sz="1800" dirty="0" err="1">
                <a:solidFill>
                  <a:schemeClr val="tx1"/>
                </a:solidFill>
                <a:latin typeface="Arial" pitchFamily="34" charset="0"/>
              </a:rPr>
              <a:t>Ausdauer</a:t>
            </a:r>
            <a:r>
              <a:rPr lang="en-GB" sz="1800" dirty="0">
                <a:solidFill>
                  <a:schemeClr val="tx1"/>
                </a:solidFill>
                <a:latin typeface="Arial" pitchFamily="34" charset="0"/>
              </a:rPr>
              <a:t> </a:t>
            </a:r>
            <a:r>
              <a:rPr lang="en-GB" sz="1800" dirty="0" err="1">
                <a:solidFill>
                  <a:schemeClr val="tx1"/>
                </a:solidFill>
                <a:latin typeface="Arial" pitchFamily="34" charset="0"/>
              </a:rPr>
              <a:t>ist</a:t>
            </a:r>
            <a:r>
              <a:rPr lang="en-GB" sz="1800" dirty="0">
                <a:solidFill>
                  <a:schemeClr val="tx1"/>
                </a:solidFill>
                <a:latin typeface="Arial" pitchFamily="34" charset="0"/>
              </a:rPr>
              <a:t> die </a:t>
            </a:r>
            <a:r>
              <a:rPr lang="en-GB" sz="1800" dirty="0" err="1">
                <a:solidFill>
                  <a:schemeClr val="tx1"/>
                </a:solidFill>
                <a:latin typeface="Arial" pitchFamily="34" charset="0"/>
              </a:rPr>
              <a:t>Fähigkeit</a:t>
            </a:r>
            <a:r>
              <a:rPr lang="en-GB" sz="1800" dirty="0">
                <a:solidFill>
                  <a:schemeClr val="tx1"/>
                </a:solidFill>
                <a:latin typeface="Arial" pitchFamily="34" charset="0"/>
              </a:rPr>
              <a:t>, </a:t>
            </a:r>
            <a:r>
              <a:rPr lang="en-GB" sz="1800" dirty="0" err="1">
                <a:solidFill>
                  <a:schemeClr val="tx1"/>
                </a:solidFill>
                <a:latin typeface="Arial" pitchFamily="34" charset="0"/>
              </a:rPr>
              <a:t>eine</a:t>
            </a:r>
            <a:r>
              <a:rPr lang="en-GB" sz="1800" dirty="0">
                <a:solidFill>
                  <a:schemeClr val="tx1"/>
                </a:solidFill>
                <a:latin typeface="Arial" pitchFamily="34" charset="0"/>
              </a:rPr>
              <a:t> </a:t>
            </a:r>
            <a:r>
              <a:rPr lang="en-GB" sz="1800" dirty="0" err="1">
                <a:solidFill>
                  <a:schemeClr val="tx1"/>
                </a:solidFill>
                <a:latin typeface="Arial" pitchFamily="34" charset="0"/>
              </a:rPr>
              <a:t>gegebene</a:t>
            </a:r>
            <a:r>
              <a:rPr lang="en-GB" sz="1800" dirty="0">
                <a:solidFill>
                  <a:schemeClr val="tx1"/>
                </a:solidFill>
                <a:latin typeface="Arial" pitchFamily="34" charset="0"/>
              </a:rPr>
              <a:t> </a:t>
            </a:r>
            <a:r>
              <a:rPr lang="en-GB" sz="1800" dirty="0" err="1">
                <a:solidFill>
                  <a:schemeClr val="tx1"/>
                </a:solidFill>
                <a:latin typeface="Arial" pitchFamily="34" charset="0"/>
              </a:rPr>
              <a:t>Leistung</a:t>
            </a:r>
            <a:r>
              <a:rPr lang="en-GB" sz="1800" dirty="0">
                <a:solidFill>
                  <a:schemeClr val="tx1"/>
                </a:solidFill>
                <a:latin typeface="Arial" pitchFamily="34" charset="0"/>
              </a:rPr>
              <a:t> bis ins </a:t>
            </a:r>
            <a:r>
              <a:rPr lang="en-GB" sz="1800" dirty="0" err="1">
                <a:solidFill>
                  <a:schemeClr val="tx1"/>
                </a:solidFill>
                <a:latin typeface="Arial" pitchFamily="34" charset="0"/>
              </a:rPr>
              <a:t>Ziel</a:t>
            </a:r>
            <a:r>
              <a:rPr lang="en-GB" sz="1800" dirty="0">
                <a:solidFill>
                  <a:schemeClr val="tx1"/>
                </a:solidFill>
                <a:latin typeface="Arial" pitchFamily="34" charset="0"/>
              </a:rPr>
              <a:t> </a:t>
            </a:r>
            <a:r>
              <a:rPr lang="en-GB" sz="1800" dirty="0" err="1">
                <a:solidFill>
                  <a:schemeClr val="tx1"/>
                </a:solidFill>
                <a:latin typeface="Arial" pitchFamily="34" charset="0"/>
              </a:rPr>
              <a:t>aufrechtzuerhalten</a:t>
            </a:r>
            <a:r>
              <a:rPr lang="en-GB" sz="1800" dirty="0">
                <a:solidFill>
                  <a:schemeClr val="tx1"/>
                </a:solidFill>
                <a:latin typeface="Arial" pitchFamily="34" charset="0"/>
              </a:rPr>
              <a:t> </a:t>
            </a:r>
            <a:r>
              <a:rPr lang="en-GB" sz="1800" dirty="0" err="1">
                <a:solidFill>
                  <a:schemeClr val="tx1"/>
                </a:solidFill>
                <a:latin typeface="Arial" pitchFamily="34" charset="0"/>
              </a:rPr>
              <a:t>oder</a:t>
            </a:r>
            <a:r>
              <a:rPr lang="en-GB" sz="1800" dirty="0">
                <a:solidFill>
                  <a:schemeClr val="tx1"/>
                </a:solidFill>
                <a:latin typeface="Arial" pitchFamily="34" charset="0"/>
              </a:rPr>
              <a:t> </a:t>
            </a:r>
            <a:r>
              <a:rPr lang="en-GB" sz="1800" dirty="0" err="1">
                <a:solidFill>
                  <a:schemeClr val="tx1"/>
                </a:solidFill>
                <a:latin typeface="Arial" pitchFamily="34" charset="0"/>
              </a:rPr>
              <a:t>eine</a:t>
            </a:r>
            <a:r>
              <a:rPr lang="en-GB" sz="1800" dirty="0">
                <a:solidFill>
                  <a:schemeClr val="tx1"/>
                </a:solidFill>
                <a:latin typeface="Arial" pitchFamily="34" charset="0"/>
              </a:rPr>
              <a:t> </a:t>
            </a:r>
            <a:r>
              <a:rPr lang="en-GB" sz="1800" dirty="0" err="1">
                <a:solidFill>
                  <a:schemeClr val="tx1"/>
                </a:solidFill>
                <a:latin typeface="Arial" pitchFamily="34" charset="0"/>
              </a:rPr>
              <a:t>bestimmte</a:t>
            </a:r>
            <a:r>
              <a:rPr lang="en-GB" sz="1800" dirty="0">
                <a:solidFill>
                  <a:schemeClr val="tx1"/>
                </a:solidFill>
                <a:latin typeface="Arial" pitchFamily="34" charset="0"/>
              </a:rPr>
              <a:t> </a:t>
            </a:r>
            <a:r>
              <a:rPr lang="en-GB" sz="1800" dirty="0" err="1">
                <a:solidFill>
                  <a:schemeClr val="tx1"/>
                </a:solidFill>
                <a:latin typeface="Arial" pitchFamily="34" charset="0"/>
              </a:rPr>
              <a:t>Belastung</a:t>
            </a:r>
            <a:r>
              <a:rPr lang="en-GB" sz="1800" dirty="0">
                <a:solidFill>
                  <a:schemeClr val="tx1"/>
                </a:solidFill>
                <a:latin typeface="Arial" pitchFamily="34" charset="0"/>
              </a:rPr>
              <a:t> </a:t>
            </a:r>
            <a:r>
              <a:rPr lang="en-GB" sz="1800" dirty="0" err="1">
                <a:solidFill>
                  <a:schemeClr val="tx1"/>
                </a:solidFill>
                <a:latin typeface="Arial" pitchFamily="34" charset="0"/>
              </a:rPr>
              <a:t>ohne</a:t>
            </a:r>
            <a:r>
              <a:rPr lang="en-GB" sz="1800" dirty="0">
                <a:solidFill>
                  <a:schemeClr val="tx1"/>
                </a:solidFill>
                <a:latin typeface="Arial" pitchFamily="34" charset="0"/>
              </a:rPr>
              <a:t> </a:t>
            </a:r>
            <a:r>
              <a:rPr lang="en-GB" sz="1800" dirty="0" err="1">
                <a:solidFill>
                  <a:schemeClr val="tx1"/>
                </a:solidFill>
                <a:latin typeface="Arial" pitchFamily="34" charset="0"/>
              </a:rPr>
              <a:t>nennenswerte</a:t>
            </a:r>
            <a:r>
              <a:rPr lang="en-GB" sz="1800" dirty="0">
                <a:solidFill>
                  <a:schemeClr val="tx1"/>
                </a:solidFill>
                <a:latin typeface="Arial" pitchFamily="34" charset="0"/>
              </a:rPr>
              <a:t> </a:t>
            </a:r>
            <a:r>
              <a:rPr lang="en-GB" sz="1800" dirty="0" err="1">
                <a:solidFill>
                  <a:schemeClr val="tx1"/>
                </a:solidFill>
                <a:latin typeface="Arial" pitchFamily="34" charset="0"/>
              </a:rPr>
              <a:t>Ermüdungsanzeichen</a:t>
            </a:r>
            <a:r>
              <a:rPr lang="en-GB" sz="1800" dirty="0">
                <a:solidFill>
                  <a:schemeClr val="tx1"/>
                </a:solidFill>
                <a:latin typeface="Arial" pitchFamily="34" charset="0"/>
              </a:rPr>
              <a:t> </a:t>
            </a:r>
            <a:r>
              <a:rPr lang="en-GB" sz="1800" dirty="0" err="1">
                <a:solidFill>
                  <a:schemeClr val="tx1"/>
                </a:solidFill>
                <a:latin typeface="Arial" pitchFamily="34" charset="0"/>
              </a:rPr>
              <a:t>über</a:t>
            </a:r>
            <a:r>
              <a:rPr lang="en-GB" sz="1800" dirty="0">
                <a:solidFill>
                  <a:schemeClr val="tx1"/>
                </a:solidFill>
                <a:latin typeface="Arial" pitchFamily="34" charset="0"/>
              </a:rPr>
              <a:t> </a:t>
            </a:r>
            <a:r>
              <a:rPr lang="en-GB" sz="1800" dirty="0" err="1">
                <a:solidFill>
                  <a:schemeClr val="tx1"/>
                </a:solidFill>
                <a:latin typeface="Arial" pitchFamily="34" charset="0"/>
              </a:rPr>
              <a:t>einen</a:t>
            </a:r>
            <a:r>
              <a:rPr lang="en-GB" sz="1800" dirty="0">
                <a:solidFill>
                  <a:schemeClr val="tx1"/>
                </a:solidFill>
                <a:latin typeface="Arial" pitchFamily="34" charset="0"/>
              </a:rPr>
              <a:t> </a:t>
            </a:r>
            <a:r>
              <a:rPr lang="en-GB" sz="1800" dirty="0" err="1">
                <a:solidFill>
                  <a:schemeClr val="tx1"/>
                </a:solidFill>
                <a:latin typeface="Arial" pitchFamily="34" charset="0"/>
              </a:rPr>
              <a:t>möglichst</a:t>
            </a:r>
            <a:r>
              <a:rPr lang="en-GB" sz="1800" dirty="0">
                <a:solidFill>
                  <a:schemeClr val="tx1"/>
                </a:solidFill>
                <a:latin typeface="Arial" pitchFamily="34" charset="0"/>
              </a:rPr>
              <a:t> </a:t>
            </a:r>
            <a:r>
              <a:rPr lang="en-GB" sz="1800" dirty="0" err="1">
                <a:solidFill>
                  <a:schemeClr val="tx1"/>
                </a:solidFill>
                <a:latin typeface="Arial" pitchFamily="34" charset="0"/>
              </a:rPr>
              <a:t>langen</a:t>
            </a:r>
            <a:r>
              <a:rPr lang="en-GB" sz="1800" dirty="0">
                <a:solidFill>
                  <a:schemeClr val="tx1"/>
                </a:solidFill>
                <a:latin typeface="Arial" pitchFamily="34" charset="0"/>
              </a:rPr>
              <a:t> </a:t>
            </a:r>
            <a:r>
              <a:rPr lang="en-GB" sz="1800" dirty="0" err="1">
                <a:solidFill>
                  <a:schemeClr val="tx1"/>
                </a:solidFill>
                <a:latin typeface="Arial" pitchFamily="34" charset="0"/>
              </a:rPr>
              <a:t>Zeitraum</a:t>
            </a:r>
            <a:r>
              <a:rPr lang="en-GB" sz="1800" dirty="0">
                <a:solidFill>
                  <a:schemeClr val="tx1"/>
                </a:solidFill>
                <a:latin typeface="Arial" pitchFamily="34" charset="0"/>
              </a:rPr>
              <a:t> </a:t>
            </a:r>
            <a:r>
              <a:rPr lang="en-GB" sz="1800" dirty="0" err="1">
                <a:solidFill>
                  <a:schemeClr val="tx1"/>
                </a:solidFill>
                <a:latin typeface="Arial" pitchFamily="34" charset="0"/>
              </a:rPr>
              <a:t>zu</a:t>
            </a:r>
            <a:r>
              <a:rPr lang="en-GB" sz="1800" dirty="0">
                <a:solidFill>
                  <a:schemeClr val="tx1"/>
                </a:solidFill>
                <a:latin typeface="Arial" pitchFamily="34" charset="0"/>
              </a:rPr>
              <a:t> </a:t>
            </a:r>
            <a:r>
              <a:rPr lang="en-GB" sz="1800" dirty="0" err="1">
                <a:solidFill>
                  <a:schemeClr val="tx1"/>
                </a:solidFill>
                <a:latin typeface="Arial" pitchFamily="34" charset="0"/>
              </a:rPr>
              <a:t>ertragen</a:t>
            </a:r>
            <a:endParaRPr lang="en-GB" sz="1800" b="1"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8C0F560-D31F-EB41-9D2E-9ACB48F1E3AA}"/>
              </a:ext>
            </a:extLst>
          </p:cNvPr>
          <p:cNvPicPr>
            <a:picLocks noChangeAspect="1"/>
          </p:cNvPicPr>
          <p:nvPr/>
        </p:nvPicPr>
        <p:blipFill>
          <a:blip r:embed="rId3"/>
          <a:stretch>
            <a:fillRect/>
          </a:stretch>
        </p:blipFill>
        <p:spPr>
          <a:xfrm>
            <a:off x="9701832" y="3002508"/>
            <a:ext cx="2082800" cy="2298700"/>
          </a:xfrm>
          <a:prstGeom prst="rect">
            <a:avLst/>
          </a:prstGeom>
        </p:spPr>
      </p:pic>
      <p:sp>
        <p:nvSpPr>
          <p:cNvPr id="6" name="Titel 2">
            <a:extLst>
              <a:ext uri="{FF2B5EF4-FFF2-40B4-BE49-F238E27FC236}">
                <a16:creationId xmlns:a16="http://schemas.microsoft.com/office/drawing/2014/main" id="{37855F0D-B83F-4338-8D0D-4A4BAA20E701}"/>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Ausdauer</a:t>
            </a:r>
          </a:p>
        </p:txBody>
      </p:sp>
      <p:sp>
        <p:nvSpPr>
          <p:cNvPr id="3" name="SeitenzahlBenutzerdefiniert">
            <a:extLst>
              <a:ext uri="{FF2B5EF4-FFF2-40B4-BE49-F238E27FC236}">
                <a16:creationId xmlns:a16="http://schemas.microsoft.com/office/drawing/2014/main" id="{DA7E185F-C34B-A7DB-A4F9-D0CE8A0A7D64}"/>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7</a:t>
            </a:r>
            <a:endParaRPr lang="de-CH" sz="900" dirty="0"/>
          </a:p>
        </p:txBody>
      </p:sp>
    </p:spTree>
    <p:extLst>
      <p:ext uri="{BB962C8B-B14F-4D97-AF65-F5344CB8AC3E}">
        <p14:creationId xmlns:p14="http://schemas.microsoft.com/office/powerpoint/2010/main" val="229269602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s Rechteck 6">
            <a:extLst>
              <a:ext uri="{FF2B5EF4-FFF2-40B4-BE49-F238E27FC236}">
                <a16:creationId xmlns:a16="http://schemas.microsoft.com/office/drawing/2014/main" id="{80993F35-B442-8446-8E9E-DCBDC9F4C452}"/>
              </a:ext>
            </a:extLst>
          </p:cNvPr>
          <p:cNvSpPr/>
          <p:nvPr/>
        </p:nvSpPr>
        <p:spPr bwMode="auto">
          <a:xfrm>
            <a:off x="1847689" y="2053754"/>
            <a:ext cx="8496623" cy="2750493"/>
          </a:xfrm>
          <a:prstGeom prst="roundRect">
            <a:avLst/>
          </a:prstGeom>
          <a:solidFill>
            <a:schemeClr val="accent6">
              <a:lumMod val="60000"/>
              <a:lumOff val="40000"/>
            </a:schemeClr>
          </a:solidFill>
          <a:ln w="12700" cap="flat" cmpd="sng" algn="ctr">
            <a:solidFill>
              <a:schemeClr val="tx1"/>
            </a:solidFill>
            <a:prstDash val="solid"/>
            <a:round/>
            <a:headEnd type="none" w="med" len="med"/>
            <a:tailEnd type="none" w="med" len="med"/>
          </a:ln>
          <a:effectLst/>
        </p:spPr>
        <p:txBody>
          <a:bodyPr lIns="91431" tIns="45715" rIns="91431" bIns="45715" anchor="ctr"/>
          <a:lstStyle/>
          <a:p>
            <a:pPr algn="just" eaLnBrk="0" hangingPunct="0">
              <a:defRPr/>
            </a:pPr>
            <a:r>
              <a:rPr lang="de-CH" sz="1800" dirty="0"/>
              <a:t>Die Schnelligkeitsfähigkeiten lassen sich nur optimieren, wenn wir «alles geben». Deshalb gehört zum Schnelligkeitstraining eine Uhr oder ein Gegner. Körperliche, geistige und emotionale Ermüdung beeinträchtigen die Schnelligkeit genauso wie alle andern koordinativ anspruchsvollen Leistungen. Im ermüdeten Zustand bringt deshalb ein Schnelligkeitstraining keine Verbesserungen. Sehr verbreitet sind die Trainingsmethoden «Intervalltraining», das «Wiederholungstraining» oder das bekannte Grundlagentraining.</a:t>
            </a:r>
          </a:p>
        </p:txBody>
      </p:sp>
      <p:sp>
        <p:nvSpPr>
          <p:cNvPr id="4" name="Titel 2">
            <a:extLst>
              <a:ext uri="{FF2B5EF4-FFF2-40B4-BE49-F238E27FC236}">
                <a16:creationId xmlns:a16="http://schemas.microsoft.com/office/drawing/2014/main" id="{885830AC-69BB-4098-9DA8-DA8CD47DA9FF}"/>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Schnelligkeit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Methodische Aspekte des Schnelligkeitstrainings</a:t>
            </a:r>
          </a:p>
        </p:txBody>
      </p:sp>
      <p:sp>
        <p:nvSpPr>
          <p:cNvPr id="3" name="SeitenzahlBenutzerdefiniert">
            <a:extLst>
              <a:ext uri="{FF2B5EF4-FFF2-40B4-BE49-F238E27FC236}">
                <a16:creationId xmlns:a16="http://schemas.microsoft.com/office/drawing/2014/main" id="{8EB187DD-DC3E-C9D9-BC91-2F5E17743DD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67</a:t>
            </a:r>
            <a:endParaRPr lang="de-CH" sz="900" dirty="0"/>
          </a:p>
        </p:txBody>
      </p:sp>
    </p:spTree>
    <p:extLst>
      <p:ext uri="{BB962C8B-B14F-4D97-AF65-F5344CB8AC3E}">
        <p14:creationId xmlns:p14="http://schemas.microsoft.com/office/powerpoint/2010/main" val="59840212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6">
            <a:extLst>
              <a:ext uri="{FF2B5EF4-FFF2-40B4-BE49-F238E27FC236}">
                <a16:creationId xmlns:a16="http://schemas.microsoft.com/office/drawing/2014/main" id="{0DFF7849-AF0E-C2C8-791D-7DDBB029AF33}"/>
              </a:ext>
            </a:extLst>
          </p:cNvPr>
          <p:cNvSpPr/>
          <p:nvPr/>
        </p:nvSpPr>
        <p:spPr bwMode="auto">
          <a:xfrm>
            <a:off x="1310219" y="1902309"/>
            <a:ext cx="10109199" cy="3053382"/>
          </a:xfrm>
          <a:prstGeom prst="roundRect">
            <a:avLst/>
          </a:prstGeom>
          <a:solidFill>
            <a:schemeClr val="accent6">
              <a:lumMod val="60000"/>
              <a:lumOff val="40000"/>
            </a:schemeClr>
          </a:solidFill>
          <a:ln w="12700" cap="flat" cmpd="sng" algn="ctr">
            <a:solidFill>
              <a:schemeClr val="tx1"/>
            </a:solidFill>
            <a:prstDash val="solid"/>
            <a:round/>
            <a:headEnd type="none" w="med" len="med"/>
            <a:tailEnd type="none" w="med" len="med"/>
          </a:ln>
          <a:effectLst/>
        </p:spPr>
        <p:txBody>
          <a:bodyPr lIns="91431" tIns="45715" rIns="91431" bIns="45715" anchor="ctr"/>
          <a:lstStyle/>
          <a:p>
            <a:pPr algn="just" eaLnBrk="0" hangingPunct="0">
              <a:defRPr/>
            </a:pPr>
            <a:r>
              <a:rPr lang="fr-CH" sz="2000" dirty="0"/>
              <a:t>La vitesse ne peut être améliorée que si l’on s’entraîne «à fond». C’est la raison pour laquelle l’entraînement de la vitesse exige soit un chronomètre, soit un adversaire</a:t>
            </a:r>
            <a:r>
              <a:rPr lang="de-CH" sz="2000" dirty="0"/>
              <a:t>. </a:t>
            </a:r>
          </a:p>
          <a:p>
            <a:pPr algn="just" eaLnBrk="0" hangingPunct="0">
              <a:defRPr/>
            </a:pPr>
            <a:r>
              <a:rPr lang="fr-CH" sz="2000" dirty="0"/>
              <a:t>La vitesse ne peut être améliorée que si l’on s’entraîne «à fond». C’est la raison pour laquelle l’entraînement de la vitesse exige soit un chronomètre, soit un adversaire</a:t>
            </a:r>
            <a:r>
              <a:rPr lang="de-CH" sz="2000" dirty="0"/>
              <a:t>. </a:t>
            </a:r>
            <a:r>
              <a:rPr lang="fr-CH" sz="2000" dirty="0"/>
              <a:t>Les méthodes par „intervalles“, „répétitions“ sont très répandues. Mais la plus connue de toute est la méthode d’entraînement de base</a:t>
            </a:r>
            <a:r>
              <a:rPr lang="de-CH" sz="2000" dirty="0"/>
              <a:t>.</a:t>
            </a:r>
          </a:p>
        </p:txBody>
      </p:sp>
      <p:sp>
        <p:nvSpPr>
          <p:cNvPr id="5" name="Titel 2">
            <a:extLst>
              <a:ext uri="{FF2B5EF4-FFF2-40B4-BE49-F238E27FC236}">
                <a16:creationId xmlns:a16="http://schemas.microsoft.com/office/drawing/2014/main" id="{8C9F14B8-ABE6-41C7-BA3D-B1A778D9D29E}"/>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FR" sz="2800" dirty="0"/>
              <a:t>Vitesse</a:t>
            </a:r>
            <a:br>
              <a:rPr lang="fr-FR" sz="2800" dirty="0"/>
            </a:br>
            <a:r>
              <a:rPr lang="fr-FR" sz="2800" b="0" dirty="0"/>
              <a:t>Aspect méthodologique de l’entrainement de vitesse</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AEC98035-A974-20C7-1DEE-43227344D8E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67</a:t>
            </a:r>
            <a:endParaRPr lang="de-CH" sz="900" dirty="0"/>
          </a:p>
        </p:txBody>
      </p:sp>
    </p:spTree>
    <p:extLst>
      <p:ext uri="{BB962C8B-B14F-4D97-AF65-F5344CB8AC3E}">
        <p14:creationId xmlns:p14="http://schemas.microsoft.com/office/powerpoint/2010/main" val="31842482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6">
            <a:extLst>
              <a:ext uri="{FF2B5EF4-FFF2-40B4-BE49-F238E27FC236}">
                <a16:creationId xmlns:a16="http://schemas.microsoft.com/office/drawing/2014/main" id="{9C3438C6-0423-6FC9-2AB5-F653CE52905F}"/>
              </a:ext>
            </a:extLst>
          </p:cNvPr>
          <p:cNvSpPr/>
          <p:nvPr/>
        </p:nvSpPr>
        <p:spPr bwMode="auto">
          <a:xfrm>
            <a:off x="1301235" y="2177988"/>
            <a:ext cx="10104026" cy="2952327"/>
          </a:xfrm>
          <a:prstGeom prst="roundRect">
            <a:avLst/>
          </a:prstGeom>
          <a:solidFill>
            <a:schemeClr val="accent6">
              <a:lumMod val="60000"/>
              <a:lumOff val="40000"/>
            </a:schemeClr>
          </a:solidFill>
          <a:ln w="12700" cap="flat" cmpd="sng" algn="ctr">
            <a:solidFill>
              <a:schemeClr val="tx1"/>
            </a:solidFill>
            <a:prstDash val="solid"/>
            <a:round/>
            <a:headEnd type="none" w="med" len="med"/>
            <a:tailEnd type="none" w="med" len="med"/>
          </a:ln>
          <a:effectLst/>
        </p:spPr>
        <p:txBody>
          <a:bodyPr lIns="91431" tIns="45715" rIns="91431" bIns="45715" anchor="ctr"/>
          <a:lstStyle/>
          <a:p>
            <a:pPr algn="just" eaLnBrk="0" hangingPunct="0">
              <a:defRPr/>
            </a:pPr>
            <a:r>
              <a:rPr lang="it-IT" sz="2000" dirty="0"/>
              <a:t>Le capacità di velocità possono essere ottimizzate solo se diamo il massimo. Questo è il motivo per cui l'allenamento della velocità include un cronometro o un avversario. La fatica fisica, mentale ed emotiva influisce sulla velocità allo stesso modo di qualsiasi altra prestazione impegnativa dal punto di vista coordinativo. Pertanto, l'allenamento della velocità mentre si è affaticati non migliora la velocità. I metodi di allenamento più comuni sono "</a:t>
            </a:r>
            <a:r>
              <a:rPr lang="it-IT" sz="2000" dirty="0" err="1"/>
              <a:t>interval</a:t>
            </a:r>
            <a:r>
              <a:rPr lang="it-IT" sz="2000" dirty="0"/>
              <a:t> training", "</a:t>
            </a:r>
            <a:r>
              <a:rPr lang="it-IT" sz="2000" dirty="0" err="1"/>
              <a:t>repetition</a:t>
            </a:r>
            <a:r>
              <a:rPr lang="it-IT" sz="2000" dirty="0"/>
              <a:t> training" o il ben noto allenamento di base.</a:t>
            </a:r>
            <a:endParaRPr lang="de-CH" sz="2000" dirty="0"/>
          </a:p>
        </p:txBody>
      </p:sp>
      <p:sp>
        <p:nvSpPr>
          <p:cNvPr id="5" name="Titel 2">
            <a:extLst>
              <a:ext uri="{FF2B5EF4-FFF2-40B4-BE49-F238E27FC236}">
                <a16:creationId xmlns:a16="http://schemas.microsoft.com/office/drawing/2014/main" id="{50645CB7-0102-4A3D-953A-3CA3F0ED02F7}"/>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it-IT" sz="2800" kern="0" dirty="0">
                <a:latin typeface="Arial" panose="020B0604020202020204" pitchFamily="34" charset="0"/>
                <a:cs typeface="Arial" panose="020B0604020202020204" pitchFamily="34" charset="0"/>
              </a:rPr>
              <a:t>Velocità</a:t>
            </a:r>
            <a:br>
              <a:rPr lang="it-IT" sz="2800" kern="0" dirty="0">
                <a:latin typeface="Arial" panose="020B0604020202020204" pitchFamily="34" charset="0"/>
                <a:cs typeface="Arial" panose="020B0604020202020204" pitchFamily="34" charset="0"/>
              </a:rPr>
            </a:br>
            <a:r>
              <a:rPr lang="it-IT" sz="2800" b="0" kern="0" dirty="0">
                <a:latin typeface="Arial" panose="020B0604020202020204" pitchFamily="34" charset="0"/>
                <a:cs typeface="Arial" panose="020B0604020202020204" pitchFamily="34" charset="0"/>
              </a:rPr>
              <a:t>Aspetti metodologici dell'allenamento della velocità</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D1C8C430-F77E-DDF3-A595-F3C03A010D5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67</a:t>
            </a:r>
            <a:endParaRPr lang="de-CH" sz="900" dirty="0"/>
          </a:p>
        </p:txBody>
      </p:sp>
    </p:spTree>
    <p:extLst>
      <p:ext uri="{BB962C8B-B14F-4D97-AF65-F5344CB8AC3E}">
        <p14:creationId xmlns:p14="http://schemas.microsoft.com/office/powerpoint/2010/main" val="51039901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a:extLst>
              <a:ext uri="{FF2B5EF4-FFF2-40B4-BE49-F238E27FC236}">
                <a16:creationId xmlns:a16="http://schemas.microsoft.com/office/drawing/2014/main" id="{E54830ED-06F6-064A-BDFC-D77E6CFF2B76}"/>
              </a:ext>
            </a:extLst>
          </p:cNvPr>
          <p:cNvSpPr txBox="1">
            <a:spLocks noChangeArrowheads="1"/>
          </p:cNvSpPr>
          <p:nvPr/>
        </p:nvSpPr>
        <p:spPr bwMode="auto">
          <a:xfrm>
            <a:off x="4112631" y="2204864"/>
            <a:ext cx="3888111" cy="4547354"/>
          </a:xfrm>
          <a:prstGeom prst="rect">
            <a:avLst/>
          </a:prstGeom>
          <a:noFill/>
          <a:ln w="9525">
            <a:solidFill>
              <a:schemeClr val="bg2"/>
            </a:solidFill>
            <a:miter lim="800000"/>
            <a:headEnd/>
            <a:tailEnd/>
          </a:ln>
        </p:spPr>
        <p:txBody>
          <a:bodyPr wrap="square">
            <a:spAutoFit/>
          </a:bodyPr>
          <a:lstStyle/>
          <a:p>
            <a:pPr algn="ctr" eaLnBrk="0" hangingPunct="0">
              <a:defRPr/>
            </a:pPr>
            <a:endParaRPr lang="de-CH" sz="400" dirty="0">
              <a:solidFill>
                <a:schemeClr val="bg2"/>
              </a:solidFill>
              <a:cs typeface="+mn-cs"/>
            </a:endParaRPr>
          </a:p>
          <a:p>
            <a:pPr algn="ctr" eaLnBrk="0" hangingPunct="0">
              <a:defRPr/>
            </a:pPr>
            <a:r>
              <a:rPr lang="de-CH" sz="2400" dirty="0">
                <a:solidFill>
                  <a:schemeClr val="tx1">
                    <a:lumMod val="50000"/>
                    <a:lumOff val="50000"/>
                  </a:schemeClr>
                </a:solidFill>
                <a:cs typeface="+mn-cs"/>
              </a:rPr>
              <a:t>Einstimmen/Einlaufen</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1600" dirty="0">
                <a:solidFill>
                  <a:schemeClr val="tx1">
                    <a:lumMod val="50000"/>
                    <a:lumOff val="50000"/>
                  </a:schemeClr>
                </a:solidFill>
                <a:cs typeface="+mn-cs"/>
              </a:rPr>
              <a:t>vor</a:t>
            </a:r>
            <a:endParaRPr lang="de-CH" dirty="0">
              <a:solidFill>
                <a:schemeClr val="tx1">
                  <a:lumMod val="50000"/>
                  <a:lumOff val="50000"/>
                </a:schemeClr>
              </a:solidFill>
              <a:cs typeface="+mn-cs"/>
            </a:endParaRPr>
          </a:p>
          <a:p>
            <a:pPr algn="ctr" eaLnBrk="0" hangingPunct="0">
              <a:defRPr/>
            </a:pPr>
            <a:endParaRPr lang="de-CH" sz="1000" dirty="0">
              <a:solidFill>
                <a:schemeClr val="bg2"/>
              </a:solidFill>
              <a:cs typeface="+mn-cs"/>
            </a:endParaRPr>
          </a:p>
          <a:p>
            <a:pPr algn="ctr" eaLnBrk="0" hangingPunct="0">
              <a:defRPr/>
            </a:pPr>
            <a:r>
              <a:rPr lang="de-CH" sz="2400" b="1" dirty="0">
                <a:cs typeface="+mn-cs"/>
              </a:rPr>
              <a:t>Schnelligkeit</a:t>
            </a:r>
            <a:r>
              <a:rPr lang="de-CH" sz="2400" b="1" dirty="0">
                <a:solidFill>
                  <a:schemeClr val="bg2"/>
                </a:solidFill>
                <a:cs typeface="+mn-cs"/>
              </a:rPr>
              <a:t>  </a:t>
            </a:r>
            <a:r>
              <a:rPr lang="de-CH" sz="3200" b="1" dirty="0">
                <a:solidFill>
                  <a:schemeClr val="bg2"/>
                </a:solidFill>
                <a:cs typeface="+mn-cs"/>
              </a:rPr>
              <a:t>    </a:t>
            </a:r>
          </a:p>
          <a:p>
            <a:pPr algn="ctr" eaLnBrk="0" hangingPunct="0">
              <a:defRPr/>
            </a:pPr>
            <a:endParaRPr lang="de-CH" sz="1000" dirty="0">
              <a:solidFill>
                <a:schemeClr val="bg2"/>
              </a:solidFill>
              <a:cs typeface="+mn-cs"/>
            </a:endParaRPr>
          </a:p>
          <a:p>
            <a:pPr algn="ctr" eaLnBrk="0" hangingPunct="0">
              <a:defRPr/>
            </a:pPr>
            <a:r>
              <a:rPr lang="de-CH" sz="1600" dirty="0">
                <a:solidFill>
                  <a:schemeClr val="tx1">
                    <a:lumMod val="50000"/>
                    <a:lumOff val="50000"/>
                  </a:schemeClr>
                </a:solidFill>
                <a:cs typeface="+mn-cs"/>
              </a:rPr>
              <a:t>vor</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2400" dirty="0">
                <a:solidFill>
                  <a:schemeClr val="tx1">
                    <a:lumMod val="50000"/>
                    <a:lumOff val="50000"/>
                  </a:schemeClr>
                </a:solidFill>
                <a:cs typeface="+mn-cs"/>
              </a:rPr>
              <a:t>Kraft</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1600" dirty="0">
                <a:solidFill>
                  <a:schemeClr val="tx1">
                    <a:lumMod val="50000"/>
                    <a:lumOff val="50000"/>
                  </a:schemeClr>
                </a:solidFill>
                <a:cs typeface="+mn-cs"/>
              </a:rPr>
              <a:t>vor</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2400" dirty="0">
                <a:solidFill>
                  <a:schemeClr val="tx1">
                    <a:lumMod val="50000"/>
                    <a:lumOff val="50000"/>
                  </a:schemeClr>
                </a:solidFill>
                <a:cs typeface="+mn-cs"/>
              </a:rPr>
              <a:t>Ausdauer</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1600" dirty="0">
                <a:solidFill>
                  <a:schemeClr val="tx1">
                    <a:lumMod val="50000"/>
                    <a:lumOff val="50000"/>
                  </a:schemeClr>
                </a:solidFill>
                <a:cs typeface="+mn-cs"/>
              </a:rPr>
              <a:t>vor</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2400" dirty="0">
                <a:solidFill>
                  <a:schemeClr val="tx1">
                    <a:lumMod val="50000"/>
                    <a:lumOff val="50000"/>
                  </a:schemeClr>
                </a:solidFill>
                <a:cs typeface="+mn-cs"/>
              </a:rPr>
              <a:t>Auslaufen/Ausklingen</a:t>
            </a:r>
          </a:p>
          <a:p>
            <a:pPr algn="ctr" eaLnBrk="0" hangingPunct="0">
              <a:defRPr/>
            </a:pPr>
            <a:endParaRPr lang="en-GB" sz="400" dirty="0">
              <a:solidFill>
                <a:schemeClr val="bg2"/>
              </a:solidFill>
              <a:cs typeface="+mn-cs"/>
            </a:endParaRPr>
          </a:p>
        </p:txBody>
      </p:sp>
      <p:sp>
        <p:nvSpPr>
          <p:cNvPr id="3" name="Textfeld 2">
            <a:extLst>
              <a:ext uri="{FF2B5EF4-FFF2-40B4-BE49-F238E27FC236}">
                <a16:creationId xmlns:a16="http://schemas.microsoft.com/office/drawing/2014/main" id="{0CBF1904-AF2E-48FB-AF96-C6552FF6A249}"/>
              </a:ext>
            </a:extLst>
          </p:cNvPr>
          <p:cNvSpPr txBox="1"/>
          <p:nvPr/>
        </p:nvSpPr>
        <p:spPr>
          <a:xfrm>
            <a:off x="4112631" y="1700808"/>
            <a:ext cx="3891581" cy="369332"/>
          </a:xfrm>
          <a:prstGeom prst="rect">
            <a:avLst/>
          </a:prstGeom>
          <a:noFill/>
        </p:spPr>
        <p:txBody>
          <a:bodyPr wrap="square" lIns="0" tIns="0" rIns="0" bIns="0" rtlCol="0">
            <a:spAutoFit/>
          </a:bodyPr>
          <a:lstStyle/>
          <a:p>
            <a:pPr algn="ctr"/>
            <a:r>
              <a:rPr lang="de-CH" sz="2400" dirty="0"/>
              <a:t>Reihenfolge des Trainings</a:t>
            </a:r>
          </a:p>
        </p:txBody>
      </p:sp>
      <p:sp>
        <p:nvSpPr>
          <p:cNvPr id="5" name="Titel 2">
            <a:extLst>
              <a:ext uri="{FF2B5EF4-FFF2-40B4-BE49-F238E27FC236}">
                <a16:creationId xmlns:a16="http://schemas.microsoft.com/office/drawing/2014/main" id="{AC14D0A6-F2C5-463E-BD9E-FA6667DC6DA3}"/>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Schnelligkeit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Grundsätze für das Schnelligkeitstraining</a:t>
            </a:r>
          </a:p>
        </p:txBody>
      </p:sp>
      <p:sp>
        <p:nvSpPr>
          <p:cNvPr id="4" name="SeitenzahlBenutzerdefiniert">
            <a:extLst>
              <a:ext uri="{FF2B5EF4-FFF2-40B4-BE49-F238E27FC236}">
                <a16:creationId xmlns:a16="http://schemas.microsoft.com/office/drawing/2014/main" id="{DFC499A9-5152-1F15-117A-8641CA84D10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68</a:t>
            </a:r>
            <a:endParaRPr lang="de-CH" sz="900" dirty="0"/>
          </a:p>
        </p:txBody>
      </p:sp>
      <p:pic>
        <p:nvPicPr>
          <p:cNvPr id="2" name="Grafik 1">
            <a:extLst>
              <a:ext uri="{FF2B5EF4-FFF2-40B4-BE49-F238E27FC236}">
                <a16:creationId xmlns:a16="http://schemas.microsoft.com/office/drawing/2014/main" id="{CD64ED40-A0E6-D1EF-FC6A-582179EBE084}"/>
              </a:ext>
            </a:extLst>
          </p:cNvPr>
          <p:cNvPicPr>
            <a:picLocks noChangeAspect="1"/>
          </p:cNvPicPr>
          <p:nvPr/>
        </p:nvPicPr>
        <p:blipFill>
          <a:blip r:embed="rId3"/>
          <a:stretch>
            <a:fillRect/>
          </a:stretch>
        </p:blipFill>
        <p:spPr>
          <a:xfrm>
            <a:off x="378984" y="6059249"/>
            <a:ext cx="269382" cy="360000"/>
          </a:xfrm>
          <a:prstGeom prst="rect">
            <a:avLst/>
          </a:prstGeom>
        </p:spPr>
      </p:pic>
    </p:spTree>
    <p:extLst>
      <p:ext uri="{BB962C8B-B14F-4D97-AF65-F5344CB8AC3E}">
        <p14:creationId xmlns:p14="http://schemas.microsoft.com/office/powerpoint/2010/main" val="82362731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99B071F7-3641-AEBC-DC7C-31DFD1E56F9F}"/>
              </a:ext>
            </a:extLst>
          </p:cNvPr>
          <p:cNvSpPr txBox="1">
            <a:spLocks noChangeArrowheads="1"/>
          </p:cNvSpPr>
          <p:nvPr/>
        </p:nvSpPr>
        <p:spPr bwMode="auto">
          <a:xfrm>
            <a:off x="4008449" y="2196147"/>
            <a:ext cx="4176464" cy="4401205"/>
          </a:xfrm>
          <a:prstGeom prst="rect">
            <a:avLst/>
          </a:prstGeom>
          <a:noFill/>
          <a:ln w="9525">
            <a:solidFill>
              <a:schemeClr val="bg2"/>
            </a:solidFill>
            <a:miter lim="800000"/>
            <a:headEnd/>
            <a:tailEnd/>
          </a:ln>
        </p:spPr>
        <p:txBody>
          <a:bodyPr wrap="square">
            <a:spAutoFit/>
          </a:bodyPr>
          <a:lstStyle/>
          <a:p>
            <a:pPr algn="ctr" eaLnBrk="0" hangingPunct="0">
              <a:defRPr/>
            </a:pPr>
            <a:endParaRPr lang="de-CH" sz="400" dirty="0">
              <a:solidFill>
                <a:schemeClr val="bg2"/>
              </a:solidFill>
              <a:cs typeface="+mn-cs"/>
            </a:endParaRPr>
          </a:p>
          <a:p>
            <a:pPr algn="ctr" eaLnBrk="0" hangingPunct="0">
              <a:defRPr/>
            </a:pPr>
            <a:r>
              <a:rPr lang="de-CH" sz="2400" dirty="0" err="1">
                <a:solidFill>
                  <a:schemeClr val="tx1">
                    <a:lumMod val="50000"/>
                    <a:lumOff val="50000"/>
                  </a:schemeClr>
                </a:solidFill>
                <a:cs typeface="+mn-cs"/>
              </a:rPr>
              <a:t>Echauffement</a:t>
            </a:r>
            <a:endParaRPr lang="de-CH" sz="2400" dirty="0">
              <a:solidFill>
                <a:schemeClr val="tx1">
                  <a:lumMod val="50000"/>
                  <a:lumOff val="50000"/>
                </a:schemeClr>
              </a:solidFill>
              <a:cs typeface="+mn-cs"/>
            </a:endParaRP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1600" dirty="0">
                <a:solidFill>
                  <a:schemeClr val="tx1">
                    <a:lumMod val="50000"/>
                    <a:lumOff val="50000"/>
                  </a:schemeClr>
                </a:solidFill>
                <a:cs typeface="+mn-cs"/>
              </a:rPr>
              <a:t>avant </a:t>
            </a:r>
            <a:endParaRPr lang="de-CH" dirty="0">
              <a:solidFill>
                <a:schemeClr val="tx1">
                  <a:lumMod val="50000"/>
                  <a:lumOff val="50000"/>
                </a:schemeClr>
              </a:solidFill>
              <a:cs typeface="+mn-cs"/>
            </a:endParaRPr>
          </a:p>
          <a:p>
            <a:pPr algn="ctr" eaLnBrk="0" hangingPunct="0">
              <a:defRPr/>
            </a:pPr>
            <a:endParaRPr lang="de-CH" sz="1000" dirty="0">
              <a:solidFill>
                <a:schemeClr val="bg2"/>
              </a:solidFill>
              <a:cs typeface="+mn-cs"/>
            </a:endParaRPr>
          </a:p>
          <a:p>
            <a:pPr algn="ctr" eaLnBrk="0" hangingPunct="0">
              <a:defRPr/>
            </a:pPr>
            <a:r>
              <a:rPr lang="de-CH" sz="2400" b="1" dirty="0">
                <a:cs typeface="+mn-cs"/>
              </a:rPr>
              <a:t>Vitesse</a:t>
            </a:r>
            <a:r>
              <a:rPr lang="de-CH" sz="2400" b="1" dirty="0">
                <a:solidFill>
                  <a:schemeClr val="bg2"/>
                </a:solidFill>
                <a:cs typeface="+mn-cs"/>
              </a:rPr>
              <a:t> </a:t>
            </a:r>
            <a:r>
              <a:rPr lang="de-CH" sz="3200" b="1" dirty="0">
                <a:solidFill>
                  <a:schemeClr val="bg2"/>
                </a:solidFill>
                <a:cs typeface="+mn-cs"/>
              </a:rPr>
              <a:t>    </a:t>
            </a:r>
          </a:p>
          <a:p>
            <a:pPr algn="ctr" eaLnBrk="0" hangingPunct="0">
              <a:defRPr/>
            </a:pPr>
            <a:endParaRPr lang="de-CH" sz="1000" dirty="0">
              <a:solidFill>
                <a:schemeClr val="bg2"/>
              </a:solidFill>
              <a:cs typeface="+mn-cs"/>
            </a:endParaRPr>
          </a:p>
          <a:p>
            <a:pPr algn="ctr" eaLnBrk="0" hangingPunct="0">
              <a:defRPr/>
            </a:pPr>
            <a:r>
              <a:rPr lang="de-CH" sz="1600" dirty="0">
                <a:solidFill>
                  <a:schemeClr val="tx1">
                    <a:lumMod val="50000"/>
                    <a:lumOff val="50000"/>
                  </a:schemeClr>
                </a:solidFill>
                <a:cs typeface="+mn-cs"/>
              </a:rPr>
              <a:t>avant</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2400" dirty="0">
                <a:solidFill>
                  <a:schemeClr val="tx1">
                    <a:lumMod val="50000"/>
                    <a:lumOff val="50000"/>
                  </a:schemeClr>
                </a:solidFill>
                <a:cs typeface="+mn-cs"/>
              </a:rPr>
              <a:t>Force</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1600" dirty="0">
                <a:solidFill>
                  <a:schemeClr val="tx1">
                    <a:lumMod val="50000"/>
                    <a:lumOff val="50000"/>
                  </a:schemeClr>
                </a:solidFill>
                <a:cs typeface="+mn-cs"/>
              </a:rPr>
              <a:t>avant</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2400" dirty="0">
                <a:solidFill>
                  <a:schemeClr val="tx1">
                    <a:lumMod val="50000"/>
                    <a:lumOff val="50000"/>
                  </a:schemeClr>
                </a:solidFill>
                <a:cs typeface="+mn-cs"/>
              </a:rPr>
              <a:t>Endurance</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1600" dirty="0">
                <a:solidFill>
                  <a:schemeClr val="tx1">
                    <a:lumMod val="50000"/>
                    <a:lumOff val="50000"/>
                  </a:schemeClr>
                </a:solidFill>
                <a:cs typeface="+mn-cs"/>
              </a:rPr>
              <a:t>avant</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2400" dirty="0">
                <a:solidFill>
                  <a:schemeClr val="tx1">
                    <a:lumMod val="50000"/>
                    <a:lumOff val="50000"/>
                  </a:schemeClr>
                </a:solidFill>
                <a:cs typeface="+mn-cs"/>
              </a:rPr>
              <a:t>Retour au </a:t>
            </a:r>
            <a:r>
              <a:rPr lang="de-CH" sz="2400" dirty="0" err="1">
                <a:solidFill>
                  <a:schemeClr val="tx1">
                    <a:lumMod val="50000"/>
                    <a:lumOff val="50000"/>
                  </a:schemeClr>
                </a:solidFill>
                <a:cs typeface="+mn-cs"/>
              </a:rPr>
              <a:t>calme</a:t>
            </a:r>
            <a:endParaRPr lang="de-CH" sz="2400" dirty="0">
              <a:solidFill>
                <a:schemeClr val="tx1">
                  <a:lumMod val="50000"/>
                  <a:lumOff val="50000"/>
                </a:schemeClr>
              </a:solidFill>
              <a:cs typeface="+mn-cs"/>
            </a:endParaRPr>
          </a:p>
          <a:p>
            <a:pPr algn="ctr" eaLnBrk="0" hangingPunct="0">
              <a:defRPr/>
            </a:pPr>
            <a:endParaRPr lang="en-GB" sz="400" dirty="0">
              <a:solidFill>
                <a:schemeClr val="bg2"/>
              </a:solidFill>
              <a:cs typeface="+mn-cs"/>
            </a:endParaRPr>
          </a:p>
        </p:txBody>
      </p:sp>
      <p:sp>
        <p:nvSpPr>
          <p:cNvPr id="6" name="Textfeld 5">
            <a:extLst>
              <a:ext uri="{FF2B5EF4-FFF2-40B4-BE49-F238E27FC236}">
                <a16:creationId xmlns:a16="http://schemas.microsoft.com/office/drawing/2014/main" id="{AF347A24-2A56-4D5B-852A-1F61D9283042}"/>
              </a:ext>
            </a:extLst>
          </p:cNvPr>
          <p:cNvSpPr txBox="1"/>
          <p:nvPr/>
        </p:nvSpPr>
        <p:spPr>
          <a:xfrm>
            <a:off x="4007768" y="1700808"/>
            <a:ext cx="4176464" cy="369332"/>
          </a:xfrm>
          <a:prstGeom prst="rect">
            <a:avLst/>
          </a:prstGeom>
          <a:noFill/>
        </p:spPr>
        <p:txBody>
          <a:bodyPr wrap="square" lIns="0" tIns="0" rIns="0" bIns="0" rtlCol="0">
            <a:spAutoFit/>
          </a:bodyPr>
          <a:lstStyle/>
          <a:p>
            <a:pPr algn="ctr"/>
            <a:r>
              <a:rPr lang="de-CH" sz="2400" b="0" kern="0" dirty="0">
                <a:latin typeface="Arial" panose="020B0604020202020204" pitchFamily="34" charset="0"/>
                <a:cs typeface="Arial" panose="020B0604020202020204" pitchFamily="34" charset="0"/>
              </a:rPr>
              <a:t>Chronologie de </a:t>
            </a:r>
            <a:r>
              <a:rPr lang="de-CH" sz="2400" b="0" kern="0" dirty="0" err="1">
                <a:latin typeface="Arial" panose="020B0604020202020204" pitchFamily="34" charset="0"/>
                <a:cs typeface="Arial" panose="020B0604020202020204" pitchFamily="34" charset="0"/>
              </a:rPr>
              <a:t>l’entraînement</a:t>
            </a:r>
            <a:endParaRPr lang="de-CH" sz="2400" dirty="0"/>
          </a:p>
        </p:txBody>
      </p:sp>
      <p:sp>
        <p:nvSpPr>
          <p:cNvPr id="7" name="Titel 2">
            <a:extLst>
              <a:ext uri="{FF2B5EF4-FFF2-40B4-BE49-F238E27FC236}">
                <a16:creationId xmlns:a16="http://schemas.microsoft.com/office/drawing/2014/main" id="{B0244B9F-25A2-493B-AB7E-1318B65E6FB4}"/>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i="0" u="none" strike="noStrike" dirty="0">
                <a:solidFill>
                  <a:srgbClr val="000000"/>
                </a:solidFill>
                <a:effectLst/>
                <a:latin typeface="+mj-lt"/>
              </a:rPr>
              <a:t>Vitesse</a:t>
            </a:r>
            <a:br>
              <a:rPr lang="fr-CH" sz="2800" i="0" u="none" strike="noStrike" dirty="0">
                <a:solidFill>
                  <a:srgbClr val="000000"/>
                </a:solidFill>
                <a:effectLst/>
                <a:latin typeface="+mj-lt"/>
              </a:rPr>
            </a:br>
            <a:r>
              <a:rPr lang="fr-CH" sz="2800" b="0" i="0" u="none" strike="noStrike" dirty="0">
                <a:solidFill>
                  <a:srgbClr val="000000"/>
                </a:solidFill>
                <a:effectLst/>
                <a:latin typeface="+mj-lt"/>
              </a:rPr>
              <a:t>Principes de l'entraînement de la vitesse</a:t>
            </a:r>
            <a:endParaRPr lang="de-CH" altLang="de-DE" sz="2800" b="0" dirty="0">
              <a:latin typeface="Arial" panose="020B0604020202020204" pitchFamily="34" charset="0"/>
            </a:endParaRPr>
          </a:p>
        </p:txBody>
      </p:sp>
      <p:sp>
        <p:nvSpPr>
          <p:cNvPr id="3" name="SeitenzahlBenutzerdefiniert">
            <a:extLst>
              <a:ext uri="{FF2B5EF4-FFF2-40B4-BE49-F238E27FC236}">
                <a16:creationId xmlns:a16="http://schemas.microsoft.com/office/drawing/2014/main" id="{F6AE7DA3-FD32-A095-C6DC-94EAE832D3E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68</a:t>
            </a:r>
            <a:endParaRPr lang="de-CH" sz="900" dirty="0"/>
          </a:p>
        </p:txBody>
      </p:sp>
      <p:pic>
        <p:nvPicPr>
          <p:cNvPr id="2" name="Grafik 1">
            <a:extLst>
              <a:ext uri="{FF2B5EF4-FFF2-40B4-BE49-F238E27FC236}">
                <a16:creationId xmlns:a16="http://schemas.microsoft.com/office/drawing/2014/main" id="{D25FD1D1-DD41-A814-2266-46292B334E2F}"/>
              </a:ext>
            </a:extLst>
          </p:cNvPr>
          <p:cNvPicPr>
            <a:picLocks noChangeAspect="1"/>
          </p:cNvPicPr>
          <p:nvPr/>
        </p:nvPicPr>
        <p:blipFill>
          <a:blip r:embed="rId2"/>
          <a:stretch>
            <a:fillRect/>
          </a:stretch>
        </p:blipFill>
        <p:spPr>
          <a:xfrm>
            <a:off x="378984" y="6059249"/>
            <a:ext cx="269382" cy="360000"/>
          </a:xfrm>
          <a:prstGeom prst="rect">
            <a:avLst/>
          </a:prstGeom>
        </p:spPr>
      </p:pic>
    </p:spTree>
    <p:extLst>
      <p:ext uri="{BB962C8B-B14F-4D97-AF65-F5344CB8AC3E}">
        <p14:creationId xmlns:p14="http://schemas.microsoft.com/office/powerpoint/2010/main" val="375846847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7912C56A-93A0-1150-9EE3-2B25B0A2F45C}"/>
              </a:ext>
            </a:extLst>
          </p:cNvPr>
          <p:cNvSpPr txBox="1"/>
          <p:nvPr/>
        </p:nvSpPr>
        <p:spPr>
          <a:xfrm>
            <a:off x="4007768" y="2254175"/>
            <a:ext cx="4176464" cy="4271169"/>
          </a:xfrm>
          <a:prstGeom prst="rect">
            <a:avLst/>
          </a:prstGeom>
          <a:noFill/>
          <a:ln>
            <a:solidFill>
              <a:schemeClr val="tx1"/>
            </a:solidFill>
          </a:ln>
        </p:spPr>
        <p:txBody>
          <a:bodyPr wrap="square" rtlCol="0">
            <a:spAutoFit/>
          </a:bodyPr>
          <a:lstStyle/>
          <a:p>
            <a:pPr algn="ctr">
              <a:lnSpc>
                <a:spcPct val="150000"/>
              </a:lnSpc>
            </a:pPr>
            <a:r>
              <a:rPr lang="de-CH" sz="2400" dirty="0" err="1">
                <a:solidFill>
                  <a:schemeClr val="bg1">
                    <a:lumMod val="65000"/>
                  </a:schemeClr>
                </a:solidFill>
              </a:rPr>
              <a:t>Riscaldamento</a:t>
            </a:r>
            <a:endParaRPr lang="de-CH" sz="2400" dirty="0">
              <a:solidFill>
                <a:schemeClr val="bg1">
                  <a:lumMod val="65000"/>
                </a:schemeClr>
              </a:solidFill>
            </a:endParaRPr>
          </a:p>
          <a:p>
            <a:pPr algn="ctr">
              <a:lnSpc>
                <a:spcPct val="150000"/>
              </a:lnSpc>
            </a:pPr>
            <a:r>
              <a:rPr lang="de-CH" sz="1600" dirty="0">
                <a:solidFill>
                  <a:schemeClr val="bg1">
                    <a:lumMod val="65000"/>
                  </a:schemeClr>
                </a:solidFill>
              </a:rPr>
              <a:t>prima</a:t>
            </a:r>
          </a:p>
          <a:p>
            <a:pPr algn="ctr">
              <a:lnSpc>
                <a:spcPct val="150000"/>
              </a:lnSpc>
            </a:pPr>
            <a:r>
              <a:rPr lang="de-CH" sz="2400" b="1" dirty="0" err="1"/>
              <a:t>Velocità</a:t>
            </a:r>
            <a:endParaRPr lang="de-CH" sz="2400" b="1" dirty="0"/>
          </a:p>
          <a:p>
            <a:pPr algn="ctr">
              <a:lnSpc>
                <a:spcPct val="150000"/>
              </a:lnSpc>
            </a:pPr>
            <a:r>
              <a:rPr lang="de-CH" sz="1600" dirty="0">
                <a:solidFill>
                  <a:schemeClr val="bg1">
                    <a:lumMod val="65000"/>
                  </a:schemeClr>
                </a:solidFill>
              </a:rPr>
              <a:t>prima</a:t>
            </a:r>
          </a:p>
          <a:p>
            <a:pPr algn="ctr">
              <a:lnSpc>
                <a:spcPct val="150000"/>
              </a:lnSpc>
            </a:pPr>
            <a:r>
              <a:rPr lang="de-CH" sz="2400" dirty="0">
                <a:solidFill>
                  <a:schemeClr val="bg1">
                    <a:lumMod val="65000"/>
                  </a:schemeClr>
                </a:solidFill>
              </a:rPr>
              <a:t>Forza</a:t>
            </a:r>
          </a:p>
          <a:p>
            <a:pPr algn="ctr">
              <a:lnSpc>
                <a:spcPct val="150000"/>
              </a:lnSpc>
            </a:pPr>
            <a:r>
              <a:rPr lang="de-CH" sz="1600" dirty="0">
                <a:solidFill>
                  <a:schemeClr val="bg1">
                    <a:lumMod val="65000"/>
                  </a:schemeClr>
                </a:solidFill>
              </a:rPr>
              <a:t>prima</a:t>
            </a:r>
          </a:p>
          <a:p>
            <a:pPr algn="ctr">
              <a:lnSpc>
                <a:spcPct val="150000"/>
              </a:lnSpc>
            </a:pPr>
            <a:r>
              <a:rPr lang="de-CH" sz="2400" dirty="0">
                <a:solidFill>
                  <a:schemeClr val="bg1">
                    <a:lumMod val="65000"/>
                  </a:schemeClr>
                </a:solidFill>
              </a:rPr>
              <a:t>Resistenza</a:t>
            </a:r>
          </a:p>
          <a:p>
            <a:pPr algn="ctr">
              <a:lnSpc>
                <a:spcPct val="150000"/>
              </a:lnSpc>
            </a:pPr>
            <a:r>
              <a:rPr lang="de-CH" sz="1600" dirty="0">
                <a:solidFill>
                  <a:schemeClr val="bg1">
                    <a:lumMod val="65000"/>
                  </a:schemeClr>
                </a:solidFill>
              </a:rPr>
              <a:t>prima</a:t>
            </a:r>
          </a:p>
          <a:p>
            <a:pPr algn="ctr">
              <a:lnSpc>
                <a:spcPct val="150000"/>
              </a:lnSpc>
            </a:pPr>
            <a:r>
              <a:rPr lang="de-CH" sz="2400" dirty="0" err="1">
                <a:solidFill>
                  <a:schemeClr val="bg1">
                    <a:lumMod val="65000"/>
                  </a:schemeClr>
                </a:solidFill>
              </a:rPr>
              <a:t>Ritorno</a:t>
            </a:r>
            <a:r>
              <a:rPr lang="de-CH" sz="2400" dirty="0">
                <a:solidFill>
                  <a:schemeClr val="bg1">
                    <a:lumMod val="65000"/>
                  </a:schemeClr>
                </a:solidFill>
              </a:rPr>
              <a:t> alla </a:t>
            </a:r>
            <a:r>
              <a:rPr lang="de-CH" sz="2400" dirty="0" err="1">
                <a:solidFill>
                  <a:schemeClr val="bg1">
                    <a:lumMod val="65000"/>
                  </a:schemeClr>
                </a:solidFill>
              </a:rPr>
              <a:t>calma</a:t>
            </a:r>
            <a:endParaRPr lang="de-CH" sz="2400" dirty="0">
              <a:solidFill>
                <a:schemeClr val="bg1">
                  <a:lumMod val="65000"/>
                </a:schemeClr>
              </a:solidFill>
            </a:endParaRPr>
          </a:p>
        </p:txBody>
      </p:sp>
      <p:sp>
        <p:nvSpPr>
          <p:cNvPr id="6" name="Textfeld 5">
            <a:extLst>
              <a:ext uri="{FF2B5EF4-FFF2-40B4-BE49-F238E27FC236}">
                <a16:creationId xmlns:a16="http://schemas.microsoft.com/office/drawing/2014/main" id="{D74D56FF-0BA2-44DE-BF7D-74DC257E5177}"/>
              </a:ext>
            </a:extLst>
          </p:cNvPr>
          <p:cNvSpPr txBox="1"/>
          <p:nvPr/>
        </p:nvSpPr>
        <p:spPr>
          <a:xfrm>
            <a:off x="4007768" y="1700808"/>
            <a:ext cx="4176464" cy="369332"/>
          </a:xfrm>
          <a:prstGeom prst="rect">
            <a:avLst/>
          </a:prstGeom>
          <a:noFill/>
        </p:spPr>
        <p:txBody>
          <a:bodyPr wrap="square" lIns="0" tIns="0" rIns="0" bIns="0" rtlCol="0">
            <a:spAutoFit/>
          </a:bodyPr>
          <a:lstStyle/>
          <a:p>
            <a:pPr algn="ctr"/>
            <a:r>
              <a:rPr lang="de-CH" sz="2400" b="0" kern="0" dirty="0" err="1">
                <a:latin typeface="Arial" panose="020B0604020202020204" pitchFamily="34" charset="0"/>
                <a:cs typeface="Arial" panose="020B0604020202020204" pitchFamily="34" charset="0"/>
              </a:rPr>
              <a:t>Cronologia</a:t>
            </a:r>
            <a:r>
              <a:rPr lang="de-CH" sz="2400" b="0" kern="0" dirty="0">
                <a:latin typeface="Arial" panose="020B0604020202020204" pitchFamily="34" charset="0"/>
                <a:cs typeface="Arial" panose="020B0604020202020204" pitchFamily="34" charset="0"/>
              </a:rPr>
              <a:t> </a:t>
            </a:r>
            <a:r>
              <a:rPr lang="de-CH" sz="2400" b="0" kern="0" dirty="0" err="1">
                <a:latin typeface="Arial" panose="020B0604020202020204" pitchFamily="34" charset="0"/>
                <a:cs typeface="Arial" panose="020B0604020202020204" pitchFamily="34" charset="0"/>
              </a:rPr>
              <a:t>dell’allenamento</a:t>
            </a:r>
            <a:endParaRPr lang="de-CH" sz="2400" dirty="0"/>
          </a:p>
        </p:txBody>
      </p:sp>
      <p:sp>
        <p:nvSpPr>
          <p:cNvPr id="7" name="Titel 2">
            <a:extLst>
              <a:ext uri="{FF2B5EF4-FFF2-40B4-BE49-F238E27FC236}">
                <a16:creationId xmlns:a16="http://schemas.microsoft.com/office/drawing/2014/main" id="{759043C4-8F8D-4384-9C77-925DD1A73D47}"/>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i="0" u="none" strike="noStrike" dirty="0" err="1">
                <a:solidFill>
                  <a:srgbClr val="000000"/>
                </a:solidFill>
                <a:effectLst/>
                <a:latin typeface="+mj-lt"/>
              </a:rPr>
              <a:t>Velocità</a:t>
            </a:r>
            <a:br>
              <a:rPr lang="fr-CH" sz="2800" i="0" u="none" strike="noStrike" dirty="0">
                <a:solidFill>
                  <a:srgbClr val="000000"/>
                </a:solidFill>
                <a:effectLst/>
                <a:latin typeface="+mj-lt"/>
              </a:rPr>
            </a:br>
            <a:r>
              <a:rPr lang="fr-CH" sz="2800" b="0" i="0" u="none" strike="noStrike" dirty="0" err="1">
                <a:solidFill>
                  <a:srgbClr val="000000"/>
                </a:solidFill>
                <a:effectLst/>
                <a:latin typeface="+mj-lt"/>
              </a:rPr>
              <a:t>Principi</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dell’allenamento</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della</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velocità</a:t>
            </a:r>
            <a:endParaRPr lang="de-CH" altLang="de-DE" sz="2800" b="0" dirty="0">
              <a:latin typeface="Arial" panose="020B0604020202020204" pitchFamily="34" charset="0"/>
            </a:endParaRPr>
          </a:p>
        </p:txBody>
      </p:sp>
      <p:sp>
        <p:nvSpPr>
          <p:cNvPr id="3" name="SeitenzahlBenutzerdefiniert">
            <a:extLst>
              <a:ext uri="{FF2B5EF4-FFF2-40B4-BE49-F238E27FC236}">
                <a16:creationId xmlns:a16="http://schemas.microsoft.com/office/drawing/2014/main" id="{C36E3380-E4F3-516B-466D-0FE604B42C0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68</a:t>
            </a:r>
            <a:endParaRPr lang="de-CH" sz="900" dirty="0"/>
          </a:p>
        </p:txBody>
      </p:sp>
      <p:pic>
        <p:nvPicPr>
          <p:cNvPr id="2" name="Grafik 1">
            <a:extLst>
              <a:ext uri="{FF2B5EF4-FFF2-40B4-BE49-F238E27FC236}">
                <a16:creationId xmlns:a16="http://schemas.microsoft.com/office/drawing/2014/main" id="{5E0D9A0C-C54D-134B-88C1-AC73CFF3F02F}"/>
              </a:ext>
            </a:extLst>
          </p:cNvPr>
          <p:cNvPicPr>
            <a:picLocks noChangeAspect="1"/>
          </p:cNvPicPr>
          <p:nvPr/>
        </p:nvPicPr>
        <p:blipFill>
          <a:blip r:embed="rId2"/>
          <a:stretch>
            <a:fillRect/>
          </a:stretch>
        </p:blipFill>
        <p:spPr>
          <a:xfrm>
            <a:off x="378984" y="6059249"/>
            <a:ext cx="269382" cy="360000"/>
          </a:xfrm>
          <a:prstGeom prst="rect">
            <a:avLst/>
          </a:prstGeom>
        </p:spPr>
      </p:pic>
    </p:spTree>
    <p:extLst>
      <p:ext uri="{BB962C8B-B14F-4D97-AF65-F5344CB8AC3E}">
        <p14:creationId xmlns:p14="http://schemas.microsoft.com/office/powerpoint/2010/main" val="369796997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8">
            <a:extLst>
              <a:ext uri="{FF2B5EF4-FFF2-40B4-BE49-F238E27FC236}">
                <a16:creationId xmlns:a16="http://schemas.microsoft.com/office/drawing/2014/main" id="{9C724BD5-8E91-6142-A42D-4DD343ADA86C}"/>
              </a:ext>
            </a:extLst>
          </p:cNvPr>
          <p:cNvSpPr txBox="1">
            <a:spLocks noChangeArrowheads="1"/>
          </p:cNvSpPr>
          <p:nvPr/>
        </p:nvSpPr>
        <p:spPr bwMode="auto">
          <a:xfrm>
            <a:off x="948190" y="1723432"/>
            <a:ext cx="8568631"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Clr>
                <a:schemeClr val="accent1"/>
              </a:buClr>
              <a:buNone/>
            </a:pPr>
            <a:r>
              <a:rPr lang="de-CH" altLang="de-DE" sz="1800" b="1" dirty="0">
                <a:latin typeface="Arial" panose="020B0604020202020204" pitchFamily="34" charset="0"/>
              </a:rPr>
              <a:t>METHODISCHE HINWEISE</a:t>
            </a:r>
          </a:p>
          <a:p>
            <a:pPr>
              <a:spcBef>
                <a:spcPct val="0"/>
              </a:spcBef>
              <a:buClr>
                <a:schemeClr val="accent1"/>
              </a:buClr>
              <a:buNone/>
            </a:pPr>
            <a:endParaRPr lang="de-CH" altLang="de-DE" sz="1800" b="1" dirty="0">
              <a:latin typeface="Arial" panose="020B0604020202020204" pitchFamily="34" charset="0"/>
            </a:endParaRPr>
          </a:p>
          <a:p>
            <a:pPr marL="285750" indent="-285750">
              <a:spcBef>
                <a:spcPct val="0"/>
              </a:spcBef>
              <a:spcAft>
                <a:spcPts val="600"/>
              </a:spcAft>
              <a:buClr>
                <a:schemeClr val="accent1"/>
              </a:buClr>
              <a:buFont typeface="Wingdings" pitchFamily="2" charset="2"/>
              <a:buChar char="§"/>
            </a:pPr>
            <a:r>
              <a:rPr lang="de-DE" altLang="de-DE" sz="1800" dirty="0">
                <a:latin typeface="Arial" pitchFamily="34" charset="0"/>
              </a:rPr>
              <a:t>Möglichst früh (im Kindesalter)</a:t>
            </a:r>
          </a:p>
          <a:p>
            <a:pPr marL="285750" indent="-285750">
              <a:spcBef>
                <a:spcPct val="0"/>
              </a:spcBef>
              <a:spcAft>
                <a:spcPts val="600"/>
              </a:spcAft>
              <a:buClr>
                <a:schemeClr val="accent1"/>
              </a:buClr>
              <a:buFont typeface="Wingdings" pitchFamily="2" charset="2"/>
              <a:buChar char="§"/>
            </a:pPr>
            <a:r>
              <a:rPr lang="de-DE" altLang="de-DE" sz="1800" dirty="0">
                <a:latin typeface="Arial" pitchFamily="34" charset="0"/>
              </a:rPr>
              <a:t>Ganzjährig</a:t>
            </a:r>
          </a:p>
          <a:p>
            <a:pPr marL="285750" indent="-285750">
              <a:spcBef>
                <a:spcPct val="0"/>
              </a:spcBef>
              <a:spcAft>
                <a:spcPts val="600"/>
              </a:spcAft>
              <a:buClr>
                <a:schemeClr val="accent1"/>
              </a:buClr>
              <a:buFont typeface="Wingdings" pitchFamily="2" charset="2"/>
              <a:buChar char="§"/>
            </a:pPr>
            <a:r>
              <a:rPr lang="de-DE" altLang="de-DE" sz="1800" dirty="0">
                <a:latin typeface="Arial" pitchFamily="34" charset="0"/>
              </a:rPr>
              <a:t>Vorbereitet, aufgewärmt, eingestimmt</a:t>
            </a:r>
          </a:p>
          <a:p>
            <a:pPr marL="285750" indent="-285750">
              <a:spcBef>
                <a:spcPct val="0"/>
              </a:spcBef>
              <a:spcAft>
                <a:spcPts val="600"/>
              </a:spcAft>
              <a:buClr>
                <a:schemeClr val="accent1"/>
              </a:buClr>
              <a:buFont typeface="Wingdings" pitchFamily="2" charset="2"/>
              <a:buChar char="§"/>
            </a:pPr>
            <a:r>
              <a:rPr lang="de-DE" altLang="de-DE" sz="1800" dirty="0">
                <a:latin typeface="Arial" pitchFamily="34" charset="0"/>
              </a:rPr>
              <a:t>Am Anfang der Lektion/des Trainings</a:t>
            </a:r>
          </a:p>
          <a:p>
            <a:pPr marL="285750" indent="-285750">
              <a:spcBef>
                <a:spcPct val="0"/>
              </a:spcBef>
              <a:spcAft>
                <a:spcPts val="600"/>
              </a:spcAft>
              <a:buClr>
                <a:schemeClr val="accent1"/>
              </a:buClr>
              <a:buFont typeface="Wingdings" pitchFamily="2" charset="2"/>
              <a:buChar char="§"/>
            </a:pPr>
            <a:r>
              <a:rPr lang="de-DE" altLang="de-DE" sz="1800" dirty="0">
                <a:latin typeface="Arial" pitchFamily="34" charset="0"/>
              </a:rPr>
              <a:t>Maximal schnelle Bewegungen</a:t>
            </a:r>
          </a:p>
          <a:p>
            <a:pPr marL="285750" indent="-285750">
              <a:spcBef>
                <a:spcPct val="0"/>
              </a:spcBef>
              <a:spcAft>
                <a:spcPts val="600"/>
              </a:spcAft>
              <a:buClr>
                <a:schemeClr val="accent1"/>
              </a:buClr>
              <a:buFont typeface="Wingdings" pitchFamily="2" charset="2"/>
              <a:buChar char="§"/>
            </a:pPr>
            <a:r>
              <a:rPr lang="de-DE" altLang="de-DE" sz="1800" dirty="0">
                <a:latin typeface="Arial" pitchFamily="34" charset="0"/>
              </a:rPr>
              <a:t>Präzise Bewegungen (Kernpunkte, Technik)</a:t>
            </a:r>
          </a:p>
          <a:p>
            <a:pPr marL="285750" indent="-285750">
              <a:spcBef>
                <a:spcPct val="0"/>
              </a:spcBef>
              <a:spcAft>
                <a:spcPts val="600"/>
              </a:spcAft>
              <a:buClr>
                <a:schemeClr val="accent1"/>
              </a:buClr>
              <a:buFont typeface="Wingdings" pitchFamily="2" charset="2"/>
              <a:buChar char="§"/>
            </a:pPr>
            <a:r>
              <a:rPr lang="de-DE" altLang="de-DE" sz="1800" dirty="0">
                <a:latin typeface="Arial" pitchFamily="34" charset="0"/>
              </a:rPr>
              <a:t>Mit Pausen (50x Belastungszeit oder 1min pro 10m)</a:t>
            </a:r>
          </a:p>
          <a:p>
            <a:pPr marL="285750" indent="-285750">
              <a:spcBef>
                <a:spcPct val="0"/>
              </a:spcBef>
              <a:spcAft>
                <a:spcPts val="600"/>
              </a:spcAft>
              <a:buClr>
                <a:schemeClr val="accent1"/>
              </a:buClr>
              <a:buFont typeface="Wingdings" pitchFamily="2" charset="2"/>
              <a:buChar char="§"/>
            </a:pPr>
            <a:r>
              <a:rPr lang="de-DE" altLang="de-DE" sz="1800" dirty="0">
                <a:latin typeface="Arial" pitchFamily="34" charset="0"/>
              </a:rPr>
              <a:t>Motivierende und ganzheitliche Formen</a:t>
            </a:r>
          </a:p>
          <a:p>
            <a:pPr marL="285750" indent="-285750">
              <a:spcBef>
                <a:spcPct val="0"/>
              </a:spcBef>
              <a:spcAft>
                <a:spcPts val="600"/>
              </a:spcAft>
              <a:buClr>
                <a:schemeClr val="accent1"/>
              </a:buClr>
              <a:buFont typeface="Wingdings" pitchFamily="2" charset="2"/>
              <a:buChar char="§"/>
            </a:pPr>
            <a:r>
              <a:rPr lang="de-DE" altLang="de-DE" sz="1800" dirty="0">
                <a:latin typeface="Arial" pitchFamily="34" charset="0"/>
              </a:rPr>
              <a:t>Der individuelle Fortschritt zählt (soziale Formen)</a:t>
            </a:r>
          </a:p>
          <a:p>
            <a:pPr marL="285750" indent="-285750">
              <a:spcBef>
                <a:spcPct val="0"/>
              </a:spcBef>
              <a:spcAft>
                <a:spcPts val="600"/>
              </a:spcAft>
              <a:buClr>
                <a:schemeClr val="accent1"/>
              </a:buClr>
              <a:buFont typeface="Wingdings" pitchFamily="2" charset="2"/>
              <a:buChar char="§"/>
            </a:pPr>
            <a:r>
              <a:rPr lang="de-DE" altLang="de-DE" sz="1800" dirty="0">
                <a:latin typeface="Arial" pitchFamily="34" charset="0"/>
              </a:rPr>
              <a:t>Entwicklung: Spiel </a:t>
            </a:r>
            <a:r>
              <a:rPr lang="de-DE" altLang="de-DE" sz="1800" dirty="0">
                <a:latin typeface="Arial" pitchFamily="34" charset="0"/>
                <a:sym typeface="Wingdings" pitchFamily="2" charset="2"/>
              </a:rPr>
              <a:t></a:t>
            </a:r>
            <a:r>
              <a:rPr lang="de-DE" altLang="de-DE" sz="1800" dirty="0">
                <a:latin typeface="Arial" pitchFamily="34" charset="0"/>
              </a:rPr>
              <a:t> Technik  </a:t>
            </a:r>
            <a:r>
              <a:rPr lang="de-DE" altLang="de-DE" sz="1800" dirty="0">
                <a:latin typeface="Arial" pitchFamily="34" charset="0"/>
                <a:sym typeface="Wingdings" pitchFamily="2" charset="2"/>
              </a:rPr>
              <a:t></a:t>
            </a:r>
            <a:r>
              <a:rPr lang="de-DE" altLang="de-DE" sz="1800" dirty="0">
                <a:latin typeface="Arial" pitchFamily="34" charset="0"/>
              </a:rPr>
              <a:t> Leistung</a:t>
            </a:r>
          </a:p>
        </p:txBody>
      </p:sp>
      <p:grpSp>
        <p:nvGrpSpPr>
          <p:cNvPr id="6" name="Gruppieren 8">
            <a:extLst>
              <a:ext uri="{FF2B5EF4-FFF2-40B4-BE49-F238E27FC236}">
                <a16:creationId xmlns:a16="http://schemas.microsoft.com/office/drawing/2014/main" id="{8F8EBDEB-6280-AE4C-B6B7-24EBB4848260}"/>
              </a:ext>
            </a:extLst>
          </p:cNvPr>
          <p:cNvGrpSpPr>
            <a:grpSpLocks/>
          </p:cNvGrpSpPr>
          <p:nvPr/>
        </p:nvGrpSpPr>
        <p:grpSpPr bwMode="auto">
          <a:xfrm>
            <a:off x="6816080" y="3550430"/>
            <a:ext cx="4884415" cy="2686882"/>
            <a:chOff x="539552" y="3645024"/>
            <a:chExt cx="4523978" cy="2304256"/>
          </a:xfrm>
        </p:grpSpPr>
        <p:pic>
          <p:nvPicPr>
            <p:cNvPr id="8" name="Picture 2">
              <a:extLst>
                <a:ext uri="{FF2B5EF4-FFF2-40B4-BE49-F238E27FC236}">
                  <a16:creationId xmlns:a16="http://schemas.microsoft.com/office/drawing/2014/main" id="{4CF5B565-7191-8146-AE3B-646330380E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93666"/>
            <a:stretch>
              <a:fillRect/>
            </a:stretch>
          </p:blipFill>
          <p:spPr bwMode="auto">
            <a:xfrm>
              <a:off x="539552" y="3645024"/>
              <a:ext cx="4523978" cy="27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5C7085F8-22BC-D64D-9792-F3F7A26211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0557" b="2148"/>
            <a:stretch>
              <a:fillRect/>
            </a:stretch>
          </p:blipFill>
          <p:spPr bwMode="auto">
            <a:xfrm>
              <a:off x="539552" y="3861048"/>
              <a:ext cx="4523978"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4CE1F619-0B98-9D4D-A86F-DB12A96F8C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7295" r="14047" b="49445"/>
            <a:stretch>
              <a:fillRect/>
            </a:stretch>
          </p:blipFill>
          <p:spPr bwMode="auto">
            <a:xfrm>
              <a:off x="3059832" y="5661248"/>
              <a:ext cx="1944216"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818DC4FB-CCFC-1547-BAC1-5D19D8A461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7295" r="14047" b="49445"/>
            <a:stretch>
              <a:fillRect/>
            </a:stretch>
          </p:blipFill>
          <p:spPr bwMode="auto">
            <a:xfrm flipV="1">
              <a:off x="539552" y="5805264"/>
              <a:ext cx="4104456"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angle 6">
            <a:extLst>
              <a:ext uri="{FF2B5EF4-FFF2-40B4-BE49-F238E27FC236}">
                <a16:creationId xmlns:a16="http://schemas.microsoft.com/office/drawing/2014/main" id="{021246C3-D38E-7246-993E-8C172F23EB30}"/>
              </a:ext>
            </a:extLst>
          </p:cNvPr>
          <p:cNvSpPr>
            <a:spLocks noChangeArrowheads="1"/>
          </p:cNvSpPr>
          <p:nvPr/>
        </p:nvSpPr>
        <p:spPr bwMode="auto">
          <a:xfrm rot="1137731">
            <a:off x="5211375" y="2328945"/>
            <a:ext cx="46489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 typeface="Arial" pitchFamily="34" charset="0"/>
              <a:buNone/>
            </a:pPr>
            <a:r>
              <a:rPr lang="de-DE" altLang="de-DE" sz="1800" b="1" dirty="0">
                <a:solidFill>
                  <a:srgbClr val="FF0000"/>
                </a:solidFill>
                <a:latin typeface="Arial" pitchFamily="34" charset="0"/>
              </a:rPr>
              <a:t>nur maximaler Einsatz führt zum Erfolg:</a:t>
            </a:r>
          </a:p>
          <a:p>
            <a:pPr>
              <a:spcBef>
                <a:spcPct val="0"/>
              </a:spcBef>
              <a:buFont typeface="Arial" pitchFamily="34" charset="0"/>
              <a:buNone/>
            </a:pPr>
            <a:r>
              <a:rPr lang="de-DE" altLang="de-DE" sz="1800" b="1" dirty="0">
                <a:solidFill>
                  <a:srgbClr val="FF0000"/>
                </a:solidFill>
                <a:latin typeface="Arial" pitchFamily="34" charset="0"/>
              </a:rPr>
              <a:t> „</a:t>
            </a:r>
            <a:r>
              <a:rPr lang="de-DE" altLang="de-DE" sz="1800" b="1" dirty="0" err="1">
                <a:solidFill>
                  <a:srgbClr val="FF0000"/>
                </a:solidFill>
                <a:latin typeface="Arial" pitchFamily="34" charset="0"/>
              </a:rPr>
              <a:t>go</a:t>
            </a:r>
            <a:r>
              <a:rPr lang="de-DE" altLang="de-DE" sz="1800" b="1" dirty="0">
                <a:solidFill>
                  <a:srgbClr val="FF0000"/>
                </a:solidFill>
                <a:latin typeface="Arial" pitchFamily="34" charset="0"/>
              </a:rPr>
              <a:t> </a:t>
            </a:r>
            <a:r>
              <a:rPr lang="de-DE" altLang="de-DE" sz="1800" b="1" dirty="0" err="1">
                <a:solidFill>
                  <a:srgbClr val="FF0000"/>
                </a:solidFill>
                <a:latin typeface="Arial" pitchFamily="34" charset="0"/>
              </a:rPr>
              <a:t>hard</a:t>
            </a:r>
            <a:r>
              <a:rPr lang="de-DE" altLang="de-DE" sz="1800" b="1" dirty="0">
                <a:solidFill>
                  <a:srgbClr val="FF0000"/>
                </a:solidFill>
                <a:latin typeface="Arial" pitchFamily="34" charset="0"/>
              </a:rPr>
              <a:t> </a:t>
            </a:r>
            <a:r>
              <a:rPr lang="de-DE" altLang="de-DE" sz="1800" b="1" dirty="0" err="1">
                <a:solidFill>
                  <a:srgbClr val="FF0000"/>
                </a:solidFill>
                <a:latin typeface="Arial" pitchFamily="34" charset="0"/>
              </a:rPr>
              <a:t>or</a:t>
            </a:r>
            <a:r>
              <a:rPr lang="de-DE" altLang="de-DE" sz="1800" b="1" dirty="0">
                <a:solidFill>
                  <a:srgbClr val="FF0000"/>
                </a:solidFill>
                <a:latin typeface="Arial" pitchFamily="34" charset="0"/>
              </a:rPr>
              <a:t> </a:t>
            </a:r>
            <a:r>
              <a:rPr lang="de-DE" altLang="de-DE" sz="1800" b="1" dirty="0" err="1">
                <a:solidFill>
                  <a:srgbClr val="FF0000"/>
                </a:solidFill>
                <a:latin typeface="Arial" pitchFamily="34" charset="0"/>
              </a:rPr>
              <a:t>go</a:t>
            </a:r>
            <a:r>
              <a:rPr lang="de-DE" altLang="de-DE" sz="1800" b="1" dirty="0">
                <a:solidFill>
                  <a:srgbClr val="FF0000"/>
                </a:solidFill>
                <a:latin typeface="Arial" pitchFamily="34" charset="0"/>
              </a:rPr>
              <a:t> </a:t>
            </a:r>
            <a:r>
              <a:rPr lang="de-DE" altLang="de-DE" sz="1800" b="1" dirty="0" err="1">
                <a:solidFill>
                  <a:srgbClr val="FF0000"/>
                </a:solidFill>
                <a:latin typeface="Arial" pitchFamily="34" charset="0"/>
              </a:rPr>
              <a:t>home</a:t>
            </a:r>
            <a:r>
              <a:rPr lang="de-DE" altLang="de-DE" sz="1800" b="1" dirty="0">
                <a:solidFill>
                  <a:srgbClr val="FF0000"/>
                </a:solidFill>
                <a:latin typeface="Arial" pitchFamily="34" charset="0"/>
              </a:rPr>
              <a:t>…“</a:t>
            </a:r>
          </a:p>
        </p:txBody>
      </p:sp>
      <p:sp>
        <p:nvSpPr>
          <p:cNvPr id="13" name="Titel 2">
            <a:extLst>
              <a:ext uri="{FF2B5EF4-FFF2-40B4-BE49-F238E27FC236}">
                <a16:creationId xmlns:a16="http://schemas.microsoft.com/office/drawing/2014/main" id="{4F34EBE4-768D-40A9-9B6C-BD7430CD2F94}"/>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Schnelligkeit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Grundsätze für das Schnelligkeitstraining</a:t>
            </a:r>
            <a:endParaRPr lang="de-CH" altLang="de-DE" sz="2800" b="0" dirty="0">
              <a:latin typeface="Arial" panose="020B0604020202020204" pitchFamily="34" charset="0"/>
            </a:endParaRPr>
          </a:p>
        </p:txBody>
      </p:sp>
      <p:sp>
        <p:nvSpPr>
          <p:cNvPr id="3" name="SeitenzahlBenutzerdefiniert">
            <a:extLst>
              <a:ext uri="{FF2B5EF4-FFF2-40B4-BE49-F238E27FC236}">
                <a16:creationId xmlns:a16="http://schemas.microsoft.com/office/drawing/2014/main" id="{E3C8CB3A-15C1-6496-C31A-536C489430D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69</a:t>
            </a:r>
            <a:endParaRPr lang="de-CH" sz="900" dirty="0"/>
          </a:p>
        </p:txBody>
      </p:sp>
    </p:spTree>
    <p:extLst>
      <p:ext uri="{BB962C8B-B14F-4D97-AF65-F5344CB8AC3E}">
        <p14:creationId xmlns:p14="http://schemas.microsoft.com/office/powerpoint/2010/main" val="311267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24A63A7D-6267-8B8B-7643-7D8AAD7CEDCC}"/>
              </a:ext>
            </a:extLst>
          </p:cNvPr>
          <p:cNvSpPr>
            <a:spLocks noChangeArrowheads="1"/>
          </p:cNvSpPr>
          <p:nvPr/>
        </p:nvSpPr>
        <p:spPr bwMode="auto">
          <a:xfrm>
            <a:off x="767408" y="1575186"/>
            <a:ext cx="7162874" cy="407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a:spcBef>
                <a:spcPct val="0"/>
              </a:spcBef>
              <a:buNone/>
            </a:pPr>
            <a:r>
              <a:rPr lang="de-DE" altLang="de-DE" sz="1800" b="1" dirty="0" err="1">
                <a:latin typeface="Arial" pitchFamily="34" charset="0"/>
              </a:rPr>
              <a:t>Aspect</a:t>
            </a:r>
            <a:r>
              <a:rPr lang="de-DE" altLang="de-DE" sz="1800" b="1" dirty="0">
                <a:latin typeface="Arial" pitchFamily="34" charset="0"/>
              </a:rPr>
              <a:t> </a:t>
            </a:r>
            <a:r>
              <a:rPr lang="de-DE" altLang="de-DE" sz="1800" b="1" dirty="0" err="1">
                <a:latin typeface="Arial" pitchFamily="34" charset="0"/>
              </a:rPr>
              <a:t>méthodologique</a:t>
            </a:r>
            <a:endParaRPr lang="de-DE" altLang="de-DE" sz="1800" b="1" dirty="0">
              <a:latin typeface="Arial" pitchFamily="34" charset="0"/>
            </a:endParaRPr>
          </a:p>
          <a:p>
            <a:pPr>
              <a:spcBef>
                <a:spcPct val="0"/>
              </a:spcBef>
            </a:pPr>
            <a:endParaRPr lang="de-DE" altLang="de-DE" sz="1600" dirty="0">
              <a:latin typeface="Arial" pitchFamily="34" charset="0"/>
            </a:endParaRPr>
          </a:p>
          <a:p>
            <a:pPr>
              <a:spcBef>
                <a:spcPct val="0"/>
              </a:spcBef>
              <a:spcAft>
                <a:spcPts val="600"/>
              </a:spcAft>
              <a:buClr>
                <a:schemeClr val="accent1"/>
              </a:buClr>
              <a:buFont typeface="Wingdings" pitchFamily="2" charset="2"/>
              <a:buChar char="§"/>
            </a:pPr>
            <a:r>
              <a:rPr lang="de-DE" altLang="de-DE" sz="1800" dirty="0" err="1">
                <a:latin typeface="Arial" pitchFamily="34" charset="0"/>
              </a:rPr>
              <a:t>aussi</a:t>
            </a:r>
            <a:r>
              <a:rPr lang="de-DE" altLang="de-DE" sz="1800" dirty="0">
                <a:latin typeface="Arial" pitchFamily="34" charset="0"/>
              </a:rPr>
              <a:t> </a:t>
            </a:r>
            <a:r>
              <a:rPr lang="de-DE" altLang="de-DE" sz="1800" dirty="0" err="1">
                <a:latin typeface="Arial" pitchFamily="34" charset="0"/>
              </a:rPr>
              <a:t>tôt</a:t>
            </a:r>
            <a:r>
              <a:rPr lang="de-DE" altLang="de-DE" sz="1800" dirty="0">
                <a:latin typeface="Arial" pitchFamily="34" charset="0"/>
              </a:rPr>
              <a:t> </a:t>
            </a:r>
            <a:r>
              <a:rPr lang="de-DE" altLang="de-DE" sz="1800" dirty="0" err="1">
                <a:latin typeface="Arial" pitchFamily="34" charset="0"/>
              </a:rPr>
              <a:t>que</a:t>
            </a:r>
            <a:r>
              <a:rPr lang="de-DE" altLang="de-DE" sz="1800" dirty="0">
                <a:latin typeface="Arial" pitchFamily="34" charset="0"/>
              </a:rPr>
              <a:t> possible (</a:t>
            </a:r>
            <a:r>
              <a:rPr lang="de-DE" altLang="de-DE" sz="1800" dirty="0" err="1">
                <a:latin typeface="Arial" pitchFamily="34" charset="0"/>
              </a:rPr>
              <a:t>enfance</a:t>
            </a:r>
            <a:r>
              <a:rPr lang="de-DE" altLang="de-DE" sz="1800" dirty="0">
                <a:latin typeface="Arial" pitchFamily="34" charset="0"/>
              </a:rPr>
              <a:t>)</a:t>
            </a:r>
          </a:p>
          <a:p>
            <a:pPr>
              <a:spcBef>
                <a:spcPct val="0"/>
              </a:spcBef>
              <a:spcAft>
                <a:spcPts val="600"/>
              </a:spcAft>
              <a:buClr>
                <a:schemeClr val="accent1"/>
              </a:buClr>
              <a:buFont typeface="Wingdings" pitchFamily="2" charset="2"/>
              <a:buChar char="§"/>
            </a:pPr>
            <a:r>
              <a:rPr lang="de-DE" altLang="de-DE" sz="1800" dirty="0" err="1">
                <a:latin typeface="Arial" pitchFamily="34" charset="0"/>
              </a:rPr>
              <a:t>toute</a:t>
            </a:r>
            <a:r>
              <a:rPr lang="de-DE" altLang="de-DE" sz="1800" dirty="0">
                <a:latin typeface="Arial" pitchFamily="34" charset="0"/>
              </a:rPr>
              <a:t> </a:t>
            </a:r>
            <a:r>
              <a:rPr lang="de-DE" altLang="de-DE" sz="1800" dirty="0" err="1">
                <a:latin typeface="Arial" pitchFamily="34" charset="0"/>
              </a:rPr>
              <a:t>l‘année</a:t>
            </a:r>
            <a:endParaRPr lang="de-DE" altLang="de-DE" sz="1800" dirty="0">
              <a:latin typeface="Arial" pitchFamily="34" charset="0"/>
            </a:endParaRPr>
          </a:p>
          <a:p>
            <a:pPr>
              <a:spcBef>
                <a:spcPct val="0"/>
              </a:spcBef>
              <a:spcAft>
                <a:spcPts val="600"/>
              </a:spcAft>
              <a:buClr>
                <a:schemeClr val="accent1"/>
              </a:buClr>
              <a:buFont typeface="Wingdings" pitchFamily="2" charset="2"/>
              <a:buChar char="§"/>
            </a:pPr>
            <a:r>
              <a:rPr lang="de-DE" altLang="de-DE" sz="1800" dirty="0" err="1">
                <a:latin typeface="Arial" pitchFamily="34" charset="0"/>
              </a:rPr>
              <a:t>préparé</a:t>
            </a:r>
            <a:r>
              <a:rPr lang="de-DE" altLang="de-DE" sz="1800" dirty="0">
                <a:latin typeface="Arial" pitchFamily="34" charset="0"/>
              </a:rPr>
              <a:t>, </a:t>
            </a:r>
            <a:r>
              <a:rPr lang="de-DE" altLang="de-DE" sz="1800" dirty="0" err="1">
                <a:latin typeface="Arial" pitchFamily="34" charset="0"/>
              </a:rPr>
              <a:t>échauffé</a:t>
            </a:r>
            <a:r>
              <a:rPr lang="de-DE" altLang="de-DE" sz="1800" dirty="0">
                <a:latin typeface="Arial" pitchFamily="34" charset="0"/>
              </a:rPr>
              <a:t>, </a:t>
            </a:r>
            <a:r>
              <a:rPr lang="de-DE" altLang="de-DE" sz="1800" dirty="0" err="1">
                <a:latin typeface="Arial" pitchFamily="34" charset="0"/>
              </a:rPr>
              <a:t>introduit</a:t>
            </a:r>
            <a:r>
              <a:rPr lang="de-DE" altLang="de-DE" sz="1800" dirty="0">
                <a:latin typeface="Arial" pitchFamily="34" charset="0"/>
              </a:rPr>
              <a:t> </a:t>
            </a:r>
          </a:p>
          <a:p>
            <a:pPr>
              <a:spcBef>
                <a:spcPct val="0"/>
              </a:spcBef>
              <a:spcAft>
                <a:spcPts val="600"/>
              </a:spcAft>
              <a:buClr>
                <a:schemeClr val="accent1"/>
              </a:buClr>
              <a:buFont typeface="Wingdings" pitchFamily="2" charset="2"/>
              <a:buChar char="§"/>
            </a:pPr>
            <a:r>
              <a:rPr lang="de-DE" altLang="de-DE" sz="1800" dirty="0">
                <a:latin typeface="Arial" pitchFamily="34" charset="0"/>
              </a:rPr>
              <a:t>au </a:t>
            </a:r>
            <a:r>
              <a:rPr lang="de-DE" altLang="de-DE" sz="1800" dirty="0" err="1">
                <a:latin typeface="Arial" pitchFamily="34" charset="0"/>
              </a:rPr>
              <a:t>début</a:t>
            </a:r>
            <a:r>
              <a:rPr lang="de-DE" altLang="de-DE" sz="1800" dirty="0">
                <a:latin typeface="Arial" pitchFamily="34" charset="0"/>
              </a:rPr>
              <a:t> de la </a:t>
            </a:r>
            <a:r>
              <a:rPr lang="de-DE" altLang="de-DE" sz="1800" dirty="0" err="1">
                <a:latin typeface="Arial" pitchFamily="34" charset="0"/>
              </a:rPr>
              <a:t>leçon</a:t>
            </a:r>
            <a:endParaRPr lang="de-DE" altLang="de-DE" sz="1800" dirty="0">
              <a:latin typeface="Arial" pitchFamily="34" charset="0"/>
            </a:endParaRPr>
          </a:p>
          <a:p>
            <a:pPr>
              <a:spcBef>
                <a:spcPct val="0"/>
              </a:spcBef>
              <a:spcAft>
                <a:spcPts val="600"/>
              </a:spcAft>
              <a:buClr>
                <a:schemeClr val="accent1"/>
              </a:buClr>
              <a:buFont typeface="Wingdings" pitchFamily="2" charset="2"/>
              <a:buChar char="§"/>
            </a:pPr>
            <a:r>
              <a:rPr lang="de-DE" altLang="de-DE" sz="1800" dirty="0" err="1">
                <a:latin typeface="Arial" pitchFamily="34" charset="0"/>
              </a:rPr>
              <a:t>mouvements</a:t>
            </a:r>
            <a:r>
              <a:rPr lang="de-DE" altLang="de-DE" sz="1800" dirty="0">
                <a:latin typeface="Arial" pitchFamily="34" charset="0"/>
              </a:rPr>
              <a:t> à </a:t>
            </a:r>
            <a:r>
              <a:rPr lang="de-DE" altLang="de-DE" sz="1800" dirty="0" err="1">
                <a:latin typeface="Arial" pitchFamily="34" charset="0"/>
              </a:rPr>
              <a:t>vitesse</a:t>
            </a:r>
            <a:r>
              <a:rPr lang="de-DE" altLang="de-DE" sz="1800" dirty="0">
                <a:latin typeface="Arial" pitchFamily="34" charset="0"/>
              </a:rPr>
              <a:t> maximale</a:t>
            </a:r>
          </a:p>
          <a:p>
            <a:pPr>
              <a:spcBef>
                <a:spcPct val="0"/>
              </a:spcBef>
              <a:spcAft>
                <a:spcPts val="600"/>
              </a:spcAft>
              <a:buClr>
                <a:schemeClr val="accent1"/>
              </a:buClr>
              <a:buFont typeface="Wingdings" pitchFamily="2" charset="2"/>
              <a:buChar char="§"/>
            </a:pPr>
            <a:r>
              <a:rPr lang="de-DE" altLang="de-DE" sz="1800" dirty="0" err="1">
                <a:latin typeface="Arial" pitchFamily="34" charset="0"/>
              </a:rPr>
              <a:t>mouvements</a:t>
            </a:r>
            <a:r>
              <a:rPr lang="de-DE" altLang="de-DE" sz="1800" dirty="0">
                <a:latin typeface="Arial" pitchFamily="34" charset="0"/>
              </a:rPr>
              <a:t> </a:t>
            </a:r>
            <a:r>
              <a:rPr lang="de-DE" altLang="de-DE" sz="1800" dirty="0" err="1">
                <a:latin typeface="Arial" pitchFamily="34" charset="0"/>
              </a:rPr>
              <a:t>précis</a:t>
            </a:r>
            <a:r>
              <a:rPr lang="de-DE" altLang="de-DE" sz="1800" dirty="0">
                <a:latin typeface="Arial" pitchFamily="34" charset="0"/>
              </a:rPr>
              <a:t> (</a:t>
            </a:r>
            <a:r>
              <a:rPr lang="de-DE" altLang="de-DE" sz="1800" dirty="0" err="1">
                <a:latin typeface="Arial" pitchFamily="34" charset="0"/>
              </a:rPr>
              <a:t>points</a:t>
            </a:r>
            <a:r>
              <a:rPr lang="de-DE" altLang="de-DE" sz="1800" dirty="0">
                <a:latin typeface="Arial" pitchFamily="34" charset="0"/>
              </a:rPr>
              <a:t> </a:t>
            </a:r>
            <a:r>
              <a:rPr lang="de-DE" altLang="de-DE" sz="1800" dirty="0" err="1">
                <a:latin typeface="Arial" pitchFamily="34" charset="0"/>
              </a:rPr>
              <a:t>clés</a:t>
            </a:r>
            <a:r>
              <a:rPr lang="de-DE" altLang="de-DE" sz="1800" dirty="0">
                <a:latin typeface="Arial" pitchFamily="34" charset="0"/>
              </a:rPr>
              <a:t>, </a:t>
            </a:r>
            <a:r>
              <a:rPr lang="de-DE" altLang="de-DE" sz="1800" dirty="0" err="1">
                <a:latin typeface="Arial" pitchFamily="34" charset="0"/>
              </a:rPr>
              <a:t>technique</a:t>
            </a:r>
            <a:r>
              <a:rPr lang="de-DE" altLang="de-DE" sz="1800" dirty="0">
                <a:latin typeface="Arial" pitchFamily="34" charset="0"/>
              </a:rPr>
              <a:t>)</a:t>
            </a:r>
          </a:p>
          <a:p>
            <a:pPr>
              <a:spcBef>
                <a:spcPct val="0"/>
              </a:spcBef>
              <a:spcAft>
                <a:spcPts val="600"/>
              </a:spcAft>
              <a:buClr>
                <a:schemeClr val="accent1"/>
              </a:buClr>
              <a:buFont typeface="Wingdings" pitchFamily="2" charset="2"/>
              <a:buChar char="§"/>
            </a:pPr>
            <a:r>
              <a:rPr lang="de-DE" altLang="de-DE" sz="1800" dirty="0" err="1">
                <a:latin typeface="Arial" pitchFamily="34" charset="0"/>
              </a:rPr>
              <a:t>avec</a:t>
            </a:r>
            <a:r>
              <a:rPr lang="de-DE" altLang="de-DE" sz="1800" dirty="0">
                <a:latin typeface="Arial" pitchFamily="34" charset="0"/>
              </a:rPr>
              <a:t> </a:t>
            </a:r>
            <a:r>
              <a:rPr lang="de-DE" altLang="de-DE" sz="1800" dirty="0" err="1">
                <a:latin typeface="Arial" pitchFamily="34" charset="0"/>
              </a:rPr>
              <a:t>pauses</a:t>
            </a:r>
            <a:r>
              <a:rPr lang="de-DE" altLang="de-DE" sz="1800" dirty="0">
                <a:latin typeface="Arial" pitchFamily="34" charset="0"/>
              </a:rPr>
              <a:t> (50x la </a:t>
            </a:r>
            <a:r>
              <a:rPr lang="de-DE" altLang="de-DE" sz="1800" dirty="0" err="1">
                <a:latin typeface="Arial" pitchFamily="34" charset="0"/>
              </a:rPr>
              <a:t>durée</a:t>
            </a:r>
            <a:r>
              <a:rPr lang="de-DE" altLang="de-DE" sz="1800" dirty="0">
                <a:latin typeface="Arial" pitchFamily="34" charset="0"/>
              </a:rPr>
              <a:t> de </a:t>
            </a:r>
            <a:r>
              <a:rPr lang="de-DE" altLang="de-DE" sz="1800" dirty="0" err="1">
                <a:latin typeface="Arial" pitchFamily="34" charset="0"/>
              </a:rPr>
              <a:t>l‘effort</a:t>
            </a:r>
            <a:r>
              <a:rPr lang="de-DE" altLang="de-DE" sz="1800" dirty="0">
                <a:latin typeface="Arial" pitchFamily="34" charset="0"/>
              </a:rPr>
              <a:t> </a:t>
            </a:r>
            <a:r>
              <a:rPr lang="de-DE" altLang="de-DE" sz="1800" dirty="0" err="1">
                <a:latin typeface="Arial" pitchFamily="34" charset="0"/>
              </a:rPr>
              <a:t>ou</a:t>
            </a:r>
            <a:r>
              <a:rPr lang="de-DE" altLang="de-DE" sz="1800" dirty="0">
                <a:latin typeface="Arial" pitchFamily="34" charset="0"/>
              </a:rPr>
              <a:t> 1min par 10m)</a:t>
            </a:r>
          </a:p>
          <a:p>
            <a:pPr>
              <a:spcBef>
                <a:spcPct val="0"/>
              </a:spcBef>
              <a:spcAft>
                <a:spcPts val="600"/>
              </a:spcAft>
              <a:buClr>
                <a:schemeClr val="accent1"/>
              </a:buClr>
              <a:buFont typeface="Wingdings" pitchFamily="2" charset="2"/>
              <a:buChar char="§"/>
            </a:pPr>
            <a:r>
              <a:rPr lang="de-DE" altLang="de-DE" sz="1800" dirty="0" err="1">
                <a:latin typeface="Arial" pitchFamily="34" charset="0"/>
              </a:rPr>
              <a:t>formes</a:t>
            </a:r>
            <a:r>
              <a:rPr lang="de-DE" altLang="de-DE" sz="1800" dirty="0">
                <a:latin typeface="Arial" pitchFamily="34" charset="0"/>
              </a:rPr>
              <a:t> </a:t>
            </a:r>
            <a:r>
              <a:rPr lang="de-DE" altLang="de-DE" sz="1800" dirty="0" err="1">
                <a:latin typeface="Arial" pitchFamily="34" charset="0"/>
              </a:rPr>
              <a:t>motivantes</a:t>
            </a:r>
            <a:r>
              <a:rPr lang="de-DE" altLang="de-DE" sz="1800" dirty="0">
                <a:latin typeface="Arial" pitchFamily="34" charset="0"/>
              </a:rPr>
              <a:t> et globales </a:t>
            </a:r>
          </a:p>
          <a:p>
            <a:pPr>
              <a:spcBef>
                <a:spcPct val="0"/>
              </a:spcBef>
              <a:spcAft>
                <a:spcPts val="600"/>
              </a:spcAft>
              <a:buClr>
                <a:schemeClr val="accent1"/>
              </a:buClr>
              <a:buFont typeface="Wingdings" pitchFamily="2" charset="2"/>
              <a:buChar char="§"/>
            </a:pPr>
            <a:r>
              <a:rPr lang="de-DE" altLang="de-DE" sz="1800" dirty="0">
                <a:latin typeface="Arial" pitchFamily="34" charset="0"/>
              </a:rPr>
              <a:t>le </a:t>
            </a:r>
            <a:r>
              <a:rPr lang="de-DE" altLang="de-DE" sz="1800" dirty="0" err="1">
                <a:latin typeface="Arial" pitchFamily="34" charset="0"/>
              </a:rPr>
              <a:t>progrès</a:t>
            </a:r>
            <a:r>
              <a:rPr lang="de-DE" altLang="de-DE" sz="1800" dirty="0">
                <a:latin typeface="Arial" pitchFamily="34" charset="0"/>
              </a:rPr>
              <a:t> </a:t>
            </a:r>
            <a:r>
              <a:rPr lang="de-DE" altLang="de-DE" sz="1800" dirty="0" err="1">
                <a:latin typeface="Arial" pitchFamily="34" charset="0"/>
              </a:rPr>
              <a:t>individuel</a:t>
            </a:r>
            <a:r>
              <a:rPr lang="de-DE" altLang="de-DE" sz="1800" dirty="0">
                <a:latin typeface="Arial" pitchFamily="34" charset="0"/>
              </a:rPr>
              <a:t> </a:t>
            </a:r>
            <a:r>
              <a:rPr lang="de-DE" altLang="de-DE" sz="1800" dirty="0" err="1">
                <a:latin typeface="Arial" pitchFamily="34" charset="0"/>
              </a:rPr>
              <a:t>compte</a:t>
            </a:r>
            <a:r>
              <a:rPr lang="de-DE" altLang="de-DE" sz="1800" dirty="0">
                <a:latin typeface="Arial" pitchFamily="34" charset="0"/>
              </a:rPr>
              <a:t> (</a:t>
            </a:r>
            <a:r>
              <a:rPr lang="de-DE" altLang="de-DE" sz="1800" dirty="0" err="1">
                <a:latin typeface="Arial" pitchFamily="34" charset="0"/>
              </a:rPr>
              <a:t>formes</a:t>
            </a:r>
            <a:r>
              <a:rPr lang="de-DE" altLang="de-DE" sz="1800" dirty="0">
                <a:latin typeface="Arial" pitchFamily="34" charset="0"/>
              </a:rPr>
              <a:t> </a:t>
            </a:r>
            <a:r>
              <a:rPr lang="de-DE" altLang="de-DE" sz="1800" dirty="0" err="1">
                <a:latin typeface="Arial" pitchFamily="34" charset="0"/>
              </a:rPr>
              <a:t>sociales</a:t>
            </a:r>
            <a:r>
              <a:rPr lang="de-DE" altLang="de-DE" sz="1800" dirty="0">
                <a:latin typeface="Arial" pitchFamily="34" charset="0"/>
              </a:rPr>
              <a:t>)</a:t>
            </a:r>
          </a:p>
          <a:p>
            <a:pPr>
              <a:spcBef>
                <a:spcPct val="0"/>
              </a:spcBef>
              <a:spcAft>
                <a:spcPts val="600"/>
              </a:spcAft>
              <a:buClr>
                <a:schemeClr val="accent1"/>
              </a:buClr>
              <a:buFont typeface="Wingdings" pitchFamily="2" charset="2"/>
              <a:buChar char="§"/>
            </a:pPr>
            <a:r>
              <a:rPr lang="de-DE" altLang="de-DE" sz="1800" dirty="0" err="1">
                <a:latin typeface="Arial" pitchFamily="34" charset="0"/>
              </a:rPr>
              <a:t>développement</a:t>
            </a:r>
            <a:r>
              <a:rPr lang="de-DE" altLang="de-DE" sz="1800" dirty="0">
                <a:latin typeface="Arial" pitchFamily="34" charset="0"/>
              </a:rPr>
              <a:t>: </a:t>
            </a:r>
            <a:r>
              <a:rPr lang="de-DE" altLang="de-DE" sz="1800" dirty="0" err="1">
                <a:latin typeface="Arial" pitchFamily="34" charset="0"/>
              </a:rPr>
              <a:t>jeu</a:t>
            </a:r>
            <a:r>
              <a:rPr lang="de-DE" altLang="de-DE" sz="1800" dirty="0">
                <a:latin typeface="Arial" pitchFamily="34" charset="0"/>
              </a:rPr>
              <a:t> </a:t>
            </a:r>
            <a:r>
              <a:rPr lang="de-DE" altLang="de-DE" sz="1800" dirty="0">
                <a:latin typeface="Arial" pitchFamily="34" charset="0"/>
                <a:sym typeface="Wingdings" pitchFamily="2" charset="2"/>
              </a:rPr>
              <a:t></a:t>
            </a:r>
            <a:r>
              <a:rPr lang="de-DE" altLang="de-DE" sz="1800" dirty="0">
                <a:latin typeface="Arial" pitchFamily="34" charset="0"/>
              </a:rPr>
              <a:t> </a:t>
            </a:r>
            <a:r>
              <a:rPr lang="de-DE" altLang="de-DE" sz="1800" dirty="0" err="1">
                <a:latin typeface="Arial" pitchFamily="34" charset="0"/>
              </a:rPr>
              <a:t>technique</a:t>
            </a:r>
            <a:r>
              <a:rPr lang="de-DE" altLang="de-DE" sz="1800" dirty="0">
                <a:latin typeface="Arial" pitchFamily="34" charset="0"/>
              </a:rPr>
              <a:t>  </a:t>
            </a:r>
            <a:r>
              <a:rPr lang="de-DE" altLang="de-DE" sz="1800" dirty="0">
                <a:latin typeface="Arial" pitchFamily="34" charset="0"/>
                <a:sym typeface="Wingdings" pitchFamily="2" charset="2"/>
              </a:rPr>
              <a:t></a:t>
            </a:r>
            <a:r>
              <a:rPr lang="de-DE" altLang="de-DE" sz="1800" dirty="0">
                <a:latin typeface="Arial" pitchFamily="34" charset="0"/>
              </a:rPr>
              <a:t> </a:t>
            </a:r>
            <a:r>
              <a:rPr lang="de-DE" altLang="de-DE" sz="1800" dirty="0" err="1">
                <a:latin typeface="Arial" pitchFamily="34" charset="0"/>
              </a:rPr>
              <a:t>performance</a:t>
            </a:r>
            <a:endParaRPr lang="de-DE" altLang="de-DE" sz="1800" dirty="0">
              <a:latin typeface="Arial" pitchFamily="34" charset="0"/>
            </a:endParaRPr>
          </a:p>
        </p:txBody>
      </p:sp>
      <p:sp>
        <p:nvSpPr>
          <p:cNvPr id="5" name="Rectangle 4">
            <a:extLst>
              <a:ext uri="{FF2B5EF4-FFF2-40B4-BE49-F238E27FC236}">
                <a16:creationId xmlns:a16="http://schemas.microsoft.com/office/drawing/2014/main" id="{28F3A183-63F3-162C-0660-3CE37CBEBAE6}"/>
              </a:ext>
            </a:extLst>
          </p:cNvPr>
          <p:cNvSpPr/>
          <p:nvPr/>
        </p:nvSpPr>
        <p:spPr>
          <a:xfrm>
            <a:off x="6996608" y="3645024"/>
            <a:ext cx="4572000" cy="2323713"/>
          </a:xfrm>
          <a:prstGeom prst="rect">
            <a:avLst/>
          </a:prstGeom>
          <a:solidFill>
            <a:schemeClr val="accent2">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a:spAutoFit/>
          </a:bodyPr>
          <a:lstStyle/>
          <a:p>
            <a:pPr algn="just">
              <a:spcAft>
                <a:spcPts val="600"/>
              </a:spcAft>
            </a:pPr>
            <a:r>
              <a:rPr lang="fr-CH" b="1" dirty="0"/>
              <a:t>Toujours à fond!</a:t>
            </a:r>
          </a:p>
          <a:p>
            <a:pPr algn="just"/>
            <a:r>
              <a:rPr lang="fr-CH" i="1" dirty="0"/>
              <a:t>Pour que l’entraînement de vitesse porte ses fruits, les exercices doivent être effectués à vitesse maximale (avec ou sans balle). Dire simplement «Cours plus vite!» ne sert à rien. Il faut plutôt aménager des situations adéquates et donner des indications concrètes pour leur exécution. Donner un temps limite ou proposer l’exercice sous forme de duel change le caractère de la séquence qui devient tout de suite beaucoup plus engagée.</a:t>
            </a:r>
          </a:p>
        </p:txBody>
      </p:sp>
      <p:sp>
        <p:nvSpPr>
          <p:cNvPr id="7" name="ZoneTexte 6">
            <a:extLst>
              <a:ext uri="{FF2B5EF4-FFF2-40B4-BE49-F238E27FC236}">
                <a16:creationId xmlns:a16="http://schemas.microsoft.com/office/drawing/2014/main" id="{35042FE9-2A33-3CD9-0FD4-E5B060E9F0D7}"/>
              </a:ext>
            </a:extLst>
          </p:cNvPr>
          <p:cNvSpPr txBox="1"/>
          <p:nvPr/>
        </p:nvSpPr>
        <p:spPr>
          <a:xfrm rot="1076140">
            <a:off x="4524990" y="2394952"/>
            <a:ext cx="6164826" cy="646331"/>
          </a:xfrm>
          <a:prstGeom prst="rect">
            <a:avLst/>
          </a:prstGeom>
          <a:noFill/>
        </p:spPr>
        <p:txBody>
          <a:bodyPr wrap="square">
            <a:spAutoFit/>
          </a:bodyPr>
          <a:lstStyle/>
          <a:p>
            <a:pPr algn="ctr">
              <a:spcBef>
                <a:spcPct val="0"/>
              </a:spcBef>
              <a:buFont typeface="Arial" pitchFamily="34" charset="0"/>
              <a:buNone/>
            </a:pPr>
            <a:r>
              <a:rPr lang="de-DE" altLang="de-DE" sz="1800" b="1" dirty="0">
                <a:solidFill>
                  <a:srgbClr val="FF0000"/>
                </a:solidFill>
                <a:latin typeface="Arial" pitchFamily="34" charset="0"/>
              </a:rPr>
              <a:t>Seul </a:t>
            </a:r>
            <a:r>
              <a:rPr lang="de-DE" altLang="de-DE" sz="1800" b="1" dirty="0" err="1">
                <a:solidFill>
                  <a:srgbClr val="FF0000"/>
                </a:solidFill>
                <a:latin typeface="Arial" pitchFamily="34" charset="0"/>
              </a:rPr>
              <a:t>un</a:t>
            </a:r>
            <a:r>
              <a:rPr lang="de-DE" altLang="de-DE" sz="1800" b="1" dirty="0">
                <a:solidFill>
                  <a:srgbClr val="FF0000"/>
                </a:solidFill>
                <a:latin typeface="Arial" pitchFamily="34" charset="0"/>
              </a:rPr>
              <a:t> </a:t>
            </a:r>
            <a:r>
              <a:rPr lang="de-DE" altLang="de-DE" sz="1800" b="1" dirty="0" err="1">
                <a:solidFill>
                  <a:srgbClr val="FF0000"/>
                </a:solidFill>
                <a:latin typeface="Arial" pitchFamily="34" charset="0"/>
              </a:rPr>
              <a:t>engagement</a:t>
            </a:r>
            <a:r>
              <a:rPr lang="de-DE" altLang="de-DE" sz="1800" b="1" dirty="0">
                <a:solidFill>
                  <a:srgbClr val="FF0000"/>
                </a:solidFill>
                <a:latin typeface="Arial" pitchFamily="34" charset="0"/>
              </a:rPr>
              <a:t> maximal </a:t>
            </a:r>
            <a:r>
              <a:rPr lang="de-DE" altLang="de-DE" sz="1800" b="1" dirty="0" err="1">
                <a:solidFill>
                  <a:srgbClr val="FF0000"/>
                </a:solidFill>
                <a:latin typeface="Arial" pitchFamily="34" charset="0"/>
              </a:rPr>
              <a:t>mène</a:t>
            </a:r>
            <a:r>
              <a:rPr lang="de-DE" altLang="de-DE" sz="1800" b="1" dirty="0">
                <a:solidFill>
                  <a:srgbClr val="FF0000"/>
                </a:solidFill>
                <a:latin typeface="Arial" pitchFamily="34" charset="0"/>
              </a:rPr>
              <a:t> au </a:t>
            </a:r>
            <a:r>
              <a:rPr lang="de-DE" altLang="de-DE" sz="1800" b="1" dirty="0" err="1">
                <a:solidFill>
                  <a:srgbClr val="FF0000"/>
                </a:solidFill>
                <a:latin typeface="Arial" pitchFamily="34" charset="0"/>
              </a:rPr>
              <a:t>succès</a:t>
            </a:r>
            <a:r>
              <a:rPr lang="de-DE" altLang="de-DE" sz="1800" b="1" dirty="0">
                <a:solidFill>
                  <a:srgbClr val="FF0000"/>
                </a:solidFill>
                <a:latin typeface="Arial" pitchFamily="34" charset="0"/>
              </a:rPr>
              <a:t>:</a:t>
            </a:r>
          </a:p>
          <a:p>
            <a:pPr algn="ctr">
              <a:spcBef>
                <a:spcPct val="0"/>
              </a:spcBef>
              <a:buFont typeface="Arial" pitchFamily="34" charset="0"/>
              <a:buNone/>
            </a:pPr>
            <a:r>
              <a:rPr lang="de-DE" altLang="de-DE" sz="1800" b="1" dirty="0">
                <a:solidFill>
                  <a:srgbClr val="FF0000"/>
                </a:solidFill>
                <a:latin typeface="Arial" pitchFamily="34" charset="0"/>
              </a:rPr>
              <a:t> „</a:t>
            </a:r>
            <a:r>
              <a:rPr lang="de-DE" altLang="de-DE" sz="1800" b="1" dirty="0" err="1">
                <a:solidFill>
                  <a:srgbClr val="FF0000"/>
                </a:solidFill>
                <a:latin typeface="Arial" pitchFamily="34" charset="0"/>
              </a:rPr>
              <a:t>go</a:t>
            </a:r>
            <a:r>
              <a:rPr lang="de-DE" altLang="de-DE" sz="1800" b="1" dirty="0">
                <a:solidFill>
                  <a:srgbClr val="FF0000"/>
                </a:solidFill>
                <a:latin typeface="Arial" pitchFamily="34" charset="0"/>
              </a:rPr>
              <a:t> </a:t>
            </a:r>
            <a:r>
              <a:rPr lang="de-DE" altLang="de-DE" sz="1800" b="1" dirty="0" err="1">
                <a:solidFill>
                  <a:srgbClr val="FF0000"/>
                </a:solidFill>
                <a:latin typeface="Arial" pitchFamily="34" charset="0"/>
              </a:rPr>
              <a:t>hard</a:t>
            </a:r>
            <a:r>
              <a:rPr lang="de-DE" altLang="de-DE" sz="1800" b="1" dirty="0">
                <a:solidFill>
                  <a:srgbClr val="FF0000"/>
                </a:solidFill>
                <a:latin typeface="Arial" pitchFamily="34" charset="0"/>
              </a:rPr>
              <a:t> </a:t>
            </a:r>
            <a:r>
              <a:rPr lang="de-DE" altLang="de-DE" sz="1800" b="1" dirty="0" err="1">
                <a:solidFill>
                  <a:srgbClr val="FF0000"/>
                </a:solidFill>
                <a:latin typeface="Arial" pitchFamily="34" charset="0"/>
              </a:rPr>
              <a:t>or</a:t>
            </a:r>
            <a:r>
              <a:rPr lang="de-DE" altLang="de-DE" sz="1800" b="1" dirty="0">
                <a:solidFill>
                  <a:srgbClr val="FF0000"/>
                </a:solidFill>
                <a:latin typeface="Arial" pitchFamily="34" charset="0"/>
              </a:rPr>
              <a:t> </a:t>
            </a:r>
            <a:r>
              <a:rPr lang="de-DE" altLang="de-DE" sz="1800" b="1" dirty="0" err="1">
                <a:solidFill>
                  <a:srgbClr val="FF0000"/>
                </a:solidFill>
                <a:latin typeface="Arial" pitchFamily="34" charset="0"/>
              </a:rPr>
              <a:t>go</a:t>
            </a:r>
            <a:r>
              <a:rPr lang="de-DE" altLang="de-DE" sz="1800" b="1" dirty="0">
                <a:solidFill>
                  <a:srgbClr val="FF0000"/>
                </a:solidFill>
                <a:latin typeface="Arial" pitchFamily="34" charset="0"/>
              </a:rPr>
              <a:t> </a:t>
            </a:r>
            <a:r>
              <a:rPr lang="de-DE" altLang="de-DE" sz="1800" b="1" dirty="0" err="1">
                <a:solidFill>
                  <a:srgbClr val="FF0000"/>
                </a:solidFill>
                <a:latin typeface="Arial" pitchFamily="34" charset="0"/>
              </a:rPr>
              <a:t>home</a:t>
            </a:r>
            <a:r>
              <a:rPr lang="de-DE" altLang="de-DE" sz="1800" b="1" dirty="0">
                <a:solidFill>
                  <a:srgbClr val="FF0000"/>
                </a:solidFill>
                <a:latin typeface="Arial" pitchFamily="34" charset="0"/>
              </a:rPr>
              <a:t>…“</a:t>
            </a:r>
          </a:p>
        </p:txBody>
      </p:sp>
      <p:sp>
        <p:nvSpPr>
          <p:cNvPr id="6" name="Titel 2">
            <a:extLst>
              <a:ext uri="{FF2B5EF4-FFF2-40B4-BE49-F238E27FC236}">
                <a16:creationId xmlns:a16="http://schemas.microsoft.com/office/drawing/2014/main" id="{5EEBFB19-2AC4-4AD4-96BD-B5247D648D0F}"/>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i="0" u="none" strike="noStrike" dirty="0">
                <a:solidFill>
                  <a:srgbClr val="000000"/>
                </a:solidFill>
                <a:effectLst/>
                <a:latin typeface="+mj-lt"/>
              </a:rPr>
              <a:t>Vitesse</a:t>
            </a:r>
            <a:br>
              <a:rPr lang="fr-CH" sz="2800" i="0" u="none" strike="noStrike" dirty="0">
                <a:solidFill>
                  <a:srgbClr val="000000"/>
                </a:solidFill>
                <a:effectLst/>
                <a:latin typeface="+mj-lt"/>
              </a:rPr>
            </a:br>
            <a:r>
              <a:rPr lang="fr-CH" sz="2800" b="0" i="0" u="none" strike="noStrike" dirty="0">
                <a:solidFill>
                  <a:srgbClr val="000000"/>
                </a:solidFill>
                <a:effectLst/>
                <a:latin typeface="+mj-lt"/>
              </a:rPr>
              <a:t>Principes de l'entraînement de la vitesse</a:t>
            </a:r>
            <a:endParaRPr lang="de-CH" altLang="de-DE" sz="2800" b="0" dirty="0">
              <a:latin typeface="Arial" panose="020B0604020202020204" pitchFamily="34" charset="0"/>
            </a:endParaRPr>
          </a:p>
        </p:txBody>
      </p:sp>
      <p:sp>
        <p:nvSpPr>
          <p:cNvPr id="3" name="SeitenzahlBenutzerdefiniert">
            <a:extLst>
              <a:ext uri="{FF2B5EF4-FFF2-40B4-BE49-F238E27FC236}">
                <a16:creationId xmlns:a16="http://schemas.microsoft.com/office/drawing/2014/main" id="{06342C33-3232-17F2-8A40-1707162A92C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69</a:t>
            </a:r>
            <a:endParaRPr lang="de-CH" sz="900" dirty="0"/>
          </a:p>
        </p:txBody>
      </p:sp>
    </p:spTree>
    <p:extLst>
      <p:ext uri="{BB962C8B-B14F-4D97-AF65-F5344CB8AC3E}">
        <p14:creationId xmlns:p14="http://schemas.microsoft.com/office/powerpoint/2010/main" val="298484288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6B74312-AC86-3DF0-CCB5-0C415AF85B77}"/>
              </a:ext>
            </a:extLst>
          </p:cNvPr>
          <p:cNvSpPr txBox="1"/>
          <p:nvPr/>
        </p:nvSpPr>
        <p:spPr>
          <a:xfrm>
            <a:off x="645293" y="1772816"/>
            <a:ext cx="6667210" cy="4108817"/>
          </a:xfrm>
          <a:prstGeom prst="rect">
            <a:avLst/>
          </a:prstGeom>
        </p:spPr>
        <p:txBody>
          <a:bodyPr wrap="none" rtlCol="0">
            <a:spAutoFit/>
          </a:bodyPr>
          <a:lstStyle/>
          <a:p>
            <a:pPr algn="l"/>
            <a:r>
              <a:rPr lang="fr-CH" sz="1800" b="1" i="0" u="none" strike="noStrike" dirty="0" err="1">
                <a:solidFill>
                  <a:srgbClr val="000000"/>
                </a:solidFill>
                <a:effectLst/>
              </a:rPr>
              <a:t>Aspetto</a:t>
            </a:r>
            <a:r>
              <a:rPr lang="fr-CH" sz="1800" b="1" i="0" u="none" strike="noStrike" dirty="0">
                <a:solidFill>
                  <a:srgbClr val="000000"/>
                </a:solidFill>
                <a:effectLst/>
              </a:rPr>
              <a:t> </a:t>
            </a:r>
            <a:r>
              <a:rPr lang="fr-CH" sz="1800" b="1" i="0" u="none" strike="noStrike" dirty="0" err="1">
                <a:solidFill>
                  <a:srgbClr val="000000"/>
                </a:solidFill>
                <a:effectLst/>
              </a:rPr>
              <a:t>metodologico</a:t>
            </a:r>
            <a:endParaRPr lang="fr-CH" sz="1800" b="1" i="0" u="none" strike="noStrike" dirty="0">
              <a:solidFill>
                <a:srgbClr val="000000"/>
              </a:solidFill>
              <a:effectLst/>
            </a:endParaRPr>
          </a:p>
          <a:p>
            <a:pPr algn="l"/>
            <a:endParaRPr lang="fr-CH" sz="1800" b="1" i="0" u="none" strike="noStrike" dirty="0">
              <a:solidFill>
                <a:srgbClr val="000000"/>
              </a:solidFill>
              <a:effectLst/>
            </a:endParaRPr>
          </a:p>
          <a:p>
            <a:pPr marL="285750" indent="-285750" eaLnBrk="0" hangingPunct="0">
              <a:spcAft>
                <a:spcPts val="600"/>
              </a:spcAft>
              <a:buClr>
                <a:schemeClr val="accent1"/>
              </a:buClr>
              <a:buFont typeface="Wingdings" pitchFamily="2" charset="2"/>
              <a:buChar char="§"/>
            </a:pPr>
            <a:r>
              <a:rPr lang="fr-CH" sz="1800" dirty="0"/>
              <a:t>il prima </a:t>
            </a:r>
            <a:r>
              <a:rPr lang="fr-CH" sz="1800" dirty="0" err="1"/>
              <a:t>possibile</a:t>
            </a:r>
            <a:r>
              <a:rPr lang="fr-CH" sz="1800" dirty="0"/>
              <a:t> (</a:t>
            </a:r>
            <a:r>
              <a:rPr lang="fr-CH" sz="1800" dirty="0" err="1"/>
              <a:t>infanzia</a:t>
            </a:r>
            <a:r>
              <a:rPr lang="fr-CH" sz="1800" dirty="0"/>
              <a:t>)</a:t>
            </a:r>
          </a:p>
          <a:p>
            <a:pPr marL="285750" indent="-285750" eaLnBrk="0" hangingPunct="0">
              <a:spcAft>
                <a:spcPts val="600"/>
              </a:spcAft>
              <a:buClr>
                <a:schemeClr val="accent1"/>
              </a:buClr>
              <a:buFont typeface="Wingdings" pitchFamily="2" charset="2"/>
              <a:buChar char="§"/>
            </a:pPr>
            <a:r>
              <a:rPr lang="fr-CH" sz="1800" dirty="0" err="1"/>
              <a:t>durante</a:t>
            </a:r>
            <a:r>
              <a:rPr lang="fr-CH" sz="1800" dirty="0"/>
              <a:t> </a:t>
            </a:r>
            <a:r>
              <a:rPr lang="fr-CH" sz="1800" dirty="0" err="1"/>
              <a:t>tutto</a:t>
            </a:r>
            <a:r>
              <a:rPr lang="fr-CH" sz="1800" dirty="0"/>
              <a:t> </a:t>
            </a:r>
            <a:r>
              <a:rPr lang="fr-CH" sz="1800" dirty="0" err="1"/>
              <a:t>l’anno</a:t>
            </a:r>
            <a:endParaRPr lang="fr-CH" sz="1800" dirty="0"/>
          </a:p>
          <a:p>
            <a:pPr marL="285750" indent="-285750" eaLnBrk="0" hangingPunct="0">
              <a:spcAft>
                <a:spcPts val="600"/>
              </a:spcAft>
              <a:buClr>
                <a:schemeClr val="accent1"/>
              </a:buClr>
              <a:buFont typeface="Wingdings" pitchFamily="2" charset="2"/>
              <a:buChar char="§"/>
            </a:pPr>
            <a:r>
              <a:rPr lang="fr-CH" sz="1800" dirty="0" err="1"/>
              <a:t>preparato</a:t>
            </a:r>
            <a:r>
              <a:rPr lang="fr-CH" sz="1800" dirty="0"/>
              <a:t>, </a:t>
            </a:r>
            <a:r>
              <a:rPr lang="fr-CH" sz="1800" dirty="0" err="1"/>
              <a:t>riscaldato</a:t>
            </a:r>
            <a:r>
              <a:rPr lang="fr-CH" sz="1800" dirty="0"/>
              <a:t>, </a:t>
            </a:r>
            <a:r>
              <a:rPr lang="fr-CH" sz="1800" dirty="0" err="1"/>
              <a:t>introdotto</a:t>
            </a:r>
            <a:endParaRPr lang="fr-CH" sz="1800" dirty="0"/>
          </a:p>
          <a:p>
            <a:pPr marL="285750" indent="-285750" eaLnBrk="0" hangingPunct="0">
              <a:spcAft>
                <a:spcPts val="600"/>
              </a:spcAft>
              <a:buClr>
                <a:schemeClr val="accent1"/>
              </a:buClr>
              <a:buFont typeface="Wingdings" pitchFamily="2" charset="2"/>
              <a:buChar char="§"/>
            </a:pPr>
            <a:r>
              <a:rPr lang="fr-CH" sz="1800" dirty="0" err="1"/>
              <a:t>all’inizio</a:t>
            </a:r>
            <a:r>
              <a:rPr lang="fr-CH" sz="1800" dirty="0"/>
              <a:t> </a:t>
            </a:r>
            <a:r>
              <a:rPr lang="fr-CH" sz="1800" dirty="0" err="1"/>
              <a:t>della</a:t>
            </a:r>
            <a:r>
              <a:rPr lang="fr-CH" sz="1800" dirty="0"/>
              <a:t> </a:t>
            </a:r>
            <a:r>
              <a:rPr lang="fr-CH" sz="1800" dirty="0" err="1"/>
              <a:t>lezione</a:t>
            </a:r>
            <a:endParaRPr lang="fr-CH" sz="1800" dirty="0"/>
          </a:p>
          <a:p>
            <a:pPr marL="285750" indent="-285750" eaLnBrk="0" hangingPunct="0">
              <a:spcAft>
                <a:spcPts val="600"/>
              </a:spcAft>
              <a:buClr>
                <a:schemeClr val="accent1"/>
              </a:buClr>
              <a:buFont typeface="Wingdings" pitchFamily="2" charset="2"/>
              <a:buChar char="§"/>
            </a:pPr>
            <a:r>
              <a:rPr lang="fr-CH" sz="1800" dirty="0" err="1"/>
              <a:t>movimenti</a:t>
            </a:r>
            <a:r>
              <a:rPr lang="fr-CH" sz="1800" dirty="0"/>
              <a:t> alla </a:t>
            </a:r>
            <a:r>
              <a:rPr lang="fr-CH" sz="1800" dirty="0" err="1"/>
              <a:t>massima</a:t>
            </a:r>
            <a:r>
              <a:rPr lang="fr-CH" sz="1800" dirty="0"/>
              <a:t> </a:t>
            </a:r>
            <a:r>
              <a:rPr lang="fr-CH" sz="1800" dirty="0" err="1"/>
              <a:t>velocità</a:t>
            </a:r>
            <a:endParaRPr lang="fr-CH" sz="1800" dirty="0"/>
          </a:p>
          <a:p>
            <a:pPr marL="285750" indent="-285750" eaLnBrk="0" hangingPunct="0">
              <a:spcAft>
                <a:spcPts val="600"/>
              </a:spcAft>
              <a:buClr>
                <a:schemeClr val="accent1"/>
              </a:buClr>
              <a:buFont typeface="Wingdings" pitchFamily="2" charset="2"/>
              <a:buChar char="§"/>
            </a:pPr>
            <a:r>
              <a:rPr lang="fr-CH" sz="1800" dirty="0" err="1"/>
              <a:t>movimenti</a:t>
            </a:r>
            <a:r>
              <a:rPr lang="fr-CH" sz="1800" dirty="0"/>
              <a:t> </a:t>
            </a:r>
            <a:r>
              <a:rPr lang="fr-CH" sz="1800" dirty="0" err="1"/>
              <a:t>precisi</a:t>
            </a:r>
            <a:r>
              <a:rPr lang="fr-CH" sz="1800" dirty="0"/>
              <a:t> (</a:t>
            </a:r>
            <a:r>
              <a:rPr lang="fr-CH" sz="1800" dirty="0" err="1"/>
              <a:t>punti</a:t>
            </a:r>
            <a:r>
              <a:rPr lang="fr-CH" sz="1800" dirty="0"/>
              <a:t> </a:t>
            </a:r>
            <a:r>
              <a:rPr lang="fr-CH" sz="1800" dirty="0" err="1"/>
              <a:t>chiave</a:t>
            </a:r>
            <a:r>
              <a:rPr lang="fr-CH" sz="1800" dirty="0"/>
              <a:t>, </a:t>
            </a:r>
            <a:r>
              <a:rPr lang="fr-CH" sz="1800" dirty="0" err="1"/>
              <a:t>tecnica</a:t>
            </a:r>
            <a:r>
              <a:rPr lang="fr-CH" sz="1800" dirty="0"/>
              <a:t>)</a:t>
            </a:r>
          </a:p>
          <a:p>
            <a:pPr marL="285750" indent="-285750" eaLnBrk="0" hangingPunct="0">
              <a:spcAft>
                <a:spcPts val="600"/>
              </a:spcAft>
              <a:buClr>
                <a:schemeClr val="accent1"/>
              </a:buClr>
              <a:buFont typeface="Wingdings" pitchFamily="2" charset="2"/>
              <a:buChar char="§"/>
            </a:pPr>
            <a:r>
              <a:rPr lang="fr-CH" sz="1800" dirty="0"/>
              <a:t>con pause (50 volte la </a:t>
            </a:r>
            <a:r>
              <a:rPr lang="fr-CH" sz="1800" dirty="0" err="1"/>
              <a:t>durata</a:t>
            </a:r>
            <a:r>
              <a:rPr lang="fr-CH" sz="1800" dirty="0"/>
              <a:t> </a:t>
            </a:r>
            <a:r>
              <a:rPr lang="fr-CH" sz="1800" dirty="0" err="1"/>
              <a:t>dello</a:t>
            </a:r>
            <a:r>
              <a:rPr lang="fr-CH" sz="1800" dirty="0"/>
              <a:t> </a:t>
            </a:r>
            <a:r>
              <a:rPr lang="fr-CH" sz="1800" dirty="0" err="1"/>
              <a:t>sforzo</a:t>
            </a:r>
            <a:r>
              <a:rPr lang="fr-CH" sz="1800" dirty="0"/>
              <a:t> o 1 min </a:t>
            </a:r>
            <a:r>
              <a:rPr lang="fr-CH" sz="1800" dirty="0" err="1"/>
              <a:t>ogni</a:t>
            </a:r>
            <a:r>
              <a:rPr lang="fr-CH" sz="1800" dirty="0"/>
              <a:t> 10 m)</a:t>
            </a:r>
          </a:p>
          <a:p>
            <a:pPr marL="285750" indent="-285750" eaLnBrk="0" hangingPunct="0">
              <a:spcAft>
                <a:spcPts val="600"/>
              </a:spcAft>
              <a:buClr>
                <a:schemeClr val="accent1"/>
              </a:buClr>
              <a:buFont typeface="Wingdings" pitchFamily="2" charset="2"/>
              <a:buChar char="§"/>
            </a:pPr>
            <a:r>
              <a:rPr lang="fr-CH" sz="1800" dirty="0"/>
              <a:t>forme </a:t>
            </a:r>
            <a:r>
              <a:rPr lang="fr-CH" sz="1800" dirty="0" err="1"/>
              <a:t>motivanti</a:t>
            </a:r>
            <a:r>
              <a:rPr lang="fr-CH" sz="1800" dirty="0"/>
              <a:t> e </a:t>
            </a:r>
            <a:r>
              <a:rPr lang="fr-CH" sz="1800" dirty="0" err="1"/>
              <a:t>globali</a:t>
            </a:r>
            <a:endParaRPr lang="fr-CH" sz="1800" dirty="0"/>
          </a:p>
          <a:p>
            <a:pPr marL="285750" indent="-285750" eaLnBrk="0" hangingPunct="0">
              <a:spcAft>
                <a:spcPts val="600"/>
              </a:spcAft>
              <a:buClr>
                <a:schemeClr val="accent1"/>
              </a:buClr>
              <a:buFont typeface="Wingdings" pitchFamily="2" charset="2"/>
              <a:buChar char="§"/>
            </a:pPr>
            <a:r>
              <a:rPr lang="fr-CH" sz="1800" dirty="0"/>
              <a:t>il </a:t>
            </a:r>
            <a:r>
              <a:rPr lang="fr-CH" sz="1800" dirty="0" err="1"/>
              <a:t>progresso</a:t>
            </a:r>
            <a:r>
              <a:rPr lang="fr-CH" sz="1800" dirty="0"/>
              <a:t> </a:t>
            </a:r>
            <a:r>
              <a:rPr lang="fr-CH" sz="1800" dirty="0" err="1"/>
              <a:t>individuale</a:t>
            </a:r>
            <a:r>
              <a:rPr lang="fr-CH" sz="1800" dirty="0"/>
              <a:t> conta (forme </a:t>
            </a:r>
            <a:r>
              <a:rPr lang="fr-CH" sz="1800" dirty="0" err="1"/>
              <a:t>sociali</a:t>
            </a:r>
            <a:r>
              <a:rPr lang="fr-CH" sz="1800" dirty="0"/>
              <a:t>)</a:t>
            </a:r>
          </a:p>
          <a:p>
            <a:pPr marL="285750" indent="-285750" eaLnBrk="0" hangingPunct="0">
              <a:spcAft>
                <a:spcPts val="600"/>
              </a:spcAft>
              <a:buClr>
                <a:schemeClr val="accent1"/>
              </a:buClr>
              <a:buFont typeface="Wingdings" pitchFamily="2" charset="2"/>
              <a:buChar char="§"/>
            </a:pPr>
            <a:r>
              <a:rPr lang="fr-CH" sz="1800" dirty="0" err="1"/>
              <a:t>sviluppo</a:t>
            </a:r>
            <a:r>
              <a:rPr lang="fr-CH" sz="1800" dirty="0"/>
              <a:t>: </a:t>
            </a:r>
            <a:r>
              <a:rPr lang="fr-CH" sz="1800" dirty="0" err="1"/>
              <a:t>gioco</a:t>
            </a:r>
            <a:r>
              <a:rPr lang="fr-CH" sz="1800" dirty="0"/>
              <a:t> → </a:t>
            </a:r>
            <a:r>
              <a:rPr lang="fr-CH" sz="1800" dirty="0" err="1"/>
              <a:t>tecnica</a:t>
            </a:r>
            <a:r>
              <a:rPr lang="fr-CH" sz="1800" dirty="0"/>
              <a:t> → </a:t>
            </a:r>
            <a:r>
              <a:rPr lang="fr-CH" sz="1800" dirty="0" err="1"/>
              <a:t>prestazione</a:t>
            </a:r>
            <a:endParaRPr lang="fr-CH" sz="1800" dirty="0"/>
          </a:p>
        </p:txBody>
      </p:sp>
      <p:sp>
        <p:nvSpPr>
          <p:cNvPr id="5" name="Rectangle 4">
            <a:extLst>
              <a:ext uri="{FF2B5EF4-FFF2-40B4-BE49-F238E27FC236}">
                <a16:creationId xmlns:a16="http://schemas.microsoft.com/office/drawing/2014/main" id="{B0472857-8A43-3EE5-C6D6-DBEB7A1B690B}"/>
              </a:ext>
            </a:extLst>
          </p:cNvPr>
          <p:cNvSpPr/>
          <p:nvPr/>
        </p:nvSpPr>
        <p:spPr>
          <a:xfrm>
            <a:off x="7284640" y="3861048"/>
            <a:ext cx="4572000" cy="2246769"/>
          </a:xfrm>
          <a:prstGeom prst="rect">
            <a:avLst/>
          </a:prstGeom>
          <a:solidFill>
            <a:schemeClr val="accent2">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a:spAutoFit/>
          </a:bodyPr>
          <a:lstStyle/>
          <a:p>
            <a:pPr algn="l"/>
            <a:r>
              <a:rPr lang="fr-CH" b="1" i="0" u="none" strike="noStrike" dirty="0">
                <a:solidFill>
                  <a:srgbClr val="000000"/>
                </a:solidFill>
                <a:effectLst/>
              </a:rPr>
              <a:t>Sempre al </a:t>
            </a:r>
            <a:r>
              <a:rPr lang="fr-CH" b="1" i="0" u="none" strike="noStrike" dirty="0" err="1">
                <a:solidFill>
                  <a:srgbClr val="000000"/>
                </a:solidFill>
                <a:effectLst/>
              </a:rPr>
              <a:t>massimo</a:t>
            </a:r>
            <a:r>
              <a:rPr lang="fr-CH" b="1" i="0" u="none" strike="noStrike" dirty="0">
                <a:solidFill>
                  <a:srgbClr val="000000"/>
                </a:solidFill>
                <a:effectLst/>
              </a:rPr>
              <a:t>!</a:t>
            </a:r>
          </a:p>
          <a:p>
            <a:pPr algn="just"/>
            <a:r>
              <a:rPr lang="fr-CH" i="1" u="none" strike="noStrike" dirty="0" err="1">
                <a:solidFill>
                  <a:srgbClr val="000000"/>
                </a:solidFill>
                <a:effectLst/>
              </a:rPr>
              <a:t>Affinché</a:t>
            </a:r>
            <a:r>
              <a:rPr lang="fr-CH" i="1" u="none" strike="noStrike" dirty="0">
                <a:solidFill>
                  <a:srgbClr val="000000"/>
                </a:solidFill>
                <a:effectLst/>
              </a:rPr>
              <a:t> l’</a:t>
            </a:r>
            <a:r>
              <a:rPr lang="fr-CH" i="1" u="none" strike="noStrike" dirty="0" err="1">
                <a:solidFill>
                  <a:srgbClr val="000000"/>
                </a:solidFill>
                <a:effectLst/>
              </a:rPr>
              <a:t>allenamento</a:t>
            </a:r>
            <a:r>
              <a:rPr lang="fr-CH" i="1" u="none" strike="noStrike" dirty="0">
                <a:solidFill>
                  <a:srgbClr val="000000"/>
                </a:solidFill>
                <a:effectLst/>
              </a:rPr>
              <a:t> </a:t>
            </a:r>
            <a:r>
              <a:rPr lang="fr-CH" i="1" u="none" strike="noStrike" dirty="0" err="1">
                <a:solidFill>
                  <a:srgbClr val="000000"/>
                </a:solidFill>
                <a:effectLst/>
              </a:rPr>
              <a:t>della</a:t>
            </a:r>
            <a:r>
              <a:rPr lang="fr-CH" i="1" u="none" strike="noStrike" dirty="0">
                <a:solidFill>
                  <a:srgbClr val="000000"/>
                </a:solidFill>
                <a:effectLst/>
              </a:rPr>
              <a:t> </a:t>
            </a:r>
            <a:r>
              <a:rPr lang="fr-CH" i="1" u="none" strike="noStrike" dirty="0" err="1">
                <a:solidFill>
                  <a:srgbClr val="000000"/>
                </a:solidFill>
                <a:effectLst/>
              </a:rPr>
              <a:t>velocità</a:t>
            </a:r>
            <a:r>
              <a:rPr lang="fr-CH" i="1" u="none" strike="noStrike" dirty="0">
                <a:solidFill>
                  <a:srgbClr val="000000"/>
                </a:solidFill>
                <a:effectLst/>
              </a:rPr>
              <a:t> </a:t>
            </a:r>
            <a:r>
              <a:rPr lang="fr-CH" i="1" u="none" strike="noStrike" dirty="0" err="1">
                <a:solidFill>
                  <a:srgbClr val="000000"/>
                </a:solidFill>
                <a:effectLst/>
              </a:rPr>
              <a:t>sia</a:t>
            </a:r>
            <a:r>
              <a:rPr lang="fr-CH" i="1" u="none" strike="noStrike" dirty="0">
                <a:solidFill>
                  <a:srgbClr val="000000"/>
                </a:solidFill>
                <a:effectLst/>
              </a:rPr>
              <a:t> efficace, </a:t>
            </a:r>
            <a:r>
              <a:rPr lang="fr-CH" i="1" u="none" strike="noStrike" dirty="0" err="1">
                <a:solidFill>
                  <a:srgbClr val="000000"/>
                </a:solidFill>
                <a:effectLst/>
              </a:rPr>
              <a:t>gli</a:t>
            </a:r>
            <a:r>
              <a:rPr lang="fr-CH" i="1" u="none" strike="noStrike" dirty="0">
                <a:solidFill>
                  <a:srgbClr val="000000"/>
                </a:solidFill>
                <a:effectLst/>
              </a:rPr>
              <a:t> </a:t>
            </a:r>
            <a:r>
              <a:rPr lang="fr-CH" i="1" u="none" strike="noStrike" dirty="0" err="1">
                <a:solidFill>
                  <a:srgbClr val="000000"/>
                </a:solidFill>
                <a:effectLst/>
              </a:rPr>
              <a:t>esercizi</a:t>
            </a:r>
            <a:r>
              <a:rPr lang="fr-CH" i="1" u="none" strike="noStrike" dirty="0">
                <a:solidFill>
                  <a:srgbClr val="000000"/>
                </a:solidFill>
                <a:effectLst/>
              </a:rPr>
              <a:t> </a:t>
            </a:r>
            <a:r>
              <a:rPr lang="fr-CH" i="1" u="none" strike="noStrike" dirty="0" err="1">
                <a:solidFill>
                  <a:srgbClr val="000000"/>
                </a:solidFill>
                <a:effectLst/>
              </a:rPr>
              <a:t>devono</a:t>
            </a:r>
            <a:r>
              <a:rPr lang="fr-CH" i="1" u="none" strike="noStrike" dirty="0">
                <a:solidFill>
                  <a:srgbClr val="000000"/>
                </a:solidFill>
                <a:effectLst/>
              </a:rPr>
              <a:t> </a:t>
            </a:r>
            <a:r>
              <a:rPr lang="fr-CH" i="1" u="none" strike="noStrike" dirty="0" err="1">
                <a:solidFill>
                  <a:srgbClr val="000000"/>
                </a:solidFill>
                <a:effectLst/>
              </a:rPr>
              <a:t>essere</a:t>
            </a:r>
            <a:r>
              <a:rPr lang="fr-CH" i="1" u="none" strike="noStrike" dirty="0">
                <a:solidFill>
                  <a:srgbClr val="000000"/>
                </a:solidFill>
                <a:effectLst/>
              </a:rPr>
              <a:t> </a:t>
            </a:r>
            <a:r>
              <a:rPr lang="fr-CH" i="1" u="none" strike="noStrike" dirty="0" err="1">
                <a:solidFill>
                  <a:srgbClr val="000000"/>
                </a:solidFill>
                <a:effectLst/>
              </a:rPr>
              <a:t>eseguiti</a:t>
            </a:r>
            <a:r>
              <a:rPr lang="fr-CH" i="1" u="none" strike="noStrike" dirty="0">
                <a:solidFill>
                  <a:srgbClr val="000000"/>
                </a:solidFill>
                <a:effectLst/>
              </a:rPr>
              <a:t> alla </a:t>
            </a:r>
            <a:r>
              <a:rPr lang="fr-CH" i="1" u="none" strike="noStrike" dirty="0" err="1">
                <a:solidFill>
                  <a:srgbClr val="000000"/>
                </a:solidFill>
                <a:effectLst/>
              </a:rPr>
              <a:t>massima</a:t>
            </a:r>
            <a:r>
              <a:rPr lang="fr-CH" i="1" u="none" strike="noStrike" dirty="0">
                <a:solidFill>
                  <a:srgbClr val="000000"/>
                </a:solidFill>
                <a:effectLst/>
              </a:rPr>
              <a:t> </a:t>
            </a:r>
            <a:r>
              <a:rPr lang="fr-CH" i="1" u="none" strike="noStrike" dirty="0" err="1">
                <a:solidFill>
                  <a:srgbClr val="000000"/>
                </a:solidFill>
                <a:effectLst/>
              </a:rPr>
              <a:t>velocità</a:t>
            </a:r>
            <a:r>
              <a:rPr lang="fr-CH" i="1" u="none" strike="noStrike" dirty="0">
                <a:solidFill>
                  <a:srgbClr val="000000"/>
                </a:solidFill>
                <a:effectLst/>
              </a:rPr>
              <a:t> (con o senza </a:t>
            </a:r>
            <a:r>
              <a:rPr lang="fr-CH" i="1" u="none" strike="noStrike" dirty="0" err="1">
                <a:solidFill>
                  <a:srgbClr val="000000"/>
                </a:solidFill>
                <a:effectLst/>
              </a:rPr>
              <a:t>palla</a:t>
            </a:r>
            <a:r>
              <a:rPr lang="fr-CH" i="1" u="none" strike="noStrike" dirty="0">
                <a:solidFill>
                  <a:srgbClr val="000000"/>
                </a:solidFill>
                <a:effectLst/>
              </a:rPr>
              <a:t>). Dire </a:t>
            </a:r>
            <a:r>
              <a:rPr lang="fr-CH" i="1" u="none" strike="noStrike" dirty="0" err="1">
                <a:solidFill>
                  <a:srgbClr val="000000"/>
                </a:solidFill>
                <a:effectLst/>
              </a:rPr>
              <a:t>semplicemente</a:t>
            </a:r>
            <a:r>
              <a:rPr lang="fr-CH" i="1" u="none" strike="noStrike" dirty="0">
                <a:solidFill>
                  <a:srgbClr val="000000"/>
                </a:solidFill>
                <a:effectLst/>
              </a:rPr>
              <a:t> «</a:t>
            </a:r>
            <a:r>
              <a:rPr lang="fr-CH" i="1" u="none" strike="noStrike" dirty="0" err="1">
                <a:solidFill>
                  <a:srgbClr val="000000"/>
                </a:solidFill>
                <a:effectLst/>
              </a:rPr>
              <a:t>Corri</a:t>
            </a:r>
            <a:r>
              <a:rPr lang="fr-CH" i="1" u="none" strike="noStrike" dirty="0">
                <a:solidFill>
                  <a:srgbClr val="000000"/>
                </a:solidFill>
                <a:effectLst/>
              </a:rPr>
              <a:t> più </a:t>
            </a:r>
            <a:r>
              <a:rPr lang="fr-CH" i="1" u="none" strike="noStrike" dirty="0" err="1">
                <a:solidFill>
                  <a:srgbClr val="000000"/>
                </a:solidFill>
                <a:effectLst/>
              </a:rPr>
              <a:t>veloce</a:t>
            </a:r>
            <a:r>
              <a:rPr lang="fr-CH" i="1" u="none" strike="noStrike" dirty="0">
                <a:solidFill>
                  <a:srgbClr val="000000"/>
                </a:solidFill>
                <a:effectLst/>
              </a:rPr>
              <a:t>!» non </a:t>
            </a:r>
            <a:r>
              <a:rPr lang="fr-CH" i="1" u="none" strike="noStrike" dirty="0" err="1">
                <a:solidFill>
                  <a:srgbClr val="000000"/>
                </a:solidFill>
                <a:effectLst/>
              </a:rPr>
              <a:t>è</a:t>
            </a:r>
            <a:r>
              <a:rPr lang="fr-CH" i="1" u="none" strike="noStrike" dirty="0">
                <a:solidFill>
                  <a:srgbClr val="000000"/>
                </a:solidFill>
                <a:effectLst/>
              </a:rPr>
              <a:t> </a:t>
            </a:r>
            <a:r>
              <a:rPr lang="fr-CH" i="1" u="none" strike="noStrike" dirty="0" err="1">
                <a:solidFill>
                  <a:srgbClr val="000000"/>
                </a:solidFill>
                <a:effectLst/>
              </a:rPr>
              <a:t>sufficiente</a:t>
            </a:r>
            <a:r>
              <a:rPr lang="fr-CH" i="1" u="none" strike="noStrike" dirty="0">
                <a:solidFill>
                  <a:srgbClr val="000000"/>
                </a:solidFill>
                <a:effectLst/>
              </a:rPr>
              <a:t>. </a:t>
            </a:r>
            <a:r>
              <a:rPr lang="fr-CH" i="1" u="none" strike="noStrike" dirty="0" err="1">
                <a:solidFill>
                  <a:srgbClr val="000000"/>
                </a:solidFill>
                <a:effectLst/>
              </a:rPr>
              <a:t>È</a:t>
            </a:r>
            <a:r>
              <a:rPr lang="fr-CH" i="1" u="none" strike="noStrike" dirty="0">
                <a:solidFill>
                  <a:srgbClr val="000000"/>
                </a:solidFill>
                <a:effectLst/>
              </a:rPr>
              <a:t> </a:t>
            </a:r>
            <a:r>
              <a:rPr lang="fr-CH" i="1" u="none" strike="noStrike" dirty="0" err="1">
                <a:solidFill>
                  <a:srgbClr val="000000"/>
                </a:solidFill>
                <a:effectLst/>
              </a:rPr>
              <a:t>necessario</a:t>
            </a:r>
            <a:r>
              <a:rPr lang="fr-CH" i="1" u="none" strike="noStrike" dirty="0">
                <a:solidFill>
                  <a:srgbClr val="000000"/>
                </a:solidFill>
                <a:effectLst/>
              </a:rPr>
              <a:t> </a:t>
            </a:r>
            <a:r>
              <a:rPr lang="fr-CH" i="1" u="none" strike="noStrike" dirty="0" err="1">
                <a:solidFill>
                  <a:srgbClr val="000000"/>
                </a:solidFill>
                <a:effectLst/>
              </a:rPr>
              <a:t>invece</a:t>
            </a:r>
            <a:r>
              <a:rPr lang="fr-CH" i="1" u="none" strike="noStrike" dirty="0">
                <a:solidFill>
                  <a:srgbClr val="000000"/>
                </a:solidFill>
                <a:effectLst/>
              </a:rPr>
              <a:t> </a:t>
            </a:r>
            <a:r>
              <a:rPr lang="fr-CH" i="1" u="none" strike="noStrike" dirty="0" err="1">
                <a:solidFill>
                  <a:srgbClr val="000000"/>
                </a:solidFill>
                <a:effectLst/>
              </a:rPr>
              <a:t>creare</a:t>
            </a:r>
            <a:r>
              <a:rPr lang="fr-CH" i="1" u="none" strike="noStrike" dirty="0">
                <a:solidFill>
                  <a:srgbClr val="000000"/>
                </a:solidFill>
                <a:effectLst/>
              </a:rPr>
              <a:t> </a:t>
            </a:r>
            <a:r>
              <a:rPr lang="fr-CH" i="1" u="none" strike="noStrike" dirty="0" err="1">
                <a:solidFill>
                  <a:srgbClr val="000000"/>
                </a:solidFill>
                <a:effectLst/>
              </a:rPr>
              <a:t>situazioni</a:t>
            </a:r>
            <a:r>
              <a:rPr lang="fr-CH" i="1" u="none" strike="noStrike" dirty="0">
                <a:solidFill>
                  <a:srgbClr val="000000"/>
                </a:solidFill>
                <a:effectLst/>
              </a:rPr>
              <a:t> </a:t>
            </a:r>
            <a:r>
              <a:rPr lang="fr-CH" i="1" u="none" strike="noStrike" dirty="0" err="1">
                <a:solidFill>
                  <a:srgbClr val="000000"/>
                </a:solidFill>
                <a:effectLst/>
              </a:rPr>
              <a:t>adatte</a:t>
            </a:r>
            <a:r>
              <a:rPr lang="fr-CH" i="1" u="none" strike="noStrike" dirty="0">
                <a:solidFill>
                  <a:srgbClr val="000000"/>
                </a:solidFill>
                <a:effectLst/>
              </a:rPr>
              <a:t> e </a:t>
            </a:r>
            <a:r>
              <a:rPr lang="fr-CH" i="1" u="none" strike="noStrike" dirty="0" err="1">
                <a:solidFill>
                  <a:srgbClr val="000000"/>
                </a:solidFill>
                <a:effectLst/>
              </a:rPr>
              <a:t>dare</a:t>
            </a:r>
            <a:r>
              <a:rPr lang="fr-CH" i="1" u="none" strike="noStrike" dirty="0">
                <a:solidFill>
                  <a:srgbClr val="000000"/>
                </a:solidFill>
                <a:effectLst/>
              </a:rPr>
              <a:t> </a:t>
            </a:r>
            <a:r>
              <a:rPr lang="fr-CH" i="1" u="none" strike="noStrike" dirty="0" err="1">
                <a:solidFill>
                  <a:srgbClr val="000000"/>
                </a:solidFill>
                <a:effectLst/>
              </a:rPr>
              <a:t>istruzioni</a:t>
            </a:r>
            <a:r>
              <a:rPr lang="fr-CH" i="1" u="none" strike="noStrike" dirty="0">
                <a:solidFill>
                  <a:srgbClr val="000000"/>
                </a:solidFill>
                <a:effectLst/>
              </a:rPr>
              <a:t> </a:t>
            </a:r>
            <a:r>
              <a:rPr lang="fr-CH" i="1" u="none" strike="noStrike" dirty="0" err="1">
                <a:solidFill>
                  <a:srgbClr val="000000"/>
                </a:solidFill>
                <a:effectLst/>
              </a:rPr>
              <a:t>precise</a:t>
            </a:r>
            <a:r>
              <a:rPr lang="fr-CH" i="1" u="none" strike="noStrike" dirty="0">
                <a:solidFill>
                  <a:srgbClr val="000000"/>
                </a:solidFill>
                <a:effectLst/>
              </a:rPr>
              <a:t> per l’</a:t>
            </a:r>
            <a:r>
              <a:rPr lang="fr-CH" i="1" u="none" strike="noStrike" dirty="0" err="1">
                <a:solidFill>
                  <a:srgbClr val="000000"/>
                </a:solidFill>
                <a:effectLst/>
              </a:rPr>
              <a:t>esecuzione</a:t>
            </a:r>
            <a:r>
              <a:rPr lang="fr-CH" i="1" u="none" strike="noStrike" dirty="0">
                <a:solidFill>
                  <a:srgbClr val="000000"/>
                </a:solidFill>
                <a:effectLst/>
              </a:rPr>
              <a:t>. </a:t>
            </a:r>
            <a:r>
              <a:rPr lang="fr-CH" i="1" u="none" strike="noStrike" dirty="0" err="1">
                <a:solidFill>
                  <a:srgbClr val="000000"/>
                </a:solidFill>
                <a:effectLst/>
              </a:rPr>
              <a:t>Fissare</a:t>
            </a:r>
            <a:r>
              <a:rPr lang="fr-CH" i="1" u="none" strike="noStrike" dirty="0">
                <a:solidFill>
                  <a:srgbClr val="000000"/>
                </a:solidFill>
                <a:effectLst/>
              </a:rPr>
              <a:t> un limite di tempo o </a:t>
            </a:r>
            <a:r>
              <a:rPr lang="fr-CH" i="1" u="none" strike="noStrike" dirty="0" err="1">
                <a:solidFill>
                  <a:srgbClr val="000000"/>
                </a:solidFill>
                <a:effectLst/>
              </a:rPr>
              <a:t>proporre</a:t>
            </a:r>
            <a:r>
              <a:rPr lang="fr-CH" i="1" u="none" strike="noStrike" dirty="0">
                <a:solidFill>
                  <a:srgbClr val="000000"/>
                </a:solidFill>
                <a:effectLst/>
              </a:rPr>
              <a:t> l’</a:t>
            </a:r>
            <a:r>
              <a:rPr lang="fr-CH" i="1" u="none" strike="noStrike" dirty="0" err="1">
                <a:solidFill>
                  <a:srgbClr val="000000"/>
                </a:solidFill>
                <a:effectLst/>
              </a:rPr>
              <a:t>esercizio</a:t>
            </a:r>
            <a:r>
              <a:rPr lang="fr-CH" i="1" u="none" strike="noStrike" dirty="0">
                <a:solidFill>
                  <a:srgbClr val="000000"/>
                </a:solidFill>
                <a:effectLst/>
              </a:rPr>
              <a:t> </a:t>
            </a:r>
            <a:r>
              <a:rPr lang="fr-CH" i="1" u="none" strike="noStrike" dirty="0" err="1">
                <a:solidFill>
                  <a:srgbClr val="000000"/>
                </a:solidFill>
                <a:effectLst/>
              </a:rPr>
              <a:t>sotto</a:t>
            </a:r>
            <a:r>
              <a:rPr lang="fr-CH" i="1" u="none" strike="noStrike" dirty="0">
                <a:solidFill>
                  <a:srgbClr val="000000"/>
                </a:solidFill>
                <a:effectLst/>
              </a:rPr>
              <a:t> forma di </a:t>
            </a:r>
            <a:r>
              <a:rPr lang="fr-CH" i="1" u="none" strike="noStrike" dirty="0" err="1">
                <a:solidFill>
                  <a:srgbClr val="000000"/>
                </a:solidFill>
                <a:effectLst/>
              </a:rPr>
              <a:t>duello</a:t>
            </a:r>
            <a:r>
              <a:rPr lang="fr-CH" i="1" u="none" strike="noStrike" dirty="0">
                <a:solidFill>
                  <a:srgbClr val="000000"/>
                </a:solidFill>
                <a:effectLst/>
              </a:rPr>
              <a:t> </a:t>
            </a:r>
            <a:r>
              <a:rPr lang="fr-CH" i="1" u="none" strike="noStrike" dirty="0" err="1">
                <a:solidFill>
                  <a:srgbClr val="000000"/>
                </a:solidFill>
                <a:effectLst/>
              </a:rPr>
              <a:t>cambia</a:t>
            </a:r>
            <a:r>
              <a:rPr lang="fr-CH" i="1" u="none" strike="noStrike" dirty="0">
                <a:solidFill>
                  <a:srgbClr val="000000"/>
                </a:solidFill>
                <a:effectLst/>
              </a:rPr>
              <a:t> </a:t>
            </a:r>
            <a:r>
              <a:rPr lang="fr-CH" i="1" u="none" strike="noStrike" dirty="0" err="1">
                <a:solidFill>
                  <a:srgbClr val="000000"/>
                </a:solidFill>
                <a:effectLst/>
              </a:rPr>
              <a:t>completamente</a:t>
            </a:r>
            <a:r>
              <a:rPr lang="fr-CH" i="1" u="none" strike="noStrike" dirty="0">
                <a:solidFill>
                  <a:srgbClr val="000000"/>
                </a:solidFill>
                <a:effectLst/>
              </a:rPr>
              <a:t> la </a:t>
            </a:r>
            <a:r>
              <a:rPr lang="fr-CH" i="1" u="none" strike="noStrike" dirty="0" err="1">
                <a:solidFill>
                  <a:srgbClr val="000000"/>
                </a:solidFill>
                <a:effectLst/>
              </a:rPr>
              <a:t>dinamica</a:t>
            </a:r>
            <a:r>
              <a:rPr lang="fr-CH" i="1" u="none" strike="noStrike" dirty="0">
                <a:solidFill>
                  <a:srgbClr val="000000"/>
                </a:solidFill>
                <a:effectLst/>
              </a:rPr>
              <a:t> </a:t>
            </a:r>
            <a:r>
              <a:rPr lang="fr-CH" i="1" u="none" strike="noStrike" dirty="0" err="1">
                <a:solidFill>
                  <a:srgbClr val="000000"/>
                </a:solidFill>
                <a:effectLst/>
              </a:rPr>
              <a:t>dell’attività</a:t>
            </a:r>
            <a:r>
              <a:rPr lang="fr-CH" i="1" u="none" strike="noStrike" dirty="0">
                <a:solidFill>
                  <a:srgbClr val="000000"/>
                </a:solidFill>
                <a:effectLst/>
              </a:rPr>
              <a:t>, </a:t>
            </a:r>
            <a:r>
              <a:rPr lang="fr-CH" i="1" u="none" strike="noStrike" dirty="0" err="1">
                <a:solidFill>
                  <a:srgbClr val="000000"/>
                </a:solidFill>
                <a:effectLst/>
              </a:rPr>
              <a:t>rendendola</a:t>
            </a:r>
            <a:r>
              <a:rPr lang="fr-CH" i="1" u="none" strike="noStrike" dirty="0">
                <a:solidFill>
                  <a:srgbClr val="000000"/>
                </a:solidFill>
                <a:effectLst/>
              </a:rPr>
              <a:t> subito molto più </a:t>
            </a:r>
            <a:r>
              <a:rPr lang="fr-CH" i="1" u="none" strike="noStrike" dirty="0" err="1">
                <a:solidFill>
                  <a:srgbClr val="000000"/>
                </a:solidFill>
                <a:effectLst/>
              </a:rPr>
              <a:t>coinvolgente</a:t>
            </a:r>
            <a:r>
              <a:rPr lang="fr-CH" i="1" u="none" strike="noStrike" dirty="0">
                <a:solidFill>
                  <a:srgbClr val="000000"/>
                </a:solidFill>
                <a:effectLst/>
              </a:rPr>
              <a:t>.</a:t>
            </a:r>
          </a:p>
        </p:txBody>
      </p:sp>
      <p:sp>
        <p:nvSpPr>
          <p:cNvPr id="6" name="ZoneTexte 5">
            <a:extLst>
              <a:ext uri="{FF2B5EF4-FFF2-40B4-BE49-F238E27FC236}">
                <a16:creationId xmlns:a16="http://schemas.microsoft.com/office/drawing/2014/main" id="{83C3D164-F058-70F5-39E8-54E03237F4CB}"/>
              </a:ext>
            </a:extLst>
          </p:cNvPr>
          <p:cNvSpPr txBox="1"/>
          <p:nvPr/>
        </p:nvSpPr>
        <p:spPr>
          <a:xfrm rot="1039515">
            <a:off x="4813023" y="2493768"/>
            <a:ext cx="6164826" cy="646331"/>
          </a:xfrm>
          <a:prstGeom prst="rect">
            <a:avLst/>
          </a:prstGeom>
          <a:noFill/>
        </p:spPr>
        <p:txBody>
          <a:bodyPr wrap="square">
            <a:spAutoFit/>
          </a:bodyPr>
          <a:lstStyle/>
          <a:p>
            <a:pPr algn="ctr">
              <a:spcBef>
                <a:spcPct val="0"/>
              </a:spcBef>
              <a:buFont typeface="Arial" pitchFamily="34" charset="0"/>
              <a:buNone/>
            </a:pPr>
            <a:r>
              <a:rPr lang="fr-CH" sz="1800" b="1" i="0" u="none" strike="noStrike" dirty="0">
                <a:solidFill>
                  <a:schemeClr val="accent1"/>
                </a:solidFill>
                <a:effectLst/>
                <a:latin typeface="+mn-lt"/>
              </a:rPr>
              <a:t>Solo un </a:t>
            </a:r>
            <a:r>
              <a:rPr lang="fr-CH" sz="1800" b="1" i="0" u="none" strike="noStrike" dirty="0" err="1">
                <a:solidFill>
                  <a:schemeClr val="accent1"/>
                </a:solidFill>
                <a:effectLst/>
                <a:latin typeface="+mn-lt"/>
              </a:rPr>
              <a:t>impegno</a:t>
            </a:r>
            <a:r>
              <a:rPr lang="fr-CH" sz="1800" b="1" i="0" u="none" strike="noStrike" dirty="0">
                <a:solidFill>
                  <a:schemeClr val="accent1"/>
                </a:solidFill>
                <a:effectLst/>
                <a:latin typeface="+mn-lt"/>
              </a:rPr>
              <a:t> </a:t>
            </a:r>
            <a:r>
              <a:rPr lang="fr-CH" sz="1800" b="1" i="0" u="none" strike="noStrike" dirty="0" err="1">
                <a:solidFill>
                  <a:schemeClr val="accent1"/>
                </a:solidFill>
                <a:effectLst/>
                <a:latin typeface="+mn-lt"/>
              </a:rPr>
              <a:t>massimo</a:t>
            </a:r>
            <a:r>
              <a:rPr lang="fr-CH" sz="1800" b="1" i="0" u="none" strike="noStrike" dirty="0">
                <a:solidFill>
                  <a:schemeClr val="accent1"/>
                </a:solidFill>
                <a:effectLst/>
                <a:latin typeface="+mn-lt"/>
              </a:rPr>
              <a:t> porta al </a:t>
            </a:r>
            <a:r>
              <a:rPr lang="fr-CH" sz="1800" b="1" i="0" u="none" strike="noStrike" dirty="0" err="1">
                <a:solidFill>
                  <a:schemeClr val="accent1"/>
                </a:solidFill>
                <a:effectLst/>
                <a:latin typeface="+mn-lt"/>
              </a:rPr>
              <a:t>successo</a:t>
            </a:r>
            <a:r>
              <a:rPr lang="de-DE" altLang="de-DE" sz="1800" b="1" dirty="0">
                <a:solidFill>
                  <a:srgbClr val="FF0000"/>
                </a:solidFill>
                <a:latin typeface="Arial" pitchFamily="34" charset="0"/>
              </a:rPr>
              <a:t>:</a:t>
            </a:r>
          </a:p>
          <a:p>
            <a:pPr algn="ctr">
              <a:spcBef>
                <a:spcPct val="0"/>
              </a:spcBef>
              <a:buFont typeface="Arial" pitchFamily="34" charset="0"/>
              <a:buNone/>
            </a:pPr>
            <a:r>
              <a:rPr lang="de-DE" altLang="de-DE" sz="1800" b="1" dirty="0">
                <a:solidFill>
                  <a:srgbClr val="FF0000"/>
                </a:solidFill>
                <a:latin typeface="Arial" pitchFamily="34" charset="0"/>
              </a:rPr>
              <a:t> „</a:t>
            </a:r>
            <a:r>
              <a:rPr lang="de-DE" altLang="de-DE" sz="1800" b="1" dirty="0" err="1">
                <a:solidFill>
                  <a:srgbClr val="FF0000"/>
                </a:solidFill>
                <a:latin typeface="Arial" pitchFamily="34" charset="0"/>
              </a:rPr>
              <a:t>go</a:t>
            </a:r>
            <a:r>
              <a:rPr lang="de-DE" altLang="de-DE" sz="1800" b="1" dirty="0">
                <a:solidFill>
                  <a:srgbClr val="FF0000"/>
                </a:solidFill>
                <a:latin typeface="Arial" pitchFamily="34" charset="0"/>
              </a:rPr>
              <a:t> </a:t>
            </a:r>
            <a:r>
              <a:rPr lang="de-DE" altLang="de-DE" sz="1800" b="1" dirty="0" err="1">
                <a:solidFill>
                  <a:srgbClr val="FF0000"/>
                </a:solidFill>
                <a:latin typeface="Arial" pitchFamily="34" charset="0"/>
              </a:rPr>
              <a:t>hard</a:t>
            </a:r>
            <a:r>
              <a:rPr lang="de-DE" altLang="de-DE" sz="1800" b="1" dirty="0">
                <a:solidFill>
                  <a:srgbClr val="FF0000"/>
                </a:solidFill>
                <a:latin typeface="Arial" pitchFamily="34" charset="0"/>
              </a:rPr>
              <a:t> </a:t>
            </a:r>
            <a:r>
              <a:rPr lang="de-DE" altLang="de-DE" sz="1800" b="1" dirty="0" err="1">
                <a:solidFill>
                  <a:srgbClr val="FF0000"/>
                </a:solidFill>
                <a:latin typeface="Arial" pitchFamily="34" charset="0"/>
              </a:rPr>
              <a:t>or</a:t>
            </a:r>
            <a:r>
              <a:rPr lang="de-DE" altLang="de-DE" sz="1800" b="1" dirty="0">
                <a:solidFill>
                  <a:srgbClr val="FF0000"/>
                </a:solidFill>
                <a:latin typeface="Arial" pitchFamily="34" charset="0"/>
              </a:rPr>
              <a:t> </a:t>
            </a:r>
            <a:r>
              <a:rPr lang="de-DE" altLang="de-DE" sz="1800" b="1" dirty="0" err="1">
                <a:solidFill>
                  <a:srgbClr val="FF0000"/>
                </a:solidFill>
                <a:latin typeface="Arial" pitchFamily="34" charset="0"/>
              </a:rPr>
              <a:t>go</a:t>
            </a:r>
            <a:r>
              <a:rPr lang="de-DE" altLang="de-DE" sz="1800" b="1" dirty="0">
                <a:solidFill>
                  <a:srgbClr val="FF0000"/>
                </a:solidFill>
                <a:latin typeface="Arial" pitchFamily="34" charset="0"/>
              </a:rPr>
              <a:t> </a:t>
            </a:r>
            <a:r>
              <a:rPr lang="de-DE" altLang="de-DE" sz="1800" b="1" dirty="0" err="1">
                <a:solidFill>
                  <a:srgbClr val="FF0000"/>
                </a:solidFill>
                <a:latin typeface="Arial" pitchFamily="34" charset="0"/>
              </a:rPr>
              <a:t>home</a:t>
            </a:r>
            <a:r>
              <a:rPr lang="de-DE" altLang="de-DE" sz="1800" b="1" dirty="0">
                <a:solidFill>
                  <a:srgbClr val="FF0000"/>
                </a:solidFill>
                <a:latin typeface="Arial" pitchFamily="34" charset="0"/>
              </a:rPr>
              <a:t>…“</a:t>
            </a:r>
          </a:p>
        </p:txBody>
      </p:sp>
      <p:sp>
        <p:nvSpPr>
          <p:cNvPr id="7" name="Titel 2">
            <a:extLst>
              <a:ext uri="{FF2B5EF4-FFF2-40B4-BE49-F238E27FC236}">
                <a16:creationId xmlns:a16="http://schemas.microsoft.com/office/drawing/2014/main" id="{B3E912E9-6504-46C7-B309-BF1CFB0ACB14}"/>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i="0" u="none" strike="noStrike" dirty="0" err="1">
                <a:solidFill>
                  <a:srgbClr val="000000"/>
                </a:solidFill>
                <a:effectLst/>
                <a:latin typeface="+mj-lt"/>
              </a:rPr>
              <a:t>Velocità</a:t>
            </a:r>
            <a:br>
              <a:rPr lang="fr-CH" sz="2800" i="0" u="none" strike="noStrike" dirty="0">
                <a:solidFill>
                  <a:srgbClr val="000000"/>
                </a:solidFill>
                <a:effectLst/>
                <a:latin typeface="+mj-lt"/>
              </a:rPr>
            </a:br>
            <a:r>
              <a:rPr lang="fr-CH" sz="2800" b="0" i="0" u="none" strike="noStrike" dirty="0" err="1">
                <a:solidFill>
                  <a:srgbClr val="000000"/>
                </a:solidFill>
                <a:effectLst/>
                <a:latin typeface="+mj-lt"/>
              </a:rPr>
              <a:t>Principi</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dell’allenamento</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della</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velocità</a:t>
            </a:r>
            <a:endParaRPr lang="de-CH" altLang="de-DE" sz="2800" b="0" dirty="0">
              <a:latin typeface="Arial" panose="020B0604020202020204" pitchFamily="34" charset="0"/>
            </a:endParaRPr>
          </a:p>
        </p:txBody>
      </p:sp>
      <p:sp>
        <p:nvSpPr>
          <p:cNvPr id="3" name="SeitenzahlBenutzerdefiniert">
            <a:extLst>
              <a:ext uri="{FF2B5EF4-FFF2-40B4-BE49-F238E27FC236}">
                <a16:creationId xmlns:a16="http://schemas.microsoft.com/office/drawing/2014/main" id="{474CFED5-636C-E9F2-E90E-A0E310B7E45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69</a:t>
            </a:r>
            <a:endParaRPr lang="de-CH" sz="900" dirty="0"/>
          </a:p>
        </p:txBody>
      </p:sp>
    </p:spTree>
    <p:extLst>
      <p:ext uri="{BB962C8B-B14F-4D97-AF65-F5344CB8AC3E}">
        <p14:creationId xmlns:p14="http://schemas.microsoft.com/office/powerpoint/2010/main" val="18280247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1A1F66A-EDFC-473F-BF2C-49DB459A53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08168" y="1310506"/>
            <a:ext cx="3072511" cy="4236988"/>
          </a:xfrm>
          <a:prstGeom prst="rect">
            <a:avLst/>
          </a:prstGeom>
        </p:spPr>
      </p:pic>
      <p:pic>
        <p:nvPicPr>
          <p:cNvPr id="10" name="Grafik 9">
            <a:extLst>
              <a:ext uri="{FF2B5EF4-FFF2-40B4-BE49-F238E27FC236}">
                <a16:creationId xmlns:a16="http://schemas.microsoft.com/office/drawing/2014/main" id="{C749265E-6439-46A4-BD4F-F6178127EB6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2753" r="16213" b="82231"/>
          <a:stretch/>
        </p:blipFill>
        <p:spPr>
          <a:xfrm>
            <a:off x="391844" y="6309320"/>
            <a:ext cx="532919" cy="566414"/>
          </a:xfrm>
          <a:prstGeom prst="rect">
            <a:avLst/>
          </a:prstGeom>
        </p:spPr>
      </p:pic>
      <p:pic>
        <p:nvPicPr>
          <p:cNvPr id="11" name="Grafik 10">
            <a:extLst>
              <a:ext uri="{FF2B5EF4-FFF2-40B4-BE49-F238E27FC236}">
                <a16:creationId xmlns:a16="http://schemas.microsoft.com/office/drawing/2014/main" id="{B406FFDA-2363-4AFA-83A6-79835FDD395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84380" t="2762" r="4586" b="79469"/>
          <a:stretch/>
        </p:blipFill>
        <p:spPr>
          <a:xfrm>
            <a:off x="409112" y="5936910"/>
            <a:ext cx="553637" cy="588434"/>
          </a:xfrm>
          <a:prstGeom prst="rect">
            <a:avLst/>
          </a:prstGeom>
        </p:spPr>
      </p:pic>
      <p:sp>
        <p:nvSpPr>
          <p:cNvPr id="13" name="Titel 1">
            <a:extLst>
              <a:ext uri="{FF2B5EF4-FFF2-40B4-BE49-F238E27FC236}">
                <a16:creationId xmlns:a16="http://schemas.microsoft.com/office/drawing/2014/main" id="{32D0A06C-34F6-40B4-8061-063B157EEA2E}"/>
              </a:ext>
            </a:extLst>
          </p:cNvPr>
          <p:cNvSpPr txBox="1">
            <a:spLocks/>
          </p:cNvSpPr>
          <p:nvPr/>
        </p:nvSpPr>
        <p:spPr>
          <a:xfrm>
            <a:off x="1061162" y="6443364"/>
            <a:ext cx="3594678" cy="394555"/>
          </a:xfrm>
          <a:prstGeom prst="rect">
            <a:avLst/>
          </a:prstGeom>
        </p:spPr>
        <p:txBody>
          <a:bodyPr/>
          <a:lstStyle>
            <a:lvl1pPr algn="l" defTabSz="914400" rtl="0" eaLnBrk="1" latinLnBrk="0" hangingPunct="1">
              <a:lnSpc>
                <a:spcPct val="90000"/>
              </a:lnSpc>
              <a:spcBef>
                <a:spcPct val="0"/>
              </a:spcBef>
              <a:buNone/>
              <a:defRPr sz="2000" b="0" kern="1200">
                <a:solidFill>
                  <a:schemeClr val="tx1">
                    <a:lumMod val="85000"/>
                    <a:lumOff val="15000"/>
                  </a:schemeClr>
                </a:solidFill>
                <a:latin typeface="+mj-lt"/>
                <a:ea typeface="+mj-ea"/>
                <a:cs typeface="+mj-cs"/>
              </a:defRPr>
            </a:lvl1pPr>
          </a:lstStyle>
          <a:p>
            <a:pPr>
              <a:lnSpc>
                <a:spcPts val="1000"/>
              </a:lnSpc>
              <a:spcAft>
                <a:spcPts val="500"/>
              </a:spcAft>
            </a:pPr>
            <a:r>
              <a:rPr lang="de-DE" sz="1200" dirty="0">
                <a:solidFill>
                  <a:schemeClr val="tx1"/>
                </a:solidFill>
              </a:rPr>
              <a:t>Spitzensportförderung der Armee</a:t>
            </a:r>
          </a:p>
          <a:p>
            <a:pPr>
              <a:lnSpc>
                <a:spcPts val="1000"/>
              </a:lnSpc>
              <a:spcAft>
                <a:spcPts val="500"/>
              </a:spcAft>
            </a:pPr>
            <a:r>
              <a:rPr lang="de-DE" sz="1200" dirty="0">
                <a:solidFill>
                  <a:schemeClr val="tx1"/>
                </a:solidFill>
              </a:rPr>
              <a:t>CISM Suisse</a:t>
            </a:r>
          </a:p>
        </p:txBody>
      </p:sp>
      <p:sp>
        <p:nvSpPr>
          <p:cNvPr id="15" name="Textfeld 14">
            <a:extLst>
              <a:ext uri="{FF2B5EF4-FFF2-40B4-BE49-F238E27FC236}">
                <a16:creationId xmlns:a16="http://schemas.microsoft.com/office/drawing/2014/main" id="{0CD0BF58-FC5F-44EF-AE4C-4FD4CF048BA0}"/>
              </a:ext>
            </a:extLst>
          </p:cNvPr>
          <p:cNvSpPr txBox="1"/>
          <p:nvPr/>
        </p:nvSpPr>
        <p:spPr>
          <a:xfrm>
            <a:off x="1631504" y="2505670"/>
            <a:ext cx="4464496" cy="1846659"/>
          </a:xfrm>
          <a:prstGeom prst="rect">
            <a:avLst/>
          </a:prstGeom>
          <a:noFill/>
        </p:spPr>
        <p:txBody>
          <a:bodyPr wrap="square" lIns="0" tIns="0" rIns="0" bIns="0" rtlCol="0">
            <a:spAutoFit/>
          </a:bodyPr>
          <a:lstStyle/>
          <a:p>
            <a:r>
              <a:rPr lang="de-CH" sz="2000" b="1" u="sng" dirty="0">
                <a:solidFill>
                  <a:schemeClr val="bg1"/>
                </a:solidFill>
                <a:hlinkClick r:id="rId6">
                  <a:extLst>
                    <a:ext uri="{A12FA001-AC4F-418D-AE19-62706E023703}">
                      <ahyp:hlinkClr xmlns:ahyp="http://schemas.microsoft.com/office/drawing/2018/hyperlinkcolor" val="tx"/>
                    </a:ext>
                  </a:extLst>
                </a:hlinkClick>
              </a:rPr>
              <a:t>www.vtg.admin.ch/de/sport</a:t>
            </a:r>
            <a:endParaRPr lang="de-CH" sz="2000" b="1" u="sng" dirty="0">
              <a:solidFill>
                <a:schemeClr val="bg1"/>
              </a:solidFill>
            </a:endParaRPr>
          </a:p>
          <a:p>
            <a:endParaRPr lang="de-CH" sz="2000" b="1" u="sng" dirty="0">
              <a:solidFill>
                <a:schemeClr val="bg1"/>
              </a:solidFill>
            </a:endParaRPr>
          </a:p>
          <a:p>
            <a:r>
              <a:rPr lang="de-CH" sz="2000" b="1" u="sng" dirty="0">
                <a:solidFill>
                  <a:schemeClr val="bg1"/>
                </a:solidFill>
                <a:hlinkClick r:id="rId7">
                  <a:extLst>
                    <a:ext uri="{A12FA001-AC4F-418D-AE19-62706E023703}">
                      <ahyp:hlinkClr xmlns:ahyp="http://schemas.microsoft.com/office/drawing/2018/hyperlinkcolor" val="tx"/>
                    </a:ext>
                  </a:extLst>
                </a:hlinkClick>
              </a:rPr>
              <a:t>www.vtg.admin.ch/fr/sportarmee</a:t>
            </a:r>
            <a:endParaRPr lang="de-CH" sz="2000" b="1" u="sng" dirty="0">
              <a:solidFill>
                <a:schemeClr val="bg1"/>
              </a:solidFill>
            </a:endParaRPr>
          </a:p>
          <a:p>
            <a:endParaRPr lang="de-CH" sz="2000" b="1" u="sng" dirty="0">
              <a:solidFill>
                <a:schemeClr val="bg1"/>
              </a:solidFill>
            </a:endParaRPr>
          </a:p>
          <a:p>
            <a:r>
              <a:rPr lang="de-CH" sz="2000" b="1" u="sng" dirty="0">
                <a:solidFill>
                  <a:schemeClr val="bg1"/>
                </a:solidFill>
                <a:hlinkClick r:id="rId8">
                  <a:extLst>
                    <a:ext uri="{A12FA001-AC4F-418D-AE19-62706E023703}">
                      <ahyp:hlinkClr xmlns:ahyp="http://schemas.microsoft.com/office/drawing/2018/hyperlinkcolor" val="tx"/>
                    </a:ext>
                  </a:extLst>
                </a:hlinkClick>
              </a:rPr>
              <a:t>www.vtg.admin.ch/it/sportesercito</a:t>
            </a:r>
            <a:endParaRPr lang="de-CH" sz="2000" b="1" u="sng" dirty="0">
              <a:solidFill>
                <a:schemeClr val="bg1"/>
              </a:solidFill>
            </a:endParaRPr>
          </a:p>
          <a:p>
            <a:endParaRPr lang="de-CH" sz="2000" b="1" dirty="0">
              <a:solidFill>
                <a:schemeClr val="bg1"/>
              </a:solidFill>
            </a:endParaRPr>
          </a:p>
        </p:txBody>
      </p:sp>
      <p:sp>
        <p:nvSpPr>
          <p:cNvPr id="3" name="SeitenzahlBenutzerdefiniert">
            <a:extLst>
              <a:ext uri="{FF2B5EF4-FFF2-40B4-BE49-F238E27FC236}">
                <a16:creationId xmlns:a16="http://schemas.microsoft.com/office/drawing/2014/main" id="{0DECF0F5-70BA-67C8-D42A-2912FF958AA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70</a:t>
            </a:r>
            <a:endParaRPr lang="de-CH" sz="900" dirty="0"/>
          </a:p>
        </p:txBody>
      </p:sp>
    </p:spTree>
    <p:extLst>
      <p:ext uri="{BB962C8B-B14F-4D97-AF65-F5344CB8AC3E}">
        <p14:creationId xmlns:p14="http://schemas.microsoft.com/office/powerpoint/2010/main" val="1374178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4EF39-0552-E137-B2CC-29784FD66B81}"/>
            </a:ext>
          </a:extLst>
        </p:cNvPr>
        <p:cNvGrpSpPr/>
        <p:nvPr/>
      </p:nvGrpSpPr>
      <p:grpSpPr>
        <a:xfrm>
          <a:off x="0" y="0"/>
          <a:ext cx="0" cy="0"/>
          <a:chOff x="0" y="0"/>
          <a:chExt cx="0" cy="0"/>
        </a:xfrm>
      </p:grpSpPr>
      <p:sp>
        <p:nvSpPr>
          <p:cNvPr id="7" name="Text Box 58">
            <a:extLst>
              <a:ext uri="{FF2B5EF4-FFF2-40B4-BE49-F238E27FC236}">
                <a16:creationId xmlns:a16="http://schemas.microsoft.com/office/drawing/2014/main" id="{476D240C-D089-31F3-AFC0-756C1CE46B09}"/>
              </a:ext>
            </a:extLst>
          </p:cNvPr>
          <p:cNvSpPr txBox="1">
            <a:spLocks noChangeArrowheads="1"/>
          </p:cNvSpPr>
          <p:nvPr/>
        </p:nvSpPr>
        <p:spPr bwMode="auto">
          <a:xfrm>
            <a:off x="378000" y="2636912"/>
            <a:ext cx="10470528" cy="370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ts val="0"/>
              </a:spcBef>
              <a:spcAft>
                <a:spcPts val="600"/>
              </a:spcAft>
              <a:buClr>
                <a:schemeClr val="accent1"/>
              </a:buClr>
              <a:buFont typeface="Wingdings" pitchFamily="2" charset="2"/>
              <a:buChar char="§"/>
            </a:pPr>
            <a:r>
              <a:rPr lang="en-GB" sz="2000" dirty="0" err="1">
                <a:latin typeface="Arial" pitchFamily="34" charset="0"/>
              </a:rPr>
              <a:t>Également</a:t>
            </a:r>
            <a:r>
              <a:rPr lang="en-GB" sz="2000" dirty="0">
                <a:latin typeface="Arial" pitchFamily="34" charset="0"/>
              </a:rPr>
              <a:t>: </a:t>
            </a:r>
            <a:r>
              <a:rPr lang="en-GB" sz="2000" dirty="0" err="1">
                <a:latin typeface="Arial" pitchFamily="34" charset="0"/>
              </a:rPr>
              <a:t>résistance</a:t>
            </a:r>
            <a:r>
              <a:rPr lang="en-GB" sz="2000" dirty="0">
                <a:latin typeface="Arial" pitchFamily="34" charset="0"/>
              </a:rPr>
              <a:t> à la fatigue et base </a:t>
            </a:r>
            <a:r>
              <a:rPr lang="en-GB" sz="2000" dirty="0" err="1">
                <a:latin typeface="Arial" pitchFamily="34" charset="0"/>
              </a:rPr>
              <a:t>d'une</a:t>
            </a:r>
            <a:r>
              <a:rPr lang="en-GB" sz="2000" dirty="0">
                <a:latin typeface="Arial" pitchFamily="34" charset="0"/>
              </a:rPr>
              <a:t> </a:t>
            </a:r>
            <a:r>
              <a:rPr lang="en-GB" sz="2000" dirty="0" err="1">
                <a:latin typeface="Arial" pitchFamily="34" charset="0"/>
              </a:rPr>
              <a:t>capacité</a:t>
            </a:r>
            <a:r>
              <a:rPr lang="en-GB" sz="2000" dirty="0">
                <a:latin typeface="Arial" pitchFamily="34" charset="0"/>
              </a:rPr>
              <a:t> de </a:t>
            </a:r>
            <a:r>
              <a:rPr lang="en-GB" sz="2000" dirty="0" err="1">
                <a:latin typeface="Arial" pitchFamily="34" charset="0"/>
              </a:rPr>
              <a:t>récupération</a:t>
            </a:r>
            <a:r>
              <a:rPr lang="en-GB" sz="2000" dirty="0">
                <a:latin typeface="Arial" pitchFamily="34" charset="0"/>
              </a:rPr>
              <a:t> </a:t>
            </a:r>
            <a:r>
              <a:rPr lang="en-GB" sz="2000" dirty="0" err="1">
                <a:latin typeface="Arial" pitchFamily="34" charset="0"/>
              </a:rPr>
              <a:t>rapide</a:t>
            </a:r>
            <a:r>
              <a:rPr lang="en-GB" sz="2000" dirty="0">
                <a:latin typeface="Arial" pitchFamily="34" charset="0"/>
              </a:rPr>
              <a:t>.</a:t>
            </a:r>
          </a:p>
          <a:p>
            <a:pPr marL="285750" indent="-285750">
              <a:spcBef>
                <a:spcPts val="0"/>
              </a:spcBef>
              <a:spcAft>
                <a:spcPts val="600"/>
              </a:spcAft>
              <a:buClr>
                <a:schemeClr val="accent1"/>
              </a:buClr>
              <a:buFont typeface="Wingdings" pitchFamily="2" charset="2"/>
              <a:buChar char="§"/>
            </a:pPr>
            <a:r>
              <a:rPr lang="en-GB" sz="2000" dirty="0" err="1">
                <a:latin typeface="Arial" pitchFamily="34" charset="0"/>
              </a:rPr>
              <a:t>Complexe</a:t>
            </a:r>
            <a:r>
              <a:rPr lang="en-GB" sz="2000" dirty="0">
                <a:latin typeface="Arial" pitchFamily="34" charset="0"/>
              </a:rPr>
              <a:t> et </a:t>
            </a:r>
            <a:r>
              <a:rPr lang="en-GB" sz="2000" dirty="0" err="1">
                <a:latin typeface="Arial" pitchFamily="34" charset="0"/>
              </a:rPr>
              <a:t>controversé</a:t>
            </a:r>
            <a:endParaRPr lang="en-GB" sz="2000" dirty="0">
              <a:latin typeface="Arial" pitchFamily="34" charset="0"/>
            </a:endParaRPr>
          </a:p>
          <a:p>
            <a:pPr marL="285750" indent="-285750">
              <a:spcBef>
                <a:spcPts val="0"/>
              </a:spcBef>
              <a:spcAft>
                <a:spcPts val="600"/>
              </a:spcAft>
              <a:buClr>
                <a:schemeClr val="accent1"/>
              </a:buClr>
              <a:buFont typeface="Wingdings" pitchFamily="2" charset="2"/>
              <a:buChar char="Ø"/>
            </a:pPr>
            <a:r>
              <a:rPr lang="en-GB" sz="2000" dirty="0" err="1">
                <a:latin typeface="Arial" pitchFamily="34" charset="0"/>
              </a:rPr>
              <a:t>D'une</a:t>
            </a:r>
            <a:r>
              <a:rPr lang="en-GB" sz="2000" dirty="0">
                <a:latin typeface="Arial" pitchFamily="34" charset="0"/>
              </a:rPr>
              <a:t> part, </a:t>
            </a:r>
            <a:r>
              <a:rPr lang="en-GB" sz="2000" dirty="0" err="1">
                <a:latin typeface="Arial" pitchFamily="34" charset="0"/>
              </a:rPr>
              <a:t>déterminée</a:t>
            </a:r>
            <a:r>
              <a:rPr lang="en-GB" sz="2000" dirty="0">
                <a:latin typeface="Arial" pitchFamily="34" charset="0"/>
              </a:rPr>
              <a:t> par </a:t>
            </a:r>
            <a:r>
              <a:rPr lang="en-GB" sz="2000" dirty="0" err="1">
                <a:latin typeface="Arial" pitchFamily="34" charset="0"/>
              </a:rPr>
              <a:t>l'activité</a:t>
            </a:r>
            <a:r>
              <a:rPr lang="en-GB" sz="2000" dirty="0">
                <a:latin typeface="Arial" pitchFamily="34" charset="0"/>
              </a:rPr>
              <a:t> </a:t>
            </a:r>
            <a:r>
              <a:rPr lang="en-GB" sz="2000" dirty="0" err="1">
                <a:latin typeface="Arial" pitchFamily="34" charset="0"/>
              </a:rPr>
              <a:t>métabolique</a:t>
            </a:r>
            <a:endParaRPr lang="en-GB" sz="2000" dirty="0">
              <a:latin typeface="Arial" pitchFamily="34" charset="0"/>
            </a:endParaRPr>
          </a:p>
          <a:p>
            <a:pPr marL="285750" indent="-285750">
              <a:spcBef>
                <a:spcPts val="0"/>
              </a:spcBef>
              <a:spcAft>
                <a:spcPts val="600"/>
              </a:spcAft>
              <a:buClr>
                <a:schemeClr val="accent1"/>
              </a:buClr>
              <a:buFont typeface="Wingdings" pitchFamily="2" charset="2"/>
              <a:buChar char="Ø"/>
            </a:pPr>
            <a:r>
              <a:rPr lang="en-GB" sz="2000" dirty="0" err="1">
                <a:latin typeface="Arial" pitchFamily="34" charset="0"/>
              </a:rPr>
              <a:t>D'autre</a:t>
            </a:r>
            <a:r>
              <a:rPr lang="en-GB" sz="2000" dirty="0">
                <a:latin typeface="Arial" pitchFamily="34" charset="0"/>
              </a:rPr>
              <a:t> part, les aspects </a:t>
            </a:r>
            <a:r>
              <a:rPr lang="en-GB" sz="2000" dirty="0" err="1">
                <a:latin typeface="Arial" pitchFamily="34" charset="0"/>
              </a:rPr>
              <a:t>psychologiques</a:t>
            </a:r>
            <a:r>
              <a:rPr lang="en-GB" sz="2000" dirty="0">
                <a:latin typeface="Arial" pitchFamily="34" charset="0"/>
              </a:rPr>
              <a:t> </a:t>
            </a:r>
            <a:r>
              <a:rPr lang="en-GB" sz="2000" dirty="0" err="1">
                <a:latin typeface="Arial" pitchFamily="34" charset="0"/>
              </a:rPr>
              <a:t>sont</a:t>
            </a:r>
            <a:r>
              <a:rPr lang="en-GB" sz="2000" dirty="0">
                <a:latin typeface="Arial" pitchFamily="34" charset="0"/>
              </a:rPr>
              <a:t> </a:t>
            </a:r>
            <a:r>
              <a:rPr lang="en-GB" sz="2000" dirty="0" err="1">
                <a:latin typeface="Arial" pitchFamily="34" charset="0"/>
              </a:rPr>
              <a:t>également</a:t>
            </a:r>
            <a:r>
              <a:rPr lang="en-GB" sz="2000" dirty="0">
                <a:latin typeface="Arial" pitchFamily="34" charset="0"/>
              </a:rPr>
              <a:t> </a:t>
            </a:r>
            <a:r>
              <a:rPr lang="en-GB" sz="2000" dirty="0" err="1">
                <a:latin typeface="Arial" pitchFamily="34" charset="0"/>
              </a:rPr>
              <a:t>pertinents</a:t>
            </a:r>
            <a:endParaRPr lang="en-GB" sz="2000" dirty="0">
              <a:latin typeface="Arial" pitchFamily="34" charset="0"/>
            </a:endParaRPr>
          </a:p>
          <a:p>
            <a:pPr marL="285750" indent="-285750">
              <a:spcBef>
                <a:spcPts val="0"/>
              </a:spcBef>
              <a:spcAft>
                <a:spcPts val="600"/>
              </a:spcAft>
              <a:buClr>
                <a:schemeClr val="accent1"/>
              </a:buClr>
              <a:buFont typeface="Wingdings" pitchFamily="2" charset="2"/>
              <a:buChar char="Ø"/>
            </a:pPr>
            <a:r>
              <a:rPr lang="en-GB" sz="2000" dirty="0" err="1">
                <a:latin typeface="Arial" pitchFamily="34" charset="0"/>
              </a:rPr>
              <a:t>Résistance</a:t>
            </a:r>
            <a:r>
              <a:rPr lang="en-GB" sz="2000" dirty="0">
                <a:latin typeface="Arial" pitchFamily="34" charset="0"/>
              </a:rPr>
              <a:t> psycho-physique à la fatigue</a:t>
            </a:r>
          </a:p>
          <a:p>
            <a:pPr marL="285750" indent="-285750">
              <a:spcBef>
                <a:spcPts val="0"/>
              </a:spcBef>
              <a:spcAft>
                <a:spcPts val="600"/>
              </a:spcAft>
              <a:buClr>
                <a:schemeClr val="accent1"/>
              </a:buClr>
              <a:buFont typeface="Wingdings" pitchFamily="2" charset="2"/>
              <a:buChar char="§"/>
            </a:pPr>
            <a:endParaRPr lang="en-GB" sz="2000" dirty="0">
              <a:latin typeface="Arial" pitchFamily="34" charset="0"/>
            </a:endParaRPr>
          </a:p>
          <a:p>
            <a:pPr marL="285750" indent="-285750">
              <a:spcBef>
                <a:spcPts val="0"/>
              </a:spcBef>
              <a:spcAft>
                <a:spcPts val="600"/>
              </a:spcAft>
              <a:buClr>
                <a:schemeClr val="accent1"/>
              </a:buClr>
              <a:buFont typeface="Wingdings" pitchFamily="2" charset="2"/>
              <a:buChar char="§"/>
            </a:pPr>
            <a:r>
              <a:rPr lang="en-GB" sz="2000" dirty="0">
                <a:latin typeface="Arial" pitchFamily="34" charset="0"/>
              </a:rPr>
              <a:t>Dans les sports </a:t>
            </a:r>
            <a:r>
              <a:rPr lang="en-GB" sz="2000" dirty="0" err="1">
                <a:latin typeface="Arial" pitchFamily="34" charset="0"/>
              </a:rPr>
              <a:t>d'endurance</a:t>
            </a:r>
            <a:r>
              <a:rPr lang="en-GB" sz="2000" dirty="0">
                <a:latin typeface="Arial" pitchFamily="34" charset="0"/>
              </a:rPr>
              <a:t>: </a:t>
            </a:r>
            <a:r>
              <a:rPr lang="en-GB" sz="2000" dirty="0" err="1">
                <a:latin typeface="Arial" pitchFamily="34" charset="0"/>
              </a:rPr>
              <a:t>l'endurance</a:t>
            </a:r>
            <a:r>
              <a:rPr lang="en-GB" sz="2000" dirty="0">
                <a:latin typeface="Arial" pitchFamily="34" charset="0"/>
              </a:rPr>
              <a:t> </a:t>
            </a:r>
            <a:r>
              <a:rPr lang="en-GB" sz="2000" dirty="0" err="1">
                <a:latin typeface="Arial" pitchFamily="34" charset="0"/>
              </a:rPr>
              <a:t>est</a:t>
            </a:r>
            <a:r>
              <a:rPr lang="en-GB" sz="2000" dirty="0">
                <a:latin typeface="Arial" pitchFamily="34" charset="0"/>
              </a:rPr>
              <a:t> </a:t>
            </a:r>
            <a:r>
              <a:rPr lang="en-GB" sz="2000" dirty="0" err="1">
                <a:latin typeface="Arial" pitchFamily="34" charset="0"/>
              </a:rPr>
              <a:t>déterminante</a:t>
            </a:r>
            <a:r>
              <a:rPr lang="en-GB" sz="2000" dirty="0">
                <a:latin typeface="Arial" pitchFamily="34" charset="0"/>
              </a:rPr>
              <a:t> pour la performance.</a:t>
            </a:r>
          </a:p>
          <a:p>
            <a:pPr marL="285750" indent="-285750">
              <a:spcBef>
                <a:spcPts val="0"/>
              </a:spcBef>
              <a:spcAft>
                <a:spcPts val="600"/>
              </a:spcAft>
              <a:buClr>
                <a:schemeClr val="accent1"/>
              </a:buClr>
              <a:buFont typeface="Wingdings" pitchFamily="2" charset="2"/>
              <a:buChar char="§"/>
            </a:pPr>
            <a:r>
              <a:rPr lang="en-GB" sz="2000" dirty="0" err="1">
                <a:latin typeface="Arial" pitchFamily="34" charset="0"/>
              </a:rPr>
              <a:t>Autres</a:t>
            </a:r>
            <a:r>
              <a:rPr lang="en-GB" sz="2000" dirty="0">
                <a:latin typeface="Arial" pitchFamily="34" charset="0"/>
              </a:rPr>
              <a:t> disciplines: </a:t>
            </a:r>
            <a:r>
              <a:rPr lang="en-GB" sz="2000" dirty="0" err="1">
                <a:latin typeface="Arial" pitchFamily="34" charset="0"/>
              </a:rPr>
              <a:t>L'endurance</a:t>
            </a:r>
            <a:r>
              <a:rPr lang="en-GB" sz="2000" dirty="0">
                <a:latin typeface="Arial" pitchFamily="34" charset="0"/>
              </a:rPr>
              <a:t> </a:t>
            </a:r>
            <a:r>
              <a:rPr lang="en-GB" sz="2000" dirty="0" err="1">
                <a:latin typeface="Arial" pitchFamily="34" charset="0"/>
              </a:rPr>
              <a:t>est</a:t>
            </a:r>
            <a:r>
              <a:rPr lang="en-GB" sz="2000" dirty="0">
                <a:latin typeface="Arial" pitchFamily="34" charset="0"/>
              </a:rPr>
              <a:t> </a:t>
            </a:r>
            <a:r>
              <a:rPr lang="en-GB" sz="2000" dirty="0" err="1">
                <a:latin typeface="Arial" pitchFamily="34" charset="0"/>
              </a:rPr>
              <a:t>nécessaire</a:t>
            </a:r>
            <a:r>
              <a:rPr lang="en-GB" sz="2000" dirty="0">
                <a:latin typeface="Arial" pitchFamily="34" charset="0"/>
              </a:rPr>
              <a:t> pour </a:t>
            </a:r>
            <a:r>
              <a:rPr lang="en-GB" sz="2000" dirty="0" err="1">
                <a:latin typeface="Arial" pitchFamily="34" charset="0"/>
              </a:rPr>
              <a:t>pouvoir</a:t>
            </a:r>
            <a:r>
              <a:rPr lang="en-GB" sz="2000" dirty="0">
                <a:latin typeface="Arial" pitchFamily="34" charset="0"/>
              </a:rPr>
              <a:t> </a:t>
            </a:r>
            <a:r>
              <a:rPr lang="en-GB" sz="2000" dirty="0" err="1">
                <a:latin typeface="Arial" pitchFamily="34" charset="0"/>
              </a:rPr>
              <a:t>s'entraîner</a:t>
            </a:r>
            <a:r>
              <a:rPr lang="en-GB" sz="2000" dirty="0">
                <a:latin typeface="Arial" pitchFamily="34" charset="0"/>
              </a:rPr>
              <a:t> (de manière </a:t>
            </a:r>
            <a:r>
              <a:rPr lang="en-GB" sz="2000" dirty="0" err="1">
                <a:latin typeface="Arial" pitchFamily="34" charset="0"/>
              </a:rPr>
              <a:t>endurante</a:t>
            </a:r>
            <a:r>
              <a:rPr lang="en-GB" sz="2000" dirty="0">
                <a:latin typeface="Arial" pitchFamily="34" charset="0"/>
              </a:rPr>
              <a:t>), pour </a:t>
            </a:r>
            <a:r>
              <a:rPr lang="en-GB" sz="2000" dirty="0" err="1">
                <a:latin typeface="Arial" pitchFamily="34" charset="0"/>
              </a:rPr>
              <a:t>réussir</a:t>
            </a:r>
            <a:r>
              <a:rPr lang="en-GB" sz="2000" dirty="0">
                <a:latin typeface="Arial" pitchFamily="34" charset="0"/>
              </a:rPr>
              <a:t> </a:t>
            </a:r>
            <a:r>
              <a:rPr lang="en-GB" sz="2000" dirty="0" err="1">
                <a:latin typeface="Arial" pitchFamily="34" charset="0"/>
              </a:rPr>
              <a:t>en</a:t>
            </a:r>
            <a:r>
              <a:rPr lang="en-GB" sz="2000" dirty="0">
                <a:latin typeface="Arial" pitchFamily="34" charset="0"/>
              </a:rPr>
              <a:t> </a:t>
            </a:r>
            <a:r>
              <a:rPr lang="en-GB" sz="2000" dirty="0" err="1">
                <a:latin typeface="Arial" pitchFamily="34" charset="0"/>
              </a:rPr>
              <a:t>compétition</a:t>
            </a:r>
            <a:r>
              <a:rPr lang="en-GB" sz="2000" dirty="0">
                <a:latin typeface="Arial" pitchFamily="34" charset="0"/>
              </a:rPr>
              <a:t> et pour </a:t>
            </a:r>
            <a:r>
              <a:rPr lang="en-GB" sz="2000" dirty="0" err="1">
                <a:latin typeface="Arial" pitchFamily="34" charset="0"/>
              </a:rPr>
              <a:t>récupérer</a:t>
            </a:r>
            <a:r>
              <a:rPr lang="en-GB" sz="2000" dirty="0">
                <a:latin typeface="Arial" pitchFamily="34" charset="0"/>
              </a:rPr>
              <a:t> </a:t>
            </a:r>
            <a:r>
              <a:rPr lang="en-GB" sz="2000" dirty="0" err="1">
                <a:latin typeface="Arial" pitchFamily="34" charset="0"/>
              </a:rPr>
              <a:t>rapidement</a:t>
            </a:r>
            <a:r>
              <a:rPr lang="en-GB" sz="2000" dirty="0">
                <a:latin typeface="Arial" pitchFamily="34" charset="0"/>
              </a:rPr>
              <a:t> après un effort physique</a:t>
            </a:r>
          </a:p>
        </p:txBody>
      </p:sp>
      <p:sp>
        <p:nvSpPr>
          <p:cNvPr id="9" name="Abgerundetes Rechteck 7">
            <a:extLst>
              <a:ext uri="{FF2B5EF4-FFF2-40B4-BE49-F238E27FC236}">
                <a16:creationId xmlns:a16="http://schemas.microsoft.com/office/drawing/2014/main" id="{929D8029-99ED-368F-CEF7-6373FBFF3312}"/>
              </a:ext>
            </a:extLst>
          </p:cNvPr>
          <p:cNvSpPr/>
          <p:nvPr/>
        </p:nvSpPr>
        <p:spPr>
          <a:xfrm>
            <a:off x="1847528" y="1556792"/>
            <a:ext cx="8496944" cy="89439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Aft>
                <a:spcPts val="600"/>
              </a:spcAft>
              <a:defRPr/>
            </a:pPr>
            <a:r>
              <a:rPr lang="en-GB" sz="1800" dirty="0" err="1">
                <a:solidFill>
                  <a:schemeClr val="tx1"/>
                </a:solidFill>
                <a:latin typeface="Arial" pitchFamily="34" charset="0"/>
              </a:rPr>
              <a:t>L'endurance</a:t>
            </a:r>
            <a:r>
              <a:rPr lang="en-GB" sz="1800" dirty="0">
                <a:solidFill>
                  <a:schemeClr val="tx1"/>
                </a:solidFill>
                <a:latin typeface="Arial" pitchFamily="34" charset="0"/>
              </a:rPr>
              <a:t> </a:t>
            </a:r>
            <a:r>
              <a:rPr lang="en-GB" sz="1800" dirty="0" err="1">
                <a:solidFill>
                  <a:schemeClr val="tx1"/>
                </a:solidFill>
                <a:latin typeface="Arial" pitchFamily="34" charset="0"/>
              </a:rPr>
              <a:t>est</a:t>
            </a:r>
            <a:r>
              <a:rPr lang="en-GB" sz="1800" dirty="0">
                <a:solidFill>
                  <a:schemeClr val="tx1"/>
                </a:solidFill>
                <a:latin typeface="Arial" pitchFamily="34" charset="0"/>
              </a:rPr>
              <a:t> la </a:t>
            </a:r>
            <a:r>
              <a:rPr lang="en-GB" sz="1800" dirty="0" err="1">
                <a:solidFill>
                  <a:schemeClr val="tx1"/>
                </a:solidFill>
                <a:latin typeface="Arial" pitchFamily="34" charset="0"/>
              </a:rPr>
              <a:t>capacité</a:t>
            </a:r>
            <a:r>
              <a:rPr lang="en-GB" sz="1800" dirty="0">
                <a:solidFill>
                  <a:schemeClr val="tx1"/>
                </a:solidFill>
                <a:latin typeface="Arial" pitchFamily="34" charset="0"/>
              </a:rPr>
              <a:t> à </a:t>
            </a:r>
            <a:r>
              <a:rPr lang="en-GB" sz="1800" dirty="0" err="1">
                <a:solidFill>
                  <a:schemeClr val="tx1"/>
                </a:solidFill>
                <a:latin typeface="Arial" pitchFamily="34" charset="0"/>
              </a:rPr>
              <a:t>maintenir</a:t>
            </a:r>
            <a:r>
              <a:rPr lang="en-GB" sz="1800" dirty="0">
                <a:solidFill>
                  <a:schemeClr val="tx1"/>
                </a:solidFill>
                <a:latin typeface="Arial" pitchFamily="34" charset="0"/>
              </a:rPr>
              <a:t> </a:t>
            </a:r>
            <a:r>
              <a:rPr lang="en-GB" sz="1800" dirty="0" err="1">
                <a:solidFill>
                  <a:schemeClr val="tx1"/>
                </a:solidFill>
                <a:latin typeface="Arial" pitchFamily="34" charset="0"/>
              </a:rPr>
              <a:t>une</a:t>
            </a:r>
            <a:r>
              <a:rPr lang="en-GB" sz="1800" dirty="0">
                <a:solidFill>
                  <a:schemeClr val="tx1"/>
                </a:solidFill>
                <a:latin typeface="Arial" pitchFamily="34" charset="0"/>
              </a:rPr>
              <a:t> performance donnée </a:t>
            </a:r>
            <a:r>
              <a:rPr lang="en-GB" sz="1800" dirty="0" err="1">
                <a:solidFill>
                  <a:schemeClr val="tx1"/>
                </a:solidFill>
                <a:latin typeface="Arial" pitchFamily="34" charset="0"/>
              </a:rPr>
              <a:t>jusqu'à</a:t>
            </a:r>
            <a:r>
              <a:rPr lang="en-GB" sz="1800" dirty="0">
                <a:solidFill>
                  <a:schemeClr val="tx1"/>
                </a:solidFill>
                <a:latin typeface="Arial" pitchFamily="34" charset="0"/>
              </a:rPr>
              <a:t> </a:t>
            </a:r>
            <a:r>
              <a:rPr lang="en-GB" sz="1800" dirty="0" err="1">
                <a:solidFill>
                  <a:schemeClr val="tx1"/>
                </a:solidFill>
                <a:latin typeface="Arial" pitchFamily="34" charset="0"/>
              </a:rPr>
              <a:t>l'arrivée</a:t>
            </a:r>
            <a:r>
              <a:rPr lang="en-GB" sz="1800" dirty="0">
                <a:solidFill>
                  <a:schemeClr val="tx1"/>
                </a:solidFill>
                <a:latin typeface="Arial" pitchFamily="34" charset="0"/>
              </a:rPr>
              <a:t> </a:t>
            </a:r>
            <a:r>
              <a:rPr lang="en-GB" sz="1800" dirty="0" err="1">
                <a:solidFill>
                  <a:schemeClr val="tx1"/>
                </a:solidFill>
                <a:latin typeface="Arial" pitchFamily="34" charset="0"/>
              </a:rPr>
              <a:t>ou</a:t>
            </a:r>
            <a:r>
              <a:rPr lang="en-GB" sz="1800" dirty="0">
                <a:solidFill>
                  <a:schemeClr val="tx1"/>
                </a:solidFill>
                <a:latin typeface="Arial" pitchFamily="34" charset="0"/>
              </a:rPr>
              <a:t> à supporter un effort </a:t>
            </a:r>
            <a:r>
              <a:rPr lang="en-GB" sz="1800" dirty="0" err="1">
                <a:solidFill>
                  <a:schemeClr val="tx1"/>
                </a:solidFill>
                <a:latin typeface="Arial" pitchFamily="34" charset="0"/>
              </a:rPr>
              <a:t>donné</a:t>
            </a:r>
            <a:r>
              <a:rPr lang="en-GB" sz="1800" dirty="0">
                <a:solidFill>
                  <a:schemeClr val="tx1"/>
                </a:solidFill>
                <a:latin typeface="Arial" pitchFamily="34" charset="0"/>
              </a:rPr>
              <a:t> sans </a:t>
            </a:r>
            <a:r>
              <a:rPr lang="en-GB" sz="1800" dirty="0" err="1">
                <a:solidFill>
                  <a:schemeClr val="tx1"/>
                </a:solidFill>
                <a:latin typeface="Arial" pitchFamily="34" charset="0"/>
              </a:rPr>
              <a:t>signe</a:t>
            </a:r>
            <a:r>
              <a:rPr lang="en-GB" sz="1800" dirty="0">
                <a:solidFill>
                  <a:schemeClr val="tx1"/>
                </a:solidFill>
                <a:latin typeface="Arial" pitchFamily="34" charset="0"/>
              </a:rPr>
              <a:t> de fatigue notable pendant la </a:t>
            </a:r>
            <a:r>
              <a:rPr lang="en-GB" sz="1800" dirty="0" err="1">
                <a:solidFill>
                  <a:schemeClr val="tx1"/>
                </a:solidFill>
                <a:latin typeface="Arial" pitchFamily="34" charset="0"/>
              </a:rPr>
              <a:t>période</a:t>
            </a:r>
            <a:r>
              <a:rPr lang="en-GB" sz="1800" dirty="0">
                <a:solidFill>
                  <a:schemeClr val="tx1"/>
                </a:solidFill>
                <a:latin typeface="Arial" pitchFamily="34" charset="0"/>
              </a:rPr>
              <a:t> la plus longue possible.</a:t>
            </a:r>
            <a:endParaRPr lang="en-GB" sz="1800" b="1"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D2FF0E6-857C-486E-84EE-777B3A39DB17}"/>
              </a:ext>
            </a:extLst>
          </p:cNvPr>
          <p:cNvPicPr>
            <a:picLocks noChangeAspect="1"/>
          </p:cNvPicPr>
          <p:nvPr/>
        </p:nvPicPr>
        <p:blipFill>
          <a:blip r:embed="rId3"/>
          <a:stretch>
            <a:fillRect/>
          </a:stretch>
        </p:blipFill>
        <p:spPr>
          <a:xfrm>
            <a:off x="9701832" y="3002508"/>
            <a:ext cx="2082800" cy="2298700"/>
          </a:xfrm>
          <a:prstGeom prst="rect">
            <a:avLst/>
          </a:prstGeom>
        </p:spPr>
      </p:pic>
      <p:sp>
        <p:nvSpPr>
          <p:cNvPr id="6" name="Titel 2">
            <a:extLst>
              <a:ext uri="{FF2B5EF4-FFF2-40B4-BE49-F238E27FC236}">
                <a16:creationId xmlns:a16="http://schemas.microsoft.com/office/drawing/2014/main" id="{2F365BE7-F33D-4931-B950-6CF1560F3692}"/>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Endurance</a:t>
            </a:r>
          </a:p>
        </p:txBody>
      </p:sp>
      <p:sp>
        <p:nvSpPr>
          <p:cNvPr id="3" name="SeitenzahlBenutzerdefiniert">
            <a:extLst>
              <a:ext uri="{FF2B5EF4-FFF2-40B4-BE49-F238E27FC236}">
                <a16:creationId xmlns:a16="http://schemas.microsoft.com/office/drawing/2014/main" id="{97D26896-3610-E0C3-F544-32387DA8AD6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7</a:t>
            </a:r>
            <a:endParaRPr lang="de-CH" sz="900" dirty="0"/>
          </a:p>
        </p:txBody>
      </p:sp>
    </p:spTree>
    <p:extLst>
      <p:ext uri="{BB962C8B-B14F-4D97-AF65-F5344CB8AC3E}">
        <p14:creationId xmlns:p14="http://schemas.microsoft.com/office/powerpoint/2010/main" val="1946707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E1CEF-453D-B65C-C61D-6C7851635587}"/>
            </a:ext>
          </a:extLst>
        </p:cNvPr>
        <p:cNvGrpSpPr/>
        <p:nvPr/>
      </p:nvGrpSpPr>
      <p:grpSpPr>
        <a:xfrm>
          <a:off x="0" y="0"/>
          <a:ext cx="0" cy="0"/>
          <a:chOff x="0" y="0"/>
          <a:chExt cx="0" cy="0"/>
        </a:xfrm>
      </p:grpSpPr>
      <p:sp>
        <p:nvSpPr>
          <p:cNvPr id="7" name="Text Box 58">
            <a:extLst>
              <a:ext uri="{FF2B5EF4-FFF2-40B4-BE49-F238E27FC236}">
                <a16:creationId xmlns:a16="http://schemas.microsoft.com/office/drawing/2014/main" id="{BE80E56A-74EE-5342-BF43-9D6ED6B4AE50}"/>
              </a:ext>
            </a:extLst>
          </p:cNvPr>
          <p:cNvSpPr txBox="1">
            <a:spLocks noChangeArrowheads="1"/>
          </p:cNvSpPr>
          <p:nvPr/>
        </p:nvSpPr>
        <p:spPr bwMode="auto">
          <a:xfrm>
            <a:off x="378000" y="2636912"/>
            <a:ext cx="10470528" cy="340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ts val="0"/>
              </a:spcBef>
              <a:spcAft>
                <a:spcPts val="600"/>
              </a:spcAft>
              <a:buClr>
                <a:schemeClr val="accent1"/>
              </a:buClr>
              <a:buFont typeface="Wingdings" pitchFamily="2" charset="2"/>
              <a:buChar char="§"/>
            </a:pPr>
            <a:r>
              <a:rPr lang="en-GB" sz="2000" dirty="0" err="1">
                <a:latin typeface="Arial" pitchFamily="34" charset="0"/>
              </a:rPr>
              <a:t>Inoltre</a:t>
            </a:r>
            <a:r>
              <a:rPr lang="en-GB" sz="2000" dirty="0">
                <a:latin typeface="Arial" pitchFamily="34" charset="0"/>
              </a:rPr>
              <a:t>: la </a:t>
            </a:r>
            <a:r>
              <a:rPr lang="en-GB" sz="2000" dirty="0" err="1">
                <a:latin typeface="Arial" pitchFamily="34" charset="0"/>
              </a:rPr>
              <a:t>resistenza</a:t>
            </a:r>
            <a:r>
              <a:rPr lang="en-GB" sz="2000" dirty="0">
                <a:latin typeface="Arial" pitchFamily="34" charset="0"/>
              </a:rPr>
              <a:t> </a:t>
            </a:r>
            <a:r>
              <a:rPr lang="en-GB" sz="2000" dirty="0" err="1">
                <a:latin typeface="Arial" pitchFamily="34" charset="0"/>
              </a:rPr>
              <a:t>alla</a:t>
            </a:r>
            <a:r>
              <a:rPr lang="en-GB" sz="2000" dirty="0">
                <a:latin typeface="Arial" pitchFamily="34" charset="0"/>
              </a:rPr>
              <a:t> </a:t>
            </a:r>
            <a:r>
              <a:rPr lang="en-GB" sz="2000" dirty="0" err="1">
                <a:latin typeface="Arial" pitchFamily="34" charset="0"/>
              </a:rPr>
              <a:t>fatica</a:t>
            </a:r>
            <a:r>
              <a:rPr lang="en-GB" sz="2000" dirty="0">
                <a:latin typeface="Arial" pitchFamily="34" charset="0"/>
              </a:rPr>
              <a:t> e la base per un </a:t>
            </a:r>
            <a:r>
              <a:rPr lang="en-GB" sz="2000" dirty="0" err="1">
                <a:latin typeface="Arial" pitchFamily="34" charset="0"/>
              </a:rPr>
              <a:t>rapido</a:t>
            </a:r>
            <a:r>
              <a:rPr lang="en-GB" sz="2000" dirty="0">
                <a:latin typeface="Arial" pitchFamily="34" charset="0"/>
              </a:rPr>
              <a:t> </a:t>
            </a:r>
            <a:r>
              <a:rPr lang="en-GB" sz="2000" dirty="0" err="1">
                <a:latin typeface="Arial" pitchFamily="34" charset="0"/>
              </a:rPr>
              <a:t>recupero</a:t>
            </a:r>
            <a:endParaRPr lang="en-GB" sz="2000" dirty="0">
              <a:latin typeface="Arial" pitchFamily="34" charset="0"/>
            </a:endParaRPr>
          </a:p>
          <a:p>
            <a:pPr marL="285750" indent="-285750">
              <a:spcBef>
                <a:spcPts val="0"/>
              </a:spcBef>
              <a:spcAft>
                <a:spcPts val="600"/>
              </a:spcAft>
              <a:buClr>
                <a:schemeClr val="accent1"/>
              </a:buClr>
              <a:buFont typeface="Wingdings" pitchFamily="2" charset="2"/>
              <a:buChar char="§"/>
            </a:pPr>
            <a:r>
              <a:rPr lang="en-GB" sz="2000" dirty="0" err="1">
                <a:latin typeface="Arial" pitchFamily="34" charset="0"/>
              </a:rPr>
              <a:t>Complesso</a:t>
            </a:r>
            <a:r>
              <a:rPr lang="en-GB" sz="2000" dirty="0">
                <a:latin typeface="Arial" pitchFamily="34" charset="0"/>
              </a:rPr>
              <a:t> e </a:t>
            </a:r>
            <a:r>
              <a:rPr lang="en-GB" sz="2000" dirty="0" err="1">
                <a:latin typeface="Arial" pitchFamily="34" charset="0"/>
              </a:rPr>
              <a:t>controverso</a:t>
            </a:r>
            <a:endParaRPr lang="en-GB" sz="2000" dirty="0">
              <a:latin typeface="Arial" pitchFamily="34" charset="0"/>
            </a:endParaRPr>
          </a:p>
          <a:p>
            <a:pPr marL="285750" indent="-285750">
              <a:spcBef>
                <a:spcPts val="0"/>
              </a:spcBef>
              <a:spcAft>
                <a:spcPts val="600"/>
              </a:spcAft>
              <a:buClr>
                <a:schemeClr val="accent1"/>
              </a:buClr>
              <a:buFont typeface="Wingdings" pitchFamily="2" charset="2"/>
              <a:buChar char="Ø"/>
            </a:pPr>
            <a:r>
              <a:rPr lang="en-GB" sz="2000" dirty="0">
                <a:latin typeface="Arial" pitchFamily="34" charset="0"/>
              </a:rPr>
              <a:t>Da un lato, è </a:t>
            </a:r>
            <a:r>
              <a:rPr lang="en-GB" sz="2000" dirty="0" err="1">
                <a:latin typeface="Arial" pitchFamily="34" charset="0"/>
              </a:rPr>
              <a:t>determinata</a:t>
            </a:r>
            <a:r>
              <a:rPr lang="en-GB" sz="2000" dirty="0">
                <a:latin typeface="Arial" pitchFamily="34" charset="0"/>
              </a:rPr>
              <a:t> </a:t>
            </a:r>
            <a:r>
              <a:rPr lang="en-GB" sz="2000" dirty="0" err="1">
                <a:latin typeface="Arial" pitchFamily="34" charset="0"/>
              </a:rPr>
              <a:t>dall'attività</a:t>
            </a:r>
            <a:r>
              <a:rPr lang="en-GB" sz="2000" dirty="0">
                <a:latin typeface="Arial" pitchFamily="34" charset="0"/>
              </a:rPr>
              <a:t> </a:t>
            </a:r>
            <a:r>
              <a:rPr lang="en-GB" sz="2000" dirty="0" err="1">
                <a:latin typeface="Arial" pitchFamily="34" charset="0"/>
              </a:rPr>
              <a:t>metabolica</a:t>
            </a:r>
            <a:endParaRPr lang="en-GB" sz="2000" dirty="0">
              <a:latin typeface="Arial" pitchFamily="34" charset="0"/>
            </a:endParaRPr>
          </a:p>
          <a:p>
            <a:pPr marL="285750" indent="-285750">
              <a:spcBef>
                <a:spcPts val="0"/>
              </a:spcBef>
              <a:spcAft>
                <a:spcPts val="600"/>
              </a:spcAft>
              <a:buClr>
                <a:schemeClr val="accent1"/>
              </a:buClr>
              <a:buFont typeface="Wingdings" pitchFamily="2" charset="2"/>
              <a:buChar char="Ø"/>
            </a:pPr>
            <a:r>
              <a:rPr lang="en-GB" sz="2000" dirty="0" err="1">
                <a:latin typeface="Arial" pitchFamily="34" charset="0"/>
              </a:rPr>
              <a:t>Dall'altro</a:t>
            </a:r>
            <a:r>
              <a:rPr lang="en-GB" sz="2000" dirty="0">
                <a:latin typeface="Arial" pitchFamily="34" charset="0"/>
              </a:rPr>
              <a:t>, </a:t>
            </a:r>
            <a:r>
              <a:rPr lang="en-GB" sz="2000" dirty="0" err="1">
                <a:latin typeface="Arial" pitchFamily="34" charset="0"/>
              </a:rPr>
              <a:t>sono</a:t>
            </a:r>
            <a:r>
              <a:rPr lang="en-GB" sz="2000" dirty="0">
                <a:latin typeface="Arial" pitchFamily="34" charset="0"/>
              </a:rPr>
              <a:t> </a:t>
            </a:r>
            <a:r>
              <a:rPr lang="en-GB" sz="2000" dirty="0" err="1">
                <a:latin typeface="Arial" pitchFamily="34" charset="0"/>
              </a:rPr>
              <a:t>rilevanti</a:t>
            </a:r>
            <a:r>
              <a:rPr lang="en-GB" sz="2000" dirty="0">
                <a:latin typeface="Arial" pitchFamily="34" charset="0"/>
              </a:rPr>
              <a:t> </a:t>
            </a:r>
            <a:r>
              <a:rPr lang="en-GB" sz="2000" dirty="0" err="1">
                <a:latin typeface="Arial" pitchFamily="34" charset="0"/>
              </a:rPr>
              <a:t>anche</a:t>
            </a:r>
            <a:r>
              <a:rPr lang="en-GB" sz="2000" dirty="0">
                <a:latin typeface="Arial" pitchFamily="34" charset="0"/>
              </a:rPr>
              <a:t> </a:t>
            </a:r>
            <a:r>
              <a:rPr lang="en-GB" sz="2000" dirty="0" err="1">
                <a:latin typeface="Arial" pitchFamily="34" charset="0"/>
              </a:rPr>
              <a:t>gli</a:t>
            </a:r>
            <a:r>
              <a:rPr lang="en-GB" sz="2000" dirty="0">
                <a:latin typeface="Arial" pitchFamily="34" charset="0"/>
              </a:rPr>
              <a:t> </a:t>
            </a:r>
            <a:r>
              <a:rPr lang="en-GB" sz="2000" dirty="0" err="1">
                <a:latin typeface="Arial" pitchFamily="34" charset="0"/>
              </a:rPr>
              <a:t>aspetti</a:t>
            </a:r>
            <a:r>
              <a:rPr lang="en-GB" sz="2000" dirty="0">
                <a:latin typeface="Arial" pitchFamily="34" charset="0"/>
              </a:rPr>
              <a:t> </a:t>
            </a:r>
            <a:r>
              <a:rPr lang="en-GB" sz="2000" dirty="0" err="1">
                <a:latin typeface="Arial" pitchFamily="34" charset="0"/>
              </a:rPr>
              <a:t>psicologici</a:t>
            </a:r>
            <a:endParaRPr lang="en-GB" sz="2000" dirty="0">
              <a:latin typeface="Arial" pitchFamily="34" charset="0"/>
            </a:endParaRPr>
          </a:p>
          <a:p>
            <a:pPr marL="285750" indent="-285750">
              <a:spcBef>
                <a:spcPts val="0"/>
              </a:spcBef>
              <a:spcAft>
                <a:spcPts val="600"/>
              </a:spcAft>
              <a:buClr>
                <a:schemeClr val="accent1"/>
              </a:buClr>
              <a:buFont typeface="Wingdings" pitchFamily="2" charset="2"/>
              <a:buChar char="Ø"/>
            </a:pPr>
            <a:r>
              <a:rPr lang="en-GB" sz="2000" dirty="0" err="1">
                <a:latin typeface="Arial" pitchFamily="34" charset="0"/>
              </a:rPr>
              <a:t>Resistenza</a:t>
            </a:r>
            <a:r>
              <a:rPr lang="en-GB" sz="2000" dirty="0">
                <a:latin typeface="Arial" pitchFamily="34" charset="0"/>
              </a:rPr>
              <a:t> </a:t>
            </a:r>
            <a:r>
              <a:rPr lang="en-GB" sz="2000" dirty="0" err="1">
                <a:latin typeface="Arial" pitchFamily="34" charset="0"/>
              </a:rPr>
              <a:t>psico-fisica</a:t>
            </a:r>
            <a:r>
              <a:rPr lang="en-GB" sz="2000" dirty="0">
                <a:latin typeface="Arial" pitchFamily="34" charset="0"/>
              </a:rPr>
              <a:t> </a:t>
            </a:r>
            <a:r>
              <a:rPr lang="en-GB" sz="2000" dirty="0" err="1">
                <a:latin typeface="Arial" pitchFamily="34" charset="0"/>
              </a:rPr>
              <a:t>alla</a:t>
            </a:r>
            <a:r>
              <a:rPr lang="en-GB" sz="2000" dirty="0">
                <a:latin typeface="Arial" pitchFamily="34" charset="0"/>
              </a:rPr>
              <a:t> </a:t>
            </a:r>
            <a:r>
              <a:rPr lang="en-GB" sz="2000" dirty="0" err="1">
                <a:latin typeface="Arial" pitchFamily="34" charset="0"/>
              </a:rPr>
              <a:t>fatica</a:t>
            </a:r>
            <a:endParaRPr lang="en-GB" sz="2000" dirty="0">
              <a:latin typeface="Arial" pitchFamily="34" charset="0"/>
            </a:endParaRPr>
          </a:p>
          <a:p>
            <a:pPr marL="285750" indent="-285750">
              <a:spcBef>
                <a:spcPts val="0"/>
              </a:spcBef>
              <a:spcAft>
                <a:spcPts val="600"/>
              </a:spcAft>
              <a:buClr>
                <a:schemeClr val="accent1"/>
              </a:buClr>
              <a:buFont typeface="Wingdings" pitchFamily="2" charset="2"/>
              <a:buChar char="§"/>
            </a:pPr>
            <a:endParaRPr lang="en-GB" sz="2000" dirty="0">
              <a:latin typeface="Arial" pitchFamily="34" charset="0"/>
            </a:endParaRPr>
          </a:p>
          <a:p>
            <a:pPr marL="285750" indent="-285750">
              <a:spcBef>
                <a:spcPts val="0"/>
              </a:spcBef>
              <a:spcAft>
                <a:spcPts val="600"/>
              </a:spcAft>
              <a:buClr>
                <a:schemeClr val="accent1"/>
              </a:buClr>
              <a:buFont typeface="Wingdings" pitchFamily="2" charset="2"/>
              <a:buChar char="§"/>
            </a:pPr>
            <a:r>
              <a:rPr lang="en-GB" sz="2000" dirty="0" err="1">
                <a:latin typeface="Arial" pitchFamily="34" charset="0"/>
              </a:rPr>
              <a:t>Negli</a:t>
            </a:r>
            <a:r>
              <a:rPr lang="en-GB" sz="2000" dirty="0">
                <a:latin typeface="Arial" pitchFamily="34" charset="0"/>
              </a:rPr>
              <a:t> sport di </a:t>
            </a:r>
            <a:r>
              <a:rPr lang="en-GB" sz="2000" dirty="0" err="1">
                <a:latin typeface="Arial" pitchFamily="34" charset="0"/>
              </a:rPr>
              <a:t>resistenza</a:t>
            </a:r>
            <a:r>
              <a:rPr lang="en-GB" sz="2000" dirty="0">
                <a:latin typeface="Arial" pitchFamily="34" charset="0"/>
              </a:rPr>
              <a:t>: la </a:t>
            </a:r>
            <a:r>
              <a:rPr lang="en-GB" sz="2000" dirty="0" err="1">
                <a:latin typeface="Arial" pitchFamily="34" charset="0"/>
              </a:rPr>
              <a:t>resistenza</a:t>
            </a:r>
            <a:r>
              <a:rPr lang="en-GB" sz="2000" dirty="0">
                <a:latin typeface="Arial" pitchFamily="34" charset="0"/>
              </a:rPr>
              <a:t> è </a:t>
            </a:r>
            <a:r>
              <a:rPr lang="en-GB" sz="2000" dirty="0" err="1">
                <a:latin typeface="Arial" pitchFamily="34" charset="0"/>
              </a:rPr>
              <a:t>decisiva</a:t>
            </a:r>
            <a:r>
              <a:rPr lang="en-GB" sz="2000" dirty="0">
                <a:latin typeface="Arial" pitchFamily="34" charset="0"/>
              </a:rPr>
              <a:t> per la </a:t>
            </a:r>
            <a:r>
              <a:rPr lang="en-GB" sz="2000" dirty="0" err="1">
                <a:latin typeface="Arial" pitchFamily="34" charset="0"/>
              </a:rPr>
              <a:t>prestazione</a:t>
            </a:r>
            <a:endParaRPr lang="en-GB" sz="2000" dirty="0">
              <a:latin typeface="Arial" pitchFamily="34" charset="0"/>
            </a:endParaRPr>
          </a:p>
          <a:p>
            <a:pPr marL="285750" indent="-285750">
              <a:spcBef>
                <a:spcPts val="0"/>
              </a:spcBef>
              <a:spcAft>
                <a:spcPts val="600"/>
              </a:spcAft>
              <a:buClr>
                <a:schemeClr val="accent1"/>
              </a:buClr>
              <a:buFont typeface="Wingdings" pitchFamily="2" charset="2"/>
              <a:buChar char="§"/>
            </a:pPr>
            <a:r>
              <a:rPr lang="en-GB" sz="2000" dirty="0" err="1">
                <a:latin typeface="Arial" pitchFamily="34" charset="0"/>
              </a:rPr>
              <a:t>Altre</a:t>
            </a:r>
            <a:r>
              <a:rPr lang="en-GB" sz="2000" dirty="0">
                <a:latin typeface="Arial" pitchFamily="34" charset="0"/>
              </a:rPr>
              <a:t> discipline: la </a:t>
            </a:r>
            <a:r>
              <a:rPr lang="en-GB" sz="2000" dirty="0" err="1">
                <a:latin typeface="Arial" pitchFamily="34" charset="0"/>
              </a:rPr>
              <a:t>resistenza</a:t>
            </a:r>
            <a:r>
              <a:rPr lang="en-GB" sz="2000" dirty="0">
                <a:latin typeface="Arial" pitchFamily="34" charset="0"/>
              </a:rPr>
              <a:t> è necessaria per </a:t>
            </a:r>
            <a:r>
              <a:rPr lang="en-GB" sz="2000" dirty="0" err="1">
                <a:latin typeface="Arial" pitchFamily="34" charset="0"/>
              </a:rPr>
              <a:t>l'allenamento</a:t>
            </a:r>
            <a:r>
              <a:rPr lang="en-GB" sz="2000" dirty="0">
                <a:latin typeface="Arial" pitchFamily="34" charset="0"/>
              </a:rPr>
              <a:t> (di </a:t>
            </a:r>
            <a:r>
              <a:rPr lang="en-GB" sz="2000" dirty="0" err="1">
                <a:latin typeface="Arial" pitchFamily="34" charset="0"/>
              </a:rPr>
              <a:t>resistenza</a:t>
            </a:r>
            <a:r>
              <a:rPr lang="en-GB" sz="2000" dirty="0">
                <a:latin typeface="Arial" pitchFamily="34" charset="0"/>
              </a:rPr>
              <a:t>), per il </a:t>
            </a:r>
            <a:r>
              <a:rPr lang="en-GB" sz="2000" dirty="0" err="1">
                <a:latin typeface="Arial" pitchFamily="34" charset="0"/>
              </a:rPr>
              <a:t>successo</a:t>
            </a:r>
            <a:r>
              <a:rPr lang="en-GB" sz="2000" dirty="0">
                <a:latin typeface="Arial" pitchFamily="34" charset="0"/>
              </a:rPr>
              <a:t> </a:t>
            </a:r>
            <a:r>
              <a:rPr lang="en-GB" sz="2000" dirty="0" err="1">
                <a:latin typeface="Arial" pitchFamily="34" charset="0"/>
              </a:rPr>
              <a:t>nelle</a:t>
            </a:r>
            <a:r>
              <a:rPr lang="en-GB" sz="2000" dirty="0">
                <a:latin typeface="Arial" pitchFamily="34" charset="0"/>
              </a:rPr>
              <a:t> </a:t>
            </a:r>
            <a:r>
              <a:rPr lang="en-GB" sz="2000" dirty="0" err="1">
                <a:latin typeface="Arial" pitchFamily="34" charset="0"/>
              </a:rPr>
              <a:t>competizioni</a:t>
            </a:r>
            <a:r>
              <a:rPr lang="en-GB" sz="2000" dirty="0">
                <a:latin typeface="Arial" pitchFamily="34" charset="0"/>
              </a:rPr>
              <a:t> e per un </a:t>
            </a:r>
            <a:r>
              <a:rPr lang="en-GB" sz="2000" dirty="0" err="1">
                <a:latin typeface="Arial" pitchFamily="34" charset="0"/>
              </a:rPr>
              <a:t>rapido</a:t>
            </a:r>
            <a:r>
              <a:rPr lang="en-GB" sz="2000" dirty="0">
                <a:latin typeface="Arial" pitchFamily="34" charset="0"/>
              </a:rPr>
              <a:t> </a:t>
            </a:r>
            <a:r>
              <a:rPr lang="en-GB" sz="2000" dirty="0" err="1">
                <a:latin typeface="Arial" pitchFamily="34" charset="0"/>
              </a:rPr>
              <a:t>recupero</a:t>
            </a:r>
            <a:r>
              <a:rPr lang="en-GB" sz="2000" dirty="0">
                <a:latin typeface="Arial" pitchFamily="34" charset="0"/>
              </a:rPr>
              <a:t> </a:t>
            </a:r>
            <a:r>
              <a:rPr lang="en-GB" sz="2000" dirty="0" err="1">
                <a:latin typeface="Arial" pitchFamily="34" charset="0"/>
              </a:rPr>
              <a:t>dallo</a:t>
            </a:r>
            <a:r>
              <a:rPr lang="en-GB" sz="2000" dirty="0">
                <a:latin typeface="Arial" pitchFamily="34" charset="0"/>
              </a:rPr>
              <a:t> </a:t>
            </a:r>
            <a:r>
              <a:rPr lang="en-GB" sz="2000" dirty="0" err="1">
                <a:latin typeface="Arial" pitchFamily="34" charset="0"/>
              </a:rPr>
              <a:t>sforzo</a:t>
            </a:r>
            <a:r>
              <a:rPr lang="en-GB" sz="2000" dirty="0">
                <a:latin typeface="Arial" pitchFamily="34" charset="0"/>
              </a:rPr>
              <a:t> </a:t>
            </a:r>
            <a:r>
              <a:rPr lang="en-GB" sz="2000" dirty="0" err="1">
                <a:latin typeface="Arial" pitchFamily="34" charset="0"/>
              </a:rPr>
              <a:t>fisico</a:t>
            </a:r>
            <a:endParaRPr lang="en-GB" sz="2000" dirty="0">
              <a:latin typeface="Arial" pitchFamily="34" charset="0"/>
            </a:endParaRPr>
          </a:p>
        </p:txBody>
      </p:sp>
      <p:sp>
        <p:nvSpPr>
          <p:cNvPr id="9" name="Abgerundetes Rechteck 7">
            <a:extLst>
              <a:ext uri="{FF2B5EF4-FFF2-40B4-BE49-F238E27FC236}">
                <a16:creationId xmlns:a16="http://schemas.microsoft.com/office/drawing/2014/main" id="{7A07D403-2CB2-2C64-565C-D502CE3DF12E}"/>
              </a:ext>
            </a:extLst>
          </p:cNvPr>
          <p:cNvSpPr/>
          <p:nvPr/>
        </p:nvSpPr>
        <p:spPr>
          <a:xfrm>
            <a:off x="1847528" y="1556792"/>
            <a:ext cx="8496944" cy="89439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Aft>
                <a:spcPts val="600"/>
              </a:spcAft>
              <a:defRPr/>
            </a:pPr>
            <a:r>
              <a:rPr lang="en-GB" sz="1800" dirty="0">
                <a:solidFill>
                  <a:schemeClr val="tx1"/>
                </a:solidFill>
                <a:latin typeface="Arial" pitchFamily="34" charset="0"/>
              </a:rPr>
              <a:t>La </a:t>
            </a:r>
            <a:r>
              <a:rPr lang="en-GB" sz="1800" dirty="0" err="1">
                <a:solidFill>
                  <a:schemeClr val="tx1"/>
                </a:solidFill>
                <a:latin typeface="Arial" pitchFamily="34" charset="0"/>
              </a:rPr>
              <a:t>resistenza</a:t>
            </a:r>
            <a:r>
              <a:rPr lang="en-GB" sz="1800" dirty="0">
                <a:solidFill>
                  <a:schemeClr val="tx1"/>
                </a:solidFill>
                <a:latin typeface="Arial" pitchFamily="34" charset="0"/>
              </a:rPr>
              <a:t> </a:t>
            </a:r>
            <a:r>
              <a:rPr lang="en-GB" sz="1800" dirty="0" err="1">
                <a:solidFill>
                  <a:schemeClr val="tx1"/>
                </a:solidFill>
                <a:latin typeface="Arial" pitchFamily="34" charset="0"/>
              </a:rPr>
              <a:t>è</a:t>
            </a:r>
            <a:r>
              <a:rPr lang="en-GB" sz="1800" dirty="0">
                <a:solidFill>
                  <a:schemeClr val="tx1"/>
                </a:solidFill>
                <a:latin typeface="Arial" pitchFamily="34" charset="0"/>
              </a:rPr>
              <a:t> la </a:t>
            </a:r>
            <a:r>
              <a:rPr lang="en-GB" sz="1800" dirty="0" err="1">
                <a:solidFill>
                  <a:schemeClr val="tx1"/>
                </a:solidFill>
                <a:latin typeface="Arial" pitchFamily="34" charset="0"/>
              </a:rPr>
              <a:t>capacità</a:t>
            </a:r>
            <a:r>
              <a:rPr lang="en-GB" sz="1800" dirty="0">
                <a:solidFill>
                  <a:schemeClr val="tx1"/>
                </a:solidFill>
                <a:latin typeface="Arial" pitchFamily="34" charset="0"/>
              </a:rPr>
              <a:t> di </a:t>
            </a:r>
            <a:r>
              <a:rPr lang="en-GB" sz="1800" dirty="0" err="1">
                <a:solidFill>
                  <a:schemeClr val="tx1"/>
                </a:solidFill>
                <a:latin typeface="Arial" pitchFamily="34" charset="0"/>
              </a:rPr>
              <a:t>mantenere</a:t>
            </a:r>
            <a:r>
              <a:rPr lang="en-GB" sz="1800" dirty="0">
                <a:solidFill>
                  <a:schemeClr val="tx1"/>
                </a:solidFill>
                <a:latin typeface="Arial" pitchFamily="34" charset="0"/>
              </a:rPr>
              <a:t> </a:t>
            </a:r>
            <a:r>
              <a:rPr lang="en-GB" sz="1800" dirty="0" err="1">
                <a:solidFill>
                  <a:schemeClr val="tx1"/>
                </a:solidFill>
                <a:latin typeface="Arial" pitchFamily="34" charset="0"/>
              </a:rPr>
              <a:t>una</a:t>
            </a:r>
            <a:r>
              <a:rPr lang="en-GB" sz="1800" dirty="0">
                <a:solidFill>
                  <a:schemeClr val="tx1"/>
                </a:solidFill>
                <a:latin typeface="Arial" pitchFamily="34" charset="0"/>
              </a:rPr>
              <a:t> </a:t>
            </a:r>
            <a:r>
              <a:rPr lang="en-GB" sz="1800" dirty="0" err="1">
                <a:solidFill>
                  <a:schemeClr val="tx1"/>
                </a:solidFill>
                <a:latin typeface="Arial" pitchFamily="34" charset="0"/>
              </a:rPr>
              <a:t>determinata</a:t>
            </a:r>
            <a:r>
              <a:rPr lang="en-GB" sz="1800" dirty="0">
                <a:solidFill>
                  <a:schemeClr val="tx1"/>
                </a:solidFill>
                <a:latin typeface="Arial" pitchFamily="34" charset="0"/>
              </a:rPr>
              <a:t> </a:t>
            </a:r>
            <a:r>
              <a:rPr lang="en-GB" sz="1800" dirty="0" err="1">
                <a:solidFill>
                  <a:schemeClr val="tx1"/>
                </a:solidFill>
                <a:latin typeface="Arial" pitchFamily="34" charset="0"/>
              </a:rPr>
              <a:t>prestazione</a:t>
            </a:r>
            <a:r>
              <a:rPr lang="en-GB" sz="1800" dirty="0">
                <a:solidFill>
                  <a:schemeClr val="tx1"/>
                </a:solidFill>
                <a:latin typeface="Arial" pitchFamily="34" charset="0"/>
              </a:rPr>
              <a:t> </a:t>
            </a:r>
            <a:r>
              <a:rPr lang="en-GB" sz="1800" dirty="0" err="1">
                <a:solidFill>
                  <a:schemeClr val="tx1"/>
                </a:solidFill>
                <a:latin typeface="Arial" pitchFamily="34" charset="0"/>
              </a:rPr>
              <a:t>fino</a:t>
            </a:r>
            <a:r>
              <a:rPr lang="en-GB" sz="1800" dirty="0">
                <a:solidFill>
                  <a:schemeClr val="tx1"/>
                </a:solidFill>
                <a:latin typeface="Arial" pitchFamily="34" charset="0"/>
              </a:rPr>
              <a:t> al </a:t>
            </a:r>
            <a:r>
              <a:rPr lang="en-GB" sz="1800" dirty="0" err="1">
                <a:solidFill>
                  <a:schemeClr val="tx1"/>
                </a:solidFill>
                <a:latin typeface="Arial" pitchFamily="34" charset="0"/>
              </a:rPr>
              <a:t>traguardo</a:t>
            </a:r>
            <a:r>
              <a:rPr lang="en-GB" sz="1800" dirty="0">
                <a:solidFill>
                  <a:schemeClr val="tx1"/>
                </a:solidFill>
                <a:latin typeface="Arial" pitchFamily="34" charset="0"/>
              </a:rPr>
              <a:t> o di </a:t>
            </a:r>
            <a:r>
              <a:rPr lang="en-GB" sz="1800" dirty="0" err="1">
                <a:solidFill>
                  <a:schemeClr val="tx1"/>
                </a:solidFill>
                <a:latin typeface="Arial" pitchFamily="34" charset="0"/>
              </a:rPr>
              <a:t>sopportare</a:t>
            </a:r>
            <a:r>
              <a:rPr lang="en-GB" sz="1800" dirty="0">
                <a:solidFill>
                  <a:schemeClr val="tx1"/>
                </a:solidFill>
                <a:latin typeface="Arial" pitchFamily="34" charset="0"/>
              </a:rPr>
              <a:t> un </a:t>
            </a:r>
            <a:r>
              <a:rPr lang="en-GB" sz="1800" dirty="0" err="1">
                <a:solidFill>
                  <a:schemeClr val="tx1"/>
                </a:solidFill>
                <a:latin typeface="Arial" pitchFamily="34" charset="0"/>
              </a:rPr>
              <a:t>determinato</a:t>
            </a:r>
            <a:r>
              <a:rPr lang="en-GB" sz="1800" dirty="0">
                <a:solidFill>
                  <a:schemeClr val="tx1"/>
                </a:solidFill>
                <a:latin typeface="Arial" pitchFamily="34" charset="0"/>
              </a:rPr>
              <a:t> </a:t>
            </a:r>
            <a:r>
              <a:rPr lang="en-GB" sz="1800" dirty="0" err="1">
                <a:solidFill>
                  <a:schemeClr val="tx1"/>
                </a:solidFill>
                <a:latin typeface="Arial" pitchFamily="34" charset="0"/>
              </a:rPr>
              <a:t>sforzo</a:t>
            </a:r>
            <a:r>
              <a:rPr lang="en-GB" sz="1800" dirty="0">
                <a:solidFill>
                  <a:schemeClr val="tx1"/>
                </a:solidFill>
                <a:latin typeface="Arial" pitchFamily="34" charset="0"/>
              </a:rPr>
              <a:t> senza </a:t>
            </a:r>
            <a:r>
              <a:rPr lang="en-GB" sz="1800" dirty="0" err="1">
                <a:solidFill>
                  <a:schemeClr val="tx1"/>
                </a:solidFill>
                <a:latin typeface="Arial" pitchFamily="34" charset="0"/>
              </a:rPr>
              <a:t>segni</a:t>
            </a:r>
            <a:r>
              <a:rPr lang="en-GB" sz="1800" dirty="0">
                <a:solidFill>
                  <a:schemeClr val="tx1"/>
                </a:solidFill>
                <a:latin typeface="Arial" pitchFamily="34" charset="0"/>
              </a:rPr>
              <a:t> </a:t>
            </a:r>
            <a:r>
              <a:rPr lang="en-GB" sz="1800" dirty="0" err="1">
                <a:solidFill>
                  <a:schemeClr val="tx1"/>
                </a:solidFill>
                <a:latin typeface="Arial" pitchFamily="34" charset="0"/>
              </a:rPr>
              <a:t>evidenti</a:t>
            </a:r>
            <a:r>
              <a:rPr lang="en-GB" sz="1800" dirty="0">
                <a:solidFill>
                  <a:schemeClr val="tx1"/>
                </a:solidFill>
                <a:latin typeface="Arial" pitchFamily="34" charset="0"/>
              </a:rPr>
              <a:t> di </a:t>
            </a:r>
            <a:r>
              <a:rPr lang="en-GB" sz="1800" dirty="0" err="1">
                <a:solidFill>
                  <a:schemeClr val="tx1"/>
                </a:solidFill>
                <a:latin typeface="Arial" pitchFamily="34" charset="0"/>
              </a:rPr>
              <a:t>affaticamento</a:t>
            </a:r>
            <a:r>
              <a:rPr lang="en-GB" sz="1800" dirty="0">
                <a:solidFill>
                  <a:schemeClr val="tx1"/>
                </a:solidFill>
                <a:latin typeface="Arial" pitchFamily="34" charset="0"/>
              </a:rPr>
              <a:t> il </a:t>
            </a:r>
            <a:r>
              <a:rPr lang="en-GB" sz="1800" dirty="0" err="1">
                <a:solidFill>
                  <a:schemeClr val="tx1"/>
                </a:solidFill>
                <a:latin typeface="Arial" pitchFamily="34" charset="0"/>
              </a:rPr>
              <a:t>più</a:t>
            </a:r>
            <a:r>
              <a:rPr lang="en-GB" sz="1800" dirty="0">
                <a:solidFill>
                  <a:schemeClr val="tx1"/>
                </a:solidFill>
                <a:latin typeface="Arial" pitchFamily="34" charset="0"/>
              </a:rPr>
              <a:t> a </a:t>
            </a:r>
            <a:r>
              <a:rPr lang="en-GB" sz="1800" dirty="0" err="1">
                <a:solidFill>
                  <a:schemeClr val="tx1"/>
                </a:solidFill>
                <a:latin typeface="Arial" pitchFamily="34" charset="0"/>
              </a:rPr>
              <a:t>lungo</a:t>
            </a:r>
            <a:r>
              <a:rPr lang="en-GB" sz="1800" dirty="0">
                <a:solidFill>
                  <a:schemeClr val="tx1"/>
                </a:solidFill>
                <a:latin typeface="Arial" pitchFamily="34" charset="0"/>
              </a:rPr>
              <a:t> </a:t>
            </a:r>
            <a:r>
              <a:rPr lang="en-GB" sz="1800" dirty="0" err="1">
                <a:solidFill>
                  <a:schemeClr val="tx1"/>
                </a:solidFill>
                <a:latin typeface="Arial" pitchFamily="34" charset="0"/>
              </a:rPr>
              <a:t>possibile</a:t>
            </a:r>
            <a:r>
              <a:rPr lang="en-GB" sz="1800" dirty="0">
                <a:solidFill>
                  <a:schemeClr val="tx1"/>
                </a:solidFill>
                <a:latin typeface="Arial" pitchFamily="34" charset="0"/>
              </a:rPr>
              <a:t>.</a:t>
            </a:r>
            <a:endParaRPr lang="en-GB" sz="1800" b="1"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6AE5FFE-3538-8B92-02DD-A97AB7D8D56F}"/>
              </a:ext>
            </a:extLst>
          </p:cNvPr>
          <p:cNvPicPr>
            <a:picLocks noChangeAspect="1"/>
          </p:cNvPicPr>
          <p:nvPr/>
        </p:nvPicPr>
        <p:blipFill>
          <a:blip r:embed="rId3"/>
          <a:stretch>
            <a:fillRect/>
          </a:stretch>
        </p:blipFill>
        <p:spPr>
          <a:xfrm>
            <a:off x="9701832" y="3002508"/>
            <a:ext cx="2082800" cy="2298700"/>
          </a:xfrm>
          <a:prstGeom prst="rect">
            <a:avLst/>
          </a:prstGeom>
        </p:spPr>
      </p:pic>
      <p:sp>
        <p:nvSpPr>
          <p:cNvPr id="6" name="Titel 2">
            <a:extLst>
              <a:ext uri="{FF2B5EF4-FFF2-40B4-BE49-F238E27FC236}">
                <a16:creationId xmlns:a16="http://schemas.microsoft.com/office/drawing/2014/main" id="{E3D42A7E-C86D-4AB4-AB56-5B033574ECFD}"/>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Resistenza</a:t>
            </a:r>
          </a:p>
        </p:txBody>
      </p:sp>
      <p:sp>
        <p:nvSpPr>
          <p:cNvPr id="3" name="SeitenzahlBenutzerdefiniert">
            <a:extLst>
              <a:ext uri="{FF2B5EF4-FFF2-40B4-BE49-F238E27FC236}">
                <a16:creationId xmlns:a16="http://schemas.microsoft.com/office/drawing/2014/main" id="{D23F9AF9-992D-4CAF-3FA3-8AAF77894175}"/>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7</a:t>
            </a:r>
            <a:endParaRPr lang="de-CH" sz="900" dirty="0"/>
          </a:p>
        </p:txBody>
      </p:sp>
    </p:spTree>
    <p:extLst>
      <p:ext uri="{BB962C8B-B14F-4D97-AF65-F5344CB8AC3E}">
        <p14:creationId xmlns:p14="http://schemas.microsoft.com/office/powerpoint/2010/main" val="3439270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6">
            <a:extLst>
              <a:ext uri="{FF2B5EF4-FFF2-40B4-BE49-F238E27FC236}">
                <a16:creationId xmlns:a16="http://schemas.microsoft.com/office/drawing/2014/main" id="{4C4CE681-481D-2549-8D14-3540703A4B60}"/>
              </a:ext>
            </a:extLst>
          </p:cNvPr>
          <p:cNvSpPr txBox="1">
            <a:spLocks noChangeArrowheads="1"/>
          </p:cNvSpPr>
          <p:nvPr/>
        </p:nvSpPr>
        <p:spPr bwMode="auto">
          <a:xfrm>
            <a:off x="6456041" y="1661368"/>
            <a:ext cx="3888111" cy="641350"/>
          </a:xfrm>
          <a:prstGeom prst="rect">
            <a:avLst/>
          </a:prstGeom>
          <a:solidFill>
            <a:schemeClr val="accent6">
              <a:lumMod val="60000"/>
              <a:lumOff val="40000"/>
            </a:schemeClr>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de-CH" altLang="de-DE" sz="1800" b="1" dirty="0">
                <a:solidFill>
                  <a:schemeClr val="bg1"/>
                </a:solidFill>
                <a:latin typeface="Arial" pitchFamily="34" charset="0"/>
              </a:rPr>
              <a:t>Spezielle Ausdauer</a:t>
            </a:r>
          </a:p>
          <a:p>
            <a:pPr algn="ctr">
              <a:spcBef>
                <a:spcPct val="0"/>
              </a:spcBef>
              <a:buFont typeface="Wingdings" pitchFamily="2" charset="2"/>
              <a:buNone/>
            </a:pPr>
            <a:r>
              <a:rPr lang="de-CH" altLang="de-DE" sz="1800" dirty="0">
                <a:latin typeface="Arial" pitchFamily="34" charset="0"/>
                <a:sym typeface="Wingdings" pitchFamily="2" charset="2"/>
              </a:rPr>
              <a:t>Sportartspezifische Ausdauer</a:t>
            </a:r>
            <a:endParaRPr lang="de-CH" altLang="de-DE" sz="900" dirty="0">
              <a:latin typeface="Arial" pitchFamily="34" charset="0"/>
            </a:endParaRPr>
          </a:p>
        </p:txBody>
      </p:sp>
      <p:sp>
        <p:nvSpPr>
          <p:cNvPr id="20" name="Text Box 7">
            <a:extLst>
              <a:ext uri="{FF2B5EF4-FFF2-40B4-BE49-F238E27FC236}">
                <a16:creationId xmlns:a16="http://schemas.microsoft.com/office/drawing/2014/main" id="{2B986C76-D2F8-104E-8CEC-2F53DDA49BF9}"/>
              </a:ext>
            </a:extLst>
          </p:cNvPr>
          <p:cNvSpPr txBox="1">
            <a:spLocks noChangeArrowheads="1"/>
          </p:cNvSpPr>
          <p:nvPr/>
        </p:nvSpPr>
        <p:spPr bwMode="auto">
          <a:xfrm>
            <a:off x="1847849" y="1660671"/>
            <a:ext cx="3888112" cy="641350"/>
          </a:xfrm>
          <a:prstGeom prst="rect">
            <a:avLst/>
          </a:prstGeom>
          <a:solidFill>
            <a:schemeClr val="accent6">
              <a:lumMod val="60000"/>
              <a:lumOff val="40000"/>
            </a:schemeClr>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de-CH" altLang="de-DE" sz="1800" b="1" dirty="0">
                <a:solidFill>
                  <a:schemeClr val="bg1"/>
                </a:solidFill>
                <a:latin typeface="Arial" pitchFamily="34" charset="0"/>
              </a:rPr>
              <a:t>Grundlagenausdauer</a:t>
            </a:r>
          </a:p>
          <a:p>
            <a:pPr algn="ctr">
              <a:spcBef>
                <a:spcPct val="0"/>
              </a:spcBef>
              <a:buFontTx/>
              <a:buNone/>
            </a:pPr>
            <a:r>
              <a:rPr lang="de-CH" altLang="de-DE" sz="1800" dirty="0">
                <a:latin typeface="Arial" pitchFamily="34" charset="0"/>
              </a:rPr>
              <a:t>Allgemeine Ausdauer</a:t>
            </a:r>
          </a:p>
        </p:txBody>
      </p:sp>
      <p:sp>
        <p:nvSpPr>
          <p:cNvPr id="23" name="Line 10">
            <a:extLst>
              <a:ext uri="{FF2B5EF4-FFF2-40B4-BE49-F238E27FC236}">
                <a16:creationId xmlns:a16="http://schemas.microsoft.com/office/drawing/2014/main" id="{9B987D22-68FD-A146-838A-FA38627B01AD}"/>
              </a:ext>
            </a:extLst>
          </p:cNvPr>
          <p:cNvSpPr>
            <a:spLocks noChangeShapeType="1"/>
          </p:cNvSpPr>
          <p:nvPr/>
        </p:nvSpPr>
        <p:spPr bwMode="auto">
          <a:xfrm flipH="1">
            <a:off x="3130740" y="2360425"/>
            <a:ext cx="3724968" cy="890894"/>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24" name="Text Box 11">
            <a:extLst>
              <a:ext uri="{FF2B5EF4-FFF2-40B4-BE49-F238E27FC236}">
                <a16:creationId xmlns:a16="http://schemas.microsoft.com/office/drawing/2014/main" id="{67E2E890-2B48-6E49-BFB8-4DA42BC2EEB1}"/>
              </a:ext>
            </a:extLst>
          </p:cNvPr>
          <p:cNvSpPr txBox="1">
            <a:spLocks noChangeArrowheads="1"/>
          </p:cNvSpPr>
          <p:nvPr/>
        </p:nvSpPr>
        <p:spPr bwMode="auto">
          <a:xfrm>
            <a:off x="1867950" y="3369382"/>
            <a:ext cx="1698619" cy="2062103"/>
          </a:xfrm>
          <a:prstGeom prst="rect">
            <a:avLst/>
          </a:prstGeom>
          <a:noFill/>
          <a:ln w="9525">
            <a:solidFill>
              <a:schemeClr val="accent6">
                <a:lumMod val="75000"/>
              </a:schemeClr>
            </a:solidFill>
            <a:miter lim="800000"/>
            <a:headEnd/>
            <a:tailEnd/>
          </a:ln>
          <a:effectLst/>
        </p:spPr>
        <p:txBody>
          <a:bodyPr wrap="square">
            <a:spAutoFit/>
          </a:bodyPr>
          <a:lstStyle/>
          <a:p>
            <a:pPr eaLnBrk="0" hangingPunct="0">
              <a:defRPr/>
            </a:pPr>
            <a:r>
              <a:rPr lang="de-CH" sz="1600" b="1" dirty="0"/>
              <a:t>Langzeit-ausdauer</a:t>
            </a:r>
            <a:br>
              <a:rPr lang="de-CH" sz="1600" b="1" dirty="0">
                <a:solidFill>
                  <a:schemeClr val="bg2"/>
                </a:solidFill>
              </a:rPr>
            </a:br>
            <a:endParaRPr lang="de-CH" sz="1600" b="1" dirty="0">
              <a:solidFill>
                <a:schemeClr val="bg2"/>
              </a:solidFill>
            </a:endParaRPr>
          </a:p>
          <a:p>
            <a:pPr eaLnBrk="0" hangingPunct="0">
              <a:defRPr/>
            </a:pPr>
            <a:r>
              <a:rPr lang="de-CH" sz="1600" b="1" dirty="0">
                <a:solidFill>
                  <a:schemeClr val="tx1">
                    <a:lumMod val="50000"/>
                    <a:lumOff val="50000"/>
                  </a:schemeClr>
                </a:solidFill>
              </a:rPr>
              <a:t>über 10min</a:t>
            </a:r>
          </a:p>
          <a:p>
            <a:pPr eaLnBrk="0" hangingPunct="0">
              <a:defRPr/>
            </a:pPr>
            <a:endParaRPr lang="de-CH" sz="1600" b="1" dirty="0">
              <a:solidFill>
                <a:schemeClr val="tx1">
                  <a:lumMod val="50000"/>
                  <a:lumOff val="50000"/>
                </a:schemeClr>
              </a:solidFill>
            </a:endParaRPr>
          </a:p>
          <a:p>
            <a:pPr marL="285750" indent="-285750" eaLnBrk="0" hangingPunct="0">
              <a:buFont typeface="Wingdings" pitchFamily="2" charset="2"/>
              <a:buChar char="§"/>
              <a:defRPr/>
            </a:pPr>
            <a:r>
              <a:rPr lang="de-CH" sz="1600" dirty="0">
                <a:solidFill>
                  <a:schemeClr val="tx1">
                    <a:lumMod val="50000"/>
                    <a:lumOff val="50000"/>
                  </a:schemeClr>
                </a:solidFill>
              </a:rPr>
              <a:t>Dauerlauf</a:t>
            </a:r>
          </a:p>
          <a:p>
            <a:pPr marL="285750" indent="-285750" eaLnBrk="0" hangingPunct="0">
              <a:buFont typeface="Wingdings" pitchFamily="2" charset="2"/>
              <a:buChar char="§"/>
              <a:defRPr/>
            </a:pPr>
            <a:r>
              <a:rPr lang="de-CH" sz="1600" dirty="0">
                <a:solidFill>
                  <a:schemeClr val="tx1">
                    <a:lumMod val="50000"/>
                    <a:lumOff val="50000"/>
                  </a:schemeClr>
                </a:solidFill>
              </a:rPr>
              <a:t>Laufspiele</a:t>
            </a:r>
          </a:p>
          <a:p>
            <a:pPr marL="285750" indent="-285750" eaLnBrk="0" hangingPunct="0">
              <a:buFont typeface="Wingdings" pitchFamily="2" charset="2"/>
              <a:buChar char="§"/>
              <a:defRPr/>
            </a:pPr>
            <a:r>
              <a:rPr lang="de-CH" sz="1600" dirty="0">
                <a:solidFill>
                  <a:schemeClr val="tx1">
                    <a:lumMod val="50000"/>
                    <a:lumOff val="50000"/>
                  </a:schemeClr>
                </a:solidFill>
              </a:rPr>
              <a:t>Fahrtspiele</a:t>
            </a:r>
          </a:p>
        </p:txBody>
      </p:sp>
      <p:sp>
        <p:nvSpPr>
          <p:cNvPr id="25" name="Text Box 12">
            <a:extLst>
              <a:ext uri="{FF2B5EF4-FFF2-40B4-BE49-F238E27FC236}">
                <a16:creationId xmlns:a16="http://schemas.microsoft.com/office/drawing/2014/main" id="{CAE892BB-DD59-E547-B456-2AEB7697EE37}"/>
              </a:ext>
            </a:extLst>
          </p:cNvPr>
          <p:cNvSpPr txBox="1">
            <a:spLocks noChangeArrowheads="1"/>
          </p:cNvSpPr>
          <p:nvPr/>
        </p:nvSpPr>
        <p:spPr bwMode="auto">
          <a:xfrm>
            <a:off x="4011696" y="3383469"/>
            <a:ext cx="1698625" cy="2062103"/>
          </a:xfrm>
          <a:prstGeom prst="rect">
            <a:avLst/>
          </a:prstGeom>
          <a:noFill/>
          <a:ln w="9525">
            <a:solidFill>
              <a:schemeClr val="accent6">
                <a:lumMod val="75000"/>
              </a:schemeClr>
            </a:solidFill>
            <a:miter lim="800000"/>
            <a:headEnd/>
            <a:tailEnd/>
          </a:ln>
          <a:effectLst/>
        </p:spPr>
        <p:txBody>
          <a:bodyPr wrap="square">
            <a:spAutoFit/>
          </a:bodyPr>
          <a:lstStyle/>
          <a:p>
            <a:pPr eaLnBrk="0" hangingPunct="0">
              <a:defRPr/>
            </a:pPr>
            <a:r>
              <a:rPr lang="de-CH" sz="1600" b="1" dirty="0"/>
              <a:t>Mittelzeit-ausdauer</a:t>
            </a:r>
            <a:br>
              <a:rPr lang="de-CH" sz="1600" b="1" dirty="0">
                <a:solidFill>
                  <a:schemeClr val="bg2"/>
                </a:solidFill>
              </a:rPr>
            </a:br>
            <a:endParaRPr lang="de-CH" sz="1600" b="1" dirty="0">
              <a:solidFill>
                <a:schemeClr val="bg2"/>
              </a:solidFill>
            </a:endParaRPr>
          </a:p>
          <a:p>
            <a:pPr eaLnBrk="0" hangingPunct="0">
              <a:defRPr/>
            </a:pPr>
            <a:r>
              <a:rPr lang="de-CH" sz="1600" b="1" dirty="0">
                <a:solidFill>
                  <a:schemeClr val="tx1">
                    <a:lumMod val="50000"/>
                    <a:lumOff val="50000"/>
                  </a:schemeClr>
                </a:solidFill>
              </a:rPr>
              <a:t>2 - 10 min</a:t>
            </a:r>
          </a:p>
          <a:p>
            <a:pPr eaLnBrk="0" hangingPunct="0">
              <a:defRPr/>
            </a:pPr>
            <a:endParaRPr lang="de-CH" sz="1600" b="1" dirty="0">
              <a:solidFill>
                <a:schemeClr val="tx1">
                  <a:lumMod val="50000"/>
                  <a:lumOff val="50000"/>
                </a:schemeClr>
              </a:solidFill>
            </a:endParaRPr>
          </a:p>
          <a:p>
            <a:pPr marL="285750" indent="-285750" eaLnBrk="0" hangingPunct="0">
              <a:buFont typeface="Wingdings" pitchFamily="2" charset="2"/>
              <a:buChar char="§"/>
              <a:tabLst>
                <a:tab pos="177800" algn="l"/>
              </a:tabLst>
              <a:defRPr/>
            </a:pPr>
            <a:r>
              <a:rPr lang="de-CH" sz="1600" dirty="0">
                <a:solidFill>
                  <a:schemeClr val="tx1">
                    <a:lumMod val="50000"/>
                    <a:lumOff val="50000"/>
                  </a:schemeClr>
                </a:solidFill>
              </a:rPr>
              <a:t>Laufspiele</a:t>
            </a:r>
          </a:p>
          <a:p>
            <a:pPr marL="285750" indent="-285750" eaLnBrk="0" hangingPunct="0">
              <a:buFont typeface="Wingdings" pitchFamily="2" charset="2"/>
              <a:buChar char="§"/>
              <a:tabLst>
                <a:tab pos="177800" algn="l"/>
              </a:tabLst>
              <a:defRPr/>
            </a:pPr>
            <a:r>
              <a:rPr lang="de-CH" sz="1600" dirty="0">
                <a:solidFill>
                  <a:schemeClr val="tx1">
                    <a:lumMod val="50000"/>
                    <a:lumOff val="50000"/>
                  </a:schemeClr>
                </a:solidFill>
              </a:rPr>
              <a:t>Fahrtspiele</a:t>
            </a:r>
          </a:p>
          <a:p>
            <a:pPr marL="285750" indent="-285750" eaLnBrk="0" hangingPunct="0">
              <a:buFont typeface="Wingdings" pitchFamily="2" charset="2"/>
              <a:buChar char="§"/>
              <a:tabLst>
                <a:tab pos="177800" algn="l"/>
              </a:tabLst>
              <a:defRPr/>
            </a:pPr>
            <a:r>
              <a:rPr lang="de-CH" sz="1600" dirty="0">
                <a:solidFill>
                  <a:schemeClr val="tx1">
                    <a:lumMod val="50000"/>
                    <a:lumOff val="50000"/>
                  </a:schemeClr>
                </a:solidFill>
              </a:rPr>
              <a:t>Intervallläufe</a:t>
            </a:r>
          </a:p>
        </p:txBody>
      </p:sp>
      <p:sp>
        <p:nvSpPr>
          <p:cNvPr id="26" name="Text Box 13">
            <a:extLst>
              <a:ext uri="{FF2B5EF4-FFF2-40B4-BE49-F238E27FC236}">
                <a16:creationId xmlns:a16="http://schemas.microsoft.com/office/drawing/2014/main" id="{F375E3F5-1CCC-7E4A-97CE-3D61D3CE2E40}"/>
              </a:ext>
            </a:extLst>
          </p:cNvPr>
          <p:cNvSpPr txBox="1">
            <a:spLocks noChangeArrowheads="1"/>
          </p:cNvSpPr>
          <p:nvPr/>
        </p:nvSpPr>
        <p:spPr bwMode="auto">
          <a:xfrm>
            <a:off x="6402567" y="3383469"/>
            <a:ext cx="1765499" cy="2062103"/>
          </a:xfrm>
          <a:prstGeom prst="rect">
            <a:avLst/>
          </a:prstGeom>
          <a:noFill/>
          <a:ln w="9525">
            <a:solidFill>
              <a:schemeClr val="accent6">
                <a:lumMod val="75000"/>
              </a:schemeClr>
            </a:solidFill>
            <a:miter lim="800000"/>
            <a:headEnd/>
            <a:tailEnd/>
          </a:ln>
          <a:effectLst/>
        </p:spPr>
        <p:txBody>
          <a:bodyPr wrap="square">
            <a:spAutoFit/>
          </a:bodyPr>
          <a:lstStyle/>
          <a:p>
            <a:pPr eaLnBrk="0" hangingPunct="0">
              <a:defRPr/>
            </a:pPr>
            <a:r>
              <a:rPr lang="de-CH" sz="1600" b="1" dirty="0"/>
              <a:t>Kurzzeit-ausdauer</a:t>
            </a:r>
            <a:br>
              <a:rPr lang="de-CH" sz="1600" b="1" dirty="0">
                <a:solidFill>
                  <a:schemeClr val="bg2"/>
                </a:solidFill>
              </a:rPr>
            </a:br>
            <a:endParaRPr lang="de-CH" sz="1600" b="1" dirty="0">
              <a:solidFill>
                <a:schemeClr val="bg2"/>
              </a:solidFill>
            </a:endParaRPr>
          </a:p>
          <a:p>
            <a:pPr eaLnBrk="0" hangingPunct="0">
              <a:defRPr/>
            </a:pPr>
            <a:r>
              <a:rPr lang="de-CH" sz="1600" b="1" dirty="0">
                <a:solidFill>
                  <a:schemeClr val="tx1">
                    <a:lumMod val="50000"/>
                    <a:lumOff val="50000"/>
                  </a:schemeClr>
                </a:solidFill>
              </a:rPr>
              <a:t>30 </a:t>
            </a:r>
            <a:r>
              <a:rPr lang="de-CH" sz="1600" b="1" dirty="0" err="1">
                <a:solidFill>
                  <a:schemeClr val="tx1">
                    <a:lumMod val="50000"/>
                    <a:lumOff val="50000"/>
                  </a:schemeClr>
                </a:solidFill>
              </a:rPr>
              <a:t>sek</a:t>
            </a:r>
            <a:r>
              <a:rPr lang="de-CH" sz="1600" b="1" dirty="0">
                <a:solidFill>
                  <a:schemeClr val="tx1">
                    <a:lumMod val="50000"/>
                    <a:lumOff val="50000"/>
                  </a:schemeClr>
                </a:solidFill>
              </a:rPr>
              <a:t> - 2min</a:t>
            </a:r>
          </a:p>
          <a:p>
            <a:pPr eaLnBrk="0" hangingPunct="0">
              <a:defRPr/>
            </a:pPr>
            <a:endParaRPr lang="de-CH" sz="1600" b="1" dirty="0">
              <a:solidFill>
                <a:schemeClr val="tx1">
                  <a:lumMod val="50000"/>
                  <a:lumOff val="50000"/>
                </a:schemeClr>
              </a:solidFill>
            </a:endParaRPr>
          </a:p>
          <a:p>
            <a:pPr marL="285750" indent="-285750" eaLnBrk="0" hangingPunct="0">
              <a:buFont typeface="Wingdings" pitchFamily="2" charset="2"/>
              <a:buChar char="§"/>
              <a:defRPr/>
            </a:pPr>
            <a:r>
              <a:rPr lang="de-CH" sz="1600" dirty="0">
                <a:solidFill>
                  <a:schemeClr val="tx1">
                    <a:lumMod val="50000"/>
                    <a:lumOff val="50000"/>
                  </a:schemeClr>
                </a:solidFill>
              </a:rPr>
              <a:t>Tempoläufe</a:t>
            </a:r>
          </a:p>
          <a:p>
            <a:pPr marL="285750" indent="-285750" eaLnBrk="0" hangingPunct="0">
              <a:buFont typeface="Wingdings" pitchFamily="2" charset="2"/>
              <a:buChar char="§"/>
              <a:defRPr/>
            </a:pPr>
            <a:r>
              <a:rPr lang="de-CH" sz="1600" dirty="0">
                <a:solidFill>
                  <a:schemeClr val="tx1">
                    <a:lumMod val="50000"/>
                    <a:lumOff val="50000"/>
                  </a:schemeClr>
                </a:solidFill>
              </a:rPr>
              <a:t>Wieder-</a:t>
            </a:r>
            <a:r>
              <a:rPr lang="de-CH" sz="1600" dirty="0" err="1">
                <a:solidFill>
                  <a:schemeClr val="tx1">
                    <a:lumMod val="50000"/>
                    <a:lumOff val="50000"/>
                  </a:schemeClr>
                </a:solidFill>
              </a:rPr>
              <a:t>holungsläufe</a:t>
            </a:r>
            <a:endParaRPr lang="de-CH" sz="1600" dirty="0">
              <a:solidFill>
                <a:schemeClr val="tx1">
                  <a:lumMod val="50000"/>
                  <a:lumOff val="50000"/>
                </a:schemeClr>
              </a:solidFill>
            </a:endParaRPr>
          </a:p>
        </p:txBody>
      </p:sp>
      <p:sp>
        <p:nvSpPr>
          <p:cNvPr id="27" name="Text Box 14">
            <a:extLst>
              <a:ext uri="{FF2B5EF4-FFF2-40B4-BE49-F238E27FC236}">
                <a16:creationId xmlns:a16="http://schemas.microsoft.com/office/drawing/2014/main" id="{837C5E93-7C86-8042-B094-A0DF8399CDE2}"/>
              </a:ext>
            </a:extLst>
          </p:cNvPr>
          <p:cNvSpPr txBox="1">
            <a:spLocks noChangeArrowheads="1"/>
          </p:cNvSpPr>
          <p:nvPr/>
        </p:nvSpPr>
        <p:spPr bwMode="auto">
          <a:xfrm>
            <a:off x="8629360" y="3367178"/>
            <a:ext cx="1698625" cy="2062103"/>
          </a:xfrm>
          <a:prstGeom prst="rect">
            <a:avLst/>
          </a:prstGeom>
          <a:noFill/>
          <a:ln w="9525">
            <a:solidFill>
              <a:schemeClr val="accent6">
                <a:lumMod val="75000"/>
              </a:schemeClr>
            </a:solidFill>
            <a:miter lim="800000"/>
            <a:headEnd/>
            <a:tailEnd/>
          </a:ln>
          <a:effectLst/>
        </p:spPr>
        <p:txBody>
          <a:bodyPr wrap="square">
            <a:spAutoFit/>
          </a:bodyPr>
          <a:lstStyle/>
          <a:p>
            <a:pPr eaLnBrk="0" hangingPunct="0">
              <a:defRPr/>
            </a:pPr>
            <a:r>
              <a:rPr lang="de-CH" sz="1600" b="1" dirty="0"/>
              <a:t>Schnelligkeits-ausdauer</a:t>
            </a:r>
            <a:br>
              <a:rPr lang="de-CH" sz="1600" b="1" dirty="0"/>
            </a:br>
            <a:endParaRPr lang="de-CH" sz="1600" b="1" dirty="0"/>
          </a:p>
          <a:p>
            <a:pPr eaLnBrk="0" hangingPunct="0">
              <a:defRPr/>
            </a:pPr>
            <a:r>
              <a:rPr lang="de-CH" sz="1600" b="1" dirty="0">
                <a:solidFill>
                  <a:schemeClr val="tx1">
                    <a:lumMod val="50000"/>
                    <a:lumOff val="50000"/>
                  </a:schemeClr>
                </a:solidFill>
              </a:rPr>
              <a:t>4 - 30sek</a:t>
            </a:r>
          </a:p>
          <a:p>
            <a:pPr eaLnBrk="0" hangingPunct="0">
              <a:defRPr/>
            </a:pPr>
            <a:endParaRPr lang="de-CH" sz="1600" b="1" dirty="0">
              <a:solidFill>
                <a:schemeClr val="tx1">
                  <a:lumMod val="50000"/>
                  <a:lumOff val="50000"/>
                </a:schemeClr>
              </a:solidFill>
            </a:endParaRPr>
          </a:p>
          <a:p>
            <a:pPr marL="285750" indent="-285750" eaLnBrk="0" hangingPunct="0">
              <a:buFont typeface="Wingdings" pitchFamily="2" charset="2"/>
              <a:buChar char="§"/>
              <a:defRPr/>
            </a:pPr>
            <a:r>
              <a:rPr lang="de-CH" sz="1600" dirty="0">
                <a:solidFill>
                  <a:schemeClr val="tx1">
                    <a:lumMod val="50000"/>
                    <a:lumOff val="50000"/>
                  </a:schemeClr>
                </a:solidFill>
              </a:rPr>
              <a:t>Wieder-</a:t>
            </a:r>
            <a:r>
              <a:rPr lang="de-CH" sz="1600" dirty="0" err="1">
                <a:solidFill>
                  <a:schemeClr val="tx1">
                    <a:lumMod val="50000"/>
                    <a:lumOff val="50000"/>
                  </a:schemeClr>
                </a:solidFill>
              </a:rPr>
              <a:t>holungsläufe</a:t>
            </a:r>
            <a:endParaRPr lang="de-CH" sz="1600" dirty="0">
              <a:solidFill>
                <a:schemeClr val="tx1">
                  <a:lumMod val="50000"/>
                  <a:lumOff val="50000"/>
                </a:schemeClr>
              </a:solidFill>
            </a:endParaRPr>
          </a:p>
          <a:p>
            <a:pPr eaLnBrk="0" hangingPunct="0">
              <a:buFontTx/>
              <a:buChar char="-"/>
              <a:defRPr/>
            </a:pPr>
            <a:endParaRPr lang="de-CH" sz="1600" dirty="0">
              <a:solidFill>
                <a:schemeClr val="bg2"/>
              </a:solidFill>
            </a:endParaRPr>
          </a:p>
        </p:txBody>
      </p:sp>
      <p:sp>
        <p:nvSpPr>
          <p:cNvPr id="28" name="Line 15">
            <a:extLst>
              <a:ext uri="{FF2B5EF4-FFF2-40B4-BE49-F238E27FC236}">
                <a16:creationId xmlns:a16="http://schemas.microsoft.com/office/drawing/2014/main" id="{8A1D2BF3-B79E-6443-8EEF-5CE15344D021}"/>
              </a:ext>
            </a:extLst>
          </p:cNvPr>
          <p:cNvSpPr>
            <a:spLocks noChangeShapeType="1"/>
          </p:cNvSpPr>
          <p:nvPr/>
        </p:nvSpPr>
        <p:spPr bwMode="auto">
          <a:xfrm flipH="1">
            <a:off x="4918072" y="2390144"/>
            <a:ext cx="2567424" cy="918127"/>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29" name="Line 16">
            <a:extLst>
              <a:ext uri="{FF2B5EF4-FFF2-40B4-BE49-F238E27FC236}">
                <a16:creationId xmlns:a16="http://schemas.microsoft.com/office/drawing/2014/main" id="{069D4968-9238-8041-B47A-65437592B5BB}"/>
              </a:ext>
            </a:extLst>
          </p:cNvPr>
          <p:cNvSpPr>
            <a:spLocks noChangeShapeType="1"/>
          </p:cNvSpPr>
          <p:nvPr/>
        </p:nvSpPr>
        <p:spPr bwMode="auto">
          <a:xfrm flipH="1">
            <a:off x="2207568" y="2417378"/>
            <a:ext cx="8444" cy="890894"/>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30" name="Text Box 17">
            <a:extLst>
              <a:ext uri="{FF2B5EF4-FFF2-40B4-BE49-F238E27FC236}">
                <a16:creationId xmlns:a16="http://schemas.microsoft.com/office/drawing/2014/main" id="{11C2BEF5-B6D7-184F-8BF0-FE4FAC25CEE0}"/>
              </a:ext>
            </a:extLst>
          </p:cNvPr>
          <p:cNvSpPr txBox="1">
            <a:spLocks noChangeArrowheads="1"/>
          </p:cNvSpPr>
          <p:nvPr/>
        </p:nvSpPr>
        <p:spPr bwMode="auto">
          <a:xfrm>
            <a:off x="1847848" y="5577720"/>
            <a:ext cx="2375944" cy="641350"/>
          </a:xfrm>
          <a:prstGeom prst="rect">
            <a:avLst/>
          </a:prstGeom>
          <a:solidFill>
            <a:schemeClr val="accent6">
              <a:lumMod val="60000"/>
              <a:lumOff val="40000"/>
            </a:schemeClr>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de-CH" altLang="de-DE" sz="1800" b="1" dirty="0">
                <a:solidFill>
                  <a:schemeClr val="bg1"/>
                </a:solidFill>
                <a:latin typeface="Arial" pitchFamily="34" charset="0"/>
              </a:rPr>
              <a:t>Aerobe</a:t>
            </a:r>
            <a:br>
              <a:rPr lang="de-CH" altLang="de-DE" sz="1800" b="1" dirty="0">
                <a:solidFill>
                  <a:schemeClr val="bg1"/>
                </a:solidFill>
                <a:latin typeface="Arial" pitchFamily="34" charset="0"/>
              </a:rPr>
            </a:br>
            <a:r>
              <a:rPr lang="de-CH" altLang="de-DE" sz="1800" b="1" dirty="0">
                <a:solidFill>
                  <a:schemeClr val="bg1"/>
                </a:solidFill>
                <a:latin typeface="Arial" pitchFamily="34" charset="0"/>
              </a:rPr>
              <a:t>Ausdauer</a:t>
            </a:r>
            <a:endParaRPr lang="de-CH" altLang="de-DE" sz="1800" dirty="0">
              <a:latin typeface="Arial" pitchFamily="34" charset="0"/>
            </a:endParaRPr>
          </a:p>
        </p:txBody>
      </p:sp>
      <p:sp>
        <p:nvSpPr>
          <p:cNvPr id="31" name="Text Box 18">
            <a:extLst>
              <a:ext uri="{FF2B5EF4-FFF2-40B4-BE49-F238E27FC236}">
                <a16:creationId xmlns:a16="http://schemas.microsoft.com/office/drawing/2014/main" id="{029FED81-6EFE-624C-BE0E-623A315AEB85}"/>
              </a:ext>
            </a:extLst>
          </p:cNvPr>
          <p:cNvSpPr txBox="1">
            <a:spLocks noChangeArrowheads="1"/>
          </p:cNvSpPr>
          <p:nvPr/>
        </p:nvSpPr>
        <p:spPr bwMode="auto">
          <a:xfrm>
            <a:off x="5735961" y="5595962"/>
            <a:ext cx="4608190" cy="641350"/>
          </a:xfrm>
          <a:prstGeom prst="rect">
            <a:avLst/>
          </a:prstGeom>
          <a:solidFill>
            <a:schemeClr val="accent6">
              <a:lumMod val="60000"/>
              <a:lumOff val="40000"/>
            </a:schemeClr>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de-CH" altLang="de-DE" sz="1800" b="1">
                <a:solidFill>
                  <a:schemeClr val="bg1"/>
                </a:solidFill>
                <a:latin typeface="Arial" pitchFamily="34" charset="0"/>
              </a:rPr>
              <a:t>Anaerobe</a:t>
            </a:r>
            <a:br>
              <a:rPr lang="de-CH" altLang="de-DE" sz="1800" b="1">
                <a:solidFill>
                  <a:schemeClr val="bg1"/>
                </a:solidFill>
                <a:latin typeface="Arial" pitchFamily="34" charset="0"/>
              </a:rPr>
            </a:br>
            <a:r>
              <a:rPr lang="de-CH" altLang="de-DE" sz="1800" b="1">
                <a:solidFill>
                  <a:schemeClr val="bg1"/>
                </a:solidFill>
                <a:latin typeface="Arial" pitchFamily="34" charset="0"/>
              </a:rPr>
              <a:t>Ausdauer</a:t>
            </a:r>
            <a:endParaRPr lang="de-CH" altLang="de-DE" sz="1800">
              <a:latin typeface="Arial" pitchFamily="34" charset="0"/>
            </a:endParaRPr>
          </a:p>
        </p:txBody>
      </p:sp>
      <p:sp>
        <p:nvSpPr>
          <p:cNvPr id="32" name="Rechteck 18">
            <a:extLst>
              <a:ext uri="{FF2B5EF4-FFF2-40B4-BE49-F238E27FC236}">
                <a16:creationId xmlns:a16="http://schemas.microsoft.com/office/drawing/2014/main" id="{BAAB629B-53C0-E94E-A012-F84D297279A4}"/>
              </a:ext>
            </a:extLst>
          </p:cNvPr>
          <p:cNvSpPr/>
          <p:nvPr/>
        </p:nvSpPr>
        <p:spPr bwMode="auto">
          <a:xfrm>
            <a:off x="4223792" y="5577720"/>
            <a:ext cx="1512168" cy="641350"/>
          </a:xfrm>
          <a:prstGeom prst="rect">
            <a:avLst/>
          </a:prstGeom>
          <a:pattFill prst="wdUpDiag">
            <a:fgClr>
              <a:schemeClr val="accent6">
                <a:lumMod val="60000"/>
                <a:lumOff val="40000"/>
              </a:schemeClr>
            </a:fgClr>
            <a:bgClr>
              <a:schemeClr val="bg1"/>
            </a:bgClr>
          </a:patt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endParaRPr lang="de-CH" sz="1200">
              <a:latin typeface="Arial" charset="0"/>
            </a:endParaRPr>
          </a:p>
        </p:txBody>
      </p:sp>
      <p:sp>
        <p:nvSpPr>
          <p:cNvPr id="33" name="Line 16">
            <a:extLst>
              <a:ext uri="{FF2B5EF4-FFF2-40B4-BE49-F238E27FC236}">
                <a16:creationId xmlns:a16="http://schemas.microsoft.com/office/drawing/2014/main" id="{98E05EA9-F56C-084D-972C-D2717C129C63}"/>
              </a:ext>
            </a:extLst>
          </p:cNvPr>
          <p:cNvSpPr>
            <a:spLocks noChangeShapeType="1"/>
          </p:cNvSpPr>
          <p:nvPr/>
        </p:nvSpPr>
        <p:spPr bwMode="auto">
          <a:xfrm flipH="1">
            <a:off x="7896200" y="2390144"/>
            <a:ext cx="0" cy="935843"/>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34" name="Line 16">
            <a:extLst>
              <a:ext uri="{FF2B5EF4-FFF2-40B4-BE49-F238E27FC236}">
                <a16:creationId xmlns:a16="http://schemas.microsoft.com/office/drawing/2014/main" id="{182FBACA-BAB1-6343-8EAE-2E9496FDDF7F}"/>
              </a:ext>
            </a:extLst>
          </p:cNvPr>
          <p:cNvSpPr>
            <a:spLocks noChangeShapeType="1"/>
          </p:cNvSpPr>
          <p:nvPr/>
        </p:nvSpPr>
        <p:spPr bwMode="auto">
          <a:xfrm flipH="1">
            <a:off x="9408368" y="2372428"/>
            <a:ext cx="0" cy="935843"/>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18" name="Titel 2">
            <a:extLst>
              <a:ext uri="{FF2B5EF4-FFF2-40B4-BE49-F238E27FC236}">
                <a16:creationId xmlns:a16="http://schemas.microsoft.com/office/drawing/2014/main" id="{E1A9A98E-47A8-4D83-9D81-65026EC72BC4}"/>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Ausdauer</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Erscheinungsformen</a:t>
            </a:r>
          </a:p>
        </p:txBody>
      </p:sp>
      <p:sp>
        <p:nvSpPr>
          <p:cNvPr id="3" name="SeitenzahlBenutzerdefiniert">
            <a:extLst>
              <a:ext uri="{FF2B5EF4-FFF2-40B4-BE49-F238E27FC236}">
                <a16:creationId xmlns:a16="http://schemas.microsoft.com/office/drawing/2014/main" id="{BEEC11F0-A3FB-3463-EB50-6AB67F8EDBA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8</a:t>
            </a:r>
            <a:endParaRPr lang="de-CH" sz="900" dirty="0"/>
          </a:p>
        </p:txBody>
      </p:sp>
    </p:spTree>
    <p:extLst>
      <p:ext uri="{BB962C8B-B14F-4D97-AF65-F5344CB8AC3E}">
        <p14:creationId xmlns:p14="http://schemas.microsoft.com/office/powerpoint/2010/main" val="15081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A2D31-381F-34C0-6D4E-0BB0804AE792}"/>
            </a:ext>
          </a:extLst>
        </p:cNvPr>
        <p:cNvGrpSpPr/>
        <p:nvPr/>
      </p:nvGrpSpPr>
      <p:grpSpPr>
        <a:xfrm>
          <a:off x="0" y="0"/>
          <a:ext cx="0" cy="0"/>
          <a:chOff x="0" y="0"/>
          <a:chExt cx="0" cy="0"/>
        </a:xfrm>
      </p:grpSpPr>
      <p:sp>
        <p:nvSpPr>
          <p:cNvPr id="19" name="Text Box 6">
            <a:extLst>
              <a:ext uri="{FF2B5EF4-FFF2-40B4-BE49-F238E27FC236}">
                <a16:creationId xmlns:a16="http://schemas.microsoft.com/office/drawing/2014/main" id="{47E15FBD-138E-8150-A5B9-E836053423AE}"/>
              </a:ext>
            </a:extLst>
          </p:cNvPr>
          <p:cNvSpPr txBox="1">
            <a:spLocks noChangeArrowheads="1"/>
          </p:cNvSpPr>
          <p:nvPr/>
        </p:nvSpPr>
        <p:spPr bwMode="auto">
          <a:xfrm>
            <a:off x="6456041" y="1661368"/>
            <a:ext cx="3888111" cy="641350"/>
          </a:xfrm>
          <a:prstGeom prst="rect">
            <a:avLst/>
          </a:prstGeom>
          <a:solidFill>
            <a:schemeClr val="accent6">
              <a:lumMod val="60000"/>
              <a:lumOff val="40000"/>
            </a:schemeClr>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de-CH" altLang="de-DE" sz="1800" b="1" dirty="0">
                <a:solidFill>
                  <a:schemeClr val="bg1"/>
                </a:solidFill>
                <a:latin typeface="Arial" pitchFamily="34" charset="0"/>
              </a:rPr>
              <a:t>Endurance </a:t>
            </a:r>
            <a:r>
              <a:rPr lang="de-CH" altLang="de-DE" sz="1800" b="1" dirty="0" err="1">
                <a:solidFill>
                  <a:schemeClr val="bg1"/>
                </a:solidFill>
                <a:latin typeface="Arial" pitchFamily="34" charset="0"/>
              </a:rPr>
              <a:t>spécifique</a:t>
            </a:r>
            <a:endParaRPr lang="de-CH" altLang="de-DE" sz="1800" b="1" dirty="0">
              <a:solidFill>
                <a:schemeClr val="bg1"/>
              </a:solidFill>
              <a:latin typeface="Arial" pitchFamily="34" charset="0"/>
            </a:endParaRPr>
          </a:p>
          <a:p>
            <a:pPr algn="ctr">
              <a:spcBef>
                <a:spcPct val="0"/>
              </a:spcBef>
              <a:buFont typeface="Wingdings" pitchFamily="2" charset="2"/>
              <a:buNone/>
            </a:pPr>
            <a:r>
              <a:rPr lang="de-CH" altLang="de-DE" sz="1800" dirty="0">
                <a:latin typeface="Arial" pitchFamily="34" charset="0"/>
                <a:sym typeface="Wingdings" pitchFamily="2" charset="2"/>
              </a:rPr>
              <a:t>Endurance </a:t>
            </a:r>
            <a:r>
              <a:rPr lang="de-CH" altLang="de-DE" sz="1800" dirty="0" err="1">
                <a:latin typeface="Arial" pitchFamily="34" charset="0"/>
                <a:sym typeface="Wingdings" pitchFamily="2" charset="2"/>
              </a:rPr>
              <a:t>spécifique</a:t>
            </a:r>
            <a:r>
              <a:rPr lang="de-CH" altLang="de-DE" sz="1800" dirty="0">
                <a:latin typeface="Arial" pitchFamily="34" charset="0"/>
                <a:sym typeface="Wingdings" pitchFamily="2" charset="2"/>
              </a:rPr>
              <a:t> à la </a:t>
            </a:r>
            <a:r>
              <a:rPr lang="de-CH" altLang="de-DE" sz="1800" dirty="0" err="1">
                <a:latin typeface="Arial" pitchFamily="34" charset="0"/>
                <a:sym typeface="Wingdings" pitchFamily="2" charset="2"/>
              </a:rPr>
              <a:t>discipline</a:t>
            </a:r>
            <a:endParaRPr lang="de-CH" altLang="de-DE" sz="900" dirty="0">
              <a:latin typeface="Arial" pitchFamily="34" charset="0"/>
            </a:endParaRPr>
          </a:p>
        </p:txBody>
      </p:sp>
      <p:sp>
        <p:nvSpPr>
          <p:cNvPr id="20" name="Text Box 7">
            <a:extLst>
              <a:ext uri="{FF2B5EF4-FFF2-40B4-BE49-F238E27FC236}">
                <a16:creationId xmlns:a16="http://schemas.microsoft.com/office/drawing/2014/main" id="{3B943F68-9334-148A-A07B-4266081D2F8D}"/>
              </a:ext>
            </a:extLst>
          </p:cNvPr>
          <p:cNvSpPr txBox="1">
            <a:spLocks noChangeArrowheads="1"/>
          </p:cNvSpPr>
          <p:nvPr/>
        </p:nvSpPr>
        <p:spPr bwMode="auto">
          <a:xfrm>
            <a:off x="1847849" y="1660671"/>
            <a:ext cx="3888112" cy="641350"/>
          </a:xfrm>
          <a:prstGeom prst="rect">
            <a:avLst/>
          </a:prstGeom>
          <a:solidFill>
            <a:schemeClr val="accent6">
              <a:lumMod val="60000"/>
              <a:lumOff val="40000"/>
            </a:schemeClr>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de-CH" altLang="de-DE" sz="1800" b="1" dirty="0">
                <a:solidFill>
                  <a:schemeClr val="bg1"/>
                </a:solidFill>
                <a:latin typeface="Arial" pitchFamily="34" charset="0"/>
              </a:rPr>
              <a:t>Endurance de </a:t>
            </a:r>
            <a:r>
              <a:rPr lang="de-CH" altLang="de-DE" sz="1800" b="1" dirty="0" err="1">
                <a:solidFill>
                  <a:schemeClr val="bg1"/>
                </a:solidFill>
                <a:latin typeface="Arial" pitchFamily="34" charset="0"/>
              </a:rPr>
              <a:t>base</a:t>
            </a:r>
            <a:endParaRPr lang="de-CH" altLang="de-DE" sz="1800" b="1" dirty="0">
              <a:solidFill>
                <a:schemeClr val="bg1"/>
              </a:solidFill>
              <a:latin typeface="Arial" pitchFamily="34" charset="0"/>
            </a:endParaRPr>
          </a:p>
          <a:p>
            <a:pPr algn="ctr">
              <a:spcBef>
                <a:spcPct val="0"/>
              </a:spcBef>
              <a:buFontTx/>
              <a:buNone/>
            </a:pPr>
            <a:r>
              <a:rPr lang="de-CH" altLang="de-DE" sz="1800" dirty="0">
                <a:latin typeface="Arial" pitchFamily="34" charset="0"/>
              </a:rPr>
              <a:t>Endurance </a:t>
            </a:r>
            <a:r>
              <a:rPr lang="de-CH" altLang="de-DE" sz="1800" dirty="0" err="1">
                <a:latin typeface="Arial" pitchFamily="34" charset="0"/>
              </a:rPr>
              <a:t>générale</a:t>
            </a:r>
            <a:endParaRPr lang="de-CH" altLang="de-DE" sz="1800" dirty="0">
              <a:latin typeface="Arial" pitchFamily="34" charset="0"/>
            </a:endParaRPr>
          </a:p>
        </p:txBody>
      </p:sp>
      <p:sp>
        <p:nvSpPr>
          <p:cNvPr id="23" name="Line 10">
            <a:extLst>
              <a:ext uri="{FF2B5EF4-FFF2-40B4-BE49-F238E27FC236}">
                <a16:creationId xmlns:a16="http://schemas.microsoft.com/office/drawing/2014/main" id="{B22775F5-0632-90B2-E75C-5FB461C2A7E4}"/>
              </a:ext>
            </a:extLst>
          </p:cNvPr>
          <p:cNvSpPr>
            <a:spLocks noChangeShapeType="1"/>
          </p:cNvSpPr>
          <p:nvPr/>
        </p:nvSpPr>
        <p:spPr bwMode="auto">
          <a:xfrm flipH="1">
            <a:off x="3130740" y="2360425"/>
            <a:ext cx="3724968" cy="890894"/>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24" name="Text Box 11">
            <a:extLst>
              <a:ext uri="{FF2B5EF4-FFF2-40B4-BE49-F238E27FC236}">
                <a16:creationId xmlns:a16="http://schemas.microsoft.com/office/drawing/2014/main" id="{A49AE9A4-C111-4F27-BCAD-95F6B4181B63}"/>
              </a:ext>
            </a:extLst>
          </p:cNvPr>
          <p:cNvSpPr txBox="1">
            <a:spLocks noChangeArrowheads="1"/>
          </p:cNvSpPr>
          <p:nvPr/>
        </p:nvSpPr>
        <p:spPr bwMode="auto">
          <a:xfrm>
            <a:off x="1867950" y="3369382"/>
            <a:ext cx="1698619" cy="2062103"/>
          </a:xfrm>
          <a:prstGeom prst="rect">
            <a:avLst/>
          </a:prstGeom>
          <a:noFill/>
          <a:ln w="9525">
            <a:solidFill>
              <a:schemeClr val="accent6">
                <a:lumMod val="75000"/>
              </a:schemeClr>
            </a:solidFill>
            <a:miter lim="800000"/>
            <a:headEnd/>
            <a:tailEnd/>
          </a:ln>
          <a:effectLst/>
        </p:spPr>
        <p:txBody>
          <a:bodyPr wrap="square">
            <a:spAutoFit/>
          </a:bodyPr>
          <a:lstStyle/>
          <a:p>
            <a:pPr eaLnBrk="0" hangingPunct="0">
              <a:defRPr/>
            </a:pPr>
            <a:r>
              <a:rPr lang="de-CH" sz="1600" b="1" dirty="0"/>
              <a:t>À </a:t>
            </a:r>
            <a:r>
              <a:rPr lang="de-CH" sz="1600" b="1" dirty="0" err="1"/>
              <a:t>long</a:t>
            </a:r>
            <a:r>
              <a:rPr lang="de-CH" sz="1600" b="1" dirty="0"/>
              <a:t> </a:t>
            </a:r>
            <a:r>
              <a:rPr lang="de-CH" sz="1600" b="1" dirty="0" err="1"/>
              <a:t>term</a:t>
            </a:r>
            <a:endParaRPr lang="de-CH" sz="1600" b="1" dirty="0">
              <a:solidFill>
                <a:schemeClr val="bg2"/>
              </a:solidFill>
            </a:endParaRPr>
          </a:p>
          <a:p>
            <a:pPr eaLnBrk="0" hangingPunct="0">
              <a:defRPr/>
            </a:pPr>
            <a:r>
              <a:rPr lang="de-CH" sz="1600" b="1" dirty="0" err="1">
                <a:solidFill>
                  <a:schemeClr val="tx1">
                    <a:lumMod val="50000"/>
                    <a:lumOff val="50000"/>
                  </a:schemeClr>
                </a:solidFill>
              </a:rPr>
              <a:t>Sup</a:t>
            </a:r>
            <a:r>
              <a:rPr lang="de-CH" sz="1600" b="1" dirty="0">
                <a:solidFill>
                  <a:schemeClr val="tx1">
                    <a:lumMod val="50000"/>
                    <a:lumOff val="50000"/>
                  </a:schemeClr>
                </a:solidFill>
              </a:rPr>
              <a:t>. à 10min</a:t>
            </a:r>
          </a:p>
          <a:p>
            <a:pPr marL="285750" indent="-285750" eaLnBrk="0" hangingPunct="0">
              <a:buFont typeface="Wingdings" pitchFamily="2" charset="2"/>
              <a:buChar char="§"/>
              <a:defRPr/>
            </a:pPr>
            <a:r>
              <a:rPr lang="de-CH" sz="1600" dirty="0">
                <a:solidFill>
                  <a:schemeClr val="tx1">
                    <a:lumMod val="50000"/>
                    <a:lumOff val="50000"/>
                  </a:schemeClr>
                </a:solidFill>
              </a:rPr>
              <a:t>Course </a:t>
            </a:r>
            <a:r>
              <a:rPr lang="de-CH" sz="1600" dirty="0" err="1">
                <a:solidFill>
                  <a:schemeClr val="tx1">
                    <a:lumMod val="50000"/>
                    <a:lumOff val="50000"/>
                  </a:schemeClr>
                </a:solidFill>
              </a:rPr>
              <a:t>d’endurance</a:t>
            </a:r>
            <a:endParaRPr lang="de-CH" sz="1600" dirty="0">
              <a:solidFill>
                <a:schemeClr val="tx1">
                  <a:lumMod val="50000"/>
                  <a:lumOff val="50000"/>
                </a:schemeClr>
              </a:solidFill>
            </a:endParaRPr>
          </a:p>
          <a:p>
            <a:pPr marL="285750" indent="-285750" eaLnBrk="0" hangingPunct="0">
              <a:buFont typeface="Wingdings" pitchFamily="2" charset="2"/>
              <a:buChar char="§"/>
              <a:defRPr/>
            </a:pPr>
            <a:r>
              <a:rPr lang="de-CH" sz="1600" dirty="0">
                <a:solidFill>
                  <a:schemeClr val="tx1">
                    <a:lumMod val="50000"/>
                    <a:lumOff val="50000"/>
                  </a:schemeClr>
                </a:solidFill>
              </a:rPr>
              <a:t>Jeu de </a:t>
            </a:r>
            <a:r>
              <a:rPr lang="de-CH" sz="1600" dirty="0" err="1">
                <a:solidFill>
                  <a:schemeClr val="tx1">
                    <a:lumMod val="50000"/>
                    <a:lumOff val="50000"/>
                  </a:schemeClr>
                </a:solidFill>
              </a:rPr>
              <a:t>course</a:t>
            </a:r>
            <a:endParaRPr lang="de-CH" sz="1600" dirty="0">
              <a:solidFill>
                <a:schemeClr val="tx1">
                  <a:lumMod val="50000"/>
                  <a:lumOff val="50000"/>
                </a:schemeClr>
              </a:solidFill>
            </a:endParaRPr>
          </a:p>
          <a:p>
            <a:pPr marL="285750" indent="-285750" eaLnBrk="0" hangingPunct="0">
              <a:buFont typeface="Wingdings" pitchFamily="2" charset="2"/>
              <a:buChar char="§"/>
              <a:defRPr/>
            </a:pPr>
            <a:r>
              <a:rPr lang="de-CH" sz="1600" dirty="0">
                <a:solidFill>
                  <a:schemeClr val="tx1">
                    <a:lumMod val="50000"/>
                    <a:lumOff val="50000"/>
                  </a:schemeClr>
                </a:solidFill>
              </a:rPr>
              <a:t>Course </a:t>
            </a:r>
            <a:r>
              <a:rPr lang="de-CH" sz="1600" dirty="0" err="1">
                <a:solidFill>
                  <a:schemeClr val="tx1">
                    <a:lumMod val="50000"/>
                    <a:lumOff val="50000"/>
                  </a:schemeClr>
                </a:solidFill>
              </a:rPr>
              <a:t>navette</a:t>
            </a:r>
            <a:endParaRPr lang="de-CH" sz="1600" dirty="0">
              <a:solidFill>
                <a:schemeClr val="tx1">
                  <a:lumMod val="50000"/>
                  <a:lumOff val="50000"/>
                </a:schemeClr>
              </a:solidFill>
            </a:endParaRPr>
          </a:p>
        </p:txBody>
      </p:sp>
      <p:sp>
        <p:nvSpPr>
          <p:cNvPr id="25" name="Text Box 12">
            <a:extLst>
              <a:ext uri="{FF2B5EF4-FFF2-40B4-BE49-F238E27FC236}">
                <a16:creationId xmlns:a16="http://schemas.microsoft.com/office/drawing/2014/main" id="{9303F41B-C351-5F9A-8021-5AFAFA6BE697}"/>
              </a:ext>
            </a:extLst>
          </p:cNvPr>
          <p:cNvSpPr txBox="1">
            <a:spLocks noChangeArrowheads="1"/>
          </p:cNvSpPr>
          <p:nvPr/>
        </p:nvSpPr>
        <p:spPr bwMode="auto">
          <a:xfrm>
            <a:off x="4011696" y="3383469"/>
            <a:ext cx="1698625" cy="2062103"/>
          </a:xfrm>
          <a:prstGeom prst="rect">
            <a:avLst/>
          </a:prstGeom>
          <a:noFill/>
          <a:ln w="9525">
            <a:solidFill>
              <a:schemeClr val="accent6">
                <a:lumMod val="75000"/>
              </a:schemeClr>
            </a:solidFill>
            <a:miter lim="800000"/>
            <a:headEnd/>
            <a:tailEnd/>
          </a:ln>
          <a:effectLst/>
        </p:spPr>
        <p:txBody>
          <a:bodyPr wrap="square">
            <a:spAutoFit/>
          </a:bodyPr>
          <a:lstStyle/>
          <a:p>
            <a:pPr eaLnBrk="0" hangingPunct="0">
              <a:defRPr/>
            </a:pPr>
            <a:r>
              <a:rPr lang="de-CH" sz="1600" b="1" dirty="0"/>
              <a:t>À </a:t>
            </a:r>
            <a:r>
              <a:rPr lang="de-CH" sz="1600" b="1" dirty="0" err="1"/>
              <a:t>moyen</a:t>
            </a:r>
            <a:r>
              <a:rPr lang="de-CH" sz="1600" b="1" dirty="0"/>
              <a:t> </a:t>
            </a:r>
            <a:r>
              <a:rPr lang="de-CH" sz="1600" b="1" dirty="0" err="1"/>
              <a:t>terme</a:t>
            </a:r>
            <a:endParaRPr lang="de-CH" sz="1600" b="1" dirty="0">
              <a:solidFill>
                <a:schemeClr val="bg2"/>
              </a:solidFill>
            </a:endParaRPr>
          </a:p>
          <a:p>
            <a:pPr eaLnBrk="0" hangingPunct="0">
              <a:defRPr/>
            </a:pPr>
            <a:r>
              <a:rPr lang="de-CH" sz="1600" b="1" dirty="0">
                <a:solidFill>
                  <a:schemeClr val="tx1">
                    <a:lumMod val="50000"/>
                    <a:lumOff val="50000"/>
                  </a:schemeClr>
                </a:solidFill>
              </a:rPr>
              <a:t>2 - 10 min</a:t>
            </a:r>
          </a:p>
          <a:p>
            <a:pPr marL="285750" indent="-285750" eaLnBrk="0" hangingPunct="0">
              <a:buFont typeface="Wingdings" pitchFamily="2" charset="2"/>
              <a:buChar char="§"/>
              <a:tabLst>
                <a:tab pos="177800" algn="l"/>
              </a:tabLst>
              <a:defRPr/>
            </a:pPr>
            <a:r>
              <a:rPr lang="de-CH" sz="1600" dirty="0">
                <a:solidFill>
                  <a:schemeClr val="tx1">
                    <a:lumMod val="50000"/>
                    <a:lumOff val="50000"/>
                  </a:schemeClr>
                </a:solidFill>
              </a:rPr>
              <a:t>Jeu de </a:t>
            </a:r>
            <a:r>
              <a:rPr lang="de-CH" sz="1600" dirty="0" err="1">
                <a:solidFill>
                  <a:schemeClr val="tx1">
                    <a:lumMod val="50000"/>
                    <a:lumOff val="50000"/>
                  </a:schemeClr>
                </a:solidFill>
              </a:rPr>
              <a:t>course</a:t>
            </a:r>
            <a:endParaRPr lang="de-CH" sz="1600" dirty="0">
              <a:solidFill>
                <a:schemeClr val="tx1">
                  <a:lumMod val="50000"/>
                  <a:lumOff val="50000"/>
                </a:schemeClr>
              </a:solidFill>
            </a:endParaRPr>
          </a:p>
          <a:p>
            <a:pPr marL="285750" indent="-285750" eaLnBrk="0" hangingPunct="0">
              <a:buFont typeface="Wingdings" pitchFamily="2" charset="2"/>
              <a:buChar char="§"/>
              <a:tabLst>
                <a:tab pos="177800" algn="l"/>
              </a:tabLst>
              <a:defRPr/>
            </a:pPr>
            <a:r>
              <a:rPr lang="de-CH" sz="1600" dirty="0">
                <a:solidFill>
                  <a:schemeClr val="tx1">
                    <a:lumMod val="50000"/>
                    <a:lumOff val="50000"/>
                  </a:schemeClr>
                </a:solidFill>
              </a:rPr>
              <a:t>Course </a:t>
            </a:r>
            <a:r>
              <a:rPr lang="de-CH" sz="1600" dirty="0" err="1">
                <a:solidFill>
                  <a:schemeClr val="tx1">
                    <a:lumMod val="50000"/>
                    <a:lumOff val="50000"/>
                  </a:schemeClr>
                </a:solidFill>
              </a:rPr>
              <a:t>navette</a:t>
            </a:r>
            <a:endParaRPr lang="de-CH" sz="1600" dirty="0">
              <a:solidFill>
                <a:schemeClr val="tx1">
                  <a:lumMod val="50000"/>
                  <a:lumOff val="50000"/>
                </a:schemeClr>
              </a:solidFill>
            </a:endParaRPr>
          </a:p>
          <a:p>
            <a:pPr marL="285750" indent="-285750" eaLnBrk="0" hangingPunct="0">
              <a:buFont typeface="Wingdings" pitchFamily="2" charset="2"/>
              <a:buChar char="§"/>
              <a:tabLst>
                <a:tab pos="177800" algn="l"/>
              </a:tabLst>
              <a:defRPr/>
            </a:pPr>
            <a:r>
              <a:rPr lang="de-CH" sz="1600" dirty="0">
                <a:solidFill>
                  <a:schemeClr val="tx1">
                    <a:lumMod val="50000"/>
                    <a:lumOff val="50000"/>
                  </a:schemeClr>
                </a:solidFill>
              </a:rPr>
              <a:t>Course </a:t>
            </a:r>
            <a:r>
              <a:rPr lang="de-CH" sz="1600" dirty="0" err="1">
                <a:solidFill>
                  <a:schemeClr val="tx1">
                    <a:lumMod val="50000"/>
                    <a:lumOff val="50000"/>
                  </a:schemeClr>
                </a:solidFill>
              </a:rPr>
              <a:t>intervalle</a:t>
            </a:r>
            <a:endParaRPr lang="de-CH" sz="1600" dirty="0">
              <a:solidFill>
                <a:schemeClr val="tx1">
                  <a:lumMod val="50000"/>
                  <a:lumOff val="50000"/>
                </a:schemeClr>
              </a:solidFill>
            </a:endParaRPr>
          </a:p>
        </p:txBody>
      </p:sp>
      <p:sp>
        <p:nvSpPr>
          <p:cNvPr id="26" name="Text Box 13">
            <a:extLst>
              <a:ext uri="{FF2B5EF4-FFF2-40B4-BE49-F238E27FC236}">
                <a16:creationId xmlns:a16="http://schemas.microsoft.com/office/drawing/2014/main" id="{A05C8079-5B09-8BE8-6801-6A7B681E852B}"/>
              </a:ext>
            </a:extLst>
          </p:cNvPr>
          <p:cNvSpPr txBox="1">
            <a:spLocks noChangeArrowheads="1"/>
          </p:cNvSpPr>
          <p:nvPr/>
        </p:nvSpPr>
        <p:spPr bwMode="auto">
          <a:xfrm>
            <a:off x="6402567" y="3383469"/>
            <a:ext cx="1765499" cy="1323439"/>
          </a:xfrm>
          <a:prstGeom prst="rect">
            <a:avLst/>
          </a:prstGeom>
          <a:noFill/>
          <a:ln w="9525">
            <a:solidFill>
              <a:schemeClr val="accent6">
                <a:lumMod val="75000"/>
              </a:schemeClr>
            </a:solidFill>
            <a:miter lim="800000"/>
            <a:headEnd/>
            <a:tailEnd/>
          </a:ln>
          <a:effectLst/>
        </p:spPr>
        <p:txBody>
          <a:bodyPr wrap="square">
            <a:spAutoFit/>
          </a:bodyPr>
          <a:lstStyle/>
          <a:p>
            <a:pPr eaLnBrk="0" hangingPunct="0">
              <a:defRPr/>
            </a:pPr>
            <a:r>
              <a:rPr lang="de-CH" sz="1600" b="1" dirty="0"/>
              <a:t>À </a:t>
            </a:r>
            <a:r>
              <a:rPr lang="de-CH" sz="1600" b="1" dirty="0" err="1"/>
              <a:t>court</a:t>
            </a:r>
            <a:r>
              <a:rPr lang="de-CH" sz="1600" b="1" dirty="0"/>
              <a:t> </a:t>
            </a:r>
            <a:r>
              <a:rPr lang="de-CH" sz="1600" b="1" dirty="0" err="1"/>
              <a:t>terme</a:t>
            </a:r>
            <a:endParaRPr lang="de-CH" sz="1600" b="1" dirty="0">
              <a:solidFill>
                <a:schemeClr val="bg2"/>
              </a:solidFill>
            </a:endParaRPr>
          </a:p>
          <a:p>
            <a:pPr eaLnBrk="0" hangingPunct="0">
              <a:defRPr/>
            </a:pPr>
            <a:r>
              <a:rPr lang="de-CH" sz="1600" b="1" dirty="0">
                <a:solidFill>
                  <a:schemeClr val="tx1">
                    <a:lumMod val="50000"/>
                    <a:lumOff val="50000"/>
                  </a:schemeClr>
                </a:solidFill>
              </a:rPr>
              <a:t>30 sec - 2min</a:t>
            </a:r>
          </a:p>
          <a:p>
            <a:pPr marL="285750" indent="-285750" eaLnBrk="0" hangingPunct="0">
              <a:buFont typeface="Wingdings" pitchFamily="2" charset="2"/>
              <a:buChar char="§"/>
              <a:defRPr/>
            </a:pPr>
            <a:r>
              <a:rPr lang="de-CH" sz="1600" dirty="0">
                <a:solidFill>
                  <a:schemeClr val="tx1">
                    <a:lumMod val="50000"/>
                    <a:lumOff val="50000"/>
                  </a:schemeClr>
                </a:solidFill>
              </a:rPr>
              <a:t>Avec </a:t>
            </a:r>
            <a:r>
              <a:rPr lang="de-CH" sz="1600" dirty="0" err="1">
                <a:solidFill>
                  <a:schemeClr val="tx1">
                    <a:lumMod val="50000"/>
                    <a:lumOff val="50000"/>
                  </a:schemeClr>
                </a:solidFill>
              </a:rPr>
              <a:t>impulsion</a:t>
            </a:r>
            <a:endParaRPr lang="de-CH" sz="1600" dirty="0">
              <a:solidFill>
                <a:schemeClr val="tx1">
                  <a:lumMod val="50000"/>
                  <a:lumOff val="50000"/>
                </a:schemeClr>
              </a:solidFill>
            </a:endParaRPr>
          </a:p>
          <a:p>
            <a:pPr marL="285750" indent="-285750" eaLnBrk="0" hangingPunct="0">
              <a:buFont typeface="Wingdings" pitchFamily="2" charset="2"/>
              <a:buChar char="§"/>
              <a:defRPr/>
            </a:pPr>
            <a:r>
              <a:rPr lang="de-CH" sz="1600" dirty="0">
                <a:solidFill>
                  <a:schemeClr val="tx1">
                    <a:lumMod val="50000"/>
                    <a:lumOff val="50000"/>
                  </a:schemeClr>
                </a:solidFill>
              </a:rPr>
              <a:t>Par </a:t>
            </a:r>
            <a:r>
              <a:rPr lang="de-CH" sz="1600" dirty="0" err="1">
                <a:solidFill>
                  <a:schemeClr val="tx1">
                    <a:lumMod val="50000"/>
                    <a:lumOff val="50000"/>
                  </a:schemeClr>
                </a:solidFill>
              </a:rPr>
              <a:t>répètition</a:t>
            </a:r>
            <a:endParaRPr lang="de-CH" sz="1600" dirty="0">
              <a:solidFill>
                <a:schemeClr val="tx1">
                  <a:lumMod val="50000"/>
                  <a:lumOff val="50000"/>
                </a:schemeClr>
              </a:solidFill>
            </a:endParaRPr>
          </a:p>
        </p:txBody>
      </p:sp>
      <p:sp>
        <p:nvSpPr>
          <p:cNvPr id="27" name="Text Box 14">
            <a:extLst>
              <a:ext uri="{FF2B5EF4-FFF2-40B4-BE49-F238E27FC236}">
                <a16:creationId xmlns:a16="http://schemas.microsoft.com/office/drawing/2014/main" id="{E3062382-7972-B4B4-CC8E-6B9A0A79A6C9}"/>
              </a:ext>
            </a:extLst>
          </p:cNvPr>
          <p:cNvSpPr txBox="1">
            <a:spLocks noChangeArrowheads="1"/>
          </p:cNvSpPr>
          <p:nvPr/>
        </p:nvSpPr>
        <p:spPr bwMode="auto">
          <a:xfrm>
            <a:off x="8629360" y="3367178"/>
            <a:ext cx="1698625" cy="1815882"/>
          </a:xfrm>
          <a:prstGeom prst="rect">
            <a:avLst/>
          </a:prstGeom>
          <a:noFill/>
          <a:ln w="9525">
            <a:solidFill>
              <a:schemeClr val="accent6">
                <a:lumMod val="75000"/>
              </a:schemeClr>
            </a:solidFill>
            <a:miter lim="800000"/>
            <a:headEnd/>
            <a:tailEnd/>
          </a:ln>
          <a:effectLst/>
        </p:spPr>
        <p:txBody>
          <a:bodyPr wrap="square">
            <a:spAutoFit/>
          </a:bodyPr>
          <a:lstStyle/>
          <a:p>
            <a:pPr eaLnBrk="0" hangingPunct="0">
              <a:defRPr/>
            </a:pPr>
            <a:r>
              <a:rPr lang="de-CH" sz="1600" b="1" dirty="0"/>
              <a:t>Endurance-</a:t>
            </a:r>
            <a:r>
              <a:rPr lang="de-CH" sz="1600" b="1" dirty="0" err="1"/>
              <a:t>vitesse</a:t>
            </a:r>
            <a:r>
              <a:rPr lang="de-CH" sz="1600" b="1" dirty="0"/>
              <a:t> </a:t>
            </a:r>
            <a:br>
              <a:rPr lang="de-CH" sz="1600" b="1" dirty="0"/>
            </a:br>
            <a:endParaRPr lang="de-CH" sz="1600" b="1" dirty="0"/>
          </a:p>
          <a:p>
            <a:pPr eaLnBrk="0" hangingPunct="0">
              <a:defRPr/>
            </a:pPr>
            <a:r>
              <a:rPr lang="de-CH" sz="1600" b="1" dirty="0">
                <a:solidFill>
                  <a:schemeClr val="tx1">
                    <a:lumMod val="50000"/>
                    <a:lumOff val="50000"/>
                  </a:schemeClr>
                </a:solidFill>
              </a:rPr>
              <a:t>4 à 30sec</a:t>
            </a:r>
          </a:p>
          <a:p>
            <a:pPr eaLnBrk="0" hangingPunct="0">
              <a:defRPr/>
            </a:pPr>
            <a:endParaRPr lang="de-CH" sz="1600" b="1" dirty="0">
              <a:solidFill>
                <a:schemeClr val="tx1">
                  <a:lumMod val="50000"/>
                  <a:lumOff val="50000"/>
                </a:schemeClr>
              </a:solidFill>
            </a:endParaRPr>
          </a:p>
          <a:p>
            <a:pPr marL="285750" indent="-285750" eaLnBrk="0" hangingPunct="0">
              <a:buFont typeface="Wingdings" pitchFamily="2" charset="2"/>
              <a:buChar char="§"/>
              <a:defRPr/>
            </a:pPr>
            <a:r>
              <a:rPr lang="de-CH" sz="1600" dirty="0">
                <a:solidFill>
                  <a:schemeClr val="tx1">
                    <a:lumMod val="50000"/>
                    <a:lumOff val="50000"/>
                  </a:schemeClr>
                </a:solidFill>
              </a:rPr>
              <a:t>Par </a:t>
            </a:r>
            <a:r>
              <a:rPr lang="de-CH" sz="1600" dirty="0" err="1">
                <a:solidFill>
                  <a:schemeClr val="tx1">
                    <a:lumMod val="50000"/>
                    <a:lumOff val="50000"/>
                  </a:schemeClr>
                </a:solidFill>
              </a:rPr>
              <a:t>répétition</a:t>
            </a:r>
            <a:endParaRPr lang="de-CH" sz="1600" dirty="0">
              <a:solidFill>
                <a:schemeClr val="tx1">
                  <a:lumMod val="50000"/>
                  <a:lumOff val="50000"/>
                </a:schemeClr>
              </a:solidFill>
            </a:endParaRPr>
          </a:p>
          <a:p>
            <a:pPr eaLnBrk="0" hangingPunct="0">
              <a:buFontTx/>
              <a:buChar char="-"/>
              <a:defRPr/>
            </a:pPr>
            <a:endParaRPr lang="de-CH" sz="1600" dirty="0">
              <a:solidFill>
                <a:schemeClr val="bg2"/>
              </a:solidFill>
            </a:endParaRPr>
          </a:p>
        </p:txBody>
      </p:sp>
      <p:sp>
        <p:nvSpPr>
          <p:cNvPr id="28" name="Line 15">
            <a:extLst>
              <a:ext uri="{FF2B5EF4-FFF2-40B4-BE49-F238E27FC236}">
                <a16:creationId xmlns:a16="http://schemas.microsoft.com/office/drawing/2014/main" id="{162D75E5-C5CD-622D-604F-A919AB462140}"/>
              </a:ext>
            </a:extLst>
          </p:cNvPr>
          <p:cNvSpPr>
            <a:spLocks noChangeShapeType="1"/>
          </p:cNvSpPr>
          <p:nvPr/>
        </p:nvSpPr>
        <p:spPr bwMode="auto">
          <a:xfrm flipH="1">
            <a:off x="4918072" y="2390144"/>
            <a:ext cx="2567424" cy="918127"/>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29" name="Line 16">
            <a:extLst>
              <a:ext uri="{FF2B5EF4-FFF2-40B4-BE49-F238E27FC236}">
                <a16:creationId xmlns:a16="http://schemas.microsoft.com/office/drawing/2014/main" id="{1E53E443-735C-1AB3-9729-0C10318CC10F}"/>
              </a:ext>
            </a:extLst>
          </p:cNvPr>
          <p:cNvSpPr>
            <a:spLocks noChangeShapeType="1"/>
          </p:cNvSpPr>
          <p:nvPr/>
        </p:nvSpPr>
        <p:spPr bwMode="auto">
          <a:xfrm flipH="1">
            <a:off x="2207568" y="2417378"/>
            <a:ext cx="8444" cy="890894"/>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30" name="Text Box 17">
            <a:extLst>
              <a:ext uri="{FF2B5EF4-FFF2-40B4-BE49-F238E27FC236}">
                <a16:creationId xmlns:a16="http://schemas.microsoft.com/office/drawing/2014/main" id="{3738BAD9-8CBA-52E1-D958-38916FD8F877}"/>
              </a:ext>
            </a:extLst>
          </p:cNvPr>
          <p:cNvSpPr txBox="1">
            <a:spLocks noChangeArrowheads="1"/>
          </p:cNvSpPr>
          <p:nvPr/>
        </p:nvSpPr>
        <p:spPr bwMode="auto">
          <a:xfrm>
            <a:off x="1847848" y="5577720"/>
            <a:ext cx="2375944" cy="646331"/>
          </a:xfrm>
          <a:prstGeom prst="rect">
            <a:avLst/>
          </a:prstGeom>
          <a:solidFill>
            <a:schemeClr val="accent6">
              <a:lumMod val="60000"/>
              <a:lumOff val="40000"/>
            </a:schemeClr>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de-CH" altLang="de-DE" sz="1800" b="1" dirty="0">
                <a:solidFill>
                  <a:schemeClr val="bg1"/>
                </a:solidFill>
                <a:latin typeface="Arial" pitchFamily="34" charset="0"/>
              </a:rPr>
              <a:t>Endurance </a:t>
            </a:r>
          </a:p>
          <a:p>
            <a:pPr algn="ctr">
              <a:spcBef>
                <a:spcPct val="0"/>
              </a:spcBef>
              <a:buFontTx/>
              <a:buNone/>
            </a:pPr>
            <a:r>
              <a:rPr lang="de-CH" altLang="de-DE" sz="1800" b="1" dirty="0" err="1">
                <a:solidFill>
                  <a:schemeClr val="bg1"/>
                </a:solidFill>
                <a:latin typeface="Arial" pitchFamily="34" charset="0"/>
              </a:rPr>
              <a:t>aérobie</a:t>
            </a:r>
            <a:endParaRPr lang="de-CH" altLang="de-DE" sz="1800" dirty="0">
              <a:latin typeface="Arial" pitchFamily="34" charset="0"/>
            </a:endParaRPr>
          </a:p>
        </p:txBody>
      </p:sp>
      <p:sp>
        <p:nvSpPr>
          <p:cNvPr id="31" name="Text Box 18">
            <a:extLst>
              <a:ext uri="{FF2B5EF4-FFF2-40B4-BE49-F238E27FC236}">
                <a16:creationId xmlns:a16="http://schemas.microsoft.com/office/drawing/2014/main" id="{FDDD457F-8D25-2D57-D31E-486776CD042E}"/>
              </a:ext>
            </a:extLst>
          </p:cNvPr>
          <p:cNvSpPr txBox="1">
            <a:spLocks noChangeArrowheads="1"/>
          </p:cNvSpPr>
          <p:nvPr/>
        </p:nvSpPr>
        <p:spPr bwMode="auto">
          <a:xfrm>
            <a:off x="5735961" y="5595962"/>
            <a:ext cx="4608190" cy="641350"/>
          </a:xfrm>
          <a:prstGeom prst="rect">
            <a:avLst/>
          </a:prstGeom>
          <a:solidFill>
            <a:schemeClr val="accent6">
              <a:lumMod val="60000"/>
              <a:lumOff val="40000"/>
            </a:schemeClr>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de-CH" altLang="de-DE" sz="1800" b="1" dirty="0" err="1">
                <a:solidFill>
                  <a:schemeClr val="bg1"/>
                </a:solidFill>
                <a:latin typeface="Arial" pitchFamily="34" charset="0"/>
              </a:rPr>
              <a:t>endurance</a:t>
            </a:r>
            <a:br>
              <a:rPr lang="de-CH" altLang="de-DE" sz="1800" b="1" dirty="0">
                <a:solidFill>
                  <a:schemeClr val="bg1"/>
                </a:solidFill>
                <a:latin typeface="Arial" pitchFamily="34" charset="0"/>
              </a:rPr>
            </a:br>
            <a:r>
              <a:rPr lang="de-CH" altLang="de-DE" sz="1800" b="1" dirty="0" err="1">
                <a:solidFill>
                  <a:schemeClr val="bg1"/>
                </a:solidFill>
                <a:latin typeface="Arial" pitchFamily="34" charset="0"/>
              </a:rPr>
              <a:t>anaérobie</a:t>
            </a:r>
            <a:endParaRPr lang="de-CH" altLang="de-DE" sz="1800" dirty="0">
              <a:latin typeface="Arial" pitchFamily="34" charset="0"/>
            </a:endParaRPr>
          </a:p>
        </p:txBody>
      </p:sp>
      <p:sp>
        <p:nvSpPr>
          <p:cNvPr id="32" name="Rechteck 18">
            <a:extLst>
              <a:ext uri="{FF2B5EF4-FFF2-40B4-BE49-F238E27FC236}">
                <a16:creationId xmlns:a16="http://schemas.microsoft.com/office/drawing/2014/main" id="{5C833241-B273-8BE4-7452-68AE02690DEC}"/>
              </a:ext>
            </a:extLst>
          </p:cNvPr>
          <p:cNvSpPr/>
          <p:nvPr/>
        </p:nvSpPr>
        <p:spPr bwMode="auto">
          <a:xfrm>
            <a:off x="4223792" y="5577720"/>
            <a:ext cx="1512168" cy="641350"/>
          </a:xfrm>
          <a:prstGeom prst="rect">
            <a:avLst/>
          </a:prstGeom>
          <a:pattFill prst="wdUpDiag">
            <a:fgClr>
              <a:schemeClr val="accent6">
                <a:lumMod val="60000"/>
                <a:lumOff val="40000"/>
              </a:schemeClr>
            </a:fgClr>
            <a:bgClr>
              <a:schemeClr val="bg1"/>
            </a:bgClr>
          </a:patt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endParaRPr lang="de-CH" sz="1200">
              <a:latin typeface="Arial" charset="0"/>
            </a:endParaRPr>
          </a:p>
        </p:txBody>
      </p:sp>
      <p:sp>
        <p:nvSpPr>
          <p:cNvPr id="33" name="Line 16">
            <a:extLst>
              <a:ext uri="{FF2B5EF4-FFF2-40B4-BE49-F238E27FC236}">
                <a16:creationId xmlns:a16="http://schemas.microsoft.com/office/drawing/2014/main" id="{C2C0781E-1A98-932D-5B12-C4F48A2A1EC1}"/>
              </a:ext>
            </a:extLst>
          </p:cNvPr>
          <p:cNvSpPr>
            <a:spLocks noChangeShapeType="1"/>
          </p:cNvSpPr>
          <p:nvPr/>
        </p:nvSpPr>
        <p:spPr bwMode="auto">
          <a:xfrm flipH="1">
            <a:off x="7896200" y="2390144"/>
            <a:ext cx="0" cy="935843"/>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34" name="Line 16">
            <a:extLst>
              <a:ext uri="{FF2B5EF4-FFF2-40B4-BE49-F238E27FC236}">
                <a16:creationId xmlns:a16="http://schemas.microsoft.com/office/drawing/2014/main" id="{ECB6A661-B1C0-E25F-8C74-9C17B550A316}"/>
              </a:ext>
            </a:extLst>
          </p:cNvPr>
          <p:cNvSpPr>
            <a:spLocks noChangeShapeType="1"/>
          </p:cNvSpPr>
          <p:nvPr/>
        </p:nvSpPr>
        <p:spPr bwMode="auto">
          <a:xfrm flipH="1">
            <a:off x="9408368" y="2372428"/>
            <a:ext cx="0" cy="935843"/>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21" name="Titel 2">
            <a:extLst>
              <a:ext uri="{FF2B5EF4-FFF2-40B4-BE49-F238E27FC236}">
                <a16:creationId xmlns:a16="http://schemas.microsoft.com/office/drawing/2014/main" id="{157351B8-FFFA-4ACB-9BD5-936776FD1982}"/>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dirty="0">
                <a:solidFill>
                  <a:srgbClr val="000000"/>
                </a:solidFill>
              </a:rPr>
              <a:t>Endurance</a:t>
            </a:r>
            <a:br>
              <a:rPr lang="fr-CH" sz="2800" i="0" u="none" strike="noStrike" dirty="0">
                <a:solidFill>
                  <a:srgbClr val="000000"/>
                </a:solidFill>
                <a:effectLst/>
                <a:latin typeface="+mj-lt"/>
              </a:rPr>
            </a:br>
            <a:r>
              <a:rPr lang="de-CH" sz="2800" b="0" dirty="0" err="1">
                <a:solidFill>
                  <a:srgbClr val="1D1D1D"/>
                </a:solidFill>
              </a:rPr>
              <a:t>Formes</a:t>
            </a:r>
            <a:r>
              <a:rPr lang="de-CH" sz="2800" b="0" dirty="0">
                <a:solidFill>
                  <a:srgbClr val="1D1D1D"/>
                </a:solidFill>
              </a:rPr>
              <a:t> de </a:t>
            </a:r>
            <a:r>
              <a:rPr lang="de-CH" sz="2800" b="0" dirty="0" err="1">
                <a:solidFill>
                  <a:srgbClr val="1D1D1D"/>
                </a:solidFill>
              </a:rPr>
              <a:t>manifestation</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83892495-65AB-2B63-D552-B181FB4307E4}"/>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8</a:t>
            </a:r>
            <a:endParaRPr lang="de-CH" sz="900" dirty="0"/>
          </a:p>
        </p:txBody>
      </p:sp>
    </p:spTree>
    <p:extLst>
      <p:ext uri="{BB962C8B-B14F-4D97-AF65-F5344CB8AC3E}">
        <p14:creationId xmlns:p14="http://schemas.microsoft.com/office/powerpoint/2010/main" val="72741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a:extLst>
              <a:ext uri="{FF2B5EF4-FFF2-40B4-BE49-F238E27FC236}">
                <a16:creationId xmlns:a16="http://schemas.microsoft.com/office/drawing/2014/main" id="{9F7EEEFD-CC45-2FBE-A74E-3D67BD5F71E6}"/>
              </a:ext>
            </a:extLst>
          </p:cNvPr>
          <p:cNvSpPr txBox="1">
            <a:spLocks noChangeArrowheads="1"/>
          </p:cNvSpPr>
          <p:nvPr/>
        </p:nvSpPr>
        <p:spPr bwMode="auto">
          <a:xfrm>
            <a:off x="6240337" y="1584379"/>
            <a:ext cx="3888111" cy="641350"/>
          </a:xfrm>
          <a:prstGeom prst="rect">
            <a:avLst/>
          </a:prstGeom>
          <a:solidFill>
            <a:schemeClr val="accent6">
              <a:lumMod val="60000"/>
              <a:lumOff val="40000"/>
            </a:schemeClr>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de-CH" altLang="de-DE" sz="1800" b="1" dirty="0">
                <a:solidFill>
                  <a:schemeClr val="bg1"/>
                </a:solidFill>
                <a:latin typeface="Arial" pitchFamily="34" charset="0"/>
              </a:rPr>
              <a:t>Resistenza </a:t>
            </a:r>
            <a:r>
              <a:rPr lang="de-CH" altLang="de-DE" sz="1800" b="1" dirty="0" err="1">
                <a:solidFill>
                  <a:schemeClr val="bg1"/>
                </a:solidFill>
                <a:latin typeface="Arial" pitchFamily="34" charset="0"/>
              </a:rPr>
              <a:t>specifica</a:t>
            </a:r>
            <a:endParaRPr lang="de-CH" altLang="de-DE" sz="1800" b="1" dirty="0">
              <a:solidFill>
                <a:schemeClr val="bg1"/>
              </a:solidFill>
              <a:latin typeface="Arial" pitchFamily="34" charset="0"/>
            </a:endParaRPr>
          </a:p>
          <a:p>
            <a:pPr algn="ctr">
              <a:spcBef>
                <a:spcPct val="0"/>
              </a:spcBef>
              <a:buFont typeface="Wingdings" pitchFamily="2" charset="2"/>
              <a:buNone/>
            </a:pPr>
            <a:r>
              <a:rPr lang="de-CH" altLang="de-DE" sz="1800" dirty="0">
                <a:latin typeface="Arial" pitchFamily="34" charset="0"/>
                <a:sym typeface="Wingdings" pitchFamily="2" charset="2"/>
              </a:rPr>
              <a:t>Resistenza </a:t>
            </a:r>
            <a:r>
              <a:rPr lang="de-CH" altLang="de-DE" sz="1800" dirty="0" err="1">
                <a:latin typeface="Arial" pitchFamily="34" charset="0"/>
                <a:sym typeface="Wingdings" pitchFamily="2" charset="2"/>
              </a:rPr>
              <a:t>specifica</a:t>
            </a:r>
            <a:r>
              <a:rPr lang="de-CH" altLang="de-DE" sz="1800" dirty="0">
                <a:latin typeface="Arial" pitchFamily="34" charset="0"/>
                <a:sym typeface="Wingdings" pitchFamily="2" charset="2"/>
              </a:rPr>
              <a:t> alla </a:t>
            </a:r>
            <a:r>
              <a:rPr lang="de-CH" altLang="de-DE" sz="1800" dirty="0" err="1">
                <a:latin typeface="Arial" pitchFamily="34" charset="0"/>
                <a:sym typeface="Wingdings" pitchFamily="2" charset="2"/>
              </a:rPr>
              <a:t>disciplina</a:t>
            </a:r>
            <a:endParaRPr lang="de-CH" altLang="de-DE" sz="900" dirty="0">
              <a:latin typeface="Arial" pitchFamily="34" charset="0"/>
            </a:endParaRPr>
          </a:p>
        </p:txBody>
      </p:sp>
      <p:sp>
        <p:nvSpPr>
          <p:cNvPr id="5" name="Text Box 7">
            <a:extLst>
              <a:ext uri="{FF2B5EF4-FFF2-40B4-BE49-F238E27FC236}">
                <a16:creationId xmlns:a16="http://schemas.microsoft.com/office/drawing/2014/main" id="{B735BF50-7E4E-2A47-D434-A75964981F07}"/>
              </a:ext>
            </a:extLst>
          </p:cNvPr>
          <p:cNvSpPr txBox="1">
            <a:spLocks noChangeArrowheads="1"/>
          </p:cNvSpPr>
          <p:nvPr/>
        </p:nvSpPr>
        <p:spPr bwMode="auto">
          <a:xfrm>
            <a:off x="1632146" y="1583682"/>
            <a:ext cx="3888112" cy="641350"/>
          </a:xfrm>
          <a:prstGeom prst="rect">
            <a:avLst/>
          </a:prstGeom>
          <a:solidFill>
            <a:schemeClr val="accent6">
              <a:lumMod val="60000"/>
              <a:lumOff val="40000"/>
            </a:schemeClr>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de-CH" altLang="de-DE" sz="1800" b="1" dirty="0">
                <a:solidFill>
                  <a:schemeClr val="bg1"/>
                </a:solidFill>
                <a:latin typeface="Arial" pitchFamily="34" charset="0"/>
              </a:rPr>
              <a:t>Resistenza di </a:t>
            </a:r>
            <a:r>
              <a:rPr lang="de-CH" altLang="de-DE" sz="1800" b="1" dirty="0" err="1">
                <a:solidFill>
                  <a:schemeClr val="bg1"/>
                </a:solidFill>
                <a:latin typeface="Arial" pitchFamily="34" charset="0"/>
              </a:rPr>
              <a:t>base</a:t>
            </a:r>
            <a:endParaRPr lang="de-CH" altLang="de-DE" sz="1800" b="1" dirty="0">
              <a:solidFill>
                <a:schemeClr val="bg1"/>
              </a:solidFill>
              <a:latin typeface="Arial" pitchFamily="34" charset="0"/>
            </a:endParaRPr>
          </a:p>
          <a:p>
            <a:pPr algn="ctr">
              <a:spcBef>
                <a:spcPct val="0"/>
              </a:spcBef>
              <a:buFontTx/>
              <a:buNone/>
            </a:pPr>
            <a:r>
              <a:rPr lang="de-CH" altLang="de-DE" sz="1800" dirty="0">
                <a:latin typeface="Arial" pitchFamily="34" charset="0"/>
              </a:rPr>
              <a:t>Resistenza </a:t>
            </a:r>
            <a:r>
              <a:rPr lang="de-CH" altLang="de-DE" sz="1800" dirty="0" err="1">
                <a:latin typeface="Arial" pitchFamily="34" charset="0"/>
              </a:rPr>
              <a:t>generale</a:t>
            </a:r>
            <a:endParaRPr lang="de-CH" altLang="de-DE" sz="1800" dirty="0">
              <a:latin typeface="Arial" pitchFamily="34" charset="0"/>
            </a:endParaRPr>
          </a:p>
        </p:txBody>
      </p:sp>
      <p:sp>
        <p:nvSpPr>
          <p:cNvPr id="6" name="Line 10">
            <a:extLst>
              <a:ext uri="{FF2B5EF4-FFF2-40B4-BE49-F238E27FC236}">
                <a16:creationId xmlns:a16="http://schemas.microsoft.com/office/drawing/2014/main" id="{66DD0777-C4FE-760B-5DAC-04D978C78949}"/>
              </a:ext>
            </a:extLst>
          </p:cNvPr>
          <p:cNvSpPr>
            <a:spLocks noChangeShapeType="1"/>
          </p:cNvSpPr>
          <p:nvPr/>
        </p:nvSpPr>
        <p:spPr bwMode="auto">
          <a:xfrm flipH="1">
            <a:off x="2915037" y="2283436"/>
            <a:ext cx="3724968" cy="890894"/>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7" name="Text Box 11">
            <a:extLst>
              <a:ext uri="{FF2B5EF4-FFF2-40B4-BE49-F238E27FC236}">
                <a16:creationId xmlns:a16="http://schemas.microsoft.com/office/drawing/2014/main" id="{1B69375A-FF72-029B-E524-108284D383C5}"/>
              </a:ext>
            </a:extLst>
          </p:cNvPr>
          <p:cNvSpPr txBox="1">
            <a:spLocks noChangeArrowheads="1"/>
          </p:cNvSpPr>
          <p:nvPr/>
        </p:nvSpPr>
        <p:spPr bwMode="auto">
          <a:xfrm>
            <a:off x="1652246" y="3292392"/>
            <a:ext cx="1978915" cy="1815882"/>
          </a:xfrm>
          <a:prstGeom prst="rect">
            <a:avLst/>
          </a:prstGeom>
          <a:noFill/>
          <a:ln w="9525">
            <a:solidFill>
              <a:schemeClr val="accent6">
                <a:lumMod val="75000"/>
              </a:schemeClr>
            </a:solidFill>
            <a:miter lim="800000"/>
            <a:headEnd/>
            <a:tailEnd/>
          </a:ln>
          <a:effectLst/>
        </p:spPr>
        <p:txBody>
          <a:bodyPr wrap="square">
            <a:spAutoFit/>
          </a:bodyPr>
          <a:lstStyle/>
          <a:p>
            <a:pPr eaLnBrk="0" hangingPunct="0">
              <a:defRPr/>
            </a:pPr>
            <a:r>
              <a:rPr lang="de-CH" sz="1600" b="1" dirty="0"/>
              <a:t>Lungo </a:t>
            </a:r>
            <a:r>
              <a:rPr lang="de-CH" sz="1600" b="1" dirty="0" err="1"/>
              <a:t>termine</a:t>
            </a:r>
            <a:br>
              <a:rPr lang="de-CH" sz="1600" b="1" dirty="0">
                <a:solidFill>
                  <a:schemeClr val="bg2"/>
                </a:solidFill>
              </a:rPr>
            </a:br>
            <a:endParaRPr lang="de-CH" sz="1600" b="1" dirty="0">
              <a:solidFill>
                <a:schemeClr val="bg2"/>
              </a:solidFill>
            </a:endParaRPr>
          </a:p>
          <a:p>
            <a:pPr eaLnBrk="0" hangingPunct="0">
              <a:defRPr/>
            </a:pPr>
            <a:r>
              <a:rPr lang="de-CH" sz="1600" b="1" dirty="0">
                <a:solidFill>
                  <a:schemeClr val="tx1">
                    <a:lumMod val="50000"/>
                    <a:lumOff val="50000"/>
                  </a:schemeClr>
                </a:solidFill>
              </a:rPr>
              <a:t>Più di 10min</a:t>
            </a:r>
          </a:p>
          <a:p>
            <a:pPr eaLnBrk="0" hangingPunct="0">
              <a:defRPr/>
            </a:pPr>
            <a:endParaRPr lang="de-CH" sz="1600" b="1" dirty="0">
              <a:solidFill>
                <a:schemeClr val="tx1">
                  <a:lumMod val="50000"/>
                  <a:lumOff val="50000"/>
                </a:schemeClr>
              </a:solidFill>
            </a:endParaRPr>
          </a:p>
          <a:p>
            <a:pPr marL="285750" indent="-285750" eaLnBrk="0" hangingPunct="0">
              <a:buFont typeface="Wingdings" pitchFamily="2" charset="2"/>
              <a:buChar char="§"/>
              <a:defRPr/>
            </a:pPr>
            <a:r>
              <a:rPr lang="de-CH" sz="1600" dirty="0">
                <a:solidFill>
                  <a:schemeClr val="tx1">
                    <a:lumMod val="50000"/>
                    <a:lumOff val="50000"/>
                  </a:schemeClr>
                </a:solidFill>
              </a:rPr>
              <a:t>Corsa</a:t>
            </a:r>
          </a:p>
          <a:p>
            <a:pPr marL="285750" indent="-285750" eaLnBrk="0" hangingPunct="0">
              <a:buFont typeface="Wingdings" pitchFamily="2" charset="2"/>
              <a:buChar char="§"/>
              <a:defRPr/>
            </a:pPr>
            <a:r>
              <a:rPr lang="de-CH" sz="1600" dirty="0" err="1">
                <a:solidFill>
                  <a:schemeClr val="tx1">
                    <a:lumMod val="50000"/>
                    <a:lumOff val="50000"/>
                  </a:schemeClr>
                </a:solidFill>
              </a:rPr>
              <a:t>Giochi</a:t>
            </a:r>
            <a:r>
              <a:rPr lang="de-CH" sz="1600" dirty="0">
                <a:solidFill>
                  <a:schemeClr val="tx1">
                    <a:lumMod val="50000"/>
                    <a:lumOff val="50000"/>
                  </a:schemeClr>
                </a:solidFill>
              </a:rPr>
              <a:t> di </a:t>
            </a:r>
            <a:r>
              <a:rPr lang="de-CH" sz="1600" dirty="0" err="1">
                <a:solidFill>
                  <a:schemeClr val="tx1">
                    <a:lumMod val="50000"/>
                    <a:lumOff val="50000"/>
                  </a:schemeClr>
                </a:solidFill>
              </a:rPr>
              <a:t>corsa</a:t>
            </a:r>
            <a:endParaRPr lang="de-CH" sz="1600" dirty="0">
              <a:solidFill>
                <a:schemeClr val="tx1">
                  <a:lumMod val="50000"/>
                  <a:lumOff val="50000"/>
                </a:schemeClr>
              </a:solidFill>
            </a:endParaRPr>
          </a:p>
          <a:p>
            <a:pPr marL="285750" indent="-285750" eaLnBrk="0" hangingPunct="0">
              <a:buFont typeface="Wingdings" pitchFamily="2" charset="2"/>
              <a:buChar char="§"/>
              <a:defRPr/>
            </a:pPr>
            <a:r>
              <a:rPr lang="de-CH" sz="1600" dirty="0">
                <a:solidFill>
                  <a:schemeClr val="tx1">
                    <a:lumMod val="50000"/>
                    <a:lumOff val="50000"/>
                  </a:schemeClr>
                </a:solidFill>
              </a:rPr>
              <a:t>Test di </a:t>
            </a:r>
            <a:r>
              <a:rPr lang="de-CH" sz="1600" dirty="0" err="1">
                <a:solidFill>
                  <a:schemeClr val="tx1">
                    <a:lumMod val="50000"/>
                    <a:lumOff val="50000"/>
                  </a:schemeClr>
                </a:solidFill>
              </a:rPr>
              <a:t>corsa</a:t>
            </a:r>
            <a:endParaRPr lang="de-CH" sz="1600" dirty="0">
              <a:solidFill>
                <a:schemeClr val="tx1">
                  <a:lumMod val="50000"/>
                  <a:lumOff val="50000"/>
                </a:schemeClr>
              </a:solidFill>
            </a:endParaRPr>
          </a:p>
        </p:txBody>
      </p:sp>
      <p:sp>
        <p:nvSpPr>
          <p:cNvPr id="8" name="Text Box 12">
            <a:extLst>
              <a:ext uri="{FF2B5EF4-FFF2-40B4-BE49-F238E27FC236}">
                <a16:creationId xmlns:a16="http://schemas.microsoft.com/office/drawing/2014/main" id="{C10C5675-A4CF-FAAA-72EE-1D6ED4946761}"/>
              </a:ext>
            </a:extLst>
          </p:cNvPr>
          <p:cNvSpPr txBox="1">
            <a:spLocks noChangeArrowheads="1"/>
          </p:cNvSpPr>
          <p:nvPr/>
        </p:nvSpPr>
        <p:spPr bwMode="auto">
          <a:xfrm>
            <a:off x="3795992" y="3306479"/>
            <a:ext cx="1929577" cy="1815882"/>
          </a:xfrm>
          <a:prstGeom prst="rect">
            <a:avLst/>
          </a:prstGeom>
          <a:noFill/>
          <a:ln w="9525">
            <a:solidFill>
              <a:schemeClr val="accent6">
                <a:lumMod val="75000"/>
              </a:schemeClr>
            </a:solidFill>
            <a:miter lim="800000"/>
            <a:headEnd/>
            <a:tailEnd/>
          </a:ln>
          <a:effectLst/>
        </p:spPr>
        <p:txBody>
          <a:bodyPr wrap="square">
            <a:spAutoFit/>
          </a:bodyPr>
          <a:lstStyle/>
          <a:p>
            <a:pPr eaLnBrk="0" hangingPunct="0">
              <a:defRPr/>
            </a:pPr>
            <a:r>
              <a:rPr lang="de-CH" sz="1600" b="1" dirty="0"/>
              <a:t>Medio </a:t>
            </a:r>
            <a:r>
              <a:rPr lang="de-CH" sz="1600" b="1" dirty="0" err="1"/>
              <a:t>termine</a:t>
            </a:r>
            <a:endParaRPr lang="de-CH" sz="1600" b="1" dirty="0"/>
          </a:p>
          <a:p>
            <a:pPr eaLnBrk="0" hangingPunct="0">
              <a:defRPr/>
            </a:pPr>
            <a:endParaRPr lang="de-CH" sz="1600" b="1" dirty="0">
              <a:solidFill>
                <a:schemeClr val="bg2"/>
              </a:solidFill>
            </a:endParaRPr>
          </a:p>
          <a:p>
            <a:pPr eaLnBrk="0" hangingPunct="0">
              <a:defRPr/>
            </a:pPr>
            <a:r>
              <a:rPr lang="de-CH" sz="1600" b="1" dirty="0">
                <a:solidFill>
                  <a:schemeClr val="tx1">
                    <a:lumMod val="50000"/>
                    <a:lumOff val="50000"/>
                  </a:schemeClr>
                </a:solidFill>
              </a:rPr>
              <a:t>2 - 10 min</a:t>
            </a:r>
          </a:p>
          <a:p>
            <a:pPr eaLnBrk="0" hangingPunct="0">
              <a:defRPr/>
            </a:pPr>
            <a:endParaRPr lang="de-CH" sz="1600" b="1" dirty="0">
              <a:solidFill>
                <a:schemeClr val="tx1">
                  <a:lumMod val="50000"/>
                  <a:lumOff val="50000"/>
                </a:schemeClr>
              </a:solidFill>
            </a:endParaRPr>
          </a:p>
          <a:p>
            <a:pPr marL="285750" indent="-285750" eaLnBrk="0" hangingPunct="0">
              <a:buFont typeface="Wingdings" pitchFamily="2" charset="2"/>
              <a:buChar char="§"/>
              <a:defRPr/>
            </a:pPr>
            <a:r>
              <a:rPr lang="de-CH" sz="1600" dirty="0" err="1">
                <a:solidFill>
                  <a:schemeClr val="tx1">
                    <a:lumMod val="50000"/>
                    <a:lumOff val="50000"/>
                  </a:schemeClr>
                </a:solidFill>
              </a:rPr>
              <a:t>Giochi</a:t>
            </a:r>
            <a:r>
              <a:rPr lang="de-CH" sz="1600" dirty="0">
                <a:solidFill>
                  <a:schemeClr val="tx1">
                    <a:lumMod val="50000"/>
                    <a:lumOff val="50000"/>
                  </a:schemeClr>
                </a:solidFill>
              </a:rPr>
              <a:t> di </a:t>
            </a:r>
            <a:r>
              <a:rPr lang="de-CH" sz="1600" dirty="0" err="1">
                <a:solidFill>
                  <a:schemeClr val="tx1">
                    <a:lumMod val="50000"/>
                    <a:lumOff val="50000"/>
                  </a:schemeClr>
                </a:solidFill>
              </a:rPr>
              <a:t>corsa</a:t>
            </a:r>
            <a:endParaRPr lang="de-CH" sz="1600" dirty="0">
              <a:solidFill>
                <a:schemeClr val="tx1">
                  <a:lumMod val="50000"/>
                  <a:lumOff val="50000"/>
                </a:schemeClr>
              </a:solidFill>
            </a:endParaRPr>
          </a:p>
          <a:p>
            <a:pPr marL="285750" indent="-285750" eaLnBrk="0" hangingPunct="0">
              <a:buFont typeface="Wingdings" pitchFamily="2" charset="2"/>
              <a:buChar char="§"/>
              <a:defRPr/>
            </a:pPr>
            <a:r>
              <a:rPr lang="de-CH" sz="1600" dirty="0">
                <a:solidFill>
                  <a:schemeClr val="tx1">
                    <a:lumMod val="50000"/>
                    <a:lumOff val="50000"/>
                  </a:schemeClr>
                </a:solidFill>
              </a:rPr>
              <a:t>Test di </a:t>
            </a:r>
            <a:r>
              <a:rPr lang="de-CH" sz="1600" dirty="0" err="1">
                <a:solidFill>
                  <a:schemeClr val="tx1">
                    <a:lumMod val="50000"/>
                    <a:lumOff val="50000"/>
                  </a:schemeClr>
                </a:solidFill>
              </a:rPr>
              <a:t>corsa</a:t>
            </a:r>
            <a:endParaRPr lang="de-CH" sz="1600" dirty="0">
              <a:solidFill>
                <a:schemeClr val="tx1">
                  <a:lumMod val="50000"/>
                  <a:lumOff val="50000"/>
                </a:schemeClr>
              </a:solidFill>
            </a:endParaRPr>
          </a:p>
          <a:p>
            <a:pPr marL="285750" indent="-285750" eaLnBrk="0" hangingPunct="0">
              <a:buFont typeface="Wingdings" pitchFamily="2" charset="2"/>
              <a:buChar char="§"/>
              <a:tabLst>
                <a:tab pos="177800" algn="l"/>
              </a:tabLst>
              <a:defRPr/>
            </a:pPr>
            <a:r>
              <a:rPr lang="de-CH" sz="1600" dirty="0" err="1">
                <a:solidFill>
                  <a:schemeClr val="tx1">
                    <a:lumMod val="50000"/>
                    <a:lumOff val="50000"/>
                  </a:schemeClr>
                </a:solidFill>
              </a:rPr>
              <a:t>Intervalli</a:t>
            </a:r>
            <a:endParaRPr lang="de-CH" sz="1600" dirty="0">
              <a:solidFill>
                <a:schemeClr val="tx1">
                  <a:lumMod val="50000"/>
                  <a:lumOff val="50000"/>
                </a:schemeClr>
              </a:solidFill>
            </a:endParaRPr>
          </a:p>
        </p:txBody>
      </p:sp>
      <p:sp>
        <p:nvSpPr>
          <p:cNvPr id="9" name="Text Box 13">
            <a:extLst>
              <a:ext uri="{FF2B5EF4-FFF2-40B4-BE49-F238E27FC236}">
                <a16:creationId xmlns:a16="http://schemas.microsoft.com/office/drawing/2014/main" id="{D3456E2A-02AC-49CF-1115-2DC58D77CA4A}"/>
              </a:ext>
            </a:extLst>
          </p:cNvPr>
          <p:cNvSpPr txBox="1">
            <a:spLocks noChangeArrowheads="1"/>
          </p:cNvSpPr>
          <p:nvPr/>
        </p:nvSpPr>
        <p:spPr bwMode="auto">
          <a:xfrm>
            <a:off x="6341912" y="3306479"/>
            <a:ext cx="1698625" cy="1815882"/>
          </a:xfrm>
          <a:prstGeom prst="rect">
            <a:avLst/>
          </a:prstGeom>
          <a:noFill/>
          <a:ln w="9525">
            <a:solidFill>
              <a:schemeClr val="accent6">
                <a:lumMod val="75000"/>
              </a:schemeClr>
            </a:solidFill>
            <a:miter lim="800000"/>
            <a:headEnd/>
            <a:tailEnd/>
          </a:ln>
          <a:effectLst/>
        </p:spPr>
        <p:txBody>
          <a:bodyPr wrap="square">
            <a:spAutoFit/>
          </a:bodyPr>
          <a:lstStyle/>
          <a:p>
            <a:pPr eaLnBrk="0" hangingPunct="0">
              <a:defRPr/>
            </a:pPr>
            <a:r>
              <a:rPr lang="de-CH" sz="1600" b="1" dirty="0" err="1"/>
              <a:t>Corto</a:t>
            </a:r>
            <a:r>
              <a:rPr lang="de-CH" sz="1600" b="1" dirty="0"/>
              <a:t> </a:t>
            </a:r>
            <a:r>
              <a:rPr lang="de-CH" sz="1600" b="1" dirty="0" err="1"/>
              <a:t>termine</a:t>
            </a:r>
            <a:endParaRPr lang="de-CH" sz="1600" b="1" dirty="0"/>
          </a:p>
          <a:p>
            <a:pPr eaLnBrk="0" hangingPunct="0">
              <a:defRPr/>
            </a:pPr>
            <a:endParaRPr lang="de-CH" sz="1600" b="1" dirty="0">
              <a:solidFill>
                <a:schemeClr val="bg2"/>
              </a:solidFill>
            </a:endParaRPr>
          </a:p>
          <a:p>
            <a:pPr eaLnBrk="0" hangingPunct="0">
              <a:defRPr/>
            </a:pPr>
            <a:r>
              <a:rPr lang="de-CH" sz="1600" b="1" dirty="0">
                <a:solidFill>
                  <a:schemeClr val="tx1">
                    <a:lumMod val="50000"/>
                    <a:lumOff val="50000"/>
                  </a:schemeClr>
                </a:solidFill>
              </a:rPr>
              <a:t>30 sec - 2min</a:t>
            </a:r>
          </a:p>
          <a:p>
            <a:pPr eaLnBrk="0" hangingPunct="0">
              <a:defRPr/>
            </a:pPr>
            <a:endParaRPr lang="de-CH" sz="1600" b="1" dirty="0">
              <a:solidFill>
                <a:schemeClr val="tx1">
                  <a:lumMod val="50000"/>
                  <a:lumOff val="50000"/>
                </a:schemeClr>
              </a:solidFill>
            </a:endParaRPr>
          </a:p>
          <a:p>
            <a:pPr marL="285750" indent="-285750" eaLnBrk="0" hangingPunct="0">
              <a:buFont typeface="Wingdings" pitchFamily="2" charset="2"/>
              <a:buChar char="§"/>
              <a:defRPr/>
            </a:pPr>
            <a:r>
              <a:rPr lang="de-CH" sz="1600" dirty="0">
                <a:solidFill>
                  <a:schemeClr val="tx1">
                    <a:lumMod val="50000"/>
                    <a:lumOff val="50000"/>
                  </a:schemeClr>
                </a:solidFill>
              </a:rPr>
              <a:t>Corsa a tempo</a:t>
            </a:r>
          </a:p>
          <a:p>
            <a:pPr marL="285750" indent="-285750" eaLnBrk="0" hangingPunct="0">
              <a:buFont typeface="Wingdings" pitchFamily="2" charset="2"/>
              <a:buChar char="§"/>
              <a:defRPr/>
            </a:pPr>
            <a:r>
              <a:rPr lang="de-CH" sz="1600" dirty="0" err="1">
                <a:solidFill>
                  <a:schemeClr val="tx1">
                    <a:lumMod val="50000"/>
                    <a:lumOff val="50000"/>
                  </a:schemeClr>
                </a:solidFill>
              </a:rPr>
              <a:t>Ripetute</a:t>
            </a:r>
            <a:endParaRPr lang="de-CH" sz="1600" dirty="0">
              <a:solidFill>
                <a:schemeClr val="tx1">
                  <a:lumMod val="50000"/>
                  <a:lumOff val="50000"/>
                </a:schemeClr>
              </a:solidFill>
            </a:endParaRPr>
          </a:p>
        </p:txBody>
      </p:sp>
      <p:sp>
        <p:nvSpPr>
          <p:cNvPr id="10" name="Text Box 14">
            <a:extLst>
              <a:ext uri="{FF2B5EF4-FFF2-40B4-BE49-F238E27FC236}">
                <a16:creationId xmlns:a16="http://schemas.microsoft.com/office/drawing/2014/main" id="{775FF0DA-3D24-E486-1A1E-D6BB1DAD7721}"/>
              </a:ext>
            </a:extLst>
          </p:cNvPr>
          <p:cNvSpPr txBox="1">
            <a:spLocks noChangeArrowheads="1"/>
          </p:cNvSpPr>
          <p:nvPr/>
        </p:nvSpPr>
        <p:spPr bwMode="auto">
          <a:xfrm>
            <a:off x="8413656" y="3290188"/>
            <a:ext cx="1698625" cy="1815882"/>
          </a:xfrm>
          <a:prstGeom prst="rect">
            <a:avLst/>
          </a:prstGeom>
          <a:noFill/>
          <a:ln w="9525">
            <a:solidFill>
              <a:schemeClr val="accent6">
                <a:lumMod val="75000"/>
              </a:schemeClr>
            </a:solidFill>
            <a:miter lim="800000"/>
            <a:headEnd/>
            <a:tailEnd/>
          </a:ln>
          <a:effectLst/>
        </p:spPr>
        <p:txBody>
          <a:bodyPr wrap="square">
            <a:spAutoFit/>
          </a:bodyPr>
          <a:lstStyle/>
          <a:p>
            <a:pPr eaLnBrk="0" hangingPunct="0">
              <a:defRPr/>
            </a:pPr>
            <a:r>
              <a:rPr lang="de-CH" sz="1600" b="1" dirty="0"/>
              <a:t>Resistenza - </a:t>
            </a:r>
            <a:r>
              <a:rPr lang="de-CH" sz="1600" b="1" dirty="0" err="1"/>
              <a:t>velocità</a:t>
            </a:r>
            <a:br>
              <a:rPr lang="de-CH" sz="1600" b="1" dirty="0"/>
            </a:br>
            <a:endParaRPr lang="de-CH" sz="1600" b="1" dirty="0"/>
          </a:p>
          <a:p>
            <a:pPr eaLnBrk="0" hangingPunct="0">
              <a:defRPr/>
            </a:pPr>
            <a:r>
              <a:rPr lang="de-CH" sz="1600" b="1" dirty="0">
                <a:solidFill>
                  <a:schemeClr val="tx1">
                    <a:lumMod val="50000"/>
                    <a:lumOff val="50000"/>
                  </a:schemeClr>
                </a:solidFill>
              </a:rPr>
              <a:t>4 - 30sec</a:t>
            </a:r>
          </a:p>
          <a:p>
            <a:pPr eaLnBrk="0" hangingPunct="0">
              <a:defRPr/>
            </a:pPr>
            <a:endParaRPr lang="de-CH" sz="1600" b="1" dirty="0">
              <a:solidFill>
                <a:schemeClr val="tx1">
                  <a:lumMod val="50000"/>
                  <a:lumOff val="50000"/>
                </a:schemeClr>
              </a:solidFill>
            </a:endParaRPr>
          </a:p>
          <a:p>
            <a:pPr marL="285750" indent="-285750" eaLnBrk="0" hangingPunct="0">
              <a:buFont typeface="Wingdings" pitchFamily="2" charset="2"/>
              <a:buChar char="§"/>
              <a:defRPr/>
            </a:pPr>
            <a:r>
              <a:rPr lang="de-CH" sz="1600" dirty="0" err="1">
                <a:solidFill>
                  <a:schemeClr val="tx1">
                    <a:lumMod val="50000"/>
                    <a:lumOff val="50000"/>
                  </a:schemeClr>
                </a:solidFill>
              </a:rPr>
              <a:t>Ripetute</a:t>
            </a:r>
            <a:endParaRPr lang="de-CH" sz="1600" dirty="0">
              <a:solidFill>
                <a:schemeClr val="tx1">
                  <a:lumMod val="50000"/>
                  <a:lumOff val="50000"/>
                </a:schemeClr>
              </a:solidFill>
            </a:endParaRPr>
          </a:p>
          <a:p>
            <a:pPr eaLnBrk="0" hangingPunct="0">
              <a:buFontTx/>
              <a:buChar char="-"/>
              <a:defRPr/>
            </a:pPr>
            <a:endParaRPr lang="de-CH" sz="1600" dirty="0">
              <a:solidFill>
                <a:schemeClr val="bg2"/>
              </a:solidFill>
            </a:endParaRPr>
          </a:p>
        </p:txBody>
      </p:sp>
      <p:sp>
        <p:nvSpPr>
          <p:cNvPr id="11" name="Line 15">
            <a:extLst>
              <a:ext uri="{FF2B5EF4-FFF2-40B4-BE49-F238E27FC236}">
                <a16:creationId xmlns:a16="http://schemas.microsoft.com/office/drawing/2014/main" id="{F31ED2C0-5083-6D91-3A43-680AE56E1D99}"/>
              </a:ext>
            </a:extLst>
          </p:cNvPr>
          <p:cNvSpPr>
            <a:spLocks noChangeShapeType="1"/>
          </p:cNvSpPr>
          <p:nvPr/>
        </p:nvSpPr>
        <p:spPr bwMode="auto">
          <a:xfrm flipH="1">
            <a:off x="4702369" y="2313154"/>
            <a:ext cx="2567424" cy="918127"/>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12" name="Line 16">
            <a:extLst>
              <a:ext uri="{FF2B5EF4-FFF2-40B4-BE49-F238E27FC236}">
                <a16:creationId xmlns:a16="http://schemas.microsoft.com/office/drawing/2014/main" id="{06CF73E7-0D96-C2C1-507F-98175C68C695}"/>
              </a:ext>
            </a:extLst>
          </p:cNvPr>
          <p:cNvSpPr>
            <a:spLocks noChangeShapeType="1"/>
          </p:cNvSpPr>
          <p:nvPr/>
        </p:nvSpPr>
        <p:spPr bwMode="auto">
          <a:xfrm flipH="1">
            <a:off x="1991865" y="2340389"/>
            <a:ext cx="8444" cy="890894"/>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13" name="Text Box 17">
            <a:extLst>
              <a:ext uri="{FF2B5EF4-FFF2-40B4-BE49-F238E27FC236}">
                <a16:creationId xmlns:a16="http://schemas.microsoft.com/office/drawing/2014/main" id="{A1019BE0-EE9E-B4F5-F49B-F549BFF60162}"/>
              </a:ext>
            </a:extLst>
          </p:cNvPr>
          <p:cNvSpPr txBox="1">
            <a:spLocks noChangeArrowheads="1"/>
          </p:cNvSpPr>
          <p:nvPr/>
        </p:nvSpPr>
        <p:spPr bwMode="auto">
          <a:xfrm>
            <a:off x="1632145" y="5500731"/>
            <a:ext cx="2375944" cy="646331"/>
          </a:xfrm>
          <a:prstGeom prst="rect">
            <a:avLst/>
          </a:prstGeom>
          <a:solidFill>
            <a:schemeClr val="accent6">
              <a:lumMod val="60000"/>
              <a:lumOff val="40000"/>
            </a:schemeClr>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de-CH" altLang="de-DE" sz="1800" b="1" dirty="0">
                <a:solidFill>
                  <a:schemeClr val="bg1"/>
                </a:solidFill>
                <a:latin typeface="Arial" pitchFamily="34" charset="0"/>
              </a:rPr>
              <a:t>Resistenza </a:t>
            </a:r>
            <a:r>
              <a:rPr lang="de-CH" altLang="de-DE" sz="1800" b="1" dirty="0" err="1">
                <a:solidFill>
                  <a:schemeClr val="bg1"/>
                </a:solidFill>
                <a:latin typeface="Arial" pitchFamily="34" charset="0"/>
              </a:rPr>
              <a:t>aerobica</a:t>
            </a:r>
            <a:endParaRPr lang="de-CH" altLang="de-DE" sz="1800" dirty="0">
              <a:latin typeface="Arial" pitchFamily="34" charset="0"/>
            </a:endParaRPr>
          </a:p>
        </p:txBody>
      </p:sp>
      <p:sp>
        <p:nvSpPr>
          <p:cNvPr id="14" name="Text Box 18">
            <a:extLst>
              <a:ext uri="{FF2B5EF4-FFF2-40B4-BE49-F238E27FC236}">
                <a16:creationId xmlns:a16="http://schemas.microsoft.com/office/drawing/2014/main" id="{3CEC6C5B-4C45-F18D-AF2D-550881C945A6}"/>
              </a:ext>
            </a:extLst>
          </p:cNvPr>
          <p:cNvSpPr txBox="1">
            <a:spLocks noChangeArrowheads="1"/>
          </p:cNvSpPr>
          <p:nvPr/>
        </p:nvSpPr>
        <p:spPr bwMode="auto">
          <a:xfrm>
            <a:off x="5520258" y="5518973"/>
            <a:ext cx="4608190" cy="646331"/>
          </a:xfrm>
          <a:prstGeom prst="rect">
            <a:avLst/>
          </a:prstGeom>
          <a:solidFill>
            <a:schemeClr val="accent6">
              <a:lumMod val="60000"/>
              <a:lumOff val="40000"/>
            </a:schemeClr>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de-CH" altLang="de-DE" sz="1800" b="1" dirty="0">
                <a:solidFill>
                  <a:schemeClr val="bg1"/>
                </a:solidFill>
                <a:latin typeface="Arial" pitchFamily="34" charset="0"/>
              </a:rPr>
              <a:t>Resistenza </a:t>
            </a:r>
          </a:p>
          <a:p>
            <a:pPr algn="ctr">
              <a:spcBef>
                <a:spcPct val="0"/>
              </a:spcBef>
              <a:buFontTx/>
              <a:buNone/>
            </a:pPr>
            <a:r>
              <a:rPr lang="de-CH" altLang="de-DE" sz="1800" b="1" dirty="0" err="1">
                <a:solidFill>
                  <a:schemeClr val="bg1"/>
                </a:solidFill>
                <a:latin typeface="Arial" pitchFamily="34" charset="0"/>
              </a:rPr>
              <a:t>anaerobica</a:t>
            </a:r>
            <a:endParaRPr lang="de-CH" altLang="de-DE" sz="1800" b="1" dirty="0">
              <a:solidFill>
                <a:schemeClr val="bg1"/>
              </a:solidFill>
              <a:latin typeface="Arial" pitchFamily="34" charset="0"/>
            </a:endParaRPr>
          </a:p>
        </p:txBody>
      </p:sp>
      <p:sp>
        <p:nvSpPr>
          <p:cNvPr id="15" name="Rechteck 18">
            <a:extLst>
              <a:ext uri="{FF2B5EF4-FFF2-40B4-BE49-F238E27FC236}">
                <a16:creationId xmlns:a16="http://schemas.microsoft.com/office/drawing/2014/main" id="{924F8A1A-6A03-7067-8812-39254629DC84}"/>
              </a:ext>
            </a:extLst>
          </p:cNvPr>
          <p:cNvSpPr/>
          <p:nvPr/>
        </p:nvSpPr>
        <p:spPr bwMode="auto">
          <a:xfrm>
            <a:off x="4008089" y="5500731"/>
            <a:ext cx="1512168" cy="641350"/>
          </a:xfrm>
          <a:prstGeom prst="rect">
            <a:avLst/>
          </a:prstGeom>
          <a:pattFill prst="wdUpDiag">
            <a:fgClr>
              <a:schemeClr val="accent6">
                <a:lumMod val="60000"/>
                <a:lumOff val="40000"/>
              </a:schemeClr>
            </a:fgClr>
            <a:bgClr>
              <a:schemeClr val="bg1"/>
            </a:bgClr>
          </a:patt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a:ln>
                <a:noFill/>
              </a:ln>
              <a:solidFill>
                <a:schemeClr val="tx1"/>
              </a:solidFill>
              <a:effectLst/>
              <a:latin typeface="Arial" charset="0"/>
            </a:endParaRPr>
          </a:p>
        </p:txBody>
      </p:sp>
      <p:sp>
        <p:nvSpPr>
          <p:cNvPr id="16" name="Line 16">
            <a:extLst>
              <a:ext uri="{FF2B5EF4-FFF2-40B4-BE49-F238E27FC236}">
                <a16:creationId xmlns:a16="http://schemas.microsoft.com/office/drawing/2014/main" id="{939E34EB-9FBF-68AA-963A-81CFB5D096F8}"/>
              </a:ext>
            </a:extLst>
          </p:cNvPr>
          <p:cNvSpPr>
            <a:spLocks noChangeShapeType="1"/>
          </p:cNvSpPr>
          <p:nvPr/>
        </p:nvSpPr>
        <p:spPr bwMode="auto">
          <a:xfrm flipH="1">
            <a:off x="7680497" y="2313154"/>
            <a:ext cx="0" cy="935843"/>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17" name="Line 16">
            <a:extLst>
              <a:ext uri="{FF2B5EF4-FFF2-40B4-BE49-F238E27FC236}">
                <a16:creationId xmlns:a16="http://schemas.microsoft.com/office/drawing/2014/main" id="{39EE28A1-5887-1E21-7BE0-6DA40919FB67}"/>
              </a:ext>
            </a:extLst>
          </p:cNvPr>
          <p:cNvSpPr>
            <a:spLocks noChangeShapeType="1"/>
          </p:cNvSpPr>
          <p:nvPr/>
        </p:nvSpPr>
        <p:spPr bwMode="auto">
          <a:xfrm flipH="1">
            <a:off x="9192665" y="2295438"/>
            <a:ext cx="0" cy="935843"/>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18" name="Titel 2">
            <a:extLst>
              <a:ext uri="{FF2B5EF4-FFF2-40B4-BE49-F238E27FC236}">
                <a16:creationId xmlns:a16="http://schemas.microsoft.com/office/drawing/2014/main" id="{F97D8FF3-7333-4AD6-B73F-9C48BBF2FFCF}"/>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FR" sz="2800" dirty="0" err="1"/>
              <a:t>Resistenza</a:t>
            </a:r>
            <a:br>
              <a:rPr lang="fr-FR" sz="2800" dirty="0"/>
            </a:br>
            <a:r>
              <a:rPr lang="fr-CH" sz="2800" b="0" kern="0" dirty="0">
                <a:cs typeface="Arial" panose="020B0604020202020204" pitchFamily="34" charset="0"/>
              </a:rPr>
              <a:t>Forme di </a:t>
            </a:r>
            <a:r>
              <a:rPr lang="fr-CH" sz="2800" b="0" kern="0" dirty="0" err="1">
                <a:cs typeface="Arial" panose="020B0604020202020204" pitchFamily="34" charset="0"/>
              </a:rPr>
              <a:t>manifestazione</a:t>
            </a:r>
            <a:endParaRPr lang="fr-CH" sz="2800" b="0" kern="0" dirty="0">
              <a:cs typeface="Arial" panose="020B0604020202020204" pitchFamily="34" charset="0"/>
            </a:endParaRPr>
          </a:p>
        </p:txBody>
      </p:sp>
      <p:sp>
        <p:nvSpPr>
          <p:cNvPr id="3" name="SeitenzahlBenutzerdefiniert">
            <a:extLst>
              <a:ext uri="{FF2B5EF4-FFF2-40B4-BE49-F238E27FC236}">
                <a16:creationId xmlns:a16="http://schemas.microsoft.com/office/drawing/2014/main" id="{7DCF5A34-DA36-97D0-AEBD-DAA7E9C7242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8</a:t>
            </a:r>
            <a:endParaRPr lang="de-CH" sz="900" dirty="0"/>
          </a:p>
        </p:txBody>
      </p:sp>
    </p:spTree>
    <p:extLst>
      <p:ext uri="{BB962C8B-B14F-4D97-AF65-F5344CB8AC3E}">
        <p14:creationId xmlns:p14="http://schemas.microsoft.com/office/powerpoint/2010/main" val="116169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64D432-BFAF-AC45-803D-8F9824130F82}"/>
              </a:ext>
            </a:extLst>
          </p:cNvPr>
          <p:cNvPicPr>
            <a:picLocks noChangeAspect="1"/>
          </p:cNvPicPr>
          <p:nvPr/>
        </p:nvPicPr>
        <p:blipFill>
          <a:blip r:embed="rId3"/>
          <a:stretch>
            <a:fillRect/>
          </a:stretch>
        </p:blipFill>
        <p:spPr>
          <a:xfrm>
            <a:off x="2878395" y="1512168"/>
            <a:ext cx="6435211" cy="4869160"/>
          </a:xfrm>
          <a:prstGeom prst="rect">
            <a:avLst/>
          </a:prstGeom>
        </p:spPr>
      </p:pic>
      <p:sp>
        <p:nvSpPr>
          <p:cNvPr id="4" name="Titel 2">
            <a:extLst>
              <a:ext uri="{FF2B5EF4-FFF2-40B4-BE49-F238E27FC236}">
                <a16:creationId xmlns:a16="http://schemas.microsoft.com/office/drawing/2014/main" id="{41F1776D-BC2C-4744-8D59-978586BC135A}"/>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Ausdauer</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Erscheinungsformen</a:t>
            </a:r>
          </a:p>
        </p:txBody>
      </p:sp>
      <p:sp>
        <p:nvSpPr>
          <p:cNvPr id="3" name="SeitenzahlBenutzerdefiniert">
            <a:extLst>
              <a:ext uri="{FF2B5EF4-FFF2-40B4-BE49-F238E27FC236}">
                <a16:creationId xmlns:a16="http://schemas.microsoft.com/office/drawing/2014/main" id="{83A35C54-55C2-C464-1434-DDFC3EFF5514}"/>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9</a:t>
            </a:r>
            <a:endParaRPr lang="de-CH" sz="900" dirty="0"/>
          </a:p>
        </p:txBody>
      </p:sp>
    </p:spTree>
    <p:extLst>
      <p:ext uri="{BB962C8B-B14F-4D97-AF65-F5344CB8AC3E}">
        <p14:creationId xmlns:p14="http://schemas.microsoft.com/office/powerpoint/2010/main" val="3710361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1557A615-D5E6-4884-8D5C-8282E681EF9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78395" y="1518427"/>
            <a:ext cx="6435211" cy="4856642"/>
          </a:xfrm>
          <a:prstGeom prst="rect">
            <a:avLst/>
          </a:prstGeom>
        </p:spPr>
      </p:pic>
      <p:sp>
        <p:nvSpPr>
          <p:cNvPr id="9" name="Titel 2">
            <a:extLst>
              <a:ext uri="{FF2B5EF4-FFF2-40B4-BE49-F238E27FC236}">
                <a16:creationId xmlns:a16="http://schemas.microsoft.com/office/drawing/2014/main" id="{3065B75B-CE1E-4C2C-BAC7-DEC4A998BBC1}"/>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dirty="0">
                <a:solidFill>
                  <a:srgbClr val="000000"/>
                </a:solidFill>
              </a:rPr>
              <a:t>Endurance</a:t>
            </a:r>
            <a:br>
              <a:rPr lang="fr-CH" sz="2800" i="0" u="none" strike="noStrike" dirty="0">
                <a:solidFill>
                  <a:srgbClr val="000000"/>
                </a:solidFill>
                <a:effectLst/>
                <a:latin typeface="+mj-lt"/>
              </a:rPr>
            </a:br>
            <a:r>
              <a:rPr lang="de-CH" sz="2800" b="0" dirty="0" err="1">
                <a:solidFill>
                  <a:srgbClr val="1D1D1D"/>
                </a:solidFill>
              </a:rPr>
              <a:t>Formes</a:t>
            </a:r>
            <a:r>
              <a:rPr lang="de-CH" sz="2800" b="0" dirty="0">
                <a:solidFill>
                  <a:srgbClr val="1D1D1D"/>
                </a:solidFill>
              </a:rPr>
              <a:t> de </a:t>
            </a:r>
            <a:r>
              <a:rPr lang="de-CH" sz="2800" b="0" dirty="0" err="1">
                <a:solidFill>
                  <a:srgbClr val="1D1D1D"/>
                </a:solidFill>
              </a:rPr>
              <a:t>manifestation</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D5170ADE-66B4-E691-7E3C-789A4A4B99E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9</a:t>
            </a:r>
            <a:endParaRPr lang="de-CH" sz="900" dirty="0"/>
          </a:p>
        </p:txBody>
      </p:sp>
    </p:spTree>
    <p:extLst>
      <p:ext uri="{BB962C8B-B14F-4D97-AF65-F5344CB8AC3E}">
        <p14:creationId xmlns:p14="http://schemas.microsoft.com/office/powerpoint/2010/main" val="27444632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8C821BDF-ACC0-41A9-B8A4-9B275FAFB1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78536" y="1512168"/>
            <a:ext cx="6434929" cy="4869160"/>
          </a:xfrm>
          <a:prstGeom prst="rect">
            <a:avLst/>
          </a:prstGeom>
        </p:spPr>
      </p:pic>
      <p:sp>
        <p:nvSpPr>
          <p:cNvPr id="5" name="Titel 2">
            <a:extLst>
              <a:ext uri="{FF2B5EF4-FFF2-40B4-BE49-F238E27FC236}">
                <a16:creationId xmlns:a16="http://schemas.microsoft.com/office/drawing/2014/main" id="{9B88882C-5DB2-4FB5-B953-2C09FC0D2A17}"/>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FR" sz="2800" dirty="0" err="1"/>
              <a:t>Resistenza</a:t>
            </a:r>
            <a:br>
              <a:rPr lang="fr-FR" sz="2800" dirty="0"/>
            </a:br>
            <a:r>
              <a:rPr lang="fr-CH" sz="2800" b="0" kern="0" dirty="0">
                <a:cs typeface="Arial" panose="020B0604020202020204" pitchFamily="34" charset="0"/>
              </a:rPr>
              <a:t>Forme di </a:t>
            </a:r>
            <a:r>
              <a:rPr lang="fr-CH" sz="2800" b="0" kern="0" dirty="0" err="1">
                <a:cs typeface="Arial" panose="020B0604020202020204" pitchFamily="34" charset="0"/>
              </a:rPr>
              <a:t>manifestazione</a:t>
            </a:r>
            <a:endParaRPr lang="fr-CH" sz="2800" b="0" kern="0" dirty="0">
              <a:cs typeface="Arial" panose="020B0604020202020204" pitchFamily="34" charset="0"/>
            </a:endParaRPr>
          </a:p>
        </p:txBody>
      </p:sp>
      <p:sp>
        <p:nvSpPr>
          <p:cNvPr id="3" name="SeitenzahlBenutzerdefiniert">
            <a:extLst>
              <a:ext uri="{FF2B5EF4-FFF2-40B4-BE49-F238E27FC236}">
                <a16:creationId xmlns:a16="http://schemas.microsoft.com/office/drawing/2014/main" id="{34A4D21E-1D45-DE6E-CBC0-D24D95756FC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9</a:t>
            </a:r>
            <a:endParaRPr lang="de-CH" sz="900" dirty="0"/>
          </a:p>
        </p:txBody>
      </p:sp>
    </p:spTree>
    <p:extLst>
      <p:ext uri="{BB962C8B-B14F-4D97-AF65-F5344CB8AC3E}">
        <p14:creationId xmlns:p14="http://schemas.microsoft.com/office/powerpoint/2010/main" val="3882248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5E51A07-45A1-50D2-99DE-97AD026FD458}"/>
              </a:ext>
            </a:extLst>
          </p:cNvPr>
          <p:cNvSpPr txBox="1"/>
          <p:nvPr/>
        </p:nvSpPr>
        <p:spPr>
          <a:xfrm>
            <a:off x="769969" y="2132856"/>
            <a:ext cx="10990231" cy="3508653"/>
          </a:xfrm>
          <a:prstGeom prst="rect">
            <a:avLst/>
          </a:prstGeom>
          <a:noFill/>
        </p:spPr>
        <p:txBody>
          <a:bodyPr wrap="square">
            <a:spAutoFit/>
          </a:bodyPr>
          <a:lstStyle/>
          <a:p>
            <a:r>
              <a:rPr lang="en-GB" sz="1600" b="1" i="0" u="none" strike="noStrike" kern="1200" dirty="0" err="1">
                <a:solidFill>
                  <a:schemeClr val="tx1"/>
                </a:solidFill>
                <a:effectLst/>
                <a:latin typeface="Arial" pitchFamily="34" charset="0"/>
                <a:ea typeface="+mn-ea"/>
                <a:cs typeface="+mn-cs"/>
              </a:rPr>
              <a:t>Kurzzeitausdauer</a:t>
            </a:r>
            <a:endParaRPr lang="en-GB" sz="1600" b="1" i="0" u="none" strike="noStrike" kern="1200" dirty="0">
              <a:solidFill>
                <a:schemeClr val="tx1"/>
              </a:solidFill>
              <a:effectLst/>
              <a:latin typeface="Arial" pitchFamily="34" charset="0"/>
              <a:ea typeface="+mn-ea"/>
              <a:cs typeface="+mn-cs"/>
            </a:endParaRPr>
          </a:p>
          <a:p>
            <a:r>
              <a:rPr lang="en-GB" sz="1600" b="0" i="0" u="none" strike="noStrike" kern="1200" dirty="0">
                <a:solidFill>
                  <a:schemeClr val="tx1"/>
                </a:solidFill>
                <a:effectLst/>
                <a:latin typeface="Arial" pitchFamily="34" charset="0"/>
                <a:ea typeface="+mn-ea"/>
                <a:cs typeface="+mn-cs"/>
              </a:rPr>
              <a:t>Die </a:t>
            </a:r>
            <a:r>
              <a:rPr lang="en-GB" sz="1600" b="0" i="0" u="none" strike="noStrike" kern="1200" dirty="0" err="1">
                <a:solidFill>
                  <a:schemeClr val="tx1"/>
                </a:solidFill>
                <a:effectLst/>
                <a:latin typeface="Arial" pitchFamily="34" charset="0"/>
                <a:ea typeface="+mn-ea"/>
                <a:cs typeface="+mn-cs"/>
              </a:rPr>
              <a:t>Kurzzeitausdauer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entspricht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einer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maximalen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Ausdauerbelastung</a:t>
            </a:r>
            <a:r>
              <a:rPr lang="en-GB" sz="1600" b="0" i="0" u="none" strike="noStrike" kern="1200" dirty="0">
                <a:solidFill>
                  <a:schemeClr val="tx1"/>
                </a:solidFill>
                <a:effectLst/>
                <a:latin typeface="Arial" pitchFamily="34" charset="0"/>
                <a:ea typeface="+mn-ea"/>
                <a:cs typeface="+mn-cs"/>
              </a:rPr>
              <a:t> von 30 </a:t>
            </a:r>
            <a:r>
              <a:rPr lang="en-GB" sz="1600" b="0" i="0" u="none" strike="noStrike" kern="1200" dirty="0" err="1">
                <a:solidFill>
                  <a:schemeClr val="tx1"/>
                </a:solidFill>
                <a:effectLst/>
                <a:latin typeface="Arial" pitchFamily="34" charset="0"/>
                <a:ea typeface="+mn-ea"/>
                <a:cs typeface="+mn-cs"/>
              </a:rPr>
              <a:t>Sekunden</a:t>
            </a:r>
            <a:r>
              <a:rPr lang="en-GB" sz="1600" b="0" i="0" u="none" strike="noStrike" kern="1200" dirty="0">
                <a:solidFill>
                  <a:schemeClr val="tx1"/>
                </a:solidFill>
                <a:effectLst/>
                <a:latin typeface="Arial" pitchFamily="34" charset="0"/>
                <a:ea typeface="+mn-ea"/>
                <a:cs typeface="+mn-cs"/>
              </a:rPr>
              <a:t> bis 2 </a:t>
            </a:r>
            <a:r>
              <a:rPr lang="en-GB" sz="1600" b="0" i="0" u="none" strike="noStrike" kern="1200" dirty="0" err="1">
                <a:solidFill>
                  <a:schemeClr val="tx1"/>
                </a:solidFill>
                <a:effectLst/>
                <a:latin typeface="Arial" pitchFamily="34" charset="0"/>
                <a:ea typeface="+mn-ea"/>
                <a:cs typeface="+mn-cs"/>
              </a:rPr>
              <a:t>Minuten</a:t>
            </a:r>
            <a:r>
              <a:rPr lang="en-GB" sz="1600" b="0" i="0" u="none" strike="noStrike" kern="1200" dirty="0">
                <a:solidFill>
                  <a:schemeClr val="tx1"/>
                </a:solidFill>
                <a:effectLst/>
                <a:latin typeface="Arial" pitchFamily="34" charset="0"/>
                <a:ea typeface="+mn-ea"/>
                <a:cs typeface="+mn-cs"/>
              </a:rPr>
              <a:t>. Sie muss in </a:t>
            </a:r>
            <a:r>
              <a:rPr lang="en-GB" sz="1600" b="0" i="0" u="none" strike="noStrike" kern="1200" dirty="0" err="1">
                <a:solidFill>
                  <a:schemeClr val="tx1"/>
                </a:solidFill>
                <a:effectLst/>
                <a:latin typeface="Arial" pitchFamily="34" charset="0"/>
                <a:ea typeface="+mn-ea"/>
                <a:cs typeface="+mn-cs"/>
              </a:rPr>
              <a:t>ausgeprägtem</a:t>
            </a:r>
            <a:r>
              <a:rPr lang="en-GB" sz="1600" b="0" i="0" u="none" strike="noStrike" kern="1200" dirty="0">
                <a:solidFill>
                  <a:schemeClr val="tx1"/>
                </a:solidFill>
                <a:effectLst/>
                <a:latin typeface="Arial" pitchFamily="34" charset="0"/>
                <a:ea typeface="+mn-ea"/>
                <a:cs typeface="+mn-cs"/>
              </a:rPr>
              <a:t> Masse auf die anaerobe </a:t>
            </a:r>
            <a:r>
              <a:rPr lang="en-GB" sz="1600" b="0" i="0" u="none" strike="noStrike" kern="1200" dirty="0" err="1">
                <a:solidFill>
                  <a:schemeClr val="tx1"/>
                </a:solidFill>
                <a:effectLst/>
                <a:latin typeface="Arial" pitchFamily="34" charset="0"/>
                <a:ea typeface="+mn-ea"/>
                <a:cs typeface="+mn-cs"/>
              </a:rPr>
              <a:t>Energiebereitstellung</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zurückgreifen</a:t>
            </a:r>
            <a:r>
              <a:rPr lang="en-GB" sz="1600" b="0" i="0" u="none" strike="noStrike" kern="1200" dirty="0">
                <a:solidFill>
                  <a:schemeClr val="tx1"/>
                </a:solidFill>
                <a:effectLst/>
                <a:latin typeface="Arial" pitchFamily="34" charset="0"/>
                <a:ea typeface="+mn-ea"/>
                <a:cs typeface="+mn-cs"/>
              </a:rPr>
              <a:t>.</a:t>
            </a:r>
          </a:p>
          <a:p>
            <a:r>
              <a:rPr lang="en-GB" sz="1600" b="0" i="0" u="none" strike="noStrike" kern="1200" dirty="0">
                <a:solidFill>
                  <a:schemeClr val="tx1"/>
                </a:solidFill>
                <a:effectLst/>
                <a:latin typeface="Arial" pitchFamily="34" charset="0"/>
                <a:ea typeface="+mn-ea"/>
                <a:cs typeface="+mn-cs"/>
              </a:rPr>
              <a:t> </a:t>
            </a:r>
          </a:p>
          <a:p>
            <a:r>
              <a:rPr lang="en-GB" sz="1600" b="1" i="0" u="none" strike="noStrike" kern="1200" dirty="0" err="1">
                <a:solidFill>
                  <a:schemeClr val="tx1"/>
                </a:solidFill>
                <a:effectLst/>
                <a:latin typeface="Arial" pitchFamily="34" charset="0"/>
                <a:ea typeface="+mn-ea"/>
                <a:cs typeface="+mn-cs"/>
              </a:rPr>
              <a:t>Mittelzeitausdauer</a:t>
            </a:r>
            <a:endParaRPr lang="en-GB" sz="1600" b="1" i="0" u="none" strike="noStrike" kern="1200" dirty="0">
              <a:solidFill>
                <a:schemeClr val="tx1"/>
              </a:solidFill>
              <a:effectLst/>
              <a:latin typeface="Arial" pitchFamily="34" charset="0"/>
              <a:ea typeface="+mn-ea"/>
              <a:cs typeface="+mn-cs"/>
            </a:endParaRPr>
          </a:p>
          <a:p>
            <a:r>
              <a:rPr lang="en-GB" sz="1600" b="0" i="0" u="none" strike="noStrike" kern="1200" dirty="0">
                <a:solidFill>
                  <a:schemeClr val="tx1"/>
                </a:solidFill>
                <a:effectLst/>
                <a:latin typeface="Arial" pitchFamily="34" charset="0"/>
                <a:ea typeface="+mn-ea"/>
                <a:cs typeface="+mn-cs"/>
              </a:rPr>
              <a:t>Die </a:t>
            </a:r>
            <a:r>
              <a:rPr lang="en-GB" sz="1600" b="0" i="0" u="none" strike="noStrike" kern="1200" dirty="0" err="1">
                <a:solidFill>
                  <a:schemeClr val="tx1"/>
                </a:solidFill>
                <a:effectLst/>
                <a:latin typeface="Arial" pitchFamily="34" charset="0"/>
                <a:ea typeface="+mn-ea"/>
                <a:cs typeface="+mn-cs"/>
              </a:rPr>
              <a:t>Mittelzeitausdauer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entspricht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einer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maximalen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Ausdauerbelastung</a:t>
            </a:r>
            <a:r>
              <a:rPr lang="en-GB" sz="1600" b="0" i="0" u="none" strike="noStrike" kern="1200" dirty="0">
                <a:solidFill>
                  <a:schemeClr val="tx1"/>
                </a:solidFill>
                <a:effectLst/>
                <a:latin typeface="Arial" pitchFamily="34" charset="0"/>
                <a:ea typeface="+mn-ea"/>
                <a:cs typeface="+mn-cs"/>
              </a:rPr>
              <a:t> von 2 bis 10 </a:t>
            </a:r>
            <a:r>
              <a:rPr lang="en-GB" sz="1600" b="0" i="0" u="none" strike="noStrike" kern="1200" dirty="0" err="1">
                <a:solidFill>
                  <a:schemeClr val="tx1"/>
                </a:solidFill>
                <a:effectLst/>
                <a:latin typeface="Arial" pitchFamily="34" charset="0"/>
                <a:ea typeface="+mn-ea"/>
                <a:cs typeface="+mn-cs"/>
              </a:rPr>
              <a:t>Minuten</a:t>
            </a:r>
            <a:r>
              <a:rPr lang="en-GB" sz="1600" b="0" i="0" u="none" strike="noStrike" kern="1200" dirty="0">
                <a:solidFill>
                  <a:schemeClr val="tx1"/>
                </a:solidFill>
                <a:effectLst/>
                <a:latin typeface="Arial" pitchFamily="34" charset="0"/>
                <a:ea typeface="+mn-ea"/>
                <a:cs typeface="+mn-cs"/>
              </a:rPr>
              <a:t>. Sie </a:t>
            </a:r>
            <a:r>
              <a:rPr lang="en-GB" sz="1600" b="0" i="0" u="none" strike="noStrike" kern="1200" dirty="0" err="1">
                <a:solidFill>
                  <a:schemeClr val="tx1"/>
                </a:solidFill>
                <a:effectLst/>
                <a:latin typeface="Arial" pitchFamily="34" charset="0"/>
                <a:ea typeface="+mn-ea"/>
                <a:cs typeface="+mn-cs"/>
              </a:rPr>
              <a:t>erfordert</a:t>
            </a:r>
            <a:r>
              <a:rPr lang="en-GB" sz="1600" b="0" i="0" u="none" strike="noStrike" kern="1200" dirty="0">
                <a:solidFill>
                  <a:schemeClr val="tx1"/>
                </a:solidFill>
                <a:effectLst/>
                <a:latin typeface="Arial" pitchFamily="34" charset="0"/>
                <a:ea typeface="+mn-ea"/>
                <a:cs typeface="+mn-cs"/>
              </a:rPr>
              <a:t> je </a:t>
            </a:r>
            <a:r>
              <a:rPr lang="en-GB" sz="1600" b="0" i="0" u="none" strike="noStrike" kern="1200" dirty="0" err="1">
                <a:solidFill>
                  <a:schemeClr val="tx1"/>
                </a:solidFill>
                <a:effectLst/>
                <a:latin typeface="Arial" pitchFamily="34" charset="0"/>
                <a:ea typeface="+mn-ea"/>
                <a:cs typeface="+mn-cs"/>
              </a:rPr>
              <a:t>nach</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Streckenlänge</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einen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Anteil</a:t>
            </a:r>
            <a:r>
              <a:rPr lang="en-GB" sz="1600" b="0" i="0" u="none" strike="noStrike" kern="1200" dirty="0">
                <a:solidFill>
                  <a:schemeClr val="tx1"/>
                </a:solidFill>
                <a:effectLst/>
                <a:latin typeface="Arial" pitchFamily="34" charset="0"/>
                <a:ea typeface="+mn-ea"/>
                <a:cs typeface="+mn-cs"/>
              </a:rPr>
              <a:t> der </a:t>
            </a:r>
            <a:r>
              <a:rPr lang="en-GB" sz="1600" b="0" i="0" u="none" strike="noStrike" kern="1200" dirty="0" err="1">
                <a:solidFill>
                  <a:schemeClr val="tx1"/>
                </a:solidFill>
                <a:effectLst/>
                <a:latin typeface="Arial" pitchFamily="34" charset="0"/>
                <a:ea typeface="+mn-ea"/>
                <a:cs typeface="+mn-cs"/>
              </a:rPr>
              <a:t>anaeroben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oder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aeroben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Energiebereitstellung</a:t>
            </a:r>
            <a:r>
              <a:rPr lang="en-GB" sz="1600" b="0" i="0" u="none" strike="noStrike" kern="1200" dirty="0">
                <a:solidFill>
                  <a:schemeClr val="tx1"/>
                </a:solidFill>
                <a:effectLst/>
                <a:latin typeface="Arial" pitchFamily="34" charset="0"/>
                <a:ea typeface="+mn-ea"/>
                <a:cs typeface="+mn-cs"/>
              </a:rPr>
              <a:t> von 20 bis 80%.</a:t>
            </a:r>
          </a:p>
          <a:p>
            <a:r>
              <a:rPr lang="en-GB" sz="1600" b="0" i="0" u="none" strike="noStrike" kern="1200" dirty="0">
                <a:solidFill>
                  <a:schemeClr val="tx1"/>
                </a:solidFill>
                <a:effectLst/>
                <a:latin typeface="Arial" pitchFamily="34" charset="0"/>
                <a:ea typeface="+mn-ea"/>
                <a:cs typeface="+mn-cs"/>
              </a:rPr>
              <a:t> </a:t>
            </a:r>
          </a:p>
          <a:p>
            <a:r>
              <a:rPr lang="en-GB" sz="1600" b="1" i="0" u="none" strike="noStrike" kern="1200" dirty="0" err="1">
                <a:solidFill>
                  <a:schemeClr val="tx1"/>
                </a:solidFill>
                <a:effectLst/>
                <a:latin typeface="Arial" pitchFamily="34" charset="0"/>
                <a:ea typeface="+mn-ea"/>
                <a:cs typeface="+mn-cs"/>
              </a:rPr>
              <a:t>Langzeitausdauer</a:t>
            </a:r>
            <a:endParaRPr lang="en-GB" sz="1600" b="1" i="0" u="none" strike="noStrike" kern="1200" dirty="0">
              <a:solidFill>
                <a:schemeClr val="tx1"/>
              </a:solidFill>
              <a:effectLst/>
              <a:latin typeface="Arial" pitchFamily="34" charset="0"/>
              <a:ea typeface="+mn-ea"/>
              <a:cs typeface="+mn-cs"/>
            </a:endParaRPr>
          </a:p>
          <a:p>
            <a:r>
              <a:rPr lang="en-GB" sz="1600" b="0" i="0" u="none" strike="noStrike" kern="1200" dirty="0">
                <a:solidFill>
                  <a:schemeClr val="tx1"/>
                </a:solidFill>
                <a:effectLst/>
                <a:latin typeface="Arial" pitchFamily="34" charset="0"/>
                <a:ea typeface="+mn-ea"/>
                <a:cs typeface="+mn-cs"/>
              </a:rPr>
              <a:t>Die </a:t>
            </a:r>
            <a:r>
              <a:rPr lang="en-GB" sz="1600" b="0" i="0" u="none" strike="noStrike" kern="1200" dirty="0" err="1">
                <a:solidFill>
                  <a:schemeClr val="tx1"/>
                </a:solidFill>
                <a:effectLst/>
                <a:latin typeface="Arial" pitchFamily="34" charset="0"/>
                <a:ea typeface="+mn-ea"/>
                <a:cs typeface="+mn-cs"/>
              </a:rPr>
              <a:t>Langzeitausdauer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entspricht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einer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maximalen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Ausdauerbelastung</a:t>
            </a:r>
            <a:r>
              <a:rPr lang="en-GB" sz="1600" b="0" i="0" u="none" strike="noStrike" kern="1200" dirty="0">
                <a:solidFill>
                  <a:schemeClr val="tx1"/>
                </a:solidFill>
                <a:effectLst/>
                <a:latin typeface="Arial" pitchFamily="34" charset="0"/>
                <a:ea typeface="+mn-ea"/>
                <a:cs typeface="+mn-cs"/>
              </a:rPr>
              <a:t> ab 10 </a:t>
            </a:r>
            <a:r>
              <a:rPr lang="en-GB" sz="1600" b="0" i="0" u="none" strike="noStrike" kern="1200" dirty="0" err="1">
                <a:solidFill>
                  <a:schemeClr val="tx1"/>
                </a:solidFill>
                <a:effectLst/>
                <a:latin typeface="Arial" pitchFamily="34" charset="0"/>
                <a:ea typeface="+mn-ea"/>
                <a:cs typeface="+mn-cs"/>
              </a:rPr>
              <a:t>Minuten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Für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sie</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spielt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insbesondere</a:t>
            </a:r>
            <a:r>
              <a:rPr lang="en-GB" sz="1600" b="0" i="0" u="none" strike="noStrike" kern="1200" dirty="0">
                <a:solidFill>
                  <a:schemeClr val="tx1"/>
                </a:solidFill>
                <a:effectLst/>
                <a:latin typeface="Arial" pitchFamily="34" charset="0"/>
                <a:ea typeface="+mn-ea"/>
                <a:cs typeface="+mn-cs"/>
              </a:rPr>
              <a:t> die aerobe </a:t>
            </a:r>
            <a:r>
              <a:rPr lang="en-GB" sz="1600" b="0" i="0" u="none" strike="noStrike" kern="1200" dirty="0" err="1">
                <a:solidFill>
                  <a:schemeClr val="tx1"/>
                </a:solidFill>
                <a:effectLst/>
                <a:latin typeface="Arial" pitchFamily="34" charset="0"/>
                <a:ea typeface="+mn-ea"/>
                <a:cs typeface="+mn-cs"/>
              </a:rPr>
              <a:t>Kapazität</a:t>
            </a:r>
            <a:r>
              <a:rPr lang="en-GB" sz="1600" b="0" i="0" u="none" strike="noStrike" kern="1200" dirty="0">
                <a:solidFill>
                  <a:schemeClr val="tx1"/>
                </a:solidFill>
                <a:effectLst/>
                <a:latin typeface="Arial" pitchFamily="34" charset="0"/>
                <a:ea typeface="+mn-ea"/>
                <a:cs typeface="+mn-cs"/>
              </a:rPr>
              <a:t> die </a:t>
            </a:r>
            <a:r>
              <a:rPr lang="en-GB" sz="1600" b="0" i="0" u="none" strike="noStrike" kern="1200" dirty="0" err="1">
                <a:solidFill>
                  <a:schemeClr val="tx1"/>
                </a:solidFill>
                <a:effectLst/>
                <a:latin typeface="Arial" pitchFamily="34" charset="0"/>
                <a:ea typeface="+mn-ea"/>
                <a:cs typeface="+mn-cs"/>
              </a:rPr>
              <a:t>leistungsbegrenzende</a:t>
            </a:r>
            <a:r>
              <a:rPr lang="en-GB" sz="1600" b="0" i="0" u="none" strike="noStrike" kern="1200" dirty="0">
                <a:solidFill>
                  <a:schemeClr val="tx1"/>
                </a:solidFill>
                <a:effectLst/>
                <a:latin typeface="Arial" pitchFamily="34" charset="0"/>
                <a:ea typeface="+mn-ea"/>
                <a:cs typeface="+mn-cs"/>
              </a:rPr>
              <a:t> Rolle. </a:t>
            </a:r>
            <a:r>
              <a:rPr lang="en-GB" sz="1600" b="0" i="0" u="none" strike="noStrike" kern="1200" dirty="0" err="1">
                <a:solidFill>
                  <a:schemeClr val="tx1"/>
                </a:solidFill>
                <a:effectLst/>
                <a:latin typeface="Arial" pitchFamily="34" charset="0"/>
                <a:ea typeface="+mn-ea"/>
                <a:cs typeface="+mn-cs"/>
              </a:rPr>
              <a:t>Im</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Bereich</a:t>
            </a:r>
            <a:r>
              <a:rPr lang="en-GB" sz="1600" b="0" i="0" u="none" strike="noStrike" kern="1200" dirty="0">
                <a:solidFill>
                  <a:schemeClr val="tx1"/>
                </a:solidFill>
                <a:effectLst/>
                <a:latin typeface="Arial" pitchFamily="34" charset="0"/>
                <a:ea typeface="+mn-ea"/>
                <a:cs typeface="+mn-cs"/>
              </a:rPr>
              <a:t> der </a:t>
            </a:r>
            <a:r>
              <a:rPr lang="en-GB" sz="1600" b="0" i="0" u="none" strike="noStrike" kern="1200" dirty="0" err="1">
                <a:solidFill>
                  <a:schemeClr val="tx1"/>
                </a:solidFill>
                <a:effectLst/>
                <a:latin typeface="Arial" pitchFamily="34" charset="0"/>
                <a:ea typeface="+mn-ea"/>
                <a:cs typeface="+mn-cs"/>
              </a:rPr>
              <a:t>Langzeitausdauer</a:t>
            </a:r>
            <a:r>
              <a:rPr lang="en-GB" sz="1600" b="0" i="0" u="none" strike="noStrike" kern="1200" dirty="0">
                <a:solidFill>
                  <a:schemeClr val="tx1"/>
                </a:solidFill>
                <a:effectLst/>
                <a:latin typeface="Arial" pitchFamily="34" charset="0"/>
                <a:ea typeface="+mn-ea"/>
                <a:cs typeface="+mn-cs"/>
              </a:rPr>
              <a:t> II (30 bis 90 Min.) und </a:t>
            </a:r>
            <a:r>
              <a:rPr lang="en-GB" sz="1600" b="0" i="0" u="none" strike="noStrike" kern="1200" dirty="0" err="1">
                <a:solidFill>
                  <a:schemeClr val="tx1"/>
                </a:solidFill>
                <a:effectLst/>
                <a:latin typeface="Arial" pitchFamily="34" charset="0"/>
                <a:ea typeface="+mn-ea"/>
                <a:cs typeface="+mn-cs"/>
              </a:rPr>
              <a:t>insbesondere</a:t>
            </a:r>
            <a:r>
              <a:rPr lang="en-GB" sz="1600" b="0" i="0" u="none" strike="noStrike" kern="1200" dirty="0">
                <a:solidFill>
                  <a:schemeClr val="tx1"/>
                </a:solidFill>
                <a:effectLst/>
                <a:latin typeface="Arial" pitchFamily="34" charset="0"/>
                <a:ea typeface="+mn-ea"/>
                <a:cs typeface="+mn-cs"/>
              </a:rPr>
              <a:t> III (</a:t>
            </a:r>
            <a:r>
              <a:rPr lang="en-GB" sz="1600" b="0" i="0" u="none" strike="noStrike" kern="1200" dirty="0" err="1">
                <a:solidFill>
                  <a:schemeClr val="tx1"/>
                </a:solidFill>
                <a:effectLst/>
                <a:latin typeface="Arial" pitchFamily="34" charset="0"/>
                <a:ea typeface="+mn-ea"/>
                <a:cs typeface="+mn-cs"/>
              </a:rPr>
              <a:t>mehr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als</a:t>
            </a:r>
            <a:r>
              <a:rPr lang="en-GB" sz="1600" b="0" i="0" u="none" strike="noStrike" kern="1200" dirty="0">
                <a:solidFill>
                  <a:schemeClr val="tx1"/>
                </a:solidFill>
                <a:effectLst/>
                <a:latin typeface="Arial" pitchFamily="34" charset="0"/>
                <a:ea typeface="+mn-ea"/>
                <a:cs typeface="+mn-cs"/>
              </a:rPr>
              <a:t> 90 Min.) </a:t>
            </a:r>
            <a:r>
              <a:rPr lang="en-GB" sz="1600" b="0" i="0" u="none" strike="noStrike" kern="1200" dirty="0" err="1">
                <a:solidFill>
                  <a:schemeClr val="tx1"/>
                </a:solidFill>
                <a:effectLst/>
                <a:latin typeface="Arial" pitchFamily="34" charset="0"/>
                <a:ea typeface="+mn-ea"/>
                <a:cs typeface="+mn-cs"/>
              </a:rPr>
              <a:t>nimmt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bei</a:t>
            </a:r>
            <a:r>
              <a:rPr lang="en-GB" sz="1600" b="0" i="0" u="none" strike="noStrike" kern="1200" dirty="0">
                <a:solidFill>
                  <a:schemeClr val="tx1"/>
                </a:solidFill>
                <a:effectLst/>
                <a:latin typeface="Arial" pitchFamily="34" charset="0"/>
                <a:ea typeface="+mn-ea"/>
                <a:cs typeface="+mn-cs"/>
              </a:rPr>
              <a:t> der </a:t>
            </a:r>
            <a:r>
              <a:rPr lang="en-GB" sz="1600" b="0" i="0" u="none" strike="noStrike" kern="1200" dirty="0" err="1">
                <a:solidFill>
                  <a:schemeClr val="tx1"/>
                </a:solidFill>
                <a:effectLst/>
                <a:latin typeface="Arial" pitchFamily="34" charset="0"/>
                <a:ea typeface="+mn-ea"/>
                <a:cs typeface="+mn-cs"/>
              </a:rPr>
              <a:t>aeroben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Energieerzeugung</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neben</a:t>
            </a:r>
            <a:r>
              <a:rPr lang="en-GB" sz="1600" b="0" i="0" u="none" strike="noStrike" kern="1200" dirty="0">
                <a:solidFill>
                  <a:schemeClr val="tx1"/>
                </a:solidFill>
                <a:effectLst/>
                <a:latin typeface="Arial" pitchFamily="34" charset="0"/>
                <a:ea typeface="+mn-ea"/>
                <a:cs typeface="+mn-cs"/>
              </a:rPr>
              <a:t> der </a:t>
            </a:r>
            <a:r>
              <a:rPr lang="en-GB" sz="1600" b="0" i="0" u="none" strike="noStrike" kern="1200" dirty="0" err="1">
                <a:solidFill>
                  <a:schemeClr val="tx1"/>
                </a:solidFill>
                <a:effectLst/>
                <a:latin typeface="Arial" pitchFamily="34" charset="0"/>
                <a:ea typeface="+mn-ea"/>
                <a:cs typeface="+mn-cs"/>
              </a:rPr>
              <a:t>Kohlehydratverbrennung</a:t>
            </a:r>
            <a:r>
              <a:rPr lang="en-GB" sz="1600" b="0" i="0" u="none" strike="noStrike" kern="1200" dirty="0">
                <a:solidFill>
                  <a:schemeClr val="tx1"/>
                </a:solidFill>
                <a:effectLst/>
                <a:latin typeface="Arial" pitchFamily="34" charset="0"/>
                <a:ea typeface="+mn-ea"/>
                <a:cs typeface="+mn-cs"/>
              </a:rPr>
              <a:t> in </a:t>
            </a:r>
            <a:r>
              <a:rPr lang="en-GB" sz="1600" b="0" i="0" u="none" strike="noStrike" kern="1200" dirty="0" err="1">
                <a:solidFill>
                  <a:schemeClr val="tx1"/>
                </a:solidFill>
                <a:effectLst/>
                <a:latin typeface="Arial" pitchFamily="34" charset="0"/>
                <a:ea typeface="+mn-ea"/>
                <a:cs typeface="+mn-cs"/>
              </a:rPr>
              <a:t>zunehmendem</a:t>
            </a:r>
            <a:r>
              <a:rPr lang="en-GB" sz="1600" b="0" i="0" u="none" strike="noStrike" kern="1200" dirty="0">
                <a:solidFill>
                  <a:schemeClr val="tx1"/>
                </a:solidFill>
                <a:effectLst/>
                <a:latin typeface="Arial" pitchFamily="34" charset="0"/>
                <a:ea typeface="+mn-ea"/>
                <a:cs typeface="+mn-cs"/>
              </a:rPr>
              <a:t> Masse die </a:t>
            </a:r>
            <a:r>
              <a:rPr lang="en-GB" sz="1600" b="0" i="0" u="none" strike="noStrike" kern="1200" dirty="0" err="1">
                <a:solidFill>
                  <a:schemeClr val="tx1"/>
                </a:solidFill>
                <a:effectLst/>
                <a:latin typeface="Arial" pitchFamily="34" charset="0"/>
                <a:ea typeface="+mn-ea"/>
                <a:cs typeface="+mn-cs"/>
              </a:rPr>
              <a:t>Oxydation</a:t>
            </a:r>
            <a:r>
              <a:rPr lang="en-GB" sz="1600" b="0" i="0" u="none" strike="noStrike" kern="1200" dirty="0">
                <a:solidFill>
                  <a:schemeClr val="tx1"/>
                </a:solidFill>
                <a:effectLst/>
                <a:latin typeface="Arial" pitchFamily="34" charset="0"/>
                <a:ea typeface="+mn-ea"/>
                <a:cs typeface="+mn-cs"/>
              </a:rPr>
              <a:t> von </a:t>
            </a:r>
            <a:r>
              <a:rPr lang="en-GB" sz="1600" b="0" i="0" u="none" strike="noStrike" kern="1200" dirty="0" err="1">
                <a:solidFill>
                  <a:schemeClr val="tx1"/>
                </a:solidFill>
                <a:effectLst/>
                <a:latin typeface="Arial" pitchFamily="34" charset="0"/>
                <a:ea typeface="+mn-ea"/>
                <a:cs typeface="+mn-cs"/>
              </a:rPr>
              <a:t>freien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Fettsäuren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eine</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bedeutende</a:t>
            </a:r>
            <a:r>
              <a:rPr lang="en-GB" sz="1600" b="0" i="0" u="none" strike="noStrike" kern="1200" dirty="0">
                <a:solidFill>
                  <a:schemeClr val="tx1"/>
                </a:solidFill>
                <a:effectLst/>
                <a:latin typeface="Arial" pitchFamily="34" charset="0"/>
                <a:ea typeface="+mn-ea"/>
                <a:cs typeface="+mn-cs"/>
              </a:rPr>
              <a:t> Stelle </a:t>
            </a:r>
            <a:r>
              <a:rPr lang="en-GB" sz="1600" b="0" i="0" u="none" strike="noStrike" kern="1200" dirty="0" err="1">
                <a:solidFill>
                  <a:schemeClr val="tx1"/>
                </a:solidFill>
                <a:effectLst/>
                <a:latin typeface="Arial" pitchFamily="34" charset="0"/>
                <a:ea typeface="+mn-ea"/>
                <a:cs typeface="+mn-cs"/>
              </a:rPr>
              <a:t>ein</a:t>
            </a:r>
            <a:r>
              <a:rPr lang="en-GB" sz="1600" b="0" i="0" u="none" strike="noStrike" kern="1200" dirty="0">
                <a:solidFill>
                  <a:schemeClr val="tx1"/>
                </a:solidFill>
                <a:effectLst/>
                <a:latin typeface="Arial" pitchFamily="34" charset="0"/>
                <a:ea typeface="+mn-ea"/>
                <a:cs typeface="+mn-cs"/>
              </a:rPr>
              <a:t>.</a:t>
            </a:r>
          </a:p>
          <a:p>
            <a:endParaRPr lang="en-GB" sz="1400" dirty="0"/>
          </a:p>
        </p:txBody>
      </p:sp>
      <p:sp>
        <p:nvSpPr>
          <p:cNvPr id="4" name="Titel 2">
            <a:extLst>
              <a:ext uri="{FF2B5EF4-FFF2-40B4-BE49-F238E27FC236}">
                <a16:creationId xmlns:a16="http://schemas.microsoft.com/office/drawing/2014/main" id="{EA98C383-A3D4-44A2-AA34-2F8558283FF7}"/>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Ausdauer</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Erscheinungsformen</a:t>
            </a:r>
          </a:p>
        </p:txBody>
      </p:sp>
      <p:sp>
        <p:nvSpPr>
          <p:cNvPr id="3" name="SeitenzahlBenutzerdefiniert">
            <a:extLst>
              <a:ext uri="{FF2B5EF4-FFF2-40B4-BE49-F238E27FC236}">
                <a16:creationId xmlns:a16="http://schemas.microsoft.com/office/drawing/2014/main" id="{0C84C5AA-1B58-AEB0-A33C-F3281ADED28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10</a:t>
            </a:r>
            <a:endParaRPr lang="de-CH" sz="900" dirty="0"/>
          </a:p>
        </p:txBody>
      </p:sp>
    </p:spTree>
    <p:extLst>
      <p:ext uri="{BB962C8B-B14F-4D97-AF65-F5344CB8AC3E}">
        <p14:creationId xmlns:p14="http://schemas.microsoft.com/office/powerpoint/2010/main" val="2350102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0C471237-A5D1-4E3A-B437-AB44488B1A47}"/>
              </a:ext>
            </a:extLst>
          </p:cNvPr>
          <p:cNvSpPr txBox="1">
            <a:spLocks/>
          </p:cNvSpPr>
          <p:nvPr/>
        </p:nvSpPr>
        <p:spPr>
          <a:xfrm>
            <a:off x="378984" y="336318"/>
            <a:ext cx="10481104" cy="946253"/>
          </a:xfrm>
          <a:prstGeom prst="rect">
            <a:avLst/>
          </a:prstGeom>
        </p:spPr>
        <p:txBody>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DE" dirty="0">
                <a:solidFill>
                  <a:schemeClr val="bg1"/>
                </a:solidFill>
              </a:rPr>
              <a:t>Table des </a:t>
            </a:r>
            <a:r>
              <a:rPr lang="de-DE" dirty="0" err="1">
                <a:solidFill>
                  <a:schemeClr val="bg1"/>
                </a:solidFill>
              </a:rPr>
              <a:t>matières</a:t>
            </a:r>
            <a:endParaRPr lang="de-DE" dirty="0">
              <a:solidFill>
                <a:schemeClr val="bg1"/>
              </a:solidFill>
            </a:endParaRPr>
          </a:p>
        </p:txBody>
      </p:sp>
      <p:sp>
        <p:nvSpPr>
          <p:cNvPr id="4" name="Inhaltsplatzhalter 2">
            <a:extLst>
              <a:ext uri="{FF2B5EF4-FFF2-40B4-BE49-F238E27FC236}">
                <a16:creationId xmlns:a16="http://schemas.microsoft.com/office/drawing/2014/main" id="{BEA252CA-5533-4CD1-9A13-803EA3FB5E25}"/>
              </a:ext>
            </a:extLst>
          </p:cNvPr>
          <p:cNvSpPr txBox="1">
            <a:spLocks/>
          </p:cNvSpPr>
          <p:nvPr/>
        </p:nvSpPr>
        <p:spPr>
          <a:xfrm>
            <a:off x="479376" y="1412776"/>
            <a:ext cx="12745416" cy="4896543"/>
          </a:xfrm>
          <a:prstGeom prst="rect">
            <a:avLst/>
          </a:prstGeom>
        </p:spPr>
        <p:txBody>
          <a:bodyPr numCol="1"/>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600"/>
              </a:spcAft>
            </a:pPr>
            <a:r>
              <a:rPr lang="de-DE" b="1" dirty="0" err="1">
                <a:solidFill>
                  <a:schemeClr val="bg1"/>
                </a:solidFill>
              </a:rPr>
              <a:t>Théorie</a:t>
            </a:r>
            <a:r>
              <a:rPr lang="de-DE" b="1" dirty="0">
                <a:solidFill>
                  <a:schemeClr val="bg1"/>
                </a:solidFill>
              </a:rPr>
              <a:t> 1:</a:t>
            </a:r>
          </a:p>
          <a:p>
            <a:pPr marL="450850" indent="-342900" fontAlgn="auto">
              <a:spcAft>
                <a:spcPts val="600"/>
              </a:spcAft>
              <a:buFont typeface="Arial" panose="020B0604020202020204" pitchFamily="34" charset="0"/>
              <a:buChar char="•"/>
            </a:pPr>
            <a:r>
              <a:rPr lang="de-DE" dirty="0" err="1">
                <a:solidFill>
                  <a:schemeClr val="bg1"/>
                </a:solidFill>
              </a:rPr>
              <a:t>Introduction</a:t>
            </a:r>
            <a:r>
              <a:rPr lang="de-DE" dirty="0">
                <a:solidFill>
                  <a:schemeClr val="bg1"/>
                </a:solidFill>
              </a:rPr>
              <a:t> </a:t>
            </a:r>
            <a:r>
              <a:rPr lang="de-DE" dirty="0" err="1">
                <a:solidFill>
                  <a:schemeClr val="bg1"/>
                </a:solidFill>
              </a:rPr>
              <a:t>formation</a:t>
            </a:r>
            <a:r>
              <a:rPr lang="de-DE" dirty="0">
                <a:solidFill>
                  <a:schemeClr val="bg1"/>
                </a:solidFill>
              </a:rPr>
              <a:t> MSM			</a:t>
            </a:r>
          </a:p>
          <a:p>
            <a:pPr marL="450850" indent="-342900" fontAlgn="auto">
              <a:spcAft>
                <a:spcPts val="600"/>
              </a:spcAft>
              <a:buFont typeface="Arial" panose="020B0604020202020204" pitchFamily="34" charset="0"/>
              <a:buChar char="•"/>
            </a:pPr>
            <a:r>
              <a:rPr lang="de-DE" dirty="0" err="1">
                <a:solidFill>
                  <a:schemeClr val="bg1"/>
                </a:solidFill>
              </a:rPr>
              <a:t>Introduction</a:t>
            </a:r>
            <a:r>
              <a:rPr lang="de-DE" dirty="0">
                <a:solidFill>
                  <a:schemeClr val="bg1"/>
                </a:solidFill>
              </a:rPr>
              <a:t> </a:t>
            </a:r>
            <a:r>
              <a:rPr lang="de-DE" dirty="0" err="1">
                <a:solidFill>
                  <a:schemeClr val="bg1"/>
                </a:solidFill>
              </a:rPr>
              <a:t>manuel</a:t>
            </a:r>
            <a:r>
              <a:rPr lang="de-DE" dirty="0">
                <a:solidFill>
                  <a:schemeClr val="bg1"/>
                </a:solidFill>
              </a:rPr>
              <a:t> </a:t>
            </a:r>
            <a:r>
              <a:rPr lang="de-DE" dirty="0" err="1">
                <a:solidFill>
                  <a:schemeClr val="bg1"/>
                </a:solidFill>
              </a:rPr>
              <a:t>esa</a:t>
            </a:r>
            <a:endParaRPr lang="de-DE" dirty="0">
              <a:solidFill>
                <a:schemeClr val="bg1"/>
              </a:solidFill>
            </a:endParaRPr>
          </a:p>
          <a:p>
            <a:pPr marL="450850" indent="-342900" fontAlgn="auto">
              <a:spcAft>
                <a:spcPts val="600"/>
              </a:spcAft>
              <a:buFont typeface="Arial" panose="020B0604020202020204" pitchFamily="34" charset="0"/>
              <a:buChar char="•"/>
            </a:pPr>
            <a:r>
              <a:rPr lang="de-CH" dirty="0">
                <a:solidFill>
                  <a:schemeClr val="bg1"/>
                </a:solidFill>
                <a:effectLst>
                  <a:outerShdw blurRad="38100" dist="38100" dir="2700000" algn="tl">
                    <a:srgbClr val="000000">
                      <a:alpha val="43137"/>
                    </a:srgbClr>
                  </a:outerShdw>
                </a:effectLst>
              </a:rPr>
              <a:t>Manuel </a:t>
            </a:r>
            <a:r>
              <a:rPr lang="de-CH" dirty="0" err="1">
                <a:solidFill>
                  <a:schemeClr val="bg1"/>
                </a:solidFill>
                <a:effectLst>
                  <a:outerShdw blurRad="38100" dist="38100" dir="2700000" algn="tl">
                    <a:srgbClr val="000000">
                      <a:alpha val="43137"/>
                    </a:srgbClr>
                  </a:outerShdw>
                </a:effectLst>
              </a:rPr>
              <a:t>esa</a:t>
            </a:r>
            <a:r>
              <a:rPr lang="de-CH" dirty="0">
                <a:solidFill>
                  <a:schemeClr val="bg1"/>
                </a:solidFill>
                <a:effectLst>
                  <a:outerShdw blurRad="38100" dist="38100" dir="2700000" algn="tl">
                    <a:srgbClr val="000000">
                      <a:alpha val="43137"/>
                    </a:srgbClr>
                  </a:outerShdw>
                </a:effectLst>
              </a:rPr>
              <a:t> - </a:t>
            </a:r>
            <a:r>
              <a:rPr lang="de-CH" dirty="0" err="1">
                <a:solidFill>
                  <a:schemeClr val="bg1"/>
                </a:solidFill>
                <a:effectLst>
                  <a:outerShdw blurRad="38100" dist="38100" dir="2700000" algn="tl">
                    <a:srgbClr val="000000">
                      <a:alpha val="43137"/>
                    </a:srgbClr>
                  </a:outerShdw>
                </a:effectLst>
              </a:rPr>
              <a:t>s'engager</a:t>
            </a:r>
            <a:r>
              <a:rPr lang="de-CH" dirty="0">
                <a:solidFill>
                  <a:schemeClr val="bg1"/>
                </a:solidFill>
                <a:effectLst>
                  <a:outerShdw blurRad="38100" dist="38100" dir="2700000" algn="tl">
                    <a:srgbClr val="000000">
                      <a:alpha val="43137"/>
                    </a:srgbClr>
                  </a:outerShdw>
                </a:effectLst>
              </a:rPr>
              <a:t> </a:t>
            </a:r>
            <a:r>
              <a:rPr lang="de-CH" dirty="0" err="1">
                <a:solidFill>
                  <a:schemeClr val="bg1"/>
                </a:solidFill>
                <a:effectLst>
                  <a:outerShdw blurRad="38100" dist="38100" dir="2700000" algn="tl">
                    <a:srgbClr val="000000">
                      <a:alpha val="43137"/>
                    </a:srgbClr>
                  </a:outerShdw>
                </a:effectLst>
              </a:rPr>
              <a:t>comme</a:t>
            </a:r>
            <a:r>
              <a:rPr lang="de-CH" dirty="0">
                <a:solidFill>
                  <a:schemeClr val="bg1"/>
                </a:solidFill>
                <a:effectLst>
                  <a:outerShdw blurRad="38100" dist="38100" dir="2700000" algn="tl">
                    <a:srgbClr val="000000">
                      <a:alpha val="43137"/>
                    </a:srgbClr>
                  </a:outerShdw>
                </a:effectLst>
              </a:rPr>
              <a:t> </a:t>
            </a:r>
            <a:r>
              <a:rPr lang="de-CH" dirty="0" err="1">
                <a:solidFill>
                  <a:schemeClr val="bg1"/>
                </a:solidFill>
                <a:effectLst>
                  <a:outerShdw blurRad="38100" dist="38100" dir="2700000" algn="tl">
                    <a:srgbClr val="000000">
                      <a:alpha val="43137"/>
                    </a:srgbClr>
                  </a:outerShdw>
                </a:effectLst>
              </a:rPr>
              <a:t>monitrice</a:t>
            </a:r>
            <a:r>
              <a:rPr lang="de-CH" dirty="0">
                <a:solidFill>
                  <a:schemeClr val="bg1"/>
                </a:solidFill>
                <a:effectLst>
                  <a:outerShdw blurRad="38100" dist="38100" dir="2700000" algn="tl">
                    <a:srgbClr val="000000">
                      <a:alpha val="43137"/>
                    </a:srgbClr>
                  </a:outerShdw>
                </a:effectLst>
              </a:rPr>
              <a:t> </a:t>
            </a:r>
            <a:r>
              <a:rPr lang="de-CH" dirty="0" err="1">
                <a:solidFill>
                  <a:schemeClr val="bg1"/>
                </a:solidFill>
                <a:effectLst>
                  <a:outerShdw blurRad="38100" dist="38100" dir="2700000" algn="tl">
                    <a:srgbClr val="000000">
                      <a:alpha val="43137"/>
                    </a:srgbClr>
                  </a:outerShdw>
                </a:effectLst>
              </a:rPr>
              <a:t>ou</a:t>
            </a:r>
            <a:r>
              <a:rPr lang="de-CH" dirty="0">
                <a:solidFill>
                  <a:schemeClr val="bg1"/>
                </a:solidFill>
                <a:effectLst>
                  <a:outerShdw blurRad="38100" dist="38100" dir="2700000" algn="tl">
                    <a:srgbClr val="000000">
                      <a:alpha val="43137"/>
                    </a:srgbClr>
                  </a:outerShdw>
                </a:effectLst>
              </a:rPr>
              <a:t> </a:t>
            </a:r>
            <a:r>
              <a:rPr lang="de-CH" dirty="0" err="1">
                <a:solidFill>
                  <a:schemeClr val="bg1"/>
                </a:solidFill>
                <a:effectLst>
                  <a:outerShdw blurRad="38100" dist="38100" dir="2700000" algn="tl">
                    <a:srgbClr val="000000">
                      <a:alpha val="43137"/>
                    </a:srgbClr>
                  </a:outerShdw>
                </a:effectLst>
              </a:rPr>
              <a:t>moniteur</a:t>
            </a:r>
            <a:endParaRPr lang="de-CH" dirty="0">
              <a:solidFill>
                <a:schemeClr val="bg1"/>
              </a:solidFill>
              <a:effectLst>
                <a:outerShdw blurRad="38100" dist="38100" dir="2700000" algn="tl">
                  <a:srgbClr val="000000">
                    <a:alpha val="43137"/>
                  </a:srgbClr>
                </a:outerShdw>
              </a:effectLst>
            </a:endParaRPr>
          </a:p>
          <a:p>
            <a:pPr marL="450850" indent="-342900" fontAlgn="auto">
              <a:spcAft>
                <a:spcPts val="600"/>
              </a:spcAft>
              <a:buFont typeface="Arial" panose="020B0604020202020204" pitchFamily="34" charset="0"/>
              <a:buChar char="•"/>
            </a:pPr>
            <a:r>
              <a:rPr lang="de-CH" dirty="0">
                <a:solidFill>
                  <a:schemeClr val="bg1"/>
                </a:solidFill>
                <a:effectLst>
                  <a:outerShdw blurRad="38100" dist="38100" dir="2700000" algn="tl">
                    <a:srgbClr val="000000">
                      <a:alpha val="43137"/>
                    </a:srgbClr>
                  </a:outerShdw>
                </a:effectLst>
              </a:rPr>
              <a:t>Manuel </a:t>
            </a:r>
            <a:r>
              <a:rPr lang="de-CH" dirty="0" err="1">
                <a:solidFill>
                  <a:schemeClr val="bg1"/>
                </a:solidFill>
                <a:effectLst>
                  <a:outerShdw blurRad="38100" dist="38100" dir="2700000" algn="tl">
                    <a:srgbClr val="000000">
                      <a:alpha val="43137"/>
                    </a:srgbClr>
                  </a:outerShdw>
                </a:effectLst>
              </a:rPr>
              <a:t>esa</a:t>
            </a:r>
            <a:r>
              <a:rPr lang="de-CH" dirty="0">
                <a:solidFill>
                  <a:schemeClr val="bg1"/>
                </a:solidFill>
                <a:effectLst>
                  <a:outerShdw blurRad="38100" dist="38100" dir="2700000" algn="tl">
                    <a:srgbClr val="000000">
                      <a:alpha val="43137"/>
                    </a:srgbClr>
                  </a:outerShdw>
                </a:effectLst>
              </a:rPr>
              <a:t> - </a:t>
            </a:r>
            <a:r>
              <a:rPr lang="de-CH" dirty="0" err="1">
                <a:solidFill>
                  <a:schemeClr val="bg1"/>
                </a:solidFill>
                <a:effectLst>
                  <a:outerShdw blurRad="38100" dist="38100" dir="2700000" algn="tl">
                    <a:srgbClr val="000000">
                      <a:alpha val="43137"/>
                    </a:srgbClr>
                  </a:outerShdw>
                </a:effectLst>
              </a:rPr>
              <a:t>comprendre</a:t>
            </a:r>
            <a:r>
              <a:rPr lang="de-CH" dirty="0">
                <a:solidFill>
                  <a:schemeClr val="bg1"/>
                </a:solidFill>
                <a:effectLst>
                  <a:outerShdw blurRad="38100" dist="38100" dir="2700000" algn="tl">
                    <a:srgbClr val="000000">
                      <a:alpha val="43137"/>
                    </a:srgbClr>
                  </a:outerShdw>
                </a:effectLst>
              </a:rPr>
              <a:t> la </a:t>
            </a:r>
            <a:r>
              <a:rPr lang="de-CH" dirty="0" err="1">
                <a:solidFill>
                  <a:schemeClr val="bg1"/>
                </a:solidFill>
                <a:effectLst>
                  <a:outerShdw blurRad="38100" dist="38100" dir="2700000" algn="tl">
                    <a:srgbClr val="000000">
                      <a:alpha val="43137"/>
                    </a:srgbClr>
                  </a:outerShdw>
                </a:effectLst>
              </a:rPr>
              <a:t>discipline</a:t>
            </a:r>
            <a:endParaRPr lang="de-CH" dirty="0">
              <a:solidFill>
                <a:schemeClr val="bg1"/>
              </a:solidFill>
              <a:effectLst>
                <a:outerShdw blurRad="38100" dist="38100" dir="2700000" algn="tl">
                  <a:srgbClr val="000000">
                    <a:alpha val="43137"/>
                  </a:srgbClr>
                </a:outerShdw>
              </a:effectLst>
            </a:endParaRPr>
          </a:p>
          <a:p>
            <a:pPr fontAlgn="auto">
              <a:spcAft>
                <a:spcPts val="600"/>
              </a:spcAft>
              <a:tabLst>
                <a:tab pos="717550" algn="l"/>
              </a:tabLst>
            </a:pPr>
            <a:r>
              <a:rPr lang="de-CH" b="1" dirty="0" err="1">
                <a:solidFill>
                  <a:schemeClr val="bg1"/>
                </a:solidFill>
                <a:effectLst>
                  <a:outerShdw blurRad="38100" dist="38100" dir="2700000" algn="tl">
                    <a:srgbClr val="000000">
                      <a:alpha val="43137"/>
                    </a:srgbClr>
                  </a:outerShdw>
                </a:effectLst>
              </a:rPr>
              <a:t>Théorie</a:t>
            </a:r>
            <a:r>
              <a:rPr lang="de-CH" b="1" dirty="0">
                <a:solidFill>
                  <a:schemeClr val="bg1"/>
                </a:solidFill>
                <a:effectLst>
                  <a:outerShdw blurRad="38100" dist="38100" dir="2700000" algn="tl">
                    <a:srgbClr val="000000">
                      <a:alpha val="43137"/>
                    </a:srgbClr>
                  </a:outerShdw>
                </a:effectLst>
              </a:rPr>
              <a:t> 2:</a:t>
            </a:r>
          </a:p>
          <a:p>
            <a:pPr marL="450850" indent="-342900" fontAlgn="auto">
              <a:spcAft>
                <a:spcPts val="600"/>
              </a:spcAft>
              <a:buFont typeface="Arial" panose="020B0604020202020204" pitchFamily="34" charset="0"/>
              <a:buChar char="•"/>
            </a:pPr>
            <a:r>
              <a:rPr lang="de-CH" dirty="0" err="1">
                <a:solidFill>
                  <a:schemeClr val="bg1"/>
                </a:solidFill>
              </a:rPr>
              <a:t>Principes</a:t>
            </a:r>
            <a:r>
              <a:rPr lang="de-CH" dirty="0">
                <a:solidFill>
                  <a:schemeClr val="bg1"/>
                </a:solidFill>
              </a:rPr>
              <a:t> </a:t>
            </a:r>
            <a:r>
              <a:rPr lang="de-CH" dirty="0" err="1">
                <a:solidFill>
                  <a:schemeClr val="bg1"/>
                </a:solidFill>
              </a:rPr>
              <a:t>biologiques</a:t>
            </a:r>
            <a:endParaRPr lang="de-CH" dirty="0">
              <a:solidFill>
                <a:schemeClr val="bg1"/>
              </a:solidFill>
            </a:endParaRPr>
          </a:p>
          <a:p>
            <a:pPr marL="450850" indent="-342900" fontAlgn="auto">
              <a:spcAft>
                <a:spcPts val="600"/>
              </a:spcAft>
              <a:buFont typeface="Arial" panose="020B0604020202020204" pitchFamily="34" charset="0"/>
              <a:buChar char="•"/>
            </a:pPr>
            <a:r>
              <a:rPr lang="de-CH" dirty="0">
                <a:solidFill>
                  <a:schemeClr val="bg1"/>
                </a:solidFill>
              </a:rPr>
              <a:t>Alimentation</a:t>
            </a:r>
          </a:p>
          <a:p>
            <a:pPr fontAlgn="auto">
              <a:spcAft>
                <a:spcPts val="600"/>
              </a:spcAft>
            </a:pPr>
            <a:r>
              <a:rPr lang="de-CH" b="1" dirty="0" err="1">
                <a:solidFill>
                  <a:schemeClr val="bg1"/>
                </a:solidFill>
                <a:effectLst>
                  <a:outerShdw blurRad="38100" dist="38100" dir="2700000" algn="tl">
                    <a:srgbClr val="000000">
                      <a:alpha val="43137"/>
                    </a:srgbClr>
                  </a:outerShdw>
                </a:effectLst>
              </a:rPr>
              <a:t>Théorie</a:t>
            </a:r>
            <a:r>
              <a:rPr lang="de-CH" b="1" dirty="0">
                <a:solidFill>
                  <a:schemeClr val="bg1"/>
                </a:solidFill>
                <a:effectLst>
                  <a:outerShdw blurRad="38100" dist="38100" dir="2700000" algn="tl">
                    <a:srgbClr val="000000">
                      <a:alpha val="43137"/>
                    </a:srgbClr>
                  </a:outerShdw>
                </a:effectLst>
              </a:rPr>
              <a:t> 3:</a:t>
            </a:r>
          </a:p>
          <a:p>
            <a:pPr marL="450850" indent="-342900" fontAlgn="auto">
              <a:spcAft>
                <a:spcPts val="600"/>
              </a:spcAft>
              <a:buFont typeface="Arial" panose="020B0604020202020204" pitchFamily="34" charset="0"/>
              <a:buChar char="•"/>
            </a:pPr>
            <a:r>
              <a:rPr lang="de-CH" dirty="0" err="1">
                <a:solidFill>
                  <a:schemeClr val="bg1"/>
                </a:solidFill>
              </a:rPr>
              <a:t>Facteur</a:t>
            </a:r>
            <a:r>
              <a:rPr lang="de-CH" dirty="0">
                <a:solidFill>
                  <a:schemeClr val="bg1"/>
                </a:solidFill>
              </a:rPr>
              <a:t> de </a:t>
            </a:r>
            <a:r>
              <a:rPr lang="de-CH" dirty="0" err="1">
                <a:solidFill>
                  <a:schemeClr val="bg1"/>
                </a:solidFill>
              </a:rPr>
              <a:t>développement</a:t>
            </a:r>
            <a:r>
              <a:rPr lang="de-CH" dirty="0">
                <a:solidFill>
                  <a:schemeClr val="bg1"/>
                </a:solidFill>
              </a:rPr>
              <a:t> </a:t>
            </a:r>
            <a:r>
              <a:rPr lang="de-CH" dirty="0" err="1">
                <a:solidFill>
                  <a:schemeClr val="bg1"/>
                </a:solidFill>
              </a:rPr>
              <a:t>qualités</a:t>
            </a:r>
            <a:r>
              <a:rPr lang="de-CH" dirty="0">
                <a:solidFill>
                  <a:schemeClr val="bg1"/>
                </a:solidFill>
              </a:rPr>
              <a:t> </a:t>
            </a:r>
            <a:r>
              <a:rPr lang="de-CH" dirty="0" err="1">
                <a:solidFill>
                  <a:schemeClr val="bg1"/>
                </a:solidFill>
              </a:rPr>
              <a:t>athlétiques</a:t>
            </a:r>
            <a:endParaRPr lang="de-CH" dirty="0">
              <a:solidFill>
                <a:schemeClr val="bg1"/>
              </a:solidFill>
            </a:endParaRPr>
          </a:p>
          <a:p>
            <a:pPr fontAlgn="auto">
              <a:spcAft>
                <a:spcPts val="600"/>
              </a:spcAft>
              <a:tabLst>
                <a:tab pos="358775" algn="l"/>
              </a:tabLst>
            </a:pPr>
            <a:r>
              <a:rPr lang="de-CH" b="1" dirty="0" err="1">
                <a:solidFill>
                  <a:schemeClr val="bg1"/>
                </a:solidFill>
              </a:rPr>
              <a:t>Théorie</a:t>
            </a:r>
            <a:r>
              <a:rPr lang="de-CH" b="1" dirty="0">
                <a:solidFill>
                  <a:schemeClr val="bg1"/>
                </a:solidFill>
              </a:rPr>
              <a:t> 4:</a:t>
            </a:r>
          </a:p>
          <a:p>
            <a:pPr marL="450850" indent="-342900" fontAlgn="auto">
              <a:spcAft>
                <a:spcPts val="600"/>
              </a:spcAft>
              <a:buFont typeface="Arial" panose="020B0604020202020204" pitchFamily="34" charset="0"/>
              <a:buChar char="•"/>
              <a:tabLst>
                <a:tab pos="809625" algn="l"/>
              </a:tabLst>
            </a:pPr>
            <a:r>
              <a:rPr lang="de-CH" dirty="0">
                <a:solidFill>
                  <a:schemeClr val="bg1"/>
                </a:solidFill>
              </a:rPr>
              <a:t>Manuel </a:t>
            </a:r>
            <a:r>
              <a:rPr lang="de-CH" dirty="0" err="1">
                <a:solidFill>
                  <a:schemeClr val="bg1"/>
                </a:solidFill>
              </a:rPr>
              <a:t>esa</a:t>
            </a:r>
            <a:r>
              <a:rPr lang="de-CH" dirty="0">
                <a:solidFill>
                  <a:schemeClr val="bg1"/>
                </a:solidFill>
              </a:rPr>
              <a:t> - </a:t>
            </a:r>
            <a:r>
              <a:rPr lang="de-CH" dirty="0" err="1">
                <a:solidFill>
                  <a:schemeClr val="bg1"/>
                </a:solidFill>
              </a:rPr>
              <a:t>enseigner</a:t>
            </a:r>
            <a:r>
              <a:rPr lang="de-CH" dirty="0">
                <a:solidFill>
                  <a:schemeClr val="bg1"/>
                </a:solidFill>
              </a:rPr>
              <a:t> la </a:t>
            </a:r>
            <a:r>
              <a:rPr lang="de-CH" dirty="0" err="1">
                <a:solidFill>
                  <a:schemeClr val="bg1"/>
                </a:solidFill>
              </a:rPr>
              <a:t>discipline</a:t>
            </a:r>
            <a:endParaRPr lang="de-CH" dirty="0">
              <a:solidFill>
                <a:schemeClr val="bg1"/>
              </a:solidFill>
            </a:endParaRPr>
          </a:p>
        </p:txBody>
      </p:sp>
      <p:sp>
        <p:nvSpPr>
          <p:cNvPr id="5" name="SeitenzahlBenutzerdefiniert">
            <a:extLst>
              <a:ext uri="{FF2B5EF4-FFF2-40B4-BE49-F238E27FC236}">
                <a16:creationId xmlns:a16="http://schemas.microsoft.com/office/drawing/2014/main" id="{4E1F9961-7933-250C-507C-8A711BFF165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solidFill>
                  <a:schemeClr val="bg1"/>
                </a:solidFill>
              </a:rPr>
              <a:t>1</a:t>
            </a:r>
            <a:endParaRPr lang="de-CH" sz="900" dirty="0">
              <a:solidFill>
                <a:schemeClr val="bg1"/>
              </a:solidFill>
            </a:endParaRPr>
          </a:p>
        </p:txBody>
      </p:sp>
    </p:spTree>
    <p:extLst>
      <p:ext uri="{BB962C8B-B14F-4D97-AF65-F5344CB8AC3E}">
        <p14:creationId xmlns:p14="http://schemas.microsoft.com/office/powerpoint/2010/main" val="3105610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2">
            <a:extLst>
              <a:ext uri="{FF2B5EF4-FFF2-40B4-BE49-F238E27FC236}">
                <a16:creationId xmlns:a16="http://schemas.microsoft.com/office/drawing/2014/main" id="{BC0FE5CC-93BE-4460-B327-FEE23C93C149}"/>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dirty="0">
                <a:solidFill>
                  <a:srgbClr val="000000"/>
                </a:solidFill>
              </a:rPr>
              <a:t>Endurance</a:t>
            </a:r>
            <a:br>
              <a:rPr lang="fr-CH" sz="2800" i="0" u="none" strike="noStrike" dirty="0">
                <a:solidFill>
                  <a:srgbClr val="000000"/>
                </a:solidFill>
                <a:effectLst/>
                <a:latin typeface="+mj-lt"/>
              </a:rPr>
            </a:br>
            <a:r>
              <a:rPr lang="de-CH" sz="2800" b="0" dirty="0" err="1">
                <a:solidFill>
                  <a:srgbClr val="1D1D1D"/>
                </a:solidFill>
              </a:rPr>
              <a:t>Formes</a:t>
            </a:r>
            <a:r>
              <a:rPr lang="de-CH" sz="2800" b="0" dirty="0">
                <a:solidFill>
                  <a:srgbClr val="1D1D1D"/>
                </a:solidFill>
              </a:rPr>
              <a:t> de </a:t>
            </a:r>
            <a:r>
              <a:rPr lang="de-CH" sz="2800" b="0" dirty="0" err="1">
                <a:solidFill>
                  <a:srgbClr val="1D1D1D"/>
                </a:solidFill>
              </a:rPr>
              <a:t>manifestation</a:t>
            </a:r>
            <a:br>
              <a:rPr lang="de-CH" sz="2800" b="0" i="0" dirty="0">
                <a:solidFill>
                  <a:srgbClr val="1D1D1D"/>
                </a:solidFill>
                <a:effectLst/>
              </a:rPr>
            </a:br>
            <a:endParaRPr lang="de-CH" sz="2800" kern="0" dirty="0">
              <a:latin typeface="Arial" panose="020B0604020202020204" pitchFamily="34" charset="0"/>
              <a:cs typeface="Arial" panose="020B0604020202020204" pitchFamily="34" charset="0"/>
            </a:endParaRPr>
          </a:p>
        </p:txBody>
      </p:sp>
      <p:sp>
        <p:nvSpPr>
          <p:cNvPr id="7" name="ZoneTexte 4">
            <a:extLst>
              <a:ext uri="{FF2B5EF4-FFF2-40B4-BE49-F238E27FC236}">
                <a16:creationId xmlns:a16="http://schemas.microsoft.com/office/drawing/2014/main" id="{A1336535-2A36-483A-8CEA-3C786AFAC116}"/>
              </a:ext>
            </a:extLst>
          </p:cNvPr>
          <p:cNvSpPr txBox="1"/>
          <p:nvPr/>
        </p:nvSpPr>
        <p:spPr>
          <a:xfrm>
            <a:off x="769969" y="2132856"/>
            <a:ext cx="10990231" cy="3508653"/>
          </a:xfrm>
          <a:prstGeom prst="rect">
            <a:avLst/>
          </a:prstGeom>
          <a:noFill/>
        </p:spPr>
        <p:txBody>
          <a:bodyPr wrap="square">
            <a:spAutoFit/>
          </a:bodyPr>
          <a:lstStyle/>
          <a:p>
            <a:r>
              <a:rPr lang="fr-FR" sz="1600" b="1" dirty="0">
                <a:cs typeface="+mn-cs"/>
              </a:rPr>
              <a:t>Endurance de courte durée</a:t>
            </a:r>
          </a:p>
          <a:p>
            <a:r>
              <a:rPr lang="fr-FR" sz="1600" dirty="0">
                <a:cs typeface="+mn-cs"/>
              </a:rPr>
              <a:t>L'endurance de courte durée correspond à un effort maximal de 30 secondes à 2 minutes. Elle doit faire appel dans une large mesure à l'apport énergétique anaérobie.</a:t>
            </a:r>
          </a:p>
          <a:p>
            <a:endParaRPr lang="fr-FR" sz="1600" b="1" dirty="0">
              <a:cs typeface="+mn-cs"/>
            </a:endParaRPr>
          </a:p>
          <a:p>
            <a:r>
              <a:rPr lang="fr-FR" sz="1600" b="1" dirty="0">
                <a:cs typeface="+mn-cs"/>
              </a:rPr>
              <a:t>Endurance moyenne</a:t>
            </a:r>
          </a:p>
          <a:p>
            <a:r>
              <a:rPr lang="fr-FR" sz="1600" dirty="0">
                <a:cs typeface="+mn-cs"/>
              </a:rPr>
              <a:t>L'endurance moyenne correspond à un effort maximal de 2 à 10 minutes. Selon la longueur du parcours, elle nécessite une part d'énergie anaérobie ou aérobie comprise entre 20 et 80%.</a:t>
            </a:r>
          </a:p>
          <a:p>
            <a:endParaRPr lang="fr-FR" sz="1600" b="1" dirty="0">
              <a:cs typeface="+mn-cs"/>
            </a:endParaRPr>
          </a:p>
          <a:p>
            <a:r>
              <a:rPr lang="fr-FR" sz="1600" b="1" dirty="0">
                <a:cs typeface="+mn-cs"/>
              </a:rPr>
              <a:t>Endurance longue</a:t>
            </a:r>
          </a:p>
          <a:p>
            <a:r>
              <a:rPr lang="fr-FR" sz="1600" dirty="0">
                <a:cs typeface="+mn-cs"/>
              </a:rPr>
              <a:t>L'endurance longue correspond à un effort maximal de 10 minutes et plus. La capacité aérobie joue ici un rôle particulièrement important dans la limitation des performances. Dans le domaine de l'endurance longue durée II (30 à 90 min) et surtout III (plus de 90 min), l'oxydation des acides gras libres joue un rôle de plus en plus important dans la production d'énergie aérobie, en plus de la combustion des glucides.</a:t>
            </a:r>
          </a:p>
          <a:p>
            <a:endParaRPr lang="en-GB" sz="1400" dirty="0"/>
          </a:p>
        </p:txBody>
      </p:sp>
      <p:sp>
        <p:nvSpPr>
          <p:cNvPr id="3" name="SeitenzahlBenutzerdefiniert">
            <a:extLst>
              <a:ext uri="{FF2B5EF4-FFF2-40B4-BE49-F238E27FC236}">
                <a16:creationId xmlns:a16="http://schemas.microsoft.com/office/drawing/2014/main" id="{74E83251-EECB-AEA4-A75D-C8C886BEF96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10</a:t>
            </a:r>
            <a:endParaRPr lang="de-CH" sz="900" dirty="0"/>
          </a:p>
        </p:txBody>
      </p:sp>
    </p:spTree>
    <p:extLst>
      <p:ext uri="{BB962C8B-B14F-4D97-AF65-F5344CB8AC3E}">
        <p14:creationId xmlns:p14="http://schemas.microsoft.com/office/powerpoint/2010/main" val="852339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4">
            <a:extLst>
              <a:ext uri="{FF2B5EF4-FFF2-40B4-BE49-F238E27FC236}">
                <a16:creationId xmlns:a16="http://schemas.microsoft.com/office/drawing/2014/main" id="{2FF7BAC6-F558-43B1-9F62-5DBDFA71D53B}"/>
              </a:ext>
            </a:extLst>
          </p:cNvPr>
          <p:cNvSpPr txBox="1"/>
          <p:nvPr/>
        </p:nvSpPr>
        <p:spPr>
          <a:xfrm>
            <a:off x="769969" y="2132856"/>
            <a:ext cx="10990231" cy="3508653"/>
          </a:xfrm>
          <a:prstGeom prst="rect">
            <a:avLst/>
          </a:prstGeom>
          <a:noFill/>
        </p:spPr>
        <p:txBody>
          <a:bodyPr wrap="square">
            <a:spAutoFit/>
          </a:bodyPr>
          <a:lstStyle/>
          <a:p>
            <a:r>
              <a:rPr lang="it-IT" sz="1600" b="1" dirty="0">
                <a:cs typeface="+mn-cs"/>
              </a:rPr>
              <a:t>Resistenza a breve termine</a:t>
            </a:r>
          </a:p>
          <a:p>
            <a:r>
              <a:rPr lang="it-IT" sz="1600" dirty="0">
                <a:cs typeface="+mn-cs"/>
              </a:rPr>
              <a:t>La resistenza a breve termine corrisponde a uno sforzo massimo di resistenza da 30 secondi a 2 minuti. Deve ricorrere in misura significativa all'apporto di energia anaerobica.</a:t>
            </a:r>
          </a:p>
          <a:p>
            <a:endParaRPr lang="it-IT" sz="1600" b="1" dirty="0">
              <a:cs typeface="+mn-cs"/>
            </a:endParaRPr>
          </a:p>
          <a:p>
            <a:r>
              <a:rPr lang="it-IT" sz="1600" b="1" dirty="0">
                <a:cs typeface="+mn-cs"/>
              </a:rPr>
              <a:t>Resistenza di media durata</a:t>
            </a:r>
          </a:p>
          <a:p>
            <a:r>
              <a:rPr lang="it-IT" sz="1600" dirty="0">
                <a:cs typeface="+mn-cs"/>
              </a:rPr>
              <a:t>La resistenza di media durata corrisponde a uno sforzo massimo di resistenza da 2 a 10 minuti. A seconda della lunghezza del percorso, richiede una percentuale di energia anaerobica o aerobica compresa tra il 20 e l'80%.</a:t>
            </a:r>
          </a:p>
          <a:p>
            <a:endParaRPr lang="it-IT" sz="1600" b="1" dirty="0">
              <a:cs typeface="+mn-cs"/>
            </a:endParaRPr>
          </a:p>
          <a:p>
            <a:r>
              <a:rPr lang="it-IT" sz="1600" b="1" dirty="0">
                <a:cs typeface="+mn-cs"/>
              </a:rPr>
              <a:t>Resistenza di lunga durata</a:t>
            </a:r>
          </a:p>
          <a:p>
            <a:r>
              <a:rPr lang="it-IT" sz="1600" dirty="0">
                <a:cs typeface="+mn-cs"/>
              </a:rPr>
              <a:t>La resistenza di lunga durata corrisponde a uno sforzo massimo di resistenza a partire da 10 minuti. In questo caso è soprattutto la capacità aerobica a limitare le prestazioni. Nel campo della resistenza di lunga durata II (da 30 a 90 min.) e in particolare III (oltre 90 min.), oltre alla combustione dei carboidrati, anche l'ossidazione degli acidi grassi liberi assume un ruolo sempre più importante nella produzione di energia aerobica.</a:t>
            </a:r>
          </a:p>
          <a:p>
            <a:endParaRPr lang="en-GB" sz="1400" dirty="0"/>
          </a:p>
        </p:txBody>
      </p:sp>
      <p:sp>
        <p:nvSpPr>
          <p:cNvPr id="4" name="Titel 2">
            <a:extLst>
              <a:ext uri="{FF2B5EF4-FFF2-40B4-BE49-F238E27FC236}">
                <a16:creationId xmlns:a16="http://schemas.microsoft.com/office/drawing/2014/main" id="{4197660F-88DC-44D9-BC6E-EED6C0A42914}"/>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FR" sz="2800" dirty="0" err="1"/>
              <a:t>Resistenza</a:t>
            </a:r>
            <a:br>
              <a:rPr lang="fr-FR" sz="2800" dirty="0"/>
            </a:br>
            <a:r>
              <a:rPr lang="fr-CH" sz="2800" b="0" kern="0" dirty="0">
                <a:cs typeface="Arial" panose="020B0604020202020204" pitchFamily="34" charset="0"/>
              </a:rPr>
              <a:t>Forme di </a:t>
            </a:r>
            <a:r>
              <a:rPr lang="fr-CH" sz="2800" b="0" kern="0" dirty="0" err="1">
                <a:cs typeface="Arial" panose="020B0604020202020204" pitchFamily="34" charset="0"/>
              </a:rPr>
              <a:t>manifestazione</a:t>
            </a:r>
            <a:endParaRPr lang="fr-CH" sz="2800" b="0" kern="0" dirty="0">
              <a:cs typeface="Arial" panose="020B0604020202020204" pitchFamily="34" charset="0"/>
            </a:endParaRPr>
          </a:p>
        </p:txBody>
      </p:sp>
      <p:sp>
        <p:nvSpPr>
          <p:cNvPr id="3" name="SeitenzahlBenutzerdefiniert">
            <a:extLst>
              <a:ext uri="{FF2B5EF4-FFF2-40B4-BE49-F238E27FC236}">
                <a16:creationId xmlns:a16="http://schemas.microsoft.com/office/drawing/2014/main" id="{ACA2AB80-67C5-1DC5-3B74-E09EC8A0C62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10</a:t>
            </a:r>
            <a:endParaRPr lang="de-CH" sz="900" dirty="0"/>
          </a:p>
        </p:txBody>
      </p:sp>
    </p:spTree>
    <p:extLst>
      <p:ext uri="{BB962C8B-B14F-4D97-AF65-F5344CB8AC3E}">
        <p14:creationId xmlns:p14="http://schemas.microsoft.com/office/powerpoint/2010/main" val="7788349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5E51A07-45A1-50D2-99DE-97AD026FD458}"/>
              </a:ext>
            </a:extLst>
          </p:cNvPr>
          <p:cNvSpPr txBox="1"/>
          <p:nvPr/>
        </p:nvSpPr>
        <p:spPr>
          <a:xfrm>
            <a:off x="769969" y="1412776"/>
            <a:ext cx="10990231" cy="5663089"/>
          </a:xfrm>
          <a:prstGeom prst="rect">
            <a:avLst/>
          </a:prstGeom>
          <a:noFill/>
        </p:spPr>
        <p:txBody>
          <a:bodyPr wrap="square">
            <a:spAutoFit/>
          </a:bodyPr>
          <a:lstStyle/>
          <a:p>
            <a:endParaRPr lang="en-GB" sz="1400" dirty="0"/>
          </a:p>
          <a:p>
            <a:r>
              <a:rPr lang="en-GB" sz="1600" b="0" i="0" u="none" strike="noStrike" kern="1200" dirty="0" err="1">
                <a:solidFill>
                  <a:schemeClr val="tx1"/>
                </a:solidFill>
                <a:effectLst/>
                <a:latin typeface="Arial" pitchFamily="34" charset="0"/>
                <a:ea typeface="+mn-ea"/>
                <a:cs typeface="+mn-cs"/>
              </a:rPr>
              <a:t>Zwei</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spezifische</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Formen</a:t>
            </a:r>
            <a:r>
              <a:rPr lang="en-GB" sz="1600" b="0" i="0" u="none" strike="noStrike" kern="1200" dirty="0">
                <a:solidFill>
                  <a:schemeClr val="tx1"/>
                </a:solidFill>
                <a:effectLst/>
                <a:latin typeface="Arial" pitchFamily="34" charset="0"/>
                <a:ea typeface="+mn-ea"/>
                <a:cs typeface="+mn-cs"/>
              </a:rPr>
              <a:t> der </a:t>
            </a:r>
            <a:r>
              <a:rPr lang="en-GB" sz="1600" b="0" i="0" u="none" strike="noStrike" kern="1200" dirty="0" err="1">
                <a:solidFill>
                  <a:schemeClr val="tx1"/>
                </a:solidFill>
                <a:effectLst/>
                <a:latin typeface="Arial" pitchFamily="34" charset="0"/>
                <a:ea typeface="+mn-ea"/>
                <a:cs typeface="+mn-cs"/>
              </a:rPr>
              <a:t>Ausdauer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bilden</a:t>
            </a:r>
            <a:r>
              <a:rPr lang="en-GB" sz="1600" b="0" i="0" u="none" strike="noStrike" kern="1200" dirty="0">
                <a:solidFill>
                  <a:schemeClr val="tx1"/>
                </a:solidFill>
                <a:effectLst/>
                <a:latin typeface="Arial" pitchFamily="34" charset="0"/>
                <a:ea typeface="+mn-ea"/>
                <a:cs typeface="+mn-cs"/>
              </a:rPr>
              <a:t> die Kraft- und die </a:t>
            </a:r>
            <a:r>
              <a:rPr lang="en-GB" sz="1600" b="0" i="0" u="none" strike="noStrike" kern="1200" dirty="0" err="1">
                <a:solidFill>
                  <a:schemeClr val="tx1"/>
                </a:solidFill>
                <a:effectLst/>
                <a:latin typeface="Arial" pitchFamily="34" charset="0"/>
                <a:ea typeface="+mn-ea"/>
                <a:cs typeface="+mn-cs"/>
              </a:rPr>
              <a:t>Schnelligkeitsausdauer</a:t>
            </a:r>
            <a:r>
              <a:rPr lang="en-GB" sz="1600" b="0" i="0" u="none" strike="noStrike" kern="1200" dirty="0">
                <a:solidFill>
                  <a:schemeClr val="tx1"/>
                </a:solidFill>
                <a:effectLst/>
                <a:latin typeface="Arial" pitchFamily="34" charset="0"/>
                <a:ea typeface="+mn-ea"/>
                <a:cs typeface="+mn-cs"/>
              </a:rPr>
              <a:t>.</a:t>
            </a:r>
          </a:p>
          <a:p>
            <a:r>
              <a:rPr lang="en-GB" sz="1600" b="0" i="0" u="none" strike="noStrike" kern="1200" dirty="0">
                <a:solidFill>
                  <a:schemeClr val="tx1"/>
                </a:solidFill>
                <a:effectLst/>
                <a:latin typeface="Arial" pitchFamily="34" charset="0"/>
                <a:ea typeface="+mn-ea"/>
                <a:cs typeface="+mn-cs"/>
              </a:rPr>
              <a:t> </a:t>
            </a:r>
          </a:p>
          <a:p>
            <a:r>
              <a:rPr lang="en-GB" sz="1600" b="1" i="0" u="none" strike="noStrike" kern="1200" dirty="0" err="1">
                <a:solidFill>
                  <a:schemeClr val="tx1"/>
                </a:solidFill>
                <a:effectLst/>
                <a:latin typeface="Arial" pitchFamily="34" charset="0"/>
                <a:ea typeface="+mn-ea"/>
                <a:cs typeface="+mn-cs"/>
              </a:rPr>
              <a:t>Kraftausdauer</a:t>
            </a:r>
            <a:endParaRPr lang="en-GB" sz="1600" b="1" i="0" u="none" strike="noStrike" kern="1200" dirty="0">
              <a:solidFill>
                <a:schemeClr val="tx1"/>
              </a:solidFill>
              <a:effectLst/>
              <a:latin typeface="Arial" pitchFamily="34" charset="0"/>
              <a:ea typeface="+mn-ea"/>
              <a:cs typeface="+mn-cs"/>
            </a:endParaRPr>
          </a:p>
          <a:p>
            <a:r>
              <a:rPr lang="en-GB" sz="1600" b="0" i="0" u="none" strike="noStrike" kern="1200" dirty="0" err="1">
                <a:solidFill>
                  <a:schemeClr val="tx1"/>
                </a:solidFill>
                <a:effectLst/>
                <a:latin typeface="Arial" pitchFamily="34" charset="0"/>
                <a:ea typeface="+mn-ea"/>
                <a:cs typeface="+mn-cs"/>
              </a:rPr>
              <a:t>Mit</a:t>
            </a:r>
            <a:r>
              <a:rPr lang="en-GB" sz="1600" b="0" i="0" u="none" strike="noStrike" kern="1200" dirty="0">
                <a:solidFill>
                  <a:schemeClr val="tx1"/>
                </a:solidFill>
                <a:effectLst/>
                <a:latin typeface="Arial" pitchFamily="34" charset="0"/>
                <a:ea typeface="+mn-ea"/>
                <a:cs typeface="+mn-cs"/>
              </a:rPr>
              <a:t> der </a:t>
            </a:r>
            <a:r>
              <a:rPr lang="en-GB" sz="1600" b="0" i="0" u="none" strike="noStrike" kern="1200" dirty="0" err="1">
                <a:solidFill>
                  <a:schemeClr val="tx1"/>
                </a:solidFill>
                <a:effectLst/>
                <a:latin typeface="Arial" pitchFamily="34" charset="0"/>
                <a:ea typeface="+mn-ea"/>
                <a:cs typeface="+mn-cs"/>
              </a:rPr>
              <a:t>Kraftausdauer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wird</a:t>
            </a:r>
            <a:r>
              <a:rPr lang="en-GB" sz="1600" b="0" i="0" u="none" strike="noStrike" kern="1200" dirty="0">
                <a:solidFill>
                  <a:schemeClr val="tx1"/>
                </a:solidFill>
                <a:effectLst/>
                <a:latin typeface="Arial" pitchFamily="34" charset="0"/>
                <a:ea typeface="+mn-ea"/>
                <a:cs typeface="+mn-cs"/>
              </a:rPr>
              <a:t> das </a:t>
            </a:r>
            <a:r>
              <a:rPr lang="en-GB" sz="1600" b="0" i="0" u="none" strike="noStrike" kern="1200" dirty="0" err="1">
                <a:solidFill>
                  <a:schemeClr val="tx1"/>
                </a:solidFill>
                <a:effectLst/>
                <a:latin typeface="Arial" pitchFamily="34" charset="0"/>
                <a:ea typeface="+mn-ea"/>
                <a:cs typeface="+mn-cs"/>
              </a:rPr>
              <a:t>Ausmass</a:t>
            </a:r>
            <a:r>
              <a:rPr lang="en-GB" sz="1600" b="0" i="0" u="none" strike="noStrike" kern="1200" dirty="0">
                <a:solidFill>
                  <a:schemeClr val="tx1"/>
                </a:solidFill>
                <a:effectLst/>
                <a:latin typeface="Arial" pitchFamily="34" charset="0"/>
                <a:ea typeface="+mn-ea"/>
                <a:cs typeface="+mn-cs"/>
              </a:rPr>
              <a:t> der </a:t>
            </a:r>
            <a:r>
              <a:rPr lang="en-GB" sz="1600" b="0" i="0" u="none" strike="noStrike" kern="1200" dirty="0" err="1">
                <a:solidFill>
                  <a:schemeClr val="tx1"/>
                </a:solidFill>
                <a:effectLst/>
                <a:latin typeface="Arial" pitchFamily="34" charset="0"/>
                <a:ea typeface="+mn-ea"/>
                <a:cs typeface="+mn-cs"/>
              </a:rPr>
              <a:t>Ermüdungsresistenz</a:t>
            </a:r>
            <a:r>
              <a:rPr lang="en-GB" sz="1600" b="0" i="0" u="none" strike="noStrike" kern="1200" dirty="0">
                <a:solidFill>
                  <a:schemeClr val="tx1"/>
                </a:solidFill>
                <a:effectLst/>
                <a:latin typeface="Arial" pitchFamily="34" charset="0"/>
                <a:ea typeface="+mn-ea"/>
                <a:cs typeface="+mn-cs"/>
              </a:rPr>
              <a:t> von </a:t>
            </a:r>
            <a:r>
              <a:rPr lang="en-GB" sz="1600" b="0" i="0" u="none" strike="noStrike" kern="1200" dirty="0" err="1">
                <a:solidFill>
                  <a:schemeClr val="tx1"/>
                </a:solidFill>
                <a:effectLst/>
                <a:latin typeface="Arial" pitchFamily="34" charset="0"/>
                <a:ea typeface="+mn-ea"/>
                <a:cs typeface="+mn-cs"/>
              </a:rPr>
              <a:t>Muskeln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bei</a:t>
            </a:r>
            <a:r>
              <a:rPr lang="en-GB" sz="1600" b="0" i="0" u="none" strike="noStrike" kern="1200" dirty="0">
                <a:solidFill>
                  <a:schemeClr val="tx1"/>
                </a:solidFill>
                <a:effectLst/>
                <a:latin typeface="Arial" pitchFamily="34" charset="0"/>
                <a:ea typeface="+mn-ea"/>
                <a:cs typeface="+mn-cs"/>
              </a:rPr>
              <a:t> langer </a:t>
            </a:r>
            <a:r>
              <a:rPr lang="en-GB" sz="1600" b="0" i="0" u="none" strike="noStrike" kern="1200" dirty="0" err="1">
                <a:solidFill>
                  <a:schemeClr val="tx1"/>
                </a:solidFill>
                <a:effectLst/>
                <a:latin typeface="Arial" pitchFamily="34" charset="0"/>
                <a:ea typeface="+mn-ea"/>
                <a:cs typeface="+mn-cs"/>
              </a:rPr>
              <a:t>Belastungszeit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angegeben</a:t>
            </a:r>
            <a:r>
              <a:rPr lang="en-GB" sz="1600" b="0" i="0" u="none" strike="noStrike" kern="1200" dirty="0">
                <a:solidFill>
                  <a:schemeClr val="tx1"/>
                </a:solidFill>
                <a:effectLst/>
                <a:latin typeface="Arial" pitchFamily="34" charset="0"/>
                <a:ea typeface="+mn-ea"/>
                <a:cs typeface="+mn-cs"/>
              </a:rPr>
              <a:t>. Es </a:t>
            </a:r>
            <a:r>
              <a:rPr lang="en-GB" sz="1600" b="0" i="0" u="none" strike="noStrike" kern="1200" dirty="0" err="1">
                <a:solidFill>
                  <a:schemeClr val="tx1"/>
                </a:solidFill>
                <a:effectLst/>
                <a:latin typeface="Arial" pitchFamily="34" charset="0"/>
                <a:ea typeface="+mn-ea"/>
                <a:cs typeface="+mn-cs"/>
              </a:rPr>
              <a:t>kann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dabei</a:t>
            </a:r>
            <a:r>
              <a:rPr lang="en-GB" sz="1600" b="0" i="0" u="none" strike="noStrike" kern="1200" dirty="0">
                <a:solidFill>
                  <a:schemeClr val="tx1"/>
                </a:solidFill>
                <a:effectLst/>
                <a:latin typeface="Arial" pitchFamily="34" charset="0"/>
                <a:ea typeface="+mn-ea"/>
                <a:cs typeface="+mn-cs"/>
              </a:rPr>
              <a:t> in aerobe und anaerobe </a:t>
            </a:r>
            <a:r>
              <a:rPr lang="en-GB" sz="1600" b="0" i="0" u="none" strike="noStrike" kern="1200" dirty="0" err="1">
                <a:solidFill>
                  <a:schemeClr val="tx1"/>
                </a:solidFill>
                <a:effectLst/>
                <a:latin typeface="Arial" pitchFamily="34" charset="0"/>
                <a:ea typeface="+mn-ea"/>
                <a:cs typeface="+mn-cs"/>
              </a:rPr>
              <a:t>Kraftausdauer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unterschieden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werden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Typische</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Sportarten</a:t>
            </a:r>
            <a:r>
              <a:rPr lang="en-GB" sz="1600" b="0" i="0" u="none" strike="noStrike" kern="1200" dirty="0">
                <a:solidFill>
                  <a:schemeClr val="tx1"/>
                </a:solidFill>
                <a:effectLst/>
                <a:latin typeface="Arial" pitchFamily="34" charset="0"/>
                <a:ea typeface="+mn-ea"/>
                <a:cs typeface="+mn-cs"/>
              </a:rPr>
              <a:t>, die </a:t>
            </a:r>
            <a:r>
              <a:rPr lang="en-GB" sz="1600" b="0" i="0" u="none" strike="noStrike" kern="1200" dirty="0" err="1">
                <a:solidFill>
                  <a:schemeClr val="tx1"/>
                </a:solidFill>
                <a:effectLst/>
                <a:latin typeface="Arial" pitchFamily="34" charset="0"/>
                <a:ea typeface="+mn-ea"/>
                <a:cs typeface="+mn-cs"/>
              </a:rPr>
              <a:t>eine</a:t>
            </a:r>
            <a:r>
              <a:rPr lang="en-GB" sz="1600" b="0" i="0" u="none" strike="noStrike" kern="1200" dirty="0">
                <a:solidFill>
                  <a:schemeClr val="tx1"/>
                </a:solidFill>
                <a:effectLst/>
                <a:latin typeface="Arial" pitchFamily="34" charset="0"/>
                <a:ea typeface="+mn-ea"/>
                <a:cs typeface="+mn-cs"/>
              </a:rPr>
              <a:t> gut </a:t>
            </a:r>
            <a:r>
              <a:rPr lang="en-GB" sz="1600" b="0" i="0" u="none" strike="noStrike" kern="1200" dirty="0" err="1">
                <a:solidFill>
                  <a:schemeClr val="tx1"/>
                </a:solidFill>
                <a:effectLst/>
                <a:latin typeface="Arial" pitchFamily="34" charset="0"/>
                <a:ea typeface="+mn-ea"/>
                <a:cs typeface="+mn-cs"/>
              </a:rPr>
              <a:t>ausgebildete</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Kraftausdauer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benötigen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sind</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Radfahren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Rudern</a:t>
            </a:r>
            <a:r>
              <a:rPr lang="en-GB" sz="1600" b="0" i="0" u="none" strike="noStrike" kern="1200" dirty="0">
                <a:solidFill>
                  <a:schemeClr val="tx1"/>
                </a:solidFill>
                <a:effectLst/>
                <a:latin typeface="Arial" pitchFamily="34" charset="0"/>
                <a:ea typeface="+mn-ea"/>
                <a:cs typeface="+mn-cs"/>
              </a:rPr>
              <a:t>, Kanu, Langlauf </a:t>
            </a:r>
            <a:r>
              <a:rPr lang="en-GB" sz="1600" b="0" i="0" u="none" strike="noStrike" kern="1200" dirty="0" err="1">
                <a:solidFill>
                  <a:schemeClr val="tx1"/>
                </a:solidFill>
                <a:effectLst/>
                <a:latin typeface="Arial" pitchFamily="34" charset="0"/>
                <a:ea typeface="+mn-ea"/>
                <a:cs typeface="+mn-cs"/>
              </a:rPr>
              <a:t>oder</a:t>
            </a:r>
            <a:r>
              <a:rPr lang="en-GB" sz="1600" b="0" i="0" u="none" strike="noStrike" kern="1200" dirty="0">
                <a:solidFill>
                  <a:schemeClr val="tx1"/>
                </a:solidFill>
                <a:effectLst/>
                <a:latin typeface="Arial" pitchFamily="34" charset="0"/>
                <a:ea typeface="+mn-ea"/>
                <a:cs typeface="+mn-cs"/>
              </a:rPr>
              <a:t> Boxen. Der </a:t>
            </a:r>
            <a:r>
              <a:rPr lang="en-GB" sz="1600" b="0" i="0" u="none" strike="noStrike" kern="1200" dirty="0" err="1">
                <a:solidFill>
                  <a:schemeClr val="tx1"/>
                </a:solidFill>
                <a:effectLst/>
                <a:latin typeface="Arial" pitchFamily="34" charset="0"/>
                <a:ea typeface="+mn-ea"/>
                <a:cs typeface="+mn-cs"/>
              </a:rPr>
              <a:t>Krafteinsatz</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ist</a:t>
            </a:r>
            <a:r>
              <a:rPr lang="en-GB" sz="1600" b="0" i="0" u="none" strike="noStrike" kern="1200" dirty="0">
                <a:solidFill>
                  <a:schemeClr val="tx1"/>
                </a:solidFill>
                <a:effectLst/>
                <a:latin typeface="Arial" pitchFamily="34" charset="0"/>
                <a:ea typeface="+mn-ea"/>
                <a:cs typeface="+mn-cs"/>
              </a:rPr>
              <a:t> in </a:t>
            </a:r>
            <a:r>
              <a:rPr lang="en-GB" sz="1600" b="0" i="0" u="none" strike="noStrike" kern="1200" dirty="0" err="1">
                <a:solidFill>
                  <a:schemeClr val="tx1"/>
                </a:solidFill>
                <a:effectLst/>
                <a:latin typeface="Arial" pitchFamily="34" charset="0"/>
                <a:ea typeface="+mn-ea"/>
                <a:cs typeface="+mn-cs"/>
              </a:rPr>
              <a:t>solchen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Sportarten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selten</a:t>
            </a:r>
            <a:r>
              <a:rPr lang="en-GB" sz="1600" b="0" i="0" u="none" strike="noStrike" kern="1200" dirty="0">
                <a:solidFill>
                  <a:schemeClr val="tx1"/>
                </a:solidFill>
                <a:effectLst/>
                <a:latin typeface="Arial" pitchFamily="34" charset="0"/>
                <a:ea typeface="+mn-ea"/>
                <a:cs typeface="+mn-cs"/>
              </a:rPr>
              <a:t> maximal, </a:t>
            </a:r>
            <a:r>
              <a:rPr lang="en-GB" sz="1600" b="0" i="0" u="none" strike="noStrike" kern="1200" dirty="0" err="1">
                <a:solidFill>
                  <a:schemeClr val="tx1"/>
                </a:solidFill>
                <a:effectLst/>
                <a:latin typeface="Arial" pitchFamily="34" charset="0"/>
                <a:ea typeface="+mn-ea"/>
                <a:cs typeface="+mn-cs"/>
              </a:rPr>
              <a:t>sondern</a:t>
            </a:r>
            <a:r>
              <a:rPr lang="en-GB" sz="1600" b="0" i="0" u="none" strike="noStrike" kern="1200" dirty="0">
                <a:solidFill>
                  <a:schemeClr val="tx1"/>
                </a:solidFill>
                <a:effectLst/>
                <a:latin typeface="Arial" pitchFamily="34" charset="0"/>
                <a:ea typeface="+mn-ea"/>
                <a:cs typeface="+mn-cs"/>
              </a:rPr>
              <a:t> muss </a:t>
            </a:r>
            <a:r>
              <a:rPr lang="en-GB" sz="1600" b="0" i="0" u="none" strike="noStrike" kern="1200" dirty="0" err="1">
                <a:solidFill>
                  <a:schemeClr val="tx1"/>
                </a:solidFill>
                <a:effectLst/>
                <a:latin typeface="Arial" pitchFamily="34" charset="0"/>
                <a:ea typeface="+mn-ea"/>
                <a:cs typeface="+mn-cs"/>
              </a:rPr>
              <a:t>vielmehr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über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lange</a:t>
            </a:r>
            <a:r>
              <a:rPr lang="en-GB" sz="1600" b="0" i="0" u="none" strike="noStrike" kern="1200" dirty="0">
                <a:solidFill>
                  <a:schemeClr val="tx1"/>
                </a:solidFill>
                <a:effectLst/>
                <a:latin typeface="Arial" pitchFamily="34" charset="0"/>
                <a:ea typeface="+mn-ea"/>
                <a:cs typeface="+mn-cs"/>
              </a:rPr>
              <a:t> Zeit </a:t>
            </a:r>
            <a:r>
              <a:rPr lang="en-GB" sz="1600" b="0" i="0" u="none" strike="noStrike" kern="1200" dirty="0" err="1">
                <a:solidFill>
                  <a:schemeClr val="tx1"/>
                </a:solidFill>
                <a:effectLst/>
                <a:latin typeface="Arial" pitchFamily="34" charset="0"/>
                <a:ea typeface="+mn-ea"/>
                <a:cs typeface="+mn-cs"/>
              </a:rPr>
              <a:t>aufrechterhalten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werden</a:t>
            </a:r>
            <a:r>
              <a:rPr lang="en-GB" sz="1600" b="0" i="0" u="none" strike="noStrike" kern="1200" dirty="0">
                <a:solidFill>
                  <a:schemeClr val="tx1"/>
                </a:solidFill>
                <a:effectLst/>
                <a:latin typeface="Arial" pitchFamily="34" charset="0"/>
                <a:ea typeface="+mn-ea"/>
                <a:cs typeface="+mn-cs"/>
              </a:rPr>
              <a:t>.</a:t>
            </a:r>
          </a:p>
          <a:p>
            <a:r>
              <a:rPr lang="en-GB" sz="1600" b="0" i="0" u="none" strike="noStrike" kern="1200" dirty="0">
                <a:solidFill>
                  <a:schemeClr val="tx1"/>
                </a:solidFill>
                <a:effectLst/>
                <a:latin typeface="Arial" pitchFamily="34" charset="0"/>
                <a:ea typeface="+mn-ea"/>
                <a:cs typeface="+mn-cs"/>
              </a:rPr>
              <a:t> </a:t>
            </a:r>
          </a:p>
          <a:p>
            <a:r>
              <a:rPr lang="en-GB" sz="1600" b="1" i="0" u="none" strike="noStrike" kern="1200" dirty="0" err="1">
                <a:solidFill>
                  <a:schemeClr val="tx1"/>
                </a:solidFill>
                <a:effectLst/>
                <a:latin typeface="Arial" pitchFamily="34" charset="0"/>
                <a:ea typeface="+mn-ea"/>
                <a:cs typeface="+mn-cs"/>
              </a:rPr>
              <a:t>Schnelligkeitsausdauer</a:t>
            </a:r>
            <a:endParaRPr lang="en-GB" sz="1600" b="1" i="0" u="none" strike="noStrike" kern="1200" dirty="0">
              <a:solidFill>
                <a:schemeClr val="tx1"/>
              </a:solidFill>
              <a:effectLst/>
              <a:latin typeface="Arial" pitchFamily="34" charset="0"/>
              <a:ea typeface="+mn-ea"/>
              <a:cs typeface="+mn-cs"/>
            </a:endParaRPr>
          </a:p>
          <a:p>
            <a:r>
              <a:rPr lang="en-GB" sz="1600" b="0" i="0" u="none" strike="noStrike" kern="1200" dirty="0">
                <a:solidFill>
                  <a:schemeClr val="tx1"/>
                </a:solidFill>
                <a:effectLst/>
                <a:latin typeface="Arial" pitchFamily="34" charset="0"/>
                <a:ea typeface="+mn-ea"/>
                <a:cs typeface="+mn-cs"/>
              </a:rPr>
              <a:t>Die </a:t>
            </a:r>
            <a:r>
              <a:rPr lang="en-GB" sz="1600" b="0" i="0" u="none" strike="noStrike" kern="1200" dirty="0" err="1">
                <a:solidFill>
                  <a:schemeClr val="tx1"/>
                </a:solidFill>
                <a:effectLst/>
                <a:latin typeface="Arial" pitchFamily="34" charset="0"/>
                <a:ea typeface="+mn-ea"/>
                <a:cs typeface="+mn-cs"/>
              </a:rPr>
              <a:t>Schnelligkeitsausdauer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beschreibt</a:t>
            </a:r>
            <a:r>
              <a:rPr lang="en-GB" sz="1600" b="0" i="0" u="none" strike="noStrike" kern="1200" dirty="0">
                <a:solidFill>
                  <a:schemeClr val="tx1"/>
                </a:solidFill>
                <a:effectLst/>
                <a:latin typeface="Arial" pitchFamily="34" charset="0"/>
                <a:ea typeface="+mn-ea"/>
                <a:cs typeface="+mn-cs"/>
              </a:rPr>
              <a:t> die </a:t>
            </a:r>
            <a:r>
              <a:rPr lang="en-GB" sz="1600" b="0" i="0" u="none" strike="noStrike" kern="1200" dirty="0" err="1">
                <a:solidFill>
                  <a:schemeClr val="tx1"/>
                </a:solidFill>
                <a:effectLst/>
                <a:latin typeface="Arial" pitchFamily="34" charset="0"/>
                <a:ea typeface="+mn-ea"/>
                <a:cs typeface="+mn-cs"/>
              </a:rPr>
              <a:t>Fähigkeit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eine</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maximale</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Geschwindigkeit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ohne</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Geschwindigkeitsverlust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aufrechtzuerhalten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oder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eine</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schnelle</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Reaktion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wiederholt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mit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maximaler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Geschwindigkeit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auszuführen</a:t>
            </a:r>
            <a:r>
              <a:rPr lang="en-GB" sz="1600" b="0" i="0" u="none" strike="noStrike" kern="1200" dirty="0">
                <a:solidFill>
                  <a:schemeClr val="tx1"/>
                </a:solidFill>
                <a:effectLst/>
                <a:latin typeface="Arial" pitchFamily="34" charset="0"/>
                <a:ea typeface="+mn-ea"/>
                <a:cs typeface="+mn-cs"/>
              </a:rPr>
              <a:t>. In </a:t>
            </a:r>
            <a:r>
              <a:rPr lang="en-GB" sz="1600" b="0" i="0" u="none" strike="noStrike" kern="1200" dirty="0" err="1">
                <a:solidFill>
                  <a:schemeClr val="tx1"/>
                </a:solidFill>
                <a:effectLst/>
                <a:latin typeface="Arial" pitchFamily="34" charset="0"/>
                <a:ea typeface="+mn-ea"/>
                <a:cs typeface="+mn-cs"/>
              </a:rPr>
              <a:t>anderen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Worten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ist</a:t>
            </a:r>
            <a:r>
              <a:rPr lang="en-GB" sz="1600" b="0" i="0" u="none" strike="noStrike" kern="1200" dirty="0">
                <a:solidFill>
                  <a:schemeClr val="tx1"/>
                </a:solidFill>
                <a:effectLst/>
                <a:latin typeface="Arial" pitchFamily="34" charset="0"/>
                <a:ea typeface="+mn-ea"/>
                <a:cs typeface="+mn-cs"/>
              </a:rPr>
              <a:t> die </a:t>
            </a:r>
            <a:r>
              <a:rPr lang="en-GB" sz="1600" b="0" i="0" u="none" strike="noStrike" kern="1200" dirty="0" err="1">
                <a:solidFill>
                  <a:schemeClr val="tx1"/>
                </a:solidFill>
                <a:effectLst/>
                <a:latin typeface="Arial" pitchFamily="34" charset="0"/>
                <a:ea typeface="+mn-ea"/>
                <a:cs typeface="+mn-cs"/>
              </a:rPr>
              <a:t>Schnelligkeitsausdauer</a:t>
            </a:r>
            <a:r>
              <a:rPr lang="en-GB" sz="1600" b="0" i="0" u="none" strike="noStrike" kern="1200" dirty="0">
                <a:solidFill>
                  <a:schemeClr val="tx1"/>
                </a:solidFill>
                <a:effectLst/>
                <a:latin typeface="Arial" pitchFamily="34" charset="0"/>
                <a:ea typeface="+mn-ea"/>
                <a:cs typeface="+mn-cs"/>
              </a:rPr>
              <a:t> das Mass </a:t>
            </a:r>
            <a:r>
              <a:rPr lang="en-GB" sz="1600" b="0" i="0" u="none" strike="noStrike" kern="1200" dirty="0" err="1">
                <a:solidFill>
                  <a:schemeClr val="tx1"/>
                </a:solidFill>
                <a:effectLst/>
                <a:latin typeface="Arial" pitchFamily="34" charset="0"/>
                <a:ea typeface="+mn-ea"/>
                <a:cs typeface="+mn-cs"/>
              </a:rPr>
              <a:t>für</a:t>
            </a:r>
            <a:r>
              <a:rPr lang="en-GB" sz="1600" b="0" i="0" u="none" strike="noStrike" kern="1200" dirty="0">
                <a:solidFill>
                  <a:schemeClr val="tx1"/>
                </a:solidFill>
                <a:effectLst/>
                <a:latin typeface="Arial" pitchFamily="34" charset="0"/>
                <a:ea typeface="+mn-ea"/>
                <a:cs typeface="+mn-cs"/>
              </a:rPr>
              <a:t> die </a:t>
            </a:r>
            <a:r>
              <a:rPr lang="en-GB" sz="1600" b="0" i="0" u="none" strike="noStrike" kern="1200" dirty="0" err="1">
                <a:solidFill>
                  <a:schemeClr val="tx1"/>
                </a:solidFill>
                <a:effectLst/>
                <a:latin typeface="Arial" pitchFamily="34" charset="0"/>
                <a:ea typeface="+mn-ea"/>
                <a:cs typeface="+mn-cs"/>
              </a:rPr>
              <a:t>Fähigkeit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gegen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einen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Geschwindigkeitsverlust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bei</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länger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andauerndem</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oder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wiederholtem</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maximalem</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Schnelligkeitseinsatz</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Widerstand</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zu</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leisten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Limitierende</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Faktoren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für</a:t>
            </a:r>
            <a:r>
              <a:rPr lang="en-GB" sz="1600" b="0" i="0" u="none" strike="noStrike" kern="1200" dirty="0">
                <a:solidFill>
                  <a:schemeClr val="tx1"/>
                </a:solidFill>
                <a:effectLst/>
                <a:latin typeface="Arial" pitchFamily="34" charset="0"/>
                <a:ea typeface="+mn-ea"/>
                <a:cs typeface="+mn-cs"/>
              </a:rPr>
              <a:t> die </a:t>
            </a:r>
            <a:r>
              <a:rPr lang="en-GB" sz="1600" b="0" i="0" u="none" strike="noStrike" kern="1200" dirty="0" err="1">
                <a:solidFill>
                  <a:schemeClr val="tx1"/>
                </a:solidFill>
                <a:effectLst/>
                <a:latin typeface="Arial" pitchFamily="34" charset="0"/>
                <a:ea typeface="+mn-ea"/>
                <a:cs typeface="+mn-cs"/>
              </a:rPr>
              <a:t>Schnelligkeitsausdauer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sind</a:t>
            </a:r>
            <a:r>
              <a:rPr lang="en-GB" sz="1600" b="0" i="0" u="none" strike="noStrike" kern="1200" dirty="0">
                <a:solidFill>
                  <a:schemeClr val="tx1"/>
                </a:solidFill>
                <a:effectLst/>
                <a:latin typeface="Arial" pitchFamily="34" charset="0"/>
                <a:ea typeface="+mn-ea"/>
                <a:cs typeface="+mn-cs"/>
              </a:rPr>
              <a:t> die </a:t>
            </a:r>
            <a:r>
              <a:rPr lang="en-GB" sz="1600" b="0" i="0" u="none" strike="noStrike" kern="1200" dirty="0" err="1">
                <a:solidFill>
                  <a:schemeClr val="tx1"/>
                </a:solidFill>
                <a:effectLst/>
                <a:latin typeface="Arial" pitchFamily="34" charset="0"/>
                <a:ea typeface="+mn-ea"/>
                <a:cs typeface="+mn-cs"/>
              </a:rPr>
              <a:t>Ermüdungsresistenz</a:t>
            </a:r>
            <a:r>
              <a:rPr lang="en-GB" sz="1600" b="0" i="0" u="none" strike="noStrike" kern="1200" dirty="0">
                <a:solidFill>
                  <a:schemeClr val="tx1"/>
                </a:solidFill>
                <a:effectLst/>
                <a:latin typeface="Arial" pitchFamily="34" charset="0"/>
                <a:ea typeface="+mn-ea"/>
                <a:cs typeface="+mn-cs"/>
              </a:rPr>
              <a:t> des </a:t>
            </a:r>
            <a:r>
              <a:rPr lang="en-GB" sz="1600" b="0" i="0" u="none" strike="noStrike" kern="1200" dirty="0" err="1">
                <a:solidFill>
                  <a:schemeClr val="tx1"/>
                </a:solidFill>
                <a:effectLst/>
                <a:latin typeface="Arial" pitchFamily="34" charset="0"/>
                <a:ea typeface="+mn-ea"/>
                <a:cs typeface="+mn-cs"/>
              </a:rPr>
              <a:t>Nervensystems</a:t>
            </a:r>
            <a:r>
              <a:rPr lang="en-GB" sz="1600" b="0" i="0" u="none" strike="noStrike" kern="1200" dirty="0">
                <a:solidFill>
                  <a:schemeClr val="tx1"/>
                </a:solidFill>
                <a:effectLst/>
                <a:latin typeface="Arial" pitchFamily="34" charset="0"/>
                <a:ea typeface="+mn-ea"/>
                <a:cs typeface="+mn-cs"/>
              </a:rPr>
              <a:t> und die </a:t>
            </a:r>
            <a:r>
              <a:rPr lang="en-GB" sz="1600" b="0" i="0" u="none" strike="noStrike" kern="1200" dirty="0" err="1">
                <a:solidFill>
                  <a:schemeClr val="tx1"/>
                </a:solidFill>
                <a:effectLst/>
                <a:latin typeface="Arial" pitchFamily="34" charset="0"/>
                <a:ea typeface="+mn-ea"/>
                <a:cs typeface="+mn-cs"/>
              </a:rPr>
              <a:t>Geschwindigkeit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mit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welcher</a:t>
            </a:r>
            <a:r>
              <a:rPr lang="en-GB" sz="1600" b="0" i="0" u="none" strike="noStrike" kern="1200" dirty="0">
                <a:solidFill>
                  <a:schemeClr val="tx1"/>
                </a:solidFill>
                <a:effectLst/>
                <a:latin typeface="Arial" pitchFamily="34" charset="0"/>
                <a:ea typeface="+mn-ea"/>
                <a:cs typeface="+mn-cs"/>
              </a:rPr>
              <a:t> der </a:t>
            </a:r>
            <a:r>
              <a:rPr lang="en-GB" sz="1600" b="0" i="0" u="none" strike="noStrike" kern="1200" dirty="0" err="1">
                <a:solidFill>
                  <a:schemeClr val="tx1"/>
                </a:solidFill>
                <a:effectLst/>
                <a:latin typeface="Arial" pitchFamily="34" charset="0"/>
                <a:ea typeface="+mn-ea"/>
                <a:cs typeface="+mn-cs"/>
              </a:rPr>
              <a:t>Körper</a:t>
            </a:r>
            <a:r>
              <a:rPr lang="en-GB" sz="1600" b="0" i="0" u="none" strike="noStrike" kern="1200" dirty="0">
                <a:solidFill>
                  <a:schemeClr val="tx1"/>
                </a:solidFill>
                <a:effectLst/>
                <a:latin typeface="Arial" pitchFamily="34" charset="0"/>
                <a:ea typeface="+mn-ea"/>
                <a:cs typeface="+mn-cs"/>
              </a:rPr>
              <a:t> die </a:t>
            </a:r>
            <a:r>
              <a:rPr lang="en-GB" sz="1600" b="0" i="0" u="none" strike="noStrike" kern="1200" dirty="0" err="1">
                <a:solidFill>
                  <a:schemeClr val="tx1"/>
                </a:solidFill>
                <a:effectLst/>
                <a:latin typeface="Arial" pitchFamily="34" charset="0"/>
                <a:ea typeface="+mn-ea"/>
                <a:cs typeface="+mn-cs"/>
              </a:rPr>
              <a:t>Resynthese</a:t>
            </a:r>
            <a:r>
              <a:rPr lang="en-GB" sz="1600" b="0" i="0" u="none" strike="noStrike" kern="1200" dirty="0">
                <a:solidFill>
                  <a:schemeClr val="tx1"/>
                </a:solidFill>
                <a:effectLst/>
                <a:latin typeface="Arial" pitchFamily="34" charset="0"/>
                <a:ea typeface="+mn-ea"/>
                <a:cs typeface="+mn-cs"/>
              </a:rPr>
              <a:t> von ATP und </a:t>
            </a:r>
            <a:r>
              <a:rPr lang="en-GB" sz="1600" b="0" i="0" u="none" strike="noStrike" kern="1200" dirty="0" err="1">
                <a:solidFill>
                  <a:schemeClr val="tx1"/>
                </a:solidFill>
                <a:effectLst/>
                <a:latin typeface="Arial" pitchFamily="34" charset="0"/>
                <a:ea typeface="+mn-ea"/>
                <a:cs typeface="+mn-cs"/>
              </a:rPr>
              <a:t>Kreatinphosphat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ausführen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kann</a:t>
            </a:r>
            <a:r>
              <a:rPr lang="en-GB" sz="1600" b="0" i="0" u="none" strike="noStrike" kern="1200" dirty="0">
                <a:solidFill>
                  <a:schemeClr val="tx1"/>
                </a:solidFill>
                <a:effectLst/>
                <a:latin typeface="Arial" pitchFamily="34" charset="0"/>
                <a:ea typeface="+mn-ea"/>
                <a:cs typeface="+mn-cs"/>
              </a:rPr>
              <a:t>. Die </a:t>
            </a:r>
            <a:r>
              <a:rPr lang="en-GB" sz="1600" b="0" i="0" u="none" strike="noStrike" kern="1200" dirty="0" err="1">
                <a:solidFill>
                  <a:schemeClr val="tx1"/>
                </a:solidFill>
                <a:effectLst/>
                <a:latin typeface="Arial" pitchFamily="34" charset="0"/>
                <a:ea typeface="+mn-ea"/>
                <a:cs typeface="+mn-cs"/>
              </a:rPr>
              <a:t>Schnelligkeitsausdauer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kann</a:t>
            </a:r>
            <a:r>
              <a:rPr lang="en-GB" sz="1600" b="0" i="0" u="none" strike="noStrike" kern="1200" dirty="0">
                <a:solidFill>
                  <a:schemeClr val="tx1"/>
                </a:solidFill>
                <a:effectLst/>
                <a:latin typeface="Arial" pitchFamily="34" charset="0"/>
                <a:ea typeface="+mn-ea"/>
                <a:cs typeface="+mn-cs"/>
              </a:rPr>
              <a:t> in die </a:t>
            </a:r>
            <a:r>
              <a:rPr lang="en-GB" sz="1600" b="0" i="0" u="none" strike="noStrike" kern="1200" dirty="0" err="1">
                <a:solidFill>
                  <a:schemeClr val="tx1"/>
                </a:solidFill>
                <a:effectLst/>
                <a:latin typeface="Arial" pitchFamily="34" charset="0"/>
                <a:ea typeface="+mn-ea"/>
                <a:cs typeface="+mn-cs"/>
              </a:rPr>
              <a:t>drei</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Bereiche</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Reaktions</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Aktions</a:t>
            </a:r>
            <a:r>
              <a:rPr lang="en-GB" sz="1600" b="0" i="0" u="none" strike="noStrike" kern="1200" dirty="0">
                <a:solidFill>
                  <a:schemeClr val="tx1"/>
                </a:solidFill>
                <a:effectLst/>
                <a:latin typeface="Arial" pitchFamily="34" charset="0"/>
                <a:ea typeface="+mn-ea"/>
                <a:cs typeface="+mn-cs"/>
              </a:rPr>
              <a:t>- und </a:t>
            </a:r>
            <a:r>
              <a:rPr lang="en-GB" sz="1600" b="0" i="0" u="none" strike="noStrike" kern="1200" dirty="0" err="1">
                <a:solidFill>
                  <a:schemeClr val="tx1"/>
                </a:solidFill>
                <a:effectLst/>
                <a:latin typeface="Arial" pitchFamily="34" charset="0"/>
                <a:ea typeface="+mn-ea"/>
                <a:cs typeface="+mn-cs"/>
              </a:rPr>
              <a:t>Handlungsschnelligkeitsausdauer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gegliedert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werden</a:t>
            </a:r>
            <a:r>
              <a:rPr lang="en-GB" sz="1600" b="0" i="0" u="none" strike="noStrike" kern="1200" dirty="0">
                <a:solidFill>
                  <a:schemeClr val="tx1"/>
                </a:solidFill>
                <a:effectLst/>
                <a:latin typeface="Arial" pitchFamily="34" charset="0"/>
                <a:ea typeface="+mn-ea"/>
                <a:cs typeface="+mn-cs"/>
              </a:rPr>
              <a:t>.</a:t>
            </a:r>
          </a:p>
          <a:p>
            <a:r>
              <a:rPr lang="en-GB" sz="1600" b="0" i="0" u="none" strike="noStrike" kern="1200" dirty="0">
                <a:solidFill>
                  <a:schemeClr val="tx1"/>
                </a:solidFill>
                <a:effectLst/>
                <a:latin typeface="Arial" pitchFamily="34" charset="0"/>
                <a:ea typeface="+mn-ea"/>
                <a:cs typeface="+mn-cs"/>
              </a:rPr>
              <a:t> </a:t>
            </a:r>
          </a:p>
          <a:p>
            <a:r>
              <a:rPr lang="en-GB" sz="1600" b="0" i="1" u="none" strike="noStrike" kern="1200" dirty="0" err="1">
                <a:solidFill>
                  <a:schemeClr val="tx1"/>
                </a:solidFill>
                <a:effectLst/>
                <a:latin typeface="Arial" pitchFamily="34" charset="0"/>
                <a:ea typeface="+mn-ea"/>
                <a:cs typeface="+mn-cs"/>
              </a:rPr>
              <a:t>Für</a:t>
            </a:r>
            <a:r>
              <a:rPr lang="en-GB" sz="1600" b="0" i="1" u="none" strike="noStrike" kern="1200" dirty="0">
                <a:solidFill>
                  <a:schemeClr val="tx1"/>
                </a:solidFill>
                <a:effectLst/>
                <a:latin typeface="Arial" pitchFamily="34" charset="0"/>
                <a:ea typeface="+mn-ea"/>
                <a:cs typeface="+mn-cs"/>
              </a:rPr>
              <a:t> die </a:t>
            </a:r>
            <a:r>
              <a:rPr lang="en-GB" sz="1600" b="0" i="1" u="none" strike="noStrike" kern="1200" dirty="0" err="1">
                <a:solidFill>
                  <a:schemeClr val="tx1"/>
                </a:solidFill>
                <a:effectLst/>
                <a:latin typeface="Arial" pitchFamily="34" charset="0"/>
                <a:ea typeface="+mn-ea"/>
                <a:cs typeface="+mn-cs"/>
              </a:rPr>
              <a:t>Trainingsplanung</a:t>
            </a:r>
            <a:r>
              <a:rPr lang="en-GB" sz="1600" b="0" i="1" u="none" strike="noStrike" kern="1200" dirty="0">
                <a:solidFill>
                  <a:schemeClr val="tx1"/>
                </a:solidFill>
                <a:effectLst/>
                <a:latin typeface="Arial" pitchFamily="34" charset="0"/>
                <a:ea typeface="+mn-ea"/>
                <a:cs typeface="+mn-cs"/>
              </a:rPr>
              <a:t> </a:t>
            </a:r>
            <a:r>
              <a:rPr lang="en-GB" sz="1600" b="0" i="1" u="none" strike="noStrike" kern="1200" dirty="0" err="1">
                <a:solidFill>
                  <a:schemeClr val="tx1"/>
                </a:solidFill>
                <a:effectLst/>
                <a:latin typeface="Arial" pitchFamily="34" charset="0"/>
                <a:ea typeface="+mn-ea"/>
                <a:cs typeface="+mn-cs"/>
              </a:rPr>
              <a:t>eines</a:t>
            </a:r>
            <a:r>
              <a:rPr lang="en-GB" sz="1600" b="0" i="1" u="none" strike="noStrike" kern="1200" dirty="0">
                <a:solidFill>
                  <a:schemeClr val="tx1"/>
                </a:solidFill>
                <a:effectLst/>
                <a:latin typeface="Arial" pitchFamily="34" charset="0"/>
                <a:ea typeface="+mn-ea"/>
                <a:cs typeface="+mn-cs"/>
              </a:rPr>
              <a:t> </a:t>
            </a:r>
            <a:r>
              <a:rPr lang="en-GB" sz="1600" b="0" i="1" u="none" strike="noStrike" kern="1200" dirty="0" err="1">
                <a:solidFill>
                  <a:schemeClr val="tx1"/>
                </a:solidFill>
                <a:effectLst/>
                <a:latin typeface="Arial" pitchFamily="34" charset="0"/>
                <a:ea typeface="+mn-ea"/>
                <a:cs typeface="+mn-cs"/>
              </a:rPr>
              <a:t>Spitzensportlers</a:t>
            </a:r>
            <a:r>
              <a:rPr lang="en-GB" sz="1600" b="0" i="1" u="none" strike="noStrike" kern="1200" dirty="0">
                <a:solidFill>
                  <a:schemeClr val="tx1"/>
                </a:solidFill>
                <a:effectLst/>
                <a:latin typeface="Arial" pitchFamily="34" charset="0"/>
                <a:ea typeface="+mn-ea"/>
                <a:cs typeface="+mn-cs"/>
              </a:rPr>
              <a:t> </a:t>
            </a:r>
            <a:r>
              <a:rPr lang="en-GB" sz="1600" b="0" i="1" u="none" strike="noStrike" kern="1200" dirty="0" err="1">
                <a:solidFill>
                  <a:schemeClr val="tx1"/>
                </a:solidFill>
                <a:effectLst/>
                <a:latin typeface="Arial" pitchFamily="34" charset="0"/>
                <a:ea typeface="+mn-ea"/>
                <a:cs typeface="+mn-cs"/>
              </a:rPr>
              <a:t>sind</a:t>
            </a:r>
            <a:r>
              <a:rPr lang="en-GB" sz="1600" b="0" i="1" u="none" strike="noStrike" kern="1200" dirty="0">
                <a:solidFill>
                  <a:schemeClr val="tx1"/>
                </a:solidFill>
                <a:effectLst/>
                <a:latin typeface="Arial" pitchFamily="34" charset="0"/>
                <a:ea typeface="+mn-ea"/>
                <a:cs typeface="+mn-cs"/>
              </a:rPr>
              <a:t> die </a:t>
            </a:r>
            <a:r>
              <a:rPr lang="en-GB" sz="1600" b="0" i="1" u="none" strike="noStrike" kern="1200" dirty="0" err="1">
                <a:solidFill>
                  <a:schemeClr val="tx1"/>
                </a:solidFill>
                <a:effectLst/>
                <a:latin typeface="Arial" pitchFamily="34" charset="0"/>
                <a:ea typeface="+mn-ea"/>
                <a:cs typeface="+mn-cs"/>
              </a:rPr>
              <a:t>detaillierten</a:t>
            </a:r>
            <a:r>
              <a:rPr lang="en-GB" sz="1600" b="0" i="1" u="none" strike="noStrike" kern="1200" dirty="0">
                <a:solidFill>
                  <a:schemeClr val="tx1"/>
                </a:solidFill>
                <a:effectLst/>
                <a:latin typeface="Arial" pitchFamily="34" charset="0"/>
                <a:ea typeface="+mn-ea"/>
                <a:cs typeface="+mn-cs"/>
              </a:rPr>
              <a:t> </a:t>
            </a:r>
            <a:r>
              <a:rPr lang="en-GB" sz="1600" b="0" i="1" u="none" strike="noStrike" kern="1200" dirty="0" err="1">
                <a:solidFill>
                  <a:schemeClr val="tx1"/>
                </a:solidFill>
                <a:effectLst/>
                <a:latin typeface="Arial" pitchFamily="34" charset="0"/>
                <a:ea typeface="+mn-ea"/>
                <a:cs typeface="+mn-cs"/>
              </a:rPr>
              <a:t>Unterscheidungen</a:t>
            </a:r>
            <a:r>
              <a:rPr lang="en-GB" sz="1600" b="0" i="1" u="none" strike="noStrike" kern="1200" dirty="0">
                <a:solidFill>
                  <a:schemeClr val="tx1"/>
                </a:solidFill>
                <a:effectLst/>
                <a:latin typeface="Arial" pitchFamily="34" charset="0"/>
                <a:ea typeface="+mn-ea"/>
                <a:cs typeface="+mn-cs"/>
              </a:rPr>
              <a:t> der </a:t>
            </a:r>
            <a:r>
              <a:rPr lang="en-GB" sz="1600" b="0" i="1" u="none" strike="noStrike" kern="1200" dirty="0" err="1">
                <a:solidFill>
                  <a:schemeClr val="tx1"/>
                </a:solidFill>
                <a:effectLst/>
                <a:latin typeface="Arial" pitchFamily="34" charset="0"/>
                <a:ea typeface="+mn-ea"/>
                <a:cs typeface="+mn-cs"/>
              </a:rPr>
              <a:t>verschiedenen</a:t>
            </a:r>
            <a:r>
              <a:rPr lang="en-GB" sz="1600" b="0" i="1" u="none" strike="noStrike" kern="1200" dirty="0">
                <a:solidFill>
                  <a:schemeClr val="tx1"/>
                </a:solidFill>
                <a:effectLst/>
                <a:latin typeface="Arial" pitchFamily="34" charset="0"/>
                <a:ea typeface="+mn-ea"/>
                <a:cs typeface="+mn-cs"/>
              </a:rPr>
              <a:t> </a:t>
            </a:r>
            <a:r>
              <a:rPr lang="en-GB" sz="1600" b="0" i="1" u="none" strike="noStrike" kern="1200" dirty="0" err="1">
                <a:solidFill>
                  <a:schemeClr val="tx1"/>
                </a:solidFill>
                <a:effectLst/>
                <a:latin typeface="Arial" pitchFamily="34" charset="0"/>
                <a:ea typeface="+mn-ea"/>
                <a:cs typeface="+mn-cs"/>
              </a:rPr>
              <a:t>Ausdauererscheinungsformen</a:t>
            </a:r>
            <a:r>
              <a:rPr lang="en-GB" sz="1600" b="0" i="1" u="none" strike="noStrike" kern="1200" dirty="0">
                <a:solidFill>
                  <a:schemeClr val="tx1"/>
                </a:solidFill>
                <a:effectLst/>
                <a:latin typeface="Arial" pitchFamily="34" charset="0"/>
                <a:ea typeface="+mn-ea"/>
                <a:cs typeface="+mn-cs"/>
              </a:rPr>
              <a:t> von grosser </a:t>
            </a:r>
            <a:r>
              <a:rPr lang="en-GB" sz="1600" b="0" i="1" u="none" strike="noStrike" kern="1200" dirty="0" err="1">
                <a:solidFill>
                  <a:schemeClr val="tx1"/>
                </a:solidFill>
                <a:effectLst/>
                <a:latin typeface="Arial" pitchFamily="34" charset="0"/>
                <a:ea typeface="+mn-ea"/>
                <a:cs typeface="+mn-cs"/>
              </a:rPr>
              <a:t>Wichtigkeit</a:t>
            </a:r>
            <a:r>
              <a:rPr lang="en-GB" sz="1600" b="0" i="1" u="none" strike="noStrike" kern="1200" dirty="0">
                <a:solidFill>
                  <a:schemeClr val="tx1"/>
                </a:solidFill>
                <a:effectLst/>
                <a:latin typeface="Arial" pitchFamily="34" charset="0"/>
                <a:ea typeface="+mn-ea"/>
                <a:cs typeface="+mn-cs"/>
              </a:rPr>
              <a:t>. </a:t>
            </a:r>
            <a:r>
              <a:rPr lang="en-GB" sz="1600" b="0" i="1" u="none" strike="noStrike" kern="1200" dirty="0" err="1">
                <a:solidFill>
                  <a:schemeClr val="tx1"/>
                </a:solidFill>
                <a:effectLst/>
                <a:latin typeface="Arial" pitchFamily="34" charset="0"/>
                <a:ea typeface="+mn-ea"/>
                <a:cs typeface="+mn-cs"/>
              </a:rPr>
              <a:t>Für</a:t>
            </a:r>
            <a:r>
              <a:rPr lang="en-GB" sz="1600" b="0" i="1" u="none" strike="noStrike" kern="1200" dirty="0">
                <a:solidFill>
                  <a:schemeClr val="tx1"/>
                </a:solidFill>
                <a:effectLst/>
                <a:latin typeface="Arial" pitchFamily="34" charset="0"/>
                <a:ea typeface="+mn-ea"/>
                <a:cs typeface="+mn-cs"/>
              </a:rPr>
              <a:t> den </a:t>
            </a:r>
            <a:r>
              <a:rPr lang="en-GB" sz="1600" b="0" i="1" u="none" strike="noStrike" kern="1200" dirty="0" err="1">
                <a:solidFill>
                  <a:schemeClr val="tx1"/>
                </a:solidFill>
                <a:effectLst/>
                <a:latin typeface="Arial" pitchFamily="34" charset="0"/>
                <a:ea typeface="+mn-ea"/>
                <a:cs typeface="+mn-cs"/>
              </a:rPr>
              <a:t>Breitensport</a:t>
            </a:r>
            <a:r>
              <a:rPr lang="en-GB" sz="1600" b="0" i="1" u="none" strike="noStrike" kern="1200" dirty="0">
                <a:solidFill>
                  <a:schemeClr val="tx1"/>
                </a:solidFill>
                <a:effectLst/>
                <a:latin typeface="Arial" pitchFamily="34" charset="0"/>
                <a:ea typeface="+mn-ea"/>
                <a:cs typeface="+mn-cs"/>
              </a:rPr>
              <a:t> </a:t>
            </a:r>
            <a:r>
              <a:rPr lang="en-GB" sz="1600" b="0" i="1" u="none" strike="noStrike" kern="1200" dirty="0" err="1">
                <a:solidFill>
                  <a:schemeClr val="tx1"/>
                </a:solidFill>
                <a:effectLst/>
                <a:latin typeface="Arial" pitchFamily="34" charset="0"/>
                <a:ea typeface="+mn-ea"/>
                <a:cs typeface="+mn-cs"/>
              </a:rPr>
              <a:t>sind</a:t>
            </a:r>
            <a:r>
              <a:rPr lang="en-GB" sz="1600" b="0" i="1" u="none" strike="noStrike" kern="1200" dirty="0">
                <a:solidFill>
                  <a:schemeClr val="tx1"/>
                </a:solidFill>
                <a:effectLst/>
                <a:latin typeface="Arial" pitchFamily="34" charset="0"/>
                <a:ea typeface="+mn-ea"/>
                <a:cs typeface="+mn-cs"/>
              </a:rPr>
              <a:t> </a:t>
            </a:r>
            <a:r>
              <a:rPr lang="en-GB" sz="1600" b="0" i="1" u="none" strike="noStrike" kern="1200" dirty="0" err="1">
                <a:solidFill>
                  <a:schemeClr val="tx1"/>
                </a:solidFill>
                <a:effectLst/>
                <a:latin typeface="Arial" pitchFamily="34" charset="0"/>
                <a:ea typeface="+mn-ea"/>
                <a:cs typeface="+mn-cs"/>
              </a:rPr>
              <a:t>aber</a:t>
            </a:r>
            <a:r>
              <a:rPr lang="en-GB" sz="1600" b="0" i="1" u="none" strike="noStrike" kern="1200" dirty="0">
                <a:solidFill>
                  <a:schemeClr val="tx1"/>
                </a:solidFill>
                <a:effectLst/>
                <a:latin typeface="Arial" pitchFamily="34" charset="0"/>
                <a:ea typeface="+mn-ea"/>
                <a:cs typeface="+mn-cs"/>
              </a:rPr>
              <a:t> </a:t>
            </a:r>
            <a:r>
              <a:rPr lang="en-GB" sz="1600" b="0" i="1" u="none" strike="noStrike" kern="1200" dirty="0" err="1">
                <a:solidFill>
                  <a:schemeClr val="tx1"/>
                </a:solidFill>
                <a:effectLst/>
                <a:latin typeface="Arial" pitchFamily="34" charset="0"/>
                <a:ea typeface="+mn-ea"/>
                <a:cs typeface="+mn-cs"/>
              </a:rPr>
              <a:t>vor</a:t>
            </a:r>
            <a:r>
              <a:rPr lang="en-GB" sz="1600" b="0" i="1" u="none" strike="noStrike" kern="1200" dirty="0">
                <a:solidFill>
                  <a:schemeClr val="tx1"/>
                </a:solidFill>
                <a:effectLst/>
                <a:latin typeface="Arial" pitchFamily="34" charset="0"/>
                <a:ea typeface="+mn-ea"/>
                <a:cs typeface="+mn-cs"/>
              </a:rPr>
              <a:t> </a:t>
            </a:r>
            <a:r>
              <a:rPr lang="en-GB" sz="1600" b="0" i="1" u="none" strike="noStrike" kern="1200" dirty="0" err="1">
                <a:solidFill>
                  <a:schemeClr val="tx1"/>
                </a:solidFill>
                <a:effectLst/>
                <a:latin typeface="Arial" pitchFamily="34" charset="0"/>
                <a:ea typeface="+mn-ea"/>
                <a:cs typeface="+mn-cs"/>
              </a:rPr>
              <a:t>allem</a:t>
            </a:r>
            <a:r>
              <a:rPr lang="en-GB" sz="1600" b="0" i="1" u="none" strike="noStrike" kern="1200" dirty="0">
                <a:solidFill>
                  <a:schemeClr val="tx1"/>
                </a:solidFill>
                <a:effectLst/>
                <a:latin typeface="Arial" pitchFamily="34" charset="0"/>
                <a:ea typeface="+mn-ea"/>
                <a:cs typeface="+mn-cs"/>
              </a:rPr>
              <a:t> die </a:t>
            </a:r>
            <a:r>
              <a:rPr lang="en-GB" sz="1600" b="0" i="1" u="none" strike="noStrike" kern="1200" dirty="0" err="1">
                <a:solidFill>
                  <a:schemeClr val="tx1"/>
                </a:solidFill>
                <a:effectLst/>
                <a:latin typeface="Arial" pitchFamily="34" charset="0"/>
                <a:ea typeface="+mn-ea"/>
                <a:cs typeface="+mn-cs"/>
              </a:rPr>
              <a:t>allgemeine</a:t>
            </a:r>
            <a:r>
              <a:rPr lang="en-GB" sz="1600" b="0" i="1" u="none" strike="noStrike" kern="1200" dirty="0">
                <a:solidFill>
                  <a:schemeClr val="tx1"/>
                </a:solidFill>
                <a:effectLst/>
                <a:latin typeface="Arial" pitchFamily="34" charset="0"/>
                <a:ea typeface="+mn-ea"/>
                <a:cs typeface="+mn-cs"/>
              </a:rPr>
              <a:t> </a:t>
            </a:r>
            <a:r>
              <a:rPr lang="en-GB" sz="1600" b="0" i="1" u="none" strike="noStrike" kern="1200" dirty="0" err="1">
                <a:solidFill>
                  <a:schemeClr val="tx1"/>
                </a:solidFill>
                <a:effectLst/>
                <a:latin typeface="Arial" pitchFamily="34" charset="0"/>
                <a:ea typeface="+mn-ea"/>
                <a:cs typeface="+mn-cs"/>
              </a:rPr>
              <a:t>Ausdauer</a:t>
            </a:r>
            <a:r>
              <a:rPr lang="en-GB" sz="1600" b="0" i="1" u="none" strike="noStrike" kern="1200" dirty="0">
                <a:solidFill>
                  <a:schemeClr val="tx1"/>
                </a:solidFill>
                <a:effectLst/>
                <a:latin typeface="Arial" pitchFamily="34" charset="0"/>
                <a:ea typeface="+mn-ea"/>
                <a:cs typeface="+mn-cs"/>
              </a:rPr>
              <a:t> und </a:t>
            </a:r>
            <a:r>
              <a:rPr lang="en-GB" sz="1600" b="0" i="1" u="none" strike="noStrike" kern="1200" dirty="0" err="1">
                <a:solidFill>
                  <a:schemeClr val="tx1"/>
                </a:solidFill>
                <a:effectLst/>
                <a:latin typeface="Arial" pitchFamily="34" charset="0"/>
                <a:ea typeface="+mn-ea"/>
                <a:cs typeface="+mn-cs"/>
              </a:rPr>
              <a:t>somit</a:t>
            </a:r>
            <a:r>
              <a:rPr lang="en-GB" sz="1600" b="0" i="1" u="none" strike="noStrike" kern="1200" dirty="0">
                <a:solidFill>
                  <a:schemeClr val="tx1"/>
                </a:solidFill>
                <a:effectLst/>
                <a:latin typeface="Arial" pitchFamily="34" charset="0"/>
                <a:ea typeface="+mn-ea"/>
                <a:cs typeface="+mn-cs"/>
              </a:rPr>
              <a:t> die </a:t>
            </a:r>
            <a:r>
              <a:rPr lang="en-GB" sz="1600" b="0" i="1" u="none" strike="noStrike" kern="1200" dirty="0" err="1">
                <a:solidFill>
                  <a:schemeClr val="tx1"/>
                </a:solidFill>
                <a:effectLst/>
                <a:latin typeface="Arial" pitchFamily="34" charset="0"/>
                <a:ea typeface="+mn-ea"/>
                <a:cs typeface="+mn-cs"/>
              </a:rPr>
              <a:t>Ermüdungsresistenz</a:t>
            </a:r>
            <a:r>
              <a:rPr lang="en-GB" sz="1600" b="0" i="1" u="none" strike="noStrike" kern="1200" dirty="0">
                <a:solidFill>
                  <a:schemeClr val="tx1"/>
                </a:solidFill>
                <a:effectLst/>
                <a:latin typeface="Arial" pitchFamily="34" charset="0"/>
                <a:ea typeface="+mn-ea"/>
                <a:cs typeface="+mn-cs"/>
              </a:rPr>
              <a:t> des </a:t>
            </a:r>
            <a:r>
              <a:rPr lang="en-GB" sz="1600" b="0" i="1" u="none" strike="noStrike" kern="1200" dirty="0" err="1">
                <a:solidFill>
                  <a:schemeClr val="tx1"/>
                </a:solidFill>
                <a:effectLst/>
                <a:latin typeface="Arial" pitchFamily="34" charset="0"/>
                <a:ea typeface="+mn-ea"/>
                <a:cs typeface="+mn-cs"/>
              </a:rPr>
              <a:t>gesamten</a:t>
            </a:r>
            <a:r>
              <a:rPr lang="en-GB" sz="1600" b="0" i="1" u="none" strike="noStrike" kern="1200" dirty="0">
                <a:solidFill>
                  <a:schemeClr val="tx1"/>
                </a:solidFill>
                <a:effectLst/>
                <a:latin typeface="Arial" pitchFamily="34" charset="0"/>
                <a:ea typeface="+mn-ea"/>
                <a:cs typeface="+mn-cs"/>
              </a:rPr>
              <a:t> </a:t>
            </a:r>
            <a:r>
              <a:rPr lang="en-GB" sz="1600" b="0" i="1" u="none" strike="noStrike" kern="1200" dirty="0" err="1">
                <a:solidFill>
                  <a:schemeClr val="tx1"/>
                </a:solidFill>
                <a:effectLst/>
                <a:latin typeface="Arial" pitchFamily="34" charset="0"/>
                <a:ea typeface="+mn-ea"/>
                <a:cs typeface="+mn-cs"/>
              </a:rPr>
              <a:t>Körpers</a:t>
            </a:r>
            <a:r>
              <a:rPr lang="en-GB" sz="1600" b="0" i="1" u="none" strike="noStrike" kern="1200" dirty="0">
                <a:solidFill>
                  <a:schemeClr val="tx1"/>
                </a:solidFill>
                <a:effectLst/>
                <a:latin typeface="Arial" pitchFamily="34" charset="0"/>
                <a:ea typeface="+mn-ea"/>
                <a:cs typeface="+mn-cs"/>
              </a:rPr>
              <a:t> und all </a:t>
            </a:r>
            <a:r>
              <a:rPr lang="en-GB" sz="1600" b="0" i="1" u="none" strike="noStrike" kern="1200" dirty="0" err="1">
                <a:solidFill>
                  <a:schemeClr val="tx1"/>
                </a:solidFill>
                <a:effectLst/>
                <a:latin typeface="Arial" pitchFamily="34" charset="0"/>
                <a:ea typeface="+mn-ea"/>
                <a:cs typeface="+mn-cs"/>
              </a:rPr>
              <a:t>seinen</a:t>
            </a:r>
            <a:r>
              <a:rPr lang="en-GB" sz="1600" b="0" i="1" u="none" strike="noStrike" kern="1200" dirty="0">
                <a:solidFill>
                  <a:schemeClr val="tx1"/>
                </a:solidFill>
                <a:effectLst/>
                <a:latin typeface="Arial" pitchFamily="34" charset="0"/>
                <a:ea typeface="+mn-ea"/>
                <a:cs typeface="+mn-cs"/>
              </a:rPr>
              <a:t> </a:t>
            </a:r>
            <a:r>
              <a:rPr lang="en-GB" sz="1600" b="0" i="1" u="none" strike="noStrike" kern="1200" dirty="0" err="1">
                <a:solidFill>
                  <a:schemeClr val="tx1"/>
                </a:solidFill>
                <a:effectLst/>
                <a:latin typeface="Arial" pitchFamily="34" charset="0"/>
                <a:ea typeface="+mn-ea"/>
                <a:cs typeface="+mn-cs"/>
              </a:rPr>
              <a:t>Systemen</a:t>
            </a:r>
            <a:r>
              <a:rPr lang="en-GB" sz="1600" b="0" i="1" u="none" strike="noStrike" kern="1200" dirty="0">
                <a:solidFill>
                  <a:schemeClr val="tx1"/>
                </a:solidFill>
                <a:effectLst/>
                <a:latin typeface="Arial" pitchFamily="34" charset="0"/>
                <a:ea typeface="+mn-ea"/>
                <a:cs typeface="+mn-cs"/>
              </a:rPr>
              <a:t> von </a:t>
            </a:r>
            <a:r>
              <a:rPr lang="en-GB" sz="1600" b="0" i="1" u="none" strike="noStrike" kern="1200" dirty="0" err="1">
                <a:solidFill>
                  <a:schemeClr val="tx1"/>
                </a:solidFill>
                <a:effectLst/>
                <a:latin typeface="Arial" pitchFamily="34" charset="0"/>
                <a:ea typeface="+mn-ea"/>
                <a:cs typeface="+mn-cs"/>
              </a:rPr>
              <a:t>Bedeutung</a:t>
            </a:r>
            <a:r>
              <a:rPr lang="en-GB" sz="1600" b="0" u="none" strike="noStrike" kern="1200" dirty="0">
                <a:solidFill>
                  <a:schemeClr val="tx1"/>
                </a:solidFill>
                <a:effectLst/>
                <a:latin typeface="Arial" pitchFamily="34" charset="0"/>
                <a:ea typeface="+mn-ea"/>
                <a:cs typeface="+mn-cs"/>
              </a:rPr>
              <a:t>.</a:t>
            </a:r>
          </a:p>
          <a:p>
            <a:br>
              <a:rPr lang="en-GB" sz="1400" dirty="0"/>
            </a:br>
            <a:endParaRPr lang="de-CH" sz="1400" dirty="0"/>
          </a:p>
        </p:txBody>
      </p:sp>
      <p:sp>
        <p:nvSpPr>
          <p:cNvPr id="4" name="Titel 2">
            <a:extLst>
              <a:ext uri="{FF2B5EF4-FFF2-40B4-BE49-F238E27FC236}">
                <a16:creationId xmlns:a16="http://schemas.microsoft.com/office/drawing/2014/main" id="{6F4D360F-11F5-49CD-A36D-9CE6168866C9}"/>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Ausdauer</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Erscheinungsformen</a:t>
            </a:r>
          </a:p>
        </p:txBody>
      </p:sp>
      <p:sp>
        <p:nvSpPr>
          <p:cNvPr id="3" name="SeitenzahlBenutzerdefiniert">
            <a:extLst>
              <a:ext uri="{FF2B5EF4-FFF2-40B4-BE49-F238E27FC236}">
                <a16:creationId xmlns:a16="http://schemas.microsoft.com/office/drawing/2014/main" id="{4FD86A4B-EF77-97A5-F3E4-15F6C862A4A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11</a:t>
            </a:r>
            <a:endParaRPr lang="de-CH" sz="900" dirty="0"/>
          </a:p>
        </p:txBody>
      </p:sp>
    </p:spTree>
    <p:extLst>
      <p:ext uri="{BB962C8B-B14F-4D97-AF65-F5344CB8AC3E}">
        <p14:creationId xmlns:p14="http://schemas.microsoft.com/office/powerpoint/2010/main" val="3093356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5D476E5C-732B-4EEA-9F5F-6E38D00B4D9A}"/>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dirty="0">
                <a:solidFill>
                  <a:srgbClr val="000000"/>
                </a:solidFill>
              </a:rPr>
              <a:t>Endurance</a:t>
            </a:r>
            <a:br>
              <a:rPr lang="fr-CH" sz="2800" i="0" u="none" strike="noStrike" dirty="0">
                <a:solidFill>
                  <a:srgbClr val="000000"/>
                </a:solidFill>
                <a:effectLst/>
                <a:latin typeface="+mj-lt"/>
              </a:rPr>
            </a:br>
            <a:r>
              <a:rPr lang="de-CH" sz="2800" b="0" dirty="0" err="1">
                <a:solidFill>
                  <a:srgbClr val="1D1D1D"/>
                </a:solidFill>
              </a:rPr>
              <a:t>Formes</a:t>
            </a:r>
            <a:r>
              <a:rPr lang="de-CH" sz="2800" b="0" dirty="0">
                <a:solidFill>
                  <a:srgbClr val="1D1D1D"/>
                </a:solidFill>
              </a:rPr>
              <a:t> de </a:t>
            </a:r>
            <a:r>
              <a:rPr lang="de-CH" sz="2800" b="0" dirty="0" err="1">
                <a:solidFill>
                  <a:srgbClr val="1D1D1D"/>
                </a:solidFill>
              </a:rPr>
              <a:t>manifestation</a:t>
            </a:r>
            <a:br>
              <a:rPr lang="de-CH" sz="2800" b="0" i="0" dirty="0">
                <a:solidFill>
                  <a:srgbClr val="1D1D1D"/>
                </a:solidFill>
                <a:effectLst/>
              </a:rPr>
            </a:br>
            <a:endParaRPr lang="de-CH" sz="2800" kern="0" dirty="0">
              <a:latin typeface="Arial" panose="020B0604020202020204" pitchFamily="34" charset="0"/>
              <a:cs typeface="Arial" panose="020B0604020202020204" pitchFamily="34" charset="0"/>
            </a:endParaRPr>
          </a:p>
        </p:txBody>
      </p:sp>
      <p:sp>
        <p:nvSpPr>
          <p:cNvPr id="7" name="ZoneTexte 4">
            <a:extLst>
              <a:ext uri="{FF2B5EF4-FFF2-40B4-BE49-F238E27FC236}">
                <a16:creationId xmlns:a16="http://schemas.microsoft.com/office/drawing/2014/main" id="{5BD7A81A-ACCC-4F90-8E10-62FB5F730F48}"/>
              </a:ext>
            </a:extLst>
          </p:cNvPr>
          <p:cNvSpPr txBox="1"/>
          <p:nvPr/>
        </p:nvSpPr>
        <p:spPr>
          <a:xfrm>
            <a:off x="769969" y="1412776"/>
            <a:ext cx="10990231" cy="4985980"/>
          </a:xfrm>
          <a:prstGeom prst="rect">
            <a:avLst/>
          </a:prstGeom>
          <a:noFill/>
        </p:spPr>
        <p:txBody>
          <a:bodyPr wrap="square">
            <a:spAutoFit/>
          </a:bodyPr>
          <a:lstStyle/>
          <a:p>
            <a:endParaRPr lang="en-GB" sz="1400" dirty="0"/>
          </a:p>
          <a:p>
            <a:r>
              <a:rPr lang="fr-FR" sz="1600" dirty="0">
                <a:cs typeface="+mn-cs"/>
              </a:rPr>
              <a:t>Deux formes spécifiques d'endurance sont l'endurance de force et l'endurance de vitesse.</a:t>
            </a:r>
          </a:p>
          <a:p>
            <a:endParaRPr lang="fr-FR" sz="1600" dirty="0">
              <a:cs typeface="+mn-cs"/>
            </a:endParaRPr>
          </a:p>
          <a:p>
            <a:r>
              <a:rPr lang="fr-FR" sz="1600" b="1" dirty="0">
                <a:cs typeface="+mn-cs"/>
              </a:rPr>
              <a:t>Endurance de force</a:t>
            </a:r>
          </a:p>
          <a:p>
            <a:r>
              <a:rPr lang="fr-FR" sz="1600" dirty="0">
                <a:cs typeface="+mn-cs"/>
              </a:rPr>
              <a:t>L'endurance de force indique le degré de résistance à la fatigue des muscles lors d'un effort prolongé. On distingue l'endurance de force aérobie et anaérobie. Les sports typiques qui nécessitent une bonne endurance de force sont : le cyclisme, l'aviron, le canoë, le ski de fond ou la boxe. Dans ces sports, l'effort physique est rarement maximal, mais doit plutôt être maintenu pendant une longue période.</a:t>
            </a:r>
          </a:p>
          <a:p>
            <a:endParaRPr lang="fr-FR" sz="1600" dirty="0">
              <a:cs typeface="+mn-cs"/>
            </a:endParaRPr>
          </a:p>
          <a:p>
            <a:r>
              <a:rPr lang="fr-FR" sz="1600" b="1" dirty="0">
                <a:cs typeface="+mn-cs"/>
              </a:rPr>
              <a:t>Endurance de vitesse</a:t>
            </a:r>
          </a:p>
          <a:p>
            <a:r>
              <a:rPr lang="fr-FR" sz="1600" dirty="0">
                <a:cs typeface="+mn-cs"/>
              </a:rPr>
              <a:t>L'endurance de vitesse décrit la capacité à maintenir une vitesse maximale sans perte de vitesse ou à effectuer de manière répétée une réaction rapide à vitesse maximale. En d'autres termes, l'endurance de vitesse est la mesure de la capacité à résister à une perte de vitesse lors d'un effort maximal prolongé ou répété. Les facteurs limitants de l'endurance de vitesse sont la résistance à la fatigue du système nerveux et la vitesse à laquelle le corps peut effectuer la resynthèse de l'ATP et du phosphate de créatine. L'endurance de vitesse peut être divisée en trois domaines : l'endurance de réaction, l'endurance d'action et l'endurance de mouvement.</a:t>
            </a:r>
          </a:p>
          <a:p>
            <a:endParaRPr lang="fr-FR" sz="1600" i="1" dirty="0">
              <a:cs typeface="+mn-cs"/>
            </a:endParaRPr>
          </a:p>
          <a:p>
            <a:r>
              <a:rPr lang="fr-FR" sz="1600" i="1" dirty="0">
                <a:cs typeface="+mn-cs"/>
              </a:rPr>
              <a:t>Pour la planification de l'entraînement d'un sportif de haut niveau, il est très important de distinguer les différentes formes d'endurance. Pour le sport de masse, ce sont toutefois avant tout l'endurance générale et donc la résistance à la fatigue de l'ensemble du corps et de tous ses systèmes qui sont importantes.</a:t>
            </a:r>
          </a:p>
        </p:txBody>
      </p:sp>
      <p:sp>
        <p:nvSpPr>
          <p:cNvPr id="3" name="SeitenzahlBenutzerdefiniert">
            <a:extLst>
              <a:ext uri="{FF2B5EF4-FFF2-40B4-BE49-F238E27FC236}">
                <a16:creationId xmlns:a16="http://schemas.microsoft.com/office/drawing/2014/main" id="{F06F799A-81D6-2B36-BC38-71C0633AB92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11</a:t>
            </a:r>
            <a:endParaRPr lang="de-CH" sz="900" dirty="0"/>
          </a:p>
        </p:txBody>
      </p:sp>
    </p:spTree>
    <p:extLst>
      <p:ext uri="{BB962C8B-B14F-4D97-AF65-F5344CB8AC3E}">
        <p14:creationId xmlns:p14="http://schemas.microsoft.com/office/powerpoint/2010/main" val="6601871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4">
            <a:extLst>
              <a:ext uri="{FF2B5EF4-FFF2-40B4-BE49-F238E27FC236}">
                <a16:creationId xmlns:a16="http://schemas.microsoft.com/office/drawing/2014/main" id="{4BCCA429-6076-40B2-AB0F-7AA3DFE31EEE}"/>
              </a:ext>
            </a:extLst>
          </p:cNvPr>
          <p:cNvSpPr txBox="1"/>
          <p:nvPr/>
        </p:nvSpPr>
        <p:spPr>
          <a:xfrm>
            <a:off x="769969" y="1412776"/>
            <a:ext cx="10990231" cy="5478423"/>
          </a:xfrm>
          <a:prstGeom prst="rect">
            <a:avLst/>
          </a:prstGeom>
          <a:noFill/>
        </p:spPr>
        <p:txBody>
          <a:bodyPr wrap="square">
            <a:spAutoFit/>
          </a:bodyPr>
          <a:lstStyle/>
          <a:p>
            <a:endParaRPr lang="en-GB" sz="1400" dirty="0"/>
          </a:p>
          <a:p>
            <a:r>
              <a:rPr lang="it-IT" sz="1600" dirty="0">
                <a:cs typeface="+mn-cs"/>
              </a:rPr>
              <a:t>Due forme specifiche di resistenza sono la resistenza di forza e la resistenza di velocità.</a:t>
            </a:r>
          </a:p>
          <a:p>
            <a:endParaRPr lang="it-IT" sz="1600" dirty="0">
              <a:cs typeface="+mn-cs"/>
            </a:endParaRPr>
          </a:p>
          <a:p>
            <a:r>
              <a:rPr lang="it-IT" sz="1600" b="1" dirty="0">
                <a:cs typeface="+mn-cs"/>
              </a:rPr>
              <a:t>Resistenza di forza</a:t>
            </a:r>
          </a:p>
          <a:p>
            <a:r>
              <a:rPr lang="it-IT" sz="1600" dirty="0">
                <a:cs typeface="+mn-cs"/>
              </a:rPr>
              <a:t>La resistenza di forza indica il grado di resistenza alla fatica dei muscoli durante un lungo periodo di sforzo. Si può distinguere tra resistenza di forza aerobica e anaerobica. Gli sport tipici che richiedono una resistenza di forza ben sviluppata sono: ciclismo, canottaggio, canoa, sci di fondo o boxe. In questi sport, lo sforzo fisico raramente è massimo, ma deve piuttosto essere mantenuto per un lungo periodo di tempo.</a:t>
            </a:r>
          </a:p>
          <a:p>
            <a:endParaRPr lang="it-IT" sz="1600" dirty="0">
              <a:cs typeface="+mn-cs"/>
            </a:endParaRPr>
          </a:p>
          <a:p>
            <a:r>
              <a:rPr lang="it-IT" sz="1600" b="1" dirty="0">
                <a:cs typeface="+mn-cs"/>
              </a:rPr>
              <a:t>Resistenza alla velocità</a:t>
            </a:r>
          </a:p>
          <a:p>
            <a:r>
              <a:rPr lang="it-IT" sz="1600" dirty="0">
                <a:cs typeface="+mn-cs"/>
              </a:rPr>
              <a:t>La resistenza alla velocità descrive la capacità di mantenere una velocità massima senza perdita di velocità o di eseguire ripetutamente una reazione rapida alla massima velocità. In altre parole, la resistenza alla velocità è la misura della capacità di resistere alla perdita di velocità durante uno sforzo massimo prolungato o ripetuto. I fattori che limitano la resistenza alla velocità sono la resistenza alla fatica del sistema nervoso e la velocità con cui il corpo è in grado di </a:t>
            </a:r>
            <a:r>
              <a:rPr lang="it-IT" sz="1600" dirty="0" err="1">
                <a:cs typeface="+mn-cs"/>
              </a:rPr>
              <a:t>risintetizzare</a:t>
            </a:r>
            <a:r>
              <a:rPr lang="it-IT" sz="1600" dirty="0">
                <a:cs typeface="+mn-cs"/>
              </a:rPr>
              <a:t> l'ATP e il creatina fosfato. La resistenza alla velocità può essere suddivisa in tre aree: resistenza alla reattività, alla reazione e all'azione.</a:t>
            </a:r>
          </a:p>
          <a:p>
            <a:endParaRPr lang="it-IT" sz="1600" dirty="0">
              <a:cs typeface="+mn-cs"/>
            </a:endParaRPr>
          </a:p>
          <a:p>
            <a:r>
              <a:rPr lang="it-IT" sz="1600" i="1" dirty="0">
                <a:cs typeface="+mn-cs"/>
              </a:rPr>
              <a:t>Per la pianificazione dell'allenamento di un atleta di alto livello è molto importante distinguere in modo dettagliato le diverse forme di resistenza. Per lo sport di massa sono tuttavia soprattutto la resistenza generale e quindi la resistenza alla fatica di tutto il corpo e di tutti i suoi sistemi ad essere importanti.</a:t>
            </a:r>
          </a:p>
          <a:p>
            <a:br>
              <a:rPr lang="en-GB" sz="1600" dirty="0">
                <a:cs typeface="+mn-cs"/>
              </a:rPr>
            </a:br>
            <a:endParaRPr lang="de-CH" sz="1600" dirty="0">
              <a:cs typeface="+mn-cs"/>
            </a:endParaRPr>
          </a:p>
        </p:txBody>
      </p:sp>
      <p:sp>
        <p:nvSpPr>
          <p:cNvPr id="5" name="Titel 2">
            <a:extLst>
              <a:ext uri="{FF2B5EF4-FFF2-40B4-BE49-F238E27FC236}">
                <a16:creationId xmlns:a16="http://schemas.microsoft.com/office/drawing/2014/main" id="{A928FBF1-DBC6-4086-92C9-2E63CE7C71FC}"/>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FR" sz="2800" dirty="0" err="1"/>
              <a:t>Resistenza</a:t>
            </a:r>
            <a:br>
              <a:rPr lang="fr-FR" sz="2800" dirty="0"/>
            </a:br>
            <a:r>
              <a:rPr lang="fr-CH" sz="2800" b="0" kern="0" dirty="0">
                <a:cs typeface="Arial" panose="020B0604020202020204" pitchFamily="34" charset="0"/>
              </a:rPr>
              <a:t>Forme di </a:t>
            </a:r>
            <a:r>
              <a:rPr lang="fr-CH" sz="2800" b="0" kern="0" dirty="0" err="1">
                <a:cs typeface="Arial" panose="020B0604020202020204" pitchFamily="34" charset="0"/>
              </a:rPr>
              <a:t>manifestazione</a:t>
            </a:r>
            <a:endParaRPr lang="fr-CH" sz="2800" b="0" kern="0" dirty="0">
              <a:cs typeface="Arial" panose="020B0604020202020204" pitchFamily="34" charset="0"/>
            </a:endParaRPr>
          </a:p>
        </p:txBody>
      </p:sp>
      <p:sp>
        <p:nvSpPr>
          <p:cNvPr id="3" name="SeitenzahlBenutzerdefiniert">
            <a:extLst>
              <a:ext uri="{FF2B5EF4-FFF2-40B4-BE49-F238E27FC236}">
                <a16:creationId xmlns:a16="http://schemas.microsoft.com/office/drawing/2014/main" id="{99E991AA-4137-D211-5AB6-36E2551D8C44}"/>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11</a:t>
            </a:r>
            <a:endParaRPr lang="de-CH" sz="900" dirty="0"/>
          </a:p>
        </p:txBody>
      </p:sp>
    </p:spTree>
    <p:extLst>
      <p:ext uri="{BB962C8B-B14F-4D97-AF65-F5344CB8AC3E}">
        <p14:creationId xmlns:p14="http://schemas.microsoft.com/office/powerpoint/2010/main" val="8232516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3">
            <a:extLst>
              <a:ext uri="{FF2B5EF4-FFF2-40B4-BE49-F238E27FC236}">
                <a16:creationId xmlns:a16="http://schemas.microsoft.com/office/drawing/2014/main" id="{B760426E-B24C-7446-937D-B2305E4A2CA4}"/>
              </a:ext>
            </a:extLst>
          </p:cNvPr>
          <p:cNvGraphicFramePr>
            <a:graphicFrameLocks noGrp="1" noChangeAspect="1"/>
          </p:cNvGraphicFramePr>
          <p:nvPr/>
        </p:nvGraphicFramePr>
        <p:xfrm>
          <a:off x="2351664" y="1500241"/>
          <a:ext cx="7488672" cy="4809079"/>
        </p:xfrm>
        <a:graphic>
          <a:graphicData uri="http://schemas.openxmlformats.org/drawingml/2006/table">
            <a:tbl>
              <a:tblPr bandRow="1">
                <a:tableStyleId>{073A0DAA-6AF3-43AB-8588-CEC1D06C72B9}</a:tableStyleId>
              </a:tblPr>
              <a:tblGrid>
                <a:gridCol w="939065">
                  <a:extLst>
                    <a:ext uri="{9D8B030D-6E8A-4147-A177-3AD203B41FA5}">
                      <a16:colId xmlns:a16="http://schemas.microsoft.com/office/drawing/2014/main" val="20000"/>
                    </a:ext>
                  </a:extLst>
                </a:gridCol>
                <a:gridCol w="3271759">
                  <a:extLst>
                    <a:ext uri="{9D8B030D-6E8A-4147-A177-3AD203B41FA5}">
                      <a16:colId xmlns:a16="http://schemas.microsoft.com/office/drawing/2014/main" val="20001"/>
                    </a:ext>
                  </a:extLst>
                </a:gridCol>
                <a:gridCol w="3277848">
                  <a:extLst>
                    <a:ext uri="{9D8B030D-6E8A-4147-A177-3AD203B41FA5}">
                      <a16:colId xmlns:a16="http://schemas.microsoft.com/office/drawing/2014/main" val="20002"/>
                    </a:ext>
                  </a:extLst>
                </a:gridCol>
              </a:tblGrid>
              <a:tr h="548687">
                <a:tc>
                  <a:txBody>
                    <a:bodyPr/>
                    <a:lstStyle/>
                    <a:p>
                      <a:endParaRPr lang="de-CH" sz="1400" dirty="0">
                        <a:latin typeface="Arial" panose="020B0604020202020204" pitchFamily="34" charset="0"/>
                        <a:cs typeface="Arial" panose="020B0604020202020204" pitchFamily="34" charset="0"/>
                      </a:endParaRPr>
                    </a:p>
                  </a:txBody>
                  <a:tcPr marT="45723" marB="45723">
                    <a:solidFill>
                      <a:schemeClr val="bg1"/>
                    </a:solidFill>
                  </a:tcPr>
                </a:tc>
                <a:tc>
                  <a:txBody>
                    <a:bodyPr/>
                    <a:lstStyle/>
                    <a:p>
                      <a:r>
                        <a:rPr lang="de-CH" sz="1400" b="1" dirty="0">
                          <a:latin typeface="Arial" panose="020B0604020202020204" pitchFamily="34" charset="0"/>
                          <a:cs typeface="Arial" panose="020B0604020202020204" pitchFamily="34" charset="0"/>
                        </a:rPr>
                        <a:t>Leistungsfähigkeit </a:t>
                      </a:r>
                    </a:p>
                    <a:p>
                      <a:r>
                        <a:rPr lang="de-CH" sz="1400" dirty="0">
                          <a:latin typeface="Arial" panose="020B0604020202020204" pitchFamily="34" charset="0"/>
                          <a:cs typeface="Arial" panose="020B0604020202020204" pitchFamily="34" charset="0"/>
                        </a:rPr>
                        <a:t>(wie schnell)</a:t>
                      </a:r>
                    </a:p>
                  </a:txBody>
                  <a:tcPr marT="45723" marB="45723">
                    <a:solidFill>
                      <a:schemeClr val="accent6">
                        <a:lumMod val="60000"/>
                        <a:lumOff val="40000"/>
                      </a:schemeClr>
                    </a:solidFill>
                  </a:tcPr>
                </a:tc>
                <a:tc>
                  <a:txBody>
                    <a:bodyPr/>
                    <a:lstStyle/>
                    <a:p>
                      <a:r>
                        <a:rPr lang="de-CH" sz="1400" b="1" dirty="0">
                          <a:latin typeface="Arial" panose="020B0604020202020204" pitchFamily="34" charset="0"/>
                          <a:cs typeface="Arial" panose="020B0604020202020204" pitchFamily="34" charset="0"/>
                        </a:rPr>
                        <a:t>Kapazität </a:t>
                      </a:r>
                    </a:p>
                    <a:p>
                      <a:r>
                        <a:rPr lang="de-CH" sz="1400" dirty="0">
                          <a:latin typeface="Arial" panose="020B0604020202020204" pitchFamily="34" charset="0"/>
                          <a:cs typeface="Arial" panose="020B0604020202020204" pitchFamily="34" charset="0"/>
                        </a:rPr>
                        <a:t>(wie lange)</a:t>
                      </a:r>
                    </a:p>
                  </a:txBody>
                  <a:tcPr marT="45723" marB="45723">
                    <a:solidFill>
                      <a:schemeClr val="accent6">
                        <a:lumMod val="60000"/>
                        <a:lumOff val="40000"/>
                      </a:schemeClr>
                    </a:solidFill>
                  </a:tcPr>
                </a:tc>
                <a:extLst>
                  <a:ext uri="{0D108BD9-81ED-4DB2-BD59-A6C34878D82A}">
                    <a16:rowId xmlns:a16="http://schemas.microsoft.com/office/drawing/2014/main" val="10000"/>
                  </a:ext>
                </a:extLst>
              </a:tr>
              <a:tr h="1904266">
                <a:tc>
                  <a:txBody>
                    <a:bodyPr/>
                    <a:lstStyle/>
                    <a:p>
                      <a:r>
                        <a:rPr lang="de-CH" sz="1400" b="1" dirty="0">
                          <a:latin typeface="Arial" panose="020B0604020202020204" pitchFamily="34" charset="0"/>
                          <a:cs typeface="Arial" panose="020B0604020202020204" pitchFamily="34" charset="0"/>
                        </a:rPr>
                        <a:t>anaerob</a:t>
                      </a:r>
                    </a:p>
                  </a:txBody>
                  <a:tcPr marT="45723" marB="45723">
                    <a:solidFill>
                      <a:schemeClr val="accent6">
                        <a:lumMod val="60000"/>
                        <a:lumOff val="40000"/>
                      </a:schemeClr>
                    </a:solidFill>
                  </a:tcPr>
                </a:tc>
                <a:tc>
                  <a:txBody>
                    <a:bodyPr/>
                    <a:lstStyle/>
                    <a:p>
                      <a:r>
                        <a:rPr lang="de-CH" sz="1400" dirty="0">
                          <a:latin typeface="Arial" panose="020B0604020202020204" pitchFamily="34" charset="0"/>
                          <a:cs typeface="Arial" panose="020B0604020202020204" pitchFamily="34" charset="0"/>
                        </a:rPr>
                        <a:t>Leistung,</a:t>
                      </a:r>
                      <a:r>
                        <a:rPr lang="de-CH" sz="1400" baseline="0" dirty="0">
                          <a:latin typeface="Arial" panose="020B0604020202020204" pitchFamily="34" charset="0"/>
                          <a:cs typeface="Arial" panose="020B0604020202020204" pitchFamily="34" charset="0"/>
                        </a:rPr>
                        <a:t> wenn die anaerobe Glykolyse intensiv aktiviert ist und die Konsequenzen (Laktatanhäufung, Azidose, O</a:t>
                      </a:r>
                      <a:r>
                        <a:rPr lang="de-CH" sz="1000" baseline="0" dirty="0">
                          <a:latin typeface="Arial" panose="020B0604020202020204" pitchFamily="34" charset="0"/>
                          <a:cs typeface="Arial" panose="020B0604020202020204" pitchFamily="34" charset="0"/>
                        </a:rPr>
                        <a:t>2</a:t>
                      </a:r>
                      <a:r>
                        <a:rPr lang="de-CH" sz="1400" baseline="0" dirty="0">
                          <a:latin typeface="Arial" panose="020B0604020202020204" pitchFamily="34" charset="0"/>
                          <a:cs typeface="Arial" panose="020B0604020202020204" pitchFamily="34" charset="0"/>
                        </a:rPr>
                        <a:t>-Defizit) ignoriert werden.</a:t>
                      </a:r>
                    </a:p>
                    <a:p>
                      <a:endParaRPr lang="de-CH" sz="1400" baseline="0" dirty="0">
                        <a:latin typeface="Arial" panose="020B0604020202020204" pitchFamily="34" charset="0"/>
                        <a:cs typeface="Arial" panose="020B0604020202020204" pitchFamily="34" charset="0"/>
                      </a:endParaRPr>
                    </a:p>
                    <a:p>
                      <a:r>
                        <a:rPr lang="de-CH" sz="1400" baseline="0" dirty="0">
                          <a:latin typeface="Arial" panose="020B0604020202020204" pitchFamily="34" charset="0"/>
                          <a:cs typeface="Arial" panose="020B0604020202020204" pitchFamily="34" charset="0"/>
                        </a:rPr>
                        <a:t>Limitierend: ATP-Bildungsrate aus allen aeroben und anaeroben Energiequellen.</a:t>
                      </a:r>
                      <a:endParaRPr lang="de-CH" sz="1400" dirty="0">
                        <a:latin typeface="Arial" panose="020B0604020202020204" pitchFamily="34" charset="0"/>
                        <a:cs typeface="Arial" panose="020B0604020202020204" pitchFamily="34" charset="0"/>
                      </a:endParaRPr>
                    </a:p>
                  </a:txBody>
                  <a:tcPr marT="45723" marB="45723"/>
                </a:tc>
                <a:tc>
                  <a:txBody>
                    <a:bodyPr/>
                    <a:lstStyle/>
                    <a:p>
                      <a:r>
                        <a:rPr lang="de-CH" sz="1400" dirty="0">
                          <a:latin typeface="Arial" panose="020B0604020202020204" pitchFamily="34" charset="0"/>
                          <a:cs typeface="Arial" panose="020B0604020202020204" pitchFamily="34" charset="0"/>
                        </a:rPr>
                        <a:t>Zeitdauer, über</a:t>
                      </a:r>
                      <a:r>
                        <a:rPr lang="de-CH" sz="1400" baseline="0" dirty="0">
                          <a:latin typeface="Arial" panose="020B0604020202020204" pitchFamily="34" charset="0"/>
                          <a:cs typeface="Arial" panose="020B0604020202020204" pitchFamily="34" charset="0"/>
                        </a:rPr>
                        <a:t> welche die unangenehmen Konsequenzen der anaeroben Glykolyse ertragen werden können (Laktattoleranz).</a:t>
                      </a:r>
                    </a:p>
                    <a:p>
                      <a:endParaRPr lang="de-CH" sz="1400" baseline="0" dirty="0">
                        <a:latin typeface="Arial" panose="020B0604020202020204" pitchFamily="34" charset="0"/>
                        <a:cs typeface="Arial" panose="020B0604020202020204" pitchFamily="34" charset="0"/>
                      </a:endParaRPr>
                    </a:p>
                    <a:p>
                      <a:r>
                        <a:rPr lang="de-CH" sz="1400" baseline="0" dirty="0">
                          <a:latin typeface="Arial" panose="020B0604020202020204" pitchFamily="34" charset="0"/>
                          <a:cs typeface="Arial" panose="020B0604020202020204" pitchFamily="34" charset="0"/>
                        </a:rPr>
                        <a:t>Limitierend: Laktattoleranz sowie die lokalen Energiedepots (ATP, KP, muskuläres Glykogen).</a:t>
                      </a:r>
                      <a:endParaRPr lang="de-CH" sz="1400" dirty="0">
                        <a:latin typeface="Arial" panose="020B0604020202020204" pitchFamily="34" charset="0"/>
                        <a:cs typeface="Arial" panose="020B0604020202020204" pitchFamily="34" charset="0"/>
                      </a:endParaRPr>
                    </a:p>
                  </a:txBody>
                  <a:tcPr marT="45723" marB="45723"/>
                </a:tc>
                <a:extLst>
                  <a:ext uri="{0D108BD9-81ED-4DB2-BD59-A6C34878D82A}">
                    <a16:rowId xmlns:a16="http://schemas.microsoft.com/office/drawing/2014/main" val="10001"/>
                  </a:ext>
                </a:extLst>
              </a:tr>
              <a:tr h="2356126">
                <a:tc>
                  <a:txBody>
                    <a:bodyPr/>
                    <a:lstStyle/>
                    <a:p>
                      <a:r>
                        <a:rPr lang="de-CH" sz="1400" b="1" dirty="0">
                          <a:latin typeface="Arial" panose="020B0604020202020204" pitchFamily="34" charset="0"/>
                          <a:cs typeface="Arial" panose="020B0604020202020204" pitchFamily="34" charset="0"/>
                        </a:rPr>
                        <a:t>aerob</a:t>
                      </a:r>
                    </a:p>
                  </a:txBody>
                  <a:tcPr marT="45723" marB="45723">
                    <a:solidFill>
                      <a:schemeClr val="accent6">
                        <a:lumMod val="60000"/>
                        <a:lumOff val="40000"/>
                      </a:schemeClr>
                    </a:solidFill>
                  </a:tcPr>
                </a:tc>
                <a:tc>
                  <a:txBody>
                    <a:bodyPr/>
                    <a:lstStyle/>
                    <a:p>
                      <a:r>
                        <a:rPr lang="de-CH" sz="1400" dirty="0">
                          <a:latin typeface="Arial" panose="020B0604020202020204" pitchFamily="34" charset="0"/>
                          <a:cs typeface="Arial" panose="020B0604020202020204" pitchFamily="34" charset="0"/>
                        </a:rPr>
                        <a:t>Leistung, wenn der ATP-Bedarf durch den aeroben Stoffwechsel gedeckt und</a:t>
                      </a:r>
                      <a:r>
                        <a:rPr lang="de-CH" sz="1400" baseline="0" dirty="0">
                          <a:latin typeface="Arial" panose="020B0604020202020204" pitchFamily="34" charset="0"/>
                          <a:cs typeface="Arial" panose="020B0604020202020204" pitchFamily="34" charset="0"/>
                        </a:rPr>
                        <a:t> keine O</a:t>
                      </a:r>
                      <a:r>
                        <a:rPr lang="de-CH" sz="1000" baseline="0" dirty="0">
                          <a:latin typeface="Arial" panose="020B0604020202020204" pitchFamily="34" charset="0"/>
                          <a:cs typeface="Arial" panose="020B0604020202020204" pitchFamily="34" charset="0"/>
                        </a:rPr>
                        <a:t>2</a:t>
                      </a:r>
                      <a:r>
                        <a:rPr lang="de-CH" sz="1400" baseline="0" dirty="0">
                          <a:latin typeface="Arial" panose="020B0604020202020204" pitchFamily="34" charset="0"/>
                          <a:cs typeface="Arial" panose="020B0604020202020204" pitchFamily="34" charset="0"/>
                        </a:rPr>
                        <a:t>-Schuld eingegangen wird</a:t>
                      </a:r>
                    </a:p>
                    <a:p>
                      <a:endParaRPr lang="de-CH" sz="1400" baseline="0" dirty="0">
                        <a:latin typeface="Arial" panose="020B0604020202020204" pitchFamily="34" charset="0"/>
                        <a:cs typeface="Arial" panose="020B0604020202020204" pitchFamily="34" charset="0"/>
                      </a:endParaRPr>
                    </a:p>
                    <a:p>
                      <a:endParaRPr lang="de-CH" sz="1400" baseline="0" dirty="0">
                        <a:latin typeface="Arial" panose="020B0604020202020204" pitchFamily="34" charset="0"/>
                        <a:cs typeface="Arial" panose="020B0604020202020204" pitchFamily="34" charset="0"/>
                      </a:endParaRPr>
                    </a:p>
                    <a:p>
                      <a:r>
                        <a:rPr lang="de-CH" sz="1400" baseline="0" dirty="0">
                          <a:latin typeface="Arial" panose="020B0604020202020204" pitchFamily="34" charset="0"/>
                          <a:cs typeface="Arial" panose="020B0604020202020204" pitchFamily="34" charset="0"/>
                        </a:rPr>
                        <a:t>Limitierend: ATP-Bildungsrate aus den aeroben Energiequellen.</a:t>
                      </a:r>
                      <a:endParaRPr lang="de-CH" sz="1400" dirty="0">
                        <a:latin typeface="Arial" panose="020B0604020202020204" pitchFamily="34" charset="0"/>
                        <a:cs typeface="Arial" panose="020B0604020202020204" pitchFamily="34" charset="0"/>
                      </a:endParaRPr>
                    </a:p>
                  </a:txBody>
                  <a:tcPr marT="45723" marB="45723"/>
                </a:tc>
                <a:tc>
                  <a:txBody>
                    <a:bodyPr/>
                    <a:lstStyle/>
                    <a:p>
                      <a:r>
                        <a:rPr lang="de-CH" sz="1400" dirty="0">
                          <a:latin typeface="Arial" panose="020B0604020202020204" pitchFamily="34" charset="0"/>
                          <a:cs typeface="Arial" panose="020B0604020202020204" pitchFamily="34" charset="0"/>
                        </a:rPr>
                        <a:t>Zeitdauer, über die die Glykogen- und Fettreserven bei einer Tätigkeit ausreicht, bei der der Energiebedarf durch den aeroben Stoffwechsel gedeckt wird.</a:t>
                      </a:r>
                    </a:p>
                    <a:p>
                      <a:endParaRPr lang="de-CH" sz="1400" dirty="0">
                        <a:latin typeface="Arial" panose="020B0604020202020204" pitchFamily="34" charset="0"/>
                        <a:cs typeface="Arial" panose="020B0604020202020204" pitchFamily="34" charset="0"/>
                      </a:endParaRPr>
                    </a:p>
                    <a:p>
                      <a:r>
                        <a:rPr lang="de-CH" sz="1400" dirty="0">
                          <a:latin typeface="Arial" panose="020B0604020202020204" pitchFamily="34" charset="0"/>
                          <a:cs typeface="Arial" panose="020B0604020202020204" pitchFamily="34" charset="0"/>
                        </a:rPr>
                        <a:t>Limitierend: die für den aeroben Stoffwechsel verfügbaren Energiedepots (Glykogen- und Fettspeicher).</a:t>
                      </a:r>
                    </a:p>
                  </a:txBody>
                  <a:tcPr marT="45723" marB="45723"/>
                </a:tc>
                <a:extLst>
                  <a:ext uri="{0D108BD9-81ED-4DB2-BD59-A6C34878D82A}">
                    <a16:rowId xmlns:a16="http://schemas.microsoft.com/office/drawing/2014/main" val="10002"/>
                  </a:ext>
                </a:extLst>
              </a:tr>
            </a:tbl>
          </a:graphicData>
        </a:graphic>
      </p:graphicFrame>
      <p:sp>
        <p:nvSpPr>
          <p:cNvPr id="6" name="Titel 2">
            <a:extLst>
              <a:ext uri="{FF2B5EF4-FFF2-40B4-BE49-F238E27FC236}">
                <a16:creationId xmlns:a16="http://schemas.microsoft.com/office/drawing/2014/main" id="{88A4FECF-2FDB-4C03-B9D6-20509CB0B4A1}"/>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Ausdauer</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Leistungsfähigkeit und Kapazität</a:t>
            </a:r>
          </a:p>
        </p:txBody>
      </p:sp>
      <p:sp>
        <p:nvSpPr>
          <p:cNvPr id="3" name="SeitenzahlBenutzerdefiniert">
            <a:extLst>
              <a:ext uri="{FF2B5EF4-FFF2-40B4-BE49-F238E27FC236}">
                <a16:creationId xmlns:a16="http://schemas.microsoft.com/office/drawing/2014/main" id="{18C0FF0B-CF06-F37C-1C50-7000312BEFB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12</a:t>
            </a:r>
            <a:endParaRPr lang="de-CH" sz="900" dirty="0"/>
          </a:p>
        </p:txBody>
      </p:sp>
    </p:spTree>
    <p:extLst>
      <p:ext uri="{BB962C8B-B14F-4D97-AF65-F5344CB8AC3E}">
        <p14:creationId xmlns:p14="http://schemas.microsoft.com/office/powerpoint/2010/main" val="10087661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62BEF-82AD-5E66-7CB2-4D0A6BEA7E66}"/>
            </a:ext>
          </a:extLst>
        </p:cNvPr>
        <p:cNvGrpSpPr/>
        <p:nvPr/>
      </p:nvGrpSpPr>
      <p:grpSpPr>
        <a:xfrm>
          <a:off x="0" y="0"/>
          <a:ext cx="0" cy="0"/>
          <a:chOff x="0" y="0"/>
          <a:chExt cx="0" cy="0"/>
        </a:xfrm>
      </p:grpSpPr>
      <p:graphicFrame>
        <p:nvGraphicFramePr>
          <p:cNvPr id="5" name="Tabelle 3">
            <a:extLst>
              <a:ext uri="{FF2B5EF4-FFF2-40B4-BE49-F238E27FC236}">
                <a16:creationId xmlns:a16="http://schemas.microsoft.com/office/drawing/2014/main" id="{0A392DA8-12F0-E4E2-074A-4C04EA650E8A}"/>
              </a:ext>
            </a:extLst>
          </p:cNvPr>
          <p:cNvGraphicFramePr>
            <a:graphicFrameLocks noGrp="1" noChangeAspect="1"/>
          </p:cNvGraphicFramePr>
          <p:nvPr/>
        </p:nvGraphicFramePr>
        <p:xfrm>
          <a:off x="2063552" y="1500241"/>
          <a:ext cx="7776785" cy="4809079"/>
        </p:xfrm>
        <a:graphic>
          <a:graphicData uri="http://schemas.openxmlformats.org/drawingml/2006/table">
            <a:tbl>
              <a:tblPr bandRow="1">
                <a:tableStyleId>{073A0DAA-6AF3-43AB-8588-CEC1D06C72B9}</a:tableStyleId>
              </a:tblPr>
              <a:tblGrid>
                <a:gridCol w="1152128">
                  <a:extLst>
                    <a:ext uri="{9D8B030D-6E8A-4147-A177-3AD203B41FA5}">
                      <a16:colId xmlns:a16="http://schemas.microsoft.com/office/drawing/2014/main" val="20000"/>
                    </a:ext>
                  </a:extLst>
                </a:gridCol>
                <a:gridCol w="3220700">
                  <a:extLst>
                    <a:ext uri="{9D8B030D-6E8A-4147-A177-3AD203B41FA5}">
                      <a16:colId xmlns:a16="http://schemas.microsoft.com/office/drawing/2014/main" val="20001"/>
                    </a:ext>
                  </a:extLst>
                </a:gridCol>
                <a:gridCol w="3403957">
                  <a:extLst>
                    <a:ext uri="{9D8B030D-6E8A-4147-A177-3AD203B41FA5}">
                      <a16:colId xmlns:a16="http://schemas.microsoft.com/office/drawing/2014/main" val="20002"/>
                    </a:ext>
                  </a:extLst>
                </a:gridCol>
              </a:tblGrid>
              <a:tr h="548687">
                <a:tc>
                  <a:txBody>
                    <a:bodyPr/>
                    <a:lstStyle/>
                    <a:p>
                      <a:endParaRPr lang="de-CH" sz="1400" dirty="0">
                        <a:latin typeface="Arial" panose="020B0604020202020204" pitchFamily="34" charset="0"/>
                        <a:cs typeface="Arial" panose="020B0604020202020204" pitchFamily="34" charset="0"/>
                      </a:endParaRPr>
                    </a:p>
                  </a:txBody>
                  <a:tcPr marT="45723" marB="45723">
                    <a:solidFill>
                      <a:schemeClr val="bg1"/>
                    </a:solidFill>
                  </a:tcPr>
                </a:tc>
                <a:tc>
                  <a:txBody>
                    <a:bodyPr/>
                    <a:lstStyle/>
                    <a:p>
                      <a:r>
                        <a:rPr lang="de-CH" sz="1400" b="1" dirty="0" err="1">
                          <a:latin typeface="Arial" panose="020B0604020202020204" pitchFamily="34" charset="0"/>
                          <a:cs typeface="Arial" panose="020B0604020202020204" pitchFamily="34" charset="0"/>
                        </a:rPr>
                        <a:t>Capacité</a:t>
                      </a:r>
                      <a:r>
                        <a:rPr lang="de-CH" sz="1400" b="1" dirty="0">
                          <a:latin typeface="Arial" panose="020B0604020202020204" pitchFamily="34" charset="0"/>
                          <a:cs typeface="Arial" panose="020B0604020202020204" pitchFamily="34" charset="0"/>
                        </a:rPr>
                        <a:t> de </a:t>
                      </a:r>
                      <a:r>
                        <a:rPr lang="de-CH" sz="1400" b="1" dirty="0" err="1">
                          <a:latin typeface="Arial" panose="020B0604020202020204" pitchFamily="34" charset="0"/>
                          <a:cs typeface="Arial" panose="020B0604020202020204" pitchFamily="34" charset="0"/>
                        </a:rPr>
                        <a:t>performance</a:t>
                      </a:r>
                      <a:endParaRPr lang="de-CH" sz="1400" b="1" dirty="0">
                        <a:latin typeface="Arial" panose="020B0604020202020204" pitchFamily="34" charset="0"/>
                        <a:cs typeface="Arial" panose="020B0604020202020204" pitchFamily="34" charset="0"/>
                      </a:endParaRPr>
                    </a:p>
                    <a:p>
                      <a:r>
                        <a:rPr lang="de-CH" sz="1400" dirty="0">
                          <a:latin typeface="Arial" panose="020B0604020202020204" pitchFamily="34" charset="0"/>
                          <a:cs typeface="Arial" panose="020B0604020202020204" pitchFamily="34" charset="0"/>
                        </a:rPr>
                        <a:t>(quelle </a:t>
                      </a:r>
                      <a:r>
                        <a:rPr lang="de-CH" sz="1400" dirty="0" err="1">
                          <a:latin typeface="Arial" panose="020B0604020202020204" pitchFamily="34" charset="0"/>
                          <a:cs typeface="Arial" panose="020B0604020202020204" pitchFamily="34" charset="0"/>
                        </a:rPr>
                        <a:t>vitesse</a:t>
                      </a:r>
                      <a:r>
                        <a:rPr lang="de-CH" sz="1400" dirty="0">
                          <a:latin typeface="Arial" panose="020B0604020202020204" pitchFamily="34" charset="0"/>
                          <a:cs typeface="Arial" panose="020B0604020202020204" pitchFamily="34" charset="0"/>
                        </a:rPr>
                        <a:t>)</a:t>
                      </a:r>
                    </a:p>
                  </a:txBody>
                  <a:tcPr marT="45723" marB="45723">
                    <a:solidFill>
                      <a:schemeClr val="accent6">
                        <a:lumMod val="60000"/>
                        <a:lumOff val="40000"/>
                      </a:schemeClr>
                    </a:solidFill>
                  </a:tcPr>
                </a:tc>
                <a:tc>
                  <a:txBody>
                    <a:bodyPr/>
                    <a:lstStyle/>
                    <a:p>
                      <a:r>
                        <a:rPr lang="de-CH" sz="1400" b="1" dirty="0" err="1">
                          <a:latin typeface="Arial" panose="020B0604020202020204" pitchFamily="34" charset="0"/>
                          <a:cs typeface="Arial" panose="020B0604020202020204" pitchFamily="34" charset="0"/>
                        </a:rPr>
                        <a:t>Capacité</a:t>
                      </a:r>
                      <a:endParaRPr lang="de-CH" sz="1400" b="1" dirty="0">
                        <a:latin typeface="Arial" panose="020B0604020202020204" pitchFamily="34" charset="0"/>
                        <a:cs typeface="Arial" panose="020B0604020202020204" pitchFamily="34" charset="0"/>
                      </a:endParaRPr>
                    </a:p>
                    <a:p>
                      <a:r>
                        <a:rPr lang="de-CH" sz="1400" dirty="0">
                          <a:latin typeface="Arial" panose="020B0604020202020204" pitchFamily="34" charset="0"/>
                          <a:cs typeface="Arial" panose="020B0604020202020204" pitchFamily="34" charset="0"/>
                        </a:rPr>
                        <a:t>(quelle </a:t>
                      </a:r>
                      <a:r>
                        <a:rPr lang="de-CH" sz="1400" dirty="0" err="1">
                          <a:latin typeface="Arial" panose="020B0604020202020204" pitchFamily="34" charset="0"/>
                          <a:cs typeface="Arial" panose="020B0604020202020204" pitchFamily="34" charset="0"/>
                        </a:rPr>
                        <a:t>durée</a:t>
                      </a:r>
                      <a:r>
                        <a:rPr lang="de-CH" sz="1400" dirty="0">
                          <a:latin typeface="Arial" panose="020B0604020202020204" pitchFamily="34" charset="0"/>
                          <a:cs typeface="Arial" panose="020B0604020202020204" pitchFamily="34" charset="0"/>
                        </a:rPr>
                        <a:t>)</a:t>
                      </a:r>
                    </a:p>
                  </a:txBody>
                  <a:tcPr marT="45723" marB="45723">
                    <a:solidFill>
                      <a:schemeClr val="accent6">
                        <a:lumMod val="60000"/>
                        <a:lumOff val="40000"/>
                      </a:schemeClr>
                    </a:solidFill>
                  </a:tcPr>
                </a:tc>
                <a:extLst>
                  <a:ext uri="{0D108BD9-81ED-4DB2-BD59-A6C34878D82A}">
                    <a16:rowId xmlns:a16="http://schemas.microsoft.com/office/drawing/2014/main" val="10000"/>
                  </a:ext>
                </a:extLst>
              </a:tr>
              <a:tr h="1904266">
                <a:tc>
                  <a:txBody>
                    <a:bodyPr/>
                    <a:lstStyle/>
                    <a:p>
                      <a:r>
                        <a:rPr lang="de-CH" sz="1400" b="1" dirty="0" err="1">
                          <a:latin typeface="Arial" panose="020B0604020202020204" pitchFamily="34" charset="0"/>
                          <a:cs typeface="Arial" panose="020B0604020202020204" pitchFamily="34" charset="0"/>
                        </a:rPr>
                        <a:t>anaérobie</a:t>
                      </a:r>
                      <a:endParaRPr lang="de-CH" sz="1400" b="1" dirty="0">
                        <a:latin typeface="Arial" panose="020B0604020202020204" pitchFamily="34" charset="0"/>
                        <a:cs typeface="Arial" panose="020B0604020202020204" pitchFamily="34" charset="0"/>
                      </a:endParaRPr>
                    </a:p>
                  </a:txBody>
                  <a:tcPr marT="45723" marB="45723">
                    <a:solidFill>
                      <a:schemeClr val="accent6">
                        <a:lumMod val="60000"/>
                        <a:lumOff val="40000"/>
                      </a:schemeClr>
                    </a:solidFill>
                  </a:tcPr>
                </a:tc>
                <a:tc>
                  <a:txBody>
                    <a:bodyPr/>
                    <a:lstStyle/>
                    <a:p>
                      <a:r>
                        <a:rPr lang="de-CH" sz="1400" dirty="0">
                          <a:latin typeface="Arial" panose="020B0604020202020204" pitchFamily="34" charset="0"/>
                          <a:cs typeface="Arial" panose="020B0604020202020204" pitchFamily="34" charset="0"/>
                        </a:rPr>
                        <a:t>La </a:t>
                      </a:r>
                      <a:r>
                        <a:rPr lang="de-CH" sz="1400" dirty="0" err="1">
                          <a:latin typeface="Arial" panose="020B0604020202020204" pitchFamily="34" charset="0"/>
                          <a:cs typeface="Arial" panose="020B0604020202020204" pitchFamily="34" charset="0"/>
                        </a:rPr>
                        <a:t>glycolyse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anaérobie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est</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activée</a:t>
                      </a:r>
                      <a:r>
                        <a:rPr lang="de-CH" sz="1400" dirty="0">
                          <a:latin typeface="Arial" panose="020B0604020202020204" pitchFamily="34" charset="0"/>
                          <a:cs typeface="Arial" panose="020B0604020202020204" pitchFamily="34" charset="0"/>
                        </a:rPr>
                        <a:t> de </a:t>
                      </a:r>
                      <a:r>
                        <a:rPr lang="de-CH" sz="1400" dirty="0" err="1">
                          <a:latin typeface="Arial" panose="020B0604020202020204" pitchFamily="34" charset="0"/>
                          <a:cs typeface="Arial" panose="020B0604020202020204" pitchFamily="34" charset="0"/>
                        </a:rPr>
                        <a:t>facon</a:t>
                      </a:r>
                      <a:r>
                        <a:rPr lang="de-CH" sz="1400" dirty="0">
                          <a:latin typeface="Arial" panose="020B0604020202020204" pitchFamily="34" charset="0"/>
                          <a:cs typeface="Arial" panose="020B0604020202020204" pitchFamily="34" charset="0"/>
                        </a:rPr>
                        <a:t> intensive (</a:t>
                      </a:r>
                      <a:r>
                        <a:rPr lang="de-CH" sz="1400" dirty="0" err="1">
                          <a:latin typeface="Arial" panose="020B0604020202020204" pitchFamily="34" charset="0"/>
                          <a:cs typeface="Arial" panose="020B0604020202020204" pitchFamily="34" charset="0"/>
                        </a:rPr>
                        <a:t>accumulation</a:t>
                      </a:r>
                      <a:r>
                        <a:rPr lang="de-CH" sz="1400" dirty="0">
                          <a:latin typeface="Arial" panose="020B0604020202020204" pitchFamily="34" charset="0"/>
                          <a:cs typeface="Arial" panose="020B0604020202020204" pitchFamily="34" charset="0"/>
                        </a:rPr>
                        <a:t> de </a:t>
                      </a:r>
                      <a:r>
                        <a:rPr lang="de-CH" sz="1400" dirty="0" err="1">
                          <a:latin typeface="Arial" panose="020B0604020202020204" pitchFamily="34" charset="0"/>
                          <a:cs typeface="Arial" panose="020B0604020202020204" pitchFamily="34" charset="0"/>
                        </a:rPr>
                        <a:t>lactate</a:t>
                      </a:r>
                      <a:r>
                        <a:rPr lang="de-CH" sz="1400" dirty="0">
                          <a:latin typeface="Arial" panose="020B0604020202020204" pitchFamily="34" charset="0"/>
                          <a:cs typeface="Arial" panose="020B0604020202020204" pitchFamily="34" charset="0"/>
                        </a:rPr>
                        <a:t>).</a:t>
                      </a:r>
                    </a:p>
                    <a:p>
                      <a:r>
                        <a:rPr lang="de-CH" sz="1400" dirty="0" err="1">
                          <a:latin typeface="Arial" panose="020B0604020202020204" pitchFamily="34" charset="0"/>
                          <a:cs typeface="Arial" panose="020B0604020202020204" pitchFamily="34" charset="0"/>
                        </a:rPr>
                        <a:t>Facteur</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limitatif</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taux</a:t>
                      </a:r>
                      <a:r>
                        <a:rPr lang="de-CH" sz="1400" dirty="0">
                          <a:latin typeface="Arial" panose="020B0604020202020204" pitchFamily="34" charset="0"/>
                          <a:cs typeface="Arial" panose="020B0604020202020204" pitchFamily="34" charset="0"/>
                        </a:rPr>
                        <a:t> de </a:t>
                      </a:r>
                      <a:r>
                        <a:rPr lang="de-CH" sz="1400" dirty="0" err="1">
                          <a:latin typeface="Arial" panose="020B0604020202020204" pitchFamily="34" charset="0"/>
                          <a:cs typeface="Arial" panose="020B0604020202020204" pitchFamily="34" charset="0"/>
                        </a:rPr>
                        <a:t>production</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d’ATP</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lorsque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toutes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les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sources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d’énergie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aérobie</a:t>
                      </a:r>
                      <a:r>
                        <a:rPr lang="de-CH" sz="1400" dirty="0">
                          <a:latin typeface="Arial" panose="020B0604020202020204" pitchFamily="34" charset="0"/>
                          <a:cs typeface="Arial" panose="020B0604020202020204" pitchFamily="34" charset="0"/>
                        </a:rPr>
                        <a:t> et </a:t>
                      </a:r>
                      <a:r>
                        <a:rPr lang="de-CH" sz="1400" dirty="0" err="1">
                          <a:latin typeface="Arial" panose="020B0604020202020204" pitchFamily="34" charset="0"/>
                          <a:cs typeface="Arial" panose="020B0604020202020204" pitchFamily="34" charset="0"/>
                        </a:rPr>
                        <a:t>anaérobie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sont</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mobilisées</a:t>
                      </a:r>
                      <a:r>
                        <a:rPr lang="de-CH" sz="1400" dirty="0">
                          <a:latin typeface="Arial" panose="020B0604020202020204" pitchFamily="34" charset="0"/>
                          <a:cs typeface="Arial" panose="020B0604020202020204" pitchFamily="34" charset="0"/>
                        </a:rPr>
                        <a:t>.</a:t>
                      </a:r>
                    </a:p>
                  </a:txBody>
                  <a:tcPr marT="45723" marB="45723"/>
                </a:tc>
                <a:tc>
                  <a:txBody>
                    <a:bodyPr/>
                    <a:lstStyle/>
                    <a:p>
                      <a:r>
                        <a:rPr lang="de-CH" sz="1400" dirty="0" err="1">
                          <a:latin typeface="Arial" panose="020B0604020202020204" pitchFamily="34" charset="0"/>
                          <a:cs typeface="Arial" panose="020B0604020202020204" pitchFamily="34" charset="0"/>
                        </a:rPr>
                        <a:t>Durée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pendant</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laquelle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il</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est</a:t>
                      </a:r>
                      <a:r>
                        <a:rPr lang="de-CH" sz="1400" dirty="0">
                          <a:latin typeface="Arial" panose="020B0604020202020204" pitchFamily="34" charset="0"/>
                          <a:cs typeface="Arial" panose="020B0604020202020204" pitchFamily="34" charset="0"/>
                        </a:rPr>
                        <a:t> possible de </a:t>
                      </a:r>
                      <a:r>
                        <a:rPr lang="de-CH" sz="1400" dirty="0" err="1">
                          <a:latin typeface="Arial" panose="020B0604020202020204" pitchFamily="34" charset="0"/>
                          <a:cs typeface="Arial" panose="020B0604020202020204" pitchFamily="34" charset="0"/>
                        </a:rPr>
                        <a:t>supporter</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les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consèquences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désagréables</a:t>
                      </a:r>
                      <a:r>
                        <a:rPr lang="de-CH" sz="1400" dirty="0">
                          <a:latin typeface="Arial" panose="020B0604020202020204" pitchFamily="34" charset="0"/>
                          <a:cs typeface="Arial" panose="020B0604020202020204" pitchFamily="34" charset="0"/>
                        </a:rPr>
                        <a:t> de la </a:t>
                      </a:r>
                      <a:r>
                        <a:rPr lang="de-CH" sz="1400" dirty="0" err="1">
                          <a:latin typeface="Arial" panose="020B0604020202020204" pitchFamily="34" charset="0"/>
                          <a:cs typeface="Arial" panose="020B0604020202020204" pitchFamily="34" charset="0"/>
                        </a:rPr>
                        <a:t>glycolyse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anaérobie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tolerance</a:t>
                      </a:r>
                      <a:r>
                        <a:rPr lang="de-CH" sz="1400" dirty="0">
                          <a:latin typeface="Arial" panose="020B0604020202020204" pitchFamily="34" charset="0"/>
                          <a:cs typeface="Arial" panose="020B0604020202020204" pitchFamily="34" charset="0"/>
                        </a:rPr>
                        <a:t> au </a:t>
                      </a:r>
                      <a:r>
                        <a:rPr lang="de-CH" sz="1400" dirty="0" err="1">
                          <a:latin typeface="Arial" panose="020B0604020202020204" pitchFamily="34" charset="0"/>
                          <a:cs typeface="Arial" panose="020B0604020202020204" pitchFamily="34" charset="0"/>
                        </a:rPr>
                        <a:t>lactate</a:t>
                      </a:r>
                      <a:r>
                        <a:rPr lang="de-CH" sz="1400" dirty="0">
                          <a:latin typeface="Arial" panose="020B0604020202020204" pitchFamily="34" charset="0"/>
                          <a:cs typeface="Arial" panose="020B0604020202020204" pitchFamily="34" charset="0"/>
                        </a:rPr>
                        <a:t>). </a:t>
                      </a:r>
                    </a:p>
                    <a:p>
                      <a:r>
                        <a:rPr lang="de-CH" sz="1400" dirty="0" err="1">
                          <a:latin typeface="Arial" panose="020B0604020202020204" pitchFamily="34" charset="0"/>
                          <a:cs typeface="Arial" panose="020B0604020202020204" pitchFamily="34" charset="0"/>
                        </a:rPr>
                        <a:t>Facteur</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limitatif</a:t>
                      </a:r>
                      <a:r>
                        <a:rPr lang="de-CH" sz="1400" dirty="0">
                          <a:latin typeface="Arial" panose="020B0604020202020204" pitchFamily="34" charset="0"/>
                          <a:cs typeface="Arial" panose="020B0604020202020204" pitchFamily="34" charset="0"/>
                        </a:rPr>
                        <a:t>: la </a:t>
                      </a:r>
                      <a:r>
                        <a:rPr lang="de-CH" sz="1400" dirty="0" err="1">
                          <a:latin typeface="Arial" panose="020B0604020202020204" pitchFamily="34" charset="0"/>
                          <a:cs typeface="Arial" panose="020B0604020202020204" pitchFamily="34" charset="0"/>
                        </a:rPr>
                        <a:t>tolérance</a:t>
                      </a:r>
                      <a:r>
                        <a:rPr lang="de-CH" sz="1400" dirty="0">
                          <a:latin typeface="Arial" panose="020B0604020202020204" pitchFamily="34" charset="0"/>
                          <a:cs typeface="Arial" panose="020B0604020202020204" pitchFamily="34" charset="0"/>
                        </a:rPr>
                        <a:t> au </a:t>
                      </a:r>
                      <a:r>
                        <a:rPr lang="de-CH" sz="1400" dirty="0" err="1">
                          <a:latin typeface="Arial" panose="020B0604020202020204" pitchFamily="34" charset="0"/>
                          <a:cs typeface="Arial" panose="020B0604020202020204" pitchFamily="34" charset="0"/>
                        </a:rPr>
                        <a:t>lactate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ainsi</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que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les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dépôts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d'énergie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locaux</a:t>
                      </a:r>
                      <a:r>
                        <a:rPr lang="de-CH" sz="1400" dirty="0">
                          <a:latin typeface="Arial" panose="020B0604020202020204" pitchFamily="34" charset="0"/>
                          <a:cs typeface="Arial" panose="020B0604020202020204" pitchFamily="34" charset="0"/>
                        </a:rPr>
                        <a:t> (ATP, KP, </a:t>
                      </a:r>
                      <a:r>
                        <a:rPr lang="de-CH" sz="1400" dirty="0" err="1">
                          <a:latin typeface="Arial" panose="020B0604020202020204" pitchFamily="34" charset="0"/>
                          <a:cs typeface="Arial" panose="020B0604020202020204" pitchFamily="34" charset="0"/>
                        </a:rPr>
                        <a:t>glycogène</a:t>
                      </a:r>
                      <a:r>
                        <a:rPr lang="de-CH" sz="1400" dirty="0">
                          <a:latin typeface="Arial" panose="020B0604020202020204" pitchFamily="34" charset="0"/>
                          <a:cs typeface="Arial" panose="020B0604020202020204" pitchFamily="34" charset="0"/>
                        </a:rPr>
                        <a:t> musculaire).</a:t>
                      </a:r>
                    </a:p>
                  </a:txBody>
                  <a:tcPr marT="45723" marB="45723"/>
                </a:tc>
                <a:extLst>
                  <a:ext uri="{0D108BD9-81ED-4DB2-BD59-A6C34878D82A}">
                    <a16:rowId xmlns:a16="http://schemas.microsoft.com/office/drawing/2014/main" val="10001"/>
                  </a:ext>
                </a:extLst>
              </a:tr>
              <a:tr h="2356126">
                <a:tc>
                  <a:txBody>
                    <a:bodyPr/>
                    <a:lstStyle/>
                    <a:p>
                      <a:r>
                        <a:rPr lang="de-CH" sz="1400" b="1" dirty="0" err="1">
                          <a:latin typeface="Arial" panose="020B0604020202020204" pitchFamily="34" charset="0"/>
                          <a:cs typeface="Arial" panose="020B0604020202020204" pitchFamily="34" charset="0"/>
                        </a:rPr>
                        <a:t>aérobie</a:t>
                      </a:r>
                      <a:endParaRPr lang="de-CH" sz="1400" b="1" dirty="0">
                        <a:latin typeface="Arial" panose="020B0604020202020204" pitchFamily="34" charset="0"/>
                        <a:cs typeface="Arial" panose="020B0604020202020204" pitchFamily="34" charset="0"/>
                      </a:endParaRPr>
                    </a:p>
                  </a:txBody>
                  <a:tcPr marT="45723" marB="45723">
                    <a:solidFill>
                      <a:schemeClr val="accent6">
                        <a:lumMod val="60000"/>
                        <a:lumOff val="40000"/>
                      </a:schemeClr>
                    </a:solidFill>
                  </a:tcPr>
                </a:tc>
                <a:tc>
                  <a:txBody>
                    <a:bodyPr/>
                    <a:lstStyle/>
                    <a:p>
                      <a:r>
                        <a:rPr lang="de-CH" sz="1400" baseline="0" dirty="0">
                          <a:latin typeface="Arial" panose="020B0604020202020204" pitchFamily="34" charset="0"/>
                          <a:cs typeface="Arial" panose="020B0604020202020204" pitchFamily="34" charset="0"/>
                        </a:rPr>
                        <a:t>Le </a:t>
                      </a:r>
                      <a:r>
                        <a:rPr lang="de-CH" sz="1400" baseline="0" dirty="0" err="1">
                          <a:latin typeface="Arial" panose="020B0604020202020204" pitchFamily="34" charset="0"/>
                          <a:cs typeface="Arial" panose="020B0604020202020204" pitchFamily="34" charset="0"/>
                        </a:rPr>
                        <a:t>besoins</a:t>
                      </a:r>
                      <a:r>
                        <a:rPr lang="de-CH" sz="1400" baseline="0" dirty="0">
                          <a:latin typeface="Arial" panose="020B0604020202020204" pitchFamily="34" charset="0"/>
                          <a:cs typeface="Arial" panose="020B0604020202020204" pitchFamily="34" charset="0"/>
                        </a:rPr>
                        <a:t> en ATP </a:t>
                      </a:r>
                      <a:r>
                        <a:rPr lang="de-CH" sz="1400" baseline="0" dirty="0" err="1">
                          <a:latin typeface="Arial" panose="020B0604020202020204" pitchFamily="34" charset="0"/>
                          <a:cs typeface="Arial" panose="020B0604020202020204" pitchFamily="34" charset="0"/>
                        </a:rPr>
                        <a:t>sont</a:t>
                      </a:r>
                      <a:r>
                        <a:rPr lang="de-CH" sz="1400" baseline="0" dirty="0">
                          <a:latin typeface="Arial" panose="020B0604020202020204" pitchFamily="34" charset="0"/>
                          <a:cs typeface="Arial" panose="020B0604020202020204" pitchFamily="34" charset="0"/>
                        </a:rPr>
                        <a:t> </a:t>
                      </a:r>
                      <a:r>
                        <a:rPr lang="de-CH" sz="1400" baseline="0" dirty="0" err="1">
                          <a:latin typeface="Arial" panose="020B0604020202020204" pitchFamily="34" charset="0"/>
                          <a:cs typeface="Arial" panose="020B0604020202020204" pitchFamily="34" charset="0"/>
                        </a:rPr>
                        <a:t>couverts</a:t>
                      </a:r>
                      <a:r>
                        <a:rPr lang="de-CH" sz="1400" baseline="0" dirty="0">
                          <a:latin typeface="Arial" panose="020B0604020202020204" pitchFamily="34" charset="0"/>
                          <a:cs typeface="Arial" panose="020B0604020202020204" pitchFamily="34" charset="0"/>
                        </a:rPr>
                        <a:t> par le </a:t>
                      </a:r>
                      <a:r>
                        <a:rPr lang="de-CH" sz="1400" baseline="0" dirty="0" err="1">
                          <a:latin typeface="Arial" panose="020B0604020202020204" pitchFamily="34" charset="0"/>
                          <a:cs typeface="Arial" panose="020B0604020202020204" pitchFamily="34" charset="0"/>
                        </a:rPr>
                        <a:t>métabolisme</a:t>
                      </a:r>
                      <a:r>
                        <a:rPr lang="de-CH" sz="1400" baseline="0" dirty="0">
                          <a:latin typeface="Arial" panose="020B0604020202020204" pitchFamily="34" charset="0"/>
                          <a:cs typeface="Arial" panose="020B0604020202020204" pitchFamily="34" charset="0"/>
                        </a:rPr>
                        <a:t> </a:t>
                      </a:r>
                      <a:r>
                        <a:rPr lang="de-CH" sz="1400" baseline="0" dirty="0" err="1">
                          <a:latin typeface="Arial" panose="020B0604020202020204" pitchFamily="34" charset="0"/>
                          <a:cs typeface="Arial" panose="020B0604020202020204" pitchFamily="34" charset="0"/>
                        </a:rPr>
                        <a:t>aérobie</a:t>
                      </a:r>
                      <a:endParaRPr lang="de-CH" sz="1400" baseline="0" dirty="0">
                        <a:latin typeface="Arial" panose="020B0604020202020204" pitchFamily="34" charset="0"/>
                        <a:cs typeface="Arial" panose="020B0604020202020204" pitchFamily="34" charset="0"/>
                      </a:endParaRPr>
                    </a:p>
                    <a:p>
                      <a:endParaRPr lang="de-CH" sz="1400" baseline="0" dirty="0">
                        <a:latin typeface="Arial" panose="020B0604020202020204" pitchFamily="34" charset="0"/>
                        <a:cs typeface="Arial" panose="020B0604020202020204" pitchFamily="34" charset="0"/>
                      </a:endParaRPr>
                    </a:p>
                    <a:p>
                      <a:r>
                        <a:rPr lang="de-CH" sz="1400" baseline="0" dirty="0" err="1">
                          <a:latin typeface="Arial" panose="020B0604020202020204" pitchFamily="34" charset="0"/>
                          <a:cs typeface="Arial" panose="020B0604020202020204" pitchFamily="34" charset="0"/>
                        </a:rPr>
                        <a:t>Facteur</a:t>
                      </a:r>
                      <a:r>
                        <a:rPr lang="de-CH" sz="1400" baseline="0" dirty="0">
                          <a:latin typeface="Arial" panose="020B0604020202020204" pitchFamily="34" charset="0"/>
                          <a:cs typeface="Arial" panose="020B0604020202020204" pitchFamily="34" charset="0"/>
                        </a:rPr>
                        <a:t> </a:t>
                      </a:r>
                      <a:r>
                        <a:rPr lang="de-CH" sz="1400" baseline="0" dirty="0" err="1">
                          <a:latin typeface="Arial" panose="020B0604020202020204" pitchFamily="34" charset="0"/>
                          <a:cs typeface="Arial" panose="020B0604020202020204" pitchFamily="34" charset="0"/>
                        </a:rPr>
                        <a:t>limitatif</a:t>
                      </a:r>
                      <a:r>
                        <a:rPr lang="de-CH" sz="1400" baseline="0" dirty="0">
                          <a:latin typeface="Arial" panose="020B0604020202020204" pitchFamily="34" charset="0"/>
                          <a:cs typeface="Arial" panose="020B0604020202020204" pitchFamily="34" charset="0"/>
                        </a:rPr>
                        <a:t>:  </a:t>
                      </a:r>
                      <a:r>
                        <a:rPr lang="de-CH" sz="1400" baseline="0" dirty="0" err="1">
                          <a:latin typeface="Arial" panose="020B0604020202020204" pitchFamily="34" charset="0"/>
                          <a:cs typeface="Arial" panose="020B0604020202020204" pitchFamily="34" charset="0"/>
                        </a:rPr>
                        <a:t>taux</a:t>
                      </a:r>
                      <a:r>
                        <a:rPr lang="de-CH" sz="1400" baseline="0" dirty="0">
                          <a:latin typeface="Arial" panose="020B0604020202020204" pitchFamily="34" charset="0"/>
                          <a:cs typeface="Arial" panose="020B0604020202020204" pitchFamily="34" charset="0"/>
                        </a:rPr>
                        <a:t> de </a:t>
                      </a:r>
                      <a:r>
                        <a:rPr lang="de-CH" sz="1400" baseline="0" dirty="0" err="1">
                          <a:latin typeface="Arial" panose="020B0604020202020204" pitchFamily="34" charset="0"/>
                          <a:cs typeface="Arial" panose="020B0604020202020204" pitchFamily="34" charset="0"/>
                        </a:rPr>
                        <a:t>formation</a:t>
                      </a:r>
                      <a:r>
                        <a:rPr lang="de-CH" sz="1400" baseline="0" dirty="0">
                          <a:latin typeface="Arial" panose="020B0604020202020204" pitchFamily="34" charset="0"/>
                          <a:cs typeface="Arial" panose="020B0604020202020204" pitchFamily="34" charset="0"/>
                        </a:rPr>
                        <a:t> </a:t>
                      </a:r>
                      <a:r>
                        <a:rPr lang="de-CH" sz="1400" baseline="0" dirty="0" err="1">
                          <a:latin typeface="Arial" panose="020B0604020202020204" pitchFamily="34" charset="0"/>
                          <a:cs typeface="Arial" panose="020B0604020202020204" pitchFamily="34" charset="0"/>
                        </a:rPr>
                        <a:t>d'ATP</a:t>
                      </a:r>
                      <a:r>
                        <a:rPr lang="de-CH" sz="1400" baseline="0" dirty="0">
                          <a:latin typeface="Arial" panose="020B0604020202020204" pitchFamily="34" charset="0"/>
                          <a:cs typeface="Arial" panose="020B0604020202020204" pitchFamily="34" charset="0"/>
                        </a:rPr>
                        <a:t> à </a:t>
                      </a:r>
                      <a:r>
                        <a:rPr lang="de-CH" sz="1400" baseline="0" dirty="0" err="1">
                          <a:latin typeface="Arial" panose="020B0604020202020204" pitchFamily="34" charset="0"/>
                          <a:cs typeface="Arial" panose="020B0604020202020204" pitchFamily="34" charset="0"/>
                        </a:rPr>
                        <a:t>partir</a:t>
                      </a:r>
                      <a:r>
                        <a:rPr lang="de-CH" sz="1400" baseline="0" dirty="0">
                          <a:latin typeface="Arial" panose="020B0604020202020204" pitchFamily="34" charset="0"/>
                          <a:cs typeface="Arial" panose="020B0604020202020204" pitchFamily="34" charset="0"/>
                        </a:rPr>
                        <a:t> des </a:t>
                      </a:r>
                      <a:r>
                        <a:rPr lang="de-CH" sz="1400" baseline="0" dirty="0" err="1">
                          <a:latin typeface="Arial" panose="020B0604020202020204" pitchFamily="34" charset="0"/>
                          <a:cs typeface="Arial" panose="020B0604020202020204" pitchFamily="34" charset="0"/>
                        </a:rPr>
                        <a:t>sources</a:t>
                      </a:r>
                      <a:r>
                        <a:rPr lang="de-CH" sz="1400" baseline="0" dirty="0">
                          <a:latin typeface="Arial" panose="020B0604020202020204" pitchFamily="34" charset="0"/>
                          <a:cs typeface="Arial" panose="020B0604020202020204" pitchFamily="34" charset="0"/>
                        </a:rPr>
                        <a:t> </a:t>
                      </a:r>
                      <a:r>
                        <a:rPr lang="de-CH" sz="1400" baseline="0" dirty="0" err="1">
                          <a:latin typeface="Arial" panose="020B0604020202020204" pitchFamily="34" charset="0"/>
                          <a:cs typeface="Arial" panose="020B0604020202020204" pitchFamily="34" charset="0"/>
                        </a:rPr>
                        <a:t>d'énergie</a:t>
                      </a:r>
                      <a:r>
                        <a:rPr lang="de-CH" sz="1400" baseline="0" dirty="0">
                          <a:latin typeface="Arial" panose="020B0604020202020204" pitchFamily="34" charset="0"/>
                          <a:cs typeface="Arial" panose="020B0604020202020204" pitchFamily="34" charset="0"/>
                        </a:rPr>
                        <a:t> </a:t>
                      </a:r>
                      <a:r>
                        <a:rPr lang="de-CH" sz="1400" baseline="0" dirty="0" err="1">
                          <a:latin typeface="Arial" panose="020B0604020202020204" pitchFamily="34" charset="0"/>
                          <a:cs typeface="Arial" panose="020B0604020202020204" pitchFamily="34" charset="0"/>
                        </a:rPr>
                        <a:t>aérobies</a:t>
                      </a:r>
                      <a:r>
                        <a:rPr lang="de-CH" sz="1400" baseline="0" dirty="0">
                          <a:latin typeface="Arial" panose="020B0604020202020204" pitchFamily="34" charset="0"/>
                          <a:cs typeface="Arial" panose="020B0604020202020204" pitchFamily="34" charset="0"/>
                        </a:rPr>
                        <a:t>.</a:t>
                      </a:r>
                      <a:endParaRPr lang="de-CH" sz="1400" dirty="0">
                        <a:latin typeface="Arial" panose="020B0604020202020204" pitchFamily="34" charset="0"/>
                        <a:cs typeface="Arial" panose="020B0604020202020204" pitchFamily="34" charset="0"/>
                      </a:endParaRPr>
                    </a:p>
                  </a:txBody>
                  <a:tcPr marT="45723" marB="45723"/>
                </a:tc>
                <a:tc>
                  <a:txBody>
                    <a:bodyPr/>
                    <a:lstStyle/>
                    <a:p>
                      <a:r>
                        <a:rPr lang="de-CH" sz="1400" dirty="0" err="1">
                          <a:latin typeface="Arial" panose="020B0604020202020204" pitchFamily="34" charset="0"/>
                          <a:cs typeface="Arial" panose="020B0604020202020204" pitchFamily="34" charset="0"/>
                        </a:rPr>
                        <a:t>Durée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pendant</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laquelle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les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réserves</a:t>
                      </a:r>
                      <a:r>
                        <a:rPr lang="de-CH" sz="1400" dirty="0">
                          <a:latin typeface="Arial" panose="020B0604020202020204" pitchFamily="34" charset="0"/>
                          <a:cs typeface="Arial" panose="020B0604020202020204" pitchFamily="34" charset="0"/>
                        </a:rPr>
                        <a:t> de </a:t>
                      </a:r>
                      <a:r>
                        <a:rPr lang="de-CH" sz="1400" dirty="0" err="1">
                          <a:latin typeface="Arial" panose="020B0604020202020204" pitchFamily="34" charset="0"/>
                          <a:cs typeface="Arial" panose="020B0604020202020204" pitchFamily="34" charset="0"/>
                        </a:rPr>
                        <a:t>glycogène</a:t>
                      </a:r>
                      <a:r>
                        <a:rPr lang="de-CH" sz="1400" dirty="0">
                          <a:latin typeface="Arial" panose="020B0604020202020204" pitchFamily="34" charset="0"/>
                          <a:cs typeface="Arial" panose="020B0604020202020204" pitchFamily="34" charset="0"/>
                        </a:rPr>
                        <a:t> et de </a:t>
                      </a:r>
                      <a:r>
                        <a:rPr lang="de-CH" sz="1400" dirty="0" err="1">
                          <a:latin typeface="Arial" panose="020B0604020202020204" pitchFamily="34" charset="0"/>
                          <a:cs typeface="Arial" panose="020B0604020202020204" pitchFamily="34" charset="0"/>
                        </a:rPr>
                        <a:t>graisses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sont</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suffisantes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lors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d'une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activité</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où</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les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besoins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énergétiques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sont</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couverts</a:t>
                      </a:r>
                      <a:r>
                        <a:rPr lang="de-CH" sz="1400" dirty="0">
                          <a:latin typeface="Arial" panose="020B0604020202020204" pitchFamily="34" charset="0"/>
                          <a:cs typeface="Arial" panose="020B0604020202020204" pitchFamily="34" charset="0"/>
                        </a:rPr>
                        <a:t> par le </a:t>
                      </a:r>
                      <a:r>
                        <a:rPr lang="de-CH" sz="1400" dirty="0" err="1">
                          <a:latin typeface="Arial" panose="020B0604020202020204" pitchFamily="34" charset="0"/>
                          <a:cs typeface="Arial" panose="020B0604020202020204" pitchFamily="34" charset="0"/>
                        </a:rPr>
                        <a:t>métabolisme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aérobie</a:t>
                      </a:r>
                      <a:r>
                        <a:rPr lang="de-CH" sz="1400" dirty="0">
                          <a:latin typeface="Arial" panose="020B0604020202020204" pitchFamily="34" charset="0"/>
                          <a:cs typeface="Arial" panose="020B0604020202020204" pitchFamily="34" charset="0"/>
                        </a:rPr>
                        <a:t>.</a:t>
                      </a:r>
                    </a:p>
                    <a:p>
                      <a:endParaRPr lang="de-CH" sz="1400" dirty="0">
                        <a:latin typeface="Arial" panose="020B0604020202020204" pitchFamily="34" charset="0"/>
                        <a:cs typeface="Arial" panose="020B0604020202020204" pitchFamily="34" charset="0"/>
                      </a:endParaRPr>
                    </a:p>
                    <a:p>
                      <a:r>
                        <a:rPr lang="de-CH" sz="1400" dirty="0" err="1">
                          <a:latin typeface="Arial" panose="020B0604020202020204" pitchFamily="34" charset="0"/>
                          <a:cs typeface="Arial" panose="020B0604020202020204" pitchFamily="34" charset="0"/>
                        </a:rPr>
                        <a:t>Facteur</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limitatif</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les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dépôts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d'énergie</a:t>
                      </a:r>
                      <a:r>
                        <a:rPr lang="de-CH" sz="1400" dirty="0">
                          <a:latin typeface="Arial" panose="020B0604020202020204" pitchFamily="34" charset="0"/>
                          <a:cs typeface="Arial" panose="020B0604020202020204" pitchFamily="34" charset="0"/>
                        </a:rPr>
                        <a:t> disponibles </a:t>
                      </a:r>
                      <a:r>
                        <a:rPr lang="de-CH" sz="1400" dirty="0" err="1">
                          <a:latin typeface="Arial" panose="020B0604020202020204" pitchFamily="34" charset="0"/>
                          <a:cs typeface="Arial" panose="020B0604020202020204" pitchFamily="34" charset="0"/>
                        </a:rPr>
                        <a:t>pour</a:t>
                      </a:r>
                      <a:r>
                        <a:rPr lang="de-CH" sz="1400" dirty="0">
                          <a:latin typeface="Arial" panose="020B0604020202020204" pitchFamily="34" charset="0"/>
                          <a:cs typeface="Arial" panose="020B0604020202020204" pitchFamily="34" charset="0"/>
                        </a:rPr>
                        <a:t> le </a:t>
                      </a:r>
                      <a:r>
                        <a:rPr lang="de-CH" sz="1400" dirty="0" err="1">
                          <a:latin typeface="Arial" panose="020B0604020202020204" pitchFamily="34" charset="0"/>
                          <a:cs typeface="Arial" panose="020B0604020202020204" pitchFamily="34" charset="0"/>
                        </a:rPr>
                        <a:t>métabolisme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aérobie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réserves</a:t>
                      </a:r>
                      <a:r>
                        <a:rPr lang="de-CH" sz="1400" dirty="0">
                          <a:latin typeface="Arial" panose="020B0604020202020204" pitchFamily="34" charset="0"/>
                          <a:cs typeface="Arial" panose="020B0604020202020204" pitchFamily="34" charset="0"/>
                        </a:rPr>
                        <a:t> de </a:t>
                      </a:r>
                      <a:r>
                        <a:rPr lang="de-CH" sz="1400" dirty="0" err="1">
                          <a:latin typeface="Arial" panose="020B0604020202020204" pitchFamily="34" charset="0"/>
                          <a:cs typeface="Arial" panose="020B0604020202020204" pitchFamily="34" charset="0"/>
                        </a:rPr>
                        <a:t>glycogène</a:t>
                      </a:r>
                      <a:r>
                        <a:rPr lang="de-CH" sz="1400" dirty="0">
                          <a:latin typeface="Arial" panose="020B0604020202020204" pitchFamily="34" charset="0"/>
                          <a:cs typeface="Arial" panose="020B0604020202020204" pitchFamily="34" charset="0"/>
                        </a:rPr>
                        <a:t> et de </a:t>
                      </a:r>
                      <a:r>
                        <a:rPr lang="de-CH" sz="1400" dirty="0" err="1">
                          <a:latin typeface="Arial" panose="020B0604020202020204" pitchFamily="34" charset="0"/>
                          <a:cs typeface="Arial" panose="020B0604020202020204" pitchFamily="34" charset="0"/>
                        </a:rPr>
                        <a:t>graisses</a:t>
                      </a:r>
                      <a:r>
                        <a:rPr lang="de-CH" sz="1400" dirty="0">
                          <a:latin typeface="Arial" panose="020B0604020202020204" pitchFamily="34" charset="0"/>
                          <a:cs typeface="Arial" panose="020B0604020202020204" pitchFamily="34" charset="0"/>
                        </a:rPr>
                        <a:t>).</a:t>
                      </a:r>
                    </a:p>
                  </a:txBody>
                  <a:tcPr marT="45723" marB="45723"/>
                </a:tc>
                <a:extLst>
                  <a:ext uri="{0D108BD9-81ED-4DB2-BD59-A6C34878D82A}">
                    <a16:rowId xmlns:a16="http://schemas.microsoft.com/office/drawing/2014/main" val="10002"/>
                  </a:ext>
                </a:extLst>
              </a:tr>
            </a:tbl>
          </a:graphicData>
        </a:graphic>
      </p:graphicFrame>
      <p:sp>
        <p:nvSpPr>
          <p:cNvPr id="4" name="Titel 2">
            <a:extLst>
              <a:ext uri="{FF2B5EF4-FFF2-40B4-BE49-F238E27FC236}">
                <a16:creationId xmlns:a16="http://schemas.microsoft.com/office/drawing/2014/main" id="{0901EE62-EA97-43FD-9C3A-08C93C70E3C0}"/>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dirty="0">
                <a:solidFill>
                  <a:srgbClr val="000000"/>
                </a:solidFill>
              </a:rPr>
              <a:t>Endurance</a:t>
            </a:r>
            <a:br>
              <a:rPr lang="fr-CH" sz="2800" i="0" u="none" strike="noStrike" dirty="0">
                <a:solidFill>
                  <a:srgbClr val="000000"/>
                </a:solidFill>
                <a:effectLst/>
                <a:latin typeface="+mj-lt"/>
              </a:rPr>
            </a:br>
            <a:r>
              <a:rPr lang="de-CH" sz="2800" b="0" kern="0" dirty="0">
                <a:latin typeface="Arial" panose="020B0604020202020204" pitchFamily="34" charset="0"/>
                <a:cs typeface="Arial" panose="020B0604020202020204" pitchFamily="34" charset="0"/>
              </a:rPr>
              <a:t>Performance et </a:t>
            </a:r>
            <a:r>
              <a:rPr lang="de-CH" sz="2800" b="0" kern="0" dirty="0" err="1">
                <a:latin typeface="Arial" panose="020B0604020202020204" pitchFamily="34" charset="0"/>
                <a:cs typeface="Arial" panose="020B0604020202020204" pitchFamily="34" charset="0"/>
              </a:rPr>
              <a:t>capacité</a:t>
            </a:r>
            <a:br>
              <a:rPr lang="de-CH" sz="2800" b="0" i="0" dirty="0">
                <a:solidFill>
                  <a:srgbClr val="1D1D1D"/>
                </a:solidFill>
                <a:effectLst/>
              </a:rPr>
            </a:br>
            <a:endParaRPr lang="de-CH" sz="280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7E44116B-FB20-1304-D88A-2142ACE3CCB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12</a:t>
            </a:r>
            <a:endParaRPr lang="de-CH" sz="900" dirty="0"/>
          </a:p>
        </p:txBody>
      </p:sp>
    </p:spTree>
    <p:extLst>
      <p:ext uri="{BB962C8B-B14F-4D97-AF65-F5344CB8AC3E}">
        <p14:creationId xmlns:p14="http://schemas.microsoft.com/office/powerpoint/2010/main" val="33160872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a:extLst>
              <a:ext uri="{FF2B5EF4-FFF2-40B4-BE49-F238E27FC236}">
                <a16:creationId xmlns:a16="http://schemas.microsoft.com/office/drawing/2014/main" id="{C41C3E6B-E4FB-766A-E68A-1441F67E8DA2}"/>
              </a:ext>
            </a:extLst>
          </p:cNvPr>
          <p:cNvGraphicFramePr>
            <a:graphicFrameLocks noGrp="1" noChangeAspect="1"/>
          </p:cNvGraphicFramePr>
          <p:nvPr/>
        </p:nvGraphicFramePr>
        <p:xfrm>
          <a:off x="2423592" y="1540811"/>
          <a:ext cx="7848872" cy="4864421"/>
        </p:xfrm>
        <a:graphic>
          <a:graphicData uri="http://schemas.openxmlformats.org/drawingml/2006/table">
            <a:tbl>
              <a:tblPr bandRow="1">
                <a:tableStyleId>{073A0DAA-6AF3-43AB-8588-CEC1D06C72B9}</a:tableStyleId>
              </a:tblPr>
              <a:tblGrid>
                <a:gridCol w="1284254">
                  <a:extLst>
                    <a:ext uri="{9D8B030D-6E8A-4147-A177-3AD203B41FA5}">
                      <a16:colId xmlns:a16="http://schemas.microsoft.com/office/drawing/2014/main" val="20000"/>
                    </a:ext>
                  </a:extLst>
                </a:gridCol>
                <a:gridCol w="3129107">
                  <a:extLst>
                    <a:ext uri="{9D8B030D-6E8A-4147-A177-3AD203B41FA5}">
                      <a16:colId xmlns:a16="http://schemas.microsoft.com/office/drawing/2014/main" val="20001"/>
                    </a:ext>
                  </a:extLst>
                </a:gridCol>
                <a:gridCol w="3435511">
                  <a:extLst>
                    <a:ext uri="{9D8B030D-6E8A-4147-A177-3AD203B41FA5}">
                      <a16:colId xmlns:a16="http://schemas.microsoft.com/office/drawing/2014/main" val="20002"/>
                    </a:ext>
                  </a:extLst>
                </a:gridCol>
              </a:tblGrid>
              <a:tr h="555001">
                <a:tc>
                  <a:txBody>
                    <a:bodyPr/>
                    <a:lstStyle/>
                    <a:p>
                      <a:endParaRPr lang="de-CH" sz="1400" dirty="0">
                        <a:latin typeface="Arial" panose="020B0604020202020204" pitchFamily="34" charset="0"/>
                        <a:cs typeface="Arial" panose="020B0604020202020204" pitchFamily="34" charset="0"/>
                      </a:endParaRPr>
                    </a:p>
                  </a:txBody>
                  <a:tcPr marT="45723" marB="45723">
                    <a:solidFill>
                      <a:schemeClr val="bg1"/>
                    </a:solidFill>
                  </a:tcPr>
                </a:tc>
                <a:tc>
                  <a:txBody>
                    <a:bodyPr/>
                    <a:lstStyle/>
                    <a:p>
                      <a:r>
                        <a:rPr lang="de-CH" sz="1400" b="1" dirty="0" err="1">
                          <a:latin typeface="Arial" panose="020B0604020202020204" pitchFamily="34" charset="0"/>
                          <a:cs typeface="Arial" panose="020B0604020202020204" pitchFamily="34" charset="0"/>
                        </a:rPr>
                        <a:t>Prestazione</a:t>
                      </a:r>
                      <a:r>
                        <a:rPr lang="de-CH" sz="1400" b="1" dirty="0">
                          <a:latin typeface="Arial" panose="020B0604020202020204" pitchFamily="34" charset="0"/>
                          <a:cs typeface="Arial" panose="020B0604020202020204" pitchFamily="34" charset="0"/>
                        </a:rPr>
                        <a:t> </a:t>
                      </a:r>
                    </a:p>
                    <a:p>
                      <a:r>
                        <a:rPr lang="de-CH" sz="1400" b="0" dirty="0">
                          <a:latin typeface="Arial" panose="020B0604020202020204" pitchFamily="34" charset="0"/>
                          <a:cs typeface="Arial" panose="020B0604020202020204" pitchFamily="34" charset="0"/>
                        </a:rPr>
                        <a:t>(a </a:t>
                      </a:r>
                      <a:r>
                        <a:rPr lang="de-CH" sz="1400" b="0" dirty="0" err="1">
                          <a:latin typeface="Arial" panose="020B0604020202020204" pitchFamily="34" charset="0"/>
                          <a:cs typeface="Arial" panose="020B0604020202020204" pitchFamily="34" charset="0"/>
                        </a:rPr>
                        <a:t>quale</a:t>
                      </a:r>
                      <a:r>
                        <a:rPr lang="de-CH" sz="1400" b="0" dirty="0">
                          <a:latin typeface="Arial" panose="020B0604020202020204" pitchFamily="34" charset="0"/>
                          <a:cs typeface="Arial" panose="020B0604020202020204" pitchFamily="34" charset="0"/>
                        </a:rPr>
                        <a:t> </a:t>
                      </a:r>
                      <a:r>
                        <a:rPr lang="de-CH" sz="1400" b="0" dirty="0" err="1">
                          <a:latin typeface="Arial" panose="020B0604020202020204" pitchFamily="34" charset="0"/>
                          <a:cs typeface="Arial" panose="020B0604020202020204" pitchFamily="34" charset="0"/>
                        </a:rPr>
                        <a:t>velocità</a:t>
                      </a:r>
                      <a:r>
                        <a:rPr lang="de-CH" sz="1400" b="0" dirty="0">
                          <a:latin typeface="Arial" panose="020B0604020202020204" pitchFamily="34" charset="0"/>
                          <a:cs typeface="Arial" panose="020B0604020202020204" pitchFamily="34" charset="0"/>
                        </a:rPr>
                        <a:t>)</a:t>
                      </a:r>
                    </a:p>
                  </a:txBody>
                  <a:tcPr marT="45723" marB="45723">
                    <a:solidFill>
                      <a:schemeClr val="accent6">
                        <a:lumMod val="60000"/>
                        <a:lumOff val="40000"/>
                      </a:schemeClr>
                    </a:solidFill>
                  </a:tcPr>
                </a:tc>
                <a:tc>
                  <a:txBody>
                    <a:bodyPr/>
                    <a:lstStyle/>
                    <a:p>
                      <a:r>
                        <a:rPr lang="de-CH" sz="1400" b="1" dirty="0" err="1">
                          <a:latin typeface="Arial" panose="020B0604020202020204" pitchFamily="34" charset="0"/>
                          <a:cs typeface="Arial" panose="020B0604020202020204" pitchFamily="34" charset="0"/>
                        </a:rPr>
                        <a:t>Capacità</a:t>
                      </a:r>
                      <a:r>
                        <a:rPr lang="de-CH" sz="1400" b="1" dirty="0">
                          <a:latin typeface="Arial" panose="020B0604020202020204" pitchFamily="34" charset="0"/>
                          <a:cs typeface="Arial" panose="020B0604020202020204" pitchFamily="34" charset="0"/>
                        </a:rPr>
                        <a:t> </a:t>
                      </a:r>
                    </a:p>
                    <a:p>
                      <a:r>
                        <a:rPr lang="de-CH" sz="1400" b="0" dirty="0">
                          <a:latin typeface="Arial" panose="020B0604020202020204" pitchFamily="34" charset="0"/>
                          <a:cs typeface="Arial" panose="020B0604020202020204" pitchFamily="34" charset="0"/>
                        </a:rPr>
                        <a:t>(per quanto tempo)</a:t>
                      </a:r>
                    </a:p>
                  </a:txBody>
                  <a:tcPr marT="45723" marB="45723">
                    <a:solidFill>
                      <a:schemeClr val="accent6">
                        <a:lumMod val="60000"/>
                        <a:lumOff val="40000"/>
                      </a:schemeClr>
                    </a:solidFill>
                  </a:tcPr>
                </a:tc>
                <a:extLst>
                  <a:ext uri="{0D108BD9-81ED-4DB2-BD59-A6C34878D82A}">
                    <a16:rowId xmlns:a16="http://schemas.microsoft.com/office/drawing/2014/main" val="10000"/>
                  </a:ext>
                </a:extLst>
              </a:tr>
              <a:tr h="1926180">
                <a:tc>
                  <a:txBody>
                    <a:bodyPr/>
                    <a:lstStyle/>
                    <a:p>
                      <a:r>
                        <a:rPr lang="de-CH" sz="1400" b="1" dirty="0" err="1">
                          <a:latin typeface="Arial" panose="020B0604020202020204" pitchFamily="34" charset="0"/>
                          <a:cs typeface="Arial" panose="020B0604020202020204" pitchFamily="34" charset="0"/>
                        </a:rPr>
                        <a:t>anaerobico</a:t>
                      </a:r>
                      <a:endParaRPr lang="de-CH" sz="1400" b="1" dirty="0">
                        <a:latin typeface="Arial" panose="020B0604020202020204" pitchFamily="34" charset="0"/>
                        <a:cs typeface="Arial" panose="020B0604020202020204" pitchFamily="34" charset="0"/>
                      </a:endParaRPr>
                    </a:p>
                  </a:txBody>
                  <a:tcPr marT="45723" marB="45723">
                    <a:solidFill>
                      <a:schemeClr val="accent6">
                        <a:lumMod val="60000"/>
                        <a:lumOff val="40000"/>
                      </a:schemeClr>
                    </a:solidFill>
                  </a:tcPr>
                </a:tc>
                <a:tc>
                  <a:txBody>
                    <a:bodyPr/>
                    <a:lstStyle/>
                    <a:p>
                      <a:r>
                        <a:rPr lang="it-IT" sz="1400" dirty="0">
                          <a:latin typeface="Arial" panose="020B0604020202020204" pitchFamily="34" charset="0"/>
                          <a:cs typeface="Arial" panose="020B0604020202020204" pitchFamily="34" charset="0"/>
                        </a:rPr>
                        <a:t>Prestazioni quando la glicolisi anaerobica è intensamente attivata e le conseguenze (accumulo di lattato, acidosi, deficit di O2) sono ignorate.</a:t>
                      </a:r>
                    </a:p>
                    <a:p>
                      <a:endParaRPr lang="it-IT" sz="1400" dirty="0">
                        <a:latin typeface="Arial" panose="020B0604020202020204" pitchFamily="34" charset="0"/>
                        <a:cs typeface="Arial" panose="020B0604020202020204" pitchFamily="34" charset="0"/>
                      </a:endParaRPr>
                    </a:p>
                    <a:p>
                      <a:r>
                        <a:rPr lang="it-IT" sz="1400" dirty="0">
                          <a:latin typeface="Arial" panose="020B0604020202020204" pitchFamily="34" charset="0"/>
                          <a:cs typeface="Arial" panose="020B0604020202020204" pitchFamily="34" charset="0"/>
                        </a:rPr>
                        <a:t>Limitazione: tasso di formazione di ATP da tutte le fonti di energia aerobica e anaerobica.</a:t>
                      </a:r>
                      <a:endParaRPr lang="de-CH" sz="1400" dirty="0">
                        <a:latin typeface="Arial" panose="020B0604020202020204" pitchFamily="34" charset="0"/>
                        <a:cs typeface="Arial" panose="020B0604020202020204" pitchFamily="34" charset="0"/>
                      </a:endParaRPr>
                    </a:p>
                  </a:txBody>
                  <a:tcPr marT="45723" marB="45723"/>
                </a:tc>
                <a:tc>
                  <a:txBody>
                    <a:bodyPr/>
                    <a:lstStyle/>
                    <a:p>
                      <a:r>
                        <a:rPr lang="it-IT" sz="1400" dirty="0">
                          <a:latin typeface="Arial" panose="020B0604020202020204" pitchFamily="34" charset="0"/>
                          <a:cs typeface="Arial" panose="020B0604020202020204" pitchFamily="34" charset="0"/>
                        </a:rPr>
                        <a:t>Durata durante la quale le conseguenze spiacevoli della glicolisi anaerobica possono essere tollerate (tolleranza al lattato).</a:t>
                      </a:r>
                    </a:p>
                    <a:p>
                      <a:endParaRPr lang="it-IT" sz="1400" dirty="0">
                        <a:latin typeface="Arial" panose="020B0604020202020204" pitchFamily="34" charset="0"/>
                        <a:cs typeface="Arial" panose="020B0604020202020204" pitchFamily="34" charset="0"/>
                      </a:endParaRPr>
                    </a:p>
                    <a:p>
                      <a:r>
                        <a:rPr lang="it-IT" sz="1400" dirty="0">
                          <a:latin typeface="Arial" panose="020B0604020202020204" pitchFamily="34" charset="0"/>
                          <a:cs typeface="Arial" panose="020B0604020202020204" pitchFamily="34" charset="0"/>
                        </a:rPr>
                        <a:t>Limitazione: tolleranza al lattato e alle riserve energetiche locali (ATP, KP, glicogeno muscolare).</a:t>
                      </a:r>
                      <a:endParaRPr lang="de-CH" sz="1400" dirty="0">
                        <a:latin typeface="Arial" panose="020B0604020202020204" pitchFamily="34" charset="0"/>
                        <a:cs typeface="Arial" panose="020B0604020202020204" pitchFamily="34" charset="0"/>
                      </a:endParaRPr>
                    </a:p>
                  </a:txBody>
                  <a:tcPr marT="45723" marB="45723"/>
                </a:tc>
                <a:extLst>
                  <a:ext uri="{0D108BD9-81ED-4DB2-BD59-A6C34878D82A}">
                    <a16:rowId xmlns:a16="http://schemas.microsoft.com/office/drawing/2014/main" val="10001"/>
                  </a:ext>
                </a:extLst>
              </a:tr>
              <a:tr h="2383240">
                <a:tc>
                  <a:txBody>
                    <a:bodyPr/>
                    <a:lstStyle/>
                    <a:p>
                      <a:r>
                        <a:rPr lang="de-CH" sz="1400" b="1" dirty="0" err="1">
                          <a:latin typeface="Arial" panose="020B0604020202020204" pitchFamily="34" charset="0"/>
                          <a:cs typeface="Arial" panose="020B0604020202020204" pitchFamily="34" charset="0"/>
                        </a:rPr>
                        <a:t>aerobico</a:t>
                      </a:r>
                      <a:endParaRPr lang="de-CH" sz="1400" b="1" dirty="0">
                        <a:latin typeface="Arial" panose="020B0604020202020204" pitchFamily="34" charset="0"/>
                        <a:cs typeface="Arial" panose="020B0604020202020204" pitchFamily="34" charset="0"/>
                      </a:endParaRPr>
                    </a:p>
                  </a:txBody>
                  <a:tcPr marT="45723" marB="45723">
                    <a:solidFill>
                      <a:schemeClr val="accent6">
                        <a:lumMod val="60000"/>
                        <a:lumOff val="40000"/>
                      </a:schemeClr>
                    </a:solidFill>
                  </a:tcPr>
                </a:tc>
                <a:tc>
                  <a:txBody>
                    <a:bodyPr/>
                    <a:lstStyle/>
                    <a:p>
                      <a:r>
                        <a:rPr lang="it-IT" sz="1400" dirty="0">
                          <a:latin typeface="Arial" panose="020B0604020202020204" pitchFamily="34" charset="0"/>
                          <a:cs typeface="Arial" panose="020B0604020202020204" pitchFamily="34" charset="0"/>
                        </a:rPr>
                        <a:t>Prestazioni quando la domanda di ATP è soddisfatta dal metabolismo aerobico e non c'è debito di O2.</a:t>
                      </a:r>
                    </a:p>
                    <a:p>
                      <a:endParaRPr lang="it-IT" sz="1400" dirty="0">
                        <a:latin typeface="Arial" panose="020B0604020202020204" pitchFamily="34" charset="0"/>
                        <a:cs typeface="Arial" panose="020B0604020202020204" pitchFamily="34" charset="0"/>
                      </a:endParaRPr>
                    </a:p>
                    <a:p>
                      <a:endParaRPr lang="it-IT" sz="1400" dirty="0">
                        <a:latin typeface="Arial" panose="020B0604020202020204" pitchFamily="34" charset="0"/>
                        <a:cs typeface="Arial" panose="020B0604020202020204" pitchFamily="34" charset="0"/>
                      </a:endParaRPr>
                    </a:p>
                    <a:p>
                      <a:r>
                        <a:rPr lang="it-IT" sz="1400" dirty="0">
                          <a:latin typeface="Arial" panose="020B0604020202020204" pitchFamily="34" charset="0"/>
                          <a:cs typeface="Arial" panose="020B0604020202020204" pitchFamily="34" charset="0"/>
                        </a:rPr>
                        <a:t>Limitazione: tasso di formazione di ATP a partire da fonti di energia aerobica.</a:t>
                      </a:r>
                      <a:endParaRPr lang="de-CH" sz="1400" dirty="0">
                        <a:latin typeface="Arial" panose="020B0604020202020204" pitchFamily="34" charset="0"/>
                        <a:cs typeface="Arial" panose="020B0604020202020204" pitchFamily="34" charset="0"/>
                      </a:endParaRPr>
                    </a:p>
                  </a:txBody>
                  <a:tcPr marT="45723" marB="45723"/>
                </a:tc>
                <a:tc>
                  <a:txBody>
                    <a:bodyPr/>
                    <a:lstStyle/>
                    <a:p>
                      <a:r>
                        <a:rPr lang="it-IT" sz="1400" dirty="0">
                          <a:latin typeface="Arial" panose="020B0604020202020204" pitchFamily="34" charset="0"/>
                          <a:cs typeface="Arial" panose="020B0604020202020204" pitchFamily="34" charset="0"/>
                        </a:rPr>
                        <a:t>Il tempo durante il quale le riserve di glicogeno e di grasso sono sufficienti per un'attività il cui fabbisogno energetico è coperto dal metabolismo aerobico.</a:t>
                      </a:r>
                    </a:p>
                    <a:p>
                      <a:endParaRPr lang="it-IT" sz="1400" dirty="0">
                        <a:latin typeface="Arial" panose="020B0604020202020204" pitchFamily="34" charset="0"/>
                        <a:cs typeface="Arial" panose="020B0604020202020204" pitchFamily="34" charset="0"/>
                      </a:endParaRPr>
                    </a:p>
                    <a:p>
                      <a:r>
                        <a:rPr lang="it-IT" sz="1400" dirty="0">
                          <a:latin typeface="Arial" panose="020B0604020202020204" pitchFamily="34" charset="0"/>
                          <a:cs typeface="Arial" panose="020B0604020202020204" pitchFamily="34" charset="0"/>
                        </a:rPr>
                        <a:t>Limitazione: le riserve di energia disponibili per il metabolismo aerobico (riserve di glicogeno e grasso).</a:t>
                      </a:r>
                      <a:endParaRPr lang="de-CH" sz="1400" dirty="0">
                        <a:latin typeface="Arial" panose="020B0604020202020204" pitchFamily="34" charset="0"/>
                        <a:cs typeface="Arial" panose="020B0604020202020204" pitchFamily="34" charset="0"/>
                      </a:endParaRPr>
                    </a:p>
                  </a:txBody>
                  <a:tcPr marT="45723" marB="45723"/>
                </a:tc>
                <a:extLst>
                  <a:ext uri="{0D108BD9-81ED-4DB2-BD59-A6C34878D82A}">
                    <a16:rowId xmlns:a16="http://schemas.microsoft.com/office/drawing/2014/main" val="10002"/>
                  </a:ext>
                </a:extLst>
              </a:tr>
            </a:tbl>
          </a:graphicData>
        </a:graphic>
      </p:graphicFrame>
      <p:sp>
        <p:nvSpPr>
          <p:cNvPr id="6" name="Titel 2">
            <a:extLst>
              <a:ext uri="{FF2B5EF4-FFF2-40B4-BE49-F238E27FC236}">
                <a16:creationId xmlns:a16="http://schemas.microsoft.com/office/drawing/2014/main" id="{BACF9B33-8F6B-4955-AE20-74B7E93C31CD}"/>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FR" sz="2800" dirty="0" err="1"/>
              <a:t>Resistenza</a:t>
            </a:r>
            <a:br>
              <a:rPr lang="fr-FR" sz="2800" dirty="0"/>
            </a:br>
            <a:r>
              <a:rPr lang="de-CH" sz="2800" b="0" kern="0" dirty="0" err="1">
                <a:latin typeface="Arial" panose="020B0604020202020204" pitchFamily="34" charset="0"/>
                <a:cs typeface="Arial" panose="020B0604020202020204" pitchFamily="34" charset="0"/>
              </a:rPr>
              <a:t>Prestazione</a:t>
            </a:r>
            <a:r>
              <a:rPr lang="de-CH" sz="2800" b="0" kern="0" dirty="0">
                <a:latin typeface="Arial" panose="020B0604020202020204" pitchFamily="34" charset="0"/>
                <a:cs typeface="Arial" panose="020B0604020202020204" pitchFamily="34" charset="0"/>
              </a:rPr>
              <a:t> e </a:t>
            </a:r>
            <a:r>
              <a:rPr lang="de-CH" sz="2800" b="0" kern="0" dirty="0" err="1">
                <a:latin typeface="Arial" panose="020B0604020202020204" pitchFamily="34" charset="0"/>
                <a:cs typeface="Arial" panose="020B0604020202020204" pitchFamily="34" charset="0"/>
              </a:rPr>
              <a:t>capacità</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3A869072-FF25-4D76-771A-21707DF9255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12</a:t>
            </a:r>
            <a:endParaRPr lang="de-CH" sz="900" dirty="0"/>
          </a:p>
        </p:txBody>
      </p:sp>
    </p:spTree>
    <p:extLst>
      <p:ext uri="{BB962C8B-B14F-4D97-AF65-F5344CB8AC3E}">
        <p14:creationId xmlns:p14="http://schemas.microsoft.com/office/powerpoint/2010/main" val="19935656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8">
            <a:extLst>
              <a:ext uri="{FF2B5EF4-FFF2-40B4-BE49-F238E27FC236}">
                <a16:creationId xmlns:a16="http://schemas.microsoft.com/office/drawing/2014/main" id="{D783F1A6-C1AC-9349-9CE5-28D2656E686F}"/>
              </a:ext>
            </a:extLst>
          </p:cNvPr>
          <p:cNvSpPr txBox="1">
            <a:spLocks noChangeArrowheads="1"/>
          </p:cNvSpPr>
          <p:nvPr/>
        </p:nvSpPr>
        <p:spPr bwMode="auto">
          <a:xfrm>
            <a:off x="431799" y="1412776"/>
            <a:ext cx="11328402"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spcAft>
                <a:spcPts val="1200"/>
              </a:spcAft>
              <a:buClr>
                <a:schemeClr val="accent1"/>
              </a:buClr>
              <a:buNone/>
            </a:pPr>
            <a:r>
              <a:rPr lang="de-CH" altLang="de-DE" sz="2000" b="1" dirty="0">
                <a:latin typeface="Arial" panose="020B0604020202020204" pitchFamily="34" charset="0"/>
              </a:rPr>
              <a:t>BEISPIELE</a:t>
            </a:r>
          </a:p>
          <a:p>
            <a:pPr>
              <a:buClr>
                <a:schemeClr val="accent1"/>
              </a:buClr>
              <a:buNone/>
            </a:pPr>
            <a:r>
              <a:rPr lang="en-GB" sz="2000" b="1" dirty="0">
                <a:latin typeface="Arial" panose="020B0604020202020204" pitchFamily="34" charset="0"/>
              </a:rPr>
              <a:t>Anaerobe </a:t>
            </a:r>
            <a:r>
              <a:rPr lang="en-GB" sz="2000" b="1" dirty="0" err="1">
                <a:latin typeface="Arial" panose="020B0604020202020204" pitchFamily="34" charset="0"/>
              </a:rPr>
              <a:t>Leistungsfähigkeit</a:t>
            </a:r>
            <a:endParaRPr lang="en-GB" sz="2000" dirty="0">
              <a:latin typeface="Arial" panose="020B0604020202020204" pitchFamily="34" charset="0"/>
            </a:endParaRPr>
          </a:p>
          <a:p>
            <a:pPr marL="285750" indent="-285750">
              <a:buClr>
                <a:schemeClr val="accent1"/>
              </a:buClr>
              <a:buFont typeface="Wingdings" pitchFamily="2" charset="2"/>
              <a:buChar char="§"/>
            </a:pPr>
            <a:r>
              <a:rPr lang="en-GB" sz="2000" dirty="0" err="1">
                <a:latin typeface="Arial" panose="020B0604020202020204" pitchFamily="34" charset="0"/>
              </a:rPr>
              <a:t>Radfahren</a:t>
            </a:r>
            <a:r>
              <a:rPr lang="en-GB" sz="2000" dirty="0">
                <a:latin typeface="Arial" panose="020B0604020202020204" pitchFamily="34" charset="0"/>
              </a:rPr>
              <a:t> </a:t>
            </a:r>
            <a:r>
              <a:rPr lang="en-GB" sz="2000" dirty="0" err="1">
                <a:latin typeface="Arial" panose="020B0604020202020204" pitchFamily="34" charset="0"/>
              </a:rPr>
              <a:t>mit</a:t>
            </a:r>
            <a:r>
              <a:rPr lang="en-GB" sz="2000" dirty="0">
                <a:latin typeface="Arial" panose="020B0604020202020204" pitchFamily="34" charset="0"/>
              </a:rPr>
              <a:t> 8 Watt/kg </a:t>
            </a:r>
            <a:r>
              <a:rPr lang="en-GB" sz="2000" dirty="0" err="1">
                <a:latin typeface="Arial" panose="020B0604020202020204" pitchFamily="34" charset="0"/>
              </a:rPr>
              <a:t>oder</a:t>
            </a:r>
            <a:r>
              <a:rPr lang="en-GB" sz="2000" dirty="0">
                <a:latin typeface="Arial" panose="020B0604020202020204" pitchFamily="34" charset="0"/>
              </a:rPr>
              <a:t> </a:t>
            </a:r>
            <a:r>
              <a:rPr lang="en-GB" sz="2000" dirty="0" err="1">
                <a:latin typeface="Arial" panose="020B0604020202020204" pitchFamily="34" charset="0"/>
              </a:rPr>
              <a:t>Laufen</a:t>
            </a:r>
            <a:r>
              <a:rPr lang="en-GB" sz="2000" dirty="0">
                <a:latin typeface="Arial" panose="020B0604020202020204" pitchFamily="34" charset="0"/>
              </a:rPr>
              <a:t> </a:t>
            </a:r>
            <a:r>
              <a:rPr lang="en-GB" sz="2000" dirty="0" err="1">
                <a:latin typeface="Arial" panose="020B0604020202020204" pitchFamily="34" charset="0"/>
              </a:rPr>
              <a:t>mit</a:t>
            </a:r>
            <a:r>
              <a:rPr lang="en-GB" sz="2000" dirty="0">
                <a:latin typeface="Arial" panose="020B0604020202020204" pitchFamily="34" charset="0"/>
              </a:rPr>
              <a:t> 22 km/h</a:t>
            </a:r>
          </a:p>
          <a:p>
            <a:pPr marL="285750" indent="-285750">
              <a:buClr>
                <a:schemeClr val="accent1"/>
              </a:buClr>
              <a:buFont typeface="Wingdings" pitchFamily="2" charset="2"/>
              <a:buChar char="Ø"/>
            </a:pPr>
            <a:r>
              <a:rPr lang="en-GB" sz="2000" dirty="0" err="1">
                <a:latin typeface="Arial" panose="020B0604020202020204" pitchFamily="34" charset="0"/>
              </a:rPr>
              <a:t>Vergleich</a:t>
            </a:r>
            <a:r>
              <a:rPr lang="en-GB" sz="2000" dirty="0">
                <a:latin typeface="Arial" panose="020B0604020202020204" pitchFamily="34" charset="0"/>
              </a:rPr>
              <a:t> Auto: </a:t>
            </a:r>
            <a:r>
              <a:rPr lang="en-GB" sz="2000" dirty="0" err="1">
                <a:latin typeface="Arial" panose="020B0604020202020204" pitchFamily="34" charset="0"/>
              </a:rPr>
              <a:t>Motorenleistung</a:t>
            </a:r>
            <a:r>
              <a:rPr lang="en-GB" sz="2000" dirty="0">
                <a:latin typeface="Arial" panose="020B0604020202020204" pitchFamily="34" charset="0"/>
              </a:rPr>
              <a:t> </a:t>
            </a:r>
            <a:r>
              <a:rPr lang="en-GB" sz="2000" dirty="0" err="1">
                <a:latin typeface="Arial" panose="020B0604020202020204" pitchFamily="34" charset="0"/>
              </a:rPr>
              <a:t>bei</a:t>
            </a:r>
            <a:r>
              <a:rPr lang="en-GB" sz="2000" dirty="0">
                <a:latin typeface="Arial" panose="020B0604020202020204" pitchFamily="34" charset="0"/>
              </a:rPr>
              <a:t> </a:t>
            </a:r>
            <a:r>
              <a:rPr lang="en-GB" sz="2000" dirty="0" err="1">
                <a:latin typeface="Arial" panose="020B0604020202020204" pitchFamily="34" charset="0"/>
              </a:rPr>
              <a:t>hoher</a:t>
            </a:r>
            <a:r>
              <a:rPr lang="en-GB" sz="2000" dirty="0">
                <a:latin typeface="Arial" panose="020B0604020202020204" pitchFamily="34" charset="0"/>
              </a:rPr>
              <a:t> </a:t>
            </a:r>
            <a:r>
              <a:rPr lang="en-GB" sz="2000" dirty="0" err="1">
                <a:latin typeface="Arial" panose="020B0604020202020204" pitchFamily="34" charset="0"/>
              </a:rPr>
              <a:t>Tourenzahl</a:t>
            </a:r>
            <a:r>
              <a:rPr lang="en-GB" sz="2000" dirty="0">
                <a:latin typeface="Arial" panose="020B0604020202020204" pitchFamily="34" charset="0"/>
              </a:rPr>
              <a:t> und </a:t>
            </a:r>
            <a:r>
              <a:rPr lang="en-GB" sz="2000" dirty="0" err="1">
                <a:latin typeface="Arial" panose="020B0604020202020204" pitchFamily="34" charset="0"/>
              </a:rPr>
              <a:t>maximalem</a:t>
            </a:r>
            <a:r>
              <a:rPr lang="en-GB" sz="2000" dirty="0">
                <a:latin typeface="Arial" panose="020B0604020202020204" pitchFamily="34" charset="0"/>
              </a:rPr>
              <a:t> </a:t>
            </a:r>
            <a:r>
              <a:rPr lang="en-GB" sz="2000" dirty="0" err="1">
                <a:latin typeface="Arial" panose="020B0604020202020204" pitchFamily="34" charset="0"/>
              </a:rPr>
              <a:t>Drehmoment</a:t>
            </a:r>
            <a:r>
              <a:rPr lang="en-GB" sz="2000" dirty="0">
                <a:latin typeface="Arial" panose="020B0604020202020204" pitchFamily="34" charset="0"/>
              </a:rPr>
              <a:t>.</a:t>
            </a:r>
          </a:p>
          <a:p>
            <a:pPr>
              <a:buClr>
                <a:schemeClr val="accent1"/>
              </a:buClr>
              <a:buNone/>
            </a:pPr>
            <a:r>
              <a:rPr lang="en-GB" sz="2000" b="1" dirty="0">
                <a:latin typeface="Arial" panose="020B0604020202020204" pitchFamily="34" charset="0"/>
              </a:rPr>
              <a:t>Anaerobe </a:t>
            </a:r>
            <a:r>
              <a:rPr lang="en-GB" sz="2000" b="1" dirty="0" err="1">
                <a:latin typeface="Arial" panose="020B0604020202020204" pitchFamily="34" charset="0"/>
              </a:rPr>
              <a:t>Kapazität</a:t>
            </a:r>
            <a:endParaRPr lang="en-GB" sz="2000" dirty="0">
              <a:latin typeface="Arial" panose="020B0604020202020204" pitchFamily="34" charset="0"/>
            </a:endParaRPr>
          </a:p>
          <a:p>
            <a:pPr marL="342900" indent="-342900">
              <a:buClr>
                <a:schemeClr val="accent1"/>
              </a:buClr>
              <a:buFont typeface="Wingdings" pitchFamily="2" charset="2"/>
              <a:buChar char="§"/>
            </a:pPr>
            <a:r>
              <a:rPr lang="en-GB" sz="2000" dirty="0" err="1">
                <a:latin typeface="Arial" panose="020B0604020202020204" pitchFamily="34" charset="0"/>
              </a:rPr>
              <a:t>Radsprint</a:t>
            </a:r>
            <a:r>
              <a:rPr lang="en-GB" sz="2000" dirty="0">
                <a:latin typeface="Arial" panose="020B0604020202020204" pitchFamily="34" charset="0"/>
              </a:rPr>
              <a:t> </a:t>
            </a:r>
            <a:r>
              <a:rPr lang="en-GB" sz="2000" dirty="0" err="1">
                <a:latin typeface="Arial" panose="020B0604020202020204" pitchFamily="34" charset="0"/>
              </a:rPr>
              <a:t>während</a:t>
            </a:r>
            <a:r>
              <a:rPr lang="en-GB" sz="2000" dirty="0">
                <a:latin typeface="Arial" panose="020B0604020202020204" pitchFamily="34" charset="0"/>
              </a:rPr>
              <a:t> 20 sec </a:t>
            </a:r>
            <a:r>
              <a:rPr lang="en-GB" sz="2000" dirty="0" err="1">
                <a:latin typeface="Arial" panose="020B0604020202020204" pitchFamily="34" charset="0"/>
              </a:rPr>
              <a:t>mit</a:t>
            </a:r>
            <a:r>
              <a:rPr lang="en-GB" sz="2000" dirty="0">
                <a:latin typeface="Arial" panose="020B0604020202020204" pitchFamily="34" charset="0"/>
              </a:rPr>
              <a:t> 60 km/h </a:t>
            </a:r>
            <a:r>
              <a:rPr lang="en-GB" sz="2000" dirty="0" err="1">
                <a:latin typeface="Arial" panose="020B0604020202020204" pitchFamily="34" charset="0"/>
              </a:rPr>
              <a:t>oder</a:t>
            </a:r>
            <a:r>
              <a:rPr lang="en-GB" sz="2000" dirty="0">
                <a:latin typeface="Arial" panose="020B0604020202020204" pitchFamily="34" charset="0"/>
              </a:rPr>
              <a:t> </a:t>
            </a:r>
            <a:r>
              <a:rPr lang="en-GB" sz="2000" dirty="0" err="1">
                <a:latin typeface="Arial" panose="020B0604020202020204" pitchFamily="34" charset="0"/>
              </a:rPr>
              <a:t>Laufen</a:t>
            </a:r>
            <a:r>
              <a:rPr lang="en-GB" sz="2000" dirty="0">
                <a:latin typeface="Arial" panose="020B0604020202020204" pitchFamily="34" charset="0"/>
              </a:rPr>
              <a:t> </a:t>
            </a:r>
            <a:r>
              <a:rPr lang="en-GB" sz="2000" dirty="0" err="1">
                <a:latin typeface="Arial" panose="020B0604020202020204" pitchFamily="34" charset="0"/>
              </a:rPr>
              <a:t>während</a:t>
            </a:r>
            <a:r>
              <a:rPr lang="en-GB" sz="2000" dirty="0">
                <a:latin typeface="Arial" panose="020B0604020202020204" pitchFamily="34" charset="0"/>
              </a:rPr>
              <a:t> 20 sec und 30 km/h – </a:t>
            </a:r>
            <a:r>
              <a:rPr lang="en-GB" sz="2000" dirty="0" err="1">
                <a:latin typeface="Arial" panose="020B0604020202020204" pitchFamily="34" charset="0"/>
              </a:rPr>
              <a:t>Vergleich</a:t>
            </a:r>
            <a:endParaRPr lang="en-GB" sz="2000" dirty="0">
              <a:latin typeface="Arial" panose="020B0604020202020204" pitchFamily="34" charset="0"/>
            </a:endParaRPr>
          </a:p>
          <a:p>
            <a:pPr marL="285750" indent="-285750">
              <a:buClr>
                <a:schemeClr val="accent1"/>
              </a:buClr>
              <a:buFont typeface="Wingdings" pitchFamily="2" charset="2"/>
              <a:buChar char="Ø"/>
            </a:pPr>
            <a:r>
              <a:rPr lang="en-GB" sz="2000" dirty="0" err="1">
                <a:latin typeface="Arial" panose="020B0604020202020204" pitchFamily="34" charset="0"/>
              </a:rPr>
              <a:t>Vergleich</a:t>
            </a:r>
            <a:r>
              <a:rPr lang="en-GB" sz="2000" dirty="0">
                <a:latin typeface="Arial" panose="020B0604020202020204" pitchFamily="34" charset="0"/>
              </a:rPr>
              <a:t> Auto: </a:t>
            </a:r>
            <a:r>
              <a:rPr lang="en-GB" sz="2000" dirty="0" err="1">
                <a:latin typeface="Arial" panose="020B0604020202020204" pitchFamily="34" charset="0"/>
              </a:rPr>
              <a:t>Tankinhalt</a:t>
            </a:r>
            <a:r>
              <a:rPr lang="en-GB" sz="2000" dirty="0">
                <a:latin typeface="Arial" panose="020B0604020202020204" pitchFamily="34" charset="0"/>
              </a:rPr>
              <a:t>, der </a:t>
            </a:r>
            <a:r>
              <a:rPr lang="en-GB" sz="2000" dirty="0" err="1">
                <a:latin typeface="Arial" panose="020B0604020202020204" pitchFamily="34" charset="0"/>
              </a:rPr>
              <a:t>durch</a:t>
            </a:r>
            <a:r>
              <a:rPr lang="en-GB" sz="2000" dirty="0">
                <a:latin typeface="Arial" panose="020B0604020202020204" pitchFamily="34" charset="0"/>
              </a:rPr>
              <a:t> </a:t>
            </a:r>
            <a:r>
              <a:rPr lang="en-GB" sz="2000" dirty="0" err="1">
                <a:latin typeface="Arial" panose="020B0604020202020204" pitchFamily="34" charset="0"/>
              </a:rPr>
              <a:t>unökonomische</a:t>
            </a:r>
            <a:r>
              <a:rPr lang="en-GB" sz="2000" dirty="0">
                <a:latin typeface="Arial" panose="020B0604020202020204" pitchFamily="34" charset="0"/>
              </a:rPr>
              <a:t>, aggressive </a:t>
            </a:r>
            <a:r>
              <a:rPr lang="en-GB" sz="2000" dirty="0" err="1">
                <a:latin typeface="Arial" panose="020B0604020202020204" pitchFamily="34" charset="0"/>
              </a:rPr>
              <a:t>Fahrweise</a:t>
            </a:r>
            <a:r>
              <a:rPr lang="en-GB" sz="2000" dirty="0">
                <a:latin typeface="Arial" panose="020B0604020202020204" pitchFamily="34" charset="0"/>
              </a:rPr>
              <a:t> </a:t>
            </a:r>
            <a:r>
              <a:rPr lang="en-GB" sz="2000" dirty="0" err="1">
                <a:latin typeface="Arial" panose="020B0604020202020204" pitchFamily="34" charset="0"/>
              </a:rPr>
              <a:t>entleert</a:t>
            </a:r>
            <a:r>
              <a:rPr lang="en-GB" sz="2000" dirty="0">
                <a:latin typeface="Arial" panose="020B0604020202020204" pitchFamily="34" charset="0"/>
              </a:rPr>
              <a:t> </a:t>
            </a:r>
            <a:r>
              <a:rPr lang="en-GB" sz="2000" dirty="0" err="1">
                <a:latin typeface="Arial" panose="020B0604020202020204" pitchFamily="34" charset="0"/>
              </a:rPr>
              <a:t>wird</a:t>
            </a:r>
            <a:r>
              <a:rPr lang="en-GB" sz="2000" dirty="0">
                <a:latin typeface="Arial" panose="020B0604020202020204" pitchFamily="34" charset="0"/>
              </a:rPr>
              <a:t>.</a:t>
            </a:r>
          </a:p>
          <a:p>
            <a:pPr>
              <a:buClr>
                <a:schemeClr val="accent1"/>
              </a:buClr>
              <a:buNone/>
            </a:pPr>
            <a:r>
              <a:rPr lang="en-GB" sz="2000" b="1" dirty="0">
                <a:latin typeface="Arial" panose="020B0604020202020204" pitchFamily="34" charset="0"/>
              </a:rPr>
              <a:t>Aerobe </a:t>
            </a:r>
            <a:r>
              <a:rPr lang="en-GB" sz="2000" b="1" dirty="0" err="1">
                <a:latin typeface="Arial" panose="020B0604020202020204" pitchFamily="34" charset="0"/>
              </a:rPr>
              <a:t>Leistungsfähigkeit</a:t>
            </a:r>
            <a:endParaRPr lang="en-GB" sz="2000" b="1" dirty="0">
              <a:latin typeface="Arial" panose="020B0604020202020204" pitchFamily="34" charset="0"/>
            </a:endParaRPr>
          </a:p>
          <a:p>
            <a:pPr marL="285750" indent="-285750">
              <a:buClr>
                <a:schemeClr val="accent1"/>
              </a:buClr>
              <a:buFont typeface="Wingdings" pitchFamily="2" charset="2"/>
              <a:buChar char="§"/>
            </a:pPr>
            <a:r>
              <a:rPr lang="en-GB" sz="2000" dirty="0" err="1">
                <a:latin typeface="Arial" panose="020B0604020202020204" pitchFamily="34" charset="0"/>
              </a:rPr>
              <a:t>Radfahren</a:t>
            </a:r>
            <a:r>
              <a:rPr lang="en-GB" sz="2000" dirty="0">
                <a:latin typeface="Arial" panose="020B0604020202020204" pitchFamily="34" charset="0"/>
              </a:rPr>
              <a:t> </a:t>
            </a:r>
            <a:r>
              <a:rPr lang="en-GB" sz="2000" dirty="0" err="1">
                <a:latin typeface="Arial" panose="020B0604020202020204" pitchFamily="34" charset="0"/>
              </a:rPr>
              <a:t>mit</a:t>
            </a:r>
            <a:r>
              <a:rPr lang="en-GB" sz="2000" dirty="0">
                <a:latin typeface="Arial" panose="020B0604020202020204" pitchFamily="34" charset="0"/>
              </a:rPr>
              <a:t> 2 Watt pro kg </a:t>
            </a:r>
            <a:r>
              <a:rPr lang="en-GB" sz="2000" dirty="0" err="1">
                <a:latin typeface="Arial" panose="020B0604020202020204" pitchFamily="34" charset="0"/>
              </a:rPr>
              <a:t>Körpermasse</a:t>
            </a:r>
            <a:r>
              <a:rPr lang="en-GB" sz="2000" dirty="0">
                <a:latin typeface="Arial" panose="020B0604020202020204" pitchFamily="34" charset="0"/>
              </a:rPr>
              <a:t> </a:t>
            </a:r>
            <a:r>
              <a:rPr lang="en-GB" sz="2000" dirty="0" err="1">
                <a:latin typeface="Arial" panose="020B0604020202020204" pitchFamily="34" charset="0"/>
              </a:rPr>
              <a:t>oder</a:t>
            </a:r>
            <a:r>
              <a:rPr lang="en-GB" sz="2000" dirty="0">
                <a:latin typeface="Arial" panose="020B0604020202020204" pitchFamily="34" charset="0"/>
              </a:rPr>
              <a:t> </a:t>
            </a:r>
            <a:r>
              <a:rPr lang="en-GB" sz="2000" dirty="0" err="1">
                <a:latin typeface="Arial" panose="020B0604020202020204" pitchFamily="34" charset="0"/>
              </a:rPr>
              <a:t>Laufen</a:t>
            </a:r>
            <a:r>
              <a:rPr lang="en-GB" sz="2000" dirty="0">
                <a:latin typeface="Arial" panose="020B0604020202020204" pitchFamily="34" charset="0"/>
              </a:rPr>
              <a:t> </a:t>
            </a:r>
            <a:r>
              <a:rPr lang="en-GB" sz="2000" dirty="0" err="1">
                <a:latin typeface="Arial" panose="020B0604020202020204" pitchFamily="34" charset="0"/>
              </a:rPr>
              <a:t>mit</a:t>
            </a:r>
            <a:r>
              <a:rPr lang="en-GB" sz="2000" dirty="0">
                <a:latin typeface="Arial" panose="020B0604020202020204" pitchFamily="34" charset="0"/>
              </a:rPr>
              <a:t> 8 km/h</a:t>
            </a:r>
          </a:p>
          <a:p>
            <a:pPr marL="285750" indent="-285750">
              <a:buClr>
                <a:schemeClr val="accent1"/>
              </a:buClr>
              <a:buFont typeface="Wingdings" pitchFamily="2" charset="2"/>
              <a:buChar char="Ø"/>
            </a:pPr>
            <a:r>
              <a:rPr lang="en-GB" sz="2000" dirty="0" err="1">
                <a:latin typeface="Arial" panose="020B0604020202020204" pitchFamily="34" charset="0"/>
              </a:rPr>
              <a:t>Vergleich</a:t>
            </a:r>
            <a:r>
              <a:rPr lang="en-GB" sz="2000" dirty="0">
                <a:latin typeface="Arial" panose="020B0604020202020204" pitchFamily="34" charset="0"/>
              </a:rPr>
              <a:t> Auto: </a:t>
            </a:r>
            <a:r>
              <a:rPr lang="en-GB" sz="2000" dirty="0" err="1">
                <a:latin typeface="Arial" panose="020B0604020202020204" pitchFamily="34" charset="0"/>
              </a:rPr>
              <a:t>Motorenleistung</a:t>
            </a:r>
            <a:r>
              <a:rPr lang="en-GB" sz="2000" dirty="0">
                <a:latin typeface="Arial" panose="020B0604020202020204" pitchFamily="34" charset="0"/>
              </a:rPr>
              <a:t> </a:t>
            </a:r>
            <a:r>
              <a:rPr lang="en-GB" sz="2000" dirty="0" err="1">
                <a:latin typeface="Arial" panose="020B0604020202020204" pitchFamily="34" charset="0"/>
              </a:rPr>
              <a:t>bei</a:t>
            </a:r>
            <a:r>
              <a:rPr lang="en-GB" sz="2000" dirty="0">
                <a:latin typeface="Arial" panose="020B0604020202020204" pitchFamily="34" charset="0"/>
              </a:rPr>
              <a:t> </a:t>
            </a:r>
            <a:r>
              <a:rPr lang="en-GB" sz="2000" dirty="0" err="1">
                <a:latin typeface="Arial" panose="020B0604020202020204" pitchFamily="34" charset="0"/>
              </a:rPr>
              <a:t>geringer</a:t>
            </a:r>
            <a:r>
              <a:rPr lang="en-GB" sz="2000" dirty="0">
                <a:latin typeface="Arial" panose="020B0604020202020204" pitchFamily="34" charset="0"/>
              </a:rPr>
              <a:t> bis </a:t>
            </a:r>
            <a:r>
              <a:rPr lang="en-GB" sz="2000" dirty="0" err="1">
                <a:latin typeface="Arial" panose="020B0604020202020204" pitchFamily="34" charset="0"/>
              </a:rPr>
              <a:t>mittlerer</a:t>
            </a:r>
            <a:r>
              <a:rPr lang="en-GB" sz="2000" dirty="0">
                <a:latin typeface="Arial" panose="020B0604020202020204" pitchFamily="34" charset="0"/>
              </a:rPr>
              <a:t> </a:t>
            </a:r>
            <a:r>
              <a:rPr lang="en-GB" sz="2000" dirty="0" err="1">
                <a:latin typeface="Arial" panose="020B0604020202020204" pitchFamily="34" charset="0"/>
              </a:rPr>
              <a:t>Tourenzahl</a:t>
            </a:r>
            <a:r>
              <a:rPr lang="en-GB" sz="2000" dirty="0">
                <a:latin typeface="Arial" panose="020B0604020202020204" pitchFamily="34" charset="0"/>
              </a:rPr>
              <a:t> in Watt.</a:t>
            </a:r>
          </a:p>
          <a:p>
            <a:pPr>
              <a:buClr>
                <a:schemeClr val="accent1"/>
              </a:buClr>
              <a:buNone/>
            </a:pPr>
            <a:r>
              <a:rPr lang="en-GB" sz="2000" b="1" dirty="0">
                <a:latin typeface="Arial" panose="020B0604020202020204" pitchFamily="34" charset="0"/>
              </a:rPr>
              <a:t>Aerobe </a:t>
            </a:r>
            <a:r>
              <a:rPr lang="en-GB" sz="2000" b="1" dirty="0" err="1">
                <a:latin typeface="Arial" panose="020B0604020202020204" pitchFamily="34" charset="0"/>
              </a:rPr>
              <a:t>Kapazität</a:t>
            </a:r>
            <a:endParaRPr lang="en-GB" sz="2000" dirty="0">
              <a:latin typeface="Arial" panose="020B0604020202020204" pitchFamily="34" charset="0"/>
            </a:endParaRPr>
          </a:p>
          <a:p>
            <a:pPr marL="285750" indent="-285750">
              <a:buClr>
                <a:schemeClr val="accent1"/>
              </a:buClr>
              <a:buFont typeface="Wingdings" pitchFamily="2" charset="2"/>
              <a:buChar char="§"/>
            </a:pPr>
            <a:r>
              <a:rPr lang="en-GB" sz="2000" dirty="0" err="1">
                <a:latin typeface="Arial" panose="020B0604020202020204" pitchFamily="34" charset="0"/>
              </a:rPr>
              <a:t>Radfahren</a:t>
            </a:r>
            <a:r>
              <a:rPr lang="en-GB" sz="2000" dirty="0">
                <a:latin typeface="Arial" panose="020B0604020202020204" pitchFamily="34" charset="0"/>
              </a:rPr>
              <a:t> </a:t>
            </a:r>
            <a:r>
              <a:rPr lang="en-GB" sz="2000" dirty="0" err="1">
                <a:latin typeface="Arial" panose="020B0604020202020204" pitchFamily="34" charset="0"/>
              </a:rPr>
              <a:t>während</a:t>
            </a:r>
            <a:r>
              <a:rPr lang="en-GB" sz="2000" dirty="0">
                <a:latin typeface="Arial" panose="020B0604020202020204" pitchFamily="34" charset="0"/>
              </a:rPr>
              <a:t> 5 </a:t>
            </a:r>
            <a:r>
              <a:rPr lang="en-GB" sz="2000" dirty="0" err="1">
                <a:latin typeface="Arial" panose="020B0604020202020204" pitchFamily="34" charset="0"/>
              </a:rPr>
              <a:t>Stunden</a:t>
            </a:r>
            <a:r>
              <a:rPr lang="en-GB" sz="2000" dirty="0">
                <a:latin typeface="Arial" panose="020B0604020202020204" pitchFamily="34" charset="0"/>
              </a:rPr>
              <a:t> </a:t>
            </a:r>
            <a:r>
              <a:rPr lang="en-GB" sz="2000" dirty="0" err="1">
                <a:latin typeface="Arial" panose="020B0604020202020204" pitchFamily="34" charset="0"/>
              </a:rPr>
              <a:t>mit</a:t>
            </a:r>
            <a:r>
              <a:rPr lang="en-GB" sz="2000" dirty="0">
                <a:latin typeface="Arial" panose="020B0604020202020204" pitchFamily="34" charset="0"/>
              </a:rPr>
              <a:t> 20 km/h </a:t>
            </a:r>
            <a:r>
              <a:rPr lang="en-GB" sz="2000" dirty="0" err="1">
                <a:latin typeface="Arial" panose="020B0604020202020204" pitchFamily="34" charset="0"/>
              </a:rPr>
              <a:t>oder</a:t>
            </a:r>
            <a:r>
              <a:rPr lang="en-GB" sz="2000" dirty="0">
                <a:latin typeface="Arial" panose="020B0604020202020204" pitchFamily="34" charset="0"/>
              </a:rPr>
              <a:t> </a:t>
            </a:r>
            <a:r>
              <a:rPr lang="en-GB" sz="2000" dirty="0" err="1">
                <a:latin typeface="Arial" panose="020B0604020202020204" pitchFamily="34" charset="0"/>
              </a:rPr>
              <a:t>Laufen</a:t>
            </a:r>
            <a:r>
              <a:rPr lang="en-GB" sz="2000" dirty="0">
                <a:latin typeface="Arial" panose="020B0604020202020204" pitchFamily="34" charset="0"/>
              </a:rPr>
              <a:t> </a:t>
            </a:r>
            <a:r>
              <a:rPr lang="en-GB" sz="2000" dirty="0" err="1">
                <a:latin typeface="Arial" panose="020B0604020202020204" pitchFamily="34" charset="0"/>
              </a:rPr>
              <a:t>während</a:t>
            </a:r>
            <a:r>
              <a:rPr lang="en-GB" sz="2000" dirty="0">
                <a:latin typeface="Arial" panose="020B0604020202020204" pitchFamily="34" charset="0"/>
              </a:rPr>
              <a:t> 90 </a:t>
            </a:r>
            <a:r>
              <a:rPr lang="en-GB" sz="2000" dirty="0" err="1">
                <a:latin typeface="Arial" panose="020B0604020202020204" pitchFamily="34" charset="0"/>
              </a:rPr>
              <a:t>Minuten</a:t>
            </a:r>
            <a:r>
              <a:rPr lang="en-GB" sz="2000" dirty="0">
                <a:latin typeface="Arial" panose="020B0604020202020204" pitchFamily="34" charset="0"/>
              </a:rPr>
              <a:t> </a:t>
            </a:r>
            <a:r>
              <a:rPr lang="en-GB" sz="2000" dirty="0" err="1">
                <a:latin typeface="Arial" panose="020B0604020202020204" pitchFamily="34" charset="0"/>
              </a:rPr>
              <a:t>mit</a:t>
            </a:r>
            <a:r>
              <a:rPr lang="en-GB" sz="2000" dirty="0">
                <a:latin typeface="Arial" panose="020B0604020202020204" pitchFamily="34" charset="0"/>
              </a:rPr>
              <a:t> 10 km/h </a:t>
            </a:r>
          </a:p>
          <a:p>
            <a:pPr marL="285750" indent="-285750">
              <a:buClr>
                <a:schemeClr val="accent1"/>
              </a:buClr>
              <a:buFont typeface="Wingdings" pitchFamily="2" charset="2"/>
              <a:buChar char="Ø"/>
            </a:pPr>
            <a:r>
              <a:rPr lang="en-GB" sz="2000" dirty="0" err="1">
                <a:latin typeface="Arial" panose="020B0604020202020204" pitchFamily="34" charset="0"/>
              </a:rPr>
              <a:t>Vergleich</a:t>
            </a:r>
            <a:r>
              <a:rPr lang="en-GB" sz="2000" dirty="0">
                <a:latin typeface="Arial" panose="020B0604020202020204" pitchFamily="34" charset="0"/>
              </a:rPr>
              <a:t> Auto: </a:t>
            </a:r>
            <a:r>
              <a:rPr lang="en-GB" sz="2000" dirty="0" err="1">
                <a:latin typeface="Arial" panose="020B0604020202020204" pitchFamily="34" charset="0"/>
              </a:rPr>
              <a:t>Tankinhalt</a:t>
            </a:r>
            <a:r>
              <a:rPr lang="en-GB" sz="2000" dirty="0">
                <a:latin typeface="Arial" panose="020B0604020202020204" pitchFamily="34" charset="0"/>
              </a:rPr>
              <a:t>, der </a:t>
            </a:r>
            <a:r>
              <a:rPr lang="en-GB" sz="2000" dirty="0" err="1">
                <a:latin typeface="Arial" panose="020B0604020202020204" pitchFamily="34" charset="0"/>
              </a:rPr>
              <a:t>durch</a:t>
            </a:r>
            <a:r>
              <a:rPr lang="en-GB" sz="2000" dirty="0">
                <a:latin typeface="Arial" panose="020B0604020202020204" pitchFamily="34" charset="0"/>
              </a:rPr>
              <a:t> </a:t>
            </a:r>
            <a:r>
              <a:rPr lang="en-GB" sz="2000" dirty="0" err="1">
                <a:latin typeface="Arial" panose="020B0604020202020204" pitchFamily="34" charset="0"/>
              </a:rPr>
              <a:t>ökonomische</a:t>
            </a:r>
            <a:r>
              <a:rPr lang="en-GB" sz="2000" dirty="0">
                <a:latin typeface="Arial" panose="020B0604020202020204" pitchFamily="34" charset="0"/>
              </a:rPr>
              <a:t> </a:t>
            </a:r>
            <a:r>
              <a:rPr lang="en-GB" sz="2000" dirty="0" err="1">
                <a:latin typeface="Arial" panose="020B0604020202020204" pitchFamily="34" charset="0"/>
              </a:rPr>
              <a:t>Fahrweise</a:t>
            </a:r>
            <a:r>
              <a:rPr lang="en-GB" sz="2000" dirty="0">
                <a:latin typeface="Arial" panose="020B0604020202020204" pitchFamily="34" charset="0"/>
              </a:rPr>
              <a:t> </a:t>
            </a:r>
            <a:r>
              <a:rPr lang="en-GB" sz="2000" dirty="0" err="1">
                <a:latin typeface="Arial" panose="020B0604020202020204" pitchFamily="34" charset="0"/>
              </a:rPr>
              <a:t>genutzt</a:t>
            </a:r>
            <a:r>
              <a:rPr lang="en-GB" sz="2000" dirty="0">
                <a:latin typeface="Arial" panose="020B0604020202020204" pitchFamily="34" charset="0"/>
              </a:rPr>
              <a:t> </a:t>
            </a:r>
            <a:r>
              <a:rPr lang="en-GB" sz="2000" dirty="0" err="1">
                <a:latin typeface="Arial" panose="020B0604020202020204" pitchFamily="34" charset="0"/>
              </a:rPr>
              <a:t>wird</a:t>
            </a:r>
            <a:r>
              <a:rPr lang="en-GB" sz="2000" dirty="0">
                <a:latin typeface="Arial" panose="020B0604020202020204" pitchFamily="34" charset="0"/>
              </a:rPr>
              <a:t>.</a:t>
            </a:r>
          </a:p>
        </p:txBody>
      </p:sp>
      <p:sp>
        <p:nvSpPr>
          <p:cNvPr id="5" name="Titel 2">
            <a:extLst>
              <a:ext uri="{FF2B5EF4-FFF2-40B4-BE49-F238E27FC236}">
                <a16:creationId xmlns:a16="http://schemas.microsoft.com/office/drawing/2014/main" id="{42A77470-2709-4B9C-A234-32B24A8756AC}"/>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Ausdauer</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Leistungsfähigkeit und Kapazität</a:t>
            </a:r>
          </a:p>
        </p:txBody>
      </p:sp>
      <p:sp>
        <p:nvSpPr>
          <p:cNvPr id="3" name="SeitenzahlBenutzerdefiniert">
            <a:extLst>
              <a:ext uri="{FF2B5EF4-FFF2-40B4-BE49-F238E27FC236}">
                <a16:creationId xmlns:a16="http://schemas.microsoft.com/office/drawing/2014/main" id="{C4C64435-6450-B106-D1D5-70C6A7948BC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13</a:t>
            </a:r>
            <a:endParaRPr lang="de-CH" sz="900" dirty="0"/>
          </a:p>
        </p:txBody>
      </p:sp>
    </p:spTree>
    <p:extLst>
      <p:ext uri="{BB962C8B-B14F-4D97-AF65-F5344CB8AC3E}">
        <p14:creationId xmlns:p14="http://schemas.microsoft.com/office/powerpoint/2010/main" val="22368573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D5848-9224-9198-C257-3445CE33E4D7}"/>
            </a:ext>
          </a:extLst>
        </p:cNvPr>
        <p:cNvGrpSpPr/>
        <p:nvPr/>
      </p:nvGrpSpPr>
      <p:grpSpPr>
        <a:xfrm>
          <a:off x="0" y="0"/>
          <a:ext cx="0" cy="0"/>
          <a:chOff x="0" y="0"/>
          <a:chExt cx="0" cy="0"/>
        </a:xfrm>
      </p:grpSpPr>
      <p:sp>
        <p:nvSpPr>
          <p:cNvPr id="4" name="Titel 2">
            <a:extLst>
              <a:ext uri="{FF2B5EF4-FFF2-40B4-BE49-F238E27FC236}">
                <a16:creationId xmlns:a16="http://schemas.microsoft.com/office/drawing/2014/main" id="{21DD7D5B-056B-462E-BBA7-1D58A3CF6644}"/>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dirty="0">
                <a:solidFill>
                  <a:srgbClr val="000000"/>
                </a:solidFill>
              </a:rPr>
              <a:t>Endurance</a:t>
            </a:r>
            <a:br>
              <a:rPr lang="fr-CH" sz="2800" i="0" u="none" strike="noStrike" dirty="0">
                <a:solidFill>
                  <a:srgbClr val="000000"/>
                </a:solidFill>
                <a:effectLst/>
                <a:latin typeface="+mj-lt"/>
              </a:rPr>
            </a:br>
            <a:r>
              <a:rPr lang="de-CH" sz="2800" b="0" kern="0" dirty="0">
                <a:latin typeface="Arial" panose="020B0604020202020204" pitchFamily="34" charset="0"/>
                <a:cs typeface="Arial" panose="020B0604020202020204" pitchFamily="34" charset="0"/>
              </a:rPr>
              <a:t>Performance et </a:t>
            </a:r>
            <a:r>
              <a:rPr lang="de-CH" sz="2800" b="0" kern="0" dirty="0" err="1">
                <a:latin typeface="Arial" panose="020B0604020202020204" pitchFamily="34" charset="0"/>
                <a:cs typeface="Arial" panose="020B0604020202020204" pitchFamily="34" charset="0"/>
              </a:rPr>
              <a:t>capacité</a:t>
            </a:r>
            <a:br>
              <a:rPr lang="de-CH" sz="2800" b="0" i="0" dirty="0">
                <a:solidFill>
                  <a:srgbClr val="1D1D1D"/>
                </a:solidFill>
                <a:effectLst/>
              </a:rPr>
            </a:br>
            <a:endParaRPr lang="de-CH" sz="2800" kern="0" dirty="0">
              <a:latin typeface="Arial" panose="020B0604020202020204" pitchFamily="34" charset="0"/>
              <a:cs typeface="Arial" panose="020B0604020202020204" pitchFamily="34" charset="0"/>
            </a:endParaRPr>
          </a:p>
        </p:txBody>
      </p:sp>
      <p:sp>
        <p:nvSpPr>
          <p:cNvPr id="5" name="Text Box 58">
            <a:extLst>
              <a:ext uri="{FF2B5EF4-FFF2-40B4-BE49-F238E27FC236}">
                <a16:creationId xmlns:a16="http://schemas.microsoft.com/office/drawing/2014/main" id="{FFEED116-FCB3-4080-B302-863237BCFC1C}"/>
              </a:ext>
            </a:extLst>
          </p:cNvPr>
          <p:cNvSpPr txBox="1">
            <a:spLocks noChangeArrowheads="1"/>
          </p:cNvSpPr>
          <p:nvPr/>
        </p:nvSpPr>
        <p:spPr bwMode="auto">
          <a:xfrm>
            <a:off x="431798" y="1412776"/>
            <a:ext cx="11424841"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spcAft>
                <a:spcPts val="1200"/>
              </a:spcAft>
              <a:buClr>
                <a:schemeClr val="accent1"/>
              </a:buClr>
              <a:buNone/>
            </a:pPr>
            <a:r>
              <a:rPr lang="de-CH" altLang="de-DE" sz="2000" b="1" dirty="0">
                <a:latin typeface="Arial" panose="020B0604020202020204" pitchFamily="34" charset="0"/>
              </a:rPr>
              <a:t>EXEMPLES</a:t>
            </a:r>
          </a:p>
          <a:p>
            <a:pPr>
              <a:buClr>
                <a:schemeClr val="accent1"/>
              </a:buClr>
              <a:buNone/>
            </a:pPr>
            <a:r>
              <a:rPr lang="de-CH" altLang="de-DE" sz="2000" b="1" dirty="0" err="1">
                <a:latin typeface="Arial" panose="020B0604020202020204" pitchFamily="34" charset="0"/>
              </a:rPr>
              <a:t>Puissance</a:t>
            </a:r>
            <a:r>
              <a:rPr lang="de-CH" altLang="de-DE" sz="2000" b="1" dirty="0">
                <a:latin typeface="Arial" panose="020B0604020202020204" pitchFamily="34" charset="0"/>
              </a:rPr>
              <a:t> </a:t>
            </a:r>
            <a:r>
              <a:rPr lang="de-CH" altLang="de-DE" sz="2000" b="1" dirty="0" err="1">
                <a:latin typeface="Arial" panose="020B0604020202020204" pitchFamily="34" charset="0"/>
              </a:rPr>
              <a:t>anaérobie</a:t>
            </a:r>
            <a:endParaRPr lang="de-CH" altLang="de-DE" sz="2000" b="1" dirty="0">
              <a:latin typeface="Arial" panose="020B0604020202020204" pitchFamily="34" charset="0"/>
            </a:endParaRPr>
          </a:p>
          <a:p>
            <a:pPr marL="285750" indent="-285750">
              <a:buClr>
                <a:schemeClr val="accent1"/>
              </a:buClr>
              <a:buFont typeface="Wingdings" pitchFamily="2" charset="2"/>
              <a:buChar char="§"/>
            </a:pPr>
            <a:r>
              <a:rPr lang="de-CH" altLang="de-DE" sz="2000" dirty="0" err="1">
                <a:latin typeface="Arial" panose="020B0604020202020204" pitchFamily="34" charset="0"/>
              </a:rPr>
              <a:t>Cyclisme</a:t>
            </a:r>
            <a:r>
              <a:rPr lang="de-CH" altLang="de-DE" sz="2000" dirty="0">
                <a:latin typeface="Arial" panose="020B0604020202020204" pitchFamily="34" charset="0"/>
              </a:rPr>
              <a:t> à 8 </a:t>
            </a:r>
            <a:r>
              <a:rPr lang="de-CH" altLang="de-DE" sz="2000" dirty="0" err="1">
                <a:latin typeface="Arial" panose="020B0604020202020204" pitchFamily="34" charset="0"/>
              </a:rPr>
              <a:t>watts</a:t>
            </a:r>
            <a:r>
              <a:rPr lang="de-CH" altLang="de-DE" sz="2000" dirty="0">
                <a:latin typeface="Arial" panose="020B0604020202020204" pitchFamily="34" charset="0"/>
              </a:rPr>
              <a:t>/kg </a:t>
            </a:r>
            <a:r>
              <a:rPr lang="de-CH" altLang="de-DE" sz="2000" dirty="0" err="1">
                <a:latin typeface="Arial" panose="020B0604020202020204" pitchFamily="34" charset="0"/>
              </a:rPr>
              <a:t>ou</a:t>
            </a:r>
            <a:r>
              <a:rPr lang="de-CH" altLang="de-DE" sz="2000" dirty="0">
                <a:latin typeface="Arial" panose="020B0604020202020204" pitchFamily="34" charset="0"/>
              </a:rPr>
              <a:t> </a:t>
            </a:r>
            <a:r>
              <a:rPr lang="de-CH" altLang="de-DE" sz="2000" dirty="0" err="1">
                <a:latin typeface="Arial" panose="020B0604020202020204" pitchFamily="34" charset="0"/>
              </a:rPr>
              <a:t>course</a:t>
            </a:r>
            <a:r>
              <a:rPr lang="de-CH" altLang="de-DE" sz="2000" dirty="0">
                <a:latin typeface="Arial" panose="020B0604020202020204" pitchFamily="34" charset="0"/>
              </a:rPr>
              <a:t> à </a:t>
            </a:r>
            <a:r>
              <a:rPr lang="de-CH" altLang="de-DE" sz="2000" dirty="0" err="1">
                <a:latin typeface="Arial" panose="020B0604020202020204" pitchFamily="34" charset="0"/>
              </a:rPr>
              <a:t>pied</a:t>
            </a:r>
            <a:r>
              <a:rPr lang="de-CH" altLang="de-DE" sz="2000" dirty="0">
                <a:latin typeface="Arial" panose="020B0604020202020204" pitchFamily="34" charset="0"/>
              </a:rPr>
              <a:t> à 22 km/h.</a:t>
            </a:r>
          </a:p>
          <a:p>
            <a:pPr marL="285750" indent="-285750">
              <a:buClr>
                <a:schemeClr val="accent1"/>
              </a:buClr>
              <a:buFont typeface="Wingdings" pitchFamily="2" charset="2"/>
              <a:buChar char="Ø"/>
            </a:pPr>
            <a:r>
              <a:rPr lang="de-CH" altLang="de-DE" sz="2000" dirty="0" err="1">
                <a:latin typeface="Arial" panose="020B0604020202020204" pitchFamily="34" charset="0"/>
              </a:rPr>
              <a:t>Comparaison</a:t>
            </a:r>
            <a:r>
              <a:rPr lang="de-CH" altLang="de-DE" sz="2000" dirty="0">
                <a:latin typeface="Arial" panose="020B0604020202020204" pitchFamily="34" charset="0"/>
              </a:rPr>
              <a:t> </a:t>
            </a:r>
            <a:r>
              <a:rPr lang="de-CH" altLang="de-DE" sz="2000" dirty="0" err="1">
                <a:latin typeface="Arial" panose="020B0604020202020204" pitchFamily="34" charset="0"/>
              </a:rPr>
              <a:t>Voiture</a:t>
            </a:r>
            <a:r>
              <a:rPr lang="de-CH" altLang="de-DE" sz="2000" dirty="0">
                <a:latin typeface="Arial" panose="020B0604020202020204" pitchFamily="34" charset="0"/>
              </a:rPr>
              <a:t> : </a:t>
            </a:r>
            <a:r>
              <a:rPr lang="de-CH" altLang="de-DE" sz="2000" dirty="0" err="1">
                <a:latin typeface="Arial" panose="020B0604020202020204" pitchFamily="34" charset="0"/>
              </a:rPr>
              <a:t>puissance</a:t>
            </a:r>
            <a:r>
              <a:rPr lang="de-CH" altLang="de-DE" sz="2000" dirty="0">
                <a:latin typeface="Arial" panose="020B0604020202020204" pitchFamily="34" charset="0"/>
              </a:rPr>
              <a:t> du </a:t>
            </a:r>
            <a:r>
              <a:rPr lang="de-CH" altLang="de-DE" sz="2000" dirty="0" err="1">
                <a:latin typeface="Arial" panose="020B0604020202020204" pitchFamily="34" charset="0"/>
              </a:rPr>
              <a:t>moteur</a:t>
            </a:r>
            <a:r>
              <a:rPr lang="de-CH" altLang="de-DE" sz="2000" dirty="0">
                <a:latin typeface="Arial" panose="020B0604020202020204" pitchFamily="34" charset="0"/>
              </a:rPr>
              <a:t> à </a:t>
            </a:r>
            <a:r>
              <a:rPr lang="de-CH" altLang="de-DE" sz="2000" dirty="0" err="1">
                <a:latin typeface="Arial" panose="020B0604020202020204" pitchFamily="34" charset="0"/>
              </a:rPr>
              <a:t>un</a:t>
            </a:r>
            <a:r>
              <a:rPr lang="de-CH" altLang="de-DE" sz="2000" dirty="0">
                <a:latin typeface="Arial" panose="020B0604020202020204" pitchFamily="34" charset="0"/>
              </a:rPr>
              <a:t> </a:t>
            </a:r>
            <a:r>
              <a:rPr lang="de-CH" altLang="de-DE" sz="2000" dirty="0" err="1">
                <a:latin typeface="Arial" panose="020B0604020202020204" pitchFamily="34" charset="0"/>
              </a:rPr>
              <a:t>nombre</a:t>
            </a:r>
            <a:r>
              <a:rPr lang="de-CH" altLang="de-DE" sz="2000" dirty="0">
                <a:latin typeface="Arial" panose="020B0604020202020204" pitchFamily="34" charset="0"/>
              </a:rPr>
              <a:t> de </a:t>
            </a:r>
            <a:r>
              <a:rPr lang="de-CH" altLang="de-DE" sz="2000" dirty="0" err="1">
                <a:latin typeface="Arial" panose="020B0604020202020204" pitchFamily="34" charset="0"/>
              </a:rPr>
              <a:t>tours</a:t>
            </a:r>
            <a:r>
              <a:rPr lang="de-CH" altLang="de-DE" sz="2000" dirty="0">
                <a:latin typeface="Arial" panose="020B0604020202020204" pitchFamily="34" charset="0"/>
              </a:rPr>
              <a:t> </a:t>
            </a:r>
            <a:r>
              <a:rPr lang="de-CH" altLang="de-DE" sz="2000" dirty="0" err="1">
                <a:latin typeface="Arial" panose="020B0604020202020204" pitchFamily="34" charset="0"/>
              </a:rPr>
              <a:t>élevé</a:t>
            </a:r>
            <a:r>
              <a:rPr lang="de-CH" altLang="de-DE" sz="2000" dirty="0">
                <a:latin typeface="Arial" panose="020B0604020202020204" pitchFamily="34" charset="0"/>
              </a:rPr>
              <a:t> et à </a:t>
            </a:r>
            <a:r>
              <a:rPr lang="de-CH" altLang="de-DE" sz="2000" dirty="0" err="1">
                <a:latin typeface="Arial" panose="020B0604020202020204" pitchFamily="34" charset="0"/>
              </a:rPr>
              <a:t>un</a:t>
            </a:r>
            <a:r>
              <a:rPr lang="de-CH" altLang="de-DE" sz="2000" dirty="0">
                <a:latin typeface="Arial" panose="020B0604020202020204" pitchFamily="34" charset="0"/>
              </a:rPr>
              <a:t> </a:t>
            </a:r>
            <a:r>
              <a:rPr lang="de-CH" altLang="de-DE" sz="2000" dirty="0" err="1">
                <a:latin typeface="Arial" panose="020B0604020202020204" pitchFamily="34" charset="0"/>
              </a:rPr>
              <a:t>couple</a:t>
            </a:r>
            <a:r>
              <a:rPr lang="de-CH" altLang="de-DE" sz="2000" dirty="0">
                <a:latin typeface="Arial" panose="020B0604020202020204" pitchFamily="34" charset="0"/>
              </a:rPr>
              <a:t> maximal.</a:t>
            </a:r>
          </a:p>
          <a:p>
            <a:pPr>
              <a:buClr>
                <a:schemeClr val="accent1"/>
              </a:buClr>
              <a:buNone/>
            </a:pPr>
            <a:r>
              <a:rPr lang="de-CH" altLang="de-DE" sz="2000" b="1" dirty="0" err="1">
                <a:latin typeface="Arial" panose="020B0604020202020204" pitchFamily="34" charset="0"/>
              </a:rPr>
              <a:t>Capacité</a:t>
            </a:r>
            <a:r>
              <a:rPr lang="de-CH" altLang="de-DE" sz="2000" b="1" dirty="0">
                <a:latin typeface="Arial" panose="020B0604020202020204" pitchFamily="34" charset="0"/>
              </a:rPr>
              <a:t> </a:t>
            </a:r>
            <a:r>
              <a:rPr lang="de-CH" altLang="de-DE" sz="2000" b="1" dirty="0" err="1">
                <a:latin typeface="Arial" panose="020B0604020202020204" pitchFamily="34" charset="0"/>
              </a:rPr>
              <a:t>anaérobie</a:t>
            </a:r>
            <a:endParaRPr lang="de-CH" altLang="de-DE" sz="2000" b="1" dirty="0">
              <a:latin typeface="Arial" panose="020B0604020202020204" pitchFamily="34" charset="0"/>
            </a:endParaRPr>
          </a:p>
          <a:p>
            <a:pPr marL="285750" indent="-285750">
              <a:buClr>
                <a:schemeClr val="accent1"/>
              </a:buClr>
              <a:buFont typeface="Wingdings" pitchFamily="2" charset="2"/>
              <a:buChar char="§"/>
            </a:pPr>
            <a:r>
              <a:rPr lang="de-CH" altLang="de-DE" sz="2000" dirty="0" err="1">
                <a:latin typeface="Arial" panose="020B0604020202020204" pitchFamily="34" charset="0"/>
              </a:rPr>
              <a:t>Vélo</a:t>
            </a:r>
            <a:r>
              <a:rPr lang="de-CH" altLang="de-DE" sz="2000" dirty="0">
                <a:latin typeface="Arial" panose="020B0604020202020204" pitchFamily="34" charset="0"/>
              </a:rPr>
              <a:t> </a:t>
            </a:r>
            <a:r>
              <a:rPr lang="de-CH" altLang="de-DE" sz="2000" dirty="0" err="1">
                <a:latin typeface="Arial" panose="020B0604020202020204" pitchFamily="34" charset="0"/>
              </a:rPr>
              <a:t>sprint</a:t>
            </a:r>
            <a:r>
              <a:rPr lang="de-CH" altLang="de-DE" sz="2000" dirty="0">
                <a:latin typeface="Arial" panose="020B0604020202020204" pitchFamily="34" charset="0"/>
              </a:rPr>
              <a:t> </a:t>
            </a:r>
            <a:r>
              <a:rPr lang="de-CH" altLang="de-DE" sz="2000" dirty="0" err="1">
                <a:latin typeface="Arial" panose="020B0604020202020204" pitchFamily="34" charset="0"/>
              </a:rPr>
              <a:t>pendant</a:t>
            </a:r>
            <a:r>
              <a:rPr lang="de-CH" altLang="de-DE" sz="2000" dirty="0">
                <a:latin typeface="Arial" panose="020B0604020202020204" pitchFamily="34" charset="0"/>
              </a:rPr>
              <a:t> 20 sec à 60 km/h </a:t>
            </a:r>
            <a:r>
              <a:rPr lang="de-CH" altLang="de-DE" sz="2000" dirty="0" err="1">
                <a:latin typeface="Arial" panose="020B0604020202020204" pitchFamily="34" charset="0"/>
              </a:rPr>
              <a:t>ou</a:t>
            </a:r>
            <a:r>
              <a:rPr lang="de-CH" altLang="de-DE" sz="2000" dirty="0">
                <a:latin typeface="Arial" panose="020B0604020202020204" pitchFamily="34" charset="0"/>
              </a:rPr>
              <a:t> </a:t>
            </a:r>
            <a:r>
              <a:rPr lang="de-CH" altLang="de-DE" sz="2000" dirty="0" err="1">
                <a:latin typeface="Arial" panose="020B0604020202020204" pitchFamily="34" charset="0"/>
              </a:rPr>
              <a:t>course</a:t>
            </a:r>
            <a:r>
              <a:rPr lang="de-CH" altLang="de-DE" sz="2000" dirty="0">
                <a:latin typeface="Arial" panose="020B0604020202020204" pitchFamily="34" charset="0"/>
              </a:rPr>
              <a:t> à </a:t>
            </a:r>
            <a:r>
              <a:rPr lang="de-CH" altLang="de-DE" sz="2000" dirty="0" err="1">
                <a:latin typeface="Arial" panose="020B0604020202020204" pitchFamily="34" charset="0"/>
              </a:rPr>
              <a:t>pied</a:t>
            </a:r>
            <a:r>
              <a:rPr lang="de-CH" altLang="de-DE" sz="2000" dirty="0">
                <a:latin typeface="Arial" panose="020B0604020202020204" pitchFamily="34" charset="0"/>
              </a:rPr>
              <a:t> </a:t>
            </a:r>
            <a:r>
              <a:rPr lang="de-CH" altLang="de-DE" sz="2000" dirty="0" err="1">
                <a:latin typeface="Arial" panose="020B0604020202020204" pitchFamily="34" charset="0"/>
              </a:rPr>
              <a:t>pendant</a:t>
            </a:r>
            <a:r>
              <a:rPr lang="de-CH" altLang="de-DE" sz="2000" dirty="0">
                <a:latin typeface="Arial" panose="020B0604020202020204" pitchFamily="34" charset="0"/>
              </a:rPr>
              <a:t> 20 sec et 30 km/h - </a:t>
            </a:r>
            <a:r>
              <a:rPr lang="de-CH" altLang="de-DE" sz="2000" dirty="0" err="1">
                <a:latin typeface="Arial" panose="020B0604020202020204" pitchFamily="34" charset="0"/>
              </a:rPr>
              <a:t>Comparaison</a:t>
            </a:r>
            <a:endParaRPr lang="de-CH" altLang="de-DE" sz="2000" dirty="0">
              <a:latin typeface="Arial" panose="020B0604020202020204" pitchFamily="34" charset="0"/>
            </a:endParaRPr>
          </a:p>
          <a:p>
            <a:pPr marL="285750" indent="-285750">
              <a:buClr>
                <a:schemeClr val="accent1"/>
              </a:buClr>
              <a:buFont typeface="Wingdings" pitchFamily="2" charset="2"/>
              <a:buChar char="Ø"/>
            </a:pPr>
            <a:r>
              <a:rPr lang="de-CH" altLang="de-DE" sz="2000" dirty="0" err="1">
                <a:latin typeface="Arial" panose="020B0604020202020204" pitchFamily="34" charset="0"/>
              </a:rPr>
              <a:t>Comparaison</a:t>
            </a:r>
            <a:r>
              <a:rPr lang="de-CH" altLang="de-DE" sz="2000" dirty="0">
                <a:latin typeface="Arial" panose="020B0604020202020204" pitchFamily="34" charset="0"/>
              </a:rPr>
              <a:t> </a:t>
            </a:r>
            <a:r>
              <a:rPr lang="de-CH" altLang="de-DE" sz="2000" dirty="0" err="1">
                <a:latin typeface="Arial" panose="020B0604020202020204" pitchFamily="34" charset="0"/>
              </a:rPr>
              <a:t>voiture</a:t>
            </a:r>
            <a:r>
              <a:rPr lang="de-CH" altLang="de-DE" sz="2000" dirty="0">
                <a:latin typeface="Arial" panose="020B0604020202020204" pitchFamily="34" charset="0"/>
              </a:rPr>
              <a:t> : </a:t>
            </a:r>
            <a:r>
              <a:rPr lang="de-CH" altLang="de-DE" sz="2000" dirty="0" err="1">
                <a:latin typeface="Arial" panose="020B0604020202020204" pitchFamily="34" charset="0"/>
              </a:rPr>
              <a:t>capacité</a:t>
            </a:r>
            <a:r>
              <a:rPr lang="de-CH" altLang="de-DE" sz="2000" dirty="0">
                <a:latin typeface="Arial" panose="020B0604020202020204" pitchFamily="34" charset="0"/>
              </a:rPr>
              <a:t> du </a:t>
            </a:r>
            <a:r>
              <a:rPr lang="de-CH" altLang="de-DE" sz="2000" dirty="0" err="1">
                <a:latin typeface="Arial" panose="020B0604020202020204" pitchFamily="34" charset="0"/>
              </a:rPr>
              <a:t>réservoir</a:t>
            </a:r>
            <a:r>
              <a:rPr lang="de-CH" altLang="de-DE" sz="2000" dirty="0">
                <a:latin typeface="Arial" panose="020B0604020202020204" pitchFamily="34" charset="0"/>
              </a:rPr>
              <a:t> </a:t>
            </a:r>
            <a:r>
              <a:rPr lang="de-CH" altLang="de-DE" sz="2000" dirty="0" err="1">
                <a:latin typeface="Arial" panose="020B0604020202020204" pitchFamily="34" charset="0"/>
              </a:rPr>
              <a:t>vidée</a:t>
            </a:r>
            <a:r>
              <a:rPr lang="de-CH" altLang="de-DE" sz="2000" dirty="0">
                <a:latin typeface="Arial" panose="020B0604020202020204" pitchFamily="34" charset="0"/>
              </a:rPr>
              <a:t> par </a:t>
            </a:r>
            <a:r>
              <a:rPr lang="de-CH" altLang="de-DE" sz="2000" dirty="0" err="1">
                <a:latin typeface="Arial" panose="020B0604020202020204" pitchFamily="34" charset="0"/>
              </a:rPr>
              <a:t>une</a:t>
            </a:r>
            <a:r>
              <a:rPr lang="de-CH" altLang="de-DE" sz="2000" dirty="0">
                <a:latin typeface="Arial" panose="020B0604020202020204" pitchFamily="34" charset="0"/>
              </a:rPr>
              <a:t> </a:t>
            </a:r>
            <a:r>
              <a:rPr lang="de-CH" altLang="de-DE" sz="2000" dirty="0" err="1">
                <a:latin typeface="Arial" panose="020B0604020202020204" pitchFamily="34" charset="0"/>
              </a:rPr>
              <a:t>conduite</a:t>
            </a:r>
            <a:r>
              <a:rPr lang="de-CH" altLang="de-DE" sz="2000" dirty="0">
                <a:latin typeface="Arial" panose="020B0604020202020204" pitchFamily="34" charset="0"/>
              </a:rPr>
              <a:t> non </a:t>
            </a:r>
            <a:r>
              <a:rPr lang="de-CH" altLang="de-DE" sz="2000" dirty="0" err="1">
                <a:latin typeface="Arial" panose="020B0604020202020204" pitchFamily="34" charset="0"/>
              </a:rPr>
              <a:t>économique</a:t>
            </a:r>
            <a:r>
              <a:rPr lang="de-CH" altLang="de-DE" sz="2000" dirty="0">
                <a:latin typeface="Arial" panose="020B0604020202020204" pitchFamily="34" charset="0"/>
              </a:rPr>
              <a:t> et </a:t>
            </a:r>
            <a:r>
              <a:rPr lang="de-CH" altLang="de-DE" sz="2000" dirty="0" err="1">
                <a:latin typeface="Arial" panose="020B0604020202020204" pitchFamily="34" charset="0"/>
              </a:rPr>
              <a:t>agressive</a:t>
            </a:r>
            <a:r>
              <a:rPr lang="de-CH" altLang="de-DE" sz="2000" dirty="0">
                <a:latin typeface="Arial" panose="020B0604020202020204" pitchFamily="34" charset="0"/>
              </a:rPr>
              <a:t>.</a:t>
            </a:r>
          </a:p>
          <a:p>
            <a:pPr>
              <a:buClr>
                <a:schemeClr val="accent1"/>
              </a:buClr>
              <a:buNone/>
            </a:pPr>
            <a:r>
              <a:rPr lang="de-CH" altLang="de-DE" sz="2000" b="1" dirty="0" err="1">
                <a:latin typeface="Arial" panose="020B0604020202020204" pitchFamily="34" charset="0"/>
              </a:rPr>
              <a:t>Puissance</a:t>
            </a:r>
            <a:r>
              <a:rPr lang="de-CH" altLang="de-DE" sz="2000" b="1" dirty="0">
                <a:latin typeface="Arial" panose="020B0604020202020204" pitchFamily="34" charset="0"/>
              </a:rPr>
              <a:t> </a:t>
            </a:r>
            <a:r>
              <a:rPr lang="de-CH" altLang="de-DE" sz="2000" b="1" dirty="0" err="1">
                <a:latin typeface="Arial" panose="020B0604020202020204" pitchFamily="34" charset="0"/>
              </a:rPr>
              <a:t>aérobie</a:t>
            </a:r>
            <a:endParaRPr lang="de-CH" altLang="de-DE" sz="2000" b="1" dirty="0">
              <a:latin typeface="Arial" panose="020B0604020202020204" pitchFamily="34" charset="0"/>
            </a:endParaRPr>
          </a:p>
          <a:p>
            <a:pPr marL="285750" indent="-285750">
              <a:buClr>
                <a:schemeClr val="accent1"/>
              </a:buClr>
              <a:buFont typeface="Wingdings" pitchFamily="2" charset="2"/>
              <a:buChar char="§"/>
            </a:pPr>
            <a:r>
              <a:rPr lang="de-CH" altLang="de-DE" sz="2000" dirty="0" err="1">
                <a:latin typeface="Arial" panose="020B0604020202020204" pitchFamily="34" charset="0"/>
              </a:rPr>
              <a:t>Cyclisme</a:t>
            </a:r>
            <a:r>
              <a:rPr lang="de-CH" altLang="de-DE" sz="2000" dirty="0">
                <a:latin typeface="Arial" panose="020B0604020202020204" pitchFamily="34" charset="0"/>
              </a:rPr>
              <a:t> </a:t>
            </a:r>
            <a:r>
              <a:rPr lang="de-CH" altLang="de-DE" sz="2000" dirty="0" err="1">
                <a:latin typeface="Arial" panose="020B0604020202020204" pitchFamily="34" charset="0"/>
              </a:rPr>
              <a:t>avec</a:t>
            </a:r>
            <a:r>
              <a:rPr lang="de-CH" altLang="de-DE" sz="2000" dirty="0">
                <a:latin typeface="Arial" panose="020B0604020202020204" pitchFamily="34" charset="0"/>
              </a:rPr>
              <a:t> 2 </a:t>
            </a:r>
            <a:r>
              <a:rPr lang="de-CH" altLang="de-DE" sz="2000" dirty="0" err="1">
                <a:latin typeface="Arial" panose="020B0604020202020204" pitchFamily="34" charset="0"/>
              </a:rPr>
              <a:t>watts</a:t>
            </a:r>
            <a:r>
              <a:rPr lang="de-CH" altLang="de-DE" sz="2000" dirty="0">
                <a:latin typeface="Arial" panose="020B0604020202020204" pitchFamily="34" charset="0"/>
              </a:rPr>
              <a:t> par kg de </a:t>
            </a:r>
            <a:r>
              <a:rPr lang="de-CH" altLang="de-DE" sz="2000" dirty="0" err="1">
                <a:latin typeface="Arial" panose="020B0604020202020204" pitchFamily="34" charset="0"/>
              </a:rPr>
              <a:t>masse</a:t>
            </a:r>
            <a:r>
              <a:rPr lang="de-CH" altLang="de-DE" sz="2000" dirty="0">
                <a:latin typeface="Arial" panose="020B0604020202020204" pitchFamily="34" charset="0"/>
              </a:rPr>
              <a:t> </a:t>
            </a:r>
            <a:r>
              <a:rPr lang="de-CH" altLang="de-DE" sz="2000" dirty="0" err="1">
                <a:latin typeface="Arial" panose="020B0604020202020204" pitchFamily="34" charset="0"/>
              </a:rPr>
              <a:t>corporelle</a:t>
            </a:r>
            <a:r>
              <a:rPr lang="de-CH" altLang="de-DE" sz="2000" dirty="0">
                <a:latin typeface="Arial" panose="020B0604020202020204" pitchFamily="34" charset="0"/>
              </a:rPr>
              <a:t> </a:t>
            </a:r>
            <a:r>
              <a:rPr lang="de-CH" altLang="de-DE" sz="2000" dirty="0" err="1">
                <a:latin typeface="Arial" panose="020B0604020202020204" pitchFamily="34" charset="0"/>
              </a:rPr>
              <a:t>ou</a:t>
            </a:r>
            <a:r>
              <a:rPr lang="de-CH" altLang="de-DE" sz="2000" dirty="0">
                <a:latin typeface="Arial" panose="020B0604020202020204" pitchFamily="34" charset="0"/>
              </a:rPr>
              <a:t> </a:t>
            </a:r>
            <a:r>
              <a:rPr lang="de-CH" altLang="de-DE" sz="2000" dirty="0" err="1">
                <a:latin typeface="Arial" panose="020B0604020202020204" pitchFamily="34" charset="0"/>
              </a:rPr>
              <a:t>course</a:t>
            </a:r>
            <a:r>
              <a:rPr lang="de-CH" altLang="de-DE" sz="2000" dirty="0">
                <a:latin typeface="Arial" panose="020B0604020202020204" pitchFamily="34" charset="0"/>
              </a:rPr>
              <a:t> à </a:t>
            </a:r>
            <a:r>
              <a:rPr lang="de-CH" altLang="de-DE" sz="2000" dirty="0" err="1">
                <a:latin typeface="Arial" panose="020B0604020202020204" pitchFamily="34" charset="0"/>
              </a:rPr>
              <a:t>pied</a:t>
            </a:r>
            <a:r>
              <a:rPr lang="de-CH" altLang="de-DE" sz="2000" dirty="0">
                <a:latin typeface="Arial" panose="020B0604020202020204" pitchFamily="34" charset="0"/>
              </a:rPr>
              <a:t> à 8 km/h.</a:t>
            </a:r>
          </a:p>
          <a:p>
            <a:pPr marL="285750" indent="-285750">
              <a:buClr>
                <a:schemeClr val="accent1"/>
              </a:buClr>
              <a:buFont typeface="Wingdings" pitchFamily="2" charset="2"/>
              <a:buChar char="Ø"/>
            </a:pPr>
            <a:r>
              <a:rPr lang="de-CH" altLang="de-DE" sz="2000" dirty="0" err="1">
                <a:latin typeface="Arial" panose="020B0604020202020204" pitchFamily="34" charset="0"/>
              </a:rPr>
              <a:t>Comparaison</a:t>
            </a:r>
            <a:r>
              <a:rPr lang="de-CH" altLang="de-DE" sz="2000" dirty="0">
                <a:latin typeface="Arial" panose="020B0604020202020204" pitchFamily="34" charset="0"/>
              </a:rPr>
              <a:t> </a:t>
            </a:r>
            <a:r>
              <a:rPr lang="de-CH" altLang="de-DE" sz="2000" dirty="0" err="1">
                <a:latin typeface="Arial" panose="020B0604020202020204" pitchFamily="34" charset="0"/>
              </a:rPr>
              <a:t>voiture</a:t>
            </a:r>
            <a:r>
              <a:rPr lang="de-CH" altLang="de-DE" sz="2000" dirty="0">
                <a:latin typeface="Arial" panose="020B0604020202020204" pitchFamily="34" charset="0"/>
              </a:rPr>
              <a:t> : </a:t>
            </a:r>
            <a:r>
              <a:rPr lang="de-CH" altLang="de-DE" sz="2000" dirty="0" err="1">
                <a:latin typeface="Arial" panose="020B0604020202020204" pitchFamily="34" charset="0"/>
              </a:rPr>
              <a:t>puissance</a:t>
            </a:r>
            <a:r>
              <a:rPr lang="de-CH" altLang="de-DE" sz="2000" dirty="0">
                <a:latin typeface="Arial" panose="020B0604020202020204" pitchFamily="34" charset="0"/>
              </a:rPr>
              <a:t> du </a:t>
            </a:r>
            <a:r>
              <a:rPr lang="de-CH" altLang="de-DE" sz="2000" dirty="0" err="1">
                <a:latin typeface="Arial" panose="020B0604020202020204" pitchFamily="34" charset="0"/>
              </a:rPr>
              <a:t>moteur</a:t>
            </a:r>
            <a:r>
              <a:rPr lang="de-CH" altLang="de-DE" sz="2000" dirty="0">
                <a:latin typeface="Arial" panose="020B0604020202020204" pitchFamily="34" charset="0"/>
              </a:rPr>
              <a:t> à </a:t>
            </a:r>
            <a:r>
              <a:rPr lang="de-CH" altLang="de-DE" sz="2000" dirty="0" err="1">
                <a:latin typeface="Arial" panose="020B0604020202020204" pitchFamily="34" charset="0"/>
              </a:rPr>
              <a:t>un</a:t>
            </a:r>
            <a:r>
              <a:rPr lang="de-CH" altLang="de-DE" sz="2000" dirty="0">
                <a:latin typeface="Arial" panose="020B0604020202020204" pitchFamily="34" charset="0"/>
              </a:rPr>
              <a:t> </a:t>
            </a:r>
            <a:r>
              <a:rPr lang="de-CH" altLang="de-DE" sz="2000" dirty="0" err="1">
                <a:latin typeface="Arial" panose="020B0604020202020204" pitchFamily="34" charset="0"/>
              </a:rPr>
              <a:t>régime</a:t>
            </a:r>
            <a:r>
              <a:rPr lang="de-CH" altLang="de-DE" sz="2000" dirty="0">
                <a:latin typeface="Arial" panose="020B0604020202020204" pitchFamily="34" charset="0"/>
              </a:rPr>
              <a:t> </a:t>
            </a:r>
            <a:r>
              <a:rPr lang="de-CH" altLang="de-DE" sz="2000" dirty="0" err="1">
                <a:latin typeface="Arial" panose="020B0604020202020204" pitchFamily="34" charset="0"/>
              </a:rPr>
              <a:t>faible</a:t>
            </a:r>
            <a:r>
              <a:rPr lang="de-CH" altLang="de-DE" sz="2000" dirty="0">
                <a:latin typeface="Arial" panose="020B0604020202020204" pitchFamily="34" charset="0"/>
              </a:rPr>
              <a:t> à </a:t>
            </a:r>
            <a:r>
              <a:rPr lang="de-CH" altLang="de-DE" sz="2000" dirty="0" err="1">
                <a:latin typeface="Arial" panose="020B0604020202020204" pitchFamily="34" charset="0"/>
              </a:rPr>
              <a:t>moyen</a:t>
            </a:r>
            <a:r>
              <a:rPr lang="de-CH" altLang="de-DE" sz="2000" dirty="0">
                <a:latin typeface="Arial" panose="020B0604020202020204" pitchFamily="34" charset="0"/>
              </a:rPr>
              <a:t> en </a:t>
            </a:r>
            <a:r>
              <a:rPr lang="de-CH" altLang="de-DE" sz="2000" dirty="0" err="1">
                <a:latin typeface="Arial" panose="020B0604020202020204" pitchFamily="34" charset="0"/>
              </a:rPr>
              <a:t>watts</a:t>
            </a:r>
            <a:r>
              <a:rPr lang="de-CH" altLang="de-DE" sz="2000" dirty="0">
                <a:latin typeface="Arial" panose="020B0604020202020204" pitchFamily="34" charset="0"/>
              </a:rPr>
              <a:t>.</a:t>
            </a:r>
          </a:p>
          <a:p>
            <a:pPr>
              <a:buClr>
                <a:schemeClr val="accent1"/>
              </a:buClr>
              <a:buNone/>
            </a:pPr>
            <a:r>
              <a:rPr lang="de-CH" altLang="de-DE" sz="2000" b="1" dirty="0" err="1">
                <a:latin typeface="Arial" panose="020B0604020202020204" pitchFamily="34" charset="0"/>
              </a:rPr>
              <a:t>Capacité</a:t>
            </a:r>
            <a:r>
              <a:rPr lang="de-CH" altLang="de-DE" sz="2000" b="1" dirty="0">
                <a:latin typeface="Arial" panose="020B0604020202020204" pitchFamily="34" charset="0"/>
              </a:rPr>
              <a:t> </a:t>
            </a:r>
            <a:r>
              <a:rPr lang="de-CH" altLang="de-DE" sz="2000" b="1" dirty="0" err="1">
                <a:latin typeface="Arial" panose="020B0604020202020204" pitchFamily="34" charset="0"/>
              </a:rPr>
              <a:t>aérobie</a:t>
            </a:r>
            <a:endParaRPr lang="de-CH" altLang="de-DE" sz="2000" b="1" dirty="0">
              <a:latin typeface="Arial" panose="020B0604020202020204" pitchFamily="34" charset="0"/>
            </a:endParaRPr>
          </a:p>
          <a:p>
            <a:pPr marL="285750" indent="-285750">
              <a:buClr>
                <a:schemeClr val="accent1"/>
              </a:buClr>
              <a:buFont typeface="Wingdings" pitchFamily="2" charset="2"/>
              <a:buChar char="§"/>
            </a:pPr>
            <a:r>
              <a:rPr lang="de-CH" altLang="de-DE" sz="2000" dirty="0" err="1">
                <a:latin typeface="Arial" panose="020B0604020202020204" pitchFamily="34" charset="0"/>
              </a:rPr>
              <a:t>Cyclisme</a:t>
            </a:r>
            <a:r>
              <a:rPr lang="de-CH" altLang="de-DE" sz="2000" dirty="0">
                <a:latin typeface="Arial" panose="020B0604020202020204" pitchFamily="34" charset="0"/>
              </a:rPr>
              <a:t> </a:t>
            </a:r>
            <a:r>
              <a:rPr lang="de-CH" altLang="de-DE" sz="2000" dirty="0" err="1">
                <a:latin typeface="Arial" panose="020B0604020202020204" pitchFamily="34" charset="0"/>
              </a:rPr>
              <a:t>pendant</a:t>
            </a:r>
            <a:r>
              <a:rPr lang="de-CH" altLang="de-DE" sz="2000" dirty="0">
                <a:latin typeface="Arial" panose="020B0604020202020204" pitchFamily="34" charset="0"/>
              </a:rPr>
              <a:t> 5 </a:t>
            </a:r>
            <a:r>
              <a:rPr lang="de-CH" altLang="de-DE" sz="2000" dirty="0" err="1">
                <a:latin typeface="Arial" panose="020B0604020202020204" pitchFamily="34" charset="0"/>
              </a:rPr>
              <a:t>heures</a:t>
            </a:r>
            <a:r>
              <a:rPr lang="de-CH" altLang="de-DE" sz="2000" dirty="0">
                <a:latin typeface="Arial" panose="020B0604020202020204" pitchFamily="34" charset="0"/>
              </a:rPr>
              <a:t> à 20 km/h </a:t>
            </a:r>
            <a:r>
              <a:rPr lang="de-CH" altLang="de-DE" sz="2000" dirty="0" err="1">
                <a:latin typeface="Arial" panose="020B0604020202020204" pitchFamily="34" charset="0"/>
              </a:rPr>
              <a:t>ou</a:t>
            </a:r>
            <a:r>
              <a:rPr lang="de-CH" altLang="de-DE" sz="2000" dirty="0">
                <a:latin typeface="Arial" panose="020B0604020202020204" pitchFamily="34" charset="0"/>
              </a:rPr>
              <a:t> </a:t>
            </a:r>
            <a:r>
              <a:rPr lang="de-CH" altLang="de-DE" sz="2000" dirty="0" err="1">
                <a:latin typeface="Arial" panose="020B0604020202020204" pitchFamily="34" charset="0"/>
              </a:rPr>
              <a:t>course</a:t>
            </a:r>
            <a:r>
              <a:rPr lang="de-CH" altLang="de-DE" sz="2000" dirty="0">
                <a:latin typeface="Arial" panose="020B0604020202020204" pitchFamily="34" charset="0"/>
              </a:rPr>
              <a:t> à </a:t>
            </a:r>
            <a:r>
              <a:rPr lang="de-CH" altLang="de-DE" sz="2000" dirty="0" err="1">
                <a:latin typeface="Arial" panose="020B0604020202020204" pitchFamily="34" charset="0"/>
              </a:rPr>
              <a:t>pied</a:t>
            </a:r>
            <a:r>
              <a:rPr lang="de-CH" altLang="de-DE" sz="2000" dirty="0">
                <a:latin typeface="Arial" panose="020B0604020202020204" pitchFamily="34" charset="0"/>
              </a:rPr>
              <a:t> </a:t>
            </a:r>
            <a:r>
              <a:rPr lang="de-CH" altLang="de-DE" sz="2000" dirty="0" err="1">
                <a:latin typeface="Arial" panose="020B0604020202020204" pitchFamily="34" charset="0"/>
              </a:rPr>
              <a:t>pendant</a:t>
            </a:r>
            <a:r>
              <a:rPr lang="de-CH" altLang="de-DE" sz="2000" dirty="0">
                <a:latin typeface="Arial" panose="020B0604020202020204" pitchFamily="34" charset="0"/>
              </a:rPr>
              <a:t> 90 </a:t>
            </a:r>
            <a:r>
              <a:rPr lang="de-CH" altLang="de-DE" sz="2000" dirty="0" err="1">
                <a:latin typeface="Arial" panose="020B0604020202020204" pitchFamily="34" charset="0"/>
              </a:rPr>
              <a:t>minutes</a:t>
            </a:r>
            <a:r>
              <a:rPr lang="de-CH" altLang="de-DE" sz="2000" dirty="0">
                <a:latin typeface="Arial" panose="020B0604020202020204" pitchFamily="34" charset="0"/>
              </a:rPr>
              <a:t> à 10 km/h. </a:t>
            </a:r>
          </a:p>
          <a:p>
            <a:pPr marL="285750" indent="-285750">
              <a:buClr>
                <a:schemeClr val="accent1"/>
              </a:buClr>
              <a:buFont typeface="Wingdings" pitchFamily="2" charset="2"/>
              <a:buChar char="Ø"/>
            </a:pPr>
            <a:r>
              <a:rPr lang="de-CH" altLang="de-DE" sz="2000" dirty="0" err="1">
                <a:latin typeface="Arial" panose="020B0604020202020204" pitchFamily="34" charset="0"/>
              </a:rPr>
              <a:t>Comparaison</a:t>
            </a:r>
            <a:r>
              <a:rPr lang="de-CH" altLang="de-DE" sz="2000" dirty="0">
                <a:latin typeface="Arial" panose="020B0604020202020204" pitchFamily="34" charset="0"/>
              </a:rPr>
              <a:t> </a:t>
            </a:r>
            <a:r>
              <a:rPr lang="de-CH" altLang="de-DE" sz="2000" dirty="0" err="1">
                <a:latin typeface="Arial" panose="020B0604020202020204" pitchFamily="34" charset="0"/>
              </a:rPr>
              <a:t>voiture</a:t>
            </a:r>
            <a:r>
              <a:rPr lang="de-CH" altLang="de-DE" sz="2000" dirty="0">
                <a:latin typeface="Arial" panose="020B0604020202020204" pitchFamily="34" charset="0"/>
              </a:rPr>
              <a:t> : </a:t>
            </a:r>
            <a:r>
              <a:rPr lang="de-CH" altLang="de-DE" sz="2000" dirty="0" err="1">
                <a:latin typeface="Arial" panose="020B0604020202020204" pitchFamily="34" charset="0"/>
              </a:rPr>
              <a:t>capacité</a:t>
            </a:r>
            <a:r>
              <a:rPr lang="de-CH" altLang="de-DE" sz="2000" dirty="0">
                <a:latin typeface="Arial" panose="020B0604020202020204" pitchFamily="34" charset="0"/>
              </a:rPr>
              <a:t> du </a:t>
            </a:r>
            <a:r>
              <a:rPr lang="de-CH" altLang="de-DE" sz="2000" dirty="0" err="1">
                <a:latin typeface="Arial" panose="020B0604020202020204" pitchFamily="34" charset="0"/>
              </a:rPr>
              <a:t>réservoir</a:t>
            </a:r>
            <a:r>
              <a:rPr lang="de-CH" altLang="de-DE" sz="2000" dirty="0">
                <a:latin typeface="Arial" panose="020B0604020202020204" pitchFamily="34" charset="0"/>
              </a:rPr>
              <a:t> </a:t>
            </a:r>
            <a:r>
              <a:rPr lang="de-CH" altLang="de-DE" sz="2000" dirty="0" err="1">
                <a:latin typeface="Arial" panose="020B0604020202020204" pitchFamily="34" charset="0"/>
              </a:rPr>
              <a:t>utilisée</a:t>
            </a:r>
            <a:r>
              <a:rPr lang="de-CH" altLang="de-DE" sz="2000" dirty="0">
                <a:latin typeface="Arial" panose="020B0604020202020204" pitchFamily="34" charset="0"/>
              </a:rPr>
              <a:t> par </a:t>
            </a:r>
            <a:r>
              <a:rPr lang="de-CH" altLang="de-DE" sz="2000" dirty="0" err="1">
                <a:latin typeface="Arial" panose="020B0604020202020204" pitchFamily="34" charset="0"/>
              </a:rPr>
              <a:t>une</a:t>
            </a:r>
            <a:r>
              <a:rPr lang="de-CH" altLang="de-DE" sz="2000" dirty="0">
                <a:latin typeface="Arial" panose="020B0604020202020204" pitchFamily="34" charset="0"/>
              </a:rPr>
              <a:t> </a:t>
            </a:r>
            <a:r>
              <a:rPr lang="de-CH" altLang="de-DE" sz="2000" dirty="0" err="1">
                <a:latin typeface="Arial" panose="020B0604020202020204" pitchFamily="34" charset="0"/>
              </a:rPr>
              <a:t>conduite</a:t>
            </a:r>
            <a:r>
              <a:rPr lang="de-CH" altLang="de-DE" sz="2000" dirty="0">
                <a:latin typeface="Arial" panose="020B0604020202020204" pitchFamily="34" charset="0"/>
              </a:rPr>
              <a:t> </a:t>
            </a:r>
            <a:r>
              <a:rPr lang="de-CH" altLang="de-DE" sz="2000" dirty="0" err="1">
                <a:latin typeface="Arial" panose="020B0604020202020204" pitchFamily="34" charset="0"/>
              </a:rPr>
              <a:t>économique</a:t>
            </a:r>
            <a:r>
              <a:rPr lang="de-CH" altLang="de-DE" sz="2000" dirty="0">
                <a:latin typeface="Arial" panose="020B0604020202020204" pitchFamily="34" charset="0"/>
              </a:rPr>
              <a:t>.</a:t>
            </a:r>
            <a:endParaRPr lang="en-GB" sz="2000" dirty="0">
              <a:latin typeface="Arial" panose="020B0604020202020204" pitchFamily="34" charset="0"/>
            </a:endParaRPr>
          </a:p>
        </p:txBody>
      </p:sp>
      <p:sp>
        <p:nvSpPr>
          <p:cNvPr id="3" name="SeitenzahlBenutzerdefiniert">
            <a:extLst>
              <a:ext uri="{FF2B5EF4-FFF2-40B4-BE49-F238E27FC236}">
                <a16:creationId xmlns:a16="http://schemas.microsoft.com/office/drawing/2014/main" id="{BF5B32B7-3F56-5685-0123-C5DF95E3CB0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13</a:t>
            </a:r>
            <a:endParaRPr lang="de-CH" sz="900" dirty="0"/>
          </a:p>
        </p:txBody>
      </p:sp>
    </p:spTree>
    <p:extLst>
      <p:ext uri="{BB962C8B-B14F-4D97-AF65-F5344CB8AC3E}">
        <p14:creationId xmlns:p14="http://schemas.microsoft.com/office/powerpoint/2010/main" val="1528146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0C471237-A5D1-4E3A-B437-AB44488B1A47}"/>
              </a:ext>
            </a:extLst>
          </p:cNvPr>
          <p:cNvSpPr txBox="1">
            <a:spLocks/>
          </p:cNvSpPr>
          <p:nvPr/>
        </p:nvSpPr>
        <p:spPr>
          <a:xfrm>
            <a:off x="378984" y="336318"/>
            <a:ext cx="10481104" cy="946253"/>
          </a:xfrm>
          <a:prstGeom prst="rect">
            <a:avLst/>
          </a:prstGeom>
        </p:spPr>
        <p:txBody>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DE" dirty="0" err="1">
                <a:solidFill>
                  <a:schemeClr val="bg1"/>
                </a:solidFill>
              </a:rPr>
              <a:t>Indice</a:t>
            </a:r>
            <a:r>
              <a:rPr lang="de-DE" dirty="0">
                <a:solidFill>
                  <a:schemeClr val="bg1"/>
                </a:solidFill>
              </a:rPr>
              <a:t> </a:t>
            </a:r>
            <a:r>
              <a:rPr lang="de-DE" dirty="0" err="1">
                <a:solidFill>
                  <a:schemeClr val="bg1"/>
                </a:solidFill>
              </a:rPr>
              <a:t>dei</a:t>
            </a:r>
            <a:r>
              <a:rPr lang="de-DE" dirty="0">
                <a:solidFill>
                  <a:schemeClr val="bg1"/>
                </a:solidFill>
              </a:rPr>
              <a:t> </a:t>
            </a:r>
            <a:r>
              <a:rPr lang="de-DE" dirty="0" err="1">
                <a:solidFill>
                  <a:schemeClr val="bg1"/>
                </a:solidFill>
              </a:rPr>
              <a:t>contenuti</a:t>
            </a:r>
            <a:endParaRPr lang="de-DE" dirty="0">
              <a:solidFill>
                <a:schemeClr val="bg1"/>
              </a:solidFill>
            </a:endParaRPr>
          </a:p>
        </p:txBody>
      </p:sp>
      <p:sp>
        <p:nvSpPr>
          <p:cNvPr id="4" name="Inhaltsplatzhalter 2">
            <a:extLst>
              <a:ext uri="{FF2B5EF4-FFF2-40B4-BE49-F238E27FC236}">
                <a16:creationId xmlns:a16="http://schemas.microsoft.com/office/drawing/2014/main" id="{BEA252CA-5533-4CD1-9A13-803EA3FB5E25}"/>
              </a:ext>
            </a:extLst>
          </p:cNvPr>
          <p:cNvSpPr txBox="1">
            <a:spLocks/>
          </p:cNvSpPr>
          <p:nvPr/>
        </p:nvSpPr>
        <p:spPr>
          <a:xfrm>
            <a:off x="479376" y="1412776"/>
            <a:ext cx="12745416" cy="4896543"/>
          </a:xfrm>
          <a:prstGeom prst="rect">
            <a:avLst/>
          </a:prstGeom>
        </p:spPr>
        <p:txBody>
          <a:bodyPr numCol="1"/>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600"/>
              </a:spcAft>
            </a:pPr>
            <a:r>
              <a:rPr lang="de-DE" b="1" dirty="0" err="1">
                <a:solidFill>
                  <a:schemeClr val="bg1"/>
                </a:solidFill>
              </a:rPr>
              <a:t>Teoria</a:t>
            </a:r>
            <a:r>
              <a:rPr lang="de-DE" b="1" dirty="0">
                <a:solidFill>
                  <a:schemeClr val="bg1"/>
                </a:solidFill>
              </a:rPr>
              <a:t> 1:</a:t>
            </a:r>
          </a:p>
          <a:p>
            <a:pPr marL="450850" indent="-342900" fontAlgn="auto">
              <a:spcAft>
                <a:spcPts val="600"/>
              </a:spcAft>
              <a:buFont typeface="Arial" panose="020B0604020202020204" pitchFamily="34" charset="0"/>
              <a:buChar char="•"/>
            </a:pPr>
            <a:r>
              <a:rPr lang="de-DE" dirty="0" err="1">
                <a:solidFill>
                  <a:schemeClr val="bg1"/>
                </a:solidFill>
              </a:rPr>
              <a:t>Introduzione</a:t>
            </a:r>
            <a:r>
              <a:rPr lang="de-DE" dirty="0">
                <a:solidFill>
                  <a:schemeClr val="bg1"/>
                </a:solidFill>
              </a:rPr>
              <a:t> </a:t>
            </a:r>
            <a:r>
              <a:rPr lang="de-DE" dirty="0" err="1">
                <a:solidFill>
                  <a:schemeClr val="bg1"/>
                </a:solidFill>
              </a:rPr>
              <a:t>formazione</a:t>
            </a:r>
            <a:r>
              <a:rPr lang="de-DE" dirty="0">
                <a:solidFill>
                  <a:schemeClr val="bg1"/>
                </a:solidFill>
              </a:rPr>
              <a:t> MSM			</a:t>
            </a:r>
          </a:p>
          <a:p>
            <a:pPr marL="450850" indent="-342900" fontAlgn="auto">
              <a:spcAft>
                <a:spcPts val="600"/>
              </a:spcAft>
              <a:buFont typeface="Arial" panose="020B0604020202020204" pitchFamily="34" charset="0"/>
              <a:buChar char="•"/>
            </a:pPr>
            <a:r>
              <a:rPr lang="de-DE" dirty="0" err="1">
                <a:solidFill>
                  <a:schemeClr val="bg1"/>
                </a:solidFill>
              </a:rPr>
              <a:t>Introduzione</a:t>
            </a:r>
            <a:r>
              <a:rPr lang="de-DE" dirty="0">
                <a:solidFill>
                  <a:schemeClr val="bg1"/>
                </a:solidFill>
              </a:rPr>
              <a:t> </a:t>
            </a:r>
            <a:r>
              <a:rPr lang="de-DE" dirty="0" err="1">
                <a:solidFill>
                  <a:schemeClr val="bg1"/>
                </a:solidFill>
              </a:rPr>
              <a:t>manuale</a:t>
            </a:r>
            <a:r>
              <a:rPr lang="de-DE" dirty="0">
                <a:solidFill>
                  <a:schemeClr val="bg1"/>
                </a:solidFill>
              </a:rPr>
              <a:t> </a:t>
            </a:r>
            <a:r>
              <a:rPr lang="de-DE" dirty="0" err="1">
                <a:solidFill>
                  <a:schemeClr val="bg1"/>
                </a:solidFill>
              </a:rPr>
              <a:t>esa</a:t>
            </a:r>
            <a:endParaRPr lang="de-DE" dirty="0">
              <a:solidFill>
                <a:schemeClr val="bg1"/>
              </a:solidFill>
            </a:endParaRPr>
          </a:p>
          <a:p>
            <a:pPr marL="450850" indent="-342900" fontAlgn="auto">
              <a:spcAft>
                <a:spcPts val="600"/>
              </a:spcAft>
              <a:buFont typeface="Arial" panose="020B0604020202020204" pitchFamily="34" charset="0"/>
              <a:buChar char="•"/>
            </a:pPr>
            <a:r>
              <a:rPr lang="de-CH" dirty="0">
                <a:solidFill>
                  <a:schemeClr val="bg1"/>
                </a:solidFill>
                <a:effectLst>
                  <a:outerShdw blurRad="38100" dist="38100" dir="2700000" algn="tl">
                    <a:srgbClr val="000000">
                      <a:alpha val="43137"/>
                    </a:srgbClr>
                  </a:outerShdw>
                </a:effectLst>
              </a:rPr>
              <a:t>Manuale </a:t>
            </a:r>
            <a:r>
              <a:rPr lang="de-CH" dirty="0" err="1">
                <a:solidFill>
                  <a:schemeClr val="bg1"/>
                </a:solidFill>
                <a:effectLst>
                  <a:outerShdw blurRad="38100" dist="38100" dir="2700000" algn="tl">
                    <a:srgbClr val="000000">
                      <a:alpha val="43137"/>
                    </a:srgbClr>
                  </a:outerShdw>
                </a:effectLst>
              </a:rPr>
              <a:t>esa</a:t>
            </a:r>
            <a:r>
              <a:rPr lang="de-CH" dirty="0">
                <a:solidFill>
                  <a:schemeClr val="bg1"/>
                </a:solidFill>
                <a:effectLst>
                  <a:outerShdw blurRad="38100" dist="38100" dir="2700000" algn="tl">
                    <a:srgbClr val="000000">
                      <a:alpha val="43137"/>
                    </a:srgbClr>
                  </a:outerShdw>
                </a:effectLst>
              </a:rPr>
              <a:t> - </a:t>
            </a:r>
            <a:r>
              <a:rPr lang="de-CH" dirty="0" err="1">
                <a:solidFill>
                  <a:schemeClr val="bg1"/>
                </a:solidFill>
                <a:effectLst>
                  <a:outerShdw blurRad="38100" dist="38100" dir="2700000" algn="tl">
                    <a:srgbClr val="000000">
                      <a:alpha val="43137"/>
                    </a:srgbClr>
                  </a:outerShdw>
                </a:effectLst>
              </a:rPr>
              <a:t>impegnarsi</a:t>
            </a:r>
            <a:r>
              <a:rPr lang="de-CH" dirty="0">
                <a:solidFill>
                  <a:schemeClr val="bg1"/>
                </a:solidFill>
                <a:effectLst>
                  <a:outerShdw blurRad="38100" dist="38100" dir="2700000" algn="tl">
                    <a:srgbClr val="000000">
                      <a:alpha val="43137"/>
                    </a:srgbClr>
                  </a:outerShdw>
                </a:effectLst>
              </a:rPr>
              <a:t> </a:t>
            </a:r>
            <a:r>
              <a:rPr lang="de-CH" dirty="0" err="1">
                <a:solidFill>
                  <a:schemeClr val="bg1"/>
                </a:solidFill>
                <a:effectLst>
                  <a:outerShdw blurRad="38100" dist="38100" dir="2700000" algn="tl">
                    <a:srgbClr val="000000">
                      <a:alpha val="43137"/>
                    </a:srgbClr>
                  </a:outerShdw>
                </a:effectLst>
              </a:rPr>
              <a:t>come</a:t>
            </a:r>
            <a:r>
              <a:rPr lang="de-CH" dirty="0">
                <a:solidFill>
                  <a:schemeClr val="bg1"/>
                </a:solidFill>
                <a:effectLst>
                  <a:outerShdw blurRad="38100" dist="38100" dir="2700000" algn="tl">
                    <a:srgbClr val="000000">
                      <a:alpha val="43137"/>
                    </a:srgbClr>
                  </a:outerShdw>
                </a:effectLst>
              </a:rPr>
              <a:t> </a:t>
            </a:r>
            <a:r>
              <a:rPr lang="de-CH" dirty="0" err="1">
                <a:solidFill>
                  <a:schemeClr val="bg1"/>
                </a:solidFill>
                <a:effectLst>
                  <a:outerShdw blurRad="38100" dist="38100" dir="2700000" algn="tl">
                    <a:srgbClr val="000000">
                      <a:alpha val="43137"/>
                    </a:srgbClr>
                  </a:outerShdw>
                </a:effectLst>
              </a:rPr>
              <a:t>monitrice</a:t>
            </a:r>
            <a:r>
              <a:rPr lang="de-CH" dirty="0">
                <a:solidFill>
                  <a:schemeClr val="bg1"/>
                </a:solidFill>
                <a:effectLst>
                  <a:outerShdw blurRad="38100" dist="38100" dir="2700000" algn="tl">
                    <a:srgbClr val="000000">
                      <a:alpha val="43137"/>
                    </a:srgbClr>
                  </a:outerShdw>
                </a:effectLst>
              </a:rPr>
              <a:t> o monitore</a:t>
            </a:r>
          </a:p>
          <a:p>
            <a:pPr marL="450850" indent="-342900" fontAlgn="auto">
              <a:spcAft>
                <a:spcPts val="600"/>
              </a:spcAft>
              <a:buFont typeface="Arial" panose="020B0604020202020204" pitchFamily="34" charset="0"/>
              <a:buChar char="•"/>
            </a:pPr>
            <a:r>
              <a:rPr lang="de-CH" dirty="0">
                <a:solidFill>
                  <a:schemeClr val="bg1"/>
                </a:solidFill>
                <a:effectLst>
                  <a:outerShdw blurRad="38100" dist="38100" dir="2700000" algn="tl">
                    <a:srgbClr val="000000">
                      <a:alpha val="43137"/>
                    </a:srgbClr>
                  </a:outerShdw>
                </a:effectLst>
              </a:rPr>
              <a:t>Manuale </a:t>
            </a:r>
            <a:r>
              <a:rPr lang="de-CH" dirty="0" err="1">
                <a:solidFill>
                  <a:schemeClr val="bg1"/>
                </a:solidFill>
                <a:effectLst>
                  <a:outerShdw blurRad="38100" dist="38100" dir="2700000" algn="tl">
                    <a:srgbClr val="000000">
                      <a:alpha val="43137"/>
                    </a:srgbClr>
                  </a:outerShdw>
                </a:effectLst>
              </a:rPr>
              <a:t>esa</a:t>
            </a:r>
            <a:r>
              <a:rPr lang="de-CH" dirty="0">
                <a:solidFill>
                  <a:schemeClr val="bg1"/>
                </a:solidFill>
                <a:effectLst>
                  <a:outerShdw blurRad="38100" dist="38100" dir="2700000" algn="tl">
                    <a:srgbClr val="000000">
                      <a:alpha val="43137"/>
                    </a:srgbClr>
                  </a:outerShdw>
                </a:effectLst>
              </a:rPr>
              <a:t> - </a:t>
            </a:r>
            <a:r>
              <a:rPr lang="de-CH" dirty="0" err="1">
                <a:solidFill>
                  <a:schemeClr val="bg1"/>
                </a:solidFill>
                <a:effectLst>
                  <a:outerShdw blurRad="38100" dist="38100" dir="2700000" algn="tl">
                    <a:srgbClr val="000000">
                      <a:alpha val="43137"/>
                    </a:srgbClr>
                  </a:outerShdw>
                </a:effectLst>
              </a:rPr>
              <a:t>c</a:t>
            </a:r>
            <a:r>
              <a:rPr lang="de-CH" i="0" u="none" strike="noStrike" baseline="0" dirty="0" err="1">
                <a:solidFill>
                  <a:schemeClr val="bg1"/>
                </a:solidFill>
              </a:rPr>
              <a:t>omprendere</a:t>
            </a:r>
            <a:r>
              <a:rPr lang="de-CH" dirty="0">
                <a:solidFill>
                  <a:schemeClr val="bg1"/>
                </a:solidFill>
              </a:rPr>
              <a:t> </a:t>
            </a:r>
            <a:r>
              <a:rPr lang="de-CH" i="0" u="none" strike="noStrike" baseline="0" dirty="0">
                <a:solidFill>
                  <a:schemeClr val="bg1"/>
                </a:solidFill>
              </a:rPr>
              <a:t>la </a:t>
            </a:r>
            <a:r>
              <a:rPr lang="de-CH" i="0" u="none" strike="noStrike" baseline="0" dirty="0" err="1">
                <a:solidFill>
                  <a:schemeClr val="bg1"/>
                </a:solidFill>
              </a:rPr>
              <a:t>disciplina</a:t>
            </a:r>
            <a:r>
              <a:rPr lang="de-CH" i="0" u="none" strike="noStrike" baseline="0" dirty="0">
                <a:solidFill>
                  <a:schemeClr val="bg1"/>
                </a:solidFill>
              </a:rPr>
              <a:t> </a:t>
            </a:r>
            <a:r>
              <a:rPr lang="de-CH" i="0" u="none" strike="noStrike" baseline="0" dirty="0" err="1">
                <a:solidFill>
                  <a:schemeClr val="bg1"/>
                </a:solidFill>
              </a:rPr>
              <a:t>specialistica</a:t>
            </a:r>
            <a:endParaRPr lang="de-CH" dirty="0">
              <a:solidFill>
                <a:schemeClr val="bg1"/>
              </a:solidFill>
              <a:effectLst>
                <a:outerShdw blurRad="38100" dist="38100" dir="2700000" algn="tl">
                  <a:srgbClr val="000000">
                    <a:alpha val="43137"/>
                  </a:srgbClr>
                </a:outerShdw>
              </a:effectLst>
            </a:endParaRPr>
          </a:p>
          <a:p>
            <a:pPr fontAlgn="auto">
              <a:spcAft>
                <a:spcPts val="600"/>
              </a:spcAft>
              <a:tabLst>
                <a:tab pos="717550" algn="l"/>
              </a:tabLst>
            </a:pPr>
            <a:r>
              <a:rPr lang="de-CH" b="1" dirty="0" err="1">
                <a:solidFill>
                  <a:schemeClr val="bg1"/>
                </a:solidFill>
                <a:effectLst>
                  <a:outerShdw blurRad="38100" dist="38100" dir="2700000" algn="tl">
                    <a:srgbClr val="000000">
                      <a:alpha val="43137"/>
                    </a:srgbClr>
                  </a:outerShdw>
                </a:effectLst>
              </a:rPr>
              <a:t>Teoria</a:t>
            </a:r>
            <a:r>
              <a:rPr lang="de-CH" b="1" dirty="0">
                <a:solidFill>
                  <a:schemeClr val="bg1"/>
                </a:solidFill>
                <a:effectLst>
                  <a:outerShdw blurRad="38100" dist="38100" dir="2700000" algn="tl">
                    <a:srgbClr val="000000">
                      <a:alpha val="43137"/>
                    </a:srgbClr>
                  </a:outerShdw>
                </a:effectLst>
              </a:rPr>
              <a:t> 2:</a:t>
            </a:r>
          </a:p>
          <a:p>
            <a:pPr marL="450850" indent="-342900" fontAlgn="auto">
              <a:spcAft>
                <a:spcPts val="600"/>
              </a:spcAft>
              <a:buFont typeface="Arial" panose="020B0604020202020204" pitchFamily="34" charset="0"/>
              <a:buChar char="•"/>
            </a:pPr>
            <a:r>
              <a:rPr lang="de-CH" dirty="0" err="1">
                <a:solidFill>
                  <a:schemeClr val="bg1"/>
                </a:solidFill>
              </a:rPr>
              <a:t>Fondamenti</a:t>
            </a:r>
            <a:r>
              <a:rPr lang="de-CH" dirty="0">
                <a:solidFill>
                  <a:schemeClr val="bg1"/>
                </a:solidFill>
              </a:rPr>
              <a:t> </a:t>
            </a:r>
            <a:r>
              <a:rPr lang="de-CH" dirty="0" err="1">
                <a:solidFill>
                  <a:schemeClr val="bg1"/>
                </a:solidFill>
              </a:rPr>
              <a:t>biologici</a:t>
            </a:r>
            <a:endParaRPr lang="de-CH" dirty="0">
              <a:solidFill>
                <a:schemeClr val="bg1"/>
              </a:solidFill>
            </a:endParaRPr>
          </a:p>
          <a:p>
            <a:pPr marL="450850" indent="-342900" fontAlgn="auto">
              <a:spcAft>
                <a:spcPts val="600"/>
              </a:spcAft>
              <a:buFont typeface="Arial" panose="020B0604020202020204" pitchFamily="34" charset="0"/>
              <a:buChar char="•"/>
            </a:pPr>
            <a:r>
              <a:rPr lang="de-CH" dirty="0" err="1">
                <a:solidFill>
                  <a:schemeClr val="bg1"/>
                </a:solidFill>
              </a:rPr>
              <a:t>Alimentazione</a:t>
            </a:r>
            <a:endParaRPr lang="de-CH" dirty="0">
              <a:solidFill>
                <a:schemeClr val="bg1"/>
              </a:solidFill>
            </a:endParaRPr>
          </a:p>
          <a:p>
            <a:pPr fontAlgn="auto">
              <a:spcAft>
                <a:spcPts val="600"/>
              </a:spcAft>
            </a:pPr>
            <a:r>
              <a:rPr lang="de-CH" b="1" dirty="0" err="1">
                <a:solidFill>
                  <a:schemeClr val="bg1"/>
                </a:solidFill>
                <a:effectLst>
                  <a:outerShdw blurRad="38100" dist="38100" dir="2700000" algn="tl">
                    <a:srgbClr val="000000">
                      <a:alpha val="43137"/>
                    </a:srgbClr>
                  </a:outerShdw>
                </a:effectLst>
              </a:rPr>
              <a:t>Teoria</a:t>
            </a:r>
            <a:r>
              <a:rPr lang="de-CH" b="1" dirty="0">
                <a:solidFill>
                  <a:schemeClr val="bg1"/>
                </a:solidFill>
                <a:effectLst>
                  <a:outerShdw blurRad="38100" dist="38100" dir="2700000" algn="tl">
                    <a:srgbClr val="000000">
                      <a:alpha val="43137"/>
                    </a:srgbClr>
                  </a:outerShdw>
                </a:effectLst>
              </a:rPr>
              <a:t> 3:</a:t>
            </a:r>
          </a:p>
          <a:p>
            <a:pPr marL="450850" indent="-342900" fontAlgn="auto">
              <a:spcAft>
                <a:spcPts val="600"/>
              </a:spcAft>
              <a:buFont typeface="Arial" panose="020B0604020202020204" pitchFamily="34" charset="0"/>
              <a:buChar char="•"/>
            </a:pPr>
            <a:r>
              <a:rPr lang="de-CH" dirty="0" err="1">
                <a:solidFill>
                  <a:schemeClr val="bg1"/>
                </a:solidFill>
              </a:rPr>
              <a:t>Fattore</a:t>
            </a:r>
            <a:r>
              <a:rPr lang="de-CH" dirty="0">
                <a:solidFill>
                  <a:schemeClr val="bg1"/>
                </a:solidFill>
              </a:rPr>
              <a:t> di </a:t>
            </a:r>
            <a:r>
              <a:rPr lang="de-CH" dirty="0" err="1">
                <a:solidFill>
                  <a:schemeClr val="bg1"/>
                </a:solidFill>
              </a:rPr>
              <a:t>sviluppo</a:t>
            </a:r>
            <a:r>
              <a:rPr lang="de-CH" dirty="0">
                <a:solidFill>
                  <a:schemeClr val="bg1"/>
                </a:solidFill>
              </a:rPr>
              <a:t> </a:t>
            </a:r>
            <a:r>
              <a:rPr lang="de-CH" dirty="0" err="1">
                <a:solidFill>
                  <a:schemeClr val="bg1"/>
                </a:solidFill>
              </a:rPr>
              <a:t>atletica</a:t>
            </a:r>
            <a:endParaRPr lang="de-CH" dirty="0">
              <a:solidFill>
                <a:schemeClr val="bg1"/>
              </a:solidFill>
            </a:endParaRPr>
          </a:p>
          <a:p>
            <a:pPr fontAlgn="auto">
              <a:spcAft>
                <a:spcPts val="600"/>
              </a:spcAft>
              <a:tabLst>
                <a:tab pos="358775" algn="l"/>
              </a:tabLst>
            </a:pPr>
            <a:r>
              <a:rPr lang="de-CH" b="1">
                <a:solidFill>
                  <a:schemeClr val="bg1"/>
                </a:solidFill>
              </a:rPr>
              <a:t>Teoria </a:t>
            </a:r>
            <a:r>
              <a:rPr lang="de-CH" b="1" dirty="0">
                <a:solidFill>
                  <a:schemeClr val="bg1"/>
                </a:solidFill>
              </a:rPr>
              <a:t>4:</a:t>
            </a:r>
          </a:p>
          <a:p>
            <a:pPr marL="450850" indent="-342900" fontAlgn="auto">
              <a:spcAft>
                <a:spcPts val="600"/>
              </a:spcAft>
              <a:buFont typeface="Arial" panose="020B0604020202020204" pitchFamily="34" charset="0"/>
              <a:buChar char="•"/>
              <a:tabLst>
                <a:tab pos="809625" algn="l"/>
              </a:tabLst>
            </a:pPr>
            <a:r>
              <a:rPr lang="de-CH" dirty="0">
                <a:solidFill>
                  <a:schemeClr val="bg1"/>
                </a:solidFill>
              </a:rPr>
              <a:t>Manuale </a:t>
            </a:r>
            <a:r>
              <a:rPr lang="de-CH" dirty="0" err="1">
                <a:solidFill>
                  <a:schemeClr val="bg1"/>
                </a:solidFill>
              </a:rPr>
              <a:t>esa</a:t>
            </a:r>
            <a:r>
              <a:rPr lang="de-CH" dirty="0">
                <a:solidFill>
                  <a:schemeClr val="bg1"/>
                </a:solidFill>
              </a:rPr>
              <a:t> – </a:t>
            </a:r>
            <a:r>
              <a:rPr lang="de-CH" dirty="0" err="1">
                <a:solidFill>
                  <a:schemeClr val="bg1"/>
                </a:solidFill>
              </a:rPr>
              <a:t>insegnare</a:t>
            </a:r>
            <a:r>
              <a:rPr lang="de-CH" dirty="0">
                <a:solidFill>
                  <a:schemeClr val="bg1"/>
                </a:solidFill>
              </a:rPr>
              <a:t> la </a:t>
            </a:r>
            <a:r>
              <a:rPr lang="de-CH" dirty="0" err="1">
                <a:solidFill>
                  <a:schemeClr val="bg1"/>
                </a:solidFill>
              </a:rPr>
              <a:t>disciplina</a:t>
            </a:r>
            <a:r>
              <a:rPr lang="de-CH" dirty="0">
                <a:solidFill>
                  <a:schemeClr val="bg1"/>
                </a:solidFill>
              </a:rPr>
              <a:t> </a:t>
            </a:r>
            <a:r>
              <a:rPr lang="de-CH" dirty="0" err="1">
                <a:solidFill>
                  <a:schemeClr val="bg1"/>
                </a:solidFill>
              </a:rPr>
              <a:t>specialistica</a:t>
            </a:r>
            <a:endParaRPr lang="de-CH" dirty="0">
              <a:solidFill>
                <a:schemeClr val="bg1"/>
              </a:solidFill>
            </a:endParaRPr>
          </a:p>
        </p:txBody>
      </p:sp>
      <p:sp>
        <p:nvSpPr>
          <p:cNvPr id="5" name="SeitenzahlBenutzerdefiniert">
            <a:extLst>
              <a:ext uri="{FF2B5EF4-FFF2-40B4-BE49-F238E27FC236}">
                <a16:creationId xmlns:a16="http://schemas.microsoft.com/office/drawing/2014/main" id="{A73A1AEC-C63B-AB6E-46A3-CD9775BFFE5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solidFill>
                  <a:schemeClr val="bg1"/>
                </a:solidFill>
              </a:rPr>
              <a:t>1</a:t>
            </a:r>
            <a:endParaRPr lang="de-CH" sz="900" dirty="0">
              <a:solidFill>
                <a:schemeClr val="bg1"/>
              </a:solidFill>
            </a:endParaRPr>
          </a:p>
        </p:txBody>
      </p:sp>
    </p:spTree>
    <p:extLst>
      <p:ext uri="{BB962C8B-B14F-4D97-AF65-F5344CB8AC3E}">
        <p14:creationId xmlns:p14="http://schemas.microsoft.com/office/powerpoint/2010/main" val="4083133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8">
            <a:extLst>
              <a:ext uri="{FF2B5EF4-FFF2-40B4-BE49-F238E27FC236}">
                <a16:creationId xmlns:a16="http://schemas.microsoft.com/office/drawing/2014/main" id="{FB26CB02-B9F4-46A1-B2F4-11EAAE8E74FB}"/>
              </a:ext>
            </a:extLst>
          </p:cNvPr>
          <p:cNvSpPr txBox="1">
            <a:spLocks noChangeArrowheads="1"/>
          </p:cNvSpPr>
          <p:nvPr/>
        </p:nvSpPr>
        <p:spPr bwMode="auto">
          <a:xfrm>
            <a:off x="431798" y="1412776"/>
            <a:ext cx="11424841"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l">
              <a:buNone/>
            </a:pPr>
            <a:r>
              <a:rPr lang="fr-CH" sz="2000" b="1" dirty="0">
                <a:latin typeface="Arial" panose="020B0604020202020204" pitchFamily="34" charset="0"/>
              </a:rPr>
              <a:t>ESEMPI</a:t>
            </a:r>
          </a:p>
          <a:p>
            <a:pPr algn="l">
              <a:buNone/>
            </a:pPr>
            <a:endParaRPr lang="fr-CH" sz="1000" b="1" dirty="0">
              <a:latin typeface="Arial" panose="020B0604020202020204" pitchFamily="34" charset="0"/>
            </a:endParaRPr>
          </a:p>
          <a:p>
            <a:pPr algn="l">
              <a:buNone/>
            </a:pPr>
            <a:r>
              <a:rPr lang="fr-CH" sz="2000" b="1" dirty="0" err="1">
                <a:latin typeface="Arial" panose="020B0604020202020204" pitchFamily="34" charset="0"/>
              </a:rPr>
              <a:t>Capacità</a:t>
            </a:r>
            <a:r>
              <a:rPr lang="fr-CH" sz="2000" b="1" dirty="0">
                <a:latin typeface="Arial" panose="020B0604020202020204" pitchFamily="34" charset="0"/>
              </a:rPr>
              <a:t> </a:t>
            </a:r>
            <a:r>
              <a:rPr lang="fr-CH" sz="2000" b="1" dirty="0" err="1">
                <a:latin typeface="Arial" panose="020B0604020202020204" pitchFamily="34" charset="0"/>
              </a:rPr>
              <a:t>anaerobica</a:t>
            </a:r>
            <a:endParaRPr lang="fr-CH" sz="2000" b="1" dirty="0">
              <a:latin typeface="Arial" panose="020B0604020202020204" pitchFamily="34" charset="0"/>
            </a:endParaRPr>
          </a:p>
          <a:p>
            <a:pPr marL="285750" indent="-285750">
              <a:buClr>
                <a:schemeClr val="accent1"/>
              </a:buClr>
              <a:buFont typeface="Wingdings" pitchFamily="2" charset="2"/>
              <a:buChar char="§"/>
            </a:pPr>
            <a:r>
              <a:rPr lang="fr-CH" sz="2000" dirty="0" err="1">
                <a:latin typeface="Arial" panose="020B0604020202020204" pitchFamily="34" charset="0"/>
              </a:rPr>
              <a:t>Ciclismo</a:t>
            </a:r>
            <a:r>
              <a:rPr lang="fr-CH" sz="2000" dirty="0">
                <a:latin typeface="Arial" panose="020B0604020202020204" pitchFamily="34" charset="0"/>
              </a:rPr>
              <a:t> a 8 watt/kg o corsa a 22 km/h.</a:t>
            </a:r>
          </a:p>
          <a:p>
            <a:pPr marL="285750" indent="-285750">
              <a:buClr>
                <a:schemeClr val="accent1"/>
              </a:buClr>
              <a:buFont typeface="Wingdings" pitchFamily="2" charset="2"/>
              <a:buChar char="Ø"/>
            </a:pPr>
            <a:r>
              <a:rPr lang="fr-CH" sz="2000" dirty="0" err="1">
                <a:latin typeface="Arial" panose="020B0604020202020204" pitchFamily="34" charset="0"/>
              </a:rPr>
              <a:t>Confronto</a:t>
            </a:r>
            <a:r>
              <a:rPr lang="fr-CH" sz="2000" dirty="0">
                <a:latin typeface="Arial" panose="020B0604020202020204" pitchFamily="34" charset="0"/>
              </a:rPr>
              <a:t> con l'auto: </a:t>
            </a:r>
            <a:r>
              <a:rPr lang="fr-CH" sz="2000" dirty="0" err="1">
                <a:latin typeface="Arial" panose="020B0604020202020204" pitchFamily="34" charset="0"/>
              </a:rPr>
              <a:t>potenza</a:t>
            </a:r>
            <a:r>
              <a:rPr lang="fr-CH" sz="2000" dirty="0">
                <a:latin typeface="Arial" panose="020B0604020202020204" pitchFamily="34" charset="0"/>
              </a:rPr>
              <a:t> </a:t>
            </a:r>
            <a:r>
              <a:rPr lang="fr-CH" sz="2000" dirty="0" err="1">
                <a:latin typeface="Arial" panose="020B0604020202020204" pitchFamily="34" charset="0"/>
              </a:rPr>
              <a:t>del</a:t>
            </a:r>
            <a:r>
              <a:rPr lang="fr-CH" sz="2000" dirty="0">
                <a:latin typeface="Arial" panose="020B0604020202020204" pitchFamily="34" charset="0"/>
              </a:rPr>
              <a:t> motore a un </a:t>
            </a:r>
            <a:r>
              <a:rPr lang="fr-CH" sz="2000" dirty="0" err="1">
                <a:latin typeface="Arial" panose="020B0604020202020204" pitchFamily="34" charset="0"/>
              </a:rPr>
              <a:t>numero</a:t>
            </a:r>
            <a:r>
              <a:rPr lang="fr-CH" sz="2000" dirty="0">
                <a:latin typeface="Arial" panose="020B0604020202020204" pitchFamily="34" charset="0"/>
              </a:rPr>
              <a:t> </a:t>
            </a:r>
            <a:r>
              <a:rPr lang="fr-CH" sz="2000" dirty="0" err="1">
                <a:latin typeface="Arial" panose="020B0604020202020204" pitchFamily="34" charset="0"/>
              </a:rPr>
              <a:t>elevato</a:t>
            </a:r>
            <a:r>
              <a:rPr lang="fr-CH" sz="2000" dirty="0">
                <a:latin typeface="Arial" panose="020B0604020202020204" pitchFamily="34" charset="0"/>
              </a:rPr>
              <a:t> di </a:t>
            </a:r>
            <a:r>
              <a:rPr lang="fr-CH" sz="2000" dirty="0" err="1">
                <a:latin typeface="Arial" panose="020B0604020202020204" pitchFamily="34" charset="0"/>
              </a:rPr>
              <a:t>giri</a:t>
            </a:r>
            <a:r>
              <a:rPr lang="fr-CH" sz="2000" dirty="0">
                <a:latin typeface="Arial" panose="020B0604020202020204" pitchFamily="34" charset="0"/>
              </a:rPr>
              <a:t> e a </a:t>
            </a:r>
            <a:r>
              <a:rPr lang="fr-CH" sz="2000" dirty="0" err="1">
                <a:latin typeface="Arial" panose="020B0604020202020204" pitchFamily="34" charset="0"/>
              </a:rPr>
              <a:t>una</a:t>
            </a:r>
            <a:r>
              <a:rPr lang="fr-CH" sz="2000" dirty="0">
                <a:latin typeface="Arial" panose="020B0604020202020204" pitchFamily="34" charset="0"/>
              </a:rPr>
              <a:t> </a:t>
            </a:r>
            <a:r>
              <a:rPr lang="fr-CH" sz="2000" dirty="0" err="1">
                <a:latin typeface="Arial" panose="020B0604020202020204" pitchFamily="34" charset="0"/>
              </a:rPr>
              <a:t>coppia</a:t>
            </a:r>
            <a:r>
              <a:rPr lang="fr-CH" sz="2000" dirty="0">
                <a:latin typeface="Arial" panose="020B0604020202020204" pitchFamily="34" charset="0"/>
              </a:rPr>
              <a:t> </a:t>
            </a:r>
            <a:r>
              <a:rPr lang="fr-CH" sz="2000" dirty="0" err="1">
                <a:latin typeface="Arial" panose="020B0604020202020204" pitchFamily="34" charset="0"/>
              </a:rPr>
              <a:t>massima</a:t>
            </a:r>
            <a:r>
              <a:rPr lang="fr-CH" sz="2000" dirty="0">
                <a:latin typeface="Arial" panose="020B0604020202020204" pitchFamily="34" charset="0"/>
              </a:rPr>
              <a:t>.</a:t>
            </a:r>
          </a:p>
          <a:p>
            <a:pPr>
              <a:buClr>
                <a:schemeClr val="accent1"/>
              </a:buClr>
              <a:buNone/>
            </a:pPr>
            <a:r>
              <a:rPr lang="fr-CH" sz="2000" b="1" dirty="0" err="1">
                <a:latin typeface="Arial" panose="020B0604020202020204" pitchFamily="34" charset="0"/>
              </a:rPr>
              <a:t>Capacità</a:t>
            </a:r>
            <a:r>
              <a:rPr lang="fr-CH" sz="2000" b="1" dirty="0">
                <a:latin typeface="Arial" panose="020B0604020202020204" pitchFamily="34" charset="0"/>
              </a:rPr>
              <a:t> </a:t>
            </a:r>
            <a:r>
              <a:rPr lang="fr-CH" sz="2000" b="1" dirty="0" err="1">
                <a:latin typeface="Arial" panose="020B0604020202020204" pitchFamily="34" charset="0"/>
              </a:rPr>
              <a:t>anaerobica</a:t>
            </a:r>
            <a:endParaRPr lang="fr-CH" sz="2000" b="1" dirty="0">
              <a:latin typeface="Arial" panose="020B0604020202020204" pitchFamily="34" charset="0"/>
            </a:endParaRPr>
          </a:p>
          <a:p>
            <a:pPr marL="285750" indent="-285750">
              <a:buClr>
                <a:schemeClr val="accent1"/>
              </a:buClr>
              <a:buFont typeface="Wingdings" pitchFamily="2" charset="2"/>
              <a:buChar char="§"/>
            </a:pPr>
            <a:r>
              <a:rPr lang="fr-CH" sz="2000" dirty="0">
                <a:latin typeface="Arial" panose="020B0604020202020204" pitchFamily="34" charset="0"/>
              </a:rPr>
              <a:t>Sprint in </a:t>
            </a:r>
            <a:r>
              <a:rPr lang="fr-CH" sz="2000" dirty="0" err="1">
                <a:latin typeface="Arial" panose="020B0604020202020204" pitchFamily="34" charset="0"/>
              </a:rPr>
              <a:t>bicicletta</a:t>
            </a:r>
            <a:r>
              <a:rPr lang="fr-CH" sz="2000" dirty="0">
                <a:latin typeface="Arial" panose="020B0604020202020204" pitchFamily="34" charset="0"/>
              </a:rPr>
              <a:t> per 20 </a:t>
            </a:r>
            <a:r>
              <a:rPr lang="fr-CH" sz="2000" dirty="0" err="1">
                <a:latin typeface="Arial" panose="020B0604020202020204" pitchFamily="34" charset="0"/>
              </a:rPr>
              <a:t>secondi</a:t>
            </a:r>
            <a:r>
              <a:rPr lang="fr-CH" sz="2000" dirty="0">
                <a:latin typeface="Arial" panose="020B0604020202020204" pitchFamily="34" charset="0"/>
              </a:rPr>
              <a:t> a 60 km/h o corsa per 20 </a:t>
            </a:r>
            <a:r>
              <a:rPr lang="fr-CH" sz="2000" dirty="0" err="1">
                <a:latin typeface="Arial" panose="020B0604020202020204" pitchFamily="34" charset="0"/>
              </a:rPr>
              <a:t>secondi</a:t>
            </a:r>
            <a:r>
              <a:rPr lang="fr-CH" sz="2000" dirty="0">
                <a:latin typeface="Arial" panose="020B0604020202020204" pitchFamily="34" charset="0"/>
              </a:rPr>
              <a:t> a 30 km/h.</a:t>
            </a:r>
          </a:p>
          <a:p>
            <a:pPr marL="285750" indent="-285750">
              <a:buClr>
                <a:schemeClr val="accent1"/>
              </a:buClr>
              <a:buFont typeface="Wingdings" pitchFamily="2" charset="2"/>
              <a:buChar char="Ø"/>
            </a:pPr>
            <a:r>
              <a:rPr lang="fr-CH" sz="2000" i="0" u="none" strike="noStrike" dirty="0" err="1">
                <a:solidFill>
                  <a:srgbClr val="000000"/>
                </a:solidFill>
                <a:effectLst/>
              </a:rPr>
              <a:t>Confronto</a:t>
            </a:r>
            <a:r>
              <a:rPr lang="fr-CH" sz="2000" i="0" u="none" strike="noStrike" dirty="0">
                <a:solidFill>
                  <a:srgbClr val="000000"/>
                </a:solidFill>
                <a:effectLst/>
              </a:rPr>
              <a:t> con l'auto: </a:t>
            </a:r>
            <a:r>
              <a:rPr lang="fr-CH" sz="2000" i="0" u="none" strike="noStrike" dirty="0" err="1">
                <a:solidFill>
                  <a:srgbClr val="000000"/>
                </a:solidFill>
                <a:effectLst/>
              </a:rPr>
              <a:t>capacità</a:t>
            </a:r>
            <a:r>
              <a:rPr lang="fr-CH" sz="2000" i="0" u="none" strike="noStrike" dirty="0">
                <a:solidFill>
                  <a:srgbClr val="000000"/>
                </a:solidFill>
                <a:effectLst/>
              </a:rPr>
              <a:t> </a:t>
            </a:r>
            <a:r>
              <a:rPr lang="fr-CH" sz="2000" i="0" u="none" strike="noStrike" dirty="0" err="1">
                <a:solidFill>
                  <a:srgbClr val="000000"/>
                </a:solidFill>
                <a:effectLst/>
              </a:rPr>
              <a:t>del</a:t>
            </a:r>
            <a:r>
              <a:rPr lang="fr-CH" sz="2000" i="0" u="none" strike="noStrike" dirty="0">
                <a:solidFill>
                  <a:srgbClr val="000000"/>
                </a:solidFill>
                <a:effectLst/>
              </a:rPr>
              <a:t> </a:t>
            </a:r>
            <a:r>
              <a:rPr lang="fr-CH" sz="2000" i="0" u="none" strike="noStrike" dirty="0" err="1">
                <a:solidFill>
                  <a:srgbClr val="000000"/>
                </a:solidFill>
                <a:effectLst/>
              </a:rPr>
              <a:t>serbatoio</a:t>
            </a:r>
            <a:r>
              <a:rPr lang="fr-CH" sz="2000" i="0" u="none" strike="noStrike" dirty="0">
                <a:solidFill>
                  <a:srgbClr val="000000"/>
                </a:solidFill>
                <a:effectLst/>
              </a:rPr>
              <a:t> </a:t>
            </a:r>
            <a:r>
              <a:rPr lang="fr-CH" sz="2000" i="0" u="none" strike="noStrike" dirty="0" err="1">
                <a:solidFill>
                  <a:srgbClr val="000000"/>
                </a:solidFill>
                <a:effectLst/>
              </a:rPr>
              <a:t>svuotata</a:t>
            </a:r>
            <a:r>
              <a:rPr lang="fr-CH" sz="2000" i="0" u="none" strike="noStrike" dirty="0">
                <a:solidFill>
                  <a:srgbClr val="000000"/>
                </a:solidFill>
                <a:effectLst/>
              </a:rPr>
              <a:t> da </a:t>
            </a:r>
            <a:r>
              <a:rPr lang="fr-CH" sz="2000" i="0" u="none" strike="noStrike" dirty="0" err="1">
                <a:solidFill>
                  <a:srgbClr val="000000"/>
                </a:solidFill>
                <a:effectLst/>
              </a:rPr>
              <a:t>una</a:t>
            </a:r>
            <a:r>
              <a:rPr lang="fr-CH" sz="2000" i="0" u="none" strike="noStrike" dirty="0">
                <a:solidFill>
                  <a:srgbClr val="000000"/>
                </a:solidFill>
                <a:effectLst/>
              </a:rPr>
              <a:t> guida non </a:t>
            </a:r>
            <a:r>
              <a:rPr lang="fr-CH" sz="2000" i="0" u="none" strike="noStrike" dirty="0" err="1">
                <a:solidFill>
                  <a:srgbClr val="000000"/>
                </a:solidFill>
                <a:effectLst/>
              </a:rPr>
              <a:t>economica</a:t>
            </a:r>
            <a:r>
              <a:rPr lang="fr-CH" sz="2000" i="0" u="none" strike="noStrike" dirty="0">
                <a:solidFill>
                  <a:srgbClr val="000000"/>
                </a:solidFill>
                <a:effectLst/>
              </a:rPr>
              <a:t> e </a:t>
            </a:r>
            <a:r>
              <a:rPr lang="fr-CH" sz="2000" i="0" u="none" strike="noStrike" dirty="0" err="1">
                <a:solidFill>
                  <a:srgbClr val="000000"/>
                </a:solidFill>
                <a:effectLst/>
              </a:rPr>
              <a:t>aggressiva</a:t>
            </a:r>
            <a:r>
              <a:rPr lang="fr-CH" sz="2000" i="0" u="none" strike="noStrike" dirty="0">
                <a:solidFill>
                  <a:srgbClr val="000000"/>
                </a:solidFill>
                <a:effectLst/>
              </a:rPr>
              <a:t>.</a:t>
            </a:r>
          </a:p>
          <a:p>
            <a:pPr>
              <a:buClr>
                <a:schemeClr val="accent1"/>
              </a:buClr>
              <a:buNone/>
            </a:pPr>
            <a:r>
              <a:rPr lang="fr-CH" sz="2000" b="1" dirty="0" err="1">
                <a:latin typeface="Arial" panose="020B0604020202020204" pitchFamily="34" charset="0"/>
              </a:rPr>
              <a:t>Capacità</a:t>
            </a:r>
            <a:r>
              <a:rPr lang="fr-CH" sz="2000" b="1" dirty="0">
                <a:latin typeface="Arial" panose="020B0604020202020204" pitchFamily="34" charset="0"/>
              </a:rPr>
              <a:t> </a:t>
            </a:r>
            <a:r>
              <a:rPr lang="fr-CH" sz="2000" b="1" dirty="0" err="1">
                <a:latin typeface="Arial" panose="020B0604020202020204" pitchFamily="34" charset="0"/>
              </a:rPr>
              <a:t>aerobica</a:t>
            </a:r>
            <a:endParaRPr lang="fr-CH" sz="2000" b="1" dirty="0">
              <a:latin typeface="Arial" panose="020B0604020202020204" pitchFamily="34" charset="0"/>
            </a:endParaRPr>
          </a:p>
          <a:p>
            <a:pPr marL="285750" indent="-285750">
              <a:buClr>
                <a:schemeClr val="accent1"/>
              </a:buClr>
              <a:buFont typeface="Wingdings" pitchFamily="2" charset="2"/>
              <a:buChar char="§"/>
            </a:pPr>
            <a:r>
              <a:rPr lang="fr-CH" sz="2000" dirty="0" err="1">
                <a:latin typeface="Arial" panose="020B0604020202020204" pitchFamily="34" charset="0"/>
              </a:rPr>
              <a:t>Ciclismo</a:t>
            </a:r>
            <a:r>
              <a:rPr lang="fr-CH" sz="2000" dirty="0">
                <a:latin typeface="Arial" panose="020B0604020202020204" pitchFamily="34" charset="0"/>
              </a:rPr>
              <a:t> con 2 watt per kg di massa </a:t>
            </a:r>
            <a:r>
              <a:rPr lang="fr-CH" sz="2000" dirty="0" err="1">
                <a:latin typeface="Arial" panose="020B0604020202020204" pitchFamily="34" charset="0"/>
              </a:rPr>
              <a:t>corporea</a:t>
            </a:r>
            <a:r>
              <a:rPr lang="fr-CH" sz="2000" dirty="0">
                <a:latin typeface="Arial" panose="020B0604020202020204" pitchFamily="34" charset="0"/>
              </a:rPr>
              <a:t> o corsa a 8 km/h.</a:t>
            </a:r>
          </a:p>
          <a:p>
            <a:pPr marL="285750" indent="-285750">
              <a:buClr>
                <a:schemeClr val="accent1"/>
              </a:buClr>
              <a:buFont typeface="Wingdings" pitchFamily="2" charset="2"/>
              <a:buChar char="Ø"/>
            </a:pPr>
            <a:r>
              <a:rPr lang="fr-CH" sz="2000" i="0" u="none" strike="noStrike" dirty="0" err="1">
                <a:solidFill>
                  <a:srgbClr val="000000"/>
                </a:solidFill>
                <a:effectLst/>
              </a:rPr>
              <a:t>Confronto</a:t>
            </a:r>
            <a:r>
              <a:rPr lang="fr-CH" sz="2000" i="0" u="none" strike="noStrike" dirty="0">
                <a:solidFill>
                  <a:srgbClr val="000000"/>
                </a:solidFill>
                <a:effectLst/>
              </a:rPr>
              <a:t> con l'auto: </a:t>
            </a:r>
            <a:r>
              <a:rPr lang="fr-CH" sz="2000" i="0" u="none" strike="noStrike" dirty="0" err="1">
                <a:solidFill>
                  <a:srgbClr val="000000"/>
                </a:solidFill>
                <a:effectLst/>
              </a:rPr>
              <a:t>potenza</a:t>
            </a:r>
            <a:r>
              <a:rPr lang="fr-CH" sz="2000" i="0" u="none" strike="noStrike" dirty="0">
                <a:solidFill>
                  <a:srgbClr val="000000"/>
                </a:solidFill>
                <a:effectLst/>
              </a:rPr>
              <a:t> </a:t>
            </a:r>
            <a:r>
              <a:rPr lang="fr-CH" sz="2000" i="0" u="none" strike="noStrike" dirty="0" err="1">
                <a:solidFill>
                  <a:srgbClr val="000000"/>
                </a:solidFill>
                <a:effectLst/>
              </a:rPr>
              <a:t>del</a:t>
            </a:r>
            <a:r>
              <a:rPr lang="fr-CH" sz="2000" i="0" u="none" strike="noStrike" dirty="0">
                <a:solidFill>
                  <a:srgbClr val="000000"/>
                </a:solidFill>
                <a:effectLst/>
              </a:rPr>
              <a:t> motore a un </a:t>
            </a:r>
            <a:r>
              <a:rPr lang="fr-CH" sz="2000" i="0" u="none" strike="noStrike" dirty="0" err="1">
                <a:solidFill>
                  <a:srgbClr val="000000"/>
                </a:solidFill>
                <a:effectLst/>
              </a:rPr>
              <a:t>regime</a:t>
            </a:r>
            <a:r>
              <a:rPr lang="fr-CH" sz="2000" i="0" u="none" strike="noStrike" dirty="0">
                <a:solidFill>
                  <a:srgbClr val="000000"/>
                </a:solidFill>
                <a:effectLst/>
              </a:rPr>
              <a:t> </a:t>
            </a:r>
            <a:r>
              <a:rPr lang="fr-CH" sz="2000" i="0" u="none" strike="noStrike" dirty="0" err="1">
                <a:solidFill>
                  <a:srgbClr val="000000"/>
                </a:solidFill>
                <a:effectLst/>
              </a:rPr>
              <a:t>basso</a:t>
            </a:r>
            <a:r>
              <a:rPr lang="fr-CH" sz="2000" i="0" u="none" strike="noStrike" dirty="0">
                <a:solidFill>
                  <a:srgbClr val="000000"/>
                </a:solidFill>
                <a:effectLst/>
              </a:rPr>
              <a:t> o medio in watt.</a:t>
            </a:r>
          </a:p>
          <a:p>
            <a:pPr>
              <a:buClr>
                <a:schemeClr val="accent1"/>
              </a:buClr>
              <a:buNone/>
            </a:pPr>
            <a:r>
              <a:rPr lang="fr-CH" sz="2000" b="1" dirty="0" err="1">
                <a:latin typeface="Arial" panose="020B0604020202020204" pitchFamily="34" charset="0"/>
              </a:rPr>
              <a:t>Capacità</a:t>
            </a:r>
            <a:r>
              <a:rPr lang="fr-CH" sz="2000" b="1" dirty="0">
                <a:latin typeface="Arial" panose="020B0604020202020204" pitchFamily="34" charset="0"/>
              </a:rPr>
              <a:t> </a:t>
            </a:r>
            <a:r>
              <a:rPr lang="fr-CH" sz="2000" b="1" dirty="0" err="1">
                <a:latin typeface="Arial" panose="020B0604020202020204" pitchFamily="34" charset="0"/>
              </a:rPr>
              <a:t>aerobica</a:t>
            </a:r>
            <a:endParaRPr lang="fr-CH" sz="2000" b="1" dirty="0">
              <a:latin typeface="Arial" panose="020B0604020202020204" pitchFamily="34" charset="0"/>
            </a:endParaRPr>
          </a:p>
          <a:p>
            <a:pPr marL="285750" indent="-285750">
              <a:buClr>
                <a:schemeClr val="accent1"/>
              </a:buClr>
              <a:buFont typeface="Wingdings" pitchFamily="2" charset="2"/>
              <a:buChar char="§"/>
            </a:pPr>
            <a:r>
              <a:rPr lang="fr-CH" sz="2000" dirty="0" err="1">
                <a:latin typeface="Arial" panose="020B0604020202020204" pitchFamily="34" charset="0"/>
              </a:rPr>
              <a:t>Ciclismo</a:t>
            </a:r>
            <a:r>
              <a:rPr lang="fr-CH" sz="2000" dirty="0">
                <a:latin typeface="Arial" panose="020B0604020202020204" pitchFamily="34" charset="0"/>
              </a:rPr>
              <a:t> per 5 ore a 20 km/h o corsa per 90 </a:t>
            </a:r>
            <a:r>
              <a:rPr lang="fr-CH" sz="2000" dirty="0" err="1">
                <a:latin typeface="Arial" panose="020B0604020202020204" pitchFamily="34" charset="0"/>
              </a:rPr>
              <a:t>minuti</a:t>
            </a:r>
            <a:r>
              <a:rPr lang="fr-CH" sz="2000" dirty="0">
                <a:latin typeface="Arial" panose="020B0604020202020204" pitchFamily="34" charset="0"/>
              </a:rPr>
              <a:t> a 10 km/h.</a:t>
            </a:r>
          </a:p>
          <a:p>
            <a:pPr marL="285750" indent="-285750">
              <a:buClr>
                <a:schemeClr val="accent1"/>
              </a:buClr>
              <a:buFont typeface="Wingdings" pitchFamily="2" charset="2"/>
              <a:buChar char="Ø"/>
            </a:pPr>
            <a:r>
              <a:rPr lang="fr-CH" sz="2000" i="0" u="none" strike="noStrike" dirty="0" err="1">
                <a:solidFill>
                  <a:srgbClr val="000000"/>
                </a:solidFill>
                <a:effectLst/>
              </a:rPr>
              <a:t>Confronto</a:t>
            </a:r>
            <a:r>
              <a:rPr lang="fr-CH" sz="2000" i="0" u="none" strike="noStrike" dirty="0">
                <a:solidFill>
                  <a:srgbClr val="000000"/>
                </a:solidFill>
                <a:effectLst/>
              </a:rPr>
              <a:t> con l'auto: </a:t>
            </a:r>
            <a:r>
              <a:rPr lang="fr-CH" sz="2000" i="0" u="none" strike="noStrike" dirty="0" err="1">
                <a:solidFill>
                  <a:srgbClr val="000000"/>
                </a:solidFill>
                <a:effectLst/>
              </a:rPr>
              <a:t>capacità</a:t>
            </a:r>
            <a:r>
              <a:rPr lang="fr-CH" sz="2000" i="0" u="none" strike="noStrike" dirty="0">
                <a:solidFill>
                  <a:srgbClr val="000000"/>
                </a:solidFill>
                <a:effectLst/>
              </a:rPr>
              <a:t> </a:t>
            </a:r>
            <a:r>
              <a:rPr lang="fr-CH" sz="2000" i="0" u="none" strike="noStrike" dirty="0" err="1">
                <a:solidFill>
                  <a:srgbClr val="000000"/>
                </a:solidFill>
                <a:effectLst/>
              </a:rPr>
              <a:t>del</a:t>
            </a:r>
            <a:r>
              <a:rPr lang="fr-CH" sz="2000" i="0" u="none" strike="noStrike" dirty="0">
                <a:solidFill>
                  <a:srgbClr val="000000"/>
                </a:solidFill>
                <a:effectLst/>
              </a:rPr>
              <a:t> </a:t>
            </a:r>
            <a:r>
              <a:rPr lang="fr-CH" sz="2000" i="0" u="none" strike="noStrike" dirty="0" err="1">
                <a:solidFill>
                  <a:srgbClr val="000000"/>
                </a:solidFill>
                <a:effectLst/>
              </a:rPr>
              <a:t>serbatoio</a:t>
            </a:r>
            <a:r>
              <a:rPr lang="fr-CH" sz="2000" i="0" u="none" strike="noStrike" dirty="0">
                <a:solidFill>
                  <a:srgbClr val="000000"/>
                </a:solidFill>
                <a:effectLst/>
              </a:rPr>
              <a:t> </a:t>
            </a:r>
            <a:r>
              <a:rPr lang="fr-CH" sz="2000" i="0" u="none" strike="noStrike" dirty="0" err="1">
                <a:solidFill>
                  <a:srgbClr val="000000"/>
                </a:solidFill>
                <a:effectLst/>
              </a:rPr>
              <a:t>utilizzata</a:t>
            </a:r>
            <a:r>
              <a:rPr lang="fr-CH" sz="2000" i="0" u="none" strike="noStrike" dirty="0">
                <a:solidFill>
                  <a:srgbClr val="000000"/>
                </a:solidFill>
                <a:effectLst/>
              </a:rPr>
              <a:t> da </a:t>
            </a:r>
            <a:r>
              <a:rPr lang="fr-CH" sz="2000" i="0" u="none" strike="noStrike" dirty="0" err="1">
                <a:solidFill>
                  <a:srgbClr val="000000"/>
                </a:solidFill>
                <a:effectLst/>
              </a:rPr>
              <a:t>una</a:t>
            </a:r>
            <a:r>
              <a:rPr lang="fr-CH" sz="2000" i="0" u="none" strike="noStrike" dirty="0">
                <a:solidFill>
                  <a:srgbClr val="000000"/>
                </a:solidFill>
                <a:effectLst/>
              </a:rPr>
              <a:t> guida </a:t>
            </a:r>
            <a:r>
              <a:rPr lang="fr-CH" sz="2000" i="0" u="none" strike="noStrike" dirty="0" err="1">
                <a:solidFill>
                  <a:srgbClr val="000000"/>
                </a:solidFill>
                <a:effectLst/>
              </a:rPr>
              <a:t>economica</a:t>
            </a:r>
            <a:r>
              <a:rPr lang="fr-CH" sz="2000" i="0" u="none" strike="noStrike" dirty="0">
                <a:solidFill>
                  <a:srgbClr val="000000"/>
                </a:solidFill>
                <a:effectLst/>
              </a:rPr>
              <a:t>.</a:t>
            </a:r>
          </a:p>
        </p:txBody>
      </p:sp>
      <p:sp>
        <p:nvSpPr>
          <p:cNvPr id="4" name="Titel 2">
            <a:extLst>
              <a:ext uri="{FF2B5EF4-FFF2-40B4-BE49-F238E27FC236}">
                <a16:creationId xmlns:a16="http://schemas.microsoft.com/office/drawing/2014/main" id="{D3E39495-1320-49EC-AB59-CBB4EA70BF28}"/>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FR" sz="2800" dirty="0" err="1"/>
              <a:t>Resistenza</a:t>
            </a:r>
            <a:br>
              <a:rPr lang="fr-FR" sz="2800" dirty="0"/>
            </a:br>
            <a:r>
              <a:rPr lang="de-CH" sz="2800" b="0" kern="0" dirty="0" err="1">
                <a:latin typeface="Arial" panose="020B0604020202020204" pitchFamily="34" charset="0"/>
                <a:cs typeface="Arial" panose="020B0604020202020204" pitchFamily="34" charset="0"/>
              </a:rPr>
              <a:t>Prestazione</a:t>
            </a:r>
            <a:r>
              <a:rPr lang="de-CH" sz="2800" b="0" kern="0" dirty="0">
                <a:latin typeface="Arial" panose="020B0604020202020204" pitchFamily="34" charset="0"/>
                <a:cs typeface="Arial" panose="020B0604020202020204" pitchFamily="34" charset="0"/>
              </a:rPr>
              <a:t> e </a:t>
            </a:r>
            <a:r>
              <a:rPr lang="de-CH" sz="2800" b="0" kern="0" dirty="0" err="1">
                <a:latin typeface="Arial" panose="020B0604020202020204" pitchFamily="34" charset="0"/>
                <a:cs typeface="Arial" panose="020B0604020202020204" pitchFamily="34" charset="0"/>
              </a:rPr>
              <a:t>capacità</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55706496-AE7E-3DC3-E455-7FD4C39F0DE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13</a:t>
            </a:r>
            <a:endParaRPr lang="de-CH" sz="900" dirty="0"/>
          </a:p>
        </p:txBody>
      </p:sp>
    </p:spTree>
    <p:extLst>
      <p:ext uri="{BB962C8B-B14F-4D97-AF65-F5344CB8AC3E}">
        <p14:creationId xmlns:p14="http://schemas.microsoft.com/office/powerpoint/2010/main" val="41831246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2">
            <a:extLst>
              <a:ext uri="{FF2B5EF4-FFF2-40B4-BE49-F238E27FC236}">
                <a16:creationId xmlns:a16="http://schemas.microsoft.com/office/drawing/2014/main" id="{C9561486-8927-084A-BFAD-84526474827F}"/>
              </a:ext>
            </a:extLst>
          </p:cNvPr>
          <p:cNvGraphicFramePr/>
          <p:nvPr/>
        </p:nvGraphicFramePr>
        <p:xfrm>
          <a:off x="2090466" y="1484784"/>
          <a:ext cx="8011068" cy="5220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descr="C:\Users\U80840771\AppData\Local\Microsoft\Windows\Temporary Internet Files\Content.IE5\MAAXOSMG\sigmund-freud11[1].jpg">
            <a:extLst>
              <a:ext uri="{FF2B5EF4-FFF2-40B4-BE49-F238E27FC236}">
                <a16:creationId xmlns:a16="http://schemas.microsoft.com/office/drawing/2014/main" id="{5C4C81D1-DAFC-314B-95B4-0249F23A10A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51884" y="1351938"/>
            <a:ext cx="1853459" cy="174132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 name="Picture 4" descr="Bildergebnis für immunsystem">
            <a:hlinkClick r:id="rId9"/>
            <a:extLst>
              <a:ext uri="{FF2B5EF4-FFF2-40B4-BE49-F238E27FC236}">
                <a16:creationId xmlns:a16="http://schemas.microsoft.com/office/drawing/2014/main" id="{C4075A3F-DB58-4E40-A941-088DFF09F93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85588" y="5068636"/>
            <a:ext cx="1819755" cy="174132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 name="Picture 5" descr="C:\Users\U80840771\AppData\Local\Microsoft\Windows\Temporary Internet Files\Content.IE5\MAAXOSMG\Muskelnhalsundruecken[1].jpg">
            <a:extLst>
              <a:ext uri="{FF2B5EF4-FFF2-40B4-BE49-F238E27FC236}">
                <a16:creationId xmlns:a16="http://schemas.microsoft.com/office/drawing/2014/main" id="{B5C376DF-B6A3-8448-82C6-57B8633617B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62253" y="4342005"/>
            <a:ext cx="1755223" cy="174355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 name="Picture 8" descr="Bildergebnis für herz-kreislaufsystem">
            <a:hlinkClick r:id="rId12"/>
            <a:extLst>
              <a:ext uri="{FF2B5EF4-FFF2-40B4-BE49-F238E27FC236}">
                <a16:creationId xmlns:a16="http://schemas.microsoft.com/office/drawing/2014/main" id="{1E763B63-DDBF-4045-9F76-4B24107FC30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24172" y="2084691"/>
            <a:ext cx="1699359" cy="174355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 name="Picture 10" descr="C:\Users\U80840771\AppData\Local\Microsoft\Windows\Temporary Internet Files\Content.IE5\NGDAN7U0\2825dc2dcc5762ae52586150eaee8fa7[1].jpg">
            <a:extLst>
              <a:ext uri="{FF2B5EF4-FFF2-40B4-BE49-F238E27FC236}">
                <a16:creationId xmlns:a16="http://schemas.microsoft.com/office/drawing/2014/main" id="{35BEC54E-998A-6C46-89D4-3901CE747D1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95715" y="4342004"/>
            <a:ext cx="1755223" cy="175522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2" name="Picture 11" descr="C:\Users\U80840771\AppData\Local\Microsoft\Windows\Temporary Internet Files\Content.IE5\UX2PAVXP\hoher-blutdruck-gesunde-ernährung-diät[1].jpg">
            <a:extLst>
              <a:ext uri="{FF2B5EF4-FFF2-40B4-BE49-F238E27FC236}">
                <a16:creationId xmlns:a16="http://schemas.microsoft.com/office/drawing/2014/main" id="{D07B1AB6-18E0-DA47-8D7A-E95D166F1A1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94761" y="2060990"/>
            <a:ext cx="1718086" cy="175522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3" name="Picture 19" descr="C:\Users\U80840771\AppData\Local\Microsoft\Windows\Temporary Internet Files\Content.IE5\03JEKBK7\Ausdauer-Training-sportarten-fahrradfahren-lang[1].jpg">
            <a:extLst>
              <a:ext uri="{FF2B5EF4-FFF2-40B4-BE49-F238E27FC236}">
                <a16:creationId xmlns:a16="http://schemas.microsoft.com/office/drawing/2014/main" id="{31F132AA-A653-8549-B282-7A5FDB75981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45415" y="3209480"/>
            <a:ext cx="1695933" cy="174355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4" name="Titel 2">
            <a:extLst>
              <a:ext uri="{FF2B5EF4-FFF2-40B4-BE49-F238E27FC236}">
                <a16:creationId xmlns:a16="http://schemas.microsoft.com/office/drawing/2014/main" id="{9E09BAA2-7AB4-4935-AD76-1F7AE1C9E367}"/>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Ausdauer</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Ziele und Effekte des Ausdauertrainings</a:t>
            </a:r>
          </a:p>
        </p:txBody>
      </p:sp>
      <p:sp>
        <p:nvSpPr>
          <p:cNvPr id="3" name="SeitenzahlBenutzerdefiniert">
            <a:extLst>
              <a:ext uri="{FF2B5EF4-FFF2-40B4-BE49-F238E27FC236}">
                <a16:creationId xmlns:a16="http://schemas.microsoft.com/office/drawing/2014/main" id="{5A7E8333-98B5-BEF8-A667-6849A3C56035}"/>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14</a:t>
            </a:r>
            <a:endParaRPr lang="de-CH" sz="900" dirty="0"/>
          </a:p>
        </p:txBody>
      </p:sp>
    </p:spTree>
    <p:extLst>
      <p:ext uri="{BB962C8B-B14F-4D97-AF65-F5344CB8AC3E}">
        <p14:creationId xmlns:p14="http://schemas.microsoft.com/office/powerpoint/2010/main" val="241374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2">
            <a:extLst>
              <a:ext uri="{FF2B5EF4-FFF2-40B4-BE49-F238E27FC236}">
                <a16:creationId xmlns:a16="http://schemas.microsoft.com/office/drawing/2014/main" id="{C9561486-8927-084A-BFAD-84526474827F}"/>
              </a:ext>
            </a:extLst>
          </p:cNvPr>
          <p:cNvGraphicFramePr/>
          <p:nvPr/>
        </p:nvGraphicFramePr>
        <p:xfrm>
          <a:off x="2090466" y="1484784"/>
          <a:ext cx="8011068" cy="5220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descr="C:\Users\U80840771\AppData\Local\Microsoft\Windows\Temporary Internet Files\Content.IE5\MAAXOSMG\sigmund-freud11[1].jpg">
            <a:extLst>
              <a:ext uri="{FF2B5EF4-FFF2-40B4-BE49-F238E27FC236}">
                <a16:creationId xmlns:a16="http://schemas.microsoft.com/office/drawing/2014/main" id="{5C4C81D1-DAFC-314B-95B4-0249F23A10A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51884" y="1351938"/>
            <a:ext cx="1853459" cy="174132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 name="Picture 4" descr="Bildergebnis für immunsystem">
            <a:hlinkClick r:id="rId9"/>
            <a:extLst>
              <a:ext uri="{FF2B5EF4-FFF2-40B4-BE49-F238E27FC236}">
                <a16:creationId xmlns:a16="http://schemas.microsoft.com/office/drawing/2014/main" id="{C4075A3F-DB58-4E40-A941-088DFF09F93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85588" y="5068636"/>
            <a:ext cx="1819755" cy="174132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 name="Picture 5" descr="C:\Users\U80840771\AppData\Local\Microsoft\Windows\Temporary Internet Files\Content.IE5\MAAXOSMG\Muskelnhalsundruecken[1].jpg">
            <a:extLst>
              <a:ext uri="{FF2B5EF4-FFF2-40B4-BE49-F238E27FC236}">
                <a16:creationId xmlns:a16="http://schemas.microsoft.com/office/drawing/2014/main" id="{B5C376DF-B6A3-8448-82C6-57B8633617B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62253" y="4342005"/>
            <a:ext cx="1755223" cy="174355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 name="Picture 8" descr="Bildergebnis für herz-kreislaufsystem">
            <a:hlinkClick r:id="rId12"/>
            <a:extLst>
              <a:ext uri="{FF2B5EF4-FFF2-40B4-BE49-F238E27FC236}">
                <a16:creationId xmlns:a16="http://schemas.microsoft.com/office/drawing/2014/main" id="{1E763B63-DDBF-4045-9F76-4B24107FC30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24172" y="2084691"/>
            <a:ext cx="1699359" cy="174355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 name="Picture 10" descr="C:\Users\U80840771\AppData\Local\Microsoft\Windows\Temporary Internet Files\Content.IE5\NGDAN7U0\2825dc2dcc5762ae52586150eaee8fa7[1].jpg">
            <a:extLst>
              <a:ext uri="{FF2B5EF4-FFF2-40B4-BE49-F238E27FC236}">
                <a16:creationId xmlns:a16="http://schemas.microsoft.com/office/drawing/2014/main" id="{35BEC54E-998A-6C46-89D4-3901CE747D1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95715" y="4342004"/>
            <a:ext cx="1755223" cy="175522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2" name="Picture 11" descr="C:\Users\U80840771\AppData\Local\Microsoft\Windows\Temporary Internet Files\Content.IE5\UX2PAVXP\hoher-blutdruck-gesunde-ernährung-diät[1].jpg">
            <a:extLst>
              <a:ext uri="{FF2B5EF4-FFF2-40B4-BE49-F238E27FC236}">
                <a16:creationId xmlns:a16="http://schemas.microsoft.com/office/drawing/2014/main" id="{D07B1AB6-18E0-DA47-8D7A-E95D166F1A1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94761" y="2060990"/>
            <a:ext cx="1718086" cy="175522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3" name="Picture 19" descr="C:\Users\U80840771\AppData\Local\Microsoft\Windows\Temporary Internet Files\Content.IE5\03JEKBK7\Ausdauer-Training-sportarten-fahrradfahren-lang[1].jpg">
            <a:extLst>
              <a:ext uri="{FF2B5EF4-FFF2-40B4-BE49-F238E27FC236}">
                <a16:creationId xmlns:a16="http://schemas.microsoft.com/office/drawing/2014/main" id="{31F132AA-A653-8549-B282-7A5FDB75981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45415" y="3209480"/>
            <a:ext cx="1695933" cy="174355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4" name="Titel 2">
            <a:extLst>
              <a:ext uri="{FF2B5EF4-FFF2-40B4-BE49-F238E27FC236}">
                <a16:creationId xmlns:a16="http://schemas.microsoft.com/office/drawing/2014/main" id="{C9B04612-4DEC-4605-9D7C-CE5AD8A699DB}"/>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Endurance</a:t>
            </a:r>
            <a:br>
              <a:rPr lang="de-CH" sz="2800" kern="0" dirty="0">
                <a:latin typeface="Arial" panose="020B0604020202020204" pitchFamily="34" charset="0"/>
                <a:cs typeface="Arial" panose="020B0604020202020204" pitchFamily="34" charset="0"/>
              </a:rPr>
            </a:br>
            <a:r>
              <a:rPr lang="fr-FR" sz="2800" b="0" kern="0" dirty="0">
                <a:latin typeface="Arial" panose="020B0604020202020204" pitchFamily="34" charset="0"/>
                <a:cs typeface="Arial" panose="020B0604020202020204" pitchFamily="34" charset="0"/>
              </a:rPr>
              <a:t>Objectifs et effets de l'entraînement d’endurance</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ADBE5B1C-7C42-116C-FA22-F297AFA0FB8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14</a:t>
            </a:r>
            <a:endParaRPr lang="de-CH" sz="900" dirty="0"/>
          </a:p>
        </p:txBody>
      </p:sp>
    </p:spTree>
    <p:extLst>
      <p:ext uri="{BB962C8B-B14F-4D97-AF65-F5344CB8AC3E}">
        <p14:creationId xmlns:p14="http://schemas.microsoft.com/office/powerpoint/2010/main" val="396062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2">
            <a:extLst>
              <a:ext uri="{FF2B5EF4-FFF2-40B4-BE49-F238E27FC236}">
                <a16:creationId xmlns:a16="http://schemas.microsoft.com/office/drawing/2014/main" id="{C9561486-8927-084A-BFAD-84526474827F}"/>
              </a:ext>
            </a:extLst>
          </p:cNvPr>
          <p:cNvGraphicFramePr/>
          <p:nvPr/>
        </p:nvGraphicFramePr>
        <p:xfrm>
          <a:off x="2090466" y="1484784"/>
          <a:ext cx="8011068" cy="5220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descr="C:\Users\U80840771\AppData\Local\Microsoft\Windows\Temporary Internet Files\Content.IE5\MAAXOSMG\sigmund-freud11[1].jpg">
            <a:extLst>
              <a:ext uri="{FF2B5EF4-FFF2-40B4-BE49-F238E27FC236}">
                <a16:creationId xmlns:a16="http://schemas.microsoft.com/office/drawing/2014/main" id="{5C4C81D1-DAFC-314B-95B4-0249F23A10A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51884" y="1351938"/>
            <a:ext cx="1853459" cy="174132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 name="Picture 4" descr="Bildergebnis für immunsystem">
            <a:hlinkClick r:id="rId9"/>
            <a:extLst>
              <a:ext uri="{FF2B5EF4-FFF2-40B4-BE49-F238E27FC236}">
                <a16:creationId xmlns:a16="http://schemas.microsoft.com/office/drawing/2014/main" id="{C4075A3F-DB58-4E40-A941-088DFF09F93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85588" y="5068636"/>
            <a:ext cx="1819755" cy="174132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 name="Picture 5" descr="C:\Users\U80840771\AppData\Local\Microsoft\Windows\Temporary Internet Files\Content.IE5\MAAXOSMG\Muskelnhalsundruecken[1].jpg">
            <a:extLst>
              <a:ext uri="{FF2B5EF4-FFF2-40B4-BE49-F238E27FC236}">
                <a16:creationId xmlns:a16="http://schemas.microsoft.com/office/drawing/2014/main" id="{B5C376DF-B6A3-8448-82C6-57B8633617B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62253" y="4342005"/>
            <a:ext cx="1755223" cy="174355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 name="Picture 8" descr="Bildergebnis für herz-kreislaufsystem">
            <a:hlinkClick r:id="rId12"/>
            <a:extLst>
              <a:ext uri="{FF2B5EF4-FFF2-40B4-BE49-F238E27FC236}">
                <a16:creationId xmlns:a16="http://schemas.microsoft.com/office/drawing/2014/main" id="{1E763B63-DDBF-4045-9F76-4B24107FC30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24172" y="2084691"/>
            <a:ext cx="1699359" cy="174355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 name="Picture 10" descr="C:\Users\U80840771\AppData\Local\Microsoft\Windows\Temporary Internet Files\Content.IE5\NGDAN7U0\2825dc2dcc5762ae52586150eaee8fa7[1].jpg">
            <a:extLst>
              <a:ext uri="{FF2B5EF4-FFF2-40B4-BE49-F238E27FC236}">
                <a16:creationId xmlns:a16="http://schemas.microsoft.com/office/drawing/2014/main" id="{35BEC54E-998A-6C46-89D4-3901CE747D1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95715" y="4342004"/>
            <a:ext cx="1755223" cy="175522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2" name="Picture 11" descr="C:\Users\U80840771\AppData\Local\Microsoft\Windows\Temporary Internet Files\Content.IE5\UX2PAVXP\hoher-blutdruck-gesunde-ernährung-diät[1].jpg">
            <a:extLst>
              <a:ext uri="{FF2B5EF4-FFF2-40B4-BE49-F238E27FC236}">
                <a16:creationId xmlns:a16="http://schemas.microsoft.com/office/drawing/2014/main" id="{D07B1AB6-18E0-DA47-8D7A-E95D166F1A1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94761" y="2060990"/>
            <a:ext cx="1718086" cy="175522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3" name="Picture 19" descr="C:\Users\U80840771\AppData\Local\Microsoft\Windows\Temporary Internet Files\Content.IE5\03JEKBK7\Ausdauer-Training-sportarten-fahrradfahren-lang[1].jpg">
            <a:extLst>
              <a:ext uri="{FF2B5EF4-FFF2-40B4-BE49-F238E27FC236}">
                <a16:creationId xmlns:a16="http://schemas.microsoft.com/office/drawing/2014/main" id="{31F132AA-A653-8549-B282-7A5FDB75981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45415" y="3209480"/>
            <a:ext cx="1695933" cy="174355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4" name="Titel 2">
            <a:extLst>
              <a:ext uri="{FF2B5EF4-FFF2-40B4-BE49-F238E27FC236}">
                <a16:creationId xmlns:a16="http://schemas.microsoft.com/office/drawing/2014/main" id="{1AB80EDF-1845-4E3D-9677-7E71C30FE4D9}"/>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kern="0" dirty="0" err="1">
                <a:latin typeface="Arial" panose="020B0604020202020204" pitchFamily="34" charset="0"/>
                <a:cs typeface="Arial" panose="020B0604020202020204" pitchFamily="34" charset="0"/>
              </a:rPr>
              <a:t>Resistenza</a:t>
            </a:r>
            <a:br>
              <a:rPr lang="fr-CH" sz="2800" kern="0" dirty="0">
                <a:latin typeface="Arial" panose="020B0604020202020204" pitchFamily="34" charset="0"/>
                <a:cs typeface="Arial" panose="020B0604020202020204" pitchFamily="34" charset="0"/>
              </a:rPr>
            </a:br>
            <a:r>
              <a:rPr lang="it-IT" sz="2800" b="0" kern="0" dirty="0">
                <a:latin typeface="Arial" panose="020B0604020202020204" pitchFamily="34" charset="0"/>
                <a:cs typeface="Arial" panose="020B0604020202020204" pitchFamily="34" charset="0"/>
              </a:rPr>
              <a:t>Obiettivi ed effetti dell'allenamento di </a:t>
            </a:r>
            <a:r>
              <a:rPr lang="fr-CH" sz="2800" b="0" kern="0" dirty="0" err="1">
                <a:latin typeface="Arial" panose="020B0604020202020204" pitchFamily="34" charset="0"/>
                <a:cs typeface="Arial" panose="020B0604020202020204" pitchFamily="34" charset="0"/>
              </a:rPr>
              <a:t>resistenza</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C97B614A-C19F-14E2-7DF8-506EE58876A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14</a:t>
            </a:r>
            <a:endParaRPr lang="de-CH" sz="900" dirty="0"/>
          </a:p>
        </p:txBody>
      </p:sp>
    </p:spTree>
    <p:extLst>
      <p:ext uri="{BB962C8B-B14F-4D97-AF65-F5344CB8AC3E}">
        <p14:creationId xmlns:p14="http://schemas.microsoft.com/office/powerpoint/2010/main" val="24964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23629936-1428-3F4C-9C2D-C5769FDA50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429"/>
          <a:stretch/>
        </p:blipFill>
        <p:spPr bwMode="auto">
          <a:xfrm>
            <a:off x="1800224" y="1556792"/>
            <a:ext cx="8591551"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el 2">
            <a:extLst>
              <a:ext uri="{FF2B5EF4-FFF2-40B4-BE49-F238E27FC236}">
                <a16:creationId xmlns:a16="http://schemas.microsoft.com/office/drawing/2014/main" id="{2630B2D7-A9C7-4195-8CA9-360E1B1FE8C0}"/>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Ausdauer</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Ziele und Effekte des Ausdauertrainings</a:t>
            </a:r>
          </a:p>
        </p:txBody>
      </p:sp>
      <p:sp>
        <p:nvSpPr>
          <p:cNvPr id="3" name="SeitenzahlBenutzerdefiniert">
            <a:extLst>
              <a:ext uri="{FF2B5EF4-FFF2-40B4-BE49-F238E27FC236}">
                <a16:creationId xmlns:a16="http://schemas.microsoft.com/office/drawing/2014/main" id="{6CC3E5B2-9C0A-D636-673C-35A2AE2602B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15</a:t>
            </a:r>
            <a:endParaRPr lang="de-CH" sz="900" dirty="0"/>
          </a:p>
        </p:txBody>
      </p:sp>
    </p:spTree>
    <p:extLst>
      <p:ext uri="{BB962C8B-B14F-4D97-AF65-F5344CB8AC3E}">
        <p14:creationId xmlns:p14="http://schemas.microsoft.com/office/powerpoint/2010/main" val="34216149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E3BBD-DBCB-5869-43F2-E7B179F78451}"/>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D9345354-6846-7B53-897E-FE8900BDD0F0}"/>
              </a:ext>
            </a:extLst>
          </p:cNvPr>
          <p:cNvPicPr/>
          <p:nvPr/>
        </p:nvPicPr>
        <p:blipFill rotWithShape="1">
          <a:blip r:embed="rId3">
            <a:extLst>
              <a:ext uri="{28A0092B-C50C-407E-A947-70E740481C1C}">
                <a14:useLocalDpi xmlns:a14="http://schemas.microsoft.com/office/drawing/2010/main" val="0"/>
              </a:ext>
            </a:extLst>
          </a:blip>
          <a:srcRect b="7143"/>
          <a:stretch/>
        </p:blipFill>
        <p:spPr bwMode="auto">
          <a:xfrm>
            <a:off x="1980084" y="1628800"/>
            <a:ext cx="8231832" cy="4680519"/>
          </a:xfrm>
          <a:prstGeom prst="rect">
            <a:avLst/>
          </a:prstGeom>
          <a:noFill/>
          <a:ln>
            <a:noFill/>
          </a:ln>
        </p:spPr>
      </p:pic>
      <p:sp>
        <p:nvSpPr>
          <p:cNvPr id="4" name="Titel 2">
            <a:extLst>
              <a:ext uri="{FF2B5EF4-FFF2-40B4-BE49-F238E27FC236}">
                <a16:creationId xmlns:a16="http://schemas.microsoft.com/office/drawing/2014/main" id="{E4E912C3-D84E-4F39-8895-BA510076375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Endurance</a:t>
            </a:r>
            <a:br>
              <a:rPr lang="de-CH" sz="2800" kern="0" dirty="0">
                <a:latin typeface="Arial" panose="020B0604020202020204" pitchFamily="34" charset="0"/>
                <a:cs typeface="Arial" panose="020B0604020202020204" pitchFamily="34" charset="0"/>
              </a:rPr>
            </a:br>
            <a:r>
              <a:rPr lang="fr-FR" sz="2800" b="0" kern="0" dirty="0">
                <a:latin typeface="Arial" panose="020B0604020202020204" pitchFamily="34" charset="0"/>
                <a:cs typeface="Arial" panose="020B0604020202020204" pitchFamily="34" charset="0"/>
              </a:rPr>
              <a:t>Objectifs et effets de l'entraînement d’endurance</a:t>
            </a:r>
            <a:endParaRPr lang="de-CH" sz="2800" b="0" kern="0" dirty="0">
              <a:latin typeface="Arial" panose="020B0604020202020204" pitchFamily="34" charset="0"/>
              <a:cs typeface="Arial" panose="020B0604020202020204" pitchFamily="34" charset="0"/>
            </a:endParaRPr>
          </a:p>
        </p:txBody>
      </p:sp>
      <p:sp>
        <p:nvSpPr>
          <p:cNvPr id="5" name="SeitenzahlBenutzerdefiniert">
            <a:extLst>
              <a:ext uri="{FF2B5EF4-FFF2-40B4-BE49-F238E27FC236}">
                <a16:creationId xmlns:a16="http://schemas.microsoft.com/office/drawing/2014/main" id="{41EE0EFD-F924-CAA5-E847-5CCCACA4B2D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15</a:t>
            </a:r>
            <a:endParaRPr lang="de-CH" sz="900" dirty="0"/>
          </a:p>
        </p:txBody>
      </p:sp>
    </p:spTree>
    <p:extLst>
      <p:ext uri="{BB962C8B-B14F-4D97-AF65-F5344CB8AC3E}">
        <p14:creationId xmlns:p14="http://schemas.microsoft.com/office/powerpoint/2010/main" val="31614454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5">
            <a:extLst>
              <a:ext uri="{FF2B5EF4-FFF2-40B4-BE49-F238E27FC236}">
                <a16:creationId xmlns:a16="http://schemas.microsoft.com/office/drawing/2014/main" id="{5E5CA1BE-C614-CAD4-29AC-A12D716F88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2305" y="1628800"/>
            <a:ext cx="8407390" cy="4543486"/>
          </a:xfrm>
          <a:prstGeom prst="rect">
            <a:avLst/>
          </a:prstGeom>
        </p:spPr>
      </p:pic>
      <p:sp>
        <p:nvSpPr>
          <p:cNvPr id="5" name="Titel 2">
            <a:extLst>
              <a:ext uri="{FF2B5EF4-FFF2-40B4-BE49-F238E27FC236}">
                <a16:creationId xmlns:a16="http://schemas.microsoft.com/office/drawing/2014/main" id="{F8E4C8F0-3521-4B92-936C-5FC7F422F290}"/>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kern="0" dirty="0" err="1">
                <a:latin typeface="Arial" panose="020B0604020202020204" pitchFamily="34" charset="0"/>
                <a:cs typeface="Arial" panose="020B0604020202020204" pitchFamily="34" charset="0"/>
              </a:rPr>
              <a:t>Resistenza</a:t>
            </a:r>
            <a:br>
              <a:rPr lang="fr-CH" sz="2800" kern="0" dirty="0">
                <a:latin typeface="Arial" panose="020B0604020202020204" pitchFamily="34" charset="0"/>
                <a:cs typeface="Arial" panose="020B0604020202020204" pitchFamily="34" charset="0"/>
              </a:rPr>
            </a:br>
            <a:r>
              <a:rPr lang="it-IT" sz="2800" b="0" kern="0" dirty="0">
                <a:latin typeface="Arial" panose="020B0604020202020204" pitchFamily="34" charset="0"/>
                <a:cs typeface="Arial" panose="020B0604020202020204" pitchFamily="34" charset="0"/>
              </a:rPr>
              <a:t>Obiettivi ed effetti dell'allenamento di </a:t>
            </a:r>
            <a:r>
              <a:rPr lang="fr-CH" sz="2800" b="0" kern="0" dirty="0" err="1">
                <a:latin typeface="Arial" panose="020B0604020202020204" pitchFamily="34" charset="0"/>
                <a:cs typeface="Arial" panose="020B0604020202020204" pitchFamily="34" charset="0"/>
              </a:rPr>
              <a:t>resistenza</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31693761-83ED-2062-DCAA-738FDBAE598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15</a:t>
            </a:r>
            <a:endParaRPr lang="de-CH" sz="900" dirty="0"/>
          </a:p>
        </p:txBody>
      </p:sp>
    </p:spTree>
    <p:extLst>
      <p:ext uri="{BB962C8B-B14F-4D97-AF65-F5344CB8AC3E}">
        <p14:creationId xmlns:p14="http://schemas.microsoft.com/office/powerpoint/2010/main" val="22381581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504ABD-8DC3-574B-98F9-12E9B6A9A097}"/>
              </a:ext>
            </a:extLst>
          </p:cNvPr>
          <p:cNvPicPr>
            <a:picLocks noChangeAspect="1"/>
          </p:cNvPicPr>
          <p:nvPr/>
        </p:nvPicPr>
        <p:blipFill rotWithShape="1">
          <a:blip r:embed="rId3"/>
          <a:srcRect t="315" b="315"/>
          <a:stretch/>
        </p:blipFill>
        <p:spPr>
          <a:xfrm>
            <a:off x="2165834" y="1608366"/>
            <a:ext cx="7860820" cy="4881600"/>
          </a:xfrm>
          <a:prstGeom prst="rect">
            <a:avLst/>
          </a:prstGeom>
        </p:spPr>
      </p:pic>
      <p:sp>
        <p:nvSpPr>
          <p:cNvPr id="5" name="Titel 2">
            <a:extLst>
              <a:ext uri="{FF2B5EF4-FFF2-40B4-BE49-F238E27FC236}">
                <a16:creationId xmlns:a16="http://schemas.microsoft.com/office/drawing/2014/main" id="{2AB04C6B-CE7B-4131-8ED3-173974948750}"/>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Ausdauer</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Methodische Aspekte des Ausdauertrainings</a:t>
            </a:r>
          </a:p>
        </p:txBody>
      </p:sp>
      <p:sp>
        <p:nvSpPr>
          <p:cNvPr id="3" name="SeitenzahlBenutzerdefiniert">
            <a:extLst>
              <a:ext uri="{FF2B5EF4-FFF2-40B4-BE49-F238E27FC236}">
                <a16:creationId xmlns:a16="http://schemas.microsoft.com/office/drawing/2014/main" id="{AA588FF1-722A-BE30-7FAB-551D7E08EE0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16</a:t>
            </a:r>
            <a:endParaRPr lang="de-CH" sz="900" dirty="0"/>
          </a:p>
        </p:txBody>
      </p:sp>
      <p:pic>
        <p:nvPicPr>
          <p:cNvPr id="2" name="Grafik 1">
            <a:extLst>
              <a:ext uri="{FF2B5EF4-FFF2-40B4-BE49-F238E27FC236}">
                <a16:creationId xmlns:a16="http://schemas.microsoft.com/office/drawing/2014/main" id="{1F652D1B-BF7C-A9ED-448C-F73623153F54}"/>
              </a:ext>
            </a:extLst>
          </p:cNvPr>
          <p:cNvPicPr>
            <a:picLocks noChangeAspect="1"/>
          </p:cNvPicPr>
          <p:nvPr/>
        </p:nvPicPr>
        <p:blipFill>
          <a:blip r:embed="rId4"/>
          <a:stretch>
            <a:fillRect/>
          </a:stretch>
        </p:blipFill>
        <p:spPr>
          <a:xfrm>
            <a:off x="378984" y="6059249"/>
            <a:ext cx="269382" cy="360000"/>
          </a:xfrm>
          <a:prstGeom prst="rect">
            <a:avLst/>
          </a:prstGeom>
        </p:spPr>
      </p:pic>
    </p:spTree>
    <p:extLst>
      <p:ext uri="{BB962C8B-B14F-4D97-AF65-F5344CB8AC3E}">
        <p14:creationId xmlns:p14="http://schemas.microsoft.com/office/powerpoint/2010/main" val="31820376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9BD5A-AA1C-2659-0CB2-EE9ACF6C6D29}"/>
            </a:ext>
          </a:extLst>
        </p:cNvPr>
        <p:cNvGrpSpPr/>
        <p:nvPr/>
      </p:nvGrpSpPr>
      <p:grpSpPr>
        <a:xfrm>
          <a:off x="0" y="0"/>
          <a:ext cx="0" cy="0"/>
          <a:chOff x="0" y="0"/>
          <a:chExt cx="0" cy="0"/>
        </a:xfrm>
      </p:grpSpPr>
      <p:sp>
        <p:nvSpPr>
          <p:cNvPr id="5" name="Titel 2">
            <a:extLst>
              <a:ext uri="{FF2B5EF4-FFF2-40B4-BE49-F238E27FC236}">
                <a16:creationId xmlns:a16="http://schemas.microsoft.com/office/drawing/2014/main" id="{5F05E749-8C3C-4A2C-91F7-DA0E01D5C150}"/>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dirty="0">
                <a:solidFill>
                  <a:srgbClr val="000000"/>
                </a:solidFill>
              </a:rPr>
              <a:t>Endurance</a:t>
            </a:r>
            <a:br>
              <a:rPr lang="fr-FR" sz="2800" dirty="0"/>
            </a:br>
            <a:r>
              <a:rPr lang="fr-FR" sz="2800" b="0" dirty="0"/>
              <a:t>Aspect méthodologique de l’entrainement de </a:t>
            </a:r>
            <a:r>
              <a:rPr lang="fr-CH" sz="2800" b="0" dirty="0"/>
              <a:t>l’endurance</a:t>
            </a:r>
            <a:endParaRPr lang="de-CH" sz="2800" b="0" dirty="0"/>
          </a:p>
        </p:txBody>
      </p:sp>
      <p:pic>
        <p:nvPicPr>
          <p:cNvPr id="9" name="Grafik 8">
            <a:extLst>
              <a:ext uri="{FF2B5EF4-FFF2-40B4-BE49-F238E27FC236}">
                <a16:creationId xmlns:a16="http://schemas.microsoft.com/office/drawing/2014/main" id="{C1D02787-B64A-060B-251B-84D14B7B8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8542" y="1661450"/>
            <a:ext cx="7774916" cy="4860000"/>
          </a:xfrm>
          <a:prstGeom prst="rect">
            <a:avLst/>
          </a:prstGeom>
        </p:spPr>
      </p:pic>
      <p:sp>
        <p:nvSpPr>
          <p:cNvPr id="3" name="SeitenzahlBenutzerdefiniert">
            <a:extLst>
              <a:ext uri="{FF2B5EF4-FFF2-40B4-BE49-F238E27FC236}">
                <a16:creationId xmlns:a16="http://schemas.microsoft.com/office/drawing/2014/main" id="{7BD9BEF8-6ACC-0BB2-011A-31333C7533A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16</a:t>
            </a:r>
            <a:endParaRPr lang="de-CH" sz="900" dirty="0"/>
          </a:p>
        </p:txBody>
      </p:sp>
      <p:pic>
        <p:nvPicPr>
          <p:cNvPr id="2" name="Grafik 1">
            <a:extLst>
              <a:ext uri="{FF2B5EF4-FFF2-40B4-BE49-F238E27FC236}">
                <a16:creationId xmlns:a16="http://schemas.microsoft.com/office/drawing/2014/main" id="{E6283671-4677-A316-5394-B3747F26FD0F}"/>
              </a:ext>
            </a:extLst>
          </p:cNvPr>
          <p:cNvPicPr>
            <a:picLocks noChangeAspect="1"/>
          </p:cNvPicPr>
          <p:nvPr/>
        </p:nvPicPr>
        <p:blipFill>
          <a:blip r:embed="rId4"/>
          <a:stretch>
            <a:fillRect/>
          </a:stretch>
        </p:blipFill>
        <p:spPr>
          <a:xfrm>
            <a:off x="378984" y="6059249"/>
            <a:ext cx="269382" cy="360000"/>
          </a:xfrm>
          <a:prstGeom prst="rect">
            <a:avLst/>
          </a:prstGeom>
        </p:spPr>
      </p:pic>
    </p:spTree>
    <p:extLst>
      <p:ext uri="{BB962C8B-B14F-4D97-AF65-F5344CB8AC3E}">
        <p14:creationId xmlns:p14="http://schemas.microsoft.com/office/powerpoint/2010/main" val="17920978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125D5-9409-BA82-13A5-13AE3B4AD1E8}"/>
            </a:ext>
          </a:extLst>
        </p:cNvPr>
        <p:cNvGrpSpPr/>
        <p:nvPr/>
      </p:nvGrpSpPr>
      <p:grpSpPr>
        <a:xfrm>
          <a:off x="0" y="0"/>
          <a:ext cx="0" cy="0"/>
          <a:chOff x="0" y="0"/>
          <a:chExt cx="0" cy="0"/>
        </a:xfrm>
      </p:grpSpPr>
      <p:sp>
        <p:nvSpPr>
          <p:cNvPr id="5" name="Titel 2">
            <a:extLst>
              <a:ext uri="{FF2B5EF4-FFF2-40B4-BE49-F238E27FC236}">
                <a16:creationId xmlns:a16="http://schemas.microsoft.com/office/drawing/2014/main" id="{224467BB-C385-4673-807A-A08B676B00E8}"/>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it-IT" sz="2800" kern="0" dirty="0">
                <a:latin typeface="Arial" panose="020B0604020202020204" pitchFamily="34" charset="0"/>
                <a:cs typeface="Arial" panose="020B0604020202020204" pitchFamily="34" charset="0"/>
              </a:rPr>
              <a:t>Resistenza</a:t>
            </a:r>
            <a:br>
              <a:rPr lang="it-IT" sz="2800" kern="0" dirty="0">
                <a:latin typeface="Arial" panose="020B0604020202020204" pitchFamily="34" charset="0"/>
                <a:cs typeface="Arial" panose="020B0604020202020204" pitchFamily="34" charset="0"/>
              </a:rPr>
            </a:br>
            <a:r>
              <a:rPr lang="it-IT" sz="2800" b="0" kern="0" dirty="0">
                <a:latin typeface="Arial" panose="020B0604020202020204" pitchFamily="34" charset="0"/>
                <a:cs typeface="Arial" panose="020B0604020202020204" pitchFamily="34" charset="0"/>
              </a:rPr>
              <a:t>Aspetti metodologici dell'allenamento di resistenza</a:t>
            </a:r>
            <a:endParaRPr lang="de-CH" sz="2800" b="0" kern="0" dirty="0">
              <a:latin typeface="Arial" panose="020B0604020202020204" pitchFamily="34" charset="0"/>
              <a:cs typeface="Arial" panose="020B0604020202020204" pitchFamily="34" charset="0"/>
            </a:endParaRPr>
          </a:p>
        </p:txBody>
      </p:sp>
      <p:pic>
        <p:nvPicPr>
          <p:cNvPr id="3" name="Grafik 2">
            <a:extLst>
              <a:ext uri="{FF2B5EF4-FFF2-40B4-BE49-F238E27FC236}">
                <a16:creationId xmlns:a16="http://schemas.microsoft.com/office/drawing/2014/main" id="{16F63035-376B-3651-A6FD-9DD3E05229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1425" y="1661450"/>
            <a:ext cx="7749149" cy="4860000"/>
          </a:xfrm>
          <a:prstGeom prst="rect">
            <a:avLst/>
          </a:prstGeom>
        </p:spPr>
      </p:pic>
      <p:sp>
        <p:nvSpPr>
          <p:cNvPr id="4" name="SeitenzahlBenutzerdefiniert">
            <a:extLst>
              <a:ext uri="{FF2B5EF4-FFF2-40B4-BE49-F238E27FC236}">
                <a16:creationId xmlns:a16="http://schemas.microsoft.com/office/drawing/2014/main" id="{BCDAB65B-F859-2A7A-54D4-4E2103AC702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16</a:t>
            </a:r>
            <a:endParaRPr lang="de-CH" sz="900" dirty="0"/>
          </a:p>
        </p:txBody>
      </p:sp>
      <p:pic>
        <p:nvPicPr>
          <p:cNvPr id="2" name="Grafik 1">
            <a:extLst>
              <a:ext uri="{FF2B5EF4-FFF2-40B4-BE49-F238E27FC236}">
                <a16:creationId xmlns:a16="http://schemas.microsoft.com/office/drawing/2014/main" id="{10AE1AF3-09F0-B09D-7881-442F959F5B96}"/>
              </a:ext>
            </a:extLst>
          </p:cNvPr>
          <p:cNvPicPr>
            <a:picLocks noChangeAspect="1"/>
          </p:cNvPicPr>
          <p:nvPr/>
        </p:nvPicPr>
        <p:blipFill>
          <a:blip r:embed="rId4"/>
          <a:stretch>
            <a:fillRect/>
          </a:stretch>
        </p:blipFill>
        <p:spPr>
          <a:xfrm>
            <a:off x="378984" y="6059249"/>
            <a:ext cx="269382" cy="360000"/>
          </a:xfrm>
          <a:prstGeom prst="rect">
            <a:avLst/>
          </a:prstGeom>
        </p:spPr>
      </p:pic>
    </p:spTree>
    <p:extLst>
      <p:ext uri="{BB962C8B-B14F-4D97-AF65-F5344CB8AC3E}">
        <p14:creationId xmlns:p14="http://schemas.microsoft.com/office/powerpoint/2010/main" val="1365494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F350DAF0-7FDB-4369-BDBB-4AFF6011102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784" b="7784"/>
          <a:stretch>
            <a:fillRect/>
          </a:stretch>
        </p:blipFill>
        <p:spPr>
          <a:xfrm>
            <a:off x="17037" y="0"/>
            <a:ext cx="12193200" cy="6858000"/>
          </a:xfrm>
        </p:spPr>
      </p:pic>
      <p:pic>
        <p:nvPicPr>
          <p:cNvPr id="8" name="Grafik 7">
            <a:extLst>
              <a:ext uri="{FF2B5EF4-FFF2-40B4-BE49-F238E27FC236}">
                <a16:creationId xmlns:a16="http://schemas.microsoft.com/office/drawing/2014/main" id="{D1806715-F45A-4332-B7C0-37165A2ECE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 y="0"/>
            <a:ext cx="12216095" cy="8690400"/>
          </a:xfrm>
          <a:prstGeom prst="rect">
            <a:avLst/>
          </a:prstGeom>
        </p:spPr>
      </p:pic>
      <p:sp>
        <p:nvSpPr>
          <p:cNvPr id="13" name="Untertitel 12">
            <a:extLst>
              <a:ext uri="{FF2B5EF4-FFF2-40B4-BE49-F238E27FC236}">
                <a16:creationId xmlns:a16="http://schemas.microsoft.com/office/drawing/2014/main" id="{7A235B1B-B1C6-40B0-AE91-0BDC05820A4B}"/>
              </a:ext>
            </a:extLst>
          </p:cNvPr>
          <p:cNvSpPr>
            <a:spLocks noGrp="1"/>
          </p:cNvSpPr>
          <p:nvPr>
            <p:ph type="subTitle" idx="1"/>
          </p:nvPr>
        </p:nvSpPr>
        <p:spPr/>
        <p:txBody>
          <a:bodyPr/>
          <a:lstStyle/>
          <a:p>
            <a:r>
              <a:rPr lang="de-CH" dirty="0"/>
              <a:t> </a:t>
            </a:r>
          </a:p>
        </p:txBody>
      </p:sp>
      <p:sp>
        <p:nvSpPr>
          <p:cNvPr id="12" name="Titel 11">
            <a:extLst>
              <a:ext uri="{FF2B5EF4-FFF2-40B4-BE49-F238E27FC236}">
                <a16:creationId xmlns:a16="http://schemas.microsoft.com/office/drawing/2014/main" id="{2F1AD377-DA91-4317-A930-2E9583F5E2EA}"/>
              </a:ext>
            </a:extLst>
          </p:cNvPr>
          <p:cNvSpPr>
            <a:spLocks noGrp="1"/>
          </p:cNvSpPr>
          <p:nvPr>
            <p:ph type="ctrTitle"/>
          </p:nvPr>
        </p:nvSpPr>
        <p:spPr>
          <a:xfrm>
            <a:off x="377999" y="5373336"/>
            <a:ext cx="11436175" cy="1080000"/>
          </a:xfrm>
        </p:spPr>
        <p:txBody>
          <a:bodyPr/>
          <a:lstStyle/>
          <a:p>
            <a:r>
              <a:rPr lang="de-CH" dirty="0">
                <a:effectLst>
                  <a:outerShdw blurRad="38100" dist="38100" dir="2700000" algn="tl">
                    <a:srgbClr val="000000">
                      <a:alpha val="43137"/>
                    </a:srgbClr>
                  </a:outerShdw>
                </a:effectLst>
              </a:rPr>
              <a:t>Vertiefung</a:t>
            </a:r>
            <a:br>
              <a:rPr lang="de-CH" dirty="0">
                <a:effectLst>
                  <a:outerShdw blurRad="38100" dist="38100" dir="2700000" algn="tl">
                    <a:srgbClr val="000000">
                      <a:alpha val="43137"/>
                    </a:srgbClr>
                  </a:outerShdw>
                </a:effectLst>
              </a:rPr>
            </a:br>
            <a:r>
              <a:rPr lang="de-CH" dirty="0">
                <a:effectLst>
                  <a:outerShdw blurRad="38100" dist="38100" dir="2700000" algn="tl">
                    <a:srgbClr val="000000">
                      <a:alpha val="43137"/>
                    </a:srgbClr>
                  </a:outerShdw>
                </a:effectLst>
              </a:rPr>
              <a:t>Entwicklungsfaktoren: Athletik</a:t>
            </a:r>
          </a:p>
        </p:txBody>
      </p:sp>
      <p:pic>
        <p:nvPicPr>
          <p:cNvPr id="3" name="Grafik 2">
            <a:extLst>
              <a:ext uri="{FF2B5EF4-FFF2-40B4-BE49-F238E27FC236}">
                <a16:creationId xmlns:a16="http://schemas.microsoft.com/office/drawing/2014/main" id="{E97DB573-2B5D-4A7C-B4D8-07B6D8948E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999" y="404664"/>
            <a:ext cx="2808993" cy="591686"/>
          </a:xfrm>
          <a:prstGeom prst="rect">
            <a:avLst/>
          </a:prstGeom>
        </p:spPr>
      </p:pic>
      <p:sp>
        <p:nvSpPr>
          <p:cNvPr id="4" name="SeitenzahlBenutzerdefiniert">
            <a:extLst>
              <a:ext uri="{FF2B5EF4-FFF2-40B4-BE49-F238E27FC236}">
                <a16:creationId xmlns:a16="http://schemas.microsoft.com/office/drawing/2014/main" id="{08357F0E-1C33-B775-BC83-B53A58C5120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solidFill>
                  <a:schemeClr val="bg1"/>
                </a:solidFill>
              </a:rPr>
              <a:t>2</a:t>
            </a:r>
            <a:endParaRPr lang="de-CH" sz="900" dirty="0">
              <a:solidFill>
                <a:schemeClr val="bg1"/>
              </a:solidFill>
            </a:endParaRPr>
          </a:p>
        </p:txBody>
      </p:sp>
    </p:spTree>
    <p:extLst>
      <p:ext uri="{BB962C8B-B14F-4D97-AF65-F5344CB8AC3E}">
        <p14:creationId xmlns:p14="http://schemas.microsoft.com/office/powerpoint/2010/main" val="42238063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9F383D-473F-FE4D-AE8B-6C96B4B15270}"/>
              </a:ext>
            </a:extLst>
          </p:cNvPr>
          <p:cNvPicPr>
            <a:picLocks noChangeAspect="1"/>
          </p:cNvPicPr>
          <p:nvPr/>
        </p:nvPicPr>
        <p:blipFill>
          <a:blip r:embed="rId3"/>
          <a:stretch>
            <a:fillRect/>
          </a:stretch>
        </p:blipFill>
        <p:spPr>
          <a:xfrm>
            <a:off x="871922" y="1916832"/>
            <a:ext cx="10448156" cy="3859361"/>
          </a:xfrm>
          <a:prstGeom prst="rect">
            <a:avLst/>
          </a:prstGeom>
        </p:spPr>
      </p:pic>
      <p:sp>
        <p:nvSpPr>
          <p:cNvPr id="6" name="Titel 2">
            <a:extLst>
              <a:ext uri="{FF2B5EF4-FFF2-40B4-BE49-F238E27FC236}">
                <a16:creationId xmlns:a16="http://schemas.microsoft.com/office/drawing/2014/main" id="{9A19D263-150D-4E32-8BC4-30E4A1BBBE20}"/>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Ausdauer</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Trainingsmethoden</a:t>
            </a:r>
          </a:p>
        </p:txBody>
      </p:sp>
      <p:sp>
        <p:nvSpPr>
          <p:cNvPr id="3" name="SeitenzahlBenutzerdefiniert">
            <a:extLst>
              <a:ext uri="{FF2B5EF4-FFF2-40B4-BE49-F238E27FC236}">
                <a16:creationId xmlns:a16="http://schemas.microsoft.com/office/drawing/2014/main" id="{53478077-E6A0-34D3-80F2-DA0D02466AA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17</a:t>
            </a:r>
            <a:endParaRPr lang="de-CH" sz="900" dirty="0"/>
          </a:p>
        </p:txBody>
      </p:sp>
      <p:pic>
        <p:nvPicPr>
          <p:cNvPr id="2" name="Grafik 1">
            <a:extLst>
              <a:ext uri="{FF2B5EF4-FFF2-40B4-BE49-F238E27FC236}">
                <a16:creationId xmlns:a16="http://schemas.microsoft.com/office/drawing/2014/main" id="{B6EB8E6A-3A4C-2271-EF45-4FEADCBE7B79}"/>
              </a:ext>
            </a:extLst>
          </p:cNvPr>
          <p:cNvPicPr>
            <a:picLocks noChangeAspect="1"/>
          </p:cNvPicPr>
          <p:nvPr/>
        </p:nvPicPr>
        <p:blipFill>
          <a:blip r:embed="rId4"/>
          <a:stretch>
            <a:fillRect/>
          </a:stretch>
        </p:blipFill>
        <p:spPr>
          <a:xfrm>
            <a:off x="378984" y="6059249"/>
            <a:ext cx="269382" cy="360000"/>
          </a:xfrm>
          <a:prstGeom prst="rect">
            <a:avLst/>
          </a:prstGeom>
        </p:spPr>
      </p:pic>
    </p:spTree>
    <p:extLst>
      <p:ext uri="{BB962C8B-B14F-4D97-AF65-F5344CB8AC3E}">
        <p14:creationId xmlns:p14="http://schemas.microsoft.com/office/powerpoint/2010/main" val="30877010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731BC-0724-8ADF-1D89-147EF2FB5043}"/>
            </a:ext>
          </a:extLst>
        </p:cNvPr>
        <p:cNvGrpSpPr/>
        <p:nvPr/>
      </p:nvGrpSpPr>
      <p:grpSpPr>
        <a:xfrm>
          <a:off x="0" y="0"/>
          <a:ext cx="0" cy="0"/>
          <a:chOff x="0" y="0"/>
          <a:chExt cx="0" cy="0"/>
        </a:xfrm>
      </p:grpSpPr>
      <p:pic>
        <p:nvPicPr>
          <p:cNvPr id="6" name="Grafik 5" descr="Ein Bild, das Text, Screenshot, Schrift, Design enthält.&#10;&#10;KI-generierte Inhalte können fehlerhaft sein.">
            <a:extLst>
              <a:ext uri="{FF2B5EF4-FFF2-40B4-BE49-F238E27FC236}">
                <a16:creationId xmlns:a16="http://schemas.microsoft.com/office/drawing/2014/main" id="{AD3A2225-68CB-8C2B-3BA6-8BADFE030D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901" y="1916832"/>
            <a:ext cx="10482197" cy="3859200"/>
          </a:xfrm>
          <a:prstGeom prst="rect">
            <a:avLst/>
          </a:prstGeom>
        </p:spPr>
      </p:pic>
      <p:sp>
        <p:nvSpPr>
          <p:cNvPr id="5" name="Titel 2">
            <a:extLst>
              <a:ext uri="{FF2B5EF4-FFF2-40B4-BE49-F238E27FC236}">
                <a16:creationId xmlns:a16="http://schemas.microsoft.com/office/drawing/2014/main" id="{9F70B4A4-A622-4288-8A95-5F994A8BBC82}"/>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dirty="0">
                <a:solidFill>
                  <a:srgbClr val="000000"/>
                </a:solidFill>
              </a:rPr>
              <a:t>Endurance</a:t>
            </a:r>
            <a:br>
              <a:rPr lang="fr-CH" sz="2800" dirty="0">
                <a:solidFill>
                  <a:srgbClr val="000000"/>
                </a:solidFill>
              </a:rPr>
            </a:br>
            <a:r>
              <a:rPr lang="de-CH" sz="2800" b="0" i="0" dirty="0" err="1">
                <a:solidFill>
                  <a:srgbClr val="1D1D1D"/>
                </a:solidFill>
                <a:effectLst/>
              </a:rPr>
              <a:t>Méthodes</a:t>
            </a:r>
            <a:r>
              <a:rPr lang="de-CH" sz="2800" b="0" i="0" dirty="0">
                <a:solidFill>
                  <a:srgbClr val="1D1D1D"/>
                </a:solidFill>
                <a:effectLst/>
              </a:rPr>
              <a:t> </a:t>
            </a:r>
            <a:r>
              <a:rPr lang="de-CH" sz="2800" b="0" i="0" dirty="0" err="1">
                <a:solidFill>
                  <a:srgbClr val="1D1D1D"/>
                </a:solidFill>
                <a:effectLst/>
              </a:rPr>
              <a:t>d'entraînement</a:t>
            </a:r>
            <a:endParaRPr lang="de-CH" sz="2800" b="0" i="0" dirty="0">
              <a:solidFill>
                <a:srgbClr val="1D1D1D"/>
              </a:solidFill>
              <a:effectLst/>
            </a:endParaRPr>
          </a:p>
        </p:txBody>
      </p:sp>
      <p:sp>
        <p:nvSpPr>
          <p:cNvPr id="3" name="SeitenzahlBenutzerdefiniert">
            <a:extLst>
              <a:ext uri="{FF2B5EF4-FFF2-40B4-BE49-F238E27FC236}">
                <a16:creationId xmlns:a16="http://schemas.microsoft.com/office/drawing/2014/main" id="{AD7F19E1-44C3-B48C-C4BC-FFD66781575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17</a:t>
            </a:r>
            <a:endParaRPr lang="de-CH" sz="900" dirty="0"/>
          </a:p>
        </p:txBody>
      </p:sp>
      <p:pic>
        <p:nvPicPr>
          <p:cNvPr id="2" name="Grafik 1">
            <a:extLst>
              <a:ext uri="{FF2B5EF4-FFF2-40B4-BE49-F238E27FC236}">
                <a16:creationId xmlns:a16="http://schemas.microsoft.com/office/drawing/2014/main" id="{B70CF891-68A1-2697-806D-97B0612C0DAA}"/>
              </a:ext>
            </a:extLst>
          </p:cNvPr>
          <p:cNvPicPr>
            <a:picLocks noChangeAspect="1"/>
          </p:cNvPicPr>
          <p:nvPr/>
        </p:nvPicPr>
        <p:blipFill>
          <a:blip r:embed="rId4"/>
          <a:stretch>
            <a:fillRect/>
          </a:stretch>
        </p:blipFill>
        <p:spPr>
          <a:xfrm>
            <a:off x="378984" y="6059249"/>
            <a:ext cx="269382" cy="360000"/>
          </a:xfrm>
          <a:prstGeom prst="rect">
            <a:avLst/>
          </a:prstGeom>
        </p:spPr>
      </p:pic>
    </p:spTree>
    <p:extLst>
      <p:ext uri="{BB962C8B-B14F-4D97-AF65-F5344CB8AC3E}">
        <p14:creationId xmlns:p14="http://schemas.microsoft.com/office/powerpoint/2010/main" val="5802455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4A4FD-3A8A-8E18-F4ED-BFBE9409135A}"/>
            </a:ext>
          </a:extLst>
        </p:cNvPr>
        <p:cNvGrpSpPr/>
        <p:nvPr/>
      </p:nvGrpSpPr>
      <p:grpSpPr>
        <a:xfrm>
          <a:off x="0" y="0"/>
          <a:ext cx="0" cy="0"/>
          <a:chOff x="0" y="0"/>
          <a:chExt cx="0" cy="0"/>
        </a:xfrm>
      </p:grpSpPr>
      <p:pic>
        <p:nvPicPr>
          <p:cNvPr id="5" name="Grafik 4" descr="Ein Bild, das Text, Screenshot, Schrift, Quittung enthält.&#10;&#10;KI-generierte Inhalte können fehlerhaft sein.">
            <a:extLst>
              <a:ext uri="{FF2B5EF4-FFF2-40B4-BE49-F238E27FC236}">
                <a16:creationId xmlns:a16="http://schemas.microsoft.com/office/drawing/2014/main" id="{F6BD430A-3F4C-DB6B-58F7-3AA65659C4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566" y="1772816"/>
            <a:ext cx="10738867" cy="4212674"/>
          </a:xfrm>
          <a:prstGeom prst="rect">
            <a:avLst/>
          </a:prstGeom>
        </p:spPr>
      </p:pic>
      <p:sp>
        <p:nvSpPr>
          <p:cNvPr id="6" name="Titel 2">
            <a:extLst>
              <a:ext uri="{FF2B5EF4-FFF2-40B4-BE49-F238E27FC236}">
                <a16:creationId xmlns:a16="http://schemas.microsoft.com/office/drawing/2014/main" id="{AE3C758D-7821-4238-B787-3EC66076D695}"/>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it-IT" sz="2800" kern="0" dirty="0">
                <a:latin typeface="Arial" panose="020B0604020202020204" pitchFamily="34" charset="0"/>
                <a:cs typeface="Arial" panose="020B0604020202020204" pitchFamily="34" charset="0"/>
              </a:rPr>
              <a:t>Resistenza</a:t>
            </a:r>
            <a:br>
              <a:rPr lang="it-IT" sz="2800" kern="0" dirty="0">
                <a:latin typeface="Arial" panose="020B0604020202020204" pitchFamily="34" charset="0"/>
                <a:cs typeface="Arial" panose="020B0604020202020204" pitchFamily="34" charset="0"/>
              </a:rPr>
            </a:br>
            <a:r>
              <a:rPr lang="de-CH" sz="2800" b="0" i="0" dirty="0">
                <a:solidFill>
                  <a:srgbClr val="1D1D1D"/>
                </a:solidFill>
                <a:effectLst/>
              </a:rPr>
              <a:t>Metodi di </a:t>
            </a:r>
            <a:r>
              <a:rPr lang="de-CH" sz="2800" b="0" i="0" dirty="0" err="1">
                <a:solidFill>
                  <a:srgbClr val="1D1D1D"/>
                </a:solidFill>
                <a:effectLst/>
              </a:rPr>
              <a:t>allenamento</a:t>
            </a:r>
            <a:endParaRPr lang="de-CH" sz="2800" b="0" i="0" dirty="0">
              <a:solidFill>
                <a:srgbClr val="1D1D1D"/>
              </a:solidFill>
              <a:effectLst/>
            </a:endParaRPr>
          </a:p>
        </p:txBody>
      </p:sp>
      <p:sp>
        <p:nvSpPr>
          <p:cNvPr id="3" name="SeitenzahlBenutzerdefiniert">
            <a:extLst>
              <a:ext uri="{FF2B5EF4-FFF2-40B4-BE49-F238E27FC236}">
                <a16:creationId xmlns:a16="http://schemas.microsoft.com/office/drawing/2014/main" id="{2795E059-DEED-3627-22B4-DE72CB665E8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17</a:t>
            </a:r>
            <a:endParaRPr lang="de-CH" sz="900" dirty="0"/>
          </a:p>
        </p:txBody>
      </p:sp>
      <p:pic>
        <p:nvPicPr>
          <p:cNvPr id="2" name="Grafik 1">
            <a:extLst>
              <a:ext uri="{FF2B5EF4-FFF2-40B4-BE49-F238E27FC236}">
                <a16:creationId xmlns:a16="http://schemas.microsoft.com/office/drawing/2014/main" id="{B9F66C0B-F44B-C42E-C9AD-CF5EB67964DC}"/>
              </a:ext>
            </a:extLst>
          </p:cNvPr>
          <p:cNvPicPr>
            <a:picLocks noChangeAspect="1"/>
          </p:cNvPicPr>
          <p:nvPr/>
        </p:nvPicPr>
        <p:blipFill>
          <a:blip r:embed="rId4"/>
          <a:stretch>
            <a:fillRect/>
          </a:stretch>
        </p:blipFill>
        <p:spPr>
          <a:xfrm>
            <a:off x="378984" y="6059249"/>
            <a:ext cx="269382" cy="360000"/>
          </a:xfrm>
          <a:prstGeom prst="rect">
            <a:avLst/>
          </a:prstGeom>
        </p:spPr>
      </p:pic>
    </p:spTree>
    <p:extLst>
      <p:ext uri="{BB962C8B-B14F-4D97-AF65-F5344CB8AC3E}">
        <p14:creationId xmlns:p14="http://schemas.microsoft.com/office/powerpoint/2010/main" val="30843025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AEEDD-0ED1-4655-53FA-65C1EC7184C7}"/>
            </a:ext>
          </a:extLst>
        </p:cNvPr>
        <p:cNvGrpSpPr/>
        <p:nvPr/>
      </p:nvGrpSpPr>
      <p:grpSpPr>
        <a:xfrm>
          <a:off x="0" y="0"/>
          <a:ext cx="0" cy="0"/>
          <a:chOff x="0" y="0"/>
          <a:chExt cx="0" cy="0"/>
        </a:xfrm>
      </p:grpSpPr>
      <p:sp>
        <p:nvSpPr>
          <p:cNvPr id="7" name="Titel 2">
            <a:extLst>
              <a:ext uri="{FF2B5EF4-FFF2-40B4-BE49-F238E27FC236}">
                <a16:creationId xmlns:a16="http://schemas.microsoft.com/office/drawing/2014/main" id="{0C4222E9-581E-C58F-3E14-71FC59ACE405}"/>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Ausdauer</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Trainingsmethoden</a:t>
            </a:r>
          </a:p>
        </p:txBody>
      </p:sp>
      <p:pic>
        <p:nvPicPr>
          <p:cNvPr id="3" name="Picture 2">
            <a:extLst>
              <a:ext uri="{FF2B5EF4-FFF2-40B4-BE49-F238E27FC236}">
                <a16:creationId xmlns:a16="http://schemas.microsoft.com/office/drawing/2014/main" id="{C81DB8F5-8963-4C2A-BA22-1D7F4D647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7921" y="1556792"/>
            <a:ext cx="7356158" cy="50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eitenzahlBenutzerdefiniert">
            <a:extLst>
              <a:ext uri="{FF2B5EF4-FFF2-40B4-BE49-F238E27FC236}">
                <a16:creationId xmlns:a16="http://schemas.microsoft.com/office/drawing/2014/main" id="{3CECFE66-BA89-D2A7-7612-9A57578BEF25}"/>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18</a:t>
            </a:r>
            <a:endParaRPr lang="de-CH" sz="900" dirty="0"/>
          </a:p>
        </p:txBody>
      </p:sp>
    </p:spTree>
    <p:extLst>
      <p:ext uri="{BB962C8B-B14F-4D97-AF65-F5344CB8AC3E}">
        <p14:creationId xmlns:p14="http://schemas.microsoft.com/office/powerpoint/2010/main" val="41081671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E302206-A66C-7134-9EF4-EB164EF15BB2}"/>
              </a:ext>
            </a:extLst>
          </p:cNvPr>
          <p:cNvPicPr>
            <a:picLocks noChangeAspect="1"/>
          </p:cNvPicPr>
          <p:nvPr/>
        </p:nvPicPr>
        <p:blipFill>
          <a:blip r:embed="rId2"/>
          <a:stretch>
            <a:fillRect/>
          </a:stretch>
        </p:blipFill>
        <p:spPr>
          <a:xfrm>
            <a:off x="2056573" y="1493915"/>
            <a:ext cx="8078854" cy="5040000"/>
          </a:xfrm>
          <a:prstGeom prst="rect">
            <a:avLst/>
          </a:prstGeom>
        </p:spPr>
      </p:pic>
      <p:sp>
        <p:nvSpPr>
          <p:cNvPr id="5" name="Titel 2">
            <a:extLst>
              <a:ext uri="{FF2B5EF4-FFF2-40B4-BE49-F238E27FC236}">
                <a16:creationId xmlns:a16="http://schemas.microsoft.com/office/drawing/2014/main" id="{7E3BB826-AEE4-442B-BE41-8444B94D287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dirty="0">
                <a:solidFill>
                  <a:srgbClr val="000000"/>
                </a:solidFill>
              </a:rPr>
              <a:t>Endurance</a:t>
            </a:r>
            <a:br>
              <a:rPr lang="fr-CH" sz="2800" dirty="0">
                <a:solidFill>
                  <a:srgbClr val="000000"/>
                </a:solidFill>
              </a:rPr>
            </a:br>
            <a:r>
              <a:rPr lang="de-CH" sz="2800" b="0" i="0" dirty="0" err="1">
                <a:solidFill>
                  <a:srgbClr val="1D1D1D"/>
                </a:solidFill>
                <a:effectLst/>
              </a:rPr>
              <a:t>Méthodes</a:t>
            </a:r>
            <a:r>
              <a:rPr lang="de-CH" sz="2800" b="0" i="0" dirty="0">
                <a:solidFill>
                  <a:srgbClr val="1D1D1D"/>
                </a:solidFill>
                <a:effectLst/>
              </a:rPr>
              <a:t> </a:t>
            </a:r>
            <a:r>
              <a:rPr lang="de-CH" sz="2800" b="0" i="0" dirty="0" err="1">
                <a:solidFill>
                  <a:srgbClr val="1D1D1D"/>
                </a:solidFill>
                <a:effectLst/>
              </a:rPr>
              <a:t>d'entraînement</a:t>
            </a:r>
            <a:endParaRPr lang="de-CH" sz="2800" b="0" i="0" dirty="0">
              <a:solidFill>
                <a:srgbClr val="1D1D1D"/>
              </a:solidFill>
              <a:effectLst/>
            </a:endParaRPr>
          </a:p>
        </p:txBody>
      </p:sp>
      <p:sp>
        <p:nvSpPr>
          <p:cNvPr id="3" name="SeitenzahlBenutzerdefiniert">
            <a:extLst>
              <a:ext uri="{FF2B5EF4-FFF2-40B4-BE49-F238E27FC236}">
                <a16:creationId xmlns:a16="http://schemas.microsoft.com/office/drawing/2014/main" id="{DA37D98B-8308-3E55-281C-EBC0A1726EB5}"/>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18</a:t>
            </a:r>
            <a:endParaRPr lang="de-CH" sz="900" dirty="0"/>
          </a:p>
        </p:txBody>
      </p:sp>
    </p:spTree>
    <p:extLst>
      <p:ext uri="{BB962C8B-B14F-4D97-AF65-F5344CB8AC3E}">
        <p14:creationId xmlns:p14="http://schemas.microsoft.com/office/powerpoint/2010/main" val="36506713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DEF8982-56BF-E67C-3C38-30C0D87DAF93}"/>
              </a:ext>
            </a:extLst>
          </p:cNvPr>
          <p:cNvPicPr>
            <a:picLocks noChangeAspect="1"/>
          </p:cNvPicPr>
          <p:nvPr/>
        </p:nvPicPr>
        <p:blipFill>
          <a:blip r:embed="rId2"/>
          <a:stretch>
            <a:fillRect/>
          </a:stretch>
        </p:blipFill>
        <p:spPr>
          <a:xfrm>
            <a:off x="1999889" y="1556792"/>
            <a:ext cx="8075940" cy="5040000"/>
          </a:xfrm>
          <a:prstGeom prst="rect">
            <a:avLst/>
          </a:prstGeom>
        </p:spPr>
      </p:pic>
      <p:sp>
        <p:nvSpPr>
          <p:cNvPr id="6" name="Titel 2">
            <a:extLst>
              <a:ext uri="{FF2B5EF4-FFF2-40B4-BE49-F238E27FC236}">
                <a16:creationId xmlns:a16="http://schemas.microsoft.com/office/drawing/2014/main" id="{4C4BD8CB-13D4-4EB7-96B1-0ED76C375781}"/>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it-IT" sz="2800" kern="0" dirty="0">
                <a:latin typeface="Arial" panose="020B0604020202020204" pitchFamily="34" charset="0"/>
                <a:cs typeface="Arial" panose="020B0604020202020204" pitchFamily="34" charset="0"/>
              </a:rPr>
              <a:t>Resistenza</a:t>
            </a:r>
            <a:br>
              <a:rPr lang="it-IT" sz="2800" kern="0" dirty="0">
                <a:latin typeface="Arial" panose="020B0604020202020204" pitchFamily="34" charset="0"/>
                <a:cs typeface="Arial" panose="020B0604020202020204" pitchFamily="34" charset="0"/>
              </a:rPr>
            </a:br>
            <a:r>
              <a:rPr lang="de-CH" sz="2800" b="0" i="0" dirty="0">
                <a:solidFill>
                  <a:srgbClr val="1D1D1D"/>
                </a:solidFill>
                <a:effectLst/>
              </a:rPr>
              <a:t>Metodi di </a:t>
            </a:r>
            <a:r>
              <a:rPr lang="de-CH" sz="2800" b="0" i="0" dirty="0" err="1">
                <a:solidFill>
                  <a:srgbClr val="1D1D1D"/>
                </a:solidFill>
                <a:effectLst/>
              </a:rPr>
              <a:t>allenamento</a:t>
            </a:r>
            <a:endParaRPr lang="de-CH" sz="2800" b="0" i="0" dirty="0">
              <a:solidFill>
                <a:srgbClr val="1D1D1D"/>
              </a:solidFill>
              <a:effectLst/>
            </a:endParaRPr>
          </a:p>
        </p:txBody>
      </p:sp>
      <p:sp>
        <p:nvSpPr>
          <p:cNvPr id="3" name="SeitenzahlBenutzerdefiniert">
            <a:extLst>
              <a:ext uri="{FF2B5EF4-FFF2-40B4-BE49-F238E27FC236}">
                <a16:creationId xmlns:a16="http://schemas.microsoft.com/office/drawing/2014/main" id="{4141513A-D69A-9C80-BC60-5A6867C93C9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18</a:t>
            </a:r>
            <a:endParaRPr lang="de-CH" sz="900" dirty="0"/>
          </a:p>
        </p:txBody>
      </p:sp>
    </p:spTree>
    <p:extLst>
      <p:ext uri="{BB962C8B-B14F-4D97-AF65-F5344CB8AC3E}">
        <p14:creationId xmlns:p14="http://schemas.microsoft.com/office/powerpoint/2010/main" val="30837792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4">
            <a:extLst>
              <a:ext uri="{FF2B5EF4-FFF2-40B4-BE49-F238E27FC236}">
                <a16:creationId xmlns:a16="http://schemas.microsoft.com/office/drawing/2014/main" id="{3F8A315A-D475-B846-A4BE-61D2D0849E34}"/>
              </a:ext>
            </a:extLst>
          </p:cNvPr>
          <p:cNvGraphicFramePr>
            <a:graphicFrameLocks noGrp="1"/>
          </p:cNvGraphicFramePr>
          <p:nvPr/>
        </p:nvGraphicFramePr>
        <p:xfrm>
          <a:off x="2183916" y="1628800"/>
          <a:ext cx="7824168" cy="4760554"/>
        </p:xfrm>
        <a:graphic>
          <a:graphicData uri="http://schemas.openxmlformats.org/drawingml/2006/table">
            <a:tbl>
              <a:tblPr firstRow="1" firstCol="1" bandRow="1"/>
              <a:tblGrid>
                <a:gridCol w="518975">
                  <a:extLst>
                    <a:ext uri="{9D8B030D-6E8A-4147-A177-3AD203B41FA5}">
                      <a16:colId xmlns:a16="http://schemas.microsoft.com/office/drawing/2014/main" val="20000"/>
                    </a:ext>
                  </a:extLst>
                </a:gridCol>
                <a:gridCol w="878199">
                  <a:extLst>
                    <a:ext uri="{9D8B030D-6E8A-4147-A177-3AD203B41FA5}">
                      <a16:colId xmlns:a16="http://schemas.microsoft.com/office/drawing/2014/main" val="20001"/>
                    </a:ext>
                  </a:extLst>
                </a:gridCol>
                <a:gridCol w="1024593">
                  <a:extLst>
                    <a:ext uri="{9D8B030D-6E8A-4147-A177-3AD203B41FA5}">
                      <a16:colId xmlns:a16="http://schemas.microsoft.com/office/drawing/2014/main" val="20002"/>
                    </a:ext>
                  </a:extLst>
                </a:gridCol>
                <a:gridCol w="1304028">
                  <a:extLst>
                    <a:ext uri="{9D8B030D-6E8A-4147-A177-3AD203B41FA5}">
                      <a16:colId xmlns:a16="http://schemas.microsoft.com/office/drawing/2014/main" val="20003"/>
                    </a:ext>
                  </a:extLst>
                </a:gridCol>
                <a:gridCol w="2381825">
                  <a:extLst>
                    <a:ext uri="{9D8B030D-6E8A-4147-A177-3AD203B41FA5}">
                      <a16:colId xmlns:a16="http://schemas.microsoft.com/office/drawing/2014/main" val="20004"/>
                    </a:ext>
                  </a:extLst>
                </a:gridCol>
                <a:gridCol w="1716548">
                  <a:extLst>
                    <a:ext uri="{9D8B030D-6E8A-4147-A177-3AD203B41FA5}">
                      <a16:colId xmlns:a16="http://schemas.microsoft.com/office/drawing/2014/main" val="20005"/>
                    </a:ext>
                  </a:extLst>
                </a:gridCol>
              </a:tblGrid>
              <a:tr h="469110">
                <a:tc>
                  <a:txBody>
                    <a:bodyPr/>
                    <a:lstStyle/>
                    <a:p>
                      <a:pPr>
                        <a:lnSpc>
                          <a:spcPct val="115000"/>
                        </a:lnSpc>
                        <a:spcAft>
                          <a:spcPts val="0"/>
                        </a:spcAft>
                      </a:pPr>
                      <a:r>
                        <a:rPr lang="de-CH" sz="1200" b="1" dirty="0">
                          <a:effectLst/>
                          <a:latin typeface="Arial" panose="020B0604020202020204" pitchFamily="34" charset="0"/>
                          <a:ea typeface="Calibri"/>
                          <a:cs typeface="Arial" panose="020B0604020202020204" pitchFamily="34" charset="0"/>
                        </a:rPr>
                        <a:t>Wert</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CH" sz="1200" b="1" dirty="0">
                          <a:effectLst/>
                          <a:latin typeface="Arial" panose="020B0604020202020204" pitchFamily="34" charset="0"/>
                          <a:ea typeface="Calibri"/>
                          <a:cs typeface="Arial" panose="020B0604020202020204" pitchFamily="34" charset="0"/>
                        </a:rPr>
                        <a:t>% </a:t>
                      </a:r>
                      <a:r>
                        <a:rPr lang="de-CH" sz="1200" b="1" dirty="0" err="1">
                          <a:effectLst/>
                          <a:latin typeface="Arial" panose="020B0604020202020204" pitchFamily="34" charset="0"/>
                          <a:ea typeface="Calibri"/>
                          <a:cs typeface="Arial" panose="020B0604020202020204" pitchFamily="34" charset="0"/>
                        </a:rPr>
                        <a:t>HFmax</a:t>
                      </a:r>
                      <a:endParaRPr lang="de-CH" sz="1200" dirty="0">
                        <a:effectLst/>
                        <a:latin typeface="Arial" panose="020B0604020202020204" pitchFamily="34" charset="0"/>
                        <a:ea typeface="Calibri"/>
                        <a:cs typeface="Arial" panose="020B0604020202020204" pitchFamily="34" charset="0"/>
                      </a:endParaRP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CH" sz="1200" b="1" dirty="0">
                          <a:effectLst/>
                          <a:latin typeface="Arial" panose="020B0604020202020204" pitchFamily="34" charset="0"/>
                          <a:ea typeface="Calibri"/>
                          <a:cs typeface="Arial" panose="020B0604020202020204" pitchFamily="34" charset="0"/>
                        </a:rPr>
                        <a:t>Intensitäts-stufe</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CH" sz="1200" b="1" dirty="0">
                          <a:effectLst/>
                          <a:latin typeface="Arial" panose="020B0604020202020204" pitchFamily="34" charset="0"/>
                          <a:ea typeface="Calibri"/>
                          <a:cs typeface="Arial" panose="020B0604020202020204" pitchFamily="34" charset="0"/>
                        </a:rPr>
                        <a:t>Sprechregel</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CH" sz="1200" b="1" dirty="0">
                          <a:effectLst/>
                          <a:latin typeface="Arial" panose="020B0604020202020204" pitchFamily="34" charset="0"/>
                          <a:ea typeface="Calibri"/>
                          <a:cs typeface="Arial" panose="020B0604020202020204" pitchFamily="34" charset="0"/>
                        </a:rPr>
                        <a:t>Primäre Trainingswirkung</a:t>
                      </a:r>
                      <a:endParaRPr lang="de-CH" sz="1200" dirty="0">
                        <a:effectLst/>
                        <a:latin typeface="Arial" panose="020B0604020202020204" pitchFamily="34" charset="0"/>
                        <a:ea typeface="Calibri"/>
                        <a:cs typeface="Arial" panose="020B0604020202020204" pitchFamily="34" charset="0"/>
                      </a:endParaRP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914400" rtl="0" eaLnBrk="1" latinLnBrk="0" hangingPunct="1">
                        <a:lnSpc>
                          <a:spcPct val="115000"/>
                        </a:lnSpc>
                        <a:spcAft>
                          <a:spcPts val="0"/>
                        </a:spcAft>
                      </a:pPr>
                      <a:r>
                        <a:rPr lang="de-CH" sz="1200" b="1" kern="1200" dirty="0">
                          <a:solidFill>
                            <a:schemeClr val="tx1"/>
                          </a:solidFill>
                          <a:effectLst/>
                          <a:latin typeface="Arial" panose="020B0604020202020204" pitchFamily="34" charset="0"/>
                          <a:ea typeface="Calibri"/>
                          <a:cs typeface="Arial" panose="020B0604020202020204" pitchFamily="34" charset="0"/>
                        </a:rPr>
                        <a:t>Zweckmässige Trainingsmethode</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41514">
                <a:tc>
                  <a:txBody>
                    <a:bodyPr/>
                    <a:lstStyle/>
                    <a:p>
                      <a:pPr algn="ctr">
                        <a:lnSpc>
                          <a:spcPct val="115000"/>
                        </a:lnSpc>
                        <a:spcAft>
                          <a:spcPts val="0"/>
                        </a:spcAft>
                      </a:pPr>
                      <a:r>
                        <a:rPr lang="de-CH" sz="1200" b="1" dirty="0">
                          <a:effectLst/>
                          <a:latin typeface="Arial" panose="020B0604020202020204" pitchFamily="34" charset="0"/>
                          <a:ea typeface="Calibri"/>
                          <a:cs typeface="Arial" panose="020B0604020202020204" pitchFamily="34" charset="0"/>
                        </a:rPr>
                        <a:t>1</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60-70%</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sehr</a:t>
                      </a:r>
                      <a:r>
                        <a:rPr lang="de-CH" sz="1200" baseline="0" dirty="0">
                          <a:effectLst/>
                          <a:latin typeface="Arial" panose="020B0604020202020204" pitchFamily="34" charset="0"/>
                          <a:ea typeface="Calibri"/>
                          <a:cs typeface="Arial" panose="020B0604020202020204" pitchFamily="34" charset="0"/>
                        </a:rPr>
                        <a:t> locker</a:t>
                      </a:r>
                      <a:endParaRPr lang="de-CH" sz="1200" dirty="0">
                        <a:effectLst/>
                        <a:latin typeface="Arial" panose="020B0604020202020204" pitchFamily="34" charset="0"/>
                        <a:ea typeface="Calibri"/>
                        <a:cs typeface="Arial" panose="020B0604020202020204" pitchFamily="34" charset="0"/>
                      </a:endParaRP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de-CH" sz="1200" dirty="0">
                          <a:effectLst/>
                          <a:latin typeface="Arial" panose="020B0604020202020204" pitchFamily="34" charset="0"/>
                          <a:ea typeface="Calibri"/>
                          <a:cs typeface="Arial" panose="020B0604020202020204" pitchFamily="34" charset="0"/>
                        </a:rPr>
                        <a:t>singen</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Regeneration;</a:t>
                      </a:r>
                      <a:r>
                        <a:rPr lang="de-CH" sz="1200" baseline="0" dirty="0">
                          <a:effectLst/>
                          <a:latin typeface="Arial" panose="020B0604020202020204" pitchFamily="34" charset="0"/>
                          <a:ea typeface="Calibri"/>
                          <a:cs typeface="Arial" panose="020B0604020202020204" pitchFamily="34" charset="0"/>
                        </a:rPr>
                        <a:t> Entwicklung der Erholungsfähigkeit</a:t>
                      </a:r>
                      <a:endParaRPr lang="de-CH" sz="1200" dirty="0">
                        <a:effectLst/>
                        <a:latin typeface="Arial" panose="020B0604020202020204" pitchFamily="34" charset="0"/>
                        <a:ea typeface="Calibri"/>
                        <a:cs typeface="Arial" panose="020B0604020202020204" pitchFamily="34" charset="0"/>
                      </a:endParaRP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Kontinuierliche Dauermethode</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extLst>
                  <a:ext uri="{0D108BD9-81ED-4DB2-BD59-A6C34878D82A}">
                    <a16:rowId xmlns:a16="http://schemas.microsoft.com/office/drawing/2014/main" val="10001"/>
                  </a:ext>
                </a:extLst>
              </a:tr>
              <a:tr h="809752">
                <a:tc>
                  <a:txBody>
                    <a:bodyPr/>
                    <a:lstStyle/>
                    <a:p>
                      <a:pPr algn="ctr">
                        <a:lnSpc>
                          <a:spcPct val="115000"/>
                        </a:lnSpc>
                        <a:spcAft>
                          <a:spcPts val="0"/>
                        </a:spcAft>
                      </a:pPr>
                      <a:r>
                        <a:rPr lang="de-CH" sz="1200" b="1" dirty="0">
                          <a:effectLst/>
                          <a:latin typeface="Arial" panose="020B0604020202020204" pitchFamily="34" charset="0"/>
                          <a:ea typeface="Calibri"/>
                          <a:cs typeface="Arial" panose="020B0604020202020204" pitchFamily="34" charset="0"/>
                        </a:rPr>
                        <a:t>2</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70-80%</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locker</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plaudern</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Entwicklung der </a:t>
                      </a:r>
                      <a:r>
                        <a:rPr lang="de-CH" sz="1200" i="1" dirty="0">
                          <a:effectLst/>
                          <a:latin typeface="Arial" panose="020B0604020202020204" pitchFamily="34" charset="0"/>
                          <a:ea typeface="Calibri"/>
                          <a:cs typeface="Arial" panose="020B0604020202020204" pitchFamily="34" charset="0"/>
                        </a:rPr>
                        <a:t>aeroben Kapazität</a:t>
                      </a:r>
                      <a:r>
                        <a:rPr lang="de-CH" sz="1200" dirty="0">
                          <a:effectLst/>
                          <a:latin typeface="Arial" panose="020B0604020202020204" pitchFamily="34" charset="0"/>
                          <a:ea typeface="Calibri"/>
                          <a:cs typeface="Arial" panose="020B0604020202020204" pitchFamily="34" charset="0"/>
                        </a:rPr>
                        <a:t> (wie lange?)</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rowSpan="2">
                  <a:txBody>
                    <a:bodyPr/>
                    <a:lstStyle/>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Kontinuierliche Dauermethode</a:t>
                      </a:r>
                    </a:p>
                    <a:p>
                      <a:pPr>
                        <a:lnSpc>
                          <a:spcPct val="115000"/>
                        </a:lnSpc>
                        <a:spcAft>
                          <a:spcPts val="0"/>
                        </a:spcAft>
                      </a:pPr>
                      <a:endParaRPr lang="de-CH" sz="1200" dirty="0">
                        <a:effectLst/>
                        <a:latin typeface="Arial" panose="020B0604020202020204" pitchFamily="34" charset="0"/>
                        <a:ea typeface="Calibri"/>
                        <a:cs typeface="Arial" panose="020B0604020202020204" pitchFamily="34" charset="0"/>
                      </a:endParaRPr>
                    </a:p>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Variable Dauermethode</a:t>
                      </a:r>
                    </a:p>
                    <a:p>
                      <a:pPr>
                        <a:lnSpc>
                          <a:spcPct val="115000"/>
                        </a:lnSpc>
                        <a:spcAft>
                          <a:spcPts val="0"/>
                        </a:spcAft>
                      </a:pPr>
                      <a:endParaRPr lang="de-CH" sz="1200" dirty="0">
                        <a:effectLst/>
                        <a:latin typeface="Arial" panose="020B0604020202020204" pitchFamily="34" charset="0"/>
                        <a:ea typeface="Calibri"/>
                        <a:cs typeface="Arial" panose="020B0604020202020204" pitchFamily="34" charset="0"/>
                      </a:endParaRPr>
                    </a:p>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Extensive</a:t>
                      </a:r>
                      <a:r>
                        <a:rPr lang="de-CH" sz="1200" baseline="0" dirty="0">
                          <a:effectLst/>
                          <a:latin typeface="Arial" panose="020B0604020202020204" pitchFamily="34" charset="0"/>
                          <a:ea typeface="Calibri"/>
                          <a:cs typeface="Arial" panose="020B0604020202020204" pitchFamily="34" charset="0"/>
                        </a:rPr>
                        <a:t> </a:t>
                      </a:r>
                      <a:r>
                        <a:rPr lang="de-CH" sz="1200" dirty="0">
                          <a:effectLst/>
                          <a:latin typeface="Arial" panose="020B0604020202020204" pitchFamily="34" charset="0"/>
                          <a:ea typeface="Calibri"/>
                          <a:cs typeface="Arial" panose="020B0604020202020204" pitchFamily="34" charset="0"/>
                        </a:rPr>
                        <a:t>Intervallmethode</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77B"/>
                    </a:solidFill>
                  </a:tcPr>
                </a:tc>
                <a:extLst>
                  <a:ext uri="{0D108BD9-81ED-4DB2-BD59-A6C34878D82A}">
                    <a16:rowId xmlns:a16="http://schemas.microsoft.com/office/drawing/2014/main" val="10002"/>
                  </a:ext>
                </a:extLst>
              </a:tr>
              <a:tr h="722019">
                <a:tc>
                  <a:txBody>
                    <a:bodyPr/>
                    <a:lstStyle/>
                    <a:p>
                      <a:pPr algn="ctr">
                        <a:lnSpc>
                          <a:spcPct val="115000"/>
                        </a:lnSpc>
                        <a:spcAft>
                          <a:spcPts val="0"/>
                        </a:spcAft>
                      </a:pPr>
                      <a:r>
                        <a:rPr lang="de-CH" sz="1200" b="1" dirty="0">
                          <a:effectLst/>
                          <a:latin typeface="Arial" panose="020B0604020202020204" pitchFamily="34" charset="0"/>
                          <a:ea typeface="Calibri"/>
                          <a:cs typeface="Arial" panose="020B0604020202020204" pitchFamily="34" charset="0"/>
                        </a:rPr>
                        <a:t>3</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80-90%</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mittel</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sprechen in ganzen Sätzen</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de-CH" sz="1200" kern="1200" dirty="0">
                          <a:solidFill>
                            <a:schemeClr val="tx1"/>
                          </a:solidFill>
                          <a:effectLst/>
                          <a:latin typeface="Arial" panose="020B0604020202020204" pitchFamily="34" charset="0"/>
                          <a:ea typeface="Calibri"/>
                          <a:cs typeface="Arial" panose="020B0604020202020204" pitchFamily="34" charset="0"/>
                        </a:rPr>
                        <a:t>Entwicklung der </a:t>
                      </a:r>
                      <a:r>
                        <a:rPr lang="de-CH" sz="1200" i="1" kern="1200" dirty="0">
                          <a:solidFill>
                            <a:schemeClr val="tx1"/>
                          </a:solidFill>
                          <a:effectLst/>
                          <a:latin typeface="Arial" panose="020B0604020202020204" pitchFamily="34" charset="0"/>
                          <a:ea typeface="Calibri"/>
                          <a:cs typeface="Arial" panose="020B0604020202020204" pitchFamily="34" charset="0"/>
                        </a:rPr>
                        <a:t>aeroben Leistungsfähigkeit </a:t>
                      </a:r>
                      <a:r>
                        <a:rPr lang="de-CH" sz="1200" kern="1200" dirty="0">
                          <a:solidFill>
                            <a:schemeClr val="tx1"/>
                          </a:solidFill>
                          <a:effectLst/>
                          <a:latin typeface="Arial" panose="020B0604020202020204" pitchFamily="34" charset="0"/>
                          <a:ea typeface="Calibri"/>
                          <a:cs typeface="Arial" panose="020B0604020202020204" pitchFamily="34" charset="0"/>
                        </a:rPr>
                        <a:t>(wie schnell?)</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vMerge="1">
                  <a:txBody>
                    <a:bodyPr/>
                    <a:lstStyle/>
                    <a:p>
                      <a:pPr>
                        <a:lnSpc>
                          <a:spcPct val="115000"/>
                        </a:lnSpc>
                        <a:spcAft>
                          <a:spcPts val="0"/>
                        </a:spcAft>
                      </a:pPr>
                      <a:endParaRPr lang="de-CH" sz="1100" dirty="0">
                        <a:effectLst/>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1266493">
                <a:tc>
                  <a:txBody>
                    <a:bodyPr/>
                    <a:lstStyle/>
                    <a:p>
                      <a:pPr algn="ctr">
                        <a:lnSpc>
                          <a:spcPct val="115000"/>
                        </a:lnSpc>
                        <a:spcAft>
                          <a:spcPts val="0"/>
                        </a:spcAft>
                      </a:pPr>
                      <a:r>
                        <a:rPr lang="de-CH" sz="1200" b="1" dirty="0">
                          <a:effectLst/>
                          <a:latin typeface="Arial" panose="020B0604020202020204" pitchFamily="34" charset="0"/>
                          <a:ea typeface="Calibri"/>
                          <a:cs typeface="Arial" panose="020B0604020202020204" pitchFamily="34" charset="0"/>
                        </a:rPr>
                        <a:t>4</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90-95%</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hart</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knapper Wortwechsel</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Übergang zur </a:t>
                      </a:r>
                      <a:r>
                        <a:rPr lang="de-CH" sz="1200" i="1" dirty="0">
                          <a:effectLst/>
                          <a:latin typeface="Arial" panose="020B0604020202020204" pitchFamily="34" charset="0"/>
                          <a:ea typeface="Calibri"/>
                          <a:cs typeface="Arial" panose="020B0604020202020204" pitchFamily="34" charset="0"/>
                        </a:rPr>
                        <a:t>anaeroben Energiebereitstellung </a:t>
                      </a:r>
                      <a:r>
                        <a:rPr lang="de-CH" sz="1200" i="0" dirty="0">
                          <a:effectLst/>
                          <a:latin typeface="Arial" panose="020B0604020202020204" pitchFamily="34" charset="0"/>
                          <a:ea typeface="Calibri"/>
                          <a:cs typeface="Arial" panose="020B0604020202020204" pitchFamily="34" charset="0"/>
                        </a:rPr>
                        <a:t>(ohne Sauerstoff);</a:t>
                      </a:r>
                    </a:p>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Verbesserung der Laktattoleranz</a:t>
                      </a:r>
                      <a:r>
                        <a:rPr lang="de-CH" sz="1200" baseline="0" dirty="0">
                          <a:effectLst/>
                          <a:latin typeface="Arial" panose="020B0604020202020204" pitchFamily="34" charset="0"/>
                          <a:ea typeface="Calibri"/>
                          <a:cs typeface="Arial" panose="020B0604020202020204" pitchFamily="34" charset="0"/>
                        </a:rPr>
                        <a:t> (Übersäuerung der Muskeln)</a:t>
                      </a:r>
                      <a:endParaRPr lang="de-CH" sz="1200" dirty="0">
                        <a:effectLst/>
                        <a:latin typeface="Arial" panose="020B0604020202020204" pitchFamily="34" charset="0"/>
                        <a:ea typeface="Calibri"/>
                        <a:cs typeface="Arial" panose="020B0604020202020204" pitchFamily="34" charset="0"/>
                      </a:endParaRP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rowSpan="2">
                  <a:txBody>
                    <a:bodyPr/>
                    <a:lstStyle/>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Intensive Intervallmethode</a:t>
                      </a:r>
                    </a:p>
                    <a:p>
                      <a:pPr>
                        <a:lnSpc>
                          <a:spcPct val="115000"/>
                        </a:lnSpc>
                        <a:spcAft>
                          <a:spcPts val="0"/>
                        </a:spcAft>
                      </a:pPr>
                      <a:endParaRPr lang="de-CH" sz="1200" dirty="0">
                        <a:effectLst/>
                        <a:latin typeface="Arial" panose="020B0604020202020204" pitchFamily="34" charset="0"/>
                        <a:ea typeface="Calibri"/>
                        <a:cs typeface="Arial" panose="020B0604020202020204" pitchFamily="34" charset="0"/>
                      </a:endParaRPr>
                    </a:p>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Intermittierende Methode</a:t>
                      </a:r>
                    </a:p>
                    <a:p>
                      <a:pPr>
                        <a:lnSpc>
                          <a:spcPct val="115000"/>
                        </a:lnSpc>
                        <a:spcAft>
                          <a:spcPts val="0"/>
                        </a:spcAft>
                      </a:pPr>
                      <a:endParaRPr lang="de-CH" sz="1200" dirty="0">
                        <a:effectLst/>
                        <a:latin typeface="Arial" panose="020B0604020202020204" pitchFamily="34" charset="0"/>
                        <a:ea typeface="Calibri"/>
                        <a:cs typeface="Arial" panose="020B0604020202020204" pitchFamily="34" charset="0"/>
                      </a:endParaRPr>
                    </a:p>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Wiederholungsmethode</a:t>
                      </a:r>
                    </a:p>
                    <a:p>
                      <a:pPr>
                        <a:lnSpc>
                          <a:spcPct val="115000"/>
                        </a:lnSpc>
                        <a:spcAft>
                          <a:spcPts val="0"/>
                        </a:spcAft>
                      </a:pPr>
                      <a:endParaRPr lang="de-CH" sz="1200" dirty="0">
                        <a:effectLst/>
                        <a:latin typeface="Arial" panose="020B0604020202020204" pitchFamily="34" charset="0"/>
                        <a:ea typeface="Calibri"/>
                        <a:cs typeface="Arial" panose="020B0604020202020204" pitchFamily="34" charset="0"/>
                      </a:endParaRPr>
                    </a:p>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Wettkampfmethode</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4314"/>
                    </a:solidFill>
                  </a:tcPr>
                </a:tc>
                <a:extLst>
                  <a:ext uri="{0D108BD9-81ED-4DB2-BD59-A6C34878D82A}">
                    <a16:rowId xmlns:a16="http://schemas.microsoft.com/office/drawing/2014/main" val="10004"/>
                  </a:ext>
                </a:extLst>
              </a:tr>
              <a:tr h="785337">
                <a:tc>
                  <a:txBody>
                    <a:bodyPr/>
                    <a:lstStyle/>
                    <a:p>
                      <a:pPr algn="ctr">
                        <a:lnSpc>
                          <a:spcPct val="115000"/>
                        </a:lnSpc>
                        <a:spcAft>
                          <a:spcPts val="0"/>
                        </a:spcAft>
                      </a:pPr>
                      <a:r>
                        <a:rPr lang="de-CH" sz="1200" b="1" dirty="0">
                          <a:effectLst/>
                          <a:latin typeface="Arial" panose="020B0604020202020204" pitchFamily="34" charset="0"/>
                          <a:ea typeface="Calibri"/>
                          <a:cs typeface="Arial" panose="020B0604020202020204" pitchFamily="34" charset="0"/>
                        </a:rPr>
                        <a:t>5</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95-100%</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sehr</a:t>
                      </a:r>
                      <a:r>
                        <a:rPr lang="de-CH" sz="1200" baseline="0" dirty="0">
                          <a:effectLst/>
                          <a:latin typeface="Arial" panose="020B0604020202020204" pitchFamily="34" charset="0"/>
                          <a:ea typeface="Calibri"/>
                          <a:cs typeface="Arial" panose="020B0604020202020204" pitchFamily="34" charset="0"/>
                        </a:rPr>
                        <a:t> hart</a:t>
                      </a:r>
                      <a:endParaRPr lang="de-CH" sz="1200" dirty="0">
                        <a:effectLst/>
                        <a:latin typeface="Arial" panose="020B0604020202020204" pitchFamily="34" charset="0"/>
                        <a:ea typeface="Calibri"/>
                        <a:cs typeface="Arial" panose="020B0604020202020204" pitchFamily="34" charset="0"/>
                      </a:endParaRP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kein Wortwechsel mehr möglich</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Entwicklung der </a:t>
                      </a:r>
                      <a:r>
                        <a:rPr lang="de-CH" sz="1200" i="1" dirty="0">
                          <a:effectLst/>
                          <a:latin typeface="Arial" panose="020B0604020202020204" pitchFamily="34" charset="0"/>
                          <a:ea typeface="Calibri"/>
                          <a:cs typeface="Arial" panose="020B0604020202020204" pitchFamily="34" charset="0"/>
                        </a:rPr>
                        <a:t>anaeroben Kapazität /</a:t>
                      </a:r>
                      <a:r>
                        <a:rPr lang="de-CH" sz="1200" i="1" baseline="0" dirty="0">
                          <a:effectLst/>
                          <a:latin typeface="Arial" panose="020B0604020202020204" pitchFamily="34" charset="0"/>
                          <a:ea typeface="Calibri"/>
                          <a:cs typeface="Arial" panose="020B0604020202020204" pitchFamily="34" charset="0"/>
                        </a:rPr>
                        <a:t> Leistungsfähigkeit</a:t>
                      </a:r>
                      <a:r>
                        <a:rPr lang="de-CH" sz="1200" baseline="0" dirty="0">
                          <a:effectLst/>
                          <a:latin typeface="Arial" panose="020B0604020202020204" pitchFamily="34" charset="0"/>
                          <a:ea typeface="Calibri"/>
                          <a:cs typeface="Arial" panose="020B0604020202020204" pitchFamily="34" charset="0"/>
                        </a:rPr>
                        <a:t>.</a:t>
                      </a:r>
                      <a:endParaRPr lang="de-CH" sz="1200" dirty="0">
                        <a:effectLst/>
                        <a:latin typeface="Arial" panose="020B0604020202020204" pitchFamily="34" charset="0"/>
                        <a:ea typeface="Calibri"/>
                        <a:cs typeface="Arial" panose="020B0604020202020204" pitchFamily="34" charset="0"/>
                      </a:endParaRP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vMerge="1">
                  <a:txBody>
                    <a:bodyPr/>
                    <a:lstStyle/>
                    <a:p>
                      <a:pPr>
                        <a:lnSpc>
                          <a:spcPct val="115000"/>
                        </a:lnSpc>
                        <a:spcAft>
                          <a:spcPts val="0"/>
                        </a:spcAft>
                      </a:pPr>
                      <a:endParaRPr lang="de-CH" sz="1100" dirty="0">
                        <a:effectLst/>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005"/>
                  </a:ext>
                </a:extLst>
              </a:tr>
            </a:tbl>
          </a:graphicData>
        </a:graphic>
      </p:graphicFrame>
      <p:sp>
        <p:nvSpPr>
          <p:cNvPr id="4" name="Titel 2">
            <a:extLst>
              <a:ext uri="{FF2B5EF4-FFF2-40B4-BE49-F238E27FC236}">
                <a16:creationId xmlns:a16="http://schemas.microsoft.com/office/drawing/2014/main" id="{BAB95745-EFDD-4FD7-9477-1097670D75E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Ausdauer</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Trainingsmethoden</a:t>
            </a:r>
          </a:p>
        </p:txBody>
      </p:sp>
      <p:sp>
        <p:nvSpPr>
          <p:cNvPr id="3" name="SeitenzahlBenutzerdefiniert">
            <a:extLst>
              <a:ext uri="{FF2B5EF4-FFF2-40B4-BE49-F238E27FC236}">
                <a16:creationId xmlns:a16="http://schemas.microsoft.com/office/drawing/2014/main" id="{13EBEADF-399A-B806-B462-878792135DA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19</a:t>
            </a:r>
            <a:endParaRPr lang="de-CH" sz="900" dirty="0"/>
          </a:p>
        </p:txBody>
      </p:sp>
    </p:spTree>
    <p:extLst>
      <p:ext uri="{BB962C8B-B14F-4D97-AF65-F5344CB8AC3E}">
        <p14:creationId xmlns:p14="http://schemas.microsoft.com/office/powerpoint/2010/main" val="35757724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AFDFF-7EA3-BD23-B3F9-A7CFE450C84C}"/>
            </a:ext>
          </a:extLst>
        </p:cNvPr>
        <p:cNvGrpSpPr/>
        <p:nvPr/>
      </p:nvGrpSpPr>
      <p:grpSpPr>
        <a:xfrm>
          <a:off x="0" y="0"/>
          <a:ext cx="0" cy="0"/>
          <a:chOff x="0" y="0"/>
          <a:chExt cx="0" cy="0"/>
        </a:xfrm>
      </p:grpSpPr>
      <p:pic>
        <p:nvPicPr>
          <p:cNvPr id="6" name="Grafik 5" descr="Ein Bild, das Text, Screenshot, parallel, Schrift enthält.&#10;&#10;KI-generierte Inhalte können fehlerhaft sein.">
            <a:extLst>
              <a:ext uri="{FF2B5EF4-FFF2-40B4-BE49-F238E27FC236}">
                <a16:creationId xmlns:a16="http://schemas.microsoft.com/office/drawing/2014/main" id="{55171015-635A-6D22-F9FC-0C6B984268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1628800"/>
            <a:ext cx="7772400" cy="4723419"/>
          </a:xfrm>
          <a:prstGeom prst="rect">
            <a:avLst/>
          </a:prstGeom>
        </p:spPr>
      </p:pic>
      <p:sp>
        <p:nvSpPr>
          <p:cNvPr id="4" name="Titel 2">
            <a:extLst>
              <a:ext uri="{FF2B5EF4-FFF2-40B4-BE49-F238E27FC236}">
                <a16:creationId xmlns:a16="http://schemas.microsoft.com/office/drawing/2014/main" id="{D7829ABF-C366-48AF-93CB-37282886A152}"/>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dirty="0">
                <a:solidFill>
                  <a:srgbClr val="000000"/>
                </a:solidFill>
              </a:rPr>
              <a:t>Endurance</a:t>
            </a:r>
            <a:br>
              <a:rPr lang="fr-CH" sz="2800" dirty="0">
                <a:solidFill>
                  <a:srgbClr val="000000"/>
                </a:solidFill>
              </a:rPr>
            </a:br>
            <a:r>
              <a:rPr lang="de-CH" sz="2800" b="0" i="0" dirty="0" err="1">
                <a:solidFill>
                  <a:srgbClr val="1D1D1D"/>
                </a:solidFill>
                <a:effectLst/>
              </a:rPr>
              <a:t>Méthodes</a:t>
            </a:r>
            <a:r>
              <a:rPr lang="de-CH" sz="2800" b="0" i="0" dirty="0">
                <a:solidFill>
                  <a:srgbClr val="1D1D1D"/>
                </a:solidFill>
                <a:effectLst/>
              </a:rPr>
              <a:t> </a:t>
            </a:r>
            <a:r>
              <a:rPr lang="de-CH" sz="2800" b="0" i="0" dirty="0" err="1">
                <a:solidFill>
                  <a:srgbClr val="1D1D1D"/>
                </a:solidFill>
                <a:effectLst/>
              </a:rPr>
              <a:t>d'entraînement</a:t>
            </a:r>
            <a:endParaRPr lang="de-CH" sz="2800" b="0" i="0" dirty="0">
              <a:solidFill>
                <a:srgbClr val="1D1D1D"/>
              </a:solidFill>
              <a:effectLst/>
            </a:endParaRPr>
          </a:p>
        </p:txBody>
      </p:sp>
      <p:sp>
        <p:nvSpPr>
          <p:cNvPr id="3" name="SeitenzahlBenutzerdefiniert">
            <a:extLst>
              <a:ext uri="{FF2B5EF4-FFF2-40B4-BE49-F238E27FC236}">
                <a16:creationId xmlns:a16="http://schemas.microsoft.com/office/drawing/2014/main" id="{90771B08-BB50-911D-3E8E-1D82F7C912D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19</a:t>
            </a:r>
            <a:endParaRPr lang="de-CH" sz="900" dirty="0"/>
          </a:p>
        </p:txBody>
      </p:sp>
    </p:spTree>
    <p:extLst>
      <p:ext uri="{BB962C8B-B14F-4D97-AF65-F5344CB8AC3E}">
        <p14:creationId xmlns:p14="http://schemas.microsoft.com/office/powerpoint/2010/main" val="22134628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22AEC-D6F7-4265-6558-A35B9A5AC39F}"/>
            </a:ext>
          </a:extLst>
        </p:cNvPr>
        <p:cNvGrpSpPr/>
        <p:nvPr/>
      </p:nvGrpSpPr>
      <p:grpSpPr>
        <a:xfrm>
          <a:off x="0" y="0"/>
          <a:ext cx="0" cy="0"/>
          <a:chOff x="0" y="0"/>
          <a:chExt cx="0" cy="0"/>
        </a:xfrm>
      </p:grpSpPr>
      <p:pic>
        <p:nvPicPr>
          <p:cNvPr id="6" name="Grafik 5" descr="Ein Bild, das Text, Screenshot, Schrift, Zahl enthält.&#10;&#10;KI-generierte Inhalte können fehlerhaft sein.">
            <a:extLst>
              <a:ext uri="{FF2B5EF4-FFF2-40B4-BE49-F238E27FC236}">
                <a16:creationId xmlns:a16="http://schemas.microsoft.com/office/drawing/2014/main" id="{A9579EC7-3EBF-BAD2-D603-14465C0B3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2870" y="1628800"/>
            <a:ext cx="8246260" cy="4772755"/>
          </a:xfrm>
          <a:prstGeom prst="rect">
            <a:avLst/>
          </a:prstGeom>
        </p:spPr>
      </p:pic>
      <p:sp>
        <p:nvSpPr>
          <p:cNvPr id="4" name="Titel 2">
            <a:extLst>
              <a:ext uri="{FF2B5EF4-FFF2-40B4-BE49-F238E27FC236}">
                <a16:creationId xmlns:a16="http://schemas.microsoft.com/office/drawing/2014/main" id="{E16BA364-3C65-405A-ADDD-51B5D36CE915}"/>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it-IT" sz="2800" kern="0" dirty="0">
                <a:latin typeface="Arial" panose="020B0604020202020204" pitchFamily="34" charset="0"/>
                <a:cs typeface="Arial" panose="020B0604020202020204" pitchFamily="34" charset="0"/>
              </a:rPr>
              <a:t>Resistenza</a:t>
            </a:r>
            <a:br>
              <a:rPr lang="it-IT" sz="2800" kern="0" dirty="0">
                <a:latin typeface="Arial" panose="020B0604020202020204" pitchFamily="34" charset="0"/>
                <a:cs typeface="Arial" panose="020B0604020202020204" pitchFamily="34" charset="0"/>
              </a:rPr>
            </a:br>
            <a:r>
              <a:rPr lang="de-CH" sz="2800" b="0" i="0" dirty="0">
                <a:solidFill>
                  <a:srgbClr val="1D1D1D"/>
                </a:solidFill>
                <a:effectLst/>
              </a:rPr>
              <a:t>Metodi di </a:t>
            </a:r>
            <a:r>
              <a:rPr lang="de-CH" sz="2800" b="0" i="0" dirty="0" err="1">
                <a:solidFill>
                  <a:srgbClr val="1D1D1D"/>
                </a:solidFill>
                <a:effectLst/>
              </a:rPr>
              <a:t>allenamento</a:t>
            </a:r>
            <a:endParaRPr lang="de-CH" sz="2800" b="0" i="0" dirty="0">
              <a:solidFill>
                <a:srgbClr val="1D1D1D"/>
              </a:solidFill>
              <a:effectLst/>
            </a:endParaRPr>
          </a:p>
        </p:txBody>
      </p:sp>
      <p:sp>
        <p:nvSpPr>
          <p:cNvPr id="3" name="SeitenzahlBenutzerdefiniert">
            <a:extLst>
              <a:ext uri="{FF2B5EF4-FFF2-40B4-BE49-F238E27FC236}">
                <a16:creationId xmlns:a16="http://schemas.microsoft.com/office/drawing/2014/main" id="{7D82D06B-AC56-4736-8919-6B9C245890D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19</a:t>
            </a:r>
            <a:endParaRPr lang="de-CH" sz="900" dirty="0"/>
          </a:p>
        </p:txBody>
      </p:sp>
    </p:spTree>
    <p:extLst>
      <p:ext uri="{BB962C8B-B14F-4D97-AF65-F5344CB8AC3E}">
        <p14:creationId xmlns:p14="http://schemas.microsoft.com/office/powerpoint/2010/main" val="32927171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e 6">
            <a:extLst>
              <a:ext uri="{FF2B5EF4-FFF2-40B4-BE49-F238E27FC236}">
                <a16:creationId xmlns:a16="http://schemas.microsoft.com/office/drawing/2014/main" id="{758A7001-0865-C842-BAE2-373CAFBDFFBB}"/>
              </a:ext>
            </a:extLst>
          </p:cNvPr>
          <p:cNvGraphicFramePr>
            <a:graphicFrameLocks noGrp="1"/>
          </p:cNvGraphicFramePr>
          <p:nvPr/>
        </p:nvGraphicFramePr>
        <p:xfrm>
          <a:off x="1800523" y="2237581"/>
          <a:ext cx="8590953" cy="2382838"/>
        </p:xfrm>
        <a:graphic>
          <a:graphicData uri="http://schemas.openxmlformats.org/drawingml/2006/table">
            <a:tbl>
              <a:tblPr firstRow="1" firstCol="1" bandRow="1"/>
              <a:tblGrid>
                <a:gridCol w="1668282">
                  <a:extLst>
                    <a:ext uri="{9D8B030D-6E8A-4147-A177-3AD203B41FA5}">
                      <a16:colId xmlns:a16="http://schemas.microsoft.com/office/drawing/2014/main" val="20000"/>
                    </a:ext>
                  </a:extLst>
                </a:gridCol>
                <a:gridCol w="6922671">
                  <a:extLst>
                    <a:ext uri="{9D8B030D-6E8A-4147-A177-3AD203B41FA5}">
                      <a16:colId xmlns:a16="http://schemas.microsoft.com/office/drawing/2014/main" val="20001"/>
                    </a:ext>
                  </a:extLst>
                </a:gridCol>
              </a:tblGrid>
              <a:tr h="1191419">
                <a:tc>
                  <a:txBody>
                    <a:bodyPr/>
                    <a:lstStyle/>
                    <a:p>
                      <a:pPr algn="ctr">
                        <a:lnSpc>
                          <a:spcPct val="115000"/>
                        </a:lnSpc>
                        <a:spcAft>
                          <a:spcPts val="0"/>
                        </a:spcAft>
                      </a:pPr>
                      <a:r>
                        <a:rPr lang="de-CH" sz="5400" dirty="0">
                          <a:effectLst/>
                          <a:latin typeface="Arial"/>
                          <a:ea typeface="Calibri"/>
                          <a:cs typeface="Times New Roman"/>
                        </a:rPr>
                        <a:t>♂</a:t>
                      </a:r>
                      <a:endParaRPr lang="de-CH" sz="5400" dirty="0">
                        <a:effectLst/>
                        <a:latin typeface="Calibri"/>
                        <a:ea typeface="Calibri"/>
                        <a:cs typeface="Times New Roman"/>
                      </a:endParaRPr>
                    </a:p>
                  </a:txBody>
                  <a:tcPr marL="38175" marR="381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tc>
                  <a:txBody>
                    <a:bodyPr/>
                    <a:lstStyle/>
                    <a:p>
                      <a:pPr algn="ctr">
                        <a:lnSpc>
                          <a:spcPct val="115000"/>
                        </a:lnSpc>
                        <a:spcAft>
                          <a:spcPts val="0"/>
                        </a:spcAft>
                      </a:pPr>
                      <a:r>
                        <a:rPr lang="de-CH" sz="5400" dirty="0">
                          <a:effectLst/>
                          <a:latin typeface="Arial"/>
                          <a:ea typeface="Calibri"/>
                          <a:cs typeface="Times New Roman"/>
                        </a:rPr>
                        <a:t>220</a:t>
                      </a:r>
                      <a:r>
                        <a:rPr lang="de-CH" sz="2800" dirty="0">
                          <a:effectLst/>
                          <a:latin typeface="Arial"/>
                          <a:ea typeface="Calibri"/>
                          <a:cs typeface="Times New Roman"/>
                        </a:rPr>
                        <a:t> </a:t>
                      </a:r>
                      <a:r>
                        <a:rPr lang="de-CH" sz="5400" dirty="0">
                          <a:effectLst/>
                          <a:latin typeface="Arial"/>
                          <a:ea typeface="Calibri"/>
                          <a:cs typeface="Times New Roman"/>
                        </a:rPr>
                        <a:t>– Alter</a:t>
                      </a:r>
                      <a:endParaRPr lang="de-CH" sz="5400" dirty="0">
                        <a:effectLst/>
                        <a:latin typeface="Calibri"/>
                        <a:ea typeface="Calibri"/>
                        <a:cs typeface="Times New Roman"/>
                      </a:endParaRPr>
                    </a:p>
                  </a:txBody>
                  <a:tcPr marL="38175" marR="381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extLst>
                  <a:ext uri="{0D108BD9-81ED-4DB2-BD59-A6C34878D82A}">
                    <a16:rowId xmlns:a16="http://schemas.microsoft.com/office/drawing/2014/main" val="10000"/>
                  </a:ext>
                </a:extLst>
              </a:tr>
              <a:tr h="1191419">
                <a:tc>
                  <a:txBody>
                    <a:bodyPr/>
                    <a:lstStyle/>
                    <a:p>
                      <a:pPr algn="ctr">
                        <a:lnSpc>
                          <a:spcPct val="115000"/>
                        </a:lnSpc>
                        <a:spcAft>
                          <a:spcPts val="0"/>
                        </a:spcAft>
                      </a:pPr>
                      <a:r>
                        <a:rPr lang="de-CH" sz="5400" dirty="0">
                          <a:effectLst/>
                          <a:latin typeface="Arial"/>
                          <a:ea typeface="Calibri"/>
                          <a:cs typeface="Times New Roman"/>
                        </a:rPr>
                        <a:t>♀</a:t>
                      </a:r>
                      <a:endParaRPr lang="de-CH" sz="5400" dirty="0">
                        <a:effectLst/>
                        <a:latin typeface="Calibri"/>
                        <a:ea typeface="Calibri"/>
                        <a:cs typeface="Times New Roman"/>
                      </a:endParaRPr>
                    </a:p>
                  </a:txBody>
                  <a:tcPr marL="38175" marR="381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6228"/>
                    </a:solidFill>
                  </a:tcPr>
                </a:tc>
                <a:tc>
                  <a:txBody>
                    <a:bodyPr/>
                    <a:lstStyle/>
                    <a:p>
                      <a:pPr algn="ctr">
                        <a:lnSpc>
                          <a:spcPct val="115000"/>
                        </a:lnSpc>
                        <a:spcAft>
                          <a:spcPts val="0"/>
                        </a:spcAft>
                      </a:pPr>
                      <a:r>
                        <a:rPr lang="de-CH" sz="5400" dirty="0">
                          <a:effectLst/>
                          <a:latin typeface="Arial"/>
                          <a:ea typeface="Calibri"/>
                          <a:cs typeface="Times New Roman"/>
                        </a:rPr>
                        <a:t>226</a:t>
                      </a:r>
                      <a:r>
                        <a:rPr lang="de-CH" sz="2800" dirty="0">
                          <a:effectLst/>
                          <a:latin typeface="Arial"/>
                          <a:ea typeface="Calibri"/>
                          <a:cs typeface="Times New Roman"/>
                        </a:rPr>
                        <a:t> </a:t>
                      </a:r>
                      <a:r>
                        <a:rPr lang="de-CH" sz="5400" dirty="0">
                          <a:effectLst/>
                          <a:latin typeface="Arial"/>
                          <a:ea typeface="Calibri"/>
                          <a:cs typeface="Times New Roman"/>
                        </a:rPr>
                        <a:t>– Alter</a:t>
                      </a:r>
                      <a:endParaRPr lang="de-CH" sz="5400" dirty="0">
                        <a:effectLst/>
                        <a:latin typeface="Calibri"/>
                        <a:ea typeface="Calibri"/>
                        <a:cs typeface="Times New Roman"/>
                      </a:endParaRPr>
                    </a:p>
                  </a:txBody>
                  <a:tcPr marL="38175" marR="381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6228"/>
                    </a:solidFill>
                  </a:tcPr>
                </a:tc>
                <a:extLst>
                  <a:ext uri="{0D108BD9-81ED-4DB2-BD59-A6C34878D82A}">
                    <a16:rowId xmlns:a16="http://schemas.microsoft.com/office/drawing/2014/main" val="10001"/>
                  </a:ext>
                </a:extLst>
              </a:tr>
            </a:tbl>
          </a:graphicData>
        </a:graphic>
      </p:graphicFrame>
      <p:sp>
        <p:nvSpPr>
          <p:cNvPr id="5" name="Titel 2">
            <a:extLst>
              <a:ext uri="{FF2B5EF4-FFF2-40B4-BE49-F238E27FC236}">
                <a16:creationId xmlns:a16="http://schemas.microsoft.com/office/drawing/2014/main" id="{18CF23FC-9AC8-4F9A-AA24-FDCC52CD2267}"/>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Ausdauer</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Bestimmung der </a:t>
            </a:r>
            <a:r>
              <a:rPr lang="de-CH" sz="2800" b="0" kern="0" dirty="0" err="1">
                <a:latin typeface="Arial" panose="020B0604020202020204" pitchFamily="34" charset="0"/>
                <a:cs typeface="Arial" panose="020B0604020202020204" pitchFamily="34" charset="0"/>
              </a:rPr>
              <a:t>HF</a:t>
            </a:r>
            <a:r>
              <a:rPr lang="de-CH" sz="2800" b="0" kern="0" baseline="-25000" dirty="0" err="1">
                <a:latin typeface="Arial" panose="020B0604020202020204" pitchFamily="34" charset="0"/>
                <a:cs typeface="Arial" panose="020B0604020202020204" pitchFamily="34" charset="0"/>
              </a:rPr>
              <a:t>Max</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2F301A3A-AE29-5CF4-E659-29DFB991633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20</a:t>
            </a:r>
            <a:endParaRPr lang="de-CH" sz="900" dirty="0"/>
          </a:p>
        </p:txBody>
      </p:sp>
    </p:spTree>
    <p:extLst>
      <p:ext uri="{BB962C8B-B14F-4D97-AF65-F5344CB8AC3E}">
        <p14:creationId xmlns:p14="http://schemas.microsoft.com/office/powerpoint/2010/main" val="3723466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1B04F-82E1-A541-7220-C0E7E98C4D55}"/>
            </a:ext>
          </a:extLst>
        </p:cNvPr>
        <p:cNvGrpSpPr/>
        <p:nvPr/>
      </p:nvGrpSpPr>
      <p:grpSpPr>
        <a:xfrm>
          <a:off x="0" y="0"/>
          <a:ext cx="0" cy="0"/>
          <a:chOff x="0" y="0"/>
          <a:chExt cx="0" cy="0"/>
        </a:xfrm>
      </p:grpSpPr>
      <p:pic>
        <p:nvPicPr>
          <p:cNvPr id="5" name="Bildplatzhalter 4">
            <a:extLst>
              <a:ext uri="{FF2B5EF4-FFF2-40B4-BE49-F238E27FC236}">
                <a16:creationId xmlns:a16="http://schemas.microsoft.com/office/drawing/2014/main" id="{4D180A4A-A70B-5E8E-8701-37A296FE974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784" b="7784"/>
          <a:stretch>
            <a:fillRect/>
          </a:stretch>
        </p:blipFill>
        <p:spPr/>
      </p:pic>
      <p:pic>
        <p:nvPicPr>
          <p:cNvPr id="8" name="Grafik 7">
            <a:extLst>
              <a:ext uri="{FF2B5EF4-FFF2-40B4-BE49-F238E27FC236}">
                <a16:creationId xmlns:a16="http://schemas.microsoft.com/office/drawing/2014/main" id="{DA8E71BA-0701-4272-9124-125359F45F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 y="0"/>
            <a:ext cx="12216095" cy="8690400"/>
          </a:xfrm>
          <a:prstGeom prst="rect">
            <a:avLst/>
          </a:prstGeom>
        </p:spPr>
      </p:pic>
      <p:sp>
        <p:nvSpPr>
          <p:cNvPr id="13" name="Untertitel 12">
            <a:extLst>
              <a:ext uri="{FF2B5EF4-FFF2-40B4-BE49-F238E27FC236}">
                <a16:creationId xmlns:a16="http://schemas.microsoft.com/office/drawing/2014/main" id="{0174E6F3-45A2-85DB-CF3A-EE01D12BB968}"/>
              </a:ext>
            </a:extLst>
          </p:cNvPr>
          <p:cNvSpPr>
            <a:spLocks noGrp="1"/>
          </p:cNvSpPr>
          <p:nvPr>
            <p:ph type="subTitle" idx="1"/>
          </p:nvPr>
        </p:nvSpPr>
        <p:spPr/>
        <p:txBody>
          <a:bodyPr/>
          <a:lstStyle/>
          <a:p>
            <a:r>
              <a:rPr lang="de-CH" dirty="0"/>
              <a:t> </a:t>
            </a:r>
          </a:p>
        </p:txBody>
      </p:sp>
      <p:sp>
        <p:nvSpPr>
          <p:cNvPr id="12" name="Titel 11">
            <a:extLst>
              <a:ext uri="{FF2B5EF4-FFF2-40B4-BE49-F238E27FC236}">
                <a16:creationId xmlns:a16="http://schemas.microsoft.com/office/drawing/2014/main" id="{CBFEFBF4-CF9F-181B-222C-C2052E26A7A5}"/>
              </a:ext>
            </a:extLst>
          </p:cNvPr>
          <p:cNvSpPr>
            <a:spLocks noGrp="1"/>
          </p:cNvSpPr>
          <p:nvPr>
            <p:ph type="ctrTitle"/>
          </p:nvPr>
        </p:nvSpPr>
        <p:spPr>
          <a:xfrm>
            <a:off x="377999" y="5373336"/>
            <a:ext cx="11436175" cy="1080000"/>
          </a:xfrm>
        </p:spPr>
        <p:txBody>
          <a:bodyPr/>
          <a:lstStyle/>
          <a:p>
            <a:r>
              <a:rPr lang="de-CH" dirty="0" err="1">
                <a:effectLst>
                  <a:outerShdw blurRad="38100" dist="38100" dir="2700000" algn="tl">
                    <a:srgbClr val="000000">
                      <a:alpha val="43137"/>
                    </a:srgbClr>
                  </a:outerShdw>
                </a:effectLst>
              </a:rPr>
              <a:t>Approfondissement</a:t>
            </a:r>
            <a:br>
              <a:rPr lang="de-CH" dirty="0">
                <a:effectLst>
                  <a:outerShdw blurRad="38100" dist="38100" dir="2700000" algn="tl">
                    <a:srgbClr val="000000">
                      <a:alpha val="43137"/>
                    </a:srgbClr>
                  </a:outerShdw>
                </a:effectLst>
              </a:rPr>
            </a:br>
            <a:r>
              <a:rPr lang="de-CH" dirty="0" err="1">
                <a:effectLst>
                  <a:outerShdw blurRad="38100" dist="38100" dir="2700000" algn="tl">
                    <a:srgbClr val="000000">
                      <a:alpha val="43137"/>
                    </a:srgbClr>
                  </a:outerShdw>
                </a:effectLst>
              </a:rPr>
              <a:t>Facteurs</a:t>
            </a:r>
            <a:r>
              <a:rPr lang="de-CH" dirty="0">
                <a:effectLst>
                  <a:outerShdw blurRad="38100" dist="38100" dir="2700000" algn="tl">
                    <a:srgbClr val="000000">
                      <a:alpha val="43137"/>
                    </a:srgbClr>
                  </a:outerShdw>
                </a:effectLst>
              </a:rPr>
              <a:t> de </a:t>
            </a:r>
            <a:r>
              <a:rPr lang="de-CH" dirty="0" err="1">
                <a:effectLst>
                  <a:outerShdw blurRad="38100" dist="38100" dir="2700000" algn="tl">
                    <a:srgbClr val="000000">
                      <a:alpha val="43137"/>
                    </a:srgbClr>
                  </a:outerShdw>
                </a:effectLst>
              </a:rPr>
              <a:t>développement</a:t>
            </a:r>
            <a:r>
              <a:rPr lang="de-CH" dirty="0">
                <a:effectLst>
                  <a:outerShdw blurRad="38100" dist="38100" dir="2700000" algn="tl">
                    <a:srgbClr val="000000">
                      <a:alpha val="43137"/>
                    </a:srgbClr>
                  </a:outerShdw>
                </a:effectLst>
              </a:rPr>
              <a:t>: </a:t>
            </a:r>
            <a:r>
              <a:rPr lang="de-CH" dirty="0" err="1">
                <a:effectLst>
                  <a:outerShdw blurRad="38100" dist="38100" dir="2700000" algn="tl">
                    <a:srgbClr val="000000">
                      <a:alpha val="43137"/>
                    </a:srgbClr>
                  </a:outerShdw>
                </a:effectLst>
              </a:rPr>
              <a:t>qualités</a:t>
            </a:r>
            <a:r>
              <a:rPr lang="de-CH" dirty="0">
                <a:effectLst>
                  <a:outerShdw blurRad="38100" dist="38100" dir="2700000" algn="tl">
                    <a:srgbClr val="000000">
                      <a:alpha val="43137"/>
                    </a:srgbClr>
                  </a:outerShdw>
                </a:effectLst>
              </a:rPr>
              <a:t> </a:t>
            </a:r>
            <a:r>
              <a:rPr lang="de-CH" dirty="0" err="1">
                <a:effectLst>
                  <a:outerShdw blurRad="38100" dist="38100" dir="2700000" algn="tl">
                    <a:srgbClr val="000000">
                      <a:alpha val="43137"/>
                    </a:srgbClr>
                  </a:outerShdw>
                </a:effectLst>
              </a:rPr>
              <a:t>athlétiques</a:t>
            </a:r>
            <a:endParaRPr lang="de-CH" dirty="0">
              <a:effectLst>
                <a:outerShdw blurRad="38100" dist="38100" dir="2700000" algn="tl">
                  <a:srgbClr val="000000">
                    <a:alpha val="43137"/>
                  </a:srgbClr>
                </a:outerShdw>
              </a:effectLst>
            </a:endParaRPr>
          </a:p>
        </p:txBody>
      </p:sp>
      <p:sp>
        <p:nvSpPr>
          <p:cNvPr id="24" name="Textplatzhalter 23">
            <a:extLst>
              <a:ext uri="{FF2B5EF4-FFF2-40B4-BE49-F238E27FC236}">
                <a16:creationId xmlns:a16="http://schemas.microsoft.com/office/drawing/2014/main" id="{6514BF04-D0EF-B21C-4B14-4D899519084A}"/>
              </a:ext>
            </a:extLst>
          </p:cNvPr>
          <p:cNvSpPr>
            <a:spLocks noGrp="1" noChangeAspect="1"/>
          </p:cNvSpPr>
          <p:nvPr>
            <p:ph type="body" sz="quarter" idx="15"/>
          </p:nvPr>
        </p:nvSpPr>
        <p:spPr>
          <a:xfrm>
            <a:off x="374400" y="360000"/>
            <a:ext cx="1969732" cy="640800"/>
          </a:xfrm>
        </p:spPr>
        <p:txBody>
          <a:bodyPr/>
          <a:lstStyle/>
          <a:p>
            <a:endParaRPr lang="de-CH" dirty="0"/>
          </a:p>
        </p:txBody>
      </p:sp>
      <p:sp>
        <p:nvSpPr>
          <p:cNvPr id="3" name="SeitenzahlBenutzerdefiniert">
            <a:extLst>
              <a:ext uri="{FF2B5EF4-FFF2-40B4-BE49-F238E27FC236}">
                <a16:creationId xmlns:a16="http://schemas.microsoft.com/office/drawing/2014/main" id="{6EC574BE-DE92-2001-6216-6205B615241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dirty="0">
                <a:solidFill>
                  <a:schemeClr val="bg1"/>
                </a:solidFill>
              </a:rPr>
              <a:t>2</a:t>
            </a:r>
          </a:p>
        </p:txBody>
      </p:sp>
    </p:spTree>
    <p:extLst>
      <p:ext uri="{BB962C8B-B14F-4D97-AF65-F5344CB8AC3E}">
        <p14:creationId xmlns:p14="http://schemas.microsoft.com/office/powerpoint/2010/main" val="11119967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6">
            <a:extLst>
              <a:ext uri="{FF2B5EF4-FFF2-40B4-BE49-F238E27FC236}">
                <a16:creationId xmlns:a16="http://schemas.microsoft.com/office/drawing/2014/main" id="{0A801A32-4B0C-0426-E73A-CDC0E1EB8756}"/>
              </a:ext>
            </a:extLst>
          </p:cNvPr>
          <p:cNvGraphicFramePr>
            <a:graphicFrameLocks noGrp="1"/>
          </p:cNvGraphicFramePr>
          <p:nvPr/>
        </p:nvGraphicFramePr>
        <p:xfrm>
          <a:off x="2163234" y="2237581"/>
          <a:ext cx="7880350" cy="2382838"/>
        </p:xfrm>
        <a:graphic>
          <a:graphicData uri="http://schemas.openxmlformats.org/drawingml/2006/table">
            <a:tbl>
              <a:tblPr firstRow="1" firstCol="1" bandRow="1"/>
              <a:tblGrid>
                <a:gridCol w="1530290">
                  <a:extLst>
                    <a:ext uri="{9D8B030D-6E8A-4147-A177-3AD203B41FA5}">
                      <a16:colId xmlns:a16="http://schemas.microsoft.com/office/drawing/2014/main" val="20000"/>
                    </a:ext>
                  </a:extLst>
                </a:gridCol>
                <a:gridCol w="6350060">
                  <a:extLst>
                    <a:ext uri="{9D8B030D-6E8A-4147-A177-3AD203B41FA5}">
                      <a16:colId xmlns:a16="http://schemas.microsoft.com/office/drawing/2014/main" val="20001"/>
                    </a:ext>
                  </a:extLst>
                </a:gridCol>
              </a:tblGrid>
              <a:tr h="1191419">
                <a:tc>
                  <a:txBody>
                    <a:bodyPr/>
                    <a:lstStyle/>
                    <a:p>
                      <a:pPr algn="ctr">
                        <a:lnSpc>
                          <a:spcPct val="115000"/>
                        </a:lnSpc>
                        <a:spcAft>
                          <a:spcPts val="0"/>
                        </a:spcAft>
                      </a:pPr>
                      <a:r>
                        <a:rPr lang="de-CH" sz="5400" dirty="0">
                          <a:effectLst/>
                          <a:latin typeface="Arial"/>
                          <a:ea typeface="Calibri"/>
                          <a:cs typeface="Times New Roman"/>
                        </a:rPr>
                        <a:t>♂</a:t>
                      </a:r>
                      <a:endParaRPr lang="de-CH" sz="5400" dirty="0">
                        <a:effectLst/>
                        <a:latin typeface="Calibri"/>
                        <a:ea typeface="Calibri"/>
                        <a:cs typeface="Times New Roman"/>
                      </a:endParaRPr>
                    </a:p>
                  </a:txBody>
                  <a:tcPr marL="38175" marR="381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tc>
                  <a:txBody>
                    <a:bodyPr/>
                    <a:lstStyle/>
                    <a:p>
                      <a:pPr algn="ctr">
                        <a:lnSpc>
                          <a:spcPct val="115000"/>
                        </a:lnSpc>
                        <a:spcAft>
                          <a:spcPts val="0"/>
                        </a:spcAft>
                      </a:pPr>
                      <a:r>
                        <a:rPr lang="de-CH" sz="5400" dirty="0">
                          <a:effectLst/>
                          <a:latin typeface="Arial"/>
                          <a:ea typeface="Calibri"/>
                          <a:cs typeface="Times New Roman"/>
                        </a:rPr>
                        <a:t>220</a:t>
                      </a:r>
                      <a:r>
                        <a:rPr lang="de-CH" sz="2800" dirty="0">
                          <a:effectLst/>
                          <a:latin typeface="Arial"/>
                          <a:ea typeface="Calibri"/>
                          <a:cs typeface="Times New Roman"/>
                        </a:rPr>
                        <a:t> </a:t>
                      </a:r>
                      <a:r>
                        <a:rPr lang="de-CH" sz="5400" dirty="0">
                          <a:effectLst/>
                          <a:latin typeface="Arial"/>
                          <a:ea typeface="Calibri"/>
                          <a:cs typeface="Times New Roman"/>
                        </a:rPr>
                        <a:t>– </a:t>
                      </a:r>
                      <a:r>
                        <a:rPr lang="de-CH" sz="5400" dirty="0" err="1">
                          <a:effectLst/>
                          <a:latin typeface="Arial"/>
                          <a:ea typeface="Calibri"/>
                          <a:cs typeface="Times New Roman"/>
                        </a:rPr>
                        <a:t>âge</a:t>
                      </a:r>
                      <a:endParaRPr lang="de-CH" sz="5400" dirty="0">
                        <a:effectLst/>
                        <a:latin typeface="Calibri"/>
                        <a:ea typeface="Calibri"/>
                        <a:cs typeface="Times New Roman"/>
                      </a:endParaRPr>
                    </a:p>
                  </a:txBody>
                  <a:tcPr marL="38175" marR="381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extLst>
                  <a:ext uri="{0D108BD9-81ED-4DB2-BD59-A6C34878D82A}">
                    <a16:rowId xmlns:a16="http://schemas.microsoft.com/office/drawing/2014/main" val="10000"/>
                  </a:ext>
                </a:extLst>
              </a:tr>
              <a:tr h="1191419">
                <a:tc>
                  <a:txBody>
                    <a:bodyPr/>
                    <a:lstStyle/>
                    <a:p>
                      <a:pPr algn="ctr">
                        <a:lnSpc>
                          <a:spcPct val="115000"/>
                        </a:lnSpc>
                        <a:spcAft>
                          <a:spcPts val="0"/>
                        </a:spcAft>
                      </a:pPr>
                      <a:r>
                        <a:rPr lang="de-CH" sz="5400" dirty="0">
                          <a:effectLst/>
                          <a:latin typeface="Arial"/>
                          <a:ea typeface="Calibri"/>
                          <a:cs typeface="Times New Roman"/>
                        </a:rPr>
                        <a:t>♀</a:t>
                      </a:r>
                      <a:endParaRPr lang="de-CH" sz="5400" dirty="0">
                        <a:effectLst/>
                        <a:latin typeface="Calibri"/>
                        <a:ea typeface="Calibri"/>
                        <a:cs typeface="Times New Roman"/>
                      </a:endParaRPr>
                    </a:p>
                  </a:txBody>
                  <a:tcPr marL="38175" marR="381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6228"/>
                    </a:solidFill>
                  </a:tcPr>
                </a:tc>
                <a:tc>
                  <a:txBody>
                    <a:bodyPr/>
                    <a:lstStyle/>
                    <a:p>
                      <a:pPr algn="ctr">
                        <a:lnSpc>
                          <a:spcPct val="115000"/>
                        </a:lnSpc>
                        <a:spcAft>
                          <a:spcPts val="0"/>
                        </a:spcAft>
                      </a:pPr>
                      <a:r>
                        <a:rPr lang="de-CH" sz="5400" dirty="0">
                          <a:effectLst/>
                          <a:latin typeface="Arial"/>
                          <a:ea typeface="Calibri"/>
                          <a:cs typeface="Times New Roman"/>
                        </a:rPr>
                        <a:t>226</a:t>
                      </a:r>
                      <a:r>
                        <a:rPr lang="de-CH" sz="2800" dirty="0">
                          <a:effectLst/>
                          <a:latin typeface="Arial"/>
                          <a:ea typeface="Calibri"/>
                          <a:cs typeface="Times New Roman"/>
                        </a:rPr>
                        <a:t> </a:t>
                      </a:r>
                      <a:r>
                        <a:rPr lang="de-CH" sz="5400" dirty="0">
                          <a:effectLst/>
                          <a:latin typeface="Arial"/>
                          <a:ea typeface="Calibri"/>
                          <a:cs typeface="Times New Roman"/>
                        </a:rPr>
                        <a:t>– </a:t>
                      </a:r>
                      <a:r>
                        <a:rPr lang="de-CH" sz="5400" dirty="0" err="1">
                          <a:effectLst/>
                          <a:latin typeface="Arial"/>
                          <a:ea typeface="Calibri"/>
                          <a:cs typeface="Times New Roman"/>
                        </a:rPr>
                        <a:t>âge</a:t>
                      </a:r>
                      <a:endParaRPr lang="de-CH" sz="5400" dirty="0">
                        <a:effectLst/>
                        <a:latin typeface="Calibri"/>
                        <a:ea typeface="Calibri"/>
                        <a:cs typeface="Times New Roman"/>
                      </a:endParaRPr>
                    </a:p>
                  </a:txBody>
                  <a:tcPr marL="38175" marR="381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6228"/>
                    </a:solidFill>
                  </a:tcPr>
                </a:tc>
                <a:extLst>
                  <a:ext uri="{0D108BD9-81ED-4DB2-BD59-A6C34878D82A}">
                    <a16:rowId xmlns:a16="http://schemas.microsoft.com/office/drawing/2014/main" val="10001"/>
                  </a:ext>
                </a:extLst>
              </a:tr>
            </a:tbl>
          </a:graphicData>
        </a:graphic>
      </p:graphicFrame>
      <p:sp>
        <p:nvSpPr>
          <p:cNvPr id="5" name="Titel 2">
            <a:extLst>
              <a:ext uri="{FF2B5EF4-FFF2-40B4-BE49-F238E27FC236}">
                <a16:creationId xmlns:a16="http://schemas.microsoft.com/office/drawing/2014/main" id="{2A282150-3DA3-4C18-A393-D895E9BDA164}"/>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dirty="0">
                <a:solidFill>
                  <a:srgbClr val="000000"/>
                </a:solidFill>
              </a:rPr>
              <a:t>Endurance</a:t>
            </a:r>
            <a:br>
              <a:rPr lang="fr-CH" sz="2800" dirty="0">
                <a:solidFill>
                  <a:srgbClr val="000000"/>
                </a:solidFill>
              </a:rPr>
            </a:br>
            <a:r>
              <a:rPr lang="de-CH" sz="2800" b="0" kern="0" dirty="0" err="1">
                <a:latin typeface="Arial" panose="020B0604020202020204" pitchFamily="34" charset="0"/>
                <a:cs typeface="Arial" panose="020B0604020202020204" pitchFamily="34" charset="0"/>
              </a:rPr>
              <a:t>Déterminer</a:t>
            </a:r>
            <a:r>
              <a:rPr lang="de-CH" sz="2800" b="0" kern="0" dirty="0">
                <a:latin typeface="Arial" panose="020B0604020202020204" pitchFamily="34" charset="0"/>
                <a:cs typeface="Arial" panose="020B0604020202020204" pitchFamily="34" charset="0"/>
              </a:rPr>
              <a:t> la </a:t>
            </a:r>
            <a:r>
              <a:rPr lang="de-CH" sz="2800" b="0" kern="0" dirty="0" err="1">
                <a:latin typeface="Arial" panose="020B0604020202020204" pitchFamily="34" charset="0"/>
                <a:cs typeface="Arial" panose="020B0604020202020204" pitchFamily="34" charset="0"/>
              </a:rPr>
              <a:t>fréquence</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cardiaque</a:t>
            </a:r>
            <a:r>
              <a:rPr lang="de-CH" sz="2800" b="0" kern="0" dirty="0">
                <a:latin typeface="Arial" panose="020B0604020202020204" pitchFamily="34" charset="0"/>
                <a:cs typeface="Arial" panose="020B0604020202020204" pitchFamily="34" charset="0"/>
              </a:rPr>
              <a:t> maximale</a:t>
            </a:r>
            <a:endParaRPr lang="de-CH" sz="2800" b="0" i="0" dirty="0">
              <a:solidFill>
                <a:srgbClr val="1D1D1D"/>
              </a:solidFill>
              <a:effectLst/>
            </a:endParaRPr>
          </a:p>
        </p:txBody>
      </p:sp>
      <p:sp>
        <p:nvSpPr>
          <p:cNvPr id="3" name="SeitenzahlBenutzerdefiniert">
            <a:extLst>
              <a:ext uri="{FF2B5EF4-FFF2-40B4-BE49-F238E27FC236}">
                <a16:creationId xmlns:a16="http://schemas.microsoft.com/office/drawing/2014/main" id="{2FADEF45-A2B7-9FAF-9A02-A4604149C0B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20</a:t>
            </a:r>
            <a:endParaRPr lang="de-CH" sz="900" dirty="0"/>
          </a:p>
        </p:txBody>
      </p:sp>
    </p:spTree>
    <p:extLst>
      <p:ext uri="{BB962C8B-B14F-4D97-AF65-F5344CB8AC3E}">
        <p14:creationId xmlns:p14="http://schemas.microsoft.com/office/powerpoint/2010/main" val="39036127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6">
            <a:extLst>
              <a:ext uri="{FF2B5EF4-FFF2-40B4-BE49-F238E27FC236}">
                <a16:creationId xmlns:a16="http://schemas.microsoft.com/office/drawing/2014/main" id="{EEE8A842-1B61-CBF2-C6EB-69CCF5BC9571}"/>
              </a:ext>
            </a:extLst>
          </p:cNvPr>
          <p:cNvGraphicFramePr>
            <a:graphicFrameLocks noGrp="1"/>
          </p:cNvGraphicFramePr>
          <p:nvPr/>
        </p:nvGraphicFramePr>
        <p:xfrm>
          <a:off x="2163234" y="2237581"/>
          <a:ext cx="7880350" cy="2382838"/>
        </p:xfrm>
        <a:graphic>
          <a:graphicData uri="http://schemas.openxmlformats.org/drawingml/2006/table">
            <a:tbl>
              <a:tblPr firstRow="1" firstCol="1" bandRow="1"/>
              <a:tblGrid>
                <a:gridCol w="1530290">
                  <a:extLst>
                    <a:ext uri="{9D8B030D-6E8A-4147-A177-3AD203B41FA5}">
                      <a16:colId xmlns:a16="http://schemas.microsoft.com/office/drawing/2014/main" val="20000"/>
                    </a:ext>
                  </a:extLst>
                </a:gridCol>
                <a:gridCol w="6350060">
                  <a:extLst>
                    <a:ext uri="{9D8B030D-6E8A-4147-A177-3AD203B41FA5}">
                      <a16:colId xmlns:a16="http://schemas.microsoft.com/office/drawing/2014/main" val="20001"/>
                    </a:ext>
                  </a:extLst>
                </a:gridCol>
              </a:tblGrid>
              <a:tr h="1191419">
                <a:tc>
                  <a:txBody>
                    <a:bodyPr/>
                    <a:lstStyle/>
                    <a:p>
                      <a:pPr algn="ctr">
                        <a:lnSpc>
                          <a:spcPct val="115000"/>
                        </a:lnSpc>
                        <a:spcAft>
                          <a:spcPts val="0"/>
                        </a:spcAft>
                      </a:pPr>
                      <a:r>
                        <a:rPr lang="de-CH" sz="5400" dirty="0">
                          <a:effectLst/>
                          <a:latin typeface="Arial"/>
                          <a:ea typeface="Calibri"/>
                          <a:cs typeface="Times New Roman"/>
                        </a:rPr>
                        <a:t>♂</a:t>
                      </a:r>
                      <a:endParaRPr lang="de-CH" sz="5400" dirty="0">
                        <a:effectLst/>
                        <a:latin typeface="Calibri"/>
                        <a:ea typeface="Calibri"/>
                        <a:cs typeface="Times New Roman"/>
                      </a:endParaRPr>
                    </a:p>
                  </a:txBody>
                  <a:tcPr marL="38175" marR="381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tc>
                  <a:txBody>
                    <a:bodyPr/>
                    <a:lstStyle/>
                    <a:p>
                      <a:pPr algn="ctr">
                        <a:lnSpc>
                          <a:spcPct val="115000"/>
                        </a:lnSpc>
                        <a:spcAft>
                          <a:spcPts val="0"/>
                        </a:spcAft>
                      </a:pPr>
                      <a:r>
                        <a:rPr lang="de-CH" sz="5400" dirty="0">
                          <a:effectLst/>
                          <a:latin typeface="Arial"/>
                          <a:ea typeface="Calibri"/>
                          <a:cs typeface="Times New Roman"/>
                        </a:rPr>
                        <a:t>220</a:t>
                      </a:r>
                      <a:r>
                        <a:rPr lang="de-CH" sz="2800" dirty="0">
                          <a:effectLst/>
                          <a:latin typeface="Arial"/>
                          <a:ea typeface="Calibri"/>
                          <a:cs typeface="Times New Roman"/>
                        </a:rPr>
                        <a:t> </a:t>
                      </a:r>
                      <a:r>
                        <a:rPr lang="de-CH" sz="5400" dirty="0">
                          <a:effectLst/>
                          <a:latin typeface="Arial"/>
                          <a:ea typeface="Calibri"/>
                          <a:cs typeface="Times New Roman"/>
                        </a:rPr>
                        <a:t>– </a:t>
                      </a:r>
                      <a:r>
                        <a:rPr lang="de-CH" sz="5400" dirty="0" err="1">
                          <a:effectLst/>
                          <a:latin typeface="Arial"/>
                          <a:ea typeface="Calibri"/>
                          <a:cs typeface="Times New Roman"/>
                        </a:rPr>
                        <a:t>età</a:t>
                      </a:r>
                      <a:endParaRPr lang="de-CH" sz="5400" dirty="0">
                        <a:effectLst/>
                        <a:latin typeface="Calibri"/>
                        <a:ea typeface="Calibri"/>
                        <a:cs typeface="Times New Roman"/>
                      </a:endParaRPr>
                    </a:p>
                  </a:txBody>
                  <a:tcPr marL="38175" marR="381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extLst>
                  <a:ext uri="{0D108BD9-81ED-4DB2-BD59-A6C34878D82A}">
                    <a16:rowId xmlns:a16="http://schemas.microsoft.com/office/drawing/2014/main" val="10000"/>
                  </a:ext>
                </a:extLst>
              </a:tr>
              <a:tr h="1191419">
                <a:tc>
                  <a:txBody>
                    <a:bodyPr/>
                    <a:lstStyle/>
                    <a:p>
                      <a:pPr algn="ctr">
                        <a:lnSpc>
                          <a:spcPct val="115000"/>
                        </a:lnSpc>
                        <a:spcAft>
                          <a:spcPts val="0"/>
                        </a:spcAft>
                      </a:pPr>
                      <a:r>
                        <a:rPr lang="de-CH" sz="5400" dirty="0">
                          <a:effectLst/>
                          <a:latin typeface="Arial"/>
                          <a:ea typeface="Calibri"/>
                          <a:cs typeface="Times New Roman"/>
                        </a:rPr>
                        <a:t>♀</a:t>
                      </a:r>
                      <a:endParaRPr lang="de-CH" sz="5400" dirty="0">
                        <a:effectLst/>
                        <a:latin typeface="Calibri"/>
                        <a:ea typeface="Calibri"/>
                        <a:cs typeface="Times New Roman"/>
                      </a:endParaRPr>
                    </a:p>
                  </a:txBody>
                  <a:tcPr marL="38175" marR="381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6228"/>
                    </a:solidFill>
                  </a:tcPr>
                </a:tc>
                <a:tc>
                  <a:txBody>
                    <a:bodyPr/>
                    <a:lstStyle/>
                    <a:p>
                      <a:pPr algn="ctr">
                        <a:lnSpc>
                          <a:spcPct val="115000"/>
                        </a:lnSpc>
                        <a:spcAft>
                          <a:spcPts val="0"/>
                        </a:spcAft>
                      </a:pPr>
                      <a:r>
                        <a:rPr lang="de-CH" sz="5400" dirty="0">
                          <a:effectLst/>
                          <a:latin typeface="Arial"/>
                          <a:ea typeface="Calibri"/>
                          <a:cs typeface="Times New Roman"/>
                        </a:rPr>
                        <a:t>226</a:t>
                      </a:r>
                      <a:r>
                        <a:rPr lang="de-CH" sz="2800" dirty="0">
                          <a:effectLst/>
                          <a:latin typeface="Arial"/>
                          <a:ea typeface="Calibri"/>
                          <a:cs typeface="Times New Roman"/>
                        </a:rPr>
                        <a:t> </a:t>
                      </a:r>
                      <a:r>
                        <a:rPr lang="de-CH" sz="5400" dirty="0">
                          <a:effectLst/>
                          <a:latin typeface="Arial"/>
                          <a:ea typeface="Calibri"/>
                          <a:cs typeface="Times New Roman"/>
                        </a:rPr>
                        <a:t>– </a:t>
                      </a:r>
                      <a:r>
                        <a:rPr lang="de-CH" sz="5400" dirty="0" err="1">
                          <a:effectLst/>
                          <a:latin typeface="Arial"/>
                          <a:ea typeface="Calibri"/>
                          <a:cs typeface="Times New Roman"/>
                        </a:rPr>
                        <a:t>età</a:t>
                      </a:r>
                      <a:endParaRPr lang="de-CH" sz="5400" dirty="0">
                        <a:effectLst/>
                        <a:latin typeface="Calibri"/>
                        <a:ea typeface="Calibri"/>
                        <a:cs typeface="Times New Roman"/>
                      </a:endParaRPr>
                    </a:p>
                  </a:txBody>
                  <a:tcPr marL="38175" marR="381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6228"/>
                    </a:solidFill>
                  </a:tcPr>
                </a:tc>
                <a:extLst>
                  <a:ext uri="{0D108BD9-81ED-4DB2-BD59-A6C34878D82A}">
                    <a16:rowId xmlns:a16="http://schemas.microsoft.com/office/drawing/2014/main" val="10001"/>
                  </a:ext>
                </a:extLst>
              </a:tr>
            </a:tbl>
          </a:graphicData>
        </a:graphic>
      </p:graphicFrame>
      <p:sp>
        <p:nvSpPr>
          <p:cNvPr id="6" name="Titel 2">
            <a:extLst>
              <a:ext uri="{FF2B5EF4-FFF2-40B4-BE49-F238E27FC236}">
                <a16:creationId xmlns:a16="http://schemas.microsoft.com/office/drawing/2014/main" id="{25FAC2AD-2D2C-43DC-A60F-A1F898B1864B}"/>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it-IT" sz="2800" kern="0" dirty="0">
                <a:latin typeface="Arial" panose="020B0604020202020204" pitchFamily="34" charset="0"/>
                <a:cs typeface="Arial" panose="020B0604020202020204" pitchFamily="34" charset="0"/>
              </a:rPr>
              <a:t>Resistenza</a:t>
            </a:r>
            <a:br>
              <a:rPr lang="it-IT"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Determinare</a:t>
            </a:r>
            <a:r>
              <a:rPr lang="de-CH" sz="2800" b="0" kern="0" dirty="0">
                <a:latin typeface="Arial" panose="020B0604020202020204" pitchFamily="34" charset="0"/>
                <a:cs typeface="Arial" panose="020B0604020202020204" pitchFamily="34" charset="0"/>
              </a:rPr>
              <a:t> la </a:t>
            </a:r>
            <a:r>
              <a:rPr lang="de-CH" sz="2800" b="0" kern="0" dirty="0" err="1">
                <a:latin typeface="Arial" panose="020B0604020202020204" pitchFamily="34" charset="0"/>
                <a:cs typeface="Arial" panose="020B0604020202020204" pitchFamily="34" charset="0"/>
              </a:rPr>
              <a:t>frequenza</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cardiaca</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massimale</a:t>
            </a:r>
            <a:endParaRPr lang="de-CH" sz="2800" b="0" i="0" dirty="0">
              <a:solidFill>
                <a:srgbClr val="1D1D1D"/>
              </a:solidFill>
              <a:effectLst/>
            </a:endParaRPr>
          </a:p>
        </p:txBody>
      </p:sp>
      <p:sp>
        <p:nvSpPr>
          <p:cNvPr id="3" name="SeitenzahlBenutzerdefiniert">
            <a:extLst>
              <a:ext uri="{FF2B5EF4-FFF2-40B4-BE49-F238E27FC236}">
                <a16:creationId xmlns:a16="http://schemas.microsoft.com/office/drawing/2014/main" id="{D0183497-A1BA-0FEE-F334-4C40BF35E92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20</a:t>
            </a:r>
            <a:endParaRPr lang="de-CH" sz="900" dirty="0"/>
          </a:p>
        </p:txBody>
      </p:sp>
    </p:spTree>
    <p:extLst>
      <p:ext uri="{BB962C8B-B14F-4D97-AF65-F5344CB8AC3E}">
        <p14:creationId xmlns:p14="http://schemas.microsoft.com/office/powerpoint/2010/main" val="30268662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s Rechteck 1">
            <a:extLst>
              <a:ext uri="{FF2B5EF4-FFF2-40B4-BE49-F238E27FC236}">
                <a16:creationId xmlns:a16="http://schemas.microsoft.com/office/drawing/2014/main" id="{3784DB25-5E42-1749-A336-BC7327C53EEE}"/>
              </a:ext>
            </a:extLst>
          </p:cNvPr>
          <p:cNvSpPr/>
          <p:nvPr/>
        </p:nvSpPr>
        <p:spPr>
          <a:xfrm>
            <a:off x="411167" y="1556792"/>
            <a:ext cx="8587259" cy="1790427"/>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de-DE" altLang="de-DE" sz="2400" b="1" dirty="0">
                <a:latin typeface="Arial" pitchFamily="34" charset="0"/>
              </a:rPr>
              <a:t>Objektive Methode</a:t>
            </a:r>
          </a:p>
          <a:p>
            <a:pPr>
              <a:spcAft>
                <a:spcPts val="0"/>
              </a:spcAft>
            </a:pPr>
            <a:r>
              <a:rPr lang="de-DE" altLang="de-DE" sz="2400" dirty="0">
                <a:solidFill>
                  <a:schemeClr val="tx1"/>
                </a:solidFill>
                <a:latin typeface="Arial" pitchFamily="34" charset="0"/>
              </a:rPr>
              <a:t>Dauer (min)	x	Herzfrequenzzone(1-5)</a:t>
            </a:r>
          </a:p>
          <a:p>
            <a:pPr>
              <a:spcAft>
                <a:spcPts val="0"/>
              </a:spcAft>
            </a:pPr>
            <a:endParaRPr lang="de-DE" altLang="de-DE" sz="1600" i="1" dirty="0">
              <a:solidFill>
                <a:schemeClr val="bg1"/>
              </a:solidFill>
              <a:latin typeface="Arial" pitchFamily="34" charset="0"/>
            </a:endParaRPr>
          </a:p>
          <a:p>
            <a:pPr>
              <a:spcAft>
                <a:spcPts val="0"/>
              </a:spcAft>
            </a:pPr>
            <a:r>
              <a:rPr lang="de-DE" altLang="de-DE" sz="1800" i="1" dirty="0">
                <a:solidFill>
                  <a:schemeClr val="bg1"/>
                </a:solidFill>
                <a:latin typeface="Arial" pitchFamily="34" charset="0"/>
              </a:rPr>
              <a:t>Bsp. </a:t>
            </a:r>
          </a:p>
          <a:p>
            <a:pPr>
              <a:spcAft>
                <a:spcPts val="0"/>
              </a:spcAft>
            </a:pPr>
            <a:r>
              <a:rPr lang="de-DE" altLang="de-DE" sz="1800" i="1" dirty="0">
                <a:solidFill>
                  <a:schemeClr val="tx1"/>
                </a:solidFill>
                <a:latin typeface="Arial" pitchFamily="34" charset="0"/>
              </a:rPr>
              <a:t>30min		x	Zone 3 = </a:t>
            </a:r>
            <a:r>
              <a:rPr lang="de-DE" altLang="de-DE" sz="1800" i="1" dirty="0" err="1">
                <a:solidFill>
                  <a:schemeClr val="tx1"/>
                </a:solidFill>
                <a:latin typeface="Arial" pitchFamily="34" charset="0"/>
              </a:rPr>
              <a:t>Trainingsload</a:t>
            </a:r>
            <a:r>
              <a:rPr lang="de-DE" altLang="de-DE" sz="1800" i="1" dirty="0">
                <a:solidFill>
                  <a:schemeClr val="tx1"/>
                </a:solidFill>
                <a:latin typeface="Arial" pitchFamily="34" charset="0"/>
              </a:rPr>
              <a:t> 90</a:t>
            </a:r>
          </a:p>
        </p:txBody>
      </p:sp>
      <p:sp>
        <p:nvSpPr>
          <p:cNvPr id="7" name="Abgerundetes Rechteck 7">
            <a:extLst>
              <a:ext uri="{FF2B5EF4-FFF2-40B4-BE49-F238E27FC236}">
                <a16:creationId xmlns:a16="http://schemas.microsoft.com/office/drawing/2014/main" id="{F2D98374-2E2D-244C-A636-5707ABE7A584}"/>
              </a:ext>
            </a:extLst>
          </p:cNvPr>
          <p:cNvSpPr/>
          <p:nvPr/>
        </p:nvSpPr>
        <p:spPr>
          <a:xfrm>
            <a:off x="407368" y="3563242"/>
            <a:ext cx="8591058" cy="1790426"/>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de-DE" altLang="de-DE" sz="2400" b="1" dirty="0">
                <a:latin typeface="Arial" pitchFamily="34" charset="0"/>
              </a:rPr>
              <a:t>Subjektive Methode</a:t>
            </a:r>
          </a:p>
          <a:p>
            <a:pPr>
              <a:spcAft>
                <a:spcPts val="0"/>
              </a:spcAft>
            </a:pPr>
            <a:r>
              <a:rPr lang="de-DE" altLang="de-DE" sz="2400" dirty="0">
                <a:solidFill>
                  <a:schemeClr val="tx1"/>
                </a:solidFill>
                <a:latin typeface="Arial" pitchFamily="34" charset="0"/>
              </a:rPr>
              <a:t>Dauer (min)	x	Wert </a:t>
            </a:r>
            <a:r>
              <a:rPr lang="de-DE" altLang="de-DE" sz="2400" dirty="0" err="1">
                <a:solidFill>
                  <a:schemeClr val="tx1"/>
                </a:solidFill>
                <a:latin typeface="Arial" pitchFamily="34" charset="0"/>
              </a:rPr>
              <a:t>gemäss</a:t>
            </a:r>
            <a:r>
              <a:rPr lang="de-DE" altLang="de-DE" sz="2400" dirty="0">
                <a:solidFill>
                  <a:schemeClr val="tx1"/>
                </a:solidFill>
                <a:latin typeface="Arial" pitchFamily="34" charset="0"/>
              </a:rPr>
              <a:t> Intensitätsskala (1-10)</a:t>
            </a:r>
          </a:p>
          <a:p>
            <a:pPr>
              <a:spcAft>
                <a:spcPts val="0"/>
              </a:spcAft>
            </a:pPr>
            <a:endParaRPr lang="de-DE" altLang="de-DE" sz="1600" i="1" dirty="0">
              <a:solidFill>
                <a:schemeClr val="bg1"/>
              </a:solidFill>
              <a:latin typeface="Arial" pitchFamily="34" charset="0"/>
            </a:endParaRPr>
          </a:p>
          <a:p>
            <a:pPr>
              <a:spcAft>
                <a:spcPts val="0"/>
              </a:spcAft>
            </a:pPr>
            <a:r>
              <a:rPr lang="de-DE" altLang="de-DE" sz="1800" i="1" dirty="0">
                <a:solidFill>
                  <a:schemeClr val="bg1"/>
                </a:solidFill>
                <a:latin typeface="Arial" pitchFamily="34" charset="0"/>
              </a:rPr>
              <a:t>Bsp.</a:t>
            </a:r>
          </a:p>
          <a:p>
            <a:pPr>
              <a:spcAft>
                <a:spcPts val="0"/>
              </a:spcAft>
            </a:pPr>
            <a:r>
              <a:rPr lang="de-DE" altLang="de-DE" sz="1800" i="1" dirty="0">
                <a:solidFill>
                  <a:schemeClr val="tx1"/>
                </a:solidFill>
                <a:latin typeface="Arial" pitchFamily="34" charset="0"/>
              </a:rPr>
              <a:t>60min		x	7 = </a:t>
            </a:r>
            <a:r>
              <a:rPr lang="de-DE" altLang="de-DE" sz="1800" i="1" dirty="0" err="1">
                <a:solidFill>
                  <a:schemeClr val="tx1"/>
                </a:solidFill>
                <a:latin typeface="Arial" pitchFamily="34" charset="0"/>
              </a:rPr>
              <a:t>Trainingsload</a:t>
            </a:r>
            <a:r>
              <a:rPr lang="de-DE" altLang="de-DE" sz="1800" i="1" dirty="0">
                <a:solidFill>
                  <a:schemeClr val="tx1"/>
                </a:solidFill>
                <a:latin typeface="Arial" pitchFamily="34" charset="0"/>
              </a:rPr>
              <a:t> 420</a:t>
            </a:r>
            <a:endParaRPr lang="de-CH" altLang="de-DE" sz="1800" i="1" dirty="0">
              <a:solidFill>
                <a:schemeClr val="tx1"/>
              </a:solidFill>
              <a:latin typeface="Arial" pitchFamily="34" charset="0"/>
            </a:endParaRPr>
          </a:p>
        </p:txBody>
      </p:sp>
      <p:pic>
        <p:nvPicPr>
          <p:cNvPr id="8" name="Bild 2" descr="Screen Shot 2017-03-28 at 09.47.37.png">
            <a:extLst>
              <a:ext uri="{FF2B5EF4-FFF2-40B4-BE49-F238E27FC236}">
                <a16:creationId xmlns:a16="http://schemas.microsoft.com/office/drawing/2014/main" id="{D2315552-EFCE-5F48-A10A-E66F1727F5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6802" y="3284984"/>
            <a:ext cx="2541806" cy="3266153"/>
          </a:xfrm>
          <a:prstGeom prst="rect">
            <a:avLst/>
          </a:prstGeom>
        </p:spPr>
      </p:pic>
      <p:sp>
        <p:nvSpPr>
          <p:cNvPr id="9" name="Titel 2">
            <a:extLst>
              <a:ext uri="{FF2B5EF4-FFF2-40B4-BE49-F238E27FC236}">
                <a16:creationId xmlns:a16="http://schemas.microsoft.com/office/drawing/2014/main" id="{86CCF902-1871-4BE8-890D-D1BE69D03F81}"/>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Ausdauer</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Trainingsload</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12F803B4-A433-F438-EA18-C5B59BB0709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21</a:t>
            </a:r>
            <a:endParaRPr lang="de-CH" sz="900" dirty="0"/>
          </a:p>
        </p:txBody>
      </p:sp>
      <p:pic>
        <p:nvPicPr>
          <p:cNvPr id="2" name="Grafik 1">
            <a:extLst>
              <a:ext uri="{FF2B5EF4-FFF2-40B4-BE49-F238E27FC236}">
                <a16:creationId xmlns:a16="http://schemas.microsoft.com/office/drawing/2014/main" id="{03914D2F-C592-9083-9D36-1F195FF89272}"/>
              </a:ext>
            </a:extLst>
          </p:cNvPr>
          <p:cNvPicPr>
            <a:picLocks noChangeAspect="1"/>
          </p:cNvPicPr>
          <p:nvPr/>
        </p:nvPicPr>
        <p:blipFill>
          <a:blip r:embed="rId4"/>
          <a:stretch>
            <a:fillRect/>
          </a:stretch>
        </p:blipFill>
        <p:spPr>
          <a:xfrm>
            <a:off x="378984" y="6059249"/>
            <a:ext cx="269382" cy="360000"/>
          </a:xfrm>
          <a:prstGeom prst="rect">
            <a:avLst/>
          </a:prstGeom>
        </p:spPr>
      </p:pic>
    </p:spTree>
    <p:extLst>
      <p:ext uri="{BB962C8B-B14F-4D97-AF65-F5344CB8AC3E}">
        <p14:creationId xmlns:p14="http://schemas.microsoft.com/office/powerpoint/2010/main" val="52657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2">
            <a:extLst>
              <a:ext uri="{FF2B5EF4-FFF2-40B4-BE49-F238E27FC236}">
                <a16:creationId xmlns:a16="http://schemas.microsoft.com/office/drawing/2014/main" id="{45D16B68-B5CB-05A6-2394-655824470100}"/>
              </a:ext>
            </a:extLst>
          </p:cNvPr>
          <p:cNvPicPr>
            <a:picLocks noChangeAspect="1"/>
          </p:cNvPicPr>
          <p:nvPr/>
        </p:nvPicPr>
        <p:blipFill>
          <a:blip r:embed="rId3"/>
          <a:stretch>
            <a:fillRect/>
          </a:stretch>
        </p:blipFill>
        <p:spPr>
          <a:xfrm>
            <a:off x="8696017" y="3605636"/>
            <a:ext cx="2944599" cy="2777360"/>
          </a:xfrm>
          <a:prstGeom prst="rect">
            <a:avLst/>
          </a:prstGeom>
        </p:spPr>
      </p:pic>
      <p:sp>
        <p:nvSpPr>
          <p:cNvPr id="5" name="Abgerundetes Rechteck 1">
            <a:extLst>
              <a:ext uri="{FF2B5EF4-FFF2-40B4-BE49-F238E27FC236}">
                <a16:creationId xmlns:a16="http://schemas.microsoft.com/office/drawing/2014/main" id="{834860D9-FF8B-5762-643B-A985EB3107B8}"/>
              </a:ext>
            </a:extLst>
          </p:cNvPr>
          <p:cNvSpPr/>
          <p:nvPr/>
        </p:nvSpPr>
        <p:spPr>
          <a:xfrm>
            <a:off x="335360" y="1908959"/>
            <a:ext cx="8231832" cy="1520041"/>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de-DE" altLang="de-DE" sz="2400" b="1" dirty="0" err="1">
                <a:latin typeface="Arial" pitchFamily="34" charset="0"/>
              </a:rPr>
              <a:t>Méthode</a:t>
            </a:r>
            <a:r>
              <a:rPr lang="de-DE" altLang="de-DE" sz="2400" b="1" dirty="0">
                <a:latin typeface="Arial" pitchFamily="34" charset="0"/>
              </a:rPr>
              <a:t> </a:t>
            </a:r>
            <a:r>
              <a:rPr lang="de-DE" altLang="de-DE" sz="2400" b="1" dirty="0" err="1">
                <a:latin typeface="Arial" pitchFamily="34" charset="0"/>
              </a:rPr>
              <a:t>objective</a:t>
            </a:r>
            <a:endParaRPr lang="de-DE" altLang="de-DE" sz="2400" b="1" dirty="0">
              <a:latin typeface="Arial" pitchFamily="34" charset="0"/>
            </a:endParaRPr>
          </a:p>
          <a:p>
            <a:pPr>
              <a:spcAft>
                <a:spcPts val="0"/>
              </a:spcAft>
            </a:pPr>
            <a:r>
              <a:rPr lang="de-DE" altLang="de-DE" sz="2400" dirty="0" err="1">
                <a:solidFill>
                  <a:schemeClr val="tx1"/>
                </a:solidFill>
                <a:latin typeface="Arial" pitchFamily="34" charset="0"/>
              </a:rPr>
              <a:t>Durée</a:t>
            </a:r>
            <a:r>
              <a:rPr lang="de-DE" altLang="de-DE" sz="2400" dirty="0">
                <a:solidFill>
                  <a:schemeClr val="tx1"/>
                </a:solidFill>
                <a:latin typeface="Arial" pitchFamily="34" charset="0"/>
              </a:rPr>
              <a:t> (min)	x	</a:t>
            </a:r>
            <a:r>
              <a:rPr lang="de-DE" altLang="de-DE" sz="2400" dirty="0" err="1">
                <a:solidFill>
                  <a:schemeClr val="tx1"/>
                </a:solidFill>
                <a:latin typeface="Arial" pitchFamily="34" charset="0"/>
              </a:rPr>
              <a:t>zone</a:t>
            </a:r>
            <a:r>
              <a:rPr lang="de-DE" altLang="de-DE" sz="2400" dirty="0">
                <a:solidFill>
                  <a:schemeClr val="tx1"/>
                </a:solidFill>
                <a:latin typeface="Arial" pitchFamily="34" charset="0"/>
              </a:rPr>
              <a:t> de </a:t>
            </a:r>
            <a:r>
              <a:rPr lang="de-DE" altLang="de-DE" sz="2400" dirty="0" err="1">
                <a:solidFill>
                  <a:schemeClr val="tx1"/>
                </a:solidFill>
                <a:latin typeface="Arial" pitchFamily="34" charset="0"/>
              </a:rPr>
              <a:t>fréquence</a:t>
            </a:r>
            <a:r>
              <a:rPr lang="de-DE" altLang="de-DE" sz="2400" dirty="0">
                <a:solidFill>
                  <a:schemeClr val="tx1"/>
                </a:solidFill>
                <a:latin typeface="Arial" pitchFamily="34" charset="0"/>
              </a:rPr>
              <a:t> </a:t>
            </a:r>
            <a:r>
              <a:rPr lang="de-DE" altLang="de-DE" sz="2400" dirty="0" err="1">
                <a:solidFill>
                  <a:schemeClr val="tx1"/>
                </a:solidFill>
                <a:latin typeface="Arial" pitchFamily="34" charset="0"/>
              </a:rPr>
              <a:t>cardiaque</a:t>
            </a:r>
            <a:r>
              <a:rPr lang="de-DE" altLang="de-DE" sz="2400" dirty="0">
                <a:solidFill>
                  <a:schemeClr val="tx1"/>
                </a:solidFill>
                <a:latin typeface="Arial" pitchFamily="34" charset="0"/>
              </a:rPr>
              <a:t> (1-5)</a:t>
            </a:r>
          </a:p>
          <a:p>
            <a:pPr>
              <a:spcAft>
                <a:spcPts val="0"/>
              </a:spcAft>
            </a:pPr>
            <a:r>
              <a:rPr lang="de-DE" altLang="de-DE" sz="1800" i="1" dirty="0">
                <a:solidFill>
                  <a:schemeClr val="tx1"/>
                </a:solidFill>
                <a:latin typeface="Arial" pitchFamily="34" charset="0"/>
              </a:rPr>
              <a:t>ex. 30min	x	Zone 3 = </a:t>
            </a:r>
            <a:r>
              <a:rPr lang="de-DE" altLang="de-DE" sz="1800" i="1" dirty="0" err="1">
                <a:solidFill>
                  <a:schemeClr val="tx1"/>
                </a:solidFill>
                <a:latin typeface="Arial" pitchFamily="34" charset="0"/>
              </a:rPr>
              <a:t>charge</a:t>
            </a:r>
            <a:r>
              <a:rPr lang="de-DE" altLang="de-DE" sz="1800" i="1" dirty="0">
                <a:solidFill>
                  <a:schemeClr val="tx1"/>
                </a:solidFill>
                <a:latin typeface="Arial" pitchFamily="34" charset="0"/>
              </a:rPr>
              <a:t> </a:t>
            </a:r>
            <a:r>
              <a:rPr lang="de-DE" altLang="de-DE" sz="1800" i="1" dirty="0" err="1">
                <a:solidFill>
                  <a:schemeClr val="tx1"/>
                </a:solidFill>
                <a:latin typeface="Arial" pitchFamily="34" charset="0"/>
              </a:rPr>
              <a:t>d‘entrainement</a:t>
            </a:r>
            <a:r>
              <a:rPr lang="de-DE" altLang="de-DE" sz="1800" i="1" dirty="0">
                <a:solidFill>
                  <a:schemeClr val="tx1"/>
                </a:solidFill>
                <a:latin typeface="Arial" pitchFamily="34" charset="0"/>
              </a:rPr>
              <a:t> 90</a:t>
            </a:r>
          </a:p>
        </p:txBody>
      </p:sp>
      <p:sp>
        <p:nvSpPr>
          <p:cNvPr id="6" name="Abgerundetes Rechteck 7">
            <a:extLst>
              <a:ext uri="{FF2B5EF4-FFF2-40B4-BE49-F238E27FC236}">
                <a16:creationId xmlns:a16="http://schemas.microsoft.com/office/drawing/2014/main" id="{80C8F935-B684-A69F-E920-586AFDA89584}"/>
              </a:ext>
            </a:extLst>
          </p:cNvPr>
          <p:cNvSpPr/>
          <p:nvPr/>
        </p:nvSpPr>
        <p:spPr>
          <a:xfrm>
            <a:off x="335360" y="3605636"/>
            <a:ext cx="8231832" cy="1520041"/>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de-DE" altLang="de-DE" sz="2400" b="1" dirty="0" err="1">
                <a:latin typeface="Arial" pitchFamily="34" charset="0"/>
              </a:rPr>
              <a:t>Méthode</a:t>
            </a:r>
            <a:r>
              <a:rPr lang="de-DE" altLang="de-DE" sz="2400" b="1" dirty="0">
                <a:latin typeface="Arial" pitchFamily="34" charset="0"/>
              </a:rPr>
              <a:t> </a:t>
            </a:r>
            <a:r>
              <a:rPr lang="de-DE" altLang="de-DE" sz="2400" b="1" dirty="0" err="1">
                <a:latin typeface="Arial" pitchFamily="34" charset="0"/>
              </a:rPr>
              <a:t>subjective</a:t>
            </a:r>
            <a:endParaRPr lang="de-DE" altLang="de-DE" sz="2400" b="1" dirty="0">
              <a:latin typeface="Arial" pitchFamily="34" charset="0"/>
            </a:endParaRPr>
          </a:p>
          <a:p>
            <a:pPr>
              <a:spcAft>
                <a:spcPts val="0"/>
              </a:spcAft>
            </a:pPr>
            <a:r>
              <a:rPr lang="de-DE" altLang="de-DE" sz="2400" dirty="0" err="1">
                <a:solidFill>
                  <a:schemeClr val="tx1"/>
                </a:solidFill>
                <a:latin typeface="Arial" pitchFamily="34" charset="0"/>
              </a:rPr>
              <a:t>Durée</a:t>
            </a:r>
            <a:r>
              <a:rPr lang="de-DE" altLang="de-DE" sz="2400" dirty="0">
                <a:solidFill>
                  <a:schemeClr val="tx1"/>
                </a:solidFill>
                <a:latin typeface="Arial" pitchFamily="34" charset="0"/>
              </a:rPr>
              <a:t> (min)	x	</a:t>
            </a:r>
            <a:r>
              <a:rPr lang="de-DE" altLang="de-DE" sz="2400" dirty="0" err="1">
                <a:solidFill>
                  <a:schemeClr val="tx1"/>
                </a:solidFill>
                <a:latin typeface="Arial" pitchFamily="34" charset="0"/>
              </a:rPr>
              <a:t>valeur</a:t>
            </a:r>
            <a:r>
              <a:rPr lang="de-DE" altLang="de-DE" sz="2400" dirty="0">
                <a:solidFill>
                  <a:schemeClr val="tx1"/>
                </a:solidFill>
                <a:latin typeface="Arial" pitchFamily="34" charset="0"/>
              </a:rPr>
              <a:t> </a:t>
            </a:r>
            <a:r>
              <a:rPr lang="de-DE" altLang="de-DE" sz="2400" dirty="0" err="1">
                <a:solidFill>
                  <a:schemeClr val="tx1"/>
                </a:solidFill>
                <a:latin typeface="Arial" pitchFamily="34" charset="0"/>
              </a:rPr>
              <a:t>selon</a:t>
            </a:r>
            <a:r>
              <a:rPr lang="de-DE" altLang="de-DE" sz="2400" dirty="0">
                <a:solidFill>
                  <a:schemeClr val="tx1"/>
                </a:solidFill>
                <a:latin typeface="Arial" pitchFamily="34" charset="0"/>
              </a:rPr>
              <a:t> </a:t>
            </a:r>
            <a:r>
              <a:rPr lang="de-DE" altLang="de-DE" sz="2400" dirty="0" err="1">
                <a:solidFill>
                  <a:schemeClr val="tx1"/>
                </a:solidFill>
                <a:latin typeface="Arial" pitchFamily="34" charset="0"/>
              </a:rPr>
              <a:t>échelle</a:t>
            </a:r>
            <a:r>
              <a:rPr lang="de-DE" altLang="de-DE" sz="2400" dirty="0">
                <a:solidFill>
                  <a:schemeClr val="tx1"/>
                </a:solidFill>
                <a:latin typeface="Arial" pitchFamily="34" charset="0"/>
              </a:rPr>
              <a:t> </a:t>
            </a:r>
            <a:r>
              <a:rPr lang="de-DE" altLang="de-DE" sz="2400" dirty="0" err="1">
                <a:solidFill>
                  <a:schemeClr val="tx1"/>
                </a:solidFill>
                <a:latin typeface="Arial" pitchFamily="34" charset="0"/>
              </a:rPr>
              <a:t>d‘intensité</a:t>
            </a:r>
            <a:r>
              <a:rPr lang="de-DE" altLang="de-DE" sz="2400" dirty="0">
                <a:solidFill>
                  <a:schemeClr val="tx1"/>
                </a:solidFill>
                <a:latin typeface="Arial" pitchFamily="34" charset="0"/>
              </a:rPr>
              <a:t> (1-10)</a:t>
            </a:r>
          </a:p>
          <a:p>
            <a:pPr>
              <a:spcAft>
                <a:spcPts val="0"/>
              </a:spcAft>
            </a:pPr>
            <a:r>
              <a:rPr lang="de-DE" altLang="de-DE" sz="1800" i="1" dirty="0">
                <a:solidFill>
                  <a:schemeClr val="tx1"/>
                </a:solidFill>
                <a:latin typeface="Arial" pitchFamily="34" charset="0"/>
              </a:rPr>
              <a:t>ex. 60min	x	7 = </a:t>
            </a:r>
            <a:r>
              <a:rPr lang="de-DE" altLang="de-DE" sz="1800" i="1" dirty="0" err="1">
                <a:solidFill>
                  <a:schemeClr val="tx1"/>
                </a:solidFill>
                <a:latin typeface="Arial" pitchFamily="34" charset="0"/>
              </a:rPr>
              <a:t>charge</a:t>
            </a:r>
            <a:r>
              <a:rPr lang="de-DE" altLang="de-DE" sz="1800" i="1" dirty="0">
                <a:solidFill>
                  <a:schemeClr val="tx1"/>
                </a:solidFill>
                <a:latin typeface="Arial" pitchFamily="34" charset="0"/>
              </a:rPr>
              <a:t> </a:t>
            </a:r>
            <a:r>
              <a:rPr lang="de-DE" altLang="de-DE" sz="1800" i="1" dirty="0" err="1">
                <a:solidFill>
                  <a:schemeClr val="tx1"/>
                </a:solidFill>
                <a:latin typeface="Arial" pitchFamily="34" charset="0"/>
              </a:rPr>
              <a:t>d‘entrainement</a:t>
            </a:r>
            <a:r>
              <a:rPr lang="de-DE" altLang="de-DE" sz="1800" i="1" dirty="0">
                <a:solidFill>
                  <a:schemeClr val="tx1"/>
                </a:solidFill>
                <a:latin typeface="Arial" pitchFamily="34" charset="0"/>
              </a:rPr>
              <a:t> 420</a:t>
            </a:r>
            <a:endParaRPr lang="de-CH" altLang="de-DE" sz="1800" i="1" dirty="0">
              <a:solidFill>
                <a:schemeClr val="tx1"/>
              </a:solidFill>
              <a:latin typeface="Arial" pitchFamily="34" charset="0"/>
            </a:endParaRPr>
          </a:p>
        </p:txBody>
      </p:sp>
      <p:sp>
        <p:nvSpPr>
          <p:cNvPr id="8" name="Titel 2">
            <a:extLst>
              <a:ext uri="{FF2B5EF4-FFF2-40B4-BE49-F238E27FC236}">
                <a16:creationId xmlns:a16="http://schemas.microsoft.com/office/drawing/2014/main" id="{0A3E2882-7FF8-40FF-A8F6-C1B3B9210087}"/>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Endurance</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Charge de </a:t>
            </a:r>
            <a:r>
              <a:rPr lang="de-CH" sz="2800" b="0" kern="0" dirty="0" err="1">
                <a:latin typeface="Arial" panose="020B0604020202020204" pitchFamily="34" charset="0"/>
                <a:cs typeface="Arial" panose="020B0604020202020204" pitchFamily="34" charset="0"/>
              </a:rPr>
              <a:t>l’entraînement</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5CCBB33E-74AC-012B-AEC1-95B8CFCA803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21</a:t>
            </a:r>
            <a:endParaRPr lang="de-CH" sz="900" dirty="0"/>
          </a:p>
        </p:txBody>
      </p:sp>
      <p:pic>
        <p:nvPicPr>
          <p:cNvPr id="2" name="Grafik 1">
            <a:extLst>
              <a:ext uri="{FF2B5EF4-FFF2-40B4-BE49-F238E27FC236}">
                <a16:creationId xmlns:a16="http://schemas.microsoft.com/office/drawing/2014/main" id="{87B2625B-6526-D31D-47C4-B4E57EAE10A0}"/>
              </a:ext>
            </a:extLst>
          </p:cNvPr>
          <p:cNvPicPr>
            <a:picLocks noChangeAspect="1"/>
          </p:cNvPicPr>
          <p:nvPr/>
        </p:nvPicPr>
        <p:blipFill>
          <a:blip r:embed="rId4"/>
          <a:stretch>
            <a:fillRect/>
          </a:stretch>
        </p:blipFill>
        <p:spPr>
          <a:xfrm>
            <a:off x="378984" y="6059249"/>
            <a:ext cx="269382" cy="360000"/>
          </a:xfrm>
          <a:prstGeom prst="rect">
            <a:avLst/>
          </a:prstGeom>
        </p:spPr>
      </p:pic>
    </p:spTree>
    <p:extLst>
      <p:ext uri="{BB962C8B-B14F-4D97-AF65-F5344CB8AC3E}">
        <p14:creationId xmlns:p14="http://schemas.microsoft.com/office/powerpoint/2010/main" val="33310698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1">
            <a:extLst>
              <a:ext uri="{FF2B5EF4-FFF2-40B4-BE49-F238E27FC236}">
                <a16:creationId xmlns:a16="http://schemas.microsoft.com/office/drawing/2014/main" id="{2C244AA9-095D-B3A9-B252-660B96D3F9B4}"/>
              </a:ext>
            </a:extLst>
          </p:cNvPr>
          <p:cNvSpPr/>
          <p:nvPr/>
        </p:nvSpPr>
        <p:spPr>
          <a:xfrm>
            <a:off x="413472" y="1700808"/>
            <a:ext cx="7947355" cy="1728192"/>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de-DE" altLang="de-DE" sz="2400" b="1" dirty="0" err="1">
                <a:latin typeface="Arial" pitchFamily="34" charset="0"/>
              </a:rPr>
              <a:t>Metodo</a:t>
            </a:r>
            <a:r>
              <a:rPr lang="de-DE" altLang="de-DE" sz="2400" b="1" dirty="0">
                <a:latin typeface="Arial" pitchFamily="34" charset="0"/>
              </a:rPr>
              <a:t> </a:t>
            </a:r>
            <a:r>
              <a:rPr lang="de-DE" altLang="de-DE" sz="2400" b="1" dirty="0" err="1">
                <a:latin typeface="Arial" pitchFamily="34" charset="0"/>
              </a:rPr>
              <a:t>obiettivo</a:t>
            </a:r>
            <a:endParaRPr lang="de-DE" altLang="de-DE" sz="2400" b="1" dirty="0">
              <a:latin typeface="Arial" pitchFamily="34" charset="0"/>
            </a:endParaRPr>
          </a:p>
          <a:p>
            <a:pPr>
              <a:spcAft>
                <a:spcPts val="1200"/>
              </a:spcAft>
            </a:pPr>
            <a:r>
              <a:rPr lang="fr-CH" altLang="de-DE" sz="2400" dirty="0" err="1">
                <a:solidFill>
                  <a:schemeClr val="tx1"/>
                </a:solidFill>
                <a:latin typeface="Arial" pitchFamily="34" charset="0"/>
              </a:rPr>
              <a:t>Durata</a:t>
            </a:r>
            <a:r>
              <a:rPr lang="fr-CH" altLang="de-DE" sz="2400" dirty="0">
                <a:solidFill>
                  <a:schemeClr val="tx1"/>
                </a:solidFill>
                <a:latin typeface="Arial" pitchFamily="34" charset="0"/>
              </a:rPr>
              <a:t> (min) x zona </a:t>
            </a:r>
            <a:r>
              <a:rPr lang="fr-CH" altLang="de-DE" sz="2400" dirty="0" err="1">
                <a:solidFill>
                  <a:schemeClr val="tx1"/>
                </a:solidFill>
                <a:latin typeface="Arial" pitchFamily="34" charset="0"/>
              </a:rPr>
              <a:t>frequenza</a:t>
            </a:r>
            <a:r>
              <a:rPr lang="fr-CH" altLang="de-DE" sz="2400" dirty="0">
                <a:solidFill>
                  <a:schemeClr val="tx1"/>
                </a:solidFill>
                <a:latin typeface="Arial" pitchFamily="34" charset="0"/>
              </a:rPr>
              <a:t> </a:t>
            </a:r>
            <a:r>
              <a:rPr lang="fr-CH" altLang="de-DE" sz="2400" dirty="0" err="1">
                <a:solidFill>
                  <a:schemeClr val="tx1"/>
                </a:solidFill>
                <a:latin typeface="Arial" pitchFamily="34" charset="0"/>
              </a:rPr>
              <a:t>cardiaca</a:t>
            </a:r>
            <a:r>
              <a:rPr lang="fr-CH" altLang="de-DE" sz="2400" dirty="0">
                <a:solidFill>
                  <a:schemeClr val="tx1"/>
                </a:solidFill>
                <a:latin typeface="Arial" pitchFamily="34" charset="0"/>
              </a:rPr>
              <a:t> (1-5)</a:t>
            </a:r>
            <a:endParaRPr lang="de-DE" altLang="de-DE" sz="1600" i="1" dirty="0">
              <a:solidFill>
                <a:schemeClr val="bg1"/>
              </a:solidFill>
              <a:latin typeface="Arial" pitchFamily="34" charset="0"/>
            </a:endParaRPr>
          </a:p>
          <a:p>
            <a:pPr>
              <a:spcAft>
                <a:spcPts val="0"/>
              </a:spcAft>
            </a:pPr>
            <a:r>
              <a:rPr lang="fr-CH" altLang="de-DE" sz="1800" i="1" dirty="0">
                <a:solidFill>
                  <a:schemeClr val="bg1"/>
                </a:solidFill>
                <a:latin typeface="Arial" pitchFamily="34" charset="0"/>
              </a:rPr>
              <a:t>Es.: </a:t>
            </a:r>
            <a:r>
              <a:rPr lang="fr-CH" altLang="de-DE" sz="1800" i="1" dirty="0">
                <a:solidFill>
                  <a:schemeClr val="tx1"/>
                </a:solidFill>
                <a:latin typeface="Arial" pitchFamily="34" charset="0"/>
              </a:rPr>
              <a:t>30min x Zona 3 = </a:t>
            </a:r>
            <a:r>
              <a:rPr lang="fr-CH" altLang="de-DE" sz="1800" i="1" dirty="0" err="1">
                <a:solidFill>
                  <a:schemeClr val="tx1"/>
                </a:solidFill>
                <a:latin typeface="Arial" pitchFamily="34" charset="0"/>
              </a:rPr>
              <a:t>carico</a:t>
            </a:r>
            <a:r>
              <a:rPr lang="fr-CH" altLang="de-DE" sz="1800" i="1" dirty="0">
                <a:solidFill>
                  <a:schemeClr val="tx1"/>
                </a:solidFill>
                <a:latin typeface="Arial" pitchFamily="34" charset="0"/>
              </a:rPr>
              <a:t> d’</a:t>
            </a:r>
            <a:r>
              <a:rPr lang="fr-CH" altLang="de-DE" sz="1800" i="1" dirty="0" err="1">
                <a:solidFill>
                  <a:schemeClr val="tx1"/>
                </a:solidFill>
                <a:latin typeface="Arial" pitchFamily="34" charset="0"/>
              </a:rPr>
              <a:t>allenamento</a:t>
            </a:r>
            <a:r>
              <a:rPr lang="fr-CH" altLang="de-DE" sz="1800" i="1" dirty="0">
                <a:solidFill>
                  <a:schemeClr val="tx1"/>
                </a:solidFill>
                <a:latin typeface="Arial" pitchFamily="34" charset="0"/>
              </a:rPr>
              <a:t> 90</a:t>
            </a:r>
            <a:endParaRPr lang="de-DE" altLang="de-DE" sz="1800" i="1" dirty="0">
              <a:solidFill>
                <a:schemeClr val="tx1"/>
              </a:solidFill>
              <a:latin typeface="Arial" pitchFamily="34" charset="0"/>
            </a:endParaRPr>
          </a:p>
        </p:txBody>
      </p:sp>
      <p:sp>
        <p:nvSpPr>
          <p:cNvPr id="5" name="Abgerundetes Rechteck 7">
            <a:extLst>
              <a:ext uri="{FF2B5EF4-FFF2-40B4-BE49-F238E27FC236}">
                <a16:creationId xmlns:a16="http://schemas.microsoft.com/office/drawing/2014/main" id="{B41E63C4-0933-15E3-32E1-EA7A8669EBF1}"/>
              </a:ext>
            </a:extLst>
          </p:cNvPr>
          <p:cNvSpPr/>
          <p:nvPr/>
        </p:nvSpPr>
        <p:spPr>
          <a:xfrm>
            <a:off x="413472" y="3585877"/>
            <a:ext cx="7914432" cy="1728192"/>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fr-CH" altLang="de-DE" sz="2400" b="1" dirty="0" err="1">
                <a:latin typeface="Arial" pitchFamily="34" charset="0"/>
              </a:rPr>
              <a:t>Metodo</a:t>
            </a:r>
            <a:r>
              <a:rPr lang="fr-CH" altLang="de-DE" sz="2400" b="1" dirty="0">
                <a:latin typeface="Arial" pitchFamily="34" charset="0"/>
              </a:rPr>
              <a:t> </a:t>
            </a:r>
            <a:r>
              <a:rPr lang="fr-CH" altLang="de-DE" sz="2400" b="1" dirty="0" err="1">
                <a:latin typeface="Arial" pitchFamily="34" charset="0"/>
              </a:rPr>
              <a:t>soggettivo</a:t>
            </a:r>
            <a:endParaRPr lang="fr-CH" altLang="de-DE" sz="2400" b="1" dirty="0">
              <a:latin typeface="Arial" pitchFamily="34" charset="0"/>
            </a:endParaRPr>
          </a:p>
          <a:p>
            <a:pPr>
              <a:spcAft>
                <a:spcPts val="1200"/>
              </a:spcAft>
            </a:pPr>
            <a:r>
              <a:rPr lang="fr-CH" altLang="de-DE" sz="2400" dirty="0" err="1">
                <a:solidFill>
                  <a:schemeClr val="tx1"/>
                </a:solidFill>
                <a:latin typeface="Arial" pitchFamily="34" charset="0"/>
              </a:rPr>
              <a:t>Durata</a:t>
            </a:r>
            <a:r>
              <a:rPr lang="fr-CH" altLang="de-DE" sz="2400" dirty="0">
                <a:solidFill>
                  <a:schemeClr val="tx1"/>
                </a:solidFill>
                <a:latin typeface="Arial" pitchFamily="34" charset="0"/>
              </a:rPr>
              <a:t> (min) x </a:t>
            </a:r>
            <a:r>
              <a:rPr lang="it-IT" altLang="de-DE" sz="2400" dirty="0">
                <a:solidFill>
                  <a:schemeClr val="tx1"/>
                </a:solidFill>
                <a:latin typeface="Arial" pitchFamily="34" charset="0"/>
              </a:rPr>
              <a:t>secondo la scala di intensità </a:t>
            </a:r>
            <a:r>
              <a:rPr lang="fr-CH" altLang="de-DE" sz="2400" dirty="0">
                <a:solidFill>
                  <a:schemeClr val="tx1"/>
                </a:solidFill>
                <a:latin typeface="Arial" pitchFamily="34" charset="0"/>
              </a:rPr>
              <a:t>(1-10)</a:t>
            </a:r>
            <a:endParaRPr lang="fr-CH" altLang="de-DE" sz="2400" b="1" dirty="0">
              <a:latin typeface="Arial" pitchFamily="34" charset="0"/>
            </a:endParaRPr>
          </a:p>
          <a:p>
            <a:pPr>
              <a:spcAft>
                <a:spcPts val="0"/>
              </a:spcAft>
            </a:pPr>
            <a:r>
              <a:rPr lang="fr-CH" altLang="de-DE" sz="1800" i="1" dirty="0">
                <a:solidFill>
                  <a:schemeClr val="bg1"/>
                </a:solidFill>
                <a:latin typeface="Arial" pitchFamily="34" charset="0"/>
              </a:rPr>
              <a:t>Es.: </a:t>
            </a:r>
            <a:r>
              <a:rPr lang="fr-CH" altLang="de-DE" sz="1800" i="1" dirty="0">
                <a:solidFill>
                  <a:schemeClr val="tx1"/>
                </a:solidFill>
                <a:latin typeface="Arial" pitchFamily="34" charset="0"/>
              </a:rPr>
              <a:t>60min x 7 = </a:t>
            </a:r>
            <a:r>
              <a:rPr lang="fr-CH" altLang="de-DE" sz="1800" i="1" dirty="0" err="1">
                <a:solidFill>
                  <a:schemeClr val="tx1"/>
                </a:solidFill>
                <a:latin typeface="Arial" pitchFamily="34" charset="0"/>
              </a:rPr>
              <a:t>carico</a:t>
            </a:r>
            <a:r>
              <a:rPr lang="fr-CH" altLang="de-DE" sz="1800" i="1" dirty="0">
                <a:solidFill>
                  <a:schemeClr val="tx1"/>
                </a:solidFill>
                <a:latin typeface="Arial" pitchFamily="34" charset="0"/>
              </a:rPr>
              <a:t> d’</a:t>
            </a:r>
            <a:r>
              <a:rPr lang="fr-CH" altLang="de-DE" sz="1800" i="1" dirty="0" err="1">
                <a:solidFill>
                  <a:schemeClr val="tx1"/>
                </a:solidFill>
                <a:latin typeface="Arial" pitchFamily="34" charset="0"/>
              </a:rPr>
              <a:t>allenamento</a:t>
            </a:r>
            <a:r>
              <a:rPr lang="fr-CH" altLang="de-DE" sz="1800" i="1" dirty="0">
                <a:solidFill>
                  <a:schemeClr val="tx1"/>
                </a:solidFill>
                <a:latin typeface="Arial" pitchFamily="34" charset="0"/>
              </a:rPr>
              <a:t> 420</a:t>
            </a:r>
            <a:endParaRPr lang="de-CH" altLang="de-DE" sz="1800" i="1" dirty="0">
              <a:solidFill>
                <a:schemeClr val="tx1"/>
              </a:solidFill>
              <a:latin typeface="Arial" pitchFamily="34" charset="0"/>
            </a:endParaRPr>
          </a:p>
        </p:txBody>
      </p:sp>
      <p:pic>
        <p:nvPicPr>
          <p:cNvPr id="6" name="Image 2">
            <a:extLst>
              <a:ext uri="{FF2B5EF4-FFF2-40B4-BE49-F238E27FC236}">
                <a16:creationId xmlns:a16="http://schemas.microsoft.com/office/drawing/2014/main" id="{49177024-BF7D-1FF6-732B-D4072048C67C}"/>
              </a:ext>
            </a:extLst>
          </p:cNvPr>
          <p:cNvPicPr>
            <a:picLocks noChangeAspect="1"/>
          </p:cNvPicPr>
          <p:nvPr/>
        </p:nvPicPr>
        <p:blipFill>
          <a:blip r:embed="rId3"/>
          <a:stretch>
            <a:fillRect/>
          </a:stretch>
        </p:blipFill>
        <p:spPr>
          <a:xfrm>
            <a:off x="8478368" y="3610614"/>
            <a:ext cx="3090240" cy="2914730"/>
          </a:xfrm>
          <a:prstGeom prst="rect">
            <a:avLst/>
          </a:prstGeom>
        </p:spPr>
      </p:pic>
      <p:sp>
        <p:nvSpPr>
          <p:cNvPr id="8" name="Titel 2">
            <a:extLst>
              <a:ext uri="{FF2B5EF4-FFF2-40B4-BE49-F238E27FC236}">
                <a16:creationId xmlns:a16="http://schemas.microsoft.com/office/drawing/2014/main" id="{B3E78ACB-4D47-45EA-B630-36C8317B027C}"/>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Resistenza</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Carico</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dell’allenamento</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8BD57090-9E0D-9172-09ED-1420D758DA54}"/>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21</a:t>
            </a:r>
            <a:endParaRPr lang="de-CH" sz="900" dirty="0"/>
          </a:p>
        </p:txBody>
      </p:sp>
      <p:pic>
        <p:nvPicPr>
          <p:cNvPr id="2" name="Grafik 1">
            <a:extLst>
              <a:ext uri="{FF2B5EF4-FFF2-40B4-BE49-F238E27FC236}">
                <a16:creationId xmlns:a16="http://schemas.microsoft.com/office/drawing/2014/main" id="{43A95B53-C0EE-920D-53BE-42F8DBB5C701}"/>
              </a:ext>
            </a:extLst>
          </p:cNvPr>
          <p:cNvPicPr>
            <a:picLocks noChangeAspect="1"/>
          </p:cNvPicPr>
          <p:nvPr/>
        </p:nvPicPr>
        <p:blipFill>
          <a:blip r:embed="rId4"/>
          <a:stretch>
            <a:fillRect/>
          </a:stretch>
        </p:blipFill>
        <p:spPr>
          <a:xfrm>
            <a:off x="378984" y="6059249"/>
            <a:ext cx="269382" cy="360000"/>
          </a:xfrm>
          <a:prstGeom prst="rect">
            <a:avLst/>
          </a:prstGeom>
        </p:spPr>
      </p:pic>
    </p:spTree>
    <p:extLst>
      <p:ext uri="{BB962C8B-B14F-4D97-AF65-F5344CB8AC3E}">
        <p14:creationId xmlns:p14="http://schemas.microsoft.com/office/powerpoint/2010/main" val="2557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6F9A3FB2-B890-4447-9224-ADE3EF354E29}"/>
              </a:ext>
            </a:extLst>
          </p:cNvPr>
          <p:cNvSpPr txBox="1">
            <a:spLocks noChangeArrowheads="1"/>
          </p:cNvSpPr>
          <p:nvPr/>
        </p:nvSpPr>
        <p:spPr bwMode="auto">
          <a:xfrm>
            <a:off x="4112631" y="2204864"/>
            <a:ext cx="3888111" cy="4547354"/>
          </a:xfrm>
          <a:prstGeom prst="rect">
            <a:avLst/>
          </a:prstGeom>
          <a:noFill/>
          <a:ln w="9525">
            <a:solidFill>
              <a:schemeClr val="bg2"/>
            </a:solidFill>
            <a:miter lim="800000"/>
            <a:headEnd/>
            <a:tailEnd/>
          </a:ln>
        </p:spPr>
        <p:txBody>
          <a:bodyPr wrap="square">
            <a:spAutoFit/>
          </a:bodyPr>
          <a:lstStyle/>
          <a:p>
            <a:pPr algn="ctr" eaLnBrk="0" hangingPunct="0">
              <a:defRPr/>
            </a:pPr>
            <a:endParaRPr lang="de-CH" sz="400" dirty="0">
              <a:solidFill>
                <a:schemeClr val="bg2"/>
              </a:solidFill>
              <a:cs typeface="+mn-cs"/>
            </a:endParaRPr>
          </a:p>
          <a:p>
            <a:pPr algn="ctr" eaLnBrk="0" hangingPunct="0">
              <a:defRPr/>
            </a:pPr>
            <a:r>
              <a:rPr lang="de-CH" sz="2400" dirty="0">
                <a:solidFill>
                  <a:schemeClr val="tx1">
                    <a:lumMod val="50000"/>
                    <a:lumOff val="50000"/>
                  </a:schemeClr>
                </a:solidFill>
                <a:cs typeface="+mn-cs"/>
              </a:rPr>
              <a:t>Einstimmen/Einlaufen</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1600" dirty="0">
                <a:solidFill>
                  <a:schemeClr val="tx1">
                    <a:lumMod val="50000"/>
                    <a:lumOff val="50000"/>
                  </a:schemeClr>
                </a:solidFill>
                <a:cs typeface="+mn-cs"/>
              </a:rPr>
              <a:t>vor</a:t>
            </a:r>
            <a:endParaRPr lang="de-CH" dirty="0">
              <a:solidFill>
                <a:schemeClr val="tx1">
                  <a:lumMod val="50000"/>
                  <a:lumOff val="50000"/>
                </a:schemeClr>
              </a:solidFill>
              <a:cs typeface="+mn-cs"/>
            </a:endParaRPr>
          </a:p>
          <a:p>
            <a:pPr algn="ctr" eaLnBrk="0" hangingPunct="0">
              <a:defRPr/>
            </a:pPr>
            <a:endParaRPr lang="de-CH" sz="1000" dirty="0">
              <a:solidFill>
                <a:schemeClr val="bg2"/>
              </a:solidFill>
              <a:cs typeface="+mn-cs"/>
            </a:endParaRPr>
          </a:p>
          <a:p>
            <a:pPr algn="ctr" eaLnBrk="0" hangingPunct="0">
              <a:defRPr/>
            </a:pPr>
            <a:r>
              <a:rPr lang="de-CH" sz="2400" dirty="0">
                <a:solidFill>
                  <a:schemeClr val="tx1">
                    <a:lumMod val="50000"/>
                    <a:lumOff val="50000"/>
                  </a:schemeClr>
                </a:solidFill>
                <a:cs typeface="+mn-cs"/>
              </a:rPr>
              <a:t>Schnelligkeit</a:t>
            </a:r>
            <a:r>
              <a:rPr lang="de-CH" sz="2400" b="1" dirty="0">
                <a:solidFill>
                  <a:schemeClr val="bg2"/>
                </a:solidFill>
                <a:cs typeface="+mn-cs"/>
              </a:rPr>
              <a:t>  </a:t>
            </a:r>
            <a:r>
              <a:rPr lang="de-CH" sz="3200" b="1" dirty="0">
                <a:solidFill>
                  <a:schemeClr val="bg2"/>
                </a:solidFill>
                <a:cs typeface="+mn-cs"/>
              </a:rPr>
              <a:t>    </a:t>
            </a:r>
          </a:p>
          <a:p>
            <a:pPr algn="ctr" eaLnBrk="0" hangingPunct="0">
              <a:defRPr/>
            </a:pPr>
            <a:endParaRPr lang="de-CH" sz="1000" dirty="0">
              <a:solidFill>
                <a:schemeClr val="bg2"/>
              </a:solidFill>
              <a:cs typeface="+mn-cs"/>
            </a:endParaRPr>
          </a:p>
          <a:p>
            <a:pPr algn="ctr" eaLnBrk="0" hangingPunct="0">
              <a:defRPr/>
            </a:pPr>
            <a:r>
              <a:rPr lang="de-CH" sz="1600" dirty="0">
                <a:solidFill>
                  <a:schemeClr val="tx1">
                    <a:lumMod val="50000"/>
                    <a:lumOff val="50000"/>
                  </a:schemeClr>
                </a:solidFill>
                <a:cs typeface="+mn-cs"/>
              </a:rPr>
              <a:t>vor</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2400" dirty="0">
                <a:solidFill>
                  <a:schemeClr val="tx1">
                    <a:lumMod val="50000"/>
                    <a:lumOff val="50000"/>
                  </a:schemeClr>
                </a:solidFill>
                <a:cs typeface="+mn-cs"/>
              </a:rPr>
              <a:t>Kraft</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1600" dirty="0">
                <a:solidFill>
                  <a:schemeClr val="tx1">
                    <a:lumMod val="50000"/>
                    <a:lumOff val="50000"/>
                  </a:schemeClr>
                </a:solidFill>
                <a:cs typeface="+mn-cs"/>
              </a:rPr>
              <a:t>vor</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2400" b="1" dirty="0">
                <a:cs typeface="+mn-cs"/>
              </a:rPr>
              <a:t>Ausdauer</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1600" dirty="0">
                <a:solidFill>
                  <a:schemeClr val="tx1">
                    <a:lumMod val="50000"/>
                    <a:lumOff val="50000"/>
                  </a:schemeClr>
                </a:solidFill>
                <a:cs typeface="+mn-cs"/>
              </a:rPr>
              <a:t>vor</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2400" dirty="0">
                <a:solidFill>
                  <a:schemeClr val="tx1">
                    <a:lumMod val="50000"/>
                    <a:lumOff val="50000"/>
                  </a:schemeClr>
                </a:solidFill>
                <a:cs typeface="+mn-cs"/>
              </a:rPr>
              <a:t>Auslaufen/Ausklingen</a:t>
            </a:r>
          </a:p>
          <a:p>
            <a:pPr algn="ctr" eaLnBrk="0" hangingPunct="0">
              <a:defRPr/>
            </a:pPr>
            <a:endParaRPr lang="en-GB" sz="400" dirty="0">
              <a:solidFill>
                <a:schemeClr val="bg2"/>
              </a:solidFill>
              <a:cs typeface="+mn-cs"/>
            </a:endParaRPr>
          </a:p>
        </p:txBody>
      </p:sp>
      <p:sp>
        <p:nvSpPr>
          <p:cNvPr id="5" name="Textfeld 4">
            <a:extLst>
              <a:ext uri="{FF2B5EF4-FFF2-40B4-BE49-F238E27FC236}">
                <a16:creationId xmlns:a16="http://schemas.microsoft.com/office/drawing/2014/main" id="{78E30A49-2E55-4721-B587-631765E8869E}"/>
              </a:ext>
            </a:extLst>
          </p:cNvPr>
          <p:cNvSpPr txBox="1"/>
          <p:nvPr/>
        </p:nvSpPr>
        <p:spPr>
          <a:xfrm>
            <a:off x="4112631" y="1700808"/>
            <a:ext cx="3891581" cy="369332"/>
          </a:xfrm>
          <a:prstGeom prst="rect">
            <a:avLst/>
          </a:prstGeom>
          <a:noFill/>
        </p:spPr>
        <p:txBody>
          <a:bodyPr wrap="square" lIns="0" tIns="0" rIns="0" bIns="0" rtlCol="0">
            <a:spAutoFit/>
          </a:bodyPr>
          <a:lstStyle/>
          <a:p>
            <a:pPr algn="ctr"/>
            <a:r>
              <a:rPr lang="de-CH" sz="2400" dirty="0"/>
              <a:t>Reihenfolge des Trainings</a:t>
            </a:r>
          </a:p>
        </p:txBody>
      </p:sp>
      <p:sp>
        <p:nvSpPr>
          <p:cNvPr id="6" name="Titel 2">
            <a:extLst>
              <a:ext uri="{FF2B5EF4-FFF2-40B4-BE49-F238E27FC236}">
                <a16:creationId xmlns:a16="http://schemas.microsoft.com/office/drawing/2014/main" id="{7CAC45C3-20C6-428C-B395-135C822E920B}"/>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Ausdauer</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Grundsätze für das Ausdauertraining</a:t>
            </a:r>
          </a:p>
        </p:txBody>
      </p:sp>
      <p:sp>
        <p:nvSpPr>
          <p:cNvPr id="3" name="SeitenzahlBenutzerdefiniert">
            <a:extLst>
              <a:ext uri="{FF2B5EF4-FFF2-40B4-BE49-F238E27FC236}">
                <a16:creationId xmlns:a16="http://schemas.microsoft.com/office/drawing/2014/main" id="{6111109A-B7A6-4376-1026-076295E2865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22</a:t>
            </a:r>
            <a:endParaRPr lang="de-CH" sz="900" dirty="0"/>
          </a:p>
        </p:txBody>
      </p:sp>
      <p:pic>
        <p:nvPicPr>
          <p:cNvPr id="2" name="Grafik 1">
            <a:extLst>
              <a:ext uri="{FF2B5EF4-FFF2-40B4-BE49-F238E27FC236}">
                <a16:creationId xmlns:a16="http://schemas.microsoft.com/office/drawing/2014/main" id="{28097708-3A41-2ADB-A9D9-3D505F28C564}"/>
              </a:ext>
            </a:extLst>
          </p:cNvPr>
          <p:cNvPicPr>
            <a:picLocks noChangeAspect="1"/>
          </p:cNvPicPr>
          <p:nvPr/>
        </p:nvPicPr>
        <p:blipFill>
          <a:blip r:embed="rId3"/>
          <a:stretch>
            <a:fillRect/>
          </a:stretch>
        </p:blipFill>
        <p:spPr>
          <a:xfrm>
            <a:off x="378984" y="6059249"/>
            <a:ext cx="269382" cy="360000"/>
          </a:xfrm>
          <a:prstGeom prst="rect">
            <a:avLst/>
          </a:prstGeom>
        </p:spPr>
      </p:pic>
    </p:spTree>
    <p:extLst>
      <p:ext uri="{BB962C8B-B14F-4D97-AF65-F5344CB8AC3E}">
        <p14:creationId xmlns:p14="http://schemas.microsoft.com/office/powerpoint/2010/main" val="16589069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DE7D5-110F-CF33-C75F-CD6B1AAD3F5F}"/>
            </a:ext>
          </a:extLst>
        </p:cNvPr>
        <p:cNvGrpSpPr/>
        <p:nvPr/>
      </p:nvGrpSpPr>
      <p:grpSpPr>
        <a:xfrm>
          <a:off x="0" y="0"/>
          <a:ext cx="0" cy="0"/>
          <a:chOff x="0" y="0"/>
          <a:chExt cx="0" cy="0"/>
        </a:xfrm>
      </p:grpSpPr>
      <p:sp>
        <p:nvSpPr>
          <p:cNvPr id="5" name="Text Box 4">
            <a:extLst>
              <a:ext uri="{FF2B5EF4-FFF2-40B4-BE49-F238E27FC236}">
                <a16:creationId xmlns:a16="http://schemas.microsoft.com/office/drawing/2014/main" id="{2ABD343C-79F5-4901-9F10-8744C537BEA6}"/>
              </a:ext>
            </a:extLst>
          </p:cNvPr>
          <p:cNvSpPr txBox="1">
            <a:spLocks noChangeArrowheads="1"/>
          </p:cNvSpPr>
          <p:nvPr/>
        </p:nvSpPr>
        <p:spPr bwMode="auto">
          <a:xfrm>
            <a:off x="4008449" y="2196147"/>
            <a:ext cx="4176464" cy="4401205"/>
          </a:xfrm>
          <a:prstGeom prst="rect">
            <a:avLst/>
          </a:prstGeom>
          <a:noFill/>
          <a:ln w="9525">
            <a:solidFill>
              <a:schemeClr val="bg2"/>
            </a:solidFill>
            <a:miter lim="800000"/>
            <a:headEnd/>
            <a:tailEnd/>
          </a:ln>
        </p:spPr>
        <p:txBody>
          <a:bodyPr wrap="square">
            <a:spAutoFit/>
          </a:bodyPr>
          <a:lstStyle/>
          <a:p>
            <a:pPr algn="ctr" eaLnBrk="0" hangingPunct="0">
              <a:defRPr/>
            </a:pPr>
            <a:endParaRPr lang="de-CH" sz="400" dirty="0">
              <a:solidFill>
                <a:schemeClr val="bg2"/>
              </a:solidFill>
              <a:cs typeface="+mn-cs"/>
            </a:endParaRPr>
          </a:p>
          <a:p>
            <a:pPr algn="ctr" eaLnBrk="0" hangingPunct="0">
              <a:defRPr/>
            </a:pPr>
            <a:r>
              <a:rPr lang="de-CH" sz="2400" dirty="0" err="1">
                <a:solidFill>
                  <a:schemeClr val="tx1">
                    <a:lumMod val="50000"/>
                    <a:lumOff val="50000"/>
                  </a:schemeClr>
                </a:solidFill>
                <a:cs typeface="+mn-cs"/>
              </a:rPr>
              <a:t>Echauffement</a:t>
            </a:r>
            <a:endParaRPr lang="de-CH" sz="2400" dirty="0">
              <a:solidFill>
                <a:schemeClr val="tx1">
                  <a:lumMod val="50000"/>
                  <a:lumOff val="50000"/>
                </a:schemeClr>
              </a:solidFill>
              <a:cs typeface="+mn-cs"/>
            </a:endParaRP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1600" dirty="0">
                <a:solidFill>
                  <a:schemeClr val="tx1">
                    <a:lumMod val="50000"/>
                    <a:lumOff val="50000"/>
                  </a:schemeClr>
                </a:solidFill>
                <a:cs typeface="+mn-cs"/>
              </a:rPr>
              <a:t>avant </a:t>
            </a:r>
            <a:endParaRPr lang="de-CH" dirty="0">
              <a:solidFill>
                <a:schemeClr val="tx1">
                  <a:lumMod val="50000"/>
                  <a:lumOff val="50000"/>
                </a:schemeClr>
              </a:solidFill>
              <a:cs typeface="+mn-cs"/>
            </a:endParaRPr>
          </a:p>
          <a:p>
            <a:pPr algn="ctr" eaLnBrk="0" hangingPunct="0">
              <a:defRPr/>
            </a:pPr>
            <a:endParaRPr lang="de-CH" sz="1000" dirty="0">
              <a:solidFill>
                <a:schemeClr val="bg2"/>
              </a:solidFill>
              <a:cs typeface="+mn-cs"/>
            </a:endParaRPr>
          </a:p>
          <a:p>
            <a:pPr algn="ctr" eaLnBrk="0" hangingPunct="0">
              <a:defRPr/>
            </a:pPr>
            <a:r>
              <a:rPr lang="de-CH" sz="2400" dirty="0">
                <a:solidFill>
                  <a:schemeClr val="tx1">
                    <a:lumMod val="50000"/>
                    <a:lumOff val="50000"/>
                  </a:schemeClr>
                </a:solidFill>
                <a:cs typeface="+mn-cs"/>
              </a:rPr>
              <a:t>Vitesse</a:t>
            </a:r>
            <a:r>
              <a:rPr lang="de-CH" sz="2400" b="1" dirty="0">
                <a:solidFill>
                  <a:schemeClr val="bg2"/>
                </a:solidFill>
                <a:cs typeface="+mn-cs"/>
              </a:rPr>
              <a:t> </a:t>
            </a:r>
            <a:r>
              <a:rPr lang="de-CH" sz="3200" b="1" dirty="0">
                <a:solidFill>
                  <a:schemeClr val="bg2"/>
                </a:solidFill>
                <a:cs typeface="+mn-cs"/>
              </a:rPr>
              <a:t>    </a:t>
            </a:r>
          </a:p>
          <a:p>
            <a:pPr algn="ctr" eaLnBrk="0" hangingPunct="0">
              <a:defRPr/>
            </a:pPr>
            <a:endParaRPr lang="de-CH" sz="1000" dirty="0">
              <a:solidFill>
                <a:schemeClr val="bg2"/>
              </a:solidFill>
              <a:cs typeface="+mn-cs"/>
            </a:endParaRPr>
          </a:p>
          <a:p>
            <a:pPr algn="ctr" eaLnBrk="0" hangingPunct="0">
              <a:defRPr/>
            </a:pPr>
            <a:r>
              <a:rPr lang="de-CH" sz="1600" dirty="0">
                <a:solidFill>
                  <a:schemeClr val="tx1">
                    <a:lumMod val="50000"/>
                    <a:lumOff val="50000"/>
                  </a:schemeClr>
                </a:solidFill>
                <a:cs typeface="+mn-cs"/>
              </a:rPr>
              <a:t>avant</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2400" dirty="0">
                <a:solidFill>
                  <a:schemeClr val="tx1">
                    <a:lumMod val="50000"/>
                    <a:lumOff val="50000"/>
                  </a:schemeClr>
                </a:solidFill>
                <a:cs typeface="+mn-cs"/>
              </a:rPr>
              <a:t>Force</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1600" dirty="0">
                <a:solidFill>
                  <a:schemeClr val="tx1">
                    <a:lumMod val="50000"/>
                    <a:lumOff val="50000"/>
                  </a:schemeClr>
                </a:solidFill>
                <a:cs typeface="+mn-cs"/>
              </a:rPr>
              <a:t>avant</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2400" b="1" dirty="0">
                <a:cs typeface="+mn-cs"/>
              </a:rPr>
              <a:t>Endurance</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1600" dirty="0">
                <a:solidFill>
                  <a:schemeClr val="tx1">
                    <a:lumMod val="50000"/>
                    <a:lumOff val="50000"/>
                  </a:schemeClr>
                </a:solidFill>
                <a:cs typeface="+mn-cs"/>
              </a:rPr>
              <a:t>avant</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2400" dirty="0">
                <a:solidFill>
                  <a:schemeClr val="tx1">
                    <a:lumMod val="50000"/>
                    <a:lumOff val="50000"/>
                  </a:schemeClr>
                </a:solidFill>
                <a:cs typeface="+mn-cs"/>
              </a:rPr>
              <a:t>Retour au </a:t>
            </a:r>
            <a:r>
              <a:rPr lang="de-CH" sz="2400" dirty="0" err="1">
                <a:solidFill>
                  <a:schemeClr val="tx1">
                    <a:lumMod val="50000"/>
                    <a:lumOff val="50000"/>
                  </a:schemeClr>
                </a:solidFill>
                <a:cs typeface="+mn-cs"/>
              </a:rPr>
              <a:t>calme</a:t>
            </a:r>
            <a:endParaRPr lang="de-CH" sz="2400" dirty="0">
              <a:solidFill>
                <a:schemeClr val="tx1">
                  <a:lumMod val="50000"/>
                  <a:lumOff val="50000"/>
                </a:schemeClr>
              </a:solidFill>
              <a:cs typeface="+mn-cs"/>
            </a:endParaRPr>
          </a:p>
          <a:p>
            <a:pPr algn="ctr" eaLnBrk="0" hangingPunct="0">
              <a:defRPr/>
            </a:pPr>
            <a:endParaRPr lang="en-GB" sz="400" dirty="0">
              <a:solidFill>
                <a:schemeClr val="bg2"/>
              </a:solidFill>
              <a:cs typeface="+mn-cs"/>
            </a:endParaRPr>
          </a:p>
        </p:txBody>
      </p:sp>
      <p:sp>
        <p:nvSpPr>
          <p:cNvPr id="6" name="Textfeld 5">
            <a:extLst>
              <a:ext uri="{FF2B5EF4-FFF2-40B4-BE49-F238E27FC236}">
                <a16:creationId xmlns:a16="http://schemas.microsoft.com/office/drawing/2014/main" id="{CE6C74A5-57E1-489A-AF4B-AD1919F14DD4}"/>
              </a:ext>
            </a:extLst>
          </p:cNvPr>
          <p:cNvSpPr txBox="1"/>
          <p:nvPr/>
        </p:nvSpPr>
        <p:spPr>
          <a:xfrm>
            <a:off x="4007768" y="1700808"/>
            <a:ext cx="4176464" cy="369332"/>
          </a:xfrm>
          <a:prstGeom prst="rect">
            <a:avLst/>
          </a:prstGeom>
          <a:noFill/>
        </p:spPr>
        <p:txBody>
          <a:bodyPr wrap="square" lIns="0" tIns="0" rIns="0" bIns="0" rtlCol="0">
            <a:spAutoFit/>
          </a:bodyPr>
          <a:lstStyle/>
          <a:p>
            <a:pPr algn="ctr"/>
            <a:r>
              <a:rPr lang="de-CH" sz="2400" b="0" kern="0" dirty="0">
                <a:latin typeface="Arial" panose="020B0604020202020204" pitchFamily="34" charset="0"/>
                <a:cs typeface="Arial" panose="020B0604020202020204" pitchFamily="34" charset="0"/>
              </a:rPr>
              <a:t>Chronologie de </a:t>
            </a:r>
            <a:r>
              <a:rPr lang="de-CH" sz="2400" b="0" kern="0" dirty="0" err="1">
                <a:latin typeface="Arial" panose="020B0604020202020204" pitchFamily="34" charset="0"/>
                <a:cs typeface="Arial" panose="020B0604020202020204" pitchFamily="34" charset="0"/>
              </a:rPr>
              <a:t>l’entraînement</a:t>
            </a:r>
            <a:endParaRPr lang="de-CH" sz="2400" dirty="0"/>
          </a:p>
        </p:txBody>
      </p:sp>
      <p:sp>
        <p:nvSpPr>
          <p:cNvPr id="8" name="Titel 2">
            <a:extLst>
              <a:ext uri="{FF2B5EF4-FFF2-40B4-BE49-F238E27FC236}">
                <a16:creationId xmlns:a16="http://schemas.microsoft.com/office/drawing/2014/main" id="{15125A4F-D45B-432D-A7D9-B06A91F89E13}"/>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i="0" u="none" strike="noStrike" dirty="0">
                <a:solidFill>
                  <a:srgbClr val="000000"/>
                </a:solidFill>
                <a:effectLst/>
                <a:latin typeface="+mj-lt"/>
              </a:rPr>
              <a:t>Endurance</a:t>
            </a:r>
            <a:br>
              <a:rPr lang="fr-CH" sz="2800" i="0" u="none" strike="noStrike" dirty="0">
                <a:solidFill>
                  <a:srgbClr val="000000"/>
                </a:solidFill>
                <a:effectLst/>
                <a:latin typeface="+mj-lt"/>
              </a:rPr>
            </a:br>
            <a:r>
              <a:rPr lang="fr-CH" sz="2800" b="0" i="0" u="none" strike="noStrike" dirty="0">
                <a:solidFill>
                  <a:srgbClr val="000000"/>
                </a:solidFill>
                <a:effectLst/>
                <a:latin typeface="+mj-lt"/>
              </a:rPr>
              <a:t>Principes de l'entraînement de l’endurance</a:t>
            </a:r>
            <a:endParaRPr lang="de-CH" altLang="de-DE" sz="2800" b="0" dirty="0">
              <a:latin typeface="Arial" panose="020B0604020202020204" pitchFamily="34" charset="0"/>
            </a:endParaRPr>
          </a:p>
        </p:txBody>
      </p:sp>
      <p:sp>
        <p:nvSpPr>
          <p:cNvPr id="3" name="SeitenzahlBenutzerdefiniert">
            <a:extLst>
              <a:ext uri="{FF2B5EF4-FFF2-40B4-BE49-F238E27FC236}">
                <a16:creationId xmlns:a16="http://schemas.microsoft.com/office/drawing/2014/main" id="{A0D39A62-DD7E-930A-93CE-CD0EBAD9C7C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22</a:t>
            </a:r>
            <a:endParaRPr lang="de-CH" sz="900" dirty="0"/>
          </a:p>
        </p:txBody>
      </p:sp>
      <p:pic>
        <p:nvPicPr>
          <p:cNvPr id="2" name="Grafik 1">
            <a:extLst>
              <a:ext uri="{FF2B5EF4-FFF2-40B4-BE49-F238E27FC236}">
                <a16:creationId xmlns:a16="http://schemas.microsoft.com/office/drawing/2014/main" id="{CA8F4D5B-76A0-5B5F-83AC-94B7D8326005}"/>
              </a:ext>
            </a:extLst>
          </p:cNvPr>
          <p:cNvPicPr>
            <a:picLocks noChangeAspect="1"/>
          </p:cNvPicPr>
          <p:nvPr/>
        </p:nvPicPr>
        <p:blipFill>
          <a:blip r:embed="rId3"/>
          <a:stretch>
            <a:fillRect/>
          </a:stretch>
        </p:blipFill>
        <p:spPr>
          <a:xfrm>
            <a:off x="378984" y="6059249"/>
            <a:ext cx="269382" cy="360000"/>
          </a:xfrm>
          <a:prstGeom prst="rect">
            <a:avLst/>
          </a:prstGeom>
        </p:spPr>
      </p:pic>
    </p:spTree>
    <p:extLst>
      <p:ext uri="{BB962C8B-B14F-4D97-AF65-F5344CB8AC3E}">
        <p14:creationId xmlns:p14="http://schemas.microsoft.com/office/powerpoint/2010/main" val="42877183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892CE-7A69-22D7-FB5E-39648BD05BBE}"/>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30378033-5DE7-443E-9DF5-C9C08D363F1C}"/>
              </a:ext>
            </a:extLst>
          </p:cNvPr>
          <p:cNvSpPr txBox="1"/>
          <p:nvPr/>
        </p:nvSpPr>
        <p:spPr>
          <a:xfrm>
            <a:off x="4007768" y="2254175"/>
            <a:ext cx="4176464" cy="4271169"/>
          </a:xfrm>
          <a:prstGeom prst="rect">
            <a:avLst/>
          </a:prstGeom>
          <a:noFill/>
          <a:ln>
            <a:solidFill>
              <a:schemeClr val="tx1"/>
            </a:solidFill>
          </a:ln>
        </p:spPr>
        <p:txBody>
          <a:bodyPr wrap="square" rtlCol="0">
            <a:spAutoFit/>
          </a:bodyPr>
          <a:lstStyle/>
          <a:p>
            <a:pPr algn="ctr">
              <a:lnSpc>
                <a:spcPct val="150000"/>
              </a:lnSpc>
            </a:pPr>
            <a:r>
              <a:rPr lang="de-CH" sz="2400" dirty="0" err="1">
                <a:solidFill>
                  <a:schemeClr val="bg1">
                    <a:lumMod val="65000"/>
                  </a:schemeClr>
                </a:solidFill>
              </a:rPr>
              <a:t>Riscaldamento</a:t>
            </a:r>
            <a:endParaRPr lang="de-CH" sz="2400" dirty="0">
              <a:solidFill>
                <a:schemeClr val="bg1">
                  <a:lumMod val="65000"/>
                </a:schemeClr>
              </a:solidFill>
            </a:endParaRPr>
          </a:p>
          <a:p>
            <a:pPr algn="ctr">
              <a:lnSpc>
                <a:spcPct val="150000"/>
              </a:lnSpc>
            </a:pPr>
            <a:r>
              <a:rPr lang="de-CH" sz="1600" dirty="0">
                <a:solidFill>
                  <a:schemeClr val="bg1">
                    <a:lumMod val="65000"/>
                  </a:schemeClr>
                </a:solidFill>
              </a:rPr>
              <a:t>prima</a:t>
            </a:r>
          </a:p>
          <a:p>
            <a:pPr algn="ctr">
              <a:lnSpc>
                <a:spcPct val="150000"/>
              </a:lnSpc>
            </a:pPr>
            <a:r>
              <a:rPr lang="de-CH" sz="2400" dirty="0" err="1">
                <a:solidFill>
                  <a:schemeClr val="bg1">
                    <a:lumMod val="65000"/>
                  </a:schemeClr>
                </a:solidFill>
              </a:rPr>
              <a:t>Velocità</a:t>
            </a:r>
            <a:endParaRPr lang="de-CH" sz="2400" dirty="0">
              <a:solidFill>
                <a:schemeClr val="bg1">
                  <a:lumMod val="65000"/>
                </a:schemeClr>
              </a:solidFill>
            </a:endParaRPr>
          </a:p>
          <a:p>
            <a:pPr algn="ctr">
              <a:lnSpc>
                <a:spcPct val="150000"/>
              </a:lnSpc>
            </a:pPr>
            <a:r>
              <a:rPr lang="de-CH" sz="1600" dirty="0">
                <a:solidFill>
                  <a:schemeClr val="bg1">
                    <a:lumMod val="65000"/>
                  </a:schemeClr>
                </a:solidFill>
              </a:rPr>
              <a:t>prima</a:t>
            </a:r>
          </a:p>
          <a:p>
            <a:pPr algn="ctr">
              <a:lnSpc>
                <a:spcPct val="150000"/>
              </a:lnSpc>
            </a:pPr>
            <a:r>
              <a:rPr lang="de-CH" sz="2400" dirty="0">
                <a:solidFill>
                  <a:schemeClr val="bg1">
                    <a:lumMod val="65000"/>
                  </a:schemeClr>
                </a:solidFill>
              </a:rPr>
              <a:t>Forza</a:t>
            </a:r>
          </a:p>
          <a:p>
            <a:pPr algn="ctr">
              <a:lnSpc>
                <a:spcPct val="150000"/>
              </a:lnSpc>
            </a:pPr>
            <a:r>
              <a:rPr lang="de-CH" sz="1600" dirty="0">
                <a:solidFill>
                  <a:schemeClr val="bg1">
                    <a:lumMod val="65000"/>
                  </a:schemeClr>
                </a:solidFill>
              </a:rPr>
              <a:t>prima</a:t>
            </a:r>
          </a:p>
          <a:p>
            <a:pPr algn="ctr">
              <a:lnSpc>
                <a:spcPct val="150000"/>
              </a:lnSpc>
            </a:pPr>
            <a:r>
              <a:rPr lang="de-CH" sz="2400" b="1" dirty="0"/>
              <a:t>Resistenza</a:t>
            </a:r>
          </a:p>
          <a:p>
            <a:pPr algn="ctr">
              <a:lnSpc>
                <a:spcPct val="150000"/>
              </a:lnSpc>
            </a:pPr>
            <a:r>
              <a:rPr lang="de-CH" sz="1600" dirty="0">
                <a:solidFill>
                  <a:schemeClr val="bg1">
                    <a:lumMod val="65000"/>
                  </a:schemeClr>
                </a:solidFill>
              </a:rPr>
              <a:t>prima</a:t>
            </a:r>
          </a:p>
          <a:p>
            <a:pPr algn="ctr">
              <a:lnSpc>
                <a:spcPct val="150000"/>
              </a:lnSpc>
            </a:pPr>
            <a:r>
              <a:rPr lang="de-CH" sz="2400" dirty="0" err="1">
                <a:solidFill>
                  <a:schemeClr val="bg1">
                    <a:lumMod val="65000"/>
                  </a:schemeClr>
                </a:solidFill>
              </a:rPr>
              <a:t>Ritorno</a:t>
            </a:r>
            <a:r>
              <a:rPr lang="de-CH" sz="2400" dirty="0">
                <a:solidFill>
                  <a:schemeClr val="bg1">
                    <a:lumMod val="65000"/>
                  </a:schemeClr>
                </a:solidFill>
              </a:rPr>
              <a:t> alla </a:t>
            </a:r>
            <a:r>
              <a:rPr lang="de-CH" sz="2400" dirty="0" err="1">
                <a:solidFill>
                  <a:schemeClr val="bg1">
                    <a:lumMod val="65000"/>
                  </a:schemeClr>
                </a:solidFill>
              </a:rPr>
              <a:t>calma</a:t>
            </a:r>
            <a:endParaRPr lang="de-CH" sz="2400" dirty="0">
              <a:solidFill>
                <a:schemeClr val="bg1">
                  <a:lumMod val="65000"/>
                </a:schemeClr>
              </a:solidFill>
            </a:endParaRPr>
          </a:p>
        </p:txBody>
      </p:sp>
      <p:sp>
        <p:nvSpPr>
          <p:cNvPr id="6" name="Textfeld 5">
            <a:extLst>
              <a:ext uri="{FF2B5EF4-FFF2-40B4-BE49-F238E27FC236}">
                <a16:creationId xmlns:a16="http://schemas.microsoft.com/office/drawing/2014/main" id="{BFEB7060-F7D3-4788-944C-848909BB075D}"/>
              </a:ext>
            </a:extLst>
          </p:cNvPr>
          <p:cNvSpPr txBox="1"/>
          <p:nvPr/>
        </p:nvSpPr>
        <p:spPr>
          <a:xfrm>
            <a:off x="4007768" y="1700808"/>
            <a:ext cx="4176464" cy="369332"/>
          </a:xfrm>
          <a:prstGeom prst="rect">
            <a:avLst/>
          </a:prstGeom>
          <a:noFill/>
        </p:spPr>
        <p:txBody>
          <a:bodyPr wrap="square" lIns="0" tIns="0" rIns="0" bIns="0" rtlCol="0">
            <a:spAutoFit/>
          </a:bodyPr>
          <a:lstStyle/>
          <a:p>
            <a:pPr algn="ctr"/>
            <a:r>
              <a:rPr lang="de-CH" sz="2400" b="0" kern="0" dirty="0" err="1">
                <a:latin typeface="Arial" panose="020B0604020202020204" pitchFamily="34" charset="0"/>
                <a:cs typeface="Arial" panose="020B0604020202020204" pitchFamily="34" charset="0"/>
              </a:rPr>
              <a:t>Cronologia</a:t>
            </a:r>
            <a:r>
              <a:rPr lang="de-CH" sz="2400" b="0" kern="0" dirty="0">
                <a:latin typeface="Arial" panose="020B0604020202020204" pitchFamily="34" charset="0"/>
                <a:cs typeface="Arial" panose="020B0604020202020204" pitchFamily="34" charset="0"/>
              </a:rPr>
              <a:t> </a:t>
            </a:r>
            <a:r>
              <a:rPr lang="de-CH" sz="2400" b="0" kern="0" dirty="0" err="1">
                <a:latin typeface="Arial" panose="020B0604020202020204" pitchFamily="34" charset="0"/>
                <a:cs typeface="Arial" panose="020B0604020202020204" pitchFamily="34" charset="0"/>
              </a:rPr>
              <a:t>dell’allenamento</a:t>
            </a:r>
            <a:endParaRPr lang="de-CH" sz="2400" dirty="0"/>
          </a:p>
        </p:txBody>
      </p:sp>
      <p:sp>
        <p:nvSpPr>
          <p:cNvPr id="5" name="Titel 2">
            <a:extLst>
              <a:ext uri="{FF2B5EF4-FFF2-40B4-BE49-F238E27FC236}">
                <a16:creationId xmlns:a16="http://schemas.microsoft.com/office/drawing/2014/main" id="{1B7AA366-84DE-4A5A-8C12-83E1E10E8A4B}"/>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dirty="0" err="1">
                <a:solidFill>
                  <a:srgbClr val="000000"/>
                </a:solidFill>
              </a:rPr>
              <a:t>Resistenza</a:t>
            </a:r>
            <a:br>
              <a:rPr lang="fr-CH" sz="2800" i="0" u="none" strike="noStrike" dirty="0">
                <a:solidFill>
                  <a:srgbClr val="000000"/>
                </a:solidFill>
                <a:effectLst/>
                <a:latin typeface="+mj-lt"/>
              </a:rPr>
            </a:br>
            <a:r>
              <a:rPr lang="fr-CH" sz="2800" b="0" i="0" u="none" strike="noStrike" dirty="0" err="1">
                <a:solidFill>
                  <a:srgbClr val="000000"/>
                </a:solidFill>
                <a:effectLst/>
                <a:latin typeface="+mj-lt"/>
              </a:rPr>
              <a:t>Principi</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dell’allenamento</a:t>
            </a:r>
            <a:r>
              <a:rPr lang="fr-CH" sz="2800" b="0" i="0" u="none" strike="noStrike" dirty="0">
                <a:solidFill>
                  <a:srgbClr val="000000"/>
                </a:solidFill>
                <a:effectLst/>
                <a:latin typeface="+mj-lt"/>
              </a:rPr>
              <a:t> di </a:t>
            </a:r>
            <a:r>
              <a:rPr lang="fr-CH" sz="2800" b="0" i="0" u="none" strike="noStrike" dirty="0" err="1">
                <a:solidFill>
                  <a:srgbClr val="000000"/>
                </a:solidFill>
                <a:effectLst/>
                <a:latin typeface="+mj-lt"/>
              </a:rPr>
              <a:t>resistenza</a:t>
            </a:r>
            <a:endParaRPr lang="de-CH" altLang="de-DE" sz="2800" b="0" dirty="0">
              <a:latin typeface="Arial" panose="020B0604020202020204" pitchFamily="34" charset="0"/>
            </a:endParaRPr>
          </a:p>
        </p:txBody>
      </p:sp>
      <p:sp>
        <p:nvSpPr>
          <p:cNvPr id="3" name="SeitenzahlBenutzerdefiniert">
            <a:extLst>
              <a:ext uri="{FF2B5EF4-FFF2-40B4-BE49-F238E27FC236}">
                <a16:creationId xmlns:a16="http://schemas.microsoft.com/office/drawing/2014/main" id="{B41C9110-753A-9B54-7B4E-409A1D4DEDA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22</a:t>
            </a:r>
            <a:endParaRPr lang="de-CH" sz="900" dirty="0"/>
          </a:p>
        </p:txBody>
      </p:sp>
      <p:pic>
        <p:nvPicPr>
          <p:cNvPr id="2" name="Grafik 1">
            <a:extLst>
              <a:ext uri="{FF2B5EF4-FFF2-40B4-BE49-F238E27FC236}">
                <a16:creationId xmlns:a16="http://schemas.microsoft.com/office/drawing/2014/main" id="{C002D4BB-EB51-32B6-E881-DEB88D314299}"/>
              </a:ext>
            </a:extLst>
          </p:cNvPr>
          <p:cNvPicPr>
            <a:picLocks noChangeAspect="1"/>
          </p:cNvPicPr>
          <p:nvPr/>
        </p:nvPicPr>
        <p:blipFill>
          <a:blip r:embed="rId3"/>
          <a:stretch>
            <a:fillRect/>
          </a:stretch>
        </p:blipFill>
        <p:spPr>
          <a:xfrm>
            <a:off x="378984" y="6059249"/>
            <a:ext cx="269382" cy="360000"/>
          </a:xfrm>
          <a:prstGeom prst="rect">
            <a:avLst/>
          </a:prstGeom>
        </p:spPr>
      </p:pic>
    </p:spTree>
    <p:extLst>
      <p:ext uri="{BB962C8B-B14F-4D97-AF65-F5344CB8AC3E}">
        <p14:creationId xmlns:p14="http://schemas.microsoft.com/office/powerpoint/2010/main" val="27120360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8">
            <a:extLst>
              <a:ext uri="{FF2B5EF4-FFF2-40B4-BE49-F238E27FC236}">
                <a16:creationId xmlns:a16="http://schemas.microsoft.com/office/drawing/2014/main" id="{9C724BD5-8E91-6142-A42D-4DD343ADA86C}"/>
              </a:ext>
            </a:extLst>
          </p:cNvPr>
          <p:cNvSpPr txBox="1">
            <a:spLocks noChangeArrowheads="1"/>
          </p:cNvSpPr>
          <p:nvPr/>
        </p:nvSpPr>
        <p:spPr bwMode="auto">
          <a:xfrm>
            <a:off x="731404" y="1682219"/>
            <a:ext cx="10729192"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„Es ist nie zu spät, aber oft zu früh...“</a:t>
            </a:r>
          </a:p>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Belaste den (aeroben) Stoffwechsel und das Herz-Kreislauf-System in jedem Training (mindestens während des Einlaufens)</a:t>
            </a:r>
          </a:p>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In erster Linie Grundlagenausdauer, also z.B. „Laufe dein Alter“ anstatt Läufe über 800-1200m</a:t>
            </a:r>
          </a:p>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Abwechslungsreiche und interessante Laufformen</a:t>
            </a:r>
          </a:p>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Kernpunkte: Atmung, Pulsfrequenz, Laufstil</a:t>
            </a:r>
          </a:p>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Der individuelle Fortschritt zählt (möglich auch in sozialen Formen)</a:t>
            </a:r>
          </a:p>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Entwicklung: Spiel </a:t>
            </a:r>
            <a:r>
              <a:rPr lang="de-DE" altLang="de-DE" sz="2200" dirty="0">
                <a:latin typeface="Arial" panose="020B0604020202020204" pitchFamily="34" charset="0"/>
                <a:sym typeface="Wingdings" pitchFamily="2" charset="2"/>
              </a:rPr>
              <a:t></a:t>
            </a:r>
            <a:r>
              <a:rPr lang="de-DE" altLang="de-DE" sz="2200" dirty="0">
                <a:latin typeface="Arial" panose="020B0604020202020204" pitchFamily="34" charset="0"/>
              </a:rPr>
              <a:t> Technik  </a:t>
            </a:r>
            <a:r>
              <a:rPr lang="de-DE" altLang="de-DE" sz="2200" dirty="0">
                <a:latin typeface="Arial" panose="020B0604020202020204" pitchFamily="34" charset="0"/>
                <a:sym typeface="Wingdings" pitchFamily="2" charset="2"/>
              </a:rPr>
              <a:t></a:t>
            </a:r>
            <a:r>
              <a:rPr lang="de-DE" altLang="de-DE" sz="2200" dirty="0">
                <a:latin typeface="Arial" panose="020B0604020202020204" pitchFamily="34" charset="0"/>
              </a:rPr>
              <a:t> Leistung</a:t>
            </a:r>
          </a:p>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Grundsätzlich gehört zum Ausdauertraining eine </a:t>
            </a:r>
            <a:r>
              <a:rPr lang="de-DE" altLang="de-DE" sz="2200" dirty="0" err="1">
                <a:latin typeface="Arial" panose="020B0604020202020204" pitchFamily="34" charset="0"/>
              </a:rPr>
              <a:t>Pulsuhr</a:t>
            </a:r>
            <a:endParaRPr lang="de-CH" altLang="de-DE" sz="2200" dirty="0">
              <a:latin typeface="Arial" panose="020B0604020202020204" pitchFamily="34" charset="0"/>
            </a:endParaRPr>
          </a:p>
        </p:txBody>
      </p:sp>
      <p:sp>
        <p:nvSpPr>
          <p:cNvPr id="4" name="Titel 2">
            <a:extLst>
              <a:ext uri="{FF2B5EF4-FFF2-40B4-BE49-F238E27FC236}">
                <a16:creationId xmlns:a16="http://schemas.microsoft.com/office/drawing/2014/main" id="{1A8C531A-0259-4309-8300-3D1FA91918A3}"/>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Ausdauer</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Grundsätze für das Ausdauertraining</a:t>
            </a:r>
          </a:p>
        </p:txBody>
      </p:sp>
      <p:sp>
        <p:nvSpPr>
          <p:cNvPr id="3" name="SeitenzahlBenutzerdefiniert">
            <a:extLst>
              <a:ext uri="{FF2B5EF4-FFF2-40B4-BE49-F238E27FC236}">
                <a16:creationId xmlns:a16="http://schemas.microsoft.com/office/drawing/2014/main" id="{6A7727DD-6E16-0C1E-184A-0A306BF90325}"/>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23</a:t>
            </a:r>
            <a:endParaRPr lang="de-CH" sz="900" dirty="0"/>
          </a:p>
        </p:txBody>
      </p:sp>
    </p:spTree>
    <p:extLst>
      <p:ext uri="{BB962C8B-B14F-4D97-AF65-F5344CB8AC3E}">
        <p14:creationId xmlns:p14="http://schemas.microsoft.com/office/powerpoint/2010/main" val="6806512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9D6EC-D0B4-B5B1-D134-62F8C43DCF0C}"/>
            </a:ext>
          </a:extLst>
        </p:cNvPr>
        <p:cNvGrpSpPr/>
        <p:nvPr/>
      </p:nvGrpSpPr>
      <p:grpSpPr>
        <a:xfrm>
          <a:off x="0" y="0"/>
          <a:ext cx="0" cy="0"/>
          <a:chOff x="0" y="0"/>
          <a:chExt cx="0" cy="0"/>
        </a:xfrm>
      </p:grpSpPr>
      <p:sp>
        <p:nvSpPr>
          <p:cNvPr id="7" name="Text Box 58">
            <a:extLst>
              <a:ext uri="{FF2B5EF4-FFF2-40B4-BE49-F238E27FC236}">
                <a16:creationId xmlns:a16="http://schemas.microsoft.com/office/drawing/2014/main" id="{6923CCEA-EBDE-3D39-CB6E-9D14E9FF332E}"/>
              </a:ext>
            </a:extLst>
          </p:cNvPr>
          <p:cNvSpPr txBox="1">
            <a:spLocks noChangeArrowheads="1"/>
          </p:cNvSpPr>
          <p:nvPr/>
        </p:nvSpPr>
        <p:spPr bwMode="auto">
          <a:xfrm>
            <a:off x="731404" y="1682219"/>
            <a:ext cx="10729192"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«Il </a:t>
            </a:r>
            <a:r>
              <a:rPr lang="de-DE" altLang="de-DE" sz="2200" dirty="0" err="1">
                <a:latin typeface="Arial" panose="020B0604020202020204" pitchFamily="34" charset="0"/>
              </a:rPr>
              <a:t>n'est</a:t>
            </a:r>
            <a:r>
              <a:rPr lang="de-DE" altLang="de-DE" sz="2200" dirty="0">
                <a:latin typeface="Arial" panose="020B0604020202020204" pitchFamily="34" charset="0"/>
              </a:rPr>
              <a:t> </a:t>
            </a:r>
            <a:r>
              <a:rPr lang="de-DE" altLang="de-DE" sz="2200" dirty="0" err="1">
                <a:latin typeface="Arial" panose="020B0604020202020204" pitchFamily="34" charset="0"/>
              </a:rPr>
              <a:t>jamais</a:t>
            </a:r>
            <a:r>
              <a:rPr lang="de-DE" altLang="de-DE" sz="2200" dirty="0">
                <a:latin typeface="Arial" panose="020B0604020202020204" pitchFamily="34" charset="0"/>
              </a:rPr>
              <a:t> </a:t>
            </a:r>
            <a:r>
              <a:rPr lang="de-DE" altLang="de-DE" sz="2200" dirty="0" err="1">
                <a:latin typeface="Arial" panose="020B0604020202020204" pitchFamily="34" charset="0"/>
              </a:rPr>
              <a:t>trop</a:t>
            </a:r>
            <a:r>
              <a:rPr lang="de-DE" altLang="de-DE" sz="2200" dirty="0">
                <a:latin typeface="Arial" panose="020B0604020202020204" pitchFamily="34" charset="0"/>
              </a:rPr>
              <a:t> </a:t>
            </a:r>
            <a:r>
              <a:rPr lang="de-DE" altLang="de-DE" sz="2200" dirty="0" err="1">
                <a:latin typeface="Arial" panose="020B0604020202020204" pitchFamily="34" charset="0"/>
              </a:rPr>
              <a:t>tard</a:t>
            </a:r>
            <a:r>
              <a:rPr lang="de-DE" altLang="de-DE" sz="2200" dirty="0">
                <a:latin typeface="Arial" panose="020B0604020202020204" pitchFamily="34" charset="0"/>
              </a:rPr>
              <a:t>, </a:t>
            </a:r>
            <a:r>
              <a:rPr lang="de-DE" altLang="de-DE" sz="2200" dirty="0" err="1">
                <a:latin typeface="Arial" panose="020B0604020202020204" pitchFamily="34" charset="0"/>
              </a:rPr>
              <a:t>mais</a:t>
            </a:r>
            <a:r>
              <a:rPr lang="de-DE" altLang="de-DE" sz="2200" dirty="0">
                <a:latin typeface="Arial" panose="020B0604020202020204" pitchFamily="34" charset="0"/>
              </a:rPr>
              <a:t> </a:t>
            </a:r>
            <a:r>
              <a:rPr lang="de-DE" altLang="de-DE" sz="2200" dirty="0" err="1">
                <a:latin typeface="Arial" panose="020B0604020202020204" pitchFamily="34" charset="0"/>
              </a:rPr>
              <a:t>souvent</a:t>
            </a:r>
            <a:r>
              <a:rPr lang="de-DE" altLang="de-DE" sz="2200" dirty="0">
                <a:latin typeface="Arial" panose="020B0604020202020204" pitchFamily="34" charset="0"/>
              </a:rPr>
              <a:t> </a:t>
            </a:r>
            <a:r>
              <a:rPr lang="de-DE" altLang="de-DE" sz="2200" dirty="0" err="1">
                <a:latin typeface="Arial" panose="020B0604020202020204" pitchFamily="34" charset="0"/>
              </a:rPr>
              <a:t>trop</a:t>
            </a:r>
            <a:r>
              <a:rPr lang="de-DE" altLang="de-DE" sz="2200" dirty="0">
                <a:latin typeface="Arial" panose="020B0604020202020204" pitchFamily="34" charset="0"/>
              </a:rPr>
              <a:t> </a:t>
            </a:r>
            <a:r>
              <a:rPr lang="de-DE" altLang="de-DE" sz="2200" dirty="0" err="1">
                <a:latin typeface="Arial" panose="020B0604020202020204" pitchFamily="34" charset="0"/>
              </a:rPr>
              <a:t>tôt</a:t>
            </a:r>
            <a:r>
              <a:rPr lang="de-DE" altLang="de-DE" sz="2200" dirty="0">
                <a:latin typeface="Arial" panose="020B0604020202020204" pitchFamily="34" charset="0"/>
              </a:rPr>
              <a:t>...»</a:t>
            </a:r>
          </a:p>
          <a:p>
            <a:pPr marL="285750" indent="-285750">
              <a:spcBef>
                <a:spcPct val="0"/>
              </a:spcBef>
              <a:spcAft>
                <a:spcPts val="1200"/>
              </a:spcAft>
              <a:buClr>
                <a:schemeClr val="accent1"/>
              </a:buClr>
              <a:buFont typeface="Wingdings" pitchFamily="2" charset="2"/>
              <a:buChar char="§"/>
            </a:pPr>
            <a:r>
              <a:rPr lang="de-DE" altLang="de-DE" sz="2200" dirty="0" err="1">
                <a:latin typeface="Arial" panose="020B0604020202020204" pitchFamily="34" charset="0"/>
              </a:rPr>
              <a:t>Sollicite</a:t>
            </a:r>
            <a:r>
              <a:rPr lang="de-DE" altLang="de-DE" sz="2200" dirty="0">
                <a:latin typeface="Arial" panose="020B0604020202020204" pitchFamily="34" charset="0"/>
              </a:rPr>
              <a:t> le </a:t>
            </a:r>
            <a:r>
              <a:rPr lang="de-DE" altLang="de-DE" sz="2200" dirty="0" err="1">
                <a:latin typeface="Arial" panose="020B0604020202020204" pitchFamily="34" charset="0"/>
              </a:rPr>
              <a:t>métabolisme</a:t>
            </a:r>
            <a:r>
              <a:rPr lang="de-DE" altLang="de-DE" sz="2200" dirty="0">
                <a:latin typeface="Arial" panose="020B0604020202020204" pitchFamily="34" charset="0"/>
              </a:rPr>
              <a:t> (</a:t>
            </a:r>
            <a:r>
              <a:rPr lang="de-DE" altLang="de-DE" sz="2200" dirty="0" err="1">
                <a:latin typeface="Arial" panose="020B0604020202020204" pitchFamily="34" charset="0"/>
              </a:rPr>
              <a:t>aérobie</a:t>
            </a:r>
            <a:r>
              <a:rPr lang="de-DE" altLang="de-DE" sz="2200" dirty="0">
                <a:latin typeface="Arial" panose="020B0604020202020204" pitchFamily="34" charset="0"/>
              </a:rPr>
              <a:t>) et le </a:t>
            </a:r>
            <a:r>
              <a:rPr lang="de-DE" altLang="de-DE" sz="2200" dirty="0" err="1">
                <a:latin typeface="Arial" panose="020B0604020202020204" pitchFamily="34" charset="0"/>
              </a:rPr>
              <a:t>système</a:t>
            </a:r>
            <a:r>
              <a:rPr lang="de-DE" altLang="de-DE" sz="2200" dirty="0">
                <a:latin typeface="Arial" panose="020B0604020202020204" pitchFamily="34" charset="0"/>
              </a:rPr>
              <a:t> </a:t>
            </a:r>
            <a:r>
              <a:rPr lang="de-DE" altLang="de-DE" sz="2200" dirty="0" err="1">
                <a:latin typeface="Arial" panose="020B0604020202020204" pitchFamily="34" charset="0"/>
              </a:rPr>
              <a:t>cardio-vasculaire</a:t>
            </a:r>
            <a:r>
              <a:rPr lang="de-DE" altLang="de-DE" sz="2200" dirty="0">
                <a:latin typeface="Arial" panose="020B0604020202020204" pitchFamily="34" charset="0"/>
              </a:rPr>
              <a:t> à </a:t>
            </a:r>
            <a:r>
              <a:rPr lang="de-DE" altLang="de-DE" sz="2200" dirty="0" err="1">
                <a:latin typeface="Arial" panose="020B0604020202020204" pitchFamily="34" charset="0"/>
              </a:rPr>
              <a:t>chaque</a:t>
            </a:r>
            <a:r>
              <a:rPr lang="de-DE" altLang="de-DE" sz="2200" dirty="0">
                <a:latin typeface="Arial" panose="020B0604020202020204" pitchFamily="34" charset="0"/>
              </a:rPr>
              <a:t> </a:t>
            </a:r>
            <a:r>
              <a:rPr lang="de-DE" altLang="de-DE" sz="2200" dirty="0" err="1">
                <a:latin typeface="Arial" panose="020B0604020202020204" pitchFamily="34" charset="0"/>
              </a:rPr>
              <a:t>entraînement</a:t>
            </a:r>
            <a:r>
              <a:rPr lang="de-DE" altLang="de-DE" sz="2200" dirty="0">
                <a:latin typeface="Arial" panose="020B0604020202020204" pitchFamily="34" charset="0"/>
              </a:rPr>
              <a:t> (au </a:t>
            </a:r>
            <a:r>
              <a:rPr lang="de-DE" altLang="de-DE" sz="2200" dirty="0" err="1">
                <a:latin typeface="Arial" panose="020B0604020202020204" pitchFamily="34" charset="0"/>
              </a:rPr>
              <a:t>moins</a:t>
            </a:r>
            <a:r>
              <a:rPr lang="de-DE" altLang="de-DE" sz="2200" dirty="0">
                <a:latin typeface="Arial" panose="020B0604020202020204" pitchFamily="34" charset="0"/>
              </a:rPr>
              <a:t> </a:t>
            </a:r>
            <a:r>
              <a:rPr lang="de-DE" altLang="de-DE" sz="2200" dirty="0" err="1">
                <a:latin typeface="Arial" panose="020B0604020202020204" pitchFamily="34" charset="0"/>
              </a:rPr>
              <a:t>pendant</a:t>
            </a:r>
            <a:r>
              <a:rPr lang="de-DE" altLang="de-DE" sz="2200" dirty="0">
                <a:latin typeface="Arial" panose="020B0604020202020204" pitchFamily="34" charset="0"/>
              </a:rPr>
              <a:t> le </a:t>
            </a:r>
            <a:r>
              <a:rPr lang="de-DE" altLang="de-DE" sz="2200" dirty="0" err="1">
                <a:latin typeface="Arial" panose="020B0604020202020204" pitchFamily="34" charset="0"/>
              </a:rPr>
              <a:t>rodage</a:t>
            </a:r>
            <a:r>
              <a:rPr lang="de-DE" altLang="de-DE" sz="2200" dirty="0">
                <a:latin typeface="Arial" panose="020B0604020202020204" pitchFamily="34" charset="0"/>
              </a:rPr>
              <a:t>)</a:t>
            </a:r>
          </a:p>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En </a:t>
            </a:r>
            <a:r>
              <a:rPr lang="de-DE" altLang="de-DE" sz="2200" dirty="0" err="1">
                <a:latin typeface="Arial" panose="020B0604020202020204" pitchFamily="34" charset="0"/>
              </a:rPr>
              <a:t>premier</a:t>
            </a:r>
            <a:r>
              <a:rPr lang="de-DE" altLang="de-DE" sz="2200" dirty="0">
                <a:latin typeface="Arial" panose="020B0604020202020204" pitchFamily="34" charset="0"/>
              </a:rPr>
              <a:t> </a:t>
            </a:r>
            <a:r>
              <a:rPr lang="de-DE" altLang="de-DE" sz="2200" dirty="0" err="1">
                <a:latin typeface="Arial" panose="020B0604020202020204" pitchFamily="34" charset="0"/>
              </a:rPr>
              <a:t>lieu</a:t>
            </a:r>
            <a:r>
              <a:rPr lang="de-DE" altLang="de-DE" sz="2200" dirty="0">
                <a:latin typeface="Arial" panose="020B0604020202020204" pitchFamily="34" charset="0"/>
              </a:rPr>
              <a:t>, </a:t>
            </a:r>
            <a:r>
              <a:rPr lang="de-DE" altLang="de-DE" sz="2200" dirty="0" err="1">
                <a:latin typeface="Arial" panose="020B0604020202020204" pitchFamily="34" charset="0"/>
              </a:rPr>
              <a:t>l'endurance</a:t>
            </a:r>
            <a:r>
              <a:rPr lang="de-DE" altLang="de-DE" sz="2200" dirty="0">
                <a:latin typeface="Arial" panose="020B0604020202020204" pitchFamily="34" charset="0"/>
              </a:rPr>
              <a:t> de </a:t>
            </a:r>
            <a:r>
              <a:rPr lang="de-DE" altLang="de-DE" sz="2200" dirty="0" err="1">
                <a:latin typeface="Arial" panose="020B0604020202020204" pitchFamily="34" charset="0"/>
              </a:rPr>
              <a:t>base</a:t>
            </a:r>
            <a:r>
              <a:rPr lang="de-DE" altLang="de-DE" sz="2200" dirty="0">
                <a:latin typeface="Arial" panose="020B0604020202020204" pitchFamily="34" charset="0"/>
              </a:rPr>
              <a:t>, </a:t>
            </a:r>
            <a:r>
              <a:rPr lang="de-DE" altLang="de-DE" sz="2200" dirty="0" err="1">
                <a:latin typeface="Arial" panose="020B0604020202020204" pitchFamily="34" charset="0"/>
              </a:rPr>
              <a:t>donc</a:t>
            </a:r>
            <a:r>
              <a:rPr lang="de-DE" altLang="de-DE" sz="2200" dirty="0">
                <a:latin typeface="Arial" panose="020B0604020202020204" pitchFamily="34" charset="0"/>
              </a:rPr>
              <a:t> par exemple «</a:t>
            </a:r>
            <a:r>
              <a:rPr lang="de-DE" altLang="de-DE" sz="2200" dirty="0" err="1">
                <a:latin typeface="Arial" panose="020B0604020202020204" pitchFamily="34" charset="0"/>
              </a:rPr>
              <a:t>cours</a:t>
            </a:r>
            <a:r>
              <a:rPr lang="de-DE" altLang="de-DE" sz="2200" dirty="0">
                <a:latin typeface="Arial" panose="020B0604020202020204" pitchFamily="34" charset="0"/>
              </a:rPr>
              <a:t> ton </a:t>
            </a:r>
            <a:r>
              <a:rPr lang="de-DE" altLang="de-DE" sz="2200" dirty="0" err="1">
                <a:latin typeface="Arial" panose="020B0604020202020204" pitchFamily="34" charset="0"/>
              </a:rPr>
              <a:t>âge</a:t>
            </a:r>
            <a:r>
              <a:rPr lang="de-DE" altLang="de-DE" sz="2200" dirty="0">
                <a:latin typeface="Arial" panose="020B0604020202020204" pitchFamily="34" charset="0"/>
              </a:rPr>
              <a:t>» </a:t>
            </a:r>
            <a:r>
              <a:rPr lang="de-DE" altLang="de-DE" sz="2200" dirty="0" err="1">
                <a:latin typeface="Arial" panose="020B0604020202020204" pitchFamily="34" charset="0"/>
              </a:rPr>
              <a:t>plutôt</a:t>
            </a:r>
            <a:r>
              <a:rPr lang="de-DE" altLang="de-DE" sz="2200" dirty="0">
                <a:latin typeface="Arial" panose="020B0604020202020204" pitchFamily="34" charset="0"/>
              </a:rPr>
              <a:t> </a:t>
            </a:r>
            <a:r>
              <a:rPr lang="de-DE" altLang="de-DE" sz="2200" dirty="0" err="1">
                <a:latin typeface="Arial" panose="020B0604020202020204" pitchFamily="34" charset="0"/>
              </a:rPr>
              <a:t>que</a:t>
            </a:r>
            <a:r>
              <a:rPr lang="de-DE" altLang="de-DE" sz="2200" dirty="0">
                <a:latin typeface="Arial" panose="020B0604020202020204" pitchFamily="34" charset="0"/>
              </a:rPr>
              <a:t> des </a:t>
            </a:r>
            <a:r>
              <a:rPr lang="de-DE" altLang="de-DE" sz="2200" dirty="0" err="1">
                <a:latin typeface="Arial" panose="020B0604020202020204" pitchFamily="34" charset="0"/>
              </a:rPr>
              <a:t>courses</a:t>
            </a:r>
            <a:r>
              <a:rPr lang="de-DE" altLang="de-DE" sz="2200" dirty="0">
                <a:latin typeface="Arial" panose="020B0604020202020204" pitchFamily="34" charset="0"/>
              </a:rPr>
              <a:t> de 800-1200m</a:t>
            </a:r>
          </a:p>
          <a:p>
            <a:pPr marL="285750" indent="-285750">
              <a:spcBef>
                <a:spcPct val="0"/>
              </a:spcBef>
              <a:spcAft>
                <a:spcPts val="1200"/>
              </a:spcAft>
              <a:buClr>
                <a:schemeClr val="accent1"/>
              </a:buClr>
              <a:buFont typeface="Wingdings" pitchFamily="2" charset="2"/>
              <a:buChar char="§"/>
            </a:pPr>
            <a:r>
              <a:rPr lang="de-DE" altLang="de-DE" sz="2200" dirty="0" err="1">
                <a:latin typeface="Arial" panose="020B0604020202020204" pitchFamily="34" charset="0"/>
              </a:rPr>
              <a:t>Formes</a:t>
            </a:r>
            <a:r>
              <a:rPr lang="de-DE" altLang="de-DE" sz="2200" dirty="0">
                <a:latin typeface="Arial" panose="020B0604020202020204" pitchFamily="34" charset="0"/>
              </a:rPr>
              <a:t> de </a:t>
            </a:r>
            <a:r>
              <a:rPr lang="de-DE" altLang="de-DE" sz="2200" dirty="0" err="1">
                <a:latin typeface="Arial" panose="020B0604020202020204" pitchFamily="34" charset="0"/>
              </a:rPr>
              <a:t>course</a:t>
            </a:r>
            <a:r>
              <a:rPr lang="de-DE" altLang="de-DE" sz="2200" dirty="0">
                <a:latin typeface="Arial" panose="020B0604020202020204" pitchFamily="34" charset="0"/>
              </a:rPr>
              <a:t> </a:t>
            </a:r>
            <a:r>
              <a:rPr lang="de-DE" altLang="de-DE" sz="2200" dirty="0" err="1">
                <a:latin typeface="Arial" panose="020B0604020202020204" pitchFamily="34" charset="0"/>
              </a:rPr>
              <a:t>variées</a:t>
            </a:r>
            <a:r>
              <a:rPr lang="de-DE" altLang="de-DE" sz="2200" dirty="0">
                <a:latin typeface="Arial" panose="020B0604020202020204" pitchFamily="34" charset="0"/>
              </a:rPr>
              <a:t> et </a:t>
            </a:r>
            <a:r>
              <a:rPr lang="de-DE" altLang="de-DE" sz="2200" dirty="0" err="1">
                <a:latin typeface="Arial" panose="020B0604020202020204" pitchFamily="34" charset="0"/>
              </a:rPr>
              <a:t>intéressantes</a:t>
            </a:r>
            <a:endParaRPr lang="de-DE" altLang="de-DE" sz="2200" dirty="0">
              <a:latin typeface="Arial" panose="020B0604020202020204" pitchFamily="34" charset="0"/>
            </a:endParaRPr>
          </a:p>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Points </a:t>
            </a:r>
            <a:r>
              <a:rPr lang="de-DE" altLang="de-DE" sz="2200" dirty="0" err="1">
                <a:latin typeface="Arial" panose="020B0604020202020204" pitchFamily="34" charset="0"/>
              </a:rPr>
              <a:t>essentiels</a:t>
            </a:r>
            <a:r>
              <a:rPr lang="de-DE" altLang="de-DE" sz="2200" dirty="0">
                <a:latin typeface="Arial" panose="020B0604020202020204" pitchFamily="34" charset="0"/>
              </a:rPr>
              <a:t> : Respiration, </a:t>
            </a:r>
            <a:r>
              <a:rPr lang="de-DE" altLang="de-DE" sz="2200" dirty="0" err="1">
                <a:latin typeface="Arial" panose="020B0604020202020204" pitchFamily="34" charset="0"/>
              </a:rPr>
              <a:t>fréquence</a:t>
            </a:r>
            <a:r>
              <a:rPr lang="de-DE" altLang="de-DE" sz="2200" dirty="0">
                <a:latin typeface="Arial" panose="020B0604020202020204" pitchFamily="34" charset="0"/>
              </a:rPr>
              <a:t> </a:t>
            </a:r>
            <a:r>
              <a:rPr lang="de-DE" altLang="de-DE" sz="2200" dirty="0" err="1">
                <a:latin typeface="Arial" panose="020B0604020202020204" pitchFamily="34" charset="0"/>
              </a:rPr>
              <a:t>cardiaque</a:t>
            </a:r>
            <a:r>
              <a:rPr lang="de-DE" altLang="de-DE" sz="2200" dirty="0">
                <a:latin typeface="Arial" panose="020B0604020202020204" pitchFamily="34" charset="0"/>
              </a:rPr>
              <a:t>, style de </a:t>
            </a:r>
            <a:r>
              <a:rPr lang="de-DE" altLang="de-DE" sz="2200" dirty="0" err="1">
                <a:latin typeface="Arial" panose="020B0604020202020204" pitchFamily="34" charset="0"/>
              </a:rPr>
              <a:t>course</a:t>
            </a:r>
            <a:endParaRPr lang="de-DE" altLang="de-DE" sz="2200" dirty="0">
              <a:latin typeface="Arial" panose="020B0604020202020204" pitchFamily="34" charset="0"/>
            </a:endParaRPr>
          </a:p>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Le </a:t>
            </a:r>
            <a:r>
              <a:rPr lang="de-DE" altLang="de-DE" sz="2200" dirty="0" err="1">
                <a:latin typeface="Arial" panose="020B0604020202020204" pitchFamily="34" charset="0"/>
              </a:rPr>
              <a:t>progrès</a:t>
            </a:r>
            <a:r>
              <a:rPr lang="de-DE" altLang="de-DE" sz="2200" dirty="0">
                <a:latin typeface="Arial" panose="020B0604020202020204" pitchFamily="34" charset="0"/>
              </a:rPr>
              <a:t> </a:t>
            </a:r>
            <a:r>
              <a:rPr lang="de-DE" altLang="de-DE" sz="2200" dirty="0" err="1">
                <a:latin typeface="Arial" panose="020B0604020202020204" pitchFamily="34" charset="0"/>
              </a:rPr>
              <a:t>individuel</a:t>
            </a:r>
            <a:r>
              <a:rPr lang="de-DE" altLang="de-DE" sz="2200" dirty="0">
                <a:latin typeface="Arial" panose="020B0604020202020204" pitchFamily="34" charset="0"/>
              </a:rPr>
              <a:t> </a:t>
            </a:r>
            <a:r>
              <a:rPr lang="de-DE" altLang="de-DE" sz="2200" dirty="0" err="1">
                <a:latin typeface="Arial" panose="020B0604020202020204" pitchFamily="34" charset="0"/>
              </a:rPr>
              <a:t>compte</a:t>
            </a:r>
            <a:r>
              <a:rPr lang="de-DE" altLang="de-DE" sz="2200" dirty="0">
                <a:latin typeface="Arial" panose="020B0604020202020204" pitchFamily="34" charset="0"/>
              </a:rPr>
              <a:t> (possible </a:t>
            </a:r>
            <a:r>
              <a:rPr lang="de-DE" altLang="de-DE" sz="2200" dirty="0" err="1">
                <a:latin typeface="Arial" panose="020B0604020202020204" pitchFamily="34" charset="0"/>
              </a:rPr>
              <a:t>aussi</a:t>
            </a:r>
            <a:r>
              <a:rPr lang="de-DE" altLang="de-DE" sz="2200" dirty="0">
                <a:latin typeface="Arial" panose="020B0604020202020204" pitchFamily="34" charset="0"/>
              </a:rPr>
              <a:t> </a:t>
            </a:r>
            <a:r>
              <a:rPr lang="de-DE" altLang="de-DE" sz="2200" dirty="0" err="1">
                <a:latin typeface="Arial" panose="020B0604020202020204" pitchFamily="34" charset="0"/>
              </a:rPr>
              <a:t>sous</a:t>
            </a:r>
            <a:r>
              <a:rPr lang="de-DE" altLang="de-DE" sz="2200" dirty="0">
                <a:latin typeface="Arial" panose="020B0604020202020204" pitchFamily="34" charset="0"/>
              </a:rPr>
              <a:t> des </a:t>
            </a:r>
            <a:r>
              <a:rPr lang="de-DE" altLang="de-DE" sz="2200" dirty="0" err="1">
                <a:latin typeface="Arial" panose="020B0604020202020204" pitchFamily="34" charset="0"/>
              </a:rPr>
              <a:t>formes</a:t>
            </a:r>
            <a:r>
              <a:rPr lang="de-DE" altLang="de-DE" sz="2200" dirty="0">
                <a:latin typeface="Arial" panose="020B0604020202020204" pitchFamily="34" charset="0"/>
              </a:rPr>
              <a:t> </a:t>
            </a:r>
            <a:r>
              <a:rPr lang="de-DE" altLang="de-DE" sz="2200" dirty="0" err="1">
                <a:latin typeface="Arial" panose="020B0604020202020204" pitchFamily="34" charset="0"/>
              </a:rPr>
              <a:t>sociales</a:t>
            </a:r>
            <a:r>
              <a:rPr lang="de-DE" altLang="de-DE" sz="2200" dirty="0">
                <a:latin typeface="Arial" panose="020B0604020202020204" pitchFamily="34" charset="0"/>
              </a:rPr>
              <a:t>)</a:t>
            </a:r>
          </a:p>
          <a:p>
            <a:pPr marL="285750" indent="-285750">
              <a:spcBef>
                <a:spcPct val="0"/>
              </a:spcBef>
              <a:spcAft>
                <a:spcPts val="1200"/>
              </a:spcAft>
              <a:buClr>
                <a:schemeClr val="accent1"/>
              </a:buClr>
              <a:buFont typeface="Wingdings" pitchFamily="2" charset="2"/>
              <a:buChar char="§"/>
            </a:pPr>
            <a:r>
              <a:rPr lang="de-DE" altLang="de-DE" sz="2200" dirty="0" err="1">
                <a:latin typeface="Arial" panose="020B0604020202020204" pitchFamily="34" charset="0"/>
              </a:rPr>
              <a:t>Développement</a:t>
            </a:r>
            <a:r>
              <a:rPr lang="de-DE" altLang="de-DE" sz="2200" dirty="0">
                <a:latin typeface="Arial" panose="020B0604020202020204" pitchFamily="34" charset="0"/>
              </a:rPr>
              <a:t>: </a:t>
            </a:r>
            <a:r>
              <a:rPr lang="de-DE" altLang="de-DE" sz="2200" dirty="0" err="1">
                <a:latin typeface="Arial" panose="020B0604020202020204" pitchFamily="34" charset="0"/>
              </a:rPr>
              <a:t>jeu</a:t>
            </a:r>
            <a:r>
              <a:rPr lang="de-DE" altLang="de-DE" sz="2200" dirty="0">
                <a:latin typeface="Arial" panose="020B0604020202020204" pitchFamily="34" charset="0"/>
              </a:rPr>
              <a:t> </a:t>
            </a:r>
            <a:r>
              <a:rPr lang="de-DE" altLang="de-DE" sz="2200" dirty="0">
                <a:latin typeface="Arial" panose="020B0604020202020204" pitchFamily="34" charset="0"/>
                <a:sym typeface="Wingdings" pitchFamily="2" charset="2"/>
              </a:rPr>
              <a:t>  </a:t>
            </a:r>
            <a:r>
              <a:rPr lang="de-DE" altLang="de-DE" sz="2200" dirty="0" err="1">
                <a:latin typeface="Arial" panose="020B0604020202020204" pitchFamily="34" charset="0"/>
              </a:rPr>
              <a:t>technique</a:t>
            </a:r>
            <a:r>
              <a:rPr lang="de-DE" altLang="de-DE" sz="2200" dirty="0">
                <a:latin typeface="Arial" panose="020B0604020202020204" pitchFamily="34" charset="0"/>
              </a:rPr>
              <a:t> </a:t>
            </a:r>
            <a:r>
              <a:rPr lang="de-DE" altLang="de-DE" sz="2200" dirty="0">
                <a:latin typeface="Arial" panose="020B0604020202020204" pitchFamily="34" charset="0"/>
                <a:sym typeface="Wingdings" pitchFamily="2" charset="2"/>
              </a:rPr>
              <a:t> </a:t>
            </a:r>
            <a:r>
              <a:rPr lang="de-DE" altLang="de-DE" sz="2200" dirty="0" err="1">
                <a:latin typeface="Arial" panose="020B0604020202020204" pitchFamily="34" charset="0"/>
              </a:rPr>
              <a:t>performance</a:t>
            </a:r>
            <a:endParaRPr lang="de-DE" altLang="de-DE" sz="2200" dirty="0">
              <a:latin typeface="Arial" panose="020B0604020202020204" pitchFamily="34" charset="0"/>
            </a:endParaRPr>
          </a:p>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En </a:t>
            </a:r>
            <a:r>
              <a:rPr lang="de-DE" altLang="de-DE" sz="2200" dirty="0" err="1">
                <a:latin typeface="Arial" panose="020B0604020202020204" pitchFamily="34" charset="0"/>
              </a:rPr>
              <a:t>principe</a:t>
            </a:r>
            <a:r>
              <a:rPr lang="de-DE" altLang="de-DE" sz="2200" dirty="0">
                <a:latin typeface="Arial" panose="020B0604020202020204" pitchFamily="34" charset="0"/>
              </a:rPr>
              <a:t>, </a:t>
            </a:r>
            <a:r>
              <a:rPr lang="de-DE" altLang="de-DE" sz="2200" dirty="0" err="1">
                <a:latin typeface="Arial" panose="020B0604020202020204" pitchFamily="34" charset="0"/>
              </a:rPr>
              <a:t>un</a:t>
            </a:r>
            <a:r>
              <a:rPr lang="de-DE" altLang="de-DE" sz="2200" dirty="0">
                <a:latin typeface="Arial" panose="020B0604020202020204" pitchFamily="34" charset="0"/>
              </a:rPr>
              <a:t> </a:t>
            </a:r>
            <a:r>
              <a:rPr lang="de-DE" altLang="de-DE" sz="2200" dirty="0" err="1">
                <a:latin typeface="Arial" panose="020B0604020202020204" pitchFamily="34" charset="0"/>
              </a:rPr>
              <a:t>cardiofréquencemètre</a:t>
            </a:r>
            <a:r>
              <a:rPr lang="de-DE" altLang="de-DE" sz="2200" dirty="0">
                <a:latin typeface="Arial" panose="020B0604020202020204" pitchFamily="34" charset="0"/>
              </a:rPr>
              <a:t> fait </a:t>
            </a:r>
            <a:r>
              <a:rPr lang="de-DE" altLang="de-DE" sz="2200" dirty="0" err="1">
                <a:latin typeface="Arial" panose="020B0604020202020204" pitchFamily="34" charset="0"/>
              </a:rPr>
              <a:t>partie</a:t>
            </a:r>
            <a:r>
              <a:rPr lang="de-DE" altLang="de-DE" sz="2200" dirty="0">
                <a:latin typeface="Arial" panose="020B0604020202020204" pitchFamily="34" charset="0"/>
              </a:rPr>
              <a:t> de </a:t>
            </a:r>
            <a:r>
              <a:rPr lang="de-DE" altLang="de-DE" sz="2200" dirty="0" err="1">
                <a:latin typeface="Arial" panose="020B0604020202020204" pitchFamily="34" charset="0"/>
              </a:rPr>
              <a:t>l'entraînement</a:t>
            </a:r>
            <a:r>
              <a:rPr lang="de-DE" altLang="de-DE" sz="2200" dirty="0">
                <a:latin typeface="Arial" panose="020B0604020202020204" pitchFamily="34" charset="0"/>
              </a:rPr>
              <a:t> </a:t>
            </a:r>
            <a:r>
              <a:rPr lang="de-DE" altLang="de-DE" sz="2200" dirty="0" err="1">
                <a:latin typeface="Arial" panose="020B0604020202020204" pitchFamily="34" charset="0"/>
              </a:rPr>
              <a:t>d'endurance</a:t>
            </a:r>
            <a:r>
              <a:rPr lang="de-DE" altLang="de-DE" sz="2200" dirty="0">
                <a:latin typeface="Arial" panose="020B0604020202020204" pitchFamily="34" charset="0"/>
              </a:rPr>
              <a:t>.</a:t>
            </a:r>
            <a:endParaRPr lang="de-CH" altLang="de-DE" sz="2200" dirty="0">
              <a:latin typeface="Arial" panose="020B0604020202020204" pitchFamily="34" charset="0"/>
            </a:endParaRPr>
          </a:p>
        </p:txBody>
      </p:sp>
      <p:sp>
        <p:nvSpPr>
          <p:cNvPr id="4" name="Titel 2">
            <a:extLst>
              <a:ext uri="{FF2B5EF4-FFF2-40B4-BE49-F238E27FC236}">
                <a16:creationId xmlns:a16="http://schemas.microsoft.com/office/drawing/2014/main" id="{49DE7FCF-1336-4578-A2A0-BA22B0C94DE1}"/>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i="0" u="none" strike="noStrike" dirty="0">
                <a:solidFill>
                  <a:srgbClr val="000000"/>
                </a:solidFill>
                <a:effectLst/>
                <a:latin typeface="+mj-lt"/>
              </a:rPr>
              <a:t>Endurance</a:t>
            </a:r>
            <a:br>
              <a:rPr lang="fr-CH" sz="2800" i="0" u="none" strike="noStrike" dirty="0">
                <a:solidFill>
                  <a:srgbClr val="000000"/>
                </a:solidFill>
                <a:effectLst/>
                <a:latin typeface="+mj-lt"/>
              </a:rPr>
            </a:br>
            <a:r>
              <a:rPr lang="fr-CH" sz="2800" b="0" i="0" u="none" strike="noStrike" dirty="0">
                <a:solidFill>
                  <a:srgbClr val="000000"/>
                </a:solidFill>
                <a:effectLst/>
                <a:latin typeface="+mj-lt"/>
              </a:rPr>
              <a:t>Principes de l'entraînement de l’endurance</a:t>
            </a:r>
            <a:endParaRPr lang="de-CH" altLang="de-DE" sz="2800" b="0" dirty="0">
              <a:latin typeface="Arial" panose="020B0604020202020204" pitchFamily="34" charset="0"/>
            </a:endParaRPr>
          </a:p>
        </p:txBody>
      </p:sp>
      <p:sp>
        <p:nvSpPr>
          <p:cNvPr id="3" name="SeitenzahlBenutzerdefiniert">
            <a:extLst>
              <a:ext uri="{FF2B5EF4-FFF2-40B4-BE49-F238E27FC236}">
                <a16:creationId xmlns:a16="http://schemas.microsoft.com/office/drawing/2014/main" id="{14F2C2CA-D6BB-47D6-E31F-7ECDF79F882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23</a:t>
            </a:r>
            <a:endParaRPr lang="de-CH" sz="900" dirty="0"/>
          </a:p>
        </p:txBody>
      </p:sp>
    </p:spTree>
    <p:extLst>
      <p:ext uri="{BB962C8B-B14F-4D97-AF65-F5344CB8AC3E}">
        <p14:creationId xmlns:p14="http://schemas.microsoft.com/office/powerpoint/2010/main" val="2735209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A9814-9491-AF5B-2170-A51AEDE641DE}"/>
            </a:ext>
          </a:extLst>
        </p:cNvPr>
        <p:cNvGrpSpPr/>
        <p:nvPr/>
      </p:nvGrpSpPr>
      <p:grpSpPr>
        <a:xfrm>
          <a:off x="0" y="0"/>
          <a:ext cx="0" cy="0"/>
          <a:chOff x="0" y="0"/>
          <a:chExt cx="0" cy="0"/>
        </a:xfrm>
      </p:grpSpPr>
      <p:pic>
        <p:nvPicPr>
          <p:cNvPr id="5" name="Bildplatzhalter 4">
            <a:extLst>
              <a:ext uri="{FF2B5EF4-FFF2-40B4-BE49-F238E27FC236}">
                <a16:creationId xmlns:a16="http://schemas.microsoft.com/office/drawing/2014/main" id="{8FD6147A-22E2-84F1-BB68-FB461E87F9E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784" b="7784"/>
          <a:stretch>
            <a:fillRect/>
          </a:stretch>
        </p:blipFill>
        <p:spPr/>
      </p:pic>
      <p:pic>
        <p:nvPicPr>
          <p:cNvPr id="8" name="Grafik 7">
            <a:extLst>
              <a:ext uri="{FF2B5EF4-FFF2-40B4-BE49-F238E27FC236}">
                <a16:creationId xmlns:a16="http://schemas.microsoft.com/office/drawing/2014/main" id="{98FF704E-0B47-4E0A-84CA-3380DC0EB3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 y="0"/>
            <a:ext cx="12216095" cy="8690400"/>
          </a:xfrm>
          <a:prstGeom prst="rect">
            <a:avLst/>
          </a:prstGeom>
        </p:spPr>
      </p:pic>
      <p:sp>
        <p:nvSpPr>
          <p:cNvPr id="13" name="Untertitel 12">
            <a:extLst>
              <a:ext uri="{FF2B5EF4-FFF2-40B4-BE49-F238E27FC236}">
                <a16:creationId xmlns:a16="http://schemas.microsoft.com/office/drawing/2014/main" id="{E8FB72B6-94C5-282E-53FD-550E41D7C2B0}"/>
              </a:ext>
            </a:extLst>
          </p:cNvPr>
          <p:cNvSpPr>
            <a:spLocks noGrp="1"/>
          </p:cNvSpPr>
          <p:nvPr>
            <p:ph type="subTitle" idx="1"/>
          </p:nvPr>
        </p:nvSpPr>
        <p:spPr/>
        <p:txBody>
          <a:bodyPr/>
          <a:lstStyle/>
          <a:p>
            <a:r>
              <a:rPr lang="de-CH" dirty="0"/>
              <a:t> </a:t>
            </a:r>
          </a:p>
        </p:txBody>
      </p:sp>
      <p:pic>
        <p:nvPicPr>
          <p:cNvPr id="3" name="Grafik 2">
            <a:extLst>
              <a:ext uri="{FF2B5EF4-FFF2-40B4-BE49-F238E27FC236}">
                <a16:creationId xmlns:a16="http://schemas.microsoft.com/office/drawing/2014/main" id="{A4815463-625F-43E7-BFB4-991A1E73F8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999" y="403199"/>
            <a:ext cx="2463786" cy="590400"/>
          </a:xfrm>
          <a:prstGeom prst="rect">
            <a:avLst/>
          </a:prstGeom>
        </p:spPr>
      </p:pic>
      <p:sp>
        <p:nvSpPr>
          <p:cNvPr id="12" name="Titel 11">
            <a:extLst>
              <a:ext uri="{FF2B5EF4-FFF2-40B4-BE49-F238E27FC236}">
                <a16:creationId xmlns:a16="http://schemas.microsoft.com/office/drawing/2014/main" id="{7989DC1B-1E0B-4AFE-BA4A-40CACA7BF06E}"/>
              </a:ext>
            </a:extLst>
          </p:cNvPr>
          <p:cNvSpPr>
            <a:spLocks noGrp="1"/>
          </p:cNvSpPr>
          <p:nvPr>
            <p:ph type="ctrTitle"/>
          </p:nvPr>
        </p:nvSpPr>
        <p:spPr>
          <a:xfrm>
            <a:off x="377999" y="5373336"/>
            <a:ext cx="11436175" cy="1080000"/>
          </a:xfrm>
        </p:spPr>
        <p:txBody>
          <a:bodyPr/>
          <a:lstStyle/>
          <a:p>
            <a:r>
              <a:rPr lang="de-CH" dirty="0" err="1">
                <a:effectLst>
                  <a:outerShdw blurRad="38100" dist="38100" dir="2700000" algn="tl">
                    <a:srgbClr val="000000">
                      <a:alpha val="43137"/>
                    </a:srgbClr>
                  </a:outerShdw>
                </a:effectLst>
              </a:rPr>
              <a:t>Approfondimento</a:t>
            </a:r>
            <a:br>
              <a:rPr lang="de-CH" dirty="0">
                <a:effectLst>
                  <a:outerShdw blurRad="38100" dist="38100" dir="2700000" algn="tl">
                    <a:srgbClr val="000000">
                      <a:alpha val="43137"/>
                    </a:srgbClr>
                  </a:outerShdw>
                </a:effectLst>
              </a:rPr>
            </a:br>
            <a:r>
              <a:rPr lang="de-CH" dirty="0" err="1">
                <a:effectLst>
                  <a:outerShdw blurRad="38100" dist="38100" dir="2700000" algn="tl">
                    <a:srgbClr val="000000">
                      <a:alpha val="43137"/>
                    </a:srgbClr>
                  </a:outerShdw>
                </a:effectLst>
              </a:rPr>
              <a:t>Fattori</a:t>
            </a:r>
            <a:r>
              <a:rPr lang="de-CH" dirty="0">
                <a:effectLst>
                  <a:outerShdw blurRad="38100" dist="38100" dir="2700000" algn="tl">
                    <a:srgbClr val="000000">
                      <a:alpha val="43137"/>
                    </a:srgbClr>
                  </a:outerShdw>
                </a:effectLst>
              </a:rPr>
              <a:t> di </a:t>
            </a:r>
            <a:r>
              <a:rPr lang="de-CH" dirty="0" err="1">
                <a:effectLst>
                  <a:outerShdw blurRad="38100" dist="38100" dir="2700000" algn="tl">
                    <a:srgbClr val="000000">
                      <a:alpha val="43137"/>
                    </a:srgbClr>
                  </a:outerShdw>
                </a:effectLst>
              </a:rPr>
              <a:t>sviluppo</a:t>
            </a:r>
            <a:r>
              <a:rPr lang="de-CH" dirty="0">
                <a:effectLst>
                  <a:outerShdw blurRad="38100" dist="38100" dir="2700000" algn="tl">
                    <a:srgbClr val="000000">
                      <a:alpha val="43137"/>
                    </a:srgbClr>
                  </a:outerShdw>
                </a:effectLst>
              </a:rPr>
              <a:t>: </a:t>
            </a:r>
            <a:r>
              <a:rPr lang="de-CH" dirty="0" err="1">
                <a:effectLst>
                  <a:outerShdw blurRad="38100" dist="38100" dir="2700000" algn="tl">
                    <a:srgbClr val="000000">
                      <a:alpha val="43137"/>
                    </a:srgbClr>
                  </a:outerShdw>
                </a:effectLst>
              </a:rPr>
              <a:t>atletica</a:t>
            </a:r>
            <a:endParaRPr lang="de-CH" dirty="0">
              <a:effectLst>
                <a:outerShdw blurRad="38100" dist="38100" dir="2700000" algn="tl">
                  <a:srgbClr val="000000">
                    <a:alpha val="43137"/>
                  </a:srgbClr>
                </a:outerShdw>
              </a:effectLst>
            </a:endParaRPr>
          </a:p>
        </p:txBody>
      </p:sp>
      <p:sp>
        <p:nvSpPr>
          <p:cNvPr id="4" name="SeitenzahlBenutzerdefiniert">
            <a:extLst>
              <a:ext uri="{FF2B5EF4-FFF2-40B4-BE49-F238E27FC236}">
                <a16:creationId xmlns:a16="http://schemas.microsoft.com/office/drawing/2014/main" id="{681501C7-32DA-4FE2-B492-DE6278373F94}"/>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dirty="0">
                <a:solidFill>
                  <a:schemeClr val="bg1"/>
                </a:solidFill>
              </a:rPr>
              <a:t>2</a:t>
            </a:r>
          </a:p>
        </p:txBody>
      </p:sp>
    </p:spTree>
    <p:extLst>
      <p:ext uri="{BB962C8B-B14F-4D97-AF65-F5344CB8AC3E}">
        <p14:creationId xmlns:p14="http://schemas.microsoft.com/office/powerpoint/2010/main" val="123027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260D7-6F1E-E019-947D-417A0A128DEE}"/>
            </a:ext>
          </a:extLst>
        </p:cNvPr>
        <p:cNvGrpSpPr/>
        <p:nvPr/>
      </p:nvGrpSpPr>
      <p:grpSpPr>
        <a:xfrm>
          <a:off x="0" y="0"/>
          <a:ext cx="0" cy="0"/>
          <a:chOff x="0" y="0"/>
          <a:chExt cx="0" cy="0"/>
        </a:xfrm>
      </p:grpSpPr>
      <p:sp>
        <p:nvSpPr>
          <p:cNvPr id="7" name="Text Box 58">
            <a:extLst>
              <a:ext uri="{FF2B5EF4-FFF2-40B4-BE49-F238E27FC236}">
                <a16:creationId xmlns:a16="http://schemas.microsoft.com/office/drawing/2014/main" id="{EDEAF499-67B4-E456-5E24-9DF4B63A4778}"/>
              </a:ext>
            </a:extLst>
          </p:cNvPr>
          <p:cNvSpPr txBox="1">
            <a:spLocks noChangeArrowheads="1"/>
          </p:cNvSpPr>
          <p:nvPr/>
        </p:nvSpPr>
        <p:spPr bwMode="auto">
          <a:xfrm>
            <a:off x="731404" y="1682219"/>
            <a:ext cx="10729192"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“Non è </a:t>
            </a:r>
            <a:r>
              <a:rPr lang="de-DE" altLang="de-DE" sz="2200" dirty="0" err="1">
                <a:latin typeface="Arial" panose="020B0604020202020204" pitchFamily="34" charset="0"/>
              </a:rPr>
              <a:t>mai</a:t>
            </a:r>
            <a:r>
              <a:rPr lang="de-DE" altLang="de-DE" sz="2200" dirty="0">
                <a:latin typeface="Arial" panose="020B0604020202020204" pitchFamily="34" charset="0"/>
              </a:rPr>
              <a:t> troppo </a:t>
            </a:r>
            <a:r>
              <a:rPr lang="de-DE" altLang="de-DE" sz="2200" dirty="0" err="1">
                <a:latin typeface="Arial" panose="020B0604020202020204" pitchFamily="34" charset="0"/>
              </a:rPr>
              <a:t>tardi</a:t>
            </a:r>
            <a:r>
              <a:rPr lang="de-DE" altLang="de-DE" sz="2200" dirty="0">
                <a:latin typeface="Arial" panose="020B0604020202020204" pitchFamily="34" charset="0"/>
              </a:rPr>
              <a:t>, </a:t>
            </a:r>
            <a:r>
              <a:rPr lang="de-DE" altLang="de-DE" sz="2200" dirty="0" err="1">
                <a:latin typeface="Arial" panose="020B0604020202020204" pitchFamily="34" charset="0"/>
              </a:rPr>
              <a:t>ma</a:t>
            </a:r>
            <a:r>
              <a:rPr lang="de-DE" altLang="de-DE" sz="2200" dirty="0">
                <a:latin typeface="Arial" panose="020B0604020202020204" pitchFamily="34" charset="0"/>
              </a:rPr>
              <a:t> </a:t>
            </a:r>
            <a:r>
              <a:rPr lang="de-DE" altLang="de-DE" sz="2200" dirty="0" err="1">
                <a:latin typeface="Arial" panose="020B0604020202020204" pitchFamily="34" charset="0"/>
              </a:rPr>
              <a:t>spesso</a:t>
            </a:r>
            <a:r>
              <a:rPr lang="de-DE" altLang="de-DE" sz="2200" dirty="0">
                <a:latin typeface="Arial" panose="020B0604020202020204" pitchFamily="34" charset="0"/>
              </a:rPr>
              <a:t> è troppo presto...”</a:t>
            </a:r>
          </a:p>
          <a:p>
            <a:pPr marL="285750" indent="-285750">
              <a:spcBef>
                <a:spcPct val="0"/>
              </a:spcBef>
              <a:spcAft>
                <a:spcPts val="1200"/>
              </a:spcAft>
              <a:buClr>
                <a:schemeClr val="accent1"/>
              </a:buClr>
              <a:buFont typeface="Wingdings" pitchFamily="2" charset="2"/>
              <a:buChar char="§"/>
            </a:pPr>
            <a:r>
              <a:rPr lang="de-DE" altLang="de-DE" sz="2200" dirty="0" err="1">
                <a:latin typeface="Arial" panose="020B0604020202020204" pitchFamily="34" charset="0"/>
              </a:rPr>
              <a:t>Sfidare</a:t>
            </a:r>
            <a:r>
              <a:rPr lang="de-DE" altLang="de-DE" sz="2200" dirty="0">
                <a:latin typeface="Arial" panose="020B0604020202020204" pitchFamily="34" charset="0"/>
              </a:rPr>
              <a:t> </a:t>
            </a:r>
            <a:r>
              <a:rPr lang="de-DE" altLang="de-DE" sz="2200" dirty="0" err="1">
                <a:latin typeface="Arial" panose="020B0604020202020204" pitchFamily="34" charset="0"/>
              </a:rPr>
              <a:t>il</a:t>
            </a:r>
            <a:r>
              <a:rPr lang="de-DE" altLang="de-DE" sz="2200" dirty="0">
                <a:latin typeface="Arial" panose="020B0604020202020204" pitchFamily="34" charset="0"/>
              </a:rPr>
              <a:t> </a:t>
            </a:r>
            <a:r>
              <a:rPr lang="de-DE" altLang="de-DE" sz="2200" dirty="0" err="1">
                <a:latin typeface="Arial" panose="020B0604020202020204" pitchFamily="34" charset="0"/>
              </a:rPr>
              <a:t>metabolismo</a:t>
            </a:r>
            <a:r>
              <a:rPr lang="de-DE" altLang="de-DE" sz="2200" dirty="0">
                <a:latin typeface="Arial" panose="020B0604020202020204" pitchFamily="34" charset="0"/>
              </a:rPr>
              <a:t> (</a:t>
            </a:r>
            <a:r>
              <a:rPr lang="de-DE" altLang="de-DE" sz="2200" dirty="0" err="1">
                <a:latin typeface="Arial" panose="020B0604020202020204" pitchFamily="34" charset="0"/>
              </a:rPr>
              <a:t>aerobico</a:t>
            </a:r>
            <a:r>
              <a:rPr lang="de-DE" altLang="de-DE" sz="2200" dirty="0">
                <a:latin typeface="Arial" panose="020B0604020202020204" pitchFamily="34" charset="0"/>
              </a:rPr>
              <a:t>) e </a:t>
            </a:r>
            <a:r>
              <a:rPr lang="de-DE" altLang="de-DE" sz="2200" dirty="0" err="1">
                <a:latin typeface="Arial" panose="020B0604020202020204" pitchFamily="34" charset="0"/>
              </a:rPr>
              <a:t>il</a:t>
            </a:r>
            <a:r>
              <a:rPr lang="de-DE" altLang="de-DE" sz="2200" dirty="0">
                <a:latin typeface="Arial" panose="020B0604020202020204" pitchFamily="34" charset="0"/>
              </a:rPr>
              <a:t> </a:t>
            </a:r>
            <a:r>
              <a:rPr lang="de-DE" altLang="de-DE" sz="2200" dirty="0" err="1">
                <a:latin typeface="Arial" panose="020B0604020202020204" pitchFamily="34" charset="0"/>
              </a:rPr>
              <a:t>sistema</a:t>
            </a:r>
            <a:r>
              <a:rPr lang="de-DE" altLang="de-DE" sz="2200" dirty="0">
                <a:latin typeface="Arial" panose="020B0604020202020204" pitchFamily="34" charset="0"/>
              </a:rPr>
              <a:t> </a:t>
            </a:r>
            <a:r>
              <a:rPr lang="de-DE" altLang="de-DE" sz="2200" dirty="0" err="1">
                <a:latin typeface="Arial" panose="020B0604020202020204" pitchFamily="34" charset="0"/>
              </a:rPr>
              <a:t>cardiovascolare</a:t>
            </a:r>
            <a:r>
              <a:rPr lang="de-DE" altLang="de-DE" sz="2200" dirty="0">
                <a:latin typeface="Arial" panose="020B0604020202020204" pitchFamily="34" charset="0"/>
              </a:rPr>
              <a:t> a </a:t>
            </a:r>
            <a:r>
              <a:rPr lang="de-DE" altLang="de-DE" sz="2200" dirty="0" err="1">
                <a:latin typeface="Arial" panose="020B0604020202020204" pitchFamily="34" charset="0"/>
              </a:rPr>
              <a:t>ogni</a:t>
            </a:r>
            <a:r>
              <a:rPr lang="de-DE" altLang="de-DE" sz="2200" dirty="0">
                <a:latin typeface="Arial" panose="020B0604020202020204" pitchFamily="34" charset="0"/>
              </a:rPr>
              <a:t> </a:t>
            </a:r>
            <a:r>
              <a:rPr lang="de-DE" altLang="de-DE" sz="2200" dirty="0" err="1">
                <a:latin typeface="Arial" panose="020B0604020202020204" pitchFamily="34" charset="0"/>
              </a:rPr>
              <a:t>allenamento</a:t>
            </a:r>
            <a:r>
              <a:rPr lang="de-DE" altLang="de-DE" sz="2200" dirty="0">
                <a:latin typeface="Arial" panose="020B0604020202020204" pitchFamily="34" charset="0"/>
              </a:rPr>
              <a:t> (</a:t>
            </a:r>
            <a:r>
              <a:rPr lang="de-DE" altLang="de-DE" sz="2200" dirty="0" err="1">
                <a:latin typeface="Arial" panose="020B0604020202020204" pitchFamily="34" charset="0"/>
              </a:rPr>
              <a:t>almeno</a:t>
            </a:r>
            <a:r>
              <a:rPr lang="de-DE" altLang="de-DE" sz="2200" dirty="0">
                <a:latin typeface="Arial" panose="020B0604020202020204" pitchFamily="34" charset="0"/>
              </a:rPr>
              <a:t> </a:t>
            </a:r>
            <a:r>
              <a:rPr lang="de-DE" altLang="de-DE" sz="2200" dirty="0" err="1">
                <a:latin typeface="Arial" panose="020B0604020202020204" pitchFamily="34" charset="0"/>
              </a:rPr>
              <a:t>durante</a:t>
            </a:r>
            <a:r>
              <a:rPr lang="de-DE" altLang="de-DE" sz="2200" dirty="0">
                <a:latin typeface="Arial" panose="020B0604020202020204" pitchFamily="34" charset="0"/>
              </a:rPr>
              <a:t> </a:t>
            </a:r>
            <a:r>
              <a:rPr lang="de-DE" altLang="de-DE" sz="2200" dirty="0" err="1">
                <a:latin typeface="Arial" panose="020B0604020202020204" pitchFamily="34" charset="0"/>
              </a:rPr>
              <a:t>il</a:t>
            </a:r>
            <a:r>
              <a:rPr lang="de-DE" altLang="de-DE" sz="2200" dirty="0">
                <a:latin typeface="Arial" panose="020B0604020202020204" pitchFamily="34" charset="0"/>
              </a:rPr>
              <a:t> </a:t>
            </a:r>
            <a:r>
              <a:rPr lang="de-DE" altLang="de-DE" sz="2200" dirty="0" err="1">
                <a:latin typeface="Arial" panose="020B0604020202020204" pitchFamily="34" charset="0"/>
              </a:rPr>
              <a:t>periodo</a:t>
            </a:r>
            <a:r>
              <a:rPr lang="de-DE" altLang="de-DE" sz="2200" dirty="0">
                <a:latin typeface="Arial" panose="020B0604020202020204" pitchFamily="34" charset="0"/>
              </a:rPr>
              <a:t> di </a:t>
            </a:r>
            <a:r>
              <a:rPr lang="de-DE" altLang="de-DE" sz="2200" dirty="0" err="1">
                <a:latin typeface="Arial" panose="020B0604020202020204" pitchFamily="34" charset="0"/>
              </a:rPr>
              <a:t>rodaggio</a:t>
            </a:r>
            <a:r>
              <a:rPr lang="de-DE" altLang="de-DE" sz="2200" dirty="0">
                <a:latin typeface="Arial" panose="020B0604020202020204" pitchFamily="34" charset="0"/>
              </a:rPr>
              <a:t>)</a:t>
            </a:r>
          </a:p>
          <a:p>
            <a:pPr marL="285750" indent="-285750">
              <a:spcBef>
                <a:spcPct val="0"/>
              </a:spcBef>
              <a:spcAft>
                <a:spcPts val="1200"/>
              </a:spcAft>
              <a:buClr>
                <a:schemeClr val="accent1"/>
              </a:buClr>
              <a:buFont typeface="Wingdings" pitchFamily="2" charset="2"/>
              <a:buChar char="§"/>
            </a:pPr>
            <a:r>
              <a:rPr lang="de-DE" altLang="de-DE" sz="2200" dirty="0" err="1">
                <a:latin typeface="Arial" panose="020B0604020202020204" pitchFamily="34" charset="0"/>
              </a:rPr>
              <a:t>Innanzitutto</a:t>
            </a:r>
            <a:r>
              <a:rPr lang="de-DE" altLang="de-DE" sz="2200" dirty="0">
                <a:latin typeface="Arial" panose="020B0604020202020204" pitchFamily="34" charset="0"/>
              </a:rPr>
              <a:t> </a:t>
            </a:r>
            <a:r>
              <a:rPr lang="de-DE" altLang="de-DE" sz="2200" dirty="0" err="1">
                <a:latin typeface="Arial" panose="020B0604020202020204" pitchFamily="34" charset="0"/>
              </a:rPr>
              <a:t>resistenza</a:t>
            </a:r>
            <a:r>
              <a:rPr lang="de-DE" altLang="de-DE" sz="2200" dirty="0">
                <a:latin typeface="Arial" panose="020B0604020202020204" pitchFamily="34" charset="0"/>
              </a:rPr>
              <a:t> di </a:t>
            </a:r>
            <a:r>
              <a:rPr lang="de-DE" altLang="de-DE" sz="2200" dirty="0" err="1">
                <a:latin typeface="Arial" panose="020B0604020202020204" pitchFamily="34" charset="0"/>
              </a:rPr>
              <a:t>base</a:t>
            </a:r>
            <a:r>
              <a:rPr lang="de-DE" altLang="de-DE" sz="2200" dirty="0">
                <a:latin typeface="Arial" panose="020B0604020202020204" pitchFamily="34" charset="0"/>
              </a:rPr>
              <a:t>, </a:t>
            </a:r>
            <a:r>
              <a:rPr lang="de-DE" altLang="de-DE" sz="2200" dirty="0" err="1">
                <a:latin typeface="Arial" panose="020B0604020202020204" pitchFamily="34" charset="0"/>
              </a:rPr>
              <a:t>quindi</a:t>
            </a:r>
            <a:r>
              <a:rPr lang="de-DE" altLang="de-DE" sz="2200" dirty="0">
                <a:latin typeface="Arial" panose="020B0604020202020204" pitchFamily="34" charset="0"/>
              </a:rPr>
              <a:t> ad </a:t>
            </a:r>
            <a:r>
              <a:rPr lang="de-DE" altLang="de-DE" sz="2200" dirty="0" err="1">
                <a:latin typeface="Arial" panose="020B0604020202020204" pitchFamily="34" charset="0"/>
              </a:rPr>
              <a:t>esempio</a:t>
            </a:r>
            <a:r>
              <a:rPr lang="de-DE" altLang="de-DE" sz="2200" dirty="0">
                <a:latin typeface="Arial" panose="020B0604020202020204" pitchFamily="34" charset="0"/>
              </a:rPr>
              <a:t> “</a:t>
            </a:r>
            <a:r>
              <a:rPr lang="de-DE" altLang="de-DE" sz="2200" dirty="0" err="1">
                <a:latin typeface="Arial" panose="020B0604020202020204" pitchFamily="34" charset="0"/>
              </a:rPr>
              <a:t>correre</a:t>
            </a:r>
            <a:r>
              <a:rPr lang="de-DE" altLang="de-DE" sz="2200" dirty="0">
                <a:latin typeface="Arial" panose="020B0604020202020204" pitchFamily="34" charset="0"/>
              </a:rPr>
              <a:t> la propria </a:t>
            </a:r>
            <a:r>
              <a:rPr lang="de-DE" altLang="de-DE" sz="2200" dirty="0" err="1">
                <a:latin typeface="Arial" panose="020B0604020202020204" pitchFamily="34" charset="0"/>
              </a:rPr>
              <a:t>età</a:t>
            </a:r>
            <a:r>
              <a:rPr lang="de-DE" altLang="de-DE" sz="2200" dirty="0">
                <a:latin typeface="Arial" panose="020B0604020202020204" pitchFamily="34" charset="0"/>
              </a:rPr>
              <a:t>” </a:t>
            </a:r>
            <a:r>
              <a:rPr lang="de-DE" altLang="de-DE" sz="2200" dirty="0" err="1">
                <a:latin typeface="Arial" panose="020B0604020202020204" pitchFamily="34" charset="0"/>
              </a:rPr>
              <a:t>piuttosto</a:t>
            </a:r>
            <a:r>
              <a:rPr lang="de-DE" altLang="de-DE" sz="2200" dirty="0">
                <a:latin typeface="Arial" panose="020B0604020202020204" pitchFamily="34" charset="0"/>
              </a:rPr>
              <a:t> </a:t>
            </a:r>
            <a:r>
              <a:rPr lang="de-DE" altLang="de-DE" sz="2200" dirty="0" err="1">
                <a:latin typeface="Arial" panose="020B0604020202020204" pitchFamily="34" charset="0"/>
              </a:rPr>
              <a:t>che</a:t>
            </a:r>
            <a:r>
              <a:rPr lang="de-DE" altLang="de-DE" sz="2200" dirty="0">
                <a:latin typeface="Arial" panose="020B0604020202020204" pitchFamily="34" charset="0"/>
              </a:rPr>
              <a:t> gare di 800-1200 m</a:t>
            </a:r>
          </a:p>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Forme di </a:t>
            </a:r>
            <a:r>
              <a:rPr lang="de-DE" altLang="de-DE" sz="2200" dirty="0" err="1">
                <a:latin typeface="Arial" panose="020B0604020202020204" pitchFamily="34" charset="0"/>
              </a:rPr>
              <a:t>corsa</a:t>
            </a:r>
            <a:r>
              <a:rPr lang="de-DE" altLang="de-DE" sz="2200" dirty="0">
                <a:latin typeface="Arial" panose="020B0604020202020204" pitchFamily="34" charset="0"/>
              </a:rPr>
              <a:t> </a:t>
            </a:r>
            <a:r>
              <a:rPr lang="de-DE" altLang="de-DE" sz="2200" dirty="0" err="1">
                <a:latin typeface="Arial" panose="020B0604020202020204" pitchFamily="34" charset="0"/>
              </a:rPr>
              <a:t>varie</a:t>
            </a:r>
            <a:r>
              <a:rPr lang="de-DE" altLang="de-DE" sz="2200" dirty="0">
                <a:latin typeface="Arial" panose="020B0604020202020204" pitchFamily="34" charset="0"/>
              </a:rPr>
              <a:t> </a:t>
            </a:r>
            <a:r>
              <a:rPr lang="de-DE" altLang="de-DE" sz="2200" dirty="0" err="1">
                <a:latin typeface="Arial" panose="020B0604020202020204" pitchFamily="34" charset="0"/>
              </a:rPr>
              <a:t>e</a:t>
            </a:r>
            <a:r>
              <a:rPr lang="de-DE" altLang="de-DE" sz="2200" dirty="0">
                <a:latin typeface="Arial" panose="020B0604020202020204" pitchFamily="34" charset="0"/>
              </a:rPr>
              <a:t> </a:t>
            </a:r>
            <a:r>
              <a:rPr lang="de-DE" altLang="de-DE" sz="2200" dirty="0" err="1">
                <a:latin typeface="Arial" panose="020B0604020202020204" pitchFamily="34" charset="0"/>
              </a:rPr>
              <a:t>interessanti</a:t>
            </a:r>
            <a:endParaRPr lang="de-DE" altLang="de-DE" sz="2200" dirty="0">
              <a:latin typeface="Arial" panose="020B0604020202020204" pitchFamily="34" charset="0"/>
            </a:endParaRPr>
          </a:p>
          <a:p>
            <a:pPr marL="285750" indent="-285750">
              <a:spcBef>
                <a:spcPct val="0"/>
              </a:spcBef>
              <a:spcAft>
                <a:spcPts val="1200"/>
              </a:spcAft>
              <a:buClr>
                <a:schemeClr val="accent1"/>
              </a:buClr>
              <a:buFont typeface="Wingdings" pitchFamily="2" charset="2"/>
              <a:buChar char="§"/>
            </a:pPr>
            <a:r>
              <a:rPr lang="de-DE" altLang="de-DE" sz="2200" dirty="0" err="1">
                <a:latin typeface="Arial" panose="020B0604020202020204" pitchFamily="34" charset="0"/>
              </a:rPr>
              <a:t>Punti</a:t>
            </a:r>
            <a:r>
              <a:rPr lang="de-DE" altLang="de-DE" sz="2200" dirty="0">
                <a:latin typeface="Arial" panose="020B0604020202020204" pitchFamily="34" charset="0"/>
              </a:rPr>
              <a:t> </a:t>
            </a:r>
            <a:r>
              <a:rPr lang="de-DE" altLang="de-DE" sz="2200" dirty="0" err="1">
                <a:latin typeface="Arial" panose="020B0604020202020204" pitchFamily="34" charset="0"/>
              </a:rPr>
              <a:t>chiave</a:t>
            </a:r>
            <a:r>
              <a:rPr lang="de-DE" altLang="de-DE" sz="2200" dirty="0">
                <a:latin typeface="Arial" panose="020B0604020202020204" pitchFamily="34" charset="0"/>
              </a:rPr>
              <a:t>: </a:t>
            </a:r>
            <a:r>
              <a:rPr lang="de-DE" altLang="de-DE" sz="2200" dirty="0" err="1">
                <a:latin typeface="Arial" panose="020B0604020202020204" pitchFamily="34" charset="0"/>
              </a:rPr>
              <a:t>respirazione</a:t>
            </a:r>
            <a:r>
              <a:rPr lang="de-DE" altLang="de-DE" sz="2200" dirty="0">
                <a:latin typeface="Arial" panose="020B0604020202020204" pitchFamily="34" charset="0"/>
              </a:rPr>
              <a:t>, </a:t>
            </a:r>
            <a:r>
              <a:rPr lang="de-DE" altLang="de-DE" sz="2200" dirty="0" err="1">
                <a:latin typeface="Arial" panose="020B0604020202020204" pitchFamily="34" charset="0"/>
              </a:rPr>
              <a:t>frequenza</a:t>
            </a:r>
            <a:r>
              <a:rPr lang="de-DE" altLang="de-DE" sz="2200" dirty="0">
                <a:latin typeface="Arial" panose="020B0604020202020204" pitchFamily="34" charset="0"/>
              </a:rPr>
              <a:t> </a:t>
            </a:r>
            <a:r>
              <a:rPr lang="de-DE" altLang="de-DE" sz="2200" dirty="0" err="1">
                <a:latin typeface="Arial" panose="020B0604020202020204" pitchFamily="34" charset="0"/>
              </a:rPr>
              <a:t>cardiaca</a:t>
            </a:r>
            <a:r>
              <a:rPr lang="de-DE" altLang="de-DE" sz="2200" dirty="0">
                <a:latin typeface="Arial" panose="020B0604020202020204" pitchFamily="34" charset="0"/>
              </a:rPr>
              <a:t>, </a:t>
            </a:r>
            <a:r>
              <a:rPr lang="de-DE" altLang="de-DE" sz="2200" dirty="0" err="1">
                <a:latin typeface="Arial" panose="020B0604020202020204" pitchFamily="34" charset="0"/>
              </a:rPr>
              <a:t>stile</a:t>
            </a:r>
            <a:r>
              <a:rPr lang="de-DE" altLang="de-DE" sz="2200" dirty="0">
                <a:latin typeface="Arial" panose="020B0604020202020204" pitchFamily="34" charset="0"/>
              </a:rPr>
              <a:t> di </a:t>
            </a:r>
            <a:r>
              <a:rPr lang="de-DE" altLang="de-DE" sz="2200" dirty="0" err="1">
                <a:latin typeface="Arial" panose="020B0604020202020204" pitchFamily="34" charset="0"/>
              </a:rPr>
              <a:t>corsa</a:t>
            </a:r>
            <a:endParaRPr lang="de-DE" altLang="de-DE" sz="2200" dirty="0">
              <a:latin typeface="Arial" panose="020B0604020202020204" pitchFamily="34" charset="0"/>
            </a:endParaRPr>
          </a:p>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Conta </a:t>
            </a:r>
            <a:r>
              <a:rPr lang="de-DE" altLang="de-DE" sz="2200" dirty="0" err="1">
                <a:latin typeface="Arial" panose="020B0604020202020204" pitchFamily="34" charset="0"/>
              </a:rPr>
              <a:t>il</a:t>
            </a:r>
            <a:r>
              <a:rPr lang="de-DE" altLang="de-DE" sz="2200" dirty="0">
                <a:latin typeface="Arial" panose="020B0604020202020204" pitchFamily="34" charset="0"/>
              </a:rPr>
              <a:t> </a:t>
            </a:r>
            <a:r>
              <a:rPr lang="de-DE" altLang="de-DE" sz="2200" dirty="0" err="1">
                <a:latin typeface="Arial" panose="020B0604020202020204" pitchFamily="34" charset="0"/>
              </a:rPr>
              <a:t>progresso</a:t>
            </a:r>
            <a:r>
              <a:rPr lang="de-DE" altLang="de-DE" sz="2200" dirty="0">
                <a:latin typeface="Arial" panose="020B0604020202020204" pitchFamily="34" charset="0"/>
              </a:rPr>
              <a:t> individuale (possibile </a:t>
            </a:r>
            <a:r>
              <a:rPr lang="de-DE" altLang="de-DE" sz="2200" dirty="0" err="1">
                <a:latin typeface="Arial" panose="020B0604020202020204" pitchFamily="34" charset="0"/>
              </a:rPr>
              <a:t>anche</a:t>
            </a:r>
            <a:r>
              <a:rPr lang="de-DE" altLang="de-DE" sz="2200" dirty="0">
                <a:latin typeface="Arial" panose="020B0604020202020204" pitchFamily="34" charset="0"/>
              </a:rPr>
              <a:t> </a:t>
            </a:r>
            <a:r>
              <a:rPr lang="de-DE" altLang="de-DE" sz="2200" dirty="0" err="1">
                <a:latin typeface="Arial" panose="020B0604020202020204" pitchFamily="34" charset="0"/>
              </a:rPr>
              <a:t>nelle</a:t>
            </a:r>
            <a:r>
              <a:rPr lang="de-DE" altLang="de-DE" sz="2200" dirty="0">
                <a:latin typeface="Arial" panose="020B0604020202020204" pitchFamily="34" charset="0"/>
              </a:rPr>
              <a:t> forme </a:t>
            </a:r>
            <a:r>
              <a:rPr lang="de-DE" altLang="de-DE" sz="2200" dirty="0" err="1">
                <a:latin typeface="Arial" panose="020B0604020202020204" pitchFamily="34" charset="0"/>
              </a:rPr>
              <a:t>sociali</a:t>
            </a:r>
            <a:r>
              <a:rPr lang="de-DE" altLang="de-DE" sz="2200" dirty="0">
                <a:latin typeface="Arial" panose="020B0604020202020204" pitchFamily="34" charset="0"/>
              </a:rPr>
              <a:t>)</a:t>
            </a:r>
          </a:p>
          <a:p>
            <a:pPr marL="285750" indent="-285750">
              <a:spcBef>
                <a:spcPct val="0"/>
              </a:spcBef>
              <a:spcAft>
                <a:spcPts val="1200"/>
              </a:spcAft>
              <a:buClr>
                <a:schemeClr val="accent1"/>
              </a:buClr>
              <a:buFont typeface="Wingdings" pitchFamily="2" charset="2"/>
              <a:buChar char="§"/>
            </a:pPr>
            <a:r>
              <a:rPr lang="de-DE" altLang="de-DE" sz="2200" dirty="0" err="1">
                <a:latin typeface="Arial" panose="020B0604020202020204" pitchFamily="34" charset="0"/>
              </a:rPr>
              <a:t>Sviluppo</a:t>
            </a:r>
            <a:r>
              <a:rPr lang="de-DE" altLang="de-DE" sz="2200" dirty="0">
                <a:latin typeface="Arial" panose="020B0604020202020204" pitchFamily="34" charset="0"/>
              </a:rPr>
              <a:t>: </a:t>
            </a:r>
            <a:r>
              <a:rPr lang="de-DE" altLang="de-DE" sz="2200" dirty="0" err="1">
                <a:latin typeface="Arial" panose="020B0604020202020204" pitchFamily="34" charset="0"/>
              </a:rPr>
              <a:t>gioco</a:t>
            </a:r>
            <a:r>
              <a:rPr lang="de-DE" altLang="de-DE" sz="2200" dirty="0">
                <a:latin typeface="Arial" panose="020B0604020202020204" pitchFamily="34" charset="0"/>
              </a:rPr>
              <a:t> </a:t>
            </a:r>
            <a:r>
              <a:rPr lang="de-DE" altLang="de-DE" sz="2200" dirty="0">
                <a:latin typeface="Arial" panose="020B0604020202020204" pitchFamily="34" charset="0"/>
                <a:sym typeface="Wingdings" pitchFamily="2" charset="2"/>
              </a:rPr>
              <a:t> </a:t>
            </a:r>
            <a:r>
              <a:rPr lang="de-DE" altLang="de-DE" sz="2200" dirty="0" err="1">
                <a:latin typeface="Arial" panose="020B0604020202020204" pitchFamily="34" charset="0"/>
              </a:rPr>
              <a:t>tecnica</a:t>
            </a:r>
            <a:r>
              <a:rPr lang="de-DE" altLang="de-DE" sz="2200" dirty="0">
                <a:latin typeface="Arial" panose="020B0604020202020204" pitchFamily="34" charset="0"/>
              </a:rPr>
              <a:t> </a:t>
            </a:r>
            <a:r>
              <a:rPr lang="de-DE" altLang="de-DE" sz="2200" dirty="0">
                <a:latin typeface="Arial" panose="020B0604020202020204" pitchFamily="34" charset="0"/>
                <a:sym typeface="Wingdings" pitchFamily="2" charset="2"/>
              </a:rPr>
              <a:t> </a:t>
            </a:r>
            <a:r>
              <a:rPr lang="de-DE" altLang="de-DE" sz="2200" dirty="0" err="1">
                <a:latin typeface="Arial" panose="020B0604020202020204" pitchFamily="34" charset="0"/>
              </a:rPr>
              <a:t>prestazioni</a:t>
            </a:r>
            <a:endParaRPr lang="de-DE" altLang="de-DE" sz="2200" dirty="0">
              <a:latin typeface="Arial" panose="020B0604020202020204" pitchFamily="34" charset="0"/>
            </a:endParaRPr>
          </a:p>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In </a:t>
            </a:r>
            <a:r>
              <a:rPr lang="de-DE" altLang="de-DE" sz="2200" dirty="0" err="1">
                <a:latin typeface="Arial" panose="020B0604020202020204" pitchFamily="34" charset="0"/>
              </a:rPr>
              <a:t>linea</a:t>
            </a:r>
            <a:r>
              <a:rPr lang="de-DE" altLang="de-DE" sz="2200" dirty="0">
                <a:latin typeface="Arial" panose="020B0604020202020204" pitchFamily="34" charset="0"/>
              </a:rPr>
              <a:t> di </a:t>
            </a:r>
            <a:r>
              <a:rPr lang="de-DE" altLang="de-DE" sz="2200" dirty="0" err="1">
                <a:latin typeface="Arial" panose="020B0604020202020204" pitchFamily="34" charset="0"/>
              </a:rPr>
              <a:t>principio</a:t>
            </a:r>
            <a:r>
              <a:rPr lang="de-DE" altLang="de-DE" sz="2200" dirty="0">
                <a:latin typeface="Arial" panose="020B0604020202020204" pitchFamily="34" charset="0"/>
              </a:rPr>
              <a:t>, </a:t>
            </a:r>
            <a:r>
              <a:rPr lang="de-DE" altLang="de-DE" sz="2200" dirty="0" err="1">
                <a:latin typeface="Arial" panose="020B0604020202020204" pitchFamily="34" charset="0"/>
              </a:rPr>
              <a:t>un</a:t>
            </a:r>
            <a:r>
              <a:rPr lang="de-DE" altLang="de-DE" sz="2200" dirty="0">
                <a:latin typeface="Arial" panose="020B0604020202020204" pitchFamily="34" charset="0"/>
              </a:rPr>
              <a:t> </a:t>
            </a:r>
            <a:r>
              <a:rPr lang="de-DE" altLang="de-DE" sz="2200" dirty="0" err="1">
                <a:latin typeface="Arial" panose="020B0604020202020204" pitchFamily="34" charset="0"/>
              </a:rPr>
              <a:t>cardiofrequenzimetro</a:t>
            </a:r>
            <a:r>
              <a:rPr lang="de-DE" altLang="de-DE" sz="2200" dirty="0">
                <a:latin typeface="Arial" panose="020B0604020202020204" pitchFamily="34" charset="0"/>
              </a:rPr>
              <a:t> </a:t>
            </a:r>
            <a:r>
              <a:rPr lang="de-DE" altLang="de-DE" sz="2200" dirty="0" err="1">
                <a:latin typeface="Arial" panose="020B0604020202020204" pitchFamily="34" charset="0"/>
              </a:rPr>
              <a:t>fa</a:t>
            </a:r>
            <a:r>
              <a:rPr lang="de-DE" altLang="de-DE" sz="2200" dirty="0">
                <a:latin typeface="Arial" panose="020B0604020202020204" pitchFamily="34" charset="0"/>
              </a:rPr>
              <a:t> </a:t>
            </a:r>
            <a:r>
              <a:rPr lang="de-DE" altLang="de-DE" sz="2200" dirty="0" err="1">
                <a:latin typeface="Arial" panose="020B0604020202020204" pitchFamily="34" charset="0"/>
              </a:rPr>
              <a:t>parte</a:t>
            </a:r>
            <a:r>
              <a:rPr lang="de-DE" altLang="de-DE" sz="2200" dirty="0">
                <a:latin typeface="Arial" panose="020B0604020202020204" pitchFamily="34" charset="0"/>
              </a:rPr>
              <a:t> </a:t>
            </a:r>
            <a:r>
              <a:rPr lang="de-DE" altLang="de-DE" sz="2200" dirty="0" err="1">
                <a:latin typeface="Arial" panose="020B0604020202020204" pitchFamily="34" charset="0"/>
              </a:rPr>
              <a:t>dell'allenamento</a:t>
            </a:r>
            <a:r>
              <a:rPr lang="de-DE" altLang="de-DE" sz="2200" dirty="0">
                <a:latin typeface="Arial" panose="020B0604020202020204" pitchFamily="34" charset="0"/>
              </a:rPr>
              <a:t> di </a:t>
            </a:r>
            <a:r>
              <a:rPr lang="de-DE" altLang="de-DE" sz="2200" dirty="0" err="1">
                <a:latin typeface="Arial" panose="020B0604020202020204" pitchFamily="34" charset="0"/>
              </a:rPr>
              <a:t>resistenza</a:t>
            </a:r>
            <a:endParaRPr lang="de-CH" altLang="de-DE" sz="2200" dirty="0">
              <a:latin typeface="Arial" panose="020B0604020202020204" pitchFamily="34" charset="0"/>
            </a:endParaRPr>
          </a:p>
        </p:txBody>
      </p:sp>
      <p:sp>
        <p:nvSpPr>
          <p:cNvPr id="4" name="Titel 2">
            <a:extLst>
              <a:ext uri="{FF2B5EF4-FFF2-40B4-BE49-F238E27FC236}">
                <a16:creationId xmlns:a16="http://schemas.microsoft.com/office/drawing/2014/main" id="{B915D9C3-23EF-4ECA-AE05-81A28A854EE0}"/>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dirty="0" err="1">
                <a:solidFill>
                  <a:srgbClr val="000000"/>
                </a:solidFill>
              </a:rPr>
              <a:t>Resistenza</a:t>
            </a:r>
            <a:br>
              <a:rPr lang="fr-CH" sz="2800" i="0" u="none" strike="noStrike" dirty="0">
                <a:solidFill>
                  <a:srgbClr val="000000"/>
                </a:solidFill>
                <a:effectLst/>
                <a:latin typeface="+mj-lt"/>
              </a:rPr>
            </a:br>
            <a:r>
              <a:rPr lang="fr-CH" sz="2800" b="0" i="0" u="none" strike="noStrike" dirty="0" err="1">
                <a:solidFill>
                  <a:srgbClr val="000000"/>
                </a:solidFill>
                <a:effectLst/>
                <a:latin typeface="+mj-lt"/>
              </a:rPr>
              <a:t>Principi</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dell’allenamento</a:t>
            </a:r>
            <a:r>
              <a:rPr lang="fr-CH" sz="2800" b="0" i="0" u="none" strike="noStrike" dirty="0">
                <a:solidFill>
                  <a:srgbClr val="000000"/>
                </a:solidFill>
                <a:effectLst/>
                <a:latin typeface="+mj-lt"/>
              </a:rPr>
              <a:t> di </a:t>
            </a:r>
            <a:r>
              <a:rPr lang="fr-CH" sz="2800" b="0" i="0" u="none" strike="noStrike" dirty="0" err="1">
                <a:solidFill>
                  <a:srgbClr val="000000"/>
                </a:solidFill>
                <a:effectLst/>
                <a:latin typeface="+mj-lt"/>
              </a:rPr>
              <a:t>resistenza</a:t>
            </a:r>
            <a:endParaRPr lang="de-CH" altLang="de-DE" sz="2800" b="0" dirty="0">
              <a:latin typeface="Arial" panose="020B0604020202020204" pitchFamily="34" charset="0"/>
            </a:endParaRPr>
          </a:p>
        </p:txBody>
      </p:sp>
      <p:sp>
        <p:nvSpPr>
          <p:cNvPr id="3" name="SeitenzahlBenutzerdefiniert">
            <a:extLst>
              <a:ext uri="{FF2B5EF4-FFF2-40B4-BE49-F238E27FC236}">
                <a16:creationId xmlns:a16="http://schemas.microsoft.com/office/drawing/2014/main" id="{F5E5B7D7-B88F-1CE5-49F3-BE204840B70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23</a:t>
            </a:r>
            <a:endParaRPr lang="de-CH" sz="900" dirty="0"/>
          </a:p>
        </p:txBody>
      </p:sp>
    </p:spTree>
    <p:extLst>
      <p:ext uri="{BB962C8B-B14F-4D97-AF65-F5344CB8AC3E}">
        <p14:creationId xmlns:p14="http://schemas.microsoft.com/office/powerpoint/2010/main" val="33598155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Screenshot, Design enthält.&#10;&#10;KI-generierte Inhalte können fehlerhaft sein.">
            <a:extLst>
              <a:ext uri="{FF2B5EF4-FFF2-40B4-BE49-F238E27FC236}">
                <a16:creationId xmlns:a16="http://schemas.microsoft.com/office/drawing/2014/main" id="{48CB6AD0-3B82-6A4F-8BD4-72F04A590583}"/>
              </a:ext>
            </a:extLst>
          </p:cNvPr>
          <p:cNvPicPr>
            <a:picLocks noChangeAspect="1"/>
          </p:cNvPicPr>
          <p:nvPr/>
        </p:nvPicPr>
        <p:blipFill>
          <a:blip r:embed="rId3">
            <a:extLst>
              <a:ext uri="{28A0092B-C50C-407E-A947-70E740481C1C}">
                <a14:useLocalDpi xmlns:a14="http://schemas.microsoft.com/office/drawing/2010/main" val="0"/>
              </a:ext>
            </a:extLst>
          </a:blip>
          <a:srcRect l="8989" t="24172" b="54200"/>
          <a:stretch/>
        </p:blipFill>
        <p:spPr>
          <a:xfrm>
            <a:off x="1164055" y="1921112"/>
            <a:ext cx="9863885" cy="3814787"/>
          </a:xfrm>
          <a:prstGeom prst="rect">
            <a:avLst/>
          </a:prstGeom>
        </p:spPr>
      </p:pic>
      <p:sp>
        <p:nvSpPr>
          <p:cNvPr id="4" name="Rectangle 3">
            <a:extLst>
              <a:ext uri="{FF2B5EF4-FFF2-40B4-BE49-F238E27FC236}">
                <a16:creationId xmlns:a16="http://schemas.microsoft.com/office/drawing/2014/main" id="{44687DFC-DDF3-054E-B648-CA1C135D45AB}"/>
              </a:ext>
            </a:extLst>
          </p:cNvPr>
          <p:cNvSpPr/>
          <p:nvPr/>
        </p:nvSpPr>
        <p:spPr>
          <a:xfrm>
            <a:off x="2639617" y="2657993"/>
            <a:ext cx="8388324" cy="792088"/>
          </a:xfrm>
          <a:prstGeom prst="rect">
            <a:avLst/>
          </a:prstGeom>
          <a:solidFill>
            <a:srgbClr val="FFCC00">
              <a:alpha val="50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itel 2">
            <a:extLst>
              <a:ext uri="{FF2B5EF4-FFF2-40B4-BE49-F238E27FC236}">
                <a16:creationId xmlns:a16="http://schemas.microsoft.com/office/drawing/2014/main" id="{48B6B9F6-975E-4359-AF75-D52676E57C34}"/>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Entwicklungsfaktoren </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Athletik - Stabilität/Mobilität</a:t>
            </a:r>
          </a:p>
        </p:txBody>
      </p:sp>
      <p:sp>
        <p:nvSpPr>
          <p:cNvPr id="3" name="SeitenzahlBenutzerdefiniert">
            <a:extLst>
              <a:ext uri="{FF2B5EF4-FFF2-40B4-BE49-F238E27FC236}">
                <a16:creationId xmlns:a16="http://schemas.microsoft.com/office/drawing/2014/main" id="{A9B38753-ACA7-BB5D-7682-9F1F9A7D766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24</a:t>
            </a:r>
            <a:endParaRPr lang="de-CH" sz="900" dirty="0"/>
          </a:p>
        </p:txBody>
      </p:sp>
    </p:spTree>
    <p:extLst>
      <p:ext uri="{BB962C8B-B14F-4D97-AF65-F5344CB8AC3E}">
        <p14:creationId xmlns:p14="http://schemas.microsoft.com/office/powerpoint/2010/main" val="26760808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42F0E-CA15-56C1-48AA-E3B5961C043E}"/>
            </a:ext>
          </a:extLst>
        </p:cNvPr>
        <p:cNvGrpSpPr/>
        <p:nvPr/>
      </p:nvGrpSpPr>
      <p:grpSpPr>
        <a:xfrm>
          <a:off x="0" y="0"/>
          <a:ext cx="0" cy="0"/>
          <a:chOff x="0" y="0"/>
          <a:chExt cx="0" cy="0"/>
        </a:xfrm>
      </p:grpSpPr>
      <p:pic>
        <p:nvPicPr>
          <p:cNvPr id="3" name="Grafik 2" descr="Ein Bild, das Text, Screenshot, Software, Design enthält.&#10;&#10;KI-generierte Inhalte können fehlerhaft sein.">
            <a:extLst>
              <a:ext uri="{FF2B5EF4-FFF2-40B4-BE49-F238E27FC236}">
                <a16:creationId xmlns:a16="http://schemas.microsoft.com/office/drawing/2014/main" id="{741054B7-958A-F864-A8AB-F3CDB3B45674}"/>
              </a:ext>
            </a:extLst>
          </p:cNvPr>
          <p:cNvPicPr>
            <a:picLocks noChangeAspect="1"/>
          </p:cNvPicPr>
          <p:nvPr/>
        </p:nvPicPr>
        <p:blipFill>
          <a:blip r:embed="rId3">
            <a:extLst>
              <a:ext uri="{28A0092B-C50C-407E-A947-70E740481C1C}">
                <a14:useLocalDpi xmlns:a14="http://schemas.microsoft.com/office/drawing/2010/main" val="0"/>
              </a:ext>
            </a:extLst>
          </a:blip>
          <a:srcRect l="8989" t="24172" b="54200"/>
          <a:stretch/>
        </p:blipFill>
        <p:spPr>
          <a:xfrm>
            <a:off x="1133870" y="2154018"/>
            <a:ext cx="9924255" cy="3838135"/>
          </a:xfrm>
          <a:prstGeom prst="rect">
            <a:avLst/>
          </a:prstGeom>
        </p:spPr>
      </p:pic>
      <p:sp>
        <p:nvSpPr>
          <p:cNvPr id="4" name="Rectangle 3">
            <a:extLst>
              <a:ext uri="{FF2B5EF4-FFF2-40B4-BE49-F238E27FC236}">
                <a16:creationId xmlns:a16="http://schemas.microsoft.com/office/drawing/2014/main" id="{A2B814AE-BAC0-7EAD-A2FD-2B5263E7674C}"/>
              </a:ext>
            </a:extLst>
          </p:cNvPr>
          <p:cNvSpPr/>
          <p:nvPr/>
        </p:nvSpPr>
        <p:spPr>
          <a:xfrm>
            <a:off x="2639616" y="2852936"/>
            <a:ext cx="8388325" cy="792088"/>
          </a:xfrm>
          <a:prstGeom prst="rect">
            <a:avLst/>
          </a:prstGeom>
          <a:solidFill>
            <a:srgbClr val="FFCC00">
              <a:alpha val="50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 name="Titel 2">
            <a:extLst>
              <a:ext uri="{FF2B5EF4-FFF2-40B4-BE49-F238E27FC236}">
                <a16:creationId xmlns:a16="http://schemas.microsoft.com/office/drawing/2014/main" id="{23C40D2D-790A-4ABF-AA97-7473E8566608}"/>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Facteurs</a:t>
            </a:r>
            <a:r>
              <a:rPr lang="de-CH" sz="2800" kern="0" dirty="0">
                <a:latin typeface="Arial" panose="020B0604020202020204" pitchFamily="34" charset="0"/>
                <a:cs typeface="Arial" panose="020B0604020202020204" pitchFamily="34" charset="0"/>
              </a:rPr>
              <a:t> de </a:t>
            </a:r>
            <a:r>
              <a:rPr lang="de-CH" sz="2800" kern="0" dirty="0" err="1">
                <a:latin typeface="Arial" panose="020B0604020202020204" pitchFamily="34" charset="0"/>
                <a:cs typeface="Arial" panose="020B0604020202020204" pitchFamily="34" charset="0"/>
              </a:rPr>
              <a:t>développement</a:t>
            </a:r>
            <a:r>
              <a:rPr lang="de-CH" sz="2800" kern="0" dirty="0">
                <a:latin typeface="Arial" panose="020B0604020202020204" pitchFamily="34" charset="0"/>
                <a:cs typeface="Arial" panose="020B0604020202020204" pitchFamily="34" charset="0"/>
              </a:rPr>
              <a:t> </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Athlétique</a:t>
            </a:r>
            <a:r>
              <a:rPr lang="de-CH" sz="2800" b="0" kern="0" dirty="0">
                <a:latin typeface="Arial" panose="020B0604020202020204" pitchFamily="34" charset="0"/>
                <a:cs typeface="Arial" panose="020B0604020202020204" pitchFamily="34" charset="0"/>
              </a:rPr>
              <a:t> – </a:t>
            </a:r>
            <a:r>
              <a:rPr lang="de-CH" sz="2800" b="0" kern="0" dirty="0" err="1">
                <a:latin typeface="Arial" panose="020B0604020202020204" pitchFamily="34" charset="0"/>
                <a:cs typeface="Arial" panose="020B0604020202020204" pitchFamily="34" charset="0"/>
              </a:rPr>
              <a:t>Mobilité</a:t>
            </a:r>
            <a:r>
              <a:rPr lang="de-CH" sz="2800" b="0" kern="0" dirty="0">
                <a:latin typeface="Arial" panose="020B0604020202020204" pitchFamily="34" charset="0"/>
                <a:cs typeface="Arial" panose="020B0604020202020204" pitchFamily="34" charset="0"/>
              </a:rPr>
              <a:t>/</a:t>
            </a:r>
            <a:r>
              <a:rPr lang="de-CH" sz="2800" b="0" kern="0" dirty="0" err="1">
                <a:latin typeface="Arial" panose="020B0604020202020204" pitchFamily="34" charset="0"/>
                <a:cs typeface="Arial" panose="020B0604020202020204" pitchFamily="34" charset="0"/>
              </a:rPr>
              <a:t>stabilité</a:t>
            </a:r>
            <a:endParaRPr lang="de-CH" sz="2800" b="0" kern="0" dirty="0">
              <a:latin typeface="Arial" panose="020B0604020202020204" pitchFamily="34" charset="0"/>
              <a:cs typeface="Arial" panose="020B0604020202020204" pitchFamily="34" charset="0"/>
            </a:endParaRPr>
          </a:p>
        </p:txBody>
      </p:sp>
      <p:sp>
        <p:nvSpPr>
          <p:cNvPr id="6" name="SeitenzahlBenutzerdefiniert">
            <a:extLst>
              <a:ext uri="{FF2B5EF4-FFF2-40B4-BE49-F238E27FC236}">
                <a16:creationId xmlns:a16="http://schemas.microsoft.com/office/drawing/2014/main" id="{030E66B9-7954-A787-C513-61799070657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24</a:t>
            </a:r>
            <a:endParaRPr lang="de-CH" sz="900" dirty="0"/>
          </a:p>
        </p:txBody>
      </p:sp>
    </p:spTree>
    <p:extLst>
      <p:ext uri="{BB962C8B-B14F-4D97-AF65-F5344CB8AC3E}">
        <p14:creationId xmlns:p14="http://schemas.microsoft.com/office/powerpoint/2010/main" val="37998318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6BB58-CEF4-BEB8-2981-F775427828F4}"/>
            </a:ext>
          </a:extLst>
        </p:cNvPr>
        <p:cNvGrpSpPr/>
        <p:nvPr/>
      </p:nvGrpSpPr>
      <p:grpSpPr>
        <a:xfrm>
          <a:off x="0" y="0"/>
          <a:ext cx="0" cy="0"/>
          <a:chOff x="0" y="0"/>
          <a:chExt cx="0" cy="0"/>
        </a:xfrm>
      </p:grpSpPr>
      <p:pic>
        <p:nvPicPr>
          <p:cNvPr id="3" name="Grafik 2" descr="Ein Bild, das Text, Screenshot, Design enthält.&#10;&#10;KI-generierte Inhalte können fehlerhaft sein.">
            <a:extLst>
              <a:ext uri="{FF2B5EF4-FFF2-40B4-BE49-F238E27FC236}">
                <a16:creationId xmlns:a16="http://schemas.microsoft.com/office/drawing/2014/main" id="{4D7FFB6D-E2EF-1025-9913-FBF70C4F86A4}"/>
              </a:ext>
            </a:extLst>
          </p:cNvPr>
          <p:cNvPicPr>
            <a:picLocks noChangeAspect="1"/>
          </p:cNvPicPr>
          <p:nvPr/>
        </p:nvPicPr>
        <p:blipFill>
          <a:blip r:embed="rId3">
            <a:extLst>
              <a:ext uri="{28A0092B-C50C-407E-A947-70E740481C1C}">
                <a14:useLocalDpi xmlns:a14="http://schemas.microsoft.com/office/drawing/2010/main" val="0"/>
              </a:ext>
            </a:extLst>
          </a:blip>
          <a:srcRect l="8864" t="24323" b="54466"/>
          <a:stretch/>
        </p:blipFill>
        <p:spPr>
          <a:xfrm>
            <a:off x="1209325" y="2229533"/>
            <a:ext cx="9776211" cy="3687106"/>
          </a:xfrm>
          <a:prstGeom prst="rect">
            <a:avLst/>
          </a:prstGeom>
        </p:spPr>
      </p:pic>
      <p:sp>
        <p:nvSpPr>
          <p:cNvPr id="4" name="Rectangle 3">
            <a:extLst>
              <a:ext uri="{FF2B5EF4-FFF2-40B4-BE49-F238E27FC236}">
                <a16:creationId xmlns:a16="http://schemas.microsoft.com/office/drawing/2014/main" id="{0AD66E9C-E0C2-CC12-F181-C50A554C3720}"/>
              </a:ext>
            </a:extLst>
          </p:cNvPr>
          <p:cNvSpPr/>
          <p:nvPr/>
        </p:nvSpPr>
        <p:spPr>
          <a:xfrm>
            <a:off x="2639616" y="2924944"/>
            <a:ext cx="8343059" cy="792088"/>
          </a:xfrm>
          <a:prstGeom prst="rect">
            <a:avLst/>
          </a:prstGeom>
          <a:solidFill>
            <a:srgbClr val="FFCC00">
              <a:alpha val="50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 name="Titel 2">
            <a:extLst>
              <a:ext uri="{FF2B5EF4-FFF2-40B4-BE49-F238E27FC236}">
                <a16:creationId xmlns:a16="http://schemas.microsoft.com/office/drawing/2014/main" id="{AF531158-77BA-4C50-A100-8E2CB7861E5D}"/>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Fattori</a:t>
            </a:r>
            <a:r>
              <a:rPr lang="de-CH" sz="2800" kern="0" dirty="0">
                <a:latin typeface="Arial" panose="020B0604020202020204" pitchFamily="34" charset="0"/>
                <a:cs typeface="Arial" panose="020B0604020202020204" pitchFamily="34" charset="0"/>
              </a:rPr>
              <a:t> di </a:t>
            </a:r>
            <a:r>
              <a:rPr lang="de-CH" sz="2800" kern="0" dirty="0" err="1">
                <a:latin typeface="Arial" panose="020B0604020202020204" pitchFamily="34" charset="0"/>
                <a:cs typeface="Arial" panose="020B0604020202020204" pitchFamily="34" charset="0"/>
              </a:rPr>
              <a:t>sviluppo</a:t>
            </a:r>
            <a:r>
              <a:rPr lang="de-CH" sz="2800" kern="0" dirty="0">
                <a:latin typeface="Arial" panose="020B0604020202020204" pitchFamily="34" charset="0"/>
                <a:cs typeface="Arial" panose="020B0604020202020204" pitchFamily="34" charset="0"/>
              </a:rPr>
              <a:t> </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Atletica</a:t>
            </a:r>
            <a:r>
              <a:rPr lang="de-CH" sz="2800" b="0" kern="0" dirty="0">
                <a:latin typeface="Arial" panose="020B0604020202020204" pitchFamily="34" charset="0"/>
                <a:cs typeface="Arial" panose="020B0604020202020204" pitchFamily="34" charset="0"/>
              </a:rPr>
              <a:t> – </a:t>
            </a:r>
            <a:r>
              <a:rPr lang="de-CH" sz="2800" b="0" kern="0" dirty="0" err="1">
                <a:latin typeface="Arial" panose="020B0604020202020204" pitchFamily="34" charset="0"/>
                <a:cs typeface="Arial" panose="020B0604020202020204" pitchFamily="34" charset="0"/>
              </a:rPr>
              <a:t>Mobilità</a:t>
            </a:r>
            <a:r>
              <a:rPr lang="de-CH" sz="2800" b="0" kern="0" dirty="0">
                <a:latin typeface="Arial" panose="020B0604020202020204" pitchFamily="34" charset="0"/>
                <a:cs typeface="Arial" panose="020B0604020202020204" pitchFamily="34" charset="0"/>
              </a:rPr>
              <a:t>/</a:t>
            </a:r>
            <a:r>
              <a:rPr lang="de-CH" sz="2800" b="0" kern="0" dirty="0" err="1">
                <a:latin typeface="Arial" panose="020B0604020202020204" pitchFamily="34" charset="0"/>
                <a:cs typeface="Arial" panose="020B0604020202020204" pitchFamily="34" charset="0"/>
              </a:rPr>
              <a:t>stabilità</a:t>
            </a:r>
            <a:endParaRPr lang="de-CH" sz="2800" b="0" kern="0" dirty="0">
              <a:latin typeface="Arial" panose="020B0604020202020204" pitchFamily="34" charset="0"/>
              <a:cs typeface="Arial" panose="020B0604020202020204" pitchFamily="34" charset="0"/>
            </a:endParaRPr>
          </a:p>
        </p:txBody>
      </p:sp>
      <p:sp>
        <p:nvSpPr>
          <p:cNvPr id="6" name="SeitenzahlBenutzerdefiniert">
            <a:extLst>
              <a:ext uri="{FF2B5EF4-FFF2-40B4-BE49-F238E27FC236}">
                <a16:creationId xmlns:a16="http://schemas.microsoft.com/office/drawing/2014/main" id="{E72B4743-05CE-4A8A-744C-3DB7FDD8F69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24</a:t>
            </a:r>
            <a:endParaRPr lang="de-CH" sz="900" dirty="0"/>
          </a:p>
        </p:txBody>
      </p:sp>
    </p:spTree>
    <p:extLst>
      <p:ext uri="{BB962C8B-B14F-4D97-AF65-F5344CB8AC3E}">
        <p14:creationId xmlns:p14="http://schemas.microsoft.com/office/powerpoint/2010/main" val="39852207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23874-E08B-7A3E-16B9-5A0CDD81C0C5}"/>
            </a:ext>
          </a:extLst>
        </p:cNvPr>
        <p:cNvGrpSpPr/>
        <p:nvPr/>
      </p:nvGrpSpPr>
      <p:grpSpPr>
        <a:xfrm>
          <a:off x="0" y="0"/>
          <a:ext cx="0" cy="0"/>
          <a:chOff x="0" y="0"/>
          <a:chExt cx="0" cy="0"/>
        </a:xfrm>
      </p:grpSpPr>
      <p:sp>
        <p:nvSpPr>
          <p:cNvPr id="7" name="Text Box 58">
            <a:extLst>
              <a:ext uri="{FF2B5EF4-FFF2-40B4-BE49-F238E27FC236}">
                <a16:creationId xmlns:a16="http://schemas.microsoft.com/office/drawing/2014/main" id="{B8B60685-EDEA-8D8D-D229-911670611B92}"/>
              </a:ext>
            </a:extLst>
          </p:cNvPr>
          <p:cNvSpPr txBox="1">
            <a:spLocks noChangeArrowheads="1"/>
          </p:cNvSpPr>
          <p:nvPr/>
        </p:nvSpPr>
        <p:spPr bwMode="auto">
          <a:xfrm>
            <a:off x="731404" y="1682219"/>
            <a:ext cx="1072919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342900" indent="-342900">
              <a:spcBef>
                <a:spcPct val="0"/>
              </a:spcBef>
              <a:spcAft>
                <a:spcPts val="1200"/>
              </a:spcAft>
              <a:buClr>
                <a:schemeClr val="accent1"/>
              </a:buClr>
              <a:buFont typeface="Wingdings" pitchFamily="2" charset="2"/>
              <a:buChar char="§"/>
            </a:pPr>
            <a:r>
              <a:rPr lang="de-CH" altLang="de-DE" sz="1900" b="1" dirty="0">
                <a:latin typeface="Arial" panose="020B0604020202020204" pitchFamily="34" charset="0"/>
              </a:rPr>
              <a:t>Definition Mobilität: </a:t>
            </a:r>
            <a:r>
              <a:rPr lang="de-CH" altLang="de-DE" sz="1900" dirty="0">
                <a:latin typeface="Arial" panose="020B0604020202020204" pitchFamily="34" charset="0"/>
              </a:rPr>
              <a:t>Fähigkeit eines Gelenks, sich durch den gewünschten Bewegungsumfang zu bewegen, beeinflusst durch Flexibilität der Muskeln, Gelenkstruktur und neuromuskuläre Kontrolle.</a:t>
            </a:r>
          </a:p>
          <a:p>
            <a:pPr marL="342900" indent="-342900">
              <a:spcBef>
                <a:spcPct val="0"/>
              </a:spcBef>
              <a:spcAft>
                <a:spcPts val="1200"/>
              </a:spcAft>
              <a:buClr>
                <a:schemeClr val="accent1"/>
              </a:buClr>
              <a:buFont typeface="Wingdings" pitchFamily="2" charset="2"/>
              <a:buChar char="§"/>
            </a:pPr>
            <a:r>
              <a:rPr lang="de-CH" altLang="de-DE" sz="1900" b="1" dirty="0">
                <a:latin typeface="Arial" panose="020B0604020202020204" pitchFamily="34" charset="0"/>
              </a:rPr>
              <a:t>Definition Stabilität: </a:t>
            </a:r>
            <a:r>
              <a:rPr lang="de-CH" altLang="de-DE" sz="1900" dirty="0">
                <a:latin typeface="Arial" panose="020B0604020202020204" pitchFamily="34" charset="0"/>
              </a:rPr>
              <a:t>Fähigkeit, Bewegungen kontrolliert auszuführen und Gelenke gegenüber äusseren Kräften zu stabilisieren.</a:t>
            </a:r>
          </a:p>
          <a:p>
            <a:pPr>
              <a:spcBef>
                <a:spcPct val="0"/>
              </a:spcBef>
              <a:spcAft>
                <a:spcPts val="1200"/>
              </a:spcAft>
              <a:buClr>
                <a:schemeClr val="accent1"/>
              </a:buClr>
              <a:buNone/>
            </a:pPr>
            <a:r>
              <a:rPr lang="de-CH" sz="1900" b="0" i="0" dirty="0">
                <a:solidFill>
                  <a:srgbClr val="2D2D2D"/>
                </a:solidFill>
                <a:effectLst/>
                <a:latin typeface="+mj-lt"/>
              </a:rPr>
              <a:t>Vorbereitung der Gelenke auf die grössere Belastung im Hauptteil und dem langfristigen Erhalt der Beweglichkeit</a:t>
            </a:r>
            <a:endParaRPr lang="de-CH" altLang="de-DE" sz="1900" dirty="0">
              <a:latin typeface="+mj-lt"/>
            </a:endParaRPr>
          </a:p>
          <a:p>
            <a:pPr>
              <a:spcBef>
                <a:spcPct val="0"/>
              </a:spcBef>
              <a:spcAft>
                <a:spcPts val="1200"/>
              </a:spcAft>
              <a:buClr>
                <a:schemeClr val="accent1"/>
              </a:buClr>
              <a:buNone/>
            </a:pPr>
            <a:r>
              <a:rPr lang="de-CH" altLang="de-DE" sz="1900" dirty="0">
                <a:latin typeface="Arial" panose="020B0604020202020204" pitchFamily="34" charset="0"/>
              </a:rPr>
              <a:t>Bedeutung:</a:t>
            </a:r>
            <a:br>
              <a:rPr lang="de-CH" altLang="de-DE" sz="1900" dirty="0">
                <a:latin typeface="Arial" panose="020B0604020202020204" pitchFamily="34" charset="0"/>
              </a:rPr>
            </a:br>
            <a:r>
              <a:rPr lang="de-CH" altLang="de-DE" sz="1900" dirty="0">
                <a:latin typeface="Arial" panose="020B0604020202020204" pitchFamily="34" charset="0"/>
              </a:rPr>
              <a:t>Beide Konzepte sind essenziell für sportliche Leistung, Verletzungsprävention und eine effiziente Bewegungsausführung.</a:t>
            </a:r>
          </a:p>
          <a:p>
            <a:pPr>
              <a:spcBef>
                <a:spcPct val="0"/>
              </a:spcBef>
              <a:spcAft>
                <a:spcPts val="1200"/>
              </a:spcAft>
              <a:buClr>
                <a:schemeClr val="accent1"/>
              </a:buClr>
              <a:buNone/>
            </a:pPr>
            <a:endParaRPr lang="de-CH" altLang="de-DE" sz="2200" dirty="0">
              <a:latin typeface="Arial" panose="020B0604020202020204" pitchFamily="34" charset="0"/>
            </a:endParaRPr>
          </a:p>
        </p:txBody>
      </p:sp>
      <p:sp>
        <p:nvSpPr>
          <p:cNvPr id="4" name="Titel 2">
            <a:extLst>
              <a:ext uri="{FF2B5EF4-FFF2-40B4-BE49-F238E27FC236}">
                <a16:creationId xmlns:a16="http://schemas.microsoft.com/office/drawing/2014/main" id="{EEBB9EBB-4A63-4E73-8AED-270235F8B6E7}"/>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Mobilität/Stabilität</a:t>
            </a:r>
          </a:p>
        </p:txBody>
      </p:sp>
      <p:sp>
        <p:nvSpPr>
          <p:cNvPr id="3" name="SeitenzahlBenutzerdefiniert">
            <a:extLst>
              <a:ext uri="{FF2B5EF4-FFF2-40B4-BE49-F238E27FC236}">
                <a16:creationId xmlns:a16="http://schemas.microsoft.com/office/drawing/2014/main" id="{C07EDAF8-AD47-9A66-6713-D7D4F0A763A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25</a:t>
            </a:r>
            <a:endParaRPr lang="de-CH" sz="900" dirty="0"/>
          </a:p>
        </p:txBody>
      </p:sp>
      <p:pic>
        <p:nvPicPr>
          <p:cNvPr id="2" name="Grafik 1">
            <a:extLst>
              <a:ext uri="{FF2B5EF4-FFF2-40B4-BE49-F238E27FC236}">
                <a16:creationId xmlns:a16="http://schemas.microsoft.com/office/drawing/2014/main" id="{DD520AD3-233C-FC92-30A2-38E0011B73E2}"/>
              </a:ext>
            </a:extLst>
          </p:cNvPr>
          <p:cNvPicPr>
            <a:picLocks noChangeAspect="1"/>
          </p:cNvPicPr>
          <p:nvPr/>
        </p:nvPicPr>
        <p:blipFill>
          <a:blip r:embed="rId3"/>
          <a:stretch>
            <a:fillRect/>
          </a:stretch>
        </p:blipFill>
        <p:spPr>
          <a:xfrm>
            <a:off x="378984" y="6059249"/>
            <a:ext cx="269382" cy="360000"/>
          </a:xfrm>
          <a:prstGeom prst="rect">
            <a:avLst/>
          </a:prstGeom>
        </p:spPr>
      </p:pic>
    </p:spTree>
    <p:extLst>
      <p:ext uri="{BB962C8B-B14F-4D97-AF65-F5344CB8AC3E}">
        <p14:creationId xmlns:p14="http://schemas.microsoft.com/office/powerpoint/2010/main" val="20296405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C4C160E-45BA-C312-9372-B8F507C77835}"/>
              </a:ext>
            </a:extLst>
          </p:cNvPr>
          <p:cNvSpPr txBox="1"/>
          <p:nvPr/>
        </p:nvSpPr>
        <p:spPr>
          <a:xfrm>
            <a:off x="787401" y="1916832"/>
            <a:ext cx="10632016" cy="3431709"/>
          </a:xfrm>
          <a:prstGeom prst="rect">
            <a:avLst/>
          </a:prstGeom>
          <a:noFill/>
        </p:spPr>
        <p:txBody>
          <a:bodyPr wrap="square">
            <a:spAutoFit/>
          </a:bodyPr>
          <a:lstStyle/>
          <a:p>
            <a:pPr marL="342900" indent="-342900" eaLnBrk="0" hangingPunct="0">
              <a:spcAft>
                <a:spcPts val="1200"/>
              </a:spcAft>
              <a:buClr>
                <a:schemeClr val="accent1"/>
              </a:buClr>
              <a:buFont typeface="Wingdings" pitchFamily="2" charset="2"/>
              <a:buChar char="§"/>
            </a:pPr>
            <a:r>
              <a:rPr lang="fr-CH" sz="1900" dirty="0"/>
              <a:t>Définition de la mobilité: Capacité d'une articulation à se déplacer dans l'amplitude de mouvement souhaitée, influencée par la flexibilité des muscles, la structure articulaire et le contrôle neuromusculaire.</a:t>
            </a:r>
          </a:p>
          <a:p>
            <a:pPr marL="342900" indent="-342900" eaLnBrk="0" hangingPunct="0">
              <a:spcAft>
                <a:spcPts val="1200"/>
              </a:spcAft>
              <a:buClr>
                <a:schemeClr val="accent1"/>
              </a:buClr>
              <a:buFont typeface="Wingdings" pitchFamily="2" charset="2"/>
              <a:buChar char="§"/>
            </a:pPr>
            <a:r>
              <a:rPr lang="fr-CH" sz="1900" dirty="0"/>
              <a:t>Définition de la stabilité: Capacité à exécuter des mouvements de manière contrôlée et à stabiliser les articulations face à des forces extérieures.</a:t>
            </a:r>
          </a:p>
          <a:p>
            <a:pPr eaLnBrk="0" hangingPunct="0">
              <a:spcAft>
                <a:spcPts val="1200"/>
              </a:spcAft>
              <a:buClr>
                <a:schemeClr val="accent1"/>
              </a:buClr>
            </a:pPr>
            <a:r>
              <a:rPr lang="fr-CH" sz="1900" dirty="0"/>
              <a:t>Préparation des articulations à une charge plus importante lors de la phase principale de l’entraînement et au maintien à long terme de la mobilité.</a:t>
            </a:r>
            <a:endParaRPr lang="fr-CH" sz="1800" b="1" i="0" u="none" strike="noStrike" dirty="0">
              <a:solidFill>
                <a:srgbClr val="000000"/>
              </a:solidFill>
              <a:effectLst/>
            </a:endParaRPr>
          </a:p>
          <a:p>
            <a:pPr algn="just"/>
            <a:r>
              <a:rPr lang="fr-CH" sz="1800" i="0" u="none" strike="noStrike" dirty="0">
                <a:solidFill>
                  <a:srgbClr val="000000"/>
                </a:solidFill>
                <a:effectLst/>
              </a:rPr>
              <a:t>Importance:</a:t>
            </a:r>
          </a:p>
          <a:p>
            <a:pPr algn="just"/>
            <a:r>
              <a:rPr lang="fr-CH" sz="1800" b="0" i="0" u="none" strike="noStrike" dirty="0">
                <a:solidFill>
                  <a:srgbClr val="000000"/>
                </a:solidFill>
                <a:effectLst/>
              </a:rPr>
              <a:t>Ces deux concepts sont essentiels pour la performance sportive, la prévention des blessures et une exécution efficace des mouvements.</a:t>
            </a:r>
          </a:p>
        </p:txBody>
      </p:sp>
      <p:sp>
        <p:nvSpPr>
          <p:cNvPr id="4" name="Titel 2">
            <a:extLst>
              <a:ext uri="{FF2B5EF4-FFF2-40B4-BE49-F238E27FC236}">
                <a16:creationId xmlns:a16="http://schemas.microsoft.com/office/drawing/2014/main" id="{8A8CA4CD-04BC-4AE6-82C4-539643319948}"/>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dirty="0">
                <a:solidFill>
                  <a:srgbClr val="000000"/>
                </a:solidFill>
              </a:rPr>
              <a:t>M</a:t>
            </a:r>
            <a:r>
              <a:rPr lang="fr-CH" sz="2800" i="0" u="none" strike="noStrike" dirty="0">
                <a:solidFill>
                  <a:srgbClr val="000000"/>
                </a:solidFill>
                <a:effectLst/>
                <a:latin typeface="+mj-lt"/>
              </a:rPr>
              <a:t>obilité/</a:t>
            </a:r>
            <a:r>
              <a:rPr lang="de-CH" sz="2800" kern="0" dirty="0" err="1">
                <a:latin typeface="Arial" panose="020B0604020202020204" pitchFamily="34" charset="0"/>
                <a:cs typeface="Arial" panose="020B0604020202020204" pitchFamily="34" charset="0"/>
              </a:rPr>
              <a:t>stabilité</a:t>
            </a:r>
            <a:endParaRPr lang="fr-CH" sz="2800" i="0" u="none" strike="noStrike" dirty="0">
              <a:solidFill>
                <a:srgbClr val="000000"/>
              </a:solidFill>
              <a:effectLst/>
              <a:latin typeface="+mj-lt"/>
            </a:endParaRPr>
          </a:p>
        </p:txBody>
      </p:sp>
      <p:sp>
        <p:nvSpPr>
          <p:cNvPr id="3" name="SeitenzahlBenutzerdefiniert">
            <a:extLst>
              <a:ext uri="{FF2B5EF4-FFF2-40B4-BE49-F238E27FC236}">
                <a16:creationId xmlns:a16="http://schemas.microsoft.com/office/drawing/2014/main" id="{2380153B-5A21-3CB3-F253-B4199423C6D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25</a:t>
            </a:r>
            <a:endParaRPr lang="de-CH" sz="900" dirty="0"/>
          </a:p>
        </p:txBody>
      </p:sp>
      <p:pic>
        <p:nvPicPr>
          <p:cNvPr id="2" name="Grafik 1">
            <a:extLst>
              <a:ext uri="{FF2B5EF4-FFF2-40B4-BE49-F238E27FC236}">
                <a16:creationId xmlns:a16="http://schemas.microsoft.com/office/drawing/2014/main" id="{CA32DB3B-2FA1-E36A-3512-CDD809652157}"/>
              </a:ext>
            </a:extLst>
          </p:cNvPr>
          <p:cNvPicPr>
            <a:picLocks noChangeAspect="1"/>
          </p:cNvPicPr>
          <p:nvPr/>
        </p:nvPicPr>
        <p:blipFill>
          <a:blip r:embed="rId3"/>
          <a:stretch>
            <a:fillRect/>
          </a:stretch>
        </p:blipFill>
        <p:spPr>
          <a:xfrm>
            <a:off x="378984" y="6059249"/>
            <a:ext cx="269382" cy="360000"/>
          </a:xfrm>
          <a:prstGeom prst="rect">
            <a:avLst/>
          </a:prstGeom>
        </p:spPr>
      </p:pic>
    </p:spTree>
    <p:extLst>
      <p:ext uri="{BB962C8B-B14F-4D97-AF65-F5344CB8AC3E}">
        <p14:creationId xmlns:p14="http://schemas.microsoft.com/office/powerpoint/2010/main" val="11089007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D94DCF0-8CB2-6751-4282-26B8F3005458}"/>
              </a:ext>
            </a:extLst>
          </p:cNvPr>
          <p:cNvSpPr txBox="1"/>
          <p:nvPr/>
        </p:nvSpPr>
        <p:spPr>
          <a:xfrm>
            <a:off x="787401" y="1916832"/>
            <a:ext cx="10632016" cy="3431709"/>
          </a:xfrm>
          <a:prstGeom prst="rect">
            <a:avLst/>
          </a:prstGeom>
          <a:noFill/>
        </p:spPr>
        <p:txBody>
          <a:bodyPr wrap="square">
            <a:spAutoFit/>
          </a:bodyPr>
          <a:lstStyle/>
          <a:p>
            <a:pPr marL="342900" indent="-342900" eaLnBrk="0" hangingPunct="0">
              <a:spcAft>
                <a:spcPts val="1200"/>
              </a:spcAft>
              <a:buClr>
                <a:schemeClr val="accent1"/>
              </a:buClr>
              <a:buFont typeface="Wingdings" pitchFamily="2" charset="2"/>
              <a:buChar char="§"/>
            </a:pPr>
            <a:r>
              <a:rPr lang="fr-CH" sz="1900" b="1" dirty="0" err="1"/>
              <a:t>Definizione</a:t>
            </a:r>
            <a:r>
              <a:rPr lang="fr-CH" sz="1900" b="1" dirty="0"/>
              <a:t> di </a:t>
            </a:r>
            <a:r>
              <a:rPr lang="fr-CH" sz="1900" b="1" dirty="0" err="1"/>
              <a:t>mobilità</a:t>
            </a:r>
            <a:r>
              <a:rPr lang="fr-CH" sz="1900" b="1" dirty="0"/>
              <a:t>: </a:t>
            </a:r>
            <a:r>
              <a:rPr lang="fr-CH" sz="1900" dirty="0" err="1"/>
              <a:t>Capacità</a:t>
            </a:r>
            <a:r>
              <a:rPr lang="fr-CH" sz="1900" dirty="0"/>
              <a:t> di </a:t>
            </a:r>
            <a:r>
              <a:rPr lang="fr-CH" sz="1900" dirty="0" err="1"/>
              <a:t>un'articolazione</a:t>
            </a:r>
            <a:r>
              <a:rPr lang="fr-CH" sz="1900" dirty="0"/>
              <a:t> di </a:t>
            </a:r>
            <a:r>
              <a:rPr lang="fr-CH" sz="1900" dirty="0" err="1"/>
              <a:t>muoversi</a:t>
            </a:r>
            <a:r>
              <a:rPr lang="fr-CH" sz="1900" dirty="0"/>
              <a:t> </a:t>
            </a:r>
            <a:r>
              <a:rPr lang="fr-CH" sz="1900" dirty="0" err="1"/>
              <a:t>attraverso</a:t>
            </a:r>
            <a:r>
              <a:rPr lang="fr-CH" sz="1900" dirty="0"/>
              <a:t> l’</a:t>
            </a:r>
            <a:r>
              <a:rPr lang="fr-CH" sz="1900" dirty="0" err="1"/>
              <a:t>ampiezza</a:t>
            </a:r>
            <a:r>
              <a:rPr lang="fr-CH" sz="1900" dirty="0"/>
              <a:t> di </a:t>
            </a:r>
            <a:r>
              <a:rPr lang="fr-CH" sz="1900" dirty="0" err="1"/>
              <a:t>movimento</a:t>
            </a:r>
            <a:r>
              <a:rPr lang="fr-CH" sz="1900" dirty="0"/>
              <a:t> desiderata, </a:t>
            </a:r>
            <a:r>
              <a:rPr lang="fr-CH" sz="1900" dirty="0" err="1"/>
              <a:t>influenzata</a:t>
            </a:r>
            <a:r>
              <a:rPr lang="fr-CH" sz="1900" dirty="0"/>
              <a:t> dalla </a:t>
            </a:r>
            <a:r>
              <a:rPr lang="fr-CH" sz="1900" dirty="0" err="1"/>
              <a:t>flessibilità</a:t>
            </a:r>
            <a:r>
              <a:rPr lang="fr-CH" sz="1900" dirty="0"/>
              <a:t> </a:t>
            </a:r>
            <a:r>
              <a:rPr lang="fr-CH" sz="1900" dirty="0" err="1"/>
              <a:t>muscolare</a:t>
            </a:r>
            <a:r>
              <a:rPr lang="fr-CH" sz="1900" dirty="0"/>
              <a:t>, dalla </a:t>
            </a:r>
            <a:r>
              <a:rPr lang="fr-CH" sz="1900" dirty="0" err="1"/>
              <a:t>struttura</a:t>
            </a:r>
            <a:r>
              <a:rPr lang="fr-CH" sz="1900" dirty="0"/>
              <a:t> </a:t>
            </a:r>
            <a:r>
              <a:rPr lang="fr-CH" sz="1900" dirty="0" err="1"/>
              <a:t>articolare</a:t>
            </a:r>
            <a:r>
              <a:rPr lang="fr-CH" sz="1900" dirty="0"/>
              <a:t> e dal </a:t>
            </a:r>
            <a:r>
              <a:rPr lang="fr-CH" sz="1900" dirty="0" err="1"/>
              <a:t>controllo</a:t>
            </a:r>
            <a:r>
              <a:rPr lang="fr-CH" sz="1900" dirty="0"/>
              <a:t> </a:t>
            </a:r>
            <a:r>
              <a:rPr lang="fr-CH" sz="1900" dirty="0" err="1"/>
              <a:t>neuromuscolare</a:t>
            </a:r>
            <a:r>
              <a:rPr lang="fr-CH" sz="1900" dirty="0"/>
              <a:t>.</a:t>
            </a:r>
          </a:p>
          <a:p>
            <a:pPr marL="342900" indent="-342900" eaLnBrk="0" hangingPunct="0">
              <a:spcAft>
                <a:spcPts val="1200"/>
              </a:spcAft>
              <a:buClr>
                <a:schemeClr val="accent1"/>
              </a:buClr>
              <a:buFont typeface="Wingdings" pitchFamily="2" charset="2"/>
              <a:buChar char="§"/>
            </a:pPr>
            <a:r>
              <a:rPr lang="fr-CH" sz="1900" b="1" dirty="0" err="1"/>
              <a:t>Definizione</a:t>
            </a:r>
            <a:r>
              <a:rPr lang="fr-CH" sz="1900" b="1" dirty="0"/>
              <a:t> di </a:t>
            </a:r>
            <a:r>
              <a:rPr lang="fr-CH" sz="1900" b="1" dirty="0" err="1"/>
              <a:t>stabilità</a:t>
            </a:r>
            <a:r>
              <a:rPr lang="fr-CH" sz="1900" b="1" dirty="0"/>
              <a:t>: </a:t>
            </a:r>
            <a:r>
              <a:rPr lang="fr-CH" sz="1900" dirty="0" err="1"/>
              <a:t>Capacità</a:t>
            </a:r>
            <a:r>
              <a:rPr lang="fr-CH" sz="1900" dirty="0"/>
              <a:t> di </a:t>
            </a:r>
            <a:r>
              <a:rPr lang="fr-CH" sz="1900" dirty="0" err="1"/>
              <a:t>eseguire</a:t>
            </a:r>
            <a:r>
              <a:rPr lang="fr-CH" sz="1900" dirty="0"/>
              <a:t> </a:t>
            </a:r>
            <a:r>
              <a:rPr lang="fr-CH" sz="1900" dirty="0" err="1"/>
              <a:t>movimenti</a:t>
            </a:r>
            <a:r>
              <a:rPr lang="fr-CH" sz="1900" dirty="0"/>
              <a:t> in modo </a:t>
            </a:r>
            <a:r>
              <a:rPr lang="fr-CH" sz="1900" dirty="0" err="1"/>
              <a:t>controllato</a:t>
            </a:r>
            <a:r>
              <a:rPr lang="fr-CH" sz="1900" dirty="0"/>
              <a:t> e di </a:t>
            </a:r>
            <a:r>
              <a:rPr lang="fr-CH" sz="1900" dirty="0" err="1"/>
              <a:t>stabilizzare</a:t>
            </a:r>
            <a:r>
              <a:rPr lang="fr-CH" sz="1900" dirty="0"/>
              <a:t> le </a:t>
            </a:r>
            <a:r>
              <a:rPr lang="fr-CH" sz="1900" dirty="0" err="1"/>
              <a:t>articolazioni</a:t>
            </a:r>
            <a:r>
              <a:rPr lang="fr-CH" sz="1900" dirty="0"/>
              <a:t> </a:t>
            </a:r>
            <a:r>
              <a:rPr lang="fr-CH" sz="1900" dirty="0" err="1"/>
              <a:t>contro</a:t>
            </a:r>
            <a:r>
              <a:rPr lang="fr-CH" sz="1900" dirty="0"/>
              <a:t> </a:t>
            </a:r>
            <a:r>
              <a:rPr lang="fr-CH" sz="1900" dirty="0" err="1"/>
              <a:t>forze</a:t>
            </a:r>
            <a:r>
              <a:rPr lang="fr-CH" sz="1900" dirty="0"/>
              <a:t> </a:t>
            </a:r>
            <a:r>
              <a:rPr lang="fr-CH" sz="1900" dirty="0" err="1"/>
              <a:t>esterne</a:t>
            </a:r>
            <a:r>
              <a:rPr lang="fr-CH" sz="1900" dirty="0"/>
              <a:t>.</a:t>
            </a:r>
          </a:p>
          <a:p>
            <a:pPr eaLnBrk="0" hangingPunct="0">
              <a:spcAft>
                <a:spcPts val="1200"/>
              </a:spcAft>
              <a:buClr>
                <a:schemeClr val="accent1"/>
              </a:buClr>
            </a:pPr>
            <a:r>
              <a:rPr lang="fr-CH" sz="1900" dirty="0" err="1"/>
              <a:t>Preparazione</a:t>
            </a:r>
            <a:r>
              <a:rPr lang="fr-CH" sz="1900" dirty="0"/>
              <a:t> delle </a:t>
            </a:r>
            <a:r>
              <a:rPr lang="fr-CH" sz="1900" dirty="0" err="1"/>
              <a:t>articolazioni</a:t>
            </a:r>
            <a:r>
              <a:rPr lang="fr-CH" sz="1900" dirty="0"/>
              <a:t> a </a:t>
            </a:r>
            <a:r>
              <a:rPr lang="fr-CH" sz="1900" dirty="0" err="1"/>
              <a:t>carichi</a:t>
            </a:r>
            <a:r>
              <a:rPr lang="fr-CH" sz="1900" dirty="0"/>
              <a:t> </a:t>
            </a:r>
            <a:r>
              <a:rPr lang="fr-CH" sz="1900" dirty="0" err="1"/>
              <a:t>maggiori</a:t>
            </a:r>
            <a:r>
              <a:rPr lang="fr-CH" sz="1900" dirty="0"/>
              <a:t> </a:t>
            </a:r>
            <a:r>
              <a:rPr lang="fr-CH" sz="1900" dirty="0" err="1"/>
              <a:t>nella</a:t>
            </a:r>
            <a:r>
              <a:rPr lang="fr-CH" sz="1900" dirty="0"/>
              <a:t> parte principale </a:t>
            </a:r>
            <a:r>
              <a:rPr lang="fr-CH" sz="1900" dirty="0" err="1"/>
              <a:t>dell’allenamento</a:t>
            </a:r>
            <a:r>
              <a:rPr lang="fr-CH" sz="1900" dirty="0"/>
              <a:t> e al </a:t>
            </a:r>
            <a:r>
              <a:rPr lang="fr-CH" sz="1900" dirty="0" err="1"/>
              <a:t>mantenimento</a:t>
            </a:r>
            <a:r>
              <a:rPr lang="fr-CH" sz="1900" dirty="0"/>
              <a:t> a </a:t>
            </a:r>
            <a:r>
              <a:rPr lang="fr-CH" sz="1900" dirty="0" err="1"/>
              <a:t>lungo</a:t>
            </a:r>
            <a:r>
              <a:rPr lang="fr-CH" sz="1900" dirty="0"/>
              <a:t> termine </a:t>
            </a:r>
            <a:r>
              <a:rPr lang="fr-CH" sz="1900" dirty="0" err="1"/>
              <a:t>della</a:t>
            </a:r>
            <a:r>
              <a:rPr lang="fr-CH" sz="1900" dirty="0"/>
              <a:t> </a:t>
            </a:r>
            <a:r>
              <a:rPr lang="fr-CH" sz="1900" dirty="0" err="1"/>
              <a:t>mobilità</a:t>
            </a:r>
            <a:r>
              <a:rPr lang="fr-CH" sz="1900" dirty="0"/>
              <a:t>.</a:t>
            </a:r>
            <a:endParaRPr lang="fr-CH" sz="1800" b="1" dirty="0">
              <a:solidFill>
                <a:srgbClr val="000000"/>
              </a:solidFill>
            </a:endParaRPr>
          </a:p>
          <a:p>
            <a:pPr algn="l"/>
            <a:r>
              <a:rPr lang="fr-CH" sz="1800" i="0" u="none" strike="noStrike" dirty="0" err="1">
                <a:solidFill>
                  <a:srgbClr val="000000"/>
                </a:solidFill>
                <a:effectLst/>
              </a:rPr>
              <a:t>Importanza</a:t>
            </a:r>
            <a:r>
              <a:rPr lang="fr-CH" sz="1800" i="0" u="none" strike="noStrike" dirty="0">
                <a:solidFill>
                  <a:srgbClr val="000000"/>
                </a:solidFill>
                <a:effectLst/>
              </a:rPr>
              <a:t>:</a:t>
            </a:r>
          </a:p>
          <a:p>
            <a:pPr algn="l"/>
            <a:r>
              <a:rPr lang="fr-CH" sz="1800" b="0" i="0" u="none" strike="noStrike" dirty="0" err="1">
                <a:solidFill>
                  <a:srgbClr val="000000"/>
                </a:solidFill>
                <a:effectLst/>
              </a:rPr>
              <a:t>Entrambi</a:t>
            </a:r>
            <a:r>
              <a:rPr lang="fr-CH" sz="1800" b="0" i="0" u="none" strike="noStrike" dirty="0">
                <a:solidFill>
                  <a:srgbClr val="000000"/>
                </a:solidFill>
                <a:effectLst/>
              </a:rPr>
              <a:t> i concetti sono </a:t>
            </a:r>
            <a:r>
              <a:rPr lang="fr-CH" sz="1800" b="0" i="0" u="none" strike="noStrike" dirty="0" err="1">
                <a:solidFill>
                  <a:srgbClr val="000000"/>
                </a:solidFill>
                <a:effectLst/>
              </a:rPr>
              <a:t>essenziali</a:t>
            </a:r>
            <a:r>
              <a:rPr lang="fr-CH" sz="1800" b="0" i="0" u="none" strike="noStrike" dirty="0">
                <a:solidFill>
                  <a:srgbClr val="000000"/>
                </a:solidFill>
                <a:effectLst/>
              </a:rPr>
              <a:t> per la performance </a:t>
            </a:r>
            <a:r>
              <a:rPr lang="fr-CH" sz="1800" b="0" i="0" u="none" strike="noStrike" dirty="0" err="1">
                <a:solidFill>
                  <a:srgbClr val="000000"/>
                </a:solidFill>
                <a:effectLst/>
              </a:rPr>
              <a:t>sportiva</a:t>
            </a:r>
            <a:r>
              <a:rPr lang="fr-CH" sz="1800" b="0" i="0" u="none" strike="noStrike" dirty="0">
                <a:solidFill>
                  <a:srgbClr val="000000"/>
                </a:solidFill>
                <a:effectLst/>
              </a:rPr>
              <a:t>, la </a:t>
            </a:r>
            <a:r>
              <a:rPr lang="fr-CH" sz="1800" b="0" i="0" u="none" strike="noStrike" dirty="0" err="1">
                <a:solidFill>
                  <a:srgbClr val="000000"/>
                </a:solidFill>
                <a:effectLst/>
              </a:rPr>
              <a:t>prevenzione</a:t>
            </a:r>
            <a:r>
              <a:rPr lang="fr-CH" sz="1800" b="0" i="0" u="none" strike="noStrike" dirty="0">
                <a:solidFill>
                  <a:srgbClr val="000000"/>
                </a:solidFill>
                <a:effectLst/>
              </a:rPr>
              <a:t> </a:t>
            </a:r>
            <a:r>
              <a:rPr lang="fr-CH" sz="1800" b="0" i="0" u="none" strike="noStrike" dirty="0" err="1">
                <a:solidFill>
                  <a:srgbClr val="000000"/>
                </a:solidFill>
                <a:effectLst/>
              </a:rPr>
              <a:t>degli</a:t>
            </a:r>
            <a:r>
              <a:rPr lang="fr-CH" sz="1800" b="0" i="0" u="none" strike="noStrike" dirty="0">
                <a:solidFill>
                  <a:srgbClr val="000000"/>
                </a:solidFill>
                <a:effectLst/>
              </a:rPr>
              <a:t> </a:t>
            </a:r>
            <a:r>
              <a:rPr lang="fr-CH" sz="1800" b="0" i="0" u="none" strike="noStrike" dirty="0" err="1">
                <a:solidFill>
                  <a:srgbClr val="000000"/>
                </a:solidFill>
                <a:effectLst/>
              </a:rPr>
              <a:t>infortuni</a:t>
            </a:r>
            <a:r>
              <a:rPr lang="fr-CH" sz="1800" b="0" i="0" u="none" strike="noStrike" dirty="0">
                <a:solidFill>
                  <a:srgbClr val="000000"/>
                </a:solidFill>
                <a:effectLst/>
              </a:rPr>
              <a:t> e </a:t>
            </a:r>
            <a:r>
              <a:rPr lang="fr-CH" sz="1800" b="0" i="0" u="none" strike="noStrike" dirty="0" err="1">
                <a:solidFill>
                  <a:srgbClr val="000000"/>
                </a:solidFill>
                <a:effectLst/>
              </a:rPr>
              <a:t>un’esecuzione</a:t>
            </a:r>
            <a:r>
              <a:rPr lang="fr-CH" sz="1800" b="0" i="0" u="none" strike="noStrike" dirty="0">
                <a:solidFill>
                  <a:srgbClr val="000000"/>
                </a:solidFill>
                <a:effectLst/>
              </a:rPr>
              <a:t> efficace dei </a:t>
            </a:r>
            <a:r>
              <a:rPr lang="fr-CH" sz="1800" b="0" i="0" u="none" strike="noStrike" dirty="0" err="1">
                <a:solidFill>
                  <a:srgbClr val="000000"/>
                </a:solidFill>
                <a:effectLst/>
              </a:rPr>
              <a:t>movimenti</a:t>
            </a:r>
            <a:r>
              <a:rPr lang="fr-CH" sz="1800" b="0" i="0" u="none" strike="noStrike" dirty="0">
                <a:solidFill>
                  <a:srgbClr val="000000"/>
                </a:solidFill>
                <a:effectLst/>
              </a:rPr>
              <a:t>.</a:t>
            </a:r>
          </a:p>
        </p:txBody>
      </p:sp>
      <p:sp>
        <p:nvSpPr>
          <p:cNvPr id="4" name="Titel 2">
            <a:extLst>
              <a:ext uri="{FF2B5EF4-FFF2-40B4-BE49-F238E27FC236}">
                <a16:creationId xmlns:a16="http://schemas.microsoft.com/office/drawing/2014/main" id="{375387F3-8EE9-4E44-8F3F-B4993B85E2C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Mobilità</a:t>
            </a:r>
            <a:r>
              <a:rPr lang="de-CH" sz="2800" kern="0" dirty="0">
                <a:latin typeface="Arial" panose="020B0604020202020204" pitchFamily="34" charset="0"/>
                <a:cs typeface="Arial" panose="020B0604020202020204" pitchFamily="34" charset="0"/>
              </a:rPr>
              <a:t>/</a:t>
            </a:r>
            <a:r>
              <a:rPr lang="de-CH" sz="2800" kern="0" dirty="0" err="1">
                <a:latin typeface="Arial" panose="020B0604020202020204" pitchFamily="34" charset="0"/>
                <a:cs typeface="Arial" panose="020B0604020202020204" pitchFamily="34" charset="0"/>
              </a:rPr>
              <a:t>stabilità</a:t>
            </a:r>
            <a:endParaRPr lang="fr-CH" sz="2800" i="0" u="none" strike="noStrike" dirty="0">
              <a:solidFill>
                <a:srgbClr val="000000"/>
              </a:solidFill>
              <a:effectLst/>
              <a:latin typeface="+mj-lt"/>
            </a:endParaRPr>
          </a:p>
        </p:txBody>
      </p:sp>
      <p:sp>
        <p:nvSpPr>
          <p:cNvPr id="3" name="SeitenzahlBenutzerdefiniert">
            <a:extLst>
              <a:ext uri="{FF2B5EF4-FFF2-40B4-BE49-F238E27FC236}">
                <a16:creationId xmlns:a16="http://schemas.microsoft.com/office/drawing/2014/main" id="{3733C863-10F4-7AD8-1FA4-8F5D8E4F0A2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25</a:t>
            </a:r>
            <a:endParaRPr lang="de-CH" sz="900" dirty="0"/>
          </a:p>
        </p:txBody>
      </p:sp>
      <p:pic>
        <p:nvPicPr>
          <p:cNvPr id="2" name="Grafik 1">
            <a:extLst>
              <a:ext uri="{FF2B5EF4-FFF2-40B4-BE49-F238E27FC236}">
                <a16:creationId xmlns:a16="http://schemas.microsoft.com/office/drawing/2014/main" id="{BF49AB6D-0F77-9CD1-3D4A-8DDD1A50071E}"/>
              </a:ext>
            </a:extLst>
          </p:cNvPr>
          <p:cNvPicPr>
            <a:picLocks noChangeAspect="1"/>
          </p:cNvPicPr>
          <p:nvPr/>
        </p:nvPicPr>
        <p:blipFill>
          <a:blip r:embed="rId3"/>
          <a:stretch>
            <a:fillRect/>
          </a:stretch>
        </p:blipFill>
        <p:spPr>
          <a:xfrm>
            <a:off x="378984" y="6059249"/>
            <a:ext cx="269382" cy="360000"/>
          </a:xfrm>
          <a:prstGeom prst="rect">
            <a:avLst/>
          </a:prstGeom>
        </p:spPr>
      </p:pic>
    </p:spTree>
    <p:extLst>
      <p:ext uri="{BB962C8B-B14F-4D97-AF65-F5344CB8AC3E}">
        <p14:creationId xmlns:p14="http://schemas.microsoft.com/office/powerpoint/2010/main" val="21717049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957F0-D5EA-E40D-E079-F68A7EF6E22E}"/>
            </a:ext>
          </a:extLst>
        </p:cNvPr>
        <p:cNvGrpSpPr/>
        <p:nvPr/>
      </p:nvGrpSpPr>
      <p:grpSpPr>
        <a:xfrm>
          <a:off x="0" y="0"/>
          <a:ext cx="0" cy="0"/>
          <a:chOff x="0" y="0"/>
          <a:chExt cx="0" cy="0"/>
        </a:xfrm>
      </p:grpSpPr>
      <p:sp>
        <p:nvSpPr>
          <p:cNvPr id="7" name="Text Box 58">
            <a:extLst>
              <a:ext uri="{FF2B5EF4-FFF2-40B4-BE49-F238E27FC236}">
                <a16:creationId xmlns:a16="http://schemas.microsoft.com/office/drawing/2014/main" id="{68877743-7CEC-D229-FC99-C32682F39491}"/>
              </a:ext>
            </a:extLst>
          </p:cNvPr>
          <p:cNvSpPr txBox="1">
            <a:spLocks noChangeArrowheads="1"/>
          </p:cNvSpPr>
          <p:nvPr/>
        </p:nvSpPr>
        <p:spPr bwMode="auto">
          <a:xfrm>
            <a:off x="731404" y="1682219"/>
            <a:ext cx="8028892" cy="4068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342900" indent="-342900">
              <a:buClr>
                <a:schemeClr val="accent1"/>
              </a:buClr>
              <a:buFont typeface="Wingdings" pitchFamily="2" charset="2"/>
              <a:buChar char="§"/>
            </a:pPr>
            <a:r>
              <a:rPr lang="de-CH" sz="1900" dirty="0">
                <a:solidFill>
                  <a:srgbClr val="000000"/>
                </a:solidFill>
                <a:latin typeface="+mj-lt"/>
              </a:rPr>
              <a:t>Mobilität:</a:t>
            </a:r>
          </a:p>
          <a:p>
            <a:pPr lvl="1">
              <a:buClr>
                <a:schemeClr val="accent1"/>
              </a:buClr>
              <a:buFont typeface="Wingdings" pitchFamily="2" charset="2"/>
              <a:buChar char="Ø"/>
            </a:pPr>
            <a:r>
              <a:rPr lang="de-CH" sz="1900" dirty="0">
                <a:solidFill>
                  <a:srgbClr val="000000"/>
                </a:solidFill>
                <a:latin typeface="+mj-lt"/>
              </a:rPr>
              <a:t>Aktive Mobilität: Kontrolle des Bewegungsumfangs durch eigene Muskelkraft</a:t>
            </a:r>
          </a:p>
          <a:p>
            <a:pPr lvl="1">
              <a:buClr>
                <a:schemeClr val="accent1"/>
              </a:buClr>
              <a:buFont typeface="Wingdings" pitchFamily="2" charset="2"/>
              <a:buChar char="Ø"/>
            </a:pPr>
            <a:r>
              <a:rPr lang="de-CH" sz="1900" dirty="0">
                <a:solidFill>
                  <a:srgbClr val="000000"/>
                </a:solidFill>
                <a:latin typeface="+mj-lt"/>
              </a:rPr>
              <a:t>Passive Mobilität: Beweglichkeit durch externe Kräfte (z.B. Dehnpartner, eigenes Körpergewicht)</a:t>
            </a:r>
          </a:p>
          <a:p>
            <a:pPr lvl="1">
              <a:buClr>
                <a:schemeClr val="accent1"/>
              </a:buClr>
              <a:buFont typeface="Wingdings" pitchFamily="2" charset="2"/>
              <a:buChar char="Ø"/>
            </a:pPr>
            <a:r>
              <a:rPr lang="de-CH" sz="1900" dirty="0">
                <a:solidFill>
                  <a:srgbClr val="000000"/>
                </a:solidFill>
                <a:latin typeface="+mj-lt"/>
              </a:rPr>
              <a:t>Becken-, Hüfte-, Schulter- und Rückenmobilität</a:t>
            </a:r>
          </a:p>
          <a:p>
            <a:pPr lvl="1">
              <a:buClr>
                <a:schemeClr val="accent1"/>
              </a:buClr>
              <a:buFont typeface="Wingdings" pitchFamily="2" charset="2"/>
              <a:buChar char="Ø"/>
            </a:pPr>
            <a:endParaRPr lang="de-CH" sz="1900" dirty="0">
              <a:solidFill>
                <a:srgbClr val="000000"/>
              </a:solidFill>
              <a:latin typeface="+mj-lt"/>
            </a:endParaRPr>
          </a:p>
          <a:p>
            <a:pPr marL="342900" indent="-342900" algn="l">
              <a:buClr>
                <a:schemeClr val="accent1"/>
              </a:buClr>
              <a:buFont typeface="Wingdings" pitchFamily="2" charset="2"/>
              <a:buChar char="§"/>
            </a:pPr>
            <a:r>
              <a:rPr lang="de-CH" sz="1900" i="0" u="none" strike="noStrike" dirty="0">
                <a:solidFill>
                  <a:srgbClr val="000000"/>
                </a:solidFill>
                <a:effectLst/>
                <a:latin typeface="+mj-lt"/>
              </a:rPr>
              <a:t>Stabilität:</a:t>
            </a:r>
          </a:p>
          <a:p>
            <a:pPr lvl="1" algn="l">
              <a:buClr>
                <a:schemeClr val="accent1"/>
              </a:buClr>
              <a:buFont typeface="Wingdings" pitchFamily="2" charset="2"/>
              <a:buChar char="Ø"/>
            </a:pPr>
            <a:r>
              <a:rPr lang="de-CH" sz="1900" i="0" u="none" strike="noStrike" dirty="0">
                <a:solidFill>
                  <a:srgbClr val="000000"/>
                </a:solidFill>
                <a:effectLst/>
                <a:latin typeface="+mj-lt"/>
              </a:rPr>
              <a:t>Statische Stabilität: Haltearbeit (z.B. Plank)</a:t>
            </a:r>
          </a:p>
          <a:p>
            <a:pPr lvl="1" algn="l">
              <a:buClr>
                <a:schemeClr val="accent1"/>
              </a:buClr>
              <a:buFont typeface="Wingdings" pitchFamily="2" charset="2"/>
              <a:buChar char="Ø"/>
            </a:pPr>
            <a:r>
              <a:rPr lang="de-CH" sz="1900" i="0" u="none" strike="noStrike" dirty="0">
                <a:solidFill>
                  <a:srgbClr val="000000"/>
                </a:solidFill>
                <a:effectLst/>
                <a:latin typeface="+mj-lt"/>
              </a:rPr>
              <a:t>Dynamische Stabilität: Kontrolle bei Bewegung (z.B. Cutting, einbeinige Sprünge)</a:t>
            </a:r>
          </a:p>
          <a:p>
            <a:pPr lvl="1" algn="l">
              <a:buClr>
                <a:schemeClr val="accent1"/>
              </a:buClr>
              <a:buFont typeface="Wingdings" pitchFamily="2" charset="2"/>
              <a:buChar char="Ø"/>
            </a:pPr>
            <a:r>
              <a:rPr lang="de-CH" sz="1900" dirty="0">
                <a:solidFill>
                  <a:srgbClr val="000000"/>
                </a:solidFill>
                <a:latin typeface="+mj-lt"/>
              </a:rPr>
              <a:t>Fussgelenk- und Beinachsenstabilität</a:t>
            </a:r>
            <a:endParaRPr lang="de-CH" sz="1900" i="0" u="none" strike="noStrike" dirty="0">
              <a:solidFill>
                <a:srgbClr val="000000"/>
              </a:solidFill>
              <a:effectLst/>
              <a:latin typeface="+mj-lt"/>
            </a:endParaRPr>
          </a:p>
        </p:txBody>
      </p:sp>
      <p:pic>
        <p:nvPicPr>
          <p:cNvPr id="4" name="Grafik 3">
            <a:extLst>
              <a:ext uri="{FF2B5EF4-FFF2-40B4-BE49-F238E27FC236}">
                <a16:creationId xmlns:a16="http://schemas.microsoft.com/office/drawing/2014/main" id="{3DAD344F-1E25-A69D-BFDE-CF62D209F5C8}"/>
              </a:ext>
            </a:extLst>
          </p:cNvPr>
          <p:cNvPicPr>
            <a:picLocks noChangeAspect="1"/>
          </p:cNvPicPr>
          <p:nvPr/>
        </p:nvPicPr>
        <p:blipFill>
          <a:blip r:embed="rId3"/>
          <a:stretch>
            <a:fillRect/>
          </a:stretch>
        </p:blipFill>
        <p:spPr>
          <a:xfrm>
            <a:off x="8472264" y="1966855"/>
            <a:ext cx="3609831" cy="3838087"/>
          </a:xfrm>
          <a:prstGeom prst="rect">
            <a:avLst/>
          </a:prstGeom>
        </p:spPr>
      </p:pic>
      <p:sp>
        <p:nvSpPr>
          <p:cNvPr id="6" name="Titel 2">
            <a:extLst>
              <a:ext uri="{FF2B5EF4-FFF2-40B4-BE49-F238E27FC236}">
                <a16:creationId xmlns:a16="http://schemas.microsoft.com/office/drawing/2014/main" id="{B1D100BE-5C5F-4F5B-BB13-A58E4D726161}"/>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Mobilität/Stabilität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Erscheinungsformen</a:t>
            </a:r>
            <a:endParaRPr lang="de-CH" sz="2800" b="0" kern="0" dirty="0">
              <a:highlight>
                <a:srgbClr val="FFFF00"/>
              </a:highlight>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E28EA7EF-CBC1-A614-6C99-F6128D3E355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26</a:t>
            </a:r>
            <a:endParaRPr lang="de-CH" sz="900" dirty="0"/>
          </a:p>
        </p:txBody>
      </p:sp>
      <p:pic>
        <p:nvPicPr>
          <p:cNvPr id="2" name="Grafik 1">
            <a:extLst>
              <a:ext uri="{FF2B5EF4-FFF2-40B4-BE49-F238E27FC236}">
                <a16:creationId xmlns:a16="http://schemas.microsoft.com/office/drawing/2014/main" id="{622C0E0F-7A9B-0324-EA0E-E5C79AA933C4}"/>
              </a:ext>
            </a:extLst>
          </p:cNvPr>
          <p:cNvPicPr>
            <a:picLocks noChangeAspect="1"/>
          </p:cNvPicPr>
          <p:nvPr/>
        </p:nvPicPr>
        <p:blipFill>
          <a:blip r:embed="rId4"/>
          <a:stretch>
            <a:fillRect/>
          </a:stretch>
        </p:blipFill>
        <p:spPr>
          <a:xfrm>
            <a:off x="378984" y="6059249"/>
            <a:ext cx="269382" cy="360000"/>
          </a:xfrm>
          <a:prstGeom prst="rect">
            <a:avLst/>
          </a:prstGeom>
        </p:spPr>
      </p:pic>
    </p:spTree>
    <p:extLst>
      <p:ext uri="{BB962C8B-B14F-4D97-AF65-F5344CB8AC3E}">
        <p14:creationId xmlns:p14="http://schemas.microsoft.com/office/powerpoint/2010/main" val="10416205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557E0F4E-3B27-FA04-19C4-B2C976C64374}"/>
              </a:ext>
            </a:extLst>
          </p:cNvPr>
          <p:cNvSpPr txBox="1"/>
          <p:nvPr/>
        </p:nvSpPr>
        <p:spPr>
          <a:xfrm>
            <a:off x="787401" y="1700808"/>
            <a:ext cx="7794768" cy="4068806"/>
          </a:xfrm>
          <a:prstGeom prst="rect">
            <a:avLst/>
          </a:prstGeom>
          <a:noFill/>
        </p:spPr>
        <p:txBody>
          <a:bodyPr wrap="square">
            <a:spAutoFit/>
          </a:bodyPr>
          <a:lstStyle/>
          <a:p>
            <a:pPr marL="342900" indent="-342900" eaLnBrk="0" hangingPunct="0">
              <a:spcBef>
                <a:spcPct val="20000"/>
              </a:spcBef>
              <a:buClr>
                <a:schemeClr val="accent1"/>
              </a:buClr>
              <a:buFont typeface="Wingdings" pitchFamily="2" charset="2"/>
              <a:buChar char="§"/>
            </a:pPr>
            <a:r>
              <a:rPr lang="fr-CH" sz="1900" dirty="0">
                <a:solidFill>
                  <a:srgbClr val="000000"/>
                </a:solidFill>
                <a:latin typeface="+mj-lt"/>
              </a:rPr>
              <a:t>Mobilité</a:t>
            </a:r>
            <a:endParaRPr lang="fr-CH" sz="1800" b="1" dirty="0">
              <a:solidFill>
                <a:srgbClr val="000000"/>
              </a:solidFill>
            </a:endParaRPr>
          </a:p>
          <a:p>
            <a:pPr marL="742950" lvl="1" indent="-285750" eaLnBrk="0" hangingPunct="0">
              <a:spcBef>
                <a:spcPct val="20000"/>
              </a:spcBef>
              <a:buClr>
                <a:schemeClr val="accent1"/>
              </a:buClr>
              <a:buFont typeface="Wingdings" pitchFamily="2" charset="2"/>
              <a:buChar char="Ø"/>
            </a:pPr>
            <a:r>
              <a:rPr lang="fr-CH" sz="1900" dirty="0">
                <a:solidFill>
                  <a:srgbClr val="000000"/>
                </a:solidFill>
                <a:latin typeface="+mj-lt"/>
              </a:rPr>
              <a:t>Mobilité active: Contrôle de l’amplitude de mouvement par la force musculaire propre</a:t>
            </a:r>
          </a:p>
          <a:p>
            <a:pPr marL="742950" lvl="1" indent="-285750" eaLnBrk="0" hangingPunct="0">
              <a:spcBef>
                <a:spcPct val="20000"/>
              </a:spcBef>
              <a:buClr>
                <a:schemeClr val="accent1"/>
              </a:buClr>
              <a:buFont typeface="Wingdings" pitchFamily="2" charset="2"/>
              <a:buChar char="Ø"/>
            </a:pPr>
            <a:r>
              <a:rPr lang="fr-CH" sz="1900" dirty="0">
                <a:solidFill>
                  <a:srgbClr val="000000"/>
                </a:solidFill>
                <a:latin typeface="+mj-lt"/>
              </a:rPr>
              <a:t>Mobilité passive: Mobilité par des forces externes (par exemple, un partenaire de stretching, le poids du corps)</a:t>
            </a:r>
          </a:p>
          <a:p>
            <a:pPr marL="742950" lvl="1" indent="-285750" eaLnBrk="0" hangingPunct="0">
              <a:spcBef>
                <a:spcPct val="20000"/>
              </a:spcBef>
              <a:buClr>
                <a:schemeClr val="accent1"/>
              </a:buClr>
              <a:buFont typeface="Wingdings" pitchFamily="2" charset="2"/>
              <a:buChar char="Ø"/>
            </a:pPr>
            <a:r>
              <a:rPr lang="fr-CH" sz="1900" dirty="0">
                <a:solidFill>
                  <a:srgbClr val="000000"/>
                </a:solidFill>
                <a:latin typeface="+mj-lt"/>
              </a:rPr>
              <a:t>Mobilité du bassin, des hanches, des épaules et du dos</a:t>
            </a:r>
          </a:p>
          <a:p>
            <a:pPr marL="742950" lvl="1" indent="-285750" eaLnBrk="0" hangingPunct="0">
              <a:spcBef>
                <a:spcPct val="20000"/>
              </a:spcBef>
              <a:buClr>
                <a:schemeClr val="accent1"/>
              </a:buClr>
              <a:buFont typeface="Wingdings" pitchFamily="2" charset="2"/>
              <a:buChar char="Ø"/>
            </a:pPr>
            <a:endParaRPr lang="fr-CH" sz="1900" dirty="0">
              <a:solidFill>
                <a:srgbClr val="000000"/>
              </a:solidFill>
              <a:latin typeface="+mj-lt"/>
            </a:endParaRPr>
          </a:p>
          <a:p>
            <a:pPr marL="342900" indent="-342900" eaLnBrk="0" hangingPunct="0">
              <a:spcBef>
                <a:spcPct val="20000"/>
              </a:spcBef>
              <a:buClr>
                <a:schemeClr val="accent1"/>
              </a:buClr>
              <a:buFont typeface="Wingdings" pitchFamily="2" charset="2"/>
              <a:buChar char="§"/>
            </a:pPr>
            <a:r>
              <a:rPr lang="fr-CH" sz="1900" dirty="0">
                <a:solidFill>
                  <a:srgbClr val="000000"/>
                </a:solidFill>
                <a:latin typeface="+mj-lt"/>
              </a:rPr>
              <a:t>Stabilité</a:t>
            </a:r>
          </a:p>
          <a:p>
            <a:pPr marL="742950" lvl="1" indent="-285750" eaLnBrk="0" hangingPunct="0">
              <a:spcBef>
                <a:spcPct val="20000"/>
              </a:spcBef>
              <a:buClr>
                <a:schemeClr val="accent1"/>
              </a:buClr>
              <a:buFont typeface="Wingdings" pitchFamily="2" charset="2"/>
              <a:buChar char="Ø"/>
            </a:pPr>
            <a:r>
              <a:rPr lang="fr-CH" sz="1900" dirty="0">
                <a:solidFill>
                  <a:srgbClr val="000000"/>
                </a:solidFill>
                <a:latin typeface="+mj-lt"/>
              </a:rPr>
              <a:t>Stabilité statique: Travail de maintien (par exemple, la planche)</a:t>
            </a:r>
          </a:p>
          <a:p>
            <a:pPr marL="742950" lvl="1" indent="-285750" eaLnBrk="0" hangingPunct="0">
              <a:spcBef>
                <a:spcPct val="20000"/>
              </a:spcBef>
              <a:buClr>
                <a:schemeClr val="accent1"/>
              </a:buClr>
              <a:buFont typeface="Wingdings" pitchFamily="2" charset="2"/>
              <a:buChar char="Ø"/>
            </a:pPr>
            <a:r>
              <a:rPr lang="fr-CH" sz="1900" dirty="0">
                <a:solidFill>
                  <a:srgbClr val="000000"/>
                </a:solidFill>
                <a:latin typeface="+mj-lt"/>
              </a:rPr>
              <a:t>Stabilité dynamique: Contrôle en mouvement (par exemple, les changements de direction, les sauts sur une jambe)</a:t>
            </a:r>
          </a:p>
          <a:p>
            <a:pPr marL="742950" lvl="1" indent="-285750" eaLnBrk="0" hangingPunct="0">
              <a:spcBef>
                <a:spcPct val="20000"/>
              </a:spcBef>
              <a:buClr>
                <a:schemeClr val="accent1"/>
              </a:buClr>
              <a:buFont typeface="Wingdings" pitchFamily="2" charset="2"/>
              <a:buChar char="Ø"/>
            </a:pPr>
            <a:r>
              <a:rPr lang="fr-CH" sz="1900" dirty="0">
                <a:solidFill>
                  <a:srgbClr val="000000"/>
                </a:solidFill>
                <a:latin typeface="+mj-lt"/>
              </a:rPr>
              <a:t>Stabilité de la cheville et de l’axe des jambes</a:t>
            </a:r>
          </a:p>
        </p:txBody>
      </p:sp>
      <p:pic>
        <p:nvPicPr>
          <p:cNvPr id="8" name="Grafik 7">
            <a:extLst>
              <a:ext uri="{FF2B5EF4-FFF2-40B4-BE49-F238E27FC236}">
                <a16:creationId xmlns:a16="http://schemas.microsoft.com/office/drawing/2014/main" id="{34AFBB3D-223C-4DEF-8C0A-B9D4B6DB9E4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588741" y="2005397"/>
            <a:ext cx="3596687" cy="3761003"/>
          </a:xfrm>
          <a:prstGeom prst="rect">
            <a:avLst/>
          </a:prstGeom>
        </p:spPr>
      </p:pic>
      <p:sp>
        <p:nvSpPr>
          <p:cNvPr id="5" name="Titel 2">
            <a:extLst>
              <a:ext uri="{FF2B5EF4-FFF2-40B4-BE49-F238E27FC236}">
                <a16:creationId xmlns:a16="http://schemas.microsoft.com/office/drawing/2014/main" id="{010A983E-3FCA-4C6E-BA41-49D7E1D3DF39}"/>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dirty="0">
                <a:solidFill>
                  <a:srgbClr val="000000"/>
                </a:solidFill>
              </a:rPr>
              <a:t>M</a:t>
            </a:r>
            <a:r>
              <a:rPr lang="fr-CH" sz="2800" i="0" u="none" strike="noStrike" dirty="0">
                <a:solidFill>
                  <a:srgbClr val="000000"/>
                </a:solidFill>
                <a:effectLst/>
                <a:latin typeface="+mj-lt"/>
              </a:rPr>
              <a:t>obilité/</a:t>
            </a:r>
            <a:r>
              <a:rPr lang="de-CH" sz="2800" kern="0" dirty="0" err="1">
                <a:latin typeface="Arial" panose="020B0604020202020204" pitchFamily="34" charset="0"/>
                <a:cs typeface="Arial" panose="020B0604020202020204" pitchFamily="34" charset="0"/>
              </a:rPr>
              <a:t>stabilité</a:t>
            </a:r>
            <a:br>
              <a:rPr lang="de-CH" sz="2800" kern="0" dirty="0">
                <a:latin typeface="Arial" panose="020B0604020202020204" pitchFamily="34" charset="0"/>
                <a:cs typeface="Arial" panose="020B0604020202020204" pitchFamily="34" charset="0"/>
              </a:rPr>
            </a:br>
            <a:r>
              <a:rPr lang="de-CH" sz="2800" b="0" dirty="0" err="1">
                <a:solidFill>
                  <a:srgbClr val="1D1D1D"/>
                </a:solidFill>
              </a:rPr>
              <a:t>Formes</a:t>
            </a:r>
            <a:r>
              <a:rPr lang="de-CH" sz="2800" b="0" dirty="0">
                <a:solidFill>
                  <a:srgbClr val="1D1D1D"/>
                </a:solidFill>
              </a:rPr>
              <a:t> de </a:t>
            </a:r>
            <a:r>
              <a:rPr lang="de-CH" sz="2800" b="0" dirty="0" err="1">
                <a:solidFill>
                  <a:srgbClr val="1D1D1D"/>
                </a:solidFill>
              </a:rPr>
              <a:t>manifestation</a:t>
            </a:r>
            <a:endParaRPr lang="fr-CH" sz="2800" i="0" u="none" strike="noStrike" dirty="0">
              <a:solidFill>
                <a:srgbClr val="000000"/>
              </a:solidFill>
              <a:effectLst/>
              <a:latin typeface="+mj-lt"/>
            </a:endParaRPr>
          </a:p>
        </p:txBody>
      </p:sp>
      <p:sp>
        <p:nvSpPr>
          <p:cNvPr id="3" name="SeitenzahlBenutzerdefiniert">
            <a:extLst>
              <a:ext uri="{FF2B5EF4-FFF2-40B4-BE49-F238E27FC236}">
                <a16:creationId xmlns:a16="http://schemas.microsoft.com/office/drawing/2014/main" id="{DC54A8D7-6CAF-88A4-C20F-A97020818F54}"/>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26</a:t>
            </a:r>
            <a:endParaRPr lang="de-CH" sz="900" dirty="0"/>
          </a:p>
        </p:txBody>
      </p:sp>
      <p:pic>
        <p:nvPicPr>
          <p:cNvPr id="2" name="Grafik 1">
            <a:extLst>
              <a:ext uri="{FF2B5EF4-FFF2-40B4-BE49-F238E27FC236}">
                <a16:creationId xmlns:a16="http://schemas.microsoft.com/office/drawing/2014/main" id="{6A155165-8944-CCEC-ABDB-730E5D82834C}"/>
              </a:ext>
            </a:extLst>
          </p:cNvPr>
          <p:cNvPicPr>
            <a:picLocks noChangeAspect="1"/>
          </p:cNvPicPr>
          <p:nvPr/>
        </p:nvPicPr>
        <p:blipFill>
          <a:blip r:embed="rId3"/>
          <a:stretch>
            <a:fillRect/>
          </a:stretch>
        </p:blipFill>
        <p:spPr>
          <a:xfrm>
            <a:off x="378984" y="6059249"/>
            <a:ext cx="269382" cy="360000"/>
          </a:xfrm>
          <a:prstGeom prst="rect">
            <a:avLst/>
          </a:prstGeom>
        </p:spPr>
      </p:pic>
    </p:spTree>
    <p:extLst>
      <p:ext uri="{BB962C8B-B14F-4D97-AF65-F5344CB8AC3E}">
        <p14:creationId xmlns:p14="http://schemas.microsoft.com/office/powerpoint/2010/main" val="36639884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121FAED5-4A37-94B8-A6C6-0A3622C46C04}"/>
              </a:ext>
            </a:extLst>
          </p:cNvPr>
          <p:cNvSpPr txBox="1"/>
          <p:nvPr/>
        </p:nvSpPr>
        <p:spPr>
          <a:xfrm>
            <a:off x="787401" y="1700809"/>
            <a:ext cx="7828879" cy="4068806"/>
          </a:xfrm>
          <a:prstGeom prst="rect">
            <a:avLst/>
          </a:prstGeom>
          <a:noFill/>
        </p:spPr>
        <p:txBody>
          <a:bodyPr wrap="square">
            <a:spAutoFit/>
          </a:bodyPr>
          <a:lstStyle/>
          <a:p>
            <a:pPr marL="342900" indent="-342900" eaLnBrk="0" hangingPunct="0">
              <a:spcBef>
                <a:spcPct val="20000"/>
              </a:spcBef>
              <a:buClr>
                <a:schemeClr val="accent1"/>
              </a:buClr>
              <a:buFont typeface="Wingdings" pitchFamily="2" charset="2"/>
              <a:buChar char="§"/>
            </a:pPr>
            <a:r>
              <a:rPr lang="fr-CH" sz="1900" dirty="0" err="1">
                <a:solidFill>
                  <a:srgbClr val="000000"/>
                </a:solidFill>
                <a:latin typeface="+mj-lt"/>
              </a:rPr>
              <a:t>Mobilità</a:t>
            </a:r>
            <a:endParaRPr lang="fr-CH" sz="1900" dirty="0">
              <a:solidFill>
                <a:srgbClr val="000000"/>
              </a:solidFill>
              <a:latin typeface="+mj-lt"/>
            </a:endParaRPr>
          </a:p>
          <a:p>
            <a:pPr marL="742950" lvl="1" indent="-285750" eaLnBrk="0" hangingPunct="0">
              <a:spcBef>
                <a:spcPct val="20000"/>
              </a:spcBef>
              <a:buClr>
                <a:schemeClr val="accent1"/>
              </a:buClr>
              <a:buFont typeface="Wingdings" pitchFamily="2" charset="2"/>
              <a:buChar char="Ø"/>
            </a:pPr>
            <a:r>
              <a:rPr lang="fr-CH" sz="1900" dirty="0" err="1">
                <a:solidFill>
                  <a:srgbClr val="000000"/>
                </a:solidFill>
                <a:latin typeface="+mj-lt"/>
              </a:rPr>
              <a:t>Mobilità</a:t>
            </a:r>
            <a:r>
              <a:rPr lang="fr-CH" sz="1900" dirty="0">
                <a:solidFill>
                  <a:srgbClr val="000000"/>
                </a:solidFill>
                <a:latin typeface="+mj-lt"/>
              </a:rPr>
              <a:t> </a:t>
            </a:r>
            <a:r>
              <a:rPr lang="fr-CH" sz="1900" dirty="0" err="1">
                <a:solidFill>
                  <a:srgbClr val="000000"/>
                </a:solidFill>
                <a:latin typeface="+mj-lt"/>
              </a:rPr>
              <a:t>attiva</a:t>
            </a:r>
            <a:r>
              <a:rPr lang="fr-CH" sz="1900" dirty="0">
                <a:solidFill>
                  <a:srgbClr val="000000"/>
                </a:solidFill>
                <a:latin typeface="+mj-lt"/>
              </a:rPr>
              <a:t> : </a:t>
            </a:r>
            <a:r>
              <a:rPr lang="fr-CH" sz="1900" dirty="0" err="1">
                <a:solidFill>
                  <a:srgbClr val="000000"/>
                </a:solidFill>
                <a:latin typeface="+mj-lt"/>
              </a:rPr>
              <a:t>Controllo</a:t>
            </a:r>
            <a:r>
              <a:rPr lang="fr-CH" sz="1900" dirty="0">
                <a:solidFill>
                  <a:srgbClr val="000000"/>
                </a:solidFill>
                <a:latin typeface="+mj-lt"/>
              </a:rPr>
              <a:t> </a:t>
            </a:r>
            <a:r>
              <a:rPr lang="fr-CH" sz="1900" dirty="0" err="1">
                <a:solidFill>
                  <a:srgbClr val="000000"/>
                </a:solidFill>
                <a:latin typeface="+mj-lt"/>
              </a:rPr>
              <a:t>dell’ampiezza</a:t>
            </a:r>
            <a:r>
              <a:rPr lang="fr-CH" sz="1900" dirty="0">
                <a:solidFill>
                  <a:srgbClr val="000000"/>
                </a:solidFill>
                <a:latin typeface="+mj-lt"/>
              </a:rPr>
              <a:t> </a:t>
            </a:r>
            <a:r>
              <a:rPr lang="fr-CH" sz="1900" dirty="0" err="1">
                <a:solidFill>
                  <a:srgbClr val="000000"/>
                </a:solidFill>
                <a:latin typeface="+mj-lt"/>
              </a:rPr>
              <a:t>del</a:t>
            </a:r>
            <a:r>
              <a:rPr lang="fr-CH" sz="1900" dirty="0">
                <a:solidFill>
                  <a:srgbClr val="000000"/>
                </a:solidFill>
                <a:latin typeface="+mj-lt"/>
              </a:rPr>
              <a:t> </a:t>
            </a:r>
            <a:r>
              <a:rPr lang="fr-CH" sz="1900" dirty="0" err="1">
                <a:solidFill>
                  <a:srgbClr val="000000"/>
                </a:solidFill>
                <a:latin typeface="+mj-lt"/>
              </a:rPr>
              <a:t>movimento</a:t>
            </a:r>
            <a:r>
              <a:rPr lang="fr-CH" sz="1900" dirty="0">
                <a:solidFill>
                  <a:srgbClr val="000000"/>
                </a:solidFill>
                <a:latin typeface="+mj-lt"/>
              </a:rPr>
              <a:t> </a:t>
            </a:r>
            <a:r>
              <a:rPr lang="fr-CH" sz="1900" dirty="0" err="1">
                <a:solidFill>
                  <a:srgbClr val="000000"/>
                </a:solidFill>
                <a:latin typeface="+mj-lt"/>
              </a:rPr>
              <a:t>tramite</a:t>
            </a:r>
            <a:r>
              <a:rPr lang="fr-CH" sz="1900" dirty="0">
                <a:solidFill>
                  <a:srgbClr val="000000"/>
                </a:solidFill>
                <a:latin typeface="+mj-lt"/>
              </a:rPr>
              <a:t> la </a:t>
            </a:r>
            <a:r>
              <a:rPr lang="fr-CH" sz="1900" dirty="0" err="1">
                <a:solidFill>
                  <a:srgbClr val="000000"/>
                </a:solidFill>
                <a:latin typeface="+mj-lt"/>
              </a:rPr>
              <a:t>forza</a:t>
            </a:r>
            <a:r>
              <a:rPr lang="fr-CH" sz="1900" dirty="0">
                <a:solidFill>
                  <a:srgbClr val="000000"/>
                </a:solidFill>
                <a:latin typeface="+mj-lt"/>
              </a:rPr>
              <a:t> </a:t>
            </a:r>
            <a:r>
              <a:rPr lang="fr-CH" sz="1900" dirty="0" err="1">
                <a:solidFill>
                  <a:srgbClr val="000000"/>
                </a:solidFill>
                <a:latin typeface="+mj-lt"/>
              </a:rPr>
              <a:t>muscolare</a:t>
            </a:r>
            <a:r>
              <a:rPr lang="fr-CH" sz="1900" dirty="0">
                <a:solidFill>
                  <a:srgbClr val="000000"/>
                </a:solidFill>
                <a:latin typeface="+mj-lt"/>
              </a:rPr>
              <a:t> propria</a:t>
            </a:r>
          </a:p>
          <a:p>
            <a:pPr marL="742950" lvl="1" indent="-285750" eaLnBrk="0" hangingPunct="0">
              <a:spcBef>
                <a:spcPct val="20000"/>
              </a:spcBef>
              <a:buClr>
                <a:schemeClr val="accent1"/>
              </a:buClr>
              <a:buFont typeface="Wingdings" pitchFamily="2" charset="2"/>
              <a:buChar char="Ø"/>
            </a:pPr>
            <a:r>
              <a:rPr lang="fr-CH" sz="1900" dirty="0" err="1">
                <a:solidFill>
                  <a:srgbClr val="000000"/>
                </a:solidFill>
                <a:latin typeface="+mj-lt"/>
              </a:rPr>
              <a:t>Mobilità</a:t>
            </a:r>
            <a:r>
              <a:rPr lang="fr-CH" sz="1900" dirty="0">
                <a:solidFill>
                  <a:srgbClr val="000000"/>
                </a:solidFill>
                <a:latin typeface="+mj-lt"/>
              </a:rPr>
              <a:t> passiva : </a:t>
            </a:r>
            <a:r>
              <a:rPr lang="fr-CH" sz="1900" dirty="0" err="1">
                <a:solidFill>
                  <a:srgbClr val="000000"/>
                </a:solidFill>
                <a:latin typeface="+mj-lt"/>
              </a:rPr>
              <a:t>Mobilità</a:t>
            </a:r>
            <a:r>
              <a:rPr lang="fr-CH" sz="1900" dirty="0">
                <a:solidFill>
                  <a:srgbClr val="000000"/>
                </a:solidFill>
                <a:latin typeface="+mj-lt"/>
              </a:rPr>
              <a:t> </a:t>
            </a:r>
            <a:r>
              <a:rPr lang="fr-CH" sz="1900" dirty="0" err="1">
                <a:solidFill>
                  <a:srgbClr val="000000"/>
                </a:solidFill>
                <a:latin typeface="+mj-lt"/>
              </a:rPr>
              <a:t>tramite</a:t>
            </a:r>
            <a:r>
              <a:rPr lang="fr-CH" sz="1900" dirty="0">
                <a:solidFill>
                  <a:srgbClr val="000000"/>
                </a:solidFill>
                <a:latin typeface="+mj-lt"/>
              </a:rPr>
              <a:t> </a:t>
            </a:r>
            <a:r>
              <a:rPr lang="fr-CH" sz="1900" dirty="0" err="1">
                <a:solidFill>
                  <a:srgbClr val="000000"/>
                </a:solidFill>
                <a:latin typeface="+mj-lt"/>
              </a:rPr>
              <a:t>forze</a:t>
            </a:r>
            <a:r>
              <a:rPr lang="fr-CH" sz="1900" dirty="0">
                <a:solidFill>
                  <a:srgbClr val="000000"/>
                </a:solidFill>
                <a:latin typeface="+mj-lt"/>
              </a:rPr>
              <a:t> </a:t>
            </a:r>
            <a:r>
              <a:rPr lang="fr-CH" sz="1900" dirty="0" err="1">
                <a:solidFill>
                  <a:srgbClr val="000000"/>
                </a:solidFill>
                <a:latin typeface="+mj-lt"/>
              </a:rPr>
              <a:t>esterne</a:t>
            </a:r>
            <a:r>
              <a:rPr lang="fr-CH" sz="1900" dirty="0">
                <a:solidFill>
                  <a:srgbClr val="000000"/>
                </a:solidFill>
                <a:latin typeface="+mj-lt"/>
              </a:rPr>
              <a:t> (ad </a:t>
            </a:r>
            <a:r>
              <a:rPr lang="fr-CH" sz="1900" dirty="0" err="1">
                <a:solidFill>
                  <a:srgbClr val="000000"/>
                </a:solidFill>
                <a:latin typeface="+mj-lt"/>
              </a:rPr>
              <a:t>esempio</a:t>
            </a:r>
            <a:r>
              <a:rPr lang="fr-CH" sz="1900" dirty="0">
                <a:solidFill>
                  <a:srgbClr val="000000"/>
                </a:solidFill>
                <a:latin typeface="+mj-lt"/>
              </a:rPr>
              <a:t>, un </a:t>
            </a:r>
            <a:r>
              <a:rPr lang="fr-CH" sz="1900" dirty="0" err="1">
                <a:solidFill>
                  <a:srgbClr val="000000"/>
                </a:solidFill>
                <a:latin typeface="+mj-lt"/>
              </a:rPr>
              <a:t>partner</a:t>
            </a:r>
            <a:r>
              <a:rPr lang="fr-CH" sz="1900" dirty="0">
                <a:solidFill>
                  <a:srgbClr val="000000"/>
                </a:solidFill>
                <a:latin typeface="+mj-lt"/>
              </a:rPr>
              <a:t> di stretching, il peso </a:t>
            </a:r>
            <a:r>
              <a:rPr lang="fr-CH" sz="1900" dirty="0" err="1">
                <a:solidFill>
                  <a:srgbClr val="000000"/>
                </a:solidFill>
                <a:latin typeface="+mj-lt"/>
              </a:rPr>
              <a:t>del</a:t>
            </a:r>
            <a:r>
              <a:rPr lang="fr-CH" sz="1900" dirty="0">
                <a:solidFill>
                  <a:srgbClr val="000000"/>
                </a:solidFill>
                <a:latin typeface="+mj-lt"/>
              </a:rPr>
              <a:t> corpo)</a:t>
            </a:r>
          </a:p>
          <a:p>
            <a:pPr marL="742950" lvl="1" indent="-285750" eaLnBrk="0" hangingPunct="0">
              <a:spcBef>
                <a:spcPct val="20000"/>
              </a:spcBef>
              <a:buClr>
                <a:schemeClr val="accent1"/>
              </a:buClr>
              <a:buFont typeface="Wingdings" pitchFamily="2" charset="2"/>
              <a:buChar char="Ø"/>
            </a:pPr>
            <a:r>
              <a:rPr lang="fr-CH" sz="1900" dirty="0" err="1">
                <a:solidFill>
                  <a:srgbClr val="000000"/>
                </a:solidFill>
                <a:latin typeface="+mj-lt"/>
              </a:rPr>
              <a:t>Mobilità</a:t>
            </a:r>
            <a:r>
              <a:rPr lang="fr-CH" sz="1900" dirty="0">
                <a:solidFill>
                  <a:srgbClr val="000000"/>
                </a:solidFill>
                <a:latin typeface="+mj-lt"/>
              </a:rPr>
              <a:t> </a:t>
            </a:r>
            <a:r>
              <a:rPr lang="fr-CH" sz="1900" dirty="0" err="1">
                <a:solidFill>
                  <a:srgbClr val="000000"/>
                </a:solidFill>
                <a:latin typeface="+mj-lt"/>
              </a:rPr>
              <a:t>del</a:t>
            </a:r>
            <a:r>
              <a:rPr lang="fr-CH" sz="1900" dirty="0">
                <a:solidFill>
                  <a:srgbClr val="000000"/>
                </a:solidFill>
                <a:latin typeface="+mj-lt"/>
              </a:rPr>
              <a:t> </a:t>
            </a:r>
            <a:r>
              <a:rPr lang="fr-CH" sz="1900" dirty="0" err="1">
                <a:solidFill>
                  <a:srgbClr val="000000"/>
                </a:solidFill>
                <a:latin typeface="+mj-lt"/>
              </a:rPr>
              <a:t>bacino</a:t>
            </a:r>
            <a:r>
              <a:rPr lang="fr-CH" sz="1900" dirty="0">
                <a:solidFill>
                  <a:srgbClr val="000000"/>
                </a:solidFill>
                <a:latin typeface="+mj-lt"/>
              </a:rPr>
              <a:t>, </a:t>
            </a:r>
            <a:r>
              <a:rPr lang="fr-CH" sz="1900" dirty="0" err="1">
                <a:solidFill>
                  <a:srgbClr val="000000"/>
                </a:solidFill>
                <a:latin typeface="+mj-lt"/>
              </a:rPr>
              <a:t>dell’anca</a:t>
            </a:r>
            <a:r>
              <a:rPr lang="fr-CH" sz="1900" dirty="0">
                <a:solidFill>
                  <a:srgbClr val="000000"/>
                </a:solidFill>
                <a:latin typeface="+mj-lt"/>
              </a:rPr>
              <a:t>, delle </a:t>
            </a:r>
            <a:r>
              <a:rPr lang="fr-CH" sz="1900" dirty="0" err="1">
                <a:solidFill>
                  <a:srgbClr val="000000"/>
                </a:solidFill>
                <a:latin typeface="+mj-lt"/>
              </a:rPr>
              <a:t>spalle</a:t>
            </a:r>
            <a:r>
              <a:rPr lang="fr-CH" sz="1900" dirty="0">
                <a:solidFill>
                  <a:srgbClr val="000000"/>
                </a:solidFill>
                <a:latin typeface="+mj-lt"/>
              </a:rPr>
              <a:t> e </a:t>
            </a:r>
            <a:r>
              <a:rPr lang="fr-CH" sz="1900" dirty="0" err="1">
                <a:solidFill>
                  <a:srgbClr val="000000"/>
                </a:solidFill>
                <a:latin typeface="+mj-lt"/>
              </a:rPr>
              <a:t>della</a:t>
            </a:r>
            <a:r>
              <a:rPr lang="fr-CH" sz="1900" dirty="0">
                <a:solidFill>
                  <a:srgbClr val="000000"/>
                </a:solidFill>
                <a:latin typeface="+mj-lt"/>
              </a:rPr>
              <a:t> </a:t>
            </a:r>
            <a:r>
              <a:rPr lang="fr-CH" sz="1900" dirty="0" err="1">
                <a:solidFill>
                  <a:srgbClr val="000000"/>
                </a:solidFill>
                <a:latin typeface="+mj-lt"/>
              </a:rPr>
              <a:t>schiena</a:t>
            </a:r>
            <a:endParaRPr lang="fr-CH" sz="1900" dirty="0">
              <a:solidFill>
                <a:srgbClr val="000000"/>
              </a:solidFill>
              <a:latin typeface="+mj-lt"/>
            </a:endParaRPr>
          </a:p>
          <a:p>
            <a:pPr marL="742950" lvl="1" indent="-285750" eaLnBrk="0" hangingPunct="0">
              <a:spcBef>
                <a:spcPct val="20000"/>
              </a:spcBef>
              <a:buClr>
                <a:schemeClr val="accent1"/>
              </a:buClr>
              <a:buFont typeface="Wingdings" pitchFamily="2" charset="2"/>
              <a:buChar char="Ø"/>
            </a:pPr>
            <a:endParaRPr lang="fr-CH" sz="1900" dirty="0">
              <a:solidFill>
                <a:srgbClr val="000000"/>
              </a:solidFill>
              <a:latin typeface="+mj-lt"/>
            </a:endParaRPr>
          </a:p>
          <a:p>
            <a:pPr marL="342900" indent="-342900" eaLnBrk="0" hangingPunct="0">
              <a:spcBef>
                <a:spcPct val="20000"/>
              </a:spcBef>
              <a:buClr>
                <a:schemeClr val="accent1"/>
              </a:buClr>
              <a:buFont typeface="Wingdings" pitchFamily="2" charset="2"/>
              <a:buChar char="§"/>
            </a:pPr>
            <a:r>
              <a:rPr lang="fr-CH" sz="1900" dirty="0" err="1">
                <a:solidFill>
                  <a:srgbClr val="000000"/>
                </a:solidFill>
                <a:latin typeface="+mj-lt"/>
              </a:rPr>
              <a:t>Stabilità</a:t>
            </a:r>
            <a:endParaRPr lang="fr-CH" sz="1800" b="1" i="0" u="none" strike="noStrike" dirty="0">
              <a:solidFill>
                <a:srgbClr val="000000"/>
              </a:solidFill>
              <a:effectLst/>
            </a:endParaRPr>
          </a:p>
          <a:p>
            <a:pPr marL="742950" lvl="1" indent="-285750" eaLnBrk="0" hangingPunct="0">
              <a:spcBef>
                <a:spcPct val="20000"/>
              </a:spcBef>
              <a:buClr>
                <a:schemeClr val="accent1"/>
              </a:buClr>
              <a:buFont typeface="Wingdings" pitchFamily="2" charset="2"/>
              <a:buChar char="Ø"/>
            </a:pPr>
            <a:r>
              <a:rPr lang="fr-CH" sz="1900" dirty="0" err="1">
                <a:solidFill>
                  <a:srgbClr val="000000"/>
                </a:solidFill>
                <a:latin typeface="+mj-lt"/>
              </a:rPr>
              <a:t>Stabilità</a:t>
            </a:r>
            <a:r>
              <a:rPr lang="fr-CH" sz="1900" dirty="0">
                <a:solidFill>
                  <a:srgbClr val="000000"/>
                </a:solidFill>
                <a:latin typeface="+mj-lt"/>
              </a:rPr>
              <a:t> </a:t>
            </a:r>
            <a:r>
              <a:rPr lang="fr-CH" sz="1900" dirty="0" err="1">
                <a:solidFill>
                  <a:srgbClr val="000000"/>
                </a:solidFill>
                <a:latin typeface="+mj-lt"/>
              </a:rPr>
              <a:t>statica</a:t>
            </a:r>
            <a:r>
              <a:rPr lang="fr-CH" sz="1900" dirty="0">
                <a:solidFill>
                  <a:srgbClr val="000000"/>
                </a:solidFill>
                <a:latin typeface="+mj-lt"/>
              </a:rPr>
              <a:t> : </a:t>
            </a:r>
            <a:r>
              <a:rPr lang="fr-CH" sz="1900" dirty="0" err="1">
                <a:solidFill>
                  <a:srgbClr val="000000"/>
                </a:solidFill>
                <a:latin typeface="+mj-lt"/>
              </a:rPr>
              <a:t>Lavoro</a:t>
            </a:r>
            <a:r>
              <a:rPr lang="fr-CH" sz="1900" dirty="0">
                <a:solidFill>
                  <a:srgbClr val="000000"/>
                </a:solidFill>
                <a:latin typeface="+mj-lt"/>
              </a:rPr>
              <a:t> di </a:t>
            </a:r>
            <a:r>
              <a:rPr lang="fr-CH" sz="1900" dirty="0" err="1">
                <a:solidFill>
                  <a:srgbClr val="000000"/>
                </a:solidFill>
                <a:latin typeface="+mj-lt"/>
              </a:rPr>
              <a:t>mantenimento</a:t>
            </a:r>
            <a:r>
              <a:rPr lang="fr-CH" sz="1900" dirty="0">
                <a:solidFill>
                  <a:srgbClr val="000000"/>
                </a:solidFill>
                <a:latin typeface="+mj-lt"/>
              </a:rPr>
              <a:t> (ad </a:t>
            </a:r>
            <a:r>
              <a:rPr lang="fr-CH" sz="1900" dirty="0" err="1">
                <a:solidFill>
                  <a:srgbClr val="000000"/>
                </a:solidFill>
                <a:latin typeface="+mj-lt"/>
              </a:rPr>
              <a:t>esempio</a:t>
            </a:r>
            <a:r>
              <a:rPr lang="fr-CH" sz="1900" dirty="0">
                <a:solidFill>
                  <a:srgbClr val="000000"/>
                </a:solidFill>
                <a:latin typeface="+mj-lt"/>
              </a:rPr>
              <a:t>, la </a:t>
            </a:r>
            <a:r>
              <a:rPr lang="fr-CH" sz="1900" dirty="0" err="1">
                <a:solidFill>
                  <a:srgbClr val="000000"/>
                </a:solidFill>
                <a:latin typeface="+mj-lt"/>
              </a:rPr>
              <a:t>plank</a:t>
            </a:r>
            <a:r>
              <a:rPr lang="fr-CH" sz="1900" dirty="0">
                <a:solidFill>
                  <a:srgbClr val="000000"/>
                </a:solidFill>
                <a:latin typeface="+mj-lt"/>
              </a:rPr>
              <a:t>)</a:t>
            </a:r>
          </a:p>
          <a:p>
            <a:pPr marL="742950" lvl="1" indent="-285750" eaLnBrk="0" hangingPunct="0">
              <a:spcBef>
                <a:spcPct val="20000"/>
              </a:spcBef>
              <a:buClr>
                <a:schemeClr val="accent1"/>
              </a:buClr>
              <a:buFont typeface="Wingdings" pitchFamily="2" charset="2"/>
              <a:buChar char="Ø"/>
            </a:pPr>
            <a:r>
              <a:rPr lang="fr-CH" sz="1900" dirty="0" err="1">
                <a:solidFill>
                  <a:srgbClr val="000000"/>
                </a:solidFill>
                <a:latin typeface="+mj-lt"/>
              </a:rPr>
              <a:t>Stabilità</a:t>
            </a:r>
            <a:r>
              <a:rPr lang="fr-CH" sz="1900" dirty="0">
                <a:solidFill>
                  <a:srgbClr val="000000"/>
                </a:solidFill>
                <a:latin typeface="+mj-lt"/>
              </a:rPr>
              <a:t> </a:t>
            </a:r>
            <a:r>
              <a:rPr lang="fr-CH" sz="1900" dirty="0" err="1">
                <a:solidFill>
                  <a:srgbClr val="000000"/>
                </a:solidFill>
                <a:latin typeface="+mj-lt"/>
              </a:rPr>
              <a:t>dinamica</a:t>
            </a:r>
            <a:r>
              <a:rPr lang="fr-CH" sz="1900" dirty="0">
                <a:solidFill>
                  <a:srgbClr val="000000"/>
                </a:solidFill>
                <a:latin typeface="+mj-lt"/>
              </a:rPr>
              <a:t> : </a:t>
            </a:r>
            <a:r>
              <a:rPr lang="fr-CH" sz="1900" dirty="0" err="1">
                <a:solidFill>
                  <a:srgbClr val="000000"/>
                </a:solidFill>
                <a:latin typeface="+mj-lt"/>
              </a:rPr>
              <a:t>Controllo</a:t>
            </a:r>
            <a:r>
              <a:rPr lang="fr-CH" sz="1900" dirty="0">
                <a:solidFill>
                  <a:srgbClr val="000000"/>
                </a:solidFill>
                <a:latin typeface="+mj-lt"/>
              </a:rPr>
              <a:t> in </a:t>
            </a:r>
            <a:r>
              <a:rPr lang="fr-CH" sz="1900" dirty="0" err="1">
                <a:solidFill>
                  <a:srgbClr val="000000"/>
                </a:solidFill>
                <a:latin typeface="+mj-lt"/>
              </a:rPr>
              <a:t>movimento</a:t>
            </a:r>
            <a:r>
              <a:rPr lang="fr-CH" sz="1900" dirty="0">
                <a:solidFill>
                  <a:srgbClr val="000000"/>
                </a:solidFill>
                <a:latin typeface="+mj-lt"/>
              </a:rPr>
              <a:t> (ad </a:t>
            </a:r>
            <a:r>
              <a:rPr lang="fr-CH" sz="1900" dirty="0" err="1">
                <a:solidFill>
                  <a:srgbClr val="000000"/>
                </a:solidFill>
                <a:latin typeface="+mj-lt"/>
              </a:rPr>
              <a:t>esempio</a:t>
            </a:r>
            <a:r>
              <a:rPr lang="fr-CH" sz="1900" dirty="0">
                <a:solidFill>
                  <a:srgbClr val="000000"/>
                </a:solidFill>
                <a:latin typeface="+mj-lt"/>
              </a:rPr>
              <a:t>, </a:t>
            </a:r>
            <a:r>
              <a:rPr lang="fr-CH" sz="1900" dirty="0" err="1">
                <a:solidFill>
                  <a:srgbClr val="000000"/>
                </a:solidFill>
                <a:latin typeface="+mj-lt"/>
              </a:rPr>
              <a:t>cambi</a:t>
            </a:r>
            <a:r>
              <a:rPr lang="fr-CH" sz="1900" dirty="0">
                <a:solidFill>
                  <a:srgbClr val="000000"/>
                </a:solidFill>
                <a:latin typeface="+mj-lt"/>
              </a:rPr>
              <a:t> di </a:t>
            </a:r>
            <a:r>
              <a:rPr lang="fr-CH" sz="1900" dirty="0" err="1">
                <a:solidFill>
                  <a:srgbClr val="000000"/>
                </a:solidFill>
                <a:latin typeface="+mj-lt"/>
              </a:rPr>
              <a:t>direzione</a:t>
            </a:r>
            <a:r>
              <a:rPr lang="fr-CH" sz="1900" dirty="0">
                <a:solidFill>
                  <a:srgbClr val="000000"/>
                </a:solidFill>
                <a:latin typeface="+mj-lt"/>
              </a:rPr>
              <a:t>, </a:t>
            </a:r>
            <a:r>
              <a:rPr lang="fr-CH" sz="1900" dirty="0" err="1">
                <a:solidFill>
                  <a:srgbClr val="000000"/>
                </a:solidFill>
                <a:latin typeface="+mj-lt"/>
              </a:rPr>
              <a:t>salti</a:t>
            </a:r>
            <a:r>
              <a:rPr lang="fr-CH" sz="1900" dirty="0">
                <a:solidFill>
                  <a:srgbClr val="000000"/>
                </a:solidFill>
                <a:latin typeface="+mj-lt"/>
              </a:rPr>
              <a:t> su </a:t>
            </a:r>
            <a:r>
              <a:rPr lang="fr-CH" sz="1900" dirty="0" err="1">
                <a:solidFill>
                  <a:srgbClr val="000000"/>
                </a:solidFill>
                <a:latin typeface="+mj-lt"/>
              </a:rPr>
              <a:t>una</a:t>
            </a:r>
            <a:r>
              <a:rPr lang="fr-CH" sz="1900" dirty="0">
                <a:solidFill>
                  <a:srgbClr val="000000"/>
                </a:solidFill>
                <a:latin typeface="+mj-lt"/>
              </a:rPr>
              <a:t> gamba)</a:t>
            </a:r>
          </a:p>
          <a:p>
            <a:pPr marL="742950" lvl="1" indent="-285750" eaLnBrk="0" hangingPunct="0">
              <a:spcBef>
                <a:spcPct val="20000"/>
              </a:spcBef>
              <a:buClr>
                <a:schemeClr val="accent1"/>
              </a:buClr>
              <a:buFont typeface="Wingdings" pitchFamily="2" charset="2"/>
              <a:buChar char="Ø"/>
            </a:pPr>
            <a:r>
              <a:rPr lang="fr-CH" sz="1900" dirty="0" err="1">
                <a:solidFill>
                  <a:srgbClr val="000000"/>
                </a:solidFill>
                <a:latin typeface="+mj-lt"/>
              </a:rPr>
              <a:t>Stabilità</a:t>
            </a:r>
            <a:r>
              <a:rPr lang="fr-CH" sz="1900" dirty="0">
                <a:solidFill>
                  <a:srgbClr val="000000"/>
                </a:solidFill>
                <a:latin typeface="+mj-lt"/>
              </a:rPr>
              <a:t> </a:t>
            </a:r>
            <a:r>
              <a:rPr lang="fr-CH" sz="1900" dirty="0" err="1">
                <a:solidFill>
                  <a:srgbClr val="000000"/>
                </a:solidFill>
                <a:latin typeface="+mj-lt"/>
              </a:rPr>
              <a:t>della</a:t>
            </a:r>
            <a:r>
              <a:rPr lang="fr-CH" sz="1900" dirty="0">
                <a:solidFill>
                  <a:srgbClr val="000000"/>
                </a:solidFill>
                <a:latin typeface="+mj-lt"/>
              </a:rPr>
              <a:t> </a:t>
            </a:r>
            <a:r>
              <a:rPr lang="fr-CH" sz="1900" dirty="0" err="1">
                <a:solidFill>
                  <a:srgbClr val="000000"/>
                </a:solidFill>
                <a:latin typeface="+mj-lt"/>
              </a:rPr>
              <a:t>caviglia</a:t>
            </a:r>
            <a:r>
              <a:rPr lang="fr-CH" sz="1900" dirty="0">
                <a:solidFill>
                  <a:srgbClr val="000000"/>
                </a:solidFill>
                <a:latin typeface="+mj-lt"/>
              </a:rPr>
              <a:t> e </a:t>
            </a:r>
            <a:r>
              <a:rPr lang="fr-CH" sz="1900" dirty="0" err="1">
                <a:solidFill>
                  <a:srgbClr val="000000"/>
                </a:solidFill>
                <a:latin typeface="+mj-lt"/>
              </a:rPr>
              <a:t>dell’asse</a:t>
            </a:r>
            <a:r>
              <a:rPr lang="fr-CH" sz="1900" dirty="0">
                <a:solidFill>
                  <a:srgbClr val="000000"/>
                </a:solidFill>
                <a:latin typeface="+mj-lt"/>
              </a:rPr>
              <a:t> </a:t>
            </a:r>
            <a:r>
              <a:rPr lang="fr-CH" sz="1900" dirty="0" err="1">
                <a:solidFill>
                  <a:srgbClr val="000000"/>
                </a:solidFill>
                <a:latin typeface="+mj-lt"/>
              </a:rPr>
              <a:t>della</a:t>
            </a:r>
            <a:r>
              <a:rPr lang="fr-CH" sz="1900" dirty="0">
                <a:solidFill>
                  <a:srgbClr val="000000"/>
                </a:solidFill>
                <a:latin typeface="+mj-lt"/>
              </a:rPr>
              <a:t> gamba</a:t>
            </a:r>
          </a:p>
        </p:txBody>
      </p:sp>
      <p:pic>
        <p:nvPicPr>
          <p:cNvPr id="8" name="Grafik 7">
            <a:extLst>
              <a:ext uri="{FF2B5EF4-FFF2-40B4-BE49-F238E27FC236}">
                <a16:creationId xmlns:a16="http://schemas.microsoft.com/office/drawing/2014/main" id="{4E8D088C-F645-489D-83FE-5ED50CB7D3F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582169" y="2005588"/>
            <a:ext cx="3609831" cy="3760621"/>
          </a:xfrm>
          <a:prstGeom prst="rect">
            <a:avLst/>
          </a:prstGeom>
        </p:spPr>
      </p:pic>
      <p:sp>
        <p:nvSpPr>
          <p:cNvPr id="5" name="Titel 2">
            <a:extLst>
              <a:ext uri="{FF2B5EF4-FFF2-40B4-BE49-F238E27FC236}">
                <a16:creationId xmlns:a16="http://schemas.microsoft.com/office/drawing/2014/main" id="{317EB866-8C0F-4FB6-B099-086BDCC03A60}"/>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Mobilità</a:t>
            </a:r>
            <a:r>
              <a:rPr lang="de-CH" sz="2800" kern="0" dirty="0">
                <a:latin typeface="Arial" panose="020B0604020202020204" pitchFamily="34" charset="0"/>
                <a:cs typeface="Arial" panose="020B0604020202020204" pitchFamily="34" charset="0"/>
              </a:rPr>
              <a:t>/</a:t>
            </a:r>
            <a:r>
              <a:rPr lang="de-CH" sz="2800" kern="0" dirty="0" err="1">
                <a:latin typeface="Arial" panose="020B0604020202020204" pitchFamily="34" charset="0"/>
                <a:cs typeface="Arial" panose="020B0604020202020204" pitchFamily="34" charset="0"/>
              </a:rPr>
              <a:t>stabilità</a:t>
            </a:r>
            <a:br>
              <a:rPr lang="de-CH" sz="2800" kern="0" dirty="0">
                <a:latin typeface="Arial" panose="020B0604020202020204" pitchFamily="34" charset="0"/>
                <a:cs typeface="Arial" panose="020B0604020202020204" pitchFamily="34" charset="0"/>
              </a:rPr>
            </a:br>
            <a:r>
              <a:rPr lang="fr-CH" sz="2800" b="0" kern="0" dirty="0">
                <a:cs typeface="Arial" panose="020B0604020202020204" pitchFamily="34" charset="0"/>
              </a:rPr>
              <a:t>Forme di </a:t>
            </a:r>
            <a:r>
              <a:rPr lang="fr-CH" sz="2800" b="0" kern="0" dirty="0" err="1">
                <a:cs typeface="Arial" panose="020B0604020202020204" pitchFamily="34" charset="0"/>
              </a:rPr>
              <a:t>manifestazione</a:t>
            </a:r>
            <a:endParaRPr lang="fr-CH" sz="2800" b="0" kern="0" dirty="0">
              <a:cs typeface="Arial" panose="020B0604020202020204" pitchFamily="34" charset="0"/>
            </a:endParaRPr>
          </a:p>
        </p:txBody>
      </p:sp>
      <p:sp>
        <p:nvSpPr>
          <p:cNvPr id="3" name="SeitenzahlBenutzerdefiniert">
            <a:extLst>
              <a:ext uri="{FF2B5EF4-FFF2-40B4-BE49-F238E27FC236}">
                <a16:creationId xmlns:a16="http://schemas.microsoft.com/office/drawing/2014/main" id="{338A912B-0D43-BD9B-EDB8-75645CD09FF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26</a:t>
            </a:r>
            <a:endParaRPr lang="de-CH" sz="900" dirty="0"/>
          </a:p>
        </p:txBody>
      </p:sp>
      <p:pic>
        <p:nvPicPr>
          <p:cNvPr id="2" name="Grafik 1">
            <a:extLst>
              <a:ext uri="{FF2B5EF4-FFF2-40B4-BE49-F238E27FC236}">
                <a16:creationId xmlns:a16="http://schemas.microsoft.com/office/drawing/2014/main" id="{6C016EDD-3FAB-ABD2-FB1E-987978E63F8E}"/>
              </a:ext>
            </a:extLst>
          </p:cNvPr>
          <p:cNvPicPr>
            <a:picLocks noChangeAspect="1"/>
          </p:cNvPicPr>
          <p:nvPr/>
        </p:nvPicPr>
        <p:blipFill>
          <a:blip r:embed="rId3"/>
          <a:stretch>
            <a:fillRect/>
          </a:stretch>
        </p:blipFill>
        <p:spPr>
          <a:xfrm>
            <a:off x="378984" y="6059249"/>
            <a:ext cx="269382" cy="360000"/>
          </a:xfrm>
          <a:prstGeom prst="rect">
            <a:avLst/>
          </a:prstGeom>
        </p:spPr>
      </p:pic>
    </p:spTree>
    <p:extLst>
      <p:ext uri="{BB962C8B-B14F-4D97-AF65-F5344CB8AC3E}">
        <p14:creationId xmlns:p14="http://schemas.microsoft.com/office/powerpoint/2010/main" val="1465822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6FCA967-D900-48E1-8B07-9D4DDDD0E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3592" y="1480494"/>
            <a:ext cx="7243239" cy="4828826"/>
          </a:xfrm>
          <a:prstGeom prst="rect">
            <a:avLst/>
          </a:prstGeom>
        </p:spPr>
      </p:pic>
      <p:sp>
        <p:nvSpPr>
          <p:cNvPr id="5" name="Titel 2">
            <a:extLst>
              <a:ext uri="{FF2B5EF4-FFF2-40B4-BE49-F238E27FC236}">
                <a16:creationId xmlns:a16="http://schemas.microsoft.com/office/drawing/2014/main" id="{C6AFBC2C-4A3C-4748-AA97-3563127DF4E3}"/>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Entwicklungsfaktoren</a:t>
            </a:r>
          </a:p>
        </p:txBody>
      </p:sp>
      <p:sp>
        <p:nvSpPr>
          <p:cNvPr id="3" name="SeitenzahlBenutzerdefiniert">
            <a:extLst>
              <a:ext uri="{FF2B5EF4-FFF2-40B4-BE49-F238E27FC236}">
                <a16:creationId xmlns:a16="http://schemas.microsoft.com/office/drawing/2014/main" id="{02A69511-B57F-12E0-3DDC-707D02D0D5C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a:t>
            </a:r>
            <a:endParaRPr lang="de-CH" sz="90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5C7C0-04AC-8EDF-927D-636486F91B3C}"/>
            </a:ext>
          </a:extLst>
        </p:cNvPr>
        <p:cNvGrpSpPr/>
        <p:nvPr/>
      </p:nvGrpSpPr>
      <p:grpSpPr>
        <a:xfrm>
          <a:off x="0" y="0"/>
          <a:ext cx="0" cy="0"/>
          <a:chOff x="0" y="0"/>
          <a:chExt cx="0" cy="0"/>
        </a:xfrm>
      </p:grpSpPr>
      <p:sp>
        <p:nvSpPr>
          <p:cNvPr id="7" name="Text Box 58">
            <a:extLst>
              <a:ext uri="{FF2B5EF4-FFF2-40B4-BE49-F238E27FC236}">
                <a16:creationId xmlns:a16="http://schemas.microsoft.com/office/drawing/2014/main" id="{3BC431F2-676C-C639-5E5C-D7E2F52A0BD4}"/>
              </a:ext>
            </a:extLst>
          </p:cNvPr>
          <p:cNvSpPr txBox="1">
            <a:spLocks noChangeArrowheads="1"/>
          </p:cNvSpPr>
          <p:nvPr/>
        </p:nvSpPr>
        <p:spPr bwMode="auto">
          <a:xfrm>
            <a:off x="731404" y="1682219"/>
            <a:ext cx="10729192" cy="353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342900" indent="-342900" algn="l">
              <a:buClr>
                <a:schemeClr val="accent1"/>
              </a:buClr>
              <a:buFont typeface="Wingdings" pitchFamily="2" charset="2"/>
              <a:buChar char="§"/>
            </a:pPr>
            <a:r>
              <a:rPr lang="de-CH" sz="1900" i="0" u="none" strike="noStrike" dirty="0">
                <a:solidFill>
                  <a:srgbClr val="000000"/>
                </a:solidFill>
                <a:effectLst/>
                <a:latin typeface="+mj-lt"/>
              </a:rPr>
              <a:t>Ziele &amp; Effekte Mobilität:</a:t>
            </a:r>
          </a:p>
          <a:p>
            <a:pPr lvl="1" algn="l">
              <a:buClr>
                <a:schemeClr val="accent1"/>
              </a:buClr>
              <a:buFont typeface="Wingdings" pitchFamily="2" charset="2"/>
              <a:buChar char="Ø"/>
            </a:pPr>
            <a:r>
              <a:rPr lang="de-CH" sz="1900" i="0" u="none" strike="noStrike" dirty="0">
                <a:solidFill>
                  <a:srgbClr val="000000"/>
                </a:solidFill>
                <a:effectLst/>
                <a:latin typeface="+mj-lt"/>
              </a:rPr>
              <a:t>Verbesserung des Bewegungsumfangs</a:t>
            </a:r>
          </a:p>
          <a:p>
            <a:pPr lvl="1" algn="l">
              <a:buClr>
                <a:schemeClr val="accent1"/>
              </a:buClr>
              <a:buFont typeface="Wingdings" pitchFamily="2" charset="2"/>
              <a:buChar char="Ø"/>
            </a:pPr>
            <a:r>
              <a:rPr lang="de-CH" sz="1900" i="0" u="none" strike="noStrike" dirty="0">
                <a:solidFill>
                  <a:srgbClr val="000000"/>
                </a:solidFill>
                <a:effectLst/>
                <a:latin typeface="+mj-lt"/>
              </a:rPr>
              <a:t>Erhöhung der athletischen Leistungsfähigkeit</a:t>
            </a:r>
          </a:p>
          <a:p>
            <a:pPr lvl="1" algn="l">
              <a:buClr>
                <a:schemeClr val="accent1"/>
              </a:buClr>
              <a:buFont typeface="Wingdings" pitchFamily="2" charset="2"/>
              <a:buChar char="Ø"/>
            </a:pPr>
            <a:r>
              <a:rPr lang="de-CH" sz="1900" i="0" u="none" strike="noStrike" dirty="0">
                <a:solidFill>
                  <a:srgbClr val="000000"/>
                </a:solidFill>
                <a:effectLst/>
                <a:latin typeface="+mj-lt"/>
              </a:rPr>
              <a:t>Reduktion von Muskelverspannungen und Verletzungsrisiken</a:t>
            </a:r>
          </a:p>
          <a:p>
            <a:pPr marL="457200" lvl="1" indent="0" algn="l">
              <a:buClr>
                <a:schemeClr val="accent1"/>
              </a:buClr>
              <a:buNone/>
            </a:pPr>
            <a:endParaRPr lang="de-CH" sz="1900" i="0" u="none" strike="noStrike" dirty="0">
              <a:solidFill>
                <a:srgbClr val="000000"/>
              </a:solidFill>
              <a:effectLst/>
              <a:latin typeface="+mj-lt"/>
            </a:endParaRPr>
          </a:p>
          <a:p>
            <a:pPr marL="342900" indent="-342900" algn="l">
              <a:buClr>
                <a:schemeClr val="accent1"/>
              </a:buClr>
              <a:buFont typeface="Wingdings" pitchFamily="2" charset="2"/>
              <a:buChar char="§"/>
            </a:pPr>
            <a:r>
              <a:rPr lang="de-CH" sz="1900" i="0" u="none" strike="noStrike" dirty="0">
                <a:solidFill>
                  <a:srgbClr val="000000"/>
                </a:solidFill>
                <a:effectLst/>
                <a:latin typeface="+mj-lt"/>
              </a:rPr>
              <a:t>Ziele &amp; Effekte Stabilität:</a:t>
            </a:r>
          </a:p>
          <a:p>
            <a:pPr lvl="1" algn="l">
              <a:buClr>
                <a:schemeClr val="accent1"/>
              </a:buClr>
              <a:buFont typeface="Wingdings" pitchFamily="2" charset="2"/>
              <a:buChar char="Ø"/>
            </a:pPr>
            <a:r>
              <a:rPr lang="de-CH" sz="1900" i="0" u="none" strike="noStrike" dirty="0">
                <a:solidFill>
                  <a:srgbClr val="000000"/>
                </a:solidFill>
                <a:effectLst/>
                <a:latin typeface="+mj-lt"/>
              </a:rPr>
              <a:t>Optimierung der Gelenk- und Rumpfkraftkontrolle</a:t>
            </a:r>
          </a:p>
          <a:p>
            <a:pPr lvl="1" algn="l">
              <a:buClr>
                <a:schemeClr val="accent1"/>
              </a:buClr>
              <a:buFont typeface="Wingdings" pitchFamily="2" charset="2"/>
              <a:buChar char="Ø"/>
            </a:pPr>
            <a:r>
              <a:rPr lang="de-CH" sz="1900" i="0" u="none" strike="noStrike" dirty="0">
                <a:solidFill>
                  <a:srgbClr val="000000"/>
                </a:solidFill>
                <a:effectLst/>
                <a:latin typeface="+mj-lt"/>
              </a:rPr>
              <a:t>Erhöhung der Bewegungseffizienz</a:t>
            </a:r>
          </a:p>
          <a:p>
            <a:pPr lvl="1" algn="l">
              <a:buClr>
                <a:schemeClr val="accent1"/>
              </a:buClr>
              <a:buFont typeface="Wingdings" pitchFamily="2" charset="2"/>
              <a:buChar char="Ø"/>
            </a:pPr>
            <a:r>
              <a:rPr lang="de-CH" sz="1900" i="0" u="none" strike="noStrike" dirty="0">
                <a:solidFill>
                  <a:srgbClr val="000000"/>
                </a:solidFill>
                <a:effectLst/>
                <a:latin typeface="+mj-lt"/>
              </a:rPr>
              <a:t>Schutz vor Überlastungsverletzungen</a:t>
            </a:r>
          </a:p>
          <a:p>
            <a:pPr>
              <a:spcBef>
                <a:spcPct val="0"/>
              </a:spcBef>
              <a:spcAft>
                <a:spcPts val="1200"/>
              </a:spcAft>
              <a:buClr>
                <a:schemeClr val="accent1"/>
              </a:buClr>
              <a:buNone/>
            </a:pPr>
            <a:endParaRPr lang="de-CH" altLang="de-DE" sz="2200" dirty="0">
              <a:latin typeface="Arial" panose="020B0604020202020204" pitchFamily="34" charset="0"/>
            </a:endParaRPr>
          </a:p>
        </p:txBody>
      </p:sp>
      <p:sp>
        <p:nvSpPr>
          <p:cNvPr id="5" name="Titel 2">
            <a:extLst>
              <a:ext uri="{FF2B5EF4-FFF2-40B4-BE49-F238E27FC236}">
                <a16:creationId xmlns:a16="http://schemas.microsoft.com/office/drawing/2014/main" id="{138CF556-2021-468E-BB09-BB93F935D8DE}"/>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Mobilität/Stabilität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Ziele und Effekte</a:t>
            </a:r>
            <a:endParaRPr lang="de-CH" sz="2800" b="0" kern="0" dirty="0">
              <a:highlight>
                <a:srgbClr val="FFFF00"/>
              </a:highlight>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0B4AFAE7-52D5-E56E-8C35-8EC3A7AF9D8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27</a:t>
            </a:r>
            <a:endParaRPr lang="de-CH" sz="900" dirty="0"/>
          </a:p>
        </p:txBody>
      </p:sp>
      <p:pic>
        <p:nvPicPr>
          <p:cNvPr id="2" name="Grafik 1">
            <a:extLst>
              <a:ext uri="{FF2B5EF4-FFF2-40B4-BE49-F238E27FC236}">
                <a16:creationId xmlns:a16="http://schemas.microsoft.com/office/drawing/2014/main" id="{9104E8A6-9982-FF34-B996-81FF57D45686}"/>
              </a:ext>
            </a:extLst>
          </p:cNvPr>
          <p:cNvPicPr>
            <a:picLocks noChangeAspect="1"/>
          </p:cNvPicPr>
          <p:nvPr/>
        </p:nvPicPr>
        <p:blipFill>
          <a:blip r:embed="rId3"/>
          <a:stretch>
            <a:fillRect/>
          </a:stretch>
        </p:blipFill>
        <p:spPr>
          <a:xfrm>
            <a:off x="378984" y="6059249"/>
            <a:ext cx="269382" cy="360000"/>
          </a:xfrm>
          <a:prstGeom prst="rect">
            <a:avLst/>
          </a:prstGeom>
        </p:spPr>
      </p:pic>
    </p:spTree>
    <p:extLst>
      <p:ext uri="{BB962C8B-B14F-4D97-AF65-F5344CB8AC3E}">
        <p14:creationId xmlns:p14="http://schemas.microsoft.com/office/powerpoint/2010/main" val="41326080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EFDB00D-8316-2900-4EA4-3C7E7E77D154}"/>
              </a:ext>
            </a:extLst>
          </p:cNvPr>
          <p:cNvSpPr txBox="1"/>
          <p:nvPr/>
        </p:nvSpPr>
        <p:spPr>
          <a:xfrm>
            <a:off x="787401" y="1700808"/>
            <a:ext cx="8459074" cy="3671774"/>
          </a:xfrm>
          <a:prstGeom prst="rect">
            <a:avLst/>
          </a:prstGeom>
          <a:noFill/>
        </p:spPr>
        <p:txBody>
          <a:bodyPr wrap="square">
            <a:spAutoFit/>
          </a:bodyPr>
          <a:lstStyle/>
          <a:p>
            <a:pPr marL="342900" indent="-342900" eaLnBrk="0" hangingPunct="0">
              <a:spcBef>
                <a:spcPct val="20000"/>
              </a:spcBef>
              <a:buClr>
                <a:schemeClr val="accent1"/>
              </a:buClr>
              <a:buFont typeface="Wingdings" pitchFamily="2" charset="2"/>
              <a:buChar char="§"/>
            </a:pPr>
            <a:r>
              <a:rPr lang="fr-CH" sz="1900" dirty="0">
                <a:solidFill>
                  <a:srgbClr val="000000"/>
                </a:solidFill>
                <a:latin typeface="+mj-lt"/>
              </a:rPr>
              <a:t>Objectifs et effets de la mobilité</a:t>
            </a:r>
            <a:endParaRPr lang="fr-CH" sz="1800" b="1" i="0" u="none" strike="noStrike" dirty="0">
              <a:solidFill>
                <a:srgbClr val="000000"/>
              </a:solidFill>
              <a:effectLst/>
              <a:latin typeface="+mn-lt"/>
            </a:endParaRPr>
          </a:p>
          <a:p>
            <a:pPr marL="742950" lvl="1" indent="-285750" eaLnBrk="0" hangingPunct="0">
              <a:spcBef>
                <a:spcPct val="20000"/>
              </a:spcBef>
              <a:buClr>
                <a:schemeClr val="accent1"/>
              </a:buClr>
              <a:buFont typeface="Wingdings" pitchFamily="2" charset="2"/>
              <a:buChar char="Ø"/>
            </a:pPr>
            <a:r>
              <a:rPr lang="fr-CH" sz="1900" dirty="0">
                <a:solidFill>
                  <a:srgbClr val="000000"/>
                </a:solidFill>
                <a:latin typeface="+mj-lt"/>
              </a:rPr>
              <a:t>Amélioration de l’amplitude des mouvements</a:t>
            </a:r>
          </a:p>
          <a:p>
            <a:pPr marL="742950" lvl="1" indent="-285750" eaLnBrk="0" hangingPunct="0">
              <a:spcBef>
                <a:spcPct val="20000"/>
              </a:spcBef>
              <a:buClr>
                <a:schemeClr val="accent1"/>
              </a:buClr>
              <a:buFont typeface="Wingdings" pitchFamily="2" charset="2"/>
              <a:buChar char="Ø"/>
            </a:pPr>
            <a:r>
              <a:rPr lang="fr-CH" sz="1900" dirty="0">
                <a:solidFill>
                  <a:srgbClr val="000000"/>
                </a:solidFill>
                <a:latin typeface="+mj-lt"/>
              </a:rPr>
              <a:t>Augmentation des performances athlétiques</a:t>
            </a:r>
          </a:p>
          <a:p>
            <a:pPr marL="742950" lvl="1" indent="-285750" eaLnBrk="0" hangingPunct="0">
              <a:spcBef>
                <a:spcPct val="20000"/>
              </a:spcBef>
              <a:buClr>
                <a:schemeClr val="accent1"/>
              </a:buClr>
              <a:buFont typeface="Wingdings" pitchFamily="2" charset="2"/>
              <a:buChar char="Ø"/>
            </a:pPr>
            <a:r>
              <a:rPr lang="fr-CH" sz="1900" dirty="0">
                <a:solidFill>
                  <a:srgbClr val="000000"/>
                </a:solidFill>
                <a:latin typeface="+mj-lt"/>
              </a:rPr>
              <a:t>Réduction des tensions musculaires et des risques de blessures</a:t>
            </a:r>
          </a:p>
          <a:p>
            <a:pPr algn="l">
              <a:buFont typeface="Arial" panose="020B0604020202020204" pitchFamily="34" charset="0"/>
              <a:buChar char="•"/>
            </a:pPr>
            <a:endParaRPr lang="fr-CH" sz="1800" b="1" dirty="0">
              <a:solidFill>
                <a:srgbClr val="000000"/>
              </a:solidFill>
              <a:latin typeface="+mn-lt"/>
            </a:endParaRPr>
          </a:p>
          <a:p>
            <a:pPr algn="l">
              <a:buFont typeface="Arial" panose="020B0604020202020204" pitchFamily="34" charset="0"/>
              <a:buChar char="•"/>
            </a:pPr>
            <a:endParaRPr lang="fr-CH" sz="1800" b="0" i="0" u="none" strike="noStrike" dirty="0">
              <a:solidFill>
                <a:srgbClr val="000000"/>
              </a:solidFill>
              <a:effectLst/>
              <a:latin typeface="+mn-lt"/>
            </a:endParaRPr>
          </a:p>
          <a:p>
            <a:pPr marL="342900" indent="-342900" eaLnBrk="0" hangingPunct="0">
              <a:spcBef>
                <a:spcPct val="20000"/>
              </a:spcBef>
              <a:buClr>
                <a:schemeClr val="accent1"/>
              </a:buClr>
              <a:buFont typeface="Wingdings" pitchFamily="2" charset="2"/>
              <a:buChar char="§"/>
            </a:pPr>
            <a:r>
              <a:rPr lang="fr-CH" sz="1900" dirty="0">
                <a:solidFill>
                  <a:srgbClr val="000000"/>
                </a:solidFill>
                <a:latin typeface="+mj-lt"/>
              </a:rPr>
              <a:t>Objectifs et effets de la stabilité</a:t>
            </a:r>
          </a:p>
          <a:p>
            <a:pPr marL="742950" lvl="1" indent="-285750" eaLnBrk="0" hangingPunct="0">
              <a:spcBef>
                <a:spcPct val="20000"/>
              </a:spcBef>
              <a:buClr>
                <a:schemeClr val="accent1"/>
              </a:buClr>
              <a:buFont typeface="Wingdings" pitchFamily="2" charset="2"/>
              <a:buChar char="Ø"/>
            </a:pPr>
            <a:r>
              <a:rPr lang="fr-CH" sz="1900" dirty="0">
                <a:solidFill>
                  <a:srgbClr val="000000"/>
                </a:solidFill>
                <a:latin typeface="+mj-lt"/>
              </a:rPr>
              <a:t>Optimisation du contrôle de la force des articulations et du tronc</a:t>
            </a:r>
          </a:p>
          <a:p>
            <a:pPr marL="742950" lvl="1" indent="-285750" eaLnBrk="0" hangingPunct="0">
              <a:spcBef>
                <a:spcPct val="20000"/>
              </a:spcBef>
              <a:buClr>
                <a:schemeClr val="accent1"/>
              </a:buClr>
              <a:buFont typeface="Wingdings" pitchFamily="2" charset="2"/>
              <a:buChar char="Ø"/>
            </a:pPr>
            <a:r>
              <a:rPr lang="fr-CH" sz="1900" dirty="0">
                <a:solidFill>
                  <a:srgbClr val="000000"/>
                </a:solidFill>
                <a:latin typeface="+mj-lt"/>
              </a:rPr>
              <a:t>Amélioration de l’efficacité des mouvements</a:t>
            </a:r>
          </a:p>
          <a:p>
            <a:pPr marL="742950" lvl="1" indent="-285750" eaLnBrk="0" hangingPunct="0">
              <a:spcBef>
                <a:spcPct val="20000"/>
              </a:spcBef>
              <a:buClr>
                <a:schemeClr val="accent1"/>
              </a:buClr>
              <a:buFont typeface="Wingdings" pitchFamily="2" charset="2"/>
              <a:buChar char="Ø"/>
            </a:pPr>
            <a:r>
              <a:rPr lang="fr-CH" sz="1900" dirty="0">
                <a:solidFill>
                  <a:srgbClr val="000000"/>
                </a:solidFill>
                <a:latin typeface="+mj-lt"/>
              </a:rPr>
              <a:t>Protection contre les blessures dues à la surcharge</a:t>
            </a:r>
          </a:p>
          <a:p>
            <a:pPr algn="l"/>
            <a:endParaRPr lang="fr-CH" sz="1800" b="1" i="0" u="none" strike="noStrike" dirty="0">
              <a:solidFill>
                <a:srgbClr val="000000"/>
              </a:solidFill>
              <a:effectLst/>
              <a:latin typeface="+mn-lt"/>
            </a:endParaRPr>
          </a:p>
        </p:txBody>
      </p:sp>
      <p:sp>
        <p:nvSpPr>
          <p:cNvPr id="4" name="Titel 2">
            <a:extLst>
              <a:ext uri="{FF2B5EF4-FFF2-40B4-BE49-F238E27FC236}">
                <a16:creationId xmlns:a16="http://schemas.microsoft.com/office/drawing/2014/main" id="{321D0951-FDDA-4180-BDF4-30A44F16AE05}"/>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dirty="0">
                <a:solidFill>
                  <a:srgbClr val="000000"/>
                </a:solidFill>
              </a:rPr>
              <a:t>M</a:t>
            </a:r>
            <a:r>
              <a:rPr lang="fr-CH" sz="2800" i="0" u="none" strike="noStrike" dirty="0">
                <a:solidFill>
                  <a:srgbClr val="000000"/>
                </a:solidFill>
                <a:effectLst/>
                <a:latin typeface="+mj-lt"/>
              </a:rPr>
              <a:t>obilité/</a:t>
            </a:r>
            <a:r>
              <a:rPr lang="de-CH" sz="2800" kern="0" dirty="0" err="1">
                <a:latin typeface="Arial" panose="020B0604020202020204" pitchFamily="34" charset="0"/>
                <a:cs typeface="Arial" panose="020B0604020202020204" pitchFamily="34" charset="0"/>
              </a:rPr>
              <a:t>stabilité</a:t>
            </a:r>
            <a:br>
              <a:rPr lang="de-CH" sz="2800" kern="0" dirty="0">
                <a:latin typeface="Arial" panose="020B0604020202020204" pitchFamily="34" charset="0"/>
                <a:cs typeface="Arial" panose="020B0604020202020204" pitchFamily="34" charset="0"/>
              </a:rPr>
            </a:br>
            <a:r>
              <a:rPr lang="fr-FR" sz="2800" b="0" dirty="0"/>
              <a:t>Objectif et effet</a:t>
            </a:r>
            <a:endParaRPr lang="de-CH" sz="280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07E03173-0936-523D-3B9B-14D27677013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27</a:t>
            </a:r>
            <a:endParaRPr lang="de-CH" sz="900" dirty="0"/>
          </a:p>
        </p:txBody>
      </p:sp>
      <p:pic>
        <p:nvPicPr>
          <p:cNvPr id="2" name="Grafik 1">
            <a:extLst>
              <a:ext uri="{FF2B5EF4-FFF2-40B4-BE49-F238E27FC236}">
                <a16:creationId xmlns:a16="http://schemas.microsoft.com/office/drawing/2014/main" id="{6A13D7C4-2116-A2EE-7AD6-00383F0F036E}"/>
              </a:ext>
            </a:extLst>
          </p:cNvPr>
          <p:cNvPicPr>
            <a:picLocks noChangeAspect="1"/>
          </p:cNvPicPr>
          <p:nvPr/>
        </p:nvPicPr>
        <p:blipFill>
          <a:blip r:embed="rId2"/>
          <a:stretch>
            <a:fillRect/>
          </a:stretch>
        </p:blipFill>
        <p:spPr>
          <a:xfrm>
            <a:off x="378984" y="6059249"/>
            <a:ext cx="269382" cy="360000"/>
          </a:xfrm>
          <a:prstGeom prst="rect">
            <a:avLst/>
          </a:prstGeom>
        </p:spPr>
      </p:pic>
    </p:spTree>
    <p:extLst>
      <p:ext uri="{BB962C8B-B14F-4D97-AF65-F5344CB8AC3E}">
        <p14:creationId xmlns:p14="http://schemas.microsoft.com/office/powerpoint/2010/main" val="12837658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65AE035-2BD8-D78B-F30B-6B2CF21619C4}"/>
              </a:ext>
            </a:extLst>
          </p:cNvPr>
          <p:cNvSpPr txBox="1"/>
          <p:nvPr/>
        </p:nvSpPr>
        <p:spPr>
          <a:xfrm>
            <a:off x="787401" y="1700808"/>
            <a:ext cx="8459074" cy="3671774"/>
          </a:xfrm>
          <a:prstGeom prst="rect">
            <a:avLst/>
          </a:prstGeom>
          <a:noFill/>
        </p:spPr>
        <p:txBody>
          <a:bodyPr wrap="square">
            <a:spAutoFit/>
          </a:bodyPr>
          <a:lstStyle/>
          <a:p>
            <a:pPr marL="342900" indent="-342900" eaLnBrk="0" hangingPunct="0">
              <a:spcBef>
                <a:spcPct val="20000"/>
              </a:spcBef>
              <a:buClr>
                <a:schemeClr val="accent1"/>
              </a:buClr>
              <a:buFont typeface="Wingdings" pitchFamily="2" charset="2"/>
              <a:buChar char="§"/>
            </a:pPr>
            <a:r>
              <a:rPr lang="fr-CH" sz="1900" dirty="0" err="1">
                <a:solidFill>
                  <a:srgbClr val="000000"/>
                </a:solidFill>
                <a:latin typeface="+mj-lt"/>
              </a:rPr>
              <a:t>Obiettivi</a:t>
            </a:r>
            <a:r>
              <a:rPr lang="fr-CH" sz="1900" dirty="0">
                <a:solidFill>
                  <a:srgbClr val="000000"/>
                </a:solidFill>
                <a:latin typeface="+mj-lt"/>
              </a:rPr>
              <a:t> </a:t>
            </a:r>
            <a:r>
              <a:rPr lang="fr-CH" sz="1900" dirty="0" err="1">
                <a:solidFill>
                  <a:srgbClr val="000000"/>
                </a:solidFill>
                <a:latin typeface="+mj-lt"/>
              </a:rPr>
              <a:t>ed</a:t>
            </a:r>
            <a:r>
              <a:rPr lang="fr-CH" sz="1900" dirty="0">
                <a:solidFill>
                  <a:srgbClr val="000000"/>
                </a:solidFill>
                <a:latin typeface="+mj-lt"/>
              </a:rPr>
              <a:t> </a:t>
            </a:r>
            <a:r>
              <a:rPr lang="fr-CH" sz="1900" dirty="0" err="1">
                <a:solidFill>
                  <a:srgbClr val="000000"/>
                </a:solidFill>
                <a:latin typeface="+mj-lt"/>
              </a:rPr>
              <a:t>effetti</a:t>
            </a:r>
            <a:r>
              <a:rPr lang="fr-CH" sz="1900" dirty="0">
                <a:solidFill>
                  <a:srgbClr val="000000"/>
                </a:solidFill>
                <a:latin typeface="+mj-lt"/>
              </a:rPr>
              <a:t> </a:t>
            </a:r>
            <a:r>
              <a:rPr lang="fr-CH" sz="1900" dirty="0" err="1">
                <a:solidFill>
                  <a:srgbClr val="000000"/>
                </a:solidFill>
                <a:latin typeface="+mj-lt"/>
              </a:rPr>
              <a:t>della</a:t>
            </a:r>
            <a:r>
              <a:rPr lang="fr-CH" sz="1900" dirty="0">
                <a:solidFill>
                  <a:srgbClr val="000000"/>
                </a:solidFill>
                <a:latin typeface="+mj-lt"/>
              </a:rPr>
              <a:t> </a:t>
            </a:r>
            <a:r>
              <a:rPr lang="fr-CH" sz="1900" dirty="0" err="1">
                <a:solidFill>
                  <a:srgbClr val="000000"/>
                </a:solidFill>
                <a:latin typeface="+mj-lt"/>
              </a:rPr>
              <a:t>mobilità</a:t>
            </a:r>
            <a:endParaRPr lang="fr-CH" sz="1800" b="1" i="0" u="none" strike="noStrike" dirty="0">
              <a:solidFill>
                <a:srgbClr val="000000"/>
              </a:solidFill>
              <a:effectLst/>
            </a:endParaRPr>
          </a:p>
          <a:p>
            <a:pPr marL="742950" lvl="1" indent="-285750" eaLnBrk="0" hangingPunct="0">
              <a:spcBef>
                <a:spcPct val="20000"/>
              </a:spcBef>
              <a:buClr>
                <a:schemeClr val="accent1"/>
              </a:buClr>
              <a:buFont typeface="Wingdings" pitchFamily="2" charset="2"/>
              <a:buChar char="Ø"/>
            </a:pPr>
            <a:r>
              <a:rPr lang="fr-CH" sz="1900" dirty="0" err="1">
                <a:solidFill>
                  <a:srgbClr val="000000"/>
                </a:solidFill>
                <a:latin typeface="+mj-lt"/>
              </a:rPr>
              <a:t>Miglioramento</a:t>
            </a:r>
            <a:r>
              <a:rPr lang="fr-CH" sz="1900" dirty="0">
                <a:solidFill>
                  <a:srgbClr val="000000"/>
                </a:solidFill>
                <a:latin typeface="+mj-lt"/>
              </a:rPr>
              <a:t> </a:t>
            </a:r>
            <a:r>
              <a:rPr lang="fr-CH" sz="1900" dirty="0" err="1">
                <a:solidFill>
                  <a:srgbClr val="000000"/>
                </a:solidFill>
                <a:latin typeface="+mj-lt"/>
              </a:rPr>
              <a:t>dell'ampiezza</a:t>
            </a:r>
            <a:r>
              <a:rPr lang="fr-CH" sz="1900" dirty="0">
                <a:solidFill>
                  <a:srgbClr val="000000"/>
                </a:solidFill>
                <a:latin typeface="+mj-lt"/>
              </a:rPr>
              <a:t> </a:t>
            </a:r>
            <a:r>
              <a:rPr lang="fr-CH" sz="1900" dirty="0" err="1">
                <a:solidFill>
                  <a:srgbClr val="000000"/>
                </a:solidFill>
                <a:latin typeface="+mj-lt"/>
              </a:rPr>
              <a:t>del</a:t>
            </a:r>
            <a:r>
              <a:rPr lang="fr-CH" sz="1900" dirty="0">
                <a:solidFill>
                  <a:srgbClr val="000000"/>
                </a:solidFill>
                <a:latin typeface="+mj-lt"/>
              </a:rPr>
              <a:t> </a:t>
            </a:r>
            <a:r>
              <a:rPr lang="fr-CH" sz="1900" dirty="0" err="1">
                <a:solidFill>
                  <a:srgbClr val="000000"/>
                </a:solidFill>
                <a:latin typeface="+mj-lt"/>
              </a:rPr>
              <a:t>movimento</a:t>
            </a:r>
            <a:endParaRPr lang="fr-CH" sz="1900" dirty="0">
              <a:solidFill>
                <a:srgbClr val="000000"/>
              </a:solidFill>
              <a:latin typeface="+mj-lt"/>
            </a:endParaRPr>
          </a:p>
          <a:p>
            <a:pPr marL="742950" lvl="1" indent="-285750" eaLnBrk="0" hangingPunct="0">
              <a:spcBef>
                <a:spcPct val="20000"/>
              </a:spcBef>
              <a:buClr>
                <a:schemeClr val="accent1"/>
              </a:buClr>
              <a:buFont typeface="Wingdings" pitchFamily="2" charset="2"/>
              <a:buChar char="Ø"/>
            </a:pPr>
            <a:r>
              <a:rPr lang="fr-CH" sz="1900" dirty="0" err="1">
                <a:solidFill>
                  <a:srgbClr val="000000"/>
                </a:solidFill>
                <a:latin typeface="+mj-lt"/>
              </a:rPr>
              <a:t>Aumento</a:t>
            </a:r>
            <a:r>
              <a:rPr lang="fr-CH" sz="1900" dirty="0">
                <a:solidFill>
                  <a:srgbClr val="000000"/>
                </a:solidFill>
                <a:latin typeface="+mj-lt"/>
              </a:rPr>
              <a:t> delle </a:t>
            </a:r>
            <a:r>
              <a:rPr lang="fr-CH" sz="1900" dirty="0" err="1">
                <a:solidFill>
                  <a:srgbClr val="000000"/>
                </a:solidFill>
                <a:latin typeface="+mj-lt"/>
              </a:rPr>
              <a:t>prestazioni</a:t>
            </a:r>
            <a:r>
              <a:rPr lang="fr-CH" sz="1900" dirty="0">
                <a:solidFill>
                  <a:srgbClr val="000000"/>
                </a:solidFill>
                <a:latin typeface="+mj-lt"/>
              </a:rPr>
              <a:t> </a:t>
            </a:r>
            <a:r>
              <a:rPr lang="fr-CH" sz="1900" dirty="0" err="1">
                <a:solidFill>
                  <a:srgbClr val="000000"/>
                </a:solidFill>
                <a:latin typeface="+mj-lt"/>
              </a:rPr>
              <a:t>atletiche</a:t>
            </a:r>
            <a:endParaRPr lang="fr-CH" sz="1900" dirty="0">
              <a:solidFill>
                <a:srgbClr val="000000"/>
              </a:solidFill>
              <a:latin typeface="+mj-lt"/>
            </a:endParaRPr>
          </a:p>
          <a:p>
            <a:pPr marL="742950" lvl="1" indent="-285750" eaLnBrk="0" hangingPunct="0">
              <a:spcBef>
                <a:spcPct val="20000"/>
              </a:spcBef>
              <a:buClr>
                <a:schemeClr val="accent1"/>
              </a:buClr>
              <a:buFont typeface="Wingdings" pitchFamily="2" charset="2"/>
              <a:buChar char="Ø"/>
            </a:pPr>
            <a:r>
              <a:rPr lang="fr-CH" sz="1900" dirty="0" err="1">
                <a:solidFill>
                  <a:srgbClr val="000000"/>
                </a:solidFill>
                <a:latin typeface="+mj-lt"/>
              </a:rPr>
              <a:t>Riduzione</a:t>
            </a:r>
            <a:r>
              <a:rPr lang="fr-CH" sz="1900" dirty="0">
                <a:solidFill>
                  <a:srgbClr val="000000"/>
                </a:solidFill>
                <a:latin typeface="+mj-lt"/>
              </a:rPr>
              <a:t> delle </a:t>
            </a:r>
            <a:r>
              <a:rPr lang="fr-CH" sz="1900" dirty="0" err="1">
                <a:solidFill>
                  <a:srgbClr val="000000"/>
                </a:solidFill>
                <a:latin typeface="+mj-lt"/>
              </a:rPr>
              <a:t>tensioni</a:t>
            </a:r>
            <a:r>
              <a:rPr lang="fr-CH" sz="1900" dirty="0">
                <a:solidFill>
                  <a:srgbClr val="000000"/>
                </a:solidFill>
                <a:latin typeface="+mj-lt"/>
              </a:rPr>
              <a:t> </a:t>
            </a:r>
            <a:r>
              <a:rPr lang="fr-CH" sz="1900" dirty="0" err="1">
                <a:solidFill>
                  <a:srgbClr val="000000"/>
                </a:solidFill>
                <a:latin typeface="+mj-lt"/>
              </a:rPr>
              <a:t>muscolari</a:t>
            </a:r>
            <a:r>
              <a:rPr lang="fr-CH" sz="1900" dirty="0">
                <a:solidFill>
                  <a:srgbClr val="000000"/>
                </a:solidFill>
                <a:latin typeface="+mj-lt"/>
              </a:rPr>
              <a:t> e dei </a:t>
            </a:r>
            <a:r>
              <a:rPr lang="fr-CH" sz="1900" dirty="0" err="1">
                <a:solidFill>
                  <a:srgbClr val="000000"/>
                </a:solidFill>
                <a:latin typeface="+mj-lt"/>
              </a:rPr>
              <a:t>rischi</a:t>
            </a:r>
            <a:r>
              <a:rPr lang="fr-CH" sz="1900" dirty="0">
                <a:solidFill>
                  <a:srgbClr val="000000"/>
                </a:solidFill>
                <a:latin typeface="+mj-lt"/>
              </a:rPr>
              <a:t> di </a:t>
            </a:r>
            <a:r>
              <a:rPr lang="fr-CH" sz="1900" dirty="0" err="1">
                <a:solidFill>
                  <a:srgbClr val="000000"/>
                </a:solidFill>
                <a:latin typeface="+mj-lt"/>
              </a:rPr>
              <a:t>infortuni</a:t>
            </a:r>
            <a:endParaRPr lang="fr-CH" sz="1900" dirty="0">
              <a:solidFill>
                <a:srgbClr val="000000"/>
              </a:solidFill>
              <a:latin typeface="+mj-lt"/>
            </a:endParaRPr>
          </a:p>
          <a:p>
            <a:pPr marL="742950" lvl="1" indent="-285750">
              <a:buFont typeface="Arial" panose="020B0604020202020204" pitchFamily="34" charset="0"/>
              <a:buChar char="•"/>
            </a:pPr>
            <a:endParaRPr lang="fr-CH" sz="1800" b="1" dirty="0">
              <a:solidFill>
                <a:srgbClr val="000000"/>
              </a:solidFill>
            </a:endParaRPr>
          </a:p>
          <a:p>
            <a:pPr marL="742950" lvl="1" indent="-285750">
              <a:buFont typeface="Arial" panose="020B0604020202020204" pitchFamily="34" charset="0"/>
              <a:buChar char="•"/>
            </a:pPr>
            <a:endParaRPr lang="fr-CH" sz="1800" b="0" i="0" u="none" strike="noStrike" dirty="0">
              <a:solidFill>
                <a:srgbClr val="000000"/>
              </a:solidFill>
              <a:effectLst/>
            </a:endParaRPr>
          </a:p>
          <a:p>
            <a:pPr marL="342900" indent="-342900" eaLnBrk="0" hangingPunct="0">
              <a:spcBef>
                <a:spcPct val="20000"/>
              </a:spcBef>
              <a:buClr>
                <a:schemeClr val="accent1"/>
              </a:buClr>
              <a:buFont typeface="Wingdings" pitchFamily="2" charset="2"/>
              <a:buChar char="§"/>
            </a:pPr>
            <a:r>
              <a:rPr lang="fr-CH" sz="1900" dirty="0" err="1">
                <a:solidFill>
                  <a:srgbClr val="000000"/>
                </a:solidFill>
                <a:latin typeface="+mj-lt"/>
              </a:rPr>
              <a:t>Obiettivi</a:t>
            </a:r>
            <a:r>
              <a:rPr lang="fr-CH" sz="1900" dirty="0">
                <a:solidFill>
                  <a:srgbClr val="000000"/>
                </a:solidFill>
                <a:latin typeface="+mj-lt"/>
              </a:rPr>
              <a:t> </a:t>
            </a:r>
            <a:r>
              <a:rPr lang="fr-CH" sz="1900" dirty="0" err="1">
                <a:solidFill>
                  <a:srgbClr val="000000"/>
                </a:solidFill>
                <a:latin typeface="+mj-lt"/>
              </a:rPr>
              <a:t>ed</a:t>
            </a:r>
            <a:r>
              <a:rPr lang="fr-CH" sz="1900" dirty="0">
                <a:solidFill>
                  <a:srgbClr val="000000"/>
                </a:solidFill>
                <a:latin typeface="+mj-lt"/>
              </a:rPr>
              <a:t> </a:t>
            </a:r>
            <a:r>
              <a:rPr lang="fr-CH" sz="1900" dirty="0" err="1">
                <a:solidFill>
                  <a:srgbClr val="000000"/>
                </a:solidFill>
                <a:latin typeface="+mj-lt"/>
              </a:rPr>
              <a:t>effetti</a:t>
            </a:r>
            <a:r>
              <a:rPr lang="fr-CH" sz="1900" dirty="0">
                <a:solidFill>
                  <a:srgbClr val="000000"/>
                </a:solidFill>
                <a:latin typeface="+mj-lt"/>
              </a:rPr>
              <a:t> </a:t>
            </a:r>
            <a:r>
              <a:rPr lang="fr-CH" sz="1900" dirty="0" err="1">
                <a:solidFill>
                  <a:srgbClr val="000000"/>
                </a:solidFill>
                <a:latin typeface="+mj-lt"/>
              </a:rPr>
              <a:t>della</a:t>
            </a:r>
            <a:r>
              <a:rPr lang="fr-CH" sz="1900" dirty="0">
                <a:solidFill>
                  <a:srgbClr val="000000"/>
                </a:solidFill>
                <a:latin typeface="+mj-lt"/>
              </a:rPr>
              <a:t> </a:t>
            </a:r>
            <a:r>
              <a:rPr lang="fr-CH" sz="1900" dirty="0" err="1">
                <a:solidFill>
                  <a:srgbClr val="000000"/>
                </a:solidFill>
                <a:latin typeface="+mj-lt"/>
              </a:rPr>
              <a:t>stabilità</a:t>
            </a:r>
            <a:endParaRPr lang="fr-CH" sz="1900" dirty="0">
              <a:solidFill>
                <a:srgbClr val="000000"/>
              </a:solidFill>
              <a:latin typeface="+mj-lt"/>
            </a:endParaRPr>
          </a:p>
          <a:p>
            <a:pPr marL="742950" lvl="1" indent="-285750" eaLnBrk="0" hangingPunct="0">
              <a:spcBef>
                <a:spcPct val="20000"/>
              </a:spcBef>
              <a:buClr>
                <a:schemeClr val="accent1"/>
              </a:buClr>
              <a:buFont typeface="Wingdings" pitchFamily="2" charset="2"/>
              <a:buChar char="Ø"/>
            </a:pPr>
            <a:r>
              <a:rPr lang="fr-CH" sz="1900" dirty="0" err="1">
                <a:solidFill>
                  <a:srgbClr val="000000"/>
                </a:solidFill>
                <a:latin typeface="+mj-lt"/>
              </a:rPr>
              <a:t>Ottimizzazione</a:t>
            </a:r>
            <a:r>
              <a:rPr lang="fr-CH" sz="1900" dirty="0">
                <a:solidFill>
                  <a:srgbClr val="000000"/>
                </a:solidFill>
                <a:latin typeface="+mj-lt"/>
              </a:rPr>
              <a:t> </a:t>
            </a:r>
            <a:r>
              <a:rPr lang="fr-CH" sz="1900" dirty="0" err="1">
                <a:solidFill>
                  <a:srgbClr val="000000"/>
                </a:solidFill>
                <a:latin typeface="+mj-lt"/>
              </a:rPr>
              <a:t>del</a:t>
            </a:r>
            <a:r>
              <a:rPr lang="fr-CH" sz="1900" dirty="0">
                <a:solidFill>
                  <a:srgbClr val="000000"/>
                </a:solidFill>
                <a:latin typeface="+mj-lt"/>
              </a:rPr>
              <a:t> </a:t>
            </a:r>
            <a:r>
              <a:rPr lang="fr-CH" sz="1900" dirty="0" err="1">
                <a:solidFill>
                  <a:srgbClr val="000000"/>
                </a:solidFill>
                <a:latin typeface="+mj-lt"/>
              </a:rPr>
              <a:t>controllo</a:t>
            </a:r>
            <a:r>
              <a:rPr lang="fr-CH" sz="1900" dirty="0">
                <a:solidFill>
                  <a:srgbClr val="000000"/>
                </a:solidFill>
                <a:latin typeface="+mj-lt"/>
              </a:rPr>
              <a:t> </a:t>
            </a:r>
            <a:r>
              <a:rPr lang="fr-CH" sz="1900" dirty="0" err="1">
                <a:solidFill>
                  <a:srgbClr val="000000"/>
                </a:solidFill>
                <a:latin typeface="+mj-lt"/>
              </a:rPr>
              <a:t>della</a:t>
            </a:r>
            <a:r>
              <a:rPr lang="fr-CH" sz="1900" dirty="0">
                <a:solidFill>
                  <a:srgbClr val="000000"/>
                </a:solidFill>
                <a:latin typeface="+mj-lt"/>
              </a:rPr>
              <a:t> </a:t>
            </a:r>
            <a:r>
              <a:rPr lang="fr-CH" sz="1900" dirty="0" err="1">
                <a:solidFill>
                  <a:srgbClr val="000000"/>
                </a:solidFill>
                <a:latin typeface="+mj-lt"/>
              </a:rPr>
              <a:t>forza</a:t>
            </a:r>
            <a:r>
              <a:rPr lang="fr-CH" sz="1900" dirty="0">
                <a:solidFill>
                  <a:srgbClr val="000000"/>
                </a:solidFill>
                <a:latin typeface="+mj-lt"/>
              </a:rPr>
              <a:t> </a:t>
            </a:r>
            <a:r>
              <a:rPr lang="fr-CH" sz="1900" dirty="0" err="1">
                <a:solidFill>
                  <a:srgbClr val="000000"/>
                </a:solidFill>
                <a:latin typeface="+mj-lt"/>
              </a:rPr>
              <a:t>articolare</a:t>
            </a:r>
            <a:r>
              <a:rPr lang="fr-CH" sz="1900" dirty="0">
                <a:solidFill>
                  <a:srgbClr val="000000"/>
                </a:solidFill>
                <a:latin typeface="+mj-lt"/>
              </a:rPr>
              <a:t> e </a:t>
            </a:r>
            <a:r>
              <a:rPr lang="fr-CH" sz="1900" dirty="0" err="1">
                <a:solidFill>
                  <a:srgbClr val="000000"/>
                </a:solidFill>
                <a:latin typeface="+mj-lt"/>
              </a:rPr>
              <a:t>del</a:t>
            </a:r>
            <a:r>
              <a:rPr lang="fr-CH" sz="1900" dirty="0">
                <a:solidFill>
                  <a:srgbClr val="000000"/>
                </a:solidFill>
                <a:latin typeface="+mj-lt"/>
              </a:rPr>
              <a:t> </a:t>
            </a:r>
            <a:r>
              <a:rPr lang="fr-CH" sz="1900" dirty="0" err="1">
                <a:solidFill>
                  <a:srgbClr val="000000"/>
                </a:solidFill>
                <a:latin typeface="+mj-lt"/>
              </a:rPr>
              <a:t>tronco</a:t>
            </a:r>
            <a:endParaRPr lang="fr-CH" sz="1900" dirty="0">
              <a:solidFill>
                <a:srgbClr val="000000"/>
              </a:solidFill>
              <a:latin typeface="+mj-lt"/>
            </a:endParaRPr>
          </a:p>
          <a:p>
            <a:pPr marL="742950" lvl="1" indent="-285750" eaLnBrk="0" hangingPunct="0">
              <a:spcBef>
                <a:spcPct val="20000"/>
              </a:spcBef>
              <a:buClr>
                <a:schemeClr val="accent1"/>
              </a:buClr>
              <a:buFont typeface="Wingdings" pitchFamily="2" charset="2"/>
              <a:buChar char="Ø"/>
            </a:pPr>
            <a:r>
              <a:rPr lang="fr-CH" sz="1900" dirty="0" err="1">
                <a:solidFill>
                  <a:srgbClr val="000000"/>
                </a:solidFill>
                <a:latin typeface="+mj-lt"/>
              </a:rPr>
              <a:t>Aumento</a:t>
            </a:r>
            <a:r>
              <a:rPr lang="fr-CH" sz="1900" dirty="0">
                <a:solidFill>
                  <a:srgbClr val="000000"/>
                </a:solidFill>
                <a:latin typeface="+mj-lt"/>
              </a:rPr>
              <a:t> </a:t>
            </a:r>
            <a:r>
              <a:rPr lang="fr-CH" sz="1900" dirty="0" err="1">
                <a:solidFill>
                  <a:srgbClr val="000000"/>
                </a:solidFill>
                <a:latin typeface="+mj-lt"/>
              </a:rPr>
              <a:t>dell’efficienza</a:t>
            </a:r>
            <a:r>
              <a:rPr lang="fr-CH" sz="1900" dirty="0">
                <a:solidFill>
                  <a:srgbClr val="000000"/>
                </a:solidFill>
                <a:latin typeface="+mj-lt"/>
              </a:rPr>
              <a:t> </a:t>
            </a:r>
            <a:r>
              <a:rPr lang="fr-CH" sz="1900" dirty="0" err="1">
                <a:solidFill>
                  <a:srgbClr val="000000"/>
                </a:solidFill>
                <a:latin typeface="+mj-lt"/>
              </a:rPr>
              <a:t>del</a:t>
            </a:r>
            <a:r>
              <a:rPr lang="fr-CH" sz="1900" dirty="0">
                <a:solidFill>
                  <a:srgbClr val="000000"/>
                </a:solidFill>
                <a:latin typeface="+mj-lt"/>
              </a:rPr>
              <a:t> </a:t>
            </a:r>
            <a:r>
              <a:rPr lang="fr-CH" sz="1900" dirty="0" err="1">
                <a:solidFill>
                  <a:srgbClr val="000000"/>
                </a:solidFill>
                <a:latin typeface="+mj-lt"/>
              </a:rPr>
              <a:t>movimento</a:t>
            </a:r>
            <a:endParaRPr lang="fr-CH" sz="1900" dirty="0">
              <a:solidFill>
                <a:srgbClr val="000000"/>
              </a:solidFill>
              <a:latin typeface="+mj-lt"/>
            </a:endParaRPr>
          </a:p>
          <a:p>
            <a:pPr marL="742950" lvl="1" indent="-285750" eaLnBrk="0" hangingPunct="0">
              <a:spcBef>
                <a:spcPct val="20000"/>
              </a:spcBef>
              <a:buClr>
                <a:schemeClr val="accent1"/>
              </a:buClr>
              <a:buFont typeface="Wingdings" pitchFamily="2" charset="2"/>
              <a:buChar char="Ø"/>
            </a:pPr>
            <a:r>
              <a:rPr lang="fr-CH" sz="1900" dirty="0" err="1">
                <a:solidFill>
                  <a:srgbClr val="000000"/>
                </a:solidFill>
                <a:latin typeface="+mj-lt"/>
              </a:rPr>
              <a:t>Protezione</a:t>
            </a:r>
            <a:r>
              <a:rPr lang="fr-CH" sz="1900" dirty="0">
                <a:solidFill>
                  <a:srgbClr val="000000"/>
                </a:solidFill>
                <a:latin typeface="+mj-lt"/>
              </a:rPr>
              <a:t> </a:t>
            </a:r>
            <a:r>
              <a:rPr lang="fr-CH" sz="1900" dirty="0" err="1">
                <a:solidFill>
                  <a:srgbClr val="000000"/>
                </a:solidFill>
                <a:latin typeface="+mj-lt"/>
              </a:rPr>
              <a:t>contro</a:t>
            </a:r>
            <a:r>
              <a:rPr lang="fr-CH" sz="1900" dirty="0">
                <a:solidFill>
                  <a:srgbClr val="000000"/>
                </a:solidFill>
                <a:latin typeface="+mj-lt"/>
              </a:rPr>
              <a:t> </a:t>
            </a:r>
            <a:r>
              <a:rPr lang="fr-CH" sz="1900" dirty="0" err="1">
                <a:solidFill>
                  <a:srgbClr val="000000"/>
                </a:solidFill>
                <a:latin typeface="+mj-lt"/>
              </a:rPr>
              <a:t>gli</a:t>
            </a:r>
            <a:r>
              <a:rPr lang="fr-CH" sz="1900" dirty="0">
                <a:solidFill>
                  <a:srgbClr val="000000"/>
                </a:solidFill>
                <a:latin typeface="+mj-lt"/>
              </a:rPr>
              <a:t> </a:t>
            </a:r>
            <a:r>
              <a:rPr lang="fr-CH" sz="1900" dirty="0" err="1">
                <a:solidFill>
                  <a:srgbClr val="000000"/>
                </a:solidFill>
                <a:latin typeface="+mj-lt"/>
              </a:rPr>
              <a:t>infortuni</a:t>
            </a:r>
            <a:r>
              <a:rPr lang="fr-CH" sz="1900" dirty="0">
                <a:solidFill>
                  <a:srgbClr val="000000"/>
                </a:solidFill>
                <a:latin typeface="+mj-lt"/>
              </a:rPr>
              <a:t> da </a:t>
            </a:r>
            <a:r>
              <a:rPr lang="fr-CH" sz="1900" dirty="0" err="1">
                <a:solidFill>
                  <a:srgbClr val="000000"/>
                </a:solidFill>
                <a:latin typeface="+mj-lt"/>
              </a:rPr>
              <a:t>sovraccarico</a:t>
            </a:r>
            <a:endParaRPr lang="fr-CH" sz="1900" dirty="0">
              <a:solidFill>
                <a:srgbClr val="000000"/>
              </a:solidFill>
              <a:latin typeface="+mj-lt"/>
            </a:endParaRPr>
          </a:p>
          <a:p>
            <a:pPr algn="l"/>
            <a:endParaRPr lang="fr-CH" sz="1800" b="1" i="0" u="none" strike="noStrike" dirty="0">
              <a:solidFill>
                <a:srgbClr val="000000"/>
              </a:solidFill>
              <a:effectLst/>
            </a:endParaRPr>
          </a:p>
        </p:txBody>
      </p:sp>
      <p:sp>
        <p:nvSpPr>
          <p:cNvPr id="4" name="Titel 2">
            <a:extLst>
              <a:ext uri="{FF2B5EF4-FFF2-40B4-BE49-F238E27FC236}">
                <a16:creationId xmlns:a16="http://schemas.microsoft.com/office/drawing/2014/main" id="{212542B0-79BD-47D3-9FE9-377792B720BE}"/>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Mobilità</a:t>
            </a:r>
            <a:r>
              <a:rPr lang="de-CH" sz="2800" kern="0" dirty="0">
                <a:latin typeface="Arial" panose="020B0604020202020204" pitchFamily="34" charset="0"/>
                <a:cs typeface="Arial" panose="020B0604020202020204" pitchFamily="34" charset="0"/>
              </a:rPr>
              <a:t>/</a:t>
            </a:r>
            <a:r>
              <a:rPr lang="de-CH" sz="2800" kern="0" dirty="0" err="1">
                <a:latin typeface="Arial" panose="020B0604020202020204" pitchFamily="34" charset="0"/>
                <a:cs typeface="Arial" panose="020B0604020202020204" pitchFamily="34" charset="0"/>
              </a:rPr>
              <a:t>stabilità</a:t>
            </a:r>
            <a:br>
              <a:rPr lang="de-CH" sz="2800" kern="0" dirty="0">
                <a:latin typeface="Arial" panose="020B0604020202020204" pitchFamily="34" charset="0"/>
                <a:cs typeface="Arial" panose="020B0604020202020204" pitchFamily="34" charset="0"/>
              </a:rPr>
            </a:br>
            <a:r>
              <a:rPr lang="fr-FR" sz="2800" b="0" dirty="0"/>
              <a:t>Objectif et effet</a:t>
            </a:r>
            <a:endParaRPr lang="de-CH" sz="280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38B16535-A47F-576B-368E-3E21B6E74B6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27</a:t>
            </a:r>
            <a:endParaRPr lang="de-CH" sz="900" dirty="0"/>
          </a:p>
        </p:txBody>
      </p:sp>
      <p:pic>
        <p:nvPicPr>
          <p:cNvPr id="2" name="Grafik 1">
            <a:extLst>
              <a:ext uri="{FF2B5EF4-FFF2-40B4-BE49-F238E27FC236}">
                <a16:creationId xmlns:a16="http://schemas.microsoft.com/office/drawing/2014/main" id="{E7F95A3E-C84C-CBEA-E075-1B6C3F012737}"/>
              </a:ext>
            </a:extLst>
          </p:cNvPr>
          <p:cNvPicPr>
            <a:picLocks noChangeAspect="1"/>
          </p:cNvPicPr>
          <p:nvPr/>
        </p:nvPicPr>
        <p:blipFill>
          <a:blip r:embed="rId2"/>
          <a:stretch>
            <a:fillRect/>
          </a:stretch>
        </p:blipFill>
        <p:spPr>
          <a:xfrm>
            <a:off x="378984" y="6059249"/>
            <a:ext cx="269382" cy="360000"/>
          </a:xfrm>
          <a:prstGeom prst="rect">
            <a:avLst/>
          </a:prstGeom>
        </p:spPr>
      </p:pic>
    </p:spTree>
    <p:extLst>
      <p:ext uri="{BB962C8B-B14F-4D97-AF65-F5344CB8AC3E}">
        <p14:creationId xmlns:p14="http://schemas.microsoft.com/office/powerpoint/2010/main" val="18247940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C04B9A-7243-764C-780B-F740B5F493EC}"/>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Beweglichkeit</a:t>
            </a:r>
            <a:endParaRPr lang="de-CH" dirty="0"/>
          </a:p>
        </p:txBody>
      </p:sp>
      <p:sp>
        <p:nvSpPr>
          <p:cNvPr id="3" name="Text Box 58">
            <a:extLst>
              <a:ext uri="{FF2B5EF4-FFF2-40B4-BE49-F238E27FC236}">
                <a16:creationId xmlns:a16="http://schemas.microsoft.com/office/drawing/2014/main" id="{02B6C96B-6C3A-F09B-07D3-0E531768104D}"/>
              </a:ext>
            </a:extLst>
          </p:cNvPr>
          <p:cNvSpPr txBox="1">
            <a:spLocks noChangeArrowheads="1"/>
          </p:cNvSpPr>
          <p:nvPr/>
        </p:nvSpPr>
        <p:spPr bwMode="auto">
          <a:xfrm>
            <a:off x="1139824" y="1512074"/>
            <a:ext cx="9912352"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ct val="0"/>
              </a:spcBef>
              <a:spcAft>
                <a:spcPts val="1200"/>
              </a:spcAft>
              <a:buClr>
                <a:schemeClr val="accent1"/>
              </a:buClr>
              <a:buFont typeface="Wingdings" pitchFamily="2" charset="2"/>
              <a:buChar char="§"/>
            </a:pPr>
            <a:r>
              <a:rPr lang="de-CH" altLang="de-DE" sz="2000" dirty="0">
                <a:latin typeface="Arial" pitchFamily="34" charset="0"/>
              </a:rPr>
              <a:t>Elementare Voraussetzung für jede optimale Bewegungsausführung</a:t>
            </a:r>
          </a:p>
          <a:p>
            <a:pPr marL="285750" indent="-285750">
              <a:spcBef>
                <a:spcPct val="0"/>
              </a:spcBef>
              <a:spcAft>
                <a:spcPts val="1200"/>
              </a:spcAft>
              <a:buClr>
                <a:schemeClr val="accent1"/>
              </a:buClr>
              <a:buFont typeface="Wingdings" pitchFamily="2" charset="2"/>
              <a:buChar char="§"/>
            </a:pPr>
            <a:r>
              <a:rPr lang="de-CH" altLang="de-DE" sz="2000" dirty="0">
                <a:latin typeface="Arial" pitchFamily="34" charset="0"/>
              </a:rPr>
              <a:t>Wichtiges Element der Lebensqualität (insbesondere im Seniorenalter)</a:t>
            </a:r>
          </a:p>
          <a:p>
            <a:pPr>
              <a:spcBef>
                <a:spcPct val="0"/>
              </a:spcBef>
              <a:spcAft>
                <a:spcPts val="1200"/>
              </a:spcAft>
              <a:buClr>
                <a:schemeClr val="accent1"/>
              </a:buClr>
              <a:buNone/>
            </a:pPr>
            <a:r>
              <a:rPr lang="de-CH" altLang="de-DE" sz="2000" dirty="0">
                <a:latin typeface="Arial" pitchFamily="34" charset="0"/>
              </a:rPr>
              <a:t>Wer beweglich ist, kann Bewegungen mit grosser Amplitude leicht, schnell, fliessend und ausdrucksvoll gestalten.</a:t>
            </a:r>
          </a:p>
          <a:p>
            <a:pPr>
              <a:spcBef>
                <a:spcPct val="0"/>
              </a:spcBef>
              <a:spcAft>
                <a:spcPts val="1200"/>
              </a:spcAft>
              <a:buClr>
                <a:schemeClr val="accent1"/>
              </a:buClr>
              <a:buNone/>
            </a:pPr>
            <a:r>
              <a:rPr lang="de-CH" altLang="de-DE" sz="2000" dirty="0">
                <a:latin typeface="Arial" pitchFamily="34" charset="0"/>
              </a:rPr>
              <a:t>Eine optimale Beweglichkeit ist in vielen Sportarten wichtig:</a:t>
            </a:r>
          </a:p>
          <a:p>
            <a:pPr marL="1028700" lvl="1">
              <a:spcBef>
                <a:spcPct val="0"/>
              </a:spcBef>
              <a:spcAft>
                <a:spcPts val="1200"/>
              </a:spcAft>
              <a:buClr>
                <a:schemeClr val="accent1"/>
              </a:buClr>
            </a:pPr>
            <a:r>
              <a:rPr lang="de-CH" altLang="de-DE" sz="2000" dirty="0">
                <a:latin typeface="Arial" pitchFamily="34" charset="0"/>
              </a:rPr>
              <a:t>für anspruchsvolle Techniken (z.B. Hürdenlauf, Delphinschwimmen)</a:t>
            </a:r>
          </a:p>
          <a:p>
            <a:pPr marL="1028700" lvl="1">
              <a:spcBef>
                <a:spcPct val="0"/>
              </a:spcBef>
              <a:spcAft>
                <a:spcPts val="1200"/>
              </a:spcAft>
              <a:buClr>
                <a:schemeClr val="accent1"/>
              </a:buClr>
            </a:pPr>
            <a:r>
              <a:rPr lang="de-CH" altLang="de-DE" sz="2000" dirty="0">
                <a:latin typeface="Arial" pitchFamily="34" charset="0"/>
              </a:rPr>
              <a:t>für kompositorische Sportarten (z.B. Elemente im Kunstturnen, Sportgymnastik)</a:t>
            </a:r>
          </a:p>
          <a:p>
            <a:pPr marL="1028700" lvl="1">
              <a:spcBef>
                <a:spcPct val="0"/>
              </a:spcBef>
              <a:spcAft>
                <a:spcPts val="1200"/>
              </a:spcAft>
              <a:buClr>
                <a:schemeClr val="accent1"/>
              </a:buClr>
            </a:pPr>
            <a:r>
              <a:rPr lang="de-CH" altLang="de-DE" sz="2000" dirty="0">
                <a:latin typeface="Arial" pitchFamily="34" charset="0"/>
              </a:rPr>
              <a:t>Ökonomische Ausführung schneller Bewegungen</a:t>
            </a:r>
          </a:p>
          <a:p>
            <a:pPr marL="1028700" lvl="1">
              <a:spcBef>
                <a:spcPct val="0"/>
              </a:spcBef>
              <a:spcAft>
                <a:spcPts val="1200"/>
              </a:spcAft>
              <a:buClr>
                <a:schemeClr val="accent1"/>
              </a:buClr>
            </a:pPr>
            <a:r>
              <a:rPr lang="de-CH" altLang="de-DE" sz="2000" dirty="0">
                <a:latin typeface="Arial" pitchFamily="34" charset="0"/>
              </a:rPr>
              <a:t>Unfall- und Verletzungsprophylaxe</a:t>
            </a:r>
          </a:p>
        </p:txBody>
      </p:sp>
      <p:sp>
        <p:nvSpPr>
          <p:cNvPr id="5" name="SeitenzahlBenutzerdefiniert">
            <a:extLst>
              <a:ext uri="{FF2B5EF4-FFF2-40B4-BE49-F238E27FC236}">
                <a16:creationId xmlns:a16="http://schemas.microsoft.com/office/drawing/2014/main" id="{3A5BB989-1DF6-903C-881E-141A9C3922D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28</a:t>
            </a:r>
            <a:endParaRPr lang="de-CH" sz="900" dirty="0"/>
          </a:p>
        </p:txBody>
      </p:sp>
    </p:spTree>
    <p:extLst>
      <p:ext uri="{BB962C8B-B14F-4D97-AF65-F5344CB8AC3E}">
        <p14:creationId xmlns:p14="http://schemas.microsoft.com/office/powerpoint/2010/main" val="23594706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C04B9A-7243-764C-780B-F740B5F493EC}"/>
              </a:ext>
            </a:extLst>
          </p:cNvPr>
          <p:cNvSpPr>
            <a:spLocks noGrp="1"/>
          </p:cNvSpPr>
          <p:nvPr>
            <p:ph type="title"/>
          </p:nvPr>
        </p:nvSpPr>
        <p:spPr/>
        <p:txBody>
          <a:bodyPr/>
          <a:lstStyle/>
          <a:p>
            <a:r>
              <a:rPr lang="de-CH" kern="0" dirty="0" err="1">
                <a:latin typeface="Arial" panose="020B0604020202020204" pitchFamily="34" charset="0"/>
                <a:cs typeface="Arial" panose="020B0604020202020204" pitchFamily="34" charset="0"/>
              </a:rPr>
              <a:t>Mobilité</a:t>
            </a:r>
            <a:endParaRPr lang="de-CH" dirty="0"/>
          </a:p>
        </p:txBody>
      </p:sp>
      <p:sp>
        <p:nvSpPr>
          <p:cNvPr id="3" name="Text Box 58">
            <a:extLst>
              <a:ext uri="{FF2B5EF4-FFF2-40B4-BE49-F238E27FC236}">
                <a16:creationId xmlns:a16="http://schemas.microsoft.com/office/drawing/2014/main" id="{02B6C96B-6C3A-F09B-07D3-0E531768104D}"/>
              </a:ext>
            </a:extLst>
          </p:cNvPr>
          <p:cNvSpPr txBox="1">
            <a:spLocks noChangeArrowheads="1"/>
          </p:cNvSpPr>
          <p:nvPr/>
        </p:nvSpPr>
        <p:spPr bwMode="auto">
          <a:xfrm>
            <a:off x="1139824" y="1512074"/>
            <a:ext cx="9912352"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ct val="0"/>
              </a:spcBef>
              <a:spcAft>
                <a:spcPts val="1200"/>
              </a:spcAft>
              <a:buClr>
                <a:schemeClr val="accent1"/>
              </a:buClr>
              <a:buFont typeface="Wingdings" pitchFamily="2" charset="2"/>
              <a:buChar char="§"/>
            </a:pPr>
            <a:r>
              <a:rPr lang="fr-FR" altLang="de-DE" sz="2000" dirty="0">
                <a:latin typeface="Arial" pitchFamily="34" charset="0"/>
              </a:rPr>
              <a:t>Condition élémentaire pour toute exécution optimale du mouvement</a:t>
            </a:r>
          </a:p>
          <a:p>
            <a:pPr marL="285750" indent="-285750">
              <a:spcBef>
                <a:spcPct val="0"/>
              </a:spcBef>
              <a:spcAft>
                <a:spcPts val="1200"/>
              </a:spcAft>
              <a:buClr>
                <a:schemeClr val="accent1"/>
              </a:buClr>
              <a:buFont typeface="Wingdings" pitchFamily="2" charset="2"/>
              <a:buChar char="§"/>
            </a:pPr>
            <a:r>
              <a:rPr lang="fr-FR" altLang="de-DE" sz="2000" dirty="0">
                <a:latin typeface="Arial" pitchFamily="34" charset="0"/>
              </a:rPr>
              <a:t>Élément important de la qualité de vie (en particulier chez les personnes âgées)</a:t>
            </a:r>
            <a:endParaRPr lang="de-CH" altLang="de-DE" sz="2000" dirty="0">
              <a:latin typeface="Arial" pitchFamily="34" charset="0"/>
            </a:endParaRPr>
          </a:p>
          <a:p>
            <a:pPr>
              <a:spcBef>
                <a:spcPct val="0"/>
              </a:spcBef>
              <a:spcAft>
                <a:spcPts val="1200"/>
              </a:spcAft>
              <a:buClr>
                <a:schemeClr val="accent1"/>
              </a:buClr>
              <a:buNone/>
            </a:pPr>
            <a:r>
              <a:rPr lang="fr-FR" altLang="de-DE" sz="2000" dirty="0">
                <a:latin typeface="Arial" pitchFamily="34" charset="0"/>
              </a:rPr>
              <a:t>Celui qui est mobile peut réaliser des mouvements avec une grande amplitude de manière facile, rapide, fluide et expressive.</a:t>
            </a:r>
          </a:p>
          <a:p>
            <a:pPr>
              <a:spcBef>
                <a:spcPct val="0"/>
              </a:spcBef>
              <a:spcAft>
                <a:spcPts val="1200"/>
              </a:spcAft>
              <a:buClr>
                <a:schemeClr val="accent1"/>
              </a:buClr>
              <a:buNone/>
            </a:pPr>
            <a:r>
              <a:rPr lang="fr-FR" altLang="de-DE" sz="2000" dirty="0">
                <a:latin typeface="Arial" pitchFamily="34" charset="0"/>
              </a:rPr>
              <a:t>Une mobilité optimale est importante dans de nombreux sports :</a:t>
            </a:r>
          </a:p>
          <a:p>
            <a:pPr marL="1028700" lvl="1">
              <a:spcBef>
                <a:spcPct val="0"/>
              </a:spcBef>
              <a:spcAft>
                <a:spcPts val="1200"/>
              </a:spcAft>
              <a:buClr>
                <a:schemeClr val="accent1"/>
              </a:buClr>
            </a:pPr>
            <a:r>
              <a:rPr lang="fr-FR" altLang="de-DE" sz="2000" dirty="0">
                <a:latin typeface="Arial" pitchFamily="34" charset="0"/>
              </a:rPr>
              <a:t>pour les techniques exigeantes (par ex. course de haies, nage du dauphin)</a:t>
            </a:r>
          </a:p>
          <a:p>
            <a:pPr marL="1028700" lvl="1">
              <a:spcBef>
                <a:spcPct val="0"/>
              </a:spcBef>
              <a:spcAft>
                <a:spcPts val="1200"/>
              </a:spcAft>
              <a:buClr>
                <a:schemeClr val="accent1"/>
              </a:buClr>
            </a:pPr>
            <a:r>
              <a:rPr lang="fr-FR" altLang="de-DE" sz="2000" dirty="0">
                <a:latin typeface="Arial" pitchFamily="34" charset="0"/>
              </a:rPr>
              <a:t>pour les disciplines à caractère compositionnel (par ex. éléments en gymnastique artistique, gymnastique rythmique)</a:t>
            </a:r>
            <a:endParaRPr lang="de-CH" altLang="de-DE" sz="2000" dirty="0">
              <a:latin typeface="Arial" pitchFamily="34" charset="0"/>
            </a:endParaRPr>
          </a:p>
          <a:p>
            <a:pPr marL="1028700" lvl="1">
              <a:spcBef>
                <a:spcPct val="0"/>
              </a:spcBef>
              <a:spcAft>
                <a:spcPts val="1200"/>
              </a:spcAft>
              <a:buClr>
                <a:schemeClr val="accent1"/>
              </a:buClr>
            </a:pPr>
            <a:r>
              <a:rPr lang="fr-FR" altLang="de-DE" sz="2000" dirty="0">
                <a:latin typeface="Arial" pitchFamily="34" charset="0"/>
              </a:rPr>
              <a:t>exécution économique de mouvements rapides</a:t>
            </a:r>
          </a:p>
          <a:p>
            <a:pPr marL="1028700" lvl="1">
              <a:spcBef>
                <a:spcPct val="0"/>
              </a:spcBef>
              <a:spcAft>
                <a:spcPts val="1200"/>
              </a:spcAft>
              <a:buClr>
                <a:schemeClr val="accent1"/>
              </a:buClr>
            </a:pPr>
            <a:r>
              <a:rPr lang="fr-FR" altLang="de-DE" sz="2000" dirty="0">
                <a:latin typeface="Arial" pitchFamily="34" charset="0"/>
              </a:rPr>
              <a:t>prévention des accidents et des blessures</a:t>
            </a:r>
            <a:endParaRPr lang="de-CH" altLang="de-DE" sz="2000" dirty="0">
              <a:latin typeface="Arial" pitchFamily="34" charset="0"/>
            </a:endParaRPr>
          </a:p>
        </p:txBody>
      </p:sp>
      <p:sp>
        <p:nvSpPr>
          <p:cNvPr id="5" name="SeitenzahlBenutzerdefiniert">
            <a:extLst>
              <a:ext uri="{FF2B5EF4-FFF2-40B4-BE49-F238E27FC236}">
                <a16:creationId xmlns:a16="http://schemas.microsoft.com/office/drawing/2014/main" id="{05E47F5D-C145-F4A1-8290-A0F56D2EFCA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28</a:t>
            </a:r>
            <a:endParaRPr lang="de-CH" sz="900" dirty="0"/>
          </a:p>
        </p:txBody>
      </p:sp>
    </p:spTree>
    <p:extLst>
      <p:ext uri="{BB962C8B-B14F-4D97-AF65-F5344CB8AC3E}">
        <p14:creationId xmlns:p14="http://schemas.microsoft.com/office/powerpoint/2010/main" val="31255015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C04B9A-7243-764C-780B-F740B5F493EC}"/>
              </a:ext>
            </a:extLst>
          </p:cNvPr>
          <p:cNvSpPr>
            <a:spLocks noGrp="1"/>
          </p:cNvSpPr>
          <p:nvPr>
            <p:ph type="title"/>
          </p:nvPr>
        </p:nvSpPr>
        <p:spPr/>
        <p:txBody>
          <a:bodyPr/>
          <a:lstStyle/>
          <a:p>
            <a:r>
              <a:rPr lang="de-CH" kern="0" dirty="0" err="1">
                <a:latin typeface="Arial" panose="020B0604020202020204" pitchFamily="34" charset="0"/>
                <a:cs typeface="Arial" panose="020B0604020202020204" pitchFamily="34" charset="0"/>
              </a:rPr>
              <a:t>Mobilità</a:t>
            </a:r>
            <a:endParaRPr lang="de-CH" dirty="0"/>
          </a:p>
        </p:txBody>
      </p:sp>
      <p:sp>
        <p:nvSpPr>
          <p:cNvPr id="3" name="Text Box 58">
            <a:extLst>
              <a:ext uri="{FF2B5EF4-FFF2-40B4-BE49-F238E27FC236}">
                <a16:creationId xmlns:a16="http://schemas.microsoft.com/office/drawing/2014/main" id="{02B6C96B-6C3A-F09B-07D3-0E531768104D}"/>
              </a:ext>
            </a:extLst>
          </p:cNvPr>
          <p:cNvSpPr txBox="1">
            <a:spLocks noChangeArrowheads="1"/>
          </p:cNvSpPr>
          <p:nvPr/>
        </p:nvSpPr>
        <p:spPr bwMode="auto">
          <a:xfrm>
            <a:off x="1139824" y="1512074"/>
            <a:ext cx="9912352"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ct val="0"/>
              </a:spcBef>
              <a:spcAft>
                <a:spcPts val="1200"/>
              </a:spcAft>
              <a:buClr>
                <a:schemeClr val="accent1"/>
              </a:buClr>
              <a:buFont typeface="Wingdings" pitchFamily="2" charset="2"/>
              <a:buChar char="§"/>
            </a:pPr>
            <a:r>
              <a:rPr lang="it-IT" altLang="de-DE" sz="2000" dirty="0">
                <a:latin typeface="Arial" pitchFamily="34" charset="0"/>
              </a:rPr>
              <a:t>Presupposto fondamentale per ogni esecuzione ottimale del movimento</a:t>
            </a:r>
          </a:p>
          <a:p>
            <a:pPr marL="285750" indent="-285750">
              <a:spcBef>
                <a:spcPct val="0"/>
              </a:spcBef>
              <a:spcAft>
                <a:spcPts val="1200"/>
              </a:spcAft>
              <a:buClr>
                <a:schemeClr val="accent1"/>
              </a:buClr>
              <a:buFont typeface="Wingdings" pitchFamily="2" charset="2"/>
              <a:buChar char="§"/>
            </a:pPr>
            <a:r>
              <a:rPr lang="it-IT" altLang="de-DE" sz="2000" dirty="0">
                <a:latin typeface="Arial" pitchFamily="34" charset="0"/>
              </a:rPr>
              <a:t>Elemento importante della qualità della vita (in particolare nell’età avanzata)</a:t>
            </a:r>
            <a:endParaRPr lang="de-CH" altLang="de-DE" sz="2000" dirty="0">
              <a:latin typeface="Arial" pitchFamily="34" charset="0"/>
            </a:endParaRPr>
          </a:p>
          <a:p>
            <a:pPr>
              <a:spcBef>
                <a:spcPct val="0"/>
              </a:spcBef>
              <a:spcAft>
                <a:spcPts val="1200"/>
              </a:spcAft>
              <a:buClr>
                <a:schemeClr val="accent1"/>
              </a:buClr>
              <a:buNone/>
            </a:pPr>
            <a:r>
              <a:rPr lang="it-IT" altLang="de-DE" sz="2000" dirty="0">
                <a:latin typeface="Arial" pitchFamily="34" charset="0"/>
              </a:rPr>
              <a:t>Chi è mobile può eseguire movimenti con grande ampiezza in modo facile, rapido, fluido ed espressivo.</a:t>
            </a:r>
          </a:p>
          <a:p>
            <a:pPr>
              <a:spcBef>
                <a:spcPct val="0"/>
              </a:spcBef>
              <a:spcAft>
                <a:spcPts val="1200"/>
              </a:spcAft>
              <a:buClr>
                <a:schemeClr val="accent1"/>
              </a:buClr>
              <a:buNone/>
            </a:pPr>
            <a:r>
              <a:rPr lang="it-IT" altLang="de-DE" sz="2000" dirty="0">
                <a:latin typeface="Arial" pitchFamily="34" charset="0"/>
              </a:rPr>
              <a:t>Una mobilità ottimale è importante in molte discipline sportive:</a:t>
            </a:r>
          </a:p>
          <a:p>
            <a:pPr marL="1028700" lvl="1">
              <a:spcBef>
                <a:spcPct val="0"/>
              </a:spcBef>
              <a:spcAft>
                <a:spcPts val="1200"/>
              </a:spcAft>
              <a:buClr>
                <a:schemeClr val="accent1"/>
              </a:buClr>
            </a:pPr>
            <a:r>
              <a:rPr lang="it-IT" altLang="de-DE" sz="2000" dirty="0">
                <a:latin typeface="Arial" pitchFamily="34" charset="0"/>
              </a:rPr>
              <a:t>per le tecniche impegnative (ad es. corsa a ostacoli, nuoto a delfino)</a:t>
            </a:r>
          </a:p>
          <a:p>
            <a:pPr marL="1028700" lvl="1">
              <a:spcBef>
                <a:spcPct val="0"/>
              </a:spcBef>
              <a:spcAft>
                <a:spcPts val="1200"/>
              </a:spcAft>
              <a:buClr>
                <a:schemeClr val="accent1"/>
              </a:buClr>
            </a:pPr>
            <a:r>
              <a:rPr lang="it-IT" altLang="de-DE" sz="2000" dirty="0">
                <a:latin typeface="Arial" pitchFamily="34" charset="0"/>
              </a:rPr>
              <a:t>per le discipline compositive (ad es. elementi nella ginnastica artistica, ginnastica ritmica)</a:t>
            </a:r>
          </a:p>
          <a:p>
            <a:pPr marL="1028700" lvl="1">
              <a:spcBef>
                <a:spcPct val="0"/>
              </a:spcBef>
              <a:spcAft>
                <a:spcPts val="1200"/>
              </a:spcAft>
              <a:buClr>
                <a:schemeClr val="accent1"/>
              </a:buClr>
            </a:pPr>
            <a:r>
              <a:rPr lang="it-IT" altLang="de-DE" sz="2000" dirty="0">
                <a:latin typeface="Arial" pitchFamily="34" charset="0"/>
              </a:rPr>
              <a:t>esecuzione economica di movimenti veloci</a:t>
            </a:r>
          </a:p>
          <a:p>
            <a:pPr marL="1028700" lvl="1">
              <a:spcBef>
                <a:spcPct val="0"/>
              </a:spcBef>
              <a:spcAft>
                <a:spcPts val="1200"/>
              </a:spcAft>
              <a:buClr>
                <a:schemeClr val="accent1"/>
              </a:buClr>
            </a:pPr>
            <a:r>
              <a:rPr lang="it-IT" altLang="de-DE" sz="2000" dirty="0">
                <a:latin typeface="Arial" pitchFamily="34" charset="0"/>
              </a:rPr>
              <a:t>prevenzione di incidenti e infortuni</a:t>
            </a:r>
            <a:endParaRPr lang="de-CH" altLang="de-DE" sz="2000" dirty="0">
              <a:latin typeface="Arial" pitchFamily="34" charset="0"/>
            </a:endParaRPr>
          </a:p>
        </p:txBody>
      </p:sp>
      <p:sp>
        <p:nvSpPr>
          <p:cNvPr id="5" name="SeitenzahlBenutzerdefiniert">
            <a:extLst>
              <a:ext uri="{FF2B5EF4-FFF2-40B4-BE49-F238E27FC236}">
                <a16:creationId xmlns:a16="http://schemas.microsoft.com/office/drawing/2014/main" id="{11EE6F65-932C-D7B7-958F-3E1206A51AB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28</a:t>
            </a:r>
            <a:endParaRPr lang="de-CH" sz="900" dirty="0"/>
          </a:p>
        </p:txBody>
      </p:sp>
    </p:spTree>
    <p:extLst>
      <p:ext uri="{BB962C8B-B14F-4D97-AF65-F5344CB8AC3E}">
        <p14:creationId xmlns:p14="http://schemas.microsoft.com/office/powerpoint/2010/main" val="14510107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2C762-63DB-10E7-6A9A-1DB6850525F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33F6BF2-A82F-D408-C2C2-2C44B779DDCA}"/>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Beweglichkeit</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Biologische Aspekte</a:t>
            </a:r>
            <a:endParaRPr lang="de-CH" b="0" dirty="0"/>
          </a:p>
        </p:txBody>
      </p:sp>
      <p:sp>
        <p:nvSpPr>
          <p:cNvPr id="3" name="Text Box 58">
            <a:extLst>
              <a:ext uri="{FF2B5EF4-FFF2-40B4-BE49-F238E27FC236}">
                <a16:creationId xmlns:a16="http://schemas.microsoft.com/office/drawing/2014/main" id="{EA260492-F12B-D6B7-71C4-37D3CCDB6595}"/>
              </a:ext>
            </a:extLst>
          </p:cNvPr>
          <p:cNvSpPr txBox="1">
            <a:spLocks noChangeArrowheads="1"/>
          </p:cNvSpPr>
          <p:nvPr/>
        </p:nvSpPr>
        <p:spPr bwMode="auto">
          <a:xfrm>
            <a:off x="479376" y="1512074"/>
            <a:ext cx="11377264"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ct val="0"/>
              </a:spcBef>
              <a:spcAft>
                <a:spcPts val="1200"/>
              </a:spcAft>
              <a:buClr>
                <a:schemeClr val="accent1"/>
              </a:buClr>
              <a:buFont typeface="Wingdings" pitchFamily="2" charset="2"/>
              <a:buChar char="§"/>
            </a:pPr>
            <a:r>
              <a:rPr lang="de-CH" altLang="de-DE" sz="2000" dirty="0">
                <a:latin typeface="Arial" pitchFamily="34" charset="0"/>
              </a:rPr>
              <a:t>Muskeln können sich verkürzen, aber nicht selbst dehnen (Dehnung kommt durch Zugkraft der Antagonisten oder durch Einwirkung von aussen zustande)</a:t>
            </a:r>
          </a:p>
          <a:p>
            <a:pPr marL="285750" indent="-285750">
              <a:spcBef>
                <a:spcPct val="0"/>
              </a:spcBef>
              <a:spcAft>
                <a:spcPts val="1200"/>
              </a:spcAft>
              <a:buClr>
                <a:schemeClr val="accent1"/>
              </a:buClr>
              <a:buFont typeface="Wingdings" pitchFamily="2" charset="2"/>
              <a:buChar char="§"/>
            </a:pPr>
            <a:r>
              <a:rPr lang="de-CH" altLang="de-DE" sz="2000" dirty="0">
                <a:latin typeface="Arial" pitchFamily="34" charset="0"/>
              </a:rPr>
              <a:t>Beweglichkeit wird durch die Form und den Gesundheitszustand der Gelenke limitiert</a:t>
            </a:r>
          </a:p>
          <a:p>
            <a:pPr marL="285750" indent="-285750">
              <a:spcBef>
                <a:spcPct val="0"/>
              </a:spcBef>
              <a:spcAft>
                <a:spcPts val="1200"/>
              </a:spcAft>
              <a:buClr>
                <a:schemeClr val="accent1"/>
              </a:buClr>
              <a:buFont typeface="Wingdings" pitchFamily="2" charset="2"/>
              <a:buChar char="§"/>
            </a:pPr>
            <a:r>
              <a:rPr lang="de-CH" altLang="de-DE" sz="2000" dirty="0">
                <a:latin typeface="Arial" pitchFamily="34" charset="0"/>
              </a:rPr>
              <a:t>Beweglichkeit ist eine weitgehend konstitutionelle Eigenschaft</a:t>
            </a:r>
          </a:p>
          <a:p>
            <a:pPr marL="285750" indent="-285750">
              <a:spcBef>
                <a:spcPct val="0"/>
              </a:spcBef>
              <a:spcAft>
                <a:spcPts val="1200"/>
              </a:spcAft>
              <a:buClr>
                <a:schemeClr val="accent1"/>
              </a:buClr>
              <a:buFont typeface="Wingdings" pitchFamily="2" charset="2"/>
              <a:buChar char="§"/>
            </a:pPr>
            <a:r>
              <a:rPr lang="de-CH" altLang="de-DE" sz="2000" dirty="0">
                <a:latin typeface="Arial" pitchFamily="34" charset="0"/>
              </a:rPr>
              <a:t>Die Grundspannung (der Muskeltonus) und die Dehnungstoleranz der Muskeln werden auch durch emotionale Einflüsse, die Temperatur und den Grad der Ermüdung beeinflusst</a:t>
            </a:r>
          </a:p>
          <a:p>
            <a:pPr marL="285750" indent="-285750">
              <a:spcBef>
                <a:spcPct val="0"/>
              </a:spcBef>
              <a:spcAft>
                <a:spcPts val="1200"/>
              </a:spcAft>
              <a:buClr>
                <a:schemeClr val="accent1"/>
              </a:buClr>
              <a:buFont typeface="Wingdings" pitchFamily="2" charset="2"/>
              <a:buChar char="§"/>
            </a:pPr>
            <a:r>
              <a:rPr lang="de-CH" altLang="de-DE" sz="2000" dirty="0">
                <a:latin typeface="Arial" pitchFamily="34" charset="0"/>
              </a:rPr>
              <a:t>Die Bewegungstoleranz ist in der Regel am Mittag und am Abend etwas grösser als am Morgen</a:t>
            </a:r>
          </a:p>
          <a:p>
            <a:pPr marL="285750" indent="-285750">
              <a:spcBef>
                <a:spcPct val="0"/>
              </a:spcBef>
              <a:spcAft>
                <a:spcPts val="1200"/>
              </a:spcAft>
              <a:buClr>
                <a:schemeClr val="accent1"/>
              </a:buClr>
              <a:buFont typeface="Wingdings" pitchFamily="2" charset="2"/>
              <a:buChar char="§"/>
            </a:pPr>
            <a:r>
              <a:rPr lang="de-CH" altLang="de-DE" sz="2000" dirty="0">
                <a:latin typeface="Arial" pitchFamily="34" charset="0"/>
              </a:rPr>
              <a:t>Die Beweglichkeit ist im Kindesalter am grössten und lässt sich durch Training über lange Zeit weitgehend erhalten</a:t>
            </a:r>
          </a:p>
          <a:p>
            <a:pPr marL="285750" indent="-285750">
              <a:spcBef>
                <a:spcPct val="0"/>
              </a:spcBef>
              <a:spcAft>
                <a:spcPts val="1200"/>
              </a:spcAft>
              <a:buClr>
                <a:schemeClr val="accent1"/>
              </a:buClr>
              <a:buFont typeface="Wingdings" pitchFamily="2" charset="2"/>
              <a:buChar char="§"/>
            </a:pPr>
            <a:r>
              <a:rPr lang="de-CH" altLang="de-DE" sz="2000" dirty="0">
                <a:latin typeface="Arial" pitchFamily="34" charset="0"/>
              </a:rPr>
              <a:t>Frauen sind in der Regel beweglicher als Männer</a:t>
            </a:r>
          </a:p>
        </p:txBody>
      </p:sp>
      <p:pic>
        <p:nvPicPr>
          <p:cNvPr id="5" name="Picture 4">
            <a:extLst>
              <a:ext uri="{FF2B5EF4-FFF2-40B4-BE49-F238E27FC236}">
                <a16:creationId xmlns:a16="http://schemas.microsoft.com/office/drawing/2014/main" id="{90516A56-C126-4369-B4A9-7C1F464FF3AE}"/>
              </a:ext>
            </a:extLst>
          </p:cNvPr>
          <p:cNvPicPr>
            <a:picLocks noChangeAspect="1"/>
          </p:cNvPicPr>
          <p:nvPr/>
        </p:nvPicPr>
        <p:blipFill>
          <a:blip r:embed="rId3"/>
          <a:stretch>
            <a:fillRect/>
          </a:stretch>
        </p:blipFill>
        <p:spPr>
          <a:xfrm>
            <a:off x="8616281" y="5085184"/>
            <a:ext cx="2827290" cy="1772816"/>
          </a:xfrm>
          <a:prstGeom prst="rect">
            <a:avLst/>
          </a:prstGeom>
        </p:spPr>
      </p:pic>
      <p:sp>
        <p:nvSpPr>
          <p:cNvPr id="6" name="SeitenzahlBenutzerdefiniert">
            <a:extLst>
              <a:ext uri="{FF2B5EF4-FFF2-40B4-BE49-F238E27FC236}">
                <a16:creationId xmlns:a16="http://schemas.microsoft.com/office/drawing/2014/main" id="{43BC38B6-9267-3789-1551-2A57144EBDD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29</a:t>
            </a:r>
            <a:endParaRPr lang="de-CH" sz="900" dirty="0"/>
          </a:p>
        </p:txBody>
      </p:sp>
    </p:spTree>
    <p:extLst>
      <p:ext uri="{BB962C8B-B14F-4D97-AF65-F5344CB8AC3E}">
        <p14:creationId xmlns:p14="http://schemas.microsoft.com/office/powerpoint/2010/main" val="242432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2C762-63DB-10E7-6A9A-1DB6850525F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33F6BF2-A82F-D408-C2C2-2C44B779DDCA}"/>
              </a:ext>
            </a:extLst>
          </p:cNvPr>
          <p:cNvSpPr>
            <a:spLocks noGrp="1"/>
          </p:cNvSpPr>
          <p:nvPr>
            <p:ph type="title"/>
          </p:nvPr>
        </p:nvSpPr>
        <p:spPr/>
        <p:txBody>
          <a:bodyPr/>
          <a:lstStyle/>
          <a:p>
            <a:r>
              <a:rPr lang="de-CH" kern="0" dirty="0" err="1">
                <a:latin typeface="Arial" panose="020B0604020202020204" pitchFamily="34" charset="0"/>
                <a:cs typeface="Arial" panose="020B0604020202020204" pitchFamily="34" charset="0"/>
              </a:rPr>
              <a:t>Mobilité</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Aspects</a:t>
            </a:r>
            <a:r>
              <a:rPr lang="de-CH" b="0" kern="0" dirty="0">
                <a:latin typeface="Arial" panose="020B0604020202020204" pitchFamily="34" charset="0"/>
                <a:cs typeface="Arial" panose="020B0604020202020204" pitchFamily="34" charset="0"/>
              </a:rPr>
              <a:t> </a:t>
            </a:r>
            <a:r>
              <a:rPr lang="de-CH" b="0" kern="0" dirty="0" err="1">
                <a:latin typeface="Arial" panose="020B0604020202020204" pitchFamily="34" charset="0"/>
                <a:cs typeface="Arial" panose="020B0604020202020204" pitchFamily="34" charset="0"/>
              </a:rPr>
              <a:t>biologiques</a:t>
            </a:r>
            <a:endParaRPr lang="de-CH" b="0" dirty="0"/>
          </a:p>
        </p:txBody>
      </p:sp>
      <p:sp>
        <p:nvSpPr>
          <p:cNvPr id="3" name="Text Box 58">
            <a:extLst>
              <a:ext uri="{FF2B5EF4-FFF2-40B4-BE49-F238E27FC236}">
                <a16:creationId xmlns:a16="http://schemas.microsoft.com/office/drawing/2014/main" id="{EA260492-F12B-D6B7-71C4-37D3CCDB6595}"/>
              </a:ext>
            </a:extLst>
          </p:cNvPr>
          <p:cNvSpPr txBox="1">
            <a:spLocks noChangeArrowheads="1"/>
          </p:cNvSpPr>
          <p:nvPr/>
        </p:nvSpPr>
        <p:spPr bwMode="auto">
          <a:xfrm>
            <a:off x="479376" y="1512074"/>
            <a:ext cx="11377264"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ct val="0"/>
              </a:spcBef>
              <a:spcAft>
                <a:spcPts val="1200"/>
              </a:spcAft>
              <a:buClr>
                <a:schemeClr val="accent1"/>
              </a:buClr>
              <a:buFont typeface="Wingdings" pitchFamily="2" charset="2"/>
              <a:buChar char="§"/>
            </a:pPr>
            <a:r>
              <a:rPr lang="fr-FR" altLang="de-DE" sz="2000" dirty="0">
                <a:latin typeface="Arial" pitchFamily="34" charset="0"/>
              </a:rPr>
              <a:t>Les muscles peuvent se contracter, mais ne peuvent pas s’étirer d’eux-mêmes (l’étirement résulte de la force de traction des antagonistes ou d’une action extérieure)</a:t>
            </a:r>
          </a:p>
          <a:p>
            <a:pPr marL="285750" indent="-285750">
              <a:spcBef>
                <a:spcPct val="0"/>
              </a:spcBef>
              <a:spcAft>
                <a:spcPts val="1200"/>
              </a:spcAft>
              <a:buClr>
                <a:schemeClr val="accent1"/>
              </a:buClr>
              <a:buFont typeface="Wingdings" pitchFamily="2" charset="2"/>
              <a:buChar char="§"/>
            </a:pPr>
            <a:r>
              <a:rPr lang="fr-FR" altLang="de-DE" sz="2000" dirty="0">
                <a:latin typeface="Arial" pitchFamily="34" charset="0"/>
              </a:rPr>
              <a:t>La mobilité est limitée par la forme et l’état de santé des articulations</a:t>
            </a:r>
          </a:p>
          <a:p>
            <a:pPr marL="285750" indent="-285750">
              <a:spcBef>
                <a:spcPct val="0"/>
              </a:spcBef>
              <a:spcAft>
                <a:spcPts val="1200"/>
              </a:spcAft>
              <a:buClr>
                <a:schemeClr val="accent1"/>
              </a:buClr>
              <a:buFont typeface="Wingdings" pitchFamily="2" charset="2"/>
              <a:buChar char="§"/>
            </a:pPr>
            <a:r>
              <a:rPr lang="fr-FR" altLang="de-DE" sz="2000" dirty="0">
                <a:latin typeface="Arial" pitchFamily="34" charset="0"/>
              </a:rPr>
              <a:t>La mobilité est une caractéristique largement constitutionnelle</a:t>
            </a:r>
          </a:p>
          <a:p>
            <a:pPr marL="285750" indent="-285750">
              <a:spcBef>
                <a:spcPct val="0"/>
              </a:spcBef>
              <a:spcAft>
                <a:spcPts val="1200"/>
              </a:spcAft>
              <a:buClr>
                <a:schemeClr val="accent1"/>
              </a:buClr>
              <a:buFont typeface="Wingdings" pitchFamily="2" charset="2"/>
              <a:buChar char="§"/>
            </a:pPr>
            <a:r>
              <a:rPr lang="fr-FR" altLang="de-DE" sz="2000" dirty="0">
                <a:latin typeface="Arial" pitchFamily="34" charset="0"/>
              </a:rPr>
              <a:t>La tension de base (le tonus musculaire) et la tolérance à l’étirement des muscles sont également influencées par des facteurs émotionnels, la température et le degré de fatigue</a:t>
            </a:r>
          </a:p>
          <a:p>
            <a:pPr marL="285750" indent="-285750">
              <a:spcBef>
                <a:spcPct val="0"/>
              </a:spcBef>
              <a:spcAft>
                <a:spcPts val="1200"/>
              </a:spcAft>
              <a:buClr>
                <a:schemeClr val="accent1"/>
              </a:buClr>
              <a:buFont typeface="Wingdings" pitchFamily="2" charset="2"/>
              <a:buChar char="§"/>
            </a:pPr>
            <a:r>
              <a:rPr lang="fr-FR" altLang="de-DE" sz="2000" dirty="0">
                <a:latin typeface="Arial" pitchFamily="34" charset="0"/>
              </a:rPr>
              <a:t>La tolérance au mouvement est généralement un peu plus grande à midi et le soir qu’au matin</a:t>
            </a:r>
          </a:p>
          <a:p>
            <a:pPr marL="285750" indent="-285750">
              <a:spcBef>
                <a:spcPct val="0"/>
              </a:spcBef>
              <a:spcAft>
                <a:spcPts val="1200"/>
              </a:spcAft>
              <a:buClr>
                <a:schemeClr val="accent1"/>
              </a:buClr>
              <a:buFont typeface="Wingdings" pitchFamily="2" charset="2"/>
              <a:buChar char="§"/>
            </a:pPr>
            <a:r>
              <a:rPr lang="fr-FR" altLang="de-DE" sz="2000" dirty="0">
                <a:latin typeface="Arial" pitchFamily="34" charset="0"/>
              </a:rPr>
              <a:t>La mobilité est maximale durant l’enfance et peut être largement maintenue sur le long terme grâce à l’entraînement</a:t>
            </a:r>
          </a:p>
          <a:p>
            <a:pPr marL="285750" indent="-285750">
              <a:spcBef>
                <a:spcPct val="0"/>
              </a:spcBef>
              <a:spcAft>
                <a:spcPts val="1200"/>
              </a:spcAft>
              <a:buClr>
                <a:schemeClr val="accent1"/>
              </a:buClr>
              <a:buFont typeface="Wingdings" pitchFamily="2" charset="2"/>
              <a:buChar char="§"/>
            </a:pPr>
            <a:r>
              <a:rPr lang="fr-FR" altLang="de-DE" sz="2000" dirty="0">
                <a:latin typeface="Arial" pitchFamily="34" charset="0"/>
              </a:rPr>
              <a:t>Les femmes sont en règle générale plus mobiles que les hommes</a:t>
            </a:r>
            <a:endParaRPr lang="de-CH" altLang="de-DE" sz="2000" dirty="0">
              <a:latin typeface="Arial" pitchFamily="34" charset="0"/>
            </a:endParaRPr>
          </a:p>
        </p:txBody>
      </p:sp>
      <p:pic>
        <p:nvPicPr>
          <p:cNvPr id="6" name="Picture 4">
            <a:extLst>
              <a:ext uri="{FF2B5EF4-FFF2-40B4-BE49-F238E27FC236}">
                <a16:creationId xmlns:a16="http://schemas.microsoft.com/office/drawing/2014/main" id="{D40D3382-4E34-4DD8-8DB2-92C2D0A58C99}"/>
              </a:ext>
            </a:extLst>
          </p:cNvPr>
          <p:cNvPicPr>
            <a:picLocks noChangeAspect="1"/>
          </p:cNvPicPr>
          <p:nvPr/>
        </p:nvPicPr>
        <p:blipFill>
          <a:blip r:embed="rId3"/>
          <a:stretch>
            <a:fillRect/>
          </a:stretch>
        </p:blipFill>
        <p:spPr>
          <a:xfrm>
            <a:off x="8616281" y="5085184"/>
            <a:ext cx="2827290" cy="1772816"/>
          </a:xfrm>
          <a:prstGeom prst="rect">
            <a:avLst/>
          </a:prstGeom>
        </p:spPr>
      </p:pic>
      <p:sp>
        <p:nvSpPr>
          <p:cNvPr id="5" name="SeitenzahlBenutzerdefiniert">
            <a:extLst>
              <a:ext uri="{FF2B5EF4-FFF2-40B4-BE49-F238E27FC236}">
                <a16:creationId xmlns:a16="http://schemas.microsoft.com/office/drawing/2014/main" id="{8128257D-5B84-C6A9-D966-50BCFDB3849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29</a:t>
            </a:r>
            <a:endParaRPr lang="de-CH" sz="900" dirty="0"/>
          </a:p>
        </p:txBody>
      </p:sp>
    </p:spTree>
    <p:extLst>
      <p:ext uri="{BB962C8B-B14F-4D97-AF65-F5344CB8AC3E}">
        <p14:creationId xmlns:p14="http://schemas.microsoft.com/office/powerpoint/2010/main" val="239521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2C762-63DB-10E7-6A9A-1DB6850525F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33F6BF2-A82F-D408-C2C2-2C44B779DDCA}"/>
              </a:ext>
            </a:extLst>
          </p:cNvPr>
          <p:cNvSpPr>
            <a:spLocks noGrp="1"/>
          </p:cNvSpPr>
          <p:nvPr>
            <p:ph type="title"/>
          </p:nvPr>
        </p:nvSpPr>
        <p:spPr/>
        <p:txBody>
          <a:bodyPr/>
          <a:lstStyle/>
          <a:p>
            <a:r>
              <a:rPr lang="de-CH" kern="0" dirty="0" err="1">
                <a:latin typeface="Arial" panose="020B0604020202020204" pitchFamily="34" charset="0"/>
                <a:cs typeface="Arial" panose="020B0604020202020204" pitchFamily="34" charset="0"/>
              </a:rPr>
              <a:t>Mobilità</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Aspetti</a:t>
            </a:r>
            <a:r>
              <a:rPr lang="de-CH" b="0" kern="0" dirty="0">
                <a:latin typeface="Arial" panose="020B0604020202020204" pitchFamily="34" charset="0"/>
                <a:cs typeface="Arial" panose="020B0604020202020204" pitchFamily="34" charset="0"/>
              </a:rPr>
              <a:t> </a:t>
            </a:r>
            <a:r>
              <a:rPr lang="de-CH" b="0" kern="0" dirty="0" err="1">
                <a:latin typeface="Arial" panose="020B0604020202020204" pitchFamily="34" charset="0"/>
                <a:cs typeface="Arial" panose="020B0604020202020204" pitchFamily="34" charset="0"/>
              </a:rPr>
              <a:t>biologici</a:t>
            </a:r>
            <a:endParaRPr lang="de-CH" b="0" dirty="0"/>
          </a:p>
        </p:txBody>
      </p:sp>
      <p:sp>
        <p:nvSpPr>
          <p:cNvPr id="3" name="Text Box 58">
            <a:extLst>
              <a:ext uri="{FF2B5EF4-FFF2-40B4-BE49-F238E27FC236}">
                <a16:creationId xmlns:a16="http://schemas.microsoft.com/office/drawing/2014/main" id="{EA260492-F12B-D6B7-71C4-37D3CCDB6595}"/>
              </a:ext>
            </a:extLst>
          </p:cNvPr>
          <p:cNvSpPr txBox="1">
            <a:spLocks noChangeArrowheads="1"/>
          </p:cNvSpPr>
          <p:nvPr/>
        </p:nvSpPr>
        <p:spPr bwMode="auto">
          <a:xfrm>
            <a:off x="479376" y="1512074"/>
            <a:ext cx="11377264"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ct val="0"/>
              </a:spcBef>
              <a:spcAft>
                <a:spcPts val="1200"/>
              </a:spcAft>
              <a:buClr>
                <a:schemeClr val="accent1"/>
              </a:buClr>
              <a:buFont typeface="Wingdings" pitchFamily="2" charset="2"/>
              <a:buChar char="§"/>
            </a:pPr>
            <a:r>
              <a:rPr lang="it-IT" altLang="de-DE" sz="2000" dirty="0">
                <a:latin typeface="Arial" pitchFamily="34" charset="0"/>
              </a:rPr>
              <a:t>I muscoli possono contrarsi, ma non possono allungarsi da soli (l’allungamento avviene grazie alla forza di trazione degli antagonisti o a un’azione esterna)</a:t>
            </a:r>
          </a:p>
          <a:p>
            <a:pPr marL="285750" indent="-285750">
              <a:spcBef>
                <a:spcPct val="0"/>
              </a:spcBef>
              <a:spcAft>
                <a:spcPts val="1200"/>
              </a:spcAft>
              <a:buClr>
                <a:schemeClr val="accent1"/>
              </a:buClr>
              <a:buFont typeface="Wingdings" pitchFamily="2" charset="2"/>
              <a:buChar char="§"/>
            </a:pPr>
            <a:r>
              <a:rPr lang="it-IT" altLang="de-DE" sz="2000" dirty="0">
                <a:latin typeface="Arial" pitchFamily="34" charset="0"/>
              </a:rPr>
              <a:t>La mobilità è limitata dalla forma e dallo stato di salute delle articolazioni</a:t>
            </a:r>
          </a:p>
          <a:p>
            <a:pPr marL="285750" indent="-285750">
              <a:spcBef>
                <a:spcPct val="0"/>
              </a:spcBef>
              <a:spcAft>
                <a:spcPts val="1200"/>
              </a:spcAft>
              <a:buClr>
                <a:schemeClr val="accent1"/>
              </a:buClr>
              <a:buFont typeface="Wingdings" pitchFamily="2" charset="2"/>
              <a:buChar char="§"/>
            </a:pPr>
            <a:r>
              <a:rPr lang="it-IT" altLang="de-DE" sz="2000" dirty="0">
                <a:latin typeface="Arial" pitchFamily="34" charset="0"/>
              </a:rPr>
              <a:t>La mobilità è una caratteristica in gran parte costituzionale</a:t>
            </a:r>
          </a:p>
          <a:p>
            <a:pPr marL="285750" indent="-285750">
              <a:spcBef>
                <a:spcPct val="0"/>
              </a:spcBef>
              <a:spcAft>
                <a:spcPts val="1200"/>
              </a:spcAft>
              <a:buClr>
                <a:schemeClr val="accent1"/>
              </a:buClr>
              <a:buFont typeface="Wingdings" pitchFamily="2" charset="2"/>
              <a:buChar char="§"/>
            </a:pPr>
            <a:r>
              <a:rPr lang="it-IT" altLang="de-DE" sz="2000" dirty="0">
                <a:latin typeface="Arial" pitchFamily="34" charset="0"/>
              </a:rPr>
              <a:t>La tensione di base (il tono muscolare) e la tolleranza all’allungamento dei muscoli sono influenzate anche da fattori emotivi, dalla temperatura e dal grado di affaticamento</a:t>
            </a:r>
          </a:p>
          <a:p>
            <a:pPr marL="285750" indent="-285750">
              <a:spcBef>
                <a:spcPct val="0"/>
              </a:spcBef>
              <a:spcAft>
                <a:spcPts val="1200"/>
              </a:spcAft>
              <a:buClr>
                <a:schemeClr val="accent1"/>
              </a:buClr>
              <a:buFont typeface="Wingdings" pitchFamily="2" charset="2"/>
              <a:buChar char="§"/>
            </a:pPr>
            <a:r>
              <a:rPr lang="it-IT" altLang="de-DE" sz="2000" dirty="0">
                <a:latin typeface="Arial" pitchFamily="34" charset="0"/>
              </a:rPr>
              <a:t>La tolleranza al movimento è generalmente un po’ maggiore a mezzogiorno e alla sera rispetto al mattino</a:t>
            </a:r>
          </a:p>
          <a:p>
            <a:pPr marL="285750" indent="-285750">
              <a:spcBef>
                <a:spcPct val="0"/>
              </a:spcBef>
              <a:spcAft>
                <a:spcPts val="1200"/>
              </a:spcAft>
              <a:buClr>
                <a:schemeClr val="accent1"/>
              </a:buClr>
              <a:buFont typeface="Wingdings" pitchFamily="2" charset="2"/>
              <a:buChar char="§"/>
            </a:pPr>
            <a:r>
              <a:rPr lang="it-IT" altLang="de-DE" sz="2000" dirty="0">
                <a:latin typeface="Arial" pitchFamily="34" charset="0"/>
              </a:rPr>
              <a:t>La mobilità è massima durante l’infanzia e può essere mantenuta in larga misura a lungo termine grazie all’allenamento.</a:t>
            </a:r>
          </a:p>
          <a:p>
            <a:pPr marL="285750" indent="-285750">
              <a:spcBef>
                <a:spcPct val="0"/>
              </a:spcBef>
              <a:spcAft>
                <a:spcPts val="1200"/>
              </a:spcAft>
              <a:buClr>
                <a:schemeClr val="accent1"/>
              </a:buClr>
              <a:buFont typeface="Wingdings" pitchFamily="2" charset="2"/>
              <a:buChar char="§"/>
            </a:pPr>
            <a:r>
              <a:rPr lang="it-IT" altLang="de-DE" sz="2000" dirty="0">
                <a:latin typeface="Arial" pitchFamily="34" charset="0"/>
              </a:rPr>
              <a:t>Le donne sono in genere più mobili degli uomini.</a:t>
            </a:r>
            <a:endParaRPr lang="de-CH" altLang="de-DE" sz="2000" dirty="0">
              <a:latin typeface="Arial" pitchFamily="34" charset="0"/>
            </a:endParaRPr>
          </a:p>
        </p:txBody>
      </p:sp>
      <p:pic>
        <p:nvPicPr>
          <p:cNvPr id="4" name="Picture 4">
            <a:extLst>
              <a:ext uri="{FF2B5EF4-FFF2-40B4-BE49-F238E27FC236}">
                <a16:creationId xmlns:a16="http://schemas.microsoft.com/office/drawing/2014/main" id="{7C3A03F4-15C8-7DAA-EAA6-023B36908EFF}"/>
              </a:ext>
            </a:extLst>
          </p:cNvPr>
          <p:cNvPicPr>
            <a:picLocks noChangeAspect="1"/>
          </p:cNvPicPr>
          <p:nvPr/>
        </p:nvPicPr>
        <p:blipFill>
          <a:blip r:embed="rId3"/>
          <a:stretch>
            <a:fillRect/>
          </a:stretch>
        </p:blipFill>
        <p:spPr>
          <a:xfrm>
            <a:off x="8616281" y="5085184"/>
            <a:ext cx="2827290" cy="1772816"/>
          </a:xfrm>
          <a:prstGeom prst="rect">
            <a:avLst/>
          </a:prstGeom>
        </p:spPr>
      </p:pic>
      <p:sp>
        <p:nvSpPr>
          <p:cNvPr id="6" name="SeitenzahlBenutzerdefiniert">
            <a:extLst>
              <a:ext uri="{FF2B5EF4-FFF2-40B4-BE49-F238E27FC236}">
                <a16:creationId xmlns:a16="http://schemas.microsoft.com/office/drawing/2014/main" id="{92B5711D-7EDF-E685-2A09-401F96B34EE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29</a:t>
            </a:r>
            <a:endParaRPr lang="de-CH" sz="900" dirty="0"/>
          </a:p>
        </p:txBody>
      </p:sp>
    </p:spTree>
    <p:extLst>
      <p:ext uri="{BB962C8B-B14F-4D97-AF65-F5344CB8AC3E}">
        <p14:creationId xmlns:p14="http://schemas.microsoft.com/office/powerpoint/2010/main" val="48164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0E1CD-5B06-225E-5132-E8C8F0A1089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9231078-8BC5-DA03-59D4-5C389C996636}"/>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Beweglichkeit</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Ziele und Effekte</a:t>
            </a:r>
            <a:endParaRPr lang="de-CH" b="0" dirty="0"/>
          </a:p>
        </p:txBody>
      </p:sp>
      <p:sp>
        <p:nvSpPr>
          <p:cNvPr id="4" name="Abgerundetes Rechteck 7">
            <a:extLst>
              <a:ext uri="{FF2B5EF4-FFF2-40B4-BE49-F238E27FC236}">
                <a16:creationId xmlns:a16="http://schemas.microsoft.com/office/drawing/2014/main" id="{CF1B4F83-00E7-BFB9-A261-3E7C68961F9A}"/>
              </a:ext>
            </a:extLst>
          </p:cNvPr>
          <p:cNvSpPr/>
          <p:nvPr/>
        </p:nvSpPr>
        <p:spPr>
          <a:xfrm>
            <a:off x="1811857" y="1556792"/>
            <a:ext cx="2736305" cy="266867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800" b="1" dirty="0">
                <a:solidFill>
                  <a:schemeClr val="tx1"/>
                </a:solidFill>
                <a:latin typeface="Arial" panose="020B0604020202020204" pitchFamily="34" charset="0"/>
                <a:cs typeface="Arial" panose="020B0604020202020204" pitchFamily="34" charset="0"/>
              </a:rPr>
              <a:t>wissenschaftlich nachgewiesen</a:t>
            </a:r>
          </a:p>
        </p:txBody>
      </p:sp>
      <p:sp>
        <p:nvSpPr>
          <p:cNvPr id="5" name="Richtungspfeil 22">
            <a:extLst>
              <a:ext uri="{FF2B5EF4-FFF2-40B4-BE49-F238E27FC236}">
                <a16:creationId xmlns:a16="http://schemas.microsoft.com/office/drawing/2014/main" id="{67127366-7361-AAFB-71C1-0028A9D8E422}"/>
              </a:ext>
            </a:extLst>
          </p:cNvPr>
          <p:cNvSpPr/>
          <p:nvPr/>
        </p:nvSpPr>
        <p:spPr>
          <a:xfrm flipH="1">
            <a:off x="4620168" y="1556791"/>
            <a:ext cx="6264696" cy="2668674"/>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742950" lvl="1" indent="-285750" eaLnBrk="0" hangingPunct="0">
              <a:lnSpc>
                <a:spcPct val="90000"/>
              </a:lnSpc>
              <a:spcBef>
                <a:spcPts val="1200"/>
              </a:spcBef>
              <a:buFont typeface="Wingdings" pitchFamily="2" charset="2"/>
              <a:buChar char="§"/>
              <a:tabLst>
                <a:tab pos="5295900" algn="l"/>
                <a:tab pos="5743575" algn="r"/>
              </a:tabLst>
              <a:defRPr/>
            </a:pPr>
            <a:r>
              <a:rPr lang="en-GB" sz="1800" dirty="0" err="1">
                <a:solidFill>
                  <a:schemeClr val="tx1"/>
                </a:solidFill>
                <a:latin typeface="Arial" pitchFamily="34" charset="0"/>
              </a:rPr>
              <a:t>Muskeln</a:t>
            </a:r>
            <a:r>
              <a:rPr lang="en-GB" sz="1800" dirty="0">
                <a:solidFill>
                  <a:schemeClr val="tx1"/>
                </a:solidFill>
                <a:latin typeface="Arial" pitchFamily="34" charset="0"/>
              </a:rPr>
              <a:t> </a:t>
            </a:r>
            <a:r>
              <a:rPr lang="en-GB" sz="1800" dirty="0" err="1">
                <a:solidFill>
                  <a:schemeClr val="tx1"/>
                </a:solidFill>
                <a:latin typeface="Arial" pitchFamily="34" charset="0"/>
              </a:rPr>
              <a:t>tolerieren</a:t>
            </a:r>
            <a:r>
              <a:rPr lang="en-GB" sz="1800" dirty="0">
                <a:solidFill>
                  <a:schemeClr val="tx1"/>
                </a:solidFill>
                <a:latin typeface="Arial" pitchFamily="34" charset="0"/>
              </a:rPr>
              <a:t> </a:t>
            </a:r>
            <a:r>
              <a:rPr lang="en-GB" sz="1800" dirty="0" err="1">
                <a:solidFill>
                  <a:schemeClr val="tx1"/>
                </a:solidFill>
                <a:latin typeface="Arial" pitchFamily="34" charset="0"/>
              </a:rPr>
              <a:t>unmittelbar</a:t>
            </a:r>
            <a:r>
              <a:rPr lang="en-GB" sz="1800" dirty="0">
                <a:solidFill>
                  <a:schemeClr val="tx1"/>
                </a:solidFill>
                <a:latin typeface="Arial" pitchFamily="34" charset="0"/>
              </a:rPr>
              <a:t> </a:t>
            </a:r>
            <a:r>
              <a:rPr lang="en-GB" sz="1800" dirty="0" err="1">
                <a:solidFill>
                  <a:schemeClr val="tx1"/>
                </a:solidFill>
                <a:latin typeface="Arial" pitchFamily="34" charset="0"/>
              </a:rPr>
              <a:t>nach</a:t>
            </a:r>
            <a:r>
              <a:rPr lang="en-GB" sz="1800" dirty="0">
                <a:solidFill>
                  <a:schemeClr val="tx1"/>
                </a:solidFill>
                <a:latin typeface="Arial" pitchFamily="34" charset="0"/>
              </a:rPr>
              <a:t> </a:t>
            </a:r>
            <a:r>
              <a:rPr lang="en-GB" sz="1800" dirty="0" err="1">
                <a:solidFill>
                  <a:schemeClr val="tx1"/>
                </a:solidFill>
                <a:latin typeface="Arial" pitchFamily="34" charset="0"/>
              </a:rPr>
              <a:t>dem</a:t>
            </a:r>
            <a:r>
              <a:rPr lang="en-GB" sz="1800" dirty="0">
                <a:solidFill>
                  <a:schemeClr val="tx1"/>
                </a:solidFill>
                <a:latin typeface="Arial" pitchFamily="34" charset="0"/>
              </a:rPr>
              <a:t> Dehne </a:t>
            </a:r>
            <a:r>
              <a:rPr lang="en-GB" sz="1800" dirty="0" err="1">
                <a:solidFill>
                  <a:schemeClr val="tx1"/>
                </a:solidFill>
                <a:latin typeface="Arial" pitchFamily="34" charset="0"/>
              </a:rPr>
              <a:t>eine</a:t>
            </a:r>
            <a:r>
              <a:rPr lang="en-GB" sz="1800" dirty="0">
                <a:solidFill>
                  <a:schemeClr val="tx1"/>
                </a:solidFill>
                <a:latin typeface="Arial" pitchFamily="34" charset="0"/>
              </a:rPr>
              <a:t> </a:t>
            </a:r>
            <a:r>
              <a:rPr lang="en-GB" sz="1800" dirty="0" err="1">
                <a:solidFill>
                  <a:schemeClr val="tx1"/>
                </a:solidFill>
                <a:latin typeface="Arial" pitchFamily="34" charset="0"/>
              </a:rPr>
              <a:t>grössere</a:t>
            </a:r>
            <a:r>
              <a:rPr lang="en-GB" sz="1800" dirty="0">
                <a:solidFill>
                  <a:schemeClr val="tx1"/>
                </a:solidFill>
                <a:latin typeface="Arial" pitchFamily="34" charset="0"/>
              </a:rPr>
              <a:t> </a:t>
            </a:r>
            <a:r>
              <a:rPr lang="en-GB" sz="1800" dirty="0" err="1">
                <a:solidFill>
                  <a:schemeClr val="tx1"/>
                </a:solidFill>
                <a:latin typeface="Arial" pitchFamily="34" charset="0"/>
              </a:rPr>
              <a:t>Dehnung</a:t>
            </a:r>
            <a:r>
              <a:rPr lang="en-GB" sz="1800" dirty="0">
                <a:solidFill>
                  <a:schemeClr val="tx1"/>
                </a:solidFill>
                <a:latin typeface="Arial" pitchFamily="34" charset="0"/>
              </a:rPr>
              <a:t> und die </a:t>
            </a:r>
            <a:r>
              <a:rPr lang="en-GB" sz="1800" dirty="0" err="1">
                <a:solidFill>
                  <a:schemeClr val="tx1"/>
                </a:solidFill>
                <a:latin typeface="Arial" pitchFamily="34" charset="0"/>
              </a:rPr>
              <a:t>Beweglichkeit</a:t>
            </a:r>
            <a:r>
              <a:rPr lang="en-GB" sz="1800" dirty="0">
                <a:solidFill>
                  <a:schemeClr val="tx1"/>
                </a:solidFill>
                <a:latin typeface="Arial" pitchFamily="34" charset="0"/>
              </a:rPr>
              <a:t> </a:t>
            </a:r>
            <a:r>
              <a:rPr lang="en-GB" sz="1800" dirty="0" err="1">
                <a:solidFill>
                  <a:schemeClr val="tx1"/>
                </a:solidFill>
                <a:latin typeface="Arial" pitchFamily="34" charset="0"/>
              </a:rPr>
              <a:t>ist</a:t>
            </a:r>
            <a:r>
              <a:rPr lang="en-GB" sz="1800" dirty="0">
                <a:solidFill>
                  <a:schemeClr val="tx1"/>
                </a:solidFill>
                <a:latin typeface="Arial" pitchFamily="34" charset="0"/>
              </a:rPr>
              <a:t> </a:t>
            </a:r>
            <a:r>
              <a:rPr lang="en-GB" sz="1800" dirty="0" err="1">
                <a:solidFill>
                  <a:schemeClr val="tx1"/>
                </a:solidFill>
                <a:latin typeface="Arial" pitchFamily="34" charset="0"/>
              </a:rPr>
              <a:t>kurzfristig</a:t>
            </a:r>
            <a:r>
              <a:rPr lang="en-GB" sz="1800" dirty="0">
                <a:solidFill>
                  <a:schemeClr val="tx1"/>
                </a:solidFill>
                <a:latin typeface="Arial" pitchFamily="34" charset="0"/>
              </a:rPr>
              <a:t> </a:t>
            </a:r>
            <a:r>
              <a:rPr lang="en-GB" sz="1800" dirty="0" err="1">
                <a:solidFill>
                  <a:schemeClr val="tx1"/>
                </a:solidFill>
                <a:latin typeface="Arial" pitchFamily="34" charset="0"/>
              </a:rPr>
              <a:t>besser</a:t>
            </a:r>
            <a:endParaRPr lang="en-GB" sz="1800" dirty="0">
              <a:solidFill>
                <a:schemeClr val="tx1"/>
              </a:solidFill>
              <a:latin typeface="Arial" pitchFamily="34" charset="0"/>
            </a:endParaRPr>
          </a:p>
          <a:p>
            <a:pPr marL="742950" lvl="1" indent="-285750" eaLnBrk="0" hangingPunct="0">
              <a:lnSpc>
                <a:spcPct val="90000"/>
              </a:lnSpc>
              <a:spcBef>
                <a:spcPts val="1200"/>
              </a:spcBef>
              <a:buFont typeface="Wingdings" pitchFamily="2" charset="2"/>
              <a:buChar char="§"/>
              <a:tabLst>
                <a:tab pos="5295900" algn="l"/>
                <a:tab pos="5743575" algn="r"/>
              </a:tabLst>
              <a:defRPr/>
            </a:pPr>
            <a:r>
              <a:rPr lang="en-GB" sz="1800" dirty="0" err="1">
                <a:solidFill>
                  <a:schemeClr val="tx1"/>
                </a:solidFill>
                <a:latin typeface="Arial" pitchFamily="34" charset="0"/>
              </a:rPr>
              <a:t>Zunahme</a:t>
            </a:r>
            <a:r>
              <a:rPr lang="en-GB" sz="1800" dirty="0">
                <a:solidFill>
                  <a:schemeClr val="tx1"/>
                </a:solidFill>
                <a:latin typeface="Arial" pitchFamily="34" charset="0"/>
              </a:rPr>
              <a:t> von Kraft </a:t>
            </a:r>
            <a:r>
              <a:rPr lang="en-GB" sz="1800" dirty="0" err="1">
                <a:solidFill>
                  <a:schemeClr val="tx1"/>
                </a:solidFill>
                <a:latin typeface="Arial" pitchFamily="34" charset="0"/>
              </a:rPr>
              <a:t>durch</a:t>
            </a:r>
            <a:r>
              <a:rPr lang="en-GB" sz="1800" dirty="0">
                <a:solidFill>
                  <a:schemeClr val="tx1"/>
                </a:solidFill>
                <a:latin typeface="Arial" pitchFamily="34" charset="0"/>
              </a:rPr>
              <a:t> </a:t>
            </a:r>
            <a:r>
              <a:rPr lang="en-GB" sz="1800" dirty="0" err="1">
                <a:solidFill>
                  <a:schemeClr val="tx1"/>
                </a:solidFill>
                <a:latin typeface="Arial" pitchFamily="34" charset="0"/>
              </a:rPr>
              <a:t>Dehnen</a:t>
            </a:r>
            <a:r>
              <a:rPr lang="en-GB" sz="1800" dirty="0">
                <a:solidFill>
                  <a:schemeClr val="tx1"/>
                </a:solidFill>
                <a:latin typeface="Arial" pitchFamily="34" charset="0"/>
              </a:rPr>
              <a:t> </a:t>
            </a:r>
          </a:p>
          <a:p>
            <a:pPr marL="742950" lvl="1" indent="-285750" eaLnBrk="0" hangingPunct="0">
              <a:lnSpc>
                <a:spcPct val="90000"/>
              </a:lnSpc>
              <a:spcBef>
                <a:spcPts val="1200"/>
              </a:spcBef>
              <a:buFont typeface="Wingdings" pitchFamily="2" charset="2"/>
              <a:buChar char="§"/>
              <a:tabLst>
                <a:tab pos="5295900" algn="l"/>
                <a:tab pos="5743575" algn="r"/>
              </a:tabLst>
              <a:defRPr/>
            </a:pPr>
            <a:r>
              <a:rPr lang="en-GB" sz="1800" dirty="0" err="1">
                <a:solidFill>
                  <a:schemeClr val="tx1"/>
                </a:solidFill>
                <a:latin typeface="Arial" pitchFamily="34" charset="0"/>
              </a:rPr>
              <a:t>Kontraktions</a:t>
            </a:r>
            <a:r>
              <a:rPr lang="en-GB" sz="1800" dirty="0">
                <a:solidFill>
                  <a:schemeClr val="tx1"/>
                </a:solidFill>
                <a:latin typeface="Arial" pitchFamily="34" charset="0"/>
              </a:rPr>
              <a:t>- und </a:t>
            </a:r>
            <a:r>
              <a:rPr lang="en-GB" sz="1800" dirty="0" err="1">
                <a:solidFill>
                  <a:schemeClr val="tx1"/>
                </a:solidFill>
                <a:latin typeface="Arial" pitchFamily="34" charset="0"/>
              </a:rPr>
              <a:t>Reflexbereitschaft</a:t>
            </a:r>
            <a:r>
              <a:rPr lang="en-GB" sz="1800" dirty="0">
                <a:solidFill>
                  <a:schemeClr val="tx1"/>
                </a:solidFill>
                <a:latin typeface="Arial" pitchFamily="34" charset="0"/>
              </a:rPr>
              <a:t> der </a:t>
            </a:r>
            <a:r>
              <a:rPr lang="en-GB" sz="1800" dirty="0" err="1">
                <a:solidFill>
                  <a:schemeClr val="tx1"/>
                </a:solidFill>
                <a:latin typeface="Arial" pitchFamily="34" charset="0"/>
              </a:rPr>
              <a:t>Muskeln</a:t>
            </a:r>
            <a:r>
              <a:rPr lang="en-GB" sz="1800" dirty="0">
                <a:solidFill>
                  <a:schemeClr val="tx1"/>
                </a:solidFill>
                <a:latin typeface="Arial" pitchFamily="34" charset="0"/>
              </a:rPr>
              <a:t> </a:t>
            </a:r>
            <a:r>
              <a:rPr lang="en-GB" sz="1800" dirty="0" err="1">
                <a:solidFill>
                  <a:schemeClr val="tx1"/>
                </a:solidFill>
                <a:latin typeface="Arial" pitchFamily="34" charset="0"/>
              </a:rPr>
              <a:t>unmittelbar</a:t>
            </a:r>
            <a:r>
              <a:rPr lang="en-GB" sz="1800" dirty="0">
                <a:solidFill>
                  <a:schemeClr val="tx1"/>
                </a:solidFill>
                <a:latin typeface="Arial" pitchFamily="34" charset="0"/>
              </a:rPr>
              <a:t> </a:t>
            </a:r>
            <a:r>
              <a:rPr lang="en-GB" sz="1800" dirty="0" err="1">
                <a:solidFill>
                  <a:schemeClr val="tx1"/>
                </a:solidFill>
                <a:latin typeface="Arial" pitchFamily="34" charset="0"/>
              </a:rPr>
              <a:t>nach</a:t>
            </a:r>
            <a:r>
              <a:rPr lang="en-GB" sz="1800" dirty="0">
                <a:solidFill>
                  <a:schemeClr val="tx1"/>
                </a:solidFill>
                <a:latin typeface="Arial" pitchFamily="34" charset="0"/>
              </a:rPr>
              <a:t> </a:t>
            </a:r>
            <a:r>
              <a:rPr lang="en-GB" sz="1800" dirty="0" err="1">
                <a:solidFill>
                  <a:schemeClr val="tx1"/>
                </a:solidFill>
                <a:latin typeface="Arial" pitchFamily="34" charset="0"/>
              </a:rPr>
              <a:t>statischem</a:t>
            </a:r>
            <a:r>
              <a:rPr lang="en-GB" sz="1800" dirty="0">
                <a:solidFill>
                  <a:schemeClr val="tx1"/>
                </a:solidFill>
                <a:latin typeface="Arial" pitchFamily="34" charset="0"/>
              </a:rPr>
              <a:t> </a:t>
            </a:r>
            <a:r>
              <a:rPr lang="en-GB" sz="1800" dirty="0" err="1">
                <a:solidFill>
                  <a:schemeClr val="tx1"/>
                </a:solidFill>
                <a:latin typeface="Arial" pitchFamily="34" charset="0"/>
              </a:rPr>
              <a:t>Dehnen</a:t>
            </a:r>
            <a:r>
              <a:rPr lang="en-GB" sz="1800" dirty="0">
                <a:solidFill>
                  <a:schemeClr val="tx1"/>
                </a:solidFill>
                <a:latin typeface="Arial" pitchFamily="34" charset="0"/>
              </a:rPr>
              <a:t> </a:t>
            </a:r>
            <a:r>
              <a:rPr lang="en-GB" sz="1800" dirty="0" err="1">
                <a:solidFill>
                  <a:schemeClr val="tx1"/>
                </a:solidFill>
                <a:latin typeface="Arial" pitchFamily="34" charset="0"/>
              </a:rPr>
              <a:t>reduziert</a:t>
            </a:r>
            <a:r>
              <a:rPr lang="en-GB" sz="1800" dirty="0">
                <a:solidFill>
                  <a:schemeClr val="tx1"/>
                </a:solidFill>
                <a:latin typeface="Arial" pitchFamily="34" charset="0"/>
              </a:rPr>
              <a:t> </a:t>
            </a:r>
            <a:endParaRPr lang="de-CH" altLang="de-DE" sz="1800" dirty="0">
              <a:solidFill>
                <a:schemeClr val="tx1"/>
              </a:solidFill>
              <a:latin typeface="Arial" panose="020B0604020202020204" pitchFamily="34" charset="0"/>
              <a:cs typeface="Arial" panose="020B0604020202020204" pitchFamily="34" charset="0"/>
            </a:endParaRPr>
          </a:p>
        </p:txBody>
      </p:sp>
      <p:sp>
        <p:nvSpPr>
          <p:cNvPr id="6" name="Abgerundetes Rechteck 7">
            <a:extLst>
              <a:ext uri="{FF2B5EF4-FFF2-40B4-BE49-F238E27FC236}">
                <a16:creationId xmlns:a16="http://schemas.microsoft.com/office/drawing/2014/main" id="{C2ED3877-D581-866F-E479-1AD561CB102D}"/>
              </a:ext>
            </a:extLst>
          </p:cNvPr>
          <p:cNvSpPr/>
          <p:nvPr/>
        </p:nvSpPr>
        <p:spPr>
          <a:xfrm>
            <a:off x="8124088" y="4437112"/>
            <a:ext cx="2736000" cy="224168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800" b="1" dirty="0">
                <a:solidFill>
                  <a:schemeClr val="tx1"/>
                </a:solidFill>
                <a:latin typeface="Arial" panose="020B0604020202020204" pitchFamily="34" charset="0"/>
                <a:cs typeface="Arial" panose="020B0604020202020204" pitchFamily="34" charset="0"/>
              </a:rPr>
              <a:t>wissenschaftlich</a:t>
            </a:r>
          </a:p>
          <a:p>
            <a:pPr algn="ctr" defTabSz="355600" eaLnBrk="0" hangingPunct="0">
              <a:defRPr/>
            </a:pPr>
            <a:r>
              <a:rPr lang="de-CH" sz="1800" b="1" dirty="0">
                <a:solidFill>
                  <a:schemeClr val="tx1"/>
                </a:solidFill>
                <a:latin typeface="Arial" panose="020B0604020202020204" pitchFamily="34" charset="0"/>
                <a:cs typeface="Arial" panose="020B0604020202020204" pitchFamily="34" charset="0"/>
              </a:rPr>
              <a:t>nicht nachgewiesen</a:t>
            </a:r>
          </a:p>
          <a:p>
            <a:pPr algn="ctr" defTabSz="355600" eaLnBrk="0" hangingPunct="0">
              <a:defRPr/>
            </a:pPr>
            <a:r>
              <a:rPr lang="de-CH" sz="1800" b="1" dirty="0">
                <a:solidFill>
                  <a:schemeClr val="tx1"/>
                </a:solidFill>
                <a:latin typeface="Arial" panose="020B0604020202020204" pitchFamily="34" charset="0"/>
                <a:cs typeface="Arial" panose="020B0604020202020204" pitchFamily="34" charset="0"/>
              </a:rPr>
              <a:t>(oder nur teilweise)</a:t>
            </a:r>
          </a:p>
        </p:txBody>
      </p:sp>
      <p:sp>
        <p:nvSpPr>
          <p:cNvPr id="7" name="Richtungspfeil 22">
            <a:extLst>
              <a:ext uri="{FF2B5EF4-FFF2-40B4-BE49-F238E27FC236}">
                <a16:creationId xmlns:a16="http://schemas.microsoft.com/office/drawing/2014/main" id="{4D36AE50-A7BA-6A25-D527-3A8BC2A908AC}"/>
              </a:ext>
            </a:extLst>
          </p:cNvPr>
          <p:cNvSpPr/>
          <p:nvPr/>
        </p:nvSpPr>
        <p:spPr>
          <a:xfrm>
            <a:off x="1814304" y="4437112"/>
            <a:ext cx="6264000" cy="2241683"/>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0" hangingPunct="0">
              <a:lnSpc>
                <a:spcPct val="90000"/>
              </a:lnSpc>
              <a:spcBef>
                <a:spcPts val="1200"/>
              </a:spcBef>
              <a:buFont typeface="Wingdings" pitchFamily="2" charset="2"/>
              <a:buChar char="§"/>
              <a:tabLst>
                <a:tab pos="5295900" algn="l"/>
                <a:tab pos="5743575" algn="r"/>
              </a:tabLst>
              <a:defRPr/>
            </a:pPr>
            <a:r>
              <a:rPr lang="de-CH" altLang="de-DE" sz="1800" dirty="0">
                <a:solidFill>
                  <a:schemeClr val="tx1"/>
                </a:solidFill>
                <a:latin typeface="Arial" panose="020B0604020202020204" pitchFamily="34" charset="0"/>
                <a:cs typeface="Arial" panose="020B0604020202020204" pitchFamily="34" charset="0"/>
              </a:rPr>
              <a:t>Nachhaltig strukturelle Verlängerung der Muskeln</a:t>
            </a:r>
          </a:p>
          <a:p>
            <a:pPr marL="285750" indent="-285750" eaLnBrk="0" hangingPunct="0">
              <a:lnSpc>
                <a:spcPct val="90000"/>
              </a:lnSpc>
              <a:spcBef>
                <a:spcPts val="1200"/>
              </a:spcBef>
              <a:buFont typeface="Wingdings" pitchFamily="2" charset="2"/>
              <a:buChar char="§"/>
              <a:tabLst>
                <a:tab pos="5295900" algn="l"/>
                <a:tab pos="5743575" algn="r"/>
              </a:tabLst>
              <a:defRPr/>
            </a:pPr>
            <a:r>
              <a:rPr lang="de-CH" altLang="de-DE" sz="1800" dirty="0">
                <a:solidFill>
                  <a:schemeClr val="tx1"/>
                </a:solidFill>
                <a:latin typeface="Arial" panose="020B0604020202020204" pitchFamily="34" charset="0"/>
                <a:cs typeface="Arial" panose="020B0604020202020204" pitchFamily="34" charset="0"/>
              </a:rPr>
              <a:t>Bessere Regulation des Muskeltonus</a:t>
            </a:r>
          </a:p>
          <a:p>
            <a:pPr marL="285750" indent="-285750" eaLnBrk="0" hangingPunct="0">
              <a:lnSpc>
                <a:spcPct val="90000"/>
              </a:lnSpc>
              <a:spcBef>
                <a:spcPts val="1200"/>
              </a:spcBef>
              <a:buFont typeface="Wingdings" pitchFamily="2" charset="2"/>
              <a:buChar char="§"/>
              <a:tabLst>
                <a:tab pos="5295900" algn="l"/>
                <a:tab pos="5743575" algn="r"/>
              </a:tabLst>
              <a:defRPr/>
            </a:pPr>
            <a:r>
              <a:rPr lang="de-CH" altLang="de-DE" sz="1800" dirty="0">
                <a:solidFill>
                  <a:schemeClr val="tx1"/>
                </a:solidFill>
                <a:latin typeface="Arial" panose="020B0604020202020204" pitchFamily="34" charset="0"/>
                <a:cs typeface="Arial" panose="020B0604020202020204" pitchFamily="34" charset="0"/>
              </a:rPr>
              <a:t>Verletzungs- und Muskelkaterprophylaxe</a:t>
            </a:r>
          </a:p>
          <a:p>
            <a:pPr marL="285750" indent="-285750" eaLnBrk="0" hangingPunct="0">
              <a:lnSpc>
                <a:spcPct val="90000"/>
              </a:lnSpc>
              <a:spcBef>
                <a:spcPts val="1200"/>
              </a:spcBef>
              <a:buFont typeface="Wingdings" pitchFamily="2" charset="2"/>
              <a:buChar char="§"/>
              <a:tabLst>
                <a:tab pos="5295900" algn="l"/>
                <a:tab pos="5743575" algn="r"/>
              </a:tabLst>
              <a:defRPr/>
            </a:pPr>
            <a:r>
              <a:rPr lang="de-CH" altLang="de-DE" sz="1800" dirty="0">
                <a:solidFill>
                  <a:schemeClr val="tx1"/>
                </a:solidFill>
                <a:latin typeface="Arial" panose="020B0604020202020204" pitchFamily="34" charset="0"/>
                <a:cs typeface="Arial" panose="020B0604020202020204" pitchFamily="34" charset="0"/>
              </a:rPr>
              <a:t>Optimierung der Leistungsbereitschaft</a:t>
            </a:r>
          </a:p>
          <a:p>
            <a:pPr marL="285750" indent="-285750" eaLnBrk="0" hangingPunct="0">
              <a:lnSpc>
                <a:spcPct val="90000"/>
              </a:lnSpc>
              <a:spcBef>
                <a:spcPts val="1200"/>
              </a:spcBef>
              <a:buFont typeface="Wingdings" pitchFamily="2" charset="2"/>
              <a:buChar char="§"/>
              <a:tabLst>
                <a:tab pos="5295900" algn="l"/>
                <a:tab pos="5743575" algn="r"/>
              </a:tabLst>
              <a:defRPr/>
            </a:pPr>
            <a:r>
              <a:rPr lang="de-CH" altLang="de-DE" sz="1800" dirty="0">
                <a:solidFill>
                  <a:schemeClr val="tx1"/>
                </a:solidFill>
                <a:latin typeface="Arial" panose="020B0604020202020204" pitchFamily="34" charset="0"/>
                <a:cs typeface="Arial" panose="020B0604020202020204" pitchFamily="34" charset="0"/>
              </a:rPr>
              <a:t>Schnellere Erholung</a:t>
            </a:r>
          </a:p>
        </p:txBody>
      </p:sp>
      <p:sp>
        <p:nvSpPr>
          <p:cNvPr id="8" name="SeitenzahlBenutzerdefiniert">
            <a:extLst>
              <a:ext uri="{FF2B5EF4-FFF2-40B4-BE49-F238E27FC236}">
                <a16:creationId xmlns:a16="http://schemas.microsoft.com/office/drawing/2014/main" id="{0390A127-2E2F-DA47-B4A6-619C7913EB2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30</a:t>
            </a:r>
            <a:endParaRPr lang="de-CH" sz="900" dirty="0"/>
          </a:p>
        </p:txBody>
      </p:sp>
    </p:spTree>
    <p:extLst>
      <p:ext uri="{BB962C8B-B14F-4D97-AF65-F5344CB8AC3E}">
        <p14:creationId xmlns:p14="http://schemas.microsoft.com/office/powerpoint/2010/main" val="381821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87B60-C275-E05F-FE77-D965E2C98C25}"/>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36D0FB23-A853-13C7-49E1-BA6C07A3AAB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423592" y="1484784"/>
            <a:ext cx="7238481" cy="4827600"/>
          </a:xfrm>
          <a:prstGeom prst="rect">
            <a:avLst/>
          </a:prstGeom>
        </p:spPr>
      </p:pic>
      <p:sp>
        <p:nvSpPr>
          <p:cNvPr id="5" name="Titel 2">
            <a:extLst>
              <a:ext uri="{FF2B5EF4-FFF2-40B4-BE49-F238E27FC236}">
                <a16:creationId xmlns:a16="http://schemas.microsoft.com/office/drawing/2014/main" id="{2161979A-540D-4D4D-8A1F-139AF614D87C}"/>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Facteurs</a:t>
            </a:r>
            <a:r>
              <a:rPr lang="de-CH" sz="2800" kern="0" dirty="0">
                <a:latin typeface="Arial" panose="020B0604020202020204" pitchFamily="34" charset="0"/>
                <a:cs typeface="Arial" panose="020B0604020202020204" pitchFamily="34" charset="0"/>
              </a:rPr>
              <a:t> de </a:t>
            </a:r>
            <a:r>
              <a:rPr lang="de-CH" sz="2800" kern="0" dirty="0" err="1">
                <a:latin typeface="Arial" panose="020B0604020202020204" pitchFamily="34" charset="0"/>
                <a:cs typeface="Arial" panose="020B0604020202020204" pitchFamily="34" charset="0"/>
              </a:rPr>
              <a:t>développement</a:t>
            </a:r>
            <a:endParaRPr lang="de-CH" sz="280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6868CE73-D2C9-6F6A-F25B-895EE8AEC1B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a:t>
            </a:r>
            <a:endParaRPr lang="de-CH" sz="900" dirty="0"/>
          </a:p>
        </p:txBody>
      </p:sp>
    </p:spTree>
    <p:extLst>
      <p:ext uri="{BB962C8B-B14F-4D97-AF65-F5344CB8AC3E}">
        <p14:creationId xmlns:p14="http://schemas.microsoft.com/office/powerpoint/2010/main" val="21680453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0E1CD-5B06-225E-5132-E8C8F0A1089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9231078-8BC5-DA03-59D4-5C389C996636}"/>
              </a:ext>
            </a:extLst>
          </p:cNvPr>
          <p:cNvSpPr>
            <a:spLocks noGrp="1"/>
          </p:cNvSpPr>
          <p:nvPr>
            <p:ph type="title"/>
          </p:nvPr>
        </p:nvSpPr>
        <p:spPr/>
        <p:txBody>
          <a:bodyPr/>
          <a:lstStyle/>
          <a:p>
            <a:r>
              <a:rPr lang="de-CH" kern="0" dirty="0" err="1">
                <a:latin typeface="Arial" panose="020B0604020202020204" pitchFamily="34" charset="0"/>
                <a:cs typeface="Arial" panose="020B0604020202020204" pitchFamily="34" charset="0"/>
              </a:rPr>
              <a:t>Mobilité</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Objectifs</a:t>
            </a:r>
            <a:r>
              <a:rPr lang="de-CH" b="0" kern="0" dirty="0">
                <a:latin typeface="Arial" panose="020B0604020202020204" pitchFamily="34" charset="0"/>
                <a:cs typeface="Arial" panose="020B0604020202020204" pitchFamily="34" charset="0"/>
              </a:rPr>
              <a:t> et </a:t>
            </a:r>
            <a:r>
              <a:rPr lang="de-CH" b="0" kern="0" dirty="0" err="1">
                <a:latin typeface="Arial" panose="020B0604020202020204" pitchFamily="34" charset="0"/>
                <a:cs typeface="Arial" panose="020B0604020202020204" pitchFamily="34" charset="0"/>
              </a:rPr>
              <a:t>effets</a:t>
            </a:r>
            <a:endParaRPr lang="de-CH" b="0" dirty="0"/>
          </a:p>
        </p:txBody>
      </p:sp>
      <p:sp>
        <p:nvSpPr>
          <p:cNvPr id="4" name="Abgerundetes Rechteck 7">
            <a:extLst>
              <a:ext uri="{FF2B5EF4-FFF2-40B4-BE49-F238E27FC236}">
                <a16:creationId xmlns:a16="http://schemas.microsoft.com/office/drawing/2014/main" id="{CF1B4F83-00E7-BFB9-A261-3E7C68961F9A}"/>
              </a:ext>
            </a:extLst>
          </p:cNvPr>
          <p:cNvSpPr/>
          <p:nvPr/>
        </p:nvSpPr>
        <p:spPr>
          <a:xfrm>
            <a:off x="1811857" y="1556792"/>
            <a:ext cx="2736305" cy="266867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800" b="1" dirty="0" err="1">
                <a:solidFill>
                  <a:schemeClr val="tx1"/>
                </a:solidFill>
                <a:latin typeface="Arial" panose="020B0604020202020204" pitchFamily="34" charset="0"/>
                <a:cs typeface="Arial" panose="020B0604020202020204" pitchFamily="34" charset="0"/>
              </a:rPr>
              <a:t>scientifiquement</a:t>
            </a:r>
            <a:r>
              <a:rPr lang="de-CH" sz="1800" b="1" dirty="0">
                <a:solidFill>
                  <a:schemeClr val="tx1"/>
                </a:solidFill>
                <a:latin typeface="Arial" panose="020B0604020202020204" pitchFamily="34" charset="0"/>
                <a:cs typeface="Arial" panose="020B0604020202020204" pitchFamily="34" charset="0"/>
              </a:rPr>
              <a:t> </a:t>
            </a:r>
            <a:r>
              <a:rPr lang="de-CH" sz="1800" b="1" dirty="0" err="1">
                <a:solidFill>
                  <a:schemeClr val="tx1"/>
                </a:solidFill>
                <a:latin typeface="Arial" panose="020B0604020202020204" pitchFamily="34" charset="0"/>
                <a:cs typeface="Arial" panose="020B0604020202020204" pitchFamily="34" charset="0"/>
              </a:rPr>
              <a:t>prouvé</a:t>
            </a:r>
            <a:r>
              <a:rPr lang="de-CH" sz="1800" b="1" dirty="0">
                <a:solidFill>
                  <a:schemeClr val="tx1"/>
                </a:solidFill>
                <a:latin typeface="Arial" panose="020B0604020202020204" pitchFamily="34" charset="0"/>
                <a:cs typeface="Arial" panose="020B0604020202020204" pitchFamily="34" charset="0"/>
              </a:rPr>
              <a:t> </a:t>
            </a:r>
          </a:p>
        </p:txBody>
      </p:sp>
      <p:sp>
        <p:nvSpPr>
          <p:cNvPr id="5" name="Richtungspfeil 22">
            <a:extLst>
              <a:ext uri="{FF2B5EF4-FFF2-40B4-BE49-F238E27FC236}">
                <a16:creationId xmlns:a16="http://schemas.microsoft.com/office/drawing/2014/main" id="{67127366-7361-AAFB-71C1-0028A9D8E422}"/>
              </a:ext>
            </a:extLst>
          </p:cNvPr>
          <p:cNvSpPr/>
          <p:nvPr/>
        </p:nvSpPr>
        <p:spPr>
          <a:xfrm flipH="1">
            <a:off x="4620168" y="1556791"/>
            <a:ext cx="6264696" cy="2668674"/>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742950" lvl="1" indent="-285750" eaLnBrk="0" hangingPunct="0">
              <a:lnSpc>
                <a:spcPct val="90000"/>
              </a:lnSpc>
              <a:spcBef>
                <a:spcPts val="1200"/>
              </a:spcBef>
              <a:buFont typeface="Wingdings" pitchFamily="2" charset="2"/>
              <a:buChar char="§"/>
              <a:tabLst>
                <a:tab pos="5295900" algn="l"/>
                <a:tab pos="5743575" algn="r"/>
              </a:tabLst>
              <a:defRPr/>
            </a:pPr>
            <a:r>
              <a:rPr lang="fr-FR" sz="1800" dirty="0">
                <a:solidFill>
                  <a:schemeClr val="tx1"/>
                </a:solidFill>
                <a:latin typeface="Arial" pitchFamily="34" charset="0"/>
              </a:rPr>
              <a:t>Les muscles tolèrent immédiatement après l’étirement une plus grande extension et la mobilité est temporairement meilleure</a:t>
            </a:r>
            <a:endParaRPr lang="en-GB" sz="1800" dirty="0">
              <a:solidFill>
                <a:schemeClr val="tx1"/>
              </a:solidFill>
              <a:latin typeface="Arial" pitchFamily="34" charset="0"/>
            </a:endParaRPr>
          </a:p>
          <a:p>
            <a:pPr marL="742950" lvl="1" indent="-285750" eaLnBrk="0" hangingPunct="0">
              <a:lnSpc>
                <a:spcPct val="90000"/>
              </a:lnSpc>
              <a:spcBef>
                <a:spcPts val="1200"/>
              </a:spcBef>
              <a:buFont typeface="Wingdings" pitchFamily="2" charset="2"/>
              <a:buChar char="§"/>
              <a:tabLst>
                <a:tab pos="5295900" algn="l"/>
                <a:tab pos="5743575" algn="r"/>
              </a:tabLst>
              <a:defRPr/>
            </a:pPr>
            <a:r>
              <a:rPr lang="fr-FR" sz="1800" dirty="0">
                <a:solidFill>
                  <a:schemeClr val="tx1"/>
                </a:solidFill>
                <a:latin typeface="Arial" pitchFamily="34" charset="0"/>
              </a:rPr>
              <a:t>Augmentation de la force grâce à l’étirement</a:t>
            </a:r>
          </a:p>
          <a:p>
            <a:pPr marL="742950" lvl="1" indent="-285750" eaLnBrk="0" hangingPunct="0">
              <a:lnSpc>
                <a:spcPct val="90000"/>
              </a:lnSpc>
              <a:spcBef>
                <a:spcPts val="1200"/>
              </a:spcBef>
              <a:buFont typeface="Wingdings" pitchFamily="2" charset="2"/>
              <a:buChar char="§"/>
              <a:tabLst>
                <a:tab pos="5295900" algn="l"/>
                <a:tab pos="5743575" algn="r"/>
              </a:tabLst>
              <a:defRPr/>
            </a:pPr>
            <a:r>
              <a:rPr lang="fr-FR" sz="1800" dirty="0">
                <a:solidFill>
                  <a:schemeClr val="tx1"/>
                </a:solidFill>
                <a:latin typeface="Arial" pitchFamily="34" charset="0"/>
              </a:rPr>
              <a:t>La capacité de contraction et de réflexe des muscles est réduite immédiatement après un étirement statique</a:t>
            </a:r>
            <a:endParaRPr lang="de-CH" altLang="de-DE" sz="1800" dirty="0">
              <a:solidFill>
                <a:schemeClr val="tx1"/>
              </a:solidFill>
              <a:latin typeface="Arial" panose="020B0604020202020204" pitchFamily="34" charset="0"/>
              <a:cs typeface="Arial" panose="020B0604020202020204" pitchFamily="34" charset="0"/>
            </a:endParaRPr>
          </a:p>
        </p:txBody>
      </p:sp>
      <p:sp>
        <p:nvSpPr>
          <p:cNvPr id="6" name="Abgerundetes Rechteck 7">
            <a:extLst>
              <a:ext uri="{FF2B5EF4-FFF2-40B4-BE49-F238E27FC236}">
                <a16:creationId xmlns:a16="http://schemas.microsoft.com/office/drawing/2014/main" id="{C2ED3877-D581-866F-E479-1AD561CB102D}"/>
              </a:ext>
            </a:extLst>
          </p:cNvPr>
          <p:cNvSpPr/>
          <p:nvPr/>
        </p:nvSpPr>
        <p:spPr>
          <a:xfrm>
            <a:off x="8124088" y="4437112"/>
            <a:ext cx="2736000" cy="224168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fr-FR" sz="1800" b="1" dirty="0">
                <a:solidFill>
                  <a:schemeClr val="tx1"/>
                </a:solidFill>
                <a:latin typeface="Arial" panose="020B0604020202020204" pitchFamily="34" charset="0"/>
                <a:cs typeface="Arial" panose="020B0604020202020204" pitchFamily="34" charset="0"/>
              </a:rPr>
              <a:t>Non scientifiquement prouvé</a:t>
            </a:r>
          </a:p>
          <a:p>
            <a:pPr algn="ctr" defTabSz="355600" eaLnBrk="0" hangingPunct="0">
              <a:defRPr/>
            </a:pPr>
            <a:r>
              <a:rPr lang="fr-FR" sz="1800" b="1" dirty="0">
                <a:solidFill>
                  <a:schemeClr val="tx1"/>
                </a:solidFill>
                <a:latin typeface="Arial" panose="020B0604020202020204" pitchFamily="34" charset="0"/>
                <a:cs typeface="Arial" panose="020B0604020202020204" pitchFamily="34" charset="0"/>
              </a:rPr>
              <a:t>(ou seulement partiellement)</a:t>
            </a:r>
            <a:endParaRPr lang="de-CH" sz="1800" b="1" dirty="0">
              <a:solidFill>
                <a:schemeClr val="tx1"/>
              </a:solidFill>
              <a:latin typeface="Arial" panose="020B0604020202020204" pitchFamily="34" charset="0"/>
              <a:cs typeface="Arial" panose="020B0604020202020204" pitchFamily="34" charset="0"/>
            </a:endParaRPr>
          </a:p>
        </p:txBody>
      </p:sp>
      <p:sp>
        <p:nvSpPr>
          <p:cNvPr id="7" name="Richtungspfeil 22">
            <a:extLst>
              <a:ext uri="{FF2B5EF4-FFF2-40B4-BE49-F238E27FC236}">
                <a16:creationId xmlns:a16="http://schemas.microsoft.com/office/drawing/2014/main" id="{4D36AE50-A7BA-6A25-D527-3A8BC2A908AC}"/>
              </a:ext>
            </a:extLst>
          </p:cNvPr>
          <p:cNvSpPr/>
          <p:nvPr/>
        </p:nvSpPr>
        <p:spPr>
          <a:xfrm>
            <a:off x="1814304" y="4437112"/>
            <a:ext cx="6264000" cy="2241683"/>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0" hangingPunct="0">
              <a:lnSpc>
                <a:spcPct val="90000"/>
              </a:lnSpc>
              <a:spcBef>
                <a:spcPts val="1200"/>
              </a:spcBef>
              <a:buFont typeface="Wingdings" pitchFamily="2" charset="2"/>
              <a:buChar char="§"/>
              <a:tabLst>
                <a:tab pos="5295900" algn="l"/>
                <a:tab pos="5743575" algn="r"/>
              </a:tabLst>
              <a:defRPr/>
            </a:pPr>
            <a:r>
              <a:rPr lang="fr-FR" altLang="de-DE" sz="1800" dirty="0">
                <a:solidFill>
                  <a:schemeClr val="tx1"/>
                </a:solidFill>
                <a:latin typeface="Arial" panose="020B0604020202020204" pitchFamily="34" charset="0"/>
                <a:cs typeface="Arial" panose="020B0604020202020204" pitchFamily="34" charset="0"/>
              </a:rPr>
              <a:t>Allongement structurel durable des muscles</a:t>
            </a:r>
          </a:p>
          <a:p>
            <a:pPr marL="285750" indent="-285750" eaLnBrk="0" hangingPunct="0">
              <a:lnSpc>
                <a:spcPct val="90000"/>
              </a:lnSpc>
              <a:spcBef>
                <a:spcPts val="1200"/>
              </a:spcBef>
              <a:buFont typeface="Wingdings" pitchFamily="2" charset="2"/>
              <a:buChar char="§"/>
              <a:tabLst>
                <a:tab pos="5295900" algn="l"/>
                <a:tab pos="5743575" algn="r"/>
              </a:tabLst>
              <a:defRPr/>
            </a:pPr>
            <a:r>
              <a:rPr lang="fr-FR" altLang="de-DE" sz="1800" dirty="0">
                <a:solidFill>
                  <a:schemeClr val="tx1"/>
                </a:solidFill>
                <a:latin typeface="Arial" panose="020B0604020202020204" pitchFamily="34" charset="0"/>
                <a:cs typeface="Arial" panose="020B0604020202020204" pitchFamily="34" charset="0"/>
              </a:rPr>
              <a:t>Meilleure régulation du tonus musculaire</a:t>
            </a:r>
          </a:p>
          <a:p>
            <a:pPr marL="285750" indent="-285750" eaLnBrk="0" hangingPunct="0">
              <a:lnSpc>
                <a:spcPct val="90000"/>
              </a:lnSpc>
              <a:spcBef>
                <a:spcPts val="1200"/>
              </a:spcBef>
              <a:buFont typeface="Wingdings" pitchFamily="2" charset="2"/>
              <a:buChar char="§"/>
              <a:tabLst>
                <a:tab pos="5295900" algn="l"/>
                <a:tab pos="5743575" algn="r"/>
              </a:tabLst>
              <a:defRPr/>
            </a:pPr>
            <a:r>
              <a:rPr lang="fr-FR" altLang="de-DE" sz="1800" dirty="0">
                <a:solidFill>
                  <a:schemeClr val="tx1"/>
                </a:solidFill>
                <a:latin typeface="Arial" panose="020B0604020202020204" pitchFamily="34" charset="0"/>
                <a:cs typeface="Arial" panose="020B0604020202020204" pitchFamily="34" charset="0"/>
              </a:rPr>
              <a:t>Prévention des blessures et des courbatures</a:t>
            </a:r>
          </a:p>
          <a:p>
            <a:pPr marL="285750" indent="-285750" eaLnBrk="0" hangingPunct="0">
              <a:lnSpc>
                <a:spcPct val="90000"/>
              </a:lnSpc>
              <a:spcBef>
                <a:spcPts val="1200"/>
              </a:spcBef>
              <a:buFont typeface="Wingdings" pitchFamily="2" charset="2"/>
              <a:buChar char="§"/>
              <a:tabLst>
                <a:tab pos="5295900" algn="l"/>
                <a:tab pos="5743575" algn="r"/>
              </a:tabLst>
              <a:defRPr/>
            </a:pPr>
            <a:r>
              <a:rPr lang="fr-FR" altLang="de-DE" sz="1800" dirty="0">
                <a:solidFill>
                  <a:schemeClr val="tx1"/>
                </a:solidFill>
                <a:latin typeface="Arial" panose="020B0604020202020204" pitchFamily="34" charset="0"/>
                <a:cs typeface="Arial" panose="020B0604020202020204" pitchFamily="34" charset="0"/>
              </a:rPr>
              <a:t>Optimisation de la disponibilité à la performance</a:t>
            </a:r>
          </a:p>
          <a:p>
            <a:pPr marL="285750" indent="-285750" eaLnBrk="0" hangingPunct="0">
              <a:lnSpc>
                <a:spcPct val="90000"/>
              </a:lnSpc>
              <a:spcBef>
                <a:spcPts val="1200"/>
              </a:spcBef>
              <a:buFont typeface="Wingdings" pitchFamily="2" charset="2"/>
              <a:buChar char="§"/>
              <a:tabLst>
                <a:tab pos="5295900" algn="l"/>
                <a:tab pos="5743575" algn="r"/>
              </a:tabLst>
              <a:defRPr/>
            </a:pPr>
            <a:r>
              <a:rPr lang="de-CH" altLang="de-DE" sz="1800" dirty="0" err="1">
                <a:solidFill>
                  <a:schemeClr val="tx1"/>
                </a:solidFill>
                <a:latin typeface="Arial" panose="020B0604020202020204" pitchFamily="34" charset="0"/>
                <a:cs typeface="Arial" panose="020B0604020202020204" pitchFamily="34" charset="0"/>
              </a:rPr>
              <a:t>Récupération</a:t>
            </a:r>
            <a:r>
              <a:rPr lang="de-CH" altLang="de-DE" sz="1800" dirty="0">
                <a:solidFill>
                  <a:schemeClr val="tx1"/>
                </a:solidFill>
                <a:latin typeface="Arial" panose="020B0604020202020204" pitchFamily="34" charset="0"/>
                <a:cs typeface="Arial" panose="020B0604020202020204" pitchFamily="34" charset="0"/>
              </a:rPr>
              <a:t> plus rapide</a:t>
            </a:r>
          </a:p>
        </p:txBody>
      </p:sp>
      <p:sp>
        <p:nvSpPr>
          <p:cNvPr id="8" name="SeitenzahlBenutzerdefiniert">
            <a:extLst>
              <a:ext uri="{FF2B5EF4-FFF2-40B4-BE49-F238E27FC236}">
                <a16:creationId xmlns:a16="http://schemas.microsoft.com/office/drawing/2014/main" id="{C82382B4-42DA-D284-D810-CE720AEB86B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30</a:t>
            </a:r>
            <a:endParaRPr lang="de-CH" sz="900" dirty="0"/>
          </a:p>
        </p:txBody>
      </p:sp>
    </p:spTree>
    <p:extLst>
      <p:ext uri="{BB962C8B-B14F-4D97-AF65-F5344CB8AC3E}">
        <p14:creationId xmlns:p14="http://schemas.microsoft.com/office/powerpoint/2010/main" val="177026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0E1CD-5B06-225E-5132-E8C8F0A1089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9231078-8BC5-DA03-59D4-5C389C996636}"/>
              </a:ext>
            </a:extLst>
          </p:cNvPr>
          <p:cNvSpPr>
            <a:spLocks noGrp="1"/>
          </p:cNvSpPr>
          <p:nvPr>
            <p:ph type="title"/>
          </p:nvPr>
        </p:nvSpPr>
        <p:spPr/>
        <p:txBody>
          <a:bodyPr/>
          <a:lstStyle/>
          <a:p>
            <a:r>
              <a:rPr lang="de-CH" kern="0" dirty="0" err="1">
                <a:latin typeface="Arial" panose="020B0604020202020204" pitchFamily="34" charset="0"/>
                <a:cs typeface="Arial" panose="020B0604020202020204" pitchFamily="34" charset="0"/>
              </a:rPr>
              <a:t>Mobilità</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Obiettivi</a:t>
            </a:r>
            <a:r>
              <a:rPr lang="de-CH" b="0" kern="0" dirty="0">
                <a:latin typeface="Arial" panose="020B0604020202020204" pitchFamily="34" charset="0"/>
                <a:cs typeface="Arial" panose="020B0604020202020204" pitchFamily="34" charset="0"/>
              </a:rPr>
              <a:t> </a:t>
            </a:r>
            <a:r>
              <a:rPr lang="de-CH" b="0" kern="0" dirty="0" err="1">
                <a:latin typeface="Arial" panose="020B0604020202020204" pitchFamily="34" charset="0"/>
                <a:cs typeface="Arial" panose="020B0604020202020204" pitchFamily="34" charset="0"/>
              </a:rPr>
              <a:t>ed</a:t>
            </a:r>
            <a:r>
              <a:rPr lang="de-CH" b="0" kern="0" dirty="0">
                <a:latin typeface="Arial" panose="020B0604020202020204" pitchFamily="34" charset="0"/>
                <a:cs typeface="Arial" panose="020B0604020202020204" pitchFamily="34" charset="0"/>
              </a:rPr>
              <a:t> </a:t>
            </a:r>
            <a:r>
              <a:rPr lang="de-CH" b="0" kern="0" dirty="0" err="1">
                <a:latin typeface="Arial" panose="020B0604020202020204" pitchFamily="34" charset="0"/>
                <a:cs typeface="Arial" panose="020B0604020202020204" pitchFamily="34" charset="0"/>
              </a:rPr>
              <a:t>effetti</a:t>
            </a:r>
            <a:endParaRPr lang="de-CH" b="0" dirty="0"/>
          </a:p>
        </p:txBody>
      </p:sp>
      <p:sp>
        <p:nvSpPr>
          <p:cNvPr id="4" name="Abgerundetes Rechteck 7">
            <a:extLst>
              <a:ext uri="{FF2B5EF4-FFF2-40B4-BE49-F238E27FC236}">
                <a16:creationId xmlns:a16="http://schemas.microsoft.com/office/drawing/2014/main" id="{CF1B4F83-00E7-BFB9-A261-3E7C68961F9A}"/>
              </a:ext>
            </a:extLst>
          </p:cNvPr>
          <p:cNvSpPr/>
          <p:nvPr/>
        </p:nvSpPr>
        <p:spPr>
          <a:xfrm>
            <a:off x="1811857" y="1556792"/>
            <a:ext cx="2736305" cy="266867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800" b="1" dirty="0" err="1">
                <a:solidFill>
                  <a:schemeClr val="tx1"/>
                </a:solidFill>
                <a:latin typeface="Arial" panose="020B0604020202020204" pitchFamily="34" charset="0"/>
                <a:cs typeface="Arial" panose="020B0604020202020204" pitchFamily="34" charset="0"/>
              </a:rPr>
              <a:t>scientificamente</a:t>
            </a:r>
            <a:r>
              <a:rPr lang="de-CH" sz="1800" b="1" dirty="0">
                <a:solidFill>
                  <a:schemeClr val="tx1"/>
                </a:solidFill>
                <a:latin typeface="Arial" panose="020B0604020202020204" pitchFamily="34" charset="0"/>
                <a:cs typeface="Arial" panose="020B0604020202020204" pitchFamily="34" charset="0"/>
              </a:rPr>
              <a:t> </a:t>
            </a:r>
            <a:r>
              <a:rPr lang="de-CH" sz="1800" b="1" dirty="0" err="1">
                <a:solidFill>
                  <a:schemeClr val="tx1"/>
                </a:solidFill>
                <a:latin typeface="Arial" panose="020B0604020202020204" pitchFamily="34" charset="0"/>
                <a:cs typeface="Arial" panose="020B0604020202020204" pitchFamily="34" charset="0"/>
              </a:rPr>
              <a:t>provato</a:t>
            </a:r>
            <a:endParaRPr lang="de-CH" sz="1800" b="1" dirty="0">
              <a:solidFill>
                <a:schemeClr val="tx1"/>
              </a:solidFill>
              <a:latin typeface="Arial" panose="020B0604020202020204" pitchFamily="34" charset="0"/>
              <a:cs typeface="Arial" panose="020B0604020202020204" pitchFamily="34" charset="0"/>
            </a:endParaRPr>
          </a:p>
        </p:txBody>
      </p:sp>
      <p:sp>
        <p:nvSpPr>
          <p:cNvPr id="5" name="Richtungspfeil 22">
            <a:extLst>
              <a:ext uri="{FF2B5EF4-FFF2-40B4-BE49-F238E27FC236}">
                <a16:creationId xmlns:a16="http://schemas.microsoft.com/office/drawing/2014/main" id="{67127366-7361-AAFB-71C1-0028A9D8E422}"/>
              </a:ext>
            </a:extLst>
          </p:cNvPr>
          <p:cNvSpPr/>
          <p:nvPr/>
        </p:nvSpPr>
        <p:spPr>
          <a:xfrm flipH="1">
            <a:off x="4620168" y="1556791"/>
            <a:ext cx="6264696" cy="2668674"/>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742950" lvl="1" indent="-285750" eaLnBrk="0" hangingPunct="0">
              <a:lnSpc>
                <a:spcPct val="90000"/>
              </a:lnSpc>
              <a:spcBef>
                <a:spcPts val="1200"/>
              </a:spcBef>
              <a:buFont typeface="Wingdings" pitchFamily="2" charset="2"/>
              <a:buChar char="§"/>
              <a:tabLst>
                <a:tab pos="5295900" algn="l"/>
                <a:tab pos="5743575" algn="r"/>
              </a:tabLst>
              <a:defRPr/>
            </a:pPr>
            <a:r>
              <a:rPr lang="it-IT" sz="1800" dirty="0">
                <a:solidFill>
                  <a:schemeClr val="tx1"/>
                </a:solidFill>
                <a:latin typeface="Arial" pitchFamily="34" charset="0"/>
              </a:rPr>
              <a:t>I muscoli tollerano immediatamente dopo l’allungamento un’estensione maggiore e la mobilità è temporaneamente migliore.</a:t>
            </a:r>
          </a:p>
          <a:p>
            <a:pPr marL="742950" lvl="1" indent="-285750" eaLnBrk="0" hangingPunct="0">
              <a:lnSpc>
                <a:spcPct val="90000"/>
              </a:lnSpc>
              <a:spcBef>
                <a:spcPts val="1200"/>
              </a:spcBef>
              <a:buFont typeface="Wingdings" pitchFamily="2" charset="2"/>
              <a:buChar char="§"/>
              <a:tabLst>
                <a:tab pos="5295900" algn="l"/>
                <a:tab pos="5743575" algn="r"/>
              </a:tabLst>
              <a:defRPr/>
            </a:pPr>
            <a:r>
              <a:rPr lang="it-IT" sz="1800" dirty="0">
                <a:solidFill>
                  <a:schemeClr val="tx1"/>
                </a:solidFill>
                <a:latin typeface="Arial" pitchFamily="34" charset="0"/>
              </a:rPr>
              <a:t>Aumento della forza grazie all’allungamento.</a:t>
            </a:r>
          </a:p>
          <a:p>
            <a:pPr marL="742950" lvl="1" indent="-285750" eaLnBrk="0" hangingPunct="0">
              <a:lnSpc>
                <a:spcPct val="90000"/>
              </a:lnSpc>
              <a:spcBef>
                <a:spcPts val="1200"/>
              </a:spcBef>
              <a:buFont typeface="Wingdings" pitchFamily="2" charset="2"/>
              <a:buChar char="§"/>
              <a:tabLst>
                <a:tab pos="5295900" algn="l"/>
                <a:tab pos="5743575" algn="r"/>
              </a:tabLst>
              <a:defRPr/>
            </a:pPr>
            <a:r>
              <a:rPr lang="it-IT" sz="1800" dirty="0">
                <a:solidFill>
                  <a:schemeClr val="tx1"/>
                </a:solidFill>
                <a:latin typeface="Arial" pitchFamily="34" charset="0"/>
              </a:rPr>
              <a:t>La capacità di contrazione e di riflesso dei muscoli è ridotta immediatamente dopo un allungamento statico.</a:t>
            </a:r>
            <a:endParaRPr lang="de-CH" altLang="de-DE" sz="1800" dirty="0">
              <a:solidFill>
                <a:schemeClr val="tx1"/>
              </a:solidFill>
              <a:latin typeface="Arial" panose="020B0604020202020204" pitchFamily="34" charset="0"/>
              <a:cs typeface="Arial" panose="020B0604020202020204" pitchFamily="34" charset="0"/>
            </a:endParaRPr>
          </a:p>
        </p:txBody>
      </p:sp>
      <p:sp>
        <p:nvSpPr>
          <p:cNvPr id="6" name="Abgerundetes Rechteck 7">
            <a:extLst>
              <a:ext uri="{FF2B5EF4-FFF2-40B4-BE49-F238E27FC236}">
                <a16:creationId xmlns:a16="http://schemas.microsoft.com/office/drawing/2014/main" id="{C2ED3877-D581-866F-E479-1AD561CB102D}"/>
              </a:ext>
            </a:extLst>
          </p:cNvPr>
          <p:cNvSpPr/>
          <p:nvPr/>
        </p:nvSpPr>
        <p:spPr>
          <a:xfrm>
            <a:off x="8124088" y="4437112"/>
            <a:ext cx="2736000" cy="224168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it-IT" sz="1800" b="1" dirty="0">
                <a:solidFill>
                  <a:schemeClr val="tx1"/>
                </a:solidFill>
                <a:latin typeface="Arial" panose="020B0604020202020204" pitchFamily="34" charset="0"/>
                <a:cs typeface="Arial" panose="020B0604020202020204" pitchFamily="34" charset="0"/>
              </a:rPr>
              <a:t>Non scientificamente provato </a:t>
            </a:r>
          </a:p>
          <a:p>
            <a:pPr algn="ctr" defTabSz="355600" eaLnBrk="0" hangingPunct="0">
              <a:defRPr/>
            </a:pPr>
            <a:r>
              <a:rPr lang="it-IT" sz="1800" b="1" dirty="0">
                <a:solidFill>
                  <a:schemeClr val="tx1"/>
                </a:solidFill>
                <a:latin typeface="Arial" panose="020B0604020202020204" pitchFamily="34" charset="0"/>
                <a:cs typeface="Arial" panose="020B0604020202020204" pitchFamily="34" charset="0"/>
              </a:rPr>
              <a:t>(o solo parzialmente)</a:t>
            </a:r>
            <a:endParaRPr lang="de-CH" sz="1800" b="1" dirty="0">
              <a:solidFill>
                <a:schemeClr val="tx1"/>
              </a:solidFill>
              <a:latin typeface="Arial" panose="020B0604020202020204" pitchFamily="34" charset="0"/>
              <a:cs typeface="Arial" panose="020B0604020202020204" pitchFamily="34" charset="0"/>
            </a:endParaRPr>
          </a:p>
        </p:txBody>
      </p:sp>
      <p:sp>
        <p:nvSpPr>
          <p:cNvPr id="7" name="Richtungspfeil 22">
            <a:extLst>
              <a:ext uri="{FF2B5EF4-FFF2-40B4-BE49-F238E27FC236}">
                <a16:creationId xmlns:a16="http://schemas.microsoft.com/office/drawing/2014/main" id="{4D36AE50-A7BA-6A25-D527-3A8BC2A908AC}"/>
              </a:ext>
            </a:extLst>
          </p:cNvPr>
          <p:cNvSpPr/>
          <p:nvPr/>
        </p:nvSpPr>
        <p:spPr>
          <a:xfrm>
            <a:off x="1814304" y="4437112"/>
            <a:ext cx="6264000" cy="2241683"/>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0" hangingPunct="0">
              <a:lnSpc>
                <a:spcPct val="90000"/>
              </a:lnSpc>
              <a:spcBef>
                <a:spcPts val="1200"/>
              </a:spcBef>
              <a:buFont typeface="Wingdings" pitchFamily="2" charset="2"/>
              <a:buChar char="§"/>
              <a:tabLst>
                <a:tab pos="5295900" algn="l"/>
                <a:tab pos="5743575" algn="r"/>
              </a:tabLst>
              <a:defRPr/>
            </a:pPr>
            <a:r>
              <a:rPr lang="it-IT" altLang="de-DE" sz="1800" dirty="0">
                <a:solidFill>
                  <a:schemeClr val="tx1"/>
                </a:solidFill>
                <a:latin typeface="Arial" panose="020B0604020202020204" pitchFamily="34" charset="0"/>
                <a:cs typeface="Arial" panose="020B0604020202020204" pitchFamily="34" charset="0"/>
              </a:rPr>
              <a:t>Allungamento strutturale duraturo dei muscoli</a:t>
            </a:r>
          </a:p>
          <a:p>
            <a:pPr marL="285750" indent="-285750" eaLnBrk="0" hangingPunct="0">
              <a:lnSpc>
                <a:spcPct val="90000"/>
              </a:lnSpc>
              <a:spcBef>
                <a:spcPts val="1200"/>
              </a:spcBef>
              <a:buFont typeface="Wingdings" pitchFamily="2" charset="2"/>
              <a:buChar char="§"/>
              <a:tabLst>
                <a:tab pos="5295900" algn="l"/>
                <a:tab pos="5743575" algn="r"/>
              </a:tabLst>
              <a:defRPr/>
            </a:pPr>
            <a:r>
              <a:rPr lang="it-IT" altLang="de-DE" sz="1800" dirty="0">
                <a:solidFill>
                  <a:schemeClr val="tx1"/>
                </a:solidFill>
                <a:latin typeface="Arial" panose="020B0604020202020204" pitchFamily="34" charset="0"/>
                <a:cs typeface="Arial" panose="020B0604020202020204" pitchFamily="34" charset="0"/>
              </a:rPr>
              <a:t>Migliore regolazione del tono muscolare</a:t>
            </a:r>
          </a:p>
          <a:p>
            <a:pPr marL="285750" indent="-285750" eaLnBrk="0" hangingPunct="0">
              <a:lnSpc>
                <a:spcPct val="90000"/>
              </a:lnSpc>
              <a:spcBef>
                <a:spcPts val="1200"/>
              </a:spcBef>
              <a:buFont typeface="Wingdings" pitchFamily="2" charset="2"/>
              <a:buChar char="§"/>
              <a:tabLst>
                <a:tab pos="5295900" algn="l"/>
                <a:tab pos="5743575" algn="r"/>
              </a:tabLst>
              <a:defRPr/>
            </a:pPr>
            <a:r>
              <a:rPr lang="it-IT" altLang="de-DE" sz="1800" dirty="0">
                <a:solidFill>
                  <a:schemeClr val="tx1"/>
                </a:solidFill>
                <a:latin typeface="Arial" panose="020B0604020202020204" pitchFamily="34" charset="0"/>
                <a:cs typeface="Arial" panose="020B0604020202020204" pitchFamily="34" charset="0"/>
              </a:rPr>
              <a:t>Prevenzione degli infortuni e dei dolori muscolari</a:t>
            </a:r>
          </a:p>
          <a:p>
            <a:pPr marL="285750" indent="-285750" eaLnBrk="0" hangingPunct="0">
              <a:lnSpc>
                <a:spcPct val="90000"/>
              </a:lnSpc>
              <a:spcBef>
                <a:spcPts val="1200"/>
              </a:spcBef>
              <a:buFont typeface="Wingdings" pitchFamily="2" charset="2"/>
              <a:buChar char="§"/>
              <a:tabLst>
                <a:tab pos="5295900" algn="l"/>
                <a:tab pos="5743575" algn="r"/>
              </a:tabLst>
              <a:defRPr/>
            </a:pPr>
            <a:r>
              <a:rPr lang="it-IT" altLang="de-DE" sz="1800" dirty="0">
                <a:solidFill>
                  <a:schemeClr val="tx1"/>
                </a:solidFill>
                <a:latin typeface="Arial" panose="020B0604020202020204" pitchFamily="34" charset="0"/>
                <a:cs typeface="Arial" panose="020B0604020202020204" pitchFamily="34" charset="0"/>
              </a:rPr>
              <a:t>Ottimizzazione della disponibilità alla prestazione</a:t>
            </a:r>
          </a:p>
          <a:p>
            <a:pPr marL="285750" indent="-285750" eaLnBrk="0" hangingPunct="0">
              <a:lnSpc>
                <a:spcPct val="90000"/>
              </a:lnSpc>
              <a:spcBef>
                <a:spcPts val="1200"/>
              </a:spcBef>
              <a:buFont typeface="Wingdings" pitchFamily="2" charset="2"/>
              <a:buChar char="§"/>
              <a:tabLst>
                <a:tab pos="5295900" algn="l"/>
                <a:tab pos="5743575" algn="r"/>
              </a:tabLst>
              <a:defRPr/>
            </a:pPr>
            <a:r>
              <a:rPr lang="de-CH" altLang="de-DE" sz="1800" dirty="0" err="1">
                <a:solidFill>
                  <a:schemeClr val="tx1"/>
                </a:solidFill>
                <a:latin typeface="Arial" panose="020B0604020202020204" pitchFamily="34" charset="0"/>
                <a:cs typeface="Arial" panose="020B0604020202020204" pitchFamily="34" charset="0"/>
              </a:rPr>
              <a:t>Recupero</a:t>
            </a:r>
            <a:r>
              <a:rPr lang="de-CH" altLang="de-DE" sz="1800" dirty="0">
                <a:solidFill>
                  <a:schemeClr val="tx1"/>
                </a:solidFill>
                <a:latin typeface="Arial" panose="020B0604020202020204" pitchFamily="34" charset="0"/>
                <a:cs typeface="Arial" panose="020B0604020202020204" pitchFamily="34" charset="0"/>
              </a:rPr>
              <a:t> più rapido</a:t>
            </a:r>
          </a:p>
        </p:txBody>
      </p:sp>
      <p:sp>
        <p:nvSpPr>
          <p:cNvPr id="8" name="SeitenzahlBenutzerdefiniert">
            <a:extLst>
              <a:ext uri="{FF2B5EF4-FFF2-40B4-BE49-F238E27FC236}">
                <a16:creationId xmlns:a16="http://schemas.microsoft.com/office/drawing/2014/main" id="{8A431C3B-172A-A162-A289-612B21B7244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30</a:t>
            </a:r>
            <a:endParaRPr lang="de-CH" sz="900" dirty="0"/>
          </a:p>
        </p:txBody>
      </p:sp>
    </p:spTree>
    <p:extLst>
      <p:ext uri="{BB962C8B-B14F-4D97-AF65-F5344CB8AC3E}">
        <p14:creationId xmlns:p14="http://schemas.microsoft.com/office/powerpoint/2010/main" val="23367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2">
            <a:extLst>
              <a:ext uri="{FF2B5EF4-FFF2-40B4-BE49-F238E27FC236}">
                <a16:creationId xmlns:a16="http://schemas.microsoft.com/office/drawing/2014/main" id="{F64EA108-57F4-4A6F-9CA3-D29FB2330811}"/>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Beweglichkeit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Methodische Aspekte des Beweglichkeitstrainings</a:t>
            </a:r>
          </a:p>
        </p:txBody>
      </p:sp>
      <p:sp>
        <p:nvSpPr>
          <p:cNvPr id="2" name="Abgerundetes Rechteck 7">
            <a:extLst>
              <a:ext uri="{FF2B5EF4-FFF2-40B4-BE49-F238E27FC236}">
                <a16:creationId xmlns:a16="http://schemas.microsoft.com/office/drawing/2014/main" id="{B6F8BC46-B7DD-95BA-AF5D-5DD0D254204A}"/>
              </a:ext>
            </a:extLst>
          </p:cNvPr>
          <p:cNvSpPr/>
          <p:nvPr/>
        </p:nvSpPr>
        <p:spPr>
          <a:xfrm>
            <a:off x="3681378" y="1762836"/>
            <a:ext cx="1512167" cy="94615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200" dirty="0">
                <a:solidFill>
                  <a:schemeClr val="tx1"/>
                </a:solidFill>
                <a:latin typeface="Arial" panose="020B0604020202020204" pitchFamily="34" charset="0"/>
                <a:cs typeface="Arial" panose="020B0604020202020204" pitchFamily="34" charset="0"/>
              </a:rPr>
              <a:t>Statisches Dehnen (Stretching)</a:t>
            </a:r>
          </a:p>
        </p:txBody>
      </p:sp>
      <p:sp>
        <p:nvSpPr>
          <p:cNvPr id="3" name="Text Box 58">
            <a:extLst>
              <a:ext uri="{FF2B5EF4-FFF2-40B4-BE49-F238E27FC236}">
                <a16:creationId xmlns:a16="http://schemas.microsoft.com/office/drawing/2014/main" id="{2A64D24F-CF33-0970-240A-B645E461DFDC}"/>
              </a:ext>
            </a:extLst>
          </p:cNvPr>
          <p:cNvSpPr txBox="1">
            <a:spLocks noChangeArrowheads="1"/>
          </p:cNvSpPr>
          <p:nvPr/>
        </p:nvSpPr>
        <p:spPr bwMode="auto">
          <a:xfrm>
            <a:off x="379413" y="3573016"/>
            <a:ext cx="11693251"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ct val="0"/>
              </a:spcBef>
              <a:spcAft>
                <a:spcPts val="1200"/>
              </a:spcAft>
              <a:buClr>
                <a:schemeClr val="accent1"/>
              </a:buClr>
              <a:buFont typeface="Wingdings" pitchFamily="2" charset="2"/>
              <a:buChar char="§"/>
            </a:pPr>
            <a:r>
              <a:rPr lang="de-CH" altLang="de-DE" sz="2000" dirty="0">
                <a:latin typeface="Arial" pitchFamily="34" charset="0"/>
              </a:rPr>
              <a:t>Dynamisches Dehnen:</a:t>
            </a:r>
            <a:br>
              <a:rPr lang="de-CH" altLang="de-DE" sz="2000" dirty="0">
                <a:latin typeface="Arial" pitchFamily="34" charset="0"/>
              </a:rPr>
            </a:br>
            <a:r>
              <a:rPr lang="de-CH" altLang="de-DE" sz="2000" dirty="0">
                <a:latin typeface="Arial" pitchFamily="34" charset="0"/>
              </a:rPr>
              <a:t>Die Muskeln werden dynamisch-aktiv mit langsamen Bewegungen oder durch Wippen sowie dynamisch-passiv (z.B. mit Unterstützung durch einen Partner) gedehnt </a:t>
            </a:r>
          </a:p>
          <a:p>
            <a:pPr marL="342900" indent="-342900">
              <a:spcBef>
                <a:spcPct val="0"/>
              </a:spcBef>
              <a:spcAft>
                <a:spcPts val="1200"/>
              </a:spcAft>
              <a:buClr>
                <a:schemeClr val="accent1"/>
              </a:buClr>
            </a:pPr>
            <a:r>
              <a:rPr lang="de-CH" altLang="de-DE" sz="2000" dirty="0">
                <a:latin typeface="Arial" pitchFamily="34" charset="0"/>
              </a:rPr>
              <a:t>Statisches Dehnen:</a:t>
            </a:r>
            <a:br>
              <a:rPr lang="de-CH" altLang="de-DE" sz="2000" dirty="0">
                <a:latin typeface="Arial" pitchFamily="34" charset="0"/>
              </a:rPr>
            </a:br>
            <a:r>
              <a:rPr lang="de-CH" altLang="de-DE" sz="2000" dirty="0">
                <a:latin typeface="Arial" pitchFamily="34" charset="0"/>
              </a:rPr>
              <a:t>Die Muskeln werden statisch-aktiv oder statisch-passiv gedehnt.</a:t>
            </a:r>
            <a:br>
              <a:rPr lang="de-CH" altLang="de-DE" sz="2000" dirty="0">
                <a:latin typeface="Arial" pitchFamily="34" charset="0"/>
              </a:rPr>
            </a:br>
            <a:r>
              <a:rPr lang="de-CH" altLang="de-DE" sz="2000" dirty="0">
                <a:latin typeface="Arial" pitchFamily="34" charset="0"/>
              </a:rPr>
              <a:t>Statisch-aktives Dehnen: Muskeln oder Muskelketten werden durch Kontraktion ihrer 	  Antagonisten in die Dehnstellung gebracht und einige Sekunden in der Dehnstellung gehalten</a:t>
            </a:r>
            <a:br>
              <a:rPr lang="de-CH" altLang="de-DE" sz="2000" dirty="0">
                <a:latin typeface="Arial" pitchFamily="34" charset="0"/>
              </a:rPr>
            </a:br>
            <a:r>
              <a:rPr lang="de-CH" altLang="de-DE" sz="2000" dirty="0">
                <a:latin typeface="Arial" pitchFamily="34" charset="0"/>
              </a:rPr>
              <a:t>Statisch-passives Dehnen: Muskeln oder Muskelketten werden durch äussere Kräfte gedehnt</a:t>
            </a:r>
          </a:p>
        </p:txBody>
      </p:sp>
      <p:sp>
        <p:nvSpPr>
          <p:cNvPr id="5" name="Abgerundetes Rechteck 7">
            <a:extLst>
              <a:ext uri="{FF2B5EF4-FFF2-40B4-BE49-F238E27FC236}">
                <a16:creationId xmlns:a16="http://schemas.microsoft.com/office/drawing/2014/main" id="{6E65D521-6422-41CB-8242-E98A495BB599}"/>
              </a:ext>
            </a:extLst>
          </p:cNvPr>
          <p:cNvSpPr/>
          <p:nvPr/>
        </p:nvSpPr>
        <p:spPr>
          <a:xfrm>
            <a:off x="6157405" y="1762836"/>
            <a:ext cx="1512167" cy="94615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200" dirty="0">
                <a:solidFill>
                  <a:schemeClr val="tx1"/>
                </a:solidFill>
                <a:latin typeface="Arial" panose="020B0604020202020204" pitchFamily="34" charset="0"/>
                <a:cs typeface="Arial" panose="020B0604020202020204" pitchFamily="34" charset="0"/>
              </a:rPr>
              <a:t>Dynamisches Dehnen</a:t>
            </a:r>
          </a:p>
        </p:txBody>
      </p:sp>
      <p:sp>
        <p:nvSpPr>
          <p:cNvPr id="7" name="Abgerundetes Rechteck 7">
            <a:extLst>
              <a:ext uri="{FF2B5EF4-FFF2-40B4-BE49-F238E27FC236}">
                <a16:creationId xmlns:a16="http://schemas.microsoft.com/office/drawing/2014/main" id="{D893BE3F-E448-4B62-864F-8D9E4CB307C4}"/>
              </a:ext>
            </a:extLst>
          </p:cNvPr>
          <p:cNvSpPr/>
          <p:nvPr/>
        </p:nvSpPr>
        <p:spPr>
          <a:xfrm>
            <a:off x="7717945" y="1581955"/>
            <a:ext cx="715887" cy="56546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200" dirty="0">
                <a:solidFill>
                  <a:schemeClr val="tx1"/>
                </a:solidFill>
                <a:latin typeface="Arial" panose="020B0604020202020204" pitchFamily="34" charset="0"/>
                <a:cs typeface="Arial" panose="020B0604020202020204" pitchFamily="34" charset="0"/>
              </a:rPr>
              <a:t>aktiv</a:t>
            </a:r>
          </a:p>
        </p:txBody>
      </p:sp>
      <p:sp>
        <p:nvSpPr>
          <p:cNvPr id="9" name="Abgerundetes Rechteck 7">
            <a:extLst>
              <a:ext uri="{FF2B5EF4-FFF2-40B4-BE49-F238E27FC236}">
                <a16:creationId xmlns:a16="http://schemas.microsoft.com/office/drawing/2014/main" id="{EB2F8422-2263-44E2-A2E0-697168AF6799}"/>
              </a:ext>
            </a:extLst>
          </p:cNvPr>
          <p:cNvSpPr/>
          <p:nvPr/>
        </p:nvSpPr>
        <p:spPr>
          <a:xfrm>
            <a:off x="4663797" y="2807587"/>
            <a:ext cx="2864406" cy="83743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200" dirty="0">
                <a:solidFill>
                  <a:schemeClr val="tx1"/>
                </a:solidFill>
                <a:latin typeface="Arial" panose="020B0604020202020204" pitchFamily="34" charset="0"/>
                <a:cs typeface="Arial" panose="020B0604020202020204" pitchFamily="34" charset="0"/>
              </a:rPr>
              <a:t>Spezielle Methoden des Dehnens</a:t>
            </a:r>
          </a:p>
          <a:p>
            <a:pPr algn="ctr" defTabSz="355600" eaLnBrk="0" hangingPunct="0">
              <a:defRPr/>
            </a:pPr>
            <a:r>
              <a:rPr lang="de-CH" sz="1200" dirty="0">
                <a:solidFill>
                  <a:schemeClr val="tx1"/>
                </a:solidFill>
                <a:latin typeface="Arial" panose="020B0604020202020204" pitchFamily="34" charset="0"/>
                <a:cs typeface="Arial" panose="020B0604020202020204" pitchFamily="34" charset="0"/>
              </a:rPr>
              <a:t>Anspannungs-Entspannungs-Dehnen</a:t>
            </a:r>
          </a:p>
        </p:txBody>
      </p:sp>
      <p:sp>
        <p:nvSpPr>
          <p:cNvPr id="10" name="Abgerundetes Rechteck 7">
            <a:extLst>
              <a:ext uri="{FF2B5EF4-FFF2-40B4-BE49-F238E27FC236}">
                <a16:creationId xmlns:a16="http://schemas.microsoft.com/office/drawing/2014/main" id="{AC9A0472-1684-49AC-ADB3-3BAC9D8F3F9B}"/>
              </a:ext>
            </a:extLst>
          </p:cNvPr>
          <p:cNvSpPr/>
          <p:nvPr/>
        </p:nvSpPr>
        <p:spPr>
          <a:xfrm>
            <a:off x="7717945" y="2215460"/>
            <a:ext cx="715887" cy="56546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200" dirty="0">
                <a:solidFill>
                  <a:schemeClr val="tx1"/>
                </a:solidFill>
                <a:latin typeface="Arial" panose="020B0604020202020204" pitchFamily="34" charset="0"/>
                <a:cs typeface="Arial" panose="020B0604020202020204" pitchFamily="34" charset="0"/>
              </a:rPr>
              <a:t>passiv</a:t>
            </a:r>
          </a:p>
        </p:txBody>
      </p:sp>
      <p:sp>
        <p:nvSpPr>
          <p:cNvPr id="11" name="Abgerundetes Rechteck 7">
            <a:extLst>
              <a:ext uri="{FF2B5EF4-FFF2-40B4-BE49-F238E27FC236}">
                <a16:creationId xmlns:a16="http://schemas.microsoft.com/office/drawing/2014/main" id="{8F69458E-A394-42E6-8E3F-5363683A97DE}"/>
              </a:ext>
            </a:extLst>
          </p:cNvPr>
          <p:cNvSpPr/>
          <p:nvPr/>
        </p:nvSpPr>
        <p:spPr>
          <a:xfrm>
            <a:off x="5261806" y="2215460"/>
            <a:ext cx="715887" cy="56546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200" dirty="0">
                <a:solidFill>
                  <a:schemeClr val="tx1"/>
                </a:solidFill>
                <a:latin typeface="Arial" panose="020B0604020202020204" pitchFamily="34" charset="0"/>
                <a:cs typeface="Arial" panose="020B0604020202020204" pitchFamily="34" charset="0"/>
              </a:rPr>
              <a:t>passiv</a:t>
            </a:r>
          </a:p>
        </p:txBody>
      </p:sp>
      <p:sp>
        <p:nvSpPr>
          <p:cNvPr id="12" name="Abgerundetes Rechteck 7">
            <a:extLst>
              <a:ext uri="{FF2B5EF4-FFF2-40B4-BE49-F238E27FC236}">
                <a16:creationId xmlns:a16="http://schemas.microsoft.com/office/drawing/2014/main" id="{3BD96606-614E-47E1-96F1-0EDAB52BE480}"/>
              </a:ext>
            </a:extLst>
          </p:cNvPr>
          <p:cNvSpPr/>
          <p:nvPr/>
        </p:nvSpPr>
        <p:spPr>
          <a:xfrm>
            <a:off x="5261806" y="1600692"/>
            <a:ext cx="715887" cy="56546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200" dirty="0">
                <a:solidFill>
                  <a:schemeClr val="tx1"/>
                </a:solidFill>
                <a:latin typeface="Arial" panose="020B0604020202020204" pitchFamily="34" charset="0"/>
                <a:cs typeface="Arial" panose="020B0604020202020204" pitchFamily="34" charset="0"/>
              </a:rPr>
              <a:t>aktiv</a:t>
            </a:r>
          </a:p>
        </p:txBody>
      </p:sp>
      <p:sp>
        <p:nvSpPr>
          <p:cNvPr id="13" name="Rechteck: abgerundete Ecken 12">
            <a:extLst>
              <a:ext uri="{FF2B5EF4-FFF2-40B4-BE49-F238E27FC236}">
                <a16:creationId xmlns:a16="http://schemas.microsoft.com/office/drawing/2014/main" id="{0D5803A7-9A14-467D-9657-41A52BDA0218}"/>
              </a:ext>
            </a:extLst>
          </p:cNvPr>
          <p:cNvSpPr/>
          <p:nvPr/>
        </p:nvSpPr>
        <p:spPr>
          <a:xfrm>
            <a:off x="3359696" y="1484578"/>
            <a:ext cx="5328592" cy="2232454"/>
          </a:xfrm>
          <a:prstGeom prst="round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de-CH" dirty="0" err="1">
              <a:solidFill>
                <a:schemeClr val="tx1"/>
              </a:solidFill>
            </a:endParaRPr>
          </a:p>
        </p:txBody>
      </p:sp>
      <p:sp>
        <p:nvSpPr>
          <p:cNvPr id="6" name="SeitenzahlBenutzerdefiniert">
            <a:extLst>
              <a:ext uri="{FF2B5EF4-FFF2-40B4-BE49-F238E27FC236}">
                <a16:creationId xmlns:a16="http://schemas.microsoft.com/office/drawing/2014/main" id="{76D98DD8-92DB-E1FA-E261-70996D2ECAB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31</a:t>
            </a:r>
            <a:endParaRPr lang="de-CH" sz="900" dirty="0"/>
          </a:p>
        </p:txBody>
      </p:sp>
    </p:spTree>
    <p:extLst>
      <p:ext uri="{BB962C8B-B14F-4D97-AF65-F5344CB8AC3E}">
        <p14:creationId xmlns:p14="http://schemas.microsoft.com/office/powerpoint/2010/main" val="105315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9" grpId="0" animBg="1"/>
      <p:bldP spid="10" grpId="0" animBg="1"/>
      <p:bldP spid="11" grpId="0" animBg="1"/>
      <p:bldP spid="1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2">
            <a:extLst>
              <a:ext uri="{FF2B5EF4-FFF2-40B4-BE49-F238E27FC236}">
                <a16:creationId xmlns:a16="http://schemas.microsoft.com/office/drawing/2014/main" id="{F64EA108-57F4-4A6F-9CA3-D29FB2330811}"/>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Mobilité</a:t>
            </a:r>
            <a:br>
              <a:rPr lang="de-CH" sz="2800" kern="0" dirty="0">
                <a:latin typeface="Arial" panose="020B0604020202020204" pitchFamily="34" charset="0"/>
                <a:cs typeface="Arial" panose="020B0604020202020204" pitchFamily="34" charset="0"/>
              </a:rPr>
            </a:br>
            <a:r>
              <a:rPr lang="fr-FR" sz="2800" b="0" kern="0" dirty="0">
                <a:latin typeface="Arial" panose="020B0604020202020204" pitchFamily="34" charset="0"/>
                <a:cs typeface="Arial" panose="020B0604020202020204" pitchFamily="34" charset="0"/>
              </a:rPr>
              <a:t>Aspects méthodiques de l’entraînement de la mobilité</a:t>
            </a:r>
            <a:endParaRPr lang="de-CH" sz="2800" b="0" kern="0" dirty="0">
              <a:latin typeface="Arial" panose="020B0604020202020204" pitchFamily="34" charset="0"/>
              <a:cs typeface="Arial" panose="020B0604020202020204" pitchFamily="34" charset="0"/>
            </a:endParaRPr>
          </a:p>
        </p:txBody>
      </p:sp>
      <p:sp>
        <p:nvSpPr>
          <p:cNvPr id="2" name="Abgerundetes Rechteck 7">
            <a:extLst>
              <a:ext uri="{FF2B5EF4-FFF2-40B4-BE49-F238E27FC236}">
                <a16:creationId xmlns:a16="http://schemas.microsoft.com/office/drawing/2014/main" id="{B6F8BC46-B7DD-95BA-AF5D-5DD0D254204A}"/>
              </a:ext>
            </a:extLst>
          </p:cNvPr>
          <p:cNvSpPr/>
          <p:nvPr/>
        </p:nvSpPr>
        <p:spPr>
          <a:xfrm>
            <a:off x="3681378" y="1762836"/>
            <a:ext cx="1512167" cy="94615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200" dirty="0" err="1">
                <a:solidFill>
                  <a:schemeClr val="tx1"/>
                </a:solidFill>
                <a:latin typeface="Arial" panose="020B0604020202020204" pitchFamily="34" charset="0"/>
                <a:cs typeface="Arial" panose="020B0604020202020204" pitchFamily="34" charset="0"/>
              </a:rPr>
              <a:t>Étirements</a:t>
            </a:r>
            <a:r>
              <a:rPr lang="de-CH" sz="1200" dirty="0">
                <a:solidFill>
                  <a:schemeClr val="tx1"/>
                </a:solidFill>
                <a:latin typeface="Arial" panose="020B0604020202020204" pitchFamily="34" charset="0"/>
                <a:cs typeface="Arial" panose="020B0604020202020204" pitchFamily="34" charset="0"/>
              </a:rPr>
              <a:t> </a:t>
            </a:r>
            <a:r>
              <a:rPr lang="de-CH" sz="1200" dirty="0" err="1">
                <a:solidFill>
                  <a:schemeClr val="tx1"/>
                </a:solidFill>
                <a:latin typeface="Arial" panose="020B0604020202020204" pitchFamily="34" charset="0"/>
                <a:cs typeface="Arial" panose="020B0604020202020204" pitchFamily="34" charset="0"/>
              </a:rPr>
              <a:t>statiques</a:t>
            </a:r>
            <a:r>
              <a:rPr lang="de-CH" sz="1200" dirty="0">
                <a:solidFill>
                  <a:schemeClr val="tx1"/>
                </a:solidFill>
                <a:latin typeface="Arial" panose="020B0604020202020204" pitchFamily="34" charset="0"/>
                <a:cs typeface="Arial" panose="020B0604020202020204" pitchFamily="34" charset="0"/>
              </a:rPr>
              <a:t> (</a:t>
            </a:r>
            <a:r>
              <a:rPr lang="de-CH" sz="1200" dirty="0" err="1">
                <a:solidFill>
                  <a:schemeClr val="tx1"/>
                </a:solidFill>
                <a:latin typeface="Arial" panose="020B0604020202020204" pitchFamily="34" charset="0"/>
                <a:cs typeface="Arial" panose="020B0604020202020204" pitchFamily="34" charset="0"/>
              </a:rPr>
              <a:t>stretching</a:t>
            </a:r>
            <a:r>
              <a:rPr lang="de-CH" sz="1200" dirty="0">
                <a:solidFill>
                  <a:schemeClr val="tx1"/>
                </a:solidFill>
                <a:latin typeface="Arial" panose="020B0604020202020204" pitchFamily="34" charset="0"/>
                <a:cs typeface="Arial" panose="020B0604020202020204" pitchFamily="34" charset="0"/>
              </a:rPr>
              <a:t>)</a:t>
            </a:r>
          </a:p>
        </p:txBody>
      </p:sp>
      <p:sp>
        <p:nvSpPr>
          <p:cNvPr id="3" name="Text Box 58">
            <a:extLst>
              <a:ext uri="{FF2B5EF4-FFF2-40B4-BE49-F238E27FC236}">
                <a16:creationId xmlns:a16="http://schemas.microsoft.com/office/drawing/2014/main" id="{2A64D24F-CF33-0970-240A-B645E461DFDC}"/>
              </a:ext>
            </a:extLst>
          </p:cNvPr>
          <p:cNvSpPr txBox="1">
            <a:spLocks noChangeArrowheads="1"/>
          </p:cNvSpPr>
          <p:nvPr/>
        </p:nvSpPr>
        <p:spPr bwMode="auto">
          <a:xfrm>
            <a:off x="379413" y="3501008"/>
            <a:ext cx="11693251"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ct val="0"/>
              </a:spcBef>
              <a:spcAft>
                <a:spcPts val="1200"/>
              </a:spcAft>
              <a:buClr>
                <a:schemeClr val="accent1"/>
              </a:buClr>
              <a:buFont typeface="Wingdings" pitchFamily="2" charset="2"/>
              <a:buChar char="§"/>
            </a:pPr>
            <a:r>
              <a:rPr lang="de-CH" altLang="de-DE" sz="2000" dirty="0" err="1">
                <a:latin typeface="Arial" pitchFamily="34" charset="0"/>
              </a:rPr>
              <a:t>Étirements</a:t>
            </a:r>
            <a:r>
              <a:rPr lang="de-CH" altLang="de-DE" sz="2000" dirty="0">
                <a:latin typeface="Arial" pitchFamily="34" charset="0"/>
              </a:rPr>
              <a:t> </a:t>
            </a:r>
            <a:r>
              <a:rPr lang="de-CH" altLang="de-DE" sz="2000" dirty="0" err="1">
                <a:latin typeface="Arial" pitchFamily="34" charset="0"/>
              </a:rPr>
              <a:t>dynamiques</a:t>
            </a:r>
            <a:r>
              <a:rPr lang="de-CH" altLang="de-DE" sz="2000" dirty="0">
                <a:latin typeface="Arial" pitchFamily="34" charset="0"/>
              </a:rPr>
              <a:t>:</a:t>
            </a:r>
            <a:br>
              <a:rPr lang="de-CH" altLang="de-DE" sz="2000" dirty="0">
                <a:latin typeface="Arial" pitchFamily="34" charset="0"/>
              </a:rPr>
            </a:br>
            <a:r>
              <a:rPr lang="fr-FR" altLang="de-DE" sz="2000" dirty="0">
                <a:latin typeface="Arial" pitchFamily="34" charset="0"/>
              </a:rPr>
              <a:t>Les muscles sont étirés de manière dynamique-active avec des mouvements lents ou par des oscillations, ainsi que de manière dynamique-passive (par ex. avec l’aide d’un partenaire).</a:t>
            </a:r>
          </a:p>
          <a:p>
            <a:pPr marL="285750" indent="-285750">
              <a:spcBef>
                <a:spcPct val="0"/>
              </a:spcBef>
              <a:spcAft>
                <a:spcPts val="1200"/>
              </a:spcAft>
              <a:buClr>
                <a:schemeClr val="accent1"/>
              </a:buClr>
              <a:buFont typeface="Wingdings" pitchFamily="2" charset="2"/>
              <a:buChar char="§"/>
            </a:pPr>
            <a:r>
              <a:rPr lang="de-CH" altLang="de-DE" sz="2000" dirty="0" err="1">
                <a:latin typeface="Arial" pitchFamily="34" charset="0"/>
              </a:rPr>
              <a:t>Étirements</a:t>
            </a:r>
            <a:r>
              <a:rPr lang="de-CH" altLang="de-DE" sz="2000" dirty="0">
                <a:latin typeface="Arial" pitchFamily="34" charset="0"/>
              </a:rPr>
              <a:t> </a:t>
            </a:r>
            <a:r>
              <a:rPr lang="de-CH" altLang="de-DE" sz="2000" dirty="0" err="1">
                <a:latin typeface="Arial" pitchFamily="34" charset="0"/>
              </a:rPr>
              <a:t>statiques</a:t>
            </a:r>
            <a:r>
              <a:rPr lang="de-CH" altLang="de-DE" sz="2000" dirty="0">
                <a:latin typeface="Arial" pitchFamily="34" charset="0"/>
              </a:rPr>
              <a:t>:</a:t>
            </a:r>
            <a:br>
              <a:rPr lang="de-CH" altLang="de-DE" sz="2000" dirty="0">
                <a:latin typeface="Arial" pitchFamily="34" charset="0"/>
              </a:rPr>
            </a:br>
            <a:r>
              <a:rPr lang="fr-FR" altLang="de-DE" sz="2000" dirty="0">
                <a:latin typeface="Arial" pitchFamily="34" charset="0"/>
              </a:rPr>
              <a:t>Les muscles sont étirés de manière statique-active ou statique-passive.</a:t>
            </a:r>
            <a:br>
              <a:rPr lang="de-CH" altLang="de-DE" sz="2000" dirty="0">
                <a:latin typeface="Arial" pitchFamily="34" charset="0"/>
              </a:rPr>
            </a:br>
            <a:r>
              <a:rPr lang="de-CH" altLang="de-DE" sz="2000" dirty="0" err="1">
                <a:latin typeface="Arial" pitchFamily="34" charset="0"/>
              </a:rPr>
              <a:t>Étirements</a:t>
            </a:r>
            <a:r>
              <a:rPr lang="de-CH" altLang="de-DE" sz="2000" dirty="0">
                <a:latin typeface="Arial" pitchFamily="34" charset="0"/>
              </a:rPr>
              <a:t> </a:t>
            </a:r>
            <a:r>
              <a:rPr lang="de-CH" altLang="de-DE" sz="2000" dirty="0" err="1">
                <a:latin typeface="Arial" pitchFamily="34" charset="0"/>
              </a:rPr>
              <a:t>statiques-actifs</a:t>
            </a:r>
            <a:r>
              <a:rPr lang="de-CH" altLang="de-DE" sz="2000" dirty="0">
                <a:latin typeface="Arial" pitchFamily="34" charset="0"/>
              </a:rPr>
              <a:t>: </a:t>
            </a:r>
            <a:r>
              <a:rPr lang="fr-FR" altLang="de-DE" sz="2000" dirty="0">
                <a:latin typeface="Arial" pitchFamily="34" charset="0"/>
              </a:rPr>
              <a:t>les muscles ou les chaînes musculaires sont amenés en position d’étirement par la contraction de leurs antagonistes et maintenus quelques secondes dans cette position.</a:t>
            </a:r>
            <a:br>
              <a:rPr lang="de-CH" altLang="de-DE" sz="2000" dirty="0">
                <a:latin typeface="Arial" pitchFamily="34" charset="0"/>
              </a:rPr>
            </a:br>
            <a:r>
              <a:rPr lang="de-CH" altLang="de-DE" sz="2000" dirty="0" err="1">
                <a:latin typeface="Arial" pitchFamily="34" charset="0"/>
              </a:rPr>
              <a:t>Étirements</a:t>
            </a:r>
            <a:r>
              <a:rPr lang="de-CH" altLang="de-DE" sz="2000" dirty="0">
                <a:latin typeface="Arial" pitchFamily="34" charset="0"/>
              </a:rPr>
              <a:t> </a:t>
            </a:r>
            <a:r>
              <a:rPr lang="de-CH" altLang="de-DE" sz="2000" dirty="0" err="1">
                <a:latin typeface="Arial" pitchFamily="34" charset="0"/>
              </a:rPr>
              <a:t>statiques-passif</a:t>
            </a:r>
            <a:r>
              <a:rPr lang="de-CH" altLang="de-DE" sz="2000" dirty="0">
                <a:latin typeface="Arial" pitchFamily="34" charset="0"/>
              </a:rPr>
              <a:t>: </a:t>
            </a:r>
            <a:r>
              <a:rPr lang="fr-FR" altLang="de-DE" sz="2000" dirty="0">
                <a:latin typeface="Arial" pitchFamily="34" charset="0"/>
              </a:rPr>
              <a:t>les muscles ou les chaînes musculaires sont étirés par des forces extérieures.</a:t>
            </a:r>
            <a:endParaRPr lang="de-CH" altLang="de-DE" sz="2000" dirty="0">
              <a:latin typeface="Arial" pitchFamily="34" charset="0"/>
            </a:endParaRPr>
          </a:p>
        </p:txBody>
      </p:sp>
      <p:sp>
        <p:nvSpPr>
          <p:cNvPr id="5" name="Abgerundetes Rechteck 7">
            <a:extLst>
              <a:ext uri="{FF2B5EF4-FFF2-40B4-BE49-F238E27FC236}">
                <a16:creationId xmlns:a16="http://schemas.microsoft.com/office/drawing/2014/main" id="{6E65D521-6422-41CB-8242-E98A495BB599}"/>
              </a:ext>
            </a:extLst>
          </p:cNvPr>
          <p:cNvSpPr/>
          <p:nvPr/>
        </p:nvSpPr>
        <p:spPr>
          <a:xfrm>
            <a:off x="6157405" y="1762836"/>
            <a:ext cx="1512167" cy="94615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200" dirty="0" err="1">
                <a:solidFill>
                  <a:schemeClr val="tx1"/>
                </a:solidFill>
                <a:latin typeface="Arial" panose="020B0604020202020204" pitchFamily="34" charset="0"/>
                <a:cs typeface="Arial" panose="020B0604020202020204" pitchFamily="34" charset="0"/>
              </a:rPr>
              <a:t>Étirements</a:t>
            </a:r>
            <a:r>
              <a:rPr lang="de-CH" sz="1200" dirty="0">
                <a:solidFill>
                  <a:schemeClr val="tx1"/>
                </a:solidFill>
                <a:latin typeface="Arial" panose="020B0604020202020204" pitchFamily="34" charset="0"/>
                <a:cs typeface="Arial" panose="020B0604020202020204" pitchFamily="34" charset="0"/>
              </a:rPr>
              <a:t> </a:t>
            </a:r>
            <a:r>
              <a:rPr lang="de-CH" sz="1200" dirty="0" err="1">
                <a:solidFill>
                  <a:schemeClr val="tx1"/>
                </a:solidFill>
                <a:latin typeface="Arial" panose="020B0604020202020204" pitchFamily="34" charset="0"/>
                <a:cs typeface="Arial" panose="020B0604020202020204" pitchFamily="34" charset="0"/>
              </a:rPr>
              <a:t>dynamiques</a:t>
            </a:r>
            <a:endParaRPr lang="de-CH" sz="1200" dirty="0">
              <a:solidFill>
                <a:schemeClr val="tx1"/>
              </a:solidFill>
              <a:latin typeface="Arial" panose="020B0604020202020204" pitchFamily="34" charset="0"/>
              <a:cs typeface="Arial" panose="020B0604020202020204" pitchFamily="34" charset="0"/>
            </a:endParaRPr>
          </a:p>
        </p:txBody>
      </p:sp>
      <p:sp>
        <p:nvSpPr>
          <p:cNvPr id="7" name="Abgerundetes Rechteck 7">
            <a:extLst>
              <a:ext uri="{FF2B5EF4-FFF2-40B4-BE49-F238E27FC236}">
                <a16:creationId xmlns:a16="http://schemas.microsoft.com/office/drawing/2014/main" id="{D893BE3F-E448-4B62-864F-8D9E4CB307C4}"/>
              </a:ext>
            </a:extLst>
          </p:cNvPr>
          <p:cNvSpPr/>
          <p:nvPr/>
        </p:nvSpPr>
        <p:spPr>
          <a:xfrm>
            <a:off x="7717945" y="1581955"/>
            <a:ext cx="715887" cy="56546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200" dirty="0" err="1">
                <a:solidFill>
                  <a:schemeClr val="tx1"/>
                </a:solidFill>
                <a:latin typeface="Arial" panose="020B0604020202020204" pitchFamily="34" charset="0"/>
                <a:cs typeface="Arial" panose="020B0604020202020204" pitchFamily="34" charset="0"/>
              </a:rPr>
              <a:t>aktif</a:t>
            </a:r>
            <a:endParaRPr lang="de-CH" sz="1200" dirty="0">
              <a:solidFill>
                <a:schemeClr val="tx1"/>
              </a:solidFill>
              <a:latin typeface="Arial" panose="020B0604020202020204" pitchFamily="34" charset="0"/>
              <a:cs typeface="Arial" panose="020B0604020202020204" pitchFamily="34" charset="0"/>
            </a:endParaRPr>
          </a:p>
        </p:txBody>
      </p:sp>
      <p:sp>
        <p:nvSpPr>
          <p:cNvPr id="9" name="Abgerundetes Rechteck 7">
            <a:extLst>
              <a:ext uri="{FF2B5EF4-FFF2-40B4-BE49-F238E27FC236}">
                <a16:creationId xmlns:a16="http://schemas.microsoft.com/office/drawing/2014/main" id="{EB2F8422-2263-44E2-A2E0-697168AF6799}"/>
              </a:ext>
            </a:extLst>
          </p:cNvPr>
          <p:cNvSpPr/>
          <p:nvPr/>
        </p:nvSpPr>
        <p:spPr>
          <a:xfrm>
            <a:off x="4663797" y="2807587"/>
            <a:ext cx="2864406" cy="83743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200" dirty="0" err="1">
                <a:solidFill>
                  <a:schemeClr val="tx1"/>
                </a:solidFill>
                <a:latin typeface="Arial" panose="020B0604020202020204" pitchFamily="34" charset="0"/>
                <a:cs typeface="Arial" panose="020B0604020202020204" pitchFamily="34" charset="0"/>
              </a:rPr>
              <a:t>Méthodes</a:t>
            </a:r>
            <a:r>
              <a:rPr lang="de-CH" sz="1200" dirty="0">
                <a:solidFill>
                  <a:schemeClr val="tx1"/>
                </a:solidFill>
                <a:latin typeface="Arial" panose="020B0604020202020204" pitchFamily="34" charset="0"/>
                <a:cs typeface="Arial" panose="020B0604020202020204" pitchFamily="34" charset="0"/>
              </a:rPr>
              <a:t> </a:t>
            </a:r>
            <a:r>
              <a:rPr lang="de-CH" sz="1200" dirty="0" err="1">
                <a:solidFill>
                  <a:schemeClr val="tx1"/>
                </a:solidFill>
                <a:latin typeface="Arial" panose="020B0604020202020204" pitchFamily="34" charset="0"/>
                <a:cs typeface="Arial" panose="020B0604020202020204" pitchFamily="34" charset="0"/>
              </a:rPr>
              <a:t>spéciales</a:t>
            </a:r>
            <a:r>
              <a:rPr lang="de-CH" sz="1200" dirty="0">
                <a:solidFill>
                  <a:schemeClr val="tx1"/>
                </a:solidFill>
                <a:latin typeface="Arial" panose="020B0604020202020204" pitchFamily="34" charset="0"/>
                <a:cs typeface="Arial" panose="020B0604020202020204" pitchFamily="34" charset="0"/>
              </a:rPr>
              <a:t> </a:t>
            </a:r>
            <a:r>
              <a:rPr lang="de-CH" sz="1200" dirty="0" err="1">
                <a:solidFill>
                  <a:schemeClr val="tx1"/>
                </a:solidFill>
                <a:latin typeface="Arial" panose="020B0604020202020204" pitchFamily="34" charset="0"/>
                <a:cs typeface="Arial" panose="020B0604020202020204" pitchFamily="34" charset="0"/>
              </a:rPr>
              <a:t>d’étirement</a:t>
            </a:r>
            <a:r>
              <a:rPr lang="de-CH" sz="1200" dirty="0">
                <a:solidFill>
                  <a:schemeClr val="tx1"/>
                </a:solidFill>
                <a:latin typeface="Arial" panose="020B0604020202020204" pitchFamily="34" charset="0"/>
                <a:cs typeface="Arial" panose="020B0604020202020204" pitchFamily="34" charset="0"/>
              </a:rPr>
              <a:t> </a:t>
            </a:r>
            <a:r>
              <a:rPr lang="de-CH" sz="1200" dirty="0" err="1">
                <a:solidFill>
                  <a:schemeClr val="tx1"/>
                </a:solidFill>
                <a:latin typeface="Arial" panose="020B0604020202020204" pitchFamily="34" charset="0"/>
                <a:cs typeface="Arial" panose="020B0604020202020204" pitchFamily="34" charset="0"/>
              </a:rPr>
              <a:t>étirement</a:t>
            </a:r>
            <a:r>
              <a:rPr lang="de-CH" sz="1200" dirty="0">
                <a:solidFill>
                  <a:schemeClr val="tx1"/>
                </a:solidFill>
                <a:latin typeface="Arial" panose="020B0604020202020204" pitchFamily="34" charset="0"/>
                <a:cs typeface="Arial" panose="020B0604020202020204" pitchFamily="34" charset="0"/>
              </a:rPr>
              <a:t> </a:t>
            </a:r>
            <a:r>
              <a:rPr lang="de-CH" sz="1200" dirty="0" err="1">
                <a:solidFill>
                  <a:schemeClr val="tx1"/>
                </a:solidFill>
                <a:latin typeface="Arial" panose="020B0604020202020204" pitchFamily="34" charset="0"/>
                <a:cs typeface="Arial" panose="020B0604020202020204" pitchFamily="34" charset="0"/>
              </a:rPr>
              <a:t>contraction</a:t>
            </a:r>
            <a:r>
              <a:rPr lang="de-CH" sz="1200" dirty="0">
                <a:solidFill>
                  <a:schemeClr val="tx1"/>
                </a:solidFill>
                <a:latin typeface="Arial" panose="020B0604020202020204" pitchFamily="34" charset="0"/>
                <a:cs typeface="Arial" panose="020B0604020202020204" pitchFamily="34" charset="0"/>
              </a:rPr>
              <a:t>-relaxation</a:t>
            </a:r>
          </a:p>
        </p:txBody>
      </p:sp>
      <p:sp>
        <p:nvSpPr>
          <p:cNvPr id="10" name="Abgerundetes Rechteck 7">
            <a:extLst>
              <a:ext uri="{FF2B5EF4-FFF2-40B4-BE49-F238E27FC236}">
                <a16:creationId xmlns:a16="http://schemas.microsoft.com/office/drawing/2014/main" id="{AC9A0472-1684-49AC-ADB3-3BAC9D8F3F9B}"/>
              </a:ext>
            </a:extLst>
          </p:cNvPr>
          <p:cNvSpPr/>
          <p:nvPr/>
        </p:nvSpPr>
        <p:spPr>
          <a:xfrm>
            <a:off x="7717945" y="2215460"/>
            <a:ext cx="715887" cy="56546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200" dirty="0" err="1">
                <a:solidFill>
                  <a:schemeClr val="tx1"/>
                </a:solidFill>
                <a:latin typeface="Arial" panose="020B0604020202020204" pitchFamily="34" charset="0"/>
                <a:cs typeface="Arial" panose="020B0604020202020204" pitchFamily="34" charset="0"/>
              </a:rPr>
              <a:t>passif</a:t>
            </a:r>
            <a:endParaRPr lang="de-CH" sz="1200" dirty="0">
              <a:solidFill>
                <a:schemeClr val="tx1"/>
              </a:solidFill>
              <a:latin typeface="Arial" panose="020B0604020202020204" pitchFamily="34" charset="0"/>
              <a:cs typeface="Arial" panose="020B0604020202020204" pitchFamily="34" charset="0"/>
            </a:endParaRPr>
          </a:p>
        </p:txBody>
      </p:sp>
      <p:sp>
        <p:nvSpPr>
          <p:cNvPr id="11" name="Abgerundetes Rechteck 7">
            <a:extLst>
              <a:ext uri="{FF2B5EF4-FFF2-40B4-BE49-F238E27FC236}">
                <a16:creationId xmlns:a16="http://schemas.microsoft.com/office/drawing/2014/main" id="{8F69458E-A394-42E6-8E3F-5363683A97DE}"/>
              </a:ext>
            </a:extLst>
          </p:cNvPr>
          <p:cNvSpPr/>
          <p:nvPr/>
        </p:nvSpPr>
        <p:spPr>
          <a:xfrm>
            <a:off x="5261806" y="2215460"/>
            <a:ext cx="715887" cy="56546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200" dirty="0" err="1">
                <a:solidFill>
                  <a:schemeClr val="tx1"/>
                </a:solidFill>
                <a:latin typeface="Arial" panose="020B0604020202020204" pitchFamily="34" charset="0"/>
                <a:cs typeface="Arial" panose="020B0604020202020204" pitchFamily="34" charset="0"/>
              </a:rPr>
              <a:t>passif</a:t>
            </a:r>
            <a:endParaRPr lang="de-CH" sz="1200" dirty="0">
              <a:solidFill>
                <a:schemeClr val="tx1"/>
              </a:solidFill>
              <a:latin typeface="Arial" panose="020B0604020202020204" pitchFamily="34" charset="0"/>
              <a:cs typeface="Arial" panose="020B0604020202020204" pitchFamily="34" charset="0"/>
            </a:endParaRPr>
          </a:p>
        </p:txBody>
      </p:sp>
      <p:sp>
        <p:nvSpPr>
          <p:cNvPr id="12" name="Abgerundetes Rechteck 7">
            <a:extLst>
              <a:ext uri="{FF2B5EF4-FFF2-40B4-BE49-F238E27FC236}">
                <a16:creationId xmlns:a16="http://schemas.microsoft.com/office/drawing/2014/main" id="{3BD96606-614E-47E1-96F1-0EDAB52BE480}"/>
              </a:ext>
            </a:extLst>
          </p:cNvPr>
          <p:cNvSpPr/>
          <p:nvPr/>
        </p:nvSpPr>
        <p:spPr>
          <a:xfrm>
            <a:off x="5261806" y="1600692"/>
            <a:ext cx="715887" cy="56546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200" dirty="0" err="1">
                <a:solidFill>
                  <a:schemeClr val="tx1"/>
                </a:solidFill>
                <a:latin typeface="Arial" panose="020B0604020202020204" pitchFamily="34" charset="0"/>
                <a:cs typeface="Arial" panose="020B0604020202020204" pitchFamily="34" charset="0"/>
              </a:rPr>
              <a:t>aktif</a:t>
            </a:r>
            <a:endParaRPr lang="de-CH" sz="1200" dirty="0">
              <a:solidFill>
                <a:schemeClr val="tx1"/>
              </a:solidFill>
              <a:latin typeface="Arial" panose="020B0604020202020204" pitchFamily="34" charset="0"/>
              <a:cs typeface="Arial" panose="020B0604020202020204" pitchFamily="34" charset="0"/>
            </a:endParaRPr>
          </a:p>
        </p:txBody>
      </p:sp>
      <p:sp>
        <p:nvSpPr>
          <p:cNvPr id="13" name="Rechteck: abgerundete Ecken 12">
            <a:extLst>
              <a:ext uri="{FF2B5EF4-FFF2-40B4-BE49-F238E27FC236}">
                <a16:creationId xmlns:a16="http://schemas.microsoft.com/office/drawing/2014/main" id="{0D5803A7-9A14-467D-9657-41A52BDA0218}"/>
              </a:ext>
            </a:extLst>
          </p:cNvPr>
          <p:cNvSpPr/>
          <p:nvPr/>
        </p:nvSpPr>
        <p:spPr>
          <a:xfrm>
            <a:off x="3359696" y="1484578"/>
            <a:ext cx="5328592" cy="2232454"/>
          </a:xfrm>
          <a:prstGeom prst="round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de-CH" dirty="0" err="1">
              <a:solidFill>
                <a:schemeClr val="tx1"/>
              </a:solidFill>
            </a:endParaRPr>
          </a:p>
        </p:txBody>
      </p:sp>
      <p:sp>
        <p:nvSpPr>
          <p:cNvPr id="6" name="SeitenzahlBenutzerdefiniert">
            <a:extLst>
              <a:ext uri="{FF2B5EF4-FFF2-40B4-BE49-F238E27FC236}">
                <a16:creationId xmlns:a16="http://schemas.microsoft.com/office/drawing/2014/main" id="{534CF9AC-2945-30EB-83AD-9EA3731C6CC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31</a:t>
            </a:r>
            <a:endParaRPr lang="de-CH" sz="900" dirty="0"/>
          </a:p>
        </p:txBody>
      </p:sp>
    </p:spTree>
    <p:extLst>
      <p:ext uri="{BB962C8B-B14F-4D97-AF65-F5344CB8AC3E}">
        <p14:creationId xmlns:p14="http://schemas.microsoft.com/office/powerpoint/2010/main" val="14671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9" grpId="0" animBg="1"/>
      <p:bldP spid="10" grpId="0" animBg="1"/>
      <p:bldP spid="11" grpId="0" animBg="1"/>
      <p:bldP spid="1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2">
            <a:extLst>
              <a:ext uri="{FF2B5EF4-FFF2-40B4-BE49-F238E27FC236}">
                <a16:creationId xmlns:a16="http://schemas.microsoft.com/office/drawing/2014/main" id="{F64EA108-57F4-4A6F-9CA3-D29FB2330811}"/>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Mobilità</a:t>
            </a:r>
            <a:br>
              <a:rPr lang="de-CH" sz="2800" kern="0" dirty="0">
                <a:latin typeface="Arial" panose="020B0604020202020204" pitchFamily="34" charset="0"/>
                <a:cs typeface="Arial" panose="020B0604020202020204" pitchFamily="34" charset="0"/>
              </a:rPr>
            </a:br>
            <a:r>
              <a:rPr lang="it-IT" sz="2800" b="0" kern="0" dirty="0">
                <a:latin typeface="Arial" panose="020B0604020202020204" pitchFamily="34" charset="0"/>
                <a:cs typeface="Arial" panose="020B0604020202020204" pitchFamily="34" charset="0"/>
              </a:rPr>
              <a:t>Aspetti metodici dell’allenamento della mobilità</a:t>
            </a:r>
            <a:endParaRPr lang="de-CH" sz="2800" b="0" kern="0" dirty="0">
              <a:latin typeface="Arial" panose="020B0604020202020204" pitchFamily="34" charset="0"/>
              <a:cs typeface="Arial" panose="020B0604020202020204" pitchFamily="34" charset="0"/>
            </a:endParaRPr>
          </a:p>
        </p:txBody>
      </p:sp>
      <p:sp>
        <p:nvSpPr>
          <p:cNvPr id="2" name="Abgerundetes Rechteck 7">
            <a:extLst>
              <a:ext uri="{FF2B5EF4-FFF2-40B4-BE49-F238E27FC236}">
                <a16:creationId xmlns:a16="http://schemas.microsoft.com/office/drawing/2014/main" id="{B6F8BC46-B7DD-95BA-AF5D-5DD0D254204A}"/>
              </a:ext>
            </a:extLst>
          </p:cNvPr>
          <p:cNvSpPr/>
          <p:nvPr/>
        </p:nvSpPr>
        <p:spPr>
          <a:xfrm>
            <a:off x="3681378" y="1762836"/>
            <a:ext cx="1512167" cy="94615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200" dirty="0">
                <a:solidFill>
                  <a:schemeClr val="tx1"/>
                </a:solidFill>
                <a:latin typeface="Arial" panose="020B0604020202020204" pitchFamily="34" charset="0"/>
                <a:cs typeface="Arial" panose="020B0604020202020204" pitchFamily="34" charset="0"/>
              </a:rPr>
              <a:t>Stretching </a:t>
            </a:r>
            <a:r>
              <a:rPr lang="de-CH" sz="1200" dirty="0" err="1">
                <a:solidFill>
                  <a:schemeClr val="tx1"/>
                </a:solidFill>
                <a:latin typeface="Arial" panose="020B0604020202020204" pitchFamily="34" charset="0"/>
                <a:cs typeface="Arial" panose="020B0604020202020204" pitchFamily="34" charset="0"/>
              </a:rPr>
              <a:t>statico</a:t>
            </a:r>
            <a:endParaRPr lang="de-CH" sz="1200" dirty="0">
              <a:solidFill>
                <a:schemeClr val="tx1"/>
              </a:solidFill>
              <a:latin typeface="Arial" panose="020B0604020202020204" pitchFamily="34" charset="0"/>
              <a:cs typeface="Arial" panose="020B0604020202020204" pitchFamily="34" charset="0"/>
            </a:endParaRPr>
          </a:p>
        </p:txBody>
      </p:sp>
      <p:sp>
        <p:nvSpPr>
          <p:cNvPr id="3" name="Text Box 58">
            <a:extLst>
              <a:ext uri="{FF2B5EF4-FFF2-40B4-BE49-F238E27FC236}">
                <a16:creationId xmlns:a16="http://schemas.microsoft.com/office/drawing/2014/main" id="{2A64D24F-CF33-0970-240A-B645E461DFDC}"/>
              </a:ext>
            </a:extLst>
          </p:cNvPr>
          <p:cNvSpPr txBox="1">
            <a:spLocks noChangeArrowheads="1"/>
          </p:cNvSpPr>
          <p:nvPr/>
        </p:nvSpPr>
        <p:spPr bwMode="auto">
          <a:xfrm>
            <a:off x="263352" y="3429000"/>
            <a:ext cx="11693251"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ct val="0"/>
              </a:spcBef>
              <a:spcAft>
                <a:spcPts val="1200"/>
              </a:spcAft>
              <a:buClr>
                <a:schemeClr val="accent1"/>
              </a:buClr>
              <a:buFont typeface="Wingdings" pitchFamily="2" charset="2"/>
              <a:buChar char="§"/>
            </a:pPr>
            <a:r>
              <a:rPr lang="de-CH" altLang="de-DE" sz="2000" dirty="0">
                <a:latin typeface="Arial" pitchFamily="34" charset="0"/>
              </a:rPr>
              <a:t>Stretching </a:t>
            </a:r>
            <a:r>
              <a:rPr lang="de-CH" altLang="de-DE" sz="2000" dirty="0" err="1">
                <a:latin typeface="Arial" pitchFamily="34" charset="0"/>
              </a:rPr>
              <a:t>dinamico</a:t>
            </a:r>
            <a:r>
              <a:rPr lang="de-CH" altLang="de-DE" sz="2000" dirty="0">
                <a:latin typeface="Arial" pitchFamily="34" charset="0"/>
              </a:rPr>
              <a:t>:</a:t>
            </a:r>
            <a:br>
              <a:rPr lang="de-CH" altLang="de-DE" sz="2000" dirty="0">
                <a:latin typeface="Arial" pitchFamily="34" charset="0"/>
              </a:rPr>
            </a:br>
            <a:r>
              <a:rPr lang="it-IT" altLang="de-DE" sz="2000" dirty="0">
                <a:latin typeface="Arial" pitchFamily="34" charset="0"/>
              </a:rPr>
              <a:t>I muscoli vengono allungati in modo dinamico-attivo con movimenti lenti o con oscillazioni, oppure in modo dinamico-passivo (ad es. con l’aiuto di un partner).</a:t>
            </a:r>
          </a:p>
          <a:p>
            <a:pPr marL="285750" indent="-285750">
              <a:spcBef>
                <a:spcPct val="0"/>
              </a:spcBef>
              <a:spcAft>
                <a:spcPts val="1200"/>
              </a:spcAft>
              <a:buClr>
                <a:schemeClr val="accent1"/>
              </a:buClr>
              <a:buFont typeface="Wingdings" pitchFamily="2" charset="2"/>
              <a:buChar char="§"/>
            </a:pPr>
            <a:r>
              <a:rPr lang="de-CH" altLang="de-DE" sz="2000" dirty="0">
                <a:latin typeface="Arial" pitchFamily="34" charset="0"/>
              </a:rPr>
              <a:t>Stretching </a:t>
            </a:r>
            <a:r>
              <a:rPr lang="de-CH" altLang="de-DE" sz="2000" dirty="0" err="1">
                <a:latin typeface="Arial" pitchFamily="34" charset="0"/>
              </a:rPr>
              <a:t>statico</a:t>
            </a:r>
            <a:r>
              <a:rPr lang="de-CH" altLang="de-DE" sz="2000" dirty="0">
                <a:latin typeface="Arial" pitchFamily="34" charset="0"/>
              </a:rPr>
              <a:t>:</a:t>
            </a:r>
            <a:br>
              <a:rPr lang="de-CH" altLang="de-DE" sz="2000" dirty="0">
                <a:latin typeface="Arial" pitchFamily="34" charset="0"/>
              </a:rPr>
            </a:br>
            <a:r>
              <a:rPr lang="it-IT" altLang="de-DE" sz="2000" dirty="0">
                <a:latin typeface="Arial" pitchFamily="34" charset="0"/>
              </a:rPr>
              <a:t>I muscoli vengono allungati in modo statico-attivo o statico-passivo.</a:t>
            </a:r>
            <a:br>
              <a:rPr lang="de-CH" altLang="de-DE" sz="2000" dirty="0">
                <a:latin typeface="Arial" pitchFamily="34" charset="0"/>
              </a:rPr>
            </a:br>
            <a:r>
              <a:rPr lang="it-IT" altLang="de-DE" sz="2000" dirty="0">
                <a:latin typeface="Arial" pitchFamily="34" charset="0"/>
              </a:rPr>
              <a:t>Stretching statico-attivo: i muscoli o le catene muscolari vengono portati in posizione di allungamento tramite la contrazione dei loro antagonisti e mantenuti per alcuni secondi in questa posizione.</a:t>
            </a:r>
            <a:br>
              <a:rPr lang="de-CH" altLang="de-DE" sz="2000" dirty="0">
                <a:latin typeface="Arial" pitchFamily="34" charset="0"/>
              </a:rPr>
            </a:br>
            <a:r>
              <a:rPr lang="it-IT" altLang="de-DE" sz="2000" dirty="0">
                <a:latin typeface="Arial" pitchFamily="34" charset="0"/>
              </a:rPr>
              <a:t>Stretching statico-passivo: i muscoli o le catene muscolari vengono allungati tramite forze esterne.</a:t>
            </a:r>
            <a:endParaRPr lang="de-CH" altLang="de-DE" sz="2000" dirty="0">
              <a:latin typeface="Arial" pitchFamily="34" charset="0"/>
            </a:endParaRPr>
          </a:p>
        </p:txBody>
      </p:sp>
      <p:sp>
        <p:nvSpPr>
          <p:cNvPr id="5" name="Abgerundetes Rechteck 7">
            <a:extLst>
              <a:ext uri="{FF2B5EF4-FFF2-40B4-BE49-F238E27FC236}">
                <a16:creationId xmlns:a16="http://schemas.microsoft.com/office/drawing/2014/main" id="{6E65D521-6422-41CB-8242-E98A495BB599}"/>
              </a:ext>
            </a:extLst>
          </p:cNvPr>
          <p:cNvSpPr/>
          <p:nvPr/>
        </p:nvSpPr>
        <p:spPr>
          <a:xfrm>
            <a:off x="6157405" y="1762836"/>
            <a:ext cx="1512167" cy="94615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200" dirty="0">
                <a:solidFill>
                  <a:schemeClr val="tx1"/>
                </a:solidFill>
                <a:latin typeface="Arial" panose="020B0604020202020204" pitchFamily="34" charset="0"/>
                <a:cs typeface="Arial" panose="020B0604020202020204" pitchFamily="34" charset="0"/>
              </a:rPr>
              <a:t>Stretching </a:t>
            </a:r>
            <a:r>
              <a:rPr lang="de-CH" sz="1200" dirty="0" err="1">
                <a:solidFill>
                  <a:schemeClr val="tx1"/>
                </a:solidFill>
                <a:latin typeface="Arial" panose="020B0604020202020204" pitchFamily="34" charset="0"/>
                <a:cs typeface="Arial" panose="020B0604020202020204" pitchFamily="34" charset="0"/>
              </a:rPr>
              <a:t>dinamico</a:t>
            </a:r>
            <a:endParaRPr lang="de-CH" sz="1200" dirty="0">
              <a:solidFill>
                <a:schemeClr val="tx1"/>
              </a:solidFill>
              <a:latin typeface="Arial" panose="020B0604020202020204" pitchFamily="34" charset="0"/>
              <a:cs typeface="Arial" panose="020B0604020202020204" pitchFamily="34" charset="0"/>
            </a:endParaRPr>
          </a:p>
        </p:txBody>
      </p:sp>
      <p:sp>
        <p:nvSpPr>
          <p:cNvPr id="7" name="Abgerundetes Rechteck 7">
            <a:extLst>
              <a:ext uri="{FF2B5EF4-FFF2-40B4-BE49-F238E27FC236}">
                <a16:creationId xmlns:a16="http://schemas.microsoft.com/office/drawing/2014/main" id="{D893BE3F-E448-4B62-864F-8D9E4CB307C4}"/>
              </a:ext>
            </a:extLst>
          </p:cNvPr>
          <p:cNvSpPr/>
          <p:nvPr/>
        </p:nvSpPr>
        <p:spPr>
          <a:xfrm>
            <a:off x="7717945" y="1581955"/>
            <a:ext cx="772790" cy="56546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200" dirty="0" err="1">
                <a:solidFill>
                  <a:schemeClr val="tx1"/>
                </a:solidFill>
                <a:latin typeface="Arial" panose="020B0604020202020204" pitchFamily="34" charset="0"/>
                <a:cs typeface="Arial" panose="020B0604020202020204" pitchFamily="34" charset="0"/>
              </a:rPr>
              <a:t>attivo</a:t>
            </a:r>
            <a:endParaRPr lang="de-CH" sz="1200" dirty="0">
              <a:solidFill>
                <a:schemeClr val="tx1"/>
              </a:solidFill>
              <a:latin typeface="Arial" panose="020B0604020202020204" pitchFamily="34" charset="0"/>
              <a:cs typeface="Arial" panose="020B0604020202020204" pitchFamily="34" charset="0"/>
            </a:endParaRPr>
          </a:p>
        </p:txBody>
      </p:sp>
      <p:sp>
        <p:nvSpPr>
          <p:cNvPr id="9" name="Abgerundetes Rechteck 7">
            <a:extLst>
              <a:ext uri="{FF2B5EF4-FFF2-40B4-BE49-F238E27FC236}">
                <a16:creationId xmlns:a16="http://schemas.microsoft.com/office/drawing/2014/main" id="{EB2F8422-2263-44E2-A2E0-697168AF6799}"/>
              </a:ext>
            </a:extLst>
          </p:cNvPr>
          <p:cNvSpPr/>
          <p:nvPr/>
        </p:nvSpPr>
        <p:spPr>
          <a:xfrm>
            <a:off x="4663797" y="2807587"/>
            <a:ext cx="2864406" cy="83743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200" dirty="0">
                <a:solidFill>
                  <a:schemeClr val="tx1"/>
                </a:solidFill>
                <a:latin typeface="Arial" panose="020B0604020202020204" pitchFamily="34" charset="0"/>
                <a:cs typeface="Arial" panose="020B0604020202020204" pitchFamily="34" charset="0"/>
              </a:rPr>
              <a:t>Spezielle Methoden des Dehnens</a:t>
            </a:r>
          </a:p>
          <a:p>
            <a:pPr algn="ctr" defTabSz="355600" eaLnBrk="0" hangingPunct="0">
              <a:defRPr/>
            </a:pPr>
            <a:r>
              <a:rPr lang="de-CH" sz="1200" dirty="0">
                <a:solidFill>
                  <a:schemeClr val="tx1"/>
                </a:solidFill>
                <a:latin typeface="Arial" panose="020B0604020202020204" pitchFamily="34" charset="0"/>
                <a:cs typeface="Arial" panose="020B0604020202020204" pitchFamily="34" charset="0"/>
              </a:rPr>
              <a:t>Anspannungs-Entspannungs-Dehnen</a:t>
            </a:r>
          </a:p>
        </p:txBody>
      </p:sp>
      <p:sp>
        <p:nvSpPr>
          <p:cNvPr id="10" name="Abgerundetes Rechteck 7">
            <a:extLst>
              <a:ext uri="{FF2B5EF4-FFF2-40B4-BE49-F238E27FC236}">
                <a16:creationId xmlns:a16="http://schemas.microsoft.com/office/drawing/2014/main" id="{AC9A0472-1684-49AC-ADB3-3BAC9D8F3F9B}"/>
              </a:ext>
            </a:extLst>
          </p:cNvPr>
          <p:cNvSpPr/>
          <p:nvPr/>
        </p:nvSpPr>
        <p:spPr>
          <a:xfrm>
            <a:off x="7717945" y="2215460"/>
            <a:ext cx="772790" cy="56546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200" dirty="0" err="1">
                <a:solidFill>
                  <a:schemeClr val="tx1"/>
                </a:solidFill>
                <a:latin typeface="Arial" panose="020B0604020202020204" pitchFamily="34" charset="0"/>
                <a:cs typeface="Arial" panose="020B0604020202020204" pitchFamily="34" charset="0"/>
              </a:rPr>
              <a:t>passivo</a:t>
            </a:r>
            <a:endParaRPr lang="de-CH" sz="1200" dirty="0">
              <a:solidFill>
                <a:schemeClr val="tx1"/>
              </a:solidFill>
              <a:latin typeface="Arial" panose="020B0604020202020204" pitchFamily="34" charset="0"/>
              <a:cs typeface="Arial" panose="020B0604020202020204" pitchFamily="34" charset="0"/>
            </a:endParaRPr>
          </a:p>
        </p:txBody>
      </p:sp>
      <p:sp>
        <p:nvSpPr>
          <p:cNvPr id="11" name="Abgerundetes Rechteck 7">
            <a:extLst>
              <a:ext uri="{FF2B5EF4-FFF2-40B4-BE49-F238E27FC236}">
                <a16:creationId xmlns:a16="http://schemas.microsoft.com/office/drawing/2014/main" id="{8F69458E-A394-42E6-8E3F-5363683A97DE}"/>
              </a:ext>
            </a:extLst>
          </p:cNvPr>
          <p:cNvSpPr/>
          <p:nvPr/>
        </p:nvSpPr>
        <p:spPr>
          <a:xfrm>
            <a:off x="5261806" y="2215460"/>
            <a:ext cx="772790" cy="56546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200" dirty="0" err="1">
                <a:solidFill>
                  <a:schemeClr val="tx1"/>
                </a:solidFill>
                <a:latin typeface="Arial" panose="020B0604020202020204" pitchFamily="34" charset="0"/>
                <a:cs typeface="Arial" panose="020B0604020202020204" pitchFamily="34" charset="0"/>
              </a:rPr>
              <a:t>passivo</a:t>
            </a:r>
            <a:endParaRPr lang="de-CH" sz="1200" dirty="0">
              <a:solidFill>
                <a:schemeClr val="tx1"/>
              </a:solidFill>
              <a:latin typeface="Arial" panose="020B0604020202020204" pitchFamily="34" charset="0"/>
              <a:cs typeface="Arial" panose="020B0604020202020204" pitchFamily="34" charset="0"/>
            </a:endParaRPr>
          </a:p>
        </p:txBody>
      </p:sp>
      <p:sp>
        <p:nvSpPr>
          <p:cNvPr id="12" name="Abgerundetes Rechteck 7">
            <a:extLst>
              <a:ext uri="{FF2B5EF4-FFF2-40B4-BE49-F238E27FC236}">
                <a16:creationId xmlns:a16="http://schemas.microsoft.com/office/drawing/2014/main" id="{3BD96606-614E-47E1-96F1-0EDAB52BE480}"/>
              </a:ext>
            </a:extLst>
          </p:cNvPr>
          <p:cNvSpPr/>
          <p:nvPr/>
        </p:nvSpPr>
        <p:spPr>
          <a:xfrm>
            <a:off x="5261806" y="1600692"/>
            <a:ext cx="772790" cy="56546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200" dirty="0" err="1">
                <a:solidFill>
                  <a:schemeClr val="tx1"/>
                </a:solidFill>
                <a:latin typeface="Arial" panose="020B0604020202020204" pitchFamily="34" charset="0"/>
                <a:cs typeface="Arial" panose="020B0604020202020204" pitchFamily="34" charset="0"/>
              </a:rPr>
              <a:t>attivo</a:t>
            </a:r>
            <a:endParaRPr lang="de-CH" sz="1200" dirty="0">
              <a:solidFill>
                <a:schemeClr val="tx1"/>
              </a:solidFill>
              <a:latin typeface="Arial" panose="020B0604020202020204" pitchFamily="34" charset="0"/>
              <a:cs typeface="Arial" panose="020B0604020202020204" pitchFamily="34" charset="0"/>
            </a:endParaRPr>
          </a:p>
        </p:txBody>
      </p:sp>
      <p:sp>
        <p:nvSpPr>
          <p:cNvPr id="13" name="Rechteck: abgerundete Ecken 12">
            <a:extLst>
              <a:ext uri="{FF2B5EF4-FFF2-40B4-BE49-F238E27FC236}">
                <a16:creationId xmlns:a16="http://schemas.microsoft.com/office/drawing/2014/main" id="{0D5803A7-9A14-467D-9657-41A52BDA0218}"/>
              </a:ext>
            </a:extLst>
          </p:cNvPr>
          <p:cNvSpPr/>
          <p:nvPr/>
        </p:nvSpPr>
        <p:spPr>
          <a:xfrm>
            <a:off x="3359696" y="1484578"/>
            <a:ext cx="5328592" cy="2232454"/>
          </a:xfrm>
          <a:prstGeom prst="round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de-CH" dirty="0" err="1">
              <a:solidFill>
                <a:schemeClr val="tx1"/>
              </a:solidFill>
            </a:endParaRPr>
          </a:p>
        </p:txBody>
      </p:sp>
      <p:sp>
        <p:nvSpPr>
          <p:cNvPr id="6" name="SeitenzahlBenutzerdefiniert">
            <a:extLst>
              <a:ext uri="{FF2B5EF4-FFF2-40B4-BE49-F238E27FC236}">
                <a16:creationId xmlns:a16="http://schemas.microsoft.com/office/drawing/2014/main" id="{460BEABE-2F8E-C874-D248-68B972421B2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31</a:t>
            </a:r>
            <a:endParaRPr lang="de-CH" sz="900" dirty="0"/>
          </a:p>
        </p:txBody>
      </p:sp>
    </p:spTree>
    <p:extLst>
      <p:ext uri="{BB962C8B-B14F-4D97-AF65-F5344CB8AC3E}">
        <p14:creationId xmlns:p14="http://schemas.microsoft.com/office/powerpoint/2010/main" val="58241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9" grpId="0" animBg="1"/>
      <p:bldP spid="10" grpId="0" animBg="1"/>
      <p:bldP spid="11" grpId="0" animBg="1"/>
      <p:bldP spid="1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0CDA0-B99A-6754-C348-A8A3297450B7}"/>
            </a:ext>
          </a:extLst>
        </p:cNvPr>
        <p:cNvGrpSpPr/>
        <p:nvPr/>
      </p:nvGrpSpPr>
      <p:grpSpPr>
        <a:xfrm>
          <a:off x="0" y="0"/>
          <a:ext cx="0" cy="0"/>
          <a:chOff x="0" y="0"/>
          <a:chExt cx="0" cy="0"/>
        </a:xfrm>
      </p:grpSpPr>
      <p:sp>
        <p:nvSpPr>
          <p:cNvPr id="8" name="Titel 2">
            <a:extLst>
              <a:ext uri="{FF2B5EF4-FFF2-40B4-BE49-F238E27FC236}">
                <a16:creationId xmlns:a16="http://schemas.microsoft.com/office/drawing/2014/main" id="{4F88DD13-C67A-F549-8858-386CE49D4280}"/>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Beweglichkeit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Methodische Aspekte des Beweglichkeitstrainings</a:t>
            </a:r>
          </a:p>
        </p:txBody>
      </p:sp>
      <p:sp>
        <p:nvSpPr>
          <p:cNvPr id="3" name="Text Box 58">
            <a:extLst>
              <a:ext uri="{FF2B5EF4-FFF2-40B4-BE49-F238E27FC236}">
                <a16:creationId xmlns:a16="http://schemas.microsoft.com/office/drawing/2014/main" id="{519A8066-27BF-83A1-C3D4-0AFE1FA504AE}"/>
              </a:ext>
            </a:extLst>
          </p:cNvPr>
          <p:cNvSpPr txBox="1">
            <a:spLocks noChangeArrowheads="1"/>
          </p:cNvSpPr>
          <p:nvPr/>
        </p:nvSpPr>
        <p:spPr bwMode="auto">
          <a:xfrm>
            <a:off x="249374" y="1700808"/>
            <a:ext cx="1169325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ct val="0"/>
              </a:spcBef>
              <a:spcAft>
                <a:spcPts val="1200"/>
              </a:spcAft>
              <a:buClr>
                <a:schemeClr val="accent1"/>
              </a:buClr>
              <a:buFont typeface="Wingdings" pitchFamily="2" charset="2"/>
              <a:buChar char="§"/>
            </a:pPr>
            <a:r>
              <a:rPr lang="de-CH" altLang="de-DE" sz="2000" dirty="0">
                <a:latin typeface="Arial" pitchFamily="34" charset="0"/>
              </a:rPr>
              <a:t>Anspannungs-Entspannungs-Dehnen: Muskeln oder Muskelketten werden in einer Dehnstellung während 3-8 Sekunden maximal angespannt und dann nach einer kurzen Entspannungsphase während 5-10 Sekunden passiv-statisch gedehnt. In der dabei erreichten Dehnstellung wird der Vorgang wiederholt (2-5 Mal):</a:t>
            </a:r>
            <a:br>
              <a:rPr lang="de-CH" altLang="de-DE" sz="2000" dirty="0">
                <a:latin typeface="Arial" pitchFamily="34" charset="0"/>
              </a:rPr>
            </a:br>
            <a:r>
              <a:rPr lang="de-CH" altLang="de-DE" sz="2000" dirty="0">
                <a:latin typeface="Arial" pitchFamily="34" charset="0"/>
              </a:rPr>
              <a:t>maximal spannen – entspannen – dehnen – maximal spannen – entspannen – dehnen usw.</a:t>
            </a:r>
            <a:br>
              <a:rPr lang="de-CH" altLang="de-DE" sz="2000" dirty="0">
                <a:latin typeface="Arial" pitchFamily="34" charset="0"/>
              </a:rPr>
            </a:br>
            <a:r>
              <a:rPr lang="de-CH" altLang="de-DE" sz="2000" dirty="0">
                <a:latin typeface="Arial" pitchFamily="34" charset="0"/>
              </a:rPr>
              <a:t>Mit jeder Wiederholung nimmt der Widerstand des Muskels gegen die Dehnung ab.</a:t>
            </a:r>
          </a:p>
        </p:txBody>
      </p:sp>
      <p:sp>
        <p:nvSpPr>
          <p:cNvPr id="4" name="SeitenzahlBenutzerdefiniert">
            <a:extLst>
              <a:ext uri="{FF2B5EF4-FFF2-40B4-BE49-F238E27FC236}">
                <a16:creationId xmlns:a16="http://schemas.microsoft.com/office/drawing/2014/main" id="{9AC4E221-AD5C-7A15-3955-8E6106A76BB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32</a:t>
            </a:r>
            <a:endParaRPr lang="de-CH" sz="900" dirty="0"/>
          </a:p>
        </p:txBody>
      </p:sp>
    </p:spTree>
    <p:extLst>
      <p:ext uri="{BB962C8B-B14F-4D97-AF65-F5344CB8AC3E}">
        <p14:creationId xmlns:p14="http://schemas.microsoft.com/office/powerpoint/2010/main" val="16611813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0CDA0-B99A-6754-C348-A8A3297450B7}"/>
            </a:ext>
          </a:extLst>
        </p:cNvPr>
        <p:cNvGrpSpPr/>
        <p:nvPr/>
      </p:nvGrpSpPr>
      <p:grpSpPr>
        <a:xfrm>
          <a:off x="0" y="0"/>
          <a:ext cx="0" cy="0"/>
          <a:chOff x="0" y="0"/>
          <a:chExt cx="0" cy="0"/>
        </a:xfrm>
      </p:grpSpPr>
      <p:sp>
        <p:nvSpPr>
          <p:cNvPr id="8" name="Titel 2">
            <a:extLst>
              <a:ext uri="{FF2B5EF4-FFF2-40B4-BE49-F238E27FC236}">
                <a16:creationId xmlns:a16="http://schemas.microsoft.com/office/drawing/2014/main" id="{4F88DD13-C67A-F549-8858-386CE49D4280}"/>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Mobilité</a:t>
            </a:r>
            <a:br>
              <a:rPr lang="de-CH" sz="2800" kern="0" dirty="0">
                <a:latin typeface="Arial" panose="020B0604020202020204" pitchFamily="34" charset="0"/>
                <a:cs typeface="Arial" panose="020B0604020202020204" pitchFamily="34" charset="0"/>
              </a:rPr>
            </a:br>
            <a:r>
              <a:rPr lang="fr-FR" sz="2800" b="0" kern="0" dirty="0">
                <a:latin typeface="Arial" panose="020B0604020202020204" pitchFamily="34" charset="0"/>
                <a:cs typeface="Arial" panose="020B0604020202020204" pitchFamily="34" charset="0"/>
              </a:rPr>
              <a:t>Aspects méthodiques de l’entraînement de la mobilité</a:t>
            </a:r>
            <a:endParaRPr lang="de-CH" sz="2800" b="0" kern="0" dirty="0">
              <a:latin typeface="Arial" panose="020B0604020202020204" pitchFamily="34" charset="0"/>
              <a:cs typeface="Arial" panose="020B0604020202020204" pitchFamily="34" charset="0"/>
            </a:endParaRPr>
          </a:p>
        </p:txBody>
      </p:sp>
      <p:sp>
        <p:nvSpPr>
          <p:cNvPr id="3" name="Text Box 58">
            <a:extLst>
              <a:ext uri="{FF2B5EF4-FFF2-40B4-BE49-F238E27FC236}">
                <a16:creationId xmlns:a16="http://schemas.microsoft.com/office/drawing/2014/main" id="{519A8066-27BF-83A1-C3D4-0AFE1FA504AE}"/>
              </a:ext>
            </a:extLst>
          </p:cNvPr>
          <p:cNvSpPr txBox="1">
            <a:spLocks noChangeArrowheads="1"/>
          </p:cNvSpPr>
          <p:nvPr/>
        </p:nvSpPr>
        <p:spPr bwMode="auto">
          <a:xfrm>
            <a:off x="249374" y="1700808"/>
            <a:ext cx="1169325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ct val="0"/>
              </a:spcBef>
              <a:spcAft>
                <a:spcPts val="1200"/>
              </a:spcAft>
              <a:buClr>
                <a:schemeClr val="accent1"/>
              </a:buClr>
              <a:buFont typeface="Wingdings" pitchFamily="2" charset="2"/>
              <a:buChar char="§"/>
            </a:pPr>
            <a:r>
              <a:rPr lang="fr-FR" altLang="de-DE" sz="2000" dirty="0">
                <a:latin typeface="Arial" pitchFamily="34" charset="0"/>
              </a:rPr>
              <a:t>Étirements contraction-relâchement: les muscles ou les chaînes musculaires sont contractés au maximum pendant 3 à 8 secondes dans une position d’étirement, puis après une courte phase de relâchement, étirés de manière passive-statique pendant 5 à 10 secondes. Dans la position d’étirement ainsi atteinte, le processus est répété (2 à 5 fois):                                                    </a:t>
            </a:r>
            <a:r>
              <a:rPr lang="fr-FR" altLang="de-DE" sz="2000" dirty="0" err="1">
                <a:latin typeface="Arial" pitchFamily="34" charset="0"/>
              </a:rPr>
              <a:t>contracion</a:t>
            </a:r>
            <a:r>
              <a:rPr lang="fr-FR" altLang="de-DE" sz="2000" dirty="0">
                <a:latin typeface="Arial" pitchFamily="34" charset="0"/>
              </a:rPr>
              <a:t> maximale – relâchement – étirement – contraction maximale – relâchement – étirement, etc. À chaque répétition, la résistance du muscle à l’étirement diminue.</a:t>
            </a:r>
            <a:endParaRPr lang="de-CH" altLang="de-DE" sz="2000" dirty="0">
              <a:latin typeface="Arial" pitchFamily="34" charset="0"/>
            </a:endParaRPr>
          </a:p>
        </p:txBody>
      </p:sp>
      <p:sp>
        <p:nvSpPr>
          <p:cNvPr id="4" name="SeitenzahlBenutzerdefiniert">
            <a:extLst>
              <a:ext uri="{FF2B5EF4-FFF2-40B4-BE49-F238E27FC236}">
                <a16:creationId xmlns:a16="http://schemas.microsoft.com/office/drawing/2014/main" id="{0DA23863-83EF-375E-F8FB-ABD08B38711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32</a:t>
            </a:r>
            <a:endParaRPr lang="de-CH" sz="900" dirty="0"/>
          </a:p>
        </p:txBody>
      </p:sp>
    </p:spTree>
    <p:extLst>
      <p:ext uri="{BB962C8B-B14F-4D97-AF65-F5344CB8AC3E}">
        <p14:creationId xmlns:p14="http://schemas.microsoft.com/office/powerpoint/2010/main" val="242453057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0CDA0-B99A-6754-C348-A8A3297450B7}"/>
            </a:ext>
          </a:extLst>
        </p:cNvPr>
        <p:cNvGrpSpPr/>
        <p:nvPr/>
      </p:nvGrpSpPr>
      <p:grpSpPr>
        <a:xfrm>
          <a:off x="0" y="0"/>
          <a:ext cx="0" cy="0"/>
          <a:chOff x="0" y="0"/>
          <a:chExt cx="0" cy="0"/>
        </a:xfrm>
      </p:grpSpPr>
      <p:sp>
        <p:nvSpPr>
          <p:cNvPr id="8" name="Titel 2">
            <a:extLst>
              <a:ext uri="{FF2B5EF4-FFF2-40B4-BE49-F238E27FC236}">
                <a16:creationId xmlns:a16="http://schemas.microsoft.com/office/drawing/2014/main" id="{4F88DD13-C67A-F549-8858-386CE49D4280}"/>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Mobilità</a:t>
            </a:r>
            <a:br>
              <a:rPr lang="de-CH" sz="2800" kern="0" dirty="0">
                <a:latin typeface="Arial" panose="020B0604020202020204" pitchFamily="34" charset="0"/>
                <a:cs typeface="Arial" panose="020B0604020202020204" pitchFamily="34" charset="0"/>
              </a:rPr>
            </a:br>
            <a:r>
              <a:rPr lang="it-IT" sz="2800" b="0" kern="0" dirty="0">
                <a:latin typeface="Arial" panose="020B0604020202020204" pitchFamily="34" charset="0"/>
                <a:cs typeface="Arial" panose="020B0604020202020204" pitchFamily="34" charset="0"/>
              </a:rPr>
              <a:t>Aspetti metodici dell’allenamento della mobilità</a:t>
            </a:r>
            <a:endParaRPr lang="de-CH" sz="2800" b="0" kern="0" dirty="0">
              <a:latin typeface="Arial" panose="020B0604020202020204" pitchFamily="34" charset="0"/>
              <a:cs typeface="Arial" panose="020B0604020202020204" pitchFamily="34" charset="0"/>
            </a:endParaRPr>
          </a:p>
        </p:txBody>
      </p:sp>
      <p:sp>
        <p:nvSpPr>
          <p:cNvPr id="3" name="Text Box 58">
            <a:extLst>
              <a:ext uri="{FF2B5EF4-FFF2-40B4-BE49-F238E27FC236}">
                <a16:creationId xmlns:a16="http://schemas.microsoft.com/office/drawing/2014/main" id="{519A8066-27BF-83A1-C3D4-0AFE1FA504AE}"/>
              </a:ext>
            </a:extLst>
          </p:cNvPr>
          <p:cNvSpPr txBox="1">
            <a:spLocks noChangeArrowheads="1"/>
          </p:cNvSpPr>
          <p:nvPr/>
        </p:nvSpPr>
        <p:spPr bwMode="auto">
          <a:xfrm>
            <a:off x="249374" y="1700808"/>
            <a:ext cx="1169325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ct val="0"/>
              </a:spcBef>
              <a:spcAft>
                <a:spcPts val="1200"/>
              </a:spcAft>
              <a:buClr>
                <a:schemeClr val="accent1"/>
              </a:buClr>
              <a:buFont typeface="Wingdings" pitchFamily="2" charset="2"/>
              <a:buChar char="§"/>
            </a:pPr>
            <a:r>
              <a:rPr lang="it-IT" altLang="de-DE" sz="2000" dirty="0">
                <a:latin typeface="Arial" pitchFamily="34" charset="0"/>
              </a:rPr>
              <a:t>Stretching contrazione-rilassamento: i muscoli o le catene muscolari vengono contratti al massimo per 3–8 secondi in una posizione di allungamento, quindi dopo una breve fase di rilassamento allungati in modo passivo-statico per 5–10 secondi. Nella posizione di allungamento così raggiunta, il procedimento viene ripetuto (2–5 volte):                                                                                    contrazione massimale – rilassamento – allungamento – contrazione massimale – rilassamento – allungamento, ecc. Ad ogni ripetizione la resistenza del muscolo all’allungamento diminuisce.</a:t>
            </a:r>
            <a:endParaRPr lang="de-CH" altLang="de-DE" sz="2000" dirty="0">
              <a:latin typeface="Arial" pitchFamily="34" charset="0"/>
            </a:endParaRPr>
          </a:p>
        </p:txBody>
      </p:sp>
      <p:sp>
        <p:nvSpPr>
          <p:cNvPr id="4" name="SeitenzahlBenutzerdefiniert">
            <a:extLst>
              <a:ext uri="{FF2B5EF4-FFF2-40B4-BE49-F238E27FC236}">
                <a16:creationId xmlns:a16="http://schemas.microsoft.com/office/drawing/2014/main" id="{23C3408F-1762-DA36-C099-7EA5565732C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32</a:t>
            </a:r>
            <a:endParaRPr lang="de-CH" sz="900" dirty="0"/>
          </a:p>
        </p:txBody>
      </p:sp>
    </p:spTree>
    <p:extLst>
      <p:ext uri="{BB962C8B-B14F-4D97-AF65-F5344CB8AC3E}">
        <p14:creationId xmlns:p14="http://schemas.microsoft.com/office/powerpoint/2010/main" val="31047650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bgerundetes Rechteck 7">
            <a:extLst>
              <a:ext uri="{FF2B5EF4-FFF2-40B4-BE49-F238E27FC236}">
                <a16:creationId xmlns:a16="http://schemas.microsoft.com/office/drawing/2014/main" id="{E967F08C-B22E-014E-8A93-7E6DD6EA6E21}"/>
              </a:ext>
            </a:extLst>
          </p:cNvPr>
          <p:cNvSpPr/>
          <p:nvPr/>
        </p:nvSpPr>
        <p:spPr>
          <a:xfrm>
            <a:off x="400605" y="1530645"/>
            <a:ext cx="3052290" cy="12600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800" b="1" dirty="0">
                <a:solidFill>
                  <a:schemeClr val="tx1"/>
                </a:solidFill>
                <a:latin typeface="Arial" panose="020B0604020202020204" pitchFamily="34" charset="0"/>
                <a:cs typeface="Arial" panose="020B0604020202020204" pitchFamily="34" charset="0"/>
              </a:rPr>
              <a:t>Dehnen im Rahmen des Aufwärmens</a:t>
            </a:r>
          </a:p>
        </p:txBody>
      </p:sp>
      <p:sp>
        <p:nvSpPr>
          <p:cNvPr id="20" name="Richtungspfeil 22">
            <a:extLst>
              <a:ext uri="{FF2B5EF4-FFF2-40B4-BE49-F238E27FC236}">
                <a16:creationId xmlns:a16="http://schemas.microsoft.com/office/drawing/2014/main" id="{FA28D8EB-8810-324B-9522-5FCDACF72470}"/>
              </a:ext>
            </a:extLst>
          </p:cNvPr>
          <p:cNvSpPr/>
          <p:nvPr/>
        </p:nvSpPr>
        <p:spPr>
          <a:xfrm flipH="1">
            <a:off x="3564455" y="1526495"/>
            <a:ext cx="8269319" cy="1260000"/>
          </a:xfrm>
          <a:prstGeom prst="homePlate">
            <a:avLst>
              <a:gd name="adj" fmla="val 79751"/>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742950" lvl="1" indent="-285750">
              <a:spcAft>
                <a:spcPts val="600"/>
              </a:spcAft>
              <a:buFont typeface="Wingdings" pitchFamily="2" charset="2"/>
              <a:buChar char="§"/>
            </a:pPr>
            <a:r>
              <a:rPr lang="en-GB" sz="1800" dirty="0" err="1">
                <a:solidFill>
                  <a:schemeClr val="tx1"/>
                </a:solidFill>
                <a:latin typeface="Arial" pitchFamily="34" charset="0"/>
              </a:rPr>
              <a:t>Dynamisch-aktiv</a:t>
            </a:r>
            <a:r>
              <a:rPr lang="en-GB" sz="1800" dirty="0">
                <a:solidFill>
                  <a:schemeClr val="tx1"/>
                </a:solidFill>
                <a:latin typeface="Arial" pitchFamily="34" charset="0"/>
              </a:rPr>
              <a:t> </a:t>
            </a:r>
            <a:r>
              <a:rPr lang="en-GB" sz="1800" dirty="0" err="1">
                <a:solidFill>
                  <a:schemeClr val="tx1"/>
                </a:solidFill>
                <a:latin typeface="Arial" pitchFamily="34" charset="0"/>
              </a:rPr>
              <a:t>Dehnen</a:t>
            </a:r>
            <a:br>
              <a:rPr lang="en-GB" sz="1800" dirty="0">
                <a:solidFill>
                  <a:schemeClr val="tx1"/>
                </a:solidFill>
                <a:latin typeface="Arial" pitchFamily="34" charset="0"/>
              </a:rPr>
            </a:br>
            <a:r>
              <a:rPr lang="en-GB" sz="1800" dirty="0" err="1">
                <a:solidFill>
                  <a:schemeClr val="tx1"/>
                </a:solidFill>
                <a:latin typeface="Arial" pitchFamily="34" charset="0"/>
              </a:rPr>
              <a:t>Erhöhung</a:t>
            </a:r>
            <a:r>
              <a:rPr lang="en-GB" sz="1800" dirty="0">
                <a:solidFill>
                  <a:schemeClr val="tx1"/>
                </a:solidFill>
                <a:latin typeface="Arial" pitchFamily="34" charset="0"/>
              </a:rPr>
              <a:t> der </a:t>
            </a:r>
            <a:r>
              <a:rPr lang="en-GB" sz="1800" dirty="0" err="1">
                <a:solidFill>
                  <a:schemeClr val="tx1"/>
                </a:solidFill>
                <a:latin typeface="Arial" pitchFamily="34" charset="0"/>
              </a:rPr>
              <a:t>Dehnungstoleranz</a:t>
            </a:r>
            <a:r>
              <a:rPr lang="en-GB" sz="1800" dirty="0">
                <a:solidFill>
                  <a:schemeClr val="tx1"/>
                </a:solidFill>
                <a:latin typeface="Arial" pitchFamily="34" charset="0"/>
              </a:rPr>
              <a:t> der </a:t>
            </a:r>
            <a:r>
              <a:rPr lang="en-GB" sz="1800" dirty="0" err="1">
                <a:solidFill>
                  <a:schemeClr val="tx1"/>
                </a:solidFill>
                <a:latin typeface="Arial" pitchFamily="34" charset="0"/>
              </a:rPr>
              <a:t>Muskulatur</a:t>
            </a:r>
            <a:r>
              <a:rPr lang="en-GB" sz="1800" dirty="0">
                <a:solidFill>
                  <a:schemeClr val="tx1"/>
                </a:solidFill>
                <a:latin typeface="Arial" pitchFamily="34" charset="0"/>
              </a:rPr>
              <a:t>, </a:t>
            </a:r>
            <a:r>
              <a:rPr lang="en-GB" sz="1800" dirty="0" err="1">
                <a:solidFill>
                  <a:schemeClr val="tx1"/>
                </a:solidFill>
                <a:latin typeface="Arial" pitchFamily="34" charset="0"/>
              </a:rPr>
              <a:t>ohne</a:t>
            </a:r>
            <a:r>
              <a:rPr lang="en-GB" sz="1800" dirty="0">
                <a:solidFill>
                  <a:schemeClr val="tx1"/>
                </a:solidFill>
                <a:latin typeface="Arial" pitchFamily="34" charset="0"/>
              </a:rPr>
              <a:t> </a:t>
            </a:r>
            <a:r>
              <a:rPr lang="en-GB" sz="1800" dirty="0" err="1">
                <a:solidFill>
                  <a:schemeClr val="tx1"/>
                </a:solidFill>
                <a:latin typeface="Arial" pitchFamily="34" charset="0"/>
              </a:rPr>
              <a:t>dass</a:t>
            </a:r>
            <a:r>
              <a:rPr lang="en-GB" sz="1800" dirty="0">
                <a:solidFill>
                  <a:schemeClr val="tx1"/>
                </a:solidFill>
                <a:latin typeface="Arial" pitchFamily="34" charset="0"/>
              </a:rPr>
              <a:t> die </a:t>
            </a:r>
            <a:r>
              <a:rPr lang="en-GB" sz="1800" dirty="0" err="1">
                <a:solidFill>
                  <a:schemeClr val="tx1"/>
                </a:solidFill>
                <a:latin typeface="Arial" pitchFamily="34" charset="0"/>
              </a:rPr>
              <a:t>Kontraktions</a:t>
            </a:r>
            <a:r>
              <a:rPr lang="en-GB" sz="1800" dirty="0">
                <a:solidFill>
                  <a:schemeClr val="tx1"/>
                </a:solidFill>
                <a:latin typeface="Arial" pitchFamily="34" charset="0"/>
              </a:rPr>
              <a:t>- und </a:t>
            </a:r>
            <a:r>
              <a:rPr lang="en-GB" sz="1800" dirty="0" err="1">
                <a:solidFill>
                  <a:schemeClr val="tx1"/>
                </a:solidFill>
                <a:latin typeface="Arial" pitchFamily="34" charset="0"/>
              </a:rPr>
              <a:t>Refelxbereitschaft</a:t>
            </a:r>
            <a:r>
              <a:rPr lang="en-GB" sz="1800" dirty="0">
                <a:solidFill>
                  <a:schemeClr val="tx1"/>
                </a:solidFill>
                <a:latin typeface="Arial" pitchFamily="34" charset="0"/>
              </a:rPr>
              <a:t> </a:t>
            </a:r>
            <a:r>
              <a:rPr lang="en-GB" sz="1800" dirty="0" err="1">
                <a:solidFill>
                  <a:schemeClr val="tx1"/>
                </a:solidFill>
                <a:latin typeface="Arial" pitchFamily="34" charset="0"/>
              </a:rPr>
              <a:t>beeinträchtigt</a:t>
            </a:r>
            <a:r>
              <a:rPr lang="en-GB" sz="1800" dirty="0">
                <a:solidFill>
                  <a:schemeClr val="tx1"/>
                </a:solidFill>
                <a:latin typeface="Arial" pitchFamily="34" charset="0"/>
              </a:rPr>
              <a:t> </a:t>
            </a:r>
            <a:r>
              <a:rPr lang="en-GB" sz="1800" dirty="0" err="1">
                <a:solidFill>
                  <a:schemeClr val="tx1"/>
                </a:solidFill>
                <a:latin typeface="Arial" pitchFamily="34" charset="0"/>
              </a:rPr>
              <a:t>wird</a:t>
            </a:r>
            <a:endParaRPr lang="en-GB" sz="1800" dirty="0">
              <a:solidFill>
                <a:schemeClr val="tx1"/>
              </a:solidFill>
              <a:latin typeface="Arial" pitchFamily="34" charset="0"/>
            </a:endParaRPr>
          </a:p>
        </p:txBody>
      </p:sp>
      <p:sp>
        <p:nvSpPr>
          <p:cNvPr id="6" name="Abgerundetes Rechteck 7">
            <a:extLst>
              <a:ext uri="{FF2B5EF4-FFF2-40B4-BE49-F238E27FC236}">
                <a16:creationId xmlns:a16="http://schemas.microsoft.com/office/drawing/2014/main" id="{2BA6BF96-C0AD-ED4A-8C5A-CAEC9415CF59}"/>
              </a:ext>
            </a:extLst>
          </p:cNvPr>
          <p:cNvSpPr/>
          <p:nvPr/>
        </p:nvSpPr>
        <p:spPr>
          <a:xfrm>
            <a:off x="400604" y="4392875"/>
            <a:ext cx="3052292" cy="22536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800" b="1" dirty="0">
                <a:solidFill>
                  <a:schemeClr val="tx1"/>
                </a:solidFill>
                <a:latin typeface="Arial" panose="020B0604020202020204" pitchFamily="34" charset="0"/>
                <a:cs typeface="Arial" panose="020B0604020202020204" pitchFamily="34" charset="0"/>
              </a:rPr>
              <a:t>Dehnen im Rahmen des Beweglichkeitstraining</a:t>
            </a:r>
          </a:p>
        </p:txBody>
      </p:sp>
      <p:sp>
        <p:nvSpPr>
          <p:cNvPr id="8" name="Abgerundetes Rechteck 7">
            <a:extLst>
              <a:ext uri="{FF2B5EF4-FFF2-40B4-BE49-F238E27FC236}">
                <a16:creationId xmlns:a16="http://schemas.microsoft.com/office/drawing/2014/main" id="{F3F88B10-6986-624F-9A36-5FC503D780C8}"/>
              </a:ext>
            </a:extLst>
          </p:cNvPr>
          <p:cNvSpPr/>
          <p:nvPr/>
        </p:nvSpPr>
        <p:spPr>
          <a:xfrm>
            <a:off x="400606" y="2889080"/>
            <a:ext cx="3052290" cy="12600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800" b="1" dirty="0">
                <a:solidFill>
                  <a:schemeClr val="tx1"/>
                </a:solidFill>
                <a:latin typeface="Arial" panose="020B0604020202020204" pitchFamily="34" charset="0"/>
                <a:cs typeface="Arial" panose="020B0604020202020204" pitchFamily="34" charset="0"/>
              </a:rPr>
              <a:t>Dehnen im Rahmen des Auslaufens</a:t>
            </a:r>
          </a:p>
        </p:txBody>
      </p:sp>
      <p:sp>
        <p:nvSpPr>
          <p:cNvPr id="9" name="Richtungspfeil 22">
            <a:extLst>
              <a:ext uri="{FF2B5EF4-FFF2-40B4-BE49-F238E27FC236}">
                <a16:creationId xmlns:a16="http://schemas.microsoft.com/office/drawing/2014/main" id="{F06D37A4-8541-8647-9503-F2CDE8081271}"/>
              </a:ext>
            </a:extLst>
          </p:cNvPr>
          <p:cNvSpPr/>
          <p:nvPr/>
        </p:nvSpPr>
        <p:spPr>
          <a:xfrm flipH="1">
            <a:off x="3564453" y="2889080"/>
            <a:ext cx="8269322" cy="1260000"/>
          </a:xfrm>
          <a:prstGeom prst="homePlate">
            <a:avLst>
              <a:gd name="adj" fmla="val 78335"/>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742950" lvl="1" indent="-285750">
              <a:spcAft>
                <a:spcPts val="600"/>
              </a:spcAft>
              <a:buFont typeface="Wingdings" pitchFamily="2" charset="2"/>
              <a:buChar char="§"/>
            </a:pPr>
            <a:r>
              <a:rPr lang="en-GB" sz="1800" dirty="0" err="1">
                <a:solidFill>
                  <a:schemeClr val="tx1"/>
                </a:solidFill>
                <a:latin typeface="Arial" pitchFamily="34" charset="0"/>
              </a:rPr>
              <a:t>Intermittierendes</a:t>
            </a:r>
            <a:r>
              <a:rPr lang="en-GB" sz="1800" dirty="0">
                <a:solidFill>
                  <a:schemeClr val="tx1"/>
                </a:solidFill>
                <a:latin typeface="Arial" pitchFamily="34" charset="0"/>
              </a:rPr>
              <a:t> </a:t>
            </a:r>
            <a:r>
              <a:rPr lang="en-GB" sz="1800" dirty="0" err="1">
                <a:solidFill>
                  <a:schemeClr val="tx1"/>
                </a:solidFill>
                <a:latin typeface="Arial" pitchFamily="34" charset="0"/>
              </a:rPr>
              <a:t>Dehnen</a:t>
            </a:r>
            <a:br>
              <a:rPr lang="en-GB" sz="1800" dirty="0">
                <a:solidFill>
                  <a:schemeClr val="tx1"/>
                </a:solidFill>
                <a:latin typeface="Arial" pitchFamily="34" charset="0"/>
              </a:rPr>
            </a:br>
            <a:r>
              <a:rPr lang="en-GB" sz="1800" dirty="0">
                <a:solidFill>
                  <a:schemeClr val="tx1"/>
                </a:solidFill>
                <a:latin typeface="Arial" pitchFamily="34" charset="0"/>
              </a:rPr>
              <a:t>die </a:t>
            </a:r>
            <a:r>
              <a:rPr lang="en-GB" sz="1800" dirty="0" err="1">
                <a:solidFill>
                  <a:schemeClr val="tx1"/>
                </a:solidFill>
                <a:latin typeface="Arial" pitchFamily="34" charset="0"/>
              </a:rPr>
              <a:t>Dehnstellung</a:t>
            </a:r>
            <a:r>
              <a:rPr lang="en-GB" sz="1800" dirty="0">
                <a:solidFill>
                  <a:schemeClr val="tx1"/>
                </a:solidFill>
                <a:latin typeface="Arial" pitchFamily="34" charset="0"/>
              </a:rPr>
              <a:t> </a:t>
            </a:r>
            <a:r>
              <a:rPr lang="en-GB" sz="1800" dirty="0" err="1">
                <a:solidFill>
                  <a:schemeClr val="tx1"/>
                </a:solidFill>
                <a:latin typeface="Arial" pitchFamily="34" charset="0"/>
              </a:rPr>
              <a:t>einnehmen</a:t>
            </a:r>
            <a:r>
              <a:rPr lang="en-GB" sz="1800" dirty="0">
                <a:solidFill>
                  <a:schemeClr val="tx1"/>
                </a:solidFill>
                <a:latin typeface="Arial" pitchFamily="34" charset="0"/>
              </a:rPr>
              <a:t>, 3-5 </a:t>
            </a:r>
            <a:r>
              <a:rPr lang="en-GB" sz="1800" dirty="0" err="1">
                <a:solidFill>
                  <a:schemeClr val="tx1"/>
                </a:solidFill>
                <a:latin typeface="Arial" pitchFamily="34" charset="0"/>
              </a:rPr>
              <a:t>Sekunden</a:t>
            </a:r>
            <a:r>
              <a:rPr lang="en-GB" sz="1800" dirty="0">
                <a:solidFill>
                  <a:schemeClr val="tx1"/>
                </a:solidFill>
                <a:latin typeface="Arial" pitchFamily="34" charset="0"/>
              </a:rPr>
              <a:t> </a:t>
            </a:r>
            <a:r>
              <a:rPr lang="en-GB" sz="1800" dirty="0" err="1">
                <a:solidFill>
                  <a:schemeClr val="tx1"/>
                </a:solidFill>
                <a:latin typeface="Arial" pitchFamily="34" charset="0"/>
              </a:rPr>
              <a:t>halten</a:t>
            </a:r>
            <a:r>
              <a:rPr lang="en-GB" sz="1800" dirty="0">
                <a:solidFill>
                  <a:schemeClr val="tx1"/>
                </a:solidFill>
                <a:latin typeface="Arial" pitchFamily="34" charset="0"/>
              </a:rPr>
              <a:t>, </a:t>
            </a:r>
            <a:r>
              <a:rPr lang="en-GB" sz="1800" dirty="0" err="1">
                <a:solidFill>
                  <a:schemeClr val="tx1"/>
                </a:solidFill>
                <a:latin typeface="Arial" pitchFamily="34" charset="0"/>
              </a:rPr>
              <a:t>entspannen</a:t>
            </a:r>
            <a:r>
              <a:rPr lang="en-GB" sz="1800" dirty="0">
                <a:solidFill>
                  <a:schemeClr val="tx1"/>
                </a:solidFill>
                <a:latin typeface="Arial" pitchFamily="34" charset="0"/>
              </a:rPr>
              <a:t>, die </a:t>
            </a:r>
            <a:r>
              <a:rPr lang="en-GB" sz="1800" dirty="0" err="1">
                <a:solidFill>
                  <a:schemeClr val="tx1"/>
                </a:solidFill>
                <a:latin typeface="Arial" pitchFamily="34" charset="0"/>
              </a:rPr>
              <a:t>Dehnstellung</a:t>
            </a:r>
            <a:r>
              <a:rPr lang="en-GB" sz="1800" dirty="0">
                <a:solidFill>
                  <a:schemeClr val="tx1"/>
                </a:solidFill>
                <a:latin typeface="Arial" pitchFamily="34" charset="0"/>
              </a:rPr>
              <a:t> </a:t>
            </a:r>
            <a:r>
              <a:rPr lang="en-GB" sz="1800" dirty="0" err="1">
                <a:solidFill>
                  <a:schemeClr val="tx1"/>
                </a:solidFill>
                <a:latin typeface="Arial" pitchFamily="34" charset="0"/>
              </a:rPr>
              <a:t>leicht</a:t>
            </a:r>
            <a:r>
              <a:rPr lang="en-GB" sz="1800" dirty="0">
                <a:solidFill>
                  <a:schemeClr val="tx1"/>
                </a:solidFill>
                <a:latin typeface="Arial" pitchFamily="34" charset="0"/>
              </a:rPr>
              <a:t> </a:t>
            </a:r>
            <a:r>
              <a:rPr lang="en-GB" sz="1800" dirty="0" err="1">
                <a:solidFill>
                  <a:schemeClr val="tx1"/>
                </a:solidFill>
                <a:latin typeface="Arial" pitchFamily="34" charset="0"/>
              </a:rPr>
              <a:t>verändern</a:t>
            </a:r>
            <a:r>
              <a:rPr lang="en-GB" sz="1800" dirty="0">
                <a:solidFill>
                  <a:schemeClr val="tx1"/>
                </a:solidFill>
                <a:latin typeface="Arial" pitchFamily="34" charset="0"/>
              </a:rPr>
              <a:t> und die </a:t>
            </a:r>
            <a:r>
              <a:rPr lang="en-GB" sz="1800" dirty="0" err="1">
                <a:solidFill>
                  <a:schemeClr val="tx1"/>
                </a:solidFill>
                <a:latin typeface="Arial" pitchFamily="34" charset="0"/>
              </a:rPr>
              <a:t>gleiche</a:t>
            </a:r>
            <a:r>
              <a:rPr lang="en-GB" sz="1800" dirty="0">
                <a:solidFill>
                  <a:schemeClr val="tx1"/>
                </a:solidFill>
                <a:latin typeface="Arial" pitchFamily="34" charset="0"/>
              </a:rPr>
              <a:t> </a:t>
            </a:r>
            <a:r>
              <a:rPr lang="en-GB" sz="1800" dirty="0" err="1">
                <a:solidFill>
                  <a:schemeClr val="tx1"/>
                </a:solidFill>
                <a:latin typeface="Arial" pitchFamily="34" charset="0"/>
              </a:rPr>
              <a:t>Muskelgruppe</a:t>
            </a:r>
            <a:r>
              <a:rPr lang="en-GB" sz="1800" dirty="0">
                <a:solidFill>
                  <a:schemeClr val="tx1"/>
                </a:solidFill>
                <a:latin typeface="Arial" pitchFamily="34" charset="0"/>
              </a:rPr>
              <a:t> </a:t>
            </a:r>
            <a:r>
              <a:rPr lang="en-GB" sz="1800" dirty="0" err="1">
                <a:solidFill>
                  <a:schemeClr val="tx1"/>
                </a:solidFill>
                <a:latin typeface="Arial" pitchFamily="34" charset="0"/>
              </a:rPr>
              <a:t>erneut</a:t>
            </a:r>
            <a:r>
              <a:rPr lang="en-GB" sz="1800" dirty="0">
                <a:solidFill>
                  <a:schemeClr val="tx1"/>
                </a:solidFill>
                <a:latin typeface="Arial" pitchFamily="34" charset="0"/>
              </a:rPr>
              <a:t> </a:t>
            </a:r>
            <a:r>
              <a:rPr lang="en-GB" sz="1800" dirty="0" err="1">
                <a:solidFill>
                  <a:schemeClr val="tx1"/>
                </a:solidFill>
                <a:latin typeface="Arial" pitchFamily="34" charset="0"/>
              </a:rPr>
              <a:t>dehnen</a:t>
            </a:r>
            <a:endParaRPr lang="en-GB" sz="1800" dirty="0">
              <a:solidFill>
                <a:schemeClr val="tx1"/>
              </a:solidFill>
              <a:latin typeface="Arial" pitchFamily="34" charset="0"/>
            </a:endParaRPr>
          </a:p>
        </p:txBody>
      </p:sp>
      <p:sp>
        <p:nvSpPr>
          <p:cNvPr id="10" name="Richtungspfeil 22">
            <a:extLst>
              <a:ext uri="{FF2B5EF4-FFF2-40B4-BE49-F238E27FC236}">
                <a16:creationId xmlns:a16="http://schemas.microsoft.com/office/drawing/2014/main" id="{249107BE-9A33-6341-8AA1-BAF1CFA3302F}"/>
              </a:ext>
            </a:extLst>
          </p:cNvPr>
          <p:cNvSpPr/>
          <p:nvPr/>
        </p:nvSpPr>
        <p:spPr>
          <a:xfrm flipH="1">
            <a:off x="3564453" y="4392875"/>
            <a:ext cx="8269327" cy="2252041"/>
          </a:xfrm>
          <a:prstGeom prst="homePlate">
            <a:avLst>
              <a:gd name="adj" fmla="val 4472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742950" lvl="1" indent="-285750">
              <a:spcAft>
                <a:spcPts val="600"/>
              </a:spcAft>
              <a:buFont typeface="Wingdings" pitchFamily="2" charset="2"/>
              <a:buChar char="§"/>
            </a:pPr>
            <a:r>
              <a:rPr lang="en-GB" sz="1800" dirty="0" err="1">
                <a:solidFill>
                  <a:schemeClr val="tx1"/>
                </a:solidFill>
                <a:latin typeface="Arial" pitchFamily="34" charset="0"/>
              </a:rPr>
              <a:t>Statisch</a:t>
            </a:r>
            <a:r>
              <a:rPr lang="en-GB" sz="1800" dirty="0">
                <a:solidFill>
                  <a:schemeClr val="tx1"/>
                </a:solidFill>
                <a:latin typeface="Arial" pitchFamily="34" charset="0"/>
              </a:rPr>
              <a:t> </a:t>
            </a:r>
            <a:r>
              <a:rPr lang="en-GB" sz="1800" dirty="0" err="1">
                <a:solidFill>
                  <a:schemeClr val="tx1"/>
                </a:solidFill>
                <a:latin typeface="Arial" pitchFamily="34" charset="0"/>
              </a:rPr>
              <a:t>Dehnen</a:t>
            </a:r>
            <a:br>
              <a:rPr lang="en-GB" sz="1800" dirty="0">
                <a:solidFill>
                  <a:schemeClr val="tx1"/>
                </a:solidFill>
                <a:latin typeface="Arial" pitchFamily="34" charset="0"/>
              </a:rPr>
            </a:br>
            <a:r>
              <a:rPr lang="en-GB" sz="1800" dirty="0">
                <a:solidFill>
                  <a:schemeClr val="tx1"/>
                </a:solidFill>
                <a:latin typeface="Arial" pitchFamily="34" charset="0"/>
              </a:rPr>
              <a:t>Um den </a:t>
            </a:r>
            <a:r>
              <a:rPr lang="en-GB" sz="1800" dirty="0" err="1">
                <a:solidFill>
                  <a:schemeClr val="tx1"/>
                </a:solidFill>
                <a:latin typeface="Arial" pitchFamily="34" charset="0"/>
              </a:rPr>
              <a:t>Effekt</a:t>
            </a:r>
            <a:r>
              <a:rPr lang="en-GB" sz="1800" dirty="0">
                <a:solidFill>
                  <a:schemeClr val="tx1"/>
                </a:solidFill>
                <a:latin typeface="Arial" pitchFamily="34" charset="0"/>
              </a:rPr>
              <a:t> </a:t>
            </a:r>
            <a:r>
              <a:rPr lang="en-GB" sz="1800" dirty="0" err="1">
                <a:solidFill>
                  <a:schemeClr val="tx1"/>
                </a:solidFill>
                <a:latin typeface="Arial" pitchFamily="34" charset="0"/>
              </a:rPr>
              <a:t>zu</a:t>
            </a:r>
            <a:r>
              <a:rPr lang="en-GB" sz="1800" dirty="0">
                <a:solidFill>
                  <a:schemeClr val="tx1"/>
                </a:solidFill>
                <a:latin typeface="Arial" pitchFamily="34" charset="0"/>
              </a:rPr>
              <a:t> </a:t>
            </a:r>
            <a:r>
              <a:rPr lang="en-GB" sz="1800" dirty="0" err="1">
                <a:solidFill>
                  <a:schemeClr val="tx1"/>
                </a:solidFill>
                <a:latin typeface="Arial" pitchFamily="34" charset="0"/>
              </a:rPr>
              <a:t>verstärken</a:t>
            </a:r>
            <a:r>
              <a:rPr lang="en-GB" sz="1800" dirty="0">
                <a:solidFill>
                  <a:schemeClr val="tx1"/>
                </a:solidFill>
                <a:latin typeface="Arial" pitchFamily="34" charset="0"/>
              </a:rPr>
              <a:t>, </a:t>
            </a:r>
            <a:r>
              <a:rPr lang="en-GB" sz="1800" dirty="0" err="1">
                <a:solidFill>
                  <a:schemeClr val="tx1"/>
                </a:solidFill>
                <a:latin typeface="Arial" pitchFamily="34" charset="0"/>
              </a:rPr>
              <a:t>werden</a:t>
            </a:r>
            <a:r>
              <a:rPr lang="en-GB" sz="1800" dirty="0">
                <a:solidFill>
                  <a:schemeClr val="tx1"/>
                </a:solidFill>
                <a:latin typeface="Arial" pitchFamily="34" charset="0"/>
              </a:rPr>
              <a:t> die </a:t>
            </a:r>
            <a:r>
              <a:rPr lang="en-GB" sz="1800" dirty="0" err="1">
                <a:solidFill>
                  <a:schemeClr val="tx1"/>
                </a:solidFill>
                <a:latin typeface="Arial" pitchFamily="34" charset="0"/>
              </a:rPr>
              <a:t>Muskeln</a:t>
            </a:r>
            <a:r>
              <a:rPr lang="en-GB" sz="1800" dirty="0">
                <a:solidFill>
                  <a:schemeClr val="tx1"/>
                </a:solidFill>
                <a:latin typeface="Arial" pitchFamily="34" charset="0"/>
              </a:rPr>
              <a:t>, die </a:t>
            </a:r>
            <a:r>
              <a:rPr lang="en-GB" sz="1800" dirty="0" err="1">
                <a:solidFill>
                  <a:schemeClr val="tx1"/>
                </a:solidFill>
                <a:latin typeface="Arial" pitchFamily="34" charset="0"/>
              </a:rPr>
              <a:t>gedehnt</a:t>
            </a:r>
            <a:r>
              <a:rPr lang="en-GB" sz="1800" dirty="0">
                <a:solidFill>
                  <a:schemeClr val="tx1"/>
                </a:solidFill>
                <a:latin typeface="Arial" pitchFamily="34" charset="0"/>
              </a:rPr>
              <a:t> </a:t>
            </a:r>
            <a:r>
              <a:rPr lang="en-GB" sz="1800" dirty="0" err="1">
                <a:solidFill>
                  <a:schemeClr val="tx1"/>
                </a:solidFill>
                <a:latin typeface="Arial" pitchFamily="34" charset="0"/>
              </a:rPr>
              <a:t>werden</a:t>
            </a:r>
            <a:r>
              <a:rPr lang="en-GB" sz="1800" dirty="0">
                <a:solidFill>
                  <a:schemeClr val="tx1"/>
                </a:solidFill>
                <a:latin typeface="Arial" pitchFamily="34" charset="0"/>
              </a:rPr>
              <a:t> </a:t>
            </a:r>
            <a:r>
              <a:rPr lang="en-GB" sz="1800" dirty="0" err="1">
                <a:solidFill>
                  <a:schemeClr val="tx1"/>
                </a:solidFill>
                <a:latin typeface="Arial" pitchFamily="34" charset="0"/>
              </a:rPr>
              <a:t>sollen</a:t>
            </a:r>
            <a:r>
              <a:rPr lang="en-GB" sz="1800" dirty="0">
                <a:solidFill>
                  <a:schemeClr val="tx1"/>
                </a:solidFill>
                <a:latin typeface="Arial" pitchFamily="34" charset="0"/>
              </a:rPr>
              <a:t>, in der </a:t>
            </a:r>
            <a:r>
              <a:rPr lang="en-GB" sz="1800" dirty="0" err="1">
                <a:solidFill>
                  <a:schemeClr val="tx1"/>
                </a:solidFill>
                <a:latin typeface="Arial" pitchFamily="34" charset="0"/>
              </a:rPr>
              <a:t>Dehnstellung</a:t>
            </a:r>
            <a:r>
              <a:rPr lang="en-GB" sz="1800" dirty="0">
                <a:solidFill>
                  <a:schemeClr val="tx1"/>
                </a:solidFill>
                <a:latin typeface="Arial" pitchFamily="34" charset="0"/>
              </a:rPr>
              <a:t> </a:t>
            </a:r>
            <a:r>
              <a:rPr lang="en-GB" sz="1800" dirty="0" err="1">
                <a:solidFill>
                  <a:schemeClr val="tx1"/>
                </a:solidFill>
                <a:latin typeface="Arial" pitchFamily="34" charset="0"/>
              </a:rPr>
              <a:t>während</a:t>
            </a:r>
            <a:r>
              <a:rPr lang="en-GB" sz="1800" dirty="0">
                <a:solidFill>
                  <a:schemeClr val="tx1"/>
                </a:solidFill>
                <a:latin typeface="Arial" pitchFamily="34" charset="0"/>
              </a:rPr>
              <a:t> </a:t>
            </a:r>
            <a:r>
              <a:rPr lang="en-GB" sz="1800" dirty="0" err="1">
                <a:solidFill>
                  <a:schemeClr val="tx1"/>
                </a:solidFill>
                <a:latin typeface="Arial" pitchFamily="34" charset="0"/>
              </a:rPr>
              <a:t>etwa</a:t>
            </a:r>
            <a:r>
              <a:rPr lang="en-GB" sz="1800" dirty="0">
                <a:solidFill>
                  <a:schemeClr val="tx1"/>
                </a:solidFill>
                <a:latin typeface="Arial" pitchFamily="34" charset="0"/>
              </a:rPr>
              <a:t> 3-8 </a:t>
            </a:r>
            <a:r>
              <a:rPr lang="en-GB" sz="1800" dirty="0" err="1">
                <a:solidFill>
                  <a:schemeClr val="tx1"/>
                </a:solidFill>
                <a:latin typeface="Arial" pitchFamily="34" charset="0"/>
              </a:rPr>
              <a:t>Sekunden</a:t>
            </a:r>
            <a:r>
              <a:rPr lang="en-GB" sz="1800" dirty="0">
                <a:solidFill>
                  <a:schemeClr val="tx1"/>
                </a:solidFill>
                <a:latin typeface="Arial" pitchFamily="34" charset="0"/>
              </a:rPr>
              <a:t> </a:t>
            </a:r>
            <a:r>
              <a:rPr lang="en-GB" sz="1800" dirty="0" err="1">
                <a:solidFill>
                  <a:schemeClr val="tx1"/>
                </a:solidFill>
                <a:latin typeface="Arial" pitchFamily="34" charset="0"/>
              </a:rPr>
              <a:t>isometrisch</a:t>
            </a:r>
            <a:r>
              <a:rPr lang="en-GB" sz="1800" dirty="0">
                <a:solidFill>
                  <a:schemeClr val="tx1"/>
                </a:solidFill>
                <a:latin typeface="Arial" pitchFamily="34" charset="0"/>
              </a:rPr>
              <a:t> </a:t>
            </a:r>
            <a:r>
              <a:rPr lang="en-GB" sz="1800" dirty="0" err="1">
                <a:solidFill>
                  <a:schemeClr val="tx1"/>
                </a:solidFill>
                <a:latin typeface="Arial" pitchFamily="34" charset="0"/>
              </a:rPr>
              <a:t>kontrahiert</a:t>
            </a:r>
            <a:r>
              <a:rPr lang="en-GB" sz="1800" dirty="0">
                <a:solidFill>
                  <a:schemeClr val="tx1"/>
                </a:solidFill>
                <a:latin typeface="Arial" pitchFamily="34" charset="0"/>
              </a:rPr>
              <a:t>, </a:t>
            </a:r>
            <a:r>
              <a:rPr lang="en-GB" sz="1800" dirty="0" err="1">
                <a:solidFill>
                  <a:schemeClr val="tx1"/>
                </a:solidFill>
                <a:latin typeface="Arial" pitchFamily="34" charset="0"/>
              </a:rPr>
              <a:t>dann</a:t>
            </a:r>
            <a:r>
              <a:rPr lang="en-GB" sz="1800" dirty="0">
                <a:solidFill>
                  <a:schemeClr val="tx1"/>
                </a:solidFill>
                <a:latin typeface="Arial" pitchFamily="34" charset="0"/>
              </a:rPr>
              <a:t> </a:t>
            </a:r>
            <a:r>
              <a:rPr lang="en-GB" sz="1800" dirty="0" err="1">
                <a:solidFill>
                  <a:schemeClr val="tx1"/>
                </a:solidFill>
                <a:latin typeface="Arial" pitchFamily="34" charset="0"/>
              </a:rPr>
              <a:t>kurz</a:t>
            </a:r>
            <a:r>
              <a:rPr lang="en-GB" sz="1800" dirty="0">
                <a:solidFill>
                  <a:schemeClr val="tx1"/>
                </a:solidFill>
                <a:latin typeface="Arial" pitchFamily="34" charset="0"/>
              </a:rPr>
              <a:t> </a:t>
            </a:r>
            <a:r>
              <a:rPr lang="en-GB" sz="1800" dirty="0" err="1">
                <a:solidFill>
                  <a:schemeClr val="tx1"/>
                </a:solidFill>
                <a:latin typeface="Arial" pitchFamily="34" charset="0"/>
              </a:rPr>
              <a:t>entspannt</a:t>
            </a:r>
            <a:r>
              <a:rPr lang="en-GB" sz="1800" dirty="0">
                <a:solidFill>
                  <a:schemeClr val="tx1"/>
                </a:solidFill>
                <a:latin typeface="Arial" pitchFamily="34" charset="0"/>
              </a:rPr>
              <a:t> und </a:t>
            </a:r>
            <a:r>
              <a:rPr lang="en-GB" sz="1800" dirty="0" err="1">
                <a:solidFill>
                  <a:schemeClr val="tx1"/>
                </a:solidFill>
                <a:latin typeface="Arial" pitchFamily="34" charset="0"/>
              </a:rPr>
              <a:t>anschliessend</a:t>
            </a:r>
            <a:r>
              <a:rPr lang="en-GB" sz="1800" dirty="0">
                <a:solidFill>
                  <a:schemeClr val="tx1"/>
                </a:solidFill>
                <a:latin typeface="Arial" pitchFamily="34" charset="0"/>
              </a:rPr>
              <a:t> </a:t>
            </a:r>
            <a:r>
              <a:rPr lang="en-GB" sz="1800" dirty="0" err="1">
                <a:solidFill>
                  <a:schemeClr val="tx1"/>
                </a:solidFill>
                <a:latin typeface="Arial" pitchFamily="34" charset="0"/>
              </a:rPr>
              <a:t>gedehnt</a:t>
            </a:r>
            <a:endParaRPr lang="en-GB" sz="1800" dirty="0">
              <a:solidFill>
                <a:schemeClr val="tx1"/>
              </a:solidFill>
              <a:latin typeface="Arial" pitchFamily="34" charset="0"/>
            </a:endParaRPr>
          </a:p>
          <a:p>
            <a:pPr marL="742950" lvl="1" indent="-285750">
              <a:spcAft>
                <a:spcPts val="600"/>
              </a:spcAft>
              <a:buFont typeface="Wingdings" pitchFamily="2" charset="2"/>
              <a:buChar char="§"/>
            </a:pPr>
            <a:r>
              <a:rPr lang="en-GB" sz="1800" dirty="0" err="1">
                <a:solidFill>
                  <a:schemeClr val="tx1"/>
                </a:solidFill>
                <a:latin typeface="Arial" pitchFamily="34" charset="0"/>
              </a:rPr>
              <a:t>Dynamisch-passiv</a:t>
            </a:r>
            <a:r>
              <a:rPr lang="en-GB" sz="1800" dirty="0">
                <a:solidFill>
                  <a:schemeClr val="tx1"/>
                </a:solidFill>
                <a:latin typeface="Arial" pitchFamily="34" charset="0"/>
              </a:rPr>
              <a:t> </a:t>
            </a:r>
            <a:r>
              <a:rPr lang="en-GB" sz="1800" dirty="0" err="1">
                <a:solidFill>
                  <a:schemeClr val="tx1"/>
                </a:solidFill>
                <a:latin typeface="Arial" pitchFamily="34" charset="0"/>
              </a:rPr>
              <a:t>Dehnen</a:t>
            </a:r>
            <a:br>
              <a:rPr lang="en-GB" sz="1800" dirty="0">
                <a:solidFill>
                  <a:schemeClr val="tx1"/>
                </a:solidFill>
                <a:latin typeface="Arial" pitchFamily="34" charset="0"/>
              </a:rPr>
            </a:br>
            <a:r>
              <a:rPr lang="en-GB" sz="1800" dirty="0" err="1">
                <a:solidFill>
                  <a:schemeClr val="tx1"/>
                </a:solidFill>
                <a:latin typeface="Arial" pitchFamily="34" charset="0"/>
              </a:rPr>
              <a:t>Dehnung</a:t>
            </a:r>
            <a:r>
              <a:rPr lang="en-GB" sz="1800" dirty="0">
                <a:solidFill>
                  <a:schemeClr val="tx1"/>
                </a:solidFill>
                <a:latin typeface="Arial" pitchFamily="34" charset="0"/>
              </a:rPr>
              <a:t> </a:t>
            </a:r>
            <a:r>
              <a:rPr lang="en-GB" sz="1800" dirty="0" err="1">
                <a:solidFill>
                  <a:schemeClr val="tx1"/>
                </a:solidFill>
                <a:latin typeface="Arial" pitchFamily="34" charset="0"/>
              </a:rPr>
              <a:t>wird</a:t>
            </a:r>
            <a:r>
              <a:rPr lang="en-GB" sz="1800" dirty="0">
                <a:solidFill>
                  <a:schemeClr val="tx1"/>
                </a:solidFill>
                <a:latin typeface="Arial" pitchFamily="34" charset="0"/>
              </a:rPr>
              <a:t> </a:t>
            </a:r>
            <a:r>
              <a:rPr lang="en-GB" sz="1800" dirty="0" err="1">
                <a:solidFill>
                  <a:schemeClr val="tx1"/>
                </a:solidFill>
                <a:latin typeface="Arial" pitchFamily="34" charset="0"/>
              </a:rPr>
              <a:t>durch</a:t>
            </a:r>
            <a:r>
              <a:rPr lang="en-GB" sz="1800" dirty="0">
                <a:solidFill>
                  <a:schemeClr val="tx1"/>
                </a:solidFill>
                <a:latin typeface="Arial" pitchFamily="34" charset="0"/>
              </a:rPr>
              <a:t> </a:t>
            </a:r>
            <a:r>
              <a:rPr lang="en-GB" sz="1800" dirty="0" err="1">
                <a:solidFill>
                  <a:schemeClr val="tx1"/>
                </a:solidFill>
                <a:latin typeface="Arial" pitchFamily="34" charset="0"/>
              </a:rPr>
              <a:t>einen</a:t>
            </a:r>
            <a:r>
              <a:rPr lang="en-GB" sz="1800" dirty="0">
                <a:solidFill>
                  <a:schemeClr val="tx1"/>
                </a:solidFill>
                <a:latin typeface="Arial" pitchFamily="34" charset="0"/>
              </a:rPr>
              <a:t> Partner </a:t>
            </a:r>
            <a:r>
              <a:rPr lang="en-GB" sz="1800" dirty="0" err="1">
                <a:solidFill>
                  <a:schemeClr val="tx1"/>
                </a:solidFill>
                <a:latin typeface="Arial" pitchFamily="34" charset="0"/>
              </a:rPr>
              <a:t>mehr</a:t>
            </a:r>
            <a:r>
              <a:rPr lang="en-GB" sz="1800" dirty="0">
                <a:solidFill>
                  <a:schemeClr val="tx1"/>
                </a:solidFill>
                <a:latin typeface="Arial" pitchFamily="34" charset="0"/>
              </a:rPr>
              <a:t> </a:t>
            </a:r>
            <a:r>
              <a:rPr lang="en-GB" sz="1800" dirty="0" err="1">
                <a:solidFill>
                  <a:schemeClr val="tx1"/>
                </a:solidFill>
                <a:latin typeface="Arial" pitchFamily="34" charset="0"/>
              </a:rPr>
              <a:t>oder</a:t>
            </a:r>
            <a:r>
              <a:rPr lang="en-GB" sz="1800" dirty="0">
                <a:solidFill>
                  <a:schemeClr val="tx1"/>
                </a:solidFill>
                <a:latin typeface="Arial" pitchFamily="34" charset="0"/>
              </a:rPr>
              <a:t> </a:t>
            </a:r>
            <a:r>
              <a:rPr lang="en-GB" sz="1800" dirty="0" err="1">
                <a:solidFill>
                  <a:schemeClr val="tx1"/>
                </a:solidFill>
                <a:latin typeface="Arial" pitchFamily="34" charset="0"/>
              </a:rPr>
              <a:t>weniger</a:t>
            </a:r>
            <a:r>
              <a:rPr lang="en-GB" sz="1800" dirty="0">
                <a:solidFill>
                  <a:schemeClr val="tx1"/>
                </a:solidFill>
                <a:latin typeface="Arial" pitchFamily="34" charset="0"/>
              </a:rPr>
              <a:t> stark </a:t>
            </a:r>
            <a:r>
              <a:rPr lang="en-GB" sz="1800" dirty="0" err="1">
                <a:solidFill>
                  <a:schemeClr val="tx1"/>
                </a:solidFill>
                <a:latin typeface="Arial" pitchFamily="34" charset="0"/>
              </a:rPr>
              <a:t>forciert</a:t>
            </a:r>
            <a:endParaRPr lang="en-GB" sz="1800" dirty="0">
              <a:solidFill>
                <a:schemeClr val="tx1"/>
              </a:solidFill>
              <a:latin typeface="Arial" pitchFamily="34" charset="0"/>
            </a:endParaRPr>
          </a:p>
        </p:txBody>
      </p:sp>
      <p:sp>
        <p:nvSpPr>
          <p:cNvPr id="12" name="Titel 2">
            <a:extLst>
              <a:ext uri="{FF2B5EF4-FFF2-40B4-BE49-F238E27FC236}">
                <a16:creationId xmlns:a16="http://schemas.microsoft.com/office/drawing/2014/main" id="{7A1E0D4D-367F-4C06-9CE4-AC2261DD322D}"/>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Beweglichkeit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Methodische Aspekte des Beweglichkeitstrainings</a:t>
            </a:r>
          </a:p>
        </p:txBody>
      </p:sp>
      <p:sp>
        <p:nvSpPr>
          <p:cNvPr id="3" name="SeitenzahlBenutzerdefiniert">
            <a:extLst>
              <a:ext uri="{FF2B5EF4-FFF2-40B4-BE49-F238E27FC236}">
                <a16:creationId xmlns:a16="http://schemas.microsoft.com/office/drawing/2014/main" id="{A4DC95B4-F78F-2E88-8DE7-ED70E4D9F2B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33</a:t>
            </a:r>
            <a:endParaRPr lang="de-CH" sz="900" dirty="0"/>
          </a:p>
        </p:txBody>
      </p:sp>
      <p:pic>
        <p:nvPicPr>
          <p:cNvPr id="2" name="Grafik 1">
            <a:extLst>
              <a:ext uri="{FF2B5EF4-FFF2-40B4-BE49-F238E27FC236}">
                <a16:creationId xmlns:a16="http://schemas.microsoft.com/office/drawing/2014/main" id="{922467D6-E3F5-D1AE-8173-6789AC4BE1C3}"/>
              </a:ext>
            </a:extLst>
          </p:cNvPr>
          <p:cNvPicPr>
            <a:picLocks noChangeAspect="1"/>
          </p:cNvPicPr>
          <p:nvPr/>
        </p:nvPicPr>
        <p:blipFill>
          <a:blip r:embed="rId3"/>
          <a:stretch>
            <a:fillRect/>
          </a:stretch>
        </p:blipFill>
        <p:spPr>
          <a:xfrm>
            <a:off x="378984" y="6059249"/>
            <a:ext cx="269382" cy="360000"/>
          </a:xfrm>
          <a:prstGeom prst="rect">
            <a:avLst/>
          </a:prstGeom>
        </p:spPr>
      </p:pic>
    </p:spTree>
    <p:extLst>
      <p:ext uri="{BB962C8B-B14F-4D97-AF65-F5344CB8AC3E}">
        <p14:creationId xmlns:p14="http://schemas.microsoft.com/office/powerpoint/2010/main" val="12451962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bgerundetes Rechteck 7">
            <a:extLst>
              <a:ext uri="{FF2B5EF4-FFF2-40B4-BE49-F238E27FC236}">
                <a16:creationId xmlns:a16="http://schemas.microsoft.com/office/drawing/2014/main" id="{E967F08C-B22E-014E-8A93-7E6DD6EA6E21}"/>
              </a:ext>
            </a:extLst>
          </p:cNvPr>
          <p:cNvSpPr/>
          <p:nvPr/>
        </p:nvSpPr>
        <p:spPr>
          <a:xfrm>
            <a:off x="407369" y="1530645"/>
            <a:ext cx="3052290" cy="12600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fr-FR" sz="1800" b="1" dirty="0">
                <a:solidFill>
                  <a:schemeClr val="tx1"/>
                </a:solidFill>
                <a:latin typeface="Arial" panose="020B0604020202020204" pitchFamily="34" charset="0"/>
                <a:cs typeface="Arial" panose="020B0604020202020204" pitchFamily="34" charset="0"/>
              </a:rPr>
              <a:t>Étirements dans le cadre de l’échauffement</a:t>
            </a:r>
            <a:endParaRPr lang="de-CH" sz="1800" b="1" dirty="0">
              <a:solidFill>
                <a:schemeClr val="tx1"/>
              </a:solidFill>
              <a:latin typeface="Arial" panose="020B0604020202020204" pitchFamily="34" charset="0"/>
              <a:cs typeface="Arial" panose="020B0604020202020204" pitchFamily="34" charset="0"/>
            </a:endParaRPr>
          </a:p>
        </p:txBody>
      </p:sp>
      <p:sp>
        <p:nvSpPr>
          <p:cNvPr id="20" name="Richtungspfeil 22">
            <a:extLst>
              <a:ext uri="{FF2B5EF4-FFF2-40B4-BE49-F238E27FC236}">
                <a16:creationId xmlns:a16="http://schemas.microsoft.com/office/drawing/2014/main" id="{FA28D8EB-8810-324B-9522-5FCDACF72470}"/>
              </a:ext>
            </a:extLst>
          </p:cNvPr>
          <p:cNvSpPr/>
          <p:nvPr/>
        </p:nvSpPr>
        <p:spPr>
          <a:xfrm flipH="1">
            <a:off x="3571219" y="1526495"/>
            <a:ext cx="8269319" cy="1260000"/>
          </a:xfrm>
          <a:prstGeom prst="homePlate">
            <a:avLst>
              <a:gd name="adj" fmla="val 79751"/>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742950" lvl="1" indent="-285750">
              <a:spcAft>
                <a:spcPts val="600"/>
              </a:spcAft>
              <a:buFont typeface="Wingdings" pitchFamily="2" charset="2"/>
              <a:buChar char="§"/>
            </a:pPr>
            <a:r>
              <a:rPr lang="fr-FR" sz="1800" dirty="0">
                <a:solidFill>
                  <a:schemeClr val="tx1"/>
                </a:solidFill>
                <a:latin typeface="Arial" pitchFamily="34" charset="0"/>
              </a:rPr>
              <a:t>Étirements dynamiques-actifs                                         Augmentation de la tolérance à l’étirement de la musculature, sans que la capacité de contraction et de réflexe ne soit affectée</a:t>
            </a:r>
            <a:endParaRPr lang="en-GB" sz="1800" dirty="0">
              <a:solidFill>
                <a:schemeClr val="tx1"/>
              </a:solidFill>
              <a:latin typeface="Arial" pitchFamily="34" charset="0"/>
            </a:endParaRPr>
          </a:p>
        </p:txBody>
      </p:sp>
      <p:sp>
        <p:nvSpPr>
          <p:cNvPr id="6" name="Abgerundetes Rechteck 7">
            <a:extLst>
              <a:ext uri="{FF2B5EF4-FFF2-40B4-BE49-F238E27FC236}">
                <a16:creationId xmlns:a16="http://schemas.microsoft.com/office/drawing/2014/main" id="{2BA6BF96-C0AD-ED4A-8C5A-CAEC9415CF59}"/>
              </a:ext>
            </a:extLst>
          </p:cNvPr>
          <p:cNvSpPr/>
          <p:nvPr/>
        </p:nvSpPr>
        <p:spPr>
          <a:xfrm>
            <a:off x="407368" y="4392875"/>
            <a:ext cx="3052292" cy="22536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fr-FR" sz="1800" b="1" dirty="0">
                <a:solidFill>
                  <a:schemeClr val="tx1"/>
                </a:solidFill>
                <a:latin typeface="Arial" panose="020B0604020202020204" pitchFamily="34" charset="0"/>
                <a:cs typeface="Arial" panose="020B0604020202020204" pitchFamily="34" charset="0"/>
              </a:rPr>
              <a:t>Étirements dans le cadre de l’entraînement de la mobilité</a:t>
            </a:r>
            <a:endParaRPr lang="de-CH" sz="1800" b="1" dirty="0">
              <a:solidFill>
                <a:schemeClr val="tx1"/>
              </a:solidFill>
              <a:latin typeface="Arial" panose="020B0604020202020204" pitchFamily="34" charset="0"/>
              <a:cs typeface="Arial" panose="020B0604020202020204" pitchFamily="34" charset="0"/>
            </a:endParaRPr>
          </a:p>
        </p:txBody>
      </p:sp>
      <p:sp>
        <p:nvSpPr>
          <p:cNvPr id="8" name="Abgerundetes Rechteck 7">
            <a:extLst>
              <a:ext uri="{FF2B5EF4-FFF2-40B4-BE49-F238E27FC236}">
                <a16:creationId xmlns:a16="http://schemas.microsoft.com/office/drawing/2014/main" id="{F3F88B10-6986-624F-9A36-5FC503D780C8}"/>
              </a:ext>
            </a:extLst>
          </p:cNvPr>
          <p:cNvSpPr/>
          <p:nvPr/>
        </p:nvSpPr>
        <p:spPr>
          <a:xfrm>
            <a:off x="407370" y="2889080"/>
            <a:ext cx="3052290" cy="12600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fr-FR" sz="1800" b="1" dirty="0">
                <a:solidFill>
                  <a:schemeClr val="tx1"/>
                </a:solidFill>
                <a:latin typeface="Arial" panose="020B0604020202020204" pitchFamily="34" charset="0"/>
                <a:cs typeface="Arial" panose="020B0604020202020204" pitchFamily="34" charset="0"/>
              </a:rPr>
              <a:t>Étirements dans le cadre du retour au calme</a:t>
            </a:r>
            <a:endParaRPr lang="de-CH" sz="1800" b="1" dirty="0">
              <a:solidFill>
                <a:schemeClr val="tx1"/>
              </a:solidFill>
              <a:latin typeface="Arial" panose="020B0604020202020204" pitchFamily="34" charset="0"/>
              <a:cs typeface="Arial" panose="020B0604020202020204" pitchFamily="34" charset="0"/>
            </a:endParaRPr>
          </a:p>
        </p:txBody>
      </p:sp>
      <p:sp>
        <p:nvSpPr>
          <p:cNvPr id="9" name="Richtungspfeil 22">
            <a:extLst>
              <a:ext uri="{FF2B5EF4-FFF2-40B4-BE49-F238E27FC236}">
                <a16:creationId xmlns:a16="http://schemas.microsoft.com/office/drawing/2014/main" id="{F06D37A4-8541-8647-9503-F2CDE8081271}"/>
              </a:ext>
            </a:extLst>
          </p:cNvPr>
          <p:cNvSpPr/>
          <p:nvPr/>
        </p:nvSpPr>
        <p:spPr>
          <a:xfrm flipH="1">
            <a:off x="3571217" y="2889080"/>
            <a:ext cx="8269322" cy="1260000"/>
          </a:xfrm>
          <a:prstGeom prst="homePlate">
            <a:avLst>
              <a:gd name="adj" fmla="val 78335"/>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742950" lvl="1" indent="-285750">
              <a:spcAft>
                <a:spcPts val="600"/>
              </a:spcAft>
              <a:buFont typeface="Wingdings" pitchFamily="2" charset="2"/>
              <a:buChar char="§"/>
            </a:pPr>
            <a:r>
              <a:rPr lang="fr-FR" sz="1800" dirty="0">
                <a:solidFill>
                  <a:schemeClr val="tx1"/>
                </a:solidFill>
                <a:latin typeface="Arial" pitchFamily="34" charset="0"/>
              </a:rPr>
              <a:t>Étirements intermittents                                                            Prendre la position d’étirement, la maintenir 3 à 5 secondes, relâcher, modifier légèrement la position d’étirement et étirer à nouveau le même groupe musculaire</a:t>
            </a:r>
            <a:endParaRPr lang="en-GB" sz="1800" dirty="0">
              <a:solidFill>
                <a:schemeClr val="tx1"/>
              </a:solidFill>
              <a:latin typeface="Arial" pitchFamily="34" charset="0"/>
            </a:endParaRPr>
          </a:p>
        </p:txBody>
      </p:sp>
      <p:sp>
        <p:nvSpPr>
          <p:cNvPr id="10" name="Richtungspfeil 22">
            <a:extLst>
              <a:ext uri="{FF2B5EF4-FFF2-40B4-BE49-F238E27FC236}">
                <a16:creationId xmlns:a16="http://schemas.microsoft.com/office/drawing/2014/main" id="{249107BE-9A33-6341-8AA1-BAF1CFA3302F}"/>
              </a:ext>
            </a:extLst>
          </p:cNvPr>
          <p:cNvSpPr/>
          <p:nvPr/>
        </p:nvSpPr>
        <p:spPr>
          <a:xfrm flipH="1">
            <a:off x="3571217" y="4392875"/>
            <a:ext cx="8269327" cy="2252041"/>
          </a:xfrm>
          <a:prstGeom prst="homePlate">
            <a:avLst>
              <a:gd name="adj" fmla="val 4472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742950" lvl="1" indent="-285750">
              <a:spcAft>
                <a:spcPts val="600"/>
              </a:spcAft>
              <a:buFont typeface="Wingdings" pitchFamily="2" charset="2"/>
              <a:buChar char="§"/>
            </a:pPr>
            <a:r>
              <a:rPr lang="fr-FR" sz="1800" dirty="0">
                <a:solidFill>
                  <a:schemeClr val="tx1"/>
                </a:solidFill>
                <a:latin typeface="Arial" pitchFamily="34" charset="0"/>
              </a:rPr>
              <a:t>Étirements statiques                                                                     Pour renforcer l’effet, les muscles à étirer sont contractés de façon isométrique pendant environ 3 à 8 secondes dans la position d’étirement, puis brièvement relâchés et ensuite de nouveau étirés.</a:t>
            </a:r>
          </a:p>
          <a:p>
            <a:pPr marL="742950" lvl="1" indent="-285750">
              <a:spcAft>
                <a:spcPts val="600"/>
              </a:spcAft>
              <a:buFont typeface="Wingdings" pitchFamily="2" charset="2"/>
              <a:buChar char="§"/>
            </a:pPr>
            <a:r>
              <a:rPr lang="fr-FR" sz="1800" dirty="0">
                <a:solidFill>
                  <a:schemeClr val="tx1"/>
                </a:solidFill>
                <a:latin typeface="Arial" pitchFamily="34" charset="0"/>
              </a:rPr>
              <a:t>Étirements dynamiques-passifs                                                  L’étirement est forcé plus ou moins fortement par un partenaire</a:t>
            </a:r>
            <a:endParaRPr lang="en-GB" sz="1800" dirty="0">
              <a:solidFill>
                <a:schemeClr val="tx1"/>
              </a:solidFill>
              <a:latin typeface="Arial" pitchFamily="34" charset="0"/>
            </a:endParaRPr>
          </a:p>
        </p:txBody>
      </p:sp>
      <p:sp>
        <p:nvSpPr>
          <p:cNvPr id="12" name="Titel 2">
            <a:extLst>
              <a:ext uri="{FF2B5EF4-FFF2-40B4-BE49-F238E27FC236}">
                <a16:creationId xmlns:a16="http://schemas.microsoft.com/office/drawing/2014/main" id="{7A1E0D4D-367F-4C06-9CE4-AC2261DD322D}"/>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Mobilité</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Aspects</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méthodiques</a:t>
            </a:r>
            <a:r>
              <a:rPr lang="de-CH" sz="2800" b="0" kern="0" dirty="0">
                <a:latin typeface="Arial" panose="020B0604020202020204" pitchFamily="34" charset="0"/>
                <a:cs typeface="Arial" panose="020B0604020202020204" pitchFamily="34" charset="0"/>
              </a:rPr>
              <a:t> de </a:t>
            </a:r>
            <a:r>
              <a:rPr lang="de-CH" sz="2800" b="0" kern="0" dirty="0" err="1">
                <a:latin typeface="Arial" panose="020B0604020202020204" pitchFamily="34" charset="0"/>
                <a:cs typeface="Arial" panose="020B0604020202020204" pitchFamily="34" charset="0"/>
              </a:rPr>
              <a:t>l’entraînement</a:t>
            </a:r>
            <a:r>
              <a:rPr lang="de-CH" sz="2800" b="0" kern="0" dirty="0">
                <a:latin typeface="Arial" panose="020B0604020202020204" pitchFamily="34" charset="0"/>
                <a:cs typeface="Arial" panose="020B0604020202020204" pitchFamily="34" charset="0"/>
              </a:rPr>
              <a:t> de la </a:t>
            </a:r>
            <a:r>
              <a:rPr lang="de-CH" sz="2800" b="0" kern="0" dirty="0" err="1">
                <a:latin typeface="Arial" panose="020B0604020202020204" pitchFamily="34" charset="0"/>
                <a:cs typeface="Arial" panose="020B0604020202020204" pitchFamily="34" charset="0"/>
              </a:rPr>
              <a:t>mobilité</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EBFC51DE-A11B-10D1-F68D-5F0B031CA9C4}"/>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33</a:t>
            </a:r>
            <a:endParaRPr lang="de-CH" sz="900" dirty="0"/>
          </a:p>
        </p:txBody>
      </p:sp>
      <p:pic>
        <p:nvPicPr>
          <p:cNvPr id="2" name="Grafik 1">
            <a:extLst>
              <a:ext uri="{FF2B5EF4-FFF2-40B4-BE49-F238E27FC236}">
                <a16:creationId xmlns:a16="http://schemas.microsoft.com/office/drawing/2014/main" id="{4A79B163-6968-BD35-0B7D-9A49F3AC9650}"/>
              </a:ext>
            </a:extLst>
          </p:cNvPr>
          <p:cNvPicPr>
            <a:picLocks noChangeAspect="1"/>
          </p:cNvPicPr>
          <p:nvPr/>
        </p:nvPicPr>
        <p:blipFill>
          <a:blip r:embed="rId3"/>
          <a:stretch>
            <a:fillRect/>
          </a:stretch>
        </p:blipFill>
        <p:spPr>
          <a:xfrm>
            <a:off x="378984" y="6059249"/>
            <a:ext cx="269382" cy="360000"/>
          </a:xfrm>
          <a:prstGeom prst="rect">
            <a:avLst/>
          </a:prstGeom>
        </p:spPr>
      </p:pic>
    </p:spTree>
    <p:extLst>
      <p:ext uri="{BB962C8B-B14F-4D97-AF65-F5344CB8AC3E}">
        <p14:creationId xmlns:p14="http://schemas.microsoft.com/office/powerpoint/2010/main" val="4154095453"/>
      </p:ext>
    </p:extLst>
  </p:cSld>
  <p:clrMapOvr>
    <a:masterClrMapping/>
  </p:clrMapOvr>
</p:sld>
</file>

<file path=ppt/theme/theme1.xml><?xml version="1.0" encoding="utf-8"?>
<a:theme xmlns:a="http://schemas.openxmlformats.org/drawingml/2006/main" name="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signFolienmaster">
  <a:themeElements>
    <a:clrScheme name="Schweizer Armee">
      <a:dk1>
        <a:srgbClr val="1D1D1D"/>
      </a:dk1>
      <a:lt1>
        <a:sysClr val="window" lastClr="FFFFFF"/>
      </a:lt1>
      <a:dk2>
        <a:srgbClr val="565656"/>
      </a:dk2>
      <a:lt2>
        <a:srgbClr val="8E8E8E"/>
      </a:lt2>
      <a:accent1>
        <a:srgbClr val="FF0000"/>
      </a:accent1>
      <a:accent2>
        <a:srgbClr val="4A6525"/>
      </a:accent2>
      <a:accent3>
        <a:srgbClr val="50536A"/>
      </a:accent3>
      <a:accent4>
        <a:srgbClr val="A7181F"/>
      </a:accent4>
      <a:accent5>
        <a:srgbClr val="C85A32"/>
      </a:accent5>
      <a:accent6>
        <a:srgbClr val="7E6561"/>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DesignFolienmaster" id="{577D51C4-209C-4464-843E-D872D076541C}" vid="{5C9AC9A3-9B77-45C6-946A-5BBF80C2A7C3}"/>
    </a:ext>
  </a:extLst>
</a:theme>
</file>

<file path=ppt/theme/theme4.xml><?xml version="1.0" encoding="utf-8"?>
<a:theme xmlns:a="http://schemas.openxmlformats.org/drawingml/2006/main" name="Spitzenspor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Master Inf DDS 14</Template>
  <TotalTime>0</TotalTime>
  <Words>26857</Words>
  <Application>Microsoft Office PowerPoint</Application>
  <PresentationFormat>Breitbild</PresentationFormat>
  <Paragraphs>2755</Paragraphs>
  <Slides>209</Slides>
  <Notes>185</Notes>
  <HiddenSlides>3</HiddenSlides>
  <MMClips>6</MMClips>
  <ScaleCrop>false</ScaleCrop>
  <HeadingPairs>
    <vt:vector size="8" baseType="variant">
      <vt:variant>
        <vt:lpstr>Verwendete Schriftarten</vt:lpstr>
      </vt:variant>
      <vt:variant>
        <vt:i4>10</vt:i4>
      </vt:variant>
      <vt:variant>
        <vt:lpstr>Design</vt:lpstr>
      </vt:variant>
      <vt:variant>
        <vt:i4>4</vt:i4>
      </vt:variant>
      <vt:variant>
        <vt:lpstr>Folientitel</vt:lpstr>
      </vt:variant>
      <vt:variant>
        <vt:i4>209</vt:i4>
      </vt:variant>
      <vt:variant>
        <vt:lpstr>Zielgruppenorientierte Präsentationen</vt:lpstr>
      </vt:variant>
      <vt:variant>
        <vt:i4>6</vt:i4>
      </vt:variant>
    </vt:vector>
  </HeadingPairs>
  <TitlesOfParts>
    <vt:vector size="229" baseType="lpstr">
      <vt:lpstr>Arial</vt:lpstr>
      <vt:lpstr>Barlow</vt:lpstr>
      <vt:lpstr>Calibri</vt:lpstr>
      <vt:lpstr>Courier New</vt:lpstr>
      <vt:lpstr>DINOT</vt:lpstr>
      <vt:lpstr>Helvetica Now Display</vt:lpstr>
      <vt:lpstr>Symbol</vt:lpstr>
      <vt:lpstr>Times New Roman</vt:lpstr>
      <vt:lpstr>-webkit-standard</vt:lpstr>
      <vt:lpstr>Wingdings</vt:lpstr>
      <vt:lpstr>Benutzerdefiniertes Design</vt:lpstr>
      <vt:lpstr>1_Benutzerdefiniertes Design</vt:lpstr>
      <vt:lpstr>DesignFolienmaster</vt:lpstr>
      <vt:lpstr>Spitzensport</vt:lpstr>
      <vt:lpstr> Avviare la presentazione nella lingua desiderata: Premere il pulsante </vt:lpstr>
      <vt:lpstr>PowerPoint-Präsentation</vt:lpstr>
      <vt:lpstr>PowerPoint-Präsentation</vt:lpstr>
      <vt:lpstr>PowerPoint-Präsentation</vt:lpstr>
      <vt:lpstr>Vertiefung Entwicklungsfaktoren: Athletik</vt:lpstr>
      <vt:lpstr>Approfondissement Facteurs de développement: qualités athlétiques</vt:lpstr>
      <vt:lpstr>Approfondimento Fattori di sviluppo: atletica</vt:lpstr>
      <vt:lpstr>Entwicklungsfaktoren</vt:lpstr>
      <vt:lpstr>Facteurs de développement</vt:lpstr>
      <vt:lpstr>Fattori di sviluppo</vt:lpstr>
      <vt:lpstr>Entwicklungsfaktoren</vt:lpstr>
      <vt:lpstr>Facteurs de développement</vt:lpstr>
      <vt:lpstr>Fattori di sviluppo</vt:lpstr>
      <vt:lpstr>Entwicklungsfaktoren   Athletik</vt:lpstr>
      <vt:lpstr>Facteurs de développement  Qualités athlétiques</vt:lpstr>
      <vt:lpstr>Fattori di sviluppo  Atletica</vt:lpstr>
      <vt:lpstr>Entwicklungsfaktoren  Athletik - Ausdauer</vt:lpstr>
      <vt:lpstr>Facteurs de développement  Athlétique – Endurance</vt:lpstr>
      <vt:lpstr>Fattori di sviluppo  Atletica – Resistenza</vt:lpstr>
      <vt:lpstr>Ausdauer</vt:lpstr>
      <vt:lpstr>Endurance</vt:lpstr>
      <vt:lpstr>Resistenza</vt:lpstr>
      <vt:lpstr>Ausdauer Erscheinungsformen</vt:lpstr>
      <vt:lpstr>Endurance Formes de manifestation</vt:lpstr>
      <vt:lpstr>Resistenza Forme di manifestazione</vt:lpstr>
      <vt:lpstr>Ausdauer Erscheinungsformen</vt:lpstr>
      <vt:lpstr>Endurance Formes de manifestation</vt:lpstr>
      <vt:lpstr>Resistenza Forme di manifestazione</vt:lpstr>
      <vt:lpstr>Ausdauer Erscheinungsformen</vt:lpstr>
      <vt:lpstr>Endurance Formes de manifestation </vt:lpstr>
      <vt:lpstr>Resistenza Forme di manifestazione</vt:lpstr>
      <vt:lpstr>Ausdauer Erscheinungsformen</vt:lpstr>
      <vt:lpstr>Endurance Formes de manifestation </vt:lpstr>
      <vt:lpstr>Resistenza Forme di manifestazione</vt:lpstr>
      <vt:lpstr>Ausdauer Leistungsfähigkeit und Kapazität</vt:lpstr>
      <vt:lpstr>Endurance Performance et capacité </vt:lpstr>
      <vt:lpstr>Resistenza Prestazione e capacità</vt:lpstr>
      <vt:lpstr>Ausdauer Leistungsfähigkeit und Kapazität</vt:lpstr>
      <vt:lpstr>Endurance Performance et capacité </vt:lpstr>
      <vt:lpstr>Resistenza Prestazione e capacità</vt:lpstr>
      <vt:lpstr>Ausdauer Ziele und Effekte des Ausdauertrainings</vt:lpstr>
      <vt:lpstr>Endurance Objectifs et effets de l'entraînement d’endurance</vt:lpstr>
      <vt:lpstr>Resistenza Obiettivi ed effetti dell'allenamento di resistenza</vt:lpstr>
      <vt:lpstr>Ausdauer Ziele und Effekte des Ausdauertrainings</vt:lpstr>
      <vt:lpstr>Endurance Objectifs et effets de l'entraînement d’endurance</vt:lpstr>
      <vt:lpstr>Resistenza Obiettivi ed effetti dell'allenamento di resistenza</vt:lpstr>
      <vt:lpstr>Ausdauer Methodische Aspekte des Ausdauertrainings</vt:lpstr>
      <vt:lpstr>Endurance Aspect méthodologique de l’entrainement de l’endurance</vt:lpstr>
      <vt:lpstr>Resistenza Aspetti metodologici dell'allenamento di resistenza</vt:lpstr>
      <vt:lpstr>Ausdauer Trainingsmethoden</vt:lpstr>
      <vt:lpstr>Endurance Méthodes d'entraînement</vt:lpstr>
      <vt:lpstr>Resistenza Metodi di allenamento</vt:lpstr>
      <vt:lpstr>Ausdauer Trainingsmethoden</vt:lpstr>
      <vt:lpstr>Endurance Méthodes d'entraînement</vt:lpstr>
      <vt:lpstr>Resistenza Metodi di allenamento</vt:lpstr>
      <vt:lpstr>Ausdauer Trainingsmethoden</vt:lpstr>
      <vt:lpstr>Endurance Méthodes d'entraînement</vt:lpstr>
      <vt:lpstr>Resistenza Metodi di allenamento</vt:lpstr>
      <vt:lpstr>Ausdauer Bestimmung der HFMax</vt:lpstr>
      <vt:lpstr>Endurance Déterminer la fréquence cardiaque maximale</vt:lpstr>
      <vt:lpstr>Resistenza Determinare la frequenza cardiaca massimale</vt:lpstr>
      <vt:lpstr>Ausdauer Trainingsload</vt:lpstr>
      <vt:lpstr>Endurance Charge de l’entraînement</vt:lpstr>
      <vt:lpstr>Resistenza Carico dell’allenamento</vt:lpstr>
      <vt:lpstr>Ausdauer Grundsätze für das Ausdauertraining</vt:lpstr>
      <vt:lpstr>Endurance Principes de l'entraînement de l’endurance</vt:lpstr>
      <vt:lpstr>Resistenza Principi dell’allenamento di resistenza</vt:lpstr>
      <vt:lpstr>Ausdauer Grundsätze für das Ausdauertraining</vt:lpstr>
      <vt:lpstr>Endurance Principes de l'entraînement de l’endurance</vt:lpstr>
      <vt:lpstr>Resistenza Principi dell’allenamento di resistenza</vt:lpstr>
      <vt:lpstr>Entwicklungsfaktoren  Athletik - Stabilität/Mobilität</vt:lpstr>
      <vt:lpstr>Facteurs de développement  Athlétique – Mobilité/stabilité</vt:lpstr>
      <vt:lpstr>Fattori di sviluppo  Atletica – Mobilità/stabilità</vt:lpstr>
      <vt:lpstr>Mobilität/Stabilität</vt:lpstr>
      <vt:lpstr>Mobilité/stabilité</vt:lpstr>
      <vt:lpstr>Mobilità/stabilità</vt:lpstr>
      <vt:lpstr>Mobilität/Stabilität Erscheinungsformen</vt:lpstr>
      <vt:lpstr>Mobilité/stabilité Formes de manifestation</vt:lpstr>
      <vt:lpstr>Mobilità/stabilità Forme di manifestazione</vt:lpstr>
      <vt:lpstr>Mobilität/Stabilität Ziele und Effekte</vt:lpstr>
      <vt:lpstr>Mobilité/stabilité Objectif et effet</vt:lpstr>
      <vt:lpstr>Mobilità/stabilità Objectif et effet</vt:lpstr>
      <vt:lpstr>Beweglichkeit</vt:lpstr>
      <vt:lpstr>Mobilité</vt:lpstr>
      <vt:lpstr>Mobilità</vt:lpstr>
      <vt:lpstr>Beweglichkeit Biologische Aspekte</vt:lpstr>
      <vt:lpstr>Mobilité Aspects biologiques</vt:lpstr>
      <vt:lpstr>Mobilità Aspetti biologici</vt:lpstr>
      <vt:lpstr>Beweglichkeit Ziele und Effekte</vt:lpstr>
      <vt:lpstr>Mobilité Objectifs et effets</vt:lpstr>
      <vt:lpstr>Mobilità Obiettivi ed effetti</vt:lpstr>
      <vt:lpstr>Beweglichkeit Methodische Aspekte des Beweglichkeitstrainings</vt:lpstr>
      <vt:lpstr>Mobilité Aspects méthodiques de l’entraînement de la mobilité</vt:lpstr>
      <vt:lpstr>Mobilità Aspetti metodici dell’allenamento della mobilità</vt:lpstr>
      <vt:lpstr>Beweglichkeit Methodische Aspekte des Beweglichkeitstrainings</vt:lpstr>
      <vt:lpstr>Mobilité Aspects méthodiques de l’entraînement de la mobilité</vt:lpstr>
      <vt:lpstr>Mobilità Aspetti metodici dell’allenamento della mobilità</vt:lpstr>
      <vt:lpstr>Beweglichkeit Methodische Aspekte des Beweglichkeitstrainings</vt:lpstr>
      <vt:lpstr>Mobilité Aspects méthodiques de l’entraînement de la mobilité</vt:lpstr>
      <vt:lpstr>Mobilità Aspetti metodici dell’allenamento della mobilità</vt:lpstr>
      <vt:lpstr>Beweglichkeit Grundsätze des Beweglichkeitstrainings</vt:lpstr>
      <vt:lpstr>Mobilité Principes de l’entraînement à la mobilité</vt:lpstr>
      <vt:lpstr>Mobilità Principi dell’allenamento alla mobilità</vt:lpstr>
      <vt:lpstr>Beweglichkeit Beispiele für Dehnübungen</vt:lpstr>
      <vt:lpstr>Mobilité Exemples d’exercices d’étirement</vt:lpstr>
      <vt:lpstr>Flessibilità Esempi di esercizi di stretching</vt:lpstr>
      <vt:lpstr>Beweglichkeit Janda-Test</vt:lpstr>
      <vt:lpstr>PowerPoint-Präsentation</vt:lpstr>
      <vt:lpstr>PowerPoint-Präsentation</vt:lpstr>
      <vt:lpstr>Entwicklungsfaktoren  Athletik – Kraft</vt:lpstr>
      <vt:lpstr>Facteurs de développement  Qualités athlétiques – Force</vt:lpstr>
      <vt:lpstr>Fattori di sviluppo  Atletica - Forza</vt:lpstr>
      <vt:lpstr>Kraft</vt:lpstr>
      <vt:lpstr>Force</vt:lpstr>
      <vt:lpstr>Forza</vt:lpstr>
      <vt:lpstr>Kraft</vt:lpstr>
      <vt:lpstr>Force</vt:lpstr>
      <vt:lpstr>Forza</vt:lpstr>
      <vt:lpstr>Kraft Erscheinungsformen</vt:lpstr>
      <vt:lpstr>Force Formes de manifestation</vt:lpstr>
      <vt:lpstr>Forza Forme di manifestazione</vt:lpstr>
      <vt:lpstr>Kraft Ziele und Effekte des Krafttrainings</vt:lpstr>
      <vt:lpstr>Force Objectifs et effets de l'entraînement de la force</vt:lpstr>
      <vt:lpstr>Forza Obiettivi ed effetti dell'allenamento della forza</vt:lpstr>
      <vt:lpstr>Kraft Ziele und Effekte des Krafttrainings</vt:lpstr>
      <vt:lpstr>Force Objectifs et effets de l'entraînement de la force</vt:lpstr>
      <vt:lpstr>Forza Obiettivi ed effetti dell'allenamento della forza</vt:lpstr>
      <vt:lpstr>Kraft Methodische Aspekte des Krafttrainings</vt:lpstr>
      <vt:lpstr>Force Aspect méthodologique de l’entrainement de la force</vt:lpstr>
      <vt:lpstr>Forza Aspetti metodologici dell'allenamento della forza</vt:lpstr>
      <vt:lpstr>Kraft Methodische Aspekte des Krafttrainings</vt:lpstr>
      <vt:lpstr>Force Aspect méthodologique de l’entrainement de la force</vt:lpstr>
      <vt:lpstr>Forza Aspetti metodologici dell'allenamento della forza</vt:lpstr>
      <vt:lpstr>Kraft Intermuskuläre Koordination und Hypertrophie</vt:lpstr>
      <vt:lpstr>Force Hypertrophie et coordination intramusculaire</vt:lpstr>
      <vt:lpstr>Forza Ipertrofia e coordinazione intramuscolare</vt:lpstr>
      <vt:lpstr>Kraft Krafttraining: Umfang und Intensität</vt:lpstr>
      <vt:lpstr>Force Entraînement de la force: volume et intensité</vt:lpstr>
      <vt:lpstr>Forza Allenamento della forza: volume e intensità</vt:lpstr>
      <vt:lpstr>Kraft Krafttraining: Maximalbelastung</vt:lpstr>
      <vt:lpstr>Force Entraînement de la force: charge maximale</vt:lpstr>
      <vt:lpstr>Forza Allenamento della forza: carico massimal</vt:lpstr>
      <vt:lpstr>Kraft Grundsätze für das Krafttrainings</vt:lpstr>
      <vt:lpstr>Force Principes de l'entraînement de la force</vt:lpstr>
      <vt:lpstr>Forza Principi dell’allenamento della forza</vt:lpstr>
      <vt:lpstr>Kraft Grundsätze für das Krafttrainings</vt:lpstr>
      <vt:lpstr>Force Principes de l'entraînement de la force</vt:lpstr>
      <vt:lpstr>Forza Principi dell’allenamento della forza</vt:lpstr>
      <vt:lpstr>Kraft Grundsätze für das Krafttrainings</vt:lpstr>
      <vt:lpstr>Force Principes de l'entraînement de la force</vt:lpstr>
      <vt:lpstr>Forza Principi dell’allenamento della forza</vt:lpstr>
      <vt:lpstr>Kraft Grundsätze für das Krafttrainings</vt:lpstr>
      <vt:lpstr>Force Principes de l'entraînement de la force</vt:lpstr>
      <vt:lpstr>Forza Principi dell’allenamento della forza</vt:lpstr>
      <vt:lpstr>Entwicklungsfaktoren  Athletik – Explosivität</vt:lpstr>
      <vt:lpstr>Facteurs de développement  Athlétique – L’explosivité</vt:lpstr>
      <vt:lpstr>Fattori di sviluppo  Atletica - Esplosività</vt:lpstr>
      <vt:lpstr>Explosivität</vt:lpstr>
      <vt:lpstr>L’explosivité</vt:lpstr>
      <vt:lpstr>L’esplosività</vt:lpstr>
      <vt:lpstr>Explosivität</vt:lpstr>
      <vt:lpstr>L’explosivité</vt:lpstr>
      <vt:lpstr>L’esplosività</vt:lpstr>
      <vt:lpstr>Explosivität Kraft-Zeit-Kurve</vt:lpstr>
      <vt:lpstr>L’explosivité Courbe force-temps</vt:lpstr>
      <vt:lpstr>L’esplosività Curva forza-tempo</vt:lpstr>
      <vt:lpstr>Explosivität Kraft-Zeit-Kurve</vt:lpstr>
      <vt:lpstr>L’explosivité Courbe force-temps</vt:lpstr>
      <vt:lpstr>L’esplosività Curva forza-tempo</vt:lpstr>
      <vt:lpstr>Explosivität Kraft-Schnelligkeit-Kurve</vt:lpstr>
      <vt:lpstr>L’explosivité Courbe force-vitesse</vt:lpstr>
      <vt:lpstr>L’esplosività Curva forza-velocità</vt:lpstr>
      <vt:lpstr>Entwicklungsfaktoren  Athletik – Schnelligkeit</vt:lpstr>
      <vt:lpstr>Facteurs de développement  Qualités athlétiques - Vitesse</vt:lpstr>
      <vt:lpstr>Fattori di sviluppo  Atletica - Velocità</vt:lpstr>
      <vt:lpstr>Schnelligkeit</vt:lpstr>
      <vt:lpstr>Vitesse</vt:lpstr>
      <vt:lpstr>Velocità</vt:lpstr>
      <vt:lpstr>Schnelligkeit</vt:lpstr>
      <vt:lpstr>Vitesse</vt:lpstr>
      <vt:lpstr>Velocità</vt:lpstr>
      <vt:lpstr>Schnelligkeit  Zum Sprinter geboren?</vt:lpstr>
      <vt:lpstr>Vitesse Né pour être sprinter?</vt:lpstr>
      <vt:lpstr>Velocità Sprinter si nasce o si diventa?</vt:lpstr>
      <vt:lpstr>Schnelligkeit Erscheinungsformen</vt:lpstr>
      <vt:lpstr>Vitesse Formes de manifestation</vt:lpstr>
      <vt:lpstr>Velocità Forme di manifestazione</vt:lpstr>
      <vt:lpstr>Schnelligkeit Erscheinungsformen</vt:lpstr>
      <vt:lpstr>Vitesse Formes de manifestation</vt:lpstr>
      <vt:lpstr>Velocità Forme di manifestazione</vt:lpstr>
      <vt:lpstr>Schnelligkeit Ziele und Effekte des Schnelligkeitstrainings</vt:lpstr>
      <vt:lpstr>Vitesse Objectifs et effets de l'entraînement à la vitesse</vt:lpstr>
      <vt:lpstr>Velocità Obiettivi ed effetti dell'allenamento della velocità</vt:lpstr>
      <vt:lpstr>Schnelligkeit Reaktionszeiten auf verschiedene Signale</vt:lpstr>
      <vt:lpstr>Vitesse Temps de réaction à différents signaux</vt:lpstr>
      <vt:lpstr>Velocità Tempi di reazione a differenti segnali</vt:lpstr>
      <vt:lpstr>Schnelligkeit Methodische Aspekte des Schnelligkeitstrainings</vt:lpstr>
      <vt:lpstr>Vitesse Aspect méthodologique de l’entrainement de vitesse</vt:lpstr>
      <vt:lpstr>Velocità Aspetti metodologici dell'allenamento della velocità</vt:lpstr>
      <vt:lpstr>Schnelligkeit Methodische Aspekte des Schnelligkeitstrainings</vt:lpstr>
      <vt:lpstr>Vitesse Aspect méthodologique de l’entrainement de vitesse</vt:lpstr>
      <vt:lpstr>Velocità Aspetti metodologici dell'allenamento della velocità</vt:lpstr>
      <vt:lpstr>Schnelligkeit Grundsätze für das Schnelligkeitstraining</vt:lpstr>
      <vt:lpstr>Vitesse Principes de l'entraînement de la vitesse</vt:lpstr>
      <vt:lpstr>Velocità Principi dell’allenamento della velocità</vt:lpstr>
      <vt:lpstr>Schnelligkeit Grundsätze für das Schnelligkeitstraining</vt:lpstr>
      <vt:lpstr>Vitesse Principes de l'entraînement de la vitesse</vt:lpstr>
      <vt:lpstr>Velocità Principi dell’allenamento della velocità</vt:lpstr>
      <vt:lpstr>PowerPoint-Präsentation</vt:lpstr>
      <vt:lpstr>Deutsch - MSL</vt:lpstr>
      <vt:lpstr>Français - MSM</vt:lpstr>
      <vt:lpstr>Italien - MSM</vt:lpstr>
      <vt:lpstr>Deutsch - MSL-I</vt:lpstr>
      <vt:lpstr>Français - MSM-I</vt:lpstr>
      <vt:lpstr>Italien - MSM-I</vt:lpstr>
    </vt:vector>
  </TitlesOfParts>
  <Company>BURAUT VBS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Inhalt</dc:title>
  <dc:creator>Stark Roman KDOAB</dc:creator>
  <cp:lastModifiedBy>Aegerter Marc LVBGRABC</cp:lastModifiedBy>
  <cp:revision>1154</cp:revision>
  <cp:lastPrinted>2017-03-30T08:20:10Z</cp:lastPrinted>
  <dcterms:created xsi:type="dcterms:W3CDTF">2007-06-18T07:27:28Z</dcterms:created>
  <dcterms:modified xsi:type="dcterms:W3CDTF">2026-02-11T13:39:57Z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isplay_urn:schemas-microsoft-com:office:office#Editor">
    <vt:lpwstr>Studer Matthias LVBINF</vt:lpwstr>
  </property>
  <property fmtid="{D5CDD505-2E9C-101B-9397-08002B2CF9AE}" pid="3" name="display_urn:schemas-microsoft-com:office:office#Author">
    <vt:lpwstr>Studer Matthias LVBINF</vt:lpwstr>
  </property>
  <property fmtid="{D5CDD505-2E9C-101B-9397-08002B2CF9AE}" pid="4" name="MSIP_Label_245c3252-146d-46f3-8062-82cd8c8d7e7d_Enabled">
    <vt:lpwstr>true</vt:lpwstr>
  </property>
  <property fmtid="{D5CDD505-2E9C-101B-9397-08002B2CF9AE}" pid="5" name="MSIP_Label_245c3252-146d-46f3-8062-82cd8c8d7e7d_SetDate">
    <vt:lpwstr>2025-09-22T09:28:21Z</vt:lpwstr>
  </property>
  <property fmtid="{D5CDD505-2E9C-101B-9397-08002B2CF9AE}" pid="6" name="MSIP_Label_245c3252-146d-46f3-8062-82cd8c8d7e7d_Method">
    <vt:lpwstr>Privileged</vt:lpwstr>
  </property>
  <property fmtid="{D5CDD505-2E9C-101B-9397-08002B2CF9AE}" pid="7" name="MSIP_Label_245c3252-146d-46f3-8062-82cd8c8d7e7d_Name">
    <vt:lpwstr>L1</vt:lpwstr>
  </property>
  <property fmtid="{D5CDD505-2E9C-101B-9397-08002B2CF9AE}" pid="8" name="MSIP_Label_245c3252-146d-46f3-8062-82cd8c8d7e7d_SiteId">
    <vt:lpwstr>6ae27add-8276-4a38-88c1-3a9c1f973767</vt:lpwstr>
  </property>
  <property fmtid="{D5CDD505-2E9C-101B-9397-08002B2CF9AE}" pid="9" name="MSIP_Label_245c3252-146d-46f3-8062-82cd8c8d7e7d_ActionId">
    <vt:lpwstr>c0e6fbe3-ae0f-48a6-af0f-98ad30641fce</vt:lpwstr>
  </property>
  <property fmtid="{D5CDD505-2E9C-101B-9397-08002B2CF9AE}" pid="10" name="MSIP_Label_245c3252-146d-46f3-8062-82cd8c8d7e7d_ContentBits">
    <vt:lpwstr>0</vt:lpwstr>
  </property>
  <property fmtid="{D5CDD505-2E9C-101B-9397-08002B2CF9AE}" pid="11" name="MSIP_Label_245c3252-146d-46f3-8062-82cd8c8d7e7d_Tag">
    <vt:lpwstr>10, 0, 1, 1</vt:lpwstr>
  </property>
</Properties>
</file>